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EA1E6-A92A-0A43-B442-02FC0360D237}" type="datetimeFigureOut">
              <a:rPr lang="en-US" smtClean="0"/>
              <a:t>4/9/19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83004-E517-D64C-9DCC-9CA0FEFE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14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3004-E517-D64C-9DCC-9CA0FEFE4F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04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83004-E517-D64C-9DCC-9CA0FEFE4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3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77CB-60D7-434C-BF11-8941EE1BE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3D4CD-0581-8146-A9ED-224A07C92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94158-0031-7841-B8D6-56D4EFD1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34C77-8511-8847-BA14-24111F27E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7B543-F85F-AB4E-A6C9-3F9327BF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8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8DEE-199E-734C-8C3C-A5021313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7FE7-0FFB-4C4A-A955-BE52B4FF6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C7C2D-5193-3744-BD2A-4CA8EB1F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F002F-2BC4-B440-8845-A5F47264D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080E1-C47A-134F-A2C1-4928D2E3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56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C393-380A-9846-8563-E799D62D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FA7BE-F552-8D42-BAE3-5CD20F5CE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88730-2841-144A-B5BA-32A60977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E3DAE-355D-924C-81B5-AAA323A6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C25AC-5EC9-C24E-B20E-A2996008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8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D803-6682-EF45-940D-9061C34A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5EF46-1B45-B24B-8A09-CA2A9A800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F88F2-BAA2-924D-A8EA-52D7625E7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4155-9AC4-034B-BA7E-DEEF93747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72A25-0E49-EB46-AE60-A58AE7052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D11AB-7898-FB40-BDA1-B08EDC9E4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7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9DC-3F9D-9548-B3F6-D8E34354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3C2C2-2F31-E64A-AE31-FF35640AF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E1801-C38C-F344-90B9-A60912D00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FF61D-FB29-DF4C-9320-AB29672709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4771BA-233A-9642-B225-1EAC58851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C2C4CB-DC4F-EB45-95F1-2CA2A0C45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A08A6-1211-4047-97F3-DD276C38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4377F-EAC6-8A4E-8840-44741917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6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2D6B-D256-074A-9D6D-52C1E25D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4C6B8E-2E49-E74F-A2AF-215B3488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0F5079-DA87-8948-90EC-5EF05D16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3EBC1-7966-4945-83AD-73F2B950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252EE-60AF-4748-8E66-2BDD284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6B7491-58A8-4E41-ACA4-D2229D48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A2B3A-B77B-524F-8C9E-BCE25280E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3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66F2-5F62-5D4C-B316-480C7B6EB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25181-8CDF-F94D-8E1D-F5B891EAB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82AD5-F4E2-7E43-9A50-1F2C9755E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8B92B-58C3-644F-83CD-EDECA1C2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652CD-432E-5E4D-95FA-054CFFEA2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B9937-324C-C949-BEAE-75E38916C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44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5403E-D91A-6D40-8D36-D103D01ED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616472-D58A-5249-842A-7327D5D33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C518-10BE-1E49-A950-E70D4D79C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88EF1-849A-4148-99A6-2F01BC0EB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CF959-0A04-E845-AF89-5973E58F9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BB4E2-3808-1D44-B957-2D352CF5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9E1F0-0441-1443-BE27-1FC755A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A690D-4DAD-5148-A3A7-657CB785D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A087C-CA44-9A42-ADEF-D429221C1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2D4D4-F52C-1F45-84EB-A59E66598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A2E6D-6D58-AD4E-95EC-57423D4E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69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993FB6-4694-0747-8EDE-2C7DCEC57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3DEDC-2ABF-8340-AFCB-192937EC1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E6518-C635-F946-91B5-1F49AD385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35E1F-2495-E943-BAE5-32D94DC10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190D4-9848-D640-A154-0522B621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0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058DF-3CE0-1D40-8857-B3ED91A7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8789D-CFE1-0F4C-9FBC-AD6C43126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EF6C7-8561-8044-B3BA-3538DC70A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C5E4-37F7-1C47-BF83-3FE4BCCE7657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A9BDE-3AD2-114E-BAEB-8DF7FF5F8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33A29-563B-0F40-9E0D-5ADB1A5A0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B7C8-A3EF-A444-9DAA-22CD6989D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7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165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10D4C-3CEB-7D4B-BAEE-1ED29515E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136" y="1823763"/>
            <a:ext cx="4208656" cy="1951852"/>
          </a:xfrm>
        </p:spPr>
        <p:txBody>
          <a:bodyPr anchor="b">
            <a:normAutofit/>
          </a:bodyPr>
          <a:lstStyle/>
          <a:p>
            <a:pPr algn="r"/>
            <a:r>
              <a:rPr lang="en-US" sz="3200" dirty="0">
                <a:solidFill>
                  <a:srgbClr val="FFFFFF"/>
                </a:solidFill>
              </a:rPr>
              <a:t>Green Macroeconomics: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Growth and Distribution in a Finite World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E83DB-9666-714B-A5C1-88E0B1232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493" y="4173804"/>
            <a:ext cx="4204012" cy="2205732"/>
          </a:xfrm>
        </p:spPr>
        <p:txBody>
          <a:bodyPr anchor="t">
            <a:normAutofit fontScale="92500" lnSpcReduction="10000"/>
          </a:bodyPr>
          <a:lstStyle/>
          <a:p>
            <a:pPr algn="r"/>
            <a:r>
              <a:rPr lang="en-US" sz="1800" dirty="0">
                <a:solidFill>
                  <a:srgbClr val="FFFFFF"/>
                </a:solidFill>
              </a:rPr>
              <a:t>A GDAE Teaching Module on Social and Environmental Issues in Economics</a:t>
            </a:r>
          </a:p>
          <a:p>
            <a:pPr algn="r"/>
            <a:endParaRPr lang="en-US" sz="1800" dirty="0">
              <a:solidFill>
                <a:srgbClr val="FFFFFF"/>
              </a:solidFill>
            </a:endParaRPr>
          </a:p>
          <a:p>
            <a:pPr algn="r"/>
            <a:r>
              <a:rPr lang="en-US" dirty="0"/>
              <a:t>by Eric Kemp-Benedict</a:t>
            </a:r>
            <a:endParaRPr lang="en-US" sz="1800" dirty="0">
              <a:solidFill>
                <a:srgbClr val="FFFFFF"/>
              </a:solidFill>
            </a:endParaRPr>
          </a:p>
          <a:p>
            <a:pPr algn="r"/>
            <a:r>
              <a:rPr lang="en-US" sz="1800" dirty="0">
                <a:solidFill>
                  <a:srgbClr val="FFFFFF"/>
                </a:solidFill>
              </a:rPr>
              <a:t> </a:t>
            </a:r>
          </a:p>
          <a:p>
            <a:pPr algn="r"/>
            <a:r>
              <a:rPr lang="en-US" sz="4300" dirty="0">
                <a:solidFill>
                  <a:srgbClr val="FFFFFF"/>
                </a:solidFill>
              </a:rPr>
              <a:t>Figures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F425E9B-C493-A84A-8655-DAD322C590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49"/>
          <a:stretch/>
        </p:blipFill>
        <p:spPr>
          <a:xfrm>
            <a:off x="6253042" y="1133592"/>
            <a:ext cx="5152279" cy="4590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D0247-8058-E244-8699-1C317033B15D}"/>
              </a:ext>
            </a:extLst>
          </p:cNvPr>
          <p:cNvSpPr txBox="1"/>
          <p:nvPr/>
        </p:nvSpPr>
        <p:spPr>
          <a:xfrm>
            <a:off x="8092345" y="5895731"/>
            <a:ext cx="164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err="1">
                <a:solidFill>
                  <a:srgbClr val="89898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www.gdae.org</a:t>
            </a:r>
            <a:endParaRPr lang="en-US" altLang="en-US" dirty="0">
              <a:solidFill>
                <a:srgbClr val="89898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86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09DD-E0E8-924F-9DA9-5A5D8C05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87" y="178517"/>
            <a:ext cx="10706100" cy="1500339"/>
          </a:xfrm>
        </p:spPr>
        <p:txBody>
          <a:bodyPr/>
          <a:lstStyle/>
          <a:p>
            <a:pPr algn="ctr"/>
            <a:r>
              <a:rPr lang="en-US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The one-way flow of energy and materials through the circulating monetary economy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B8AB4-2AEC-FD4B-AC86-6456E14205F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407" y="1505743"/>
            <a:ext cx="6223318" cy="44235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70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4400-4C77-F145-B560-FB30966C0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880"/>
            <a:ext cx="10515600" cy="1581665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2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Haig-Simons Income and Use of Income, 2016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30502-9F3F-1F48-9B9C-DDCFAE0C03C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096" y="1397793"/>
            <a:ext cx="9020097" cy="40624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797FFE1-ADF1-0042-95F4-9D571BBA6AAE}"/>
              </a:ext>
            </a:extLst>
          </p:cNvPr>
          <p:cNvSpPr txBox="1">
            <a:spLocks/>
          </p:cNvSpPr>
          <p:nvPr/>
        </p:nvSpPr>
        <p:spPr>
          <a:xfrm>
            <a:off x="739345" y="5276335"/>
            <a:ext cx="10515600" cy="158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9595D-124F-9042-B82F-A9B2ED73CC20}"/>
              </a:ext>
            </a:extLst>
          </p:cNvPr>
          <p:cNvSpPr txBox="1"/>
          <p:nvPr/>
        </p:nvSpPr>
        <p:spPr>
          <a:xfrm>
            <a:off x="2395005" y="5852989"/>
            <a:ext cx="7745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 Note: Saving is calculated as a residual so that total use of income = total income.</a:t>
            </a:r>
          </a:p>
          <a:p>
            <a:pPr algn="ctr"/>
            <a:r>
              <a:rPr lang="en-US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2016 US Bureau of Labor Statistics’ Consumer Expenditure Survey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84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575D-8310-F141-9D35-7CBEFF89F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165891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3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Trends in labor and capital productivity in the US from 1950 to 2014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7264A-A872-734C-AB37-4AFDA1E8791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6"/>
          <a:stretch/>
        </p:blipFill>
        <p:spPr bwMode="auto">
          <a:xfrm>
            <a:off x="2650646" y="1219201"/>
            <a:ext cx="6547803" cy="4695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0EE8F6-AE11-8541-BC0E-EE54BCADADCD}"/>
              </a:ext>
            </a:extLst>
          </p:cNvPr>
          <p:cNvSpPr/>
          <p:nvPr/>
        </p:nvSpPr>
        <p:spPr>
          <a:xfrm>
            <a:off x="4420932" y="6180693"/>
            <a:ext cx="3007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Source: </a:t>
            </a:r>
            <a:r>
              <a:rPr lang="en-US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Penn World Tables 9.0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0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29BDA-87B4-E444-B77B-981DA1C2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021" y="725753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4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Differences between fossil and renewable resources</a:t>
            </a:r>
            <a:br>
              <a:rPr lang="en-US" b="1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D2D1BC-CC94-C745-B8B2-994891B839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323" y="1769427"/>
            <a:ext cx="8535354" cy="4130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259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68FE7-CCE1-7B4D-8081-10DB451F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767" y="1121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5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Carbon intensity of capital stock in the US, 1950-2014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90B66-C009-D244-BE80-D6AFAD489C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71" y="1184830"/>
            <a:ext cx="6479858" cy="44815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758C0C8-0AB6-B449-A509-59002303033E}"/>
              </a:ext>
            </a:extLst>
          </p:cNvPr>
          <p:cNvSpPr txBox="1">
            <a:spLocks/>
          </p:cNvSpPr>
          <p:nvPr/>
        </p:nvSpPr>
        <p:spPr>
          <a:xfrm>
            <a:off x="1213022" y="56663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Capital stock from the Penn World Table (PWT) 9.0; carbon dioxide emissions from the</a:t>
            </a:r>
          </a:p>
          <a:p>
            <a:pPr algn="ctr"/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Carbon Dioxide Information Analysis Center (CDIAC)</a:t>
            </a:r>
          </a:p>
        </p:txBody>
      </p:sp>
    </p:spTree>
    <p:extLst>
      <p:ext uri="{BB962C8B-B14F-4D97-AF65-F5344CB8AC3E}">
        <p14:creationId xmlns:p14="http://schemas.microsoft.com/office/powerpoint/2010/main" val="41841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05918-EB14-5A4A-B5DD-5C3E29E9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640" y="414446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6</a:t>
            </a:r>
            <a:r>
              <a:rPr lang="en-US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Employee compensation as a share of value added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93E3A-7153-9444-9E6A-2489630D58B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347" y="1202054"/>
            <a:ext cx="6864827" cy="46843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727105-A383-0145-9A44-4221335E7F18}"/>
              </a:ext>
            </a:extLst>
          </p:cNvPr>
          <p:cNvSpPr/>
          <p:nvPr/>
        </p:nvSpPr>
        <p:spPr>
          <a:xfrm>
            <a:off x="4302236" y="6144578"/>
            <a:ext cx="327320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Source: </a:t>
            </a:r>
            <a:r>
              <a:rPr lang="en-US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BEA/Kemp-Benedict 2018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9358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3570-473B-A842-87C4-FE6617CE2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7" y="6810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7</a:t>
            </a:r>
            <a:r>
              <a:rPr lang="en-US" sz="27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Stabilizing dynamics for resource rents with cost-share induced technological change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AC8D65-B837-A54A-8D33-FB33CD99EC9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748" y="1835149"/>
            <a:ext cx="8560278" cy="42227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56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461B0-4868-124C-84B3-CF61237F3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188" y="450850"/>
            <a:ext cx="10515600" cy="1325563"/>
          </a:xfrm>
        </p:spPr>
        <p:txBody>
          <a:bodyPr/>
          <a:lstStyle/>
          <a:p>
            <a:r>
              <a:rPr lang="en-US" sz="2400" b="1" i="1" dirty="0"/>
              <a:t>Figure 8.</a:t>
            </a:r>
            <a:r>
              <a:rPr lang="en-US" sz="2400" i="1" dirty="0"/>
              <a:t> Oil rents and oil price in the US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D5E79-3F03-5A43-89E7-B254DFAFBD9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026" y="1483676"/>
            <a:ext cx="7266624" cy="4374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59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164</Words>
  <Application>Microsoft Macintosh PowerPoint</Application>
  <PresentationFormat>Widescreen</PresentationFormat>
  <Paragraphs>23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Green Macroeconomics:  Growth and Distribution in a Finite World  </vt:lpstr>
      <vt:lpstr> Figure 1. The one-way flow of energy and materials through the circulating monetary economy  </vt:lpstr>
      <vt:lpstr>Figure 2. Haig-Simons Income and Use of Income, 2016</vt:lpstr>
      <vt:lpstr>Figure 3. Trends in labor and capital productivity in the US from 1950 to 2014 </vt:lpstr>
      <vt:lpstr>Figure 4. Differences between fossil and renewable resources </vt:lpstr>
      <vt:lpstr>Figure 5. Carbon intensity of capital stock in the US, 1950-2014</vt:lpstr>
      <vt:lpstr>Figure 6. Employee compensation as a share of value added </vt:lpstr>
      <vt:lpstr>Figure 7. Stabilizing dynamics for resource rents with cost-share induced technological change </vt:lpstr>
      <vt:lpstr>Figure 8. Oil rents and oil price in the US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- Green Macroeconomics: Growth and Distribution in a Finite World</dc:title>
  <dc:subject/>
  <dc:creator/>
  <cp:keywords/>
  <dc:description/>
  <cp:lastModifiedBy>GDAE_Student02</cp:lastModifiedBy>
  <cp:revision>10</cp:revision>
  <dcterms:created xsi:type="dcterms:W3CDTF">2019-03-13T16:16:08Z</dcterms:created>
  <dcterms:modified xsi:type="dcterms:W3CDTF">2019-04-09T16:53:08Z</dcterms:modified>
  <cp:category/>
</cp:coreProperties>
</file>