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jpeg" ContentType="image/jpeg"/>
  <Override PartName="/ppt/media/image2.jpeg" ContentType="image/jpeg"/>
  <Override PartName="/ppt/media/image3.jpeg" ContentType="image/jpeg"/>
  <Override PartName="/ppt/media/image4.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1pPr>
    <a:lvl2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2pPr>
    <a:lvl3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3pPr>
    <a:lvl4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4pPr>
    <a:lvl5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5pPr>
    <a:lvl6pPr marL="0" marR="0" indent="22860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6pPr>
    <a:lvl7pPr marL="0" marR="0" indent="27432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7pPr>
    <a:lvl8pPr marL="0" marR="0" indent="32004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8pPr>
    <a:lvl9pPr marL="0" marR="0" indent="36576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b="def" i="def"/>
      <a:tcStyle>
        <a:tcBdr/>
        <a:fill>
          <a:solidFill>
            <a:srgbClr val="747676"/>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
          <a:latin typeface="Graphik"/>
          <a:ea typeface="Graphik"/>
          <a:cs typeface="Graphik"/>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00A1FF"/>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solidFill>
        </a:fill>
      </a:tcStyle>
    </a:band2H>
    <a:firstCol>
      <a:tcTxStyle b="off" i="off">
        <a:font>
          <a:latin typeface="Graphik Medium"/>
          <a:ea typeface="Graphik Medium"/>
          <a:cs typeface="Graphik Medium"/>
        </a:font>
        <a:srgbClr val="FFFFFF"/>
      </a:tcTxStyle>
      <a:tcStyle>
        <a:tcBdr>
          <a:left>
            <a:ln w="12700" cap="flat">
              <a:solidFill>
                <a:srgbClr val="A9A9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13B100"/>
          </a:solidFill>
        </a:fill>
      </a:tcStyle>
    </a:firstCol>
    <a:lastRow>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
          <a:latin typeface="Graphik Medium"/>
          <a:ea typeface="Graphik Medium"/>
          <a:cs typeface="Graphik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3">
              <a:hueOff val="552055"/>
              <a:lumOff val="-12548"/>
            </a:schemeClr>
          </a:solidFill>
        </a:fill>
      </a:tcStyle>
    </a:firstRow>
  </a:tblStyle>
  <a:tblStyle styleId="{CF821DB8-F4EB-4A41-A1BA-3FCAFE7338EE}" styleName="">
    <a:tblBg/>
    <a:wholeTbl>
      <a:tcTxStyle b="off" i="off">
        <a:font>
          <a:latin typeface="Graphik"/>
          <a:ea typeface="Graphik"/>
          <a:cs typeface="Graphik"/>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b="def" i="def"/>
      <a:tcStyle>
        <a:tcBdr/>
        <a:fill>
          <a:solidFill>
            <a:srgbClr val="747676"/>
          </a:solidFill>
        </a:fill>
      </a:tcStyle>
    </a:band2H>
    <a:firstCol>
      <a:tcTxStyle b="off" i="off">
        <a:font>
          <a:latin typeface="Graphik Medium"/>
          <a:ea typeface="Graphik Medium"/>
          <a:cs typeface="Graphik Medium"/>
        </a:font>
        <a:srgbClr val="000000"/>
      </a:tcTxStyle>
      <a:tcStyle>
        <a:tcBdr>
          <a:left>
            <a:ln w="12700" cap="flat">
              <a:solidFill>
                <a:srgbClr val="E3E5E8"/>
              </a:solidFill>
              <a:prstDash val="solid"/>
              <a:miter lim="400000"/>
            </a:ln>
          </a:left>
          <a:right>
            <a:ln w="254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E3E5E8"/>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Graphik Medium"/>
          <a:ea typeface="Graphik Medium"/>
          <a:cs typeface="Graphik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E3E5E8"/>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
          <a:latin typeface="Graphik"/>
          <a:ea typeface="Graphik"/>
          <a:cs typeface="Graphik"/>
        </a:font>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noFill/>
        </a:fill>
      </a:tcStyle>
    </a:wholeTbl>
    <a:band2H>
      <a:tcTxStyle b="def" i="def"/>
      <a:tcStyle>
        <a:tcBdr/>
        <a:fill>
          <a:solidFill>
            <a:srgbClr val="747676"/>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6AA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6AAA9"/>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4646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82" name="Shape 182"/>
          <p:cNvSpPr/>
          <p:nvPr>
            <p:ph type="sldImg"/>
          </p:nvPr>
        </p:nvSpPr>
        <p:spPr>
          <a:xfrm>
            <a:off x="1143000" y="685800"/>
            <a:ext cx="4572000" cy="3429000"/>
          </a:xfrm>
          <a:prstGeom prst="rect">
            <a:avLst/>
          </a:prstGeom>
        </p:spPr>
        <p:txBody>
          <a:bodyPr/>
          <a:lstStyle/>
          <a:p>
            <a:pPr/>
          </a:p>
        </p:txBody>
      </p:sp>
      <p:sp>
        <p:nvSpPr>
          <p:cNvPr id="183" name="Shape 18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Shape 333"/>
          <p:cNvSpPr/>
          <p:nvPr>
            <p:ph type="sldImg"/>
          </p:nvPr>
        </p:nvSpPr>
        <p:spPr>
          <a:prstGeom prst="rect">
            <a:avLst/>
          </a:prstGeom>
        </p:spPr>
        <p:txBody>
          <a:bodyPr/>
          <a:lstStyle/>
          <a:p>
            <a:pPr/>
          </a:p>
        </p:txBody>
      </p:sp>
      <p:sp>
        <p:nvSpPr>
          <p:cNvPr id="334" name="Shape 334"/>
          <p:cNvSpPr/>
          <p:nvPr>
            <p:ph type="body" sz="quarter" idx="1"/>
          </p:nvPr>
        </p:nvSpPr>
        <p:spPr>
          <a:prstGeom prst="rect">
            <a:avLst/>
          </a:prstGeom>
        </p:spPr>
        <p:txBody>
          <a:bodyPr/>
          <a:lstStyle/>
          <a:p>
            <a:pPr/>
            <a:r>
              <a:t>Make sure to use palettes that are sensitive to color-blind viewers and have a meaningful contrasts. Will talk more about color in the next lecture</a:t>
            </a:r>
          </a:p>
          <a:p>
            <a:pPr/>
            <a:r>
              <a:t>It’s also possible to use symbol type to distinguish groups, but visually not as sensitive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Shape 339"/>
          <p:cNvSpPr/>
          <p:nvPr>
            <p:ph type="sldImg"/>
          </p:nvPr>
        </p:nvSpPr>
        <p:spPr>
          <a:prstGeom prst="rect">
            <a:avLst/>
          </a:prstGeom>
        </p:spPr>
        <p:txBody>
          <a:bodyPr/>
          <a:lstStyle/>
          <a:p>
            <a:pPr/>
          </a:p>
        </p:txBody>
      </p:sp>
      <p:sp>
        <p:nvSpPr>
          <p:cNvPr id="340" name="Shape 340"/>
          <p:cNvSpPr/>
          <p:nvPr>
            <p:ph type="body" sz="quarter" idx="1"/>
          </p:nvPr>
        </p:nvSpPr>
        <p:spPr>
          <a:prstGeom prst="rect">
            <a:avLst/>
          </a:prstGeom>
        </p:spPr>
        <p:txBody>
          <a:bodyPr/>
          <a:lstStyle/>
          <a:p>
            <a:pPr/>
            <a:r>
              <a:t>Will see more of the details of facets in lab</a:t>
            </a:r>
          </a:p>
          <a:p>
            <a:pPr/>
            <a:r>
              <a:t>can be particularly handy for EDA because can generate lots of plots by site, date, etc</a:t>
            </a:r>
          </a:p>
          <a:p>
            <a:pPr/>
            <a:r>
              <a:t>disadvantage, which we’ll go more into next lecture, is that it is harder to compare across plots than within plots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0" name="Shape 360"/>
          <p:cNvSpPr/>
          <p:nvPr>
            <p:ph type="sldImg"/>
          </p:nvPr>
        </p:nvSpPr>
        <p:spPr>
          <a:prstGeom prst="rect">
            <a:avLst/>
          </a:prstGeom>
        </p:spPr>
        <p:txBody>
          <a:bodyPr/>
          <a:lstStyle/>
          <a:p>
            <a:pPr/>
          </a:p>
        </p:txBody>
      </p:sp>
      <p:sp>
        <p:nvSpPr>
          <p:cNvPr id="361" name="Shape 361"/>
          <p:cNvSpPr/>
          <p:nvPr>
            <p:ph type="body" sz="quarter" idx="1"/>
          </p:nvPr>
        </p:nvSpPr>
        <p:spPr>
          <a:prstGeom prst="rect">
            <a:avLst/>
          </a:prstGeom>
        </p:spPr>
        <p:txBody>
          <a:bodyPr/>
          <a:lstStyle>
            <a:lvl1pPr defTabSz="642937">
              <a:defRPr sz="3000"/>
            </a:lvl1pPr>
          </a:lstStyle>
          <a:p>
            <a:pPr/>
            <a:r>
              <a:t>same info may be visualized differently in a scientific publication, for decision makers, and for an audience.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Shape 378"/>
          <p:cNvSpPr/>
          <p:nvPr>
            <p:ph type="sldImg"/>
          </p:nvPr>
        </p:nvSpPr>
        <p:spPr>
          <a:prstGeom prst="rect">
            <a:avLst/>
          </a:prstGeom>
        </p:spPr>
        <p:txBody>
          <a:bodyPr/>
          <a:lstStyle/>
          <a:p>
            <a:pPr/>
          </a:p>
        </p:txBody>
      </p:sp>
      <p:sp>
        <p:nvSpPr>
          <p:cNvPr id="379" name="Shape 379"/>
          <p:cNvSpPr/>
          <p:nvPr>
            <p:ph type="body" sz="quarter" idx="1"/>
          </p:nvPr>
        </p:nvSpPr>
        <p:spPr>
          <a:prstGeom prst="rect">
            <a:avLst/>
          </a:prstGeom>
        </p:spPr>
        <p:txBody>
          <a:bodyPr/>
          <a:lstStyle/>
          <a:p>
            <a:pPr/>
            <a:r>
              <a:t>As an example, here are some curves showing populations growing at different growth rates and the question of interest is how the populations vary in their doubling time.</a:t>
            </a:r>
          </a:p>
          <a:p>
            <a:pPr marL="257342" indent="-257342">
              <a:buSzPct val="75000"/>
              <a:buChar char="*"/>
            </a:pPr>
            <a:r>
              <a:t>visually all the curves look pretty similar, but that’s because they all have different axes, which is really misleading</a:t>
            </a:r>
          </a:p>
          <a:p>
            <a:pPr marL="257342" indent="-257342">
              <a:buSzPct val="75000"/>
              <a:buChar char="*"/>
            </a:pPr>
            <a:r>
              <a:t>Second, you’ll note that comparing doubling times across populations takes time and mental energy because you need to make comparisons across different panels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Shape 385"/>
          <p:cNvSpPr/>
          <p:nvPr>
            <p:ph type="sldImg"/>
          </p:nvPr>
        </p:nvSpPr>
        <p:spPr>
          <a:prstGeom prst="rect">
            <a:avLst/>
          </a:prstGeom>
        </p:spPr>
        <p:txBody>
          <a:bodyPr/>
          <a:lstStyle/>
          <a:p>
            <a:pPr/>
          </a:p>
        </p:txBody>
      </p:sp>
      <p:sp>
        <p:nvSpPr>
          <p:cNvPr id="386" name="Shape 386"/>
          <p:cNvSpPr/>
          <p:nvPr>
            <p:ph type="body" sz="quarter" idx="1"/>
          </p:nvPr>
        </p:nvSpPr>
        <p:spPr>
          <a:prstGeom prst="rect">
            <a:avLst/>
          </a:prstGeom>
        </p:spPr>
        <p:txBody>
          <a:bodyPr/>
          <a:lstStyle/>
          <a:p>
            <a:pPr/>
            <a:r>
              <a:t>So to begin with, let’s put the things we want to compare on the same figure!</a:t>
            </a:r>
          </a:p>
          <a:p>
            <a:pPr/>
            <a:r>
              <a:t>Next, let’s note that the information we’re interested in is all crammed into one corner. Just because we have data or model output that covers the full time range, doesn’t mean that we have to show the full range. Note, what I’m saying here is very different from cherrypicking your data, which you should never do. In this case your initial visualizations should definitely look at all the data, and you should never hide information, but it’s also true that this specific visual is being designed to answer a specific question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 name="Shape 392"/>
          <p:cNvSpPr/>
          <p:nvPr>
            <p:ph type="sldImg"/>
          </p:nvPr>
        </p:nvSpPr>
        <p:spPr>
          <a:prstGeom prst="rect">
            <a:avLst/>
          </a:prstGeom>
        </p:spPr>
        <p:txBody>
          <a:bodyPr/>
          <a:lstStyle/>
          <a:p>
            <a:pPr/>
          </a:p>
        </p:txBody>
      </p:sp>
      <p:sp>
        <p:nvSpPr>
          <p:cNvPr id="393" name="Shape 393"/>
          <p:cNvSpPr/>
          <p:nvPr>
            <p:ph type="body" sz="quarter" idx="1"/>
          </p:nvPr>
        </p:nvSpPr>
        <p:spPr>
          <a:prstGeom prst="rect">
            <a:avLst/>
          </a:prstGeom>
        </p:spPr>
        <p:txBody>
          <a:bodyPr/>
          <a:lstStyle/>
          <a:p>
            <a:pPr/>
            <a:r>
              <a:t>Here’s what we get when we zoom in. Now this visual is much better for answering the questions at hand, but it’s far for perfect, as the later videos in this series will address.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2" name="Shape 402"/>
          <p:cNvSpPr/>
          <p:nvPr>
            <p:ph type="sldImg"/>
          </p:nvPr>
        </p:nvSpPr>
        <p:spPr>
          <a:prstGeom prst="rect">
            <a:avLst/>
          </a:prstGeom>
        </p:spPr>
        <p:txBody>
          <a:bodyPr/>
          <a:lstStyle/>
          <a:p>
            <a:pPr/>
          </a:p>
        </p:txBody>
      </p:sp>
      <p:sp>
        <p:nvSpPr>
          <p:cNvPr id="403" name="Shape 403"/>
          <p:cNvSpPr/>
          <p:nvPr>
            <p:ph type="body" sz="quarter" idx="1"/>
          </p:nvPr>
        </p:nvSpPr>
        <p:spPr>
          <a:prstGeom prst="rect">
            <a:avLst/>
          </a:prstGeom>
        </p:spPr>
        <p:txBody>
          <a:bodyPr/>
          <a:lstStyle>
            <a:lvl1pPr defTabSz="642937">
              <a:defRPr sz="3000"/>
            </a:lvl1pPr>
          </a:lstStyle>
          <a:p>
            <a:pPr/>
            <a:r>
              <a:t>This animation shows how, if done correctly, REMOVING things from a figure that use ink but don’t convey needed information can improve the figure and make it easier to understand.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6" name="Shape 416"/>
          <p:cNvSpPr/>
          <p:nvPr>
            <p:ph type="sldImg"/>
          </p:nvPr>
        </p:nvSpPr>
        <p:spPr>
          <a:prstGeom prst="rect">
            <a:avLst/>
          </a:prstGeom>
        </p:spPr>
        <p:txBody>
          <a:bodyPr/>
          <a:lstStyle/>
          <a:p>
            <a:pPr/>
          </a:p>
        </p:txBody>
      </p:sp>
      <p:sp>
        <p:nvSpPr>
          <p:cNvPr id="417" name="Shape 417"/>
          <p:cNvSpPr/>
          <p:nvPr>
            <p:ph type="body" sz="quarter" idx="1"/>
          </p:nvPr>
        </p:nvSpPr>
        <p:spPr>
          <a:prstGeom prst="rect">
            <a:avLst/>
          </a:prstGeom>
        </p:spPr>
        <p:txBody>
          <a:bodyPr/>
          <a:lstStyle/>
          <a:p>
            <a:pPr/>
            <a:r>
              <a:t>If the goal is to focus on comparisons among groups, not their absolute magnitudes, it can be OK to choose an explicit reference group or time. This does not violate the principle of prop ink. That said, you have to put real thought into the choice of reference group.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4" name="Shape 424"/>
          <p:cNvSpPr/>
          <p:nvPr>
            <p:ph type="sldImg"/>
          </p:nvPr>
        </p:nvSpPr>
        <p:spPr>
          <a:prstGeom prst="rect">
            <a:avLst/>
          </a:prstGeom>
        </p:spPr>
        <p:txBody>
          <a:bodyPr/>
          <a:lstStyle/>
          <a:p>
            <a:pPr/>
          </a:p>
        </p:txBody>
      </p:sp>
      <p:sp>
        <p:nvSpPr>
          <p:cNvPr id="425" name="Shape 425"/>
          <p:cNvSpPr/>
          <p:nvPr>
            <p:ph type="body" sz="quarter" idx="1"/>
          </p:nvPr>
        </p:nvSpPr>
        <p:spPr>
          <a:prstGeom prst="rect">
            <a:avLst/>
          </a:prstGeom>
        </p:spPr>
        <p:txBody>
          <a:bodyPr/>
          <a:lstStyle/>
          <a:p>
            <a:pPr/>
            <a:r>
              <a:t>There are better ways to visualize proportions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Shape 473"/>
          <p:cNvSpPr/>
          <p:nvPr>
            <p:ph type="sldImg"/>
          </p:nvPr>
        </p:nvSpPr>
        <p:spPr>
          <a:prstGeom prst="rect">
            <a:avLst/>
          </a:prstGeom>
        </p:spPr>
        <p:txBody>
          <a:bodyPr/>
          <a:lstStyle/>
          <a:p>
            <a:pPr/>
          </a:p>
        </p:txBody>
      </p:sp>
      <p:sp>
        <p:nvSpPr>
          <p:cNvPr id="474" name="Shape 474"/>
          <p:cNvSpPr/>
          <p:nvPr>
            <p:ph type="body" sz="quarter" idx="1"/>
          </p:nvPr>
        </p:nvSpPr>
        <p:spPr>
          <a:prstGeom prst="rect">
            <a:avLst/>
          </a:prstGeom>
        </p:spPr>
        <p:txBody>
          <a:bodyPr/>
          <a:lstStyle/>
          <a:p>
            <a:pPr/>
            <a:r>
              <a:t>Often single hue (monochromatic) is a good choice; rainbow is a horrible choice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7" name="Shape 487"/>
          <p:cNvSpPr/>
          <p:nvPr>
            <p:ph type="sldImg"/>
          </p:nvPr>
        </p:nvSpPr>
        <p:spPr>
          <a:prstGeom prst="rect">
            <a:avLst/>
          </a:prstGeom>
        </p:spPr>
        <p:txBody>
          <a:bodyPr/>
          <a:lstStyle/>
          <a:p>
            <a:pPr/>
          </a:p>
        </p:txBody>
      </p:sp>
      <p:sp>
        <p:nvSpPr>
          <p:cNvPr id="488" name="Shape 488"/>
          <p:cNvSpPr/>
          <p:nvPr>
            <p:ph type="body" sz="quarter" idx="1"/>
          </p:nvPr>
        </p:nvSpPr>
        <p:spPr>
          <a:prstGeom prst="rect">
            <a:avLst/>
          </a:prstGeom>
        </p:spPr>
        <p:txBody>
          <a:bodyPr/>
          <a:lstStyle/>
          <a:p>
            <a:pPr/>
            <a:r>
              <a:t>frequently used when trying to visualize positive and negative data, where the center of the scale is set to zero and usually set to a light color. These scales need to be balanced so that magnitude is perceived correctly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6" name="Shape 506"/>
          <p:cNvSpPr/>
          <p:nvPr>
            <p:ph type="sldImg"/>
          </p:nvPr>
        </p:nvSpPr>
        <p:spPr>
          <a:prstGeom prst="rect">
            <a:avLst/>
          </a:prstGeom>
        </p:spPr>
        <p:txBody>
          <a:bodyPr/>
          <a:lstStyle/>
          <a:p>
            <a:pPr/>
          </a:p>
        </p:txBody>
      </p:sp>
      <p:sp>
        <p:nvSpPr>
          <p:cNvPr id="507" name="Shape 507"/>
          <p:cNvSpPr/>
          <p:nvPr>
            <p:ph type="body" sz="quarter" idx="1"/>
          </p:nvPr>
        </p:nvSpPr>
        <p:spPr>
          <a:prstGeom prst="rect">
            <a:avLst/>
          </a:prstGeom>
        </p:spPr>
        <p:txBody>
          <a:bodyPr/>
          <a:lstStyle/>
          <a:p>
            <a:pPr/>
            <a:r>
              <a:t>Can use symbols and color to reinforce each other; rearrange color assignments to increase contrast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0" name="Shape 520"/>
          <p:cNvSpPr/>
          <p:nvPr>
            <p:ph type="sldImg"/>
          </p:nvPr>
        </p:nvSpPr>
        <p:spPr>
          <a:prstGeom prst="rect">
            <a:avLst/>
          </a:prstGeom>
        </p:spPr>
        <p:txBody>
          <a:bodyPr/>
          <a:lstStyle/>
          <a:p>
            <a:pPr/>
          </a:p>
        </p:txBody>
      </p:sp>
      <p:sp>
        <p:nvSpPr>
          <p:cNvPr id="521" name="Shape 521"/>
          <p:cNvSpPr/>
          <p:nvPr>
            <p:ph type="body" sz="quarter" idx="1"/>
          </p:nvPr>
        </p:nvSpPr>
        <p:spPr>
          <a:prstGeom prst="rect">
            <a:avLst/>
          </a:prstGeom>
        </p:spPr>
        <p:txBody>
          <a:bodyPr/>
          <a:lstStyle/>
          <a:p>
            <a:pPr/>
            <a:r>
              <a:t>Don’t have separate legends for different aesthetics; this example integrates the x-axis with the reference color bar.</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Presentation Title"/>
          <p:cNvSpPr txBox="1"/>
          <p:nvPr>
            <p:ph type="title" hasCustomPrompt="1"/>
          </p:nvPr>
        </p:nvSpPr>
        <p:spPr>
          <a:xfrm>
            <a:off x="1270000" y="3289300"/>
            <a:ext cx="21844000" cy="3879454"/>
          </a:xfrm>
          <a:prstGeom prst="rect">
            <a:avLst/>
          </a:prstGeom>
        </p:spPr>
        <p:txBody>
          <a:bodyPr/>
          <a:lstStyle>
            <a:lvl1pPr defTabSz="2438338">
              <a:lnSpc>
                <a:spcPct val="90000"/>
              </a:lnSpc>
              <a:defRPr spc="-348" sz="11600">
                <a:gradFill flip="none" rotWithShape="1">
                  <a:gsLst>
                    <a:gs pos="0">
                      <a:srgbClr val="00E8FF"/>
                    </a:gs>
                    <a:gs pos="100000">
                      <a:srgbClr val="FF00F7"/>
                    </a:gs>
                  </a:gsLst>
                  <a:lin ang="3967761" scaled="0"/>
                </a:gradFill>
              </a:defRPr>
            </a:lvl1pPr>
          </a:lstStyle>
          <a:p>
            <a:pPr/>
            <a:r>
              <a:t>Presentation Title</a:t>
            </a:r>
          </a:p>
        </p:txBody>
      </p:sp>
      <p:sp>
        <p:nvSpPr>
          <p:cNvPr id="12" name="Author and Date"/>
          <p:cNvSpPr txBox="1"/>
          <p:nvPr>
            <p:ph type="body" sz="quarter" idx="21" hasCustomPrompt="1"/>
          </p:nvPr>
        </p:nvSpPr>
        <p:spPr>
          <a:xfrm>
            <a:off x="1270000" y="12160429"/>
            <a:ext cx="21844000" cy="694056"/>
          </a:xfrm>
          <a:prstGeom prst="rect">
            <a:avLst/>
          </a:prstGeom>
        </p:spPr>
        <p:txBody>
          <a:bodyPr/>
          <a:lstStyle>
            <a:lvl1pPr marL="0" indent="0" algn="ctr" defTabSz="825500">
              <a:spcBef>
                <a:spcPts val="0"/>
              </a:spcBef>
              <a:buClrTx/>
              <a:buSzTx/>
              <a:buNone/>
              <a:defRPr sz="3500">
                <a:solidFill>
                  <a:srgbClr val="D5D5D5"/>
                </a:solidFill>
                <a:latin typeface="Graphik Medium"/>
                <a:ea typeface="Graphik Medium"/>
                <a:cs typeface="Graphik Medium"/>
                <a:sym typeface="Graphik Medium"/>
              </a:defRPr>
            </a:lvl1pPr>
          </a:lstStyle>
          <a:p>
            <a:pPr/>
            <a:r>
              <a:t>Author and Date</a:t>
            </a:r>
          </a:p>
        </p:txBody>
      </p:sp>
      <p:sp>
        <p:nvSpPr>
          <p:cNvPr id="13" name="Body Level One…"/>
          <p:cNvSpPr txBox="1"/>
          <p:nvPr>
            <p:ph type="body" sz="quarter" idx="1" hasCustomPrompt="1"/>
          </p:nvPr>
        </p:nvSpPr>
        <p:spPr>
          <a:xfrm>
            <a:off x="1270000" y="6985000"/>
            <a:ext cx="21844000" cy="2512352"/>
          </a:xfrm>
          <a:prstGeom prst="rect">
            <a:avLst/>
          </a:prstGeom>
        </p:spPr>
        <p:txBody>
          <a:bodyPr/>
          <a:lstStyle>
            <a:lvl1pPr marL="0" indent="0" algn="ctr" defTabSz="825500">
              <a:spcBef>
                <a:spcPts val="0"/>
              </a:spcBef>
              <a:buClrTx/>
              <a:buSzTx/>
              <a:buNone/>
              <a:defRPr sz="6400">
                <a:solidFill>
                  <a:srgbClr val="D5D5D5"/>
                </a:solidFill>
                <a:latin typeface="Graphik Medium"/>
                <a:ea typeface="Graphik Medium"/>
                <a:cs typeface="Graphik Medium"/>
                <a:sym typeface="Graphik Medium"/>
              </a:defRPr>
            </a:lvl1pPr>
            <a:lvl2pPr marL="0" indent="0" algn="ctr" defTabSz="825500">
              <a:spcBef>
                <a:spcPts val="0"/>
              </a:spcBef>
              <a:buClrTx/>
              <a:buSzTx/>
              <a:buNone/>
              <a:defRPr sz="6400">
                <a:solidFill>
                  <a:srgbClr val="D5D5D5"/>
                </a:solidFill>
                <a:latin typeface="Graphik Medium"/>
                <a:ea typeface="Graphik Medium"/>
                <a:cs typeface="Graphik Medium"/>
                <a:sym typeface="Graphik Medium"/>
              </a:defRPr>
            </a:lvl2pPr>
            <a:lvl3pPr marL="0" indent="0" algn="ctr" defTabSz="825500">
              <a:spcBef>
                <a:spcPts val="0"/>
              </a:spcBef>
              <a:buClrTx/>
              <a:buSzTx/>
              <a:buNone/>
              <a:defRPr sz="6400">
                <a:solidFill>
                  <a:srgbClr val="D5D5D5"/>
                </a:solidFill>
                <a:latin typeface="Graphik Medium"/>
                <a:ea typeface="Graphik Medium"/>
                <a:cs typeface="Graphik Medium"/>
                <a:sym typeface="Graphik Medium"/>
              </a:defRPr>
            </a:lvl3pPr>
            <a:lvl4pPr marL="0" indent="0" algn="ctr" defTabSz="825500">
              <a:spcBef>
                <a:spcPts val="0"/>
              </a:spcBef>
              <a:buClrTx/>
              <a:buSzTx/>
              <a:buNone/>
              <a:defRPr sz="6400">
                <a:solidFill>
                  <a:srgbClr val="D5D5D5"/>
                </a:solidFill>
                <a:latin typeface="Graphik Medium"/>
                <a:ea typeface="Graphik Medium"/>
                <a:cs typeface="Graphik Medium"/>
                <a:sym typeface="Graphik Medium"/>
              </a:defRPr>
            </a:lvl4pPr>
            <a:lvl5pPr marL="0" indent="0" algn="ctr" defTabSz="825500">
              <a:spcBef>
                <a:spcPts val="0"/>
              </a:spcBef>
              <a:buClrTx/>
              <a:buSzTx/>
              <a:buNone/>
              <a:defRPr sz="6400">
                <a:solidFill>
                  <a:srgbClr val="D5D5D5"/>
                </a:solidFill>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Image"/>
          <p:cNvSpPr/>
          <p:nvPr>
            <p:ph type="pic" idx="21"/>
          </p:nvPr>
        </p:nvSpPr>
        <p:spPr>
          <a:xfrm>
            <a:off x="0" y="-762000"/>
            <a:ext cx="24384000" cy="15240000"/>
          </a:xfrm>
          <a:prstGeom prst="rect">
            <a:avLst/>
          </a:prstGeom>
        </p:spPr>
        <p:txBody>
          <a:bodyPr lIns="91439" tIns="45719" rIns="91439" bIns="45719">
            <a:noAutofit/>
          </a:bodyPr>
          <a:lstStyle/>
          <a:p>
            <a:pPr/>
          </a:p>
        </p:txBody>
      </p:sp>
      <p:sp>
        <p:nvSpPr>
          <p:cNvPr id="22" name="Author and Date"/>
          <p:cNvSpPr txBox="1"/>
          <p:nvPr>
            <p:ph type="body" sz="quarter" idx="22" hasCustomPrompt="1"/>
          </p:nvPr>
        </p:nvSpPr>
        <p:spPr>
          <a:xfrm>
            <a:off x="1270000" y="12166600"/>
            <a:ext cx="21844000" cy="694055"/>
          </a:xfrm>
          <a:prstGeom prst="rect">
            <a:avLst/>
          </a:prstGeom>
        </p:spPr>
        <p:txBody>
          <a:bodyPr/>
          <a:lstStyle>
            <a:lvl1pPr marL="0" indent="0" algn="ctr" defTabSz="825500">
              <a:spcBef>
                <a:spcPts val="0"/>
              </a:spcBef>
              <a:buClrTx/>
              <a:buSzTx/>
              <a:buNone/>
              <a:defRPr sz="3500">
                <a:solidFill>
                  <a:srgbClr val="D5D5D5"/>
                </a:solidFill>
                <a:latin typeface="Graphik Medium"/>
                <a:ea typeface="Graphik Medium"/>
                <a:cs typeface="Graphik Medium"/>
                <a:sym typeface="Graphik Medium"/>
              </a:defRPr>
            </a:lvl1pPr>
          </a:lstStyle>
          <a:p>
            <a:pPr/>
            <a:r>
              <a:t>Author and Date</a:t>
            </a:r>
          </a:p>
        </p:txBody>
      </p:sp>
      <p:sp>
        <p:nvSpPr>
          <p:cNvPr id="23" name="Presentation Title"/>
          <p:cNvSpPr txBox="1"/>
          <p:nvPr>
            <p:ph type="title" hasCustomPrompt="1"/>
          </p:nvPr>
        </p:nvSpPr>
        <p:spPr>
          <a:xfrm>
            <a:off x="1270000" y="3289300"/>
            <a:ext cx="21844000" cy="3873500"/>
          </a:xfrm>
          <a:prstGeom prst="rect">
            <a:avLst/>
          </a:prstGeom>
        </p:spPr>
        <p:txBody>
          <a:bodyPr/>
          <a:lstStyle>
            <a:lvl1pPr defTabSz="2438400">
              <a:lnSpc>
                <a:spcPct val="90000"/>
              </a:lnSpc>
              <a:defRPr spc="-348" sz="11600"/>
            </a:lvl1pPr>
          </a:lstStyle>
          <a:p>
            <a:pPr/>
            <a:r>
              <a:t>Presentation Title</a:t>
            </a:r>
          </a:p>
        </p:txBody>
      </p:sp>
      <p:sp>
        <p:nvSpPr>
          <p:cNvPr id="24" name="Body Level One…"/>
          <p:cNvSpPr txBox="1"/>
          <p:nvPr>
            <p:ph type="body" sz="quarter" idx="1" hasCustomPrompt="1"/>
          </p:nvPr>
        </p:nvSpPr>
        <p:spPr>
          <a:xfrm>
            <a:off x="1270000" y="6985000"/>
            <a:ext cx="21844000" cy="2514600"/>
          </a:xfrm>
          <a:prstGeom prst="rect">
            <a:avLst/>
          </a:prstGeom>
        </p:spPr>
        <p:txBody>
          <a:bodyPr/>
          <a:lstStyle>
            <a:lvl1pPr marL="0" indent="0" algn="ctr" defTabSz="825500">
              <a:spcBef>
                <a:spcPts val="0"/>
              </a:spcBef>
              <a:buClrTx/>
              <a:buSzTx/>
              <a:buNone/>
              <a:defRPr sz="6400">
                <a:solidFill>
                  <a:srgbClr val="D5D5D5"/>
                </a:solidFill>
                <a:latin typeface="Graphik Medium"/>
                <a:ea typeface="Graphik Medium"/>
                <a:cs typeface="Graphik Medium"/>
                <a:sym typeface="Graphik Medium"/>
              </a:defRPr>
            </a:lvl1pPr>
            <a:lvl2pPr marL="0" indent="0" algn="ctr" defTabSz="825500">
              <a:spcBef>
                <a:spcPts val="0"/>
              </a:spcBef>
              <a:buClrTx/>
              <a:buSzTx/>
              <a:buNone/>
              <a:defRPr sz="6400">
                <a:solidFill>
                  <a:srgbClr val="D5D5D5"/>
                </a:solidFill>
                <a:latin typeface="Graphik Medium"/>
                <a:ea typeface="Graphik Medium"/>
                <a:cs typeface="Graphik Medium"/>
                <a:sym typeface="Graphik Medium"/>
              </a:defRPr>
            </a:lvl2pPr>
            <a:lvl3pPr marL="0" indent="0" algn="ctr" defTabSz="825500">
              <a:spcBef>
                <a:spcPts val="0"/>
              </a:spcBef>
              <a:buClrTx/>
              <a:buSzTx/>
              <a:buNone/>
              <a:defRPr sz="6400">
                <a:solidFill>
                  <a:srgbClr val="D5D5D5"/>
                </a:solidFill>
                <a:latin typeface="Graphik Medium"/>
                <a:ea typeface="Graphik Medium"/>
                <a:cs typeface="Graphik Medium"/>
                <a:sym typeface="Graphik Medium"/>
              </a:defRPr>
            </a:lvl3pPr>
            <a:lvl4pPr marL="0" indent="0" algn="ctr" defTabSz="825500">
              <a:spcBef>
                <a:spcPts val="0"/>
              </a:spcBef>
              <a:buClrTx/>
              <a:buSzTx/>
              <a:buNone/>
              <a:defRPr sz="6400">
                <a:solidFill>
                  <a:srgbClr val="D5D5D5"/>
                </a:solidFill>
                <a:latin typeface="Graphik Medium"/>
                <a:ea typeface="Graphik Medium"/>
                <a:cs typeface="Graphik Medium"/>
                <a:sym typeface="Graphik Medium"/>
              </a:defRPr>
            </a:lvl4pPr>
            <a:lvl5pPr marL="0" indent="0" algn="ctr" defTabSz="825500">
              <a:spcBef>
                <a:spcPts val="0"/>
              </a:spcBef>
              <a:buClrTx/>
              <a:buSzTx/>
              <a:buNone/>
              <a:defRPr sz="6400">
                <a:solidFill>
                  <a:srgbClr val="D5D5D5"/>
                </a:solidFill>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Image"/>
          <p:cNvSpPr/>
          <p:nvPr>
            <p:ph type="pic" idx="21"/>
          </p:nvPr>
        </p:nvSpPr>
        <p:spPr>
          <a:xfrm>
            <a:off x="7962900" y="-25400"/>
            <a:ext cx="20650200" cy="137668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70000" y="3886200"/>
            <a:ext cx="9652000" cy="3200202"/>
          </a:xfrm>
          <a:prstGeom prst="rect">
            <a:avLst/>
          </a:prstGeom>
        </p:spPr>
        <p:txBody>
          <a:bodyPr/>
          <a:lstStyle/>
          <a:p>
            <a:pPr/>
            <a:r>
              <a:t>Slide Title</a:t>
            </a:r>
          </a:p>
        </p:txBody>
      </p:sp>
      <p:sp>
        <p:nvSpPr>
          <p:cNvPr id="34" name="Body Level One…"/>
          <p:cNvSpPr txBox="1"/>
          <p:nvPr>
            <p:ph type="body" sz="quarter" idx="1" hasCustomPrompt="1"/>
          </p:nvPr>
        </p:nvSpPr>
        <p:spPr>
          <a:xfrm>
            <a:off x="1270000" y="6845300"/>
            <a:ext cx="9652000" cy="5664200"/>
          </a:xfrm>
          <a:prstGeom prst="rect">
            <a:avLst/>
          </a:prstGeom>
        </p:spPr>
        <p:txBody>
          <a:bodyPr/>
          <a:lstStyle>
            <a:lvl1pPr marL="0" indent="0" algn="ctr" defTabSz="825500">
              <a:spcBef>
                <a:spcPts val="0"/>
              </a:spcBef>
              <a:buClrTx/>
              <a:buSzTx/>
              <a:buNone/>
              <a:defRPr sz="5400">
                <a:solidFill>
                  <a:srgbClr val="D5D5D5"/>
                </a:solidFill>
                <a:latin typeface="Graphik Medium"/>
                <a:ea typeface="Graphik Medium"/>
                <a:cs typeface="Graphik Medium"/>
                <a:sym typeface="Graphik Medium"/>
              </a:defRPr>
            </a:lvl1pPr>
            <a:lvl2pPr marL="0" indent="457200" algn="ctr" defTabSz="825500">
              <a:spcBef>
                <a:spcPts val="0"/>
              </a:spcBef>
              <a:buClrTx/>
              <a:buSzTx/>
              <a:buNone/>
              <a:defRPr sz="5400">
                <a:solidFill>
                  <a:srgbClr val="D5D5D5"/>
                </a:solidFill>
                <a:latin typeface="Graphik Medium"/>
                <a:ea typeface="Graphik Medium"/>
                <a:cs typeface="Graphik Medium"/>
                <a:sym typeface="Graphik Medium"/>
              </a:defRPr>
            </a:lvl2pPr>
            <a:lvl3pPr marL="0" indent="914400" algn="ctr" defTabSz="825500">
              <a:spcBef>
                <a:spcPts val="0"/>
              </a:spcBef>
              <a:buClrTx/>
              <a:buSzTx/>
              <a:buNone/>
              <a:defRPr sz="5400">
                <a:solidFill>
                  <a:srgbClr val="D5D5D5"/>
                </a:solidFill>
                <a:latin typeface="Graphik Medium"/>
                <a:ea typeface="Graphik Medium"/>
                <a:cs typeface="Graphik Medium"/>
                <a:sym typeface="Graphik Medium"/>
              </a:defRPr>
            </a:lvl3pPr>
            <a:lvl4pPr marL="0" indent="1371600" algn="ctr" defTabSz="825500">
              <a:spcBef>
                <a:spcPts val="0"/>
              </a:spcBef>
              <a:buClrTx/>
              <a:buSzTx/>
              <a:buNone/>
              <a:defRPr sz="5400">
                <a:solidFill>
                  <a:srgbClr val="D5D5D5"/>
                </a:solidFill>
                <a:latin typeface="Graphik Medium"/>
                <a:ea typeface="Graphik Medium"/>
                <a:cs typeface="Graphik Medium"/>
                <a:sym typeface="Graphik Medium"/>
              </a:defRPr>
            </a:lvl4pPr>
            <a:lvl5pPr marL="0" indent="1828800" algn="ctr" defTabSz="825500">
              <a:spcBef>
                <a:spcPts val="0"/>
              </a:spcBef>
              <a:buClrTx/>
              <a:buSzTx/>
              <a:buNone/>
              <a:defRPr sz="5400">
                <a:solidFill>
                  <a:srgbClr val="D5D5D5"/>
                </a:solidFill>
                <a:latin typeface="Graphik Medium"/>
                <a:ea typeface="Graphik Medium"/>
                <a:cs typeface="Graphik Medium"/>
                <a:sym typeface="Graphik Medium"/>
              </a:defRPr>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solidFill>
                  <a:srgbClr val="D5D5D5"/>
                </a:solidFill>
                <a:latin typeface="Graphik Medium"/>
                <a:ea typeface="Graphik Medium"/>
                <a:cs typeface="Graphik Medium"/>
                <a:sym typeface="Graphik Medium"/>
              </a:defRPr>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xfrm>
            <a:off x="1270000" y="4269316"/>
            <a:ext cx="21844000" cy="8432801"/>
          </a:xfrm>
          <a:prstGeom prst="rect">
            <a:avLst/>
          </a:prstGeom>
        </p:spPr>
        <p:txBody>
          <a:bodyPr numCol="2" spcCol="109220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579215462_1440x2158.jpg"/>
          <p:cNvSpPr/>
          <p:nvPr>
            <p:ph type="pic" idx="21"/>
          </p:nvPr>
        </p:nvSpPr>
        <p:spPr>
          <a:xfrm>
            <a:off x="12204700" y="-2277533"/>
            <a:ext cx="12192000" cy="18271067"/>
          </a:xfrm>
          <a:prstGeom prst="rect">
            <a:avLst/>
          </a:prstGeom>
        </p:spPr>
        <p:txBody>
          <a:bodyPr lIns="91439" tIns="45719" rIns="91439" bIns="45719">
            <a:noAutofit/>
          </a:bodyPr>
          <a:lstStyle/>
          <a:p>
            <a:pPr/>
          </a:p>
        </p:txBody>
      </p:sp>
      <p:sp>
        <p:nvSpPr>
          <p:cNvPr id="61" name="Slide Title"/>
          <p:cNvSpPr txBox="1"/>
          <p:nvPr>
            <p:ph type="title" hasCustomPrompt="1"/>
          </p:nvPr>
        </p:nvSpPr>
        <p:spPr>
          <a:xfrm>
            <a:off x="1270000" y="838200"/>
            <a:ext cx="9652000" cy="1549400"/>
          </a:xfrm>
          <a:prstGeom prst="rect">
            <a:avLst/>
          </a:prstGeom>
        </p:spPr>
        <p:txBody>
          <a:bodyPr/>
          <a:lstStyle/>
          <a:p>
            <a:pPr/>
            <a:r>
              <a:t>Slide Title</a:t>
            </a:r>
          </a:p>
        </p:txBody>
      </p:sp>
      <p:sp>
        <p:nvSpPr>
          <p:cNvPr id="62" name="Body Level One…"/>
          <p:cNvSpPr txBox="1"/>
          <p:nvPr>
            <p:ph type="body" sz="half" idx="1" hasCustomPrompt="1"/>
          </p:nvPr>
        </p:nvSpPr>
        <p:spPr>
          <a:xfrm>
            <a:off x="1270000" y="4267200"/>
            <a:ext cx="9652000" cy="8432800"/>
          </a:xfrm>
          <a:prstGeom prst="rect">
            <a:avLst/>
          </a:prstGeom>
        </p:spPr>
        <p:txBody>
          <a:bodyPr/>
          <a:lstStyle/>
          <a:p>
            <a:pPr/>
            <a:r>
              <a:t>Slide bullet text</a:t>
            </a:r>
          </a:p>
          <a:p>
            <a:pPr lvl="1"/>
            <a:r>
              <a:t/>
            </a:r>
          </a:p>
          <a:p>
            <a:pPr lvl="2"/>
            <a:r>
              <a:t/>
            </a:r>
          </a:p>
          <a:p>
            <a:pPr lvl="3"/>
            <a:r>
              <a:t/>
            </a:r>
          </a:p>
          <a:p>
            <a:pPr lvl="4"/>
            <a:r>
              <a:t/>
            </a:r>
          </a:p>
        </p:txBody>
      </p:sp>
      <p:sp>
        <p:nvSpPr>
          <p:cNvPr id="63" name="Slide Subtitle"/>
          <p:cNvSpPr txBox="1"/>
          <p:nvPr>
            <p:ph type="body" sz="quarter" idx="22" hasCustomPrompt="1"/>
          </p:nvPr>
        </p:nvSpPr>
        <p:spPr>
          <a:xfrm>
            <a:off x="1270000" y="2133600"/>
            <a:ext cx="9652000" cy="1016000"/>
          </a:xfrm>
          <a:prstGeom prst="rect">
            <a:avLst/>
          </a:prstGeom>
        </p:spPr>
        <p:txBody>
          <a:bodyPr/>
          <a:lstStyle>
            <a:lvl1pPr marL="0" indent="0" algn="ctr" defTabSz="825500">
              <a:spcBef>
                <a:spcPts val="0"/>
              </a:spcBef>
              <a:buClrTx/>
              <a:buSzTx/>
              <a:buNone/>
              <a:defRPr sz="5400">
                <a:solidFill>
                  <a:srgbClr val="D5D5D5"/>
                </a:solidFill>
                <a:latin typeface="Graphik Medium"/>
                <a:ea typeface="Graphik Medium"/>
                <a:cs typeface="Graphik Medium"/>
                <a:sym typeface="Graphik Medium"/>
              </a:defRPr>
            </a:lvl1pPr>
          </a:lstStyle>
          <a:p>
            <a:pPr/>
            <a:r>
              <a:t>Slide Subtitle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1270000" y="3289300"/>
            <a:ext cx="21844000" cy="3873500"/>
          </a:xfrm>
          <a:prstGeom prst="rect">
            <a:avLst/>
          </a:prstGeom>
        </p:spPr>
        <p:txBody>
          <a:bodyPr/>
          <a:lstStyle>
            <a:lvl1pPr>
              <a:lnSpc>
                <a:spcPct val="90000"/>
              </a:lnSpc>
              <a:defRPr spc="-348" sz="11600">
                <a:gradFill flip="none" rotWithShape="1">
                  <a:gsLst>
                    <a:gs pos="0">
                      <a:srgbClr val="00FF00"/>
                    </a:gs>
                    <a:gs pos="100000">
                      <a:srgbClr val="007DFF"/>
                    </a:gs>
                  </a:gsLst>
                  <a:lin ang="3965999" scaled="0"/>
                </a:gradFill>
              </a:defRPr>
            </a:lvl1pPr>
          </a:lstStyle>
          <a:p>
            <a:pPr/>
            <a:r>
              <a:t>Section Title</a:t>
            </a: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prstGeom prst="rect">
            <a:avLst/>
          </a:prstGeom>
        </p:spPr>
        <p:txBody>
          <a:bodyPr/>
          <a:lstStyle/>
          <a:p>
            <a:pPr/>
            <a:r>
              <a:t>Slide Title</a:t>
            </a:r>
          </a:p>
        </p:txBody>
      </p:sp>
      <p:sp>
        <p:nvSpPr>
          <p:cNvPr id="80"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solidFill>
                  <a:srgbClr val="D5D5D5"/>
                </a:solidFill>
                <a:latin typeface="Graphik Medium"/>
                <a:ea typeface="Graphik Medium"/>
                <a:cs typeface="Graphik Medium"/>
                <a:sym typeface="Graphik Medium"/>
              </a:defRPr>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70000" y="812800"/>
            <a:ext cx="21844000" cy="1562100"/>
          </a:xfrm>
          <a:prstGeom prst="rect">
            <a:avLst/>
          </a:prstGeom>
        </p:spPr>
        <p:txBody>
          <a:bodyPr/>
          <a:lstStyle/>
          <a:p>
            <a:pPr/>
            <a:r>
              <a:t>Agenda Title</a:t>
            </a:r>
          </a:p>
        </p:txBody>
      </p:sp>
      <p:sp>
        <p:nvSpPr>
          <p:cNvPr id="89" name="Agenda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solidFill>
                  <a:srgbClr val="D5D5D5"/>
                </a:solidFill>
                <a:latin typeface="Graphik Medium"/>
                <a:ea typeface="Graphik Medium"/>
                <a:cs typeface="Graphik Medium"/>
                <a:sym typeface="Graphik Medium"/>
              </a:defRPr>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buClrTx/>
              <a:buSzTx/>
              <a:buNone/>
              <a:defRPr spc="-55" sz="5500"/>
            </a:lvl1pPr>
            <a:lvl2pPr marL="0" indent="457200" defTabSz="825500">
              <a:buClrTx/>
              <a:buSzTx/>
              <a:buNone/>
              <a:defRPr spc="-55" sz="5500"/>
            </a:lvl2pPr>
            <a:lvl3pPr marL="0" indent="914400" defTabSz="825500">
              <a:buClrTx/>
              <a:buSzTx/>
              <a:buNone/>
              <a:defRPr spc="-55" sz="5500"/>
            </a:lvl3pPr>
            <a:lvl4pPr marL="0" indent="1371600" defTabSz="825500">
              <a:buClrTx/>
              <a:buSzTx/>
              <a:buNone/>
              <a:defRPr spc="-55" sz="5500"/>
            </a:lvl4pPr>
            <a:lvl5pPr marL="0" indent="1828800" defTabSz="825500">
              <a:buClrTx/>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70000" y="4546600"/>
            <a:ext cx="21844000" cy="4678065"/>
          </a:xfrm>
          <a:prstGeom prst="rect">
            <a:avLst/>
          </a:prstGeom>
        </p:spPr>
        <p:txBody>
          <a:bodyPr anchor="ctr"/>
          <a:lstStyle>
            <a:lvl1pPr marL="0" indent="0" algn="ctr">
              <a:spcBef>
                <a:spcPts val="0"/>
              </a:spcBef>
              <a:buClrTx/>
              <a:buSzTx/>
              <a:buNone/>
              <a:defRPr spc="-252" sz="8400">
                <a:gradFill flip="none" rotWithShape="1">
                  <a:gsLst>
                    <a:gs pos="0">
                      <a:srgbClr val="FFFFFF"/>
                    </a:gs>
                    <a:gs pos="100000">
                      <a:srgbClr val="929292"/>
                    </a:gs>
                  </a:gsLst>
                  <a:lin ang="5400000" scaled="0"/>
                </a:gradFill>
                <a:latin typeface="Graphik Medium"/>
                <a:ea typeface="Graphik Medium"/>
                <a:cs typeface="Graphik Medium"/>
                <a:sym typeface="Graphik Medium"/>
              </a:defRPr>
            </a:lvl1pPr>
            <a:lvl2pPr marL="0" indent="457200" algn="ctr">
              <a:spcBef>
                <a:spcPts val="0"/>
              </a:spcBef>
              <a:buClrTx/>
              <a:buSzTx/>
              <a:buNone/>
              <a:defRPr spc="-252" sz="8400">
                <a:gradFill flip="none" rotWithShape="1">
                  <a:gsLst>
                    <a:gs pos="0">
                      <a:srgbClr val="FFFFFF"/>
                    </a:gs>
                    <a:gs pos="100000">
                      <a:srgbClr val="929292"/>
                    </a:gs>
                  </a:gsLst>
                  <a:lin ang="5400000" scaled="0"/>
                </a:gradFill>
                <a:latin typeface="Graphik Medium"/>
                <a:ea typeface="Graphik Medium"/>
                <a:cs typeface="Graphik Medium"/>
                <a:sym typeface="Graphik Medium"/>
              </a:defRPr>
            </a:lvl2pPr>
            <a:lvl3pPr marL="0" indent="914400" algn="ctr">
              <a:spcBef>
                <a:spcPts val="0"/>
              </a:spcBef>
              <a:buClrTx/>
              <a:buSzTx/>
              <a:buNone/>
              <a:defRPr spc="-252" sz="8400">
                <a:gradFill flip="none" rotWithShape="1">
                  <a:gsLst>
                    <a:gs pos="0">
                      <a:srgbClr val="FFFFFF"/>
                    </a:gs>
                    <a:gs pos="100000">
                      <a:srgbClr val="929292"/>
                    </a:gs>
                  </a:gsLst>
                  <a:lin ang="5400000" scaled="0"/>
                </a:gradFill>
                <a:latin typeface="Graphik Medium"/>
                <a:ea typeface="Graphik Medium"/>
                <a:cs typeface="Graphik Medium"/>
                <a:sym typeface="Graphik Medium"/>
              </a:defRPr>
            </a:lvl3pPr>
            <a:lvl4pPr marL="0" indent="1371600" algn="ctr">
              <a:spcBef>
                <a:spcPts val="0"/>
              </a:spcBef>
              <a:buClrTx/>
              <a:buSzTx/>
              <a:buNone/>
              <a:defRPr spc="-252" sz="8400">
                <a:gradFill flip="none" rotWithShape="1">
                  <a:gsLst>
                    <a:gs pos="0">
                      <a:srgbClr val="FFFFFF"/>
                    </a:gs>
                    <a:gs pos="100000">
                      <a:srgbClr val="929292"/>
                    </a:gs>
                  </a:gsLst>
                  <a:lin ang="5400000" scaled="0"/>
                </a:gradFill>
                <a:latin typeface="Graphik Medium"/>
                <a:ea typeface="Graphik Medium"/>
                <a:cs typeface="Graphik Medium"/>
                <a:sym typeface="Graphik Medium"/>
              </a:defRPr>
            </a:lvl4pPr>
            <a:lvl5pPr marL="0" indent="1828800" algn="ctr">
              <a:spcBef>
                <a:spcPts val="0"/>
              </a:spcBef>
              <a:buClrTx/>
              <a:buSzTx/>
              <a:buNone/>
              <a:defRPr spc="-252" sz="8400">
                <a:gradFill flip="none" rotWithShape="1">
                  <a:gsLst>
                    <a:gs pos="0">
                      <a:srgbClr val="FFFFFF"/>
                    </a:gs>
                    <a:gs pos="100000">
                      <a:srgbClr val="929292"/>
                    </a:gs>
                  </a:gsLst>
                  <a:lin ang="5400000" scaled="0"/>
                </a:gradFill>
                <a:latin typeface="Graphik Medium"/>
                <a:ea typeface="Graphik Medium"/>
                <a:cs typeface="Graphik Medium"/>
                <a:sym typeface="Graphik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sz="half" idx="1" hasCustomPrompt="1"/>
          </p:nvPr>
        </p:nvSpPr>
        <p:spPr>
          <a:xfrm>
            <a:off x="1270000" y="3906096"/>
            <a:ext cx="21844000" cy="4488604"/>
          </a:xfrm>
          <a:prstGeom prst="rect">
            <a:avLst/>
          </a:prstGeom>
        </p:spPr>
        <p:txBody>
          <a:bodyPr anchor="b"/>
          <a:lstStyle>
            <a:lvl1pPr marL="0" indent="0" algn="ctr" defTabSz="2438338">
              <a:lnSpc>
                <a:spcPct val="80000"/>
              </a:lnSpc>
              <a:spcBef>
                <a:spcPts val="0"/>
              </a:spcBef>
              <a:buClrTx/>
              <a:buSzTx/>
              <a:buNone/>
              <a:defRPr spc="-448" sz="22400">
                <a:gradFill flip="none" rotWithShape="1">
                  <a:gsLst>
                    <a:gs pos="0">
                      <a:srgbClr val="00E8FF"/>
                    </a:gs>
                    <a:gs pos="100000">
                      <a:srgbClr val="FF00F7"/>
                    </a:gs>
                  </a:gsLst>
                  <a:lin ang="3967761" scaled="0"/>
                </a:gradFill>
                <a:latin typeface="+mn-lt"/>
                <a:ea typeface="+mn-ea"/>
                <a:cs typeface="+mn-cs"/>
                <a:sym typeface="Graphik Semibold"/>
              </a:defRPr>
            </a:lvl1pPr>
            <a:lvl2pPr marL="0" indent="457200" algn="ctr" defTabSz="2438338">
              <a:lnSpc>
                <a:spcPct val="80000"/>
              </a:lnSpc>
              <a:spcBef>
                <a:spcPts val="0"/>
              </a:spcBef>
              <a:buClrTx/>
              <a:buSzTx/>
              <a:buNone/>
              <a:defRPr spc="-448" sz="22400">
                <a:gradFill flip="none" rotWithShape="1">
                  <a:gsLst>
                    <a:gs pos="0">
                      <a:srgbClr val="00E8FF"/>
                    </a:gs>
                    <a:gs pos="100000">
                      <a:srgbClr val="FF00F7"/>
                    </a:gs>
                  </a:gsLst>
                  <a:lin ang="3967761" scaled="0"/>
                </a:gradFill>
                <a:latin typeface="+mn-lt"/>
                <a:ea typeface="+mn-ea"/>
                <a:cs typeface="+mn-cs"/>
                <a:sym typeface="Graphik Semibold"/>
              </a:defRPr>
            </a:lvl2pPr>
            <a:lvl3pPr marL="0" indent="914400" algn="ctr" defTabSz="2438338">
              <a:lnSpc>
                <a:spcPct val="80000"/>
              </a:lnSpc>
              <a:spcBef>
                <a:spcPts val="0"/>
              </a:spcBef>
              <a:buClrTx/>
              <a:buSzTx/>
              <a:buNone/>
              <a:defRPr spc="-448" sz="22400">
                <a:gradFill flip="none" rotWithShape="1">
                  <a:gsLst>
                    <a:gs pos="0">
                      <a:srgbClr val="00E8FF"/>
                    </a:gs>
                    <a:gs pos="100000">
                      <a:srgbClr val="FF00F7"/>
                    </a:gs>
                  </a:gsLst>
                  <a:lin ang="3967761" scaled="0"/>
                </a:gradFill>
                <a:latin typeface="+mn-lt"/>
                <a:ea typeface="+mn-ea"/>
                <a:cs typeface="+mn-cs"/>
                <a:sym typeface="Graphik Semibold"/>
              </a:defRPr>
            </a:lvl3pPr>
            <a:lvl4pPr marL="0" indent="1371600" algn="ctr" defTabSz="2438338">
              <a:lnSpc>
                <a:spcPct val="80000"/>
              </a:lnSpc>
              <a:spcBef>
                <a:spcPts val="0"/>
              </a:spcBef>
              <a:buClrTx/>
              <a:buSzTx/>
              <a:buNone/>
              <a:defRPr spc="-448" sz="22400">
                <a:gradFill flip="none" rotWithShape="1">
                  <a:gsLst>
                    <a:gs pos="0">
                      <a:srgbClr val="00E8FF"/>
                    </a:gs>
                    <a:gs pos="100000">
                      <a:srgbClr val="FF00F7"/>
                    </a:gs>
                  </a:gsLst>
                  <a:lin ang="3967761" scaled="0"/>
                </a:gradFill>
                <a:latin typeface="+mn-lt"/>
                <a:ea typeface="+mn-ea"/>
                <a:cs typeface="+mn-cs"/>
                <a:sym typeface="Graphik Semibold"/>
              </a:defRPr>
            </a:lvl4pPr>
            <a:lvl5pPr marL="0" indent="1828800" algn="ctr" defTabSz="2438338">
              <a:lnSpc>
                <a:spcPct val="80000"/>
              </a:lnSpc>
              <a:spcBef>
                <a:spcPts val="0"/>
              </a:spcBef>
              <a:buClrTx/>
              <a:buSzTx/>
              <a:buNone/>
              <a:defRPr spc="-448" sz="22400">
                <a:gradFill flip="none" rotWithShape="1">
                  <a:gsLst>
                    <a:gs pos="0">
                      <a:srgbClr val="00E8FF"/>
                    </a:gs>
                    <a:gs pos="100000">
                      <a:srgbClr val="FF00F7"/>
                    </a:gs>
                  </a:gsLst>
                  <a:lin ang="3967761" scaled="0"/>
                </a:gradFill>
                <a:latin typeface="+mn-lt"/>
                <a:ea typeface="+mn-ea"/>
                <a:cs typeface="+mn-cs"/>
                <a:sym typeface="Graphik Semibold"/>
              </a:defRPr>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1270000" y="8521700"/>
            <a:ext cx="21844000" cy="1016000"/>
          </a:xfrm>
          <a:prstGeom prst="rect">
            <a:avLst/>
          </a:prstGeom>
        </p:spPr>
        <p:txBody>
          <a:bodyPr/>
          <a:lstStyle>
            <a:lvl1pPr marL="0" indent="0" algn="ctr" defTabSz="825500">
              <a:spcBef>
                <a:spcPts val="0"/>
              </a:spcBef>
              <a:buClrTx/>
              <a:buSzTx/>
              <a:buNone/>
              <a:defRPr sz="4400">
                <a:solidFill>
                  <a:srgbClr val="D5D5D5"/>
                </a:solidFill>
                <a:latin typeface="Graphik Medium"/>
                <a:ea typeface="Graphik Medium"/>
                <a:cs typeface="Graphik Medium"/>
                <a:sym typeface="Graphik Medium"/>
              </a:defRPr>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1270000" y="11155086"/>
            <a:ext cx="21844000" cy="832613"/>
          </a:xfrm>
          <a:prstGeom prst="rect">
            <a:avLst/>
          </a:prstGeom>
        </p:spPr>
        <p:txBody>
          <a:bodyPr anchor="ctr"/>
          <a:lstStyle>
            <a:lvl1pPr marL="0" indent="0" algn="ctr" defTabSz="825500">
              <a:spcBef>
                <a:spcPts val="0"/>
              </a:spcBef>
              <a:buClrTx/>
              <a:buSzTx/>
              <a:buNone/>
              <a:defRPr sz="4400">
                <a:solidFill>
                  <a:srgbClr val="D5D5D5"/>
                </a:solidFill>
                <a:latin typeface="Graphik Medium"/>
                <a:ea typeface="Graphik Medium"/>
                <a:cs typeface="Graphik Medium"/>
                <a:sym typeface="Graphik Medium"/>
              </a:defRPr>
            </a:lvl1pPr>
          </a:lstStyle>
          <a:p>
            <a:pPr/>
            <a:r>
              <a:t>Attribution</a:t>
            </a:r>
          </a:p>
        </p:txBody>
      </p:sp>
      <p:sp>
        <p:nvSpPr>
          <p:cNvPr id="116" name="Body Level One…"/>
          <p:cNvSpPr txBox="1"/>
          <p:nvPr>
            <p:ph type="body" sz="half" idx="1" hasCustomPrompt="1"/>
          </p:nvPr>
        </p:nvSpPr>
        <p:spPr>
          <a:xfrm>
            <a:off x="1270000" y="4659369"/>
            <a:ext cx="21844000" cy="4394201"/>
          </a:xfrm>
          <a:prstGeom prst="rect">
            <a:avLst/>
          </a:prstGeom>
        </p:spPr>
        <p:txBody>
          <a:bodyPr anchor="ctr"/>
          <a:lstStyle>
            <a:lvl1pPr marL="0" indent="0" algn="ctr">
              <a:lnSpc>
                <a:spcPct val="80000"/>
              </a:lnSpc>
              <a:spcBef>
                <a:spcPts val="0"/>
              </a:spcBef>
              <a:buClrTx/>
              <a:buSzTx/>
              <a:buNone/>
              <a:defRPr spc="-168" sz="8400">
                <a:gradFill flip="none" rotWithShape="1">
                  <a:gsLst>
                    <a:gs pos="0">
                      <a:srgbClr val="FF00D8"/>
                    </a:gs>
                    <a:gs pos="100000">
                      <a:srgbClr val="FFFD00"/>
                    </a:gs>
                  </a:gsLst>
                  <a:lin ang="2700000" scaled="0"/>
                </a:gradFill>
                <a:latin typeface="+mn-lt"/>
                <a:ea typeface="+mn-ea"/>
                <a:cs typeface="+mn-cs"/>
                <a:sym typeface="Graphik Semibold"/>
              </a:defRPr>
            </a:lvl1pPr>
            <a:lvl2pPr marL="0" indent="457200" algn="ctr">
              <a:lnSpc>
                <a:spcPct val="80000"/>
              </a:lnSpc>
              <a:spcBef>
                <a:spcPts val="0"/>
              </a:spcBef>
              <a:buClrTx/>
              <a:buSzTx/>
              <a:buNone/>
              <a:defRPr spc="-168" sz="8400">
                <a:gradFill flip="none" rotWithShape="1">
                  <a:gsLst>
                    <a:gs pos="0">
                      <a:srgbClr val="FF00D8"/>
                    </a:gs>
                    <a:gs pos="100000">
                      <a:srgbClr val="FFFD00"/>
                    </a:gs>
                  </a:gsLst>
                  <a:lin ang="2700000" scaled="0"/>
                </a:gradFill>
                <a:latin typeface="+mn-lt"/>
                <a:ea typeface="+mn-ea"/>
                <a:cs typeface="+mn-cs"/>
                <a:sym typeface="Graphik Semibold"/>
              </a:defRPr>
            </a:lvl2pPr>
            <a:lvl3pPr marL="0" indent="914400" algn="ctr">
              <a:lnSpc>
                <a:spcPct val="80000"/>
              </a:lnSpc>
              <a:spcBef>
                <a:spcPts val="0"/>
              </a:spcBef>
              <a:buClrTx/>
              <a:buSzTx/>
              <a:buNone/>
              <a:defRPr spc="-168" sz="8400">
                <a:gradFill flip="none" rotWithShape="1">
                  <a:gsLst>
                    <a:gs pos="0">
                      <a:srgbClr val="FF00D8"/>
                    </a:gs>
                    <a:gs pos="100000">
                      <a:srgbClr val="FFFD00"/>
                    </a:gs>
                  </a:gsLst>
                  <a:lin ang="2700000" scaled="0"/>
                </a:gradFill>
                <a:latin typeface="+mn-lt"/>
                <a:ea typeface="+mn-ea"/>
                <a:cs typeface="+mn-cs"/>
                <a:sym typeface="Graphik Semibold"/>
              </a:defRPr>
            </a:lvl3pPr>
            <a:lvl4pPr marL="0" indent="1371600" algn="ctr">
              <a:lnSpc>
                <a:spcPct val="80000"/>
              </a:lnSpc>
              <a:spcBef>
                <a:spcPts val="0"/>
              </a:spcBef>
              <a:buClrTx/>
              <a:buSzTx/>
              <a:buNone/>
              <a:defRPr spc="-168" sz="8400">
                <a:gradFill flip="none" rotWithShape="1">
                  <a:gsLst>
                    <a:gs pos="0">
                      <a:srgbClr val="FF00D8"/>
                    </a:gs>
                    <a:gs pos="100000">
                      <a:srgbClr val="FFFD00"/>
                    </a:gs>
                  </a:gsLst>
                  <a:lin ang="2700000" scaled="0"/>
                </a:gradFill>
                <a:latin typeface="+mn-lt"/>
                <a:ea typeface="+mn-ea"/>
                <a:cs typeface="+mn-cs"/>
                <a:sym typeface="Graphik Semibold"/>
              </a:defRPr>
            </a:lvl4pPr>
            <a:lvl5pPr marL="0" indent="1828800" algn="ctr">
              <a:lnSpc>
                <a:spcPct val="80000"/>
              </a:lnSpc>
              <a:spcBef>
                <a:spcPts val="0"/>
              </a:spcBef>
              <a:buClrTx/>
              <a:buSzTx/>
              <a:buNone/>
              <a:defRPr spc="-168" sz="8400">
                <a:gradFill flip="none" rotWithShape="1">
                  <a:gsLst>
                    <a:gs pos="0">
                      <a:srgbClr val="FF00D8"/>
                    </a:gs>
                    <a:gs pos="100000">
                      <a:srgbClr val="FFFD00"/>
                    </a:gs>
                  </a:gsLst>
                  <a:lin ang="2700000" scaled="0"/>
                </a:gradFill>
                <a:latin typeface="+mn-lt"/>
                <a:ea typeface="+mn-ea"/>
                <a:cs typeface="+mn-cs"/>
                <a:sym typeface="Graphik Semibold"/>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482346840_2880x1920.jpg"/>
          <p:cNvSpPr/>
          <p:nvPr>
            <p:ph type="pic" sz="half" idx="21"/>
          </p:nvPr>
        </p:nvSpPr>
        <p:spPr>
          <a:xfrm>
            <a:off x="12192000" y="6229350"/>
            <a:ext cx="12192000" cy="8128000"/>
          </a:xfrm>
          <a:prstGeom prst="rect">
            <a:avLst/>
          </a:prstGeom>
        </p:spPr>
        <p:txBody>
          <a:bodyPr lIns="91439" tIns="45719" rIns="91439" bIns="45719">
            <a:noAutofit/>
          </a:bodyPr>
          <a:lstStyle/>
          <a:p>
            <a:pPr/>
          </a:p>
        </p:txBody>
      </p:sp>
      <p:sp>
        <p:nvSpPr>
          <p:cNvPr id="125" name="908252162_2439x1626.jpg"/>
          <p:cNvSpPr/>
          <p:nvPr>
            <p:ph type="pic" sz="half" idx="22"/>
          </p:nvPr>
        </p:nvSpPr>
        <p:spPr>
          <a:xfrm>
            <a:off x="12192000" y="-641351"/>
            <a:ext cx="12192000" cy="8128001"/>
          </a:xfrm>
          <a:prstGeom prst="rect">
            <a:avLst/>
          </a:prstGeom>
        </p:spPr>
        <p:txBody>
          <a:bodyPr lIns="91439" tIns="45719" rIns="91439" bIns="45719">
            <a:noAutofit/>
          </a:bodyPr>
          <a:lstStyle/>
          <a:p>
            <a:pPr/>
          </a:p>
        </p:txBody>
      </p:sp>
      <p:sp>
        <p:nvSpPr>
          <p:cNvPr id="126" name="579215462_1440x2158.jpg"/>
          <p:cNvSpPr/>
          <p:nvPr>
            <p:ph type="pic" idx="23"/>
          </p:nvPr>
        </p:nvSpPr>
        <p:spPr>
          <a:xfrm>
            <a:off x="-1" y="-2258501"/>
            <a:ext cx="12166601" cy="18233003"/>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Image"/>
          <p:cNvSpPr/>
          <p:nvPr>
            <p:ph type="pic" idx="21"/>
          </p:nvPr>
        </p:nvSpPr>
        <p:spPr>
          <a:xfrm>
            <a:off x="0" y="-1270000"/>
            <a:ext cx="24384000" cy="16256000"/>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000000"/>
        </a:solidFill>
      </p:bgPr>
    </p:bg>
    <p:spTree>
      <p:nvGrpSpPr>
        <p:cNvPr id="1" name=""/>
        <p:cNvGrpSpPr/>
        <p:nvPr/>
      </p:nvGrpSpPr>
      <p:grpSpPr>
        <a:xfrm>
          <a:off x="0" y="0"/>
          <a:ext cx="0" cy="0"/>
          <a:chOff x="0" y="0"/>
          <a:chExt cx="0" cy="0"/>
        </a:xfrm>
      </p:grpSpPr>
      <p:sp>
        <p:nvSpPr>
          <p:cNvPr id="149" name="Slide Number"/>
          <p:cNvSpPr txBox="1"/>
          <p:nvPr>
            <p:ph type="sldNum" sz="quarter" idx="2"/>
          </p:nvPr>
        </p:nvSpPr>
        <p:spPr>
          <a:xfrm>
            <a:off x="11935814" y="13019484"/>
            <a:ext cx="494513" cy="511176"/>
          </a:xfrm>
          <a:prstGeom prst="rect">
            <a:avLst/>
          </a:prstGeom>
        </p:spPr>
        <p:txBody>
          <a:bodyPr lIns="71437" tIns="71437" rIns="71437" bIns="71437" anchor="t"/>
          <a:lstStyle>
            <a:lvl1pPr defTabSz="821531">
              <a:defRPr sz="2400">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solidFill>
          <a:srgbClr val="000000"/>
        </a:solidFill>
      </p:bgPr>
    </p:bg>
    <p:spTree>
      <p:nvGrpSpPr>
        <p:cNvPr id="1" name=""/>
        <p:cNvGrpSpPr/>
        <p:nvPr/>
      </p:nvGrpSpPr>
      <p:grpSpPr>
        <a:xfrm>
          <a:off x="0" y="0"/>
          <a:ext cx="0" cy="0"/>
          <a:chOff x="0" y="0"/>
          <a:chExt cx="0" cy="0"/>
        </a:xfrm>
      </p:grpSpPr>
      <p:sp>
        <p:nvSpPr>
          <p:cNvPr id="156" name="Title Text"/>
          <p:cNvSpPr txBox="1"/>
          <p:nvPr>
            <p:ph type="title"/>
          </p:nvPr>
        </p:nvSpPr>
        <p:spPr>
          <a:xfrm>
            <a:off x="4387453" y="357187"/>
            <a:ext cx="15609094" cy="3036095"/>
          </a:xfrm>
          <a:prstGeom prst="rect">
            <a:avLst/>
          </a:prstGeom>
        </p:spPr>
        <p:txBody>
          <a:bodyPr lIns="71437" tIns="71437" rIns="71437" bIns="71437" anchor="ctr"/>
          <a:lstStyle>
            <a:lvl1pPr defTabSz="821531">
              <a:lnSpc>
                <a:spcPct val="100000"/>
              </a:lnSpc>
              <a:defRPr spc="0" sz="11200">
                <a:solidFill>
                  <a:srgbClr val="FFFFFF"/>
                </a:solidFill>
                <a:latin typeface="Helvetica Light"/>
                <a:ea typeface="Helvetica Light"/>
                <a:cs typeface="Helvetica Light"/>
                <a:sym typeface="Helvetica Light"/>
              </a:defRPr>
            </a:lvl1pPr>
          </a:lstStyle>
          <a:p>
            <a:pPr/>
            <a:r>
              <a:t>Title Text</a:t>
            </a:r>
          </a:p>
        </p:txBody>
      </p:sp>
      <p:sp>
        <p:nvSpPr>
          <p:cNvPr id="157" name="Body Level One…"/>
          <p:cNvSpPr txBox="1"/>
          <p:nvPr>
            <p:ph type="body" idx="1"/>
          </p:nvPr>
        </p:nvSpPr>
        <p:spPr>
          <a:xfrm>
            <a:off x="4387453" y="3643312"/>
            <a:ext cx="15609094" cy="8840392"/>
          </a:xfrm>
          <a:prstGeom prst="rect">
            <a:avLst/>
          </a:prstGeom>
        </p:spPr>
        <p:txBody>
          <a:bodyPr lIns="71437" tIns="71437" rIns="71437" bIns="71437" anchor="ctr"/>
          <a:lstStyle>
            <a:lvl1pPr marL="608263" indent="-608263" defTabSz="821531">
              <a:spcBef>
                <a:spcPts val="5900"/>
              </a:spcBef>
              <a:buClrTx/>
              <a:buSzPct val="75000"/>
              <a:defRPr sz="5200">
                <a:latin typeface="Helvetica Light"/>
                <a:ea typeface="Helvetica Light"/>
                <a:cs typeface="Helvetica Light"/>
                <a:sym typeface="Helvetica Light"/>
              </a:defRPr>
            </a:lvl1pPr>
            <a:lvl2pPr marL="1052763" indent="-608263" defTabSz="821531">
              <a:spcBef>
                <a:spcPts val="5900"/>
              </a:spcBef>
              <a:buClrTx/>
              <a:buSzPct val="75000"/>
              <a:defRPr sz="5200">
                <a:latin typeface="Helvetica Light"/>
                <a:ea typeface="Helvetica Light"/>
                <a:cs typeface="Helvetica Light"/>
                <a:sym typeface="Helvetica Light"/>
              </a:defRPr>
            </a:lvl2pPr>
            <a:lvl3pPr marL="1497263" indent="-608263" defTabSz="821531">
              <a:spcBef>
                <a:spcPts val="5900"/>
              </a:spcBef>
              <a:buClrTx/>
              <a:buSzPct val="75000"/>
              <a:defRPr sz="5200">
                <a:latin typeface="Helvetica Light"/>
                <a:ea typeface="Helvetica Light"/>
                <a:cs typeface="Helvetica Light"/>
                <a:sym typeface="Helvetica Light"/>
              </a:defRPr>
            </a:lvl3pPr>
            <a:lvl4pPr marL="1941763" indent="-608263" defTabSz="821531">
              <a:spcBef>
                <a:spcPts val="5900"/>
              </a:spcBef>
              <a:buClrTx/>
              <a:buSzPct val="75000"/>
              <a:defRPr sz="5200">
                <a:latin typeface="Helvetica Light"/>
                <a:ea typeface="Helvetica Light"/>
                <a:cs typeface="Helvetica Light"/>
                <a:sym typeface="Helvetica Light"/>
              </a:defRPr>
            </a:lvl4pPr>
            <a:lvl5pPr marL="2386263" indent="-608263" defTabSz="821531">
              <a:spcBef>
                <a:spcPts val="5900"/>
              </a:spcBef>
              <a:buClrTx/>
              <a:buSzPct val="75000"/>
              <a:defRPr sz="5200">
                <a:latin typeface="Helvetica Light"/>
                <a:ea typeface="Helvetica Light"/>
                <a:cs typeface="Helvetica Light"/>
                <a:sym typeface="Helvetica Light"/>
              </a:defRPr>
            </a:lvl5pPr>
          </a:lstStyle>
          <a:p>
            <a:pPr/>
            <a:r>
              <a:t>Body Level One</a:t>
            </a:r>
          </a:p>
          <a:p>
            <a:pPr lvl="1"/>
            <a:r>
              <a:t>Body Level Two</a:t>
            </a:r>
          </a:p>
          <a:p>
            <a:pPr lvl="2"/>
            <a:r>
              <a:t>Body Level Three</a:t>
            </a:r>
          </a:p>
          <a:p>
            <a:pPr lvl="3"/>
            <a:r>
              <a:t>Body Level Four</a:t>
            </a:r>
          </a:p>
          <a:p>
            <a:pPr lvl="4"/>
            <a:r>
              <a:t>Body Level Five</a:t>
            </a:r>
          </a:p>
        </p:txBody>
      </p:sp>
      <p:sp>
        <p:nvSpPr>
          <p:cNvPr id="158" name="Slide Number"/>
          <p:cNvSpPr txBox="1"/>
          <p:nvPr>
            <p:ph type="sldNum" sz="quarter" idx="2"/>
          </p:nvPr>
        </p:nvSpPr>
        <p:spPr>
          <a:xfrm>
            <a:off x="11935814" y="13019484"/>
            <a:ext cx="494513" cy="511176"/>
          </a:xfrm>
          <a:prstGeom prst="rect">
            <a:avLst/>
          </a:prstGeom>
        </p:spPr>
        <p:txBody>
          <a:bodyPr lIns="71437" tIns="71437" rIns="71437" bIns="71437" anchor="t"/>
          <a:lstStyle>
            <a:lvl1pPr defTabSz="821531">
              <a:defRPr sz="2400">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bg>
      <p:bgPr>
        <a:solidFill>
          <a:srgbClr val="000000"/>
        </a:solidFill>
      </p:bgPr>
    </p:bg>
    <p:spTree>
      <p:nvGrpSpPr>
        <p:cNvPr id="1" name=""/>
        <p:cNvGrpSpPr/>
        <p:nvPr/>
      </p:nvGrpSpPr>
      <p:grpSpPr>
        <a:xfrm>
          <a:off x="0" y="0"/>
          <a:ext cx="0" cy="0"/>
          <a:chOff x="0" y="0"/>
          <a:chExt cx="0" cy="0"/>
        </a:xfrm>
      </p:grpSpPr>
      <p:sp>
        <p:nvSpPr>
          <p:cNvPr id="165" name="Title Text"/>
          <p:cNvSpPr txBox="1"/>
          <p:nvPr>
            <p:ph type="title"/>
          </p:nvPr>
        </p:nvSpPr>
        <p:spPr>
          <a:xfrm>
            <a:off x="4833937" y="4536281"/>
            <a:ext cx="14716126" cy="4643438"/>
          </a:xfrm>
          <a:prstGeom prst="rect">
            <a:avLst/>
          </a:prstGeom>
        </p:spPr>
        <p:txBody>
          <a:bodyPr lIns="71437" tIns="71437" rIns="71437" bIns="71437" anchor="ctr"/>
          <a:lstStyle>
            <a:lvl1pPr defTabSz="821531">
              <a:lnSpc>
                <a:spcPct val="100000"/>
              </a:lnSpc>
              <a:defRPr spc="0" sz="11200">
                <a:solidFill>
                  <a:srgbClr val="FFFFFF"/>
                </a:solidFill>
                <a:latin typeface="Helvetica Light"/>
                <a:ea typeface="Helvetica Light"/>
                <a:cs typeface="Helvetica Light"/>
                <a:sym typeface="Helvetica Light"/>
              </a:defRPr>
            </a:lvl1pPr>
          </a:lstStyle>
          <a:p>
            <a:pPr/>
            <a:r>
              <a:t>Title Text</a:t>
            </a:r>
          </a:p>
        </p:txBody>
      </p:sp>
      <p:sp>
        <p:nvSpPr>
          <p:cNvPr id="166" name="Slide Number"/>
          <p:cNvSpPr txBox="1"/>
          <p:nvPr>
            <p:ph type="sldNum" sz="quarter" idx="2"/>
          </p:nvPr>
        </p:nvSpPr>
        <p:spPr>
          <a:xfrm>
            <a:off x="11935814" y="13019484"/>
            <a:ext cx="494513" cy="511176"/>
          </a:xfrm>
          <a:prstGeom prst="rect">
            <a:avLst/>
          </a:prstGeom>
        </p:spPr>
        <p:txBody>
          <a:bodyPr lIns="71437" tIns="71437" rIns="71437" bIns="71437" anchor="t"/>
          <a:lstStyle>
            <a:lvl1pPr defTabSz="821531">
              <a:defRPr sz="2400">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bg>
      <p:bgPr>
        <a:solidFill>
          <a:srgbClr val="000000"/>
        </a:solidFill>
      </p:bgPr>
    </p:bg>
    <p:spTree>
      <p:nvGrpSpPr>
        <p:cNvPr id="1" name=""/>
        <p:cNvGrpSpPr/>
        <p:nvPr/>
      </p:nvGrpSpPr>
      <p:grpSpPr>
        <a:xfrm>
          <a:off x="0" y="0"/>
          <a:ext cx="0" cy="0"/>
          <a:chOff x="0" y="0"/>
          <a:chExt cx="0" cy="0"/>
        </a:xfrm>
      </p:grpSpPr>
      <p:sp>
        <p:nvSpPr>
          <p:cNvPr id="173" name="Image"/>
          <p:cNvSpPr/>
          <p:nvPr>
            <p:ph type="pic" idx="21"/>
          </p:nvPr>
        </p:nvSpPr>
        <p:spPr>
          <a:xfrm>
            <a:off x="6504062" y="-194764"/>
            <a:ext cx="18990885" cy="12660590"/>
          </a:xfrm>
          <a:prstGeom prst="rect">
            <a:avLst/>
          </a:prstGeom>
        </p:spPr>
        <p:txBody>
          <a:bodyPr lIns="91439" tIns="45719" rIns="91439" bIns="45719">
            <a:noAutofit/>
          </a:bodyPr>
          <a:lstStyle/>
          <a:p>
            <a:pPr/>
          </a:p>
        </p:txBody>
      </p:sp>
      <p:sp>
        <p:nvSpPr>
          <p:cNvPr id="174" name="Title Text"/>
          <p:cNvSpPr txBox="1"/>
          <p:nvPr>
            <p:ph type="title"/>
          </p:nvPr>
        </p:nvSpPr>
        <p:spPr>
          <a:xfrm>
            <a:off x="4387453" y="892968"/>
            <a:ext cx="7500938" cy="5607845"/>
          </a:xfrm>
          <a:prstGeom prst="rect">
            <a:avLst/>
          </a:prstGeom>
        </p:spPr>
        <p:txBody>
          <a:bodyPr lIns="71437" tIns="71437" rIns="71437" bIns="71437"/>
          <a:lstStyle>
            <a:lvl1pPr defTabSz="821531">
              <a:lnSpc>
                <a:spcPct val="100000"/>
              </a:lnSpc>
              <a:defRPr spc="0">
                <a:solidFill>
                  <a:srgbClr val="FFFFFF"/>
                </a:solidFill>
                <a:latin typeface="Helvetica Light"/>
                <a:ea typeface="Helvetica Light"/>
                <a:cs typeface="Helvetica Light"/>
                <a:sym typeface="Helvetica Light"/>
              </a:defRPr>
            </a:lvl1pPr>
          </a:lstStyle>
          <a:p>
            <a:pPr/>
            <a:r>
              <a:t>Title Text</a:t>
            </a:r>
          </a:p>
        </p:txBody>
      </p:sp>
      <p:sp>
        <p:nvSpPr>
          <p:cNvPr id="175" name="Body Level One…"/>
          <p:cNvSpPr txBox="1"/>
          <p:nvPr>
            <p:ph type="body" sz="quarter" idx="1"/>
          </p:nvPr>
        </p:nvSpPr>
        <p:spPr>
          <a:xfrm>
            <a:off x="4387453" y="6697265"/>
            <a:ext cx="7500938" cy="5786439"/>
          </a:xfrm>
          <a:prstGeom prst="rect">
            <a:avLst/>
          </a:prstGeom>
        </p:spPr>
        <p:txBody>
          <a:bodyPr lIns="71437" tIns="71437" rIns="71437" bIns="71437"/>
          <a:lstStyle>
            <a:lvl1pPr marL="0" indent="0" algn="ctr" defTabSz="821531">
              <a:spcBef>
                <a:spcPts val="0"/>
              </a:spcBef>
              <a:buClrTx/>
              <a:buSzTx/>
              <a:buNone/>
              <a:defRPr sz="4400">
                <a:latin typeface="Helvetica Light"/>
                <a:ea typeface="Helvetica Light"/>
                <a:cs typeface="Helvetica Light"/>
                <a:sym typeface="Helvetica Light"/>
              </a:defRPr>
            </a:lvl1pPr>
            <a:lvl2pPr marL="0" indent="228600" algn="ctr" defTabSz="821531">
              <a:spcBef>
                <a:spcPts val="0"/>
              </a:spcBef>
              <a:buClrTx/>
              <a:buSzTx/>
              <a:buNone/>
              <a:defRPr sz="4400">
                <a:latin typeface="Helvetica Light"/>
                <a:ea typeface="Helvetica Light"/>
                <a:cs typeface="Helvetica Light"/>
                <a:sym typeface="Helvetica Light"/>
              </a:defRPr>
            </a:lvl2pPr>
            <a:lvl3pPr marL="0" indent="457200" algn="ctr" defTabSz="821531">
              <a:spcBef>
                <a:spcPts val="0"/>
              </a:spcBef>
              <a:buClrTx/>
              <a:buSzTx/>
              <a:buNone/>
              <a:defRPr sz="4400">
                <a:latin typeface="Helvetica Light"/>
                <a:ea typeface="Helvetica Light"/>
                <a:cs typeface="Helvetica Light"/>
                <a:sym typeface="Helvetica Light"/>
              </a:defRPr>
            </a:lvl3pPr>
            <a:lvl4pPr marL="0" indent="685800" algn="ctr" defTabSz="821531">
              <a:spcBef>
                <a:spcPts val="0"/>
              </a:spcBef>
              <a:buClrTx/>
              <a:buSzTx/>
              <a:buNone/>
              <a:defRPr sz="4400">
                <a:latin typeface="Helvetica Light"/>
                <a:ea typeface="Helvetica Light"/>
                <a:cs typeface="Helvetica Light"/>
                <a:sym typeface="Helvetica Light"/>
              </a:defRPr>
            </a:lvl4pPr>
            <a:lvl5pPr marL="0" indent="914400" algn="ctr" defTabSz="821531">
              <a:spcBef>
                <a:spcPts val="0"/>
              </a:spcBef>
              <a:buClrTx/>
              <a:buSzTx/>
              <a:buNone/>
              <a:defRPr sz="4400">
                <a:latin typeface="Helvetica Light"/>
                <a:ea typeface="Helvetica Light"/>
                <a:cs typeface="Helvetica Light"/>
                <a:sym typeface="Helvetica Light"/>
              </a:defRPr>
            </a:lvl5pPr>
          </a:lstStyle>
          <a:p>
            <a:pPr/>
            <a:r>
              <a:t>Body Level One</a:t>
            </a:r>
          </a:p>
          <a:p>
            <a:pPr lvl="1"/>
            <a:r>
              <a:t>Body Level Two</a:t>
            </a:r>
          </a:p>
          <a:p>
            <a:pPr lvl="2"/>
            <a:r>
              <a:t>Body Level Three</a:t>
            </a:r>
          </a:p>
          <a:p>
            <a:pPr lvl="3"/>
            <a:r>
              <a:t>Body Level Four</a:t>
            </a:r>
          </a:p>
          <a:p>
            <a:pPr lvl="4"/>
            <a:r>
              <a:t>Body Level Five</a:t>
            </a:r>
          </a:p>
        </p:txBody>
      </p:sp>
      <p:sp>
        <p:nvSpPr>
          <p:cNvPr id="176" name="Slide Number"/>
          <p:cNvSpPr txBox="1"/>
          <p:nvPr>
            <p:ph type="sldNum" sz="quarter" idx="2"/>
          </p:nvPr>
        </p:nvSpPr>
        <p:spPr>
          <a:xfrm>
            <a:off x="11935814" y="13019484"/>
            <a:ext cx="494513" cy="511176"/>
          </a:xfrm>
          <a:prstGeom prst="rect">
            <a:avLst/>
          </a:prstGeom>
        </p:spPr>
        <p:txBody>
          <a:bodyPr lIns="71437" tIns="71437" rIns="71437" bIns="71437" anchor="t"/>
          <a:lstStyle>
            <a:lvl1pPr defTabSz="821531">
              <a:defRPr sz="2400">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000000"/>
            </a:gs>
            <a:gs pos="100000">
              <a:srgbClr val="3B3B3B"/>
            </a:gs>
          </a:gsLst>
          <a:lin ang="5400000" scaled="0"/>
        </a:gra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70000" y="812800"/>
            <a:ext cx="21844000" cy="1557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Slide Title</a:t>
            </a:r>
          </a:p>
        </p:txBody>
      </p:sp>
      <p:sp>
        <p:nvSpPr>
          <p:cNvPr id="3" name="Body Level One…"/>
          <p:cNvSpPr txBox="1"/>
          <p:nvPr>
            <p:ph type="body" idx="1" hasCustomPrompt="1"/>
          </p:nvPr>
        </p:nvSpPr>
        <p:spPr>
          <a:xfrm>
            <a:off x="1270000" y="4267200"/>
            <a:ext cx="21844000" cy="8432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1977623" y="13081000"/>
            <a:ext cx="416053" cy="467107"/>
          </a:xfrm>
          <a:prstGeom prst="rect">
            <a:avLst/>
          </a:prstGeom>
          <a:ln w="12700">
            <a:miter lim="400000"/>
          </a:ln>
        </p:spPr>
        <p:txBody>
          <a:bodyPr wrap="none" lIns="50800" tIns="50800" rIns="50800" bIns="50800" anchor="b">
            <a:spAutoFit/>
          </a:bodyPr>
          <a:lstStyle>
            <a:lvl1pPr>
              <a:defRPr sz="2200">
                <a:solidFill>
                  <a:srgbClr val="FFFFFF"/>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transition xmlns:p14="http://schemas.microsoft.com/office/powerpoint/2010/main" spd="med" advClick="1"/>
  <p:txStyles>
    <p:titleStyle>
      <a:lvl1pPr marL="0" marR="0" indent="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1pPr>
      <a:lvl2pPr marL="0" marR="0" indent="4572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2pPr>
      <a:lvl3pPr marL="0" marR="0" indent="9144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3pPr>
      <a:lvl4pPr marL="0" marR="0" indent="13716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4pPr>
      <a:lvl5pPr marL="0" marR="0" indent="18288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5pPr>
      <a:lvl6pPr marL="0" marR="0" indent="22860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6pPr>
      <a:lvl7pPr marL="0" marR="0" indent="27432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7pPr>
      <a:lvl8pPr marL="0" marR="0" indent="32004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8pPr>
      <a:lvl9pPr marL="0" marR="0" indent="36576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9pPr>
    </p:titleStyle>
    <p:bodyStyle>
      <a:lvl1pPr marL="5588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1pPr>
      <a:lvl2pPr marL="11176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2pPr>
      <a:lvl3pPr marL="16764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3pPr>
      <a:lvl4pPr marL="22352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4pPr>
      <a:lvl5pPr marL="27940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5pPr>
      <a:lvl6pPr marL="33528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6pPr>
      <a:lvl7pPr marL="39116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7pPr>
      <a:lvl8pPr marL="44704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8pPr>
      <a:lvl9pPr marL="50292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1pPr>
      <a:lvl2pPr marL="0" marR="0" indent="457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2pPr>
      <a:lvl3pPr marL="0" marR="0" indent="914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hyperlink" Target="https://projects.ecoforecast.org/"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tif"/><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 Id="rId3" Type="http://schemas.openxmlformats.org/officeDocument/2006/relationships/image" Target="../media/image3.png"/><Relationship Id="rId4" Type="http://schemas.openxmlformats.org/officeDocument/2006/relationships/image" Target="../media/image3.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t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tif"/><Relationship Id="rId3" Type="http://schemas.openxmlformats.org/officeDocument/2006/relationships/image" Target="../media/image18.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tif"/><Relationship Id="rId3" Type="http://schemas.openxmlformats.org/officeDocument/2006/relationships/image" Target="../media/image21.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tif"/></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tif"/></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tif"/></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27.tif"/></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8.t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tif"/></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0.tif"/></Relationships>

</file>

<file path=ppt/slides/_rels/slide3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1.jpeg"/><Relationship Id="rId4" Type="http://schemas.openxmlformats.org/officeDocument/2006/relationships/image" Target="../media/image2.jpeg"/><Relationship Id="rId5" Type="http://schemas.openxmlformats.org/officeDocument/2006/relationships/image" Target="../media/image3.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1.tif"/></Relationships>

</file>

<file path=ppt/slides/_rels/slide4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1.gif"/></Relationships>

</file>

<file path=ppt/slides/_rels/slide41.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2.tif"/><Relationship Id="rId3" Type="http://schemas.openxmlformats.org/officeDocument/2006/relationships/image" Target="../media/image33.tif"/></Relationships>

</file>

<file path=ppt/slides/_rels/slide4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34.tif"/></Relationships>

</file>

<file path=ppt/slides/_rels/slide4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35.tif"/><Relationship Id="rId4" Type="http://schemas.openxmlformats.org/officeDocument/2006/relationships/image" Target="../media/image36.tif"/></Relationships>

</file>

<file path=ppt/slides/_rels/slide45.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7.tif"/><Relationship Id="rId3" Type="http://schemas.openxmlformats.org/officeDocument/2006/relationships/image" Target="../media/image38.tif"/><Relationship Id="rId4" Type="http://schemas.openxmlformats.org/officeDocument/2006/relationships/image" Target="../media/image39.tif"/><Relationship Id="rId5" Type="http://schemas.openxmlformats.org/officeDocument/2006/relationships/image" Target="../media/image40.tif"/></Relationships>

</file>

<file path=ppt/slides/_rels/slide4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1.tif"/><Relationship Id="rId3" Type="http://schemas.openxmlformats.org/officeDocument/2006/relationships/image" Target="../media/image42.tif"/><Relationship Id="rId4" Type="http://schemas.openxmlformats.org/officeDocument/2006/relationships/image" Target="../media/image43.tif"/></Relationships>

</file>

<file path=ppt/slides/_rels/slide48.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4.tif"/></Relationships>

</file>

<file path=ppt/slides/_rels/slide50.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5.tif"/></Relationships>

</file>

<file path=ppt/slides/_rels/slide5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tif"/></Relationships>

</file>

<file path=ppt/slides/_rels/slide5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7.tif"/></Relationships>

</file>

<file path=ppt/slides/_rels/slide5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8.tif"/></Relationships>

</file>

<file path=ppt/slides/_rels/slide5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49.tif"/></Relationships>

</file>

<file path=ppt/slides/_rels/slide5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50.tif"/></Relationships>

</file>

<file path=ppt/slides/_rels/slide5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8.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51.tif"/></Relationships>

</file>

<file path=ppt/slides/_rels/slide5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52.tif"/></Relationships>

</file>

<file path=ppt/slides/_rels/slide60.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9.png"/><Relationship Id="rId3" Type="http://schemas.openxmlformats.org/officeDocument/2006/relationships/image" Target="../media/image10.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6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53.tif"/></Relationships>

</file>

<file path=ppt/slides/_rels/slide6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54.tif"/></Relationships>

</file>

<file path=ppt/slides/_rels/slide6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55.tif"/></Relationships>

</file>

<file path=ppt/slides/_rels/slide6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56.tif"/></Relationships>

</file>

<file path=ppt/slides/_rels/slide6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57.tif"/></Relationships>

</file>

<file path=ppt/slides/_rels/slide6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58.tif"/></Relationships>

</file>

<file path=ppt/slides/_rels/slide6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1.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Data Visualization Basics"/>
          <p:cNvSpPr txBox="1"/>
          <p:nvPr>
            <p:ph type="ctrTitle"/>
          </p:nvPr>
        </p:nvSpPr>
        <p:spPr>
          <a:prstGeom prst="rect">
            <a:avLst/>
          </a:prstGeom>
        </p:spPr>
        <p:txBody>
          <a:bodyPr/>
          <a:lstStyle/>
          <a:p>
            <a:pPr/>
            <a:r>
              <a:t>Data Visualization Basics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Outline"/>
          <p:cNvSpPr txBox="1"/>
          <p:nvPr>
            <p:ph type="title"/>
          </p:nvPr>
        </p:nvSpPr>
        <p:spPr>
          <a:xfrm>
            <a:off x="2793999" y="812799"/>
            <a:ext cx="4821503" cy="1557438"/>
          </a:xfrm>
          <a:prstGeom prst="rect">
            <a:avLst/>
          </a:prstGeom>
        </p:spPr>
        <p:txBody>
          <a:bodyPr/>
          <a:lstStyle/>
          <a:p>
            <a:pPr/>
            <a:r>
              <a:t>Outline</a:t>
            </a:r>
          </a:p>
        </p:txBody>
      </p:sp>
      <p:sp>
        <p:nvSpPr>
          <p:cNvPr id="188" name="Distributions…"/>
          <p:cNvSpPr txBox="1"/>
          <p:nvPr>
            <p:ph type="body" sz="half" idx="1"/>
          </p:nvPr>
        </p:nvSpPr>
        <p:spPr>
          <a:xfrm>
            <a:off x="2794000" y="3031890"/>
            <a:ext cx="7859085" cy="9668110"/>
          </a:xfrm>
          <a:prstGeom prst="rect">
            <a:avLst/>
          </a:prstGeom>
        </p:spPr>
        <p:txBody>
          <a:bodyPr/>
          <a:lstStyle/>
          <a:p>
            <a:pPr marL="480568" indent="-480568" defTabSz="2097023">
              <a:spcBef>
                <a:spcPts val="6100"/>
              </a:spcBef>
              <a:defRPr b="1" sz="4128">
                <a:solidFill>
                  <a:schemeClr val="accent4">
                    <a:hueOff val="475731"/>
                    <a:satOff val="-4338"/>
                    <a:lumOff val="10182"/>
                  </a:schemeClr>
                </a:solidFill>
              </a:defRPr>
            </a:pPr>
            <a:r>
              <a:t>Distributions</a:t>
            </a:r>
          </a:p>
          <a:p>
            <a:pPr marL="480568" indent="-480568" defTabSz="2097023">
              <a:spcBef>
                <a:spcPts val="6100"/>
              </a:spcBef>
              <a:defRPr b="1" sz="4128">
                <a:solidFill>
                  <a:schemeClr val="accent4">
                    <a:hueOff val="475731"/>
                    <a:satOff val="-4338"/>
                    <a:lumOff val="10182"/>
                  </a:schemeClr>
                </a:solidFill>
              </a:defRPr>
            </a:pPr>
            <a:r>
              <a:t>Uncertainty </a:t>
            </a:r>
          </a:p>
          <a:p>
            <a:pPr marL="480568" indent="-480568" defTabSz="2097023">
              <a:spcBef>
                <a:spcPts val="6100"/>
              </a:spcBef>
              <a:defRPr b="1" sz="4128">
                <a:solidFill>
                  <a:schemeClr val="accent4">
                    <a:hueOff val="475731"/>
                    <a:satOff val="-4338"/>
                    <a:lumOff val="10182"/>
                  </a:schemeClr>
                </a:solidFill>
              </a:defRPr>
            </a:pPr>
            <a:r>
              <a:t>x-y relationships</a:t>
            </a:r>
          </a:p>
          <a:p>
            <a:pPr marL="480568" indent="-480568" defTabSz="2097023">
              <a:spcBef>
                <a:spcPts val="6100"/>
              </a:spcBef>
              <a:defRPr b="1" sz="4128">
                <a:solidFill>
                  <a:schemeClr val="accent4">
                    <a:hueOff val="475731"/>
                    <a:satOff val="-4338"/>
                    <a:lumOff val="10182"/>
                  </a:schemeClr>
                </a:solidFill>
              </a:defRPr>
            </a:pPr>
            <a:r>
              <a:t>Proportional ink </a:t>
            </a:r>
          </a:p>
          <a:p>
            <a:pPr marL="480568" indent="-480568" defTabSz="2097023">
              <a:spcBef>
                <a:spcPts val="6100"/>
              </a:spcBef>
              <a:defRPr b="1" sz="4128">
                <a:solidFill>
                  <a:schemeClr val="accent4">
                    <a:hueOff val="475731"/>
                    <a:satOff val="-4338"/>
                    <a:lumOff val="10182"/>
                  </a:schemeClr>
                </a:solidFill>
              </a:defRPr>
            </a:pPr>
            <a:r>
              <a:t>Overlapping points </a:t>
            </a:r>
          </a:p>
          <a:p>
            <a:pPr marL="480568" indent="-480568" defTabSz="2097023">
              <a:spcBef>
                <a:spcPts val="6100"/>
              </a:spcBef>
              <a:defRPr b="1" sz="4128">
                <a:solidFill>
                  <a:schemeClr val="accent4">
                    <a:hueOff val="475731"/>
                    <a:satOff val="-4338"/>
                    <a:lumOff val="10182"/>
                  </a:schemeClr>
                </a:solidFill>
              </a:defRPr>
            </a:pPr>
            <a:r>
              <a:t>Color </a:t>
            </a:r>
          </a:p>
          <a:p>
            <a:pPr marL="480568" indent="-480568" defTabSz="2097023">
              <a:spcBef>
                <a:spcPts val="6100"/>
              </a:spcBef>
              <a:defRPr b="1" sz="4128">
                <a:solidFill>
                  <a:schemeClr val="accent4">
                    <a:hueOff val="475731"/>
                    <a:satOff val="-4338"/>
                    <a:lumOff val="10182"/>
                  </a:schemeClr>
                </a:solidFill>
              </a:defRPr>
            </a:pPr>
            <a:r>
              <a:t>Redundant coding</a:t>
            </a:r>
          </a:p>
        </p:txBody>
      </p:sp>
      <p:pic>
        <p:nvPicPr>
          <p:cNvPr id="189" name="Image" descr="Image"/>
          <p:cNvPicPr>
            <a:picLocks noChangeAspect="1"/>
          </p:cNvPicPr>
          <p:nvPr/>
        </p:nvPicPr>
        <p:blipFill>
          <a:blip r:embed="rId2">
            <a:extLst/>
          </a:blip>
          <a:stretch>
            <a:fillRect/>
          </a:stretch>
        </p:blipFill>
        <p:spPr>
          <a:xfrm>
            <a:off x="13319504" y="-58855"/>
            <a:ext cx="7581901" cy="10007601"/>
          </a:xfrm>
          <a:prstGeom prst="rect">
            <a:avLst/>
          </a:prstGeom>
          <a:ln w="12700">
            <a:miter lim="400000"/>
          </a:ln>
        </p:spPr>
      </p:pic>
      <p:sp>
        <p:nvSpPr>
          <p:cNvPr id="190" name="https://projects.ecoforecast.org/ taskviews/visualization.html"/>
          <p:cNvSpPr txBox="1"/>
          <p:nvPr/>
        </p:nvSpPr>
        <p:spPr>
          <a:xfrm>
            <a:off x="12712990" y="10313223"/>
            <a:ext cx="11334929" cy="207543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800">
                <a:solidFill>
                  <a:srgbClr val="FFFFFF"/>
                </a:solidFill>
              </a:defRPr>
            </a:pPr>
            <a:r>
              <a:rPr u="sng">
                <a:hlinkClick r:id="rId3" invalidUrl="" action="" tgtFrame="" tooltip="" history="1" highlightClick="0" endSnd="0"/>
              </a:rPr>
              <a:t>https://projects.ecoforecast.org/</a:t>
            </a:r>
            <a:br/>
            <a:r>
              <a:t>taskviews/visualization.html</a:t>
            </a:r>
          </a:p>
        </p:txBody>
      </p:sp>
      <p:sp>
        <p:nvSpPr>
          <p:cNvPr id="191" name="esquisse::esquisser()"/>
          <p:cNvSpPr txBox="1"/>
          <p:nvPr/>
        </p:nvSpPr>
        <p:spPr>
          <a:xfrm>
            <a:off x="13474165" y="12653808"/>
            <a:ext cx="7272580" cy="108483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800">
                <a:solidFill>
                  <a:srgbClr val="FFFFFF"/>
                </a:solidFill>
              </a:defRPr>
            </a:lvl1pPr>
          </a:lstStyle>
          <a:p>
            <a:pPr/>
            <a:r>
              <a:t>esquisse::esquisser()</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Histograms"/>
          <p:cNvSpPr txBox="1"/>
          <p:nvPr>
            <p:ph type="title"/>
          </p:nvPr>
        </p:nvSpPr>
        <p:spPr>
          <a:prstGeom prst="rect">
            <a:avLst/>
          </a:prstGeom>
        </p:spPr>
        <p:txBody>
          <a:bodyPr/>
          <a:lstStyle/>
          <a:p>
            <a:pPr/>
            <a:r>
              <a:t>Histograms</a:t>
            </a:r>
          </a:p>
        </p:txBody>
      </p:sp>
      <p:sp>
        <p:nvSpPr>
          <p:cNvPr id="194" name="age distribution of Titanic passengers"/>
          <p:cNvSpPr txBox="1"/>
          <p:nvPr>
            <p:ph type="body" idx="21"/>
          </p:nvPr>
        </p:nvSpPr>
        <p:spPr>
          <a:xfrm>
            <a:off x="-2270647" y="2854546"/>
            <a:ext cx="21844001" cy="1016001"/>
          </a:xfrm>
          <a:prstGeom prst="rect">
            <a:avLst/>
          </a:prstGeom>
          <a:extLst>
            <a:ext uri="{C572A759-6A51-4108-AA02-DFA0A04FC94B}">
              <ma14:wrappingTextBoxFlag xmlns:ma14="http://schemas.microsoft.com/office/mac/drawingml/2011/main" val="1"/>
            </a:ext>
          </a:extLst>
        </p:spPr>
        <p:txBody>
          <a:bodyPr/>
          <a:lstStyle>
            <a:lvl1pPr>
              <a:defRPr sz="4000"/>
            </a:lvl1pPr>
          </a:lstStyle>
          <a:p>
            <a:pPr/>
            <a:r>
              <a:t>age distribution of Titanic passengers</a:t>
            </a:r>
          </a:p>
        </p:txBody>
      </p:sp>
      <p:pic>
        <p:nvPicPr>
          <p:cNvPr id="195" name="Image" descr="Image"/>
          <p:cNvPicPr>
            <a:picLocks noChangeAspect="1"/>
          </p:cNvPicPr>
          <p:nvPr/>
        </p:nvPicPr>
        <p:blipFill>
          <a:blip r:embed="rId2">
            <a:extLst/>
          </a:blip>
          <a:stretch>
            <a:fillRect/>
          </a:stretch>
        </p:blipFill>
        <p:spPr>
          <a:xfrm>
            <a:off x="339915" y="3667840"/>
            <a:ext cx="15597531" cy="9639854"/>
          </a:xfrm>
          <a:prstGeom prst="rect">
            <a:avLst/>
          </a:prstGeom>
          <a:ln w="12700">
            <a:miter lim="400000"/>
          </a:ln>
        </p:spPr>
      </p:pic>
      <p:sp>
        <p:nvSpPr>
          <p:cNvPr id="196" name="Check different bin widths"/>
          <p:cNvSpPr txBox="1"/>
          <p:nvPr/>
        </p:nvSpPr>
        <p:spPr>
          <a:xfrm>
            <a:off x="6526364" y="8039691"/>
            <a:ext cx="3865475" cy="4922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solidFill>
              </a:defRPr>
            </a:lvl1pPr>
          </a:lstStyle>
          <a:p>
            <a:pPr/>
            <a:r>
              <a:t>Check different bin widths</a:t>
            </a:r>
          </a:p>
        </p:txBody>
      </p:sp>
      <p:pic>
        <p:nvPicPr>
          <p:cNvPr id="197" name="Image" descr="Image"/>
          <p:cNvPicPr>
            <a:picLocks noChangeAspect="1"/>
          </p:cNvPicPr>
          <p:nvPr/>
        </p:nvPicPr>
        <p:blipFill>
          <a:blip r:embed="rId3">
            <a:extLst/>
          </a:blip>
          <a:stretch>
            <a:fillRect/>
          </a:stretch>
        </p:blipFill>
        <p:spPr>
          <a:xfrm>
            <a:off x="16247660" y="3671351"/>
            <a:ext cx="7973790" cy="2004502"/>
          </a:xfrm>
          <a:prstGeom prst="rect">
            <a:avLst/>
          </a:prstGeom>
          <a:ln w="12700">
            <a:miter lim="400000"/>
          </a:ln>
        </p:spPr>
      </p:pic>
      <p:sp>
        <p:nvSpPr>
          <p:cNvPr id="198" name="breaks…"/>
          <p:cNvSpPr txBox="1"/>
          <p:nvPr>
            <p:ph type="body" sz="quarter" idx="1"/>
          </p:nvPr>
        </p:nvSpPr>
        <p:spPr>
          <a:xfrm>
            <a:off x="16302040" y="5713577"/>
            <a:ext cx="6811961" cy="6668923"/>
          </a:xfrm>
          <a:prstGeom prst="rect">
            <a:avLst/>
          </a:prstGeom>
        </p:spPr>
        <p:txBody>
          <a:bodyPr/>
          <a:lstStyle/>
          <a:p>
            <a:pPr>
              <a:spcBef>
                <a:spcPts val="1200"/>
              </a:spcBef>
              <a:defRPr sz="2400"/>
            </a:pPr>
            <a:r>
              <a:t>breaks</a:t>
            </a:r>
          </a:p>
          <a:p>
            <a:pPr lvl="1">
              <a:spcBef>
                <a:spcPts val="1200"/>
              </a:spcBef>
              <a:defRPr sz="2400"/>
            </a:pPr>
            <a:r>
              <a:t>number of groups</a:t>
            </a:r>
          </a:p>
          <a:p>
            <a:pPr lvl="1">
              <a:spcBef>
                <a:spcPts val="1200"/>
              </a:spcBef>
              <a:defRPr sz="2400"/>
            </a:pPr>
            <a:r>
              <a:t>vector of breakpoints</a:t>
            </a:r>
          </a:p>
          <a:p>
            <a:pPr lvl="1">
              <a:spcBef>
                <a:spcPts val="1200"/>
              </a:spcBef>
              <a:defRPr sz="2400"/>
            </a:pPr>
            <a:r>
              <a:t>name of algorithm</a:t>
            </a:r>
          </a:p>
          <a:p>
            <a:pPr>
              <a:spcBef>
                <a:spcPts val="1200"/>
              </a:spcBef>
              <a:defRPr sz="2400"/>
            </a:pPr>
            <a:r>
              <a:t>probability = TRUE</a:t>
            </a:r>
          </a:p>
          <a:p>
            <a:pPr lvl="1">
              <a:spcBef>
                <a:spcPts val="1200"/>
              </a:spcBef>
              <a:defRPr sz="2400"/>
            </a:pPr>
            <a:r>
              <a:t>standardizes so area = 1</a:t>
            </a:r>
          </a:p>
        </p:txBody>
      </p:sp>
      <p:sp>
        <p:nvSpPr>
          <p:cNvPr id="199" name="ggplot(&lt;data.frame&gt;) +  aes(x = &lt;column&gt;) +…"/>
          <p:cNvSpPr/>
          <p:nvPr/>
        </p:nvSpPr>
        <p:spPr>
          <a:xfrm>
            <a:off x="16155034" y="10116108"/>
            <a:ext cx="7973789" cy="178880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defTabSz="457200">
              <a:defRPr sz="2800">
                <a:solidFill>
                  <a:srgbClr val="000000"/>
                </a:solidFill>
                <a:latin typeface="Graphik Medium"/>
                <a:ea typeface="Graphik Medium"/>
                <a:cs typeface="Graphik Medium"/>
                <a:sym typeface="Graphik Medium"/>
              </a:defRPr>
            </a:pPr>
            <a:r>
              <a:t> ggplot(&lt;data.frame&gt;) +  aes(x = &lt;column&gt;) +</a:t>
            </a:r>
          </a:p>
          <a:p>
            <a:pPr algn="l" defTabSz="457200">
              <a:defRPr sz="2800">
                <a:solidFill>
                  <a:srgbClr val="000000"/>
                </a:solidFill>
                <a:latin typeface="Graphik Medium"/>
                <a:ea typeface="Graphik Medium"/>
                <a:cs typeface="Graphik Medium"/>
                <a:sym typeface="Graphik Medium"/>
              </a:defRPr>
            </a:pPr>
            <a:r>
              <a:t>     geom_histogram(bins = 30, fill = "blue")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9" grpId="3"/>
      <p:bldP build="whole" bldLvl="1" animBg="1" rev="0" advAuto="0" spid="197" grpId="1"/>
      <p:bldP build="whole" bldLvl="1" animBg="1" rev="0" advAuto="0" spid="198" grpId="2"/>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Kernel density plots"/>
          <p:cNvSpPr txBox="1"/>
          <p:nvPr>
            <p:ph type="title"/>
          </p:nvPr>
        </p:nvSpPr>
        <p:spPr>
          <a:xfrm>
            <a:off x="1270000" y="812800"/>
            <a:ext cx="15457432" cy="1557437"/>
          </a:xfrm>
          <a:prstGeom prst="rect">
            <a:avLst/>
          </a:prstGeom>
        </p:spPr>
        <p:txBody>
          <a:bodyPr/>
          <a:lstStyle/>
          <a:p>
            <a:pPr/>
            <a:r>
              <a:t>Kernel density plots</a:t>
            </a:r>
          </a:p>
        </p:txBody>
      </p:sp>
      <p:sp>
        <p:nvSpPr>
          <p:cNvPr id="202" name="plot(density(x))…"/>
          <p:cNvSpPr txBox="1"/>
          <p:nvPr>
            <p:ph type="body" sz="quarter" idx="1"/>
          </p:nvPr>
        </p:nvSpPr>
        <p:spPr>
          <a:xfrm>
            <a:off x="16137261" y="9088114"/>
            <a:ext cx="7856082" cy="7536186"/>
          </a:xfrm>
          <a:prstGeom prst="rect">
            <a:avLst/>
          </a:prstGeom>
        </p:spPr>
        <p:txBody>
          <a:bodyPr/>
          <a:lstStyle/>
          <a:p>
            <a:pPr>
              <a:spcBef>
                <a:spcPts val="1900"/>
              </a:spcBef>
              <a:defRPr sz="2400"/>
            </a:pPr>
            <a:r>
              <a:t>plot(density(x))</a:t>
            </a:r>
          </a:p>
          <a:p>
            <a:pPr>
              <a:spcBef>
                <a:spcPts val="1900"/>
              </a:spcBef>
              <a:defRPr sz="2400"/>
            </a:pPr>
            <a:r>
              <a:t>bw = bandwidth</a:t>
            </a:r>
          </a:p>
          <a:p>
            <a:pPr>
              <a:spcBef>
                <a:spcPts val="1900"/>
              </a:spcBef>
              <a:defRPr sz="2400"/>
            </a:pPr>
            <a:r>
              <a:t>adjust = scale relative to bw</a:t>
            </a:r>
          </a:p>
          <a:p>
            <a:pPr>
              <a:spcBef>
                <a:spcPts val="1900"/>
              </a:spcBef>
              <a:defRPr sz="2400"/>
            </a:pPr>
            <a:r>
              <a:t>n = number of points in line</a:t>
            </a:r>
          </a:p>
        </p:txBody>
      </p:sp>
      <p:pic>
        <p:nvPicPr>
          <p:cNvPr id="203" name="Image" descr="Image"/>
          <p:cNvPicPr>
            <a:picLocks noChangeAspect="1"/>
          </p:cNvPicPr>
          <p:nvPr/>
        </p:nvPicPr>
        <p:blipFill>
          <a:blip r:embed="rId2">
            <a:extLst/>
          </a:blip>
          <a:stretch>
            <a:fillRect/>
          </a:stretch>
        </p:blipFill>
        <p:spPr>
          <a:xfrm>
            <a:off x="385200" y="2863520"/>
            <a:ext cx="15595601" cy="9638660"/>
          </a:xfrm>
          <a:prstGeom prst="rect">
            <a:avLst/>
          </a:prstGeom>
          <a:ln w="12700">
            <a:miter lim="400000"/>
          </a:ln>
        </p:spPr>
      </p:pic>
      <p:sp>
        <p:nvSpPr>
          <p:cNvPr id="204" name="Check different bandwidths"/>
          <p:cNvSpPr txBox="1"/>
          <p:nvPr/>
        </p:nvSpPr>
        <p:spPr>
          <a:xfrm>
            <a:off x="6967376" y="7127477"/>
            <a:ext cx="4062680" cy="4922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solidFill>
              </a:defRPr>
            </a:lvl1pPr>
          </a:lstStyle>
          <a:p>
            <a:pPr/>
            <a:r>
              <a:t>Check different bandwidths</a:t>
            </a:r>
          </a:p>
        </p:txBody>
      </p:sp>
      <p:pic>
        <p:nvPicPr>
          <p:cNvPr id="205" name="Image" descr="Image"/>
          <p:cNvPicPr>
            <a:picLocks noChangeAspect="1"/>
          </p:cNvPicPr>
          <p:nvPr/>
        </p:nvPicPr>
        <p:blipFill>
          <a:blip r:embed="rId3">
            <a:extLst/>
          </a:blip>
          <a:stretch>
            <a:fillRect/>
          </a:stretch>
        </p:blipFill>
        <p:spPr>
          <a:xfrm>
            <a:off x="16155443" y="7279106"/>
            <a:ext cx="7819717" cy="1815576"/>
          </a:xfrm>
          <a:prstGeom prst="rect">
            <a:avLst/>
          </a:prstGeom>
          <a:ln w="12700">
            <a:miter lim="400000"/>
          </a:ln>
        </p:spPr>
      </p:pic>
      <p:sp>
        <p:nvSpPr>
          <p:cNvPr id="206" name="ggplot(&lt;data.frame&gt;) +  aes(x = &lt;column&gt;) +…"/>
          <p:cNvSpPr/>
          <p:nvPr/>
        </p:nvSpPr>
        <p:spPr>
          <a:xfrm>
            <a:off x="16078406" y="11600874"/>
            <a:ext cx="7973789" cy="1788806"/>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defTabSz="457200">
              <a:defRPr sz="2800">
                <a:solidFill>
                  <a:srgbClr val="000000"/>
                </a:solidFill>
                <a:latin typeface="Graphik Medium"/>
                <a:ea typeface="Graphik Medium"/>
                <a:cs typeface="Graphik Medium"/>
                <a:sym typeface="Graphik Medium"/>
              </a:defRPr>
            </a:pPr>
            <a:r>
              <a:t> ggplot(&lt;data.frame&gt;) +  aes(x = &lt;column&gt;) +</a:t>
            </a:r>
          </a:p>
          <a:p>
            <a:pPr algn="l" defTabSz="457200">
              <a:defRPr sz="2800">
                <a:solidFill>
                  <a:srgbClr val="000000"/>
                </a:solidFill>
                <a:latin typeface="Graphik Medium"/>
                <a:ea typeface="Graphik Medium"/>
                <a:cs typeface="Graphik Medium"/>
                <a:sym typeface="Graphik Medium"/>
              </a:defRPr>
            </a:pPr>
            <a:r>
              <a:t>     geom_density(adjust = 1, fill = "blue")</a:t>
            </a:r>
          </a:p>
        </p:txBody>
      </p:sp>
      <p:pic>
        <p:nvPicPr>
          <p:cNvPr id="207" name="Image" descr="Image"/>
          <p:cNvPicPr>
            <a:picLocks noChangeAspect="1"/>
          </p:cNvPicPr>
          <p:nvPr/>
        </p:nvPicPr>
        <p:blipFill>
          <a:blip r:embed="rId4">
            <a:extLst/>
          </a:blip>
          <a:stretch>
            <a:fillRect/>
          </a:stretch>
        </p:blipFill>
        <p:spPr>
          <a:xfrm>
            <a:off x="16709797" y="2234054"/>
            <a:ext cx="6711008" cy="480023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05"/>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20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2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7" grpId="1"/>
      <p:bldP build="whole" bldLvl="1" animBg="1" rev="0" advAuto="0" spid="206" grpId="4"/>
      <p:bldP build="whole" bldLvl="1" animBg="1" rev="0" advAuto="0" spid="205" grpId="2"/>
      <p:bldP build="whole" bldLvl="1" animBg="1" rev="0" advAuto="0" spid="202" grpId="3"/>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grpSp>
        <p:nvGrpSpPr>
          <p:cNvPr id="212" name="Group"/>
          <p:cNvGrpSpPr/>
          <p:nvPr/>
        </p:nvGrpSpPr>
        <p:grpSpPr>
          <a:xfrm>
            <a:off x="1715256" y="251530"/>
            <a:ext cx="20953488" cy="13270778"/>
            <a:chOff x="0" y="0"/>
            <a:chExt cx="20953486" cy="13270777"/>
          </a:xfrm>
        </p:grpSpPr>
        <p:pic>
          <p:nvPicPr>
            <p:cNvPr id="209" name="Image" descr="Image"/>
            <p:cNvPicPr>
              <a:picLocks noChangeAspect="1"/>
            </p:cNvPicPr>
            <p:nvPr/>
          </p:nvPicPr>
          <p:blipFill>
            <a:blip r:embed="rId2">
              <a:extLst/>
            </a:blip>
            <a:stretch>
              <a:fillRect/>
            </a:stretch>
          </p:blipFill>
          <p:spPr>
            <a:xfrm>
              <a:off x="0" y="0"/>
              <a:ext cx="20953487" cy="12932230"/>
            </a:xfrm>
            <a:prstGeom prst="rect">
              <a:avLst/>
            </a:prstGeom>
            <a:ln w="12700" cap="flat">
              <a:noFill/>
              <a:miter lim="400000"/>
            </a:ln>
            <a:effectLst/>
          </p:spPr>
        </p:pic>
        <p:sp>
          <p:nvSpPr>
            <p:cNvPr id="210" name="Arrow"/>
            <p:cNvSpPr/>
            <p:nvPr/>
          </p:nvSpPr>
          <p:spPr>
            <a:xfrm rot="16200000">
              <a:off x="2682094" y="11451898"/>
              <a:ext cx="1818879" cy="1818880"/>
            </a:xfrm>
            <a:prstGeom prst="rightArrow">
              <a:avLst>
                <a:gd name="adj1" fmla="val 32000"/>
                <a:gd name="adj2" fmla="val 64000"/>
              </a:avLst>
            </a:prstGeom>
            <a:solidFill>
              <a:schemeClr val="accent4">
                <a:hueOff val="-613784"/>
                <a:lumOff val="1275"/>
              </a:schemeClr>
            </a:solidFill>
            <a:ln w="12700" cap="flat">
              <a:noFill/>
              <a:miter lim="400000"/>
            </a:ln>
            <a:effectLst/>
          </p:spPr>
          <p:txBody>
            <a:bodyPr wrap="square" lIns="50800" tIns="50800" rIns="50800" bIns="50800" numCol="1" anchor="ctr">
              <a:noAutofit/>
            </a:bodyPr>
            <a:lstStyle/>
            <a:p>
              <a:pPr defTabSz="457200">
                <a:defRPr sz="3200">
                  <a:solidFill>
                    <a:srgbClr val="000000"/>
                  </a:solidFill>
                  <a:latin typeface="Graphik Medium"/>
                  <a:ea typeface="Graphik Medium"/>
                  <a:cs typeface="Graphik Medium"/>
                  <a:sym typeface="Graphik Medium"/>
                </a:defRPr>
              </a:pPr>
            </a:p>
          </p:txBody>
        </p:sp>
        <p:sp>
          <p:nvSpPr>
            <p:cNvPr id="211" name="Line"/>
            <p:cNvSpPr/>
            <p:nvPr/>
          </p:nvSpPr>
          <p:spPr>
            <a:xfrm flipV="1">
              <a:off x="4219417" y="262029"/>
              <a:ext cx="1" cy="10966633"/>
            </a:xfrm>
            <a:prstGeom prst="line">
              <a:avLst/>
            </a:prstGeom>
            <a:noFill/>
            <a:ln w="76200" cap="flat">
              <a:solidFill>
                <a:srgbClr val="85001D"/>
              </a:solidFill>
              <a:prstDash val="solid"/>
              <a:miter lim="400000"/>
            </a:ln>
            <a:effectLst/>
          </p:spPr>
          <p:txBody>
            <a:bodyPr wrap="square" lIns="50800" tIns="50800" rIns="50800" bIns="50800" numCol="1" anchor="ctr">
              <a:noAutofit/>
            </a:bodyPr>
            <a:lstStyle/>
            <a:p>
              <a:pPr/>
            </a:p>
          </p:txBody>
        </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stacked histogram"/>
          <p:cNvSpPr txBox="1"/>
          <p:nvPr>
            <p:ph type="title"/>
          </p:nvPr>
        </p:nvSpPr>
        <p:spPr>
          <a:prstGeom prst="rect">
            <a:avLst/>
          </a:prstGeom>
        </p:spPr>
        <p:txBody>
          <a:bodyPr/>
          <a:lstStyle/>
          <a:p>
            <a:pPr/>
            <a:r>
              <a:t>stacked histogram</a:t>
            </a:r>
          </a:p>
        </p:txBody>
      </p:sp>
      <p:sp>
        <p:nvSpPr>
          <p:cNvPr id="215" name="easily confused with overlapping histogram…"/>
          <p:cNvSpPr txBox="1"/>
          <p:nvPr>
            <p:ph type="body" sz="quarter" idx="1"/>
          </p:nvPr>
        </p:nvSpPr>
        <p:spPr>
          <a:xfrm>
            <a:off x="1270000" y="4267200"/>
            <a:ext cx="5391284" cy="8432800"/>
          </a:xfrm>
          <a:prstGeom prst="rect">
            <a:avLst/>
          </a:prstGeom>
        </p:spPr>
        <p:txBody>
          <a:bodyPr/>
          <a:lstStyle/>
          <a:p>
            <a:pPr>
              <a:defRPr sz="3600"/>
            </a:pPr>
            <a:r>
              <a:t>easily confused with overlapping histogram</a:t>
            </a:r>
          </a:p>
          <a:p>
            <a:pPr>
              <a:defRPr sz="3600"/>
            </a:pPr>
            <a:r>
              <a:t>heights of higher groups hard to judge and compare with one another</a:t>
            </a:r>
          </a:p>
        </p:txBody>
      </p:sp>
      <p:pic>
        <p:nvPicPr>
          <p:cNvPr id="216" name="Image" descr="Image"/>
          <p:cNvPicPr>
            <a:picLocks noChangeAspect="1"/>
          </p:cNvPicPr>
          <p:nvPr/>
        </p:nvPicPr>
        <p:blipFill>
          <a:blip r:embed="rId2">
            <a:extLst/>
          </a:blip>
          <a:stretch>
            <a:fillRect/>
          </a:stretch>
        </p:blipFill>
        <p:spPr>
          <a:xfrm>
            <a:off x="6833705" y="2804695"/>
            <a:ext cx="17243651" cy="10642565"/>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8" name="Image" descr="Image"/>
          <p:cNvPicPr>
            <a:picLocks noChangeAspect="1"/>
          </p:cNvPicPr>
          <p:nvPr/>
        </p:nvPicPr>
        <p:blipFill>
          <a:blip r:embed="rId2">
            <a:extLst/>
          </a:blip>
          <a:stretch>
            <a:fillRect/>
          </a:stretch>
        </p:blipFill>
        <p:spPr>
          <a:xfrm>
            <a:off x="6833705" y="2870790"/>
            <a:ext cx="17136560" cy="10576471"/>
          </a:xfrm>
          <a:prstGeom prst="rect">
            <a:avLst/>
          </a:prstGeom>
          <a:ln w="12700">
            <a:miter lim="400000"/>
          </a:ln>
        </p:spPr>
      </p:pic>
      <p:sp>
        <p:nvSpPr>
          <p:cNvPr id="219" name="Overlapping histogram"/>
          <p:cNvSpPr txBox="1"/>
          <p:nvPr>
            <p:ph type="title"/>
          </p:nvPr>
        </p:nvSpPr>
        <p:spPr>
          <a:prstGeom prst="rect">
            <a:avLst/>
          </a:prstGeom>
        </p:spPr>
        <p:txBody>
          <a:bodyPr/>
          <a:lstStyle/>
          <a:p>
            <a:pPr/>
            <a:r>
              <a:t>Overlapping histogram</a:t>
            </a:r>
          </a:p>
        </p:txBody>
      </p:sp>
      <p:sp>
        <p:nvSpPr>
          <p:cNvPr id="220" name="easily confused with stacked histogram…"/>
          <p:cNvSpPr txBox="1"/>
          <p:nvPr>
            <p:ph type="body" sz="quarter" idx="1"/>
          </p:nvPr>
        </p:nvSpPr>
        <p:spPr>
          <a:xfrm>
            <a:off x="1270000" y="4267200"/>
            <a:ext cx="5391284" cy="8432800"/>
          </a:xfrm>
          <a:prstGeom prst="rect">
            <a:avLst/>
          </a:prstGeom>
        </p:spPr>
        <p:txBody>
          <a:bodyPr/>
          <a:lstStyle/>
          <a:p>
            <a:pPr>
              <a:defRPr sz="3600"/>
            </a:pPr>
            <a:r>
              <a:t>easily confused with stacked histogram</a:t>
            </a:r>
          </a:p>
          <a:p>
            <a:pPr>
              <a:defRPr sz="3600"/>
            </a:pPr>
            <a:r>
              <a:t>often looks like 3 colors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Overlapping density plot"/>
          <p:cNvSpPr txBox="1"/>
          <p:nvPr>
            <p:ph type="title"/>
          </p:nvPr>
        </p:nvSpPr>
        <p:spPr>
          <a:prstGeom prst="rect">
            <a:avLst/>
          </a:prstGeom>
        </p:spPr>
        <p:txBody>
          <a:bodyPr/>
          <a:lstStyle/>
          <a:p>
            <a:pPr/>
            <a:r>
              <a:t>Overlapping density plot</a:t>
            </a:r>
          </a:p>
        </p:txBody>
      </p:sp>
      <p:sp>
        <p:nvSpPr>
          <p:cNvPr id="223" name="Slide Subtitle"/>
          <p:cNvSpPr txBox="1"/>
          <p:nvPr>
            <p:ph type="body" idx="21"/>
          </p:nvPr>
        </p:nvSpPr>
        <p:spPr>
          <a:prstGeom prst="rect">
            <a:avLst/>
          </a:prstGeom>
        </p:spPr>
        <p:txBody>
          <a:bodyPr/>
          <a:lstStyle/>
          <a:p>
            <a:pPr/>
          </a:p>
        </p:txBody>
      </p:sp>
      <p:sp>
        <p:nvSpPr>
          <p:cNvPr id="224" name="Slide bullet text"/>
          <p:cNvSpPr txBox="1"/>
          <p:nvPr>
            <p:ph type="body" idx="1"/>
          </p:nvPr>
        </p:nvSpPr>
        <p:spPr>
          <a:prstGeom prst="rect">
            <a:avLst/>
          </a:prstGeom>
        </p:spPr>
        <p:txBody>
          <a:bodyPr/>
          <a:lstStyle/>
          <a:p>
            <a:pPr/>
          </a:p>
        </p:txBody>
      </p:sp>
      <p:pic>
        <p:nvPicPr>
          <p:cNvPr id="225" name="Image" descr="Image"/>
          <p:cNvPicPr>
            <a:picLocks noChangeAspect="1"/>
          </p:cNvPicPr>
          <p:nvPr/>
        </p:nvPicPr>
        <p:blipFill>
          <a:blip r:embed="rId2">
            <a:extLst/>
          </a:blip>
          <a:stretch>
            <a:fillRect/>
          </a:stretch>
        </p:blipFill>
        <p:spPr>
          <a:xfrm>
            <a:off x="3734693" y="2653992"/>
            <a:ext cx="17631103" cy="10881697"/>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Scales well to a moderate number of densities"/>
          <p:cNvSpPr txBox="1"/>
          <p:nvPr>
            <p:ph type="title"/>
          </p:nvPr>
        </p:nvSpPr>
        <p:spPr>
          <a:prstGeom prst="rect">
            <a:avLst/>
          </a:prstGeom>
        </p:spPr>
        <p:txBody>
          <a:bodyPr/>
          <a:lstStyle>
            <a:lvl1pPr defTabSz="808990">
              <a:defRPr spc="-246" sz="8232"/>
            </a:lvl1pPr>
          </a:lstStyle>
          <a:p>
            <a:pPr/>
            <a:r>
              <a:t>Scales well to a moderate number of densities</a:t>
            </a:r>
          </a:p>
        </p:txBody>
      </p:sp>
      <p:sp>
        <p:nvSpPr>
          <p:cNvPr id="228" name="Slide Subtitle"/>
          <p:cNvSpPr txBox="1"/>
          <p:nvPr>
            <p:ph type="body" idx="21"/>
          </p:nvPr>
        </p:nvSpPr>
        <p:spPr>
          <a:prstGeom prst="rect">
            <a:avLst/>
          </a:prstGeom>
        </p:spPr>
        <p:txBody>
          <a:bodyPr/>
          <a:lstStyle/>
          <a:p>
            <a:pPr/>
          </a:p>
        </p:txBody>
      </p:sp>
      <p:sp>
        <p:nvSpPr>
          <p:cNvPr id="229" name="Slide bullet text"/>
          <p:cNvSpPr txBox="1"/>
          <p:nvPr>
            <p:ph type="body" idx="1"/>
          </p:nvPr>
        </p:nvSpPr>
        <p:spPr>
          <a:prstGeom prst="rect">
            <a:avLst/>
          </a:prstGeom>
        </p:spPr>
        <p:txBody>
          <a:bodyPr/>
          <a:lstStyle/>
          <a:p>
            <a:pPr/>
          </a:p>
        </p:txBody>
      </p:sp>
      <p:pic>
        <p:nvPicPr>
          <p:cNvPr id="230" name="Image" descr="Image"/>
          <p:cNvPicPr>
            <a:picLocks noChangeAspect="1"/>
          </p:cNvPicPr>
          <p:nvPr/>
        </p:nvPicPr>
        <p:blipFill>
          <a:blip r:embed="rId2">
            <a:extLst/>
          </a:blip>
          <a:stretch>
            <a:fillRect/>
          </a:stretch>
        </p:blipFill>
        <p:spPr>
          <a:xfrm>
            <a:off x="3218116" y="2343150"/>
            <a:ext cx="17947768" cy="1107713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Compare each to overall"/>
          <p:cNvSpPr txBox="1"/>
          <p:nvPr>
            <p:ph type="title"/>
          </p:nvPr>
        </p:nvSpPr>
        <p:spPr>
          <a:prstGeom prst="rect">
            <a:avLst/>
          </a:prstGeom>
        </p:spPr>
        <p:txBody>
          <a:bodyPr/>
          <a:lstStyle/>
          <a:p>
            <a:pPr/>
            <a:r>
              <a:t>Compare each to overall</a:t>
            </a:r>
          </a:p>
        </p:txBody>
      </p:sp>
      <p:sp>
        <p:nvSpPr>
          <p:cNvPr id="233" name="Slide Subtitle"/>
          <p:cNvSpPr txBox="1"/>
          <p:nvPr>
            <p:ph type="body" idx="21"/>
          </p:nvPr>
        </p:nvSpPr>
        <p:spPr>
          <a:prstGeom prst="rect">
            <a:avLst/>
          </a:prstGeom>
        </p:spPr>
        <p:txBody>
          <a:bodyPr/>
          <a:lstStyle/>
          <a:p>
            <a:pPr/>
          </a:p>
        </p:txBody>
      </p:sp>
      <p:sp>
        <p:nvSpPr>
          <p:cNvPr id="234" name="Slide bullet text"/>
          <p:cNvSpPr txBox="1"/>
          <p:nvPr>
            <p:ph type="body" idx="1"/>
          </p:nvPr>
        </p:nvSpPr>
        <p:spPr>
          <a:prstGeom prst="rect">
            <a:avLst/>
          </a:prstGeom>
        </p:spPr>
        <p:txBody>
          <a:bodyPr/>
          <a:lstStyle/>
          <a:p>
            <a:pPr/>
          </a:p>
        </p:txBody>
      </p:sp>
      <p:pic>
        <p:nvPicPr>
          <p:cNvPr id="235" name="Image" descr="Image"/>
          <p:cNvPicPr>
            <a:picLocks noChangeAspect="1"/>
          </p:cNvPicPr>
          <p:nvPr/>
        </p:nvPicPr>
        <p:blipFill>
          <a:blip r:embed="rId2">
            <a:extLst/>
          </a:blip>
          <a:stretch>
            <a:fillRect/>
          </a:stretch>
        </p:blipFill>
        <p:spPr>
          <a:xfrm>
            <a:off x="967302" y="3056611"/>
            <a:ext cx="22449396" cy="10093297"/>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Opposite directions"/>
          <p:cNvSpPr txBox="1"/>
          <p:nvPr>
            <p:ph type="title"/>
          </p:nvPr>
        </p:nvSpPr>
        <p:spPr>
          <a:prstGeom prst="rect">
            <a:avLst/>
          </a:prstGeom>
        </p:spPr>
        <p:txBody>
          <a:bodyPr/>
          <a:lstStyle/>
          <a:p>
            <a:pPr/>
            <a:r>
              <a:t>Opposite directions</a:t>
            </a:r>
          </a:p>
        </p:txBody>
      </p:sp>
      <p:sp>
        <p:nvSpPr>
          <p:cNvPr id="238" name="Slide Subtitle"/>
          <p:cNvSpPr txBox="1"/>
          <p:nvPr>
            <p:ph type="body" idx="21"/>
          </p:nvPr>
        </p:nvSpPr>
        <p:spPr>
          <a:prstGeom prst="rect">
            <a:avLst/>
          </a:prstGeom>
        </p:spPr>
        <p:txBody>
          <a:bodyPr/>
          <a:lstStyle/>
          <a:p>
            <a:pPr/>
          </a:p>
        </p:txBody>
      </p:sp>
      <p:sp>
        <p:nvSpPr>
          <p:cNvPr id="239" name="Slide bullet text"/>
          <p:cNvSpPr txBox="1"/>
          <p:nvPr>
            <p:ph type="body" idx="1"/>
          </p:nvPr>
        </p:nvSpPr>
        <p:spPr>
          <a:prstGeom prst="rect">
            <a:avLst/>
          </a:prstGeom>
        </p:spPr>
        <p:txBody>
          <a:bodyPr/>
          <a:lstStyle/>
          <a:p>
            <a:pPr/>
          </a:p>
        </p:txBody>
      </p:sp>
      <p:pic>
        <p:nvPicPr>
          <p:cNvPr id="240" name="Image" descr="Image"/>
          <p:cNvPicPr>
            <a:picLocks noChangeAspect="1"/>
          </p:cNvPicPr>
          <p:nvPr/>
        </p:nvPicPr>
        <p:blipFill>
          <a:blip r:embed="rId2">
            <a:extLst/>
          </a:blip>
          <a:stretch>
            <a:fillRect/>
          </a:stretch>
        </p:blipFill>
        <p:spPr>
          <a:xfrm>
            <a:off x="3549944" y="2595793"/>
            <a:ext cx="17284112" cy="10667538"/>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Uncertainties"/>
          <p:cNvSpPr txBox="1"/>
          <p:nvPr>
            <p:ph type="title"/>
          </p:nvPr>
        </p:nvSpPr>
        <p:spPr>
          <a:prstGeom prst="rect">
            <a:avLst/>
          </a:prstGeom>
        </p:spPr>
        <p:txBody>
          <a:bodyPr/>
          <a:lstStyle/>
          <a:p>
            <a:pPr/>
            <a:r>
              <a:t>Uncertainties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Humans are bad at judging raw probabilities"/>
          <p:cNvSpPr txBox="1"/>
          <p:nvPr>
            <p:ph type="title"/>
          </p:nvPr>
        </p:nvSpPr>
        <p:spPr>
          <a:prstGeom prst="rect">
            <a:avLst/>
          </a:prstGeom>
        </p:spPr>
        <p:txBody>
          <a:bodyPr/>
          <a:lstStyle>
            <a:lvl1pPr>
              <a:lnSpc>
                <a:spcPct val="100000"/>
              </a:lnSpc>
              <a:defRPr spc="0" sz="5400">
                <a:solidFill>
                  <a:srgbClr val="D5D5D5"/>
                </a:solidFill>
                <a:latin typeface="Graphik Medium"/>
                <a:ea typeface="Graphik Medium"/>
                <a:cs typeface="Graphik Medium"/>
                <a:sym typeface="Graphik Medium"/>
              </a:defRPr>
            </a:lvl1pPr>
          </a:lstStyle>
          <a:p>
            <a:pPr/>
            <a:r>
              <a:t>Humans are bad at judging raw probabilities</a:t>
            </a:r>
          </a:p>
        </p:txBody>
      </p:sp>
      <p:pic>
        <p:nvPicPr>
          <p:cNvPr id="245" name="Image" descr="Image"/>
          <p:cNvPicPr>
            <a:picLocks noChangeAspect="1"/>
          </p:cNvPicPr>
          <p:nvPr/>
        </p:nvPicPr>
        <p:blipFill>
          <a:blip r:embed="rId2">
            <a:extLst/>
          </a:blip>
          <a:stretch>
            <a:fillRect/>
          </a:stretch>
        </p:blipFill>
        <p:spPr>
          <a:xfrm>
            <a:off x="1711320" y="3401264"/>
            <a:ext cx="20961360" cy="8378429"/>
          </a:xfrm>
          <a:prstGeom prst="rect">
            <a:avLst/>
          </a:prstGeom>
          <a:ln w="12700">
            <a:miter lim="400000"/>
          </a:ln>
        </p:spPr>
      </p:pic>
      <p:sp>
        <p:nvSpPr>
          <p:cNvPr id="246" name="Visualizing frequencies"/>
          <p:cNvSpPr txBox="1"/>
          <p:nvPr/>
        </p:nvSpPr>
        <p:spPr>
          <a:xfrm>
            <a:off x="1270000" y="12053785"/>
            <a:ext cx="21844000" cy="101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5400">
                <a:solidFill>
                  <a:srgbClr val="D5D5D5"/>
                </a:solidFill>
                <a:latin typeface="Graphik Medium"/>
                <a:ea typeface="Graphik Medium"/>
                <a:cs typeface="Graphik Medium"/>
                <a:sym typeface="Graphik Medium"/>
              </a:defRPr>
            </a:lvl1pPr>
          </a:lstStyle>
          <a:p>
            <a:pPr/>
            <a:r>
              <a:t>Visualizing frequencies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Use of color within a density plot"/>
          <p:cNvSpPr txBox="1"/>
          <p:nvPr>
            <p:ph type="title"/>
          </p:nvPr>
        </p:nvSpPr>
        <p:spPr>
          <a:prstGeom prst="rect">
            <a:avLst/>
          </a:prstGeom>
        </p:spPr>
        <p:txBody>
          <a:bodyPr/>
          <a:lstStyle/>
          <a:p>
            <a:pPr/>
            <a:r>
              <a:t>Use of color within a density plot</a:t>
            </a:r>
          </a:p>
        </p:txBody>
      </p:sp>
      <p:sp>
        <p:nvSpPr>
          <p:cNvPr id="249" name="Slide Subtitle"/>
          <p:cNvSpPr txBox="1"/>
          <p:nvPr>
            <p:ph type="body" idx="21"/>
          </p:nvPr>
        </p:nvSpPr>
        <p:spPr>
          <a:prstGeom prst="rect">
            <a:avLst/>
          </a:prstGeom>
        </p:spPr>
        <p:txBody>
          <a:bodyPr/>
          <a:lstStyle/>
          <a:p>
            <a:pPr/>
          </a:p>
        </p:txBody>
      </p:sp>
      <p:sp>
        <p:nvSpPr>
          <p:cNvPr id="250" name="Slide bullet text"/>
          <p:cNvSpPr txBox="1"/>
          <p:nvPr>
            <p:ph type="body" idx="1"/>
          </p:nvPr>
        </p:nvSpPr>
        <p:spPr>
          <a:prstGeom prst="rect">
            <a:avLst/>
          </a:prstGeom>
        </p:spPr>
        <p:txBody>
          <a:bodyPr/>
          <a:lstStyle/>
          <a:p>
            <a:pPr/>
          </a:p>
        </p:txBody>
      </p:sp>
      <p:pic>
        <p:nvPicPr>
          <p:cNvPr id="251" name="Image" descr="Image"/>
          <p:cNvPicPr>
            <a:picLocks noChangeAspect="1"/>
          </p:cNvPicPr>
          <p:nvPr/>
        </p:nvPicPr>
        <p:blipFill>
          <a:blip r:embed="rId2">
            <a:extLst/>
          </a:blip>
          <a:stretch>
            <a:fillRect/>
          </a:stretch>
        </p:blipFill>
        <p:spPr>
          <a:xfrm>
            <a:off x="2364628" y="3200400"/>
            <a:ext cx="19654744" cy="9827372"/>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quantile dotplot: color and frequency"/>
          <p:cNvSpPr txBox="1"/>
          <p:nvPr>
            <p:ph type="title"/>
          </p:nvPr>
        </p:nvSpPr>
        <p:spPr>
          <a:prstGeom prst="rect">
            <a:avLst/>
          </a:prstGeom>
        </p:spPr>
        <p:txBody>
          <a:bodyPr/>
          <a:lstStyle/>
          <a:p>
            <a:pPr/>
            <a:r>
              <a:t>quantile dotplot: color and frequency</a:t>
            </a:r>
          </a:p>
        </p:txBody>
      </p:sp>
      <p:pic>
        <p:nvPicPr>
          <p:cNvPr id="254" name="Image" descr="Image"/>
          <p:cNvPicPr>
            <a:picLocks noChangeAspect="1"/>
          </p:cNvPicPr>
          <p:nvPr/>
        </p:nvPicPr>
        <p:blipFill>
          <a:blip r:embed="rId2">
            <a:extLst/>
          </a:blip>
          <a:stretch>
            <a:fillRect/>
          </a:stretch>
        </p:blipFill>
        <p:spPr>
          <a:xfrm>
            <a:off x="4876800" y="2811447"/>
            <a:ext cx="14630400" cy="10528301"/>
          </a:xfrm>
          <a:prstGeom prst="rect">
            <a:avLst/>
          </a:prstGeom>
          <a:ln w="12700">
            <a:miter lim="400000"/>
          </a:ln>
        </p:spPr>
      </p:pic>
      <p:sp>
        <p:nvSpPr>
          <p:cNvPr id="255" name="n=50"/>
          <p:cNvSpPr txBox="1"/>
          <p:nvPr/>
        </p:nvSpPr>
        <p:spPr>
          <a:xfrm>
            <a:off x="17593104" y="3215416"/>
            <a:ext cx="829057" cy="4922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n=50</a:t>
            </a:r>
          </a:p>
        </p:txBody>
      </p:sp>
      <p:sp>
        <p:nvSpPr>
          <p:cNvPr id="256" name="n=10"/>
          <p:cNvSpPr txBox="1"/>
          <p:nvPr/>
        </p:nvSpPr>
        <p:spPr>
          <a:xfrm>
            <a:off x="17491657" y="7829471"/>
            <a:ext cx="773279" cy="4922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n=10</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Error Bars"/>
          <p:cNvSpPr txBox="1"/>
          <p:nvPr>
            <p:ph type="title"/>
          </p:nvPr>
        </p:nvSpPr>
        <p:spPr>
          <a:prstGeom prst="rect">
            <a:avLst/>
          </a:prstGeom>
        </p:spPr>
        <p:txBody>
          <a:bodyPr/>
          <a:lstStyle/>
          <a:p>
            <a:pPr/>
            <a:r>
              <a:t>Error Bars</a:t>
            </a:r>
          </a:p>
        </p:txBody>
      </p:sp>
      <p:sp>
        <p:nvSpPr>
          <p:cNvPr id="259" name="Slide Subtitle"/>
          <p:cNvSpPr txBox="1"/>
          <p:nvPr>
            <p:ph type="body" idx="21"/>
          </p:nvPr>
        </p:nvSpPr>
        <p:spPr>
          <a:prstGeom prst="rect">
            <a:avLst/>
          </a:prstGeom>
        </p:spPr>
        <p:txBody>
          <a:bodyPr/>
          <a:lstStyle/>
          <a:p>
            <a:pPr/>
          </a:p>
        </p:txBody>
      </p:sp>
      <p:sp>
        <p:nvSpPr>
          <p:cNvPr id="260" name="Slide bullet text"/>
          <p:cNvSpPr txBox="1"/>
          <p:nvPr>
            <p:ph type="body" idx="1"/>
          </p:nvPr>
        </p:nvSpPr>
        <p:spPr>
          <a:prstGeom prst="rect">
            <a:avLst/>
          </a:prstGeom>
        </p:spPr>
        <p:txBody>
          <a:bodyPr/>
          <a:lstStyle/>
          <a:p>
            <a:pPr/>
          </a:p>
        </p:txBody>
      </p:sp>
      <p:pic>
        <p:nvPicPr>
          <p:cNvPr id="261" name="Image" descr="Image"/>
          <p:cNvPicPr>
            <a:picLocks noChangeAspect="1"/>
          </p:cNvPicPr>
          <p:nvPr/>
        </p:nvPicPr>
        <p:blipFill>
          <a:blip r:embed="rId2">
            <a:extLst/>
          </a:blip>
          <a:stretch>
            <a:fillRect/>
          </a:stretch>
        </p:blipFill>
        <p:spPr>
          <a:xfrm>
            <a:off x="1280057" y="2679700"/>
            <a:ext cx="21823886" cy="10474192"/>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Multiple Intervals"/>
          <p:cNvSpPr txBox="1"/>
          <p:nvPr>
            <p:ph type="title"/>
          </p:nvPr>
        </p:nvSpPr>
        <p:spPr>
          <a:prstGeom prst="rect">
            <a:avLst/>
          </a:prstGeom>
        </p:spPr>
        <p:txBody>
          <a:bodyPr/>
          <a:lstStyle/>
          <a:p>
            <a:pPr/>
            <a:r>
              <a:t>Multiple Intervals</a:t>
            </a:r>
          </a:p>
        </p:txBody>
      </p:sp>
      <p:sp>
        <p:nvSpPr>
          <p:cNvPr id="264" name="Slide Subtitle"/>
          <p:cNvSpPr txBox="1"/>
          <p:nvPr>
            <p:ph type="body" idx="21"/>
          </p:nvPr>
        </p:nvSpPr>
        <p:spPr>
          <a:prstGeom prst="rect">
            <a:avLst/>
          </a:prstGeom>
        </p:spPr>
        <p:txBody>
          <a:bodyPr/>
          <a:lstStyle/>
          <a:p>
            <a:pPr/>
          </a:p>
        </p:txBody>
      </p:sp>
      <p:sp>
        <p:nvSpPr>
          <p:cNvPr id="265" name="Slide bullet text"/>
          <p:cNvSpPr txBox="1"/>
          <p:nvPr>
            <p:ph type="body" idx="1"/>
          </p:nvPr>
        </p:nvSpPr>
        <p:spPr>
          <a:prstGeom prst="rect">
            <a:avLst/>
          </a:prstGeom>
        </p:spPr>
        <p:txBody>
          <a:bodyPr/>
          <a:lstStyle/>
          <a:p>
            <a:pPr/>
          </a:p>
        </p:txBody>
      </p:sp>
      <p:pic>
        <p:nvPicPr>
          <p:cNvPr id="266" name="Image" descr="Image"/>
          <p:cNvPicPr>
            <a:picLocks noChangeAspect="1"/>
          </p:cNvPicPr>
          <p:nvPr/>
        </p:nvPicPr>
        <p:blipFill>
          <a:blip r:embed="rId2">
            <a:extLst/>
          </a:blip>
          <a:stretch>
            <a:fillRect/>
          </a:stretch>
        </p:blipFill>
        <p:spPr>
          <a:xfrm>
            <a:off x="1465212" y="2508250"/>
            <a:ext cx="21453576" cy="10718963"/>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Slide Title"/>
          <p:cNvSpPr txBox="1"/>
          <p:nvPr>
            <p:ph type="title"/>
          </p:nvPr>
        </p:nvSpPr>
        <p:spPr>
          <a:prstGeom prst="rect">
            <a:avLst/>
          </a:prstGeom>
        </p:spPr>
        <p:txBody>
          <a:bodyPr/>
          <a:lstStyle/>
          <a:p>
            <a:pPr/>
          </a:p>
        </p:txBody>
      </p:sp>
      <p:sp>
        <p:nvSpPr>
          <p:cNvPr id="269" name="Slide Subtitle"/>
          <p:cNvSpPr txBox="1"/>
          <p:nvPr>
            <p:ph type="body" idx="21"/>
          </p:nvPr>
        </p:nvSpPr>
        <p:spPr>
          <a:prstGeom prst="rect">
            <a:avLst/>
          </a:prstGeom>
        </p:spPr>
        <p:txBody>
          <a:bodyPr/>
          <a:lstStyle/>
          <a:p>
            <a:pPr/>
          </a:p>
        </p:txBody>
      </p:sp>
      <p:sp>
        <p:nvSpPr>
          <p:cNvPr id="270" name="Slide bullet text"/>
          <p:cNvSpPr txBox="1"/>
          <p:nvPr>
            <p:ph type="body" idx="1"/>
          </p:nvPr>
        </p:nvSpPr>
        <p:spPr>
          <a:prstGeom prst="rect">
            <a:avLst/>
          </a:prstGeom>
        </p:spPr>
        <p:txBody>
          <a:bodyPr/>
          <a:lstStyle/>
          <a:p>
            <a:pPr/>
          </a:p>
        </p:txBody>
      </p:sp>
      <p:pic>
        <p:nvPicPr>
          <p:cNvPr id="271" name="Image" descr="Image"/>
          <p:cNvPicPr>
            <a:picLocks noChangeAspect="1"/>
          </p:cNvPicPr>
          <p:nvPr/>
        </p:nvPicPr>
        <p:blipFill>
          <a:blip r:embed="rId2">
            <a:extLst/>
          </a:blip>
          <a:stretch>
            <a:fillRect/>
          </a:stretch>
        </p:blipFill>
        <p:spPr>
          <a:xfrm>
            <a:off x="835972" y="0"/>
            <a:ext cx="16870056" cy="12652542"/>
          </a:xfrm>
          <a:prstGeom prst="rect">
            <a:avLst/>
          </a:prstGeom>
          <a:ln w="12700">
            <a:miter lim="400000"/>
          </a:ln>
        </p:spPr>
      </p:pic>
      <p:sp>
        <p:nvSpPr>
          <p:cNvPr id="272" name="Figure 16.9: Mean chocolate flavor ratings for manufacturers from four different countries, relative to the mean rating of U.S. chocolate bars. Each panel uses a different approach to visualizing the same uncertainty information. (a) Graded error bars wi"/>
          <p:cNvSpPr txBox="1"/>
          <p:nvPr/>
        </p:nvSpPr>
        <p:spPr>
          <a:xfrm>
            <a:off x="798277" y="12642104"/>
            <a:ext cx="16870057" cy="10516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1900">
                <a:solidFill>
                  <a:srgbClr val="FFFFFF"/>
                </a:solidFill>
              </a:defRPr>
            </a:lvl1pPr>
          </a:lstStyle>
          <a:p>
            <a:pPr/>
            <a:r>
              <a:t>Figure 16.9: Mean chocolate flavor ratings for manufacturers from four different countries, relative to the mean rating of U.S. chocolate bars. Each panel uses a different approach to visualizing the same uncertainty information. (a) Graded error bars with cap. (b) Graded error bars without cap. (c) Single-interval error bars with cap. (d) Single-interval error bars without cap. (e) Confidence strips. (f) Confidence distributions.</a:t>
            </a:r>
          </a:p>
        </p:txBody>
      </p:sp>
      <p:sp>
        <p:nvSpPr>
          <p:cNvPr id="273" name="https://bit.ly/35l9qzr"/>
          <p:cNvSpPr txBox="1"/>
          <p:nvPr/>
        </p:nvSpPr>
        <p:spPr>
          <a:xfrm>
            <a:off x="19629391" y="12921822"/>
            <a:ext cx="3036723" cy="4922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https://bit.ly/35l9qzr</a:t>
            </a:r>
          </a:p>
        </p:txBody>
      </p:sp>
      <p:sp>
        <p:nvSpPr>
          <p:cNvPr id="274" name="ggplot2: geom_errorbar"/>
          <p:cNvSpPr txBox="1"/>
          <p:nvPr/>
        </p:nvSpPr>
        <p:spPr>
          <a:xfrm>
            <a:off x="17930513" y="3401869"/>
            <a:ext cx="6049976" cy="7947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solidFill>
                  <a:srgbClr val="FFFFFF"/>
                </a:solidFill>
              </a:defRPr>
            </a:lvl1pPr>
          </a:lstStyle>
          <a:p>
            <a:pPr/>
            <a:r>
              <a:t>ggplot2: geom_errorbar</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Boxplots"/>
          <p:cNvSpPr txBox="1"/>
          <p:nvPr>
            <p:ph type="title"/>
          </p:nvPr>
        </p:nvSpPr>
        <p:spPr>
          <a:xfrm>
            <a:off x="11707384" y="792774"/>
            <a:ext cx="10525460" cy="1557438"/>
          </a:xfrm>
          <a:prstGeom prst="rect">
            <a:avLst/>
          </a:prstGeom>
        </p:spPr>
        <p:txBody>
          <a:bodyPr/>
          <a:lstStyle/>
          <a:p>
            <a:pPr/>
            <a:r>
              <a:t>Boxplots</a:t>
            </a:r>
          </a:p>
        </p:txBody>
      </p:sp>
      <p:sp>
        <p:nvSpPr>
          <p:cNvPr id="277" name="Slide Subtitle"/>
          <p:cNvSpPr txBox="1"/>
          <p:nvPr>
            <p:ph type="body" idx="21"/>
          </p:nvPr>
        </p:nvSpPr>
        <p:spPr>
          <a:prstGeom prst="rect">
            <a:avLst/>
          </a:prstGeom>
        </p:spPr>
        <p:txBody>
          <a:bodyPr/>
          <a:lstStyle/>
          <a:p>
            <a:pPr/>
          </a:p>
        </p:txBody>
      </p:sp>
      <p:sp>
        <p:nvSpPr>
          <p:cNvPr id="278" name="Slide bullet text"/>
          <p:cNvSpPr txBox="1"/>
          <p:nvPr>
            <p:ph type="body" idx="1"/>
          </p:nvPr>
        </p:nvSpPr>
        <p:spPr>
          <a:prstGeom prst="rect">
            <a:avLst/>
          </a:prstGeom>
        </p:spPr>
        <p:txBody>
          <a:bodyPr/>
          <a:lstStyle/>
          <a:p>
            <a:pPr/>
          </a:p>
        </p:txBody>
      </p:sp>
      <p:pic>
        <p:nvPicPr>
          <p:cNvPr id="279" name="Image" descr="Image"/>
          <p:cNvPicPr>
            <a:picLocks noChangeAspect="1"/>
          </p:cNvPicPr>
          <p:nvPr/>
        </p:nvPicPr>
        <p:blipFill>
          <a:blip r:embed="rId2">
            <a:extLst/>
          </a:blip>
          <a:stretch>
            <a:fillRect/>
          </a:stretch>
        </p:blipFill>
        <p:spPr>
          <a:xfrm>
            <a:off x="-2371371" y="-26427"/>
            <a:ext cx="12528418" cy="7740022"/>
          </a:xfrm>
          <a:prstGeom prst="rect">
            <a:avLst/>
          </a:prstGeom>
          <a:ln w="12700">
            <a:miter lim="400000"/>
          </a:ln>
        </p:spPr>
      </p:pic>
      <p:pic>
        <p:nvPicPr>
          <p:cNvPr id="280" name="Image" descr="Image"/>
          <p:cNvPicPr>
            <a:picLocks noChangeAspect="1"/>
          </p:cNvPicPr>
          <p:nvPr/>
        </p:nvPicPr>
        <p:blipFill>
          <a:blip r:embed="rId3">
            <a:extLst/>
          </a:blip>
          <a:stretch>
            <a:fillRect/>
          </a:stretch>
        </p:blipFill>
        <p:spPr>
          <a:xfrm>
            <a:off x="7654442" y="3351048"/>
            <a:ext cx="16787234" cy="10360872"/>
          </a:xfrm>
          <a:prstGeom prst="rect">
            <a:avLst/>
          </a:prstGeom>
          <a:ln w="12700">
            <a:miter lim="400000"/>
          </a:ln>
        </p:spPr>
      </p:pic>
      <p:sp>
        <p:nvSpPr>
          <p:cNvPr id="281" name="geom_boxplot(fill = “gray&quot;)"/>
          <p:cNvSpPr txBox="1"/>
          <p:nvPr/>
        </p:nvSpPr>
        <p:spPr>
          <a:xfrm>
            <a:off x="13810608" y="10077920"/>
            <a:ext cx="6319013" cy="7696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5E5E5E"/>
                </a:solidFill>
              </a:defRPr>
            </a:lvl1pPr>
          </a:lstStyle>
          <a:p>
            <a:pPr/>
            <a:r>
              <a:t>geom_boxplot(fill = “gray")</a:t>
            </a:r>
          </a:p>
        </p:txBody>
      </p:sp>
      <p:sp>
        <p:nvSpPr>
          <p:cNvPr id="282" name="boxplot(x,…)"/>
          <p:cNvSpPr txBox="1"/>
          <p:nvPr/>
        </p:nvSpPr>
        <p:spPr>
          <a:xfrm>
            <a:off x="15430620" y="8939259"/>
            <a:ext cx="3078989" cy="7696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5E5E5E"/>
                </a:solidFill>
              </a:defRPr>
            </a:lvl1pPr>
          </a:lstStyle>
          <a:p>
            <a:pPr/>
            <a:r>
              <a:t>boxplot(x,…)</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2" grpId="1"/>
      <p:bldP build="whole" bldLvl="1" animBg="1" rev="0" advAuto="0" spid="281" grpId="2"/>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Strip chart"/>
          <p:cNvSpPr txBox="1"/>
          <p:nvPr>
            <p:ph type="title"/>
          </p:nvPr>
        </p:nvSpPr>
        <p:spPr>
          <a:prstGeom prst="rect">
            <a:avLst/>
          </a:prstGeom>
        </p:spPr>
        <p:txBody>
          <a:bodyPr/>
          <a:lstStyle/>
          <a:p>
            <a:pPr/>
            <a:r>
              <a:t>Strip chart</a:t>
            </a:r>
          </a:p>
        </p:txBody>
      </p:sp>
      <p:sp>
        <p:nvSpPr>
          <p:cNvPr id="285" name="Slide Subtitle"/>
          <p:cNvSpPr txBox="1"/>
          <p:nvPr>
            <p:ph type="body" idx="21"/>
          </p:nvPr>
        </p:nvSpPr>
        <p:spPr>
          <a:prstGeom prst="rect">
            <a:avLst/>
          </a:prstGeom>
        </p:spPr>
        <p:txBody>
          <a:bodyPr/>
          <a:lstStyle/>
          <a:p>
            <a:pPr/>
          </a:p>
        </p:txBody>
      </p:sp>
      <p:sp>
        <p:nvSpPr>
          <p:cNvPr id="286" name="Slide bullet text"/>
          <p:cNvSpPr txBox="1"/>
          <p:nvPr>
            <p:ph type="body" idx="1"/>
          </p:nvPr>
        </p:nvSpPr>
        <p:spPr>
          <a:prstGeom prst="rect">
            <a:avLst/>
          </a:prstGeom>
        </p:spPr>
        <p:txBody>
          <a:bodyPr/>
          <a:lstStyle/>
          <a:p>
            <a:pPr/>
          </a:p>
        </p:txBody>
      </p:sp>
      <p:pic>
        <p:nvPicPr>
          <p:cNvPr id="287" name="Image" descr="Image"/>
          <p:cNvPicPr>
            <a:picLocks noChangeAspect="1"/>
          </p:cNvPicPr>
          <p:nvPr/>
        </p:nvPicPr>
        <p:blipFill>
          <a:blip r:embed="rId2">
            <a:extLst/>
          </a:blip>
          <a:stretch>
            <a:fillRect/>
          </a:stretch>
        </p:blipFill>
        <p:spPr>
          <a:xfrm>
            <a:off x="3238850" y="2458225"/>
            <a:ext cx="18160300" cy="11208310"/>
          </a:xfrm>
          <a:prstGeom prst="rect">
            <a:avLst/>
          </a:prstGeom>
          <a:ln w="12700">
            <a:miter lim="400000"/>
          </a:ln>
        </p:spPr>
      </p:pic>
      <p:sp>
        <p:nvSpPr>
          <p:cNvPr id="288" name="points are “jittered&quot;"/>
          <p:cNvSpPr txBox="1"/>
          <p:nvPr/>
        </p:nvSpPr>
        <p:spPr>
          <a:xfrm>
            <a:off x="14743494" y="7172609"/>
            <a:ext cx="2875484" cy="4922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points are “jittered"</a:t>
            </a:r>
          </a:p>
        </p:txBody>
      </p:sp>
      <p:sp>
        <p:nvSpPr>
          <p:cNvPr id="289" name="geom_point(position = position_jitter())"/>
          <p:cNvSpPr txBox="1"/>
          <p:nvPr/>
        </p:nvSpPr>
        <p:spPr>
          <a:xfrm>
            <a:off x="7810608" y="9700892"/>
            <a:ext cx="9371585" cy="7696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vl1pPr>
          </a:lstStyle>
          <a:p>
            <a:pPr/>
            <a:r>
              <a:t> geom_point(position = position_jitter())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9"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Violin plot"/>
          <p:cNvSpPr txBox="1"/>
          <p:nvPr>
            <p:ph type="title"/>
          </p:nvPr>
        </p:nvSpPr>
        <p:spPr>
          <a:xfrm>
            <a:off x="12983058" y="812800"/>
            <a:ext cx="10130942" cy="1557437"/>
          </a:xfrm>
          <a:prstGeom prst="rect">
            <a:avLst/>
          </a:prstGeom>
        </p:spPr>
        <p:txBody>
          <a:bodyPr/>
          <a:lstStyle/>
          <a:p>
            <a:pPr/>
            <a:r>
              <a:t>Violin plot</a:t>
            </a:r>
          </a:p>
        </p:txBody>
      </p:sp>
      <p:sp>
        <p:nvSpPr>
          <p:cNvPr id="292" name="Slide Subtitle"/>
          <p:cNvSpPr txBox="1"/>
          <p:nvPr>
            <p:ph type="body" idx="21"/>
          </p:nvPr>
        </p:nvSpPr>
        <p:spPr>
          <a:prstGeom prst="rect">
            <a:avLst/>
          </a:prstGeom>
        </p:spPr>
        <p:txBody>
          <a:bodyPr/>
          <a:lstStyle/>
          <a:p>
            <a:pPr/>
          </a:p>
        </p:txBody>
      </p:sp>
      <p:sp>
        <p:nvSpPr>
          <p:cNvPr id="293" name="Slide bullet text"/>
          <p:cNvSpPr txBox="1"/>
          <p:nvPr>
            <p:ph type="body" idx="1"/>
          </p:nvPr>
        </p:nvSpPr>
        <p:spPr>
          <a:prstGeom prst="rect">
            <a:avLst/>
          </a:prstGeom>
        </p:spPr>
        <p:txBody>
          <a:bodyPr/>
          <a:lstStyle/>
          <a:p>
            <a:pPr/>
          </a:p>
        </p:txBody>
      </p:sp>
      <p:pic>
        <p:nvPicPr>
          <p:cNvPr id="294" name="Image" descr="Image"/>
          <p:cNvPicPr>
            <a:picLocks noChangeAspect="1"/>
          </p:cNvPicPr>
          <p:nvPr/>
        </p:nvPicPr>
        <p:blipFill>
          <a:blip r:embed="rId2">
            <a:extLst/>
          </a:blip>
          <a:stretch>
            <a:fillRect/>
          </a:stretch>
        </p:blipFill>
        <p:spPr>
          <a:xfrm>
            <a:off x="-2306957" y="5615"/>
            <a:ext cx="11695207" cy="7225267"/>
          </a:xfrm>
          <a:prstGeom prst="rect">
            <a:avLst/>
          </a:prstGeom>
          <a:ln w="12700">
            <a:miter lim="400000"/>
          </a:ln>
        </p:spPr>
      </p:pic>
      <p:pic>
        <p:nvPicPr>
          <p:cNvPr id="295" name="Image" descr="Image"/>
          <p:cNvPicPr>
            <a:picLocks noChangeAspect="1"/>
          </p:cNvPicPr>
          <p:nvPr/>
        </p:nvPicPr>
        <p:blipFill>
          <a:blip r:embed="rId3">
            <a:extLst/>
          </a:blip>
          <a:stretch>
            <a:fillRect/>
          </a:stretch>
        </p:blipFill>
        <p:spPr>
          <a:xfrm>
            <a:off x="8518997" y="3621014"/>
            <a:ext cx="16349822" cy="10090906"/>
          </a:xfrm>
          <a:prstGeom prst="rect">
            <a:avLst/>
          </a:prstGeom>
          <a:ln w="12700">
            <a:miter lim="400000"/>
          </a:ln>
        </p:spPr>
      </p:pic>
      <p:sp>
        <p:nvSpPr>
          <p:cNvPr id="296" name="geom_violin(adjust = 1, scale = &quot;area&quot;, fill = “gray”)"/>
          <p:cNvSpPr txBox="1"/>
          <p:nvPr/>
        </p:nvSpPr>
        <p:spPr>
          <a:xfrm>
            <a:off x="11432741" y="10610763"/>
            <a:ext cx="11864938" cy="78219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100">
                <a:solidFill>
                  <a:srgbClr val="5E5E5E"/>
                </a:solidFill>
              </a:defRPr>
            </a:lvl1pPr>
          </a:lstStyle>
          <a:p>
            <a:pPr/>
            <a:r>
              <a:t>geom_violin(adjust = 1, scale = "area", fill = “gray”)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6"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Sina plot"/>
          <p:cNvSpPr txBox="1"/>
          <p:nvPr>
            <p:ph type="title"/>
          </p:nvPr>
        </p:nvSpPr>
        <p:spPr>
          <a:prstGeom prst="rect">
            <a:avLst/>
          </a:prstGeom>
        </p:spPr>
        <p:txBody>
          <a:bodyPr/>
          <a:lstStyle/>
          <a:p>
            <a:pPr/>
            <a:r>
              <a:t>Sina plot</a:t>
            </a:r>
          </a:p>
        </p:txBody>
      </p:sp>
      <p:sp>
        <p:nvSpPr>
          <p:cNvPr id="299" name="Slide Subtitle"/>
          <p:cNvSpPr txBox="1"/>
          <p:nvPr>
            <p:ph type="body" idx="21"/>
          </p:nvPr>
        </p:nvSpPr>
        <p:spPr>
          <a:prstGeom prst="rect">
            <a:avLst/>
          </a:prstGeom>
        </p:spPr>
        <p:txBody>
          <a:bodyPr/>
          <a:lstStyle/>
          <a:p>
            <a:pPr/>
          </a:p>
        </p:txBody>
      </p:sp>
      <p:sp>
        <p:nvSpPr>
          <p:cNvPr id="300" name="Slide bullet text"/>
          <p:cNvSpPr txBox="1"/>
          <p:nvPr>
            <p:ph type="body" idx="1"/>
          </p:nvPr>
        </p:nvSpPr>
        <p:spPr>
          <a:prstGeom prst="rect">
            <a:avLst/>
          </a:prstGeom>
        </p:spPr>
        <p:txBody>
          <a:bodyPr/>
          <a:lstStyle/>
          <a:p>
            <a:pPr/>
          </a:p>
        </p:txBody>
      </p:sp>
      <p:pic>
        <p:nvPicPr>
          <p:cNvPr id="301" name="Image" descr="Image"/>
          <p:cNvPicPr>
            <a:picLocks noChangeAspect="1"/>
          </p:cNvPicPr>
          <p:nvPr/>
        </p:nvPicPr>
        <p:blipFill>
          <a:blip r:embed="rId2">
            <a:extLst/>
          </a:blip>
          <a:stretch>
            <a:fillRect/>
          </a:stretch>
        </p:blipFill>
        <p:spPr>
          <a:xfrm>
            <a:off x="3095728" y="2343150"/>
            <a:ext cx="18192544" cy="11228210"/>
          </a:xfrm>
          <a:prstGeom prst="rect">
            <a:avLst/>
          </a:prstGeom>
          <a:ln w="12700">
            <a:miter lim="400000"/>
          </a:ln>
        </p:spPr>
      </p:pic>
      <p:sp>
        <p:nvSpPr>
          <p:cNvPr id="302" name="geom_violin() + ggforce::stat_sina()"/>
          <p:cNvSpPr txBox="1"/>
          <p:nvPr/>
        </p:nvSpPr>
        <p:spPr>
          <a:xfrm>
            <a:off x="8340882" y="9927589"/>
            <a:ext cx="8346949" cy="7696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vl1pPr>
          </a:lstStyle>
          <a:p>
            <a:pPr/>
            <a:r>
              <a:t>geom_violin() + ggforce::stat_sina()</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2" grpId="1"/>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ridgeline"/>
          <p:cNvSpPr txBox="1"/>
          <p:nvPr>
            <p:ph type="title"/>
          </p:nvPr>
        </p:nvSpPr>
        <p:spPr>
          <a:xfrm>
            <a:off x="1270000" y="685800"/>
            <a:ext cx="21844000" cy="1557437"/>
          </a:xfrm>
          <a:prstGeom prst="rect">
            <a:avLst/>
          </a:prstGeom>
        </p:spPr>
        <p:txBody>
          <a:bodyPr/>
          <a:lstStyle/>
          <a:p>
            <a:pPr/>
            <a:r>
              <a:t>ridgeline</a:t>
            </a:r>
          </a:p>
        </p:txBody>
      </p:sp>
      <p:sp>
        <p:nvSpPr>
          <p:cNvPr id="305" name="Slide Subtitle"/>
          <p:cNvSpPr txBox="1"/>
          <p:nvPr>
            <p:ph type="body" idx="21"/>
          </p:nvPr>
        </p:nvSpPr>
        <p:spPr>
          <a:prstGeom prst="rect">
            <a:avLst/>
          </a:prstGeom>
        </p:spPr>
        <p:txBody>
          <a:bodyPr/>
          <a:lstStyle/>
          <a:p>
            <a:pPr/>
          </a:p>
        </p:txBody>
      </p:sp>
      <p:sp>
        <p:nvSpPr>
          <p:cNvPr id="306" name="Slide bullet text"/>
          <p:cNvSpPr txBox="1"/>
          <p:nvPr>
            <p:ph type="body" idx="1"/>
          </p:nvPr>
        </p:nvSpPr>
        <p:spPr>
          <a:prstGeom prst="rect">
            <a:avLst/>
          </a:prstGeom>
        </p:spPr>
        <p:txBody>
          <a:bodyPr/>
          <a:lstStyle/>
          <a:p>
            <a:pPr/>
          </a:p>
        </p:txBody>
      </p:sp>
      <p:pic>
        <p:nvPicPr>
          <p:cNvPr id="307" name="Image" descr="Image"/>
          <p:cNvPicPr>
            <a:picLocks noChangeAspect="1"/>
          </p:cNvPicPr>
          <p:nvPr/>
        </p:nvPicPr>
        <p:blipFill>
          <a:blip r:embed="rId2">
            <a:extLst/>
          </a:blip>
          <a:stretch>
            <a:fillRect/>
          </a:stretch>
        </p:blipFill>
        <p:spPr>
          <a:xfrm>
            <a:off x="3119354" y="2343150"/>
            <a:ext cx="18145292" cy="11199047"/>
          </a:xfrm>
          <a:prstGeom prst="rect">
            <a:avLst/>
          </a:prstGeom>
          <a:ln w="12700">
            <a:miter lim="400000"/>
          </a:ln>
        </p:spPr>
      </p:pic>
      <p:sp>
        <p:nvSpPr>
          <p:cNvPr id="308" name="geom_density_ridges"/>
          <p:cNvSpPr txBox="1"/>
          <p:nvPr/>
        </p:nvSpPr>
        <p:spPr>
          <a:xfrm>
            <a:off x="16275695" y="1079708"/>
            <a:ext cx="5116577" cy="7696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chemeClr val="accent1">
                    <a:lumOff val="13575"/>
                  </a:schemeClr>
                </a:solidFill>
              </a:defRPr>
            </a:lvl1pPr>
          </a:lstStyle>
          <a:p>
            <a:pPr/>
            <a:r>
              <a:t>geom_density_ridges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8" grpId="1"/>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Slide Title"/>
          <p:cNvSpPr txBox="1"/>
          <p:nvPr>
            <p:ph type="title"/>
          </p:nvPr>
        </p:nvSpPr>
        <p:spPr>
          <a:prstGeom prst="rect">
            <a:avLst/>
          </a:prstGeom>
        </p:spPr>
        <p:txBody>
          <a:bodyPr/>
          <a:lstStyle/>
          <a:p>
            <a:pPr/>
          </a:p>
        </p:txBody>
      </p:sp>
      <p:sp>
        <p:nvSpPr>
          <p:cNvPr id="311" name="Slide Subtitle"/>
          <p:cNvSpPr txBox="1"/>
          <p:nvPr>
            <p:ph type="body" idx="21"/>
          </p:nvPr>
        </p:nvSpPr>
        <p:spPr>
          <a:prstGeom prst="rect">
            <a:avLst/>
          </a:prstGeom>
        </p:spPr>
        <p:txBody>
          <a:bodyPr/>
          <a:lstStyle/>
          <a:p>
            <a:pPr/>
          </a:p>
        </p:txBody>
      </p:sp>
      <p:sp>
        <p:nvSpPr>
          <p:cNvPr id="312" name="Slide bullet text"/>
          <p:cNvSpPr txBox="1"/>
          <p:nvPr>
            <p:ph type="body" idx="1"/>
          </p:nvPr>
        </p:nvSpPr>
        <p:spPr>
          <a:prstGeom prst="rect">
            <a:avLst/>
          </a:prstGeom>
        </p:spPr>
        <p:txBody>
          <a:bodyPr/>
          <a:lstStyle/>
          <a:p>
            <a:pPr/>
          </a:p>
        </p:txBody>
      </p:sp>
      <p:pic>
        <p:nvPicPr>
          <p:cNvPr id="313" name="Image" descr="Image"/>
          <p:cNvPicPr>
            <a:picLocks noChangeAspect="1"/>
          </p:cNvPicPr>
          <p:nvPr/>
        </p:nvPicPr>
        <p:blipFill>
          <a:blip r:embed="rId2">
            <a:extLst/>
          </a:blip>
          <a:stretch>
            <a:fillRect/>
          </a:stretch>
        </p:blipFill>
        <p:spPr>
          <a:xfrm>
            <a:off x="5325175" y="-8825"/>
            <a:ext cx="13733650" cy="13733650"/>
          </a:xfrm>
          <a:prstGeom prst="rect">
            <a:avLst/>
          </a:prstGeom>
          <a:ln w="12700">
            <a:miter lim="400000"/>
          </a:ln>
        </p:spPr>
      </p:pic>
      <p:sp>
        <p:nvSpPr>
          <p:cNvPr id="314" name="Movie lengths"/>
          <p:cNvSpPr txBox="1"/>
          <p:nvPr/>
        </p:nvSpPr>
        <p:spPr>
          <a:xfrm>
            <a:off x="13028926" y="31569"/>
            <a:ext cx="3441193" cy="7696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vl1pPr>
          </a:lstStyle>
          <a:p>
            <a:pPr/>
            <a:r>
              <a:t>Movie lengths</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Slide Title"/>
          <p:cNvSpPr txBox="1"/>
          <p:nvPr>
            <p:ph type="title"/>
          </p:nvPr>
        </p:nvSpPr>
        <p:spPr>
          <a:prstGeom prst="rect">
            <a:avLst/>
          </a:prstGeom>
        </p:spPr>
        <p:txBody>
          <a:bodyPr/>
          <a:lstStyle/>
          <a:p>
            <a:pPr/>
          </a:p>
        </p:txBody>
      </p:sp>
      <p:sp>
        <p:nvSpPr>
          <p:cNvPr id="317" name="Slide Subtitle"/>
          <p:cNvSpPr txBox="1"/>
          <p:nvPr>
            <p:ph type="body" idx="21"/>
          </p:nvPr>
        </p:nvSpPr>
        <p:spPr>
          <a:prstGeom prst="rect">
            <a:avLst/>
          </a:prstGeom>
        </p:spPr>
        <p:txBody>
          <a:bodyPr/>
          <a:lstStyle/>
          <a:p>
            <a:pPr/>
          </a:p>
        </p:txBody>
      </p:sp>
      <p:sp>
        <p:nvSpPr>
          <p:cNvPr id="318" name="Slide bullet text"/>
          <p:cNvSpPr txBox="1"/>
          <p:nvPr>
            <p:ph type="body" idx="1"/>
          </p:nvPr>
        </p:nvSpPr>
        <p:spPr>
          <a:prstGeom prst="rect">
            <a:avLst/>
          </a:prstGeom>
        </p:spPr>
        <p:txBody>
          <a:bodyPr/>
          <a:lstStyle/>
          <a:p>
            <a:pPr/>
          </a:p>
        </p:txBody>
      </p:sp>
      <p:pic>
        <p:nvPicPr>
          <p:cNvPr id="319" name="Image" descr="Image"/>
          <p:cNvPicPr>
            <a:picLocks noChangeAspect="1"/>
          </p:cNvPicPr>
          <p:nvPr/>
        </p:nvPicPr>
        <p:blipFill>
          <a:blip r:embed="rId2">
            <a:extLst/>
          </a:blip>
          <a:stretch>
            <a:fillRect/>
          </a:stretch>
        </p:blipFill>
        <p:spPr>
          <a:xfrm>
            <a:off x="2032000" y="22290"/>
            <a:ext cx="20320000" cy="13716001"/>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 name="x-y relationships"/>
          <p:cNvSpPr txBox="1"/>
          <p:nvPr>
            <p:ph type="title"/>
          </p:nvPr>
        </p:nvSpPr>
        <p:spPr>
          <a:prstGeom prst="rect">
            <a:avLst/>
          </a:prstGeom>
        </p:spPr>
        <p:txBody>
          <a:bodyPr/>
          <a:lstStyle/>
          <a:p>
            <a:pPr/>
            <a:r>
              <a:t>x-y relationships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Scatterplot"/>
          <p:cNvSpPr txBox="1"/>
          <p:nvPr>
            <p:ph type="title"/>
          </p:nvPr>
        </p:nvSpPr>
        <p:spPr>
          <a:prstGeom prst="rect">
            <a:avLst/>
          </a:prstGeom>
        </p:spPr>
        <p:txBody>
          <a:bodyPr/>
          <a:lstStyle/>
          <a:p>
            <a:pPr/>
            <a:r>
              <a:t>Scatterplot</a:t>
            </a:r>
          </a:p>
        </p:txBody>
      </p:sp>
      <p:sp>
        <p:nvSpPr>
          <p:cNvPr id="324" name="Slide Subtitle"/>
          <p:cNvSpPr txBox="1"/>
          <p:nvPr>
            <p:ph type="body" idx="21"/>
          </p:nvPr>
        </p:nvSpPr>
        <p:spPr>
          <a:prstGeom prst="rect">
            <a:avLst/>
          </a:prstGeom>
        </p:spPr>
        <p:txBody>
          <a:bodyPr/>
          <a:lstStyle/>
          <a:p>
            <a:pPr/>
          </a:p>
        </p:txBody>
      </p:sp>
      <p:sp>
        <p:nvSpPr>
          <p:cNvPr id="325" name="Slide bullet text"/>
          <p:cNvSpPr txBox="1"/>
          <p:nvPr>
            <p:ph type="body" idx="1"/>
          </p:nvPr>
        </p:nvSpPr>
        <p:spPr>
          <a:prstGeom prst="rect">
            <a:avLst/>
          </a:prstGeom>
        </p:spPr>
        <p:txBody>
          <a:bodyPr/>
          <a:lstStyle/>
          <a:p>
            <a:pPr/>
          </a:p>
        </p:txBody>
      </p:sp>
      <p:pic>
        <p:nvPicPr>
          <p:cNvPr id="326" name="Image" descr="Image"/>
          <p:cNvPicPr>
            <a:picLocks noChangeAspect="1"/>
          </p:cNvPicPr>
          <p:nvPr/>
        </p:nvPicPr>
        <p:blipFill>
          <a:blip r:embed="rId2">
            <a:extLst/>
          </a:blip>
          <a:stretch>
            <a:fillRect/>
          </a:stretch>
        </p:blipFill>
        <p:spPr>
          <a:xfrm>
            <a:off x="3308281" y="2860157"/>
            <a:ext cx="14465438" cy="10849080"/>
          </a:xfrm>
          <a:prstGeom prst="rect">
            <a:avLst/>
          </a:prstGeom>
          <a:ln w="12700">
            <a:miter lim="400000"/>
          </a:ln>
        </p:spPr>
      </p:pic>
      <p:sp>
        <p:nvSpPr>
          <p:cNvPr id="327" name="ggplot(&lt;data.frame&gt;) +…"/>
          <p:cNvSpPr/>
          <p:nvPr/>
        </p:nvSpPr>
        <p:spPr>
          <a:xfrm>
            <a:off x="18568641" y="7649696"/>
            <a:ext cx="5738884" cy="2250869"/>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defTabSz="457200">
              <a:defRPr sz="3200">
                <a:solidFill>
                  <a:srgbClr val="000000"/>
                </a:solidFill>
                <a:latin typeface="Graphik Medium"/>
                <a:ea typeface="Graphik Medium"/>
                <a:cs typeface="Graphik Medium"/>
                <a:sym typeface="Graphik Medium"/>
              </a:defRPr>
            </a:pPr>
            <a:r>
              <a:t>ggplot(&lt;data.frame&gt;) +</a:t>
            </a:r>
          </a:p>
          <a:p>
            <a:pPr algn="l" defTabSz="457200">
              <a:defRPr sz="3200">
                <a:solidFill>
                  <a:srgbClr val="000000"/>
                </a:solidFill>
                <a:latin typeface="Graphik Medium"/>
                <a:ea typeface="Graphik Medium"/>
                <a:cs typeface="Graphik Medium"/>
                <a:sym typeface="Graphik Medium"/>
              </a:defRPr>
            </a:pPr>
            <a:r>
              <a:t> aes(x = &lt;xcol&gt;, y = &lt;ycol&gt;) +</a:t>
            </a:r>
          </a:p>
          <a:p>
            <a:pPr algn="l" defTabSz="457200">
              <a:defRPr sz="3200">
                <a:solidFill>
                  <a:srgbClr val="000000"/>
                </a:solidFill>
                <a:latin typeface="Graphik Medium"/>
                <a:ea typeface="Graphik Medium"/>
                <a:cs typeface="Graphik Medium"/>
                <a:sym typeface="Graphik Medium"/>
              </a:defRPr>
            </a:pPr>
            <a:r>
              <a:t> geom_point(size = 1)</a:t>
            </a:r>
          </a:p>
        </p:txBody>
      </p:sp>
      <p:sp>
        <p:nvSpPr>
          <p:cNvPr id="328" name="plot(x, y, …)"/>
          <p:cNvSpPr/>
          <p:nvPr/>
        </p:nvSpPr>
        <p:spPr>
          <a:xfrm>
            <a:off x="18568641" y="3456487"/>
            <a:ext cx="5738884" cy="2250869"/>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457200">
              <a:defRPr b="1" sz="4200">
                <a:solidFill>
                  <a:srgbClr val="000000"/>
                </a:solidFill>
              </a:defRPr>
            </a:lvl1pPr>
          </a:lstStyle>
          <a:p>
            <a:pPr/>
            <a:r>
              <a:t>plot(x, y,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8" grpId="1"/>
      <p:bldP build="whole" bldLvl="1" animBg="1" rev="0" advAuto="0" spid="327" grpId="2"/>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Use color to distinguish groups"/>
          <p:cNvSpPr txBox="1"/>
          <p:nvPr>
            <p:ph type="title"/>
          </p:nvPr>
        </p:nvSpPr>
        <p:spPr>
          <a:xfrm>
            <a:off x="1270000" y="304800"/>
            <a:ext cx="21844000" cy="1557437"/>
          </a:xfrm>
          <a:prstGeom prst="rect">
            <a:avLst/>
          </a:prstGeom>
        </p:spPr>
        <p:txBody>
          <a:bodyPr/>
          <a:lstStyle/>
          <a:p>
            <a:pPr/>
            <a:r>
              <a:t>Use color to distinguish groups</a:t>
            </a:r>
          </a:p>
        </p:txBody>
      </p:sp>
      <p:sp>
        <p:nvSpPr>
          <p:cNvPr id="331" name="Slide bullet text"/>
          <p:cNvSpPr txBox="1"/>
          <p:nvPr>
            <p:ph type="body" idx="1"/>
          </p:nvPr>
        </p:nvSpPr>
        <p:spPr>
          <a:prstGeom prst="rect">
            <a:avLst/>
          </a:prstGeom>
        </p:spPr>
        <p:txBody>
          <a:bodyPr/>
          <a:lstStyle/>
          <a:p>
            <a:pPr/>
          </a:p>
        </p:txBody>
      </p:sp>
      <p:pic>
        <p:nvPicPr>
          <p:cNvPr id="332" name="Image" descr="Image"/>
          <p:cNvPicPr>
            <a:picLocks noChangeAspect="1"/>
          </p:cNvPicPr>
          <p:nvPr/>
        </p:nvPicPr>
        <p:blipFill>
          <a:blip r:embed="rId3">
            <a:extLst/>
          </a:blip>
          <a:stretch>
            <a:fillRect/>
          </a:stretch>
        </p:blipFill>
        <p:spPr>
          <a:xfrm>
            <a:off x="5097168" y="2291384"/>
            <a:ext cx="14189664" cy="11351729"/>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6" name="Facet &amp; symbol size (bubble chart)"/>
          <p:cNvSpPr txBox="1"/>
          <p:nvPr>
            <p:ph type="title"/>
          </p:nvPr>
        </p:nvSpPr>
        <p:spPr>
          <a:xfrm>
            <a:off x="1270000" y="685800"/>
            <a:ext cx="21844000" cy="1557437"/>
          </a:xfrm>
          <a:prstGeom prst="rect">
            <a:avLst/>
          </a:prstGeom>
        </p:spPr>
        <p:txBody>
          <a:bodyPr/>
          <a:lstStyle/>
          <a:p>
            <a:pPr/>
            <a:r>
              <a:t>Facet &amp; symbol size (bubble chart)</a:t>
            </a:r>
          </a:p>
        </p:txBody>
      </p:sp>
      <p:pic>
        <p:nvPicPr>
          <p:cNvPr id="337" name="Image" descr="Image"/>
          <p:cNvPicPr>
            <a:picLocks noChangeAspect="1"/>
          </p:cNvPicPr>
          <p:nvPr/>
        </p:nvPicPr>
        <p:blipFill>
          <a:blip r:embed="rId3">
            <a:extLst/>
          </a:blip>
          <a:stretch>
            <a:fillRect/>
          </a:stretch>
        </p:blipFill>
        <p:spPr>
          <a:xfrm>
            <a:off x="-54941" y="2689717"/>
            <a:ext cx="24493882" cy="9794305"/>
          </a:xfrm>
          <a:prstGeom prst="rect">
            <a:avLst/>
          </a:prstGeom>
          <a:ln w="12700">
            <a:miter lim="400000"/>
          </a:ln>
        </p:spPr>
      </p:pic>
      <p:sp>
        <p:nvSpPr>
          <p:cNvPr id="338" name="Disadvantage:  We are visually less sensitive to size than position"/>
          <p:cNvSpPr txBox="1"/>
          <p:nvPr/>
        </p:nvSpPr>
        <p:spPr>
          <a:xfrm>
            <a:off x="5490698" y="12873733"/>
            <a:ext cx="11600308" cy="60579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a:solidFill>
                  <a:srgbClr val="FFFFFF"/>
                </a:solidFill>
              </a:defRPr>
            </a:lvl1pPr>
          </a:lstStyle>
          <a:p>
            <a:pPr/>
            <a:r>
              <a:t>Disadvantage:  We are visually less sensitive to size than position</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2" name="Pairs"/>
          <p:cNvSpPr txBox="1"/>
          <p:nvPr>
            <p:ph type="title"/>
          </p:nvPr>
        </p:nvSpPr>
        <p:spPr>
          <a:xfrm>
            <a:off x="17938094" y="812800"/>
            <a:ext cx="5683906" cy="1557437"/>
          </a:xfrm>
          <a:prstGeom prst="rect">
            <a:avLst/>
          </a:prstGeom>
        </p:spPr>
        <p:txBody>
          <a:bodyPr/>
          <a:lstStyle/>
          <a:p>
            <a:pPr/>
            <a:r>
              <a:t>Pairs</a:t>
            </a:r>
          </a:p>
        </p:txBody>
      </p:sp>
      <p:sp>
        <p:nvSpPr>
          <p:cNvPr id="343" name="Slide Subtitle"/>
          <p:cNvSpPr txBox="1"/>
          <p:nvPr>
            <p:ph type="body" idx="21"/>
          </p:nvPr>
        </p:nvSpPr>
        <p:spPr>
          <a:prstGeom prst="rect">
            <a:avLst/>
          </a:prstGeom>
        </p:spPr>
        <p:txBody>
          <a:bodyPr/>
          <a:lstStyle/>
          <a:p>
            <a:pPr/>
          </a:p>
        </p:txBody>
      </p:sp>
      <p:sp>
        <p:nvSpPr>
          <p:cNvPr id="344" name="Slide bullet text"/>
          <p:cNvSpPr txBox="1"/>
          <p:nvPr>
            <p:ph type="body" idx="1"/>
          </p:nvPr>
        </p:nvSpPr>
        <p:spPr>
          <a:prstGeom prst="rect">
            <a:avLst/>
          </a:prstGeom>
        </p:spPr>
        <p:txBody>
          <a:bodyPr/>
          <a:lstStyle/>
          <a:p>
            <a:pPr/>
          </a:p>
        </p:txBody>
      </p:sp>
      <p:pic>
        <p:nvPicPr>
          <p:cNvPr id="345" name="Image" descr="Image"/>
          <p:cNvPicPr>
            <a:picLocks noChangeAspect="1"/>
          </p:cNvPicPr>
          <p:nvPr/>
        </p:nvPicPr>
        <p:blipFill>
          <a:blip r:embed="rId2">
            <a:extLst/>
          </a:blip>
          <a:stretch>
            <a:fillRect/>
          </a:stretch>
        </p:blipFill>
        <p:spPr>
          <a:xfrm>
            <a:off x="438150" y="330200"/>
            <a:ext cx="17411700" cy="13055600"/>
          </a:xfrm>
          <a:prstGeom prst="rect">
            <a:avLst/>
          </a:prstGeom>
          <a:ln w="12700">
            <a:miter lim="400000"/>
          </a:ln>
        </p:spPr>
      </p:pic>
      <p:sp>
        <p:nvSpPr>
          <p:cNvPr id="346" name="Rectangle"/>
          <p:cNvSpPr/>
          <p:nvPr/>
        </p:nvSpPr>
        <p:spPr>
          <a:xfrm>
            <a:off x="7110702" y="725383"/>
            <a:ext cx="5280148" cy="4010234"/>
          </a:xfrm>
          <a:prstGeom prst="rect">
            <a:avLst/>
          </a:prstGeom>
          <a:ln w="76200">
            <a:solidFill>
              <a:srgbClr val="85001D"/>
            </a:solidFill>
            <a:miter lim="400000"/>
          </a:ln>
        </p:spPr>
        <p:txBody>
          <a:bodyPr lIns="50800" tIns="50800" rIns="50800" bIns="50800" anchor="ctr"/>
          <a:lstStyle/>
          <a:p>
            <a:pPr defTabSz="457200">
              <a:defRPr sz="3200">
                <a:solidFill>
                  <a:srgbClr val="000000"/>
                </a:solidFill>
                <a:latin typeface="Graphik Medium"/>
                <a:ea typeface="Graphik Medium"/>
                <a:cs typeface="Graphik Medium"/>
                <a:sym typeface="Graphik Medium"/>
              </a:defRPr>
            </a:pPr>
          </a:p>
        </p:txBody>
      </p:sp>
      <p:sp>
        <p:nvSpPr>
          <p:cNvPr id="347" name="pairs(x)"/>
          <p:cNvSpPr txBox="1"/>
          <p:nvPr/>
        </p:nvSpPr>
        <p:spPr>
          <a:xfrm>
            <a:off x="20195568" y="4283382"/>
            <a:ext cx="1908112" cy="78219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100">
                <a:solidFill>
                  <a:srgbClr val="FFFFFF"/>
                </a:solidFill>
              </a:defRPr>
            </a:lvl1pPr>
          </a:lstStyle>
          <a:p>
            <a:pPr/>
            <a:r>
              <a:t>pairs(x)</a:t>
            </a:r>
          </a:p>
        </p:txBody>
      </p:sp>
      <p:sp>
        <p:nvSpPr>
          <p:cNvPr id="348" name="facet_grid(rows, cols)"/>
          <p:cNvSpPr txBox="1"/>
          <p:nvPr/>
        </p:nvSpPr>
        <p:spPr>
          <a:xfrm>
            <a:off x="18494701" y="6466903"/>
            <a:ext cx="5309845" cy="78219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100">
                <a:solidFill>
                  <a:srgbClr val="FFFFFF"/>
                </a:solidFill>
              </a:defRPr>
            </a:lvl1pPr>
          </a:lstStyle>
          <a:p>
            <a:pPr/>
            <a:r>
              <a:t>facet_grid(rows, cols)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8" grpId="3"/>
      <p:bldP build="whole" bldLvl="1" animBg="1" rev="0" advAuto="0" spid="346" grpId="1"/>
      <p:bldP build="whole" bldLvl="1" animBg="1" rev="0" advAuto="0" spid="347" grpId="2"/>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Correlogram"/>
          <p:cNvSpPr txBox="1"/>
          <p:nvPr>
            <p:ph type="title"/>
          </p:nvPr>
        </p:nvSpPr>
        <p:spPr>
          <a:prstGeom prst="rect">
            <a:avLst/>
          </a:prstGeom>
        </p:spPr>
        <p:txBody>
          <a:bodyPr/>
          <a:lstStyle/>
          <a:p>
            <a:pPr/>
            <a:r>
              <a:t>Correlogram</a:t>
            </a:r>
          </a:p>
        </p:txBody>
      </p:sp>
      <p:sp>
        <p:nvSpPr>
          <p:cNvPr id="351" name="Slide Subtitle"/>
          <p:cNvSpPr txBox="1"/>
          <p:nvPr>
            <p:ph type="body" idx="21"/>
          </p:nvPr>
        </p:nvSpPr>
        <p:spPr>
          <a:prstGeom prst="rect">
            <a:avLst/>
          </a:prstGeom>
        </p:spPr>
        <p:txBody>
          <a:bodyPr/>
          <a:lstStyle/>
          <a:p>
            <a:pPr/>
          </a:p>
        </p:txBody>
      </p:sp>
      <p:sp>
        <p:nvSpPr>
          <p:cNvPr id="352" name="Slide bullet text"/>
          <p:cNvSpPr txBox="1"/>
          <p:nvPr>
            <p:ph type="body" idx="1"/>
          </p:nvPr>
        </p:nvSpPr>
        <p:spPr>
          <a:prstGeom prst="rect">
            <a:avLst/>
          </a:prstGeom>
        </p:spPr>
        <p:txBody>
          <a:bodyPr/>
          <a:lstStyle/>
          <a:p>
            <a:pPr/>
          </a:p>
        </p:txBody>
      </p:sp>
      <p:pic>
        <p:nvPicPr>
          <p:cNvPr id="353" name="Image" descr="Image"/>
          <p:cNvPicPr>
            <a:picLocks noChangeAspect="1"/>
          </p:cNvPicPr>
          <p:nvPr/>
        </p:nvPicPr>
        <p:blipFill>
          <a:blip r:embed="rId2">
            <a:extLst/>
          </a:blip>
          <a:stretch>
            <a:fillRect/>
          </a:stretch>
        </p:blipFill>
        <p:spPr>
          <a:xfrm>
            <a:off x="6552010" y="2457262"/>
            <a:ext cx="11279980" cy="11279979"/>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5" name="Design for Your User"/>
          <p:cNvSpPr txBox="1"/>
          <p:nvPr>
            <p:ph type="title"/>
          </p:nvPr>
        </p:nvSpPr>
        <p:spPr>
          <a:xfrm>
            <a:off x="4833937" y="1536820"/>
            <a:ext cx="14716126" cy="4643438"/>
          </a:xfrm>
          <a:prstGeom prst="rect">
            <a:avLst/>
          </a:prstGeom>
        </p:spPr>
        <p:txBody>
          <a:bodyPr/>
          <a:lstStyle>
            <a:lvl1pPr>
              <a:defRPr>
                <a:latin typeface="Avenir Book"/>
                <a:ea typeface="Avenir Book"/>
                <a:cs typeface="Avenir Book"/>
                <a:sym typeface="Avenir Book"/>
              </a:defRPr>
            </a:lvl1pPr>
          </a:lstStyle>
          <a:p>
            <a:pPr/>
            <a:r>
              <a:t>Design for Your User</a:t>
            </a:r>
          </a:p>
        </p:txBody>
      </p:sp>
      <p:sp>
        <p:nvSpPr>
          <p:cNvPr id="356" name="What will users do with the results?"/>
          <p:cNvSpPr txBox="1"/>
          <p:nvPr/>
        </p:nvSpPr>
        <p:spPr>
          <a:xfrm>
            <a:off x="7165340" y="5677020"/>
            <a:ext cx="10053321" cy="10064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defTabSz="821531">
              <a:defRPr sz="5000">
                <a:solidFill>
                  <a:srgbClr val="FFFFFF"/>
                </a:solidFill>
                <a:latin typeface="Avenir Book Oblique"/>
                <a:ea typeface="Avenir Book Oblique"/>
                <a:cs typeface="Avenir Book Oblique"/>
                <a:sym typeface="Avenir Book Oblique"/>
              </a:defRPr>
            </a:lvl1pPr>
          </a:lstStyle>
          <a:p>
            <a:pPr/>
            <a:r>
              <a:t>What will users do with the results?</a:t>
            </a:r>
          </a:p>
        </p:txBody>
      </p:sp>
      <p:pic>
        <p:nvPicPr>
          <p:cNvPr id="357" name="Image" descr="Image"/>
          <p:cNvPicPr>
            <a:picLocks noChangeAspect="1"/>
          </p:cNvPicPr>
          <p:nvPr/>
        </p:nvPicPr>
        <p:blipFill>
          <a:blip r:embed="rId3">
            <a:extLst/>
          </a:blip>
          <a:stretch>
            <a:fillRect/>
          </a:stretch>
        </p:blipFill>
        <p:spPr>
          <a:xfrm>
            <a:off x="8255726" y="8043720"/>
            <a:ext cx="5272858" cy="4076089"/>
          </a:xfrm>
          <a:prstGeom prst="rect">
            <a:avLst/>
          </a:prstGeom>
          <a:ln w="12700">
            <a:miter lim="400000"/>
          </a:ln>
        </p:spPr>
      </p:pic>
      <p:pic>
        <p:nvPicPr>
          <p:cNvPr id="358" name="Image" descr="Image"/>
          <p:cNvPicPr>
            <a:picLocks noChangeAspect="1"/>
          </p:cNvPicPr>
          <p:nvPr/>
        </p:nvPicPr>
        <p:blipFill>
          <a:blip r:embed="rId4">
            <a:extLst/>
          </a:blip>
          <a:stretch>
            <a:fillRect/>
          </a:stretch>
        </p:blipFill>
        <p:spPr>
          <a:xfrm>
            <a:off x="3828935" y="8043720"/>
            <a:ext cx="3108613" cy="4076089"/>
          </a:xfrm>
          <a:prstGeom prst="rect">
            <a:avLst/>
          </a:prstGeom>
          <a:ln w="12700">
            <a:miter lim="400000"/>
          </a:ln>
        </p:spPr>
      </p:pic>
      <p:pic>
        <p:nvPicPr>
          <p:cNvPr id="359" name="Image" descr="Image"/>
          <p:cNvPicPr>
            <a:picLocks noChangeAspect="1"/>
          </p:cNvPicPr>
          <p:nvPr/>
        </p:nvPicPr>
        <p:blipFill>
          <a:blip r:embed="rId5">
            <a:extLst/>
          </a:blip>
          <a:srcRect l="6549" t="0" r="0" b="0"/>
          <a:stretch>
            <a:fillRect/>
          </a:stretch>
        </p:blipFill>
        <p:spPr>
          <a:xfrm>
            <a:off x="14846762" y="8043720"/>
            <a:ext cx="5708496" cy="4076089"/>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3" name="One graph is more effective than another if its quantitative information can be decoded more quickly or more easily by most observers."/>
          <p:cNvSpPr txBox="1"/>
          <p:nvPr>
            <p:ph type="title"/>
          </p:nvPr>
        </p:nvSpPr>
        <p:spPr>
          <a:prstGeom prst="rect">
            <a:avLst/>
          </a:prstGeom>
        </p:spPr>
        <p:txBody>
          <a:bodyPr/>
          <a:lstStyle/>
          <a:p>
            <a:pPr defTabSz="468272">
              <a:defRPr sz="6384">
                <a:latin typeface="Avenir Book"/>
                <a:ea typeface="Avenir Book"/>
                <a:cs typeface="Avenir Book"/>
                <a:sym typeface="Avenir Book"/>
              </a:defRPr>
            </a:pPr>
            <a:r>
              <a:t>One graph is more effective than another if its quantitative information can be </a:t>
            </a:r>
            <a:r>
              <a:rPr>
                <a:latin typeface="Avenir Heavy"/>
                <a:ea typeface="Avenir Heavy"/>
                <a:cs typeface="Avenir Heavy"/>
                <a:sym typeface="Avenir Heavy"/>
              </a:rPr>
              <a:t>decoded more quickly or more easily</a:t>
            </a:r>
            <a:r>
              <a:t> by most observers.</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65" name="Example Question:"/>
          <p:cNvSpPr txBox="1"/>
          <p:nvPr>
            <p:ph type="title"/>
          </p:nvPr>
        </p:nvSpPr>
        <p:spPr>
          <a:xfrm>
            <a:off x="9127311" y="503680"/>
            <a:ext cx="10869236" cy="3268267"/>
          </a:xfrm>
          <a:prstGeom prst="rect">
            <a:avLst/>
          </a:prstGeom>
        </p:spPr>
        <p:txBody>
          <a:bodyPr/>
          <a:lstStyle>
            <a:lvl1pPr>
              <a:defRPr sz="8400">
                <a:latin typeface="Avenir Book"/>
                <a:ea typeface="Avenir Book"/>
                <a:cs typeface="Avenir Book"/>
                <a:sym typeface="Avenir Book"/>
              </a:defRPr>
            </a:lvl1pPr>
          </a:lstStyle>
          <a:p>
            <a:pPr/>
            <a:r>
              <a:t>Example Question:</a:t>
            </a:r>
          </a:p>
        </p:txBody>
      </p:sp>
      <p:sp>
        <p:nvSpPr>
          <p:cNvPr id="366" name="Consider the S. hineana dragonfly that we studied in Lab #3…"/>
          <p:cNvSpPr txBox="1"/>
          <p:nvPr>
            <p:ph type="body" idx="1"/>
          </p:nvPr>
        </p:nvSpPr>
        <p:spPr>
          <a:xfrm>
            <a:off x="4387453" y="4054078"/>
            <a:ext cx="15609094" cy="8840391"/>
          </a:xfrm>
          <a:prstGeom prst="rect">
            <a:avLst/>
          </a:prstGeom>
        </p:spPr>
        <p:txBody>
          <a:bodyPr/>
          <a:lstStyle/>
          <a:p>
            <a:pPr>
              <a:buChar char="‣"/>
              <a:defRPr>
                <a:latin typeface="Avenir Book"/>
                <a:ea typeface="Avenir Book"/>
                <a:cs typeface="Avenir Book"/>
                <a:sym typeface="Avenir Book"/>
              </a:defRPr>
            </a:pPr>
            <a:r>
              <a:t>Consider the </a:t>
            </a:r>
            <a:r>
              <a:rPr>
                <a:latin typeface="Avenir Book Oblique"/>
                <a:ea typeface="Avenir Book Oblique"/>
                <a:cs typeface="Avenir Book Oblique"/>
                <a:sym typeface="Avenir Book Oblique"/>
              </a:rPr>
              <a:t>S. hineana</a:t>
            </a:r>
            <a:r>
              <a:t> dragonfly that we studied in Lab #3</a:t>
            </a:r>
          </a:p>
          <a:p>
            <a:pPr>
              <a:buChar char="‣"/>
              <a:defRPr>
                <a:latin typeface="Avenir Book"/>
                <a:ea typeface="Avenir Book"/>
                <a:cs typeface="Avenir Book"/>
                <a:sym typeface="Avenir Book"/>
              </a:defRPr>
            </a:pPr>
            <a:r>
              <a:t>Using the continuous equation for exponential growth, show how the population doubling time changes with different growth rates. </a:t>
            </a:r>
          </a:p>
          <a:p>
            <a:pPr>
              <a:buChar char="‣"/>
              <a:defRPr>
                <a:latin typeface="Menlo Regular"/>
                <a:ea typeface="Menlo Regular"/>
                <a:cs typeface="Menlo Regular"/>
                <a:sym typeface="Menlo Regular"/>
              </a:defRPr>
            </a:pPr>
            <a:r>
              <a:t>N0 = 38</a:t>
            </a:r>
            <a:br/>
            <a:r>
              <a:t>r  = c(.4, .8, .6, 1) </a:t>
            </a:r>
          </a:p>
        </p:txBody>
      </p:sp>
      <p:pic>
        <p:nvPicPr>
          <p:cNvPr id="367" name="Image" descr="Image"/>
          <p:cNvPicPr>
            <a:picLocks noChangeAspect="1"/>
          </p:cNvPicPr>
          <p:nvPr/>
        </p:nvPicPr>
        <p:blipFill>
          <a:blip r:embed="rId2">
            <a:extLst/>
          </a:blip>
          <a:stretch>
            <a:fillRect/>
          </a:stretch>
        </p:blipFill>
        <p:spPr>
          <a:xfrm flipH="1">
            <a:off x="3806489" y="503680"/>
            <a:ext cx="4911330" cy="3268267"/>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Double-click to edit"/>
          <p:cNvSpPr txBox="1"/>
          <p:nvPr>
            <p:ph type="title"/>
          </p:nvPr>
        </p:nvSpPr>
        <p:spPr>
          <a:prstGeom prst="rect">
            <a:avLst/>
          </a:prstGeom>
        </p:spPr>
        <p:txBody>
          <a:bodyPr/>
          <a:lstStyle/>
          <a:p>
            <a:pPr/>
          </a:p>
        </p:txBody>
      </p:sp>
      <p:sp>
        <p:nvSpPr>
          <p:cNvPr id="370" name="Double-click to edit"/>
          <p:cNvSpPr txBox="1"/>
          <p:nvPr>
            <p:ph type="body" idx="1"/>
          </p:nvPr>
        </p:nvSpPr>
        <p:spPr>
          <a:prstGeom prst="rect">
            <a:avLst/>
          </a:prstGeom>
        </p:spPr>
        <p:txBody>
          <a:bodyPr/>
          <a:lstStyle/>
          <a:p>
            <a:pPr/>
          </a:p>
        </p:txBody>
      </p:sp>
      <p:pic>
        <p:nvPicPr>
          <p:cNvPr id="371" name="Screen Shot 2017-02-14 at 3.37.44 PM.png" descr="Screen Shot 2017-02-14 at 3.37.44 PM.png"/>
          <p:cNvPicPr>
            <a:picLocks noChangeAspect="1"/>
          </p:cNvPicPr>
          <p:nvPr/>
        </p:nvPicPr>
        <p:blipFill>
          <a:blip r:embed="rId3">
            <a:extLst/>
          </a:blip>
          <a:stretch>
            <a:fillRect/>
          </a:stretch>
        </p:blipFill>
        <p:spPr>
          <a:xfrm>
            <a:off x="3164085" y="625078"/>
            <a:ext cx="18055830" cy="12465844"/>
          </a:xfrm>
          <a:prstGeom prst="rect">
            <a:avLst/>
          </a:prstGeom>
          <a:ln w="12700">
            <a:miter lim="400000"/>
          </a:ln>
        </p:spPr>
      </p:pic>
      <p:sp>
        <p:nvSpPr>
          <p:cNvPr id="372" name="Rounded Rectangle"/>
          <p:cNvSpPr/>
          <p:nvPr/>
        </p:nvSpPr>
        <p:spPr>
          <a:xfrm>
            <a:off x="12647807" y="1520732"/>
            <a:ext cx="603782" cy="4111386"/>
          </a:xfrm>
          <a:prstGeom prst="roundRect">
            <a:avLst>
              <a:gd name="adj" fmla="val 44369"/>
            </a:avLst>
          </a:prstGeom>
          <a:ln w="101600">
            <a:solidFill>
              <a:srgbClr val="FF2600"/>
            </a:solidFill>
            <a:miter lim="400000"/>
          </a:ln>
        </p:spPr>
        <p:txBody>
          <a:bodyPr lIns="71437" tIns="71437" rIns="71437" bIns="71437" anchor="ctr"/>
          <a:lstStyle/>
          <a:p>
            <a:pPr defTabSz="821531">
              <a:defRPr sz="3600">
                <a:solidFill>
                  <a:srgbClr val="FFFFFF"/>
                </a:solidFill>
                <a:latin typeface="Helvetica Light"/>
                <a:ea typeface="Helvetica Light"/>
                <a:cs typeface="Helvetica Light"/>
                <a:sym typeface="Helvetica Light"/>
              </a:defRPr>
            </a:pPr>
          </a:p>
        </p:txBody>
      </p:sp>
      <p:sp>
        <p:nvSpPr>
          <p:cNvPr id="373" name="Rounded Rectangle"/>
          <p:cNvSpPr/>
          <p:nvPr/>
        </p:nvSpPr>
        <p:spPr>
          <a:xfrm>
            <a:off x="12647807" y="7846433"/>
            <a:ext cx="603782" cy="4111386"/>
          </a:xfrm>
          <a:prstGeom prst="roundRect">
            <a:avLst>
              <a:gd name="adj" fmla="val 44369"/>
            </a:avLst>
          </a:prstGeom>
          <a:ln w="101600">
            <a:solidFill>
              <a:srgbClr val="FF2600"/>
            </a:solidFill>
            <a:miter lim="400000"/>
          </a:ln>
        </p:spPr>
        <p:txBody>
          <a:bodyPr lIns="71437" tIns="71437" rIns="71437" bIns="71437" anchor="ctr"/>
          <a:lstStyle/>
          <a:p>
            <a:pPr defTabSz="821531">
              <a:defRPr sz="3600">
                <a:solidFill>
                  <a:srgbClr val="FFFFFF"/>
                </a:solidFill>
                <a:latin typeface="Helvetica Light"/>
                <a:ea typeface="Helvetica Light"/>
                <a:cs typeface="Helvetica Light"/>
                <a:sym typeface="Helvetica Light"/>
              </a:defRPr>
            </a:pPr>
          </a:p>
        </p:txBody>
      </p:sp>
      <p:sp>
        <p:nvSpPr>
          <p:cNvPr id="374" name="Rounded Rectangle"/>
          <p:cNvSpPr/>
          <p:nvPr/>
        </p:nvSpPr>
        <p:spPr>
          <a:xfrm>
            <a:off x="3591714" y="7846433"/>
            <a:ext cx="603782" cy="4111386"/>
          </a:xfrm>
          <a:prstGeom prst="roundRect">
            <a:avLst>
              <a:gd name="adj" fmla="val 44369"/>
            </a:avLst>
          </a:prstGeom>
          <a:ln w="101600">
            <a:solidFill>
              <a:srgbClr val="FF2600"/>
            </a:solidFill>
            <a:miter lim="400000"/>
          </a:ln>
        </p:spPr>
        <p:txBody>
          <a:bodyPr lIns="71437" tIns="71437" rIns="71437" bIns="71437" anchor="ctr"/>
          <a:lstStyle/>
          <a:p>
            <a:pPr defTabSz="821531">
              <a:defRPr sz="3600">
                <a:solidFill>
                  <a:srgbClr val="FFFFFF"/>
                </a:solidFill>
                <a:latin typeface="Helvetica Light"/>
                <a:ea typeface="Helvetica Light"/>
                <a:cs typeface="Helvetica Light"/>
                <a:sym typeface="Helvetica Light"/>
              </a:defRPr>
            </a:pPr>
          </a:p>
        </p:txBody>
      </p:sp>
      <p:sp>
        <p:nvSpPr>
          <p:cNvPr id="375" name="Rounded Rectangle"/>
          <p:cNvSpPr/>
          <p:nvPr/>
        </p:nvSpPr>
        <p:spPr>
          <a:xfrm>
            <a:off x="3591714" y="1520732"/>
            <a:ext cx="603782" cy="4111386"/>
          </a:xfrm>
          <a:prstGeom prst="roundRect">
            <a:avLst>
              <a:gd name="adj" fmla="val 44369"/>
            </a:avLst>
          </a:prstGeom>
          <a:ln w="101600">
            <a:solidFill>
              <a:srgbClr val="FF2600"/>
            </a:solidFill>
            <a:miter lim="400000"/>
          </a:ln>
        </p:spPr>
        <p:txBody>
          <a:bodyPr lIns="71437" tIns="71437" rIns="71437" bIns="71437" anchor="ctr"/>
          <a:lstStyle/>
          <a:p>
            <a:pPr defTabSz="821531">
              <a:defRPr sz="3600">
                <a:solidFill>
                  <a:srgbClr val="FFFFFF"/>
                </a:solidFill>
                <a:latin typeface="Helvetica Light"/>
                <a:ea typeface="Helvetica Light"/>
                <a:cs typeface="Helvetica Light"/>
                <a:sym typeface="Helvetica Light"/>
              </a:defRPr>
            </a:pPr>
          </a:p>
        </p:txBody>
      </p:sp>
      <p:sp>
        <p:nvSpPr>
          <p:cNvPr id="376" name="Line"/>
          <p:cNvSpPr/>
          <p:nvPr/>
        </p:nvSpPr>
        <p:spPr>
          <a:xfrm flipV="1">
            <a:off x="14350208" y="4359054"/>
            <a:ext cx="1" cy="7862257"/>
          </a:xfrm>
          <a:prstGeom prst="line">
            <a:avLst/>
          </a:prstGeom>
          <a:ln w="63500">
            <a:solidFill>
              <a:srgbClr val="0433FF"/>
            </a:solidFill>
            <a:miter lim="400000"/>
          </a:ln>
        </p:spPr>
        <p:txBody>
          <a:bodyPr lIns="71437" tIns="71437" rIns="71437" bIns="71437" anchor="ctr"/>
          <a:lstStyle/>
          <a:p>
            <a:pPr defTabSz="821531">
              <a:defRPr sz="3600">
                <a:solidFill>
                  <a:srgbClr val="FFFFFF"/>
                </a:solidFill>
                <a:latin typeface="Helvetica Light"/>
                <a:ea typeface="Helvetica Light"/>
                <a:cs typeface="Helvetica Light"/>
                <a:sym typeface="Helvetica Light"/>
              </a:defRPr>
            </a:pPr>
          </a:p>
        </p:txBody>
      </p:sp>
      <p:sp>
        <p:nvSpPr>
          <p:cNvPr id="377" name="Line"/>
          <p:cNvSpPr/>
          <p:nvPr/>
        </p:nvSpPr>
        <p:spPr>
          <a:xfrm flipV="1">
            <a:off x="5718507" y="4359054"/>
            <a:ext cx="1" cy="7862257"/>
          </a:xfrm>
          <a:prstGeom prst="line">
            <a:avLst/>
          </a:prstGeom>
          <a:ln w="63500">
            <a:solidFill>
              <a:srgbClr val="0433FF"/>
            </a:solidFill>
            <a:miter lim="400000"/>
          </a:ln>
        </p:spPr>
        <p:txBody>
          <a:bodyPr lIns="71437" tIns="71437" rIns="71437" bIns="71437" anchor="ctr"/>
          <a:lstStyle/>
          <a:p>
            <a:pPr defTabSz="821531">
              <a:defRPr sz="3600">
                <a:solidFill>
                  <a:srgbClr val="FFFFFF"/>
                </a:solidFill>
                <a:latin typeface="Helvetica Light"/>
                <a:ea typeface="Helvetica Light"/>
                <a:cs typeface="Helvetica Light"/>
                <a:sym typeface="Helvetica Light"/>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7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374"/>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37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5" fill="hold">
                                  <p:stCondLst>
                                    <p:cond delay="0"/>
                                  </p:stCondLst>
                                  <p:iterate type="el" backwards="0">
                                    <p:tmAbs val="0"/>
                                  </p:iterate>
                                  <p:childTnLst>
                                    <p:set>
                                      <p:cBhvr>
                                        <p:cTn id="19" fill="hold"/>
                                        <p:tgtEl>
                                          <p:spTgt spid="377"/>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3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4" grpId="3"/>
      <p:bldP build="whole" bldLvl="1" animBg="1" rev="0" advAuto="0" spid="375" grpId="2"/>
      <p:bldP build="whole" bldLvl="1" animBg="1" rev="0" advAuto="0" spid="377" grpId="5"/>
      <p:bldP build="whole" bldLvl="1" animBg="1" rev="0" advAuto="0" spid="372" grpId="1"/>
      <p:bldP build="whole" bldLvl="1" animBg="1" rev="0" advAuto="0" spid="373" grpId="4"/>
      <p:bldP build="whole" bldLvl="1" animBg="1" rev="0" advAuto="0" spid="376" grpId="6"/>
    </p:bld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1" name="Double-click to edit"/>
          <p:cNvSpPr txBox="1"/>
          <p:nvPr>
            <p:ph type="title"/>
          </p:nvPr>
        </p:nvSpPr>
        <p:spPr>
          <a:prstGeom prst="rect">
            <a:avLst/>
          </a:prstGeom>
        </p:spPr>
        <p:txBody>
          <a:bodyPr/>
          <a:lstStyle/>
          <a:p>
            <a:pPr/>
          </a:p>
        </p:txBody>
      </p:sp>
      <p:sp>
        <p:nvSpPr>
          <p:cNvPr id="382" name="Double-click to edit"/>
          <p:cNvSpPr txBox="1"/>
          <p:nvPr>
            <p:ph type="body" idx="1"/>
          </p:nvPr>
        </p:nvSpPr>
        <p:spPr>
          <a:prstGeom prst="rect">
            <a:avLst/>
          </a:prstGeom>
        </p:spPr>
        <p:txBody>
          <a:bodyPr/>
          <a:lstStyle/>
          <a:p>
            <a:pPr/>
          </a:p>
        </p:txBody>
      </p:sp>
      <p:pic>
        <p:nvPicPr>
          <p:cNvPr id="383" name="Screen Shot 2017-02-14 at 3.37.14 PM.png" descr="Screen Shot 2017-02-14 at 3.37.14 PM.png"/>
          <p:cNvPicPr>
            <a:picLocks noChangeAspect="1"/>
          </p:cNvPicPr>
          <p:nvPr/>
        </p:nvPicPr>
        <p:blipFill>
          <a:blip r:embed="rId3">
            <a:extLst/>
          </a:blip>
          <a:stretch>
            <a:fillRect/>
          </a:stretch>
        </p:blipFill>
        <p:spPr>
          <a:xfrm>
            <a:off x="3164085" y="616148"/>
            <a:ext cx="18055830" cy="12483704"/>
          </a:xfrm>
          <a:prstGeom prst="rect">
            <a:avLst/>
          </a:prstGeom>
          <a:ln w="12700">
            <a:miter lim="400000"/>
          </a:ln>
        </p:spPr>
      </p:pic>
      <p:sp>
        <p:nvSpPr>
          <p:cNvPr id="384" name="Rectangle"/>
          <p:cNvSpPr/>
          <p:nvPr/>
        </p:nvSpPr>
        <p:spPr>
          <a:xfrm>
            <a:off x="3638807" y="9677792"/>
            <a:ext cx="5745062" cy="2601305"/>
          </a:xfrm>
          <a:prstGeom prst="rect">
            <a:avLst/>
          </a:prstGeom>
          <a:ln w="152400">
            <a:solidFill>
              <a:srgbClr val="000000"/>
            </a:solidFill>
            <a:miter lim="400000"/>
          </a:ln>
        </p:spPr>
        <p:txBody>
          <a:bodyPr lIns="71437" tIns="71437" rIns="71437" bIns="71437" anchor="ctr"/>
          <a:lstStyle/>
          <a:p>
            <a:pPr defTabSz="821531">
              <a:defRPr sz="3600">
                <a:solidFill>
                  <a:srgbClr val="FFFFFF"/>
                </a:solidFill>
                <a:latin typeface="Helvetica Light"/>
                <a:ea typeface="Helvetica Light"/>
                <a:cs typeface="Helvetica Light"/>
                <a:sym typeface="Helvetica Light"/>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4" grpId="1"/>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8" name="Double-click to edit"/>
          <p:cNvSpPr txBox="1"/>
          <p:nvPr>
            <p:ph type="title"/>
          </p:nvPr>
        </p:nvSpPr>
        <p:spPr>
          <a:prstGeom prst="rect">
            <a:avLst/>
          </a:prstGeom>
        </p:spPr>
        <p:txBody>
          <a:bodyPr/>
          <a:lstStyle/>
          <a:p>
            <a:pPr>
              <a:defRPr>
                <a:latin typeface="Avenir Book"/>
                <a:ea typeface="Avenir Book"/>
                <a:cs typeface="Avenir Book"/>
                <a:sym typeface="Avenir Book"/>
              </a:defRPr>
            </a:pPr>
          </a:p>
        </p:txBody>
      </p:sp>
      <p:sp>
        <p:nvSpPr>
          <p:cNvPr id="389" name="Double-click to edit"/>
          <p:cNvSpPr txBox="1"/>
          <p:nvPr>
            <p:ph type="body" idx="1"/>
          </p:nvPr>
        </p:nvSpPr>
        <p:spPr>
          <a:prstGeom prst="rect">
            <a:avLst/>
          </a:prstGeom>
        </p:spPr>
        <p:txBody>
          <a:bodyPr/>
          <a:lstStyle/>
          <a:p>
            <a:pPr>
              <a:defRPr>
                <a:latin typeface="Avenir Book"/>
                <a:ea typeface="Avenir Book"/>
                <a:cs typeface="Avenir Book"/>
                <a:sym typeface="Avenir Book"/>
              </a:defRPr>
            </a:pPr>
          </a:p>
        </p:txBody>
      </p:sp>
      <p:pic>
        <p:nvPicPr>
          <p:cNvPr id="390" name="Screen Shot 2017-02-14 at 3.44.35 PM.png" descr="Screen Shot 2017-02-14 at 3.44.35 PM.png"/>
          <p:cNvPicPr>
            <a:picLocks noChangeAspect="1"/>
          </p:cNvPicPr>
          <p:nvPr/>
        </p:nvPicPr>
        <p:blipFill>
          <a:blip r:embed="rId3">
            <a:extLst/>
          </a:blip>
          <a:stretch>
            <a:fillRect/>
          </a:stretch>
        </p:blipFill>
        <p:spPr>
          <a:xfrm>
            <a:off x="3164085" y="607218"/>
            <a:ext cx="18055830" cy="12501564"/>
          </a:xfrm>
          <a:prstGeom prst="rect">
            <a:avLst/>
          </a:prstGeom>
          <a:ln w="12700">
            <a:miter lim="400000"/>
          </a:ln>
        </p:spPr>
      </p:pic>
      <p:sp>
        <p:nvSpPr>
          <p:cNvPr id="391" name="Always look at scaled-down versions of your figures to make sure the axis labels are appropriately sized."/>
          <p:cNvSpPr txBox="1"/>
          <p:nvPr/>
        </p:nvSpPr>
        <p:spPr>
          <a:xfrm>
            <a:off x="10860411" y="8668187"/>
            <a:ext cx="9621604" cy="266983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defTabSz="328612">
              <a:defRPr sz="4480">
                <a:solidFill>
                  <a:srgbClr val="000000"/>
                </a:solidFill>
                <a:latin typeface="Helvetica Light"/>
                <a:ea typeface="Helvetica Light"/>
                <a:cs typeface="Helvetica Light"/>
                <a:sym typeface="Helvetica Light"/>
              </a:defRPr>
            </a:lvl1pPr>
          </a:lstStyle>
          <a:p>
            <a:pPr/>
            <a:r>
              <a:t>Always look at scaled-down versions of your figures to make sure the axis labels are appropriately sized.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1" grpId="1"/>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 name="Spare your reader from mental gymnastics…"/>
          <p:cNvSpPr txBox="1"/>
          <p:nvPr>
            <p:ph type="body" idx="1"/>
          </p:nvPr>
        </p:nvSpPr>
        <p:spPr>
          <a:xfrm>
            <a:off x="4387453" y="260785"/>
            <a:ext cx="15609094" cy="13194429"/>
          </a:xfrm>
          <a:prstGeom prst="rect">
            <a:avLst/>
          </a:prstGeom>
        </p:spPr>
        <p:txBody>
          <a:bodyPr/>
          <a:lstStyle/>
          <a:p>
            <a:pPr marL="620232" indent="-620232">
              <a:defRPr sz="6000">
                <a:latin typeface="Avenir Book"/>
                <a:ea typeface="Avenir Book"/>
                <a:cs typeface="Avenir Book"/>
                <a:sym typeface="Avenir Book"/>
              </a:defRPr>
            </a:pPr>
            <a:r>
              <a:t>Spare your reader from mental gymnastics</a:t>
            </a:r>
          </a:p>
          <a:p>
            <a:pPr marL="620232" indent="-620232">
              <a:defRPr sz="6000">
                <a:latin typeface="Avenir Book"/>
                <a:ea typeface="Avenir Book"/>
                <a:cs typeface="Avenir Book"/>
                <a:sym typeface="Avenir Book"/>
              </a:defRPr>
            </a:pPr>
            <a:r>
              <a:t>Choose the scale with intention</a:t>
            </a:r>
          </a:p>
          <a:p>
            <a:pPr marL="620232" indent="-620232">
              <a:defRPr sz="6000">
                <a:latin typeface="Avenir Book"/>
                <a:ea typeface="Avenir Book"/>
                <a:cs typeface="Avenir Book"/>
                <a:sym typeface="Avenir Book"/>
              </a:defRPr>
            </a:pPr>
            <a:r>
              <a:t>Be mindful of axis when displaying related information horizontally &amp; vertically to allow comparisons</a:t>
            </a:r>
          </a:p>
          <a:p>
            <a:pPr marL="620232" indent="-620232">
              <a:defRPr sz="6000">
                <a:latin typeface="Avenir Book"/>
                <a:ea typeface="Avenir Book"/>
                <a:cs typeface="Avenir Book"/>
                <a:sym typeface="Avenir Book"/>
              </a:defRPr>
            </a:pPr>
            <a:r>
              <a:t>Don’t fear whitespace</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7" name="Edward Tufte"/>
          <p:cNvSpPr txBox="1"/>
          <p:nvPr>
            <p:ph type="title"/>
          </p:nvPr>
        </p:nvSpPr>
        <p:spPr>
          <a:prstGeom prst="rect">
            <a:avLst/>
          </a:prstGeom>
        </p:spPr>
        <p:txBody>
          <a:bodyPr/>
          <a:lstStyle>
            <a:lvl1pPr>
              <a:defRPr>
                <a:latin typeface="Avenir Book"/>
                <a:ea typeface="Avenir Book"/>
                <a:cs typeface="Avenir Book"/>
                <a:sym typeface="Avenir Book"/>
              </a:defRPr>
            </a:lvl1pPr>
          </a:lstStyle>
          <a:p>
            <a:pPr/>
            <a:r>
              <a:t>Edward Tufte</a:t>
            </a:r>
          </a:p>
        </p:txBody>
      </p:sp>
      <p:sp>
        <p:nvSpPr>
          <p:cNvPr id="398" name="Displays should have high data:ink ratio…"/>
          <p:cNvSpPr txBox="1"/>
          <p:nvPr>
            <p:ph type="body" sz="half" idx="1"/>
          </p:nvPr>
        </p:nvSpPr>
        <p:spPr>
          <a:xfrm>
            <a:off x="4109115" y="3652242"/>
            <a:ext cx="8358135" cy="8840391"/>
          </a:xfrm>
          <a:prstGeom prst="rect">
            <a:avLst/>
          </a:prstGeom>
        </p:spPr>
        <p:txBody>
          <a:bodyPr/>
          <a:lstStyle/>
          <a:p>
            <a:pPr marL="609600" indent="-609600">
              <a:defRPr sz="4800">
                <a:latin typeface="Avenir Book"/>
                <a:ea typeface="Avenir Book"/>
                <a:cs typeface="Avenir Book"/>
                <a:sym typeface="Avenir Book"/>
              </a:defRPr>
            </a:pPr>
            <a:r>
              <a:t>Displays should have high </a:t>
            </a:r>
            <a:r>
              <a:rPr>
                <a:solidFill>
                  <a:srgbClr val="7BDB45"/>
                </a:solidFill>
                <a:latin typeface="Avenir Book Oblique"/>
                <a:ea typeface="Avenir Book Oblique"/>
                <a:cs typeface="Avenir Book Oblique"/>
                <a:sym typeface="Avenir Book Oblique"/>
              </a:rPr>
              <a:t>data:ink ratio</a:t>
            </a:r>
            <a:endParaRPr>
              <a:solidFill>
                <a:srgbClr val="7BDB45"/>
              </a:solidFill>
              <a:latin typeface="Avenir Book Oblique"/>
              <a:ea typeface="Avenir Book Oblique"/>
              <a:cs typeface="Avenir Book Oblique"/>
              <a:sym typeface="Avenir Book Oblique"/>
            </a:endParaRPr>
          </a:p>
          <a:p>
            <a:pPr marL="609600" indent="-609600">
              <a:defRPr sz="4800">
                <a:latin typeface="Avenir Book"/>
                <a:ea typeface="Avenir Book"/>
                <a:cs typeface="Avenir Book"/>
                <a:sym typeface="Avenir Book"/>
              </a:defRPr>
            </a:pPr>
            <a:r>
              <a:t>Avoid </a:t>
            </a:r>
            <a:r>
              <a:rPr>
                <a:solidFill>
                  <a:srgbClr val="7BDB45"/>
                </a:solidFill>
              </a:rPr>
              <a:t>chart junk</a:t>
            </a:r>
            <a:r>
              <a:t>: useless, non-informative, or information-obscuring elements of quantitative information displays</a:t>
            </a:r>
          </a:p>
        </p:txBody>
      </p:sp>
      <p:pic>
        <p:nvPicPr>
          <p:cNvPr id="399" name="Image" descr="Image"/>
          <p:cNvPicPr>
            <a:picLocks noChangeAspect="1"/>
          </p:cNvPicPr>
          <p:nvPr/>
        </p:nvPicPr>
        <p:blipFill>
          <a:blip r:embed="rId2">
            <a:extLst/>
          </a:blip>
          <a:stretch>
            <a:fillRect/>
          </a:stretch>
        </p:blipFill>
        <p:spPr>
          <a:xfrm>
            <a:off x="13260045" y="3568771"/>
            <a:ext cx="5893595" cy="7840266"/>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1" name="less-is-more-darkhorse-analytics.gif" descr="less-is-more-darkhorse-analytics.gif"/>
          <p:cNvPicPr>
            <a:picLocks noChangeAspect="0"/>
          </p:cNvPicPr>
          <p:nvPr/>
        </p:nvPicPr>
        <p:blipFill>
          <a:blip r:embed="rId3">
            <a:extLst/>
          </a:blip>
          <a:stretch>
            <a:fillRect/>
          </a:stretch>
        </p:blipFill>
        <p:spPr>
          <a:xfrm>
            <a:off x="3119995" y="337496"/>
            <a:ext cx="18144010" cy="13041008"/>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 name="Proportional Ink"/>
          <p:cNvSpPr txBox="1"/>
          <p:nvPr>
            <p:ph type="title"/>
          </p:nvPr>
        </p:nvSpPr>
        <p:spPr>
          <a:prstGeom prst="rect">
            <a:avLst/>
          </a:prstGeom>
        </p:spPr>
        <p:txBody>
          <a:bodyPr/>
          <a:lstStyle/>
          <a:p>
            <a:pPr/>
            <a:r>
              <a:t>Proportional Ink</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Principle of proportional ink"/>
          <p:cNvSpPr txBox="1"/>
          <p:nvPr>
            <p:ph type="title"/>
          </p:nvPr>
        </p:nvSpPr>
        <p:spPr>
          <a:xfrm>
            <a:off x="4030265" y="892968"/>
            <a:ext cx="7500939" cy="5607845"/>
          </a:xfrm>
          <a:prstGeom prst="rect">
            <a:avLst/>
          </a:prstGeom>
        </p:spPr>
        <p:txBody>
          <a:bodyPr/>
          <a:lstStyle/>
          <a:p>
            <a:pPr/>
            <a:r>
              <a:t>Principle of proportional ink</a:t>
            </a:r>
          </a:p>
        </p:txBody>
      </p:sp>
      <p:sp>
        <p:nvSpPr>
          <p:cNvPr id="408" name="sizes of shaded areas need to be proportional to the data values they represent"/>
          <p:cNvSpPr txBox="1"/>
          <p:nvPr>
            <p:ph type="body" sz="quarter" idx="1"/>
          </p:nvPr>
        </p:nvSpPr>
        <p:spPr>
          <a:xfrm>
            <a:off x="4030265" y="6697265"/>
            <a:ext cx="7500939" cy="5786439"/>
          </a:xfrm>
          <a:prstGeom prst="rect">
            <a:avLst/>
          </a:prstGeom>
        </p:spPr>
        <p:txBody>
          <a:bodyPr/>
          <a:lstStyle/>
          <a:p>
            <a:pPr/>
            <a:r>
              <a:t>sizes of shaded areas need to be proportional to the data values they represent</a:t>
            </a:r>
          </a:p>
        </p:txBody>
      </p:sp>
      <p:pic>
        <p:nvPicPr>
          <p:cNvPr id="409" name="Image" descr="Image"/>
          <p:cNvPicPr>
            <a:picLocks noChangeAspect="1"/>
          </p:cNvPicPr>
          <p:nvPr/>
        </p:nvPicPr>
        <p:blipFill>
          <a:blip r:embed="rId2">
            <a:extLst/>
          </a:blip>
          <a:stretch>
            <a:fillRect/>
          </a:stretch>
        </p:blipFill>
        <p:spPr>
          <a:xfrm>
            <a:off x="11972127" y="811849"/>
            <a:ext cx="9348997" cy="5770084"/>
          </a:xfrm>
          <a:prstGeom prst="rect">
            <a:avLst/>
          </a:prstGeom>
          <a:ln w="12700">
            <a:miter lim="400000"/>
          </a:ln>
        </p:spPr>
      </p:pic>
      <p:pic>
        <p:nvPicPr>
          <p:cNvPr id="410" name="Image" descr="Image"/>
          <p:cNvPicPr>
            <a:picLocks noChangeAspect="1"/>
          </p:cNvPicPr>
          <p:nvPr/>
        </p:nvPicPr>
        <p:blipFill>
          <a:blip r:embed="rId3">
            <a:extLst/>
          </a:blip>
          <a:stretch>
            <a:fillRect/>
          </a:stretch>
        </p:blipFill>
        <p:spPr>
          <a:xfrm>
            <a:off x="11957251" y="6968800"/>
            <a:ext cx="9378749" cy="5788448"/>
          </a:xfrm>
          <a:prstGeom prst="rect">
            <a:avLst/>
          </a:prstGeom>
          <a:ln w="12700">
            <a:miter lim="400000"/>
          </a:ln>
        </p:spPr>
      </p:pic>
      <p:sp>
        <p:nvSpPr>
          <p:cNvPr id="411" name="Bars on a linear scale should start at 0"/>
          <p:cNvSpPr txBox="1"/>
          <p:nvPr/>
        </p:nvSpPr>
        <p:spPr>
          <a:xfrm>
            <a:off x="6673215" y="12683132"/>
            <a:ext cx="11037571" cy="904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defTabSz="821531">
              <a:defRPr sz="5000">
                <a:solidFill>
                  <a:srgbClr val="FFFFFF"/>
                </a:solidFill>
                <a:latin typeface="Helvetica Light"/>
                <a:ea typeface="Helvetica Light"/>
                <a:cs typeface="Helvetica Light"/>
                <a:sym typeface="Helvetica Light"/>
              </a:defRPr>
            </a:lvl1pPr>
          </a:lstStyle>
          <a:p>
            <a:pPr/>
            <a:r>
              <a:t>Bars on a linear scale should start at 0</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1" grpId="1"/>
    </p:bldLst>
  </p:timing>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3" name="Differences from reference"/>
          <p:cNvSpPr txBox="1"/>
          <p:nvPr>
            <p:ph type="title"/>
          </p:nvPr>
        </p:nvSpPr>
        <p:spPr>
          <a:xfrm>
            <a:off x="4387453" y="535781"/>
            <a:ext cx="15609094" cy="1228327"/>
          </a:xfrm>
          <a:prstGeom prst="rect">
            <a:avLst/>
          </a:prstGeom>
        </p:spPr>
        <p:txBody>
          <a:bodyPr/>
          <a:lstStyle>
            <a:lvl1pPr defTabSz="698301">
              <a:defRPr sz="7140"/>
            </a:lvl1pPr>
          </a:lstStyle>
          <a:p>
            <a:pPr/>
            <a:r>
              <a:t>Differences from reference</a:t>
            </a:r>
          </a:p>
        </p:txBody>
      </p:sp>
      <p:pic>
        <p:nvPicPr>
          <p:cNvPr id="414" name="Image" descr="Image"/>
          <p:cNvPicPr>
            <a:picLocks noChangeAspect="1"/>
          </p:cNvPicPr>
          <p:nvPr/>
        </p:nvPicPr>
        <p:blipFill>
          <a:blip r:embed="rId3">
            <a:extLst/>
          </a:blip>
          <a:stretch>
            <a:fillRect/>
          </a:stretch>
        </p:blipFill>
        <p:spPr>
          <a:xfrm>
            <a:off x="3592116" y="2062389"/>
            <a:ext cx="17199768" cy="10615482"/>
          </a:xfrm>
          <a:prstGeom prst="rect">
            <a:avLst/>
          </a:prstGeom>
          <a:ln w="12700">
            <a:miter lim="400000"/>
          </a:ln>
        </p:spPr>
      </p:pic>
      <p:sp>
        <p:nvSpPr>
          <p:cNvPr id="415" name="Caveat: people are not equally sensitive to losses and gains"/>
          <p:cNvSpPr txBox="1"/>
          <p:nvPr/>
        </p:nvSpPr>
        <p:spPr>
          <a:xfrm>
            <a:off x="3596957" y="12742890"/>
            <a:ext cx="17190086" cy="904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defTabSz="821531">
              <a:defRPr sz="5000">
                <a:solidFill>
                  <a:srgbClr val="FFFFFF"/>
                </a:solidFill>
                <a:latin typeface="Helvetica Light"/>
                <a:ea typeface="Helvetica Light"/>
                <a:cs typeface="Helvetica Light"/>
                <a:sym typeface="Helvetica Light"/>
              </a:defRPr>
            </a:lvl1pPr>
          </a:lstStyle>
          <a:p>
            <a:pPr/>
            <a:r>
              <a:t>Caveat: people are not equally sensitive to losses and gains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5" grpId="1"/>
    </p:bldLst>
  </p:timing>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9" name="Image" descr="Image"/>
          <p:cNvPicPr>
            <a:picLocks noChangeAspect="1"/>
          </p:cNvPicPr>
          <p:nvPr/>
        </p:nvPicPr>
        <p:blipFill>
          <a:blip r:embed="rId3">
            <a:extLst/>
          </a:blip>
          <a:stretch>
            <a:fillRect/>
          </a:stretch>
        </p:blipFill>
        <p:spPr>
          <a:xfrm>
            <a:off x="3740778" y="1407221"/>
            <a:ext cx="9207071" cy="5682489"/>
          </a:xfrm>
          <a:prstGeom prst="rect">
            <a:avLst/>
          </a:prstGeom>
          <a:ln w="12700">
            <a:miter lim="400000"/>
          </a:ln>
        </p:spPr>
      </p:pic>
      <p:sp>
        <p:nvSpPr>
          <p:cNvPr id="420" name="Pie Chart"/>
          <p:cNvSpPr txBox="1"/>
          <p:nvPr/>
        </p:nvSpPr>
        <p:spPr>
          <a:xfrm>
            <a:off x="14839156" y="3617434"/>
            <a:ext cx="2778126" cy="904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defTabSz="821531">
              <a:defRPr sz="5000">
                <a:solidFill>
                  <a:srgbClr val="FFFFFF"/>
                </a:solidFill>
                <a:latin typeface="Helvetica Light"/>
                <a:ea typeface="Helvetica Light"/>
                <a:cs typeface="Helvetica Light"/>
                <a:sym typeface="Helvetica Light"/>
              </a:defRPr>
            </a:lvl1pPr>
          </a:lstStyle>
          <a:p>
            <a:pPr/>
            <a:r>
              <a:t>Pie Chart</a:t>
            </a:r>
          </a:p>
        </p:txBody>
      </p:sp>
      <p:sp>
        <p:nvSpPr>
          <p:cNvPr id="421" name="Human perception primarily judges distances, not areas"/>
          <p:cNvSpPr txBox="1"/>
          <p:nvPr/>
        </p:nvSpPr>
        <p:spPr>
          <a:xfrm>
            <a:off x="4150677" y="139981"/>
            <a:ext cx="16082646" cy="904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defTabSz="821531">
              <a:defRPr sz="5000">
                <a:solidFill>
                  <a:srgbClr val="FFFFFF"/>
                </a:solidFill>
                <a:latin typeface="Helvetica Light"/>
                <a:ea typeface="Helvetica Light"/>
                <a:cs typeface="Helvetica Light"/>
                <a:sym typeface="Helvetica Light"/>
              </a:defRPr>
            </a:pPr>
            <a:r>
              <a:t>Human perception primarily judges </a:t>
            </a:r>
            <a:r>
              <a:rPr u="sng"/>
              <a:t>distances</a:t>
            </a:r>
            <a:r>
              <a:t>, not areas</a:t>
            </a:r>
          </a:p>
        </p:txBody>
      </p:sp>
      <p:pic>
        <p:nvPicPr>
          <p:cNvPr id="422" name="Image" descr="Image"/>
          <p:cNvPicPr>
            <a:picLocks noChangeAspect="1"/>
          </p:cNvPicPr>
          <p:nvPr/>
        </p:nvPicPr>
        <p:blipFill>
          <a:blip r:embed="rId4">
            <a:extLst/>
          </a:blip>
          <a:stretch>
            <a:fillRect/>
          </a:stretch>
        </p:blipFill>
        <p:spPr>
          <a:xfrm>
            <a:off x="3736150" y="7449098"/>
            <a:ext cx="9216326" cy="5690383"/>
          </a:xfrm>
          <a:prstGeom prst="rect">
            <a:avLst/>
          </a:prstGeom>
          <a:ln w="12700">
            <a:miter lim="400000"/>
          </a:ln>
        </p:spPr>
      </p:pic>
      <p:sp>
        <p:nvSpPr>
          <p:cNvPr id="423" name="Bar Chart"/>
          <p:cNvSpPr txBox="1"/>
          <p:nvPr/>
        </p:nvSpPr>
        <p:spPr>
          <a:xfrm>
            <a:off x="14786133" y="9138046"/>
            <a:ext cx="2884171" cy="904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defTabSz="821531">
              <a:defRPr sz="5000">
                <a:solidFill>
                  <a:srgbClr val="FFFFFF"/>
                </a:solidFill>
                <a:latin typeface="Helvetica Light"/>
                <a:ea typeface="Helvetica Light"/>
                <a:cs typeface="Helvetica Light"/>
                <a:sym typeface="Helvetica Light"/>
              </a:defRPr>
            </a:lvl1pPr>
          </a:lstStyle>
          <a:p>
            <a:pPr/>
            <a:r>
              <a:t>Bar Chart</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7" name="Overlapping Points"/>
          <p:cNvSpPr txBox="1"/>
          <p:nvPr>
            <p:ph type="title"/>
          </p:nvPr>
        </p:nvSpPr>
        <p:spPr>
          <a:prstGeom prst="rect">
            <a:avLst/>
          </a:prstGeom>
        </p:spPr>
        <p:txBody>
          <a:bodyPr/>
          <a:lstStyle/>
          <a:p>
            <a:pPr/>
            <a:r>
              <a:t>Overlapping Points</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9" name="Double-click to edit"/>
          <p:cNvSpPr txBox="1"/>
          <p:nvPr>
            <p:ph type="title"/>
          </p:nvPr>
        </p:nvSpPr>
        <p:spPr>
          <a:prstGeom prst="rect">
            <a:avLst/>
          </a:prstGeom>
        </p:spPr>
        <p:txBody>
          <a:bodyPr/>
          <a:lstStyle/>
          <a:p>
            <a:pPr/>
          </a:p>
        </p:txBody>
      </p:sp>
      <p:pic>
        <p:nvPicPr>
          <p:cNvPr id="430" name="Image" descr="Image"/>
          <p:cNvPicPr>
            <a:picLocks noChangeAspect="1"/>
          </p:cNvPicPr>
          <p:nvPr/>
        </p:nvPicPr>
        <p:blipFill>
          <a:blip r:embed="rId2">
            <a:extLst/>
          </a:blip>
          <a:stretch>
            <a:fillRect/>
          </a:stretch>
        </p:blipFill>
        <p:spPr>
          <a:xfrm>
            <a:off x="3130505" y="69023"/>
            <a:ext cx="8987759" cy="6664220"/>
          </a:xfrm>
          <a:prstGeom prst="rect">
            <a:avLst/>
          </a:prstGeom>
          <a:ln w="12700">
            <a:miter lim="400000"/>
          </a:ln>
        </p:spPr>
      </p:pic>
      <p:grpSp>
        <p:nvGrpSpPr>
          <p:cNvPr id="433" name="Group"/>
          <p:cNvGrpSpPr/>
          <p:nvPr/>
        </p:nvGrpSpPr>
        <p:grpSpPr>
          <a:xfrm>
            <a:off x="3130504" y="6912101"/>
            <a:ext cx="8987760" cy="6664220"/>
            <a:chOff x="0" y="0"/>
            <a:chExt cx="8987759" cy="6664218"/>
          </a:xfrm>
        </p:grpSpPr>
        <p:pic>
          <p:nvPicPr>
            <p:cNvPr id="431" name="Image" descr="Image"/>
            <p:cNvPicPr>
              <a:picLocks noChangeAspect="1"/>
            </p:cNvPicPr>
            <p:nvPr/>
          </p:nvPicPr>
          <p:blipFill>
            <a:blip r:embed="rId3">
              <a:extLst/>
            </a:blip>
            <a:stretch>
              <a:fillRect/>
            </a:stretch>
          </p:blipFill>
          <p:spPr>
            <a:xfrm>
              <a:off x="0" y="0"/>
              <a:ext cx="8987759" cy="6664219"/>
            </a:xfrm>
            <a:prstGeom prst="rect">
              <a:avLst/>
            </a:prstGeom>
            <a:ln w="12700" cap="flat">
              <a:noFill/>
              <a:miter lim="400000"/>
            </a:ln>
            <a:effectLst/>
          </p:spPr>
        </p:pic>
        <p:sp>
          <p:nvSpPr>
            <p:cNvPr id="432" name="+ transparency"/>
            <p:cNvSpPr txBox="1"/>
            <p:nvPr/>
          </p:nvSpPr>
          <p:spPr>
            <a:xfrm>
              <a:off x="1970840" y="810772"/>
              <a:ext cx="4328270" cy="8413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b="1" sz="4600">
                  <a:solidFill>
                    <a:srgbClr val="000000"/>
                  </a:solidFill>
                  <a:latin typeface="Helvetica"/>
                  <a:ea typeface="Helvetica"/>
                  <a:cs typeface="Helvetica"/>
                  <a:sym typeface="Helvetica"/>
                </a:defRPr>
              </a:lvl1pPr>
            </a:lstStyle>
            <a:p>
              <a:pPr/>
              <a:r>
                <a:t>+ transparency</a:t>
              </a:r>
            </a:p>
          </p:txBody>
        </p:sp>
      </p:grpSp>
      <p:grpSp>
        <p:nvGrpSpPr>
          <p:cNvPr id="436" name="Group"/>
          <p:cNvGrpSpPr/>
          <p:nvPr/>
        </p:nvGrpSpPr>
        <p:grpSpPr>
          <a:xfrm>
            <a:off x="12265736" y="69023"/>
            <a:ext cx="8987760" cy="6664220"/>
            <a:chOff x="0" y="0"/>
            <a:chExt cx="8987759" cy="6664218"/>
          </a:xfrm>
        </p:grpSpPr>
        <p:pic>
          <p:nvPicPr>
            <p:cNvPr id="434" name="Image" descr="Image"/>
            <p:cNvPicPr>
              <a:picLocks noChangeAspect="1"/>
            </p:cNvPicPr>
            <p:nvPr/>
          </p:nvPicPr>
          <p:blipFill>
            <a:blip r:embed="rId4">
              <a:extLst/>
            </a:blip>
            <a:stretch>
              <a:fillRect/>
            </a:stretch>
          </p:blipFill>
          <p:spPr>
            <a:xfrm>
              <a:off x="0" y="0"/>
              <a:ext cx="8987759" cy="6664219"/>
            </a:xfrm>
            <a:prstGeom prst="rect">
              <a:avLst/>
            </a:prstGeom>
            <a:ln w="12700" cap="flat">
              <a:noFill/>
              <a:miter lim="400000"/>
            </a:ln>
            <a:effectLst/>
          </p:spPr>
        </p:pic>
        <p:sp>
          <p:nvSpPr>
            <p:cNvPr id="435" name="+ jitter"/>
            <p:cNvSpPr txBox="1"/>
            <p:nvPr/>
          </p:nvSpPr>
          <p:spPr>
            <a:xfrm>
              <a:off x="3198917" y="875027"/>
              <a:ext cx="1925006" cy="8413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b="1" sz="4600">
                  <a:solidFill>
                    <a:srgbClr val="000000"/>
                  </a:solidFill>
                  <a:latin typeface="Helvetica"/>
                  <a:ea typeface="Helvetica"/>
                  <a:cs typeface="Helvetica"/>
                  <a:sym typeface="Helvetica"/>
                </a:defRPr>
              </a:lvl1pPr>
            </a:lstStyle>
            <a:p>
              <a:pPr/>
              <a:r>
                <a:t>+ jitter</a:t>
              </a:r>
            </a:p>
          </p:txBody>
        </p:sp>
      </p:grpSp>
      <p:grpSp>
        <p:nvGrpSpPr>
          <p:cNvPr id="439" name="Group"/>
          <p:cNvGrpSpPr/>
          <p:nvPr/>
        </p:nvGrpSpPr>
        <p:grpSpPr>
          <a:xfrm>
            <a:off x="12265736" y="6912100"/>
            <a:ext cx="8987760" cy="6664220"/>
            <a:chOff x="0" y="0"/>
            <a:chExt cx="8987759" cy="6664218"/>
          </a:xfrm>
        </p:grpSpPr>
        <p:pic>
          <p:nvPicPr>
            <p:cNvPr id="437" name="Image" descr="Image"/>
            <p:cNvPicPr>
              <a:picLocks noChangeAspect="1"/>
            </p:cNvPicPr>
            <p:nvPr/>
          </p:nvPicPr>
          <p:blipFill>
            <a:blip r:embed="rId5">
              <a:extLst/>
            </a:blip>
            <a:stretch>
              <a:fillRect/>
            </a:stretch>
          </p:blipFill>
          <p:spPr>
            <a:xfrm>
              <a:off x="0" y="0"/>
              <a:ext cx="8987759" cy="6664220"/>
            </a:xfrm>
            <a:prstGeom prst="rect">
              <a:avLst/>
            </a:prstGeom>
            <a:ln w="12700" cap="flat">
              <a:noFill/>
              <a:miter lim="400000"/>
            </a:ln>
            <a:effectLst/>
          </p:spPr>
        </p:pic>
        <p:sp>
          <p:nvSpPr>
            <p:cNvPr id="438" name="too much jitter"/>
            <p:cNvSpPr txBox="1"/>
            <p:nvPr/>
          </p:nvSpPr>
          <p:spPr>
            <a:xfrm>
              <a:off x="2244776" y="868560"/>
              <a:ext cx="4212457" cy="8413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b="1" sz="4600">
                  <a:solidFill>
                    <a:srgbClr val="000000"/>
                  </a:solidFill>
                  <a:latin typeface="Helvetica"/>
                  <a:ea typeface="Helvetica"/>
                  <a:cs typeface="Helvetica"/>
                  <a:sym typeface="Helvetica"/>
                </a:defRPr>
              </a:lvl1pPr>
            </a:lstStyle>
            <a:p>
              <a:pPr/>
              <a:r>
                <a:t>too much jitter</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36" grpId="2"/>
      <p:bldP build="whole" bldLvl="1" animBg="1" rev="0" advAuto="0" spid="439" grpId="3"/>
      <p:bldP build="whole" bldLvl="1" animBg="1" rev="0" advAuto="0" spid="433" grpId="1"/>
    </p:bldLst>
  </p:timing>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1" name="Image" descr="Image"/>
          <p:cNvPicPr>
            <a:picLocks noChangeAspect="1"/>
          </p:cNvPicPr>
          <p:nvPr/>
        </p:nvPicPr>
        <p:blipFill>
          <a:blip r:embed="rId2">
            <a:extLst/>
          </a:blip>
          <a:stretch>
            <a:fillRect/>
          </a:stretch>
        </p:blipFill>
        <p:spPr>
          <a:xfrm>
            <a:off x="3879288" y="2994360"/>
            <a:ext cx="7802892" cy="5852170"/>
          </a:xfrm>
          <a:prstGeom prst="rect">
            <a:avLst/>
          </a:prstGeom>
          <a:ln w="12700">
            <a:miter lim="400000"/>
          </a:ln>
        </p:spPr>
      </p:pic>
      <p:pic>
        <p:nvPicPr>
          <p:cNvPr id="442" name="Image" descr="Image"/>
          <p:cNvPicPr>
            <a:picLocks noChangeAspect="1"/>
          </p:cNvPicPr>
          <p:nvPr/>
        </p:nvPicPr>
        <p:blipFill>
          <a:blip r:embed="rId3">
            <a:extLst/>
          </a:blip>
          <a:stretch>
            <a:fillRect/>
          </a:stretch>
        </p:blipFill>
        <p:spPr>
          <a:xfrm>
            <a:off x="12287285" y="30711"/>
            <a:ext cx="9048716" cy="6786537"/>
          </a:xfrm>
          <a:prstGeom prst="rect">
            <a:avLst/>
          </a:prstGeom>
          <a:ln w="12700">
            <a:miter lim="400000"/>
          </a:ln>
        </p:spPr>
      </p:pic>
      <p:pic>
        <p:nvPicPr>
          <p:cNvPr id="443" name="Image" descr="Image"/>
          <p:cNvPicPr>
            <a:picLocks noChangeAspect="1"/>
          </p:cNvPicPr>
          <p:nvPr/>
        </p:nvPicPr>
        <p:blipFill>
          <a:blip r:embed="rId4">
            <a:extLst/>
          </a:blip>
          <a:stretch>
            <a:fillRect/>
          </a:stretch>
        </p:blipFill>
        <p:spPr>
          <a:xfrm>
            <a:off x="12287285" y="6878670"/>
            <a:ext cx="9048716" cy="6786537"/>
          </a:xfrm>
          <a:prstGeom prst="rect">
            <a:avLst/>
          </a:prstGeom>
          <a:ln w="12700">
            <a:miter lim="400000"/>
          </a:ln>
        </p:spPr>
      </p:pic>
      <p:sp>
        <p:nvSpPr>
          <p:cNvPr id="444" name="Data density"/>
          <p:cNvSpPr txBox="1"/>
          <p:nvPr>
            <p:ph type="title"/>
          </p:nvPr>
        </p:nvSpPr>
        <p:spPr>
          <a:xfrm>
            <a:off x="4030265" y="714375"/>
            <a:ext cx="7500939" cy="1661105"/>
          </a:xfrm>
          <a:prstGeom prst="rect">
            <a:avLst/>
          </a:prstGeom>
        </p:spPr>
        <p:txBody>
          <a:bodyPr anchor="b"/>
          <a:lstStyle>
            <a:lvl1pPr>
              <a:defRPr sz="8400"/>
            </a:lvl1pPr>
          </a:lstStyle>
          <a:p>
            <a:pPr/>
            <a:r>
              <a:t>Data density</a:t>
            </a:r>
          </a:p>
        </p:txBody>
      </p:sp>
      <p:sp>
        <p:nvSpPr>
          <p:cNvPr id="445" name="2D histogram: geom_bin2d…"/>
          <p:cNvSpPr txBox="1"/>
          <p:nvPr>
            <p:ph type="body" sz="quarter" idx="4294967295"/>
          </p:nvPr>
        </p:nvSpPr>
        <p:spPr>
          <a:xfrm>
            <a:off x="3673078" y="9644003"/>
            <a:ext cx="8158859" cy="3699748"/>
          </a:xfrm>
          <a:prstGeom prst="rect">
            <a:avLst/>
          </a:prstGeom>
        </p:spPr>
        <p:txBody>
          <a:bodyPr lIns="71437" tIns="71437" rIns="71437" bIns="71437"/>
          <a:lstStyle/>
          <a:p>
            <a:pPr marL="0" indent="0" defTabSz="821531">
              <a:spcBef>
                <a:spcPts val="0"/>
              </a:spcBef>
              <a:buClrTx/>
              <a:buSzTx/>
              <a:buNone/>
              <a:defRPr sz="4400">
                <a:latin typeface="Helvetica Light"/>
                <a:ea typeface="Helvetica Light"/>
                <a:cs typeface="Helvetica Light"/>
                <a:sym typeface="Helvetica Light"/>
              </a:defRPr>
            </a:pPr>
            <a:r>
              <a:t>2D histogram: geom_bin2d</a:t>
            </a:r>
          </a:p>
          <a:p>
            <a:pPr marL="0" indent="0" defTabSz="821531">
              <a:spcBef>
                <a:spcPts val="0"/>
              </a:spcBef>
              <a:buClrTx/>
              <a:buSzTx/>
              <a:buNone/>
              <a:defRPr sz="4400">
                <a:latin typeface="Helvetica Light"/>
                <a:ea typeface="Helvetica Light"/>
                <a:cs typeface="Helvetica Light"/>
                <a:sym typeface="Helvetica Light"/>
              </a:defRPr>
            </a:pPr>
          </a:p>
          <a:p>
            <a:pPr marL="0" indent="0" defTabSz="821531">
              <a:spcBef>
                <a:spcPts val="0"/>
              </a:spcBef>
              <a:buClrTx/>
              <a:buSzTx/>
              <a:buNone/>
              <a:defRPr sz="4400">
                <a:latin typeface="Helvetica Light"/>
                <a:ea typeface="Helvetica Light"/>
                <a:cs typeface="Helvetica Light"/>
                <a:sym typeface="Helvetica Light"/>
              </a:defRPr>
            </a:pPr>
            <a:r>
              <a:t>                hex: geom_hex      </a:t>
            </a:r>
          </a:p>
          <a:p>
            <a:pPr marL="0" indent="0" defTabSz="821531">
              <a:spcBef>
                <a:spcPts val="0"/>
              </a:spcBef>
              <a:buClrTx/>
              <a:buSzTx/>
              <a:buNone/>
              <a:defRPr sz="4400">
                <a:latin typeface="Helvetica Light"/>
                <a:ea typeface="Helvetica Light"/>
                <a:cs typeface="Helvetica Light"/>
                <a:sym typeface="Helvetica Light"/>
              </a:defRPr>
            </a:pPr>
          </a:p>
          <a:p>
            <a:pPr marL="0" indent="0" defTabSz="821531">
              <a:spcBef>
                <a:spcPts val="0"/>
              </a:spcBef>
              <a:buClrTx/>
              <a:buSzTx/>
              <a:buNone/>
              <a:defRPr sz="4400">
                <a:latin typeface="Helvetica Light"/>
                <a:ea typeface="Helvetica Light"/>
                <a:cs typeface="Helvetica Light"/>
                <a:sym typeface="Helvetica Light"/>
              </a:defRPr>
            </a:pPr>
            <a:r>
              <a:t>       contours: stat_density_2d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2" grpId="1"/>
      <p:bldP build="whole" bldLvl="1" animBg="1" rev="0" advAuto="0" spid="445" grpId="3"/>
      <p:bldP build="whole" bldLvl="1" animBg="1" rev="0" advAuto="0" spid="443" grpId="2"/>
    </p:bldLst>
  </p:timing>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Color"/>
          <p:cNvSpPr txBox="1"/>
          <p:nvPr>
            <p:ph type="title"/>
          </p:nvPr>
        </p:nvSpPr>
        <p:spPr>
          <a:prstGeom prst="rect">
            <a:avLst/>
          </a:prstGeom>
        </p:spPr>
        <p:txBody>
          <a:bodyPr/>
          <a:lstStyle/>
          <a:p>
            <a:pPr/>
            <a:r>
              <a:t>Color</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9" name="Encoding too much info"/>
          <p:cNvSpPr txBox="1"/>
          <p:nvPr>
            <p:ph type="title"/>
          </p:nvPr>
        </p:nvSpPr>
        <p:spPr>
          <a:xfrm>
            <a:off x="15378709" y="981768"/>
            <a:ext cx="4834060" cy="4643439"/>
          </a:xfrm>
          <a:prstGeom prst="rect">
            <a:avLst/>
          </a:prstGeom>
        </p:spPr>
        <p:txBody>
          <a:bodyPr/>
          <a:lstStyle>
            <a:lvl1pPr defTabSz="632579">
              <a:defRPr sz="8624"/>
            </a:lvl1pPr>
          </a:lstStyle>
          <a:p>
            <a:pPr/>
            <a:r>
              <a:t>Encoding too much info</a:t>
            </a:r>
          </a:p>
        </p:txBody>
      </p:sp>
      <p:pic>
        <p:nvPicPr>
          <p:cNvPr id="450" name="Image" descr="Image"/>
          <p:cNvPicPr>
            <a:picLocks noChangeAspect="1"/>
          </p:cNvPicPr>
          <p:nvPr/>
        </p:nvPicPr>
        <p:blipFill>
          <a:blip r:embed="rId2">
            <a:extLst/>
          </a:blip>
          <a:stretch>
            <a:fillRect/>
          </a:stretch>
        </p:blipFill>
        <p:spPr>
          <a:xfrm>
            <a:off x="3063317" y="0"/>
            <a:ext cx="11103889" cy="13716001"/>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2" name="Use direct labeling when you need to distinguish more than about eight categories."/>
          <p:cNvSpPr txBox="1"/>
          <p:nvPr>
            <p:ph type="title"/>
          </p:nvPr>
        </p:nvSpPr>
        <p:spPr>
          <a:xfrm>
            <a:off x="4833937" y="11354692"/>
            <a:ext cx="14716126" cy="2468465"/>
          </a:xfrm>
          <a:prstGeom prst="rect">
            <a:avLst/>
          </a:prstGeom>
        </p:spPr>
        <p:txBody>
          <a:bodyPr/>
          <a:lstStyle>
            <a:lvl1pPr defTabSz="550425">
              <a:defRPr sz="5628"/>
            </a:lvl1pPr>
          </a:lstStyle>
          <a:p>
            <a:pPr/>
            <a:r>
              <a:t>Use direct labeling when you need to distinguish more than about eight categories.</a:t>
            </a:r>
          </a:p>
        </p:txBody>
      </p:sp>
      <p:pic>
        <p:nvPicPr>
          <p:cNvPr id="453" name="Image" descr="Image"/>
          <p:cNvPicPr>
            <a:picLocks noChangeAspect="1"/>
          </p:cNvPicPr>
          <p:nvPr/>
        </p:nvPicPr>
        <p:blipFill>
          <a:blip r:embed="rId2">
            <a:extLst/>
          </a:blip>
          <a:stretch>
            <a:fillRect/>
          </a:stretch>
        </p:blipFill>
        <p:spPr>
          <a:xfrm>
            <a:off x="3047999" y="-18334"/>
            <a:ext cx="18288001" cy="11302665"/>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Color not conveying additional info"/>
          <p:cNvSpPr txBox="1"/>
          <p:nvPr>
            <p:ph type="title"/>
          </p:nvPr>
        </p:nvSpPr>
        <p:spPr>
          <a:xfrm>
            <a:off x="3347870" y="-152184"/>
            <a:ext cx="6297692" cy="4643438"/>
          </a:xfrm>
          <a:prstGeom prst="rect">
            <a:avLst/>
          </a:prstGeom>
        </p:spPr>
        <p:txBody>
          <a:bodyPr/>
          <a:lstStyle>
            <a:lvl1pPr>
              <a:defRPr sz="7200"/>
            </a:lvl1pPr>
          </a:lstStyle>
          <a:p>
            <a:pPr/>
            <a:r>
              <a:t>Color not conveying additional info</a:t>
            </a:r>
          </a:p>
        </p:txBody>
      </p:sp>
      <p:pic>
        <p:nvPicPr>
          <p:cNvPr id="456" name="Image" descr="Image"/>
          <p:cNvPicPr>
            <a:picLocks noChangeAspect="1"/>
          </p:cNvPicPr>
          <p:nvPr/>
        </p:nvPicPr>
        <p:blipFill>
          <a:blip r:embed="rId2">
            <a:extLst/>
          </a:blip>
          <a:stretch>
            <a:fillRect/>
          </a:stretch>
        </p:blipFill>
        <p:spPr>
          <a:xfrm>
            <a:off x="9867057" y="-1"/>
            <a:ext cx="11433310" cy="13716001"/>
          </a:xfrm>
          <a:prstGeom prst="rect">
            <a:avLst/>
          </a:prstGeom>
          <a:ln w="12700">
            <a:miter lim="400000"/>
          </a:ln>
        </p:spPr>
      </p:pic>
      <p:sp>
        <p:nvSpPr>
          <p:cNvPr id="457" name="Avoid overly saturated (bright) colors"/>
          <p:cNvSpPr txBox="1"/>
          <p:nvPr/>
        </p:nvSpPr>
        <p:spPr>
          <a:xfrm>
            <a:off x="3347870" y="4536281"/>
            <a:ext cx="6297692" cy="46434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defTabSz="821531">
              <a:defRPr sz="7200">
                <a:solidFill>
                  <a:srgbClr val="FFFFFF"/>
                </a:solidFill>
                <a:latin typeface="Helvetica Light"/>
                <a:ea typeface="Helvetica Light"/>
                <a:cs typeface="Helvetica Light"/>
                <a:sym typeface="Helvetica Light"/>
              </a:defRPr>
            </a:pPr>
            <a:r>
              <a:t>Avoid overly saturated</a:t>
            </a:r>
            <a:br/>
            <a:r>
              <a:t>(bright) colors</a:t>
            </a:r>
          </a:p>
        </p:txBody>
      </p:sp>
      <p:sp>
        <p:nvSpPr>
          <p:cNvPr id="458" name="Color to distinguish vs scale?"/>
          <p:cNvSpPr txBox="1"/>
          <p:nvPr/>
        </p:nvSpPr>
        <p:spPr>
          <a:xfrm>
            <a:off x="3347870" y="9223961"/>
            <a:ext cx="6297692" cy="464343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defTabSz="821531">
              <a:defRPr sz="7200">
                <a:solidFill>
                  <a:srgbClr val="FFFFFF"/>
                </a:solidFill>
                <a:latin typeface="Helvetica Light"/>
                <a:ea typeface="Helvetica Light"/>
                <a:cs typeface="Helvetica Light"/>
                <a:sym typeface="Helvetica Light"/>
              </a:defRPr>
            </a:lvl1pPr>
          </a:lstStyle>
          <a:p>
            <a:pPr/>
            <a:r>
              <a:t>Color to distinguish vs scale?</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0" name="Color not conveying additional info"/>
          <p:cNvSpPr txBox="1"/>
          <p:nvPr>
            <p:ph type="title"/>
          </p:nvPr>
        </p:nvSpPr>
        <p:spPr>
          <a:xfrm>
            <a:off x="3347870" y="-152184"/>
            <a:ext cx="6297692" cy="4643438"/>
          </a:xfrm>
          <a:prstGeom prst="rect">
            <a:avLst/>
          </a:prstGeom>
        </p:spPr>
        <p:txBody>
          <a:bodyPr/>
          <a:lstStyle>
            <a:lvl1pPr>
              <a:defRPr sz="7200"/>
            </a:lvl1pPr>
          </a:lstStyle>
          <a:p>
            <a:pPr/>
            <a:r>
              <a:t>Color not conveying additional info</a:t>
            </a:r>
          </a:p>
        </p:txBody>
      </p:sp>
      <p:sp>
        <p:nvSpPr>
          <p:cNvPr id="461" name="Avoid overly saturated (bright) colors"/>
          <p:cNvSpPr txBox="1"/>
          <p:nvPr/>
        </p:nvSpPr>
        <p:spPr>
          <a:xfrm>
            <a:off x="3347870" y="4536281"/>
            <a:ext cx="6297692" cy="46434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defTabSz="821531">
              <a:defRPr sz="7200">
                <a:solidFill>
                  <a:srgbClr val="FFFFFF"/>
                </a:solidFill>
                <a:latin typeface="Helvetica Light"/>
                <a:ea typeface="Helvetica Light"/>
                <a:cs typeface="Helvetica Light"/>
                <a:sym typeface="Helvetica Light"/>
              </a:defRPr>
            </a:pPr>
            <a:r>
              <a:t>Avoid overly saturated</a:t>
            </a:r>
            <a:br/>
            <a:r>
              <a:t>(bright) colors</a:t>
            </a:r>
          </a:p>
        </p:txBody>
      </p:sp>
      <p:sp>
        <p:nvSpPr>
          <p:cNvPr id="462" name="Color to distinguish vs scale?"/>
          <p:cNvSpPr txBox="1"/>
          <p:nvPr/>
        </p:nvSpPr>
        <p:spPr>
          <a:xfrm>
            <a:off x="3347870" y="9223961"/>
            <a:ext cx="6297692" cy="464343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defTabSz="821531">
              <a:defRPr sz="7200">
                <a:solidFill>
                  <a:srgbClr val="FFFFFF"/>
                </a:solidFill>
                <a:latin typeface="Helvetica Light"/>
                <a:ea typeface="Helvetica Light"/>
                <a:cs typeface="Helvetica Light"/>
                <a:sym typeface="Helvetica Light"/>
              </a:defRPr>
            </a:lvl1pPr>
          </a:lstStyle>
          <a:p>
            <a:pPr/>
            <a:r>
              <a:t>Color to distinguish vs scale?</a:t>
            </a:r>
          </a:p>
        </p:txBody>
      </p:sp>
      <p:pic>
        <p:nvPicPr>
          <p:cNvPr id="463" name="Image" descr="Image"/>
          <p:cNvPicPr>
            <a:picLocks noChangeAspect="1"/>
          </p:cNvPicPr>
          <p:nvPr/>
        </p:nvPicPr>
        <p:blipFill>
          <a:blip r:embed="rId2">
            <a:extLst/>
          </a:blip>
          <a:stretch>
            <a:fillRect/>
          </a:stretch>
        </p:blipFill>
        <p:spPr>
          <a:xfrm>
            <a:off x="9905077" y="-1"/>
            <a:ext cx="11433310" cy="13716001"/>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 name="Color to distinguish"/>
          <p:cNvSpPr txBox="1"/>
          <p:nvPr>
            <p:ph type="title"/>
          </p:nvPr>
        </p:nvSpPr>
        <p:spPr>
          <a:xfrm>
            <a:off x="4833937" y="-649946"/>
            <a:ext cx="14716126" cy="4643439"/>
          </a:xfrm>
          <a:prstGeom prst="rect">
            <a:avLst/>
          </a:prstGeom>
        </p:spPr>
        <p:txBody>
          <a:bodyPr/>
          <a:lstStyle/>
          <a:p>
            <a:pPr/>
            <a:r>
              <a:t>Color to distinguish</a:t>
            </a:r>
          </a:p>
        </p:txBody>
      </p:sp>
      <p:pic>
        <p:nvPicPr>
          <p:cNvPr id="466" name="Image" descr="Image"/>
          <p:cNvPicPr>
            <a:picLocks noChangeAspect="1"/>
          </p:cNvPicPr>
          <p:nvPr/>
        </p:nvPicPr>
        <p:blipFill>
          <a:blip r:embed="rId2">
            <a:extLst/>
          </a:blip>
          <a:stretch>
            <a:fillRect/>
          </a:stretch>
        </p:blipFill>
        <p:spPr>
          <a:xfrm>
            <a:off x="3048000" y="3197057"/>
            <a:ext cx="18288000" cy="7683362"/>
          </a:xfrm>
          <a:prstGeom prst="rect">
            <a:avLst/>
          </a:prstGeom>
          <a:ln w="12700">
            <a:miter lim="400000"/>
          </a:ln>
        </p:spPr>
      </p:pic>
      <p:sp>
        <p:nvSpPr>
          <p:cNvPr id="467" name="https://colorbrewer2.org/"/>
          <p:cNvSpPr txBox="1"/>
          <p:nvPr/>
        </p:nvSpPr>
        <p:spPr>
          <a:xfrm>
            <a:off x="8626475" y="12791635"/>
            <a:ext cx="7131051" cy="904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defTabSz="821531">
              <a:defRPr sz="5000">
                <a:solidFill>
                  <a:srgbClr val="FFFFFF"/>
                </a:solidFill>
                <a:latin typeface="Helvetica Light"/>
                <a:ea typeface="Helvetica Light"/>
                <a:cs typeface="Helvetica Light"/>
                <a:sym typeface="Helvetica Light"/>
              </a:defRPr>
            </a:lvl1pPr>
          </a:lstStyle>
          <a:p>
            <a:pPr/>
            <a:r>
              <a:t>https://colorbrewer2.org/</a:t>
            </a:r>
          </a:p>
        </p:txBody>
      </p:sp>
      <p:sp>
        <p:nvSpPr>
          <p:cNvPr id="468" name="Qualitative color scales"/>
          <p:cNvSpPr txBox="1"/>
          <p:nvPr/>
        </p:nvSpPr>
        <p:spPr>
          <a:xfrm>
            <a:off x="8814435" y="10924010"/>
            <a:ext cx="6755131" cy="904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defTabSz="821531">
              <a:defRPr sz="5000">
                <a:solidFill>
                  <a:srgbClr val="FFFFFF"/>
                </a:solidFill>
                <a:latin typeface="Helvetica Light"/>
                <a:ea typeface="Helvetica Light"/>
                <a:cs typeface="Helvetica Light"/>
                <a:sym typeface="Helvetica Light"/>
              </a:defRPr>
            </a:lvl1pPr>
          </a:lstStyle>
          <a:p>
            <a:pPr/>
            <a:r>
              <a:t>Qualitative color scales</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 name="Color to represent data"/>
          <p:cNvSpPr txBox="1"/>
          <p:nvPr>
            <p:ph type="title"/>
          </p:nvPr>
        </p:nvSpPr>
        <p:spPr>
          <a:xfrm>
            <a:off x="4245480" y="-423971"/>
            <a:ext cx="15893040" cy="4643438"/>
          </a:xfrm>
          <a:prstGeom prst="rect">
            <a:avLst/>
          </a:prstGeom>
        </p:spPr>
        <p:txBody>
          <a:bodyPr/>
          <a:lstStyle/>
          <a:p>
            <a:pPr/>
            <a:r>
              <a:t>Color to represent data</a:t>
            </a:r>
          </a:p>
        </p:txBody>
      </p:sp>
      <p:pic>
        <p:nvPicPr>
          <p:cNvPr id="471" name="Image" descr="Image"/>
          <p:cNvPicPr>
            <a:picLocks noChangeAspect="1"/>
          </p:cNvPicPr>
          <p:nvPr/>
        </p:nvPicPr>
        <p:blipFill>
          <a:blip r:embed="rId3">
            <a:extLst/>
          </a:blip>
          <a:stretch>
            <a:fillRect/>
          </a:stretch>
        </p:blipFill>
        <p:spPr>
          <a:xfrm>
            <a:off x="3048000" y="3016319"/>
            <a:ext cx="18288000" cy="7683362"/>
          </a:xfrm>
          <a:prstGeom prst="rect">
            <a:avLst/>
          </a:prstGeom>
          <a:ln w="12700">
            <a:miter lim="400000"/>
          </a:ln>
        </p:spPr>
      </p:pic>
      <p:sp>
        <p:nvSpPr>
          <p:cNvPr id="472" name="Sequential scales"/>
          <p:cNvSpPr txBox="1"/>
          <p:nvPr/>
        </p:nvSpPr>
        <p:spPr>
          <a:xfrm>
            <a:off x="9244882" y="10861620"/>
            <a:ext cx="5166996" cy="904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defTabSz="821531">
              <a:defRPr sz="5000">
                <a:solidFill>
                  <a:srgbClr val="FFFFFF"/>
                </a:solidFill>
                <a:latin typeface="Helvetica Light"/>
                <a:ea typeface="Helvetica Light"/>
                <a:cs typeface="Helvetica Light"/>
                <a:sym typeface="Helvetica Light"/>
              </a:defRPr>
            </a:lvl1pPr>
          </a:lstStyle>
          <a:p>
            <a:pPr/>
            <a:r>
              <a:t>Sequential scales</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76" name="Image" descr="Image"/>
          <p:cNvPicPr>
            <a:picLocks noChangeAspect="1"/>
          </p:cNvPicPr>
          <p:nvPr/>
        </p:nvPicPr>
        <p:blipFill>
          <a:blip r:embed="rId2">
            <a:extLst/>
          </a:blip>
          <a:stretch>
            <a:fillRect/>
          </a:stretch>
        </p:blipFill>
        <p:spPr>
          <a:xfrm>
            <a:off x="3048000" y="1029947"/>
            <a:ext cx="18288001" cy="5122242"/>
          </a:xfrm>
          <a:prstGeom prst="rect">
            <a:avLst/>
          </a:prstGeom>
          <a:ln w="12700">
            <a:miter lim="400000"/>
          </a:ln>
        </p:spPr>
      </p:pic>
      <p:sp>
        <p:nvSpPr>
          <p:cNvPr id="477" name="Colors need to clearly indicate which data values are larger or smaller…"/>
          <p:cNvSpPr txBox="1"/>
          <p:nvPr>
            <p:ph type="body" sz="half" idx="4294967295"/>
          </p:nvPr>
        </p:nvSpPr>
        <p:spPr>
          <a:xfrm>
            <a:off x="4387453" y="7139435"/>
            <a:ext cx="15609094" cy="5513580"/>
          </a:xfrm>
          <a:prstGeom prst="rect">
            <a:avLst/>
          </a:prstGeom>
        </p:spPr>
        <p:txBody>
          <a:bodyPr lIns="71437" tIns="71437" rIns="71437" bIns="71437" anchor="ctr"/>
          <a:lstStyle/>
          <a:p>
            <a:pPr marL="608263" indent="-608263" defTabSz="821531">
              <a:spcBef>
                <a:spcPts val="5900"/>
              </a:spcBef>
              <a:buClrTx/>
              <a:buSzPct val="75000"/>
              <a:defRPr sz="5200">
                <a:latin typeface="Helvetica Light"/>
                <a:ea typeface="Helvetica Light"/>
                <a:cs typeface="Helvetica Light"/>
                <a:sym typeface="Helvetica Light"/>
              </a:defRPr>
            </a:pPr>
            <a:r>
              <a:t>Colors need to clearly indicate which data values are larger or smaller</a:t>
            </a:r>
            <a:br/>
          </a:p>
          <a:p>
            <a:pPr marL="608263" indent="-608263" defTabSz="821531">
              <a:spcBef>
                <a:spcPts val="5900"/>
              </a:spcBef>
              <a:buClrTx/>
              <a:buSzPct val="75000"/>
              <a:defRPr sz="5200">
                <a:latin typeface="Helvetica Light"/>
                <a:ea typeface="Helvetica Light"/>
                <a:cs typeface="Helvetica Light"/>
                <a:sym typeface="Helvetica Light"/>
              </a:defRPr>
            </a:pPr>
            <a:r>
              <a:t>Differences between colors need to visualize the corresponding differences between data values</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79" name="Image" descr="Image"/>
          <p:cNvPicPr>
            <a:picLocks noChangeAspect="1"/>
          </p:cNvPicPr>
          <p:nvPr/>
        </p:nvPicPr>
        <p:blipFill>
          <a:blip r:embed="rId2">
            <a:extLst/>
          </a:blip>
          <a:stretch>
            <a:fillRect/>
          </a:stretch>
        </p:blipFill>
        <p:spPr>
          <a:xfrm>
            <a:off x="4300580" y="50295"/>
            <a:ext cx="15782840" cy="13615410"/>
          </a:xfrm>
          <a:prstGeom prst="rect">
            <a:avLst/>
          </a:prstGeom>
          <a:ln w="12700">
            <a:miter lim="400000"/>
          </a:ln>
        </p:spPr>
      </p:pic>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1" name="Double-click to edit"/>
          <p:cNvSpPr txBox="1"/>
          <p:nvPr>
            <p:ph type="title"/>
          </p:nvPr>
        </p:nvSpPr>
        <p:spPr>
          <a:prstGeom prst="rect">
            <a:avLst/>
          </a:prstGeom>
        </p:spPr>
        <p:txBody>
          <a:bodyPr/>
          <a:lstStyle/>
          <a:p>
            <a:pPr/>
          </a:p>
        </p:txBody>
      </p:sp>
      <p:pic>
        <p:nvPicPr>
          <p:cNvPr id="482" name="Image" descr="Image"/>
          <p:cNvPicPr>
            <a:picLocks noChangeAspect="1"/>
          </p:cNvPicPr>
          <p:nvPr/>
        </p:nvPicPr>
        <p:blipFill>
          <a:blip r:embed="rId2">
            <a:extLst/>
          </a:blip>
          <a:stretch>
            <a:fillRect/>
          </a:stretch>
        </p:blipFill>
        <p:spPr>
          <a:xfrm>
            <a:off x="3047965" y="627837"/>
            <a:ext cx="18288070" cy="10525343"/>
          </a:xfrm>
          <a:prstGeom prst="rect">
            <a:avLst/>
          </a:prstGeom>
          <a:ln w="12700">
            <a:miter lim="400000"/>
          </a:ln>
        </p:spPr>
      </p:pic>
      <p:sp>
        <p:nvSpPr>
          <p:cNvPr id="483" name="https://eos.org/features/visualizing-science-how-color-determines-what-we-see"/>
          <p:cNvSpPr txBox="1"/>
          <p:nvPr/>
        </p:nvSpPr>
        <p:spPr>
          <a:xfrm>
            <a:off x="963294" y="12086621"/>
            <a:ext cx="22457411" cy="904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defTabSz="821531">
              <a:defRPr sz="5000">
                <a:solidFill>
                  <a:srgbClr val="FFFFFF"/>
                </a:solidFill>
                <a:latin typeface="Helvetica Light"/>
                <a:ea typeface="Helvetica Light"/>
                <a:cs typeface="Helvetica Light"/>
                <a:sym typeface="Helvetica Light"/>
              </a:defRPr>
            </a:lvl1pPr>
          </a:lstStyle>
          <a:p>
            <a:pPr/>
            <a:r>
              <a:t>https://eos.org/features/visualizing-science-how-color-determines-what-we-see</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5" name="Divergent scales"/>
          <p:cNvSpPr txBox="1"/>
          <p:nvPr>
            <p:ph type="title"/>
          </p:nvPr>
        </p:nvSpPr>
        <p:spPr>
          <a:xfrm>
            <a:off x="4833937" y="-667395"/>
            <a:ext cx="14716126" cy="4643438"/>
          </a:xfrm>
          <a:prstGeom prst="rect">
            <a:avLst/>
          </a:prstGeom>
        </p:spPr>
        <p:txBody>
          <a:bodyPr/>
          <a:lstStyle/>
          <a:p>
            <a:pPr/>
            <a:r>
              <a:t>Divergent scales</a:t>
            </a:r>
          </a:p>
        </p:txBody>
      </p:sp>
      <p:pic>
        <p:nvPicPr>
          <p:cNvPr id="486" name="Image" descr="Image"/>
          <p:cNvPicPr>
            <a:picLocks noChangeAspect="1"/>
          </p:cNvPicPr>
          <p:nvPr/>
        </p:nvPicPr>
        <p:blipFill>
          <a:blip r:embed="rId3">
            <a:extLst/>
          </a:blip>
          <a:stretch>
            <a:fillRect/>
          </a:stretch>
        </p:blipFill>
        <p:spPr>
          <a:xfrm>
            <a:off x="3048000" y="3016319"/>
            <a:ext cx="18288000" cy="7683362"/>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0" name="Color to highlight"/>
          <p:cNvSpPr txBox="1"/>
          <p:nvPr>
            <p:ph type="title"/>
          </p:nvPr>
        </p:nvSpPr>
        <p:spPr>
          <a:xfrm>
            <a:off x="2256682" y="736519"/>
            <a:ext cx="8597188" cy="7081021"/>
          </a:xfrm>
          <a:prstGeom prst="rect">
            <a:avLst/>
          </a:prstGeom>
        </p:spPr>
        <p:txBody>
          <a:bodyPr/>
          <a:lstStyle/>
          <a:p>
            <a:pPr/>
            <a:r>
              <a:t>Color to highlight</a:t>
            </a:r>
          </a:p>
        </p:txBody>
      </p:sp>
      <p:pic>
        <p:nvPicPr>
          <p:cNvPr id="491" name="Image" descr="Image"/>
          <p:cNvPicPr>
            <a:picLocks noChangeAspect="1"/>
          </p:cNvPicPr>
          <p:nvPr/>
        </p:nvPicPr>
        <p:blipFill>
          <a:blip r:embed="rId2">
            <a:extLst/>
          </a:blip>
          <a:stretch>
            <a:fillRect/>
          </a:stretch>
        </p:blipFill>
        <p:spPr>
          <a:xfrm>
            <a:off x="9808459" y="0"/>
            <a:ext cx="11433309" cy="13716001"/>
          </a:xfrm>
          <a:prstGeom prst="rect">
            <a:avLst/>
          </a:prstGeom>
          <a:ln w="12700">
            <a:miter lim="400000"/>
          </a:ln>
        </p:spPr>
      </p:pic>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3" name="test your figures in a color-vision deficit simulator"/>
          <p:cNvSpPr txBox="1"/>
          <p:nvPr>
            <p:ph type="title"/>
          </p:nvPr>
        </p:nvSpPr>
        <p:spPr>
          <a:xfrm>
            <a:off x="4833937" y="4967155"/>
            <a:ext cx="14716126" cy="4643438"/>
          </a:xfrm>
          <a:prstGeom prst="rect">
            <a:avLst/>
          </a:prstGeom>
        </p:spPr>
        <p:txBody>
          <a:bodyPr/>
          <a:lstStyle>
            <a:lvl1pPr defTabSz="714732">
              <a:defRPr sz="9744"/>
            </a:lvl1pPr>
          </a:lstStyle>
          <a:p>
            <a:pPr/>
            <a:r>
              <a:t>test your figures in a color-vision deficit simulator</a:t>
            </a:r>
          </a:p>
        </p:txBody>
      </p:sp>
      <p:pic>
        <p:nvPicPr>
          <p:cNvPr id="494" name="Image" descr="Image"/>
          <p:cNvPicPr>
            <a:picLocks noChangeAspect="1"/>
          </p:cNvPicPr>
          <p:nvPr/>
        </p:nvPicPr>
        <p:blipFill>
          <a:blip r:embed="rId2">
            <a:extLst/>
          </a:blip>
          <a:stretch>
            <a:fillRect/>
          </a:stretch>
        </p:blipFill>
        <p:spPr>
          <a:xfrm>
            <a:off x="5878710" y="910828"/>
            <a:ext cx="12626580" cy="3679032"/>
          </a:xfrm>
          <a:prstGeom prst="rect">
            <a:avLst/>
          </a:prstGeom>
          <a:ln w="12700">
            <a:miter lim="400000"/>
          </a:ln>
        </p:spPr>
      </p:pic>
      <p:grpSp>
        <p:nvGrpSpPr>
          <p:cNvPr id="497" name="Group"/>
          <p:cNvGrpSpPr/>
          <p:nvPr/>
        </p:nvGrpSpPr>
        <p:grpSpPr>
          <a:xfrm>
            <a:off x="5369718" y="10483440"/>
            <a:ext cx="13644564" cy="2494089"/>
            <a:chOff x="0" y="0"/>
            <a:chExt cx="13644562" cy="2494088"/>
          </a:xfrm>
        </p:grpSpPr>
        <p:pic>
          <p:nvPicPr>
            <p:cNvPr id="495" name="Image" descr="Image"/>
            <p:cNvPicPr>
              <a:picLocks noChangeAspect="1"/>
            </p:cNvPicPr>
            <p:nvPr/>
          </p:nvPicPr>
          <p:blipFill>
            <a:blip r:embed="rId3">
              <a:extLst/>
            </a:blip>
            <a:stretch>
              <a:fillRect/>
            </a:stretch>
          </p:blipFill>
          <p:spPr>
            <a:xfrm>
              <a:off x="0" y="0"/>
              <a:ext cx="13644563" cy="1946672"/>
            </a:xfrm>
            <a:prstGeom prst="rect">
              <a:avLst/>
            </a:prstGeom>
            <a:ln w="12700" cap="flat">
              <a:noFill/>
              <a:miter lim="400000"/>
            </a:ln>
            <a:effectLst/>
          </p:spPr>
        </p:pic>
        <p:sp>
          <p:nvSpPr>
            <p:cNvPr id="496" name="Figure 19.10: Qualitative color palette for all color-vision deficiencies (Okabe and Ito 2008)"/>
            <p:cNvSpPr txBox="1"/>
            <p:nvPr/>
          </p:nvSpPr>
          <p:spPr>
            <a:xfrm>
              <a:off x="345213" y="1982913"/>
              <a:ext cx="12432006" cy="5111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a:solidFill>
                    <a:srgbClr val="FFFFFF"/>
                  </a:solidFill>
                  <a:latin typeface="Helvetica Light"/>
                  <a:ea typeface="Helvetica Light"/>
                  <a:cs typeface="Helvetica Light"/>
                  <a:sym typeface="Helvetica Light"/>
                </a:defRPr>
              </a:lvl1pPr>
            </a:lstStyle>
            <a:p>
              <a:pPr/>
              <a:r>
                <a:t>Figure 19.10: Qualitative color palette for all color-vision deficiencies (Okabe and Ito 2008)</a:t>
              </a:r>
            </a:p>
          </p:txBody>
        </p:sp>
      </p:gr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9" name="Redundant coding"/>
          <p:cNvSpPr txBox="1"/>
          <p:nvPr>
            <p:ph type="title"/>
          </p:nvPr>
        </p:nvSpPr>
        <p:spPr>
          <a:prstGeom prst="rect">
            <a:avLst/>
          </a:prstGeom>
        </p:spPr>
        <p:txBody>
          <a:bodyPr/>
          <a:lstStyle/>
          <a:p>
            <a:pPr/>
            <a:r>
              <a:t>Redundant coding</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1" name="Double-click to edit"/>
          <p:cNvSpPr txBox="1"/>
          <p:nvPr>
            <p:ph type="title"/>
          </p:nvPr>
        </p:nvSpPr>
        <p:spPr>
          <a:prstGeom prst="rect">
            <a:avLst/>
          </a:prstGeom>
        </p:spPr>
        <p:txBody>
          <a:bodyPr/>
          <a:lstStyle/>
          <a:p>
            <a:pPr/>
          </a:p>
        </p:txBody>
      </p:sp>
      <p:pic>
        <p:nvPicPr>
          <p:cNvPr id="502" name="Image" descr="Image"/>
          <p:cNvPicPr>
            <a:picLocks noChangeAspect="1"/>
          </p:cNvPicPr>
          <p:nvPr/>
        </p:nvPicPr>
        <p:blipFill>
          <a:blip r:embed="rId2">
            <a:extLst/>
          </a:blip>
          <a:stretch>
            <a:fillRect/>
          </a:stretch>
        </p:blipFill>
        <p:spPr>
          <a:xfrm>
            <a:off x="3048000" y="1393031"/>
            <a:ext cx="18288001" cy="11287126"/>
          </a:xfrm>
          <a:prstGeom prst="rect">
            <a:avLst/>
          </a:prstGeom>
          <a:ln w="12700">
            <a:miter lim="400000"/>
          </a:ln>
        </p:spPr>
      </p:pic>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4" name="Double-click to edit"/>
          <p:cNvSpPr txBox="1"/>
          <p:nvPr>
            <p:ph type="title"/>
          </p:nvPr>
        </p:nvSpPr>
        <p:spPr>
          <a:prstGeom prst="rect">
            <a:avLst/>
          </a:prstGeom>
        </p:spPr>
        <p:txBody>
          <a:bodyPr/>
          <a:lstStyle/>
          <a:p>
            <a:pPr/>
          </a:p>
        </p:txBody>
      </p:sp>
      <p:pic>
        <p:nvPicPr>
          <p:cNvPr id="505" name="Image" descr="Image"/>
          <p:cNvPicPr>
            <a:picLocks noChangeAspect="1"/>
          </p:cNvPicPr>
          <p:nvPr/>
        </p:nvPicPr>
        <p:blipFill>
          <a:blip r:embed="rId3">
            <a:extLst/>
          </a:blip>
          <a:stretch>
            <a:fillRect/>
          </a:stretch>
        </p:blipFill>
        <p:spPr>
          <a:xfrm>
            <a:off x="3047999" y="1372949"/>
            <a:ext cx="18288001" cy="11287126"/>
          </a:xfrm>
          <a:prstGeom prst="rect">
            <a:avLst/>
          </a:prstGeom>
          <a:ln w="12700">
            <a:miter lim="400000"/>
          </a:ln>
        </p:spPr>
      </p:pic>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9" name="Make sure to match order in the legend"/>
          <p:cNvSpPr txBox="1"/>
          <p:nvPr>
            <p:ph type="title"/>
          </p:nvPr>
        </p:nvSpPr>
        <p:spPr>
          <a:xfrm>
            <a:off x="5135167" y="11520029"/>
            <a:ext cx="14716126" cy="1937155"/>
          </a:xfrm>
          <a:prstGeom prst="rect">
            <a:avLst/>
          </a:prstGeom>
        </p:spPr>
        <p:txBody>
          <a:bodyPr/>
          <a:lstStyle>
            <a:lvl1pPr defTabSz="476488">
              <a:defRPr sz="6496"/>
            </a:lvl1pPr>
          </a:lstStyle>
          <a:p>
            <a:pPr/>
            <a:r>
              <a:t>Make sure to match order in the legend</a:t>
            </a:r>
          </a:p>
        </p:txBody>
      </p:sp>
      <p:pic>
        <p:nvPicPr>
          <p:cNvPr id="510" name="Image" descr="Image"/>
          <p:cNvPicPr>
            <a:picLocks noChangeAspect="1"/>
          </p:cNvPicPr>
          <p:nvPr/>
        </p:nvPicPr>
        <p:blipFill>
          <a:blip r:embed="rId2">
            <a:extLst/>
          </a:blip>
          <a:stretch>
            <a:fillRect/>
          </a:stretch>
        </p:blipFill>
        <p:spPr>
          <a:xfrm>
            <a:off x="3048000" y="-8342"/>
            <a:ext cx="18288001" cy="11287126"/>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2" name="Design figures so they don’t need legends"/>
          <p:cNvSpPr txBox="1"/>
          <p:nvPr>
            <p:ph type="title"/>
          </p:nvPr>
        </p:nvSpPr>
        <p:spPr>
          <a:xfrm>
            <a:off x="3236085" y="10092167"/>
            <a:ext cx="17911830" cy="4643439"/>
          </a:xfrm>
          <a:prstGeom prst="rect">
            <a:avLst/>
          </a:prstGeom>
        </p:spPr>
        <p:txBody>
          <a:bodyPr/>
          <a:lstStyle>
            <a:lvl1pPr>
              <a:defRPr sz="7200"/>
            </a:lvl1pPr>
          </a:lstStyle>
          <a:p>
            <a:pPr/>
            <a:r>
              <a:t>Design figures so they don’t need legends</a:t>
            </a:r>
          </a:p>
        </p:txBody>
      </p:sp>
      <p:pic>
        <p:nvPicPr>
          <p:cNvPr id="513" name="Image" descr="Image"/>
          <p:cNvPicPr>
            <a:picLocks noChangeAspect="1"/>
          </p:cNvPicPr>
          <p:nvPr/>
        </p:nvPicPr>
        <p:blipFill>
          <a:blip r:embed="rId2">
            <a:extLst/>
          </a:blip>
          <a:stretch>
            <a:fillRect/>
          </a:stretch>
        </p:blipFill>
        <p:spPr>
          <a:xfrm>
            <a:off x="3048000" y="-10564"/>
            <a:ext cx="18288001" cy="11287126"/>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5" name="Double-click to edit"/>
          <p:cNvSpPr txBox="1"/>
          <p:nvPr>
            <p:ph type="title"/>
          </p:nvPr>
        </p:nvSpPr>
        <p:spPr>
          <a:prstGeom prst="rect">
            <a:avLst/>
          </a:prstGeom>
        </p:spPr>
        <p:txBody>
          <a:bodyPr/>
          <a:lstStyle/>
          <a:p>
            <a:pPr/>
          </a:p>
        </p:txBody>
      </p:sp>
      <p:pic>
        <p:nvPicPr>
          <p:cNvPr id="516" name="Image" descr="Image"/>
          <p:cNvPicPr>
            <a:picLocks noChangeAspect="1"/>
          </p:cNvPicPr>
          <p:nvPr/>
        </p:nvPicPr>
        <p:blipFill>
          <a:blip r:embed="rId2">
            <a:extLst/>
          </a:blip>
          <a:stretch>
            <a:fillRect/>
          </a:stretch>
        </p:blipFill>
        <p:spPr>
          <a:xfrm>
            <a:off x="4485679" y="732234"/>
            <a:ext cx="15769829" cy="12608720"/>
          </a:xfrm>
          <a:prstGeom prst="rect">
            <a:avLst/>
          </a:prstGeom>
          <a:ln w="12700">
            <a:miter lim="400000"/>
          </a:ln>
        </p:spPr>
      </p:pic>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8" name="Double-click to edit"/>
          <p:cNvSpPr txBox="1"/>
          <p:nvPr>
            <p:ph type="title"/>
          </p:nvPr>
        </p:nvSpPr>
        <p:spPr>
          <a:prstGeom prst="rect">
            <a:avLst/>
          </a:prstGeom>
        </p:spPr>
        <p:txBody>
          <a:bodyPr/>
          <a:lstStyle/>
          <a:p>
            <a:pPr/>
          </a:p>
        </p:txBody>
      </p:sp>
      <p:pic>
        <p:nvPicPr>
          <p:cNvPr id="519" name="Image" descr="Image"/>
          <p:cNvPicPr>
            <a:picLocks noChangeAspect="1"/>
          </p:cNvPicPr>
          <p:nvPr/>
        </p:nvPicPr>
        <p:blipFill>
          <a:blip r:embed="rId3">
            <a:extLst/>
          </a:blip>
          <a:stretch>
            <a:fillRect/>
          </a:stretch>
        </p:blipFill>
        <p:spPr>
          <a:xfrm>
            <a:off x="3047999" y="1075531"/>
            <a:ext cx="18288001" cy="11922125"/>
          </a:xfrm>
          <a:prstGeom prst="rect">
            <a:avLst/>
          </a:prstGeom>
          <a:ln w="12700">
            <a:miter lim="400000"/>
          </a:ln>
        </p:spPr>
      </p:pic>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3" name="Romitti.png" descr="Romitti.png"/>
          <p:cNvPicPr>
            <a:picLocks noChangeAspect="1"/>
          </p:cNvPicPr>
          <p:nvPr/>
        </p:nvPicPr>
        <p:blipFill>
          <a:blip r:embed="rId2">
            <a:extLst/>
          </a:blip>
          <a:stretch>
            <a:fillRect/>
          </a:stretch>
        </p:blipFill>
        <p:spPr>
          <a:xfrm>
            <a:off x="0" y="2660044"/>
            <a:ext cx="24384001" cy="8395912"/>
          </a:xfrm>
          <a:prstGeom prst="rect">
            <a:avLst/>
          </a:prstGeom>
          <a:ln w="12700">
            <a:miter lim="400000"/>
          </a:ln>
        </p:spPr>
      </p:pic>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5" name="Adams.png" descr="Adams.png"/>
          <p:cNvPicPr>
            <a:picLocks noChangeAspect="1"/>
          </p:cNvPicPr>
          <p:nvPr/>
        </p:nvPicPr>
        <p:blipFill>
          <a:blip r:embed="rId2">
            <a:extLst/>
          </a:blip>
          <a:stretch>
            <a:fillRect/>
          </a:stretch>
        </p:blipFill>
        <p:spPr>
          <a:xfrm>
            <a:off x="5463259" y="-57483"/>
            <a:ext cx="13457482" cy="1371600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2_ColorGradient">
  <a:themeElements>
    <a:clrScheme name="22_ColorGradient">
      <a:dk1>
        <a:srgbClr val="810092"/>
      </a:dk1>
      <a:lt1>
        <a:srgbClr val="929292"/>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2_ColorGradient">
      <a:majorFont>
        <a:latin typeface="Graphik Semibold"/>
        <a:ea typeface="Graphik Semibold"/>
        <a:cs typeface="Graphik Semibold"/>
      </a:majorFont>
      <a:minorFont>
        <a:latin typeface="Graphik Semibold"/>
        <a:ea typeface="Graphik Semibold"/>
        <a:cs typeface="Graphik Semibold"/>
      </a:minorFont>
    </a:fontScheme>
    <a:fmtScheme name="22_Color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000000"/>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2_ColorGradient">
  <a:themeElements>
    <a:clrScheme name="22_ColorGradient">
      <a:dk1>
        <a:srgbClr val="000000"/>
      </a:dk1>
      <a:lt1>
        <a:srgbClr val="FFFFFF"/>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2_ColorGradient">
      <a:majorFont>
        <a:latin typeface="Graphik Semibold"/>
        <a:ea typeface="Graphik Semibold"/>
        <a:cs typeface="Graphik Semibold"/>
      </a:majorFont>
      <a:minorFont>
        <a:latin typeface="Graphik Semibold"/>
        <a:ea typeface="Graphik Semibold"/>
        <a:cs typeface="Graphik Semibold"/>
      </a:minorFont>
    </a:fontScheme>
    <a:fmtScheme name="22_Color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000000"/>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