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2920" y="-10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074420" y="479864"/>
            <a:ext cx="5554980" cy="1962912"/>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074420" y="2466752"/>
            <a:ext cx="5554980" cy="23368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9363D8EC-0F37-4BE9-A1A7-8F4166A69057}" type="slidenum">
              <a:rPr lang="en-US" smtClean="0"/>
              <a:t>‹#›</a:t>
            </a:fld>
            <a:endParaRPr lang="en-US"/>
          </a:p>
        </p:txBody>
      </p:sp>
      <p:sp>
        <p:nvSpPr>
          <p:cNvPr id="8" name="Oval 7"/>
          <p:cNvSpPr/>
          <p:nvPr/>
        </p:nvSpPr>
        <p:spPr>
          <a:xfrm>
            <a:off x="691075" y="1885069"/>
            <a:ext cx="157734" cy="280416"/>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867882" y="1793355"/>
            <a:ext cx="48006" cy="85344"/>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712168" y="-72"/>
            <a:ext cx="5143500" cy="9144072"/>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1933794" y="3467100"/>
            <a:ext cx="4800600" cy="3048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933794" y="1422400"/>
            <a:ext cx="4800600" cy="2012949"/>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63D8EC-0F37-4BE9-A1A7-8F4166A69057}" type="slidenum">
              <a:rPr lang="en-US" smtClean="0"/>
              <a:t>‹#›</a:t>
            </a:fld>
            <a:endParaRPr lang="en-US"/>
          </a:p>
        </p:txBody>
      </p:sp>
      <p:sp>
        <p:nvSpPr>
          <p:cNvPr id="10" name="Rectangle 9"/>
          <p:cNvSpPr/>
          <p:nvPr/>
        </p:nvSpPr>
        <p:spPr bwMode="invGray">
          <a:xfrm>
            <a:off x="1714500" y="0"/>
            <a:ext cx="57150" cy="914407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29241" y="3752875"/>
            <a:ext cx="157734" cy="280416"/>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806048" y="3661160"/>
            <a:ext cx="48006" cy="85344"/>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76706" y="365760"/>
            <a:ext cx="5623560" cy="1524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076706" y="2032000"/>
            <a:ext cx="2743200" cy="621792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3957066" y="2032000"/>
            <a:ext cx="2743200" cy="621792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6880448"/>
            <a:ext cx="6172200" cy="1524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2900" y="437704"/>
            <a:ext cx="3017520" cy="85344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497580" y="437704"/>
            <a:ext cx="3017520" cy="85344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42900" y="1292448"/>
            <a:ext cx="3017520" cy="54864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3497580" y="1292448"/>
            <a:ext cx="3017520" cy="54864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76706" y="365760"/>
            <a:ext cx="5623560" cy="1524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761238" y="0"/>
            <a:ext cx="6096762" cy="9144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363D8EC-0F37-4BE9-A1A7-8F4166A69057}" type="slidenum">
              <a:rPr lang="en-US" smtClean="0"/>
              <a:t>‹#›</a:t>
            </a:fld>
            <a:endParaRPr lang="en-US"/>
          </a:p>
        </p:txBody>
      </p:sp>
      <p:sp>
        <p:nvSpPr>
          <p:cNvPr id="6" name="Rectangle 5"/>
          <p:cNvSpPr/>
          <p:nvPr/>
        </p:nvSpPr>
        <p:spPr bwMode="invGray">
          <a:xfrm>
            <a:off x="761238" y="-72"/>
            <a:ext cx="54864" cy="914407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89037"/>
            <a:ext cx="2857500" cy="154940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342900" y="1875952"/>
            <a:ext cx="2857500" cy="931333"/>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 y="2844801"/>
            <a:ext cx="6115050" cy="5323417"/>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15172" y="1422400"/>
            <a:ext cx="2057400" cy="26416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363D8EC-0F37-4BE9-A1A7-8F4166A69057}" type="slidenum">
              <a:rPr lang="en-US" smtClean="0"/>
              <a:t>‹#›</a:t>
            </a:fld>
            <a:endParaRPr lang="en-US"/>
          </a:p>
        </p:txBody>
      </p:sp>
      <p:sp>
        <p:nvSpPr>
          <p:cNvPr id="8" name="Rectangle 7"/>
          <p:cNvSpPr/>
          <p:nvPr/>
        </p:nvSpPr>
        <p:spPr>
          <a:xfrm>
            <a:off x="571500" y="1422400"/>
            <a:ext cx="3429000" cy="6096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628650" y="1524005"/>
            <a:ext cx="3314700" cy="468604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297544" y="1272455"/>
            <a:ext cx="514350" cy="272413"/>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3752750" y="1249048"/>
            <a:ext cx="486918" cy="272413"/>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628650" y="6400800"/>
            <a:ext cx="3314700" cy="1016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366186"/>
            <a:ext cx="1371600" cy="7802033"/>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857250" y="366188"/>
            <a:ext cx="4171950" cy="780203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E97EAE-CA32-4CE9-B33E-9863B9451637}" type="datetimeFigureOut">
              <a:rPr lang="en-US" smtClean="0"/>
              <a:t>2/3/12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63D8EC-0F37-4BE9-A1A7-8F4166A6905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611945" y="-1087896"/>
            <a:ext cx="1229165" cy="2185183"/>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26613" y="28137"/>
            <a:ext cx="1276643" cy="2269588"/>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37161" y="1406770"/>
            <a:ext cx="844288" cy="1470165"/>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759655" y="-72"/>
            <a:ext cx="6098345" cy="9144072"/>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076706" y="366184"/>
            <a:ext cx="5623560" cy="1524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076706" y="1930400"/>
            <a:ext cx="5623560" cy="64008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2686050" y="8407400"/>
            <a:ext cx="1600200" cy="63500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4E97EAE-CA32-4CE9-B33E-9863B9451637}" type="datetimeFigureOut">
              <a:rPr lang="en-US" smtClean="0"/>
              <a:t>2/3/12</a:t>
            </a:fld>
            <a:endParaRPr lang="en-US"/>
          </a:p>
        </p:txBody>
      </p:sp>
      <p:sp>
        <p:nvSpPr>
          <p:cNvPr id="10" name="Footer Placeholder 9"/>
          <p:cNvSpPr>
            <a:spLocks noGrp="1"/>
          </p:cNvSpPr>
          <p:nvPr>
            <p:ph type="ftr" sz="quarter" idx="3"/>
          </p:nvPr>
        </p:nvSpPr>
        <p:spPr>
          <a:xfrm>
            <a:off x="4286250" y="8407400"/>
            <a:ext cx="2171700" cy="63500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6460236" y="8407400"/>
            <a:ext cx="342900" cy="63500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363D8EC-0F37-4BE9-A1A7-8F4166A69057}" type="slidenum">
              <a:rPr lang="en-US" smtClean="0"/>
              <a:t>‹#›</a:t>
            </a:fld>
            <a:endParaRPr lang="en-US"/>
          </a:p>
        </p:txBody>
      </p:sp>
      <p:sp>
        <p:nvSpPr>
          <p:cNvPr id="15" name="Rectangle 14"/>
          <p:cNvSpPr/>
          <p:nvPr/>
        </p:nvSpPr>
        <p:spPr bwMode="invGray">
          <a:xfrm>
            <a:off x="761238" y="-72"/>
            <a:ext cx="54864" cy="9144072"/>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2341" y="1447800"/>
            <a:ext cx="5818850" cy="7620000"/>
          </a:xfrm>
        </p:spPr>
        <p:txBody>
          <a:bodyPr>
            <a:normAutofit fontScale="90000"/>
          </a:bodyPr>
          <a:lstStyle/>
          <a:p>
            <a:r>
              <a:rPr lang="en-US" sz="2200" b="1" dirty="0" smtClean="0">
                <a:solidFill>
                  <a:schemeClr val="tx1"/>
                </a:solidFill>
              </a:rPr>
              <a:t/>
            </a:r>
            <a:br>
              <a:rPr lang="en-US" sz="2200" b="1" dirty="0" smtClean="0">
                <a:solidFill>
                  <a:schemeClr val="tx1"/>
                </a:solidFill>
              </a:rPr>
            </a:br>
            <a:r>
              <a:rPr lang="en-US" sz="2200" b="1" dirty="0">
                <a:solidFill>
                  <a:schemeClr val="tx1"/>
                </a:solidFill>
              </a:rPr>
              <a:t/>
            </a:r>
            <a:br>
              <a:rPr lang="en-US" sz="2200" b="1" dirty="0">
                <a:solidFill>
                  <a:schemeClr val="tx1"/>
                </a:solidFill>
              </a:rPr>
            </a:br>
            <a:r>
              <a:rPr lang="en-US" sz="2200" b="1" dirty="0" smtClean="0">
                <a:solidFill>
                  <a:schemeClr val="tx1"/>
                </a:solidFill>
              </a:rPr>
              <a:t/>
            </a:r>
            <a:br>
              <a:rPr lang="en-US" sz="2200" b="1" dirty="0" smtClean="0">
                <a:solidFill>
                  <a:schemeClr val="tx1"/>
                </a:solidFill>
              </a:rPr>
            </a:br>
            <a:r>
              <a:rPr lang="en-US" sz="2200" b="1" dirty="0">
                <a:solidFill>
                  <a:schemeClr val="tx1"/>
                </a:solidFill>
              </a:rPr>
              <a:t/>
            </a:r>
            <a:br>
              <a:rPr lang="en-US" sz="2200" b="1" dirty="0">
                <a:solidFill>
                  <a:schemeClr val="tx1"/>
                </a:solidFill>
              </a:rPr>
            </a:br>
            <a:r>
              <a:rPr lang="en-US" sz="2200" b="1" dirty="0" smtClean="0">
                <a:solidFill>
                  <a:schemeClr val="tx1"/>
                </a:solidFill>
              </a:rPr>
              <a:t/>
            </a:r>
            <a:br>
              <a:rPr lang="en-US" sz="2200" b="1" dirty="0" smtClean="0">
                <a:solidFill>
                  <a:schemeClr val="tx1"/>
                </a:solidFill>
              </a:rPr>
            </a:br>
            <a:r>
              <a:rPr lang="en-US" sz="2200" b="1" dirty="0">
                <a:solidFill>
                  <a:schemeClr val="tx1"/>
                </a:solidFill>
              </a:rPr>
              <a:t/>
            </a:r>
            <a:br>
              <a:rPr lang="en-US" sz="2200" b="1" dirty="0">
                <a:solidFill>
                  <a:schemeClr val="tx1"/>
                </a:solidFill>
              </a:rPr>
            </a:br>
            <a:r>
              <a:rPr lang="en-US" sz="2200" b="1" dirty="0" smtClean="0">
                <a:solidFill>
                  <a:schemeClr val="tx1"/>
                </a:solidFill>
              </a:rPr>
              <a:t>20 Years of Research on Peer Services</a:t>
            </a:r>
            <a:br>
              <a:rPr lang="en-US" sz="2200" b="1" dirty="0" smtClean="0">
                <a:solidFill>
                  <a:schemeClr val="tx1"/>
                </a:solidFill>
              </a:rPr>
            </a:br>
            <a:r>
              <a:rPr lang="en-US" sz="1800" u="sng" dirty="0" smtClean="0"/>
              <a:t/>
            </a:r>
            <a:br>
              <a:rPr lang="en-US" sz="1800" u="sng" dirty="0" smtClean="0"/>
            </a:br>
            <a:r>
              <a:rPr lang="en-US" sz="1800" b="1" u="sng" dirty="0" smtClean="0"/>
              <a:t>Why Study Peer Related Research?</a:t>
            </a:r>
            <a:br>
              <a:rPr lang="en-US" sz="1800" b="1" u="sng" dirty="0" smtClean="0"/>
            </a:br>
            <a:r>
              <a:rPr lang="en-US" sz="1600" dirty="0" smtClean="0"/>
              <a:t>Mental Health </a:t>
            </a:r>
            <a:r>
              <a:rPr lang="en-US" sz="1800" dirty="0" smtClean="0"/>
              <a:t>Peer Services have dramatically grown – now more peer services than traditional.</a:t>
            </a:r>
            <a:br>
              <a:rPr lang="en-US" sz="1800" dirty="0" smtClean="0"/>
            </a:br>
            <a:r>
              <a:rPr lang="en-US" sz="1800" dirty="0"/>
              <a:t/>
            </a:r>
            <a:br>
              <a:rPr lang="en-US" sz="1800" dirty="0"/>
            </a:br>
            <a:r>
              <a:rPr lang="en-US" sz="1800" b="1" u="sng" dirty="0" smtClean="0"/>
              <a:t>How many studies were reviewed?</a:t>
            </a:r>
            <a:br>
              <a:rPr lang="en-US" sz="1800" b="1" u="sng" dirty="0" smtClean="0"/>
            </a:br>
            <a:r>
              <a:rPr lang="en-US" sz="1800" dirty="0" smtClean="0"/>
              <a:t>Out of  the original 126,  48 were both scientifically correct (rigor)and asked research questions that had meaning.  In all, 48 were reviewed.</a:t>
            </a:r>
            <a:br>
              <a:rPr lang="en-US" sz="1800" dirty="0" smtClean="0"/>
            </a:br>
            <a:r>
              <a:rPr lang="en-US" sz="1800" dirty="0" smtClean="0"/>
              <a:t/>
            </a:r>
            <a:br>
              <a:rPr lang="en-US" sz="1800" dirty="0" smtClean="0"/>
            </a:br>
            <a:r>
              <a:rPr lang="en-US" sz="1800" b="1" u="sng" dirty="0" smtClean="0"/>
              <a:t>What was learned?                                        </a:t>
            </a:r>
            <a:br>
              <a:rPr lang="en-US" sz="1800" b="1" u="sng" dirty="0" smtClean="0"/>
            </a:br>
            <a:r>
              <a:rPr lang="en-US" sz="1800" dirty="0" smtClean="0"/>
              <a:t>1. Peer providers deliver services resulting in similar outcomes to those of professionals.</a:t>
            </a:r>
            <a:br>
              <a:rPr lang="en-US" sz="1800" dirty="0" smtClean="0"/>
            </a:br>
            <a:r>
              <a:rPr lang="en-US" sz="1800" dirty="0" smtClean="0"/>
              <a:t/>
            </a:r>
            <a:br>
              <a:rPr lang="en-US" sz="1800" dirty="0" smtClean="0"/>
            </a:br>
            <a:r>
              <a:rPr lang="en-US" sz="1800" dirty="0" smtClean="0"/>
              <a:t>2. Peer services when added to traditional services did not change outcomes, but peers provided distinctive skills and experiences helpful to engagement &amp; retention.</a:t>
            </a:r>
            <a:br>
              <a:rPr lang="en-US" sz="1800" dirty="0" smtClean="0"/>
            </a:br>
            <a:r>
              <a:rPr lang="en-US" sz="1800" dirty="0" smtClean="0"/>
              <a:t/>
            </a:r>
            <a:br>
              <a:rPr lang="en-US" sz="1800" dirty="0" smtClean="0"/>
            </a:br>
            <a:r>
              <a:rPr lang="en-US" sz="1800" dirty="0" smtClean="0"/>
              <a:t>3. In peer groups, outcomes can improve if members attend regularly.</a:t>
            </a:r>
            <a:br>
              <a:rPr lang="en-US" sz="1800" dirty="0" smtClean="0"/>
            </a:br>
            <a:r>
              <a:rPr lang="en-US" sz="1800" dirty="0" smtClean="0"/>
              <a:t/>
            </a:r>
            <a:br>
              <a:rPr lang="en-US" sz="1800" dirty="0" smtClean="0"/>
            </a:br>
            <a:r>
              <a:rPr lang="en-US" sz="1800" dirty="0" smtClean="0"/>
              <a:t>4. Some peer group services such as Vet to Vet found that those who used the program regularly had better outcomes.</a:t>
            </a:r>
            <a:br>
              <a:rPr lang="en-US" sz="1800" dirty="0" smtClean="0"/>
            </a:br>
            <a:r>
              <a:rPr lang="en-US" sz="1800" dirty="0" smtClean="0"/>
              <a:t/>
            </a:r>
            <a:br>
              <a:rPr lang="en-US" sz="1800" dirty="0" smtClean="0"/>
            </a:br>
            <a:r>
              <a:rPr lang="en-US" sz="1800" dirty="0" smtClean="0"/>
              <a:t>5. Two studies of peer run residences show modest evidence of effectiveness.</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en-US" sz="1400" dirty="0" smtClean="0"/>
              <a:t>Summarized from the Boston University Center for Psychiatric 	Rehabilitation Knowledge Dissemination Project funded by NIDRR 	under Grant </a:t>
            </a:r>
            <a:r>
              <a:rPr lang="en-US" sz="1400" dirty="0"/>
              <a:t># (H133A050006)</a:t>
            </a:r>
            <a:r>
              <a:rPr lang="en-US" sz="1400" dirty="0" smtClean="0"/>
              <a:t/>
            </a:r>
            <a:br>
              <a:rPr lang="en-US" sz="1400" dirty="0" smtClean="0"/>
            </a:br>
            <a:r>
              <a:rPr lang="en-US" sz="1800" dirty="0"/>
              <a:t/>
            </a:r>
            <a:br>
              <a:rPr lang="en-US" sz="1800" dirty="0"/>
            </a:br>
            <a:endParaRPr lang="en-US" sz="1800" dirty="0"/>
          </a:p>
        </p:txBody>
      </p:sp>
      <p:pic>
        <p:nvPicPr>
          <p:cNvPr id="1026" name="Picture 2" descr="C:\Users\joanrapp\AppData\Local\Microsoft\Windows\Temporary Internet Files\Content.IE5\E05ZIMUI\MC90009010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6629400"/>
            <a:ext cx="1248373" cy="121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875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24</TotalTime>
  <Words>0</Words>
  <Application>Microsoft Macintosh PowerPoint</Application>
  <PresentationFormat>On-screen Show (4:3)</PresentationFormat>
  <Paragraphs>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Solstice</vt:lpstr>
      <vt:lpstr>      20 Years of Research on Peer Services  Why Study Peer Related Research? Mental Health Peer Services have dramatically grown – now more peer services than traditional.  How many studies were reviewed? Out of  the original 126,  48 were both scientifically correct (rigor)and asked research questions that had meaning.  In all, 48 were reviewed.  What was learned?                                         1. Peer providers deliver services resulting in similar outcomes to those of professionals.  2. Peer services when added to traditional services did not change outcomes, but peers provided distinctive skills and experiences helpful to engagement &amp; retention.  3. In peer groups, outcomes can improve if members attend regularly.  4. Some peer group services such as Vet to Vet found that those who used the program regularly had better outcomes.  5. Two studies of peer run residences show modest evidence of effectiveness.      Summarized from the Boston University Center for Psychiatric  Rehabilitation Knowledge Dissemination Project funded by NIDRR  under Grant # (H133A050006)  </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subject/>
  <dc:creator/>
  <cp:keywords/>
  <dc:description/>
  <cp:lastModifiedBy>David</cp:lastModifiedBy>
  <cp:revision>7</cp:revision>
  <dcterms:created xsi:type="dcterms:W3CDTF">2011-08-24T17:50:58Z</dcterms:created>
  <dcterms:modified xsi:type="dcterms:W3CDTF">2012-02-03T13:07:12Z</dcterms:modified>
  <cp:category/>
</cp:coreProperties>
</file>