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embeddedFontLst>
    <p:embeddedFont>
      <p:font typeface="Roboto Mono SemiBold"/>
      <p:regular r:id="rId46"/>
      <p:bold r:id="rId47"/>
      <p:italic r:id="rId48"/>
      <p:boldItalic r:id="rId49"/>
    </p:embeddedFont>
    <p:embeddedFont>
      <p:font typeface="Lato"/>
      <p:regular r:id="rId50"/>
      <p:bold r:id="rId51"/>
      <p:italic r:id="rId52"/>
      <p:boldItalic r:id="rId53"/>
    </p:embeddedFont>
    <p:embeddedFont>
      <p:font typeface="Helvetica Neue"/>
      <p:regular r:id="rId54"/>
      <p:bold r:id="rId55"/>
      <p:italic r:id="rId56"/>
      <p:boldItalic r:id="rId57"/>
    </p:embeddedFont>
    <p:embeddedFont>
      <p:font typeface="Roboto Mono"/>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62" roundtripDataSignature="AMtx7mgTwuQxiQWkJKHNyoO4lkKaNqp2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RobotoMonoSemiBold-regular.fntdata"/><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RobotoMonoSemiBold-italic.fntdata"/><Relationship Id="rId47" Type="http://schemas.openxmlformats.org/officeDocument/2006/relationships/font" Target="fonts/RobotoMonoSemiBold-bold.fntdata"/><Relationship Id="rId49" Type="http://schemas.openxmlformats.org/officeDocument/2006/relationships/font" Target="fonts/RobotoMonoSemiBold-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customschemas.google.com/relationships/presentationmetadata" Target="metadata"/><Relationship Id="rId61" Type="http://schemas.openxmlformats.org/officeDocument/2006/relationships/font" Target="fonts/RobotoMono-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RobotoMono-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Lato-bold.fntdata"/><Relationship Id="rId50" Type="http://schemas.openxmlformats.org/officeDocument/2006/relationships/font" Target="fonts/Lato-regular.fntdata"/><Relationship Id="rId53" Type="http://schemas.openxmlformats.org/officeDocument/2006/relationships/font" Target="fonts/Lato-boldItalic.fntdata"/><Relationship Id="rId52" Type="http://schemas.openxmlformats.org/officeDocument/2006/relationships/font" Target="fonts/Lato-italic.fntdata"/><Relationship Id="rId11" Type="http://schemas.openxmlformats.org/officeDocument/2006/relationships/slide" Target="slides/slide5.xml"/><Relationship Id="rId55" Type="http://schemas.openxmlformats.org/officeDocument/2006/relationships/font" Target="fonts/HelveticaNeue-bold.fntdata"/><Relationship Id="rId10" Type="http://schemas.openxmlformats.org/officeDocument/2006/relationships/slide" Target="slides/slide4.xml"/><Relationship Id="rId54" Type="http://schemas.openxmlformats.org/officeDocument/2006/relationships/font" Target="fonts/HelveticaNeue-regular.fntdata"/><Relationship Id="rId13" Type="http://schemas.openxmlformats.org/officeDocument/2006/relationships/slide" Target="slides/slide7.xml"/><Relationship Id="rId57" Type="http://schemas.openxmlformats.org/officeDocument/2006/relationships/font" Target="fonts/HelveticaNeue-boldItalic.fntdata"/><Relationship Id="rId12" Type="http://schemas.openxmlformats.org/officeDocument/2006/relationships/slide" Target="slides/slide6.xml"/><Relationship Id="rId56" Type="http://schemas.openxmlformats.org/officeDocument/2006/relationships/font" Target="fonts/HelveticaNeue-italic.fntdata"/><Relationship Id="rId15" Type="http://schemas.openxmlformats.org/officeDocument/2006/relationships/slide" Target="slides/slide9.xml"/><Relationship Id="rId59" Type="http://schemas.openxmlformats.org/officeDocument/2006/relationships/font" Target="fonts/RobotoMono-bold.fntdata"/><Relationship Id="rId14" Type="http://schemas.openxmlformats.org/officeDocument/2006/relationships/slide" Target="slides/slide8.xml"/><Relationship Id="rId58" Type="http://schemas.openxmlformats.org/officeDocument/2006/relationships/font" Target="fonts/RobotoMono-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93040f0fd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93040f0fd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95dd3c75dc_1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95dd3c75dc_1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95dd3c75dc_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95dd3c75dc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95dd3c75dc_1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95dd3c75dc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Anatomy has been used as a tool for racism in the past.  In the present, gaps in research caused by bias have lead to disparate health outcomes for biological women vs biological men, cis-gendered folk vs trans-gendered folk, and among races.  Students will pick a topic in which bias exists in our current medical practice or anatomical knowledge and create an infographic.</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92dcbba24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g292dcbba24e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93040f0fd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93040f0fd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963faf574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963faf57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963faf574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963faf574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963faf574b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963faf574b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92dcbba24e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292dcbba24e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93040f0fd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93040f0fd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95773f7aa4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95773f7aa4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   	1,000 Term papers, or assignments in Your Pocket, to paraphrase Steve Jobs. </a:t>
            </a:r>
            <a:r>
              <a:rPr lang="en" sz="1200">
                <a:solidFill>
                  <a:schemeClr val="dk1"/>
                </a:solidFill>
                <a:highlight>
                  <a:srgbClr val="FFFFFF"/>
                </a:highlight>
                <a:latin typeface="Times New Roman"/>
                <a:ea typeface="Times New Roman"/>
                <a:cs typeface="Times New Roman"/>
                <a:sym typeface="Times New Roman"/>
              </a:rPr>
              <a:t>Students can produce video assignments for courses using the device that is always with them—the smart phone. Smart Phone Reporting is a journalism and HUB multimedia course launched four years ago. Students learn how to research, shoot, narrate and edit 4 news videos using only their smart phones and an Adobe all-in-one app called Rush.</a:t>
            </a:r>
            <a:endParaRPr sz="1200">
              <a:solidFill>
                <a:schemeClr val="dk1"/>
              </a:solidFill>
              <a:highlight>
                <a:srgbClr val="FFFFFF"/>
              </a:highlight>
              <a:latin typeface="Times New Roman"/>
              <a:ea typeface="Times New Roman"/>
              <a:cs typeface="Times New Roman"/>
              <a:sym typeface="Times New Roman"/>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-Goals of the class: develop news and visual literacy skills by showing, not just telling stories about issues, breaking news, events and trends. Learn shooting editing and writing on deadline. In the vein of show and tell- here are excerpts from assignments submitted just last week by students.  </a:t>
            </a:r>
            <a:endParaRPr sz="1200">
              <a:solidFill>
                <a:schemeClr val="dk1"/>
              </a:solidFill>
              <a:highlight>
                <a:srgbClr val="FFFFFF"/>
              </a:highlight>
              <a:latin typeface="Times New Roman"/>
              <a:ea typeface="Times New Roman"/>
              <a:cs typeface="Times New Roman"/>
              <a:sym typeface="Times New Roman"/>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EASIER THAN YOU THINK: by now I’m sure all of you have experience shooting video and photographs on your Iphone—here is a link to a brief tutorial  how to step up those skills provided by the pros at the BBC Network.</a:t>
            </a:r>
            <a:endParaRPr sz="1200">
              <a:solidFill>
                <a:schemeClr val="dk1"/>
              </a:solidFill>
              <a:highlight>
                <a:srgbClr val="FFFFFF"/>
              </a:highlight>
              <a:latin typeface="Times New Roman"/>
              <a:ea typeface="Times New Roman"/>
              <a:cs typeface="Times New Roman"/>
              <a:sym typeface="Times New Roman"/>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Adobe’s app Rush can be downloaded free to faculty and students available through BU’s license to Creative Cloud.</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95773f7aa4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95773f7aa4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But smart phones produce videos can be used in student assignments in other disciplines. Here are some possible examples---</a:t>
            </a:r>
            <a:endParaRPr sz="1200">
              <a:solidFill>
                <a:schemeClr val="dk1"/>
              </a:solidFill>
              <a:highlight>
                <a:srgbClr val="FFFFFF"/>
              </a:highlight>
              <a:latin typeface="Times New Roman"/>
              <a:ea typeface="Times New Roman"/>
              <a:cs typeface="Times New Roman"/>
              <a:sym typeface="Times New Roman"/>
            </a:endParaRPr>
          </a:p>
          <a:p>
            <a:pPr indent="0" lvl="0" marL="6858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a:t>
            </a:r>
            <a:r>
              <a:rPr lang="en" sz="700">
                <a:solidFill>
                  <a:schemeClr val="dk1"/>
                </a:solidFill>
                <a:highlight>
                  <a:srgbClr val="FFFFFF"/>
                </a:highlight>
                <a:latin typeface="Times New Roman"/>
                <a:ea typeface="Times New Roman"/>
                <a:cs typeface="Times New Roman"/>
                <a:sym typeface="Times New Roman"/>
              </a:rPr>
              <a:t>    	</a:t>
            </a:r>
            <a:r>
              <a:rPr lang="en" sz="1200">
                <a:solidFill>
                  <a:schemeClr val="dk1"/>
                </a:solidFill>
                <a:highlight>
                  <a:srgbClr val="FFFFFF"/>
                </a:highlight>
                <a:latin typeface="Times New Roman"/>
                <a:ea typeface="Times New Roman"/>
                <a:cs typeface="Times New Roman"/>
                <a:sym typeface="Times New Roman"/>
              </a:rPr>
              <a:t>Historical documentaries using newsreel or videos from media-rich archives such as the Library of Congress</a:t>
            </a:r>
            <a:endParaRPr sz="1200">
              <a:solidFill>
                <a:schemeClr val="dk1"/>
              </a:solidFill>
              <a:highlight>
                <a:srgbClr val="FFFFFF"/>
              </a:highlight>
              <a:latin typeface="Times New Roman"/>
              <a:ea typeface="Times New Roman"/>
              <a:cs typeface="Times New Roman"/>
              <a:sym typeface="Times New Roman"/>
            </a:endParaRPr>
          </a:p>
          <a:p>
            <a:pPr indent="0" lvl="0" marL="6858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a:t>
            </a:r>
            <a:r>
              <a:rPr lang="en" sz="700">
                <a:solidFill>
                  <a:schemeClr val="dk1"/>
                </a:solidFill>
                <a:highlight>
                  <a:srgbClr val="FFFFFF"/>
                </a:highlight>
                <a:latin typeface="Times New Roman"/>
                <a:ea typeface="Times New Roman"/>
                <a:cs typeface="Times New Roman"/>
                <a:sym typeface="Times New Roman"/>
              </a:rPr>
              <a:t>    	</a:t>
            </a:r>
            <a:r>
              <a:rPr lang="en" sz="1200">
                <a:solidFill>
                  <a:schemeClr val="dk1"/>
                </a:solidFill>
                <a:highlight>
                  <a:srgbClr val="FFFFFF"/>
                </a:highlight>
                <a:latin typeface="Times New Roman"/>
                <a:ea typeface="Times New Roman"/>
                <a:cs typeface="Times New Roman"/>
                <a:sym typeface="Times New Roman"/>
              </a:rPr>
              <a:t>Climate change presentations, using time lapse, photographs or videos showing how a rainy summer affects climate change- Google images lists copyright free photographs</a:t>
            </a:r>
            <a:endParaRPr sz="1200">
              <a:solidFill>
                <a:schemeClr val="dk1"/>
              </a:solidFill>
              <a:highlight>
                <a:srgbClr val="FFFFFF"/>
              </a:highlight>
              <a:latin typeface="Times New Roman"/>
              <a:ea typeface="Times New Roman"/>
              <a:cs typeface="Times New Roman"/>
              <a:sym typeface="Times New Roman"/>
            </a:endParaRPr>
          </a:p>
          <a:p>
            <a:pPr indent="0" lvl="0" marL="6858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a:t>
            </a:r>
            <a:r>
              <a:rPr lang="en" sz="700">
                <a:solidFill>
                  <a:schemeClr val="dk1"/>
                </a:solidFill>
                <a:highlight>
                  <a:srgbClr val="FFFFFF"/>
                </a:highlight>
                <a:latin typeface="Times New Roman"/>
                <a:ea typeface="Times New Roman"/>
                <a:cs typeface="Times New Roman"/>
                <a:sym typeface="Times New Roman"/>
              </a:rPr>
              <a:t>    	</a:t>
            </a:r>
            <a:r>
              <a:rPr lang="en" sz="1200">
                <a:solidFill>
                  <a:schemeClr val="dk1"/>
                </a:solidFill>
                <a:highlight>
                  <a:srgbClr val="FFFFFF"/>
                </a:highlight>
                <a:latin typeface="Times New Roman"/>
                <a:ea typeface="Times New Roman"/>
                <a:cs typeface="Times New Roman"/>
                <a:sym typeface="Times New Roman"/>
              </a:rPr>
              <a:t>Zoom recorded interviews, thank you pandemic, makes accessible experts from all over the world on political science topics, business and economics courses what interest rates are doing to the housing market, what Elon Musk is doing to social media, international relations,  the roots of the Israeli-Hamas conflict.</a:t>
            </a:r>
            <a:endParaRPr sz="1200">
              <a:solidFill>
                <a:schemeClr val="dk1"/>
              </a:solidFill>
              <a:highlight>
                <a:srgbClr val="FFFFFF"/>
              </a:highlight>
              <a:latin typeface="Times New Roman"/>
              <a:ea typeface="Times New Roman"/>
              <a:cs typeface="Times New Roman"/>
              <a:sym typeface="Times New Roman"/>
            </a:endParaRPr>
          </a:p>
          <a:p>
            <a:pPr indent="0" lvl="0" marL="685800" rtl="0" algn="l">
              <a:lnSpc>
                <a:spcPct val="115000"/>
              </a:lnSpc>
              <a:spcBef>
                <a:spcPts val="60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Students can also ask for cell phone video from others….You see an example of an NBC news request on X/Twitter to a student reporter at Penn State-that’s how the networks are now using smart phone videos to show everything from attacks in Middle East, to first blizzards in the remote rockies…20-30 percent of video on network newscasts is now cell phone videos credited to just plain folk. Remember how the George Floyd beating was recorded? Or the Jan. 6</a:t>
            </a:r>
            <a:r>
              <a:rPr baseline="30000" lang="en" sz="1200">
                <a:solidFill>
                  <a:schemeClr val="dk1"/>
                </a:solidFill>
                <a:highlight>
                  <a:srgbClr val="FFFFFF"/>
                </a:highlight>
                <a:latin typeface="Times New Roman"/>
                <a:ea typeface="Times New Roman"/>
                <a:cs typeface="Times New Roman"/>
                <a:sym typeface="Times New Roman"/>
              </a:rPr>
              <a:t>th</a:t>
            </a:r>
            <a:r>
              <a:rPr lang="en" sz="1200">
                <a:solidFill>
                  <a:schemeClr val="dk1"/>
                </a:solidFill>
                <a:highlight>
                  <a:srgbClr val="FFFFFF"/>
                </a:highlight>
                <a:latin typeface="Times New Roman"/>
                <a:ea typeface="Times New Roman"/>
                <a:cs typeface="Times New Roman"/>
                <a:sym typeface="Times New Roman"/>
              </a:rPr>
              <a:t> insurrection? Nobody notices a smart phone because everyone, everywhere is recording.</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60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964453065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2964453065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92dcbba24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g292dcbba24e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93040f0fd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93040f0fd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95773f7aa4_0_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g295773f7aa4_0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95773f7aa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g295773f7aa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95773f7aa4_0_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g295773f7aa4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95773f7aa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g295773f7aa4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95773f7aa4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g295773f7aa4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95773f7aa4_0_1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g295773f7aa4_0_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95773f7aa4_0_1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1" name="Google Shape;341;g295773f7aa4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92dcbba24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g292dcbba24e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93040f0fd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93040f0fd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95dd3c75dc_1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95dd3c75dc_1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95dd3c75dc_1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95dd3c75dc_1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95dd3c75dc_1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95dd3c75dc_1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95dd3c75dc_1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295dd3c75dc_1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95dd3c75dc_1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95dd3c75dc_1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95dd3c75dc_1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295dd3c75dc_1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3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3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3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3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3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3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4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4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2" name="Google Shape;32;p4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4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6" name="Google Shape;36;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4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4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0" name="Google Shape;40;p4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4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2" name="Google Shape;42;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44"/>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5" name="Google Shape;45;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4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45"/>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g295dd3c75dc_1_9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g295dd3c75dc_1_9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g295dd3c75dc_1_9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g295dd3c75dc_1_9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g295dd3c75dc_1_9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g295dd3c75dc_1_100"/>
          <p:cNvSpPr txBox="1"/>
          <p:nvPr>
            <p:ph type="title"/>
          </p:nvPr>
        </p:nvSpPr>
        <p:spPr>
          <a:xfrm>
            <a:off x="311700" y="5797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g295dd3c75dc_1_10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4" name="Google Shape;64;g295dd3c75dc_1_10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g295dd3c75dc_1_104"/>
          <p:cNvSpPr txBox="1"/>
          <p:nvPr>
            <p:ph type="title"/>
          </p:nvPr>
        </p:nvSpPr>
        <p:spPr>
          <a:xfrm>
            <a:off x="311700" y="5797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g295dd3c75dc_1_10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8" name="Google Shape;68;g295dd3c75dc_1_10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9" name="Google Shape;69;g295dd3c75dc_1_10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g295dd3c75dc_1_109"/>
          <p:cNvSpPr txBox="1"/>
          <p:nvPr>
            <p:ph type="title"/>
          </p:nvPr>
        </p:nvSpPr>
        <p:spPr>
          <a:xfrm>
            <a:off x="311700" y="5797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g295dd3c75dc_1_10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g295dd3c75dc_1_112"/>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g295dd3c75dc_1_112"/>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6" name="Google Shape;76;g295dd3c75dc_1_1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g295dd3c75dc_1_116"/>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g295dd3c75dc_1_1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g295dd3c75dc_1_11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g295dd3c75dc_1_11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g295dd3c75dc_1_11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g295dd3c75dc_1_11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5" name="Google Shape;85;g295dd3c75dc_1_1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g295dd3c75dc_1_125"/>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88" name="Google Shape;88;g295dd3c75dc_1_1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g295dd3c75dc_1_12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g295dd3c75dc_1_128"/>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92" name="Google Shape;92;g295dd3c75dc_1_1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g295dd3c75dc_1_1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50.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1.xml"/><Relationship Id="rId12" Type="http://schemas.openxmlformats.org/officeDocument/2006/relationships/slideLayout" Target="../slideLayouts/slideLayout22.xml"/><Relationship Id="rId1" Type="http://schemas.openxmlformats.org/officeDocument/2006/relationships/image" Target="../media/image7.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17500" lvl="1" marL="9144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2pPr>
            <a:lvl3pPr indent="-317500" lvl="2" marL="13716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3pPr>
            <a:lvl4pPr indent="-317500" lvl="3" marL="18288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8" name="Google Shape;8;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g295dd3c75dc_1_89"/>
          <p:cNvSpPr txBox="1"/>
          <p:nvPr>
            <p:ph type="title"/>
          </p:nvPr>
        </p:nvSpPr>
        <p:spPr>
          <a:xfrm>
            <a:off x="311700" y="57977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sz="2800">
                <a:solidFill>
                  <a:schemeClr val="lt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g295dd3c75dc_1_8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lt1"/>
              </a:buClr>
              <a:buSzPts val="1800"/>
              <a:buChar char="●"/>
              <a:defRPr sz="1800">
                <a:solidFill>
                  <a:schemeClr val="lt1"/>
                </a:solidFill>
              </a:defRPr>
            </a:lvl1pPr>
            <a:lvl2pPr indent="-317500" lvl="1" marL="914400" rtl="0">
              <a:lnSpc>
                <a:spcPct val="115000"/>
              </a:lnSpc>
              <a:spcBef>
                <a:spcPts val="0"/>
              </a:spcBef>
              <a:spcAft>
                <a:spcPts val="0"/>
              </a:spcAft>
              <a:buClr>
                <a:schemeClr val="lt1"/>
              </a:buClr>
              <a:buSzPts val="1400"/>
              <a:buChar char="○"/>
              <a:defRPr>
                <a:solidFill>
                  <a:schemeClr val="lt1"/>
                </a:solidFill>
              </a:defRPr>
            </a:lvl2pPr>
            <a:lvl3pPr indent="-317500" lvl="2" marL="1371600" rtl="0">
              <a:lnSpc>
                <a:spcPct val="115000"/>
              </a:lnSpc>
              <a:spcBef>
                <a:spcPts val="0"/>
              </a:spcBef>
              <a:spcAft>
                <a:spcPts val="0"/>
              </a:spcAft>
              <a:buClr>
                <a:schemeClr val="lt1"/>
              </a:buClr>
              <a:buSzPts val="1400"/>
              <a:buChar char="■"/>
              <a:defRPr>
                <a:solidFill>
                  <a:schemeClr val="lt1"/>
                </a:solidFill>
              </a:defRPr>
            </a:lvl3pPr>
            <a:lvl4pPr indent="-317500" lvl="3" marL="1828800" rtl="0">
              <a:lnSpc>
                <a:spcPct val="115000"/>
              </a:lnSpc>
              <a:spcBef>
                <a:spcPts val="0"/>
              </a:spcBef>
              <a:spcAft>
                <a:spcPts val="0"/>
              </a:spcAft>
              <a:buClr>
                <a:schemeClr val="lt1"/>
              </a:buClr>
              <a:buSzPts val="1400"/>
              <a:buChar char="●"/>
              <a:defRPr>
                <a:solidFill>
                  <a:schemeClr val="lt1"/>
                </a:solidFill>
              </a:defRPr>
            </a:lvl4pPr>
            <a:lvl5pPr indent="-317500" lvl="4" marL="2286000" rtl="0">
              <a:lnSpc>
                <a:spcPct val="115000"/>
              </a:lnSpc>
              <a:spcBef>
                <a:spcPts val="0"/>
              </a:spcBef>
              <a:spcAft>
                <a:spcPts val="0"/>
              </a:spcAft>
              <a:buClr>
                <a:schemeClr val="lt1"/>
              </a:buClr>
              <a:buSzPts val="1400"/>
              <a:buChar char="○"/>
              <a:defRPr>
                <a:solidFill>
                  <a:schemeClr val="lt1"/>
                </a:solidFill>
              </a:defRPr>
            </a:lvl5pPr>
            <a:lvl6pPr indent="-317500" lvl="5" marL="2743200" rtl="0">
              <a:lnSpc>
                <a:spcPct val="115000"/>
              </a:lnSpc>
              <a:spcBef>
                <a:spcPts val="0"/>
              </a:spcBef>
              <a:spcAft>
                <a:spcPts val="0"/>
              </a:spcAft>
              <a:buClr>
                <a:schemeClr val="lt1"/>
              </a:buClr>
              <a:buSzPts val="1400"/>
              <a:buChar char="■"/>
              <a:defRPr>
                <a:solidFill>
                  <a:schemeClr val="lt1"/>
                </a:solidFill>
              </a:defRPr>
            </a:lvl6pPr>
            <a:lvl7pPr indent="-317500" lvl="6" marL="3200400" rtl="0">
              <a:lnSpc>
                <a:spcPct val="115000"/>
              </a:lnSpc>
              <a:spcBef>
                <a:spcPts val="0"/>
              </a:spcBef>
              <a:spcAft>
                <a:spcPts val="0"/>
              </a:spcAft>
              <a:buClr>
                <a:schemeClr val="lt1"/>
              </a:buClr>
              <a:buSzPts val="1400"/>
              <a:buChar char="●"/>
              <a:defRPr>
                <a:solidFill>
                  <a:schemeClr val="lt1"/>
                </a:solidFill>
              </a:defRPr>
            </a:lvl7pPr>
            <a:lvl8pPr indent="-317500" lvl="7" marL="3657600" rtl="0">
              <a:lnSpc>
                <a:spcPct val="115000"/>
              </a:lnSpc>
              <a:spcBef>
                <a:spcPts val="0"/>
              </a:spcBef>
              <a:spcAft>
                <a:spcPts val="0"/>
              </a:spcAft>
              <a:buClr>
                <a:schemeClr val="lt1"/>
              </a:buClr>
              <a:buSzPts val="1400"/>
              <a:buChar char="○"/>
              <a:defRPr>
                <a:solidFill>
                  <a:schemeClr val="lt1"/>
                </a:solidFill>
              </a:defRPr>
            </a:lvl8pPr>
            <a:lvl9pPr indent="-317500" lvl="8" marL="4114800" rtl="0">
              <a:lnSpc>
                <a:spcPct val="115000"/>
              </a:lnSpc>
              <a:spcBef>
                <a:spcPts val="0"/>
              </a:spcBef>
              <a:spcAft>
                <a:spcPts val="0"/>
              </a:spcAft>
              <a:buClr>
                <a:schemeClr val="lt1"/>
              </a:buClr>
              <a:buSzPts val="1400"/>
              <a:buChar char="■"/>
              <a:defRPr>
                <a:solidFill>
                  <a:schemeClr val="lt1"/>
                </a:solidFill>
              </a:defRPr>
            </a:lvl9pPr>
          </a:lstStyle>
          <a:p/>
        </p:txBody>
      </p:sp>
      <p:sp>
        <p:nvSpPr>
          <p:cNvPr id="53" name="Google Shape;53;g295dd3c75dc_1_8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48.png"/><Relationship Id="rId5" Type="http://schemas.openxmlformats.org/officeDocument/2006/relationships/image" Target="../media/image3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45.png"/><Relationship Id="rId5" Type="http://schemas.openxmlformats.org/officeDocument/2006/relationships/image" Target="../media/image3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47.png"/><Relationship Id="rId5" Type="http://schemas.openxmlformats.org/officeDocument/2006/relationships/image" Target="../media/image26.png"/><Relationship Id="rId6" Type="http://schemas.openxmlformats.org/officeDocument/2006/relationships/image" Target="../media/image43.png"/><Relationship Id="rId7"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46.jpg"/><Relationship Id="rId4" Type="http://schemas.openxmlformats.org/officeDocument/2006/relationships/image" Target="../media/image42.jpg"/><Relationship Id="rId5" Type="http://schemas.openxmlformats.org/officeDocument/2006/relationships/image" Target="../media/image3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hyperlink" Target="https://www.youtube.com/watch?v=7Fzyvv0DS9I" TargetMode="External"/><Relationship Id="rId4" Type="http://schemas.openxmlformats.org/officeDocument/2006/relationships/hyperlink" Target="http://drive.google.com/file/d/1LMQrfP6v8akMzhqrI_h5d31MuHx9UcfM/view" TargetMode="External"/><Relationship Id="rId5"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hyperlink" Target="https://www.loc.gov/film-and-videos/collections/" TargetMode="External"/><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hyperlink" Target="https://www.youtube.com/watch?v=AmUC4m6w1wo" TargetMode="Externa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png"/><Relationship Id="rId4" Type="http://schemas.openxmlformats.org/officeDocument/2006/relationships/image" Target="../media/image20.png"/><Relationship Id="rId9" Type="http://schemas.openxmlformats.org/officeDocument/2006/relationships/image" Target="../media/image31.png"/><Relationship Id="rId5" Type="http://schemas.openxmlformats.org/officeDocument/2006/relationships/image" Target="../media/image24.png"/><Relationship Id="rId6" Type="http://schemas.openxmlformats.org/officeDocument/2006/relationships/image" Target="../media/image23.png"/><Relationship Id="rId7" Type="http://schemas.openxmlformats.org/officeDocument/2006/relationships/image" Target="../media/image25.png"/><Relationship Id="rId8"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3.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1" Type="http://schemas.openxmlformats.org/officeDocument/2006/relationships/image" Target="../media/image39.png"/><Relationship Id="rId10" Type="http://schemas.openxmlformats.org/officeDocument/2006/relationships/hyperlink" Target="https://www.buzzsprout.com/284410/episodes/10514097" TargetMode="External"/><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hyperlink" Target="https://www.buzzsprout.com/284410/episodes/12791532" TargetMode="External"/><Relationship Id="rId4" Type="http://schemas.openxmlformats.org/officeDocument/2006/relationships/hyperlink" Target="https://www.buzzsprout.com/284410/episodes/12790984" TargetMode="External"/><Relationship Id="rId9" Type="http://schemas.openxmlformats.org/officeDocument/2006/relationships/hyperlink" Target="https://www.buzzsprout.com/284410/episodes/10535881" TargetMode="External"/><Relationship Id="rId5" Type="http://schemas.openxmlformats.org/officeDocument/2006/relationships/hyperlink" Target="https://www.buzzsprout.com/284410/episodes/12790391" TargetMode="External"/><Relationship Id="rId6" Type="http://schemas.openxmlformats.org/officeDocument/2006/relationships/hyperlink" Target="https://www.buzzsprout.com/284410/episodes/12787314" TargetMode="External"/><Relationship Id="rId7" Type="http://schemas.openxmlformats.org/officeDocument/2006/relationships/hyperlink" Target="https://www.buzzsprout.com/284410/episodes/10514573" TargetMode="External"/><Relationship Id="rId8" Type="http://schemas.openxmlformats.org/officeDocument/2006/relationships/hyperlink" Target="https://www.buzzsprout.com/284410/episodes/10536075"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36.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8" name="Shape 98"/>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2" name="Shape 102"/>
        <p:cNvGrpSpPr/>
        <p:nvPr/>
      </p:nvGrpSpPr>
      <p:grpSpPr>
        <a:xfrm>
          <a:off x="0" y="0"/>
          <a:ext cx="0" cy="0"/>
          <a:chOff x="0" y="0"/>
          <a:chExt cx="0" cy="0"/>
        </a:xfrm>
      </p:grpSpPr>
      <p:sp>
        <p:nvSpPr>
          <p:cNvPr id="103" name="Google Shape;103;p2"/>
          <p:cNvSpPr txBox="1"/>
          <p:nvPr/>
        </p:nvSpPr>
        <p:spPr>
          <a:xfrm>
            <a:off x="387375" y="511450"/>
            <a:ext cx="3885300" cy="2474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rgbClr val="FFFFFF"/>
                </a:solidFill>
                <a:latin typeface="Arial"/>
                <a:ea typeface="Arial"/>
                <a:cs typeface="Arial"/>
                <a:sym typeface="Arial"/>
              </a:rPr>
              <a:t>Quick Reminder</a:t>
            </a:r>
            <a:r>
              <a:rPr b="0" i="0" lang="en" sz="3000" u="none" cap="none" strike="noStrike">
                <a:solidFill>
                  <a:srgbClr val="FFFFFF"/>
                </a:solidFill>
                <a:latin typeface="Arial"/>
                <a:ea typeface="Arial"/>
                <a:cs typeface="Arial"/>
                <a:sym typeface="Arial"/>
              </a:rPr>
              <a:t> </a:t>
            </a:r>
            <a:endParaRPr b="0" i="0" sz="30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rPr b="0" i="0" lang="en" sz="1700" u="none" cap="none" strike="noStrike">
                <a:solidFill>
                  <a:srgbClr val="FFFFFF"/>
                </a:solidFill>
                <a:latin typeface="Arial"/>
                <a:ea typeface="Arial"/>
                <a:cs typeface="Arial"/>
                <a:sym typeface="Arial"/>
              </a:rPr>
              <a:t>For optimal viewing experience, you can change your view options. We recommend </a:t>
            </a:r>
            <a:r>
              <a:rPr b="1" i="0" lang="en" sz="1700" u="none" cap="none" strike="noStrike">
                <a:solidFill>
                  <a:srgbClr val="FFFFFF"/>
                </a:solidFill>
                <a:latin typeface="Arial"/>
                <a:ea typeface="Arial"/>
                <a:cs typeface="Arial"/>
                <a:sym typeface="Arial"/>
              </a:rPr>
              <a:t>Speaker View</a:t>
            </a:r>
            <a:r>
              <a:rPr b="0" i="0" lang="en" sz="1700" u="none" cap="none" strike="noStrike">
                <a:solidFill>
                  <a:srgbClr val="FFFFFF"/>
                </a:solidFill>
                <a:latin typeface="Arial"/>
                <a:ea typeface="Arial"/>
                <a:cs typeface="Arial"/>
                <a:sym typeface="Arial"/>
              </a:rPr>
              <a:t> over Gallery View.</a:t>
            </a:r>
            <a:endParaRPr b="0" i="0" sz="17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FFFFFF"/>
              </a:solidFill>
              <a:latin typeface="Arial"/>
              <a:ea typeface="Arial"/>
              <a:cs typeface="Arial"/>
              <a:sym typeface="Arial"/>
            </a:endParaRPr>
          </a:p>
        </p:txBody>
      </p:sp>
      <p:pic>
        <p:nvPicPr>
          <p:cNvPr id="104" name="Google Shape;104;p2"/>
          <p:cNvPicPr preferRelativeResize="0"/>
          <p:nvPr/>
        </p:nvPicPr>
        <p:blipFill rotWithShape="1">
          <a:blip r:embed="rId3">
            <a:alphaModFix/>
          </a:blip>
          <a:srcRect b="0" l="0" r="0" t="0"/>
          <a:stretch/>
        </p:blipFill>
        <p:spPr>
          <a:xfrm>
            <a:off x="4572000" y="553050"/>
            <a:ext cx="2902176" cy="1728450"/>
          </a:xfrm>
          <a:prstGeom prst="rect">
            <a:avLst/>
          </a:prstGeom>
          <a:noFill/>
          <a:ln>
            <a:noFill/>
          </a:ln>
        </p:spPr>
      </p:pic>
      <p:pic>
        <p:nvPicPr>
          <p:cNvPr id="105" name="Google Shape;105;p2"/>
          <p:cNvPicPr preferRelativeResize="0"/>
          <p:nvPr/>
        </p:nvPicPr>
        <p:blipFill rotWithShape="1">
          <a:blip r:embed="rId4">
            <a:alphaModFix/>
          </a:blip>
          <a:srcRect b="0" l="0" r="0" t="0"/>
          <a:stretch/>
        </p:blipFill>
        <p:spPr>
          <a:xfrm>
            <a:off x="6331075" y="1751150"/>
            <a:ext cx="2126600" cy="775175"/>
          </a:xfrm>
          <a:prstGeom prst="rect">
            <a:avLst/>
          </a:prstGeom>
          <a:noFill/>
          <a:ln>
            <a:noFill/>
          </a:ln>
        </p:spPr>
      </p:pic>
      <p:pic>
        <p:nvPicPr>
          <p:cNvPr id="106" name="Google Shape;106;p2"/>
          <p:cNvPicPr preferRelativeResize="0"/>
          <p:nvPr/>
        </p:nvPicPr>
        <p:blipFill rotWithShape="1">
          <a:blip r:embed="rId5">
            <a:alphaModFix/>
          </a:blip>
          <a:srcRect b="0" l="44607" r="0" t="13027"/>
          <a:stretch/>
        </p:blipFill>
        <p:spPr>
          <a:xfrm>
            <a:off x="4478050" y="2630325"/>
            <a:ext cx="1495100" cy="1728449"/>
          </a:xfrm>
          <a:prstGeom prst="rect">
            <a:avLst/>
          </a:prstGeom>
          <a:noFill/>
          <a:ln>
            <a:noFill/>
          </a:ln>
        </p:spPr>
      </p:pic>
      <p:sp>
        <p:nvSpPr>
          <p:cNvPr id="107" name="Google Shape;107;p2"/>
          <p:cNvSpPr txBox="1"/>
          <p:nvPr/>
        </p:nvSpPr>
        <p:spPr>
          <a:xfrm>
            <a:off x="409425" y="3039713"/>
            <a:ext cx="3841200" cy="775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 sz="1600" u="none" cap="none" strike="noStrike">
                <a:solidFill>
                  <a:srgbClr val="FFFFFF"/>
                </a:solidFill>
                <a:latin typeface="Arial"/>
                <a:ea typeface="Arial"/>
                <a:cs typeface="Arial"/>
                <a:sym typeface="Arial"/>
              </a:rPr>
              <a:t>Optional: </a:t>
            </a:r>
            <a:r>
              <a:rPr b="0" i="0" lang="en" sz="1600" u="none" cap="none" strike="noStrike">
                <a:solidFill>
                  <a:srgbClr val="FFFFFF"/>
                </a:solidFill>
                <a:latin typeface="Arial"/>
                <a:ea typeface="Arial"/>
                <a:cs typeface="Arial"/>
                <a:sym typeface="Arial"/>
              </a:rPr>
              <a:t>Add your department, program or school to your Zoom name.</a:t>
            </a:r>
            <a:endParaRPr b="0" i="0" sz="1400" u="none" cap="none" strike="noStrike">
              <a:solidFill>
                <a:srgbClr val="000000"/>
              </a:solidFill>
              <a:latin typeface="Arial"/>
              <a:ea typeface="Arial"/>
              <a:cs typeface="Arial"/>
              <a:sym typeface="Arial"/>
            </a:endParaRPr>
          </a:p>
        </p:txBody>
      </p:sp>
      <p:sp>
        <p:nvSpPr>
          <p:cNvPr id="108" name="Google Shape;108;p2"/>
          <p:cNvSpPr/>
          <p:nvPr/>
        </p:nvSpPr>
        <p:spPr>
          <a:xfrm>
            <a:off x="2034775" y="3740475"/>
            <a:ext cx="697500" cy="336600"/>
          </a:xfrm>
          <a:prstGeom prst="rightArrow">
            <a:avLst>
              <a:gd fmla="val 50000" name="adj1"/>
              <a:gd fmla="val 50000" name="adj2"/>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
          <p:cNvSpPr/>
          <p:nvPr/>
        </p:nvSpPr>
        <p:spPr>
          <a:xfrm>
            <a:off x="2034775" y="2403450"/>
            <a:ext cx="697500" cy="336600"/>
          </a:xfrm>
          <a:prstGeom prst="rightArrow">
            <a:avLst>
              <a:gd fmla="val 50000" name="adj1"/>
              <a:gd fmla="val 50000" name="adj2"/>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0" name="Google Shape;110;p2"/>
          <p:cNvPicPr preferRelativeResize="0"/>
          <p:nvPr/>
        </p:nvPicPr>
        <p:blipFill rotWithShape="1">
          <a:blip r:embed="rId6">
            <a:alphaModFix/>
          </a:blip>
          <a:srcRect b="0" l="0" r="0" t="0"/>
          <a:stretch/>
        </p:blipFill>
        <p:spPr>
          <a:xfrm>
            <a:off x="5706400" y="3113659"/>
            <a:ext cx="2459575" cy="91283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3"/>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09014"/>
              <a:buNone/>
            </a:pPr>
            <a:r>
              <a:rPr b="1" lang="en" sz="5300">
                <a:solidFill>
                  <a:schemeClr val="lt1"/>
                </a:solidFill>
              </a:rPr>
              <a:t>Recording</a:t>
            </a:r>
            <a:endParaRPr b="1" sz="5300">
              <a:solidFill>
                <a:schemeClr val="lt1"/>
              </a:solidFill>
            </a:endParaRPr>
          </a:p>
          <a:p>
            <a:pPr indent="0" lvl="0" marL="0" rtl="0" algn="ctr">
              <a:lnSpc>
                <a:spcPct val="100000"/>
              </a:lnSpc>
              <a:spcBef>
                <a:spcPts val="0"/>
              </a:spcBef>
              <a:spcAft>
                <a:spcPts val="0"/>
              </a:spcAft>
              <a:buSzPct val="210101"/>
              <a:buNone/>
            </a:pPr>
            <a:r>
              <a:t/>
            </a:r>
            <a:endParaRPr sz="2750">
              <a:solidFill>
                <a:schemeClr val="lt1"/>
              </a:solidFill>
            </a:endParaRPr>
          </a:p>
          <a:p>
            <a:pPr indent="0" lvl="0" marL="0" rtl="0" algn="ctr">
              <a:lnSpc>
                <a:spcPct val="100000"/>
              </a:lnSpc>
              <a:spcBef>
                <a:spcPts val="0"/>
              </a:spcBef>
              <a:spcAft>
                <a:spcPts val="0"/>
              </a:spcAft>
              <a:buSzPct val="210101"/>
              <a:buNone/>
            </a:pPr>
            <a:r>
              <a:rPr lang="en" sz="2750">
                <a:solidFill>
                  <a:schemeClr val="lt1"/>
                </a:solidFill>
              </a:rPr>
              <a:t>Today’s Lightning Talks are being recorded and will be available for viewing via </a:t>
            </a:r>
            <a:r>
              <a:rPr lang="en" sz="2750" u="sng">
                <a:solidFill>
                  <a:schemeClr val="lt1"/>
                </a:solidFill>
              </a:rPr>
              <a:t>bu.edu/dli</a:t>
            </a:r>
            <a:r>
              <a:rPr lang="en" sz="2750">
                <a:solidFill>
                  <a:schemeClr val="lt1"/>
                </a:solidFill>
              </a:rPr>
              <a:t> later this month.</a:t>
            </a:r>
            <a:endParaRPr sz="275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4"/>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74293"/>
              <a:buNone/>
            </a:pPr>
            <a:r>
              <a:rPr b="1" lang="en" sz="7776">
                <a:solidFill>
                  <a:schemeClr val="lt1"/>
                </a:solidFill>
              </a:rPr>
              <a:t>Q&amp;A</a:t>
            </a:r>
            <a:endParaRPr b="1" sz="7776">
              <a:solidFill>
                <a:schemeClr val="lt1"/>
              </a:solidFill>
            </a:endParaRPr>
          </a:p>
          <a:p>
            <a:pPr indent="0" lvl="0" marL="0" rtl="0" algn="ctr">
              <a:lnSpc>
                <a:spcPct val="100000"/>
              </a:lnSpc>
              <a:spcBef>
                <a:spcPts val="0"/>
              </a:spcBef>
              <a:spcAft>
                <a:spcPts val="0"/>
              </a:spcAft>
              <a:buSzPct val="210101"/>
              <a:buNone/>
            </a:pPr>
            <a:r>
              <a:t/>
            </a:r>
            <a:endParaRPr sz="2750">
              <a:solidFill>
                <a:schemeClr val="lt1"/>
              </a:solidFill>
            </a:endParaRPr>
          </a:p>
          <a:p>
            <a:pPr indent="0" lvl="0" marL="0" rtl="0" algn="ctr">
              <a:lnSpc>
                <a:spcPct val="100000"/>
              </a:lnSpc>
              <a:spcBef>
                <a:spcPts val="0"/>
              </a:spcBef>
              <a:spcAft>
                <a:spcPts val="0"/>
              </a:spcAft>
              <a:buClr>
                <a:srgbClr val="000000"/>
              </a:buClr>
              <a:buSzPct val="213991"/>
              <a:buFont typeface="Arial"/>
              <a:buNone/>
            </a:pPr>
            <a:r>
              <a:rPr lang="en" sz="2700"/>
              <a:t>Please share your questions in the Q&amp;A feature </a:t>
            </a:r>
            <a:br>
              <a:rPr lang="en" sz="2700"/>
            </a:br>
            <a:r>
              <a:rPr lang="en" sz="2700"/>
              <a:t>and the moderator will address questions </a:t>
            </a:r>
            <a:br>
              <a:rPr lang="en" sz="2700"/>
            </a:br>
            <a:r>
              <a:rPr lang="en" sz="2700"/>
              <a:t>at the end of the session.</a:t>
            </a:r>
            <a:endParaRPr sz="27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4" name="Shape 124"/>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g293040f0fda_0_0"/>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 name="Google Shape;130;g293040f0fda_0_0"/>
          <p:cNvSpPr txBox="1"/>
          <p:nvPr/>
        </p:nvSpPr>
        <p:spPr>
          <a:xfrm>
            <a:off x="3647350" y="1428750"/>
            <a:ext cx="4321800" cy="228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Elizabeth Co</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Senior Lecturer</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Biology</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College of Arts &amp; Sciences</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Digital media projects in two anatomy courses</a:t>
            </a:r>
            <a:endParaRPr b="1" sz="2000">
              <a:solidFill>
                <a:schemeClr val="lt1"/>
              </a:solidFill>
              <a:latin typeface="Lato"/>
              <a:ea typeface="Lato"/>
              <a:cs typeface="Lato"/>
              <a:sym typeface="Lato"/>
            </a:endParaRPr>
          </a:p>
        </p:txBody>
      </p:sp>
      <p:pic>
        <p:nvPicPr>
          <p:cNvPr id="131" name="Google Shape;131;g293040f0fda_0_0"/>
          <p:cNvPicPr preferRelativeResize="0"/>
          <p:nvPr/>
        </p:nvPicPr>
        <p:blipFill>
          <a:blip r:embed="rId3">
            <a:alphaModFix/>
          </a:blip>
          <a:stretch>
            <a:fillRect/>
          </a:stretch>
        </p:blipFill>
        <p:spPr>
          <a:xfrm>
            <a:off x="1182225" y="1443525"/>
            <a:ext cx="2286000" cy="2286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g295dd3c75dc_1_67"/>
          <p:cNvSpPr txBox="1"/>
          <p:nvPr>
            <p:ph type="title"/>
          </p:nvPr>
        </p:nvSpPr>
        <p:spPr>
          <a:xfrm>
            <a:off x="311700" y="4186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DME projects at the 200-level</a:t>
            </a:r>
            <a:endParaRPr/>
          </a:p>
        </p:txBody>
      </p:sp>
      <p:sp>
        <p:nvSpPr>
          <p:cNvPr id="137" name="Google Shape;137;g295dd3c75dc_1_67"/>
          <p:cNvSpPr txBox="1"/>
          <p:nvPr>
            <p:ph idx="1" type="body"/>
          </p:nvPr>
        </p:nvSpPr>
        <p:spPr>
          <a:xfrm>
            <a:off x="311700" y="1152475"/>
            <a:ext cx="2512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Step One: Evaluate</a:t>
            </a:r>
            <a:endParaRPr b="1" sz="1800"/>
          </a:p>
          <a:p>
            <a:pPr indent="0" lvl="0" marL="0" rtl="0" algn="l">
              <a:spcBef>
                <a:spcPts val="1200"/>
              </a:spcBef>
              <a:spcAft>
                <a:spcPts val="0"/>
              </a:spcAft>
              <a:buNone/>
            </a:pPr>
            <a:r>
              <a:rPr lang="en" sz="1800"/>
              <a:t>Assignment: Students find and evaluate three videos on the web</a:t>
            </a:r>
            <a:endParaRPr sz="1800"/>
          </a:p>
          <a:p>
            <a:pPr indent="0" lvl="0" marL="0" rtl="0" algn="l">
              <a:spcBef>
                <a:spcPts val="1200"/>
              </a:spcBef>
              <a:spcAft>
                <a:spcPts val="0"/>
              </a:spcAft>
              <a:buNone/>
            </a:pPr>
            <a:r>
              <a:t/>
            </a:r>
            <a:endParaRPr sz="1800"/>
          </a:p>
          <a:p>
            <a:pPr indent="0" lvl="0" marL="0" rtl="0" algn="l">
              <a:spcBef>
                <a:spcPts val="1200"/>
              </a:spcBef>
              <a:spcAft>
                <a:spcPts val="1200"/>
              </a:spcAft>
              <a:buNone/>
            </a:pPr>
            <a:r>
              <a:rPr lang="en" sz="1800"/>
              <a:t>Why: before beginning their own project, they can articulate their preferences in educational media.</a:t>
            </a:r>
            <a:endParaRPr sz="1800"/>
          </a:p>
        </p:txBody>
      </p:sp>
      <p:sp>
        <p:nvSpPr>
          <p:cNvPr id="138" name="Google Shape;138;g295dd3c75dc_1_67"/>
          <p:cNvSpPr txBox="1"/>
          <p:nvPr>
            <p:ph idx="1" type="body"/>
          </p:nvPr>
        </p:nvSpPr>
        <p:spPr>
          <a:xfrm>
            <a:off x="3362224" y="1152475"/>
            <a:ext cx="2662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Step Two: Infographic</a:t>
            </a:r>
            <a:endParaRPr b="1" sz="1800"/>
          </a:p>
          <a:p>
            <a:pPr indent="0" lvl="0" marL="0" rtl="0" algn="l">
              <a:spcBef>
                <a:spcPts val="1200"/>
              </a:spcBef>
              <a:spcAft>
                <a:spcPts val="0"/>
              </a:spcAft>
              <a:buNone/>
            </a:pPr>
            <a:r>
              <a:rPr lang="en" sz="1800"/>
              <a:t>Assignment: Students create an infographic on a topic</a:t>
            </a:r>
            <a:endParaRPr sz="1800"/>
          </a:p>
          <a:p>
            <a:pPr indent="0" lvl="0" marL="0" rtl="0" algn="l">
              <a:spcBef>
                <a:spcPts val="1200"/>
              </a:spcBef>
              <a:spcAft>
                <a:spcPts val="0"/>
              </a:spcAft>
              <a:buNone/>
            </a:pPr>
            <a:r>
              <a:t/>
            </a:r>
            <a:endParaRPr sz="1800"/>
          </a:p>
          <a:p>
            <a:pPr indent="0" lvl="0" marL="0" rtl="0" algn="l">
              <a:spcBef>
                <a:spcPts val="1200"/>
              </a:spcBef>
              <a:spcAft>
                <a:spcPts val="1200"/>
              </a:spcAft>
              <a:buNone/>
            </a:pPr>
            <a:r>
              <a:rPr lang="en" sz="1800"/>
              <a:t>Why: in this course the infographic serves as a brainstorming/outline tool</a:t>
            </a:r>
            <a:endParaRPr sz="1800"/>
          </a:p>
        </p:txBody>
      </p:sp>
      <p:sp>
        <p:nvSpPr>
          <p:cNvPr id="139" name="Google Shape;139;g295dd3c75dc_1_67"/>
          <p:cNvSpPr txBox="1"/>
          <p:nvPr>
            <p:ph idx="1" type="body"/>
          </p:nvPr>
        </p:nvSpPr>
        <p:spPr>
          <a:xfrm>
            <a:off x="6412768" y="1152475"/>
            <a:ext cx="25122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800"/>
              <a:t>Step Three: Video</a:t>
            </a:r>
            <a:endParaRPr b="1" sz="1800"/>
          </a:p>
          <a:p>
            <a:pPr indent="0" lvl="0" marL="0" rtl="0" algn="l">
              <a:spcBef>
                <a:spcPts val="1200"/>
              </a:spcBef>
              <a:spcAft>
                <a:spcPts val="0"/>
              </a:spcAft>
              <a:buNone/>
            </a:pPr>
            <a:r>
              <a:rPr lang="en" sz="1800"/>
              <a:t>Assignment: Students create a short educational video on their topic</a:t>
            </a:r>
            <a:endParaRPr sz="1800"/>
          </a:p>
          <a:p>
            <a:pPr indent="0" lvl="0" marL="0" rtl="0" algn="l">
              <a:spcBef>
                <a:spcPts val="1200"/>
              </a:spcBef>
              <a:spcAft>
                <a:spcPts val="0"/>
              </a:spcAft>
              <a:buNone/>
            </a:pPr>
            <a:r>
              <a:t/>
            </a:r>
            <a:endParaRPr sz="1800"/>
          </a:p>
          <a:p>
            <a:pPr indent="0" lvl="0" marL="0" rtl="0" algn="l">
              <a:spcBef>
                <a:spcPts val="1200"/>
              </a:spcBef>
              <a:spcAft>
                <a:spcPts val="1200"/>
              </a:spcAft>
              <a:buNone/>
            </a:pPr>
            <a:r>
              <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295dd3c75dc_1_74"/>
          <p:cNvSpPr txBox="1"/>
          <p:nvPr>
            <p:ph type="title"/>
          </p:nvPr>
        </p:nvSpPr>
        <p:spPr>
          <a:xfrm>
            <a:off x="311700" y="3443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Examples from 210</a:t>
            </a:r>
            <a:endParaRPr/>
          </a:p>
        </p:txBody>
      </p:sp>
      <p:pic>
        <p:nvPicPr>
          <p:cNvPr id="145" name="Google Shape;145;g295dd3c75dc_1_74"/>
          <p:cNvPicPr preferRelativeResize="0"/>
          <p:nvPr/>
        </p:nvPicPr>
        <p:blipFill>
          <a:blip r:embed="rId3">
            <a:alphaModFix/>
          </a:blip>
          <a:stretch>
            <a:fillRect/>
          </a:stretch>
        </p:blipFill>
        <p:spPr>
          <a:xfrm>
            <a:off x="5981408" y="1126350"/>
            <a:ext cx="2657374" cy="3686224"/>
          </a:xfrm>
          <a:prstGeom prst="rect">
            <a:avLst/>
          </a:prstGeom>
          <a:noFill/>
          <a:ln>
            <a:noFill/>
          </a:ln>
        </p:spPr>
      </p:pic>
      <p:pic>
        <p:nvPicPr>
          <p:cNvPr id="146" name="Google Shape;146;g295dd3c75dc_1_74"/>
          <p:cNvPicPr preferRelativeResize="0"/>
          <p:nvPr/>
        </p:nvPicPr>
        <p:blipFill>
          <a:blip r:embed="rId4">
            <a:alphaModFix/>
          </a:blip>
          <a:stretch>
            <a:fillRect/>
          </a:stretch>
        </p:blipFill>
        <p:spPr>
          <a:xfrm>
            <a:off x="2927241" y="1126350"/>
            <a:ext cx="2872174" cy="3633976"/>
          </a:xfrm>
          <a:prstGeom prst="rect">
            <a:avLst/>
          </a:prstGeom>
          <a:noFill/>
          <a:ln>
            <a:noFill/>
          </a:ln>
        </p:spPr>
      </p:pic>
      <p:pic>
        <p:nvPicPr>
          <p:cNvPr id="147" name="Google Shape;147;g295dd3c75dc_1_74"/>
          <p:cNvPicPr preferRelativeResize="0"/>
          <p:nvPr/>
        </p:nvPicPr>
        <p:blipFill>
          <a:blip r:embed="rId5">
            <a:alphaModFix/>
          </a:blip>
          <a:stretch>
            <a:fillRect/>
          </a:stretch>
        </p:blipFill>
        <p:spPr>
          <a:xfrm>
            <a:off x="87873" y="1126350"/>
            <a:ext cx="2657374" cy="36945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295dd3c75dc_1_81"/>
          <p:cNvSpPr txBox="1"/>
          <p:nvPr>
            <p:ph type="title"/>
          </p:nvPr>
        </p:nvSpPr>
        <p:spPr>
          <a:xfrm>
            <a:off x="311700" y="480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DME projects at the 300-level</a:t>
            </a:r>
            <a:endParaRPr/>
          </a:p>
          <a:p>
            <a:pPr indent="0" lvl="0" marL="0" rtl="0" algn="l">
              <a:spcBef>
                <a:spcPts val="0"/>
              </a:spcBef>
              <a:spcAft>
                <a:spcPts val="0"/>
              </a:spcAft>
              <a:buNone/>
            </a:pPr>
            <a:r>
              <a:t/>
            </a:r>
            <a:endParaRPr/>
          </a:p>
        </p:txBody>
      </p:sp>
      <p:sp>
        <p:nvSpPr>
          <p:cNvPr id="153" name="Google Shape;153;g295dd3c75dc_1_81"/>
          <p:cNvSpPr txBox="1"/>
          <p:nvPr>
            <p:ph idx="1" type="body"/>
          </p:nvPr>
        </p:nvSpPr>
        <p:spPr>
          <a:xfrm>
            <a:off x="311700" y="1152475"/>
            <a:ext cx="8520600" cy="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Use the DME projects to facilitate a unit on racism in anatomical science and/or medicine.</a:t>
            </a:r>
            <a:endParaRPr/>
          </a:p>
        </p:txBody>
      </p:sp>
      <p:pic>
        <p:nvPicPr>
          <p:cNvPr id="154" name="Google Shape;154;g295dd3c75dc_1_81"/>
          <p:cNvPicPr preferRelativeResize="0"/>
          <p:nvPr/>
        </p:nvPicPr>
        <p:blipFill rotWithShape="1">
          <a:blip r:embed="rId3">
            <a:alphaModFix/>
          </a:blip>
          <a:srcRect b="24533" l="0" r="0" t="0"/>
          <a:stretch/>
        </p:blipFill>
        <p:spPr>
          <a:xfrm>
            <a:off x="3326200" y="1697937"/>
            <a:ext cx="1972876" cy="3445564"/>
          </a:xfrm>
          <a:prstGeom prst="rect">
            <a:avLst/>
          </a:prstGeom>
          <a:noFill/>
          <a:ln>
            <a:noFill/>
          </a:ln>
        </p:spPr>
      </p:pic>
      <p:pic>
        <p:nvPicPr>
          <p:cNvPr id="155" name="Google Shape;155;g295dd3c75dc_1_81"/>
          <p:cNvPicPr preferRelativeResize="0"/>
          <p:nvPr/>
        </p:nvPicPr>
        <p:blipFill>
          <a:blip r:embed="rId4">
            <a:alphaModFix/>
          </a:blip>
          <a:stretch>
            <a:fillRect/>
          </a:stretch>
        </p:blipFill>
        <p:spPr>
          <a:xfrm>
            <a:off x="201975" y="1948375"/>
            <a:ext cx="2587599" cy="3107932"/>
          </a:xfrm>
          <a:prstGeom prst="rect">
            <a:avLst/>
          </a:prstGeom>
          <a:noFill/>
          <a:ln>
            <a:noFill/>
          </a:ln>
        </p:spPr>
      </p:pic>
      <p:pic>
        <p:nvPicPr>
          <p:cNvPr id="156" name="Google Shape;156;g295dd3c75dc_1_81"/>
          <p:cNvPicPr preferRelativeResize="0"/>
          <p:nvPr/>
        </p:nvPicPr>
        <p:blipFill>
          <a:blip r:embed="rId5">
            <a:alphaModFix/>
          </a:blip>
          <a:stretch>
            <a:fillRect/>
          </a:stretch>
        </p:blipFill>
        <p:spPr>
          <a:xfrm>
            <a:off x="5761351" y="1697925"/>
            <a:ext cx="2292355" cy="33583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292dcbba24e_0_49"/>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293040f0fda_0_5"/>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 name="Google Shape;167;g293040f0fda_0_5"/>
          <p:cNvSpPr txBox="1"/>
          <p:nvPr/>
        </p:nvSpPr>
        <p:spPr>
          <a:xfrm>
            <a:off x="3639975" y="1443525"/>
            <a:ext cx="4321800" cy="228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Christopher Field</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Lecturer</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Visual Arts</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College of Fine Arts</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Concept to Creation: Multimedia in Foundation Design</a:t>
            </a:r>
            <a:endParaRPr b="1" sz="2000">
              <a:solidFill>
                <a:schemeClr val="lt1"/>
              </a:solidFill>
              <a:latin typeface="Lato"/>
              <a:ea typeface="Lato"/>
              <a:cs typeface="Lato"/>
              <a:sym typeface="Lato"/>
            </a:endParaRPr>
          </a:p>
        </p:txBody>
      </p:sp>
      <p:pic>
        <p:nvPicPr>
          <p:cNvPr id="168" name="Google Shape;168;g293040f0fda_0_5"/>
          <p:cNvPicPr preferRelativeResize="0"/>
          <p:nvPr/>
        </p:nvPicPr>
        <p:blipFill>
          <a:blip r:embed="rId3">
            <a:alphaModFix/>
          </a:blip>
          <a:stretch>
            <a:fillRect/>
          </a:stretch>
        </p:blipFill>
        <p:spPr>
          <a:xfrm>
            <a:off x="1182225" y="1443525"/>
            <a:ext cx="2285998" cy="228599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2963faf574b_0_0"/>
          <p:cNvSpPr txBox="1"/>
          <p:nvPr>
            <p:ph type="title"/>
          </p:nvPr>
        </p:nvSpPr>
        <p:spPr>
          <a:xfrm>
            <a:off x="311700" y="4207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90">
                <a:solidFill>
                  <a:srgbClr val="00FFFF"/>
                </a:solidFill>
                <a:latin typeface="Roboto Mono SemiBold"/>
                <a:ea typeface="Roboto Mono SemiBold"/>
                <a:cs typeface="Roboto Mono SemiBold"/>
                <a:sym typeface="Roboto Mono SemiBold"/>
              </a:rPr>
              <a:t>Concept to Creation: </a:t>
            </a:r>
            <a:endParaRPr sz="2190">
              <a:solidFill>
                <a:srgbClr val="00FFFF"/>
              </a:solidFill>
              <a:latin typeface="Roboto Mono SemiBold"/>
              <a:ea typeface="Roboto Mono SemiBold"/>
              <a:cs typeface="Roboto Mono SemiBold"/>
              <a:sym typeface="Roboto Mono SemiBold"/>
            </a:endParaRPr>
          </a:p>
          <a:p>
            <a:pPr indent="0" lvl="0" marL="0" rtl="0" algn="l">
              <a:spcBef>
                <a:spcPts val="0"/>
              </a:spcBef>
              <a:spcAft>
                <a:spcPts val="0"/>
              </a:spcAft>
              <a:buSzPts val="990"/>
              <a:buNone/>
            </a:pPr>
            <a:r>
              <a:rPr lang="en" sz="2190">
                <a:solidFill>
                  <a:srgbClr val="00FFFF"/>
                </a:solidFill>
                <a:latin typeface="Roboto Mono SemiBold"/>
                <a:ea typeface="Roboto Mono SemiBold"/>
                <a:cs typeface="Roboto Mono SemiBold"/>
                <a:sym typeface="Roboto Mono SemiBold"/>
              </a:rPr>
              <a:t>Multimedia in Foundation Design</a:t>
            </a:r>
            <a:endParaRPr sz="3900">
              <a:solidFill>
                <a:srgbClr val="00FFFF"/>
              </a:solidFill>
              <a:latin typeface="Roboto Mono SemiBold"/>
              <a:ea typeface="Roboto Mono SemiBold"/>
              <a:cs typeface="Roboto Mono SemiBold"/>
              <a:sym typeface="Roboto Mono SemiBold"/>
            </a:endParaRPr>
          </a:p>
        </p:txBody>
      </p:sp>
      <p:sp>
        <p:nvSpPr>
          <p:cNvPr id="174" name="Google Shape;174;g2963faf574b_0_0"/>
          <p:cNvSpPr txBox="1"/>
          <p:nvPr>
            <p:ph idx="1" type="body"/>
          </p:nvPr>
        </p:nvSpPr>
        <p:spPr>
          <a:xfrm>
            <a:off x="311700" y="144892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600">
                <a:latin typeface="Roboto Mono"/>
                <a:ea typeface="Roboto Mono"/>
                <a:cs typeface="Roboto Mono"/>
                <a:sym typeface="Roboto Mono"/>
              </a:rPr>
              <a:t>AR123 - Foundation Design</a:t>
            </a:r>
            <a:endParaRPr b="1" sz="1600">
              <a:latin typeface="Roboto Mono"/>
              <a:ea typeface="Roboto Mono"/>
              <a:cs typeface="Roboto Mono"/>
              <a:sym typeface="Roboto Mono"/>
            </a:endParaRPr>
          </a:p>
          <a:p>
            <a:pPr indent="0" lvl="0" marL="0" rtl="0" algn="l">
              <a:spcBef>
                <a:spcPts val="0"/>
              </a:spcBef>
              <a:spcAft>
                <a:spcPts val="0"/>
              </a:spcAft>
              <a:buNone/>
            </a:pPr>
            <a:r>
              <a:rPr lang="en" sz="1200">
                <a:latin typeface="Roboto Mono"/>
                <a:ea typeface="Roboto Mono"/>
                <a:cs typeface="Roboto Mono"/>
                <a:sym typeface="Roboto Mono"/>
              </a:rPr>
              <a:t>+ Hub Learning Outcomes: Digital/Multimedia Expression </a:t>
            </a:r>
            <a:endParaRPr sz="1200">
              <a:latin typeface="Roboto Mono"/>
              <a:ea typeface="Roboto Mono"/>
              <a:cs typeface="Roboto Mono"/>
              <a:sym typeface="Roboto Mono"/>
            </a:endParaRPr>
          </a:p>
          <a:p>
            <a:pPr indent="0" lvl="0" marL="0" rtl="0" algn="l">
              <a:spcBef>
                <a:spcPts val="0"/>
              </a:spcBef>
              <a:spcAft>
                <a:spcPts val="0"/>
              </a:spcAft>
              <a:buNone/>
            </a:pPr>
            <a:r>
              <a:t/>
            </a:r>
            <a:endParaRPr sz="1200">
              <a:latin typeface="Roboto Mono"/>
              <a:ea typeface="Roboto Mono"/>
              <a:cs typeface="Roboto Mono"/>
              <a:sym typeface="Roboto Mono"/>
            </a:endParaRPr>
          </a:p>
          <a:p>
            <a:pPr indent="0" lvl="0" marL="0" rtl="0" algn="l">
              <a:spcBef>
                <a:spcPts val="0"/>
              </a:spcBef>
              <a:spcAft>
                <a:spcPts val="0"/>
              </a:spcAft>
              <a:buNone/>
            </a:pPr>
            <a:r>
              <a:rPr lang="en" sz="1200">
                <a:latin typeface="Roboto Mono"/>
                <a:ea typeface="Roboto Mono"/>
                <a:cs typeface="Roboto Mono"/>
                <a:sym typeface="Roboto Mono"/>
              </a:rPr>
              <a:t>+ Software: Adobe Photoshop, Illustrator and InDesign</a:t>
            </a:r>
            <a:endParaRPr sz="1200">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t/>
            </a:r>
            <a:endParaRPr sz="1200">
              <a:latin typeface="Roboto Mono"/>
              <a:ea typeface="Roboto Mono"/>
              <a:cs typeface="Roboto Mono"/>
              <a:sym typeface="Roboto Mono"/>
            </a:endParaRPr>
          </a:p>
          <a:p>
            <a:pPr indent="0" lvl="0" marL="0" rtl="0" algn="l">
              <a:spcBef>
                <a:spcPts val="0"/>
              </a:spcBef>
              <a:spcAft>
                <a:spcPts val="0"/>
              </a:spcAft>
              <a:buNone/>
            </a:pPr>
            <a:r>
              <a:t/>
            </a:r>
            <a:endParaRPr>
              <a:latin typeface="Roboto Mono"/>
              <a:ea typeface="Roboto Mono"/>
              <a:cs typeface="Roboto Mono"/>
              <a:sym typeface="Roboto Mono"/>
            </a:endParaRPr>
          </a:p>
        </p:txBody>
      </p:sp>
      <p:sp>
        <p:nvSpPr>
          <p:cNvPr id="175" name="Google Shape;175;g2963faf574b_0_0"/>
          <p:cNvSpPr txBox="1"/>
          <p:nvPr>
            <p:ph idx="1" type="body"/>
          </p:nvPr>
        </p:nvSpPr>
        <p:spPr>
          <a:xfrm>
            <a:off x="311700" y="2781575"/>
            <a:ext cx="6383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600">
                <a:latin typeface="Roboto Mono"/>
                <a:ea typeface="Roboto Mono"/>
                <a:cs typeface="Roboto Mono"/>
                <a:sym typeface="Roboto Mono"/>
              </a:rPr>
              <a:t>Fundamental Design Concepts:</a:t>
            </a:r>
            <a:endParaRPr b="1" sz="1600">
              <a:latin typeface="Roboto Mono"/>
              <a:ea typeface="Roboto Mono"/>
              <a:cs typeface="Roboto Mono"/>
              <a:sym typeface="Roboto Mono"/>
            </a:endParaRPr>
          </a:p>
          <a:p>
            <a:pPr indent="0" lvl="0" marL="0" rtl="0" algn="l">
              <a:spcBef>
                <a:spcPts val="0"/>
              </a:spcBef>
              <a:spcAft>
                <a:spcPts val="0"/>
              </a:spcAft>
              <a:buNone/>
            </a:pPr>
            <a:r>
              <a:rPr lang="en" sz="1200">
                <a:latin typeface="Roboto Mono"/>
                <a:ea typeface="Roboto Mono"/>
                <a:cs typeface="Roboto Mono"/>
                <a:sym typeface="Roboto Mono"/>
              </a:rPr>
              <a:t>+ Contrast, Symmetry, Asymmetry, Balance, Repetition, Texture</a:t>
            </a:r>
            <a:endParaRPr sz="1200">
              <a:latin typeface="Roboto Mono"/>
              <a:ea typeface="Roboto Mono"/>
              <a:cs typeface="Roboto Mono"/>
              <a:sym typeface="Roboto Mono"/>
            </a:endParaRPr>
          </a:p>
          <a:p>
            <a:pPr indent="0" lvl="0" marL="0" rtl="0" algn="l">
              <a:spcBef>
                <a:spcPts val="0"/>
              </a:spcBef>
              <a:spcAft>
                <a:spcPts val="0"/>
              </a:spcAft>
              <a:buNone/>
            </a:pPr>
            <a:r>
              <a:t/>
            </a:r>
            <a:endParaRPr sz="1200">
              <a:latin typeface="Roboto Mono"/>
              <a:ea typeface="Roboto Mono"/>
              <a:cs typeface="Roboto Mono"/>
              <a:sym typeface="Roboto Mono"/>
            </a:endParaRPr>
          </a:p>
          <a:p>
            <a:pPr indent="0" lvl="0" marL="0" rtl="0" algn="l">
              <a:spcBef>
                <a:spcPts val="0"/>
              </a:spcBef>
              <a:spcAft>
                <a:spcPts val="0"/>
              </a:spcAft>
              <a:buNone/>
            </a:pPr>
            <a:r>
              <a:t/>
            </a:r>
            <a:endParaRPr>
              <a:latin typeface="Roboto Mono"/>
              <a:ea typeface="Roboto Mono"/>
              <a:cs typeface="Roboto Mono"/>
              <a:sym typeface="Roboto Mono"/>
            </a:endParaRPr>
          </a:p>
        </p:txBody>
      </p:sp>
      <p:pic>
        <p:nvPicPr>
          <p:cNvPr id="176" name="Google Shape;176;g2963faf574b_0_0"/>
          <p:cNvPicPr preferRelativeResize="0"/>
          <p:nvPr/>
        </p:nvPicPr>
        <p:blipFill>
          <a:blip r:embed="rId3">
            <a:alphaModFix/>
          </a:blip>
          <a:stretch>
            <a:fillRect/>
          </a:stretch>
        </p:blipFill>
        <p:spPr>
          <a:xfrm>
            <a:off x="6517838" y="0"/>
            <a:ext cx="3857626" cy="5143501"/>
          </a:xfrm>
          <a:prstGeom prst="rect">
            <a:avLst/>
          </a:prstGeom>
          <a:noFill/>
          <a:ln>
            <a:noFill/>
          </a:ln>
        </p:spPr>
      </p:pic>
      <p:sp>
        <p:nvSpPr>
          <p:cNvPr id="177" name="Google Shape;177;g2963faf574b_0_0"/>
          <p:cNvSpPr txBox="1"/>
          <p:nvPr>
            <p:ph idx="1" type="body"/>
          </p:nvPr>
        </p:nvSpPr>
        <p:spPr>
          <a:xfrm>
            <a:off x="311700" y="3521400"/>
            <a:ext cx="6383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600">
                <a:latin typeface="Roboto Mono"/>
                <a:ea typeface="Roboto Mono"/>
                <a:cs typeface="Roboto Mono"/>
                <a:sym typeface="Roboto Mono"/>
              </a:rPr>
              <a:t>Translation of Media</a:t>
            </a:r>
            <a:endParaRPr b="1" sz="1600">
              <a:latin typeface="Roboto Mono"/>
              <a:ea typeface="Roboto Mono"/>
              <a:cs typeface="Roboto Mono"/>
              <a:sym typeface="Roboto Mono"/>
            </a:endParaRPr>
          </a:p>
          <a:p>
            <a:pPr indent="0" lvl="0" marL="0" rtl="0" algn="l">
              <a:spcBef>
                <a:spcPts val="0"/>
              </a:spcBef>
              <a:spcAft>
                <a:spcPts val="0"/>
              </a:spcAft>
              <a:buNone/>
            </a:pPr>
            <a:r>
              <a:rPr lang="en" sz="1200">
                <a:latin typeface="Roboto Mono"/>
                <a:ea typeface="Roboto Mono"/>
                <a:cs typeface="Roboto Mono"/>
                <a:sym typeface="Roboto Mono"/>
              </a:rPr>
              <a:t>+ Linear multimedia vs. “Simultaneous” media</a:t>
            </a:r>
            <a:endParaRPr sz="1200">
              <a:latin typeface="Roboto Mono"/>
              <a:ea typeface="Roboto Mono"/>
              <a:cs typeface="Roboto Mono"/>
              <a:sym typeface="Roboto Mono"/>
            </a:endParaRPr>
          </a:p>
          <a:p>
            <a:pPr indent="0" lvl="0" marL="0" rtl="0" algn="l">
              <a:spcBef>
                <a:spcPts val="0"/>
              </a:spcBef>
              <a:spcAft>
                <a:spcPts val="0"/>
              </a:spcAft>
              <a:buNone/>
            </a:pPr>
            <a:r>
              <a:t/>
            </a:r>
            <a:endParaRPr sz="1200">
              <a:latin typeface="Roboto Mono"/>
              <a:ea typeface="Roboto Mono"/>
              <a:cs typeface="Roboto Mono"/>
              <a:sym typeface="Roboto Mono"/>
            </a:endParaRPr>
          </a:p>
          <a:p>
            <a:pPr indent="0" lvl="0" marL="0" rtl="0" algn="l">
              <a:spcBef>
                <a:spcPts val="0"/>
              </a:spcBef>
              <a:spcAft>
                <a:spcPts val="0"/>
              </a:spcAft>
              <a:buNone/>
            </a:pPr>
            <a:r>
              <a:t/>
            </a:r>
            <a:endParaRPr>
              <a:latin typeface="Roboto Mono"/>
              <a:ea typeface="Roboto Mono"/>
              <a:cs typeface="Roboto Mono"/>
              <a:sym typeface="Roboto Mon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g2963faf574b_0_8"/>
          <p:cNvPicPr preferRelativeResize="0"/>
          <p:nvPr/>
        </p:nvPicPr>
        <p:blipFill>
          <a:blip r:embed="rId3">
            <a:alphaModFix/>
          </a:blip>
          <a:stretch>
            <a:fillRect/>
          </a:stretch>
        </p:blipFill>
        <p:spPr>
          <a:xfrm>
            <a:off x="399925" y="1770600"/>
            <a:ext cx="1533558" cy="1985393"/>
          </a:xfrm>
          <a:prstGeom prst="rect">
            <a:avLst/>
          </a:prstGeom>
          <a:noFill/>
          <a:ln>
            <a:noFill/>
          </a:ln>
        </p:spPr>
      </p:pic>
      <p:pic>
        <p:nvPicPr>
          <p:cNvPr id="183" name="Google Shape;183;g2963faf574b_0_8"/>
          <p:cNvPicPr preferRelativeResize="0"/>
          <p:nvPr/>
        </p:nvPicPr>
        <p:blipFill>
          <a:blip r:embed="rId4">
            <a:alphaModFix/>
          </a:blip>
          <a:stretch>
            <a:fillRect/>
          </a:stretch>
        </p:blipFill>
        <p:spPr>
          <a:xfrm>
            <a:off x="7156630" y="1770600"/>
            <a:ext cx="1554491" cy="1985391"/>
          </a:xfrm>
          <a:prstGeom prst="rect">
            <a:avLst/>
          </a:prstGeom>
          <a:noFill/>
          <a:ln>
            <a:noFill/>
          </a:ln>
        </p:spPr>
      </p:pic>
      <p:pic>
        <p:nvPicPr>
          <p:cNvPr id="184" name="Google Shape;184;g2963faf574b_0_8"/>
          <p:cNvPicPr preferRelativeResize="0"/>
          <p:nvPr/>
        </p:nvPicPr>
        <p:blipFill>
          <a:blip r:embed="rId5">
            <a:alphaModFix/>
          </a:blip>
          <a:stretch>
            <a:fillRect/>
          </a:stretch>
        </p:blipFill>
        <p:spPr>
          <a:xfrm>
            <a:off x="2078625" y="1768425"/>
            <a:ext cx="1533550" cy="1989670"/>
          </a:xfrm>
          <a:prstGeom prst="rect">
            <a:avLst/>
          </a:prstGeom>
          <a:noFill/>
          <a:ln>
            <a:noFill/>
          </a:ln>
        </p:spPr>
      </p:pic>
      <p:pic>
        <p:nvPicPr>
          <p:cNvPr id="185" name="Google Shape;185;g2963faf574b_0_8"/>
          <p:cNvPicPr preferRelativeResize="0"/>
          <p:nvPr/>
        </p:nvPicPr>
        <p:blipFill>
          <a:blip r:embed="rId6">
            <a:alphaModFix/>
          </a:blip>
          <a:stretch>
            <a:fillRect/>
          </a:stretch>
        </p:blipFill>
        <p:spPr>
          <a:xfrm>
            <a:off x="3757325" y="1759200"/>
            <a:ext cx="1554499" cy="2008191"/>
          </a:xfrm>
          <a:prstGeom prst="rect">
            <a:avLst/>
          </a:prstGeom>
          <a:noFill/>
          <a:ln>
            <a:noFill/>
          </a:ln>
        </p:spPr>
      </p:pic>
      <p:pic>
        <p:nvPicPr>
          <p:cNvPr id="186" name="Google Shape;186;g2963faf574b_0_8"/>
          <p:cNvPicPr preferRelativeResize="0"/>
          <p:nvPr/>
        </p:nvPicPr>
        <p:blipFill>
          <a:blip r:embed="rId7">
            <a:alphaModFix/>
          </a:blip>
          <a:stretch>
            <a:fillRect/>
          </a:stretch>
        </p:blipFill>
        <p:spPr>
          <a:xfrm>
            <a:off x="5456975" y="1757013"/>
            <a:ext cx="1554500" cy="2012501"/>
          </a:xfrm>
          <a:prstGeom prst="rect">
            <a:avLst/>
          </a:prstGeom>
          <a:noFill/>
          <a:ln>
            <a:noFill/>
          </a:ln>
        </p:spPr>
      </p:pic>
      <p:sp>
        <p:nvSpPr>
          <p:cNvPr id="187" name="Google Shape;187;g2963faf574b_0_8"/>
          <p:cNvSpPr txBox="1"/>
          <p:nvPr>
            <p:ph type="title"/>
          </p:nvPr>
        </p:nvSpPr>
        <p:spPr>
          <a:xfrm>
            <a:off x="311700" y="39736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490">
                <a:latin typeface="Roboto Mono SemiBold"/>
                <a:ea typeface="Roboto Mono SemiBold"/>
                <a:cs typeface="Roboto Mono SemiBold"/>
                <a:sym typeface="Roboto Mono SemiBold"/>
              </a:rPr>
              <a:t>Design Concept &gt; Analog Sketch &gt; Digital Composition &gt; Sequence (book)</a:t>
            </a:r>
            <a:endParaRPr sz="3200">
              <a:latin typeface="Roboto Mono SemiBold"/>
              <a:ea typeface="Roboto Mono SemiBold"/>
              <a:cs typeface="Roboto Mono SemiBold"/>
              <a:sym typeface="Roboto Mono SemiBold"/>
            </a:endParaRPr>
          </a:p>
        </p:txBody>
      </p:sp>
      <p:sp>
        <p:nvSpPr>
          <p:cNvPr id="188" name="Google Shape;188;g2963faf574b_0_8"/>
          <p:cNvSpPr txBox="1"/>
          <p:nvPr>
            <p:ph idx="1" type="body"/>
          </p:nvPr>
        </p:nvSpPr>
        <p:spPr>
          <a:xfrm>
            <a:off x="279625" y="906050"/>
            <a:ext cx="6383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400">
                <a:latin typeface="Roboto Mono"/>
                <a:ea typeface="Roboto Mono"/>
                <a:cs typeface="Roboto Mono"/>
                <a:sym typeface="Roboto Mono"/>
              </a:rPr>
              <a:t>Fundamental Design Concepts:</a:t>
            </a:r>
            <a:endParaRPr b="1" sz="1400">
              <a:latin typeface="Roboto Mono"/>
              <a:ea typeface="Roboto Mono"/>
              <a:cs typeface="Roboto Mono"/>
              <a:sym typeface="Roboto Mono"/>
            </a:endParaRPr>
          </a:p>
          <a:p>
            <a:pPr indent="0" lvl="0" marL="0" rtl="0" algn="l">
              <a:spcBef>
                <a:spcPts val="0"/>
              </a:spcBef>
              <a:spcAft>
                <a:spcPts val="0"/>
              </a:spcAft>
              <a:buNone/>
            </a:pPr>
            <a:r>
              <a:rPr lang="en" sz="1000">
                <a:latin typeface="Roboto Mono"/>
                <a:ea typeface="Roboto Mono"/>
                <a:cs typeface="Roboto Mono"/>
                <a:sym typeface="Roboto Mono"/>
              </a:rPr>
              <a:t>+ Contrast, Symmetry, Asymmetry, Balance, Repetition, Texture</a:t>
            </a:r>
            <a:endParaRPr sz="1000">
              <a:latin typeface="Roboto Mono"/>
              <a:ea typeface="Roboto Mono"/>
              <a:cs typeface="Roboto Mono"/>
              <a:sym typeface="Roboto Mono"/>
            </a:endParaRPr>
          </a:p>
          <a:p>
            <a:pPr indent="0" lvl="0" marL="0" rtl="0" algn="l">
              <a:spcBef>
                <a:spcPts val="0"/>
              </a:spcBef>
              <a:spcAft>
                <a:spcPts val="0"/>
              </a:spcAft>
              <a:buNone/>
            </a:pPr>
            <a:r>
              <a:t/>
            </a:r>
            <a:endParaRPr sz="1000">
              <a:latin typeface="Roboto Mono"/>
              <a:ea typeface="Roboto Mono"/>
              <a:cs typeface="Roboto Mono"/>
              <a:sym typeface="Roboto Mono"/>
            </a:endParaRPr>
          </a:p>
          <a:p>
            <a:pPr indent="0" lvl="0" marL="0" rtl="0" algn="l">
              <a:spcBef>
                <a:spcPts val="0"/>
              </a:spcBef>
              <a:spcAft>
                <a:spcPts val="0"/>
              </a:spcAft>
              <a:buNone/>
            </a:pPr>
            <a:r>
              <a:t/>
            </a:r>
            <a:endParaRPr sz="1600">
              <a:latin typeface="Roboto Mono"/>
              <a:ea typeface="Roboto Mono"/>
              <a:cs typeface="Roboto Mono"/>
              <a:sym typeface="Roboto Mono"/>
            </a:endParaRPr>
          </a:p>
        </p:txBody>
      </p:sp>
      <p:sp>
        <p:nvSpPr>
          <p:cNvPr id="189" name="Google Shape;189;g2963faf574b_0_8"/>
          <p:cNvSpPr txBox="1"/>
          <p:nvPr>
            <p:ph type="title"/>
          </p:nvPr>
        </p:nvSpPr>
        <p:spPr>
          <a:xfrm>
            <a:off x="311700" y="1318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989">
                <a:solidFill>
                  <a:srgbClr val="00FFFF"/>
                </a:solidFill>
                <a:latin typeface="Roboto Mono SemiBold"/>
                <a:ea typeface="Roboto Mono SemiBold"/>
                <a:cs typeface="Roboto Mono SemiBold"/>
                <a:sym typeface="Roboto Mono SemiBold"/>
              </a:rPr>
              <a:t>Concept to Creation: </a:t>
            </a:r>
            <a:endParaRPr sz="989">
              <a:solidFill>
                <a:srgbClr val="00FFFF"/>
              </a:solidFill>
              <a:latin typeface="Roboto Mono SemiBold"/>
              <a:ea typeface="Roboto Mono SemiBold"/>
              <a:cs typeface="Roboto Mono SemiBold"/>
              <a:sym typeface="Roboto Mono SemiBold"/>
            </a:endParaRPr>
          </a:p>
          <a:p>
            <a:pPr indent="0" lvl="0" marL="0" rtl="0" algn="l">
              <a:spcBef>
                <a:spcPts val="0"/>
              </a:spcBef>
              <a:spcAft>
                <a:spcPts val="0"/>
              </a:spcAft>
              <a:buSzPts val="990"/>
              <a:buNone/>
            </a:pPr>
            <a:r>
              <a:rPr lang="en" sz="989">
                <a:solidFill>
                  <a:srgbClr val="00FFFF"/>
                </a:solidFill>
                <a:latin typeface="Roboto Mono SemiBold"/>
                <a:ea typeface="Roboto Mono SemiBold"/>
                <a:cs typeface="Roboto Mono SemiBold"/>
                <a:sym typeface="Roboto Mono SemiBold"/>
              </a:rPr>
              <a:t>Multimedia in Foundation Design</a:t>
            </a:r>
            <a:endParaRPr sz="989">
              <a:solidFill>
                <a:srgbClr val="00FFFF"/>
              </a:solidFill>
              <a:latin typeface="Roboto Mono SemiBold"/>
              <a:ea typeface="Roboto Mono SemiBold"/>
              <a:cs typeface="Roboto Mono SemiBold"/>
              <a:sym typeface="Roboto Mono SemiBold"/>
            </a:endParaRPr>
          </a:p>
          <a:p>
            <a:pPr indent="0" lvl="0" marL="0" rtl="0" algn="l">
              <a:spcBef>
                <a:spcPts val="0"/>
              </a:spcBef>
              <a:spcAft>
                <a:spcPts val="0"/>
              </a:spcAft>
              <a:buSzPts val="990"/>
              <a:buNone/>
            </a:pPr>
            <a:r>
              <a:rPr lang="en" sz="989">
                <a:solidFill>
                  <a:srgbClr val="4A86E8"/>
                </a:solidFill>
                <a:latin typeface="Roboto Mono SemiBold"/>
                <a:ea typeface="Roboto Mono SemiBold"/>
                <a:cs typeface="Roboto Mono SemiBold"/>
                <a:sym typeface="Roboto Mono SemiBold"/>
              </a:rPr>
              <a:t>Christopher Field</a:t>
            </a:r>
            <a:endParaRPr sz="989">
              <a:solidFill>
                <a:srgbClr val="4A86E8"/>
              </a:solidFill>
              <a:latin typeface="Roboto Mono SemiBold"/>
              <a:ea typeface="Roboto Mono SemiBold"/>
              <a:cs typeface="Roboto Mono SemiBold"/>
              <a:sym typeface="Roboto Mono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g2963faf574b_0_19"/>
          <p:cNvPicPr preferRelativeResize="0"/>
          <p:nvPr/>
        </p:nvPicPr>
        <p:blipFill>
          <a:blip r:embed="rId3">
            <a:alphaModFix/>
          </a:blip>
          <a:stretch>
            <a:fillRect/>
          </a:stretch>
        </p:blipFill>
        <p:spPr>
          <a:xfrm>
            <a:off x="6745919" y="1068675"/>
            <a:ext cx="2062656" cy="3000827"/>
          </a:xfrm>
          <a:prstGeom prst="rect">
            <a:avLst/>
          </a:prstGeom>
          <a:noFill/>
          <a:ln>
            <a:noFill/>
          </a:ln>
        </p:spPr>
      </p:pic>
      <p:pic>
        <p:nvPicPr>
          <p:cNvPr id="195" name="Google Shape;195;g2963faf574b_0_19"/>
          <p:cNvPicPr preferRelativeResize="0"/>
          <p:nvPr/>
        </p:nvPicPr>
        <p:blipFill>
          <a:blip r:embed="rId4">
            <a:alphaModFix/>
          </a:blip>
          <a:stretch>
            <a:fillRect/>
          </a:stretch>
        </p:blipFill>
        <p:spPr>
          <a:xfrm>
            <a:off x="4554458" y="1068689"/>
            <a:ext cx="2062656" cy="3000806"/>
          </a:xfrm>
          <a:prstGeom prst="rect">
            <a:avLst/>
          </a:prstGeom>
          <a:noFill/>
          <a:ln>
            <a:noFill/>
          </a:ln>
        </p:spPr>
      </p:pic>
      <p:pic>
        <p:nvPicPr>
          <p:cNvPr id="196" name="Google Shape;196;g2963faf574b_0_19"/>
          <p:cNvPicPr preferRelativeResize="0"/>
          <p:nvPr/>
        </p:nvPicPr>
        <p:blipFill>
          <a:blip r:embed="rId5">
            <a:alphaModFix/>
          </a:blip>
          <a:stretch>
            <a:fillRect/>
          </a:stretch>
        </p:blipFill>
        <p:spPr>
          <a:xfrm>
            <a:off x="421325" y="1068689"/>
            <a:ext cx="4036020" cy="3000799"/>
          </a:xfrm>
          <a:prstGeom prst="rect">
            <a:avLst/>
          </a:prstGeom>
          <a:noFill/>
          <a:ln>
            <a:noFill/>
          </a:ln>
        </p:spPr>
      </p:pic>
      <p:sp>
        <p:nvSpPr>
          <p:cNvPr id="197" name="Google Shape;197;g2963faf574b_0_19"/>
          <p:cNvSpPr txBox="1"/>
          <p:nvPr>
            <p:ph type="title"/>
          </p:nvPr>
        </p:nvSpPr>
        <p:spPr>
          <a:xfrm>
            <a:off x="345125" y="428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490">
                <a:latin typeface="Roboto Mono SemiBold"/>
                <a:ea typeface="Roboto Mono SemiBold"/>
                <a:cs typeface="Roboto Mono SemiBold"/>
                <a:sym typeface="Roboto Mono SemiBold"/>
              </a:rPr>
              <a:t>Final format: sequential application of design principles</a:t>
            </a:r>
            <a:endParaRPr sz="3200">
              <a:latin typeface="Roboto Mono SemiBold"/>
              <a:ea typeface="Roboto Mono SemiBold"/>
              <a:cs typeface="Roboto Mono SemiBold"/>
              <a:sym typeface="Roboto Mono SemiBold"/>
            </a:endParaRPr>
          </a:p>
        </p:txBody>
      </p:sp>
      <p:sp>
        <p:nvSpPr>
          <p:cNvPr id="198" name="Google Shape;198;g2963faf574b_0_19"/>
          <p:cNvSpPr txBox="1"/>
          <p:nvPr>
            <p:ph type="title"/>
          </p:nvPr>
        </p:nvSpPr>
        <p:spPr>
          <a:xfrm>
            <a:off x="311700" y="1318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989">
                <a:solidFill>
                  <a:srgbClr val="00FFFF"/>
                </a:solidFill>
                <a:latin typeface="Roboto Mono SemiBold"/>
                <a:ea typeface="Roboto Mono SemiBold"/>
                <a:cs typeface="Roboto Mono SemiBold"/>
                <a:sym typeface="Roboto Mono SemiBold"/>
              </a:rPr>
              <a:t>Concept to Creation: </a:t>
            </a:r>
            <a:endParaRPr sz="989">
              <a:solidFill>
                <a:srgbClr val="00FFFF"/>
              </a:solidFill>
              <a:latin typeface="Roboto Mono SemiBold"/>
              <a:ea typeface="Roboto Mono SemiBold"/>
              <a:cs typeface="Roboto Mono SemiBold"/>
              <a:sym typeface="Roboto Mono SemiBold"/>
            </a:endParaRPr>
          </a:p>
          <a:p>
            <a:pPr indent="0" lvl="0" marL="0" rtl="0" algn="l">
              <a:spcBef>
                <a:spcPts val="0"/>
              </a:spcBef>
              <a:spcAft>
                <a:spcPts val="0"/>
              </a:spcAft>
              <a:buSzPts val="990"/>
              <a:buNone/>
            </a:pPr>
            <a:r>
              <a:rPr lang="en" sz="989">
                <a:solidFill>
                  <a:srgbClr val="00FFFF"/>
                </a:solidFill>
                <a:latin typeface="Roboto Mono SemiBold"/>
                <a:ea typeface="Roboto Mono SemiBold"/>
                <a:cs typeface="Roboto Mono SemiBold"/>
                <a:sym typeface="Roboto Mono SemiBold"/>
              </a:rPr>
              <a:t>Multimedia in Foundation Design</a:t>
            </a:r>
            <a:endParaRPr sz="989">
              <a:solidFill>
                <a:srgbClr val="00FFFF"/>
              </a:solidFill>
              <a:latin typeface="Roboto Mono SemiBold"/>
              <a:ea typeface="Roboto Mono SemiBold"/>
              <a:cs typeface="Roboto Mono SemiBold"/>
              <a:sym typeface="Roboto Mono SemiBold"/>
            </a:endParaRPr>
          </a:p>
          <a:p>
            <a:pPr indent="0" lvl="0" marL="0" rtl="0" algn="l">
              <a:spcBef>
                <a:spcPts val="0"/>
              </a:spcBef>
              <a:spcAft>
                <a:spcPts val="0"/>
              </a:spcAft>
              <a:buSzPts val="990"/>
              <a:buNone/>
            </a:pPr>
            <a:r>
              <a:rPr lang="en" sz="989">
                <a:solidFill>
                  <a:srgbClr val="4A86E8"/>
                </a:solidFill>
                <a:latin typeface="Roboto Mono SemiBold"/>
                <a:ea typeface="Roboto Mono SemiBold"/>
                <a:cs typeface="Roboto Mono SemiBold"/>
                <a:sym typeface="Roboto Mono SemiBold"/>
              </a:rPr>
              <a:t>Christopher Field</a:t>
            </a:r>
            <a:endParaRPr sz="989">
              <a:solidFill>
                <a:srgbClr val="4A86E8"/>
              </a:solidFill>
              <a:latin typeface="Roboto Mono SemiBold"/>
              <a:ea typeface="Roboto Mono SemiBold"/>
              <a:cs typeface="Roboto Mono SemiBold"/>
              <a:sym typeface="Roboto Mono Semi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292dcbba24e_0_45"/>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g293040f0fda_0_20"/>
          <p:cNvSpPr/>
          <p:nvPr/>
        </p:nvSpPr>
        <p:spPr>
          <a:xfrm>
            <a:off x="117697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9" name="Google Shape;209;g293040f0fda_0_20"/>
          <p:cNvSpPr txBox="1"/>
          <p:nvPr/>
        </p:nvSpPr>
        <p:spPr>
          <a:xfrm>
            <a:off x="3634725" y="1571700"/>
            <a:ext cx="4332300" cy="2000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Susan Walker</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Associate Professor</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Journalism</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College of Communication</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1,000 Term Papers in Your Pocket</a:t>
            </a:r>
            <a:endParaRPr b="1" sz="2000">
              <a:solidFill>
                <a:schemeClr val="lt1"/>
              </a:solidFill>
              <a:latin typeface="Lato"/>
              <a:ea typeface="Lato"/>
              <a:cs typeface="Lato"/>
              <a:sym typeface="Lato"/>
            </a:endParaRPr>
          </a:p>
        </p:txBody>
      </p:sp>
      <p:pic>
        <p:nvPicPr>
          <p:cNvPr id="210" name="Google Shape;210;g293040f0fda_0_20"/>
          <p:cNvPicPr preferRelativeResize="0"/>
          <p:nvPr/>
        </p:nvPicPr>
        <p:blipFill>
          <a:blip r:embed="rId3">
            <a:alphaModFix/>
          </a:blip>
          <a:stretch>
            <a:fillRect/>
          </a:stretch>
        </p:blipFill>
        <p:spPr>
          <a:xfrm>
            <a:off x="1176975" y="1443525"/>
            <a:ext cx="2286000" cy="2286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g295773f7aa4_0_271"/>
          <p:cNvSpPr txBox="1"/>
          <p:nvPr>
            <p:ph type="title"/>
          </p:nvPr>
        </p:nvSpPr>
        <p:spPr>
          <a:xfrm>
            <a:off x="311700" y="5797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1,000 Term Papers in Your Pocket</a:t>
            </a:r>
            <a:endParaRPr/>
          </a:p>
        </p:txBody>
      </p:sp>
      <p:sp>
        <p:nvSpPr>
          <p:cNvPr id="216" name="Google Shape;216;g295773f7aa4_0_271"/>
          <p:cNvSpPr txBox="1"/>
          <p:nvPr>
            <p:ph idx="1" type="body"/>
          </p:nvPr>
        </p:nvSpPr>
        <p:spPr>
          <a:xfrm>
            <a:off x="312888" y="1152475"/>
            <a:ext cx="8520600" cy="34164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a:t>JO 322- Smart Phone Reporting course</a:t>
            </a:r>
            <a:endParaRPr/>
          </a:p>
          <a:p>
            <a:pPr indent="0" lvl="0" marL="0" rtl="0" algn="ctr">
              <a:spcBef>
                <a:spcPts val="1200"/>
              </a:spcBef>
              <a:spcAft>
                <a:spcPts val="0"/>
              </a:spcAft>
              <a:buNone/>
            </a:pPr>
            <a:r>
              <a:rPr lang="en"/>
              <a:t>Students produce four news videos using:</a:t>
            </a:r>
            <a:endParaRPr/>
          </a:p>
          <a:p>
            <a:pPr indent="-342900" lvl="0" marL="457200" rtl="0" algn="ctr">
              <a:spcBef>
                <a:spcPts val="1200"/>
              </a:spcBef>
              <a:spcAft>
                <a:spcPts val="0"/>
              </a:spcAft>
              <a:buSzPts val="1800"/>
              <a:buChar char="●"/>
            </a:pPr>
            <a:r>
              <a:rPr lang="en"/>
              <a:t>Smart Phones &amp; Adobe’s Rush app</a:t>
            </a:r>
            <a:endParaRPr/>
          </a:p>
          <a:p>
            <a:pPr indent="-342900" lvl="0" marL="457200" rtl="0" algn="ctr">
              <a:spcBef>
                <a:spcPts val="0"/>
              </a:spcBef>
              <a:spcAft>
                <a:spcPts val="0"/>
              </a:spcAft>
              <a:buSzPts val="1800"/>
              <a:buChar char="●"/>
            </a:pPr>
            <a:r>
              <a:rPr lang="en"/>
              <a:t>Highlight reel of student assignments:</a:t>
            </a:r>
            <a:endParaRPr/>
          </a:p>
          <a:p>
            <a:pPr indent="0" lvl="0" marL="457200" rtl="0" algn="ctr">
              <a:spcBef>
                <a:spcPts val="1200"/>
              </a:spcBef>
              <a:spcAft>
                <a:spcPts val="0"/>
              </a:spcAft>
              <a:buNone/>
            </a:pPr>
            <a:r>
              <a:t/>
            </a:r>
            <a:endParaRPr/>
          </a:p>
          <a:p>
            <a:pPr indent="0" lvl="0" marL="457200" rtl="0" algn="ctr">
              <a:spcBef>
                <a:spcPts val="1200"/>
              </a:spcBef>
              <a:spcAft>
                <a:spcPts val="0"/>
              </a:spcAft>
              <a:buNone/>
            </a:pPr>
            <a:r>
              <a:rPr lang="en"/>
              <a:t>                      </a:t>
            </a:r>
            <a:endParaRPr/>
          </a:p>
          <a:p>
            <a:pPr indent="0" lvl="0" marL="457200" rtl="0" algn="ctr">
              <a:spcBef>
                <a:spcPts val="1200"/>
              </a:spcBef>
              <a:spcAft>
                <a:spcPts val="0"/>
              </a:spcAft>
              <a:buNone/>
            </a:pPr>
            <a:r>
              <a:rPr lang="en"/>
              <a:t>EASIER THAN YOU THINK:</a:t>
            </a:r>
            <a:endParaRPr/>
          </a:p>
          <a:p>
            <a:pPr indent="0" lvl="0" marL="457200" rtl="0" algn="ctr">
              <a:spcBef>
                <a:spcPts val="1200"/>
              </a:spcBef>
              <a:spcAft>
                <a:spcPts val="1200"/>
              </a:spcAft>
              <a:buNone/>
            </a:pPr>
            <a:r>
              <a:rPr lang="en"/>
              <a:t>BBC shows us how </a:t>
            </a:r>
            <a:r>
              <a:rPr lang="en" u="sng">
                <a:solidFill>
                  <a:schemeClr val="hlink"/>
                </a:solidFill>
                <a:hlinkClick r:id="rId3"/>
              </a:rPr>
              <a:t>here</a:t>
            </a:r>
            <a:endParaRPr/>
          </a:p>
        </p:txBody>
      </p:sp>
      <p:pic>
        <p:nvPicPr>
          <p:cNvPr id="217" name="Google Shape;217;g295773f7aa4_0_271" title="1,000 term papers.mp4">
            <a:hlinkClick r:id="rId4"/>
          </p:cNvPr>
          <p:cNvPicPr preferRelativeResize="0"/>
          <p:nvPr/>
        </p:nvPicPr>
        <p:blipFill>
          <a:blip r:embed="rId5">
            <a:alphaModFix/>
          </a:blip>
          <a:stretch>
            <a:fillRect/>
          </a:stretch>
        </p:blipFill>
        <p:spPr>
          <a:xfrm>
            <a:off x="3806650" y="2787000"/>
            <a:ext cx="1533077" cy="713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g295773f7aa4_0_277"/>
          <p:cNvSpPr txBox="1"/>
          <p:nvPr>
            <p:ph type="title"/>
          </p:nvPr>
        </p:nvSpPr>
        <p:spPr>
          <a:xfrm>
            <a:off x="311700" y="5797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Hunting and gathering of video</a:t>
            </a:r>
            <a:endParaRPr/>
          </a:p>
        </p:txBody>
      </p:sp>
      <p:sp>
        <p:nvSpPr>
          <p:cNvPr id="223" name="Google Shape;223;g295773f7aa4_0_27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rPr lang="en"/>
              <a:t>Sources:</a:t>
            </a:r>
            <a:endParaRPr/>
          </a:p>
          <a:p>
            <a:pPr indent="-342900" lvl="0" marL="457200" rtl="0" algn="l">
              <a:spcBef>
                <a:spcPts val="1200"/>
              </a:spcBef>
              <a:spcAft>
                <a:spcPts val="0"/>
              </a:spcAft>
              <a:buSzPts val="1800"/>
              <a:buChar char="●"/>
            </a:pPr>
            <a:r>
              <a:rPr lang="en"/>
              <a:t>Historic and newsreel footage - Library of Congress link </a:t>
            </a:r>
            <a:r>
              <a:rPr lang="en" u="sng">
                <a:solidFill>
                  <a:schemeClr val="hlink"/>
                </a:solidFill>
                <a:hlinkClick r:id="rId3"/>
              </a:rPr>
              <a:t>here</a:t>
            </a:r>
            <a:endParaRPr/>
          </a:p>
          <a:p>
            <a:pPr indent="-342900" lvl="0" marL="457200" rtl="0" algn="l">
              <a:spcBef>
                <a:spcPts val="0"/>
              </a:spcBef>
              <a:spcAft>
                <a:spcPts val="0"/>
              </a:spcAft>
              <a:buSzPts val="1800"/>
              <a:buChar char="●"/>
            </a:pPr>
            <a:r>
              <a:rPr lang="en"/>
              <a:t>YouTube</a:t>
            </a:r>
            <a:endParaRPr/>
          </a:p>
          <a:p>
            <a:pPr indent="-342900" lvl="0" marL="457200" rtl="0" algn="l">
              <a:spcBef>
                <a:spcPts val="0"/>
              </a:spcBef>
              <a:spcAft>
                <a:spcPts val="0"/>
              </a:spcAft>
              <a:buSzPts val="1800"/>
              <a:buChar char="●"/>
            </a:pPr>
            <a:r>
              <a:rPr lang="en"/>
              <a:t>Google Images</a:t>
            </a:r>
            <a:endParaRPr/>
          </a:p>
          <a:p>
            <a:pPr indent="-342900" lvl="0" marL="457200" rtl="0" algn="l">
              <a:spcBef>
                <a:spcPts val="0"/>
              </a:spcBef>
              <a:spcAft>
                <a:spcPts val="0"/>
              </a:spcAft>
              <a:buSzPts val="1800"/>
              <a:buChar char="●"/>
            </a:pPr>
            <a:r>
              <a:rPr lang="en"/>
              <a:t>Zoom interviews</a:t>
            </a:r>
            <a:endParaRPr/>
          </a:p>
          <a:p>
            <a:pPr indent="-342900" lvl="0" marL="457200" rtl="0" algn="l">
              <a:spcBef>
                <a:spcPts val="0"/>
              </a:spcBef>
              <a:spcAft>
                <a:spcPts val="0"/>
              </a:spcAft>
              <a:buSzPts val="1800"/>
              <a:buChar char="●"/>
            </a:pPr>
            <a:r>
              <a:rPr lang="en"/>
              <a:t>Cell phone video requests-</a:t>
            </a:r>
            <a:endParaRPr/>
          </a:p>
          <a:p>
            <a:pPr indent="0" lvl="0" marL="457200" rtl="0" algn="l">
              <a:spcBef>
                <a:spcPts val="1200"/>
              </a:spcBef>
              <a:spcAft>
                <a:spcPts val="0"/>
              </a:spcAft>
              <a:buNone/>
            </a:pPr>
            <a:r>
              <a:rPr lang="en"/>
              <a:t>Use across disciplines.</a:t>
            </a:r>
            <a:endParaRPr/>
          </a:p>
          <a:p>
            <a:pPr indent="0" lvl="0" marL="457200" rtl="0" algn="l">
              <a:spcBef>
                <a:spcPts val="1200"/>
              </a:spcBef>
              <a:spcAft>
                <a:spcPts val="1200"/>
              </a:spcAft>
              <a:buNone/>
            </a:pPr>
            <a:r>
              <a:t/>
            </a:r>
            <a:endParaRPr/>
          </a:p>
        </p:txBody>
      </p:sp>
      <p:pic>
        <p:nvPicPr>
          <p:cNvPr id="224" name="Google Shape;224;g295773f7aa4_0_277"/>
          <p:cNvPicPr preferRelativeResize="0"/>
          <p:nvPr/>
        </p:nvPicPr>
        <p:blipFill>
          <a:blip r:embed="rId4">
            <a:alphaModFix/>
          </a:blip>
          <a:stretch>
            <a:fillRect/>
          </a:stretch>
        </p:blipFill>
        <p:spPr>
          <a:xfrm>
            <a:off x="4293825" y="2195200"/>
            <a:ext cx="3410101" cy="2316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g29644530655_0_6"/>
          <p:cNvSpPr txBox="1"/>
          <p:nvPr>
            <p:ph type="title"/>
          </p:nvPr>
        </p:nvSpPr>
        <p:spPr>
          <a:xfrm>
            <a:off x="311700" y="5797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39285"/>
              <a:buFont typeface="Arial"/>
              <a:buNone/>
            </a:pPr>
            <a:r>
              <a:rPr lang="en"/>
              <a:t>Challenges            vs.              Strengths</a:t>
            </a:r>
            <a:endParaRPr/>
          </a:p>
        </p:txBody>
      </p:sp>
      <p:sp>
        <p:nvSpPr>
          <p:cNvPr id="230" name="Google Shape;230;g29644530655_0_6"/>
          <p:cNvSpPr txBox="1"/>
          <p:nvPr>
            <p:ph idx="1" type="body"/>
          </p:nvPr>
        </p:nvSpPr>
        <p:spPr>
          <a:xfrm>
            <a:off x="311700" y="1152475"/>
            <a:ext cx="42603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sz="1800"/>
              <a:t>COPYRIGHT issues!                                                                                </a:t>
            </a:r>
            <a:endParaRPr sz="1800"/>
          </a:p>
          <a:p>
            <a:pPr indent="-342900" lvl="0" marL="457200" rtl="0" algn="l">
              <a:spcBef>
                <a:spcPts val="0"/>
              </a:spcBef>
              <a:spcAft>
                <a:spcPts val="0"/>
              </a:spcAft>
              <a:buSzPts val="1800"/>
              <a:buChar char="●"/>
            </a:pPr>
            <a:r>
              <a:rPr lang="en" sz="1800"/>
              <a:t>FAKE video even sound bites</a:t>
            </a:r>
            <a:endParaRPr sz="1800"/>
          </a:p>
          <a:p>
            <a:pPr indent="0" lvl="0" marL="457200" rtl="0" algn="l">
              <a:spcBef>
                <a:spcPts val="1200"/>
              </a:spcBef>
              <a:spcAft>
                <a:spcPts val="0"/>
              </a:spcAft>
              <a:buNone/>
            </a:pPr>
            <a:r>
              <a:rPr lang="en" sz="1800"/>
              <a:t>See an example of a AI-generated         </a:t>
            </a:r>
            <a:endParaRPr sz="1800"/>
          </a:p>
          <a:p>
            <a:pPr indent="0" lvl="0" marL="457200" rtl="0" algn="l">
              <a:spcBef>
                <a:spcPts val="1200"/>
              </a:spcBef>
              <a:spcAft>
                <a:spcPts val="0"/>
              </a:spcAft>
              <a:buNone/>
            </a:pPr>
            <a:r>
              <a:rPr lang="en" sz="1800"/>
              <a:t>sound bite of Barack Obama </a:t>
            </a:r>
            <a:r>
              <a:rPr lang="en" sz="1800" u="sng">
                <a:solidFill>
                  <a:schemeClr val="accent5"/>
                </a:solidFill>
                <a:hlinkClick r:id="rId3">
                  <a:extLst>
                    <a:ext uri="{A12FA001-AC4F-418D-AE19-62706E023703}">
                      <ahyp:hlinkClr val="tx"/>
                    </a:ext>
                  </a:extLst>
                </a:hlinkClick>
              </a:rPr>
              <a:t>here</a:t>
            </a:r>
            <a:r>
              <a:rPr lang="en" sz="1800"/>
              <a:t>                            </a:t>
            </a:r>
            <a:endParaRPr sz="1800"/>
          </a:p>
          <a:p>
            <a:pPr indent="-342900" lvl="0" marL="457200" rtl="0" algn="l">
              <a:spcBef>
                <a:spcPts val="1200"/>
              </a:spcBef>
              <a:spcAft>
                <a:spcPts val="0"/>
              </a:spcAft>
              <a:buSzPts val="1800"/>
              <a:buChar char="●"/>
            </a:pPr>
            <a:r>
              <a:rPr lang="en" sz="1800"/>
              <a:t>Apple I-phone centric</a:t>
            </a:r>
            <a:endParaRPr/>
          </a:p>
        </p:txBody>
      </p:sp>
      <p:sp>
        <p:nvSpPr>
          <p:cNvPr id="231" name="Google Shape;231;g29644530655_0_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sz="1800"/>
              <a:t>Visual and information literacy    Prepare for digital age</a:t>
            </a:r>
            <a:endParaRPr sz="1800"/>
          </a:p>
          <a:p>
            <a:pPr indent="-342900" lvl="0" marL="457200" rtl="0" algn="l">
              <a:spcBef>
                <a:spcPts val="0"/>
              </a:spcBef>
              <a:spcAft>
                <a:spcPts val="0"/>
              </a:spcAft>
              <a:buSzPts val="1800"/>
              <a:buChar char="●"/>
            </a:pPr>
            <a:r>
              <a:rPr lang="en" sz="1800"/>
              <a:t>Replace exams, papers and silly cat videos on YouTube. </a:t>
            </a:r>
            <a:endParaRPr sz="1800"/>
          </a:p>
        </p:txBody>
      </p:sp>
      <p:pic>
        <p:nvPicPr>
          <p:cNvPr id="232" name="Google Shape;232;g29644530655_0_6"/>
          <p:cNvPicPr preferRelativeResize="0"/>
          <p:nvPr/>
        </p:nvPicPr>
        <p:blipFill>
          <a:blip r:embed="rId4">
            <a:alphaModFix/>
          </a:blip>
          <a:stretch>
            <a:fillRect/>
          </a:stretch>
        </p:blipFill>
        <p:spPr>
          <a:xfrm>
            <a:off x="5460725" y="2990925"/>
            <a:ext cx="2809150" cy="1323900"/>
          </a:xfrm>
          <a:prstGeom prst="rect">
            <a:avLst/>
          </a:prstGeom>
          <a:noFill/>
          <a:ln>
            <a:noFill/>
          </a:ln>
        </p:spPr>
      </p:pic>
      <p:sp>
        <p:nvSpPr>
          <p:cNvPr id="233" name="Google Shape;233;g29644530655_0_6"/>
          <p:cNvSpPr txBox="1"/>
          <p:nvPr/>
        </p:nvSpPr>
        <p:spPr>
          <a:xfrm>
            <a:off x="1460825" y="3767925"/>
            <a:ext cx="3999900" cy="546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Clr>
                <a:schemeClr val="dk1"/>
              </a:buClr>
              <a:buSzPts val="1100"/>
              <a:buFont typeface="Arial"/>
              <a:buNone/>
            </a:pPr>
            <a:r>
              <a:rPr lang="en" sz="1700">
                <a:solidFill>
                  <a:schemeClr val="lt1"/>
                </a:solidFill>
              </a:rPr>
              <a:t>Photo Credit:DK Academie, Germany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292dcbba24e_0_41"/>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g293040f0fda_0_15"/>
          <p:cNvSpPr/>
          <p:nvPr/>
        </p:nvSpPr>
        <p:spPr>
          <a:xfrm>
            <a:off x="117697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4" name="Google Shape;244;g293040f0fda_0_15"/>
          <p:cNvSpPr txBox="1"/>
          <p:nvPr/>
        </p:nvSpPr>
        <p:spPr>
          <a:xfrm>
            <a:off x="3634725" y="1428750"/>
            <a:ext cx="4332300" cy="228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Kathleen Vandenberg</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Master </a:t>
            </a:r>
            <a:r>
              <a:rPr lang="en" sz="2000">
                <a:solidFill>
                  <a:schemeClr val="lt1"/>
                </a:solidFill>
                <a:latin typeface="Lato"/>
                <a:ea typeface="Lato"/>
                <a:cs typeface="Lato"/>
                <a:sym typeface="Lato"/>
              </a:rPr>
              <a:t>Lecturer</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Rhetoric</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College of General Studies</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Stories in Sound: Composing Podcasts</a:t>
            </a:r>
            <a:endParaRPr b="1" sz="2000">
              <a:solidFill>
                <a:schemeClr val="lt1"/>
              </a:solidFill>
              <a:latin typeface="Lato"/>
              <a:ea typeface="Lato"/>
              <a:cs typeface="Lato"/>
              <a:sym typeface="Lato"/>
            </a:endParaRPr>
          </a:p>
        </p:txBody>
      </p:sp>
      <p:pic>
        <p:nvPicPr>
          <p:cNvPr id="245" name="Google Shape;245;g293040f0fda_0_15"/>
          <p:cNvPicPr preferRelativeResize="0"/>
          <p:nvPr/>
        </p:nvPicPr>
        <p:blipFill>
          <a:blip r:embed="rId3">
            <a:alphaModFix/>
          </a:blip>
          <a:stretch>
            <a:fillRect/>
          </a:stretch>
        </p:blipFill>
        <p:spPr>
          <a:xfrm>
            <a:off x="1176975" y="1443525"/>
            <a:ext cx="2285999" cy="22859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g295773f7aa4_0_67"/>
          <p:cNvSpPr/>
          <p:nvPr/>
        </p:nvSpPr>
        <p:spPr>
          <a:xfrm>
            <a:off x="3174715" y="997471"/>
            <a:ext cx="2794500" cy="626700"/>
          </a:xfrm>
          <a:prstGeom prst="ellipse">
            <a:avLst/>
          </a:prstGeom>
          <a:solidFill>
            <a:srgbClr val="EFDA0C">
              <a:alpha val="62750"/>
            </a:srgbClr>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1" name="Google Shape;251;g295773f7aa4_0_67"/>
          <p:cNvSpPr txBox="1"/>
          <p:nvPr>
            <p:ph idx="1" type="body"/>
          </p:nvPr>
        </p:nvSpPr>
        <p:spPr>
          <a:xfrm>
            <a:off x="363350" y="1034425"/>
            <a:ext cx="8417400" cy="3961200"/>
          </a:xfrm>
          <a:prstGeom prst="rect">
            <a:avLst/>
          </a:prstGeom>
          <a:noFill/>
          <a:ln>
            <a:noFill/>
          </a:ln>
        </p:spPr>
        <p:txBody>
          <a:bodyPr anchorCtr="0" anchor="t" bIns="91425" lIns="91425" spcFirstLastPara="1" rIns="91425" wrap="square" tIns="91425">
            <a:normAutofit fontScale="25000" lnSpcReduction="20000"/>
          </a:bodyPr>
          <a:lstStyle/>
          <a:p>
            <a:pPr indent="0" lvl="0" marL="0" rtl="0" algn="ctr">
              <a:lnSpc>
                <a:spcPct val="115000"/>
              </a:lnSpc>
              <a:spcBef>
                <a:spcPts val="0"/>
              </a:spcBef>
              <a:spcAft>
                <a:spcPts val="0"/>
              </a:spcAft>
              <a:buSzPct val="75000"/>
              <a:buNone/>
            </a:pPr>
            <a:r>
              <a:rPr lang="en" sz="9600"/>
              <a:t>Why Podcasts?</a:t>
            </a:r>
            <a:endParaRPr sz="9600"/>
          </a:p>
          <a:p>
            <a:pPr indent="0" lvl="0" marL="0" rtl="0" algn="ctr">
              <a:lnSpc>
                <a:spcPct val="115000"/>
              </a:lnSpc>
              <a:spcBef>
                <a:spcPts val="1200"/>
              </a:spcBef>
              <a:spcAft>
                <a:spcPts val="0"/>
              </a:spcAft>
              <a:buSzPct val="112500"/>
              <a:buNone/>
            </a:pPr>
            <a:r>
              <a:rPr lang="en" sz="6400">
                <a:latin typeface="Times New Roman"/>
                <a:ea typeface="Times New Roman"/>
                <a:cs typeface="Times New Roman"/>
                <a:sym typeface="Times New Roman"/>
              </a:rPr>
              <a:t>-</a:t>
            </a:r>
            <a:r>
              <a:rPr lang="en" sz="6400">
                <a:latin typeface="Times New Roman"/>
                <a:ea typeface="Times New Roman"/>
                <a:cs typeface="Times New Roman"/>
                <a:sym typeface="Times New Roman"/>
              </a:rPr>
              <a:t>Oral Storytelling/Primary Orality (Ong) dominates human history: embodied, interactive, “magical”</a:t>
            </a:r>
            <a:endParaRPr sz="6400">
              <a:latin typeface="Times New Roman"/>
              <a:ea typeface="Times New Roman"/>
              <a:cs typeface="Times New Roman"/>
              <a:sym typeface="Times New Roman"/>
            </a:endParaRPr>
          </a:p>
          <a:p>
            <a:pPr indent="0" lvl="0" marL="0" rtl="0" algn="ctr">
              <a:lnSpc>
                <a:spcPct val="115000"/>
              </a:lnSpc>
              <a:spcBef>
                <a:spcPts val="1200"/>
              </a:spcBef>
              <a:spcAft>
                <a:spcPts val="0"/>
              </a:spcAft>
              <a:buSzPct val="112500"/>
              <a:buNone/>
            </a:pPr>
            <a:r>
              <a:rPr lang="en" sz="6400">
                <a:latin typeface="Times New Roman"/>
                <a:ea typeface="Times New Roman"/>
                <a:cs typeface="Times New Roman"/>
                <a:sym typeface="Times New Roman"/>
              </a:rPr>
              <a:t>-”The experience by an attentive person of [media] featuring a human voice (or voice and body), can sometimes create the illusion of a two-way communicative exchange to the point of even prompting some active emotional, even physical participation in the recipient.”-Robert MacDougall</a:t>
            </a:r>
            <a:endParaRPr sz="6400">
              <a:latin typeface="Times New Roman"/>
              <a:ea typeface="Times New Roman"/>
              <a:cs typeface="Times New Roman"/>
              <a:sym typeface="Times New Roman"/>
            </a:endParaRPr>
          </a:p>
          <a:p>
            <a:pPr indent="0" lvl="0" marL="0" rtl="0" algn="ctr">
              <a:lnSpc>
                <a:spcPct val="115000"/>
              </a:lnSpc>
              <a:spcBef>
                <a:spcPts val="1200"/>
              </a:spcBef>
              <a:spcAft>
                <a:spcPts val="0"/>
              </a:spcAft>
              <a:buSzPct val="112500"/>
              <a:buNone/>
            </a:pPr>
            <a:r>
              <a:rPr lang="en" sz="6400">
                <a:latin typeface="Times New Roman"/>
                <a:ea typeface="Times New Roman"/>
                <a:cs typeface="Times New Roman"/>
                <a:sym typeface="Times New Roman"/>
              </a:rPr>
              <a:t>-”Students should be able to attend and respond thoughtfully for others. They should also understand that public presentation serves an essentially civic function as a means of participating in collective debate and decision-making”--BU Hub/Oral and Signed Communication</a:t>
            </a:r>
            <a:endParaRPr sz="6400">
              <a:latin typeface="Times New Roman"/>
              <a:ea typeface="Times New Roman"/>
              <a:cs typeface="Times New Roman"/>
              <a:sym typeface="Times New Roman"/>
            </a:endParaRPr>
          </a:p>
          <a:p>
            <a:pPr indent="0" lvl="0" marL="0" rtl="0" algn="ctr">
              <a:lnSpc>
                <a:spcPct val="115000"/>
              </a:lnSpc>
              <a:spcBef>
                <a:spcPts val="1200"/>
              </a:spcBef>
              <a:spcAft>
                <a:spcPts val="0"/>
              </a:spcAft>
              <a:buSzPct val="112500"/>
              <a:buNone/>
            </a:pPr>
            <a:r>
              <a:rPr lang="en" sz="6400">
                <a:latin typeface="Times New Roman"/>
                <a:ea typeface="Times New Roman"/>
                <a:cs typeface="Times New Roman"/>
                <a:sym typeface="Times New Roman"/>
              </a:rPr>
              <a:t>-Sharpens students’ composition skills and rhetorical abilities</a:t>
            </a:r>
            <a:endParaRPr sz="6400">
              <a:latin typeface="Times New Roman"/>
              <a:ea typeface="Times New Roman"/>
              <a:cs typeface="Times New Roman"/>
              <a:sym typeface="Times New Roman"/>
            </a:endParaRPr>
          </a:p>
          <a:p>
            <a:pPr indent="0" lvl="0" marL="0" rtl="0" algn="ctr">
              <a:lnSpc>
                <a:spcPct val="115000"/>
              </a:lnSpc>
              <a:spcBef>
                <a:spcPts val="1200"/>
              </a:spcBef>
              <a:spcAft>
                <a:spcPts val="0"/>
              </a:spcAft>
              <a:buSzPct val="112500"/>
              <a:buNone/>
            </a:pPr>
            <a:r>
              <a:rPr lang="en" sz="6400">
                <a:latin typeface="Times New Roman"/>
                <a:ea typeface="Times New Roman"/>
                <a:cs typeface="Times New Roman"/>
                <a:sym typeface="Times New Roman"/>
              </a:rPr>
              <a:t>Privileges human intelligence and interaction</a:t>
            </a:r>
            <a:endParaRPr/>
          </a:p>
          <a:p>
            <a:pPr indent="0" lvl="0" marL="0" rtl="0" algn="ctr">
              <a:lnSpc>
                <a:spcPct val="115000"/>
              </a:lnSpc>
              <a:spcBef>
                <a:spcPts val="1200"/>
              </a:spcBef>
              <a:spcAft>
                <a:spcPts val="0"/>
              </a:spcAft>
              <a:buSzPct val="112500"/>
              <a:buNone/>
            </a:pPr>
            <a:r>
              <a:rPr lang="en" sz="6400">
                <a:latin typeface="Times New Roman"/>
                <a:ea typeface="Times New Roman"/>
                <a:cs typeface="Times New Roman"/>
                <a:sym typeface="Times New Roman"/>
              </a:rPr>
              <a:t>Can offer space/medium for marginalized voices</a:t>
            </a:r>
            <a:endParaRPr sz="6400">
              <a:latin typeface="Times New Roman"/>
              <a:ea typeface="Times New Roman"/>
              <a:cs typeface="Times New Roman"/>
              <a:sym typeface="Times New Roman"/>
            </a:endParaRPr>
          </a:p>
          <a:p>
            <a:pPr indent="0" lvl="0" marL="0" rtl="0" algn="ctr">
              <a:lnSpc>
                <a:spcPct val="115000"/>
              </a:lnSpc>
              <a:spcBef>
                <a:spcPts val="1200"/>
              </a:spcBef>
              <a:spcAft>
                <a:spcPts val="1200"/>
              </a:spcAft>
              <a:buSzPct val="112500"/>
              <a:buNone/>
            </a:pPr>
            <a:r>
              <a:rPr lang="en" sz="6400">
                <a:latin typeface="Times New Roman"/>
                <a:ea typeface="Times New Roman"/>
                <a:cs typeface="Times New Roman"/>
                <a:sym typeface="Times New Roman"/>
              </a:rPr>
              <a:t>-</a:t>
            </a:r>
            <a:endParaRPr sz="6400">
              <a:latin typeface="Times New Roman"/>
              <a:ea typeface="Times New Roman"/>
              <a:cs typeface="Times New Roman"/>
              <a:sym typeface="Times New Roman"/>
            </a:endParaRPr>
          </a:p>
        </p:txBody>
      </p:sp>
      <p:sp>
        <p:nvSpPr>
          <p:cNvPr id="252" name="Google Shape;252;g295773f7aa4_0_67"/>
          <p:cNvSpPr/>
          <p:nvPr>
            <p:ph type="title"/>
          </p:nvPr>
        </p:nvSpPr>
        <p:spPr>
          <a:xfrm>
            <a:off x="311150" y="288925"/>
            <a:ext cx="8521800" cy="571500"/>
          </a:xfrm>
          <a:prstGeom prst="roundRect">
            <a:avLst>
              <a:gd fmla="val 16667" name="adj"/>
            </a:avLst>
          </a:prstGeom>
          <a:solidFill>
            <a:schemeClr val="accent1">
              <a:alpha val="58819"/>
            </a:schemeClr>
          </a:solidFill>
          <a:ln cap="flat" cmpd="sng" w="25400">
            <a:solidFill>
              <a:srgbClr val="1B3867"/>
            </a:solidFill>
            <a:prstDash val="solid"/>
            <a:round/>
            <a:headEnd len="sm" w="sm" type="none"/>
            <a:tailEnd len="sm" w="sm" type="none"/>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6419"/>
              <a:buNone/>
            </a:pPr>
            <a:r>
              <a:rPr lang="en" sz="3240">
                <a:solidFill>
                  <a:schemeClr val="lt1"/>
                </a:solidFill>
                <a:latin typeface="Helvetica Neue"/>
                <a:ea typeface="Helvetica Neue"/>
                <a:cs typeface="Helvetica Neue"/>
                <a:sym typeface="Helvetica Neue"/>
              </a:rPr>
              <a:t>Stories in Sound: Composing Podcasts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295773f7aa4_0_73"/>
          <p:cNvSpPr/>
          <p:nvPr/>
        </p:nvSpPr>
        <p:spPr>
          <a:xfrm>
            <a:off x="1777429" y="421240"/>
            <a:ext cx="5712300" cy="1037700"/>
          </a:xfrm>
          <a:prstGeom prst="roundRect">
            <a:avLst>
              <a:gd fmla="val 16667" name="adj"/>
            </a:avLst>
          </a:prstGeom>
          <a:solidFill>
            <a:schemeClr val="accent1">
              <a:alpha val="58819"/>
            </a:schemeClr>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3600" u="none" cap="none" strike="noStrike">
                <a:solidFill>
                  <a:schemeClr val="lt1"/>
                </a:solidFill>
                <a:latin typeface="Helvetica Neue"/>
                <a:ea typeface="Helvetica Neue"/>
                <a:cs typeface="Helvetica Neue"/>
                <a:sym typeface="Helvetica Neue"/>
              </a:rPr>
              <a:t>Equipment</a:t>
            </a:r>
            <a:endParaRPr/>
          </a:p>
        </p:txBody>
      </p:sp>
      <p:pic>
        <p:nvPicPr>
          <p:cNvPr descr="A black headphones with a cord&#10;&#10;Description automatically generated" id="258" name="Google Shape;258;g295773f7aa4_0_73"/>
          <p:cNvPicPr preferRelativeResize="0"/>
          <p:nvPr/>
        </p:nvPicPr>
        <p:blipFill rotWithShape="1">
          <a:blip r:embed="rId3">
            <a:alphaModFix/>
          </a:blip>
          <a:srcRect b="0" l="0" r="0" t="0"/>
          <a:stretch/>
        </p:blipFill>
        <p:spPr>
          <a:xfrm>
            <a:off x="551712" y="1694238"/>
            <a:ext cx="2619470" cy="2356990"/>
          </a:xfrm>
          <a:prstGeom prst="rect">
            <a:avLst/>
          </a:prstGeom>
          <a:noFill/>
          <a:ln>
            <a:noFill/>
          </a:ln>
        </p:spPr>
      </p:pic>
      <p:pic>
        <p:nvPicPr>
          <p:cNvPr descr="A close up of a microphone&#10;&#10;Description automatically generated" id="259" name="Google Shape;259;g295773f7aa4_0_73"/>
          <p:cNvPicPr preferRelativeResize="0"/>
          <p:nvPr/>
        </p:nvPicPr>
        <p:blipFill rotWithShape="1">
          <a:blip r:embed="rId4">
            <a:alphaModFix/>
          </a:blip>
          <a:srcRect b="0" l="0" r="0" t="0"/>
          <a:stretch/>
        </p:blipFill>
        <p:spPr>
          <a:xfrm>
            <a:off x="6161726" y="1645537"/>
            <a:ext cx="2366696" cy="2405691"/>
          </a:xfrm>
          <a:prstGeom prst="rect">
            <a:avLst/>
          </a:prstGeom>
          <a:noFill/>
          <a:ln>
            <a:noFill/>
          </a:ln>
        </p:spPr>
      </p:pic>
      <p:pic>
        <p:nvPicPr>
          <p:cNvPr descr="A phone with a cable attached to it&#10;&#10;Description automatically generated" id="260" name="Google Shape;260;g295773f7aa4_0_73"/>
          <p:cNvPicPr preferRelativeResize="0"/>
          <p:nvPr/>
        </p:nvPicPr>
        <p:blipFill rotWithShape="1">
          <a:blip r:embed="rId5">
            <a:alphaModFix/>
          </a:blip>
          <a:srcRect b="0" l="0" r="0" t="0"/>
          <a:stretch/>
        </p:blipFill>
        <p:spPr>
          <a:xfrm>
            <a:off x="3793014" y="1645537"/>
            <a:ext cx="1765993" cy="2065648"/>
          </a:xfrm>
          <a:prstGeom prst="rect">
            <a:avLst/>
          </a:prstGeom>
          <a:noFill/>
          <a:ln>
            <a:noFill/>
          </a:ln>
        </p:spPr>
      </p:pic>
      <p:sp>
        <p:nvSpPr>
          <p:cNvPr id="261" name="Google Shape;261;g295773f7aa4_0_73"/>
          <p:cNvSpPr/>
          <p:nvPr/>
        </p:nvSpPr>
        <p:spPr>
          <a:xfrm>
            <a:off x="1345951" y="3784910"/>
            <a:ext cx="1135200" cy="1095600"/>
          </a:xfrm>
          <a:prstGeom prst="ellipse">
            <a:avLst/>
          </a:prstGeom>
          <a:solidFill>
            <a:srgbClr val="021274">
              <a:alpha val="75690"/>
            </a:srgbClr>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SonyMDR 7506</a:t>
            </a:r>
            <a:endParaRPr/>
          </a:p>
        </p:txBody>
      </p:sp>
      <p:sp>
        <p:nvSpPr>
          <p:cNvPr id="262" name="Google Shape;262;g295773f7aa4_0_73"/>
          <p:cNvSpPr/>
          <p:nvPr/>
        </p:nvSpPr>
        <p:spPr>
          <a:xfrm>
            <a:off x="4104678" y="3617399"/>
            <a:ext cx="1371300" cy="1252800"/>
          </a:xfrm>
          <a:prstGeom prst="ellipse">
            <a:avLst/>
          </a:prstGeom>
          <a:solidFill>
            <a:srgbClr val="021274">
              <a:alpha val="61570"/>
            </a:srgbClr>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200" u="none" cap="none" strike="noStrike">
                <a:solidFill>
                  <a:schemeClr val="lt1"/>
                </a:solidFill>
                <a:latin typeface="Arial"/>
                <a:ea typeface="Arial"/>
                <a:cs typeface="Arial"/>
                <a:sym typeface="Arial"/>
              </a:rPr>
              <a:t>Syncwire Headphone Splitter</a:t>
            </a:r>
            <a:endParaRPr/>
          </a:p>
          <a:p>
            <a:pPr indent="0" lvl="0" marL="0" marR="0" rtl="0" algn="ctr">
              <a:lnSpc>
                <a:spcPct val="100000"/>
              </a:lnSpc>
              <a:spcBef>
                <a:spcPts val="0"/>
              </a:spcBef>
              <a:spcAft>
                <a:spcPts val="0"/>
              </a:spcAft>
              <a:buNone/>
            </a:pPr>
            <a:r>
              <a:rPr b="0" i="0" lang="en" sz="1200" u="none" cap="none" strike="noStrike">
                <a:solidFill>
                  <a:schemeClr val="lt1"/>
                </a:solidFill>
                <a:latin typeface="Arial"/>
                <a:ea typeface="Arial"/>
                <a:cs typeface="Arial"/>
                <a:sym typeface="Arial"/>
              </a:rPr>
              <a:t>~$8</a:t>
            </a:r>
            <a:endParaRPr/>
          </a:p>
        </p:txBody>
      </p:sp>
      <p:sp>
        <p:nvSpPr>
          <p:cNvPr id="263" name="Google Shape;263;g295773f7aa4_0_73"/>
          <p:cNvSpPr/>
          <p:nvPr/>
        </p:nvSpPr>
        <p:spPr>
          <a:xfrm>
            <a:off x="6863137" y="3924727"/>
            <a:ext cx="1246800" cy="1095600"/>
          </a:xfrm>
          <a:prstGeom prst="ellipse">
            <a:avLst/>
          </a:prstGeom>
          <a:solidFill>
            <a:srgbClr val="021274">
              <a:alpha val="61570"/>
            </a:srgbClr>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Blue Yeti</a:t>
            </a:r>
            <a:endParaRPr/>
          </a:p>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~$85</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g295773f7aa4_0_83"/>
          <p:cNvSpPr txBox="1"/>
          <p:nvPr>
            <p:ph idx="1" type="body"/>
          </p:nvPr>
        </p:nvSpPr>
        <p:spPr>
          <a:xfrm>
            <a:off x="59267" y="644667"/>
            <a:ext cx="3999900" cy="416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400"/>
              <a:buNone/>
            </a:pPr>
            <a:r>
              <a:rPr lang="en" sz="2000">
                <a:solidFill>
                  <a:srgbClr val="FFFF00"/>
                </a:solidFill>
                <a:latin typeface="Arial"/>
                <a:ea typeface="Arial"/>
                <a:cs typeface="Arial"/>
                <a:sym typeface="Arial"/>
              </a:rPr>
              <a:t>”Low” Production: </a:t>
            </a:r>
            <a:r>
              <a:rPr lang="en" sz="2000">
                <a:latin typeface="Arial"/>
                <a:ea typeface="Arial"/>
                <a:cs typeface="Arial"/>
                <a:sym typeface="Arial"/>
              </a:rPr>
              <a:t>Less emphasis on scripting and editing/More emphasis on oral communication (style &amp;delivery) interview skills, extemporaneous speaking, and being in dialogue</a:t>
            </a:r>
            <a:endParaRPr/>
          </a:p>
          <a:p>
            <a:pPr indent="0" lvl="0" marL="0" rtl="0" algn="ctr">
              <a:lnSpc>
                <a:spcPct val="115000"/>
              </a:lnSpc>
              <a:spcBef>
                <a:spcPts val="1200"/>
              </a:spcBef>
              <a:spcAft>
                <a:spcPts val="0"/>
              </a:spcAft>
              <a:buSzPts val="1400"/>
              <a:buNone/>
            </a:pPr>
            <a:r>
              <a:t/>
            </a:r>
            <a:endParaRPr sz="2000">
              <a:latin typeface="Arial"/>
              <a:ea typeface="Arial"/>
              <a:cs typeface="Arial"/>
              <a:sym typeface="Arial"/>
            </a:endParaRPr>
          </a:p>
          <a:p>
            <a:pPr indent="0" lvl="0" marL="0" rtl="0" algn="ctr">
              <a:lnSpc>
                <a:spcPct val="115000"/>
              </a:lnSpc>
              <a:spcBef>
                <a:spcPts val="1200"/>
              </a:spcBef>
              <a:spcAft>
                <a:spcPts val="0"/>
              </a:spcAft>
              <a:buSzPts val="1400"/>
              <a:buNone/>
            </a:pPr>
            <a:r>
              <a:rPr lang="en" sz="2000">
                <a:solidFill>
                  <a:schemeClr val="lt1"/>
                </a:solidFill>
                <a:latin typeface="Arial"/>
                <a:ea typeface="Arial"/>
                <a:cs typeface="Arial"/>
                <a:sym typeface="Arial"/>
              </a:rPr>
              <a:t>Adobe Audition (provided for students and faculty by BU)—can keep it very basic/accessible</a:t>
            </a:r>
            <a:endParaRPr b="0" i="0" sz="2000">
              <a:solidFill>
                <a:schemeClr val="lt1"/>
              </a:solidFill>
              <a:latin typeface="Arial"/>
              <a:ea typeface="Arial"/>
              <a:cs typeface="Arial"/>
              <a:sym typeface="Arial"/>
            </a:endParaRPr>
          </a:p>
          <a:p>
            <a:pPr indent="0" lvl="0" marL="0" rtl="0" algn="ctr">
              <a:lnSpc>
                <a:spcPct val="115000"/>
              </a:lnSpc>
              <a:spcBef>
                <a:spcPts val="1200"/>
              </a:spcBef>
              <a:spcAft>
                <a:spcPts val="0"/>
              </a:spcAft>
              <a:buSzPts val="1400"/>
              <a:buNone/>
            </a:pPr>
            <a:r>
              <a:t/>
            </a:r>
            <a:endParaRPr b="0" i="0" sz="1200">
              <a:solidFill>
                <a:schemeClr val="lt1"/>
              </a:solidFill>
              <a:latin typeface="Arial"/>
              <a:ea typeface="Arial"/>
              <a:cs typeface="Arial"/>
              <a:sym typeface="Arial"/>
            </a:endParaRPr>
          </a:p>
          <a:p>
            <a:pPr indent="0" lvl="0" marL="0" rtl="0" algn="ctr">
              <a:lnSpc>
                <a:spcPct val="115000"/>
              </a:lnSpc>
              <a:spcBef>
                <a:spcPts val="1200"/>
              </a:spcBef>
              <a:spcAft>
                <a:spcPts val="0"/>
              </a:spcAft>
              <a:buSzPts val="1400"/>
              <a:buNone/>
            </a:pPr>
            <a:r>
              <a:t/>
            </a:r>
            <a:endParaRPr b="0" i="0" sz="1200">
              <a:solidFill>
                <a:schemeClr val="lt1"/>
              </a:solidFill>
              <a:latin typeface="Arial"/>
              <a:ea typeface="Arial"/>
              <a:cs typeface="Arial"/>
              <a:sym typeface="Arial"/>
            </a:endParaRPr>
          </a:p>
          <a:p>
            <a:pPr indent="0" lvl="0" marL="0" rtl="0" algn="ctr">
              <a:lnSpc>
                <a:spcPct val="115000"/>
              </a:lnSpc>
              <a:spcBef>
                <a:spcPts val="1200"/>
              </a:spcBef>
              <a:spcAft>
                <a:spcPts val="1200"/>
              </a:spcAft>
              <a:buSzPts val="1400"/>
              <a:buNone/>
            </a:pPr>
            <a:r>
              <a:t/>
            </a:r>
            <a:endParaRPr sz="1200"/>
          </a:p>
        </p:txBody>
      </p:sp>
      <p:sp>
        <p:nvSpPr>
          <p:cNvPr id="269" name="Google Shape;269;g295773f7aa4_0_83"/>
          <p:cNvSpPr txBox="1"/>
          <p:nvPr>
            <p:ph idx="2" type="body"/>
          </p:nvPr>
        </p:nvSpPr>
        <p:spPr>
          <a:xfrm>
            <a:off x="4157133" y="644667"/>
            <a:ext cx="4927500" cy="4325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400"/>
              <a:buNone/>
            </a:pPr>
            <a:r>
              <a:rPr lang="en" sz="1200"/>
              <a:t>“</a:t>
            </a:r>
            <a:r>
              <a:rPr lang="en" sz="1200">
                <a:solidFill>
                  <a:srgbClr val="FFFF00"/>
                </a:solidFill>
              </a:rPr>
              <a:t>High” Production</a:t>
            </a:r>
            <a:r>
              <a:rPr lang="en" sz="1200"/>
              <a:t>: Incorporates “low” production skills and equipment, but there is also instruction emphasis on scripting, editing, and sound mixing</a:t>
            </a:r>
            <a:endParaRPr/>
          </a:p>
          <a:p>
            <a:pPr indent="0" lvl="0" marL="0" rtl="0" algn="ctr">
              <a:lnSpc>
                <a:spcPct val="115000"/>
              </a:lnSpc>
              <a:spcBef>
                <a:spcPts val="1200"/>
              </a:spcBef>
              <a:spcAft>
                <a:spcPts val="0"/>
              </a:spcAft>
              <a:buSzPts val="1400"/>
              <a:buNone/>
            </a:pPr>
            <a:r>
              <a:rPr lang="en" sz="1200"/>
              <a:t>-prepare for interview by reading relevant materials and composing interview questions</a:t>
            </a:r>
            <a:endParaRPr/>
          </a:p>
          <a:p>
            <a:pPr indent="0" lvl="0" marL="0" rtl="0" algn="ctr">
              <a:lnSpc>
                <a:spcPct val="115000"/>
              </a:lnSpc>
              <a:spcBef>
                <a:spcPts val="1200"/>
              </a:spcBef>
              <a:spcAft>
                <a:spcPts val="0"/>
              </a:spcAft>
              <a:buSzPts val="1400"/>
              <a:buNone/>
            </a:pPr>
            <a:r>
              <a:rPr lang="en" sz="1200"/>
              <a:t>Students:</a:t>
            </a:r>
            <a:endParaRPr/>
          </a:p>
          <a:p>
            <a:pPr indent="0" lvl="0" marL="0" rtl="0" algn="ctr">
              <a:lnSpc>
                <a:spcPct val="115000"/>
              </a:lnSpc>
              <a:spcBef>
                <a:spcPts val="1200"/>
              </a:spcBef>
              <a:spcAft>
                <a:spcPts val="0"/>
              </a:spcAft>
              <a:buSzPts val="1400"/>
              <a:buNone/>
            </a:pPr>
            <a:r>
              <a:rPr lang="en" sz="1200"/>
              <a:t>-record initial interview, but try to keep it informal/conversational/oral</a:t>
            </a:r>
            <a:endParaRPr/>
          </a:p>
          <a:p>
            <a:pPr indent="0" lvl="0" marL="0" rtl="0" algn="ctr">
              <a:lnSpc>
                <a:spcPct val="115000"/>
              </a:lnSpc>
              <a:spcBef>
                <a:spcPts val="1200"/>
              </a:spcBef>
              <a:spcAft>
                <a:spcPts val="0"/>
              </a:spcAft>
              <a:buSzPts val="1400"/>
              <a:buNone/>
            </a:pPr>
            <a:r>
              <a:rPr lang="en" sz="1200"/>
              <a:t>-transcribe the interview and then select pieces they want to keep and arrange them into a coherent and compelling narrative arc</a:t>
            </a:r>
            <a:endParaRPr/>
          </a:p>
          <a:p>
            <a:pPr indent="0" lvl="0" marL="0" rtl="0" algn="ctr">
              <a:lnSpc>
                <a:spcPct val="115000"/>
              </a:lnSpc>
              <a:spcBef>
                <a:spcPts val="1200"/>
              </a:spcBef>
              <a:spcAft>
                <a:spcPts val="0"/>
              </a:spcAft>
              <a:buSzPts val="1400"/>
              <a:buNone/>
            </a:pPr>
            <a:r>
              <a:rPr lang="en" sz="1200"/>
              <a:t>-script and record intros/outros/narration</a:t>
            </a:r>
            <a:endParaRPr/>
          </a:p>
          <a:p>
            <a:pPr indent="0" lvl="0" marL="0" rtl="0" algn="ctr">
              <a:lnSpc>
                <a:spcPct val="115000"/>
              </a:lnSpc>
              <a:spcBef>
                <a:spcPts val="1200"/>
              </a:spcBef>
              <a:spcAft>
                <a:spcPts val="0"/>
              </a:spcAft>
              <a:buSzPts val="1400"/>
              <a:buNone/>
            </a:pPr>
            <a:r>
              <a:rPr lang="en" sz="1200"/>
              <a:t>-use their transcripts as a guide to choose audio selects in Audition, and rearrange and edit those together  on a track (silences, filler words, and background noise is removed and volume adjusted)</a:t>
            </a:r>
            <a:endParaRPr/>
          </a:p>
          <a:p>
            <a:pPr indent="0" lvl="0" marL="0" rtl="0" algn="ctr">
              <a:lnSpc>
                <a:spcPct val="115000"/>
              </a:lnSpc>
              <a:spcBef>
                <a:spcPts val="1200"/>
              </a:spcBef>
              <a:spcAft>
                <a:spcPts val="1200"/>
              </a:spcAft>
              <a:buSzPts val="1400"/>
              <a:buNone/>
            </a:pPr>
            <a:r>
              <a:rPr lang="en" sz="1200"/>
              <a:t>-add  tracks with soundtrack, characteristic noises, and ambient noise to immerse listeners in a sound environment</a:t>
            </a:r>
            <a:endParaRPr/>
          </a:p>
        </p:txBody>
      </p:sp>
      <p:cxnSp>
        <p:nvCxnSpPr>
          <p:cNvPr id="270" name="Google Shape;270;g295773f7aa4_0_83"/>
          <p:cNvCxnSpPr/>
          <p:nvPr/>
        </p:nvCxnSpPr>
        <p:spPr>
          <a:xfrm>
            <a:off x="4059167" y="723326"/>
            <a:ext cx="0" cy="4325400"/>
          </a:xfrm>
          <a:prstGeom prst="straightConnector1">
            <a:avLst/>
          </a:prstGeom>
          <a:noFill/>
          <a:ln cap="flat" cmpd="sng" w="9525">
            <a:solidFill>
              <a:schemeClr val="lt1"/>
            </a:solidFill>
            <a:prstDash val="solid"/>
            <a:round/>
            <a:headEnd len="sm" w="sm" type="none"/>
            <a:tailEnd len="sm" w="sm" type="none"/>
          </a:ln>
        </p:spPr>
      </p:cxnSp>
      <p:sp>
        <p:nvSpPr>
          <p:cNvPr id="271" name="Google Shape;271;g295773f7aa4_0_83"/>
          <p:cNvSpPr/>
          <p:nvPr>
            <p:ph type="title"/>
          </p:nvPr>
        </p:nvSpPr>
        <p:spPr>
          <a:xfrm>
            <a:off x="234023" y="71580"/>
            <a:ext cx="8521800" cy="573000"/>
          </a:xfrm>
          <a:prstGeom prst="roundRect">
            <a:avLst>
              <a:gd fmla="val 16667" name="adj"/>
            </a:avLst>
          </a:prstGeom>
          <a:solidFill>
            <a:schemeClr val="accent1">
              <a:alpha val="43920"/>
            </a:schemeClr>
          </a:solidFill>
          <a:ln cap="flat" cmpd="sng" w="25400">
            <a:solidFill>
              <a:srgbClr val="1B3867"/>
            </a:solidFill>
            <a:prstDash val="solid"/>
            <a:round/>
            <a:headEnd len="sm" w="sm" type="none"/>
            <a:tailEnd len="sm" w="sm" type="none"/>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5226"/>
              <a:buNone/>
            </a:pPr>
            <a:br>
              <a:rPr lang="en" sz="2430">
                <a:solidFill>
                  <a:schemeClr val="lt1"/>
                </a:solidFill>
                <a:latin typeface="Helvetica Neue"/>
                <a:ea typeface="Helvetica Neue"/>
                <a:cs typeface="Helvetica Neue"/>
                <a:sym typeface="Helvetica Neue"/>
              </a:rPr>
            </a:br>
            <a:r>
              <a:rPr lang="en" sz="2430">
                <a:solidFill>
                  <a:schemeClr val="lt1"/>
                </a:solidFill>
                <a:latin typeface="Helvetica Neue"/>
                <a:ea typeface="Helvetica Neue"/>
                <a:cs typeface="Helvetica Neue"/>
                <a:sym typeface="Helvetica Neue"/>
              </a:rPr>
              <a:t>A Range of Entry Points for Instructors</a:t>
            </a:r>
            <a:br>
              <a:rPr lang="en" sz="1800">
                <a:solidFill>
                  <a:schemeClr val="lt1"/>
                </a:solidFill>
                <a:latin typeface="Helvetica Neue"/>
                <a:ea typeface="Helvetica Neue"/>
                <a:cs typeface="Helvetica Neue"/>
                <a:sym typeface="Helvetica Neue"/>
              </a:rPr>
            </a:br>
            <a:endParaRPr sz="1979">
              <a:latin typeface="Helvetica Neue"/>
              <a:ea typeface="Helvetica Neue"/>
              <a:cs typeface="Helvetica Neue"/>
              <a:sym typeface="Helvetica Neue"/>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descr="A screenshot of a computer&#10;&#10;Description automatically generated" id="276" name="Google Shape;276;g295773f7aa4_0_90"/>
          <p:cNvPicPr preferRelativeResize="0"/>
          <p:nvPr/>
        </p:nvPicPr>
        <p:blipFill rotWithShape="1">
          <a:blip r:embed="rId3">
            <a:alphaModFix/>
          </a:blip>
          <a:srcRect b="14907" l="53775" r="6351" t="51824"/>
          <a:stretch/>
        </p:blipFill>
        <p:spPr>
          <a:xfrm>
            <a:off x="144042" y="1400496"/>
            <a:ext cx="3030876" cy="1650929"/>
          </a:xfrm>
          <a:prstGeom prst="rect">
            <a:avLst/>
          </a:prstGeom>
          <a:noFill/>
          <a:ln>
            <a:noFill/>
          </a:ln>
        </p:spPr>
      </p:pic>
      <p:cxnSp>
        <p:nvCxnSpPr>
          <p:cNvPr id="277" name="Google Shape;277;g295773f7aa4_0_90"/>
          <p:cNvCxnSpPr/>
          <p:nvPr/>
        </p:nvCxnSpPr>
        <p:spPr>
          <a:xfrm>
            <a:off x="1521394" y="1130158"/>
            <a:ext cx="0" cy="163500"/>
          </a:xfrm>
          <a:prstGeom prst="straightConnector1">
            <a:avLst/>
          </a:prstGeom>
          <a:noFill/>
          <a:ln cap="flat" cmpd="sng" w="41275">
            <a:solidFill>
              <a:srgbClr val="EFDA0C"/>
            </a:solidFill>
            <a:prstDash val="solid"/>
            <a:round/>
            <a:headEnd len="sm" w="sm" type="none"/>
            <a:tailEnd len="med" w="med" type="triangle"/>
          </a:ln>
        </p:spPr>
      </p:cxnSp>
      <p:cxnSp>
        <p:nvCxnSpPr>
          <p:cNvPr id="278" name="Google Shape;278;g295773f7aa4_0_90"/>
          <p:cNvCxnSpPr/>
          <p:nvPr/>
        </p:nvCxnSpPr>
        <p:spPr>
          <a:xfrm rot="10800000">
            <a:off x="1279601" y="2126750"/>
            <a:ext cx="2059500" cy="0"/>
          </a:xfrm>
          <a:prstGeom prst="straightConnector1">
            <a:avLst/>
          </a:prstGeom>
          <a:noFill/>
          <a:ln cap="flat" cmpd="sng" w="41275">
            <a:solidFill>
              <a:srgbClr val="EFDA0C"/>
            </a:solidFill>
            <a:prstDash val="solid"/>
            <a:round/>
            <a:headEnd len="sm" w="sm" type="none"/>
            <a:tailEnd len="med" w="med" type="triangle"/>
          </a:ln>
        </p:spPr>
      </p:cxnSp>
      <p:sp>
        <p:nvSpPr>
          <p:cNvPr id="279" name="Google Shape;279;g295773f7aa4_0_90"/>
          <p:cNvSpPr/>
          <p:nvPr/>
        </p:nvSpPr>
        <p:spPr>
          <a:xfrm>
            <a:off x="2229492" y="287677"/>
            <a:ext cx="4428300" cy="842400"/>
          </a:xfrm>
          <a:prstGeom prst="roundRect">
            <a:avLst>
              <a:gd fmla="val 16667" name="adj"/>
            </a:avLst>
          </a:prstGeom>
          <a:solidFill>
            <a:schemeClr val="accent1">
              <a:alpha val="43920"/>
            </a:schemeClr>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2000" u="none" cap="none" strike="noStrike">
                <a:solidFill>
                  <a:schemeClr val="lt1"/>
                </a:solidFill>
                <a:latin typeface="Helvetica Neue"/>
                <a:ea typeface="Helvetica Neue"/>
                <a:cs typeface="Helvetica Neue"/>
                <a:sym typeface="Helvetica Neue"/>
              </a:rPr>
              <a:t>Low Production: Adobe Audition</a:t>
            </a:r>
            <a:endParaRPr/>
          </a:p>
          <a:p>
            <a:pPr indent="0" lvl="0" marL="0" marR="0" rtl="0" algn="ctr">
              <a:lnSpc>
                <a:spcPct val="100000"/>
              </a:lnSpc>
              <a:spcBef>
                <a:spcPts val="0"/>
              </a:spcBef>
              <a:spcAft>
                <a:spcPts val="0"/>
              </a:spcAft>
              <a:buNone/>
            </a:pPr>
            <a:r>
              <a:rPr b="0" i="0" lang="en" sz="2000" u="none" cap="none" strike="noStrike">
                <a:solidFill>
                  <a:schemeClr val="lt1"/>
                </a:solidFill>
                <a:latin typeface="Helvetica Neue"/>
                <a:ea typeface="Helvetica Neue"/>
                <a:cs typeface="Helvetica Neue"/>
                <a:sym typeface="Helvetica Neue"/>
              </a:rPr>
              <a:t>Editing</a:t>
            </a:r>
            <a:endParaRPr/>
          </a:p>
        </p:txBody>
      </p:sp>
      <p:pic>
        <p:nvPicPr>
          <p:cNvPr descr="A screenshot of a computer&#10;&#10;Description automatically generated" id="280" name="Google Shape;280;g295773f7aa4_0_90"/>
          <p:cNvPicPr preferRelativeResize="0"/>
          <p:nvPr/>
        </p:nvPicPr>
        <p:blipFill rotWithShape="1">
          <a:blip r:embed="rId4">
            <a:alphaModFix/>
          </a:blip>
          <a:srcRect b="1401" l="29901" r="-323" t="5791"/>
          <a:stretch/>
        </p:blipFill>
        <p:spPr>
          <a:xfrm>
            <a:off x="4550787" y="1173182"/>
            <a:ext cx="3484471" cy="3756482"/>
          </a:xfrm>
          <a:prstGeom prst="rect">
            <a:avLst/>
          </a:prstGeom>
          <a:noFill/>
          <a:ln>
            <a:noFill/>
          </a:ln>
        </p:spPr>
      </p:pic>
      <p:cxnSp>
        <p:nvCxnSpPr>
          <p:cNvPr id="281" name="Google Shape;281;g295773f7aa4_0_90"/>
          <p:cNvCxnSpPr/>
          <p:nvPr/>
        </p:nvCxnSpPr>
        <p:spPr>
          <a:xfrm flipH="1">
            <a:off x="6480505" y="4613097"/>
            <a:ext cx="1643400" cy="242700"/>
          </a:xfrm>
          <a:prstGeom prst="straightConnector1">
            <a:avLst/>
          </a:prstGeom>
          <a:noFill/>
          <a:ln cap="flat" cmpd="sng" w="41275">
            <a:solidFill>
              <a:srgbClr val="EFDA0C"/>
            </a:solidFill>
            <a:prstDash val="solid"/>
            <a:round/>
            <a:headEnd len="sm" w="sm" type="none"/>
            <a:tailEnd len="med" w="med" type="triangle"/>
          </a:ln>
        </p:spPr>
      </p:cxnSp>
      <p:cxnSp>
        <p:nvCxnSpPr>
          <p:cNvPr id="282" name="Google Shape;282;g295773f7aa4_0_90"/>
          <p:cNvCxnSpPr/>
          <p:nvPr/>
        </p:nvCxnSpPr>
        <p:spPr>
          <a:xfrm>
            <a:off x="3607085" y="4051226"/>
            <a:ext cx="1929900" cy="766800"/>
          </a:xfrm>
          <a:prstGeom prst="straightConnector1">
            <a:avLst/>
          </a:prstGeom>
          <a:noFill/>
          <a:ln cap="flat" cmpd="sng" w="41275">
            <a:solidFill>
              <a:srgbClr val="EFDA0C"/>
            </a:solidFill>
            <a:prstDash val="solid"/>
            <a:round/>
            <a:headEnd len="sm" w="sm" type="none"/>
            <a:tailEnd len="med" w="med" type="triangle"/>
          </a:ln>
        </p:spPr>
      </p:cxnSp>
      <p:cxnSp>
        <p:nvCxnSpPr>
          <p:cNvPr id="283" name="Google Shape;283;g295773f7aa4_0_90"/>
          <p:cNvCxnSpPr/>
          <p:nvPr/>
        </p:nvCxnSpPr>
        <p:spPr>
          <a:xfrm flipH="1">
            <a:off x="5517320" y="893852"/>
            <a:ext cx="1551300" cy="1078800"/>
          </a:xfrm>
          <a:prstGeom prst="straightConnector1">
            <a:avLst/>
          </a:prstGeom>
          <a:noFill/>
          <a:ln cap="flat" cmpd="sng" w="41275">
            <a:solidFill>
              <a:srgbClr val="EFDA0C"/>
            </a:solidFill>
            <a:prstDash val="solid"/>
            <a:round/>
            <a:headEnd len="sm" w="sm" type="none"/>
            <a:tailEnd len="med" w="med" type="triangle"/>
          </a:ln>
        </p:spPr>
      </p:cxnSp>
      <p:cxnSp>
        <p:nvCxnSpPr>
          <p:cNvPr id="284" name="Google Shape;284;g295773f7aa4_0_90"/>
          <p:cNvCxnSpPr/>
          <p:nvPr/>
        </p:nvCxnSpPr>
        <p:spPr>
          <a:xfrm rot="10800000">
            <a:off x="6013260" y="2264168"/>
            <a:ext cx="2022000" cy="33300"/>
          </a:xfrm>
          <a:prstGeom prst="straightConnector1">
            <a:avLst/>
          </a:prstGeom>
          <a:noFill/>
          <a:ln cap="flat" cmpd="sng" w="41275">
            <a:solidFill>
              <a:srgbClr val="EFDA0C"/>
            </a:solidFill>
            <a:prstDash val="solid"/>
            <a:round/>
            <a:headEnd len="sm" w="sm" type="none"/>
            <a:tailEnd len="med" w="med" type="triangle"/>
          </a:ln>
        </p:spPr>
      </p:cxnSp>
      <p:sp>
        <p:nvSpPr>
          <p:cNvPr id="285" name="Google Shape;285;g295773f7aa4_0_90"/>
          <p:cNvSpPr/>
          <p:nvPr/>
        </p:nvSpPr>
        <p:spPr>
          <a:xfrm>
            <a:off x="1064194" y="80589"/>
            <a:ext cx="914400" cy="914400"/>
          </a:xfrm>
          <a:prstGeom prst="ellipse">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Multi-track</a:t>
            </a:r>
            <a:endParaRPr/>
          </a:p>
        </p:txBody>
      </p:sp>
      <p:sp>
        <p:nvSpPr>
          <p:cNvPr id="286" name="Google Shape;286;g295773f7aa4_0_90"/>
          <p:cNvSpPr/>
          <p:nvPr/>
        </p:nvSpPr>
        <p:spPr>
          <a:xfrm>
            <a:off x="3362418" y="1697251"/>
            <a:ext cx="1161000" cy="1057500"/>
          </a:xfrm>
          <a:prstGeom prst="ellipse">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Podcast</a:t>
            </a:r>
            <a:endParaRPr/>
          </a:p>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Template</a:t>
            </a:r>
            <a:endParaRPr/>
          </a:p>
        </p:txBody>
      </p:sp>
      <p:sp>
        <p:nvSpPr>
          <p:cNvPr id="287" name="Google Shape;287;g295773f7aa4_0_90"/>
          <p:cNvSpPr/>
          <p:nvPr/>
        </p:nvSpPr>
        <p:spPr>
          <a:xfrm>
            <a:off x="2381892" y="3863082"/>
            <a:ext cx="1225200" cy="1066500"/>
          </a:xfrm>
          <a:prstGeom prst="ellipse">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Stop </a:t>
            </a:r>
            <a:endParaRPr/>
          </a:p>
        </p:txBody>
      </p:sp>
      <p:sp>
        <p:nvSpPr>
          <p:cNvPr id="288" name="Google Shape;288;g295773f7aa4_0_90"/>
          <p:cNvSpPr/>
          <p:nvPr/>
        </p:nvSpPr>
        <p:spPr>
          <a:xfrm>
            <a:off x="7120860" y="113016"/>
            <a:ext cx="914400" cy="914400"/>
          </a:xfrm>
          <a:prstGeom prst="ellipse">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Select</a:t>
            </a:r>
            <a:endParaRPr/>
          </a:p>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Record</a:t>
            </a:r>
            <a:endParaRPr/>
          </a:p>
        </p:txBody>
      </p:sp>
      <p:sp>
        <p:nvSpPr>
          <p:cNvPr id="289" name="Google Shape;289;g295773f7aa4_0_90"/>
          <p:cNvSpPr/>
          <p:nvPr/>
        </p:nvSpPr>
        <p:spPr>
          <a:xfrm>
            <a:off x="8062678" y="1840268"/>
            <a:ext cx="1031400" cy="914400"/>
          </a:xfrm>
          <a:prstGeom prst="ellipse">
            <a:avLst/>
          </a:prstGeom>
          <a:solidFill>
            <a:schemeClr val="accent1"/>
          </a:solidFill>
          <a:ln cap="flat" cmpd="sng" w="25400">
            <a:solidFill>
              <a:srgbClr val="1B3867">
                <a:alpha val="2353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200" u="none" cap="none" strike="noStrike">
                <a:solidFill>
                  <a:schemeClr val="lt1"/>
                </a:solidFill>
                <a:latin typeface="Arial"/>
                <a:ea typeface="Arial"/>
                <a:cs typeface="Arial"/>
                <a:sym typeface="Arial"/>
              </a:rPr>
              <a:t>Voices/Volume</a:t>
            </a:r>
            <a:endParaRPr/>
          </a:p>
        </p:txBody>
      </p:sp>
      <p:sp>
        <p:nvSpPr>
          <p:cNvPr id="290" name="Google Shape;290;g295773f7aa4_0_90"/>
          <p:cNvSpPr/>
          <p:nvPr/>
        </p:nvSpPr>
        <p:spPr>
          <a:xfrm>
            <a:off x="8062678" y="3759497"/>
            <a:ext cx="1166700" cy="1112100"/>
          </a:xfrm>
          <a:prstGeom prst="ellipse">
            <a:avLst/>
          </a:prstGeom>
          <a:solidFill>
            <a:schemeClr val="accent1"/>
          </a:solidFill>
          <a:ln cap="flat" cmpd="sng" w="25400">
            <a:solidFill>
              <a:srgbClr val="1B3867">
                <a:alpha val="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Record</a:t>
            </a:r>
            <a:endParaRPr/>
          </a:p>
        </p:txBody>
      </p:sp>
      <p:sp>
        <p:nvSpPr>
          <p:cNvPr id="291" name="Google Shape;291;g295773f7aa4_0_90"/>
          <p:cNvSpPr/>
          <p:nvPr/>
        </p:nvSpPr>
        <p:spPr>
          <a:xfrm>
            <a:off x="3262905" y="4315582"/>
            <a:ext cx="198900" cy="201600"/>
          </a:xfrm>
          <a:prstGeom prst="rect">
            <a:avLst/>
          </a:prstGeom>
          <a:solidFill>
            <a:schemeClr val="l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2" name="Google Shape;292;g295773f7aa4_0_90"/>
          <p:cNvSpPr/>
          <p:nvPr/>
        </p:nvSpPr>
        <p:spPr>
          <a:xfrm>
            <a:off x="8529698" y="4434579"/>
            <a:ext cx="250800" cy="217200"/>
          </a:xfrm>
          <a:prstGeom prst="ellipse">
            <a:avLst/>
          </a:prstGeom>
          <a:solidFill>
            <a:srgbClr val="FF0000"/>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g295773f7aa4_0_110"/>
          <p:cNvSpPr/>
          <p:nvPr/>
        </p:nvSpPr>
        <p:spPr>
          <a:xfrm>
            <a:off x="2229492" y="287677"/>
            <a:ext cx="4428300" cy="842400"/>
          </a:xfrm>
          <a:prstGeom prst="roundRect">
            <a:avLst>
              <a:gd fmla="val 16667" name="adj"/>
            </a:avLst>
          </a:prstGeom>
          <a:solidFill>
            <a:schemeClr val="accent1">
              <a:alpha val="43920"/>
            </a:schemeClr>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2000" u="none" cap="none" strike="noStrike">
                <a:solidFill>
                  <a:schemeClr val="lt1"/>
                </a:solidFill>
                <a:latin typeface="Helvetica Neue"/>
                <a:ea typeface="Helvetica Neue"/>
                <a:cs typeface="Helvetica Neue"/>
                <a:sym typeface="Helvetica Neue"/>
              </a:rPr>
              <a:t>High Production: Adobe Audition Tracks</a:t>
            </a:r>
            <a:endParaRPr/>
          </a:p>
        </p:txBody>
      </p:sp>
      <p:sp>
        <p:nvSpPr>
          <p:cNvPr id="298" name="Google Shape;298;g295773f7aa4_0_110"/>
          <p:cNvSpPr/>
          <p:nvPr/>
        </p:nvSpPr>
        <p:spPr>
          <a:xfrm>
            <a:off x="3061699" y="2029597"/>
            <a:ext cx="5619900" cy="431400"/>
          </a:xfrm>
          <a:prstGeom prst="rect">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9" name="Google Shape;299;g295773f7aa4_0_110"/>
          <p:cNvSpPr/>
          <p:nvPr/>
        </p:nvSpPr>
        <p:spPr>
          <a:xfrm>
            <a:off x="3061699" y="2633286"/>
            <a:ext cx="5619900" cy="469500"/>
          </a:xfrm>
          <a:prstGeom prst="rect">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0" name="Google Shape;300;g295773f7aa4_0_110"/>
          <p:cNvSpPr/>
          <p:nvPr/>
        </p:nvSpPr>
        <p:spPr>
          <a:xfrm>
            <a:off x="3061699" y="3251811"/>
            <a:ext cx="5619900" cy="469500"/>
          </a:xfrm>
          <a:prstGeom prst="rect">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1" name="Google Shape;301;g295773f7aa4_0_110"/>
          <p:cNvSpPr/>
          <p:nvPr/>
        </p:nvSpPr>
        <p:spPr>
          <a:xfrm>
            <a:off x="3061699" y="1405637"/>
            <a:ext cx="5619900" cy="431400"/>
          </a:xfrm>
          <a:prstGeom prst="rect">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2" name="Google Shape;302;g295773f7aa4_0_110"/>
          <p:cNvSpPr/>
          <p:nvPr/>
        </p:nvSpPr>
        <p:spPr>
          <a:xfrm>
            <a:off x="3061699" y="3798623"/>
            <a:ext cx="5619900" cy="469500"/>
          </a:xfrm>
          <a:prstGeom prst="rect">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3" name="Google Shape;303;g295773f7aa4_0_110"/>
          <p:cNvSpPr/>
          <p:nvPr/>
        </p:nvSpPr>
        <p:spPr>
          <a:xfrm>
            <a:off x="3061699" y="4440401"/>
            <a:ext cx="5619900" cy="469500"/>
          </a:xfrm>
          <a:prstGeom prst="rect">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4" name="Google Shape;304;g295773f7aa4_0_110"/>
          <p:cNvSpPr/>
          <p:nvPr/>
        </p:nvSpPr>
        <p:spPr>
          <a:xfrm>
            <a:off x="462337" y="1343182"/>
            <a:ext cx="534300" cy="534300"/>
          </a:xfrm>
          <a:prstGeom prst="ellipse">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1.</a:t>
            </a:r>
            <a:endParaRPr/>
          </a:p>
        </p:txBody>
      </p:sp>
      <p:sp>
        <p:nvSpPr>
          <p:cNvPr id="305" name="Google Shape;305;g295773f7aa4_0_110"/>
          <p:cNvSpPr/>
          <p:nvPr/>
        </p:nvSpPr>
        <p:spPr>
          <a:xfrm>
            <a:off x="462337" y="1968302"/>
            <a:ext cx="534300" cy="534300"/>
          </a:xfrm>
          <a:prstGeom prst="ellipse">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2.</a:t>
            </a:r>
            <a:endParaRPr/>
          </a:p>
        </p:txBody>
      </p:sp>
      <p:sp>
        <p:nvSpPr>
          <p:cNvPr id="306" name="Google Shape;306;g295773f7aa4_0_110"/>
          <p:cNvSpPr/>
          <p:nvPr/>
        </p:nvSpPr>
        <p:spPr>
          <a:xfrm>
            <a:off x="462337" y="2593422"/>
            <a:ext cx="534300" cy="534300"/>
          </a:xfrm>
          <a:prstGeom prst="ellipse">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3.</a:t>
            </a:r>
            <a:endParaRPr/>
          </a:p>
        </p:txBody>
      </p:sp>
      <p:sp>
        <p:nvSpPr>
          <p:cNvPr id="307" name="Google Shape;307;g295773f7aa4_0_110"/>
          <p:cNvSpPr/>
          <p:nvPr/>
        </p:nvSpPr>
        <p:spPr>
          <a:xfrm>
            <a:off x="462337" y="3179030"/>
            <a:ext cx="534300" cy="534300"/>
          </a:xfrm>
          <a:prstGeom prst="ellipse">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4.</a:t>
            </a:r>
            <a:endParaRPr/>
          </a:p>
        </p:txBody>
      </p:sp>
      <p:sp>
        <p:nvSpPr>
          <p:cNvPr id="308" name="Google Shape;308;g295773f7aa4_0_110"/>
          <p:cNvSpPr/>
          <p:nvPr/>
        </p:nvSpPr>
        <p:spPr>
          <a:xfrm>
            <a:off x="462337" y="3764638"/>
            <a:ext cx="534300" cy="534300"/>
          </a:xfrm>
          <a:prstGeom prst="ellipse">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5.</a:t>
            </a:r>
            <a:endParaRPr/>
          </a:p>
        </p:txBody>
      </p:sp>
      <p:sp>
        <p:nvSpPr>
          <p:cNvPr id="309" name="Google Shape;309;g295773f7aa4_0_110"/>
          <p:cNvSpPr/>
          <p:nvPr/>
        </p:nvSpPr>
        <p:spPr>
          <a:xfrm>
            <a:off x="462337" y="4461684"/>
            <a:ext cx="534300" cy="534300"/>
          </a:xfrm>
          <a:prstGeom prst="ellipse">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6.</a:t>
            </a:r>
            <a:endParaRPr/>
          </a:p>
        </p:txBody>
      </p:sp>
      <p:sp>
        <p:nvSpPr>
          <p:cNvPr id="310" name="Google Shape;310;g295773f7aa4_0_110"/>
          <p:cNvSpPr txBox="1"/>
          <p:nvPr/>
        </p:nvSpPr>
        <p:spPr>
          <a:xfrm>
            <a:off x="1119883" y="2070300"/>
            <a:ext cx="1572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EFDA0C"/>
                </a:solidFill>
                <a:latin typeface="Arial"/>
                <a:ea typeface="Arial"/>
                <a:cs typeface="Arial"/>
                <a:sym typeface="Arial"/>
              </a:rPr>
              <a:t>Audio Selects</a:t>
            </a:r>
            <a:endParaRPr/>
          </a:p>
        </p:txBody>
      </p:sp>
      <p:sp>
        <p:nvSpPr>
          <p:cNvPr id="311" name="Google Shape;311;g295773f7aa4_0_110"/>
          <p:cNvSpPr txBox="1"/>
          <p:nvPr/>
        </p:nvSpPr>
        <p:spPr>
          <a:xfrm>
            <a:off x="1119883" y="2702573"/>
            <a:ext cx="19623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EFDA0C"/>
                </a:solidFill>
                <a:latin typeface="Arial"/>
                <a:ea typeface="Arial"/>
                <a:cs typeface="Arial"/>
                <a:sym typeface="Arial"/>
              </a:rPr>
              <a:t>Characteristic sounds</a:t>
            </a:r>
            <a:endParaRPr/>
          </a:p>
        </p:txBody>
      </p:sp>
      <p:sp>
        <p:nvSpPr>
          <p:cNvPr id="312" name="Google Shape;312;g295773f7aa4_0_110"/>
          <p:cNvSpPr txBox="1"/>
          <p:nvPr/>
        </p:nvSpPr>
        <p:spPr>
          <a:xfrm>
            <a:off x="1119883" y="3309383"/>
            <a:ext cx="179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EFDA0C"/>
                </a:solidFill>
                <a:latin typeface="Arial"/>
                <a:ea typeface="Arial"/>
                <a:cs typeface="Arial"/>
                <a:sym typeface="Arial"/>
              </a:rPr>
              <a:t>Narration/intro/outro</a:t>
            </a:r>
            <a:endParaRPr/>
          </a:p>
        </p:txBody>
      </p:sp>
      <p:sp>
        <p:nvSpPr>
          <p:cNvPr id="313" name="Google Shape;313;g295773f7aa4_0_110"/>
          <p:cNvSpPr txBox="1"/>
          <p:nvPr/>
        </p:nvSpPr>
        <p:spPr>
          <a:xfrm>
            <a:off x="1119883" y="3842936"/>
            <a:ext cx="1572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EFDA0C"/>
                </a:solidFill>
                <a:latin typeface="Arial"/>
                <a:ea typeface="Arial"/>
                <a:cs typeface="Arial"/>
                <a:sym typeface="Arial"/>
              </a:rPr>
              <a:t>Soundtrack</a:t>
            </a:r>
            <a:endParaRPr/>
          </a:p>
        </p:txBody>
      </p:sp>
      <p:sp>
        <p:nvSpPr>
          <p:cNvPr id="314" name="Google Shape;314;g295773f7aa4_0_110"/>
          <p:cNvSpPr txBox="1"/>
          <p:nvPr/>
        </p:nvSpPr>
        <p:spPr>
          <a:xfrm>
            <a:off x="1119883" y="4472449"/>
            <a:ext cx="1572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EFDA0C"/>
                </a:solidFill>
                <a:latin typeface="Arial"/>
                <a:ea typeface="Arial"/>
                <a:cs typeface="Arial"/>
                <a:sym typeface="Arial"/>
              </a:rPr>
              <a:t>Ambient noise</a:t>
            </a:r>
            <a:endParaRPr/>
          </a:p>
        </p:txBody>
      </p:sp>
      <p:sp>
        <p:nvSpPr>
          <p:cNvPr id="315" name="Google Shape;315;g295773f7aa4_0_110"/>
          <p:cNvSpPr txBox="1"/>
          <p:nvPr/>
        </p:nvSpPr>
        <p:spPr>
          <a:xfrm>
            <a:off x="1119883" y="1498871"/>
            <a:ext cx="16518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EFDA0C"/>
                </a:solidFill>
                <a:latin typeface="Arial"/>
                <a:ea typeface="Arial"/>
                <a:cs typeface="Arial"/>
                <a:sym typeface="Arial"/>
              </a:rPr>
              <a:t>Unedited Interview</a:t>
            </a:r>
            <a:endParaRPr/>
          </a:p>
        </p:txBody>
      </p:sp>
      <p:pic>
        <p:nvPicPr>
          <p:cNvPr descr="A sound wave with a black background&#10;&#10;Description automatically generated" id="316" name="Google Shape;316;g295773f7aa4_0_110"/>
          <p:cNvPicPr preferRelativeResize="0"/>
          <p:nvPr/>
        </p:nvPicPr>
        <p:blipFill rotWithShape="1">
          <a:blip r:embed="rId3">
            <a:alphaModFix/>
          </a:blip>
          <a:srcRect b="0" l="0" r="0" t="0"/>
          <a:stretch/>
        </p:blipFill>
        <p:spPr>
          <a:xfrm>
            <a:off x="3390472" y="3784332"/>
            <a:ext cx="845654" cy="473256"/>
          </a:xfrm>
          <a:prstGeom prst="rect">
            <a:avLst/>
          </a:prstGeom>
          <a:noFill/>
          <a:ln>
            <a:noFill/>
          </a:ln>
        </p:spPr>
      </p:pic>
      <p:pic>
        <p:nvPicPr>
          <p:cNvPr descr="A yellow sound waves on a black background&#10;&#10;Description automatically generated" id="317" name="Google Shape;317;g295773f7aa4_0_110"/>
          <p:cNvPicPr preferRelativeResize="0"/>
          <p:nvPr/>
        </p:nvPicPr>
        <p:blipFill rotWithShape="1">
          <a:blip r:embed="rId4">
            <a:alphaModFix/>
          </a:blip>
          <a:srcRect b="0" l="0" r="0" t="0"/>
          <a:stretch/>
        </p:blipFill>
        <p:spPr>
          <a:xfrm>
            <a:off x="5085707" y="3784332"/>
            <a:ext cx="1160079" cy="472625"/>
          </a:xfrm>
          <a:prstGeom prst="rect">
            <a:avLst/>
          </a:prstGeom>
          <a:noFill/>
          <a:ln>
            <a:noFill/>
          </a:ln>
        </p:spPr>
      </p:pic>
      <p:pic>
        <p:nvPicPr>
          <p:cNvPr descr="A yellow and orange sound wave&#10;&#10;Description automatically generated" id="318" name="Google Shape;318;g295773f7aa4_0_110"/>
          <p:cNvPicPr preferRelativeResize="0"/>
          <p:nvPr/>
        </p:nvPicPr>
        <p:blipFill rotWithShape="1">
          <a:blip r:embed="rId5">
            <a:alphaModFix/>
          </a:blip>
          <a:srcRect b="0" l="0" r="0" t="0"/>
          <a:stretch/>
        </p:blipFill>
        <p:spPr>
          <a:xfrm>
            <a:off x="4586683" y="2608528"/>
            <a:ext cx="1851456" cy="475931"/>
          </a:xfrm>
          <a:prstGeom prst="rect">
            <a:avLst/>
          </a:prstGeom>
          <a:noFill/>
          <a:ln>
            <a:noFill/>
          </a:ln>
        </p:spPr>
      </p:pic>
      <p:pic>
        <p:nvPicPr>
          <p:cNvPr descr="A purple sound wave&#10;&#10;Description automatically generated" id="319" name="Google Shape;319;g295773f7aa4_0_110"/>
          <p:cNvPicPr preferRelativeResize="0"/>
          <p:nvPr/>
        </p:nvPicPr>
        <p:blipFill rotWithShape="1">
          <a:blip r:embed="rId6">
            <a:alphaModFix/>
          </a:blip>
          <a:srcRect b="0" l="0" r="0" t="0"/>
          <a:stretch/>
        </p:blipFill>
        <p:spPr>
          <a:xfrm>
            <a:off x="3757773" y="2029394"/>
            <a:ext cx="814227" cy="431515"/>
          </a:xfrm>
          <a:prstGeom prst="rect">
            <a:avLst/>
          </a:prstGeom>
          <a:noFill/>
          <a:ln>
            <a:noFill/>
          </a:ln>
        </p:spPr>
      </p:pic>
      <p:pic>
        <p:nvPicPr>
          <p:cNvPr descr="A sound wave with orange and white stripes&#10;&#10;Description automatically generated" id="320" name="Google Shape;320;g295773f7aa4_0_110"/>
          <p:cNvPicPr preferRelativeResize="0"/>
          <p:nvPr/>
        </p:nvPicPr>
        <p:blipFill rotWithShape="1">
          <a:blip r:embed="rId7">
            <a:alphaModFix/>
          </a:blip>
          <a:srcRect b="0" l="0" r="0" t="0"/>
          <a:stretch/>
        </p:blipFill>
        <p:spPr>
          <a:xfrm>
            <a:off x="3075825" y="1412861"/>
            <a:ext cx="5605838" cy="464576"/>
          </a:xfrm>
          <a:prstGeom prst="rect">
            <a:avLst/>
          </a:prstGeom>
          <a:noFill/>
          <a:ln>
            <a:noFill/>
          </a:ln>
        </p:spPr>
      </p:pic>
      <p:pic>
        <p:nvPicPr>
          <p:cNvPr descr="A purple sound wave&#10;&#10;Description automatically generated" id="321" name="Google Shape;321;g295773f7aa4_0_110"/>
          <p:cNvPicPr preferRelativeResize="0"/>
          <p:nvPr/>
        </p:nvPicPr>
        <p:blipFill rotWithShape="1">
          <a:blip r:embed="rId6">
            <a:alphaModFix/>
          </a:blip>
          <a:srcRect b="0" l="0" r="0" t="0"/>
          <a:stretch/>
        </p:blipFill>
        <p:spPr>
          <a:xfrm>
            <a:off x="5268074" y="2026561"/>
            <a:ext cx="184935" cy="431515"/>
          </a:xfrm>
          <a:prstGeom prst="rect">
            <a:avLst/>
          </a:prstGeom>
          <a:noFill/>
          <a:ln>
            <a:noFill/>
          </a:ln>
        </p:spPr>
      </p:pic>
      <p:pic>
        <p:nvPicPr>
          <p:cNvPr descr="A purple sound wave&#10;&#10;Description automatically generated" id="322" name="Google Shape;322;g295773f7aa4_0_110"/>
          <p:cNvPicPr preferRelativeResize="0"/>
          <p:nvPr/>
        </p:nvPicPr>
        <p:blipFill rotWithShape="1">
          <a:blip r:embed="rId6">
            <a:alphaModFix/>
          </a:blip>
          <a:srcRect b="0" l="0" r="0" t="0"/>
          <a:stretch/>
        </p:blipFill>
        <p:spPr>
          <a:xfrm>
            <a:off x="6465440" y="2034621"/>
            <a:ext cx="384425" cy="431515"/>
          </a:xfrm>
          <a:prstGeom prst="rect">
            <a:avLst/>
          </a:prstGeom>
          <a:noFill/>
          <a:ln>
            <a:noFill/>
          </a:ln>
        </p:spPr>
      </p:pic>
      <p:pic>
        <p:nvPicPr>
          <p:cNvPr descr="A purple sound wave&#10;&#10;Description automatically generated" id="323" name="Google Shape;323;g295773f7aa4_0_110"/>
          <p:cNvPicPr preferRelativeResize="0"/>
          <p:nvPr/>
        </p:nvPicPr>
        <p:blipFill rotWithShape="1">
          <a:blip r:embed="rId6">
            <a:alphaModFix/>
          </a:blip>
          <a:srcRect b="0" l="0" r="0" t="0"/>
          <a:stretch/>
        </p:blipFill>
        <p:spPr>
          <a:xfrm>
            <a:off x="7167078" y="2026561"/>
            <a:ext cx="579637" cy="431515"/>
          </a:xfrm>
          <a:prstGeom prst="rect">
            <a:avLst/>
          </a:prstGeom>
          <a:noFill/>
          <a:ln>
            <a:noFill/>
          </a:ln>
        </p:spPr>
      </p:pic>
      <p:pic>
        <p:nvPicPr>
          <p:cNvPr descr="A yellow sound wave on a dark background&#10;&#10;Description automatically generated" id="324" name="Google Shape;324;g295773f7aa4_0_110"/>
          <p:cNvPicPr preferRelativeResize="0"/>
          <p:nvPr/>
        </p:nvPicPr>
        <p:blipFill rotWithShape="1">
          <a:blip r:embed="rId8">
            <a:alphaModFix/>
          </a:blip>
          <a:srcRect b="0" l="0" r="0" t="0"/>
          <a:stretch/>
        </p:blipFill>
        <p:spPr>
          <a:xfrm>
            <a:off x="3082247" y="3274573"/>
            <a:ext cx="675526" cy="444500"/>
          </a:xfrm>
          <a:prstGeom prst="rect">
            <a:avLst/>
          </a:prstGeom>
          <a:noFill/>
          <a:ln>
            <a:noFill/>
          </a:ln>
        </p:spPr>
      </p:pic>
      <p:pic>
        <p:nvPicPr>
          <p:cNvPr descr="A purple sound wave&#10;&#10;Description automatically generated" id="325" name="Google Shape;325;g295773f7aa4_0_110"/>
          <p:cNvPicPr preferRelativeResize="0"/>
          <p:nvPr/>
        </p:nvPicPr>
        <p:blipFill rotWithShape="1">
          <a:blip r:embed="rId6">
            <a:alphaModFix/>
          </a:blip>
          <a:srcRect b="0" l="0" r="0" t="0"/>
          <a:stretch/>
        </p:blipFill>
        <p:spPr>
          <a:xfrm>
            <a:off x="5268074" y="2026561"/>
            <a:ext cx="814227" cy="431515"/>
          </a:xfrm>
          <a:prstGeom prst="rect">
            <a:avLst/>
          </a:prstGeom>
          <a:noFill/>
          <a:ln>
            <a:noFill/>
          </a:ln>
        </p:spPr>
      </p:pic>
      <p:pic>
        <p:nvPicPr>
          <p:cNvPr descr="A yellow sound wave on a dark background&#10;&#10;Description automatically generated" id="326" name="Google Shape;326;g295773f7aa4_0_110"/>
          <p:cNvPicPr preferRelativeResize="0"/>
          <p:nvPr/>
        </p:nvPicPr>
        <p:blipFill rotWithShape="1">
          <a:blip r:embed="rId8">
            <a:alphaModFix/>
          </a:blip>
          <a:srcRect b="0" l="0" r="0" t="0"/>
          <a:stretch/>
        </p:blipFill>
        <p:spPr>
          <a:xfrm>
            <a:off x="4572000" y="3282246"/>
            <a:ext cx="675526" cy="444500"/>
          </a:xfrm>
          <a:prstGeom prst="rect">
            <a:avLst/>
          </a:prstGeom>
          <a:noFill/>
          <a:ln>
            <a:noFill/>
          </a:ln>
        </p:spPr>
      </p:pic>
      <p:pic>
        <p:nvPicPr>
          <p:cNvPr descr="A yellow sound wave on a dark background&#10;&#10;Description automatically generated" id="327" name="Google Shape;327;g295773f7aa4_0_110"/>
          <p:cNvPicPr preferRelativeResize="0"/>
          <p:nvPr/>
        </p:nvPicPr>
        <p:blipFill rotWithShape="1">
          <a:blip r:embed="rId8">
            <a:alphaModFix/>
          </a:blip>
          <a:srcRect b="0" l="0" r="0" t="0"/>
          <a:stretch/>
        </p:blipFill>
        <p:spPr>
          <a:xfrm flipH="1">
            <a:off x="7836010" y="3241834"/>
            <a:ext cx="845653" cy="444500"/>
          </a:xfrm>
          <a:prstGeom prst="rect">
            <a:avLst/>
          </a:prstGeom>
          <a:noFill/>
          <a:ln>
            <a:noFill/>
          </a:ln>
        </p:spPr>
      </p:pic>
      <p:pic>
        <p:nvPicPr>
          <p:cNvPr descr="A yellow sound wave on a dark background&#10;&#10;Description automatically generated" id="328" name="Google Shape;328;g295773f7aa4_0_110"/>
          <p:cNvPicPr preferRelativeResize="0"/>
          <p:nvPr/>
        </p:nvPicPr>
        <p:blipFill rotWithShape="1">
          <a:blip r:embed="rId8">
            <a:alphaModFix/>
          </a:blip>
          <a:srcRect b="0" l="0" r="0" t="0"/>
          <a:stretch/>
        </p:blipFill>
        <p:spPr>
          <a:xfrm>
            <a:off x="6829142" y="3241021"/>
            <a:ext cx="409251" cy="444500"/>
          </a:xfrm>
          <a:prstGeom prst="rect">
            <a:avLst/>
          </a:prstGeom>
          <a:noFill/>
          <a:ln>
            <a:noFill/>
          </a:ln>
        </p:spPr>
      </p:pic>
      <p:pic>
        <p:nvPicPr>
          <p:cNvPr id="329" name="Google Shape;329;g295773f7aa4_0_110"/>
          <p:cNvPicPr preferRelativeResize="0"/>
          <p:nvPr/>
        </p:nvPicPr>
        <p:blipFill rotWithShape="1">
          <a:blip r:embed="rId9">
            <a:alphaModFix/>
          </a:blip>
          <a:srcRect b="0" l="0" r="0" t="0"/>
          <a:stretch/>
        </p:blipFill>
        <p:spPr>
          <a:xfrm>
            <a:off x="3061699" y="4441089"/>
            <a:ext cx="5619965" cy="431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g295773f7aa4_0_146"/>
          <p:cNvSpPr txBox="1"/>
          <p:nvPr>
            <p:ph type="title"/>
          </p:nvPr>
        </p:nvSpPr>
        <p:spPr>
          <a:xfrm>
            <a:off x="311700" y="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Sample Teaching Materials: Useful For Low &amp; High</a:t>
            </a:r>
            <a:endParaRPr/>
          </a:p>
        </p:txBody>
      </p:sp>
      <p:sp>
        <p:nvSpPr>
          <p:cNvPr id="335" name="Google Shape;335;g295773f7aa4_0_146"/>
          <p:cNvSpPr txBox="1"/>
          <p:nvPr>
            <p:ph idx="1" type="body"/>
          </p:nvPr>
        </p:nvSpPr>
        <p:spPr>
          <a:xfrm>
            <a:off x="59267" y="911016"/>
            <a:ext cx="3999900" cy="38142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0"/>
              </a:spcAft>
              <a:buSzPts val="1400"/>
              <a:buNone/>
            </a:pPr>
            <a:r>
              <a:t/>
            </a:r>
            <a:endParaRPr b="0" i="0">
              <a:solidFill>
                <a:schemeClr val="lt1"/>
              </a:solidFill>
              <a:latin typeface="Arial"/>
              <a:ea typeface="Arial"/>
              <a:cs typeface="Arial"/>
              <a:sym typeface="Arial"/>
            </a:endParaRPr>
          </a:p>
          <a:p>
            <a:pPr indent="0" lvl="0" marL="0" rtl="0" algn="ctr">
              <a:lnSpc>
                <a:spcPct val="115000"/>
              </a:lnSpc>
              <a:spcBef>
                <a:spcPts val="1200"/>
              </a:spcBef>
              <a:spcAft>
                <a:spcPts val="0"/>
              </a:spcAft>
              <a:buSzPts val="1400"/>
              <a:buNone/>
            </a:pPr>
            <a:r>
              <a:t/>
            </a:r>
            <a:endParaRPr b="0" i="0">
              <a:solidFill>
                <a:schemeClr val="lt1"/>
              </a:solidFill>
              <a:latin typeface="Arial"/>
              <a:ea typeface="Arial"/>
              <a:cs typeface="Arial"/>
              <a:sym typeface="Arial"/>
            </a:endParaRPr>
          </a:p>
          <a:p>
            <a:pPr indent="0" lvl="0" marL="0" rtl="0" algn="ctr">
              <a:lnSpc>
                <a:spcPct val="115000"/>
              </a:lnSpc>
              <a:spcBef>
                <a:spcPts val="1200"/>
              </a:spcBef>
              <a:spcAft>
                <a:spcPts val="1200"/>
              </a:spcAft>
              <a:buSzPts val="1400"/>
              <a:buNone/>
            </a:pPr>
            <a:r>
              <a:t/>
            </a:r>
            <a:endParaRPr/>
          </a:p>
        </p:txBody>
      </p:sp>
      <p:pic>
        <p:nvPicPr>
          <p:cNvPr descr="A paper with text and images&#10;&#10;Description automatically generated" id="336" name="Google Shape;336;g295773f7aa4_0_146"/>
          <p:cNvPicPr preferRelativeResize="0"/>
          <p:nvPr/>
        </p:nvPicPr>
        <p:blipFill rotWithShape="1">
          <a:blip r:embed="rId3">
            <a:alphaModFix/>
          </a:blip>
          <a:srcRect b="0" l="0" r="0" t="0"/>
          <a:stretch/>
        </p:blipFill>
        <p:spPr>
          <a:xfrm>
            <a:off x="4994323" y="602557"/>
            <a:ext cx="3364634" cy="3530894"/>
          </a:xfrm>
          <a:prstGeom prst="rect">
            <a:avLst/>
          </a:prstGeom>
          <a:noFill/>
          <a:ln>
            <a:noFill/>
          </a:ln>
        </p:spPr>
      </p:pic>
      <p:pic>
        <p:nvPicPr>
          <p:cNvPr descr="A questionnaire with text and images&#10;&#10;Description automatically generated with medium confidence" id="337" name="Google Shape;337;g295773f7aa4_0_146"/>
          <p:cNvPicPr preferRelativeResize="0"/>
          <p:nvPr/>
        </p:nvPicPr>
        <p:blipFill rotWithShape="1">
          <a:blip r:embed="rId4">
            <a:alphaModFix/>
          </a:blip>
          <a:srcRect b="0" l="0" r="0" t="0"/>
          <a:stretch/>
        </p:blipFill>
        <p:spPr>
          <a:xfrm>
            <a:off x="976986" y="602557"/>
            <a:ext cx="3186870" cy="3564047"/>
          </a:xfrm>
          <a:prstGeom prst="rect">
            <a:avLst/>
          </a:prstGeom>
          <a:noFill/>
          <a:ln>
            <a:noFill/>
          </a:ln>
        </p:spPr>
      </p:pic>
      <p:sp>
        <p:nvSpPr>
          <p:cNvPr id="338" name="Google Shape;338;g295773f7aa4_0_146"/>
          <p:cNvSpPr/>
          <p:nvPr/>
        </p:nvSpPr>
        <p:spPr>
          <a:xfrm>
            <a:off x="325245" y="4328222"/>
            <a:ext cx="8132700" cy="641700"/>
          </a:xfrm>
          <a:prstGeom prst="roundRect">
            <a:avLst>
              <a:gd fmla="val 9870" name="adj"/>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	NYT: “When Podcast Hosts Speak, What Do We Hear?” https://www.nytimes.com/interactive/2021/02/25/arts/podcast-voice-sound.html</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g295773f7aa4_0_155"/>
          <p:cNvSpPr txBox="1"/>
          <p:nvPr>
            <p:ph type="title"/>
          </p:nvPr>
        </p:nvSpPr>
        <p:spPr>
          <a:xfrm flipH="1" rot="10800000">
            <a:off x="311700" y="-146357"/>
            <a:ext cx="8202900" cy="252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t/>
            </a:r>
            <a:endParaRPr sz="3200"/>
          </a:p>
        </p:txBody>
      </p:sp>
      <p:sp>
        <p:nvSpPr>
          <p:cNvPr id="344" name="Google Shape;344;g295773f7aa4_0_155"/>
          <p:cNvSpPr txBox="1"/>
          <p:nvPr>
            <p:ph idx="1" type="body"/>
          </p:nvPr>
        </p:nvSpPr>
        <p:spPr>
          <a:xfrm>
            <a:off x="242874" y="825911"/>
            <a:ext cx="8589300" cy="789000"/>
          </a:xfrm>
          <a:prstGeom prst="rect">
            <a:avLst/>
          </a:prstGeom>
          <a:noFill/>
          <a:ln>
            <a:noFill/>
          </a:ln>
        </p:spPr>
        <p:txBody>
          <a:bodyPr anchorCtr="0" anchor="t" bIns="91425" lIns="91425" spcFirstLastPara="1" rIns="91425" wrap="square" tIns="91425">
            <a:normAutofit fontScale="25000" lnSpcReduction="20000"/>
          </a:bodyPr>
          <a:lstStyle/>
          <a:p>
            <a:pPr indent="0" lvl="0" marL="0" rtl="0" algn="l">
              <a:lnSpc>
                <a:spcPct val="115000"/>
              </a:lnSpc>
              <a:spcBef>
                <a:spcPts val="0"/>
              </a:spcBef>
              <a:spcAft>
                <a:spcPts val="0"/>
              </a:spcAft>
              <a:buSzPct val="128571"/>
              <a:buNone/>
            </a:pPr>
            <a:r>
              <a:rPr b="0" i="0" lang="en" sz="1400">
                <a:solidFill>
                  <a:schemeClr val="lt1"/>
                </a:solidFill>
                <a:latin typeface="Arial"/>
                <a:ea typeface="Arial"/>
                <a:cs typeface="Arial"/>
                <a:sym typeface="Arial"/>
              </a:rPr>
              <a:t>“</a:t>
            </a:r>
            <a:endParaRPr sz="1400">
              <a:solidFill>
                <a:schemeClr val="lt1"/>
              </a:solidFill>
              <a:latin typeface="Arial"/>
              <a:ea typeface="Arial"/>
              <a:cs typeface="Arial"/>
              <a:sym typeface="Arial"/>
            </a:endParaRPr>
          </a:p>
          <a:p>
            <a:pPr indent="0" lvl="0" marL="0" rtl="0" algn="l">
              <a:lnSpc>
                <a:spcPct val="115000"/>
              </a:lnSpc>
              <a:spcBef>
                <a:spcPts val="1200"/>
              </a:spcBef>
              <a:spcAft>
                <a:spcPts val="0"/>
              </a:spcAft>
              <a:buSzPct val="128571"/>
              <a:buNone/>
            </a:pPr>
            <a:r>
              <a:t/>
            </a:r>
            <a:endParaRPr sz="1400">
              <a:solidFill>
                <a:schemeClr val="lt1"/>
              </a:solidFill>
              <a:latin typeface="Arial"/>
              <a:ea typeface="Arial"/>
              <a:cs typeface="Arial"/>
              <a:sym typeface="Arial"/>
            </a:endParaRPr>
          </a:p>
          <a:p>
            <a:pPr indent="0" lvl="0" marL="0" rtl="0" algn="l">
              <a:lnSpc>
                <a:spcPct val="115000"/>
              </a:lnSpc>
              <a:spcBef>
                <a:spcPts val="1200"/>
              </a:spcBef>
              <a:spcAft>
                <a:spcPts val="0"/>
              </a:spcAft>
              <a:buSzPct val="128571"/>
              <a:buNone/>
            </a:pPr>
            <a:r>
              <a:t/>
            </a:r>
            <a:endParaRPr sz="1400">
              <a:solidFill>
                <a:schemeClr val="lt1"/>
              </a:solidFill>
              <a:latin typeface="Arial"/>
              <a:ea typeface="Arial"/>
              <a:cs typeface="Arial"/>
              <a:sym typeface="Arial"/>
            </a:endParaRPr>
          </a:p>
          <a:p>
            <a:pPr indent="0" lvl="0" marL="0" rtl="0" algn="l">
              <a:lnSpc>
                <a:spcPct val="115000"/>
              </a:lnSpc>
              <a:spcBef>
                <a:spcPts val="1200"/>
              </a:spcBef>
              <a:spcAft>
                <a:spcPts val="1200"/>
              </a:spcAft>
              <a:buSzPct val="128571"/>
              <a:buNone/>
            </a:pPr>
            <a:r>
              <a:t/>
            </a:r>
            <a:endParaRPr sz="1400">
              <a:solidFill>
                <a:schemeClr val="lt1"/>
              </a:solidFill>
            </a:endParaRPr>
          </a:p>
        </p:txBody>
      </p:sp>
      <p:pic>
        <p:nvPicPr>
          <p:cNvPr descr="A person with blonde hair&#10;&#10;Description automatically generated" id="345" name="Google Shape;345;g295773f7aa4_0_155"/>
          <p:cNvPicPr preferRelativeResize="0"/>
          <p:nvPr/>
        </p:nvPicPr>
        <p:blipFill rotWithShape="1">
          <a:blip r:embed="rId3">
            <a:alphaModFix/>
          </a:blip>
          <a:srcRect b="0" l="0" r="0" t="0"/>
          <a:stretch/>
        </p:blipFill>
        <p:spPr>
          <a:xfrm>
            <a:off x="4673092" y="865304"/>
            <a:ext cx="3917981" cy="3132358"/>
          </a:xfrm>
          <a:prstGeom prst="rect">
            <a:avLst/>
          </a:prstGeom>
          <a:noFill/>
          <a:ln>
            <a:noFill/>
          </a:ln>
        </p:spPr>
      </p:pic>
      <p:sp>
        <p:nvSpPr>
          <p:cNvPr id="346" name="Google Shape;346;g295773f7aa4_0_155"/>
          <p:cNvSpPr/>
          <p:nvPr/>
        </p:nvSpPr>
        <p:spPr>
          <a:xfrm>
            <a:off x="242874" y="2431483"/>
            <a:ext cx="4542600" cy="2606400"/>
          </a:xfrm>
          <a:prstGeom prst="roundRect">
            <a:avLst>
              <a:gd fmla="val 16667" name="adj"/>
            </a:avLst>
          </a:prstGeom>
          <a:solidFill>
            <a:srgbClr val="BDCAD7">
              <a:alpha val="64709"/>
            </a:srgbClr>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BU GRADUATE: </a:t>
            </a:r>
            <a:endParaRPr/>
          </a:p>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CGS 2015</a:t>
            </a:r>
            <a:endParaRPr/>
          </a:p>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COM 2017: degree in Film &amp; Television</a:t>
            </a:r>
            <a:endParaRPr/>
          </a:p>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““Call Her Daddy” has consistently ranked in the top 15 podcasts across all platforms this year, and was the No. 5 most-listened-to podcast on Spotify in 2020. ”</a:t>
            </a:r>
            <a:endParaRPr b="0" i="0" sz="1400" u="none" cap="none" strike="noStrike">
              <a:solidFill>
                <a:schemeClr val="lt1"/>
              </a:solidFill>
              <a:latin typeface="Arial"/>
              <a:ea typeface="Arial"/>
              <a:cs typeface="Arial"/>
              <a:sym typeface="Arial"/>
            </a:endParaRPr>
          </a:p>
        </p:txBody>
      </p:sp>
      <p:sp>
        <p:nvSpPr>
          <p:cNvPr id="347" name="Google Shape;347;g295773f7aa4_0_155"/>
          <p:cNvSpPr/>
          <p:nvPr/>
        </p:nvSpPr>
        <p:spPr>
          <a:xfrm>
            <a:off x="2799701" y="231653"/>
            <a:ext cx="1955700" cy="1828500"/>
          </a:xfrm>
          <a:prstGeom prst="ellipse">
            <a:avLst/>
          </a:prstGeom>
          <a:solidFill>
            <a:srgbClr val="D6C3AE">
              <a:alpha val="67840"/>
            </a:srgbClr>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Biggest deal ever for a female podcast host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g292dcbba24e_0_37"/>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g293040f0fda_0_10"/>
          <p:cNvSpPr/>
          <p:nvPr/>
        </p:nvSpPr>
        <p:spPr>
          <a:xfrm>
            <a:off x="117697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8" name="Google Shape;358;g293040f0fda_0_10"/>
          <p:cNvSpPr txBox="1"/>
          <p:nvPr/>
        </p:nvSpPr>
        <p:spPr>
          <a:xfrm>
            <a:off x="3634725" y="990675"/>
            <a:ext cx="4332300" cy="3191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William Rodriguez</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Lecturer</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Counseling Psychology &amp; Human Development</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Wheelock College of Education &amp; Human Development</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Amplifying Voices, Advancing Equity: “The Power of Student-Driven Podcasts”</a:t>
            </a:r>
            <a:endParaRPr b="1" sz="2000">
              <a:solidFill>
                <a:schemeClr val="lt1"/>
              </a:solidFill>
              <a:latin typeface="Lato"/>
              <a:ea typeface="Lato"/>
              <a:cs typeface="Lato"/>
              <a:sym typeface="Lato"/>
            </a:endParaRPr>
          </a:p>
        </p:txBody>
      </p:sp>
      <p:pic>
        <p:nvPicPr>
          <p:cNvPr id="359" name="Google Shape;359;g293040f0fda_0_10"/>
          <p:cNvPicPr preferRelativeResize="0"/>
          <p:nvPr/>
        </p:nvPicPr>
        <p:blipFill>
          <a:blip r:embed="rId3">
            <a:alphaModFix/>
          </a:blip>
          <a:stretch>
            <a:fillRect/>
          </a:stretch>
        </p:blipFill>
        <p:spPr>
          <a:xfrm>
            <a:off x="1176975" y="1443525"/>
            <a:ext cx="2285998" cy="228599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g295dd3c75dc_1_30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a:t>Amplifying Voices,  Advancing Equity:  “The Power of Student-Driven Podcasts”</a:t>
            </a:r>
            <a:endParaRPr b="1" sz="1900"/>
          </a:p>
        </p:txBody>
      </p:sp>
      <p:sp>
        <p:nvSpPr>
          <p:cNvPr id="365" name="Google Shape;365;g295dd3c75dc_1_308"/>
          <p:cNvSpPr txBox="1"/>
          <p:nvPr>
            <p:ph idx="1" type="body"/>
          </p:nvPr>
        </p:nvSpPr>
        <p:spPr>
          <a:xfrm>
            <a:off x="311700" y="1436200"/>
            <a:ext cx="8520600" cy="3178500"/>
          </a:xfrm>
          <a:prstGeom prst="rect">
            <a:avLst/>
          </a:prstGeom>
        </p:spPr>
        <p:txBody>
          <a:bodyPr anchorCtr="0" anchor="t" bIns="91425" lIns="91425" spcFirstLastPara="1" rIns="91425" wrap="square" tIns="91425">
            <a:normAutofit fontScale="70000" lnSpcReduction="20000"/>
          </a:bodyPr>
          <a:lstStyle/>
          <a:p>
            <a:pPr indent="0" lvl="0" marL="0" rtl="0" algn="l">
              <a:lnSpc>
                <a:spcPct val="90000"/>
              </a:lnSpc>
              <a:spcBef>
                <a:spcPts val="1000"/>
              </a:spcBef>
              <a:spcAft>
                <a:spcPts val="0"/>
              </a:spcAft>
              <a:buClr>
                <a:schemeClr val="dk1"/>
              </a:buClr>
              <a:buSzPct val="37931"/>
              <a:buFont typeface="Arial"/>
              <a:buNone/>
            </a:pPr>
            <a:r>
              <a:rPr lang="en" sz="2900"/>
              <a:t>Genesis of the XXC course:  Unheard Voices:  Deconstructing the Dominant Narrative by Inclusion</a:t>
            </a:r>
            <a:endParaRPr sz="2900"/>
          </a:p>
          <a:p>
            <a:pPr indent="0" lvl="0" marL="0" rtl="0" algn="l">
              <a:lnSpc>
                <a:spcPct val="90000"/>
              </a:lnSpc>
              <a:spcBef>
                <a:spcPts val="1000"/>
              </a:spcBef>
              <a:spcAft>
                <a:spcPts val="0"/>
              </a:spcAft>
              <a:buClr>
                <a:schemeClr val="dk1"/>
              </a:buClr>
              <a:buSzPct val="37931"/>
              <a:buFont typeface="Arial"/>
              <a:buNone/>
            </a:pPr>
            <a:r>
              <a:rPr lang="en" sz="2900"/>
              <a:t>•Main Learning Goal (s)</a:t>
            </a:r>
            <a:endParaRPr sz="2900"/>
          </a:p>
          <a:p>
            <a:pPr indent="0" lvl="0" marL="0" rtl="0" algn="l">
              <a:lnSpc>
                <a:spcPct val="90000"/>
              </a:lnSpc>
              <a:spcBef>
                <a:spcPts val="1000"/>
              </a:spcBef>
              <a:spcAft>
                <a:spcPts val="0"/>
              </a:spcAft>
              <a:buClr>
                <a:schemeClr val="dk1"/>
              </a:buClr>
              <a:buSzPct val="37931"/>
              <a:buFont typeface="Arial"/>
              <a:buNone/>
            </a:pPr>
            <a:r>
              <a:rPr lang="en" sz="2900"/>
              <a:t>•Students learning how to use podcasting that can be broadcast through the internet to larger audiences as a tool to advocate or amplify the voices  of those communities that feel marginalized in American society.</a:t>
            </a:r>
            <a:endParaRPr sz="2900"/>
          </a:p>
          <a:p>
            <a:pPr indent="0" lvl="0" marL="0" rtl="0" algn="l">
              <a:lnSpc>
                <a:spcPct val="90000"/>
              </a:lnSpc>
              <a:spcBef>
                <a:spcPts val="1000"/>
              </a:spcBef>
              <a:spcAft>
                <a:spcPts val="0"/>
              </a:spcAft>
              <a:buClr>
                <a:schemeClr val="dk1"/>
              </a:buClr>
              <a:buSzPct val="37931"/>
              <a:buFont typeface="Arial"/>
              <a:buNone/>
            </a:pPr>
            <a:r>
              <a:rPr lang="en" sz="2900"/>
              <a:t>•Providing an output (product) for partners to improve or enhance their ability to improve the lives of children and families in an equitable and just manner.</a:t>
            </a:r>
            <a:endParaRPr sz="2900"/>
          </a:p>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g295dd3c75dc_1_31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60"/>
              <a:t>3 Main frameworks applied in the Course</a:t>
            </a:r>
            <a:endParaRPr sz="1420"/>
          </a:p>
        </p:txBody>
      </p:sp>
      <p:sp>
        <p:nvSpPr>
          <p:cNvPr id="371" name="Google Shape;371;g295dd3c75dc_1_31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1000"/>
              </a:spcBef>
              <a:spcAft>
                <a:spcPts val="0"/>
              </a:spcAft>
              <a:buClr>
                <a:schemeClr val="dk1"/>
              </a:buClr>
              <a:buSzPts val="1100"/>
              <a:buFont typeface="Arial"/>
              <a:buNone/>
            </a:pPr>
            <a:r>
              <a:rPr lang="en" sz="2800"/>
              <a:t>•Race Equity Framework</a:t>
            </a:r>
            <a:endParaRPr sz="2800"/>
          </a:p>
          <a:p>
            <a:pPr indent="0" lvl="0" marL="0" rtl="0" algn="l">
              <a:lnSpc>
                <a:spcPct val="90000"/>
              </a:lnSpc>
              <a:spcBef>
                <a:spcPts val="1000"/>
              </a:spcBef>
              <a:spcAft>
                <a:spcPts val="0"/>
              </a:spcAft>
              <a:buClr>
                <a:schemeClr val="dk1"/>
              </a:buClr>
              <a:buSzPts val="1100"/>
              <a:buFont typeface="Arial"/>
              <a:buNone/>
            </a:pPr>
            <a:r>
              <a:rPr lang="en" sz="2800"/>
              <a:t>•Person-Role-System Framework</a:t>
            </a:r>
            <a:endParaRPr sz="2800"/>
          </a:p>
          <a:p>
            <a:pPr indent="0" lvl="0" marL="0" rtl="0" algn="l">
              <a:lnSpc>
                <a:spcPct val="90000"/>
              </a:lnSpc>
              <a:spcBef>
                <a:spcPts val="1000"/>
              </a:spcBef>
              <a:spcAft>
                <a:spcPts val="0"/>
              </a:spcAft>
              <a:buClr>
                <a:schemeClr val="dk1"/>
              </a:buClr>
              <a:buSzPts val="1100"/>
              <a:buFont typeface="Arial"/>
              <a:buNone/>
            </a:pPr>
            <a:r>
              <a:rPr lang="en" sz="2800"/>
              <a:t>•5 degrees of Culture (Awareness, Sensitivity, Humility, Responsiveness = (Compassionate Conversations)</a:t>
            </a:r>
            <a:endParaRPr sz="2800"/>
          </a:p>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295dd3c75dc_1_318"/>
          <p:cNvSpPr txBox="1"/>
          <p:nvPr>
            <p:ph type="title"/>
          </p:nvPr>
        </p:nvSpPr>
        <p:spPr>
          <a:xfrm>
            <a:off x="311700" y="579775"/>
            <a:ext cx="8520600" cy="97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660"/>
              <a:t>How do Students formulate and select inquiries and conversations to use in their podcast dialogues?</a:t>
            </a:r>
            <a:endParaRPr sz="1220"/>
          </a:p>
        </p:txBody>
      </p:sp>
      <p:sp>
        <p:nvSpPr>
          <p:cNvPr id="377" name="Google Shape;377;g295dd3c75dc_1_318"/>
          <p:cNvSpPr txBox="1"/>
          <p:nvPr>
            <p:ph idx="1" type="body"/>
          </p:nvPr>
        </p:nvSpPr>
        <p:spPr>
          <a:xfrm>
            <a:off x="311700" y="1749775"/>
            <a:ext cx="8520600" cy="2819100"/>
          </a:xfrm>
          <a:prstGeom prst="rect">
            <a:avLst/>
          </a:prstGeom>
        </p:spPr>
        <p:txBody>
          <a:bodyPr anchorCtr="0" anchor="t" bIns="91425" lIns="91425" spcFirstLastPara="1" rIns="91425" wrap="square" tIns="91425">
            <a:normAutofit fontScale="70000" lnSpcReduction="20000"/>
          </a:bodyPr>
          <a:lstStyle/>
          <a:p>
            <a:pPr indent="0" lvl="0" marL="0" rtl="0" algn="l">
              <a:lnSpc>
                <a:spcPct val="90000"/>
              </a:lnSpc>
              <a:spcBef>
                <a:spcPts val="1000"/>
              </a:spcBef>
              <a:spcAft>
                <a:spcPts val="0"/>
              </a:spcAft>
              <a:buClr>
                <a:schemeClr val="dk1"/>
              </a:buClr>
              <a:buSzPct val="42307"/>
              <a:buFont typeface="Arial"/>
              <a:buNone/>
            </a:pPr>
            <a:r>
              <a:rPr lang="en" sz="2600"/>
              <a:t>•Students as:</a:t>
            </a:r>
            <a:endParaRPr sz="2600"/>
          </a:p>
          <a:p>
            <a:pPr indent="0" lvl="0" marL="0" rtl="0" algn="l">
              <a:lnSpc>
                <a:spcPct val="90000"/>
              </a:lnSpc>
              <a:spcBef>
                <a:spcPts val="1000"/>
              </a:spcBef>
              <a:spcAft>
                <a:spcPts val="0"/>
              </a:spcAft>
              <a:buClr>
                <a:schemeClr val="dk1"/>
              </a:buClr>
              <a:buSzPct val="42307"/>
              <a:buFont typeface="Arial"/>
              <a:buNone/>
            </a:pPr>
            <a:r>
              <a:rPr lang="en" sz="2600"/>
              <a:t>•Text Experts</a:t>
            </a:r>
            <a:endParaRPr sz="2600"/>
          </a:p>
          <a:p>
            <a:pPr indent="0" lvl="0" marL="0" rtl="0" algn="l">
              <a:lnSpc>
                <a:spcPct val="90000"/>
              </a:lnSpc>
              <a:spcBef>
                <a:spcPts val="1000"/>
              </a:spcBef>
              <a:spcAft>
                <a:spcPts val="0"/>
              </a:spcAft>
              <a:buClr>
                <a:schemeClr val="dk1"/>
              </a:buClr>
              <a:buSzPct val="42307"/>
              <a:buFont typeface="Arial"/>
              <a:buNone/>
            </a:pPr>
            <a:r>
              <a:rPr lang="en" sz="2600"/>
              <a:t>•Lead the conversation</a:t>
            </a:r>
            <a:endParaRPr sz="2600"/>
          </a:p>
          <a:p>
            <a:pPr indent="0" lvl="0" marL="0" rtl="0" algn="l">
              <a:lnSpc>
                <a:spcPct val="90000"/>
              </a:lnSpc>
              <a:spcBef>
                <a:spcPts val="1000"/>
              </a:spcBef>
              <a:spcAft>
                <a:spcPts val="0"/>
              </a:spcAft>
              <a:buClr>
                <a:schemeClr val="dk1"/>
              </a:buClr>
              <a:buSzPct val="42307"/>
              <a:buFont typeface="Arial"/>
              <a:buNone/>
            </a:pPr>
            <a:r>
              <a:rPr lang="en" sz="2600"/>
              <a:t>•Create a safe space</a:t>
            </a:r>
            <a:endParaRPr sz="2600"/>
          </a:p>
          <a:p>
            <a:pPr indent="0" lvl="0" marL="0" rtl="0" algn="l">
              <a:lnSpc>
                <a:spcPct val="90000"/>
              </a:lnSpc>
              <a:spcBef>
                <a:spcPts val="1000"/>
              </a:spcBef>
              <a:spcAft>
                <a:spcPts val="0"/>
              </a:spcAft>
              <a:buClr>
                <a:schemeClr val="dk1"/>
              </a:buClr>
              <a:buSzPct val="42307"/>
              <a:buFont typeface="Arial"/>
              <a:buNone/>
            </a:pPr>
            <a:r>
              <a:rPr lang="en" sz="2600"/>
              <a:t>•Ground Rules</a:t>
            </a:r>
            <a:endParaRPr sz="2600"/>
          </a:p>
          <a:p>
            <a:pPr indent="0" lvl="0" marL="0" rtl="0" algn="l">
              <a:lnSpc>
                <a:spcPct val="90000"/>
              </a:lnSpc>
              <a:spcBef>
                <a:spcPts val="1000"/>
              </a:spcBef>
              <a:spcAft>
                <a:spcPts val="0"/>
              </a:spcAft>
              <a:buClr>
                <a:schemeClr val="dk1"/>
              </a:buClr>
              <a:buSzPct val="42307"/>
              <a:buFont typeface="Arial"/>
              <a:buNone/>
            </a:pPr>
            <a:r>
              <a:rPr lang="en" sz="2600"/>
              <a:t>•Get comfortable with uncomfortable conversations</a:t>
            </a:r>
            <a:endParaRPr sz="2600"/>
          </a:p>
          <a:p>
            <a:pPr indent="0" lvl="0" marL="0" rtl="0" algn="l">
              <a:lnSpc>
                <a:spcPct val="90000"/>
              </a:lnSpc>
              <a:spcBef>
                <a:spcPts val="1000"/>
              </a:spcBef>
              <a:spcAft>
                <a:spcPts val="0"/>
              </a:spcAft>
              <a:buClr>
                <a:schemeClr val="dk1"/>
              </a:buClr>
              <a:buSzPct val="42307"/>
              <a:buFont typeface="Arial"/>
              <a:buNone/>
            </a:pPr>
            <a:r>
              <a:rPr lang="en" sz="2600"/>
              <a:t>•Practice Public Speaking</a:t>
            </a:r>
            <a:endParaRPr sz="2600"/>
          </a:p>
          <a:p>
            <a:pPr indent="0" lvl="0" marL="0" rtl="0" algn="l">
              <a:spcBef>
                <a:spcPts val="0"/>
              </a:spcBef>
              <a:spcAft>
                <a:spcPts val="0"/>
              </a:spcAft>
              <a:buNone/>
            </a:pPr>
            <a:r>
              <a:t/>
            </a:r>
            <a:endParaRPr/>
          </a:p>
        </p:txBody>
      </p:sp>
      <p:pic>
        <p:nvPicPr>
          <p:cNvPr id="378" name="Google Shape;378;g295dd3c75dc_1_318"/>
          <p:cNvPicPr preferRelativeResize="0"/>
          <p:nvPr/>
        </p:nvPicPr>
        <p:blipFill>
          <a:blip r:embed="rId3">
            <a:alphaModFix/>
          </a:blip>
          <a:stretch>
            <a:fillRect/>
          </a:stretch>
        </p:blipFill>
        <p:spPr>
          <a:xfrm>
            <a:off x="5834700" y="1780925"/>
            <a:ext cx="2148300" cy="28644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295dd3c75dc_1_3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60"/>
              <a:t>Choosing the Partner/Preparing for the Podcast</a:t>
            </a:r>
            <a:endParaRPr sz="1520"/>
          </a:p>
        </p:txBody>
      </p:sp>
      <p:sp>
        <p:nvSpPr>
          <p:cNvPr id="384" name="Google Shape;384;g295dd3c75dc_1_32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70000" lnSpcReduction="10000"/>
          </a:bodyPr>
          <a:lstStyle/>
          <a:p>
            <a:pPr indent="0" lvl="0" marL="0" rtl="0" algn="l">
              <a:lnSpc>
                <a:spcPct val="90000"/>
              </a:lnSpc>
              <a:spcBef>
                <a:spcPts val="1000"/>
              </a:spcBef>
              <a:spcAft>
                <a:spcPts val="0"/>
              </a:spcAft>
              <a:buClr>
                <a:schemeClr val="dk1"/>
              </a:buClr>
              <a:buSzPct val="39285"/>
              <a:buFont typeface="Arial"/>
              <a:buNone/>
            </a:pPr>
            <a:r>
              <a:rPr lang="en" sz="2800"/>
              <a:t>•Choosing the issue</a:t>
            </a:r>
            <a:endParaRPr sz="2800"/>
          </a:p>
          <a:p>
            <a:pPr indent="0" lvl="0" marL="0" rtl="0" algn="l">
              <a:lnSpc>
                <a:spcPct val="90000"/>
              </a:lnSpc>
              <a:spcBef>
                <a:spcPts val="1000"/>
              </a:spcBef>
              <a:spcAft>
                <a:spcPts val="0"/>
              </a:spcAft>
              <a:buClr>
                <a:schemeClr val="dk1"/>
              </a:buClr>
              <a:buSzPct val="39285"/>
              <a:buFont typeface="Arial"/>
              <a:buNone/>
            </a:pPr>
            <a:r>
              <a:rPr lang="en" sz="2800"/>
              <a:t>•Choosing the partners to interview</a:t>
            </a:r>
            <a:endParaRPr sz="2800"/>
          </a:p>
          <a:p>
            <a:pPr indent="0" lvl="0" marL="0" rtl="0" algn="l">
              <a:lnSpc>
                <a:spcPct val="90000"/>
              </a:lnSpc>
              <a:spcBef>
                <a:spcPts val="1000"/>
              </a:spcBef>
              <a:spcAft>
                <a:spcPts val="0"/>
              </a:spcAft>
              <a:buClr>
                <a:schemeClr val="dk1"/>
              </a:buClr>
              <a:buSzPct val="39285"/>
              <a:buFont typeface="Arial"/>
              <a:buNone/>
            </a:pPr>
            <a:r>
              <a:rPr lang="en" sz="2800"/>
              <a:t>•Relationship-building and Networking</a:t>
            </a:r>
            <a:endParaRPr sz="2800"/>
          </a:p>
          <a:p>
            <a:pPr indent="0" lvl="0" marL="0" rtl="0" algn="l">
              <a:lnSpc>
                <a:spcPct val="90000"/>
              </a:lnSpc>
              <a:spcBef>
                <a:spcPts val="1000"/>
              </a:spcBef>
              <a:spcAft>
                <a:spcPts val="0"/>
              </a:spcAft>
              <a:buClr>
                <a:schemeClr val="dk1"/>
              </a:buClr>
              <a:buSzPct val="39285"/>
              <a:buFont typeface="Arial"/>
              <a:buNone/>
            </a:pPr>
            <a:r>
              <a:rPr lang="en" sz="2800"/>
              <a:t>•Choosing the Venue</a:t>
            </a:r>
            <a:endParaRPr sz="2800"/>
          </a:p>
          <a:p>
            <a:pPr indent="0" lvl="0" marL="0" rtl="0" algn="l">
              <a:lnSpc>
                <a:spcPct val="90000"/>
              </a:lnSpc>
              <a:spcBef>
                <a:spcPts val="1000"/>
              </a:spcBef>
              <a:spcAft>
                <a:spcPts val="0"/>
              </a:spcAft>
              <a:buClr>
                <a:schemeClr val="dk1"/>
              </a:buClr>
              <a:buSzPct val="39285"/>
              <a:buFont typeface="Arial"/>
              <a:buNone/>
            </a:pPr>
            <a:r>
              <a:rPr lang="en" sz="2800"/>
              <a:t>•Type of digital recording (Audio/video) (Podcast platform) (Adobe, Apple, BuzzSprout etc.)</a:t>
            </a:r>
            <a:endParaRPr sz="2800"/>
          </a:p>
          <a:p>
            <a:pPr indent="0" lvl="0" marL="0" rtl="0" algn="l">
              <a:spcBef>
                <a:spcPts val="0"/>
              </a:spcBef>
              <a:spcAft>
                <a:spcPts val="0"/>
              </a:spcAft>
              <a:buNone/>
            </a:pPr>
            <a:r>
              <a:t/>
            </a:r>
            <a:endParaRPr/>
          </a:p>
        </p:txBody>
      </p:sp>
      <p:sp>
        <p:nvSpPr>
          <p:cNvPr id="385" name="Google Shape;385;g295dd3c75dc_1_32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fontScale="70000" lnSpcReduction="20000"/>
          </a:bodyPr>
          <a:lstStyle/>
          <a:p>
            <a:pPr indent="0" lvl="0" marL="0" rtl="0" algn="l">
              <a:lnSpc>
                <a:spcPct val="90000"/>
              </a:lnSpc>
              <a:spcBef>
                <a:spcPts val="1000"/>
              </a:spcBef>
              <a:spcAft>
                <a:spcPts val="0"/>
              </a:spcAft>
              <a:buClr>
                <a:schemeClr val="dk1"/>
              </a:buClr>
              <a:buSzPct val="39285"/>
              <a:buFont typeface="Arial"/>
              <a:buNone/>
            </a:pPr>
            <a:r>
              <a:rPr lang="en" sz="2800"/>
              <a:t>•Podcast preparation</a:t>
            </a:r>
            <a:endParaRPr sz="2800"/>
          </a:p>
          <a:p>
            <a:pPr indent="0" lvl="0" marL="0" rtl="0" algn="l">
              <a:lnSpc>
                <a:spcPct val="90000"/>
              </a:lnSpc>
              <a:spcBef>
                <a:spcPts val="1000"/>
              </a:spcBef>
              <a:spcAft>
                <a:spcPts val="0"/>
              </a:spcAft>
              <a:buClr>
                <a:schemeClr val="dk1"/>
              </a:buClr>
              <a:buSzPct val="39285"/>
              <a:buFont typeface="Arial"/>
              <a:buNone/>
            </a:pPr>
            <a:r>
              <a:rPr lang="en" sz="2800"/>
              <a:t>•Recording and Importing</a:t>
            </a:r>
            <a:endParaRPr sz="2800"/>
          </a:p>
          <a:p>
            <a:pPr indent="0" lvl="0" marL="0" rtl="0" algn="l">
              <a:lnSpc>
                <a:spcPct val="90000"/>
              </a:lnSpc>
              <a:spcBef>
                <a:spcPts val="1000"/>
              </a:spcBef>
              <a:spcAft>
                <a:spcPts val="0"/>
              </a:spcAft>
              <a:buClr>
                <a:schemeClr val="dk1"/>
              </a:buClr>
              <a:buSzPct val="39285"/>
              <a:buFont typeface="Arial"/>
              <a:buNone/>
            </a:pPr>
            <a:r>
              <a:rPr lang="en" sz="2800"/>
              <a:t>•Audio Editing</a:t>
            </a:r>
            <a:endParaRPr sz="2800"/>
          </a:p>
          <a:p>
            <a:pPr indent="0" lvl="0" marL="0" rtl="0" algn="l">
              <a:lnSpc>
                <a:spcPct val="90000"/>
              </a:lnSpc>
              <a:spcBef>
                <a:spcPts val="1000"/>
              </a:spcBef>
              <a:spcAft>
                <a:spcPts val="0"/>
              </a:spcAft>
              <a:buClr>
                <a:schemeClr val="dk1"/>
              </a:buClr>
              <a:buSzPct val="39285"/>
              <a:buFont typeface="Arial"/>
              <a:buNone/>
            </a:pPr>
            <a:r>
              <a:rPr lang="en" sz="2800"/>
              <a:t>•Audio Enhancement</a:t>
            </a:r>
            <a:endParaRPr sz="2800"/>
          </a:p>
          <a:p>
            <a:pPr indent="0" lvl="0" marL="0" rtl="0" algn="l">
              <a:lnSpc>
                <a:spcPct val="90000"/>
              </a:lnSpc>
              <a:spcBef>
                <a:spcPts val="1000"/>
              </a:spcBef>
              <a:spcAft>
                <a:spcPts val="0"/>
              </a:spcAft>
              <a:buClr>
                <a:schemeClr val="dk1"/>
              </a:buClr>
              <a:buSzPct val="39285"/>
              <a:buFont typeface="Arial"/>
              <a:buNone/>
            </a:pPr>
            <a:r>
              <a:rPr lang="en" sz="2800"/>
              <a:t>•Mixing and Balancing</a:t>
            </a:r>
            <a:endParaRPr sz="2800"/>
          </a:p>
          <a:p>
            <a:pPr indent="0" lvl="0" marL="0" rtl="0" algn="l">
              <a:lnSpc>
                <a:spcPct val="90000"/>
              </a:lnSpc>
              <a:spcBef>
                <a:spcPts val="1000"/>
              </a:spcBef>
              <a:spcAft>
                <a:spcPts val="0"/>
              </a:spcAft>
              <a:buClr>
                <a:schemeClr val="dk1"/>
              </a:buClr>
              <a:buSzPct val="39285"/>
              <a:buFont typeface="Arial"/>
              <a:buNone/>
            </a:pPr>
            <a:r>
              <a:rPr lang="en" sz="2800"/>
              <a:t>•Music and Sound Effects</a:t>
            </a:r>
            <a:endParaRPr sz="2800"/>
          </a:p>
          <a:p>
            <a:pPr indent="0" lvl="0" marL="0" rtl="0" algn="l">
              <a:lnSpc>
                <a:spcPct val="90000"/>
              </a:lnSpc>
              <a:spcBef>
                <a:spcPts val="1000"/>
              </a:spcBef>
              <a:spcAft>
                <a:spcPts val="0"/>
              </a:spcAft>
              <a:buClr>
                <a:schemeClr val="dk1"/>
              </a:buClr>
              <a:buSzPct val="39285"/>
              <a:buFont typeface="Arial"/>
              <a:buNone/>
            </a:pPr>
            <a:r>
              <a:rPr lang="en" sz="2800"/>
              <a:t>•Roles of Each member (Host, Director, Guest Organizer, Script Writer, Editor, etc.)</a:t>
            </a:r>
            <a:endParaRPr sz="2800"/>
          </a:p>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g295dd3c75dc_1_330"/>
          <p:cNvSpPr txBox="1"/>
          <p:nvPr>
            <p:ph type="title"/>
          </p:nvPr>
        </p:nvSpPr>
        <p:spPr>
          <a:xfrm>
            <a:off x="423425" y="298900"/>
            <a:ext cx="2696400" cy="101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b="1" lang="en" sz="2480"/>
              <a:t>Unheard Voices</a:t>
            </a:r>
            <a:endParaRPr b="1" sz="2480"/>
          </a:p>
          <a:p>
            <a:pPr indent="0" lvl="0" marL="0" rtl="0" algn="l">
              <a:spcBef>
                <a:spcPts val="0"/>
              </a:spcBef>
              <a:spcAft>
                <a:spcPts val="0"/>
              </a:spcAft>
              <a:buSzPts val="990"/>
              <a:buNone/>
            </a:pPr>
            <a:r>
              <a:rPr lang="en" sz="860"/>
              <a:t>https://unheardvoices.buzzsprout.com</a:t>
            </a:r>
            <a:endParaRPr sz="1760"/>
          </a:p>
        </p:txBody>
      </p:sp>
      <p:sp>
        <p:nvSpPr>
          <p:cNvPr id="391" name="Google Shape;391;g295dd3c75dc_1_330"/>
          <p:cNvSpPr txBox="1"/>
          <p:nvPr>
            <p:ph idx="1" type="body"/>
          </p:nvPr>
        </p:nvSpPr>
        <p:spPr>
          <a:xfrm>
            <a:off x="4134725" y="635150"/>
            <a:ext cx="4028700" cy="4184700"/>
          </a:xfrm>
          <a:prstGeom prst="rect">
            <a:avLst/>
          </a:prstGeom>
        </p:spPr>
        <p:txBody>
          <a:bodyPr anchorCtr="0" anchor="t" bIns="91425" lIns="91425" spcFirstLastPara="1" rIns="91425" wrap="square" tIns="91425">
            <a:normAutofit fontScale="25000"/>
          </a:bodyPr>
          <a:lstStyle/>
          <a:p>
            <a:pPr indent="0" lvl="0" marL="0" rtl="0" algn="l">
              <a:lnSpc>
                <a:spcPct val="90000"/>
              </a:lnSpc>
              <a:spcBef>
                <a:spcPts val="1000"/>
              </a:spcBef>
              <a:spcAft>
                <a:spcPts val="0"/>
              </a:spcAft>
              <a:buClr>
                <a:schemeClr val="dk1"/>
              </a:buClr>
              <a:buSzPct val="26505"/>
              <a:buFont typeface="Arial"/>
              <a:buNone/>
            </a:pPr>
            <a:r>
              <a:rPr lang="en"/>
              <a:t>•</a:t>
            </a:r>
            <a:r>
              <a:rPr b="1" lang="en" sz="4150" u="sng"/>
              <a:t>Spring 2023</a:t>
            </a:r>
            <a:r>
              <a:rPr b="1" lang="en" sz="4150"/>
              <a:t> </a:t>
            </a:r>
            <a:endParaRPr b="1" sz="4150"/>
          </a:p>
          <a:p>
            <a:pPr indent="-294481" lvl="0" marL="457200" rtl="0" algn="l">
              <a:lnSpc>
                <a:spcPct val="90000"/>
              </a:lnSpc>
              <a:spcBef>
                <a:spcPts val="1000"/>
              </a:spcBef>
              <a:spcAft>
                <a:spcPts val="0"/>
              </a:spcAft>
              <a:buSzPct val="100000"/>
              <a:buChar char="●"/>
            </a:pPr>
            <a:r>
              <a:rPr b="1" lang="en" sz="4150" u="sng">
                <a:solidFill>
                  <a:schemeClr val="hlink"/>
                </a:solidFill>
                <a:hlinkClick r:id="rId3"/>
              </a:rPr>
              <a:t>A conversation with BU's own Kasim-Seann - perspectives on today's education and mental health.</a:t>
            </a:r>
            <a:r>
              <a:rPr b="1" lang="en" sz="4150">
                <a:solidFill>
                  <a:srgbClr val="8FAADC"/>
                </a:solidFill>
              </a:rPr>
              <a:t> 30:08</a:t>
            </a:r>
            <a:r>
              <a:rPr lang="en" sz="4150">
                <a:solidFill>
                  <a:srgbClr val="8FAADC"/>
                </a:solidFill>
              </a:rPr>
              <a:t> </a:t>
            </a:r>
            <a:endParaRPr sz="4150">
              <a:solidFill>
                <a:srgbClr val="8FAADC"/>
              </a:solidFill>
            </a:endParaRPr>
          </a:p>
          <a:p>
            <a:pPr indent="-294481" lvl="0" marL="457200" rtl="0" algn="l">
              <a:lnSpc>
                <a:spcPct val="90000"/>
              </a:lnSpc>
              <a:spcBef>
                <a:spcPts val="0"/>
              </a:spcBef>
              <a:spcAft>
                <a:spcPts val="0"/>
              </a:spcAft>
              <a:buSzPct val="100000"/>
              <a:buChar char="●"/>
            </a:pPr>
            <a:r>
              <a:rPr lang="en" sz="4150" u="sng">
                <a:solidFill>
                  <a:schemeClr val="hlink"/>
                </a:solidFill>
                <a:hlinkClick r:id="rId4"/>
              </a:rPr>
              <a:t>The Boston Re-engagement Center - Helping youth by re-engaging and reinvesting in their education</a:t>
            </a:r>
            <a:r>
              <a:rPr lang="en" sz="4150">
                <a:solidFill>
                  <a:srgbClr val="8FAADC"/>
                </a:solidFill>
              </a:rPr>
              <a:t> 27:09</a:t>
            </a:r>
            <a:endParaRPr sz="4150">
              <a:solidFill>
                <a:srgbClr val="8FAADC"/>
              </a:solidFill>
            </a:endParaRPr>
          </a:p>
          <a:p>
            <a:pPr indent="-294481" lvl="0" marL="457200" rtl="0" algn="l">
              <a:lnSpc>
                <a:spcPct val="90000"/>
              </a:lnSpc>
              <a:spcBef>
                <a:spcPts val="0"/>
              </a:spcBef>
              <a:spcAft>
                <a:spcPts val="0"/>
              </a:spcAft>
              <a:buSzPct val="100000"/>
              <a:buChar char="●"/>
            </a:pPr>
            <a:r>
              <a:rPr lang="en" sz="4150" u="sng">
                <a:solidFill>
                  <a:schemeClr val="hlink"/>
                </a:solidFill>
                <a:hlinkClick r:id="rId5"/>
              </a:rPr>
              <a:t>"An in-depth look at Sociedad Latina Inc. - Transforming Latinx youth into the social justice change agents of tomorrow."</a:t>
            </a:r>
            <a:r>
              <a:rPr lang="en" sz="4150">
                <a:solidFill>
                  <a:srgbClr val="8FAADC"/>
                </a:solidFill>
              </a:rPr>
              <a:t> 17:30</a:t>
            </a:r>
            <a:endParaRPr sz="4150">
              <a:solidFill>
                <a:srgbClr val="8FAADC"/>
              </a:solidFill>
            </a:endParaRPr>
          </a:p>
          <a:p>
            <a:pPr indent="-294481" lvl="0" marL="457200" rtl="0" algn="l">
              <a:lnSpc>
                <a:spcPct val="90000"/>
              </a:lnSpc>
              <a:spcBef>
                <a:spcPts val="0"/>
              </a:spcBef>
              <a:spcAft>
                <a:spcPts val="0"/>
              </a:spcAft>
              <a:buSzPct val="100000"/>
              <a:buChar char="●"/>
            </a:pPr>
            <a:r>
              <a:rPr lang="en" sz="4150" u="sng">
                <a:solidFill>
                  <a:schemeClr val="hlink"/>
                </a:solidFill>
                <a:hlinkClick r:id="rId6"/>
              </a:rPr>
              <a:t>BUxCTown Podcast - A conversation with Marvin Moore long time advocate for youth in the Boston public schools</a:t>
            </a:r>
            <a:r>
              <a:rPr lang="en" sz="4150">
                <a:solidFill>
                  <a:srgbClr val="8FAADC"/>
                </a:solidFill>
              </a:rPr>
              <a:t> 25:28 </a:t>
            </a:r>
            <a:endParaRPr sz="4150">
              <a:solidFill>
                <a:srgbClr val="8FAADC"/>
              </a:solidFill>
            </a:endParaRPr>
          </a:p>
          <a:p>
            <a:pPr indent="-294481" lvl="0" marL="457200" rtl="0" algn="l">
              <a:lnSpc>
                <a:spcPct val="90000"/>
              </a:lnSpc>
              <a:spcBef>
                <a:spcPts val="0"/>
              </a:spcBef>
              <a:spcAft>
                <a:spcPts val="0"/>
              </a:spcAft>
              <a:buSzPct val="100000"/>
              <a:buChar char="●"/>
            </a:pPr>
            <a:r>
              <a:rPr lang="en" sz="4150" u="sng">
                <a:solidFill>
                  <a:srgbClr val="8FAADC"/>
                </a:solidFill>
              </a:rPr>
              <a:t>Spring 2022</a:t>
            </a:r>
            <a:r>
              <a:rPr lang="en" sz="4150">
                <a:solidFill>
                  <a:srgbClr val="8FAADC"/>
                </a:solidFill>
              </a:rPr>
              <a:t> </a:t>
            </a:r>
            <a:endParaRPr sz="4150">
              <a:solidFill>
                <a:srgbClr val="8FAADC"/>
              </a:solidFill>
            </a:endParaRPr>
          </a:p>
          <a:p>
            <a:pPr indent="-294481" lvl="0" marL="457200" rtl="0" algn="l">
              <a:lnSpc>
                <a:spcPct val="90000"/>
              </a:lnSpc>
              <a:spcBef>
                <a:spcPts val="0"/>
              </a:spcBef>
              <a:spcAft>
                <a:spcPts val="0"/>
              </a:spcAft>
              <a:buSzPct val="100000"/>
              <a:buChar char="●"/>
            </a:pPr>
            <a:r>
              <a:rPr lang="en" sz="4150" u="sng">
                <a:solidFill>
                  <a:schemeClr val="hlink"/>
                </a:solidFill>
                <a:hlinkClick r:id="rId7"/>
              </a:rPr>
              <a:t>Part 1 - "For Future Generations: Indigenous Perspectives on the Environment"</a:t>
            </a:r>
            <a:r>
              <a:rPr lang="en" sz="4150">
                <a:solidFill>
                  <a:srgbClr val="8FAADC"/>
                </a:solidFill>
              </a:rPr>
              <a:t> 21:04 </a:t>
            </a:r>
            <a:endParaRPr sz="4150">
              <a:solidFill>
                <a:srgbClr val="8FAADC"/>
              </a:solidFill>
            </a:endParaRPr>
          </a:p>
          <a:p>
            <a:pPr indent="-294481" lvl="0" marL="457200" rtl="0" algn="l">
              <a:lnSpc>
                <a:spcPct val="90000"/>
              </a:lnSpc>
              <a:spcBef>
                <a:spcPts val="0"/>
              </a:spcBef>
              <a:spcAft>
                <a:spcPts val="0"/>
              </a:spcAft>
              <a:buSzPct val="100000"/>
              <a:buChar char="●"/>
            </a:pPr>
            <a:r>
              <a:rPr lang="en" sz="4150" u="sng">
                <a:solidFill>
                  <a:srgbClr val="8FAADC"/>
                </a:solidFill>
              </a:rPr>
              <a:t>Part 2 – “For Future Generations:  Indigenous Perspectives on the Environment” 21:29</a:t>
            </a:r>
            <a:endParaRPr sz="4150" u="sng">
              <a:solidFill>
                <a:srgbClr val="8FAADC"/>
              </a:solidFill>
            </a:endParaRPr>
          </a:p>
          <a:p>
            <a:pPr indent="-294481" lvl="0" marL="457200" rtl="0" algn="l">
              <a:lnSpc>
                <a:spcPct val="90000"/>
              </a:lnSpc>
              <a:spcBef>
                <a:spcPts val="0"/>
              </a:spcBef>
              <a:spcAft>
                <a:spcPts val="0"/>
              </a:spcAft>
              <a:buSzPct val="100000"/>
              <a:buChar char="●"/>
            </a:pPr>
            <a:r>
              <a:rPr lang="en" sz="4150" u="sng">
                <a:solidFill>
                  <a:srgbClr val="8FAADC"/>
                </a:solidFill>
              </a:rPr>
              <a:t>Unheard Voices in the Carceral State – Barriers to Education while Incarcerated 14:36 </a:t>
            </a:r>
            <a:endParaRPr sz="4150" u="sng">
              <a:solidFill>
                <a:srgbClr val="8FAADC"/>
              </a:solidFill>
            </a:endParaRPr>
          </a:p>
          <a:p>
            <a:pPr indent="-294481" lvl="0" marL="457200" rtl="0" algn="l">
              <a:lnSpc>
                <a:spcPct val="90000"/>
              </a:lnSpc>
              <a:spcBef>
                <a:spcPts val="0"/>
              </a:spcBef>
              <a:spcAft>
                <a:spcPts val="0"/>
              </a:spcAft>
              <a:buSzPct val="100000"/>
              <a:buChar char="●"/>
            </a:pPr>
            <a:r>
              <a:rPr lang="en" sz="4150" u="sng">
                <a:solidFill>
                  <a:schemeClr val="hlink"/>
                </a:solidFill>
                <a:hlinkClick r:id="rId8"/>
              </a:rPr>
              <a:t>Trans at BU</a:t>
            </a:r>
            <a:r>
              <a:rPr lang="en" sz="4150">
                <a:solidFill>
                  <a:srgbClr val="8FAADC"/>
                </a:solidFill>
              </a:rPr>
              <a:t> 37:52 </a:t>
            </a:r>
            <a:endParaRPr sz="4150">
              <a:solidFill>
                <a:srgbClr val="8FAADC"/>
              </a:solidFill>
            </a:endParaRPr>
          </a:p>
          <a:p>
            <a:pPr indent="-294481" lvl="0" marL="457200" rtl="0" algn="l">
              <a:lnSpc>
                <a:spcPct val="90000"/>
              </a:lnSpc>
              <a:spcBef>
                <a:spcPts val="0"/>
              </a:spcBef>
              <a:spcAft>
                <a:spcPts val="0"/>
              </a:spcAft>
              <a:buSzPct val="100000"/>
              <a:buChar char="●"/>
            </a:pPr>
            <a:r>
              <a:rPr lang="en" sz="4150" u="sng">
                <a:solidFill>
                  <a:schemeClr val="hlink"/>
                </a:solidFill>
                <a:hlinkClick r:id="rId9"/>
              </a:rPr>
              <a:t>Racism and Discrimination in Medicine</a:t>
            </a:r>
            <a:r>
              <a:rPr lang="en" sz="4150">
                <a:solidFill>
                  <a:srgbClr val="8FAADC"/>
                </a:solidFill>
              </a:rPr>
              <a:t> 35:59 </a:t>
            </a:r>
            <a:endParaRPr sz="4150">
              <a:solidFill>
                <a:srgbClr val="8FAADC"/>
              </a:solidFill>
            </a:endParaRPr>
          </a:p>
          <a:p>
            <a:pPr indent="-294481" lvl="0" marL="457200" rtl="0" algn="l">
              <a:lnSpc>
                <a:spcPct val="90000"/>
              </a:lnSpc>
              <a:spcBef>
                <a:spcPts val="0"/>
              </a:spcBef>
              <a:spcAft>
                <a:spcPts val="0"/>
              </a:spcAft>
              <a:buSzPct val="100000"/>
              <a:buChar char="●"/>
            </a:pPr>
            <a:r>
              <a:rPr lang="en" sz="4150" u="sng">
                <a:solidFill>
                  <a:schemeClr val="hlink"/>
                </a:solidFill>
                <a:hlinkClick r:id="rId10"/>
              </a:rPr>
              <a:t>Critical Race Theory</a:t>
            </a:r>
            <a:r>
              <a:rPr lang="en" sz="4150">
                <a:solidFill>
                  <a:srgbClr val="8FAADC"/>
                </a:solidFill>
              </a:rPr>
              <a:t> 26:12</a:t>
            </a:r>
            <a:endParaRPr b="1" sz="4150">
              <a:solidFill>
                <a:schemeClr val="dk1"/>
              </a:solidFill>
            </a:endParaRPr>
          </a:p>
          <a:p>
            <a:pPr indent="0" lvl="0" marL="0" rtl="0" algn="l">
              <a:spcBef>
                <a:spcPts val="0"/>
              </a:spcBef>
              <a:spcAft>
                <a:spcPts val="0"/>
              </a:spcAft>
              <a:buNone/>
            </a:pPr>
            <a:r>
              <a:t/>
            </a:r>
            <a:endParaRPr/>
          </a:p>
        </p:txBody>
      </p:sp>
      <p:pic>
        <p:nvPicPr>
          <p:cNvPr id="392" name="Google Shape;392;g295dd3c75dc_1_330"/>
          <p:cNvPicPr preferRelativeResize="0"/>
          <p:nvPr/>
        </p:nvPicPr>
        <p:blipFill>
          <a:blip r:embed="rId11">
            <a:alphaModFix/>
          </a:blip>
          <a:stretch>
            <a:fillRect/>
          </a:stretch>
        </p:blipFill>
        <p:spPr>
          <a:xfrm>
            <a:off x="554200" y="1475800"/>
            <a:ext cx="3157100" cy="31010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g295dd3c75dc_1_3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160"/>
              <a:t>The Power of Audio vs. Visual</a:t>
            </a:r>
            <a:endParaRPr sz="1720"/>
          </a:p>
        </p:txBody>
      </p:sp>
      <p:pic>
        <p:nvPicPr>
          <p:cNvPr id="398" name="Google Shape;398;g295dd3c75dc_1_336"/>
          <p:cNvPicPr preferRelativeResize="0"/>
          <p:nvPr/>
        </p:nvPicPr>
        <p:blipFill>
          <a:blip r:embed="rId3">
            <a:alphaModFix/>
          </a:blip>
          <a:stretch>
            <a:fillRect/>
          </a:stretch>
        </p:blipFill>
        <p:spPr>
          <a:xfrm>
            <a:off x="311700" y="1197750"/>
            <a:ext cx="3999900" cy="3325850"/>
          </a:xfrm>
          <a:prstGeom prst="rect">
            <a:avLst/>
          </a:prstGeom>
          <a:noFill/>
          <a:ln>
            <a:noFill/>
          </a:ln>
        </p:spPr>
      </p:pic>
      <p:pic>
        <p:nvPicPr>
          <p:cNvPr id="399" name="Google Shape;399;g295dd3c75dc_1_336"/>
          <p:cNvPicPr preferRelativeResize="0"/>
          <p:nvPr/>
        </p:nvPicPr>
        <p:blipFill>
          <a:blip r:embed="rId4">
            <a:alphaModFix/>
          </a:blip>
          <a:stretch>
            <a:fillRect/>
          </a:stretch>
        </p:blipFill>
        <p:spPr>
          <a:xfrm>
            <a:off x="4785800" y="1152475"/>
            <a:ext cx="3999900" cy="3416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2"/>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3"/>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8000">
                <a:solidFill>
                  <a:schemeClr val="lt1"/>
                </a:solidFill>
                <a:latin typeface="Lato"/>
                <a:ea typeface="Lato"/>
                <a:cs typeface="Lato"/>
                <a:sym typeface="Lato"/>
              </a:rPr>
              <a:t>Q&amp;A</a:t>
            </a:r>
            <a:endParaRPr b="1" sz="8000">
              <a:solidFill>
                <a:schemeClr val="lt1"/>
              </a:solidFill>
              <a:latin typeface="Lato"/>
              <a:ea typeface="Lato"/>
              <a:cs typeface="Lato"/>
              <a:sym typeface="Lat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34"/>
          <p:cNvSpPr txBox="1"/>
          <p:nvPr>
            <p:ph type="ctrTitle"/>
          </p:nvPr>
        </p:nvSpPr>
        <p:spPr>
          <a:xfrm>
            <a:off x="311708" y="353913"/>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778"/>
              <a:buNone/>
            </a:pPr>
            <a:r>
              <a:rPr lang="en" sz="3000">
                <a:solidFill>
                  <a:schemeClr val="lt1"/>
                </a:solidFill>
                <a:latin typeface="Lato"/>
                <a:ea typeface="Lato"/>
                <a:cs typeface="Lato"/>
                <a:sym typeface="Lato"/>
              </a:rPr>
              <a:t>Thank You for your participation in the </a:t>
            </a:r>
            <a:endParaRPr sz="3000">
              <a:solidFill>
                <a:schemeClr val="lt1"/>
              </a:solidFill>
              <a:latin typeface="Lato"/>
              <a:ea typeface="Lato"/>
              <a:cs typeface="Lato"/>
              <a:sym typeface="Lato"/>
            </a:endParaRPr>
          </a:p>
          <a:p>
            <a:pPr indent="0" lvl="0" marL="0" rtl="0" algn="ctr">
              <a:lnSpc>
                <a:spcPct val="100000"/>
              </a:lnSpc>
              <a:spcBef>
                <a:spcPts val="0"/>
              </a:spcBef>
              <a:spcAft>
                <a:spcPts val="0"/>
              </a:spcAft>
              <a:buSzPts val="5778"/>
              <a:buNone/>
            </a:pPr>
            <a:r>
              <a:rPr lang="en" sz="3000">
                <a:solidFill>
                  <a:schemeClr val="lt1"/>
                </a:solidFill>
                <a:latin typeface="Lato"/>
                <a:ea typeface="Lato"/>
                <a:cs typeface="Lato"/>
                <a:sym typeface="Lato"/>
              </a:rPr>
              <a:t>Lightning Talks Speaker Series.</a:t>
            </a:r>
            <a:endParaRPr sz="3000">
              <a:solidFill>
                <a:schemeClr val="lt1"/>
              </a:solidFill>
              <a:latin typeface="Lato"/>
              <a:ea typeface="Lato"/>
              <a:cs typeface="Lato"/>
              <a:sym typeface="Lato"/>
            </a:endParaRPr>
          </a:p>
          <a:p>
            <a:pPr indent="0" lvl="0" marL="0" rtl="0" algn="l">
              <a:lnSpc>
                <a:spcPct val="100000"/>
              </a:lnSpc>
              <a:spcBef>
                <a:spcPts val="0"/>
              </a:spcBef>
              <a:spcAft>
                <a:spcPts val="0"/>
              </a:spcAft>
              <a:buSzPts val="5778"/>
              <a:buNone/>
            </a:pPr>
            <a:r>
              <a:t/>
            </a:r>
            <a:endParaRPr sz="3000">
              <a:solidFill>
                <a:schemeClr val="lt1"/>
              </a:solidFill>
              <a:latin typeface="Lato"/>
              <a:ea typeface="Lato"/>
              <a:cs typeface="Lato"/>
              <a:sym typeface="Lato"/>
            </a:endParaRPr>
          </a:p>
          <a:p>
            <a:pPr indent="0" lvl="0" marL="0" rtl="0" algn="ctr">
              <a:lnSpc>
                <a:spcPct val="100000"/>
              </a:lnSpc>
              <a:spcBef>
                <a:spcPts val="0"/>
              </a:spcBef>
              <a:spcAft>
                <a:spcPts val="0"/>
              </a:spcAft>
              <a:buSzPts val="5778"/>
              <a:buNone/>
            </a:pPr>
            <a:r>
              <a:rPr lang="en" sz="3000">
                <a:solidFill>
                  <a:schemeClr val="lt1"/>
                </a:solidFill>
                <a:latin typeface="Lato"/>
                <a:ea typeface="Lato"/>
                <a:cs typeface="Lato"/>
                <a:sym typeface="Lato"/>
              </a:rPr>
              <a:t>Questions or Comments?</a:t>
            </a:r>
            <a:endParaRPr sz="3000">
              <a:solidFill>
                <a:schemeClr val="lt1"/>
              </a:solidFill>
            </a:endParaRPr>
          </a:p>
        </p:txBody>
      </p:sp>
      <p:sp>
        <p:nvSpPr>
          <p:cNvPr id="415" name="Google Shape;415;p34"/>
          <p:cNvSpPr txBox="1"/>
          <p:nvPr/>
        </p:nvSpPr>
        <p:spPr>
          <a:xfrm>
            <a:off x="3479550" y="2745000"/>
            <a:ext cx="21849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Center for Teaching </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&amp; Learning</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ctl</a:t>
            </a:r>
            <a:r>
              <a:rPr lang="en" sz="1800">
                <a:solidFill>
                  <a:srgbClr val="FFFFFF"/>
                </a:solidFill>
                <a:latin typeface="Lato"/>
                <a:ea typeface="Lato"/>
                <a:cs typeface="Lato"/>
                <a:sym typeface="Lato"/>
              </a:rPr>
              <a:t>@bu.edu</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www.bu.edu/ctl </a:t>
            </a:r>
            <a:endParaRPr sz="800">
              <a:latin typeface="Lato"/>
              <a:ea typeface="Lato"/>
              <a:cs typeface="Lato"/>
              <a:sym typeface="Lato"/>
            </a:endParaRPr>
          </a:p>
        </p:txBody>
      </p:sp>
      <p:sp>
        <p:nvSpPr>
          <p:cNvPr id="416" name="Google Shape;416;p34"/>
          <p:cNvSpPr txBox="1"/>
          <p:nvPr/>
        </p:nvSpPr>
        <p:spPr>
          <a:xfrm>
            <a:off x="203250" y="4191682"/>
            <a:ext cx="8737500" cy="3693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lang="en" sz="2400">
                <a:solidFill>
                  <a:srgbClr val="FFFFFF"/>
                </a:solidFill>
                <a:latin typeface="Lato"/>
                <a:ea typeface="Lato"/>
                <a:cs typeface="Lato"/>
                <a:sym typeface="Lato"/>
              </a:rPr>
              <a:t>Post-survey:  https://bit.ly/3Qo9qok</a:t>
            </a:r>
            <a:endParaRPr>
              <a:latin typeface="Lato"/>
              <a:ea typeface="Lato"/>
              <a:cs typeface="Lato"/>
              <a:sym typeface="Lato"/>
            </a:endParaRPr>
          </a:p>
        </p:txBody>
      </p:sp>
      <p:sp>
        <p:nvSpPr>
          <p:cNvPr id="417" name="Google Shape;417;p34"/>
          <p:cNvSpPr txBox="1"/>
          <p:nvPr/>
        </p:nvSpPr>
        <p:spPr>
          <a:xfrm>
            <a:off x="877147" y="2744988"/>
            <a:ext cx="19182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The BU HUB</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thehub@bu.edu</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www.bu.edu/hub</a:t>
            </a:r>
            <a:r>
              <a:rPr lang="en" sz="800">
                <a:latin typeface="Lato"/>
                <a:ea typeface="Lato"/>
                <a:cs typeface="Lato"/>
                <a:sym typeface="Lato"/>
              </a:rPr>
              <a:t> </a:t>
            </a:r>
            <a:endParaRPr sz="800">
              <a:latin typeface="Lato"/>
              <a:ea typeface="Lato"/>
              <a:cs typeface="Lato"/>
              <a:sym typeface="Lato"/>
            </a:endParaRPr>
          </a:p>
        </p:txBody>
      </p:sp>
      <p:sp>
        <p:nvSpPr>
          <p:cNvPr id="418" name="Google Shape;418;p34"/>
          <p:cNvSpPr txBox="1"/>
          <p:nvPr/>
        </p:nvSpPr>
        <p:spPr>
          <a:xfrm>
            <a:off x="6348650" y="2745000"/>
            <a:ext cx="19182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Digital Learning &amp; Innovation</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digital@bu.edu</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www.bu.edu/dli</a:t>
            </a:r>
            <a:r>
              <a:rPr lang="en" sz="800">
                <a:latin typeface="Lato"/>
                <a:ea typeface="Lato"/>
                <a:cs typeface="Lato"/>
                <a:sym typeface="Lato"/>
              </a:rPr>
              <a:t> </a:t>
            </a:r>
            <a:endParaRPr sz="800">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