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1" r:id="rId4"/>
    <p:sldMasterId id="2147483682" r:id="rId5"/>
    <p:sldMasterId id="214748368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y="5143500" cx="9144000"/>
  <p:notesSz cx="6858000" cy="9144000"/>
  <p:embeddedFontLst>
    <p:embeddedFont>
      <p:font typeface="Lato"/>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20" Type="http://schemas.openxmlformats.org/officeDocument/2006/relationships/slide" Target="slides/slide13.xml"/><Relationship Id="rId42" Type="http://schemas.openxmlformats.org/officeDocument/2006/relationships/font" Target="fonts/Lato-bold.fntdata"/><Relationship Id="rId41" Type="http://schemas.openxmlformats.org/officeDocument/2006/relationships/font" Target="fonts/Lato-regular.fntdata"/><Relationship Id="rId22" Type="http://schemas.openxmlformats.org/officeDocument/2006/relationships/slide" Target="slides/slide15.xml"/><Relationship Id="rId44" Type="http://schemas.openxmlformats.org/officeDocument/2006/relationships/font" Target="fonts/Lato-boldItalic.fntdata"/><Relationship Id="rId21" Type="http://schemas.openxmlformats.org/officeDocument/2006/relationships/slide" Target="slides/slide14.xml"/><Relationship Id="rId43" Type="http://schemas.openxmlformats.org/officeDocument/2006/relationships/font" Target="fonts/Lato-italic.fntdata"/><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slide" Target="slides/slide32.xml"/><Relationship Id="rId16" Type="http://schemas.openxmlformats.org/officeDocument/2006/relationships/slide" Target="slides/slide9.xml"/><Relationship Id="rId38" Type="http://schemas.openxmlformats.org/officeDocument/2006/relationships/slide" Target="slides/slide31.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39993f14d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239993f14d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39993f14d8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239993f14d8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239993f14d8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239993f14d8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39993f14d8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239993f14d8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239993f14d8_0_4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239993f14d8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3a4657150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23a4657150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39993f14d8_0_8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239993f14d8_0_8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1000">
                <a:solidFill>
                  <a:schemeClr val="dk1"/>
                </a:solidFill>
              </a:rPr>
              <a:t>standardized introduction scripts and sample questions to guide a student's interview of a patient.  </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39993f14d8_0_8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239993f14d8_0_8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39993f14d8_0_4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239993f14d8_0_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39993f14d8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239993f14d8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39993f14d8_0_9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39993f14d8_0_9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239993f14d8_0_9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239993f14d8_0_9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39993f14d8_0_9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39993f14d8_0_9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3a53ccb7a3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23a53ccb7a3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39993f14d8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239993f14d8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39993f14d8_0_4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239993f14d8_0_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239993f14d8_0_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239993f14d8_0_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39993f14d8_0_3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39993f14d8_0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239993f14d8_0_3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239993f14d8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39993f14d8_0_4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239993f14d8_0_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239993f14d8_0_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239993f14d8_0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23a7bb29dc5_5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23a7bb29dc5_5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3a7bb29dc5_5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23a7bb29dc5_5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23a4657150e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23a4657150e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39993f14d8_0_4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239993f14d8_0_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239993f14d8_0_5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239993f14d8_0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39993f14d8_0_7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239993f14d8_0_7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239993f14d8_0_7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239993f14d8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239993f14d8_0_7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239993f14d8_0_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239993f14d8_0_5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239993f14d8_0_5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39993f14d8_0_5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39993f14d8_0_5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239993f14d8_0_6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239993f14d8_0_6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9" name="Shape 99"/>
        <p:cNvGrpSpPr/>
        <p:nvPr/>
      </p:nvGrpSpPr>
      <p:grpSpPr>
        <a:xfrm>
          <a:off x="0" y="0"/>
          <a:ext cx="0" cy="0"/>
          <a:chOff x="0" y="0"/>
          <a:chExt cx="0" cy="0"/>
        </a:xfrm>
      </p:grpSpPr>
      <p:sp>
        <p:nvSpPr>
          <p:cNvPr id="100" name="Google Shape;100;p26"/>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01" name="Google Shape;101;p26"/>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2" name="Google Shape;102;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3" name="Shape 103"/>
        <p:cNvGrpSpPr/>
        <p:nvPr/>
      </p:nvGrpSpPr>
      <p:grpSpPr>
        <a:xfrm>
          <a:off x="0" y="0"/>
          <a:ext cx="0" cy="0"/>
          <a:chOff x="0" y="0"/>
          <a:chExt cx="0" cy="0"/>
        </a:xfrm>
      </p:grpSpPr>
      <p:sp>
        <p:nvSpPr>
          <p:cNvPr id="104" name="Google Shape;104;p27"/>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05" name="Google Shape;105;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6" name="Shape 106"/>
        <p:cNvGrpSpPr/>
        <p:nvPr/>
      </p:nvGrpSpPr>
      <p:grpSpPr>
        <a:xfrm>
          <a:off x="0" y="0"/>
          <a:ext cx="0" cy="0"/>
          <a:chOff x="0" y="0"/>
          <a:chExt cx="0" cy="0"/>
        </a:xfrm>
      </p:grpSpPr>
      <p:sp>
        <p:nvSpPr>
          <p:cNvPr id="107" name="Google Shape;107;p2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8" name="Google Shape;108;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09" name="Google Shape;109;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0" name="Shape 110"/>
        <p:cNvGrpSpPr/>
        <p:nvPr/>
      </p:nvGrpSpPr>
      <p:grpSpPr>
        <a:xfrm>
          <a:off x="0" y="0"/>
          <a:ext cx="0" cy="0"/>
          <a:chOff x="0" y="0"/>
          <a:chExt cx="0" cy="0"/>
        </a:xfrm>
      </p:grpSpPr>
      <p:sp>
        <p:nvSpPr>
          <p:cNvPr id="111" name="Google Shape;111;p2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2" name="Google Shape;112;p29"/>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13" name="Google Shape;113;p29"/>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14" name="Google Shape;114;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5" name="Shape 115"/>
        <p:cNvGrpSpPr/>
        <p:nvPr/>
      </p:nvGrpSpPr>
      <p:grpSpPr>
        <a:xfrm>
          <a:off x="0" y="0"/>
          <a:ext cx="0" cy="0"/>
          <a:chOff x="0" y="0"/>
          <a:chExt cx="0" cy="0"/>
        </a:xfrm>
      </p:grpSpPr>
      <p:sp>
        <p:nvSpPr>
          <p:cNvPr id="116" name="Google Shape;116;p3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7" name="Google Shape;117;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8" name="Shape 118"/>
        <p:cNvGrpSpPr/>
        <p:nvPr/>
      </p:nvGrpSpPr>
      <p:grpSpPr>
        <a:xfrm>
          <a:off x="0" y="0"/>
          <a:ext cx="0" cy="0"/>
          <a:chOff x="0" y="0"/>
          <a:chExt cx="0" cy="0"/>
        </a:xfrm>
      </p:grpSpPr>
      <p:sp>
        <p:nvSpPr>
          <p:cNvPr id="119" name="Google Shape;119;p31"/>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20" name="Google Shape;120;p31"/>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21" name="Google Shape;121;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22" name="Shape 122"/>
        <p:cNvGrpSpPr/>
        <p:nvPr/>
      </p:nvGrpSpPr>
      <p:grpSpPr>
        <a:xfrm>
          <a:off x="0" y="0"/>
          <a:ext cx="0" cy="0"/>
          <a:chOff x="0" y="0"/>
          <a:chExt cx="0" cy="0"/>
        </a:xfrm>
      </p:grpSpPr>
      <p:sp>
        <p:nvSpPr>
          <p:cNvPr id="123" name="Google Shape;123;p32"/>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24" name="Google Shape;124;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5" name="Shape 125"/>
        <p:cNvGrpSpPr/>
        <p:nvPr/>
      </p:nvGrpSpPr>
      <p:grpSpPr>
        <a:xfrm>
          <a:off x="0" y="0"/>
          <a:ext cx="0" cy="0"/>
          <a:chOff x="0" y="0"/>
          <a:chExt cx="0" cy="0"/>
        </a:xfrm>
      </p:grpSpPr>
      <p:sp>
        <p:nvSpPr>
          <p:cNvPr id="126" name="Google Shape;126;p3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33"/>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28" name="Google Shape;128;p33"/>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29" name="Google Shape;129;p33"/>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30" name="Google Shape;130;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1" name="Shape 131"/>
        <p:cNvGrpSpPr/>
        <p:nvPr/>
      </p:nvGrpSpPr>
      <p:grpSpPr>
        <a:xfrm>
          <a:off x="0" y="0"/>
          <a:ext cx="0" cy="0"/>
          <a:chOff x="0" y="0"/>
          <a:chExt cx="0" cy="0"/>
        </a:xfrm>
      </p:grpSpPr>
      <p:sp>
        <p:nvSpPr>
          <p:cNvPr id="132" name="Google Shape;132;p34"/>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133" name="Google Shape;133;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34" name="Shape 134"/>
        <p:cNvGrpSpPr/>
        <p:nvPr/>
      </p:nvGrpSpPr>
      <p:grpSpPr>
        <a:xfrm>
          <a:off x="0" y="0"/>
          <a:ext cx="0" cy="0"/>
          <a:chOff x="0" y="0"/>
          <a:chExt cx="0" cy="0"/>
        </a:xfrm>
      </p:grpSpPr>
      <p:sp>
        <p:nvSpPr>
          <p:cNvPr id="135" name="Google Shape;135;p35"/>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36" name="Google Shape;136;p35"/>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137" name="Google Shape;137;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8" name="Shape 138"/>
        <p:cNvGrpSpPr/>
        <p:nvPr/>
      </p:nvGrpSpPr>
      <p:grpSpPr>
        <a:xfrm>
          <a:off x="0" y="0"/>
          <a:ext cx="0" cy="0"/>
          <a:chOff x="0" y="0"/>
          <a:chExt cx="0" cy="0"/>
        </a:xfrm>
      </p:grpSpPr>
      <p:sp>
        <p:nvSpPr>
          <p:cNvPr id="139" name="Google Shape;139;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3.xml"/><Relationship Id="rId12" Type="http://schemas.openxmlformats.org/officeDocument/2006/relationships/slideLayout" Target="../slideLayouts/slideLayout22.xml"/><Relationship Id="rId1" Type="http://schemas.openxmlformats.org/officeDocument/2006/relationships/image" Target="../media/image31.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2.xml"/><Relationship Id="rId10" Type="http://schemas.openxmlformats.org/officeDocument/2006/relationships/slideLayout" Target="../slideLayouts/slideLayout31.xml"/><Relationship Id="rId13" Type="http://schemas.openxmlformats.org/officeDocument/2006/relationships/theme" Target="../theme/theme4.xml"/><Relationship Id="rId12" Type="http://schemas.openxmlformats.org/officeDocument/2006/relationships/slideLayout" Target="../slideLayouts/slideLayout33.xml"/><Relationship Id="rId1" Type="http://schemas.openxmlformats.org/officeDocument/2006/relationships/image" Target="../media/image1.jpg"/><Relationship Id="rId2" Type="http://schemas.openxmlformats.org/officeDocument/2006/relationships/slideLayout" Target="../slideLayouts/slideLayout23.xml"/><Relationship Id="rId3" Type="http://schemas.openxmlformats.org/officeDocument/2006/relationships/slideLayout" Target="../slideLayouts/slideLayout24.xml"/><Relationship Id="rId4" Type="http://schemas.openxmlformats.org/officeDocument/2006/relationships/slideLayout" Target="../slideLayouts/slideLayout25.xml"/><Relationship Id="rId9" Type="http://schemas.openxmlformats.org/officeDocument/2006/relationships/slideLayout" Target="../slideLayouts/slideLayout30.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95" name="Shape 95"/>
        <p:cNvGrpSpPr/>
        <p:nvPr/>
      </p:nvGrpSpPr>
      <p:grpSpPr>
        <a:xfrm>
          <a:off x="0" y="0"/>
          <a:ext cx="0" cy="0"/>
          <a:chOff x="0" y="0"/>
          <a:chExt cx="0" cy="0"/>
        </a:xfrm>
      </p:grpSpPr>
      <p:sp>
        <p:nvSpPr>
          <p:cNvPr id="96" name="Google Shape;96;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97" name="Google Shape;97;p2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98" name="Google Shape;98;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3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9.png"/><Relationship Id="rId5" Type="http://schemas.openxmlformats.org/officeDocument/2006/relationships/image" Target="../media/image2.png"/><Relationship Id="rId6" Type="http://schemas.openxmlformats.org/officeDocument/2006/relationships/image" Target="../media/image16.png"/><Relationship Id="rId7"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xml"/><Relationship Id="rId3" Type="http://schemas.openxmlformats.org/officeDocument/2006/relationships/image" Target="../media/image2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Relationship Id="rId3"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26.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28.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29.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2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xml"/><Relationship Id="rId3"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2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xml"/><Relationship Id="rId3"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 Id="rId3" Type="http://schemas.openxmlformats.org/officeDocument/2006/relationships/image" Target="../media/image1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5.xml"/><Relationship Id="rId3" Type="http://schemas.openxmlformats.org/officeDocument/2006/relationships/image" Target="../media/image1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2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 name="Shape 14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7" name="Shape 147"/>
        <p:cNvGrpSpPr/>
        <p:nvPr/>
      </p:nvGrpSpPr>
      <p:grpSpPr>
        <a:xfrm>
          <a:off x="0" y="0"/>
          <a:ext cx="0" cy="0"/>
          <a:chOff x="0" y="0"/>
          <a:chExt cx="0" cy="0"/>
        </a:xfrm>
      </p:grpSpPr>
      <p:sp>
        <p:nvSpPr>
          <p:cNvPr id="148" name="Google Shape;148;p38"/>
          <p:cNvSpPr txBox="1"/>
          <p:nvPr/>
        </p:nvSpPr>
        <p:spPr>
          <a:xfrm>
            <a:off x="387375" y="511450"/>
            <a:ext cx="3885300" cy="24747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000">
                <a:solidFill>
                  <a:srgbClr val="FFFFFF"/>
                </a:solidFill>
              </a:rPr>
              <a:t>Quick Reminder</a:t>
            </a:r>
            <a:r>
              <a:rPr lang="en" sz="3000">
                <a:solidFill>
                  <a:srgbClr val="FFFFFF"/>
                </a:solidFill>
              </a:rPr>
              <a:t> </a:t>
            </a:r>
            <a:endParaRPr sz="3000">
              <a:solidFill>
                <a:srgbClr val="FFFFFF"/>
              </a:solidFill>
            </a:endParaRPr>
          </a:p>
          <a:p>
            <a:pPr indent="0" lvl="0" marL="0" rtl="0" algn="ctr">
              <a:spcBef>
                <a:spcPts val="0"/>
              </a:spcBef>
              <a:spcAft>
                <a:spcPts val="0"/>
              </a:spcAft>
              <a:buNone/>
            </a:pPr>
            <a:r>
              <a:t/>
            </a:r>
            <a:endParaRPr sz="1100">
              <a:solidFill>
                <a:srgbClr val="FFFFFF"/>
              </a:solidFill>
            </a:endParaRPr>
          </a:p>
          <a:p>
            <a:pPr indent="0" lvl="0" marL="0" rtl="0" algn="ctr">
              <a:spcBef>
                <a:spcPts val="0"/>
              </a:spcBef>
              <a:spcAft>
                <a:spcPts val="0"/>
              </a:spcAft>
              <a:buNone/>
            </a:pPr>
            <a:r>
              <a:rPr lang="en" sz="1700">
                <a:solidFill>
                  <a:srgbClr val="FFFFFF"/>
                </a:solidFill>
              </a:rPr>
              <a:t>For optimal viewing experience, you can change your view options. We recommend </a:t>
            </a:r>
            <a:r>
              <a:rPr b="1" lang="en" sz="1700">
                <a:solidFill>
                  <a:srgbClr val="FFFFFF"/>
                </a:solidFill>
              </a:rPr>
              <a:t>Speaker View</a:t>
            </a:r>
            <a:r>
              <a:rPr lang="en" sz="1700">
                <a:solidFill>
                  <a:srgbClr val="FFFFFF"/>
                </a:solidFill>
              </a:rPr>
              <a:t> over Gallery View.</a:t>
            </a:r>
            <a:endParaRPr sz="1700">
              <a:solidFill>
                <a:srgbClr val="FFFFFF"/>
              </a:solidFill>
            </a:endParaRPr>
          </a:p>
          <a:p>
            <a:pPr indent="0" lvl="0" marL="0" rtl="0" algn="ctr">
              <a:spcBef>
                <a:spcPts val="0"/>
              </a:spcBef>
              <a:spcAft>
                <a:spcPts val="0"/>
              </a:spcAft>
              <a:buNone/>
            </a:pPr>
            <a:r>
              <a:t/>
            </a:r>
            <a:endParaRPr sz="1900">
              <a:solidFill>
                <a:srgbClr val="FFFFFF"/>
              </a:solidFill>
            </a:endParaRPr>
          </a:p>
          <a:p>
            <a:pPr indent="0" lvl="0" marL="0" rtl="0" algn="ctr">
              <a:spcBef>
                <a:spcPts val="0"/>
              </a:spcBef>
              <a:spcAft>
                <a:spcPts val="0"/>
              </a:spcAft>
              <a:buNone/>
            </a:pPr>
            <a:r>
              <a:t/>
            </a:r>
            <a:endParaRPr sz="1900">
              <a:solidFill>
                <a:srgbClr val="FFFFFF"/>
              </a:solidFill>
            </a:endParaRPr>
          </a:p>
        </p:txBody>
      </p:sp>
      <p:pic>
        <p:nvPicPr>
          <p:cNvPr id="149" name="Google Shape;149;p38"/>
          <p:cNvPicPr preferRelativeResize="0"/>
          <p:nvPr/>
        </p:nvPicPr>
        <p:blipFill>
          <a:blip r:embed="rId4">
            <a:alphaModFix/>
          </a:blip>
          <a:stretch>
            <a:fillRect/>
          </a:stretch>
        </p:blipFill>
        <p:spPr>
          <a:xfrm>
            <a:off x="4572000" y="553050"/>
            <a:ext cx="2902176" cy="1728450"/>
          </a:xfrm>
          <a:prstGeom prst="rect">
            <a:avLst/>
          </a:prstGeom>
          <a:noFill/>
          <a:ln>
            <a:noFill/>
          </a:ln>
        </p:spPr>
      </p:pic>
      <p:pic>
        <p:nvPicPr>
          <p:cNvPr id="150" name="Google Shape;150;p38"/>
          <p:cNvPicPr preferRelativeResize="0"/>
          <p:nvPr/>
        </p:nvPicPr>
        <p:blipFill>
          <a:blip r:embed="rId5">
            <a:alphaModFix/>
          </a:blip>
          <a:stretch>
            <a:fillRect/>
          </a:stretch>
        </p:blipFill>
        <p:spPr>
          <a:xfrm>
            <a:off x="6331075" y="1751150"/>
            <a:ext cx="2126600" cy="775175"/>
          </a:xfrm>
          <a:prstGeom prst="rect">
            <a:avLst/>
          </a:prstGeom>
          <a:noFill/>
          <a:ln>
            <a:noFill/>
          </a:ln>
        </p:spPr>
      </p:pic>
      <p:pic>
        <p:nvPicPr>
          <p:cNvPr id="151" name="Google Shape;151;p38"/>
          <p:cNvPicPr preferRelativeResize="0"/>
          <p:nvPr/>
        </p:nvPicPr>
        <p:blipFill rotWithShape="1">
          <a:blip r:embed="rId6">
            <a:alphaModFix/>
          </a:blip>
          <a:srcRect b="0" l="44607" r="0" t="13028"/>
          <a:stretch/>
        </p:blipFill>
        <p:spPr>
          <a:xfrm>
            <a:off x="4478050" y="2630325"/>
            <a:ext cx="1495100" cy="1728449"/>
          </a:xfrm>
          <a:prstGeom prst="rect">
            <a:avLst/>
          </a:prstGeom>
          <a:noFill/>
          <a:ln>
            <a:noFill/>
          </a:ln>
        </p:spPr>
      </p:pic>
      <p:sp>
        <p:nvSpPr>
          <p:cNvPr id="152" name="Google Shape;152;p38"/>
          <p:cNvSpPr txBox="1"/>
          <p:nvPr/>
        </p:nvSpPr>
        <p:spPr>
          <a:xfrm>
            <a:off x="409425" y="3039713"/>
            <a:ext cx="3841200" cy="77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n" sz="1600">
                <a:solidFill>
                  <a:srgbClr val="FFFFFF"/>
                </a:solidFill>
              </a:rPr>
              <a:t>Optional: </a:t>
            </a:r>
            <a:r>
              <a:rPr lang="en" sz="1600">
                <a:solidFill>
                  <a:srgbClr val="FFFFFF"/>
                </a:solidFill>
              </a:rPr>
              <a:t>Add your department, program or school to your Zoom name.</a:t>
            </a:r>
            <a:endParaRPr sz="1600">
              <a:solidFill>
                <a:srgbClr val="FFFFFF"/>
              </a:solidFill>
            </a:endParaRPr>
          </a:p>
          <a:p>
            <a:pPr indent="0" lvl="0" marL="0" rtl="0" algn="ctr">
              <a:spcBef>
                <a:spcPts val="0"/>
              </a:spcBef>
              <a:spcAft>
                <a:spcPts val="0"/>
              </a:spcAft>
              <a:buClr>
                <a:srgbClr val="000000"/>
              </a:buClr>
              <a:buSzPts val="1100"/>
              <a:buFont typeface="Arial"/>
              <a:buNone/>
            </a:pPr>
            <a:r>
              <a:t/>
            </a:r>
            <a:endParaRPr sz="1900">
              <a:solidFill>
                <a:srgbClr val="FFFFFF"/>
              </a:solidFill>
            </a:endParaRPr>
          </a:p>
          <a:p>
            <a:pPr indent="0" lvl="0" marL="0" rtl="0" algn="l">
              <a:spcBef>
                <a:spcPts val="0"/>
              </a:spcBef>
              <a:spcAft>
                <a:spcPts val="0"/>
              </a:spcAft>
              <a:buNone/>
            </a:pPr>
            <a:r>
              <a:t/>
            </a:r>
            <a:endParaRPr/>
          </a:p>
        </p:txBody>
      </p:sp>
      <p:sp>
        <p:nvSpPr>
          <p:cNvPr id="153" name="Google Shape;153;p38"/>
          <p:cNvSpPr/>
          <p:nvPr/>
        </p:nvSpPr>
        <p:spPr>
          <a:xfrm>
            <a:off x="2034775" y="3740475"/>
            <a:ext cx="697500" cy="336600"/>
          </a:xfrm>
          <a:prstGeom prst="rightArrow">
            <a:avLst>
              <a:gd fmla="val 50000" name="adj1"/>
              <a:gd fmla="val 50000" name="adj2"/>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38"/>
          <p:cNvSpPr/>
          <p:nvPr/>
        </p:nvSpPr>
        <p:spPr>
          <a:xfrm>
            <a:off x="2034775" y="2403450"/>
            <a:ext cx="697500" cy="336600"/>
          </a:xfrm>
          <a:prstGeom prst="rightArrow">
            <a:avLst>
              <a:gd fmla="val 50000" name="adj1"/>
              <a:gd fmla="val 50000" name="adj2"/>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5" name="Google Shape;155;p38"/>
          <p:cNvPicPr preferRelativeResize="0"/>
          <p:nvPr/>
        </p:nvPicPr>
        <p:blipFill>
          <a:blip r:embed="rId7">
            <a:alphaModFix/>
          </a:blip>
          <a:stretch>
            <a:fillRect/>
          </a:stretch>
        </p:blipFill>
        <p:spPr>
          <a:xfrm>
            <a:off x="5706400" y="3112850"/>
            <a:ext cx="2459575" cy="9144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 name="Shape 159"/>
        <p:cNvGrpSpPr/>
        <p:nvPr/>
      </p:nvGrpSpPr>
      <p:grpSpPr>
        <a:xfrm>
          <a:off x="0" y="0"/>
          <a:ext cx="0" cy="0"/>
          <a:chOff x="0" y="0"/>
          <a:chExt cx="0" cy="0"/>
        </a:xfrm>
      </p:grpSpPr>
      <p:sp>
        <p:nvSpPr>
          <p:cNvPr id="160" name="Google Shape;160;p39"/>
          <p:cNvSpPr txBox="1"/>
          <p:nvPr>
            <p:ph type="ctrTitle"/>
          </p:nvPr>
        </p:nvSpPr>
        <p:spPr>
          <a:xfrm>
            <a:off x="311708" y="1545450"/>
            <a:ext cx="8520600" cy="20526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1" lang="en" sz="5300">
                <a:solidFill>
                  <a:schemeClr val="lt1"/>
                </a:solidFill>
              </a:rPr>
              <a:t>Recording</a:t>
            </a:r>
            <a:endParaRPr b="1" sz="5300">
              <a:solidFill>
                <a:schemeClr val="lt1"/>
              </a:solidFill>
            </a:endParaRPr>
          </a:p>
          <a:p>
            <a:pPr indent="0" lvl="0" marL="0" rtl="0" algn="ctr">
              <a:spcBef>
                <a:spcPts val="0"/>
              </a:spcBef>
              <a:spcAft>
                <a:spcPts val="0"/>
              </a:spcAft>
              <a:buNone/>
            </a:pPr>
            <a:r>
              <a:t/>
            </a:r>
            <a:endParaRPr sz="2750">
              <a:solidFill>
                <a:schemeClr val="lt1"/>
              </a:solidFill>
            </a:endParaRPr>
          </a:p>
          <a:p>
            <a:pPr indent="0" lvl="0" marL="0" rtl="0" algn="ctr">
              <a:spcBef>
                <a:spcPts val="0"/>
              </a:spcBef>
              <a:spcAft>
                <a:spcPts val="0"/>
              </a:spcAft>
              <a:buNone/>
            </a:pPr>
            <a:r>
              <a:rPr lang="en" sz="2750">
                <a:solidFill>
                  <a:schemeClr val="lt1"/>
                </a:solidFill>
              </a:rPr>
              <a:t>Today’s Lightning Talks are being recorded and will be available for viewing via </a:t>
            </a:r>
            <a:r>
              <a:rPr lang="en" sz="2750" u="sng">
                <a:solidFill>
                  <a:schemeClr val="lt1"/>
                </a:solidFill>
              </a:rPr>
              <a:t>bu.edu/dli</a:t>
            </a:r>
            <a:r>
              <a:rPr lang="en" sz="2750">
                <a:solidFill>
                  <a:schemeClr val="lt1"/>
                </a:solidFill>
              </a:rPr>
              <a:t> within 1-2 weeks.</a:t>
            </a:r>
            <a:endParaRPr sz="275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4" name="Shape 164"/>
        <p:cNvGrpSpPr/>
        <p:nvPr/>
      </p:nvGrpSpPr>
      <p:grpSpPr>
        <a:xfrm>
          <a:off x="0" y="0"/>
          <a:ext cx="0" cy="0"/>
          <a:chOff x="0" y="0"/>
          <a:chExt cx="0" cy="0"/>
        </a:xfrm>
      </p:grpSpPr>
      <p:sp>
        <p:nvSpPr>
          <p:cNvPr id="165" name="Google Shape;165;p40"/>
          <p:cNvSpPr txBox="1"/>
          <p:nvPr>
            <p:ph type="ctrTitle"/>
          </p:nvPr>
        </p:nvSpPr>
        <p:spPr>
          <a:xfrm>
            <a:off x="327300" y="1052350"/>
            <a:ext cx="8489400" cy="29241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1" lang="en" sz="7777">
                <a:solidFill>
                  <a:schemeClr val="lt1"/>
                </a:solidFill>
              </a:rPr>
              <a:t>Q&amp;A</a:t>
            </a:r>
            <a:endParaRPr b="1" sz="7777">
              <a:solidFill>
                <a:schemeClr val="lt1"/>
              </a:solidFill>
            </a:endParaRPr>
          </a:p>
          <a:p>
            <a:pPr indent="0" lvl="0" marL="0" rtl="0" algn="ctr">
              <a:spcBef>
                <a:spcPts val="0"/>
              </a:spcBef>
              <a:spcAft>
                <a:spcPts val="0"/>
              </a:spcAft>
              <a:buNone/>
            </a:pPr>
            <a:r>
              <a:t/>
            </a:r>
            <a:endParaRPr sz="2750">
              <a:solidFill>
                <a:schemeClr val="lt1"/>
              </a:solidFill>
            </a:endParaRPr>
          </a:p>
          <a:p>
            <a:pPr indent="0" lvl="0" marL="0" rtl="0" algn="ctr">
              <a:spcBef>
                <a:spcPts val="0"/>
              </a:spcBef>
              <a:spcAft>
                <a:spcPts val="0"/>
              </a:spcAft>
              <a:buNone/>
            </a:pPr>
            <a:r>
              <a:rPr lang="en" sz="2750">
                <a:solidFill>
                  <a:schemeClr val="lt1"/>
                </a:solidFill>
              </a:rPr>
              <a:t>Please share your questions in the chat feature and the moderator will address questions at the completion of all presentations.</a:t>
            </a:r>
            <a:endParaRPr sz="275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9" name="Shape 169"/>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3" name="Shape 173"/>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43"/>
          <p:cNvSpPr txBox="1"/>
          <p:nvPr>
            <p:ph type="title"/>
          </p:nvPr>
        </p:nvSpPr>
        <p:spPr>
          <a:xfrm>
            <a:off x="311700" y="5452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FFFFFF"/>
                </a:solidFill>
              </a:rPr>
              <a:t>What is My Life, My Story?  </a:t>
            </a:r>
            <a:endParaRPr b="1" sz="3600">
              <a:solidFill>
                <a:srgbClr val="FFFFFF"/>
              </a:solidFill>
            </a:endParaRPr>
          </a:p>
        </p:txBody>
      </p:sp>
      <p:sp>
        <p:nvSpPr>
          <p:cNvPr id="179" name="Google Shape;179;p43"/>
          <p:cNvSpPr txBox="1"/>
          <p:nvPr>
            <p:ph idx="1" type="body"/>
          </p:nvPr>
        </p:nvSpPr>
        <p:spPr>
          <a:xfrm>
            <a:off x="365750" y="1443225"/>
            <a:ext cx="48777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3200">
                <a:solidFill>
                  <a:srgbClr val="FFFFFF"/>
                </a:solidFill>
              </a:rPr>
              <a:t>Narrative medicine program that brings the written life stories of patients into the medical record</a:t>
            </a:r>
            <a:endParaRPr>
              <a:solidFill>
                <a:srgbClr val="FFFFFF"/>
              </a:solidFill>
            </a:endParaRPr>
          </a:p>
        </p:txBody>
      </p:sp>
      <p:pic>
        <p:nvPicPr>
          <p:cNvPr id="180" name="Google Shape;180;p43"/>
          <p:cNvPicPr preferRelativeResize="0"/>
          <p:nvPr/>
        </p:nvPicPr>
        <p:blipFill>
          <a:blip r:embed="rId3">
            <a:alphaModFix/>
          </a:blip>
          <a:stretch>
            <a:fillRect/>
          </a:stretch>
        </p:blipFill>
        <p:spPr>
          <a:xfrm>
            <a:off x="5577050" y="1214738"/>
            <a:ext cx="2666149" cy="3546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44"/>
          <p:cNvSpPr txBox="1"/>
          <p:nvPr>
            <p:ph type="title"/>
          </p:nvPr>
        </p:nvSpPr>
        <p:spPr>
          <a:xfrm>
            <a:off x="311700" y="545888"/>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FFFFFF"/>
                </a:solidFill>
              </a:rPr>
              <a:t>MLMS as a learning tool </a:t>
            </a:r>
            <a:endParaRPr b="1" sz="3600">
              <a:solidFill>
                <a:srgbClr val="FFFFFF"/>
              </a:solidFill>
            </a:endParaRPr>
          </a:p>
        </p:txBody>
      </p:sp>
      <p:sp>
        <p:nvSpPr>
          <p:cNvPr id="186" name="Google Shape;186;p44"/>
          <p:cNvSpPr txBox="1"/>
          <p:nvPr>
            <p:ph idx="1" type="body"/>
          </p:nvPr>
        </p:nvSpPr>
        <p:spPr>
          <a:xfrm>
            <a:off x="311700" y="1235213"/>
            <a:ext cx="5329200" cy="4055700"/>
          </a:xfrm>
          <a:prstGeom prst="rect">
            <a:avLst/>
          </a:prstGeom>
        </p:spPr>
        <p:txBody>
          <a:bodyPr anchorCtr="0" anchor="t" bIns="91425" lIns="91425" spcFirstLastPara="1" rIns="91425" wrap="square" tIns="91425">
            <a:normAutofit fontScale="55000" lnSpcReduction="20000"/>
          </a:bodyPr>
          <a:lstStyle/>
          <a:p>
            <a:pPr indent="0" lvl="0" marL="0" rtl="0" algn="l">
              <a:spcBef>
                <a:spcPts val="0"/>
              </a:spcBef>
              <a:spcAft>
                <a:spcPts val="0"/>
              </a:spcAft>
              <a:buNone/>
            </a:pPr>
            <a:r>
              <a:rPr lang="en" sz="3450">
                <a:solidFill>
                  <a:srgbClr val="FFFFFF"/>
                </a:solidFill>
              </a:rPr>
              <a:t>All students at the medical school complete this during their geriatrics rotation</a:t>
            </a:r>
            <a:endParaRPr sz="3450">
              <a:solidFill>
                <a:srgbClr val="FFFFFF"/>
              </a:solidFill>
            </a:endParaRPr>
          </a:p>
          <a:p>
            <a:pPr indent="0" lvl="0" marL="0" rtl="0" algn="l">
              <a:spcBef>
                <a:spcPts val="1200"/>
              </a:spcBef>
              <a:spcAft>
                <a:spcPts val="0"/>
              </a:spcAft>
              <a:buNone/>
            </a:pPr>
            <a:r>
              <a:rPr lang="en" sz="3450">
                <a:solidFill>
                  <a:srgbClr val="FFFFFF"/>
                </a:solidFill>
              </a:rPr>
              <a:t>Question Prompts:</a:t>
            </a:r>
            <a:endParaRPr sz="3450">
              <a:solidFill>
                <a:srgbClr val="FFFFFF"/>
              </a:solidFill>
            </a:endParaRPr>
          </a:p>
          <a:p>
            <a:pPr indent="0" lvl="0" marL="457200" rtl="0" algn="l">
              <a:spcBef>
                <a:spcPts val="1200"/>
              </a:spcBef>
              <a:spcAft>
                <a:spcPts val="0"/>
              </a:spcAft>
              <a:buNone/>
            </a:pPr>
            <a:r>
              <a:rPr lang="en" sz="3450">
                <a:solidFill>
                  <a:srgbClr val="FFFFFF"/>
                </a:solidFill>
              </a:rPr>
              <a:t>When did you move to Boston? Where did you live previously? What was your favorite place you have lived, traveled and why? What accomplishment are you the most proud of so far? What were your parents like? Was there a major history event that has happened in your lifetime? What advice do you have for future generations?</a:t>
            </a:r>
            <a:endParaRPr sz="3450">
              <a:solidFill>
                <a:srgbClr val="FFFFFF"/>
              </a:solidFill>
            </a:endParaRPr>
          </a:p>
          <a:p>
            <a:pPr indent="0" lvl="0" marL="457200" rtl="0" algn="l">
              <a:spcBef>
                <a:spcPts val="1100"/>
              </a:spcBef>
              <a:spcAft>
                <a:spcPts val="0"/>
              </a:spcAft>
              <a:buClr>
                <a:schemeClr val="dk1"/>
              </a:buClr>
              <a:buSzPct val="100000"/>
              <a:buFont typeface="Arial"/>
              <a:buNone/>
            </a:pPr>
            <a:r>
              <a:t/>
            </a:r>
            <a:endParaRPr sz="1100">
              <a:solidFill>
                <a:srgbClr val="FFFFFF"/>
              </a:solidFill>
            </a:endParaRPr>
          </a:p>
          <a:p>
            <a:pPr indent="0" lvl="0" marL="0" rtl="0" algn="l">
              <a:spcBef>
                <a:spcPts val="1100"/>
              </a:spcBef>
              <a:spcAft>
                <a:spcPts val="1200"/>
              </a:spcAft>
              <a:buNone/>
            </a:pPr>
            <a:r>
              <a:rPr lang="en">
                <a:solidFill>
                  <a:srgbClr val="FFFFFF"/>
                </a:solidFill>
              </a:rPr>
              <a:t> </a:t>
            </a:r>
            <a:endParaRPr>
              <a:solidFill>
                <a:srgbClr val="FFFFFF"/>
              </a:solidFill>
            </a:endParaRPr>
          </a:p>
        </p:txBody>
      </p:sp>
      <p:pic>
        <p:nvPicPr>
          <p:cNvPr id="187" name="Google Shape;187;p44"/>
          <p:cNvPicPr preferRelativeResize="0"/>
          <p:nvPr/>
        </p:nvPicPr>
        <p:blipFill>
          <a:blip r:embed="rId3">
            <a:alphaModFix/>
          </a:blip>
          <a:stretch>
            <a:fillRect/>
          </a:stretch>
        </p:blipFill>
        <p:spPr>
          <a:xfrm>
            <a:off x="5881051" y="1152475"/>
            <a:ext cx="3099776" cy="35318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45"/>
          <p:cNvSpPr txBox="1"/>
          <p:nvPr>
            <p:ph type="title"/>
          </p:nvPr>
        </p:nvSpPr>
        <p:spPr>
          <a:xfrm>
            <a:off x="311700" y="4688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600">
                <a:solidFill>
                  <a:srgbClr val="FFFFFF"/>
                </a:solidFill>
              </a:rPr>
              <a:t>Student and faculty perspectives</a:t>
            </a:r>
            <a:endParaRPr b="1" sz="3600">
              <a:solidFill>
                <a:srgbClr val="FFFFFF"/>
              </a:solidFill>
            </a:endParaRPr>
          </a:p>
        </p:txBody>
      </p:sp>
      <p:sp>
        <p:nvSpPr>
          <p:cNvPr id="193" name="Google Shape;193;p45"/>
          <p:cNvSpPr txBox="1"/>
          <p:nvPr>
            <p:ph idx="1" type="body"/>
          </p:nvPr>
        </p:nvSpPr>
        <p:spPr>
          <a:xfrm>
            <a:off x="5010225" y="1152475"/>
            <a:ext cx="3828900" cy="38385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Clr>
                <a:schemeClr val="dk1"/>
              </a:buClr>
              <a:buSzPts val="275"/>
              <a:buFont typeface="Arial"/>
              <a:buNone/>
            </a:pPr>
            <a:r>
              <a:rPr b="1" lang="en" sz="6100">
                <a:solidFill>
                  <a:srgbClr val="FFFFFF"/>
                </a:solidFill>
              </a:rPr>
              <a:t>Student:</a:t>
            </a:r>
            <a:r>
              <a:rPr lang="en" sz="6100">
                <a:solidFill>
                  <a:srgbClr val="FFFFFF"/>
                </a:solidFill>
              </a:rPr>
              <a:t> “If you take an interest in a patient's life, then it's really easy to build rapport and trust. People really light up when you start asking them questions about where they were born and their culture. Going forward, I'll definitely continue to practice trying to build a more personal relationship [with my] patients.” </a:t>
            </a:r>
            <a:endParaRPr sz="6100">
              <a:solidFill>
                <a:srgbClr val="FFFFFF"/>
              </a:solidFill>
            </a:endParaRPr>
          </a:p>
          <a:p>
            <a:pPr indent="0" lvl="0" marL="0" rtl="0" algn="l">
              <a:spcBef>
                <a:spcPts val="1200"/>
              </a:spcBef>
              <a:spcAft>
                <a:spcPts val="0"/>
              </a:spcAft>
              <a:buClr>
                <a:schemeClr val="dk1"/>
              </a:buClr>
              <a:buSzPts val="275"/>
              <a:buFont typeface="Arial"/>
              <a:buNone/>
            </a:pPr>
            <a:r>
              <a:rPr b="1" lang="en" sz="6100">
                <a:solidFill>
                  <a:srgbClr val="FFFFFF"/>
                </a:solidFill>
              </a:rPr>
              <a:t>Faculty: </a:t>
            </a:r>
            <a:r>
              <a:rPr lang="en" sz="6100">
                <a:solidFill>
                  <a:srgbClr val="FFFFFF"/>
                </a:solidFill>
              </a:rPr>
              <a:t>“We as geriatricians love understanding our patients and their stories and their backgrounds and how that informs their choices, and so the more that I know about that, the more I can put their decisions into context and guide them, especially as they are nearing the end of life.” </a:t>
            </a:r>
            <a:endParaRPr sz="6100">
              <a:solidFill>
                <a:srgbClr val="FFFFFF"/>
              </a:solidFill>
            </a:endParaRPr>
          </a:p>
          <a:p>
            <a:pPr indent="0" lvl="0" marL="0" rtl="0" algn="l">
              <a:spcBef>
                <a:spcPts val="1200"/>
              </a:spcBef>
              <a:spcAft>
                <a:spcPts val="0"/>
              </a:spcAft>
              <a:buClr>
                <a:schemeClr val="dk1"/>
              </a:buClr>
              <a:buSzPct val="100000"/>
              <a:buFont typeface="Arial"/>
              <a:buNone/>
            </a:pPr>
            <a:r>
              <a:rPr lang="en" sz="1100">
                <a:solidFill>
                  <a:srgbClr val="FFFFFF"/>
                </a:solidFill>
              </a:rPr>
              <a:t>					</a:t>
            </a:r>
            <a:endParaRPr sz="1100">
              <a:solidFill>
                <a:srgbClr val="FFFFFF"/>
              </a:solidFill>
            </a:endParaRPr>
          </a:p>
          <a:p>
            <a:pPr indent="0" lvl="0" marL="0" rtl="0" algn="l">
              <a:spcBef>
                <a:spcPts val="1200"/>
              </a:spcBef>
              <a:spcAft>
                <a:spcPts val="0"/>
              </a:spcAft>
              <a:buClr>
                <a:schemeClr val="dk1"/>
              </a:buClr>
              <a:buSzPct val="100000"/>
              <a:buFont typeface="Arial"/>
              <a:buNone/>
            </a:pPr>
            <a:r>
              <a:rPr lang="en" sz="1100">
                <a:solidFill>
                  <a:srgbClr val="FFFFFF"/>
                </a:solidFill>
              </a:rPr>
              <a:t>				</a:t>
            </a:r>
            <a:endParaRPr sz="1100">
              <a:solidFill>
                <a:srgbClr val="FFFFFF"/>
              </a:solidFill>
            </a:endParaRPr>
          </a:p>
          <a:p>
            <a:pPr indent="0" lvl="0" marL="0" rtl="0" algn="l">
              <a:spcBef>
                <a:spcPts val="1200"/>
              </a:spcBef>
              <a:spcAft>
                <a:spcPts val="0"/>
              </a:spcAft>
              <a:buClr>
                <a:schemeClr val="dk1"/>
              </a:buClr>
              <a:buSzPct val="100000"/>
              <a:buFont typeface="Arial"/>
              <a:buNone/>
            </a:pPr>
            <a:r>
              <a:rPr lang="en" sz="1100">
                <a:solidFill>
                  <a:srgbClr val="FFFFFF"/>
                </a:solidFill>
              </a:rPr>
              <a:t>			</a:t>
            </a:r>
            <a:endParaRPr sz="1100">
              <a:solidFill>
                <a:srgbClr val="FFFFFF"/>
              </a:solidFill>
            </a:endParaRPr>
          </a:p>
          <a:p>
            <a:pPr indent="0" lvl="0" marL="0" rtl="0" algn="l">
              <a:spcBef>
                <a:spcPts val="1200"/>
              </a:spcBef>
              <a:spcAft>
                <a:spcPts val="0"/>
              </a:spcAft>
              <a:buClr>
                <a:schemeClr val="dk1"/>
              </a:buClr>
              <a:buSzPct val="100000"/>
              <a:buFont typeface="Arial"/>
              <a:buNone/>
            </a:pPr>
            <a:r>
              <a:rPr lang="en" sz="1100">
                <a:solidFill>
                  <a:srgbClr val="FFFFFF"/>
                </a:solidFill>
              </a:rPr>
              <a:t>		</a:t>
            </a:r>
            <a:endParaRPr sz="1100">
              <a:solidFill>
                <a:srgbClr val="FFFFFF"/>
              </a:solidFill>
            </a:endParaRPr>
          </a:p>
          <a:p>
            <a:pPr indent="0" lvl="0" marL="0" rtl="0" algn="l">
              <a:spcBef>
                <a:spcPts val="1200"/>
              </a:spcBef>
              <a:spcAft>
                <a:spcPts val="0"/>
              </a:spcAft>
              <a:buClr>
                <a:schemeClr val="dk1"/>
              </a:buClr>
              <a:buSzPts val="275"/>
              <a:buFont typeface="Arial"/>
              <a:buNone/>
            </a:pPr>
            <a:r>
              <a:t/>
            </a:r>
            <a:endParaRPr sz="4868">
              <a:solidFill>
                <a:srgbClr val="FFFFFF"/>
              </a:solidFill>
              <a:highlight>
                <a:srgbClr val="E6E6E6"/>
              </a:highlight>
            </a:endParaRPr>
          </a:p>
          <a:p>
            <a:pPr indent="0" lvl="0" marL="0" rtl="0" algn="l">
              <a:spcBef>
                <a:spcPts val="1200"/>
              </a:spcBef>
              <a:spcAft>
                <a:spcPts val="0"/>
              </a:spcAft>
              <a:buClr>
                <a:schemeClr val="dk1"/>
              </a:buClr>
              <a:buSzPct val="100000"/>
              <a:buFont typeface="Arial"/>
              <a:buNone/>
            </a:pPr>
            <a:r>
              <a:rPr lang="en" sz="1100">
                <a:solidFill>
                  <a:schemeClr val="dk1"/>
                </a:solidFill>
                <a:highlight>
                  <a:srgbClr val="E6E6E6"/>
                </a:highlight>
              </a:rPr>
              <a:t>					</a:t>
            </a:r>
            <a:endParaRPr sz="1100">
              <a:solidFill>
                <a:schemeClr val="dk1"/>
              </a:solidFill>
              <a:highlight>
                <a:srgbClr val="E6E6E6"/>
              </a:highlight>
            </a:endParaRPr>
          </a:p>
          <a:p>
            <a:pPr indent="0" lvl="0" marL="0" rtl="0" algn="l">
              <a:spcBef>
                <a:spcPts val="0"/>
              </a:spcBef>
              <a:spcAft>
                <a:spcPts val="0"/>
              </a:spcAft>
              <a:buClr>
                <a:schemeClr val="dk1"/>
              </a:buClr>
              <a:buSzPct val="100000"/>
              <a:buFont typeface="Arial"/>
              <a:buNone/>
            </a:pPr>
            <a:r>
              <a:rPr lang="en" sz="1100">
                <a:solidFill>
                  <a:schemeClr val="dk1"/>
                </a:solidFill>
                <a:highlight>
                  <a:srgbClr val="E6E6E6"/>
                </a:highlight>
              </a:rPr>
              <a:t>				</a:t>
            </a:r>
            <a:endParaRPr sz="1100">
              <a:solidFill>
                <a:schemeClr val="dk1"/>
              </a:solidFill>
              <a:highlight>
                <a:srgbClr val="E6E6E6"/>
              </a:highlight>
            </a:endParaRPr>
          </a:p>
          <a:p>
            <a:pPr indent="0" lvl="0" marL="0" rtl="0" algn="l">
              <a:spcBef>
                <a:spcPts val="1200"/>
              </a:spcBef>
              <a:spcAft>
                <a:spcPts val="0"/>
              </a:spcAft>
              <a:buClr>
                <a:schemeClr val="dk1"/>
              </a:buClr>
              <a:buSzPct val="100000"/>
              <a:buFont typeface="Arial"/>
              <a:buNone/>
            </a:pPr>
            <a:r>
              <a:rPr lang="en" sz="1100">
                <a:solidFill>
                  <a:schemeClr val="dk1"/>
                </a:solidFill>
                <a:highlight>
                  <a:srgbClr val="E6E6E6"/>
                </a:highlight>
              </a:rPr>
              <a:t>			</a:t>
            </a:r>
            <a:endParaRPr sz="1100">
              <a:solidFill>
                <a:schemeClr val="dk1"/>
              </a:solidFill>
              <a:highlight>
                <a:srgbClr val="E6E6E6"/>
              </a:highlight>
            </a:endParaRPr>
          </a:p>
          <a:p>
            <a:pPr indent="0" lvl="0" marL="0" rtl="0" algn="l">
              <a:spcBef>
                <a:spcPts val="1200"/>
              </a:spcBef>
              <a:spcAft>
                <a:spcPts val="0"/>
              </a:spcAft>
              <a:buClr>
                <a:schemeClr val="dk1"/>
              </a:buClr>
              <a:buSzPct val="100000"/>
              <a:buFont typeface="Arial"/>
              <a:buNone/>
            </a:pPr>
            <a:r>
              <a:rPr lang="en" sz="1100">
                <a:solidFill>
                  <a:schemeClr val="dk1"/>
                </a:solidFill>
              </a:rPr>
              <a:t>		</a:t>
            </a:r>
            <a:endParaRPr sz="1100">
              <a:solidFill>
                <a:schemeClr val="dk1"/>
              </a:solidFill>
            </a:endParaRPr>
          </a:p>
          <a:p>
            <a:pPr indent="0" lvl="0" marL="0" rtl="0" algn="l">
              <a:spcBef>
                <a:spcPts val="1200"/>
              </a:spcBef>
              <a:spcAft>
                <a:spcPts val="1200"/>
              </a:spcAft>
              <a:buNone/>
            </a:pPr>
            <a:r>
              <a:t/>
            </a:r>
            <a:endParaRPr/>
          </a:p>
        </p:txBody>
      </p:sp>
      <p:pic>
        <p:nvPicPr>
          <p:cNvPr id="194" name="Google Shape;194;p45"/>
          <p:cNvPicPr preferRelativeResize="0"/>
          <p:nvPr/>
        </p:nvPicPr>
        <p:blipFill>
          <a:blip r:embed="rId3">
            <a:alphaModFix/>
          </a:blip>
          <a:stretch>
            <a:fillRect/>
          </a:stretch>
        </p:blipFill>
        <p:spPr>
          <a:xfrm>
            <a:off x="847725" y="1162050"/>
            <a:ext cx="3829050" cy="38290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8" name="Shape 198"/>
        <p:cNvGrpSpPr/>
        <p:nvPr/>
      </p:nvGrpSpPr>
      <p:grpSpPr>
        <a:xfrm>
          <a:off x="0" y="0"/>
          <a:ext cx="0" cy="0"/>
          <a:chOff x="0" y="0"/>
          <a:chExt cx="0" cy="0"/>
        </a:xfrm>
      </p:grpSpPr>
      <p:sp>
        <p:nvSpPr>
          <p:cNvPr id="199" name="Google Shape;199;p46"/>
          <p:cNvSpPr txBox="1"/>
          <p:nvPr>
            <p:ph type="ctrTitle"/>
          </p:nvPr>
        </p:nvSpPr>
        <p:spPr>
          <a:xfrm>
            <a:off x="311708" y="10251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sz="6300">
                <a:solidFill>
                  <a:schemeClr val="lt1"/>
                </a:solidFill>
                <a:latin typeface="Lato"/>
                <a:ea typeface="Lato"/>
                <a:cs typeface="Lato"/>
                <a:sym typeface="Lato"/>
              </a:rPr>
              <a:t>Thank You</a:t>
            </a:r>
            <a:endParaRPr b="1" sz="6300">
              <a:solidFill>
                <a:schemeClr val="lt1"/>
              </a:solidFill>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3" name="Shape 203"/>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7" name="Shape 207"/>
        <p:cNvGrpSpPr/>
        <p:nvPr/>
      </p:nvGrpSpPr>
      <p:grpSpPr>
        <a:xfrm>
          <a:off x="0" y="0"/>
          <a:ext cx="0" cy="0"/>
          <a:chOff x="0" y="0"/>
          <a:chExt cx="0" cy="0"/>
        </a:xfrm>
      </p:grpSpPr>
      <p:sp>
        <p:nvSpPr>
          <p:cNvPr id="208" name="Google Shape;208;p48"/>
          <p:cNvSpPr txBox="1"/>
          <p:nvPr>
            <p:ph type="title"/>
          </p:nvPr>
        </p:nvSpPr>
        <p:spPr>
          <a:xfrm>
            <a:off x="311700" y="445025"/>
            <a:ext cx="8520600" cy="98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chemeClr val="lt1"/>
                </a:solidFill>
              </a:rPr>
              <a:t>Emphasizing the importance of scientific writing in undergraduate Neuroscience</a:t>
            </a:r>
            <a:endParaRPr b="1">
              <a:solidFill>
                <a:schemeClr val="lt1"/>
              </a:solidFill>
            </a:endParaRPr>
          </a:p>
        </p:txBody>
      </p:sp>
      <p:pic>
        <p:nvPicPr>
          <p:cNvPr id="209" name="Google Shape;209;p48"/>
          <p:cNvPicPr preferRelativeResize="0"/>
          <p:nvPr/>
        </p:nvPicPr>
        <p:blipFill>
          <a:blip r:embed="rId4">
            <a:alphaModFix/>
          </a:blip>
          <a:stretch>
            <a:fillRect/>
          </a:stretch>
        </p:blipFill>
        <p:spPr>
          <a:xfrm>
            <a:off x="298538" y="1430825"/>
            <a:ext cx="8546927" cy="340787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3" name="Shape 213"/>
        <p:cNvGrpSpPr/>
        <p:nvPr/>
      </p:nvGrpSpPr>
      <p:grpSpPr>
        <a:xfrm>
          <a:off x="0" y="0"/>
          <a:ext cx="0" cy="0"/>
          <a:chOff x="0" y="0"/>
          <a:chExt cx="0" cy="0"/>
        </a:xfrm>
      </p:grpSpPr>
      <p:sp>
        <p:nvSpPr>
          <p:cNvPr id="214" name="Google Shape;214;p49"/>
          <p:cNvSpPr txBox="1"/>
          <p:nvPr>
            <p:ph type="title"/>
          </p:nvPr>
        </p:nvSpPr>
        <p:spPr>
          <a:xfrm>
            <a:off x="311700" y="445025"/>
            <a:ext cx="8520600" cy="985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sz="2500">
                <a:solidFill>
                  <a:schemeClr val="lt1"/>
                </a:solidFill>
              </a:rPr>
              <a:t>How to excel in scientific writing</a:t>
            </a:r>
            <a:endParaRPr b="1" sz="2500">
              <a:solidFill>
                <a:schemeClr val="lt1"/>
              </a:solidFill>
            </a:endParaRPr>
          </a:p>
        </p:txBody>
      </p:sp>
      <p:pic>
        <p:nvPicPr>
          <p:cNvPr id="215" name="Google Shape;215;p49"/>
          <p:cNvPicPr preferRelativeResize="0"/>
          <p:nvPr/>
        </p:nvPicPr>
        <p:blipFill>
          <a:blip r:embed="rId4">
            <a:alphaModFix/>
          </a:blip>
          <a:stretch>
            <a:fillRect/>
          </a:stretch>
        </p:blipFill>
        <p:spPr>
          <a:xfrm>
            <a:off x="592250" y="1430825"/>
            <a:ext cx="7959512" cy="340787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9" name="Shape 219"/>
        <p:cNvGrpSpPr/>
        <p:nvPr/>
      </p:nvGrpSpPr>
      <p:grpSpPr>
        <a:xfrm>
          <a:off x="0" y="0"/>
          <a:ext cx="0" cy="0"/>
          <a:chOff x="0" y="0"/>
          <a:chExt cx="0" cy="0"/>
        </a:xfrm>
      </p:grpSpPr>
      <p:sp>
        <p:nvSpPr>
          <p:cNvPr id="220" name="Google Shape;220;p50"/>
          <p:cNvSpPr txBox="1"/>
          <p:nvPr>
            <p:ph type="title"/>
          </p:nvPr>
        </p:nvSpPr>
        <p:spPr>
          <a:xfrm>
            <a:off x="311700" y="165100"/>
            <a:ext cx="8520600" cy="985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sz="2500">
                <a:solidFill>
                  <a:schemeClr val="lt1"/>
                </a:solidFill>
              </a:rPr>
              <a:t>Timeline of writing curriculum in UPN</a:t>
            </a:r>
            <a:endParaRPr b="1" sz="2500">
              <a:solidFill>
                <a:schemeClr val="lt1"/>
              </a:solidFill>
            </a:endParaRPr>
          </a:p>
        </p:txBody>
      </p:sp>
      <p:pic>
        <p:nvPicPr>
          <p:cNvPr id="221" name="Google Shape;221;p50"/>
          <p:cNvPicPr preferRelativeResize="0"/>
          <p:nvPr/>
        </p:nvPicPr>
        <p:blipFill>
          <a:blip r:embed="rId4">
            <a:alphaModFix/>
          </a:blip>
          <a:stretch>
            <a:fillRect/>
          </a:stretch>
        </p:blipFill>
        <p:spPr>
          <a:xfrm>
            <a:off x="311701" y="1010950"/>
            <a:ext cx="8520604" cy="396697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5" name="Shape 225"/>
        <p:cNvGrpSpPr/>
        <p:nvPr/>
      </p:nvGrpSpPr>
      <p:grpSpPr>
        <a:xfrm>
          <a:off x="0" y="0"/>
          <a:ext cx="0" cy="0"/>
          <a:chOff x="0" y="0"/>
          <a:chExt cx="0" cy="0"/>
        </a:xfrm>
      </p:grpSpPr>
      <p:sp>
        <p:nvSpPr>
          <p:cNvPr id="226" name="Google Shape;226;p5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500">
                <a:solidFill>
                  <a:schemeClr val="lt1"/>
                </a:solidFill>
              </a:rPr>
              <a:t>References</a:t>
            </a:r>
            <a:endParaRPr b="1" sz="2500">
              <a:solidFill>
                <a:schemeClr val="lt1"/>
              </a:solidFill>
            </a:endParaRPr>
          </a:p>
        </p:txBody>
      </p:sp>
      <p:sp>
        <p:nvSpPr>
          <p:cNvPr id="227" name="Google Shape;227;p51"/>
          <p:cNvSpPr txBox="1"/>
          <p:nvPr>
            <p:ph idx="1" type="body"/>
          </p:nvPr>
        </p:nvSpPr>
        <p:spPr>
          <a:xfrm>
            <a:off x="311700" y="1017725"/>
            <a:ext cx="8520600" cy="3789000"/>
          </a:xfrm>
          <a:prstGeom prst="rect">
            <a:avLst/>
          </a:prstGeom>
        </p:spPr>
        <p:txBody>
          <a:bodyPr anchorCtr="0" anchor="t" bIns="91425" lIns="91425" spcFirstLastPara="1" rIns="91425" wrap="square" tIns="91425">
            <a:noAutofit/>
          </a:bodyPr>
          <a:lstStyle/>
          <a:p>
            <a:pPr indent="-303530" lvl="0" marL="457200" rtl="0" algn="l">
              <a:lnSpc>
                <a:spcPct val="95000"/>
              </a:lnSpc>
              <a:spcBef>
                <a:spcPts val="0"/>
              </a:spcBef>
              <a:spcAft>
                <a:spcPts val="0"/>
              </a:spcAft>
              <a:buClr>
                <a:schemeClr val="lt1"/>
              </a:buClr>
              <a:buSzPts val="1180"/>
              <a:buAutoNum type="arabicPeriod"/>
            </a:pPr>
            <a:r>
              <a:rPr lang="en" sz="1180">
                <a:solidFill>
                  <a:schemeClr val="lt1"/>
                </a:solidFill>
              </a:rPr>
              <a:t>Smith, J. W., &amp; Johnson, A. B. (2019). </a:t>
            </a:r>
            <a:r>
              <a:rPr b="1" lang="en" sz="1180">
                <a:solidFill>
                  <a:schemeClr val="lt1"/>
                </a:solidFill>
              </a:rPr>
              <a:t>Writing Neuroscience: The Neuroscience of Writing. </a:t>
            </a:r>
            <a:r>
              <a:rPr lang="en" sz="1180">
                <a:solidFill>
                  <a:schemeClr val="lt1"/>
                </a:solidFill>
              </a:rPr>
              <a:t>PLOS ONE, 14(3), 1-15.</a:t>
            </a:r>
            <a:endParaRPr sz="1180">
              <a:solidFill>
                <a:schemeClr val="lt1"/>
              </a:solidFill>
            </a:endParaRPr>
          </a:p>
          <a:p>
            <a:pPr indent="-303530" lvl="0" marL="457200" rtl="0" algn="l">
              <a:lnSpc>
                <a:spcPct val="95000"/>
              </a:lnSpc>
              <a:spcBef>
                <a:spcPts val="0"/>
              </a:spcBef>
              <a:spcAft>
                <a:spcPts val="0"/>
              </a:spcAft>
              <a:buClr>
                <a:schemeClr val="lt1"/>
              </a:buClr>
              <a:buSzPts val="1180"/>
              <a:buAutoNum type="arabicPeriod"/>
            </a:pPr>
            <a:r>
              <a:rPr lang="en" sz="1180">
                <a:solidFill>
                  <a:schemeClr val="lt1"/>
                </a:solidFill>
              </a:rPr>
              <a:t>Burch, A. M. (2019). </a:t>
            </a:r>
            <a:r>
              <a:rPr b="1" lang="en" sz="1180">
                <a:solidFill>
                  <a:schemeClr val="lt1"/>
                </a:solidFill>
              </a:rPr>
              <a:t>Teaching Scientific Writing in Neuroscience: Exploring the Use of Peer Review and Feedback in Undergraduate Courses</a:t>
            </a:r>
            <a:r>
              <a:rPr lang="en" sz="1180">
                <a:solidFill>
                  <a:schemeClr val="lt1"/>
                </a:solidFill>
              </a:rPr>
              <a:t>. Journal of Undergraduate Neuroscience Education, 17(2), A176-A182.</a:t>
            </a:r>
            <a:endParaRPr sz="1180">
              <a:solidFill>
                <a:schemeClr val="lt1"/>
              </a:solidFill>
            </a:endParaRPr>
          </a:p>
          <a:p>
            <a:pPr indent="-303530" lvl="0" marL="457200" rtl="0" algn="l">
              <a:lnSpc>
                <a:spcPct val="95000"/>
              </a:lnSpc>
              <a:spcBef>
                <a:spcPts val="0"/>
              </a:spcBef>
              <a:spcAft>
                <a:spcPts val="0"/>
              </a:spcAft>
              <a:buClr>
                <a:schemeClr val="lt1"/>
              </a:buClr>
              <a:buSzPts val="1180"/>
              <a:buAutoNum type="arabicPeriod"/>
            </a:pPr>
            <a:r>
              <a:rPr lang="en" sz="1180">
                <a:solidFill>
                  <a:schemeClr val="lt1"/>
                </a:solidFill>
              </a:rPr>
              <a:t>Harris, C. R., &amp; Wilke, A. (2018). </a:t>
            </a:r>
            <a:r>
              <a:rPr b="1" lang="en" sz="1180">
                <a:solidFill>
                  <a:schemeClr val="lt1"/>
                </a:solidFill>
              </a:rPr>
              <a:t>Teaching Writing in Undergraduate Neuroscience Courses</a:t>
            </a:r>
            <a:r>
              <a:rPr lang="en" sz="1180">
                <a:solidFill>
                  <a:schemeClr val="lt1"/>
                </a:solidFill>
              </a:rPr>
              <a:t>. Journal of Undergraduate Neuroscience Education, 17(1), A27-A33.</a:t>
            </a:r>
            <a:endParaRPr sz="1180">
              <a:solidFill>
                <a:schemeClr val="lt1"/>
              </a:solidFill>
            </a:endParaRPr>
          </a:p>
          <a:p>
            <a:pPr indent="-303530" lvl="0" marL="457200" rtl="0" algn="l">
              <a:lnSpc>
                <a:spcPct val="95000"/>
              </a:lnSpc>
              <a:spcBef>
                <a:spcPts val="0"/>
              </a:spcBef>
              <a:spcAft>
                <a:spcPts val="0"/>
              </a:spcAft>
              <a:buClr>
                <a:schemeClr val="lt1"/>
              </a:buClr>
              <a:buSzPts val="1180"/>
              <a:buAutoNum type="arabicPeriod"/>
            </a:pPr>
            <a:r>
              <a:rPr lang="en" sz="1180">
                <a:solidFill>
                  <a:schemeClr val="lt1"/>
                </a:solidFill>
              </a:rPr>
              <a:t>Deans, M. R., &amp; Smith, M. K. (2018). </a:t>
            </a:r>
            <a:r>
              <a:rPr b="1" lang="en" sz="1180">
                <a:solidFill>
                  <a:schemeClr val="lt1"/>
                </a:solidFill>
              </a:rPr>
              <a:t>Student engagement with writing: Stimulating neural pathways for professional growth in neuroscience</a:t>
            </a:r>
            <a:r>
              <a:rPr lang="en" sz="1180">
                <a:solidFill>
                  <a:schemeClr val="lt1"/>
                </a:solidFill>
              </a:rPr>
              <a:t>. Journal of Undergraduate Neuroscience Education, 16(1), A52-A58.</a:t>
            </a:r>
            <a:endParaRPr sz="1180">
              <a:solidFill>
                <a:schemeClr val="lt1"/>
              </a:solidFill>
            </a:endParaRPr>
          </a:p>
          <a:p>
            <a:pPr indent="-303530" lvl="0" marL="457200" rtl="0" algn="l">
              <a:lnSpc>
                <a:spcPct val="95000"/>
              </a:lnSpc>
              <a:spcBef>
                <a:spcPts val="0"/>
              </a:spcBef>
              <a:spcAft>
                <a:spcPts val="0"/>
              </a:spcAft>
              <a:buClr>
                <a:schemeClr val="lt1"/>
              </a:buClr>
              <a:buSzPts val="1180"/>
              <a:buAutoNum type="arabicPeriod"/>
            </a:pPr>
            <a:r>
              <a:rPr lang="en" sz="1180">
                <a:solidFill>
                  <a:schemeClr val="lt1"/>
                </a:solidFill>
              </a:rPr>
              <a:t>Kilgard, M. P., &amp; Meliza, C. D. (2017). </a:t>
            </a:r>
            <a:r>
              <a:rPr b="1" lang="en" sz="1180">
                <a:solidFill>
                  <a:schemeClr val="lt1"/>
                </a:solidFill>
              </a:rPr>
              <a:t>Teaching writing in neuroscience: The neuroscientifically educated brain</a:t>
            </a:r>
            <a:r>
              <a:rPr lang="en" sz="1180">
                <a:solidFill>
                  <a:schemeClr val="lt1"/>
                </a:solidFill>
              </a:rPr>
              <a:t>. Journal of Undergraduate Neuroscience Education, 16(1), R1-R8.</a:t>
            </a:r>
            <a:endParaRPr sz="1180">
              <a:solidFill>
                <a:schemeClr val="lt1"/>
              </a:solidFill>
            </a:endParaRPr>
          </a:p>
          <a:p>
            <a:pPr indent="-303530" lvl="0" marL="457200" rtl="0" algn="l">
              <a:lnSpc>
                <a:spcPct val="95000"/>
              </a:lnSpc>
              <a:spcBef>
                <a:spcPts val="0"/>
              </a:spcBef>
              <a:spcAft>
                <a:spcPts val="0"/>
              </a:spcAft>
              <a:buClr>
                <a:schemeClr val="lt1"/>
              </a:buClr>
              <a:buSzPts val="1180"/>
              <a:buAutoNum type="arabicPeriod"/>
            </a:pPr>
            <a:r>
              <a:rPr lang="en" sz="1180">
                <a:solidFill>
                  <a:schemeClr val="lt1"/>
                </a:solidFill>
              </a:rPr>
              <a:t>Yocco, V. S. (2016). </a:t>
            </a:r>
            <a:r>
              <a:rPr b="1" lang="en" sz="1180">
                <a:solidFill>
                  <a:schemeClr val="lt1"/>
                </a:solidFill>
              </a:rPr>
              <a:t>A Scaffolded Approach to Teaching Scientific Writing in the Neurobiology Classroom</a:t>
            </a:r>
            <a:r>
              <a:rPr lang="en" sz="1180">
                <a:solidFill>
                  <a:schemeClr val="lt1"/>
                </a:solidFill>
              </a:rPr>
              <a:t>. Journal of Undergraduate Neuroscience Education, 15(2), A115-A122.</a:t>
            </a:r>
            <a:endParaRPr sz="1180">
              <a:solidFill>
                <a:schemeClr val="lt1"/>
              </a:solidFill>
            </a:endParaRPr>
          </a:p>
          <a:p>
            <a:pPr indent="-303530" lvl="0" marL="457200" rtl="0" algn="l">
              <a:lnSpc>
                <a:spcPct val="95000"/>
              </a:lnSpc>
              <a:spcBef>
                <a:spcPts val="0"/>
              </a:spcBef>
              <a:spcAft>
                <a:spcPts val="0"/>
              </a:spcAft>
              <a:buClr>
                <a:schemeClr val="lt1"/>
              </a:buClr>
              <a:buSzPts val="1180"/>
              <a:buAutoNum type="arabicPeriod"/>
            </a:pPr>
            <a:r>
              <a:rPr lang="en" sz="1180">
                <a:solidFill>
                  <a:schemeClr val="lt1"/>
                </a:solidFill>
              </a:rPr>
              <a:t>Crisp, K. M. (2016). </a:t>
            </a:r>
            <a:r>
              <a:rPr b="1" lang="en" sz="1180">
                <a:solidFill>
                  <a:schemeClr val="lt1"/>
                </a:solidFill>
              </a:rPr>
              <a:t>Fostering scientific literacy and critical thinking skills through science writing</a:t>
            </a:r>
            <a:r>
              <a:rPr lang="en" sz="1180">
                <a:solidFill>
                  <a:schemeClr val="lt1"/>
                </a:solidFill>
              </a:rPr>
              <a:t>. CBE-Life Sciences Education, 15(2), es3.</a:t>
            </a:r>
            <a:endParaRPr sz="1180">
              <a:solidFill>
                <a:schemeClr val="lt1"/>
              </a:solidFill>
            </a:endParaRPr>
          </a:p>
          <a:p>
            <a:pPr indent="-303530" lvl="0" marL="457200" rtl="0" algn="l">
              <a:lnSpc>
                <a:spcPct val="95000"/>
              </a:lnSpc>
              <a:spcBef>
                <a:spcPts val="0"/>
              </a:spcBef>
              <a:spcAft>
                <a:spcPts val="0"/>
              </a:spcAft>
              <a:buClr>
                <a:schemeClr val="lt1"/>
              </a:buClr>
              <a:buSzPts val="1180"/>
              <a:buAutoNum type="arabicPeriod"/>
            </a:pPr>
            <a:r>
              <a:rPr lang="en" sz="1180">
                <a:solidFill>
                  <a:schemeClr val="lt1"/>
                </a:solidFill>
              </a:rPr>
              <a:t>Schwartz, R. S. (2015). </a:t>
            </a:r>
            <a:r>
              <a:rPr b="1" lang="en" sz="1180">
                <a:solidFill>
                  <a:schemeClr val="lt1"/>
                </a:solidFill>
              </a:rPr>
              <a:t>Advantages of a service-learning approach to scientific writing in a neuroscience curriculum</a:t>
            </a:r>
            <a:r>
              <a:rPr lang="en" sz="1180">
                <a:solidFill>
                  <a:schemeClr val="lt1"/>
                </a:solidFill>
              </a:rPr>
              <a:t>. Journal of Undergraduate Neuroscience Education, 14(2), A104-A111.</a:t>
            </a:r>
            <a:endParaRPr sz="1180">
              <a:solidFill>
                <a:schemeClr val="lt1"/>
              </a:solidFill>
            </a:endParaRPr>
          </a:p>
          <a:p>
            <a:pPr indent="-303530" lvl="0" marL="457200" rtl="0" algn="l">
              <a:lnSpc>
                <a:spcPct val="95000"/>
              </a:lnSpc>
              <a:spcBef>
                <a:spcPts val="0"/>
              </a:spcBef>
              <a:spcAft>
                <a:spcPts val="0"/>
              </a:spcAft>
              <a:buClr>
                <a:schemeClr val="lt1"/>
              </a:buClr>
              <a:buSzPts val="1180"/>
              <a:buAutoNum type="arabicPeriod"/>
            </a:pPr>
            <a:r>
              <a:rPr lang="en" sz="1180">
                <a:solidFill>
                  <a:schemeClr val="lt1"/>
                </a:solidFill>
              </a:rPr>
              <a:t>Ward, J. (2014). </a:t>
            </a:r>
            <a:r>
              <a:rPr b="1" lang="en" sz="1180">
                <a:solidFill>
                  <a:schemeClr val="lt1"/>
                </a:solidFill>
              </a:rPr>
              <a:t>Writing Across the Neuroscience Curriculum</a:t>
            </a:r>
            <a:r>
              <a:rPr lang="en" sz="1180">
                <a:solidFill>
                  <a:schemeClr val="lt1"/>
                </a:solidFill>
              </a:rPr>
              <a:t>. Journal of Undergraduate Neuroscience Education, 13(1), A12-A15.</a:t>
            </a:r>
            <a:endParaRPr sz="1180">
              <a:solidFill>
                <a:schemeClr val="lt1"/>
              </a:solidFill>
            </a:endParaRPr>
          </a:p>
          <a:p>
            <a:pPr indent="-303530" lvl="0" marL="457200" rtl="0" algn="l">
              <a:lnSpc>
                <a:spcPct val="95000"/>
              </a:lnSpc>
              <a:spcBef>
                <a:spcPts val="0"/>
              </a:spcBef>
              <a:spcAft>
                <a:spcPts val="0"/>
              </a:spcAft>
              <a:buClr>
                <a:schemeClr val="lt1"/>
              </a:buClr>
              <a:buSzPts val="1180"/>
              <a:buAutoNum type="arabicPeriod"/>
            </a:pPr>
            <a:r>
              <a:rPr lang="en" sz="1180">
                <a:solidFill>
                  <a:schemeClr val="lt1"/>
                </a:solidFill>
              </a:rPr>
              <a:t>American Psychological Association. (2019). </a:t>
            </a:r>
            <a:r>
              <a:rPr b="1" lang="en" sz="1180">
                <a:solidFill>
                  <a:schemeClr val="lt1"/>
                </a:solidFill>
              </a:rPr>
              <a:t>Publication Manual of the American Psychological Association (7th ed.)</a:t>
            </a:r>
            <a:r>
              <a:rPr lang="en" sz="1180">
                <a:solidFill>
                  <a:schemeClr val="lt1"/>
                </a:solidFill>
              </a:rPr>
              <a:t>. Washington, DC: American Psychological Association.</a:t>
            </a:r>
            <a:endParaRPr sz="1180">
              <a:solidFill>
                <a:schemeClr val="lt1"/>
              </a:solidFill>
            </a:endParaRPr>
          </a:p>
          <a:p>
            <a:pPr indent="0" lvl="0" marL="0" rtl="0" algn="l">
              <a:lnSpc>
                <a:spcPct val="95000"/>
              </a:lnSpc>
              <a:spcBef>
                <a:spcPts val="300"/>
              </a:spcBef>
              <a:spcAft>
                <a:spcPts val="1200"/>
              </a:spcAft>
              <a:buSzPts val="770"/>
              <a:buNone/>
            </a:pPr>
            <a:r>
              <a:t/>
            </a:r>
            <a:endParaRPr sz="1260">
              <a:solidFill>
                <a:schemeClr val="l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1" name="Shape 231"/>
        <p:cNvGrpSpPr/>
        <p:nvPr/>
      </p:nvGrpSpPr>
      <p:grpSpPr>
        <a:xfrm>
          <a:off x="0" y="0"/>
          <a:ext cx="0" cy="0"/>
          <a:chOff x="0" y="0"/>
          <a:chExt cx="0" cy="0"/>
        </a:xfrm>
      </p:grpSpPr>
      <p:sp>
        <p:nvSpPr>
          <p:cNvPr id="232" name="Google Shape;232;p52"/>
          <p:cNvSpPr txBox="1"/>
          <p:nvPr>
            <p:ph type="ctrTitle"/>
          </p:nvPr>
        </p:nvSpPr>
        <p:spPr>
          <a:xfrm>
            <a:off x="311708" y="10251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sz="6300">
                <a:solidFill>
                  <a:schemeClr val="lt1"/>
                </a:solidFill>
                <a:latin typeface="Lato"/>
                <a:ea typeface="Lato"/>
                <a:cs typeface="Lato"/>
                <a:sym typeface="Lato"/>
              </a:rPr>
              <a:t>Thank You</a:t>
            </a:r>
            <a:endParaRPr b="1" sz="6300">
              <a:solidFill>
                <a:schemeClr val="lt1"/>
              </a:solidFill>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6" name="Shape 236"/>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5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chemeClr val="lt1"/>
                </a:solidFill>
              </a:rPr>
              <a:t>What is engineering senior design?</a:t>
            </a:r>
            <a:endParaRPr b="1">
              <a:solidFill>
                <a:schemeClr val="lt1"/>
              </a:solidFill>
            </a:endParaRPr>
          </a:p>
        </p:txBody>
      </p:sp>
      <p:pic>
        <p:nvPicPr>
          <p:cNvPr id="242" name="Google Shape;242;p54"/>
          <p:cNvPicPr preferRelativeResize="0"/>
          <p:nvPr/>
        </p:nvPicPr>
        <p:blipFill rotWithShape="1">
          <a:blip r:embed="rId3">
            <a:alphaModFix/>
          </a:blip>
          <a:srcRect b="85349" l="0" r="0" t="0"/>
          <a:stretch/>
        </p:blipFill>
        <p:spPr>
          <a:xfrm>
            <a:off x="4357700" y="1922300"/>
            <a:ext cx="3819450" cy="753551"/>
          </a:xfrm>
          <a:prstGeom prst="rect">
            <a:avLst/>
          </a:prstGeom>
          <a:noFill/>
          <a:ln>
            <a:noFill/>
          </a:ln>
        </p:spPr>
      </p:pic>
      <p:pic>
        <p:nvPicPr>
          <p:cNvPr id="243" name="Google Shape;243;p54"/>
          <p:cNvPicPr preferRelativeResize="0"/>
          <p:nvPr/>
        </p:nvPicPr>
        <p:blipFill rotWithShape="1">
          <a:blip r:embed="rId3">
            <a:alphaModFix/>
          </a:blip>
          <a:srcRect b="0" l="0" r="0" t="56265"/>
          <a:stretch/>
        </p:blipFill>
        <p:spPr>
          <a:xfrm>
            <a:off x="4357700" y="2755225"/>
            <a:ext cx="3819450" cy="2249474"/>
          </a:xfrm>
          <a:prstGeom prst="rect">
            <a:avLst/>
          </a:prstGeom>
          <a:noFill/>
          <a:ln>
            <a:noFill/>
          </a:ln>
        </p:spPr>
      </p:pic>
      <p:sp>
        <p:nvSpPr>
          <p:cNvPr id="244" name="Google Shape;244;p54"/>
          <p:cNvSpPr txBox="1"/>
          <p:nvPr/>
        </p:nvSpPr>
        <p:spPr>
          <a:xfrm>
            <a:off x="4357625" y="1442725"/>
            <a:ext cx="38196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chemeClr val="lt1"/>
                </a:solidFill>
              </a:rPr>
              <a:t>Example project in biomedical engineering</a:t>
            </a:r>
            <a:endParaRPr sz="1500">
              <a:solidFill>
                <a:schemeClr val="lt1"/>
              </a:solidFill>
            </a:endParaRPr>
          </a:p>
        </p:txBody>
      </p:sp>
      <p:sp>
        <p:nvSpPr>
          <p:cNvPr id="245" name="Google Shape;245;p54"/>
          <p:cNvSpPr txBox="1"/>
          <p:nvPr/>
        </p:nvSpPr>
        <p:spPr>
          <a:xfrm>
            <a:off x="459150" y="1017725"/>
            <a:ext cx="8225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lt1"/>
                </a:solidFill>
              </a:rPr>
              <a:t>A year-long team project/course sequence with an academic, clinical, or industrial mentor/client </a:t>
            </a:r>
            <a:endParaRPr sz="1500">
              <a:solidFill>
                <a:schemeClr val="lt1"/>
              </a:solidFill>
            </a:endParaRPr>
          </a:p>
        </p:txBody>
      </p:sp>
      <p:sp>
        <p:nvSpPr>
          <p:cNvPr id="246" name="Google Shape;246;p54"/>
          <p:cNvSpPr/>
          <p:nvPr/>
        </p:nvSpPr>
        <p:spPr>
          <a:xfrm>
            <a:off x="778500" y="2499925"/>
            <a:ext cx="944700" cy="461700"/>
          </a:xfrm>
          <a:prstGeom prst="roundRect">
            <a:avLst>
              <a:gd fmla="val 16667" name="adj"/>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54"/>
          <p:cNvSpPr/>
          <p:nvPr/>
        </p:nvSpPr>
        <p:spPr>
          <a:xfrm>
            <a:off x="778500" y="3073000"/>
            <a:ext cx="944700" cy="461700"/>
          </a:xfrm>
          <a:prstGeom prst="roundRect">
            <a:avLst>
              <a:gd fmla="val 16667" name="adj"/>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54"/>
          <p:cNvSpPr/>
          <p:nvPr/>
        </p:nvSpPr>
        <p:spPr>
          <a:xfrm>
            <a:off x="778500" y="3646075"/>
            <a:ext cx="944700" cy="461700"/>
          </a:xfrm>
          <a:prstGeom prst="roundRect">
            <a:avLst>
              <a:gd fmla="val 16667" name="adj"/>
            </a:avLst>
          </a:prstGeom>
          <a:solidFill>
            <a:srgbClr val="A4C2F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54"/>
          <p:cNvSpPr/>
          <p:nvPr/>
        </p:nvSpPr>
        <p:spPr>
          <a:xfrm>
            <a:off x="2130425" y="3073000"/>
            <a:ext cx="1500000" cy="461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54"/>
          <p:cNvSpPr txBox="1"/>
          <p:nvPr/>
        </p:nvSpPr>
        <p:spPr>
          <a:xfrm>
            <a:off x="937350" y="2530675"/>
            <a:ext cx="627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BME</a:t>
            </a:r>
            <a:endParaRPr/>
          </a:p>
        </p:txBody>
      </p:sp>
      <p:sp>
        <p:nvSpPr>
          <p:cNvPr id="251" name="Google Shape;251;p54"/>
          <p:cNvSpPr txBox="1"/>
          <p:nvPr/>
        </p:nvSpPr>
        <p:spPr>
          <a:xfrm>
            <a:off x="857850" y="3103750"/>
            <a:ext cx="786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MechE</a:t>
            </a:r>
            <a:endParaRPr/>
          </a:p>
        </p:txBody>
      </p:sp>
      <p:sp>
        <p:nvSpPr>
          <p:cNvPr id="252" name="Google Shape;252;p54"/>
          <p:cNvSpPr txBox="1"/>
          <p:nvPr/>
        </p:nvSpPr>
        <p:spPr>
          <a:xfrm>
            <a:off x="857850" y="3676825"/>
            <a:ext cx="786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ECE</a:t>
            </a:r>
            <a:endParaRPr/>
          </a:p>
        </p:txBody>
      </p:sp>
      <p:sp>
        <p:nvSpPr>
          <p:cNvPr id="253" name="Google Shape;253;p54"/>
          <p:cNvSpPr txBox="1"/>
          <p:nvPr/>
        </p:nvSpPr>
        <p:spPr>
          <a:xfrm>
            <a:off x="2130425" y="3103750"/>
            <a:ext cx="15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Interdisciplinary</a:t>
            </a:r>
            <a:endParaRPr/>
          </a:p>
        </p:txBody>
      </p:sp>
      <p:sp>
        <p:nvSpPr>
          <p:cNvPr id="254" name="Google Shape;254;p54"/>
          <p:cNvSpPr/>
          <p:nvPr/>
        </p:nvSpPr>
        <p:spPr>
          <a:xfrm>
            <a:off x="1841500" y="2706300"/>
            <a:ext cx="218700" cy="1230300"/>
          </a:xfrm>
          <a:prstGeom prst="rightBrace">
            <a:avLst>
              <a:gd fmla="val 50000" name="adj1"/>
              <a:gd fmla="val 50000" name="adj2"/>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54"/>
          <p:cNvSpPr/>
          <p:nvPr/>
        </p:nvSpPr>
        <p:spPr>
          <a:xfrm>
            <a:off x="5030775" y="2410400"/>
            <a:ext cx="256500" cy="81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54"/>
          <p:cNvSpPr/>
          <p:nvPr/>
        </p:nvSpPr>
        <p:spPr>
          <a:xfrm>
            <a:off x="5559175" y="2410400"/>
            <a:ext cx="256500" cy="81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54"/>
          <p:cNvSpPr/>
          <p:nvPr/>
        </p:nvSpPr>
        <p:spPr>
          <a:xfrm>
            <a:off x="6536100" y="2410400"/>
            <a:ext cx="256500" cy="81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54"/>
          <p:cNvSpPr/>
          <p:nvPr/>
        </p:nvSpPr>
        <p:spPr>
          <a:xfrm>
            <a:off x="6087575" y="2410400"/>
            <a:ext cx="218700" cy="81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55"/>
          <p:cNvSpPr/>
          <p:nvPr/>
        </p:nvSpPr>
        <p:spPr>
          <a:xfrm>
            <a:off x="7145300" y="1770075"/>
            <a:ext cx="1915800" cy="2355600"/>
          </a:xfrm>
          <a:prstGeom prst="roundRect">
            <a:avLst>
              <a:gd fmla="val 16667" name="adj"/>
            </a:avLst>
          </a:prstGeom>
          <a:solidFill>
            <a:srgbClr val="38761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55"/>
          <p:cNvSpPr txBox="1"/>
          <p:nvPr>
            <p:ph type="title"/>
          </p:nvPr>
        </p:nvSpPr>
        <p:spPr>
          <a:xfrm>
            <a:off x="362500" y="4449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chemeClr val="lt1"/>
                </a:solidFill>
              </a:rPr>
              <a:t>Writing assignments in engineering senior design</a:t>
            </a:r>
            <a:endParaRPr b="1">
              <a:solidFill>
                <a:schemeClr val="lt1"/>
              </a:solidFill>
            </a:endParaRPr>
          </a:p>
        </p:txBody>
      </p:sp>
      <p:sp>
        <p:nvSpPr>
          <p:cNvPr id="265" name="Google Shape;265;p55"/>
          <p:cNvSpPr txBox="1"/>
          <p:nvPr/>
        </p:nvSpPr>
        <p:spPr>
          <a:xfrm>
            <a:off x="7024113" y="1422500"/>
            <a:ext cx="21351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lt1"/>
                </a:solidFill>
              </a:rPr>
              <a:t>Final Report Structure</a:t>
            </a:r>
            <a:endParaRPr b="1" sz="1300">
              <a:solidFill>
                <a:schemeClr val="lt1"/>
              </a:solidFill>
            </a:endParaRPr>
          </a:p>
        </p:txBody>
      </p:sp>
      <p:sp>
        <p:nvSpPr>
          <p:cNvPr id="266" name="Google Shape;266;p55"/>
          <p:cNvSpPr txBox="1"/>
          <p:nvPr/>
        </p:nvSpPr>
        <p:spPr>
          <a:xfrm>
            <a:off x="5124688" y="2212288"/>
            <a:ext cx="21351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lt1"/>
                </a:solidFill>
              </a:rPr>
              <a:t>Semester 1</a:t>
            </a:r>
            <a:endParaRPr sz="1300">
              <a:solidFill>
                <a:schemeClr val="lt1"/>
              </a:solidFill>
            </a:endParaRPr>
          </a:p>
        </p:txBody>
      </p:sp>
      <p:sp>
        <p:nvSpPr>
          <p:cNvPr id="267" name="Google Shape;267;p55"/>
          <p:cNvSpPr txBox="1"/>
          <p:nvPr/>
        </p:nvSpPr>
        <p:spPr>
          <a:xfrm>
            <a:off x="5124688" y="3264438"/>
            <a:ext cx="21351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lt1"/>
                </a:solidFill>
              </a:rPr>
              <a:t>Semester 2</a:t>
            </a:r>
            <a:endParaRPr sz="1300">
              <a:solidFill>
                <a:schemeClr val="lt1"/>
              </a:solidFill>
            </a:endParaRPr>
          </a:p>
        </p:txBody>
      </p:sp>
      <p:pic>
        <p:nvPicPr>
          <p:cNvPr id="268" name="Google Shape;268;p55"/>
          <p:cNvPicPr preferRelativeResize="0"/>
          <p:nvPr/>
        </p:nvPicPr>
        <p:blipFill>
          <a:blip r:embed="rId3">
            <a:alphaModFix/>
          </a:blip>
          <a:stretch>
            <a:fillRect/>
          </a:stretch>
        </p:blipFill>
        <p:spPr>
          <a:xfrm>
            <a:off x="311700" y="2119638"/>
            <a:ext cx="4925564" cy="2006125"/>
          </a:xfrm>
          <a:prstGeom prst="rect">
            <a:avLst/>
          </a:prstGeom>
          <a:noFill/>
          <a:ln>
            <a:noFill/>
          </a:ln>
        </p:spPr>
      </p:pic>
      <p:sp>
        <p:nvSpPr>
          <p:cNvPr id="269" name="Google Shape;269;p55"/>
          <p:cNvSpPr txBox="1"/>
          <p:nvPr/>
        </p:nvSpPr>
        <p:spPr>
          <a:xfrm>
            <a:off x="348538" y="3246938"/>
            <a:ext cx="2135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rPr>
              <a:t>Semester 1</a:t>
            </a:r>
            <a:endParaRPr>
              <a:solidFill>
                <a:schemeClr val="lt1"/>
              </a:solidFill>
            </a:endParaRPr>
          </a:p>
        </p:txBody>
      </p:sp>
      <p:sp>
        <p:nvSpPr>
          <p:cNvPr id="270" name="Google Shape;270;p55"/>
          <p:cNvSpPr txBox="1"/>
          <p:nvPr/>
        </p:nvSpPr>
        <p:spPr>
          <a:xfrm>
            <a:off x="2721863" y="3246938"/>
            <a:ext cx="2135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rPr>
              <a:t>Semester 2</a:t>
            </a:r>
            <a:endParaRPr>
              <a:solidFill>
                <a:schemeClr val="lt1"/>
              </a:solidFill>
            </a:endParaRPr>
          </a:p>
        </p:txBody>
      </p:sp>
      <p:sp>
        <p:nvSpPr>
          <p:cNvPr id="271" name="Google Shape;271;p55"/>
          <p:cNvSpPr txBox="1"/>
          <p:nvPr/>
        </p:nvSpPr>
        <p:spPr>
          <a:xfrm rot="-2701295">
            <a:off x="317147" y="2306010"/>
            <a:ext cx="1125997" cy="338563"/>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lt1"/>
                </a:solidFill>
              </a:rPr>
              <a:t>Pick a project</a:t>
            </a:r>
            <a:endParaRPr sz="900">
              <a:solidFill>
                <a:schemeClr val="lt1"/>
              </a:solidFill>
            </a:endParaRPr>
          </a:p>
        </p:txBody>
      </p:sp>
      <p:sp>
        <p:nvSpPr>
          <p:cNvPr id="272" name="Google Shape;272;p55"/>
          <p:cNvSpPr txBox="1"/>
          <p:nvPr/>
        </p:nvSpPr>
        <p:spPr>
          <a:xfrm rot="-2699574">
            <a:off x="960960" y="1968006"/>
            <a:ext cx="1710845" cy="49257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rgbClr val="00FF00"/>
                </a:solidFill>
              </a:rPr>
              <a:t>Writing Assignment 1</a:t>
            </a:r>
            <a:r>
              <a:rPr lang="en" sz="1000">
                <a:solidFill>
                  <a:srgbClr val="00FF00"/>
                </a:solidFill>
              </a:rPr>
              <a:t>: Project Proposal</a:t>
            </a:r>
            <a:endParaRPr sz="900">
              <a:solidFill>
                <a:srgbClr val="00FF00"/>
              </a:solidFill>
            </a:endParaRPr>
          </a:p>
        </p:txBody>
      </p:sp>
      <p:sp>
        <p:nvSpPr>
          <p:cNvPr id="273" name="Google Shape;273;p55"/>
          <p:cNvSpPr txBox="1"/>
          <p:nvPr/>
        </p:nvSpPr>
        <p:spPr>
          <a:xfrm rot="-2701448">
            <a:off x="1743430" y="2169810"/>
            <a:ext cx="1511017" cy="338563"/>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lt1"/>
                </a:solidFill>
              </a:rPr>
              <a:t>Oral Presentation</a:t>
            </a:r>
            <a:endParaRPr sz="900">
              <a:solidFill>
                <a:schemeClr val="lt1"/>
              </a:solidFill>
            </a:endParaRPr>
          </a:p>
        </p:txBody>
      </p:sp>
      <p:sp>
        <p:nvSpPr>
          <p:cNvPr id="274" name="Google Shape;274;p55"/>
          <p:cNvSpPr txBox="1"/>
          <p:nvPr/>
        </p:nvSpPr>
        <p:spPr>
          <a:xfrm rot="-2698518">
            <a:off x="4193403" y="2182710"/>
            <a:ext cx="1475803" cy="338563"/>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lt1"/>
                </a:solidFill>
              </a:rPr>
              <a:t>Oral Presentation</a:t>
            </a:r>
            <a:endParaRPr sz="900">
              <a:solidFill>
                <a:schemeClr val="lt1"/>
              </a:solidFill>
            </a:endParaRPr>
          </a:p>
        </p:txBody>
      </p:sp>
      <p:sp>
        <p:nvSpPr>
          <p:cNvPr id="275" name="Google Shape;275;p55"/>
          <p:cNvSpPr txBox="1"/>
          <p:nvPr/>
        </p:nvSpPr>
        <p:spPr>
          <a:xfrm rot="-2700000">
            <a:off x="3431557" y="2009106"/>
            <a:ext cx="1594384" cy="49257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rgbClr val="00FF00"/>
                </a:solidFill>
              </a:rPr>
              <a:t>Writing Assignment 2</a:t>
            </a:r>
            <a:r>
              <a:rPr lang="en" sz="1000">
                <a:solidFill>
                  <a:srgbClr val="00FF00"/>
                </a:solidFill>
              </a:rPr>
              <a:t>: Project Report</a:t>
            </a:r>
            <a:endParaRPr sz="900">
              <a:solidFill>
                <a:srgbClr val="00FF00"/>
              </a:solidFill>
            </a:endParaRPr>
          </a:p>
        </p:txBody>
      </p:sp>
      <p:sp>
        <p:nvSpPr>
          <p:cNvPr id="276" name="Google Shape;276;p55"/>
          <p:cNvSpPr txBox="1"/>
          <p:nvPr/>
        </p:nvSpPr>
        <p:spPr>
          <a:xfrm rot="-2700457">
            <a:off x="2594397" y="2008956"/>
            <a:ext cx="1594597" cy="49257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lt1"/>
                </a:solidFill>
              </a:rPr>
              <a:t>Prototype development and testing</a:t>
            </a:r>
            <a:endParaRPr sz="900">
              <a:solidFill>
                <a:schemeClr val="lt1"/>
              </a:solidFill>
            </a:endParaRPr>
          </a:p>
        </p:txBody>
      </p:sp>
      <p:sp>
        <p:nvSpPr>
          <p:cNvPr id="277" name="Google Shape;277;p55"/>
          <p:cNvSpPr txBox="1"/>
          <p:nvPr/>
        </p:nvSpPr>
        <p:spPr>
          <a:xfrm>
            <a:off x="7024113" y="1712075"/>
            <a:ext cx="2135100" cy="118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C9DAF8"/>
                </a:solidFill>
              </a:rPr>
              <a:t>Abstract</a:t>
            </a:r>
            <a:endParaRPr sz="1300">
              <a:solidFill>
                <a:srgbClr val="C9DAF8"/>
              </a:solidFill>
            </a:endParaRPr>
          </a:p>
          <a:p>
            <a:pPr indent="0" lvl="0" marL="0" rtl="0" algn="ctr">
              <a:spcBef>
                <a:spcPts val="0"/>
              </a:spcBef>
              <a:spcAft>
                <a:spcPts val="0"/>
              </a:spcAft>
              <a:buNone/>
            </a:pPr>
            <a:r>
              <a:t/>
            </a:r>
            <a:endParaRPr sz="1300">
              <a:solidFill>
                <a:srgbClr val="C9DAF8"/>
              </a:solidFill>
            </a:endParaRPr>
          </a:p>
          <a:p>
            <a:pPr indent="0" lvl="0" marL="0" rtl="0" algn="ctr">
              <a:spcBef>
                <a:spcPts val="0"/>
              </a:spcBef>
              <a:spcAft>
                <a:spcPts val="0"/>
              </a:spcAft>
              <a:buNone/>
            </a:pPr>
            <a:r>
              <a:rPr lang="en" sz="1300">
                <a:solidFill>
                  <a:srgbClr val="C9DAF8"/>
                </a:solidFill>
              </a:rPr>
              <a:t>Introduction/Background</a:t>
            </a:r>
            <a:endParaRPr sz="1300">
              <a:solidFill>
                <a:srgbClr val="C9DAF8"/>
              </a:solidFill>
            </a:endParaRPr>
          </a:p>
          <a:p>
            <a:pPr indent="0" lvl="0" marL="0" rtl="0" algn="ctr">
              <a:spcBef>
                <a:spcPts val="0"/>
              </a:spcBef>
              <a:spcAft>
                <a:spcPts val="0"/>
              </a:spcAft>
              <a:buNone/>
            </a:pPr>
            <a:r>
              <a:t/>
            </a:r>
            <a:endParaRPr sz="1300">
              <a:solidFill>
                <a:srgbClr val="C9DAF8"/>
              </a:solidFill>
            </a:endParaRPr>
          </a:p>
          <a:p>
            <a:pPr indent="0" lvl="0" marL="0" rtl="0" algn="ctr">
              <a:spcBef>
                <a:spcPts val="0"/>
              </a:spcBef>
              <a:spcAft>
                <a:spcPts val="0"/>
              </a:spcAft>
              <a:buNone/>
            </a:pPr>
            <a:r>
              <a:rPr lang="en" sz="1300">
                <a:solidFill>
                  <a:srgbClr val="C9DAF8"/>
                </a:solidFill>
              </a:rPr>
              <a:t>Aims</a:t>
            </a:r>
            <a:endParaRPr sz="1300">
              <a:solidFill>
                <a:srgbClr val="C9DAF8"/>
              </a:solidFill>
            </a:endParaRPr>
          </a:p>
        </p:txBody>
      </p:sp>
      <p:sp>
        <p:nvSpPr>
          <p:cNvPr id="278" name="Google Shape;278;p55"/>
          <p:cNvSpPr txBox="1"/>
          <p:nvPr/>
        </p:nvSpPr>
        <p:spPr>
          <a:xfrm>
            <a:off x="7001463" y="2864250"/>
            <a:ext cx="2135100" cy="118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F9CB9C"/>
                </a:solidFill>
              </a:rPr>
              <a:t>Methods</a:t>
            </a:r>
            <a:endParaRPr sz="1300">
              <a:solidFill>
                <a:srgbClr val="F9CB9C"/>
              </a:solidFill>
            </a:endParaRPr>
          </a:p>
          <a:p>
            <a:pPr indent="0" lvl="0" marL="0" rtl="0" algn="ctr">
              <a:spcBef>
                <a:spcPts val="0"/>
              </a:spcBef>
              <a:spcAft>
                <a:spcPts val="0"/>
              </a:spcAft>
              <a:buNone/>
            </a:pPr>
            <a:r>
              <a:t/>
            </a:r>
            <a:endParaRPr sz="1300">
              <a:solidFill>
                <a:srgbClr val="F9CB9C"/>
              </a:solidFill>
            </a:endParaRPr>
          </a:p>
          <a:p>
            <a:pPr indent="0" lvl="0" marL="0" rtl="0" algn="ctr">
              <a:spcBef>
                <a:spcPts val="0"/>
              </a:spcBef>
              <a:spcAft>
                <a:spcPts val="0"/>
              </a:spcAft>
              <a:buNone/>
            </a:pPr>
            <a:r>
              <a:rPr lang="en" sz="1300">
                <a:solidFill>
                  <a:srgbClr val="F9CB9C"/>
                </a:solidFill>
              </a:rPr>
              <a:t>Results</a:t>
            </a:r>
            <a:endParaRPr sz="1300">
              <a:solidFill>
                <a:srgbClr val="F9CB9C"/>
              </a:solidFill>
            </a:endParaRPr>
          </a:p>
          <a:p>
            <a:pPr indent="0" lvl="0" marL="0" rtl="0" algn="ctr">
              <a:spcBef>
                <a:spcPts val="0"/>
              </a:spcBef>
              <a:spcAft>
                <a:spcPts val="0"/>
              </a:spcAft>
              <a:buNone/>
            </a:pPr>
            <a:r>
              <a:t/>
            </a:r>
            <a:endParaRPr sz="1300">
              <a:solidFill>
                <a:srgbClr val="F9CB9C"/>
              </a:solidFill>
            </a:endParaRPr>
          </a:p>
          <a:p>
            <a:pPr indent="0" lvl="0" marL="0" rtl="0" algn="ctr">
              <a:spcBef>
                <a:spcPts val="0"/>
              </a:spcBef>
              <a:spcAft>
                <a:spcPts val="0"/>
              </a:spcAft>
              <a:buNone/>
            </a:pPr>
            <a:r>
              <a:rPr lang="en" sz="1300">
                <a:solidFill>
                  <a:srgbClr val="F9CB9C"/>
                </a:solidFill>
              </a:rPr>
              <a:t>Discussion</a:t>
            </a:r>
            <a:endParaRPr sz="1300">
              <a:solidFill>
                <a:srgbClr val="F9CB9C"/>
              </a:solidFill>
            </a:endParaRPr>
          </a:p>
        </p:txBody>
      </p:sp>
      <p:sp>
        <p:nvSpPr>
          <p:cNvPr id="279" name="Google Shape;279;p55"/>
          <p:cNvSpPr/>
          <p:nvPr/>
        </p:nvSpPr>
        <p:spPr>
          <a:xfrm>
            <a:off x="6719900" y="1886800"/>
            <a:ext cx="349200" cy="1035900"/>
          </a:xfrm>
          <a:prstGeom prst="leftBrace">
            <a:avLst>
              <a:gd fmla="val 50000" name="adj1"/>
              <a:gd fmla="val 50000" name="adj2"/>
            </a:avLst>
          </a:prstGeom>
          <a:noFill/>
          <a:ln cap="flat" cmpd="sng" w="9525">
            <a:solidFill>
              <a:schemeClr val="lt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55"/>
          <p:cNvSpPr/>
          <p:nvPr/>
        </p:nvSpPr>
        <p:spPr>
          <a:xfrm>
            <a:off x="6719900" y="2938950"/>
            <a:ext cx="349200" cy="1035900"/>
          </a:xfrm>
          <a:prstGeom prst="leftBrace">
            <a:avLst>
              <a:gd fmla="val 50000" name="adj1"/>
              <a:gd fmla="val 50000" name="adj2"/>
            </a:avLst>
          </a:prstGeom>
          <a:noFill/>
          <a:ln cap="flat" cmpd="sng" w="9525">
            <a:solidFill>
              <a:schemeClr val="lt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55"/>
          <p:cNvSpPr txBox="1"/>
          <p:nvPr/>
        </p:nvSpPr>
        <p:spPr>
          <a:xfrm>
            <a:off x="1471675" y="1239975"/>
            <a:ext cx="2965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rPr>
              <a:t>Biomedical engineering: </a:t>
            </a:r>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56"/>
          <p:cNvSpPr/>
          <p:nvPr/>
        </p:nvSpPr>
        <p:spPr>
          <a:xfrm>
            <a:off x="5088000" y="1586700"/>
            <a:ext cx="3744300" cy="2763000"/>
          </a:xfrm>
          <a:prstGeom prst="roundRect">
            <a:avLst>
              <a:gd fmla="val 16667" name="adj"/>
            </a:avLst>
          </a:prstGeom>
          <a:solidFill>
            <a:srgbClr val="0B539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56"/>
          <p:cNvSpPr/>
          <p:nvPr/>
        </p:nvSpPr>
        <p:spPr>
          <a:xfrm>
            <a:off x="349275" y="1593850"/>
            <a:ext cx="4403100" cy="3151200"/>
          </a:xfrm>
          <a:prstGeom prst="roundRect">
            <a:avLst>
              <a:gd fmla="val 16667" name="adj"/>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56"/>
          <p:cNvSpPr txBox="1"/>
          <p:nvPr>
            <p:ph type="title"/>
          </p:nvPr>
        </p:nvSpPr>
        <p:spPr>
          <a:xfrm>
            <a:off x="155850" y="445025"/>
            <a:ext cx="88323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1200"/>
              </a:spcAft>
              <a:buClr>
                <a:schemeClr val="dk1"/>
              </a:buClr>
              <a:buSzPct val="28947"/>
              <a:buFont typeface="Arial"/>
              <a:buNone/>
            </a:pPr>
            <a:r>
              <a:rPr b="1" lang="en">
                <a:solidFill>
                  <a:schemeClr val="lt1"/>
                </a:solidFill>
              </a:rPr>
              <a:t>Meeting c</a:t>
            </a:r>
            <a:r>
              <a:rPr b="1" lang="en" sz="2800">
                <a:solidFill>
                  <a:schemeClr val="lt1"/>
                </a:solidFill>
              </a:rPr>
              <a:t>hallenges </a:t>
            </a:r>
            <a:r>
              <a:rPr b="1" lang="en">
                <a:solidFill>
                  <a:schemeClr val="lt1"/>
                </a:solidFill>
              </a:rPr>
              <a:t>in engineering senior design </a:t>
            </a:r>
            <a:r>
              <a:rPr b="1" lang="en" sz="2800">
                <a:solidFill>
                  <a:schemeClr val="lt1"/>
                </a:solidFill>
              </a:rPr>
              <a:t>writing </a:t>
            </a:r>
            <a:endParaRPr b="1" sz="3800"/>
          </a:p>
        </p:txBody>
      </p:sp>
      <p:sp>
        <p:nvSpPr>
          <p:cNvPr id="289" name="Google Shape;289;p56"/>
          <p:cNvSpPr txBox="1"/>
          <p:nvPr>
            <p:ph idx="1" type="body"/>
          </p:nvPr>
        </p:nvSpPr>
        <p:spPr>
          <a:xfrm>
            <a:off x="311700" y="1788575"/>
            <a:ext cx="4403100" cy="3151200"/>
          </a:xfrm>
          <a:prstGeom prst="rect">
            <a:avLst/>
          </a:prstGeom>
        </p:spPr>
        <p:txBody>
          <a:bodyPr anchorCtr="0" anchor="t" bIns="91425" lIns="91425" spcFirstLastPara="1" rIns="91425" wrap="square" tIns="91425">
            <a:normAutofit/>
          </a:bodyPr>
          <a:lstStyle/>
          <a:p>
            <a:pPr indent="-327977" lvl="0" marL="457200" rtl="0" algn="l">
              <a:lnSpc>
                <a:spcPct val="95000"/>
              </a:lnSpc>
              <a:spcBef>
                <a:spcPts val="0"/>
              </a:spcBef>
              <a:spcAft>
                <a:spcPts val="0"/>
              </a:spcAft>
              <a:buClr>
                <a:schemeClr val="lt1"/>
              </a:buClr>
              <a:buSzPts val="1565"/>
              <a:buChar char="●"/>
            </a:pPr>
            <a:r>
              <a:rPr lang="en" sz="1565">
                <a:solidFill>
                  <a:schemeClr val="lt1"/>
                </a:solidFill>
              </a:rPr>
              <a:t>Rapid familiarization to the language of a new technical field</a:t>
            </a:r>
            <a:endParaRPr sz="1565">
              <a:solidFill>
                <a:schemeClr val="lt1"/>
              </a:solidFill>
            </a:endParaRPr>
          </a:p>
          <a:p>
            <a:pPr indent="-327977" lvl="0" marL="457200" rtl="0" algn="l">
              <a:lnSpc>
                <a:spcPct val="95000"/>
              </a:lnSpc>
              <a:spcBef>
                <a:spcPts val="0"/>
              </a:spcBef>
              <a:spcAft>
                <a:spcPts val="0"/>
              </a:spcAft>
              <a:buClr>
                <a:schemeClr val="lt1"/>
              </a:buClr>
              <a:buSzPts val="1565"/>
              <a:buChar char="●"/>
            </a:pPr>
            <a:r>
              <a:rPr lang="en" sz="1565">
                <a:solidFill>
                  <a:schemeClr val="lt1"/>
                </a:solidFill>
              </a:rPr>
              <a:t>Communication to a general engineering audience</a:t>
            </a:r>
            <a:endParaRPr sz="1565">
              <a:solidFill>
                <a:schemeClr val="lt1"/>
              </a:solidFill>
            </a:endParaRPr>
          </a:p>
          <a:p>
            <a:pPr indent="-327977" lvl="0" marL="457200" rtl="0" algn="l">
              <a:lnSpc>
                <a:spcPct val="95000"/>
              </a:lnSpc>
              <a:spcBef>
                <a:spcPts val="0"/>
              </a:spcBef>
              <a:spcAft>
                <a:spcPts val="0"/>
              </a:spcAft>
              <a:buClr>
                <a:schemeClr val="lt1"/>
              </a:buClr>
              <a:buSzPts val="1565"/>
              <a:buChar char="●"/>
            </a:pPr>
            <a:r>
              <a:rPr lang="en" sz="1565">
                <a:solidFill>
                  <a:schemeClr val="lt1"/>
                </a:solidFill>
              </a:rPr>
              <a:t>Properly identify and describe key aspects of the project:</a:t>
            </a:r>
            <a:endParaRPr sz="1565">
              <a:solidFill>
                <a:schemeClr val="lt1"/>
              </a:solidFill>
            </a:endParaRPr>
          </a:p>
          <a:p>
            <a:pPr indent="-304482" lvl="1" marL="914400" rtl="0" algn="l">
              <a:lnSpc>
                <a:spcPct val="95000"/>
              </a:lnSpc>
              <a:spcBef>
                <a:spcPts val="0"/>
              </a:spcBef>
              <a:spcAft>
                <a:spcPts val="0"/>
              </a:spcAft>
              <a:buClr>
                <a:schemeClr val="lt1"/>
              </a:buClr>
              <a:buSzPts val="1195"/>
              <a:buChar char="○"/>
            </a:pPr>
            <a:r>
              <a:rPr lang="en" sz="1195">
                <a:solidFill>
                  <a:schemeClr val="lt1"/>
                </a:solidFill>
              </a:rPr>
              <a:t>Significance, Innovation, Approach, Results, Discussion</a:t>
            </a:r>
            <a:endParaRPr sz="1195">
              <a:solidFill>
                <a:schemeClr val="lt1"/>
              </a:solidFill>
            </a:endParaRPr>
          </a:p>
          <a:p>
            <a:pPr indent="-327977" lvl="0" marL="457200" rtl="0" algn="l">
              <a:lnSpc>
                <a:spcPct val="95000"/>
              </a:lnSpc>
              <a:spcBef>
                <a:spcPts val="0"/>
              </a:spcBef>
              <a:spcAft>
                <a:spcPts val="0"/>
              </a:spcAft>
              <a:buClr>
                <a:schemeClr val="lt1"/>
              </a:buClr>
              <a:buSzPts val="1565"/>
              <a:buChar char="●"/>
            </a:pPr>
            <a:r>
              <a:rPr lang="en" sz="1565">
                <a:solidFill>
                  <a:schemeClr val="lt1"/>
                </a:solidFill>
              </a:rPr>
              <a:t>Integrate data visualizations with writing</a:t>
            </a:r>
            <a:endParaRPr sz="1565">
              <a:solidFill>
                <a:schemeClr val="lt1"/>
              </a:solidFill>
            </a:endParaRPr>
          </a:p>
          <a:p>
            <a:pPr indent="-327977" lvl="0" marL="457200" rtl="0" algn="l">
              <a:lnSpc>
                <a:spcPct val="95000"/>
              </a:lnSpc>
              <a:spcBef>
                <a:spcPts val="0"/>
              </a:spcBef>
              <a:spcAft>
                <a:spcPts val="0"/>
              </a:spcAft>
              <a:buClr>
                <a:schemeClr val="lt1"/>
              </a:buClr>
              <a:buSzPts val="1565"/>
              <a:buChar char="●"/>
            </a:pPr>
            <a:r>
              <a:rPr lang="en" sz="1565">
                <a:solidFill>
                  <a:schemeClr val="lt1"/>
                </a:solidFill>
              </a:rPr>
              <a:t>Proper citations</a:t>
            </a:r>
            <a:endParaRPr sz="1565">
              <a:solidFill>
                <a:schemeClr val="lt1"/>
              </a:solidFill>
            </a:endParaRPr>
          </a:p>
          <a:p>
            <a:pPr indent="-327977" lvl="0" marL="457200" rtl="0" algn="l">
              <a:lnSpc>
                <a:spcPct val="95000"/>
              </a:lnSpc>
              <a:spcBef>
                <a:spcPts val="0"/>
              </a:spcBef>
              <a:spcAft>
                <a:spcPts val="0"/>
              </a:spcAft>
              <a:buClr>
                <a:schemeClr val="lt1"/>
              </a:buClr>
              <a:buSzPts val="1565"/>
              <a:buChar char="●"/>
            </a:pPr>
            <a:r>
              <a:rPr lang="en" sz="1565">
                <a:solidFill>
                  <a:schemeClr val="lt1"/>
                </a:solidFill>
              </a:rPr>
              <a:t>Confidentiality</a:t>
            </a:r>
            <a:endParaRPr sz="1565">
              <a:solidFill>
                <a:schemeClr val="lt1"/>
              </a:solidFill>
            </a:endParaRPr>
          </a:p>
          <a:p>
            <a:pPr indent="-327977" lvl="0" marL="457200" rtl="0" algn="l">
              <a:lnSpc>
                <a:spcPct val="95000"/>
              </a:lnSpc>
              <a:spcBef>
                <a:spcPts val="0"/>
              </a:spcBef>
              <a:spcAft>
                <a:spcPts val="0"/>
              </a:spcAft>
              <a:buClr>
                <a:schemeClr val="lt1"/>
              </a:buClr>
              <a:buSzPts val="1565"/>
              <a:buChar char="●"/>
            </a:pPr>
            <a:r>
              <a:rPr lang="en" sz="1565">
                <a:solidFill>
                  <a:schemeClr val="lt1"/>
                </a:solidFill>
              </a:rPr>
              <a:t>Scaling feedback (133 students/40 teams)</a:t>
            </a:r>
            <a:endParaRPr sz="1565"/>
          </a:p>
        </p:txBody>
      </p:sp>
      <p:sp>
        <p:nvSpPr>
          <p:cNvPr id="290" name="Google Shape;290;p56"/>
          <p:cNvSpPr txBox="1"/>
          <p:nvPr>
            <p:ph idx="1" type="body"/>
          </p:nvPr>
        </p:nvSpPr>
        <p:spPr>
          <a:xfrm>
            <a:off x="5088000" y="1746000"/>
            <a:ext cx="3744300" cy="2603700"/>
          </a:xfrm>
          <a:prstGeom prst="rect">
            <a:avLst/>
          </a:prstGeom>
        </p:spPr>
        <p:txBody>
          <a:bodyPr anchorCtr="0" anchor="t" bIns="91425" lIns="91425" spcFirstLastPara="1" rIns="91425" wrap="square" tIns="91425">
            <a:normAutofit/>
          </a:bodyPr>
          <a:lstStyle/>
          <a:p>
            <a:pPr indent="-323850" lvl="0" marL="457200" rtl="0" algn="l">
              <a:spcBef>
                <a:spcPts val="0"/>
              </a:spcBef>
              <a:spcAft>
                <a:spcPts val="0"/>
              </a:spcAft>
              <a:buClr>
                <a:schemeClr val="lt1"/>
              </a:buClr>
              <a:buSzPts val="1500"/>
              <a:buChar char="●"/>
            </a:pPr>
            <a:r>
              <a:rPr lang="en" sz="1500">
                <a:solidFill>
                  <a:schemeClr val="lt1"/>
                </a:solidFill>
              </a:rPr>
              <a:t>Model examples</a:t>
            </a:r>
            <a:endParaRPr sz="1500">
              <a:solidFill>
                <a:schemeClr val="lt1"/>
              </a:solidFill>
            </a:endParaRPr>
          </a:p>
          <a:p>
            <a:pPr indent="-323850" lvl="0" marL="457200" rtl="0" algn="l">
              <a:spcBef>
                <a:spcPts val="0"/>
              </a:spcBef>
              <a:spcAft>
                <a:spcPts val="0"/>
              </a:spcAft>
              <a:buClr>
                <a:schemeClr val="lt1"/>
              </a:buClr>
              <a:buSzPts val="1500"/>
              <a:buChar char="●"/>
            </a:pPr>
            <a:r>
              <a:rPr lang="en" sz="1500">
                <a:solidFill>
                  <a:schemeClr val="lt1"/>
                </a:solidFill>
              </a:rPr>
              <a:t>Storytelling (guest lecture)</a:t>
            </a:r>
            <a:endParaRPr sz="1500">
              <a:solidFill>
                <a:schemeClr val="lt1"/>
              </a:solidFill>
            </a:endParaRPr>
          </a:p>
          <a:p>
            <a:pPr indent="-323850" lvl="0" marL="457200" rtl="0" algn="l">
              <a:spcBef>
                <a:spcPts val="0"/>
              </a:spcBef>
              <a:spcAft>
                <a:spcPts val="0"/>
              </a:spcAft>
              <a:buClr>
                <a:schemeClr val="lt1"/>
              </a:buClr>
              <a:buSzPts val="1500"/>
              <a:buChar char="●"/>
            </a:pPr>
            <a:r>
              <a:rPr lang="en" sz="1500">
                <a:solidFill>
                  <a:schemeClr val="lt1"/>
                </a:solidFill>
              </a:rPr>
              <a:t>Collaboration with the BU Writing Program</a:t>
            </a:r>
            <a:endParaRPr sz="1500">
              <a:solidFill>
                <a:schemeClr val="lt1"/>
              </a:solidFill>
            </a:endParaRPr>
          </a:p>
          <a:p>
            <a:pPr indent="-298450" lvl="1" marL="914400" rtl="0" algn="l">
              <a:spcBef>
                <a:spcPts val="0"/>
              </a:spcBef>
              <a:spcAft>
                <a:spcPts val="0"/>
              </a:spcAft>
              <a:buClr>
                <a:schemeClr val="lt1"/>
              </a:buClr>
              <a:buSzPts val="1100"/>
              <a:buChar char="○"/>
            </a:pPr>
            <a:r>
              <a:rPr lang="en" sz="1100">
                <a:solidFill>
                  <a:schemeClr val="lt1"/>
                </a:solidFill>
              </a:rPr>
              <a:t>David Shawn (Lecture)</a:t>
            </a:r>
            <a:endParaRPr sz="1100">
              <a:solidFill>
                <a:schemeClr val="lt1"/>
              </a:solidFill>
            </a:endParaRPr>
          </a:p>
          <a:p>
            <a:pPr indent="-298450" lvl="1" marL="914400" rtl="0" algn="l">
              <a:spcBef>
                <a:spcPts val="0"/>
              </a:spcBef>
              <a:spcAft>
                <a:spcPts val="0"/>
              </a:spcAft>
              <a:buClr>
                <a:schemeClr val="lt1"/>
              </a:buClr>
              <a:buSzPts val="1100"/>
              <a:buChar char="○"/>
            </a:pPr>
            <a:r>
              <a:rPr lang="en" sz="1100">
                <a:solidFill>
                  <a:schemeClr val="lt1"/>
                </a:solidFill>
              </a:rPr>
              <a:t>Writing tutors (Iterative feedback)</a:t>
            </a:r>
            <a:endParaRPr sz="1100">
              <a:solidFill>
                <a:schemeClr val="lt1"/>
              </a:solidFill>
            </a:endParaRPr>
          </a:p>
          <a:p>
            <a:pPr indent="-323850" lvl="0" marL="457200" rtl="0" algn="l">
              <a:spcBef>
                <a:spcPts val="0"/>
              </a:spcBef>
              <a:spcAft>
                <a:spcPts val="0"/>
              </a:spcAft>
              <a:buClr>
                <a:schemeClr val="lt1"/>
              </a:buClr>
              <a:buSzPts val="1500"/>
              <a:buChar char="●"/>
            </a:pPr>
            <a:r>
              <a:rPr lang="en" sz="1500">
                <a:solidFill>
                  <a:schemeClr val="lt1"/>
                </a:solidFill>
              </a:rPr>
              <a:t>Feedback from design faculty</a:t>
            </a:r>
            <a:endParaRPr sz="1500">
              <a:solidFill>
                <a:schemeClr val="lt1"/>
              </a:solidFill>
            </a:endParaRPr>
          </a:p>
          <a:p>
            <a:pPr indent="-323850" lvl="0" marL="457200" rtl="0" algn="l">
              <a:spcBef>
                <a:spcPts val="0"/>
              </a:spcBef>
              <a:spcAft>
                <a:spcPts val="0"/>
              </a:spcAft>
              <a:buClr>
                <a:schemeClr val="lt1"/>
              </a:buClr>
              <a:buSzPts val="1500"/>
              <a:buChar char="●"/>
            </a:pPr>
            <a:r>
              <a:rPr lang="en" sz="1500">
                <a:solidFill>
                  <a:schemeClr val="lt1"/>
                </a:solidFill>
              </a:rPr>
              <a:t>Feedback from technical mentors</a:t>
            </a:r>
            <a:endParaRPr sz="1500">
              <a:solidFill>
                <a:schemeClr val="lt1"/>
              </a:solidFill>
            </a:endParaRPr>
          </a:p>
          <a:p>
            <a:pPr indent="-323850" lvl="0" marL="457200" rtl="0" algn="l">
              <a:spcBef>
                <a:spcPts val="0"/>
              </a:spcBef>
              <a:spcAft>
                <a:spcPts val="0"/>
              </a:spcAft>
              <a:buClr>
                <a:schemeClr val="lt1"/>
              </a:buClr>
              <a:buSzPts val="1500"/>
              <a:buChar char="●"/>
            </a:pPr>
            <a:r>
              <a:rPr lang="en" sz="1500">
                <a:solidFill>
                  <a:schemeClr val="lt1"/>
                </a:solidFill>
              </a:rPr>
              <a:t>Feedback from peers</a:t>
            </a:r>
            <a:endParaRPr sz="1500">
              <a:solidFill>
                <a:schemeClr val="lt1"/>
              </a:solidFill>
            </a:endParaRPr>
          </a:p>
        </p:txBody>
      </p:sp>
      <p:sp>
        <p:nvSpPr>
          <p:cNvPr id="291" name="Google Shape;291;p56"/>
          <p:cNvSpPr txBox="1"/>
          <p:nvPr/>
        </p:nvSpPr>
        <p:spPr>
          <a:xfrm>
            <a:off x="1013250" y="1164638"/>
            <a:ext cx="3000000" cy="477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sz="1900">
                <a:solidFill>
                  <a:schemeClr val="lt1"/>
                </a:solidFill>
              </a:rPr>
              <a:t>Challenges</a:t>
            </a:r>
            <a:endParaRPr b="1" sz="500"/>
          </a:p>
        </p:txBody>
      </p:sp>
      <p:sp>
        <p:nvSpPr>
          <p:cNvPr id="292" name="Google Shape;292;p56"/>
          <p:cNvSpPr txBox="1"/>
          <p:nvPr/>
        </p:nvSpPr>
        <p:spPr>
          <a:xfrm>
            <a:off x="5362600" y="1164638"/>
            <a:ext cx="3000000" cy="477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sz="1900">
                <a:solidFill>
                  <a:schemeClr val="lt1"/>
                </a:solidFill>
              </a:rPr>
              <a:t>Our strategies</a:t>
            </a:r>
            <a:endParaRPr b="1" sz="5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6" name="Shape 296"/>
        <p:cNvGrpSpPr/>
        <p:nvPr/>
      </p:nvGrpSpPr>
      <p:grpSpPr>
        <a:xfrm>
          <a:off x="0" y="0"/>
          <a:ext cx="0" cy="0"/>
          <a:chOff x="0" y="0"/>
          <a:chExt cx="0" cy="0"/>
        </a:xfrm>
      </p:grpSpPr>
      <p:sp>
        <p:nvSpPr>
          <p:cNvPr id="297" name="Google Shape;297;p57"/>
          <p:cNvSpPr txBox="1"/>
          <p:nvPr>
            <p:ph type="ctrTitle"/>
          </p:nvPr>
        </p:nvSpPr>
        <p:spPr>
          <a:xfrm>
            <a:off x="311708" y="10251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sz="6300">
                <a:solidFill>
                  <a:schemeClr val="lt1"/>
                </a:solidFill>
                <a:latin typeface="Lato"/>
                <a:ea typeface="Lato"/>
                <a:cs typeface="Lato"/>
                <a:sym typeface="Lato"/>
              </a:rPr>
              <a:t>Thank You</a:t>
            </a:r>
            <a:endParaRPr b="1" sz="6300">
              <a:solidFill>
                <a:schemeClr val="lt1"/>
              </a:solidFill>
              <a:latin typeface="Lato"/>
              <a:ea typeface="Lato"/>
              <a:cs typeface="Lato"/>
              <a:sym typeface="La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1" name="Shape 301"/>
        <p:cNvGrpSpPr/>
        <p:nvPr/>
      </p:nvGrpSpPr>
      <p:grpSpPr>
        <a:xfrm>
          <a:off x="0" y="0"/>
          <a:ext cx="0" cy="0"/>
          <a:chOff x="0" y="0"/>
          <a:chExt cx="0" cy="0"/>
        </a:xfrm>
      </p:grpSpPr>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59"/>
          <p:cNvSpPr txBox="1"/>
          <p:nvPr>
            <p:ph type="title"/>
          </p:nvPr>
        </p:nvSpPr>
        <p:spPr>
          <a:xfrm>
            <a:off x="311700" y="289950"/>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500">
                <a:solidFill>
                  <a:schemeClr val="lt1"/>
                </a:solidFill>
              </a:rPr>
              <a:t>23% of the Class of 2026 are international </a:t>
            </a:r>
            <a:endParaRPr sz="2500">
              <a:solidFill>
                <a:schemeClr val="lt1"/>
              </a:solidFill>
            </a:endParaRPr>
          </a:p>
        </p:txBody>
      </p:sp>
      <p:sp>
        <p:nvSpPr>
          <p:cNvPr id="307" name="Google Shape;307;p59"/>
          <p:cNvSpPr txBox="1"/>
          <p:nvPr>
            <p:ph idx="1" type="body"/>
          </p:nvPr>
        </p:nvSpPr>
        <p:spPr>
          <a:xfrm>
            <a:off x="6206725" y="1331550"/>
            <a:ext cx="2625600" cy="2480400"/>
          </a:xfrm>
          <a:prstGeom prst="rect">
            <a:avLst/>
          </a:prstGeom>
        </p:spPr>
        <p:txBody>
          <a:bodyPr anchorCtr="0" anchor="t" bIns="91425" lIns="91425" spcFirstLastPara="1" rIns="91425" wrap="square" tIns="91425">
            <a:noAutofit/>
          </a:bodyPr>
          <a:lstStyle/>
          <a:p>
            <a:pPr indent="0" lvl="0" marL="0" rtl="0" algn="l">
              <a:lnSpc>
                <a:spcPct val="180000"/>
              </a:lnSpc>
              <a:spcBef>
                <a:spcPts val="0"/>
              </a:spcBef>
              <a:spcAft>
                <a:spcPts val="0"/>
              </a:spcAft>
              <a:buSzPts val="712"/>
              <a:buNone/>
            </a:pPr>
            <a:r>
              <a:rPr b="1" lang="en" sz="1066">
                <a:solidFill>
                  <a:schemeClr val="lt1"/>
                </a:solidFill>
              </a:rPr>
              <a:t>South East Asia/ East Asia</a:t>
            </a:r>
            <a:r>
              <a:rPr lang="en" sz="1066">
                <a:solidFill>
                  <a:schemeClr val="lt1"/>
                </a:solidFill>
              </a:rPr>
              <a:t>​  </a:t>
            </a:r>
            <a:r>
              <a:rPr b="1" lang="en" sz="1066">
                <a:solidFill>
                  <a:schemeClr val="lt1"/>
                </a:solidFill>
              </a:rPr>
              <a:t>61.6%</a:t>
            </a:r>
            <a:r>
              <a:rPr lang="en" sz="1066">
                <a:solidFill>
                  <a:schemeClr val="lt1"/>
                </a:solidFill>
              </a:rPr>
              <a:t>         </a:t>
            </a:r>
            <a:endParaRPr sz="1066">
              <a:solidFill>
                <a:schemeClr val="lt1"/>
              </a:solidFill>
            </a:endParaRPr>
          </a:p>
          <a:p>
            <a:pPr indent="0" lvl="0" marL="0" rtl="0" algn="l">
              <a:lnSpc>
                <a:spcPct val="180000"/>
              </a:lnSpc>
              <a:spcBef>
                <a:spcPts val="0"/>
              </a:spcBef>
              <a:spcAft>
                <a:spcPts val="0"/>
              </a:spcAft>
              <a:buSzPts val="712"/>
              <a:buNone/>
            </a:pPr>
            <a:r>
              <a:rPr b="1" lang="en" sz="1130">
                <a:solidFill>
                  <a:schemeClr val="lt1"/>
                </a:solidFill>
              </a:rPr>
              <a:t>Central Asia 16.7%</a:t>
            </a:r>
            <a:endParaRPr b="1" sz="1130">
              <a:solidFill>
                <a:schemeClr val="lt1"/>
              </a:solidFill>
            </a:endParaRPr>
          </a:p>
          <a:p>
            <a:pPr indent="0" lvl="0" marL="0" rtl="0" algn="l">
              <a:lnSpc>
                <a:spcPct val="180000"/>
              </a:lnSpc>
              <a:spcBef>
                <a:spcPts val="0"/>
              </a:spcBef>
              <a:spcAft>
                <a:spcPts val="0"/>
              </a:spcAft>
              <a:buSzPts val="712"/>
              <a:buNone/>
            </a:pPr>
            <a:r>
              <a:rPr b="1" lang="en" sz="1130">
                <a:solidFill>
                  <a:schemeClr val="lt1"/>
                </a:solidFill>
              </a:rPr>
              <a:t>Europe 7.5%</a:t>
            </a:r>
            <a:r>
              <a:rPr lang="en" sz="1130">
                <a:solidFill>
                  <a:schemeClr val="lt1"/>
                </a:solidFill>
              </a:rPr>
              <a:t>​  </a:t>
            </a:r>
            <a:endParaRPr sz="1130">
              <a:solidFill>
                <a:schemeClr val="lt1"/>
              </a:solidFill>
            </a:endParaRPr>
          </a:p>
          <a:p>
            <a:pPr indent="0" lvl="0" marL="0" rtl="0" algn="l">
              <a:lnSpc>
                <a:spcPct val="180000"/>
              </a:lnSpc>
              <a:spcBef>
                <a:spcPts val="0"/>
              </a:spcBef>
              <a:spcAft>
                <a:spcPts val="0"/>
              </a:spcAft>
              <a:buSzPts val="712"/>
              <a:buNone/>
            </a:pPr>
            <a:r>
              <a:rPr b="1" lang="en" sz="1130">
                <a:solidFill>
                  <a:schemeClr val="lt1"/>
                </a:solidFill>
              </a:rPr>
              <a:t>Canada 4.5 %</a:t>
            </a:r>
            <a:r>
              <a:rPr lang="en" sz="1130">
                <a:solidFill>
                  <a:schemeClr val="lt1"/>
                </a:solidFill>
              </a:rPr>
              <a:t>​</a:t>
            </a:r>
            <a:endParaRPr sz="1130">
              <a:solidFill>
                <a:schemeClr val="lt1"/>
              </a:solidFill>
            </a:endParaRPr>
          </a:p>
          <a:p>
            <a:pPr indent="0" lvl="0" marL="0" rtl="0" algn="l">
              <a:lnSpc>
                <a:spcPct val="180000"/>
              </a:lnSpc>
              <a:spcBef>
                <a:spcPts val="0"/>
              </a:spcBef>
              <a:spcAft>
                <a:spcPts val="0"/>
              </a:spcAft>
              <a:buSzPts val="712"/>
              <a:buNone/>
            </a:pPr>
            <a:r>
              <a:rPr b="1" lang="en" sz="1066">
                <a:solidFill>
                  <a:schemeClr val="lt1"/>
                </a:solidFill>
              </a:rPr>
              <a:t>Latin America/The Caribbean</a:t>
            </a:r>
            <a:r>
              <a:rPr lang="en" sz="1066">
                <a:solidFill>
                  <a:schemeClr val="lt1"/>
                </a:solidFill>
              </a:rPr>
              <a:t>​ </a:t>
            </a:r>
            <a:r>
              <a:rPr b="1" lang="en" sz="1066">
                <a:solidFill>
                  <a:schemeClr val="lt1"/>
                </a:solidFill>
              </a:rPr>
              <a:t>4.4%</a:t>
            </a:r>
            <a:r>
              <a:rPr lang="en" sz="1066">
                <a:solidFill>
                  <a:schemeClr val="lt1"/>
                </a:solidFill>
              </a:rPr>
              <a:t>​</a:t>
            </a:r>
            <a:endParaRPr sz="1066">
              <a:solidFill>
                <a:schemeClr val="lt1"/>
              </a:solidFill>
            </a:endParaRPr>
          </a:p>
          <a:p>
            <a:pPr indent="0" lvl="0" marL="0" rtl="0" algn="l">
              <a:lnSpc>
                <a:spcPct val="180000"/>
              </a:lnSpc>
              <a:spcBef>
                <a:spcPts val="0"/>
              </a:spcBef>
              <a:spcAft>
                <a:spcPts val="0"/>
              </a:spcAft>
              <a:buSzPts val="712"/>
              <a:buNone/>
            </a:pPr>
            <a:r>
              <a:rPr b="1" lang="en" sz="1066">
                <a:solidFill>
                  <a:schemeClr val="lt1"/>
                </a:solidFill>
              </a:rPr>
              <a:t>North Africa/ Middle East</a:t>
            </a:r>
            <a:r>
              <a:rPr lang="en" sz="1066">
                <a:solidFill>
                  <a:schemeClr val="lt1"/>
                </a:solidFill>
              </a:rPr>
              <a:t>​ </a:t>
            </a:r>
            <a:r>
              <a:rPr b="1" lang="en" sz="1066">
                <a:solidFill>
                  <a:schemeClr val="lt1"/>
                </a:solidFill>
              </a:rPr>
              <a:t>3.7%</a:t>
            </a:r>
            <a:r>
              <a:rPr lang="en" sz="1066">
                <a:solidFill>
                  <a:schemeClr val="lt1"/>
                </a:solidFill>
              </a:rPr>
              <a:t>​ </a:t>
            </a:r>
            <a:endParaRPr sz="1066">
              <a:solidFill>
                <a:schemeClr val="lt1"/>
              </a:solidFill>
            </a:endParaRPr>
          </a:p>
          <a:p>
            <a:pPr indent="0" lvl="0" marL="0" rtl="0" algn="l">
              <a:lnSpc>
                <a:spcPct val="180000"/>
              </a:lnSpc>
              <a:spcBef>
                <a:spcPts val="0"/>
              </a:spcBef>
              <a:spcAft>
                <a:spcPts val="0"/>
              </a:spcAft>
              <a:buClr>
                <a:schemeClr val="dk1"/>
              </a:buClr>
              <a:buSzPts val="712"/>
              <a:buFont typeface="Arial"/>
              <a:buNone/>
            </a:pPr>
            <a:r>
              <a:rPr b="1" lang="en" sz="1130">
                <a:solidFill>
                  <a:schemeClr val="lt1"/>
                </a:solidFill>
              </a:rPr>
              <a:t>Oceania 0.7%</a:t>
            </a:r>
            <a:r>
              <a:rPr lang="en" sz="1130">
                <a:solidFill>
                  <a:schemeClr val="lt1"/>
                </a:solidFill>
              </a:rPr>
              <a:t>​</a:t>
            </a:r>
            <a:endParaRPr b="1" sz="1130">
              <a:solidFill>
                <a:schemeClr val="lt1"/>
              </a:solidFill>
            </a:endParaRPr>
          </a:p>
          <a:p>
            <a:pPr indent="0" lvl="0" marL="0" rtl="0" algn="l">
              <a:lnSpc>
                <a:spcPct val="180000"/>
              </a:lnSpc>
              <a:spcBef>
                <a:spcPts val="0"/>
              </a:spcBef>
              <a:spcAft>
                <a:spcPts val="0"/>
              </a:spcAft>
              <a:buSzPts val="712"/>
              <a:buNone/>
            </a:pPr>
            <a:r>
              <a:rPr b="1" lang="en" sz="1130">
                <a:solidFill>
                  <a:schemeClr val="lt1"/>
                </a:solidFill>
              </a:rPr>
              <a:t>Sub-Saharan Africa</a:t>
            </a:r>
            <a:r>
              <a:rPr lang="en" sz="1130">
                <a:solidFill>
                  <a:schemeClr val="lt1"/>
                </a:solidFill>
              </a:rPr>
              <a:t>​ </a:t>
            </a:r>
            <a:r>
              <a:rPr b="1" lang="en" sz="1130">
                <a:solidFill>
                  <a:schemeClr val="lt1"/>
                </a:solidFill>
              </a:rPr>
              <a:t>0.5%</a:t>
            </a:r>
            <a:endParaRPr sz="1260"/>
          </a:p>
        </p:txBody>
      </p:sp>
      <p:pic>
        <p:nvPicPr>
          <p:cNvPr id="308" name="Google Shape;308;p59"/>
          <p:cNvPicPr preferRelativeResize="0"/>
          <p:nvPr/>
        </p:nvPicPr>
        <p:blipFill>
          <a:blip r:embed="rId3">
            <a:alphaModFix/>
          </a:blip>
          <a:stretch>
            <a:fillRect/>
          </a:stretch>
        </p:blipFill>
        <p:spPr>
          <a:xfrm>
            <a:off x="572675" y="1200025"/>
            <a:ext cx="5239924" cy="2743450"/>
          </a:xfrm>
          <a:prstGeom prst="rect">
            <a:avLst/>
          </a:prstGeom>
          <a:noFill/>
          <a:ln>
            <a:noFill/>
          </a:ln>
        </p:spPr>
      </p:pic>
      <p:sp>
        <p:nvSpPr>
          <p:cNvPr id="309" name="Google Shape;309;p59"/>
          <p:cNvSpPr/>
          <p:nvPr/>
        </p:nvSpPr>
        <p:spPr>
          <a:xfrm>
            <a:off x="5939725" y="1367075"/>
            <a:ext cx="267000" cy="254700"/>
          </a:xfrm>
          <a:prstGeom prst="rect">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59"/>
          <p:cNvSpPr/>
          <p:nvPr/>
        </p:nvSpPr>
        <p:spPr>
          <a:xfrm>
            <a:off x="5939725" y="1670413"/>
            <a:ext cx="267000" cy="254700"/>
          </a:xfrm>
          <a:prstGeom prst="rect">
            <a:avLst/>
          </a:prstGeom>
          <a:solidFill>
            <a:srgbClr val="9452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59"/>
          <p:cNvSpPr/>
          <p:nvPr/>
        </p:nvSpPr>
        <p:spPr>
          <a:xfrm flipH="1" rot="10800000">
            <a:off x="5939725" y="1973763"/>
            <a:ext cx="267000" cy="285900"/>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59"/>
          <p:cNvSpPr/>
          <p:nvPr/>
        </p:nvSpPr>
        <p:spPr>
          <a:xfrm>
            <a:off x="5939725" y="2308325"/>
            <a:ext cx="267000" cy="254700"/>
          </a:xfrm>
          <a:prstGeom prst="rect">
            <a:avLst/>
          </a:prstGeom>
          <a:solidFill>
            <a:srgbClr val="0B539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59"/>
          <p:cNvSpPr/>
          <p:nvPr/>
        </p:nvSpPr>
        <p:spPr>
          <a:xfrm>
            <a:off x="5939725" y="2611675"/>
            <a:ext cx="267000" cy="254700"/>
          </a:xfrm>
          <a:prstGeom prst="rect">
            <a:avLst/>
          </a:prstGeom>
          <a:solidFill>
            <a:srgbClr val="99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59"/>
          <p:cNvSpPr/>
          <p:nvPr/>
        </p:nvSpPr>
        <p:spPr>
          <a:xfrm>
            <a:off x="5939725" y="2915013"/>
            <a:ext cx="267000" cy="254700"/>
          </a:xfrm>
          <a:prstGeom prst="rect">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59"/>
          <p:cNvSpPr/>
          <p:nvPr/>
        </p:nvSpPr>
        <p:spPr>
          <a:xfrm>
            <a:off x="5939725" y="3218363"/>
            <a:ext cx="267000" cy="254700"/>
          </a:xfrm>
          <a:prstGeom prst="rect">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59"/>
          <p:cNvSpPr/>
          <p:nvPr/>
        </p:nvSpPr>
        <p:spPr>
          <a:xfrm>
            <a:off x="5939725" y="3521725"/>
            <a:ext cx="267000" cy="254700"/>
          </a:xfrm>
          <a:prstGeom prst="rect">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60"/>
          <p:cNvSpPr txBox="1"/>
          <p:nvPr>
            <p:ph type="title"/>
          </p:nvPr>
        </p:nvSpPr>
        <p:spPr>
          <a:xfrm>
            <a:off x="311700" y="341550"/>
            <a:ext cx="8520600" cy="1044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chemeClr val="lt1"/>
                </a:solidFill>
              </a:rPr>
              <a:t>The Research:​ Why inclusive teaching is essential to a welcoming and equitable classroom environment</a:t>
            </a:r>
            <a:endParaRPr b="1">
              <a:solidFill>
                <a:schemeClr val="lt1"/>
              </a:solidFill>
            </a:endParaRPr>
          </a:p>
        </p:txBody>
      </p:sp>
      <p:sp>
        <p:nvSpPr>
          <p:cNvPr id="322" name="Google Shape;322;p60"/>
          <p:cNvSpPr txBox="1"/>
          <p:nvPr>
            <p:ph idx="1" type="body"/>
          </p:nvPr>
        </p:nvSpPr>
        <p:spPr>
          <a:xfrm>
            <a:off x="311700" y="1385550"/>
            <a:ext cx="5608800" cy="34164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688"/>
              <a:buNone/>
            </a:pPr>
            <a:r>
              <a:rPr lang="en" sz="1325">
                <a:solidFill>
                  <a:schemeClr val="lt1"/>
                </a:solidFill>
              </a:rPr>
              <a:t>​“…the very kind of clarity, accessible language, careful explanation, and effort that faculty want students to demonstrate are the kinds of assistance students are asking of faculty”​ - Vivian Zamel ​</a:t>
            </a:r>
            <a:endParaRPr sz="1325">
              <a:solidFill>
                <a:schemeClr val="lt1"/>
              </a:solidFill>
            </a:endParaRPr>
          </a:p>
          <a:p>
            <a:pPr indent="0" lvl="0" marL="0" rtl="0" algn="l">
              <a:lnSpc>
                <a:spcPct val="95000"/>
              </a:lnSpc>
              <a:spcBef>
                <a:spcPts val="1200"/>
              </a:spcBef>
              <a:spcAft>
                <a:spcPts val="0"/>
              </a:spcAft>
              <a:buSzPts val="688"/>
              <a:buNone/>
            </a:pPr>
            <a:r>
              <a:rPr lang="en" sz="1325">
                <a:solidFill>
                  <a:schemeClr val="lt1"/>
                </a:solidFill>
              </a:rPr>
              <a:t>“students can exercise critical facility in analyzing culture through writing frequently about the contrasts and connections between course materials and their own native cultures, about the history of their own experiences as immigrants, refugees, or international students, and about the contrasts and contradictions between their original cultures and the demands of their lives and their educations within U.S. society—especially when they are allowed or encouraged to do so”​ -Tim Sieber ​</a:t>
            </a:r>
            <a:endParaRPr sz="1325">
              <a:solidFill>
                <a:schemeClr val="lt1"/>
              </a:solidFill>
            </a:endParaRPr>
          </a:p>
          <a:p>
            <a:pPr indent="0" lvl="0" marL="0" rtl="0" algn="l">
              <a:lnSpc>
                <a:spcPct val="95000"/>
              </a:lnSpc>
              <a:spcBef>
                <a:spcPts val="1200"/>
              </a:spcBef>
              <a:spcAft>
                <a:spcPts val="1200"/>
              </a:spcAft>
              <a:buSzPts val="688"/>
              <a:buNone/>
            </a:pPr>
            <a:r>
              <a:rPr lang="en" sz="1325">
                <a:solidFill>
                  <a:schemeClr val="lt1"/>
                </a:solidFill>
              </a:rPr>
              <a:t>“Cultivating a culturally responsive classroom can enhance learning outcomes by generating support and awareness for international students’ unique experiences. Alex Oxner and Joe Bandy; Vanderbilt CFT ​</a:t>
            </a:r>
            <a:endParaRPr sz="1325">
              <a:solidFill>
                <a:schemeClr val="lt1"/>
              </a:solidFill>
            </a:endParaRPr>
          </a:p>
        </p:txBody>
      </p:sp>
      <p:pic>
        <p:nvPicPr>
          <p:cNvPr id="323" name="Google Shape;323;p60"/>
          <p:cNvPicPr preferRelativeResize="0"/>
          <p:nvPr/>
        </p:nvPicPr>
        <p:blipFill>
          <a:blip r:embed="rId3">
            <a:alphaModFix/>
          </a:blip>
          <a:stretch>
            <a:fillRect/>
          </a:stretch>
        </p:blipFill>
        <p:spPr>
          <a:xfrm>
            <a:off x="5837225" y="2163525"/>
            <a:ext cx="2901750" cy="18604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61"/>
          <p:cNvSpPr txBox="1"/>
          <p:nvPr>
            <p:ph type="title"/>
          </p:nvPr>
        </p:nvSpPr>
        <p:spPr>
          <a:xfrm>
            <a:off x="323375" y="255000"/>
            <a:ext cx="8520600" cy="90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500">
                <a:solidFill>
                  <a:schemeClr val="lt1"/>
                </a:solidFill>
              </a:rPr>
              <a:t>Fostering an inclusive classroom for the multilingual writer </a:t>
            </a:r>
            <a:endParaRPr sz="2500">
              <a:solidFill>
                <a:schemeClr val="lt1"/>
              </a:solidFill>
            </a:endParaRPr>
          </a:p>
        </p:txBody>
      </p:sp>
      <p:sp>
        <p:nvSpPr>
          <p:cNvPr id="329" name="Google Shape;329;p61"/>
          <p:cNvSpPr txBox="1"/>
          <p:nvPr>
            <p:ph idx="1" type="body"/>
          </p:nvPr>
        </p:nvSpPr>
        <p:spPr>
          <a:xfrm>
            <a:off x="323375" y="1158900"/>
            <a:ext cx="8520600" cy="37296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Clr>
                <a:schemeClr val="dk1"/>
              </a:buClr>
              <a:buSzPts val="1100"/>
              <a:buFont typeface="Arial"/>
              <a:buNone/>
            </a:pPr>
            <a:r>
              <a:rPr b="1" lang="en" sz="1300">
                <a:solidFill>
                  <a:schemeClr val="lt1"/>
                </a:solidFill>
              </a:rPr>
              <a:t>Names: Acknowledging the importance of names generates a sense of belonging</a:t>
            </a:r>
            <a:r>
              <a:rPr lang="en" sz="1300">
                <a:solidFill>
                  <a:schemeClr val="lt1"/>
                </a:solidFill>
              </a:rPr>
              <a:t>​</a:t>
            </a:r>
            <a:endParaRPr sz="1300">
              <a:solidFill>
                <a:schemeClr val="lt1"/>
              </a:solidFill>
            </a:endParaRPr>
          </a:p>
          <a:p>
            <a:pPr indent="-276225" lvl="0" marL="457200" rtl="0" algn="l">
              <a:lnSpc>
                <a:spcPct val="95000"/>
              </a:lnSpc>
              <a:spcBef>
                <a:spcPts val="0"/>
              </a:spcBef>
              <a:spcAft>
                <a:spcPts val="0"/>
              </a:spcAft>
              <a:buClr>
                <a:schemeClr val="lt1"/>
              </a:buClr>
              <a:buSzPts val="750"/>
              <a:buChar char="●"/>
            </a:pPr>
            <a:r>
              <a:rPr lang="en" sz="1300">
                <a:solidFill>
                  <a:schemeClr val="lt1"/>
                </a:solidFill>
              </a:rPr>
              <a:t>Make an effort to learn the correct spelling and pronunciation​</a:t>
            </a:r>
            <a:endParaRPr sz="1300">
              <a:solidFill>
                <a:schemeClr val="lt1"/>
              </a:solidFill>
            </a:endParaRPr>
          </a:p>
          <a:p>
            <a:pPr indent="-276225" lvl="0" marL="457200" rtl="0" algn="l">
              <a:lnSpc>
                <a:spcPct val="95000"/>
              </a:lnSpc>
              <a:spcBef>
                <a:spcPts val="0"/>
              </a:spcBef>
              <a:spcAft>
                <a:spcPts val="0"/>
              </a:spcAft>
              <a:buClr>
                <a:schemeClr val="lt1"/>
              </a:buClr>
              <a:buSzPts val="750"/>
              <a:buChar char="●"/>
            </a:pPr>
            <a:r>
              <a:rPr lang="en" sz="1300">
                <a:solidFill>
                  <a:schemeClr val="lt1"/>
                </a:solidFill>
              </a:rPr>
              <a:t>Careless misuse of a name may create a sense of Isolation ​</a:t>
            </a:r>
            <a:endParaRPr sz="1300">
              <a:solidFill>
                <a:schemeClr val="lt1"/>
              </a:solidFill>
            </a:endParaRPr>
          </a:p>
          <a:p>
            <a:pPr indent="-276225" lvl="0" marL="457200" rtl="0" algn="l">
              <a:lnSpc>
                <a:spcPct val="95000"/>
              </a:lnSpc>
              <a:spcBef>
                <a:spcPts val="0"/>
              </a:spcBef>
              <a:spcAft>
                <a:spcPts val="0"/>
              </a:spcAft>
              <a:buClr>
                <a:schemeClr val="lt1"/>
              </a:buClr>
              <a:buSzPts val="750"/>
              <a:buChar char="●"/>
            </a:pPr>
            <a:r>
              <a:rPr lang="en" sz="1300">
                <a:solidFill>
                  <a:schemeClr val="lt1"/>
                </a:solidFill>
              </a:rPr>
              <a:t>Avoid jokes or showing relief if students use a more “American” name ​</a:t>
            </a:r>
            <a:endParaRPr sz="1300">
              <a:solidFill>
                <a:schemeClr val="lt1"/>
              </a:solidFill>
            </a:endParaRPr>
          </a:p>
          <a:p>
            <a:pPr indent="0" lvl="0" marL="0" rtl="0" algn="l">
              <a:lnSpc>
                <a:spcPct val="95000"/>
              </a:lnSpc>
              <a:spcBef>
                <a:spcPts val="0"/>
              </a:spcBef>
              <a:spcAft>
                <a:spcPts val="0"/>
              </a:spcAft>
              <a:buClr>
                <a:schemeClr val="dk1"/>
              </a:buClr>
              <a:buSzPts val="1100"/>
              <a:buFont typeface="Arial"/>
              <a:buNone/>
            </a:pPr>
            <a:r>
              <a:rPr lang="en" sz="1300">
                <a:solidFill>
                  <a:schemeClr val="lt1"/>
                </a:solidFill>
              </a:rPr>
              <a:t>​</a:t>
            </a:r>
            <a:endParaRPr sz="1300">
              <a:solidFill>
                <a:schemeClr val="lt1"/>
              </a:solidFill>
            </a:endParaRPr>
          </a:p>
          <a:p>
            <a:pPr indent="0" lvl="0" marL="0" rtl="0" algn="l">
              <a:lnSpc>
                <a:spcPct val="95000"/>
              </a:lnSpc>
              <a:spcBef>
                <a:spcPts val="0"/>
              </a:spcBef>
              <a:spcAft>
                <a:spcPts val="0"/>
              </a:spcAft>
              <a:buClr>
                <a:schemeClr val="dk1"/>
              </a:buClr>
              <a:buSzPts val="1100"/>
              <a:buFont typeface="Arial"/>
              <a:buNone/>
            </a:pPr>
            <a:r>
              <a:rPr b="1" lang="en" sz="1300">
                <a:solidFill>
                  <a:schemeClr val="lt1"/>
                </a:solidFill>
              </a:rPr>
              <a:t>Community Building Exercises: Promotes cross cultural perspectives </a:t>
            </a:r>
            <a:r>
              <a:rPr lang="en" sz="1300">
                <a:solidFill>
                  <a:schemeClr val="lt1"/>
                </a:solidFill>
              </a:rPr>
              <a:t>​</a:t>
            </a:r>
            <a:endParaRPr sz="1300">
              <a:solidFill>
                <a:schemeClr val="lt1"/>
              </a:solidFill>
            </a:endParaRPr>
          </a:p>
          <a:p>
            <a:pPr indent="-276225" lvl="0" marL="457200" rtl="0" algn="l">
              <a:lnSpc>
                <a:spcPct val="95000"/>
              </a:lnSpc>
              <a:spcBef>
                <a:spcPts val="0"/>
              </a:spcBef>
              <a:spcAft>
                <a:spcPts val="0"/>
              </a:spcAft>
              <a:buClr>
                <a:schemeClr val="lt1"/>
              </a:buClr>
              <a:buSzPts val="750"/>
              <a:buChar char="●"/>
            </a:pPr>
            <a:r>
              <a:rPr lang="en" sz="1300">
                <a:solidFill>
                  <a:schemeClr val="lt1"/>
                </a:solidFill>
              </a:rPr>
              <a:t>Builds an inclusive classroom community/enriches intercultural perspectives​</a:t>
            </a:r>
            <a:endParaRPr sz="1300">
              <a:solidFill>
                <a:schemeClr val="lt1"/>
              </a:solidFill>
            </a:endParaRPr>
          </a:p>
          <a:p>
            <a:pPr indent="-276225" lvl="0" marL="457200" rtl="0" algn="l">
              <a:lnSpc>
                <a:spcPct val="95000"/>
              </a:lnSpc>
              <a:spcBef>
                <a:spcPts val="0"/>
              </a:spcBef>
              <a:spcAft>
                <a:spcPts val="0"/>
              </a:spcAft>
              <a:buClr>
                <a:schemeClr val="lt1"/>
              </a:buClr>
              <a:buSzPts val="750"/>
              <a:buChar char="●"/>
            </a:pPr>
            <a:r>
              <a:rPr lang="en" sz="1300">
                <a:solidFill>
                  <a:schemeClr val="lt1"/>
                </a:solidFill>
              </a:rPr>
              <a:t>Creates an awareness of unconscious bias ​</a:t>
            </a:r>
            <a:endParaRPr sz="1300">
              <a:solidFill>
                <a:schemeClr val="lt1"/>
              </a:solidFill>
            </a:endParaRPr>
          </a:p>
          <a:p>
            <a:pPr indent="-276225" lvl="0" marL="457200" rtl="0" algn="l">
              <a:lnSpc>
                <a:spcPct val="95000"/>
              </a:lnSpc>
              <a:spcBef>
                <a:spcPts val="0"/>
              </a:spcBef>
              <a:spcAft>
                <a:spcPts val="0"/>
              </a:spcAft>
              <a:buClr>
                <a:schemeClr val="lt1"/>
              </a:buClr>
              <a:buSzPts val="750"/>
              <a:buChar char="●"/>
            </a:pPr>
            <a:r>
              <a:rPr lang="en" sz="1300">
                <a:solidFill>
                  <a:schemeClr val="lt1"/>
                </a:solidFill>
              </a:rPr>
              <a:t>Encourages important dialogue among all populations of students ​</a:t>
            </a:r>
            <a:endParaRPr sz="1300">
              <a:solidFill>
                <a:schemeClr val="lt1"/>
              </a:solidFill>
            </a:endParaRPr>
          </a:p>
          <a:p>
            <a:pPr indent="-276225" lvl="0" marL="457200" rtl="0" algn="l">
              <a:lnSpc>
                <a:spcPct val="95000"/>
              </a:lnSpc>
              <a:spcBef>
                <a:spcPts val="0"/>
              </a:spcBef>
              <a:spcAft>
                <a:spcPts val="0"/>
              </a:spcAft>
              <a:buClr>
                <a:schemeClr val="lt1"/>
              </a:buClr>
              <a:buSzPts val="750"/>
              <a:buChar char="●"/>
            </a:pPr>
            <a:r>
              <a:rPr lang="en" sz="1300">
                <a:solidFill>
                  <a:schemeClr val="lt1"/>
                </a:solidFill>
              </a:rPr>
              <a:t>Builds a trusting environment.  ​</a:t>
            </a:r>
            <a:endParaRPr sz="1300">
              <a:solidFill>
                <a:schemeClr val="lt1"/>
              </a:solidFill>
            </a:endParaRPr>
          </a:p>
          <a:p>
            <a:pPr indent="139700" lvl="0" marL="0" rtl="0" algn="l">
              <a:lnSpc>
                <a:spcPct val="95000"/>
              </a:lnSpc>
              <a:spcBef>
                <a:spcPts val="0"/>
              </a:spcBef>
              <a:spcAft>
                <a:spcPts val="0"/>
              </a:spcAft>
              <a:buClr>
                <a:schemeClr val="dk1"/>
              </a:buClr>
              <a:buSzPts val="1100"/>
              <a:buFont typeface="Arial"/>
              <a:buNone/>
            </a:pPr>
            <a:r>
              <a:rPr lang="en" sz="1300">
                <a:solidFill>
                  <a:schemeClr val="lt1"/>
                </a:solidFill>
              </a:rPr>
              <a:t>​</a:t>
            </a:r>
            <a:endParaRPr sz="1300">
              <a:solidFill>
                <a:schemeClr val="lt1"/>
              </a:solidFill>
            </a:endParaRPr>
          </a:p>
          <a:p>
            <a:pPr indent="0" lvl="0" marL="0" rtl="0" algn="l">
              <a:lnSpc>
                <a:spcPct val="95000"/>
              </a:lnSpc>
              <a:spcBef>
                <a:spcPts val="0"/>
              </a:spcBef>
              <a:spcAft>
                <a:spcPts val="0"/>
              </a:spcAft>
              <a:buClr>
                <a:schemeClr val="dk1"/>
              </a:buClr>
              <a:buSzPts val="1100"/>
              <a:buFont typeface="Arial"/>
              <a:buNone/>
            </a:pPr>
            <a:r>
              <a:rPr b="1" lang="en" sz="1300">
                <a:solidFill>
                  <a:schemeClr val="lt1"/>
                </a:solidFill>
              </a:rPr>
              <a:t>Group Work: Benefits both populations of writers </a:t>
            </a:r>
            <a:r>
              <a:rPr lang="en" sz="1300">
                <a:solidFill>
                  <a:schemeClr val="lt1"/>
                </a:solidFill>
              </a:rPr>
              <a:t>​</a:t>
            </a:r>
            <a:endParaRPr sz="1300">
              <a:solidFill>
                <a:schemeClr val="lt1"/>
              </a:solidFill>
            </a:endParaRPr>
          </a:p>
          <a:p>
            <a:pPr indent="-276225" lvl="0" marL="457200" rtl="0" algn="l">
              <a:lnSpc>
                <a:spcPct val="95000"/>
              </a:lnSpc>
              <a:spcBef>
                <a:spcPts val="0"/>
              </a:spcBef>
              <a:spcAft>
                <a:spcPts val="0"/>
              </a:spcAft>
              <a:buClr>
                <a:schemeClr val="lt1"/>
              </a:buClr>
              <a:buSzPts val="750"/>
              <a:buChar char="●"/>
            </a:pPr>
            <a:r>
              <a:rPr lang="en" sz="1300">
                <a:solidFill>
                  <a:schemeClr val="lt1"/>
                </a:solidFill>
              </a:rPr>
              <a:t>Create a community that crosses linguistic and cultural barriers ​</a:t>
            </a:r>
            <a:endParaRPr sz="1300">
              <a:solidFill>
                <a:schemeClr val="lt1"/>
              </a:solidFill>
            </a:endParaRPr>
          </a:p>
          <a:p>
            <a:pPr indent="-276225" lvl="0" marL="457200" rtl="0" algn="l">
              <a:lnSpc>
                <a:spcPct val="95000"/>
              </a:lnSpc>
              <a:spcBef>
                <a:spcPts val="0"/>
              </a:spcBef>
              <a:spcAft>
                <a:spcPts val="0"/>
              </a:spcAft>
              <a:buClr>
                <a:schemeClr val="lt1"/>
              </a:buClr>
              <a:buSzPts val="750"/>
              <a:buChar char="●"/>
            </a:pPr>
            <a:r>
              <a:rPr lang="en" sz="1300">
                <a:solidFill>
                  <a:schemeClr val="lt1"/>
                </a:solidFill>
              </a:rPr>
              <a:t>Nurture multilingual students’ power and control​</a:t>
            </a:r>
            <a:endParaRPr sz="1300">
              <a:solidFill>
                <a:schemeClr val="lt1"/>
              </a:solidFill>
            </a:endParaRPr>
          </a:p>
          <a:p>
            <a:pPr indent="-276225" lvl="0" marL="457200" rtl="0" algn="l">
              <a:lnSpc>
                <a:spcPct val="95000"/>
              </a:lnSpc>
              <a:spcBef>
                <a:spcPts val="0"/>
              </a:spcBef>
              <a:spcAft>
                <a:spcPts val="0"/>
              </a:spcAft>
              <a:buClr>
                <a:schemeClr val="lt1"/>
              </a:buClr>
              <a:buSzPts val="750"/>
              <a:buChar char="●"/>
            </a:pPr>
            <a:r>
              <a:rPr lang="en" sz="1300">
                <a:solidFill>
                  <a:schemeClr val="lt1"/>
                </a:solidFill>
              </a:rPr>
              <a:t>Understand:​</a:t>
            </a:r>
            <a:endParaRPr sz="1300">
              <a:solidFill>
                <a:schemeClr val="lt1"/>
              </a:solidFill>
            </a:endParaRPr>
          </a:p>
          <a:p>
            <a:pPr indent="-276225" lvl="0" marL="1054100" rtl="0" algn="l">
              <a:lnSpc>
                <a:spcPct val="95000"/>
              </a:lnSpc>
              <a:spcBef>
                <a:spcPts val="0"/>
              </a:spcBef>
              <a:spcAft>
                <a:spcPts val="0"/>
              </a:spcAft>
              <a:buClr>
                <a:schemeClr val="lt1"/>
              </a:buClr>
              <a:buSzPts val="750"/>
              <a:buFont typeface="Arial"/>
              <a:buChar char="●"/>
            </a:pPr>
            <a:r>
              <a:rPr lang="en" sz="1300">
                <a:solidFill>
                  <a:schemeClr val="lt1"/>
                </a:solidFill>
              </a:rPr>
              <a:t>Teacher-centered vs Student-centered Classroom Culture Experiences ​</a:t>
            </a:r>
            <a:endParaRPr sz="1300">
              <a:solidFill>
                <a:schemeClr val="lt1"/>
              </a:solidFill>
            </a:endParaRPr>
          </a:p>
          <a:p>
            <a:pPr indent="-276225" lvl="0" marL="1054100" rtl="0" algn="l">
              <a:lnSpc>
                <a:spcPct val="95000"/>
              </a:lnSpc>
              <a:spcBef>
                <a:spcPts val="0"/>
              </a:spcBef>
              <a:spcAft>
                <a:spcPts val="0"/>
              </a:spcAft>
              <a:buClr>
                <a:schemeClr val="lt1"/>
              </a:buClr>
              <a:buSzPts val="750"/>
              <a:buFont typeface="Arial"/>
              <a:buChar char="●"/>
            </a:pPr>
            <a:r>
              <a:rPr lang="en" sz="1300">
                <a:solidFill>
                  <a:schemeClr val="lt1"/>
                </a:solidFill>
              </a:rPr>
              <a:t>Cultural Bias​</a:t>
            </a:r>
            <a:endParaRPr sz="1300">
              <a:solidFill>
                <a:schemeClr val="lt1"/>
              </a:solidFill>
            </a:endParaRPr>
          </a:p>
          <a:p>
            <a:pPr indent="-276225" lvl="0" marL="1054100" rtl="0" algn="l">
              <a:lnSpc>
                <a:spcPct val="95000"/>
              </a:lnSpc>
              <a:spcBef>
                <a:spcPts val="0"/>
              </a:spcBef>
              <a:spcAft>
                <a:spcPts val="0"/>
              </a:spcAft>
              <a:buClr>
                <a:schemeClr val="lt1"/>
              </a:buClr>
              <a:buSzPts val="750"/>
              <a:buFont typeface="Arial"/>
              <a:buChar char="●"/>
            </a:pPr>
            <a:r>
              <a:rPr lang="en" sz="1300">
                <a:solidFill>
                  <a:schemeClr val="lt1"/>
                </a:solidFill>
              </a:rPr>
              <a:t>Possible Obstacles Facing Multilingual Writers </a:t>
            </a:r>
            <a:endParaRPr sz="2000">
              <a:solidFill>
                <a:schemeClr val="lt1"/>
              </a:solidFill>
            </a:endParaRPr>
          </a:p>
        </p:txBody>
      </p:sp>
      <p:pic>
        <p:nvPicPr>
          <p:cNvPr id="330" name="Google Shape;330;p61"/>
          <p:cNvPicPr preferRelativeResize="0"/>
          <p:nvPr/>
        </p:nvPicPr>
        <p:blipFill>
          <a:blip r:embed="rId3">
            <a:alphaModFix/>
          </a:blip>
          <a:stretch>
            <a:fillRect/>
          </a:stretch>
        </p:blipFill>
        <p:spPr>
          <a:xfrm>
            <a:off x="6543875" y="2126163"/>
            <a:ext cx="2447825" cy="17950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4" name="Shape 334"/>
        <p:cNvGrpSpPr/>
        <p:nvPr/>
      </p:nvGrpSpPr>
      <p:grpSpPr>
        <a:xfrm>
          <a:off x="0" y="0"/>
          <a:ext cx="0" cy="0"/>
          <a:chOff x="0" y="0"/>
          <a:chExt cx="0" cy="0"/>
        </a:xfrm>
      </p:grpSpPr>
      <p:sp>
        <p:nvSpPr>
          <p:cNvPr id="335" name="Google Shape;335;p62"/>
          <p:cNvSpPr txBox="1"/>
          <p:nvPr>
            <p:ph type="ctrTitle"/>
          </p:nvPr>
        </p:nvSpPr>
        <p:spPr>
          <a:xfrm>
            <a:off x="311708" y="10251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sz="6300">
                <a:solidFill>
                  <a:schemeClr val="lt1"/>
                </a:solidFill>
                <a:latin typeface="Lato"/>
                <a:ea typeface="Lato"/>
                <a:cs typeface="Lato"/>
                <a:sym typeface="Lato"/>
              </a:rPr>
              <a:t>Thank You</a:t>
            </a:r>
            <a:endParaRPr b="1" sz="6300">
              <a:solidFill>
                <a:schemeClr val="lt1"/>
              </a:solidFill>
              <a:latin typeface="Lato"/>
              <a:ea typeface="Lato"/>
              <a:cs typeface="Lato"/>
              <a:sym typeface="La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9" name="Shape 339"/>
        <p:cNvGrpSpPr/>
        <p:nvPr/>
      </p:nvGrpSpPr>
      <p:grpSpPr>
        <a:xfrm>
          <a:off x="0" y="0"/>
          <a:ext cx="0" cy="0"/>
          <a:chOff x="0" y="0"/>
          <a:chExt cx="0" cy="0"/>
        </a:xfrm>
      </p:grpSpPr>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64"/>
          <p:cNvSpPr txBox="1"/>
          <p:nvPr>
            <p:ph type="title"/>
          </p:nvPr>
        </p:nvSpPr>
        <p:spPr>
          <a:xfrm>
            <a:off x="311700" y="888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4022">
                <a:solidFill>
                  <a:srgbClr val="F3F3F3"/>
                </a:solidFill>
              </a:rPr>
              <a:t>We can’t </a:t>
            </a:r>
            <a:r>
              <a:rPr b="1" i="1" lang="en" sz="4022">
                <a:solidFill>
                  <a:srgbClr val="F3F3F3"/>
                </a:solidFill>
              </a:rPr>
              <a:t>rely</a:t>
            </a:r>
            <a:r>
              <a:rPr b="1" lang="en" sz="4022">
                <a:solidFill>
                  <a:srgbClr val="F3F3F3"/>
                </a:solidFill>
              </a:rPr>
              <a:t> on AI detectors…</a:t>
            </a:r>
            <a:endParaRPr b="1" sz="4022">
              <a:solidFill>
                <a:srgbClr val="F3F3F3"/>
              </a:solidFill>
            </a:endParaRPr>
          </a:p>
          <a:p>
            <a:pPr indent="0" lvl="0" marL="0" rtl="0" algn="l">
              <a:spcBef>
                <a:spcPts val="0"/>
              </a:spcBef>
              <a:spcAft>
                <a:spcPts val="0"/>
              </a:spcAft>
              <a:buNone/>
            </a:pPr>
            <a:r>
              <a:t/>
            </a:r>
            <a:endParaRPr>
              <a:solidFill>
                <a:srgbClr val="F3F3F3"/>
              </a:solidFill>
            </a:endParaRPr>
          </a:p>
          <a:p>
            <a:pPr indent="0" lvl="0" marL="457200" rtl="0" algn="l">
              <a:spcBef>
                <a:spcPts val="0"/>
              </a:spcBef>
              <a:spcAft>
                <a:spcPts val="0"/>
              </a:spcAft>
              <a:buNone/>
            </a:pPr>
            <a:r>
              <a:rPr lang="en">
                <a:solidFill>
                  <a:srgbClr val="F3F3F3"/>
                </a:solidFill>
              </a:rPr>
              <a:t>… such as Turnitin, GPTZero, OriginalityAI, etc.</a:t>
            </a:r>
            <a:endParaRPr>
              <a:solidFill>
                <a:srgbClr val="F3F3F3"/>
              </a:solidFill>
            </a:endParaRPr>
          </a:p>
          <a:p>
            <a:pPr indent="0" lvl="0" marL="0" rtl="0" algn="l">
              <a:spcBef>
                <a:spcPts val="0"/>
              </a:spcBef>
              <a:spcAft>
                <a:spcPts val="0"/>
              </a:spcAft>
              <a:buNone/>
            </a:pPr>
            <a:r>
              <a:t/>
            </a:r>
            <a:endParaRPr>
              <a:solidFill>
                <a:srgbClr val="F3F3F3"/>
              </a:solidFill>
            </a:endParaRPr>
          </a:p>
          <a:p>
            <a:pPr indent="-388620" lvl="0" marL="457200" rtl="0" algn="l">
              <a:spcBef>
                <a:spcPts val="0"/>
              </a:spcBef>
              <a:spcAft>
                <a:spcPts val="0"/>
              </a:spcAft>
              <a:buClr>
                <a:srgbClr val="F3F3F3"/>
              </a:buClr>
              <a:buSzPct val="100000"/>
              <a:buChar char="●"/>
            </a:pPr>
            <a:r>
              <a:rPr lang="en">
                <a:solidFill>
                  <a:srgbClr val="F3F3F3"/>
                </a:solidFill>
              </a:rPr>
              <a:t>Very little trustworthy data</a:t>
            </a:r>
            <a:endParaRPr>
              <a:solidFill>
                <a:srgbClr val="F3F3F3"/>
              </a:solidFill>
            </a:endParaRPr>
          </a:p>
          <a:p>
            <a:pPr indent="0" lvl="0" marL="914400" rtl="0" algn="l">
              <a:spcBef>
                <a:spcPts val="0"/>
              </a:spcBef>
              <a:spcAft>
                <a:spcPts val="0"/>
              </a:spcAft>
              <a:buNone/>
            </a:pPr>
            <a:r>
              <a:t/>
            </a:r>
            <a:endParaRPr>
              <a:solidFill>
                <a:srgbClr val="F3F3F3"/>
              </a:solidFill>
            </a:endParaRPr>
          </a:p>
          <a:p>
            <a:pPr indent="-388620" lvl="0" marL="457200" rtl="0" algn="l">
              <a:spcBef>
                <a:spcPts val="0"/>
              </a:spcBef>
              <a:spcAft>
                <a:spcPts val="0"/>
              </a:spcAft>
              <a:buClr>
                <a:srgbClr val="F3F3F3"/>
              </a:buClr>
              <a:buSzPct val="100000"/>
              <a:buChar char="●"/>
            </a:pPr>
            <a:r>
              <a:rPr lang="en">
                <a:solidFill>
                  <a:srgbClr val="F3F3F3"/>
                </a:solidFill>
              </a:rPr>
              <a:t>Technology is moving too quickly</a:t>
            </a:r>
            <a:endParaRPr>
              <a:solidFill>
                <a:srgbClr val="F3F3F3"/>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6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4000">
                <a:solidFill>
                  <a:srgbClr val="F3F3F3"/>
                </a:solidFill>
              </a:rPr>
              <a:t>So let’s make abuse less tempting…</a:t>
            </a:r>
            <a:endParaRPr b="1" sz="4000">
              <a:solidFill>
                <a:srgbClr val="F3F3F3"/>
              </a:solidFill>
            </a:endParaRPr>
          </a:p>
          <a:p>
            <a:pPr indent="0" lvl="0" marL="0" rtl="0" algn="l">
              <a:spcBef>
                <a:spcPts val="0"/>
              </a:spcBef>
              <a:spcAft>
                <a:spcPts val="0"/>
              </a:spcAft>
              <a:buNone/>
            </a:pPr>
            <a:r>
              <a:t/>
            </a:r>
            <a:endParaRPr>
              <a:solidFill>
                <a:srgbClr val="F3F3F3"/>
              </a:solidFill>
            </a:endParaRPr>
          </a:p>
          <a:p>
            <a:pPr indent="0" lvl="0" marL="0" rtl="0" algn="l">
              <a:spcBef>
                <a:spcPts val="0"/>
              </a:spcBef>
              <a:spcAft>
                <a:spcPts val="0"/>
              </a:spcAft>
              <a:buNone/>
            </a:pPr>
            <a:r>
              <a:rPr lang="en">
                <a:solidFill>
                  <a:srgbClr val="F3F3F3"/>
                </a:solidFill>
              </a:rPr>
              <a:t>“Localize” assignments:</a:t>
            </a:r>
            <a:endParaRPr>
              <a:solidFill>
                <a:srgbClr val="F3F3F3"/>
              </a:solidFill>
            </a:endParaRPr>
          </a:p>
          <a:p>
            <a:pPr indent="0" lvl="0" marL="457200" rtl="0" algn="l">
              <a:spcBef>
                <a:spcPts val="0"/>
              </a:spcBef>
              <a:spcAft>
                <a:spcPts val="0"/>
              </a:spcAft>
              <a:buNone/>
            </a:pPr>
            <a:r>
              <a:rPr lang="en">
                <a:solidFill>
                  <a:srgbClr val="F3F3F3"/>
                </a:solidFill>
              </a:rPr>
              <a:t>Require references to recent lectures/discussions, current events, specific passages in a (not too familiar) text.</a:t>
            </a:r>
            <a:endParaRPr>
              <a:solidFill>
                <a:srgbClr val="F3F3F3"/>
              </a:solidFill>
            </a:endParaRPr>
          </a:p>
          <a:p>
            <a:pPr indent="0" lvl="0" marL="457200" rtl="0" algn="l">
              <a:spcBef>
                <a:spcPts val="0"/>
              </a:spcBef>
              <a:spcAft>
                <a:spcPts val="0"/>
              </a:spcAft>
              <a:buNone/>
            </a:pPr>
            <a:r>
              <a:t/>
            </a:r>
            <a:endParaRPr>
              <a:solidFill>
                <a:srgbClr val="F3F3F3"/>
              </a:solidFill>
            </a:endParaRPr>
          </a:p>
          <a:p>
            <a:pPr indent="0" lvl="0" marL="0" rtl="0" algn="l">
              <a:spcBef>
                <a:spcPts val="0"/>
              </a:spcBef>
              <a:spcAft>
                <a:spcPts val="0"/>
              </a:spcAft>
              <a:buNone/>
            </a:pPr>
            <a:r>
              <a:rPr lang="en">
                <a:solidFill>
                  <a:srgbClr val="F3F3F3"/>
                </a:solidFill>
              </a:rPr>
              <a:t>Use exploratory genres:</a:t>
            </a:r>
            <a:endParaRPr>
              <a:solidFill>
                <a:srgbClr val="F3F3F3"/>
              </a:solidFill>
            </a:endParaRPr>
          </a:p>
          <a:p>
            <a:pPr indent="0" lvl="0" marL="457200" rtl="0" algn="l">
              <a:spcBef>
                <a:spcPts val="0"/>
              </a:spcBef>
              <a:spcAft>
                <a:spcPts val="0"/>
              </a:spcAft>
              <a:buNone/>
            </a:pPr>
            <a:r>
              <a:rPr lang="en">
                <a:solidFill>
                  <a:srgbClr val="F3F3F3"/>
                </a:solidFill>
              </a:rPr>
              <a:t>Integrate personal reflection and narrative into academic genres.</a:t>
            </a:r>
            <a:endParaRPr>
              <a:solidFill>
                <a:srgbClr val="F3F3F3"/>
              </a:solidFill>
            </a:endParaRPr>
          </a:p>
          <a:p>
            <a:pPr indent="0" lvl="0" marL="0" rtl="0" algn="l">
              <a:spcBef>
                <a:spcPts val="0"/>
              </a:spcBef>
              <a:spcAft>
                <a:spcPts val="0"/>
              </a:spcAft>
              <a:buNone/>
            </a:pPr>
            <a:r>
              <a:t/>
            </a:r>
            <a:endParaRPr>
              <a:solidFill>
                <a:srgbClr val="F3F3F3"/>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6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4000">
                <a:solidFill>
                  <a:srgbClr val="F3F3F3"/>
                </a:solidFill>
              </a:rPr>
              <a:t>And encourage appropriate uses…</a:t>
            </a:r>
            <a:endParaRPr b="1" sz="4000">
              <a:solidFill>
                <a:srgbClr val="F3F3F3"/>
              </a:solidFill>
            </a:endParaRPr>
          </a:p>
          <a:p>
            <a:pPr indent="0" lvl="0" marL="0" rtl="0" algn="l">
              <a:spcBef>
                <a:spcPts val="0"/>
              </a:spcBef>
              <a:spcAft>
                <a:spcPts val="0"/>
              </a:spcAft>
              <a:buNone/>
            </a:pPr>
            <a:r>
              <a:t/>
            </a:r>
            <a:endParaRPr>
              <a:solidFill>
                <a:srgbClr val="F3F3F3"/>
              </a:solidFill>
            </a:endParaRPr>
          </a:p>
          <a:p>
            <a:pPr indent="0" lvl="0" marL="0" rtl="0" algn="l">
              <a:spcBef>
                <a:spcPts val="0"/>
              </a:spcBef>
              <a:spcAft>
                <a:spcPts val="0"/>
              </a:spcAft>
              <a:buNone/>
            </a:pPr>
            <a:r>
              <a:rPr lang="en">
                <a:solidFill>
                  <a:srgbClr val="F3F3F3"/>
                </a:solidFill>
              </a:rPr>
              <a:t>	As research tool or study aid:</a:t>
            </a:r>
            <a:endParaRPr>
              <a:solidFill>
                <a:srgbClr val="F3F3F3"/>
              </a:solidFill>
            </a:endParaRPr>
          </a:p>
          <a:p>
            <a:pPr indent="-356869" lvl="0" marL="1371600" rtl="0" algn="l">
              <a:spcBef>
                <a:spcPts val="0"/>
              </a:spcBef>
              <a:spcAft>
                <a:spcPts val="0"/>
              </a:spcAft>
              <a:buClr>
                <a:srgbClr val="F3F3F3"/>
              </a:buClr>
              <a:buSzPct val="100000"/>
              <a:buChar char="●"/>
            </a:pPr>
            <a:r>
              <a:rPr lang="en" sz="2244">
                <a:solidFill>
                  <a:srgbClr val="F3F3F3"/>
                </a:solidFill>
              </a:rPr>
              <a:t>Getting started with good search terms</a:t>
            </a:r>
            <a:endParaRPr sz="2244">
              <a:solidFill>
                <a:srgbClr val="F3F3F3"/>
              </a:solidFill>
            </a:endParaRPr>
          </a:p>
          <a:p>
            <a:pPr indent="-356869" lvl="0" marL="1371600" rtl="0" algn="l">
              <a:spcBef>
                <a:spcPts val="0"/>
              </a:spcBef>
              <a:spcAft>
                <a:spcPts val="0"/>
              </a:spcAft>
              <a:buClr>
                <a:srgbClr val="F3F3F3"/>
              </a:buClr>
              <a:buSzPct val="100000"/>
              <a:buChar char="●"/>
            </a:pPr>
            <a:r>
              <a:rPr lang="en" sz="2244">
                <a:solidFill>
                  <a:srgbClr val="F3F3F3"/>
                </a:solidFill>
              </a:rPr>
              <a:t>Getting to know the existing “conversation” on a topic</a:t>
            </a:r>
            <a:endParaRPr sz="2244">
              <a:solidFill>
                <a:srgbClr val="F3F3F3"/>
              </a:solidFill>
            </a:endParaRPr>
          </a:p>
          <a:p>
            <a:pPr indent="-356869" lvl="0" marL="1371600" rtl="0" algn="l">
              <a:spcBef>
                <a:spcPts val="0"/>
              </a:spcBef>
              <a:spcAft>
                <a:spcPts val="0"/>
              </a:spcAft>
              <a:buClr>
                <a:srgbClr val="F3F3F3"/>
              </a:buClr>
              <a:buSzPct val="100000"/>
              <a:buChar char="●"/>
            </a:pPr>
            <a:r>
              <a:rPr lang="en" sz="2244">
                <a:solidFill>
                  <a:srgbClr val="F3F3F3"/>
                </a:solidFill>
              </a:rPr>
              <a:t>Grasping difficult concepts</a:t>
            </a:r>
            <a:endParaRPr sz="2244">
              <a:solidFill>
                <a:srgbClr val="F3F3F3"/>
              </a:solidFill>
            </a:endParaRPr>
          </a:p>
          <a:p>
            <a:pPr indent="0" lvl="0" marL="2286000" rtl="0" algn="l">
              <a:spcBef>
                <a:spcPts val="0"/>
              </a:spcBef>
              <a:spcAft>
                <a:spcPts val="0"/>
              </a:spcAft>
              <a:buNone/>
            </a:pPr>
            <a:r>
              <a:t/>
            </a:r>
            <a:endParaRPr>
              <a:solidFill>
                <a:srgbClr val="F3F3F3"/>
              </a:solidFill>
            </a:endParaRPr>
          </a:p>
          <a:p>
            <a:pPr indent="0" lvl="0" marL="0" rtl="0" algn="l">
              <a:spcBef>
                <a:spcPts val="0"/>
              </a:spcBef>
              <a:spcAft>
                <a:spcPts val="0"/>
              </a:spcAft>
              <a:buNone/>
            </a:pPr>
            <a:r>
              <a:rPr lang="en">
                <a:solidFill>
                  <a:srgbClr val="F3F3F3"/>
                </a:solidFill>
              </a:rPr>
              <a:t>	As Socratic tutor</a:t>
            </a:r>
            <a:endParaRPr>
              <a:solidFill>
                <a:srgbClr val="F3F3F3"/>
              </a:solidFill>
            </a:endParaRPr>
          </a:p>
          <a:p>
            <a:pPr indent="0" lvl="0" marL="0" rtl="0" algn="l">
              <a:spcBef>
                <a:spcPts val="0"/>
              </a:spcBef>
              <a:spcAft>
                <a:spcPts val="0"/>
              </a:spcAft>
              <a:buNone/>
            </a:pPr>
            <a:r>
              <a:t/>
            </a:r>
            <a:endParaRPr>
              <a:solidFill>
                <a:srgbClr val="F3F3F3"/>
              </a:solidFill>
            </a:endParaRPr>
          </a:p>
          <a:p>
            <a:pPr indent="0" lvl="0" marL="0" rtl="0" algn="l">
              <a:spcBef>
                <a:spcPts val="0"/>
              </a:spcBef>
              <a:spcAft>
                <a:spcPts val="0"/>
              </a:spcAft>
              <a:buNone/>
            </a:pPr>
            <a:r>
              <a:rPr lang="en">
                <a:solidFill>
                  <a:srgbClr val="F3F3F3"/>
                </a:solidFill>
              </a:rPr>
              <a:t>	As grammar, citation, and formatting checker</a:t>
            </a:r>
            <a:endParaRPr>
              <a:solidFill>
                <a:srgbClr val="F3F3F3"/>
              </a:solidFill>
            </a:endParaRPr>
          </a:p>
          <a:p>
            <a:pPr indent="0" lvl="0" marL="457200" rtl="0" algn="l">
              <a:spcBef>
                <a:spcPts val="0"/>
              </a:spcBef>
              <a:spcAft>
                <a:spcPts val="0"/>
              </a:spcAft>
              <a:buNone/>
            </a:pPr>
            <a:r>
              <a:t/>
            </a:r>
            <a:endParaRPr>
              <a:solidFill>
                <a:srgbClr val="F3F3F3"/>
              </a:solidFill>
            </a:endParaRPr>
          </a:p>
          <a:p>
            <a:pPr indent="0" lvl="0" marL="0" rtl="0" algn="l">
              <a:spcBef>
                <a:spcPts val="0"/>
              </a:spcBef>
              <a:spcAft>
                <a:spcPts val="0"/>
              </a:spcAft>
              <a:buNone/>
            </a:pPr>
            <a:r>
              <a:t/>
            </a:r>
            <a:endParaRPr>
              <a:solidFill>
                <a:srgbClr val="F3F3F3"/>
              </a:solidFill>
            </a:endParaRPr>
          </a:p>
          <a:p>
            <a:pPr indent="0" lvl="0" marL="0" rtl="0" algn="l">
              <a:spcBef>
                <a:spcPts val="0"/>
              </a:spcBef>
              <a:spcAft>
                <a:spcPts val="0"/>
              </a:spcAft>
              <a:buNone/>
            </a:pPr>
            <a:r>
              <a:rPr lang="en">
                <a:solidFill>
                  <a:srgbClr val="F3F3F3"/>
                </a:solidFill>
              </a:rPr>
              <a:t>	</a:t>
            </a:r>
            <a:endParaRPr>
              <a:solidFill>
                <a:srgbClr val="F3F3F3"/>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8" name="Shape 358"/>
        <p:cNvGrpSpPr/>
        <p:nvPr/>
      </p:nvGrpSpPr>
      <p:grpSpPr>
        <a:xfrm>
          <a:off x="0" y="0"/>
          <a:ext cx="0" cy="0"/>
          <a:chOff x="0" y="0"/>
          <a:chExt cx="0" cy="0"/>
        </a:xfrm>
      </p:grpSpPr>
      <p:sp>
        <p:nvSpPr>
          <p:cNvPr id="359" name="Google Shape;359;p67"/>
          <p:cNvSpPr txBox="1"/>
          <p:nvPr>
            <p:ph type="ctrTitle"/>
          </p:nvPr>
        </p:nvSpPr>
        <p:spPr>
          <a:xfrm>
            <a:off x="311708" y="10251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sz="6300">
                <a:solidFill>
                  <a:schemeClr val="lt1"/>
                </a:solidFill>
                <a:latin typeface="Lato"/>
                <a:ea typeface="Lato"/>
                <a:cs typeface="Lato"/>
                <a:sym typeface="Lato"/>
              </a:rPr>
              <a:t>Thank You</a:t>
            </a:r>
            <a:endParaRPr b="1" sz="6300">
              <a:solidFill>
                <a:schemeClr val="lt1"/>
              </a:solidFill>
              <a:latin typeface="Lato"/>
              <a:ea typeface="Lato"/>
              <a:cs typeface="Lato"/>
              <a:sym typeface="Lat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3" name="Shape 363"/>
        <p:cNvGrpSpPr/>
        <p:nvPr/>
      </p:nvGrpSpPr>
      <p:grpSpPr>
        <a:xfrm>
          <a:off x="0" y="0"/>
          <a:ext cx="0" cy="0"/>
          <a:chOff x="0" y="0"/>
          <a:chExt cx="0" cy="0"/>
        </a:xfrm>
      </p:grpSpPr>
      <p:sp>
        <p:nvSpPr>
          <p:cNvPr id="364" name="Google Shape;364;p68"/>
          <p:cNvSpPr txBox="1"/>
          <p:nvPr>
            <p:ph type="ctrTitle"/>
          </p:nvPr>
        </p:nvSpPr>
        <p:spPr>
          <a:xfrm>
            <a:off x="311708" y="1285300"/>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sz="8000">
                <a:solidFill>
                  <a:schemeClr val="lt1"/>
                </a:solidFill>
                <a:latin typeface="Lato"/>
                <a:ea typeface="Lato"/>
                <a:cs typeface="Lato"/>
                <a:sym typeface="Lato"/>
              </a:rPr>
              <a:t>Q&amp;A</a:t>
            </a:r>
            <a:endParaRPr b="1" sz="8000">
              <a:solidFill>
                <a:schemeClr val="lt1"/>
              </a:solidFill>
              <a:latin typeface="Lato"/>
              <a:ea typeface="Lato"/>
              <a:cs typeface="Lato"/>
              <a:sym typeface="Lat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8" name="Shape 368"/>
        <p:cNvGrpSpPr/>
        <p:nvPr/>
      </p:nvGrpSpPr>
      <p:grpSpPr>
        <a:xfrm>
          <a:off x="0" y="0"/>
          <a:ext cx="0" cy="0"/>
          <a:chOff x="0" y="0"/>
          <a:chExt cx="0" cy="0"/>
        </a:xfrm>
      </p:grpSpPr>
      <p:sp>
        <p:nvSpPr>
          <p:cNvPr id="369" name="Google Shape;369;p69"/>
          <p:cNvSpPr txBox="1"/>
          <p:nvPr>
            <p:ph type="ctrTitle"/>
          </p:nvPr>
        </p:nvSpPr>
        <p:spPr>
          <a:xfrm>
            <a:off x="252608" y="2571750"/>
            <a:ext cx="8520600" cy="20526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3000">
                <a:solidFill>
                  <a:schemeClr val="lt1"/>
                </a:solidFill>
                <a:latin typeface="Lato"/>
                <a:ea typeface="Lato"/>
                <a:cs typeface="Lato"/>
                <a:sym typeface="Lato"/>
              </a:rPr>
              <a:t>Thank You for your participation in the </a:t>
            </a:r>
            <a:endParaRPr sz="3000">
              <a:solidFill>
                <a:schemeClr val="lt1"/>
              </a:solidFill>
              <a:latin typeface="Lato"/>
              <a:ea typeface="Lato"/>
              <a:cs typeface="Lato"/>
              <a:sym typeface="Lato"/>
            </a:endParaRPr>
          </a:p>
          <a:p>
            <a:pPr indent="0" lvl="0" marL="0" rtl="0" algn="ctr">
              <a:spcBef>
                <a:spcPts val="0"/>
              </a:spcBef>
              <a:spcAft>
                <a:spcPts val="0"/>
              </a:spcAft>
              <a:buNone/>
            </a:pPr>
            <a:r>
              <a:rPr lang="en" sz="3000">
                <a:solidFill>
                  <a:schemeClr val="lt1"/>
                </a:solidFill>
                <a:latin typeface="Lato"/>
                <a:ea typeface="Lato"/>
                <a:cs typeface="Lato"/>
                <a:sym typeface="Lato"/>
              </a:rPr>
              <a:t>Lightning Talks Speaker Series.</a:t>
            </a:r>
            <a:endParaRPr sz="3000">
              <a:solidFill>
                <a:schemeClr val="lt1"/>
              </a:solidFill>
              <a:latin typeface="Lato"/>
              <a:ea typeface="Lato"/>
              <a:cs typeface="Lato"/>
              <a:sym typeface="Lato"/>
            </a:endParaRPr>
          </a:p>
          <a:p>
            <a:pPr indent="0" lvl="0" marL="0" rtl="0" algn="l">
              <a:spcBef>
                <a:spcPts val="0"/>
              </a:spcBef>
              <a:spcAft>
                <a:spcPts val="0"/>
              </a:spcAft>
              <a:buNone/>
            </a:pPr>
            <a:r>
              <a:t/>
            </a:r>
            <a:endParaRPr sz="3000">
              <a:solidFill>
                <a:schemeClr val="lt1"/>
              </a:solidFill>
              <a:latin typeface="Lato"/>
              <a:ea typeface="Lato"/>
              <a:cs typeface="Lato"/>
              <a:sym typeface="Lato"/>
            </a:endParaRPr>
          </a:p>
          <a:p>
            <a:pPr indent="0" lvl="0" marL="0" rtl="0" algn="ctr">
              <a:spcBef>
                <a:spcPts val="0"/>
              </a:spcBef>
              <a:spcAft>
                <a:spcPts val="0"/>
              </a:spcAft>
              <a:buNone/>
            </a:pPr>
            <a:r>
              <a:rPr lang="en" sz="3000">
                <a:solidFill>
                  <a:schemeClr val="lt1"/>
                </a:solidFill>
                <a:latin typeface="Lato"/>
                <a:ea typeface="Lato"/>
                <a:cs typeface="Lato"/>
                <a:sym typeface="Lato"/>
              </a:rPr>
              <a:t>Questions or Comments?</a:t>
            </a:r>
            <a:endParaRPr sz="3000">
              <a:solidFill>
                <a:schemeClr val="lt1"/>
              </a:solidFill>
              <a:latin typeface="Lato"/>
              <a:ea typeface="Lato"/>
              <a:cs typeface="Lato"/>
              <a:sym typeface="Lato"/>
            </a:endParaRPr>
          </a:p>
          <a:p>
            <a:pPr indent="0" lvl="0" marL="0" rtl="0" algn="ctr">
              <a:spcBef>
                <a:spcPts val="0"/>
              </a:spcBef>
              <a:spcAft>
                <a:spcPts val="0"/>
              </a:spcAft>
              <a:buNone/>
            </a:pPr>
            <a:r>
              <a:rPr lang="en" sz="3000">
                <a:solidFill>
                  <a:schemeClr val="lt1"/>
                </a:solidFill>
                <a:latin typeface="Lato"/>
                <a:ea typeface="Lato"/>
                <a:cs typeface="Lato"/>
                <a:sym typeface="Lato"/>
              </a:rPr>
              <a:t>Email digital@bu.edu.</a:t>
            </a:r>
            <a:endParaRPr sz="3000">
              <a:solidFill>
                <a:schemeClr val="lt1"/>
              </a:solidFill>
              <a:latin typeface="Lato"/>
              <a:ea typeface="Lato"/>
              <a:cs typeface="Lato"/>
              <a:sym typeface="Lato"/>
            </a:endParaRPr>
          </a:p>
          <a:p>
            <a:pPr indent="0" lvl="0" marL="0" rtl="0" algn="ctr">
              <a:spcBef>
                <a:spcPts val="0"/>
              </a:spcBef>
              <a:spcAft>
                <a:spcPts val="0"/>
              </a:spcAft>
              <a:buNone/>
            </a:pPr>
            <a:r>
              <a:t/>
            </a:r>
            <a:endParaRPr sz="3000">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