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Lato" panose="020F0502020204030203" pitchFamily="34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300" y="-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16a1781b7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16a1781b7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8debb6a71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18debb6a71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8debb6a71f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8debb6a71f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8debb6a71f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8debb6a71f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8ddc274b42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8ddc274b42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8f3e7c1222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8f3e7c1222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8f3e7c1222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8f3e7c1222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8f3e7c1222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8f3e7c1222_1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8f3e7c1222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8f3e7c1222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8debb6a71f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8debb6a71f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8f3e7c1222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8f3e7c1222_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8f3e7c1222_6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8f3e7c1222_6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8f3e7c1222_6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8f3e7c1222_6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8f3e7c1222_6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8f3e7c1222_6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8debb6a71f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8debb6a71f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8f3e7c1222_1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8f3e7c1222_1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8f3e7c1222_1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8f3e7c1222_1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8f3e7c1222_1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8f3e7c1222_1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8f3e7c1222_1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8f3e7c1222_1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8debb6a71f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8debb6a71f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8f3e7c1222_1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18f3e7c1222_1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8f3e7c1222_16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8f3e7c1222_16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8f3e7c1222_16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18f3e7c1222_16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8f3e7c1222_16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18f3e7c1222_16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91d893049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91d893049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8debb6a71f_1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18debb6a71f_1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18f3e7c1222_2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18f3e7c1222_2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18f3e7c1222_2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18f3e7c1222_2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8f3e7c1222_2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18f3e7c1222_2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8f3e7c1222_2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18f3e7c1222_2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18f3e7c1222_2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18f3e7c1222_2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8debb6a71f_1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18debb6a71f_1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8debb6a71f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18debb6a71f_1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18debb6a71f_1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18debb6a71f_1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mote.com/m/ngbhhar" TargetMode="Externa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hyperlink" Target="https://www.actfl.org/sites/default/files/can-dos/Intercultural%20Can-Do_Statements.pd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hyperlink" Target="https://www.boomalang.co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3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ellotalk.com/" TargetMode="External"/><Relationship Id="rId3" Type="http://schemas.openxmlformats.org/officeDocument/2006/relationships/image" Target="../media/image10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onversifi.com/" TargetMode="External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0" Type="http://schemas.openxmlformats.org/officeDocument/2006/relationships/hyperlink" Target="https://www.connectexpat.com/" TargetMode="External"/><Relationship Id="rId4" Type="http://schemas.openxmlformats.org/officeDocument/2006/relationships/hyperlink" Target="https://www.talkabroad.com/" TargetMode="External"/><Relationship Id="rId9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/>
        </p:nvSpPr>
        <p:spPr>
          <a:xfrm>
            <a:off x="387375" y="511450"/>
            <a:ext cx="3885300" cy="24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FFFF"/>
                </a:solidFill>
              </a:rPr>
              <a:t>Quick Reminder</a:t>
            </a:r>
            <a:r>
              <a:rPr lang="en" sz="3000">
                <a:solidFill>
                  <a:srgbClr val="FFFFFF"/>
                </a:solidFill>
              </a:rPr>
              <a:t> </a:t>
            </a:r>
            <a:endParaRPr sz="30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</a:rPr>
              <a:t>For optimal viewing experience, you can change your view options. We recommend </a:t>
            </a:r>
            <a:r>
              <a:rPr lang="en" sz="1700" b="1">
                <a:solidFill>
                  <a:srgbClr val="FFFFFF"/>
                </a:solidFill>
              </a:rPr>
              <a:t>Speaker View</a:t>
            </a:r>
            <a:r>
              <a:rPr lang="en" sz="1700">
                <a:solidFill>
                  <a:srgbClr val="FFFFFF"/>
                </a:solidFill>
              </a:rPr>
              <a:t> over Gallery View.</a:t>
            </a:r>
            <a:endParaRPr sz="17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FFFFFF"/>
              </a:solidFill>
            </a:endParaRPr>
          </a:p>
        </p:txBody>
      </p:sp>
      <p:pic>
        <p:nvPicPr>
          <p:cNvPr id="59" name="Google Shape;5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553050"/>
            <a:ext cx="2902176" cy="172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31075" y="1751150"/>
            <a:ext cx="2126600" cy="77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6">
            <a:alphaModFix/>
          </a:blip>
          <a:srcRect l="44607" t="13028"/>
          <a:stretch/>
        </p:blipFill>
        <p:spPr>
          <a:xfrm>
            <a:off x="4478050" y="2630325"/>
            <a:ext cx="1495100" cy="172844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409425" y="3039713"/>
            <a:ext cx="3841200" cy="7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FFFFFF"/>
                </a:solidFill>
              </a:rPr>
              <a:t>Optional: </a:t>
            </a:r>
            <a:r>
              <a:rPr lang="en" sz="1600">
                <a:solidFill>
                  <a:srgbClr val="FFFFFF"/>
                </a:solidFill>
              </a:rPr>
              <a:t>Add your department, program or school to your Zoom name.</a:t>
            </a:r>
            <a:endParaRPr sz="16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9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2034775" y="3740475"/>
            <a:ext cx="697500" cy="336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2034775" y="2403450"/>
            <a:ext cx="697500" cy="336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06400" y="3112850"/>
            <a:ext cx="2459575" cy="91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 b="1">
                <a:solidFill>
                  <a:schemeClr val="lt1"/>
                </a:solidFill>
              </a:rPr>
              <a:t>Recording</a:t>
            </a:r>
            <a:endParaRPr sz="53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5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50">
                <a:solidFill>
                  <a:schemeClr val="lt1"/>
                </a:solidFill>
              </a:rPr>
              <a:t>Today’s Lightning Talks are being recorded and will be available for viewing via </a:t>
            </a:r>
            <a:r>
              <a:rPr lang="en" sz="2750" u="sng">
                <a:solidFill>
                  <a:schemeClr val="lt1"/>
                </a:solidFill>
              </a:rPr>
              <a:t>bu.edu/dli</a:t>
            </a:r>
            <a:r>
              <a:rPr lang="en" sz="2750">
                <a:solidFill>
                  <a:schemeClr val="lt1"/>
                </a:solidFill>
              </a:rPr>
              <a:t> later this month.</a:t>
            </a:r>
            <a:endParaRPr sz="275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ctrTitle"/>
          </p:nvPr>
        </p:nvSpPr>
        <p:spPr>
          <a:xfrm>
            <a:off x="327300" y="1052350"/>
            <a:ext cx="8489400" cy="292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777" b="1">
                <a:solidFill>
                  <a:schemeClr val="lt1"/>
                </a:solidFill>
              </a:rPr>
              <a:t>Q&amp;A</a:t>
            </a:r>
            <a:endParaRPr sz="7777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5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50">
                <a:solidFill>
                  <a:schemeClr val="lt1"/>
                </a:solidFill>
              </a:rPr>
              <a:t>Please share your questions in the chat feature and the moderator will address questions at the completion of all presentations.</a:t>
            </a:r>
            <a:endParaRPr sz="275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/>
        </p:nvSpPr>
        <p:spPr>
          <a:xfrm>
            <a:off x="2649675" y="2310525"/>
            <a:ext cx="5304300" cy="21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Beth Fincke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Senior Lecturer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CELOP/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Global Programs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" name="Google Shape;85;p18"/>
          <p:cNvSpPr txBox="1"/>
          <p:nvPr/>
        </p:nvSpPr>
        <p:spPr>
          <a:xfrm>
            <a:off x="792400" y="2524050"/>
            <a:ext cx="1406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Headshot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" name="Google Shape;86;p18"/>
          <p:cNvSpPr txBox="1"/>
          <p:nvPr/>
        </p:nvSpPr>
        <p:spPr>
          <a:xfrm>
            <a:off x="6727700" y="2310525"/>
            <a:ext cx="5156700" cy="21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Stephanie Ngom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Senior Lecturer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CELOP/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Global Programs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7" name="Google Shape;8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150" y="2222350"/>
            <a:ext cx="1970651" cy="190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91500" y="2222350"/>
            <a:ext cx="1908600" cy="19086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8"/>
          <p:cNvSpPr txBox="1"/>
          <p:nvPr/>
        </p:nvSpPr>
        <p:spPr>
          <a:xfrm>
            <a:off x="607150" y="800675"/>
            <a:ext cx="8247900" cy="10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Building Community with International Students </a:t>
            </a:r>
            <a:endParaRPr sz="25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through Classroom Contracts</a:t>
            </a:r>
            <a:endParaRPr sz="25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/>
        </p:nvSpPr>
        <p:spPr>
          <a:xfrm>
            <a:off x="630025" y="-10950"/>
            <a:ext cx="8110500" cy="20148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Class Contract:  </a:t>
            </a:r>
            <a:endParaRPr sz="3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Creating a Safe &amp; Inclusive Space</a:t>
            </a:r>
            <a:endParaRPr sz="3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9"/>
          <p:cNvSpPr txBox="1"/>
          <p:nvPr/>
        </p:nvSpPr>
        <p:spPr>
          <a:xfrm>
            <a:off x="630025" y="3492850"/>
            <a:ext cx="8110500" cy="461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●"/>
            </a:pPr>
            <a:r>
              <a:rPr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Student-led brainstorming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6" name="Google Shape;96;p19"/>
          <p:cNvSpPr txBox="1"/>
          <p:nvPr/>
        </p:nvSpPr>
        <p:spPr>
          <a:xfrm>
            <a:off x="630025" y="2825950"/>
            <a:ext cx="8110500" cy="461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●"/>
            </a:pPr>
            <a:r>
              <a:rPr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Professor introduces contract using a model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" name="Google Shape;97;p19"/>
          <p:cNvSpPr txBox="1"/>
          <p:nvPr/>
        </p:nvSpPr>
        <p:spPr>
          <a:xfrm>
            <a:off x="630025" y="4212500"/>
            <a:ext cx="8110500" cy="461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●"/>
            </a:pPr>
            <a:r>
              <a:rPr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Students develop a customized contract for their class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0700" y="84900"/>
            <a:ext cx="1972250" cy="18162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9"/>
          <p:cNvSpPr/>
          <p:nvPr/>
        </p:nvSpPr>
        <p:spPr>
          <a:xfrm>
            <a:off x="638875" y="2082650"/>
            <a:ext cx="8092800" cy="664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0025" y="2082625"/>
            <a:ext cx="2444406" cy="66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/>
        </p:nvSpPr>
        <p:spPr>
          <a:xfrm>
            <a:off x="0" y="475575"/>
            <a:ext cx="9144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Class Contract Examples:</a:t>
            </a:r>
            <a:endParaRPr sz="3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5175" y="1481275"/>
            <a:ext cx="4218099" cy="3126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8800" y="1481275"/>
            <a:ext cx="4353198" cy="312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/>
        </p:nvSpPr>
        <p:spPr>
          <a:xfrm>
            <a:off x="525600" y="1059825"/>
            <a:ext cx="8501100" cy="22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Other ways we have created community both synchronously and asynchronously:</a:t>
            </a: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"/>
              <a:buChar char="●"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Students present their cities and special aspects of their cultures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"/>
              <a:buChar char="●"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Using the following technology:  Perusall, Pronto, Discussion Boards</a:t>
            </a:r>
            <a:endParaRPr sz="1900"/>
          </a:p>
        </p:txBody>
      </p:sp>
      <p:sp>
        <p:nvSpPr>
          <p:cNvPr id="113" name="Google Shape;113;p21"/>
          <p:cNvSpPr txBox="1"/>
          <p:nvPr/>
        </p:nvSpPr>
        <p:spPr>
          <a:xfrm>
            <a:off x="1737150" y="184125"/>
            <a:ext cx="56697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Takeaways</a:t>
            </a:r>
            <a:endParaRPr sz="35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21"/>
          <p:cNvSpPr txBox="1"/>
          <p:nvPr/>
        </p:nvSpPr>
        <p:spPr>
          <a:xfrm>
            <a:off x="525600" y="3543675"/>
            <a:ext cx="8092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Connect with Us!</a:t>
            </a:r>
            <a:endParaRPr sz="2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5" name="Google Shape;115;p21"/>
          <p:cNvSpPr txBox="1"/>
          <p:nvPr/>
        </p:nvSpPr>
        <p:spPr>
          <a:xfrm>
            <a:off x="4773175" y="3989500"/>
            <a:ext cx="2236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Stephanie Ngom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sngom@bu.edu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6" name="Google Shape;116;p21"/>
          <p:cNvSpPr txBox="1"/>
          <p:nvPr/>
        </p:nvSpPr>
        <p:spPr>
          <a:xfrm>
            <a:off x="2536375" y="3989500"/>
            <a:ext cx="2236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Beth Fincke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bethf@bu.edu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ctrTitle"/>
          </p:nvPr>
        </p:nvSpPr>
        <p:spPr>
          <a:xfrm>
            <a:off x="311708" y="10251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3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Thank You</a:t>
            </a:r>
            <a:endParaRPr sz="63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/>
        </p:nvSpPr>
        <p:spPr>
          <a:xfrm>
            <a:off x="3964100" y="1434225"/>
            <a:ext cx="4698000" cy="30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Marcus Gatto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Lecturer, Law and Ethics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BU Global Programs: Study Abroad, Dublin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Community, Care, and the Classroom: Ethics and Pedagogy in Study Abroad</a:t>
            </a:r>
            <a:endParaRPr sz="2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27" name="Google Shape;12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4125" y="1548200"/>
            <a:ext cx="2313475" cy="231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person in a blue shirt&#10;&#10;Description automatically generated with low confidence">
            <a:extLst>
              <a:ext uri="{FF2B5EF4-FFF2-40B4-BE49-F238E27FC236}">
                <a16:creationId xmlns:a16="http://schemas.microsoft.com/office/drawing/2014/main" id="{2ECF3009-950B-10A1-5F92-C88B0B0111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4125" y="1548200"/>
            <a:ext cx="2313475" cy="23134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/>
          <p:nvPr/>
        </p:nvSpPr>
        <p:spPr>
          <a:xfrm>
            <a:off x="150" y="558950"/>
            <a:ext cx="9144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Boston University Dublin Internship Program</a:t>
            </a:r>
            <a:endParaRPr sz="22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3" name="Google Shape;133;p24"/>
          <p:cNvSpPr txBox="1"/>
          <p:nvPr/>
        </p:nvSpPr>
        <p:spPr>
          <a:xfrm>
            <a:off x="1766850" y="1231900"/>
            <a:ext cx="6293100" cy="3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Ethics in Health Care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Char char="-"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Class Scheduled Three Times per Week (Intensive)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Char char="-"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Generally 5 - 12 Students Total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Char char="-"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Variety of Student Profiles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Char char="-"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Classical and Modern Schools of Ethics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Char char="-"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Sensitive Ethical Issues Examined Through a Variety of Media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Program in General: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Char char="-"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Fixed and Elective Requirements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Char char="-"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Ethics Course Specific to Health Science Track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Char char="-"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Variety of Work Experience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/>
        </p:nvSpPr>
        <p:spPr>
          <a:xfrm>
            <a:off x="0" y="462025"/>
            <a:ext cx="9144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Ethics in Health Care: Subject and Subjectivity</a:t>
            </a:r>
            <a:endParaRPr sz="22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1578300" y="985225"/>
            <a:ext cx="59874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ato"/>
              <a:buChar char="-"/>
            </a:pPr>
            <a:r>
              <a:rPr lang="en" sz="1700" i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Nursing Ethics</a:t>
            </a:r>
            <a:r>
              <a:rPr lang="en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by Joan McCarthy Principal Text in Course</a:t>
            </a:r>
            <a:endParaRPr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Char char="-"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Generally Three Dimensions to Materials Presented: 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Char char="-"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Cultural (Societal Structures and Influences)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Char char="-"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Institutional (Professional Governing Bodies; Codes of Ethics)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Char char="-"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Interpersonal Narratives (Case Studies)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0" name="Google Shape;140;p25"/>
          <p:cNvSpPr txBox="1"/>
          <p:nvPr/>
        </p:nvSpPr>
        <p:spPr>
          <a:xfrm>
            <a:off x="102650" y="2748525"/>
            <a:ext cx="2326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Example: Narrative Ethics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2600288" y="3388225"/>
            <a:ext cx="2429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Application in Health Care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2" name="Google Shape;142;p25"/>
          <p:cNvSpPr txBox="1"/>
          <p:nvPr/>
        </p:nvSpPr>
        <p:spPr>
          <a:xfrm>
            <a:off x="5246150" y="3831975"/>
            <a:ext cx="38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Application in Student (Personal) Experience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3" name="Google Shape;143;p25"/>
          <p:cNvSpPr/>
          <p:nvPr/>
        </p:nvSpPr>
        <p:spPr>
          <a:xfrm rot="2262103">
            <a:off x="2269731" y="2988001"/>
            <a:ext cx="330635" cy="400124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5"/>
          <p:cNvSpPr/>
          <p:nvPr/>
        </p:nvSpPr>
        <p:spPr>
          <a:xfrm rot="1810223">
            <a:off x="4915508" y="3558324"/>
            <a:ext cx="330698" cy="40006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25"/>
          <p:cNvSpPr txBox="1"/>
          <p:nvPr/>
        </p:nvSpPr>
        <p:spPr>
          <a:xfrm>
            <a:off x="102650" y="3614200"/>
            <a:ext cx="2064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Example: Ethic of Care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6" name="Google Shape;146;p25"/>
          <p:cNvSpPr txBox="1"/>
          <p:nvPr/>
        </p:nvSpPr>
        <p:spPr>
          <a:xfrm>
            <a:off x="2600300" y="4082875"/>
            <a:ext cx="213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Defining “Care”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7" name="Google Shape;147;p25"/>
          <p:cNvSpPr txBox="1"/>
          <p:nvPr/>
        </p:nvSpPr>
        <p:spPr>
          <a:xfrm>
            <a:off x="5324300" y="4425000"/>
            <a:ext cx="3432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Building Community Abroad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8" name="Google Shape;148;p25"/>
          <p:cNvSpPr/>
          <p:nvPr/>
        </p:nvSpPr>
        <p:spPr>
          <a:xfrm rot="2262103">
            <a:off x="2269731" y="3832001"/>
            <a:ext cx="330635" cy="400124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5"/>
          <p:cNvSpPr/>
          <p:nvPr/>
        </p:nvSpPr>
        <p:spPr>
          <a:xfrm rot="2262103">
            <a:off x="4610881" y="4291451"/>
            <a:ext cx="330635" cy="400124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/>
          <p:nvPr/>
        </p:nvSpPr>
        <p:spPr>
          <a:xfrm>
            <a:off x="1725175" y="422625"/>
            <a:ext cx="5669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Takeaways</a:t>
            </a:r>
            <a:endParaRPr sz="3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5" name="Google Shape;155;p26"/>
          <p:cNvSpPr txBox="1"/>
          <p:nvPr/>
        </p:nvSpPr>
        <p:spPr>
          <a:xfrm>
            <a:off x="1638625" y="1508150"/>
            <a:ext cx="6012600" cy="29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ato"/>
              <a:buChar char="-"/>
            </a:pPr>
            <a:r>
              <a:rPr lang="en" sz="2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Unique Pedagogical Dimensions of Study Abroad</a:t>
            </a:r>
            <a:endParaRPr sz="2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ato"/>
              <a:buChar char="-"/>
            </a:pPr>
            <a:r>
              <a:rPr lang="en" sz="2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Ethics as a Learning Outcome as well as Outcome of Learning</a:t>
            </a:r>
            <a:endParaRPr sz="2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ato"/>
              <a:buChar char="-"/>
            </a:pPr>
            <a:r>
              <a:rPr lang="en" sz="2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Broadening and Developing Sense of Self and Community</a:t>
            </a:r>
            <a:endParaRPr sz="2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>
            <a:spLocks noGrp="1"/>
          </p:cNvSpPr>
          <p:nvPr>
            <p:ph type="ctrTitle"/>
          </p:nvPr>
        </p:nvSpPr>
        <p:spPr>
          <a:xfrm>
            <a:off x="311708" y="10251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3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Thank You</a:t>
            </a:r>
            <a:endParaRPr sz="63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/>
          <p:nvPr/>
        </p:nvSpPr>
        <p:spPr>
          <a:xfrm>
            <a:off x="4179325" y="1248000"/>
            <a:ext cx="4481100" cy="26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Borja Ruiz de Arbulo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Senior Lecturer in Spanish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BU College of Arts &amp; Sciences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Digital Talks: Bringing the Culture Into the Second Language Classroom</a:t>
            </a:r>
            <a:endParaRPr sz="2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04040"/>
                </a:solidFill>
              </a:rPr>
              <a:t> </a:t>
            </a:r>
            <a:endParaRPr sz="2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6" name="Google Shape;166;p28"/>
          <p:cNvSpPr txBox="1"/>
          <p:nvPr/>
        </p:nvSpPr>
        <p:spPr>
          <a:xfrm>
            <a:off x="2364625" y="2432050"/>
            <a:ext cx="1406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Headshot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7000" y="1240075"/>
            <a:ext cx="2283251" cy="253722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8"/>
          <p:cNvSpPr txBox="1"/>
          <p:nvPr/>
        </p:nvSpPr>
        <p:spPr>
          <a:xfrm>
            <a:off x="1623975" y="3895500"/>
            <a:ext cx="2229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pronounce my name.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/>
          <p:nvPr/>
        </p:nvSpPr>
        <p:spPr>
          <a:xfrm>
            <a:off x="329450" y="371950"/>
            <a:ext cx="61212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1">
                <a:solidFill>
                  <a:schemeClr val="accent4"/>
                </a:solidFill>
              </a:rPr>
              <a:t>Spanish 211 (LS 211)</a:t>
            </a:r>
            <a:endParaRPr sz="3800" b="1">
              <a:solidFill>
                <a:schemeClr val="accent4"/>
              </a:solidFill>
            </a:endParaRPr>
          </a:p>
        </p:txBody>
      </p:sp>
      <p:pic>
        <p:nvPicPr>
          <p:cNvPr id="174" name="Google Shape;17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375" y="2619525"/>
            <a:ext cx="985700" cy="98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2180" y="1487171"/>
            <a:ext cx="924100" cy="985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2175" y="3706200"/>
            <a:ext cx="924100" cy="86634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9"/>
          <p:cNvSpPr txBox="1"/>
          <p:nvPr/>
        </p:nvSpPr>
        <p:spPr>
          <a:xfrm>
            <a:off x="1376275" y="2789125"/>
            <a:ext cx="1650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lt1"/>
                </a:solidFill>
              </a:rPr>
              <a:t>Interpersonal</a:t>
            </a:r>
            <a:endParaRPr sz="15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lt1"/>
                </a:solidFill>
              </a:rPr>
              <a:t>Communication</a:t>
            </a:r>
            <a:endParaRPr sz="1500" b="1">
              <a:solidFill>
                <a:schemeClr val="lt1"/>
              </a:solidFill>
            </a:endParaRPr>
          </a:p>
        </p:txBody>
      </p:sp>
      <p:sp>
        <p:nvSpPr>
          <p:cNvPr id="178" name="Google Shape;178;p29"/>
          <p:cNvSpPr txBox="1"/>
          <p:nvPr/>
        </p:nvSpPr>
        <p:spPr>
          <a:xfrm>
            <a:off x="1376275" y="1716475"/>
            <a:ext cx="1650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lt1"/>
                </a:solidFill>
              </a:rPr>
              <a:t>Interpretive</a:t>
            </a:r>
            <a:endParaRPr sz="15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lt1"/>
                </a:solidFill>
              </a:rPr>
              <a:t>Communication</a:t>
            </a:r>
            <a:endParaRPr sz="1500" b="1">
              <a:solidFill>
                <a:schemeClr val="lt1"/>
              </a:solidFill>
            </a:endParaRPr>
          </a:p>
        </p:txBody>
      </p:sp>
      <p:sp>
        <p:nvSpPr>
          <p:cNvPr id="179" name="Google Shape;179;p29"/>
          <p:cNvSpPr txBox="1"/>
          <p:nvPr/>
        </p:nvSpPr>
        <p:spPr>
          <a:xfrm>
            <a:off x="1376275" y="3816125"/>
            <a:ext cx="1650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lt1"/>
                </a:solidFill>
              </a:rPr>
              <a:t>Presentational</a:t>
            </a:r>
            <a:endParaRPr sz="15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lt1"/>
                </a:solidFill>
              </a:rPr>
              <a:t>Communication</a:t>
            </a:r>
            <a:endParaRPr sz="1500" b="1">
              <a:solidFill>
                <a:schemeClr val="lt1"/>
              </a:solidFill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81453" y="1487175"/>
            <a:ext cx="1284428" cy="12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9"/>
          <p:cNvSpPr txBox="1"/>
          <p:nvPr/>
        </p:nvSpPr>
        <p:spPr>
          <a:xfrm>
            <a:off x="6510050" y="1709925"/>
            <a:ext cx="22812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</a:rPr>
              <a:t>Intercultural</a:t>
            </a:r>
            <a:endParaRPr sz="19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</a:rPr>
              <a:t>Communication</a:t>
            </a:r>
            <a:endParaRPr sz="1900" b="1">
              <a:solidFill>
                <a:schemeClr val="lt1"/>
              </a:solidFill>
            </a:endParaRPr>
          </a:p>
        </p:txBody>
      </p:sp>
      <p:sp>
        <p:nvSpPr>
          <p:cNvPr id="182" name="Google Shape;182;p29"/>
          <p:cNvSpPr/>
          <p:nvPr/>
        </p:nvSpPr>
        <p:spPr>
          <a:xfrm>
            <a:off x="3339575" y="2472863"/>
            <a:ext cx="1118100" cy="1118100"/>
          </a:xfrm>
          <a:prstGeom prst="mathPlus">
            <a:avLst>
              <a:gd name="adj1" fmla="val 793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29"/>
          <p:cNvSpPr/>
          <p:nvPr/>
        </p:nvSpPr>
        <p:spPr>
          <a:xfrm>
            <a:off x="452175" y="1206275"/>
            <a:ext cx="4737000" cy="63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4" name="Google Shape;184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77250" y="2824513"/>
            <a:ext cx="1692825" cy="183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9"/>
          <p:cNvSpPr txBox="1"/>
          <p:nvPr/>
        </p:nvSpPr>
        <p:spPr>
          <a:xfrm>
            <a:off x="6390175" y="2824525"/>
            <a:ext cx="2553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In my own and other cultures </a:t>
            </a:r>
            <a:r>
              <a:rPr lang="en" sz="1200" b="1" i="1" u="sng">
                <a:solidFill>
                  <a:schemeClr val="lt1"/>
                </a:solidFill>
              </a:rPr>
              <a:t>I can</a:t>
            </a:r>
            <a:r>
              <a:rPr lang="en" sz="1200">
                <a:solidFill>
                  <a:schemeClr val="lt1"/>
                </a:solidFill>
              </a:rPr>
              <a:t> make comparisons between products and practices to help me understand perspectives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186" name="Google Shape;186;p29"/>
          <p:cNvSpPr txBox="1"/>
          <p:nvPr/>
        </p:nvSpPr>
        <p:spPr>
          <a:xfrm>
            <a:off x="6450650" y="3939425"/>
            <a:ext cx="24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i="1" u="sng">
                <a:solidFill>
                  <a:schemeClr val="lt1"/>
                </a:solidFill>
              </a:rPr>
              <a:t>I can</a:t>
            </a:r>
            <a:r>
              <a:rPr lang="en" sz="1100" b="1" i="1">
                <a:solidFill>
                  <a:schemeClr val="lt1"/>
                </a:solidFill>
              </a:rPr>
              <a:t> </a:t>
            </a:r>
            <a:r>
              <a:rPr lang="en" sz="1100">
                <a:solidFill>
                  <a:schemeClr val="lt1"/>
                </a:solidFill>
              </a:rPr>
              <a:t>interact at a functional level in some familiar contexts</a:t>
            </a:r>
            <a:endParaRPr sz="1100">
              <a:solidFill>
                <a:schemeClr val="lt1"/>
              </a:solidFill>
            </a:endParaRPr>
          </a:p>
        </p:txBody>
      </p:sp>
      <p:cxnSp>
        <p:nvCxnSpPr>
          <p:cNvPr id="187" name="Google Shape;187;p29"/>
          <p:cNvCxnSpPr/>
          <p:nvPr/>
        </p:nvCxnSpPr>
        <p:spPr>
          <a:xfrm rot="10800000" flipH="1">
            <a:off x="6370975" y="3740713"/>
            <a:ext cx="2592300" cy="21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8" name="Google Shape;188;p29"/>
          <p:cNvSpPr txBox="1"/>
          <p:nvPr/>
        </p:nvSpPr>
        <p:spPr>
          <a:xfrm>
            <a:off x="4677250" y="4654125"/>
            <a:ext cx="4286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u="sng">
                <a:solidFill>
                  <a:schemeClr val="l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https://www.actfl.org/sites/default/files/can-dos/Intercultural%20Can-Do_Statements.pdf</a:t>
            </a:r>
            <a:r>
              <a:rPr lang="en" sz="700">
                <a:solidFill>
                  <a:schemeClr val="lt1"/>
                </a:solidFill>
              </a:rPr>
              <a:t> </a:t>
            </a:r>
            <a:endParaRPr sz="7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30"/>
          <p:cNvPicPr preferRelativeResize="0"/>
          <p:nvPr/>
        </p:nvPicPr>
        <p:blipFill rotWithShape="1">
          <a:blip r:embed="rId4">
            <a:alphaModFix/>
          </a:blip>
          <a:srcRect t="22565" b="19081"/>
          <a:stretch/>
        </p:blipFill>
        <p:spPr>
          <a:xfrm>
            <a:off x="242050" y="1301350"/>
            <a:ext cx="27311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050" y="285300"/>
            <a:ext cx="748467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0"/>
          <p:cNvSpPr txBox="1"/>
          <p:nvPr/>
        </p:nvSpPr>
        <p:spPr>
          <a:xfrm>
            <a:off x="990528" y="269850"/>
            <a:ext cx="2085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Intercultural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Communication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96" name="Google Shape;196;p30"/>
          <p:cNvPicPr preferRelativeResize="0"/>
          <p:nvPr/>
        </p:nvPicPr>
        <p:blipFill rotWithShape="1">
          <a:blip r:embed="rId6">
            <a:alphaModFix/>
          </a:blip>
          <a:srcRect b="11824"/>
          <a:stretch/>
        </p:blipFill>
        <p:spPr>
          <a:xfrm>
            <a:off x="242050" y="1910949"/>
            <a:ext cx="2731101" cy="127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0"/>
          <p:cNvSpPr txBox="1"/>
          <p:nvPr/>
        </p:nvSpPr>
        <p:spPr>
          <a:xfrm>
            <a:off x="107600" y="3229975"/>
            <a:ext cx="300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lt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https://www.boomalang.co/</a:t>
            </a:r>
            <a:r>
              <a:rPr lang="en" sz="1000">
                <a:solidFill>
                  <a:schemeClr val="lt1"/>
                </a:solidFill>
              </a:rPr>
              <a:t> 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198" name="Google Shape;198;p30"/>
          <p:cNvSpPr/>
          <p:nvPr/>
        </p:nvSpPr>
        <p:spPr>
          <a:xfrm>
            <a:off x="242000" y="1118750"/>
            <a:ext cx="2731200" cy="7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30"/>
          <p:cNvSpPr txBox="1"/>
          <p:nvPr/>
        </p:nvSpPr>
        <p:spPr>
          <a:xfrm>
            <a:off x="3522113" y="1298275"/>
            <a:ext cx="2439000" cy="1877700"/>
          </a:xfrm>
          <a:prstGeom prst="rect">
            <a:avLst/>
          </a:prstGeom>
          <a:solidFill>
            <a:srgbClr val="FFFFFF">
              <a:alpha val="1131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 Unscripted conversations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15-minute each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Written or spoken reflection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0" name="Google Shape;200;p30"/>
          <p:cNvSpPr txBox="1"/>
          <p:nvPr/>
        </p:nvSpPr>
        <p:spPr>
          <a:xfrm>
            <a:off x="3827175" y="285288"/>
            <a:ext cx="16236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Task  </a:t>
            </a:r>
            <a:endParaRPr sz="35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1" name="Google Shape;201;p30"/>
          <p:cNvSpPr/>
          <p:nvPr/>
        </p:nvSpPr>
        <p:spPr>
          <a:xfrm>
            <a:off x="4872048" y="3676375"/>
            <a:ext cx="1193700" cy="1099200"/>
          </a:xfrm>
          <a:prstGeom prst="ellipse">
            <a:avLst/>
          </a:prstGeom>
          <a:solidFill>
            <a:srgbClr val="1155CC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30"/>
          <p:cNvSpPr/>
          <p:nvPr/>
        </p:nvSpPr>
        <p:spPr>
          <a:xfrm>
            <a:off x="5702987" y="3427150"/>
            <a:ext cx="1677300" cy="1577400"/>
          </a:xfrm>
          <a:prstGeom prst="ellipse">
            <a:avLst/>
          </a:prstGeom>
          <a:solidFill>
            <a:srgbClr val="FFAB40">
              <a:alpha val="66670"/>
            </a:srgbClr>
          </a:solidFill>
          <a:ln>
            <a:noFill/>
          </a:ln>
          <a:effectLst>
            <a:outerShdw blurRad="57150" dist="19050" dir="5400000" algn="bl" rotWithShape="0">
              <a:srgbClr val="000000">
                <a:alpha val="3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30"/>
          <p:cNvSpPr txBox="1"/>
          <p:nvPr/>
        </p:nvSpPr>
        <p:spPr>
          <a:xfrm>
            <a:off x="3389275" y="4246975"/>
            <a:ext cx="1390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Language </a:t>
            </a:r>
            <a:endParaRPr sz="1700" i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Proficiency</a:t>
            </a:r>
            <a:endParaRPr sz="1700" i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4" name="Google Shape;204;p30"/>
          <p:cNvSpPr txBox="1"/>
          <p:nvPr/>
        </p:nvSpPr>
        <p:spPr>
          <a:xfrm>
            <a:off x="7412050" y="3538975"/>
            <a:ext cx="1562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Cultural </a:t>
            </a:r>
            <a:endParaRPr sz="1700" i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Competence</a:t>
            </a:r>
            <a:endParaRPr sz="1700" i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5" name="Google Shape;205;p30"/>
          <p:cNvSpPr txBox="1"/>
          <p:nvPr/>
        </p:nvSpPr>
        <p:spPr>
          <a:xfrm>
            <a:off x="6536625" y="1290463"/>
            <a:ext cx="2351400" cy="1893300"/>
          </a:xfrm>
          <a:prstGeom prst="rect">
            <a:avLst/>
          </a:prstGeom>
          <a:solidFill>
            <a:srgbClr val="FFFFFF">
              <a:alpha val="1131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Learner as a proactive communicator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Comparison and reflection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6" name="Google Shape;206;p30"/>
          <p:cNvSpPr txBox="1"/>
          <p:nvPr/>
        </p:nvSpPr>
        <p:spPr>
          <a:xfrm>
            <a:off x="6900525" y="285300"/>
            <a:ext cx="16236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Goal  </a:t>
            </a:r>
            <a:endParaRPr sz="35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07" name="Google Shape;207;p30"/>
          <p:cNvCxnSpPr/>
          <p:nvPr/>
        </p:nvCxnSpPr>
        <p:spPr>
          <a:xfrm>
            <a:off x="5824550" y="3571525"/>
            <a:ext cx="3900" cy="47940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08" name="Google Shape;208;p30"/>
          <p:cNvSpPr txBox="1"/>
          <p:nvPr/>
        </p:nvSpPr>
        <p:spPr>
          <a:xfrm>
            <a:off x="5179100" y="3183773"/>
            <a:ext cx="1294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LS 211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9" name="Google Shape;209;p30"/>
          <p:cNvSpPr/>
          <p:nvPr/>
        </p:nvSpPr>
        <p:spPr>
          <a:xfrm>
            <a:off x="3522225" y="1118750"/>
            <a:ext cx="2439000" cy="72600"/>
          </a:xfrm>
          <a:prstGeom prst="rect">
            <a:avLst/>
          </a:prstGeom>
          <a:solidFill>
            <a:srgbClr val="FFFFFF">
              <a:alpha val="565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30"/>
          <p:cNvSpPr/>
          <p:nvPr/>
        </p:nvSpPr>
        <p:spPr>
          <a:xfrm>
            <a:off x="6536625" y="1118750"/>
            <a:ext cx="2351400" cy="72600"/>
          </a:xfrm>
          <a:prstGeom prst="rect">
            <a:avLst/>
          </a:prstGeom>
          <a:solidFill>
            <a:srgbClr val="FFFFFF">
              <a:alpha val="565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1"/>
          <p:cNvSpPr txBox="1"/>
          <p:nvPr/>
        </p:nvSpPr>
        <p:spPr>
          <a:xfrm>
            <a:off x="1737150" y="116400"/>
            <a:ext cx="5669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Takeaways</a:t>
            </a:r>
            <a:endParaRPr sz="31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16" name="Google Shape;216;p3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10233"/>
          <a:stretch/>
        </p:blipFill>
        <p:spPr>
          <a:xfrm>
            <a:off x="834388" y="951075"/>
            <a:ext cx="3375775" cy="88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1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4388" y="2007250"/>
            <a:ext cx="3375775" cy="88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1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20867"/>
          <a:stretch/>
        </p:blipFill>
        <p:spPr>
          <a:xfrm>
            <a:off x="834388" y="3063425"/>
            <a:ext cx="3375775" cy="88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1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34388" y="4119600"/>
            <a:ext cx="3375775" cy="784551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1"/>
          <p:cNvSpPr txBox="1"/>
          <p:nvPr/>
        </p:nvSpPr>
        <p:spPr>
          <a:xfrm>
            <a:off x="4652013" y="951075"/>
            <a:ext cx="3657600" cy="4023360"/>
          </a:xfrm>
          <a:prstGeom prst="rect">
            <a:avLst/>
          </a:prstGeom>
          <a:noFill/>
          <a:ln w="28575" cap="flat" cmpd="sng">
            <a:solidFill>
              <a:srgbClr val="FFAB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After speaking of Monterrey, we were able to share what classes we are taking this semester since we're both University students! We are both studying in STEM-related fields and can share the struggle of taking difficult, time-consuming classes. Lastly, we spoke about each of our experiences being in a field that not many people in our family can relate to, which helped me in feeling less alone with my own difficulties. Ultimately, I feel that my conversation with _________ flowed very smoothly, and was a nice refresher to a very long day</a:t>
            </a:r>
            <a:endParaRPr sz="1600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2"/>
          <p:cNvSpPr txBox="1">
            <a:spLocks noGrp="1"/>
          </p:cNvSpPr>
          <p:nvPr>
            <p:ph type="ctrTitle"/>
          </p:nvPr>
        </p:nvSpPr>
        <p:spPr>
          <a:xfrm>
            <a:off x="311708" y="10251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3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Thank You</a:t>
            </a:r>
            <a:endParaRPr sz="63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3"/>
          <p:cNvSpPr txBox="1"/>
          <p:nvPr/>
        </p:nvSpPr>
        <p:spPr>
          <a:xfrm>
            <a:off x="4288000" y="1630200"/>
            <a:ext cx="51567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Amit Sethi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Oral &amp; Maxillofacial Surgery 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BU School of Dental Medicine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“Where Are You From?”</a:t>
            </a:r>
            <a:endParaRPr sz="28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31" name="Google Shape;23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0475" y="1395150"/>
            <a:ext cx="2583300" cy="258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4"/>
          <p:cNvSpPr txBox="1"/>
          <p:nvPr/>
        </p:nvSpPr>
        <p:spPr>
          <a:xfrm>
            <a:off x="871900" y="879900"/>
            <a:ext cx="8045400" cy="42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-"/>
            </a:pPr>
            <a:r>
              <a:rPr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“Subtle, verbal or non-verbal (behavioral)  exchanges that infringe on person’s space, energy and mobility.. .and often “communicate hostile, derogatory or negative slights and insults that potentially have a harmful or unpleasant psychological impact on the target person or group”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-"/>
            </a:pPr>
            <a:r>
              <a:rPr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“Where are you from”, “That name is not a common name for “you people”, “When you finish training are you going back to your country?”, “It’s surprising that you speak English really well!”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-"/>
            </a:pPr>
            <a:r>
              <a:rPr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Black, Latinos, Native Americans, Asian Americans, and LGBTQs among the most susceptible groups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-"/>
            </a:pPr>
            <a:r>
              <a:rPr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In medical and dental schools besides the faculty, patients may commit “microaggressions” 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7" name="Google Shape;237;p34"/>
          <p:cNvSpPr txBox="1"/>
          <p:nvPr/>
        </p:nvSpPr>
        <p:spPr>
          <a:xfrm>
            <a:off x="0" y="162350"/>
            <a:ext cx="9144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Microagressions</a:t>
            </a:r>
            <a:endParaRPr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5"/>
          <p:cNvSpPr txBox="1"/>
          <p:nvPr/>
        </p:nvSpPr>
        <p:spPr>
          <a:xfrm>
            <a:off x="845525" y="1272225"/>
            <a:ext cx="7808700" cy="35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-"/>
            </a:pPr>
            <a:r>
              <a:rPr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International students and scholars, who often have to face multiple challenges during the process of admission and acceptance and moving to a new country often “reconcile these incidents” as a “price of getting to stay and study in the United States”.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-"/>
            </a:pPr>
            <a:r>
              <a:rPr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Students and Scholars find themselves unable to “fit in” despite their best efforts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-"/>
            </a:pPr>
            <a:r>
              <a:rPr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Reminded of being of an “outsider” continuously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-"/>
            </a:pPr>
            <a:r>
              <a:rPr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Low self esteem and lack of confidence which continues well beyond their time in our institutions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3" name="Google Shape;243;p35"/>
          <p:cNvSpPr txBox="1"/>
          <p:nvPr/>
        </p:nvSpPr>
        <p:spPr>
          <a:xfrm>
            <a:off x="871900" y="498600"/>
            <a:ext cx="8120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“Price of having to stay and study/teach here”</a:t>
            </a:r>
            <a:endParaRPr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6"/>
          <p:cNvSpPr txBox="1"/>
          <p:nvPr/>
        </p:nvSpPr>
        <p:spPr>
          <a:xfrm>
            <a:off x="1725175" y="346425"/>
            <a:ext cx="56697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How Can We Do Better?</a:t>
            </a:r>
            <a:endParaRPr sz="25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9" name="Google Shape;249;p36"/>
          <p:cNvSpPr txBox="1"/>
          <p:nvPr/>
        </p:nvSpPr>
        <p:spPr>
          <a:xfrm>
            <a:off x="485825" y="1080000"/>
            <a:ext cx="8431500" cy="40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ato"/>
              <a:buChar char="-"/>
            </a:pPr>
            <a:r>
              <a:rPr lang="en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Acknowledging the fact that “microaggressions” exist and creating awareness among faculty members and graduate/undergraduate students. One may be a receiver or aggressor and sometimes both</a:t>
            </a:r>
            <a:endParaRPr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ato"/>
              <a:buChar char="-"/>
            </a:pPr>
            <a:r>
              <a:rPr lang="en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Using real-life examples and case studies to highlight and provide space and time for scholars and students to share their experiences</a:t>
            </a:r>
            <a:endParaRPr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ato"/>
              <a:buChar char="-"/>
            </a:pPr>
            <a:r>
              <a:rPr lang="en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Response based on three frameworks</a:t>
            </a:r>
            <a:endParaRPr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9144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ato"/>
              <a:buAutoNum type="arabicPeriod"/>
            </a:pPr>
            <a:r>
              <a:rPr lang="en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Open The Front Door ( Observe, Think, Feel, Desire)</a:t>
            </a:r>
            <a:endParaRPr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9144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ato"/>
              <a:buAutoNum type="arabicPeriod"/>
            </a:pPr>
            <a:r>
              <a:rPr lang="en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ACTION ( Ask, Come from Curiosity, Tell what you observed, Impact, Own your thoughts, Next Steps)</a:t>
            </a:r>
            <a:endParaRPr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9144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ato"/>
              <a:buAutoNum type="arabicPeriod"/>
            </a:pPr>
            <a:r>
              <a:rPr lang="en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XYZ ( I feel X when you say Y because Z)</a:t>
            </a:r>
            <a:endParaRPr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ato"/>
              <a:buChar char="-"/>
            </a:pPr>
            <a:r>
              <a:rPr lang="en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“Kindness, mutual understanding”, thoughtfulness, empathy, and inclusivity are keys to giving a sense of true belonging to our colleagues, scholars, and students</a:t>
            </a:r>
            <a:endParaRPr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7"/>
          <p:cNvSpPr txBox="1"/>
          <p:nvPr/>
        </p:nvSpPr>
        <p:spPr>
          <a:xfrm>
            <a:off x="1725175" y="346425"/>
            <a:ext cx="56697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References</a:t>
            </a:r>
            <a:endParaRPr sz="25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5" name="Google Shape;255;p37"/>
          <p:cNvSpPr txBox="1"/>
          <p:nvPr/>
        </p:nvSpPr>
        <p:spPr>
          <a:xfrm>
            <a:off x="900900" y="1436000"/>
            <a:ext cx="7558500" cy="24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Pierce CM, Carew JV, Pierce-Gonzales D, Willis D. An experiment in racism: TV commercials. Edu Urban Soc 1977. 10:61-87. Doi:10.1177/0013124577010000105. </a:t>
            </a:r>
            <a:endParaRPr sz="19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 </a:t>
            </a:r>
            <a:endParaRPr sz="19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Sue DW, Capodilupo CM, Torino GC, et al. Racial microaggressions in everyday life: Implications for clinical practice. Am Psychol. 2007. 62(4):271-286.</a:t>
            </a:r>
            <a:endParaRPr sz="1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8"/>
          <p:cNvSpPr txBox="1">
            <a:spLocks noGrp="1"/>
          </p:cNvSpPr>
          <p:nvPr>
            <p:ph type="ctrTitle"/>
          </p:nvPr>
        </p:nvSpPr>
        <p:spPr>
          <a:xfrm>
            <a:off x="311708" y="10251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300" b="1">
                <a:solidFill>
                  <a:schemeClr val="lt1"/>
                </a:solidFill>
              </a:rPr>
              <a:t>Thank You</a:t>
            </a:r>
            <a:endParaRPr sz="63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9"/>
          <p:cNvSpPr txBox="1"/>
          <p:nvPr/>
        </p:nvSpPr>
        <p:spPr>
          <a:xfrm>
            <a:off x="4418950" y="1569050"/>
            <a:ext cx="43119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Abir Ward, PhD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Lecturer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BU College of Arts &amp; Sciences Writing Program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Linguistic Justice: The Myth that became a Buzzword</a:t>
            </a:r>
            <a:endParaRPr sz="2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66" name="Google Shape;266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1975" y="1447238"/>
            <a:ext cx="2583325" cy="258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0"/>
          <p:cNvSpPr txBox="1"/>
          <p:nvPr/>
        </p:nvSpPr>
        <p:spPr>
          <a:xfrm>
            <a:off x="1444775" y="1956425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Good News!</a:t>
            </a:r>
            <a:endParaRPr sz="3600"/>
          </a:p>
        </p:txBody>
      </p:sp>
      <p:sp>
        <p:nvSpPr>
          <p:cNvPr id="272" name="Google Shape;272;p40"/>
          <p:cNvSpPr txBox="1"/>
          <p:nvPr/>
        </p:nvSpPr>
        <p:spPr>
          <a:xfrm>
            <a:off x="4683875" y="1956425"/>
            <a:ext cx="30000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Bad News!</a:t>
            </a:r>
            <a:endParaRPr sz="3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1"/>
          <p:cNvSpPr txBox="1"/>
          <p:nvPr/>
        </p:nvSpPr>
        <p:spPr>
          <a:xfrm>
            <a:off x="0" y="1678950"/>
            <a:ext cx="91440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Writing and publishing in </a:t>
            </a:r>
            <a:endParaRPr sz="2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English is 25% more burdensome for NNES </a:t>
            </a:r>
            <a:endParaRPr sz="2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(Hanauer, Sheridan, &amp; Englander, 2019)</a:t>
            </a:r>
            <a:endParaRPr sz="2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2"/>
          <p:cNvSpPr txBox="1"/>
          <p:nvPr/>
        </p:nvSpPr>
        <p:spPr>
          <a:xfrm>
            <a:off x="1084300" y="931725"/>
            <a:ext cx="57753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Recognize</a:t>
            </a:r>
            <a:endParaRPr sz="3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42"/>
          <p:cNvSpPr txBox="1"/>
          <p:nvPr/>
        </p:nvSpPr>
        <p:spPr>
          <a:xfrm>
            <a:off x="2086950" y="1886025"/>
            <a:ext cx="5775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Acknowledge</a:t>
            </a:r>
            <a:endParaRPr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4" name="Google Shape;284;p42"/>
          <p:cNvSpPr txBox="1"/>
          <p:nvPr/>
        </p:nvSpPr>
        <p:spPr>
          <a:xfrm>
            <a:off x="3489075" y="2800350"/>
            <a:ext cx="5775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Commend</a:t>
            </a:r>
            <a:endParaRPr/>
          </a:p>
        </p:txBody>
      </p:sp>
      <p:sp>
        <p:nvSpPr>
          <p:cNvPr id="285" name="Google Shape;285;p42"/>
          <p:cNvSpPr txBox="1"/>
          <p:nvPr/>
        </p:nvSpPr>
        <p:spPr>
          <a:xfrm>
            <a:off x="5334000" y="3759825"/>
            <a:ext cx="5775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Invite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3"/>
          <p:cNvSpPr txBox="1"/>
          <p:nvPr/>
        </p:nvSpPr>
        <p:spPr>
          <a:xfrm>
            <a:off x="1614900" y="2127100"/>
            <a:ext cx="5669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FFFF"/>
                </a:solidFill>
              </a:rPr>
              <a:t>abirward@bu.edu</a:t>
            </a:r>
            <a:endParaRPr sz="3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4"/>
          <p:cNvSpPr txBox="1">
            <a:spLocks noGrp="1"/>
          </p:cNvSpPr>
          <p:nvPr>
            <p:ph type="ctrTitle"/>
          </p:nvPr>
        </p:nvSpPr>
        <p:spPr>
          <a:xfrm>
            <a:off x="311708" y="10251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3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Thank You</a:t>
            </a:r>
            <a:endParaRPr sz="63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5"/>
          <p:cNvSpPr txBox="1">
            <a:spLocks noGrp="1"/>
          </p:cNvSpPr>
          <p:nvPr>
            <p:ph type="ctrTitle"/>
          </p:nvPr>
        </p:nvSpPr>
        <p:spPr>
          <a:xfrm>
            <a:off x="311708" y="128530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Q&amp;A</a:t>
            </a:r>
            <a:endParaRPr sz="8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6"/>
          <p:cNvSpPr txBox="1">
            <a:spLocks noGrp="1"/>
          </p:cNvSpPr>
          <p:nvPr>
            <p:ph type="ctrTitle"/>
          </p:nvPr>
        </p:nvSpPr>
        <p:spPr>
          <a:xfrm>
            <a:off x="252608" y="25717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Thank You for your participation in the </a:t>
            </a:r>
            <a:endParaRPr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Lightning Talks Speaker Series.</a:t>
            </a:r>
            <a:endParaRPr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Questions or Comments?</a:t>
            </a:r>
            <a:endParaRPr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Email digital@bu.edu.</a:t>
            </a:r>
            <a:endParaRPr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1153</Words>
  <Application>Microsoft Office PowerPoint</Application>
  <PresentationFormat>On-screen Show (16:9)</PresentationFormat>
  <Paragraphs>181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Lato</vt:lpstr>
      <vt:lpstr>Calibri</vt:lpstr>
      <vt:lpstr>Simple Light</vt:lpstr>
      <vt:lpstr>PowerPoint Presentation</vt:lpstr>
      <vt:lpstr>PowerPoint Presentation</vt:lpstr>
      <vt:lpstr>Recording  Today’s Lightning Talks are being recorded and will be available for viewing via bu.edu/dli later this month.</vt:lpstr>
      <vt:lpstr>Q&amp;A  Please share your questions in the chat feature and the moderator will address questions at the completion of all presentations.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  <vt:lpstr>PowerPoint Presentation</vt:lpstr>
      <vt:lpstr>PowerPoint Presentation</vt:lpstr>
      <vt:lpstr>PowerPoint Presentation</vt:lpstr>
      <vt:lpstr>PowerPoint Presentation</vt:lpstr>
      <vt:lpstr>Thank You</vt:lpstr>
      <vt:lpstr>PowerPoint Presentation</vt:lpstr>
      <vt:lpstr>PowerPoint Presentation</vt:lpstr>
      <vt:lpstr>PowerPoint Presentation</vt:lpstr>
      <vt:lpstr>PowerPoint Presentation</vt:lpstr>
      <vt:lpstr>Thank You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  <vt:lpstr>Q&amp;A</vt:lpstr>
      <vt:lpstr>Thank You for your participation in the  Lightning Talks Speaker Series.  Questions or Comments? Email digital@bu.edu.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Macriss, Sam</cp:lastModifiedBy>
  <cp:revision>2</cp:revision>
  <dcterms:modified xsi:type="dcterms:W3CDTF">2022-11-18T14:18:39Z</dcterms:modified>
</cp:coreProperties>
</file>