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85" r:id="rId2"/>
    <p:sldId id="259" r:id="rId3"/>
    <p:sldId id="258" r:id="rId4"/>
    <p:sldId id="269" r:id="rId5"/>
    <p:sldId id="277" r:id="rId6"/>
    <p:sldId id="278" r:id="rId7"/>
    <p:sldId id="279" r:id="rId8"/>
    <p:sldId id="276" r:id="rId9"/>
    <p:sldId id="275" r:id="rId10"/>
    <p:sldId id="284" r:id="rId11"/>
    <p:sldId id="264" r:id="rId12"/>
    <p:sldId id="283" r:id="rId13"/>
    <p:sldId id="268" r:id="rId14"/>
    <p:sldId id="267" r:id="rId15"/>
    <p:sldId id="270" r:id="rId16"/>
    <p:sldId id="271" r:id="rId17"/>
    <p:sldId id="286" r:id="rId18"/>
    <p:sldId id="28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66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97"/>
    <p:restoredTop sz="77019"/>
  </p:normalViewPr>
  <p:slideViewPr>
    <p:cSldViewPr snapToGrid="0">
      <p:cViewPr varScale="1">
        <p:scale>
          <a:sx n="104" d="100"/>
          <a:sy n="104" d="100"/>
        </p:scale>
        <p:origin x="1075" y="8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1" d="100"/>
          <a:sy n="81" d="100"/>
        </p:scale>
        <p:origin x="3376"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3F0C03-8C4E-E549-A1C4-B07F83CC37F8}"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US"/>
        </a:p>
      </dgm:t>
    </dgm:pt>
    <dgm:pt modelId="{F4BF2A10-DFB0-9D4C-95AD-D790626BE5B5}">
      <dgm:prSet custT="1"/>
      <dgm:spPr/>
      <dgm:t>
        <a:bodyPr anchor="ctr"/>
        <a:lstStyle/>
        <a:p>
          <a:pPr marL="0" algn="ctr">
            <a:buNone/>
          </a:pPr>
          <a:r>
            <a:rPr lang="en-US" sz="2500" dirty="0"/>
            <a:t>To describe social contact patterns and mixing among PWSD with TB and identify frequented locations where transmission to the larger community may occur.</a:t>
          </a:r>
        </a:p>
      </dgm:t>
    </dgm:pt>
    <dgm:pt modelId="{E28C3B36-E1C1-AF4F-90B1-34AF7B4ABC05}" type="parTrans" cxnId="{50935F17-F7AE-4147-B82E-C938BC52475C}">
      <dgm:prSet/>
      <dgm:spPr/>
      <dgm:t>
        <a:bodyPr/>
        <a:lstStyle/>
        <a:p>
          <a:pPr algn="ctr"/>
          <a:endParaRPr lang="en-US" sz="2500"/>
        </a:p>
      </dgm:t>
    </dgm:pt>
    <dgm:pt modelId="{6A1F3928-079E-C148-92B3-924FE73C8CC4}" type="sibTrans" cxnId="{50935F17-F7AE-4147-B82E-C938BC52475C}">
      <dgm:prSet/>
      <dgm:spPr/>
      <dgm:t>
        <a:bodyPr/>
        <a:lstStyle/>
        <a:p>
          <a:pPr algn="ctr"/>
          <a:endParaRPr lang="en-US" sz="2500"/>
        </a:p>
      </dgm:t>
    </dgm:pt>
    <dgm:pt modelId="{429F8BE9-4BD6-A849-9877-E496168B464C}">
      <dgm:prSet custT="1"/>
      <dgm:spPr/>
      <dgm:t>
        <a:bodyPr anchor="ctr"/>
        <a:lstStyle/>
        <a:p>
          <a:pPr marL="0" algn="ctr">
            <a:buNone/>
          </a:pPr>
          <a:r>
            <a:rPr lang="en-US" sz="2500" dirty="0">
              <a:solidFill>
                <a:srgbClr val="002060"/>
              </a:solidFill>
            </a:rPr>
            <a:t>To explore the spatial architecture of substance use social networks.</a:t>
          </a:r>
        </a:p>
      </dgm:t>
    </dgm:pt>
    <dgm:pt modelId="{A1A43FF2-22E8-9140-978C-3490BEC9CA14}" type="parTrans" cxnId="{598DFF4D-67B0-104F-9B8C-EECFAE019F0F}">
      <dgm:prSet/>
      <dgm:spPr/>
      <dgm:t>
        <a:bodyPr/>
        <a:lstStyle/>
        <a:p>
          <a:pPr algn="ctr"/>
          <a:endParaRPr lang="en-US" sz="2500"/>
        </a:p>
      </dgm:t>
    </dgm:pt>
    <dgm:pt modelId="{0E0C1721-E200-DC44-BCF3-FF485ACF0489}" type="sibTrans" cxnId="{598DFF4D-67B0-104F-9B8C-EECFAE019F0F}">
      <dgm:prSet/>
      <dgm:spPr/>
      <dgm:t>
        <a:bodyPr/>
        <a:lstStyle/>
        <a:p>
          <a:pPr algn="ctr"/>
          <a:endParaRPr lang="en-US" sz="2500"/>
        </a:p>
      </dgm:t>
    </dgm:pt>
    <dgm:pt modelId="{A4B96E39-1E31-9442-8107-E1552A129B14}" type="pres">
      <dgm:prSet presAssocID="{833F0C03-8C4E-E549-A1C4-B07F83CC37F8}" presName="diagram" presStyleCnt="0">
        <dgm:presLayoutVars>
          <dgm:dir/>
          <dgm:resizeHandles val="exact"/>
        </dgm:presLayoutVars>
      </dgm:prSet>
      <dgm:spPr/>
      <dgm:t>
        <a:bodyPr/>
        <a:lstStyle/>
        <a:p>
          <a:endParaRPr lang="en-US"/>
        </a:p>
      </dgm:t>
    </dgm:pt>
    <dgm:pt modelId="{4B881F84-91C0-2A43-8A39-D08025EBBAB7}" type="pres">
      <dgm:prSet presAssocID="{F4BF2A10-DFB0-9D4C-95AD-D790626BE5B5}" presName="node" presStyleLbl="node1" presStyleIdx="0" presStyleCnt="2" custScaleY="136185">
        <dgm:presLayoutVars>
          <dgm:bulletEnabled val="1"/>
        </dgm:presLayoutVars>
      </dgm:prSet>
      <dgm:spPr/>
      <dgm:t>
        <a:bodyPr/>
        <a:lstStyle/>
        <a:p>
          <a:endParaRPr lang="en-US"/>
        </a:p>
      </dgm:t>
    </dgm:pt>
    <dgm:pt modelId="{CCA4C7C9-DC61-3C41-9D75-7BE763792755}" type="pres">
      <dgm:prSet presAssocID="{6A1F3928-079E-C148-92B3-924FE73C8CC4}" presName="sibTrans" presStyleCnt="0"/>
      <dgm:spPr/>
    </dgm:pt>
    <dgm:pt modelId="{09599D02-15FB-164B-9518-8E22E19EF0BE}" type="pres">
      <dgm:prSet presAssocID="{429F8BE9-4BD6-A849-9877-E496168B464C}" presName="node" presStyleLbl="node1" presStyleIdx="1" presStyleCnt="2" custScaleY="133210">
        <dgm:presLayoutVars>
          <dgm:bulletEnabled val="1"/>
        </dgm:presLayoutVars>
      </dgm:prSet>
      <dgm:spPr/>
      <dgm:t>
        <a:bodyPr/>
        <a:lstStyle/>
        <a:p>
          <a:endParaRPr lang="en-US"/>
        </a:p>
      </dgm:t>
    </dgm:pt>
  </dgm:ptLst>
  <dgm:cxnLst>
    <dgm:cxn modelId="{50935F17-F7AE-4147-B82E-C938BC52475C}" srcId="{833F0C03-8C4E-E549-A1C4-B07F83CC37F8}" destId="{F4BF2A10-DFB0-9D4C-95AD-D790626BE5B5}" srcOrd="0" destOrd="0" parTransId="{E28C3B36-E1C1-AF4F-90B1-34AF7B4ABC05}" sibTransId="{6A1F3928-079E-C148-92B3-924FE73C8CC4}"/>
    <dgm:cxn modelId="{4AF6C892-3DE4-3740-9AFF-FE79C849574F}" type="presOf" srcId="{429F8BE9-4BD6-A849-9877-E496168B464C}" destId="{09599D02-15FB-164B-9518-8E22E19EF0BE}" srcOrd="0" destOrd="0" presId="urn:microsoft.com/office/officeart/2005/8/layout/default"/>
    <dgm:cxn modelId="{29865B47-5629-6243-A234-49BF77CC5AD4}" type="presOf" srcId="{833F0C03-8C4E-E549-A1C4-B07F83CC37F8}" destId="{A4B96E39-1E31-9442-8107-E1552A129B14}" srcOrd="0" destOrd="0" presId="urn:microsoft.com/office/officeart/2005/8/layout/default"/>
    <dgm:cxn modelId="{F992D23A-AFBF-694B-8D06-D844A3A70B4F}" type="presOf" srcId="{F4BF2A10-DFB0-9D4C-95AD-D790626BE5B5}" destId="{4B881F84-91C0-2A43-8A39-D08025EBBAB7}" srcOrd="0" destOrd="0" presId="urn:microsoft.com/office/officeart/2005/8/layout/default"/>
    <dgm:cxn modelId="{598DFF4D-67B0-104F-9B8C-EECFAE019F0F}" srcId="{833F0C03-8C4E-E549-A1C4-B07F83CC37F8}" destId="{429F8BE9-4BD6-A849-9877-E496168B464C}" srcOrd="1" destOrd="0" parTransId="{A1A43FF2-22E8-9140-978C-3490BEC9CA14}" sibTransId="{0E0C1721-E200-DC44-BCF3-FF485ACF0489}"/>
    <dgm:cxn modelId="{BEB22596-12B5-454E-A9E0-341AAE86E501}" type="presParOf" srcId="{A4B96E39-1E31-9442-8107-E1552A129B14}" destId="{4B881F84-91C0-2A43-8A39-D08025EBBAB7}" srcOrd="0" destOrd="0" presId="urn:microsoft.com/office/officeart/2005/8/layout/default"/>
    <dgm:cxn modelId="{7736496B-FF95-7741-A76F-9E367CE57230}" type="presParOf" srcId="{A4B96E39-1E31-9442-8107-E1552A129B14}" destId="{CCA4C7C9-DC61-3C41-9D75-7BE763792755}" srcOrd="1" destOrd="0" presId="urn:microsoft.com/office/officeart/2005/8/layout/default"/>
    <dgm:cxn modelId="{784A8FB9-9673-BC4F-80BD-FEA601DD1C54}" type="presParOf" srcId="{A4B96E39-1E31-9442-8107-E1552A129B14}" destId="{09599D02-15FB-164B-9518-8E22E19EF0BE}"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881F84-91C0-2A43-8A39-D08025EBBAB7}">
      <dsp:nvSpPr>
        <dsp:cNvPr id="0" name=""/>
        <dsp:cNvSpPr/>
      </dsp:nvSpPr>
      <dsp:spPr>
        <a:xfrm>
          <a:off x="76055" y="1191"/>
          <a:ext cx="4888902" cy="3994770"/>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algn="ctr" defTabSz="1111250">
            <a:lnSpc>
              <a:spcPct val="90000"/>
            </a:lnSpc>
            <a:spcBef>
              <a:spcPct val="0"/>
            </a:spcBef>
            <a:spcAft>
              <a:spcPct val="35000"/>
            </a:spcAft>
            <a:buNone/>
          </a:pPr>
          <a:r>
            <a:rPr lang="en-US" sz="2500" kern="1200" dirty="0"/>
            <a:t>To describe social contact patterns and mixing among PWSD with TB and identify frequented locations where transmission to the larger community may occur.</a:t>
          </a:r>
        </a:p>
      </dsp:txBody>
      <dsp:txXfrm>
        <a:off x="76055" y="1191"/>
        <a:ext cx="4888902" cy="3994770"/>
      </dsp:txXfrm>
    </dsp:sp>
    <dsp:sp modelId="{09599D02-15FB-164B-9518-8E22E19EF0BE}">
      <dsp:nvSpPr>
        <dsp:cNvPr id="0" name=""/>
        <dsp:cNvSpPr/>
      </dsp:nvSpPr>
      <dsp:spPr>
        <a:xfrm>
          <a:off x="5453847" y="44825"/>
          <a:ext cx="4888902" cy="3907503"/>
        </a:xfrm>
        <a:prstGeom prst="rect">
          <a:avLst/>
        </a:prstGeom>
        <a:solidFill>
          <a:schemeClr val="accent1">
            <a:shade val="80000"/>
            <a:hueOff val="349283"/>
            <a:satOff val="-6256"/>
            <a:lumOff val="265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algn="ctr" defTabSz="1111250">
            <a:lnSpc>
              <a:spcPct val="90000"/>
            </a:lnSpc>
            <a:spcBef>
              <a:spcPct val="0"/>
            </a:spcBef>
            <a:spcAft>
              <a:spcPct val="35000"/>
            </a:spcAft>
            <a:buNone/>
          </a:pPr>
          <a:r>
            <a:rPr lang="en-US" sz="2500" kern="1200" dirty="0">
              <a:solidFill>
                <a:srgbClr val="002060"/>
              </a:solidFill>
            </a:rPr>
            <a:t>To explore the spatial architecture of substance use social networks.</a:t>
          </a:r>
        </a:p>
      </dsp:txBody>
      <dsp:txXfrm>
        <a:off x="5453847" y="44825"/>
        <a:ext cx="4888902" cy="390750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7A2E38-72AD-0C48-963E-A6DA439B33B5}" type="datetimeFigureOut">
              <a:rPr lang="en-US" smtClean="0"/>
              <a:t>10/10/2023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99F251-3C09-534F-8FF5-4AF8BAF969EF}" type="slidenum">
              <a:rPr lang="en-US" smtClean="0"/>
              <a:t>‹#›</a:t>
            </a:fld>
            <a:endParaRPr lang="en-US"/>
          </a:p>
        </p:txBody>
      </p:sp>
    </p:spTree>
    <p:extLst>
      <p:ext uri="{BB962C8B-B14F-4D97-AF65-F5344CB8AC3E}">
        <p14:creationId xmlns:p14="http://schemas.microsoft.com/office/powerpoint/2010/main" val="3882307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5CAF75-19D8-6A43-978C-90E036CB5A4B}" type="slidenum">
              <a:rPr lang="en-US" smtClean="0"/>
              <a:t>2</a:t>
            </a:fld>
            <a:endParaRPr lang="en-US"/>
          </a:p>
        </p:txBody>
      </p:sp>
    </p:spTree>
    <p:extLst>
      <p:ext uri="{BB962C8B-B14F-4D97-AF65-F5344CB8AC3E}">
        <p14:creationId xmlns:p14="http://schemas.microsoft.com/office/powerpoint/2010/main" val="2367304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D5CAF75-19D8-6A43-978C-90E036CB5A4B}" type="slidenum">
              <a:rPr lang="en-US" smtClean="0"/>
              <a:t>3</a:t>
            </a:fld>
            <a:endParaRPr lang="en-US"/>
          </a:p>
        </p:txBody>
      </p:sp>
    </p:spTree>
    <p:extLst>
      <p:ext uri="{BB962C8B-B14F-4D97-AF65-F5344CB8AC3E}">
        <p14:creationId xmlns:p14="http://schemas.microsoft.com/office/powerpoint/2010/main" val="1230832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99F251-3C09-534F-8FF5-4AF8BAF969EF}" type="slidenum">
              <a:rPr lang="en-US" smtClean="0"/>
              <a:t>4</a:t>
            </a:fld>
            <a:endParaRPr lang="en-US"/>
          </a:p>
        </p:txBody>
      </p:sp>
    </p:spTree>
    <p:extLst>
      <p:ext uri="{BB962C8B-B14F-4D97-AF65-F5344CB8AC3E}">
        <p14:creationId xmlns:p14="http://schemas.microsoft.com/office/powerpoint/2010/main" val="1490180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99F251-3C09-534F-8FF5-4AF8BAF969EF}" type="slidenum">
              <a:rPr lang="en-US" smtClean="0"/>
              <a:t>5</a:t>
            </a:fld>
            <a:endParaRPr lang="en-US"/>
          </a:p>
        </p:txBody>
      </p:sp>
    </p:spTree>
    <p:extLst>
      <p:ext uri="{BB962C8B-B14F-4D97-AF65-F5344CB8AC3E}">
        <p14:creationId xmlns:p14="http://schemas.microsoft.com/office/powerpoint/2010/main" val="2969355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99F251-3C09-534F-8FF5-4AF8BAF969EF}" type="slidenum">
              <a:rPr lang="en-US" smtClean="0"/>
              <a:t>6</a:t>
            </a:fld>
            <a:endParaRPr lang="en-US"/>
          </a:p>
        </p:txBody>
      </p:sp>
    </p:spTree>
    <p:extLst>
      <p:ext uri="{BB962C8B-B14F-4D97-AF65-F5344CB8AC3E}">
        <p14:creationId xmlns:p14="http://schemas.microsoft.com/office/powerpoint/2010/main" val="1642496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799F251-3C09-534F-8FF5-4AF8BAF969EF}" type="slidenum">
              <a:rPr lang="en-US" smtClean="0"/>
              <a:t>7</a:t>
            </a:fld>
            <a:endParaRPr lang="en-US"/>
          </a:p>
        </p:txBody>
      </p:sp>
    </p:spTree>
    <p:extLst>
      <p:ext uri="{BB962C8B-B14F-4D97-AF65-F5344CB8AC3E}">
        <p14:creationId xmlns:p14="http://schemas.microsoft.com/office/powerpoint/2010/main" val="3802154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799F251-3C09-534F-8FF5-4AF8BAF969EF}" type="slidenum">
              <a:rPr lang="en-US" smtClean="0"/>
              <a:t>8</a:t>
            </a:fld>
            <a:endParaRPr lang="en-US"/>
          </a:p>
        </p:txBody>
      </p:sp>
    </p:spTree>
    <p:extLst>
      <p:ext uri="{BB962C8B-B14F-4D97-AF65-F5344CB8AC3E}">
        <p14:creationId xmlns:p14="http://schemas.microsoft.com/office/powerpoint/2010/main" val="3873750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99F251-3C09-534F-8FF5-4AF8BAF969EF}" type="slidenum">
              <a:rPr lang="en-US" smtClean="0"/>
              <a:t>9</a:t>
            </a:fld>
            <a:endParaRPr lang="en-US"/>
          </a:p>
        </p:txBody>
      </p:sp>
    </p:spTree>
    <p:extLst>
      <p:ext uri="{BB962C8B-B14F-4D97-AF65-F5344CB8AC3E}">
        <p14:creationId xmlns:p14="http://schemas.microsoft.com/office/powerpoint/2010/main" val="1918102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99F251-3C09-534F-8FF5-4AF8BAF969EF}" type="slidenum">
              <a:rPr lang="en-US" smtClean="0"/>
              <a:t>10</a:t>
            </a:fld>
            <a:endParaRPr lang="en-US"/>
          </a:p>
        </p:txBody>
      </p:sp>
    </p:spTree>
    <p:extLst>
      <p:ext uri="{BB962C8B-B14F-4D97-AF65-F5344CB8AC3E}">
        <p14:creationId xmlns:p14="http://schemas.microsoft.com/office/powerpoint/2010/main" val="3556686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99F251-3C09-534F-8FF5-4AF8BAF969EF}" type="slidenum">
              <a:rPr lang="en-US" smtClean="0"/>
              <a:t>11</a:t>
            </a:fld>
            <a:endParaRPr lang="en-US"/>
          </a:p>
        </p:txBody>
      </p:sp>
    </p:spTree>
    <p:extLst>
      <p:ext uri="{BB962C8B-B14F-4D97-AF65-F5344CB8AC3E}">
        <p14:creationId xmlns:p14="http://schemas.microsoft.com/office/powerpoint/2010/main" val="1301881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7799F251-3C09-534F-8FF5-4AF8BAF969EF}" type="slidenum">
              <a:rPr lang="en-US" smtClean="0"/>
              <a:t>12</a:t>
            </a:fld>
            <a:endParaRPr lang="en-US"/>
          </a:p>
        </p:txBody>
      </p:sp>
    </p:spTree>
    <p:extLst>
      <p:ext uri="{BB962C8B-B14F-4D97-AF65-F5344CB8AC3E}">
        <p14:creationId xmlns:p14="http://schemas.microsoft.com/office/powerpoint/2010/main" val="1619211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endParaRPr lang="en-US" sz="1200" dirty="0"/>
          </a:p>
        </p:txBody>
      </p:sp>
      <p:sp>
        <p:nvSpPr>
          <p:cNvPr id="4" name="Slide Number Placeholder 3"/>
          <p:cNvSpPr>
            <a:spLocks noGrp="1"/>
          </p:cNvSpPr>
          <p:nvPr>
            <p:ph type="sldNum" sz="quarter" idx="5"/>
          </p:nvPr>
        </p:nvSpPr>
        <p:spPr/>
        <p:txBody>
          <a:bodyPr/>
          <a:lstStyle/>
          <a:p>
            <a:fld id="{7799F251-3C09-534F-8FF5-4AF8BAF969EF}" type="slidenum">
              <a:rPr lang="en-US" smtClean="0"/>
              <a:t>13</a:t>
            </a:fld>
            <a:endParaRPr lang="en-US"/>
          </a:p>
        </p:txBody>
      </p:sp>
    </p:spTree>
    <p:extLst>
      <p:ext uri="{BB962C8B-B14F-4D97-AF65-F5344CB8AC3E}">
        <p14:creationId xmlns:p14="http://schemas.microsoft.com/office/powerpoint/2010/main" val="1539133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99F251-3C09-534F-8FF5-4AF8BAF969EF}" type="slidenum">
              <a:rPr lang="en-US" smtClean="0"/>
              <a:t>14</a:t>
            </a:fld>
            <a:endParaRPr lang="en-US"/>
          </a:p>
        </p:txBody>
      </p:sp>
    </p:spTree>
    <p:extLst>
      <p:ext uri="{BB962C8B-B14F-4D97-AF65-F5344CB8AC3E}">
        <p14:creationId xmlns:p14="http://schemas.microsoft.com/office/powerpoint/2010/main" val="1052256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99F251-3C09-534F-8FF5-4AF8BAF969EF}" type="slidenum">
              <a:rPr lang="en-US" smtClean="0"/>
              <a:t>15</a:t>
            </a:fld>
            <a:endParaRPr lang="en-US"/>
          </a:p>
        </p:txBody>
      </p:sp>
    </p:spTree>
    <p:extLst>
      <p:ext uri="{BB962C8B-B14F-4D97-AF65-F5344CB8AC3E}">
        <p14:creationId xmlns:p14="http://schemas.microsoft.com/office/powerpoint/2010/main" val="3686174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99F251-3C09-534F-8FF5-4AF8BAF969EF}" type="slidenum">
              <a:rPr lang="en-US" smtClean="0"/>
              <a:t>16</a:t>
            </a:fld>
            <a:endParaRPr lang="en-US"/>
          </a:p>
        </p:txBody>
      </p:sp>
    </p:spTree>
    <p:extLst>
      <p:ext uri="{BB962C8B-B14F-4D97-AF65-F5344CB8AC3E}">
        <p14:creationId xmlns:p14="http://schemas.microsoft.com/office/powerpoint/2010/main" val="234406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71B07-9C6A-F04E-CD07-F10B129B52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2CE96D-3E44-55B7-2D90-B5172B37AF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46C1F1-2BB5-DB53-5493-3FB79DB48DAC}"/>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5" name="Footer Placeholder 4">
            <a:extLst>
              <a:ext uri="{FF2B5EF4-FFF2-40B4-BE49-F238E27FC236}">
                <a16:creationId xmlns:a16="http://schemas.microsoft.com/office/drawing/2014/main" id="{B42D7166-30A3-96AF-4B69-79B850FA5C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E99A7-0F1A-45CD-1B92-51D8B5723255}"/>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3628589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84C1-9D74-DBF7-33C4-6B5651742CD7}"/>
              </a:ext>
            </a:extLst>
          </p:cNvPr>
          <p:cNvSpPr>
            <a:spLocks noGrp="1"/>
          </p:cNvSpPr>
          <p:nvPr>
            <p:ph type="title"/>
          </p:nvPr>
        </p:nvSpPr>
        <p:spPr>
          <a:solidFill>
            <a:srgbClr val="0366AB"/>
          </a:solidFill>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FC189B9-7881-FBFB-CB52-7F55DFF82DEC}"/>
              </a:ext>
            </a:extLst>
          </p:cNvPr>
          <p:cNvSpPr>
            <a:spLocks noGrp="1"/>
          </p:cNvSpPr>
          <p:nvPr>
            <p:ph idx="1"/>
          </p:nvPr>
        </p:nvSpPr>
        <p:spPr/>
        <p:txBody>
          <a:bodyPr/>
          <a:lstStyle>
            <a:lvl1pPr>
              <a:defRPr>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FC7FCE5-698D-5A98-D4EF-7236F0D9BA84}"/>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5" name="Footer Placeholder 4">
            <a:extLst>
              <a:ext uri="{FF2B5EF4-FFF2-40B4-BE49-F238E27FC236}">
                <a16:creationId xmlns:a16="http://schemas.microsoft.com/office/drawing/2014/main" id="{E9BDA5A0-7D82-5D4E-6F7B-46B752801B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84EBD6-BFEE-AF26-B6B8-D0CEB9862697}"/>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951379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EEA66-813B-6809-73ED-86CCF38135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308154-D08D-23CB-AC54-56BC547D2E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51316C-C83E-332D-A71D-9A73BC958F8A}"/>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5" name="Footer Placeholder 4">
            <a:extLst>
              <a:ext uri="{FF2B5EF4-FFF2-40B4-BE49-F238E27FC236}">
                <a16:creationId xmlns:a16="http://schemas.microsoft.com/office/drawing/2014/main" id="{FB7D3441-E40A-308D-E53C-19FB0E2852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B1A133-006D-C7CD-E7C5-119B0F286B9D}"/>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356196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97D4C-76F4-BAE0-7EFE-0CE8EA7589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A74D7C-B6B7-DBEB-2B5A-9A8510567B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2CCAD5-E130-DC46-E490-B73370D490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C4B966-36C1-2385-1ADF-98B9848BF4E7}"/>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6" name="Footer Placeholder 5">
            <a:extLst>
              <a:ext uri="{FF2B5EF4-FFF2-40B4-BE49-F238E27FC236}">
                <a16:creationId xmlns:a16="http://schemas.microsoft.com/office/drawing/2014/main" id="{2D17D79D-DA7E-BBFC-D04C-2B80ADD501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F634AE-D561-B19C-8AFC-A3FFE5E091F4}"/>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2414799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0CEC4-7235-B895-3B19-EB6DBEE9F4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42ADE0-077A-A553-5322-F3B9516D09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6A3833-B8B5-9D9A-BD47-0066DFCE9E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53598E-1E47-369F-162A-9907335EA0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172FD1-674C-A42A-58FA-1FFEB1D87F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82C001-0985-4DC9-E1C9-E0D1EF345B2F}"/>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8" name="Footer Placeholder 7">
            <a:extLst>
              <a:ext uri="{FF2B5EF4-FFF2-40B4-BE49-F238E27FC236}">
                <a16:creationId xmlns:a16="http://schemas.microsoft.com/office/drawing/2014/main" id="{D7BA2A96-87D8-191E-B2C8-39C4B0EC63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DA82A0-6426-9D81-0692-19586386FFB1}"/>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1397644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A2ECA-C3B0-68A3-C647-DA1BEACFC2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3FC146-AD67-EDC8-111F-B8EFD5E61036}"/>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4" name="Footer Placeholder 3">
            <a:extLst>
              <a:ext uri="{FF2B5EF4-FFF2-40B4-BE49-F238E27FC236}">
                <a16:creationId xmlns:a16="http://schemas.microsoft.com/office/drawing/2014/main" id="{17678286-AF83-7F42-E9AF-6AB8CB308F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4EF08D-64A7-D7AB-28D9-12E4C8852453}"/>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210348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6A3D8A-9A80-4A5C-CD18-73918BF0EA07}"/>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3" name="Footer Placeholder 2">
            <a:extLst>
              <a:ext uri="{FF2B5EF4-FFF2-40B4-BE49-F238E27FC236}">
                <a16:creationId xmlns:a16="http://schemas.microsoft.com/office/drawing/2014/main" id="{C47A486B-205C-34E8-BE9F-C47AE1A7D2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213066-D147-6B05-7C1D-26D81202E326}"/>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2010046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DEBEB-5687-B992-AE9B-0E6338229B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DB84AB-41AD-F71E-6D3F-CDEF2A5188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1DECAE-FEF4-C1E8-DB7C-5291641BEC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570E9-D17F-2C67-297A-EE9AD62A7ABF}"/>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6" name="Footer Placeholder 5">
            <a:extLst>
              <a:ext uri="{FF2B5EF4-FFF2-40B4-BE49-F238E27FC236}">
                <a16:creationId xmlns:a16="http://schemas.microsoft.com/office/drawing/2014/main" id="{D3E32BD6-B024-9305-DBBA-45377A50E4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240078-FB58-504B-1D9E-7973FDF31984}"/>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477630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380CB-DE48-B24E-645F-13D9F3FA5D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C2DF1B-3F28-0D49-6948-CCD77AA6DC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74B1B0-E9BE-7207-052E-9EF9E64193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DA7FAE-8E63-FB75-88A1-0024A7847B3C}"/>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6" name="Footer Placeholder 5">
            <a:extLst>
              <a:ext uri="{FF2B5EF4-FFF2-40B4-BE49-F238E27FC236}">
                <a16:creationId xmlns:a16="http://schemas.microsoft.com/office/drawing/2014/main" id="{E3374E24-8A63-F3AE-9ED9-28E69AB35D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A73EDD-1D9A-67B5-13A6-26F8C712A7AD}"/>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1477473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07FA-936A-3903-C0BD-3100CBDC2F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D9C96D-F3A2-0579-8876-464F1710AE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BA8B2B-D75E-8040-7FA6-FF29EF4AC391}"/>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5" name="Footer Placeholder 4">
            <a:extLst>
              <a:ext uri="{FF2B5EF4-FFF2-40B4-BE49-F238E27FC236}">
                <a16:creationId xmlns:a16="http://schemas.microsoft.com/office/drawing/2014/main" id="{F7E86B06-2934-7F47-C7F3-8F308F65B9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137BA4-FB48-D5F0-7936-4AEE3DA96211}"/>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698323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99DCCA-D2BE-664F-29C2-CD5ECDFE95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CB83D7-8C56-7E38-BB81-2FED563D61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EE43CE-1387-99F3-EDC8-D49571B1DCE3}"/>
              </a:ext>
            </a:extLst>
          </p:cNvPr>
          <p:cNvSpPr>
            <a:spLocks noGrp="1"/>
          </p:cNvSpPr>
          <p:nvPr>
            <p:ph type="dt" sz="half" idx="10"/>
          </p:nvPr>
        </p:nvSpPr>
        <p:spPr/>
        <p:txBody>
          <a:bodyPr/>
          <a:lstStyle/>
          <a:p>
            <a:fld id="{28858811-8C14-D24B-9F45-938A23DBC1F8}" type="datetimeFigureOut">
              <a:rPr lang="en-US" smtClean="0"/>
              <a:t>10/10/2023</a:t>
            </a:fld>
            <a:endParaRPr lang="en-US"/>
          </a:p>
        </p:txBody>
      </p:sp>
      <p:sp>
        <p:nvSpPr>
          <p:cNvPr id="5" name="Footer Placeholder 4">
            <a:extLst>
              <a:ext uri="{FF2B5EF4-FFF2-40B4-BE49-F238E27FC236}">
                <a16:creationId xmlns:a16="http://schemas.microsoft.com/office/drawing/2014/main" id="{F23347DC-77C9-C9F5-2FD1-6ED632E30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0FCF7-B57D-D4CD-A2FA-CAA17C6F7FE3}"/>
              </a:ext>
            </a:extLst>
          </p:cNvPr>
          <p:cNvSpPr>
            <a:spLocks noGrp="1"/>
          </p:cNvSpPr>
          <p:nvPr>
            <p:ph type="sldNum" sz="quarter" idx="12"/>
          </p:nvPr>
        </p:nvSpPr>
        <p:spPr/>
        <p:txBody>
          <a:bodyPr/>
          <a:lstStyle/>
          <a:p>
            <a:fld id="{5E9C9343-A9BC-F24A-87AE-EC8A2E63277B}" type="slidenum">
              <a:rPr lang="en-US" smtClean="0"/>
              <a:t>‹#›</a:t>
            </a:fld>
            <a:endParaRPr lang="en-US"/>
          </a:p>
        </p:txBody>
      </p:sp>
    </p:spTree>
    <p:extLst>
      <p:ext uri="{BB962C8B-B14F-4D97-AF65-F5344CB8AC3E}">
        <p14:creationId xmlns:p14="http://schemas.microsoft.com/office/powerpoint/2010/main" val="185948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AACB06-2A3B-08AD-B5C5-6B714C2EA47A}"/>
              </a:ext>
            </a:extLst>
          </p:cNvPr>
          <p:cNvSpPr>
            <a:spLocks noGrp="1"/>
          </p:cNvSpPr>
          <p:nvPr>
            <p:ph type="title"/>
          </p:nvPr>
        </p:nvSpPr>
        <p:spPr>
          <a:xfrm>
            <a:off x="838200" y="365125"/>
            <a:ext cx="10515600" cy="1325563"/>
          </a:xfrm>
          <a:prstGeom prst="rect">
            <a:avLst/>
          </a:prstGeom>
          <a:solidFill>
            <a:srgbClr val="0366AB"/>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48B799A-51D3-491A-1A24-E7C6276746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3FBDA-A8CB-1BEC-62E6-44A4368D30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858811-8C14-D24B-9F45-938A23DBC1F8}" type="datetimeFigureOut">
              <a:rPr lang="en-US" smtClean="0"/>
              <a:t>10/10/2023</a:t>
            </a:fld>
            <a:endParaRPr lang="en-US"/>
          </a:p>
        </p:txBody>
      </p:sp>
      <p:sp>
        <p:nvSpPr>
          <p:cNvPr id="5" name="Footer Placeholder 4">
            <a:extLst>
              <a:ext uri="{FF2B5EF4-FFF2-40B4-BE49-F238E27FC236}">
                <a16:creationId xmlns:a16="http://schemas.microsoft.com/office/drawing/2014/main" id="{30A53810-3D36-AEEF-E2C7-B3E22D0BFC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2273C59-E9C6-2DD8-8E90-780DBD2696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C9343-A9BC-F24A-87AE-EC8A2E63277B}" type="slidenum">
              <a:rPr lang="en-US" smtClean="0"/>
              <a:t>‹#›</a:t>
            </a:fld>
            <a:endParaRPr lang="en-US"/>
          </a:p>
        </p:txBody>
      </p:sp>
    </p:spTree>
    <p:extLst>
      <p:ext uri="{BB962C8B-B14F-4D97-AF65-F5344CB8AC3E}">
        <p14:creationId xmlns:p14="http://schemas.microsoft.com/office/powerpoint/2010/main" val="9918653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mailto:victoria.overbeck@bmc.org"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4B66C3-7E62-EC56-FDF8-33F82997028F}"/>
              </a:ext>
            </a:extLst>
          </p:cNvPr>
          <p:cNvPicPr>
            <a:picLocks noChangeAspect="1"/>
          </p:cNvPicPr>
          <p:nvPr/>
        </p:nvPicPr>
        <p:blipFill>
          <a:blip r:embed="rId2"/>
          <a:stretch>
            <a:fillRect/>
          </a:stretch>
        </p:blipFill>
        <p:spPr>
          <a:xfrm>
            <a:off x="1530989" y="0"/>
            <a:ext cx="9130022" cy="6847516"/>
          </a:xfrm>
          <a:prstGeom prst="rect">
            <a:avLst/>
          </a:prstGeom>
        </p:spPr>
      </p:pic>
    </p:spTree>
    <p:extLst>
      <p:ext uri="{BB962C8B-B14F-4D97-AF65-F5344CB8AC3E}">
        <p14:creationId xmlns:p14="http://schemas.microsoft.com/office/powerpoint/2010/main" val="1860342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person's respiratory system&#10;&#10;Description automatically generated">
            <a:extLst>
              <a:ext uri="{FF2B5EF4-FFF2-40B4-BE49-F238E27FC236}">
                <a16:creationId xmlns:a16="http://schemas.microsoft.com/office/drawing/2014/main" id="{1B8A390D-5202-F4E3-6DFF-0E54C9D7B248}"/>
              </a:ext>
            </a:extLst>
          </p:cNvPr>
          <p:cNvPicPr>
            <a:picLocks noChangeAspect="1"/>
          </p:cNvPicPr>
          <p:nvPr/>
        </p:nvPicPr>
        <p:blipFill rotWithShape="1">
          <a:blip r:embed="rId3"/>
          <a:srcRect t="4797" r="6649"/>
          <a:stretch/>
        </p:blipFill>
        <p:spPr>
          <a:xfrm>
            <a:off x="1388345" y="14855"/>
            <a:ext cx="9415310" cy="6843145"/>
          </a:xfrm>
          <a:prstGeom prst="rect">
            <a:avLst/>
          </a:prstGeom>
        </p:spPr>
      </p:pic>
    </p:spTree>
    <p:extLst>
      <p:ext uri="{BB962C8B-B14F-4D97-AF65-F5344CB8AC3E}">
        <p14:creationId xmlns:p14="http://schemas.microsoft.com/office/powerpoint/2010/main" val="2055701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898FD-B983-621B-FDE1-2009CADD3F9E}"/>
              </a:ext>
            </a:extLst>
          </p:cNvPr>
          <p:cNvSpPr>
            <a:spLocks noGrp="1"/>
          </p:cNvSpPr>
          <p:nvPr>
            <p:ph type="title"/>
          </p:nvPr>
        </p:nvSpPr>
        <p:spPr>
          <a:solidFill>
            <a:srgbClr val="0366AB"/>
          </a:solidFill>
          <a:ln>
            <a:noFill/>
          </a:ln>
        </p:spPr>
        <p:txBody>
          <a:bodyPr/>
          <a:lstStyle/>
          <a:p>
            <a:r>
              <a:rPr lang="en-US" dirty="0">
                <a:solidFill>
                  <a:schemeClr val="bg1"/>
                </a:solidFill>
              </a:rPr>
              <a:t>Introduction</a:t>
            </a:r>
          </a:p>
        </p:txBody>
      </p:sp>
      <p:sp>
        <p:nvSpPr>
          <p:cNvPr id="3" name="Content Placeholder 2">
            <a:extLst>
              <a:ext uri="{FF2B5EF4-FFF2-40B4-BE49-F238E27FC236}">
                <a16:creationId xmlns:a16="http://schemas.microsoft.com/office/drawing/2014/main" id="{C3130EF5-F69A-252B-80A6-F05C9B5202C5}"/>
              </a:ext>
            </a:extLst>
          </p:cNvPr>
          <p:cNvSpPr>
            <a:spLocks noGrp="1"/>
          </p:cNvSpPr>
          <p:nvPr>
            <p:ph idx="1"/>
          </p:nvPr>
        </p:nvSpPr>
        <p:spPr/>
        <p:txBody>
          <a:bodyPr>
            <a:normAutofit/>
          </a:bodyPr>
          <a:lstStyle/>
          <a:p>
            <a:r>
              <a:rPr lang="en-US" dirty="0"/>
              <a:t>People who smoke illicit drugs (PWSD) are at increased risk of TB disease, but transmission dynamics have not yet been studied in this population. </a:t>
            </a:r>
          </a:p>
          <a:p>
            <a:r>
              <a:rPr lang="en-US" dirty="0"/>
              <a:t>Understanding the social contact patterns of people with TB may lead to the development of innovative community-based, control interventions.</a:t>
            </a:r>
          </a:p>
          <a:p>
            <a:r>
              <a:rPr lang="en-US" dirty="0"/>
              <a:t>Multidisciplinary approaches that incorporate microbiologic, geographic and social network data are needed to identify high-risk locations for TB transmission.</a:t>
            </a:r>
          </a:p>
        </p:txBody>
      </p:sp>
    </p:spTree>
    <p:extLst>
      <p:ext uri="{BB962C8B-B14F-4D97-AF65-F5344CB8AC3E}">
        <p14:creationId xmlns:p14="http://schemas.microsoft.com/office/powerpoint/2010/main" val="165416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C1A01-306E-5114-2474-5E11EC90234B}"/>
              </a:ext>
            </a:extLst>
          </p:cNvPr>
          <p:cNvSpPr>
            <a:spLocks noGrp="1"/>
          </p:cNvSpPr>
          <p:nvPr>
            <p:ph type="title"/>
          </p:nvPr>
        </p:nvSpPr>
        <p:spPr>
          <a:solidFill>
            <a:srgbClr val="0366AB"/>
          </a:solidFill>
        </p:spPr>
        <p:txBody>
          <a:bodyPr/>
          <a:lstStyle/>
          <a:p>
            <a:r>
              <a:rPr lang="en-US" dirty="0">
                <a:solidFill>
                  <a:schemeClr val="bg1"/>
                </a:solidFill>
              </a:rPr>
              <a:t>Objectives</a:t>
            </a:r>
          </a:p>
        </p:txBody>
      </p:sp>
      <p:graphicFrame>
        <p:nvGraphicFramePr>
          <p:cNvPr id="7" name="Content Placeholder 6">
            <a:extLst>
              <a:ext uri="{FF2B5EF4-FFF2-40B4-BE49-F238E27FC236}">
                <a16:creationId xmlns:a16="http://schemas.microsoft.com/office/drawing/2014/main" id="{EB1DC496-1698-9860-DBCD-293DDAF88F6B}"/>
              </a:ext>
            </a:extLst>
          </p:cNvPr>
          <p:cNvGraphicFramePr>
            <a:graphicFrameLocks noGrp="1"/>
          </p:cNvGraphicFramePr>
          <p:nvPr>
            <p:ph idx="1"/>
            <p:extLst>
              <p:ext uri="{D42A27DB-BD31-4B8C-83A1-F6EECF244321}">
                <p14:modId xmlns:p14="http://schemas.microsoft.com/office/powerpoint/2010/main" val="72648988"/>
              </p:ext>
            </p:extLst>
          </p:nvPr>
        </p:nvGraphicFramePr>
        <p:xfrm>
          <a:off x="886597" y="1822878"/>
          <a:ext cx="10418805" cy="39971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6430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427AF5F-9A0E-42B7-A252-FD64C9885F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1B538B-9272-0994-6BAF-442AA50B522C}"/>
              </a:ext>
            </a:extLst>
          </p:cNvPr>
          <p:cNvSpPr>
            <a:spLocks noGrp="1"/>
          </p:cNvSpPr>
          <p:nvPr>
            <p:ph type="title"/>
          </p:nvPr>
        </p:nvSpPr>
        <p:spPr>
          <a:xfrm>
            <a:off x="319216" y="121411"/>
            <a:ext cx="11605054" cy="496427"/>
          </a:xfrm>
        </p:spPr>
        <p:txBody>
          <a:bodyPr>
            <a:normAutofit/>
          </a:bodyPr>
          <a:lstStyle/>
          <a:p>
            <a:r>
              <a:rPr lang="en-US" sz="2800"/>
              <a:t>Methods</a:t>
            </a:r>
          </a:p>
        </p:txBody>
      </p:sp>
      <p:pic>
        <p:nvPicPr>
          <p:cNvPr id="10" name="Content Placeholder 9" descr="A medical informational poster&#10;&#10;Description automatically generated with medium confidence">
            <a:extLst>
              <a:ext uri="{FF2B5EF4-FFF2-40B4-BE49-F238E27FC236}">
                <a16:creationId xmlns:a16="http://schemas.microsoft.com/office/drawing/2014/main" id="{4E9792D9-07E6-BF1D-07F0-2FD7129DE3A1}"/>
              </a:ext>
            </a:extLst>
          </p:cNvPr>
          <p:cNvPicPr>
            <a:picLocks noGrp="1" noChangeAspect="1"/>
          </p:cNvPicPr>
          <p:nvPr>
            <p:ph idx="1"/>
          </p:nvPr>
        </p:nvPicPr>
        <p:blipFill>
          <a:blip r:embed="rId3"/>
          <a:stretch>
            <a:fillRect/>
          </a:stretch>
        </p:blipFill>
        <p:spPr>
          <a:xfrm>
            <a:off x="1717727" y="739249"/>
            <a:ext cx="8756545" cy="5837696"/>
          </a:xfrm>
        </p:spPr>
      </p:pic>
    </p:spTree>
    <p:extLst>
      <p:ext uri="{BB962C8B-B14F-4D97-AF65-F5344CB8AC3E}">
        <p14:creationId xmlns:p14="http://schemas.microsoft.com/office/powerpoint/2010/main" val="2116179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CD4C86-199B-0F12-3F85-7D906E502824}"/>
              </a:ext>
            </a:extLst>
          </p:cNvPr>
          <p:cNvSpPr txBox="1"/>
          <p:nvPr/>
        </p:nvSpPr>
        <p:spPr>
          <a:xfrm>
            <a:off x="0" y="102529"/>
            <a:ext cx="12192000" cy="461665"/>
          </a:xfrm>
          <a:prstGeom prst="rect">
            <a:avLst/>
          </a:prstGeom>
          <a:noFill/>
          <a:ln>
            <a:noFill/>
          </a:ln>
        </p:spPr>
        <p:txBody>
          <a:bodyPr wrap="square">
            <a:spAutoFit/>
          </a:bodyPr>
          <a:lstStyle/>
          <a:p>
            <a:pPr lvl="0" algn="ctr"/>
            <a:r>
              <a:rPr lang="en-US" sz="2400" b="1" dirty="0"/>
              <a:t>Social contact questionnaires</a:t>
            </a:r>
          </a:p>
        </p:txBody>
      </p:sp>
      <p:pic>
        <p:nvPicPr>
          <p:cNvPr id="8" name="Picture 7" descr="A group of questions on a white background&#10;&#10;Description automatically generated">
            <a:extLst>
              <a:ext uri="{FF2B5EF4-FFF2-40B4-BE49-F238E27FC236}">
                <a16:creationId xmlns:a16="http://schemas.microsoft.com/office/drawing/2014/main" id="{5E032BE6-316C-D54F-81DD-24E2EE87F073}"/>
              </a:ext>
            </a:extLst>
          </p:cNvPr>
          <p:cNvPicPr>
            <a:picLocks noChangeAspect="1"/>
          </p:cNvPicPr>
          <p:nvPr/>
        </p:nvPicPr>
        <p:blipFill rotWithShape="1">
          <a:blip r:embed="rId3"/>
          <a:srcRect l="-979" r="-979"/>
          <a:stretch/>
        </p:blipFill>
        <p:spPr>
          <a:xfrm>
            <a:off x="1607426" y="644310"/>
            <a:ext cx="8977148" cy="3051444"/>
          </a:xfrm>
          <a:prstGeom prst="rect">
            <a:avLst/>
          </a:prstGeom>
          <a:ln>
            <a:solidFill>
              <a:schemeClr val="tx1"/>
            </a:solidFill>
          </a:ln>
        </p:spPr>
      </p:pic>
      <p:pic>
        <p:nvPicPr>
          <p:cNvPr id="6" name="Picture 5" descr="A white paper with black text&#10;&#10;Description automatically generated">
            <a:extLst>
              <a:ext uri="{FF2B5EF4-FFF2-40B4-BE49-F238E27FC236}">
                <a16:creationId xmlns:a16="http://schemas.microsoft.com/office/drawing/2014/main" id="{ECF723A1-0397-9C66-BBBE-BEED4130D72D}"/>
              </a:ext>
            </a:extLst>
          </p:cNvPr>
          <p:cNvPicPr>
            <a:picLocks noChangeAspect="1"/>
          </p:cNvPicPr>
          <p:nvPr/>
        </p:nvPicPr>
        <p:blipFill>
          <a:blip r:embed="rId4"/>
          <a:stretch>
            <a:fillRect/>
          </a:stretch>
        </p:blipFill>
        <p:spPr>
          <a:xfrm>
            <a:off x="1607426" y="3855986"/>
            <a:ext cx="8977148" cy="2776907"/>
          </a:xfrm>
          <a:prstGeom prst="rect">
            <a:avLst/>
          </a:prstGeom>
          <a:ln>
            <a:solidFill>
              <a:schemeClr val="tx1"/>
            </a:solidFill>
          </a:ln>
        </p:spPr>
      </p:pic>
    </p:spTree>
    <p:extLst>
      <p:ext uri="{BB962C8B-B14F-4D97-AF65-F5344CB8AC3E}">
        <p14:creationId xmlns:p14="http://schemas.microsoft.com/office/powerpoint/2010/main" val="2230509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59979-9B66-CB26-C9A3-0FDB337FF6FE}"/>
              </a:ext>
            </a:extLst>
          </p:cNvPr>
          <p:cNvSpPr>
            <a:spLocks noGrp="1"/>
          </p:cNvSpPr>
          <p:nvPr>
            <p:ph type="title"/>
          </p:nvPr>
        </p:nvSpPr>
        <p:spPr>
          <a:xfrm>
            <a:off x="838200" y="365125"/>
            <a:ext cx="10515600" cy="1006475"/>
          </a:xfrm>
        </p:spPr>
        <p:txBody>
          <a:bodyPr/>
          <a:lstStyle/>
          <a:p>
            <a:r>
              <a:rPr lang="en-US" dirty="0"/>
              <a:t>Methods</a:t>
            </a:r>
          </a:p>
        </p:txBody>
      </p:sp>
      <p:sp>
        <p:nvSpPr>
          <p:cNvPr id="5" name="Content Placeholder 4">
            <a:extLst>
              <a:ext uri="{FF2B5EF4-FFF2-40B4-BE49-F238E27FC236}">
                <a16:creationId xmlns:a16="http://schemas.microsoft.com/office/drawing/2014/main" id="{B658472D-BA07-E10A-759A-71F9F0332168}"/>
              </a:ext>
            </a:extLst>
          </p:cNvPr>
          <p:cNvSpPr txBox="1">
            <a:spLocks noGrp="1"/>
          </p:cNvSpPr>
          <p:nvPr>
            <p:ph idx="1"/>
          </p:nvPr>
        </p:nvSpPr>
        <p:spPr>
          <a:xfrm>
            <a:off x="838200" y="1619147"/>
            <a:ext cx="10515600" cy="5247077"/>
          </a:xfrm>
          <a:prstGeom prst="rect">
            <a:avLst/>
          </a:prstGeom>
          <a:noFill/>
        </p:spPr>
        <p:txBody>
          <a:bodyPr wrap="square">
            <a:spAutoFit/>
          </a:bodyPr>
          <a:lstStyle/>
          <a:p>
            <a:pPr marL="285750" lvl="0" indent="-285750">
              <a:buFont typeface="Arial" panose="020B0604020202020204" pitchFamily="34" charset="0"/>
              <a:buChar char="•"/>
            </a:pPr>
            <a:r>
              <a:rPr lang="en-US" sz="2400" dirty="0"/>
              <a:t>Created non-directed, social-location networks of shared ties between PWSD with TB. </a:t>
            </a:r>
          </a:p>
          <a:p>
            <a:pPr marL="742950" lvl="1" indent="-285750">
              <a:buFont typeface="Arial" panose="020B0604020202020204" pitchFamily="34" charset="0"/>
              <a:buChar char="•"/>
            </a:pPr>
            <a:r>
              <a:rPr lang="en-US" dirty="0"/>
              <a:t>Shared ties were informed from named location types and confirmed with GPS coordinates. </a:t>
            </a:r>
          </a:p>
          <a:p>
            <a:pPr marL="285750" indent="-285750">
              <a:buFont typeface="Arial" panose="020B0604020202020204" pitchFamily="34" charset="0"/>
              <a:buChar char="•"/>
            </a:pPr>
            <a:r>
              <a:rPr lang="en-US" sz="2400" dirty="0"/>
              <a:t>GPS coordinates for drug use locations were mapped using RStudio to identify sites of spatial overlap, defined as locations within 100 meters of each other.</a:t>
            </a:r>
          </a:p>
          <a:p>
            <a:pPr marL="285750" indent="-285750">
              <a:buFont typeface="Arial" panose="020B0604020202020204" pitchFamily="34" charset="0"/>
              <a:buChar char="•"/>
            </a:pPr>
            <a:r>
              <a:rPr lang="en-US" sz="2400" dirty="0"/>
              <a:t>Quantified sex, age, race/ethnicity, and HIV status assortative mixing within the social-location and substance-use location networks.</a:t>
            </a:r>
          </a:p>
          <a:p>
            <a:pPr marL="285750" indent="-285750">
              <a:buFont typeface="Arial" panose="020B0604020202020204" pitchFamily="34" charset="0"/>
              <a:buChar char="•"/>
            </a:pPr>
            <a:r>
              <a:rPr lang="en-US" sz="2400" dirty="0"/>
              <a:t>Classified participants into two groups based on where they report using drugs in the community.</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463719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60B69-FBD7-C241-FAC0-668FA90C6BB8}"/>
              </a:ext>
            </a:extLst>
          </p:cNvPr>
          <p:cNvSpPr>
            <a:spLocks noGrp="1"/>
          </p:cNvSpPr>
          <p:nvPr>
            <p:ph type="title"/>
          </p:nvPr>
        </p:nvSpPr>
        <p:spPr>
          <a:xfrm>
            <a:off x="237309" y="365125"/>
            <a:ext cx="11717382" cy="709913"/>
          </a:xfrm>
          <a:solidFill>
            <a:schemeClr val="bg1"/>
          </a:solidFill>
        </p:spPr>
        <p:txBody>
          <a:bodyPr>
            <a:noAutofit/>
          </a:bodyPr>
          <a:lstStyle/>
          <a:p>
            <a:r>
              <a:rPr lang="en-US" sz="2400" b="1" dirty="0">
                <a:solidFill>
                  <a:srgbClr val="0366AB"/>
                </a:solidFill>
              </a:rPr>
              <a:t>Table 1: Potential locations of TB transmission for PWSD with TB that report a shared venue prior to TB diagnosis</a:t>
            </a:r>
          </a:p>
        </p:txBody>
      </p:sp>
      <p:graphicFrame>
        <p:nvGraphicFramePr>
          <p:cNvPr id="3" name="Table 2">
            <a:extLst>
              <a:ext uri="{FF2B5EF4-FFF2-40B4-BE49-F238E27FC236}">
                <a16:creationId xmlns:a16="http://schemas.microsoft.com/office/drawing/2014/main" id="{9357C0E8-D383-82B7-6198-90DF6D0842EB}"/>
              </a:ext>
            </a:extLst>
          </p:cNvPr>
          <p:cNvGraphicFramePr>
            <a:graphicFrameLocks noGrp="1"/>
          </p:cNvGraphicFramePr>
          <p:nvPr>
            <p:extLst>
              <p:ext uri="{D42A27DB-BD31-4B8C-83A1-F6EECF244321}">
                <p14:modId xmlns:p14="http://schemas.microsoft.com/office/powerpoint/2010/main" val="2552009141"/>
              </p:ext>
            </p:extLst>
          </p:nvPr>
        </p:nvGraphicFramePr>
        <p:xfrm>
          <a:off x="237309" y="1454715"/>
          <a:ext cx="11717382" cy="3948570"/>
        </p:xfrm>
        <a:graphic>
          <a:graphicData uri="http://schemas.openxmlformats.org/drawingml/2006/table">
            <a:tbl>
              <a:tblPr firstRow="1" firstCol="1" bandRow="1">
                <a:tableStyleId>{74C1A8A3-306A-4EB7-A6B1-4F7E0EB9C5D6}</a:tableStyleId>
              </a:tblPr>
              <a:tblGrid>
                <a:gridCol w="3465494">
                  <a:extLst>
                    <a:ext uri="{9D8B030D-6E8A-4147-A177-3AD203B41FA5}">
                      <a16:colId xmlns:a16="http://schemas.microsoft.com/office/drawing/2014/main" val="464355658"/>
                    </a:ext>
                  </a:extLst>
                </a:gridCol>
                <a:gridCol w="1150776">
                  <a:extLst>
                    <a:ext uri="{9D8B030D-6E8A-4147-A177-3AD203B41FA5}">
                      <a16:colId xmlns:a16="http://schemas.microsoft.com/office/drawing/2014/main" val="818975358"/>
                    </a:ext>
                  </a:extLst>
                </a:gridCol>
                <a:gridCol w="1612900">
                  <a:extLst>
                    <a:ext uri="{9D8B030D-6E8A-4147-A177-3AD203B41FA5}">
                      <a16:colId xmlns:a16="http://schemas.microsoft.com/office/drawing/2014/main" val="4224695013"/>
                    </a:ext>
                  </a:extLst>
                </a:gridCol>
                <a:gridCol w="1346200">
                  <a:extLst>
                    <a:ext uri="{9D8B030D-6E8A-4147-A177-3AD203B41FA5}">
                      <a16:colId xmlns:a16="http://schemas.microsoft.com/office/drawing/2014/main" val="1801413552"/>
                    </a:ext>
                  </a:extLst>
                </a:gridCol>
                <a:gridCol w="1348014">
                  <a:extLst>
                    <a:ext uri="{9D8B030D-6E8A-4147-A177-3AD203B41FA5}">
                      <a16:colId xmlns:a16="http://schemas.microsoft.com/office/drawing/2014/main" val="1423355779"/>
                    </a:ext>
                  </a:extLst>
                </a:gridCol>
                <a:gridCol w="1763486">
                  <a:extLst>
                    <a:ext uri="{9D8B030D-6E8A-4147-A177-3AD203B41FA5}">
                      <a16:colId xmlns:a16="http://schemas.microsoft.com/office/drawing/2014/main" val="669592966"/>
                    </a:ext>
                  </a:extLst>
                </a:gridCol>
                <a:gridCol w="1030512">
                  <a:extLst>
                    <a:ext uri="{9D8B030D-6E8A-4147-A177-3AD203B41FA5}">
                      <a16:colId xmlns:a16="http://schemas.microsoft.com/office/drawing/2014/main" val="945577646"/>
                    </a:ext>
                  </a:extLst>
                </a:gridCol>
              </a:tblGrid>
              <a:tr h="772455">
                <a:tc>
                  <a:txBody>
                    <a:bodyPr/>
                    <a:lstStyle/>
                    <a:p>
                      <a:pPr marL="0" marR="0">
                        <a:spcBef>
                          <a:spcPts val="0"/>
                        </a:spcBef>
                        <a:spcAft>
                          <a:spcPts val="0"/>
                        </a:spcAft>
                      </a:pPr>
                      <a:r>
                        <a:rPr lang="en-US" sz="1800" kern="100" dirty="0">
                          <a:effectLst/>
                        </a:rPr>
                        <a:t>Location type</a:t>
                      </a:r>
                      <a:r>
                        <a:rPr lang="en-US" sz="1800" kern="100" baseline="30000" dirty="0">
                          <a:effectLst/>
                        </a:rPr>
                        <a:t>1</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marR="0" algn="ctr">
                        <a:spcBef>
                          <a:spcPts val="0"/>
                        </a:spcBef>
                        <a:spcAft>
                          <a:spcPts val="0"/>
                        </a:spcAft>
                      </a:pPr>
                      <a:r>
                        <a:rPr lang="en-US" sz="1800" kern="100" dirty="0">
                          <a:effectLst/>
                        </a:rPr>
                        <a:t>Unique Venues</a:t>
                      </a:r>
                      <a:r>
                        <a:rPr lang="en-US" sz="1800" kern="100" baseline="30000" dirty="0">
                          <a:effectLst/>
                        </a:rPr>
                        <a:t>2</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Geographic Coverage</a:t>
                      </a:r>
                      <a:r>
                        <a:rPr lang="en-US" sz="1800" kern="100" baseline="30000" dirty="0">
                          <a:effectLst/>
                        </a:rPr>
                        <a:t>3</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Age [years],</a:t>
                      </a:r>
                    </a:p>
                    <a:p>
                      <a:pPr marL="0" marR="0" algn="ctr">
                        <a:spcBef>
                          <a:spcPts val="0"/>
                        </a:spcBef>
                        <a:spcAft>
                          <a:spcPts val="0"/>
                        </a:spcAft>
                      </a:pPr>
                      <a:r>
                        <a:rPr lang="en-US" sz="1800" kern="100" dirty="0">
                          <a:effectLst/>
                        </a:rPr>
                        <a:t>Mean (SD)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Males,</a:t>
                      </a:r>
                    </a:p>
                    <a:p>
                      <a:pPr marL="0" marR="0" algn="ctr">
                        <a:spcBef>
                          <a:spcPts val="0"/>
                        </a:spcBef>
                        <a:spcAft>
                          <a:spcPts val="0"/>
                        </a:spcAft>
                      </a:pPr>
                      <a:r>
                        <a:rPr lang="en-US" sz="1800" kern="100" dirty="0">
                          <a:effectLst/>
                        </a:rPr>
                        <a:t>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Mixed Ancestry,</a:t>
                      </a:r>
                    </a:p>
                    <a:p>
                      <a:pPr marL="0" marR="0" algn="ctr">
                        <a:spcBef>
                          <a:spcPts val="0"/>
                        </a:spcBef>
                        <a:spcAft>
                          <a:spcPts val="0"/>
                        </a:spcAft>
                      </a:pPr>
                      <a:r>
                        <a:rPr lang="en-US" sz="1800" kern="100" dirty="0">
                          <a:effectLst/>
                        </a:rPr>
                        <a:t>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PLWH,</a:t>
                      </a:r>
                    </a:p>
                    <a:p>
                      <a:pPr marL="0" marR="0" algn="ctr">
                        <a:spcBef>
                          <a:spcPts val="0"/>
                        </a:spcBef>
                        <a:spcAft>
                          <a:spcPts val="0"/>
                        </a:spcAft>
                      </a:pPr>
                      <a:r>
                        <a:rPr lang="en-US" sz="1800" kern="100" dirty="0">
                          <a:effectLst/>
                        </a:rPr>
                        <a:t>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03062711"/>
                  </a:ext>
                </a:extLst>
              </a:tr>
              <a:tr h="336099">
                <a:tc>
                  <a:txBody>
                    <a:bodyPr/>
                    <a:lstStyle/>
                    <a:p>
                      <a:pPr marL="0" marR="0">
                        <a:spcBef>
                          <a:spcPts val="0"/>
                        </a:spcBef>
                        <a:spcAft>
                          <a:spcPts val="0"/>
                        </a:spcAft>
                      </a:pPr>
                      <a:r>
                        <a:rPr lang="en-US" sz="1800" kern="100" dirty="0">
                          <a:effectLst/>
                        </a:rPr>
                        <a:t>Shops (N=72)</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marR="0" algn="ctr">
                        <a:spcBef>
                          <a:spcPts val="0"/>
                        </a:spcBef>
                        <a:spcAft>
                          <a:spcPts val="0"/>
                        </a:spcAft>
                      </a:pPr>
                      <a:r>
                        <a:rPr lang="en-US" sz="1800" kern="100" dirty="0">
                          <a:effectLst/>
                        </a:rPr>
                        <a:t>18 (32%)</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10 (100%)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36 (8.3)</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a:effectLst/>
                        </a:rPr>
                        <a:t>54 (75%)</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66 (92%)</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22 (31%)</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72749019"/>
                  </a:ext>
                </a:extLst>
              </a:tr>
              <a:tr h="336099">
                <a:tc>
                  <a:txBody>
                    <a:bodyPr/>
                    <a:lstStyle/>
                    <a:p>
                      <a:pPr marL="0" marR="0">
                        <a:spcBef>
                          <a:spcPts val="0"/>
                        </a:spcBef>
                        <a:spcAft>
                          <a:spcPts val="0"/>
                        </a:spcAft>
                      </a:pPr>
                      <a:r>
                        <a:rPr lang="en-US" sz="1800" kern="100">
                          <a:effectLst/>
                        </a:rPr>
                        <a:t>Malls/Shopping Centres (N=29)</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marR="0" algn="ctr">
                        <a:spcBef>
                          <a:spcPts val="0"/>
                        </a:spcBef>
                        <a:spcAft>
                          <a:spcPts val="0"/>
                        </a:spcAft>
                      </a:pPr>
                      <a:r>
                        <a:rPr lang="en-US" sz="1800" kern="100" dirty="0">
                          <a:effectLst/>
                        </a:rPr>
                        <a:t>2 (25%)</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6 (60%)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38 (6.8)</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a:effectLst/>
                        </a:rPr>
                        <a:t>25 (86%)</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26 (90%)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5 (17%)</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53373284"/>
                  </a:ext>
                </a:extLst>
              </a:tr>
              <a:tr h="336561">
                <a:tc>
                  <a:txBody>
                    <a:bodyPr/>
                    <a:lstStyle/>
                    <a:p>
                      <a:pPr marL="0" marR="0">
                        <a:spcBef>
                          <a:spcPts val="0"/>
                        </a:spcBef>
                        <a:spcAft>
                          <a:spcPts val="0"/>
                        </a:spcAft>
                      </a:pPr>
                      <a:r>
                        <a:rPr lang="en-US" sz="1800" kern="100" dirty="0">
                          <a:effectLst/>
                        </a:rPr>
                        <a:t>Bars/</a:t>
                      </a:r>
                      <a:r>
                        <a:rPr lang="en-US" sz="1800" kern="100" dirty="0" err="1">
                          <a:effectLst/>
                        </a:rPr>
                        <a:t>Shebeens</a:t>
                      </a:r>
                      <a:r>
                        <a:rPr lang="en-US" sz="1800" kern="100" dirty="0">
                          <a:effectLst/>
                        </a:rPr>
                        <a:t>/Restaurants (N=13)</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marR="0" algn="ctr">
                        <a:spcBef>
                          <a:spcPts val="0"/>
                        </a:spcBef>
                        <a:spcAft>
                          <a:spcPts val="0"/>
                        </a:spcAft>
                      </a:pPr>
                      <a:r>
                        <a:rPr lang="en-US" sz="1800" kern="100" dirty="0">
                          <a:effectLst/>
                        </a:rPr>
                        <a:t>3 (11%)</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6 (60%)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a:effectLst/>
                        </a:rPr>
                        <a:t>34 (4.6)</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a:effectLst/>
                        </a:rPr>
                        <a:t>10 (77%)</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9 (69%)</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3 (23%)</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4303101"/>
                  </a:ext>
                </a:extLst>
              </a:tr>
              <a:tr h="336099">
                <a:tc>
                  <a:txBody>
                    <a:bodyPr/>
                    <a:lstStyle/>
                    <a:p>
                      <a:pPr marL="0" marR="0">
                        <a:spcBef>
                          <a:spcPts val="0"/>
                        </a:spcBef>
                        <a:spcAft>
                          <a:spcPts val="0"/>
                        </a:spcAft>
                      </a:pPr>
                      <a:r>
                        <a:rPr lang="en-US" sz="1800" kern="100" dirty="0">
                          <a:effectLst/>
                        </a:rPr>
                        <a:t>Places of Worship (N=27)</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marR="0" algn="ctr">
                        <a:spcBef>
                          <a:spcPts val="0"/>
                        </a:spcBef>
                        <a:spcAft>
                          <a:spcPts val="0"/>
                        </a:spcAft>
                      </a:pPr>
                      <a:r>
                        <a:rPr lang="en-US" sz="1800" kern="100" dirty="0">
                          <a:effectLst/>
                        </a:rPr>
                        <a:t>10 (34%)</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7 (70%)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37 (10.0)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a:effectLst/>
                        </a:rPr>
                        <a:t>17 (63%)</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a:effectLst/>
                        </a:rPr>
                        <a:t>27 (100%)</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7 (36%)</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7755212"/>
                  </a:ext>
                </a:extLst>
              </a:tr>
              <a:tr h="336099">
                <a:tc>
                  <a:txBody>
                    <a:bodyPr/>
                    <a:lstStyle/>
                    <a:p>
                      <a:pPr marL="0" marR="0">
                        <a:spcBef>
                          <a:spcPts val="0"/>
                        </a:spcBef>
                        <a:spcAft>
                          <a:spcPts val="0"/>
                        </a:spcAft>
                      </a:pPr>
                      <a:r>
                        <a:rPr lang="en-US" sz="1800" kern="100" dirty="0">
                          <a:effectLst/>
                        </a:rPr>
                        <a:t>Holding Cells (N=26)</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marR="0" algn="ctr">
                        <a:spcBef>
                          <a:spcPts val="0"/>
                        </a:spcBef>
                        <a:spcAft>
                          <a:spcPts val="0"/>
                        </a:spcAft>
                      </a:pPr>
                      <a:r>
                        <a:rPr lang="en-US" sz="1800" kern="100" dirty="0">
                          <a:effectLst/>
                        </a:rPr>
                        <a:t>3 (100%)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9 (90%)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35 (7.1)</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23 (88%)</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25 (96%)</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9 (35%)</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46953000"/>
                  </a:ext>
                </a:extLst>
              </a:tr>
              <a:tr h="336099">
                <a:tc>
                  <a:txBody>
                    <a:bodyPr/>
                    <a:lstStyle/>
                    <a:p>
                      <a:pPr marL="0" marR="0">
                        <a:spcBef>
                          <a:spcPts val="0"/>
                        </a:spcBef>
                        <a:spcAft>
                          <a:spcPts val="0"/>
                        </a:spcAft>
                      </a:pPr>
                      <a:r>
                        <a:rPr lang="en-US" sz="1800" kern="100" dirty="0">
                          <a:effectLst/>
                        </a:rPr>
                        <a:t>Jails/Prisons (N=6)</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marR="0" algn="ctr">
                        <a:spcBef>
                          <a:spcPts val="0"/>
                        </a:spcBef>
                        <a:spcAft>
                          <a:spcPts val="0"/>
                        </a:spcAft>
                      </a:pPr>
                      <a:r>
                        <a:rPr lang="en-US" sz="1800" kern="100" dirty="0">
                          <a:effectLst/>
                        </a:rPr>
                        <a:t>2 (40%)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5 (50%)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32 (6.5)</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5 (83%)</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6 (100%)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100" dirty="0">
                          <a:effectLst/>
                        </a:rPr>
                        <a:t>2 (33%)</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5771085"/>
                  </a:ext>
                </a:extLst>
              </a:tr>
              <a:tr h="336099">
                <a:tc>
                  <a:txBody>
                    <a:bodyPr/>
                    <a:lstStyle/>
                    <a:p>
                      <a:pPr marL="0" marR="0">
                        <a:spcBef>
                          <a:spcPts val="0"/>
                        </a:spcBef>
                        <a:spcAft>
                          <a:spcPts val="0"/>
                        </a:spcAft>
                      </a:pPr>
                      <a:r>
                        <a:rPr lang="en-US" sz="1800" kern="100" dirty="0">
                          <a:effectLst/>
                        </a:rPr>
                        <a:t>Drug use (&lt; 100m) (N=62)</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kern="100" dirty="0">
                          <a:effectLst/>
                        </a:rPr>
                        <a:t> 91 (61%)</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kern="100" dirty="0">
                          <a:effectLst/>
                        </a:rPr>
                        <a:t>10 (100%)</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kern="100" dirty="0">
                          <a:effectLst/>
                        </a:rPr>
                        <a:t>37 (8.2)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kern="100" dirty="0">
                          <a:effectLst/>
                        </a:rPr>
                        <a:t>46 (74%)</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kern="100" dirty="0">
                          <a:effectLst/>
                        </a:rPr>
                        <a:t>61 (98%)</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kern="100" dirty="0">
                          <a:effectLst/>
                        </a:rPr>
                        <a:t> 18 (29%)</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0605282"/>
                  </a:ext>
                </a:extLst>
              </a:tr>
              <a:tr h="336099">
                <a:tc gridSpan="7">
                  <a:txBody>
                    <a:bodyPr/>
                    <a:lstStyle/>
                    <a:p>
                      <a:pPr marL="0" marR="0">
                        <a:spcBef>
                          <a:spcPts val="0"/>
                        </a:spcBef>
                        <a:spcAft>
                          <a:spcPts val="0"/>
                        </a:spcAft>
                      </a:pPr>
                      <a:r>
                        <a:rPr lang="en-US" sz="1800" b="0" kern="1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r>
                        <a:rPr lang="en-US" sz="18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N's represent number of participants with a shared venue within each location type.</a:t>
                      </a:r>
                    </a:p>
                    <a:p>
                      <a:pPr marL="0" marR="0">
                        <a:spcBef>
                          <a:spcPts val="0"/>
                        </a:spcBef>
                        <a:spcAft>
                          <a:spcPts val="0"/>
                        </a:spcAft>
                      </a:pPr>
                      <a:r>
                        <a:rPr lang="en-US" sz="1800" b="0" kern="1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en-US" sz="18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Number of unique venues with overlap (denominator is total # of unique venues reported by location type).</a:t>
                      </a:r>
                    </a:p>
                    <a:p>
                      <a:pPr marL="0" marR="0">
                        <a:spcBef>
                          <a:spcPts val="0"/>
                        </a:spcBef>
                        <a:spcAft>
                          <a:spcPts val="0"/>
                        </a:spcAft>
                      </a:pPr>
                      <a:r>
                        <a:rPr lang="en-US" sz="1800" b="0" kern="1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r>
                        <a:rPr lang="en-US" sz="18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Number of different neighborhoods the cohort resides in (denominator is the total possible neighborhoods = 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hMerge="1">
                  <a:txBody>
                    <a:bodyPr/>
                    <a:lstStyle/>
                    <a:p>
                      <a:pPr marL="0" marR="0" algn="ctr">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65177191"/>
                  </a:ext>
                </a:extLst>
              </a:tr>
            </a:tbl>
          </a:graphicData>
        </a:graphic>
      </p:graphicFrame>
    </p:spTree>
    <p:extLst>
      <p:ext uri="{BB962C8B-B14F-4D97-AF65-F5344CB8AC3E}">
        <p14:creationId xmlns:p14="http://schemas.microsoft.com/office/powerpoint/2010/main" val="3127977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3718E-D90B-48CB-C397-398B84FA9DBD}"/>
              </a:ext>
            </a:extLst>
          </p:cNvPr>
          <p:cNvSpPr>
            <a:spLocks noGrp="1"/>
          </p:cNvSpPr>
          <p:nvPr>
            <p:ph type="title"/>
          </p:nvPr>
        </p:nvSpPr>
        <p:spPr>
          <a:xfrm>
            <a:off x="121509" y="58026"/>
            <a:ext cx="2535195" cy="1202363"/>
          </a:xfrm>
          <a:solidFill>
            <a:schemeClr val="bg1"/>
          </a:solidFill>
        </p:spPr>
        <p:txBody>
          <a:bodyPr>
            <a:normAutofit/>
          </a:bodyPr>
          <a:lstStyle/>
          <a:p>
            <a:r>
              <a:rPr lang="en-US" sz="2400" b="1" dirty="0">
                <a:solidFill>
                  <a:srgbClr val="0366AB"/>
                </a:solidFill>
              </a:rPr>
              <a:t>Figure 1: Social-location networks of PWSD with TB</a:t>
            </a:r>
          </a:p>
        </p:txBody>
      </p:sp>
      <p:grpSp>
        <p:nvGrpSpPr>
          <p:cNvPr id="7" name="Group 6">
            <a:extLst>
              <a:ext uri="{FF2B5EF4-FFF2-40B4-BE49-F238E27FC236}">
                <a16:creationId xmlns:a16="http://schemas.microsoft.com/office/drawing/2014/main" id="{389F62D5-CB3E-7326-8BDB-0A3712293DD1}"/>
              </a:ext>
            </a:extLst>
          </p:cNvPr>
          <p:cNvGrpSpPr/>
          <p:nvPr/>
        </p:nvGrpSpPr>
        <p:grpSpPr>
          <a:xfrm>
            <a:off x="2656704" y="58027"/>
            <a:ext cx="9413788" cy="6678700"/>
            <a:chOff x="247135" y="354830"/>
            <a:chExt cx="9144000" cy="6487296"/>
          </a:xfrm>
        </p:grpSpPr>
        <p:pic>
          <p:nvPicPr>
            <p:cNvPr id="4" name="Picture 3" descr="A group of different colored lines and dots&#10;&#10;Description automatically generated">
              <a:extLst>
                <a:ext uri="{FF2B5EF4-FFF2-40B4-BE49-F238E27FC236}">
                  <a16:creationId xmlns:a16="http://schemas.microsoft.com/office/drawing/2014/main" id="{823E3681-2339-00C1-7DD4-18FEB0CD7544}"/>
                </a:ext>
              </a:extLst>
            </p:cNvPr>
            <p:cNvPicPr>
              <a:picLocks noChangeAspect="1"/>
            </p:cNvPicPr>
            <p:nvPr/>
          </p:nvPicPr>
          <p:blipFill rotWithShape="1">
            <a:blip r:embed="rId3"/>
            <a:srcRect l="10757" r="10546"/>
            <a:stretch/>
          </p:blipFill>
          <p:spPr>
            <a:xfrm>
              <a:off x="247135" y="365126"/>
              <a:ext cx="6116595" cy="6477000"/>
            </a:xfrm>
            <a:prstGeom prst="rect">
              <a:avLst/>
            </a:prstGeom>
          </p:spPr>
        </p:pic>
        <p:pic>
          <p:nvPicPr>
            <p:cNvPr id="6" name="Picture 5" descr="A close-up of a wireframe&#10;&#10;Description automatically generated">
              <a:extLst>
                <a:ext uri="{FF2B5EF4-FFF2-40B4-BE49-F238E27FC236}">
                  <a16:creationId xmlns:a16="http://schemas.microsoft.com/office/drawing/2014/main" id="{1839331F-4B35-6901-AA4B-26F793F78A31}"/>
                </a:ext>
              </a:extLst>
            </p:cNvPr>
            <p:cNvPicPr>
              <a:picLocks noChangeAspect="1"/>
            </p:cNvPicPr>
            <p:nvPr/>
          </p:nvPicPr>
          <p:blipFill rotWithShape="1">
            <a:blip r:embed="rId4"/>
            <a:srcRect l="3753" r="2913"/>
            <a:stretch/>
          </p:blipFill>
          <p:spPr>
            <a:xfrm>
              <a:off x="6363730" y="354830"/>
              <a:ext cx="3027405" cy="6487296"/>
            </a:xfrm>
            <a:prstGeom prst="rect">
              <a:avLst/>
            </a:prstGeom>
          </p:spPr>
        </p:pic>
      </p:grpSp>
      <p:sp>
        <p:nvSpPr>
          <p:cNvPr id="8" name="TextBox 7">
            <a:extLst>
              <a:ext uri="{FF2B5EF4-FFF2-40B4-BE49-F238E27FC236}">
                <a16:creationId xmlns:a16="http://schemas.microsoft.com/office/drawing/2014/main" id="{629CED64-0EFA-1790-CEC3-E15979273A16}"/>
              </a:ext>
            </a:extLst>
          </p:cNvPr>
          <p:cNvSpPr txBox="1"/>
          <p:nvPr/>
        </p:nvSpPr>
        <p:spPr>
          <a:xfrm>
            <a:off x="121508" y="1260389"/>
            <a:ext cx="2399270" cy="2594919"/>
          </a:xfrm>
          <a:prstGeom prst="rect">
            <a:avLst/>
          </a:prstGeom>
          <a:noFill/>
        </p:spPr>
        <p:txBody>
          <a:bodyPr wrap="square" rtlCol="0">
            <a:spAutoFit/>
          </a:bodyPr>
          <a:lstStyle/>
          <a:p>
            <a:r>
              <a:rPr lang="en-US" dirty="0">
                <a:solidFill>
                  <a:srgbClr val="0366AB"/>
                </a:solidFill>
              </a:rPr>
              <a:t>Each network node represents a participant, and each network edge represents a specific shared location, with edge colors indicating a unique venue by location type.</a:t>
            </a:r>
          </a:p>
        </p:txBody>
      </p:sp>
    </p:spTree>
    <p:extLst>
      <p:ext uri="{BB962C8B-B14F-4D97-AF65-F5344CB8AC3E}">
        <p14:creationId xmlns:p14="http://schemas.microsoft.com/office/powerpoint/2010/main" val="2345231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F73AF1D-91EA-ECDA-FE5A-4192E3B9399C}"/>
                  </a:ext>
                </a:extLst>
              </p:cNvPr>
              <p:cNvSpPr>
                <a:spLocks noGrp="1"/>
              </p:cNvSpPr>
              <p:nvPr>
                <p:ph type="title"/>
              </p:nvPr>
            </p:nvSpPr>
            <p:spPr/>
            <p:txBody>
              <a:bodyPr/>
              <a:lstStyle/>
              <a:p>
                <a:r>
                  <a:rPr lang="en-US" dirty="0"/>
                  <a:t>Assortativity coefficients (</a:t>
                </a:r>
                <a14:m>
                  <m:oMath xmlns:m="http://schemas.openxmlformats.org/officeDocument/2006/math">
                    <m:r>
                      <a:rPr lang="en-US" b="0" i="1" smtClean="0">
                        <a:latin typeface="Cambria Math" panose="02040503050406030204" pitchFamily="18" charset="0"/>
                      </a:rPr>
                      <m:t>𝑟</m:t>
                    </m:r>
                  </m:oMath>
                </a14:m>
                <a:r>
                  <a:rPr lang="en-US" dirty="0"/>
                  <a:t>)</a:t>
                </a:r>
              </a:p>
            </p:txBody>
          </p:sp>
        </mc:Choice>
        <mc:Fallback xmlns="">
          <p:sp>
            <p:nvSpPr>
              <p:cNvPr id="2" name="Title 1">
                <a:extLst>
                  <a:ext uri="{FF2B5EF4-FFF2-40B4-BE49-F238E27FC236}">
                    <a16:creationId xmlns:a16="http://schemas.microsoft.com/office/drawing/2014/main" id="{CF73AF1D-91EA-ECDA-FE5A-4192E3B9399C}"/>
                  </a:ext>
                </a:extLst>
              </p:cNvPr>
              <p:cNvSpPr>
                <a:spLocks noGrp="1" noRot="1" noChangeAspect="1" noMove="1" noResize="1" noEditPoints="1" noAdjustHandles="1" noChangeArrowheads="1" noChangeShapeType="1" noTextEdit="1"/>
              </p:cNvSpPr>
              <p:nvPr>
                <p:ph type="title"/>
              </p:nvPr>
            </p:nvSpPr>
            <p:spPr>
              <a:blipFill>
                <a:blip r:embed="rId3"/>
                <a:stretch>
                  <a:fillRect l="-2413"/>
                </a:stretch>
              </a:blipFill>
            </p:spPr>
            <p:txBody>
              <a:bodyPr/>
              <a:lstStyle/>
              <a:p>
                <a:r>
                  <a:rPr lang="en-US">
                    <a:noFill/>
                  </a:rPr>
                  <a:t> </a:t>
                </a:r>
              </a:p>
            </p:txBody>
          </p:sp>
        </mc:Fallback>
      </mc:AlternateContent>
      <p:pic>
        <p:nvPicPr>
          <p:cNvPr id="7" name="Content Placeholder 6" descr="A diagram of a network&#10;&#10;Description automatically generated">
            <a:extLst>
              <a:ext uri="{FF2B5EF4-FFF2-40B4-BE49-F238E27FC236}">
                <a16:creationId xmlns:a16="http://schemas.microsoft.com/office/drawing/2014/main" id="{985B8010-C126-93E7-DB0A-C8CA5126B276}"/>
              </a:ext>
            </a:extLst>
          </p:cNvPr>
          <p:cNvPicPr>
            <a:picLocks noGrp="1" noChangeAspect="1"/>
          </p:cNvPicPr>
          <p:nvPr>
            <p:ph idx="1"/>
          </p:nvPr>
        </p:nvPicPr>
        <p:blipFill>
          <a:blip r:embed="rId4"/>
          <a:stretch>
            <a:fillRect/>
          </a:stretch>
        </p:blipFill>
        <p:spPr>
          <a:xfrm>
            <a:off x="1045683" y="1690688"/>
            <a:ext cx="10100633" cy="5167312"/>
          </a:xfrm>
        </p:spPr>
      </p:pic>
    </p:spTree>
    <p:extLst>
      <p:ext uri="{BB962C8B-B14F-4D97-AF65-F5344CB8AC3E}">
        <p14:creationId xmlns:p14="http://schemas.microsoft.com/office/powerpoint/2010/main" val="3174842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 screen&#10;&#10;Description automatically generated">
            <a:extLst>
              <a:ext uri="{FF2B5EF4-FFF2-40B4-BE49-F238E27FC236}">
                <a16:creationId xmlns:a16="http://schemas.microsoft.com/office/drawing/2014/main" id="{11752E3E-8095-56B9-141A-AF0897E7C866}"/>
              </a:ext>
            </a:extLst>
          </p:cNvPr>
          <p:cNvPicPr>
            <a:picLocks noGrp="1" noChangeAspect="1"/>
          </p:cNvPicPr>
          <p:nvPr>
            <p:ph idx="1"/>
          </p:nvPr>
        </p:nvPicPr>
        <p:blipFill rotWithShape="1">
          <a:blip r:embed="rId3"/>
          <a:srcRect l="2962" t="2726" r="54871" b="28740"/>
          <a:stretch/>
        </p:blipFill>
        <p:spPr>
          <a:xfrm>
            <a:off x="753453" y="476639"/>
            <a:ext cx="4003590" cy="5140410"/>
          </a:xfrm>
          <a:prstGeom prst="rect">
            <a:avLst/>
          </a:prstGeom>
        </p:spPr>
      </p:pic>
      <p:sp>
        <p:nvSpPr>
          <p:cNvPr id="3" name="TextBox 2">
            <a:extLst>
              <a:ext uri="{FF2B5EF4-FFF2-40B4-BE49-F238E27FC236}">
                <a16:creationId xmlns:a16="http://schemas.microsoft.com/office/drawing/2014/main" id="{A4EDA62A-91D2-6FC6-2710-52C0B6D086D3}"/>
              </a:ext>
            </a:extLst>
          </p:cNvPr>
          <p:cNvSpPr txBox="1"/>
          <p:nvPr/>
        </p:nvSpPr>
        <p:spPr>
          <a:xfrm>
            <a:off x="581076" y="38602"/>
            <a:ext cx="4348344" cy="369332"/>
          </a:xfrm>
          <a:prstGeom prst="rect">
            <a:avLst/>
          </a:prstGeom>
          <a:noFill/>
        </p:spPr>
        <p:txBody>
          <a:bodyPr wrap="square">
            <a:spAutoFit/>
          </a:bodyPr>
          <a:lstStyle/>
          <a:p>
            <a:pPr algn="ctr"/>
            <a:r>
              <a:rPr lang="en-US" sz="1800" b="1" dirty="0">
                <a:solidFill>
                  <a:srgbClr val="0366AB"/>
                </a:solidFill>
                <a:effectLst/>
                <a:latin typeface="+mj-lt"/>
                <a:cs typeface="Arial" panose="020B0604020202020204" pitchFamily="34" charset="0"/>
              </a:rPr>
              <a:t>Figure 2A: Maps of substance use locations</a:t>
            </a:r>
            <a:endParaRPr lang="en-US" dirty="0">
              <a:solidFill>
                <a:srgbClr val="0366AB"/>
              </a:solidFill>
              <a:effectLst/>
              <a:latin typeface="+mj-lt"/>
              <a:cs typeface="Arial" panose="020B0604020202020204" pitchFamily="34" charset="0"/>
            </a:endParaRPr>
          </a:p>
        </p:txBody>
      </p:sp>
      <p:sp>
        <p:nvSpPr>
          <p:cNvPr id="6" name="TextBox 5">
            <a:extLst>
              <a:ext uri="{FF2B5EF4-FFF2-40B4-BE49-F238E27FC236}">
                <a16:creationId xmlns:a16="http://schemas.microsoft.com/office/drawing/2014/main" id="{C9005417-5D48-96B2-A74C-CF4AB7B113E7}"/>
              </a:ext>
            </a:extLst>
          </p:cNvPr>
          <p:cNvSpPr txBox="1"/>
          <p:nvPr/>
        </p:nvSpPr>
        <p:spPr>
          <a:xfrm>
            <a:off x="333786" y="5685755"/>
            <a:ext cx="4842924" cy="954107"/>
          </a:xfrm>
          <a:prstGeom prst="rect">
            <a:avLst/>
          </a:prstGeom>
          <a:noFill/>
        </p:spPr>
        <p:txBody>
          <a:bodyPr wrap="square">
            <a:spAutoFit/>
          </a:bodyPr>
          <a:lstStyle/>
          <a:p>
            <a:pPr algn="ctr"/>
            <a:r>
              <a:rPr lang="en-US" sz="1400" dirty="0">
                <a:effectLst/>
              </a:rPr>
              <a:t>Each black dot represents a location reported by a given participant. Yellow and blue circles show buffer zones of 50m and 100m respectively around each mapped location. Only one location per participant is shown for simplicity. </a:t>
            </a:r>
            <a:endParaRPr lang="en-US" sz="1400" dirty="0"/>
          </a:p>
        </p:txBody>
      </p:sp>
      <p:sp>
        <p:nvSpPr>
          <p:cNvPr id="8" name="TextBox 7">
            <a:extLst>
              <a:ext uri="{FF2B5EF4-FFF2-40B4-BE49-F238E27FC236}">
                <a16:creationId xmlns:a16="http://schemas.microsoft.com/office/drawing/2014/main" id="{042821EF-7393-22A6-3750-328833087A3A}"/>
              </a:ext>
            </a:extLst>
          </p:cNvPr>
          <p:cNvSpPr txBox="1"/>
          <p:nvPr/>
        </p:nvSpPr>
        <p:spPr>
          <a:xfrm>
            <a:off x="5961468" y="5685756"/>
            <a:ext cx="6009504" cy="954107"/>
          </a:xfrm>
          <a:prstGeom prst="rect">
            <a:avLst/>
          </a:prstGeom>
          <a:noFill/>
        </p:spPr>
        <p:txBody>
          <a:bodyPr wrap="square">
            <a:spAutoFit/>
          </a:bodyPr>
          <a:lstStyle/>
          <a:p>
            <a:pPr algn="ctr"/>
            <a:r>
              <a:rPr lang="en-US" sz="1400" dirty="0">
                <a:effectLst/>
              </a:rPr>
              <a:t>Each network node represents a participant, and each network edge represents drug use locations named by a participant within 100m of another participant's drug use location, with node size indicating the number of drug use locations reported by other participants within 100m of the node's drug use location. </a:t>
            </a:r>
            <a:endParaRPr lang="en-US" sz="1400" dirty="0"/>
          </a:p>
        </p:txBody>
      </p:sp>
      <p:pic>
        <p:nvPicPr>
          <p:cNvPr id="9" name="Content Placeholder 4" descr="A screenshot of a computer screen&#10;&#10;Description automatically generated">
            <a:extLst>
              <a:ext uri="{FF2B5EF4-FFF2-40B4-BE49-F238E27FC236}">
                <a16:creationId xmlns:a16="http://schemas.microsoft.com/office/drawing/2014/main" id="{6350C9A2-F4D9-35D3-05C7-438FA8ED9897}"/>
              </a:ext>
            </a:extLst>
          </p:cNvPr>
          <p:cNvPicPr>
            <a:picLocks noChangeAspect="1"/>
          </p:cNvPicPr>
          <p:nvPr/>
        </p:nvPicPr>
        <p:blipFill rotWithShape="1">
          <a:blip r:embed="rId3"/>
          <a:srcRect l="47976" t="3002" r="3523" b="28463"/>
          <a:stretch/>
        </p:blipFill>
        <p:spPr>
          <a:xfrm>
            <a:off x="6663744" y="476640"/>
            <a:ext cx="4604952" cy="5140410"/>
          </a:xfrm>
          <a:prstGeom prst="rect">
            <a:avLst/>
          </a:prstGeom>
        </p:spPr>
      </p:pic>
      <p:sp>
        <p:nvSpPr>
          <p:cNvPr id="11" name="TextBox 10">
            <a:extLst>
              <a:ext uri="{FF2B5EF4-FFF2-40B4-BE49-F238E27FC236}">
                <a16:creationId xmlns:a16="http://schemas.microsoft.com/office/drawing/2014/main" id="{A7E1308A-6124-9DED-3256-12A071E247C0}"/>
              </a:ext>
            </a:extLst>
          </p:cNvPr>
          <p:cNvSpPr txBox="1"/>
          <p:nvPr/>
        </p:nvSpPr>
        <p:spPr>
          <a:xfrm>
            <a:off x="6663744" y="38602"/>
            <a:ext cx="4494872" cy="369332"/>
          </a:xfrm>
          <a:prstGeom prst="rect">
            <a:avLst/>
          </a:prstGeom>
          <a:noFill/>
        </p:spPr>
        <p:txBody>
          <a:bodyPr wrap="square">
            <a:spAutoFit/>
          </a:bodyPr>
          <a:lstStyle/>
          <a:p>
            <a:pPr algn="ctr"/>
            <a:r>
              <a:rPr lang="en-US" b="1" dirty="0">
                <a:solidFill>
                  <a:srgbClr val="0366AB"/>
                </a:solidFill>
                <a:latin typeface="+mj-lt"/>
              </a:rPr>
              <a:t>Figure 2B:</a:t>
            </a:r>
            <a:r>
              <a:rPr lang="en-US" sz="1800" b="1" dirty="0">
                <a:solidFill>
                  <a:srgbClr val="0366AB"/>
                </a:solidFill>
                <a:effectLst/>
                <a:latin typeface="+mj-lt"/>
              </a:rPr>
              <a:t> Substance use-location networks</a:t>
            </a:r>
            <a:endParaRPr lang="en-US" b="1" dirty="0">
              <a:solidFill>
                <a:srgbClr val="0366AB"/>
              </a:solidFill>
              <a:latin typeface="+mj-lt"/>
            </a:endParaRPr>
          </a:p>
        </p:txBody>
      </p:sp>
    </p:spTree>
    <p:extLst>
      <p:ext uri="{BB962C8B-B14F-4D97-AF65-F5344CB8AC3E}">
        <p14:creationId xmlns:p14="http://schemas.microsoft.com/office/powerpoint/2010/main" val="3667606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F73AF1D-91EA-ECDA-FE5A-4192E3B9399C}"/>
                  </a:ext>
                </a:extLst>
              </p:cNvPr>
              <p:cNvSpPr>
                <a:spLocks noGrp="1"/>
              </p:cNvSpPr>
              <p:nvPr>
                <p:ph type="title"/>
              </p:nvPr>
            </p:nvSpPr>
            <p:spPr/>
            <p:txBody>
              <a:bodyPr/>
              <a:lstStyle/>
              <a:p>
                <a:r>
                  <a:rPr lang="en-US" err="1"/>
                  <a:t>Assortativity</a:t>
                </a:r>
                <a:r>
                  <a:rPr lang="en-US"/>
                  <a:t> coefficients (</a:t>
                </a:r>
                <a14:m>
                  <m:oMath xmlns:m="http://schemas.openxmlformats.org/officeDocument/2006/math">
                    <m:r>
                      <a:rPr lang="en-US" b="0" i="1" smtClean="0">
                        <a:latin typeface="Cambria Math" panose="02040503050406030204" pitchFamily="18" charset="0"/>
                      </a:rPr>
                      <m:t>𝑟</m:t>
                    </m:r>
                  </m:oMath>
                </a14:m>
                <a:r>
                  <a:rPr lang="en-US" dirty="0"/>
                  <a:t>)</a:t>
                </a:r>
              </a:p>
            </p:txBody>
          </p:sp>
        </mc:Choice>
        <mc:Fallback xmlns="">
          <p:sp>
            <p:nvSpPr>
              <p:cNvPr id="2" name="Title 1">
                <a:extLst>
                  <a:ext uri="{FF2B5EF4-FFF2-40B4-BE49-F238E27FC236}">
                    <a16:creationId xmlns:a16="http://schemas.microsoft.com/office/drawing/2014/main" id="{CF73AF1D-91EA-ECDA-FE5A-4192E3B9399C}"/>
                  </a:ext>
                </a:extLst>
              </p:cNvPr>
              <p:cNvSpPr>
                <a:spLocks noGrp="1" noRot="1" noChangeAspect="1" noMove="1" noResize="1" noEditPoints="1" noAdjustHandles="1" noChangeArrowheads="1" noChangeShapeType="1" noTextEdit="1"/>
              </p:cNvSpPr>
              <p:nvPr>
                <p:ph type="title"/>
              </p:nvPr>
            </p:nvSpPr>
            <p:spPr>
              <a:blipFill>
                <a:blip r:embed="rId3"/>
                <a:stretch>
                  <a:fillRect l="-2413"/>
                </a:stretch>
              </a:blipFill>
            </p:spPr>
            <p:txBody>
              <a:bodyPr/>
              <a:lstStyle/>
              <a:p>
                <a:r>
                  <a:rPr lang="en-US">
                    <a:noFill/>
                  </a:rPr>
                  <a:t> </a:t>
                </a:r>
              </a:p>
            </p:txBody>
          </p:sp>
        </mc:Fallback>
      </mc:AlternateContent>
      <p:pic>
        <p:nvPicPr>
          <p:cNvPr id="7" name="Content Placeholder 6" descr="A diagram of a network&#10;&#10;Description automatically generated">
            <a:extLst>
              <a:ext uri="{FF2B5EF4-FFF2-40B4-BE49-F238E27FC236}">
                <a16:creationId xmlns:a16="http://schemas.microsoft.com/office/drawing/2014/main" id="{5528962F-A147-861E-16CF-2135E803C0AC}"/>
              </a:ext>
            </a:extLst>
          </p:cNvPr>
          <p:cNvPicPr>
            <a:picLocks noGrp="1" noChangeAspect="1"/>
          </p:cNvPicPr>
          <p:nvPr>
            <p:ph idx="1"/>
          </p:nvPr>
        </p:nvPicPr>
        <p:blipFill>
          <a:blip r:embed="rId4"/>
          <a:stretch>
            <a:fillRect/>
          </a:stretch>
        </p:blipFill>
        <p:spPr>
          <a:xfrm>
            <a:off x="1134043" y="1690688"/>
            <a:ext cx="9923913" cy="5167312"/>
          </a:xfrm>
        </p:spPr>
      </p:pic>
    </p:spTree>
    <p:extLst>
      <p:ext uri="{BB962C8B-B14F-4D97-AF65-F5344CB8AC3E}">
        <p14:creationId xmlns:p14="http://schemas.microsoft.com/office/powerpoint/2010/main" val="2395169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a house and a few people&#10;&#10;Description automatically generated with medium confidence">
            <a:extLst>
              <a:ext uri="{FF2B5EF4-FFF2-40B4-BE49-F238E27FC236}">
                <a16:creationId xmlns:a16="http://schemas.microsoft.com/office/drawing/2014/main" id="{656AA98D-F892-0056-97AB-4C764C850279}"/>
              </a:ext>
            </a:extLst>
          </p:cNvPr>
          <p:cNvPicPr>
            <a:picLocks noChangeAspect="1"/>
          </p:cNvPicPr>
          <p:nvPr/>
        </p:nvPicPr>
        <p:blipFill rotWithShape="1">
          <a:blip r:embed="rId3"/>
          <a:srcRect l="2248" r="41147" b="52323"/>
          <a:stretch/>
        </p:blipFill>
        <p:spPr>
          <a:xfrm>
            <a:off x="204561" y="1296726"/>
            <a:ext cx="5442475" cy="3056086"/>
          </a:xfrm>
          <a:prstGeom prst="rect">
            <a:avLst/>
          </a:prstGeom>
        </p:spPr>
      </p:pic>
      <p:pic>
        <p:nvPicPr>
          <p:cNvPr id="10" name="Picture 9" descr="A diagram of a house and a few people&#10;&#10;Description automatically generated with medium confidence">
            <a:extLst>
              <a:ext uri="{FF2B5EF4-FFF2-40B4-BE49-F238E27FC236}">
                <a16:creationId xmlns:a16="http://schemas.microsoft.com/office/drawing/2014/main" id="{4A48F354-F885-CE6B-32A2-1B520663502D}"/>
              </a:ext>
            </a:extLst>
          </p:cNvPr>
          <p:cNvPicPr>
            <a:picLocks noChangeAspect="1"/>
          </p:cNvPicPr>
          <p:nvPr/>
        </p:nvPicPr>
        <p:blipFill rotWithShape="1">
          <a:blip r:embed="rId3"/>
          <a:srcRect t="48220" r="33698"/>
          <a:stretch/>
        </p:blipFill>
        <p:spPr>
          <a:xfrm>
            <a:off x="5957694" y="1647074"/>
            <a:ext cx="5869796" cy="3056086"/>
          </a:xfrm>
          <a:prstGeom prst="rect">
            <a:avLst/>
          </a:prstGeom>
        </p:spPr>
      </p:pic>
      <p:pic>
        <p:nvPicPr>
          <p:cNvPr id="11" name="Picture 10" descr="A diagram of a house and a few people&#10;&#10;Description automatically generated with medium confidence">
            <a:extLst>
              <a:ext uri="{FF2B5EF4-FFF2-40B4-BE49-F238E27FC236}">
                <a16:creationId xmlns:a16="http://schemas.microsoft.com/office/drawing/2014/main" id="{BB33914F-5C39-8BFE-3D88-AC000F3CB3AD}"/>
              </a:ext>
            </a:extLst>
          </p:cNvPr>
          <p:cNvPicPr>
            <a:picLocks noChangeAspect="1"/>
          </p:cNvPicPr>
          <p:nvPr/>
        </p:nvPicPr>
        <p:blipFill rotWithShape="1">
          <a:blip r:embed="rId3"/>
          <a:srcRect l="65815" t="5450" r="1810" b="52014"/>
          <a:stretch/>
        </p:blipFill>
        <p:spPr>
          <a:xfrm>
            <a:off x="9911858" y="11728"/>
            <a:ext cx="2156575" cy="1888953"/>
          </a:xfrm>
          <a:prstGeom prst="rect">
            <a:avLst/>
          </a:prstGeom>
        </p:spPr>
      </p:pic>
      <p:sp>
        <p:nvSpPr>
          <p:cNvPr id="2" name="Title 1">
            <a:extLst>
              <a:ext uri="{FF2B5EF4-FFF2-40B4-BE49-F238E27FC236}">
                <a16:creationId xmlns:a16="http://schemas.microsoft.com/office/drawing/2014/main" id="{39689858-82B6-38DC-4C86-24DD7CE84F07}"/>
              </a:ext>
            </a:extLst>
          </p:cNvPr>
          <p:cNvSpPr>
            <a:spLocks noGrp="1"/>
          </p:cNvSpPr>
          <p:nvPr>
            <p:ph type="title"/>
          </p:nvPr>
        </p:nvSpPr>
        <p:spPr>
          <a:xfrm>
            <a:off x="123567" y="108269"/>
            <a:ext cx="9477633" cy="759807"/>
          </a:xfrm>
          <a:solidFill>
            <a:schemeClr val="bg1"/>
          </a:solidFill>
        </p:spPr>
        <p:txBody>
          <a:bodyPr>
            <a:noAutofit/>
          </a:bodyPr>
          <a:lstStyle/>
          <a:p>
            <a:r>
              <a:rPr lang="en-US" sz="2400" b="1" dirty="0">
                <a:solidFill>
                  <a:srgbClr val="0366AB"/>
                </a:solidFill>
              </a:rPr>
              <a:t>Figure 3: Relationship between smoked drug use archetypes defined by where participants report using drugs in the community.</a:t>
            </a:r>
          </a:p>
        </p:txBody>
      </p:sp>
      <p:sp>
        <p:nvSpPr>
          <p:cNvPr id="7" name="TextBox 6">
            <a:extLst>
              <a:ext uri="{FF2B5EF4-FFF2-40B4-BE49-F238E27FC236}">
                <a16:creationId xmlns:a16="http://schemas.microsoft.com/office/drawing/2014/main" id="{41095993-FEDD-5FDF-2B54-1AE31F4C61BB}"/>
              </a:ext>
            </a:extLst>
          </p:cNvPr>
          <p:cNvSpPr txBox="1"/>
          <p:nvPr/>
        </p:nvSpPr>
        <p:spPr>
          <a:xfrm>
            <a:off x="5957694" y="4963639"/>
            <a:ext cx="5870831" cy="1175706"/>
          </a:xfrm>
          <a:prstGeom prst="rect">
            <a:avLst/>
          </a:prstGeom>
          <a:solidFill>
            <a:srgbClr val="D8F0F6"/>
          </a:solidFill>
          <a:ln w="19050">
            <a:solidFill>
              <a:srgbClr val="0070C0"/>
            </a:solidFill>
          </a:ln>
        </p:spPr>
        <p:txBody>
          <a:bodyPr wrap="square">
            <a:spAutoFit/>
          </a:bodyPr>
          <a:lstStyle/>
          <a:p>
            <a:pPr>
              <a:lnSpc>
                <a:spcPct val="120000"/>
              </a:lnSpc>
            </a:pPr>
            <a:r>
              <a:rPr lang="en-US" sz="2000" b="1" dirty="0"/>
              <a:t>Travelers</a:t>
            </a:r>
            <a:r>
              <a:rPr lang="en-US" sz="2000" dirty="0"/>
              <a:t> represent a diverse group of PWSD known for their inclination towards exploring various environments when consuming substances (N=15). </a:t>
            </a:r>
          </a:p>
        </p:txBody>
      </p:sp>
      <p:sp>
        <p:nvSpPr>
          <p:cNvPr id="9" name="TextBox 8">
            <a:extLst>
              <a:ext uri="{FF2B5EF4-FFF2-40B4-BE49-F238E27FC236}">
                <a16:creationId xmlns:a16="http://schemas.microsoft.com/office/drawing/2014/main" id="{1C02119B-96BF-815D-7768-4DE28421162B}"/>
              </a:ext>
            </a:extLst>
          </p:cNvPr>
          <p:cNvSpPr txBox="1"/>
          <p:nvPr/>
        </p:nvSpPr>
        <p:spPr>
          <a:xfrm>
            <a:off x="204561" y="4963639"/>
            <a:ext cx="5442475" cy="1175706"/>
          </a:xfrm>
          <a:prstGeom prst="rect">
            <a:avLst/>
          </a:prstGeom>
          <a:solidFill>
            <a:srgbClr val="FCE6EA"/>
          </a:solidFill>
          <a:ln w="19050">
            <a:solidFill>
              <a:srgbClr val="FF0000"/>
            </a:solidFill>
          </a:ln>
        </p:spPr>
        <p:txBody>
          <a:bodyPr wrap="square">
            <a:spAutoFit/>
          </a:bodyPr>
          <a:lstStyle/>
          <a:p>
            <a:pPr>
              <a:lnSpc>
                <a:spcPct val="120000"/>
              </a:lnSpc>
            </a:pPr>
            <a:r>
              <a:rPr lang="en-US" sz="2000" b="1" dirty="0">
                <a:solidFill>
                  <a:srgbClr val="374151"/>
                </a:solidFill>
              </a:rPr>
              <a:t>Residentials</a:t>
            </a:r>
            <a:r>
              <a:rPr lang="en-US" sz="2000" dirty="0">
                <a:solidFill>
                  <a:srgbClr val="374151"/>
                </a:solidFill>
              </a:rPr>
              <a:t> encompass individuals whose drug consumption is primarily confined to private settings (N=59). </a:t>
            </a:r>
            <a:endParaRPr lang="en-US" sz="2000" dirty="0">
              <a:solidFill>
                <a:srgbClr val="374151"/>
              </a:solidFill>
              <a:highlight>
                <a:srgbClr val="FFFF00"/>
              </a:highlight>
            </a:endParaRPr>
          </a:p>
        </p:txBody>
      </p:sp>
    </p:spTree>
    <p:extLst>
      <p:ext uri="{BB962C8B-B14F-4D97-AF65-F5344CB8AC3E}">
        <p14:creationId xmlns:p14="http://schemas.microsoft.com/office/powerpoint/2010/main" val="217664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E6C1E-A64A-B289-25B2-8DCE2A31287E}"/>
              </a:ext>
            </a:extLst>
          </p:cNvPr>
          <p:cNvSpPr>
            <a:spLocks noGrp="1"/>
          </p:cNvSpPr>
          <p:nvPr>
            <p:ph type="title"/>
          </p:nvPr>
        </p:nvSpPr>
        <p:spPr>
          <a:xfrm>
            <a:off x="838200" y="365125"/>
            <a:ext cx="10515600" cy="644809"/>
          </a:xfrm>
          <a:solidFill>
            <a:schemeClr val="bg1"/>
          </a:solidFill>
        </p:spPr>
        <p:txBody>
          <a:bodyPr>
            <a:normAutofit/>
          </a:bodyPr>
          <a:lstStyle/>
          <a:p>
            <a:pPr algn="ctr"/>
            <a:r>
              <a:rPr lang="en-US" sz="2400" b="1" dirty="0">
                <a:solidFill>
                  <a:srgbClr val="0366AB"/>
                </a:solidFill>
              </a:rPr>
              <a:t>Table 2: Characteristics of PWSD with TB disease by smoked drug use archetype</a:t>
            </a:r>
          </a:p>
        </p:txBody>
      </p:sp>
      <p:graphicFrame>
        <p:nvGraphicFramePr>
          <p:cNvPr id="6" name="Table 5">
            <a:extLst>
              <a:ext uri="{FF2B5EF4-FFF2-40B4-BE49-F238E27FC236}">
                <a16:creationId xmlns:a16="http://schemas.microsoft.com/office/drawing/2014/main" id="{2DE385AD-F1C1-E9EF-E14E-AA767D8D3C99}"/>
              </a:ext>
            </a:extLst>
          </p:cNvPr>
          <p:cNvGraphicFramePr>
            <a:graphicFrameLocks noGrp="1"/>
          </p:cNvGraphicFramePr>
          <p:nvPr>
            <p:extLst>
              <p:ext uri="{D42A27DB-BD31-4B8C-83A1-F6EECF244321}">
                <p14:modId xmlns:p14="http://schemas.microsoft.com/office/powerpoint/2010/main" val="1875571671"/>
              </p:ext>
            </p:extLst>
          </p:nvPr>
        </p:nvGraphicFramePr>
        <p:xfrm>
          <a:off x="778701" y="1183580"/>
          <a:ext cx="10634598" cy="4115652"/>
        </p:xfrm>
        <a:graphic>
          <a:graphicData uri="http://schemas.openxmlformats.org/drawingml/2006/table">
            <a:tbl>
              <a:tblPr firstRow="1" firstCol="1" bandRow="1">
                <a:tableStyleId>{6E25E649-3F16-4E02-A733-19D2CDBF48F0}</a:tableStyleId>
              </a:tblPr>
              <a:tblGrid>
                <a:gridCol w="4860099">
                  <a:extLst>
                    <a:ext uri="{9D8B030D-6E8A-4147-A177-3AD203B41FA5}">
                      <a16:colId xmlns:a16="http://schemas.microsoft.com/office/drawing/2014/main" val="2175800851"/>
                    </a:ext>
                  </a:extLst>
                </a:gridCol>
                <a:gridCol w="1878904">
                  <a:extLst>
                    <a:ext uri="{9D8B030D-6E8A-4147-A177-3AD203B41FA5}">
                      <a16:colId xmlns:a16="http://schemas.microsoft.com/office/drawing/2014/main" val="2592988023"/>
                    </a:ext>
                  </a:extLst>
                </a:gridCol>
                <a:gridCol w="1604869">
                  <a:extLst>
                    <a:ext uri="{9D8B030D-6E8A-4147-A177-3AD203B41FA5}">
                      <a16:colId xmlns:a16="http://schemas.microsoft.com/office/drawing/2014/main" val="2582937166"/>
                    </a:ext>
                  </a:extLst>
                </a:gridCol>
                <a:gridCol w="1338747">
                  <a:extLst>
                    <a:ext uri="{9D8B030D-6E8A-4147-A177-3AD203B41FA5}">
                      <a16:colId xmlns:a16="http://schemas.microsoft.com/office/drawing/2014/main" val="1135011351"/>
                    </a:ext>
                  </a:extLst>
                </a:gridCol>
                <a:gridCol w="951979">
                  <a:extLst>
                    <a:ext uri="{9D8B030D-6E8A-4147-A177-3AD203B41FA5}">
                      <a16:colId xmlns:a16="http://schemas.microsoft.com/office/drawing/2014/main" val="498463957"/>
                    </a:ext>
                  </a:extLst>
                </a:gridCol>
              </a:tblGrid>
              <a:tr h="518621">
                <a:tc>
                  <a:txBody>
                    <a:bodyPr/>
                    <a:lstStyle/>
                    <a:p>
                      <a:pPr marL="0" marR="0">
                        <a:spcBef>
                          <a:spcPts val="180"/>
                        </a:spcBef>
                        <a:spcAft>
                          <a:spcPts val="180"/>
                        </a:spcAft>
                      </a:pPr>
                      <a:r>
                        <a:rPr lang="en-US" sz="20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nchor="b"/>
                </a:tc>
                <a:tc>
                  <a:txBody>
                    <a:bodyPr/>
                    <a:lstStyle/>
                    <a:p>
                      <a:pPr marL="0" marR="0" algn="ctr">
                        <a:spcBef>
                          <a:spcPts val="180"/>
                        </a:spcBef>
                        <a:spcAft>
                          <a:spcPts val="180"/>
                        </a:spcAft>
                      </a:pPr>
                      <a:r>
                        <a:rPr lang="en-US" sz="2000" dirty="0">
                          <a:effectLst/>
                        </a:rPr>
                        <a:t>Residentials (N=59)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nchor="b"/>
                </a:tc>
                <a:tc>
                  <a:txBody>
                    <a:bodyPr/>
                    <a:lstStyle/>
                    <a:p>
                      <a:pPr marL="0" marR="0" algn="ctr">
                        <a:spcBef>
                          <a:spcPts val="180"/>
                        </a:spcBef>
                        <a:spcAft>
                          <a:spcPts val="180"/>
                        </a:spcAft>
                      </a:pPr>
                      <a:r>
                        <a:rPr lang="en-US" sz="2000">
                          <a:effectLst/>
                        </a:rPr>
                        <a:t>Travelers (N=15)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nchor="b"/>
                </a:tc>
                <a:tc>
                  <a:txBody>
                    <a:bodyPr/>
                    <a:lstStyle/>
                    <a:p>
                      <a:pPr marL="0" marR="0" algn="ctr">
                        <a:spcBef>
                          <a:spcPts val="180"/>
                        </a:spcBef>
                        <a:spcAft>
                          <a:spcPts val="180"/>
                        </a:spcAft>
                      </a:pPr>
                      <a:r>
                        <a:rPr lang="en-US" sz="2000">
                          <a:effectLst/>
                        </a:rPr>
                        <a:t>Total (N=74)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nchor="b"/>
                </a:tc>
                <a:tc>
                  <a:txBody>
                    <a:bodyPr/>
                    <a:lstStyle/>
                    <a:p>
                      <a:pPr marL="0" marR="0" algn="r">
                        <a:spcBef>
                          <a:spcPts val="180"/>
                        </a:spcBef>
                        <a:spcAft>
                          <a:spcPts val="180"/>
                        </a:spcAft>
                      </a:pPr>
                      <a:r>
                        <a:rPr lang="en-US" sz="2000">
                          <a:effectLst/>
                        </a:rPr>
                        <a:t>p value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nchor="b"/>
                </a:tc>
                <a:extLst>
                  <a:ext uri="{0D108BD9-81ED-4DB2-BD59-A6C34878D82A}">
                    <a16:rowId xmlns:a16="http://schemas.microsoft.com/office/drawing/2014/main" val="476879005"/>
                  </a:ext>
                </a:extLst>
              </a:tr>
              <a:tr h="318732">
                <a:tc>
                  <a:txBody>
                    <a:bodyPr/>
                    <a:lstStyle/>
                    <a:p>
                      <a:pPr marL="0" marR="0">
                        <a:spcBef>
                          <a:spcPts val="180"/>
                        </a:spcBef>
                        <a:spcAft>
                          <a:spcPts val="180"/>
                        </a:spcAft>
                      </a:pPr>
                      <a:r>
                        <a:rPr lang="en-US" sz="2000" b="1" dirty="0">
                          <a:effectLst/>
                        </a:rPr>
                        <a:t>Age, years</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35 (30, 38)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dirty="0">
                          <a:effectLst/>
                        </a:rPr>
                        <a:t>42 (33, 44)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dirty="0">
                          <a:effectLst/>
                        </a:rPr>
                        <a:t>36 (31, 41)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highlight>
                            <a:srgbClr val="FFFF00"/>
                          </a:highlight>
                        </a:rPr>
                        <a:t>0.047</a:t>
                      </a:r>
                      <a:endParaRPr lang="en-US" sz="2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516364607"/>
                  </a:ext>
                </a:extLst>
              </a:tr>
              <a:tr h="318732">
                <a:tc>
                  <a:txBody>
                    <a:bodyPr/>
                    <a:lstStyle/>
                    <a:p>
                      <a:pPr marL="0" marR="0">
                        <a:spcBef>
                          <a:spcPts val="180"/>
                        </a:spcBef>
                        <a:spcAft>
                          <a:spcPts val="180"/>
                        </a:spcAft>
                      </a:pPr>
                      <a:r>
                        <a:rPr lang="en-US" sz="2000" b="1" dirty="0">
                          <a:effectLst/>
                        </a:rPr>
                        <a:t>Born Male</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43 (72.9%)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14 (93.3%)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dirty="0">
                          <a:effectLst/>
                        </a:rPr>
                        <a:t>57 (77.0%)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rPr>
                        <a:t>0.093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1135770381"/>
                  </a:ext>
                </a:extLst>
              </a:tr>
              <a:tr h="318732">
                <a:tc>
                  <a:txBody>
                    <a:bodyPr/>
                    <a:lstStyle/>
                    <a:p>
                      <a:pPr marL="0" marR="0">
                        <a:spcBef>
                          <a:spcPts val="180"/>
                        </a:spcBef>
                        <a:spcAft>
                          <a:spcPts val="180"/>
                        </a:spcAft>
                      </a:pPr>
                      <a:r>
                        <a:rPr lang="en-US" sz="2000" b="1" dirty="0">
                          <a:effectLst/>
                        </a:rPr>
                        <a:t>Mixed Ancestry</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52 (88.1%)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15 (100.0%)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67 (90.5%)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rPr>
                        <a:t>0.161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16057008"/>
                  </a:ext>
                </a:extLst>
              </a:tr>
              <a:tr h="318732">
                <a:tc>
                  <a:txBody>
                    <a:bodyPr/>
                    <a:lstStyle/>
                    <a:p>
                      <a:pPr marL="0" marR="0">
                        <a:spcBef>
                          <a:spcPts val="180"/>
                        </a:spcBef>
                        <a:spcAft>
                          <a:spcPts val="180"/>
                        </a:spcAft>
                      </a:pPr>
                      <a:r>
                        <a:rPr lang="en-US" sz="2000" b="1" dirty="0">
                          <a:effectLst/>
                        </a:rPr>
                        <a:t>Unemployed</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53 (89.8%)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dirty="0">
                          <a:effectLst/>
                        </a:rPr>
                        <a:t>12 (80.0%)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dirty="0">
                          <a:effectLst/>
                        </a:rPr>
                        <a:t>65 (87.8%)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rPr>
                        <a:t>0.298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3675744064"/>
                  </a:ext>
                </a:extLst>
              </a:tr>
              <a:tr h="318732">
                <a:tc>
                  <a:txBody>
                    <a:bodyPr/>
                    <a:lstStyle/>
                    <a:p>
                      <a:pPr marL="0" marR="0">
                        <a:spcBef>
                          <a:spcPts val="180"/>
                        </a:spcBef>
                        <a:spcAft>
                          <a:spcPts val="180"/>
                        </a:spcAft>
                      </a:pPr>
                      <a:r>
                        <a:rPr lang="en-US" sz="2000" b="1">
                          <a:effectLst/>
                        </a:rPr>
                        <a:t>Imprisoned, ever</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51 (86.4%)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12 (80.0%)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63 (85.1%)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rPr>
                        <a:t>0.531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2365871477"/>
                  </a:ext>
                </a:extLst>
              </a:tr>
              <a:tr h="318732">
                <a:tc>
                  <a:txBody>
                    <a:bodyPr/>
                    <a:lstStyle/>
                    <a:p>
                      <a:pPr marL="0" marR="0">
                        <a:spcBef>
                          <a:spcPts val="180"/>
                        </a:spcBef>
                        <a:spcAft>
                          <a:spcPts val="180"/>
                        </a:spcAft>
                      </a:pPr>
                      <a:r>
                        <a:rPr lang="en-US" sz="2000" b="1" dirty="0">
                          <a:effectLst/>
                        </a:rPr>
                        <a:t>Network Size (N=69)</a:t>
                      </a:r>
                      <a:r>
                        <a:rPr lang="en-US" sz="2000" b="1" baseline="30000" dirty="0">
                          <a:effectLst/>
                        </a:rPr>
                        <a:t>1</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25 (10, 60)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30 (16, 34)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30 (10, 50)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rPr>
                        <a:t>0.909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2404118962"/>
                  </a:ext>
                </a:extLst>
              </a:tr>
              <a:tr h="318732">
                <a:tc>
                  <a:txBody>
                    <a:bodyPr/>
                    <a:lstStyle/>
                    <a:p>
                      <a:pPr marL="0" marR="0">
                        <a:spcBef>
                          <a:spcPts val="180"/>
                        </a:spcBef>
                        <a:spcAft>
                          <a:spcPts val="180"/>
                        </a:spcAft>
                      </a:pPr>
                      <a:r>
                        <a:rPr lang="en-US" sz="2000" b="1" dirty="0">
                          <a:effectLst/>
                        </a:rPr>
                        <a:t>Alcohol, ever use</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50 (84.7%)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12 (80.0%)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62 (83.8%)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rPr>
                        <a:t>0.656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2320745274"/>
                  </a:ext>
                </a:extLst>
              </a:tr>
              <a:tr h="318732">
                <a:tc>
                  <a:txBody>
                    <a:bodyPr/>
                    <a:lstStyle/>
                    <a:p>
                      <a:pPr marL="0" marR="0">
                        <a:spcBef>
                          <a:spcPts val="180"/>
                        </a:spcBef>
                        <a:spcAft>
                          <a:spcPts val="180"/>
                        </a:spcAft>
                      </a:pPr>
                      <a:r>
                        <a:rPr lang="en-US" sz="2000" b="1" dirty="0">
                          <a:effectLst/>
                        </a:rPr>
                        <a:t>Overlap location &lt;100m</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48 (81.4%)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14 (93.3%)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62 (83.8%)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rPr>
                        <a:t>0.261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3812000247"/>
                  </a:ext>
                </a:extLst>
              </a:tr>
              <a:tr h="318732">
                <a:tc>
                  <a:txBody>
                    <a:bodyPr/>
                    <a:lstStyle/>
                    <a:p>
                      <a:pPr marL="0" marR="0">
                        <a:spcBef>
                          <a:spcPts val="180"/>
                        </a:spcBef>
                        <a:spcAft>
                          <a:spcPts val="180"/>
                        </a:spcAft>
                      </a:pPr>
                      <a:r>
                        <a:rPr lang="en-US" sz="2000" b="1" dirty="0">
                          <a:effectLst/>
                        </a:rPr>
                        <a:t>Living with HIV</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22 (37.3%)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1 (6.7%)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23 (31.1%)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highlight>
                            <a:srgbClr val="FFFF00"/>
                          </a:highlight>
                        </a:rPr>
                        <a:t>0.022</a:t>
                      </a:r>
                      <a:endParaRPr lang="en-US" sz="2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101584692"/>
                  </a:ext>
                </a:extLst>
              </a:tr>
              <a:tr h="318732">
                <a:tc>
                  <a:txBody>
                    <a:bodyPr/>
                    <a:lstStyle/>
                    <a:p>
                      <a:pPr marL="0" marR="0">
                        <a:spcBef>
                          <a:spcPts val="180"/>
                        </a:spcBef>
                        <a:spcAft>
                          <a:spcPts val="180"/>
                        </a:spcAft>
                      </a:pPr>
                      <a:r>
                        <a:rPr lang="en-US" sz="2000" b="1" dirty="0">
                          <a:effectLst/>
                        </a:rPr>
                        <a:t>Previous TB</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27 (45.8%)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4 (26.7%)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ctr">
                        <a:spcBef>
                          <a:spcPts val="180"/>
                        </a:spcBef>
                        <a:spcAft>
                          <a:spcPts val="180"/>
                        </a:spcAft>
                      </a:pPr>
                      <a:r>
                        <a:rPr lang="en-US" sz="2000">
                          <a:effectLst/>
                        </a:rPr>
                        <a:t>31 (41.9%)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tc>
                  <a:txBody>
                    <a:bodyPr/>
                    <a:lstStyle/>
                    <a:p>
                      <a:pPr marL="0" marR="0" algn="r">
                        <a:spcBef>
                          <a:spcPts val="180"/>
                        </a:spcBef>
                        <a:spcAft>
                          <a:spcPts val="180"/>
                        </a:spcAft>
                      </a:pPr>
                      <a:r>
                        <a:rPr lang="en-US" sz="2000" dirty="0">
                          <a:effectLst/>
                        </a:rPr>
                        <a:t>0.181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4010" marR="64010" marT="0" marB="0"/>
                </a:tc>
                <a:extLst>
                  <a:ext uri="{0D108BD9-81ED-4DB2-BD59-A6C34878D82A}">
                    <a16:rowId xmlns:a16="http://schemas.microsoft.com/office/drawing/2014/main" val="1936563950"/>
                  </a:ext>
                </a:extLst>
              </a:tr>
              <a:tr h="318732">
                <a:tc>
                  <a:txBody>
                    <a:bodyPr/>
                    <a:lstStyle/>
                    <a:p>
                      <a:pPr marL="0" marR="0">
                        <a:spcBef>
                          <a:spcPts val="180"/>
                        </a:spcBef>
                        <a:spcAft>
                          <a:spcPts val="18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Household contact with active TB &lt; 2 years</a:t>
                      </a:r>
                    </a:p>
                  </a:txBody>
                  <a:tcPr marL="64010" marR="64010" marT="0" marB="0"/>
                </a:tc>
                <a:tc>
                  <a:txBody>
                    <a:bodyPr/>
                    <a:lstStyle/>
                    <a:p>
                      <a:pPr marL="0" marR="0" algn="ctr">
                        <a:spcBef>
                          <a:spcPts val="180"/>
                        </a:spcBef>
                        <a:spcAft>
                          <a:spcPts val="18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14 (23.7%)</a:t>
                      </a:r>
                    </a:p>
                  </a:txBody>
                  <a:tcPr marL="64010" marR="64010" marT="0" marB="0"/>
                </a:tc>
                <a:tc>
                  <a:txBody>
                    <a:bodyPr/>
                    <a:lstStyle/>
                    <a:p>
                      <a:pPr marL="0" marR="0" algn="ctr">
                        <a:spcBef>
                          <a:spcPts val="180"/>
                        </a:spcBef>
                        <a:spcAft>
                          <a:spcPts val="18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5 (33.3%)</a:t>
                      </a:r>
                    </a:p>
                  </a:txBody>
                  <a:tcPr marL="64010" marR="64010" marT="0" marB="0"/>
                </a:tc>
                <a:tc>
                  <a:txBody>
                    <a:bodyPr/>
                    <a:lstStyle/>
                    <a:p>
                      <a:pPr marL="0" marR="0" algn="ctr">
                        <a:spcBef>
                          <a:spcPts val="180"/>
                        </a:spcBef>
                        <a:spcAft>
                          <a:spcPts val="18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19 (25.7%)</a:t>
                      </a:r>
                    </a:p>
                  </a:txBody>
                  <a:tcPr marL="64010" marR="64010" marT="0" marB="0"/>
                </a:tc>
                <a:tc>
                  <a:txBody>
                    <a:bodyPr/>
                    <a:lstStyle/>
                    <a:p>
                      <a:pPr marL="0" marR="0" algn="r">
                        <a:spcBef>
                          <a:spcPts val="180"/>
                        </a:spcBef>
                        <a:spcAft>
                          <a:spcPts val="18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0.447</a:t>
                      </a:r>
                    </a:p>
                  </a:txBody>
                  <a:tcPr marL="64010" marR="64010" marT="0" marB="0"/>
                </a:tc>
                <a:extLst>
                  <a:ext uri="{0D108BD9-81ED-4DB2-BD59-A6C34878D82A}">
                    <a16:rowId xmlns:a16="http://schemas.microsoft.com/office/drawing/2014/main" val="199106570"/>
                  </a:ext>
                </a:extLst>
              </a:tr>
            </a:tbl>
          </a:graphicData>
        </a:graphic>
      </p:graphicFrame>
    </p:spTree>
    <p:extLst>
      <p:ext uri="{BB962C8B-B14F-4D97-AF65-F5344CB8AC3E}">
        <p14:creationId xmlns:p14="http://schemas.microsoft.com/office/powerpoint/2010/main" val="663979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of different colored lines&#10;&#10;Description automatically generated">
            <a:extLst>
              <a:ext uri="{FF2B5EF4-FFF2-40B4-BE49-F238E27FC236}">
                <a16:creationId xmlns:a16="http://schemas.microsoft.com/office/drawing/2014/main" id="{E71C9F71-CC05-2D04-A277-82A47B463A5D}"/>
              </a:ext>
            </a:extLst>
          </p:cNvPr>
          <p:cNvPicPr>
            <a:picLocks noGrp="1" noChangeAspect="1"/>
          </p:cNvPicPr>
          <p:nvPr>
            <p:ph idx="1"/>
          </p:nvPr>
        </p:nvPicPr>
        <p:blipFill rotWithShape="1">
          <a:blip r:embed="rId3"/>
          <a:srcRect t="17857"/>
          <a:stretch/>
        </p:blipFill>
        <p:spPr>
          <a:xfrm>
            <a:off x="1368254" y="663223"/>
            <a:ext cx="9455492" cy="6091302"/>
          </a:xfrm>
          <a:prstGeom prst="rect">
            <a:avLst/>
          </a:prstGeom>
        </p:spPr>
      </p:pic>
      <p:pic>
        <p:nvPicPr>
          <p:cNvPr id="6" name="Content Placeholder 4" descr="A graph of different colored lines&#10;&#10;Description automatically generated">
            <a:extLst>
              <a:ext uri="{FF2B5EF4-FFF2-40B4-BE49-F238E27FC236}">
                <a16:creationId xmlns:a16="http://schemas.microsoft.com/office/drawing/2014/main" id="{009C914F-6B5B-A830-D87E-9A9C6B73F97B}"/>
              </a:ext>
            </a:extLst>
          </p:cNvPr>
          <p:cNvPicPr>
            <a:picLocks noChangeAspect="1"/>
          </p:cNvPicPr>
          <p:nvPr/>
        </p:nvPicPr>
        <p:blipFill rotWithShape="1">
          <a:blip r:embed="rId3"/>
          <a:srcRect l="47248" r="40796" b="82143"/>
          <a:stretch/>
        </p:blipFill>
        <p:spPr>
          <a:xfrm>
            <a:off x="10203335" y="0"/>
            <a:ext cx="1988665" cy="2472681"/>
          </a:xfrm>
          <a:prstGeom prst="rect">
            <a:avLst/>
          </a:prstGeom>
        </p:spPr>
      </p:pic>
      <p:sp>
        <p:nvSpPr>
          <p:cNvPr id="3" name="TextBox 2">
            <a:extLst>
              <a:ext uri="{FF2B5EF4-FFF2-40B4-BE49-F238E27FC236}">
                <a16:creationId xmlns:a16="http://schemas.microsoft.com/office/drawing/2014/main" id="{EE193276-1564-5CCC-E08E-F42B3631ABFA}"/>
              </a:ext>
            </a:extLst>
          </p:cNvPr>
          <p:cNvSpPr txBox="1"/>
          <p:nvPr/>
        </p:nvSpPr>
        <p:spPr>
          <a:xfrm>
            <a:off x="294322" y="131557"/>
            <a:ext cx="7683817" cy="400110"/>
          </a:xfrm>
          <a:prstGeom prst="rect">
            <a:avLst/>
          </a:prstGeom>
          <a:noFill/>
        </p:spPr>
        <p:txBody>
          <a:bodyPr wrap="square">
            <a:spAutoFit/>
          </a:bodyPr>
          <a:lstStyle/>
          <a:p>
            <a:r>
              <a:rPr lang="en-US" sz="2000" b="1" dirty="0">
                <a:solidFill>
                  <a:srgbClr val="0366AB"/>
                </a:solidFill>
                <a:effectLst/>
                <a:latin typeface="+mj-lt"/>
              </a:rPr>
              <a:t>Figure 4</a:t>
            </a:r>
            <a:r>
              <a:rPr lang="en-US" sz="2000" b="1" dirty="0">
                <a:solidFill>
                  <a:srgbClr val="0366AB"/>
                </a:solidFill>
                <a:latin typeface="+mj-lt"/>
              </a:rPr>
              <a:t>: </a:t>
            </a:r>
            <a:r>
              <a:rPr lang="en-US" sz="2000" b="1" dirty="0">
                <a:solidFill>
                  <a:srgbClr val="0366AB"/>
                </a:solidFill>
                <a:effectLst/>
                <a:latin typeface="+mj-lt"/>
              </a:rPr>
              <a:t>Distance traveled from home location by location type </a:t>
            </a:r>
            <a:endParaRPr lang="en-US" sz="2000" dirty="0">
              <a:solidFill>
                <a:srgbClr val="0366AB"/>
              </a:solidFill>
              <a:effectLst/>
              <a:latin typeface="+mj-lt"/>
            </a:endParaRPr>
          </a:p>
        </p:txBody>
      </p:sp>
    </p:spTree>
    <p:extLst>
      <p:ext uri="{BB962C8B-B14F-4D97-AF65-F5344CB8AC3E}">
        <p14:creationId xmlns:p14="http://schemas.microsoft.com/office/powerpoint/2010/main" val="238708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69046-212C-2126-E044-63DE814AE310}"/>
              </a:ext>
            </a:extLst>
          </p:cNvPr>
          <p:cNvSpPr>
            <a:spLocks noGrp="1"/>
          </p:cNvSpPr>
          <p:nvPr>
            <p:ph type="title"/>
          </p:nvPr>
        </p:nvSpPr>
        <p:spPr>
          <a:solidFill>
            <a:srgbClr val="0366AB"/>
          </a:solidFill>
        </p:spPr>
        <p:txBody>
          <a:bodyPr/>
          <a:lstStyle/>
          <a:p>
            <a:r>
              <a:rPr lang="en-US" dirty="0">
                <a:solidFill>
                  <a:schemeClr val="bg1"/>
                </a:solidFill>
              </a:rPr>
              <a:t>Conclusion</a:t>
            </a:r>
          </a:p>
        </p:txBody>
      </p:sp>
      <p:sp>
        <p:nvSpPr>
          <p:cNvPr id="3" name="Content Placeholder 2">
            <a:extLst>
              <a:ext uri="{FF2B5EF4-FFF2-40B4-BE49-F238E27FC236}">
                <a16:creationId xmlns:a16="http://schemas.microsoft.com/office/drawing/2014/main" id="{B1DC9F96-DDC1-7787-001A-CEB84CE72DDA}"/>
              </a:ext>
            </a:extLst>
          </p:cNvPr>
          <p:cNvSpPr>
            <a:spLocks noGrp="1"/>
          </p:cNvSpPr>
          <p:nvPr>
            <p:ph idx="1"/>
          </p:nvPr>
        </p:nvSpPr>
        <p:spPr/>
        <p:txBody>
          <a:bodyPr>
            <a:normAutofit/>
          </a:bodyPr>
          <a:lstStyle/>
          <a:p>
            <a:r>
              <a:rPr lang="en-US" dirty="0">
                <a:effectLst/>
              </a:rPr>
              <a:t>Using social network and geographic data, we identified potential locations where TB transmission could be occurring among and from this high-risk population. </a:t>
            </a:r>
          </a:p>
          <a:p>
            <a:r>
              <a:rPr lang="en-US" dirty="0">
                <a:effectLst/>
              </a:rPr>
              <a:t>Demographic trends, including gender distribution, mixed ancestry representation, and prevalence of HIV, varied across venue types</a:t>
            </a:r>
            <a:r>
              <a:rPr lang="en-US" dirty="0"/>
              <a:t>.</a:t>
            </a:r>
          </a:p>
          <a:p>
            <a:r>
              <a:rPr lang="en-US" dirty="0">
                <a:effectLst/>
              </a:rPr>
              <a:t>Interventions that extend beyond public venues may be needed to effectively reach PWSD and interrupt TB transmission.</a:t>
            </a:r>
          </a:p>
          <a:p>
            <a:r>
              <a:rPr lang="en-US" dirty="0">
                <a:effectLst/>
              </a:rPr>
              <a:t>Network-based analyses offer insights into candidate locations for spatially targeted screening.</a:t>
            </a:r>
          </a:p>
        </p:txBody>
      </p:sp>
    </p:spTree>
    <p:extLst>
      <p:ext uri="{BB962C8B-B14F-4D97-AF65-F5344CB8AC3E}">
        <p14:creationId xmlns:p14="http://schemas.microsoft.com/office/powerpoint/2010/main" val="3295473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C9E88-C380-E1DB-A7F7-6429294A668C}"/>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F383BA32-6C01-F92A-DC6B-394C50A1C432}"/>
              </a:ext>
            </a:extLst>
          </p:cNvPr>
          <p:cNvSpPr>
            <a:spLocks noGrp="1"/>
          </p:cNvSpPr>
          <p:nvPr>
            <p:ph idx="1"/>
          </p:nvPr>
        </p:nvSpPr>
        <p:spPr/>
        <p:txBody>
          <a:bodyPr/>
          <a:lstStyle/>
          <a:p>
            <a:pPr marL="514350" indent="-514350">
              <a:buFont typeface="+mj-lt"/>
              <a:buAutoNum type="arabicPeriod"/>
            </a:pPr>
            <a:r>
              <a:rPr lang="en-US" dirty="0" err="1"/>
              <a:t>Chamie</a:t>
            </a:r>
            <a:r>
              <a:rPr lang="en-US" dirty="0"/>
              <a:t>, G. et al. (2015) ‘Identifying locations of recent TB transmission in rural Uganda: a multidisciplinary approach.’, Tropical medicine &amp; international health : TM &amp; IH, 20(4), pp. 537–545.</a:t>
            </a:r>
          </a:p>
          <a:p>
            <a:pPr marL="514350" indent="-514350">
              <a:buFont typeface="+mj-lt"/>
              <a:buAutoNum type="arabicPeriod"/>
            </a:pPr>
            <a:r>
              <a:rPr lang="en-US" dirty="0" err="1"/>
              <a:t>Amoori</a:t>
            </a:r>
            <a:r>
              <a:rPr lang="en-US" dirty="0"/>
              <a:t>, N. et al. (2022) ‘Social Contact Patterns Associated With Tuberculosis: A Case-control Study in Southwest Iran’, Journal of Preventive Medicine and Public Health, 55(5), pp. 485–491.</a:t>
            </a:r>
          </a:p>
          <a:p>
            <a:pPr marL="0" indent="0">
              <a:buNone/>
            </a:pPr>
            <a:r>
              <a:rPr lang="en-US" dirty="0"/>
              <a:t>We thank the TOTAL field team staff for their contribution to this project. We also thank the Western Cape Department of Health for their continued support. </a:t>
            </a:r>
            <a:r>
              <a:rPr lang="en-US" b="1" u="sng" dirty="0"/>
              <a:t>FUNDING</a:t>
            </a:r>
            <a:r>
              <a:rPr lang="en-US" dirty="0"/>
              <a:t>: NIH-NIAID R01AI14731.</a:t>
            </a:r>
          </a:p>
        </p:txBody>
      </p:sp>
    </p:spTree>
    <p:extLst>
      <p:ext uri="{BB962C8B-B14F-4D97-AF65-F5344CB8AC3E}">
        <p14:creationId xmlns:p14="http://schemas.microsoft.com/office/powerpoint/2010/main" val="1496169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66D15-A0CA-8F2D-6D87-83C6F25E483D}"/>
              </a:ext>
            </a:extLst>
          </p:cNvPr>
          <p:cNvSpPr>
            <a:spLocks noGrp="1"/>
          </p:cNvSpPr>
          <p:nvPr>
            <p:ph type="title"/>
          </p:nvPr>
        </p:nvSpPr>
        <p:spPr>
          <a:xfrm>
            <a:off x="831850" y="1709738"/>
            <a:ext cx="10515600" cy="2020433"/>
          </a:xfrm>
        </p:spPr>
        <p:txBody>
          <a:bodyPr anchor="ctr"/>
          <a:lstStyle/>
          <a:p>
            <a:pPr algn="ctr"/>
            <a:r>
              <a:rPr lang="en-US" dirty="0"/>
              <a:t>Thank you for listening! </a:t>
            </a:r>
            <a:r>
              <a:rPr lang="en-US" dirty="0">
                <a:sym typeface="Wingdings" pitchFamily="2" charset="2"/>
              </a:rPr>
              <a:t></a:t>
            </a:r>
            <a:endParaRPr lang="en-US" dirty="0"/>
          </a:p>
        </p:txBody>
      </p:sp>
      <p:sp>
        <p:nvSpPr>
          <p:cNvPr id="3" name="Text Placeholder 2">
            <a:extLst>
              <a:ext uri="{FF2B5EF4-FFF2-40B4-BE49-F238E27FC236}">
                <a16:creationId xmlns:a16="http://schemas.microsoft.com/office/drawing/2014/main" id="{7DB18868-7442-0892-5478-5D3B661C9967}"/>
              </a:ext>
            </a:extLst>
          </p:cNvPr>
          <p:cNvSpPr>
            <a:spLocks noGrp="1"/>
          </p:cNvSpPr>
          <p:nvPr>
            <p:ph type="body" idx="1"/>
          </p:nvPr>
        </p:nvSpPr>
        <p:spPr>
          <a:xfrm>
            <a:off x="831850" y="3863748"/>
            <a:ext cx="10515600" cy="1500187"/>
          </a:xfrm>
        </p:spPr>
        <p:txBody>
          <a:bodyPr/>
          <a:lstStyle/>
          <a:p>
            <a:pPr algn="ctr"/>
            <a:r>
              <a:rPr lang="en-US" dirty="0"/>
              <a:t>Please reach out if you have any questions regarding this project: </a:t>
            </a:r>
            <a:r>
              <a:rPr lang="en-US" dirty="0">
                <a:hlinkClick r:id="rId2"/>
              </a:rPr>
              <a:t>victoria.overbeck@bmc.org</a:t>
            </a:r>
            <a:r>
              <a:rPr lang="en-US" dirty="0"/>
              <a:t> </a:t>
            </a:r>
          </a:p>
        </p:txBody>
      </p:sp>
    </p:spTree>
    <p:extLst>
      <p:ext uri="{BB962C8B-B14F-4D97-AF65-F5344CB8AC3E}">
        <p14:creationId xmlns:p14="http://schemas.microsoft.com/office/powerpoint/2010/main" val="41292177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634</TotalTime>
  <Words>1175</Words>
  <Application>Microsoft Office PowerPoint</Application>
  <PresentationFormat>Widescreen</PresentationFormat>
  <Paragraphs>179</Paragraphs>
  <Slides>18</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Cambria Math</vt:lpstr>
      <vt:lpstr>Times New Roman</vt:lpstr>
      <vt:lpstr>Wingdings</vt:lpstr>
      <vt:lpstr>Office Theme</vt:lpstr>
      <vt:lpstr>PowerPoint Presentation</vt:lpstr>
      <vt:lpstr>PowerPoint Presentation</vt:lpstr>
      <vt:lpstr>Introduction</vt:lpstr>
      <vt:lpstr>Objectives</vt:lpstr>
      <vt:lpstr>Methods</vt:lpstr>
      <vt:lpstr>PowerPoint Presentation</vt:lpstr>
      <vt:lpstr>Methods</vt:lpstr>
      <vt:lpstr>Table 1: Potential locations of TB transmission for PWSD with TB that report a shared venue prior to TB diagnosis</vt:lpstr>
      <vt:lpstr>Figure 1: Social-location networks of PWSD with TB</vt:lpstr>
      <vt:lpstr>Assortativity coefficients (r)</vt:lpstr>
      <vt:lpstr>PowerPoint Presentation</vt:lpstr>
      <vt:lpstr>Assortativity coefficients (r)</vt:lpstr>
      <vt:lpstr>Figure 3: Relationship between smoked drug use archetypes defined by where participants report using drugs in the community.</vt:lpstr>
      <vt:lpstr>Table 2: Characteristics of PWSD with TB disease by smoked drug use archetype</vt:lpstr>
      <vt:lpstr>PowerPoint Presentation</vt:lpstr>
      <vt:lpstr>Conclusion</vt:lpstr>
      <vt:lpstr>Acknowledgements</vt:lpstr>
      <vt:lpstr>Thank you for listening!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Overbeck, Victoria</dc:creator>
  <cp:lastModifiedBy>Wong, Hubert S</cp:lastModifiedBy>
  <cp:revision>123</cp:revision>
  <cp:lastPrinted>2023-10-06T20:39:57Z</cp:lastPrinted>
  <dcterms:created xsi:type="dcterms:W3CDTF">2023-10-05T19:18:10Z</dcterms:created>
  <dcterms:modified xsi:type="dcterms:W3CDTF">2023-10-10T22:15:27Z</dcterms:modified>
</cp:coreProperties>
</file>