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0_0.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omments/modernComment_104_FAD9BF74.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0A_8FB70EE0.xml" ContentType="application/vnd.ms-powerpoint.comments+xml"/>
  <Override PartName="/ppt/notesSlides/notesSlide5.xml" ContentType="application/vnd.openxmlformats-officedocument.presentationml.notesSlide+xml"/>
  <Override PartName="/ppt/comments/modernComment_101_FFEF4FC.xml" ContentType="application/vnd.ms-powerpoint.comments+xml"/>
  <Override PartName="/ppt/notesSlides/notesSlide6.xml" ContentType="application/vnd.openxmlformats-officedocument.presentationml.notesSlide+xml"/>
  <Override PartName="/ppt/comments/modernComment_107_F7C7ABF.xml" ContentType="application/vnd.ms-powerpoint.comments+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02_A0C00866.xml" ContentType="application/vnd.ms-powerpoint.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comments/modernComment_103_65AD507C.xml" ContentType="application/vnd.ms-powerpoint.comment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3"/>
  </p:notesMasterIdLst>
  <p:sldIdLst>
    <p:sldId id="256" r:id="rId2"/>
    <p:sldId id="260" r:id="rId3"/>
    <p:sldId id="265" r:id="rId4"/>
    <p:sldId id="266" r:id="rId5"/>
    <p:sldId id="257" r:id="rId6"/>
    <p:sldId id="263" r:id="rId7"/>
    <p:sldId id="261" r:id="rId8"/>
    <p:sldId id="262" r:id="rId9"/>
    <p:sldId id="258" r:id="rId10"/>
    <p:sldId id="259" r:id="rId11"/>
    <p:sldId id="26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1E04758-DA6F-9435-FBDD-1B4DBED9F74F}" name="Shania Rimpel" initials="SR" userId="YvMTWjdDDT2VXU+G+HSZ6U4fqb6WrsFugwCL5K/pX60=" providerId="None"/>
  <p188:author id="{FDADB7AD-7A8A-589A-797C-5CA626A2F330}" name="Joryan Franklin" initials="JF" userId="gYpZTaQ1quCkm0HV6x8dofktgcM0QPTmpV/evK5IYSI="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558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0"/>
  </p:normalViewPr>
  <p:slideViewPr>
    <p:cSldViewPr>
      <p:cViewPr varScale="1">
        <p:scale>
          <a:sx n="115" d="100"/>
          <a:sy n="115" d="100"/>
        </p:scale>
        <p:origin x="376" y="20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omments/modernComment_10A_8FB70EE0.xml><?xml version="1.0" encoding="utf-8"?>
<p188:cmLst xmlns:a="http://schemas.openxmlformats.org/drawingml/2006/main" xmlns:r="http://schemas.openxmlformats.org/officeDocument/2006/relationships" xmlns:p188="http://schemas.microsoft.com/office/powerpoint/2018/8/main">
  <p188:cm id="{B6DA1251-28E8-44CC-84A5-D40AAD220241}" authorId="{71E04758-DA6F-9435-FBDD-1B4DBED9F74F}" status="resolved" created="2023-10-06T20:06:45.786" complete="100000">
    <ac:txMkLst xmlns:ac="http://schemas.microsoft.com/office/drawing/2013/main/command">
      <pc:docMk xmlns:pc="http://schemas.microsoft.com/office/powerpoint/2013/main/command"/>
      <pc:sldMk xmlns:pc="http://schemas.microsoft.com/office/powerpoint/2013/main/command" cId="2411138784" sldId="266"/>
      <ac:spMk id="5" creationId="{6427DB12-40AE-594C-0192-8FED45330EE0}"/>
      <ac:txMk cp="25" len="8">
        <ac:context len="50" hash="1131359240"/>
      </ac:txMk>
    </ac:txMkLst>
    <p188:pos x="5832504" y="569719"/>
    <p188:txBody>
      <a:bodyPr/>
      <a:lstStyle/>
      <a:p>
        <a:r>
          <a:rPr lang="en-US"/>
          <a:t>add picture from Nuha presentation 
- cite the picture! </a:t>
        </a:r>
      </a:p>
    </p188:txBody>
  </p188:cm>
</p188:cmLst>
</file>

<file path=ppt/comments/modernComment_100_0.xml><?xml version="1.0" encoding="utf-8"?>
<p188:cmLst xmlns:a="http://schemas.openxmlformats.org/drawingml/2006/main" xmlns:r="http://schemas.openxmlformats.org/officeDocument/2006/relationships" xmlns:p188="http://schemas.microsoft.com/office/powerpoint/2018/8/main">
  <p188:cm id="{E22F18A7-BC59-40B5-811B-110BB2496A1C}" authorId="{71E04758-DA6F-9435-FBDD-1B4DBED9F74F}" status="resolved" created="2023-09-29T15:17:58.568" complete="100000">
    <ac:txMkLst xmlns:ac="http://schemas.microsoft.com/office/drawing/2013/main/command">
      <pc:docMk xmlns:pc="http://schemas.microsoft.com/office/powerpoint/2013/main/command"/>
      <pc:sldMk xmlns:pc="http://schemas.microsoft.com/office/powerpoint/2013/main/command" cId="0" sldId="256"/>
      <ac:spMk id="562" creationId="{058C9655-F14F-CD92-A4F5-5921BC87E8D7}"/>
      <ac:txMk cp="0" len="8">
        <ac:context len="9" hash="3313193983"/>
      </ac:txMk>
    </ac:txMkLst>
    <p188:pos x="2001140" y="178037"/>
    <p188:replyLst>
      <p188:reply id="{BEBBCEB7-5584-4440-99EA-F2A8841FBF4F}" authorId="{71E04758-DA6F-9435-FBDD-1B4DBED9F74F}" created="2023-09-29T15:18:08.427">
        <p188:txBody>
          <a:bodyPr/>
          <a:lstStyle/>
          <a:p>
            <a:r>
              <a:rPr lang="en-US"/>
              <a:t>Clinician Meeting</a:t>
            </a:r>
          </a:p>
        </p188:txBody>
      </p188:reply>
    </p188:replyLst>
    <p188:txBody>
      <a:bodyPr/>
      <a:lstStyle/>
      <a:p>
        <a:r>
          <a:rPr lang="en-US"/>
          <a:t>Review Feedback from RBSTE Training</a:t>
        </a:r>
      </a:p>
    </p188:txBody>
  </p188:cm>
  <p188:cm id="{76656F73-198F-48F6-9198-CDA4AFBC28EF}" authorId="{71E04758-DA6F-9435-FBDD-1B4DBED9F74F}" status="resolved" created="2023-10-03T18:52:43.127" complete="100000">
    <ac:deMkLst xmlns:ac="http://schemas.microsoft.com/office/drawing/2013/main/command">
      <pc:docMk xmlns:pc="http://schemas.microsoft.com/office/powerpoint/2013/main/command"/>
      <pc:sldMk xmlns:pc="http://schemas.microsoft.com/office/powerpoint/2013/main/command" cId="0" sldId="256"/>
      <ac:graphicFrameMk id="26" creationId="{0B8D6AEA-9A7F-D8E6-65D9-1527F283021F}"/>
    </ac:deMkLst>
    <p188:replyLst>
      <p188:reply id="{99DA6EF4-3D18-47E3-BE25-14F7F917B1E0}" authorId="{71E04758-DA6F-9435-FBDD-1B4DBED9F74F}" created="2023-10-04T17:52:40.843">
        <p188:txBody>
          <a:bodyPr/>
          <a:lstStyle/>
          <a:p>
            <a:r>
              <a:rPr lang="en-US"/>
              <a:t>I want to find a way to highlight "Pre-trial" since that's where we are right now</a:t>
            </a:r>
          </a:p>
        </p188:txBody>
      </p188:reply>
      <p188:reply id="{8ED18ADA-8259-4BBB-86F6-AB9040684FAE}" authorId="{FDADB7AD-7A8A-589A-797C-5CA626A2F330}" created="2023-10-05T23:54:27.109">
        <p188:txBody>
          <a:bodyPr/>
          <a:lstStyle/>
          <a:p>
            <a:r>
              <a:rPr lang="en-US"/>
              <a:t>Is there a way to jut keep the coloring where we are then expand later on that we are only on the pre-trail phase?</a:t>
            </a:r>
          </a:p>
        </p188:txBody>
      </p188:reply>
      <p188:reply id="{1F5579BE-A524-4A03-976A-945F5EF5C3AF}" authorId="{71E04758-DA6F-9435-FBDD-1B4DBED9F74F}" created="2023-10-06T15:41:42.850">
        <p188:txBody>
          <a:bodyPr/>
          <a:lstStyle/>
          <a:p>
            <a:r>
              <a:rPr lang="en-US"/>
              <a:t>I think I fixed it!</a:t>
            </a:r>
          </a:p>
        </p188:txBody>
      </p188:reply>
    </p188:replyLst>
    <p188:txBody>
      <a:bodyPr/>
      <a:lstStyle/>
      <a:p>
        <a:r>
          <a:rPr lang="en-US"/>
          <a:t>may have to change colors so it is accessible </a:t>
        </a:r>
      </a:p>
    </p188:txBody>
  </p188:cm>
  <p188:cm id="{33C5D7B7-25D9-49A6-95CF-60DF8906C7D0}" authorId="{71E04758-DA6F-9435-FBDD-1B4DBED9F74F}" status="resolved" created="2023-10-06T19:59:14.987" complete="100000">
    <ac:txMkLst xmlns:ac="http://schemas.microsoft.com/office/drawing/2013/main/command">
      <pc:docMk xmlns:pc="http://schemas.microsoft.com/office/powerpoint/2013/main/command"/>
      <pc:sldMk xmlns:pc="http://schemas.microsoft.com/office/powerpoint/2013/main/command" cId="0" sldId="256"/>
      <ac:spMk id="25" creationId="{76283CE0-BA32-6970-18FA-6CA50F5CFFB7}"/>
      <ac:txMk cp="0" len="10">
        <ac:context len="11" hash="1273239195"/>
      </ac:txMk>
    </ac:txMkLst>
    <p188:pos x="2100841" y="178037"/>
    <p188:txBody>
      <a:bodyPr/>
      <a:lstStyle/>
      <a:p>
        <a:r>
          <a:rPr lang="en-US"/>
          <a:t>bullet next steps
- start meetings with the church CAB
-recruitment for patient CAB
- dissemination of the adapted manual 
- assessing the outcomes of RBSTE groups</a:t>
        </a:r>
      </a:p>
    </p188:txBody>
  </p188:cm>
  <p188:cm id="{856E3805-F34A-43BA-B0A1-938DD56D78EC}" authorId="{71E04758-DA6F-9435-FBDD-1B4DBED9F74F}" status="resolved" created="2023-10-06T20:02:14.494" complete="100000">
    <pc:sldMkLst xmlns:pc="http://schemas.microsoft.com/office/powerpoint/2013/main/command">
      <pc:docMk/>
      <pc:sldMk cId="0" sldId="256"/>
    </pc:sldMkLst>
    <p188:replyLst>
      <p188:reply id="{9ABD9FC6-10DF-47A3-AC2C-9C7FB43E1372}" authorId="{71E04758-DA6F-9435-FBDD-1B4DBED9F74F}" created="2023-10-09T21:02:24.701">
        <p188:txBody>
          <a:bodyPr/>
          <a:lstStyle/>
          <a:p>
            <a:r>
              <a:rPr lang="en-US"/>
              <a:t>recording should not be more than 10 minutes!</a:t>
            </a:r>
          </a:p>
        </p188:txBody>
      </p188:reply>
    </p188:replyLst>
    <p188:txBody>
      <a:bodyPr/>
      <a:lstStyle/>
      <a:p>
        <a:r>
          <a:rPr lang="en-US"/>
          <a:t>- developer's article about Vets 
- article about CBPR
- adaptome model 
- original RBSTE manual </a:t>
        </a:r>
      </a:p>
    </p188:txBody>
  </p188:cm>
</p188:cmLst>
</file>

<file path=ppt/comments/modernComment_101_FFEF4FC.xml><?xml version="1.0" encoding="utf-8"?>
<p188:cmLst xmlns:a="http://schemas.openxmlformats.org/drawingml/2006/main" xmlns:r="http://schemas.openxmlformats.org/officeDocument/2006/relationships" xmlns:p188="http://schemas.microsoft.com/office/powerpoint/2018/8/main">
  <p188:cm id="{FA3C7D4A-D9EB-4D57-BE3D-0785F937DA4B}" authorId="{71E04758-DA6F-9435-FBDD-1B4DBED9F74F}" status="resolved" created="2023-10-03T18:12:45.455" complete="100000">
    <ac:txMkLst xmlns:ac="http://schemas.microsoft.com/office/drawing/2013/main/command">
      <pc:docMk xmlns:pc="http://schemas.microsoft.com/office/powerpoint/2013/main/command"/>
      <pc:sldMk xmlns:pc="http://schemas.microsoft.com/office/powerpoint/2013/main/command" cId="268367100" sldId="257"/>
      <ac:spMk id="5" creationId="{08D83494-1C24-C256-2144-0F078B3BD858}"/>
      <ac:txMk cp="0" len="7">
        <ac:context len="55" hash="2421144092"/>
      </ac:txMk>
    </ac:txMkLst>
    <p188:pos x="2001140" y="178037"/>
    <p188:replyLst>
      <p188:reply id="{16B43BCC-E2DF-4A85-B401-3AE76B4DF867}" authorId="{71E04758-DA6F-9435-FBDD-1B4DBED9F74F}" created="2023-10-03T18:20:47.521">
        <p188:txBody>
          <a:bodyPr/>
          <a:lstStyle/>
          <a:p>
            <a:r>
              <a:rPr lang="en-US"/>
              <a:t>- explain framework of project</a:t>
            </a:r>
          </a:p>
        </p188:txBody>
      </p188:reply>
      <p188:reply id="{EDDB3049-E2F9-45FA-89B5-DDAE64BC6A05}" authorId="{71E04758-DA6F-9435-FBDD-1B4DBED9F74F}" created="2023-10-03T18:22:50.010">
        <p188:txBody>
          <a:bodyPr/>
          <a:lstStyle/>
          <a:p>
            <a:r>
              <a:rPr lang="en-US"/>
              <a:t>- how we established the framework: how we created cab, how many churches we reached out to, buy-in from leadership, 
- describe developmental phases : use Nuha slides for pre-trial, trial, post-trial</a:t>
            </a:r>
          </a:p>
        </p188:txBody>
      </p188:reply>
    </p188:replyLst>
    <p188:txBody>
      <a:bodyPr/>
      <a:lstStyle/>
      <a:p>
        <a:r>
          <a:rPr lang="en-US"/>
          <a:t>recruitment methods
- how we recruited for church CAB
- how we will recruit for patient CAB
- talk about Clinician CAB</a:t>
        </a:r>
      </a:p>
    </p188:txBody>
  </p188:cm>
</p188:cmLst>
</file>

<file path=ppt/comments/modernComment_102_A0C00866.xml><?xml version="1.0" encoding="utf-8"?>
<p188:cmLst xmlns:a="http://schemas.openxmlformats.org/drawingml/2006/main" xmlns:r="http://schemas.openxmlformats.org/officeDocument/2006/relationships" xmlns:p188="http://schemas.microsoft.com/office/powerpoint/2018/8/main">
  <p188:cm id="{889404F0-0F3A-48C9-B46C-F492E9DEE5E2}" authorId="{71E04758-DA6F-9435-FBDD-1B4DBED9F74F}" status="resolved" created="2023-10-03T18:13:35.832" complete="100000">
    <ac:txMkLst xmlns:ac="http://schemas.microsoft.com/office/drawing/2013/main/command">
      <pc:docMk xmlns:pc="http://schemas.microsoft.com/office/powerpoint/2013/main/command"/>
      <pc:sldMk xmlns:pc="http://schemas.microsoft.com/office/powerpoint/2013/main/command" cId="2696939622" sldId="258"/>
      <ac:spMk id="5" creationId="{14E736C7-B13C-BDEE-2D62-7918BDBC3AB4}"/>
      <ac:txMk cp="0" len="8">
        <ac:context len="11" hash="295773145"/>
      </ac:txMk>
    </ac:txMkLst>
    <p188:pos x="2001140" y="178037"/>
    <p188:replyLst>
      <p188:reply id="{55391834-6D64-47DF-8DA2-EDAFB648C585}" authorId="{71E04758-DA6F-9435-FBDD-1B4DBED9F74F}" created="2023-10-03T18:24:46.733">
        <p188:txBody>
          <a:bodyPr/>
          <a:lstStyle/>
          <a:p>
            <a:r>
              <a:rPr lang="en-US"/>
              <a:t>- use themes found from Clinician CAB
- briefly talk about limitations of recruiting church cab
    - trying to get people on board 
    - trying to find a time that works (logistics) for everyone 
     </a:t>
            </a:r>
          </a:p>
        </p188:txBody>
      </p188:reply>
      <p188:reply id="{7C087423-2411-40C7-808E-6B2EAC536E86}" authorId="{71E04758-DA6F-9435-FBDD-1B4DBED9F74F}" created="2023-10-06T19:56:24.167">
        <p188:txBody>
          <a:bodyPr/>
          <a:lstStyle/>
          <a:p>
            <a:r>
              <a:rPr lang="en-US"/>
              <a:t>- inclusion is a big part of the focus and delivery of care
- Importance of adapting the manual to fit the BIPOC as whole and not one specific area</a:t>
            </a:r>
          </a:p>
        </p188:txBody>
      </p188:reply>
    </p188:replyLst>
    <p188:txBody>
      <a:bodyPr/>
      <a:lstStyle/>
      <a:p>
        <a:r>
          <a:rPr lang="en-US"/>
          <a:t>- can come from clinician CAB
- talk about difficulties in recruiting for church cab </a:t>
        </a:r>
      </a:p>
    </p188:txBody>
  </p188:cm>
</p188:cmLst>
</file>

<file path=ppt/comments/modernComment_103_65AD507C.xml><?xml version="1.0" encoding="utf-8"?>
<p188:cmLst xmlns:a="http://schemas.openxmlformats.org/drawingml/2006/main" xmlns:r="http://schemas.openxmlformats.org/officeDocument/2006/relationships" xmlns:p188="http://schemas.microsoft.com/office/powerpoint/2018/8/main">
  <p188:cm id="{7541BEBA-BC18-4DB7-813B-780B98011C9A}" authorId="{71E04758-DA6F-9435-FBDD-1B4DBED9F74F}" status="resolved" created="2023-10-03T18:15:35.196" complete="100000">
    <ac:txMkLst xmlns:ac="http://schemas.microsoft.com/office/drawing/2013/main/command">
      <pc:docMk xmlns:pc="http://schemas.microsoft.com/office/powerpoint/2013/main/command"/>
      <pc:sldMk xmlns:pc="http://schemas.microsoft.com/office/powerpoint/2013/main/command" cId="1705857148" sldId="259"/>
      <ac:spMk id="5" creationId="{965DA81B-5991-8D4F-7059-364B1CD98649}"/>
      <ac:txMk cp="0" len="24">
        <ac:context len="25" hash="2064742198"/>
      </ac:txMk>
    </ac:txMkLst>
    <p188:pos x="11679252" y="441532"/>
    <p188:replyLst>
      <p188:reply id="{7CA01764-68B9-4F16-9B05-67E671A41856}" authorId="{71E04758-DA6F-9435-FBDD-1B4DBED9F74F}" created="2023-10-03T18:16:01.525">
        <p188:txBody>
          <a:bodyPr/>
          <a:lstStyle/>
          <a:p>
            <a:r>
              <a:rPr lang="en-US"/>
              <a:t>- talk about potential measures </a:t>
            </a:r>
          </a:p>
        </p188:txBody>
      </p188:reply>
      <p188:reply id="{EA3FE2E6-A12D-48C1-BCB4-FD5D8623754D}" authorId="{71E04758-DA6F-9435-FBDD-1B4DBED9F74F}" created="2023-10-03T18:26:01.408">
        <p188:txBody>
          <a:bodyPr/>
          <a:lstStyle/>
          <a:p>
            <a:r>
              <a:rPr lang="en-US"/>
              <a:t>- talk about next phases that we're trying to do
- other projected outcomes:
  - how we can get increased social support with community 
  - talk about partnership w/ Dr. Cromartie &amp; Joryan's proj</a:t>
            </a:r>
          </a:p>
        </p188:txBody>
      </p188:reply>
    </p188:replyLst>
    <p188:txBody>
      <a:bodyPr/>
      <a:lstStyle/>
      <a:p>
        <a:r>
          <a:rPr lang="en-US"/>
          <a:t>- working more with chuch cab 
- recruiting patient cab
- implementing RBSTE interventions w/ clinicians </a:t>
        </a:r>
      </a:p>
    </p188:txBody>
  </p188:cm>
</p188:cmLst>
</file>

<file path=ppt/comments/modernComment_104_FAD9BF74.xml><?xml version="1.0" encoding="utf-8"?>
<p188:cmLst xmlns:a="http://schemas.openxmlformats.org/drawingml/2006/main" xmlns:r="http://schemas.openxmlformats.org/officeDocument/2006/relationships" xmlns:p188="http://schemas.microsoft.com/office/powerpoint/2018/8/main">
  <p188:cm id="{A2F0F336-1D1B-4329-854A-E54C7CDFB055}" authorId="{71E04758-DA6F-9435-FBDD-1B4DBED9F74F}" status="resolved" created="2023-10-03T18:49:34.763" complete="100000">
    <ac:deMkLst xmlns:ac="http://schemas.microsoft.com/office/drawing/2013/main/command">
      <pc:docMk xmlns:pc="http://schemas.microsoft.com/office/powerpoint/2013/main/command"/>
      <pc:sldMk xmlns:pc="http://schemas.microsoft.com/office/powerpoint/2013/main/command" cId="4208574324" sldId="260"/>
      <ac:spMk id="5" creationId="{6427DB12-40AE-594C-0192-8FED45330EE0}"/>
    </ac:deMkLst>
    <p188:replyLst>
      <p188:reply id="{A0C8E870-C9EB-45B7-8764-12FD7DFE3B57}" authorId="{71E04758-DA6F-9435-FBDD-1B4DBED9F74F}" created="2023-10-09T18:20:38.012">
        <p188:txBody>
          <a:bodyPr/>
          <a:lstStyle/>
          <a:p>
            <a:r>
              <a:rPr lang="en-US"/>
              <a:t>add about Dr. Cromartie's church study</a:t>
            </a:r>
          </a:p>
        </p188:txBody>
      </p188:reply>
    </p188:replyLst>
    <p188:txBody>
      <a:bodyPr/>
      <a:lstStyle/>
      <a:p>
        <a:r>
          <a:rPr lang="en-US"/>
          <a:t>background + objectives</a:t>
        </a:r>
      </a:p>
    </p188:txBody>
  </p188:cm>
</p188:cmLst>
</file>

<file path=ppt/comments/modernComment_107_F7C7ABF.xml><?xml version="1.0" encoding="utf-8"?>
<p188:cmLst xmlns:a="http://schemas.openxmlformats.org/drawingml/2006/main" xmlns:r="http://schemas.openxmlformats.org/officeDocument/2006/relationships" xmlns:p188="http://schemas.microsoft.com/office/powerpoint/2018/8/main">
  <p188:cm id="{9283D261-F0E9-4367-9AF1-080813811229}" authorId="{FDADB7AD-7A8A-589A-797C-5CA626A2F330}" status="resolved" created="2023-10-04T02:09:48.882" complete="100000">
    <ac:deMkLst xmlns:ac="http://schemas.microsoft.com/office/drawing/2013/main/command">
      <pc:docMk xmlns:pc="http://schemas.microsoft.com/office/powerpoint/2013/main/command"/>
      <pc:sldMk xmlns:pc="http://schemas.microsoft.com/office/powerpoint/2013/main/command" cId="259816127" sldId="263"/>
      <ac:spMk id="5" creationId="{08D83494-1C24-C256-2144-0F078B3BD858}"/>
    </ac:deMkLst>
    <p188:txBody>
      <a:bodyPr/>
      <a:lstStyle/>
      <a:p>
        <a:r>
          <a:rPr lang="en-US"/>
          <a:t>The RBSTE Intro presentation has some great diagrams that we can use. </a:t>
        </a:r>
      </a:p>
    </p188:txBody>
  </p188:cm>
</p188:cmLst>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ABB88D-DB03-4C23-AADB-D68B97575088}" type="doc">
      <dgm:prSet loTypeId="urn:microsoft.com/office/officeart/2005/8/layout/process2" loCatId="process" qsTypeId="urn:microsoft.com/office/officeart/2005/8/quickstyle/simple1" qsCatId="simple" csTypeId="urn:microsoft.com/office/officeart/2005/8/colors/accent2_1" csCatId="accent2" phldr="1"/>
      <dgm:spPr/>
    </dgm:pt>
    <dgm:pt modelId="{29C7C631-D879-42BC-AA2C-2A36F1C67A7D}">
      <dgm:prSet phldrT="[Text]" phldr="0"/>
      <dgm:spPr/>
      <dgm:t>
        <a:bodyPr/>
        <a:lstStyle/>
        <a:p>
          <a:r>
            <a:rPr lang="en-US" b="1" dirty="0">
              <a:solidFill>
                <a:schemeClr val="bg1"/>
              </a:solidFill>
              <a:latin typeface="Times New Roman"/>
              <a:cs typeface="Arial"/>
            </a:rPr>
            <a:t>Intervention was selected &amp; revised</a:t>
          </a:r>
          <a:endParaRPr lang="en-US" b="1" dirty="0">
            <a:solidFill>
              <a:schemeClr val="bg1"/>
            </a:solidFill>
            <a:latin typeface="Times New Roman"/>
          </a:endParaRPr>
        </a:p>
      </dgm:t>
    </dgm:pt>
    <dgm:pt modelId="{83FFAE69-44C4-4A29-9252-ACB9450364B3}" type="parTrans" cxnId="{25246862-D5DF-4327-92AF-53A19DE9850F}">
      <dgm:prSet/>
      <dgm:spPr/>
    </dgm:pt>
    <dgm:pt modelId="{70777EC7-2657-4DD5-AD35-F73DDBDAC45F}" type="sibTrans" cxnId="{25246862-D5DF-4327-92AF-53A19DE9850F}">
      <dgm:prSet/>
      <dgm:spPr/>
      <dgm:t>
        <a:bodyPr/>
        <a:lstStyle/>
        <a:p>
          <a:endParaRPr lang="en-US"/>
        </a:p>
      </dgm:t>
    </dgm:pt>
    <dgm:pt modelId="{04306B0A-EC3A-4B8E-B004-6DF71CD97D83}">
      <dgm:prSet phldrT="[Text]" phldr="0"/>
      <dgm:spPr/>
      <dgm:t>
        <a:bodyPr/>
        <a:lstStyle/>
        <a:p>
          <a:r>
            <a:rPr lang="en-US" b="1" dirty="0">
              <a:latin typeface="Times New Roman"/>
              <a:cs typeface="Times New Roman"/>
            </a:rPr>
            <a:t>Trial</a:t>
          </a:r>
        </a:p>
      </dgm:t>
    </dgm:pt>
    <dgm:pt modelId="{C9019993-821A-4B3B-9062-5D4603EB26C5}" type="parTrans" cxnId="{32CEECE8-DD24-412F-B7AC-F6FA1B2E1B80}">
      <dgm:prSet/>
      <dgm:spPr/>
    </dgm:pt>
    <dgm:pt modelId="{BBA190BA-F33C-42A9-9F42-9D86C753274F}" type="sibTrans" cxnId="{32CEECE8-DD24-412F-B7AC-F6FA1B2E1B80}">
      <dgm:prSet/>
      <dgm:spPr/>
      <dgm:t>
        <a:bodyPr/>
        <a:lstStyle/>
        <a:p>
          <a:endParaRPr lang="en-US"/>
        </a:p>
      </dgm:t>
    </dgm:pt>
    <dgm:pt modelId="{E82794CF-0676-4C6B-B4BB-32C22C792206}">
      <dgm:prSet phldr="0"/>
      <dgm:spPr/>
      <dgm:t>
        <a:bodyPr/>
        <a:lstStyle/>
        <a:p>
          <a:pPr rtl="0"/>
          <a:r>
            <a:rPr lang="en-US" b="1" dirty="0">
              <a:latin typeface="Times New Roman"/>
              <a:cs typeface="Times New Roman"/>
            </a:rPr>
            <a:t>Post-Trial</a:t>
          </a:r>
        </a:p>
      </dgm:t>
    </dgm:pt>
    <dgm:pt modelId="{DF5215DE-5DA8-442B-8A1A-6678D340079B}" type="parTrans" cxnId="{705A680D-2E71-4AA6-AE03-2AF850DC54E3}">
      <dgm:prSet/>
      <dgm:spPr/>
    </dgm:pt>
    <dgm:pt modelId="{F2B27E18-25EC-4104-ABB0-281593D72962}" type="sibTrans" cxnId="{705A680D-2E71-4AA6-AE03-2AF850DC54E3}">
      <dgm:prSet/>
      <dgm:spPr/>
      <dgm:t>
        <a:bodyPr/>
        <a:lstStyle/>
        <a:p>
          <a:endParaRPr lang="en-US"/>
        </a:p>
      </dgm:t>
    </dgm:pt>
    <dgm:pt modelId="{8F6186C5-CE2C-4E3E-8B26-32157848F663}">
      <dgm:prSet phldr="0"/>
      <dgm:spPr/>
      <dgm:t>
        <a:bodyPr/>
        <a:lstStyle/>
        <a:p>
          <a:pPr algn="l" rtl="0"/>
          <a:r>
            <a:rPr lang="en-US" b="1" dirty="0">
              <a:latin typeface="Times New Roman"/>
              <a:cs typeface="Times New Roman"/>
            </a:rPr>
            <a:t>consultation meeting notes with clinicians and church leaders characterize reactive modifications to RBSTE and its implementation</a:t>
          </a:r>
        </a:p>
      </dgm:t>
    </dgm:pt>
    <dgm:pt modelId="{278A312C-5039-428E-8225-CD9175E976D2}" type="parTrans" cxnId="{CAE5E841-BFB8-4997-AD98-ED75AEB209D2}">
      <dgm:prSet/>
      <dgm:spPr/>
    </dgm:pt>
    <dgm:pt modelId="{69B2D419-C7C9-4D09-9651-078FCCD1B544}" type="sibTrans" cxnId="{CAE5E841-BFB8-4997-AD98-ED75AEB209D2}">
      <dgm:prSet/>
      <dgm:spPr/>
      <dgm:t>
        <a:bodyPr/>
        <a:lstStyle/>
        <a:p>
          <a:endParaRPr lang="en-US"/>
        </a:p>
      </dgm:t>
    </dgm:pt>
    <dgm:pt modelId="{740C47AF-366B-45FB-B59E-C7CDD5806056}">
      <dgm:prSet phldr="0"/>
      <dgm:spPr/>
      <dgm:t>
        <a:bodyPr/>
        <a:lstStyle/>
        <a:p>
          <a:pPr algn="l" rtl="0"/>
          <a:r>
            <a:rPr lang="en-US" b="1" dirty="0">
              <a:latin typeface="Times New Roman"/>
              <a:cs typeface="Times New Roman"/>
            </a:rPr>
            <a:t>The manual and program implementation design was further revised based on feedback from the four stakeholder groups</a:t>
          </a:r>
        </a:p>
      </dgm:t>
    </dgm:pt>
    <dgm:pt modelId="{FA3BCEB4-48FD-4589-9485-D5E5768D6E68}" type="parTrans" cxnId="{8898F7FB-1517-45FA-8DAC-443D27E0CE11}">
      <dgm:prSet/>
      <dgm:spPr/>
    </dgm:pt>
    <dgm:pt modelId="{3D456D68-264C-437E-AF81-0F65278BD368}" type="sibTrans" cxnId="{8898F7FB-1517-45FA-8DAC-443D27E0CE11}">
      <dgm:prSet/>
      <dgm:spPr/>
    </dgm:pt>
    <dgm:pt modelId="{6E340E3E-638E-41D4-BCBC-99F8B18E15E9}">
      <dgm:prSet phldr="0"/>
      <dgm:spPr>
        <a:solidFill>
          <a:srgbClr val="C00000"/>
        </a:solidFill>
      </dgm:spPr>
      <dgm:t>
        <a:bodyPr/>
        <a:lstStyle/>
        <a:p>
          <a:pPr rtl="0"/>
          <a:r>
            <a:rPr lang="en-US" b="1" dirty="0">
              <a:solidFill>
                <a:schemeClr val="bg1"/>
              </a:solidFill>
              <a:latin typeface="Times New Roman"/>
              <a:cs typeface="Arial"/>
            </a:rPr>
            <a:t>Pre-Trial</a:t>
          </a:r>
        </a:p>
      </dgm:t>
    </dgm:pt>
    <dgm:pt modelId="{9032C9A1-963A-4AF1-A182-10FA16BEBF91}" type="parTrans" cxnId="{E4343433-05FE-4A72-9CEB-E1A94E36C063}">
      <dgm:prSet/>
      <dgm:spPr/>
    </dgm:pt>
    <dgm:pt modelId="{F3417F9A-FE44-4EEF-B0E3-E92A57A397A2}" type="sibTrans" cxnId="{E4343433-05FE-4A72-9CEB-E1A94E36C063}">
      <dgm:prSet/>
      <dgm:spPr/>
      <dgm:t>
        <a:bodyPr/>
        <a:lstStyle/>
        <a:p>
          <a:endParaRPr lang="en-US"/>
        </a:p>
      </dgm:t>
    </dgm:pt>
    <dgm:pt modelId="{9F51952F-ACDF-461B-B586-243F19E478E8}">
      <dgm:prSet phldr="0"/>
      <dgm:spPr/>
      <dgm:t>
        <a:bodyPr/>
        <a:lstStyle/>
        <a:p>
          <a:pPr rtl="0"/>
          <a:r>
            <a:rPr lang="en-US" b="1" dirty="0">
              <a:solidFill>
                <a:schemeClr val="bg1"/>
              </a:solidFill>
              <a:latin typeface="Times New Roman"/>
              <a:cs typeface="Arial"/>
            </a:rPr>
            <a:t>Revision is based on feedback from 4 stakeholder groups</a:t>
          </a:r>
        </a:p>
      </dgm:t>
    </dgm:pt>
    <dgm:pt modelId="{E50C6345-1EBB-404F-94E8-D95D40631A7B}" type="parTrans" cxnId="{27C0458D-8461-4FDB-B978-CF4354D1EAE1}">
      <dgm:prSet/>
      <dgm:spPr/>
    </dgm:pt>
    <dgm:pt modelId="{953D19E5-44DF-4E29-BB3C-8DB8068D9C3C}" type="sibTrans" cxnId="{27C0458D-8461-4FDB-B978-CF4354D1EAE1}">
      <dgm:prSet/>
      <dgm:spPr/>
      <dgm:t>
        <a:bodyPr/>
        <a:lstStyle/>
        <a:p>
          <a:endParaRPr lang="en-US"/>
        </a:p>
      </dgm:t>
    </dgm:pt>
    <dgm:pt modelId="{FDBC3D40-E299-41C4-8B6D-9B694714ACDD}">
      <dgm:prSet phldr="0"/>
      <dgm:spPr/>
      <dgm:t>
        <a:bodyPr/>
        <a:lstStyle/>
        <a:p>
          <a:pPr algn="l" rtl="0"/>
          <a:r>
            <a:rPr lang="en-US" b="1" dirty="0">
              <a:solidFill>
                <a:srgbClr val="242424"/>
              </a:solidFill>
              <a:latin typeface="Times New Roman"/>
              <a:cs typeface="Times New Roman"/>
            </a:rPr>
            <a:t>We will have pre/post well-being measures for those who participate in the group</a:t>
          </a:r>
          <a:endParaRPr lang="en-US" b="1" dirty="0">
            <a:latin typeface="Times New Roman"/>
            <a:cs typeface="Times New Roman"/>
          </a:endParaRPr>
        </a:p>
      </dgm:t>
    </dgm:pt>
    <dgm:pt modelId="{CE78FAFD-41FA-4DC8-AF57-B81BC71F4383}" type="parTrans" cxnId="{EA571A5A-82B6-499A-A146-9EE24B81BA4D}">
      <dgm:prSet/>
      <dgm:spPr/>
    </dgm:pt>
    <dgm:pt modelId="{7FA47A77-0E74-42BC-A276-369B804A726E}" type="sibTrans" cxnId="{EA571A5A-82B6-499A-A146-9EE24B81BA4D}">
      <dgm:prSet/>
      <dgm:spPr/>
      <dgm:t>
        <a:bodyPr/>
        <a:lstStyle/>
        <a:p>
          <a:endParaRPr lang="en-US"/>
        </a:p>
      </dgm:t>
    </dgm:pt>
    <dgm:pt modelId="{45D86D81-12D4-46B2-9371-A88A455CDE31}" type="pres">
      <dgm:prSet presAssocID="{A0ABB88D-DB03-4C23-AADB-D68B97575088}" presName="linearFlow" presStyleCnt="0">
        <dgm:presLayoutVars>
          <dgm:resizeHandles val="exact"/>
        </dgm:presLayoutVars>
      </dgm:prSet>
      <dgm:spPr/>
    </dgm:pt>
    <dgm:pt modelId="{C8F63381-72E1-4BB8-8EEE-C95074781713}" type="pres">
      <dgm:prSet presAssocID="{6E340E3E-638E-41D4-BCBC-99F8B18E15E9}" presName="node" presStyleLbl="node1" presStyleIdx="0" presStyleCnt="3">
        <dgm:presLayoutVars>
          <dgm:bulletEnabled val="1"/>
        </dgm:presLayoutVars>
      </dgm:prSet>
      <dgm:spPr/>
    </dgm:pt>
    <dgm:pt modelId="{D94842C5-8BFE-4BF2-AF3E-22A3ABC734ED}" type="pres">
      <dgm:prSet presAssocID="{F3417F9A-FE44-4EEF-B0E3-E92A57A397A2}" presName="sibTrans" presStyleLbl="sibTrans2D1" presStyleIdx="0" presStyleCnt="2"/>
      <dgm:spPr/>
    </dgm:pt>
    <dgm:pt modelId="{88DEB5F7-1D10-47AB-BD08-945117D76CD2}" type="pres">
      <dgm:prSet presAssocID="{F3417F9A-FE44-4EEF-B0E3-E92A57A397A2}" presName="connectorText" presStyleLbl="sibTrans2D1" presStyleIdx="0" presStyleCnt="2"/>
      <dgm:spPr/>
    </dgm:pt>
    <dgm:pt modelId="{6FAE0C08-818C-4844-858E-7BD4F528F1D6}" type="pres">
      <dgm:prSet presAssocID="{04306B0A-EC3A-4B8E-B004-6DF71CD97D83}" presName="node" presStyleLbl="node1" presStyleIdx="1" presStyleCnt="3">
        <dgm:presLayoutVars>
          <dgm:bulletEnabled val="1"/>
        </dgm:presLayoutVars>
      </dgm:prSet>
      <dgm:spPr/>
    </dgm:pt>
    <dgm:pt modelId="{1E68D0DA-1A32-4ED1-912C-DBCAB3582086}" type="pres">
      <dgm:prSet presAssocID="{BBA190BA-F33C-42A9-9F42-9D86C753274F}" presName="sibTrans" presStyleLbl="sibTrans2D1" presStyleIdx="1" presStyleCnt="2"/>
      <dgm:spPr/>
    </dgm:pt>
    <dgm:pt modelId="{DFAE8354-0441-491B-BACF-9DBB5792E7B8}" type="pres">
      <dgm:prSet presAssocID="{BBA190BA-F33C-42A9-9F42-9D86C753274F}" presName="connectorText" presStyleLbl="sibTrans2D1" presStyleIdx="1" presStyleCnt="2"/>
      <dgm:spPr/>
    </dgm:pt>
    <dgm:pt modelId="{8AC35631-54FA-4EED-8C01-D40D598E60C5}" type="pres">
      <dgm:prSet presAssocID="{E82794CF-0676-4C6B-B4BB-32C22C792206}" presName="node" presStyleLbl="node1" presStyleIdx="2" presStyleCnt="3">
        <dgm:presLayoutVars>
          <dgm:bulletEnabled val="1"/>
        </dgm:presLayoutVars>
      </dgm:prSet>
      <dgm:spPr/>
    </dgm:pt>
  </dgm:ptLst>
  <dgm:cxnLst>
    <dgm:cxn modelId="{A6B1F608-9BED-4465-9AD8-232BD47846E4}" type="presOf" srcId="{8F6186C5-CE2C-4E3E-8B26-32157848F663}" destId="{6FAE0C08-818C-4844-858E-7BD4F528F1D6}" srcOrd="0" destOrd="1" presId="urn:microsoft.com/office/officeart/2005/8/layout/process2"/>
    <dgm:cxn modelId="{705A680D-2E71-4AA6-AE03-2AF850DC54E3}" srcId="{A0ABB88D-DB03-4C23-AADB-D68B97575088}" destId="{E82794CF-0676-4C6B-B4BB-32C22C792206}" srcOrd="2" destOrd="0" parTransId="{DF5215DE-5DA8-442B-8A1A-6678D340079B}" sibTransId="{F2B27E18-25EC-4104-ABB0-281593D72962}"/>
    <dgm:cxn modelId="{E4343433-05FE-4A72-9CEB-E1A94E36C063}" srcId="{A0ABB88D-DB03-4C23-AADB-D68B97575088}" destId="{6E340E3E-638E-41D4-BCBC-99F8B18E15E9}" srcOrd="0" destOrd="0" parTransId="{9032C9A1-963A-4AF1-A182-10FA16BEBF91}" sibTransId="{F3417F9A-FE44-4EEF-B0E3-E92A57A397A2}"/>
    <dgm:cxn modelId="{280D6439-1A83-4D98-A769-3F910D1D5009}" type="presOf" srcId="{9F51952F-ACDF-461B-B586-243F19E478E8}" destId="{C8F63381-72E1-4BB8-8EEE-C95074781713}" srcOrd="0" destOrd="2" presId="urn:microsoft.com/office/officeart/2005/8/layout/process2"/>
    <dgm:cxn modelId="{CAE5E841-BFB8-4997-AD98-ED75AEB209D2}" srcId="{04306B0A-EC3A-4B8E-B004-6DF71CD97D83}" destId="{8F6186C5-CE2C-4E3E-8B26-32157848F663}" srcOrd="0" destOrd="0" parTransId="{278A312C-5039-428E-8225-CD9175E976D2}" sibTransId="{69B2D419-C7C9-4D09-9651-078FCCD1B544}"/>
    <dgm:cxn modelId="{37237F47-EEA5-48E1-B3E6-A84B54928755}" type="presOf" srcId="{F3417F9A-FE44-4EEF-B0E3-E92A57A397A2}" destId="{D94842C5-8BFE-4BF2-AF3E-22A3ABC734ED}" srcOrd="0" destOrd="0" presId="urn:microsoft.com/office/officeart/2005/8/layout/process2"/>
    <dgm:cxn modelId="{66D14F50-284E-43D5-8781-CB7BC7245468}" type="presOf" srcId="{29C7C631-D879-42BC-AA2C-2A36F1C67A7D}" destId="{C8F63381-72E1-4BB8-8EEE-C95074781713}" srcOrd="0" destOrd="1" presId="urn:microsoft.com/office/officeart/2005/8/layout/process2"/>
    <dgm:cxn modelId="{1EC64B55-AEBB-4EF6-BB63-7F912E9A8372}" type="presOf" srcId="{E82794CF-0676-4C6B-B4BB-32C22C792206}" destId="{8AC35631-54FA-4EED-8C01-D40D598E60C5}" srcOrd="0" destOrd="0" presId="urn:microsoft.com/office/officeart/2005/8/layout/process2"/>
    <dgm:cxn modelId="{EA571A5A-82B6-499A-A146-9EE24B81BA4D}" srcId="{04306B0A-EC3A-4B8E-B004-6DF71CD97D83}" destId="{FDBC3D40-E299-41C4-8B6D-9B694714ACDD}" srcOrd="1" destOrd="0" parTransId="{CE78FAFD-41FA-4DC8-AF57-B81BC71F4383}" sibTransId="{7FA47A77-0E74-42BC-A276-369B804A726E}"/>
    <dgm:cxn modelId="{25246862-D5DF-4327-92AF-53A19DE9850F}" srcId="{6E340E3E-638E-41D4-BCBC-99F8B18E15E9}" destId="{29C7C631-D879-42BC-AA2C-2A36F1C67A7D}" srcOrd="0" destOrd="0" parTransId="{83FFAE69-44C4-4A29-9252-ACB9450364B3}" sibTransId="{70777EC7-2657-4DD5-AD35-F73DDBDAC45F}"/>
    <dgm:cxn modelId="{27C0458D-8461-4FDB-B978-CF4354D1EAE1}" srcId="{6E340E3E-638E-41D4-BCBC-99F8B18E15E9}" destId="{9F51952F-ACDF-461B-B586-243F19E478E8}" srcOrd="1" destOrd="0" parTransId="{E50C6345-1EBB-404F-94E8-D95D40631A7B}" sibTransId="{953D19E5-44DF-4E29-BB3C-8DB8068D9C3C}"/>
    <dgm:cxn modelId="{5057E6AD-0D28-4B7F-BEE9-8D5EDE2448EE}" type="presOf" srcId="{740C47AF-366B-45FB-B59E-C7CDD5806056}" destId="{8AC35631-54FA-4EED-8C01-D40D598E60C5}" srcOrd="0" destOrd="1" presId="urn:microsoft.com/office/officeart/2005/8/layout/process2"/>
    <dgm:cxn modelId="{CC9FEEAF-1084-4861-8CFD-037A4F6F5AFB}" type="presOf" srcId="{FDBC3D40-E299-41C4-8B6D-9B694714ACDD}" destId="{6FAE0C08-818C-4844-858E-7BD4F528F1D6}" srcOrd="0" destOrd="2" presId="urn:microsoft.com/office/officeart/2005/8/layout/process2"/>
    <dgm:cxn modelId="{A440A7BD-B7CE-4040-9B3A-008D0416494B}" type="presOf" srcId="{A0ABB88D-DB03-4C23-AADB-D68B97575088}" destId="{45D86D81-12D4-46B2-9371-A88A455CDE31}" srcOrd="0" destOrd="0" presId="urn:microsoft.com/office/officeart/2005/8/layout/process2"/>
    <dgm:cxn modelId="{DC2A45C9-F789-44F0-A4F0-9CE614902CBE}" type="presOf" srcId="{BBA190BA-F33C-42A9-9F42-9D86C753274F}" destId="{DFAE8354-0441-491B-BACF-9DBB5792E7B8}" srcOrd="1" destOrd="0" presId="urn:microsoft.com/office/officeart/2005/8/layout/process2"/>
    <dgm:cxn modelId="{4D8116DC-CAED-4954-80A6-32D1B2C39D9A}" type="presOf" srcId="{F3417F9A-FE44-4EEF-B0E3-E92A57A397A2}" destId="{88DEB5F7-1D10-47AB-BD08-945117D76CD2}" srcOrd="1" destOrd="0" presId="urn:microsoft.com/office/officeart/2005/8/layout/process2"/>
    <dgm:cxn modelId="{A3647CE5-A0B0-4EA1-81C8-4B80620DEAA4}" type="presOf" srcId="{BBA190BA-F33C-42A9-9F42-9D86C753274F}" destId="{1E68D0DA-1A32-4ED1-912C-DBCAB3582086}" srcOrd="0" destOrd="0" presId="urn:microsoft.com/office/officeart/2005/8/layout/process2"/>
    <dgm:cxn modelId="{32CEECE8-DD24-412F-B7AC-F6FA1B2E1B80}" srcId="{A0ABB88D-DB03-4C23-AADB-D68B97575088}" destId="{04306B0A-EC3A-4B8E-B004-6DF71CD97D83}" srcOrd="1" destOrd="0" parTransId="{C9019993-821A-4B3B-9062-5D4603EB26C5}" sibTransId="{BBA190BA-F33C-42A9-9F42-9D86C753274F}"/>
    <dgm:cxn modelId="{B31C47EF-E090-4D6F-A388-5AD1FC7200B6}" type="presOf" srcId="{6E340E3E-638E-41D4-BCBC-99F8B18E15E9}" destId="{C8F63381-72E1-4BB8-8EEE-C95074781713}" srcOrd="0" destOrd="0" presId="urn:microsoft.com/office/officeart/2005/8/layout/process2"/>
    <dgm:cxn modelId="{F5E9E9F7-4E26-4EB2-9C5B-2A552B754F7F}" type="presOf" srcId="{04306B0A-EC3A-4B8E-B004-6DF71CD97D83}" destId="{6FAE0C08-818C-4844-858E-7BD4F528F1D6}" srcOrd="0" destOrd="0" presId="urn:microsoft.com/office/officeart/2005/8/layout/process2"/>
    <dgm:cxn modelId="{8898F7FB-1517-45FA-8DAC-443D27E0CE11}" srcId="{E82794CF-0676-4C6B-B4BB-32C22C792206}" destId="{740C47AF-366B-45FB-B59E-C7CDD5806056}" srcOrd="0" destOrd="0" parTransId="{FA3BCEB4-48FD-4589-9485-D5E5768D6E68}" sibTransId="{3D456D68-264C-437E-AF81-0F65278BD368}"/>
    <dgm:cxn modelId="{6C2F6725-7421-4D5F-A11F-BEBA75DA6E8C}" type="presParOf" srcId="{45D86D81-12D4-46B2-9371-A88A455CDE31}" destId="{C8F63381-72E1-4BB8-8EEE-C95074781713}" srcOrd="0" destOrd="0" presId="urn:microsoft.com/office/officeart/2005/8/layout/process2"/>
    <dgm:cxn modelId="{8F673C4C-2537-4EE4-81CC-810693574754}" type="presParOf" srcId="{45D86D81-12D4-46B2-9371-A88A455CDE31}" destId="{D94842C5-8BFE-4BF2-AF3E-22A3ABC734ED}" srcOrd="1" destOrd="0" presId="urn:microsoft.com/office/officeart/2005/8/layout/process2"/>
    <dgm:cxn modelId="{43154467-6672-4BB6-9F7C-2CC305564DCC}" type="presParOf" srcId="{D94842C5-8BFE-4BF2-AF3E-22A3ABC734ED}" destId="{88DEB5F7-1D10-47AB-BD08-945117D76CD2}" srcOrd="0" destOrd="0" presId="urn:microsoft.com/office/officeart/2005/8/layout/process2"/>
    <dgm:cxn modelId="{BA1656E6-8FC6-4E9F-9966-2E116E50958E}" type="presParOf" srcId="{45D86D81-12D4-46B2-9371-A88A455CDE31}" destId="{6FAE0C08-818C-4844-858E-7BD4F528F1D6}" srcOrd="2" destOrd="0" presId="urn:microsoft.com/office/officeart/2005/8/layout/process2"/>
    <dgm:cxn modelId="{E91CD033-D0ED-4A45-ABEF-8959E0339167}" type="presParOf" srcId="{45D86D81-12D4-46B2-9371-A88A455CDE31}" destId="{1E68D0DA-1A32-4ED1-912C-DBCAB3582086}" srcOrd="3" destOrd="0" presId="urn:microsoft.com/office/officeart/2005/8/layout/process2"/>
    <dgm:cxn modelId="{F47F946D-1EBC-4FFB-A505-B280597FCE77}" type="presParOf" srcId="{1E68D0DA-1A32-4ED1-912C-DBCAB3582086}" destId="{DFAE8354-0441-491B-BACF-9DBB5792E7B8}" srcOrd="0" destOrd="0" presId="urn:microsoft.com/office/officeart/2005/8/layout/process2"/>
    <dgm:cxn modelId="{0693D3AE-D60A-4104-9CF2-BF014A2909B0}" type="presParOf" srcId="{45D86D81-12D4-46B2-9371-A88A455CDE31}" destId="{8AC35631-54FA-4EED-8C01-D40D598E60C5}" srcOrd="4" destOrd="0" presId="urn:microsoft.com/office/officeart/2005/8/layout/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6D558EC-90F7-4ED3-8EEC-2F308D959574}" type="doc">
      <dgm:prSet loTypeId="urn:microsoft.com/office/officeart/2005/8/layout/chevron2" loCatId="process" qsTypeId="urn:microsoft.com/office/officeart/2005/8/quickstyle/simple1" qsCatId="simple" csTypeId="urn:microsoft.com/office/officeart/2005/8/colors/accent2_1" csCatId="accent2" phldr="1"/>
      <dgm:spPr/>
      <dgm:t>
        <a:bodyPr/>
        <a:lstStyle/>
        <a:p>
          <a:endParaRPr lang="en-US"/>
        </a:p>
      </dgm:t>
    </dgm:pt>
    <dgm:pt modelId="{F94EF090-65E7-4C1D-83D2-DC6B759323AF}">
      <dgm:prSet phldrT="[Text]" phldr="0"/>
      <dgm:spPr>
        <a:solidFill>
          <a:srgbClr val="C00000"/>
        </a:solidFill>
      </dgm:spPr>
      <dgm:t>
        <a:bodyPr/>
        <a:lstStyle/>
        <a:p>
          <a:pPr rtl="0"/>
          <a:r>
            <a:rPr lang="en-US" dirty="0">
              <a:latin typeface="Times New Roman"/>
              <a:cs typeface="Times New Roman"/>
            </a:rPr>
            <a:t>Clinician Advisory Board</a:t>
          </a:r>
        </a:p>
      </dgm:t>
    </dgm:pt>
    <dgm:pt modelId="{608FEBBE-FFA7-4804-8CEE-8844AEBA86C1}" type="parTrans" cxnId="{F6624982-7068-4EA2-81DC-726D2AF445D8}">
      <dgm:prSet/>
      <dgm:spPr/>
      <dgm:t>
        <a:bodyPr/>
        <a:lstStyle/>
        <a:p>
          <a:endParaRPr lang="en-US"/>
        </a:p>
      </dgm:t>
    </dgm:pt>
    <dgm:pt modelId="{C5AD768C-2400-4D9D-9D97-D810C5D45BD1}" type="sibTrans" cxnId="{F6624982-7068-4EA2-81DC-726D2AF445D8}">
      <dgm:prSet/>
      <dgm:spPr/>
      <dgm:t>
        <a:bodyPr/>
        <a:lstStyle/>
        <a:p>
          <a:endParaRPr lang="en-US"/>
        </a:p>
      </dgm:t>
    </dgm:pt>
    <dgm:pt modelId="{DC414DAE-620A-4D70-A2E0-D5D5949F293B}">
      <dgm:prSet phldrT="[Text]" phldr="0"/>
      <dgm:spPr>
        <a:solidFill>
          <a:srgbClr val="C00000"/>
        </a:solidFill>
      </dgm:spPr>
      <dgm:t>
        <a:bodyPr/>
        <a:lstStyle/>
        <a:p>
          <a:pPr rtl="0"/>
          <a:r>
            <a:rPr lang="en-US" dirty="0">
              <a:latin typeface="Times New Roman"/>
              <a:cs typeface="Times New Roman"/>
            </a:rPr>
            <a:t>Church Advisory Board</a:t>
          </a:r>
        </a:p>
      </dgm:t>
    </dgm:pt>
    <dgm:pt modelId="{7877AD14-7E4F-4570-B228-7E5503512347}" type="parTrans" cxnId="{EF50C272-E31B-4EF1-B1F9-FC119E1944AE}">
      <dgm:prSet/>
      <dgm:spPr/>
      <dgm:t>
        <a:bodyPr/>
        <a:lstStyle/>
        <a:p>
          <a:endParaRPr lang="en-US"/>
        </a:p>
      </dgm:t>
    </dgm:pt>
    <dgm:pt modelId="{360D384B-6D22-4902-9ADC-07F47DFD62BD}" type="sibTrans" cxnId="{EF50C272-E31B-4EF1-B1F9-FC119E1944AE}">
      <dgm:prSet/>
      <dgm:spPr/>
      <dgm:t>
        <a:bodyPr/>
        <a:lstStyle/>
        <a:p>
          <a:endParaRPr lang="en-US"/>
        </a:p>
      </dgm:t>
    </dgm:pt>
    <dgm:pt modelId="{FDDF29FE-47CC-48EB-943F-64AA67A7165D}">
      <dgm:prSet phldrT="[Text]" phldr="0"/>
      <dgm:spPr/>
      <dgm:t>
        <a:bodyPr/>
        <a:lstStyle/>
        <a:p>
          <a:r>
            <a:rPr lang="en-US" dirty="0">
              <a:latin typeface="Times New Roman"/>
              <a:cs typeface="Times New Roman"/>
            </a:rPr>
            <a:t>Recruitment was done through pastoral buy-in and gaging interest in the study</a:t>
          </a:r>
          <a:endParaRPr lang="en-US" dirty="0"/>
        </a:p>
      </dgm:t>
    </dgm:pt>
    <dgm:pt modelId="{777932AA-FF92-427B-AB75-9C24B4B8B342}" type="parTrans" cxnId="{9D5867D4-2F1A-4C8D-98C9-02B6BE238D1E}">
      <dgm:prSet/>
      <dgm:spPr/>
      <dgm:t>
        <a:bodyPr/>
        <a:lstStyle/>
        <a:p>
          <a:endParaRPr lang="en-US"/>
        </a:p>
      </dgm:t>
    </dgm:pt>
    <dgm:pt modelId="{19DD3F61-78F1-4ECC-8685-96311C411766}" type="sibTrans" cxnId="{9D5867D4-2F1A-4C8D-98C9-02B6BE238D1E}">
      <dgm:prSet/>
      <dgm:spPr/>
      <dgm:t>
        <a:bodyPr/>
        <a:lstStyle/>
        <a:p>
          <a:endParaRPr lang="en-US"/>
        </a:p>
      </dgm:t>
    </dgm:pt>
    <dgm:pt modelId="{AEE88023-FAF4-4E7B-8B34-6F0B8602F131}">
      <dgm:prSet phldrT="[Text]"/>
      <dgm:spPr/>
      <dgm:t>
        <a:bodyPr/>
        <a:lstStyle/>
        <a:p>
          <a:pPr rtl="0"/>
          <a:r>
            <a:rPr lang="en-US" dirty="0">
              <a:latin typeface="Times New Roman"/>
              <a:cs typeface="Times New Roman"/>
            </a:rPr>
            <a:t>Church leaders were asked to nominate members of their congregation that they believed would be best fit to represent the community</a:t>
          </a:r>
        </a:p>
      </dgm:t>
    </dgm:pt>
    <dgm:pt modelId="{4F535F91-BB63-4C0B-A4ED-028F34F836FF}" type="parTrans" cxnId="{5800BB66-32F4-4D02-A11E-22926325DCA5}">
      <dgm:prSet/>
      <dgm:spPr/>
      <dgm:t>
        <a:bodyPr/>
        <a:lstStyle/>
        <a:p>
          <a:endParaRPr lang="en-US"/>
        </a:p>
      </dgm:t>
    </dgm:pt>
    <dgm:pt modelId="{E47DA34A-4472-41E7-A63E-D5CF9E00A126}" type="sibTrans" cxnId="{5800BB66-32F4-4D02-A11E-22926325DCA5}">
      <dgm:prSet/>
      <dgm:spPr/>
      <dgm:t>
        <a:bodyPr/>
        <a:lstStyle/>
        <a:p>
          <a:endParaRPr lang="en-US"/>
        </a:p>
      </dgm:t>
    </dgm:pt>
    <dgm:pt modelId="{C5EEBBFA-336D-41E2-89D1-86E9378D10E6}">
      <dgm:prSet phldrT="[Text]" phldr="0"/>
      <dgm:spPr/>
      <dgm:t>
        <a:bodyPr/>
        <a:lstStyle/>
        <a:p>
          <a:pPr rtl="0"/>
          <a:r>
            <a:rPr lang="en-US" dirty="0">
              <a:latin typeface="Times New Roman"/>
              <a:cs typeface="Times New Roman"/>
            </a:rPr>
            <a:t>Patient Advisory Board</a:t>
          </a:r>
        </a:p>
      </dgm:t>
    </dgm:pt>
    <dgm:pt modelId="{5C5C00DE-636E-4F73-A060-E7D5F8480202}" type="parTrans" cxnId="{E1A4BE38-D28A-4195-8714-59D01A77A487}">
      <dgm:prSet/>
      <dgm:spPr/>
      <dgm:t>
        <a:bodyPr/>
        <a:lstStyle/>
        <a:p>
          <a:endParaRPr lang="en-US"/>
        </a:p>
      </dgm:t>
    </dgm:pt>
    <dgm:pt modelId="{AB0841CC-5669-4B12-9906-B25CB2F6CC68}" type="sibTrans" cxnId="{E1A4BE38-D28A-4195-8714-59D01A77A487}">
      <dgm:prSet/>
      <dgm:spPr/>
      <dgm:t>
        <a:bodyPr/>
        <a:lstStyle/>
        <a:p>
          <a:endParaRPr lang="en-US"/>
        </a:p>
      </dgm:t>
    </dgm:pt>
    <dgm:pt modelId="{328CD826-4728-41D4-8BCC-DFDB1A6B9B41}">
      <dgm:prSet phldrT="[Text]" phldr="0"/>
      <dgm:spPr/>
      <dgm:t>
        <a:bodyPr/>
        <a:lstStyle/>
        <a:p>
          <a:pPr rtl="0"/>
          <a:r>
            <a:rPr lang="en-US" dirty="0">
              <a:latin typeface="Times New Roman"/>
              <a:cs typeface="Times New Roman"/>
            </a:rPr>
            <a:t>Patients will be nominated by their providers from programs at BMC including: the Immigrant Refugee Health Center, General Internal Medicine, Family Medicine, and the Recovery from Stress and Trauma through Outpatient Care, Research, and Education (RESTORE) Center.</a:t>
          </a:r>
        </a:p>
      </dgm:t>
    </dgm:pt>
    <dgm:pt modelId="{20D91D71-3F82-4E76-BC4D-A2272B09CC5B}" type="parTrans" cxnId="{EE78EAA5-5652-486A-B919-16E5F0BCB1CC}">
      <dgm:prSet/>
      <dgm:spPr/>
      <dgm:t>
        <a:bodyPr/>
        <a:lstStyle/>
        <a:p>
          <a:endParaRPr lang="en-US"/>
        </a:p>
      </dgm:t>
    </dgm:pt>
    <dgm:pt modelId="{768AC7AC-0216-4C44-B78E-DF7D0502A200}" type="sibTrans" cxnId="{EE78EAA5-5652-486A-B919-16E5F0BCB1CC}">
      <dgm:prSet/>
      <dgm:spPr/>
      <dgm:t>
        <a:bodyPr/>
        <a:lstStyle/>
        <a:p>
          <a:endParaRPr lang="en-US"/>
        </a:p>
      </dgm:t>
    </dgm:pt>
    <dgm:pt modelId="{0021C55D-DF73-44CE-931F-5ABFE0E9FF44}">
      <dgm:prSet phldr="0"/>
      <dgm:spPr/>
      <dgm:t>
        <a:bodyPr/>
        <a:lstStyle/>
        <a:p>
          <a:r>
            <a:rPr lang="en-US" dirty="0">
              <a:latin typeface="Times New Roman"/>
              <a:cs typeface="Times New Roman"/>
            </a:rPr>
            <a:t>Clinical supervisors were asked to nominate clinicians they believed would be interested in joining the board</a:t>
          </a:r>
          <a:endParaRPr lang="en-US" dirty="0"/>
        </a:p>
      </dgm:t>
    </dgm:pt>
    <dgm:pt modelId="{FBF4708B-2D15-4E36-A68A-38F519A2E9C2}" type="parTrans" cxnId="{E85E62E3-C334-4D9D-BEFC-CCBDB3D3BDDC}">
      <dgm:prSet/>
      <dgm:spPr/>
      <dgm:t>
        <a:bodyPr/>
        <a:lstStyle/>
        <a:p>
          <a:endParaRPr lang="en-US"/>
        </a:p>
      </dgm:t>
    </dgm:pt>
    <dgm:pt modelId="{A8F559C0-286B-47B0-A325-E79E92177FD5}" type="sibTrans" cxnId="{E85E62E3-C334-4D9D-BEFC-CCBDB3D3BDDC}">
      <dgm:prSet/>
      <dgm:spPr/>
      <dgm:t>
        <a:bodyPr/>
        <a:lstStyle/>
        <a:p>
          <a:endParaRPr lang="en-US"/>
        </a:p>
      </dgm:t>
    </dgm:pt>
    <dgm:pt modelId="{62FE18EA-5063-4553-AF0A-B4822CBA71EB}">
      <dgm:prSet phldr="0"/>
      <dgm:spPr/>
      <dgm:t>
        <a:bodyPr/>
        <a:lstStyle/>
        <a:p>
          <a:pPr rtl="0"/>
          <a:r>
            <a:rPr lang="en-US" dirty="0">
              <a:latin typeface="Times New Roman"/>
              <a:cs typeface="Times New Roman"/>
            </a:rPr>
            <a:t>The nominated clinicians were outreached and information regarding the study and their role was shared</a:t>
          </a:r>
        </a:p>
      </dgm:t>
    </dgm:pt>
    <dgm:pt modelId="{C2A58FC6-312C-4BEC-9EFE-80989E8331F1}" type="parTrans" cxnId="{D2C349B1-D422-40D1-BA3A-1385DEFF9D0F}">
      <dgm:prSet/>
      <dgm:spPr/>
      <dgm:t>
        <a:bodyPr/>
        <a:lstStyle/>
        <a:p>
          <a:endParaRPr lang="en-US"/>
        </a:p>
      </dgm:t>
    </dgm:pt>
    <dgm:pt modelId="{F731C6AF-9B12-46F6-BAE3-E8F3D8561ED2}" type="sibTrans" cxnId="{D2C349B1-D422-40D1-BA3A-1385DEFF9D0F}">
      <dgm:prSet/>
      <dgm:spPr/>
      <dgm:t>
        <a:bodyPr/>
        <a:lstStyle/>
        <a:p>
          <a:endParaRPr lang="en-US"/>
        </a:p>
      </dgm:t>
    </dgm:pt>
    <dgm:pt modelId="{6EBCDB9B-F70F-4D98-9817-37987757E499}">
      <dgm:prSet phldr="0"/>
      <dgm:spPr/>
      <dgm:t>
        <a:bodyPr/>
        <a:lstStyle/>
        <a:p>
          <a:pPr rtl="0"/>
          <a:r>
            <a:rPr lang="en-US" dirty="0">
              <a:latin typeface="Times New Roman"/>
              <a:cs typeface="Times New Roman"/>
            </a:rPr>
            <a:t>The PI met with the nominees and explained the project after reviewing materials </a:t>
          </a:r>
        </a:p>
      </dgm:t>
    </dgm:pt>
    <dgm:pt modelId="{7C05FA95-FB3E-4297-85DC-D331C15F8C60}" type="parTrans" cxnId="{2FD286C5-017E-497A-974B-EC0029AEDA79}">
      <dgm:prSet/>
      <dgm:spPr/>
      <dgm:t>
        <a:bodyPr/>
        <a:lstStyle/>
        <a:p>
          <a:endParaRPr lang="en-US"/>
        </a:p>
      </dgm:t>
    </dgm:pt>
    <dgm:pt modelId="{EDA04881-3D9B-45A9-9AC4-EB94C6E0C426}" type="sibTrans" cxnId="{2FD286C5-017E-497A-974B-EC0029AEDA79}">
      <dgm:prSet/>
      <dgm:spPr/>
      <dgm:t>
        <a:bodyPr/>
        <a:lstStyle/>
        <a:p>
          <a:endParaRPr lang="en-US"/>
        </a:p>
      </dgm:t>
    </dgm:pt>
    <dgm:pt modelId="{AB2013E4-EFB7-469D-A1D6-FD52625F76F3}">
      <dgm:prSet phldr="0"/>
      <dgm:spPr/>
      <dgm:t>
        <a:bodyPr/>
        <a:lstStyle/>
        <a:p>
          <a:pPr rtl="0"/>
          <a:r>
            <a:rPr lang="en-US" dirty="0">
              <a:latin typeface="Times New Roman"/>
              <a:cs typeface="Times New Roman"/>
            </a:rPr>
            <a:t>Those who were interested voluntarily participated</a:t>
          </a:r>
        </a:p>
      </dgm:t>
    </dgm:pt>
    <dgm:pt modelId="{A1E24F2E-7DDE-4959-9976-FC62C8D4A3B7}" type="parTrans" cxnId="{F7ADA80A-F81E-489B-A1BD-0B0C9CBB5A96}">
      <dgm:prSet/>
      <dgm:spPr/>
      <dgm:t>
        <a:bodyPr/>
        <a:lstStyle/>
        <a:p>
          <a:endParaRPr lang="en-US"/>
        </a:p>
      </dgm:t>
    </dgm:pt>
    <dgm:pt modelId="{3DC771FE-C87B-49E2-8D7C-694423AD0CAE}" type="sibTrans" cxnId="{F7ADA80A-F81E-489B-A1BD-0B0C9CBB5A96}">
      <dgm:prSet/>
      <dgm:spPr/>
      <dgm:t>
        <a:bodyPr/>
        <a:lstStyle/>
        <a:p>
          <a:endParaRPr lang="en-US"/>
        </a:p>
      </dgm:t>
    </dgm:pt>
    <dgm:pt modelId="{6FD81B14-BBF2-4FE2-94F8-6C99F82E03B5}">
      <dgm:prSet phldr="0"/>
      <dgm:spPr/>
      <dgm:t>
        <a:bodyPr/>
        <a:lstStyle/>
        <a:p>
          <a:pPr rtl="0"/>
          <a:r>
            <a:rPr lang="en-US" dirty="0">
              <a:latin typeface="Times New Roman"/>
              <a:cs typeface="Times New Roman"/>
            </a:rPr>
            <a:t>The nominated members reached out to the research team via email or phone call to ask for more information about their role in the study</a:t>
          </a:r>
        </a:p>
      </dgm:t>
    </dgm:pt>
    <dgm:pt modelId="{AB36B084-36CD-402B-894A-FA06C32A6029}" type="parTrans" cxnId="{E22E7519-83CD-40BB-920D-C6F57ADE8C8C}">
      <dgm:prSet/>
      <dgm:spPr/>
      <dgm:t>
        <a:bodyPr/>
        <a:lstStyle/>
        <a:p>
          <a:endParaRPr lang="en-US"/>
        </a:p>
      </dgm:t>
    </dgm:pt>
    <dgm:pt modelId="{489E197A-F708-44E4-835D-649D50DDB003}" type="sibTrans" cxnId="{E22E7519-83CD-40BB-920D-C6F57ADE8C8C}">
      <dgm:prSet/>
      <dgm:spPr/>
      <dgm:t>
        <a:bodyPr/>
        <a:lstStyle/>
        <a:p>
          <a:endParaRPr lang="en-US"/>
        </a:p>
      </dgm:t>
    </dgm:pt>
    <dgm:pt modelId="{ED806466-D521-4A3E-B412-2C6C24A7836F}">
      <dgm:prSet phldr="0"/>
      <dgm:spPr/>
      <dgm:t>
        <a:bodyPr/>
        <a:lstStyle/>
        <a:p>
          <a:pPr rtl="0"/>
          <a:r>
            <a:rPr lang="en-US" dirty="0">
              <a:latin typeface="Times New Roman"/>
              <a:cs typeface="Times New Roman"/>
            </a:rPr>
            <a:t>IRB approval was obtained prior to initiating recruitment</a:t>
          </a:r>
        </a:p>
      </dgm:t>
    </dgm:pt>
    <dgm:pt modelId="{58289289-BDE8-451A-91ED-8FE236CFC505}" type="parTrans" cxnId="{A853ACBB-7D2A-4474-A04A-7ADFFBFDFC28}">
      <dgm:prSet/>
      <dgm:spPr/>
      <dgm:t>
        <a:bodyPr/>
        <a:lstStyle/>
        <a:p>
          <a:endParaRPr lang="en-US"/>
        </a:p>
      </dgm:t>
    </dgm:pt>
    <dgm:pt modelId="{E03C24D9-EF49-4206-9711-94DE15ECC8C3}" type="sibTrans" cxnId="{A853ACBB-7D2A-4474-A04A-7ADFFBFDFC28}">
      <dgm:prSet/>
      <dgm:spPr/>
      <dgm:t>
        <a:bodyPr/>
        <a:lstStyle/>
        <a:p>
          <a:endParaRPr lang="en-US"/>
        </a:p>
      </dgm:t>
    </dgm:pt>
    <dgm:pt modelId="{F51A851C-88C4-477A-8068-A8FF09188EC9}">
      <dgm:prSet phldr="0"/>
      <dgm:spPr/>
      <dgm:t>
        <a:bodyPr/>
        <a:lstStyle/>
        <a:p>
          <a:pPr rtl="0"/>
          <a:r>
            <a:rPr lang="en-US" dirty="0">
              <a:solidFill>
                <a:srgbClr val="000000"/>
              </a:solidFill>
              <a:latin typeface="Times New Roman"/>
              <a:cs typeface="Times New Roman"/>
            </a:rPr>
            <a:t>IRB approval was obtained prior to initiating recruitment</a:t>
          </a:r>
          <a:endParaRPr lang="en-US" dirty="0">
            <a:latin typeface="Times New Roman"/>
            <a:cs typeface="Times New Roman"/>
          </a:endParaRPr>
        </a:p>
      </dgm:t>
    </dgm:pt>
    <dgm:pt modelId="{885EEF6B-8D50-4B3A-AF07-3CE13AABBB65}" type="parTrans" cxnId="{7AA83814-F483-4C57-844C-D5443EB582B5}">
      <dgm:prSet/>
      <dgm:spPr/>
      <dgm:t>
        <a:bodyPr/>
        <a:lstStyle/>
        <a:p>
          <a:endParaRPr lang="en-US"/>
        </a:p>
      </dgm:t>
    </dgm:pt>
    <dgm:pt modelId="{F70C679B-FDC3-428E-9552-198796609C6A}" type="sibTrans" cxnId="{7AA83814-F483-4C57-844C-D5443EB582B5}">
      <dgm:prSet/>
      <dgm:spPr/>
      <dgm:t>
        <a:bodyPr/>
        <a:lstStyle/>
        <a:p>
          <a:endParaRPr lang="en-US"/>
        </a:p>
      </dgm:t>
    </dgm:pt>
    <dgm:pt modelId="{A954381A-AFCD-47DF-81BB-E1D1872CFB3D}" type="pres">
      <dgm:prSet presAssocID="{C6D558EC-90F7-4ED3-8EEC-2F308D959574}" presName="linearFlow" presStyleCnt="0">
        <dgm:presLayoutVars>
          <dgm:dir/>
          <dgm:animLvl val="lvl"/>
          <dgm:resizeHandles val="exact"/>
        </dgm:presLayoutVars>
      </dgm:prSet>
      <dgm:spPr/>
    </dgm:pt>
    <dgm:pt modelId="{BCD1AF84-B7D7-4D01-84A8-BDF8E6223054}" type="pres">
      <dgm:prSet presAssocID="{F94EF090-65E7-4C1D-83D2-DC6B759323AF}" presName="composite" presStyleCnt="0"/>
      <dgm:spPr/>
    </dgm:pt>
    <dgm:pt modelId="{F858A99E-7E1B-4D93-A80F-0FD36C0E3FD5}" type="pres">
      <dgm:prSet presAssocID="{F94EF090-65E7-4C1D-83D2-DC6B759323AF}" presName="parentText" presStyleLbl="alignNode1" presStyleIdx="0" presStyleCnt="3">
        <dgm:presLayoutVars>
          <dgm:chMax val="1"/>
          <dgm:bulletEnabled val="1"/>
        </dgm:presLayoutVars>
      </dgm:prSet>
      <dgm:spPr>
        <a:solidFill>
          <a:srgbClr val="C00000"/>
        </a:solidFill>
      </dgm:spPr>
    </dgm:pt>
    <dgm:pt modelId="{C8BCA215-6981-458F-9AA1-D8D7B033D20C}" type="pres">
      <dgm:prSet presAssocID="{F94EF090-65E7-4C1D-83D2-DC6B759323AF}" presName="descendantText" presStyleLbl="alignAcc1" presStyleIdx="0" presStyleCnt="3">
        <dgm:presLayoutVars>
          <dgm:bulletEnabled val="1"/>
        </dgm:presLayoutVars>
      </dgm:prSet>
      <dgm:spPr/>
    </dgm:pt>
    <dgm:pt modelId="{D09971B8-CCB0-4953-A314-828D3917BBF9}" type="pres">
      <dgm:prSet presAssocID="{C5AD768C-2400-4D9D-9D97-D810C5D45BD1}" presName="sp" presStyleCnt="0"/>
      <dgm:spPr/>
    </dgm:pt>
    <dgm:pt modelId="{35966569-CDA4-485B-80FA-3DF3CD50DDC7}" type="pres">
      <dgm:prSet presAssocID="{DC414DAE-620A-4D70-A2E0-D5D5949F293B}" presName="composite" presStyleCnt="0"/>
      <dgm:spPr/>
    </dgm:pt>
    <dgm:pt modelId="{EB6CEBD3-487A-45D9-88A4-1B645984A958}" type="pres">
      <dgm:prSet presAssocID="{DC414DAE-620A-4D70-A2E0-D5D5949F293B}" presName="parentText" presStyleLbl="alignNode1" presStyleIdx="1" presStyleCnt="3">
        <dgm:presLayoutVars>
          <dgm:chMax val="1"/>
          <dgm:bulletEnabled val="1"/>
        </dgm:presLayoutVars>
      </dgm:prSet>
      <dgm:spPr>
        <a:solidFill>
          <a:srgbClr val="C00000"/>
        </a:solidFill>
      </dgm:spPr>
    </dgm:pt>
    <dgm:pt modelId="{9A3C2C9E-6DA1-4979-9D85-652A96095027}" type="pres">
      <dgm:prSet presAssocID="{DC414DAE-620A-4D70-A2E0-D5D5949F293B}" presName="descendantText" presStyleLbl="alignAcc1" presStyleIdx="1" presStyleCnt="3">
        <dgm:presLayoutVars>
          <dgm:bulletEnabled val="1"/>
        </dgm:presLayoutVars>
      </dgm:prSet>
      <dgm:spPr/>
    </dgm:pt>
    <dgm:pt modelId="{B7CDD0B3-1913-4407-B481-5457A73B279C}" type="pres">
      <dgm:prSet presAssocID="{360D384B-6D22-4902-9ADC-07F47DFD62BD}" presName="sp" presStyleCnt="0"/>
      <dgm:spPr/>
    </dgm:pt>
    <dgm:pt modelId="{37D8795B-86A6-48E5-ADBF-01D8BFCDE667}" type="pres">
      <dgm:prSet presAssocID="{C5EEBBFA-336D-41E2-89D1-86E9378D10E6}" presName="composite" presStyleCnt="0"/>
      <dgm:spPr/>
    </dgm:pt>
    <dgm:pt modelId="{15086742-409E-4CDB-BC7B-0816FA8D4B67}" type="pres">
      <dgm:prSet presAssocID="{C5EEBBFA-336D-41E2-89D1-86E9378D10E6}" presName="parentText" presStyleLbl="alignNode1" presStyleIdx="2" presStyleCnt="3">
        <dgm:presLayoutVars>
          <dgm:chMax val="1"/>
          <dgm:bulletEnabled val="1"/>
        </dgm:presLayoutVars>
      </dgm:prSet>
      <dgm:spPr/>
    </dgm:pt>
    <dgm:pt modelId="{9E2C47BE-8B7C-47F3-BBB8-895D5996ABD4}" type="pres">
      <dgm:prSet presAssocID="{C5EEBBFA-336D-41E2-89D1-86E9378D10E6}" presName="descendantText" presStyleLbl="alignAcc1" presStyleIdx="2" presStyleCnt="3">
        <dgm:presLayoutVars>
          <dgm:bulletEnabled val="1"/>
        </dgm:presLayoutVars>
      </dgm:prSet>
      <dgm:spPr/>
    </dgm:pt>
  </dgm:ptLst>
  <dgm:cxnLst>
    <dgm:cxn modelId="{46E47E00-F8F4-4A7A-81C2-FB5F40279FA3}" type="presOf" srcId="{F94EF090-65E7-4C1D-83D2-DC6B759323AF}" destId="{F858A99E-7E1B-4D93-A80F-0FD36C0E3FD5}" srcOrd="0" destOrd="0" presId="urn:microsoft.com/office/officeart/2005/8/layout/chevron2"/>
    <dgm:cxn modelId="{F7ADA80A-F81E-489B-A1BD-0B0C9CBB5A96}" srcId="{F94EF090-65E7-4C1D-83D2-DC6B759323AF}" destId="{AB2013E4-EFB7-469D-A1D6-FD52625F76F3}" srcOrd="4" destOrd="0" parTransId="{A1E24F2E-7DDE-4959-9976-FC62C8D4A3B7}" sibTransId="{3DC771FE-C87B-49E2-8D7C-694423AD0CAE}"/>
    <dgm:cxn modelId="{7AA83814-F483-4C57-844C-D5443EB582B5}" srcId="{DC414DAE-620A-4D70-A2E0-D5D5949F293B}" destId="{F51A851C-88C4-477A-8068-A8FF09188EC9}" srcOrd="0" destOrd="0" parTransId="{885EEF6B-8D50-4B3A-AF07-3CE13AABBB65}" sibTransId="{F70C679B-FDC3-428E-9552-198796609C6A}"/>
    <dgm:cxn modelId="{E22E7519-83CD-40BB-920D-C6F57ADE8C8C}" srcId="{DC414DAE-620A-4D70-A2E0-D5D5949F293B}" destId="{6FD81B14-BBF2-4FE2-94F8-6C99F82E03B5}" srcOrd="3" destOrd="0" parTransId="{AB36B084-36CD-402B-894A-FA06C32A6029}" sibTransId="{489E197A-F708-44E4-835D-649D50DDB003}"/>
    <dgm:cxn modelId="{33059E1C-A092-4F9E-93B6-0A1BFCE62701}" type="presOf" srcId="{62FE18EA-5063-4553-AF0A-B4822CBA71EB}" destId="{C8BCA215-6981-458F-9AA1-D8D7B033D20C}" srcOrd="0" destOrd="2" presId="urn:microsoft.com/office/officeart/2005/8/layout/chevron2"/>
    <dgm:cxn modelId="{371EB134-53F6-4054-AA7C-8C4CF3634BE7}" type="presOf" srcId="{6FD81B14-BBF2-4FE2-94F8-6C99F82E03B5}" destId="{9A3C2C9E-6DA1-4979-9D85-652A96095027}" srcOrd="0" destOrd="3" presId="urn:microsoft.com/office/officeart/2005/8/layout/chevron2"/>
    <dgm:cxn modelId="{E1A4BE38-D28A-4195-8714-59D01A77A487}" srcId="{C6D558EC-90F7-4ED3-8EEC-2F308D959574}" destId="{C5EEBBFA-336D-41E2-89D1-86E9378D10E6}" srcOrd="2" destOrd="0" parTransId="{5C5C00DE-636E-4F73-A060-E7D5F8480202}" sibTransId="{AB0841CC-5669-4B12-9906-B25CB2F6CC68}"/>
    <dgm:cxn modelId="{B0C8A141-0DE4-4D54-B632-8CB31262B2BB}" type="presOf" srcId="{FDDF29FE-47CC-48EB-943F-64AA67A7165D}" destId="{9A3C2C9E-6DA1-4979-9D85-652A96095027}" srcOrd="0" destOrd="1" presId="urn:microsoft.com/office/officeart/2005/8/layout/chevron2"/>
    <dgm:cxn modelId="{046DF44B-B277-4072-BFDD-D02ADE0EF4EB}" type="presOf" srcId="{C5EEBBFA-336D-41E2-89D1-86E9378D10E6}" destId="{15086742-409E-4CDB-BC7B-0816FA8D4B67}" srcOrd="0" destOrd="0" presId="urn:microsoft.com/office/officeart/2005/8/layout/chevron2"/>
    <dgm:cxn modelId="{EC394E65-7586-41FD-A346-6A15C4A3DBC4}" type="presOf" srcId="{DC414DAE-620A-4D70-A2E0-D5D5949F293B}" destId="{EB6CEBD3-487A-45D9-88A4-1B645984A958}" srcOrd="0" destOrd="0" presId="urn:microsoft.com/office/officeart/2005/8/layout/chevron2"/>
    <dgm:cxn modelId="{5800BB66-32F4-4D02-A11E-22926325DCA5}" srcId="{DC414DAE-620A-4D70-A2E0-D5D5949F293B}" destId="{AEE88023-FAF4-4E7B-8B34-6F0B8602F131}" srcOrd="2" destOrd="0" parTransId="{4F535F91-BB63-4C0B-A4ED-028F34F836FF}" sibTransId="{E47DA34A-4472-41E7-A63E-D5CF9E00A126}"/>
    <dgm:cxn modelId="{EF50C272-E31B-4EF1-B1F9-FC119E1944AE}" srcId="{C6D558EC-90F7-4ED3-8EEC-2F308D959574}" destId="{DC414DAE-620A-4D70-A2E0-D5D5949F293B}" srcOrd="1" destOrd="0" parTransId="{7877AD14-7E4F-4570-B228-7E5503512347}" sibTransId="{360D384B-6D22-4902-9ADC-07F47DFD62BD}"/>
    <dgm:cxn modelId="{A214D977-7E11-481E-9529-2AC33A5B8A29}" type="presOf" srcId="{AB2013E4-EFB7-469D-A1D6-FD52625F76F3}" destId="{C8BCA215-6981-458F-9AA1-D8D7B033D20C}" srcOrd="0" destOrd="4" presId="urn:microsoft.com/office/officeart/2005/8/layout/chevron2"/>
    <dgm:cxn modelId="{CB661B7F-B2E4-4C4D-B42D-ED14A28115BF}" type="presOf" srcId="{C6D558EC-90F7-4ED3-8EEC-2F308D959574}" destId="{A954381A-AFCD-47DF-81BB-E1D1872CFB3D}" srcOrd="0" destOrd="0" presId="urn:microsoft.com/office/officeart/2005/8/layout/chevron2"/>
    <dgm:cxn modelId="{F6624982-7068-4EA2-81DC-726D2AF445D8}" srcId="{C6D558EC-90F7-4ED3-8EEC-2F308D959574}" destId="{F94EF090-65E7-4C1D-83D2-DC6B759323AF}" srcOrd="0" destOrd="0" parTransId="{608FEBBE-FFA7-4804-8CEE-8844AEBA86C1}" sibTransId="{C5AD768C-2400-4D9D-9D97-D810C5D45BD1}"/>
    <dgm:cxn modelId="{6B44BF8E-0DB7-4E98-A16D-D6EEF6DA1AEB}" type="presOf" srcId="{AEE88023-FAF4-4E7B-8B34-6F0B8602F131}" destId="{9A3C2C9E-6DA1-4979-9D85-652A96095027}" srcOrd="0" destOrd="2" presId="urn:microsoft.com/office/officeart/2005/8/layout/chevron2"/>
    <dgm:cxn modelId="{EE78EAA5-5652-486A-B919-16E5F0BCB1CC}" srcId="{C5EEBBFA-336D-41E2-89D1-86E9378D10E6}" destId="{328CD826-4728-41D4-8BCC-DFDB1A6B9B41}" srcOrd="0" destOrd="0" parTransId="{20D91D71-3F82-4E76-BC4D-A2272B09CC5B}" sibTransId="{768AC7AC-0216-4C44-B78E-DF7D0502A200}"/>
    <dgm:cxn modelId="{E51AF1AB-2627-4828-B3CC-EABCCA6E90F3}" type="presOf" srcId="{0021C55D-DF73-44CE-931F-5ABFE0E9FF44}" destId="{C8BCA215-6981-458F-9AA1-D8D7B033D20C}" srcOrd="0" destOrd="1" presId="urn:microsoft.com/office/officeart/2005/8/layout/chevron2"/>
    <dgm:cxn modelId="{D2C349B1-D422-40D1-BA3A-1385DEFF9D0F}" srcId="{F94EF090-65E7-4C1D-83D2-DC6B759323AF}" destId="{62FE18EA-5063-4553-AF0A-B4822CBA71EB}" srcOrd="2" destOrd="0" parTransId="{C2A58FC6-312C-4BEC-9EFE-80989E8331F1}" sibTransId="{F731C6AF-9B12-46F6-BAE3-E8F3D8561ED2}"/>
    <dgm:cxn modelId="{36D0C8B7-411C-415A-BDEE-A6086C408083}" type="presOf" srcId="{6EBCDB9B-F70F-4D98-9817-37987757E499}" destId="{C8BCA215-6981-458F-9AA1-D8D7B033D20C}" srcOrd="0" destOrd="3" presId="urn:microsoft.com/office/officeart/2005/8/layout/chevron2"/>
    <dgm:cxn modelId="{A853ACBB-7D2A-4474-A04A-7ADFFBFDFC28}" srcId="{F94EF090-65E7-4C1D-83D2-DC6B759323AF}" destId="{ED806466-D521-4A3E-B412-2C6C24A7836F}" srcOrd="0" destOrd="0" parTransId="{58289289-BDE8-451A-91ED-8FE236CFC505}" sibTransId="{E03C24D9-EF49-4206-9711-94DE15ECC8C3}"/>
    <dgm:cxn modelId="{2FD286C5-017E-497A-974B-EC0029AEDA79}" srcId="{F94EF090-65E7-4C1D-83D2-DC6B759323AF}" destId="{6EBCDB9B-F70F-4D98-9817-37987757E499}" srcOrd="3" destOrd="0" parTransId="{7C05FA95-FB3E-4297-85DC-D331C15F8C60}" sibTransId="{EDA04881-3D9B-45A9-9AC4-EB94C6E0C426}"/>
    <dgm:cxn modelId="{3B9174D0-774B-4E80-BF6C-9A263317EBCE}" type="presOf" srcId="{328CD826-4728-41D4-8BCC-DFDB1A6B9B41}" destId="{9E2C47BE-8B7C-47F3-BBB8-895D5996ABD4}" srcOrd="0" destOrd="0" presId="urn:microsoft.com/office/officeart/2005/8/layout/chevron2"/>
    <dgm:cxn modelId="{9D5867D4-2F1A-4C8D-98C9-02B6BE238D1E}" srcId="{DC414DAE-620A-4D70-A2E0-D5D5949F293B}" destId="{FDDF29FE-47CC-48EB-943F-64AA67A7165D}" srcOrd="1" destOrd="0" parTransId="{777932AA-FF92-427B-AB75-9C24B4B8B342}" sibTransId="{19DD3F61-78F1-4ECC-8685-96311C411766}"/>
    <dgm:cxn modelId="{5A6E94D7-9D8A-41AE-86EA-00A109239744}" type="presOf" srcId="{F51A851C-88C4-477A-8068-A8FF09188EC9}" destId="{9A3C2C9E-6DA1-4979-9D85-652A96095027}" srcOrd="0" destOrd="0" presId="urn:microsoft.com/office/officeart/2005/8/layout/chevron2"/>
    <dgm:cxn modelId="{37A5BBE2-38F2-409D-8D78-374867796653}" type="presOf" srcId="{ED806466-D521-4A3E-B412-2C6C24A7836F}" destId="{C8BCA215-6981-458F-9AA1-D8D7B033D20C}" srcOrd="0" destOrd="0" presId="urn:microsoft.com/office/officeart/2005/8/layout/chevron2"/>
    <dgm:cxn modelId="{E85E62E3-C334-4D9D-BEFC-CCBDB3D3BDDC}" srcId="{F94EF090-65E7-4C1D-83D2-DC6B759323AF}" destId="{0021C55D-DF73-44CE-931F-5ABFE0E9FF44}" srcOrd="1" destOrd="0" parTransId="{FBF4708B-2D15-4E36-A68A-38F519A2E9C2}" sibTransId="{A8F559C0-286B-47B0-A325-E79E92177FD5}"/>
    <dgm:cxn modelId="{7C3F3B85-5139-4F02-9155-DFCAF3DD66A5}" type="presParOf" srcId="{A954381A-AFCD-47DF-81BB-E1D1872CFB3D}" destId="{BCD1AF84-B7D7-4D01-84A8-BDF8E6223054}" srcOrd="0" destOrd="0" presId="urn:microsoft.com/office/officeart/2005/8/layout/chevron2"/>
    <dgm:cxn modelId="{47B6722D-F5EF-41E3-89CE-FD24618B9E42}" type="presParOf" srcId="{BCD1AF84-B7D7-4D01-84A8-BDF8E6223054}" destId="{F858A99E-7E1B-4D93-A80F-0FD36C0E3FD5}" srcOrd="0" destOrd="0" presId="urn:microsoft.com/office/officeart/2005/8/layout/chevron2"/>
    <dgm:cxn modelId="{8E0217BE-CC67-4D82-9ED2-052D1BD4DD3B}" type="presParOf" srcId="{BCD1AF84-B7D7-4D01-84A8-BDF8E6223054}" destId="{C8BCA215-6981-458F-9AA1-D8D7B033D20C}" srcOrd="1" destOrd="0" presId="urn:microsoft.com/office/officeart/2005/8/layout/chevron2"/>
    <dgm:cxn modelId="{11ACC7A3-0B63-495F-8ED0-7AB448862197}" type="presParOf" srcId="{A954381A-AFCD-47DF-81BB-E1D1872CFB3D}" destId="{D09971B8-CCB0-4953-A314-828D3917BBF9}" srcOrd="1" destOrd="0" presId="urn:microsoft.com/office/officeart/2005/8/layout/chevron2"/>
    <dgm:cxn modelId="{8CAF9480-4BFF-4CFC-816D-04478320ECDE}" type="presParOf" srcId="{A954381A-AFCD-47DF-81BB-E1D1872CFB3D}" destId="{35966569-CDA4-485B-80FA-3DF3CD50DDC7}" srcOrd="2" destOrd="0" presId="urn:microsoft.com/office/officeart/2005/8/layout/chevron2"/>
    <dgm:cxn modelId="{4B836514-2AFD-46E8-94B1-D4F252329667}" type="presParOf" srcId="{35966569-CDA4-485B-80FA-3DF3CD50DDC7}" destId="{EB6CEBD3-487A-45D9-88A4-1B645984A958}" srcOrd="0" destOrd="0" presId="urn:microsoft.com/office/officeart/2005/8/layout/chevron2"/>
    <dgm:cxn modelId="{6A93C81A-B879-4AD6-A94C-F8E9438CFDCC}" type="presParOf" srcId="{35966569-CDA4-485B-80FA-3DF3CD50DDC7}" destId="{9A3C2C9E-6DA1-4979-9D85-652A96095027}" srcOrd="1" destOrd="0" presId="urn:microsoft.com/office/officeart/2005/8/layout/chevron2"/>
    <dgm:cxn modelId="{B43EC061-6FBE-4E2E-8CEA-9E552F9DCA7F}" type="presParOf" srcId="{A954381A-AFCD-47DF-81BB-E1D1872CFB3D}" destId="{B7CDD0B3-1913-4407-B481-5457A73B279C}" srcOrd="3" destOrd="0" presId="urn:microsoft.com/office/officeart/2005/8/layout/chevron2"/>
    <dgm:cxn modelId="{D7DC35B8-9FC6-4CD9-AB30-3893379F2C57}" type="presParOf" srcId="{A954381A-AFCD-47DF-81BB-E1D1872CFB3D}" destId="{37D8795B-86A6-48E5-ADBF-01D8BFCDE667}" srcOrd="4" destOrd="0" presId="urn:microsoft.com/office/officeart/2005/8/layout/chevron2"/>
    <dgm:cxn modelId="{157239F5-58F9-4661-8C60-41BF0D5850D1}" type="presParOf" srcId="{37D8795B-86A6-48E5-ADBF-01D8BFCDE667}" destId="{15086742-409E-4CDB-BC7B-0816FA8D4B67}" srcOrd="0" destOrd="0" presId="urn:microsoft.com/office/officeart/2005/8/layout/chevron2"/>
    <dgm:cxn modelId="{F1D2A38D-989F-4B71-A42D-789789068F75}" type="presParOf" srcId="{37D8795B-86A6-48E5-ADBF-01D8BFCDE667}" destId="{9E2C47BE-8B7C-47F3-BBB8-895D5996ABD4}"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F02AA60-CA88-45AF-9455-3CFF919F7849}" type="doc">
      <dgm:prSet loTypeId="urn:microsoft.com/office/officeart/2005/8/layout/hList1" loCatId="list" qsTypeId="urn:microsoft.com/office/officeart/2005/8/quickstyle/simple1" qsCatId="simple" csTypeId="urn:microsoft.com/office/officeart/2005/8/colors/accent2_2" csCatId="accent2" phldr="1"/>
      <dgm:spPr/>
      <dgm:t>
        <a:bodyPr/>
        <a:lstStyle/>
        <a:p>
          <a:endParaRPr lang="en-US"/>
        </a:p>
      </dgm:t>
    </dgm:pt>
    <dgm:pt modelId="{C8C5B378-AA0F-4BD6-8932-6E4A003BE093}">
      <dgm:prSet phldrT="[Text]"/>
      <dgm:spPr/>
      <dgm:t>
        <a:bodyPr/>
        <a:lstStyle/>
        <a:p>
          <a:pPr rtl="0"/>
          <a:r>
            <a:rPr lang="en-US" dirty="0">
              <a:latin typeface="Times New Roman"/>
              <a:cs typeface="Times New Roman"/>
            </a:rPr>
            <a:t>Clinician CAB</a:t>
          </a:r>
        </a:p>
      </dgm:t>
    </dgm:pt>
    <dgm:pt modelId="{19645CEF-BD3C-4B6C-B380-BBD309E83134}" type="parTrans" cxnId="{38B8B913-479D-4CDF-BCDE-1E67F6AEDBCC}">
      <dgm:prSet/>
      <dgm:spPr/>
      <dgm:t>
        <a:bodyPr/>
        <a:lstStyle/>
        <a:p>
          <a:endParaRPr lang="en-US"/>
        </a:p>
      </dgm:t>
    </dgm:pt>
    <dgm:pt modelId="{4499863D-166F-4D4A-9EFF-B6F186D7365A}" type="sibTrans" cxnId="{38B8B913-479D-4CDF-BCDE-1E67F6AEDBCC}">
      <dgm:prSet/>
      <dgm:spPr/>
      <dgm:t>
        <a:bodyPr/>
        <a:lstStyle/>
        <a:p>
          <a:endParaRPr lang="en-US"/>
        </a:p>
      </dgm:t>
    </dgm:pt>
    <dgm:pt modelId="{6BB4F47C-5C85-4F5A-9FF6-CDAFB87884D6}">
      <dgm:prSet phldrT="[Text]"/>
      <dgm:spPr/>
      <dgm:t>
        <a:bodyPr/>
        <a:lstStyle/>
        <a:p>
          <a:pPr rtl="0"/>
          <a:r>
            <a:rPr lang="en-US" dirty="0">
              <a:latin typeface="Times New Roman"/>
              <a:cs typeface="Times New Roman"/>
            </a:rPr>
            <a:t>Church CAB</a:t>
          </a:r>
        </a:p>
      </dgm:t>
    </dgm:pt>
    <dgm:pt modelId="{1DE95F4D-FB9F-4016-842A-289EC4EA1686}" type="parTrans" cxnId="{91FD3B58-235C-4238-804D-99BB0BFD5007}">
      <dgm:prSet/>
      <dgm:spPr/>
      <dgm:t>
        <a:bodyPr/>
        <a:lstStyle/>
        <a:p>
          <a:endParaRPr lang="en-US"/>
        </a:p>
      </dgm:t>
    </dgm:pt>
    <dgm:pt modelId="{DA648177-B6C2-431C-9DA6-53268B246733}" type="sibTrans" cxnId="{91FD3B58-235C-4238-804D-99BB0BFD5007}">
      <dgm:prSet/>
      <dgm:spPr/>
      <dgm:t>
        <a:bodyPr/>
        <a:lstStyle/>
        <a:p>
          <a:endParaRPr lang="en-US"/>
        </a:p>
      </dgm:t>
    </dgm:pt>
    <dgm:pt modelId="{2FE25DB2-0BE8-41F1-ABD7-4B080B73C0DA}">
      <dgm:prSet phldrT="[Text]"/>
      <dgm:spPr/>
      <dgm:t>
        <a:bodyPr/>
        <a:lstStyle/>
        <a:p>
          <a:pPr rtl="0"/>
          <a:r>
            <a:rPr lang="en-US" dirty="0">
              <a:latin typeface="Times New Roman"/>
              <a:cs typeface="Times New Roman"/>
            </a:rPr>
            <a:t>Difficulties recruiting based on logistics</a:t>
          </a:r>
        </a:p>
      </dgm:t>
    </dgm:pt>
    <dgm:pt modelId="{254E3ECB-EDC5-4AAA-B78C-5AC507AEEF61}" type="parTrans" cxnId="{5FA590B0-3EAD-4B62-B247-00890ED669C3}">
      <dgm:prSet/>
      <dgm:spPr/>
      <dgm:t>
        <a:bodyPr/>
        <a:lstStyle/>
        <a:p>
          <a:endParaRPr lang="en-US"/>
        </a:p>
      </dgm:t>
    </dgm:pt>
    <dgm:pt modelId="{1ED0BD15-EC0A-4DEB-8C33-E063BC360C2A}" type="sibTrans" cxnId="{5FA590B0-3EAD-4B62-B247-00890ED669C3}">
      <dgm:prSet/>
      <dgm:spPr/>
      <dgm:t>
        <a:bodyPr/>
        <a:lstStyle/>
        <a:p>
          <a:endParaRPr lang="en-US"/>
        </a:p>
      </dgm:t>
    </dgm:pt>
    <dgm:pt modelId="{3F9AE517-9E1A-4C3F-8FB1-BBEBE876428C}">
      <dgm:prSet phldrT="[Text]"/>
      <dgm:spPr/>
      <dgm:t>
        <a:bodyPr/>
        <a:lstStyle/>
        <a:p>
          <a:pPr rtl="0"/>
          <a:r>
            <a:rPr lang="en-US" dirty="0">
              <a:latin typeface="Times New Roman"/>
              <a:cs typeface="Times New Roman"/>
            </a:rPr>
            <a:t>Hesitancy to join a research study based on historical mistrust in the medical research community</a:t>
          </a:r>
        </a:p>
      </dgm:t>
    </dgm:pt>
    <dgm:pt modelId="{D17DE60B-03B2-4360-8CCC-33F72168C9AA}" type="parTrans" cxnId="{D9807B1D-7CA5-4CA2-A38D-F73CD4266D6B}">
      <dgm:prSet/>
      <dgm:spPr/>
      <dgm:t>
        <a:bodyPr/>
        <a:lstStyle/>
        <a:p>
          <a:endParaRPr lang="en-US"/>
        </a:p>
      </dgm:t>
    </dgm:pt>
    <dgm:pt modelId="{25A3FDFC-D62A-4381-AFED-F6EF1B709F1A}" type="sibTrans" cxnId="{D9807B1D-7CA5-4CA2-A38D-F73CD4266D6B}">
      <dgm:prSet/>
      <dgm:spPr/>
      <dgm:t>
        <a:bodyPr/>
        <a:lstStyle/>
        <a:p>
          <a:endParaRPr lang="en-US"/>
        </a:p>
      </dgm:t>
    </dgm:pt>
    <dgm:pt modelId="{B871C31E-6F6C-417B-9274-0D67922EBBB8}">
      <dgm:prSet phldr="0"/>
      <dgm:spPr/>
      <dgm:t>
        <a:bodyPr/>
        <a:lstStyle/>
        <a:p>
          <a:pPr algn="l" rtl="0"/>
          <a:r>
            <a:rPr lang="en-US">
              <a:latin typeface="Times New Roman"/>
              <a:cs typeface="Times New Roman"/>
            </a:rPr>
            <a:t>Importance of fostering a safe/brave space</a:t>
          </a:r>
        </a:p>
      </dgm:t>
    </dgm:pt>
    <dgm:pt modelId="{55330D02-B4FF-43B3-AD10-702EFBB7C490}" type="parTrans" cxnId="{0626CEE0-A913-45DD-9D62-DE882B95B57A}">
      <dgm:prSet/>
      <dgm:spPr/>
    </dgm:pt>
    <dgm:pt modelId="{9B7BE6D2-6728-4E38-B471-3A702B343536}" type="sibTrans" cxnId="{0626CEE0-A913-45DD-9D62-DE882B95B57A}">
      <dgm:prSet/>
      <dgm:spPr/>
    </dgm:pt>
    <dgm:pt modelId="{F9C89E1D-A2F1-4AA0-9164-C734573C9BCE}">
      <dgm:prSet phldr="0"/>
      <dgm:spPr/>
      <dgm:t>
        <a:bodyPr/>
        <a:lstStyle/>
        <a:p>
          <a:pPr algn="l"/>
          <a:r>
            <a:rPr lang="en-US">
              <a:latin typeface="Times New Roman"/>
              <a:cs typeface="Times New Roman"/>
            </a:rPr>
            <a:t>Being intentional about integrating mindfulness with spirituality </a:t>
          </a:r>
        </a:p>
      </dgm:t>
    </dgm:pt>
    <dgm:pt modelId="{F5E928F4-D049-4D6A-8578-01B595EEA0B5}" type="parTrans" cxnId="{07821211-A755-4E83-A27A-3C665B1674E4}">
      <dgm:prSet/>
      <dgm:spPr/>
    </dgm:pt>
    <dgm:pt modelId="{EB3D7686-AEAC-4B4D-94BC-2C6A519A259D}" type="sibTrans" cxnId="{07821211-A755-4E83-A27A-3C665B1674E4}">
      <dgm:prSet/>
      <dgm:spPr/>
    </dgm:pt>
    <dgm:pt modelId="{7D3A9FB3-12A6-4F2E-958E-1367A4C6D2E7}">
      <dgm:prSet phldr="0"/>
      <dgm:spPr/>
      <dgm:t>
        <a:bodyPr/>
        <a:lstStyle/>
        <a:p>
          <a:pPr algn="l"/>
          <a:r>
            <a:rPr lang="en-US">
              <a:latin typeface="Times New Roman"/>
              <a:cs typeface="Times New Roman"/>
            </a:rPr>
            <a:t>Addressing mistrust in psychology </a:t>
          </a:r>
        </a:p>
      </dgm:t>
    </dgm:pt>
    <dgm:pt modelId="{CC3CCC82-3CBF-425F-8D42-7E40BD71D649}" type="parTrans" cxnId="{68D262EB-B7CD-47E1-B41A-E09FB1320D0A}">
      <dgm:prSet/>
      <dgm:spPr/>
    </dgm:pt>
    <dgm:pt modelId="{B9D5F542-D311-4C1C-8A37-63972547C170}" type="sibTrans" cxnId="{68D262EB-B7CD-47E1-B41A-E09FB1320D0A}">
      <dgm:prSet/>
      <dgm:spPr/>
    </dgm:pt>
    <dgm:pt modelId="{EB8F2C5F-2CCC-40DB-9AB7-BA81C448AB1C}">
      <dgm:prSet phldr="0"/>
      <dgm:spPr/>
      <dgm:t>
        <a:bodyPr/>
        <a:lstStyle/>
        <a:p>
          <a:pPr algn="l"/>
          <a:r>
            <a:rPr lang="en-US">
              <a:latin typeface="Times New Roman"/>
              <a:cs typeface="Times New Roman"/>
            </a:rPr>
            <a:t>Adapting mindfulness depending on the group being centered </a:t>
          </a:r>
        </a:p>
      </dgm:t>
    </dgm:pt>
    <dgm:pt modelId="{549890D8-8A7D-44C6-B442-8CC6CBB6A4A7}" type="parTrans" cxnId="{88DB9106-732C-41E1-95FE-72FAFF9D56AF}">
      <dgm:prSet/>
      <dgm:spPr/>
    </dgm:pt>
    <dgm:pt modelId="{B88BECE4-0013-4191-87AF-7706144B03CE}" type="sibTrans" cxnId="{88DB9106-732C-41E1-95FE-72FAFF9D56AF}">
      <dgm:prSet/>
      <dgm:spPr/>
    </dgm:pt>
    <dgm:pt modelId="{012705A1-5508-4866-9520-8E685649A9AF}">
      <dgm:prSet phldr="0"/>
      <dgm:spPr/>
      <dgm:t>
        <a:bodyPr/>
        <a:lstStyle/>
        <a:p>
          <a:pPr algn="l"/>
          <a:r>
            <a:rPr lang="en-US">
              <a:latin typeface="Times New Roman"/>
              <a:cs typeface="Times New Roman"/>
            </a:rPr>
            <a:t>Adapting the manual to meet needs depending on political climate, local experiences, etc</a:t>
          </a:r>
        </a:p>
      </dgm:t>
    </dgm:pt>
    <dgm:pt modelId="{1884A160-3108-47D1-A1BA-CF34A42D9D93}" type="parTrans" cxnId="{61849F3F-C462-4ED7-AC84-C2BD1F206275}">
      <dgm:prSet/>
      <dgm:spPr/>
    </dgm:pt>
    <dgm:pt modelId="{475902DC-19AA-4B99-ADA5-022AE63E566B}" type="sibTrans" cxnId="{61849F3F-C462-4ED7-AC84-C2BD1F206275}">
      <dgm:prSet/>
      <dgm:spPr/>
    </dgm:pt>
    <dgm:pt modelId="{02F291AA-5FD2-486C-A0D9-9855FFD305DC}">
      <dgm:prSet phldr="0"/>
      <dgm:spPr/>
      <dgm:t>
        <a:bodyPr/>
        <a:lstStyle/>
        <a:p>
          <a:pPr algn="l"/>
          <a:r>
            <a:rPr lang="en-US">
              <a:latin typeface="Times New Roman"/>
              <a:cs typeface="Times New Roman"/>
            </a:rPr>
            <a:t>Importance of intersectionality </a:t>
          </a:r>
        </a:p>
      </dgm:t>
    </dgm:pt>
    <dgm:pt modelId="{6350AFF2-E621-4883-827B-A9CFF11CDB37}" type="parTrans" cxnId="{AFB46F42-7199-44A0-9320-C2F5ECE67082}">
      <dgm:prSet/>
      <dgm:spPr/>
    </dgm:pt>
    <dgm:pt modelId="{2F3E58B6-C026-4270-BA51-988CB772CF2C}" type="sibTrans" cxnId="{AFB46F42-7199-44A0-9320-C2F5ECE67082}">
      <dgm:prSet/>
      <dgm:spPr/>
    </dgm:pt>
    <dgm:pt modelId="{8C25351C-39A9-4A63-B5CC-50A3B027F670}">
      <dgm:prSet phldr="0"/>
      <dgm:spPr/>
      <dgm:t>
        <a:bodyPr/>
        <a:lstStyle/>
        <a:p>
          <a:pPr algn="l" rtl="0"/>
          <a:r>
            <a:rPr lang="en-US" dirty="0">
              <a:latin typeface="Times New Roman"/>
              <a:cs typeface="Times New Roman"/>
            </a:rPr>
            <a:t>Inclusion as a big part of focus and delivery of care</a:t>
          </a:r>
        </a:p>
      </dgm:t>
    </dgm:pt>
    <dgm:pt modelId="{BBD48EA6-6B26-4FA1-82CD-359294A9EACE}" type="parTrans" cxnId="{E32DD910-064F-4EEF-AE69-5D57D5FC5815}">
      <dgm:prSet/>
      <dgm:spPr/>
    </dgm:pt>
    <dgm:pt modelId="{39696B46-88C5-42FB-9A92-CD5A62708E0C}" type="sibTrans" cxnId="{E32DD910-064F-4EEF-AE69-5D57D5FC5815}">
      <dgm:prSet/>
      <dgm:spPr/>
    </dgm:pt>
    <dgm:pt modelId="{61FD3DC6-EB77-40A0-AFAA-8700BA619F4B}">
      <dgm:prSet phldr="0"/>
      <dgm:spPr/>
      <dgm:t>
        <a:bodyPr/>
        <a:lstStyle/>
        <a:p>
          <a:pPr algn="l" rtl="0"/>
          <a:r>
            <a:rPr lang="en-US" dirty="0">
              <a:latin typeface="Times New Roman"/>
              <a:cs typeface="Times New Roman"/>
            </a:rPr>
            <a:t>Importance of adapting the manual to fit the BIPOC community as whole</a:t>
          </a:r>
        </a:p>
      </dgm:t>
    </dgm:pt>
    <dgm:pt modelId="{865494C1-EE77-4796-834F-1312E776B2BF}" type="parTrans" cxnId="{47A6847E-5841-469D-8B64-62FB9F9466A4}">
      <dgm:prSet/>
      <dgm:spPr/>
    </dgm:pt>
    <dgm:pt modelId="{0E140628-C9EC-423F-96FB-0EE78DB8212C}" type="sibTrans" cxnId="{47A6847E-5841-469D-8B64-62FB9F9466A4}">
      <dgm:prSet/>
      <dgm:spPr/>
    </dgm:pt>
    <dgm:pt modelId="{4066B1B8-E9BE-4C53-A8A3-32CAA8BF1186}">
      <dgm:prSet phldr="0"/>
      <dgm:spPr/>
      <dgm:t>
        <a:bodyPr/>
        <a:lstStyle/>
        <a:p>
          <a:pPr algn="l" rtl="0"/>
          <a:endParaRPr lang="en-US" dirty="0">
            <a:latin typeface="Times New Roman"/>
            <a:cs typeface="Times New Roman"/>
          </a:endParaRPr>
        </a:p>
      </dgm:t>
    </dgm:pt>
    <dgm:pt modelId="{313F9F39-016F-4073-A3C9-2BB0415F6103}" type="parTrans" cxnId="{5424D9ED-A555-47F1-93CB-27E3CDE58888}">
      <dgm:prSet/>
      <dgm:spPr/>
    </dgm:pt>
    <dgm:pt modelId="{0EE527AA-B593-4D39-B549-F66C64890055}" type="sibTrans" cxnId="{5424D9ED-A555-47F1-93CB-27E3CDE58888}">
      <dgm:prSet/>
      <dgm:spPr/>
    </dgm:pt>
    <dgm:pt modelId="{CA42112B-029D-4E0E-9D71-BF9EFCB9344D}" type="pres">
      <dgm:prSet presAssocID="{2F02AA60-CA88-45AF-9455-3CFF919F7849}" presName="Name0" presStyleCnt="0">
        <dgm:presLayoutVars>
          <dgm:dir/>
          <dgm:animLvl val="lvl"/>
          <dgm:resizeHandles val="exact"/>
        </dgm:presLayoutVars>
      </dgm:prSet>
      <dgm:spPr/>
    </dgm:pt>
    <dgm:pt modelId="{15D44039-AC48-49FD-AF6C-6D31E9BFB9E7}" type="pres">
      <dgm:prSet presAssocID="{C8C5B378-AA0F-4BD6-8932-6E4A003BE093}" presName="composite" presStyleCnt="0"/>
      <dgm:spPr/>
    </dgm:pt>
    <dgm:pt modelId="{43F4D26E-2099-4985-AD69-2A2C0770BB16}" type="pres">
      <dgm:prSet presAssocID="{C8C5B378-AA0F-4BD6-8932-6E4A003BE093}" presName="parTx" presStyleLbl="alignNode1" presStyleIdx="0" presStyleCnt="2">
        <dgm:presLayoutVars>
          <dgm:chMax val="0"/>
          <dgm:chPref val="0"/>
          <dgm:bulletEnabled val="1"/>
        </dgm:presLayoutVars>
      </dgm:prSet>
      <dgm:spPr/>
    </dgm:pt>
    <dgm:pt modelId="{BA1ABC2D-1115-4F29-B260-EBF6D1EA0DA1}" type="pres">
      <dgm:prSet presAssocID="{C8C5B378-AA0F-4BD6-8932-6E4A003BE093}" presName="desTx" presStyleLbl="alignAccFollowNode1" presStyleIdx="0" presStyleCnt="2">
        <dgm:presLayoutVars>
          <dgm:bulletEnabled val="1"/>
        </dgm:presLayoutVars>
      </dgm:prSet>
      <dgm:spPr/>
    </dgm:pt>
    <dgm:pt modelId="{4D7FC153-D7EC-4871-887B-5AFC3470534E}" type="pres">
      <dgm:prSet presAssocID="{4499863D-166F-4D4A-9EFF-B6F186D7365A}" presName="space" presStyleCnt="0"/>
      <dgm:spPr/>
    </dgm:pt>
    <dgm:pt modelId="{70B99757-91DB-4868-B108-61F034379075}" type="pres">
      <dgm:prSet presAssocID="{6BB4F47C-5C85-4F5A-9FF6-CDAFB87884D6}" presName="composite" presStyleCnt="0"/>
      <dgm:spPr/>
    </dgm:pt>
    <dgm:pt modelId="{871180B2-4CFF-40E4-AE7D-E4BEA5407C8E}" type="pres">
      <dgm:prSet presAssocID="{6BB4F47C-5C85-4F5A-9FF6-CDAFB87884D6}" presName="parTx" presStyleLbl="alignNode1" presStyleIdx="1" presStyleCnt="2">
        <dgm:presLayoutVars>
          <dgm:chMax val="0"/>
          <dgm:chPref val="0"/>
          <dgm:bulletEnabled val="1"/>
        </dgm:presLayoutVars>
      </dgm:prSet>
      <dgm:spPr/>
    </dgm:pt>
    <dgm:pt modelId="{56AE263C-9032-40FD-B400-26E0BC7A41A8}" type="pres">
      <dgm:prSet presAssocID="{6BB4F47C-5C85-4F5A-9FF6-CDAFB87884D6}" presName="desTx" presStyleLbl="alignAccFollowNode1" presStyleIdx="1" presStyleCnt="2">
        <dgm:presLayoutVars>
          <dgm:bulletEnabled val="1"/>
        </dgm:presLayoutVars>
      </dgm:prSet>
      <dgm:spPr/>
    </dgm:pt>
  </dgm:ptLst>
  <dgm:cxnLst>
    <dgm:cxn modelId="{E9E29F05-E922-49B8-94C9-2084FDBD6FB1}" type="presOf" srcId="{2FE25DB2-0BE8-41F1-ABD7-4B080B73C0DA}" destId="{56AE263C-9032-40FD-B400-26E0BC7A41A8}" srcOrd="0" destOrd="0" presId="urn:microsoft.com/office/officeart/2005/8/layout/hList1"/>
    <dgm:cxn modelId="{88DB9106-732C-41E1-95FE-72FAFF9D56AF}" srcId="{C8C5B378-AA0F-4BD6-8932-6E4A003BE093}" destId="{EB8F2C5F-2CCC-40DB-9AB7-BA81C448AB1C}" srcOrd="3" destOrd="0" parTransId="{549890D8-8A7D-44C6-B442-8CC6CBB6A4A7}" sibTransId="{B88BECE4-0013-4191-87AF-7706144B03CE}"/>
    <dgm:cxn modelId="{CCA31B07-749F-434A-BD0C-D56CBE5C5CC3}" type="presOf" srcId="{F9C89E1D-A2F1-4AA0-9164-C734573C9BCE}" destId="{BA1ABC2D-1115-4F29-B260-EBF6D1EA0DA1}" srcOrd="0" destOrd="1" presId="urn:microsoft.com/office/officeart/2005/8/layout/hList1"/>
    <dgm:cxn modelId="{E32DD910-064F-4EEF-AE69-5D57D5FC5815}" srcId="{C8C5B378-AA0F-4BD6-8932-6E4A003BE093}" destId="{8C25351C-39A9-4A63-B5CC-50A3B027F670}" srcOrd="6" destOrd="0" parTransId="{BBD48EA6-6B26-4FA1-82CD-359294A9EACE}" sibTransId="{39696B46-88C5-42FB-9A92-CD5A62708E0C}"/>
    <dgm:cxn modelId="{07821211-A755-4E83-A27A-3C665B1674E4}" srcId="{C8C5B378-AA0F-4BD6-8932-6E4A003BE093}" destId="{F9C89E1D-A2F1-4AA0-9164-C734573C9BCE}" srcOrd="1" destOrd="0" parTransId="{F5E928F4-D049-4D6A-8578-01B595EEA0B5}" sibTransId="{EB3D7686-AEAC-4B4D-94BC-2C6A519A259D}"/>
    <dgm:cxn modelId="{38B8B913-479D-4CDF-BCDE-1E67F6AEDBCC}" srcId="{2F02AA60-CA88-45AF-9455-3CFF919F7849}" destId="{C8C5B378-AA0F-4BD6-8932-6E4A003BE093}" srcOrd="0" destOrd="0" parTransId="{19645CEF-BD3C-4B6C-B380-BBD309E83134}" sibTransId="{4499863D-166F-4D4A-9EFF-B6F186D7365A}"/>
    <dgm:cxn modelId="{C0D4441D-3B0C-4883-955E-D6C98E58A698}" type="presOf" srcId="{7D3A9FB3-12A6-4F2E-958E-1367A4C6D2E7}" destId="{BA1ABC2D-1115-4F29-B260-EBF6D1EA0DA1}" srcOrd="0" destOrd="2" presId="urn:microsoft.com/office/officeart/2005/8/layout/hList1"/>
    <dgm:cxn modelId="{D9807B1D-7CA5-4CA2-A38D-F73CD4266D6B}" srcId="{6BB4F47C-5C85-4F5A-9FF6-CDAFB87884D6}" destId="{3F9AE517-9E1A-4C3F-8FB1-BBEBE876428C}" srcOrd="1" destOrd="0" parTransId="{D17DE60B-03B2-4360-8CCC-33F72168C9AA}" sibTransId="{25A3FDFC-D62A-4381-AFED-F6EF1B709F1A}"/>
    <dgm:cxn modelId="{47ABF328-FFA0-4CE5-B743-D3E0B3A32BC5}" type="presOf" srcId="{2F02AA60-CA88-45AF-9455-3CFF919F7849}" destId="{CA42112B-029D-4E0E-9D71-BF9EFCB9344D}" srcOrd="0" destOrd="0" presId="urn:microsoft.com/office/officeart/2005/8/layout/hList1"/>
    <dgm:cxn modelId="{61849F3F-C462-4ED7-AC84-C2BD1F206275}" srcId="{C8C5B378-AA0F-4BD6-8932-6E4A003BE093}" destId="{012705A1-5508-4866-9520-8E685649A9AF}" srcOrd="4" destOrd="0" parTransId="{1884A160-3108-47D1-A1BA-CF34A42D9D93}" sibTransId="{475902DC-19AA-4B99-ADA5-022AE63E566B}"/>
    <dgm:cxn modelId="{AFB46F42-7199-44A0-9320-C2F5ECE67082}" srcId="{C8C5B378-AA0F-4BD6-8932-6E4A003BE093}" destId="{02F291AA-5FD2-486C-A0D9-9855FFD305DC}" srcOrd="5" destOrd="0" parTransId="{6350AFF2-E621-4883-827B-A9CFF11CDB37}" sibTransId="{2F3E58B6-C026-4270-BA51-988CB772CF2C}"/>
    <dgm:cxn modelId="{08F8184A-F2B7-43D0-9639-77BF9147D064}" type="presOf" srcId="{3F9AE517-9E1A-4C3F-8FB1-BBEBE876428C}" destId="{56AE263C-9032-40FD-B400-26E0BC7A41A8}" srcOrd="0" destOrd="1" presId="urn:microsoft.com/office/officeart/2005/8/layout/hList1"/>
    <dgm:cxn modelId="{1A8F1C4A-52A3-4BE2-B8DB-85191A71DE70}" type="presOf" srcId="{8C25351C-39A9-4A63-B5CC-50A3B027F670}" destId="{BA1ABC2D-1115-4F29-B260-EBF6D1EA0DA1}" srcOrd="0" destOrd="6" presId="urn:microsoft.com/office/officeart/2005/8/layout/hList1"/>
    <dgm:cxn modelId="{5987E14D-F57F-4EB7-AF5C-1B5F6822F12D}" type="presOf" srcId="{B871C31E-6F6C-417B-9274-0D67922EBBB8}" destId="{BA1ABC2D-1115-4F29-B260-EBF6D1EA0DA1}" srcOrd="0" destOrd="0" presId="urn:microsoft.com/office/officeart/2005/8/layout/hList1"/>
    <dgm:cxn modelId="{D4E1264E-613E-4824-AA54-7F8481CF0EB6}" type="presOf" srcId="{012705A1-5508-4866-9520-8E685649A9AF}" destId="{BA1ABC2D-1115-4F29-B260-EBF6D1EA0DA1}" srcOrd="0" destOrd="4" presId="urn:microsoft.com/office/officeart/2005/8/layout/hList1"/>
    <dgm:cxn modelId="{CC5B924F-5564-43BC-BBE1-C96B046D89FC}" type="presOf" srcId="{4066B1B8-E9BE-4C53-A8A3-32CAA8BF1186}" destId="{BA1ABC2D-1115-4F29-B260-EBF6D1EA0DA1}" srcOrd="0" destOrd="8" presId="urn:microsoft.com/office/officeart/2005/8/layout/hList1"/>
    <dgm:cxn modelId="{91FD3B58-235C-4238-804D-99BB0BFD5007}" srcId="{2F02AA60-CA88-45AF-9455-3CFF919F7849}" destId="{6BB4F47C-5C85-4F5A-9FF6-CDAFB87884D6}" srcOrd="1" destOrd="0" parTransId="{1DE95F4D-FB9F-4016-842A-289EC4EA1686}" sibTransId="{DA648177-B6C2-431C-9DA6-53268B246733}"/>
    <dgm:cxn modelId="{3EA45270-2E8B-44F9-9AB1-CCE8599450C4}" type="presOf" srcId="{02F291AA-5FD2-486C-A0D9-9855FFD305DC}" destId="{BA1ABC2D-1115-4F29-B260-EBF6D1EA0DA1}" srcOrd="0" destOrd="5" presId="urn:microsoft.com/office/officeart/2005/8/layout/hList1"/>
    <dgm:cxn modelId="{47A6847E-5841-469D-8B64-62FB9F9466A4}" srcId="{C8C5B378-AA0F-4BD6-8932-6E4A003BE093}" destId="{61FD3DC6-EB77-40A0-AFAA-8700BA619F4B}" srcOrd="7" destOrd="0" parTransId="{865494C1-EE77-4796-834F-1312E776B2BF}" sibTransId="{0E140628-C9EC-423F-96FB-0EE78DB8212C}"/>
    <dgm:cxn modelId="{E6933E7F-4895-426D-980F-7F84DA5039D2}" type="presOf" srcId="{EB8F2C5F-2CCC-40DB-9AB7-BA81C448AB1C}" destId="{BA1ABC2D-1115-4F29-B260-EBF6D1EA0DA1}" srcOrd="0" destOrd="3" presId="urn:microsoft.com/office/officeart/2005/8/layout/hList1"/>
    <dgm:cxn modelId="{FF9F828A-9D2C-45A5-AE50-425D97B48117}" type="presOf" srcId="{C8C5B378-AA0F-4BD6-8932-6E4A003BE093}" destId="{43F4D26E-2099-4985-AD69-2A2C0770BB16}" srcOrd="0" destOrd="0" presId="urn:microsoft.com/office/officeart/2005/8/layout/hList1"/>
    <dgm:cxn modelId="{5FA590B0-3EAD-4B62-B247-00890ED669C3}" srcId="{6BB4F47C-5C85-4F5A-9FF6-CDAFB87884D6}" destId="{2FE25DB2-0BE8-41F1-ABD7-4B080B73C0DA}" srcOrd="0" destOrd="0" parTransId="{254E3ECB-EDC5-4AAA-B78C-5AC507AEEF61}" sibTransId="{1ED0BD15-EC0A-4DEB-8C33-E063BC360C2A}"/>
    <dgm:cxn modelId="{4447BED6-BEDB-408A-AF25-B5F9F1B43683}" type="presOf" srcId="{61FD3DC6-EB77-40A0-AFAA-8700BA619F4B}" destId="{BA1ABC2D-1115-4F29-B260-EBF6D1EA0DA1}" srcOrd="0" destOrd="7" presId="urn:microsoft.com/office/officeart/2005/8/layout/hList1"/>
    <dgm:cxn modelId="{0626CEE0-A913-45DD-9D62-DE882B95B57A}" srcId="{C8C5B378-AA0F-4BD6-8932-6E4A003BE093}" destId="{B871C31E-6F6C-417B-9274-0D67922EBBB8}" srcOrd="0" destOrd="0" parTransId="{55330D02-B4FF-43B3-AD10-702EFBB7C490}" sibTransId="{9B7BE6D2-6728-4E38-B471-3A702B343536}"/>
    <dgm:cxn modelId="{68D262EB-B7CD-47E1-B41A-E09FB1320D0A}" srcId="{C8C5B378-AA0F-4BD6-8932-6E4A003BE093}" destId="{7D3A9FB3-12A6-4F2E-958E-1367A4C6D2E7}" srcOrd="2" destOrd="0" parTransId="{CC3CCC82-3CBF-425F-8D42-7E40BD71D649}" sibTransId="{B9D5F542-D311-4C1C-8A37-63972547C170}"/>
    <dgm:cxn modelId="{5424D9ED-A555-47F1-93CB-27E3CDE58888}" srcId="{C8C5B378-AA0F-4BD6-8932-6E4A003BE093}" destId="{4066B1B8-E9BE-4C53-A8A3-32CAA8BF1186}" srcOrd="8" destOrd="0" parTransId="{313F9F39-016F-4073-A3C9-2BB0415F6103}" sibTransId="{0EE527AA-B593-4D39-B549-F66C64890055}"/>
    <dgm:cxn modelId="{B299B2FC-DD37-4330-B54B-F7B99CAC8432}" type="presOf" srcId="{6BB4F47C-5C85-4F5A-9FF6-CDAFB87884D6}" destId="{871180B2-4CFF-40E4-AE7D-E4BEA5407C8E}" srcOrd="0" destOrd="0" presId="urn:microsoft.com/office/officeart/2005/8/layout/hList1"/>
    <dgm:cxn modelId="{2EEA2DC2-C84A-4F3E-94B7-9A1EA89965EC}" type="presParOf" srcId="{CA42112B-029D-4E0E-9D71-BF9EFCB9344D}" destId="{15D44039-AC48-49FD-AF6C-6D31E9BFB9E7}" srcOrd="0" destOrd="0" presId="urn:microsoft.com/office/officeart/2005/8/layout/hList1"/>
    <dgm:cxn modelId="{20BC4D19-5B64-4234-871B-D3447F1791ED}" type="presParOf" srcId="{15D44039-AC48-49FD-AF6C-6D31E9BFB9E7}" destId="{43F4D26E-2099-4985-AD69-2A2C0770BB16}" srcOrd="0" destOrd="0" presId="urn:microsoft.com/office/officeart/2005/8/layout/hList1"/>
    <dgm:cxn modelId="{2F712EA5-4710-4EDA-B1BA-9D9C1D8ABBF8}" type="presParOf" srcId="{15D44039-AC48-49FD-AF6C-6D31E9BFB9E7}" destId="{BA1ABC2D-1115-4F29-B260-EBF6D1EA0DA1}" srcOrd="1" destOrd="0" presId="urn:microsoft.com/office/officeart/2005/8/layout/hList1"/>
    <dgm:cxn modelId="{A7CAAE03-059C-4C2B-93E2-3FCA3A32BB49}" type="presParOf" srcId="{CA42112B-029D-4E0E-9D71-BF9EFCB9344D}" destId="{4D7FC153-D7EC-4871-887B-5AFC3470534E}" srcOrd="1" destOrd="0" presId="urn:microsoft.com/office/officeart/2005/8/layout/hList1"/>
    <dgm:cxn modelId="{CD276583-BF36-4A4C-9B2B-88177A50FE90}" type="presParOf" srcId="{CA42112B-029D-4E0E-9D71-BF9EFCB9344D}" destId="{70B99757-91DB-4868-B108-61F034379075}" srcOrd="2" destOrd="0" presId="urn:microsoft.com/office/officeart/2005/8/layout/hList1"/>
    <dgm:cxn modelId="{ECA27586-8342-41EA-9FC0-B04AB56AC04D}" type="presParOf" srcId="{70B99757-91DB-4868-B108-61F034379075}" destId="{871180B2-4CFF-40E4-AE7D-E4BEA5407C8E}" srcOrd="0" destOrd="0" presId="urn:microsoft.com/office/officeart/2005/8/layout/hList1"/>
    <dgm:cxn modelId="{52167749-88EC-4000-A866-49006C3D0CA3}" type="presParOf" srcId="{70B99757-91DB-4868-B108-61F034379075}" destId="{56AE263C-9032-40FD-B400-26E0BC7A41A8}"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2E0F845-DC4B-45D1-9111-8D2EC2085D45}" type="doc">
      <dgm:prSet loTypeId="urn:microsoft.com/office/officeart/2005/8/layout/hProcess9" loCatId="process" qsTypeId="urn:microsoft.com/office/officeart/2005/8/quickstyle/simple1" qsCatId="simple" csTypeId="urn:microsoft.com/office/officeart/2005/8/colors/accent1_2" csCatId="accent1" phldr="1"/>
      <dgm:spPr/>
    </dgm:pt>
    <dgm:pt modelId="{17F1AB64-CBDC-43B6-8120-08AA63230A69}">
      <dgm:prSet phldrT="[Text]"/>
      <dgm:spPr/>
      <dgm:t>
        <a:bodyPr/>
        <a:lstStyle/>
        <a:p>
          <a:pPr rtl="0"/>
          <a:r>
            <a:rPr lang="en-US" dirty="0">
              <a:solidFill>
                <a:schemeClr val="bg1"/>
              </a:solidFill>
              <a:latin typeface="Times New Roman"/>
              <a:cs typeface="Times New Roman"/>
            </a:rPr>
            <a:t>Launch meetings with the Church Community Advisory Board</a:t>
          </a:r>
          <a:endParaRPr lang="en-US" dirty="0">
            <a:solidFill>
              <a:schemeClr val="bg1"/>
            </a:solidFill>
          </a:endParaRPr>
        </a:p>
      </dgm:t>
    </dgm:pt>
    <dgm:pt modelId="{3CE145A3-6E62-4B9D-9632-E02AD277056A}" type="parTrans" cxnId="{5628D170-4113-47CA-A6BC-203A001843AA}">
      <dgm:prSet/>
      <dgm:spPr/>
    </dgm:pt>
    <dgm:pt modelId="{C1A5A747-54F2-4D90-B833-6928E68553B3}" type="sibTrans" cxnId="{5628D170-4113-47CA-A6BC-203A001843AA}">
      <dgm:prSet/>
      <dgm:spPr/>
    </dgm:pt>
    <dgm:pt modelId="{18D9592C-3A06-4CE2-AB6C-9F993895590E}">
      <dgm:prSet phldr="0"/>
      <dgm:spPr/>
      <dgm:t>
        <a:bodyPr/>
        <a:lstStyle/>
        <a:p>
          <a:pPr algn="l" rtl="0"/>
          <a:r>
            <a:rPr lang="en-US" dirty="0">
              <a:solidFill>
                <a:schemeClr val="bg1"/>
              </a:solidFill>
              <a:latin typeface="Times New Roman"/>
              <a:cs typeface="Times New Roman"/>
            </a:rPr>
            <a:t>IRB approval and recruitment for the Patient Advisory Board</a:t>
          </a:r>
        </a:p>
      </dgm:t>
    </dgm:pt>
    <dgm:pt modelId="{BFFA87E8-1E26-48D1-8E5F-1F1F612471EB}" type="parTrans" cxnId="{E49E3B1F-7D75-47A4-B716-0194B4ABA0CC}">
      <dgm:prSet/>
      <dgm:spPr/>
    </dgm:pt>
    <dgm:pt modelId="{05C37163-EDED-402C-A3DE-FBC93E86FE89}" type="sibTrans" cxnId="{E49E3B1F-7D75-47A4-B716-0194B4ABA0CC}">
      <dgm:prSet/>
      <dgm:spPr/>
    </dgm:pt>
    <dgm:pt modelId="{C32A6955-AD8F-485C-B5DD-D470C11DC804}">
      <dgm:prSet phldr="0"/>
      <dgm:spPr/>
      <dgm:t>
        <a:bodyPr/>
        <a:lstStyle/>
        <a:p>
          <a:pPr algn="l" rtl="0"/>
          <a:r>
            <a:rPr lang="en-US" dirty="0">
              <a:solidFill>
                <a:schemeClr val="bg1"/>
              </a:solidFill>
              <a:latin typeface="Times New Roman"/>
              <a:cs typeface="Times New Roman"/>
            </a:rPr>
            <a:t>Dissemination of the adapted RBSTE manual</a:t>
          </a:r>
        </a:p>
      </dgm:t>
    </dgm:pt>
    <dgm:pt modelId="{243489D8-FBD8-41FC-AF5A-2ECFA87A3B6A}" type="parTrans" cxnId="{80F76284-1CF8-4777-A27C-5BA5579FAEC9}">
      <dgm:prSet/>
      <dgm:spPr/>
    </dgm:pt>
    <dgm:pt modelId="{2F74B6AF-807A-4972-9CC1-F06EC5FD4B17}" type="sibTrans" cxnId="{80F76284-1CF8-4777-A27C-5BA5579FAEC9}">
      <dgm:prSet/>
      <dgm:spPr/>
    </dgm:pt>
    <dgm:pt modelId="{CA3636BC-5A8E-4882-9CB5-5EDB85410C0E}">
      <dgm:prSet phldr="0"/>
      <dgm:spPr/>
      <dgm:t>
        <a:bodyPr/>
        <a:lstStyle/>
        <a:p>
          <a:pPr rtl="0"/>
          <a:r>
            <a:rPr lang="en-US" dirty="0">
              <a:solidFill>
                <a:schemeClr val="bg1"/>
              </a:solidFill>
              <a:latin typeface="Times New Roman"/>
              <a:cs typeface="Times New Roman"/>
            </a:rPr>
            <a:t>Assessing the outcomes of RBSTE groups</a:t>
          </a:r>
        </a:p>
      </dgm:t>
    </dgm:pt>
    <dgm:pt modelId="{34D5C7B2-1091-4406-BBB9-20B4397E1089}" type="parTrans" cxnId="{1A58A8E1-EBA9-47C9-8703-75EF283AB1B9}">
      <dgm:prSet/>
      <dgm:spPr/>
    </dgm:pt>
    <dgm:pt modelId="{1DA9F715-0DB7-4BF4-9EFF-9FF1FDCFD9BC}" type="sibTrans" cxnId="{1A58A8E1-EBA9-47C9-8703-75EF283AB1B9}">
      <dgm:prSet/>
      <dgm:spPr/>
    </dgm:pt>
    <dgm:pt modelId="{536FB6DD-4F37-46E7-9C70-99A503A88D00}" type="pres">
      <dgm:prSet presAssocID="{62E0F845-DC4B-45D1-9111-8D2EC2085D45}" presName="CompostProcess" presStyleCnt="0">
        <dgm:presLayoutVars>
          <dgm:dir/>
          <dgm:resizeHandles val="exact"/>
        </dgm:presLayoutVars>
      </dgm:prSet>
      <dgm:spPr/>
    </dgm:pt>
    <dgm:pt modelId="{C6F97CDD-2904-440C-8417-11CA8464B419}" type="pres">
      <dgm:prSet presAssocID="{62E0F845-DC4B-45D1-9111-8D2EC2085D45}" presName="arrow" presStyleLbl="bgShp" presStyleIdx="0" presStyleCnt="1"/>
      <dgm:spPr>
        <a:solidFill>
          <a:srgbClr val="C00000"/>
        </a:solidFill>
      </dgm:spPr>
    </dgm:pt>
    <dgm:pt modelId="{C8FC37EF-F726-454C-BC08-DB0BE0D07D02}" type="pres">
      <dgm:prSet presAssocID="{62E0F845-DC4B-45D1-9111-8D2EC2085D45}" presName="linearProcess" presStyleCnt="0"/>
      <dgm:spPr/>
    </dgm:pt>
    <dgm:pt modelId="{BFB20DA9-61FB-42AF-BFDF-718037B3ACF7}" type="pres">
      <dgm:prSet presAssocID="{17F1AB64-CBDC-43B6-8120-08AA63230A69}" presName="textNode" presStyleLbl="node1" presStyleIdx="0" presStyleCnt="4">
        <dgm:presLayoutVars>
          <dgm:bulletEnabled val="1"/>
        </dgm:presLayoutVars>
      </dgm:prSet>
      <dgm:spPr>
        <a:solidFill>
          <a:schemeClr val="accent2">
            <a:lumMod val="60000"/>
            <a:lumOff val="40000"/>
          </a:schemeClr>
        </a:solidFill>
      </dgm:spPr>
    </dgm:pt>
    <dgm:pt modelId="{C5224A4F-4192-4C50-8B5C-A5ACFEACB2F4}" type="pres">
      <dgm:prSet presAssocID="{C1A5A747-54F2-4D90-B833-6928E68553B3}" presName="sibTrans" presStyleCnt="0"/>
      <dgm:spPr/>
    </dgm:pt>
    <dgm:pt modelId="{0E2F96A6-2DB1-4703-BCC7-64398925EB23}" type="pres">
      <dgm:prSet presAssocID="{18D9592C-3A06-4CE2-AB6C-9F993895590E}" presName="textNode" presStyleLbl="node1" presStyleIdx="1" presStyleCnt="4">
        <dgm:presLayoutVars>
          <dgm:bulletEnabled val="1"/>
        </dgm:presLayoutVars>
      </dgm:prSet>
      <dgm:spPr>
        <a:solidFill>
          <a:schemeClr val="accent2">
            <a:lumMod val="60000"/>
            <a:lumOff val="40000"/>
          </a:schemeClr>
        </a:solidFill>
      </dgm:spPr>
    </dgm:pt>
    <dgm:pt modelId="{69C7401A-D28D-43F7-962D-E47396B1AD56}" type="pres">
      <dgm:prSet presAssocID="{05C37163-EDED-402C-A3DE-FBC93E86FE89}" presName="sibTrans" presStyleCnt="0"/>
      <dgm:spPr/>
    </dgm:pt>
    <dgm:pt modelId="{4980CD16-120E-4FE5-A887-75404A30256E}" type="pres">
      <dgm:prSet presAssocID="{C32A6955-AD8F-485C-B5DD-D470C11DC804}" presName="textNode" presStyleLbl="node1" presStyleIdx="2" presStyleCnt="4">
        <dgm:presLayoutVars>
          <dgm:bulletEnabled val="1"/>
        </dgm:presLayoutVars>
      </dgm:prSet>
      <dgm:spPr>
        <a:solidFill>
          <a:schemeClr val="accent2">
            <a:lumMod val="60000"/>
            <a:lumOff val="40000"/>
          </a:schemeClr>
        </a:solidFill>
      </dgm:spPr>
    </dgm:pt>
    <dgm:pt modelId="{655E867D-0A96-431B-866B-AA9B7B1C7F40}" type="pres">
      <dgm:prSet presAssocID="{2F74B6AF-807A-4972-9CC1-F06EC5FD4B17}" presName="sibTrans" presStyleCnt="0"/>
      <dgm:spPr/>
    </dgm:pt>
    <dgm:pt modelId="{8CAD6D89-22DA-4260-B97C-43F856230C0D}" type="pres">
      <dgm:prSet presAssocID="{CA3636BC-5A8E-4882-9CB5-5EDB85410C0E}" presName="textNode" presStyleLbl="node1" presStyleIdx="3" presStyleCnt="4">
        <dgm:presLayoutVars>
          <dgm:bulletEnabled val="1"/>
        </dgm:presLayoutVars>
      </dgm:prSet>
      <dgm:spPr>
        <a:solidFill>
          <a:schemeClr val="accent2">
            <a:lumMod val="60000"/>
            <a:lumOff val="40000"/>
          </a:schemeClr>
        </a:solidFill>
      </dgm:spPr>
    </dgm:pt>
  </dgm:ptLst>
  <dgm:cxnLst>
    <dgm:cxn modelId="{4EAB2710-405D-47A2-B7B0-5CD058AD5222}" type="presOf" srcId="{CA3636BC-5A8E-4882-9CB5-5EDB85410C0E}" destId="{8CAD6D89-22DA-4260-B97C-43F856230C0D}" srcOrd="0" destOrd="0" presId="urn:microsoft.com/office/officeart/2005/8/layout/hProcess9"/>
    <dgm:cxn modelId="{03D7A41B-D389-4B3D-B53C-94526D3ACDBA}" type="presOf" srcId="{17F1AB64-CBDC-43B6-8120-08AA63230A69}" destId="{BFB20DA9-61FB-42AF-BFDF-718037B3ACF7}" srcOrd="0" destOrd="0" presId="urn:microsoft.com/office/officeart/2005/8/layout/hProcess9"/>
    <dgm:cxn modelId="{E49E3B1F-7D75-47A4-B716-0194B4ABA0CC}" srcId="{62E0F845-DC4B-45D1-9111-8D2EC2085D45}" destId="{18D9592C-3A06-4CE2-AB6C-9F993895590E}" srcOrd="1" destOrd="0" parTransId="{BFFA87E8-1E26-48D1-8E5F-1F1F612471EB}" sibTransId="{05C37163-EDED-402C-A3DE-FBC93E86FE89}"/>
    <dgm:cxn modelId="{2247F041-05F2-4DD0-B5BB-A6FDCCBB4613}" type="presOf" srcId="{18D9592C-3A06-4CE2-AB6C-9F993895590E}" destId="{0E2F96A6-2DB1-4703-BCC7-64398925EB23}" srcOrd="0" destOrd="0" presId="urn:microsoft.com/office/officeart/2005/8/layout/hProcess9"/>
    <dgm:cxn modelId="{5628D170-4113-47CA-A6BC-203A001843AA}" srcId="{62E0F845-DC4B-45D1-9111-8D2EC2085D45}" destId="{17F1AB64-CBDC-43B6-8120-08AA63230A69}" srcOrd="0" destOrd="0" parTransId="{3CE145A3-6E62-4B9D-9632-E02AD277056A}" sibTransId="{C1A5A747-54F2-4D90-B833-6928E68553B3}"/>
    <dgm:cxn modelId="{90419F79-907F-4B67-ACE2-A9504BC0082F}" type="presOf" srcId="{C32A6955-AD8F-485C-B5DD-D470C11DC804}" destId="{4980CD16-120E-4FE5-A887-75404A30256E}" srcOrd="0" destOrd="0" presId="urn:microsoft.com/office/officeart/2005/8/layout/hProcess9"/>
    <dgm:cxn modelId="{80F76284-1CF8-4777-A27C-5BA5579FAEC9}" srcId="{62E0F845-DC4B-45D1-9111-8D2EC2085D45}" destId="{C32A6955-AD8F-485C-B5DD-D470C11DC804}" srcOrd="2" destOrd="0" parTransId="{243489D8-FBD8-41FC-AF5A-2ECFA87A3B6A}" sibTransId="{2F74B6AF-807A-4972-9CC1-F06EC5FD4B17}"/>
    <dgm:cxn modelId="{94A2D5BB-C97A-43F9-8FD5-B1E8F04707BB}" type="presOf" srcId="{62E0F845-DC4B-45D1-9111-8D2EC2085D45}" destId="{536FB6DD-4F37-46E7-9C70-99A503A88D00}" srcOrd="0" destOrd="0" presId="urn:microsoft.com/office/officeart/2005/8/layout/hProcess9"/>
    <dgm:cxn modelId="{1A58A8E1-EBA9-47C9-8703-75EF283AB1B9}" srcId="{62E0F845-DC4B-45D1-9111-8D2EC2085D45}" destId="{CA3636BC-5A8E-4882-9CB5-5EDB85410C0E}" srcOrd="3" destOrd="0" parTransId="{34D5C7B2-1091-4406-BBB9-20B4397E1089}" sibTransId="{1DA9F715-0DB7-4BF4-9EFF-9FF1FDCFD9BC}"/>
    <dgm:cxn modelId="{5137B115-BB8E-439F-A9AC-5E58C92A69D6}" type="presParOf" srcId="{536FB6DD-4F37-46E7-9C70-99A503A88D00}" destId="{C6F97CDD-2904-440C-8417-11CA8464B419}" srcOrd="0" destOrd="0" presId="urn:microsoft.com/office/officeart/2005/8/layout/hProcess9"/>
    <dgm:cxn modelId="{3E930EDB-7A8F-4ECE-A75F-4F544C52660F}" type="presParOf" srcId="{536FB6DD-4F37-46E7-9C70-99A503A88D00}" destId="{C8FC37EF-F726-454C-BC08-DB0BE0D07D02}" srcOrd="1" destOrd="0" presId="urn:microsoft.com/office/officeart/2005/8/layout/hProcess9"/>
    <dgm:cxn modelId="{156E43CF-2782-416A-BE83-63454FBB876E}" type="presParOf" srcId="{C8FC37EF-F726-454C-BC08-DB0BE0D07D02}" destId="{BFB20DA9-61FB-42AF-BFDF-718037B3ACF7}" srcOrd="0" destOrd="0" presId="urn:microsoft.com/office/officeart/2005/8/layout/hProcess9"/>
    <dgm:cxn modelId="{53C50173-E4CE-499F-871B-7962070C6308}" type="presParOf" srcId="{C8FC37EF-F726-454C-BC08-DB0BE0D07D02}" destId="{C5224A4F-4192-4C50-8B5C-A5ACFEACB2F4}" srcOrd="1" destOrd="0" presId="urn:microsoft.com/office/officeart/2005/8/layout/hProcess9"/>
    <dgm:cxn modelId="{4B9376FA-CF63-47CF-A270-43A679F2CA04}" type="presParOf" srcId="{C8FC37EF-F726-454C-BC08-DB0BE0D07D02}" destId="{0E2F96A6-2DB1-4703-BCC7-64398925EB23}" srcOrd="2" destOrd="0" presId="urn:microsoft.com/office/officeart/2005/8/layout/hProcess9"/>
    <dgm:cxn modelId="{9AA4213F-63CF-4A4F-8EFC-9A9B152F562F}" type="presParOf" srcId="{C8FC37EF-F726-454C-BC08-DB0BE0D07D02}" destId="{69C7401A-D28D-43F7-962D-E47396B1AD56}" srcOrd="3" destOrd="0" presId="urn:microsoft.com/office/officeart/2005/8/layout/hProcess9"/>
    <dgm:cxn modelId="{E8EA1917-A082-4A6A-9D3C-4EEA2EADD1D6}" type="presParOf" srcId="{C8FC37EF-F726-454C-BC08-DB0BE0D07D02}" destId="{4980CD16-120E-4FE5-A887-75404A30256E}" srcOrd="4" destOrd="0" presId="urn:microsoft.com/office/officeart/2005/8/layout/hProcess9"/>
    <dgm:cxn modelId="{11A1401E-D58F-4708-8708-34C17545DE28}" type="presParOf" srcId="{C8FC37EF-F726-454C-BC08-DB0BE0D07D02}" destId="{655E867D-0A96-431B-866B-AA9B7B1C7F40}" srcOrd="5" destOrd="0" presId="urn:microsoft.com/office/officeart/2005/8/layout/hProcess9"/>
    <dgm:cxn modelId="{62A2AF33-0F46-4EBB-9FC9-7DB98F5DD4D7}" type="presParOf" srcId="{C8FC37EF-F726-454C-BC08-DB0BE0D07D02}" destId="{8CAD6D89-22DA-4260-B97C-43F856230C0D}" srcOrd="6"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F63381-72E1-4BB8-8EEE-C95074781713}">
      <dsp:nvSpPr>
        <dsp:cNvPr id="0" name=""/>
        <dsp:cNvSpPr/>
      </dsp:nvSpPr>
      <dsp:spPr>
        <a:xfrm>
          <a:off x="487650" y="0"/>
          <a:ext cx="3596699" cy="914399"/>
        </a:xfrm>
        <a:prstGeom prst="roundRect">
          <a:avLst>
            <a:gd name="adj" fmla="val 10000"/>
          </a:avLst>
        </a:prstGeom>
        <a:solidFill>
          <a:srgbClr val="C00000"/>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rtl="0">
            <a:lnSpc>
              <a:spcPct val="90000"/>
            </a:lnSpc>
            <a:spcBef>
              <a:spcPct val="0"/>
            </a:spcBef>
            <a:spcAft>
              <a:spcPct val="35000"/>
            </a:spcAft>
            <a:buNone/>
          </a:pPr>
          <a:r>
            <a:rPr lang="en-US" sz="1200" b="1" kern="1200" dirty="0">
              <a:solidFill>
                <a:schemeClr val="bg1"/>
              </a:solidFill>
              <a:latin typeface="Times New Roman"/>
              <a:cs typeface="Arial"/>
            </a:rPr>
            <a:t>Pre-Trial</a:t>
          </a:r>
        </a:p>
        <a:p>
          <a:pPr marL="57150" lvl="1" indent="-57150" algn="l" defTabSz="400050">
            <a:lnSpc>
              <a:spcPct val="90000"/>
            </a:lnSpc>
            <a:spcBef>
              <a:spcPct val="0"/>
            </a:spcBef>
            <a:spcAft>
              <a:spcPct val="15000"/>
            </a:spcAft>
            <a:buChar char="•"/>
          </a:pPr>
          <a:r>
            <a:rPr lang="en-US" sz="900" b="1" kern="1200" dirty="0">
              <a:solidFill>
                <a:schemeClr val="bg1"/>
              </a:solidFill>
              <a:latin typeface="Times New Roman"/>
              <a:cs typeface="Arial"/>
            </a:rPr>
            <a:t>Intervention was selected &amp; revised</a:t>
          </a:r>
          <a:endParaRPr lang="en-US" sz="900" b="1" kern="1200" dirty="0">
            <a:solidFill>
              <a:schemeClr val="bg1"/>
            </a:solidFill>
            <a:latin typeface="Times New Roman"/>
          </a:endParaRPr>
        </a:p>
        <a:p>
          <a:pPr marL="57150" lvl="1" indent="-57150" algn="l" defTabSz="400050" rtl="0">
            <a:lnSpc>
              <a:spcPct val="90000"/>
            </a:lnSpc>
            <a:spcBef>
              <a:spcPct val="0"/>
            </a:spcBef>
            <a:spcAft>
              <a:spcPct val="15000"/>
            </a:spcAft>
            <a:buChar char="•"/>
          </a:pPr>
          <a:r>
            <a:rPr lang="en-US" sz="900" b="1" kern="1200" dirty="0">
              <a:solidFill>
                <a:schemeClr val="bg1"/>
              </a:solidFill>
              <a:latin typeface="Times New Roman"/>
              <a:cs typeface="Arial"/>
            </a:rPr>
            <a:t>Revision is based on feedback from 4 stakeholder groups</a:t>
          </a:r>
        </a:p>
      </dsp:txBody>
      <dsp:txXfrm>
        <a:off x="514432" y="26782"/>
        <a:ext cx="3543135" cy="860835"/>
      </dsp:txXfrm>
    </dsp:sp>
    <dsp:sp modelId="{D94842C5-8BFE-4BF2-AF3E-22A3ABC734ED}">
      <dsp:nvSpPr>
        <dsp:cNvPr id="0" name=""/>
        <dsp:cNvSpPr/>
      </dsp:nvSpPr>
      <dsp:spPr>
        <a:xfrm rot="5400000">
          <a:off x="2114550" y="937260"/>
          <a:ext cx="342899" cy="411479"/>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5400000">
        <a:off x="2162556" y="971550"/>
        <a:ext cx="246887" cy="240029"/>
      </dsp:txXfrm>
    </dsp:sp>
    <dsp:sp modelId="{6FAE0C08-818C-4844-858E-7BD4F528F1D6}">
      <dsp:nvSpPr>
        <dsp:cNvPr id="0" name=""/>
        <dsp:cNvSpPr/>
      </dsp:nvSpPr>
      <dsp:spPr>
        <a:xfrm>
          <a:off x="487650" y="1371600"/>
          <a:ext cx="3596699" cy="91439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b="1" kern="1200" dirty="0">
              <a:latin typeface="Times New Roman"/>
              <a:cs typeface="Times New Roman"/>
            </a:rPr>
            <a:t>Trial</a:t>
          </a:r>
        </a:p>
        <a:p>
          <a:pPr marL="57150" lvl="1" indent="-57150" algn="l" defTabSz="400050" rtl="0">
            <a:lnSpc>
              <a:spcPct val="90000"/>
            </a:lnSpc>
            <a:spcBef>
              <a:spcPct val="0"/>
            </a:spcBef>
            <a:spcAft>
              <a:spcPct val="15000"/>
            </a:spcAft>
            <a:buChar char="•"/>
          </a:pPr>
          <a:r>
            <a:rPr lang="en-US" sz="900" b="1" kern="1200" dirty="0">
              <a:latin typeface="Times New Roman"/>
              <a:cs typeface="Times New Roman"/>
            </a:rPr>
            <a:t>consultation meeting notes with clinicians and church leaders characterize reactive modifications to RBSTE and its implementation</a:t>
          </a:r>
        </a:p>
        <a:p>
          <a:pPr marL="57150" lvl="1" indent="-57150" algn="l" defTabSz="400050" rtl="0">
            <a:lnSpc>
              <a:spcPct val="90000"/>
            </a:lnSpc>
            <a:spcBef>
              <a:spcPct val="0"/>
            </a:spcBef>
            <a:spcAft>
              <a:spcPct val="15000"/>
            </a:spcAft>
            <a:buChar char="•"/>
          </a:pPr>
          <a:r>
            <a:rPr lang="en-US" sz="900" b="1" kern="1200" dirty="0">
              <a:solidFill>
                <a:srgbClr val="242424"/>
              </a:solidFill>
              <a:latin typeface="Times New Roman"/>
              <a:cs typeface="Times New Roman"/>
            </a:rPr>
            <a:t>We will have pre/post well-being measures for those who participate in the group</a:t>
          </a:r>
          <a:endParaRPr lang="en-US" sz="900" b="1" kern="1200" dirty="0">
            <a:latin typeface="Times New Roman"/>
            <a:cs typeface="Times New Roman"/>
          </a:endParaRPr>
        </a:p>
      </dsp:txBody>
      <dsp:txXfrm>
        <a:off x="514432" y="1398382"/>
        <a:ext cx="3543135" cy="860835"/>
      </dsp:txXfrm>
    </dsp:sp>
    <dsp:sp modelId="{1E68D0DA-1A32-4ED1-912C-DBCAB3582086}">
      <dsp:nvSpPr>
        <dsp:cNvPr id="0" name=""/>
        <dsp:cNvSpPr/>
      </dsp:nvSpPr>
      <dsp:spPr>
        <a:xfrm rot="5400000">
          <a:off x="2114550" y="2308859"/>
          <a:ext cx="342899" cy="411479"/>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5400000">
        <a:off x="2162556" y="2343149"/>
        <a:ext cx="246887" cy="240029"/>
      </dsp:txXfrm>
    </dsp:sp>
    <dsp:sp modelId="{8AC35631-54FA-4EED-8C01-D40D598E60C5}">
      <dsp:nvSpPr>
        <dsp:cNvPr id="0" name=""/>
        <dsp:cNvSpPr/>
      </dsp:nvSpPr>
      <dsp:spPr>
        <a:xfrm>
          <a:off x="487650" y="2743199"/>
          <a:ext cx="3596699" cy="91439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rtl="0">
            <a:lnSpc>
              <a:spcPct val="90000"/>
            </a:lnSpc>
            <a:spcBef>
              <a:spcPct val="0"/>
            </a:spcBef>
            <a:spcAft>
              <a:spcPct val="35000"/>
            </a:spcAft>
            <a:buNone/>
          </a:pPr>
          <a:r>
            <a:rPr lang="en-US" sz="1200" b="1" kern="1200" dirty="0">
              <a:latin typeface="Times New Roman"/>
              <a:cs typeface="Times New Roman"/>
            </a:rPr>
            <a:t>Post-Trial</a:t>
          </a:r>
        </a:p>
        <a:p>
          <a:pPr marL="57150" lvl="1" indent="-57150" algn="l" defTabSz="400050" rtl="0">
            <a:lnSpc>
              <a:spcPct val="90000"/>
            </a:lnSpc>
            <a:spcBef>
              <a:spcPct val="0"/>
            </a:spcBef>
            <a:spcAft>
              <a:spcPct val="15000"/>
            </a:spcAft>
            <a:buChar char="•"/>
          </a:pPr>
          <a:r>
            <a:rPr lang="en-US" sz="900" b="1" kern="1200" dirty="0">
              <a:latin typeface="Times New Roman"/>
              <a:cs typeface="Times New Roman"/>
            </a:rPr>
            <a:t>The manual and program implementation design was further revised based on feedback from the four stakeholder groups</a:t>
          </a:r>
        </a:p>
      </dsp:txBody>
      <dsp:txXfrm>
        <a:off x="514432" y="2769981"/>
        <a:ext cx="3543135" cy="8608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58A99E-7E1B-4D93-A80F-0FD36C0E3FD5}">
      <dsp:nvSpPr>
        <dsp:cNvPr id="0" name=""/>
        <dsp:cNvSpPr/>
      </dsp:nvSpPr>
      <dsp:spPr>
        <a:xfrm rot="5400000">
          <a:off x="-248110" y="249436"/>
          <a:ext cx="1654069" cy="1157848"/>
        </a:xfrm>
        <a:prstGeom prst="chevron">
          <a:avLst/>
        </a:prstGeom>
        <a:solidFill>
          <a:srgbClr val="C00000"/>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rtl="0">
            <a:lnSpc>
              <a:spcPct val="90000"/>
            </a:lnSpc>
            <a:spcBef>
              <a:spcPct val="0"/>
            </a:spcBef>
            <a:spcAft>
              <a:spcPct val="35000"/>
            </a:spcAft>
            <a:buNone/>
          </a:pPr>
          <a:r>
            <a:rPr lang="en-US" sz="1300" kern="1200" dirty="0">
              <a:latin typeface="Times New Roman"/>
              <a:cs typeface="Times New Roman"/>
            </a:rPr>
            <a:t>Clinician Advisory Board</a:t>
          </a:r>
        </a:p>
      </dsp:txBody>
      <dsp:txXfrm rot="-5400000">
        <a:off x="1" y="580249"/>
        <a:ext cx="1157848" cy="496221"/>
      </dsp:txXfrm>
    </dsp:sp>
    <dsp:sp modelId="{C8BCA215-6981-458F-9AA1-D8D7B033D20C}">
      <dsp:nvSpPr>
        <dsp:cNvPr id="0" name=""/>
        <dsp:cNvSpPr/>
      </dsp:nvSpPr>
      <dsp:spPr>
        <a:xfrm rot="5400000">
          <a:off x="5533502" y="-4374326"/>
          <a:ext cx="1075145" cy="9826452"/>
        </a:xfrm>
        <a:prstGeom prst="round2Same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rtl="0">
            <a:lnSpc>
              <a:spcPct val="90000"/>
            </a:lnSpc>
            <a:spcBef>
              <a:spcPct val="0"/>
            </a:spcBef>
            <a:spcAft>
              <a:spcPct val="15000"/>
            </a:spcAft>
            <a:buChar char="•"/>
          </a:pPr>
          <a:r>
            <a:rPr lang="en-US" sz="1300" kern="1200" dirty="0">
              <a:latin typeface="Times New Roman"/>
              <a:cs typeface="Times New Roman"/>
            </a:rPr>
            <a:t>IRB approval was obtained prior to initiating recruitment</a:t>
          </a:r>
        </a:p>
        <a:p>
          <a:pPr marL="114300" lvl="1" indent="-114300" algn="l" defTabSz="577850">
            <a:lnSpc>
              <a:spcPct val="90000"/>
            </a:lnSpc>
            <a:spcBef>
              <a:spcPct val="0"/>
            </a:spcBef>
            <a:spcAft>
              <a:spcPct val="15000"/>
            </a:spcAft>
            <a:buChar char="•"/>
          </a:pPr>
          <a:r>
            <a:rPr lang="en-US" sz="1300" kern="1200" dirty="0">
              <a:latin typeface="Times New Roman"/>
              <a:cs typeface="Times New Roman"/>
            </a:rPr>
            <a:t>Clinical supervisors were asked to nominate clinicians they believed would be interested in joining the board</a:t>
          </a:r>
          <a:endParaRPr lang="en-US" sz="1300" kern="1200" dirty="0"/>
        </a:p>
        <a:p>
          <a:pPr marL="114300" lvl="1" indent="-114300" algn="l" defTabSz="577850" rtl="0">
            <a:lnSpc>
              <a:spcPct val="90000"/>
            </a:lnSpc>
            <a:spcBef>
              <a:spcPct val="0"/>
            </a:spcBef>
            <a:spcAft>
              <a:spcPct val="15000"/>
            </a:spcAft>
            <a:buChar char="•"/>
          </a:pPr>
          <a:r>
            <a:rPr lang="en-US" sz="1300" kern="1200" dirty="0">
              <a:latin typeface="Times New Roman"/>
              <a:cs typeface="Times New Roman"/>
            </a:rPr>
            <a:t>The nominated clinicians were outreached and information regarding the study and their role was shared</a:t>
          </a:r>
        </a:p>
        <a:p>
          <a:pPr marL="114300" lvl="1" indent="-114300" algn="l" defTabSz="577850" rtl="0">
            <a:lnSpc>
              <a:spcPct val="90000"/>
            </a:lnSpc>
            <a:spcBef>
              <a:spcPct val="0"/>
            </a:spcBef>
            <a:spcAft>
              <a:spcPct val="15000"/>
            </a:spcAft>
            <a:buChar char="•"/>
          </a:pPr>
          <a:r>
            <a:rPr lang="en-US" sz="1300" kern="1200" dirty="0">
              <a:latin typeface="Times New Roman"/>
              <a:cs typeface="Times New Roman"/>
            </a:rPr>
            <a:t>The PI met with the nominees and explained the project after reviewing materials </a:t>
          </a:r>
        </a:p>
        <a:p>
          <a:pPr marL="114300" lvl="1" indent="-114300" algn="l" defTabSz="577850" rtl="0">
            <a:lnSpc>
              <a:spcPct val="90000"/>
            </a:lnSpc>
            <a:spcBef>
              <a:spcPct val="0"/>
            </a:spcBef>
            <a:spcAft>
              <a:spcPct val="15000"/>
            </a:spcAft>
            <a:buChar char="•"/>
          </a:pPr>
          <a:r>
            <a:rPr lang="en-US" sz="1300" kern="1200" dirty="0">
              <a:latin typeface="Times New Roman"/>
              <a:cs typeface="Times New Roman"/>
            </a:rPr>
            <a:t>Those who were interested voluntarily participated</a:t>
          </a:r>
        </a:p>
      </dsp:txBody>
      <dsp:txXfrm rot="-5400000">
        <a:off x="1157849" y="53811"/>
        <a:ext cx="9773968" cy="970177"/>
      </dsp:txXfrm>
    </dsp:sp>
    <dsp:sp modelId="{EB6CEBD3-487A-45D9-88A4-1B645984A958}">
      <dsp:nvSpPr>
        <dsp:cNvPr id="0" name=""/>
        <dsp:cNvSpPr/>
      </dsp:nvSpPr>
      <dsp:spPr>
        <a:xfrm rot="5400000">
          <a:off x="-248110" y="1709950"/>
          <a:ext cx="1654069" cy="1157848"/>
        </a:xfrm>
        <a:prstGeom prst="chevron">
          <a:avLst/>
        </a:prstGeom>
        <a:solidFill>
          <a:srgbClr val="C00000"/>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rtl="0">
            <a:lnSpc>
              <a:spcPct val="90000"/>
            </a:lnSpc>
            <a:spcBef>
              <a:spcPct val="0"/>
            </a:spcBef>
            <a:spcAft>
              <a:spcPct val="35000"/>
            </a:spcAft>
            <a:buNone/>
          </a:pPr>
          <a:r>
            <a:rPr lang="en-US" sz="1300" kern="1200" dirty="0">
              <a:latin typeface="Times New Roman"/>
              <a:cs typeface="Times New Roman"/>
            </a:rPr>
            <a:t>Church Advisory Board</a:t>
          </a:r>
        </a:p>
      </dsp:txBody>
      <dsp:txXfrm rot="-5400000">
        <a:off x="1" y="2040763"/>
        <a:ext cx="1157848" cy="496221"/>
      </dsp:txXfrm>
    </dsp:sp>
    <dsp:sp modelId="{9A3C2C9E-6DA1-4979-9D85-652A96095027}">
      <dsp:nvSpPr>
        <dsp:cNvPr id="0" name=""/>
        <dsp:cNvSpPr/>
      </dsp:nvSpPr>
      <dsp:spPr>
        <a:xfrm rot="5400000">
          <a:off x="5533502" y="-2913813"/>
          <a:ext cx="1075145" cy="9826452"/>
        </a:xfrm>
        <a:prstGeom prst="round2Same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rtl="0">
            <a:lnSpc>
              <a:spcPct val="90000"/>
            </a:lnSpc>
            <a:spcBef>
              <a:spcPct val="0"/>
            </a:spcBef>
            <a:spcAft>
              <a:spcPct val="15000"/>
            </a:spcAft>
            <a:buChar char="•"/>
          </a:pPr>
          <a:r>
            <a:rPr lang="en-US" sz="1300" kern="1200" dirty="0">
              <a:solidFill>
                <a:srgbClr val="000000"/>
              </a:solidFill>
              <a:latin typeface="Times New Roman"/>
              <a:cs typeface="Times New Roman"/>
            </a:rPr>
            <a:t>IRB approval was obtained prior to initiating recruitment</a:t>
          </a:r>
          <a:endParaRPr lang="en-US" sz="1300" kern="1200" dirty="0">
            <a:latin typeface="Times New Roman"/>
            <a:cs typeface="Times New Roman"/>
          </a:endParaRPr>
        </a:p>
        <a:p>
          <a:pPr marL="114300" lvl="1" indent="-114300" algn="l" defTabSz="577850">
            <a:lnSpc>
              <a:spcPct val="90000"/>
            </a:lnSpc>
            <a:spcBef>
              <a:spcPct val="0"/>
            </a:spcBef>
            <a:spcAft>
              <a:spcPct val="15000"/>
            </a:spcAft>
            <a:buChar char="•"/>
          </a:pPr>
          <a:r>
            <a:rPr lang="en-US" sz="1300" kern="1200" dirty="0">
              <a:latin typeface="Times New Roman"/>
              <a:cs typeface="Times New Roman"/>
            </a:rPr>
            <a:t>Recruitment was done through pastoral buy-in and gaging interest in the study</a:t>
          </a:r>
          <a:endParaRPr lang="en-US" sz="1300" kern="1200" dirty="0"/>
        </a:p>
        <a:p>
          <a:pPr marL="114300" lvl="1" indent="-114300" algn="l" defTabSz="577850" rtl="0">
            <a:lnSpc>
              <a:spcPct val="90000"/>
            </a:lnSpc>
            <a:spcBef>
              <a:spcPct val="0"/>
            </a:spcBef>
            <a:spcAft>
              <a:spcPct val="15000"/>
            </a:spcAft>
            <a:buChar char="•"/>
          </a:pPr>
          <a:r>
            <a:rPr lang="en-US" sz="1300" kern="1200" dirty="0">
              <a:latin typeface="Times New Roman"/>
              <a:cs typeface="Times New Roman"/>
            </a:rPr>
            <a:t>Church leaders were asked to nominate members of their congregation that they believed would be best fit to represent the community</a:t>
          </a:r>
        </a:p>
        <a:p>
          <a:pPr marL="114300" lvl="1" indent="-114300" algn="l" defTabSz="577850" rtl="0">
            <a:lnSpc>
              <a:spcPct val="90000"/>
            </a:lnSpc>
            <a:spcBef>
              <a:spcPct val="0"/>
            </a:spcBef>
            <a:spcAft>
              <a:spcPct val="15000"/>
            </a:spcAft>
            <a:buChar char="•"/>
          </a:pPr>
          <a:r>
            <a:rPr lang="en-US" sz="1300" kern="1200" dirty="0">
              <a:latin typeface="Times New Roman"/>
              <a:cs typeface="Times New Roman"/>
            </a:rPr>
            <a:t>The nominated members reached out to the research team via email or phone call to ask for more information about their role in the study</a:t>
          </a:r>
        </a:p>
      </dsp:txBody>
      <dsp:txXfrm rot="-5400000">
        <a:off x="1157849" y="1514324"/>
        <a:ext cx="9773968" cy="970177"/>
      </dsp:txXfrm>
    </dsp:sp>
    <dsp:sp modelId="{15086742-409E-4CDB-BC7B-0816FA8D4B67}">
      <dsp:nvSpPr>
        <dsp:cNvPr id="0" name=""/>
        <dsp:cNvSpPr/>
      </dsp:nvSpPr>
      <dsp:spPr>
        <a:xfrm rot="5400000">
          <a:off x="-248110" y="3170464"/>
          <a:ext cx="1654069" cy="1157848"/>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rtl="0">
            <a:lnSpc>
              <a:spcPct val="90000"/>
            </a:lnSpc>
            <a:spcBef>
              <a:spcPct val="0"/>
            </a:spcBef>
            <a:spcAft>
              <a:spcPct val="35000"/>
            </a:spcAft>
            <a:buNone/>
          </a:pPr>
          <a:r>
            <a:rPr lang="en-US" sz="1300" kern="1200" dirty="0">
              <a:latin typeface="Times New Roman"/>
              <a:cs typeface="Times New Roman"/>
            </a:rPr>
            <a:t>Patient Advisory Board</a:t>
          </a:r>
        </a:p>
      </dsp:txBody>
      <dsp:txXfrm rot="-5400000">
        <a:off x="1" y="3501277"/>
        <a:ext cx="1157848" cy="496221"/>
      </dsp:txXfrm>
    </dsp:sp>
    <dsp:sp modelId="{9E2C47BE-8B7C-47F3-BBB8-895D5996ABD4}">
      <dsp:nvSpPr>
        <dsp:cNvPr id="0" name=""/>
        <dsp:cNvSpPr/>
      </dsp:nvSpPr>
      <dsp:spPr>
        <a:xfrm rot="5400000">
          <a:off x="5533502" y="-1453299"/>
          <a:ext cx="1075145" cy="9826452"/>
        </a:xfrm>
        <a:prstGeom prst="round2Same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rtl="0">
            <a:lnSpc>
              <a:spcPct val="90000"/>
            </a:lnSpc>
            <a:spcBef>
              <a:spcPct val="0"/>
            </a:spcBef>
            <a:spcAft>
              <a:spcPct val="15000"/>
            </a:spcAft>
            <a:buChar char="•"/>
          </a:pPr>
          <a:r>
            <a:rPr lang="en-US" sz="1300" kern="1200" dirty="0">
              <a:latin typeface="Times New Roman"/>
              <a:cs typeface="Times New Roman"/>
            </a:rPr>
            <a:t>Patients will be nominated by their providers from programs at BMC including: the Immigrant Refugee Health Center, General Internal Medicine, Family Medicine, and the Recovery from Stress and Trauma through Outpatient Care, Research, and Education (RESTORE) Center.</a:t>
          </a:r>
        </a:p>
      </dsp:txBody>
      <dsp:txXfrm rot="-5400000">
        <a:off x="1157849" y="2974838"/>
        <a:ext cx="9773968" cy="9701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F4D26E-2099-4985-AD69-2A2C0770BB16}">
      <dsp:nvSpPr>
        <dsp:cNvPr id="0" name=""/>
        <dsp:cNvSpPr/>
      </dsp:nvSpPr>
      <dsp:spPr>
        <a:xfrm>
          <a:off x="46" y="187242"/>
          <a:ext cx="4481839" cy="4320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rtl="0">
            <a:lnSpc>
              <a:spcPct val="90000"/>
            </a:lnSpc>
            <a:spcBef>
              <a:spcPct val="0"/>
            </a:spcBef>
            <a:spcAft>
              <a:spcPct val="35000"/>
            </a:spcAft>
            <a:buNone/>
          </a:pPr>
          <a:r>
            <a:rPr lang="en-US" sz="1500" kern="1200" dirty="0">
              <a:latin typeface="Times New Roman"/>
              <a:cs typeface="Times New Roman"/>
            </a:rPr>
            <a:t>Clinician CAB</a:t>
          </a:r>
        </a:p>
      </dsp:txBody>
      <dsp:txXfrm>
        <a:off x="46" y="187242"/>
        <a:ext cx="4481839" cy="432000"/>
      </dsp:txXfrm>
    </dsp:sp>
    <dsp:sp modelId="{BA1ABC2D-1115-4F29-B260-EBF6D1EA0DA1}">
      <dsp:nvSpPr>
        <dsp:cNvPr id="0" name=""/>
        <dsp:cNvSpPr/>
      </dsp:nvSpPr>
      <dsp:spPr>
        <a:xfrm>
          <a:off x="46" y="619242"/>
          <a:ext cx="4481839" cy="2964600"/>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rtl="0">
            <a:lnSpc>
              <a:spcPct val="90000"/>
            </a:lnSpc>
            <a:spcBef>
              <a:spcPct val="0"/>
            </a:spcBef>
            <a:spcAft>
              <a:spcPct val="15000"/>
            </a:spcAft>
            <a:buChar char="•"/>
          </a:pPr>
          <a:r>
            <a:rPr lang="en-US" sz="1500" kern="1200">
              <a:latin typeface="Times New Roman"/>
              <a:cs typeface="Times New Roman"/>
            </a:rPr>
            <a:t>Importance of fostering a safe/brave space</a:t>
          </a:r>
        </a:p>
        <a:p>
          <a:pPr marL="114300" lvl="1" indent="-114300" algn="l" defTabSz="666750">
            <a:lnSpc>
              <a:spcPct val="90000"/>
            </a:lnSpc>
            <a:spcBef>
              <a:spcPct val="0"/>
            </a:spcBef>
            <a:spcAft>
              <a:spcPct val="15000"/>
            </a:spcAft>
            <a:buChar char="•"/>
          </a:pPr>
          <a:r>
            <a:rPr lang="en-US" sz="1500" kern="1200">
              <a:latin typeface="Times New Roman"/>
              <a:cs typeface="Times New Roman"/>
            </a:rPr>
            <a:t>Being intentional about integrating mindfulness with spirituality </a:t>
          </a:r>
        </a:p>
        <a:p>
          <a:pPr marL="114300" lvl="1" indent="-114300" algn="l" defTabSz="666750">
            <a:lnSpc>
              <a:spcPct val="90000"/>
            </a:lnSpc>
            <a:spcBef>
              <a:spcPct val="0"/>
            </a:spcBef>
            <a:spcAft>
              <a:spcPct val="15000"/>
            </a:spcAft>
            <a:buChar char="•"/>
          </a:pPr>
          <a:r>
            <a:rPr lang="en-US" sz="1500" kern="1200">
              <a:latin typeface="Times New Roman"/>
              <a:cs typeface="Times New Roman"/>
            </a:rPr>
            <a:t>Addressing mistrust in psychology </a:t>
          </a:r>
        </a:p>
        <a:p>
          <a:pPr marL="114300" lvl="1" indent="-114300" algn="l" defTabSz="666750">
            <a:lnSpc>
              <a:spcPct val="90000"/>
            </a:lnSpc>
            <a:spcBef>
              <a:spcPct val="0"/>
            </a:spcBef>
            <a:spcAft>
              <a:spcPct val="15000"/>
            </a:spcAft>
            <a:buChar char="•"/>
          </a:pPr>
          <a:r>
            <a:rPr lang="en-US" sz="1500" kern="1200">
              <a:latin typeface="Times New Roman"/>
              <a:cs typeface="Times New Roman"/>
            </a:rPr>
            <a:t>Adapting mindfulness depending on the group being centered </a:t>
          </a:r>
        </a:p>
        <a:p>
          <a:pPr marL="114300" lvl="1" indent="-114300" algn="l" defTabSz="666750">
            <a:lnSpc>
              <a:spcPct val="90000"/>
            </a:lnSpc>
            <a:spcBef>
              <a:spcPct val="0"/>
            </a:spcBef>
            <a:spcAft>
              <a:spcPct val="15000"/>
            </a:spcAft>
            <a:buChar char="•"/>
          </a:pPr>
          <a:r>
            <a:rPr lang="en-US" sz="1500" kern="1200">
              <a:latin typeface="Times New Roman"/>
              <a:cs typeface="Times New Roman"/>
            </a:rPr>
            <a:t>Adapting the manual to meet needs depending on political climate, local experiences, etc</a:t>
          </a:r>
        </a:p>
        <a:p>
          <a:pPr marL="114300" lvl="1" indent="-114300" algn="l" defTabSz="666750">
            <a:lnSpc>
              <a:spcPct val="90000"/>
            </a:lnSpc>
            <a:spcBef>
              <a:spcPct val="0"/>
            </a:spcBef>
            <a:spcAft>
              <a:spcPct val="15000"/>
            </a:spcAft>
            <a:buChar char="•"/>
          </a:pPr>
          <a:r>
            <a:rPr lang="en-US" sz="1500" kern="1200">
              <a:latin typeface="Times New Roman"/>
              <a:cs typeface="Times New Roman"/>
            </a:rPr>
            <a:t>Importance of intersectionality </a:t>
          </a:r>
        </a:p>
        <a:p>
          <a:pPr marL="114300" lvl="1" indent="-114300" algn="l" defTabSz="666750" rtl="0">
            <a:lnSpc>
              <a:spcPct val="90000"/>
            </a:lnSpc>
            <a:spcBef>
              <a:spcPct val="0"/>
            </a:spcBef>
            <a:spcAft>
              <a:spcPct val="15000"/>
            </a:spcAft>
            <a:buChar char="•"/>
          </a:pPr>
          <a:r>
            <a:rPr lang="en-US" sz="1500" kern="1200" dirty="0">
              <a:latin typeface="Times New Roman"/>
              <a:cs typeface="Times New Roman"/>
            </a:rPr>
            <a:t>Inclusion as a big part of focus and delivery of care</a:t>
          </a:r>
        </a:p>
        <a:p>
          <a:pPr marL="114300" lvl="1" indent="-114300" algn="l" defTabSz="666750" rtl="0">
            <a:lnSpc>
              <a:spcPct val="90000"/>
            </a:lnSpc>
            <a:spcBef>
              <a:spcPct val="0"/>
            </a:spcBef>
            <a:spcAft>
              <a:spcPct val="15000"/>
            </a:spcAft>
            <a:buChar char="•"/>
          </a:pPr>
          <a:r>
            <a:rPr lang="en-US" sz="1500" kern="1200" dirty="0">
              <a:latin typeface="Times New Roman"/>
              <a:cs typeface="Times New Roman"/>
            </a:rPr>
            <a:t>Importance of adapting the manual to fit the BIPOC community as whole</a:t>
          </a:r>
        </a:p>
        <a:p>
          <a:pPr marL="114300" lvl="1" indent="-114300" algn="l" defTabSz="666750" rtl="0">
            <a:lnSpc>
              <a:spcPct val="90000"/>
            </a:lnSpc>
            <a:spcBef>
              <a:spcPct val="0"/>
            </a:spcBef>
            <a:spcAft>
              <a:spcPct val="15000"/>
            </a:spcAft>
            <a:buChar char="•"/>
          </a:pPr>
          <a:endParaRPr lang="en-US" sz="1500" kern="1200" dirty="0">
            <a:latin typeface="Times New Roman"/>
            <a:cs typeface="Times New Roman"/>
          </a:endParaRPr>
        </a:p>
      </dsp:txBody>
      <dsp:txXfrm>
        <a:off x="46" y="619242"/>
        <a:ext cx="4481839" cy="2964600"/>
      </dsp:txXfrm>
    </dsp:sp>
    <dsp:sp modelId="{871180B2-4CFF-40E4-AE7D-E4BEA5407C8E}">
      <dsp:nvSpPr>
        <dsp:cNvPr id="0" name=""/>
        <dsp:cNvSpPr/>
      </dsp:nvSpPr>
      <dsp:spPr>
        <a:xfrm>
          <a:off x="5109343" y="187242"/>
          <a:ext cx="4481839" cy="4320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rtl="0">
            <a:lnSpc>
              <a:spcPct val="90000"/>
            </a:lnSpc>
            <a:spcBef>
              <a:spcPct val="0"/>
            </a:spcBef>
            <a:spcAft>
              <a:spcPct val="35000"/>
            </a:spcAft>
            <a:buNone/>
          </a:pPr>
          <a:r>
            <a:rPr lang="en-US" sz="1500" kern="1200" dirty="0">
              <a:latin typeface="Times New Roman"/>
              <a:cs typeface="Times New Roman"/>
            </a:rPr>
            <a:t>Church CAB</a:t>
          </a:r>
        </a:p>
      </dsp:txBody>
      <dsp:txXfrm>
        <a:off x="5109343" y="187242"/>
        <a:ext cx="4481839" cy="432000"/>
      </dsp:txXfrm>
    </dsp:sp>
    <dsp:sp modelId="{56AE263C-9032-40FD-B400-26E0BC7A41A8}">
      <dsp:nvSpPr>
        <dsp:cNvPr id="0" name=""/>
        <dsp:cNvSpPr/>
      </dsp:nvSpPr>
      <dsp:spPr>
        <a:xfrm>
          <a:off x="5109343" y="619242"/>
          <a:ext cx="4481839" cy="2964600"/>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rtl="0">
            <a:lnSpc>
              <a:spcPct val="90000"/>
            </a:lnSpc>
            <a:spcBef>
              <a:spcPct val="0"/>
            </a:spcBef>
            <a:spcAft>
              <a:spcPct val="15000"/>
            </a:spcAft>
            <a:buChar char="•"/>
          </a:pPr>
          <a:r>
            <a:rPr lang="en-US" sz="1500" kern="1200" dirty="0">
              <a:latin typeface="Times New Roman"/>
              <a:cs typeface="Times New Roman"/>
            </a:rPr>
            <a:t>Difficulties recruiting based on logistics</a:t>
          </a:r>
        </a:p>
        <a:p>
          <a:pPr marL="114300" lvl="1" indent="-114300" algn="l" defTabSz="666750" rtl="0">
            <a:lnSpc>
              <a:spcPct val="90000"/>
            </a:lnSpc>
            <a:spcBef>
              <a:spcPct val="0"/>
            </a:spcBef>
            <a:spcAft>
              <a:spcPct val="15000"/>
            </a:spcAft>
            <a:buChar char="•"/>
          </a:pPr>
          <a:r>
            <a:rPr lang="en-US" sz="1500" kern="1200" dirty="0">
              <a:latin typeface="Times New Roman"/>
              <a:cs typeface="Times New Roman"/>
            </a:rPr>
            <a:t>Hesitancy to join a research study based on historical mistrust in the medical research community</a:t>
          </a:r>
        </a:p>
      </dsp:txBody>
      <dsp:txXfrm>
        <a:off x="5109343" y="619242"/>
        <a:ext cx="4481839" cy="29646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F97CDD-2904-440C-8417-11CA8464B419}">
      <dsp:nvSpPr>
        <dsp:cNvPr id="0" name=""/>
        <dsp:cNvSpPr/>
      </dsp:nvSpPr>
      <dsp:spPr>
        <a:xfrm>
          <a:off x="786081" y="0"/>
          <a:ext cx="8908929" cy="4764656"/>
        </a:xfrm>
        <a:prstGeom prst="rightArrow">
          <a:avLst/>
        </a:prstGeom>
        <a:solidFill>
          <a:srgbClr val="C00000"/>
        </a:solidFill>
        <a:ln>
          <a:noFill/>
        </a:ln>
        <a:effectLst/>
      </dsp:spPr>
      <dsp:style>
        <a:lnRef idx="0">
          <a:scrgbClr r="0" g="0" b="0"/>
        </a:lnRef>
        <a:fillRef idx="1">
          <a:scrgbClr r="0" g="0" b="0"/>
        </a:fillRef>
        <a:effectRef idx="0">
          <a:scrgbClr r="0" g="0" b="0"/>
        </a:effectRef>
        <a:fontRef idx="minor"/>
      </dsp:style>
    </dsp:sp>
    <dsp:sp modelId="{BFB20DA9-61FB-42AF-BFDF-718037B3ACF7}">
      <dsp:nvSpPr>
        <dsp:cNvPr id="0" name=""/>
        <dsp:cNvSpPr/>
      </dsp:nvSpPr>
      <dsp:spPr>
        <a:xfrm>
          <a:off x="5245" y="1429396"/>
          <a:ext cx="2523036" cy="1905862"/>
        </a:xfrm>
        <a:prstGeom prst="roundRect">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dirty="0">
              <a:solidFill>
                <a:schemeClr val="bg1"/>
              </a:solidFill>
              <a:latin typeface="Times New Roman"/>
              <a:cs typeface="Times New Roman"/>
            </a:rPr>
            <a:t>Launch meetings with the Church Community Advisory Board</a:t>
          </a:r>
          <a:endParaRPr lang="en-US" sz="1900" kern="1200" dirty="0">
            <a:solidFill>
              <a:schemeClr val="bg1"/>
            </a:solidFill>
          </a:endParaRPr>
        </a:p>
      </dsp:txBody>
      <dsp:txXfrm>
        <a:off x="98282" y="1522433"/>
        <a:ext cx="2336962" cy="1719788"/>
      </dsp:txXfrm>
    </dsp:sp>
    <dsp:sp modelId="{0E2F96A6-2DB1-4703-BCC7-64398925EB23}">
      <dsp:nvSpPr>
        <dsp:cNvPr id="0" name=""/>
        <dsp:cNvSpPr/>
      </dsp:nvSpPr>
      <dsp:spPr>
        <a:xfrm>
          <a:off x="2654434" y="1429396"/>
          <a:ext cx="2523036" cy="1905862"/>
        </a:xfrm>
        <a:prstGeom prst="roundRect">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kern="1200" dirty="0">
              <a:solidFill>
                <a:schemeClr val="bg1"/>
              </a:solidFill>
              <a:latin typeface="Times New Roman"/>
              <a:cs typeface="Times New Roman"/>
            </a:rPr>
            <a:t>IRB approval and recruitment for the Patient Advisory Board</a:t>
          </a:r>
        </a:p>
      </dsp:txBody>
      <dsp:txXfrm>
        <a:off x="2747471" y="1522433"/>
        <a:ext cx="2336962" cy="1719788"/>
      </dsp:txXfrm>
    </dsp:sp>
    <dsp:sp modelId="{4980CD16-120E-4FE5-A887-75404A30256E}">
      <dsp:nvSpPr>
        <dsp:cNvPr id="0" name=""/>
        <dsp:cNvSpPr/>
      </dsp:nvSpPr>
      <dsp:spPr>
        <a:xfrm>
          <a:off x="5303622" y="1429396"/>
          <a:ext cx="2523036" cy="1905862"/>
        </a:xfrm>
        <a:prstGeom prst="roundRect">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kern="1200" dirty="0">
              <a:solidFill>
                <a:schemeClr val="bg1"/>
              </a:solidFill>
              <a:latin typeface="Times New Roman"/>
              <a:cs typeface="Times New Roman"/>
            </a:rPr>
            <a:t>Dissemination of the adapted RBSTE manual</a:t>
          </a:r>
        </a:p>
      </dsp:txBody>
      <dsp:txXfrm>
        <a:off x="5396659" y="1522433"/>
        <a:ext cx="2336962" cy="1719788"/>
      </dsp:txXfrm>
    </dsp:sp>
    <dsp:sp modelId="{8CAD6D89-22DA-4260-B97C-43F856230C0D}">
      <dsp:nvSpPr>
        <dsp:cNvPr id="0" name=""/>
        <dsp:cNvSpPr/>
      </dsp:nvSpPr>
      <dsp:spPr>
        <a:xfrm>
          <a:off x="7952810" y="1429396"/>
          <a:ext cx="2523036" cy="1905862"/>
        </a:xfrm>
        <a:prstGeom prst="roundRect">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dirty="0">
              <a:solidFill>
                <a:schemeClr val="bg1"/>
              </a:solidFill>
              <a:latin typeface="Times New Roman"/>
              <a:cs typeface="Times New Roman"/>
            </a:rPr>
            <a:t>Assessing the outcomes of RBSTE groups</a:t>
          </a:r>
        </a:p>
      </dsp:txBody>
      <dsp:txXfrm>
        <a:off x="8045847" y="1522433"/>
        <a:ext cx="2336962" cy="1719788"/>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FE861C-486B-4E18-A0E9-A790238A915C}" type="datetimeFigureOut">
              <a:rPr lang="en-US" smtClean="0"/>
              <a:t>10/10/23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811066-0135-4CAA-8AD4-89A97190AC0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cs typeface="Calibri"/>
              </a:rPr>
              <a:t>Hello, I am Shania Rimpel, a 3rd year biology student from Northeastern University. I am currently a research assistant at Boston Medical Center's </a:t>
            </a:r>
            <a:r>
              <a:rPr lang="en-US" dirty="0" err="1">
                <a:cs typeface="Calibri"/>
              </a:rPr>
              <a:t>REcovery</a:t>
            </a:r>
            <a:r>
              <a:rPr lang="en-US" dirty="0">
                <a:cs typeface="Calibri"/>
              </a:rPr>
              <a:t> from Stress and Trauma through Outpatient care, Research, and Education (RESTORE) Center working with Dr. </a:t>
            </a:r>
            <a:r>
              <a:rPr lang="en-US" dirty="0" err="1">
                <a:cs typeface="Calibri"/>
              </a:rPr>
              <a:t>Alshabani</a:t>
            </a:r>
            <a:r>
              <a:rPr lang="en-US" dirty="0">
                <a:cs typeface="Calibri"/>
              </a:rPr>
              <a:t> on the Adaptation and Dissemination of a Race-Based Stress, Trauma, and Empowerment (RBSTE) Class for Community Churches. We are currently on the pre-trial phase of this ongoing research study. </a:t>
            </a:r>
          </a:p>
        </p:txBody>
      </p:sp>
      <p:sp>
        <p:nvSpPr>
          <p:cNvPr id="4" name="Slide Number Placeholder 3"/>
          <p:cNvSpPr>
            <a:spLocks noGrp="1"/>
          </p:cNvSpPr>
          <p:nvPr>
            <p:ph type="sldNum" sz="quarter" idx="10"/>
          </p:nvPr>
        </p:nvSpPr>
        <p:spPr/>
        <p:txBody>
          <a:bodyPr/>
          <a:lstStyle/>
          <a:p>
            <a:fld id="{DF811066-0135-4CAA-8AD4-89A97190AC00}"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ea typeface="Calibri"/>
                <a:cs typeface="Calibri"/>
              </a:rPr>
              <a:t>Racism is an issue that has plagued the U.S. for hundreds of years and it can now be described as a public health problem.  Black people in the U.S. endure a higher stress burden and lower access to quality care caused by structural racism. While stressors are common in everyday life, Black people have the added race-based stress (RBS)  — defined as psychological stress or emotional injury responses that are experienced in response to structural and individual racism. RBS is not always defined by one specific event but can also be described as a chronic stressor – found in both individuals and systems.</a:t>
            </a:r>
          </a:p>
          <a:p>
            <a:r>
              <a:rPr lang="en-US" dirty="0">
                <a:ea typeface="Calibri"/>
                <a:cs typeface="Calibri"/>
              </a:rPr>
              <a:t> </a:t>
            </a:r>
          </a:p>
          <a:p>
            <a:r>
              <a:rPr lang="en-US" dirty="0">
                <a:ea typeface="Calibri"/>
                <a:cs typeface="Calibri"/>
              </a:rPr>
              <a:t>This study aims to adapt and disseminate a race-based stress, trauma, and empowerment class for community churches to help address RBS. Our RBSTE research study is derived from Dr. Cromartie's study: Intersections between the Black Church and Mental Health: Establishing a Community Based Project</a:t>
            </a:r>
            <a:endParaRPr lang="en-US" dirty="0">
              <a:cs typeface="Calibri"/>
            </a:endParaRPr>
          </a:p>
        </p:txBody>
      </p:sp>
      <p:sp>
        <p:nvSpPr>
          <p:cNvPr id="4" name="Slide Number Placeholder 3"/>
          <p:cNvSpPr>
            <a:spLocks noGrp="1"/>
          </p:cNvSpPr>
          <p:nvPr>
            <p:ph type="sldNum" sz="quarter" idx="5"/>
          </p:nvPr>
        </p:nvSpPr>
        <p:spPr/>
        <p:txBody>
          <a:bodyPr/>
          <a:lstStyle/>
          <a:p>
            <a:fld id="{DF811066-0135-4CAA-8AD4-89A97190AC00}" type="slidenum">
              <a:rPr lang="en-US" smtClean="0"/>
              <a:t>2</a:t>
            </a:fld>
            <a:endParaRPr lang="en-US"/>
          </a:p>
        </p:txBody>
      </p:sp>
    </p:spTree>
    <p:extLst>
      <p:ext uri="{BB962C8B-B14F-4D97-AF65-F5344CB8AC3E}">
        <p14:creationId xmlns:p14="http://schemas.microsoft.com/office/powerpoint/2010/main" val="3562836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ea typeface="Calibri"/>
                <a:cs typeface="Calibri"/>
              </a:rPr>
              <a:t>As we work towards the adaptation and dissemination of the RBSTE class, we expect that information gathered from our clinician, church, and patient advisories will aid in better understanding the needs of the local population, as well as helping us understand the best way to tailor RBSTE's curriculum and implementation plan. Chambers' et </a:t>
            </a:r>
            <a:r>
              <a:rPr lang="en-US" dirty="0" err="1">
                <a:ea typeface="Calibri"/>
                <a:cs typeface="Calibri"/>
              </a:rPr>
              <a:t>al's</a:t>
            </a:r>
            <a:r>
              <a:rPr lang="en-US" dirty="0">
                <a:ea typeface="Calibri"/>
                <a:cs typeface="Calibri"/>
              </a:rPr>
              <a:t> </a:t>
            </a:r>
            <a:r>
              <a:rPr lang="en-US" dirty="0" err="1">
                <a:ea typeface="Calibri"/>
                <a:cs typeface="Calibri"/>
              </a:rPr>
              <a:t>Adaptome</a:t>
            </a:r>
            <a:r>
              <a:rPr lang="en-US" dirty="0">
                <a:ea typeface="Calibri"/>
                <a:cs typeface="Calibri"/>
              </a:rPr>
              <a:t> (adapt-ohm) Model will also be helpful in adapting the intervention for setting, audience, and delivery </a:t>
            </a:r>
          </a:p>
        </p:txBody>
      </p:sp>
      <p:sp>
        <p:nvSpPr>
          <p:cNvPr id="4" name="Slide Number Placeholder 3"/>
          <p:cNvSpPr>
            <a:spLocks noGrp="1"/>
          </p:cNvSpPr>
          <p:nvPr>
            <p:ph type="sldNum" sz="quarter" idx="5"/>
          </p:nvPr>
        </p:nvSpPr>
        <p:spPr/>
        <p:txBody>
          <a:bodyPr/>
          <a:lstStyle/>
          <a:p>
            <a:fld id="{DF811066-0135-4CAA-8AD4-89A97190AC00}" type="slidenum">
              <a:rPr lang="en-US" smtClean="0"/>
              <a:t>3</a:t>
            </a:fld>
            <a:endParaRPr lang="en-US"/>
          </a:p>
        </p:txBody>
      </p:sp>
    </p:spTree>
    <p:extLst>
      <p:ext uri="{BB962C8B-B14F-4D97-AF65-F5344CB8AC3E}">
        <p14:creationId xmlns:p14="http://schemas.microsoft.com/office/powerpoint/2010/main" val="2378991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cs typeface="Calibri"/>
              </a:rPr>
              <a:t>The </a:t>
            </a:r>
            <a:r>
              <a:rPr lang="en-US" i="1" dirty="0" err="1">
                <a:cs typeface="Calibri"/>
              </a:rPr>
              <a:t>Adaptome</a:t>
            </a:r>
            <a:r>
              <a:rPr lang="en-US" i="1" dirty="0">
                <a:cs typeface="Calibri"/>
              </a:rPr>
              <a:t> (</a:t>
            </a:r>
            <a:r>
              <a:rPr lang="en-US" dirty="0">
                <a:cs typeface="Calibri"/>
              </a:rPr>
              <a:t>adapt-ohm)</a:t>
            </a:r>
            <a:r>
              <a:rPr lang="en-US" i="1" dirty="0">
                <a:cs typeface="Calibri"/>
              </a:rPr>
              <a:t> model </a:t>
            </a:r>
            <a:r>
              <a:rPr lang="en-US" dirty="0">
                <a:cs typeface="Calibri"/>
              </a:rPr>
              <a:t>recognizes that at times, an intervention may warrant evolution "within and across contexts". The </a:t>
            </a:r>
            <a:r>
              <a:rPr lang="en-US" i="1" dirty="0" err="1">
                <a:cs typeface="Calibri"/>
              </a:rPr>
              <a:t>Adaptome</a:t>
            </a:r>
            <a:r>
              <a:rPr lang="en-US" dirty="0">
                <a:cs typeface="Calibri"/>
              </a:rPr>
              <a:t> is also able to recognize that different adaptations of the intervention may exist, each providing benefits and disadvantages to the populations and systems that may receive it. The adaptation of an intervention using this model may choose to adapt the intervention based on 5 sources: service setting, target audience, mode of delivery, cultural, and/or core. </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DF811066-0135-4CAA-8AD4-89A97190AC00}" type="slidenum">
              <a:rPr lang="en-US" smtClean="0"/>
              <a:t>4</a:t>
            </a:fld>
            <a:endParaRPr lang="en-US"/>
          </a:p>
        </p:txBody>
      </p:sp>
    </p:spTree>
    <p:extLst>
      <p:ext uri="{BB962C8B-B14F-4D97-AF65-F5344CB8AC3E}">
        <p14:creationId xmlns:p14="http://schemas.microsoft.com/office/powerpoint/2010/main" val="3916184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ea typeface="Calibri"/>
                <a:cs typeface="Calibri"/>
              </a:rPr>
              <a:t>As RBSTE is focusing on the needs of the local community, the addition of a church community advisory board was the best route to go. We will be able to discover the needs of the church in terms of race-based stress in ways that we, otherwise, may not be able to do. Community-Based Participatory(part-</a:t>
            </a:r>
            <a:r>
              <a:rPr lang="en-US" dirty="0" err="1">
                <a:ea typeface="Calibri"/>
                <a:cs typeface="Calibri"/>
              </a:rPr>
              <a:t>ti</a:t>
            </a:r>
            <a:r>
              <a:rPr lang="en-US" dirty="0">
                <a:ea typeface="Calibri"/>
                <a:cs typeface="Calibri"/>
              </a:rPr>
              <a:t>-</a:t>
            </a:r>
            <a:r>
              <a:rPr lang="en-US" dirty="0" err="1">
                <a:ea typeface="Calibri"/>
                <a:cs typeface="Calibri"/>
              </a:rPr>
              <a:t>si</a:t>
            </a:r>
            <a:r>
              <a:rPr lang="en-US" dirty="0">
                <a:ea typeface="Calibri"/>
                <a:cs typeface="Calibri"/>
              </a:rPr>
              <a:t>-pa-tory) Research gives the local community the ability to have a voice in a study that will directly affect them. </a:t>
            </a:r>
          </a:p>
        </p:txBody>
      </p:sp>
      <p:sp>
        <p:nvSpPr>
          <p:cNvPr id="4" name="Slide Number Placeholder 3"/>
          <p:cNvSpPr>
            <a:spLocks noGrp="1"/>
          </p:cNvSpPr>
          <p:nvPr>
            <p:ph type="sldNum" sz="quarter" idx="5"/>
          </p:nvPr>
        </p:nvSpPr>
        <p:spPr/>
        <p:txBody>
          <a:bodyPr/>
          <a:lstStyle/>
          <a:p>
            <a:fld id="{DF811066-0135-4CAA-8AD4-89A97190AC00}" type="slidenum">
              <a:rPr lang="en-US" smtClean="0"/>
              <a:t>5</a:t>
            </a:fld>
            <a:endParaRPr lang="en-US"/>
          </a:p>
        </p:txBody>
      </p:sp>
    </p:spTree>
    <p:extLst>
      <p:ext uri="{BB962C8B-B14F-4D97-AF65-F5344CB8AC3E}">
        <p14:creationId xmlns:p14="http://schemas.microsoft.com/office/powerpoint/2010/main" val="3560929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ea typeface="Calibri"/>
                <a:cs typeface="Calibri"/>
              </a:rPr>
              <a:t>The aims of the RBSTE study is three-fold: </a:t>
            </a:r>
          </a:p>
          <a:p>
            <a:pPr marL="171450" indent="-171450">
              <a:buFont typeface="Arial"/>
              <a:buChar char="•"/>
            </a:pPr>
            <a:r>
              <a:rPr lang="en-US" dirty="0">
                <a:ea typeface="Calibri"/>
                <a:cs typeface="Calibri"/>
              </a:rPr>
              <a:t>Aim 1: Adapting Content and Implementation</a:t>
            </a:r>
          </a:p>
          <a:p>
            <a:pPr marL="628650" lvl="1" indent="-171450">
              <a:buFont typeface="Arial"/>
              <a:buChar char="•"/>
            </a:pPr>
            <a:r>
              <a:rPr lang="en-US" dirty="0">
                <a:ea typeface="Calibri"/>
                <a:cs typeface="Calibri"/>
              </a:rPr>
              <a:t>This aim involves recruiting and hosting community advisory board for patients, providers, and church members</a:t>
            </a:r>
          </a:p>
          <a:p>
            <a:pPr marL="628650" lvl="1" indent="-171450">
              <a:buFont typeface="Arial"/>
              <a:buChar char="•"/>
            </a:pPr>
            <a:r>
              <a:rPr lang="en-US" dirty="0">
                <a:ea typeface="Calibri"/>
                <a:cs typeface="Calibri"/>
              </a:rPr>
              <a:t>Adapting the content for both cultural context and delivery</a:t>
            </a:r>
          </a:p>
          <a:p>
            <a:pPr marL="628650" lvl="1" indent="-171450">
              <a:buFont typeface="Arial"/>
              <a:buChar char="•"/>
            </a:pPr>
            <a:r>
              <a:rPr lang="en-US" dirty="0">
                <a:ea typeface="Calibri"/>
                <a:cs typeface="Calibri"/>
              </a:rPr>
              <a:t>Plans of implementation for both BMC and in the church setting </a:t>
            </a:r>
          </a:p>
          <a:p>
            <a:pPr marL="628650" lvl="1" indent="-171450">
              <a:buFont typeface="Arial"/>
              <a:buChar char="•"/>
            </a:pPr>
            <a:r>
              <a:rPr lang="en-US" dirty="0">
                <a:ea typeface="Calibri"/>
                <a:cs typeface="Calibri"/>
              </a:rPr>
              <a:t>Field notes, taken at meetings, and rapid coding of notes will be used to make adaptations</a:t>
            </a:r>
          </a:p>
          <a:p>
            <a:pPr marL="171450" indent="-171450">
              <a:buFont typeface="Arial"/>
              <a:buChar char="•"/>
            </a:pPr>
            <a:r>
              <a:rPr lang="en-US" dirty="0">
                <a:ea typeface="Calibri"/>
                <a:cs typeface="Calibri"/>
              </a:rPr>
              <a:t>Aim 2: Piloting the intervention</a:t>
            </a:r>
          </a:p>
          <a:p>
            <a:pPr marL="628650" lvl="1" indent="-171450">
              <a:buFont typeface="Arial"/>
              <a:buChar char="•"/>
            </a:pPr>
            <a:r>
              <a:rPr lang="en-US" dirty="0">
                <a:ea typeface="Calibri"/>
                <a:cs typeface="Calibri"/>
              </a:rPr>
              <a:t>Piloting the intervention will involve an 8-session version of RBSTE which will aim to have patients who have experienced anti-Black racism</a:t>
            </a:r>
          </a:p>
          <a:p>
            <a:pPr marL="628650" lvl="1" indent="-171450">
              <a:buFont typeface="Arial"/>
              <a:buChar char="•"/>
            </a:pPr>
            <a:r>
              <a:rPr lang="en-US" dirty="0">
                <a:ea typeface="Calibri"/>
                <a:cs typeface="Calibri"/>
              </a:rPr>
              <a:t>During this pilot, feasibility and acceptability will be evaluated &amp; enrollment, retention and participant satisfaction will be tracked</a:t>
            </a:r>
          </a:p>
          <a:p>
            <a:pPr marL="171450" indent="-171450">
              <a:buFont typeface="Arial"/>
              <a:buChar char="•"/>
            </a:pPr>
            <a:r>
              <a:rPr lang="en-US" dirty="0">
                <a:ea typeface="Calibri"/>
                <a:cs typeface="Calibri"/>
              </a:rPr>
              <a:t>Aim 3: Refining and Sustaining</a:t>
            </a:r>
          </a:p>
          <a:p>
            <a:pPr marL="800100" lvl="1" indent="-171450">
              <a:buFont typeface="Arial"/>
              <a:buChar char="•"/>
            </a:pPr>
            <a:r>
              <a:rPr lang="en-US" dirty="0">
                <a:ea typeface="Calibri"/>
                <a:cs typeface="Calibri"/>
              </a:rPr>
              <a:t>After piloting the intervention, we will present the Community Advisory Boards with data to continue refining for the church</a:t>
            </a:r>
          </a:p>
          <a:p>
            <a:pPr marL="800100" lvl="1" indent="-171450">
              <a:buFont typeface="Arial"/>
              <a:buChar char="•"/>
            </a:pPr>
            <a:r>
              <a:rPr lang="en-US" dirty="0">
                <a:ea typeface="Calibri"/>
                <a:cs typeface="Calibri"/>
              </a:rPr>
              <a:t>Church members will be trained to facilitate RBSTE groups and we will continue to provide ongoing consultation</a:t>
            </a:r>
          </a:p>
          <a:p>
            <a:pPr marL="800100" lvl="1" indent="-171450">
              <a:buFont typeface="Arial"/>
              <a:buChar char="•"/>
            </a:pPr>
            <a:r>
              <a:rPr lang="en-US" dirty="0">
                <a:ea typeface="Calibri"/>
                <a:cs typeface="Calibri"/>
              </a:rPr>
              <a:t>Plans to sustain RBSTE post-award include:</a:t>
            </a:r>
          </a:p>
          <a:p>
            <a:pPr marL="1085850" lvl="2" indent="-171450">
              <a:buFont typeface="Arial"/>
              <a:buChar char="•"/>
            </a:pPr>
            <a:r>
              <a:rPr lang="en-US" dirty="0">
                <a:ea typeface="Calibri"/>
                <a:cs typeface="Calibri"/>
              </a:rPr>
              <a:t>Ongoing training/ consultation</a:t>
            </a:r>
          </a:p>
          <a:p>
            <a:pPr marL="1085850" lvl="2" indent="-171450">
              <a:buFont typeface="Arial"/>
              <a:buChar char="•"/>
            </a:pPr>
            <a:r>
              <a:rPr lang="en-US">
                <a:ea typeface="Calibri"/>
                <a:cs typeface="Calibri"/>
              </a:rPr>
              <a:t>Continue hosting community advisory board</a:t>
            </a:r>
          </a:p>
          <a:p>
            <a:pPr marL="1085850" lvl="2" indent="-171450">
              <a:buFont typeface="Arial"/>
              <a:buChar char="•"/>
            </a:pPr>
            <a:r>
              <a:rPr lang="en-US" dirty="0">
                <a:ea typeface="Calibri"/>
                <a:cs typeface="Calibri"/>
              </a:rPr>
              <a:t>Identifying next steps in addressing race-based stress</a:t>
            </a:r>
          </a:p>
        </p:txBody>
      </p:sp>
      <p:sp>
        <p:nvSpPr>
          <p:cNvPr id="4" name="Slide Number Placeholder 3"/>
          <p:cNvSpPr>
            <a:spLocks noGrp="1"/>
          </p:cNvSpPr>
          <p:nvPr>
            <p:ph type="sldNum" sz="quarter" idx="5"/>
          </p:nvPr>
        </p:nvSpPr>
        <p:spPr/>
        <p:txBody>
          <a:bodyPr/>
          <a:lstStyle/>
          <a:p>
            <a:fld id="{DF811066-0135-4CAA-8AD4-89A97190AC00}" type="slidenum">
              <a:rPr lang="en-US" smtClean="0"/>
              <a:t>6</a:t>
            </a:fld>
            <a:endParaRPr lang="en-US"/>
          </a:p>
        </p:txBody>
      </p:sp>
    </p:spTree>
    <p:extLst>
      <p:ext uri="{BB962C8B-B14F-4D97-AF65-F5344CB8AC3E}">
        <p14:creationId xmlns:p14="http://schemas.microsoft.com/office/powerpoint/2010/main" val="3639873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ea typeface="Calibri"/>
              <a:cs typeface="Calibri"/>
            </a:endParaRPr>
          </a:p>
          <a:p>
            <a:r>
              <a:rPr lang="en-US" dirty="0">
                <a:ea typeface="Calibri"/>
                <a:cs typeface="Calibri"/>
              </a:rPr>
              <a:t>Presently, we have obtained IRB approval prior to initiating recruitment for both the clinician and church advisory boards. </a:t>
            </a:r>
            <a:endParaRPr lang="en-US" dirty="0"/>
          </a:p>
          <a:p>
            <a:endParaRPr lang="en-US" dirty="0">
              <a:ea typeface="Calibri"/>
              <a:cs typeface="Calibri"/>
            </a:endParaRPr>
          </a:p>
          <a:p>
            <a:r>
              <a:rPr lang="en-US" dirty="0">
                <a:ea typeface="Calibri"/>
                <a:cs typeface="Calibri"/>
              </a:rPr>
              <a:t>In recruiting the clinician advisory board, clinical supervisors nominated clinicians who they believed would be interested in joining. We outreached nominated clinicians, sharing more information about the study and their prospective role. The principle investigator further explained the project after reviewing materials. Clinicians that were interested in making up part of the advisory board voluntarily participated. </a:t>
            </a:r>
          </a:p>
          <a:p>
            <a:endParaRPr lang="en-US" dirty="0">
              <a:ea typeface="Calibri"/>
              <a:cs typeface="Calibri"/>
            </a:endParaRPr>
          </a:p>
          <a:p>
            <a:r>
              <a:rPr lang="en-US" dirty="0">
                <a:ea typeface="Calibri"/>
                <a:cs typeface="Calibri"/>
              </a:rPr>
              <a:t>Recruitment for the church advisory board was done via pastoral buy-in in order to gage interest. Church leaders, such as pastors and priests, were asked to nominate members of their congregation who could be best represent the community. Members that were nominated and interested reached out to the research team via email or phone to ask for more information about their role in the study. </a:t>
            </a:r>
            <a:endParaRPr lang="en-US" dirty="0"/>
          </a:p>
          <a:p>
            <a:endParaRPr lang="en-US" dirty="0">
              <a:ea typeface="Calibri"/>
              <a:cs typeface="Calibri"/>
            </a:endParaRPr>
          </a:p>
          <a:p>
            <a:r>
              <a:rPr lang="en-US" dirty="0">
                <a:ea typeface="Calibri"/>
                <a:cs typeface="Calibri"/>
              </a:rPr>
              <a:t>The patient advisory board awaits IRB approval, thus we have not started recruitment. Patients will be nominated by their providers from programs at BMC: The immigrant refugee health center, general internal medicine, family medicine, and the recovery from stress and trauma through outpatient care, Research, and Education (RESTORE) center</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F811066-0135-4CAA-8AD4-89A97190AC00}" type="slidenum">
              <a:rPr lang="en-US" smtClean="0"/>
              <a:t>7</a:t>
            </a:fld>
            <a:endParaRPr lang="en-US"/>
          </a:p>
        </p:txBody>
      </p:sp>
    </p:spTree>
    <p:extLst>
      <p:ext uri="{BB962C8B-B14F-4D97-AF65-F5344CB8AC3E}">
        <p14:creationId xmlns:p14="http://schemas.microsoft.com/office/powerpoint/2010/main" val="4194239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cs typeface="Calibri"/>
              </a:rPr>
              <a:t>The RBSTE intervention that we are adapting was originally developed to support veterans of color who have experienced racial stress and trauma within the Veteran Health Administration. The RBSTE in an 8-week session, with each session lasting 90 minutes, with topics ranging from addressing race, white privilege, validating the impact of race-based traumatic experiences, and empowerment. </a:t>
            </a:r>
          </a:p>
        </p:txBody>
      </p:sp>
      <p:sp>
        <p:nvSpPr>
          <p:cNvPr id="4" name="Slide Number Placeholder 3"/>
          <p:cNvSpPr>
            <a:spLocks noGrp="1"/>
          </p:cNvSpPr>
          <p:nvPr>
            <p:ph type="sldNum" sz="quarter" idx="5"/>
          </p:nvPr>
        </p:nvSpPr>
        <p:spPr/>
        <p:txBody>
          <a:bodyPr/>
          <a:lstStyle/>
          <a:p>
            <a:fld id="{DF811066-0135-4CAA-8AD4-89A97190AC00}" type="slidenum">
              <a:rPr lang="en-US" smtClean="0"/>
              <a:t>8</a:t>
            </a:fld>
            <a:endParaRPr lang="en-US"/>
          </a:p>
        </p:txBody>
      </p:sp>
    </p:spTree>
    <p:extLst>
      <p:ext uri="{BB962C8B-B14F-4D97-AF65-F5344CB8AC3E}">
        <p14:creationId xmlns:p14="http://schemas.microsoft.com/office/powerpoint/2010/main" val="663981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cs typeface="Calibri"/>
              </a:rPr>
              <a:t>Our Clinician CAB is the most far along of our advisory boards at this point. Clinicians have expressed the importance of fostering a safe/brave space for BIPOC, intentionality regarding integrating mindfulness and spirituality, as well as acknowledging the mistrust that BIPOC may have regarding psychology. </a:t>
            </a:r>
          </a:p>
          <a:p>
            <a:endParaRPr lang="en-US" dirty="0">
              <a:cs typeface="Calibri"/>
            </a:endParaRPr>
          </a:p>
          <a:p>
            <a:r>
              <a:rPr lang="en-US" dirty="0">
                <a:cs typeface="Calibri"/>
              </a:rPr>
              <a:t>We are in the process of forming our church CAB, however, some difficulties have arisen such as finding suitable meeting times  for all advisory board members as well as hesitancy to join a research study based on a history of mistrust </a:t>
            </a:r>
          </a:p>
        </p:txBody>
      </p:sp>
      <p:sp>
        <p:nvSpPr>
          <p:cNvPr id="4" name="Slide Number Placeholder 3"/>
          <p:cNvSpPr>
            <a:spLocks noGrp="1"/>
          </p:cNvSpPr>
          <p:nvPr>
            <p:ph type="sldNum" sz="quarter" idx="5"/>
          </p:nvPr>
        </p:nvSpPr>
        <p:spPr/>
        <p:txBody>
          <a:bodyPr/>
          <a:lstStyle/>
          <a:p>
            <a:fld id="{DF811066-0135-4CAA-8AD4-89A97190AC00}" type="slidenum">
              <a:rPr lang="en-US" smtClean="0"/>
              <a:t>9</a:t>
            </a:fld>
            <a:endParaRPr lang="en-US"/>
          </a:p>
        </p:txBody>
      </p:sp>
    </p:spTree>
    <p:extLst>
      <p:ext uri="{BB962C8B-B14F-4D97-AF65-F5344CB8AC3E}">
        <p14:creationId xmlns:p14="http://schemas.microsoft.com/office/powerpoint/2010/main" val="805300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cs typeface="Calibri"/>
              </a:rPr>
              <a:t>As we progress through the next steps of the adaptation and dissemination of an RBSTE class for community churches, we plan to launch meetings with the church community advisory board, await IRB approval to begin recruitment for the patient advisory board, the dissemination of the adapted RBSTE manual, and finally assessing the outcomes of RBSTE groups. </a:t>
            </a:r>
          </a:p>
          <a:p>
            <a:endParaRPr lang="en-US" dirty="0">
              <a:cs typeface="Calibri"/>
            </a:endParaRPr>
          </a:p>
          <a:p>
            <a:r>
              <a:rPr lang="en-US" dirty="0">
                <a:cs typeface="Calibri"/>
              </a:rPr>
              <a:t>Thank you so much for the opportunity to present our abstract. I hope you enjoyed!</a:t>
            </a:r>
          </a:p>
        </p:txBody>
      </p:sp>
      <p:sp>
        <p:nvSpPr>
          <p:cNvPr id="4" name="Slide Number Placeholder 3"/>
          <p:cNvSpPr>
            <a:spLocks noGrp="1"/>
          </p:cNvSpPr>
          <p:nvPr>
            <p:ph type="sldNum" sz="quarter" idx="5"/>
          </p:nvPr>
        </p:nvSpPr>
        <p:spPr/>
        <p:txBody>
          <a:bodyPr/>
          <a:lstStyle/>
          <a:p>
            <a:fld id="{DF811066-0135-4CAA-8AD4-89A97190AC00}" type="slidenum">
              <a:rPr lang="en-US" smtClean="0"/>
              <a:t>10</a:t>
            </a:fld>
            <a:endParaRPr lang="en-US"/>
          </a:p>
        </p:txBody>
      </p:sp>
    </p:spTree>
    <p:extLst>
      <p:ext uri="{BB962C8B-B14F-4D97-AF65-F5344CB8AC3E}">
        <p14:creationId xmlns:p14="http://schemas.microsoft.com/office/powerpoint/2010/main" val="1251365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F811066-0135-4CAA-8AD4-89A97190AC00}" type="slidenum">
              <a:rPr lang="en-US" smtClean="0"/>
              <a:t>11</a:t>
            </a:fld>
            <a:endParaRPr lang="en-US"/>
          </a:p>
        </p:txBody>
      </p:sp>
    </p:spTree>
    <p:extLst>
      <p:ext uri="{BB962C8B-B14F-4D97-AF65-F5344CB8AC3E}">
        <p14:creationId xmlns:p14="http://schemas.microsoft.com/office/powerpoint/2010/main" val="3603072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102BAB4-8B8D-41DD-85C7-81A0CA962007}" type="datetimeFigureOut">
              <a:rPr lang="en-US" smtClean="0"/>
              <a:t>10/10/23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02BAB4-8B8D-41DD-85C7-81A0CA962007}" type="datetimeFigureOut">
              <a:rPr lang="en-US" smtClean="0"/>
              <a:t>10/10/23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02BAB4-8B8D-41DD-85C7-81A0CA962007}" type="datetimeFigureOut">
              <a:rPr lang="en-US" smtClean="0"/>
              <a:t>10/10/23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02BAB4-8B8D-41DD-85C7-81A0CA962007}" type="datetimeFigureOut">
              <a:rPr lang="en-US" smtClean="0"/>
              <a:t>10/10/23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02BAB4-8B8D-41DD-85C7-81A0CA962007}" type="datetimeFigureOut">
              <a:rPr lang="en-US" smtClean="0"/>
              <a:t>10/10/23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02BAB4-8B8D-41DD-85C7-81A0CA962007}" type="datetimeFigureOut">
              <a:rPr lang="en-US" smtClean="0"/>
              <a:t>10/10/23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02BAB4-8B8D-41DD-85C7-81A0CA962007}" type="datetimeFigureOut">
              <a:rPr lang="en-US" smtClean="0"/>
              <a:t>10/10/23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02BAB4-8B8D-41DD-85C7-81A0CA962007}" type="datetimeFigureOut">
              <a:rPr lang="en-US" smtClean="0"/>
              <a:t>10/10/23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02BAB4-8B8D-41DD-85C7-81A0CA962007}" type="datetimeFigureOut">
              <a:rPr lang="en-US" smtClean="0"/>
              <a:t>10/10/23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02BAB4-8B8D-41DD-85C7-81A0CA962007}" type="datetimeFigureOut">
              <a:rPr lang="en-US" smtClean="0"/>
              <a:t>10/10/23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02BAB4-8B8D-41DD-85C7-81A0CA962007}" type="datetimeFigureOut">
              <a:rPr lang="en-US" smtClean="0"/>
              <a:t>10/10/23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02BAB4-8B8D-41DD-85C7-81A0CA962007}" type="datetimeFigureOut">
              <a:rPr lang="en-US" smtClean="0"/>
              <a:t>10/10/23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44824F-EBE0-443F-8A8F-F64816AF04D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Colors" Target="../diagrams/colors1.xml"/><Relationship Id="rId3" Type="http://schemas.microsoft.com/office/2018/10/relationships/comments" Target="../comments/modernComment_100_0.xml"/><Relationship Id="rId7" Type="http://schemas.openxmlformats.org/officeDocument/2006/relationships/diagramQuickStyle" Target="../diagrams/quickStyle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2.png"/><Relationship Id="rId4" Type="http://schemas.openxmlformats.org/officeDocument/2006/relationships/image" Target="../media/image1.png"/><Relationship Id="rId9" Type="http://schemas.microsoft.com/office/2007/relationships/diagramDrawing" Target="../diagrams/drawing1.xml"/></Relationships>
</file>

<file path=ppt/slides/_rels/slide2.xml.rels><?xml version="1.0" encoding="UTF-8" standalone="yes"?>
<Relationships xmlns="http://schemas.openxmlformats.org/package/2006/relationships"><Relationship Id="rId3" Type="http://schemas.microsoft.com/office/2018/10/relationships/comments" Target="../comments/modernComment_104_FAD9BF74.xml"/><Relationship Id="rId7"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microsoft.com/office/2018/10/relationships/comments" Target="../comments/modernComment_10A_8FB70EE0.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microsoft.com/office/2018/10/relationships/comments" Target="../comments/modernComment_101_FFEF4FC.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18/10/relationships/comments" Target="../comments/modernComment_107_F7C7ABF.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3" Type="http://schemas.microsoft.com/office/2018/10/relationships/comments" Target="../comments/modernComment_102_A0C00866.xml"/><Relationship Id="rId7" Type="http://schemas.openxmlformats.org/officeDocument/2006/relationships/diagramColors" Target="../diagrams/colors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0.xml.rels><?xml version="1.0" encoding="UTF-8" standalone="yes"?>
<Relationships xmlns="http://schemas.openxmlformats.org/package/2006/relationships"><Relationship Id="rId8" Type="http://schemas.microsoft.com/office/2007/relationships/diagramDrawing" Target="../diagrams/drawing4.xml"/><Relationship Id="rId3" Type="http://schemas.microsoft.com/office/2018/10/relationships/comments" Target="../comments/modernComment_103_65AD507C.xml"/><Relationship Id="rId7" Type="http://schemas.openxmlformats.org/officeDocument/2006/relationships/diagramColors" Target="../diagrams/colors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1.xml.rels><?xml version="1.0" encoding="UTF-8" standalone="yes"?>
<Relationships xmlns="http://schemas.openxmlformats.org/package/2006/relationships"><Relationship Id="rId3" Type="http://schemas.openxmlformats.org/officeDocument/2006/relationships/hyperlink" Target="https://psycnet.apa.org/doi/10.1037/vio0000221"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red sign with white text&#10;&#10;Description automatically generated">
            <a:extLst>
              <a:ext uri="{FF2B5EF4-FFF2-40B4-BE49-F238E27FC236}">
                <a16:creationId xmlns:a16="http://schemas.microsoft.com/office/drawing/2014/main" id="{5C06F914-13CD-EF30-9D83-679CF79A4802}"/>
              </a:ext>
            </a:extLst>
          </p:cNvPr>
          <p:cNvPicPr>
            <a:picLocks noChangeAspect="1"/>
          </p:cNvPicPr>
          <p:nvPr/>
        </p:nvPicPr>
        <p:blipFill>
          <a:blip r:embed="rId4"/>
          <a:stretch>
            <a:fillRect/>
          </a:stretch>
        </p:blipFill>
        <p:spPr>
          <a:xfrm>
            <a:off x="192474" y="207179"/>
            <a:ext cx="1303460" cy="589161"/>
          </a:xfrm>
          <a:prstGeom prst="rect">
            <a:avLst/>
          </a:prstGeom>
        </p:spPr>
      </p:pic>
      <p:sp>
        <p:nvSpPr>
          <p:cNvPr id="5" name="TextBox 4">
            <a:extLst>
              <a:ext uri="{FF2B5EF4-FFF2-40B4-BE49-F238E27FC236}">
                <a16:creationId xmlns:a16="http://schemas.microsoft.com/office/drawing/2014/main" id="{E95E8049-F9AC-4468-AC98-65FE4F49005D}"/>
              </a:ext>
            </a:extLst>
          </p:cNvPr>
          <p:cNvSpPr txBox="1"/>
          <p:nvPr/>
        </p:nvSpPr>
        <p:spPr>
          <a:xfrm>
            <a:off x="1487188" y="149088"/>
            <a:ext cx="8499602"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latin typeface="Times New Roman"/>
                <a:cs typeface="Times New Roman"/>
              </a:rPr>
              <a:t>Adaptation and Dissemination of a Race-Based Stress, Trauma, and Empowerment (RBSTE) Class for Community Churches</a:t>
            </a:r>
          </a:p>
          <a:p>
            <a:pPr algn="ctr"/>
            <a:r>
              <a:rPr lang="en-US" sz="1200" dirty="0">
                <a:latin typeface="Times New Roman"/>
                <a:cs typeface="Times New Roman"/>
              </a:rPr>
              <a:t>Nuha </a:t>
            </a:r>
            <a:r>
              <a:rPr lang="en-US" sz="1200" err="1">
                <a:latin typeface="Times New Roman"/>
                <a:cs typeface="Times New Roman"/>
              </a:rPr>
              <a:t>Alshabani</a:t>
            </a:r>
            <a:r>
              <a:rPr lang="en-US" sz="1200" dirty="0">
                <a:latin typeface="Times New Roman"/>
                <a:cs typeface="Times New Roman"/>
              </a:rPr>
              <a:t> PhD </a:t>
            </a:r>
            <a:r>
              <a:rPr lang="en-US" sz="1200" baseline="30000" dirty="0">
                <a:latin typeface="Times New Roman"/>
                <a:cs typeface="Times New Roman"/>
              </a:rPr>
              <a:t>1</a:t>
            </a:r>
            <a:r>
              <a:rPr lang="en-US" sz="1200" dirty="0">
                <a:latin typeface="Times New Roman"/>
                <a:cs typeface="Times New Roman"/>
              </a:rPr>
              <a:t>; Devin Cromartie MD MPH </a:t>
            </a:r>
            <a:r>
              <a:rPr lang="en-US" sz="1200" baseline="30000" dirty="0">
                <a:latin typeface="Times New Roman"/>
                <a:cs typeface="Times New Roman"/>
              </a:rPr>
              <a:t>1,2</a:t>
            </a:r>
            <a:r>
              <a:rPr lang="en-US" sz="1200" dirty="0">
                <a:latin typeface="Times New Roman"/>
                <a:cs typeface="Times New Roman"/>
              </a:rPr>
              <a:t>; </a:t>
            </a:r>
            <a:r>
              <a:rPr lang="en-US" sz="1200" err="1">
                <a:latin typeface="Times New Roman"/>
                <a:cs typeface="Times New Roman"/>
              </a:rPr>
              <a:t>Joryan</a:t>
            </a:r>
            <a:r>
              <a:rPr lang="en-US" sz="1200" dirty="0">
                <a:latin typeface="Times New Roman"/>
                <a:cs typeface="Times New Roman"/>
              </a:rPr>
              <a:t> Franklin MPH </a:t>
            </a:r>
            <a:r>
              <a:rPr lang="en-US" sz="1200" baseline="30000" dirty="0">
                <a:latin typeface="Times New Roman"/>
                <a:cs typeface="Times New Roman"/>
              </a:rPr>
              <a:t>1</a:t>
            </a:r>
            <a:r>
              <a:rPr lang="en-US" sz="1200" dirty="0">
                <a:latin typeface="Times New Roman"/>
                <a:cs typeface="Times New Roman"/>
              </a:rPr>
              <a:t>; Shania Rimpel </a:t>
            </a:r>
            <a:r>
              <a:rPr lang="en-US" sz="1200" baseline="30000" dirty="0">
                <a:latin typeface="Times New Roman"/>
                <a:cs typeface="Times New Roman"/>
              </a:rPr>
              <a:t>1</a:t>
            </a:r>
            <a:r>
              <a:rPr lang="en-US" sz="1200" dirty="0">
                <a:latin typeface="Times New Roman"/>
                <a:cs typeface="Times New Roman"/>
              </a:rPr>
              <a:t>; Sarah Valentine PhD </a:t>
            </a:r>
            <a:r>
              <a:rPr lang="en-US" sz="1200" baseline="30000" dirty="0">
                <a:latin typeface="Times New Roman"/>
                <a:cs typeface="Times New Roman"/>
              </a:rPr>
              <a:t>1,2</a:t>
            </a:r>
          </a:p>
          <a:p>
            <a:pPr algn="ctr"/>
            <a:r>
              <a:rPr lang="en-US" sz="1100" dirty="0">
                <a:latin typeface="Times New Roman"/>
                <a:cs typeface="Times New Roman"/>
              </a:rPr>
              <a:t>1 Department of Psychiatry, Boston Medical Center     2 Boston University </a:t>
            </a:r>
            <a:r>
              <a:rPr lang="en-US" sz="1100" dirty="0">
                <a:latin typeface="Times New Roman"/>
                <a:ea typeface="+mn-lt"/>
                <a:cs typeface="+mn-lt"/>
              </a:rPr>
              <a:t>Chobanian and Avedisian School of Medicine</a:t>
            </a:r>
          </a:p>
          <a:p>
            <a:pPr algn="ctr"/>
            <a:endParaRPr lang="en-US" sz="1100" dirty="0">
              <a:latin typeface="Times New Roman"/>
              <a:cs typeface="Times New Roman"/>
            </a:endParaRPr>
          </a:p>
        </p:txBody>
      </p:sp>
      <p:sp>
        <p:nvSpPr>
          <p:cNvPr id="2" name="Rectangle 1">
            <a:extLst>
              <a:ext uri="{FF2B5EF4-FFF2-40B4-BE49-F238E27FC236}">
                <a16:creationId xmlns:a16="http://schemas.microsoft.com/office/drawing/2014/main" id="{E4E7BD6E-AB51-2642-17F3-B79917688C45}"/>
              </a:ext>
            </a:extLst>
          </p:cNvPr>
          <p:cNvSpPr/>
          <p:nvPr/>
        </p:nvSpPr>
        <p:spPr>
          <a:xfrm>
            <a:off x="273726" y="2582811"/>
            <a:ext cx="3271045" cy="283933"/>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latin typeface="Times New Roman"/>
                <a:ea typeface="Calibri"/>
                <a:cs typeface="Calibri"/>
              </a:rPr>
              <a:t>Background</a:t>
            </a:r>
            <a:endParaRPr lang="en-US" sz="1800" dirty="0">
              <a:latin typeface="Times New Roman"/>
            </a:endParaRPr>
          </a:p>
        </p:txBody>
      </p:sp>
      <p:sp>
        <p:nvSpPr>
          <p:cNvPr id="8" name="TextBox 7">
            <a:extLst>
              <a:ext uri="{FF2B5EF4-FFF2-40B4-BE49-F238E27FC236}">
                <a16:creationId xmlns:a16="http://schemas.microsoft.com/office/drawing/2014/main" id="{DEEDA170-790B-94EF-BEE5-02D1937A1510}"/>
              </a:ext>
            </a:extLst>
          </p:cNvPr>
          <p:cNvSpPr txBox="1"/>
          <p:nvPr/>
        </p:nvSpPr>
        <p:spPr>
          <a:xfrm>
            <a:off x="257169" y="2979639"/>
            <a:ext cx="3283816"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000" dirty="0">
                <a:latin typeface="Times New Roman"/>
                <a:ea typeface="+mn-lt"/>
                <a:cs typeface="+mn-lt"/>
              </a:rPr>
              <a:t>Racism is a public health problem that drives a range of health disparities among racially marginalized people. Black people in the US endure a higher stress burden and lower access to quality care caused by structural racism. That is, Black people in the US endure the additive burden of racism-based stress (RBS)—defined as psychological stress or emotional</a:t>
            </a:r>
            <a:endParaRPr lang="en-US" sz="1000">
              <a:latin typeface="Times New Roman"/>
              <a:cs typeface="Times New Roman"/>
            </a:endParaRPr>
          </a:p>
          <a:p>
            <a:pPr algn="just"/>
            <a:r>
              <a:rPr lang="en-US" sz="1000" dirty="0">
                <a:latin typeface="Times New Roman"/>
                <a:ea typeface="+mn-lt"/>
                <a:cs typeface="+mn-lt"/>
              </a:rPr>
              <a:t>injury reactions that are experienced in response to structural and individual racism. </a:t>
            </a:r>
            <a:endParaRPr lang="en-US" sz="1000">
              <a:ea typeface="Calibri"/>
              <a:cs typeface="Calibri"/>
            </a:endParaRPr>
          </a:p>
        </p:txBody>
      </p:sp>
      <p:sp>
        <p:nvSpPr>
          <p:cNvPr id="10" name="Rectangle 9">
            <a:extLst>
              <a:ext uri="{FF2B5EF4-FFF2-40B4-BE49-F238E27FC236}">
                <a16:creationId xmlns:a16="http://schemas.microsoft.com/office/drawing/2014/main" id="{AF2CA870-8688-3AE4-8109-437460AE9464}"/>
              </a:ext>
            </a:extLst>
          </p:cNvPr>
          <p:cNvSpPr/>
          <p:nvPr/>
        </p:nvSpPr>
        <p:spPr>
          <a:xfrm>
            <a:off x="259349" y="1377183"/>
            <a:ext cx="3271046" cy="269556"/>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latin typeface="Times New Roman"/>
                <a:ea typeface="Calibri"/>
                <a:cs typeface="Calibri"/>
              </a:rPr>
              <a:t>Objectives</a:t>
            </a:r>
            <a:endParaRPr lang="en-US" dirty="0"/>
          </a:p>
        </p:txBody>
      </p:sp>
      <p:sp>
        <p:nvSpPr>
          <p:cNvPr id="11" name="TextBox 10">
            <a:extLst>
              <a:ext uri="{FF2B5EF4-FFF2-40B4-BE49-F238E27FC236}">
                <a16:creationId xmlns:a16="http://schemas.microsoft.com/office/drawing/2014/main" id="{D17DBDD1-A384-D77E-E4B1-BFE4C402EFBE}"/>
              </a:ext>
            </a:extLst>
          </p:cNvPr>
          <p:cNvSpPr txBox="1"/>
          <p:nvPr/>
        </p:nvSpPr>
        <p:spPr>
          <a:xfrm>
            <a:off x="265304" y="1818870"/>
            <a:ext cx="3283142" cy="7222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000" dirty="0">
                <a:latin typeface="Times New Roman"/>
                <a:ea typeface="+mn-lt"/>
                <a:cs typeface="+mn-lt"/>
              </a:rPr>
              <a:t>This study aims to adapt the Race-based Stress, Trauma, and Empowerment (RBSTE)</a:t>
            </a:r>
            <a:endParaRPr lang="en-US" sz="1000">
              <a:latin typeface="Times New Roman"/>
              <a:cs typeface="Times New Roman"/>
            </a:endParaRPr>
          </a:p>
          <a:p>
            <a:pPr algn="just"/>
            <a:r>
              <a:rPr lang="en-US" sz="1000" dirty="0">
                <a:latin typeface="Times New Roman"/>
                <a:ea typeface="+mn-lt"/>
                <a:cs typeface="+mn-lt"/>
              </a:rPr>
              <a:t>curriculum for Boston Community Churches and Boston Medical Center patients.</a:t>
            </a:r>
            <a:endParaRPr lang="en-US" sz="1000" dirty="0">
              <a:latin typeface="Times New Roman"/>
              <a:cs typeface="Times New Roman"/>
            </a:endParaRPr>
          </a:p>
        </p:txBody>
      </p:sp>
      <p:sp>
        <p:nvSpPr>
          <p:cNvPr id="12" name="Rectangle 11">
            <a:extLst>
              <a:ext uri="{FF2B5EF4-FFF2-40B4-BE49-F238E27FC236}">
                <a16:creationId xmlns:a16="http://schemas.microsoft.com/office/drawing/2014/main" id="{2D47AB51-1644-E84B-996E-8006B62526D8}"/>
              </a:ext>
            </a:extLst>
          </p:cNvPr>
          <p:cNvSpPr/>
          <p:nvPr/>
        </p:nvSpPr>
        <p:spPr>
          <a:xfrm>
            <a:off x="259349" y="4454766"/>
            <a:ext cx="3271046" cy="269556"/>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latin typeface="Times New Roman"/>
                <a:ea typeface="Calibri"/>
                <a:cs typeface="Calibri"/>
              </a:rPr>
              <a:t>Hypothesis</a:t>
            </a:r>
          </a:p>
        </p:txBody>
      </p:sp>
      <p:sp>
        <p:nvSpPr>
          <p:cNvPr id="13" name="TextBox 12">
            <a:extLst>
              <a:ext uri="{FF2B5EF4-FFF2-40B4-BE49-F238E27FC236}">
                <a16:creationId xmlns:a16="http://schemas.microsoft.com/office/drawing/2014/main" id="{B8DFF831-BCF3-90BA-6E6C-486061080450}"/>
              </a:ext>
            </a:extLst>
          </p:cNvPr>
          <p:cNvSpPr txBox="1"/>
          <p:nvPr/>
        </p:nvSpPr>
        <p:spPr>
          <a:xfrm>
            <a:off x="263064" y="4792480"/>
            <a:ext cx="3272284"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000" dirty="0">
                <a:latin typeface="Times New Roman"/>
                <a:ea typeface="+mn-lt"/>
                <a:cs typeface="+mn-lt"/>
              </a:rPr>
              <a:t>The contextual information gathered from stakeholders (i.e., RBSTE developers, clinicians, patients, and church members) will improve our understanding of the local population’s needs and how to tailor RBSTE’s curriculum and implementation plan. We use Chambers and colleagues’ </a:t>
            </a:r>
            <a:r>
              <a:rPr lang="en-US" sz="1000" dirty="0" err="1">
                <a:latin typeface="Times New Roman"/>
                <a:ea typeface="+mn-lt"/>
                <a:cs typeface="+mn-lt"/>
              </a:rPr>
              <a:t>Adaptome</a:t>
            </a:r>
            <a:r>
              <a:rPr lang="en-US" sz="1000" dirty="0">
                <a:latin typeface="Times New Roman"/>
                <a:ea typeface="+mn-lt"/>
                <a:cs typeface="+mn-lt"/>
              </a:rPr>
              <a:t> Model to systematically adapt the intervention for setting, audience, and delivery.</a:t>
            </a:r>
            <a:endParaRPr lang="en-US" sz="1000" dirty="0">
              <a:latin typeface="Times New Roman"/>
              <a:cs typeface="Times New Roman"/>
            </a:endParaRPr>
          </a:p>
        </p:txBody>
      </p:sp>
      <p:sp>
        <p:nvSpPr>
          <p:cNvPr id="14" name="Rectangle 13">
            <a:extLst>
              <a:ext uri="{FF2B5EF4-FFF2-40B4-BE49-F238E27FC236}">
                <a16:creationId xmlns:a16="http://schemas.microsoft.com/office/drawing/2014/main" id="{C8E8CBF3-3FF5-2CF0-D3DB-3B36AFB747EA}"/>
              </a:ext>
            </a:extLst>
          </p:cNvPr>
          <p:cNvSpPr/>
          <p:nvPr/>
        </p:nvSpPr>
        <p:spPr>
          <a:xfrm>
            <a:off x="4345126" y="1379814"/>
            <a:ext cx="3271046" cy="269556"/>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latin typeface="Times New Roman"/>
                <a:ea typeface="Calibri"/>
                <a:cs typeface="Calibri"/>
              </a:rPr>
              <a:t>Methods</a:t>
            </a:r>
          </a:p>
        </p:txBody>
      </p:sp>
      <p:graphicFrame>
        <p:nvGraphicFramePr>
          <p:cNvPr id="26" name="Diagram 25">
            <a:extLst>
              <a:ext uri="{FF2B5EF4-FFF2-40B4-BE49-F238E27FC236}">
                <a16:creationId xmlns:a16="http://schemas.microsoft.com/office/drawing/2014/main" id="{0B8D6AEA-9A7F-D8E6-65D9-1527F283021F}"/>
              </a:ext>
            </a:extLst>
          </p:cNvPr>
          <p:cNvGraphicFramePr/>
          <p:nvPr>
            <p:extLst>
              <p:ext uri="{D42A27DB-BD31-4B8C-83A1-F6EECF244321}">
                <p14:modId xmlns:p14="http://schemas.microsoft.com/office/powerpoint/2010/main" val="599872233"/>
              </p:ext>
            </p:extLst>
          </p:nvPr>
        </p:nvGraphicFramePr>
        <p:xfrm>
          <a:off x="3699340" y="2972943"/>
          <a:ext cx="4572000" cy="36576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95" name="TextBox 494">
            <a:extLst>
              <a:ext uri="{FF2B5EF4-FFF2-40B4-BE49-F238E27FC236}">
                <a16:creationId xmlns:a16="http://schemas.microsoft.com/office/drawing/2014/main" id="{03A1DE55-9E28-DD85-752C-F64BD9D350A7}"/>
              </a:ext>
            </a:extLst>
          </p:cNvPr>
          <p:cNvSpPr txBox="1"/>
          <p:nvPr/>
        </p:nvSpPr>
        <p:spPr>
          <a:xfrm>
            <a:off x="4339025" y="1817250"/>
            <a:ext cx="3277204"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000" dirty="0">
                <a:latin typeface="Times New Roman"/>
                <a:ea typeface="+mn-lt"/>
                <a:cs typeface="+mn-lt"/>
              </a:rPr>
              <a:t>We will translate observations and feedback from our four stakeholder groups to implement an adapted version of RBSTE that will improve health equity for Black patients. Integration of feedback from the four stakeholder groups will occur over three phases:</a:t>
            </a:r>
            <a:endParaRPr lang="en-US" sz="1000">
              <a:latin typeface="Times New Roman"/>
              <a:cs typeface="Times New Roman"/>
            </a:endParaRPr>
          </a:p>
        </p:txBody>
      </p:sp>
      <p:sp>
        <p:nvSpPr>
          <p:cNvPr id="562" name="Rectangle 561">
            <a:extLst>
              <a:ext uri="{FF2B5EF4-FFF2-40B4-BE49-F238E27FC236}">
                <a16:creationId xmlns:a16="http://schemas.microsoft.com/office/drawing/2014/main" id="{058C9655-F14F-CD92-A4F5-5921BC87E8D7}"/>
              </a:ext>
            </a:extLst>
          </p:cNvPr>
          <p:cNvSpPr/>
          <p:nvPr/>
        </p:nvSpPr>
        <p:spPr>
          <a:xfrm>
            <a:off x="8355957" y="1372693"/>
            <a:ext cx="3271046" cy="269556"/>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latin typeface="Times New Roman"/>
                <a:ea typeface="Calibri"/>
                <a:cs typeface="Calibri"/>
              </a:rPr>
              <a:t>Findings</a:t>
            </a:r>
            <a:endParaRPr lang="en-US" dirty="0"/>
          </a:p>
        </p:txBody>
      </p:sp>
      <p:sp>
        <p:nvSpPr>
          <p:cNvPr id="563" name="TextBox 562">
            <a:extLst>
              <a:ext uri="{FF2B5EF4-FFF2-40B4-BE49-F238E27FC236}">
                <a16:creationId xmlns:a16="http://schemas.microsoft.com/office/drawing/2014/main" id="{41A61393-804B-AEA1-8F58-65566D399F39}"/>
              </a:ext>
            </a:extLst>
          </p:cNvPr>
          <p:cNvSpPr txBox="1"/>
          <p:nvPr/>
        </p:nvSpPr>
        <p:spPr>
          <a:xfrm>
            <a:off x="8316180" y="1646172"/>
            <a:ext cx="3277166"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latin typeface="Times New Roman"/>
                <a:ea typeface="+mn-lt"/>
                <a:cs typeface="+mn-lt"/>
              </a:rPr>
              <a:t>We present findings and process details from our systematic and iterative approach to adaptation in phase 1. Themes from field notes of meetings with stakeholders yielded: </a:t>
            </a:r>
          </a:p>
          <a:p>
            <a:pPr marL="285750" indent="-285750">
              <a:buFont typeface="Arial"/>
              <a:buChar char="•"/>
            </a:pPr>
            <a:r>
              <a:rPr lang="en-US" sz="1000" dirty="0">
                <a:solidFill>
                  <a:srgbClr val="444444"/>
                </a:solidFill>
                <a:latin typeface="Times New Roman"/>
                <a:ea typeface="Calibri"/>
                <a:cs typeface="Arial"/>
              </a:rPr>
              <a:t>The need to adapt RBSTE for spiritual bypassing</a:t>
            </a:r>
          </a:p>
          <a:p>
            <a:pPr marL="285750" indent="-285750">
              <a:buFont typeface="Arial"/>
              <a:buChar char="•"/>
            </a:pPr>
            <a:r>
              <a:rPr lang="en-US" sz="1000">
                <a:solidFill>
                  <a:srgbClr val="444444"/>
                </a:solidFill>
                <a:latin typeface="Times New Roman"/>
                <a:ea typeface="Calibri"/>
                <a:cs typeface="Arial"/>
              </a:rPr>
              <a:t>Culturally adapting incongruent practices </a:t>
            </a:r>
            <a:r>
              <a:rPr lang="en-US" sz="1000" dirty="0">
                <a:solidFill>
                  <a:srgbClr val="444444"/>
                </a:solidFill>
                <a:latin typeface="Times New Roman"/>
                <a:ea typeface="Calibri"/>
                <a:cs typeface="Arial"/>
              </a:rPr>
              <a:t>(</a:t>
            </a:r>
            <a:r>
              <a:rPr lang="en-US" sz="1000" err="1">
                <a:solidFill>
                  <a:srgbClr val="444444"/>
                </a:solidFill>
                <a:latin typeface="Times New Roman"/>
                <a:ea typeface="Calibri"/>
                <a:cs typeface="Arial"/>
              </a:rPr>
              <a:t>e.g</a:t>
            </a:r>
            <a:r>
              <a:rPr lang="en-US" sz="1000" dirty="0">
                <a:solidFill>
                  <a:srgbClr val="444444"/>
                </a:solidFill>
                <a:latin typeface="Times New Roman"/>
                <a:ea typeface="Calibri"/>
                <a:cs typeface="Arial"/>
              </a:rPr>
              <a:t> mindfulness)</a:t>
            </a:r>
          </a:p>
          <a:p>
            <a:pPr marL="285750" indent="-285750">
              <a:buFont typeface="Arial"/>
              <a:buChar char="•"/>
            </a:pPr>
            <a:r>
              <a:rPr lang="en-US" sz="1000" dirty="0">
                <a:solidFill>
                  <a:srgbClr val="444444"/>
                </a:solidFill>
                <a:latin typeface="Times New Roman"/>
                <a:ea typeface="Calibri"/>
                <a:cs typeface="Arial"/>
              </a:rPr>
              <a:t>Adapting the material to fit in the context of immigration</a:t>
            </a:r>
            <a:endParaRPr lang="en-US" sz="1000" dirty="0">
              <a:latin typeface="Times New Roman"/>
            </a:endParaRPr>
          </a:p>
        </p:txBody>
      </p:sp>
      <p:pic>
        <p:nvPicPr>
          <p:cNvPr id="564" name="Picture 563" descr="A close-up of a logo&#10;&#10;Description automatically generated">
            <a:extLst>
              <a:ext uri="{FF2B5EF4-FFF2-40B4-BE49-F238E27FC236}">
                <a16:creationId xmlns:a16="http://schemas.microsoft.com/office/drawing/2014/main" id="{C0949BFE-72F6-8D7A-A7C4-9C76500AE51A}"/>
              </a:ext>
            </a:extLst>
          </p:cNvPr>
          <p:cNvPicPr>
            <a:picLocks noChangeAspect="1"/>
          </p:cNvPicPr>
          <p:nvPr/>
        </p:nvPicPr>
        <p:blipFill rotWithShape="1">
          <a:blip r:embed="rId10"/>
          <a:srcRect t="13934" r="-240" b="37170"/>
          <a:stretch/>
        </p:blipFill>
        <p:spPr>
          <a:xfrm>
            <a:off x="9983355" y="-2862"/>
            <a:ext cx="1802250" cy="883192"/>
          </a:xfrm>
          <a:prstGeom prst="rect">
            <a:avLst/>
          </a:prstGeom>
        </p:spPr>
      </p:pic>
      <p:sp>
        <p:nvSpPr>
          <p:cNvPr id="25" name="Rectangle 24">
            <a:extLst>
              <a:ext uri="{FF2B5EF4-FFF2-40B4-BE49-F238E27FC236}">
                <a16:creationId xmlns:a16="http://schemas.microsoft.com/office/drawing/2014/main" id="{76283CE0-BA32-6970-18FA-6CA50F5CFFB7}"/>
              </a:ext>
            </a:extLst>
          </p:cNvPr>
          <p:cNvSpPr/>
          <p:nvPr/>
        </p:nvSpPr>
        <p:spPr>
          <a:xfrm>
            <a:off x="8355821" y="2960114"/>
            <a:ext cx="3271046" cy="269556"/>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rgbClr val="FFFFFF"/>
                </a:solidFill>
                <a:latin typeface="Times New Roman"/>
                <a:ea typeface="Calibri"/>
                <a:cs typeface="Calibri"/>
              </a:rPr>
              <a:t>Next Steps</a:t>
            </a:r>
            <a:endParaRPr lang="en-US"/>
          </a:p>
        </p:txBody>
      </p:sp>
      <p:sp>
        <p:nvSpPr>
          <p:cNvPr id="450" name="Rectangle 449">
            <a:extLst>
              <a:ext uri="{FF2B5EF4-FFF2-40B4-BE49-F238E27FC236}">
                <a16:creationId xmlns:a16="http://schemas.microsoft.com/office/drawing/2014/main" id="{57CB1A72-0818-4CAA-43EA-17DBE48CD255}"/>
              </a:ext>
            </a:extLst>
          </p:cNvPr>
          <p:cNvSpPr/>
          <p:nvPr/>
        </p:nvSpPr>
        <p:spPr>
          <a:xfrm>
            <a:off x="8356089" y="4092833"/>
            <a:ext cx="3271046" cy="269556"/>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rgbClr val="FFFFFF"/>
                </a:solidFill>
                <a:latin typeface="Times New Roman"/>
                <a:ea typeface="Calibri"/>
                <a:cs typeface="Calibri"/>
              </a:rPr>
              <a:t>References</a:t>
            </a:r>
            <a:endParaRPr lang="en-US" dirty="0"/>
          </a:p>
        </p:txBody>
      </p:sp>
      <p:sp>
        <p:nvSpPr>
          <p:cNvPr id="692" name="TextBox 691">
            <a:extLst>
              <a:ext uri="{FF2B5EF4-FFF2-40B4-BE49-F238E27FC236}">
                <a16:creationId xmlns:a16="http://schemas.microsoft.com/office/drawing/2014/main" id="{B3497CB9-094D-B8C2-B3E9-6DEC5036486C}"/>
              </a:ext>
            </a:extLst>
          </p:cNvPr>
          <p:cNvSpPr txBox="1"/>
          <p:nvPr/>
        </p:nvSpPr>
        <p:spPr>
          <a:xfrm>
            <a:off x="8353648" y="3231412"/>
            <a:ext cx="3275619"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000" dirty="0">
                <a:latin typeface="Times New Roman"/>
                <a:ea typeface="Calibri"/>
                <a:cs typeface="Calibri"/>
              </a:rPr>
              <a:t>Launch meetings with the Church Community Advisory Board</a:t>
            </a:r>
          </a:p>
          <a:p>
            <a:pPr marL="285750" indent="-285750">
              <a:buFont typeface="Arial"/>
              <a:buChar char="•"/>
            </a:pPr>
            <a:r>
              <a:rPr lang="en-US" sz="1000" dirty="0">
                <a:latin typeface="Times New Roman"/>
                <a:ea typeface="Calibri"/>
                <a:cs typeface="Calibri"/>
              </a:rPr>
              <a:t>Recruitment for the Patient Advisory Board</a:t>
            </a:r>
          </a:p>
          <a:p>
            <a:pPr marL="285750" indent="-285750">
              <a:buFont typeface="Arial"/>
              <a:buChar char="•"/>
            </a:pPr>
            <a:r>
              <a:rPr lang="en-US" sz="1000" dirty="0">
                <a:latin typeface="Times New Roman"/>
                <a:ea typeface="Calibri"/>
                <a:cs typeface="Calibri"/>
              </a:rPr>
              <a:t>Dissemination of the adapted RBSTE manual </a:t>
            </a:r>
          </a:p>
          <a:p>
            <a:pPr marL="285750" indent="-285750">
              <a:buFont typeface="Arial"/>
              <a:buChar char="•"/>
            </a:pPr>
            <a:r>
              <a:rPr lang="en-US" sz="1000" dirty="0">
                <a:latin typeface="Times New Roman"/>
                <a:ea typeface="Calibri"/>
                <a:cs typeface="Calibri"/>
              </a:rPr>
              <a:t>Assessing the outcomes of RBSTE groups</a:t>
            </a:r>
          </a:p>
        </p:txBody>
      </p:sp>
      <p:sp>
        <p:nvSpPr>
          <p:cNvPr id="905" name="TextBox 904">
            <a:extLst>
              <a:ext uri="{FF2B5EF4-FFF2-40B4-BE49-F238E27FC236}">
                <a16:creationId xmlns:a16="http://schemas.microsoft.com/office/drawing/2014/main" id="{E85B787B-637C-C301-0635-0DD105059287}"/>
              </a:ext>
            </a:extLst>
          </p:cNvPr>
          <p:cNvSpPr txBox="1"/>
          <p:nvPr/>
        </p:nvSpPr>
        <p:spPr>
          <a:xfrm>
            <a:off x="7764041" y="4346261"/>
            <a:ext cx="4471223" cy="25391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US" sz="1000" dirty="0">
                <a:latin typeface="Times New Roman"/>
                <a:ea typeface="Calibri"/>
                <a:cs typeface="Times New Roman"/>
              </a:rPr>
              <a:t>Carlson, M., </a:t>
            </a:r>
            <a:r>
              <a:rPr lang="en-US" sz="1000" err="1">
                <a:latin typeface="Times New Roman"/>
                <a:ea typeface="Calibri"/>
                <a:cs typeface="Times New Roman"/>
              </a:rPr>
              <a:t>Endlsey</a:t>
            </a:r>
            <a:r>
              <a:rPr lang="en-US" sz="1000" dirty="0">
                <a:latin typeface="Times New Roman"/>
                <a:ea typeface="Calibri"/>
                <a:cs typeface="Times New Roman"/>
              </a:rPr>
              <a:t>, M., Motley, D., </a:t>
            </a:r>
            <a:r>
              <a:rPr lang="en-US" sz="1000" err="1">
                <a:latin typeface="Times New Roman"/>
                <a:ea typeface="Calibri"/>
                <a:cs typeface="Times New Roman"/>
              </a:rPr>
              <a:t>Shawahin</a:t>
            </a:r>
            <a:r>
              <a:rPr lang="en-US" sz="1000" dirty="0">
                <a:latin typeface="Times New Roman"/>
                <a:ea typeface="Calibri"/>
                <a:cs typeface="Times New Roman"/>
              </a:rPr>
              <a:t>, L. N., &amp; Williams, M. T. (2018). Addressing the impact of racism on veterans of color: A race-based stress and trauma intervention. </a:t>
            </a:r>
            <a:r>
              <a:rPr lang="en-US" sz="1000" i="1" dirty="0">
                <a:latin typeface="Times New Roman"/>
                <a:ea typeface="Calibri"/>
                <a:cs typeface="Times New Roman"/>
              </a:rPr>
              <a:t>Psychology of Violence, 8</a:t>
            </a:r>
            <a:r>
              <a:rPr lang="en-US" sz="1000" dirty="0">
                <a:latin typeface="Times New Roman"/>
                <a:ea typeface="Calibri"/>
                <a:cs typeface="Times New Roman"/>
              </a:rPr>
              <a:t>(6), 748–762.</a:t>
            </a:r>
            <a:endParaRPr lang="en-US" sz="1000">
              <a:latin typeface="Times New Roman"/>
              <a:cs typeface="Times New Roman"/>
            </a:endParaRPr>
          </a:p>
          <a:p>
            <a:pPr marL="342900" indent="-342900">
              <a:buAutoNum type="arabicPeriod"/>
            </a:pPr>
            <a:r>
              <a:rPr lang="en-US" sz="1000" dirty="0">
                <a:latin typeface="Times New Roman"/>
                <a:ea typeface="Calibri"/>
                <a:cs typeface="Times New Roman"/>
              </a:rPr>
              <a:t>Chambers, D. A., &amp; Norton, W. E. (2016). The </a:t>
            </a:r>
            <a:r>
              <a:rPr lang="en-US" sz="1000" err="1">
                <a:latin typeface="Times New Roman"/>
                <a:ea typeface="Calibri"/>
                <a:cs typeface="Times New Roman"/>
              </a:rPr>
              <a:t>Adaptome</a:t>
            </a:r>
            <a:r>
              <a:rPr lang="en-US" sz="1000" dirty="0">
                <a:latin typeface="Times New Roman"/>
                <a:ea typeface="Calibri"/>
                <a:cs typeface="Times New Roman"/>
              </a:rPr>
              <a:t>: Advancing the Science of Intervention Adaptation. </a:t>
            </a:r>
            <a:r>
              <a:rPr lang="en-US" sz="1000" i="1" dirty="0">
                <a:latin typeface="Times New Roman"/>
                <a:ea typeface="Calibri"/>
                <a:cs typeface="Times New Roman"/>
              </a:rPr>
              <a:t>American journal of preventive medicine</a:t>
            </a:r>
            <a:r>
              <a:rPr lang="en-US" sz="1000" dirty="0">
                <a:latin typeface="Times New Roman"/>
                <a:ea typeface="Calibri"/>
                <a:cs typeface="Times New Roman"/>
              </a:rPr>
              <a:t>, </a:t>
            </a:r>
            <a:r>
              <a:rPr lang="en-US" sz="1000" i="1" dirty="0">
                <a:latin typeface="Times New Roman"/>
                <a:ea typeface="Calibri"/>
                <a:cs typeface="Times New Roman"/>
              </a:rPr>
              <a:t>51</a:t>
            </a:r>
            <a:r>
              <a:rPr lang="en-US" sz="1000" dirty="0">
                <a:latin typeface="Times New Roman"/>
                <a:ea typeface="Calibri"/>
                <a:cs typeface="Times New Roman"/>
              </a:rPr>
              <a:t>(4 Suppl 2), S124–S131.</a:t>
            </a:r>
            <a:endParaRPr lang="en-US" sz="1000">
              <a:latin typeface="Times New Roman"/>
              <a:ea typeface="Calibri"/>
              <a:cs typeface="Calibri"/>
            </a:endParaRPr>
          </a:p>
          <a:p>
            <a:pPr marL="342900" indent="-342900">
              <a:buAutoNum type="arabicPeriod"/>
            </a:pPr>
            <a:r>
              <a:rPr lang="en-US" sz="1000" dirty="0">
                <a:latin typeface="Times New Roman"/>
                <a:ea typeface="Calibri"/>
                <a:cs typeface="Times New Roman"/>
              </a:rPr>
              <a:t>Israel, Barbara, et al. “Introduction to Methods in Community-Based Participatory Research for Health.” </a:t>
            </a:r>
            <a:r>
              <a:rPr lang="en-US" sz="1000" i="1" dirty="0">
                <a:latin typeface="Times New Roman"/>
                <a:ea typeface="Calibri"/>
                <a:cs typeface="Times New Roman"/>
              </a:rPr>
              <a:t>Methods in Community-Based Participatory Research for Health</a:t>
            </a:r>
            <a:r>
              <a:rPr lang="en-US" sz="1000" dirty="0">
                <a:latin typeface="Times New Roman"/>
                <a:ea typeface="Calibri"/>
                <a:cs typeface="Times New Roman"/>
              </a:rPr>
              <a:t>, Jossey-Bass, 2003, pp. 3–26.</a:t>
            </a:r>
          </a:p>
          <a:p>
            <a:pPr marL="342900" indent="-342900">
              <a:buFontTx/>
              <a:buAutoNum type="arabicPeriod"/>
            </a:pPr>
            <a:r>
              <a:rPr lang="en-US" sz="1000" dirty="0">
                <a:latin typeface="Times New Roman"/>
                <a:ea typeface="Calibri"/>
                <a:cs typeface="Times New Roman"/>
              </a:rPr>
              <a:t>Rislin, J. L. &amp; Martinez, A. M. (2019). Healing from racial stress/trauma: A race-based stress/ trauma and empowerment (RBSTE) group intervention manual. Adapted from "Addressing the impact of racism on veterans of color: A Race-Based Stress &amp; Trauma Intervention," by M. Carlson, M. Endsley, D. Motley, L. N. </a:t>
            </a:r>
            <a:r>
              <a:rPr lang="en-US" sz="1000" err="1">
                <a:latin typeface="Times New Roman"/>
                <a:ea typeface="Calibri"/>
                <a:cs typeface="Times New Roman"/>
              </a:rPr>
              <a:t>Shawahin</a:t>
            </a:r>
            <a:r>
              <a:rPr lang="en-US" sz="1000" dirty="0">
                <a:latin typeface="Times New Roman"/>
                <a:ea typeface="Calibri"/>
                <a:cs typeface="Times New Roman"/>
              </a:rPr>
              <a:t>, M. T. Williams, (2018). Adapted with permission. </a:t>
            </a:r>
          </a:p>
          <a:p>
            <a:pPr marL="285750" indent="-285750">
              <a:buFont typeface="Arial"/>
              <a:buChar char="•"/>
            </a:pPr>
            <a:endParaRPr lang="en-US" sz="900" dirty="0">
              <a:latin typeface="Times New Roman"/>
              <a:ea typeface="Calibri"/>
              <a:cs typeface="Calibri"/>
            </a:endParaRPr>
          </a:p>
        </p:txBody>
      </p:sp>
    </p:spTree>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427DB12-40AE-594C-0192-8FED45330EE0}"/>
              </a:ext>
            </a:extLst>
          </p:cNvPr>
          <p:cNvSpPr/>
          <p:nvPr/>
        </p:nvSpPr>
        <p:spPr>
          <a:xfrm>
            <a:off x="609231" y="303696"/>
            <a:ext cx="10977310" cy="1247216"/>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dirty="0">
                <a:latin typeface="Times New Roman"/>
                <a:ea typeface="Calibri"/>
                <a:cs typeface="Calibri"/>
              </a:rPr>
              <a:t>Introduction:</a:t>
            </a:r>
          </a:p>
          <a:p>
            <a:pPr algn="ctr"/>
            <a:r>
              <a:rPr lang="en-US" sz="2400" b="1" dirty="0">
                <a:latin typeface="Times New Roman"/>
                <a:ea typeface="Calibri"/>
                <a:cs typeface="Calibri"/>
              </a:rPr>
              <a:t>Background, Objectives, and Hypothesis </a:t>
            </a:r>
          </a:p>
        </p:txBody>
      </p:sp>
      <p:sp>
        <p:nvSpPr>
          <p:cNvPr id="26" name="Rectangle 25">
            <a:extLst>
              <a:ext uri="{FF2B5EF4-FFF2-40B4-BE49-F238E27FC236}">
                <a16:creationId xmlns:a16="http://schemas.microsoft.com/office/drawing/2014/main" id="{1521CD0C-485A-A33B-1FC7-6CC151861CA0}"/>
              </a:ext>
            </a:extLst>
          </p:cNvPr>
          <p:cNvSpPr/>
          <p:nvPr/>
        </p:nvSpPr>
        <p:spPr>
          <a:xfrm>
            <a:off x="700689" y="2067034"/>
            <a:ext cx="858344" cy="805792"/>
          </a:xfrm>
          <a:prstGeom prst="rect">
            <a:avLst/>
          </a:prstGeom>
          <a:solidFill>
            <a:srgbClr val="C000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aphic 27" descr="Brain with solid fill">
            <a:extLst>
              <a:ext uri="{FF2B5EF4-FFF2-40B4-BE49-F238E27FC236}">
                <a16:creationId xmlns:a16="http://schemas.microsoft.com/office/drawing/2014/main" id="{98735E4B-846D-044A-309D-E8823F1AE00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6386" y="2043386"/>
            <a:ext cx="914400" cy="914400"/>
          </a:xfrm>
          <a:prstGeom prst="rect">
            <a:avLst/>
          </a:prstGeom>
        </p:spPr>
      </p:pic>
      <p:sp>
        <p:nvSpPr>
          <p:cNvPr id="29" name="TextBox 28">
            <a:extLst>
              <a:ext uri="{FF2B5EF4-FFF2-40B4-BE49-F238E27FC236}">
                <a16:creationId xmlns:a16="http://schemas.microsoft.com/office/drawing/2014/main" id="{5AE258A4-6AB7-89FB-F335-E9BF9CDD5BC5}"/>
              </a:ext>
            </a:extLst>
          </p:cNvPr>
          <p:cNvSpPr txBox="1"/>
          <p:nvPr/>
        </p:nvSpPr>
        <p:spPr>
          <a:xfrm>
            <a:off x="700689" y="3100387"/>
            <a:ext cx="10969066"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Times New Roman"/>
                <a:ea typeface="+mn-lt"/>
                <a:cs typeface="+mn-lt"/>
              </a:rPr>
              <a:t>Racism is an issue that has plagued the U.S. for hundreds of years and can now be described as a public health problem.  Black people in the U.S. endure a higher stress burden and lower access to quality care caused by structural racism. While stressors are common in everyday life, Black people have the added race-based stress (RBS)  — defined as psychological stress or emotional experienced in response to structural and individual racism. RBS is not always defined by one specific event but can also be described as a chronic stressor – found in both individuals and systems. </a:t>
            </a:r>
            <a:endParaRPr lang="en-US" sz="1600" dirty="0">
              <a:latin typeface="Times New Roman"/>
              <a:cs typeface="Times New Roman"/>
            </a:endParaRPr>
          </a:p>
        </p:txBody>
      </p:sp>
      <p:sp>
        <p:nvSpPr>
          <p:cNvPr id="30" name="TextBox 29">
            <a:extLst>
              <a:ext uri="{FF2B5EF4-FFF2-40B4-BE49-F238E27FC236}">
                <a16:creationId xmlns:a16="http://schemas.microsoft.com/office/drawing/2014/main" id="{43E214CF-2E32-366F-A074-6BBF40B7D975}"/>
              </a:ext>
            </a:extLst>
          </p:cNvPr>
          <p:cNvSpPr txBox="1"/>
          <p:nvPr/>
        </p:nvSpPr>
        <p:spPr>
          <a:xfrm>
            <a:off x="1866238" y="2237949"/>
            <a:ext cx="236482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b="1" dirty="0">
                <a:latin typeface="Times New Roman"/>
                <a:ea typeface="Calibri"/>
                <a:cs typeface="Calibri"/>
              </a:rPr>
              <a:t>Background</a:t>
            </a:r>
            <a:endParaRPr lang="en-US" sz="2800" b="1" dirty="0">
              <a:latin typeface="Times New Roman"/>
            </a:endParaRPr>
          </a:p>
        </p:txBody>
      </p:sp>
      <p:sp>
        <p:nvSpPr>
          <p:cNvPr id="3" name="Rectangle 2">
            <a:extLst>
              <a:ext uri="{FF2B5EF4-FFF2-40B4-BE49-F238E27FC236}">
                <a16:creationId xmlns:a16="http://schemas.microsoft.com/office/drawing/2014/main" id="{C3772DD0-652B-D230-3012-8B10277AD324}"/>
              </a:ext>
            </a:extLst>
          </p:cNvPr>
          <p:cNvSpPr/>
          <p:nvPr/>
        </p:nvSpPr>
        <p:spPr>
          <a:xfrm>
            <a:off x="703538" y="4676350"/>
            <a:ext cx="858344" cy="805792"/>
          </a:xfrm>
          <a:prstGeom prst="rect">
            <a:avLst/>
          </a:prstGeom>
          <a:solidFill>
            <a:srgbClr val="C000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08E967B-96B8-5F32-F825-4884246C1C38}"/>
              </a:ext>
            </a:extLst>
          </p:cNvPr>
          <p:cNvSpPr txBox="1"/>
          <p:nvPr/>
        </p:nvSpPr>
        <p:spPr>
          <a:xfrm>
            <a:off x="700689" y="5666079"/>
            <a:ext cx="10969065"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Times New Roman"/>
                <a:ea typeface="Calibri"/>
                <a:cs typeface="Times New Roman"/>
              </a:rPr>
              <a:t>This study aims to adapt and disseminate a race-based stress, trauma, and empowerment class for community churches to help address RBS. This study derives from the current study: </a:t>
            </a:r>
            <a:r>
              <a:rPr lang="en-US" sz="1600" i="1" dirty="0">
                <a:latin typeface="Times New Roman"/>
                <a:ea typeface="Calibri"/>
                <a:cs typeface="Times New Roman"/>
              </a:rPr>
              <a:t>Intersections between the Black Church and Mental Health: Establishing a Community Based Project, </a:t>
            </a:r>
            <a:r>
              <a:rPr lang="en-US" sz="1600" dirty="0">
                <a:latin typeface="Times New Roman"/>
                <a:ea typeface="Calibri"/>
                <a:cs typeface="Times New Roman"/>
              </a:rPr>
              <a:t>which aims to explore the barriers, facilitators, needs and  potential focus of mental health intervention, relating to the COVID-19 pandemic and police brutality, for a Black Church in Roxbury.</a:t>
            </a:r>
            <a:endParaRPr lang="en-US" sz="1600" i="1" dirty="0">
              <a:latin typeface="Times New Roman"/>
              <a:ea typeface="Calibri"/>
              <a:cs typeface="Times New Roman"/>
            </a:endParaRPr>
          </a:p>
          <a:p>
            <a:endParaRPr lang="en-US" sz="1400" dirty="0">
              <a:latin typeface="Times New Roman"/>
              <a:ea typeface="Calibri"/>
              <a:cs typeface="Calibri"/>
            </a:endParaRPr>
          </a:p>
        </p:txBody>
      </p:sp>
      <p:sp>
        <p:nvSpPr>
          <p:cNvPr id="8" name="TextBox 7">
            <a:extLst>
              <a:ext uri="{FF2B5EF4-FFF2-40B4-BE49-F238E27FC236}">
                <a16:creationId xmlns:a16="http://schemas.microsoft.com/office/drawing/2014/main" id="{CDA1E4F9-1308-671F-10CD-094B07E29442}"/>
              </a:ext>
            </a:extLst>
          </p:cNvPr>
          <p:cNvSpPr txBox="1"/>
          <p:nvPr/>
        </p:nvSpPr>
        <p:spPr>
          <a:xfrm>
            <a:off x="1861965" y="4961209"/>
            <a:ext cx="236482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b="1" dirty="0">
                <a:latin typeface="Times New Roman"/>
                <a:ea typeface="Calibri"/>
                <a:cs typeface="Calibri"/>
              </a:rPr>
              <a:t>Objective</a:t>
            </a:r>
          </a:p>
        </p:txBody>
      </p:sp>
      <p:pic>
        <p:nvPicPr>
          <p:cNvPr id="10" name="Content Placeholder 18" descr="Target Audience with solid fill">
            <a:extLst>
              <a:ext uri="{FF2B5EF4-FFF2-40B4-BE49-F238E27FC236}">
                <a16:creationId xmlns:a16="http://schemas.microsoft.com/office/drawing/2014/main" id="{55633012-2EEC-BAFE-7A6E-F6D5B1600431}"/>
              </a:ext>
            </a:extLst>
          </p:cNvPr>
          <p:cNvPicPr>
            <a:picLocks noGrp="1" noChangeAspect="1"/>
          </p:cNvPicPr>
          <p:nvPr/>
        </p:nvPicPr>
        <p:blipFill>
          <a:blip r:embed="rId6">
            <a:extLst>
              <a:ext uri="{96DAC541-7B7A-43D3-8B79-37D633B846F1}">
                <asvg:svgBlip xmlns:asvg="http://schemas.microsoft.com/office/drawing/2016/SVG/main" r:embed="rId7"/>
              </a:ext>
            </a:extLst>
          </a:blip>
          <a:stretch>
            <a:fillRect/>
          </a:stretch>
        </p:blipFill>
        <p:spPr>
          <a:xfrm>
            <a:off x="685382" y="4675447"/>
            <a:ext cx="914400" cy="914400"/>
          </a:xfrm>
          <a:prstGeom prst="rect">
            <a:avLst/>
          </a:prstGeom>
        </p:spPr>
      </p:pic>
    </p:spTree>
    <p:extLst>
      <p:ext uri="{BB962C8B-B14F-4D97-AF65-F5344CB8AC3E}">
        <p14:creationId xmlns:p14="http://schemas.microsoft.com/office/powerpoint/2010/main" val="4208574324"/>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427DB12-40AE-594C-0192-8FED45330EE0}"/>
              </a:ext>
            </a:extLst>
          </p:cNvPr>
          <p:cNvSpPr/>
          <p:nvPr/>
        </p:nvSpPr>
        <p:spPr>
          <a:xfrm>
            <a:off x="609231" y="303696"/>
            <a:ext cx="10977310" cy="1247216"/>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dirty="0">
                <a:latin typeface="Times New Roman"/>
                <a:ea typeface="Calibri"/>
                <a:cs typeface="Calibri"/>
              </a:rPr>
              <a:t>Introduction:</a:t>
            </a:r>
          </a:p>
          <a:p>
            <a:pPr algn="ctr"/>
            <a:r>
              <a:rPr lang="en-US" sz="2400" b="1" dirty="0">
                <a:latin typeface="Times New Roman"/>
                <a:ea typeface="Calibri"/>
                <a:cs typeface="Calibri"/>
              </a:rPr>
              <a:t>Background, Objectives, and Hypothesis </a:t>
            </a:r>
          </a:p>
        </p:txBody>
      </p:sp>
      <p:sp>
        <p:nvSpPr>
          <p:cNvPr id="26" name="Rectangle 25">
            <a:extLst>
              <a:ext uri="{FF2B5EF4-FFF2-40B4-BE49-F238E27FC236}">
                <a16:creationId xmlns:a16="http://schemas.microsoft.com/office/drawing/2014/main" id="{1521CD0C-485A-A33B-1FC7-6CC151861CA0}"/>
              </a:ext>
            </a:extLst>
          </p:cNvPr>
          <p:cNvSpPr/>
          <p:nvPr/>
        </p:nvSpPr>
        <p:spPr>
          <a:xfrm>
            <a:off x="700689" y="2067034"/>
            <a:ext cx="858344" cy="805792"/>
          </a:xfrm>
          <a:prstGeom prst="rect">
            <a:avLst/>
          </a:prstGeom>
          <a:solidFill>
            <a:srgbClr val="C000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43E214CF-2E32-366F-A074-6BBF40B7D975}"/>
              </a:ext>
            </a:extLst>
          </p:cNvPr>
          <p:cNvSpPr txBox="1"/>
          <p:nvPr/>
        </p:nvSpPr>
        <p:spPr>
          <a:xfrm>
            <a:off x="1866238" y="2237949"/>
            <a:ext cx="236482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b="1" dirty="0">
                <a:latin typeface="Times New Roman"/>
                <a:ea typeface="Calibri"/>
                <a:cs typeface="Calibri"/>
              </a:rPr>
              <a:t>Hypothesis</a:t>
            </a:r>
          </a:p>
        </p:txBody>
      </p:sp>
      <p:sp>
        <p:nvSpPr>
          <p:cNvPr id="6" name="TextBox 4">
            <a:extLst>
              <a:ext uri="{FF2B5EF4-FFF2-40B4-BE49-F238E27FC236}">
                <a16:creationId xmlns:a16="http://schemas.microsoft.com/office/drawing/2014/main" id="{24C27332-92BD-A305-896E-924FADCEB85D}"/>
              </a:ext>
            </a:extLst>
          </p:cNvPr>
          <p:cNvSpPr txBox="1"/>
          <p:nvPr/>
        </p:nvSpPr>
        <p:spPr>
          <a:xfrm>
            <a:off x="699356" y="3111784"/>
            <a:ext cx="10928853" cy="175432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AutoNum type="arabicPeriod"/>
            </a:pPr>
            <a:r>
              <a:rPr lang="en-US">
                <a:latin typeface="Times New Roman"/>
                <a:ea typeface="Calibri"/>
                <a:cs typeface="Calibri"/>
              </a:rPr>
              <a:t>Information gathered from our three advisory boards: Clinician, Church, and Patient, will improve our understanding of the needs of the local population.</a:t>
            </a:r>
          </a:p>
          <a:p>
            <a:pPr marL="342900" indent="-342900">
              <a:buAutoNum type="arabicPeriod"/>
            </a:pPr>
            <a:r>
              <a:rPr lang="en-US">
                <a:latin typeface="Times New Roman"/>
                <a:ea typeface="Calibri"/>
                <a:cs typeface="Calibri"/>
              </a:rPr>
              <a:t>Information from these advisory boards will improve our understanding of how to best tailor RBSTE's curriculum and implementation plan</a:t>
            </a:r>
          </a:p>
          <a:p>
            <a:pPr marL="342900" indent="-342900">
              <a:buAutoNum type="arabicPeriod"/>
            </a:pPr>
            <a:r>
              <a:rPr lang="en-US">
                <a:latin typeface="Times New Roman"/>
                <a:ea typeface="Calibri"/>
                <a:cs typeface="Calibri"/>
              </a:rPr>
              <a:t>Chambers' and colleagues' </a:t>
            </a:r>
            <a:r>
              <a:rPr lang="en-US" err="1">
                <a:latin typeface="Times New Roman"/>
                <a:ea typeface="Calibri"/>
                <a:cs typeface="Calibri"/>
              </a:rPr>
              <a:t>Adaptome</a:t>
            </a:r>
            <a:r>
              <a:rPr lang="en-US">
                <a:latin typeface="Times New Roman"/>
                <a:ea typeface="Calibri"/>
                <a:cs typeface="Calibri"/>
              </a:rPr>
              <a:t> Model will be </a:t>
            </a:r>
            <a:r>
              <a:rPr lang="en-US" dirty="0">
                <a:latin typeface="Times New Roman"/>
                <a:ea typeface="Calibri"/>
                <a:cs typeface="Calibri"/>
              </a:rPr>
              <a:t>instrumental</a:t>
            </a:r>
            <a:r>
              <a:rPr lang="en-US">
                <a:latin typeface="Times New Roman"/>
                <a:ea typeface="Calibri"/>
                <a:cs typeface="Calibri"/>
              </a:rPr>
              <a:t> in systematically adapting the intervention for setting, audience, and delivery</a:t>
            </a:r>
            <a:endParaRPr lang="en-US" dirty="0">
              <a:latin typeface="Times New Roman"/>
              <a:ea typeface="Calibri"/>
              <a:cs typeface="Calibri"/>
            </a:endParaRPr>
          </a:p>
        </p:txBody>
      </p:sp>
      <p:pic>
        <p:nvPicPr>
          <p:cNvPr id="7" name="Graphic 6" descr="Person with idea with solid fill">
            <a:extLst>
              <a:ext uri="{FF2B5EF4-FFF2-40B4-BE49-F238E27FC236}">
                <a16:creationId xmlns:a16="http://schemas.microsoft.com/office/drawing/2014/main" id="{EBDF61A6-B3B0-55ED-E31E-A9F0DAB6135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5496" y="2011017"/>
            <a:ext cx="914400" cy="914400"/>
          </a:xfrm>
          <a:prstGeom prst="rect">
            <a:avLst/>
          </a:prstGeom>
        </p:spPr>
      </p:pic>
    </p:spTree>
    <p:extLst>
      <p:ext uri="{BB962C8B-B14F-4D97-AF65-F5344CB8AC3E}">
        <p14:creationId xmlns:p14="http://schemas.microsoft.com/office/powerpoint/2010/main" val="189480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427DB12-40AE-594C-0192-8FED45330EE0}"/>
              </a:ext>
            </a:extLst>
          </p:cNvPr>
          <p:cNvSpPr/>
          <p:nvPr/>
        </p:nvSpPr>
        <p:spPr>
          <a:xfrm>
            <a:off x="609231" y="303696"/>
            <a:ext cx="10977310" cy="1247216"/>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dirty="0">
                <a:latin typeface="Times New Roman"/>
                <a:ea typeface="Calibri"/>
                <a:cs typeface="Calibri"/>
              </a:rPr>
              <a:t>Methods: </a:t>
            </a:r>
            <a:r>
              <a:rPr lang="en-US" sz="3200" b="1" dirty="0" err="1">
                <a:latin typeface="Times New Roman"/>
                <a:ea typeface="Calibri"/>
                <a:cs typeface="Calibri"/>
              </a:rPr>
              <a:t>Adaptome</a:t>
            </a:r>
            <a:r>
              <a:rPr lang="en-US" sz="3200" b="1" dirty="0">
                <a:latin typeface="Times New Roman"/>
                <a:ea typeface="Calibri"/>
                <a:cs typeface="Calibri"/>
              </a:rPr>
              <a:t> Model (Chambers &amp; Norton, 2016)</a:t>
            </a:r>
          </a:p>
        </p:txBody>
      </p:sp>
      <p:pic>
        <p:nvPicPr>
          <p:cNvPr id="3" name="Picture 2" descr="Chambers and Norton Adaptome Model (2016)">
            <a:extLst>
              <a:ext uri="{FF2B5EF4-FFF2-40B4-BE49-F238E27FC236}">
                <a16:creationId xmlns:a16="http://schemas.microsoft.com/office/drawing/2014/main" id="{154E4ED0-310E-F519-A591-F8EE30067142}"/>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1782792" y="1608466"/>
            <a:ext cx="8626414" cy="5251332"/>
          </a:xfrm>
          <a:prstGeom prst="rect">
            <a:avLst/>
          </a:prstGeom>
        </p:spPr>
      </p:pic>
    </p:spTree>
    <p:extLst>
      <p:ext uri="{BB962C8B-B14F-4D97-AF65-F5344CB8AC3E}">
        <p14:creationId xmlns:p14="http://schemas.microsoft.com/office/powerpoint/2010/main" val="2411138784"/>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8D83494-1C24-C256-2144-0F078B3BD858}"/>
              </a:ext>
            </a:extLst>
          </p:cNvPr>
          <p:cNvSpPr/>
          <p:nvPr/>
        </p:nvSpPr>
        <p:spPr>
          <a:xfrm>
            <a:off x="609231" y="98870"/>
            <a:ext cx="10977310" cy="1218461"/>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dirty="0">
                <a:latin typeface="Times New Roman"/>
                <a:ea typeface="Calibri"/>
                <a:cs typeface="Calibri"/>
              </a:rPr>
              <a:t>Methods: Community-Based Participatory Research (CBPR)</a:t>
            </a:r>
          </a:p>
        </p:txBody>
      </p:sp>
      <p:graphicFrame>
        <p:nvGraphicFramePr>
          <p:cNvPr id="12" name="Table 11">
            <a:extLst>
              <a:ext uri="{FF2B5EF4-FFF2-40B4-BE49-F238E27FC236}">
                <a16:creationId xmlns:a16="http://schemas.microsoft.com/office/drawing/2014/main" id="{B9BF9E47-A107-936B-97D6-668574E57093}"/>
              </a:ext>
            </a:extLst>
          </p:cNvPr>
          <p:cNvGraphicFramePr>
            <a:graphicFrameLocks noGrp="1"/>
          </p:cNvGraphicFramePr>
          <p:nvPr>
            <p:extLst>
              <p:ext uri="{D42A27DB-BD31-4B8C-83A1-F6EECF244321}">
                <p14:modId xmlns:p14="http://schemas.microsoft.com/office/powerpoint/2010/main" val="3806591451"/>
              </p:ext>
            </p:extLst>
          </p:nvPr>
        </p:nvGraphicFramePr>
        <p:xfrm>
          <a:off x="661358" y="1408981"/>
          <a:ext cx="10890107" cy="5117360"/>
        </p:xfrm>
        <a:graphic>
          <a:graphicData uri="http://schemas.openxmlformats.org/drawingml/2006/table">
            <a:tbl>
              <a:tblPr firstRow="1" bandRow="1">
                <a:tableStyleId>{85BE263C-DBD7-4A20-BB59-AAB30ACAA65A}</a:tableStyleId>
              </a:tblPr>
              <a:tblGrid>
                <a:gridCol w="10890107">
                  <a:extLst>
                    <a:ext uri="{9D8B030D-6E8A-4147-A177-3AD203B41FA5}">
                      <a16:colId xmlns:a16="http://schemas.microsoft.com/office/drawing/2014/main" val="494803842"/>
                    </a:ext>
                  </a:extLst>
                </a:gridCol>
              </a:tblGrid>
              <a:tr h="466530">
                <a:tc>
                  <a:txBody>
                    <a:bodyPr/>
                    <a:lstStyle/>
                    <a:p>
                      <a:pPr algn="ctr"/>
                      <a:r>
                        <a:rPr lang="en-US" sz="2400" dirty="0">
                          <a:latin typeface="Times New Roman"/>
                        </a:rPr>
                        <a:t>CBPR Principles (Israel 2003) </a:t>
                      </a:r>
                    </a:p>
                  </a:txBody>
                  <a:tcPr>
                    <a:solidFill>
                      <a:srgbClr val="FF0000"/>
                    </a:solidFill>
                  </a:tcPr>
                </a:tc>
                <a:extLst>
                  <a:ext uri="{0D108BD9-81ED-4DB2-BD59-A6C34878D82A}">
                    <a16:rowId xmlns:a16="http://schemas.microsoft.com/office/drawing/2014/main" val="4237706035"/>
                  </a:ext>
                </a:extLst>
              </a:tr>
              <a:tr h="289090">
                <a:tc>
                  <a:txBody>
                    <a:bodyPr/>
                    <a:lstStyle/>
                    <a:p>
                      <a:pPr marL="0" indent="0">
                        <a:buNone/>
                      </a:pPr>
                      <a:r>
                        <a:rPr lang="en-US" sz="2000" dirty="0">
                          <a:latin typeface="Times New Roman"/>
                        </a:rPr>
                        <a:t>Recognizes the community as a unit of identity.</a:t>
                      </a:r>
                    </a:p>
                  </a:txBody>
                  <a:tcPr/>
                </a:tc>
                <a:extLst>
                  <a:ext uri="{0D108BD9-81ED-4DB2-BD59-A6C34878D82A}">
                    <a16:rowId xmlns:a16="http://schemas.microsoft.com/office/drawing/2014/main" val="4254765491"/>
                  </a:ext>
                </a:extLst>
              </a:tr>
              <a:tr h="289090">
                <a:tc>
                  <a:txBody>
                    <a:bodyPr/>
                    <a:lstStyle/>
                    <a:p>
                      <a:pPr marL="0" indent="0">
                        <a:buNone/>
                      </a:pPr>
                      <a:r>
                        <a:rPr lang="en-US" sz="2000" dirty="0">
                          <a:latin typeface="Times New Roman"/>
                        </a:rPr>
                        <a:t>Build on strengths and resources in the community.</a:t>
                      </a:r>
                    </a:p>
                  </a:txBody>
                  <a:tcPr/>
                </a:tc>
                <a:extLst>
                  <a:ext uri="{0D108BD9-81ED-4DB2-BD59-A6C34878D82A}">
                    <a16:rowId xmlns:a16="http://schemas.microsoft.com/office/drawing/2014/main" val="2305345761"/>
                  </a:ext>
                </a:extLst>
              </a:tr>
              <a:tr h="744963">
                <a:tc>
                  <a:txBody>
                    <a:bodyPr/>
                    <a:lstStyle/>
                    <a:p>
                      <a:r>
                        <a:rPr lang="en-US" sz="2000" dirty="0">
                          <a:latin typeface="Times New Roman"/>
                        </a:rPr>
                        <a:t>Facilities collaboration &amp; equitable partnership in all phases of the research; involve an empowering and power-sharing process that attends to social inequalities.</a:t>
                      </a:r>
                    </a:p>
                  </a:txBody>
                  <a:tcPr/>
                </a:tc>
                <a:extLst>
                  <a:ext uri="{0D108BD9-81ED-4DB2-BD59-A6C34878D82A}">
                    <a16:rowId xmlns:a16="http://schemas.microsoft.com/office/drawing/2014/main" val="1965681972"/>
                  </a:ext>
                </a:extLst>
              </a:tr>
              <a:tr h="289090">
                <a:tc>
                  <a:txBody>
                    <a:bodyPr/>
                    <a:lstStyle/>
                    <a:p>
                      <a:r>
                        <a:rPr lang="en-US" sz="2000" dirty="0">
                          <a:latin typeface="Times New Roman"/>
                        </a:rPr>
                        <a:t>Fosters co-learning and capacity building among all partners. </a:t>
                      </a:r>
                    </a:p>
                  </a:txBody>
                  <a:tcPr/>
                </a:tc>
                <a:extLst>
                  <a:ext uri="{0D108BD9-81ED-4DB2-BD59-A6C34878D82A}">
                    <a16:rowId xmlns:a16="http://schemas.microsoft.com/office/drawing/2014/main" val="2834652758"/>
                  </a:ext>
                </a:extLst>
              </a:tr>
              <a:tr h="522587">
                <a:tc>
                  <a:txBody>
                    <a:bodyPr/>
                    <a:lstStyle/>
                    <a:p>
                      <a:r>
                        <a:rPr lang="en-US" sz="2000" dirty="0">
                          <a:latin typeface="Times New Roman"/>
                        </a:rPr>
                        <a:t>Integrates and achieves a balance between knowledge generation and intervention for mutual benefits of all partners.</a:t>
                      </a:r>
                    </a:p>
                  </a:txBody>
                  <a:tcPr/>
                </a:tc>
                <a:extLst>
                  <a:ext uri="{0D108BD9-81ED-4DB2-BD59-A6C34878D82A}">
                    <a16:rowId xmlns:a16="http://schemas.microsoft.com/office/drawing/2014/main" val="4080408508"/>
                  </a:ext>
                </a:extLst>
              </a:tr>
              <a:tr h="522587">
                <a:tc>
                  <a:txBody>
                    <a:bodyPr/>
                    <a:lstStyle/>
                    <a:p>
                      <a:r>
                        <a:rPr lang="en-US" sz="2000" dirty="0">
                          <a:latin typeface="Times New Roman"/>
                        </a:rPr>
                        <a:t>Focuses on the relevance of public health problems and ecologic perspectives that recognize and attend to the multiple determinants of health. </a:t>
                      </a:r>
                    </a:p>
                  </a:txBody>
                  <a:tcPr/>
                </a:tc>
                <a:extLst>
                  <a:ext uri="{0D108BD9-81ED-4DB2-BD59-A6C34878D82A}">
                    <a16:rowId xmlns:a16="http://schemas.microsoft.com/office/drawing/2014/main" val="2032889705"/>
                  </a:ext>
                </a:extLst>
              </a:tr>
              <a:tr h="289090">
                <a:tc>
                  <a:txBody>
                    <a:bodyPr/>
                    <a:lstStyle/>
                    <a:p>
                      <a:r>
                        <a:rPr lang="en-US" sz="2000" dirty="0">
                          <a:latin typeface="Times New Roman"/>
                        </a:rPr>
                        <a:t>Involves systems development using a cyclical and iterative process.</a:t>
                      </a:r>
                    </a:p>
                  </a:txBody>
                  <a:tcPr/>
                </a:tc>
                <a:extLst>
                  <a:ext uri="{0D108BD9-81ED-4DB2-BD59-A6C34878D82A}">
                    <a16:rowId xmlns:a16="http://schemas.microsoft.com/office/drawing/2014/main" val="2876876576"/>
                  </a:ext>
                </a:extLst>
              </a:tr>
              <a:tr h="522587">
                <a:tc>
                  <a:txBody>
                    <a:bodyPr/>
                    <a:lstStyle/>
                    <a:p>
                      <a:pPr lvl="0">
                        <a:buNone/>
                      </a:pPr>
                      <a:r>
                        <a:rPr lang="en-US" sz="2000" dirty="0">
                          <a:latin typeface="Times New Roman"/>
                        </a:rPr>
                        <a:t>Disseminate results to all partners and involve them in the dissemination process.</a:t>
                      </a:r>
                    </a:p>
                  </a:txBody>
                  <a:tcPr/>
                </a:tc>
                <a:extLst>
                  <a:ext uri="{0D108BD9-81ED-4DB2-BD59-A6C34878D82A}">
                    <a16:rowId xmlns:a16="http://schemas.microsoft.com/office/drawing/2014/main" val="2884321798"/>
                  </a:ext>
                </a:extLst>
              </a:tr>
              <a:tr h="373224">
                <a:tc>
                  <a:txBody>
                    <a:bodyPr/>
                    <a:lstStyle/>
                    <a:p>
                      <a:pPr lvl="0">
                        <a:buNone/>
                      </a:pPr>
                      <a:r>
                        <a:rPr lang="en-US" sz="2000" dirty="0">
                          <a:latin typeface="Times New Roman"/>
                        </a:rPr>
                        <a:t>Involves a long-term process and commitment to sustainability.</a:t>
                      </a:r>
                    </a:p>
                  </a:txBody>
                  <a:tcPr/>
                </a:tc>
                <a:extLst>
                  <a:ext uri="{0D108BD9-81ED-4DB2-BD59-A6C34878D82A}">
                    <a16:rowId xmlns:a16="http://schemas.microsoft.com/office/drawing/2014/main" val="1635046252"/>
                  </a:ext>
                </a:extLst>
              </a:tr>
            </a:tbl>
          </a:graphicData>
        </a:graphic>
      </p:graphicFrame>
    </p:spTree>
    <p:extLst>
      <p:ext uri="{BB962C8B-B14F-4D97-AF65-F5344CB8AC3E}">
        <p14:creationId xmlns:p14="http://schemas.microsoft.com/office/powerpoint/2010/main" val="268367100"/>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8D83494-1C24-C256-2144-0F078B3BD858}"/>
              </a:ext>
            </a:extLst>
          </p:cNvPr>
          <p:cNvSpPr/>
          <p:nvPr/>
        </p:nvSpPr>
        <p:spPr>
          <a:xfrm>
            <a:off x="609231" y="185134"/>
            <a:ext cx="10977310" cy="1218461"/>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dirty="0">
                <a:latin typeface="Times New Roman"/>
                <a:ea typeface="Calibri"/>
                <a:cs typeface="Calibri"/>
              </a:rPr>
              <a:t>Methods</a:t>
            </a:r>
            <a:r>
              <a:rPr lang="en-US" sz="3200" b="1">
                <a:latin typeface="Times New Roman"/>
                <a:ea typeface="Calibri"/>
                <a:cs typeface="Calibri"/>
              </a:rPr>
              <a:t>: Project Aims </a:t>
            </a:r>
            <a:endParaRPr lang="en-US" sz="3200" b="1" dirty="0">
              <a:latin typeface="Times New Roman"/>
              <a:ea typeface="Calibri"/>
              <a:cs typeface="Calibri"/>
            </a:endParaRPr>
          </a:p>
        </p:txBody>
      </p:sp>
      <p:sp>
        <p:nvSpPr>
          <p:cNvPr id="22" name="Arrow: Right 21">
            <a:extLst>
              <a:ext uri="{FF2B5EF4-FFF2-40B4-BE49-F238E27FC236}">
                <a16:creationId xmlns:a16="http://schemas.microsoft.com/office/drawing/2014/main" id="{1EC23BEF-D8D7-0120-C568-59C54A45F119}"/>
              </a:ext>
            </a:extLst>
          </p:cNvPr>
          <p:cNvSpPr/>
          <p:nvPr/>
        </p:nvSpPr>
        <p:spPr>
          <a:xfrm>
            <a:off x="607369" y="1260807"/>
            <a:ext cx="11588149" cy="1222074"/>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latin typeface="Times New Roman"/>
                <a:ea typeface="Calibri"/>
                <a:cs typeface="Calibri"/>
              </a:rPr>
              <a:t>Aim 1: Adapting Content and Implementation</a:t>
            </a:r>
          </a:p>
        </p:txBody>
      </p:sp>
      <p:sp>
        <p:nvSpPr>
          <p:cNvPr id="23" name="TextBox 22">
            <a:extLst>
              <a:ext uri="{FF2B5EF4-FFF2-40B4-BE49-F238E27FC236}">
                <a16:creationId xmlns:a16="http://schemas.microsoft.com/office/drawing/2014/main" id="{710E80AC-654D-30AB-B25E-F1683B7866A3}"/>
              </a:ext>
            </a:extLst>
          </p:cNvPr>
          <p:cNvSpPr txBox="1"/>
          <p:nvPr/>
        </p:nvSpPr>
        <p:spPr>
          <a:xfrm>
            <a:off x="607664" y="2188292"/>
            <a:ext cx="3540937" cy="4524315"/>
          </a:xfrm>
          <a:prstGeom prst="rect">
            <a:avLst/>
          </a:prstGeom>
          <a:noFill/>
          <a:ln>
            <a:solidFill>
              <a:srgbClr val="FF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en-US" dirty="0">
                <a:latin typeface="Times New Roman"/>
                <a:ea typeface="+mn-lt"/>
                <a:cs typeface="Times New Roman"/>
              </a:rPr>
              <a:t>Recruit for advisory boards </a:t>
            </a:r>
            <a:endParaRPr lang="en-US">
              <a:latin typeface="Times New Roman"/>
              <a:cs typeface="Times New Roman"/>
            </a:endParaRPr>
          </a:p>
          <a:p>
            <a:pPr marL="342900" indent="-342900">
              <a:buFont typeface="Arial" panose="020B0604020202020204" pitchFamily="34" charset="0"/>
              <a:buChar char="•"/>
            </a:pPr>
            <a:r>
              <a:rPr lang="en-US" dirty="0">
                <a:latin typeface="Times New Roman"/>
                <a:ea typeface="+mn-lt"/>
                <a:cs typeface="Times New Roman"/>
              </a:rPr>
              <a:t>Host CAB meetings for patients, providers, and community </a:t>
            </a:r>
            <a:endParaRPr lang="en-US">
              <a:latin typeface="Times New Roman"/>
              <a:cs typeface="Times New Roman"/>
            </a:endParaRPr>
          </a:p>
          <a:p>
            <a:pPr marL="342900" indent="-342900">
              <a:buFont typeface="Arial" panose="020B0604020202020204" pitchFamily="34" charset="0"/>
              <a:buChar char="•"/>
            </a:pPr>
            <a:r>
              <a:rPr lang="en-US" dirty="0">
                <a:latin typeface="Times New Roman"/>
                <a:ea typeface="+mn-lt"/>
                <a:cs typeface="Times New Roman"/>
              </a:rPr>
              <a:t>Adapting for cultural context (e.g., migration; stigma) </a:t>
            </a:r>
            <a:endParaRPr lang="en-US">
              <a:latin typeface="Times New Roman"/>
              <a:cs typeface="Times New Roman"/>
            </a:endParaRPr>
          </a:p>
          <a:p>
            <a:pPr marL="342900" indent="-342900">
              <a:buFont typeface="Arial" panose="020B0604020202020204" pitchFamily="34" charset="0"/>
              <a:buChar char="•"/>
            </a:pPr>
            <a:r>
              <a:rPr lang="en-US" dirty="0">
                <a:latin typeface="Times New Roman"/>
                <a:ea typeface="+mn-lt"/>
                <a:cs typeface="Times New Roman"/>
              </a:rPr>
              <a:t>Adapting for delivery (e.g., how to get patients engaged)</a:t>
            </a:r>
            <a:endParaRPr lang="en-US">
              <a:latin typeface="Times New Roman"/>
              <a:cs typeface="Times New Roman"/>
            </a:endParaRPr>
          </a:p>
          <a:p>
            <a:pPr marL="342900" indent="-342900">
              <a:buFont typeface="Arial" panose="020B0604020202020204" pitchFamily="34" charset="0"/>
              <a:buChar char="•"/>
            </a:pPr>
            <a:r>
              <a:rPr lang="en-US" dirty="0">
                <a:latin typeface="Times New Roman"/>
                <a:ea typeface="+mn-lt"/>
                <a:cs typeface="Times New Roman"/>
              </a:rPr>
              <a:t>Develop plan for implementation at BMC </a:t>
            </a:r>
            <a:endParaRPr lang="en-US">
              <a:latin typeface="Times New Roman"/>
              <a:cs typeface="Times New Roman"/>
            </a:endParaRPr>
          </a:p>
          <a:p>
            <a:pPr marL="342900" indent="-342900">
              <a:buFont typeface="Arial" panose="020B0604020202020204" pitchFamily="34" charset="0"/>
              <a:buChar char="•"/>
            </a:pPr>
            <a:r>
              <a:rPr lang="en-US" dirty="0">
                <a:latin typeface="Times New Roman"/>
                <a:ea typeface="+mn-lt"/>
                <a:cs typeface="Times New Roman"/>
              </a:rPr>
              <a:t>Develop plan to implement in the church setting</a:t>
            </a:r>
            <a:endParaRPr lang="en-US">
              <a:latin typeface="Times New Roman"/>
              <a:cs typeface="Times New Roman"/>
            </a:endParaRPr>
          </a:p>
          <a:p>
            <a:pPr marL="342900" indent="-342900">
              <a:buFont typeface="Arial" panose="020B0604020202020204" pitchFamily="34" charset="0"/>
              <a:buChar char="•"/>
            </a:pPr>
            <a:r>
              <a:rPr lang="en-US" dirty="0">
                <a:latin typeface="Times New Roman"/>
                <a:ea typeface="+mn-lt"/>
                <a:cs typeface="Times New Roman"/>
              </a:rPr>
              <a:t>Identify important/relevant evaluation targets</a:t>
            </a:r>
          </a:p>
          <a:p>
            <a:pPr marL="342900" indent="-342900">
              <a:buFont typeface="Arial" panose="020B0604020202020204" pitchFamily="34" charset="0"/>
              <a:buChar char="•"/>
            </a:pPr>
            <a:r>
              <a:rPr lang="en-US" dirty="0">
                <a:latin typeface="Times New Roman"/>
                <a:ea typeface="Calibri"/>
                <a:cs typeface="Times New Roman"/>
              </a:rPr>
              <a:t>Field notes and rapid coding of notes will be used to make adaptations</a:t>
            </a:r>
          </a:p>
        </p:txBody>
      </p:sp>
      <p:sp>
        <p:nvSpPr>
          <p:cNvPr id="24" name="Arrow: Right 23">
            <a:extLst>
              <a:ext uri="{FF2B5EF4-FFF2-40B4-BE49-F238E27FC236}">
                <a16:creationId xmlns:a16="http://schemas.microsoft.com/office/drawing/2014/main" id="{502DEB50-39BD-8454-F1D2-009C16438EF7}"/>
              </a:ext>
            </a:extLst>
          </p:cNvPr>
          <p:cNvSpPr/>
          <p:nvPr/>
        </p:nvSpPr>
        <p:spPr>
          <a:xfrm>
            <a:off x="4158576" y="1720882"/>
            <a:ext cx="8036942" cy="1222074"/>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000" b="1" dirty="0">
                <a:latin typeface="Times New Roman"/>
                <a:ea typeface="Calibri"/>
                <a:cs typeface="Calibri"/>
              </a:rPr>
              <a:t>Aim 2: Piloting Intervention</a:t>
            </a:r>
          </a:p>
        </p:txBody>
      </p:sp>
      <p:sp>
        <p:nvSpPr>
          <p:cNvPr id="25" name="TextBox 24">
            <a:extLst>
              <a:ext uri="{FF2B5EF4-FFF2-40B4-BE49-F238E27FC236}">
                <a16:creationId xmlns:a16="http://schemas.microsoft.com/office/drawing/2014/main" id="{979EB546-5C8C-070A-8FD4-ACF5DF7124E1}"/>
              </a:ext>
            </a:extLst>
          </p:cNvPr>
          <p:cNvSpPr txBox="1"/>
          <p:nvPr/>
        </p:nvSpPr>
        <p:spPr>
          <a:xfrm>
            <a:off x="4158871" y="2633990"/>
            <a:ext cx="3540937" cy="4247317"/>
          </a:xfrm>
          <a:prstGeom prst="rect">
            <a:avLst/>
          </a:prstGeom>
          <a:noFill/>
          <a:ln>
            <a:solidFill>
              <a:srgbClr val="FF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dirty="0">
                <a:latin typeface="Times New Roman"/>
                <a:ea typeface="+mn-lt"/>
                <a:cs typeface="Times New Roman"/>
              </a:rPr>
              <a:t>8-session version of RBSTE</a:t>
            </a:r>
            <a:endParaRPr lang="en-US" dirty="0">
              <a:latin typeface="Times New Roman"/>
              <a:cs typeface="Times New Roman"/>
            </a:endParaRPr>
          </a:p>
          <a:p>
            <a:pPr marL="285750" indent="-285750">
              <a:buFont typeface="Arial" panose="020B0604020202020204" pitchFamily="34" charset="0"/>
              <a:buChar char="•"/>
            </a:pPr>
            <a:r>
              <a:rPr lang="en-US" dirty="0">
                <a:latin typeface="Times New Roman"/>
                <a:ea typeface="+mn-lt"/>
                <a:cs typeface="Times New Roman"/>
              </a:rPr>
              <a:t>2 separate groups general and migrant populations</a:t>
            </a:r>
            <a:endParaRPr lang="en-US" dirty="0">
              <a:latin typeface="Times New Roman"/>
              <a:cs typeface="Times New Roman"/>
            </a:endParaRPr>
          </a:p>
          <a:p>
            <a:pPr marL="285750" indent="-285750">
              <a:buFont typeface="Arial" panose="020B0604020202020204" pitchFamily="34" charset="0"/>
              <a:buChar char="•"/>
            </a:pPr>
            <a:r>
              <a:rPr lang="en-US" dirty="0">
                <a:latin typeface="Times New Roman"/>
                <a:ea typeface="+mn-lt"/>
                <a:cs typeface="Times New Roman"/>
              </a:rPr>
              <a:t>Any patient who experiences anti-Black racism</a:t>
            </a:r>
            <a:endParaRPr lang="en-US" dirty="0">
              <a:latin typeface="Times New Roman"/>
              <a:cs typeface="Times New Roman"/>
            </a:endParaRPr>
          </a:p>
          <a:p>
            <a:pPr marL="285750" indent="-285750">
              <a:buFont typeface="Arial" panose="020B0604020202020204" pitchFamily="34" charset="0"/>
              <a:buChar char="•"/>
            </a:pPr>
            <a:r>
              <a:rPr lang="en-US" dirty="0">
                <a:latin typeface="Times New Roman"/>
                <a:ea typeface="+mn-lt"/>
                <a:cs typeface="Times New Roman"/>
              </a:rPr>
              <a:t>Evaluate feasibility and acceptability</a:t>
            </a:r>
          </a:p>
          <a:p>
            <a:pPr marL="285750" indent="-285750">
              <a:buFont typeface="Arial" panose="020B0604020202020204" pitchFamily="34" charset="0"/>
              <a:buChar char="•"/>
            </a:pPr>
            <a:r>
              <a:rPr lang="en-US" dirty="0">
                <a:latin typeface="Times New Roman"/>
                <a:ea typeface="+mn-lt"/>
                <a:cs typeface="Times New Roman"/>
              </a:rPr>
              <a:t>Enrollment, retention, and participant satisfaction</a:t>
            </a:r>
            <a:endParaRPr lang="en-US">
              <a:latin typeface="Times New Roman"/>
              <a:cs typeface="Times New Roman"/>
            </a:endParaRPr>
          </a:p>
          <a:p>
            <a:pPr marL="285750" indent="-285750">
              <a:buFont typeface="Arial" panose="020B0604020202020204" pitchFamily="34" charset="0"/>
              <a:buChar char="•"/>
            </a:pPr>
            <a:r>
              <a:rPr lang="en-US" dirty="0">
                <a:latin typeface="Times New Roman"/>
                <a:ea typeface="+mn-lt"/>
                <a:cs typeface="Times New Roman"/>
              </a:rPr>
              <a:t>Mental health functioning and RBS (to be defined by CAB)</a:t>
            </a:r>
          </a:p>
          <a:p>
            <a:pPr marL="285750" indent="-285750">
              <a:buFont typeface="Arial" panose="020B0604020202020204" pitchFamily="34" charset="0"/>
              <a:buChar char="•"/>
            </a:pPr>
            <a:r>
              <a:rPr lang="en-US" dirty="0">
                <a:latin typeface="Times New Roman"/>
                <a:ea typeface="+mn-lt"/>
                <a:cs typeface="Times New Roman"/>
              </a:rPr>
              <a:t>Exit interviews/focus groups with participants </a:t>
            </a:r>
          </a:p>
          <a:p>
            <a:endParaRPr lang="en-US" dirty="0">
              <a:latin typeface="Times New Roman"/>
              <a:ea typeface="Calibri"/>
              <a:cs typeface="Times New Roman"/>
            </a:endParaRPr>
          </a:p>
          <a:p>
            <a:endParaRPr lang="en-US" dirty="0">
              <a:latin typeface="Times New Roman"/>
              <a:ea typeface="Calibri"/>
              <a:cs typeface="Times New Roman"/>
            </a:endParaRPr>
          </a:p>
        </p:txBody>
      </p:sp>
      <p:sp>
        <p:nvSpPr>
          <p:cNvPr id="26" name="Arrow: Right 25">
            <a:extLst>
              <a:ext uri="{FF2B5EF4-FFF2-40B4-BE49-F238E27FC236}">
                <a16:creationId xmlns:a16="http://schemas.microsoft.com/office/drawing/2014/main" id="{968E8321-EE7C-BB1E-F5E7-3DE9413CCE36}"/>
              </a:ext>
            </a:extLst>
          </p:cNvPr>
          <p:cNvSpPr/>
          <p:nvPr/>
        </p:nvSpPr>
        <p:spPr>
          <a:xfrm>
            <a:off x="7709782" y="2037183"/>
            <a:ext cx="4485737" cy="1207697"/>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000" b="1" dirty="0">
                <a:latin typeface="Times New Roman"/>
                <a:ea typeface="Calibri"/>
                <a:cs typeface="Calibri"/>
              </a:rPr>
              <a:t>Aim 3: Refining and Sustaining</a:t>
            </a:r>
          </a:p>
        </p:txBody>
      </p:sp>
      <p:sp>
        <p:nvSpPr>
          <p:cNvPr id="27" name="TextBox 26">
            <a:extLst>
              <a:ext uri="{FF2B5EF4-FFF2-40B4-BE49-F238E27FC236}">
                <a16:creationId xmlns:a16="http://schemas.microsoft.com/office/drawing/2014/main" id="{FA853FB1-DE20-86F4-F51B-4792E95F552C}"/>
              </a:ext>
            </a:extLst>
          </p:cNvPr>
          <p:cNvSpPr txBox="1"/>
          <p:nvPr/>
        </p:nvSpPr>
        <p:spPr>
          <a:xfrm>
            <a:off x="7710078" y="2935914"/>
            <a:ext cx="3871615" cy="3970318"/>
          </a:xfrm>
          <a:prstGeom prst="rect">
            <a:avLst/>
          </a:prstGeom>
          <a:noFill/>
          <a:ln>
            <a:solidFill>
              <a:srgbClr val="FF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dirty="0">
                <a:latin typeface="Times New Roman"/>
                <a:ea typeface="+mn-lt"/>
                <a:cs typeface="Times New Roman"/>
              </a:rPr>
              <a:t>Present CAB with pilot data to further refine for church </a:t>
            </a:r>
            <a:endParaRPr lang="en-US">
              <a:latin typeface="Times New Roman"/>
              <a:ea typeface="Calibri"/>
              <a:cs typeface="Times New Roman"/>
            </a:endParaRPr>
          </a:p>
          <a:p>
            <a:pPr marL="285750" indent="-285750">
              <a:buFont typeface="Arial" panose="020B0604020202020204" pitchFamily="34" charset="0"/>
              <a:buChar char="•"/>
            </a:pPr>
            <a:r>
              <a:rPr lang="en-US" dirty="0">
                <a:latin typeface="Times New Roman"/>
                <a:ea typeface="+mn-lt"/>
                <a:cs typeface="Times New Roman"/>
              </a:rPr>
              <a:t>Train church members to co-facilitate RBSTE groups</a:t>
            </a:r>
          </a:p>
          <a:p>
            <a:pPr marL="285750" indent="-285750">
              <a:buFont typeface="Arial" panose="020B0604020202020204" pitchFamily="34" charset="0"/>
              <a:buChar char="•"/>
            </a:pPr>
            <a:r>
              <a:rPr lang="en-US" dirty="0">
                <a:latin typeface="Times New Roman"/>
                <a:ea typeface="+mn-lt"/>
                <a:cs typeface="Times New Roman"/>
              </a:rPr>
              <a:t>Provide ongoing consultation to church members </a:t>
            </a:r>
            <a:endParaRPr lang="en-US">
              <a:latin typeface="Times New Roman"/>
              <a:ea typeface="Calibri"/>
              <a:cs typeface="Times New Roman"/>
            </a:endParaRPr>
          </a:p>
          <a:p>
            <a:pPr marL="285750" indent="-285750">
              <a:buFont typeface="Arial" panose="020B0604020202020204" pitchFamily="34" charset="0"/>
              <a:buChar char="•"/>
            </a:pPr>
            <a:r>
              <a:rPr lang="en-US" dirty="0">
                <a:latin typeface="Times New Roman"/>
                <a:ea typeface="+mn-lt"/>
                <a:cs typeface="Times New Roman"/>
              </a:rPr>
              <a:t>Collaborate on post-award plan to sustain RBSTE in community and BMC clinics</a:t>
            </a:r>
            <a:endParaRPr lang="en-US" dirty="0">
              <a:latin typeface="Times New Roman"/>
              <a:ea typeface="Calibri"/>
              <a:cs typeface="Times New Roman"/>
            </a:endParaRPr>
          </a:p>
          <a:p>
            <a:pPr marL="742950" lvl="1" indent="-285750">
              <a:buFont typeface="Arial" panose="020B0604020202020204" pitchFamily="34" charset="0"/>
              <a:buChar char="•"/>
            </a:pPr>
            <a:r>
              <a:rPr lang="en-US" dirty="0">
                <a:latin typeface="Times New Roman"/>
                <a:ea typeface="+mn-lt"/>
                <a:cs typeface="Times New Roman"/>
              </a:rPr>
              <a:t>Ongoing training/consultation </a:t>
            </a:r>
          </a:p>
          <a:p>
            <a:pPr marL="742950" lvl="1" indent="-285750">
              <a:buFont typeface="Arial" panose="020B0604020202020204" pitchFamily="34" charset="0"/>
              <a:buChar char="•"/>
            </a:pPr>
            <a:r>
              <a:rPr lang="en-US" dirty="0">
                <a:latin typeface="Times New Roman"/>
                <a:ea typeface="+mn-lt"/>
                <a:cs typeface="Times New Roman"/>
              </a:rPr>
              <a:t>Continue to host CAB</a:t>
            </a:r>
            <a:endParaRPr lang="en-US" dirty="0">
              <a:latin typeface="Times New Roman"/>
              <a:ea typeface="Calibri"/>
              <a:cs typeface="Times New Roman"/>
            </a:endParaRPr>
          </a:p>
          <a:p>
            <a:pPr marL="742950" lvl="1" indent="-285750">
              <a:buFont typeface="Arial" panose="020B0604020202020204" pitchFamily="34" charset="0"/>
              <a:buChar char="•"/>
            </a:pPr>
            <a:r>
              <a:rPr lang="en-US" dirty="0">
                <a:latin typeface="Times New Roman"/>
                <a:ea typeface="+mn-lt"/>
                <a:cs typeface="Times New Roman"/>
              </a:rPr>
              <a:t>Identify next steps in addressing RBS (further adapt, add additional services)</a:t>
            </a:r>
            <a:endParaRPr lang="en-US" dirty="0">
              <a:latin typeface="Times New Roman"/>
              <a:ea typeface="Calibri"/>
              <a:cs typeface="Times New Roman"/>
            </a:endParaRPr>
          </a:p>
        </p:txBody>
      </p:sp>
    </p:spTree>
    <p:extLst>
      <p:ext uri="{BB962C8B-B14F-4D97-AF65-F5344CB8AC3E}">
        <p14:creationId xmlns:p14="http://schemas.microsoft.com/office/powerpoint/2010/main" val="259816127"/>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8DCC5D-735B-3B53-8F25-96505310B843}"/>
              </a:ext>
            </a:extLst>
          </p:cNvPr>
          <p:cNvSpPr>
            <a:spLocks noGrp="1"/>
          </p:cNvSpPr>
          <p:nvPr>
            <p:ph idx="1"/>
          </p:nvPr>
        </p:nvSpPr>
        <p:spPr/>
        <p:txBody>
          <a:bodyPr vert="horz" lIns="91440" tIns="45720" rIns="91440" bIns="45720" rtlCol="0" anchor="t">
            <a:normAutofit/>
          </a:bodyPr>
          <a:lstStyle/>
          <a:p>
            <a:pPr marL="0" indent="0">
              <a:lnSpc>
                <a:spcPct val="200000"/>
              </a:lnSpc>
              <a:buNone/>
            </a:pPr>
            <a:endParaRPr lang="en-US" sz="1600" dirty="0">
              <a:latin typeface="Times New Roman"/>
              <a:ea typeface="Calibri"/>
              <a:cs typeface="Calibri"/>
            </a:endParaRPr>
          </a:p>
          <a:p>
            <a:pPr marL="0" indent="0">
              <a:buNone/>
            </a:pPr>
            <a:endParaRPr lang="en-US" sz="1600" dirty="0">
              <a:latin typeface="Times New Roman"/>
              <a:ea typeface="Calibri"/>
              <a:cs typeface="Calibri"/>
            </a:endParaRPr>
          </a:p>
        </p:txBody>
      </p:sp>
      <p:sp>
        <p:nvSpPr>
          <p:cNvPr id="5" name="Rectangle 4">
            <a:extLst>
              <a:ext uri="{FF2B5EF4-FFF2-40B4-BE49-F238E27FC236}">
                <a16:creationId xmlns:a16="http://schemas.microsoft.com/office/drawing/2014/main" id="{08D83494-1C24-C256-2144-0F078B3BD858}"/>
              </a:ext>
            </a:extLst>
          </p:cNvPr>
          <p:cNvSpPr/>
          <p:nvPr/>
        </p:nvSpPr>
        <p:spPr>
          <a:xfrm>
            <a:off x="609231" y="458304"/>
            <a:ext cx="10977310" cy="1132197"/>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dirty="0">
                <a:latin typeface="Times New Roman"/>
                <a:ea typeface="Calibri"/>
                <a:cs typeface="Calibri"/>
              </a:rPr>
              <a:t>Methods: Recruitment</a:t>
            </a:r>
          </a:p>
        </p:txBody>
      </p:sp>
      <p:graphicFrame>
        <p:nvGraphicFramePr>
          <p:cNvPr id="82" name="Diagram 81">
            <a:extLst>
              <a:ext uri="{FF2B5EF4-FFF2-40B4-BE49-F238E27FC236}">
                <a16:creationId xmlns:a16="http://schemas.microsoft.com/office/drawing/2014/main" id="{738A7BB0-DECC-8214-591B-0732B6B29891}"/>
              </a:ext>
            </a:extLst>
          </p:cNvPr>
          <p:cNvGraphicFramePr/>
          <p:nvPr>
            <p:extLst>
              <p:ext uri="{D42A27DB-BD31-4B8C-83A1-F6EECF244321}">
                <p14:modId xmlns:p14="http://schemas.microsoft.com/office/powerpoint/2010/main" val="1513361211"/>
              </p:ext>
            </p:extLst>
          </p:nvPr>
        </p:nvGraphicFramePr>
        <p:xfrm>
          <a:off x="603849" y="1964530"/>
          <a:ext cx="10984301" cy="4577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70172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8D83494-1C24-C256-2144-0F078B3BD858}"/>
              </a:ext>
            </a:extLst>
          </p:cNvPr>
          <p:cNvSpPr/>
          <p:nvPr/>
        </p:nvSpPr>
        <p:spPr>
          <a:xfrm>
            <a:off x="609231" y="458304"/>
            <a:ext cx="10977310" cy="1132197"/>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dirty="0">
                <a:latin typeface="Times New Roman"/>
                <a:ea typeface="Calibri"/>
                <a:cs typeface="Calibri"/>
              </a:rPr>
              <a:t>Methods: RBSTE Manual and Adaptation</a:t>
            </a:r>
          </a:p>
        </p:txBody>
      </p:sp>
      <p:pic>
        <p:nvPicPr>
          <p:cNvPr id="2" name="Content Placeholder 1" descr="A close-up of a fabric&#10;&#10;Description automatically generated">
            <a:extLst>
              <a:ext uri="{FF2B5EF4-FFF2-40B4-BE49-F238E27FC236}">
                <a16:creationId xmlns:a16="http://schemas.microsoft.com/office/drawing/2014/main" id="{0B4558EC-5A81-BDF2-50F2-5DC6E0B16279}"/>
              </a:ext>
            </a:extLst>
          </p:cNvPr>
          <p:cNvPicPr>
            <a:picLocks noGrp="1"/>
          </p:cNvPicPr>
          <p:nvPr>
            <p:ph idx="1"/>
          </p:nvPr>
        </p:nvPicPr>
        <p:blipFill>
          <a:blip r:embed="rId3"/>
          <a:stretch>
            <a:fillRect/>
          </a:stretch>
        </p:blipFill>
        <p:spPr>
          <a:xfrm>
            <a:off x="7972469" y="2472830"/>
            <a:ext cx="3955931" cy="3078193"/>
          </a:xfrm>
        </p:spPr>
      </p:pic>
      <p:sp>
        <p:nvSpPr>
          <p:cNvPr id="6" name="Text Placeholder 5">
            <a:extLst>
              <a:ext uri="{FF2B5EF4-FFF2-40B4-BE49-F238E27FC236}">
                <a16:creationId xmlns:a16="http://schemas.microsoft.com/office/drawing/2014/main" id="{F3DABA26-DAB0-CF4D-67EB-5F8C1D118DB7}"/>
              </a:ext>
            </a:extLst>
          </p:cNvPr>
          <p:cNvSpPr>
            <a:spLocks noGrp="1"/>
          </p:cNvSpPr>
          <p:nvPr>
            <p:ph type="body" sz="half" idx="2"/>
          </p:nvPr>
        </p:nvSpPr>
        <p:spPr>
          <a:xfrm>
            <a:off x="609601" y="1708271"/>
            <a:ext cx="7303498" cy="5151138"/>
          </a:xfrm>
        </p:spPr>
        <p:txBody>
          <a:bodyPr vert="horz" lIns="91440" tIns="45720" rIns="91440" bIns="45720" rtlCol="0" anchor="t">
            <a:normAutofit fontScale="92500" lnSpcReduction="20000"/>
          </a:bodyPr>
          <a:lstStyle/>
          <a:p>
            <a:pPr marL="342900" indent="-342900">
              <a:buChar char="•"/>
            </a:pPr>
            <a:r>
              <a:rPr lang="en-US" sz="2200" dirty="0">
                <a:latin typeface="Times New Roman"/>
                <a:cs typeface="Times New Roman"/>
              </a:rPr>
              <a:t>Developed by psychologists within the Veteran Health Administration to provide support for veterans of color who have experienced racial stress and trauma.</a:t>
            </a:r>
            <a:endParaRPr lang="en-US" sz="2200">
              <a:latin typeface="Times New Roman"/>
              <a:cs typeface="Times New Roman"/>
            </a:endParaRPr>
          </a:p>
          <a:p>
            <a:pPr marL="342900" indent="-342900">
              <a:buChar char="•"/>
            </a:pPr>
            <a:r>
              <a:rPr lang="en-US" sz="2200" dirty="0">
                <a:latin typeface="Times New Roman"/>
                <a:cs typeface="Times New Roman"/>
              </a:rPr>
              <a:t>Adaptation of RBSTE Manual to focus on Churches of Color in the Boston community and BMC Clinics.</a:t>
            </a:r>
          </a:p>
          <a:p>
            <a:pPr marL="800100" lvl="1" indent="-342900">
              <a:buChar char="•"/>
            </a:pPr>
            <a:r>
              <a:rPr lang="en-US" sz="1900" dirty="0">
                <a:latin typeface="Times New Roman"/>
                <a:cs typeface="Times New Roman"/>
              </a:rPr>
              <a:t>Church Community Advisory Board</a:t>
            </a:r>
          </a:p>
          <a:p>
            <a:pPr marL="800100" lvl="1" indent="-342900">
              <a:buChar char="•"/>
            </a:pPr>
            <a:r>
              <a:rPr lang="en-US" sz="1900" dirty="0">
                <a:latin typeface="Times New Roman"/>
                <a:cs typeface="Times New Roman"/>
              </a:rPr>
              <a:t>Clinician Expert Panel</a:t>
            </a:r>
          </a:p>
          <a:p>
            <a:pPr marL="800100" lvl="1" indent="-342900">
              <a:buChar char="•"/>
            </a:pPr>
            <a:r>
              <a:rPr lang="en-US" sz="1900" dirty="0">
                <a:latin typeface="Times New Roman"/>
                <a:cs typeface="Times New Roman"/>
              </a:rPr>
              <a:t>Patient Advisory Board</a:t>
            </a:r>
          </a:p>
          <a:p>
            <a:pPr marL="285750" indent="-285750">
              <a:buFont typeface="Arial"/>
              <a:buChar char="•"/>
            </a:pPr>
            <a:r>
              <a:rPr lang="en-US" sz="2200" dirty="0">
                <a:latin typeface="Times New Roman"/>
                <a:cs typeface="Times New Roman"/>
              </a:rPr>
              <a:t>The RBSTE Group is an 8-week session lasting 90 minutes.</a:t>
            </a:r>
          </a:p>
          <a:p>
            <a:pPr marL="742950" lvl="1" indent="-285750">
              <a:buFont typeface="Arial"/>
              <a:buChar char="•"/>
            </a:pPr>
            <a:r>
              <a:rPr lang="en-US" sz="1900" dirty="0">
                <a:latin typeface="Times New Roman"/>
                <a:cs typeface="Times New Roman"/>
              </a:rPr>
              <a:t>Session 1: Establishing the Space</a:t>
            </a:r>
          </a:p>
          <a:p>
            <a:pPr marL="742950" lvl="1" indent="-285750">
              <a:buFont typeface="Arial"/>
              <a:buChar char="•"/>
            </a:pPr>
            <a:r>
              <a:rPr lang="en-US" sz="1900" dirty="0">
                <a:latin typeface="Times New Roman"/>
                <a:cs typeface="Times New Roman"/>
              </a:rPr>
              <a:t>Session 2: How Do We Begin to Address Race</a:t>
            </a:r>
          </a:p>
          <a:p>
            <a:pPr marL="742950" lvl="1" indent="-285750">
              <a:buFont typeface="Arial"/>
              <a:buChar char="•"/>
            </a:pPr>
            <a:r>
              <a:rPr lang="en-US" sz="1900" dirty="0">
                <a:latin typeface="Times New Roman"/>
                <a:cs typeface="Times New Roman"/>
              </a:rPr>
              <a:t>Session 3: Resistance to Learning About Race/Racism</a:t>
            </a:r>
          </a:p>
          <a:p>
            <a:pPr marL="742950" lvl="1" indent="-285750">
              <a:buFont typeface="Arial"/>
              <a:buChar char="•"/>
            </a:pPr>
            <a:r>
              <a:rPr lang="en-US" sz="1900" dirty="0">
                <a:latin typeface="Times New Roman"/>
                <a:cs typeface="Times New Roman"/>
              </a:rPr>
              <a:t>Session 4: Overt Racism &amp;Microaggressions </a:t>
            </a:r>
          </a:p>
          <a:p>
            <a:pPr marL="742950" lvl="1" indent="-285750">
              <a:buFont typeface="Arial"/>
              <a:buChar char="•"/>
            </a:pPr>
            <a:r>
              <a:rPr lang="en-US" sz="1900" dirty="0">
                <a:latin typeface="Times New Roman"/>
                <a:cs typeface="Times New Roman"/>
              </a:rPr>
              <a:t>Session 5: Aversive Racism, Institutional Racism, &amp;White Privilege </a:t>
            </a:r>
          </a:p>
          <a:p>
            <a:pPr marL="742950" lvl="1" indent="-285750">
              <a:buFont typeface="Arial"/>
              <a:buChar char="•"/>
            </a:pPr>
            <a:r>
              <a:rPr lang="en-US" sz="1900" dirty="0">
                <a:latin typeface="Times New Roman"/>
                <a:cs typeface="Times New Roman"/>
              </a:rPr>
              <a:t>Session 6: Validating &amp; </a:t>
            </a:r>
            <a:r>
              <a:rPr lang="en-US" sz="1900" err="1">
                <a:latin typeface="Times New Roman"/>
                <a:cs typeface="Times New Roman"/>
              </a:rPr>
              <a:t>Depathologizing</a:t>
            </a:r>
            <a:r>
              <a:rPr lang="en-US" sz="1900" dirty="0">
                <a:latin typeface="Times New Roman"/>
                <a:cs typeface="Times New Roman"/>
              </a:rPr>
              <a:t> the Impact of Race-Based Traumatic Experiences </a:t>
            </a:r>
          </a:p>
          <a:p>
            <a:pPr marL="742950" lvl="1" indent="-285750">
              <a:buFont typeface="Arial"/>
              <a:buChar char="•"/>
            </a:pPr>
            <a:r>
              <a:rPr lang="en-US" sz="1900" dirty="0">
                <a:latin typeface="Times New Roman"/>
                <a:cs typeface="Times New Roman"/>
              </a:rPr>
              <a:t>Session 7: Stress, Anxiety, &amp; the Alarm System</a:t>
            </a:r>
          </a:p>
          <a:p>
            <a:pPr marL="742950" lvl="1" indent="-285750">
              <a:buFont typeface="Arial"/>
              <a:buChar char="•"/>
            </a:pPr>
            <a:r>
              <a:rPr lang="en-US" sz="1900" dirty="0">
                <a:latin typeface="Times New Roman"/>
                <a:cs typeface="Times New Roman"/>
              </a:rPr>
              <a:t>Session 8: Resilience &amp; Empowerment </a:t>
            </a:r>
          </a:p>
          <a:p>
            <a:pPr marL="342900" indent="-342900">
              <a:buChar char="•"/>
            </a:pPr>
            <a:endParaRPr lang="en-US" sz="2000" dirty="0">
              <a:latin typeface="Times New Roman"/>
              <a:cs typeface="Times New Roman"/>
            </a:endParaRPr>
          </a:p>
        </p:txBody>
      </p:sp>
    </p:spTree>
    <p:extLst>
      <p:ext uri="{BB962C8B-B14F-4D97-AF65-F5344CB8AC3E}">
        <p14:creationId xmlns:p14="http://schemas.microsoft.com/office/powerpoint/2010/main" val="2330899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4E736C7-B13C-BDEE-2D62-7918BDBC3AB4}"/>
              </a:ext>
            </a:extLst>
          </p:cNvPr>
          <p:cNvSpPr/>
          <p:nvPr/>
        </p:nvSpPr>
        <p:spPr>
          <a:xfrm>
            <a:off x="607223" y="491435"/>
            <a:ext cx="10977310" cy="1103442"/>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dirty="0">
                <a:latin typeface="Times New Roman"/>
                <a:ea typeface="Calibri"/>
                <a:cs typeface="Calibri"/>
              </a:rPr>
              <a:t>Findings: </a:t>
            </a:r>
            <a:endParaRPr lang="en-US" sz="3200" dirty="0"/>
          </a:p>
        </p:txBody>
      </p:sp>
      <p:graphicFrame>
        <p:nvGraphicFramePr>
          <p:cNvPr id="2511" name="Content Placeholder 2510">
            <a:extLst>
              <a:ext uri="{FF2B5EF4-FFF2-40B4-BE49-F238E27FC236}">
                <a16:creationId xmlns:a16="http://schemas.microsoft.com/office/drawing/2014/main" id="{8C6C8B92-4D83-ECD6-B096-5558FB16A27F}"/>
              </a:ext>
            </a:extLst>
          </p:cNvPr>
          <p:cNvGraphicFramePr>
            <a:graphicFrameLocks noGrp="1"/>
          </p:cNvGraphicFramePr>
          <p:nvPr>
            <p:ph idx="1"/>
            <p:extLst>
              <p:ext uri="{D42A27DB-BD31-4B8C-83A1-F6EECF244321}">
                <p14:modId xmlns:p14="http://schemas.microsoft.com/office/powerpoint/2010/main" val="4274453494"/>
              </p:ext>
            </p:extLst>
          </p:nvPr>
        </p:nvGraphicFramePr>
        <p:xfrm>
          <a:off x="1307507" y="2141433"/>
          <a:ext cx="9591230" cy="37710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96939622"/>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7EAA88-9BD0-7A23-63AD-A1B470380495}"/>
              </a:ext>
            </a:extLst>
          </p:cNvPr>
          <p:cNvSpPr/>
          <p:nvPr/>
        </p:nvSpPr>
        <p:spPr>
          <a:xfrm>
            <a:off x="607223" y="498556"/>
            <a:ext cx="10977310" cy="1103442"/>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a:latin typeface="Times New Roman"/>
                <a:ea typeface="Calibri"/>
                <a:cs typeface="Calibri"/>
              </a:rPr>
              <a:t>Next Steps</a:t>
            </a:r>
            <a:endParaRPr lang="en-US" sz="3200" dirty="0">
              <a:latin typeface="Times New Roman"/>
              <a:ea typeface="Calibri"/>
              <a:cs typeface="Calibri"/>
            </a:endParaRPr>
          </a:p>
        </p:txBody>
      </p:sp>
      <p:graphicFrame>
        <p:nvGraphicFramePr>
          <p:cNvPr id="22" name="Diagram 21">
            <a:extLst>
              <a:ext uri="{FF2B5EF4-FFF2-40B4-BE49-F238E27FC236}">
                <a16:creationId xmlns:a16="http://schemas.microsoft.com/office/drawing/2014/main" id="{E3711C34-E14A-36E0-E58B-6AA3DCAE6233}"/>
              </a:ext>
            </a:extLst>
          </p:cNvPr>
          <p:cNvGraphicFramePr/>
          <p:nvPr>
            <p:extLst>
              <p:ext uri="{D42A27DB-BD31-4B8C-83A1-F6EECF244321}">
                <p14:modId xmlns:p14="http://schemas.microsoft.com/office/powerpoint/2010/main" val="2354449932"/>
              </p:ext>
            </p:extLst>
          </p:nvPr>
        </p:nvGraphicFramePr>
        <p:xfrm>
          <a:off x="603850" y="1715219"/>
          <a:ext cx="10481093" cy="47646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05857148"/>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847154-055A-016B-9CD5-3928F0DBFE35}"/>
              </a:ext>
            </a:extLst>
          </p:cNvPr>
          <p:cNvSpPr>
            <a:spLocks noGrp="1"/>
          </p:cNvSpPr>
          <p:nvPr>
            <p:ph idx="1"/>
          </p:nvPr>
        </p:nvSpPr>
        <p:spPr/>
        <p:txBody>
          <a:bodyPr vert="horz" lIns="91440" tIns="45720" rIns="91440" bIns="45720" rtlCol="0" anchor="t">
            <a:normAutofit/>
          </a:bodyPr>
          <a:lstStyle/>
          <a:p>
            <a:pPr>
              <a:buAutoNum type="arabicPeriod"/>
            </a:pPr>
            <a:r>
              <a:rPr lang="en-US" sz="1600" dirty="0">
                <a:latin typeface="Times New Roman"/>
                <a:ea typeface="+mn-lt"/>
                <a:cs typeface="+mn-lt"/>
              </a:rPr>
              <a:t>Carlson, M., </a:t>
            </a:r>
            <a:r>
              <a:rPr lang="en-US" sz="1600" err="1">
                <a:latin typeface="Times New Roman"/>
                <a:ea typeface="+mn-lt"/>
                <a:cs typeface="+mn-lt"/>
              </a:rPr>
              <a:t>Endlsey</a:t>
            </a:r>
            <a:r>
              <a:rPr lang="en-US" sz="1600" dirty="0">
                <a:latin typeface="Times New Roman"/>
                <a:ea typeface="+mn-lt"/>
                <a:cs typeface="+mn-lt"/>
              </a:rPr>
              <a:t>, M., Motley, D., </a:t>
            </a:r>
            <a:r>
              <a:rPr lang="en-US" sz="1600" err="1">
                <a:latin typeface="Times New Roman"/>
                <a:ea typeface="+mn-lt"/>
                <a:cs typeface="+mn-lt"/>
              </a:rPr>
              <a:t>Shawahin</a:t>
            </a:r>
            <a:r>
              <a:rPr lang="en-US" sz="1600" dirty="0">
                <a:latin typeface="Times New Roman"/>
                <a:ea typeface="+mn-lt"/>
                <a:cs typeface="+mn-lt"/>
              </a:rPr>
              <a:t>, L. N., &amp; Williams, M. T. (2018). Addressing the impact of racism on veterans of color: A race-based stress and trauma intervention. </a:t>
            </a:r>
            <a:r>
              <a:rPr lang="en-US" sz="1600" i="1" dirty="0">
                <a:latin typeface="Times New Roman"/>
                <a:ea typeface="+mn-lt"/>
                <a:cs typeface="+mn-lt"/>
              </a:rPr>
              <a:t>Psychology of Violence, 8</a:t>
            </a:r>
            <a:r>
              <a:rPr lang="en-US" sz="1600" dirty="0">
                <a:latin typeface="Times New Roman"/>
                <a:ea typeface="+mn-lt"/>
                <a:cs typeface="+mn-lt"/>
              </a:rPr>
              <a:t>(6), 748–762. </a:t>
            </a:r>
            <a:r>
              <a:rPr lang="en-US" sz="1600" dirty="0">
                <a:solidFill>
                  <a:srgbClr val="0000FF"/>
                </a:solidFill>
                <a:latin typeface="Times New Roman"/>
                <a:ea typeface="+mn-lt"/>
                <a:cs typeface="+mn-lt"/>
                <a:hlinkClick r:id="rId3"/>
              </a:rPr>
              <a:t>https://doi.org/10.1037/vio0000221</a:t>
            </a:r>
            <a:endParaRPr lang="en-US" sz="1600">
              <a:solidFill>
                <a:srgbClr val="000000"/>
              </a:solidFill>
              <a:latin typeface="Times New Roman"/>
              <a:ea typeface="+mn-lt"/>
              <a:cs typeface="+mn-lt"/>
            </a:endParaRPr>
          </a:p>
          <a:p>
            <a:pPr>
              <a:buAutoNum type="arabicPeriod"/>
            </a:pPr>
            <a:r>
              <a:rPr lang="en-US" sz="1600">
                <a:latin typeface="Times New Roman"/>
                <a:ea typeface="+mn-lt"/>
                <a:cs typeface="Times New Roman"/>
              </a:rPr>
              <a:t>Chambers</a:t>
            </a:r>
            <a:r>
              <a:rPr lang="en-US" sz="1600" dirty="0">
                <a:latin typeface="Times New Roman"/>
                <a:ea typeface="+mn-lt"/>
                <a:cs typeface="Times New Roman"/>
              </a:rPr>
              <a:t>, D. A., &amp; Norton, W. E. (2016). The </a:t>
            </a:r>
            <a:r>
              <a:rPr lang="en-US" sz="1600" err="1">
                <a:latin typeface="Times New Roman"/>
                <a:ea typeface="+mn-lt"/>
                <a:cs typeface="Times New Roman"/>
              </a:rPr>
              <a:t>Adaptome</a:t>
            </a:r>
            <a:r>
              <a:rPr lang="en-US" sz="1600" dirty="0">
                <a:latin typeface="Times New Roman"/>
                <a:ea typeface="+mn-lt"/>
                <a:cs typeface="Times New Roman"/>
              </a:rPr>
              <a:t>: Advancing the Science of Intervention Adaptation. </a:t>
            </a:r>
            <a:r>
              <a:rPr lang="en-US" sz="1600" i="1" dirty="0">
                <a:latin typeface="Times New Roman"/>
                <a:ea typeface="+mn-lt"/>
                <a:cs typeface="Times New Roman"/>
              </a:rPr>
              <a:t>American journal of preventive medicine</a:t>
            </a:r>
            <a:r>
              <a:rPr lang="en-US" sz="1600" dirty="0">
                <a:latin typeface="Times New Roman"/>
                <a:ea typeface="+mn-lt"/>
                <a:cs typeface="Times New Roman"/>
              </a:rPr>
              <a:t>, </a:t>
            </a:r>
            <a:r>
              <a:rPr lang="en-US" sz="1600" i="1" dirty="0">
                <a:latin typeface="Times New Roman"/>
                <a:ea typeface="+mn-lt"/>
                <a:cs typeface="Times New Roman"/>
              </a:rPr>
              <a:t>51</a:t>
            </a:r>
            <a:r>
              <a:rPr lang="en-US" sz="1600" dirty="0">
                <a:latin typeface="Times New Roman"/>
                <a:ea typeface="+mn-lt"/>
                <a:cs typeface="Times New Roman"/>
              </a:rPr>
              <a:t>(4 Suppl 2), S124–S131. https://doi.org/10.1016/j.amepre.2016.05.011</a:t>
            </a:r>
            <a:endParaRPr lang="en-US">
              <a:ea typeface="Calibri"/>
              <a:cs typeface="Calibri"/>
            </a:endParaRPr>
          </a:p>
          <a:p>
            <a:pPr>
              <a:buAutoNum type="arabicPeriod"/>
            </a:pPr>
            <a:r>
              <a:rPr lang="en-US" sz="1600" dirty="0">
                <a:latin typeface="Times New Roman"/>
                <a:ea typeface="+mn-lt"/>
                <a:cs typeface="Times New Roman"/>
              </a:rPr>
              <a:t>Israel, Barbara, et al. “Introduction to Methods in Community-Based Participatory Research for Health.” </a:t>
            </a:r>
            <a:r>
              <a:rPr lang="en-US" sz="1600" i="1" dirty="0">
                <a:latin typeface="Times New Roman"/>
                <a:ea typeface="+mn-lt"/>
                <a:cs typeface="Times New Roman"/>
              </a:rPr>
              <a:t>Methods in Community-Based Participatory Research for Health</a:t>
            </a:r>
            <a:r>
              <a:rPr lang="en-US" sz="1600" dirty="0">
                <a:latin typeface="Times New Roman"/>
                <a:ea typeface="+mn-lt"/>
                <a:cs typeface="Times New Roman"/>
              </a:rPr>
              <a:t>, Jossey-Bass, 2003, pp. 3–26.</a:t>
            </a:r>
          </a:p>
          <a:p>
            <a:pPr>
              <a:buAutoNum type="arabicPeriod"/>
            </a:pPr>
            <a:r>
              <a:rPr lang="en-US" sz="1600" dirty="0">
                <a:solidFill>
                  <a:srgbClr val="000000"/>
                </a:solidFill>
                <a:latin typeface="Times New Roman"/>
                <a:ea typeface="+mn-lt"/>
                <a:cs typeface="+mn-lt"/>
              </a:rPr>
              <a:t>Rislin, J. L. &amp; Martinez, A. M. (2019). Healing from racial stress/trauma: A race-based stress/ trauma and empowerment (RBSTE) group intervention manual. Adapted from "Addressing the impact of racism on veterans of color: A Race-Based Stress &amp; Trauma Intervention," by M. Carlson, M. Endsley, D. Motley, L. N. </a:t>
            </a:r>
            <a:r>
              <a:rPr lang="en-US" sz="1600" err="1">
                <a:solidFill>
                  <a:srgbClr val="000000"/>
                </a:solidFill>
                <a:latin typeface="Times New Roman"/>
                <a:ea typeface="+mn-lt"/>
                <a:cs typeface="+mn-lt"/>
              </a:rPr>
              <a:t>Shawahin</a:t>
            </a:r>
            <a:r>
              <a:rPr lang="en-US" sz="1600" dirty="0">
                <a:solidFill>
                  <a:srgbClr val="000000"/>
                </a:solidFill>
                <a:latin typeface="Times New Roman"/>
                <a:ea typeface="+mn-lt"/>
                <a:cs typeface="+mn-lt"/>
              </a:rPr>
              <a:t>, M. T. Williams, (2018). Adapted with permission. </a:t>
            </a:r>
            <a:r>
              <a:rPr lang="en-US" sz="1600">
                <a:solidFill>
                  <a:srgbClr val="000000"/>
                </a:solidFill>
                <a:latin typeface="Times New Roman"/>
                <a:ea typeface="+mn-lt"/>
                <a:cs typeface="+mn-lt"/>
              </a:rPr>
              <a:t>San Antonio, TX: South Texas Veterans Health Care System.</a:t>
            </a:r>
            <a:endParaRPr lang="en-US">
              <a:latin typeface="Times New Roman"/>
              <a:ea typeface="Calibri"/>
              <a:cs typeface="Calibri"/>
            </a:endParaRPr>
          </a:p>
          <a:p>
            <a:pPr>
              <a:buAutoNum type="arabicPeriod"/>
            </a:pPr>
            <a:endParaRPr lang="en-US" sz="1600" dirty="0">
              <a:solidFill>
                <a:srgbClr val="2C72B7"/>
              </a:solidFill>
              <a:latin typeface="Times New Roman"/>
              <a:ea typeface="+mn-lt"/>
              <a:cs typeface="Calibri"/>
            </a:endParaRPr>
          </a:p>
        </p:txBody>
      </p:sp>
      <p:sp>
        <p:nvSpPr>
          <p:cNvPr id="4" name="Rectangle 3">
            <a:extLst>
              <a:ext uri="{FF2B5EF4-FFF2-40B4-BE49-F238E27FC236}">
                <a16:creationId xmlns:a16="http://schemas.microsoft.com/office/drawing/2014/main" id="{327EAA88-9BD0-7A23-63AD-A1B470380495}"/>
              </a:ext>
            </a:extLst>
          </p:cNvPr>
          <p:cNvSpPr/>
          <p:nvPr/>
        </p:nvSpPr>
        <p:spPr>
          <a:xfrm>
            <a:off x="607223" y="498556"/>
            <a:ext cx="10977310" cy="1103442"/>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dirty="0">
                <a:latin typeface="Times New Roman"/>
                <a:ea typeface="Calibri"/>
                <a:cs typeface="Calibri"/>
              </a:rPr>
              <a:t>References</a:t>
            </a:r>
            <a:endParaRPr lang="en-US" dirty="0"/>
          </a:p>
        </p:txBody>
      </p:sp>
    </p:spTree>
    <p:extLst>
      <p:ext uri="{BB962C8B-B14F-4D97-AF65-F5344CB8AC3E}">
        <p14:creationId xmlns:p14="http://schemas.microsoft.com/office/powerpoint/2010/main" val="31931140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3105</Words>
  <Application>Microsoft Macintosh PowerPoint</Application>
  <PresentationFormat>Widescreen</PresentationFormat>
  <Paragraphs>187</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1914</cp:revision>
  <dcterms:created xsi:type="dcterms:W3CDTF">2012-08-24T00:53:15Z</dcterms:created>
  <dcterms:modified xsi:type="dcterms:W3CDTF">2023-10-10T21:55:26Z</dcterms:modified>
</cp:coreProperties>
</file>