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/>
    <p:restoredTop sz="96098"/>
  </p:normalViewPr>
  <p:slideViewPr>
    <p:cSldViewPr snapToGrid="0" snapToObjects="1">
      <p:cViewPr varScale="1">
        <p:scale>
          <a:sx n="131" d="100"/>
          <a:sy n="131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33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6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49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6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2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2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2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6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7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8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31F0D9E-F15B-D749-87B3-CF06294E6D9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AF1AE96-A121-F545-97ED-D9EC5EB83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4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s://www.clevelandeyeclinic.com/wp-content/uploads/2016/11/keratoconus_vs_normal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google.com/url?sa=i&amp;url=https%3A%2F%2Fdinapoliopt.com%2Fcontacts%2Fcontact-lenses-by-type%2F&amp;psig=AOvVaw3M1Kp_W0XdjpY-ugHpftg6&amp;ust=1695061284356000&amp;source=images&amp;cd=vfe&amp;opi=89978449&amp;ved=0CA8QjRxqFwoTCPCklcChsoEDFQAAAAAdAAAAABA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b2024606.smushcdn.com/2024606/wp-content/uploads/2021/02/Social-determinants-of-health-and-COVID-19.jpg?lossy=1&amp;strip=1&amp;webp=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s%3A%2F%2Fwww.elmhurst.edu%2Fblog%2Fwhat-is-community-health%2F&amp;psig=AOvVaw3vonxjQLHei3EUzKVLnO1t&amp;ust=1695133554855000&amp;source=images&amp;cd=vfe&amp;opi=89978449&amp;ved=0CA8QjRxqFwoTCMi_ut-utIEDFQAAAAAdAAAAABA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business.cornell.edu/hub/2022/09/26/nolan-hotel-school-dei-hospitality-research/" TargetMode="External"/><Relationship Id="rId3" Type="http://schemas.openxmlformats.org/officeDocument/2006/relationships/hyperlink" Target="https://www.clevelandeyeclinic.com/eye-disease-ohio/keratoconus/" TargetMode="External"/><Relationship Id="rId7" Type="http://schemas.openxmlformats.org/officeDocument/2006/relationships/hyperlink" Target="https://medium.com/@gprash77/tpm-interview-tips-8464756e56e" TargetMode="External"/><Relationship Id="rId2" Type="http://schemas.openxmlformats.org/officeDocument/2006/relationships/hyperlink" Target="https://www.kff.org/racial-equity-and-health-policy/issue-brief/beyond-health-care-the-role-of-social-determinants-in-promoting-health-and-health-equit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onomictimes.indiatimes.com/jobs/pushing-for-diversity-more-firms-to-hire-women-for-shop-floor-jobs-in-2023/articleshow/96670663.cms?from=mdr" TargetMode="External"/><Relationship Id="rId5" Type="http://schemas.openxmlformats.org/officeDocument/2006/relationships/hyperlink" Target="https://www.nursingcenter.com/ncblog/november-2019/social-determinants-of-health" TargetMode="External"/><Relationship Id="rId4" Type="http://schemas.openxmlformats.org/officeDocument/2006/relationships/hyperlink" Target="https://www.moranmaurieyecenter.com/contact-lens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2A7F-9339-9B4C-BB1B-D7DD118FE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C8227C-4DCE-4B45-AF87-EF745366F4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B5D02-C632-E24F-B1E6-6DF9B4FE0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789" y="0"/>
            <a:ext cx="9146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9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D5877-5535-DF42-B3D1-8437CA77E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99" y="897044"/>
            <a:ext cx="4938592" cy="118872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CD681-2A86-FF4A-991F-D3B829920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99" y="2638044"/>
            <a:ext cx="6663483" cy="4072999"/>
          </a:xfrm>
        </p:spPr>
        <p:txBody>
          <a:bodyPr>
            <a:noAutofit/>
          </a:bodyPr>
          <a:lstStyle/>
          <a:p>
            <a:pPr lvl="0"/>
            <a:r>
              <a:rPr lang="en-US" sz="1700" dirty="0"/>
              <a:t>Keratoconus is a type of corneal ectasia characterized by bulging and thinning of the cornea</a:t>
            </a:r>
          </a:p>
          <a:p>
            <a:pPr lvl="0"/>
            <a:r>
              <a:rPr lang="en-US" sz="1700" dirty="0"/>
              <a:t>Results in myopia (near-sightedness) and irregular astigmatism resulting in decreased visual acuity </a:t>
            </a:r>
          </a:p>
          <a:p>
            <a:pPr lvl="0"/>
            <a:r>
              <a:rPr lang="en-US" sz="1700" dirty="0"/>
              <a:t>Prevalence in the U.S. is 1/2000</a:t>
            </a:r>
          </a:p>
          <a:p>
            <a:pPr lvl="0"/>
            <a:r>
              <a:rPr lang="en-US" sz="1700" dirty="0"/>
              <a:t>Current standards of care include non-surgical treatment (eg. rigid gas permeable (RGP) contact lenses and scleral lenses) and surgical interventions such as corneal crosslinking (CXL), corneal grafting, intra-stromal ring segments, or photorefractive keratectomy—corneal transplant used in severe cases </a:t>
            </a:r>
          </a:p>
          <a:p>
            <a:pPr lvl="0"/>
            <a:r>
              <a:rPr lang="en-US" sz="1700" dirty="0"/>
              <a:t>There is limited information regarding the potential influence of demographic factors on keratoconus outcomes.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E92BC00-2263-B54B-ADD2-33CA40657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Keratoconus Cleveland">
            <a:extLst>
              <a:ext uri="{FF2B5EF4-FFF2-40B4-BE49-F238E27FC236}">
                <a16:creationId xmlns:a16="http://schemas.microsoft.com/office/drawing/2014/main" id="{161BEE17-82FF-D14D-8D5B-BF1E335D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58" y="2085764"/>
            <a:ext cx="3774832" cy="218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CBE623-D936-F94E-9FD8-9AE39066E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 descr="Contact Lenses By Type - DiNapoli Opticians">
            <a:hlinkClick r:id="rId4"/>
            <a:extLst>
              <a:ext uri="{FF2B5EF4-FFF2-40B4-BE49-F238E27FC236}">
                <a16:creationId xmlns:a16="http://schemas.microsoft.com/office/drawing/2014/main" id="{838F0E9B-B133-E249-B002-7FE4FA78C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58" y="4723807"/>
            <a:ext cx="4440382" cy="1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9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E4CA-327F-3440-8A14-F74E9D520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386" y="943910"/>
            <a:ext cx="5455250" cy="118872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EE734-73FF-7B46-A753-0B2AE0B8A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2638044"/>
            <a:ext cx="7128164" cy="3101983"/>
          </a:xfrm>
        </p:spPr>
        <p:txBody>
          <a:bodyPr>
            <a:noAutofit/>
          </a:bodyPr>
          <a:lstStyle/>
          <a:p>
            <a:r>
              <a:rPr lang="en-US" sz="2000" dirty="0"/>
              <a:t>Explore of how social determinants of health affected patients with keratoconus and their access to treatment </a:t>
            </a:r>
          </a:p>
          <a:p>
            <a:r>
              <a:rPr lang="en-US" sz="2000" dirty="0"/>
              <a:t>Social determinants of health are the non-medical factors that influence health outcomes</a:t>
            </a:r>
          </a:p>
          <a:p>
            <a:r>
              <a:rPr lang="en-US" sz="2000" dirty="0"/>
              <a:t>Demographic information of interest: race/ethnicity, insurance status, area deprivation index (ADI), patient preferred language </a:t>
            </a:r>
          </a:p>
          <a:p>
            <a:r>
              <a:rPr lang="en-US" sz="2000" dirty="0"/>
              <a:t>Area Deprivation Index (ADI) allows for rankings of neighborhoods by socioeconomic disadvantage in a region of interest either at the state or national level</a:t>
            </a:r>
          </a:p>
          <a:p>
            <a:endParaRPr lang="en-US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8AEC5ED-13A7-FF4B-9141-04222187A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5114" y="245225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4" descr="Social determinants of health and COVID-19">
            <a:extLst>
              <a:ext uri="{FF2B5EF4-FFF2-40B4-BE49-F238E27FC236}">
                <a16:creationId xmlns:a16="http://schemas.microsoft.com/office/drawing/2014/main" id="{AF410D6B-46CF-374B-9101-F263F25D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495" y="518736"/>
            <a:ext cx="4142302" cy="275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00C84C-2E7F-F145-A380-9ACCE7E1791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049698" y="2894352"/>
            <a:ext cx="537130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Picture 6" descr="What is Community Health? | Blog | Elmhurst University">
            <a:hlinkClick r:id="rId4"/>
            <a:extLst>
              <a:ext uri="{FF2B5EF4-FFF2-40B4-BE49-F238E27FC236}">
                <a16:creationId xmlns:a16="http://schemas.microsoft.com/office/drawing/2014/main" id="{CF0F7A1E-2E86-174B-8A7A-8A9C9CE4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698" y="3716732"/>
            <a:ext cx="3793896" cy="252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56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0729D-A31F-BA40-AE8E-DB739C037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44" y="923128"/>
            <a:ext cx="4543737" cy="118872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BDD9A-349E-5645-A96B-3869D0A2C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844" y="2617262"/>
            <a:ext cx="7370065" cy="3101983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Electronic medical records of keratoconus patients at Boston Medical Center from 2012- 2020 were retrospectively examined to obtain CXL and CL treatment records, race/ethnicity, primary language, insurance and home address for ADI classification </a:t>
            </a:r>
          </a:p>
          <a:p>
            <a:pPr lvl="0"/>
            <a:r>
              <a:rPr lang="en-US" sz="2000" dirty="0"/>
              <a:t>Thirty-two of 572 patients were excluded due to lack of complete clinical notes </a:t>
            </a:r>
          </a:p>
          <a:p>
            <a:pPr lvl="0"/>
            <a:r>
              <a:rPr lang="en-US" sz="2000" dirty="0"/>
              <a:t>National ADI quintile was determined by address, and patients were categorized into 1st, 2nd, or 3rd quintiles and above (most disadvantaged)</a:t>
            </a:r>
          </a:p>
          <a:p>
            <a:pPr lvl="0"/>
            <a:r>
              <a:rPr lang="en-US" sz="2000" dirty="0"/>
              <a:t>Logistic regression models were used to calculate odds ratios for keratoconus treatment adjusted for age,  ADI, insurance, race/ethnicity, and language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485C5-E1E5-2D49-868D-3033CBE91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525" y="2375778"/>
            <a:ext cx="3754396" cy="211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08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B286-7462-E740-9335-FC38C042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82" y="524872"/>
            <a:ext cx="4232009" cy="968017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C06B34-E435-5047-BF01-AEE0806BD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0637" y="1443968"/>
            <a:ext cx="2316989" cy="40379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980EBC-3C7F-FD44-A322-5ECE1F796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078" y="1443968"/>
            <a:ext cx="3165922" cy="386946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9FB8CA-42EE-1B47-AC37-4F1BDADB9F4B}"/>
              </a:ext>
            </a:extLst>
          </p:cNvPr>
          <p:cNvSpPr txBox="1">
            <a:spLocks/>
          </p:cNvSpPr>
          <p:nvPr/>
        </p:nvSpPr>
        <p:spPr>
          <a:xfrm>
            <a:off x="402336" y="2379893"/>
            <a:ext cx="6102373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8A7B11-9839-F540-8B99-8B75A717C3A0}"/>
              </a:ext>
            </a:extLst>
          </p:cNvPr>
          <p:cNvSpPr/>
          <p:nvPr/>
        </p:nvSpPr>
        <p:spPr>
          <a:xfrm>
            <a:off x="678782" y="1788557"/>
            <a:ext cx="5825927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was no significant association between ADI and CXL treatment (p=0.688) or CL access (p=0.912)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Insurance status (p=0.002) and race/ethnicity (p=0.003) had significant associations with CXL treatment in multivariate models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Patients whose primary language was not English were less likely to have CL access relative to patients whose primary language was English (OR</a:t>
            </a:r>
            <a:r>
              <a:rPr lang="en-US" sz="17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=0.65, 95% CI 0.45-0.93, p=0.021)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 patients were more likely to receive CXL relative to Black patients (OR</a:t>
            </a:r>
            <a:r>
              <a:rPr lang="en-US" sz="17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=8.54 95% CI 2.82-27.09, p=0.001) when adjusted for all other factors, including insurance status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 patients were also more likely to receive CXL relative to patients whose race was other or unknown</a:t>
            </a:r>
          </a:p>
        </p:txBody>
      </p:sp>
    </p:spTree>
    <p:extLst>
      <p:ext uri="{BB962C8B-B14F-4D97-AF65-F5344CB8AC3E}">
        <p14:creationId xmlns:p14="http://schemas.microsoft.com/office/powerpoint/2010/main" val="340907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1C95-F057-354B-85B2-26DD3A0EB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27" y="923129"/>
            <a:ext cx="5354228" cy="1188720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18DCF-3FFA-C342-91FE-0F88745B6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27" y="2679608"/>
            <a:ext cx="7310940" cy="35615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Race/ethnicity, primary language, and insurance status were significantly associated with access to keratoconus treatment in our sample</a:t>
            </a:r>
          </a:p>
          <a:p>
            <a:r>
              <a:rPr lang="en-US" dirty="0"/>
              <a:t>ADI was not associated with CL access or CXL treatment</a:t>
            </a:r>
          </a:p>
          <a:p>
            <a:r>
              <a:rPr lang="en-US" dirty="0"/>
              <a:t>These results open an area of further research that investigates the relationship between demographic factors and keratoconus treatment</a:t>
            </a:r>
          </a:p>
          <a:p>
            <a:r>
              <a:rPr lang="en-US" dirty="0"/>
              <a:t>Further study to determine the reasons for these disparities, and how to make access to medically necessary keratoconus treatments more equitable, is warranted</a:t>
            </a:r>
          </a:p>
          <a:p>
            <a:r>
              <a:rPr lang="en-US" dirty="0"/>
              <a:t>Limitations: </a:t>
            </a:r>
          </a:p>
          <a:p>
            <a:pPr lvl="1"/>
            <a:r>
              <a:rPr lang="en-US" dirty="0"/>
              <a:t>Small sample size, which could affect generalizability</a:t>
            </a:r>
          </a:p>
          <a:p>
            <a:pPr lvl="1"/>
            <a:r>
              <a:rPr lang="en-US" dirty="0"/>
              <a:t>Severity at presentation was not determined at this time, as CXL is only available for patients with non-severe disease</a:t>
            </a:r>
          </a:p>
        </p:txBody>
      </p:sp>
      <p:pic>
        <p:nvPicPr>
          <p:cNvPr id="4098" name="Picture 2" descr="DEI hospitality research">
            <a:extLst>
              <a:ext uri="{FF2B5EF4-FFF2-40B4-BE49-F238E27FC236}">
                <a16:creationId xmlns:a16="http://schemas.microsoft.com/office/drawing/2014/main" id="{B406F956-962B-0346-8959-AA76B1B6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592" y="2679608"/>
            <a:ext cx="3837938" cy="255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114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F575-8320-C84E-BA56-77025A46B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808" y="2859889"/>
            <a:ext cx="7729728" cy="1188720"/>
          </a:xfrm>
        </p:spPr>
        <p:txBody>
          <a:bodyPr/>
          <a:lstStyle/>
          <a:p>
            <a:r>
              <a:rPr lang="en-US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13389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6716D-55EE-F94A-85A3-1177B699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133" y="598932"/>
            <a:ext cx="4718304" cy="118766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9D2F0-80CE-8247-B796-739C801F6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132" y="2117540"/>
            <a:ext cx="10612667" cy="435359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Text:</a:t>
            </a:r>
          </a:p>
          <a:p>
            <a:pPr lvl="1"/>
            <a:r>
              <a:rPr lang="en-US" dirty="0"/>
              <a:t>Rabinowitz YS. Keratoconus. doi:10.1016/S0039-6257(97)00119-7 </a:t>
            </a:r>
          </a:p>
          <a:p>
            <a:pPr lvl="1"/>
            <a:r>
              <a:rPr lang="en-US" dirty="0"/>
              <a:t>Munir SZ, Munir WM, Albrecht J. Estimated Prevalence of Keratoconus in the United States From a Large Vision Insurance Database. </a:t>
            </a:r>
            <a:r>
              <a:rPr lang="en-US" i="1" dirty="0"/>
              <a:t>Eye &amp; Contact Lens</a:t>
            </a:r>
            <a:r>
              <a:rPr lang="en-US" dirty="0"/>
              <a:t>. 2021;47(9):505. doi:10.1097/ICL.0000000000000812</a:t>
            </a:r>
          </a:p>
          <a:p>
            <a:pPr lvl="1"/>
            <a:r>
              <a:rPr lang="en-US" dirty="0"/>
              <a:t>Bakkar MM, Haddad MF, </a:t>
            </a:r>
            <a:r>
              <a:rPr lang="en-US" dirty="0" err="1"/>
              <a:t>Qadire</a:t>
            </a:r>
            <a:r>
              <a:rPr lang="en-US" dirty="0"/>
              <a:t> MA. Patient-related barriers to Rigid Gas Permeable (RGP) lens wear among keratoconus patients in Jordan. </a:t>
            </a:r>
            <a:r>
              <a:rPr lang="en-US" i="1" dirty="0"/>
              <a:t>Contact Lens and Anterior Eye</a:t>
            </a:r>
            <a:r>
              <a:rPr lang="en-US" dirty="0"/>
              <a:t>. 2018;41(3):267-272. doi:10.1016/j.clae.2017.12.007</a:t>
            </a:r>
          </a:p>
          <a:p>
            <a:pPr lvl="1"/>
            <a:r>
              <a:rPr lang="en-US" dirty="0" err="1"/>
              <a:t>Bilgin</a:t>
            </a:r>
            <a:r>
              <a:rPr lang="en-US" dirty="0"/>
              <a:t> LK, </a:t>
            </a:r>
            <a:r>
              <a:rPr lang="en-US" dirty="0" err="1"/>
              <a:t>Yılmaz</a:t>
            </a:r>
            <a:r>
              <a:rPr lang="en-US" dirty="0"/>
              <a:t> </a:t>
            </a:r>
            <a:r>
              <a:rPr lang="en-US" dirty="0" err="1"/>
              <a:t>Ş</a:t>
            </a:r>
            <a:r>
              <a:rPr lang="en-US" dirty="0"/>
              <a:t>, </a:t>
            </a:r>
            <a:r>
              <a:rPr lang="en-US" dirty="0" err="1"/>
              <a:t>Araz</a:t>
            </a:r>
            <a:r>
              <a:rPr lang="en-US" dirty="0"/>
              <a:t> B, </a:t>
            </a:r>
            <a:r>
              <a:rPr lang="en-US" dirty="0" err="1"/>
              <a:t>Yüksel</a:t>
            </a:r>
            <a:r>
              <a:rPr lang="en-US" dirty="0"/>
              <a:t> SB, </a:t>
            </a:r>
            <a:r>
              <a:rPr lang="en-US" dirty="0" err="1"/>
              <a:t>Sezen</a:t>
            </a:r>
            <a:r>
              <a:rPr lang="en-US" dirty="0"/>
              <a:t> T. 30 years of contact lens prescribing for </a:t>
            </a:r>
            <a:r>
              <a:rPr lang="en-US" dirty="0" err="1"/>
              <a:t>keratoconic</a:t>
            </a:r>
            <a:r>
              <a:rPr lang="en-US" dirty="0"/>
              <a:t> patients in Turkey. </a:t>
            </a:r>
            <a:r>
              <a:rPr lang="en-US" i="1" dirty="0"/>
              <a:t>Contact Lens and Anterior Eye</a:t>
            </a:r>
            <a:r>
              <a:rPr lang="en-US" dirty="0"/>
              <a:t>. 2009;32(1):16-21. doi:10.1016/j.clae.2008.07.001</a:t>
            </a:r>
          </a:p>
          <a:p>
            <a:pPr lvl="1"/>
            <a:r>
              <a:rPr lang="en-US" dirty="0"/>
              <a:t>May 10 EHP, 2018. Beyond Health Care: The Role of Social Determinants in Promoting Health and Health Equity. KFF. Published May 10, 2018. Accessed April 9, 2023. </a:t>
            </a:r>
            <a:r>
              <a:rPr lang="en-US" dirty="0">
                <a:hlinkClick r:id="rId2"/>
              </a:rPr>
              <a:t>https://www.kff.org/racial-equity-and-health-policy/issue-brief/beyond-health-care-the-role-of-social-determinants-in-promoting-health-and-health-equity/</a:t>
            </a:r>
            <a:endParaRPr lang="en-US" dirty="0"/>
          </a:p>
          <a:p>
            <a:pPr lvl="1"/>
            <a:r>
              <a:rPr lang="en-US" dirty="0"/>
              <a:t>Kind AJH, Buckingham WR. Making Neighborhood-Disadvantage Metrics Accessible — The Neighborhood Atlas. </a:t>
            </a:r>
            <a:r>
              <a:rPr lang="en-US" i="1" dirty="0"/>
              <a:t>N </a:t>
            </a:r>
            <a:r>
              <a:rPr lang="en-US" i="1" dirty="0" err="1"/>
              <a:t>Engl</a:t>
            </a:r>
            <a:r>
              <a:rPr lang="en-US" i="1" dirty="0"/>
              <a:t> J Med</a:t>
            </a:r>
            <a:r>
              <a:rPr lang="en-US" dirty="0"/>
              <a:t>. 2018;378(26):2456-2458. doi:10.1056/NEJMp1802313</a:t>
            </a:r>
          </a:p>
          <a:p>
            <a:pPr marL="228600" lvl="1" indent="0">
              <a:buNone/>
            </a:pPr>
            <a:endParaRPr lang="en-US" dirty="0"/>
          </a:p>
          <a:p>
            <a:r>
              <a:rPr lang="en-US" dirty="0"/>
              <a:t>Images:</a:t>
            </a:r>
          </a:p>
          <a:p>
            <a:pPr lvl="1"/>
            <a:r>
              <a:rPr lang="en-US" dirty="0">
                <a:hlinkClick r:id="rId3"/>
              </a:rPr>
              <a:t>https://www.clevelandeyeclinic.com/eye-disease-ohio/keratoconus/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https://www.moranmaurieyecenter.com/contact-lenses.html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https://www.nursingcenter.com/ncblog/november-2019/social-determinants-of-health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https://economictimes.indiatimes.com/jobs/pushing-for-diversity-more-firms-to-hire-women-for-shop-floor-jobs-in-2023/articleshow/96670663.cms?from=mdr</a:t>
            </a:r>
            <a:endParaRPr lang="en-US" dirty="0"/>
          </a:p>
          <a:p>
            <a:pPr lvl="1"/>
            <a:r>
              <a:rPr lang="en-US" dirty="0">
                <a:hlinkClick r:id="rId7"/>
              </a:rPr>
              <a:t>https://medium.com/@gprash77/tpm-interview-tips-8464756e56e</a:t>
            </a:r>
            <a:endParaRPr lang="en-US" dirty="0"/>
          </a:p>
          <a:p>
            <a:pPr lvl="1"/>
            <a:r>
              <a:rPr lang="en-US" dirty="0">
                <a:hlinkClick r:id="rId8"/>
              </a:rPr>
              <a:t>https://business.cornell.edu/hub/2022/09/26/nolan-hotel-school-dei-hospitality-research/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2399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{6690B760-156E-CB44-804F-380EDBD7AAAE}tf10001120</Template>
  <TotalTime>11480</TotalTime>
  <Words>705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Gill Sans MT</vt:lpstr>
      <vt:lpstr>Symbol</vt:lpstr>
      <vt:lpstr>Times New Roman</vt:lpstr>
      <vt:lpstr>Parcel</vt:lpstr>
      <vt:lpstr>PowerPoint Presentation</vt:lpstr>
      <vt:lpstr>Background</vt:lpstr>
      <vt:lpstr>Objectives</vt:lpstr>
      <vt:lpstr>Methods</vt:lpstr>
      <vt:lpstr>Results</vt:lpstr>
      <vt:lpstr>Discussion</vt:lpstr>
      <vt:lpstr>Thank you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Oluchi Ihionu</dc:creator>
  <cp:lastModifiedBy>Wong, Hubert S</cp:lastModifiedBy>
  <cp:revision>22</cp:revision>
  <dcterms:created xsi:type="dcterms:W3CDTF">2023-09-17T17:35:40Z</dcterms:created>
  <dcterms:modified xsi:type="dcterms:W3CDTF">2023-10-10T17:43:51Z</dcterms:modified>
</cp:coreProperties>
</file>