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8" r:id="rId2"/>
    <p:sldId id="392" r:id="rId3"/>
    <p:sldId id="283" r:id="rId4"/>
    <p:sldId id="406" r:id="rId5"/>
    <p:sldId id="300" r:id="rId6"/>
    <p:sldId id="312" r:id="rId7"/>
    <p:sldId id="341" r:id="rId8"/>
    <p:sldId id="342" r:id="rId9"/>
    <p:sldId id="378" r:id="rId10"/>
    <p:sldId id="369" r:id="rId11"/>
    <p:sldId id="346" r:id="rId12"/>
    <p:sldId id="344" r:id="rId13"/>
    <p:sldId id="345" r:id="rId14"/>
    <p:sldId id="349" r:id="rId15"/>
    <p:sldId id="350" r:id="rId16"/>
    <p:sldId id="352" r:id="rId17"/>
    <p:sldId id="353" r:id="rId18"/>
  </p:sldIdLst>
  <p:sldSz cx="36576000" cy="2103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D6F2"/>
    <a:srgbClr val="ED2024"/>
    <a:srgbClr val="E4C9ED"/>
    <a:srgbClr val="D4A6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21" autoAdjust="0"/>
    <p:restoredTop sz="66419" autoAdjust="0"/>
  </p:normalViewPr>
  <p:slideViewPr>
    <p:cSldViewPr snapToGrid="0">
      <p:cViewPr varScale="1">
        <p:scale>
          <a:sx n="19" d="100"/>
          <a:sy n="19" d="100"/>
        </p:scale>
        <p:origin x="180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E9299F-429D-40F0-B6C7-A8EBE112B035}" type="datetimeFigureOut">
              <a:rPr lang="en-US" smtClean="0"/>
              <a:t>10/11/2023</a:t>
            </a:fld>
            <a:endParaRPr lang="en-US"/>
          </a:p>
        </p:txBody>
      </p:sp>
      <p:sp>
        <p:nvSpPr>
          <p:cNvPr id="4" name="Slide Image Placeholder 3"/>
          <p:cNvSpPr>
            <a:spLocks noGrp="1" noRot="1" noChangeAspect="1"/>
          </p:cNvSpPr>
          <p:nvPr>
            <p:ph type="sldImg" idx="2"/>
          </p:nvPr>
        </p:nvSpPr>
        <p:spPr>
          <a:xfrm>
            <a:off x="746125" y="1143000"/>
            <a:ext cx="53657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D3A6BF-7CE9-4817-868D-BB515BF38324}" type="slidenum">
              <a:rPr lang="en-US" smtClean="0"/>
              <a:t>‹#›</a:t>
            </a:fld>
            <a:endParaRPr lang="en-US"/>
          </a:p>
        </p:txBody>
      </p:sp>
    </p:spTree>
    <p:extLst>
      <p:ext uri="{BB962C8B-B14F-4D97-AF65-F5344CB8AC3E}">
        <p14:creationId xmlns:p14="http://schemas.microsoft.com/office/powerpoint/2010/main" val="222347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D3A6BF-7CE9-4817-868D-BB515BF38324}" type="slidenum">
              <a:rPr lang="en-US" smtClean="0"/>
              <a:t>1</a:t>
            </a:fld>
            <a:endParaRPr lang="en-US"/>
          </a:p>
        </p:txBody>
      </p:sp>
    </p:spTree>
    <p:extLst>
      <p:ext uri="{BB962C8B-B14F-4D97-AF65-F5344CB8AC3E}">
        <p14:creationId xmlns:p14="http://schemas.microsoft.com/office/powerpoint/2010/main" val="384378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07FA7C9-F856-483B-B65E-DA93E062720E}" type="slidenum">
              <a:rPr lang="en-US" smtClean="0"/>
              <a:t>2</a:t>
            </a:fld>
            <a:endParaRPr lang="en-US"/>
          </a:p>
        </p:txBody>
      </p:sp>
    </p:spTree>
    <p:extLst>
      <p:ext uri="{BB962C8B-B14F-4D97-AF65-F5344CB8AC3E}">
        <p14:creationId xmlns:p14="http://schemas.microsoft.com/office/powerpoint/2010/main" val="1177287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01DEC7A9-FA13-4A19-9D57-2921AC40649D}" type="slidenum">
              <a:rPr lang="en-US" smtClean="0"/>
              <a:t>3</a:t>
            </a:fld>
            <a:endParaRPr lang="en-US"/>
          </a:p>
        </p:txBody>
      </p:sp>
    </p:spTree>
    <p:extLst>
      <p:ext uri="{BB962C8B-B14F-4D97-AF65-F5344CB8AC3E}">
        <p14:creationId xmlns:p14="http://schemas.microsoft.com/office/powerpoint/2010/main" val="2302257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01DEC7A9-FA13-4A19-9D57-2921AC40649D}" type="slidenum">
              <a:rPr lang="en-US" smtClean="0"/>
              <a:t>4</a:t>
            </a:fld>
            <a:endParaRPr lang="en-US"/>
          </a:p>
        </p:txBody>
      </p:sp>
    </p:spTree>
    <p:extLst>
      <p:ext uri="{BB962C8B-B14F-4D97-AF65-F5344CB8AC3E}">
        <p14:creationId xmlns:p14="http://schemas.microsoft.com/office/powerpoint/2010/main" val="202341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4C6DC8F7-CFF5-46A6-A14C-C7EC12B0379C}" type="slidenum">
              <a:rPr lang="en-US" smtClean="0"/>
              <a:t>5</a:t>
            </a:fld>
            <a:endParaRPr lang="en-US"/>
          </a:p>
        </p:txBody>
      </p:sp>
    </p:spTree>
    <p:extLst>
      <p:ext uri="{BB962C8B-B14F-4D97-AF65-F5344CB8AC3E}">
        <p14:creationId xmlns:p14="http://schemas.microsoft.com/office/powerpoint/2010/main" val="148368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p:txBody>
      </p:sp>
      <p:sp>
        <p:nvSpPr>
          <p:cNvPr id="4" name="Slide Number Placeholder 3"/>
          <p:cNvSpPr>
            <a:spLocks noGrp="1"/>
          </p:cNvSpPr>
          <p:nvPr>
            <p:ph type="sldNum" sz="quarter" idx="10"/>
          </p:nvPr>
        </p:nvSpPr>
        <p:spPr/>
        <p:txBody>
          <a:bodyPr/>
          <a:lstStyle/>
          <a:p>
            <a:fld id="{01DEC7A9-FA13-4A19-9D57-2921AC40649D}" type="slidenum">
              <a:rPr lang="en-US" smtClean="0"/>
              <a:t>6</a:t>
            </a:fld>
            <a:endParaRPr lang="en-US"/>
          </a:p>
        </p:txBody>
      </p:sp>
    </p:spTree>
    <p:extLst>
      <p:ext uri="{BB962C8B-B14F-4D97-AF65-F5344CB8AC3E}">
        <p14:creationId xmlns:p14="http://schemas.microsoft.com/office/powerpoint/2010/main" val="3575612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07FA7C9-F856-483B-B65E-DA93E062720E}" type="slidenum">
              <a:rPr lang="en-US" smtClean="0"/>
              <a:t>7</a:t>
            </a:fld>
            <a:endParaRPr lang="en-US"/>
          </a:p>
        </p:txBody>
      </p:sp>
    </p:spTree>
    <p:extLst>
      <p:ext uri="{BB962C8B-B14F-4D97-AF65-F5344CB8AC3E}">
        <p14:creationId xmlns:p14="http://schemas.microsoft.com/office/powerpoint/2010/main" val="214107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Arial" panose="020B0604020202020204" pitchFamily="34" charset="0"/>
              <a:ea typeface="MS Mincho" panose="02020609040205080304" pitchFamily="49" charset="-128"/>
            </a:endParaRPr>
          </a:p>
        </p:txBody>
      </p:sp>
      <p:sp>
        <p:nvSpPr>
          <p:cNvPr id="4" name="Slide Number Placeholder 3"/>
          <p:cNvSpPr>
            <a:spLocks noGrp="1"/>
          </p:cNvSpPr>
          <p:nvPr>
            <p:ph type="sldNum" sz="quarter" idx="5"/>
          </p:nvPr>
        </p:nvSpPr>
        <p:spPr/>
        <p:txBody>
          <a:bodyPr/>
          <a:lstStyle/>
          <a:p>
            <a:fld id="{607FA7C9-F856-483B-B65E-DA93E062720E}" type="slidenum">
              <a:rPr lang="en-US" smtClean="0"/>
              <a:t>8</a:t>
            </a:fld>
            <a:endParaRPr lang="en-US"/>
          </a:p>
        </p:txBody>
      </p:sp>
    </p:spTree>
    <p:extLst>
      <p:ext uri="{BB962C8B-B14F-4D97-AF65-F5344CB8AC3E}">
        <p14:creationId xmlns:p14="http://schemas.microsoft.com/office/powerpoint/2010/main" val="953914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7FA7C9-F856-483B-B65E-DA93E062720E}" type="slidenum">
              <a:rPr lang="en-US" smtClean="0"/>
              <a:t>9</a:t>
            </a:fld>
            <a:endParaRPr lang="en-US"/>
          </a:p>
        </p:txBody>
      </p:sp>
    </p:spTree>
    <p:extLst>
      <p:ext uri="{BB962C8B-B14F-4D97-AF65-F5344CB8AC3E}">
        <p14:creationId xmlns:p14="http://schemas.microsoft.com/office/powerpoint/2010/main" val="85518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07FA7C9-F856-483B-B65E-DA93E062720E}" type="slidenum">
              <a:rPr lang="en-US" smtClean="0"/>
              <a:t>10</a:t>
            </a:fld>
            <a:endParaRPr lang="en-US"/>
          </a:p>
        </p:txBody>
      </p:sp>
    </p:spTree>
    <p:extLst>
      <p:ext uri="{BB962C8B-B14F-4D97-AF65-F5344CB8AC3E}">
        <p14:creationId xmlns:p14="http://schemas.microsoft.com/office/powerpoint/2010/main" val="3794055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7FA7C9-F856-483B-B65E-DA93E062720E}" type="slidenum">
              <a:rPr lang="en-US" smtClean="0"/>
              <a:t>11</a:t>
            </a:fld>
            <a:endParaRPr lang="en-US"/>
          </a:p>
        </p:txBody>
      </p:sp>
    </p:spTree>
    <p:extLst>
      <p:ext uri="{BB962C8B-B14F-4D97-AF65-F5344CB8AC3E}">
        <p14:creationId xmlns:p14="http://schemas.microsoft.com/office/powerpoint/2010/main" val="1564274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7FA7C9-F856-483B-B65E-DA93E062720E}" type="slidenum">
              <a:rPr lang="en-US" smtClean="0"/>
              <a:t>12</a:t>
            </a:fld>
            <a:endParaRPr lang="en-US"/>
          </a:p>
        </p:txBody>
      </p:sp>
    </p:spTree>
    <p:extLst>
      <p:ext uri="{BB962C8B-B14F-4D97-AF65-F5344CB8AC3E}">
        <p14:creationId xmlns:p14="http://schemas.microsoft.com/office/powerpoint/2010/main" val="992375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7FA7C9-F856-483B-B65E-DA93E062720E}" type="slidenum">
              <a:rPr lang="en-US" smtClean="0"/>
              <a:t>13</a:t>
            </a:fld>
            <a:endParaRPr lang="en-US"/>
          </a:p>
        </p:txBody>
      </p:sp>
    </p:spTree>
    <p:extLst>
      <p:ext uri="{BB962C8B-B14F-4D97-AF65-F5344CB8AC3E}">
        <p14:creationId xmlns:p14="http://schemas.microsoft.com/office/powerpoint/2010/main" val="623022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sz="1800" dirty="0">
              <a:effectLst/>
              <a:latin typeface="Arial" panose="020B0604020202020204" pitchFamily="34" charset="0"/>
              <a:ea typeface="MS Mincho" panose="02020609040205080304" pitchFamily="49" charset="-128"/>
            </a:endParaRPr>
          </a:p>
        </p:txBody>
      </p:sp>
      <p:sp>
        <p:nvSpPr>
          <p:cNvPr id="4" name="Slide Number Placeholder 3"/>
          <p:cNvSpPr>
            <a:spLocks noGrp="1"/>
          </p:cNvSpPr>
          <p:nvPr>
            <p:ph type="sldNum" sz="quarter" idx="5"/>
          </p:nvPr>
        </p:nvSpPr>
        <p:spPr/>
        <p:txBody>
          <a:bodyPr/>
          <a:lstStyle/>
          <a:p>
            <a:fld id="{607FA7C9-F856-483B-B65E-DA93E062720E}" type="slidenum">
              <a:rPr lang="en-US" smtClean="0"/>
              <a:t>14</a:t>
            </a:fld>
            <a:endParaRPr lang="en-US"/>
          </a:p>
        </p:txBody>
      </p:sp>
    </p:spTree>
    <p:extLst>
      <p:ext uri="{BB962C8B-B14F-4D97-AF65-F5344CB8AC3E}">
        <p14:creationId xmlns:p14="http://schemas.microsoft.com/office/powerpoint/2010/main" val="1912958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sz="1800" dirty="0">
              <a:effectLst/>
              <a:latin typeface="Arial" panose="020B0604020202020204" pitchFamily="34" charset="0"/>
              <a:ea typeface="MS Mincho" panose="02020609040205080304" pitchFamily="49" charset="-128"/>
            </a:endParaRPr>
          </a:p>
        </p:txBody>
      </p:sp>
      <p:sp>
        <p:nvSpPr>
          <p:cNvPr id="4" name="Slide Number Placeholder 3"/>
          <p:cNvSpPr>
            <a:spLocks noGrp="1"/>
          </p:cNvSpPr>
          <p:nvPr>
            <p:ph type="sldNum" sz="quarter" idx="5"/>
          </p:nvPr>
        </p:nvSpPr>
        <p:spPr/>
        <p:txBody>
          <a:bodyPr/>
          <a:lstStyle/>
          <a:p>
            <a:fld id="{607FA7C9-F856-483B-B65E-DA93E062720E}" type="slidenum">
              <a:rPr lang="en-US" smtClean="0"/>
              <a:t>15</a:t>
            </a:fld>
            <a:endParaRPr lang="en-US"/>
          </a:p>
        </p:txBody>
      </p:sp>
    </p:spTree>
    <p:extLst>
      <p:ext uri="{BB962C8B-B14F-4D97-AF65-F5344CB8AC3E}">
        <p14:creationId xmlns:p14="http://schemas.microsoft.com/office/powerpoint/2010/main" val="3910601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sz="1800" dirty="0">
              <a:effectLst/>
              <a:latin typeface="Arial" panose="020B0604020202020204" pitchFamily="34" charset="0"/>
              <a:ea typeface="MS Mincho" panose="02020609040205080304" pitchFamily="49" charset="-128"/>
            </a:endParaRPr>
          </a:p>
        </p:txBody>
      </p:sp>
      <p:sp>
        <p:nvSpPr>
          <p:cNvPr id="4" name="Slide Number Placeholder 3"/>
          <p:cNvSpPr>
            <a:spLocks noGrp="1"/>
          </p:cNvSpPr>
          <p:nvPr>
            <p:ph type="sldNum" sz="quarter" idx="5"/>
          </p:nvPr>
        </p:nvSpPr>
        <p:spPr/>
        <p:txBody>
          <a:bodyPr/>
          <a:lstStyle/>
          <a:p>
            <a:fld id="{607FA7C9-F856-483B-B65E-DA93E062720E}" type="slidenum">
              <a:rPr lang="en-US" smtClean="0"/>
              <a:t>16</a:t>
            </a:fld>
            <a:endParaRPr lang="en-US"/>
          </a:p>
        </p:txBody>
      </p:sp>
    </p:spTree>
    <p:extLst>
      <p:ext uri="{BB962C8B-B14F-4D97-AF65-F5344CB8AC3E}">
        <p14:creationId xmlns:p14="http://schemas.microsoft.com/office/powerpoint/2010/main" val="399641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D3A6BF-7CE9-4817-868D-BB515BF38324}" type="slidenum">
              <a:rPr lang="en-US" smtClean="0"/>
              <a:t>17</a:t>
            </a:fld>
            <a:endParaRPr lang="en-US"/>
          </a:p>
        </p:txBody>
      </p:sp>
    </p:spTree>
    <p:extLst>
      <p:ext uri="{BB962C8B-B14F-4D97-AF65-F5344CB8AC3E}">
        <p14:creationId xmlns:p14="http://schemas.microsoft.com/office/powerpoint/2010/main" val="1710181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3441913"/>
            <a:ext cx="27432000" cy="7321973"/>
          </a:xfrm>
        </p:spPr>
        <p:txBody>
          <a:bodyPr anchor="b"/>
          <a:lstStyle>
            <a:lvl1pPr algn="ctr">
              <a:defRPr sz="18000"/>
            </a:lvl1pPr>
          </a:lstStyle>
          <a:p>
            <a:r>
              <a:rPr lang="en-US"/>
              <a:t>Click to edit Master title style</a:t>
            </a:r>
            <a:endParaRPr lang="en-US" dirty="0"/>
          </a:p>
        </p:txBody>
      </p:sp>
      <p:sp>
        <p:nvSpPr>
          <p:cNvPr id="3" name="Subtitle 2"/>
          <p:cNvSpPr>
            <a:spLocks noGrp="1"/>
          </p:cNvSpPr>
          <p:nvPr>
            <p:ph type="subTitle" idx="1"/>
          </p:nvPr>
        </p:nvSpPr>
        <p:spPr>
          <a:xfrm>
            <a:off x="4572000" y="11046250"/>
            <a:ext cx="27432000" cy="5077670"/>
          </a:xfrm>
        </p:spPr>
        <p:txBody>
          <a:bodyPr/>
          <a:lstStyle>
            <a:lvl1pPr marL="0" indent="0" algn="ctr">
              <a:buNone/>
              <a:defRPr sz="7200"/>
            </a:lvl1pPr>
            <a:lvl2pPr marL="1371600" indent="0" algn="ctr">
              <a:buNone/>
              <a:defRPr sz="6000"/>
            </a:lvl2pPr>
            <a:lvl3pPr marL="2743200" indent="0" algn="ctr">
              <a:buNone/>
              <a:defRPr sz="5400"/>
            </a:lvl3pPr>
            <a:lvl4pPr marL="4114800" indent="0" algn="ctr">
              <a:buNone/>
              <a:defRPr sz="4800"/>
            </a:lvl4pPr>
            <a:lvl5pPr marL="5486400" indent="0" algn="ctr">
              <a:buNone/>
              <a:defRPr sz="4800"/>
            </a:lvl5pPr>
            <a:lvl6pPr marL="6858000" indent="0" algn="ctr">
              <a:buNone/>
              <a:defRPr sz="4800"/>
            </a:lvl6pPr>
            <a:lvl7pPr marL="8229600" indent="0" algn="ctr">
              <a:buNone/>
              <a:defRPr sz="4800"/>
            </a:lvl7pPr>
            <a:lvl8pPr marL="9601200" indent="0" algn="ctr">
              <a:buNone/>
              <a:defRPr sz="4800"/>
            </a:lvl8pPr>
            <a:lvl9pPr marL="10972800" indent="0" algn="ctr">
              <a:buNone/>
              <a:defRPr sz="4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E186C3-AFA5-4D22-B24D-6191C3F08136}"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1084504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186C3-AFA5-4D22-B24D-6191C3F08136}"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697695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0" y="5243198"/>
            <a:ext cx="31546800" cy="8748393"/>
          </a:xfrm>
        </p:spPr>
        <p:txBody>
          <a:bodyPr anchor="b"/>
          <a:lstStyle>
            <a:lvl1pPr>
              <a:defRPr sz="18000"/>
            </a:lvl1pPr>
          </a:lstStyle>
          <a:p>
            <a:r>
              <a:rPr lang="en-US"/>
              <a:t>Click to edit Master title style</a:t>
            </a:r>
            <a:endParaRPr lang="en-US" dirty="0"/>
          </a:p>
        </p:txBody>
      </p:sp>
      <p:sp>
        <p:nvSpPr>
          <p:cNvPr id="3" name="Text Placeholder 2"/>
          <p:cNvSpPr>
            <a:spLocks noGrp="1"/>
          </p:cNvSpPr>
          <p:nvPr>
            <p:ph type="body" idx="1"/>
          </p:nvPr>
        </p:nvSpPr>
        <p:spPr>
          <a:xfrm>
            <a:off x="2495550" y="14074355"/>
            <a:ext cx="31546800" cy="4600573"/>
          </a:xfrm>
        </p:spPr>
        <p:txBody>
          <a:bodyPr/>
          <a:lstStyle>
            <a:lvl1pPr marL="0" indent="0">
              <a:buNone/>
              <a:defRPr sz="7200">
                <a:solidFill>
                  <a:schemeClr val="tx1">
                    <a:tint val="75000"/>
                  </a:schemeClr>
                </a:solidFill>
              </a:defRPr>
            </a:lvl1pPr>
            <a:lvl2pPr marL="1371600" indent="0">
              <a:buNone/>
              <a:defRPr sz="6000">
                <a:solidFill>
                  <a:schemeClr val="tx1">
                    <a:tint val="75000"/>
                  </a:schemeClr>
                </a:solidFill>
              </a:defRPr>
            </a:lvl2pPr>
            <a:lvl3pPr marL="2743200" indent="0">
              <a:buNone/>
              <a:defRPr sz="5400">
                <a:solidFill>
                  <a:schemeClr val="tx1">
                    <a:tint val="75000"/>
                  </a:schemeClr>
                </a:solidFill>
              </a:defRPr>
            </a:lvl3pPr>
            <a:lvl4pPr marL="4114800" indent="0">
              <a:buNone/>
              <a:defRPr sz="4800">
                <a:solidFill>
                  <a:schemeClr val="tx1">
                    <a:tint val="75000"/>
                  </a:schemeClr>
                </a:solidFill>
              </a:defRPr>
            </a:lvl4pPr>
            <a:lvl5pPr marL="5486400" indent="0">
              <a:buNone/>
              <a:defRPr sz="4800">
                <a:solidFill>
                  <a:schemeClr val="tx1">
                    <a:tint val="75000"/>
                  </a:schemeClr>
                </a:solidFill>
              </a:defRPr>
            </a:lvl5pPr>
            <a:lvl6pPr marL="6858000" indent="0">
              <a:buNone/>
              <a:defRPr sz="4800">
                <a:solidFill>
                  <a:schemeClr val="tx1">
                    <a:tint val="75000"/>
                  </a:schemeClr>
                </a:solidFill>
              </a:defRPr>
            </a:lvl6pPr>
            <a:lvl7pPr marL="8229600" indent="0">
              <a:buNone/>
              <a:defRPr sz="4800">
                <a:solidFill>
                  <a:schemeClr val="tx1">
                    <a:tint val="75000"/>
                  </a:schemeClr>
                </a:solidFill>
              </a:defRPr>
            </a:lvl7pPr>
            <a:lvl8pPr marL="9601200" indent="0">
              <a:buNone/>
              <a:defRPr sz="4800">
                <a:solidFill>
                  <a:schemeClr val="tx1">
                    <a:tint val="75000"/>
                  </a:schemeClr>
                </a:solidFill>
              </a:defRPr>
            </a:lvl8pPr>
            <a:lvl9pPr marL="10972800" indent="0">
              <a:buNone/>
              <a:defRPr sz="4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E186C3-AFA5-4D22-B24D-6191C3F08136}"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755737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5598583"/>
            <a:ext cx="15544800" cy="133441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5598583"/>
            <a:ext cx="15544800" cy="133441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E186C3-AFA5-4D22-B24D-6191C3F08136}" type="datetimeFigureOut">
              <a:rPr lang="en-US" smtClean="0"/>
              <a:t>10/11/2023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3243345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119718"/>
            <a:ext cx="31546800" cy="406506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6" y="5155567"/>
            <a:ext cx="15473361" cy="2526663"/>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Click to edit Master text styles</a:t>
            </a:r>
          </a:p>
        </p:txBody>
      </p:sp>
      <p:sp>
        <p:nvSpPr>
          <p:cNvPr id="4" name="Content Placeholder 3"/>
          <p:cNvSpPr>
            <a:spLocks noGrp="1"/>
          </p:cNvSpPr>
          <p:nvPr>
            <p:ph sz="half" idx="2"/>
          </p:nvPr>
        </p:nvSpPr>
        <p:spPr>
          <a:xfrm>
            <a:off x="2519366" y="7682230"/>
            <a:ext cx="15473361" cy="11299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0" y="5155567"/>
            <a:ext cx="15549564" cy="2526663"/>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8516600" y="7682230"/>
            <a:ext cx="15549564" cy="11299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E186C3-AFA5-4D22-B24D-6191C3F08136}" type="datetimeFigureOut">
              <a:rPr lang="en-US" smtClean="0"/>
              <a:t>10/11/2023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4215945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E186C3-AFA5-4D22-B24D-6191C3F08136}" type="datetimeFigureOut">
              <a:rPr lang="en-US" smtClean="0"/>
              <a:t>10/11/2023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3106231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E186C3-AFA5-4D22-B24D-6191C3F08136}" type="datetimeFigureOut">
              <a:rPr lang="en-US" smtClean="0"/>
              <a:t>10/11/2023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2753658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6" y="1402080"/>
            <a:ext cx="11796711" cy="4907280"/>
          </a:xfrm>
        </p:spPr>
        <p:txBody>
          <a:bodyPr anchor="b"/>
          <a:lstStyle>
            <a:lvl1pPr>
              <a:defRPr sz="9600"/>
            </a:lvl1pPr>
          </a:lstStyle>
          <a:p>
            <a:r>
              <a:rPr lang="en-US"/>
              <a:t>Click to edit Master title style</a:t>
            </a:r>
            <a:endParaRPr lang="en-US" dirty="0"/>
          </a:p>
        </p:txBody>
      </p:sp>
      <p:sp>
        <p:nvSpPr>
          <p:cNvPr id="3" name="Content Placeholder 2"/>
          <p:cNvSpPr>
            <a:spLocks noGrp="1"/>
          </p:cNvSpPr>
          <p:nvPr>
            <p:ph idx="1"/>
          </p:nvPr>
        </p:nvSpPr>
        <p:spPr>
          <a:xfrm>
            <a:off x="15549564" y="3028105"/>
            <a:ext cx="18516600" cy="14945783"/>
          </a:xfrm>
        </p:spPr>
        <p:txBody>
          <a:bodyPr/>
          <a:lstStyle>
            <a:lvl1pPr>
              <a:defRPr sz="9600"/>
            </a:lvl1pPr>
            <a:lvl2pPr>
              <a:defRPr sz="8400"/>
            </a:lvl2pPr>
            <a:lvl3pPr>
              <a:defRPr sz="7200"/>
            </a:lvl3pPr>
            <a:lvl4pPr>
              <a:defRPr sz="6000"/>
            </a:lvl4pPr>
            <a:lvl5pPr>
              <a:defRPr sz="6000"/>
            </a:lvl5pPr>
            <a:lvl6pPr>
              <a:defRPr sz="6000"/>
            </a:lvl6pPr>
            <a:lvl7pPr>
              <a:defRPr sz="6000"/>
            </a:lvl7pPr>
            <a:lvl8pPr>
              <a:defRPr sz="6000"/>
            </a:lvl8pPr>
            <a:lvl9pPr>
              <a:defRPr sz="6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6" y="6309360"/>
            <a:ext cx="11796711" cy="11688870"/>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53E186C3-AFA5-4D22-B24D-6191C3F08136}" type="datetimeFigureOut">
              <a:rPr lang="en-US" smtClean="0"/>
              <a:t>10/11/2023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1585852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6" y="1402080"/>
            <a:ext cx="11796711" cy="4907280"/>
          </a:xfrm>
        </p:spPr>
        <p:txBody>
          <a:bodyPr anchor="b"/>
          <a:lstStyle>
            <a:lvl1pPr>
              <a:defRPr sz="9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3028105"/>
            <a:ext cx="18516600" cy="14945783"/>
          </a:xfrm>
        </p:spPr>
        <p:txBody>
          <a:bodyPr anchor="t"/>
          <a:lstStyle>
            <a:lvl1pPr marL="0" indent="0">
              <a:buNone/>
              <a:defRPr sz="9600"/>
            </a:lvl1pPr>
            <a:lvl2pPr marL="1371600" indent="0">
              <a:buNone/>
              <a:defRPr sz="8400"/>
            </a:lvl2pPr>
            <a:lvl3pPr marL="2743200" indent="0">
              <a:buNone/>
              <a:defRPr sz="7200"/>
            </a:lvl3pPr>
            <a:lvl4pPr marL="4114800" indent="0">
              <a:buNone/>
              <a:defRPr sz="6000"/>
            </a:lvl4pPr>
            <a:lvl5pPr marL="5486400" indent="0">
              <a:buNone/>
              <a:defRPr sz="6000"/>
            </a:lvl5pPr>
            <a:lvl6pPr marL="6858000" indent="0">
              <a:buNone/>
              <a:defRPr sz="6000"/>
            </a:lvl6pPr>
            <a:lvl7pPr marL="8229600" indent="0">
              <a:buNone/>
              <a:defRPr sz="6000"/>
            </a:lvl7pPr>
            <a:lvl8pPr marL="9601200" indent="0">
              <a:buNone/>
              <a:defRPr sz="6000"/>
            </a:lvl8pPr>
            <a:lvl9pPr marL="10972800" indent="0">
              <a:buNone/>
              <a:defRPr sz="6000"/>
            </a:lvl9pPr>
          </a:lstStyle>
          <a:p>
            <a:r>
              <a:rPr lang="en-US"/>
              <a:t>Click icon to add picture</a:t>
            </a:r>
            <a:endParaRPr lang="en-US" dirty="0"/>
          </a:p>
        </p:txBody>
      </p:sp>
      <p:sp>
        <p:nvSpPr>
          <p:cNvPr id="4" name="Text Placeholder 3"/>
          <p:cNvSpPr>
            <a:spLocks noGrp="1"/>
          </p:cNvSpPr>
          <p:nvPr>
            <p:ph type="body" sz="half" idx="2"/>
          </p:nvPr>
        </p:nvSpPr>
        <p:spPr>
          <a:xfrm>
            <a:off x="2519366" y="6309360"/>
            <a:ext cx="11796711" cy="11688870"/>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53E186C3-AFA5-4D22-B24D-6191C3F08136}" type="datetimeFigureOut">
              <a:rPr lang="en-US" smtClean="0"/>
              <a:t>10/11/2023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357516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186C3-AFA5-4D22-B24D-6191C3F08136}"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4031298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0" y="1119717"/>
            <a:ext cx="7886700" cy="1782297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0" y="1119717"/>
            <a:ext cx="23202900" cy="178229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186C3-AFA5-4D22-B24D-6191C3F08136}"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A5A02-5B65-42AE-AD7E-CAEF9F6FB060}" type="slidenum">
              <a:rPr lang="en-US" smtClean="0"/>
              <a:t>‹#›</a:t>
            </a:fld>
            <a:endParaRPr lang="en-US"/>
          </a:p>
        </p:txBody>
      </p:sp>
    </p:spTree>
    <p:extLst>
      <p:ext uri="{BB962C8B-B14F-4D97-AF65-F5344CB8AC3E}">
        <p14:creationId xmlns:p14="http://schemas.microsoft.com/office/powerpoint/2010/main" val="227711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119718"/>
            <a:ext cx="31546800" cy="40650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5598583"/>
            <a:ext cx="31546800" cy="133441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19492808"/>
            <a:ext cx="8229600" cy="1119717"/>
          </a:xfrm>
          <a:prstGeom prst="rect">
            <a:avLst/>
          </a:prstGeom>
        </p:spPr>
        <p:txBody>
          <a:bodyPr vert="horz" lIns="91440" tIns="45720" rIns="91440" bIns="45720" rtlCol="0" anchor="ctr"/>
          <a:lstStyle>
            <a:lvl1pPr algn="l">
              <a:defRPr sz="3600">
                <a:solidFill>
                  <a:schemeClr val="tx1">
                    <a:tint val="75000"/>
                  </a:schemeClr>
                </a:solidFill>
              </a:defRPr>
            </a:lvl1pPr>
          </a:lstStyle>
          <a:p>
            <a:fld id="{53E186C3-AFA5-4D22-B24D-6191C3F08136}" type="datetimeFigureOut">
              <a:rPr lang="en-US" smtClean="0"/>
              <a:t>10/11/2023</a:t>
            </a:fld>
            <a:endParaRPr lang="en-US"/>
          </a:p>
        </p:txBody>
      </p:sp>
      <p:sp>
        <p:nvSpPr>
          <p:cNvPr id="5" name="Footer Placeholder 4"/>
          <p:cNvSpPr>
            <a:spLocks noGrp="1"/>
          </p:cNvSpPr>
          <p:nvPr>
            <p:ph type="ftr" sz="quarter" idx="3"/>
          </p:nvPr>
        </p:nvSpPr>
        <p:spPr>
          <a:xfrm>
            <a:off x="12115800" y="19492808"/>
            <a:ext cx="12344400" cy="1119717"/>
          </a:xfrm>
          <a:prstGeom prst="rect">
            <a:avLst/>
          </a:prstGeom>
        </p:spPr>
        <p:txBody>
          <a:bodyPr vert="horz" lIns="91440" tIns="45720" rIns="91440" bIns="45720" rtlCol="0" anchor="ctr"/>
          <a:lstStyle>
            <a:lvl1pPr algn="ctr">
              <a:defRPr sz="3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5831800" y="19492808"/>
            <a:ext cx="8229600" cy="1119717"/>
          </a:xfrm>
          <a:prstGeom prst="rect">
            <a:avLst/>
          </a:prstGeom>
        </p:spPr>
        <p:txBody>
          <a:bodyPr vert="horz" lIns="91440" tIns="45720" rIns="91440" bIns="45720" rtlCol="0" anchor="ctr"/>
          <a:lstStyle>
            <a:lvl1pPr algn="r">
              <a:defRPr sz="3600">
                <a:solidFill>
                  <a:schemeClr val="tx1">
                    <a:tint val="75000"/>
                  </a:schemeClr>
                </a:solidFill>
              </a:defRPr>
            </a:lvl1pPr>
          </a:lstStyle>
          <a:p>
            <a:fld id="{055A5A02-5B65-42AE-AD7E-CAEF9F6FB060}" type="slidenum">
              <a:rPr lang="en-US" smtClean="0"/>
              <a:t>‹#›</a:t>
            </a:fld>
            <a:endParaRPr lang="en-US"/>
          </a:p>
        </p:txBody>
      </p:sp>
    </p:spTree>
    <p:extLst>
      <p:ext uri="{BB962C8B-B14F-4D97-AF65-F5344CB8AC3E}">
        <p14:creationId xmlns:p14="http://schemas.microsoft.com/office/powerpoint/2010/main" val="3655351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743200" rtl="0" eaLnBrk="1" latinLnBrk="0" hangingPunct="1">
        <a:lnSpc>
          <a:spcPct val="90000"/>
        </a:lnSpc>
        <a:spcBef>
          <a:spcPct val="0"/>
        </a:spcBef>
        <a:buNone/>
        <a:defRPr sz="13200" kern="1200">
          <a:solidFill>
            <a:schemeClr val="tx1"/>
          </a:solidFill>
          <a:latin typeface="+mj-lt"/>
          <a:ea typeface="+mj-ea"/>
          <a:cs typeface="+mj-cs"/>
        </a:defRPr>
      </a:lvl1pPr>
    </p:titleStyle>
    <p:bodyStyle>
      <a:lvl1pPr marL="685800" indent="-685800" algn="l" defTabSz="2743200" rtl="0" eaLnBrk="1" latinLnBrk="0" hangingPunct="1">
        <a:lnSpc>
          <a:spcPct val="90000"/>
        </a:lnSpc>
        <a:spcBef>
          <a:spcPts val="3000"/>
        </a:spcBef>
        <a:buFont typeface="Arial" panose="020B0604020202020204" pitchFamily="34" charset="0"/>
        <a:buChar char="•"/>
        <a:defRPr sz="8400" kern="120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72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60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p:bodyStyle>
    <p:otherStyle>
      <a:defPPr>
        <a:defRPr lang="en-US"/>
      </a:defPPr>
      <a:lvl1pPr marL="0" algn="l" defTabSz="2743200" rtl="0" eaLnBrk="1" latinLnBrk="0" hangingPunct="1">
        <a:defRPr sz="5400" kern="1200">
          <a:solidFill>
            <a:schemeClr val="tx1"/>
          </a:solidFill>
          <a:latin typeface="+mn-lt"/>
          <a:ea typeface="+mn-ea"/>
          <a:cs typeface="+mn-cs"/>
        </a:defRPr>
      </a:lvl1pPr>
      <a:lvl2pPr marL="1371600" algn="l" defTabSz="2743200" rtl="0" eaLnBrk="1" latinLnBrk="0" hangingPunct="1">
        <a:defRPr sz="5400" kern="1200">
          <a:solidFill>
            <a:schemeClr val="tx1"/>
          </a:solidFill>
          <a:latin typeface="+mn-lt"/>
          <a:ea typeface="+mn-ea"/>
          <a:cs typeface="+mn-cs"/>
        </a:defRPr>
      </a:lvl2pPr>
      <a:lvl3pPr marL="2743200" algn="l" defTabSz="2743200" rtl="0" eaLnBrk="1" latinLnBrk="0" hangingPunct="1">
        <a:defRPr sz="5400" kern="1200">
          <a:solidFill>
            <a:schemeClr val="tx1"/>
          </a:solidFill>
          <a:latin typeface="+mn-lt"/>
          <a:ea typeface="+mn-ea"/>
          <a:cs typeface="+mn-cs"/>
        </a:defRPr>
      </a:lvl3pPr>
      <a:lvl4pPr marL="4114800" algn="l" defTabSz="2743200" rtl="0" eaLnBrk="1" latinLnBrk="0" hangingPunct="1">
        <a:defRPr sz="5400" kern="1200">
          <a:solidFill>
            <a:schemeClr val="tx1"/>
          </a:solidFill>
          <a:latin typeface="+mn-lt"/>
          <a:ea typeface="+mn-ea"/>
          <a:cs typeface="+mn-cs"/>
        </a:defRPr>
      </a:lvl4pPr>
      <a:lvl5pPr marL="5486400" algn="l" defTabSz="2743200" rtl="0" eaLnBrk="1" latinLnBrk="0" hangingPunct="1">
        <a:defRPr sz="5400" kern="1200">
          <a:solidFill>
            <a:schemeClr val="tx1"/>
          </a:solidFill>
          <a:latin typeface="+mn-lt"/>
          <a:ea typeface="+mn-ea"/>
          <a:cs typeface="+mn-cs"/>
        </a:defRPr>
      </a:lvl5pPr>
      <a:lvl6pPr marL="6858000" algn="l" defTabSz="2743200" rtl="0" eaLnBrk="1" latinLnBrk="0" hangingPunct="1">
        <a:defRPr sz="5400" kern="1200">
          <a:solidFill>
            <a:schemeClr val="tx1"/>
          </a:solidFill>
          <a:latin typeface="+mn-lt"/>
          <a:ea typeface="+mn-ea"/>
          <a:cs typeface="+mn-cs"/>
        </a:defRPr>
      </a:lvl6pPr>
      <a:lvl7pPr marL="8229600" algn="l" defTabSz="2743200" rtl="0" eaLnBrk="1" latinLnBrk="0" hangingPunct="1">
        <a:defRPr sz="5400" kern="1200">
          <a:solidFill>
            <a:schemeClr val="tx1"/>
          </a:solidFill>
          <a:latin typeface="+mn-lt"/>
          <a:ea typeface="+mn-ea"/>
          <a:cs typeface="+mn-cs"/>
        </a:defRPr>
      </a:lvl7pPr>
      <a:lvl8pPr marL="9601200" algn="l" defTabSz="2743200" rtl="0" eaLnBrk="1" latinLnBrk="0" hangingPunct="1">
        <a:defRPr sz="5400" kern="1200">
          <a:solidFill>
            <a:schemeClr val="tx1"/>
          </a:solidFill>
          <a:latin typeface="+mn-lt"/>
          <a:ea typeface="+mn-ea"/>
          <a:cs typeface="+mn-cs"/>
        </a:defRPr>
      </a:lvl8pPr>
      <a:lvl9pPr marL="10972800" algn="l" defTabSz="2743200" rtl="0" eaLnBrk="1" latinLnBrk="0" hangingPunct="1">
        <a:defRPr sz="5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image" Target="../media/image12.png"/><Relationship Id="rId26" Type="http://schemas.openxmlformats.org/officeDocument/2006/relationships/image" Target="../media/image16.png"/><Relationship Id="rId39" Type="http://schemas.openxmlformats.org/officeDocument/2006/relationships/image" Target="../media/image36.svg"/><Relationship Id="rId3" Type="http://schemas.openxmlformats.org/officeDocument/2006/relationships/notesSlide" Target="../notesSlides/notesSlide1.xml"/><Relationship Id="rId21" Type="http://schemas.openxmlformats.org/officeDocument/2006/relationships/image" Target="../media/image18.svg"/><Relationship Id="rId34" Type="http://schemas.openxmlformats.org/officeDocument/2006/relationships/image" Target="../media/image20.png"/><Relationship Id="rId42" Type="http://schemas.openxmlformats.org/officeDocument/2006/relationships/image" Target="../media/image24.png"/><Relationship Id="rId47" Type="http://schemas.openxmlformats.org/officeDocument/2006/relationships/image" Target="../media/image29.png"/><Relationship Id="rId50" Type="http://schemas.openxmlformats.org/officeDocument/2006/relationships/image" Target="../media/image1.emf"/><Relationship Id="rId7" Type="http://schemas.openxmlformats.org/officeDocument/2006/relationships/image" Target="../media/image5.png"/><Relationship Id="rId12" Type="http://schemas.openxmlformats.org/officeDocument/2006/relationships/image" Target="../media/image9.svg"/><Relationship Id="rId17" Type="http://schemas.openxmlformats.org/officeDocument/2006/relationships/image" Target="../media/image14.svg"/><Relationship Id="rId25" Type="http://schemas.openxmlformats.org/officeDocument/2006/relationships/image" Target="../media/image22.svg"/><Relationship Id="rId33" Type="http://schemas.openxmlformats.org/officeDocument/2006/relationships/image" Target="../media/image30.svg"/><Relationship Id="rId38" Type="http://schemas.openxmlformats.org/officeDocument/2006/relationships/image" Target="../media/image22.png"/><Relationship Id="rId46" Type="http://schemas.openxmlformats.org/officeDocument/2006/relationships/image" Target="../media/image28.png"/><Relationship Id="rId2" Type="http://schemas.openxmlformats.org/officeDocument/2006/relationships/slideLayout" Target="../slideLayouts/slideLayout7.xml"/><Relationship Id="rId16" Type="http://schemas.openxmlformats.org/officeDocument/2006/relationships/image" Target="../media/image11.png"/><Relationship Id="rId20" Type="http://schemas.openxmlformats.org/officeDocument/2006/relationships/image" Target="../media/image13.png"/><Relationship Id="rId29" Type="http://schemas.openxmlformats.org/officeDocument/2006/relationships/image" Target="../media/image26.svg"/><Relationship Id="rId41" Type="http://schemas.openxmlformats.org/officeDocument/2006/relationships/image" Target="../media/image38.svg"/><Relationship Id="rId1" Type="http://schemas.openxmlformats.org/officeDocument/2006/relationships/vmlDrawing" Target="../drawings/vmlDrawing1.vml"/><Relationship Id="rId6" Type="http://schemas.openxmlformats.org/officeDocument/2006/relationships/image" Target="../media/image4.png"/><Relationship Id="rId11" Type="http://schemas.openxmlformats.org/officeDocument/2006/relationships/image" Target="../media/image8.png"/><Relationship Id="rId24" Type="http://schemas.openxmlformats.org/officeDocument/2006/relationships/image" Target="../media/image15.png"/><Relationship Id="rId32" Type="http://schemas.openxmlformats.org/officeDocument/2006/relationships/image" Target="../media/image19.png"/><Relationship Id="rId37" Type="http://schemas.openxmlformats.org/officeDocument/2006/relationships/image" Target="../media/image34.svg"/><Relationship Id="rId40" Type="http://schemas.openxmlformats.org/officeDocument/2006/relationships/image" Target="../media/image23.png"/><Relationship Id="rId45" Type="http://schemas.openxmlformats.org/officeDocument/2006/relationships/image" Target="../media/image27.png"/><Relationship Id="rId5" Type="http://schemas.openxmlformats.org/officeDocument/2006/relationships/image" Target="../media/image3.png"/><Relationship Id="rId15" Type="http://schemas.openxmlformats.org/officeDocument/2006/relationships/image" Target="../media/image12.svg"/><Relationship Id="rId23" Type="http://schemas.openxmlformats.org/officeDocument/2006/relationships/image" Target="../media/image20.svg"/><Relationship Id="rId28" Type="http://schemas.openxmlformats.org/officeDocument/2006/relationships/image" Target="../media/image17.png"/><Relationship Id="rId36" Type="http://schemas.openxmlformats.org/officeDocument/2006/relationships/image" Target="../media/image21.png"/><Relationship Id="rId49" Type="http://schemas.openxmlformats.org/officeDocument/2006/relationships/oleObject" Target="../embeddings/oleObject1.bin"/><Relationship Id="rId10" Type="http://schemas.openxmlformats.org/officeDocument/2006/relationships/image" Target="../media/image7.svg"/><Relationship Id="rId19" Type="http://schemas.openxmlformats.org/officeDocument/2006/relationships/image" Target="../media/image16.svg"/><Relationship Id="rId31" Type="http://schemas.openxmlformats.org/officeDocument/2006/relationships/image" Target="../media/image28.svg"/><Relationship Id="rId44"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0.png"/><Relationship Id="rId22" Type="http://schemas.openxmlformats.org/officeDocument/2006/relationships/image" Target="../media/image14.png"/><Relationship Id="rId27" Type="http://schemas.openxmlformats.org/officeDocument/2006/relationships/image" Target="../media/image24.svg"/><Relationship Id="rId30" Type="http://schemas.openxmlformats.org/officeDocument/2006/relationships/image" Target="../media/image18.png"/><Relationship Id="rId35" Type="http://schemas.openxmlformats.org/officeDocument/2006/relationships/image" Target="../media/image32.svg"/><Relationship Id="rId43" Type="http://schemas.openxmlformats.org/officeDocument/2006/relationships/image" Target="../media/image25.png"/><Relationship Id="rId48" Type="http://schemas.openxmlformats.org/officeDocument/2006/relationships/image" Target="../media/image30.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21.png"/><Relationship Id="rId7" Type="http://schemas.openxmlformats.org/officeDocument/2006/relationships/image" Target="../media/image39.png"/><Relationship Id="rId12"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6.svg"/><Relationship Id="rId11"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image" Target="../media/image58.svg"/><Relationship Id="rId4" Type="http://schemas.openxmlformats.org/officeDocument/2006/relationships/image" Target="../media/image34.svg"/><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60.svg"/></Relationships>
</file>

<file path=ppt/slides/_rels/slide9.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43.png"/><Relationship Id="rId7" Type="http://schemas.openxmlformats.org/officeDocument/2006/relationships/image" Target="../media/image45.png"/><Relationship Id="rId12" Type="http://schemas.openxmlformats.org/officeDocument/2006/relationships/image" Target="../media/image71.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5.svg"/><Relationship Id="rId11" Type="http://schemas.openxmlformats.org/officeDocument/2006/relationships/image" Target="../media/image47.png"/><Relationship Id="rId5" Type="http://schemas.openxmlformats.org/officeDocument/2006/relationships/image" Target="../media/image44.pn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17.png"/><Relationship Id="rId18" Type="http://schemas.openxmlformats.org/officeDocument/2006/relationships/image" Target="../media/image63.sv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24.svg"/><Relationship Id="rId17" Type="http://schemas.openxmlformats.org/officeDocument/2006/relationships/image" Target="../media/image43.png"/><Relationship Id="rId2" Type="http://schemas.openxmlformats.org/officeDocument/2006/relationships/notesSlide" Target="../notesSlides/notesSlide10.xml"/><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16.png"/><Relationship Id="rId5" Type="http://schemas.openxmlformats.org/officeDocument/2006/relationships/image" Target="../media/image13.png"/><Relationship Id="rId15" Type="http://schemas.openxmlformats.org/officeDocument/2006/relationships/image" Target="../media/image18.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15.png"/><Relationship Id="rId14"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24.svg"/><Relationship Id="rId3" Type="http://schemas.openxmlformats.org/officeDocument/2006/relationships/image" Target="../media/image10.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3.svg"/><Relationship Id="rId11" Type="http://schemas.openxmlformats.org/officeDocument/2006/relationships/image" Target="../media/image49.png"/><Relationship Id="rId5" Type="http://schemas.openxmlformats.org/officeDocument/2006/relationships/image" Target="../media/image48.png"/><Relationship Id="rId15" Type="http://schemas.openxmlformats.org/officeDocument/2006/relationships/image" Target="../media/image28.svg"/><Relationship Id="rId10" Type="http://schemas.openxmlformats.org/officeDocument/2006/relationships/image" Target="../media/image20.svg"/><Relationship Id="rId4" Type="http://schemas.openxmlformats.org/officeDocument/2006/relationships/image" Target="../media/image12.svg"/><Relationship Id="rId9" Type="http://schemas.openxmlformats.org/officeDocument/2006/relationships/image" Target="../media/image14.png"/><Relationship Id="rId1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19.pn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20.png"/><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D6F2"/>
        </a:solidFill>
        <a:effectLst/>
      </p:bgPr>
    </p:bg>
    <p:spTree>
      <p:nvGrpSpPr>
        <p:cNvPr id="1" name=""/>
        <p:cNvGrpSpPr/>
        <p:nvPr/>
      </p:nvGrpSpPr>
      <p:grpSpPr>
        <a:xfrm>
          <a:off x="0" y="0"/>
          <a:ext cx="0" cy="0"/>
          <a:chOff x="0" y="0"/>
          <a:chExt cx="0" cy="0"/>
        </a:xfrm>
      </p:grpSpPr>
      <p:sp>
        <p:nvSpPr>
          <p:cNvPr id="87" name="Oval 86">
            <a:extLst>
              <a:ext uri="{FF2B5EF4-FFF2-40B4-BE49-F238E27FC236}">
                <a16:creationId xmlns:a16="http://schemas.microsoft.com/office/drawing/2014/main" id="{69916544-CAC3-E1BE-9473-04ACFA50FD69}"/>
              </a:ext>
            </a:extLst>
          </p:cNvPr>
          <p:cNvSpPr/>
          <p:nvPr/>
        </p:nvSpPr>
        <p:spPr>
          <a:xfrm>
            <a:off x="1535831" y="110830"/>
            <a:ext cx="2393153" cy="24587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2DBAA5DD-3191-8FFF-0995-7CA3E4976BA3}"/>
              </a:ext>
            </a:extLst>
          </p:cNvPr>
          <p:cNvSpPr/>
          <p:nvPr/>
        </p:nvSpPr>
        <p:spPr>
          <a:xfrm>
            <a:off x="5600837" y="3515815"/>
            <a:ext cx="23048273" cy="1741407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Find the Cause Breast Cancer Foundation">
            <a:extLst>
              <a:ext uri="{FF2B5EF4-FFF2-40B4-BE49-F238E27FC236}">
                <a16:creationId xmlns:a16="http://schemas.microsoft.com/office/drawing/2014/main" id="{42286B6F-3FB5-40C6-BAB2-EC19DD9E6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81675" y="390321"/>
            <a:ext cx="3124301" cy="16662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oston University Genome Science Institute (@BU_GSI) / Twitter">
            <a:extLst>
              <a:ext uri="{FF2B5EF4-FFF2-40B4-BE49-F238E27FC236}">
                <a16:creationId xmlns:a16="http://schemas.microsoft.com/office/drawing/2014/main" id="{E1D4176D-3943-FA0B-F3E8-CBA5C7B923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37376" y="101308"/>
            <a:ext cx="2323836" cy="2323836"/>
          </a:xfrm>
          <a:prstGeom prst="ellipse">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B78C4426-0639-9306-CB2D-90D1DCFA0FB0}"/>
              </a:ext>
            </a:extLst>
          </p:cNvPr>
          <p:cNvGrpSpPr/>
          <p:nvPr/>
        </p:nvGrpSpPr>
        <p:grpSpPr>
          <a:xfrm>
            <a:off x="4405887" y="31596"/>
            <a:ext cx="2554356" cy="2495550"/>
            <a:chOff x="2391344" y="381000"/>
            <a:chExt cx="2554356" cy="2495550"/>
          </a:xfrm>
        </p:grpSpPr>
        <p:sp>
          <p:nvSpPr>
            <p:cNvPr id="13" name="Rectangle 12">
              <a:extLst>
                <a:ext uri="{FF2B5EF4-FFF2-40B4-BE49-F238E27FC236}">
                  <a16:creationId xmlns:a16="http://schemas.microsoft.com/office/drawing/2014/main" id="{93A0572A-79C0-EBF3-E638-A0C0695811AE}"/>
                </a:ext>
              </a:extLst>
            </p:cNvPr>
            <p:cNvSpPr/>
            <p:nvPr/>
          </p:nvSpPr>
          <p:spPr>
            <a:xfrm>
              <a:off x="4165600" y="1231900"/>
              <a:ext cx="413896" cy="793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3627CA3D-8FCE-4A62-E341-7BF02280A39F}"/>
                </a:ext>
              </a:extLst>
            </p:cNvPr>
            <p:cNvGrpSpPr/>
            <p:nvPr/>
          </p:nvGrpSpPr>
          <p:grpSpPr>
            <a:xfrm>
              <a:off x="2391344" y="381000"/>
              <a:ext cx="2554356" cy="2495550"/>
              <a:chOff x="14313977" y="8801099"/>
              <a:chExt cx="2554356" cy="2495550"/>
            </a:xfrm>
          </p:grpSpPr>
          <p:sp>
            <p:nvSpPr>
              <p:cNvPr id="11" name="Rectangle 10">
                <a:extLst>
                  <a:ext uri="{FF2B5EF4-FFF2-40B4-BE49-F238E27FC236}">
                    <a16:creationId xmlns:a16="http://schemas.microsoft.com/office/drawing/2014/main" id="{5BF72386-2E66-D72C-68A5-4C42C5B4363D}"/>
                  </a:ext>
                </a:extLst>
              </p:cNvPr>
              <p:cNvSpPr/>
              <p:nvPr/>
            </p:nvSpPr>
            <p:spPr>
              <a:xfrm>
                <a:off x="14468474" y="9315449"/>
                <a:ext cx="1800225" cy="14668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background with white text&#10;&#10;Description automatically generated">
                <a:extLst>
                  <a:ext uri="{FF2B5EF4-FFF2-40B4-BE49-F238E27FC236}">
                    <a16:creationId xmlns:a16="http://schemas.microsoft.com/office/drawing/2014/main" id="{57CA37ED-F94B-8A87-C146-FE8180C1CA18}"/>
                  </a:ext>
                </a:extLst>
              </p:cNvPr>
              <p:cNvPicPr>
                <a:picLocks noChangeAspect="1"/>
              </p:cNvPicPr>
              <p:nvPr/>
            </p:nvPicPr>
            <p:blipFill rotWithShape="1">
              <a:blip r:embed="rId6">
                <a:extLst>
                  <a:ext uri="{28A0092B-C50C-407E-A947-70E740481C1C}">
                    <a14:useLocalDpi xmlns:a14="http://schemas.microsoft.com/office/drawing/2010/main" val="0"/>
                  </a:ext>
                </a:extLst>
              </a:blip>
              <a:srcRect r="73811"/>
              <a:stretch/>
            </p:blipFill>
            <p:spPr>
              <a:xfrm>
                <a:off x="14313977" y="8801099"/>
                <a:ext cx="2554356" cy="2495550"/>
              </a:xfrm>
              <a:prstGeom prst="rect">
                <a:avLst/>
              </a:prstGeom>
            </p:spPr>
          </p:pic>
        </p:grpSp>
      </p:grpSp>
      <p:pic>
        <p:nvPicPr>
          <p:cNvPr id="15" name="Picture 14">
            <a:extLst>
              <a:ext uri="{FF2B5EF4-FFF2-40B4-BE49-F238E27FC236}">
                <a16:creationId xmlns:a16="http://schemas.microsoft.com/office/drawing/2014/main" id="{A1666F28-7653-37F3-5532-17ACE3B1D242}"/>
              </a:ext>
            </a:extLst>
          </p:cNvPr>
          <p:cNvPicPr>
            <a:picLocks noChangeAspect="1"/>
          </p:cNvPicPr>
          <p:nvPr/>
        </p:nvPicPr>
        <p:blipFill rotWithShape="1">
          <a:blip r:embed="rId7"/>
          <a:srcRect l="8338" t="16142" r="67732" b="15406"/>
          <a:stretch/>
        </p:blipFill>
        <p:spPr>
          <a:xfrm>
            <a:off x="1456318" y="22115"/>
            <a:ext cx="2770429" cy="2641571"/>
          </a:xfrm>
          <a:prstGeom prst="rect">
            <a:avLst/>
          </a:prstGeom>
        </p:spPr>
      </p:pic>
      <p:sp>
        <p:nvSpPr>
          <p:cNvPr id="16" name="TextBox 15">
            <a:extLst>
              <a:ext uri="{FF2B5EF4-FFF2-40B4-BE49-F238E27FC236}">
                <a16:creationId xmlns:a16="http://schemas.microsoft.com/office/drawing/2014/main" id="{98B8A465-6110-CA0F-2B1C-8C3FB3E894EC}"/>
              </a:ext>
            </a:extLst>
          </p:cNvPr>
          <p:cNvSpPr txBox="1"/>
          <p:nvPr/>
        </p:nvSpPr>
        <p:spPr>
          <a:xfrm>
            <a:off x="10267599" y="161639"/>
            <a:ext cx="16040801" cy="2123658"/>
          </a:xfrm>
          <a:prstGeom prst="rect">
            <a:avLst/>
          </a:prstGeom>
          <a:noFill/>
        </p:spPr>
        <p:txBody>
          <a:bodyPr wrap="none" rtlCol="0">
            <a:spAutoFit/>
          </a:bodyPr>
          <a:lstStyle/>
          <a:p>
            <a:pPr algn="ctr"/>
            <a:r>
              <a:rPr lang="en-US" sz="6600" b="1" i="0" dirty="0">
                <a:solidFill>
                  <a:srgbClr val="000000"/>
                </a:solidFill>
                <a:effectLst/>
                <a:cs typeface="Arial" panose="020B0604020202020204" pitchFamily="34" charset="0"/>
              </a:rPr>
              <a:t>Lung Adenocarcinoma Expression of the AhR </a:t>
            </a:r>
            <a:br>
              <a:rPr lang="en-US" sz="6600" b="1" i="0" dirty="0">
                <a:solidFill>
                  <a:srgbClr val="000000"/>
                </a:solidFill>
                <a:effectLst/>
                <a:cs typeface="Arial" panose="020B0604020202020204" pitchFamily="34" charset="0"/>
              </a:rPr>
            </a:br>
            <a:r>
              <a:rPr lang="en-US" sz="6600" b="1" i="0" dirty="0">
                <a:solidFill>
                  <a:srgbClr val="000000"/>
                </a:solidFill>
                <a:effectLst/>
                <a:cs typeface="Arial" panose="020B0604020202020204" pitchFamily="34" charset="0"/>
              </a:rPr>
              <a:t>Promotes Immunosuppression in the TME</a:t>
            </a:r>
            <a:endParaRPr lang="en-US" sz="6600" b="1" dirty="0">
              <a:cs typeface="Arial" panose="020B0604020202020204" pitchFamily="34" charset="0"/>
            </a:endParaRPr>
          </a:p>
        </p:txBody>
      </p:sp>
      <p:sp>
        <p:nvSpPr>
          <p:cNvPr id="17" name="Text Box 14">
            <a:extLst>
              <a:ext uri="{FF2B5EF4-FFF2-40B4-BE49-F238E27FC236}">
                <a16:creationId xmlns:a16="http://schemas.microsoft.com/office/drawing/2014/main" id="{CDAA9783-9F27-CE9E-66C6-BCE00F99E84D}"/>
              </a:ext>
            </a:extLst>
          </p:cNvPr>
          <p:cNvSpPr txBox="1">
            <a:spLocks noChangeArrowheads="1"/>
          </p:cNvSpPr>
          <p:nvPr/>
        </p:nvSpPr>
        <p:spPr bwMode="auto">
          <a:xfrm>
            <a:off x="2898370" y="2105620"/>
            <a:ext cx="31400924" cy="14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80580" tIns="180580" rIns="180580" bIns="180580" anchor="ctr">
            <a:spAutoFit/>
          </a:bodyPr>
          <a:lstStyle>
            <a:lvl1pPr eaLnBrk="0" hangingPunct="0">
              <a:defRPr sz="3200">
                <a:solidFill>
                  <a:schemeClr val="tx1"/>
                </a:solidFill>
                <a:latin typeface="Helvetica" panose="020B0604020202020204" pitchFamily="34" charset="0"/>
                <a:ea typeface="MS PGothic" panose="020B0600070205080204" pitchFamily="34" charset="-128"/>
              </a:defRPr>
            </a:lvl1pPr>
            <a:lvl2pPr marL="742950" indent="-285750" eaLnBrk="0" hangingPunct="0">
              <a:defRPr sz="3200">
                <a:solidFill>
                  <a:schemeClr val="tx1"/>
                </a:solidFill>
                <a:latin typeface="Helvetica" panose="020B0604020202020204" pitchFamily="34" charset="0"/>
                <a:ea typeface="MS PGothic" panose="020B0600070205080204" pitchFamily="34" charset="-128"/>
              </a:defRPr>
            </a:lvl2pPr>
            <a:lvl3pPr marL="1143000" indent="-228600" eaLnBrk="0" hangingPunct="0">
              <a:defRPr sz="3200">
                <a:solidFill>
                  <a:schemeClr val="tx1"/>
                </a:solidFill>
                <a:latin typeface="Helvetica" panose="020B0604020202020204" pitchFamily="34" charset="0"/>
                <a:ea typeface="MS PGothic" panose="020B0600070205080204" pitchFamily="34" charset="-128"/>
              </a:defRPr>
            </a:lvl3pPr>
            <a:lvl4pPr marL="1600200" indent="-228600" eaLnBrk="0" hangingPunct="0">
              <a:defRPr sz="3200">
                <a:solidFill>
                  <a:schemeClr val="tx1"/>
                </a:solidFill>
                <a:latin typeface="Helvetica" panose="020B0604020202020204" pitchFamily="34" charset="0"/>
                <a:ea typeface="MS PGothic" panose="020B0600070205080204" pitchFamily="34" charset="-128"/>
              </a:defRPr>
            </a:lvl4pPr>
            <a:lvl5pPr marL="2057400" indent="-228600" eaLnBrk="0" hangingPunct="0">
              <a:defRPr sz="32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9pPr>
          </a:lstStyle>
          <a:p>
            <a:pPr algn="ctr" eaLnBrk="1" hangingPunct="1">
              <a:spcBef>
                <a:spcPct val="50000"/>
              </a:spcBef>
              <a:spcAft>
                <a:spcPts val="395"/>
              </a:spcAft>
            </a:pPr>
            <a:r>
              <a:rPr lang="en-US" altLang="en-US" sz="3600" b="1" dirty="0">
                <a:latin typeface="+mn-lt"/>
                <a:cs typeface="Arial" panose="020B0604020202020204" pitchFamily="34" charset="0"/>
              </a:rPr>
              <a:t>Megan Snyder, Brian Lara, </a:t>
            </a:r>
            <a:r>
              <a:rPr lang="en-US" altLang="en-US" sz="3600" b="1" dirty="0" err="1">
                <a:latin typeface="+mn-lt"/>
                <a:cs typeface="Arial" panose="020B0604020202020204" pitchFamily="34" charset="0"/>
              </a:rPr>
              <a:t>Zhongyan</a:t>
            </a:r>
            <a:r>
              <a:rPr lang="en-US" altLang="en-US" sz="3600" b="1" dirty="0">
                <a:latin typeface="+mn-lt"/>
                <a:cs typeface="Arial" panose="020B0604020202020204" pitchFamily="34" charset="0"/>
              </a:rPr>
              <a:t> Wang, Jocelyn </a:t>
            </a:r>
            <a:r>
              <a:rPr lang="en-US" altLang="en-US" sz="3600" b="1" dirty="0" err="1">
                <a:latin typeface="+mn-lt"/>
                <a:cs typeface="Arial" panose="020B0604020202020204" pitchFamily="34" charset="0"/>
              </a:rPr>
              <a:t>Fimbres</a:t>
            </a:r>
            <a:r>
              <a:rPr lang="en-US" altLang="en-US" sz="3600" b="1" dirty="0">
                <a:latin typeface="+mn-lt"/>
                <a:cs typeface="Arial" panose="020B0604020202020204" pitchFamily="34" charset="0"/>
              </a:rPr>
              <a:t>, </a:t>
            </a:r>
            <a:r>
              <a:rPr lang="en-US" altLang="en-US" sz="3600" b="1" dirty="0" err="1">
                <a:latin typeface="+mn-lt"/>
                <a:cs typeface="Arial" panose="020B0604020202020204" pitchFamily="34" charset="0"/>
              </a:rPr>
              <a:t>Muzamil</a:t>
            </a:r>
            <a:r>
              <a:rPr lang="en-US" altLang="en-US" sz="3600" b="1" dirty="0">
                <a:latin typeface="+mn-lt"/>
                <a:cs typeface="Arial" panose="020B0604020202020204" pitchFamily="34" charset="0"/>
              </a:rPr>
              <a:t> Khan, Stefano Monti, and David </a:t>
            </a:r>
            <a:r>
              <a:rPr lang="en-US" altLang="en-US" sz="3600" b="1" dirty="0" err="1">
                <a:latin typeface="+mn-lt"/>
                <a:cs typeface="Arial" panose="020B0604020202020204" pitchFamily="34" charset="0"/>
              </a:rPr>
              <a:t>Sherr</a:t>
            </a:r>
            <a:r>
              <a:rPr lang="en-US" altLang="en-US" sz="3600" b="1" dirty="0">
                <a:latin typeface="+mn-lt"/>
                <a:cs typeface="Arial" panose="020B0604020202020204" pitchFamily="34" charset="0"/>
              </a:rPr>
              <a:t/>
            </a:r>
            <a:br>
              <a:rPr lang="en-US" altLang="en-US" sz="3600" b="1" dirty="0">
                <a:latin typeface="+mn-lt"/>
                <a:cs typeface="Arial" panose="020B0604020202020204" pitchFamily="34" charset="0"/>
              </a:rPr>
            </a:br>
            <a:r>
              <a:rPr lang="en-US" altLang="en-US" sz="3600" b="1" dirty="0">
                <a:latin typeface="+mn-lt"/>
                <a:cs typeface="Arial" panose="020B0604020202020204" pitchFamily="34" charset="0"/>
              </a:rPr>
              <a:t>Boston University School of Medicine, Graduate Program in Genetics and Genomics</a:t>
            </a:r>
            <a:endParaRPr lang="en-US" altLang="en-US" sz="3600" dirty="0">
              <a:latin typeface="+mn-lt"/>
              <a:cs typeface="Arial" panose="020B0604020202020204" pitchFamily="34" charset="0"/>
            </a:endParaRPr>
          </a:p>
        </p:txBody>
      </p:sp>
      <p:sp>
        <p:nvSpPr>
          <p:cNvPr id="18" name="Text Box 7">
            <a:extLst>
              <a:ext uri="{FF2B5EF4-FFF2-40B4-BE49-F238E27FC236}">
                <a16:creationId xmlns:a16="http://schemas.microsoft.com/office/drawing/2014/main" id="{F1C04B26-6408-C774-15D4-D27BD4459A3F}"/>
              </a:ext>
            </a:extLst>
          </p:cNvPr>
          <p:cNvSpPr txBox="1">
            <a:spLocks noChangeArrowheads="1"/>
          </p:cNvSpPr>
          <p:nvPr/>
        </p:nvSpPr>
        <p:spPr bwMode="auto">
          <a:xfrm>
            <a:off x="127362" y="3514586"/>
            <a:ext cx="4995453" cy="6834977"/>
          </a:xfrm>
          <a:prstGeom prst="rect">
            <a:avLst/>
          </a:prstGeom>
          <a:solidFill>
            <a:schemeClr val="bg1"/>
          </a:solidFill>
          <a:ln w="38100">
            <a:solidFill>
              <a:srgbClr val="000000"/>
            </a:solidFill>
            <a:round/>
            <a:headEnd/>
            <a:tailEnd/>
          </a:ln>
        </p:spPr>
        <p:txBody>
          <a:bodyPr lIns="601935" tIns="300967" rIns="601935" bIns="601935"/>
          <a:lstStyle>
            <a:lvl1pPr eaLnBrk="0" hangingPunct="0">
              <a:tabLst>
                <a:tab pos="500063" algn="l"/>
              </a:tabLst>
              <a:defRPr sz="3200">
                <a:solidFill>
                  <a:schemeClr val="tx1"/>
                </a:solidFill>
                <a:latin typeface="Helvetica" panose="020B0604020202020204" pitchFamily="34" charset="0"/>
                <a:ea typeface="MS PGothic" panose="020B0600070205080204" pitchFamily="34" charset="-128"/>
              </a:defRPr>
            </a:lvl1pPr>
            <a:lvl2pPr marL="742950" indent="-285750" eaLnBrk="0" hangingPunct="0">
              <a:tabLst>
                <a:tab pos="500063" algn="l"/>
              </a:tabLst>
              <a:defRPr sz="3200">
                <a:solidFill>
                  <a:schemeClr val="tx1"/>
                </a:solidFill>
                <a:latin typeface="Helvetica" panose="020B0604020202020204" pitchFamily="34" charset="0"/>
                <a:ea typeface="MS PGothic" panose="020B0600070205080204" pitchFamily="34" charset="-128"/>
              </a:defRPr>
            </a:lvl2pPr>
            <a:lvl3pPr marL="1143000" indent="-228600" eaLnBrk="0" hangingPunct="0">
              <a:tabLst>
                <a:tab pos="500063" algn="l"/>
              </a:tabLst>
              <a:defRPr sz="3200">
                <a:solidFill>
                  <a:schemeClr val="tx1"/>
                </a:solidFill>
                <a:latin typeface="Helvetica" panose="020B0604020202020204" pitchFamily="34" charset="0"/>
                <a:ea typeface="MS PGothic" panose="020B0600070205080204" pitchFamily="34" charset="-128"/>
              </a:defRPr>
            </a:lvl3pPr>
            <a:lvl4pPr marL="1600200" indent="-228600" eaLnBrk="0" hangingPunct="0">
              <a:tabLst>
                <a:tab pos="500063" algn="l"/>
              </a:tabLst>
              <a:defRPr sz="3200">
                <a:solidFill>
                  <a:schemeClr val="tx1"/>
                </a:solidFill>
                <a:latin typeface="Helvetica" panose="020B0604020202020204" pitchFamily="34" charset="0"/>
                <a:ea typeface="MS PGothic" panose="020B0600070205080204" pitchFamily="34" charset="-128"/>
              </a:defRPr>
            </a:lvl4pPr>
            <a:lvl5pPr marL="2057400" indent="-228600" eaLnBrk="0" hangingPunct="0">
              <a:tabLst>
                <a:tab pos="500063" algn="l"/>
              </a:tabLst>
              <a:defRPr sz="32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500063" algn="l"/>
              </a:tabLst>
              <a:defRPr sz="32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500063" algn="l"/>
              </a:tabLst>
              <a:defRPr sz="32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500063" algn="l"/>
              </a:tabLst>
              <a:defRPr sz="32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500063" algn="l"/>
              </a:tabLst>
              <a:defRPr sz="3200">
                <a:solidFill>
                  <a:schemeClr val="tx1"/>
                </a:solidFill>
                <a:latin typeface="Helvetica" panose="020B0604020202020204" pitchFamily="34" charset="0"/>
                <a:ea typeface="MS PGothic" panose="020B0600070205080204" pitchFamily="34" charset="-128"/>
              </a:defRPr>
            </a:lvl9pPr>
          </a:lstStyle>
          <a:p>
            <a:pPr algn="just" eaLnBrk="1" hangingPunct="1">
              <a:spcBef>
                <a:spcPct val="50000"/>
              </a:spcBef>
            </a:pPr>
            <a:r>
              <a:rPr lang="en-US" altLang="en-US" sz="3000" b="1" dirty="0">
                <a:latin typeface="+mn-lt"/>
                <a:cs typeface="Arial" panose="020B0604020202020204" pitchFamily="34" charset="0"/>
              </a:rPr>
              <a:t>Introduction</a:t>
            </a:r>
            <a:endParaRPr lang="en-US" altLang="ja-JP" sz="3000" dirty="0">
              <a:latin typeface="+mn-lt"/>
              <a:cs typeface="Arial" panose="020B0604020202020204" pitchFamily="34" charset="0"/>
            </a:endParaRPr>
          </a:p>
          <a:p>
            <a:pPr eaLnBrk="1" hangingPunct="1">
              <a:spcBef>
                <a:spcPct val="10000"/>
              </a:spcBef>
            </a:pPr>
            <a:r>
              <a:rPr lang="en-US" altLang="ja-JP" sz="2700" dirty="0">
                <a:latin typeface="+mn-lt"/>
                <a:cs typeface="Arial" panose="020B0604020202020204" pitchFamily="34" charset="0"/>
              </a:rPr>
              <a:t>Cancer immunotherapy has shown dramatic results only in a minority of patients. The aryl hydrocarbon receptor (AhR) is a potential regulator of immune checkpoints in lung cancers. Here we show evidence that AhR knockout (KO) in a lung adenocarcinoma cell line leads to increased anti-tumor immunity.</a:t>
            </a:r>
            <a:endParaRPr lang="en-US" altLang="en-US" sz="2700" dirty="0">
              <a:latin typeface="+mn-lt"/>
              <a:cs typeface="Arial" panose="020B0604020202020204" pitchFamily="34" charset="0"/>
            </a:endParaRPr>
          </a:p>
        </p:txBody>
      </p:sp>
      <p:sp>
        <p:nvSpPr>
          <p:cNvPr id="19" name="Text Box 11">
            <a:extLst>
              <a:ext uri="{FF2B5EF4-FFF2-40B4-BE49-F238E27FC236}">
                <a16:creationId xmlns:a16="http://schemas.microsoft.com/office/drawing/2014/main" id="{006DA6E9-D87F-7915-304B-D1D20F00AC01}"/>
              </a:ext>
            </a:extLst>
          </p:cNvPr>
          <p:cNvSpPr txBox="1">
            <a:spLocks noChangeArrowheads="1"/>
          </p:cNvSpPr>
          <p:nvPr/>
        </p:nvSpPr>
        <p:spPr bwMode="auto">
          <a:xfrm>
            <a:off x="118536" y="10515601"/>
            <a:ext cx="4995454" cy="10414292"/>
          </a:xfrm>
          <a:prstGeom prst="rect">
            <a:avLst/>
          </a:prstGeom>
          <a:solidFill>
            <a:schemeClr val="bg1"/>
          </a:solidFill>
          <a:ln w="38100">
            <a:solidFill>
              <a:srgbClr val="000000"/>
            </a:solidFill>
            <a:round/>
            <a:headEnd/>
            <a:tailEnd/>
          </a:ln>
        </p:spPr>
        <p:txBody>
          <a:bodyPr lIns="601935" tIns="300967" rIns="601935" bIns="601935"/>
          <a:lstStyle>
            <a:lvl1pPr eaLnBrk="0" hangingPunct="0">
              <a:tabLst>
                <a:tab pos="508000" algn="l"/>
              </a:tabLst>
              <a:defRPr sz="3200">
                <a:solidFill>
                  <a:schemeClr val="tx1"/>
                </a:solidFill>
                <a:latin typeface="Helvetica" panose="020B0604020202020204" pitchFamily="34" charset="0"/>
                <a:ea typeface="MS PGothic" panose="020B0600070205080204" pitchFamily="34" charset="-128"/>
              </a:defRPr>
            </a:lvl1pPr>
            <a:lvl2pPr marL="742950" indent="-285750" eaLnBrk="0" hangingPunct="0">
              <a:tabLst>
                <a:tab pos="508000" algn="l"/>
              </a:tabLst>
              <a:defRPr sz="3200">
                <a:solidFill>
                  <a:schemeClr val="tx1"/>
                </a:solidFill>
                <a:latin typeface="Helvetica" panose="020B0604020202020204" pitchFamily="34" charset="0"/>
                <a:ea typeface="MS PGothic" panose="020B0600070205080204" pitchFamily="34" charset="-128"/>
              </a:defRPr>
            </a:lvl2pPr>
            <a:lvl3pPr marL="1143000" indent="-228600" eaLnBrk="0" hangingPunct="0">
              <a:tabLst>
                <a:tab pos="508000" algn="l"/>
              </a:tabLst>
              <a:defRPr sz="3200">
                <a:solidFill>
                  <a:schemeClr val="tx1"/>
                </a:solidFill>
                <a:latin typeface="Helvetica" panose="020B0604020202020204" pitchFamily="34" charset="0"/>
                <a:ea typeface="MS PGothic" panose="020B0600070205080204" pitchFamily="34" charset="-128"/>
              </a:defRPr>
            </a:lvl3pPr>
            <a:lvl4pPr marL="1600200" indent="-228600" eaLnBrk="0" hangingPunct="0">
              <a:tabLst>
                <a:tab pos="508000" algn="l"/>
              </a:tabLst>
              <a:defRPr sz="3200">
                <a:solidFill>
                  <a:schemeClr val="tx1"/>
                </a:solidFill>
                <a:latin typeface="Helvetica" panose="020B0604020202020204" pitchFamily="34" charset="0"/>
                <a:ea typeface="MS PGothic" panose="020B0600070205080204" pitchFamily="34" charset="-128"/>
              </a:defRPr>
            </a:lvl4pPr>
            <a:lvl5pPr marL="2057400" indent="-228600" eaLnBrk="0" hangingPunct="0">
              <a:tabLst>
                <a:tab pos="508000" algn="l"/>
              </a:tabLst>
              <a:defRPr sz="32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508000" algn="l"/>
              </a:tabLst>
              <a:defRPr sz="32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508000" algn="l"/>
              </a:tabLst>
              <a:defRPr sz="32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508000" algn="l"/>
              </a:tabLst>
              <a:defRPr sz="32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508000" algn="l"/>
              </a:tabLst>
              <a:defRPr sz="3200">
                <a:solidFill>
                  <a:schemeClr val="tx1"/>
                </a:solidFill>
                <a:latin typeface="Helvetica" panose="020B0604020202020204" pitchFamily="34" charset="0"/>
                <a:ea typeface="MS PGothic" panose="020B0600070205080204" pitchFamily="34" charset="-128"/>
              </a:defRPr>
            </a:lvl9pPr>
          </a:lstStyle>
          <a:p>
            <a:pPr algn="just" eaLnBrk="1" hangingPunct="1">
              <a:spcBef>
                <a:spcPct val="50000"/>
              </a:spcBef>
            </a:pPr>
            <a:r>
              <a:rPr lang="en-US" altLang="en-US" sz="3000" b="1" dirty="0">
                <a:solidFill>
                  <a:srgbClr val="000000"/>
                </a:solidFill>
                <a:latin typeface="+mn-lt"/>
                <a:cs typeface="Arial" panose="020B0604020202020204" pitchFamily="34" charset="0"/>
              </a:rPr>
              <a:t>Methods</a:t>
            </a:r>
            <a:r>
              <a:rPr lang="en-US" altLang="en-US" sz="3000" dirty="0">
                <a:solidFill>
                  <a:srgbClr val="FF8000"/>
                </a:solidFill>
                <a:latin typeface="+mn-lt"/>
                <a:cs typeface="Arial" panose="020B0604020202020204" pitchFamily="34" charset="0"/>
              </a:rPr>
              <a:t>	</a:t>
            </a:r>
            <a:endParaRPr lang="en-US" altLang="en-US" sz="3000" dirty="0">
              <a:latin typeface="+mn-lt"/>
              <a:cs typeface="Arial" panose="020B0604020202020204" pitchFamily="34" charset="0"/>
            </a:endParaRPr>
          </a:p>
          <a:p>
            <a:pPr eaLnBrk="1" hangingPunct="1">
              <a:spcBef>
                <a:spcPct val="10000"/>
              </a:spcBef>
            </a:pPr>
            <a:r>
              <a:rPr lang="en-US" altLang="en-US" sz="2700" dirty="0">
                <a:latin typeface="+mn-lt"/>
                <a:cs typeface="Arial" panose="020B0604020202020204" pitchFamily="34" charset="0"/>
              </a:rPr>
              <a:t>WT and AhR</a:t>
            </a:r>
            <a:r>
              <a:rPr lang="en-US" altLang="en-US" sz="2700" baseline="30000" dirty="0">
                <a:latin typeface="+mn-lt"/>
                <a:cs typeface="Arial" panose="020B0604020202020204" pitchFamily="34" charset="0"/>
              </a:rPr>
              <a:t>KO</a:t>
            </a:r>
            <a:r>
              <a:rPr lang="en-US" altLang="en-US" sz="2700" dirty="0">
                <a:latin typeface="+mn-lt"/>
                <a:cs typeface="Arial" panose="020B0604020202020204" pitchFamily="34" charset="0"/>
              </a:rPr>
              <a:t> CMT167 (lung adenocarcinoma) cells were injected into C57BL/6 mice subcutaneously. Every 7 days, if a subcutaneous CMT167 tumor was able to be resected, it was digested and tumor infiltrating lymphocytes were isolated. Lymphocytes were phenotyped via flow cytometry and analyzed by single cell RNA sequencing. Tumor measurement was also taken via caliper and mouse survival tracked. </a:t>
            </a:r>
            <a:r>
              <a:rPr lang="en-US" altLang="en-US" sz="2700" i="1" dirty="0">
                <a:latin typeface="+mn-lt"/>
                <a:cs typeface="Arial" panose="020B0604020202020204" pitchFamily="34" charset="0"/>
              </a:rPr>
              <a:t>In vitro </a:t>
            </a:r>
            <a:r>
              <a:rPr lang="en-US" altLang="en-US" sz="2700" dirty="0">
                <a:latin typeface="+mn-lt"/>
                <a:cs typeface="Arial" panose="020B0604020202020204" pitchFamily="34" charset="0"/>
              </a:rPr>
              <a:t>analysis of PD-L1 and IDO-1 expression in the presence or absence of IFN</a:t>
            </a:r>
            <a:r>
              <a:rPr lang="el-GR" altLang="en-US" sz="2700" dirty="0">
                <a:latin typeface="+mn-lt"/>
                <a:cs typeface="Arial" panose="020B0604020202020204" pitchFamily="34" charset="0"/>
              </a:rPr>
              <a:t>γ</a:t>
            </a:r>
            <a:r>
              <a:rPr lang="en-US" altLang="en-US" sz="2700" dirty="0">
                <a:latin typeface="+mn-lt"/>
                <a:cs typeface="Arial" panose="020B0604020202020204" pitchFamily="34" charset="0"/>
              </a:rPr>
              <a:t> was determined via flow cytometry and qPCR.</a:t>
            </a:r>
          </a:p>
        </p:txBody>
      </p:sp>
      <p:sp>
        <p:nvSpPr>
          <p:cNvPr id="20" name="Text Box 13">
            <a:extLst>
              <a:ext uri="{FF2B5EF4-FFF2-40B4-BE49-F238E27FC236}">
                <a16:creationId xmlns:a16="http://schemas.microsoft.com/office/drawing/2014/main" id="{2BE2B723-DA2D-E060-0C84-5DE81D5C3C2B}"/>
              </a:ext>
            </a:extLst>
          </p:cNvPr>
          <p:cNvSpPr txBox="1">
            <a:spLocks noChangeArrowheads="1"/>
          </p:cNvSpPr>
          <p:nvPr/>
        </p:nvSpPr>
        <p:spPr bwMode="auto">
          <a:xfrm>
            <a:off x="29177560" y="3514586"/>
            <a:ext cx="7163403" cy="14595386"/>
          </a:xfrm>
          <a:prstGeom prst="rect">
            <a:avLst/>
          </a:prstGeom>
          <a:solidFill>
            <a:schemeClr val="bg1"/>
          </a:solidFill>
          <a:ln w="38100">
            <a:solidFill>
              <a:srgbClr val="000000"/>
            </a:solidFill>
            <a:round/>
            <a:headEnd/>
            <a:tailEnd/>
          </a:ln>
        </p:spPr>
        <p:txBody>
          <a:bodyPr lIns="601935" tIns="300967" rIns="601935" bIns="601935"/>
          <a:lstStyle>
            <a:lvl1pPr eaLnBrk="0" hangingPunct="0">
              <a:tabLst>
                <a:tab pos="635000" algn="l"/>
              </a:tabLst>
              <a:defRPr sz="3200">
                <a:solidFill>
                  <a:schemeClr val="tx1"/>
                </a:solidFill>
                <a:latin typeface="Helvetica" panose="020B0604020202020204" pitchFamily="34" charset="0"/>
                <a:ea typeface="MS PGothic" panose="020B0600070205080204" pitchFamily="34" charset="-128"/>
              </a:defRPr>
            </a:lvl1pPr>
            <a:lvl2pPr marL="742950" indent="-285750" eaLnBrk="0" hangingPunct="0">
              <a:tabLst>
                <a:tab pos="635000" algn="l"/>
              </a:tabLst>
              <a:defRPr sz="3200">
                <a:solidFill>
                  <a:schemeClr val="tx1"/>
                </a:solidFill>
                <a:latin typeface="Helvetica" panose="020B0604020202020204" pitchFamily="34" charset="0"/>
                <a:ea typeface="MS PGothic" panose="020B0600070205080204" pitchFamily="34" charset="-128"/>
              </a:defRPr>
            </a:lvl2pPr>
            <a:lvl3pPr marL="1143000" indent="-228600" eaLnBrk="0" hangingPunct="0">
              <a:tabLst>
                <a:tab pos="635000" algn="l"/>
              </a:tabLst>
              <a:defRPr sz="3200">
                <a:solidFill>
                  <a:schemeClr val="tx1"/>
                </a:solidFill>
                <a:latin typeface="Helvetica" panose="020B0604020202020204" pitchFamily="34" charset="0"/>
                <a:ea typeface="MS PGothic" panose="020B0600070205080204" pitchFamily="34" charset="-128"/>
              </a:defRPr>
            </a:lvl3pPr>
            <a:lvl4pPr marL="1600200" indent="-228600" eaLnBrk="0" hangingPunct="0">
              <a:tabLst>
                <a:tab pos="635000" algn="l"/>
              </a:tabLst>
              <a:defRPr sz="3200">
                <a:solidFill>
                  <a:schemeClr val="tx1"/>
                </a:solidFill>
                <a:latin typeface="Helvetica" panose="020B0604020202020204" pitchFamily="34" charset="0"/>
                <a:ea typeface="MS PGothic" panose="020B0600070205080204" pitchFamily="34" charset="-128"/>
              </a:defRPr>
            </a:lvl4pPr>
            <a:lvl5pPr marL="2057400" indent="-228600" eaLnBrk="0" hangingPunct="0">
              <a:tabLst>
                <a:tab pos="635000" algn="l"/>
              </a:tabLst>
              <a:defRPr sz="32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635000" algn="l"/>
              </a:tabLst>
              <a:defRPr sz="32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635000" algn="l"/>
              </a:tabLst>
              <a:defRPr sz="32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635000" algn="l"/>
              </a:tabLst>
              <a:defRPr sz="32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635000" algn="l"/>
              </a:tabLst>
              <a:defRPr sz="3200">
                <a:solidFill>
                  <a:schemeClr val="tx1"/>
                </a:solidFill>
                <a:latin typeface="Helvetica" panose="020B0604020202020204" pitchFamily="34" charset="0"/>
                <a:ea typeface="MS PGothic" panose="020B0600070205080204" pitchFamily="34" charset="-128"/>
              </a:defRPr>
            </a:lvl9pPr>
          </a:lstStyle>
          <a:p>
            <a:pPr eaLnBrk="1" hangingPunct="1">
              <a:spcBef>
                <a:spcPct val="50000"/>
              </a:spcBef>
            </a:pPr>
            <a:r>
              <a:rPr lang="en-US" altLang="en-US" sz="3000" b="1" dirty="0">
                <a:solidFill>
                  <a:srgbClr val="000000"/>
                </a:solidFill>
                <a:latin typeface="+mn-lt"/>
                <a:cs typeface="Arial" panose="020B0604020202020204" pitchFamily="34" charset="0"/>
              </a:rPr>
              <a:t>Conclusions</a:t>
            </a:r>
            <a:r>
              <a:rPr lang="en-US" altLang="en-US" sz="2700" b="1" dirty="0">
                <a:solidFill>
                  <a:srgbClr val="000000"/>
                </a:solidFill>
                <a:latin typeface="+mn-lt"/>
                <a:cs typeface="Arial" panose="020B0604020202020204" pitchFamily="34" charset="0"/>
              </a:rPr>
              <a:t/>
            </a:r>
            <a:br>
              <a:rPr lang="en-US" altLang="en-US" sz="2700" b="1" dirty="0">
                <a:solidFill>
                  <a:srgbClr val="000000"/>
                </a:solidFill>
                <a:latin typeface="+mn-lt"/>
                <a:cs typeface="Arial" panose="020B0604020202020204" pitchFamily="34" charset="0"/>
              </a:rPr>
            </a:br>
            <a:r>
              <a:rPr lang="en-US" altLang="en-US" sz="2700" dirty="0">
                <a:solidFill>
                  <a:srgbClr val="000000"/>
                </a:solidFill>
                <a:latin typeface="+mn-lt"/>
                <a:cs typeface="Arial" panose="020B0604020202020204" pitchFamily="34" charset="0"/>
              </a:rPr>
              <a:t>AhR d</a:t>
            </a:r>
            <a:r>
              <a:rPr lang="en-US" altLang="ja-JP" sz="2700" dirty="0">
                <a:latin typeface="+mn-lt"/>
                <a:cs typeface="Arial" panose="020B0604020202020204" pitchFamily="34" charset="0"/>
              </a:rPr>
              <a:t>eletion in the CMT167 lung cancer model leads to a decrease in expression of immunosuppression-related signaling genes </a:t>
            </a:r>
            <a:r>
              <a:rPr lang="en-US" altLang="ja-JP" sz="2700" i="1" dirty="0">
                <a:latin typeface="+mn-lt"/>
                <a:cs typeface="Arial" panose="020B0604020202020204" pitchFamily="34" charset="0"/>
              </a:rPr>
              <a:t>IDO1</a:t>
            </a:r>
            <a:r>
              <a:rPr lang="en-US" altLang="ja-JP" sz="2700" dirty="0">
                <a:latin typeface="+mn-lt"/>
                <a:cs typeface="Arial" panose="020B0604020202020204" pitchFamily="34" charset="0"/>
              </a:rPr>
              <a:t> and </a:t>
            </a:r>
            <a:r>
              <a:rPr lang="en-US" altLang="ja-JP" sz="2700" i="1" dirty="0">
                <a:latin typeface="+mn-lt"/>
                <a:cs typeface="Arial" panose="020B0604020202020204" pitchFamily="34" charset="0"/>
              </a:rPr>
              <a:t>Cd274</a:t>
            </a:r>
            <a:r>
              <a:rPr lang="en-US" altLang="ja-JP" sz="2700" dirty="0">
                <a:latin typeface="+mn-lt"/>
                <a:cs typeface="Arial" panose="020B0604020202020204" pitchFamily="34" charset="0"/>
              </a:rPr>
              <a:t>/PD-L1, which extends to the protein level </a:t>
            </a:r>
            <a:r>
              <a:rPr lang="en-US" altLang="ja-JP" sz="2700" i="1" dirty="0">
                <a:latin typeface="+mn-lt"/>
                <a:cs typeface="Arial" panose="020B0604020202020204" pitchFamily="34" charset="0"/>
              </a:rPr>
              <a:t>in vitro</a:t>
            </a:r>
            <a:r>
              <a:rPr lang="en-US" altLang="ja-JP" sz="2700" dirty="0">
                <a:latin typeface="+mn-lt"/>
                <a:cs typeface="Arial" panose="020B0604020202020204" pitchFamily="34" charset="0"/>
              </a:rPr>
              <a:t>. IFNγ, a cytokine known to induce PD-L1 and IDO-1 expression, regulates their expression in an AhR-dependent manner. This is important as IFNγ is expected to be present due to anti-tumor activity of CD8</a:t>
            </a:r>
            <a:r>
              <a:rPr lang="en-US" altLang="ja-JP" sz="2700" baseline="30000" dirty="0">
                <a:latin typeface="+mn-lt"/>
                <a:cs typeface="Arial" panose="020B0604020202020204" pitchFamily="34" charset="0"/>
              </a:rPr>
              <a:t>+</a:t>
            </a:r>
            <a:r>
              <a:rPr lang="en-US" altLang="ja-JP" sz="2700" dirty="0">
                <a:latin typeface="+mn-lt"/>
                <a:cs typeface="Arial" panose="020B0604020202020204" pitchFamily="34" charset="0"/>
              </a:rPr>
              <a:t> T cells and granulocytes in the tumor microenvironment. Challenge of WT and AhR-KO CMT167 cells </a:t>
            </a:r>
            <a:r>
              <a:rPr lang="en-US" altLang="ja-JP" sz="2700" i="1" dirty="0">
                <a:latin typeface="+mn-lt"/>
                <a:cs typeface="Arial" panose="020B0604020202020204" pitchFamily="34" charset="0"/>
              </a:rPr>
              <a:t>in vivo</a:t>
            </a:r>
            <a:r>
              <a:rPr lang="en-US" altLang="ja-JP" sz="2700" dirty="0">
                <a:latin typeface="+mn-lt"/>
                <a:cs typeface="Arial" panose="020B0604020202020204" pitchFamily="34" charset="0"/>
              </a:rPr>
              <a:t> results in an increase in tumor immunity. CMT167</a:t>
            </a:r>
            <a:r>
              <a:rPr lang="en-US" altLang="ja-JP" sz="2700" baseline="30000" dirty="0">
                <a:latin typeface="+mn-lt"/>
                <a:cs typeface="Arial" panose="020B0604020202020204" pitchFamily="34" charset="0"/>
              </a:rPr>
              <a:t>AhR-KO</a:t>
            </a:r>
            <a:r>
              <a:rPr lang="en-US" altLang="ja-JP" sz="2700" dirty="0">
                <a:latin typeface="+mn-lt"/>
                <a:cs typeface="Arial" panose="020B0604020202020204" pitchFamily="34" charset="0"/>
              </a:rPr>
              <a:t> tumors have a greater density of tumor infiltrating CD4</a:t>
            </a:r>
            <a:r>
              <a:rPr lang="en-US" altLang="ja-JP" sz="2700" baseline="30000" dirty="0">
                <a:latin typeface="+mn-lt"/>
                <a:cs typeface="Arial" panose="020B0604020202020204" pitchFamily="34" charset="0"/>
              </a:rPr>
              <a:t>+</a:t>
            </a:r>
            <a:r>
              <a:rPr lang="en-US" altLang="ja-JP" sz="2700" dirty="0">
                <a:latin typeface="+mn-lt"/>
                <a:cs typeface="Arial" panose="020B0604020202020204" pitchFamily="34" charset="0"/>
              </a:rPr>
              <a:t> and CD8</a:t>
            </a:r>
            <a:r>
              <a:rPr lang="en-US" altLang="ja-JP" sz="2700" baseline="30000" dirty="0">
                <a:latin typeface="+mn-lt"/>
                <a:cs typeface="Arial" panose="020B0604020202020204" pitchFamily="34" charset="0"/>
              </a:rPr>
              <a:t>+</a:t>
            </a:r>
            <a:r>
              <a:rPr lang="en-US" altLang="ja-JP" sz="2700" dirty="0">
                <a:latin typeface="+mn-lt"/>
                <a:cs typeface="Arial" panose="020B0604020202020204" pitchFamily="34" charset="0"/>
              </a:rPr>
              <a:t> T cells, suggesting the AhR may play a role in lymphocyte migration. Single cell RNA sequencing of unique immune infiltrates from AhR-KO tumors revealed infiltrating T cell phenotypes that are more activated with granzyme- and perforin-producing capabilities compared to the exhausted phenotypes found in WT tumor infiltrates. This suggests a more effective immune response in AhR-KO tumors. PD-L1 and IDO-1 expression modulated by AhR-KO or agonists suggests one pathway through which AhR promotes immune suppression. Further work is necessary to characterize exhaustion phenotypes in these populations and to elucidate </a:t>
            </a:r>
            <a:r>
              <a:rPr lang="en-US" altLang="ja-JP" sz="2700" dirty="0" err="1">
                <a:latin typeface="+mn-lt"/>
                <a:cs typeface="Arial" panose="020B0604020202020204" pitchFamily="34" charset="0"/>
              </a:rPr>
              <a:t>AhR’s</a:t>
            </a:r>
            <a:r>
              <a:rPr lang="en-US" altLang="ja-JP" sz="2700" dirty="0">
                <a:latin typeface="+mn-lt"/>
                <a:cs typeface="Arial" panose="020B0604020202020204" pitchFamily="34" charset="0"/>
              </a:rPr>
              <a:t> role in PD-L1 regulation more fully.</a:t>
            </a:r>
          </a:p>
        </p:txBody>
      </p:sp>
      <p:sp>
        <p:nvSpPr>
          <p:cNvPr id="21" name="Text Box 16">
            <a:extLst>
              <a:ext uri="{FF2B5EF4-FFF2-40B4-BE49-F238E27FC236}">
                <a16:creationId xmlns:a16="http://schemas.microsoft.com/office/drawing/2014/main" id="{9DEE2E33-596C-BAE3-7BDE-8BB15E2C7F20}"/>
              </a:ext>
            </a:extLst>
          </p:cNvPr>
          <p:cNvSpPr txBox="1">
            <a:spLocks noChangeArrowheads="1"/>
          </p:cNvSpPr>
          <p:nvPr/>
        </p:nvSpPr>
        <p:spPr bwMode="auto">
          <a:xfrm>
            <a:off x="29177560" y="18288000"/>
            <a:ext cx="7180723" cy="2646777"/>
          </a:xfrm>
          <a:prstGeom prst="rect">
            <a:avLst/>
          </a:prstGeom>
          <a:solidFill>
            <a:schemeClr val="bg1"/>
          </a:solidFill>
          <a:ln w="38100">
            <a:solidFill>
              <a:srgbClr val="000000"/>
            </a:solidFill>
            <a:round/>
            <a:headEnd/>
            <a:tailEnd/>
          </a:ln>
        </p:spPr>
        <p:txBody>
          <a:bodyPr lIns="601935" tIns="300967" rIns="601935" bIns="601935"/>
          <a:lstStyle>
            <a:lvl1pPr eaLnBrk="0" hangingPunct="0">
              <a:defRPr sz="3200">
                <a:solidFill>
                  <a:schemeClr val="tx1"/>
                </a:solidFill>
                <a:latin typeface="Helvetica" panose="020B0604020202020204" pitchFamily="34" charset="0"/>
                <a:ea typeface="MS PGothic" panose="020B0600070205080204" pitchFamily="34" charset="-128"/>
              </a:defRPr>
            </a:lvl1pPr>
            <a:lvl2pPr marL="742950" indent="-285750" eaLnBrk="0" hangingPunct="0">
              <a:defRPr sz="3200">
                <a:solidFill>
                  <a:schemeClr val="tx1"/>
                </a:solidFill>
                <a:latin typeface="Helvetica" panose="020B0604020202020204" pitchFamily="34" charset="0"/>
                <a:ea typeface="MS PGothic" panose="020B0600070205080204" pitchFamily="34" charset="-128"/>
              </a:defRPr>
            </a:lvl2pPr>
            <a:lvl3pPr marL="1143000" indent="-228600" eaLnBrk="0" hangingPunct="0">
              <a:defRPr sz="3200">
                <a:solidFill>
                  <a:schemeClr val="tx1"/>
                </a:solidFill>
                <a:latin typeface="Helvetica" panose="020B0604020202020204" pitchFamily="34" charset="0"/>
                <a:ea typeface="MS PGothic" panose="020B0600070205080204" pitchFamily="34" charset="-128"/>
              </a:defRPr>
            </a:lvl3pPr>
            <a:lvl4pPr marL="1600200" indent="-228600" eaLnBrk="0" hangingPunct="0">
              <a:defRPr sz="3200">
                <a:solidFill>
                  <a:schemeClr val="tx1"/>
                </a:solidFill>
                <a:latin typeface="Helvetica" panose="020B0604020202020204" pitchFamily="34" charset="0"/>
                <a:ea typeface="MS PGothic" panose="020B0600070205080204" pitchFamily="34" charset="-128"/>
              </a:defRPr>
            </a:lvl4pPr>
            <a:lvl5pPr marL="2057400" indent="-228600" eaLnBrk="0" hangingPunct="0">
              <a:defRPr sz="32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a:solidFill>
                  <a:schemeClr val="tx1"/>
                </a:solidFill>
                <a:latin typeface="Helvetica" panose="020B0604020202020204" pitchFamily="34" charset="0"/>
                <a:ea typeface="MS PGothic" panose="020B0600070205080204" pitchFamily="34" charset="-128"/>
              </a:defRPr>
            </a:lvl9pPr>
          </a:lstStyle>
          <a:p>
            <a:pPr eaLnBrk="1" hangingPunct="1">
              <a:spcBef>
                <a:spcPct val="50000"/>
              </a:spcBef>
            </a:pPr>
            <a:r>
              <a:rPr lang="en-US" altLang="en-US" b="1" dirty="0">
                <a:solidFill>
                  <a:srgbClr val="000000"/>
                </a:solidFill>
                <a:latin typeface="+mn-lt"/>
              </a:rPr>
              <a:t>Acknowledgments</a:t>
            </a:r>
          </a:p>
          <a:p>
            <a:pPr eaLnBrk="1" hangingPunct="1">
              <a:spcBef>
                <a:spcPct val="10000"/>
              </a:spcBef>
            </a:pPr>
            <a:r>
              <a:rPr lang="en-US" altLang="en-US" sz="2800" dirty="0">
                <a:latin typeface="+mn-lt"/>
              </a:rPr>
              <a:t>Thank you to Dr. Anna </a:t>
            </a:r>
            <a:r>
              <a:rPr lang="en-US" altLang="en-US" sz="2800" dirty="0" err="1">
                <a:latin typeface="+mn-lt"/>
              </a:rPr>
              <a:t>Belkina</a:t>
            </a:r>
            <a:r>
              <a:rPr lang="en-US" altLang="en-US" sz="2800" dirty="0">
                <a:latin typeface="+mn-lt"/>
              </a:rPr>
              <a:t> of the BUMC flow cytometry core.</a:t>
            </a:r>
          </a:p>
          <a:p>
            <a:pPr eaLnBrk="1" hangingPunct="1">
              <a:spcBef>
                <a:spcPct val="10000"/>
              </a:spcBef>
            </a:pPr>
            <a:r>
              <a:rPr lang="en-US" altLang="en-US" sz="2800" dirty="0">
                <a:latin typeface="+mn-lt"/>
              </a:rPr>
              <a:t>Funding: Find the Cause Breast Cancer Foundation and R01ES033692.</a:t>
            </a:r>
          </a:p>
        </p:txBody>
      </p:sp>
      <p:pic>
        <p:nvPicPr>
          <p:cNvPr id="24" name="Picture 23">
            <a:extLst>
              <a:ext uri="{FF2B5EF4-FFF2-40B4-BE49-F238E27FC236}">
                <a16:creationId xmlns:a16="http://schemas.microsoft.com/office/drawing/2014/main" id="{0E80B02C-15BA-2F8F-2E70-96E7E8254D5F}"/>
              </a:ext>
            </a:extLst>
          </p:cNvPr>
          <p:cNvPicPr>
            <a:picLocks noChangeAspect="1"/>
          </p:cNvPicPr>
          <p:nvPr/>
        </p:nvPicPr>
        <p:blipFill>
          <a:blip r:embed="rId8"/>
          <a:stretch>
            <a:fillRect/>
          </a:stretch>
        </p:blipFill>
        <p:spPr>
          <a:xfrm>
            <a:off x="22901826" y="4343715"/>
            <a:ext cx="4083470" cy="1712589"/>
          </a:xfrm>
          <a:prstGeom prst="rect">
            <a:avLst/>
          </a:prstGeom>
        </p:spPr>
      </p:pic>
      <p:pic>
        <p:nvPicPr>
          <p:cNvPr id="25" name="Graphic 24">
            <a:extLst>
              <a:ext uri="{FF2B5EF4-FFF2-40B4-BE49-F238E27FC236}">
                <a16:creationId xmlns:a16="http://schemas.microsoft.com/office/drawing/2014/main" id="{0EC51D48-F21D-DEF0-527E-1C70A8669B36}"/>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27058318" y="4343715"/>
            <a:ext cx="1391685" cy="1643722"/>
          </a:xfrm>
          <a:prstGeom prst="rect">
            <a:avLst/>
          </a:prstGeom>
        </p:spPr>
      </p:pic>
      <p:pic>
        <p:nvPicPr>
          <p:cNvPr id="26" name="Graphic 25">
            <a:extLst>
              <a:ext uri="{FF2B5EF4-FFF2-40B4-BE49-F238E27FC236}">
                <a16:creationId xmlns:a16="http://schemas.microsoft.com/office/drawing/2014/main" id="{FF0544B6-42CD-BBB7-3368-85635EB340FD}"/>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21100181" y="4343715"/>
            <a:ext cx="1298147" cy="1788558"/>
          </a:xfrm>
          <a:prstGeom prst="rect">
            <a:avLst/>
          </a:prstGeom>
        </p:spPr>
      </p:pic>
      <p:pic>
        <p:nvPicPr>
          <p:cNvPr id="27" name="Picture 26">
            <a:extLst>
              <a:ext uri="{FF2B5EF4-FFF2-40B4-BE49-F238E27FC236}">
                <a16:creationId xmlns:a16="http://schemas.microsoft.com/office/drawing/2014/main" id="{1095D835-EE87-6E5C-F659-325B267647A8}"/>
              </a:ext>
            </a:extLst>
          </p:cNvPr>
          <p:cNvPicPr>
            <a:picLocks noChangeAspect="1"/>
          </p:cNvPicPr>
          <p:nvPr/>
        </p:nvPicPr>
        <p:blipFill>
          <a:blip r:embed="rId13"/>
          <a:stretch>
            <a:fillRect/>
          </a:stretch>
        </p:blipFill>
        <p:spPr>
          <a:xfrm>
            <a:off x="16950192" y="4343715"/>
            <a:ext cx="4049455" cy="1820494"/>
          </a:xfrm>
          <a:prstGeom prst="rect">
            <a:avLst/>
          </a:prstGeom>
        </p:spPr>
      </p:pic>
      <p:pic>
        <p:nvPicPr>
          <p:cNvPr id="29" name="Graphic 28">
            <a:extLst>
              <a:ext uri="{FF2B5EF4-FFF2-40B4-BE49-F238E27FC236}">
                <a16:creationId xmlns:a16="http://schemas.microsoft.com/office/drawing/2014/main" id="{2CE54164-5D2B-392C-62E2-4BB53959F49E}"/>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12984159" y="12311942"/>
            <a:ext cx="3124200" cy="1905000"/>
          </a:xfrm>
          <a:prstGeom prst="rect">
            <a:avLst/>
          </a:prstGeom>
        </p:spPr>
      </p:pic>
      <p:sp>
        <p:nvSpPr>
          <p:cNvPr id="30" name="TextBox 29">
            <a:extLst>
              <a:ext uri="{FF2B5EF4-FFF2-40B4-BE49-F238E27FC236}">
                <a16:creationId xmlns:a16="http://schemas.microsoft.com/office/drawing/2014/main" id="{00D63B16-8E86-A061-29B4-9E4800CF64FA}"/>
              </a:ext>
            </a:extLst>
          </p:cNvPr>
          <p:cNvSpPr txBox="1"/>
          <p:nvPr/>
        </p:nvSpPr>
        <p:spPr>
          <a:xfrm rot="16200000">
            <a:off x="11965101" y="12959991"/>
            <a:ext cx="1643720" cy="338554"/>
          </a:xfrm>
          <a:prstGeom prst="rect">
            <a:avLst/>
          </a:prstGeom>
          <a:noFill/>
        </p:spPr>
        <p:txBody>
          <a:bodyPr wrap="square" rtlCol="0">
            <a:spAutoFit/>
          </a:bodyPr>
          <a:lstStyle/>
          <a:p>
            <a:r>
              <a:rPr lang="en-US" sz="1600" dirty="0"/>
              <a:t>Tumor size (mm</a:t>
            </a:r>
            <a:r>
              <a:rPr lang="en-US" sz="1600" baseline="30000" dirty="0"/>
              <a:t>3</a:t>
            </a:r>
            <a:r>
              <a:rPr lang="en-US" sz="1600" dirty="0"/>
              <a:t>)</a:t>
            </a:r>
          </a:p>
        </p:txBody>
      </p:sp>
      <p:pic>
        <p:nvPicPr>
          <p:cNvPr id="32" name="Graphic 31">
            <a:extLst>
              <a:ext uri="{FF2B5EF4-FFF2-40B4-BE49-F238E27FC236}">
                <a16:creationId xmlns:a16="http://schemas.microsoft.com/office/drawing/2014/main" id="{4DFBE21A-10F4-00B2-3238-354907BECF7D}"/>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12941273" y="14532331"/>
            <a:ext cx="3219450" cy="1905000"/>
          </a:xfrm>
          <a:prstGeom prst="rect">
            <a:avLst/>
          </a:prstGeom>
        </p:spPr>
      </p:pic>
      <p:sp>
        <p:nvSpPr>
          <p:cNvPr id="33" name="TextBox 32">
            <a:extLst>
              <a:ext uri="{FF2B5EF4-FFF2-40B4-BE49-F238E27FC236}">
                <a16:creationId xmlns:a16="http://schemas.microsoft.com/office/drawing/2014/main" id="{75FB4097-BF92-39DB-AD34-CEBDB627DFBF}"/>
              </a:ext>
            </a:extLst>
          </p:cNvPr>
          <p:cNvSpPr txBox="1"/>
          <p:nvPr/>
        </p:nvSpPr>
        <p:spPr>
          <a:xfrm>
            <a:off x="14128531" y="12072861"/>
            <a:ext cx="955198" cy="369332"/>
          </a:xfrm>
          <a:prstGeom prst="rect">
            <a:avLst/>
          </a:prstGeom>
          <a:noFill/>
        </p:spPr>
        <p:txBody>
          <a:bodyPr wrap="square" rtlCol="0">
            <a:spAutoFit/>
          </a:bodyPr>
          <a:lstStyle/>
          <a:p>
            <a:r>
              <a:rPr lang="en-US" b="1" dirty="0"/>
              <a:t>2 weeks</a:t>
            </a:r>
          </a:p>
        </p:txBody>
      </p:sp>
      <p:sp>
        <p:nvSpPr>
          <p:cNvPr id="35" name="TextBox 34">
            <a:extLst>
              <a:ext uri="{FF2B5EF4-FFF2-40B4-BE49-F238E27FC236}">
                <a16:creationId xmlns:a16="http://schemas.microsoft.com/office/drawing/2014/main" id="{2D176CDC-2F60-2376-CF5B-228871463891}"/>
              </a:ext>
            </a:extLst>
          </p:cNvPr>
          <p:cNvSpPr txBox="1"/>
          <p:nvPr/>
        </p:nvSpPr>
        <p:spPr>
          <a:xfrm>
            <a:off x="14292368" y="14402001"/>
            <a:ext cx="955198" cy="369332"/>
          </a:xfrm>
          <a:prstGeom prst="rect">
            <a:avLst/>
          </a:prstGeom>
          <a:noFill/>
        </p:spPr>
        <p:txBody>
          <a:bodyPr wrap="square" rtlCol="0">
            <a:spAutoFit/>
          </a:bodyPr>
          <a:lstStyle/>
          <a:p>
            <a:r>
              <a:rPr lang="en-US" b="1" dirty="0"/>
              <a:t>8 weeks</a:t>
            </a:r>
          </a:p>
        </p:txBody>
      </p:sp>
      <p:pic>
        <p:nvPicPr>
          <p:cNvPr id="2" name="Graphic 1">
            <a:extLst>
              <a:ext uri="{FF2B5EF4-FFF2-40B4-BE49-F238E27FC236}">
                <a16:creationId xmlns:a16="http://schemas.microsoft.com/office/drawing/2014/main" id="{94663B30-BDED-45F8-9350-C71CA5F0E8B0}"/>
              </a:ext>
            </a:extLst>
          </p:cNvPr>
          <p:cNvPicPr>
            <a:picLocks noChangeAspect="1"/>
          </p:cNvPicPr>
          <p:nvPr/>
        </p:nvPicPr>
        <p:blipFill>
          <a:blip r:embed="rId18">
            <a:extLst>
              <a:ext uri="{96DAC541-7B7A-43D3-8B79-37D633B846F1}">
                <asvg:svgBlip xmlns:asvg="http://schemas.microsoft.com/office/drawing/2016/SVG/main" xmlns="" r:embed="rId19"/>
              </a:ext>
            </a:extLst>
          </a:blip>
          <a:stretch>
            <a:fillRect/>
          </a:stretch>
        </p:blipFill>
        <p:spPr>
          <a:xfrm>
            <a:off x="5957468" y="12282688"/>
            <a:ext cx="3202781" cy="2024063"/>
          </a:xfrm>
          <a:prstGeom prst="rect">
            <a:avLst/>
          </a:prstGeom>
        </p:spPr>
      </p:pic>
      <p:pic>
        <p:nvPicPr>
          <p:cNvPr id="3" name="Graphic 2">
            <a:extLst>
              <a:ext uri="{FF2B5EF4-FFF2-40B4-BE49-F238E27FC236}">
                <a16:creationId xmlns:a16="http://schemas.microsoft.com/office/drawing/2014/main" id="{AD8D3663-C44A-E513-F5E6-167961C312CE}"/>
              </a:ext>
            </a:extLst>
          </p:cNvPr>
          <p:cNvPicPr>
            <a:picLocks noChangeAspect="1"/>
          </p:cNvPicPr>
          <p:nvPr/>
        </p:nvPicPr>
        <p:blipFill>
          <a:blip r:embed="rId20">
            <a:extLst>
              <a:ext uri="{96DAC541-7B7A-43D3-8B79-37D633B846F1}">
                <asvg:svgBlip xmlns:asvg="http://schemas.microsoft.com/office/drawing/2016/SVG/main" xmlns="" r:embed="rId21"/>
              </a:ext>
            </a:extLst>
          </a:blip>
          <a:stretch>
            <a:fillRect/>
          </a:stretch>
        </p:blipFill>
        <p:spPr>
          <a:xfrm>
            <a:off x="9448551" y="12333405"/>
            <a:ext cx="2857500" cy="2000250"/>
          </a:xfrm>
          <a:prstGeom prst="rect">
            <a:avLst/>
          </a:prstGeom>
        </p:spPr>
      </p:pic>
      <p:pic>
        <p:nvPicPr>
          <p:cNvPr id="4" name="Graphic 3">
            <a:extLst>
              <a:ext uri="{FF2B5EF4-FFF2-40B4-BE49-F238E27FC236}">
                <a16:creationId xmlns:a16="http://schemas.microsoft.com/office/drawing/2014/main" id="{DC7EB803-74FB-E451-F61C-20AACF732161}"/>
              </a:ext>
            </a:extLst>
          </p:cNvPr>
          <p:cNvPicPr>
            <a:picLocks noChangeAspect="1"/>
          </p:cNvPicPr>
          <p:nvPr/>
        </p:nvPicPr>
        <p:blipFill>
          <a:blip r:embed="rId22">
            <a:extLst>
              <a:ext uri="{96DAC541-7B7A-43D3-8B79-37D633B846F1}">
                <asvg:svgBlip xmlns:asvg="http://schemas.microsoft.com/office/drawing/2016/SVG/main" xmlns="" r:embed="rId23"/>
              </a:ext>
            </a:extLst>
          </a:blip>
          <a:stretch>
            <a:fillRect/>
          </a:stretch>
        </p:blipFill>
        <p:spPr>
          <a:xfrm>
            <a:off x="5957468" y="14435532"/>
            <a:ext cx="3857625" cy="2000250"/>
          </a:xfrm>
          <a:prstGeom prst="rect">
            <a:avLst/>
          </a:prstGeom>
        </p:spPr>
      </p:pic>
      <p:pic>
        <p:nvPicPr>
          <p:cNvPr id="7" name="Graphic 6">
            <a:extLst>
              <a:ext uri="{FF2B5EF4-FFF2-40B4-BE49-F238E27FC236}">
                <a16:creationId xmlns:a16="http://schemas.microsoft.com/office/drawing/2014/main" id="{3DEEAC4F-27D5-B992-1679-E96F38A86FB6}"/>
              </a:ext>
            </a:extLst>
          </p:cNvPr>
          <p:cNvPicPr>
            <a:picLocks noChangeAspect="1"/>
          </p:cNvPicPr>
          <p:nvPr/>
        </p:nvPicPr>
        <p:blipFill>
          <a:blip r:embed="rId24">
            <a:extLst>
              <a:ext uri="{96DAC541-7B7A-43D3-8B79-37D633B846F1}">
                <asvg:svgBlip xmlns:asvg="http://schemas.microsoft.com/office/drawing/2016/SVG/main" xmlns="" r:embed="rId25"/>
              </a:ext>
            </a:extLst>
          </a:blip>
          <a:stretch>
            <a:fillRect/>
          </a:stretch>
        </p:blipFill>
        <p:spPr>
          <a:xfrm>
            <a:off x="9623071" y="14398105"/>
            <a:ext cx="2917031" cy="1976438"/>
          </a:xfrm>
          <a:prstGeom prst="rect">
            <a:avLst/>
          </a:prstGeom>
        </p:spPr>
      </p:pic>
      <p:pic>
        <p:nvPicPr>
          <p:cNvPr id="8" name="Graphic 7">
            <a:extLst>
              <a:ext uri="{FF2B5EF4-FFF2-40B4-BE49-F238E27FC236}">
                <a16:creationId xmlns:a16="http://schemas.microsoft.com/office/drawing/2014/main" id="{E09D8ADA-2516-F883-714F-CE6E4E4B2C87}"/>
              </a:ext>
            </a:extLst>
          </p:cNvPr>
          <p:cNvPicPr>
            <a:picLocks noChangeAspect="1"/>
          </p:cNvPicPr>
          <p:nvPr/>
        </p:nvPicPr>
        <p:blipFill>
          <a:blip r:embed="rId26">
            <a:extLst>
              <a:ext uri="{96DAC541-7B7A-43D3-8B79-37D633B846F1}">
                <asvg:svgBlip xmlns:asvg="http://schemas.microsoft.com/office/drawing/2016/SVG/main" xmlns="" r:embed="rId27"/>
              </a:ext>
            </a:extLst>
          </a:blip>
          <a:stretch>
            <a:fillRect/>
          </a:stretch>
        </p:blipFill>
        <p:spPr>
          <a:xfrm>
            <a:off x="6901764" y="12210631"/>
            <a:ext cx="1194051" cy="279129"/>
          </a:xfrm>
          <a:prstGeom prst="rect">
            <a:avLst/>
          </a:prstGeom>
        </p:spPr>
      </p:pic>
      <p:pic>
        <p:nvPicPr>
          <p:cNvPr id="9" name="Graphic 8">
            <a:extLst>
              <a:ext uri="{FF2B5EF4-FFF2-40B4-BE49-F238E27FC236}">
                <a16:creationId xmlns:a16="http://schemas.microsoft.com/office/drawing/2014/main" id="{6FEB3063-9D3E-91B6-9293-75272A5DFCD3}"/>
              </a:ext>
            </a:extLst>
          </p:cNvPr>
          <p:cNvPicPr>
            <a:picLocks noChangeAspect="1"/>
          </p:cNvPicPr>
          <p:nvPr/>
        </p:nvPicPr>
        <p:blipFill>
          <a:blip r:embed="rId28">
            <a:extLst>
              <a:ext uri="{96DAC541-7B7A-43D3-8B79-37D633B846F1}">
                <asvg:svgBlip xmlns:asvg="http://schemas.microsoft.com/office/drawing/2016/SVG/main" xmlns="" r:embed="rId29"/>
              </a:ext>
            </a:extLst>
          </a:blip>
          <a:stretch>
            <a:fillRect/>
          </a:stretch>
        </p:blipFill>
        <p:spPr>
          <a:xfrm>
            <a:off x="6901764" y="12376010"/>
            <a:ext cx="1271586" cy="279129"/>
          </a:xfrm>
          <a:prstGeom prst="rect">
            <a:avLst/>
          </a:prstGeom>
        </p:spPr>
      </p:pic>
      <p:pic>
        <p:nvPicPr>
          <p:cNvPr id="22" name="Graphic 21">
            <a:extLst>
              <a:ext uri="{FF2B5EF4-FFF2-40B4-BE49-F238E27FC236}">
                <a16:creationId xmlns:a16="http://schemas.microsoft.com/office/drawing/2014/main" id="{EDF3AE9E-5981-E3B3-997D-5579C904BD09}"/>
              </a:ext>
            </a:extLst>
          </p:cNvPr>
          <p:cNvPicPr>
            <a:picLocks noChangeAspect="1"/>
          </p:cNvPicPr>
          <p:nvPr/>
        </p:nvPicPr>
        <p:blipFill>
          <a:blip r:embed="rId30">
            <a:extLst>
              <a:ext uri="{96DAC541-7B7A-43D3-8B79-37D633B846F1}">
                <asvg:svgBlip xmlns:asvg="http://schemas.microsoft.com/office/drawing/2016/SVG/main" xmlns="" r:embed="rId31"/>
              </a:ext>
            </a:extLst>
          </a:blip>
          <a:stretch>
            <a:fillRect/>
          </a:stretch>
        </p:blipFill>
        <p:spPr>
          <a:xfrm>
            <a:off x="6892239" y="12560440"/>
            <a:ext cx="1442165" cy="279129"/>
          </a:xfrm>
          <a:prstGeom prst="rect">
            <a:avLst/>
          </a:prstGeom>
        </p:spPr>
      </p:pic>
      <p:pic>
        <p:nvPicPr>
          <p:cNvPr id="37" name="Graphic 36">
            <a:extLst>
              <a:ext uri="{FF2B5EF4-FFF2-40B4-BE49-F238E27FC236}">
                <a16:creationId xmlns:a16="http://schemas.microsoft.com/office/drawing/2014/main" id="{A92D27AA-9D95-F883-9C21-FB45D96860B3}"/>
              </a:ext>
            </a:extLst>
          </p:cNvPr>
          <p:cNvPicPr>
            <a:picLocks noChangeAspect="1"/>
          </p:cNvPicPr>
          <p:nvPr/>
        </p:nvPicPr>
        <p:blipFill>
          <a:blip r:embed="rId32">
            <a:extLst>
              <a:ext uri="{96DAC541-7B7A-43D3-8B79-37D633B846F1}">
                <asvg:svgBlip xmlns:asvg="http://schemas.microsoft.com/office/drawing/2016/SVG/main" xmlns="" r:embed="rId33"/>
              </a:ext>
            </a:extLst>
          </a:blip>
          <a:stretch>
            <a:fillRect/>
          </a:stretch>
        </p:blipFill>
        <p:spPr>
          <a:xfrm>
            <a:off x="18746863" y="8002906"/>
            <a:ext cx="3708083" cy="2266950"/>
          </a:xfrm>
          <a:prstGeom prst="rect">
            <a:avLst/>
          </a:prstGeom>
        </p:spPr>
      </p:pic>
      <p:pic>
        <p:nvPicPr>
          <p:cNvPr id="38" name="Graphic 37">
            <a:extLst>
              <a:ext uri="{FF2B5EF4-FFF2-40B4-BE49-F238E27FC236}">
                <a16:creationId xmlns:a16="http://schemas.microsoft.com/office/drawing/2014/main" id="{0859F09D-489E-6841-8AE8-DCFA52108329}"/>
              </a:ext>
            </a:extLst>
          </p:cNvPr>
          <p:cNvPicPr>
            <a:picLocks noChangeAspect="1"/>
          </p:cNvPicPr>
          <p:nvPr/>
        </p:nvPicPr>
        <p:blipFill>
          <a:blip r:embed="rId34">
            <a:extLst>
              <a:ext uri="{96DAC541-7B7A-43D3-8B79-37D633B846F1}">
                <asvg:svgBlip xmlns:asvg="http://schemas.microsoft.com/office/drawing/2016/SVG/main" xmlns="" r:embed="rId35"/>
              </a:ext>
            </a:extLst>
          </a:blip>
          <a:stretch>
            <a:fillRect/>
          </a:stretch>
        </p:blipFill>
        <p:spPr>
          <a:xfrm>
            <a:off x="22645306" y="7876186"/>
            <a:ext cx="3708083" cy="2315528"/>
          </a:xfrm>
          <a:prstGeom prst="rect">
            <a:avLst/>
          </a:prstGeom>
        </p:spPr>
      </p:pic>
      <p:sp>
        <p:nvSpPr>
          <p:cNvPr id="39" name="TextBox 38">
            <a:extLst>
              <a:ext uri="{FF2B5EF4-FFF2-40B4-BE49-F238E27FC236}">
                <a16:creationId xmlns:a16="http://schemas.microsoft.com/office/drawing/2014/main" id="{00870442-9FB7-FB38-5CF7-9C7A68DE2057}"/>
              </a:ext>
            </a:extLst>
          </p:cNvPr>
          <p:cNvSpPr txBox="1"/>
          <p:nvPr/>
        </p:nvSpPr>
        <p:spPr>
          <a:xfrm rot="16200000">
            <a:off x="5269135" y="5142872"/>
            <a:ext cx="1591206" cy="523220"/>
          </a:xfrm>
          <a:prstGeom prst="rect">
            <a:avLst/>
          </a:prstGeom>
          <a:noFill/>
        </p:spPr>
        <p:txBody>
          <a:bodyPr wrap="none" rtlCol="0">
            <a:spAutoFit/>
          </a:bodyPr>
          <a:lstStyle/>
          <a:p>
            <a:pPr algn="ctr"/>
            <a:r>
              <a:rPr lang="en-US" sz="1400" dirty="0"/>
              <a:t>Relative Expression</a:t>
            </a:r>
          </a:p>
          <a:p>
            <a:pPr algn="ctr"/>
            <a:r>
              <a:rPr lang="en-US" sz="1400" dirty="0"/>
              <a:t>(Fold Change)</a:t>
            </a:r>
          </a:p>
        </p:txBody>
      </p:sp>
      <p:pic>
        <p:nvPicPr>
          <p:cNvPr id="40" name="Graphic 39">
            <a:extLst>
              <a:ext uri="{FF2B5EF4-FFF2-40B4-BE49-F238E27FC236}">
                <a16:creationId xmlns:a16="http://schemas.microsoft.com/office/drawing/2014/main" id="{84FAA76A-7E21-9E01-F992-72DC33A5ECFE}"/>
              </a:ext>
            </a:extLst>
          </p:cNvPr>
          <p:cNvPicPr>
            <a:picLocks noChangeAspect="1"/>
          </p:cNvPicPr>
          <p:nvPr/>
        </p:nvPicPr>
        <p:blipFill>
          <a:blip r:embed="rId36">
            <a:extLst>
              <a:ext uri="{96DAC541-7B7A-43D3-8B79-37D633B846F1}">
                <asvg:svgBlip xmlns:asvg="http://schemas.microsoft.com/office/drawing/2016/SVG/main" xmlns="" r:embed="rId37"/>
              </a:ext>
            </a:extLst>
          </a:blip>
          <a:stretch>
            <a:fillRect/>
          </a:stretch>
        </p:blipFill>
        <p:spPr>
          <a:xfrm>
            <a:off x="8422111" y="4113316"/>
            <a:ext cx="2263140" cy="3223260"/>
          </a:xfrm>
          <a:prstGeom prst="rect">
            <a:avLst/>
          </a:prstGeom>
        </p:spPr>
      </p:pic>
      <p:pic>
        <p:nvPicPr>
          <p:cNvPr id="41" name="Graphic 40">
            <a:extLst>
              <a:ext uri="{FF2B5EF4-FFF2-40B4-BE49-F238E27FC236}">
                <a16:creationId xmlns:a16="http://schemas.microsoft.com/office/drawing/2014/main" id="{C290D62A-3A0B-BE4C-DC04-A86960D603FD}"/>
              </a:ext>
            </a:extLst>
          </p:cNvPr>
          <p:cNvPicPr>
            <a:picLocks noChangeAspect="1"/>
          </p:cNvPicPr>
          <p:nvPr/>
        </p:nvPicPr>
        <p:blipFill>
          <a:blip r:embed="rId38">
            <a:extLst>
              <a:ext uri="{96DAC541-7B7A-43D3-8B79-37D633B846F1}">
                <asvg:svgBlip xmlns:asvg="http://schemas.microsoft.com/office/drawing/2016/SVG/main" xmlns="" r:embed="rId39"/>
              </a:ext>
            </a:extLst>
          </a:blip>
          <a:stretch>
            <a:fillRect/>
          </a:stretch>
        </p:blipFill>
        <p:spPr>
          <a:xfrm>
            <a:off x="6385286" y="4194421"/>
            <a:ext cx="1920240" cy="2828925"/>
          </a:xfrm>
          <a:prstGeom prst="rect">
            <a:avLst/>
          </a:prstGeom>
        </p:spPr>
      </p:pic>
      <p:pic>
        <p:nvPicPr>
          <p:cNvPr id="43" name="Graphic 42">
            <a:extLst>
              <a:ext uri="{FF2B5EF4-FFF2-40B4-BE49-F238E27FC236}">
                <a16:creationId xmlns:a16="http://schemas.microsoft.com/office/drawing/2014/main" id="{281AD89C-8BBE-BC37-C17C-9C46C208B36A}"/>
              </a:ext>
            </a:extLst>
          </p:cNvPr>
          <p:cNvPicPr>
            <a:picLocks noChangeAspect="1"/>
          </p:cNvPicPr>
          <p:nvPr/>
        </p:nvPicPr>
        <p:blipFill>
          <a:blip r:embed="rId40">
            <a:extLst>
              <a:ext uri="{96DAC541-7B7A-43D3-8B79-37D633B846F1}">
                <asvg:svgBlip xmlns:asvg="http://schemas.microsoft.com/office/drawing/2016/SVG/main" xmlns="" r:embed="rId41"/>
              </a:ext>
            </a:extLst>
          </a:blip>
          <a:stretch>
            <a:fillRect/>
          </a:stretch>
        </p:blipFill>
        <p:spPr>
          <a:xfrm>
            <a:off x="10546729" y="4133183"/>
            <a:ext cx="1885950" cy="2846070"/>
          </a:xfrm>
          <a:prstGeom prst="rect">
            <a:avLst/>
          </a:prstGeom>
        </p:spPr>
      </p:pic>
      <p:pic>
        <p:nvPicPr>
          <p:cNvPr id="44" name="Picture 43">
            <a:extLst>
              <a:ext uri="{FF2B5EF4-FFF2-40B4-BE49-F238E27FC236}">
                <a16:creationId xmlns:a16="http://schemas.microsoft.com/office/drawing/2014/main" id="{AB495756-EE75-0DC3-FED5-F8E902DF5CC2}"/>
              </a:ext>
            </a:extLst>
          </p:cNvPr>
          <p:cNvPicPr>
            <a:picLocks noChangeAspect="1"/>
          </p:cNvPicPr>
          <p:nvPr/>
        </p:nvPicPr>
        <p:blipFill>
          <a:blip r:embed="rId42"/>
          <a:stretch>
            <a:fillRect/>
          </a:stretch>
        </p:blipFill>
        <p:spPr>
          <a:xfrm>
            <a:off x="12393923" y="4141412"/>
            <a:ext cx="2514600" cy="2752467"/>
          </a:xfrm>
          <a:prstGeom prst="rect">
            <a:avLst/>
          </a:prstGeom>
        </p:spPr>
      </p:pic>
      <p:pic>
        <p:nvPicPr>
          <p:cNvPr id="45" name="Picture 44">
            <a:extLst>
              <a:ext uri="{FF2B5EF4-FFF2-40B4-BE49-F238E27FC236}">
                <a16:creationId xmlns:a16="http://schemas.microsoft.com/office/drawing/2014/main" id="{D06810A0-D044-6473-A385-E59A6DB0B562}"/>
              </a:ext>
            </a:extLst>
          </p:cNvPr>
          <p:cNvPicPr>
            <a:picLocks noChangeAspect="1"/>
          </p:cNvPicPr>
          <p:nvPr/>
        </p:nvPicPr>
        <p:blipFill>
          <a:blip r:embed="rId43"/>
          <a:stretch>
            <a:fillRect/>
          </a:stretch>
        </p:blipFill>
        <p:spPr>
          <a:xfrm>
            <a:off x="12428520" y="7002865"/>
            <a:ext cx="2658755" cy="2721631"/>
          </a:xfrm>
          <a:prstGeom prst="rect">
            <a:avLst/>
          </a:prstGeom>
        </p:spPr>
      </p:pic>
      <p:pic>
        <p:nvPicPr>
          <p:cNvPr id="47" name="Picture 46">
            <a:extLst>
              <a:ext uri="{FF2B5EF4-FFF2-40B4-BE49-F238E27FC236}">
                <a16:creationId xmlns:a16="http://schemas.microsoft.com/office/drawing/2014/main" id="{F1F35179-A898-F899-7A25-7387DFFC747A}"/>
              </a:ext>
            </a:extLst>
          </p:cNvPr>
          <p:cNvPicPr>
            <a:picLocks noChangeAspect="1"/>
          </p:cNvPicPr>
          <p:nvPr/>
        </p:nvPicPr>
        <p:blipFill rotWithShape="1">
          <a:blip r:embed="rId44"/>
          <a:srcRect l="36497" r="31307"/>
          <a:stretch/>
        </p:blipFill>
        <p:spPr>
          <a:xfrm>
            <a:off x="17249320" y="12766108"/>
            <a:ext cx="3566919" cy="2652576"/>
          </a:xfrm>
          <a:prstGeom prst="rect">
            <a:avLst/>
          </a:prstGeom>
        </p:spPr>
      </p:pic>
      <p:grpSp>
        <p:nvGrpSpPr>
          <p:cNvPr id="64" name="Group 63">
            <a:extLst>
              <a:ext uri="{FF2B5EF4-FFF2-40B4-BE49-F238E27FC236}">
                <a16:creationId xmlns:a16="http://schemas.microsoft.com/office/drawing/2014/main" id="{51A2E748-FE82-E5C3-E520-E9F6F6FB665B}"/>
              </a:ext>
            </a:extLst>
          </p:cNvPr>
          <p:cNvGrpSpPr/>
          <p:nvPr/>
        </p:nvGrpSpPr>
        <p:grpSpPr>
          <a:xfrm>
            <a:off x="25041129" y="12099446"/>
            <a:ext cx="3085336" cy="5698997"/>
            <a:chOff x="56898712" y="12419040"/>
            <a:chExt cx="3134987" cy="5801288"/>
          </a:xfrm>
        </p:grpSpPr>
        <p:pic>
          <p:nvPicPr>
            <p:cNvPr id="48" name="Picture 47">
              <a:extLst>
                <a:ext uri="{FF2B5EF4-FFF2-40B4-BE49-F238E27FC236}">
                  <a16:creationId xmlns:a16="http://schemas.microsoft.com/office/drawing/2014/main" id="{3C6F185C-5431-69BB-D1AC-A3AB0BBA188C}"/>
                </a:ext>
              </a:extLst>
            </p:cNvPr>
            <p:cNvPicPr>
              <a:picLocks noChangeAspect="1"/>
            </p:cNvPicPr>
            <p:nvPr/>
          </p:nvPicPr>
          <p:blipFill>
            <a:blip r:embed="rId45"/>
            <a:stretch>
              <a:fillRect/>
            </a:stretch>
          </p:blipFill>
          <p:spPr>
            <a:xfrm>
              <a:off x="56898712" y="12419040"/>
              <a:ext cx="3134987" cy="5801288"/>
            </a:xfrm>
            <a:prstGeom prst="rect">
              <a:avLst/>
            </a:prstGeom>
          </p:spPr>
        </p:pic>
        <p:sp>
          <p:nvSpPr>
            <p:cNvPr id="49" name="Rectangle 48">
              <a:extLst>
                <a:ext uri="{FF2B5EF4-FFF2-40B4-BE49-F238E27FC236}">
                  <a16:creationId xmlns:a16="http://schemas.microsoft.com/office/drawing/2014/main" id="{9A119CD7-E582-0722-980F-8843646BB9A0}"/>
                </a:ext>
              </a:extLst>
            </p:cNvPr>
            <p:cNvSpPr/>
            <p:nvPr/>
          </p:nvSpPr>
          <p:spPr>
            <a:xfrm>
              <a:off x="59231863" y="14694888"/>
              <a:ext cx="370753" cy="209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64494B2E-F073-84AA-C6AF-4283E4010F8A}"/>
                </a:ext>
              </a:extLst>
            </p:cNvPr>
            <p:cNvSpPr/>
            <p:nvPr/>
          </p:nvSpPr>
          <p:spPr>
            <a:xfrm>
              <a:off x="58879436" y="15961716"/>
              <a:ext cx="723180" cy="209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7ECF6707-B2B4-BC90-EB4E-1DAF58F210F5}"/>
                </a:ext>
              </a:extLst>
            </p:cNvPr>
            <p:cNvGrpSpPr/>
            <p:nvPr/>
          </p:nvGrpSpPr>
          <p:grpSpPr>
            <a:xfrm>
              <a:off x="58133552" y="13423300"/>
              <a:ext cx="370753" cy="2538416"/>
              <a:chOff x="7708273" y="1381125"/>
              <a:chExt cx="370753" cy="2538416"/>
            </a:xfrm>
          </p:grpSpPr>
          <p:sp>
            <p:nvSpPr>
              <p:cNvPr id="52" name="Rectangle 51">
                <a:extLst>
                  <a:ext uri="{FF2B5EF4-FFF2-40B4-BE49-F238E27FC236}">
                    <a16:creationId xmlns:a16="http://schemas.microsoft.com/office/drawing/2014/main" id="{B1F1C570-EDEB-60F0-B9FC-9E0A0D48C5F8}"/>
                  </a:ext>
                </a:extLst>
              </p:cNvPr>
              <p:cNvSpPr/>
              <p:nvPr/>
            </p:nvSpPr>
            <p:spPr>
              <a:xfrm>
                <a:off x="7708273" y="1381125"/>
                <a:ext cx="370753" cy="4191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5CD88B5-9C32-BB7B-F6DA-DCB31FE84075}"/>
                  </a:ext>
                </a:extLst>
              </p:cNvPr>
              <p:cNvSpPr/>
              <p:nvPr/>
            </p:nvSpPr>
            <p:spPr>
              <a:xfrm>
                <a:off x="7708273" y="3709991"/>
                <a:ext cx="370753" cy="209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8339B7B-AAD9-8FE7-11D5-37FAF1E83974}"/>
                  </a:ext>
                </a:extLst>
              </p:cNvPr>
              <p:cNvSpPr/>
              <p:nvPr/>
            </p:nvSpPr>
            <p:spPr>
              <a:xfrm>
                <a:off x="7708273" y="2853331"/>
                <a:ext cx="370753" cy="6518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3" name="Group 62">
            <a:extLst>
              <a:ext uri="{FF2B5EF4-FFF2-40B4-BE49-F238E27FC236}">
                <a16:creationId xmlns:a16="http://schemas.microsoft.com/office/drawing/2014/main" id="{7EDC21E9-23D8-B28C-CF1C-CFE99683FA14}"/>
              </a:ext>
            </a:extLst>
          </p:cNvPr>
          <p:cNvGrpSpPr/>
          <p:nvPr/>
        </p:nvGrpSpPr>
        <p:grpSpPr>
          <a:xfrm>
            <a:off x="21462230" y="12385164"/>
            <a:ext cx="3631262" cy="5253927"/>
            <a:chOff x="52697441" y="12538242"/>
            <a:chExt cx="3743847" cy="5382376"/>
          </a:xfrm>
        </p:grpSpPr>
        <p:pic>
          <p:nvPicPr>
            <p:cNvPr id="55" name="Picture 54">
              <a:extLst>
                <a:ext uri="{FF2B5EF4-FFF2-40B4-BE49-F238E27FC236}">
                  <a16:creationId xmlns:a16="http://schemas.microsoft.com/office/drawing/2014/main" id="{99A27BD2-671D-32D1-1D23-FE85102ED4E6}"/>
                </a:ext>
              </a:extLst>
            </p:cNvPr>
            <p:cNvPicPr>
              <a:picLocks noChangeAspect="1"/>
            </p:cNvPicPr>
            <p:nvPr/>
          </p:nvPicPr>
          <p:blipFill>
            <a:blip r:embed="rId46"/>
            <a:stretch>
              <a:fillRect/>
            </a:stretch>
          </p:blipFill>
          <p:spPr>
            <a:xfrm>
              <a:off x="52697441" y="12538242"/>
              <a:ext cx="3743847" cy="5382376"/>
            </a:xfrm>
            <a:prstGeom prst="rect">
              <a:avLst/>
            </a:prstGeom>
          </p:spPr>
        </p:pic>
        <p:sp>
          <p:nvSpPr>
            <p:cNvPr id="56" name="Rectangle 55">
              <a:extLst>
                <a:ext uri="{FF2B5EF4-FFF2-40B4-BE49-F238E27FC236}">
                  <a16:creationId xmlns:a16="http://schemas.microsoft.com/office/drawing/2014/main" id="{AE0B8E7E-24F0-C36E-44E7-ABB2C25BF446}"/>
                </a:ext>
              </a:extLst>
            </p:cNvPr>
            <p:cNvSpPr/>
            <p:nvPr/>
          </p:nvSpPr>
          <p:spPr>
            <a:xfrm>
              <a:off x="53860213" y="13181555"/>
              <a:ext cx="701082" cy="2088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D696700-344F-C219-64AB-1297D8E07253}"/>
                </a:ext>
              </a:extLst>
            </p:cNvPr>
            <p:cNvSpPr/>
            <p:nvPr/>
          </p:nvSpPr>
          <p:spPr>
            <a:xfrm>
              <a:off x="53860213" y="14896782"/>
              <a:ext cx="701082" cy="2088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0DDFEF6A-CBA1-5F80-BC9C-09FF2C1E7DC6}"/>
                </a:ext>
              </a:extLst>
            </p:cNvPr>
            <p:cNvSpPr/>
            <p:nvPr/>
          </p:nvSpPr>
          <p:spPr>
            <a:xfrm>
              <a:off x="53860213" y="16620081"/>
              <a:ext cx="701082" cy="2088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ED49B14-2533-F6B9-9C5C-450F3DF5586E}"/>
                </a:ext>
              </a:extLst>
            </p:cNvPr>
            <p:cNvSpPr/>
            <p:nvPr/>
          </p:nvSpPr>
          <p:spPr>
            <a:xfrm>
              <a:off x="53869738" y="13181555"/>
              <a:ext cx="701082" cy="6477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0" name="Picture 59">
            <a:extLst>
              <a:ext uri="{FF2B5EF4-FFF2-40B4-BE49-F238E27FC236}">
                <a16:creationId xmlns:a16="http://schemas.microsoft.com/office/drawing/2014/main" id="{FCBD8315-0DAD-0620-EC23-67FD0279ED6F}"/>
              </a:ext>
            </a:extLst>
          </p:cNvPr>
          <p:cNvPicPr>
            <a:picLocks noChangeAspect="1"/>
          </p:cNvPicPr>
          <p:nvPr/>
        </p:nvPicPr>
        <p:blipFill>
          <a:blip r:embed="rId47"/>
          <a:stretch>
            <a:fillRect/>
          </a:stretch>
        </p:blipFill>
        <p:spPr>
          <a:xfrm>
            <a:off x="22634687" y="17667905"/>
            <a:ext cx="5416463" cy="287237"/>
          </a:xfrm>
          <a:prstGeom prst="rect">
            <a:avLst/>
          </a:prstGeom>
        </p:spPr>
      </p:pic>
      <p:pic>
        <p:nvPicPr>
          <p:cNvPr id="61" name="Picture 60">
            <a:extLst>
              <a:ext uri="{FF2B5EF4-FFF2-40B4-BE49-F238E27FC236}">
                <a16:creationId xmlns:a16="http://schemas.microsoft.com/office/drawing/2014/main" id="{E3B0E576-4F7A-2EFC-A103-F38BB4FBF056}"/>
              </a:ext>
            </a:extLst>
          </p:cNvPr>
          <p:cNvPicPr>
            <a:picLocks noChangeAspect="1"/>
          </p:cNvPicPr>
          <p:nvPr/>
        </p:nvPicPr>
        <p:blipFill rotWithShape="1">
          <a:blip r:embed="rId48"/>
          <a:srcRect r="46563"/>
          <a:stretch/>
        </p:blipFill>
        <p:spPr>
          <a:xfrm>
            <a:off x="16824042" y="15682609"/>
            <a:ext cx="2083560" cy="2116417"/>
          </a:xfrm>
          <a:prstGeom prst="rect">
            <a:avLst/>
          </a:prstGeom>
        </p:spPr>
      </p:pic>
      <p:pic>
        <p:nvPicPr>
          <p:cNvPr id="62" name="Picture 61">
            <a:extLst>
              <a:ext uri="{FF2B5EF4-FFF2-40B4-BE49-F238E27FC236}">
                <a16:creationId xmlns:a16="http://schemas.microsoft.com/office/drawing/2014/main" id="{9662F963-22EC-37EF-D420-F7811B35AB84}"/>
              </a:ext>
            </a:extLst>
          </p:cNvPr>
          <p:cNvPicPr>
            <a:picLocks noChangeAspect="1"/>
          </p:cNvPicPr>
          <p:nvPr/>
        </p:nvPicPr>
        <p:blipFill rotWithShape="1">
          <a:blip r:embed="rId48"/>
          <a:srcRect l="54216"/>
          <a:stretch/>
        </p:blipFill>
        <p:spPr>
          <a:xfrm>
            <a:off x="19228671" y="15667815"/>
            <a:ext cx="1785170" cy="2116416"/>
          </a:xfrm>
          <a:prstGeom prst="rect">
            <a:avLst/>
          </a:prstGeom>
        </p:spPr>
      </p:pic>
      <p:graphicFrame>
        <p:nvGraphicFramePr>
          <p:cNvPr id="65" name="Object 64">
            <a:extLst>
              <a:ext uri="{FF2B5EF4-FFF2-40B4-BE49-F238E27FC236}">
                <a16:creationId xmlns:a16="http://schemas.microsoft.com/office/drawing/2014/main" id="{D4B540DB-F863-568E-F424-021E8CB57D2F}"/>
              </a:ext>
            </a:extLst>
          </p:cNvPr>
          <p:cNvGraphicFramePr>
            <a:graphicFrameLocks noChangeAspect="1"/>
          </p:cNvGraphicFramePr>
          <p:nvPr>
            <p:extLst>
              <p:ext uri="{D42A27DB-BD31-4B8C-83A1-F6EECF244321}">
                <p14:modId xmlns:p14="http://schemas.microsoft.com/office/powerpoint/2010/main" val="3898169877"/>
              </p:ext>
            </p:extLst>
          </p:nvPr>
        </p:nvGraphicFramePr>
        <p:xfrm>
          <a:off x="7283264" y="6999120"/>
          <a:ext cx="4510087" cy="2543175"/>
        </p:xfrm>
        <a:graphic>
          <a:graphicData uri="http://schemas.openxmlformats.org/presentationml/2006/ole">
            <mc:AlternateContent xmlns:mc="http://schemas.openxmlformats.org/markup-compatibility/2006">
              <mc:Choice xmlns:v="urn:schemas-microsoft-com:vml" Requires="v">
                <p:oleObj spid="_x0000_s1026" name="Prism 9" r:id="rId49" imgW="4509360" imgH="2543400" progId="Prism9.Document">
                  <p:embed/>
                </p:oleObj>
              </mc:Choice>
              <mc:Fallback>
                <p:oleObj name="Prism 9" r:id="rId49" imgW="4509360" imgH="2543400" progId="Prism9.Document">
                  <p:embed/>
                  <p:pic>
                    <p:nvPicPr>
                      <p:cNvPr id="5" name="Object 4"/>
                      <p:cNvPicPr/>
                      <p:nvPr/>
                    </p:nvPicPr>
                    <p:blipFill>
                      <a:blip r:embed="rId50"/>
                      <a:stretch>
                        <a:fillRect/>
                      </a:stretch>
                    </p:blipFill>
                    <p:spPr>
                      <a:xfrm>
                        <a:off x="7283264" y="6999120"/>
                        <a:ext cx="4510087" cy="2543175"/>
                      </a:xfrm>
                      <a:prstGeom prst="rect">
                        <a:avLst/>
                      </a:prstGeom>
                    </p:spPr>
                  </p:pic>
                </p:oleObj>
              </mc:Fallback>
            </mc:AlternateContent>
          </a:graphicData>
        </a:graphic>
      </p:graphicFrame>
      <p:sp>
        <p:nvSpPr>
          <p:cNvPr id="66" name="TextBox 65">
            <a:extLst>
              <a:ext uri="{FF2B5EF4-FFF2-40B4-BE49-F238E27FC236}">
                <a16:creationId xmlns:a16="http://schemas.microsoft.com/office/drawing/2014/main" id="{A6656C3C-6219-8E11-1F57-318D1FF08E89}"/>
              </a:ext>
            </a:extLst>
          </p:cNvPr>
          <p:cNvSpPr txBox="1"/>
          <p:nvPr/>
        </p:nvSpPr>
        <p:spPr>
          <a:xfrm>
            <a:off x="5841547" y="9940912"/>
            <a:ext cx="10191641" cy="1754326"/>
          </a:xfrm>
          <a:prstGeom prst="rect">
            <a:avLst/>
          </a:prstGeom>
          <a:noFill/>
        </p:spPr>
        <p:txBody>
          <a:bodyPr wrap="square" rtlCol="0">
            <a:spAutoFit/>
          </a:bodyPr>
          <a:lstStyle/>
          <a:p>
            <a:pPr algn="l"/>
            <a:r>
              <a:rPr lang="en-US" sz="1800" b="1" i="0" u="none" strike="noStrike" baseline="0" dirty="0"/>
              <a:t>Figure 1. The AhR mediates IFNγ induction of immune-related genes </a:t>
            </a:r>
            <a:r>
              <a:rPr lang="en-US" sz="1800" b="1" i="1" u="none" strike="noStrike" baseline="0" dirty="0"/>
              <a:t>Cd274 </a:t>
            </a:r>
            <a:r>
              <a:rPr lang="en-US" sz="1800" b="1" u="none" strike="noStrike" baseline="0" dirty="0"/>
              <a:t>and</a:t>
            </a:r>
            <a:r>
              <a:rPr lang="en-US" sz="1800" b="1" i="1" u="none" strike="noStrike" baseline="0" dirty="0"/>
              <a:t> Ido1, </a:t>
            </a:r>
            <a:r>
              <a:rPr lang="en-US" sz="1800" b="1" u="none" strike="noStrike" baseline="0" dirty="0"/>
              <a:t>in CMT</a:t>
            </a:r>
            <a:r>
              <a:rPr lang="en-US" sz="1800" b="1" i="0" u="none" strike="noStrike" baseline="0" dirty="0"/>
              <a:t>T167 cells.</a:t>
            </a:r>
          </a:p>
          <a:p>
            <a:pPr algn="l"/>
            <a:r>
              <a:rPr lang="en-US" sz="1800" b="1" i="0" u="none" strike="noStrike" baseline="0" dirty="0"/>
              <a:t>A) </a:t>
            </a:r>
            <a:r>
              <a:rPr lang="en-US" sz="1800" b="0" i="0" u="none" strike="noStrike" baseline="0" dirty="0"/>
              <a:t>CMT167Ctrl or CMT167AhR-KO cells were treated with 100 ng/mL IFNγ. mRNA was quantified by qPCR 24h (</a:t>
            </a:r>
            <a:r>
              <a:rPr lang="en-US" sz="1800" b="0" i="1" u="none" strike="noStrike" baseline="0" dirty="0"/>
              <a:t>Cd274</a:t>
            </a:r>
            <a:r>
              <a:rPr lang="en-US" sz="1800" b="0" i="0" u="none" strike="noStrike" baseline="0" dirty="0"/>
              <a:t>) or 72h (</a:t>
            </a:r>
            <a:r>
              <a:rPr lang="en-US" sz="1800" b="0" i="1" u="none" strike="noStrike" baseline="0" dirty="0"/>
              <a:t>Ido1</a:t>
            </a:r>
            <a:r>
              <a:rPr lang="en-US" sz="1800" b="0" i="0" u="none" strike="noStrike" baseline="0" dirty="0"/>
              <a:t>, </a:t>
            </a:r>
            <a:r>
              <a:rPr lang="en-US" sz="1800" b="0" i="1" u="none" strike="noStrike" baseline="0" dirty="0"/>
              <a:t>Cyp1a1</a:t>
            </a:r>
            <a:r>
              <a:rPr lang="en-US" sz="1800" b="0" i="0" u="none" strike="noStrike" baseline="0" dirty="0"/>
              <a:t>) later and expressed as fold change of </a:t>
            </a:r>
            <a:r>
              <a:rPr lang="en-US" sz="1800" b="0" i="1" u="none" strike="noStrike" baseline="0" dirty="0" err="1"/>
              <a:t>Gapdh</a:t>
            </a:r>
            <a:r>
              <a:rPr lang="en-US" sz="1800" b="0" i="0" u="none" strike="noStrike" baseline="0" dirty="0"/>
              <a:t>-normalized means + SE. </a:t>
            </a:r>
            <a:r>
              <a:rPr lang="en-US" sz="1800" b="1" i="0" u="none" strike="noStrike" baseline="0" dirty="0"/>
              <a:t>B-C) </a:t>
            </a:r>
            <a:r>
              <a:rPr lang="en-US" sz="1800" i="0" u="none" strike="noStrike" baseline="0" dirty="0"/>
              <a:t>P</a:t>
            </a:r>
            <a:r>
              <a:rPr lang="en-US" sz="1800" b="0" i="0" u="none" strike="noStrike" baseline="0" dirty="0"/>
              <a:t>rotein expression was assayed by western immunoblotting under the same conditions. </a:t>
            </a:r>
            <a:r>
              <a:rPr lang="en-US" b="1" dirty="0"/>
              <a:t>D</a:t>
            </a:r>
            <a:r>
              <a:rPr lang="en-US" sz="1800" b="1" i="0" u="none" strike="noStrike" baseline="0" dirty="0"/>
              <a:t>) </a:t>
            </a:r>
            <a:r>
              <a:rPr lang="en-US" sz="1800" b="0" i="0" u="none" strike="noStrike" baseline="0" dirty="0"/>
              <a:t>CMT167</a:t>
            </a:r>
            <a:r>
              <a:rPr lang="en-US" sz="1800" b="0" i="0" u="none" strike="noStrike" baseline="30000" dirty="0"/>
              <a:t>Ctrl</a:t>
            </a:r>
            <a:r>
              <a:rPr lang="en-US" sz="1800" b="0" i="0" u="none" strike="noStrike" baseline="0" dirty="0"/>
              <a:t> or CMT167</a:t>
            </a:r>
            <a:r>
              <a:rPr lang="en-US" sz="1800" b="0" i="0" u="none" strike="noStrike" baseline="30000" dirty="0"/>
              <a:t>AhR-KO</a:t>
            </a:r>
            <a:r>
              <a:rPr lang="en-US" sz="1800" b="0" i="0" u="none" strike="noStrike" baseline="0" dirty="0"/>
              <a:t> cells were treated with 1-1000 ng/ml IFNγ for 24h and </a:t>
            </a:r>
            <a:r>
              <a:rPr lang="en-US" sz="1800" b="0" i="0" u="none" strike="noStrike" baseline="0" dirty="0" err="1"/>
              <a:t>Kyn</a:t>
            </a:r>
            <a:r>
              <a:rPr lang="en-US" sz="1800" b="0" i="0" u="none" strike="noStrike" baseline="0" dirty="0"/>
              <a:t> released into the media quantified via colorimetric assay. *p&lt;0.05, ***p&lt;0.001, ****p&lt;0.0001 (Student’s t test, equal variance).</a:t>
            </a:r>
            <a:endParaRPr lang="en-US" dirty="0"/>
          </a:p>
        </p:txBody>
      </p:sp>
      <p:sp>
        <p:nvSpPr>
          <p:cNvPr id="67" name="TextBox 66">
            <a:extLst>
              <a:ext uri="{FF2B5EF4-FFF2-40B4-BE49-F238E27FC236}">
                <a16:creationId xmlns:a16="http://schemas.microsoft.com/office/drawing/2014/main" id="{7D8ADBDF-BA08-442A-0129-FF01B225A213}"/>
              </a:ext>
            </a:extLst>
          </p:cNvPr>
          <p:cNvSpPr txBox="1"/>
          <p:nvPr/>
        </p:nvSpPr>
        <p:spPr>
          <a:xfrm>
            <a:off x="5704008" y="16808526"/>
            <a:ext cx="10491540" cy="3970318"/>
          </a:xfrm>
          <a:prstGeom prst="rect">
            <a:avLst/>
          </a:prstGeom>
          <a:noFill/>
        </p:spPr>
        <p:txBody>
          <a:bodyPr wrap="square" rtlCol="0">
            <a:spAutoFit/>
          </a:bodyPr>
          <a:lstStyle/>
          <a:p>
            <a:pPr algn="l"/>
            <a:r>
              <a:rPr lang="en-US" sz="1800" b="1" i="0" u="none" strike="noStrike" baseline="0" dirty="0"/>
              <a:t>Figure 2. AhR deletion in CMT167 cells leads to decreased tumor burden and </a:t>
            </a:r>
            <a:r>
              <a:rPr lang="en-US" b="1" dirty="0"/>
              <a:t>immune-driven survival </a:t>
            </a:r>
            <a:br>
              <a:rPr lang="en-US" b="1" dirty="0"/>
            </a:br>
            <a:r>
              <a:rPr lang="en-US" sz="1800" b="1" i="0" u="none" strike="noStrike" baseline="0" dirty="0"/>
              <a:t>A) </a:t>
            </a:r>
            <a:r>
              <a:rPr lang="en-US" sz="1800" b="0" i="0" u="none" strike="noStrike" baseline="0" dirty="0"/>
              <a:t>10</a:t>
            </a:r>
            <a:r>
              <a:rPr lang="en-US" sz="1800" b="0" i="0" u="none" strike="noStrike" baseline="30000" dirty="0"/>
              <a:t>6</a:t>
            </a:r>
            <a:r>
              <a:rPr lang="en-US" sz="1800" b="0" i="0" u="none" strike="noStrike" baseline="0" dirty="0"/>
              <a:t> CMT167</a:t>
            </a:r>
            <a:r>
              <a:rPr lang="en-US" sz="1800" b="0" i="0" u="none" strike="noStrike" baseline="30000" dirty="0"/>
              <a:t>WT</a:t>
            </a:r>
            <a:r>
              <a:rPr lang="en-US" sz="1800" b="0" i="0" u="none" strike="noStrike" baseline="0" dirty="0"/>
              <a:t> (black lines), CMT167</a:t>
            </a:r>
            <a:r>
              <a:rPr lang="en-US" sz="1800" b="0" i="0" u="none" strike="noStrike" baseline="30000" dirty="0"/>
              <a:t>Cas9</a:t>
            </a:r>
            <a:r>
              <a:rPr lang="en-US" sz="1800" b="0" i="0" u="none" strike="noStrike" baseline="0" dirty="0"/>
              <a:t> (blue lines), or CMT167</a:t>
            </a:r>
            <a:r>
              <a:rPr lang="en-US" sz="1800" b="0" i="0" u="none" strike="noStrike" baseline="30000" dirty="0"/>
              <a:t>AhR-KO</a:t>
            </a:r>
            <a:r>
              <a:rPr lang="en-US" sz="1800" b="0" i="0" u="none" strike="noStrike" baseline="0" dirty="0"/>
              <a:t> (red lines) cells were injected subcutaneously into NSG mice and tumor growth determined over 60 days. CMT167</a:t>
            </a:r>
            <a:r>
              <a:rPr lang="en-US" sz="1800" b="0" i="0" u="none" strike="noStrike" baseline="30000" dirty="0"/>
              <a:t>AhR-KO</a:t>
            </a:r>
            <a:r>
              <a:rPr lang="en-US" sz="1800" b="0" i="0" u="none" strike="noStrike" baseline="0" dirty="0"/>
              <a:t> tumors grew more slowly in immunodeficient NSG mice than either control tumor (****p&lt;0.0001, nonlinear best fit curve comparison). </a:t>
            </a:r>
            <a:r>
              <a:rPr lang="en-US" sz="1800" b="1" i="0" u="none" strike="noStrike" baseline="0" dirty="0"/>
              <a:t>B) </a:t>
            </a:r>
            <a:r>
              <a:rPr lang="en-US" sz="1800" i="0" u="none" strike="noStrike" baseline="0" dirty="0"/>
              <a:t>S</a:t>
            </a:r>
            <a:r>
              <a:rPr lang="en-US" sz="1800" b="0" i="0" u="none" strike="noStrike" baseline="0" dirty="0"/>
              <a:t>urvival of mice in (</a:t>
            </a:r>
            <a:r>
              <a:rPr lang="en-US" sz="1800" b="1" i="0" u="none" strike="noStrike" baseline="0" dirty="0"/>
              <a:t>A</a:t>
            </a:r>
            <a:r>
              <a:rPr lang="en-US" sz="1800" b="0" i="0" u="none" strike="noStrike" baseline="0" dirty="0"/>
              <a:t>). NSG mice receiving CMT167AhR-KO cells survived significantly longer than controls (****p&lt;0.0001, Kaplan-Meier). </a:t>
            </a:r>
            <a:r>
              <a:rPr lang="en-US" sz="1800" b="1" i="0" u="none" strike="noStrike" baseline="0" dirty="0"/>
              <a:t>C) </a:t>
            </a:r>
            <a:r>
              <a:rPr lang="en-US" dirty="0"/>
              <a:t>Cells were injected </a:t>
            </a:r>
            <a:r>
              <a:rPr lang="en-US" sz="1800" b="0" i="0" u="none" strike="noStrike" baseline="0" dirty="0"/>
              <a:t>into immunocompetent C57BL/6 mice and tracked as in (</a:t>
            </a:r>
            <a:r>
              <a:rPr lang="en-US" b="1" dirty="0"/>
              <a:t>A</a:t>
            </a:r>
            <a:r>
              <a:rPr lang="en-US" dirty="0"/>
              <a:t>).</a:t>
            </a:r>
            <a:r>
              <a:rPr lang="en-US" sz="1800" b="0" i="0" u="none" strike="noStrike" baseline="0" dirty="0"/>
              <a:t> CMT167</a:t>
            </a:r>
            <a:r>
              <a:rPr lang="en-US" sz="1800" b="0" i="0" u="none" strike="noStrike" baseline="30000" dirty="0"/>
              <a:t>AhR-KO</a:t>
            </a:r>
            <a:r>
              <a:rPr lang="en-US" sz="1800" b="0" i="0" u="none" strike="noStrike" baseline="0" dirty="0"/>
              <a:t> tumors, when they grew at all, grew more slowly in C57BL/6 mice than control tumors (****p&lt;0.0001, nonlinear best fit curve comparison). Of the 42 C57BL/6 mice receiving CMT167AhR-KO cells, 19 failed to grow tumors (red arrow, X axis). </a:t>
            </a:r>
            <a:r>
              <a:rPr lang="en-US" sz="1800" b="1" i="0" u="none" strike="noStrike" baseline="0" dirty="0"/>
              <a:t>D) </a:t>
            </a:r>
            <a:r>
              <a:rPr lang="en-US" sz="1800" i="0" u="none" strike="noStrike" baseline="0" dirty="0"/>
              <a:t>S</a:t>
            </a:r>
            <a:r>
              <a:rPr lang="en-US" sz="1800" b="0" i="0" u="none" strike="noStrike" baseline="0" dirty="0"/>
              <a:t>urvival of mice in (</a:t>
            </a:r>
            <a:r>
              <a:rPr lang="en-US" sz="1800" b="1" i="0" u="none" strike="noStrike" baseline="0" dirty="0"/>
              <a:t>C</a:t>
            </a:r>
            <a:r>
              <a:rPr lang="en-US" sz="1800" b="0" i="0" u="none" strike="noStrike" baseline="0" dirty="0"/>
              <a:t>). C57BL/6 mice receiving CMT167AhR-KO cells survived significantly longer than controls (****p&lt;0.0001). </a:t>
            </a:r>
            <a:r>
              <a:rPr lang="en-US" sz="1800" b="1" i="0" u="none" strike="noStrike" baseline="0" dirty="0"/>
              <a:t>E)</a:t>
            </a:r>
            <a:r>
              <a:rPr lang="en-US" sz="1800" b="0" i="0" u="none" strike="noStrike" baseline="0" dirty="0"/>
              <a:t> Eight to 16 age-matched naïve mice (gray lines) or 8-17 mice injected subcutaneously in the right flank two or eight weeks previously with 10</a:t>
            </a:r>
            <a:r>
              <a:rPr lang="en-US" sz="1800" b="0" i="0" u="none" strike="noStrike" baseline="30000" dirty="0"/>
              <a:t>6</a:t>
            </a:r>
            <a:r>
              <a:rPr lang="en-US" sz="1800" b="0" i="0" u="none" strike="noStrike" baseline="0" dirty="0"/>
              <a:t> CMT167</a:t>
            </a:r>
            <a:r>
              <a:rPr lang="en-US" sz="1800" b="0" i="0" u="none" strike="noStrike" baseline="30000" dirty="0"/>
              <a:t>AhR-KO</a:t>
            </a:r>
            <a:r>
              <a:rPr lang="en-US" sz="1800" b="0" i="0" u="none" strike="noStrike" baseline="0" dirty="0"/>
              <a:t> cells (red lines) were challenged in the left flank with 106 CMT167</a:t>
            </a:r>
            <a:r>
              <a:rPr lang="en-US" sz="1800" b="0" i="0" u="none" strike="noStrike" baseline="30000" dirty="0"/>
              <a:t>WT</a:t>
            </a:r>
            <a:r>
              <a:rPr lang="en-US" sz="1800" b="0" i="0" u="none" strike="noStrike" baseline="0" dirty="0"/>
              <a:t> cells and tumor growth in the left flank tracked over 50-100 days. Red numbers and arrows at the end of the X axes indicate the number of mice that never grew tumors. ****p&lt;0.0001 (comparison of nonlinear best fit curves).</a:t>
            </a:r>
            <a:endParaRPr lang="en-US" dirty="0"/>
          </a:p>
        </p:txBody>
      </p:sp>
      <p:sp>
        <p:nvSpPr>
          <p:cNvPr id="68" name="Arrow: Right 67">
            <a:extLst>
              <a:ext uri="{FF2B5EF4-FFF2-40B4-BE49-F238E27FC236}">
                <a16:creationId xmlns:a16="http://schemas.microsoft.com/office/drawing/2014/main" id="{04500E68-6092-8B26-E2FE-8135DFEF4E67}"/>
              </a:ext>
            </a:extLst>
          </p:cNvPr>
          <p:cNvSpPr/>
          <p:nvPr/>
        </p:nvSpPr>
        <p:spPr>
          <a:xfrm rot="10800000">
            <a:off x="15552958" y="13730533"/>
            <a:ext cx="152268" cy="98337"/>
          </a:xfrm>
          <a:prstGeom prst="rightArrow">
            <a:avLst>
              <a:gd name="adj1" fmla="val 66439"/>
              <a:gd name="adj2" fmla="val 72572"/>
            </a:avLst>
          </a:prstGeom>
          <a:solidFill>
            <a:srgbClr val="ED2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84519395-BB3E-7016-B2B7-D55B437EF5AC}"/>
              </a:ext>
            </a:extLst>
          </p:cNvPr>
          <p:cNvSpPr txBox="1"/>
          <p:nvPr/>
        </p:nvSpPr>
        <p:spPr>
          <a:xfrm>
            <a:off x="16904102" y="6181915"/>
            <a:ext cx="11825069" cy="1477328"/>
          </a:xfrm>
          <a:prstGeom prst="rect">
            <a:avLst/>
          </a:prstGeom>
          <a:noFill/>
        </p:spPr>
        <p:txBody>
          <a:bodyPr wrap="square">
            <a:spAutoFit/>
          </a:bodyPr>
          <a:lstStyle/>
          <a:p>
            <a:pPr algn="l"/>
            <a:r>
              <a:rPr lang="en-US" b="1" dirty="0">
                <a:latin typeface="Arial" panose="020B0604020202020204" pitchFamily="34" charset="0"/>
              </a:rPr>
              <a:t>Figure 3. AhR-KO tumors have greater immune cell infiltration and less kynurenine expression. A</a:t>
            </a:r>
            <a:r>
              <a:rPr lang="en-US" sz="1800" b="1" i="0" u="none" strike="noStrike" baseline="0" dirty="0">
                <a:latin typeface="Arial" panose="020B0604020202020204" pitchFamily="34" charset="0"/>
              </a:rPr>
              <a:t>) </a:t>
            </a:r>
            <a:r>
              <a:rPr lang="en-US" sz="1800" i="0" u="none" strike="noStrike" baseline="0" dirty="0">
                <a:latin typeface="Arial" panose="020B0604020202020204" pitchFamily="34" charset="0"/>
              </a:rPr>
              <a:t>T</a:t>
            </a:r>
            <a:r>
              <a:rPr lang="en-US" sz="1800" b="0" i="0" u="none" strike="noStrike" baseline="0" dirty="0">
                <a:latin typeface="Arial" panose="020B0604020202020204" pitchFamily="34" charset="0"/>
              </a:rPr>
              <a:t>umors were excised after 5 weeks and randomly selected sections from seven CMT167</a:t>
            </a:r>
            <a:r>
              <a:rPr lang="en-US" sz="1800" b="0" i="0" u="none" strike="noStrike" baseline="30000" dirty="0">
                <a:latin typeface="Arial" panose="020B0604020202020204" pitchFamily="34" charset="0"/>
              </a:rPr>
              <a:t>WT</a:t>
            </a:r>
            <a:r>
              <a:rPr lang="en-US" sz="800" b="0" i="0" u="none" strike="noStrike" baseline="0" dirty="0">
                <a:latin typeface="Arial" panose="020B0604020202020204" pitchFamily="34" charset="0"/>
              </a:rPr>
              <a:t> </a:t>
            </a:r>
            <a:r>
              <a:rPr lang="en-US" sz="1800" b="0" i="0" u="none" strike="noStrike" baseline="0" dirty="0">
                <a:latin typeface="Arial" panose="020B0604020202020204" pitchFamily="34" charset="0"/>
              </a:rPr>
              <a:t>and four CMT167</a:t>
            </a:r>
            <a:r>
              <a:rPr lang="en-US" sz="1800" b="0" i="0" u="none" strike="noStrike" baseline="30000" dirty="0">
                <a:latin typeface="Arial" panose="020B0604020202020204" pitchFamily="34" charset="0"/>
              </a:rPr>
              <a:t>AhR-KO</a:t>
            </a:r>
            <a:r>
              <a:rPr lang="en-US" sz="1800" b="0" i="0" u="none" strike="noStrike" baseline="0" dirty="0">
                <a:latin typeface="Arial" panose="020B0604020202020204" pitchFamily="34" charset="0"/>
              </a:rPr>
              <a:t> </a:t>
            </a:r>
            <a:r>
              <a:rPr lang="en-US" sz="800" b="0" i="0" u="none" strike="noStrike" baseline="0" dirty="0">
                <a:latin typeface="Arial" panose="020B0604020202020204" pitchFamily="34" charset="0"/>
              </a:rPr>
              <a:t> </a:t>
            </a:r>
            <a:r>
              <a:rPr lang="en-US" sz="1800" b="0" i="0" u="none" strike="noStrike" baseline="0" dirty="0">
                <a:latin typeface="Arial" panose="020B0604020202020204" pitchFamily="34" charset="0"/>
              </a:rPr>
              <a:t>tumors were </a:t>
            </a:r>
            <a:r>
              <a:rPr lang="en-US" sz="1800" i="0" u="none" strike="noStrike" baseline="0" dirty="0">
                <a:latin typeface="Arial" panose="020B0604020202020204" pitchFamily="34" charset="0"/>
              </a:rPr>
              <a:t>stained for DAPI (blue), AhR (green), and CD45 (pink).</a:t>
            </a:r>
            <a:r>
              <a:rPr lang="en-US" sz="1800" b="1" i="0" u="none" strike="noStrike" baseline="0" dirty="0">
                <a:latin typeface="Arial" panose="020B0604020202020204" pitchFamily="34" charset="0"/>
              </a:rPr>
              <a:t> </a:t>
            </a:r>
            <a:r>
              <a:rPr lang="en-US" sz="1800" b="0" i="0" u="none" strike="noStrike" baseline="0" dirty="0">
                <a:latin typeface="Arial" panose="020B0604020202020204" pitchFamily="34" charset="0"/>
              </a:rPr>
              <a:t>Mean density (number of cells/tumor mm</a:t>
            </a:r>
            <a:r>
              <a:rPr lang="en-US" sz="1800" b="0" i="0" u="none" strike="noStrike" baseline="30000" dirty="0">
                <a:latin typeface="Arial" panose="020B0604020202020204" pitchFamily="34" charset="0"/>
              </a:rPr>
              <a:t>2</a:t>
            </a:r>
            <a:r>
              <a:rPr lang="en-US" sz="1800" b="0" i="0" u="none" strike="noStrike" baseline="0" dirty="0">
                <a:latin typeface="Arial" panose="020B0604020202020204" pitchFamily="34" charset="0"/>
              </a:rPr>
              <a:t>) on right. </a:t>
            </a:r>
            <a:r>
              <a:rPr lang="en-US" sz="1800" b="1" i="0" u="none" strike="noStrike" baseline="0" dirty="0">
                <a:latin typeface="Arial" panose="020B0604020202020204" pitchFamily="34" charset="0"/>
              </a:rPr>
              <a:t>B)</a:t>
            </a:r>
            <a:r>
              <a:rPr lang="en-US" sz="1800" b="0" i="0" u="none" strike="noStrike" baseline="0" dirty="0">
                <a:latin typeface="Arial" panose="020B0604020202020204" pitchFamily="34" charset="0"/>
              </a:rPr>
              <a:t> </a:t>
            </a:r>
            <a:r>
              <a:rPr lang="en-US" dirty="0">
                <a:latin typeface="Arial" panose="020B0604020202020204" pitchFamily="34" charset="0"/>
              </a:rPr>
              <a:t>Tumors </a:t>
            </a:r>
            <a:r>
              <a:rPr lang="en-US" sz="1800" b="0" i="0" u="none" strike="noStrike" baseline="0" dirty="0">
                <a:latin typeface="Arial" panose="020B0604020202020204" pitchFamily="34" charset="0"/>
              </a:rPr>
              <a:t>stained with DAPI or </a:t>
            </a:r>
            <a:r>
              <a:rPr lang="en-US" sz="1800" b="0" i="0" u="none" strike="noStrike" baseline="0" dirty="0" err="1">
                <a:latin typeface="Arial" panose="020B0604020202020204" pitchFamily="34" charset="0"/>
              </a:rPr>
              <a:t>Kyn</a:t>
            </a:r>
            <a:r>
              <a:rPr lang="en-US" sz="1800" b="0" i="0" u="none" strike="noStrike" baseline="0" dirty="0">
                <a:latin typeface="Arial" panose="020B0604020202020204" pitchFamily="34" charset="0"/>
              </a:rPr>
              <a:t>-specific antibody (pink). The mean fluorescence index is presented as average mean fluorescence index (MFI)/cell</a:t>
            </a:r>
            <a:r>
              <a:rPr lang="en-US" dirty="0">
                <a:latin typeface="Arial" panose="020B0604020202020204" pitchFamily="34" charset="0"/>
              </a:rPr>
              <a:t> + </a:t>
            </a:r>
            <a:r>
              <a:rPr lang="en-US" sz="1800" b="0" i="0" u="none" strike="noStrike" baseline="0" dirty="0">
                <a:latin typeface="Arial" panose="020B0604020202020204" pitchFamily="34" charset="0"/>
              </a:rPr>
              <a:t>SE. ****p&lt;0.0001 (</a:t>
            </a:r>
            <a:r>
              <a:rPr lang="en-US" sz="1800" b="0" i="0" u="none" strike="noStrike" baseline="0" dirty="0">
                <a:latin typeface="ArialMT"/>
              </a:rPr>
              <a:t>Student’s t test, equal variance</a:t>
            </a:r>
            <a:r>
              <a:rPr lang="en-US" sz="1800" b="0" i="0" u="none" strike="noStrike" baseline="0" dirty="0">
                <a:latin typeface="Arial" panose="020B0604020202020204" pitchFamily="34" charset="0"/>
              </a:rPr>
              <a:t>).</a:t>
            </a:r>
            <a:endParaRPr lang="en-US" dirty="0"/>
          </a:p>
        </p:txBody>
      </p:sp>
      <p:sp>
        <p:nvSpPr>
          <p:cNvPr id="71" name="TextBox 70">
            <a:extLst>
              <a:ext uri="{FF2B5EF4-FFF2-40B4-BE49-F238E27FC236}">
                <a16:creationId xmlns:a16="http://schemas.microsoft.com/office/drawing/2014/main" id="{B3CB76E9-0E8F-ED61-89C0-4A3F9BC58214}"/>
              </a:ext>
            </a:extLst>
          </p:cNvPr>
          <p:cNvSpPr txBox="1"/>
          <p:nvPr/>
        </p:nvSpPr>
        <p:spPr>
          <a:xfrm>
            <a:off x="16904102" y="10535377"/>
            <a:ext cx="11825069" cy="1754326"/>
          </a:xfrm>
          <a:prstGeom prst="rect">
            <a:avLst/>
          </a:prstGeom>
          <a:noFill/>
        </p:spPr>
        <p:txBody>
          <a:bodyPr wrap="square">
            <a:spAutoFit/>
          </a:bodyPr>
          <a:lstStyle/>
          <a:p>
            <a:pPr algn="l"/>
            <a:r>
              <a:rPr lang="en-US" sz="1800" b="1" i="0" u="none" strike="noStrike" baseline="0" dirty="0">
                <a:latin typeface="Arial" panose="020B0604020202020204" pitchFamily="34" charset="0"/>
              </a:rPr>
              <a:t>Figure 4. CMT167</a:t>
            </a:r>
            <a:r>
              <a:rPr lang="en-US" sz="1800" b="1" i="0" u="none" strike="noStrike" baseline="30000" dirty="0">
                <a:latin typeface="Arial" panose="020B0604020202020204" pitchFamily="34" charset="0"/>
              </a:rPr>
              <a:t>AhR-KO</a:t>
            </a:r>
            <a:r>
              <a:rPr lang="en-US" sz="1800" b="1" i="0" u="none" strike="noStrike" baseline="0" dirty="0">
                <a:latin typeface="Arial" panose="020B0604020202020204" pitchFamily="34" charset="0"/>
              </a:rPr>
              <a:t> tumors have a higher density of infiltrating CD4+ and CD8+ T cells</a:t>
            </a:r>
          </a:p>
          <a:p>
            <a:pPr algn="l"/>
            <a:r>
              <a:rPr lang="en-US" sz="1800" b="1" i="0" u="none" strike="noStrike" baseline="0" dirty="0">
                <a:latin typeface="Arial" panose="020B0604020202020204" pitchFamily="34" charset="0"/>
              </a:rPr>
              <a:t>than CMT167</a:t>
            </a:r>
            <a:r>
              <a:rPr lang="en-US" sz="1800" b="1" i="0" u="none" strike="noStrike" baseline="30000" dirty="0">
                <a:latin typeface="Arial" panose="020B0604020202020204" pitchFamily="34" charset="0"/>
              </a:rPr>
              <a:t>WT</a:t>
            </a:r>
            <a:r>
              <a:rPr lang="en-US" sz="1800" b="1" i="0" u="none" strike="noStrike" baseline="0" dirty="0">
                <a:latin typeface="Arial" panose="020B0604020202020204" pitchFamily="34" charset="0"/>
              </a:rPr>
              <a:t> tumors. C-E</a:t>
            </a:r>
            <a:r>
              <a:rPr lang="en-US" sz="1800" b="0" i="0" u="none" strike="noStrike" baseline="0" dirty="0">
                <a:latin typeface="Arial" panose="020B0604020202020204" pitchFamily="34" charset="0"/>
              </a:rPr>
              <a:t>) Tumor infiltrating cells were recovered, counted, and stained for CD45, CD4, CD8, PD-1, and CD44 and analyzed by flow cytometry. Each dot represents cell density (cells/mm3) data from one tumor. Data were obtained from two to 10 mice per group per week depending on tumors available to excise. PD-1</a:t>
            </a:r>
            <a:r>
              <a:rPr lang="en-US" sz="1800" b="0" i="0" u="none" strike="noStrike" baseline="30000" dirty="0">
                <a:latin typeface="Arial" panose="020B0604020202020204" pitchFamily="34" charset="0"/>
              </a:rPr>
              <a:t>+</a:t>
            </a:r>
            <a:r>
              <a:rPr lang="en-US" sz="1800" b="0" i="0" u="none" strike="noStrike" baseline="0" dirty="0">
                <a:latin typeface="Arial" panose="020B0604020202020204" pitchFamily="34" charset="0"/>
              </a:rPr>
              <a:t> and CD44</a:t>
            </a:r>
            <a:r>
              <a:rPr lang="en-US" sz="1800" b="0" i="0" u="none" strike="noStrike" baseline="30000" dirty="0">
                <a:latin typeface="Arial" panose="020B0604020202020204" pitchFamily="34" charset="0"/>
              </a:rPr>
              <a:t>+</a:t>
            </a:r>
            <a:r>
              <a:rPr lang="en-US" sz="1800" b="0" i="0" u="none" strike="noStrike" baseline="0" dirty="0">
                <a:latin typeface="Arial" panose="020B0604020202020204" pitchFamily="34" charset="0"/>
              </a:rPr>
              <a:t> T cells followed similar patterns (not shown). </a:t>
            </a:r>
            <a:r>
              <a:rPr lang="fr-FR" sz="1800" b="0" i="0" u="none" strike="noStrike" baseline="0" dirty="0">
                <a:latin typeface="Arial" panose="020B0604020202020204" pitchFamily="34" charset="0"/>
              </a:rPr>
              <a:t>**p&lt;0.01, ***p&lt;0.001, ****p&lt;0.0001 (Multiple </a:t>
            </a:r>
            <a:r>
              <a:rPr lang="fr-FR" sz="1800" b="0" i="0" u="none" strike="noStrike" baseline="0" dirty="0" err="1">
                <a:latin typeface="Arial" panose="020B0604020202020204" pitchFamily="34" charset="0"/>
              </a:rPr>
              <a:t>comparisons</a:t>
            </a:r>
            <a:r>
              <a:rPr lang="fr-FR" sz="1800" b="0" i="0" u="none" strike="noStrike" baseline="0" dirty="0">
                <a:latin typeface="Arial" panose="020B0604020202020204" pitchFamily="34" charset="0"/>
              </a:rPr>
              <a:t> t tests).</a:t>
            </a:r>
            <a:endParaRPr lang="en-US" dirty="0"/>
          </a:p>
        </p:txBody>
      </p:sp>
      <p:sp>
        <p:nvSpPr>
          <p:cNvPr id="72" name="TextBox 71">
            <a:extLst>
              <a:ext uri="{FF2B5EF4-FFF2-40B4-BE49-F238E27FC236}">
                <a16:creationId xmlns:a16="http://schemas.microsoft.com/office/drawing/2014/main" id="{CACB24DC-AEF0-FAFE-25B2-F92058BCA1EB}"/>
              </a:ext>
            </a:extLst>
          </p:cNvPr>
          <p:cNvSpPr txBox="1"/>
          <p:nvPr/>
        </p:nvSpPr>
        <p:spPr>
          <a:xfrm>
            <a:off x="5691995" y="4088180"/>
            <a:ext cx="420308" cy="400110"/>
          </a:xfrm>
          <a:prstGeom prst="rect">
            <a:avLst/>
          </a:prstGeom>
          <a:noFill/>
        </p:spPr>
        <p:txBody>
          <a:bodyPr wrap="none" rtlCol="0">
            <a:spAutoFit/>
          </a:bodyPr>
          <a:lstStyle/>
          <a:p>
            <a:r>
              <a:rPr lang="en-US" sz="2000" b="1" dirty="0"/>
              <a:t>A)</a:t>
            </a:r>
            <a:endParaRPr lang="en-US" b="1" dirty="0"/>
          </a:p>
        </p:txBody>
      </p:sp>
      <p:sp>
        <p:nvSpPr>
          <p:cNvPr id="73" name="TextBox 72">
            <a:extLst>
              <a:ext uri="{FF2B5EF4-FFF2-40B4-BE49-F238E27FC236}">
                <a16:creationId xmlns:a16="http://schemas.microsoft.com/office/drawing/2014/main" id="{20F34F84-9A98-0A6D-A6D3-C8010902449C}"/>
              </a:ext>
            </a:extLst>
          </p:cNvPr>
          <p:cNvSpPr txBox="1"/>
          <p:nvPr/>
        </p:nvSpPr>
        <p:spPr>
          <a:xfrm>
            <a:off x="12401210" y="4101622"/>
            <a:ext cx="409086" cy="400110"/>
          </a:xfrm>
          <a:prstGeom prst="rect">
            <a:avLst/>
          </a:prstGeom>
          <a:noFill/>
        </p:spPr>
        <p:txBody>
          <a:bodyPr wrap="none" rtlCol="0">
            <a:spAutoFit/>
          </a:bodyPr>
          <a:lstStyle/>
          <a:p>
            <a:r>
              <a:rPr lang="en-US" sz="2000" b="1" dirty="0"/>
              <a:t>B)</a:t>
            </a:r>
            <a:endParaRPr lang="en-US" b="1" dirty="0"/>
          </a:p>
        </p:txBody>
      </p:sp>
      <p:sp>
        <p:nvSpPr>
          <p:cNvPr id="74" name="TextBox 73">
            <a:extLst>
              <a:ext uri="{FF2B5EF4-FFF2-40B4-BE49-F238E27FC236}">
                <a16:creationId xmlns:a16="http://schemas.microsoft.com/office/drawing/2014/main" id="{244C2AA3-C370-B18E-E66B-22CFBD299BE2}"/>
              </a:ext>
            </a:extLst>
          </p:cNvPr>
          <p:cNvSpPr txBox="1"/>
          <p:nvPr/>
        </p:nvSpPr>
        <p:spPr>
          <a:xfrm>
            <a:off x="7032780" y="7116668"/>
            <a:ext cx="426720" cy="400110"/>
          </a:xfrm>
          <a:prstGeom prst="rect">
            <a:avLst/>
          </a:prstGeom>
          <a:noFill/>
        </p:spPr>
        <p:txBody>
          <a:bodyPr wrap="none" rtlCol="0">
            <a:spAutoFit/>
          </a:bodyPr>
          <a:lstStyle/>
          <a:p>
            <a:r>
              <a:rPr lang="en-US" sz="2000" b="1" dirty="0"/>
              <a:t>D)</a:t>
            </a:r>
            <a:endParaRPr lang="en-US" b="1" dirty="0"/>
          </a:p>
        </p:txBody>
      </p:sp>
      <p:sp>
        <p:nvSpPr>
          <p:cNvPr id="76" name="TextBox 75">
            <a:extLst>
              <a:ext uri="{FF2B5EF4-FFF2-40B4-BE49-F238E27FC236}">
                <a16:creationId xmlns:a16="http://schemas.microsoft.com/office/drawing/2014/main" id="{1E25C947-770D-F01F-E05D-835B87637A23}"/>
              </a:ext>
            </a:extLst>
          </p:cNvPr>
          <p:cNvSpPr txBox="1"/>
          <p:nvPr/>
        </p:nvSpPr>
        <p:spPr>
          <a:xfrm>
            <a:off x="12429665" y="6825987"/>
            <a:ext cx="401072" cy="400110"/>
          </a:xfrm>
          <a:prstGeom prst="rect">
            <a:avLst/>
          </a:prstGeom>
          <a:noFill/>
        </p:spPr>
        <p:txBody>
          <a:bodyPr wrap="none" rtlCol="0">
            <a:spAutoFit/>
          </a:bodyPr>
          <a:lstStyle/>
          <a:p>
            <a:r>
              <a:rPr lang="en-US" sz="2000" b="1" dirty="0"/>
              <a:t>C)</a:t>
            </a:r>
            <a:endParaRPr lang="en-US" b="1" dirty="0"/>
          </a:p>
        </p:txBody>
      </p:sp>
      <p:sp>
        <p:nvSpPr>
          <p:cNvPr id="77" name="TextBox 76">
            <a:extLst>
              <a:ext uri="{FF2B5EF4-FFF2-40B4-BE49-F238E27FC236}">
                <a16:creationId xmlns:a16="http://schemas.microsoft.com/office/drawing/2014/main" id="{EC9D387B-BAAB-1930-B88A-08E7E202E687}"/>
              </a:ext>
            </a:extLst>
          </p:cNvPr>
          <p:cNvSpPr txBox="1"/>
          <p:nvPr/>
        </p:nvSpPr>
        <p:spPr>
          <a:xfrm>
            <a:off x="5813935" y="14266678"/>
            <a:ext cx="401072" cy="400110"/>
          </a:xfrm>
          <a:prstGeom prst="rect">
            <a:avLst/>
          </a:prstGeom>
          <a:noFill/>
        </p:spPr>
        <p:txBody>
          <a:bodyPr wrap="none" rtlCol="0">
            <a:spAutoFit/>
          </a:bodyPr>
          <a:lstStyle/>
          <a:p>
            <a:r>
              <a:rPr lang="en-US" sz="2000" b="1" dirty="0"/>
              <a:t>C)</a:t>
            </a:r>
            <a:endParaRPr lang="en-US" b="1" dirty="0"/>
          </a:p>
        </p:txBody>
      </p:sp>
      <p:sp>
        <p:nvSpPr>
          <p:cNvPr id="78" name="TextBox 77">
            <a:extLst>
              <a:ext uri="{FF2B5EF4-FFF2-40B4-BE49-F238E27FC236}">
                <a16:creationId xmlns:a16="http://schemas.microsoft.com/office/drawing/2014/main" id="{CF06C9F7-12EE-A79F-D366-E7599D27C185}"/>
              </a:ext>
            </a:extLst>
          </p:cNvPr>
          <p:cNvSpPr txBox="1"/>
          <p:nvPr/>
        </p:nvSpPr>
        <p:spPr>
          <a:xfrm>
            <a:off x="5833473" y="12208238"/>
            <a:ext cx="420308" cy="400110"/>
          </a:xfrm>
          <a:prstGeom prst="rect">
            <a:avLst/>
          </a:prstGeom>
          <a:noFill/>
        </p:spPr>
        <p:txBody>
          <a:bodyPr wrap="none" rtlCol="0">
            <a:spAutoFit/>
          </a:bodyPr>
          <a:lstStyle/>
          <a:p>
            <a:r>
              <a:rPr lang="en-US" sz="2000" b="1" dirty="0"/>
              <a:t>A)</a:t>
            </a:r>
            <a:endParaRPr lang="en-US" b="1" dirty="0"/>
          </a:p>
        </p:txBody>
      </p:sp>
      <p:sp>
        <p:nvSpPr>
          <p:cNvPr id="79" name="TextBox 78">
            <a:extLst>
              <a:ext uri="{FF2B5EF4-FFF2-40B4-BE49-F238E27FC236}">
                <a16:creationId xmlns:a16="http://schemas.microsoft.com/office/drawing/2014/main" id="{7A00606A-8755-FB54-4C22-AF6AF9BC2BD2}"/>
              </a:ext>
            </a:extLst>
          </p:cNvPr>
          <p:cNvSpPr txBox="1"/>
          <p:nvPr/>
        </p:nvSpPr>
        <p:spPr>
          <a:xfrm>
            <a:off x="9052490" y="12189188"/>
            <a:ext cx="409086" cy="400110"/>
          </a:xfrm>
          <a:prstGeom prst="rect">
            <a:avLst/>
          </a:prstGeom>
          <a:noFill/>
        </p:spPr>
        <p:txBody>
          <a:bodyPr wrap="none" rtlCol="0">
            <a:spAutoFit/>
          </a:bodyPr>
          <a:lstStyle/>
          <a:p>
            <a:r>
              <a:rPr lang="en-US" sz="2000" b="1" dirty="0"/>
              <a:t>B)</a:t>
            </a:r>
            <a:endParaRPr lang="en-US" b="1" dirty="0"/>
          </a:p>
        </p:txBody>
      </p:sp>
      <p:sp>
        <p:nvSpPr>
          <p:cNvPr id="80" name="TextBox 79">
            <a:extLst>
              <a:ext uri="{FF2B5EF4-FFF2-40B4-BE49-F238E27FC236}">
                <a16:creationId xmlns:a16="http://schemas.microsoft.com/office/drawing/2014/main" id="{044290E6-8938-8EB1-5500-E75D779CF865}"/>
              </a:ext>
            </a:extLst>
          </p:cNvPr>
          <p:cNvSpPr txBox="1"/>
          <p:nvPr/>
        </p:nvSpPr>
        <p:spPr>
          <a:xfrm>
            <a:off x="9240844" y="14319972"/>
            <a:ext cx="426720" cy="400110"/>
          </a:xfrm>
          <a:prstGeom prst="rect">
            <a:avLst/>
          </a:prstGeom>
          <a:noFill/>
        </p:spPr>
        <p:txBody>
          <a:bodyPr wrap="none" rtlCol="0">
            <a:spAutoFit/>
          </a:bodyPr>
          <a:lstStyle/>
          <a:p>
            <a:r>
              <a:rPr lang="en-US" sz="2000" b="1" dirty="0"/>
              <a:t>D)</a:t>
            </a:r>
            <a:endParaRPr lang="en-US" b="1" dirty="0"/>
          </a:p>
        </p:txBody>
      </p:sp>
      <p:sp>
        <p:nvSpPr>
          <p:cNvPr id="81" name="TextBox 80">
            <a:extLst>
              <a:ext uri="{FF2B5EF4-FFF2-40B4-BE49-F238E27FC236}">
                <a16:creationId xmlns:a16="http://schemas.microsoft.com/office/drawing/2014/main" id="{3EF9ED47-6978-DE98-4302-4AF1AEE8A309}"/>
              </a:ext>
            </a:extLst>
          </p:cNvPr>
          <p:cNvSpPr txBox="1"/>
          <p:nvPr/>
        </p:nvSpPr>
        <p:spPr>
          <a:xfrm rot="16200000">
            <a:off x="11965101" y="15184914"/>
            <a:ext cx="1643720" cy="338554"/>
          </a:xfrm>
          <a:prstGeom prst="rect">
            <a:avLst/>
          </a:prstGeom>
          <a:noFill/>
        </p:spPr>
        <p:txBody>
          <a:bodyPr wrap="square" rtlCol="0">
            <a:spAutoFit/>
          </a:bodyPr>
          <a:lstStyle/>
          <a:p>
            <a:r>
              <a:rPr lang="en-US" sz="1600" dirty="0"/>
              <a:t>Tumor size (mm</a:t>
            </a:r>
            <a:r>
              <a:rPr lang="en-US" sz="1600" baseline="30000" dirty="0"/>
              <a:t>3</a:t>
            </a:r>
            <a:r>
              <a:rPr lang="en-US" sz="1600" dirty="0"/>
              <a:t>)</a:t>
            </a:r>
          </a:p>
        </p:txBody>
      </p:sp>
      <p:sp>
        <p:nvSpPr>
          <p:cNvPr id="82" name="TextBox 81">
            <a:extLst>
              <a:ext uri="{FF2B5EF4-FFF2-40B4-BE49-F238E27FC236}">
                <a16:creationId xmlns:a16="http://schemas.microsoft.com/office/drawing/2014/main" id="{F10EB1DC-0E8E-6B39-523B-8734259E20A9}"/>
              </a:ext>
            </a:extLst>
          </p:cNvPr>
          <p:cNvSpPr txBox="1"/>
          <p:nvPr/>
        </p:nvSpPr>
        <p:spPr>
          <a:xfrm>
            <a:off x="12289726" y="12226333"/>
            <a:ext cx="389850" cy="400110"/>
          </a:xfrm>
          <a:prstGeom prst="rect">
            <a:avLst/>
          </a:prstGeom>
          <a:noFill/>
        </p:spPr>
        <p:txBody>
          <a:bodyPr wrap="none" rtlCol="0">
            <a:spAutoFit/>
          </a:bodyPr>
          <a:lstStyle/>
          <a:p>
            <a:r>
              <a:rPr lang="en-US" sz="2000" b="1" dirty="0"/>
              <a:t>E)</a:t>
            </a:r>
            <a:endParaRPr lang="en-US" b="1" dirty="0"/>
          </a:p>
        </p:txBody>
      </p:sp>
      <p:sp>
        <p:nvSpPr>
          <p:cNvPr id="83" name="TextBox 82">
            <a:extLst>
              <a:ext uri="{FF2B5EF4-FFF2-40B4-BE49-F238E27FC236}">
                <a16:creationId xmlns:a16="http://schemas.microsoft.com/office/drawing/2014/main" id="{4D146B96-C736-5871-BA8B-9C65F7C1B54D}"/>
              </a:ext>
            </a:extLst>
          </p:cNvPr>
          <p:cNvSpPr txBox="1"/>
          <p:nvPr/>
        </p:nvSpPr>
        <p:spPr>
          <a:xfrm>
            <a:off x="22552493" y="4234792"/>
            <a:ext cx="409086" cy="400110"/>
          </a:xfrm>
          <a:prstGeom prst="rect">
            <a:avLst/>
          </a:prstGeom>
          <a:noFill/>
        </p:spPr>
        <p:txBody>
          <a:bodyPr wrap="none" rtlCol="0">
            <a:spAutoFit/>
          </a:bodyPr>
          <a:lstStyle/>
          <a:p>
            <a:r>
              <a:rPr lang="en-US" sz="2000" b="1" dirty="0"/>
              <a:t>B)</a:t>
            </a:r>
            <a:endParaRPr lang="en-US" b="1" dirty="0"/>
          </a:p>
        </p:txBody>
      </p:sp>
      <p:sp>
        <p:nvSpPr>
          <p:cNvPr id="84" name="TextBox 83">
            <a:extLst>
              <a:ext uri="{FF2B5EF4-FFF2-40B4-BE49-F238E27FC236}">
                <a16:creationId xmlns:a16="http://schemas.microsoft.com/office/drawing/2014/main" id="{2D025A1C-CD57-9868-65AF-514068959E21}"/>
              </a:ext>
            </a:extLst>
          </p:cNvPr>
          <p:cNvSpPr txBox="1"/>
          <p:nvPr/>
        </p:nvSpPr>
        <p:spPr>
          <a:xfrm>
            <a:off x="16613888" y="4273032"/>
            <a:ext cx="420308" cy="400110"/>
          </a:xfrm>
          <a:prstGeom prst="rect">
            <a:avLst/>
          </a:prstGeom>
          <a:noFill/>
        </p:spPr>
        <p:txBody>
          <a:bodyPr wrap="none" rtlCol="0">
            <a:spAutoFit/>
          </a:bodyPr>
          <a:lstStyle/>
          <a:p>
            <a:r>
              <a:rPr lang="en-US" sz="2000" b="1" dirty="0"/>
              <a:t>A)</a:t>
            </a:r>
            <a:endParaRPr lang="en-US" b="1" dirty="0"/>
          </a:p>
        </p:txBody>
      </p:sp>
      <p:sp>
        <p:nvSpPr>
          <p:cNvPr id="85" name="TextBox 84">
            <a:extLst>
              <a:ext uri="{FF2B5EF4-FFF2-40B4-BE49-F238E27FC236}">
                <a16:creationId xmlns:a16="http://schemas.microsoft.com/office/drawing/2014/main" id="{B60B0B8E-119D-10D8-BEBA-9699A5ECE0ED}"/>
              </a:ext>
            </a:extLst>
          </p:cNvPr>
          <p:cNvSpPr txBox="1"/>
          <p:nvPr/>
        </p:nvSpPr>
        <p:spPr>
          <a:xfrm>
            <a:off x="16824042" y="17877530"/>
            <a:ext cx="11825069" cy="3139321"/>
          </a:xfrm>
          <a:prstGeom prst="rect">
            <a:avLst/>
          </a:prstGeom>
          <a:noFill/>
        </p:spPr>
        <p:txBody>
          <a:bodyPr wrap="square">
            <a:spAutoFit/>
          </a:bodyPr>
          <a:lstStyle/>
          <a:p>
            <a:pPr algn="l"/>
            <a:r>
              <a:rPr lang="en-US" sz="1800" b="1" i="0" u="none" strike="noStrike" baseline="0" dirty="0"/>
              <a:t>Figure 5</a:t>
            </a:r>
            <a:r>
              <a:rPr lang="en-US" sz="1800" b="0" i="0" u="none" strike="noStrike" baseline="0" dirty="0"/>
              <a:t>. </a:t>
            </a:r>
            <a:r>
              <a:rPr lang="en-US" sz="1800" b="1" i="0" u="none" strike="noStrike" baseline="0" dirty="0" err="1"/>
              <a:t>scRNA</a:t>
            </a:r>
            <a:r>
              <a:rPr lang="en-US" sz="1800" b="1" i="0" u="none" strike="noStrike" baseline="0" dirty="0"/>
              <a:t>-seq of T cells from CMT167</a:t>
            </a:r>
            <a:r>
              <a:rPr lang="en-US" sz="1800" b="1" i="0" u="none" strike="noStrike" baseline="30000" dirty="0"/>
              <a:t>WT</a:t>
            </a:r>
            <a:r>
              <a:rPr lang="en-US" sz="1800" b="1" i="0" u="none" strike="noStrike" baseline="0" dirty="0"/>
              <a:t> or CMT167</a:t>
            </a:r>
            <a:r>
              <a:rPr lang="en-US" sz="1800" b="1" i="0" u="none" strike="noStrike" baseline="30000" dirty="0"/>
              <a:t>AhR-KO</a:t>
            </a:r>
            <a:r>
              <a:rPr lang="en-US" sz="1800" b="1" i="0" u="none" strike="noStrike" baseline="0" dirty="0"/>
              <a:t> five-week tumors reveals differences in T cell composition. A) </a:t>
            </a:r>
            <a:r>
              <a:rPr lang="en-US" sz="1800" b="0" i="0" u="none" strike="noStrike" baseline="0" dirty="0"/>
              <a:t>CMT167</a:t>
            </a:r>
            <a:r>
              <a:rPr lang="en-US" sz="1800" b="0" i="0" u="none" strike="noStrike" baseline="30000" dirty="0"/>
              <a:t>WT</a:t>
            </a:r>
            <a:r>
              <a:rPr lang="en-US" sz="1800" b="0" i="0" u="none" strike="noStrike" baseline="0" dirty="0"/>
              <a:t> or CMT167</a:t>
            </a:r>
            <a:r>
              <a:rPr lang="en-US" sz="1800" b="0" i="0" u="none" strike="noStrike" baseline="30000" dirty="0"/>
              <a:t>AhR-KO</a:t>
            </a:r>
            <a:r>
              <a:rPr lang="en-US" sz="1800" b="0" i="0" u="none" strike="noStrike" baseline="0" dirty="0"/>
              <a:t> tumors excised five weeks after transplantation were digested, sorted, and RNA from single cells sequenced. A total of 2,205 </a:t>
            </a:r>
            <a:r>
              <a:rPr lang="en-US" sz="1800" b="0" i="1" u="none" strike="noStrike" baseline="0" dirty="0"/>
              <a:t>CD3+ </a:t>
            </a:r>
            <a:r>
              <a:rPr lang="en-US" sz="1800" b="0" i="0" u="none" strike="noStrike" baseline="0" dirty="0"/>
              <a:t>T cells were identified using the Immunological Genome Project (</a:t>
            </a:r>
            <a:r>
              <a:rPr lang="en-US" sz="1800" b="0" i="0" u="none" strike="noStrike" baseline="0" dirty="0" err="1"/>
              <a:t>ImmGen</a:t>
            </a:r>
            <a:r>
              <a:rPr lang="en-US" sz="1800" b="0" i="0" u="none" strike="noStrike" baseline="0" dirty="0"/>
              <a:t>) reference compendium. Sixteen unique </a:t>
            </a:r>
            <a:r>
              <a:rPr lang="en-US" sz="1800" b="0" i="1" u="none" strike="noStrike" baseline="0" dirty="0"/>
              <a:t>CD3</a:t>
            </a:r>
            <a:r>
              <a:rPr lang="en-US" sz="1800" b="0" i="0" u="none" strike="noStrike" baseline="30000" dirty="0"/>
              <a:t>+</a:t>
            </a:r>
            <a:r>
              <a:rPr lang="en-US" sz="1800" b="0" i="0" u="none" strike="noStrike" baseline="0" dirty="0"/>
              <a:t> Seurat clusters (#0-15) were identified and tumor origin determined. </a:t>
            </a:r>
            <a:r>
              <a:rPr lang="en-US" sz="1800" b="1" i="0" u="none" strike="noStrike" baseline="0" dirty="0"/>
              <a:t>B) </a:t>
            </a:r>
            <a:r>
              <a:rPr lang="en-US" sz="1800" b="0" i="0" u="none" strike="noStrike" baseline="0" dirty="0"/>
              <a:t>MAST was used to analyze immune-related gene expression differences (p&lt;0.05) between T cell clusters 5, 9,10 and </a:t>
            </a:r>
            <a:r>
              <a:rPr lang="en-US" sz="1800" b="1" i="0" u="none" strike="noStrike" baseline="0" dirty="0"/>
              <a:t>C)</a:t>
            </a:r>
            <a:r>
              <a:rPr lang="en-US" sz="1800" b="0" i="0" u="none" strike="noStrike" baseline="0" dirty="0"/>
              <a:t> 2, 3, 6, 8,13 and</a:t>
            </a:r>
          </a:p>
          <a:p>
            <a:pPr algn="l"/>
            <a:r>
              <a:rPr lang="en-US" sz="1800" b="0" i="0" u="none" strike="noStrike" baseline="0" dirty="0"/>
              <a:t>14. The percentage of cells originating from wildtype (pink) or AhR-KO tumors (teal) is at the top of the column. </a:t>
            </a:r>
            <a:r>
              <a:rPr lang="en-US" sz="1800" b="1" i="0" u="none" strike="noStrike" baseline="0" dirty="0"/>
              <a:t>D) </a:t>
            </a:r>
            <a:r>
              <a:rPr lang="en-US" sz="1800" b="0" i="0" u="none" strike="noStrike" baseline="0" dirty="0"/>
              <a:t>The </a:t>
            </a:r>
            <a:r>
              <a:rPr lang="en-US" sz="1800" b="0" i="0" u="none" strike="noStrike" baseline="0" dirty="0" err="1"/>
              <a:t>CellChat</a:t>
            </a:r>
            <a:r>
              <a:rPr lang="en-US" sz="1800" b="0" i="0" u="none" strike="noStrike" baseline="0" dirty="0"/>
              <a:t> Cell-Cell Communication method was used to determine the relative number and strength based on ligand-receptor activity between cluster 13 and cluster 6 T cells and dendritic cells, macrophages, and B cells. Since </a:t>
            </a:r>
            <a:r>
              <a:rPr lang="en-US" sz="1800" b="0" i="1" u="none" strike="noStrike" baseline="0" dirty="0"/>
              <a:t>CD8a</a:t>
            </a:r>
            <a:r>
              <a:rPr lang="en-US" sz="1800" b="0" i="0" u="none" strike="noStrike" baseline="0" dirty="0"/>
              <a:t>+ cluster 13 is 100% derived from CMT167</a:t>
            </a:r>
            <a:r>
              <a:rPr lang="en-US" sz="1800" b="0" i="0" u="none" strike="noStrike" baseline="30000" dirty="0"/>
              <a:t>AhR-KO </a:t>
            </a:r>
            <a:r>
              <a:rPr lang="en-US" sz="1800" b="0" i="0" u="none" strike="noStrike" baseline="0" dirty="0"/>
              <a:t>tumors we used </a:t>
            </a:r>
            <a:r>
              <a:rPr lang="en-US" sz="1800" b="0" i="1" u="none" strike="noStrike" baseline="0" dirty="0"/>
              <a:t>CD8a</a:t>
            </a:r>
            <a:r>
              <a:rPr lang="en-US" sz="1800" b="0" i="0" u="none" strike="noStrike" baseline="0" dirty="0"/>
              <a:t>+ cluster 6 which is 100% derived from CMT167</a:t>
            </a:r>
            <a:r>
              <a:rPr lang="en-US" sz="1800" b="0" i="0" u="none" strike="noStrike" baseline="30000" dirty="0"/>
              <a:t>WT</a:t>
            </a:r>
            <a:r>
              <a:rPr lang="en-US" sz="1800" b="0" i="0" u="none" strike="noStrike" baseline="0" dirty="0"/>
              <a:t> tumors as a comparison. Red and blue lines indicate differential interactions (in AhR-KO relative to WT cells) between APCs versus cluster 6 and cluster 13 CD8</a:t>
            </a:r>
            <a:r>
              <a:rPr lang="en-US" sz="1800" b="0" i="0" u="none" strike="noStrike" baseline="30000" dirty="0"/>
              <a:t>+</a:t>
            </a:r>
            <a:r>
              <a:rPr lang="en-US" sz="1800" b="0" i="0" u="none" strike="noStrike" baseline="0" dirty="0"/>
              <a:t> T cells. Line thickness indicates differential number (left) and strength (right) of interactions.</a:t>
            </a:r>
            <a:endParaRPr lang="en-US" dirty="0"/>
          </a:p>
        </p:txBody>
      </p:sp>
    </p:spTree>
    <p:extLst>
      <p:ext uri="{BB962C8B-B14F-4D97-AF65-F5344CB8AC3E}">
        <p14:creationId xmlns:p14="http://schemas.microsoft.com/office/powerpoint/2010/main" val="3136397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8A035F-4FB0-ADD7-31C8-311810E186FE}"/>
              </a:ext>
            </a:extLst>
          </p:cNvPr>
          <p:cNvSpPr txBox="1"/>
          <p:nvPr/>
        </p:nvSpPr>
        <p:spPr>
          <a:xfrm>
            <a:off x="47094" y="20107148"/>
            <a:ext cx="8109912" cy="646331"/>
          </a:xfrm>
          <a:prstGeom prst="rect">
            <a:avLst/>
          </a:prstGeom>
          <a:noFill/>
        </p:spPr>
        <p:txBody>
          <a:bodyPr wrap="none" rtlCol="0">
            <a:spAutoFit/>
          </a:bodyPr>
          <a:lstStyle/>
          <a:p>
            <a:r>
              <a:rPr lang="en-US" sz="3600" i="1" dirty="0">
                <a:latin typeface="Arial" panose="020B0604020202020204" pitchFamily="34" charset="0"/>
                <a:cs typeface="Arial" panose="020B0604020202020204" pitchFamily="34" charset="0"/>
              </a:rPr>
              <a:t>C3 for Change, </a:t>
            </a:r>
            <a:r>
              <a:rPr lang="en-US" sz="3600" i="1" dirty="0" err="1">
                <a:latin typeface="Arial" panose="020B0604020202020204" pitchFamily="34" charset="0"/>
                <a:cs typeface="Arial" panose="020B0604020202020204" pitchFamily="34" charset="0"/>
              </a:rPr>
              <a:t>LUNGevity</a:t>
            </a:r>
            <a:r>
              <a:rPr lang="en-US" sz="3600" i="1" dirty="0">
                <a:latin typeface="Arial" panose="020B0604020202020204" pitchFamily="34" charset="0"/>
                <a:cs typeface="Arial" panose="020B0604020202020204" pitchFamily="34" charset="0"/>
              </a:rPr>
              <a:t> Foundation</a:t>
            </a:r>
          </a:p>
        </p:txBody>
      </p:sp>
      <p:pic>
        <p:nvPicPr>
          <p:cNvPr id="4" name="Picture 3">
            <a:extLst>
              <a:ext uri="{FF2B5EF4-FFF2-40B4-BE49-F238E27FC236}">
                <a16:creationId xmlns:a16="http://schemas.microsoft.com/office/drawing/2014/main" id="{259F2276-42F2-BEDE-09D3-A478A53B5318}"/>
              </a:ext>
            </a:extLst>
          </p:cNvPr>
          <p:cNvPicPr>
            <a:picLocks noChangeAspect="1"/>
          </p:cNvPicPr>
          <p:nvPr/>
        </p:nvPicPr>
        <p:blipFill rotWithShape="1">
          <a:blip r:embed="rId3"/>
          <a:srcRect t="7504" r="1158" b="53147"/>
          <a:stretch/>
        </p:blipFill>
        <p:spPr>
          <a:xfrm>
            <a:off x="47096" y="6048899"/>
            <a:ext cx="19834287" cy="9978429"/>
          </a:xfrm>
          <a:prstGeom prst="rect">
            <a:avLst/>
          </a:prstGeom>
        </p:spPr>
      </p:pic>
      <p:sp>
        <p:nvSpPr>
          <p:cNvPr id="8" name="TextBox 7">
            <a:extLst>
              <a:ext uri="{FF2B5EF4-FFF2-40B4-BE49-F238E27FC236}">
                <a16:creationId xmlns:a16="http://schemas.microsoft.com/office/drawing/2014/main" id="{5DE66934-4EA9-AA14-FE01-3AE7E07442BB}"/>
              </a:ext>
            </a:extLst>
          </p:cNvPr>
          <p:cNvSpPr txBox="1"/>
          <p:nvPr/>
        </p:nvSpPr>
        <p:spPr>
          <a:xfrm>
            <a:off x="6734909" y="1184247"/>
            <a:ext cx="23211693" cy="1384995"/>
          </a:xfrm>
          <a:prstGeom prst="rect">
            <a:avLst/>
          </a:prstGeom>
          <a:noFill/>
        </p:spPr>
        <p:txBody>
          <a:bodyPr wrap="square">
            <a:spAutoFit/>
          </a:bodyPr>
          <a:lstStyle/>
          <a:p>
            <a:pPr algn="ctr"/>
            <a:r>
              <a:rPr lang="en-US" sz="8400" dirty="0">
                <a:latin typeface="Arial" panose="020B0604020202020204" pitchFamily="34" charset="0"/>
                <a:ea typeface="Times New Roman" panose="02020603050405020304" pitchFamily="18" charset="0"/>
              </a:rPr>
              <a:t>Lung cancer statistics</a:t>
            </a:r>
            <a:endParaRPr lang="en-US" sz="8400" dirty="0"/>
          </a:p>
        </p:txBody>
      </p:sp>
      <p:pic>
        <p:nvPicPr>
          <p:cNvPr id="9" name="Picture 4">
            <a:extLst>
              <a:ext uri="{FF2B5EF4-FFF2-40B4-BE49-F238E27FC236}">
                <a16:creationId xmlns:a16="http://schemas.microsoft.com/office/drawing/2014/main" id="{D19C8B8D-4C9C-FCAD-D14B-97E514A72D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34218" y="6048897"/>
            <a:ext cx="13773150" cy="10515600"/>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3DFAF9DB-E2D9-4615-37FA-447B2A4DA6FB}"/>
              </a:ext>
            </a:extLst>
          </p:cNvPr>
          <p:cNvSpPr>
            <a:spLocks noGrp="1"/>
          </p:cNvSpPr>
          <p:nvPr>
            <p:ph type="sldNum" sz="quarter" idx="12"/>
          </p:nvPr>
        </p:nvSpPr>
        <p:spPr/>
        <p:txBody>
          <a:bodyPr/>
          <a:lstStyle/>
          <a:p>
            <a:fld id="{1BAA6EEC-CA45-48BE-AF0D-EF9E3EF9256E}" type="slidenum">
              <a:rPr lang="en-US" smtClean="0"/>
              <a:t>2</a:t>
            </a:fld>
            <a:endParaRPr lang="en-US"/>
          </a:p>
        </p:txBody>
      </p:sp>
    </p:spTree>
    <p:extLst>
      <p:ext uri="{BB962C8B-B14F-4D97-AF65-F5344CB8AC3E}">
        <p14:creationId xmlns:p14="http://schemas.microsoft.com/office/powerpoint/2010/main" val="265316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6E35D8B-B909-4BC7-A7D3-D832475E5EB6}"/>
              </a:ext>
            </a:extLst>
          </p:cNvPr>
          <p:cNvGrpSpPr/>
          <p:nvPr/>
        </p:nvGrpSpPr>
        <p:grpSpPr>
          <a:xfrm>
            <a:off x="966950" y="3982848"/>
            <a:ext cx="18231219" cy="14283954"/>
            <a:chOff x="1441108" y="1372085"/>
            <a:chExt cx="6077073" cy="4761318"/>
          </a:xfrm>
        </p:grpSpPr>
        <p:pic>
          <p:nvPicPr>
            <p:cNvPr id="4" name="Picture 3">
              <a:extLst>
                <a:ext uri="{FF2B5EF4-FFF2-40B4-BE49-F238E27FC236}">
                  <a16:creationId xmlns:a16="http://schemas.microsoft.com/office/drawing/2014/main" id="{F6558C1C-F7CA-46C0-BC4E-226B035B13F0}"/>
                </a:ext>
              </a:extLst>
            </p:cNvPr>
            <p:cNvPicPr>
              <a:picLocks noChangeAspect="1"/>
            </p:cNvPicPr>
            <p:nvPr/>
          </p:nvPicPr>
          <p:blipFill>
            <a:blip r:embed="rId3"/>
            <a:stretch>
              <a:fillRect/>
            </a:stretch>
          </p:blipFill>
          <p:spPr>
            <a:xfrm>
              <a:off x="1441108" y="1398490"/>
              <a:ext cx="6077073" cy="4734913"/>
            </a:xfrm>
            <a:prstGeom prst="rect">
              <a:avLst/>
            </a:prstGeom>
          </p:spPr>
        </p:pic>
        <p:sp>
          <p:nvSpPr>
            <p:cNvPr id="5" name="TextBox 3">
              <a:extLst>
                <a:ext uri="{FF2B5EF4-FFF2-40B4-BE49-F238E27FC236}">
                  <a16:creationId xmlns:a16="http://schemas.microsoft.com/office/drawing/2014/main" id="{A637297A-3831-4CEE-B75B-737ED6E89C7B}"/>
                </a:ext>
              </a:extLst>
            </p:cNvPr>
            <p:cNvSpPr txBox="1"/>
            <p:nvPr/>
          </p:nvSpPr>
          <p:spPr>
            <a:xfrm>
              <a:off x="2309132" y="3419937"/>
              <a:ext cx="59101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dirty="0"/>
                <a:t>NSCLC</a:t>
              </a:r>
            </a:p>
          </p:txBody>
        </p:sp>
        <p:sp>
          <p:nvSpPr>
            <p:cNvPr id="6" name="TextBox 4">
              <a:extLst>
                <a:ext uri="{FF2B5EF4-FFF2-40B4-BE49-F238E27FC236}">
                  <a16:creationId xmlns:a16="http://schemas.microsoft.com/office/drawing/2014/main" id="{6DBB0AD5-0926-4E9F-B2F7-8FAEBF0DD1B0}"/>
                </a:ext>
              </a:extLst>
            </p:cNvPr>
            <p:cNvSpPr txBox="1"/>
            <p:nvPr/>
          </p:nvSpPr>
          <p:spPr>
            <a:xfrm>
              <a:off x="2129454" y="4189075"/>
              <a:ext cx="51039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dirty="0"/>
                <a:t>OSCC</a:t>
              </a:r>
            </a:p>
          </p:txBody>
        </p:sp>
        <p:cxnSp>
          <p:nvCxnSpPr>
            <p:cNvPr id="7" name="Straight Arrow Connector 6">
              <a:extLst>
                <a:ext uri="{FF2B5EF4-FFF2-40B4-BE49-F238E27FC236}">
                  <a16:creationId xmlns:a16="http://schemas.microsoft.com/office/drawing/2014/main" id="{25EC0B04-F58E-4C5D-9F91-B0C8416304C7}"/>
                </a:ext>
              </a:extLst>
            </p:cNvPr>
            <p:cNvCxnSpPr/>
            <p:nvPr/>
          </p:nvCxnSpPr>
          <p:spPr>
            <a:xfrm flipH="1" flipV="1">
              <a:off x="2430251" y="3765946"/>
              <a:ext cx="940" cy="4633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F221BD35-64C0-47C2-8BCB-93D9A8AEE55F}"/>
                </a:ext>
              </a:extLst>
            </p:cNvPr>
            <p:cNvSpPr txBox="1"/>
            <p:nvPr/>
          </p:nvSpPr>
          <p:spPr>
            <a:xfrm>
              <a:off x="3416800" y="3716108"/>
              <a:ext cx="589264"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dirty="0"/>
                <a:t>Breast</a:t>
              </a:r>
            </a:p>
          </p:txBody>
        </p:sp>
        <p:sp>
          <p:nvSpPr>
            <p:cNvPr id="9" name="TextBox 7">
              <a:extLst>
                <a:ext uri="{FF2B5EF4-FFF2-40B4-BE49-F238E27FC236}">
                  <a16:creationId xmlns:a16="http://schemas.microsoft.com/office/drawing/2014/main" id="{71860A86-C5CE-4CD1-88ED-4A8B9634CAAE}"/>
                </a:ext>
              </a:extLst>
            </p:cNvPr>
            <p:cNvSpPr txBox="1"/>
            <p:nvPr/>
          </p:nvSpPr>
          <p:spPr>
            <a:xfrm>
              <a:off x="4418977" y="4568486"/>
              <a:ext cx="47780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dirty="0"/>
                <a:t>GBM</a:t>
              </a:r>
            </a:p>
          </p:txBody>
        </p:sp>
        <p:cxnSp>
          <p:nvCxnSpPr>
            <p:cNvPr id="10" name="Straight Arrow Connector 9">
              <a:extLst>
                <a:ext uri="{FF2B5EF4-FFF2-40B4-BE49-F238E27FC236}">
                  <a16:creationId xmlns:a16="http://schemas.microsoft.com/office/drawing/2014/main" id="{D4B01EEC-2E8A-4699-8D89-5FFFA7DD9E5D}"/>
                </a:ext>
              </a:extLst>
            </p:cNvPr>
            <p:cNvCxnSpPr/>
            <p:nvPr/>
          </p:nvCxnSpPr>
          <p:spPr>
            <a:xfrm flipH="1" flipV="1">
              <a:off x="2707572" y="3018778"/>
              <a:ext cx="940" cy="4633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C88D4F4-4302-40C5-AF74-E89C4B0C3955}"/>
                </a:ext>
              </a:extLst>
            </p:cNvPr>
            <p:cNvCxnSpPr/>
            <p:nvPr/>
          </p:nvCxnSpPr>
          <p:spPr>
            <a:xfrm flipH="1" flipV="1">
              <a:off x="3769278" y="3295172"/>
              <a:ext cx="940" cy="4633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7CCB5AC-8077-4231-AC9C-8AC9FDEFDB25}"/>
                </a:ext>
              </a:extLst>
            </p:cNvPr>
            <p:cNvCxnSpPr/>
            <p:nvPr/>
          </p:nvCxnSpPr>
          <p:spPr>
            <a:xfrm flipH="1" flipV="1">
              <a:off x="4702814" y="4171028"/>
              <a:ext cx="940" cy="4633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3F05E06-5695-4548-8037-9D6B97734290}"/>
                </a:ext>
              </a:extLst>
            </p:cNvPr>
            <p:cNvCxnSpPr/>
            <p:nvPr/>
          </p:nvCxnSpPr>
          <p:spPr>
            <a:xfrm flipH="1" flipV="1">
              <a:off x="2931328" y="3403210"/>
              <a:ext cx="940" cy="4633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2">
              <a:extLst>
                <a:ext uri="{FF2B5EF4-FFF2-40B4-BE49-F238E27FC236}">
                  <a16:creationId xmlns:a16="http://schemas.microsoft.com/office/drawing/2014/main" id="{69206A2D-D1C4-48AB-B611-CF1F78681F77}"/>
                </a:ext>
              </a:extLst>
            </p:cNvPr>
            <p:cNvSpPr txBox="1"/>
            <p:nvPr/>
          </p:nvSpPr>
          <p:spPr>
            <a:xfrm>
              <a:off x="2415004" y="3807210"/>
              <a:ext cx="962977"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dirty="0"/>
                <a:t>Melanoma</a:t>
              </a:r>
            </a:p>
          </p:txBody>
        </p:sp>
        <p:sp>
          <p:nvSpPr>
            <p:cNvPr id="15" name="TextBox 13">
              <a:extLst>
                <a:ext uri="{FF2B5EF4-FFF2-40B4-BE49-F238E27FC236}">
                  <a16:creationId xmlns:a16="http://schemas.microsoft.com/office/drawing/2014/main" id="{045FC02F-9D25-4DD2-9D65-F1E050FED46E}"/>
                </a:ext>
              </a:extLst>
            </p:cNvPr>
            <p:cNvSpPr txBox="1"/>
            <p:nvPr/>
          </p:nvSpPr>
          <p:spPr>
            <a:xfrm rot="16200000">
              <a:off x="190406" y="2732799"/>
              <a:ext cx="302920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dirty="0"/>
                <a:t>Relative AhR Protein Expression</a:t>
              </a:r>
            </a:p>
          </p:txBody>
        </p:sp>
      </p:grpSp>
      <p:sp>
        <p:nvSpPr>
          <p:cNvPr id="2" name="TextBox 1"/>
          <p:cNvSpPr txBox="1"/>
          <p:nvPr/>
        </p:nvSpPr>
        <p:spPr>
          <a:xfrm>
            <a:off x="2190816" y="1226169"/>
            <a:ext cx="15783486" cy="2308324"/>
          </a:xfrm>
          <a:prstGeom prst="rect">
            <a:avLst/>
          </a:prstGeom>
          <a:noFill/>
        </p:spPr>
        <p:txBody>
          <a:bodyPr wrap="square" rtlCol="0">
            <a:spAutoFit/>
          </a:bodyPr>
          <a:lstStyle/>
          <a:p>
            <a:pPr algn="ctr"/>
            <a:r>
              <a:rPr lang="en-US" sz="7200" dirty="0"/>
              <a:t>Human Protein Atlas reveals high AhR expression in most human cancers</a:t>
            </a:r>
          </a:p>
        </p:txBody>
      </p:sp>
      <p:sp>
        <p:nvSpPr>
          <p:cNvPr id="18" name="TextBox 17"/>
          <p:cNvSpPr txBox="1"/>
          <p:nvPr/>
        </p:nvSpPr>
        <p:spPr>
          <a:xfrm>
            <a:off x="0" y="19952922"/>
            <a:ext cx="3375796" cy="738664"/>
          </a:xfrm>
          <a:prstGeom prst="rect">
            <a:avLst/>
          </a:prstGeom>
          <a:noFill/>
        </p:spPr>
        <p:txBody>
          <a:bodyPr wrap="none" rtlCol="0">
            <a:spAutoFit/>
          </a:bodyPr>
          <a:lstStyle/>
          <a:p>
            <a:r>
              <a:rPr lang="en-US" sz="4200" i="1" dirty="0"/>
              <a:t>Monti  &amp; </a:t>
            </a:r>
            <a:r>
              <a:rPr lang="en-US" sz="4200" i="1" dirty="0" err="1"/>
              <a:t>Sherr</a:t>
            </a:r>
            <a:endParaRPr lang="en-US" sz="4200" i="1" dirty="0"/>
          </a:p>
        </p:txBody>
      </p:sp>
      <p:sp>
        <p:nvSpPr>
          <p:cNvPr id="19" name="TextBox 18">
            <a:extLst>
              <a:ext uri="{FF2B5EF4-FFF2-40B4-BE49-F238E27FC236}">
                <a16:creationId xmlns:a16="http://schemas.microsoft.com/office/drawing/2014/main" id="{21B5AEE3-9793-4CCD-B588-677F4A7217B7}"/>
              </a:ext>
            </a:extLst>
          </p:cNvPr>
          <p:cNvSpPr txBox="1"/>
          <p:nvPr/>
        </p:nvSpPr>
        <p:spPr>
          <a:xfrm>
            <a:off x="18676494" y="9419937"/>
            <a:ext cx="5137112" cy="738664"/>
          </a:xfrm>
          <a:prstGeom prst="rect">
            <a:avLst/>
          </a:prstGeom>
          <a:noFill/>
        </p:spPr>
        <p:txBody>
          <a:bodyPr wrap="none" rtlCol="0">
            <a:spAutoFit/>
          </a:bodyPr>
          <a:lstStyle/>
          <a:p>
            <a:r>
              <a:rPr lang="en-US" sz="4200" dirty="0"/>
              <a:t>Normal cell expression</a:t>
            </a:r>
          </a:p>
        </p:txBody>
      </p:sp>
      <p:grpSp>
        <p:nvGrpSpPr>
          <p:cNvPr id="20" name="Group 19">
            <a:extLst>
              <a:ext uri="{FF2B5EF4-FFF2-40B4-BE49-F238E27FC236}">
                <a16:creationId xmlns:a16="http://schemas.microsoft.com/office/drawing/2014/main" id="{87038671-54D5-43DC-B383-8C705D087FA3}"/>
              </a:ext>
            </a:extLst>
          </p:cNvPr>
          <p:cNvGrpSpPr/>
          <p:nvPr/>
        </p:nvGrpSpPr>
        <p:grpSpPr>
          <a:xfrm>
            <a:off x="27114366" y="6234765"/>
            <a:ext cx="6429648" cy="12638748"/>
            <a:chOff x="8272384" y="2233613"/>
            <a:chExt cx="2136897" cy="4341161"/>
          </a:xfrm>
        </p:grpSpPr>
        <p:pic>
          <p:nvPicPr>
            <p:cNvPr id="21" name="Picture 2">
              <a:extLst>
                <a:ext uri="{FF2B5EF4-FFF2-40B4-BE49-F238E27FC236}">
                  <a16:creationId xmlns:a16="http://schemas.microsoft.com/office/drawing/2014/main" id="{CDC8ED6E-4F38-4D1F-BA39-EF1F4DC6B7E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881" t="50000" r="50024"/>
            <a:stretch/>
          </p:blipFill>
          <p:spPr bwMode="auto">
            <a:xfrm>
              <a:off x="8272384" y="2233613"/>
              <a:ext cx="2136897" cy="223361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63027B35-F8E6-44B4-8869-7D0FC488277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594" t="50000" r="26700"/>
            <a:stretch/>
          </p:blipFill>
          <p:spPr bwMode="auto">
            <a:xfrm>
              <a:off x="8339242" y="4341161"/>
              <a:ext cx="2018593" cy="2233613"/>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Box 22">
            <a:extLst>
              <a:ext uri="{FF2B5EF4-FFF2-40B4-BE49-F238E27FC236}">
                <a16:creationId xmlns:a16="http://schemas.microsoft.com/office/drawing/2014/main" id="{6B088296-F4B9-4BF7-8EC4-C0E57C5336D4}"/>
              </a:ext>
            </a:extLst>
          </p:cNvPr>
          <p:cNvSpPr txBox="1"/>
          <p:nvPr/>
        </p:nvSpPr>
        <p:spPr>
          <a:xfrm>
            <a:off x="28259510" y="18411846"/>
            <a:ext cx="4681153" cy="738664"/>
          </a:xfrm>
          <a:prstGeom prst="rect">
            <a:avLst/>
          </a:prstGeom>
          <a:noFill/>
        </p:spPr>
        <p:txBody>
          <a:bodyPr wrap="none" rtlCol="0">
            <a:spAutoFit/>
          </a:bodyPr>
          <a:lstStyle/>
          <a:p>
            <a:r>
              <a:rPr lang="en-US" sz="4200" i="1" dirty="0"/>
              <a:t>Human Protein Atlas</a:t>
            </a:r>
          </a:p>
        </p:txBody>
      </p:sp>
      <p:sp>
        <p:nvSpPr>
          <p:cNvPr id="16" name="Slide Number Placeholder 15">
            <a:extLst>
              <a:ext uri="{FF2B5EF4-FFF2-40B4-BE49-F238E27FC236}">
                <a16:creationId xmlns:a16="http://schemas.microsoft.com/office/drawing/2014/main" id="{735374FA-5F76-7BDD-9289-B9ADF9234A9E}"/>
              </a:ext>
            </a:extLst>
          </p:cNvPr>
          <p:cNvSpPr>
            <a:spLocks noGrp="1"/>
          </p:cNvSpPr>
          <p:nvPr>
            <p:ph type="sldNum" sz="quarter" idx="12"/>
          </p:nvPr>
        </p:nvSpPr>
        <p:spPr/>
        <p:txBody>
          <a:bodyPr/>
          <a:lstStyle/>
          <a:p>
            <a:fld id="{1BAA6EEC-CA45-48BE-AF0D-EF9E3EF9256E}" type="slidenum">
              <a:rPr lang="en-US" smtClean="0"/>
              <a:t>3</a:t>
            </a:fld>
            <a:endParaRPr lang="en-US"/>
          </a:p>
        </p:txBody>
      </p:sp>
      <p:pic>
        <p:nvPicPr>
          <p:cNvPr id="25" name="Picture 24">
            <a:extLst>
              <a:ext uri="{FF2B5EF4-FFF2-40B4-BE49-F238E27FC236}">
                <a16:creationId xmlns:a16="http://schemas.microsoft.com/office/drawing/2014/main" id="{E4333E69-ADAE-36C1-5C61-4D4EBE4D4D2B}"/>
              </a:ext>
            </a:extLst>
          </p:cNvPr>
          <p:cNvPicPr>
            <a:picLocks noChangeAspect="1"/>
          </p:cNvPicPr>
          <p:nvPr/>
        </p:nvPicPr>
        <p:blipFill>
          <a:blip r:embed="rId5"/>
          <a:stretch>
            <a:fillRect/>
          </a:stretch>
        </p:blipFill>
        <p:spPr>
          <a:xfrm>
            <a:off x="27315534" y="1093655"/>
            <a:ext cx="5982564" cy="5410527"/>
          </a:xfrm>
          <a:prstGeom prst="rect">
            <a:avLst/>
          </a:prstGeom>
        </p:spPr>
      </p:pic>
      <p:sp>
        <p:nvSpPr>
          <p:cNvPr id="26" name="TextBox 25">
            <a:extLst>
              <a:ext uri="{FF2B5EF4-FFF2-40B4-BE49-F238E27FC236}">
                <a16:creationId xmlns:a16="http://schemas.microsoft.com/office/drawing/2014/main" id="{ADD36F4B-670D-42C8-39D6-8755D239DC4A}"/>
              </a:ext>
            </a:extLst>
          </p:cNvPr>
          <p:cNvSpPr txBox="1"/>
          <p:nvPr/>
        </p:nvSpPr>
        <p:spPr>
          <a:xfrm>
            <a:off x="28776396" y="369188"/>
            <a:ext cx="2685030" cy="646331"/>
          </a:xfrm>
          <a:prstGeom prst="rect">
            <a:avLst/>
          </a:prstGeom>
          <a:noFill/>
        </p:spPr>
        <p:txBody>
          <a:bodyPr wrap="none" rtlCol="0">
            <a:spAutoFit/>
          </a:bodyPr>
          <a:lstStyle/>
          <a:p>
            <a:r>
              <a:rPr lang="en-US" sz="3600" b="1" dirty="0"/>
              <a:t>Healthy Lung</a:t>
            </a:r>
          </a:p>
        </p:txBody>
      </p:sp>
    </p:spTree>
    <p:extLst>
      <p:ext uri="{BB962C8B-B14F-4D97-AF65-F5344CB8AC3E}">
        <p14:creationId xmlns:p14="http://schemas.microsoft.com/office/powerpoint/2010/main" val="284883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icture 150">
            <a:extLst>
              <a:ext uri="{FF2B5EF4-FFF2-40B4-BE49-F238E27FC236}">
                <a16:creationId xmlns:a16="http://schemas.microsoft.com/office/drawing/2014/main" id="{B873F36B-BFB6-43EA-84A9-1771B0CB8506}"/>
              </a:ext>
            </a:extLst>
          </p:cNvPr>
          <p:cNvPicPr>
            <a:picLocks noChangeAspect="1"/>
          </p:cNvPicPr>
          <p:nvPr/>
        </p:nvPicPr>
        <p:blipFill>
          <a:blip r:embed="rId3"/>
          <a:stretch>
            <a:fillRect/>
          </a:stretch>
        </p:blipFill>
        <p:spPr>
          <a:xfrm>
            <a:off x="9079194" y="5760269"/>
            <a:ext cx="18417612" cy="10425063"/>
          </a:xfrm>
          <a:prstGeom prst="rect">
            <a:avLst/>
          </a:prstGeom>
        </p:spPr>
      </p:pic>
      <p:sp>
        <p:nvSpPr>
          <p:cNvPr id="2" name="TextBox 1">
            <a:extLst>
              <a:ext uri="{FF2B5EF4-FFF2-40B4-BE49-F238E27FC236}">
                <a16:creationId xmlns:a16="http://schemas.microsoft.com/office/drawing/2014/main" id="{82D133D6-1A97-EC02-1D60-57DDD8ED14B1}"/>
              </a:ext>
            </a:extLst>
          </p:cNvPr>
          <p:cNvSpPr txBox="1"/>
          <p:nvPr/>
        </p:nvSpPr>
        <p:spPr>
          <a:xfrm>
            <a:off x="4817153" y="1614216"/>
            <a:ext cx="25358049" cy="3046988"/>
          </a:xfrm>
          <a:prstGeom prst="rect">
            <a:avLst/>
          </a:prstGeom>
          <a:noFill/>
        </p:spPr>
        <p:txBody>
          <a:bodyPr wrap="square" rtlCol="0">
            <a:spAutoFit/>
          </a:bodyPr>
          <a:lstStyle/>
          <a:p>
            <a:pPr algn="ctr"/>
            <a:r>
              <a:rPr lang="en-US" sz="9600" dirty="0"/>
              <a:t>The AhR is a ligand activated transcription factor that regulates many genes</a:t>
            </a:r>
          </a:p>
        </p:txBody>
      </p:sp>
    </p:spTree>
    <p:extLst>
      <p:ext uri="{BB962C8B-B14F-4D97-AF65-F5344CB8AC3E}">
        <p14:creationId xmlns:p14="http://schemas.microsoft.com/office/powerpoint/2010/main" val="1339931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Google Shape;238;p7">
            <a:extLst>
              <a:ext uri="{FF2B5EF4-FFF2-40B4-BE49-F238E27FC236}">
                <a16:creationId xmlns:a16="http://schemas.microsoft.com/office/drawing/2014/main" id="{055A5AE1-AF03-4ACD-9032-4C9D6A7ECA22}"/>
              </a:ext>
            </a:extLst>
          </p:cNvPr>
          <p:cNvPicPr preferRelativeResize="0"/>
          <p:nvPr/>
        </p:nvPicPr>
        <p:blipFill rotWithShape="1">
          <a:blip r:embed="rId3">
            <a:alphaModFix/>
          </a:blip>
          <a:srcRect/>
          <a:stretch/>
        </p:blipFill>
        <p:spPr>
          <a:xfrm>
            <a:off x="21592761" y="5990946"/>
            <a:ext cx="13087350" cy="9772650"/>
          </a:xfrm>
          <a:prstGeom prst="rect">
            <a:avLst/>
          </a:prstGeom>
          <a:noFill/>
          <a:ln>
            <a:noFill/>
          </a:ln>
        </p:spPr>
      </p:pic>
      <p:sp>
        <p:nvSpPr>
          <p:cNvPr id="41" name="TextBox 40">
            <a:extLst>
              <a:ext uri="{FF2B5EF4-FFF2-40B4-BE49-F238E27FC236}">
                <a16:creationId xmlns:a16="http://schemas.microsoft.com/office/drawing/2014/main" id="{15BF2FDA-3A97-4CBA-B5F1-141D4F5E54F3}"/>
              </a:ext>
            </a:extLst>
          </p:cNvPr>
          <p:cNvSpPr txBox="1"/>
          <p:nvPr/>
        </p:nvSpPr>
        <p:spPr>
          <a:xfrm>
            <a:off x="21410268" y="16009698"/>
            <a:ext cx="12941876" cy="923330"/>
          </a:xfrm>
          <a:prstGeom prst="rect">
            <a:avLst/>
          </a:prstGeom>
          <a:noFill/>
        </p:spPr>
        <p:txBody>
          <a:bodyPr wrap="none" rtlCol="0">
            <a:spAutoFit/>
          </a:bodyPr>
          <a:lstStyle/>
          <a:p>
            <a:r>
              <a:rPr lang="en-US" sz="5400" dirty="0"/>
              <a:t>IDO</a:t>
            </a:r>
            <a:r>
              <a:rPr lang="en-US" sz="5400" baseline="30000" dirty="0"/>
              <a:t>+</a:t>
            </a:r>
            <a:r>
              <a:rPr lang="en-US" sz="5400" dirty="0"/>
              <a:t> human lung tumor, Human Protein Atlas</a:t>
            </a:r>
          </a:p>
        </p:txBody>
      </p:sp>
      <p:sp>
        <p:nvSpPr>
          <p:cNvPr id="42" name="TextBox 41">
            <a:extLst>
              <a:ext uri="{FF2B5EF4-FFF2-40B4-BE49-F238E27FC236}">
                <a16:creationId xmlns:a16="http://schemas.microsoft.com/office/drawing/2014/main" id="{A8DE6187-3F5C-42F0-A313-4999ABFEE29C}"/>
              </a:ext>
            </a:extLst>
          </p:cNvPr>
          <p:cNvSpPr txBox="1"/>
          <p:nvPr/>
        </p:nvSpPr>
        <p:spPr>
          <a:xfrm>
            <a:off x="4531403" y="958245"/>
            <a:ext cx="27700917" cy="1569660"/>
          </a:xfrm>
          <a:prstGeom prst="rect">
            <a:avLst/>
          </a:prstGeom>
          <a:noFill/>
        </p:spPr>
        <p:txBody>
          <a:bodyPr wrap="none" rtlCol="0">
            <a:spAutoFit/>
          </a:bodyPr>
          <a:lstStyle/>
          <a:p>
            <a:r>
              <a:rPr lang="en-US" sz="9600" dirty="0"/>
              <a:t>Tryptophan metabolism correlates with human cancers</a:t>
            </a:r>
          </a:p>
        </p:txBody>
      </p:sp>
      <p:grpSp>
        <p:nvGrpSpPr>
          <p:cNvPr id="44" name="Group 43">
            <a:extLst>
              <a:ext uri="{FF2B5EF4-FFF2-40B4-BE49-F238E27FC236}">
                <a16:creationId xmlns:a16="http://schemas.microsoft.com/office/drawing/2014/main" id="{C1A4CB21-1552-4EB6-B18D-9276F63B38B8}"/>
              </a:ext>
            </a:extLst>
          </p:cNvPr>
          <p:cNvGrpSpPr/>
          <p:nvPr/>
        </p:nvGrpSpPr>
        <p:grpSpPr>
          <a:xfrm>
            <a:off x="2" y="3372648"/>
            <a:ext cx="21592761" cy="15886104"/>
            <a:chOff x="107634" y="666531"/>
            <a:chExt cx="7197587" cy="5295368"/>
          </a:xfrm>
        </p:grpSpPr>
        <p:sp>
          <p:nvSpPr>
            <p:cNvPr id="43" name="Rectangle 42">
              <a:extLst>
                <a:ext uri="{FF2B5EF4-FFF2-40B4-BE49-F238E27FC236}">
                  <a16:creationId xmlns:a16="http://schemas.microsoft.com/office/drawing/2014/main" id="{B5EFEEDD-2F23-4660-A298-FBBEDEE8414E}"/>
                </a:ext>
              </a:extLst>
            </p:cNvPr>
            <p:cNvSpPr/>
            <p:nvPr/>
          </p:nvSpPr>
          <p:spPr>
            <a:xfrm>
              <a:off x="1866900" y="811254"/>
              <a:ext cx="3962400" cy="24638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pic>
          <p:nvPicPr>
            <p:cNvPr id="9218" name="Picture 2">
              <a:extLst>
                <a:ext uri="{FF2B5EF4-FFF2-40B4-BE49-F238E27FC236}">
                  <a16:creationId xmlns:a16="http://schemas.microsoft.com/office/drawing/2014/main" id="{0E268C34-C0F4-4798-9AE0-39C95E3E7A68}"/>
                </a:ext>
              </a:extLst>
            </p:cNvPr>
            <p:cNvPicPr>
              <a:picLocks noChangeAspect="1" noChangeArrowheads="1"/>
            </p:cNvPicPr>
            <p:nvPr/>
          </p:nvPicPr>
          <p:blipFill rotWithShape="1">
            <a:blip r:embed="rId4">
              <a:alphaModFix amt="65000"/>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val="0"/>
                </a:ext>
              </a:extLst>
            </a:blip>
            <a:srcRect l="9447" r="10401" b="42778"/>
            <a:stretch/>
          </p:blipFill>
          <p:spPr bwMode="auto">
            <a:xfrm>
              <a:off x="107634" y="666531"/>
              <a:ext cx="7197587" cy="5295368"/>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Slide Number Placeholder 2">
            <a:extLst>
              <a:ext uri="{FF2B5EF4-FFF2-40B4-BE49-F238E27FC236}">
                <a16:creationId xmlns:a16="http://schemas.microsoft.com/office/drawing/2014/main" id="{4F5A19A9-19C5-CBB9-FFEA-3D90595EC21B}"/>
              </a:ext>
            </a:extLst>
          </p:cNvPr>
          <p:cNvSpPr>
            <a:spLocks noGrp="1"/>
          </p:cNvSpPr>
          <p:nvPr>
            <p:ph type="sldNum" sz="quarter" idx="12"/>
          </p:nvPr>
        </p:nvSpPr>
        <p:spPr/>
        <p:txBody>
          <a:bodyPr/>
          <a:lstStyle/>
          <a:p>
            <a:fld id="{1BAA6EEC-CA45-48BE-AF0D-EF9E3EF9256E}" type="slidenum">
              <a:rPr lang="en-US" smtClean="0"/>
              <a:t>5</a:t>
            </a:fld>
            <a:endParaRPr lang="en-US"/>
          </a:p>
        </p:txBody>
      </p:sp>
      <p:sp>
        <p:nvSpPr>
          <p:cNvPr id="4" name="Star: 5 Points 3">
            <a:extLst>
              <a:ext uri="{FF2B5EF4-FFF2-40B4-BE49-F238E27FC236}">
                <a16:creationId xmlns:a16="http://schemas.microsoft.com/office/drawing/2014/main" id="{54FD254C-9579-42EA-A7D3-1A0433D6870B}"/>
              </a:ext>
            </a:extLst>
          </p:cNvPr>
          <p:cNvSpPr/>
          <p:nvPr/>
        </p:nvSpPr>
        <p:spPr>
          <a:xfrm>
            <a:off x="5277798" y="4838700"/>
            <a:ext cx="1694502" cy="1524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Tree>
    <p:extLst>
      <p:ext uri="{BB962C8B-B14F-4D97-AF65-F5344CB8AC3E}">
        <p14:creationId xmlns:p14="http://schemas.microsoft.com/office/powerpoint/2010/main" val="151420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9" y="1020846"/>
            <a:ext cx="36576000" cy="3046988"/>
          </a:xfrm>
          <a:prstGeom prst="rect">
            <a:avLst/>
          </a:prstGeom>
          <a:noFill/>
        </p:spPr>
        <p:txBody>
          <a:bodyPr wrap="square" rtlCol="0">
            <a:spAutoFit/>
          </a:bodyPr>
          <a:lstStyle/>
          <a:p>
            <a:pPr algn="ctr"/>
            <a:r>
              <a:rPr lang="en-US" sz="9600" dirty="0"/>
              <a:t>Working model: the AhR amplification loop in cancer drives immune checkpoint expression in the TME</a:t>
            </a:r>
          </a:p>
        </p:txBody>
      </p:sp>
      <p:sp>
        <p:nvSpPr>
          <p:cNvPr id="28" name="Slide Number Placeholder 27"/>
          <p:cNvSpPr>
            <a:spLocks noGrp="1"/>
          </p:cNvSpPr>
          <p:nvPr>
            <p:ph type="sldNum" sz="quarter" idx="12"/>
          </p:nvPr>
        </p:nvSpPr>
        <p:spPr/>
        <p:txBody>
          <a:bodyPr/>
          <a:lstStyle/>
          <a:p>
            <a:fld id="{330EA680-D336-4FF7-8B7A-9848BB0A1C32}" type="slidenum">
              <a:rPr lang="en-US" smtClean="0"/>
              <a:t>6</a:t>
            </a:fld>
            <a:endParaRPr lang="en-US"/>
          </a:p>
        </p:txBody>
      </p:sp>
      <p:sp>
        <p:nvSpPr>
          <p:cNvPr id="9" name="TextBox 8">
            <a:extLst>
              <a:ext uri="{FF2B5EF4-FFF2-40B4-BE49-F238E27FC236}">
                <a16:creationId xmlns:a16="http://schemas.microsoft.com/office/drawing/2014/main" id="{C95333D4-51D2-4997-A034-08D2E3686450}"/>
              </a:ext>
            </a:extLst>
          </p:cNvPr>
          <p:cNvSpPr txBox="1"/>
          <p:nvPr/>
        </p:nvSpPr>
        <p:spPr>
          <a:xfrm>
            <a:off x="21571472" y="10357344"/>
            <a:ext cx="3690009" cy="240065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dirty="0"/>
              <a:t>	         </a:t>
            </a:r>
            <a:r>
              <a:rPr lang="en-US" sz="7500" b="1" dirty="0" err="1">
                <a:solidFill>
                  <a:srgbClr val="00B050"/>
                </a:solidFill>
              </a:rPr>
              <a:t>AhR</a:t>
            </a:r>
            <a:r>
              <a:rPr lang="en-US" sz="7500" b="1" baseline="30000" dirty="0" err="1">
                <a:solidFill>
                  <a:srgbClr val="00B050"/>
                </a:solidFill>
              </a:rPr>
              <a:t>high</a:t>
            </a:r>
            <a:endParaRPr lang="en-US" sz="7500" b="1" dirty="0">
              <a:solidFill>
                <a:srgbClr val="00B050"/>
              </a:solidFill>
            </a:endParaRPr>
          </a:p>
        </p:txBody>
      </p:sp>
      <p:sp>
        <p:nvSpPr>
          <p:cNvPr id="10" name="TextBox 9">
            <a:extLst>
              <a:ext uri="{FF2B5EF4-FFF2-40B4-BE49-F238E27FC236}">
                <a16:creationId xmlns:a16="http://schemas.microsoft.com/office/drawing/2014/main" id="{F825963A-6751-41BC-9794-A2D6C732BC7F}"/>
              </a:ext>
            </a:extLst>
          </p:cNvPr>
          <p:cNvSpPr txBox="1"/>
          <p:nvPr/>
        </p:nvSpPr>
        <p:spPr>
          <a:xfrm>
            <a:off x="11199225" y="12636185"/>
            <a:ext cx="4485816" cy="12464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00B050"/>
                </a:solidFill>
              </a:rPr>
              <a:t>IDO</a:t>
            </a:r>
          </a:p>
        </p:txBody>
      </p:sp>
      <p:grpSp>
        <p:nvGrpSpPr>
          <p:cNvPr id="11" name="Group 10">
            <a:extLst>
              <a:ext uri="{FF2B5EF4-FFF2-40B4-BE49-F238E27FC236}">
                <a16:creationId xmlns:a16="http://schemas.microsoft.com/office/drawing/2014/main" id="{89761EE7-787C-424C-AF4D-6D60B8A1B8CE}"/>
              </a:ext>
            </a:extLst>
          </p:cNvPr>
          <p:cNvGrpSpPr/>
          <p:nvPr/>
        </p:nvGrpSpPr>
        <p:grpSpPr>
          <a:xfrm>
            <a:off x="14641173" y="12776450"/>
            <a:ext cx="8004978" cy="745017"/>
            <a:chOff x="4845729" y="3923763"/>
            <a:chExt cx="2429197" cy="241222"/>
          </a:xfrm>
        </p:grpSpPr>
        <p:cxnSp>
          <p:nvCxnSpPr>
            <p:cNvPr id="25" name="Straight Arrow Connector 24">
              <a:extLst>
                <a:ext uri="{FF2B5EF4-FFF2-40B4-BE49-F238E27FC236}">
                  <a16:creationId xmlns:a16="http://schemas.microsoft.com/office/drawing/2014/main" id="{C9246FDF-8A0A-4997-941E-C8729A762525}"/>
                </a:ext>
              </a:extLst>
            </p:cNvPr>
            <p:cNvCxnSpPr/>
            <p:nvPr/>
          </p:nvCxnSpPr>
          <p:spPr>
            <a:xfrm flipH="1" flipV="1">
              <a:off x="4845729" y="4126217"/>
              <a:ext cx="2429197" cy="971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EA5C6F7-4C07-4483-9B93-46044857FE08}"/>
                </a:ext>
              </a:extLst>
            </p:cNvPr>
            <p:cNvCxnSpPr/>
            <p:nvPr/>
          </p:nvCxnSpPr>
          <p:spPr>
            <a:xfrm>
              <a:off x="7274925" y="3923763"/>
              <a:ext cx="0" cy="24122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Arrow Connector 12">
            <a:extLst>
              <a:ext uri="{FF2B5EF4-FFF2-40B4-BE49-F238E27FC236}">
                <a16:creationId xmlns:a16="http://schemas.microsoft.com/office/drawing/2014/main" id="{92F7EC59-125E-4D14-9180-3194AABD5E31}"/>
              </a:ext>
            </a:extLst>
          </p:cNvPr>
          <p:cNvCxnSpPr/>
          <p:nvPr/>
        </p:nvCxnSpPr>
        <p:spPr>
          <a:xfrm>
            <a:off x="25092030" y="12356091"/>
            <a:ext cx="166356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AE7F7A9-F2F9-4DBE-A869-CB2F3A30B73E}"/>
              </a:ext>
            </a:extLst>
          </p:cNvPr>
          <p:cNvSpPr txBox="1"/>
          <p:nvPr/>
        </p:nvSpPr>
        <p:spPr>
          <a:xfrm>
            <a:off x="26445045" y="11611995"/>
            <a:ext cx="2709396" cy="207749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FF0000"/>
                </a:solidFill>
              </a:rPr>
              <a:t> </a:t>
            </a:r>
            <a:r>
              <a:rPr lang="en-US" sz="7500" b="1" dirty="0">
                <a:solidFill>
                  <a:srgbClr val="00B050"/>
                </a:solidFill>
              </a:rPr>
              <a:t>PD-L1</a:t>
            </a:r>
          </a:p>
          <a:p>
            <a:endParaRPr lang="en-US" sz="5400" b="1" dirty="0"/>
          </a:p>
        </p:txBody>
      </p:sp>
      <p:cxnSp>
        <p:nvCxnSpPr>
          <p:cNvPr id="15" name="Straight Arrow Connector 14">
            <a:extLst>
              <a:ext uri="{FF2B5EF4-FFF2-40B4-BE49-F238E27FC236}">
                <a16:creationId xmlns:a16="http://schemas.microsoft.com/office/drawing/2014/main" id="{C6E57A2C-245E-4022-96C9-D7614A37F507}"/>
              </a:ext>
            </a:extLst>
          </p:cNvPr>
          <p:cNvCxnSpPr/>
          <p:nvPr/>
        </p:nvCxnSpPr>
        <p:spPr>
          <a:xfrm>
            <a:off x="19213049" y="12356091"/>
            <a:ext cx="20800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F6872A2-2502-4E60-B013-74DC34C4138A}"/>
              </a:ext>
            </a:extLst>
          </p:cNvPr>
          <p:cNvSpPr txBox="1"/>
          <p:nvPr/>
        </p:nvSpPr>
        <p:spPr>
          <a:xfrm>
            <a:off x="13849757" y="11582171"/>
            <a:ext cx="5650083" cy="12464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00B050"/>
                </a:solidFill>
              </a:rPr>
              <a:t>Kynurenine</a:t>
            </a:r>
          </a:p>
        </p:txBody>
      </p:sp>
      <p:sp>
        <p:nvSpPr>
          <p:cNvPr id="20" name="Rectangle 19">
            <a:extLst>
              <a:ext uri="{FF2B5EF4-FFF2-40B4-BE49-F238E27FC236}">
                <a16:creationId xmlns:a16="http://schemas.microsoft.com/office/drawing/2014/main" id="{395BEDBA-6076-4565-8D11-18D070F0C719}"/>
              </a:ext>
            </a:extLst>
          </p:cNvPr>
          <p:cNvSpPr/>
          <p:nvPr/>
        </p:nvSpPr>
        <p:spPr>
          <a:xfrm>
            <a:off x="7537565" y="6013067"/>
            <a:ext cx="21940389" cy="4891251"/>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p>
        </p:txBody>
      </p:sp>
      <p:cxnSp>
        <p:nvCxnSpPr>
          <p:cNvPr id="32" name="Straight Connector 31">
            <a:extLst>
              <a:ext uri="{FF2B5EF4-FFF2-40B4-BE49-F238E27FC236}">
                <a16:creationId xmlns:a16="http://schemas.microsoft.com/office/drawing/2014/main" id="{E0C3FDBD-9BF7-4490-9C07-5A8FDF1A3076}"/>
              </a:ext>
            </a:extLst>
          </p:cNvPr>
          <p:cNvCxnSpPr>
            <a:cxnSpLocks/>
          </p:cNvCxnSpPr>
          <p:nvPr/>
        </p:nvCxnSpPr>
        <p:spPr>
          <a:xfrm>
            <a:off x="27982002" y="8181765"/>
            <a:ext cx="0" cy="337879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568000A-1AF3-4AD5-8ED0-580AF46D05BD}"/>
              </a:ext>
            </a:extLst>
          </p:cNvPr>
          <p:cNvCxnSpPr>
            <a:cxnSpLocks/>
          </p:cNvCxnSpPr>
          <p:nvPr/>
        </p:nvCxnSpPr>
        <p:spPr>
          <a:xfrm flipH="1">
            <a:off x="27590388" y="8181765"/>
            <a:ext cx="79166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B78C5A5E-0C74-4F34-AE94-C6C78A00D3B9}"/>
              </a:ext>
            </a:extLst>
          </p:cNvPr>
          <p:cNvGrpSpPr/>
          <p:nvPr/>
        </p:nvGrpSpPr>
        <p:grpSpPr>
          <a:xfrm>
            <a:off x="22810592" y="7797612"/>
            <a:ext cx="3265575" cy="3531426"/>
            <a:chOff x="11399524" y="2786444"/>
            <a:chExt cx="1056003" cy="1328008"/>
          </a:xfrm>
        </p:grpSpPr>
        <p:sp>
          <p:nvSpPr>
            <p:cNvPr id="35" name="TextBox 34">
              <a:extLst>
                <a:ext uri="{FF2B5EF4-FFF2-40B4-BE49-F238E27FC236}">
                  <a16:creationId xmlns:a16="http://schemas.microsoft.com/office/drawing/2014/main" id="{0BCEAB94-CF26-40D6-B920-AEF5B58C34DB}"/>
                </a:ext>
              </a:extLst>
            </p:cNvPr>
            <p:cNvSpPr txBox="1"/>
            <p:nvPr/>
          </p:nvSpPr>
          <p:spPr>
            <a:xfrm>
              <a:off x="11399524" y="3113547"/>
              <a:ext cx="1056003" cy="468750"/>
            </a:xfrm>
            <a:prstGeom prst="rect">
              <a:avLst/>
            </a:prstGeom>
            <a:noFill/>
          </p:spPr>
          <p:txBody>
            <a:bodyPr wrap="square">
              <a:spAutoFit/>
            </a:bodyPr>
            <a:lstStyle/>
            <a:p>
              <a:r>
                <a:rPr lang="en-US" sz="7500" b="1" dirty="0" err="1">
                  <a:solidFill>
                    <a:srgbClr val="FF0000"/>
                  </a:solidFill>
                </a:rPr>
                <a:t>IFN</a:t>
              </a:r>
              <a:r>
                <a:rPr lang="en-US" sz="7500" b="1" dirty="0" err="1">
                  <a:solidFill>
                    <a:srgbClr val="FF0000"/>
                  </a:solidFill>
                  <a:latin typeface="Symbol" panose="05050102010706020507" pitchFamily="18" charset="2"/>
                </a:rPr>
                <a:t>g</a:t>
              </a:r>
              <a:endParaRPr lang="en-US" sz="7500" dirty="0"/>
            </a:p>
          </p:txBody>
        </p:sp>
        <p:cxnSp>
          <p:nvCxnSpPr>
            <p:cNvPr id="37" name="Straight Arrow Connector 36">
              <a:extLst>
                <a:ext uri="{FF2B5EF4-FFF2-40B4-BE49-F238E27FC236}">
                  <a16:creationId xmlns:a16="http://schemas.microsoft.com/office/drawing/2014/main" id="{1582DCE1-586C-4CA2-B774-76AF76E8E37D}"/>
                </a:ext>
              </a:extLst>
            </p:cNvPr>
            <p:cNvCxnSpPr/>
            <p:nvPr/>
          </p:nvCxnSpPr>
          <p:spPr>
            <a:xfrm>
              <a:off x="11907360" y="3590601"/>
              <a:ext cx="1" cy="52385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22370B2-E688-46D3-8944-24B88C2F693C}"/>
                </a:ext>
              </a:extLst>
            </p:cNvPr>
            <p:cNvCxnSpPr>
              <a:cxnSpLocks/>
            </p:cNvCxnSpPr>
            <p:nvPr/>
          </p:nvCxnSpPr>
          <p:spPr>
            <a:xfrm flipH="1">
              <a:off x="11933667" y="2786444"/>
              <a:ext cx="258412" cy="3514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322AEBAA-6085-9FAC-3C82-C6DEC71E9C89}"/>
              </a:ext>
            </a:extLst>
          </p:cNvPr>
          <p:cNvGrpSpPr/>
          <p:nvPr/>
        </p:nvGrpSpPr>
        <p:grpSpPr>
          <a:xfrm>
            <a:off x="5380451" y="11083127"/>
            <a:ext cx="25020117" cy="3935007"/>
            <a:chOff x="1793483" y="3618175"/>
            <a:chExt cx="8340039" cy="1311669"/>
          </a:xfrm>
        </p:grpSpPr>
        <p:sp>
          <p:nvSpPr>
            <p:cNvPr id="12" name="Rectangle 11">
              <a:extLst>
                <a:ext uri="{FF2B5EF4-FFF2-40B4-BE49-F238E27FC236}">
                  <a16:creationId xmlns:a16="http://schemas.microsoft.com/office/drawing/2014/main" id="{3747266B-CD6E-4716-AB86-58214D8F1FB3}"/>
                </a:ext>
              </a:extLst>
            </p:cNvPr>
            <p:cNvSpPr/>
            <p:nvPr/>
          </p:nvSpPr>
          <p:spPr>
            <a:xfrm>
              <a:off x="1793483" y="3618175"/>
              <a:ext cx="8340039" cy="1311669"/>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p>
          </p:txBody>
        </p:sp>
        <p:grpSp>
          <p:nvGrpSpPr>
            <p:cNvPr id="21" name="Group 20">
              <a:extLst>
                <a:ext uri="{FF2B5EF4-FFF2-40B4-BE49-F238E27FC236}">
                  <a16:creationId xmlns:a16="http://schemas.microsoft.com/office/drawing/2014/main" id="{18085F79-D203-4F5D-ABC0-3F5904296620}"/>
                </a:ext>
              </a:extLst>
            </p:cNvPr>
            <p:cNvGrpSpPr/>
            <p:nvPr/>
          </p:nvGrpSpPr>
          <p:grpSpPr>
            <a:xfrm>
              <a:off x="1933001" y="3777325"/>
              <a:ext cx="2561274" cy="415499"/>
              <a:chOff x="1898339" y="3530083"/>
              <a:chExt cx="2561274" cy="403591"/>
            </a:xfrm>
          </p:grpSpPr>
          <p:cxnSp>
            <p:nvCxnSpPr>
              <p:cNvPr id="23" name="Straight Arrow Connector 22">
                <a:extLst>
                  <a:ext uri="{FF2B5EF4-FFF2-40B4-BE49-F238E27FC236}">
                    <a16:creationId xmlns:a16="http://schemas.microsoft.com/office/drawing/2014/main" id="{CEF1EB64-33A5-40BB-ABDE-61B58740B36F}"/>
                  </a:ext>
                </a:extLst>
              </p:cNvPr>
              <p:cNvCxnSpPr/>
              <p:nvPr/>
            </p:nvCxnSpPr>
            <p:spPr>
              <a:xfrm>
                <a:off x="3549364" y="3773146"/>
                <a:ext cx="9102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7683E9F-000D-4461-B70F-A5AEEDC8CC09}"/>
                  </a:ext>
                </a:extLst>
              </p:cNvPr>
              <p:cNvSpPr txBox="1"/>
              <p:nvPr/>
            </p:nvSpPr>
            <p:spPr>
              <a:xfrm>
                <a:off x="1898339" y="3530083"/>
                <a:ext cx="2128059" cy="4035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00B050"/>
                    </a:solidFill>
                  </a:rPr>
                  <a:t>Tryptophan</a:t>
                </a:r>
              </a:p>
            </p:txBody>
          </p:sp>
        </p:grpSp>
        <p:sp>
          <p:nvSpPr>
            <p:cNvPr id="5" name="TextBox 4">
              <a:extLst>
                <a:ext uri="{FF2B5EF4-FFF2-40B4-BE49-F238E27FC236}">
                  <a16:creationId xmlns:a16="http://schemas.microsoft.com/office/drawing/2014/main" id="{1A8BA2A2-1E95-7425-084C-D04373B129F2}"/>
                </a:ext>
              </a:extLst>
            </p:cNvPr>
            <p:cNvSpPr txBox="1"/>
            <p:nvPr/>
          </p:nvSpPr>
          <p:spPr>
            <a:xfrm>
              <a:off x="1930974" y="4570765"/>
              <a:ext cx="1382964" cy="307777"/>
            </a:xfrm>
            <a:prstGeom prst="rect">
              <a:avLst/>
            </a:prstGeom>
            <a:noFill/>
          </p:spPr>
          <p:txBody>
            <a:bodyPr wrap="none" rtlCol="0">
              <a:spAutoFit/>
            </a:bodyPr>
            <a:lstStyle/>
            <a:p>
              <a:r>
                <a:rPr lang="en-US" sz="5400" dirty="0"/>
                <a:t>Malignant cell</a:t>
              </a:r>
            </a:p>
          </p:txBody>
        </p:sp>
      </p:grpSp>
      <p:sp>
        <p:nvSpPr>
          <p:cNvPr id="6" name="TextBox 5">
            <a:extLst>
              <a:ext uri="{FF2B5EF4-FFF2-40B4-BE49-F238E27FC236}">
                <a16:creationId xmlns:a16="http://schemas.microsoft.com/office/drawing/2014/main" id="{D2CB0DDC-37C9-FF49-96F7-4EB8C276589F}"/>
              </a:ext>
            </a:extLst>
          </p:cNvPr>
          <p:cNvSpPr txBox="1"/>
          <p:nvPr/>
        </p:nvSpPr>
        <p:spPr>
          <a:xfrm>
            <a:off x="10317621" y="7529285"/>
            <a:ext cx="2156360" cy="1384995"/>
          </a:xfrm>
          <a:prstGeom prst="rect">
            <a:avLst/>
          </a:prstGeom>
          <a:noFill/>
        </p:spPr>
        <p:txBody>
          <a:bodyPr wrap="none" rtlCol="0">
            <a:spAutoFit/>
          </a:bodyPr>
          <a:lstStyle/>
          <a:p>
            <a:r>
              <a:rPr lang="en-US" sz="8400" dirty="0"/>
              <a:t>TME</a:t>
            </a:r>
          </a:p>
        </p:txBody>
      </p:sp>
      <p:sp>
        <p:nvSpPr>
          <p:cNvPr id="39" name="TextBox 38">
            <a:extLst>
              <a:ext uri="{FF2B5EF4-FFF2-40B4-BE49-F238E27FC236}">
                <a16:creationId xmlns:a16="http://schemas.microsoft.com/office/drawing/2014/main" id="{D3EB5DDF-89F4-E6BB-8C62-3DEDC620DCF8}"/>
              </a:ext>
            </a:extLst>
          </p:cNvPr>
          <p:cNvSpPr txBox="1"/>
          <p:nvPr/>
        </p:nvSpPr>
        <p:spPr>
          <a:xfrm>
            <a:off x="23147297" y="6366452"/>
            <a:ext cx="7216587" cy="1246495"/>
          </a:xfrm>
          <a:prstGeom prst="rect">
            <a:avLst/>
          </a:prstGeom>
          <a:noFill/>
        </p:spPr>
        <p:txBody>
          <a:bodyPr wrap="square">
            <a:spAutoFit/>
          </a:bodyPr>
          <a:lstStyle/>
          <a:p>
            <a:r>
              <a:rPr lang="en-US" sz="7500" b="1" dirty="0">
                <a:solidFill>
                  <a:srgbClr val="FF0000"/>
                </a:solidFill>
              </a:rPr>
              <a:t>Effector T cells </a:t>
            </a:r>
            <a:endParaRPr lang="en-US" sz="7500" dirty="0"/>
          </a:p>
        </p:txBody>
      </p:sp>
    </p:spTree>
    <p:extLst>
      <p:ext uri="{BB962C8B-B14F-4D97-AF65-F5344CB8AC3E}">
        <p14:creationId xmlns:p14="http://schemas.microsoft.com/office/powerpoint/2010/main" val="419691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22" grpId="0"/>
      <p:bldP spid="20" grpId="0" animBg="1"/>
      <p:bldP spid="6"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53B2E1-94B3-439B-1124-F84E1135BBF6}"/>
              </a:ext>
            </a:extLst>
          </p:cNvPr>
          <p:cNvSpPr txBox="1"/>
          <p:nvPr/>
        </p:nvSpPr>
        <p:spPr>
          <a:xfrm rot="16200000">
            <a:off x="8389737" y="6086518"/>
            <a:ext cx="4383315" cy="1384995"/>
          </a:xfrm>
          <a:prstGeom prst="rect">
            <a:avLst/>
          </a:prstGeom>
          <a:noFill/>
        </p:spPr>
        <p:txBody>
          <a:bodyPr wrap="none" rtlCol="0">
            <a:spAutoFit/>
          </a:bodyPr>
          <a:lstStyle/>
          <a:p>
            <a:pPr algn="ctr"/>
            <a:r>
              <a:rPr lang="en-US" sz="4200" dirty="0"/>
              <a:t>Relative Expression</a:t>
            </a:r>
          </a:p>
          <a:p>
            <a:pPr algn="ctr"/>
            <a:r>
              <a:rPr lang="en-US" sz="4200" dirty="0"/>
              <a:t>(Fold Change)</a:t>
            </a:r>
          </a:p>
        </p:txBody>
      </p:sp>
      <p:pic>
        <p:nvPicPr>
          <p:cNvPr id="6" name="Graphic 5">
            <a:extLst>
              <a:ext uri="{FF2B5EF4-FFF2-40B4-BE49-F238E27FC236}">
                <a16:creationId xmlns:a16="http://schemas.microsoft.com/office/drawing/2014/main" id="{7E232E7D-16E9-5F4B-0402-953287AE735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9151709" y="2923376"/>
            <a:ext cx="6789420" cy="9669780"/>
          </a:xfrm>
          <a:prstGeom prst="rect">
            <a:avLst/>
          </a:prstGeom>
        </p:spPr>
      </p:pic>
      <p:pic>
        <p:nvPicPr>
          <p:cNvPr id="8" name="Graphic 7">
            <a:extLst>
              <a:ext uri="{FF2B5EF4-FFF2-40B4-BE49-F238E27FC236}">
                <a16:creationId xmlns:a16="http://schemas.microsoft.com/office/drawing/2014/main" id="{210BA27C-26FB-FEA1-6B47-4B570F03A638}"/>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1639943" y="3220420"/>
            <a:ext cx="5760720" cy="8486775"/>
          </a:xfrm>
          <a:prstGeom prst="rect">
            <a:avLst/>
          </a:prstGeom>
        </p:spPr>
      </p:pic>
      <p:pic>
        <p:nvPicPr>
          <p:cNvPr id="18" name="Graphic 17">
            <a:extLst>
              <a:ext uri="{FF2B5EF4-FFF2-40B4-BE49-F238E27FC236}">
                <a16:creationId xmlns:a16="http://schemas.microsoft.com/office/drawing/2014/main" id="{0F6ADA9C-73AC-0252-E677-5974FFCFCA62}"/>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9341336" y="12411102"/>
            <a:ext cx="7237137" cy="8492232"/>
          </a:xfrm>
          <a:prstGeom prst="rect">
            <a:avLst/>
          </a:prstGeom>
        </p:spPr>
      </p:pic>
      <p:pic>
        <p:nvPicPr>
          <p:cNvPr id="20" name="Graphic 19">
            <a:extLst>
              <a:ext uri="{FF2B5EF4-FFF2-40B4-BE49-F238E27FC236}">
                <a16:creationId xmlns:a16="http://schemas.microsoft.com/office/drawing/2014/main" id="{6A3E98E1-70F6-8101-75C9-A96555F93B27}"/>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25841286" y="11500167"/>
            <a:ext cx="7285998" cy="9250998"/>
          </a:xfrm>
          <a:prstGeom prst="rect">
            <a:avLst/>
          </a:prstGeom>
        </p:spPr>
      </p:pic>
      <p:pic>
        <p:nvPicPr>
          <p:cNvPr id="22" name="Picture 21">
            <a:extLst>
              <a:ext uri="{FF2B5EF4-FFF2-40B4-BE49-F238E27FC236}">
                <a16:creationId xmlns:a16="http://schemas.microsoft.com/office/drawing/2014/main" id="{8EA238E0-1838-9CCB-DCF0-C1B3FE6E097F}"/>
              </a:ext>
            </a:extLst>
          </p:cNvPr>
          <p:cNvPicPr>
            <a:picLocks noChangeAspect="1"/>
          </p:cNvPicPr>
          <p:nvPr/>
        </p:nvPicPr>
        <p:blipFill>
          <a:blip r:embed="rId11"/>
          <a:stretch>
            <a:fillRect/>
          </a:stretch>
        </p:blipFill>
        <p:spPr>
          <a:xfrm>
            <a:off x="17595803" y="12738443"/>
            <a:ext cx="7976265" cy="8164893"/>
          </a:xfrm>
          <a:prstGeom prst="rect">
            <a:avLst/>
          </a:prstGeom>
        </p:spPr>
      </p:pic>
      <p:pic>
        <p:nvPicPr>
          <p:cNvPr id="24" name="Picture 23">
            <a:extLst>
              <a:ext uri="{FF2B5EF4-FFF2-40B4-BE49-F238E27FC236}">
                <a16:creationId xmlns:a16="http://schemas.microsoft.com/office/drawing/2014/main" id="{416323E4-10A5-D5DA-7ADB-465922EC53F6}"/>
              </a:ext>
            </a:extLst>
          </p:cNvPr>
          <p:cNvPicPr>
            <a:picLocks noChangeAspect="1"/>
          </p:cNvPicPr>
          <p:nvPr/>
        </p:nvPicPr>
        <p:blipFill>
          <a:blip r:embed="rId12"/>
          <a:stretch>
            <a:fillRect/>
          </a:stretch>
        </p:blipFill>
        <p:spPr>
          <a:xfrm>
            <a:off x="1482012" y="12593156"/>
            <a:ext cx="7543800" cy="8257401"/>
          </a:xfrm>
          <a:prstGeom prst="rect">
            <a:avLst/>
          </a:prstGeom>
        </p:spPr>
      </p:pic>
      <p:sp>
        <p:nvSpPr>
          <p:cNvPr id="26" name="TextBox 25">
            <a:extLst>
              <a:ext uri="{FF2B5EF4-FFF2-40B4-BE49-F238E27FC236}">
                <a16:creationId xmlns:a16="http://schemas.microsoft.com/office/drawing/2014/main" id="{095FF6F8-D851-263F-8BE0-E43F86048EE1}"/>
              </a:ext>
            </a:extLst>
          </p:cNvPr>
          <p:cNvSpPr txBox="1"/>
          <p:nvPr/>
        </p:nvSpPr>
        <p:spPr>
          <a:xfrm>
            <a:off x="1146174" y="1085277"/>
            <a:ext cx="34759584" cy="1384995"/>
          </a:xfrm>
          <a:prstGeom prst="rect">
            <a:avLst/>
          </a:prstGeom>
          <a:noFill/>
        </p:spPr>
        <p:txBody>
          <a:bodyPr wrap="square">
            <a:spAutoFit/>
          </a:bodyPr>
          <a:lstStyle/>
          <a:p>
            <a:pPr algn="ctr"/>
            <a:r>
              <a:rPr lang="en-US" sz="8400" dirty="0">
                <a:latin typeface="Arial" panose="020B0604020202020204" pitchFamily="34" charset="0"/>
                <a:ea typeface="Calibri" panose="020F0502020204030204" pitchFamily="34" charset="0"/>
              </a:rPr>
              <a:t>AhR regulates immune-related genes in murine CMT167 cells</a:t>
            </a:r>
            <a:endParaRPr lang="en-US" sz="8400" dirty="0"/>
          </a:p>
        </p:txBody>
      </p:sp>
      <p:sp>
        <p:nvSpPr>
          <p:cNvPr id="4" name="Slide Number Placeholder 3">
            <a:extLst>
              <a:ext uri="{FF2B5EF4-FFF2-40B4-BE49-F238E27FC236}">
                <a16:creationId xmlns:a16="http://schemas.microsoft.com/office/drawing/2014/main" id="{1670FD39-10AD-FA60-6EED-27941B5AA0CB}"/>
              </a:ext>
            </a:extLst>
          </p:cNvPr>
          <p:cNvSpPr>
            <a:spLocks noGrp="1"/>
          </p:cNvSpPr>
          <p:nvPr>
            <p:ph type="sldNum" sz="quarter" idx="12"/>
          </p:nvPr>
        </p:nvSpPr>
        <p:spPr/>
        <p:txBody>
          <a:bodyPr/>
          <a:lstStyle/>
          <a:p>
            <a:fld id="{1BAA6EEC-CA45-48BE-AF0D-EF9E3EF9256E}" type="slidenum">
              <a:rPr lang="en-US" smtClean="0"/>
              <a:t>7</a:t>
            </a:fld>
            <a:endParaRPr lang="en-US"/>
          </a:p>
        </p:txBody>
      </p:sp>
    </p:spTree>
    <p:extLst>
      <p:ext uri="{BB962C8B-B14F-4D97-AF65-F5344CB8AC3E}">
        <p14:creationId xmlns:p14="http://schemas.microsoft.com/office/powerpoint/2010/main" val="234367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352B6B90-B0C3-EAA0-6646-9F7AC606529C}"/>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251174" y="4144845"/>
            <a:ext cx="16073652" cy="11857854"/>
          </a:xfrm>
          <a:prstGeom prst="rect">
            <a:avLst/>
          </a:prstGeom>
        </p:spPr>
      </p:pic>
      <p:sp>
        <p:nvSpPr>
          <p:cNvPr id="3" name="TextBox 2">
            <a:extLst>
              <a:ext uri="{FF2B5EF4-FFF2-40B4-BE49-F238E27FC236}">
                <a16:creationId xmlns:a16="http://schemas.microsoft.com/office/drawing/2014/main" id="{18EE80D9-6687-00B0-75F9-BCD4250FCF21}"/>
              </a:ext>
            </a:extLst>
          </p:cNvPr>
          <p:cNvSpPr txBox="1"/>
          <p:nvPr/>
        </p:nvSpPr>
        <p:spPr>
          <a:xfrm>
            <a:off x="1146174" y="1085277"/>
            <a:ext cx="34759584" cy="1384995"/>
          </a:xfrm>
          <a:prstGeom prst="rect">
            <a:avLst/>
          </a:prstGeom>
          <a:noFill/>
        </p:spPr>
        <p:txBody>
          <a:bodyPr wrap="square">
            <a:spAutoFit/>
          </a:bodyPr>
          <a:lstStyle/>
          <a:p>
            <a:pPr algn="ctr"/>
            <a:r>
              <a:rPr lang="en-US" sz="8400" dirty="0">
                <a:latin typeface="Arial" panose="020B0604020202020204" pitchFamily="34" charset="0"/>
                <a:ea typeface="Calibri" panose="020F0502020204030204" pitchFamily="34" charset="0"/>
              </a:rPr>
              <a:t>AhR mediates IFNγ induced kynurenine in murine CMT167 cells</a:t>
            </a:r>
            <a:endParaRPr lang="en-US" sz="8400" dirty="0"/>
          </a:p>
        </p:txBody>
      </p:sp>
      <p:sp>
        <p:nvSpPr>
          <p:cNvPr id="4" name="Slide Number Placeholder 3">
            <a:extLst>
              <a:ext uri="{FF2B5EF4-FFF2-40B4-BE49-F238E27FC236}">
                <a16:creationId xmlns:a16="http://schemas.microsoft.com/office/drawing/2014/main" id="{7C10B8AA-12B1-84E4-F5B1-FACA234FC35C}"/>
              </a:ext>
            </a:extLst>
          </p:cNvPr>
          <p:cNvSpPr>
            <a:spLocks noGrp="1"/>
          </p:cNvSpPr>
          <p:nvPr>
            <p:ph type="sldNum" sz="quarter" idx="12"/>
          </p:nvPr>
        </p:nvSpPr>
        <p:spPr/>
        <p:txBody>
          <a:bodyPr/>
          <a:lstStyle/>
          <a:p>
            <a:fld id="{1BAA6EEC-CA45-48BE-AF0D-EF9E3EF9256E}" type="slidenum">
              <a:rPr lang="en-US" smtClean="0"/>
              <a:t>8</a:t>
            </a:fld>
            <a:endParaRPr lang="en-US"/>
          </a:p>
        </p:txBody>
      </p:sp>
      <p:pic>
        <p:nvPicPr>
          <p:cNvPr id="2" name="Picture 1">
            <a:extLst>
              <a:ext uri="{FF2B5EF4-FFF2-40B4-BE49-F238E27FC236}">
                <a16:creationId xmlns:a16="http://schemas.microsoft.com/office/drawing/2014/main" id="{17625CEE-8B96-C035-89DD-49C8932DD7FA}"/>
              </a:ext>
            </a:extLst>
          </p:cNvPr>
          <p:cNvPicPr>
            <a:picLocks noChangeAspect="1"/>
          </p:cNvPicPr>
          <p:nvPr/>
        </p:nvPicPr>
        <p:blipFill>
          <a:blip r:embed="rId5"/>
          <a:stretch>
            <a:fillRect/>
          </a:stretch>
        </p:blipFill>
        <p:spPr>
          <a:xfrm>
            <a:off x="9350345" y="16372400"/>
            <a:ext cx="18351243" cy="3459225"/>
          </a:xfrm>
          <a:prstGeom prst="rect">
            <a:avLst/>
          </a:prstGeom>
        </p:spPr>
      </p:pic>
    </p:spTree>
    <p:extLst>
      <p:ext uri="{BB962C8B-B14F-4D97-AF65-F5344CB8AC3E}">
        <p14:creationId xmlns:p14="http://schemas.microsoft.com/office/powerpoint/2010/main" val="245761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Arrow Connector 36">
            <a:extLst>
              <a:ext uri="{FF2B5EF4-FFF2-40B4-BE49-F238E27FC236}">
                <a16:creationId xmlns:a16="http://schemas.microsoft.com/office/drawing/2014/main" id="{1E5A2402-8FC0-3E2C-FAB3-5E89CE17CEC0}"/>
              </a:ext>
            </a:extLst>
          </p:cNvPr>
          <p:cNvCxnSpPr>
            <a:cxnSpLocks/>
          </p:cNvCxnSpPr>
          <p:nvPr/>
        </p:nvCxnSpPr>
        <p:spPr>
          <a:xfrm>
            <a:off x="12303764" y="3364052"/>
            <a:ext cx="17999769" cy="19875"/>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6E22F514-441E-A464-18CE-6D8BB84817A0}"/>
              </a:ext>
            </a:extLst>
          </p:cNvPr>
          <p:cNvGrpSpPr/>
          <p:nvPr/>
        </p:nvGrpSpPr>
        <p:grpSpPr>
          <a:xfrm>
            <a:off x="12344400" y="4840359"/>
            <a:ext cx="3607905" cy="3867903"/>
            <a:chOff x="4114800" y="1537253"/>
            <a:chExt cx="1202635" cy="1289301"/>
          </a:xfrm>
        </p:grpSpPr>
        <p:grpSp>
          <p:nvGrpSpPr>
            <p:cNvPr id="16" name="Group 15">
              <a:extLst>
                <a:ext uri="{FF2B5EF4-FFF2-40B4-BE49-F238E27FC236}">
                  <a16:creationId xmlns:a16="http://schemas.microsoft.com/office/drawing/2014/main" id="{8BD0FD5D-2715-1383-866E-DBD36D7C3100}"/>
                </a:ext>
              </a:extLst>
            </p:cNvPr>
            <p:cNvGrpSpPr/>
            <p:nvPr/>
          </p:nvGrpSpPr>
          <p:grpSpPr>
            <a:xfrm>
              <a:off x="4114800" y="1537253"/>
              <a:ext cx="1202635" cy="1040295"/>
              <a:chOff x="2961860" y="1736035"/>
              <a:chExt cx="1202635" cy="1040295"/>
            </a:xfrm>
          </p:grpSpPr>
          <p:pic>
            <p:nvPicPr>
              <p:cNvPr id="4" name="Graphic 3" descr="Rat with solid fill">
                <a:extLst>
                  <a:ext uri="{FF2B5EF4-FFF2-40B4-BE49-F238E27FC236}">
                    <a16:creationId xmlns:a16="http://schemas.microsoft.com/office/drawing/2014/main" id="{905398B9-33DB-EFDF-9E33-52A71C59DC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48000" y="1861930"/>
                <a:ext cx="914400" cy="914400"/>
              </a:xfrm>
              <a:prstGeom prst="rect">
                <a:avLst/>
              </a:prstGeom>
            </p:spPr>
          </p:pic>
          <p:pic>
            <p:nvPicPr>
              <p:cNvPr id="5" name="Graphic 4" descr="Rat with solid fill">
                <a:extLst>
                  <a:ext uri="{FF2B5EF4-FFF2-40B4-BE49-F238E27FC236}">
                    <a16:creationId xmlns:a16="http://schemas.microsoft.com/office/drawing/2014/main" id="{306DAB3F-3086-845A-4519-AAB6F42466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961860" y="1749288"/>
                <a:ext cx="702365" cy="702365"/>
              </a:xfrm>
              <a:prstGeom prst="rect">
                <a:avLst/>
              </a:prstGeom>
            </p:spPr>
          </p:pic>
          <p:pic>
            <p:nvPicPr>
              <p:cNvPr id="6" name="Graphic 5" descr="Rat with solid fill">
                <a:extLst>
                  <a:ext uri="{FF2B5EF4-FFF2-40B4-BE49-F238E27FC236}">
                    <a16:creationId xmlns:a16="http://schemas.microsoft.com/office/drawing/2014/main" id="{3DA50C48-47F4-48D4-A9E4-7BB63989D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62130" y="1736035"/>
                <a:ext cx="702365" cy="702365"/>
              </a:xfrm>
              <a:prstGeom prst="rect">
                <a:avLst/>
              </a:prstGeom>
            </p:spPr>
          </p:pic>
        </p:grpSp>
        <p:sp>
          <p:nvSpPr>
            <p:cNvPr id="38" name="TextBox 37">
              <a:extLst>
                <a:ext uri="{FF2B5EF4-FFF2-40B4-BE49-F238E27FC236}">
                  <a16:creationId xmlns:a16="http://schemas.microsoft.com/office/drawing/2014/main" id="{F1901248-13F5-C07B-D3CE-74063DDAF970}"/>
                </a:ext>
              </a:extLst>
            </p:cNvPr>
            <p:cNvSpPr txBox="1"/>
            <p:nvPr/>
          </p:nvSpPr>
          <p:spPr>
            <a:xfrm>
              <a:off x="4159514" y="2518777"/>
              <a:ext cx="774678" cy="307777"/>
            </a:xfrm>
            <a:prstGeom prst="rect">
              <a:avLst/>
            </a:prstGeom>
            <a:noFill/>
          </p:spPr>
          <p:txBody>
            <a:bodyPr wrap="none" rtlCol="0">
              <a:spAutoFit/>
            </a:bodyPr>
            <a:lstStyle/>
            <a:p>
              <a:r>
                <a:rPr lang="en-US" sz="5400" b="1" dirty="0"/>
                <a:t>Week 2</a:t>
              </a:r>
            </a:p>
          </p:txBody>
        </p:sp>
        <p:cxnSp>
          <p:nvCxnSpPr>
            <p:cNvPr id="43" name="Straight Connector 42">
              <a:extLst>
                <a:ext uri="{FF2B5EF4-FFF2-40B4-BE49-F238E27FC236}">
                  <a16:creationId xmlns:a16="http://schemas.microsoft.com/office/drawing/2014/main" id="{01DAC386-C188-FD5D-CD88-4FDE9F956586}"/>
                </a:ext>
              </a:extLst>
            </p:cNvPr>
            <p:cNvCxnSpPr>
              <a:cxnSpLocks/>
            </p:cNvCxnSpPr>
            <p:nvPr/>
          </p:nvCxnSpPr>
          <p:spPr>
            <a:xfrm>
              <a:off x="4615070" y="2391887"/>
              <a:ext cx="0" cy="1954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6" name="Group 185">
            <a:extLst>
              <a:ext uri="{FF2B5EF4-FFF2-40B4-BE49-F238E27FC236}">
                <a16:creationId xmlns:a16="http://schemas.microsoft.com/office/drawing/2014/main" id="{A60F266F-6560-3F74-34DE-5A5F6F441509}"/>
              </a:ext>
            </a:extLst>
          </p:cNvPr>
          <p:cNvGrpSpPr/>
          <p:nvPr/>
        </p:nvGrpSpPr>
        <p:grpSpPr>
          <a:xfrm>
            <a:off x="17234453" y="4840359"/>
            <a:ext cx="3607905" cy="3867903"/>
            <a:chOff x="5744817" y="1537253"/>
            <a:chExt cx="1202635" cy="1289301"/>
          </a:xfrm>
        </p:grpSpPr>
        <p:grpSp>
          <p:nvGrpSpPr>
            <p:cNvPr id="17" name="Group 16">
              <a:extLst>
                <a:ext uri="{FF2B5EF4-FFF2-40B4-BE49-F238E27FC236}">
                  <a16:creationId xmlns:a16="http://schemas.microsoft.com/office/drawing/2014/main" id="{C298CA53-010D-6DE1-3938-CA2012A5692B}"/>
                </a:ext>
              </a:extLst>
            </p:cNvPr>
            <p:cNvGrpSpPr/>
            <p:nvPr/>
          </p:nvGrpSpPr>
          <p:grpSpPr>
            <a:xfrm>
              <a:off x="5744817" y="1537253"/>
              <a:ext cx="1202635" cy="1040295"/>
              <a:chOff x="2961860" y="1736035"/>
              <a:chExt cx="1202635" cy="1040295"/>
            </a:xfrm>
          </p:grpSpPr>
          <p:pic>
            <p:nvPicPr>
              <p:cNvPr id="18" name="Graphic 17" descr="Rat with solid fill">
                <a:extLst>
                  <a:ext uri="{FF2B5EF4-FFF2-40B4-BE49-F238E27FC236}">
                    <a16:creationId xmlns:a16="http://schemas.microsoft.com/office/drawing/2014/main" id="{25773C72-4E1C-05A7-844D-E9951B8937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48000" y="1861930"/>
                <a:ext cx="914400" cy="914400"/>
              </a:xfrm>
              <a:prstGeom prst="rect">
                <a:avLst/>
              </a:prstGeom>
            </p:spPr>
          </p:pic>
          <p:pic>
            <p:nvPicPr>
              <p:cNvPr id="19" name="Graphic 18" descr="Rat with solid fill">
                <a:extLst>
                  <a:ext uri="{FF2B5EF4-FFF2-40B4-BE49-F238E27FC236}">
                    <a16:creationId xmlns:a16="http://schemas.microsoft.com/office/drawing/2014/main" id="{662F5FC2-D280-07FF-354D-D3CE280B50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961860" y="1749288"/>
                <a:ext cx="702365" cy="702365"/>
              </a:xfrm>
              <a:prstGeom prst="rect">
                <a:avLst/>
              </a:prstGeom>
            </p:spPr>
          </p:pic>
          <p:pic>
            <p:nvPicPr>
              <p:cNvPr id="20" name="Graphic 19" descr="Rat with solid fill">
                <a:extLst>
                  <a:ext uri="{FF2B5EF4-FFF2-40B4-BE49-F238E27FC236}">
                    <a16:creationId xmlns:a16="http://schemas.microsoft.com/office/drawing/2014/main" id="{C95780C6-3081-360B-9AED-6379F53FCA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62130" y="1736035"/>
                <a:ext cx="702365" cy="702365"/>
              </a:xfrm>
              <a:prstGeom prst="rect">
                <a:avLst/>
              </a:prstGeom>
            </p:spPr>
          </p:pic>
        </p:grpSp>
        <p:sp>
          <p:nvSpPr>
            <p:cNvPr id="39" name="TextBox 38">
              <a:extLst>
                <a:ext uri="{FF2B5EF4-FFF2-40B4-BE49-F238E27FC236}">
                  <a16:creationId xmlns:a16="http://schemas.microsoft.com/office/drawing/2014/main" id="{12D59095-7888-1CBC-641F-23D9919A4A88}"/>
                </a:ext>
              </a:extLst>
            </p:cNvPr>
            <p:cNvSpPr txBox="1"/>
            <p:nvPr/>
          </p:nvSpPr>
          <p:spPr>
            <a:xfrm>
              <a:off x="5839252" y="2518777"/>
              <a:ext cx="774678" cy="307777"/>
            </a:xfrm>
            <a:prstGeom prst="rect">
              <a:avLst/>
            </a:prstGeom>
            <a:noFill/>
          </p:spPr>
          <p:txBody>
            <a:bodyPr wrap="none" rtlCol="0">
              <a:spAutoFit/>
            </a:bodyPr>
            <a:lstStyle/>
            <a:p>
              <a:r>
                <a:rPr lang="en-US" sz="5400" b="1" dirty="0"/>
                <a:t>Week 3</a:t>
              </a:r>
            </a:p>
          </p:txBody>
        </p:sp>
        <p:cxnSp>
          <p:nvCxnSpPr>
            <p:cNvPr id="45" name="Straight Connector 44">
              <a:extLst>
                <a:ext uri="{FF2B5EF4-FFF2-40B4-BE49-F238E27FC236}">
                  <a16:creationId xmlns:a16="http://schemas.microsoft.com/office/drawing/2014/main" id="{8C2E99BA-3770-E3FF-A6D9-53AA0D3E5B3F}"/>
                </a:ext>
              </a:extLst>
            </p:cNvPr>
            <p:cNvCxnSpPr>
              <a:cxnSpLocks/>
            </p:cNvCxnSpPr>
            <p:nvPr/>
          </p:nvCxnSpPr>
          <p:spPr>
            <a:xfrm>
              <a:off x="6288157" y="2399377"/>
              <a:ext cx="0" cy="1954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8" name="Group 187">
            <a:extLst>
              <a:ext uri="{FF2B5EF4-FFF2-40B4-BE49-F238E27FC236}">
                <a16:creationId xmlns:a16="http://schemas.microsoft.com/office/drawing/2014/main" id="{1030D61D-894A-F43E-C83D-0B91FC83E735}"/>
              </a:ext>
            </a:extLst>
          </p:cNvPr>
          <p:cNvGrpSpPr/>
          <p:nvPr/>
        </p:nvGrpSpPr>
        <p:grpSpPr>
          <a:xfrm>
            <a:off x="22382924" y="4840359"/>
            <a:ext cx="3607905" cy="3867903"/>
            <a:chOff x="7460974" y="1537253"/>
            <a:chExt cx="1202635" cy="1289301"/>
          </a:xfrm>
        </p:grpSpPr>
        <p:grpSp>
          <p:nvGrpSpPr>
            <p:cNvPr id="21" name="Group 20">
              <a:extLst>
                <a:ext uri="{FF2B5EF4-FFF2-40B4-BE49-F238E27FC236}">
                  <a16:creationId xmlns:a16="http://schemas.microsoft.com/office/drawing/2014/main" id="{8539EFDD-BE15-4F83-08A7-32DF4B75061F}"/>
                </a:ext>
              </a:extLst>
            </p:cNvPr>
            <p:cNvGrpSpPr/>
            <p:nvPr/>
          </p:nvGrpSpPr>
          <p:grpSpPr>
            <a:xfrm>
              <a:off x="7460974" y="1537253"/>
              <a:ext cx="1202635" cy="1040295"/>
              <a:chOff x="2961860" y="1736035"/>
              <a:chExt cx="1202635" cy="1040295"/>
            </a:xfrm>
          </p:grpSpPr>
          <p:pic>
            <p:nvPicPr>
              <p:cNvPr id="22" name="Graphic 21" descr="Rat with solid fill">
                <a:extLst>
                  <a:ext uri="{FF2B5EF4-FFF2-40B4-BE49-F238E27FC236}">
                    <a16:creationId xmlns:a16="http://schemas.microsoft.com/office/drawing/2014/main" id="{11DC6858-A8BD-1C75-2027-C4E5443114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48000" y="1861930"/>
                <a:ext cx="914400" cy="914400"/>
              </a:xfrm>
              <a:prstGeom prst="rect">
                <a:avLst/>
              </a:prstGeom>
            </p:spPr>
          </p:pic>
          <p:pic>
            <p:nvPicPr>
              <p:cNvPr id="23" name="Graphic 22" descr="Rat with solid fill">
                <a:extLst>
                  <a:ext uri="{FF2B5EF4-FFF2-40B4-BE49-F238E27FC236}">
                    <a16:creationId xmlns:a16="http://schemas.microsoft.com/office/drawing/2014/main" id="{152B2580-C07B-8977-A975-7DECBD803F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961860" y="1749288"/>
                <a:ext cx="702365" cy="702365"/>
              </a:xfrm>
              <a:prstGeom prst="rect">
                <a:avLst/>
              </a:prstGeom>
            </p:spPr>
          </p:pic>
          <p:pic>
            <p:nvPicPr>
              <p:cNvPr id="24" name="Graphic 23" descr="Rat with solid fill">
                <a:extLst>
                  <a:ext uri="{FF2B5EF4-FFF2-40B4-BE49-F238E27FC236}">
                    <a16:creationId xmlns:a16="http://schemas.microsoft.com/office/drawing/2014/main" id="{36781E6E-C26E-4CE1-0DA2-4D3C209E1A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62130" y="1736035"/>
                <a:ext cx="702365" cy="702365"/>
              </a:xfrm>
              <a:prstGeom prst="rect">
                <a:avLst/>
              </a:prstGeom>
            </p:spPr>
          </p:pic>
        </p:grpSp>
        <p:sp>
          <p:nvSpPr>
            <p:cNvPr id="40" name="TextBox 39">
              <a:extLst>
                <a:ext uri="{FF2B5EF4-FFF2-40B4-BE49-F238E27FC236}">
                  <a16:creationId xmlns:a16="http://schemas.microsoft.com/office/drawing/2014/main" id="{31DD86E1-069D-CD8B-3C9F-C16192D620AB}"/>
                </a:ext>
              </a:extLst>
            </p:cNvPr>
            <p:cNvSpPr txBox="1"/>
            <p:nvPr/>
          </p:nvSpPr>
          <p:spPr>
            <a:xfrm>
              <a:off x="7527285" y="2518777"/>
              <a:ext cx="774678" cy="307777"/>
            </a:xfrm>
            <a:prstGeom prst="rect">
              <a:avLst/>
            </a:prstGeom>
            <a:noFill/>
          </p:spPr>
          <p:txBody>
            <a:bodyPr wrap="none" rtlCol="0">
              <a:spAutoFit/>
            </a:bodyPr>
            <a:lstStyle/>
            <a:p>
              <a:r>
                <a:rPr lang="en-US" sz="5400" b="1" dirty="0"/>
                <a:t>Week 4</a:t>
              </a:r>
            </a:p>
          </p:txBody>
        </p:sp>
        <p:cxnSp>
          <p:nvCxnSpPr>
            <p:cNvPr id="46" name="Straight Connector 45">
              <a:extLst>
                <a:ext uri="{FF2B5EF4-FFF2-40B4-BE49-F238E27FC236}">
                  <a16:creationId xmlns:a16="http://schemas.microsoft.com/office/drawing/2014/main" id="{18581870-53EC-19BB-F0AD-AC7E64C7779D}"/>
                </a:ext>
              </a:extLst>
            </p:cNvPr>
            <p:cNvCxnSpPr>
              <a:cxnSpLocks/>
            </p:cNvCxnSpPr>
            <p:nvPr/>
          </p:nvCxnSpPr>
          <p:spPr>
            <a:xfrm>
              <a:off x="7976190" y="2382078"/>
              <a:ext cx="0" cy="1954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7" name="Group 186">
            <a:extLst>
              <a:ext uri="{FF2B5EF4-FFF2-40B4-BE49-F238E27FC236}">
                <a16:creationId xmlns:a16="http://schemas.microsoft.com/office/drawing/2014/main" id="{56B1B256-AC88-2C85-6725-95F0B5628F62}"/>
              </a:ext>
            </a:extLst>
          </p:cNvPr>
          <p:cNvGrpSpPr/>
          <p:nvPr/>
        </p:nvGrpSpPr>
        <p:grpSpPr>
          <a:xfrm>
            <a:off x="27789815" y="4840359"/>
            <a:ext cx="3607905" cy="3867903"/>
            <a:chOff x="9263271" y="1537253"/>
            <a:chExt cx="1202635" cy="1289301"/>
          </a:xfrm>
        </p:grpSpPr>
        <p:grpSp>
          <p:nvGrpSpPr>
            <p:cNvPr id="25" name="Group 24">
              <a:extLst>
                <a:ext uri="{FF2B5EF4-FFF2-40B4-BE49-F238E27FC236}">
                  <a16:creationId xmlns:a16="http://schemas.microsoft.com/office/drawing/2014/main" id="{FB1A443D-E7D7-5E9C-E69A-A1340B588885}"/>
                </a:ext>
              </a:extLst>
            </p:cNvPr>
            <p:cNvGrpSpPr/>
            <p:nvPr/>
          </p:nvGrpSpPr>
          <p:grpSpPr>
            <a:xfrm>
              <a:off x="9263271" y="1537253"/>
              <a:ext cx="1202635" cy="1040295"/>
              <a:chOff x="2961860" y="1736035"/>
              <a:chExt cx="1202635" cy="1040295"/>
            </a:xfrm>
          </p:grpSpPr>
          <p:pic>
            <p:nvPicPr>
              <p:cNvPr id="26" name="Graphic 25" descr="Rat with solid fill">
                <a:extLst>
                  <a:ext uri="{FF2B5EF4-FFF2-40B4-BE49-F238E27FC236}">
                    <a16:creationId xmlns:a16="http://schemas.microsoft.com/office/drawing/2014/main" id="{F912F7A9-C0BE-EC65-2C8E-B7424297AE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48000" y="1861930"/>
                <a:ext cx="914400" cy="914400"/>
              </a:xfrm>
              <a:prstGeom prst="rect">
                <a:avLst/>
              </a:prstGeom>
            </p:spPr>
          </p:pic>
          <p:pic>
            <p:nvPicPr>
              <p:cNvPr id="27" name="Graphic 26" descr="Rat with solid fill">
                <a:extLst>
                  <a:ext uri="{FF2B5EF4-FFF2-40B4-BE49-F238E27FC236}">
                    <a16:creationId xmlns:a16="http://schemas.microsoft.com/office/drawing/2014/main" id="{9A567467-6C99-9C5A-4ED9-5AEE6D8D78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961860" y="1749288"/>
                <a:ext cx="702365" cy="702365"/>
              </a:xfrm>
              <a:prstGeom prst="rect">
                <a:avLst/>
              </a:prstGeom>
            </p:spPr>
          </p:pic>
          <p:pic>
            <p:nvPicPr>
              <p:cNvPr id="28" name="Graphic 27" descr="Rat with solid fill">
                <a:extLst>
                  <a:ext uri="{FF2B5EF4-FFF2-40B4-BE49-F238E27FC236}">
                    <a16:creationId xmlns:a16="http://schemas.microsoft.com/office/drawing/2014/main" id="{3A185DB4-DE5B-8B5C-748D-41CAD15AE2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62130" y="1736035"/>
                <a:ext cx="702365" cy="702365"/>
              </a:xfrm>
              <a:prstGeom prst="rect">
                <a:avLst/>
              </a:prstGeom>
            </p:spPr>
          </p:pic>
        </p:grpSp>
        <p:sp>
          <p:nvSpPr>
            <p:cNvPr id="41" name="TextBox 40">
              <a:extLst>
                <a:ext uri="{FF2B5EF4-FFF2-40B4-BE49-F238E27FC236}">
                  <a16:creationId xmlns:a16="http://schemas.microsoft.com/office/drawing/2014/main" id="{854E03F7-8226-5801-D4FD-B63D54015D62}"/>
                </a:ext>
              </a:extLst>
            </p:cNvPr>
            <p:cNvSpPr txBox="1"/>
            <p:nvPr/>
          </p:nvSpPr>
          <p:spPr>
            <a:xfrm>
              <a:off x="9375940" y="2518777"/>
              <a:ext cx="774678" cy="307777"/>
            </a:xfrm>
            <a:prstGeom prst="rect">
              <a:avLst/>
            </a:prstGeom>
            <a:noFill/>
          </p:spPr>
          <p:txBody>
            <a:bodyPr wrap="none" rtlCol="0">
              <a:spAutoFit/>
            </a:bodyPr>
            <a:lstStyle/>
            <a:p>
              <a:r>
                <a:rPr lang="en-US" sz="5400" b="1" dirty="0"/>
                <a:t>Week 5</a:t>
              </a:r>
            </a:p>
          </p:txBody>
        </p:sp>
        <p:cxnSp>
          <p:nvCxnSpPr>
            <p:cNvPr id="47" name="Straight Connector 46">
              <a:extLst>
                <a:ext uri="{FF2B5EF4-FFF2-40B4-BE49-F238E27FC236}">
                  <a16:creationId xmlns:a16="http://schemas.microsoft.com/office/drawing/2014/main" id="{476B7822-1CD5-F5EB-1F4E-00583C1A63D5}"/>
                </a:ext>
              </a:extLst>
            </p:cNvPr>
            <p:cNvCxnSpPr>
              <a:cxnSpLocks/>
            </p:cNvCxnSpPr>
            <p:nvPr/>
          </p:nvCxnSpPr>
          <p:spPr>
            <a:xfrm>
              <a:off x="9824845" y="2391887"/>
              <a:ext cx="0" cy="1954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4" name="Group 183">
            <a:extLst>
              <a:ext uri="{FF2B5EF4-FFF2-40B4-BE49-F238E27FC236}">
                <a16:creationId xmlns:a16="http://schemas.microsoft.com/office/drawing/2014/main" id="{A5DB9B9B-1C14-ECCA-1799-17F0F8FE453B}"/>
              </a:ext>
            </a:extLst>
          </p:cNvPr>
          <p:cNvGrpSpPr/>
          <p:nvPr/>
        </p:nvGrpSpPr>
        <p:grpSpPr>
          <a:xfrm>
            <a:off x="2801168" y="2747196"/>
            <a:ext cx="7396812" cy="6154722"/>
            <a:chOff x="933722" y="839532"/>
            <a:chExt cx="2465604" cy="2051574"/>
          </a:xfrm>
        </p:grpSpPr>
        <p:pic>
          <p:nvPicPr>
            <p:cNvPr id="32" name="Graphic 31" descr="Needle outline">
              <a:extLst>
                <a:ext uri="{FF2B5EF4-FFF2-40B4-BE49-F238E27FC236}">
                  <a16:creationId xmlns:a16="http://schemas.microsoft.com/office/drawing/2014/main" id="{38E2E8EA-49EB-EA7E-B972-0FCDD6D98A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452217" y="1131051"/>
              <a:ext cx="914400" cy="914400"/>
            </a:xfrm>
            <a:prstGeom prst="rect">
              <a:avLst/>
            </a:prstGeom>
          </p:spPr>
        </p:pic>
        <p:pic>
          <p:nvPicPr>
            <p:cNvPr id="35" name="Graphic 34" descr="Rat with solid fill">
              <a:extLst>
                <a:ext uri="{FF2B5EF4-FFF2-40B4-BE49-F238E27FC236}">
                  <a16:creationId xmlns:a16="http://schemas.microsoft.com/office/drawing/2014/main" id="{DFF108BD-072E-00EB-F5B6-E1F8346988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33722" y="1444960"/>
              <a:ext cx="1446146" cy="1446146"/>
            </a:xfrm>
            <a:prstGeom prst="rect">
              <a:avLst/>
            </a:prstGeom>
          </p:spPr>
        </p:pic>
        <p:sp>
          <p:nvSpPr>
            <p:cNvPr id="49" name="TextBox 48">
              <a:extLst>
                <a:ext uri="{FF2B5EF4-FFF2-40B4-BE49-F238E27FC236}">
                  <a16:creationId xmlns:a16="http://schemas.microsoft.com/office/drawing/2014/main" id="{5ED31E13-2236-F0C0-FDB9-34D7D9C5D424}"/>
                </a:ext>
              </a:extLst>
            </p:cNvPr>
            <p:cNvSpPr txBox="1"/>
            <p:nvPr/>
          </p:nvSpPr>
          <p:spPr>
            <a:xfrm>
              <a:off x="1939503" y="839532"/>
              <a:ext cx="1459823" cy="954107"/>
            </a:xfrm>
            <a:prstGeom prst="rect">
              <a:avLst/>
            </a:prstGeom>
            <a:noFill/>
          </p:spPr>
          <p:txBody>
            <a:bodyPr wrap="none" rtlCol="0">
              <a:spAutoFit/>
            </a:bodyPr>
            <a:lstStyle/>
            <a:p>
              <a:pPr algn="ctr"/>
              <a:r>
                <a:rPr lang="en-US" sz="6000" dirty="0"/>
                <a:t>CMT167</a:t>
              </a:r>
              <a:r>
                <a:rPr lang="en-US" sz="6000" baseline="30000" dirty="0"/>
                <a:t>AhR-KO</a:t>
              </a:r>
            </a:p>
            <a:p>
              <a:pPr algn="ctr"/>
              <a:r>
                <a:rPr lang="en-US" sz="6000" dirty="0"/>
                <a:t>or</a:t>
              </a:r>
            </a:p>
            <a:p>
              <a:pPr algn="ctr"/>
              <a:r>
                <a:rPr lang="en-US" sz="6000" dirty="0"/>
                <a:t>CMT167</a:t>
              </a:r>
              <a:r>
                <a:rPr lang="en-US" sz="6000" baseline="30000" dirty="0"/>
                <a:t>WT</a:t>
              </a:r>
            </a:p>
          </p:txBody>
        </p:sp>
      </p:grpSp>
      <p:grpSp>
        <p:nvGrpSpPr>
          <p:cNvPr id="190" name="Group 189">
            <a:extLst>
              <a:ext uri="{FF2B5EF4-FFF2-40B4-BE49-F238E27FC236}">
                <a16:creationId xmlns:a16="http://schemas.microsoft.com/office/drawing/2014/main" id="{245C5A73-7BED-D1B0-9A52-855335E10229}"/>
              </a:ext>
            </a:extLst>
          </p:cNvPr>
          <p:cNvGrpSpPr/>
          <p:nvPr/>
        </p:nvGrpSpPr>
        <p:grpSpPr>
          <a:xfrm>
            <a:off x="16718952" y="11718036"/>
            <a:ext cx="2622594" cy="2384850"/>
            <a:chOff x="5572984" y="3829812"/>
            <a:chExt cx="874198" cy="794950"/>
          </a:xfrm>
        </p:grpSpPr>
        <p:grpSp>
          <p:nvGrpSpPr>
            <p:cNvPr id="3" name="Group 2">
              <a:extLst>
                <a:ext uri="{FF2B5EF4-FFF2-40B4-BE49-F238E27FC236}">
                  <a16:creationId xmlns:a16="http://schemas.microsoft.com/office/drawing/2014/main" id="{4A3E2BFB-2702-E7B1-8034-DEEA66786550}"/>
                </a:ext>
              </a:extLst>
            </p:cNvPr>
            <p:cNvGrpSpPr/>
            <p:nvPr/>
          </p:nvGrpSpPr>
          <p:grpSpPr>
            <a:xfrm>
              <a:off x="5875587" y="4007303"/>
              <a:ext cx="571595" cy="551791"/>
              <a:chOff x="4846982" y="4078700"/>
              <a:chExt cx="882945" cy="701879"/>
            </a:xfrm>
          </p:grpSpPr>
          <p:sp>
            <p:nvSpPr>
              <p:cNvPr id="77" name="Oval 76">
                <a:extLst>
                  <a:ext uri="{FF2B5EF4-FFF2-40B4-BE49-F238E27FC236}">
                    <a16:creationId xmlns:a16="http://schemas.microsoft.com/office/drawing/2014/main" id="{D35069BC-B0E0-BA09-3DF9-CDF7DE8E75B3}"/>
                  </a:ext>
                </a:extLst>
              </p:cNvPr>
              <p:cNvSpPr/>
              <p:nvPr/>
            </p:nvSpPr>
            <p:spPr>
              <a:xfrm>
                <a:off x="5019261" y="4078700"/>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78" name="Oval 77">
                <a:extLst>
                  <a:ext uri="{FF2B5EF4-FFF2-40B4-BE49-F238E27FC236}">
                    <a16:creationId xmlns:a16="http://schemas.microsoft.com/office/drawing/2014/main" id="{3A0C172E-AEB4-7FB8-18D4-4BD3ED199991}"/>
                  </a:ext>
                </a:extLst>
              </p:cNvPr>
              <p:cNvSpPr/>
              <p:nvPr/>
            </p:nvSpPr>
            <p:spPr>
              <a:xfrm>
                <a:off x="4846982" y="4244283"/>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79" name="Oval 78">
                <a:extLst>
                  <a:ext uri="{FF2B5EF4-FFF2-40B4-BE49-F238E27FC236}">
                    <a16:creationId xmlns:a16="http://schemas.microsoft.com/office/drawing/2014/main" id="{C3BBE233-50D0-128E-2A05-04D7773904D6}"/>
                  </a:ext>
                </a:extLst>
              </p:cNvPr>
              <p:cNvSpPr/>
              <p:nvPr/>
            </p:nvSpPr>
            <p:spPr>
              <a:xfrm>
                <a:off x="5226326" y="4308750"/>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0" name="Oval 79">
                <a:extLst>
                  <a:ext uri="{FF2B5EF4-FFF2-40B4-BE49-F238E27FC236}">
                    <a16:creationId xmlns:a16="http://schemas.microsoft.com/office/drawing/2014/main" id="{6C177665-1C03-B4B4-46E1-D11F8738775B}"/>
                  </a:ext>
                </a:extLst>
              </p:cNvPr>
              <p:cNvSpPr/>
              <p:nvPr/>
            </p:nvSpPr>
            <p:spPr>
              <a:xfrm>
                <a:off x="5129696" y="4458248"/>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1" name="Oval 80">
                <a:extLst>
                  <a:ext uri="{FF2B5EF4-FFF2-40B4-BE49-F238E27FC236}">
                    <a16:creationId xmlns:a16="http://schemas.microsoft.com/office/drawing/2014/main" id="{A6524C45-7CA5-7092-5F8D-40D24DF4BCB2}"/>
                  </a:ext>
                </a:extLst>
              </p:cNvPr>
              <p:cNvSpPr/>
              <p:nvPr/>
            </p:nvSpPr>
            <p:spPr>
              <a:xfrm>
                <a:off x="5398606" y="4329315"/>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2" name="Oval 81">
                <a:extLst>
                  <a:ext uri="{FF2B5EF4-FFF2-40B4-BE49-F238E27FC236}">
                    <a16:creationId xmlns:a16="http://schemas.microsoft.com/office/drawing/2014/main" id="{336E7C1C-5EF5-4E0E-5D84-A0F8D3001E18}"/>
                  </a:ext>
                </a:extLst>
              </p:cNvPr>
              <p:cNvSpPr/>
              <p:nvPr/>
            </p:nvSpPr>
            <p:spPr>
              <a:xfrm>
                <a:off x="4860786" y="4393782"/>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3" name="Oval 82">
                <a:extLst>
                  <a:ext uri="{FF2B5EF4-FFF2-40B4-BE49-F238E27FC236}">
                    <a16:creationId xmlns:a16="http://schemas.microsoft.com/office/drawing/2014/main" id="{41F765D2-8A21-A7F5-7BE4-D75E4809A077}"/>
                  </a:ext>
                </a:extLst>
              </p:cNvPr>
              <p:cNvSpPr/>
              <p:nvPr/>
            </p:nvSpPr>
            <p:spPr>
              <a:xfrm>
                <a:off x="5226326" y="4112449"/>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4" name="Oval 83">
                <a:extLst>
                  <a:ext uri="{FF2B5EF4-FFF2-40B4-BE49-F238E27FC236}">
                    <a16:creationId xmlns:a16="http://schemas.microsoft.com/office/drawing/2014/main" id="{75CC0ADF-0926-21EF-40D6-4C4C8591F588}"/>
                  </a:ext>
                </a:extLst>
              </p:cNvPr>
              <p:cNvSpPr/>
              <p:nvPr/>
            </p:nvSpPr>
            <p:spPr>
              <a:xfrm>
                <a:off x="5041071" y="4241382"/>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5" name="Oval 84">
                <a:extLst>
                  <a:ext uri="{FF2B5EF4-FFF2-40B4-BE49-F238E27FC236}">
                    <a16:creationId xmlns:a16="http://schemas.microsoft.com/office/drawing/2014/main" id="{D9354556-6418-2E6A-8345-2A68D7D06133}"/>
                  </a:ext>
                </a:extLst>
              </p:cNvPr>
              <p:cNvSpPr/>
              <p:nvPr/>
            </p:nvSpPr>
            <p:spPr>
              <a:xfrm>
                <a:off x="5551006" y="4481715"/>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6" name="Oval 85">
                <a:extLst>
                  <a:ext uri="{FF2B5EF4-FFF2-40B4-BE49-F238E27FC236}">
                    <a16:creationId xmlns:a16="http://schemas.microsoft.com/office/drawing/2014/main" id="{5A823FD7-9865-E741-A34A-873297E808C9}"/>
                  </a:ext>
                </a:extLst>
              </p:cNvPr>
              <p:cNvSpPr/>
              <p:nvPr/>
            </p:nvSpPr>
            <p:spPr>
              <a:xfrm>
                <a:off x="5359138" y="4522714"/>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7" name="Oval 86">
                <a:extLst>
                  <a:ext uri="{FF2B5EF4-FFF2-40B4-BE49-F238E27FC236}">
                    <a16:creationId xmlns:a16="http://schemas.microsoft.com/office/drawing/2014/main" id="{98B11B8D-DD1A-CC2D-ABE5-B026CB8779D9}"/>
                  </a:ext>
                </a:extLst>
              </p:cNvPr>
              <p:cNvSpPr/>
              <p:nvPr/>
            </p:nvSpPr>
            <p:spPr>
              <a:xfrm>
                <a:off x="4999395" y="4566747"/>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8" name="Oval 87">
                <a:extLst>
                  <a:ext uri="{FF2B5EF4-FFF2-40B4-BE49-F238E27FC236}">
                    <a16:creationId xmlns:a16="http://schemas.microsoft.com/office/drawing/2014/main" id="{C6EF7626-414D-0282-7635-1DDCB50CCD6A}"/>
                  </a:ext>
                </a:extLst>
              </p:cNvPr>
              <p:cNvSpPr/>
              <p:nvPr/>
            </p:nvSpPr>
            <p:spPr>
              <a:xfrm>
                <a:off x="5406611" y="4168149"/>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9" name="Oval 88">
                <a:extLst>
                  <a:ext uri="{FF2B5EF4-FFF2-40B4-BE49-F238E27FC236}">
                    <a16:creationId xmlns:a16="http://schemas.microsoft.com/office/drawing/2014/main" id="{99C2D6D9-8F14-3888-9ADF-8FFBAAFE7505}"/>
                  </a:ext>
                </a:extLst>
              </p:cNvPr>
              <p:cNvSpPr/>
              <p:nvPr/>
            </p:nvSpPr>
            <p:spPr>
              <a:xfrm>
                <a:off x="5248704" y="4651646"/>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90" name="Oval 89">
                <a:extLst>
                  <a:ext uri="{FF2B5EF4-FFF2-40B4-BE49-F238E27FC236}">
                    <a16:creationId xmlns:a16="http://schemas.microsoft.com/office/drawing/2014/main" id="{242B51E7-FCCA-A489-A6DB-7A5EE81E9208}"/>
                  </a:ext>
                </a:extLst>
              </p:cNvPr>
              <p:cNvSpPr/>
              <p:nvPr/>
            </p:nvSpPr>
            <p:spPr>
              <a:xfrm>
                <a:off x="5580839" y="4241381"/>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grpSp>
          <p:nvGrpSpPr>
            <p:cNvPr id="120" name="Group 119">
              <a:extLst>
                <a:ext uri="{FF2B5EF4-FFF2-40B4-BE49-F238E27FC236}">
                  <a16:creationId xmlns:a16="http://schemas.microsoft.com/office/drawing/2014/main" id="{70D17DE2-E7DB-33C1-AC70-6E2A7B783F83}"/>
                </a:ext>
              </a:extLst>
            </p:cNvPr>
            <p:cNvGrpSpPr/>
            <p:nvPr/>
          </p:nvGrpSpPr>
          <p:grpSpPr>
            <a:xfrm>
              <a:off x="5572984" y="4072971"/>
              <a:ext cx="571595" cy="551791"/>
              <a:chOff x="4846982" y="4078700"/>
              <a:chExt cx="882945" cy="701879"/>
            </a:xfrm>
          </p:grpSpPr>
          <p:sp>
            <p:nvSpPr>
              <p:cNvPr id="121" name="Oval 120">
                <a:extLst>
                  <a:ext uri="{FF2B5EF4-FFF2-40B4-BE49-F238E27FC236}">
                    <a16:creationId xmlns:a16="http://schemas.microsoft.com/office/drawing/2014/main" id="{826F1FD0-4F1C-BEDA-40A6-B3F539341C1E}"/>
                  </a:ext>
                </a:extLst>
              </p:cNvPr>
              <p:cNvSpPr/>
              <p:nvPr/>
            </p:nvSpPr>
            <p:spPr>
              <a:xfrm>
                <a:off x="5019261" y="4078700"/>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2" name="Oval 121">
                <a:extLst>
                  <a:ext uri="{FF2B5EF4-FFF2-40B4-BE49-F238E27FC236}">
                    <a16:creationId xmlns:a16="http://schemas.microsoft.com/office/drawing/2014/main" id="{C5C70DC6-4CB3-E0C1-472F-826AC7CDBCE4}"/>
                  </a:ext>
                </a:extLst>
              </p:cNvPr>
              <p:cNvSpPr/>
              <p:nvPr/>
            </p:nvSpPr>
            <p:spPr>
              <a:xfrm>
                <a:off x="4846982" y="4244283"/>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3" name="Oval 122">
                <a:extLst>
                  <a:ext uri="{FF2B5EF4-FFF2-40B4-BE49-F238E27FC236}">
                    <a16:creationId xmlns:a16="http://schemas.microsoft.com/office/drawing/2014/main" id="{181A4913-BC7D-A6EB-6FB8-6FF35DB0A47A}"/>
                  </a:ext>
                </a:extLst>
              </p:cNvPr>
              <p:cNvSpPr/>
              <p:nvPr/>
            </p:nvSpPr>
            <p:spPr>
              <a:xfrm>
                <a:off x="5226326" y="4308750"/>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4" name="Oval 123">
                <a:extLst>
                  <a:ext uri="{FF2B5EF4-FFF2-40B4-BE49-F238E27FC236}">
                    <a16:creationId xmlns:a16="http://schemas.microsoft.com/office/drawing/2014/main" id="{1132C2BD-1DE4-497C-537F-BF92489DCD6F}"/>
                  </a:ext>
                </a:extLst>
              </p:cNvPr>
              <p:cNvSpPr/>
              <p:nvPr/>
            </p:nvSpPr>
            <p:spPr>
              <a:xfrm>
                <a:off x="5129696" y="4458248"/>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5" name="Oval 124">
                <a:extLst>
                  <a:ext uri="{FF2B5EF4-FFF2-40B4-BE49-F238E27FC236}">
                    <a16:creationId xmlns:a16="http://schemas.microsoft.com/office/drawing/2014/main" id="{E8652E2E-0283-27C5-3AD7-5004B2128B15}"/>
                  </a:ext>
                </a:extLst>
              </p:cNvPr>
              <p:cNvSpPr/>
              <p:nvPr/>
            </p:nvSpPr>
            <p:spPr>
              <a:xfrm>
                <a:off x="5398606" y="4329315"/>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6" name="Oval 125">
                <a:extLst>
                  <a:ext uri="{FF2B5EF4-FFF2-40B4-BE49-F238E27FC236}">
                    <a16:creationId xmlns:a16="http://schemas.microsoft.com/office/drawing/2014/main" id="{BF62CD16-152B-50E3-E999-B6CFA3483C08}"/>
                  </a:ext>
                </a:extLst>
              </p:cNvPr>
              <p:cNvSpPr/>
              <p:nvPr/>
            </p:nvSpPr>
            <p:spPr>
              <a:xfrm>
                <a:off x="4860786" y="4393782"/>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7" name="Oval 126">
                <a:extLst>
                  <a:ext uri="{FF2B5EF4-FFF2-40B4-BE49-F238E27FC236}">
                    <a16:creationId xmlns:a16="http://schemas.microsoft.com/office/drawing/2014/main" id="{15CE5B14-510B-3880-7AA8-BA2D9D9B3A1A}"/>
                  </a:ext>
                </a:extLst>
              </p:cNvPr>
              <p:cNvSpPr/>
              <p:nvPr/>
            </p:nvSpPr>
            <p:spPr>
              <a:xfrm>
                <a:off x="5226326" y="4112449"/>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8" name="Oval 127">
                <a:extLst>
                  <a:ext uri="{FF2B5EF4-FFF2-40B4-BE49-F238E27FC236}">
                    <a16:creationId xmlns:a16="http://schemas.microsoft.com/office/drawing/2014/main" id="{13313D8E-F289-D4A4-D544-D15B4862E27F}"/>
                  </a:ext>
                </a:extLst>
              </p:cNvPr>
              <p:cNvSpPr/>
              <p:nvPr/>
            </p:nvSpPr>
            <p:spPr>
              <a:xfrm>
                <a:off x="5041071" y="4241382"/>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9" name="Oval 128">
                <a:extLst>
                  <a:ext uri="{FF2B5EF4-FFF2-40B4-BE49-F238E27FC236}">
                    <a16:creationId xmlns:a16="http://schemas.microsoft.com/office/drawing/2014/main" id="{43978453-92EE-7D74-6632-F80D30039C39}"/>
                  </a:ext>
                </a:extLst>
              </p:cNvPr>
              <p:cNvSpPr/>
              <p:nvPr/>
            </p:nvSpPr>
            <p:spPr>
              <a:xfrm>
                <a:off x="5551006" y="4481715"/>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0" name="Oval 129">
                <a:extLst>
                  <a:ext uri="{FF2B5EF4-FFF2-40B4-BE49-F238E27FC236}">
                    <a16:creationId xmlns:a16="http://schemas.microsoft.com/office/drawing/2014/main" id="{28A939D8-FA28-B459-BDB9-3FBABAB8782B}"/>
                  </a:ext>
                </a:extLst>
              </p:cNvPr>
              <p:cNvSpPr/>
              <p:nvPr/>
            </p:nvSpPr>
            <p:spPr>
              <a:xfrm>
                <a:off x="5359138" y="4522714"/>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1" name="Oval 130">
                <a:extLst>
                  <a:ext uri="{FF2B5EF4-FFF2-40B4-BE49-F238E27FC236}">
                    <a16:creationId xmlns:a16="http://schemas.microsoft.com/office/drawing/2014/main" id="{7FABA001-ED6A-C779-4592-92EB5E695B15}"/>
                  </a:ext>
                </a:extLst>
              </p:cNvPr>
              <p:cNvSpPr/>
              <p:nvPr/>
            </p:nvSpPr>
            <p:spPr>
              <a:xfrm>
                <a:off x="4999395" y="4566747"/>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2" name="Oval 131">
                <a:extLst>
                  <a:ext uri="{FF2B5EF4-FFF2-40B4-BE49-F238E27FC236}">
                    <a16:creationId xmlns:a16="http://schemas.microsoft.com/office/drawing/2014/main" id="{6E030C7C-F54B-2E32-8038-9D302C18B3D4}"/>
                  </a:ext>
                </a:extLst>
              </p:cNvPr>
              <p:cNvSpPr/>
              <p:nvPr/>
            </p:nvSpPr>
            <p:spPr>
              <a:xfrm>
                <a:off x="5406611" y="4168149"/>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3" name="Oval 132">
                <a:extLst>
                  <a:ext uri="{FF2B5EF4-FFF2-40B4-BE49-F238E27FC236}">
                    <a16:creationId xmlns:a16="http://schemas.microsoft.com/office/drawing/2014/main" id="{6B12E033-6C96-BF97-C5CE-1614A590BC6C}"/>
                  </a:ext>
                </a:extLst>
              </p:cNvPr>
              <p:cNvSpPr/>
              <p:nvPr/>
            </p:nvSpPr>
            <p:spPr>
              <a:xfrm>
                <a:off x="5248704" y="4651646"/>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4" name="Oval 133">
                <a:extLst>
                  <a:ext uri="{FF2B5EF4-FFF2-40B4-BE49-F238E27FC236}">
                    <a16:creationId xmlns:a16="http://schemas.microsoft.com/office/drawing/2014/main" id="{978BA3BF-7A60-097A-A3B1-57E8AAD3D34F}"/>
                  </a:ext>
                </a:extLst>
              </p:cNvPr>
              <p:cNvSpPr/>
              <p:nvPr/>
            </p:nvSpPr>
            <p:spPr>
              <a:xfrm>
                <a:off x="5580839" y="4241381"/>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grpSp>
          <p:nvGrpSpPr>
            <p:cNvPr id="135" name="Group 134">
              <a:extLst>
                <a:ext uri="{FF2B5EF4-FFF2-40B4-BE49-F238E27FC236}">
                  <a16:creationId xmlns:a16="http://schemas.microsoft.com/office/drawing/2014/main" id="{34B36929-65CF-BF25-6002-D90FC024CF93}"/>
                </a:ext>
              </a:extLst>
            </p:cNvPr>
            <p:cNvGrpSpPr/>
            <p:nvPr/>
          </p:nvGrpSpPr>
          <p:grpSpPr>
            <a:xfrm>
              <a:off x="5699384" y="3829812"/>
              <a:ext cx="571595" cy="551791"/>
              <a:chOff x="4846982" y="4078700"/>
              <a:chExt cx="882945" cy="701879"/>
            </a:xfrm>
          </p:grpSpPr>
          <p:sp>
            <p:nvSpPr>
              <p:cNvPr id="136" name="Oval 135">
                <a:extLst>
                  <a:ext uri="{FF2B5EF4-FFF2-40B4-BE49-F238E27FC236}">
                    <a16:creationId xmlns:a16="http://schemas.microsoft.com/office/drawing/2014/main" id="{E57D59E1-4D8D-5254-C690-8A61F5354937}"/>
                  </a:ext>
                </a:extLst>
              </p:cNvPr>
              <p:cNvSpPr/>
              <p:nvPr/>
            </p:nvSpPr>
            <p:spPr>
              <a:xfrm>
                <a:off x="5019261" y="4078700"/>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7" name="Oval 136">
                <a:extLst>
                  <a:ext uri="{FF2B5EF4-FFF2-40B4-BE49-F238E27FC236}">
                    <a16:creationId xmlns:a16="http://schemas.microsoft.com/office/drawing/2014/main" id="{6C72C251-3428-DDEB-AC77-67D7F6DC1CAA}"/>
                  </a:ext>
                </a:extLst>
              </p:cNvPr>
              <p:cNvSpPr/>
              <p:nvPr/>
            </p:nvSpPr>
            <p:spPr>
              <a:xfrm>
                <a:off x="4846982" y="4244283"/>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8" name="Oval 137">
                <a:extLst>
                  <a:ext uri="{FF2B5EF4-FFF2-40B4-BE49-F238E27FC236}">
                    <a16:creationId xmlns:a16="http://schemas.microsoft.com/office/drawing/2014/main" id="{FCABA6AD-E786-C0BA-14B4-B6CA718EC4A8}"/>
                  </a:ext>
                </a:extLst>
              </p:cNvPr>
              <p:cNvSpPr/>
              <p:nvPr/>
            </p:nvSpPr>
            <p:spPr>
              <a:xfrm>
                <a:off x="5226326" y="4308750"/>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39" name="Oval 138">
                <a:extLst>
                  <a:ext uri="{FF2B5EF4-FFF2-40B4-BE49-F238E27FC236}">
                    <a16:creationId xmlns:a16="http://schemas.microsoft.com/office/drawing/2014/main" id="{A9EAB903-0547-27E9-E7DE-D1C531882FB4}"/>
                  </a:ext>
                </a:extLst>
              </p:cNvPr>
              <p:cNvSpPr/>
              <p:nvPr/>
            </p:nvSpPr>
            <p:spPr>
              <a:xfrm>
                <a:off x="5129696" y="4458248"/>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0" name="Oval 139">
                <a:extLst>
                  <a:ext uri="{FF2B5EF4-FFF2-40B4-BE49-F238E27FC236}">
                    <a16:creationId xmlns:a16="http://schemas.microsoft.com/office/drawing/2014/main" id="{26941E5C-2B1A-860A-B67D-F8DFFE1B2E72}"/>
                  </a:ext>
                </a:extLst>
              </p:cNvPr>
              <p:cNvSpPr/>
              <p:nvPr/>
            </p:nvSpPr>
            <p:spPr>
              <a:xfrm>
                <a:off x="5398606" y="4329315"/>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1" name="Oval 140">
                <a:extLst>
                  <a:ext uri="{FF2B5EF4-FFF2-40B4-BE49-F238E27FC236}">
                    <a16:creationId xmlns:a16="http://schemas.microsoft.com/office/drawing/2014/main" id="{ED2633FA-9D32-E490-3317-4672E3510792}"/>
                  </a:ext>
                </a:extLst>
              </p:cNvPr>
              <p:cNvSpPr/>
              <p:nvPr/>
            </p:nvSpPr>
            <p:spPr>
              <a:xfrm>
                <a:off x="4860786" y="4393782"/>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2" name="Oval 141">
                <a:extLst>
                  <a:ext uri="{FF2B5EF4-FFF2-40B4-BE49-F238E27FC236}">
                    <a16:creationId xmlns:a16="http://schemas.microsoft.com/office/drawing/2014/main" id="{162BBDC0-A4BC-38E6-81A2-E9970746D7E6}"/>
                  </a:ext>
                </a:extLst>
              </p:cNvPr>
              <p:cNvSpPr/>
              <p:nvPr/>
            </p:nvSpPr>
            <p:spPr>
              <a:xfrm>
                <a:off x="5226326" y="4112449"/>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3" name="Oval 142">
                <a:extLst>
                  <a:ext uri="{FF2B5EF4-FFF2-40B4-BE49-F238E27FC236}">
                    <a16:creationId xmlns:a16="http://schemas.microsoft.com/office/drawing/2014/main" id="{76DBF09D-CABE-39D4-4376-FAC535D906E1}"/>
                  </a:ext>
                </a:extLst>
              </p:cNvPr>
              <p:cNvSpPr/>
              <p:nvPr/>
            </p:nvSpPr>
            <p:spPr>
              <a:xfrm>
                <a:off x="5041071" y="4241382"/>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4" name="Oval 143">
                <a:extLst>
                  <a:ext uri="{FF2B5EF4-FFF2-40B4-BE49-F238E27FC236}">
                    <a16:creationId xmlns:a16="http://schemas.microsoft.com/office/drawing/2014/main" id="{9285D299-0BDF-3B9E-9D4F-006B19651798}"/>
                  </a:ext>
                </a:extLst>
              </p:cNvPr>
              <p:cNvSpPr/>
              <p:nvPr/>
            </p:nvSpPr>
            <p:spPr>
              <a:xfrm>
                <a:off x="5551006" y="4481715"/>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5" name="Oval 144">
                <a:extLst>
                  <a:ext uri="{FF2B5EF4-FFF2-40B4-BE49-F238E27FC236}">
                    <a16:creationId xmlns:a16="http://schemas.microsoft.com/office/drawing/2014/main" id="{9BC79F35-0539-E17E-98FB-E5E4AA537783}"/>
                  </a:ext>
                </a:extLst>
              </p:cNvPr>
              <p:cNvSpPr/>
              <p:nvPr/>
            </p:nvSpPr>
            <p:spPr>
              <a:xfrm>
                <a:off x="5359138" y="4522714"/>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6" name="Oval 145">
                <a:extLst>
                  <a:ext uri="{FF2B5EF4-FFF2-40B4-BE49-F238E27FC236}">
                    <a16:creationId xmlns:a16="http://schemas.microsoft.com/office/drawing/2014/main" id="{BB87CBD2-2B5E-64B2-BEEE-17F238FE04DD}"/>
                  </a:ext>
                </a:extLst>
              </p:cNvPr>
              <p:cNvSpPr/>
              <p:nvPr/>
            </p:nvSpPr>
            <p:spPr>
              <a:xfrm>
                <a:off x="4999395" y="4566747"/>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7" name="Oval 146">
                <a:extLst>
                  <a:ext uri="{FF2B5EF4-FFF2-40B4-BE49-F238E27FC236}">
                    <a16:creationId xmlns:a16="http://schemas.microsoft.com/office/drawing/2014/main" id="{ACF00BEE-24E0-EA07-D1B7-64E05C1968B1}"/>
                  </a:ext>
                </a:extLst>
              </p:cNvPr>
              <p:cNvSpPr/>
              <p:nvPr/>
            </p:nvSpPr>
            <p:spPr>
              <a:xfrm>
                <a:off x="5406611" y="4168149"/>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8" name="Oval 147">
                <a:extLst>
                  <a:ext uri="{FF2B5EF4-FFF2-40B4-BE49-F238E27FC236}">
                    <a16:creationId xmlns:a16="http://schemas.microsoft.com/office/drawing/2014/main" id="{52922991-138A-A018-0921-61871A24E4DC}"/>
                  </a:ext>
                </a:extLst>
              </p:cNvPr>
              <p:cNvSpPr/>
              <p:nvPr/>
            </p:nvSpPr>
            <p:spPr>
              <a:xfrm>
                <a:off x="5248704" y="4651646"/>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9" name="Oval 148">
                <a:extLst>
                  <a:ext uri="{FF2B5EF4-FFF2-40B4-BE49-F238E27FC236}">
                    <a16:creationId xmlns:a16="http://schemas.microsoft.com/office/drawing/2014/main" id="{026A4463-3789-123E-010A-49859CF8238F}"/>
                  </a:ext>
                </a:extLst>
              </p:cNvPr>
              <p:cNvSpPr/>
              <p:nvPr/>
            </p:nvSpPr>
            <p:spPr>
              <a:xfrm>
                <a:off x="5580839" y="4241381"/>
                <a:ext cx="149088" cy="128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grpSp>
      <p:grpSp>
        <p:nvGrpSpPr>
          <p:cNvPr id="189" name="Group 188">
            <a:extLst>
              <a:ext uri="{FF2B5EF4-FFF2-40B4-BE49-F238E27FC236}">
                <a16:creationId xmlns:a16="http://schemas.microsoft.com/office/drawing/2014/main" id="{B7059288-3C61-7167-E85E-80270A49635C}"/>
              </a:ext>
            </a:extLst>
          </p:cNvPr>
          <p:cNvGrpSpPr/>
          <p:nvPr/>
        </p:nvGrpSpPr>
        <p:grpSpPr>
          <a:xfrm>
            <a:off x="4515225" y="11140550"/>
            <a:ext cx="7575756" cy="5968275"/>
            <a:chOff x="1505075" y="3637316"/>
            <a:chExt cx="2525252" cy="1989425"/>
          </a:xfrm>
        </p:grpSpPr>
        <p:pic>
          <p:nvPicPr>
            <p:cNvPr id="51" name="Graphic 50" descr="Scissors outline">
              <a:extLst>
                <a:ext uri="{FF2B5EF4-FFF2-40B4-BE49-F238E27FC236}">
                  <a16:creationId xmlns:a16="http://schemas.microsoft.com/office/drawing/2014/main" id="{EE3B652E-3715-B660-C24F-E7E1063471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7625629">
              <a:off x="1791838" y="3637316"/>
              <a:ext cx="775961" cy="775961"/>
            </a:xfrm>
            <a:prstGeom prst="rect">
              <a:avLst/>
            </a:prstGeom>
          </p:spPr>
        </p:pic>
        <p:pic>
          <p:nvPicPr>
            <p:cNvPr id="52" name="Graphic 51" descr="Rat with solid fill">
              <a:extLst>
                <a:ext uri="{FF2B5EF4-FFF2-40B4-BE49-F238E27FC236}">
                  <a16:creationId xmlns:a16="http://schemas.microsoft.com/office/drawing/2014/main" id="{988F4D17-0E3F-D5C2-85CA-4934F15CCF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0800000">
              <a:off x="1505075" y="4078356"/>
              <a:ext cx="1446146" cy="1446146"/>
            </a:xfrm>
            <a:prstGeom prst="rect">
              <a:avLst/>
            </a:prstGeom>
          </p:spPr>
        </p:pic>
        <p:grpSp>
          <p:nvGrpSpPr>
            <p:cNvPr id="170" name="Group 169">
              <a:extLst>
                <a:ext uri="{FF2B5EF4-FFF2-40B4-BE49-F238E27FC236}">
                  <a16:creationId xmlns:a16="http://schemas.microsoft.com/office/drawing/2014/main" id="{E30199D1-8115-EE3B-326F-0870F010CD1A}"/>
                </a:ext>
              </a:extLst>
            </p:cNvPr>
            <p:cNvGrpSpPr/>
            <p:nvPr/>
          </p:nvGrpSpPr>
          <p:grpSpPr>
            <a:xfrm>
              <a:off x="3171473" y="4180595"/>
              <a:ext cx="858854" cy="1446146"/>
              <a:chOff x="3171473" y="4180595"/>
              <a:chExt cx="858854" cy="1446146"/>
            </a:xfrm>
          </p:grpSpPr>
          <p:grpSp>
            <p:nvGrpSpPr>
              <p:cNvPr id="57" name="Group 56">
                <a:extLst>
                  <a:ext uri="{FF2B5EF4-FFF2-40B4-BE49-F238E27FC236}">
                    <a16:creationId xmlns:a16="http://schemas.microsoft.com/office/drawing/2014/main" id="{3F9118DF-B129-10DF-B760-2B11987AAB5A}"/>
                  </a:ext>
                </a:extLst>
              </p:cNvPr>
              <p:cNvGrpSpPr/>
              <p:nvPr/>
            </p:nvGrpSpPr>
            <p:grpSpPr>
              <a:xfrm>
                <a:off x="3171473" y="4180595"/>
                <a:ext cx="858854" cy="1446146"/>
                <a:chOff x="3500512" y="4646047"/>
                <a:chExt cx="413718" cy="670225"/>
              </a:xfrm>
            </p:grpSpPr>
            <p:sp>
              <p:nvSpPr>
                <p:cNvPr id="50" name="Star: 32 Points 49">
                  <a:extLst>
                    <a:ext uri="{FF2B5EF4-FFF2-40B4-BE49-F238E27FC236}">
                      <a16:creationId xmlns:a16="http://schemas.microsoft.com/office/drawing/2014/main" id="{18EECE3E-0DA6-082E-A57E-C7BB051DAB1D}"/>
                    </a:ext>
                  </a:extLst>
                </p:cNvPr>
                <p:cNvSpPr/>
                <p:nvPr/>
              </p:nvSpPr>
              <p:spPr>
                <a:xfrm>
                  <a:off x="3500512" y="4646047"/>
                  <a:ext cx="413718" cy="670225"/>
                </a:xfrm>
                <a:prstGeom prst="star32">
                  <a:avLst>
                    <a:gd name="adj" fmla="val 4861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53" name="Oval 52">
                  <a:extLst>
                    <a:ext uri="{FF2B5EF4-FFF2-40B4-BE49-F238E27FC236}">
                      <a16:creationId xmlns:a16="http://schemas.microsoft.com/office/drawing/2014/main" id="{15682C64-9CE7-0C40-B181-B88F05A87BC7}"/>
                    </a:ext>
                  </a:extLst>
                </p:cNvPr>
                <p:cNvSpPr/>
                <p:nvPr/>
              </p:nvSpPr>
              <p:spPr>
                <a:xfrm>
                  <a:off x="3580663" y="4917281"/>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54" name="Oval 53">
                  <a:extLst>
                    <a:ext uri="{FF2B5EF4-FFF2-40B4-BE49-F238E27FC236}">
                      <a16:creationId xmlns:a16="http://schemas.microsoft.com/office/drawing/2014/main" id="{7138BBEC-8728-114D-0F9A-92B39A13963C}"/>
                    </a:ext>
                  </a:extLst>
                </p:cNvPr>
                <p:cNvSpPr/>
                <p:nvPr/>
              </p:nvSpPr>
              <p:spPr>
                <a:xfrm>
                  <a:off x="3752113" y="5122069"/>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55" name="Oval 54">
                  <a:extLst>
                    <a:ext uri="{FF2B5EF4-FFF2-40B4-BE49-F238E27FC236}">
                      <a16:creationId xmlns:a16="http://schemas.microsoft.com/office/drawing/2014/main" id="{1DEE02E9-8295-433B-BF03-F7762424BDC3}"/>
                    </a:ext>
                  </a:extLst>
                </p:cNvPr>
                <p:cNvSpPr/>
                <p:nvPr/>
              </p:nvSpPr>
              <p:spPr>
                <a:xfrm>
                  <a:off x="3763282" y="4767262"/>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56" name="Oval 55">
                  <a:extLst>
                    <a:ext uri="{FF2B5EF4-FFF2-40B4-BE49-F238E27FC236}">
                      <a16:creationId xmlns:a16="http://schemas.microsoft.com/office/drawing/2014/main" id="{FF45CD01-E92A-6280-FBFE-D01DAD2284F3}"/>
                    </a:ext>
                  </a:extLst>
                </p:cNvPr>
                <p:cNvSpPr/>
                <p:nvPr/>
              </p:nvSpPr>
              <p:spPr>
                <a:xfrm>
                  <a:off x="3577951" y="5093177"/>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sp>
            <p:nvSpPr>
              <p:cNvPr id="150" name="Oval 149">
                <a:extLst>
                  <a:ext uri="{FF2B5EF4-FFF2-40B4-BE49-F238E27FC236}">
                    <a16:creationId xmlns:a16="http://schemas.microsoft.com/office/drawing/2014/main" id="{5835683B-210C-080E-998E-F87F46164FED}"/>
                  </a:ext>
                </a:extLst>
              </p:cNvPr>
              <p:cNvSpPr/>
              <p:nvPr/>
            </p:nvSpPr>
            <p:spPr>
              <a:xfrm>
                <a:off x="3869368" y="4867674"/>
                <a:ext cx="100397" cy="1018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51" name="Oval 150">
                <a:extLst>
                  <a:ext uri="{FF2B5EF4-FFF2-40B4-BE49-F238E27FC236}">
                    <a16:creationId xmlns:a16="http://schemas.microsoft.com/office/drawing/2014/main" id="{7EBC50AA-5799-E6A3-1368-4502DD06FBA6}"/>
                  </a:ext>
                </a:extLst>
              </p:cNvPr>
              <p:cNvSpPr/>
              <p:nvPr/>
            </p:nvSpPr>
            <p:spPr>
              <a:xfrm>
                <a:off x="3649116" y="4867673"/>
                <a:ext cx="100397" cy="1018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grpSp>
      <p:grpSp>
        <p:nvGrpSpPr>
          <p:cNvPr id="153" name="Group 152">
            <a:extLst>
              <a:ext uri="{FF2B5EF4-FFF2-40B4-BE49-F238E27FC236}">
                <a16:creationId xmlns:a16="http://schemas.microsoft.com/office/drawing/2014/main" id="{3628399F-1E8B-479A-3231-01ABE3AA9A27}"/>
              </a:ext>
            </a:extLst>
          </p:cNvPr>
          <p:cNvGrpSpPr/>
          <p:nvPr/>
        </p:nvGrpSpPr>
        <p:grpSpPr>
          <a:xfrm>
            <a:off x="17095896" y="16942280"/>
            <a:ext cx="2092188" cy="2511645"/>
            <a:chOff x="5579362" y="4948374"/>
            <a:chExt cx="697396" cy="837215"/>
          </a:xfrm>
        </p:grpSpPr>
        <p:grpSp>
          <p:nvGrpSpPr>
            <p:cNvPr id="114" name="Group 113">
              <a:extLst>
                <a:ext uri="{FF2B5EF4-FFF2-40B4-BE49-F238E27FC236}">
                  <a16:creationId xmlns:a16="http://schemas.microsoft.com/office/drawing/2014/main" id="{5052788C-BC3F-56B6-BBFA-ED21CA19FCFF}"/>
                </a:ext>
              </a:extLst>
            </p:cNvPr>
            <p:cNvGrpSpPr/>
            <p:nvPr/>
          </p:nvGrpSpPr>
          <p:grpSpPr>
            <a:xfrm>
              <a:off x="5579362" y="4948374"/>
              <a:ext cx="697396" cy="837215"/>
              <a:chOff x="3500512" y="4646047"/>
              <a:chExt cx="413718" cy="670225"/>
            </a:xfrm>
          </p:grpSpPr>
          <p:sp>
            <p:nvSpPr>
              <p:cNvPr id="115" name="Star: 32 Points 114">
                <a:extLst>
                  <a:ext uri="{FF2B5EF4-FFF2-40B4-BE49-F238E27FC236}">
                    <a16:creationId xmlns:a16="http://schemas.microsoft.com/office/drawing/2014/main" id="{1B49ACBE-744A-198E-AC95-0E678135FE92}"/>
                  </a:ext>
                </a:extLst>
              </p:cNvPr>
              <p:cNvSpPr/>
              <p:nvPr/>
            </p:nvSpPr>
            <p:spPr>
              <a:xfrm>
                <a:off x="3500512" y="4646047"/>
                <a:ext cx="413718" cy="670225"/>
              </a:xfrm>
              <a:prstGeom prst="star32">
                <a:avLst>
                  <a:gd name="adj" fmla="val 4861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16" name="Oval 115">
                <a:extLst>
                  <a:ext uri="{FF2B5EF4-FFF2-40B4-BE49-F238E27FC236}">
                    <a16:creationId xmlns:a16="http://schemas.microsoft.com/office/drawing/2014/main" id="{9A4BD017-FBA5-4342-8461-10947A19EA99}"/>
                  </a:ext>
                </a:extLst>
              </p:cNvPr>
              <p:cNvSpPr/>
              <p:nvPr/>
            </p:nvSpPr>
            <p:spPr>
              <a:xfrm>
                <a:off x="3596779" y="5009854"/>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17" name="Oval 116">
                <a:extLst>
                  <a:ext uri="{FF2B5EF4-FFF2-40B4-BE49-F238E27FC236}">
                    <a16:creationId xmlns:a16="http://schemas.microsoft.com/office/drawing/2014/main" id="{13ACCAD2-5C63-842D-D275-DCFF3ABB4E0D}"/>
                  </a:ext>
                </a:extLst>
              </p:cNvPr>
              <p:cNvSpPr/>
              <p:nvPr/>
            </p:nvSpPr>
            <p:spPr>
              <a:xfrm>
                <a:off x="3756922" y="5111902"/>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18" name="Oval 117">
                <a:extLst>
                  <a:ext uri="{FF2B5EF4-FFF2-40B4-BE49-F238E27FC236}">
                    <a16:creationId xmlns:a16="http://schemas.microsoft.com/office/drawing/2014/main" id="{737B5704-D4FC-ECB5-41BA-38CE7DC7A786}"/>
                  </a:ext>
                </a:extLst>
              </p:cNvPr>
              <p:cNvSpPr/>
              <p:nvPr/>
            </p:nvSpPr>
            <p:spPr>
              <a:xfrm>
                <a:off x="3765596" y="4879081"/>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19" name="Oval 118">
                <a:extLst>
                  <a:ext uri="{FF2B5EF4-FFF2-40B4-BE49-F238E27FC236}">
                    <a16:creationId xmlns:a16="http://schemas.microsoft.com/office/drawing/2014/main" id="{9EC55814-38F2-4D12-DA6C-3530004822F2}"/>
                  </a:ext>
                </a:extLst>
              </p:cNvPr>
              <p:cNvSpPr/>
              <p:nvPr/>
            </p:nvSpPr>
            <p:spPr>
              <a:xfrm>
                <a:off x="3643151" y="5207555"/>
                <a:ext cx="48362" cy="471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sp>
          <p:nvSpPr>
            <p:cNvPr id="152" name="Oval 151">
              <a:extLst>
                <a:ext uri="{FF2B5EF4-FFF2-40B4-BE49-F238E27FC236}">
                  <a16:creationId xmlns:a16="http://schemas.microsoft.com/office/drawing/2014/main" id="{034D63ED-2C1F-E2ED-9C4B-F18AC1607FF6}"/>
                </a:ext>
              </a:extLst>
            </p:cNvPr>
            <p:cNvSpPr/>
            <p:nvPr/>
          </p:nvSpPr>
          <p:spPr>
            <a:xfrm>
              <a:off x="5799416" y="5209991"/>
              <a:ext cx="81523" cy="589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sp>
        <p:nvSpPr>
          <p:cNvPr id="154" name="TextBox 153">
            <a:extLst>
              <a:ext uri="{FF2B5EF4-FFF2-40B4-BE49-F238E27FC236}">
                <a16:creationId xmlns:a16="http://schemas.microsoft.com/office/drawing/2014/main" id="{1CFF7E35-E55B-7E82-1F9A-9EAA03B17424}"/>
              </a:ext>
            </a:extLst>
          </p:cNvPr>
          <p:cNvSpPr txBox="1"/>
          <p:nvPr/>
        </p:nvSpPr>
        <p:spPr>
          <a:xfrm>
            <a:off x="1218881" y="706676"/>
            <a:ext cx="33196695" cy="1384995"/>
          </a:xfrm>
          <a:prstGeom prst="rect">
            <a:avLst/>
          </a:prstGeom>
          <a:noFill/>
        </p:spPr>
        <p:txBody>
          <a:bodyPr wrap="square">
            <a:spAutoFit/>
          </a:bodyPr>
          <a:lstStyle/>
          <a:p>
            <a:pPr algn="ctr"/>
            <a:r>
              <a:rPr lang="en-US" sz="8400" u="sng" dirty="0">
                <a:latin typeface="Arial" panose="020B0604020202020204" pitchFamily="34" charset="0"/>
                <a:ea typeface="Calibri" panose="020F0502020204030204" pitchFamily="34" charset="0"/>
              </a:rPr>
              <a:t>Experimental design</a:t>
            </a:r>
            <a:endParaRPr lang="en-US" sz="8400" u="sng" dirty="0"/>
          </a:p>
        </p:txBody>
      </p:sp>
      <p:grpSp>
        <p:nvGrpSpPr>
          <p:cNvPr id="158" name="Group 157">
            <a:extLst>
              <a:ext uri="{FF2B5EF4-FFF2-40B4-BE49-F238E27FC236}">
                <a16:creationId xmlns:a16="http://schemas.microsoft.com/office/drawing/2014/main" id="{BDE2714B-6077-FE92-B254-F24076C2874C}"/>
              </a:ext>
            </a:extLst>
          </p:cNvPr>
          <p:cNvGrpSpPr/>
          <p:nvPr/>
        </p:nvGrpSpPr>
        <p:grpSpPr>
          <a:xfrm>
            <a:off x="24600017" y="9510270"/>
            <a:ext cx="5340879" cy="1652214"/>
            <a:chOff x="7911642" y="3367090"/>
            <a:chExt cx="2180564" cy="641645"/>
          </a:xfrm>
        </p:grpSpPr>
        <p:pic>
          <p:nvPicPr>
            <p:cNvPr id="156" name="Graphic 155" descr="DNA with solid fill">
              <a:extLst>
                <a:ext uri="{FF2B5EF4-FFF2-40B4-BE49-F238E27FC236}">
                  <a16:creationId xmlns:a16="http://schemas.microsoft.com/office/drawing/2014/main" id="{9D8D748C-8B72-D72E-346F-D6793975F80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a:off x="8167369" y="3111712"/>
              <a:ext cx="641296" cy="1152749"/>
            </a:xfrm>
            <a:prstGeom prst="rect">
              <a:avLst/>
            </a:prstGeom>
          </p:spPr>
        </p:pic>
        <p:pic>
          <p:nvPicPr>
            <p:cNvPr id="157" name="Graphic 156" descr="DNA with solid fill">
              <a:extLst>
                <a:ext uri="{FF2B5EF4-FFF2-40B4-BE49-F238E27FC236}">
                  <a16:creationId xmlns:a16="http://schemas.microsoft.com/office/drawing/2014/main" id="{7B74000C-B0B6-DD0B-1AD8-A10C2305BD6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a:off x="9195183" y="3111364"/>
              <a:ext cx="641297" cy="1152749"/>
            </a:xfrm>
            <a:prstGeom prst="rect">
              <a:avLst/>
            </a:prstGeom>
          </p:spPr>
        </p:pic>
      </p:grpSp>
      <p:grpSp>
        <p:nvGrpSpPr>
          <p:cNvPr id="161" name="Group 160">
            <a:extLst>
              <a:ext uri="{FF2B5EF4-FFF2-40B4-BE49-F238E27FC236}">
                <a16:creationId xmlns:a16="http://schemas.microsoft.com/office/drawing/2014/main" id="{B8A64347-A1E0-7F25-B714-2D7629712810}"/>
              </a:ext>
            </a:extLst>
          </p:cNvPr>
          <p:cNvGrpSpPr/>
          <p:nvPr/>
        </p:nvGrpSpPr>
        <p:grpSpPr>
          <a:xfrm>
            <a:off x="27798006" y="12835890"/>
            <a:ext cx="1938993" cy="1811868"/>
            <a:chOff x="9139038" y="5111154"/>
            <a:chExt cx="646331" cy="603956"/>
          </a:xfrm>
        </p:grpSpPr>
        <p:sp>
          <p:nvSpPr>
            <p:cNvPr id="159" name="TextBox 158">
              <a:extLst>
                <a:ext uri="{FF2B5EF4-FFF2-40B4-BE49-F238E27FC236}">
                  <a16:creationId xmlns:a16="http://schemas.microsoft.com/office/drawing/2014/main" id="{449DB643-711A-6CA5-FBA1-15E89B496066}"/>
                </a:ext>
              </a:extLst>
            </p:cNvPr>
            <p:cNvSpPr txBox="1"/>
            <p:nvPr/>
          </p:nvSpPr>
          <p:spPr>
            <a:xfrm rot="14067528">
              <a:off x="9298110" y="5227850"/>
              <a:ext cx="328188" cy="646331"/>
            </a:xfrm>
            <a:prstGeom prst="rect">
              <a:avLst/>
            </a:prstGeom>
            <a:noFill/>
          </p:spPr>
          <p:txBody>
            <a:bodyPr wrap="none" rtlCol="0">
              <a:spAutoFit/>
            </a:bodyPr>
            <a:lstStyle/>
            <a:p>
              <a:r>
                <a:rPr lang="en-US" sz="12000" b="1" dirty="0"/>
                <a:t>Y</a:t>
              </a:r>
              <a:endParaRPr lang="en-US" sz="9600" b="1" dirty="0"/>
            </a:p>
          </p:txBody>
        </p:sp>
        <p:sp>
          <p:nvSpPr>
            <p:cNvPr id="160" name="TextBox 159">
              <a:extLst>
                <a:ext uri="{FF2B5EF4-FFF2-40B4-BE49-F238E27FC236}">
                  <a16:creationId xmlns:a16="http://schemas.microsoft.com/office/drawing/2014/main" id="{BF721DAF-ADEC-D7E9-0CCC-83B9BA2C1969}"/>
                </a:ext>
              </a:extLst>
            </p:cNvPr>
            <p:cNvSpPr txBox="1"/>
            <p:nvPr/>
          </p:nvSpPr>
          <p:spPr>
            <a:xfrm rot="8176132" flipH="1">
              <a:off x="9282535" y="5111154"/>
              <a:ext cx="415998" cy="523220"/>
            </a:xfrm>
            <a:prstGeom prst="rect">
              <a:avLst/>
            </a:prstGeom>
            <a:noFill/>
          </p:spPr>
          <p:txBody>
            <a:bodyPr wrap="square" rtlCol="0">
              <a:spAutoFit/>
            </a:bodyPr>
            <a:lstStyle/>
            <a:p>
              <a:r>
                <a:rPr lang="en-US" sz="9600" b="1" dirty="0">
                  <a:solidFill>
                    <a:schemeClr val="accent6"/>
                  </a:solidFill>
                  <a:latin typeface="Ink Free" panose="03080402000500000000" pitchFamily="66" charset="0"/>
                </a:rPr>
                <a:t>*</a:t>
              </a:r>
            </a:p>
          </p:txBody>
        </p:sp>
      </p:grpSp>
      <p:grpSp>
        <p:nvGrpSpPr>
          <p:cNvPr id="162" name="Group 161">
            <a:extLst>
              <a:ext uri="{FF2B5EF4-FFF2-40B4-BE49-F238E27FC236}">
                <a16:creationId xmlns:a16="http://schemas.microsoft.com/office/drawing/2014/main" id="{A5F67CC8-A554-62AB-CF0A-93388C7E64B4}"/>
              </a:ext>
            </a:extLst>
          </p:cNvPr>
          <p:cNvGrpSpPr/>
          <p:nvPr/>
        </p:nvGrpSpPr>
        <p:grpSpPr>
          <a:xfrm rot="16200000">
            <a:off x="24785674" y="13402078"/>
            <a:ext cx="1938993" cy="1811871"/>
            <a:chOff x="9139037" y="5111154"/>
            <a:chExt cx="646331" cy="603957"/>
          </a:xfrm>
        </p:grpSpPr>
        <p:sp>
          <p:nvSpPr>
            <p:cNvPr id="163" name="TextBox 162">
              <a:extLst>
                <a:ext uri="{FF2B5EF4-FFF2-40B4-BE49-F238E27FC236}">
                  <a16:creationId xmlns:a16="http://schemas.microsoft.com/office/drawing/2014/main" id="{A473632F-B3BA-73B8-D40A-8ADF9A630028}"/>
                </a:ext>
              </a:extLst>
            </p:cNvPr>
            <p:cNvSpPr txBox="1"/>
            <p:nvPr/>
          </p:nvSpPr>
          <p:spPr>
            <a:xfrm rot="14067528">
              <a:off x="9298109" y="5227851"/>
              <a:ext cx="328188" cy="646331"/>
            </a:xfrm>
            <a:prstGeom prst="rect">
              <a:avLst/>
            </a:prstGeom>
            <a:noFill/>
          </p:spPr>
          <p:txBody>
            <a:bodyPr wrap="none" rtlCol="0">
              <a:spAutoFit/>
            </a:bodyPr>
            <a:lstStyle/>
            <a:p>
              <a:r>
                <a:rPr lang="en-US" sz="12000" b="1" dirty="0"/>
                <a:t>Y</a:t>
              </a:r>
              <a:endParaRPr lang="en-US" sz="9600" b="1" dirty="0"/>
            </a:p>
          </p:txBody>
        </p:sp>
        <p:sp>
          <p:nvSpPr>
            <p:cNvPr id="164" name="TextBox 163">
              <a:extLst>
                <a:ext uri="{FF2B5EF4-FFF2-40B4-BE49-F238E27FC236}">
                  <a16:creationId xmlns:a16="http://schemas.microsoft.com/office/drawing/2014/main" id="{3E97EAAD-E014-E74A-1F61-84405578FBFD}"/>
                </a:ext>
              </a:extLst>
            </p:cNvPr>
            <p:cNvSpPr txBox="1"/>
            <p:nvPr/>
          </p:nvSpPr>
          <p:spPr>
            <a:xfrm rot="8176132" flipH="1">
              <a:off x="9282535" y="5111154"/>
              <a:ext cx="415998" cy="523220"/>
            </a:xfrm>
            <a:prstGeom prst="rect">
              <a:avLst/>
            </a:prstGeom>
            <a:noFill/>
          </p:spPr>
          <p:txBody>
            <a:bodyPr wrap="square" rtlCol="0">
              <a:spAutoFit/>
            </a:bodyPr>
            <a:lstStyle/>
            <a:p>
              <a:r>
                <a:rPr lang="en-US" sz="9600" b="1" dirty="0">
                  <a:solidFill>
                    <a:srgbClr val="CC00CC"/>
                  </a:solidFill>
                  <a:latin typeface="Ink Free" panose="03080402000500000000" pitchFamily="66" charset="0"/>
                </a:rPr>
                <a:t>*</a:t>
              </a:r>
            </a:p>
          </p:txBody>
        </p:sp>
      </p:grpSp>
      <p:grpSp>
        <p:nvGrpSpPr>
          <p:cNvPr id="165" name="Group 164">
            <a:extLst>
              <a:ext uri="{FF2B5EF4-FFF2-40B4-BE49-F238E27FC236}">
                <a16:creationId xmlns:a16="http://schemas.microsoft.com/office/drawing/2014/main" id="{9305F885-F142-0CEC-FC99-40199423D9D9}"/>
              </a:ext>
            </a:extLst>
          </p:cNvPr>
          <p:cNvGrpSpPr/>
          <p:nvPr/>
        </p:nvGrpSpPr>
        <p:grpSpPr>
          <a:xfrm rot="9460218">
            <a:off x="26647442" y="13552642"/>
            <a:ext cx="1938993" cy="1811868"/>
            <a:chOff x="9139037" y="5111153"/>
            <a:chExt cx="646331" cy="603956"/>
          </a:xfrm>
        </p:grpSpPr>
        <p:sp>
          <p:nvSpPr>
            <p:cNvPr id="166" name="TextBox 165">
              <a:extLst>
                <a:ext uri="{FF2B5EF4-FFF2-40B4-BE49-F238E27FC236}">
                  <a16:creationId xmlns:a16="http://schemas.microsoft.com/office/drawing/2014/main" id="{3537014F-F817-764A-679A-8B116A9D6DBD}"/>
                </a:ext>
              </a:extLst>
            </p:cNvPr>
            <p:cNvSpPr txBox="1"/>
            <p:nvPr/>
          </p:nvSpPr>
          <p:spPr>
            <a:xfrm rot="14067528">
              <a:off x="9298109" y="5227849"/>
              <a:ext cx="328188" cy="646331"/>
            </a:xfrm>
            <a:prstGeom prst="rect">
              <a:avLst/>
            </a:prstGeom>
            <a:noFill/>
          </p:spPr>
          <p:txBody>
            <a:bodyPr wrap="none" rtlCol="0">
              <a:spAutoFit/>
            </a:bodyPr>
            <a:lstStyle/>
            <a:p>
              <a:r>
                <a:rPr lang="en-US" sz="12000" b="1" dirty="0"/>
                <a:t>Y</a:t>
              </a:r>
              <a:endParaRPr lang="en-US" sz="9600" b="1" dirty="0"/>
            </a:p>
          </p:txBody>
        </p:sp>
        <p:sp>
          <p:nvSpPr>
            <p:cNvPr id="167" name="TextBox 166">
              <a:extLst>
                <a:ext uri="{FF2B5EF4-FFF2-40B4-BE49-F238E27FC236}">
                  <a16:creationId xmlns:a16="http://schemas.microsoft.com/office/drawing/2014/main" id="{A6A24F06-CA78-B8FE-2ACD-1D28C91F0E9B}"/>
                </a:ext>
              </a:extLst>
            </p:cNvPr>
            <p:cNvSpPr txBox="1"/>
            <p:nvPr/>
          </p:nvSpPr>
          <p:spPr>
            <a:xfrm rot="8176132" flipH="1">
              <a:off x="9282535" y="5111153"/>
              <a:ext cx="415998" cy="523220"/>
            </a:xfrm>
            <a:prstGeom prst="rect">
              <a:avLst/>
            </a:prstGeom>
            <a:noFill/>
          </p:spPr>
          <p:txBody>
            <a:bodyPr wrap="square" rtlCol="0">
              <a:spAutoFit/>
            </a:bodyPr>
            <a:lstStyle/>
            <a:p>
              <a:r>
                <a:rPr lang="en-US" sz="9600" b="1" dirty="0">
                  <a:solidFill>
                    <a:srgbClr val="FF0000"/>
                  </a:solidFill>
                  <a:latin typeface="Ink Free" panose="03080402000500000000" pitchFamily="66" charset="0"/>
                </a:rPr>
                <a:t>*</a:t>
              </a:r>
            </a:p>
          </p:txBody>
        </p:sp>
      </p:grpSp>
      <p:pic>
        <p:nvPicPr>
          <p:cNvPr id="169" name="Graphic 168" descr="Microscope with solid fill">
            <a:extLst>
              <a:ext uri="{FF2B5EF4-FFF2-40B4-BE49-F238E27FC236}">
                <a16:creationId xmlns:a16="http://schemas.microsoft.com/office/drawing/2014/main" id="{5FB7223A-0545-AFF8-449B-2461519ADBD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27117453" y="16580061"/>
            <a:ext cx="2514090" cy="2514090"/>
          </a:xfrm>
          <a:prstGeom prst="rect">
            <a:avLst/>
          </a:prstGeom>
        </p:spPr>
      </p:pic>
      <p:cxnSp>
        <p:nvCxnSpPr>
          <p:cNvPr id="172" name="Straight Arrow Connector 171">
            <a:extLst>
              <a:ext uri="{FF2B5EF4-FFF2-40B4-BE49-F238E27FC236}">
                <a16:creationId xmlns:a16="http://schemas.microsoft.com/office/drawing/2014/main" id="{A1BE33EA-6D7C-F998-A0E5-F1D6F48E2EF1}"/>
              </a:ext>
            </a:extLst>
          </p:cNvPr>
          <p:cNvCxnSpPr/>
          <p:nvPr/>
        </p:nvCxnSpPr>
        <p:spPr>
          <a:xfrm flipV="1">
            <a:off x="12511356" y="12962562"/>
            <a:ext cx="3861324" cy="1033494"/>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BAD07943-2FD3-2D58-6753-2CE497E34777}"/>
              </a:ext>
            </a:extLst>
          </p:cNvPr>
          <p:cNvCxnSpPr>
            <a:cxnSpLocks/>
          </p:cNvCxnSpPr>
          <p:nvPr/>
        </p:nvCxnSpPr>
        <p:spPr>
          <a:xfrm>
            <a:off x="12686544" y="15716073"/>
            <a:ext cx="3978678" cy="1902036"/>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285A51BD-221E-C4AC-0BC3-6C90EAF475EF}"/>
              </a:ext>
            </a:extLst>
          </p:cNvPr>
          <p:cNvCxnSpPr>
            <a:cxnSpLocks/>
          </p:cNvCxnSpPr>
          <p:nvPr/>
        </p:nvCxnSpPr>
        <p:spPr>
          <a:xfrm flipV="1">
            <a:off x="19509080" y="11034902"/>
            <a:ext cx="4331067" cy="1165881"/>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B4013B2B-4372-4065-45C0-843151554556}"/>
              </a:ext>
            </a:extLst>
          </p:cNvPr>
          <p:cNvCxnSpPr>
            <a:cxnSpLocks/>
          </p:cNvCxnSpPr>
          <p:nvPr/>
        </p:nvCxnSpPr>
        <p:spPr>
          <a:xfrm>
            <a:off x="19921289" y="13953828"/>
            <a:ext cx="4627071" cy="1183302"/>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8ADB0CBB-8561-51F2-526A-61B4285D8820}"/>
              </a:ext>
            </a:extLst>
          </p:cNvPr>
          <p:cNvCxnSpPr>
            <a:cxnSpLocks/>
          </p:cNvCxnSpPr>
          <p:nvPr/>
        </p:nvCxnSpPr>
        <p:spPr>
          <a:xfrm>
            <a:off x="19788809" y="19134945"/>
            <a:ext cx="4811205" cy="0"/>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FC93F80A-11CC-660F-B96B-07A1E1F0E12B}"/>
              </a:ext>
            </a:extLst>
          </p:cNvPr>
          <p:cNvSpPr txBox="1"/>
          <p:nvPr/>
        </p:nvSpPr>
        <p:spPr>
          <a:xfrm>
            <a:off x="25355889" y="10813970"/>
            <a:ext cx="3562194" cy="1015663"/>
          </a:xfrm>
          <a:prstGeom prst="rect">
            <a:avLst/>
          </a:prstGeom>
          <a:noFill/>
        </p:spPr>
        <p:txBody>
          <a:bodyPr wrap="none" rtlCol="0">
            <a:spAutoFit/>
          </a:bodyPr>
          <a:lstStyle/>
          <a:p>
            <a:r>
              <a:rPr lang="en-US" sz="6000" b="1" dirty="0" err="1"/>
              <a:t>scRNA</a:t>
            </a:r>
            <a:r>
              <a:rPr lang="en-US" sz="6000" b="1" dirty="0"/>
              <a:t>-seq</a:t>
            </a:r>
          </a:p>
        </p:txBody>
      </p:sp>
      <p:sp>
        <p:nvSpPr>
          <p:cNvPr id="182" name="TextBox 181">
            <a:extLst>
              <a:ext uri="{FF2B5EF4-FFF2-40B4-BE49-F238E27FC236}">
                <a16:creationId xmlns:a16="http://schemas.microsoft.com/office/drawing/2014/main" id="{178657F6-1B12-1F1B-A27B-72C0B6487813}"/>
              </a:ext>
            </a:extLst>
          </p:cNvPr>
          <p:cNvSpPr txBox="1"/>
          <p:nvPr/>
        </p:nvSpPr>
        <p:spPr>
          <a:xfrm>
            <a:off x="24980894" y="14708471"/>
            <a:ext cx="5164555" cy="1015663"/>
          </a:xfrm>
          <a:prstGeom prst="rect">
            <a:avLst/>
          </a:prstGeom>
          <a:noFill/>
        </p:spPr>
        <p:txBody>
          <a:bodyPr wrap="none" rtlCol="0">
            <a:spAutoFit/>
          </a:bodyPr>
          <a:lstStyle/>
          <a:p>
            <a:r>
              <a:rPr lang="en-US" sz="6000" b="1" dirty="0"/>
              <a:t>Flow cytometry</a:t>
            </a:r>
          </a:p>
        </p:txBody>
      </p:sp>
      <p:sp>
        <p:nvSpPr>
          <p:cNvPr id="183" name="TextBox 182">
            <a:extLst>
              <a:ext uri="{FF2B5EF4-FFF2-40B4-BE49-F238E27FC236}">
                <a16:creationId xmlns:a16="http://schemas.microsoft.com/office/drawing/2014/main" id="{97E652EF-B024-504E-5928-35689084453D}"/>
              </a:ext>
            </a:extLst>
          </p:cNvPr>
          <p:cNvSpPr txBox="1"/>
          <p:nvPr/>
        </p:nvSpPr>
        <p:spPr>
          <a:xfrm>
            <a:off x="25090386" y="18876410"/>
            <a:ext cx="6612066" cy="1015663"/>
          </a:xfrm>
          <a:prstGeom prst="rect">
            <a:avLst/>
          </a:prstGeom>
          <a:noFill/>
        </p:spPr>
        <p:txBody>
          <a:bodyPr wrap="none" rtlCol="0">
            <a:spAutoFit/>
          </a:bodyPr>
          <a:lstStyle/>
          <a:p>
            <a:r>
              <a:rPr lang="en-US" sz="6000" b="1" dirty="0" err="1"/>
              <a:t>Immunofluoresence</a:t>
            </a:r>
            <a:endParaRPr lang="en-US" sz="6000" b="1" dirty="0"/>
          </a:p>
        </p:txBody>
      </p:sp>
      <p:sp>
        <p:nvSpPr>
          <p:cNvPr id="199" name="TextBox 198">
            <a:extLst>
              <a:ext uri="{FF2B5EF4-FFF2-40B4-BE49-F238E27FC236}">
                <a16:creationId xmlns:a16="http://schemas.microsoft.com/office/drawing/2014/main" id="{BEC62051-87D7-83D1-29D5-18A58FC35CC4}"/>
              </a:ext>
            </a:extLst>
          </p:cNvPr>
          <p:cNvSpPr txBox="1"/>
          <p:nvPr/>
        </p:nvSpPr>
        <p:spPr>
          <a:xfrm>
            <a:off x="20567339" y="3546738"/>
            <a:ext cx="1019831" cy="923330"/>
          </a:xfrm>
          <a:prstGeom prst="rect">
            <a:avLst/>
          </a:prstGeom>
          <a:noFill/>
        </p:spPr>
        <p:txBody>
          <a:bodyPr wrap="none" rtlCol="0">
            <a:spAutoFit/>
          </a:bodyPr>
          <a:lstStyle/>
          <a:p>
            <a:r>
              <a:rPr lang="en-US" sz="5400" dirty="0"/>
              <a:t>OR</a:t>
            </a:r>
          </a:p>
        </p:txBody>
      </p:sp>
      <p:sp>
        <p:nvSpPr>
          <p:cNvPr id="7" name="Slide Number Placeholder 6">
            <a:extLst>
              <a:ext uri="{FF2B5EF4-FFF2-40B4-BE49-F238E27FC236}">
                <a16:creationId xmlns:a16="http://schemas.microsoft.com/office/drawing/2014/main" id="{9A7E4118-9BBB-ACF0-F324-ED1C25CE2C1A}"/>
              </a:ext>
            </a:extLst>
          </p:cNvPr>
          <p:cNvSpPr>
            <a:spLocks noGrp="1"/>
          </p:cNvSpPr>
          <p:nvPr>
            <p:ph type="sldNum" sz="quarter" idx="12"/>
          </p:nvPr>
        </p:nvSpPr>
        <p:spPr/>
        <p:txBody>
          <a:bodyPr/>
          <a:lstStyle/>
          <a:p>
            <a:fld id="{1BAA6EEC-CA45-48BE-AF0D-EF9E3EF9256E}" type="slidenum">
              <a:rPr lang="en-US" smtClean="0"/>
              <a:t>9</a:t>
            </a:fld>
            <a:endParaRPr lang="en-US" dirty="0"/>
          </a:p>
        </p:txBody>
      </p:sp>
    </p:spTree>
    <p:extLst>
      <p:ext uri="{BB962C8B-B14F-4D97-AF65-F5344CB8AC3E}">
        <p14:creationId xmlns:p14="http://schemas.microsoft.com/office/powerpoint/2010/main" val="428174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6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6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6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p:bldP spid="182" grpId="0"/>
      <p:bldP spid="183" grpId="0"/>
      <p:bldP spid="19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3FE1C81-DD8E-450C-C2ED-9C70AE5063A8}"/>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177735" y="4897292"/>
            <a:ext cx="11530014" cy="7286625"/>
          </a:xfrm>
          <a:prstGeom prst="rect">
            <a:avLst/>
          </a:prstGeom>
        </p:spPr>
      </p:pic>
      <p:pic>
        <p:nvPicPr>
          <p:cNvPr id="5" name="Graphic 4">
            <a:extLst>
              <a:ext uri="{FF2B5EF4-FFF2-40B4-BE49-F238E27FC236}">
                <a16:creationId xmlns:a16="http://schemas.microsoft.com/office/drawing/2014/main" id="{107E5719-411A-4517-9296-902046E93791}"/>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1621816" y="4983015"/>
            <a:ext cx="10287000" cy="7200900"/>
          </a:xfrm>
          <a:prstGeom prst="rect">
            <a:avLst/>
          </a:prstGeom>
        </p:spPr>
      </p:pic>
      <p:pic>
        <p:nvPicPr>
          <p:cNvPr id="7" name="Graphic 6">
            <a:extLst>
              <a:ext uri="{FF2B5EF4-FFF2-40B4-BE49-F238E27FC236}">
                <a16:creationId xmlns:a16="http://schemas.microsoft.com/office/drawing/2014/main" id="{957533E4-7849-929C-8688-AB1F2980DA9C}"/>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167160" y="12751365"/>
            <a:ext cx="13887450" cy="7200900"/>
          </a:xfrm>
          <a:prstGeom prst="rect">
            <a:avLst/>
          </a:prstGeom>
        </p:spPr>
      </p:pic>
      <p:pic>
        <p:nvPicPr>
          <p:cNvPr id="9" name="Graphic 8">
            <a:extLst>
              <a:ext uri="{FF2B5EF4-FFF2-40B4-BE49-F238E27FC236}">
                <a16:creationId xmlns:a16="http://schemas.microsoft.com/office/drawing/2014/main" id="{9D91DAD6-0131-045B-56B1-FFE48ABA7C2B}"/>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21611241" y="12837092"/>
            <a:ext cx="10501314" cy="7115175"/>
          </a:xfrm>
          <a:prstGeom prst="rect">
            <a:avLst/>
          </a:prstGeom>
        </p:spPr>
      </p:pic>
      <p:pic>
        <p:nvPicPr>
          <p:cNvPr id="15" name="Graphic 14">
            <a:extLst>
              <a:ext uri="{FF2B5EF4-FFF2-40B4-BE49-F238E27FC236}">
                <a16:creationId xmlns:a16="http://schemas.microsoft.com/office/drawing/2014/main" id="{E28545B1-CA28-C0B8-B5AD-6DEDAC47B65F}"/>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395010" y="8596755"/>
            <a:ext cx="4400550" cy="1028700"/>
          </a:xfrm>
          <a:prstGeom prst="rect">
            <a:avLst/>
          </a:prstGeom>
        </p:spPr>
      </p:pic>
      <p:pic>
        <p:nvPicPr>
          <p:cNvPr id="17" name="Graphic 16">
            <a:extLst>
              <a:ext uri="{FF2B5EF4-FFF2-40B4-BE49-F238E27FC236}">
                <a16:creationId xmlns:a16="http://schemas.microsoft.com/office/drawing/2014/main" id="{E8D5D4B8-B15F-7E6B-6EFD-980032F990F8}"/>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395010" y="9875985"/>
            <a:ext cx="4686300" cy="1028700"/>
          </a:xfrm>
          <a:prstGeom prst="rect">
            <a:avLst/>
          </a:prstGeom>
        </p:spPr>
      </p:pic>
      <p:pic>
        <p:nvPicPr>
          <p:cNvPr id="19" name="Graphic 18">
            <a:extLst>
              <a:ext uri="{FF2B5EF4-FFF2-40B4-BE49-F238E27FC236}">
                <a16:creationId xmlns:a16="http://schemas.microsoft.com/office/drawing/2014/main" id="{53CD9C62-3AC4-8A9B-AB75-842AA0D1788A}"/>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395010" y="11155215"/>
            <a:ext cx="5314950" cy="1028700"/>
          </a:xfrm>
          <a:prstGeom prst="rect">
            <a:avLst/>
          </a:prstGeom>
        </p:spPr>
      </p:pic>
      <p:sp>
        <p:nvSpPr>
          <p:cNvPr id="4" name="TextBox 3">
            <a:extLst>
              <a:ext uri="{FF2B5EF4-FFF2-40B4-BE49-F238E27FC236}">
                <a16:creationId xmlns:a16="http://schemas.microsoft.com/office/drawing/2014/main" id="{4CCCF10C-6DFD-680B-8D39-5C42E50991E0}"/>
              </a:ext>
            </a:extLst>
          </p:cNvPr>
          <p:cNvSpPr txBox="1"/>
          <p:nvPr/>
        </p:nvSpPr>
        <p:spPr>
          <a:xfrm>
            <a:off x="1113182" y="871188"/>
            <a:ext cx="33196695" cy="2677656"/>
          </a:xfrm>
          <a:prstGeom prst="rect">
            <a:avLst/>
          </a:prstGeom>
          <a:noFill/>
        </p:spPr>
        <p:txBody>
          <a:bodyPr wrap="square">
            <a:spAutoFit/>
          </a:bodyPr>
          <a:lstStyle/>
          <a:p>
            <a:pPr algn="ctr"/>
            <a:r>
              <a:rPr lang="en-US" sz="8400" dirty="0">
                <a:latin typeface="Arial" panose="020B0604020202020204" pitchFamily="34" charset="0"/>
                <a:ea typeface="Calibri" panose="020F0502020204030204" pitchFamily="34" charset="0"/>
              </a:rPr>
              <a:t>AhR deletion in malignant cells leads to lessened tumor burden and a significant survival advantage in immune competent mice</a:t>
            </a:r>
            <a:endParaRPr lang="en-US" sz="8400" dirty="0"/>
          </a:p>
        </p:txBody>
      </p:sp>
      <p:pic>
        <p:nvPicPr>
          <p:cNvPr id="2" name="Graphic 1" descr="Rat with solid fill">
            <a:extLst>
              <a:ext uri="{FF2B5EF4-FFF2-40B4-BE49-F238E27FC236}">
                <a16:creationId xmlns:a16="http://schemas.microsoft.com/office/drawing/2014/main" id="{82391ED6-BA59-320A-46FB-BA164EDB8FCD}"/>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2263670" y="7481045"/>
            <a:ext cx="1513119" cy="1513119"/>
          </a:xfrm>
          <a:prstGeom prst="rect">
            <a:avLst/>
          </a:prstGeom>
        </p:spPr>
      </p:pic>
      <p:sp>
        <p:nvSpPr>
          <p:cNvPr id="8" name="Slide Number Placeholder 7">
            <a:extLst>
              <a:ext uri="{FF2B5EF4-FFF2-40B4-BE49-F238E27FC236}">
                <a16:creationId xmlns:a16="http://schemas.microsoft.com/office/drawing/2014/main" id="{6DA6DEB5-3F0A-87A6-677F-0B96A97A45D9}"/>
              </a:ext>
            </a:extLst>
          </p:cNvPr>
          <p:cNvSpPr>
            <a:spLocks noGrp="1"/>
          </p:cNvSpPr>
          <p:nvPr>
            <p:ph type="sldNum" sz="quarter" idx="12"/>
          </p:nvPr>
        </p:nvSpPr>
        <p:spPr/>
        <p:txBody>
          <a:bodyPr/>
          <a:lstStyle/>
          <a:p>
            <a:fld id="{1BAA6EEC-CA45-48BE-AF0D-EF9E3EF9256E}" type="slidenum">
              <a:rPr lang="en-US" smtClean="0"/>
              <a:t>10</a:t>
            </a:fld>
            <a:endParaRPr lang="en-US"/>
          </a:p>
        </p:txBody>
      </p:sp>
    </p:spTree>
    <p:extLst>
      <p:ext uri="{BB962C8B-B14F-4D97-AF65-F5344CB8AC3E}">
        <p14:creationId xmlns:p14="http://schemas.microsoft.com/office/powerpoint/2010/main" val="29570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B864E18-E2F7-8609-F386-2E3A3E1D1B9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6919273" y="6635525"/>
            <a:ext cx="7676472" cy="10576473"/>
          </a:xfrm>
          <a:prstGeom prst="rect">
            <a:avLst/>
          </a:prstGeom>
        </p:spPr>
      </p:pic>
      <p:pic>
        <p:nvPicPr>
          <p:cNvPr id="5" name="Picture 4">
            <a:extLst>
              <a:ext uri="{FF2B5EF4-FFF2-40B4-BE49-F238E27FC236}">
                <a16:creationId xmlns:a16="http://schemas.microsoft.com/office/drawing/2014/main" id="{75D0D745-8F9A-0EB8-FAD5-B44C3EE38D35}"/>
              </a:ext>
            </a:extLst>
          </p:cNvPr>
          <p:cNvPicPr>
            <a:picLocks noChangeAspect="1"/>
          </p:cNvPicPr>
          <p:nvPr/>
        </p:nvPicPr>
        <p:blipFill>
          <a:blip r:embed="rId5"/>
          <a:stretch>
            <a:fillRect/>
          </a:stretch>
        </p:blipFill>
        <p:spPr>
          <a:xfrm>
            <a:off x="992234" y="5592326"/>
            <a:ext cx="24662517" cy="11087409"/>
          </a:xfrm>
          <a:prstGeom prst="rect">
            <a:avLst/>
          </a:prstGeom>
        </p:spPr>
      </p:pic>
      <p:sp>
        <p:nvSpPr>
          <p:cNvPr id="7" name="TextBox 6">
            <a:extLst>
              <a:ext uri="{FF2B5EF4-FFF2-40B4-BE49-F238E27FC236}">
                <a16:creationId xmlns:a16="http://schemas.microsoft.com/office/drawing/2014/main" id="{D92024C2-F5FD-3A08-7629-0336C33D85FE}"/>
              </a:ext>
            </a:extLst>
          </p:cNvPr>
          <p:cNvSpPr txBox="1"/>
          <p:nvPr/>
        </p:nvSpPr>
        <p:spPr>
          <a:xfrm>
            <a:off x="0" y="1550130"/>
            <a:ext cx="36576000" cy="1384995"/>
          </a:xfrm>
          <a:prstGeom prst="rect">
            <a:avLst/>
          </a:prstGeom>
          <a:noFill/>
        </p:spPr>
        <p:txBody>
          <a:bodyPr wrap="square">
            <a:spAutoFit/>
          </a:bodyPr>
          <a:lstStyle/>
          <a:p>
            <a:pPr algn="ctr"/>
            <a:r>
              <a:rPr lang="en-US" sz="8400" dirty="0">
                <a:latin typeface="Arial" panose="020B0604020202020204" pitchFamily="34" charset="0"/>
                <a:ea typeface="Calibri" panose="020F0502020204030204" pitchFamily="34" charset="0"/>
              </a:rPr>
              <a:t>CMT167</a:t>
            </a:r>
            <a:r>
              <a:rPr lang="en-US" sz="8400" baseline="30000" dirty="0">
                <a:latin typeface="Arial" panose="020B0604020202020204" pitchFamily="34" charset="0"/>
                <a:ea typeface="Calibri" panose="020F0502020204030204" pitchFamily="34" charset="0"/>
              </a:rPr>
              <a:t>AhR-KO</a:t>
            </a:r>
            <a:r>
              <a:rPr lang="en-US" sz="8400" dirty="0">
                <a:latin typeface="Arial" panose="020B0604020202020204" pitchFamily="34" charset="0"/>
                <a:ea typeface="Calibri" panose="020F0502020204030204" pitchFamily="34" charset="0"/>
              </a:rPr>
              <a:t> tumors have a higher density of infiltrating CD45</a:t>
            </a:r>
            <a:r>
              <a:rPr lang="en-US" sz="8400" baseline="30000" dirty="0">
                <a:latin typeface="Arial" panose="020B0604020202020204" pitchFamily="34" charset="0"/>
                <a:ea typeface="Calibri" panose="020F0502020204030204" pitchFamily="34" charset="0"/>
              </a:rPr>
              <a:t>+</a:t>
            </a:r>
            <a:endParaRPr lang="en-US" sz="8400" dirty="0"/>
          </a:p>
        </p:txBody>
      </p:sp>
      <p:sp>
        <p:nvSpPr>
          <p:cNvPr id="4" name="Slide Number Placeholder 3">
            <a:extLst>
              <a:ext uri="{FF2B5EF4-FFF2-40B4-BE49-F238E27FC236}">
                <a16:creationId xmlns:a16="http://schemas.microsoft.com/office/drawing/2014/main" id="{0CD370DD-60D1-9729-C79E-688556795015}"/>
              </a:ext>
            </a:extLst>
          </p:cNvPr>
          <p:cNvSpPr>
            <a:spLocks noGrp="1"/>
          </p:cNvSpPr>
          <p:nvPr>
            <p:ph type="sldNum" sz="quarter" idx="12"/>
          </p:nvPr>
        </p:nvSpPr>
        <p:spPr/>
        <p:txBody>
          <a:bodyPr/>
          <a:lstStyle/>
          <a:p>
            <a:fld id="{1BAA6EEC-CA45-48BE-AF0D-EF9E3EF9256E}" type="slidenum">
              <a:rPr lang="en-US" smtClean="0"/>
              <a:t>11</a:t>
            </a:fld>
            <a:endParaRPr lang="en-US"/>
          </a:p>
        </p:txBody>
      </p:sp>
    </p:spTree>
    <p:extLst>
      <p:ext uri="{BB962C8B-B14F-4D97-AF65-F5344CB8AC3E}">
        <p14:creationId xmlns:p14="http://schemas.microsoft.com/office/powerpoint/2010/main" val="3374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4161DE11-3379-1161-BF6B-5544426E4F9B}"/>
              </a:ext>
            </a:extLst>
          </p:cNvPr>
          <p:cNvPicPr>
            <a:picLocks noChangeAspect="1"/>
          </p:cNvPicPr>
          <p:nvPr/>
        </p:nvPicPr>
        <p:blipFill>
          <a:blip r:embed="rId3"/>
          <a:stretch>
            <a:fillRect/>
          </a:stretch>
        </p:blipFill>
        <p:spPr>
          <a:xfrm>
            <a:off x="1072209" y="6381227"/>
            <a:ext cx="24147234" cy="10127241"/>
          </a:xfrm>
          <a:prstGeom prst="rect">
            <a:avLst/>
          </a:prstGeom>
        </p:spPr>
      </p:pic>
      <p:pic>
        <p:nvPicPr>
          <p:cNvPr id="23" name="Graphic 22">
            <a:extLst>
              <a:ext uri="{FF2B5EF4-FFF2-40B4-BE49-F238E27FC236}">
                <a16:creationId xmlns:a16="http://schemas.microsoft.com/office/drawing/2014/main" id="{FD1D7DCB-74C0-4FE4-64E5-40CCD29AAF61}"/>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6519349" y="5973984"/>
            <a:ext cx="8229600" cy="9720000"/>
          </a:xfrm>
          <a:prstGeom prst="rect">
            <a:avLst/>
          </a:prstGeom>
        </p:spPr>
      </p:pic>
      <p:sp>
        <p:nvSpPr>
          <p:cNvPr id="2" name="TextBox 1">
            <a:extLst>
              <a:ext uri="{FF2B5EF4-FFF2-40B4-BE49-F238E27FC236}">
                <a16:creationId xmlns:a16="http://schemas.microsoft.com/office/drawing/2014/main" id="{24BC5172-3C9D-2F3D-66C3-65B437DEEBAB}"/>
              </a:ext>
            </a:extLst>
          </p:cNvPr>
          <p:cNvSpPr txBox="1"/>
          <p:nvPr/>
        </p:nvSpPr>
        <p:spPr>
          <a:xfrm>
            <a:off x="0" y="1866333"/>
            <a:ext cx="36576000" cy="1384995"/>
          </a:xfrm>
          <a:prstGeom prst="rect">
            <a:avLst/>
          </a:prstGeom>
          <a:noFill/>
        </p:spPr>
        <p:txBody>
          <a:bodyPr wrap="square" rtlCol="0">
            <a:spAutoFit/>
          </a:bodyPr>
          <a:lstStyle/>
          <a:p>
            <a:pPr algn="ctr"/>
            <a:r>
              <a:rPr lang="en-US" sz="8400" dirty="0">
                <a:latin typeface="Arial" panose="020B0604020202020204" pitchFamily="34" charset="0"/>
                <a:cs typeface="Arial" panose="020B0604020202020204" pitchFamily="34" charset="0"/>
              </a:rPr>
              <a:t>TME of AhR-KO tumor contains less kynurenine than WT</a:t>
            </a:r>
          </a:p>
        </p:txBody>
      </p:sp>
      <p:sp>
        <p:nvSpPr>
          <p:cNvPr id="4" name="Slide Number Placeholder 3">
            <a:extLst>
              <a:ext uri="{FF2B5EF4-FFF2-40B4-BE49-F238E27FC236}">
                <a16:creationId xmlns:a16="http://schemas.microsoft.com/office/drawing/2014/main" id="{3F6A8AEE-94EE-27CF-ADD2-F52EF8567AEB}"/>
              </a:ext>
            </a:extLst>
          </p:cNvPr>
          <p:cNvSpPr>
            <a:spLocks noGrp="1"/>
          </p:cNvSpPr>
          <p:nvPr>
            <p:ph type="sldNum" sz="quarter" idx="12"/>
          </p:nvPr>
        </p:nvSpPr>
        <p:spPr/>
        <p:txBody>
          <a:bodyPr/>
          <a:lstStyle/>
          <a:p>
            <a:fld id="{1BAA6EEC-CA45-48BE-AF0D-EF9E3EF9256E}" type="slidenum">
              <a:rPr lang="en-US" smtClean="0"/>
              <a:t>12</a:t>
            </a:fld>
            <a:endParaRPr lang="en-US"/>
          </a:p>
        </p:txBody>
      </p:sp>
    </p:spTree>
    <p:extLst>
      <p:ext uri="{BB962C8B-B14F-4D97-AF65-F5344CB8AC3E}">
        <p14:creationId xmlns:p14="http://schemas.microsoft.com/office/powerpoint/2010/main" val="2661483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7932FA6-60BC-607D-6D09-CFEAD2D4ADAF}"/>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835525" y="13628819"/>
            <a:ext cx="10544175" cy="6429375"/>
          </a:xfrm>
          <a:prstGeom prst="rect">
            <a:avLst/>
          </a:prstGeom>
        </p:spPr>
      </p:pic>
      <p:sp>
        <p:nvSpPr>
          <p:cNvPr id="10" name="TextBox 9">
            <a:extLst>
              <a:ext uri="{FF2B5EF4-FFF2-40B4-BE49-F238E27FC236}">
                <a16:creationId xmlns:a16="http://schemas.microsoft.com/office/drawing/2014/main" id="{0F536C68-9630-789B-7DB0-AF1292A86BED}"/>
              </a:ext>
            </a:extLst>
          </p:cNvPr>
          <p:cNvSpPr txBox="1"/>
          <p:nvPr/>
        </p:nvSpPr>
        <p:spPr>
          <a:xfrm rot="16200000">
            <a:off x="-1357527" y="16014671"/>
            <a:ext cx="4563365" cy="830997"/>
          </a:xfrm>
          <a:prstGeom prst="rect">
            <a:avLst/>
          </a:prstGeom>
          <a:noFill/>
        </p:spPr>
        <p:txBody>
          <a:bodyPr wrap="none" rtlCol="0">
            <a:spAutoFit/>
          </a:bodyPr>
          <a:lstStyle/>
          <a:p>
            <a:r>
              <a:rPr lang="en-US" sz="4800" dirty="0"/>
              <a:t>Tumor size (mm</a:t>
            </a:r>
            <a:r>
              <a:rPr lang="en-US" sz="4800" baseline="30000" dirty="0"/>
              <a:t>3</a:t>
            </a:r>
            <a:r>
              <a:rPr lang="en-US" sz="4800" dirty="0"/>
              <a:t>)</a:t>
            </a:r>
          </a:p>
        </p:txBody>
      </p:sp>
      <p:pic>
        <p:nvPicPr>
          <p:cNvPr id="14" name="Graphic 13">
            <a:extLst>
              <a:ext uri="{FF2B5EF4-FFF2-40B4-BE49-F238E27FC236}">
                <a16:creationId xmlns:a16="http://schemas.microsoft.com/office/drawing/2014/main" id="{BD554985-0BFD-3493-FE1F-62B4E23BFC0C}"/>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3463523" y="13564524"/>
            <a:ext cx="10801350" cy="6493668"/>
          </a:xfrm>
          <a:prstGeom prst="rect">
            <a:avLst/>
          </a:prstGeom>
        </p:spPr>
      </p:pic>
      <p:pic>
        <p:nvPicPr>
          <p:cNvPr id="16" name="Graphic 15">
            <a:extLst>
              <a:ext uri="{FF2B5EF4-FFF2-40B4-BE49-F238E27FC236}">
                <a16:creationId xmlns:a16="http://schemas.microsoft.com/office/drawing/2014/main" id="{35BA119E-BEF9-5625-D52B-BFD67DE48F3C}"/>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25149920" y="13628819"/>
            <a:ext cx="10865643" cy="6429375"/>
          </a:xfrm>
          <a:prstGeom prst="rect">
            <a:avLst/>
          </a:prstGeom>
        </p:spPr>
      </p:pic>
      <p:sp>
        <p:nvSpPr>
          <p:cNvPr id="18" name="TextBox 17">
            <a:extLst>
              <a:ext uri="{FF2B5EF4-FFF2-40B4-BE49-F238E27FC236}">
                <a16:creationId xmlns:a16="http://schemas.microsoft.com/office/drawing/2014/main" id="{7A4E4140-C9F8-83CF-4920-482FF2A3EF3A}"/>
              </a:ext>
            </a:extLst>
          </p:cNvPr>
          <p:cNvSpPr txBox="1"/>
          <p:nvPr/>
        </p:nvSpPr>
        <p:spPr>
          <a:xfrm>
            <a:off x="1201188" y="941115"/>
            <a:ext cx="34897734" cy="1384995"/>
          </a:xfrm>
          <a:prstGeom prst="rect">
            <a:avLst/>
          </a:prstGeom>
          <a:noFill/>
        </p:spPr>
        <p:txBody>
          <a:bodyPr wrap="square">
            <a:spAutoFit/>
          </a:bodyPr>
          <a:lstStyle/>
          <a:p>
            <a:pPr algn="ctr"/>
            <a:r>
              <a:rPr lang="en-US" sz="8400" dirty="0">
                <a:latin typeface="Arial" panose="020B0604020202020204" pitchFamily="34" charset="0"/>
                <a:ea typeface="Calibri" panose="020F0502020204030204" pitchFamily="34" charset="0"/>
              </a:rPr>
              <a:t>AhR knockout in CMT167 cells confers tumor-specific immunity</a:t>
            </a:r>
            <a:endParaRPr lang="en-US" sz="8400" dirty="0"/>
          </a:p>
        </p:txBody>
      </p:sp>
      <p:sp>
        <p:nvSpPr>
          <p:cNvPr id="2" name="TextBox 1">
            <a:extLst>
              <a:ext uri="{FF2B5EF4-FFF2-40B4-BE49-F238E27FC236}">
                <a16:creationId xmlns:a16="http://schemas.microsoft.com/office/drawing/2014/main" id="{28AB6B43-8CC3-994F-871B-2C9AE2DE16BC}"/>
              </a:ext>
            </a:extLst>
          </p:cNvPr>
          <p:cNvSpPr txBox="1"/>
          <p:nvPr/>
        </p:nvSpPr>
        <p:spPr>
          <a:xfrm>
            <a:off x="5674814" y="12140850"/>
            <a:ext cx="2501069" cy="923330"/>
          </a:xfrm>
          <a:prstGeom prst="rect">
            <a:avLst/>
          </a:prstGeom>
          <a:noFill/>
        </p:spPr>
        <p:txBody>
          <a:bodyPr wrap="none" rtlCol="0">
            <a:spAutoFit/>
          </a:bodyPr>
          <a:lstStyle/>
          <a:p>
            <a:r>
              <a:rPr lang="en-US" sz="5400" b="1" dirty="0"/>
              <a:t>2 weeks</a:t>
            </a:r>
          </a:p>
        </p:txBody>
      </p:sp>
      <p:sp>
        <p:nvSpPr>
          <p:cNvPr id="4" name="TextBox 3">
            <a:extLst>
              <a:ext uri="{FF2B5EF4-FFF2-40B4-BE49-F238E27FC236}">
                <a16:creationId xmlns:a16="http://schemas.microsoft.com/office/drawing/2014/main" id="{A453487D-633A-60DC-A3A2-837F96696343}"/>
              </a:ext>
            </a:extLst>
          </p:cNvPr>
          <p:cNvSpPr txBox="1"/>
          <p:nvPr/>
        </p:nvSpPr>
        <p:spPr>
          <a:xfrm>
            <a:off x="17899943" y="12140850"/>
            <a:ext cx="2501069" cy="923330"/>
          </a:xfrm>
          <a:prstGeom prst="rect">
            <a:avLst/>
          </a:prstGeom>
          <a:noFill/>
        </p:spPr>
        <p:txBody>
          <a:bodyPr wrap="none" rtlCol="0">
            <a:spAutoFit/>
          </a:bodyPr>
          <a:lstStyle/>
          <a:p>
            <a:r>
              <a:rPr lang="en-US" sz="5400" b="1" dirty="0"/>
              <a:t>5 weeks</a:t>
            </a:r>
          </a:p>
        </p:txBody>
      </p:sp>
      <p:sp>
        <p:nvSpPr>
          <p:cNvPr id="6" name="TextBox 5">
            <a:extLst>
              <a:ext uri="{FF2B5EF4-FFF2-40B4-BE49-F238E27FC236}">
                <a16:creationId xmlns:a16="http://schemas.microsoft.com/office/drawing/2014/main" id="{EAB9665E-9214-0873-54E0-D3ABF5673425}"/>
              </a:ext>
            </a:extLst>
          </p:cNvPr>
          <p:cNvSpPr txBox="1"/>
          <p:nvPr/>
        </p:nvSpPr>
        <p:spPr>
          <a:xfrm>
            <a:off x="29149943" y="12140850"/>
            <a:ext cx="2501069" cy="923330"/>
          </a:xfrm>
          <a:prstGeom prst="rect">
            <a:avLst/>
          </a:prstGeom>
          <a:noFill/>
        </p:spPr>
        <p:txBody>
          <a:bodyPr wrap="none" rtlCol="0">
            <a:spAutoFit/>
          </a:bodyPr>
          <a:lstStyle/>
          <a:p>
            <a:r>
              <a:rPr lang="en-US" sz="5400" b="1" dirty="0"/>
              <a:t>8 weeks</a:t>
            </a:r>
          </a:p>
        </p:txBody>
      </p:sp>
      <p:grpSp>
        <p:nvGrpSpPr>
          <p:cNvPr id="52" name="Group 51">
            <a:extLst>
              <a:ext uri="{FF2B5EF4-FFF2-40B4-BE49-F238E27FC236}">
                <a16:creationId xmlns:a16="http://schemas.microsoft.com/office/drawing/2014/main" id="{80820E2D-FB51-9824-8B95-0BA6A9690713}"/>
              </a:ext>
            </a:extLst>
          </p:cNvPr>
          <p:cNvGrpSpPr/>
          <p:nvPr/>
        </p:nvGrpSpPr>
        <p:grpSpPr>
          <a:xfrm>
            <a:off x="924153" y="3484541"/>
            <a:ext cx="29163522" cy="7031061"/>
            <a:chOff x="308051" y="1085313"/>
            <a:chExt cx="9721174" cy="2343687"/>
          </a:xfrm>
        </p:grpSpPr>
        <p:pic>
          <p:nvPicPr>
            <p:cNvPr id="7" name="Graphic 6">
              <a:extLst>
                <a:ext uri="{FF2B5EF4-FFF2-40B4-BE49-F238E27FC236}">
                  <a16:creationId xmlns:a16="http://schemas.microsoft.com/office/drawing/2014/main" id="{10D945B7-98AF-0EA6-D7F1-0DEE7BF4950C}"/>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308051" y="1508205"/>
              <a:ext cx="3704391" cy="1920795"/>
            </a:xfrm>
            <a:prstGeom prst="rect">
              <a:avLst/>
            </a:prstGeom>
          </p:spPr>
        </p:pic>
        <p:grpSp>
          <p:nvGrpSpPr>
            <p:cNvPr id="50" name="Group 49">
              <a:extLst>
                <a:ext uri="{FF2B5EF4-FFF2-40B4-BE49-F238E27FC236}">
                  <a16:creationId xmlns:a16="http://schemas.microsoft.com/office/drawing/2014/main" id="{E058E940-DE5A-1E56-2E35-C2CEE568C024}"/>
                </a:ext>
              </a:extLst>
            </p:cNvPr>
            <p:cNvGrpSpPr/>
            <p:nvPr/>
          </p:nvGrpSpPr>
          <p:grpSpPr>
            <a:xfrm>
              <a:off x="3251962" y="1085313"/>
              <a:ext cx="6777263" cy="1680768"/>
              <a:chOff x="3251962" y="1085313"/>
              <a:chExt cx="6777263" cy="1680768"/>
            </a:xfrm>
          </p:grpSpPr>
          <p:cxnSp>
            <p:nvCxnSpPr>
              <p:cNvPr id="32" name="Connector: Elbow 31">
                <a:extLst>
                  <a:ext uri="{FF2B5EF4-FFF2-40B4-BE49-F238E27FC236}">
                    <a16:creationId xmlns:a16="http://schemas.microsoft.com/office/drawing/2014/main" id="{2F3A958E-C007-17AB-E697-B763C7CFB76B}"/>
                  </a:ext>
                </a:extLst>
              </p:cNvPr>
              <p:cNvCxnSpPr>
                <a:cxnSpLocks/>
              </p:cNvCxnSpPr>
              <p:nvPr/>
            </p:nvCxnSpPr>
            <p:spPr>
              <a:xfrm rot="16200000">
                <a:off x="4349242" y="297201"/>
                <a:ext cx="1371600" cy="3566160"/>
              </a:xfrm>
              <a:prstGeom prst="bentConnector3">
                <a:avLst>
                  <a:gd name="adj1" fmla="val 121867"/>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F6C9FE29-CA3E-4D25-3325-014418A47734}"/>
                  </a:ext>
                </a:extLst>
              </p:cNvPr>
              <p:cNvCxnSpPr/>
              <p:nvPr/>
            </p:nvCxnSpPr>
            <p:spPr>
              <a:xfrm>
                <a:off x="6818122" y="1085313"/>
                <a:ext cx="1554480" cy="274320"/>
              </a:xfrm>
              <a:prstGeom prst="bentConnector3">
                <a:avLst>
                  <a:gd name="adj1" fmla="val 99808"/>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5C391D6F-BF4E-0AAE-E179-3780926E67E6}"/>
                  </a:ext>
                </a:extLst>
              </p:cNvPr>
              <p:cNvCxnSpPr/>
              <p:nvPr/>
            </p:nvCxnSpPr>
            <p:spPr>
              <a:xfrm>
                <a:off x="8383305" y="1085313"/>
                <a:ext cx="1645920" cy="274320"/>
              </a:xfrm>
              <a:prstGeom prst="bentConnector3">
                <a:avLst>
                  <a:gd name="adj1" fmla="val 99808"/>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DEBE60BE-793A-94E0-A9AD-AAB06A0D13B9}"/>
                </a:ext>
              </a:extLst>
            </p:cNvPr>
            <p:cNvSpPr/>
            <p:nvPr/>
          </p:nvSpPr>
          <p:spPr>
            <a:xfrm>
              <a:off x="3370205" y="2800928"/>
              <a:ext cx="696036" cy="3050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sp>
        <p:nvSpPr>
          <p:cNvPr id="8" name="Slide Number Placeholder 7">
            <a:extLst>
              <a:ext uri="{FF2B5EF4-FFF2-40B4-BE49-F238E27FC236}">
                <a16:creationId xmlns:a16="http://schemas.microsoft.com/office/drawing/2014/main" id="{2AE3A266-5D11-8076-8209-4546DD570931}"/>
              </a:ext>
            </a:extLst>
          </p:cNvPr>
          <p:cNvSpPr>
            <a:spLocks noGrp="1"/>
          </p:cNvSpPr>
          <p:nvPr>
            <p:ph type="sldNum" sz="quarter" idx="12"/>
          </p:nvPr>
        </p:nvSpPr>
        <p:spPr/>
        <p:txBody>
          <a:bodyPr/>
          <a:lstStyle/>
          <a:p>
            <a:fld id="{1BAA6EEC-CA45-48BE-AF0D-EF9E3EF9256E}" type="slidenum">
              <a:rPr lang="en-US" smtClean="0"/>
              <a:t>13</a:t>
            </a:fld>
            <a:endParaRPr lang="en-US"/>
          </a:p>
        </p:txBody>
      </p:sp>
      <p:pic>
        <p:nvPicPr>
          <p:cNvPr id="9" name="Picture 8">
            <a:extLst>
              <a:ext uri="{FF2B5EF4-FFF2-40B4-BE49-F238E27FC236}">
                <a16:creationId xmlns:a16="http://schemas.microsoft.com/office/drawing/2014/main" id="{2C75EE92-8E3E-90B6-9C81-5C08696CF296}"/>
              </a:ext>
            </a:extLst>
          </p:cNvPr>
          <p:cNvPicPr>
            <a:picLocks noChangeAspect="1"/>
          </p:cNvPicPr>
          <p:nvPr/>
        </p:nvPicPr>
        <p:blipFill>
          <a:blip r:embed="rId11"/>
          <a:stretch>
            <a:fillRect/>
          </a:stretch>
        </p:blipFill>
        <p:spPr>
          <a:xfrm>
            <a:off x="13741673" y="4314846"/>
            <a:ext cx="20319729" cy="6639120"/>
          </a:xfrm>
          <a:prstGeom prst="rect">
            <a:avLst/>
          </a:prstGeom>
        </p:spPr>
      </p:pic>
      <p:pic>
        <p:nvPicPr>
          <p:cNvPr id="11" name="Graphic 10">
            <a:extLst>
              <a:ext uri="{FF2B5EF4-FFF2-40B4-BE49-F238E27FC236}">
                <a16:creationId xmlns:a16="http://schemas.microsoft.com/office/drawing/2014/main" id="{44049E73-308B-E7AC-A978-27FA253455BA}"/>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3793262" y="4412042"/>
            <a:ext cx="3115689" cy="728343"/>
          </a:xfrm>
          <a:prstGeom prst="rect">
            <a:avLst/>
          </a:prstGeom>
        </p:spPr>
      </p:pic>
      <p:pic>
        <p:nvPicPr>
          <p:cNvPr id="12" name="Graphic 11">
            <a:extLst>
              <a:ext uri="{FF2B5EF4-FFF2-40B4-BE49-F238E27FC236}">
                <a16:creationId xmlns:a16="http://schemas.microsoft.com/office/drawing/2014/main" id="{C695FD5A-48CB-3AF8-708C-685A3E879865}"/>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3793260" y="5259821"/>
            <a:ext cx="3763104" cy="728343"/>
          </a:xfrm>
          <a:prstGeom prst="rect">
            <a:avLst/>
          </a:prstGeom>
        </p:spPr>
      </p:pic>
    </p:spTree>
    <p:extLst>
      <p:ext uri="{BB962C8B-B14F-4D97-AF65-F5344CB8AC3E}">
        <p14:creationId xmlns:p14="http://schemas.microsoft.com/office/powerpoint/2010/main" val="120859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5FB0129-8242-2F01-F600-8C9B11836113}"/>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61809" y="5842158"/>
            <a:ext cx="16359189" cy="10001250"/>
          </a:xfrm>
          <a:prstGeom prst="rect">
            <a:avLst/>
          </a:prstGeom>
        </p:spPr>
      </p:pic>
      <p:pic>
        <p:nvPicPr>
          <p:cNvPr id="5" name="Graphic 4">
            <a:extLst>
              <a:ext uri="{FF2B5EF4-FFF2-40B4-BE49-F238E27FC236}">
                <a16:creationId xmlns:a16="http://schemas.microsoft.com/office/drawing/2014/main" id="{D96D0C5D-2EAA-137B-8665-6ABDD70077F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8547415" y="5735001"/>
            <a:ext cx="16359189" cy="10215564"/>
          </a:xfrm>
          <a:prstGeom prst="rect">
            <a:avLst/>
          </a:prstGeom>
        </p:spPr>
      </p:pic>
      <p:sp>
        <p:nvSpPr>
          <p:cNvPr id="21" name="TextBox 20">
            <a:extLst>
              <a:ext uri="{FF2B5EF4-FFF2-40B4-BE49-F238E27FC236}">
                <a16:creationId xmlns:a16="http://schemas.microsoft.com/office/drawing/2014/main" id="{8E148184-A02B-2FC0-C129-F4EA11944797}"/>
              </a:ext>
            </a:extLst>
          </p:cNvPr>
          <p:cNvSpPr txBox="1"/>
          <p:nvPr/>
        </p:nvSpPr>
        <p:spPr>
          <a:xfrm>
            <a:off x="-128330" y="826148"/>
            <a:ext cx="36165393" cy="2492990"/>
          </a:xfrm>
          <a:prstGeom prst="rect">
            <a:avLst/>
          </a:prstGeom>
          <a:noFill/>
        </p:spPr>
        <p:txBody>
          <a:bodyPr wrap="square">
            <a:spAutoFit/>
          </a:bodyPr>
          <a:lstStyle/>
          <a:p>
            <a:pPr algn="ctr"/>
            <a:r>
              <a:rPr lang="en-US" sz="7800" dirty="0">
                <a:latin typeface="Arial" panose="020B0604020202020204" pitchFamily="34" charset="0"/>
                <a:ea typeface="Calibri" panose="020F0502020204030204" pitchFamily="34" charset="0"/>
              </a:rPr>
              <a:t>CMT167</a:t>
            </a:r>
            <a:r>
              <a:rPr lang="en-US" sz="7800" baseline="30000" dirty="0">
                <a:latin typeface="Arial" panose="020B0604020202020204" pitchFamily="34" charset="0"/>
                <a:ea typeface="Calibri" panose="020F0502020204030204" pitchFamily="34" charset="0"/>
              </a:rPr>
              <a:t>AhR-KO</a:t>
            </a:r>
            <a:r>
              <a:rPr lang="en-US" sz="7800" dirty="0">
                <a:latin typeface="Arial" panose="020B0604020202020204" pitchFamily="34" charset="0"/>
                <a:ea typeface="Calibri" panose="020F0502020204030204" pitchFamily="34" charset="0"/>
              </a:rPr>
              <a:t> tumors have a higher density of infiltrating CD4</a:t>
            </a:r>
            <a:r>
              <a:rPr lang="en-US" sz="7800" baseline="30000" dirty="0">
                <a:latin typeface="Arial" panose="020B0604020202020204" pitchFamily="34" charset="0"/>
                <a:ea typeface="Calibri" panose="020F0502020204030204" pitchFamily="34" charset="0"/>
              </a:rPr>
              <a:t>+</a:t>
            </a:r>
            <a:r>
              <a:rPr lang="en-US" sz="7800" dirty="0">
                <a:latin typeface="Arial" panose="020B0604020202020204" pitchFamily="34" charset="0"/>
                <a:ea typeface="Calibri" panose="020F0502020204030204" pitchFamily="34" charset="0"/>
              </a:rPr>
              <a:t> and CD8</a:t>
            </a:r>
            <a:r>
              <a:rPr lang="en-US" sz="7800" baseline="30000" dirty="0">
                <a:latin typeface="Arial" panose="020B0604020202020204" pitchFamily="34" charset="0"/>
                <a:ea typeface="Calibri" panose="020F0502020204030204" pitchFamily="34" charset="0"/>
              </a:rPr>
              <a:t>+</a:t>
            </a:r>
            <a:r>
              <a:rPr lang="en-US" sz="7800" dirty="0">
                <a:latin typeface="Arial" panose="020B0604020202020204" pitchFamily="34" charset="0"/>
                <a:ea typeface="Calibri" panose="020F0502020204030204" pitchFamily="34" charset="0"/>
              </a:rPr>
              <a:t> T cells than CMT167</a:t>
            </a:r>
            <a:r>
              <a:rPr lang="en-US" sz="7800" baseline="30000" dirty="0">
                <a:latin typeface="Arial" panose="020B0604020202020204" pitchFamily="34" charset="0"/>
                <a:ea typeface="Calibri" panose="020F0502020204030204" pitchFamily="34" charset="0"/>
              </a:rPr>
              <a:t>WT</a:t>
            </a:r>
            <a:r>
              <a:rPr lang="en-US" sz="7800" dirty="0">
                <a:latin typeface="Arial" panose="020B0604020202020204" pitchFamily="34" charset="0"/>
                <a:ea typeface="Calibri" panose="020F0502020204030204" pitchFamily="34" charset="0"/>
              </a:rPr>
              <a:t> tumors with an increase in T cell activation markers</a:t>
            </a:r>
            <a:endParaRPr lang="en-US" sz="7800" dirty="0"/>
          </a:p>
        </p:txBody>
      </p:sp>
      <p:pic>
        <p:nvPicPr>
          <p:cNvPr id="2" name="Graphic 1">
            <a:extLst>
              <a:ext uri="{FF2B5EF4-FFF2-40B4-BE49-F238E27FC236}">
                <a16:creationId xmlns:a16="http://schemas.microsoft.com/office/drawing/2014/main" id="{0B04D1BA-EB4E-FFEF-D9AF-86BD92FB510B}"/>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61809" y="14678025"/>
            <a:ext cx="21502689" cy="11430000"/>
          </a:xfrm>
          <a:prstGeom prst="rect">
            <a:avLst/>
          </a:prstGeom>
        </p:spPr>
      </p:pic>
      <p:sp>
        <p:nvSpPr>
          <p:cNvPr id="6" name="Slide Number Placeholder 5">
            <a:extLst>
              <a:ext uri="{FF2B5EF4-FFF2-40B4-BE49-F238E27FC236}">
                <a16:creationId xmlns:a16="http://schemas.microsoft.com/office/drawing/2014/main" id="{BE7893DE-3306-850A-2920-BE498CB4FEC9}"/>
              </a:ext>
            </a:extLst>
          </p:cNvPr>
          <p:cNvSpPr>
            <a:spLocks noGrp="1"/>
          </p:cNvSpPr>
          <p:nvPr>
            <p:ph type="sldNum" sz="quarter" idx="12"/>
          </p:nvPr>
        </p:nvSpPr>
        <p:spPr/>
        <p:txBody>
          <a:bodyPr/>
          <a:lstStyle/>
          <a:p>
            <a:fld id="{1BAA6EEC-CA45-48BE-AF0D-EF9E3EF9256E}" type="slidenum">
              <a:rPr lang="en-US" smtClean="0"/>
              <a:t>14</a:t>
            </a:fld>
            <a:endParaRPr lang="en-US"/>
          </a:p>
        </p:txBody>
      </p:sp>
    </p:spTree>
    <p:extLst>
      <p:ext uri="{BB962C8B-B14F-4D97-AF65-F5344CB8AC3E}">
        <p14:creationId xmlns:p14="http://schemas.microsoft.com/office/powerpoint/2010/main" val="1308189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8CBD30C-AFD5-BDBE-770F-A2AFDF728350}"/>
              </a:ext>
            </a:extLst>
          </p:cNvPr>
          <p:cNvSpPr txBox="1"/>
          <p:nvPr/>
        </p:nvSpPr>
        <p:spPr>
          <a:xfrm>
            <a:off x="870858" y="1715592"/>
            <a:ext cx="35052000" cy="2677656"/>
          </a:xfrm>
          <a:prstGeom prst="rect">
            <a:avLst/>
          </a:prstGeom>
          <a:noFill/>
        </p:spPr>
        <p:txBody>
          <a:bodyPr wrap="square">
            <a:spAutoFit/>
          </a:bodyPr>
          <a:lstStyle/>
          <a:p>
            <a:pPr algn="ctr"/>
            <a:r>
              <a:rPr lang="en-US" sz="8400" dirty="0" err="1">
                <a:latin typeface="Arial" panose="020B0604020202020204" pitchFamily="34" charset="0"/>
                <a:ea typeface="Calibri" panose="020F0502020204030204" pitchFamily="34" charset="0"/>
              </a:rPr>
              <a:t>scRNA</a:t>
            </a:r>
            <a:r>
              <a:rPr lang="en-US" sz="8400" dirty="0">
                <a:latin typeface="Arial" panose="020B0604020202020204" pitchFamily="34" charset="0"/>
                <a:ea typeface="Calibri" panose="020F0502020204030204" pitchFamily="34" charset="0"/>
              </a:rPr>
              <a:t>-seq of TILs reveals T cell populations unique to each tumor type that correlate with inflammatory and suppressive activity</a:t>
            </a:r>
            <a:endParaRPr lang="en-US" sz="8400" dirty="0"/>
          </a:p>
        </p:txBody>
      </p:sp>
      <p:sp>
        <p:nvSpPr>
          <p:cNvPr id="2" name="TextBox 1">
            <a:extLst>
              <a:ext uri="{FF2B5EF4-FFF2-40B4-BE49-F238E27FC236}">
                <a16:creationId xmlns:a16="http://schemas.microsoft.com/office/drawing/2014/main" id="{790FDC77-C4CC-A6E9-751B-83379DB51B37}"/>
              </a:ext>
            </a:extLst>
          </p:cNvPr>
          <p:cNvSpPr txBox="1"/>
          <p:nvPr/>
        </p:nvSpPr>
        <p:spPr>
          <a:xfrm>
            <a:off x="11653500" y="18445346"/>
            <a:ext cx="12539074" cy="1015663"/>
          </a:xfrm>
          <a:prstGeom prst="rect">
            <a:avLst/>
          </a:prstGeom>
          <a:noFill/>
        </p:spPr>
        <p:txBody>
          <a:bodyPr wrap="none" rtlCol="0">
            <a:spAutoFit/>
          </a:bodyPr>
          <a:lstStyle/>
          <a:p>
            <a:r>
              <a:rPr lang="en-US" sz="6000" dirty="0"/>
              <a:t>5-week TILs from AhR-KO vs WT tumors</a:t>
            </a:r>
          </a:p>
        </p:txBody>
      </p:sp>
      <p:pic>
        <p:nvPicPr>
          <p:cNvPr id="3" name="Picture 2">
            <a:extLst>
              <a:ext uri="{FF2B5EF4-FFF2-40B4-BE49-F238E27FC236}">
                <a16:creationId xmlns:a16="http://schemas.microsoft.com/office/drawing/2014/main" id="{49240190-BA7B-2537-3EA5-2356033EAD17}"/>
              </a:ext>
            </a:extLst>
          </p:cNvPr>
          <p:cNvPicPr>
            <a:picLocks noChangeAspect="1"/>
          </p:cNvPicPr>
          <p:nvPr/>
        </p:nvPicPr>
        <p:blipFill rotWithShape="1">
          <a:blip r:embed="rId3"/>
          <a:srcRect l="36497" r="31307"/>
          <a:stretch/>
        </p:blipFill>
        <p:spPr>
          <a:xfrm>
            <a:off x="9699423" y="5467547"/>
            <a:ext cx="17177154" cy="12773967"/>
          </a:xfrm>
          <a:prstGeom prst="rect">
            <a:avLst/>
          </a:prstGeom>
        </p:spPr>
      </p:pic>
      <p:sp>
        <p:nvSpPr>
          <p:cNvPr id="6" name="Slide Number Placeholder 5">
            <a:extLst>
              <a:ext uri="{FF2B5EF4-FFF2-40B4-BE49-F238E27FC236}">
                <a16:creationId xmlns:a16="http://schemas.microsoft.com/office/drawing/2014/main" id="{C55B22AA-DA04-B73A-F7D5-C2D5EB5594CB}"/>
              </a:ext>
            </a:extLst>
          </p:cNvPr>
          <p:cNvSpPr>
            <a:spLocks noGrp="1"/>
          </p:cNvSpPr>
          <p:nvPr>
            <p:ph type="sldNum" sz="quarter" idx="12"/>
          </p:nvPr>
        </p:nvSpPr>
        <p:spPr/>
        <p:txBody>
          <a:bodyPr/>
          <a:lstStyle/>
          <a:p>
            <a:fld id="{1BAA6EEC-CA45-48BE-AF0D-EF9E3EF9256E}" type="slidenum">
              <a:rPr lang="en-US" smtClean="0"/>
              <a:t>15</a:t>
            </a:fld>
            <a:endParaRPr lang="en-US"/>
          </a:p>
        </p:txBody>
      </p:sp>
      <p:sp>
        <p:nvSpPr>
          <p:cNvPr id="5" name="TextBox 4">
            <a:extLst>
              <a:ext uri="{FF2B5EF4-FFF2-40B4-BE49-F238E27FC236}">
                <a16:creationId xmlns:a16="http://schemas.microsoft.com/office/drawing/2014/main" id="{9CB0E9A2-A5AA-642D-C182-264FF58AADB6}"/>
              </a:ext>
            </a:extLst>
          </p:cNvPr>
          <p:cNvSpPr txBox="1"/>
          <p:nvPr/>
        </p:nvSpPr>
        <p:spPr>
          <a:xfrm rot="16200000">
            <a:off x="7898289" y="9823106"/>
            <a:ext cx="3602268" cy="1384995"/>
          </a:xfrm>
          <a:prstGeom prst="rect">
            <a:avLst/>
          </a:prstGeom>
          <a:noFill/>
        </p:spPr>
        <p:txBody>
          <a:bodyPr wrap="none" rtlCol="0">
            <a:spAutoFit/>
          </a:bodyPr>
          <a:lstStyle/>
          <a:p>
            <a:r>
              <a:rPr lang="en-US" sz="8400" b="1" dirty="0"/>
              <a:t>UMAP2</a:t>
            </a:r>
          </a:p>
        </p:txBody>
      </p:sp>
    </p:spTree>
    <p:extLst>
      <p:ext uri="{BB962C8B-B14F-4D97-AF65-F5344CB8AC3E}">
        <p14:creationId xmlns:p14="http://schemas.microsoft.com/office/powerpoint/2010/main" val="3993480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83D6EA3-B79B-F778-A6F8-F70DF5064405}"/>
              </a:ext>
            </a:extLst>
          </p:cNvPr>
          <p:cNvPicPr>
            <a:picLocks noChangeAspect="1"/>
          </p:cNvPicPr>
          <p:nvPr/>
        </p:nvPicPr>
        <p:blipFill>
          <a:blip r:embed="rId3"/>
          <a:stretch>
            <a:fillRect/>
          </a:stretch>
        </p:blipFill>
        <p:spPr>
          <a:xfrm>
            <a:off x="5924165" y="2442036"/>
            <a:ext cx="11231541" cy="16147128"/>
          </a:xfrm>
          <a:prstGeom prst="rect">
            <a:avLst/>
          </a:prstGeom>
        </p:spPr>
      </p:pic>
      <p:pic>
        <p:nvPicPr>
          <p:cNvPr id="13" name="Picture 12">
            <a:extLst>
              <a:ext uri="{FF2B5EF4-FFF2-40B4-BE49-F238E27FC236}">
                <a16:creationId xmlns:a16="http://schemas.microsoft.com/office/drawing/2014/main" id="{6D7F6562-8FB0-31A3-0FFB-959E65555D16}"/>
              </a:ext>
            </a:extLst>
          </p:cNvPr>
          <p:cNvPicPr>
            <a:picLocks noChangeAspect="1"/>
          </p:cNvPicPr>
          <p:nvPr/>
        </p:nvPicPr>
        <p:blipFill>
          <a:blip r:embed="rId4"/>
          <a:stretch>
            <a:fillRect/>
          </a:stretch>
        </p:blipFill>
        <p:spPr>
          <a:xfrm>
            <a:off x="8856935" y="19171872"/>
            <a:ext cx="18862131" cy="1000266"/>
          </a:xfrm>
          <a:prstGeom prst="rect">
            <a:avLst/>
          </a:prstGeom>
        </p:spPr>
      </p:pic>
      <p:pic>
        <p:nvPicPr>
          <p:cNvPr id="4" name="Picture 3">
            <a:extLst>
              <a:ext uri="{FF2B5EF4-FFF2-40B4-BE49-F238E27FC236}">
                <a16:creationId xmlns:a16="http://schemas.microsoft.com/office/drawing/2014/main" id="{5DDB57FC-ED15-78F8-6771-A45497350774}"/>
              </a:ext>
            </a:extLst>
          </p:cNvPr>
          <p:cNvPicPr>
            <a:picLocks noChangeAspect="1"/>
          </p:cNvPicPr>
          <p:nvPr/>
        </p:nvPicPr>
        <p:blipFill>
          <a:blip r:embed="rId5"/>
          <a:stretch>
            <a:fillRect/>
          </a:stretch>
        </p:blipFill>
        <p:spPr>
          <a:xfrm>
            <a:off x="19420301" y="1359195"/>
            <a:ext cx="9404961" cy="17403864"/>
          </a:xfrm>
          <a:prstGeom prst="rect">
            <a:avLst/>
          </a:prstGeom>
        </p:spPr>
      </p:pic>
      <p:sp>
        <p:nvSpPr>
          <p:cNvPr id="3" name="Rectangle 2">
            <a:extLst>
              <a:ext uri="{FF2B5EF4-FFF2-40B4-BE49-F238E27FC236}">
                <a16:creationId xmlns:a16="http://schemas.microsoft.com/office/drawing/2014/main" id="{4AFD2706-C3E6-D7DE-0FC0-CE5146AB12C4}"/>
              </a:ext>
            </a:extLst>
          </p:cNvPr>
          <p:cNvSpPr/>
          <p:nvPr/>
        </p:nvSpPr>
        <p:spPr>
          <a:xfrm>
            <a:off x="26419754" y="8186739"/>
            <a:ext cx="1112259" cy="6286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5" name="Rectangle 4">
            <a:extLst>
              <a:ext uri="{FF2B5EF4-FFF2-40B4-BE49-F238E27FC236}">
                <a16:creationId xmlns:a16="http://schemas.microsoft.com/office/drawing/2014/main" id="{41DD3265-808C-D0CA-EC48-5267B8FCCDD4}"/>
              </a:ext>
            </a:extLst>
          </p:cNvPr>
          <p:cNvSpPr/>
          <p:nvPr/>
        </p:nvSpPr>
        <p:spPr>
          <a:xfrm>
            <a:off x="25362471" y="11987223"/>
            <a:ext cx="2169540" cy="6286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6" name="Rectangle 5">
            <a:extLst>
              <a:ext uri="{FF2B5EF4-FFF2-40B4-BE49-F238E27FC236}">
                <a16:creationId xmlns:a16="http://schemas.microsoft.com/office/drawing/2014/main" id="{E7804776-5631-0D45-BD3D-E646098A2D57}"/>
              </a:ext>
            </a:extLst>
          </p:cNvPr>
          <p:cNvSpPr/>
          <p:nvPr/>
        </p:nvSpPr>
        <p:spPr>
          <a:xfrm>
            <a:off x="9412479" y="4371977"/>
            <a:ext cx="2103246" cy="6264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7" name="Rectangle 6">
            <a:extLst>
              <a:ext uri="{FF2B5EF4-FFF2-40B4-BE49-F238E27FC236}">
                <a16:creationId xmlns:a16="http://schemas.microsoft.com/office/drawing/2014/main" id="{42897A1F-713B-0177-0FA4-FDFF928F39D2}"/>
              </a:ext>
            </a:extLst>
          </p:cNvPr>
          <p:cNvSpPr/>
          <p:nvPr/>
        </p:nvSpPr>
        <p:spPr>
          <a:xfrm>
            <a:off x="9412479" y="9517658"/>
            <a:ext cx="2103246" cy="6264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8" name="Rectangle 7">
            <a:extLst>
              <a:ext uri="{FF2B5EF4-FFF2-40B4-BE49-F238E27FC236}">
                <a16:creationId xmlns:a16="http://schemas.microsoft.com/office/drawing/2014/main" id="{7E167D95-9FFA-1B85-393C-C25783D374F2}"/>
              </a:ext>
            </a:extLst>
          </p:cNvPr>
          <p:cNvSpPr/>
          <p:nvPr/>
        </p:nvSpPr>
        <p:spPr>
          <a:xfrm>
            <a:off x="9412479" y="14687555"/>
            <a:ext cx="2103246" cy="6264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nvGrpSpPr>
          <p:cNvPr id="15" name="Group 14">
            <a:extLst>
              <a:ext uri="{FF2B5EF4-FFF2-40B4-BE49-F238E27FC236}">
                <a16:creationId xmlns:a16="http://schemas.microsoft.com/office/drawing/2014/main" id="{84131BE4-1C61-929B-CD42-42DF87776C18}"/>
              </a:ext>
            </a:extLst>
          </p:cNvPr>
          <p:cNvGrpSpPr/>
          <p:nvPr/>
        </p:nvGrpSpPr>
        <p:grpSpPr>
          <a:xfrm>
            <a:off x="23124821" y="4371975"/>
            <a:ext cx="1112259" cy="7615248"/>
            <a:chOff x="7708273" y="1381125"/>
            <a:chExt cx="370753" cy="2538416"/>
          </a:xfrm>
        </p:grpSpPr>
        <p:sp>
          <p:nvSpPr>
            <p:cNvPr id="9" name="Rectangle 8">
              <a:extLst>
                <a:ext uri="{FF2B5EF4-FFF2-40B4-BE49-F238E27FC236}">
                  <a16:creationId xmlns:a16="http://schemas.microsoft.com/office/drawing/2014/main" id="{52791922-B8D0-A96C-CA47-C28968362325}"/>
                </a:ext>
              </a:extLst>
            </p:cNvPr>
            <p:cNvSpPr/>
            <p:nvPr/>
          </p:nvSpPr>
          <p:spPr>
            <a:xfrm>
              <a:off x="7708273" y="1381125"/>
              <a:ext cx="370753" cy="4191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0" name="Rectangle 9">
              <a:extLst>
                <a:ext uri="{FF2B5EF4-FFF2-40B4-BE49-F238E27FC236}">
                  <a16:creationId xmlns:a16="http://schemas.microsoft.com/office/drawing/2014/main" id="{164989F7-29D6-CF4C-4092-A8D4BC27F09C}"/>
                </a:ext>
              </a:extLst>
            </p:cNvPr>
            <p:cNvSpPr/>
            <p:nvPr/>
          </p:nvSpPr>
          <p:spPr>
            <a:xfrm>
              <a:off x="7708273" y="3709991"/>
              <a:ext cx="370753" cy="209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2" name="Rectangle 11">
              <a:extLst>
                <a:ext uri="{FF2B5EF4-FFF2-40B4-BE49-F238E27FC236}">
                  <a16:creationId xmlns:a16="http://schemas.microsoft.com/office/drawing/2014/main" id="{06167B80-76C8-22DD-BC3B-02CC0A718529}"/>
                </a:ext>
              </a:extLst>
            </p:cNvPr>
            <p:cNvSpPr/>
            <p:nvPr/>
          </p:nvSpPr>
          <p:spPr>
            <a:xfrm>
              <a:off x="7708273" y="2853331"/>
              <a:ext cx="370753" cy="6518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grpSp>
      <p:sp>
        <p:nvSpPr>
          <p:cNvPr id="2" name="TextBox 1">
            <a:extLst>
              <a:ext uri="{FF2B5EF4-FFF2-40B4-BE49-F238E27FC236}">
                <a16:creationId xmlns:a16="http://schemas.microsoft.com/office/drawing/2014/main" id="{AD6A7914-5515-E977-AFEF-A13FD3BCF7BC}"/>
              </a:ext>
            </a:extLst>
          </p:cNvPr>
          <p:cNvSpPr txBox="1"/>
          <p:nvPr/>
        </p:nvSpPr>
        <p:spPr>
          <a:xfrm>
            <a:off x="5" y="698481"/>
            <a:ext cx="36575997" cy="1384995"/>
          </a:xfrm>
          <a:prstGeom prst="rect">
            <a:avLst/>
          </a:prstGeom>
          <a:noFill/>
        </p:spPr>
        <p:txBody>
          <a:bodyPr wrap="square" rtlCol="0">
            <a:spAutoFit/>
          </a:bodyPr>
          <a:lstStyle/>
          <a:p>
            <a:pPr algn="ctr"/>
            <a:r>
              <a:rPr lang="en-US" sz="8400" dirty="0">
                <a:latin typeface="Arial" panose="020B0604020202020204" pitchFamily="34" charset="0"/>
                <a:cs typeface="Arial" panose="020B0604020202020204" pitchFamily="34" charset="0"/>
              </a:rPr>
              <a:t>Transcriptomes point to functional differences between clusters</a:t>
            </a:r>
          </a:p>
        </p:txBody>
      </p:sp>
      <p:sp>
        <p:nvSpPr>
          <p:cNvPr id="17" name="Slide Number Placeholder 16">
            <a:extLst>
              <a:ext uri="{FF2B5EF4-FFF2-40B4-BE49-F238E27FC236}">
                <a16:creationId xmlns:a16="http://schemas.microsoft.com/office/drawing/2014/main" id="{9F84E2BD-092F-4893-B80D-40C54815494A}"/>
              </a:ext>
            </a:extLst>
          </p:cNvPr>
          <p:cNvSpPr>
            <a:spLocks noGrp="1"/>
          </p:cNvSpPr>
          <p:nvPr>
            <p:ph type="sldNum" sz="quarter" idx="12"/>
          </p:nvPr>
        </p:nvSpPr>
        <p:spPr/>
        <p:txBody>
          <a:bodyPr/>
          <a:lstStyle/>
          <a:p>
            <a:fld id="{1BAA6EEC-CA45-48BE-AF0D-EF9E3EF9256E}" type="slidenum">
              <a:rPr lang="en-US" smtClean="0"/>
              <a:t>16</a:t>
            </a:fld>
            <a:endParaRPr lang="en-US"/>
          </a:p>
        </p:txBody>
      </p:sp>
      <p:sp>
        <p:nvSpPr>
          <p:cNvPr id="18" name="Rectangle 17">
            <a:extLst>
              <a:ext uri="{FF2B5EF4-FFF2-40B4-BE49-F238E27FC236}">
                <a16:creationId xmlns:a16="http://schemas.microsoft.com/office/drawing/2014/main" id="{4F2E2FDB-1A00-8CDD-B30B-1B7DBB368635}"/>
              </a:ext>
            </a:extLst>
          </p:cNvPr>
          <p:cNvSpPr/>
          <p:nvPr/>
        </p:nvSpPr>
        <p:spPr>
          <a:xfrm>
            <a:off x="9441054" y="4371975"/>
            <a:ext cx="2103246" cy="19431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Tree>
    <p:extLst>
      <p:ext uri="{BB962C8B-B14F-4D97-AF65-F5344CB8AC3E}">
        <p14:creationId xmlns:p14="http://schemas.microsoft.com/office/powerpoint/2010/main" val="296558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D7900E-A521-52F2-6065-4B2DB012792D}"/>
              </a:ext>
            </a:extLst>
          </p:cNvPr>
          <p:cNvSpPr txBox="1"/>
          <p:nvPr/>
        </p:nvSpPr>
        <p:spPr>
          <a:xfrm>
            <a:off x="1819958" y="2370990"/>
            <a:ext cx="34411335" cy="7755969"/>
          </a:xfrm>
          <a:prstGeom prst="rect">
            <a:avLst/>
          </a:prstGeom>
          <a:noFill/>
        </p:spPr>
        <p:txBody>
          <a:bodyPr wrap="square" rtlCol="0">
            <a:spAutoFit/>
          </a:bodyPr>
          <a:lstStyle/>
          <a:p>
            <a:pPr marL="857250" indent="-857250">
              <a:spcAft>
                <a:spcPts val="3600"/>
              </a:spcAft>
              <a:buFont typeface="Arial" panose="020B0604020202020204" pitchFamily="34" charset="0"/>
              <a:buChar char="•"/>
            </a:pPr>
            <a:r>
              <a:rPr lang="en-US" sz="5400" dirty="0"/>
              <a:t>The AhR regulates </a:t>
            </a:r>
            <a:r>
              <a:rPr lang="en-US" sz="5400" i="1" dirty="0"/>
              <a:t>Cd274</a:t>
            </a:r>
            <a:r>
              <a:rPr lang="en-US" sz="5400" dirty="0"/>
              <a:t>/PD-L1 and IDO in lung adenocarcinoma malignant cells</a:t>
            </a:r>
          </a:p>
          <a:p>
            <a:pPr marL="857250" indent="-857250">
              <a:spcAft>
                <a:spcPts val="3600"/>
              </a:spcAft>
              <a:buFont typeface="Arial" panose="020B0604020202020204" pitchFamily="34" charset="0"/>
              <a:buChar char="•"/>
            </a:pPr>
            <a:r>
              <a:rPr lang="en-US" sz="5400" dirty="0"/>
              <a:t>IFNγ signaling may benefit malignant cell survival at least partially through AhR signaling</a:t>
            </a:r>
          </a:p>
          <a:p>
            <a:pPr marL="857250" indent="-857250">
              <a:spcAft>
                <a:spcPts val="3600"/>
              </a:spcAft>
              <a:buFont typeface="Arial" panose="020B0604020202020204" pitchFamily="34" charset="0"/>
              <a:buChar char="•"/>
            </a:pPr>
            <a:r>
              <a:rPr lang="en-US" sz="5400" dirty="0">
                <a:ea typeface="MS Mincho" panose="02020609040205080304" pitchFamily="49" charset="-128"/>
              </a:rPr>
              <a:t>AhR deletion in malignant cells provides a significant, sometimes complete, survival advantage in subcutaneous mouse models characterized by increased immune cell infiltration</a:t>
            </a:r>
          </a:p>
          <a:p>
            <a:pPr marL="857250" indent="-857250">
              <a:spcAft>
                <a:spcPts val="3600"/>
              </a:spcAft>
              <a:buFont typeface="Arial" panose="020B0604020202020204" pitchFamily="34" charset="0"/>
              <a:buChar char="•"/>
            </a:pPr>
            <a:r>
              <a:rPr lang="en-US" sz="5400" dirty="0">
                <a:ea typeface="MS Mincho" panose="02020609040205080304" pitchFamily="49" charset="-128"/>
              </a:rPr>
              <a:t>T cells from AhR-KO tumors are more likely to express perforin and granzyme b, whereas WT TILs express transcriptomes associated with exhaustion</a:t>
            </a:r>
          </a:p>
          <a:p>
            <a:pPr marL="857250" indent="-857250">
              <a:spcAft>
                <a:spcPts val="3600"/>
              </a:spcAft>
              <a:buFont typeface="Arial" panose="020B0604020202020204" pitchFamily="34" charset="0"/>
              <a:buChar char="•"/>
            </a:pPr>
            <a:r>
              <a:rPr lang="en-US" sz="5400" dirty="0">
                <a:ea typeface="MS Mincho" panose="02020609040205080304" pitchFamily="49" charset="-128"/>
              </a:rPr>
              <a:t>AhR modulation may help to improve immune checkpoint drugs</a:t>
            </a:r>
          </a:p>
        </p:txBody>
      </p:sp>
      <p:sp>
        <p:nvSpPr>
          <p:cNvPr id="3" name="TextBox 2">
            <a:extLst>
              <a:ext uri="{FF2B5EF4-FFF2-40B4-BE49-F238E27FC236}">
                <a16:creationId xmlns:a16="http://schemas.microsoft.com/office/drawing/2014/main" id="{9B85B238-FB33-B266-D6C5-68082925BE18}"/>
              </a:ext>
            </a:extLst>
          </p:cNvPr>
          <p:cNvSpPr txBox="1"/>
          <p:nvPr/>
        </p:nvSpPr>
        <p:spPr>
          <a:xfrm>
            <a:off x="1181690" y="1136300"/>
            <a:ext cx="23211693" cy="1384995"/>
          </a:xfrm>
          <a:prstGeom prst="rect">
            <a:avLst/>
          </a:prstGeom>
          <a:noFill/>
        </p:spPr>
        <p:txBody>
          <a:bodyPr wrap="square">
            <a:spAutoFit/>
          </a:bodyPr>
          <a:lstStyle/>
          <a:p>
            <a:r>
              <a:rPr lang="en-US" sz="8400" dirty="0">
                <a:latin typeface="Arial" panose="020B0604020202020204" pitchFamily="34" charset="0"/>
                <a:ea typeface="Times New Roman" panose="02020603050405020304" pitchFamily="18" charset="0"/>
              </a:rPr>
              <a:t>Summary</a:t>
            </a:r>
            <a:endParaRPr lang="en-US" sz="8400" dirty="0"/>
          </a:p>
        </p:txBody>
      </p:sp>
      <p:sp>
        <p:nvSpPr>
          <p:cNvPr id="5" name="Slide Number Placeholder 4">
            <a:extLst>
              <a:ext uri="{FF2B5EF4-FFF2-40B4-BE49-F238E27FC236}">
                <a16:creationId xmlns:a16="http://schemas.microsoft.com/office/drawing/2014/main" id="{F1179AF5-75A3-D362-A1CA-3C7213FA304B}"/>
              </a:ext>
            </a:extLst>
          </p:cNvPr>
          <p:cNvSpPr>
            <a:spLocks noGrp="1"/>
          </p:cNvSpPr>
          <p:nvPr>
            <p:ph type="sldNum" sz="quarter" idx="12"/>
          </p:nvPr>
        </p:nvSpPr>
        <p:spPr/>
        <p:txBody>
          <a:bodyPr/>
          <a:lstStyle/>
          <a:p>
            <a:fld id="{1BAA6EEC-CA45-48BE-AF0D-EF9E3EF9256E}" type="slidenum">
              <a:rPr lang="en-US" smtClean="0"/>
              <a:t>17</a:t>
            </a:fld>
            <a:endParaRPr lang="en-US"/>
          </a:p>
        </p:txBody>
      </p:sp>
      <p:sp>
        <p:nvSpPr>
          <p:cNvPr id="62" name="TextBox 61">
            <a:extLst>
              <a:ext uri="{FF2B5EF4-FFF2-40B4-BE49-F238E27FC236}">
                <a16:creationId xmlns:a16="http://schemas.microsoft.com/office/drawing/2014/main" id="{83A74181-09DE-1F5A-0FED-8FB60ED589C8}"/>
              </a:ext>
            </a:extLst>
          </p:cNvPr>
          <p:cNvSpPr txBox="1"/>
          <p:nvPr/>
        </p:nvSpPr>
        <p:spPr>
          <a:xfrm>
            <a:off x="21351713" y="15701478"/>
            <a:ext cx="3690009" cy="240065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dirty="0"/>
              <a:t>	         </a:t>
            </a:r>
            <a:r>
              <a:rPr lang="en-US" sz="7500" b="1" dirty="0" err="1">
                <a:solidFill>
                  <a:srgbClr val="00B050"/>
                </a:solidFill>
              </a:rPr>
              <a:t>AhR</a:t>
            </a:r>
            <a:r>
              <a:rPr lang="en-US" sz="7500" b="1" baseline="30000" dirty="0" err="1">
                <a:solidFill>
                  <a:srgbClr val="00B050"/>
                </a:solidFill>
              </a:rPr>
              <a:t>high</a:t>
            </a:r>
            <a:endParaRPr lang="en-US" sz="7500" b="1" dirty="0">
              <a:solidFill>
                <a:srgbClr val="00B050"/>
              </a:solidFill>
            </a:endParaRPr>
          </a:p>
        </p:txBody>
      </p:sp>
      <p:sp>
        <p:nvSpPr>
          <p:cNvPr id="63" name="TextBox 62">
            <a:extLst>
              <a:ext uri="{FF2B5EF4-FFF2-40B4-BE49-F238E27FC236}">
                <a16:creationId xmlns:a16="http://schemas.microsoft.com/office/drawing/2014/main" id="{29CAB1F0-E4AE-BAB7-744D-3818D0BD87C0}"/>
              </a:ext>
            </a:extLst>
          </p:cNvPr>
          <p:cNvSpPr txBox="1"/>
          <p:nvPr/>
        </p:nvSpPr>
        <p:spPr>
          <a:xfrm>
            <a:off x="10979466" y="17980319"/>
            <a:ext cx="4485816" cy="12464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00B050"/>
                </a:solidFill>
              </a:rPr>
              <a:t>IDO</a:t>
            </a:r>
          </a:p>
        </p:txBody>
      </p:sp>
      <p:grpSp>
        <p:nvGrpSpPr>
          <p:cNvPr id="64" name="Group 63">
            <a:extLst>
              <a:ext uri="{FF2B5EF4-FFF2-40B4-BE49-F238E27FC236}">
                <a16:creationId xmlns:a16="http://schemas.microsoft.com/office/drawing/2014/main" id="{3F8852C0-68D5-6C1E-C26A-2714B97284CC}"/>
              </a:ext>
            </a:extLst>
          </p:cNvPr>
          <p:cNvGrpSpPr/>
          <p:nvPr/>
        </p:nvGrpSpPr>
        <p:grpSpPr>
          <a:xfrm>
            <a:off x="14421414" y="18120584"/>
            <a:ext cx="8004978" cy="745017"/>
            <a:chOff x="4845729" y="3923763"/>
            <a:chExt cx="2429197" cy="241222"/>
          </a:xfrm>
        </p:grpSpPr>
        <p:cxnSp>
          <p:nvCxnSpPr>
            <p:cNvPr id="65" name="Straight Arrow Connector 64">
              <a:extLst>
                <a:ext uri="{FF2B5EF4-FFF2-40B4-BE49-F238E27FC236}">
                  <a16:creationId xmlns:a16="http://schemas.microsoft.com/office/drawing/2014/main" id="{53840D67-4541-75F6-45C4-A898D39B4EEC}"/>
                </a:ext>
              </a:extLst>
            </p:cNvPr>
            <p:cNvCxnSpPr/>
            <p:nvPr/>
          </p:nvCxnSpPr>
          <p:spPr>
            <a:xfrm flipH="1" flipV="1">
              <a:off x="4845729" y="4126217"/>
              <a:ext cx="2429197" cy="971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8592C1B-1DE4-EEEB-21CC-74BCF8C2A759}"/>
                </a:ext>
              </a:extLst>
            </p:cNvPr>
            <p:cNvCxnSpPr/>
            <p:nvPr/>
          </p:nvCxnSpPr>
          <p:spPr>
            <a:xfrm>
              <a:off x="7274925" y="3923763"/>
              <a:ext cx="0" cy="24122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7" name="Straight Arrow Connector 66">
            <a:extLst>
              <a:ext uri="{FF2B5EF4-FFF2-40B4-BE49-F238E27FC236}">
                <a16:creationId xmlns:a16="http://schemas.microsoft.com/office/drawing/2014/main" id="{84013F82-0AFE-B9EA-7B3D-DDBAE9FD7689}"/>
              </a:ext>
            </a:extLst>
          </p:cNvPr>
          <p:cNvCxnSpPr/>
          <p:nvPr/>
        </p:nvCxnSpPr>
        <p:spPr>
          <a:xfrm>
            <a:off x="24872271" y="17700225"/>
            <a:ext cx="166356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352E761-2A1E-AA40-D286-1AFD9668703F}"/>
              </a:ext>
            </a:extLst>
          </p:cNvPr>
          <p:cNvSpPr txBox="1"/>
          <p:nvPr/>
        </p:nvSpPr>
        <p:spPr>
          <a:xfrm>
            <a:off x="26225286" y="16956129"/>
            <a:ext cx="2709396" cy="207749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FF0000"/>
                </a:solidFill>
              </a:rPr>
              <a:t> </a:t>
            </a:r>
            <a:r>
              <a:rPr lang="en-US" sz="7500" b="1" dirty="0">
                <a:solidFill>
                  <a:srgbClr val="00B050"/>
                </a:solidFill>
              </a:rPr>
              <a:t>PD-L1</a:t>
            </a:r>
          </a:p>
          <a:p>
            <a:endParaRPr lang="en-US" sz="5400" b="1" dirty="0"/>
          </a:p>
        </p:txBody>
      </p:sp>
      <p:cxnSp>
        <p:nvCxnSpPr>
          <p:cNvPr id="69" name="Straight Arrow Connector 68">
            <a:extLst>
              <a:ext uri="{FF2B5EF4-FFF2-40B4-BE49-F238E27FC236}">
                <a16:creationId xmlns:a16="http://schemas.microsoft.com/office/drawing/2014/main" id="{FC0E7A4A-01A4-54EF-DC62-2912A20211CC}"/>
              </a:ext>
            </a:extLst>
          </p:cNvPr>
          <p:cNvCxnSpPr/>
          <p:nvPr/>
        </p:nvCxnSpPr>
        <p:spPr>
          <a:xfrm>
            <a:off x="18993290" y="17700225"/>
            <a:ext cx="20800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77F9DF47-5ED0-BB63-50B5-246D8E6B1283}"/>
              </a:ext>
            </a:extLst>
          </p:cNvPr>
          <p:cNvSpPr txBox="1"/>
          <p:nvPr/>
        </p:nvSpPr>
        <p:spPr>
          <a:xfrm>
            <a:off x="13629998" y="16926305"/>
            <a:ext cx="5650083" cy="12464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00B050"/>
                </a:solidFill>
              </a:rPr>
              <a:t>Kynurenine</a:t>
            </a:r>
          </a:p>
        </p:txBody>
      </p:sp>
      <p:sp>
        <p:nvSpPr>
          <p:cNvPr id="74" name="Rectangle 73">
            <a:extLst>
              <a:ext uri="{FF2B5EF4-FFF2-40B4-BE49-F238E27FC236}">
                <a16:creationId xmlns:a16="http://schemas.microsoft.com/office/drawing/2014/main" id="{862843C7-1BF4-7754-7D38-C3BEF158D532}"/>
              </a:ext>
            </a:extLst>
          </p:cNvPr>
          <p:cNvSpPr/>
          <p:nvPr/>
        </p:nvSpPr>
        <p:spPr>
          <a:xfrm>
            <a:off x="7317806" y="11357201"/>
            <a:ext cx="21940389" cy="4891251"/>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p>
        </p:txBody>
      </p:sp>
      <p:cxnSp>
        <p:nvCxnSpPr>
          <p:cNvPr id="76" name="Straight Connector 75">
            <a:extLst>
              <a:ext uri="{FF2B5EF4-FFF2-40B4-BE49-F238E27FC236}">
                <a16:creationId xmlns:a16="http://schemas.microsoft.com/office/drawing/2014/main" id="{E1C5CEF3-83C7-4508-3335-794568553942}"/>
              </a:ext>
            </a:extLst>
          </p:cNvPr>
          <p:cNvCxnSpPr>
            <a:cxnSpLocks/>
          </p:cNvCxnSpPr>
          <p:nvPr/>
        </p:nvCxnSpPr>
        <p:spPr>
          <a:xfrm>
            <a:off x="27762243" y="13525899"/>
            <a:ext cx="0" cy="337879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993D02A-9878-7CCE-4AB1-F3547B45C8B0}"/>
              </a:ext>
            </a:extLst>
          </p:cNvPr>
          <p:cNvCxnSpPr>
            <a:cxnSpLocks/>
          </p:cNvCxnSpPr>
          <p:nvPr/>
        </p:nvCxnSpPr>
        <p:spPr>
          <a:xfrm flipH="1">
            <a:off x="27370629" y="13525899"/>
            <a:ext cx="79166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3492A492-AC50-2F0C-CC49-FB9EBBE90443}"/>
              </a:ext>
            </a:extLst>
          </p:cNvPr>
          <p:cNvGrpSpPr/>
          <p:nvPr/>
        </p:nvGrpSpPr>
        <p:grpSpPr>
          <a:xfrm>
            <a:off x="22590833" y="13670459"/>
            <a:ext cx="3168009" cy="3002715"/>
            <a:chOff x="11399524" y="3113547"/>
            <a:chExt cx="1056003" cy="1000905"/>
          </a:xfrm>
        </p:grpSpPr>
        <p:sp>
          <p:nvSpPr>
            <p:cNvPr id="79" name="TextBox 78">
              <a:extLst>
                <a:ext uri="{FF2B5EF4-FFF2-40B4-BE49-F238E27FC236}">
                  <a16:creationId xmlns:a16="http://schemas.microsoft.com/office/drawing/2014/main" id="{FD4D05B9-69BF-511C-CD71-20233C4826BF}"/>
                </a:ext>
              </a:extLst>
            </p:cNvPr>
            <p:cNvSpPr txBox="1"/>
            <p:nvPr/>
          </p:nvSpPr>
          <p:spPr>
            <a:xfrm>
              <a:off x="11399524" y="3113547"/>
              <a:ext cx="1056003" cy="415498"/>
            </a:xfrm>
            <a:prstGeom prst="rect">
              <a:avLst/>
            </a:prstGeom>
            <a:noFill/>
          </p:spPr>
          <p:txBody>
            <a:bodyPr wrap="square">
              <a:spAutoFit/>
            </a:bodyPr>
            <a:lstStyle/>
            <a:p>
              <a:r>
                <a:rPr lang="en-US" sz="7500" b="1" dirty="0" err="1">
                  <a:solidFill>
                    <a:srgbClr val="FF0000"/>
                  </a:solidFill>
                </a:rPr>
                <a:t>IFN</a:t>
              </a:r>
              <a:r>
                <a:rPr lang="en-US" sz="7500" b="1" dirty="0" err="1">
                  <a:solidFill>
                    <a:srgbClr val="FF0000"/>
                  </a:solidFill>
                  <a:latin typeface="Symbol" panose="05050102010706020507" pitchFamily="18" charset="2"/>
                </a:rPr>
                <a:t>g</a:t>
              </a:r>
              <a:endParaRPr lang="en-US" sz="7500" dirty="0"/>
            </a:p>
          </p:txBody>
        </p:sp>
        <p:cxnSp>
          <p:nvCxnSpPr>
            <p:cNvPr id="80" name="Straight Arrow Connector 79">
              <a:extLst>
                <a:ext uri="{FF2B5EF4-FFF2-40B4-BE49-F238E27FC236}">
                  <a16:creationId xmlns:a16="http://schemas.microsoft.com/office/drawing/2014/main" id="{99E5AA60-6BF9-53DA-2818-85A0C28A0543}"/>
                </a:ext>
              </a:extLst>
            </p:cNvPr>
            <p:cNvCxnSpPr/>
            <p:nvPr/>
          </p:nvCxnSpPr>
          <p:spPr>
            <a:xfrm>
              <a:off x="11907360" y="3590601"/>
              <a:ext cx="1" cy="52385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1AE2A3C2-336D-22A3-164B-DA76ACBF655C}"/>
              </a:ext>
            </a:extLst>
          </p:cNvPr>
          <p:cNvGrpSpPr/>
          <p:nvPr/>
        </p:nvGrpSpPr>
        <p:grpSpPr>
          <a:xfrm>
            <a:off x="5160692" y="16427261"/>
            <a:ext cx="25020117" cy="3935007"/>
            <a:chOff x="1793483" y="3618175"/>
            <a:chExt cx="8340039" cy="1311669"/>
          </a:xfrm>
        </p:grpSpPr>
        <p:sp>
          <p:nvSpPr>
            <p:cNvPr id="83" name="Rectangle 82">
              <a:extLst>
                <a:ext uri="{FF2B5EF4-FFF2-40B4-BE49-F238E27FC236}">
                  <a16:creationId xmlns:a16="http://schemas.microsoft.com/office/drawing/2014/main" id="{4C96B478-A8B3-9390-DB2E-0D7D6D2833A5}"/>
                </a:ext>
              </a:extLst>
            </p:cNvPr>
            <p:cNvSpPr/>
            <p:nvPr/>
          </p:nvSpPr>
          <p:spPr>
            <a:xfrm>
              <a:off x="1793483" y="3618175"/>
              <a:ext cx="8340039" cy="1311669"/>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p>
          </p:txBody>
        </p:sp>
        <p:grpSp>
          <p:nvGrpSpPr>
            <p:cNvPr id="84" name="Group 83">
              <a:extLst>
                <a:ext uri="{FF2B5EF4-FFF2-40B4-BE49-F238E27FC236}">
                  <a16:creationId xmlns:a16="http://schemas.microsoft.com/office/drawing/2014/main" id="{7E28C8FF-1B35-30DD-C1A6-DF29D108821D}"/>
                </a:ext>
              </a:extLst>
            </p:cNvPr>
            <p:cNvGrpSpPr/>
            <p:nvPr/>
          </p:nvGrpSpPr>
          <p:grpSpPr>
            <a:xfrm>
              <a:off x="1933001" y="3777325"/>
              <a:ext cx="2561274" cy="415499"/>
              <a:chOff x="1898339" y="3530083"/>
              <a:chExt cx="2561274" cy="403591"/>
            </a:xfrm>
          </p:grpSpPr>
          <p:cxnSp>
            <p:nvCxnSpPr>
              <p:cNvPr id="86" name="Straight Arrow Connector 85">
                <a:extLst>
                  <a:ext uri="{FF2B5EF4-FFF2-40B4-BE49-F238E27FC236}">
                    <a16:creationId xmlns:a16="http://schemas.microsoft.com/office/drawing/2014/main" id="{D848B1F4-50CA-8BB6-707B-A29BC7254F96}"/>
                  </a:ext>
                </a:extLst>
              </p:cNvPr>
              <p:cNvCxnSpPr/>
              <p:nvPr/>
            </p:nvCxnSpPr>
            <p:spPr>
              <a:xfrm>
                <a:off x="3549364" y="3773146"/>
                <a:ext cx="9102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4225F9ED-0F6C-8171-52BB-B03553596087}"/>
                  </a:ext>
                </a:extLst>
              </p:cNvPr>
              <p:cNvSpPr txBox="1"/>
              <p:nvPr/>
            </p:nvSpPr>
            <p:spPr>
              <a:xfrm>
                <a:off x="1898339" y="3530083"/>
                <a:ext cx="2128059" cy="4035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0" b="1" dirty="0">
                    <a:solidFill>
                      <a:srgbClr val="00B050"/>
                    </a:solidFill>
                  </a:rPr>
                  <a:t>Tryptophan</a:t>
                </a:r>
              </a:p>
            </p:txBody>
          </p:sp>
        </p:grpSp>
        <p:sp>
          <p:nvSpPr>
            <p:cNvPr id="85" name="TextBox 84">
              <a:extLst>
                <a:ext uri="{FF2B5EF4-FFF2-40B4-BE49-F238E27FC236}">
                  <a16:creationId xmlns:a16="http://schemas.microsoft.com/office/drawing/2014/main" id="{FD2DBB11-85FD-1A93-31C7-046585855DC3}"/>
                </a:ext>
              </a:extLst>
            </p:cNvPr>
            <p:cNvSpPr txBox="1"/>
            <p:nvPr/>
          </p:nvSpPr>
          <p:spPr>
            <a:xfrm>
              <a:off x="1930974" y="4570765"/>
              <a:ext cx="1382964" cy="307777"/>
            </a:xfrm>
            <a:prstGeom prst="rect">
              <a:avLst/>
            </a:prstGeom>
            <a:noFill/>
          </p:spPr>
          <p:txBody>
            <a:bodyPr wrap="none" rtlCol="0">
              <a:spAutoFit/>
            </a:bodyPr>
            <a:lstStyle/>
            <a:p>
              <a:r>
                <a:rPr lang="en-US" sz="5400" dirty="0"/>
                <a:t>Malignant cell</a:t>
              </a:r>
            </a:p>
          </p:txBody>
        </p:sp>
      </p:grpSp>
      <p:sp>
        <p:nvSpPr>
          <p:cNvPr id="88" name="TextBox 87">
            <a:extLst>
              <a:ext uri="{FF2B5EF4-FFF2-40B4-BE49-F238E27FC236}">
                <a16:creationId xmlns:a16="http://schemas.microsoft.com/office/drawing/2014/main" id="{C49FA83F-4B09-873A-ED29-09658B8DC7CA}"/>
              </a:ext>
            </a:extLst>
          </p:cNvPr>
          <p:cNvSpPr txBox="1"/>
          <p:nvPr/>
        </p:nvSpPr>
        <p:spPr>
          <a:xfrm>
            <a:off x="7392780" y="15194448"/>
            <a:ext cx="1452642" cy="923330"/>
          </a:xfrm>
          <a:prstGeom prst="rect">
            <a:avLst/>
          </a:prstGeom>
          <a:noFill/>
        </p:spPr>
        <p:txBody>
          <a:bodyPr wrap="none" rtlCol="0">
            <a:spAutoFit/>
          </a:bodyPr>
          <a:lstStyle/>
          <a:p>
            <a:r>
              <a:rPr lang="en-US" sz="5400" dirty="0"/>
              <a:t>TME</a:t>
            </a:r>
          </a:p>
        </p:txBody>
      </p:sp>
      <p:sp>
        <p:nvSpPr>
          <p:cNvPr id="89" name="TextBox 88">
            <a:extLst>
              <a:ext uri="{FF2B5EF4-FFF2-40B4-BE49-F238E27FC236}">
                <a16:creationId xmlns:a16="http://schemas.microsoft.com/office/drawing/2014/main" id="{2B63CDB5-CACE-3284-F518-83E419F4F939}"/>
              </a:ext>
            </a:extLst>
          </p:cNvPr>
          <p:cNvSpPr txBox="1"/>
          <p:nvPr/>
        </p:nvSpPr>
        <p:spPr>
          <a:xfrm>
            <a:off x="22927538" y="11710586"/>
            <a:ext cx="7216587" cy="1246495"/>
          </a:xfrm>
          <a:prstGeom prst="rect">
            <a:avLst/>
          </a:prstGeom>
          <a:noFill/>
        </p:spPr>
        <p:txBody>
          <a:bodyPr wrap="square">
            <a:spAutoFit/>
          </a:bodyPr>
          <a:lstStyle/>
          <a:p>
            <a:r>
              <a:rPr lang="en-US" sz="7500" b="1" dirty="0">
                <a:solidFill>
                  <a:srgbClr val="FF0000"/>
                </a:solidFill>
              </a:rPr>
              <a:t>Effector T cells </a:t>
            </a:r>
            <a:endParaRPr lang="en-US" sz="7500" dirty="0"/>
          </a:p>
        </p:txBody>
      </p:sp>
      <p:cxnSp>
        <p:nvCxnSpPr>
          <p:cNvPr id="90" name="Straight Arrow Connector 89">
            <a:extLst>
              <a:ext uri="{FF2B5EF4-FFF2-40B4-BE49-F238E27FC236}">
                <a16:creationId xmlns:a16="http://schemas.microsoft.com/office/drawing/2014/main" id="{BD88CDA2-C088-E1C4-A249-B40F83FF33DC}"/>
              </a:ext>
            </a:extLst>
          </p:cNvPr>
          <p:cNvCxnSpPr>
            <a:cxnSpLocks/>
          </p:cNvCxnSpPr>
          <p:nvPr/>
        </p:nvCxnSpPr>
        <p:spPr>
          <a:xfrm flipH="1">
            <a:off x="24068649" y="13018562"/>
            <a:ext cx="803622" cy="101468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58168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6901</TotalTime>
  <Words>1710</Words>
  <Application>Microsoft Office PowerPoint</Application>
  <PresentationFormat>Custom</PresentationFormat>
  <Paragraphs>143</Paragraphs>
  <Slides>17</Slides>
  <Notes>17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8" baseType="lpstr">
      <vt:lpstr>MS PGothic</vt:lpstr>
      <vt:lpstr>Arial</vt:lpstr>
      <vt:lpstr>ArialMT</vt:lpstr>
      <vt:lpstr>Calibri</vt:lpstr>
      <vt:lpstr>Calibri Light</vt:lpstr>
      <vt:lpstr>Ink Free</vt:lpstr>
      <vt:lpstr>MS Mincho</vt:lpstr>
      <vt:lpstr>Symbol</vt:lpstr>
      <vt:lpstr>Times New Roman</vt:lpstr>
      <vt:lpstr>Office Theme</vt:lpstr>
      <vt:lpstr>Prism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Boston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Snyder, Megan</dc:creator>
  <cp:lastModifiedBy>Wong, Hubert S</cp:lastModifiedBy>
  <cp:revision>36</cp:revision>
  <dcterms:created xsi:type="dcterms:W3CDTF">2023-09-11T16:06:22Z</dcterms:created>
  <dcterms:modified xsi:type="dcterms:W3CDTF">2023-10-11T13:46:39Z</dcterms:modified>
</cp:coreProperties>
</file>