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8"/>
  </p:notesMasterIdLst>
  <p:sldIdLst>
    <p:sldId id="256" r:id="rId2"/>
    <p:sldId id="259" r:id="rId3"/>
    <p:sldId id="262" r:id="rId4"/>
    <p:sldId id="263" r:id="rId5"/>
    <p:sldId id="264" r:id="rId6"/>
    <p:sldId id="261" r:id="rId7"/>
  </p:sldIdLst>
  <p:sldSz cx="32918400" cy="2194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66"/>
    <p:restoredTop sz="95884"/>
  </p:normalViewPr>
  <p:slideViewPr>
    <p:cSldViewPr snapToGrid="0">
      <p:cViewPr>
        <p:scale>
          <a:sx n="15" d="100"/>
          <a:sy n="15" d="100"/>
        </p:scale>
        <p:origin x="3856" y="1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508F1-ED1E-0644-8FB6-9DC34AA1943A}" type="datetimeFigureOut">
              <a:rPr lang="en-US" smtClean="0"/>
              <a:t>10/10/23</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656A8-2AE3-F242-828C-741DC2083FFC}" type="slidenum">
              <a:rPr lang="en-US" smtClean="0"/>
              <a:t>‹#›</a:t>
            </a:fld>
            <a:endParaRPr lang="en-US"/>
          </a:p>
        </p:txBody>
      </p:sp>
    </p:spTree>
    <p:extLst>
      <p:ext uri="{BB962C8B-B14F-4D97-AF65-F5344CB8AC3E}">
        <p14:creationId xmlns:p14="http://schemas.microsoft.com/office/powerpoint/2010/main" val="27957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endParaRPr lang="en-US" dirty="0"/>
          </a:p>
        </p:txBody>
      </p:sp>
      <p:sp>
        <p:nvSpPr>
          <p:cNvPr id="4" name="Slide Number Placeholder 3"/>
          <p:cNvSpPr>
            <a:spLocks noGrp="1"/>
          </p:cNvSpPr>
          <p:nvPr>
            <p:ph type="sldNum" sz="quarter" idx="5"/>
          </p:nvPr>
        </p:nvSpPr>
        <p:spPr/>
        <p:txBody>
          <a:bodyPr/>
          <a:lstStyle/>
          <a:p>
            <a:fld id="{62C656A8-2AE3-F242-828C-741DC2083FFC}" type="slidenum">
              <a:rPr lang="en-US" smtClean="0"/>
              <a:t>1</a:t>
            </a:fld>
            <a:endParaRPr lang="en-US"/>
          </a:p>
        </p:txBody>
      </p:sp>
    </p:spTree>
    <p:extLst>
      <p:ext uri="{BB962C8B-B14F-4D97-AF65-F5344CB8AC3E}">
        <p14:creationId xmlns:p14="http://schemas.microsoft.com/office/powerpoint/2010/main" val="485114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3591562"/>
            <a:ext cx="27980640" cy="7640320"/>
          </a:xfrm>
        </p:spPr>
        <p:txBody>
          <a:bodyPr anchor="b"/>
          <a:lstStyle>
            <a:lvl1pPr algn="ctr">
              <a:defRPr sz="19200"/>
            </a:lvl1pPr>
          </a:lstStyle>
          <a:p>
            <a:r>
              <a:rPr lang="en-US"/>
              <a:t>Click to edit Master title style</a:t>
            </a:r>
            <a:endParaRPr lang="en-US" dirty="0"/>
          </a:p>
        </p:txBody>
      </p:sp>
      <p:sp>
        <p:nvSpPr>
          <p:cNvPr id="3" name="Subtitle 2"/>
          <p:cNvSpPr>
            <a:spLocks noGrp="1"/>
          </p:cNvSpPr>
          <p:nvPr>
            <p:ph type="subTitle" idx="1"/>
          </p:nvPr>
        </p:nvSpPr>
        <p:spPr>
          <a:xfrm>
            <a:off x="4114800" y="11526522"/>
            <a:ext cx="24688800" cy="5298438"/>
          </a:xfrm>
        </p:spPr>
        <p:txBody>
          <a:bodyPr/>
          <a:lstStyle>
            <a:lvl1pPr marL="0" indent="0" algn="ctr">
              <a:buNone/>
              <a:defRPr sz="7680"/>
            </a:lvl1pPr>
            <a:lvl2pPr marL="1463040" indent="0" algn="ctr">
              <a:buNone/>
              <a:defRPr sz="6400"/>
            </a:lvl2pPr>
            <a:lvl3pPr marL="2926080" indent="0" algn="ctr">
              <a:buNone/>
              <a:defRPr sz="5760"/>
            </a:lvl3pPr>
            <a:lvl4pPr marL="4389120" indent="0" algn="ctr">
              <a:buNone/>
              <a:defRPr sz="5120"/>
            </a:lvl4pPr>
            <a:lvl5pPr marL="5852160" indent="0" algn="ctr">
              <a:buNone/>
              <a:defRPr sz="5120"/>
            </a:lvl5pPr>
            <a:lvl6pPr marL="7315200" indent="0" algn="ctr">
              <a:buNone/>
              <a:defRPr sz="5120"/>
            </a:lvl6pPr>
            <a:lvl7pPr marL="8778240" indent="0" algn="ctr">
              <a:buNone/>
              <a:defRPr sz="5120"/>
            </a:lvl7pPr>
            <a:lvl8pPr marL="10241280" indent="0" algn="ctr">
              <a:buNone/>
              <a:defRPr sz="5120"/>
            </a:lvl8pPr>
            <a:lvl9pPr marL="11704320" indent="0" algn="ctr">
              <a:buNone/>
              <a:defRPr sz="51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AC89A5-5A8B-774F-B436-1804D99A6B3F}"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931454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89A5-5A8B-774F-B436-1804D99A6B3F}"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2377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5471167"/>
            <a:ext cx="28392120" cy="9128758"/>
          </a:xfrm>
        </p:spPr>
        <p:txBody>
          <a:bodyPr anchor="b"/>
          <a:lstStyle>
            <a:lvl1pPr>
              <a:defRPr sz="19200"/>
            </a:lvl1pPr>
          </a:lstStyle>
          <a:p>
            <a:r>
              <a:rPr lang="en-US"/>
              <a:t>Click to edit Master title style</a:t>
            </a:r>
            <a:endParaRPr lang="en-US" dirty="0"/>
          </a:p>
        </p:txBody>
      </p:sp>
      <p:sp>
        <p:nvSpPr>
          <p:cNvPr id="3" name="Text Placeholder 2"/>
          <p:cNvSpPr>
            <a:spLocks noGrp="1"/>
          </p:cNvSpPr>
          <p:nvPr>
            <p:ph type="body" idx="1"/>
          </p:nvPr>
        </p:nvSpPr>
        <p:spPr>
          <a:xfrm>
            <a:off x="2245997" y="14686287"/>
            <a:ext cx="28392120" cy="4800598"/>
          </a:xfrm>
        </p:spPr>
        <p:txBody>
          <a:bodyPr/>
          <a:lstStyle>
            <a:lvl1pPr marL="0" indent="0">
              <a:buNone/>
              <a:defRPr sz="7680">
                <a:solidFill>
                  <a:schemeClr val="tx1"/>
                </a:solidFill>
              </a:defRPr>
            </a:lvl1pPr>
            <a:lvl2pPr marL="1463040" indent="0">
              <a:buNone/>
              <a:defRPr sz="6400">
                <a:solidFill>
                  <a:schemeClr val="tx1">
                    <a:tint val="75000"/>
                  </a:schemeClr>
                </a:solidFill>
              </a:defRPr>
            </a:lvl2pPr>
            <a:lvl3pPr marL="2926080" indent="0">
              <a:buNone/>
              <a:defRPr sz="5760">
                <a:solidFill>
                  <a:schemeClr val="tx1">
                    <a:tint val="75000"/>
                  </a:schemeClr>
                </a:solidFill>
              </a:defRPr>
            </a:lvl3pPr>
            <a:lvl4pPr marL="4389120" indent="0">
              <a:buNone/>
              <a:defRPr sz="5120">
                <a:solidFill>
                  <a:schemeClr val="tx1">
                    <a:tint val="75000"/>
                  </a:schemeClr>
                </a:solidFill>
              </a:defRPr>
            </a:lvl4pPr>
            <a:lvl5pPr marL="5852160" indent="0">
              <a:buNone/>
              <a:defRPr sz="5120">
                <a:solidFill>
                  <a:schemeClr val="tx1">
                    <a:tint val="75000"/>
                  </a:schemeClr>
                </a:solidFill>
              </a:defRPr>
            </a:lvl5pPr>
            <a:lvl6pPr marL="7315200" indent="0">
              <a:buNone/>
              <a:defRPr sz="5120">
                <a:solidFill>
                  <a:schemeClr val="tx1">
                    <a:tint val="75000"/>
                  </a:schemeClr>
                </a:solidFill>
              </a:defRPr>
            </a:lvl6pPr>
            <a:lvl7pPr marL="8778240" indent="0">
              <a:buNone/>
              <a:defRPr sz="5120">
                <a:solidFill>
                  <a:schemeClr val="tx1">
                    <a:tint val="75000"/>
                  </a:schemeClr>
                </a:solidFill>
              </a:defRPr>
            </a:lvl7pPr>
            <a:lvl8pPr marL="10241280" indent="0">
              <a:buNone/>
              <a:defRPr sz="5120">
                <a:solidFill>
                  <a:schemeClr val="tx1">
                    <a:tint val="75000"/>
                  </a:schemeClr>
                </a:solidFill>
              </a:defRPr>
            </a:lvl8pPr>
            <a:lvl9pPr marL="11704320" indent="0">
              <a:buNone/>
              <a:defRPr sz="51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AC89A5-5A8B-774F-B436-1804D99A6B3F}"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76816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AC89A5-5A8B-774F-B436-1804D99A6B3F}"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53929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168405"/>
            <a:ext cx="28392120" cy="4241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5379722"/>
            <a:ext cx="13926024"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4" name="Content Placeholder 3"/>
          <p:cNvSpPr>
            <a:spLocks noGrp="1"/>
          </p:cNvSpPr>
          <p:nvPr>
            <p:ph sz="half" idx="2"/>
          </p:nvPr>
        </p:nvSpPr>
        <p:spPr>
          <a:xfrm>
            <a:off x="2267431" y="8016240"/>
            <a:ext cx="13926024"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5379722"/>
            <a:ext cx="13994608"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6" name="Content Placeholder 5"/>
          <p:cNvSpPr>
            <a:spLocks noGrp="1"/>
          </p:cNvSpPr>
          <p:nvPr>
            <p:ph sz="quarter" idx="4"/>
          </p:nvPr>
        </p:nvSpPr>
        <p:spPr>
          <a:xfrm>
            <a:off x="16664942" y="8016240"/>
            <a:ext cx="13994608"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AC89A5-5A8B-774F-B436-1804D99A6B3F}" type="datetimeFigureOut">
              <a:rPr lang="en-US" smtClean="0"/>
              <a:t>10/10/23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3419088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AC89A5-5A8B-774F-B436-1804D99A6B3F}" type="datetimeFigureOut">
              <a:rPr lang="en-US" smtClean="0"/>
              <a:t>10/10/23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308953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C89A5-5A8B-774F-B436-1804D99A6B3F}" type="datetimeFigureOut">
              <a:rPr lang="en-US" smtClean="0"/>
              <a:t>10/10/23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593891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Content Placeholder 2"/>
          <p:cNvSpPr>
            <a:spLocks noGrp="1"/>
          </p:cNvSpPr>
          <p:nvPr>
            <p:ph idx="1"/>
          </p:nvPr>
        </p:nvSpPr>
        <p:spPr>
          <a:xfrm>
            <a:off x="13994608" y="3159765"/>
            <a:ext cx="16664940" cy="15595600"/>
          </a:xfrm>
        </p:spPr>
        <p:txBody>
          <a:bodyPr/>
          <a:lstStyle>
            <a:lvl1pPr>
              <a:defRPr sz="10240"/>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96AC89A5-5A8B-774F-B436-1804D99A6B3F}"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59703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3159765"/>
            <a:ext cx="16664940" cy="15595600"/>
          </a:xfrm>
        </p:spPr>
        <p:txBody>
          <a:bodyPr anchor="t"/>
          <a:lstStyle>
            <a:lvl1pPr marL="0" indent="0">
              <a:buNone/>
              <a:defRPr sz="10240"/>
            </a:lvl1pPr>
            <a:lvl2pPr marL="1463040" indent="0">
              <a:buNone/>
              <a:defRPr sz="8960"/>
            </a:lvl2pPr>
            <a:lvl3pPr marL="2926080" indent="0">
              <a:buNone/>
              <a:defRPr sz="7680"/>
            </a:lvl3pPr>
            <a:lvl4pPr marL="4389120" indent="0">
              <a:buNone/>
              <a:defRPr sz="6400"/>
            </a:lvl4pPr>
            <a:lvl5pPr marL="5852160" indent="0">
              <a:buNone/>
              <a:defRPr sz="6400"/>
            </a:lvl5pPr>
            <a:lvl6pPr marL="7315200" indent="0">
              <a:buNone/>
              <a:defRPr sz="6400"/>
            </a:lvl6pPr>
            <a:lvl7pPr marL="8778240" indent="0">
              <a:buNone/>
              <a:defRPr sz="6400"/>
            </a:lvl7pPr>
            <a:lvl8pPr marL="10241280" indent="0">
              <a:buNone/>
              <a:defRPr sz="6400"/>
            </a:lvl8pPr>
            <a:lvl9pPr marL="11704320" indent="0">
              <a:buNone/>
              <a:defRPr sz="6400"/>
            </a:lvl9pPr>
          </a:lstStyle>
          <a:p>
            <a:r>
              <a:rPr lang="en-US"/>
              <a:t>Click icon to add picture</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96AC89A5-5A8B-774F-B436-1804D99A6B3F}"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754336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89A5-5A8B-774F-B436-1804D99A6B3F}"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132228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168400"/>
            <a:ext cx="7098030" cy="185978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168400"/>
            <a:ext cx="20882610" cy="185978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89A5-5A8B-774F-B436-1804D99A6B3F}"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AABED-E864-CE46-A582-BD40F404DC06}" type="slidenum">
              <a:rPr lang="en-US" smtClean="0"/>
              <a:t>‹#›</a:t>
            </a:fld>
            <a:endParaRPr lang="en-US"/>
          </a:p>
        </p:txBody>
      </p:sp>
    </p:spTree>
    <p:extLst>
      <p:ext uri="{BB962C8B-B14F-4D97-AF65-F5344CB8AC3E}">
        <p14:creationId xmlns:p14="http://schemas.microsoft.com/office/powerpoint/2010/main" val="4197374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5"/>
            <a:ext cx="2839212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75000"/>
                  </a:schemeClr>
                </a:solidFill>
              </a:defRPr>
            </a:lvl1pPr>
          </a:lstStyle>
          <a:p>
            <a:fld id="{96AC89A5-5A8B-774F-B436-1804D99A6B3F}" type="datetimeFigureOut">
              <a:rPr lang="en-US" smtClean="0"/>
              <a:t>10/10/23</a:t>
            </a:fld>
            <a:endParaRPr lang="en-US"/>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75000"/>
                  </a:schemeClr>
                </a:solidFill>
              </a:defRPr>
            </a:lvl1pPr>
          </a:lstStyle>
          <a:p>
            <a:fld id="{485AABED-E864-CE46-A582-BD40F404DC06}" type="slidenum">
              <a:rPr lang="en-US" smtClean="0"/>
              <a:t>‹#›</a:t>
            </a:fld>
            <a:endParaRPr lang="en-US"/>
          </a:p>
        </p:txBody>
      </p:sp>
    </p:spTree>
    <p:extLst>
      <p:ext uri="{BB962C8B-B14F-4D97-AF65-F5344CB8AC3E}">
        <p14:creationId xmlns:p14="http://schemas.microsoft.com/office/powerpoint/2010/main" val="1869961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 name="Picture 1074" descr="A structure of chemical formula&#10;&#10;Description automatically generated with medium confidence">
            <a:extLst>
              <a:ext uri="{FF2B5EF4-FFF2-40B4-BE49-F238E27FC236}">
                <a16:creationId xmlns:a16="http://schemas.microsoft.com/office/drawing/2014/main" id="{156F13A4-28BC-E8EE-DECF-D7B7363D2CA2}"/>
              </a:ext>
            </a:extLst>
          </p:cNvPr>
          <p:cNvPicPr>
            <a:picLocks noChangeAspect="1"/>
          </p:cNvPicPr>
          <p:nvPr/>
        </p:nvPicPr>
        <p:blipFill>
          <a:blip r:embed="rId3"/>
          <a:stretch>
            <a:fillRect/>
          </a:stretch>
        </p:blipFill>
        <p:spPr>
          <a:xfrm>
            <a:off x="15473013" y="17766043"/>
            <a:ext cx="1103526" cy="1177094"/>
          </a:xfrm>
          <a:prstGeom prst="rect">
            <a:avLst/>
          </a:prstGeom>
        </p:spPr>
      </p:pic>
      <p:sp>
        <p:nvSpPr>
          <p:cNvPr id="4" name="Rectangle 3">
            <a:extLst>
              <a:ext uri="{FF2B5EF4-FFF2-40B4-BE49-F238E27FC236}">
                <a16:creationId xmlns:a16="http://schemas.microsoft.com/office/drawing/2014/main" id="{E44D69ED-B55A-99A0-08CB-EAE6111C71E5}"/>
              </a:ext>
            </a:extLst>
          </p:cNvPr>
          <p:cNvSpPr/>
          <p:nvPr/>
        </p:nvSpPr>
        <p:spPr>
          <a:xfrm>
            <a:off x="0" y="0"/>
            <a:ext cx="32918400" cy="353833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E1C3B3E-218B-DF97-B44D-CA8E74450DA1}"/>
              </a:ext>
            </a:extLst>
          </p:cNvPr>
          <p:cNvSpPr txBox="1"/>
          <p:nvPr/>
        </p:nvSpPr>
        <p:spPr>
          <a:xfrm>
            <a:off x="3130826" y="338004"/>
            <a:ext cx="26656748" cy="3323987"/>
          </a:xfrm>
          <a:prstGeom prst="rect">
            <a:avLst/>
          </a:prstGeom>
          <a:noFill/>
        </p:spPr>
        <p:txBody>
          <a:bodyPr wrap="square" rtlCol="0">
            <a:spAutoFit/>
          </a:bodyPr>
          <a:lstStyle/>
          <a:p>
            <a:pPr algn="ctr"/>
            <a:r>
              <a:rPr lang="en-US" sz="5000" dirty="0"/>
              <a:t>Insights into the Design of Keap1 Inhibitors from Machine Learning and Molecular Dynamics</a:t>
            </a:r>
          </a:p>
          <a:p>
            <a:pPr algn="ctr"/>
            <a:endParaRPr lang="en-US" sz="4000" dirty="0"/>
          </a:p>
          <a:p>
            <a:pPr algn="ctr"/>
            <a:r>
              <a:rPr lang="en-US" sz="4000" dirty="0"/>
              <a:t>Matthew J.K. Vince, Samantha N. Muellers, James McNeely, Adrian Whitty</a:t>
            </a:r>
          </a:p>
          <a:p>
            <a:pPr algn="ctr"/>
            <a:r>
              <a:rPr lang="en-US" sz="4000" dirty="0"/>
              <a:t>Department of Chemistry; Boston University, Boston, MA 02215</a:t>
            </a:r>
          </a:p>
          <a:p>
            <a:pPr algn="ctr"/>
            <a:endParaRPr lang="en-US" sz="4000" dirty="0"/>
          </a:p>
        </p:txBody>
      </p:sp>
      <p:pic>
        <p:nvPicPr>
          <p:cNvPr id="1026" name="Picture 2">
            <a:extLst>
              <a:ext uri="{FF2B5EF4-FFF2-40B4-BE49-F238E27FC236}">
                <a16:creationId xmlns:a16="http://schemas.microsoft.com/office/drawing/2014/main" id="{E0C2D588-A0BA-4D8B-1DEA-B9A43A8AD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87574" y="323870"/>
            <a:ext cx="2722568" cy="272256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FBEC8D6-F414-1B69-264B-B204E9FE157F}"/>
              </a:ext>
            </a:extLst>
          </p:cNvPr>
          <p:cNvSpPr/>
          <p:nvPr/>
        </p:nvSpPr>
        <p:spPr>
          <a:xfrm>
            <a:off x="23562268" y="11961843"/>
            <a:ext cx="9066785"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6310591-F585-32E0-4045-C9E7A23DEFD7}"/>
              </a:ext>
            </a:extLst>
          </p:cNvPr>
          <p:cNvSpPr txBox="1"/>
          <p:nvPr/>
        </p:nvSpPr>
        <p:spPr>
          <a:xfrm>
            <a:off x="23595195" y="4792829"/>
            <a:ext cx="9033858" cy="6740307"/>
          </a:xfrm>
          <a:prstGeom prst="rect">
            <a:avLst/>
          </a:prstGeom>
          <a:noFill/>
          <a:ln w="38100">
            <a:solidFill>
              <a:schemeClr val="accent1">
                <a:shade val="15000"/>
              </a:schemeClr>
            </a:solidFill>
          </a:ln>
        </p:spPr>
        <p:txBody>
          <a:bodyPr wrap="square" rtlCol="0">
            <a:spAutoFit/>
          </a:bodyPr>
          <a:lstStyle/>
          <a:p>
            <a:pPr algn="just"/>
            <a:r>
              <a:rPr lang="en-US" b="1" u="sng" dirty="0"/>
              <a:t>ML results:</a:t>
            </a:r>
          </a:p>
          <a:p>
            <a:pPr marL="285750" indent="-285750" algn="just">
              <a:buFont typeface="Wingdings" pitchFamily="2" charset="2"/>
              <a:buChar char="Ø"/>
            </a:pPr>
            <a:r>
              <a:rPr lang="en-US" sz="1800" dirty="0"/>
              <a:t>It appears that S555’s side chain is critical in obtaining a high affinity interaction between our macrocycles and Keap1. Careful consideration of S555’s side chain will need to be evaluated when designing new Keap1 inhibitors.</a:t>
            </a:r>
          </a:p>
          <a:p>
            <a:pPr algn="just"/>
            <a:endParaRPr lang="en-US" dirty="0">
              <a:latin typeface="Calibri" panose="020F0502020204030204" pitchFamily="34" charset="0"/>
              <a:cs typeface="Calibri" panose="020F0502020204030204" pitchFamily="34" charset="0"/>
            </a:endParaRPr>
          </a:p>
          <a:p>
            <a:pPr algn="just"/>
            <a:r>
              <a:rPr lang="en-US" b="1" u="sng" dirty="0">
                <a:latin typeface="Calibri" panose="020F0502020204030204" pitchFamily="34" charset="0"/>
                <a:cs typeface="Calibri" panose="020F0502020204030204" pitchFamily="34" charset="0"/>
              </a:rPr>
              <a:t>ClassTor results:</a:t>
            </a:r>
            <a:endParaRPr lang="en-US" b="1" u="sng" dirty="0"/>
          </a:p>
          <a:p>
            <a:pPr algn="just"/>
            <a:r>
              <a:rPr lang="en-US" i="1" dirty="0"/>
              <a:t>Flexibility results:</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The MD results indicate that the replacement of proline at position E78 rigidifies ɸG76, ɸG81, ΨG81 while making ɸE79 more flexible. </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The overall flexibility ranking of our lead inhibitor’s dihedral angles with the DhA linker are as follows; ΨE82 &gt; ΨDhA76 &gt; βDhA76 &gt; ɸ77D &gt; ΨG81 &gt; ɸE82 &gt; ɸG81. </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The DhA linker ΨE79 become 3-fold more flexible than in the c[WT]. </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With the DhA linker ɸG81 and ΨG81 flexibility is restored compared to the c[WT]. </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The </a:t>
            </a:r>
            <a:r>
              <a:rPr lang="el-GR" dirty="0">
                <a:solidFill>
                  <a:srgbClr val="202124"/>
                </a:solidFill>
                <a:latin typeface="Calibri" panose="020F0502020204030204" pitchFamily="34" charset="0"/>
                <a:cs typeface="Calibri" panose="020F0502020204030204" pitchFamily="34" charset="0"/>
              </a:rPr>
              <a:t>β</a:t>
            </a:r>
            <a:r>
              <a:rPr lang="en-US" dirty="0">
                <a:solidFill>
                  <a:srgbClr val="202124"/>
                </a:solidFill>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methyl group in CB2 raises flexibility of Ψ76 in the linker but reduces flexibility in ΨE82 compared to DhA. </a:t>
            </a:r>
          </a:p>
          <a:p>
            <a:pPr marL="285750" indent="-285750" algn="just">
              <a:buFont typeface="Wingdings" pitchFamily="2" charset="2"/>
              <a:buChar char="Ø"/>
            </a:pPr>
            <a:r>
              <a:rPr lang="en-US" dirty="0">
                <a:latin typeface="Calibri" panose="020F0502020204030204" pitchFamily="34" charset="0"/>
                <a:cs typeface="Calibri" panose="020F0502020204030204" pitchFamily="34" charset="0"/>
              </a:rPr>
              <a:t>The D</a:t>
            </a:r>
            <a:r>
              <a:rPr lang="el-GR" dirty="0">
                <a:solidFill>
                  <a:srgbClr val="202124"/>
                </a:solidFill>
                <a:latin typeface="Calibri" panose="020F0502020204030204" pitchFamily="34" charset="0"/>
                <a:cs typeface="Calibri" panose="020F0502020204030204" pitchFamily="34" charset="0"/>
              </a:rPr>
              <a:t>β</a:t>
            </a:r>
            <a:r>
              <a:rPr lang="en-US" dirty="0">
                <a:latin typeface="Calibri" panose="020F0502020204030204" pitchFamily="34" charset="0"/>
                <a:cs typeface="Calibri" panose="020F0502020204030204" pitchFamily="34" charset="0"/>
              </a:rPr>
              <a:t>Pro linker is too rigid but maintains the flexibility in ΨG81.</a:t>
            </a:r>
            <a:endParaRPr lang="en-US" i="1" dirty="0"/>
          </a:p>
          <a:p>
            <a:pPr algn="just"/>
            <a:endParaRPr lang="en-US" dirty="0"/>
          </a:p>
          <a:p>
            <a:pPr algn="just"/>
            <a:r>
              <a:rPr lang="en-US" i="1" dirty="0"/>
              <a:t>Classification results:</a:t>
            </a:r>
          </a:p>
          <a:p>
            <a:pPr marL="285750" indent="-285750" algn="just">
              <a:buFont typeface="Wingdings" pitchFamily="2" charset="2"/>
              <a:buChar char="Ø"/>
            </a:pPr>
            <a:r>
              <a:rPr lang="en-US" dirty="0"/>
              <a:t>O</a:t>
            </a:r>
            <a:r>
              <a:rPr lang="en-US" sz="1800" dirty="0"/>
              <a:t>ur lead candidate inhibitor (DhA linker), has only ~1/3</a:t>
            </a:r>
            <a:r>
              <a:rPr lang="en-US" sz="1800" baseline="30000" dirty="0"/>
              <a:t>rd</a:t>
            </a:r>
            <a:r>
              <a:rPr lang="en-US" sz="1800" dirty="0"/>
              <a:t> of all favorable conformations fit in the bound conformation class</a:t>
            </a:r>
            <a:r>
              <a:rPr lang="en-US" dirty="0"/>
              <a:t>.</a:t>
            </a:r>
            <a:endParaRPr lang="en-US" sz="1800" dirty="0"/>
          </a:p>
          <a:p>
            <a:pPr marL="285750" indent="-285750" algn="just">
              <a:buFont typeface="Wingdings" pitchFamily="2" charset="2"/>
              <a:buChar char="Ø"/>
            </a:pPr>
            <a:r>
              <a:rPr lang="en-US" dirty="0"/>
              <a:t>C</a:t>
            </a:r>
            <a:r>
              <a:rPr lang="en-US" sz="1800" dirty="0"/>
              <a:t>lasses 2-5 for the DhA linker contain more than 50% of all conformations. </a:t>
            </a:r>
          </a:p>
          <a:p>
            <a:pPr marL="285750" indent="-285750" algn="just">
              <a:buFont typeface="Wingdings" pitchFamily="2" charset="2"/>
              <a:buChar char="Ø"/>
            </a:pPr>
            <a:r>
              <a:rPr lang="en-US" dirty="0"/>
              <a:t>In D</a:t>
            </a:r>
            <a:r>
              <a:rPr lang="el-GR" dirty="0">
                <a:solidFill>
                  <a:srgbClr val="202124"/>
                </a:solidFill>
                <a:latin typeface="Calibri" panose="020F0502020204030204" pitchFamily="34" charset="0"/>
                <a:cs typeface="Calibri" panose="020F0502020204030204" pitchFamily="34" charset="0"/>
              </a:rPr>
              <a:t>β</a:t>
            </a:r>
            <a:r>
              <a:rPr lang="en-US" sz="1800" dirty="0"/>
              <a:t>Pro, class 1 (~53%) is the same as class 2 (~37%) other than ɸG81 being in class 1.</a:t>
            </a:r>
          </a:p>
          <a:p>
            <a:pPr marL="285750" indent="-285750" algn="just">
              <a:buFont typeface="Wingdings" pitchFamily="2" charset="2"/>
              <a:buChar char="Ø"/>
            </a:pPr>
            <a:r>
              <a:rPr lang="en-US" sz="1800" dirty="0"/>
              <a:t>Interestingly, class 1 of </a:t>
            </a:r>
            <a:r>
              <a:rPr lang="en-US" dirty="0"/>
              <a:t>D</a:t>
            </a:r>
            <a:r>
              <a:rPr lang="el-GR" dirty="0">
                <a:solidFill>
                  <a:srgbClr val="202124"/>
                </a:solidFill>
                <a:latin typeface="Calibri" panose="020F0502020204030204" pitchFamily="34" charset="0"/>
                <a:cs typeface="Calibri" panose="020F0502020204030204" pitchFamily="34" charset="0"/>
              </a:rPr>
              <a:t>β</a:t>
            </a:r>
            <a:r>
              <a:rPr lang="en-US" dirty="0"/>
              <a:t>Pro </a:t>
            </a:r>
            <a:r>
              <a:rPr lang="en-US" sz="1800" dirty="0"/>
              <a:t>(~53%) is the same as class 4 of the DhA linker except ɸG81 is favored in bin 0 and ΨG81 is favored in bin 1 in the DhA linker class.</a:t>
            </a:r>
          </a:p>
        </p:txBody>
      </p:sp>
      <p:sp>
        <p:nvSpPr>
          <p:cNvPr id="12" name="Rectangle 11">
            <a:extLst>
              <a:ext uri="{FF2B5EF4-FFF2-40B4-BE49-F238E27FC236}">
                <a16:creationId xmlns:a16="http://schemas.microsoft.com/office/drawing/2014/main" id="{2D1E9B0A-07C3-D224-F984-F6519EB2D020}"/>
              </a:ext>
            </a:extLst>
          </p:cNvPr>
          <p:cNvSpPr/>
          <p:nvPr/>
        </p:nvSpPr>
        <p:spPr>
          <a:xfrm>
            <a:off x="23587411" y="3878429"/>
            <a:ext cx="9041643"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5E18B7-E8BE-2786-86D2-70C20B9721C8}"/>
              </a:ext>
            </a:extLst>
          </p:cNvPr>
          <p:cNvSpPr/>
          <p:nvPr/>
        </p:nvSpPr>
        <p:spPr>
          <a:xfrm>
            <a:off x="23587411" y="17426358"/>
            <a:ext cx="9015813"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5603FC-4D6B-F09A-98CA-529F2A687504}"/>
              </a:ext>
            </a:extLst>
          </p:cNvPr>
          <p:cNvSpPr txBox="1"/>
          <p:nvPr/>
        </p:nvSpPr>
        <p:spPr>
          <a:xfrm>
            <a:off x="23587411" y="18340758"/>
            <a:ext cx="9015813" cy="3323987"/>
          </a:xfrm>
          <a:prstGeom prst="rect">
            <a:avLst/>
          </a:prstGeom>
          <a:noFill/>
          <a:ln w="38100">
            <a:solidFill>
              <a:schemeClr val="accent1">
                <a:shade val="15000"/>
              </a:schemeClr>
            </a:solidFill>
          </a:ln>
        </p:spPr>
        <p:txBody>
          <a:bodyPr wrap="square" rtlCol="0">
            <a:spAutoFit/>
          </a:bodyPr>
          <a:lstStyle/>
          <a:p>
            <a:pPr marL="342900" indent="-342900" algn="just">
              <a:buAutoNum type="arabicPeriod"/>
            </a:pPr>
            <a:r>
              <a:rPr lang="en-US" sz="1500" b="0" i="0" u="none" strike="noStrike" dirty="0">
                <a:solidFill>
                  <a:srgbClr val="222222"/>
                </a:solidFill>
                <a:effectLst/>
                <a:latin typeface="Calibri" panose="020F0502020204030204" pitchFamily="34" charset="0"/>
                <a:cs typeface="Calibri" panose="020F0502020204030204" pitchFamily="34" charset="0"/>
              </a:rPr>
              <a:t>Greener, J.G., </a:t>
            </a:r>
            <a:r>
              <a:rPr lang="en-US" sz="1500" b="0" i="1" u="none" strike="noStrike" dirty="0">
                <a:solidFill>
                  <a:srgbClr val="222222"/>
                </a:solidFill>
                <a:effectLst/>
                <a:latin typeface="Calibri" panose="020F0502020204030204" pitchFamily="34" charset="0"/>
                <a:cs typeface="Calibri" panose="020F0502020204030204" pitchFamily="34" charset="0"/>
              </a:rPr>
              <a:t>et al.</a:t>
            </a:r>
            <a:r>
              <a:rPr lang="en-US" sz="1500" b="0" i="0" u="none" strike="noStrike" dirty="0">
                <a:solidFill>
                  <a:srgbClr val="222222"/>
                </a:solidFill>
                <a:effectLst/>
                <a:latin typeface="Calibri" panose="020F0502020204030204" pitchFamily="34" charset="0"/>
                <a:cs typeface="Calibri" panose="020F0502020204030204" pitchFamily="34" charset="0"/>
              </a:rPr>
              <a:t> A guide to machine learning for biologists. </a:t>
            </a:r>
            <a:r>
              <a:rPr lang="en-US" sz="1500" b="0" i="1" u="none" strike="noStrike" dirty="0">
                <a:solidFill>
                  <a:srgbClr val="222222"/>
                </a:solidFill>
                <a:effectLst/>
                <a:latin typeface="Calibri" panose="020F0502020204030204" pitchFamily="34" charset="0"/>
                <a:cs typeface="Calibri" panose="020F0502020204030204" pitchFamily="34" charset="0"/>
              </a:rPr>
              <a:t>Nat Rev Mol Cell Biol</a:t>
            </a:r>
            <a:r>
              <a:rPr lang="en-US" sz="1500" b="0" i="0" u="none" strike="noStrike" dirty="0">
                <a:solidFill>
                  <a:srgbClr val="222222"/>
                </a:solidFill>
                <a:effectLst/>
                <a:latin typeface="Calibri" panose="020F0502020204030204" pitchFamily="34" charset="0"/>
                <a:cs typeface="Calibri" panose="020F0502020204030204" pitchFamily="34" charset="0"/>
              </a:rPr>
              <a:t> </a:t>
            </a:r>
            <a:r>
              <a:rPr lang="en-US" sz="1500" b="1" i="0" u="none" strike="noStrike" dirty="0">
                <a:solidFill>
                  <a:srgbClr val="222222"/>
                </a:solidFill>
                <a:effectLst/>
                <a:latin typeface="Calibri" panose="020F0502020204030204" pitchFamily="34" charset="0"/>
                <a:cs typeface="Calibri" panose="020F0502020204030204" pitchFamily="34" charset="0"/>
              </a:rPr>
              <a:t>23</a:t>
            </a:r>
            <a:r>
              <a:rPr lang="en-US" sz="1500" b="0" i="0" u="none" strike="noStrike" dirty="0">
                <a:solidFill>
                  <a:srgbClr val="222222"/>
                </a:solidFill>
                <a:effectLst/>
                <a:latin typeface="Calibri" panose="020F0502020204030204" pitchFamily="34" charset="0"/>
                <a:cs typeface="Calibri" panose="020F0502020204030204" pitchFamily="34" charset="0"/>
              </a:rPr>
              <a:t>, 40–55 (2022).</a:t>
            </a:r>
          </a:p>
          <a:p>
            <a:pPr marL="342900" indent="-342900" algn="just">
              <a:buAutoNum type="arabicPeriod"/>
            </a:pPr>
            <a:r>
              <a:rPr lang="en-US" sz="1500" b="0" i="0" u="none" strike="noStrike" dirty="0">
                <a:solidFill>
                  <a:srgbClr val="212121"/>
                </a:solidFill>
                <a:effectLst/>
                <a:latin typeface="Calibri" panose="020F0502020204030204" pitchFamily="34" charset="0"/>
                <a:cs typeface="Calibri" panose="020F0502020204030204" pitchFamily="34" charset="0"/>
              </a:rPr>
              <a:t>Meixner, M., </a:t>
            </a:r>
            <a:r>
              <a:rPr lang="en-US" sz="1500" b="0" i="1" u="none" strike="noStrike" dirty="0">
                <a:solidFill>
                  <a:srgbClr val="212121"/>
                </a:solidFill>
                <a:effectLst/>
                <a:latin typeface="Calibri" panose="020F0502020204030204" pitchFamily="34" charset="0"/>
                <a:cs typeface="Calibri" panose="020F0502020204030204" pitchFamily="34" charset="0"/>
              </a:rPr>
              <a:t>et al</a:t>
            </a:r>
            <a:r>
              <a:rPr lang="en-US" sz="1500" b="0" i="0" u="none" strike="noStrike" dirty="0">
                <a:solidFill>
                  <a:srgbClr val="212121"/>
                </a:solidFill>
                <a:effectLst/>
                <a:latin typeface="Calibri" panose="020F0502020204030204" pitchFamily="34" charset="0"/>
                <a:cs typeface="Calibri" panose="020F0502020204030204" pitchFamily="34" charset="0"/>
              </a:rPr>
              <a:t>. Dynamic Docking of Macrocycles in Bound and Unbound Protein Structures with DynaDock. </a:t>
            </a:r>
            <a:r>
              <a:rPr lang="en-US" sz="1500" b="0" i="1" u="none" strike="noStrike" dirty="0">
                <a:solidFill>
                  <a:srgbClr val="212121"/>
                </a:solidFill>
                <a:effectLst/>
                <a:latin typeface="Calibri" panose="020F0502020204030204" pitchFamily="34" charset="0"/>
                <a:cs typeface="Calibri" panose="020F0502020204030204" pitchFamily="34" charset="0"/>
              </a:rPr>
              <a:t>Journal of chemical information and modeling</a:t>
            </a:r>
            <a:r>
              <a:rPr lang="en-US" sz="1500" b="0" i="0" u="none" strike="noStrike" dirty="0">
                <a:solidFill>
                  <a:srgbClr val="212121"/>
                </a:solidFill>
                <a:effectLst/>
                <a:latin typeface="Calibri" panose="020F0502020204030204" pitchFamily="34" charset="0"/>
                <a:cs typeface="Calibri" panose="020F0502020204030204" pitchFamily="34" charset="0"/>
              </a:rPr>
              <a:t>, </a:t>
            </a:r>
            <a:r>
              <a:rPr lang="en-US" sz="1500" b="1" i="1" u="none" strike="noStrike" dirty="0">
                <a:solidFill>
                  <a:srgbClr val="212121"/>
                </a:solidFill>
                <a:effectLst/>
                <a:latin typeface="Calibri" panose="020F0502020204030204" pitchFamily="34" charset="0"/>
                <a:cs typeface="Calibri" panose="020F0502020204030204" pitchFamily="34" charset="0"/>
              </a:rPr>
              <a:t>62</a:t>
            </a:r>
            <a:r>
              <a:rPr lang="en-US" sz="1500" b="0" i="0" u="none" strike="noStrike" dirty="0">
                <a:solidFill>
                  <a:srgbClr val="212121"/>
                </a:solidFill>
                <a:effectLst/>
                <a:latin typeface="Calibri" panose="020F0502020204030204" pitchFamily="34" charset="0"/>
                <a:cs typeface="Calibri" panose="020F0502020204030204" pitchFamily="34" charset="0"/>
              </a:rPr>
              <a:t>(14), 3426–3441 (2022).</a:t>
            </a:r>
          </a:p>
          <a:p>
            <a:pPr marL="342900" indent="-342900" algn="just">
              <a:buFontTx/>
              <a:buAutoNum type="arabicPeriod"/>
            </a:pPr>
            <a:r>
              <a:rPr lang="en-US" sz="1500" b="0" i="0" u="none" strike="noStrike" dirty="0">
                <a:solidFill>
                  <a:srgbClr val="212121"/>
                </a:solidFill>
                <a:effectLst/>
                <a:latin typeface="Calibri" panose="020F0502020204030204" pitchFamily="34" charset="0"/>
                <a:cs typeface="Calibri" panose="020F0502020204030204" pitchFamily="34" charset="0"/>
              </a:rPr>
              <a:t>Zhong, M., </a:t>
            </a:r>
            <a:r>
              <a:rPr lang="en-US" sz="1500" b="0" i="1" u="none" strike="noStrike" dirty="0">
                <a:solidFill>
                  <a:srgbClr val="212121"/>
                </a:solidFill>
                <a:effectLst/>
                <a:latin typeface="Calibri" panose="020F0502020204030204" pitchFamily="34" charset="0"/>
                <a:cs typeface="Calibri" panose="020F0502020204030204" pitchFamily="34" charset="0"/>
              </a:rPr>
              <a:t>et al</a:t>
            </a:r>
            <a:r>
              <a:rPr lang="en-US" sz="1500" b="0" i="0" u="none" strike="noStrike" dirty="0">
                <a:solidFill>
                  <a:srgbClr val="212121"/>
                </a:solidFill>
                <a:effectLst/>
                <a:latin typeface="Calibri" panose="020F0502020204030204" pitchFamily="34" charset="0"/>
                <a:cs typeface="Calibri" panose="020F0502020204030204" pitchFamily="34" charset="0"/>
              </a:rPr>
              <a:t>. Interaction Energetics and Druggability of the Protein-Protein Interaction between Kelch-like ECH-Associated Protein 1 (KEAP1) and Nuclear Factor Erythroid 2 Like 2 (Nrf2). </a:t>
            </a:r>
            <a:r>
              <a:rPr lang="en-US" sz="1500" b="0" i="1" u="none" strike="noStrike" dirty="0">
                <a:solidFill>
                  <a:srgbClr val="212121"/>
                </a:solidFill>
                <a:effectLst/>
                <a:latin typeface="Calibri" panose="020F0502020204030204" pitchFamily="34" charset="0"/>
                <a:cs typeface="Calibri" panose="020F0502020204030204" pitchFamily="34" charset="0"/>
              </a:rPr>
              <a:t>Biochemistry</a:t>
            </a:r>
            <a:r>
              <a:rPr lang="en-US" sz="1500" b="0" i="0" u="none" strike="noStrike" dirty="0">
                <a:solidFill>
                  <a:srgbClr val="212121"/>
                </a:solidFill>
                <a:effectLst/>
                <a:latin typeface="Calibri" panose="020F0502020204030204" pitchFamily="34" charset="0"/>
                <a:cs typeface="Calibri" panose="020F0502020204030204" pitchFamily="34" charset="0"/>
              </a:rPr>
              <a:t>, </a:t>
            </a:r>
            <a:r>
              <a:rPr lang="en-US" sz="1500" b="1" i="1" u="none" strike="noStrike" dirty="0">
                <a:solidFill>
                  <a:srgbClr val="212121"/>
                </a:solidFill>
                <a:effectLst/>
                <a:latin typeface="Calibri" panose="020F0502020204030204" pitchFamily="34" charset="0"/>
                <a:cs typeface="Calibri" panose="020F0502020204030204" pitchFamily="34" charset="0"/>
              </a:rPr>
              <a:t>59 </a:t>
            </a:r>
            <a:r>
              <a:rPr lang="en-US" sz="1500" b="0" i="0" u="none" strike="noStrike" dirty="0">
                <a:solidFill>
                  <a:srgbClr val="212121"/>
                </a:solidFill>
                <a:effectLst/>
                <a:latin typeface="Calibri" panose="020F0502020204030204" pitchFamily="34" charset="0"/>
                <a:cs typeface="Calibri" panose="020F0502020204030204" pitchFamily="34" charset="0"/>
              </a:rPr>
              <a:t>(4), 563–581 (2020). </a:t>
            </a:r>
          </a:p>
          <a:p>
            <a:pPr marL="342900" indent="-342900" algn="just">
              <a:buFontTx/>
              <a:buAutoNum type="arabicPeriod"/>
            </a:pPr>
            <a:r>
              <a:rPr lang="en-US" sz="1500" dirty="0">
                <a:effectLst/>
                <a:latin typeface="Calibri" panose="020F0502020204030204" pitchFamily="34" charset="0"/>
                <a:cs typeface="Calibri" panose="020F0502020204030204" pitchFamily="34" charset="0"/>
              </a:rPr>
              <a:t>Muellers, S. N. Synergistic Application of Machine Learning and Structural Biology to Understand Protein-Ligand. Online dissertation OpenBU (2023).</a:t>
            </a:r>
          </a:p>
          <a:p>
            <a:pPr marL="342900" indent="-342900" algn="just">
              <a:buFontTx/>
              <a:buAutoNum type="arabicPeriod"/>
            </a:pPr>
            <a:r>
              <a:rPr lang="en-US" sz="1500" dirty="0">
                <a:effectLst/>
                <a:latin typeface="Calibri" panose="020F0502020204030204" pitchFamily="34" charset="0"/>
                <a:cs typeface="Calibri" panose="020F0502020204030204" pitchFamily="34" charset="0"/>
              </a:rPr>
              <a:t>Zhong, M. Energetics and inhibition of the KEAP1/NRF2 protein-protein interaction interface. Online Dissertation OpenBU</a:t>
            </a:r>
            <a:r>
              <a:rPr lang="en-US" sz="1500" dirty="0">
                <a:latin typeface="Calibri" panose="020F0502020204030204" pitchFamily="34" charset="0"/>
                <a:cs typeface="Calibri" panose="020F0502020204030204" pitchFamily="34" charset="0"/>
              </a:rPr>
              <a:t> (2017).</a:t>
            </a:r>
          </a:p>
          <a:p>
            <a:pPr marL="342900" indent="-342900" algn="just">
              <a:buFontTx/>
              <a:buAutoNum type="arabicPeriod"/>
            </a:pPr>
            <a:r>
              <a:rPr lang="en-US" sz="1500" dirty="0">
                <a:latin typeface="Calibri" panose="020F0502020204030204" pitchFamily="34" charset="0"/>
                <a:cs typeface="Calibri" panose="020F0502020204030204" pitchFamily="34" charset="0"/>
              </a:rPr>
              <a:t>Willard, L., </a:t>
            </a:r>
            <a:r>
              <a:rPr lang="en-US" sz="1500" i="1" dirty="0">
                <a:latin typeface="Calibri" panose="020F0502020204030204" pitchFamily="34" charset="0"/>
                <a:cs typeface="Calibri" panose="020F0502020204030204" pitchFamily="34" charset="0"/>
              </a:rPr>
              <a:t>et al</a:t>
            </a:r>
            <a:r>
              <a:rPr lang="en-US" sz="1500" dirty="0">
                <a:latin typeface="Calibri" panose="020F0502020204030204" pitchFamily="34" charset="0"/>
                <a:cs typeface="Calibri" panose="020F0502020204030204" pitchFamily="34" charset="0"/>
              </a:rPr>
              <a:t>. VADAR: a web server for quantitative evaluation of protein structure quality. Nucleic Acids Res. </a:t>
            </a:r>
            <a:r>
              <a:rPr lang="en-US" sz="1500" b="1" dirty="0">
                <a:latin typeface="Calibri" panose="020F0502020204030204" pitchFamily="34" charset="0"/>
                <a:cs typeface="Calibri" panose="020F0502020204030204" pitchFamily="34" charset="0"/>
              </a:rPr>
              <a:t>13</a:t>
            </a:r>
            <a:r>
              <a:rPr lang="en-US" sz="1500" dirty="0">
                <a:latin typeface="Calibri" panose="020F0502020204030204" pitchFamily="34" charset="0"/>
                <a:cs typeface="Calibri" panose="020F0502020204030204" pitchFamily="34" charset="0"/>
              </a:rPr>
              <a:t>: 3316–3319 (2003).</a:t>
            </a:r>
            <a:endParaRPr lang="en-US" sz="1500" b="0" i="0" u="none" strike="noStrike" dirty="0">
              <a:solidFill>
                <a:srgbClr val="212121"/>
              </a:solidFill>
              <a:effectLst/>
              <a:latin typeface="Calibri" panose="020F0502020204030204" pitchFamily="34" charset="0"/>
              <a:cs typeface="Calibri" panose="020F0502020204030204" pitchFamily="34" charset="0"/>
            </a:endParaRPr>
          </a:p>
          <a:p>
            <a:pPr marL="342900" indent="-342900" algn="just">
              <a:buFontTx/>
              <a:buAutoNum type="arabicPeriod"/>
            </a:pPr>
            <a:r>
              <a:rPr lang="en-US" sz="1500" b="0" i="0" u="none" strike="noStrike" dirty="0">
                <a:solidFill>
                  <a:srgbClr val="212121"/>
                </a:solidFill>
                <a:effectLst/>
                <a:latin typeface="Calibri" panose="020F0502020204030204" pitchFamily="34" charset="0"/>
                <a:cs typeface="Calibri" panose="020F0502020204030204" pitchFamily="34" charset="0"/>
              </a:rPr>
              <a:t>Otake, K., </a:t>
            </a:r>
            <a:r>
              <a:rPr lang="en-US" sz="1500" b="0" i="1" u="none" strike="noStrike" dirty="0">
                <a:solidFill>
                  <a:srgbClr val="212121"/>
                </a:solidFill>
                <a:effectLst/>
                <a:latin typeface="Calibri" panose="020F0502020204030204" pitchFamily="34" charset="0"/>
                <a:cs typeface="Calibri" panose="020F0502020204030204" pitchFamily="34" charset="0"/>
              </a:rPr>
              <a:t>et al</a:t>
            </a:r>
            <a:r>
              <a:rPr lang="en-US" sz="1500" b="0" i="0" u="none" strike="noStrike" dirty="0">
                <a:solidFill>
                  <a:srgbClr val="212121"/>
                </a:solidFill>
                <a:effectLst/>
                <a:latin typeface="Calibri" panose="020F0502020204030204" pitchFamily="34" charset="0"/>
                <a:cs typeface="Calibri" panose="020F0502020204030204" pitchFamily="34" charset="0"/>
              </a:rPr>
              <a:t>. Methyl and Fluorine Effects in Novel Orally Bioavailable Keap1-Nrf2 PPI Inhibitor. </a:t>
            </a:r>
            <a:r>
              <a:rPr lang="en-US" sz="1500" b="0" i="1" u="none" strike="noStrike" dirty="0">
                <a:solidFill>
                  <a:srgbClr val="212121"/>
                </a:solidFill>
                <a:effectLst/>
                <a:latin typeface="Calibri" panose="020F0502020204030204" pitchFamily="34" charset="0"/>
                <a:cs typeface="Calibri" panose="020F0502020204030204" pitchFamily="34" charset="0"/>
              </a:rPr>
              <a:t>ACS medicinal chemistry letters</a:t>
            </a:r>
            <a:r>
              <a:rPr lang="en-US" sz="1500" b="0" i="0" u="none" strike="noStrike" dirty="0">
                <a:solidFill>
                  <a:srgbClr val="212121"/>
                </a:solidFill>
                <a:effectLst/>
                <a:latin typeface="Calibri" panose="020F0502020204030204" pitchFamily="34" charset="0"/>
                <a:cs typeface="Calibri" panose="020F0502020204030204" pitchFamily="34" charset="0"/>
              </a:rPr>
              <a:t>, </a:t>
            </a:r>
            <a:r>
              <a:rPr lang="en-US" sz="1500" b="1" i="1" u="none" strike="noStrike" dirty="0">
                <a:solidFill>
                  <a:srgbClr val="212121"/>
                </a:solidFill>
                <a:effectLst/>
                <a:latin typeface="Calibri" panose="020F0502020204030204" pitchFamily="34" charset="0"/>
                <a:cs typeface="Calibri" panose="020F0502020204030204" pitchFamily="34" charset="0"/>
              </a:rPr>
              <a:t>14</a:t>
            </a:r>
            <a:r>
              <a:rPr lang="en-US" sz="1500" b="0" i="0" u="none" strike="noStrike" dirty="0">
                <a:solidFill>
                  <a:srgbClr val="212121"/>
                </a:solidFill>
                <a:effectLst/>
                <a:latin typeface="Calibri" panose="020F0502020204030204" pitchFamily="34" charset="0"/>
                <a:cs typeface="Calibri" panose="020F0502020204030204" pitchFamily="34" charset="0"/>
              </a:rPr>
              <a:t>(5), 658–665 (2023).</a:t>
            </a:r>
          </a:p>
        </p:txBody>
      </p:sp>
      <p:sp>
        <p:nvSpPr>
          <p:cNvPr id="19" name="TextBox 18">
            <a:extLst>
              <a:ext uri="{FF2B5EF4-FFF2-40B4-BE49-F238E27FC236}">
                <a16:creationId xmlns:a16="http://schemas.microsoft.com/office/drawing/2014/main" id="{1CFC27C2-7934-2DF8-6770-0583F0161640}"/>
              </a:ext>
            </a:extLst>
          </p:cNvPr>
          <p:cNvSpPr txBox="1"/>
          <p:nvPr/>
        </p:nvSpPr>
        <p:spPr>
          <a:xfrm>
            <a:off x="23605167" y="17597699"/>
            <a:ext cx="9232052" cy="707886"/>
          </a:xfrm>
          <a:prstGeom prst="rect">
            <a:avLst/>
          </a:prstGeom>
          <a:noFill/>
        </p:spPr>
        <p:txBody>
          <a:bodyPr wrap="square" rtlCol="0">
            <a:spAutoFit/>
          </a:bodyPr>
          <a:lstStyle/>
          <a:p>
            <a:pPr algn="ctr"/>
            <a:r>
              <a:rPr lang="en-US" sz="4000" dirty="0"/>
              <a:t>References</a:t>
            </a:r>
          </a:p>
        </p:txBody>
      </p:sp>
      <p:sp>
        <p:nvSpPr>
          <p:cNvPr id="21" name="TextBox 20">
            <a:extLst>
              <a:ext uri="{FF2B5EF4-FFF2-40B4-BE49-F238E27FC236}">
                <a16:creationId xmlns:a16="http://schemas.microsoft.com/office/drawing/2014/main" id="{E0997131-12E8-C724-205A-7DC490F98087}"/>
              </a:ext>
            </a:extLst>
          </p:cNvPr>
          <p:cNvSpPr txBox="1"/>
          <p:nvPr/>
        </p:nvSpPr>
        <p:spPr>
          <a:xfrm>
            <a:off x="23309461" y="12044492"/>
            <a:ext cx="9284246" cy="707886"/>
          </a:xfrm>
          <a:prstGeom prst="rect">
            <a:avLst/>
          </a:prstGeom>
          <a:noFill/>
        </p:spPr>
        <p:txBody>
          <a:bodyPr wrap="square" rtlCol="0">
            <a:spAutoFit/>
          </a:bodyPr>
          <a:lstStyle/>
          <a:p>
            <a:pPr algn="ctr"/>
            <a:r>
              <a:rPr lang="en-US" sz="4000" dirty="0"/>
              <a:t>Future Directions</a:t>
            </a:r>
          </a:p>
        </p:txBody>
      </p:sp>
      <p:sp>
        <p:nvSpPr>
          <p:cNvPr id="22" name="TextBox 21">
            <a:extLst>
              <a:ext uri="{FF2B5EF4-FFF2-40B4-BE49-F238E27FC236}">
                <a16:creationId xmlns:a16="http://schemas.microsoft.com/office/drawing/2014/main" id="{9ED5C506-4841-E090-1D85-A6280272EAAD}"/>
              </a:ext>
            </a:extLst>
          </p:cNvPr>
          <p:cNvSpPr txBox="1"/>
          <p:nvPr/>
        </p:nvSpPr>
        <p:spPr>
          <a:xfrm>
            <a:off x="23335205" y="3930889"/>
            <a:ext cx="9258501" cy="707886"/>
          </a:xfrm>
          <a:prstGeom prst="rect">
            <a:avLst/>
          </a:prstGeom>
          <a:noFill/>
        </p:spPr>
        <p:txBody>
          <a:bodyPr wrap="square" rtlCol="0">
            <a:spAutoFit/>
          </a:bodyPr>
          <a:lstStyle/>
          <a:p>
            <a:pPr algn="ctr"/>
            <a:r>
              <a:rPr lang="en-US" sz="4000" dirty="0"/>
              <a:t>Conclusions</a:t>
            </a:r>
          </a:p>
        </p:txBody>
      </p:sp>
      <p:sp>
        <p:nvSpPr>
          <p:cNvPr id="23" name="TextBox 22">
            <a:extLst>
              <a:ext uri="{FF2B5EF4-FFF2-40B4-BE49-F238E27FC236}">
                <a16:creationId xmlns:a16="http://schemas.microsoft.com/office/drawing/2014/main" id="{FC264EED-D743-C76E-3B12-4EDD3FA46B79}"/>
              </a:ext>
            </a:extLst>
          </p:cNvPr>
          <p:cNvSpPr txBox="1"/>
          <p:nvPr/>
        </p:nvSpPr>
        <p:spPr>
          <a:xfrm>
            <a:off x="23562267" y="12876243"/>
            <a:ext cx="9066785" cy="2031325"/>
          </a:xfrm>
          <a:prstGeom prst="rect">
            <a:avLst/>
          </a:prstGeom>
          <a:noFill/>
          <a:ln w="38100">
            <a:solidFill>
              <a:schemeClr val="accent1">
                <a:shade val="15000"/>
              </a:schemeClr>
            </a:solidFill>
          </a:ln>
        </p:spPr>
        <p:txBody>
          <a:bodyPr wrap="square" rtlCol="0">
            <a:spAutoFit/>
          </a:bodyPr>
          <a:lstStyle/>
          <a:p>
            <a:pPr algn="just"/>
            <a:r>
              <a:rPr lang="en-US" dirty="0"/>
              <a:t>	We plan to extend our ML analysis to all residues and complexes in our macrocycle:Keap1 complexes to elucidate further global conformational changes that are occurring within Keap1. Further studies plan to be conducted on looking at the correlations and VIP scores between multiple descriptors to determine if other variables are significant for determining binding affinity and if variables may be co-dependent on other variables for their effect. We plan on running further MD on other linkers in our Keap1 macrocycles to determine added structural effects and their contributions on global backbone flexibility.</a:t>
            </a:r>
          </a:p>
        </p:txBody>
      </p:sp>
      <p:sp>
        <p:nvSpPr>
          <p:cNvPr id="24" name="Rectangle 23">
            <a:extLst>
              <a:ext uri="{FF2B5EF4-FFF2-40B4-BE49-F238E27FC236}">
                <a16:creationId xmlns:a16="http://schemas.microsoft.com/office/drawing/2014/main" id="{018AF94D-B4F1-1A03-216A-375C8D3664D0}"/>
              </a:ext>
            </a:extLst>
          </p:cNvPr>
          <p:cNvSpPr/>
          <p:nvPr/>
        </p:nvSpPr>
        <p:spPr>
          <a:xfrm>
            <a:off x="23595195" y="15246253"/>
            <a:ext cx="9008029"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7E3CBA8-84A6-1143-17FF-1DBD8A810966}"/>
              </a:ext>
            </a:extLst>
          </p:cNvPr>
          <p:cNvSpPr txBox="1"/>
          <p:nvPr/>
        </p:nvSpPr>
        <p:spPr>
          <a:xfrm>
            <a:off x="23595195" y="16160653"/>
            <a:ext cx="9008029" cy="923330"/>
          </a:xfrm>
          <a:prstGeom prst="rect">
            <a:avLst/>
          </a:prstGeom>
          <a:noFill/>
          <a:ln w="38100">
            <a:solidFill>
              <a:schemeClr val="accent1">
                <a:shade val="15000"/>
              </a:schemeClr>
            </a:solidFill>
          </a:ln>
        </p:spPr>
        <p:txBody>
          <a:bodyPr wrap="square" rtlCol="0">
            <a:spAutoFit/>
          </a:bodyPr>
          <a:lstStyle/>
          <a:p>
            <a:pPr algn="just"/>
            <a:r>
              <a:rPr lang="en-US" dirty="0"/>
              <a:t>Thank you to the Boston University Department of Chemistry for funding and the Boston University Center for Molecular Discovery (BU CMD) for accessibility to the Schrödinger software suite of programs.</a:t>
            </a:r>
          </a:p>
        </p:txBody>
      </p:sp>
      <p:sp>
        <p:nvSpPr>
          <p:cNvPr id="26" name="TextBox 25">
            <a:extLst>
              <a:ext uri="{FF2B5EF4-FFF2-40B4-BE49-F238E27FC236}">
                <a16:creationId xmlns:a16="http://schemas.microsoft.com/office/drawing/2014/main" id="{41184A6F-C1BF-6E2E-907A-8B87AD034D4E}"/>
              </a:ext>
            </a:extLst>
          </p:cNvPr>
          <p:cNvSpPr txBox="1"/>
          <p:nvPr/>
        </p:nvSpPr>
        <p:spPr>
          <a:xfrm>
            <a:off x="23613137" y="15417594"/>
            <a:ext cx="9224081" cy="707886"/>
          </a:xfrm>
          <a:prstGeom prst="rect">
            <a:avLst/>
          </a:prstGeom>
          <a:noFill/>
        </p:spPr>
        <p:txBody>
          <a:bodyPr wrap="square" rtlCol="0">
            <a:spAutoFit/>
          </a:bodyPr>
          <a:lstStyle/>
          <a:p>
            <a:pPr algn="ctr"/>
            <a:r>
              <a:rPr lang="en-US" sz="4000" dirty="0"/>
              <a:t>Acknowledgments</a:t>
            </a:r>
          </a:p>
        </p:txBody>
      </p:sp>
      <p:sp>
        <p:nvSpPr>
          <p:cNvPr id="29" name="TextBox 28">
            <a:extLst>
              <a:ext uri="{FF2B5EF4-FFF2-40B4-BE49-F238E27FC236}">
                <a16:creationId xmlns:a16="http://schemas.microsoft.com/office/drawing/2014/main" id="{58FB4FA3-9BEA-976C-EEBF-367497B180A0}"/>
              </a:ext>
            </a:extLst>
          </p:cNvPr>
          <p:cNvSpPr txBox="1"/>
          <p:nvPr/>
        </p:nvSpPr>
        <p:spPr>
          <a:xfrm>
            <a:off x="255919" y="4788631"/>
            <a:ext cx="9033858" cy="6186309"/>
          </a:xfrm>
          <a:prstGeom prst="rect">
            <a:avLst/>
          </a:prstGeom>
          <a:noFill/>
          <a:ln w="38100">
            <a:solidFill>
              <a:schemeClr val="accent1">
                <a:shade val="15000"/>
              </a:schemeClr>
            </a:solidFill>
          </a:ln>
        </p:spPr>
        <p:txBody>
          <a:bodyPr wrap="square" rtlCol="0">
            <a:spAutoFit/>
          </a:bodyPr>
          <a:lstStyle/>
          <a:p>
            <a:pPr algn="just"/>
            <a:r>
              <a:rPr lang="en-US" sz="1800" dirty="0">
                <a:effectLst/>
                <a:latin typeface="Calibri" panose="020F0502020204030204" pitchFamily="34" charset="0"/>
                <a:ea typeface="Calibri" panose="020F0502020204030204" pitchFamily="34" charset="0"/>
                <a:cs typeface="Arial" panose="020B0604020202020204" pitchFamily="34" charset="0"/>
              </a:rPr>
              <a:t>Kelch-like ECH-associated protein 1 (Keap1) is an important drug target for inflammation, multiple sclerosis, and Alzheimer’s Disease. Keap1 binds the transcription factor nuclear factor erythroid 2-related factor 2 (Nrf2) </a:t>
            </a:r>
            <a:r>
              <a:rPr lang="en-US" sz="1800" i="1" dirty="0">
                <a:effectLst/>
                <a:latin typeface="Calibri" panose="020F0502020204030204" pitchFamily="34" charset="0"/>
                <a:ea typeface="Calibri" panose="020F0502020204030204" pitchFamily="34" charset="0"/>
                <a:cs typeface="Arial" panose="020B0604020202020204" pitchFamily="34" charset="0"/>
              </a:rPr>
              <a:t>via</a:t>
            </a:r>
            <a:r>
              <a:rPr lang="en-US" sz="1800" dirty="0">
                <a:effectLst/>
                <a:latin typeface="Calibri" panose="020F0502020204030204" pitchFamily="34" charset="0"/>
                <a:ea typeface="Calibri" panose="020F0502020204030204" pitchFamily="34" charset="0"/>
                <a:cs typeface="Arial" panose="020B0604020202020204" pitchFamily="34" charset="0"/>
              </a:rPr>
              <a:t> a high affinity DxETGE motif (K</a:t>
            </a:r>
            <a:r>
              <a:rPr lang="en-US" sz="1800" baseline="-25000" dirty="0">
                <a:effectLst/>
                <a:latin typeface="Calibri" panose="020F0502020204030204" pitchFamily="34" charset="0"/>
                <a:ea typeface="Calibri" panose="020F0502020204030204" pitchFamily="34" charset="0"/>
                <a:cs typeface="Arial" panose="020B0604020202020204" pitchFamily="34" charset="0"/>
              </a:rPr>
              <a:t>D</a:t>
            </a:r>
            <a:r>
              <a:rPr lang="en-US" sz="1800" dirty="0">
                <a:effectLst/>
                <a:latin typeface="Calibri" panose="020F0502020204030204" pitchFamily="34" charset="0"/>
                <a:ea typeface="Calibri" panose="020F0502020204030204" pitchFamily="34" charset="0"/>
                <a:cs typeface="Arial" panose="020B0604020202020204" pitchFamily="34" charset="0"/>
              </a:rPr>
              <a:t> ~ 20 nM) and at a low affinity DLG motif. Under basal conditions, Keap1 mediates the ubiquitination and degradation of Nrf2, thus keeping Nrf2 levels low. Under conditions of oxidative stress, Keap1 is inactivated by reaction with Reactive Oxygen Species, causing Nrf2 to accumulate and migrate to the nucleus where it upregulates antioxidant response element (ARE) genes. Our lab is interested in targeting the DxETGE binding site on Keap1 using macrocyclic peptides. Here, we describe how machine learning (ML) and molecular dynamics (MD) are being used to elucidate how conformational effects in Keap1 and in the cyclic peptide ligands relate to ligand binding affinity. Specifically, we use the ML method of Partial Least Squares Regression to show that subtle local changes in Keap1 structure upon ligand binding distinguish between high affinity and low affinity ligands. The results suggest aiming for ligands that optimally complement the “high affinity conformation state” of Keap1 could be a useful principle for designing next-generation cyclic peptide ligands. We are also using MD simulations of a set of existing cyclic peptide ligands with different binding affinities to understand how structural changes to the linker region of these macrocyclic ligands affects the conformational preferences of the Keap1-binding regions. The results show that our lead inhibitor accesses several distinct conformations, a degree of flexibility that likely diminishes its affinity for Keap1. Different linker structures impose different conformational constraints on the Keap1-binding regions of the ligand. This analysis potentially provides a route to designing linkers that would constrain the Keap1-interacting region in the optimal conformation for binding to this target.</a:t>
            </a:r>
          </a:p>
        </p:txBody>
      </p:sp>
      <p:sp>
        <p:nvSpPr>
          <p:cNvPr id="30" name="Rectangle 29">
            <a:extLst>
              <a:ext uri="{FF2B5EF4-FFF2-40B4-BE49-F238E27FC236}">
                <a16:creationId xmlns:a16="http://schemas.microsoft.com/office/drawing/2014/main" id="{7785B287-32C5-F1B2-7409-AC3C362DF973}"/>
              </a:ext>
            </a:extLst>
          </p:cNvPr>
          <p:cNvSpPr/>
          <p:nvPr/>
        </p:nvSpPr>
        <p:spPr>
          <a:xfrm>
            <a:off x="255919" y="3874231"/>
            <a:ext cx="9033858"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7C3A36E-9A35-56C2-57B5-08A0072352BA}"/>
              </a:ext>
            </a:extLst>
          </p:cNvPr>
          <p:cNvSpPr txBox="1"/>
          <p:nvPr/>
        </p:nvSpPr>
        <p:spPr>
          <a:xfrm>
            <a:off x="715578" y="3977488"/>
            <a:ext cx="8030660" cy="707886"/>
          </a:xfrm>
          <a:prstGeom prst="rect">
            <a:avLst/>
          </a:prstGeom>
          <a:noFill/>
        </p:spPr>
        <p:txBody>
          <a:bodyPr wrap="square" rtlCol="0">
            <a:spAutoFit/>
          </a:bodyPr>
          <a:lstStyle/>
          <a:p>
            <a:pPr algn="ctr"/>
            <a:r>
              <a:rPr lang="en-US" sz="4000" dirty="0"/>
              <a:t>Abstract</a:t>
            </a:r>
          </a:p>
        </p:txBody>
      </p:sp>
      <p:sp>
        <p:nvSpPr>
          <p:cNvPr id="32" name="TextBox 31">
            <a:extLst>
              <a:ext uri="{FF2B5EF4-FFF2-40B4-BE49-F238E27FC236}">
                <a16:creationId xmlns:a16="http://schemas.microsoft.com/office/drawing/2014/main" id="{25820EC8-7362-D16F-F10C-5620DCA9EF12}"/>
              </a:ext>
            </a:extLst>
          </p:cNvPr>
          <p:cNvSpPr txBox="1"/>
          <p:nvPr/>
        </p:nvSpPr>
        <p:spPr>
          <a:xfrm>
            <a:off x="244459" y="12329388"/>
            <a:ext cx="9033857" cy="8956298"/>
          </a:xfrm>
          <a:prstGeom prst="rect">
            <a:avLst/>
          </a:prstGeom>
          <a:noFill/>
          <a:ln w="38100">
            <a:solidFill>
              <a:schemeClr val="accent1">
                <a:shade val="15000"/>
              </a:schemeClr>
            </a:solidFill>
          </a:ln>
        </p:spPr>
        <p:txBody>
          <a:bodyPr wrap="square" rtlCol="0">
            <a:spAutoFit/>
          </a:bodyPr>
          <a:lstStyle/>
          <a:p>
            <a:pPr algn="just"/>
            <a:r>
              <a:rPr lang="en-US" dirty="0"/>
              <a:t>	Machine learning (ML) is a powerful tool for understanding hidden features in data sets that are not always visible at the surface level. Partial Least Square Regression (PLSR) is a powerful ML method that has many uses in analyzing macrocycle:protein bound complexes. PLSR uses variables containing X data and attempts to explain the variance in a Y variable set of numbers, in this case binding affinity of our peptide macrocycle inhibitors. Variable Importance in Projection (VIP) is another powerful ML tool that is normally supplemented alongside PLSR that determines the most influential descriptors in determining one’s Y values</a:t>
            </a:r>
            <a:r>
              <a:rPr lang="en-US" baseline="30000" dirty="0"/>
              <a:t>1</a:t>
            </a:r>
            <a:r>
              <a:rPr lang="en-US" dirty="0"/>
              <a:t>. Here within we demonstrate the use of PLSR to survey the conformational effects of shared interacting site residues in Keap1 between different linkers present in our bound peptide macrocyclic inhibitors. Several PDB structures of macrocyclic:Keap1 bound structures from our lab were surveyed to determine local changes in the protein structure among different linker containing macrocycles (</a:t>
            </a:r>
            <a:r>
              <a:rPr lang="en-US" b="1" dirty="0"/>
              <a:t>Figure 1</a:t>
            </a:r>
            <a:r>
              <a:rPr lang="en-US" dirty="0"/>
              <a:t>).</a:t>
            </a:r>
          </a:p>
          <a:p>
            <a:pPr algn="just"/>
            <a:r>
              <a:rPr lang="en-US" dirty="0"/>
              <a:t>	Molecular Dynamics (MD) is also used to determine strain on the linker region of our Nrf2 macrocycles in this work. A more extensive study is conducted here within to evaluate global changes accompanied to each macrocycle’s backbone dihedral angles. To achieve this the novel, recently published, suite program DynaDock (ClassTor.Py) is used to bin and classify the torsional angles of a set of 30000 frames from our previously performed MD simulations</a:t>
            </a:r>
            <a:r>
              <a:rPr lang="en-US" baseline="30000" dirty="0"/>
              <a:t>2</a:t>
            </a:r>
            <a:r>
              <a:rPr lang="en-US" dirty="0"/>
              <a:t>.</a:t>
            </a:r>
          </a:p>
          <a:p>
            <a:pPr algn="just"/>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33" name="Rectangle 32">
            <a:extLst>
              <a:ext uri="{FF2B5EF4-FFF2-40B4-BE49-F238E27FC236}">
                <a16:creationId xmlns:a16="http://schemas.microsoft.com/office/drawing/2014/main" id="{F1A8EB3C-D89A-8553-A49A-1990171F6305}"/>
              </a:ext>
            </a:extLst>
          </p:cNvPr>
          <p:cNvSpPr/>
          <p:nvPr/>
        </p:nvSpPr>
        <p:spPr>
          <a:xfrm>
            <a:off x="244460" y="11414988"/>
            <a:ext cx="9033856"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1BB75F0-A315-854A-048A-211BD71D9C93}"/>
              </a:ext>
            </a:extLst>
          </p:cNvPr>
          <p:cNvSpPr txBox="1"/>
          <p:nvPr/>
        </p:nvSpPr>
        <p:spPr>
          <a:xfrm>
            <a:off x="1024158" y="11518245"/>
            <a:ext cx="7332179" cy="707886"/>
          </a:xfrm>
          <a:prstGeom prst="rect">
            <a:avLst/>
          </a:prstGeom>
          <a:noFill/>
        </p:spPr>
        <p:txBody>
          <a:bodyPr wrap="square" rtlCol="0">
            <a:spAutoFit/>
          </a:bodyPr>
          <a:lstStyle/>
          <a:p>
            <a:pPr algn="ctr"/>
            <a:r>
              <a:rPr lang="en-US" sz="4000" dirty="0"/>
              <a:t>Introduction</a:t>
            </a:r>
          </a:p>
        </p:txBody>
      </p:sp>
      <p:sp>
        <p:nvSpPr>
          <p:cNvPr id="36" name="TextBox 35">
            <a:extLst>
              <a:ext uri="{FF2B5EF4-FFF2-40B4-BE49-F238E27FC236}">
                <a16:creationId xmlns:a16="http://schemas.microsoft.com/office/drawing/2014/main" id="{0815FBA4-E0CD-28AB-FC94-D7530BEC2A2A}"/>
              </a:ext>
            </a:extLst>
          </p:cNvPr>
          <p:cNvSpPr txBox="1"/>
          <p:nvPr/>
        </p:nvSpPr>
        <p:spPr>
          <a:xfrm>
            <a:off x="9679293" y="11819394"/>
            <a:ext cx="13585099" cy="4524315"/>
          </a:xfrm>
          <a:prstGeom prst="rect">
            <a:avLst/>
          </a:prstGeom>
          <a:noFill/>
          <a:ln w="38100">
            <a:solidFill>
              <a:schemeClr val="accent1">
                <a:shade val="15000"/>
              </a:schemeClr>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37" name="Rectangle 36">
            <a:extLst>
              <a:ext uri="{FF2B5EF4-FFF2-40B4-BE49-F238E27FC236}">
                <a16:creationId xmlns:a16="http://schemas.microsoft.com/office/drawing/2014/main" id="{13BA1C0E-1F75-8466-284D-83549D9CD091}"/>
              </a:ext>
            </a:extLst>
          </p:cNvPr>
          <p:cNvSpPr/>
          <p:nvPr/>
        </p:nvSpPr>
        <p:spPr>
          <a:xfrm>
            <a:off x="9679294" y="10904994"/>
            <a:ext cx="13585098"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1504F7E6-8C23-6889-4568-4F590F2CBE85}"/>
              </a:ext>
            </a:extLst>
          </p:cNvPr>
          <p:cNvSpPr txBox="1"/>
          <p:nvPr/>
        </p:nvSpPr>
        <p:spPr>
          <a:xfrm>
            <a:off x="12654973" y="10973559"/>
            <a:ext cx="7636880" cy="707886"/>
          </a:xfrm>
          <a:prstGeom prst="rect">
            <a:avLst/>
          </a:prstGeom>
          <a:noFill/>
        </p:spPr>
        <p:txBody>
          <a:bodyPr wrap="square" rtlCol="0">
            <a:spAutoFit/>
          </a:bodyPr>
          <a:lstStyle/>
          <a:p>
            <a:pPr algn="ctr"/>
            <a:r>
              <a:rPr lang="en-US" sz="4000" dirty="0"/>
              <a:t>Machine Learning Results</a:t>
            </a:r>
          </a:p>
        </p:txBody>
      </p:sp>
      <p:sp>
        <p:nvSpPr>
          <p:cNvPr id="39" name="TextBox 38">
            <a:extLst>
              <a:ext uri="{FF2B5EF4-FFF2-40B4-BE49-F238E27FC236}">
                <a16:creationId xmlns:a16="http://schemas.microsoft.com/office/drawing/2014/main" id="{BBA68BAE-0BE0-2900-7063-F3F3A97E0B11}"/>
              </a:ext>
            </a:extLst>
          </p:cNvPr>
          <p:cNvSpPr txBox="1"/>
          <p:nvPr/>
        </p:nvSpPr>
        <p:spPr>
          <a:xfrm>
            <a:off x="9834340" y="4819382"/>
            <a:ext cx="6519175" cy="5909310"/>
          </a:xfrm>
          <a:prstGeom prst="rect">
            <a:avLst/>
          </a:prstGeom>
          <a:noFill/>
          <a:ln w="38100">
            <a:solidFill>
              <a:schemeClr val="accent1">
                <a:shade val="15000"/>
              </a:schemeClr>
            </a:solidFill>
          </a:ln>
        </p:spPr>
        <p:txBody>
          <a:bodyPr wrap="square" rtlCol="0">
            <a:spAutoFit/>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endParaRPr lang="en-US" dirty="0"/>
          </a:p>
          <a:p>
            <a:endParaRPr lang="en-US" dirty="0"/>
          </a:p>
        </p:txBody>
      </p:sp>
      <p:sp>
        <p:nvSpPr>
          <p:cNvPr id="40" name="Rectangle 39">
            <a:extLst>
              <a:ext uri="{FF2B5EF4-FFF2-40B4-BE49-F238E27FC236}">
                <a16:creationId xmlns:a16="http://schemas.microsoft.com/office/drawing/2014/main" id="{531C4903-811C-47C4-6596-66AA3375134B}"/>
              </a:ext>
            </a:extLst>
          </p:cNvPr>
          <p:cNvSpPr/>
          <p:nvPr/>
        </p:nvSpPr>
        <p:spPr>
          <a:xfrm>
            <a:off x="9834341" y="3904982"/>
            <a:ext cx="6519174"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A40174BE-5200-4F68-B384-8B7AA2928225}"/>
              </a:ext>
            </a:extLst>
          </p:cNvPr>
          <p:cNvSpPr txBox="1"/>
          <p:nvPr/>
        </p:nvSpPr>
        <p:spPr>
          <a:xfrm>
            <a:off x="10614039" y="4008239"/>
            <a:ext cx="5291179" cy="707886"/>
          </a:xfrm>
          <a:prstGeom prst="rect">
            <a:avLst/>
          </a:prstGeom>
          <a:noFill/>
        </p:spPr>
        <p:txBody>
          <a:bodyPr wrap="square" rtlCol="0">
            <a:spAutoFit/>
          </a:bodyPr>
          <a:lstStyle/>
          <a:p>
            <a:pPr algn="ctr"/>
            <a:r>
              <a:rPr lang="en-US" sz="4000" dirty="0"/>
              <a:t>Previous Results</a:t>
            </a:r>
          </a:p>
        </p:txBody>
      </p:sp>
      <p:sp>
        <p:nvSpPr>
          <p:cNvPr id="42" name="TextBox 41">
            <a:extLst>
              <a:ext uri="{FF2B5EF4-FFF2-40B4-BE49-F238E27FC236}">
                <a16:creationId xmlns:a16="http://schemas.microsoft.com/office/drawing/2014/main" id="{0EBF37C6-D3E3-6A03-CC1B-87E01C199A7A}"/>
              </a:ext>
            </a:extLst>
          </p:cNvPr>
          <p:cNvSpPr txBox="1"/>
          <p:nvPr/>
        </p:nvSpPr>
        <p:spPr>
          <a:xfrm>
            <a:off x="9672409" y="17480827"/>
            <a:ext cx="13585100" cy="4247317"/>
          </a:xfrm>
          <a:prstGeom prst="rect">
            <a:avLst/>
          </a:prstGeom>
          <a:noFill/>
          <a:ln w="38100">
            <a:solidFill>
              <a:schemeClr val="accent1">
                <a:shade val="15000"/>
              </a:schemeClr>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3" name="Rectangle 42">
            <a:extLst>
              <a:ext uri="{FF2B5EF4-FFF2-40B4-BE49-F238E27FC236}">
                <a16:creationId xmlns:a16="http://schemas.microsoft.com/office/drawing/2014/main" id="{AF9C520E-0E97-59F5-9B36-125FE1D1C7B9}"/>
              </a:ext>
            </a:extLst>
          </p:cNvPr>
          <p:cNvSpPr/>
          <p:nvPr/>
        </p:nvSpPr>
        <p:spPr>
          <a:xfrm>
            <a:off x="9672409" y="16566427"/>
            <a:ext cx="13585099"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F124509-555F-D9D4-2735-FB6F2C900234}"/>
              </a:ext>
            </a:extLst>
          </p:cNvPr>
          <p:cNvSpPr txBox="1"/>
          <p:nvPr/>
        </p:nvSpPr>
        <p:spPr>
          <a:xfrm>
            <a:off x="12538383" y="16634992"/>
            <a:ext cx="7636881" cy="707886"/>
          </a:xfrm>
          <a:prstGeom prst="rect">
            <a:avLst/>
          </a:prstGeom>
          <a:noFill/>
        </p:spPr>
        <p:txBody>
          <a:bodyPr wrap="square" rtlCol="0">
            <a:spAutoFit/>
          </a:bodyPr>
          <a:lstStyle/>
          <a:p>
            <a:pPr algn="ctr"/>
            <a:r>
              <a:rPr lang="en-US" sz="4000" dirty="0"/>
              <a:t>Molecular Dynamics Results</a:t>
            </a:r>
          </a:p>
        </p:txBody>
      </p:sp>
      <p:sp>
        <p:nvSpPr>
          <p:cNvPr id="8" name="TextBox 7">
            <a:extLst>
              <a:ext uri="{FF2B5EF4-FFF2-40B4-BE49-F238E27FC236}">
                <a16:creationId xmlns:a16="http://schemas.microsoft.com/office/drawing/2014/main" id="{4D420339-8445-1A4F-A822-04488BB18B96}"/>
              </a:ext>
            </a:extLst>
          </p:cNvPr>
          <p:cNvSpPr txBox="1"/>
          <p:nvPr/>
        </p:nvSpPr>
        <p:spPr>
          <a:xfrm>
            <a:off x="16557022" y="4807475"/>
            <a:ext cx="6519175" cy="5909310"/>
          </a:xfrm>
          <a:prstGeom prst="rect">
            <a:avLst/>
          </a:prstGeom>
          <a:noFill/>
          <a:ln w="38100">
            <a:solidFill>
              <a:schemeClr val="accent1">
                <a:shade val="15000"/>
              </a:schemeClr>
            </a:solidFill>
          </a:ln>
        </p:spPr>
        <p:txBody>
          <a:bodyPr wrap="square" rtlCol="0">
            <a:spAutoFit/>
          </a:bodyPr>
          <a:lstStyle/>
          <a:p>
            <a:pPr algn="just"/>
            <a:r>
              <a:rPr lang="en-US" b="1" u="sng" dirty="0"/>
              <a:t>ML study design:</a:t>
            </a:r>
          </a:p>
          <a:p>
            <a:pPr marL="285750" indent="-285750" algn="just">
              <a:buFont typeface="Arial" panose="020B0604020202020204" pitchFamily="34" charset="0"/>
              <a:buChar char="•"/>
            </a:pPr>
            <a:r>
              <a:rPr lang="en-US" dirty="0"/>
              <a:t>7 of our lab’s macrocycle:Keap1 bound complexes selected that provided large enough landscape of binding affinities.</a:t>
            </a:r>
          </a:p>
          <a:p>
            <a:pPr marL="285750" indent="-285750" algn="just">
              <a:buFont typeface="Arial" panose="020B0604020202020204" pitchFamily="34" charset="0"/>
              <a:buChar char="•"/>
            </a:pPr>
            <a:r>
              <a:rPr lang="en-US" sz="1800" dirty="0"/>
              <a:t>13 residues present in all 7 structures were selected that interact with the peptide macrocycles (Y334, S363, G364, R380, N382, R415, R483, Q530, S555, A556, Y572, F577, and S602).</a:t>
            </a:r>
          </a:p>
          <a:p>
            <a:pPr marL="285750" indent="-285750" algn="just">
              <a:buFont typeface="Arial" panose="020B0604020202020204" pitchFamily="34" charset="0"/>
              <a:buChar char="•"/>
            </a:pPr>
            <a:r>
              <a:rPr lang="en-US" dirty="0"/>
              <a:t>11 descriptors calculated using VADAR</a:t>
            </a:r>
            <a:r>
              <a:rPr lang="en-US" baseline="30000" dirty="0"/>
              <a:t>6</a:t>
            </a:r>
            <a:r>
              <a:rPr lang="en-US" dirty="0"/>
              <a:t> plus an additional 3 B-factor related descriptors for each residue;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main chain res. ASA, main chain frac. ASA, main chain res. vol, main chain frac. vol, phi, psi, omega, side chain surface ASA, side chain frac. surface ASA, side chain SFE, CHI1 angle, B-factor backbone, B-factor side chain, and B-factor all (182 total descriptors).</a:t>
            </a:r>
            <a:endParaRPr lang="en-US" dirty="0"/>
          </a:p>
          <a:p>
            <a:pPr algn="just"/>
            <a:endParaRPr lang="en-US" b="1" u="sng" dirty="0"/>
          </a:p>
          <a:p>
            <a:pPr algn="just"/>
            <a:r>
              <a:rPr lang="en-US" b="1" u="sng" dirty="0"/>
              <a:t>MD study design:</a:t>
            </a:r>
          </a:p>
          <a:p>
            <a:pPr marL="285750" indent="-285750" algn="just">
              <a:buFont typeface="Arial" panose="020B0604020202020204" pitchFamily="34" charset="0"/>
              <a:buChar char="•"/>
            </a:pPr>
            <a:r>
              <a:rPr lang="en-US" dirty="0"/>
              <a:t>Four linkers were used in our study (WT glycine linker, </a:t>
            </a:r>
            <a:r>
              <a:rPr lang="en-US" sz="1400" dirty="0"/>
              <a:t>D</a:t>
            </a:r>
            <a:r>
              <a:rPr lang="en-US" dirty="0"/>
              <a:t>-homoalanine [DhA], CB2, and D</a:t>
            </a:r>
            <a:r>
              <a:rPr lang="el-GR" dirty="0">
                <a:solidFill>
                  <a:srgbClr val="202124"/>
                </a:solidFill>
                <a:latin typeface="Calibri" panose="020F0502020204030204" pitchFamily="34" charset="0"/>
                <a:cs typeface="Calibri" panose="020F0502020204030204" pitchFamily="34" charset="0"/>
              </a:rPr>
              <a:t>β</a:t>
            </a:r>
            <a:r>
              <a:rPr lang="en-US" dirty="0"/>
              <a:t>Pro) and an additional Nrf2 variant (E78P).</a:t>
            </a:r>
            <a:endParaRPr lang="en-US" b="1" dirty="0"/>
          </a:p>
          <a:p>
            <a:pPr marL="285750" indent="-285750" algn="just">
              <a:buFont typeface="Arial" panose="020B0604020202020204" pitchFamily="34" charset="0"/>
              <a:buChar char="•"/>
            </a:pPr>
            <a:r>
              <a:rPr lang="en-US" dirty="0"/>
              <a:t>Productions runs conducted for 400 ns with frames being collected each ps (400000 total frames).</a:t>
            </a:r>
          </a:p>
          <a:p>
            <a:pPr marL="285750" indent="-285750" algn="just">
              <a:buFont typeface="Arial" panose="020B0604020202020204" pitchFamily="34" charset="0"/>
              <a:buChar char="•"/>
            </a:pPr>
            <a:r>
              <a:rPr lang="en-US" dirty="0"/>
              <a:t>30000 frames selected.</a:t>
            </a:r>
          </a:p>
          <a:p>
            <a:pPr marL="285750" indent="-285750" algn="just">
              <a:buFont typeface="Arial" panose="020B0604020202020204" pitchFamily="34" charset="0"/>
              <a:buChar char="•"/>
            </a:pPr>
            <a:r>
              <a:rPr lang="en-US" dirty="0"/>
              <a:t>“Binned” and classified torsional angles.</a:t>
            </a:r>
            <a:endParaRPr lang="en-US" b="1" dirty="0"/>
          </a:p>
        </p:txBody>
      </p:sp>
      <p:sp>
        <p:nvSpPr>
          <p:cNvPr id="9" name="Rectangle 8">
            <a:extLst>
              <a:ext uri="{FF2B5EF4-FFF2-40B4-BE49-F238E27FC236}">
                <a16:creationId xmlns:a16="http://schemas.microsoft.com/office/drawing/2014/main" id="{44B3C6B0-CA50-E051-C5DC-98513C1952D9}"/>
              </a:ext>
            </a:extLst>
          </p:cNvPr>
          <p:cNvSpPr/>
          <p:nvPr/>
        </p:nvSpPr>
        <p:spPr>
          <a:xfrm>
            <a:off x="16557023" y="3893075"/>
            <a:ext cx="6519174" cy="914400"/>
          </a:xfrm>
          <a:prstGeom prst="rect">
            <a:avLst/>
          </a:prstGeom>
          <a:gradFill flip="none" rotWithShape="1">
            <a:gsLst>
              <a:gs pos="0">
                <a:srgbClr val="FF0000"/>
              </a:gs>
              <a:gs pos="100000">
                <a:schemeClr val="bg1"/>
              </a:gs>
              <a:gs pos="100000">
                <a:schemeClr val="bg1"/>
              </a:gs>
              <a:gs pos="100000">
                <a:schemeClr val="bg1"/>
              </a:gs>
            </a:gsLst>
            <a:lin ang="5400000" scaled="1"/>
            <a:tileRect/>
          </a:gradFill>
          <a:ln w="381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AA61CD9-4A6B-FAD6-7FC3-C4BAC751BABA}"/>
              </a:ext>
            </a:extLst>
          </p:cNvPr>
          <p:cNvSpPr txBox="1"/>
          <p:nvPr/>
        </p:nvSpPr>
        <p:spPr>
          <a:xfrm>
            <a:off x="17133213" y="3961640"/>
            <a:ext cx="5291179" cy="707886"/>
          </a:xfrm>
          <a:prstGeom prst="rect">
            <a:avLst/>
          </a:prstGeom>
          <a:noFill/>
        </p:spPr>
        <p:txBody>
          <a:bodyPr wrap="square" rtlCol="0">
            <a:spAutoFit/>
          </a:bodyPr>
          <a:lstStyle/>
          <a:p>
            <a:pPr algn="ctr"/>
            <a:r>
              <a:rPr lang="en-US" sz="4000" dirty="0"/>
              <a:t>ML and MD</a:t>
            </a:r>
          </a:p>
        </p:txBody>
      </p:sp>
      <p:pic>
        <p:nvPicPr>
          <p:cNvPr id="14" name="Picture 13">
            <a:extLst>
              <a:ext uri="{FF2B5EF4-FFF2-40B4-BE49-F238E27FC236}">
                <a16:creationId xmlns:a16="http://schemas.microsoft.com/office/drawing/2014/main" id="{333F98FF-C354-3948-26E6-B6813DC11BA6}"/>
              </a:ext>
            </a:extLst>
          </p:cNvPr>
          <p:cNvPicPr>
            <a:picLocks noChangeAspect="1"/>
          </p:cNvPicPr>
          <p:nvPr/>
        </p:nvPicPr>
        <p:blipFill>
          <a:blip r:embed="rId5"/>
          <a:stretch>
            <a:fillRect/>
          </a:stretch>
        </p:blipFill>
        <p:spPr>
          <a:xfrm>
            <a:off x="10598356" y="4919353"/>
            <a:ext cx="4797036" cy="2502337"/>
          </a:xfrm>
          <a:prstGeom prst="rect">
            <a:avLst/>
          </a:prstGeom>
        </p:spPr>
      </p:pic>
      <p:sp>
        <p:nvSpPr>
          <p:cNvPr id="45" name="TextBox 44">
            <a:extLst>
              <a:ext uri="{FF2B5EF4-FFF2-40B4-BE49-F238E27FC236}">
                <a16:creationId xmlns:a16="http://schemas.microsoft.com/office/drawing/2014/main" id="{533BE8F0-CEA3-CD1D-4A33-35391C45F04B}"/>
              </a:ext>
            </a:extLst>
          </p:cNvPr>
          <p:cNvSpPr txBox="1"/>
          <p:nvPr/>
        </p:nvSpPr>
        <p:spPr>
          <a:xfrm>
            <a:off x="9679292" y="11833227"/>
            <a:ext cx="6875697" cy="3785652"/>
          </a:xfrm>
          <a:prstGeom prst="rect">
            <a:avLst/>
          </a:prstGeom>
          <a:noFill/>
        </p:spPr>
        <p:txBody>
          <a:bodyPr wrap="square" rtlCol="0">
            <a:spAutoFit/>
          </a:bodyPr>
          <a:lstStyle/>
          <a:p>
            <a:pPr algn="just"/>
            <a:r>
              <a:rPr lang="en-US" sz="1500" dirty="0"/>
              <a:t>	Before PLSR analysis, comparisons were made between the descriptors values for all shared residues to determine any values that significantly differed among the seven complexes. Uniquely, the two lowest affinity binding inhibitors (12 and 30 µM) used in this study, displayed significantly different chi angles for S555 compared to the mid to low nM inhibitors. Optimal chi angles are normally positioned at 60°, 180°, or -60°</a:t>
            </a:r>
            <a:r>
              <a:rPr lang="en-US" sz="1500" baseline="30000" dirty="0"/>
              <a:t>6</a:t>
            </a:r>
            <a:r>
              <a:rPr lang="en-US" sz="1500" dirty="0"/>
              <a:t> while the chi angle for our two µM binding inhibitor’s S555 were -170° and -80°, respectively. The other complexes' S555 chi angle was on average 54° </a:t>
            </a:r>
            <a:r>
              <a:rPr lang="en-US" sz="1500" b="0" i="0" u="none" strike="noStrike" dirty="0">
                <a:effectLst/>
                <a:latin typeface="Calibri" panose="020F0502020204030204" pitchFamily="34" charset="0"/>
                <a:cs typeface="Calibri" panose="020F0502020204030204" pitchFamily="34" charset="0"/>
              </a:rPr>
              <a:t>±</a:t>
            </a:r>
            <a:r>
              <a:rPr lang="en-US" sz="1500" dirty="0">
                <a:solidFill>
                  <a:srgbClr val="4D5156"/>
                </a:solidFill>
                <a:latin typeface="arial" panose="020B0604020202020204" pitchFamily="34" charset="0"/>
                <a:cs typeface="Calibri" panose="020F0502020204030204" pitchFamily="34" charset="0"/>
              </a:rPr>
              <a:t> </a:t>
            </a:r>
            <a:r>
              <a:rPr lang="en-US" sz="1500" dirty="0">
                <a:latin typeface="Calibri" panose="020F0502020204030204" pitchFamily="34" charset="0"/>
                <a:cs typeface="Calibri" panose="020F0502020204030204" pitchFamily="34" charset="0"/>
              </a:rPr>
              <a:t>5. </a:t>
            </a:r>
            <a:r>
              <a:rPr lang="en-US" sz="1500" dirty="0"/>
              <a:t>Furthermore, the S555 side chain’s fractional surface ASA was determined as the top VIP score of all 182 possible descriptors (</a:t>
            </a:r>
            <a:r>
              <a:rPr lang="en-US" sz="1500" b="1" dirty="0"/>
              <a:t>Figure 3</a:t>
            </a:r>
            <a:r>
              <a:rPr lang="en-US" sz="1500" dirty="0"/>
              <a:t>). </a:t>
            </a:r>
          </a:p>
          <a:p>
            <a:pPr algn="just"/>
            <a:r>
              <a:rPr lang="en-US" sz="1500" dirty="0"/>
              <a:t>	Additionally, a recent study has highlighted on the importance of S555’s side chain in designing Keap1 inhibitors</a:t>
            </a:r>
            <a:r>
              <a:rPr lang="en-US" sz="1500" baseline="30000" dirty="0"/>
              <a:t>7</a:t>
            </a:r>
            <a:r>
              <a:rPr lang="en-US" sz="1500" dirty="0"/>
              <a:t>. In their study, the addition of a single fluorine to their small molecule inhibitor abolished an intramolecular bond between S555’s side chain and the side chain of the nearby Q530 by creating an intermolecular bond between the fluorine and Q530. This added interaction between fluorine and Q530 caused a considerable increase in affinity from 40 µM to 89 nM. These results support the importance in considering S555 when designing new macrocyclic inhibitors.</a:t>
            </a:r>
          </a:p>
        </p:txBody>
      </p:sp>
      <p:pic>
        <p:nvPicPr>
          <p:cNvPr id="50" name="Picture 49" descr="A structure of chemical formula&#10;&#10;Description automatically generated">
            <a:extLst>
              <a:ext uri="{FF2B5EF4-FFF2-40B4-BE49-F238E27FC236}">
                <a16:creationId xmlns:a16="http://schemas.microsoft.com/office/drawing/2014/main" id="{62E2E9D5-CAB5-08FE-C079-B719EC32D306}"/>
              </a:ext>
            </a:extLst>
          </p:cNvPr>
          <p:cNvPicPr>
            <a:picLocks noChangeAspect="1"/>
          </p:cNvPicPr>
          <p:nvPr/>
        </p:nvPicPr>
        <p:blipFill>
          <a:blip r:embed="rId6"/>
          <a:stretch>
            <a:fillRect/>
          </a:stretch>
        </p:blipFill>
        <p:spPr>
          <a:xfrm>
            <a:off x="9704255" y="17552911"/>
            <a:ext cx="1482057" cy="1315018"/>
          </a:xfrm>
          <a:prstGeom prst="rect">
            <a:avLst/>
          </a:prstGeom>
        </p:spPr>
      </p:pic>
      <p:pic>
        <p:nvPicPr>
          <p:cNvPr id="51" name="Picture 50" descr="A graph of different colored lines&#10;&#10;Description automatically generated">
            <a:extLst>
              <a:ext uri="{FF2B5EF4-FFF2-40B4-BE49-F238E27FC236}">
                <a16:creationId xmlns:a16="http://schemas.microsoft.com/office/drawing/2014/main" id="{D4E96349-072D-4E49-0AA3-8A6474A70C6F}"/>
              </a:ext>
            </a:extLst>
          </p:cNvPr>
          <p:cNvPicPr>
            <a:picLocks noChangeAspect="1"/>
          </p:cNvPicPr>
          <p:nvPr/>
        </p:nvPicPr>
        <p:blipFill>
          <a:blip r:embed="rId7"/>
          <a:stretch>
            <a:fillRect/>
          </a:stretch>
        </p:blipFill>
        <p:spPr>
          <a:xfrm>
            <a:off x="9730909" y="18815537"/>
            <a:ext cx="1356049" cy="1103006"/>
          </a:xfrm>
          <a:prstGeom prst="rect">
            <a:avLst/>
          </a:prstGeom>
        </p:spPr>
      </p:pic>
      <p:graphicFrame>
        <p:nvGraphicFramePr>
          <p:cNvPr id="52" name="Table 51">
            <a:extLst>
              <a:ext uri="{FF2B5EF4-FFF2-40B4-BE49-F238E27FC236}">
                <a16:creationId xmlns:a16="http://schemas.microsoft.com/office/drawing/2014/main" id="{B2A9D43D-8D51-A381-AF06-48DE669C1D34}"/>
              </a:ext>
            </a:extLst>
          </p:cNvPr>
          <p:cNvGraphicFramePr>
            <a:graphicFrameLocks noGrp="1"/>
          </p:cNvGraphicFramePr>
          <p:nvPr>
            <p:extLst>
              <p:ext uri="{D42A27DB-BD31-4B8C-83A1-F6EECF244321}">
                <p14:modId xmlns:p14="http://schemas.microsoft.com/office/powerpoint/2010/main" val="2537183610"/>
              </p:ext>
            </p:extLst>
          </p:nvPr>
        </p:nvGraphicFramePr>
        <p:xfrm>
          <a:off x="11192032" y="17811993"/>
          <a:ext cx="1166673" cy="895812"/>
        </p:xfrm>
        <a:graphic>
          <a:graphicData uri="http://schemas.openxmlformats.org/drawingml/2006/table">
            <a:tbl>
              <a:tblPr/>
              <a:tblGrid>
                <a:gridCol w="350001">
                  <a:extLst>
                    <a:ext uri="{9D8B030D-6E8A-4147-A177-3AD203B41FA5}">
                      <a16:colId xmlns:a16="http://schemas.microsoft.com/office/drawing/2014/main" val="170282467"/>
                    </a:ext>
                  </a:extLst>
                </a:gridCol>
                <a:gridCol w="338336">
                  <a:extLst>
                    <a:ext uri="{9D8B030D-6E8A-4147-A177-3AD203B41FA5}">
                      <a16:colId xmlns:a16="http://schemas.microsoft.com/office/drawing/2014/main" val="4072532159"/>
                    </a:ext>
                  </a:extLst>
                </a:gridCol>
                <a:gridCol w="478336">
                  <a:extLst>
                    <a:ext uri="{9D8B030D-6E8A-4147-A177-3AD203B41FA5}">
                      <a16:colId xmlns:a16="http://schemas.microsoft.com/office/drawing/2014/main" val="4021195242"/>
                    </a:ext>
                  </a:extLst>
                </a:gridCol>
              </a:tblGrid>
              <a:tr h="149302">
                <a:tc>
                  <a:txBody>
                    <a:bodyPr/>
                    <a:lstStyle/>
                    <a:p>
                      <a:pPr algn="ctr" fontAlgn="b"/>
                      <a:r>
                        <a:rPr lang="en-US" sz="700" b="0" i="0" u="none" strike="noStrike">
                          <a:solidFill>
                            <a:srgbClr val="000000"/>
                          </a:solidFill>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torsion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flexscore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53307"/>
                  </a:ext>
                </a:extLst>
              </a:tr>
              <a:tr h="149302">
                <a:tc>
                  <a:txBody>
                    <a:bodyPr/>
                    <a:lstStyle/>
                    <a:p>
                      <a:pPr algn="ctr" fontAlgn="b"/>
                      <a:r>
                        <a:rPr lang="en-US" sz="7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12.0161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9019267"/>
                  </a:ext>
                </a:extLst>
              </a:tr>
              <a:tr h="149302">
                <a:tc>
                  <a:txBody>
                    <a:bodyPr/>
                    <a:lstStyle/>
                    <a:p>
                      <a:pPr algn="ctr" fontAlgn="b"/>
                      <a:r>
                        <a:rPr lang="en-US" sz="7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12.0143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6985419"/>
                  </a:ext>
                </a:extLst>
              </a:tr>
              <a:tr h="149302">
                <a:tc>
                  <a:txBody>
                    <a:bodyPr/>
                    <a:lstStyle/>
                    <a:p>
                      <a:pPr algn="ctr" fontAlgn="b"/>
                      <a:r>
                        <a:rPr lang="en-US" sz="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10.018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8322785"/>
                  </a:ext>
                </a:extLst>
              </a:tr>
              <a:tr h="149302">
                <a:tc>
                  <a:txBody>
                    <a:bodyPr/>
                    <a:lstStyle/>
                    <a:p>
                      <a:pPr algn="ctr" fontAlgn="b"/>
                      <a:r>
                        <a:rPr lang="en-US" sz="7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10.0112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871281"/>
                  </a:ext>
                </a:extLst>
              </a:tr>
              <a:tr h="149302">
                <a:tc>
                  <a:txBody>
                    <a:bodyPr/>
                    <a:lstStyle/>
                    <a:p>
                      <a:pPr algn="ctr" fontAlgn="b"/>
                      <a:r>
                        <a:rPr lang="en-US" sz="7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1.0034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300764"/>
                  </a:ext>
                </a:extLst>
              </a:tr>
            </a:tbl>
          </a:graphicData>
        </a:graphic>
      </p:graphicFrame>
      <p:graphicFrame>
        <p:nvGraphicFramePr>
          <p:cNvPr id="53" name="Table 52">
            <a:extLst>
              <a:ext uri="{FF2B5EF4-FFF2-40B4-BE49-F238E27FC236}">
                <a16:creationId xmlns:a16="http://schemas.microsoft.com/office/drawing/2014/main" id="{446DF243-A2F7-8A05-83F9-71BC1CA72DED}"/>
              </a:ext>
            </a:extLst>
          </p:cNvPr>
          <p:cNvGraphicFramePr>
            <a:graphicFrameLocks noGrp="1"/>
          </p:cNvGraphicFramePr>
          <p:nvPr>
            <p:extLst>
              <p:ext uri="{D42A27DB-BD31-4B8C-83A1-F6EECF244321}">
                <p14:modId xmlns:p14="http://schemas.microsoft.com/office/powerpoint/2010/main" val="295292652"/>
              </p:ext>
            </p:extLst>
          </p:nvPr>
        </p:nvGraphicFramePr>
        <p:xfrm>
          <a:off x="9724427" y="19925540"/>
          <a:ext cx="2735118" cy="507528"/>
        </p:xfrm>
        <a:graphic>
          <a:graphicData uri="http://schemas.openxmlformats.org/drawingml/2006/table">
            <a:tbl>
              <a:tblPr/>
              <a:tblGrid>
                <a:gridCol w="284811">
                  <a:extLst>
                    <a:ext uri="{9D8B030D-6E8A-4147-A177-3AD203B41FA5}">
                      <a16:colId xmlns:a16="http://schemas.microsoft.com/office/drawing/2014/main" val="4210933635"/>
                    </a:ext>
                  </a:extLst>
                </a:gridCol>
                <a:gridCol w="471488">
                  <a:extLst>
                    <a:ext uri="{9D8B030D-6E8A-4147-A177-3AD203B41FA5}">
                      <a16:colId xmlns:a16="http://schemas.microsoft.com/office/drawing/2014/main" val="4029830515"/>
                    </a:ext>
                  </a:extLst>
                </a:gridCol>
                <a:gridCol w="1493044">
                  <a:extLst>
                    <a:ext uri="{9D8B030D-6E8A-4147-A177-3AD203B41FA5}">
                      <a16:colId xmlns:a16="http://schemas.microsoft.com/office/drawing/2014/main" val="3518637974"/>
                    </a:ext>
                  </a:extLst>
                </a:gridCol>
                <a:gridCol w="485775">
                  <a:extLst>
                    <a:ext uri="{9D8B030D-6E8A-4147-A177-3AD203B41FA5}">
                      <a16:colId xmlns:a16="http://schemas.microsoft.com/office/drawing/2014/main" val="2830209434"/>
                    </a:ext>
                  </a:extLst>
                </a:gridCol>
              </a:tblGrid>
              <a:tr h="64108">
                <a:tc>
                  <a:txBody>
                    <a:bodyPr/>
                    <a:lstStyle/>
                    <a:p>
                      <a:pPr algn="ctr" fontAlgn="b"/>
                      <a:r>
                        <a:rPr lang="en-US" sz="800" b="0" i="0" u="none" strike="noStrike">
                          <a:solidFill>
                            <a:srgbClr val="000000"/>
                          </a:solidFill>
                          <a:effectLst/>
                          <a:latin typeface="Calibri" panose="020F0502020204030204" pitchFamily="34" charset="0"/>
                        </a:rPr>
                        <a:t>class</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size</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classifier</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frac[%]</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2171137"/>
                  </a:ext>
                </a:extLst>
              </a:tr>
              <a:tr h="101810">
                <a:tc>
                  <a:txBody>
                    <a:bodyPr/>
                    <a:lstStyle/>
                    <a:p>
                      <a:pPr algn="ctr" fontAlgn="b"/>
                      <a:r>
                        <a:rPr lang="en-US" sz="800" b="0" i="0" u="none" strike="noStrike">
                          <a:solidFill>
                            <a:srgbClr val="000000"/>
                          </a:solidFill>
                          <a:effectLst/>
                          <a:latin typeface="Calibri" panose="020F0502020204030204" pitchFamily="34" charset="0"/>
                        </a:rPr>
                        <a:t>1</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22877</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1, 1, 0, 0, 0, 0, 0, 0, 0, 0, 0, 0, 1]</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76.26</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244041"/>
                  </a:ext>
                </a:extLst>
              </a:tr>
              <a:tr h="101810">
                <a:tc>
                  <a:txBody>
                    <a:bodyPr/>
                    <a:lstStyle/>
                    <a:p>
                      <a:pPr algn="ctr" fontAlgn="b"/>
                      <a:r>
                        <a:rPr lang="en-US" sz="800" b="0" i="0" u="none" strike="noStrike">
                          <a:solidFill>
                            <a:srgbClr val="000000"/>
                          </a:solidFill>
                          <a:effectLst/>
                          <a:latin typeface="Calibri" panose="020F0502020204030204" pitchFamily="34" charset="0"/>
                        </a:rPr>
                        <a:t>2</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2335</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[0, 0, 0, 0, 0, 0, 0, 0, 0, 0, 0, 0, 0, 1]</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7.78</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9479509"/>
                  </a:ext>
                </a:extLst>
              </a:tr>
              <a:tr h="101810">
                <a:tc>
                  <a:txBody>
                    <a:bodyPr/>
                    <a:lstStyle/>
                    <a:p>
                      <a:pPr algn="ctr" fontAlgn="b"/>
                      <a:r>
                        <a:rPr lang="en-US" sz="800" b="0" i="0" u="none" strike="noStrike">
                          <a:solidFill>
                            <a:srgbClr val="000000"/>
                          </a:solidFill>
                          <a:effectLst/>
                          <a:latin typeface="Calibri" panose="020F0502020204030204" pitchFamily="34" charset="0"/>
                        </a:rPr>
                        <a:t>3</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1686</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1, 1, 0, 0, 0, 0, 0, 0, 0, 0, 0, 0, 0]</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5.62</a:t>
                      </a:r>
                    </a:p>
                  </a:txBody>
                  <a:tcPr marL="4962" marR="4962" marT="4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133587"/>
                  </a:ext>
                </a:extLst>
              </a:tr>
            </a:tbl>
          </a:graphicData>
        </a:graphic>
      </p:graphicFrame>
      <p:sp>
        <p:nvSpPr>
          <p:cNvPr id="54" name="TextBox 53">
            <a:extLst>
              <a:ext uri="{FF2B5EF4-FFF2-40B4-BE49-F238E27FC236}">
                <a16:creationId xmlns:a16="http://schemas.microsoft.com/office/drawing/2014/main" id="{AA149566-CB96-A57F-5885-F32FAF10D336}"/>
              </a:ext>
            </a:extLst>
          </p:cNvPr>
          <p:cNvSpPr txBox="1"/>
          <p:nvPr/>
        </p:nvSpPr>
        <p:spPr>
          <a:xfrm>
            <a:off x="10887251" y="17466348"/>
            <a:ext cx="562352" cy="369332"/>
          </a:xfrm>
          <a:prstGeom prst="rect">
            <a:avLst/>
          </a:prstGeom>
          <a:noFill/>
        </p:spPr>
        <p:txBody>
          <a:bodyPr wrap="square" rtlCol="0">
            <a:spAutoFit/>
          </a:bodyPr>
          <a:lstStyle/>
          <a:p>
            <a:r>
              <a:rPr lang="en-US" dirty="0"/>
              <a:t>WT</a:t>
            </a:r>
          </a:p>
        </p:txBody>
      </p:sp>
      <p:pic>
        <p:nvPicPr>
          <p:cNvPr id="55" name="Picture 54" descr="A structure of chemical formula&#10;&#10;Description automatically generated">
            <a:extLst>
              <a:ext uri="{FF2B5EF4-FFF2-40B4-BE49-F238E27FC236}">
                <a16:creationId xmlns:a16="http://schemas.microsoft.com/office/drawing/2014/main" id="{B861AFAA-16B3-F65D-A31E-9C81FE40FA02}"/>
              </a:ext>
            </a:extLst>
          </p:cNvPr>
          <p:cNvPicPr>
            <a:picLocks noChangeAspect="1"/>
          </p:cNvPicPr>
          <p:nvPr/>
        </p:nvPicPr>
        <p:blipFill>
          <a:blip r:embed="rId8"/>
          <a:stretch>
            <a:fillRect/>
          </a:stretch>
        </p:blipFill>
        <p:spPr>
          <a:xfrm>
            <a:off x="12594680" y="17615980"/>
            <a:ext cx="1632491" cy="1332262"/>
          </a:xfrm>
          <a:prstGeom prst="rect">
            <a:avLst/>
          </a:prstGeom>
        </p:spPr>
      </p:pic>
      <p:pic>
        <p:nvPicPr>
          <p:cNvPr id="56" name="Picture 55" descr="A diagram of different colors and letters&#10;&#10;Description automatically generated">
            <a:extLst>
              <a:ext uri="{FF2B5EF4-FFF2-40B4-BE49-F238E27FC236}">
                <a16:creationId xmlns:a16="http://schemas.microsoft.com/office/drawing/2014/main" id="{1C454E45-9561-7A91-22EB-347DC7AEB91A}"/>
              </a:ext>
            </a:extLst>
          </p:cNvPr>
          <p:cNvPicPr>
            <a:picLocks noChangeAspect="1"/>
          </p:cNvPicPr>
          <p:nvPr/>
        </p:nvPicPr>
        <p:blipFill>
          <a:blip r:embed="rId9"/>
          <a:stretch>
            <a:fillRect/>
          </a:stretch>
        </p:blipFill>
        <p:spPr>
          <a:xfrm>
            <a:off x="12721607" y="18855450"/>
            <a:ext cx="1365665" cy="1017106"/>
          </a:xfrm>
          <a:prstGeom prst="rect">
            <a:avLst/>
          </a:prstGeom>
        </p:spPr>
      </p:pic>
      <p:graphicFrame>
        <p:nvGraphicFramePr>
          <p:cNvPr id="57" name="Table 56">
            <a:extLst>
              <a:ext uri="{FF2B5EF4-FFF2-40B4-BE49-F238E27FC236}">
                <a16:creationId xmlns:a16="http://schemas.microsoft.com/office/drawing/2014/main" id="{AB5EC2A9-AF3B-8049-B1E2-39B00F534A2A}"/>
              </a:ext>
            </a:extLst>
          </p:cNvPr>
          <p:cNvGraphicFramePr>
            <a:graphicFrameLocks noGrp="1"/>
          </p:cNvGraphicFramePr>
          <p:nvPr>
            <p:extLst>
              <p:ext uri="{D42A27DB-BD31-4B8C-83A1-F6EECF244321}">
                <p14:modId xmlns:p14="http://schemas.microsoft.com/office/powerpoint/2010/main" val="1815729005"/>
              </p:ext>
            </p:extLst>
          </p:nvPr>
        </p:nvGraphicFramePr>
        <p:xfrm>
          <a:off x="14074567" y="17835681"/>
          <a:ext cx="1084496" cy="768110"/>
        </p:xfrm>
        <a:graphic>
          <a:graphicData uri="http://schemas.openxmlformats.org/drawingml/2006/table">
            <a:tbl>
              <a:tblPr/>
              <a:tblGrid>
                <a:gridCol w="186274">
                  <a:extLst>
                    <a:ext uri="{9D8B030D-6E8A-4147-A177-3AD203B41FA5}">
                      <a16:colId xmlns:a16="http://schemas.microsoft.com/office/drawing/2014/main" val="1539560239"/>
                    </a:ext>
                  </a:extLst>
                </a:gridCol>
                <a:gridCol w="214400">
                  <a:extLst>
                    <a:ext uri="{9D8B030D-6E8A-4147-A177-3AD203B41FA5}">
                      <a16:colId xmlns:a16="http://schemas.microsoft.com/office/drawing/2014/main" val="1336268014"/>
                    </a:ext>
                  </a:extLst>
                </a:gridCol>
                <a:gridCol w="307619">
                  <a:extLst>
                    <a:ext uri="{9D8B030D-6E8A-4147-A177-3AD203B41FA5}">
                      <a16:colId xmlns:a16="http://schemas.microsoft.com/office/drawing/2014/main" val="2317544733"/>
                    </a:ext>
                  </a:extLst>
                </a:gridCol>
                <a:gridCol w="376203">
                  <a:extLst>
                    <a:ext uri="{9D8B030D-6E8A-4147-A177-3AD203B41FA5}">
                      <a16:colId xmlns:a16="http://schemas.microsoft.com/office/drawing/2014/main" val="1603878788"/>
                    </a:ext>
                  </a:extLst>
                </a:gridCol>
              </a:tblGrid>
              <a:tr h="153622">
                <a:tc>
                  <a:txBody>
                    <a:bodyPr/>
                    <a:lstStyle/>
                    <a:p>
                      <a:pPr algn="ctr" fontAlgn="b"/>
                      <a:r>
                        <a:rPr lang="en-US" sz="700" b="0" i="0" u="none" strike="noStrike" dirty="0">
                          <a:solidFill>
                            <a:srgbClr val="000000"/>
                          </a:solidFill>
                          <a:effectLst/>
                          <a:latin typeface="Calibri" panose="020F0502020204030204" pitchFamily="34" charset="0"/>
                        </a:rPr>
                        <a:t>bins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torsion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flexscore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0937450"/>
                  </a:ext>
                </a:extLst>
              </a:tr>
              <a:tr h="153622">
                <a:tc>
                  <a:txBody>
                    <a:bodyPr/>
                    <a:lstStyle/>
                    <a:p>
                      <a:pPr algn="ctr" fontAlgn="b"/>
                      <a:r>
                        <a:rPr lang="en-US" sz="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1.0036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529080"/>
                  </a:ext>
                </a:extLst>
              </a:tr>
              <a:tr h="153622">
                <a:tc>
                  <a:txBody>
                    <a:bodyPr/>
                    <a:lstStyle/>
                    <a:p>
                      <a:pPr algn="ctr" fontAlgn="b"/>
                      <a:r>
                        <a:rPr lang="en-US" sz="7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9.0152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251150"/>
                  </a:ext>
                </a:extLst>
              </a:tr>
              <a:tr h="153622">
                <a:tc>
                  <a:txBody>
                    <a:bodyPr/>
                    <a:lstStyle/>
                    <a:p>
                      <a:pPr algn="ctr" fontAlgn="b"/>
                      <a:r>
                        <a:rPr lang="en-US" sz="7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4.0081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964795"/>
                  </a:ext>
                </a:extLst>
              </a:tr>
              <a:tr h="153622">
                <a:tc>
                  <a:txBody>
                    <a:bodyPr/>
                    <a:lstStyle/>
                    <a:p>
                      <a:pPr algn="ctr" fontAlgn="b"/>
                      <a:r>
                        <a:rPr lang="en-US" sz="7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1.0037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831502"/>
                  </a:ext>
                </a:extLst>
              </a:tr>
            </a:tbl>
          </a:graphicData>
        </a:graphic>
      </p:graphicFrame>
      <p:graphicFrame>
        <p:nvGraphicFramePr>
          <p:cNvPr id="58" name="Table 57">
            <a:extLst>
              <a:ext uri="{FF2B5EF4-FFF2-40B4-BE49-F238E27FC236}">
                <a16:creationId xmlns:a16="http://schemas.microsoft.com/office/drawing/2014/main" id="{81BD17DB-E611-7F0F-3518-30653B8E5B9F}"/>
              </a:ext>
            </a:extLst>
          </p:cNvPr>
          <p:cNvGraphicFramePr>
            <a:graphicFrameLocks noGrp="1"/>
          </p:cNvGraphicFramePr>
          <p:nvPr>
            <p:extLst>
              <p:ext uri="{D42A27DB-BD31-4B8C-83A1-F6EECF244321}">
                <p14:modId xmlns:p14="http://schemas.microsoft.com/office/powerpoint/2010/main" val="2659894710"/>
              </p:ext>
            </p:extLst>
          </p:nvPr>
        </p:nvGraphicFramePr>
        <p:xfrm>
          <a:off x="12635957" y="19937266"/>
          <a:ext cx="2572172" cy="428721"/>
        </p:xfrm>
        <a:graphic>
          <a:graphicData uri="http://schemas.openxmlformats.org/drawingml/2006/table">
            <a:tbl>
              <a:tblPr/>
              <a:tblGrid>
                <a:gridCol w="298310">
                  <a:extLst>
                    <a:ext uri="{9D8B030D-6E8A-4147-A177-3AD203B41FA5}">
                      <a16:colId xmlns:a16="http://schemas.microsoft.com/office/drawing/2014/main" val="3712114650"/>
                    </a:ext>
                  </a:extLst>
                </a:gridCol>
                <a:gridCol w="380326">
                  <a:extLst>
                    <a:ext uri="{9D8B030D-6E8A-4147-A177-3AD203B41FA5}">
                      <a16:colId xmlns:a16="http://schemas.microsoft.com/office/drawing/2014/main" val="2499432448"/>
                    </a:ext>
                  </a:extLst>
                </a:gridCol>
                <a:gridCol w="1416106">
                  <a:extLst>
                    <a:ext uri="{9D8B030D-6E8A-4147-A177-3AD203B41FA5}">
                      <a16:colId xmlns:a16="http://schemas.microsoft.com/office/drawing/2014/main" val="668437540"/>
                    </a:ext>
                  </a:extLst>
                </a:gridCol>
                <a:gridCol w="477430">
                  <a:extLst>
                    <a:ext uri="{9D8B030D-6E8A-4147-A177-3AD203B41FA5}">
                      <a16:colId xmlns:a16="http://schemas.microsoft.com/office/drawing/2014/main" val="498817276"/>
                    </a:ext>
                  </a:extLst>
                </a:gridCol>
              </a:tblGrid>
              <a:tr h="142907">
                <a:tc>
                  <a:txBody>
                    <a:bodyPr/>
                    <a:lstStyle/>
                    <a:p>
                      <a:pPr algn="ctr" fontAlgn="b"/>
                      <a:r>
                        <a:rPr lang="en-US" sz="800" b="0" i="0" u="none" strike="noStrike">
                          <a:solidFill>
                            <a:srgbClr val="000000"/>
                          </a:solidFill>
                          <a:effectLst/>
                          <a:latin typeface="Calibri" panose="020F0502020204030204" pitchFamily="34" charset="0"/>
                        </a:rPr>
                        <a:t>class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size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classifier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frac[%]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5353118"/>
                  </a:ext>
                </a:extLst>
              </a:tr>
              <a:tr h="142907">
                <a:tc>
                  <a:txBody>
                    <a:bodyPr/>
                    <a:lstStyle/>
                    <a:p>
                      <a:pPr algn="ctr" fontAlgn="b"/>
                      <a:r>
                        <a:rPr lang="en-US" sz="8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23101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1, 0, 0, 0, 0, 0, 0, 0, 0, 1,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9435760"/>
                  </a:ext>
                </a:extLst>
              </a:tr>
              <a:tr h="142907">
                <a:tc>
                  <a:txBody>
                    <a:bodyPr/>
                    <a:lstStyle/>
                    <a:p>
                      <a:pPr algn="ctr" fontAlgn="b"/>
                      <a:r>
                        <a:rPr lang="en-US" sz="8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1, 0, 0, 0, 0, 0, 0, 0, 0, 0, 1,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3012483"/>
                  </a:ext>
                </a:extLst>
              </a:tr>
            </a:tbl>
          </a:graphicData>
        </a:graphic>
      </p:graphicFrame>
      <p:pic>
        <p:nvPicPr>
          <p:cNvPr id="59" name="Picture 58" descr="A graph of a number of squares&#10;&#10;Description automatically generated with medium confidence">
            <a:extLst>
              <a:ext uri="{FF2B5EF4-FFF2-40B4-BE49-F238E27FC236}">
                <a16:creationId xmlns:a16="http://schemas.microsoft.com/office/drawing/2014/main" id="{106B28BB-26A0-EC05-7A2E-6838AB63D7E8}"/>
              </a:ext>
            </a:extLst>
          </p:cNvPr>
          <p:cNvPicPr>
            <a:picLocks noChangeAspect="1"/>
          </p:cNvPicPr>
          <p:nvPr/>
        </p:nvPicPr>
        <p:blipFill>
          <a:blip r:embed="rId10"/>
          <a:stretch>
            <a:fillRect/>
          </a:stretch>
        </p:blipFill>
        <p:spPr>
          <a:xfrm>
            <a:off x="14058726" y="18917470"/>
            <a:ext cx="1164909" cy="957969"/>
          </a:xfrm>
          <a:prstGeom prst="rect">
            <a:avLst/>
          </a:prstGeom>
        </p:spPr>
      </p:pic>
      <p:sp>
        <p:nvSpPr>
          <p:cNvPr id="60" name="TextBox 59">
            <a:extLst>
              <a:ext uri="{FF2B5EF4-FFF2-40B4-BE49-F238E27FC236}">
                <a16:creationId xmlns:a16="http://schemas.microsoft.com/office/drawing/2014/main" id="{E23D8B12-71F9-F0B1-A16C-4B7C3F4750D1}"/>
              </a:ext>
            </a:extLst>
          </p:cNvPr>
          <p:cNvSpPr txBox="1"/>
          <p:nvPr/>
        </p:nvSpPr>
        <p:spPr>
          <a:xfrm>
            <a:off x="13644210" y="17498074"/>
            <a:ext cx="786584" cy="369332"/>
          </a:xfrm>
          <a:prstGeom prst="rect">
            <a:avLst/>
          </a:prstGeom>
          <a:noFill/>
        </p:spPr>
        <p:txBody>
          <a:bodyPr wrap="square" rtlCol="0">
            <a:spAutoFit/>
          </a:bodyPr>
          <a:lstStyle/>
          <a:p>
            <a:r>
              <a:rPr lang="en-US" dirty="0"/>
              <a:t>E78P</a:t>
            </a:r>
          </a:p>
        </p:txBody>
      </p:sp>
      <p:pic>
        <p:nvPicPr>
          <p:cNvPr id="61" name="Picture 60" descr="A diagram of different colors and shapes&#10;&#10;Description automatically generated">
            <a:extLst>
              <a:ext uri="{FF2B5EF4-FFF2-40B4-BE49-F238E27FC236}">
                <a16:creationId xmlns:a16="http://schemas.microsoft.com/office/drawing/2014/main" id="{66739DEE-F709-62FE-6267-0FE210D7CDA1}"/>
              </a:ext>
            </a:extLst>
          </p:cNvPr>
          <p:cNvPicPr>
            <a:picLocks noChangeAspect="1"/>
          </p:cNvPicPr>
          <p:nvPr/>
        </p:nvPicPr>
        <p:blipFill>
          <a:blip r:embed="rId11"/>
          <a:stretch>
            <a:fillRect/>
          </a:stretch>
        </p:blipFill>
        <p:spPr>
          <a:xfrm>
            <a:off x="15410092" y="18903848"/>
            <a:ext cx="1243447" cy="985738"/>
          </a:xfrm>
          <a:prstGeom prst="rect">
            <a:avLst/>
          </a:prstGeom>
        </p:spPr>
      </p:pic>
      <p:graphicFrame>
        <p:nvGraphicFramePr>
          <p:cNvPr id="62" name="Table 61">
            <a:extLst>
              <a:ext uri="{FF2B5EF4-FFF2-40B4-BE49-F238E27FC236}">
                <a16:creationId xmlns:a16="http://schemas.microsoft.com/office/drawing/2014/main" id="{D8766133-3982-39D8-951C-5B8F94DDFB0A}"/>
              </a:ext>
            </a:extLst>
          </p:cNvPr>
          <p:cNvGraphicFramePr>
            <a:graphicFrameLocks noGrp="1"/>
          </p:cNvGraphicFramePr>
          <p:nvPr>
            <p:extLst>
              <p:ext uri="{D42A27DB-BD31-4B8C-83A1-F6EECF244321}">
                <p14:modId xmlns:p14="http://schemas.microsoft.com/office/powerpoint/2010/main" val="1356563775"/>
              </p:ext>
            </p:extLst>
          </p:nvPr>
        </p:nvGraphicFramePr>
        <p:xfrm>
          <a:off x="15395392" y="19943283"/>
          <a:ext cx="2490967" cy="754776"/>
        </p:xfrm>
        <a:graphic>
          <a:graphicData uri="http://schemas.openxmlformats.org/drawingml/2006/table">
            <a:tbl>
              <a:tblPr/>
              <a:tblGrid>
                <a:gridCol w="307940">
                  <a:extLst>
                    <a:ext uri="{9D8B030D-6E8A-4147-A177-3AD203B41FA5}">
                      <a16:colId xmlns:a16="http://schemas.microsoft.com/office/drawing/2014/main" val="3799286852"/>
                    </a:ext>
                  </a:extLst>
                </a:gridCol>
                <a:gridCol w="313038">
                  <a:extLst>
                    <a:ext uri="{9D8B030D-6E8A-4147-A177-3AD203B41FA5}">
                      <a16:colId xmlns:a16="http://schemas.microsoft.com/office/drawing/2014/main" val="162839608"/>
                    </a:ext>
                  </a:extLst>
                </a:gridCol>
                <a:gridCol w="1540476">
                  <a:extLst>
                    <a:ext uri="{9D8B030D-6E8A-4147-A177-3AD203B41FA5}">
                      <a16:colId xmlns:a16="http://schemas.microsoft.com/office/drawing/2014/main" val="1930716280"/>
                    </a:ext>
                  </a:extLst>
                </a:gridCol>
                <a:gridCol w="329513">
                  <a:extLst>
                    <a:ext uri="{9D8B030D-6E8A-4147-A177-3AD203B41FA5}">
                      <a16:colId xmlns:a16="http://schemas.microsoft.com/office/drawing/2014/main" val="122670648"/>
                    </a:ext>
                  </a:extLst>
                </a:gridCol>
              </a:tblGrid>
              <a:tr h="82685">
                <a:tc>
                  <a:txBody>
                    <a:bodyPr/>
                    <a:lstStyle/>
                    <a:p>
                      <a:pPr algn="ctr" fontAlgn="b"/>
                      <a:r>
                        <a:rPr lang="en-US" sz="800" b="0" i="0" u="none" strike="noStrike">
                          <a:solidFill>
                            <a:srgbClr val="000000"/>
                          </a:solidFill>
                          <a:effectLst/>
                          <a:latin typeface="Calibri" panose="020F0502020204030204" pitchFamily="34" charset="0"/>
                        </a:rPr>
                        <a:t>class</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size</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classifier</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frac[%]</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0696046"/>
                  </a:ext>
                </a:extLst>
              </a:tr>
              <a:tr h="82685">
                <a:tc>
                  <a:txBody>
                    <a:bodyPr/>
                    <a:lstStyle/>
                    <a:p>
                      <a:pPr algn="ctr" fontAlgn="b"/>
                      <a:r>
                        <a:rPr lang="en-US" sz="800" b="0" i="0" u="none" strike="noStrike">
                          <a:solidFill>
                            <a:srgbClr val="000000"/>
                          </a:solidFill>
                          <a:effectLst/>
                          <a:latin typeface="Calibri" panose="020F0502020204030204" pitchFamily="34" charset="0"/>
                        </a:rPr>
                        <a:t>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9500</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 1, 0, 1, 0, 1, 0, 0, 0, 0, 0, 0, 0, 0, 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31.67</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2288523"/>
                  </a:ext>
                </a:extLst>
              </a:tr>
              <a:tr h="82685">
                <a:tc>
                  <a:txBody>
                    <a:bodyPr/>
                    <a:lstStyle/>
                    <a:p>
                      <a:pPr algn="ctr" fontAlgn="b"/>
                      <a:r>
                        <a:rPr lang="en-US" sz="800" b="0" i="0" u="none" strike="noStrike">
                          <a:solidFill>
                            <a:srgbClr val="000000"/>
                          </a:solidFill>
                          <a:effectLst/>
                          <a:latin typeface="Calibri" panose="020F0502020204030204" pitchFamily="34" charset="0"/>
                        </a:rPr>
                        <a:t>2</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4927</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 1, 0, 0, 1, 0, 0, 0, 0, 0, 0, 0, 0, 0, 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16.42</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5105307"/>
                  </a:ext>
                </a:extLst>
              </a:tr>
              <a:tr h="82685">
                <a:tc>
                  <a:txBody>
                    <a:bodyPr/>
                    <a:lstStyle/>
                    <a:p>
                      <a:pPr algn="ctr" fontAlgn="b"/>
                      <a:r>
                        <a:rPr lang="en-US" sz="800" b="0" i="0" u="none" strike="noStrike">
                          <a:solidFill>
                            <a:srgbClr val="000000"/>
                          </a:solidFill>
                          <a:effectLst/>
                          <a:latin typeface="Calibri" panose="020F0502020204030204" pitchFamily="34" charset="0"/>
                        </a:rPr>
                        <a:t>3</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4682</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0, 0, 0, 1, 0, 0, 0, 0, 0, 0, 0, 0, 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15.61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6109284"/>
                  </a:ext>
                </a:extLst>
              </a:tr>
              <a:tr h="82685">
                <a:tc>
                  <a:txBody>
                    <a:bodyPr/>
                    <a:lstStyle/>
                    <a:p>
                      <a:pPr algn="ctr" fontAlgn="b"/>
                      <a:r>
                        <a:rPr lang="en-US" sz="800" b="0" i="0" u="none" strike="noStrike">
                          <a:solidFill>
                            <a:srgbClr val="000000"/>
                          </a:solidFill>
                          <a:effectLst/>
                          <a:latin typeface="Calibri" panose="020F0502020204030204" pitchFamily="34" charset="0"/>
                        </a:rPr>
                        <a:t>4</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3743</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0, 1, 0, 0, 0, 0, 0, 0, 0, 0, 0, 0, 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12.48</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6629065"/>
                  </a:ext>
                </a:extLst>
              </a:tr>
              <a:tr h="82685">
                <a:tc>
                  <a:txBody>
                    <a:bodyPr/>
                    <a:lstStyle/>
                    <a:p>
                      <a:pPr algn="ctr" fontAlgn="b"/>
                      <a:r>
                        <a:rPr lang="en-US" sz="800" b="0" i="0" u="none" strike="noStrike">
                          <a:solidFill>
                            <a:srgbClr val="000000"/>
                          </a:solidFill>
                          <a:effectLst/>
                          <a:latin typeface="Calibri" panose="020F0502020204030204" pitchFamily="34" charset="0"/>
                        </a:rPr>
                        <a:t>5</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2608</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0, 0, 1, 0, 0, 0, 0, 0, 0, 0, 0, 0, 1]</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8.69</a:t>
                      </a:r>
                    </a:p>
                  </a:txBody>
                  <a:tcPr marL="3876" marR="3876" marT="38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882661"/>
                  </a:ext>
                </a:extLst>
              </a:tr>
            </a:tbl>
          </a:graphicData>
        </a:graphic>
      </p:graphicFrame>
      <p:pic>
        <p:nvPicPr>
          <p:cNvPr id="63" name="Picture 62" descr="A graph of a number of squares&#10;&#10;Description automatically generated with medium confidence">
            <a:extLst>
              <a:ext uri="{FF2B5EF4-FFF2-40B4-BE49-F238E27FC236}">
                <a16:creationId xmlns:a16="http://schemas.microsoft.com/office/drawing/2014/main" id="{F0D69618-0645-A4B7-CD7B-7CC6EC124159}"/>
              </a:ext>
            </a:extLst>
          </p:cNvPr>
          <p:cNvPicPr>
            <a:picLocks noChangeAspect="1"/>
          </p:cNvPicPr>
          <p:nvPr/>
        </p:nvPicPr>
        <p:blipFill>
          <a:blip r:embed="rId12"/>
          <a:stretch>
            <a:fillRect/>
          </a:stretch>
        </p:blipFill>
        <p:spPr>
          <a:xfrm>
            <a:off x="16655009" y="18951620"/>
            <a:ext cx="1217634" cy="954869"/>
          </a:xfrm>
          <a:prstGeom prst="rect">
            <a:avLst/>
          </a:prstGeom>
        </p:spPr>
      </p:pic>
      <p:pic>
        <p:nvPicPr>
          <p:cNvPr id="1025" name="Picture 1024" descr="A blue squares with red lines&#10;&#10;Description automatically generated">
            <a:extLst>
              <a:ext uri="{FF2B5EF4-FFF2-40B4-BE49-F238E27FC236}">
                <a16:creationId xmlns:a16="http://schemas.microsoft.com/office/drawing/2014/main" id="{9CF5A7BC-309A-0902-299D-DEB4449FFD36}"/>
              </a:ext>
            </a:extLst>
          </p:cNvPr>
          <p:cNvPicPr>
            <a:picLocks noChangeAspect="1"/>
          </p:cNvPicPr>
          <p:nvPr/>
        </p:nvPicPr>
        <p:blipFill>
          <a:blip r:embed="rId13"/>
          <a:stretch>
            <a:fillRect/>
          </a:stretch>
        </p:blipFill>
        <p:spPr>
          <a:xfrm>
            <a:off x="19300346" y="18935999"/>
            <a:ext cx="1285502" cy="938620"/>
          </a:xfrm>
          <a:prstGeom prst="rect">
            <a:avLst/>
          </a:prstGeom>
        </p:spPr>
      </p:pic>
      <p:graphicFrame>
        <p:nvGraphicFramePr>
          <p:cNvPr id="1027" name="Table 1026">
            <a:extLst>
              <a:ext uri="{FF2B5EF4-FFF2-40B4-BE49-F238E27FC236}">
                <a16:creationId xmlns:a16="http://schemas.microsoft.com/office/drawing/2014/main" id="{7501C7C5-D068-7F70-5C73-D1655EFE1DF9}"/>
              </a:ext>
            </a:extLst>
          </p:cNvPr>
          <p:cNvGraphicFramePr>
            <a:graphicFrameLocks noGrp="1"/>
          </p:cNvGraphicFramePr>
          <p:nvPr>
            <p:extLst>
              <p:ext uri="{D42A27DB-BD31-4B8C-83A1-F6EECF244321}">
                <p14:modId xmlns:p14="http://schemas.microsoft.com/office/powerpoint/2010/main" val="262525909"/>
              </p:ext>
            </p:extLst>
          </p:nvPr>
        </p:nvGraphicFramePr>
        <p:xfrm>
          <a:off x="18040755" y="19943935"/>
          <a:ext cx="2503390" cy="657225"/>
        </p:xfrm>
        <a:graphic>
          <a:graphicData uri="http://schemas.openxmlformats.org/drawingml/2006/table">
            <a:tbl>
              <a:tblPr/>
              <a:tblGrid>
                <a:gridCol w="236440">
                  <a:extLst>
                    <a:ext uri="{9D8B030D-6E8A-4147-A177-3AD203B41FA5}">
                      <a16:colId xmlns:a16="http://schemas.microsoft.com/office/drawing/2014/main" val="733654809"/>
                    </a:ext>
                  </a:extLst>
                </a:gridCol>
                <a:gridCol w="347662">
                  <a:extLst>
                    <a:ext uri="{9D8B030D-6E8A-4147-A177-3AD203B41FA5}">
                      <a16:colId xmlns:a16="http://schemas.microsoft.com/office/drawing/2014/main" val="3823512618"/>
                    </a:ext>
                  </a:extLst>
                </a:gridCol>
                <a:gridCol w="1533525">
                  <a:extLst>
                    <a:ext uri="{9D8B030D-6E8A-4147-A177-3AD203B41FA5}">
                      <a16:colId xmlns:a16="http://schemas.microsoft.com/office/drawing/2014/main" val="4140905511"/>
                    </a:ext>
                  </a:extLst>
                </a:gridCol>
                <a:gridCol w="385763">
                  <a:extLst>
                    <a:ext uri="{9D8B030D-6E8A-4147-A177-3AD203B41FA5}">
                      <a16:colId xmlns:a16="http://schemas.microsoft.com/office/drawing/2014/main" val="2587444614"/>
                    </a:ext>
                  </a:extLst>
                </a:gridCol>
              </a:tblGrid>
              <a:tr h="87401">
                <a:tc>
                  <a:txBody>
                    <a:bodyPr/>
                    <a:lstStyle/>
                    <a:p>
                      <a:pPr algn="ctr" fontAlgn="b"/>
                      <a:r>
                        <a:rPr lang="en-US" sz="800" b="0" i="0" u="none" strike="noStrike">
                          <a:solidFill>
                            <a:srgbClr val="000000"/>
                          </a:solidFill>
                          <a:effectLst/>
                          <a:latin typeface="Calibri" panose="020F0502020204030204" pitchFamily="34" charset="0"/>
                        </a:rPr>
                        <a:t>class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size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classifier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frac[%]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186683"/>
                  </a:ext>
                </a:extLst>
              </a:tr>
              <a:tr h="87401">
                <a:tc>
                  <a:txBody>
                    <a:bodyPr/>
                    <a:lstStyle/>
                    <a:p>
                      <a:pPr algn="ctr" fontAlgn="b"/>
                      <a:r>
                        <a:rPr lang="en-US" sz="8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11980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 1, 0, 0, 1, 0, 0, 0, 0, 0, 0, 0, 0,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39.93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9437939"/>
                  </a:ext>
                </a:extLst>
              </a:tr>
              <a:tr h="87401">
                <a:tc>
                  <a:txBody>
                    <a:bodyPr/>
                    <a:lstStyle/>
                    <a:p>
                      <a:pPr algn="ctr" fontAlgn="b"/>
                      <a:r>
                        <a:rPr lang="en-US" sz="8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10461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 1, 0, 1, 0, 1, 0, 0, 0, 0, 0, 0, 0,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34.87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48486"/>
                  </a:ext>
                </a:extLst>
              </a:tr>
              <a:tr h="87401">
                <a:tc>
                  <a:txBody>
                    <a:bodyPr/>
                    <a:lstStyle/>
                    <a:p>
                      <a:pPr algn="ctr" fontAlgn="b"/>
                      <a:r>
                        <a:rPr lang="en-US" sz="8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0, 0, 0, 1, 0, 0, 0, 0, 0, 0, 0,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9771345"/>
                  </a:ext>
                </a:extLst>
              </a:tr>
              <a:tr h="87401">
                <a:tc>
                  <a:txBody>
                    <a:bodyPr/>
                    <a:lstStyle/>
                    <a:p>
                      <a:pPr algn="ctr" fontAlgn="b"/>
                      <a:r>
                        <a:rPr lang="en-US" sz="8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1057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[0, 0, 0, 0, 1, 0, 0, 0, 0, 0, 0, 0, 0,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127104"/>
                  </a:ext>
                </a:extLst>
              </a:tr>
            </a:tbl>
          </a:graphicData>
        </a:graphic>
      </p:graphicFrame>
      <p:pic>
        <p:nvPicPr>
          <p:cNvPr id="1028" name="Picture 1027" descr="A structure of chemical formula&#10;&#10;Description automatically generated">
            <a:extLst>
              <a:ext uri="{FF2B5EF4-FFF2-40B4-BE49-F238E27FC236}">
                <a16:creationId xmlns:a16="http://schemas.microsoft.com/office/drawing/2014/main" id="{F989A205-8083-043F-EA13-2FA504887327}"/>
              </a:ext>
            </a:extLst>
          </p:cNvPr>
          <p:cNvPicPr>
            <a:picLocks noChangeAspect="1"/>
          </p:cNvPicPr>
          <p:nvPr/>
        </p:nvPicPr>
        <p:blipFill>
          <a:blip r:embed="rId14"/>
          <a:stretch>
            <a:fillRect/>
          </a:stretch>
        </p:blipFill>
        <p:spPr>
          <a:xfrm>
            <a:off x="18114349" y="17720954"/>
            <a:ext cx="1177400" cy="1183469"/>
          </a:xfrm>
          <a:prstGeom prst="rect">
            <a:avLst/>
          </a:prstGeom>
        </p:spPr>
      </p:pic>
      <p:pic>
        <p:nvPicPr>
          <p:cNvPr id="1029" name="Picture 1028" descr="A diagram of different colors and numbers&#10;&#10;Description automatically generated">
            <a:extLst>
              <a:ext uri="{FF2B5EF4-FFF2-40B4-BE49-F238E27FC236}">
                <a16:creationId xmlns:a16="http://schemas.microsoft.com/office/drawing/2014/main" id="{634673CF-3143-82E0-921C-5C9D038B231B}"/>
              </a:ext>
            </a:extLst>
          </p:cNvPr>
          <p:cNvPicPr>
            <a:picLocks noChangeAspect="1"/>
          </p:cNvPicPr>
          <p:nvPr/>
        </p:nvPicPr>
        <p:blipFill>
          <a:blip r:embed="rId15"/>
          <a:stretch>
            <a:fillRect/>
          </a:stretch>
        </p:blipFill>
        <p:spPr>
          <a:xfrm>
            <a:off x="17999052" y="18906121"/>
            <a:ext cx="1361551" cy="914400"/>
          </a:xfrm>
          <a:prstGeom prst="rect">
            <a:avLst/>
          </a:prstGeom>
        </p:spPr>
      </p:pic>
      <p:pic>
        <p:nvPicPr>
          <p:cNvPr id="1031" name="Picture 1030" descr="A structure of chemical formula&#10;&#10;Description automatically generated">
            <a:extLst>
              <a:ext uri="{FF2B5EF4-FFF2-40B4-BE49-F238E27FC236}">
                <a16:creationId xmlns:a16="http://schemas.microsoft.com/office/drawing/2014/main" id="{8A4D4DC7-6F4D-83FE-BBD4-AD98A2856A29}"/>
              </a:ext>
            </a:extLst>
          </p:cNvPr>
          <p:cNvPicPr>
            <a:picLocks noChangeAspect="1"/>
          </p:cNvPicPr>
          <p:nvPr/>
        </p:nvPicPr>
        <p:blipFill>
          <a:blip r:embed="rId16"/>
          <a:stretch>
            <a:fillRect/>
          </a:stretch>
        </p:blipFill>
        <p:spPr>
          <a:xfrm>
            <a:off x="20452643" y="17674341"/>
            <a:ext cx="1422982" cy="1206833"/>
          </a:xfrm>
          <a:prstGeom prst="rect">
            <a:avLst/>
          </a:prstGeom>
        </p:spPr>
      </p:pic>
      <p:sp>
        <p:nvSpPr>
          <p:cNvPr id="1030" name="TextBox 1029">
            <a:extLst>
              <a:ext uri="{FF2B5EF4-FFF2-40B4-BE49-F238E27FC236}">
                <a16:creationId xmlns:a16="http://schemas.microsoft.com/office/drawing/2014/main" id="{F61C2E75-BB3D-FDA5-B3AE-A0079182B1D6}"/>
              </a:ext>
            </a:extLst>
          </p:cNvPr>
          <p:cNvSpPr txBox="1"/>
          <p:nvPr/>
        </p:nvSpPr>
        <p:spPr>
          <a:xfrm>
            <a:off x="18914903" y="17437098"/>
            <a:ext cx="618789" cy="369332"/>
          </a:xfrm>
          <a:prstGeom prst="rect">
            <a:avLst/>
          </a:prstGeom>
          <a:noFill/>
        </p:spPr>
        <p:txBody>
          <a:bodyPr wrap="square" rtlCol="0">
            <a:spAutoFit/>
          </a:bodyPr>
          <a:lstStyle/>
          <a:p>
            <a:r>
              <a:rPr lang="en-US" dirty="0"/>
              <a:t>CB2</a:t>
            </a:r>
          </a:p>
        </p:txBody>
      </p:sp>
      <p:pic>
        <p:nvPicPr>
          <p:cNvPr id="1033" name="Picture 1032" descr="A graph of a number of squares&#10;&#10;Description automatically generated with medium confidence">
            <a:extLst>
              <a:ext uri="{FF2B5EF4-FFF2-40B4-BE49-F238E27FC236}">
                <a16:creationId xmlns:a16="http://schemas.microsoft.com/office/drawing/2014/main" id="{AC084906-E14B-6BE1-5D6F-15EFB02BA4F9}"/>
              </a:ext>
            </a:extLst>
          </p:cNvPr>
          <p:cNvPicPr>
            <a:picLocks noChangeAspect="1"/>
          </p:cNvPicPr>
          <p:nvPr/>
        </p:nvPicPr>
        <p:blipFill>
          <a:blip r:embed="rId17"/>
          <a:stretch>
            <a:fillRect/>
          </a:stretch>
        </p:blipFill>
        <p:spPr>
          <a:xfrm>
            <a:off x="21807930" y="18963551"/>
            <a:ext cx="1219691" cy="896706"/>
          </a:xfrm>
          <a:prstGeom prst="rect">
            <a:avLst/>
          </a:prstGeom>
        </p:spPr>
      </p:pic>
      <p:pic>
        <p:nvPicPr>
          <p:cNvPr id="1032" name="Picture 1031" descr="A graph of different colors and numbers&#10;&#10;Description automatically generated">
            <a:extLst>
              <a:ext uri="{FF2B5EF4-FFF2-40B4-BE49-F238E27FC236}">
                <a16:creationId xmlns:a16="http://schemas.microsoft.com/office/drawing/2014/main" id="{56F77525-08C0-EA77-BA06-218B884DAD52}"/>
              </a:ext>
            </a:extLst>
          </p:cNvPr>
          <p:cNvPicPr>
            <a:picLocks noChangeAspect="1"/>
          </p:cNvPicPr>
          <p:nvPr/>
        </p:nvPicPr>
        <p:blipFill>
          <a:blip r:embed="rId18"/>
          <a:stretch>
            <a:fillRect/>
          </a:stretch>
        </p:blipFill>
        <p:spPr>
          <a:xfrm>
            <a:off x="20619013" y="18888743"/>
            <a:ext cx="1240342" cy="1046322"/>
          </a:xfrm>
          <a:prstGeom prst="rect">
            <a:avLst/>
          </a:prstGeom>
        </p:spPr>
      </p:pic>
      <p:graphicFrame>
        <p:nvGraphicFramePr>
          <p:cNvPr id="1035" name="Table 1034">
            <a:extLst>
              <a:ext uri="{FF2B5EF4-FFF2-40B4-BE49-F238E27FC236}">
                <a16:creationId xmlns:a16="http://schemas.microsoft.com/office/drawing/2014/main" id="{9819BD5D-0511-E907-104F-ADAC9B7B5D84}"/>
              </a:ext>
            </a:extLst>
          </p:cNvPr>
          <p:cNvGraphicFramePr>
            <a:graphicFrameLocks noGrp="1"/>
          </p:cNvGraphicFramePr>
          <p:nvPr>
            <p:extLst>
              <p:ext uri="{D42A27DB-BD31-4B8C-83A1-F6EECF244321}">
                <p14:modId xmlns:p14="http://schemas.microsoft.com/office/powerpoint/2010/main" val="822222147"/>
              </p:ext>
            </p:extLst>
          </p:nvPr>
        </p:nvGraphicFramePr>
        <p:xfrm>
          <a:off x="20666387" y="19925540"/>
          <a:ext cx="2510582" cy="525780"/>
        </p:xfrm>
        <a:graphic>
          <a:graphicData uri="http://schemas.openxmlformats.org/drawingml/2006/table">
            <a:tbl>
              <a:tblPr/>
              <a:tblGrid>
                <a:gridCol w="304294">
                  <a:extLst>
                    <a:ext uri="{9D8B030D-6E8A-4147-A177-3AD203B41FA5}">
                      <a16:colId xmlns:a16="http://schemas.microsoft.com/office/drawing/2014/main" val="2062224520"/>
                    </a:ext>
                  </a:extLst>
                </a:gridCol>
                <a:gridCol w="304294">
                  <a:extLst>
                    <a:ext uri="{9D8B030D-6E8A-4147-A177-3AD203B41FA5}">
                      <a16:colId xmlns:a16="http://schemas.microsoft.com/office/drawing/2014/main" val="534606362"/>
                    </a:ext>
                  </a:extLst>
                </a:gridCol>
                <a:gridCol w="1581954">
                  <a:extLst>
                    <a:ext uri="{9D8B030D-6E8A-4147-A177-3AD203B41FA5}">
                      <a16:colId xmlns:a16="http://schemas.microsoft.com/office/drawing/2014/main" val="2494387968"/>
                    </a:ext>
                  </a:extLst>
                </a:gridCol>
                <a:gridCol w="320040">
                  <a:extLst>
                    <a:ext uri="{9D8B030D-6E8A-4147-A177-3AD203B41FA5}">
                      <a16:colId xmlns:a16="http://schemas.microsoft.com/office/drawing/2014/main" val="1757870678"/>
                    </a:ext>
                  </a:extLst>
                </a:gridCol>
              </a:tblGrid>
              <a:tr h="113081">
                <a:tc>
                  <a:txBody>
                    <a:bodyPr/>
                    <a:lstStyle/>
                    <a:p>
                      <a:pPr algn="ctr" fontAlgn="b"/>
                      <a:r>
                        <a:rPr lang="en-US" sz="800" b="0" i="0" u="none" strike="noStrike">
                          <a:solidFill>
                            <a:srgbClr val="000000"/>
                          </a:solidFill>
                          <a:effectLst/>
                          <a:latin typeface="Calibri" panose="020F0502020204030204" pitchFamily="34" charset="0"/>
                        </a:rPr>
                        <a:t>class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size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classifier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frac[%]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4946288"/>
                  </a:ext>
                </a:extLst>
              </a:tr>
              <a:tr h="113081">
                <a:tc>
                  <a:txBody>
                    <a:bodyPr/>
                    <a:lstStyle/>
                    <a:p>
                      <a:pPr algn="ctr" fontAlgn="b"/>
                      <a:r>
                        <a:rPr lang="en-US" sz="8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15909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[0, 0, 0, 1, 0, 0, 0, 0, 0, 0, 0, 0, 0, 1,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53.03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9166199"/>
                  </a:ext>
                </a:extLst>
              </a:tr>
              <a:tr h="113081">
                <a:tc>
                  <a:txBody>
                    <a:bodyPr/>
                    <a:lstStyle/>
                    <a:p>
                      <a:pPr algn="ctr" fontAlgn="b"/>
                      <a:r>
                        <a:rPr lang="en-US" sz="8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11099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[0, 0, 0, 1, 0, 0, 0, 0, 0, 0, 0, 0, 0, 0,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116971"/>
                  </a:ext>
                </a:extLst>
              </a:tr>
              <a:tr h="113081">
                <a:tc>
                  <a:txBody>
                    <a:bodyPr/>
                    <a:lstStyle/>
                    <a:p>
                      <a:pPr algn="ctr" fontAlgn="b"/>
                      <a:r>
                        <a:rPr lang="en-US" sz="8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2392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[0, 0, 0, 0, 1, 0, 0, 0, 0, 0, 0, 0, 0, 1,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0008097"/>
                  </a:ext>
                </a:extLst>
              </a:tr>
            </a:tbl>
          </a:graphicData>
        </a:graphic>
      </p:graphicFrame>
      <p:graphicFrame>
        <p:nvGraphicFramePr>
          <p:cNvPr id="1036" name="Table 1035">
            <a:extLst>
              <a:ext uri="{FF2B5EF4-FFF2-40B4-BE49-F238E27FC236}">
                <a16:creationId xmlns:a16="http://schemas.microsoft.com/office/drawing/2014/main" id="{E3E654E4-19DE-196F-77BB-38FF87B25612}"/>
              </a:ext>
            </a:extLst>
          </p:cNvPr>
          <p:cNvGraphicFramePr>
            <a:graphicFrameLocks noGrp="1"/>
          </p:cNvGraphicFramePr>
          <p:nvPr>
            <p:extLst>
              <p:ext uri="{D42A27DB-BD31-4B8C-83A1-F6EECF244321}">
                <p14:modId xmlns:p14="http://schemas.microsoft.com/office/powerpoint/2010/main" val="32084373"/>
              </p:ext>
            </p:extLst>
          </p:nvPr>
        </p:nvGraphicFramePr>
        <p:xfrm>
          <a:off x="21907677" y="17893499"/>
          <a:ext cx="977114" cy="708542"/>
        </p:xfrm>
        <a:graphic>
          <a:graphicData uri="http://schemas.openxmlformats.org/drawingml/2006/table">
            <a:tbl>
              <a:tblPr/>
              <a:tblGrid>
                <a:gridCol w="305348">
                  <a:extLst>
                    <a:ext uri="{9D8B030D-6E8A-4147-A177-3AD203B41FA5}">
                      <a16:colId xmlns:a16="http://schemas.microsoft.com/office/drawing/2014/main" val="2513875014"/>
                    </a:ext>
                  </a:extLst>
                </a:gridCol>
                <a:gridCol w="305348">
                  <a:extLst>
                    <a:ext uri="{9D8B030D-6E8A-4147-A177-3AD203B41FA5}">
                      <a16:colId xmlns:a16="http://schemas.microsoft.com/office/drawing/2014/main" val="2429853585"/>
                    </a:ext>
                  </a:extLst>
                </a:gridCol>
                <a:gridCol w="366418">
                  <a:extLst>
                    <a:ext uri="{9D8B030D-6E8A-4147-A177-3AD203B41FA5}">
                      <a16:colId xmlns:a16="http://schemas.microsoft.com/office/drawing/2014/main" val="2112620380"/>
                    </a:ext>
                  </a:extLst>
                </a:gridCol>
              </a:tblGrid>
              <a:tr h="152482">
                <a:tc>
                  <a:txBody>
                    <a:bodyPr/>
                    <a:lstStyle/>
                    <a:p>
                      <a:pPr algn="ctr" fontAlgn="b"/>
                      <a:r>
                        <a:rPr lang="en-US" sz="700" b="0" i="0" u="none" strike="noStrike">
                          <a:solidFill>
                            <a:srgbClr val="000000"/>
                          </a:solidFill>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torsion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flexscore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3996097"/>
                  </a:ext>
                </a:extLst>
              </a:tr>
              <a:tr h="139015">
                <a:tc>
                  <a:txBody>
                    <a:bodyPr/>
                    <a:lstStyle/>
                    <a:p>
                      <a:pPr algn="ctr" fontAlgn="b"/>
                      <a:r>
                        <a:rPr lang="en-US" sz="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9.0218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4453244"/>
                  </a:ext>
                </a:extLst>
              </a:tr>
              <a:tr h="139015">
                <a:tc>
                  <a:txBody>
                    <a:bodyPr/>
                    <a:lstStyle/>
                    <a:p>
                      <a:pPr algn="ctr" fontAlgn="b"/>
                      <a:r>
                        <a:rPr lang="en-US" sz="7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8.0142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730596"/>
                  </a:ext>
                </a:extLst>
              </a:tr>
              <a:tr h="139015">
                <a:tc>
                  <a:txBody>
                    <a:bodyPr/>
                    <a:lstStyle/>
                    <a:p>
                      <a:pPr algn="ctr" fontAlgn="b"/>
                      <a:r>
                        <a:rPr lang="en-US" sz="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4.0129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127123"/>
                  </a:ext>
                </a:extLst>
              </a:tr>
              <a:tr h="139015">
                <a:tc>
                  <a:txBody>
                    <a:bodyPr/>
                    <a:lstStyle/>
                    <a:p>
                      <a:pPr algn="ctr" fontAlgn="b"/>
                      <a:r>
                        <a:rPr lang="en-US" sz="700" b="0"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2.0061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929307"/>
                  </a:ext>
                </a:extLst>
              </a:tr>
            </a:tbl>
          </a:graphicData>
        </a:graphic>
      </p:graphicFrame>
      <p:graphicFrame>
        <p:nvGraphicFramePr>
          <p:cNvPr id="1037" name="Table 1036">
            <a:extLst>
              <a:ext uri="{FF2B5EF4-FFF2-40B4-BE49-F238E27FC236}">
                <a16:creationId xmlns:a16="http://schemas.microsoft.com/office/drawing/2014/main" id="{803ABC8F-FA71-80D5-5C32-22D100EFC3EE}"/>
              </a:ext>
            </a:extLst>
          </p:cNvPr>
          <p:cNvGraphicFramePr>
            <a:graphicFrameLocks noGrp="1"/>
          </p:cNvGraphicFramePr>
          <p:nvPr>
            <p:extLst>
              <p:ext uri="{D42A27DB-BD31-4B8C-83A1-F6EECF244321}">
                <p14:modId xmlns:p14="http://schemas.microsoft.com/office/powerpoint/2010/main" val="557901047"/>
              </p:ext>
            </p:extLst>
          </p:nvPr>
        </p:nvGraphicFramePr>
        <p:xfrm>
          <a:off x="19309301" y="17792307"/>
          <a:ext cx="909180" cy="745763"/>
        </p:xfrm>
        <a:graphic>
          <a:graphicData uri="http://schemas.openxmlformats.org/drawingml/2006/table">
            <a:tbl>
              <a:tblPr/>
              <a:tblGrid>
                <a:gridCol w="247958">
                  <a:extLst>
                    <a:ext uri="{9D8B030D-6E8A-4147-A177-3AD203B41FA5}">
                      <a16:colId xmlns:a16="http://schemas.microsoft.com/office/drawing/2014/main" val="1705556107"/>
                    </a:ext>
                  </a:extLst>
                </a:gridCol>
                <a:gridCol w="289285">
                  <a:extLst>
                    <a:ext uri="{9D8B030D-6E8A-4147-A177-3AD203B41FA5}">
                      <a16:colId xmlns:a16="http://schemas.microsoft.com/office/drawing/2014/main" val="3499034786"/>
                    </a:ext>
                  </a:extLst>
                </a:gridCol>
                <a:gridCol w="371937">
                  <a:extLst>
                    <a:ext uri="{9D8B030D-6E8A-4147-A177-3AD203B41FA5}">
                      <a16:colId xmlns:a16="http://schemas.microsoft.com/office/drawing/2014/main" val="2489821432"/>
                    </a:ext>
                  </a:extLst>
                </a:gridCol>
              </a:tblGrid>
              <a:tr h="109503">
                <a:tc>
                  <a:txBody>
                    <a:bodyPr/>
                    <a:lstStyle/>
                    <a:p>
                      <a:pPr algn="ctr" fontAlgn="b"/>
                      <a:r>
                        <a:rPr lang="en-US" sz="700" b="0" i="0" u="none" strike="noStrike">
                          <a:solidFill>
                            <a:srgbClr val="000000"/>
                          </a:solidFill>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torsion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flexscore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835052"/>
                  </a:ext>
                </a:extLst>
              </a:tr>
              <a:tr h="109503">
                <a:tc>
                  <a:txBody>
                    <a:bodyPr/>
                    <a:lstStyle/>
                    <a:p>
                      <a:pPr algn="ctr" fontAlgn="b"/>
                      <a:r>
                        <a:rPr lang="en-US" sz="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20.37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1528344"/>
                  </a:ext>
                </a:extLst>
              </a:tr>
              <a:tr h="109503">
                <a:tc>
                  <a:txBody>
                    <a:bodyPr/>
                    <a:lstStyle/>
                    <a:p>
                      <a:pPr algn="ctr" fontAlgn="b"/>
                      <a:r>
                        <a:rPr lang="en-US" sz="7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12.06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0607332"/>
                  </a:ext>
                </a:extLst>
              </a:tr>
              <a:tr h="109503">
                <a:tc>
                  <a:txBody>
                    <a:bodyPr/>
                    <a:lstStyle/>
                    <a:p>
                      <a:pPr algn="ctr" fontAlgn="b"/>
                      <a:r>
                        <a:rPr lang="en-US" sz="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878073"/>
                  </a:ext>
                </a:extLst>
              </a:tr>
              <a:tr h="109503">
                <a:tc>
                  <a:txBody>
                    <a:bodyPr/>
                    <a:lstStyle/>
                    <a:p>
                      <a:pPr algn="ctr" fontAlgn="b"/>
                      <a:r>
                        <a:rPr lang="en-US" sz="7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9716637"/>
                  </a:ext>
                </a:extLst>
              </a:tr>
              <a:tr h="164738">
                <a:tc>
                  <a:txBody>
                    <a:bodyPr/>
                    <a:lstStyle/>
                    <a:p>
                      <a:pPr algn="ctr" fontAlgn="b"/>
                      <a:r>
                        <a:rPr lang="en-US" sz="7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2628168"/>
                  </a:ext>
                </a:extLst>
              </a:tr>
            </a:tbl>
          </a:graphicData>
        </a:graphic>
      </p:graphicFrame>
      <p:sp>
        <p:nvSpPr>
          <p:cNvPr id="1039" name="TextBox 1038">
            <a:extLst>
              <a:ext uri="{FF2B5EF4-FFF2-40B4-BE49-F238E27FC236}">
                <a16:creationId xmlns:a16="http://schemas.microsoft.com/office/drawing/2014/main" id="{3CE57CBA-6095-8B00-B05E-93054F63FE33}"/>
              </a:ext>
            </a:extLst>
          </p:cNvPr>
          <p:cNvSpPr txBox="1"/>
          <p:nvPr/>
        </p:nvSpPr>
        <p:spPr>
          <a:xfrm>
            <a:off x="21379375" y="17445127"/>
            <a:ext cx="1422977" cy="369332"/>
          </a:xfrm>
          <a:prstGeom prst="rect">
            <a:avLst/>
          </a:prstGeom>
          <a:noFill/>
        </p:spPr>
        <p:txBody>
          <a:bodyPr wrap="square" rtlCol="0">
            <a:spAutoFit/>
          </a:bodyPr>
          <a:lstStyle/>
          <a:p>
            <a:r>
              <a:rPr lang="en-US" dirty="0"/>
              <a:t>D</a:t>
            </a:r>
            <a:r>
              <a:rPr lang="el-GR" dirty="0">
                <a:solidFill>
                  <a:srgbClr val="202124"/>
                </a:solidFill>
                <a:latin typeface="Calibri" panose="020F0502020204030204" pitchFamily="34" charset="0"/>
                <a:cs typeface="Calibri" panose="020F0502020204030204" pitchFamily="34" charset="0"/>
              </a:rPr>
              <a:t>β</a:t>
            </a:r>
            <a:r>
              <a:rPr lang="en-US" dirty="0"/>
              <a:t>Pro</a:t>
            </a:r>
          </a:p>
        </p:txBody>
      </p:sp>
      <p:pic>
        <p:nvPicPr>
          <p:cNvPr id="49" name="Picture 48" descr="A graph of a graph&#10;&#10;Description automatically generated with medium confidence">
            <a:extLst>
              <a:ext uri="{FF2B5EF4-FFF2-40B4-BE49-F238E27FC236}">
                <a16:creationId xmlns:a16="http://schemas.microsoft.com/office/drawing/2014/main" id="{78BDEB80-AC66-866E-B37F-79C4492D815A}"/>
              </a:ext>
            </a:extLst>
          </p:cNvPr>
          <p:cNvPicPr>
            <a:picLocks noChangeAspect="1"/>
          </p:cNvPicPr>
          <p:nvPr/>
        </p:nvPicPr>
        <p:blipFill>
          <a:blip r:embed="rId19"/>
          <a:stretch>
            <a:fillRect/>
          </a:stretch>
        </p:blipFill>
        <p:spPr>
          <a:xfrm>
            <a:off x="11150281" y="18878228"/>
            <a:ext cx="1268941" cy="973466"/>
          </a:xfrm>
          <a:prstGeom prst="rect">
            <a:avLst/>
          </a:prstGeom>
        </p:spPr>
      </p:pic>
      <p:cxnSp>
        <p:nvCxnSpPr>
          <p:cNvPr id="1040" name="Straight Connector 1039">
            <a:extLst>
              <a:ext uri="{FF2B5EF4-FFF2-40B4-BE49-F238E27FC236}">
                <a16:creationId xmlns:a16="http://schemas.microsoft.com/office/drawing/2014/main" id="{0AEA90F6-F32E-031F-53D3-A7AAA81AA053}"/>
              </a:ext>
            </a:extLst>
          </p:cNvPr>
          <p:cNvCxnSpPr/>
          <p:nvPr/>
        </p:nvCxnSpPr>
        <p:spPr bwMode="auto">
          <a:xfrm>
            <a:off x="12560385" y="17491029"/>
            <a:ext cx="0" cy="3240837"/>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aphicFrame>
        <p:nvGraphicFramePr>
          <p:cNvPr id="1034" name="Table 1033">
            <a:extLst>
              <a:ext uri="{FF2B5EF4-FFF2-40B4-BE49-F238E27FC236}">
                <a16:creationId xmlns:a16="http://schemas.microsoft.com/office/drawing/2014/main" id="{913AA5CB-3EF3-1CD4-1F98-8CEB4A425352}"/>
              </a:ext>
            </a:extLst>
          </p:cNvPr>
          <p:cNvGraphicFramePr>
            <a:graphicFrameLocks noGrp="1"/>
          </p:cNvGraphicFramePr>
          <p:nvPr>
            <p:extLst>
              <p:ext uri="{D42A27DB-BD31-4B8C-83A1-F6EECF244321}">
                <p14:modId xmlns:p14="http://schemas.microsoft.com/office/powerpoint/2010/main" val="4160745369"/>
              </p:ext>
            </p:extLst>
          </p:nvPr>
        </p:nvGraphicFramePr>
        <p:xfrm>
          <a:off x="16788599" y="17835685"/>
          <a:ext cx="967733" cy="929640"/>
        </p:xfrm>
        <a:graphic>
          <a:graphicData uri="http://schemas.openxmlformats.org/drawingml/2006/table">
            <a:tbl>
              <a:tblPr/>
              <a:tblGrid>
                <a:gridCol w="235140">
                  <a:extLst>
                    <a:ext uri="{9D8B030D-6E8A-4147-A177-3AD203B41FA5}">
                      <a16:colId xmlns:a16="http://schemas.microsoft.com/office/drawing/2014/main" val="2728882018"/>
                    </a:ext>
                  </a:extLst>
                </a:gridCol>
                <a:gridCol w="313969">
                  <a:extLst>
                    <a:ext uri="{9D8B030D-6E8A-4147-A177-3AD203B41FA5}">
                      <a16:colId xmlns:a16="http://schemas.microsoft.com/office/drawing/2014/main" val="842371945"/>
                    </a:ext>
                  </a:extLst>
                </a:gridCol>
                <a:gridCol w="418624">
                  <a:extLst>
                    <a:ext uri="{9D8B030D-6E8A-4147-A177-3AD203B41FA5}">
                      <a16:colId xmlns:a16="http://schemas.microsoft.com/office/drawing/2014/main" val="169960095"/>
                    </a:ext>
                  </a:extLst>
                </a:gridCol>
              </a:tblGrid>
              <a:tr h="102197">
                <a:tc>
                  <a:txBody>
                    <a:bodyPr/>
                    <a:lstStyle/>
                    <a:p>
                      <a:pPr algn="ctr" fontAlgn="b"/>
                      <a:r>
                        <a:rPr lang="en-US" sz="700" b="0" i="0" u="none" strike="noStrike" dirty="0">
                          <a:solidFill>
                            <a:srgbClr val="000000"/>
                          </a:solidFill>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torsion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flexscore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710489"/>
                  </a:ext>
                </a:extLst>
              </a:tr>
              <a:tr h="102197">
                <a:tc>
                  <a:txBody>
                    <a:bodyPr/>
                    <a:lstStyle/>
                    <a:p>
                      <a:pPr algn="ctr" fontAlgn="b"/>
                      <a:r>
                        <a:rPr lang="en-US" sz="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30.12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782848"/>
                  </a:ext>
                </a:extLst>
              </a:tr>
              <a:tr h="102197">
                <a:tc>
                  <a:txBody>
                    <a:bodyPr/>
                    <a:lstStyle/>
                    <a:p>
                      <a:pPr algn="ctr" fontAlgn="b"/>
                      <a:r>
                        <a:rPr lang="en-US" sz="7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8727665"/>
                  </a:ext>
                </a:extLst>
              </a:tr>
              <a:tr h="102197">
                <a:tc>
                  <a:txBody>
                    <a:bodyPr/>
                    <a:lstStyle/>
                    <a:p>
                      <a:pPr algn="ctr" fontAlgn="b"/>
                      <a:r>
                        <a:rPr lang="en-US" sz="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669338"/>
                  </a:ext>
                </a:extLst>
              </a:tr>
              <a:tr h="102197">
                <a:tc>
                  <a:txBody>
                    <a:bodyPr/>
                    <a:lstStyle/>
                    <a:p>
                      <a:pPr algn="ctr" fontAlgn="b"/>
                      <a:r>
                        <a:rPr lang="en-US" sz="7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10.04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1578651"/>
                  </a:ext>
                </a:extLst>
              </a:tr>
              <a:tr h="102197">
                <a:tc>
                  <a:txBody>
                    <a:bodyPr/>
                    <a:lstStyle/>
                    <a:p>
                      <a:pPr algn="ctr" fontAlgn="b"/>
                      <a:r>
                        <a:rPr lang="en-US" sz="7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911835"/>
                  </a:ext>
                </a:extLst>
              </a:tr>
              <a:tr h="102197">
                <a:tc>
                  <a:txBody>
                    <a:bodyPr/>
                    <a:lstStyle/>
                    <a:p>
                      <a:pPr algn="ctr" fontAlgn="b"/>
                      <a:r>
                        <a:rPr lang="en-US" sz="7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Calibri" panose="020F0502020204030204" pitchFamily="34"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7.03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764586"/>
                  </a:ext>
                </a:extLst>
              </a:tr>
              <a:tr h="86552">
                <a:tc>
                  <a:txBody>
                    <a:bodyPr/>
                    <a:lstStyle/>
                    <a:p>
                      <a:pPr algn="ctr" fontAlgn="b"/>
                      <a:r>
                        <a:rPr lang="en-US" sz="700" b="0"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Calibri" panose="020F0502020204030204" pitchFamily="34" charset="0"/>
                        </a:rPr>
                        <a:t>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4586849"/>
                  </a:ext>
                </a:extLst>
              </a:tr>
            </a:tbl>
          </a:graphicData>
        </a:graphic>
      </p:graphicFrame>
      <p:sp>
        <p:nvSpPr>
          <p:cNvPr id="1024" name="TextBox 1023">
            <a:extLst>
              <a:ext uri="{FF2B5EF4-FFF2-40B4-BE49-F238E27FC236}">
                <a16:creationId xmlns:a16="http://schemas.microsoft.com/office/drawing/2014/main" id="{B91D4EDC-6DA2-F08D-ECD9-DE9ADA6D6590}"/>
              </a:ext>
            </a:extLst>
          </p:cNvPr>
          <p:cNvSpPr txBox="1"/>
          <p:nvPr/>
        </p:nvSpPr>
        <p:spPr>
          <a:xfrm>
            <a:off x="14880184" y="17477227"/>
            <a:ext cx="3636863" cy="338554"/>
          </a:xfrm>
          <a:prstGeom prst="rect">
            <a:avLst/>
          </a:prstGeom>
          <a:noFill/>
        </p:spPr>
        <p:txBody>
          <a:bodyPr wrap="square" rtlCol="0">
            <a:spAutoFit/>
          </a:bodyPr>
          <a:lstStyle/>
          <a:p>
            <a:pPr algn="ctr"/>
            <a:r>
              <a:rPr lang="en-US" sz="1600" dirty="0"/>
              <a:t>DhA linker (lead candidate)</a:t>
            </a:r>
          </a:p>
        </p:txBody>
      </p:sp>
      <p:cxnSp>
        <p:nvCxnSpPr>
          <p:cNvPr id="1048" name="Straight Connector 1047">
            <a:extLst>
              <a:ext uri="{FF2B5EF4-FFF2-40B4-BE49-F238E27FC236}">
                <a16:creationId xmlns:a16="http://schemas.microsoft.com/office/drawing/2014/main" id="{1AC9E764-2632-DFD8-5845-D5E57E7B4C0F}"/>
              </a:ext>
            </a:extLst>
          </p:cNvPr>
          <p:cNvCxnSpPr/>
          <p:nvPr/>
        </p:nvCxnSpPr>
        <p:spPr bwMode="auto">
          <a:xfrm>
            <a:off x="15268928" y="17469560"/>
            <a:ext cx="0" cy="3262306"/>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49" name="Straight Connector 1048">
            <a:extLst>
              <a:ext uri="{FF2B5EF4-FFF2-40B4-BE49-F238E27FC236}">
                <a16:creationId xmlns:a16="http://schemas.microsoft.com/office/drawing/2014/main" id="{09326C94-A3F6-F76D-74C4-EA2834B055F5}"/>
              </a:ext>
            </a:extLst>
          </p:cNvPr>
          <p:cNvCxnSpPr/>
          <p:nvPr/>
        </p:nvCxnSpPr>
        <p:spPr bwMode="auto">
          <a:xfrm>
            <a:off x="17999052" y="17466348"/>
            <a:ext cx="0" cy="3265518"/>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50" name="Straight Connector 1049">
            <a:extLst>
              <a:ext uri="{FF2B5EF4-FFF2-40B4-BE49-F238E27FC236}">
                <a16:creationId xmlns:a16="http://schemas.microsoft.com/office/drawing/2014/main" id="{4946EBEA-5BD4-D50C-293B-14256213BE27}"/>
              </a:ext>
            </a:extLst>
          </p:cNvPr>
          <p:cNvCxnSpPr/>
          <p:nvPr/>
        </p:nvCxnSpPr>
        <p:spPr bwMode="auto">
          <a:xfrm>
            <a:off x="20585848" y="17469560"/>
            <a:ext cx="0" cy="3262306"/>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53" name="TextBox 1052">
            <a:extLst>
              <a:ext uri="{FF2B5EF4-FFF2-40B4-BE49-F238E27FC236}">
                <a16:creationId xmlns:a16="http://schemas.microsoft.com/office/drawing/2014/main" id="{8531039E-CC74-CFE9-8F8F-3FA93E83553D}"/>
              </a:ext>
            </a:extLst>
          </p:cNvPr>
          <p:cNvSpPr txBox="1"/>
          <p:nvPr/>
        </p:nvSpPr>
        <p:spPr>
          <a:xfrm>
            <a:off x="9655773" y="15632712"/>
            <a:ext cx="6875697" cy="646331"/>
          </a:xfrm>
          <a:prstGeom prst="rect">
            <a:avLst/>
          </a:prstGeom>
          <a:noFill/>
        </p:spPr>
        <p:txBody>
          <a:bodyPr wrap="square" rtlCol="0">
            <a:spAutoFit/>
          </a:bodyPr>
          <a:lstStyle/>
          <a:p>
            <a:pPr algn="just"/>
            <a:r>
              <a:rPr lang="en-US" sz="1200" b="1" dirty="0"/>
              <a:t>Figure 3: </a:t>
            </a:r>
            <a:r>
              <a:rPr lang="en-US" sz="1200" dirty="0"/>
              <a:t>A) Our PLSR model with six PLS components shown. B) VIP scores of the top 20 descriptors in this study. C) Comparison of our seven PDB structures used in this study overlaid with S555 shown. Gray and yellow indicate our 12 and 30 µM inhibitors, respectively.</a:t>
            </a:r>
          </a:p>
        </p:txBody>
      </p:sp>
      <p:sp>
        <p:nvSpPr>
          <p:cNvPr id="6" name="TextBox 5">
            <a:extLst>
              <a:ext uri="{FF2B5EF4-FFF2-40B4-BE49-F238E27FC236}">
                <a16:creationId xmlns:a16="http://schemas.microsoft.com/office/drawing/2014/main" id="{67DB68E9-0BC3-0FE0-D6AD-C6A6D4347FCE}"/>
              </a:ext>
            </a:extLst>
          </p:cNvPr>
          <p:cNvSpPr txBox="1"/>
          <p:nvPr/>
        </p:nvSpPr>
        <p:spPr>
          <a:xfrm>
            <a:off x="285941" y="20206046"/>
            <a:ext cx="8847658" cy="1015663"/>
          </a:xfrm>
          <a:prstGeom prst="rect">
            <a:avLst/>
          </a:prstGeom>
          <a:noFill/>
        </p:spPr>
        <p:txBody>
          <a:bodyPr wrap="square" rtlCol="0">
            <a:spAutoFit/>
          </a:bodyPr>
          <a:lstStyle/>
          <a:p>
            <a:pPr algn="just"/>
            <a:r>
              <a:rPr lang="en-US" sz="1500" b="1" dirty="0"/>
              <a:t>Figure 1: </a:t>
            </a:r>
            <a:r>
              <a:rPr lang="en-US" sz="1500" dirty="0"/>
              <a:t>A) The wild-type Nrf2 peptide (gray) bound to Keap1 (Figure adapted from Zhong </a:t>
            </a:r>
            <a:r>
              <a:rPr lang="en-US" sz="1500" i="1" dirty="0"/>
              <a:t>et al</a:t>
            </a:r>
            <a:r>
              <a:rPr lang="en-US" sz="1500" dirty="0"/>
              <a:t>., 2020)</a:t>
            </a:r>
            <a:r>
              <a:rPr lang="en-US" sz="1500" baseline="30000" dirty="0"/>
              <a:t>3</a:t>
            </a:r>
            <a:r>
              <a:rPr lang="en-US" sz="1500" dirty="0"/>
              <a:t>. B) Overlay of the E78P macrocyclic peptide inhibitor (blue [K</a:t>
            </a:r>
            <a:r>
              <a:rPr lang="en-US" sz="1500" baseline="-25000" dirty="0"/>
              <a:t>i </a:t>
            </a:r>
            <a:r>
              <a:rPr lang="en-US" sz="1500" dirty="0"/>
              <a:t>140 nM]) compared with </a:t>
            </a:r>
            <a:r>
              <a:rPr lang="el-GR" sz="1500" i="0" u="none" strike="noStrike" dirty="0">
                <a:solidFill>
                  <a:srgbClr val="202124"/>
                </a:solidFill>
                <a:effectLst/>
                <a:latin typeface="Calibri" panose="020F0502020204030204" pitchFamily="34" charset="0"/>
                <a:cs typeface="Calibri" panose="020F0502020204030204" pitchFamily="34" charset="0"/>
              </a:rPr>
              <a:t>β</a:t>
            </a:r>
            <a:r>
              <a:rPr lang="en-US" sz="1500" dirty="0"/>
              <a:t>ala/E78P (yellow [K</a:t>
            </a:r>
            <a:r>
              <a:rPr lang="en-US" sz="1500" baseline="-25000" dirty="0"/>
              <a:t>i </a:t>
            </a:r>
            <a:r>
              <a:rPr lang="en-US" sz="1500" dirty="0"/>
              <a:t>70 nM]), </a:t>
            </a:r>
            <a:r>
              <a:rPr lang="el-GR" sz="1500" b="0" i="0" u="none" strike="noStrike" dirty="0">
                <a:solidFill>
                  <a:srgbClr val="202124"/>
                </a:solidFill>
                <a:effectLst/>
                <a:latin typeface="Calibri" panose="020F0502020204030204" pitchFamily="34" charset="0"/>
                <a:cs typeface="Calibri" panose="020F0502020204030204" pitchFamily="34" charset="0"/>
              </a:rPr>
              <a:t>γ</a:t>
            </a:r>
            <a:r>
              <a:rPr lang="en-US" sz="1500" dirty="0"/>
              <a:t>But/E78P (green [K</a:t>
            </a:r>
            <a:r>
              <a:rPr lang="en-US" sz="1500" baseline="-25000" dirty="0"/>
              <a:t>i </a:t>
            </a:r>
            <a:r>
              <a:rPr lang="en-US" sz="1500" dirty="0"/>
              <a:t>230 nM]), Ava/E78P (salmon [K</a:t>
            </a:r>
            <a:r>
              <a:rPr lang="en-US" sz="1500" baseline="-25000" dirty="0"/>
              <a:t>i </a:t>
            </a:r>
            <a:r>
              <a:rPr lang="en-US" sz="1500" dirty="0"/>
              <a:t>120 nM]), and Ahx/E78P (cyan [K</a:t>
            </a:r>
            <a:r>
              <a:rPr lang="en-US" sz="1500" baseline="-25000" dirty="0"/>
              <a:t>i </a:t>
            </a:r>
            <a:r>
              <a:rPr lang="en-US" sz="1500" dirty="0"/>
              <a:t>330 nM]) bound to Keap1 (wheat) (figure adapted from Samantha Meullers, online dissertation)</a:t>
            </a:r>
            <a:r>
              <a:rPr lang="en-US" sz="1500" baseline="30000" dirty="0"/>
              <a:t>4</a:t>
            </a:r>
            <a:r>
              <a:rPr lang="en-US" sz="1500" dirty="0"/>
              <a:t>.</a:t>
            </a:r>
          </a:p>
        </p:txBody>
      </p:sp>
      <p:pic>
        <p:nvPicPr>
          <p:cNvPr id="16" name="Picture 15">
            <a:extLst>
              <a:ext uri="{FF2B5EF4-FFF2-40B4-BE49-F238E27FC236}">
                <a16:creationId xmlns:a16="http://schemas.microsoft.com/office/drawing/2014/main" id="{430B1FE1-9AF1-5B58-22B5-AD4F372F185B}"/>
              </a:ext>
            </a:extLst>
          </p:cNvPr>
          <p:cNvPicPr>
            <a:picLocks noChangeAspect="1"/>
          </p:cNvPicPr>
          <p:nvPr/>
        </p:nvPicPr>
        <p:blipFill>
          <a:blip r:embed="rId20"/>
          <a:stretch>
            <a:fillRect/>
          </a:stretch>
        </p:blipFill>
        <p:spPr>
          <a:xfrm>
            <a:off x="5965962" y="17083983"/>
            <a:ext cx="3141500" cy="3074182"/>
          </a:xfrm>
          <a:prstGeom prst="rect">
            <a:avLst/>
          </a:prstGeom>
        </p:spPr>
      </p:pic>
      <p:graphicFrame>
        <p:nvGraphicFramePr>
          <p:cNvPr id="35" name="Table 34">
            <a:extLst>
              <a:ext uri="{FF2B5EF4-FFF2-40B4-BE49-F238E27FC236}">
                <a16:creationId xmlns:a16="http://schemas.microsoft.com/office/drawing/2014/main" id="{97EE981F-0E8B-9081-21D4-20B1790A1834}"/>
              </a:ext>
            </a:extLst>
          </p:cNvPr>
          <p:cNvGraphicFramePr>
            <a:graphicFrameLocks noGrp="1"/>
          </p:cNvGraphicFramePr>
          <p:nvPr>
            <p:extLst>
              <p:ext uri="{D42A27DB-BD31-4B8C-83A1-F6EECF244321}">
                <p14:modId xmlns:p14="http://schemas.microsoft.com/office/powerpoint/2010/main" val="3186301001"/>
              </p:ext>
            </p:extLst>
          </p:nvPr>
        </p:nvGraphicFramePr>
        <p:xfrm>
          <a:off x="20145538" y="12086572"/>
          <a:ext cx="2882083" cy="4040505"/>
        </p:xfrm>
        <a:graphic>
          <a:graphicData uri="http://schemas.openxmlformats.org/drawingml/2006/table">
            <a:tbl>
              <a:tblPr/>
              <a:tblGrid>
                <a:gridCol w="2272483">
                  <a:extLst>
                    <a:ext uri="{9D8B030D-6E8A-4147-A177-3AD203B41FA5}">
                      <a16:colId xmlns:a16="http://schemas.microsoft.com/office/drawing/2014/main" val="921933618"/>
                    </a:ext>
                  </a:extLst>
                </a:gridCol>
                <a:gridCol w="609600">
                  <a:extLst>
                    <a:ext uri="{9D8B030D-6E8A-4147-A177-3AD203B41FA5}">
                      <a16:colId xmlns:a16="http://schemas.microsoft.com/office/drawing/2014/main" val="2648279569"/>
                    </a:ext>
                  </a:extLst>
                </a:gridCol>
              </a:tblGrid>
              <a:tr h="139597">
                <a:tc>
                  <a:txBody>
                    <a:bodyPr/>
                    <a:lstStyle/>
                    <a:p>
                      <a:pPr algn="ctr" fontAlgn="b"/>
                      <a:r>
                        <a:rPr lang="en-US" sz="1200" b="1" i="0" u="none" strike="noStrike" dirty="0">
                          <a:solidFill>
                            <a:srgbClr val="000000"/>
                          </a:solidFill>
                          <a:effectLst/>
                          <a:latin typeface="Calibri" panose="020F0502020204030204" pitchFamily="34" charset="0"/>
                        </a:rPr>
                        <a:t>Descriptor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panose="020F0502020204030204" pitchFamily="34" charset="0"/>
                        </a:rPr>
                        <a:t>VIP 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120555"/>
                  </a:ext>
                </a:extLst>
              </a:tr>
              <a:tr h="139597">
                <a:tc>
                  <a:txBody>
                    <a:bodyPr/>
                    <a:lstStyle/>
                    <a:p>
                      <a:pPr algn="ctr" fontAlgn="b"/>
                      <a:r>
                        <a:rPr lang="en-US" sz="1200" b="0" i="0" u="none" strike="noStrike" dirty="0">
                          <a:solidFill>
                            <a:srgbClr val="000000"/>
                          </a:solidFill>
                          <a:effectLst/>
                          <a:latin typeface="Calibri" panose="020F0502020204030204" pitchFamily="34" charset="0"/>
                        </a:rPr>
                        <a:t>S555 side chain frac surf ASA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1.6946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548547"/>
                  </a:ext>
                </a:extLst>
              </a:tr>
              <a:tr h="139597">
                <a:tc>
                  <a:txBody>
                    <a:bodyPr/>
                    <a:lstStyle/>
                    <a:p>
                      <a:pPr algn="ctr" fontAlgn="b"/>
                      <a:r>
                        <a:rPr lang="en-US" sz="1200" b="0" i="0" u="none" strike="noStrike" dirty="0">
                          <a:solidFill>
                            <a:srgbClr val="000000"/>
                          </a:solidFill>
                          <a:effectLst/>
                          <a:latin typeface="Calibri" panose="020F0502020204030204" pitchFamily="34" charset="0"/>
                        </a:rPr>
                        <a:t>Y334 B-factor sidechain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1.6429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89356"/>
                  </a:ext>
                </a:extLst>
              </a:tr>
              <a:tr h="139597">
                <a:tc>
                  <a:txBody>
                    <a:bodyPr/>
                    <a:lstStyle/>
                    <a:p>
                      <a:pPr algn="ctr" fontAlgn="b"/>
                      <a:r>
                        <a:rPr lang="en-US" sz="1200" b="0" i="0" u="none" strike="noStrike" dirty="0">
                          <a:solidFill>
                            <a:srgbClr val="000000"/>
                          </a:solidFill>
                          <a:effectLst/>
                          <a:latin typeface="Calibri" panose="020F0502020204030204" pitchFamily="34" charset="0"/>
                        </a:rPr>
                        <a:t>R380 Phi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1.6255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755632"/>
                  </a:ext>
                </a:extLst>
              </a:tr>
              <a:tr h="139597">
                <a:tc>
                  <a:txBody>
                    <a:bodyPr/>
                    <a:lstStyle/>
                    <a:p>
                      <a:pPr algn="ctr" fontAlgn="b"/>
                      <a:r>
                        <a:rPr lang="en-US" sz="1200" b="0" i="0" u="none" strike="noStrike" dirty="0">
                          <a:solidFill>
                            <a:srgbClr val="000000"/>
                          </a:solidFill>
                          <a:effectLst/>
                          <a:latin typeface="Calibri" panose="020F0502020204030204" pitchFamily="34" charset="0"/>
                        </a:rPr>
                        <a:t>F577 CHI1 angle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1.6232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4552848"/>
                  </a:ext>
                </a:extLst>
              </a:tr>
              <a:tr h="139597">
                <a:tc>
                  <a:txBody>
                    <a:bodyPr/>
                    <a:lstStyle/>
                    <a:p>
                      <a:pPr algn="ctr" fontAlgn="b"/>
                      <a:r>
                        <a:rPr lang="en-US" sz="1200" b="0" i="0" u="none" strike="noStrike" dirty="0">
                          <a:solidFill>
                            <a:srgbClr val="000000"/>
                          </a:solidFill>
                          <a:effectLst/>
                          <a:latin typeface="Calibri" panose="020F0502020204030204" pitchFamily="34" charset="0"/>
                        </a:rPr>
                        <a:t>Y334 B-factor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1.6205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293506"/>
                  </a:ext>
                </a:extLst>
              </a:tr>
              <a:tr h="139597">
                <a:tc>
                  <a:txBody>
                    <a:bodyPr/>
                    <a:lstStyle/>
                    <a:p>
                      <a:pPr algn="ctr" fontAlgn="b"/>
                      <a:r>
                        <a:rPr lang="en-US" sz="1200" b="0" i="0" u="none" strike="noStrike" dirty="0">
                          <a:solidFill>
                            <a:srgbClr val="000000"/>
                          </a:solidFill>
                          <a:effectLst/>
                          <a:latin typeface="Calibri" panose="020F0502020204030204" pitchFamily="34" charset="0"/>
                        </a:rPr>
                        <a:t>530 B-factor sidechain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1.6148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331366"/>
                  </a:ext>
                </a:extLst>
              </a:tr>
              <a:tr h="139597">
                <a:tc>
                  <a:txBody>
                    <a:bodyPr/>
                    <a:lstStyle/>
                    <a:p>
                      <a:pPr algn="ctr" fontAlgn="b"/>
                      <a:r>
                        <a:rPr lang="en-US" sz="1200" b="0" i="0" u="none" strike="noStrike" dirty="0">
                          <a:solidFill>
                            <a:srgbClr val="000000"/>
                          </a:solidFill>
                          <a:effectLst/>
                          <a:latin typeface="Calibri" panose="020F0502020204030204" pitchFamily="34" charset="0"/>
                        </a:rPr>
                        <a:t>R415 B-factor sidechain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1.6042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4754436"/>
                  </a:ext>
                </a:extLst>
              </a:tr>
              <a:tr h="139597">
                <a:tc>
                  <a:txBody>
                    <a:bodyPr/>
                    <a:lstStyle/>
                    <a:p>
                      <a:pPr algn="ctr" fontAlgn="b"/>
                      <a:r>
                        <a:rPr lang="en-US" sz="1200" b="0" i="0" u="none" strike="noStrike" dirty="0">
                          <a:solidFill>
                            <a:srgbClr val="000000"/>
                          </a:solidFill>
                          <a:effectLst/>
                          <a:latin typeface="Calibri" panose="020F0502020204030204" pitchFamily="34" charset="0"/>
                        </a:rPr>
                        <a:t>382 B-factor Backbone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1.5965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6888617"/>
                  </a:ext>
                </a:extLst>
              </a:tr>
              <a:tr h="139597">
                <a:tc>
                  <a:txBody>
                    <a:bodyPr/>
                    <a:lstStyle/>
                    <a:p>
                      <a:pPr algn="ctr" fontAlgn="b"/>
                      <a:r>
                        <a:rPr lang="en-US" sz="1200" b="0" i="0" u="none" strike="noStrike" dirty="0">
                          <a:solidFill>
                            <a:srgbClr val="000000"/>
                          </a:solidFill>
                          <a:effectLst/>
                          <a:latin typeface="Calibri" panose="020F0502020204030204" pitchFamily="34" charset="0"/>
                        </a:rPr>
                        <a:t>382 B-factor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0118040"/>
                  </a:ext>
                </a:extLst>
              </a:tr>
              <a:tr h="139597">
                <a:tc>
                  <a:txBody>
                    <a:bodyPr/>
                    <a:lstStyle/>
                    <a:p>
                      <a:pPr algn="ctr" fontAlgn="b"/>
                      <a:r>
                        <a:rPr lang="en-US" sz="1200" b="0" i="0" u="none" strike="noStrike" dirty="0">
                          <a:solidFill>
                            <a:srgbClr val="000000"/>
                          </a:solidFill>
                          <a:effectLst/>
                          <a:latin typeface="Calibri" panose="020F0502020204030204" pitchFamily="34" charset="0"/>
                        </a:rPr>
                        <a:t>Q530 B-factor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4177467"/>
                  </a:ext>
                </a:extLst>
              </a:tr>
              <a:tr h="139597">
                <a:tc>
                  <a:txBody>
                    <a:bodyPr/>
                    <a:lstStyle/>
                    <a:p>
                      <a:pPr algn="ctr" fontAlgn="b"/>
                      <a:r>
                        <a:rPr lang="en-US" sz="1200" b="0" i="0" u="none" strike="noStrike" dirty="0">
                          <a:solidFill>
                            <a:srgbClr val="000000"/>
                          </a:solidFill>
                          <a:effectLst/>
                          <a:latin typeface="Calibri" panose="020F0502020204030204" pitchFamily="34" charset="0"/>
                        </a:rPr>
                        <a:t>S363 side chain SFE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8130788"/>
                  </a:ext>
                </a:extLst>
              </a:tr>
              <a:tr h="139597">
                <a:tc>
                  <a:txBody>
                    <a:bodyPr/>
                    <a:lstStyle/>
                    <a:p>
                      <a:pPr algn="ctr" fontAlgn="b"/>
                      <a:r>
                        <a:rPr lang="en-US" sz="1200" b="0" i="0" u="none" strike="noStrike" dirty="0">
                          <a:solidFill>
                            <a:srgbClr val="000000"/>
                          </a:solidFill>
                          <a:effectLst/>
                          <a:latin typeface="Calibri" panose="020F0502020204030204" pitchFamily="34" charset="0"/>
                        </a:rPr>
                        <a:t>R415 B-factor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6081033"/>
                  </a:ext>
                </a:extLst>
              </a:tr>
              <a:tr h="139597">
                <a:tc>
                  <a:txBody>
                    <a:bodyPr/>
                    <a:lstStyle/>
                    <a:p>
                      <a:pPr algn="ctr" fontAlgn="b"/>
                      <a:r>
                        <a:rPr lang="en-US" sz="1200" b="0" i="0" u="none" strike="noStrike" dirty="0">
                          <a:solidFill>
                            <a:srgbClr val="000000"/>
                          </a:solidFill>
                          <a:effectLst/>
                          <a:latin typeface="Calibri" panose="020F0502020204030204" pitchFamily="34" charset="0"/>
                        </a:rPr>
                        <a:t>Q530 B-factor Backbone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1.5496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3625842"/>
                  </a:ext>
                </a:extLst>
              </a:tr>
              <a:tr h="139597">
                <a:tc>
                  <a:txBody>
                    <a:bodyPr/>
                    <a:lstStyle/>
                    <a:p>
                      <a:pPr algn="ctr" fontAlgn="b"/>
                      <a:r>
                        <a:rPr lang="en-US" sz="1200" b="0" i="0" u="none" strike="noStrike" dirty="0">
                          <a:solidFill>
                            <a:srgbClr val="000000"/>
                          </a:solidFill>
                          <a:effectLst/>
                          <a:latin typeface="Calibri" panose="020F0502020204030204" pitchFamily="34" charset="0"/>
                        </a:rPr>
                        <a:t>R380 B-factor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1.5433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396785"/>
                  </a:ext>
                </a:extLst>
              </a:tr>
              <a:tr h="139597">
                <a:tc>
                  <a:txBody>
                    <a:bodyPr/>
                    <a:lstStyle/>
                    <a:p>
                      <a:pPr algn="ctr" fontAlgn="b"/>
                      <a:r>
                        <a:rPr lang="en-US" sz="1200" b="0" i="0" u="none" strike="noStrike" dirty="0">
                          <a:solidFill>
                            <a:srgbClr val="000000"/>
                          </a:solidFill>
                          <a:effectLst/>
                          <a:latin typeface="Calibri" panose="020F0502020204030204" pitchFamily="34" charset="0"/>
                        </a:rPr>
                        <a:t>R380 B-factor sidechain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1.5404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5620854"/>
                  </a:ext>
                </a:extLst>
              </a:tr>
              <a:tr h="139597">
                <a:tc>
                  <a:txBody>
                    <a:bodyPr/>
                    <a:lstStyle/>
                    <a:p>
                      <a:pPr algn="ctr" fontAlgn="b"/>
                      <a:r>
                        <a:rPr lang="en-US" sz="1200" b="0" i="0" u="none" strike="noStrike" dirty="0">
                          <a:solidFill>
                            <a:srgbClr val="000000"/>
                          </a:solidFill>
                          <a:effectLst/>
                          <a:latin typeface="Calibri" panose="020F0502020204030204" pitchFamily="34" charset="0"/>
                        </a:rPr>
                        <a:t>334 B-factor Backbone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1.5387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9862435"/>
                  </a:ext>
                </a:extLst>
              </a:tr>
              <a:tr h="139597">
                <a:tc>
                  <a:txBody>
                    <a:bodyPr/>
                    <a:lstStyle/>
                    <a:p>
                      <a:pPr algn="ctr" fontAlgn="b"/>
                      <a:r>
                        <a:rPr lang="en-US" sz="1200" b="0" i="0" u="none" strike="noStrike" dirty="0">
                          <a:solidFill>
                            <a:srgbClr val="000000"/>
                          </a:solidFill>
                          <a:effectLst/>
                          <a:latin typeface="Calibri" panose="020F0502020204030204" pitchFamily="34" charset="0"/>
                        </a:rPr>
                        <a:t>S555 main chain Res. ASA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8019369"/>
                  </a:ext>
                </a:extLst>
              </a:tr>
              <a:tr h="139597">
                <a:tc>
                  <a:txBody>
                    <a:bodyPr/>
                    <a:lstStyle/>
                    <a:p>
                      <a:pPr algn="ctr" fontAlgn="b"/>
                      <a:r>
                        <a:rPr lang="en-US" sz="1200" b="0" i="0" u="none" strike="noStrike" dirty="0">
                          <a:solidFill>
                            <a:srgbClr val="000000"/>
                          </a:solidFill>
                          <a:effectLst/>
                          <a:latin typeface="Calibri" panose="020F0502020204030204" pitchFamily="34" charset="0"/>
                        </a:rPr>
                        <a:t>S555 side chain surface ASA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1.5264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5612951"/>
                  </a:ext>
                </a:extLst>
              </a:tr>
              <a:tr h="139597">
                <a:tc>
                  <a:txBody>
                    <a:bodyPr/>
                    <a:lstStyle/>
                    <a:p>
                      <a:pPr algn="ctr" fontAlgn="b"/>
                      <a:r>
                        <a:rPr lang="en-US" sz="1200" b="0" i="0" u="none" strike="noStrike" dirty="0">
                          <a:solidFill>
                            <a:srgbClr val="000000"/>
                          </a:solidFill>
                          <a:effectLst/>
                          <a:latin typeface="Calibri" panose="020F0502020204030204" pitchFamily="34" charset="0"/>
                        </a:rPr>
                        <a:t>R415 Omega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1.5196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8376998"/>
                  </a:ext>
                </a:extLst>
              </a:tr>
              <a:tr h="139597">
                <a:tc>
                  <a:txBody>
                    <a:bodyPr/>
                    <a:lstStyle/>
                    <a:p>
                      <a:pPr algn="ctr" fontAlgn="b"/>
                      <a:r>
                        <a:rPr lang="en-US" sz="1200" b="0" i="0" u="none" strike="noStrike" dirty="0">
                          <a:solidFill>
                            <a:srgbClr val="000000"/>
                          </a:solidFill>
                          <a:effectLst/>
                          <a:latin typeface="Calibri" panose="020F0502020204030204" pitchFamily="34" charset="0"/>
                        </a:rPr>
                        <a:t>F577 B-factor sidechain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1.5157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5406224"/>
                  </a:ext>
                </a:extLst>
              </a:tr>
            </a:tbl>
          </a:graphicData>
        </a:graphic>
      </p:graphicFrame>
      <p:pic>
        <p:nvPicPr>
          <p:cNvPr id="1041" name="Picture 1040" descr="A graph with a line&#10;&#10;Description automatically generated">
            <a:extLst>
              <a:ext uri="{FF2B5EF4-FFF2-40B4-BE49-F238E27FC236}">
                <a16:creationId xmlns:a16="http://schemas.microsoft.com/office/drawing/2014/main" id="{755E923E-68DE-F10A-79A7-59D79419AF68}"/>
              </a:ext>
            </a:extLst>
          </p:cNvPr>
          <p:cNvPicPr>
            <a:picLocks noChangeAspect="1"/>
          </p:cNvPicPr>
          <p:nvPr/>
        </p:nvPicPr>
        <p:blipFill>
          <a:blip r:embed="rId21"/>
          <a:stretch>
            <a:fillRect/>
          </a:stretch>
        </p:blipFill>
        <p:spPr>
          <a:xfrm>
            <a:off x="16885792" y="11943193"/>
            <a:ext cx="2533880" cy="1900410"/>
          </a:xfrm>
          <a:prstGeom prst="rect">
            <a:avLst/>
          </a:prstGeom>
        </p:spPr>
      </p:pic>
      <p:pic>
        <p:nvPicPr>
          <p:cNvPr id="1042" name="Picture 1041">
            <a:extLst>
              <a:ext uri="{FF2B5EF4-FFF2-40B4-BE49-F238E27FC236}">
                <a16:creationId xmlns:a16="http://schemas.microsoft.com/office/drawing/2014/main" id="{028EDC9B-29EC-9402-4468-86A13BDFF01A}"/>
              </a:ext>
            </a:extLst>
          </p:cNvPr>
          <p:cNvPicPr>
            <a:picLocks noChangeAspect="1"/>
          </p:cNvPicPr>
          <p:nvPr/>
        </p:nvPicPr>
        <p:blipFill>
          <a:blip r:embed="rId22"/>
          <a:stretch>
            <a:fillRect/>
          </a:stretch>
        </p:blipFill>
        <p:spPr>
          <a:xfrm>
            <a:off x="364002" y="17089956"/>
            <a:ext cx="5569829" cy="3074182"/>
          </a:xfrm>
          <a:prstGeom prst="rect">
            <a:avLst/>
          </a:prstGeom>
        </p:spPr>
      </p:pic>
      <p:cxnSp>
        <p:nvCxnSpPr>
          <p:cNvPr id="1057" name="Straight Connector 1056">
            <a:extLst>
              <a:ext uri="{FF2B5EF4-FFF2-40B4-BE49-F238E27FC236}">
                <a16:creationId xmlns:a16="http://schemas.microsoft.com/office/drawing/2014/main" id="{24E1034D-7FF3-A9DE-A116-43E00D7699D3}"/>
              </a:ext>
            </a:extLst>
          </p:cNvPr>
          <p:cNvCxnSpPr/>
          <p:nvPr/>
        </p:nvCxnSpPr>
        <p:spPr bwMode="auto">
          <a:xfrm>
            <a:off x="9672409" y="20731866"/>
            <a:ext cx="13585099"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63" name="TextBox 1062">
            <a:extLst>
              <a:ext uri="{FF2B5EF4-FFF2-40B4-BE49-F238E27FC236}">
                <a16:creationId xmlns:a16="http://schemas.microsoft.com/office/drawing/2014/main" id="{064D88A8-C984-453F-8309-8C47629BD5D3}"/>
              </a:ext>
            </a:extLst>
          </p:cNvPr>
          <p:cNvSpPr txBox="1"/>
          <p:nvPr/>
        </p:nvSpPr>
        <p:spPr>
          <a:xfrm>
            <a:off x="9672408" y="20724574"/>
            <a:ext cx="13570386" cy="1015663"/>
          </a:xfrm>
          <a:prstGeom prst="rect">
            <a:avLst/>
          </a:prstGeom>
          <a:noFill/>
        </p:spPr>
        <p:txBody>
          <a:bodyPr wrap="square" rtlCol="0">
            <a:spAutoFit/>
          </a:bodyPr>
          <a:lstStyle/>
          <a:p>
            <a:pPr algn="just"/>
            <a:r>
              <a:rPr lang="en-US" sz="1200" b="1" dirty="0"/>
              <a:t>Figure 4: </a:t>
            </a:r>
            <a:r>
              <a:rPr lang="en-US" sz="1200" dirty="0"/>
              <a:t>ClassTor results for the four linkers tested in our study and E78P. Structures display the residue labels for each phi, psi, and </a:t>
            </a:r>
            <a:r>
              <a:rPr lang="el-GR" sz="1200" i="0" u="none" strike="noStrike" dirty="0">
                <a:solidFill>
                  <a:srgbClr val="202124"/>
                </a:solidFill>
                <a:effectLst/>
                <a:latin typeface="Calibri" panose="020F0502020204030204" pitchFamily="34" charset="0"/>
                <a:cs typeface="Calibri" panose="020F0502020204030204" pitchFamily="34" charset="0"/>
              </a:rPr>
              <a:t>β</a:t>
            </a:r>
            <a:r>
              <a:rPr lang="en-US" sz="1200" i="0" u="none" strike="noStrike" dirty="0">
                <a:solidFill>
                  <a:srgbClr val="202124"/>
                </a:solidFill>
                <a:effectLst/>
                <a:latin typeface="Calibri" panose="020F0502020204030204" pitchFamily="34" charset="0"/>
                <a:cs typeface="Calibri" panose="020F0502020204030204" pitchFamily="34" charset="0"/>
              </a:rPr>
              <a:t> (if permitted)</a:t>
            </a:r>
            <a:r>
              <a:rPr lang="el-GR" sz="1200" i="0" u="none" strike="noStrike" dirty="0">
                <a:solidFill>
                  <a:srgbClr val="202124"/>
                </a:solidFill>
                <a:effectLst/>
                <a:latin typeface="Calibri" panose="020F0502020204030204" pitchFamily="34" charset="0"/>
                <a:cs typeface="Calibri" panose="020F0502020204030204" pitchFamily="34" charset="0"/>
              </a:rPr>
              <a:t> </a:t>
            </a:r>
            <a:r>
              <a:rPr lang="en-US" sz="1200" dirty="0"/>
              <a:t>torsional angles. Flexscores are represented by the table adjacent to the macrocycle structure. Spectrums of each torsional angles plotted against frequency with their respective label and heatmaps are displayed. The class ID “x” in the heatmap is a comparison to the reference frame of the bound macrocycle in the crystallized structure to each classifier. Only the predominant fractional percent of classifiers are displayed for each macrocycle. Classifiers denote the highest frequency torsional angle (bin) as “0”.  Comprehensive ClassTor results are displayed for A) Wild-type Nrf2 macrocycle (glycine linker) (K</a:t>
            </a:r>
            <a:r>
              <a:rPr lang="en-US" sz="1200" baseline="-25000" dirty="0"/>
              <a:t>i </a:t>
            </a:r>
            <a:r>
              <a:rPr lang="en-US" sz="1200" dirty="0"/>
              <a:t> 470 nM) B) E78P (K</a:t>
            </a:r>
            <a:r>
              <a:rPr lang="en-US" sz="1200" baseline="-25000" dirty="0"/>
              <a:t>i </a:t>
            </a:r>
            <a:r>
              <a:rPr lang="en-US" sz="1200" dirty="0"/>
              <a:t> 140 nM) C) our lead candidate Nrf2 macrocycle with a DhA linker (K</a:t>
            </a:r>
            <a:r>
              <a:rPr lang="en-US" sz="1200" baseline="-25000" dirty="0"/>
              <a:t>i </a:t>
            </a:r>
            <a:r>
              <a:rPr lang="en-US" sz="1200" dirty="0"/>
              <a:t> 20 nM) D) CB2 linker E) D</a:t>
            </a:r>
            <a:r>
              <a:rPr lang="el-GR" sz="1200" i="0" u="none" strike="noStrike" dirty="0">
                <a:solidFill>
                  <a:srgbClr val="202124"/>
                </a:solidFill>
                <a:effectLst/>
                <a:latin typeface="Calibri" panose="020F0502020204030204" pitchFamily="34" charset="0"/>
                <a:cs typeface="Calibri" panose="020F0502020204030204" pitchFamily="34" charset="0"/>
              </a:rPr>
              <a:t>β</a:t>
            </a:r>
            <a:r>
              <a:rPr lang="en-US" sz="1200" dirty="0"/>
              <a:t>Pro linker.</a:t>
            </a:r>
          </a:p>
        </p:txBody>
      </p:sp>
      <p:sp>
        <p:nvSpPr>
          <p:cNvPr id="1064" name="TextBox 1063">
            <a:extLst>
              <a:ext uri="{FF2B5EF4-FFF2-40B4-BE49-F238E27FC236}">
                <a16:creationId xmlns:a16="http://schemas.microsoft.com/office/drawing/2014/main" id="{6A4D633C-19E1-BA66-D72D-90BA6CA01F20}"/>
              </a:ext>
            </a:extLst>
          </p:cNvPr>
          <p:cNvSpPr txBox="1"/>
          <p:nvPr/>
        </p:nvSpPr>
        <p:spPr>
          <a:xfrm>
            <a:off x="9675748" y="17466348"/>
            <a:ext cx="562352" cy="369332"/>
          </a:xfrm>
          <a:prstGeom prst="rect">
            <a:avLst/>
          </a:prstGeom>
          <a:noFill/>
        </p:spPr>
        <p:txBody>
          <a:bodyPr wrap="square" rtlCol="0">
            <a:spAutoFit/>
          </a:bodyPr>
          <a:lstStyle/>
          <a:p>
            <a:r>
              <a:rPr lang="en-US" dirty="0"/>
              <a:t>A</a:t>
            </a:r>
          </a:p>
        </p:txBody>
      </p:sp>
      <p:sp>
        <p:nvSpPr>
          <p:cNvPr id="1065" name="TextBox 1064">
            <a:extLst>
              <a:ext uri="{FF2B5EF4-FFF2-40B4-BE49-F238E27FC236}">
                <a16:creationId xmlns:a16="http://schemas.microsoft.com/office/drawing/2014/main" id="{EEA6EE48-F6A1-79CA-D20B-F685A159209B}"/>
              </a:ext>
            </a:extLst>
          </p:cNvPr>
          <p:cNvSpPr txBox="1"/>
          <p:nvPr/>
        </p:nvSpPr>
        <p:spPr>
          <a:xfrm>
            <a:off x="12592054" y="17485955"/>
            <a:ext cx="562352" cy="369332"/>
          </a:xfrm>
          <a:prstGeom prst="rect">
            <a:avLst/>
          </a:prstGeom>
          <a:noFill/>
        </p:spPr>
        <p:txBody>
          <a:bodyPr wrap="square" rtlCol="0">
            <a:spAutoFit/>
          </a:bodyPr>
          <a:lstStyle/>
          <a:p>
            <a:r>
              <a:rPr lang="en-US" dirty="0"/>
              <a:t>B</a:t>
            </a:r>
          </a:p>
        </p:txBody>
      </p:sp>
      <p:sp>
        <p:nvSpPr>
          <p:cNvPr id="1066" name="TextBox 1065">
            <a:extLst>
              <a:ext uri="{FF2B5EF4-FFF2-40B4-BE49-F238E27FC236}">
                <a16:creationId xmlns:a16="http://schemas.microsoft.com/office/drawing/2014/main" id="{AB7AAD05-855B-9239-FD63-C552814A477E}"/>
              </a:ext>
            </a:extLst>
          </p:cNvPr>
          <p:cNvSpPr txBox="1"/>
          <p:nvPr/>
        </p:nvSpPr>
        <p:spPr>
          <a:xfrm>
            <a:off x="15246681" y="17434413"/>
            <a:ext cx="562352" cy="369332"/>
          </a:xfrm>
          <a:prstGeom prst="rect">
            <a:avLst/>
          </a:prstGeom>
          <a:noFill/>
        </p:spPr>
        <p:txBody>
          <a:bodyPr wrap="square" rtlCol="0">
            <a:spAutoFit/>
          </a:bodyPr>
          <a:lstStyle/>
          <a:p>
            <a:r>
              <a:rPr lang="en-US" dirty="0"/>
              <a:t>C</a:t>
            </a:r>
          </a:p>
        </p:txBody>
      </p:sp>
      <p:sp>
        <p:nvSpPr>
          <p:cNvPr id="1067" name="TextBox 1066">
            <a:extLst>
              <a:ext uri="{FF2B5EF4-FFF2-40B4-BE49-F238E27FC236}">
                <a16:creationId xmlns:a16="http://schemas.microsoft.com/office/drawing/2014/main" id="{A57E1B3B-1610-4A63-ABA4-B2C778A9A306}"/>
              </a:ext>
            </a:extLst>
          </p:cNvPr>
          <p:cNvSpPr txBox="1"/>
          <p:nvPr/>
        </p:nvSpPr>
        <p:spPr>
          <a:xfrm>
            <a:off x="18004773" y="17437098"/>
            <a:ext cx="562352" cy="369332"/>
          </a:xfrm>
          <a:prstGeom prst="rect">
            <a:avLst/>
          </a:prstGeom>
          <a:noFill/>
        </p:spPr>
        <p:txBody>
          <a:bodyPr wrap="square" rtlCol="0">
            <a:spAutoFit/>
          </a:bodyPr>
          <a:lstStyle/>
          <a:p>
            <a:r>
              <a:rPr lang="en-US" dirty="0"/>
              <a:t>D</a:t>
            </a:r>
          </a:p>
        </p:txBody>
      </p:sp>
      <p:sp>
        <p:nvSpPr>
          <p:cNvPr id="1068" name="TextBox 1067">
            <a:extLst>
              <a:ext uri="{FF2B5EF4-FFF2-40B4-BE49-F238E27FC236}">
                <a16:creationId xmlns:a16="http://schemas.microsoft.com/office/drawing/2014/main" id="{227B8102-7175-1D04-F284-CE9CE1C3508B}"/>
              </a:ext>
            </a:extLst>
          </p:cNvPr>
          <p:cNvSpPr txBox="1"/>
          <p:nvPr/>
        </p:nvSpPr>
        <p:spPr>
          <a:xfrm>
            <a:off x="20566611" y="17434413"/>
            <a:ext cx="562352" cy="369332"/>
          </a:xfrm>
          <a:prstGeom prst="rect">
            <a:avLst/>
          </a:prstGeom>
          <a:noFill/>
        </p:spPr>
        <p:txBody>
          <a:bodyPr wrap="square" rtlCol="0">
            <a:spAutoFit/>
          </a:bodyPr>
          <a:lstStyle/>
          <a:p>
            <a:r>
              <a:rPr lang="en-US" dirty="0"/>
              <a:t>E</a:t>
            </a:r>
          </a:p>
        </p:txBody>
      </p:sp>
      <p:sp>
        <p:nvSpPr>
          <p:cNvPr id="1073" name="TextBox 1072">
            <a:extLst>
              <a:ext uri="{FF2B5EF4-FFF2-40B4-BE49-F238E27FC236}">
                <a16:creationId xmlns:a16="http://schemas.microsoft.com/office/drawing/2014/main" id="{D56BBC41-3536-0D62-A828-FBFDB7CC5603}"/>
              </a:ext>
            </a:extLst>
          </p:cNvPr>
          <p:cNvSpPr txBox="1"/>
          <p:nvPr/>
        </p:nvSpPr>
        <p:spPr>
          <a:xfrm>
            <a:off x="16553154" y="13542836"/>
            <a:ext cx="562352" cy="369332"/>
          </a:xfrm>
          <a:prstGeom prst="rect">
            <a:avLst/>
          </a:prstGeom>
          <a:noFill/>
        </p:spPr>
        <p:txBody>
          <a:bodyPr wrap="square" rtlCol="0">
            <a:spAutoFit/>
          </a:bodyPr>
          <a:lstStyle/>
          <a:p>
            <a:r>
              <a:rPr lang="en-US" dirty="0"/>
              <a:t>C</a:t>
            </a:r>
          </a:p>
        </p:txBody>
      </p:sp>
      <p:pic>
        <p:nvPicPr>
          <p:cNvPr id="15" name="Picture 14" descr="A structure of a molecule&#10;&#10;Description automatically generated with medium confidence">
            <a:extLst>
              <a:ext uri="{FF2B5EF4-FFF2-40B4-BE49-F238E27FC236}">
                <a16:creationId xmlns:a16="http://schemas.microsoft.com/office/drawing/2014/main" id="{183BF8A8-B122-80F8-2E27-0CEAE316C783}"/>
              </a:ext>
            </a:extLst>
          </p:cNvPr>
          <p:cNvPicPr>
            <a:picLocks noChangeAspect="1"/>
          </p:cNvPicPr>
          <p:nvPr/>
        </p:nvPicPr>
        <p:blipFill>
          <a:blip r:embed="rId23"/>
          <a:stretch>
            <a:fillRect/>
          </a:stretch>
        </p:blipFill>
        <p:spPr>
          <a:xfrm>
            <a:off x="16576539" y="13874189"/>
            <a:ext cx="3332885" cy="2335826"/>
          </a:xfrm>
          <a:prstGeom prst="rect">
            <a:avLst/>
          </a:prstGeom>
        </p:spPr>
      </p:pic>
      <p:sp>
        <p:nvSpPr>
          <p:cNvPr id="1071" name="TextBox 1070">
            <a:extLst>
              <a:ext uri="{FF2B5EF4-FFF2-40B4-BE49-F238E27FC236}">
                <a16:creationId xmlns:a16="http://schemas.microsoft.com/office/drawing/2014/main" id="{EC7EE830-93E6-7F43-9E08-B608243CC13D}"/>
              </a:ext>
            </a:extLst>
          </p:cNvPr>
          <p:cNvSpPr txBox="1"/>
          <p:nvPr/>
        </p:nvSpPr>
        <p:spPr>
          <a:xfrm>
            <a:off x="16531470" y="11862957"/>
            <a:ext cx="562352" cy="369332"/>
          </a:xfrm>
          <a:prstGeom prst="rect">
            <a:avLst/>
          </a:prstGeom>
          <a:noFill/>
        </p:spPr>
        <p:txBody>
          <a:bodyPr wrap="square" rtlCol="0">
            <a:spAutoFit/>
          </a:bodyPr>
          <a:lstStyle/>
          <a:p>
            <a:r>
              <a:rPr lang="en-US" dirty="0"/>
              <a:t>A</a:t>
            </a:r>
          </a:p>
        </p:txBody>
      </p:sp>
      <p:sp>
        <p:nvSpPr>
          <p:cNvPr id="1072" name="TextBox 1071">
            <a:extLst>
              <a:ext uri="{FF2B5EF4-FFF2-40B4-BE49-F238E27FC236}">
                <a16:creationId xmlns:a16="http://schemas.microsoft.com/office/drawing/2014/main" id="{DA7526E4-7F3D-C294-EFC2-CF3D29ABADE9}"/>
              </a:ext>
            </a:extLst>
          </p:cNvPr>
          <p:cNvSpPr txBox="1"/>
          <p:nvPr/>
        </p:nvSpPr>
        <p:spPr>
          <a:xfrm>
            <a:off x="19702905" y="11855713"/>
            <a:ext cx="562352" cy="369332"/>
          </a:xfrm>
          <a:prstGeom prst="rect">
            <a:avLst/>
          </a:prstGeom>
          <a:noFill/>
        </p:spPr>
        <p:txBody>
          <a:bodyPr wrap="square" rtlCol="0">
            <a:spAutoFit/>
          </a:bodyPr>
          <a:lstStyle/>
          <a:p>
            <a:r>
              <a:rPr lang="en-US" dirty="0"/>
              <a:t>B</a:t>
            </a:r>
          </a:p>
        </p:txBody>
      </p:sp>
      <p:pic>
        <p:nvPicPr>
          <p:cNvPr id="1044" name="Picture 1043">
            <a:extLst>
              <a:ext uri="{FF2B5EF4-FFF2-40B4-BE49-F238E27FC236}">
                <a16:creationId xmlns:a16="http://schemas.microsoft.com/office/drawing/2014/main" id="{37BB866E-B0E3-1813-472C-CC92D992827D}"/>
              </a:ext>
            </a:extLst>
          </p:cNvPr>
          <p:cNvPicPr>
            <a:picLocks noChangeAspect="1"/>
          </p:cNvPicPr>
          <p:nvPr/>
        </p:nvPicPr>
        <p:blipFill>
          <a:blip r:embed="rId24"/>
          <a:stretch>
            <a:fillRect/>
          </a:stretch>
        </p:blipFill>
        <p:spPr>
          <a:xfrm>
            <a:off x="10774191" y="7443485"/>
            <a:ext cx="4797036" cy="1937264"/>
          </a:xfrm>
          <a:prstGeom prst="rect">
            <a:avLst/>
          </a:prstGeom>
        </p:spPr>
      </p:pic>
      <p:sp>
        <p:nvSpPr>
          <p:cNvPr id="20" name="TextBox 19">
            <a:extLst>
              <a:ext uri="{FF2B5EF4-FFF2-40B4-BE49-F238E27FC236}">
                <a16:creationId xmlns:a16="http://schemas.microsoft.com/office/drawing/2014/main" id="{BCF7C826-D1FA-4DB2-5FFC-D1B1CE11B3DB}"/>
              </a:ext>
            </a:extLst>
          </p:cNvPr>
          <p:cNvSpPr txBox="1"/>
          <p:nvPr/>
        </p:nvSpPr>
        <p:spPr>
          <a:xfrm>
            <a:off x="9834339" y="9251884"/>
            <a:ext cx="6480883" cy="1477328"/>
          </a:xfrm>
          <a:prstGeom prst="rect">
            <a:avLst/>
          </a:prstGeom>
          <a:noFill/>
        </p:spPr>
        <p:txBody>
          <a:bodyPr wrap="square" rtlCol="0">
            <a:spAutoFit/>
          </a:bodyPr>
          <a:lstStyle/>
          <a:p>
            <a:pPr algn="just"/>
            <a:r>
              <a:rPr lang="en-US" sz="1500" b="1" dirty="0">
                <a:latin typeface="Calibri" panose="020F0502020204030204" pitchFamily="34" charset="0"/>
                <a:cs typeface="Calibri" panose="020F0502020204030204" pitchFamily="34" charset="0"/>
              </a:rPr>
              <a:t>Figure 2: </a:t>
            </a:r>
            <a:r>
              <a:rPr lang="en-US" sz="1500" dirty="0">
                <a:latin typeface="Calibri" panose="020F0502020204030204" pitchFamily="34" charset="0"/>
                <a:cs typeface="Calibri" panose="020F0502020204030204" pitchFamily="34" charset="0"/>
              </a:rPr>
              <a:t>HDX results mapped onto Keap1 A) WT Keap1 bound to the Nrf2 peptide (green). B) 380 mutant of Keap1 average relative deuterium uptake difference (ARDD) (image adapted from Mengqi Zhong, online dissertation)</a:t>
            </a:r>
            <a:r>
              <a:rPr lang="en-US" sz="1500" baseline="30000" dirty="0">
                <a:latin typeface="Calibri" panose="020F0502020204030204" pitchFamily="34" charset="0"/>
                <a:cs typeface="Calibri" panose="020F0502020204030204" pitchFamily="34" charset="0"/>
              </a:rPr>
              <a:t>5</a:t>
            </a:r>
            <a:r>
              <a:rPr lang="en-US" sz="1500" dirty="0">
                <a:latin typeface="Calibri" panose="020F0502020204030204" pitchFamily="34" charset="0"/>
                <a:cs typeface="Calibri" panose="020F0502020204030204" pitchFamily="34" charset="0"/>
              </a:rPr>
              <a:t>. C) Overlay of DhA linked macrocycle (cyan) with </a:t>
            </a:r>
            <a:r>
              <a:rPr lang="el-GR" sz="1500" i="0" u="none" strike="noStrike" dirty="0">
                <a:effectLst/>
                <a:latin typeface="Calibri" panose="020F0502020204030204" pitchFamily="34" charset="0"/>
                <a:cs typeface="Calibri" panose="020F0502020204030204" pitchFamily="34" charset="0"/>
              </a:rPr>
              <a:t>β</a:t>
            </a:r>
            <a:r>
              <a:rPr lang="en-US" sz="1500" i="0" u="none" strike="noStrike" dirty="0">
                <a:effectLst/>
                <a:latin typeface="Calibri" panose="020F0502020204030204" pitchFamily="34" charset="0"/>
                <a:cs typeface="Calibri" panose="020F0502020204030204" pitchFamily="34" charset="0"/>
              </a:rPr>
              <a:t>-alanine linker (salmon).</a:t>
            </a:r>
            <a:r>
              <a:rPr lang="en-US" sz="1500" dirty="0">
                <a:latin typeface="Calibri" panose="020F0502020204030204" pitchFamily="34" charset="0"/>
                <a:cs typeface="Calibri" panose="020F0502020204030204" pitchFamily="34" charset="0"/>
              </a:rPr>
              <a:t> D) radar plot displaying dihedral angle strain between DhA, and </a:t>
            </a:r>
            <a:r>
              <a:rPr lang="el-GR" sz="1500" i="0" u="none" strike="noStrike" dirty="0">
                <a:effectLst/>
                <a:latin typeface="Calibri" panose="020F0502020204030204" pitchFamily="34" charset="0"/>
                <a:cs typeface="Calibri" panose="020F0502020204030204" pitchFamily="34" charset="0"/>
              </a:rPr>
              <a:t>β</a:t>
            </a:r>
            <a:r>
              <a:rPr lang="en-US" sz="1500" i="0" u="none" strike="noStrike" dirty="0">
                <a:effectLst/>
                <a:latin typeface="Calibri" panose="020F0502020204030204" pitchFamily="34" charset="0"/>
                <a:cs typeface="Calibri" panose="020F0502020204030204" pitchFamily="34" charset="0"/>
              </a:rPr>
              <a:t>-alanine linked macrocycles (</a:t>
            </a:r>
            <a:r>
              <a:rPr lang="en-US" sz="1500" dirty="0">
                <a:latin typeface="Calibri" panose="020F0502020204030204" pitchFamily="34" charset="0"/>
                <a:cs typeface="Calibri" panose="020F0502020204030204" pitchFamily="34" charset="0"/>
              </a:rPr>
              <a:t>image adapted from Samantha Muellers, online dissertation)</a:t>
            </a:r>
            <a:r>
              <a:rPr lang="en-US" sz="1500" baseline="30000" dirty="0">
                <a:latin typeface="Calibri" panose="020F0502020204030204" pitchFamily="34" charset="0"/>
                <a:cs typeface="Calibri" panose="020F0502020204030204" pitchFamily="34" charset="0"/>
              </a:rPr>
              <a:t>4</a:t>
            </a:r>
            <a:r>
              <a:rPr lang="en-US" sz="1500" dirty="0">
                <a:latin typeface="Calibri" panose="020F0502020204030204" pitchFamily="34" charset="0"/>
                <a:cs typeface="Calibri" panose="020F0502020204030204" pitchFamily="34" charset="0"/>
              </a:rPr>
              <a:t>.</a:t>
            </a:r>
            <a:endParaRPr lang="en-US" sz="1500" baseline="30000" dirty="0">
              <a:latin typeface="Calibri" panose="020F0502020204030204" pitchFamily="34" charset="0"/>
              <a:cs typeface="Calibri" panose="020F0502020204030204" pitchFamily="34" charset="0"/>
            </a:endParaRPr>
          </a:p>
        </p:txBody>
      </p:sp>
      <p:sp>
        <p:nvSpPr>
          <p:cNvPr id="1045" name="Rectangle 1044">
            <a:extLst>
              <a:ext uri="{FF2B5EF4-FFF2-40B4-BE49-F238E27FC236}">
                <a16:creationId xmlns:a16="http://schemas.microsoft.com/office/drawing/2014/main" id="{4D16BC9A-F394-F59D-4A5B-F484EDA29579}"/>
              </a:ext>
            </a:extLst>
          </p:cNvPr>
          <p:cNvSpPr/>
          <p:nvPr/>
        </p:nvSpPr>
        <p:spPr>
          <a:xfrm>
            <a:off x="10238100" y="7263374"/>
            <a:ext cx="848858" cy="5443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EDD5EFC9-9ED3-05CE-3E33-8FD76A5A2647}"/>
              </a:ext>
            </a:extLst>
          </p:cNvPr>
          <p:cNvSpPr/>
          <p:nvPr/>
        </p:nvSpPr>
        <p:spPr>
          <a:xfrm>
            <a:off x="12930203" y="7528191"/>
            <a:ext cx="361586" cy="252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TextBox 1046">
            <a:extLst>
              <a:ext uri="{FF2B5EF4-FFF2-40B4-BE49-F238E27FC236}">
                <a16:creationId xmlns:a16="http://schemas.microsoft.com/office/drawing/2014/main" id="{34A8A548-98DE-1012-0660-655439FB0297}"/>
              </a:ext>
            </a:extLst>
          </p:cNvPr>
          <p:cNvSpPr txBox="1"/>
          <p:nvPr/>
        </p:nvSpPr>
        <p:spPr>
          <a:xfrm>
            <a:off x="10662529" y="7395765"/>
            <a:ext cx="562352" cy="369332"/>
          </a:xfrm>
          <a:prstGeom prst="rect">
            <a:avLst/>
          </a:prstGeom>
          <a:noFill/>
        </p:spPr>
        <p:txBody>
          <a:bodyPr wrap="square" rtlCol="0">
            <a:spAutoFit/>
          </a:bodyPr>
          <a:lstStyle/>
          <a:p>
            <a:r>
              <a:rPr lang="en-US" dirty="0"/>
              <a:t>C</a:t>
            </a:r>
          </a:p>
        </p:txBody>
      </p:sp>
      <p:sp>
        <p:nvSpPr>
          <p:cNvPr id="1051" name="TextBox 1050">
            <a:extLst>
              <a:ext uri="{FF2B5EF4-FFF2-40B4-BE49-F238E27FC236}">
                <a16:creationId xmlns:a16="http://schemas.microsoft.com/office/drawing/2014/main" id="{D08A79C3-AB7B-C294-27E6-500E23A1C807}"/>
              </a:ext>
            </a:extLst>
          </p:cNvPr>
          <p:cNvSpPr txBox="1"/>
          <p:nvPr/>
        </p:nvSpPr>
        <p:spPr>
          <a:xfrm>
            <a:off x="12967037" y="7387738"/>
            <a:ext cx="562352" cy="369332"/>
          </a:xfrm>
          <a:prstGeom prst="rect">
            <a:avLst/>
          </a:prstGeom>
          <a:noFill/>
        </p:spPr>
        <p:txBody>
          <a:bodyPr wrap="square" rtlCol="0">
            <a:spAutoFit/>
          </a:bodyPr>
          <a:lstStyle/>
          <a:p>
            <a:r>
              <a:rPr lang="en-US" dirty="0"/>
              <a:t>D</a:t>
            </a:r>
          </a:p>
        </p:txBody>
      </p:sp>
      <p:sp>
        <p:nvSpPr>
          <p:cNvPr id="1052" name="Rectangle 1051">
            <a:extLst>
              <a:ext uri="{FF2B5EF4-FFF2-40B4-BE49-F238E27FC236}">
                <a16:creationId xmlns:a16="http://schemas.microsoft.com/office/drawing/2014/main" id="{F1AB6326-3C8B-CF00-1B29-8CB55CE60489}"/>
              </a:ext>
            </a:extLst>
          </p:cNvPr>
          <p:cNvSpPr/>
          <p:nvPr/>
        </p:nvSpPr>
        <p:spPr>
          <a:xfrm>
            <a:off x="9993799" y="6782077"/>
            <a:ext cx="848858" cy="5443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980510B3-621E-677E-137D-57678C9A0B38}"/>
              </a:ext>
            </a:extLst>
          </p:cNvPr>
          <p:cNvSpPr/>
          <p:nvPr/>
        </p:nvSpPr>
        <p:spPr>
          <a:xfrm>
            <a:off x="13041442" y="6771875"/>
            <a:ext cx="225927" cy="3659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TextBox 1054">
            <a:extLst>
              <a:ext uri="{FF2B5EF4-FFF2-40B4-BE49-F238E27FC236}">
                <a16:creationId xmlns:a16="http://schemas.microsoft.com/office/drawing/2014/main" id="{FFA03E3B-AA09-A973-3F0A-9FB5E9E6C33E}"/>
              </a:ext>
            </a:extLst>
          </p:cNvPr>
          <p:cNvSpPr txBox="1"/>
          <p:nvPr/>
        </p:nvSpPr>
        <p:spPr>
          <a:xfrm>
            <a:off x="10587047" y="5074737"/>
            <a:ext cx="562352" cy="369332"/>
          </a:xfrm>
          <a:prstGeom prst="rect">
            <a:avLst/>
          </a:prstGeom>
          <a:noFill/>
        </p:spPr>
        <p:txBody>
          <a:bodyPr wrap="square" rtlCol="0">
            <a:spAutoFit/>
          </a:bodyPr>
          <a:lstStyle/>
          <a:p>
            <a:r>
              <a:rPr lang="en-US" dirty="0"/>
              <a:t>A</a:t>
            </a:r>
          </a:p>
        </p:txBody>
      </p:sp>
      <p:sp>
        <p:nvSpPr>
          <p:cNvPr id="1056" name="TextBox 1055">
            <a:extLst>
              <a:ext uri="{FF2B5EF4-FFF2-40B4-BE49-F238E27FC236}">
                <a16:creationId xmlns:a16="http://schemas.microsoft.com/office/drawing/2014/main" id="{67FE19DC-D20D-9457-E109-A9C6EFF92DDD}"/>
              </a:ext>
            </a:extLst>
          </p:cNvPr>
          <p:cNvSpPr txBox="1"/>
          <p:nvPr/>
        </p:nvSpPr>
        <p:spPr>
          <a:xfrm>
            <a:off x="12996874" y="5068991"/>
            <a:ext cx="562352" cy="369332"/>
          </a:xfrm>
          <a:prstGeom prst="rect">
            <a:avLst/>
          </a:prstGeom>
          <a:noFill/>
        </p:spPr>
        <p:txBody>
          <a:bodyPr wrap="square" rtlCol="0">
            <a:spAutoFit/>
          </a:bodyPr>
          <a:lstStyle/>
          <a:p>
            <a:r>
              <a:rPr lang="en-US" dirty="0"/>
              <a:t>B</a:t>
            </a:r>
          </a:p>
        </p:txBody>
      </p:sp>
      <p:sp>
        <p:nvSpPr>
          <p:cNvPr id="1058" name="TextBox 1057">
            <a:extLst>
              <a:ext uri="{FF2B5EF4-FFF2-40B4-BE49-F238E27FC236}">
                <a16:creationId xmlns:a16="http://schemas.microsoft.com/office/drawing/2014/main" id="{A977611B-30B6-5A0E-5E01-655DCDC19E0E}"/>
              </a:ext>
            </a:extLst>
          </p:cNvPr>
          <p:cNvSpPr txBox="1"/>
          <p:nvPr/>
        </p:nvSpPr>
        <p:spPr>
          <a:xfrm>
            <a:off x="434402" y="16972303"/>
            <a:ext cx="562352" cy="369332"/>
          </a:xfrm>
          <a:prstGeom prst="rect">
            <a:avLst/>
          </a:prstGeom>
          <a:noFill/>
        </p:spPr>
        <p:txBody>
          <a:bodyPr wrap="square" rtlCol="0">
            <a:spAutoFit/>
          </a:bodyPr>
          <a:lstStyle/>
          <a:p>
            <a:r>
              <a:rPr lang="en-US" dirty="0"/>
              <a:t>A</a:t>
            </a:r>
          </a:p>
        </p:txBody>
      </p:sp>
      <p:sp>
        <p:nvSpPr>
          <p:cNvPr id="1059" name="TextBox 1058">
            <a:extLst>
              <a:ext uri="{FF2B5EF4-FFF2-40B4-BE49-F238E27FC236}">
                <a16:creationId xmlns:a16="http://schemas.microsoft.com/office/drawing/2014/main" id="{6187FD2F-36FC-082C-0330-0200758CAA38}"/>
              </a:ext>
            </a:extLst>
          </p:cNvPr>
          <p:cNvSpPr txBox="1"/>
          <p:nvPr/>
        </p:nvSpPr>
        <p:spPr>
          <a:xfrm>
            <a:off x="5990342" y="16969984"/>
            <a:ext cx="562352"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3985141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oster of a scientific presentation&#10;&#10;Description automatically generated with medium confidence">
            <a:extLst>
              <a:ext uri="{FF2B5EF4-FFF2-40B4-BE49-F238E27FC236}">
                <a16:creationId xmlns:a16="http://schemas.microsoft.com/office/drawing/2014/main" id="{AC61F120-E9B4-C751-9115-A12BD4639153}"/>
              </a:ext>
            </a:extLst>
          </p:cNvPr>
          <p:cNvPicPr>
            <a:picLocks noChangeAspect="1"/>
          </p:cNvPicPr>
          <p:nvPr/>
        </p:nvPicPr>
        <p:blipFill>
          <a:blip r:embed="rId2"/>
          <a:stretch>
            <a:fillRect/>
          </a:stretch>
        </p:blipFill>
        <p:spPr>
          <a:xfrm>
            <a:off x="7898039" y="1581652"/>
            <a:ext cx="17122321" cy="18782295"/>
          </a:xfrm>
          <a:prstGeom prst="rect">
            <a:avLst/>
          </a:prstGeom>
        </p:spPr>
      </p:pic>
    </p:spTree>
    <p:extLst>
      <p:ext uri="{BB962C8B-B14F-4D97-AF65-F5344CB8AC3E}">
        <p14:creationId xmlns:p14="http://schemas.microsoft.com/office/powerpoint/2010/main" val="479051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lose-up of a diagram&#10;&#10;Description automatically generated">
            <a:extLst>
              <a:ext uri="{FF2B5EF4-FFF2-40B4-BE49-F238E27FC236}">
                <a16:creationId xmlns:a16="http://schemas.microsoft.com/office/drawing/2014/main" id="{8AE00194-FA72-5765-5ED1-2963E5F56A2C}"/>
              </a:ext>
            </a:extLst>
          </p:cNvPr>
          <p:cNvPicPr>
            <a:picLocks noGrp="1" noChangeAspect="1"/>
          </p:cNvPicPr>
          <p:nvPr>
            <p:ph idx="1"/>
          </p:nvPr>
        </p:nvPicPr>
        <p:blipFill>
          <a:blip r:embed="rId2"/>
          <a:stretch>
            <a:fillRect/>
          </a:stretch>
        </p:blipFill>
        <p:spPr>
          <a:xfrm>
            <a:off x="1252537" y="3102015"/>
            <a:ext cx="30413325" cy="15741570"/>
          </a:xfrm>
        </p:spPr>
      </p:pic>
    </p:spTree>
    <p:extLst>
      <p:ext uri="{BB962C8B-B14F-4D97-AF65-F5344CB8AC3E}">
        <p14:creationId xmlns:p14="http://schemas.microsoft.com/office/powerpoint/2010/main" val="314347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machine learning results&#10;&#10;Description automatically generated">
            <a:extLst>
              <a:ext uri="{FF2B5EF4-FFF2-40B4-BE49-F238E27FC236}">
                <a16:creationId xmlns:a16="http://schemas.microsoft.com/office/drawing/2014/main" id="{F80112D3-0C65-0E5E-3794-CA6C366E5091}"/>
              </a:ext>
            </a:extLst>
          </p:cNvPr>
          <p:cNvPicPr>
            <a:picLocks noGrp="1" noChangeAspect="1"/>
          </p:cNvPicPr>
          <p:nvPr>
            <p:ph idx="1"/>
          </p:nvPr>
        </p:nvPicPr>
        <p:blipFill>
          <a:blip r:embed="rId2"/>
          <a:stretch>
            <a:fillRect/>
          </a:stretch>
        </p:blipFill>
        <p:spPr>
          <a:xfrm>
            <a:off x="1407470" y="4892119"/>
            <a:ext cx="30103459" cy="12161361"/>
          </a:xfrm>
        </p:spPr>
      </p:pic>
    </p:spTree>
    <p:extLst>
      <p:ext uri="{BB962C8B-B14F-4D97-AF65-F5344CB8AC3E}">
        <p14:creationId xmlns:p14="http://schemas.microsoft.com/office/powerpoint/2010/main" val="206136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graph&#10;&#10;Description automatically generated">
            <a:extLst>
              <a:ext uri="{FF2B5EF4-FFF2-40B4-BE49-F238E27FC236}">
                <a16:creationId xmlns:a16="http://schemas.microsoft.com/office/drawing/2014/main" id="{5086DBCF-90A3-830B-C6BA-B4287C1E3B9E}"/>
              </a:ext>
            </a:extLst>
          </p:cNvPr>
          <p:cNvPicPr>
            <a:picLocks noGrp="1" noChangeAspect="1"/>
          </p:cNvPicPr>
          <p:nvPr>
            <p:ph idx="1"/>
          </p:nvPr>
        </p:nvPicPr>
        <p:blipFill>
          <a:blip r:embed="rId2"/>
          <a:stretch>
            <a:fillRect/>
          </a:stretch>
        </p:blipFill>
        <p:spPr>
          <a:xfrm>
            <a:off x="861971" y="4991270"/>
            <a:ext cx="31194457" cy="11963060"/>
          </a:xfrm>
        </p:spPr>
      </p:pic>
    </p:spTree>
    <p:extLst>
      <p:ext uri="{BB962C8B-B14F-4D97-AF65-F5344CB8AC3E}">
        <p14:creationId xmlns:p14="http://schemas.microsoft.com/office/powerpoint/2010/main" val="307574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Description automatically generated">
            <a:extLst>
              <a:ext uri="{FF2B5EF4-FFF2-40B4-BE49-F238E27FC236}">
                <a16:creationId xmlns:a16="http://schemas.microsoft.com/office/drawing/2014/main" id="{C7BB298C-6DE9-4CC6-D497-9880FA963AF3}"/>
              </a:ext>
            </a:extLst>
          </p:cNvPr>
          <p:cNvPicPr>
            <a:picLocks noGrp="1" noChangeAspect="1"/>
          </p:cNvPicPr>
          <p:nvPr>
            <p:ph idx="1"/>
          </p:nvPr>
        </p:nvPicPr>
        <p:blipFill>
          <a:blip r:embed="rId2"/>
          <a:stretch>
            <a:fillRect/>
          </a:stretch>
        </p:blipFill>
        <p:spPr>
          <a:xfrm>
            <a:off x="9014278" y="1864301"/>
            <a:ext cx="14889843" cy="18216998"/>
          </a:xfrm>
        </p:spPr>
      </p:pic>
    </p:spTree>
    <p:extLst>
      <p:ext uri="{BB962C8B-B14F-4D97-AF65-F5344CB8AC3E}">
        <p14:creationId xmlns:p14="http://schemas.microsoft.com/office/powerpoint/2010/main" val="37155985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12084</TotalTime>
  <Words>2946</Words>
  <Application>Microsoft Macintosh PowerPoint</Application>
  <PresentationFormat>Custom</PresentationFormat>
  <Paragraphs>365</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 Matthew</dc:creator>
  <cp:lastModifiedBy>Vince, Matthew</cp:lastModifiedBy>
  <cp:revision>51</cp:revision>
  <dcterms:created xsi:type="dcterms:W3CDTF">2023-08-22T12:45:55Z</dcterms:created>
  <dcterms:modified xsi:type="dcterms:W3CDTF">2023-10-11T03:34:21Z</dcterms:modified>
</cp:coreProperties>
</file>