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</p:sldIdLst>
  <p:sldSz cx="43891200" cy="329184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B1BE"/>
    <a:srgbClr val="CED4DB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0" autoAdjust="0"/>
    <p:restoredTop sz="94676" autoAdjust="0"/>
  </p:normalViewPr>
  <p:slideViewPr>
    <p:cSldViewPr>
      <p:cViewPr>
        <p:scale>
          <a:sx n="25" d="100"/>
          <a:sy n="25" d="100"/>
        </p:scale>
        <p:origin x="4" y="220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A6B1BE"/>
            </a:solidFill>
            <a:ln>
              <a:noFill/>
            </a:ln>
            <a:effectLst/>
          </c:spPr>
          <c:invertIfNegative val="0"/>
          <c:cat>
            <c:strRef>
              <c:f>Sheet1!$B$2:$B$7</c:f>
              <c:strCache>
                <c:ptCount val="6"/>
                <c:pt idx="0">
                  <c:v>Alcohol use disorder</c:v>
                </c:pt>
                <c:pt idx="1">
                  <c:v>Opioid use disorder</c:v>
                </c:pt>
                <c:pt idx="2">
                  <c:v>Cannabis use disorder</c:v>
                </c:pt>
                <c:pt idx="3">
                  <c:v>Sedative use</c:v>
                </c:pt>
                <c:pt idx="4">
                  <c:v>Cocaine use disorder</c:v>
                </c:pt>
                <c:pt idx="5">
                  <c:v>Stimulant use</c:v>
                </c:pt>
              </c:strCache>
            </c:strRef>
          </c:cat>
          <c:val>
            <c:numRef>
              <c:f>Sheet1!$C$2:$C$7</c:f>
              <c:numCache>
                <c:formatCode>0.00%</c:formatCode>
                <c:ptCount val="6"/>
                <c:pt idx="0" formatCode="0%">
                  <c:v>0.15</c:v>
                </c:pt>
                <c:pt idx="1">
                  <c:v>7.4999999999999997E-2</c:v>
                </c:pt>
                <c:pt idx="2">
                  <c:v>0.27500000000000002</c:v>
                </c:pt>
                <c:pt idx="3">
                  <c:v>1.2999999999999999E-2</c:v>
                </c:pt>
                <c:pt idx="4">
                  <c:v>3.7999999999999999E-2</c:v>
                </c:pt>
                <c:pt idx="5">
                  <c:v>7.4999999999999997E-2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5A-441E-BE4E-54988A2CF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3"/>
        <c:overlap val="-27"/>
        <c:axId val="39742031"/>
        <c:axId val="39746191"/>
      </c:barChart>
      <c:catAx>
        <c:axId val="39742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39746191"/>
        <c:crosses val="autoZero"/>
        <c:auto val="1"/>
        <c:lblAlgn val="ctr"/>
        <c:lblOffset val="100"/>
        <c:noMultiLvlLbl val="0"/>
      </c:catAx>
      <c:valAx>
        <c:axId val="39746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Percentage of Diagnosis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39742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2400"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Sheet1!$C$23</c:f>
              <c:strCache>
                <c:ptCount val="1"/>
                <c:pt idx="0">
                  <c:v>With AUD or SUD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Sheet1!$D$22:$E$22</c:f>
              <c:strCache>
                <c:ptCount val="2"/>
                <c:pt idx="0">
                  <c:v>Mean Physical Health T-score</c:v>
                </c:pt>
                <c:pt idx="1">
                  <c:v>Mean Mental Health T-score</c:v>
                </c:pt>
              </c:strCache>
            </c:strRef>
          </c:cat>
          <c:val>
            <c:numRef>
              <c:f>Sheet1!$D$23:$E$23</c:f>
              <c:numCache>
                <c:formatCode>General</c:formatCode>
                <c:ptCount val="2"/>
                <c:pt idx="0">
                  <c:v>45</c:v>
                </c:pt>
                <c:pt idx="1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A6-4706-B2D2-A94F6CE425C9}"/>
            </c:ext>
          </c:extLst>
        </c:ser>
        <c:ser>
          <c:idx val="1"/>
          <c:order val="1"/>
          <c:tx>
            <c:strRef>
              <c:f>Sheet1!$C$24</c:f>
              <c:strCache>
                <c:ptCount val="1"/>
                <c:pt idx="0">
                  <c:v>Without AUD or SUD</c:v>
                </c:pt>
              </c:strCache>
            </c:strRef>
          </c:tx>
          <c:spPr>
            <a:solidFill>
              <a:srgbClr val="A6B1B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6B1B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6A6-4706-B2D2-A94F6CE425C9}"/>
              </c:ext>
            </c:extLst>
          </c:dPt>
          <c:cat>
            <c:strRef>
              <c:f>Sheet1!$D$22:$E$22</c:f>
              <c:strCache>
                <c:ptCount val="2"/>
                <c:pt idx="0">
                  <c:v>Mean Physical Health T-score</c:v>
                </c:pt>
                <c:pt idx="1">
                  <c:v>Mean Mental Health T-score</c:v>
                </c:pt>
              </c:strCache>
            </c:strRef>
          </c:cat>
          <c:val>
            <c:numRef>
              <c:f>Sheet1!$D$24:$E$24</c:f>
              <c:numCache>
                <c:formatCode>General</c:formatCode>
                <c:ptCount val="2"/>
                <c:pt idx="0">
                  <c:v>50.3</c:v>
                </c:pt>
                <c:pt idx="1">
                  <c:v>45.2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A6-4706-B2D2-A94F6CE42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5339551"/>
        <c:axId val="1455345375"/>
      </c:barChart>
      <c:catAx>
        <c:axId val="1455339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455345375"/>
        <c:crosses val="autoZero"/>
        <c:auto val="1"/>
        <c:lblAlgn val="ctr"/>
        <c:lblOffset val="100"/>
        <c:noMultiLvlLbl val="0"/>
      </c:catAx>
      <c:valAx>
        <c:axId val="1455345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Mean T-Score of Functionality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455339551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42739" y="3642970"/>
            <a:ext cx="33905952" cy="1939991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16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2739" y="23042880"/>
            <a:ext cx="33905952" cy="8119872"/>
          </a:xfrm>
        </p:spPr>
        <p:txBody>
          <a:bodyPr>
            <a:normAutofit/>
          </a:bodyPr>
          <a:lstStyle>
            <a:lvl1pPr marL="0" indent="0" algn="l">
              <a:buNone/>
              <a:defRPr sz="9600" baseline="0">
                <a:solidFill>
                  <a:schemeClr val="tx1">
                    <a:lumMod val="85000"/>
                  </a:schemeClr>
                </a:solidFill>
              </a:defRPr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9600"/>
            </a:lvl3pPr>
            <a:lvl4pPr marL="6583680" indent="0" algn="ctr">
              <a:buNone/>
              <a:defRPr sz="9600"/>
            </a:lvl4pPr>
            <a:lvl5pPr marL="8778240" indent="0" algn="ctr">
              <a:buNone/>
              <a:defRPr sz="9600"/>
            </a:lvl5pPr>
            <a:lvl6pPr marL="10972800" indent="0" algn="ctr">
              <a:buNone/>
              <a:defRPr sz="9600"/>
            </a:lvl6pPr>
            <a:lvl7pPr marL="13167360" indent="0" algn="ctr">
              <a:buNone/>
              <a:defRPr sz="9600"/>
            </a:lvl7pPr>
            <a:lvl8pPr marL="15361920" indent="0" algn="ctr">
              <a:buNone/>
              <a:defRPr sz="9600"/>
            </a:lvl8pPr>
            <a:lvl9pPr marL="17556480" indent="0" algn="ctr">
              <a:buNone/>
              <a:defRPr sz="9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645920" cy="3291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310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1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2739" y="3642970"/>
            <a:ext cx="33905952" cy="1939991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316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2739" y="23042880"/>
            <a:ext cx="33905952" cy="8119872"/>
          </a:xfrm>
        </p:spPr>
        <p:txBody>
          <a:bodyPr anchor="t">
            <a:normAutofit/>
          </a:bodyPr>
          <a:lstStyle>
            <a:lvl1pPr marL="0" indent="0">
              <a:buNone/>
              <a:defRPr sz="9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645920" cy="3291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6374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2739" y="8778247"/>
            <a:ext cx="16130016" cy="20886418"/>
          </a:xfrm>
        </p:spPr>
        <p:txBody>
          <a:bodyPr/>
          <a:lstStyle>
            <a:lvl1pPr>
              <a:defRPr sz="8640"/>
            </a:lvl1pPr>
            <a:lvl2pPr>
              <a:defRPr sz="7680"/>
            </a:lvl2pPr>
            <a:lvl3pPr>
              <a:defRPr sz="6720"/>
            </a:lvl3pPr>
            <a:lvl4pPr>
              <a:defRPr sz="6720"/>
            </a:lvl4pPr>
            <a:lvl5pPr>
              <a:defRPr sz="6720"/>
            </a:lvl5pPr>
            <a:lvl6pPr>
              <a:defRPr sz="6720"/>
            </a:lvl6pPr>
            <a:lvl7pPr>
              <a:defRPr sz="6720"/>
            </a:lvl7pPr>
            <a:lvl8pPr>
              <a:defRPr sz="6720"/>
            </a:lvl8pPr>
            <a:lvl9pPr>
              <a:defRPr sz="67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55328" y="8778247"/>
            <a:ext cx="16130016" cy="20886418"/>
          </a:xfrm>
        </p:spPr>
        <p:txBody>
          <a:bodyPr/>
          <a:lstStyle>
            <a:lvl1pPr>
              <a:defRPr sz="8640"/>
            </a:lvl1pPr>
            <a:lvl2pPr>
              <a:defRPr sz="7680"/>
            </a:lvl2pPr>
            <a:lvl3pPr>
              <a:defRPr sz="6720"/>
            </a:lvl3pPr>
            <a:lvl4pPr>
              <a:defRPr sz="6720"/>
            </a:lvl4pPr>
            <a:lvl5pPr>
              <a:defRPr sz="6720"/>
            </a:lvl5pPr>
            <a:lvl6pPr>
              <a:defRPr sz="6720"/>
            </a:lvl6pPr>
            <a:lvl7pPr>
              <a:defRPr sz="6720"/>
            </a:lvl7pPr>
            <a:lvl8pPr>
              <a:defRPr sz="6720"/>
            </a:lvl8pPr>
            <a:lvl9pPr>
              <a:defRPr sz="67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1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2739" y="8242488"/>
            <a:ext cx="16130016" cy="3511296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8640" b="0">
                <a:solidFill>
                  <a:schemeClr val="tx2"/>
                </a:solidFill>
              </a:defRPr>
            </a:lvl1pPr>
            <a:lvl2pPr marL="2194560" indent="0">
              <a:buNone/>
              <a:defRPr sz="864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2739" y="12036240"/>
            <a:ext cx="16130016" cy="17590320"/>
          </a:xfrm>
        </p:spPr>
        <p:txBody>
          <a:bodyPr/>
          <a:lstStyle>
            <a:lvl1pPr>
              <a:defRPr sz="8640"/>
            </a:lvl1pPr>
            <a:lvl2pPr>
              <a:defRPr sz="7680"/>
            </a:lvl2pPr>
            <a:lvl3pPr>
              <a:defRPr sz="6720"/>
            </a:lvl3pPr>
            <a:lvl4pPr>
              <a:defRPr sz="6720"/>
            </a:lvl4pPr>
            <a:lvl5pPr>
              <a:defRPr sz="6720"/>
            </a:lvl5pPr>
            <a:lvl6pPr>
              <a:defRPr sz="6720"/>
            </a:lvl6pPr>
            <a:lvl7pPr>
              <a:defRPr sz="6720"/>
            </a:lvl7pPr>
            <a:lvl8pPr>
              <a:defRPr sz="6720"/>
            </a:lvl8pPr>
            <a:lvl9pPr>
              <a:defRPr sz="67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2077273" y="8242488"/>
            <a:ext cx="16151962" cy="3511296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8640" b="0" kern="1200" spc="48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38912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960"/>
              </a:spcAft>
              <a:buClr>
                <a:schemeClr val="accent1"/>
              </a:buClr>
              <a:buSzPct val="80000"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55328" y="12036240"/>
            <a:ext cx="16130016" cy="17590320"/>
          </a:xfrm>
        </p:spPr>
        <p:txBody>
          <a:bodyPr/>
          <a:lstStyle>
            <a:lvl1pPr>
              <a:defRPr sz="8640"/>
            </a:lvl1pPr>
            <a:lvl2pPr>
              <a:defRPr sz="7680"/>
            </a:lvl2pPr>
            <a:lvl3pPr>
              <a:defRPr sz="6720"/>
            </a:lvl3pPr>
            <a:lvl4pPr>
              <a:defRPr sz="6720"/>
            </a:lvl4pPr>
            <a:lvl5pPr>
              <a:defRPr sz="6720"/>
            </a:lvl5pPr>
            <a:lvl6pPr>
              <a:defRPr sz="6720"/>
            </a:lvl6pPr>
            <a:lvl7pPr>
              <a:defRPr sz="6720"/>
            </a:lvl7pPr>
            <a:lvl8pPr>
              <a:defRPr sz="6720"/>
            </a:lvl8pPr>
            <a:lvl9pPr>
              <a:defRPr sz="67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826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93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42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93" y="2194567"/>
            <a:ext cx="11521440" cy="7680946"/>
          </a:xfrm>
        </p:spPr>
        <p:txBody>
          <a:bodyPr anchor="b">
            <a:normAutofit/>
          </a:bodyPr>
          <a:lstStyle>
            <a:lvl1pPr>
              <a:defRPr sz="1344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5360" y="3291840"/>
            <a:ext cx="21884640" cy="26334720"/>
          </a:xfrm>
        </p:spPr>
        <p:txBody>
          <a:bodyPr/>
          <a:lstStyle>
            <a:lvl1pPr>
              <a:defRPr sz="8640"/>
            </a:lvl1pPr>
            <a:lvl2pPr>
              <a:defRPr sz="7680"/>
            </a:lvl2pPr>
            <a:lvl3pPr>
              <a:defRPr sz="6720"/>
            </a:lvl3pPr>
            <a:lvl4pPr>
              <a:defRPr sz="6720"/>
            </a:lvl4pPr>
            <a:lvl5pPr>
              <a:defRPr sz="6720"/>
            </a:lvl5pPr>
            <a:lvl6pPr>
              <a:defRPr sz="6720"/>
            </a:lvl6pPr>
            <a:lvl7pPr>
              <a:defRPr sz="6720"/>
            </a:lvl7pPr>
            <a:lvl8pPr>
              <a:defRPr sz="6720"/>
            </a:lvl8pPr>
            <a:lvl9pPr>
              <a:defRPr sz="67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8493" y="10078730"/>
            <a:ext cx="11521440" cy="18288005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3840"/>
              </a:spcBef>
              <a:buNone/>
              <a:defRPr sz="624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35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4505920"/>
            <a:ext cx="40654224" cy="841248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0" y="25237440"/>
            <a:ext cx="35935920" cy="4389120"/>
          </a:xfrm>
        </p:spPr>
        <p:txBody>
          <a:bodyPr anchor="b">
            <a:normAutofit/>
          </a:bodyPr>
          <a:lstStyle>
            <a:lvl1pPr>
              <a:defRPr sz="1344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7"/>
            <a:ext cx="40654224" cy="24618830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15360">
                <a:solidFill>
                  <a:schemeClr val="bg1"/>
                </a:solidFill>
              </a:defRPr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1840" y="29321234"/>
            <a:ext cx="35935920" cy="286565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840"/>
              </a:spcBef>
              <a:buNone/>
              <a:defRPr sz="6240">
                <a:solidFill>
                  <a:schemeClr val="bg1">
                    <a:lumMod val="85000"/>
                  </a:schemeClr>
                </a:solidFill>
              </a:defRPr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169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37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35322" y="1828800"/>
            <a:ext cx="8915400" cy="283082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3202" y="1828800"/>
            <a:ext cx="27843480" cy="2830829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01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315968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3891200" cy="411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8803600"/>
            <a:ext cx="43891200" cy="411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10515600" y="0"/>
            <a:ext cx="9601200" cy="329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1" tIns="171421" rIns="171421" bIns="171421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72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36” high by 48” wide. It can be used to print a Tri-Fold poster with 12” wings.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72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1800"/>
              </a:spcAft>
            </a:pP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/>
            </a:r>
            <a:b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4805600" y="0"/>
            <a:ext cx="9601200" cy="32918400"/>
            <a:chOff x="33832800" y="0"/>
            <a:chExt cx="12801600" cy="43891200"/>
          </a:xfrm>
        </p:grpSpPr>
        <p:sp>
          <p:nvSpPr>
            <p:cNvPr id="13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72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7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/>
              </a:r>
              <a:b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 userDrawn="1"/>
        </p:nvGrpSpPr>
        <p:grpSpPr>
          <a:xfrm>
            <a:off x="7033287" y="-1257300"/>
            <a:ext cx="29923713" cy="35653980"/>
            <a:chOff x="7033287" y="-1257300"/>
            <a:chExt cx="29923713" cy="35653980"/>
          </a:xfrm>
        </p:grpSpPr>
        <p:sp>
          <p:nvSpPr>
            <p:cNvPr id="2" name="TextBox 1"/>
            <p:cNvSpPr txBox="1"/>
            <p:nvPr userDrawn="1"/>
          </p:nvSpPr>
          <p:spPr>
            <a:xfrm>
              <a:off x="7033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4" name="Straight Arrow Connector 3"/>
            <p:cNvCxnSpPr/>
            <p:nvPr userDrawn="1"/>
          </p:nvCxnSpPr>
          <p:spPr>
            <a:xfrm>
              <a:off x="109728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 userDrawn="1"/>
          </p:nvSpPr>
          <p:spPr>
            <a:xfrm>
              <a:off x="33322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0" name="Straight Arrow Connector 19"/>
            <p:cNvCxnSpPr/>
            <p:nvPr userDrawn="1"/>
          </p:nvCxnSpPr>
          <p:spPr>
            <a:xfrm>
              <a:off x="329184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 userDrawn="1"/>
          </p:nvSpPr>
          <p:spPr>
            <a:xfrm>
              <a:off x="7033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2" name="Straight Arrow Connector 21"/>
            <p:cNvCxnSpPr/>
            <p:nvPr userDrawn="1"/>
          </p:nvCxnSpPr>
          <p:spPr>
            <a:xfrm>
              <a:off x="109728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33322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4" name="Straight Arrow Connector 23"/>
            <p:cNvCxnSpPr/>
            <p:nvPr userDrawn="1"/>
          </p:nvCxnSpPr>
          <p:spPr>
            <a:xfrm>
              <a:off x="329184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326136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407336" y="0"/>
            <a:ext cx="3511296" cy="32918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2739" y="1755648"/>
            <a:ext cx="34893504" cy="63626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2739" y="8778247"/>
            <a:ext cx="30943296" cy="20886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37590991" y="5012055"/>
            <a:ext cx="9143995" cy="1314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33567624" y="19642455"/>
            <a:ext cx="17190720" cy="1314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517064" y="29626567"/>
            <a:ext cx="3291840" cy="2849880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1536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01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19200" kern="1200" spc="-2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77824" indent="-877824" algn="l" defTabSz="4389120" rtl="0" eaLnBrk="1" latinLnBrk="0" hangingPunct="1">
        <a:lnSpc>
          <a:spcPct val="95000"/>
        </a:lnSpc>
        <a:spcBef>
          <a:spcPts val="6720"/>
        </a:spcBef>
        <a:spcAft>
          <a:spcPts val="960"/>
        </a:spcAft>
        <a:buClr>
          <a:schemeClr val="accent1"/>
        </a:buClr>
        <a:buSzPct val="80000"/>
        <a:buFont typeface="Arial" pitchFamily="34" charset="0"/>
        <a:buChar char="•"/>
        <a:defRPr sz="8640" kern="1200" spc="48" baseline="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877824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7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3511296" indent="-877824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67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4828032" indent="-877824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67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6144768" indent="-877824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67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7680000" indent="-1097280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67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9120000" indent="-1097280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67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0560000" indent="-1097280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67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2000000" indent="-1097280" algn="l" defTabSz="4389120" rtl="0" eaLnBrk="1" latinLnBrk="0" hangingPunct="1">
        <a:lnSpc>
          <a:spcPct val="90000"/>
        </a:lnSpc>
        <a:spcBef>
          <a:spcPts val="1440"/>
        </a:spcBef>
        <a:spcAft>
          <a:spcPts val="1440"/>
        </a:spcAft>
        <a:buClr>
          <a:schemeClr val="accent1"/>
        </a:buClr>
        <a:buFont typeface="Wingdings 2" pitchFamily="18" charset="2"/>
        <a:buChar char=""/>
        <a:defRPr sz="67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11/dar.13504" TargetMode="External"/><Relationship Id="rId13" Type="http://schemas.openxmlformats.org/officeDocument/2006/relationships/chart" Target="../charts/chart2.xml"/><Relationship Id="rId18" Type="http://schemas.openxmlformats.org/officeDocument/2006/relationships/image" Target="../media/image7.png"/><Relationship Id="rId3" Type="http://schemas.openxmlformats.org/officeDocument/2006/relationships/hyperlink" Target="https://doi.org/10.1176/ps.2010.61.10.976" TargetMode="External"/><Relationship Id="rId7" Type="http://schemas.openxmlformats.org/officeDocument/2006/relationships/hyperlink" Target="https://doi.org/10.1176/appi.ps.201800407" TargetMode="External"/><Relationship Id="rId12" Type="http://schemas.openxmlformats.org/officeDocument/2006/relationships/chart" Target="../charts/chart1.xml"/><Relationship Id="rId17" Type="http://schemas.openxmlformats.org/officeDocument/2006/relationships/image" Target="../media/image6.png"/><Relationship Id="rId2" Type="http://schemas.openxmlformats.org/officeDocument/2006/relationships/hyperlink" Target="https://www.bmc.org/boat" TargetMode="Externa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i.org/10.1016/j.drugalcdep.2018.07.011" TargetMode="External"/><Relationship Id="rId11" Type="http://schemas.openxmlformats.org/officeDocument/2006/relationships/hyperlink" Target="https://doi.org/10.1186/s12955-021-01794-w" TargetMode="External"/><Relationship Id="rId5" Type="http://schemas.openxmlformats.org/officeDocument/2006/relationships/hyperlink" Target="https://doi.org/10.1016/s2468-2667(22)00093-7" TargetMode="External"/><Relationship Id="rId15" Type="http://schemas.openxmlformats.org/officeDocument/2006/relationships/image" Target="../media/image4.png"/><Relationship Id="rId10" Type="http://schemas.openxmlformats.org/officeDocument/2006/relationships/hyperlink" Target="https://icd.who.int/" TargetMode="External"/><Relationship Id="rId19" Type="http://schemas.openxmlformats.org/officeDocument/2006/relationships/image" Target="../media/image8.png"/><Relationship Id="rId4" Type="http://schemas.openxmlformats.org/officeDocument/2006/relationships/hyperlink" Target="https://www.ncsc.org/__data/assets/pdf_file/0026/16964/mhf2-assisted-outpatient-treatment-jan-2020.pdf" TargetMode="External"/><Relationship Id="rId9" Type="http://schemas.openxmlformats.org/officeDocument/2006/relationships/hyperlink" Target="https://doi.org/10.1097/00005650-199603000-00003" TargetMode="External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10629900" y="15238"/>
            <a:ext cx="22905720" cy="356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rm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0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Substance Use and Functionality Among Court-Involved Patients with Mental Illness</a:t>
            </a:r>
            <a:endParaRPr lang="en-US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11109960" y="3070861"/>
            <a:ext cx="21945600" cy="112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Lucinda Shotts;</a:t>
            </a:r>
            <a:r>
              <a:rPr lang="en-US" sz="28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Tithi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D.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Baul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MPH;</a:t>
            </a:r>
            <a:r>
              <a:rPr lang="en-US" sz="28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Virginia Capellupo;</a:t>
            </a:r>
            <a:r>
              <a:rPr lang="en-US" sz="28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Nandini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Agarwal, MPH;</a:t>
            </a:r>
            <a:r>
              <a:rPr lang="en-US" sz="28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Hannah E.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Brown, MD;</a:t>
            </a:r>
            <a:r>
              <a:rPr lang="en-US" sz="28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Leila Spencer,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LMHC</a:t>
            </a:r>
            <a:r>
              <a:rPr lang="en-US" sz="2800" baseline="30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algn="ctr">
              <a:lnSpc>
                <a:spcPct val="107000"/>
              </a:lnSpc>
            </a:pPr>
            <a:r>
              <a:rPr lang="en-US" sz="2000" baseline="30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Boston Medical Center, </a:t>
            </a:r>
            <a:r>
              <a:rPr lang="en-US" sz="2000" baseline="30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Dept. of Psychiatry,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Chobanian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and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Avedisian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Boston University School of Medicine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63039" y="29794200"/>
            <a:ext cx="9144000" cy="2223674"/>
          </a:xfrm>
          <a:prstGeom prst="rect">
            <a:avLst/>
          </a:prstGeom>
          <a:noFill/>
        </p:spPr>
        <p:txBody>
          <a:bodyPr wrap="square" lIns="91440" tIns="91440" rIns="91440" bIns="91440" rtlCol="0"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Lucinda Shotts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BOAT Program Coordinator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Email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: Lucinda.shotts@bmc.org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Website: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www.bmc.org/boat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Phone: (617) 414-1391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63039" y="28823527"/>
            <a:ext cx="9144000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Contact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75720" y="29569872"/>
            <a:ext cx="21214080" cy="3196127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numCol="1" spcCol="342842" rtlCol="0"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Swartz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M. S., Wilder, C. M., Swanson, J. W., Van Dorn, R. A., Robbins, P. C., Steadman, H. J., Moser, L. L., Gilbert, A. R., &amp; Monahan, J. (2010). Assessing outcomes for consumers in New York's assisted outpatient treatment program. 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Psychiatric services (Washington, D.C.)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61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(10), 976–981.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https://doi.org/10.1176/ps.2010.61.10.976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Fuller, D. A., &amp;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Pinals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D. A. National Center for State Courts. (2020, January).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Assisted Outpatient Treatment (AOT) Community-Based Civil Commitment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[Fact sheet]. Retrieved from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https://www.ncsc.org/__data/assets/pdf_file/0026/16964/mhf2-assisted-outpatient-treatment-jan-2020.pdf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Boston Outpatient Assisted Treatment Program (BOAT) | Boston Medical Center</a:t>
            </a:r>
            <a:r>
              <a:rPr lang="en-US" sz="13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(</a:t>
            </a:r>
            <a:r>
              <a:rPr lang="en-US" sz="13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n.d.</a:t>
            </a:r>
            <a:r>
              <a:rPr lang="en-US" sz="13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 Boston Medical Center. </a:t>
            </a:r>
            <a:r>
              <a:rPr lang="en-US" sz="1300" u="sng" dirty="0" smtClean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https://www.bmc.org/boat</a:t>
            </a:r>
            <a:r>
              <a:rPr lang="en-US" sz="13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3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Baranyi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G.,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Fazel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S.,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Langerfeldt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S. D., &amp;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Mundt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A. P. (2022). The prevalence of comorbid serious mental illnesses and substance use disorders in prison populations: a systematic review and meta-analysis.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Lancet Public Health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(6), e557–e568.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https://doi.org/10.1016/s2468-2667(22)00093-7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Hunt, G. E., Large, M., Cleary, M., Lai, H. M. X., &amp; Saunders, J. B. (2018). Prevalence of comorbid substance use in schizophrenia spectrum disorders in community and clinical settings, 1990–2017: Systematic review and meta-analysis.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Drug and Alcohol Dependence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191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234–258.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/>
              </a:rPr>
              <a:t>https://doi.org/10.1016/j.drugalcdep.2018.07.011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Townley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G., Terry, R.,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Brusilovskiy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E.,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Snethen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G., &amp;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Salzer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M. S. (2019). Associations between physical health limitations and community participation among people with and without serious mental illnesses.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Psychiatric Services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70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(8), 689–695.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7"/>
              </a:rPr>
              <a:t>https://doi.org/10.1176/appi.ps.201800407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Osborne, B.,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Larance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B.,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Ivers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R., Deane, F. P., Robinson, L., &amp; Kelly, P. J. (2022). Systematic review of guidelines for managing physical health during treatment for substance use disorders: Implications for the alcohol and other drug workforce. Drug and Alcohol Review, 41(6), 1367–1390.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8"/>
              </a:rPr>
              <a:t>https://doi.org/10.1111/dar.13504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Ware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J., Jr,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Kosinski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M., &amp; Keller, S. D. (1996). A 12-Item Short-Form Health Survey: construction of scales and preliminary tests of reliability and validity. 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Medical care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34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(3), 220–233.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9"/>
              </a:rPr>
              <a:t>https://doi.org/10.1097/00005650-199603000-00003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World Health Organization. 2020. 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ICD-10-CM: International Classification of Diseases, 10</a:t>
            </a:r>
            <a:r>
              <a:rPr lang="en-US" sz="13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Edition, Clinical Modification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(10-CM ed.).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0"/>
              </a:rPr>
              <a:t>https://icd.who.int</a:t>
            </a:r>
            <a:r>
              <a:rPr lang="en-US" sz="1300" u="sng" dirty="0" smtClean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0"/>
              </a:rPr>
              <a:t>/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Soh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SE., Morello, R., Ayton, D. 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et al.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Measurement properties of the 12-item Short Form Health Survey version 2 in Australians with lung cancer: a </a:t>
            </a:r>
            <a:r>
              <a:rPr lang="en-US" sz="13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Rasch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analysis. 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Health </a:t>
            </a:r>
            <a:r>
              <a:rPr lang="en-US" sz="1300" i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Qual</a:t>
            </a:r>
            <a:r>
              <a:rPr lang="en-US" sz="13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Life Outcomes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US" sz="13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19</a:t>
            </a:r>
            <a:r>
              <a:rPr lang="en-US" sz="13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157 (2021). </a:t>
            </a:r>
            <a:r>
              <a:rPr lang="en-US" sz="1300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1"/>
              </a:rPr>
              <a:t>https://</a:t>
            </a:r>
            <a:r>
              <a:rPr lang="en-US" sz="1300" u="sng" dirty="0" smtClean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1"/>
              </a:rPr>
              <a:t>doi.org/10.1186/s12955-021-01794-w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801600" y="28884073"/>
            <a:ext cx="18288000" cy="685800"/>
          </a:xfrm>
          <a:prstGeom prst="rect">
            <a:avLst/>
          </a:prstGeom>
          <a:noFill/>
          <a:ln>
            <a:noFill/>
          </a:ln>
        </p:spPr>
        <p:txBody>
          <a:bodyPr wrap="none" lIns="68568" tIns="34284" rIns="68568" bIns="34284" rtlCol="0" anchor="ctr" anchorCtr="0"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1463039" y="19075400"/>
            <a:ext cx="9144000" cy="9347199"/>
            <a:chOff x="11521440" y="4800599"/>
            <a:chExt cx="20848320" cy="5614752"/>
          </a:xfrm>
        </p:grpSpPr>
        <p:sp>
          <p:nvSpPr>
            <p:cNvPr id="13" name="Text Box 192"/>
            <p:cNvSpPr txBox="1">
              <a:spLocks noChangeArrowheads="1"/>
            </p:cNvSpPr>
            <p:nvPr/>
          </p:nvSpPr>
          <p:spPr bwMode="auto">
            <a:xfrm>
              <a:off x="11521440" y="5234074"/>
              <a:ext cx="20848320" cy="518127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37137" tIns="137137" rIns="137137" bIns="137137">
              <a:no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Settings and Study Participants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We conducted a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cross-sectional study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 within the BOAT program, which is based in the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Department of Psychiatry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 at the Boston Medical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Center. </a:t>
              </a:r>
              <a:endParaRPr lang="en-US" sz="3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The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study population consists of individuals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enrolled in the BOAT program with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and without </a:t>
              </a: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co-occurring </a:t>
              </a: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SUD/AUDs.</a:t>
              </a:r>
              <a:endParaRPr lang="en-US" sz="3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eaLnBrk="1" hangingPunct="1"/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Clinical Assessments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total of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180 patients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enrolled in the BOAT program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from 2021-2023, 85 of which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completed the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Short Form Health Survey (SF12</a:t>
              </a: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en-US" sz="3000" baseline="300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8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The </a:t>
              </a: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ICD-10-CM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was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used to define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disorders: alcohol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use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F10.10-F10.99), opioid use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F.11.10-F11.99), cannabis use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F12.1-F12.99), sedative use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F13.1-F13.99), cocaine use (F14.1-F14.99), and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stimulant use (F15.10-F15.99).</a:t>
              </a:r>
              <a:r>
                <a:rPr lang="en-US" sz="3000" baseline="30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9 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We performed </a:t>
              </a: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bivariate analyses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to compare patients with SUD or AUD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versus without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SUD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or AUD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eaLnBrk="1" hangingPunct="1"/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1521440" y="4800599"/>
              <a:ext cx="20848320" cy="4435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Methods</a:t>
              </a:r>
              <a:endPara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281582" y="20193000"/>
            <a:ext cx="9326880" cy="2347747"/>
            <a:chOff x="33467040" y="19392676"/>
            <a:chExt cx="9144000" cy="2347747"/>
          </a:xfrm>
        </p:grpSpPr>
        <p:sp>
          <p:nvSpPr>
            <p:cNvPr id="14" name="Text Box 193"/>
            <p:cNvSpPr txBox="1">
              <a:spLocks noChangeArrowheads="1"/>
            </p:cNvSpPr>
            <p:nvPr/>
          </p:nvSpPr>
          <p:spPr bwMode="auto">
            <a:xfrm>
              <a:off x="33467040" y="20078476"/>
              <a:ext cx="9144000" cy="16619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000" dirty="0">
                  <a:latin typeface="Calibri" pitchFamily="34" charset="0"/>
                </a:rPr>
                <a:t>The elevated rates of SUD or AUD had a </a:t>
              </a:r>
              <a:r>
                <a:rPr lang="en-US" sz="3000" b="1" dirty="0">
                  <a:latin typeface="Calibri" pitchFamily="34" charset="0"/>
                </a:rPr>
                <a:t>negative impact </a:t>
              </a:r>
              <a:r>
                <a:rPr lang="en-US" sz="3000" dirty="0">
                  <a:latin typeface="Calibri" pitchFamily="34" charset="0"/>
                </a:rPr>
                <a:t>on BOAT patients’ physical and mental health functionality. 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3467040" y="19392676"/>
              <a:ext cx="9144000" cy="685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Conclusions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463039" y="4524070"/>
            <a:ext cx="9144000" cy="8832432"/>
            <a:chOff x="1280160" y="13487400"/>
            <a:chExt cx="9144000" cy="10018910"/>
          </a:xfrm>
        </p:grpSpPr>
        <p:sp>
          <p:nvSpPr>
            <p:cNvPr id="33" name="Rectangle 32"/>
            <p:cNvSpPr/>
            <p:nvPr/>
          </p:nvSpPr>
          <p:spPr>
            <a:xfrm>
              <a:off x="1280160" y="13487400"/>
              <a:ext cx="9144000" cy="685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Background</a:t>
              </a:r>
              <a:endPara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 Box 190"/>
            <p:cNvSpPr txBox="1">
              <a:spLocks noChangeArrowheads="1"/>
            </p:cNvSpPr>
            <p:nvPr/>
          </p:nvSpPr>
          <p:spPr bwMode="auto">
            <a:xfrm>
              <a:off x="1280160" y="14173200"/>
              <a:ext cx="9144000" cy="9333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b="1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Assisted Outpatient Treatment (AOT)</a:t>
              </a:r>
              <a:r>
                <a:rPr lang="en-US" sz="30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is a civil procedure,</a:t>
              </a:r>
              <a:r>
                <a:rPr lang="en-US" sz="3000" baseline="300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 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providing </a:t>
              </a:r>
              <a:r>
                <a:rPr lang="en-US" sz="30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court-ordered, community-based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, </a:t>
              </a:r>
              <a:r>
                <a:rPr lang="en-US" sz="30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mental health 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treatment.</a:t>
              </a:r>
              <a:r>
                <a:rPr lang="en-US" sz="3000" baseline="30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2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b="1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The </a:t>
              </a:r>
              <a:r>
                <a:rPr lang="en-US" sz="3000" b="1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Boston Outpatient Assisted Treatment (BOAT) </a:t>
              </a:r>
              <a:r>
                <a:rPr lang="en-US" sz="3000" b="1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program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is a </a:t>
              </a:r>
              <a:r>
                <a:rPr lang="en-US" sz="30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modified, voluntary, criminal case-based, AOT program that provides 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patients with serious mental illness (SMI) social</a:t>
              </a:r>
              <a:r>
                <a:rPr lang="en-US" sz="30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, mental health, and substance use 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treatment </a:t>
              </a:r>
              <a:r>
                <a:rPr lang="en-US" sz="30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to achieve recovery and avoid </a:t>
              </a:r>
              <a:r>
                <a:rPr lang="en-US" sz="30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incarceration.</a:t>
              </a:r>
              <a:r>
                <a:rPr lang="en-US" sz="3000" baseline="30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3 </a:t>
              </a:r>
              <a:r>
                <a:rPr lang="en-US" sz="3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30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Figure 1</a:t>
              </a:r>
              <a:r>
                <a:rPr lang="en-US" sz="3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).</a:t>
              </a:r>
              <a:endParaRPr lang="en-US" sz="3000" baseline="30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  <a:p>
              <a:pPr marL="457200" lvl="0" indent="-457200" eaLnBrk="1" hangingPunct="1"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3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There is a </a:t>
              </a:r>
              <a:r>
                <a:rPr lang="en-US" sz="3000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bidirectional relationship</a:t>
              </a:r>
              <a:r>
                <a:rPr lang="en-US" sz="3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between SMI and co-occurring substance use and alcohol use disorders (SUD and AUD).</a:t>
              </a:r>
            </a:p>
            <a:p>
              <a:pPr marL="457200" lvl="0" indent="-457200" eaLnBrk="1" hangingPunct="1"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3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Individuals </a:t>
              </a:r>
              <a:r>
                <a:rPr lang="en-US" sz="30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with an SMI, co-occurring SUD/AUD, and criminal history have significantly higher risks of </a:t>
              </a:r>
              <a:r>
                <a:rPr lang="en-US" sz="3000" b="1" dirty="0" err="1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reincarceration</a:t>
              </a:r>
              <a:r>
                <a:rPr lang="en-US" sz="3000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, hospitalization, and attempted </a:t>
              </a:r>
              <a:r>
                <a:rPr lang="en-US" sz="3000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suicide</a:t>
              </a:r>
              <a:r>
                <a:rPr lang="en-US" sz="3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,</a:t>
              </a:r>
              <a:r>
                <a:rPr lang="en-US" sz="3000" baseline="30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4,5</a:t>
              </a:r>
              <a:r>
                <a:rPr lang="en-US" sz="3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which in turn effects their physical and mental health functionality. </a:t>
              </a:r>
              <a:r>
                <a:rPr lang="en-US" sz="3000" baseline="300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6,7</a:t>
              </a:r>
              <a:endParaRPr lang="en-US" sz="3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281582" y="12547358"/>
            <a:ext cx="9326880" cy="7340842"/>
            <a:chOff x="11521440" y="13487399"/>
            <a:chExt cx="20848320" cy="7348498"/>
          </a:xfrm>
        </p:grpSpPr>
        <p:sp>
          <p:nvSpPr>
            <p:cNvPr id="15" name="Text Box 194"/>
            <p:cNvSpPr txBox="1">
              <a:spLocks noChangeArrowheads="1"/>
            </p:cNvSpPr>
            <p:nvPr/>
          </p:nvSpPr>
          <p:spPr bwMode="auto">
            <a:xfrm>
              <a:off x="11521440" y="14047743"/>
              <a:ext cx="20848320" cy="67881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37137" tIns="137137" rIns="137137" bIns="137137">
              <a:no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342900" indent="-342900" eaLnBrk="1" hangingPunct="1">
                <a:buFont typeface="Arial" panose="020B0604020202020204" pitchFamily="34" charset="0"/>
                <a:buChar char="•"/>
              </a:pP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Fifty-two percent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of patients were diagnosed with SUD or AUD. </a:t>
              </a:r>
            </a:p>
            <a:p>
              <a:pPr marL="342900" indent="-3429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Patients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with SUD or AUD had a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significantly lower mean physical health score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compared to patients without SUD or AUD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(45 ±10.7 vs 50.3 ± 8.4; p-value = 0.0193</a:t>
              </a: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342900" indent="-3429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Patients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with SUD or AUD had a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lower mean mental health score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compared to patients without SUD or AUD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(41.7 ±11.5 vs 45.2; p-value = 0.078)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endParaRPr lang="en-US" sz="30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Although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the mental health score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was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not statistically significant between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the two groups,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there </a:t>
              </a:r>
              <a:r>
                <a:rPr lang="en-US" sz="3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was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still a 4 point mean score difference. Additionally, the mental health mean scores for both groups </a:t>
              </a:r>
              <a:r>
                <a:rPr lang="en-US" sz="30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were </a:t>
              </a:r>
              <a:r>
                <a:rPr lang="en-US" sz="3000" b="1" dirty="0">
                  <a:latin typeface="Calibri" panose="020F0502020204030204" pitchFamily="34" charset="0"/>
                  <a:cs typeface="Calibri" panose="020F0502020204030204" pitchFamily="34" charset="0"/>
                </a:rPr>
                <a:t>lower than the United States population average </a:t>
              </a:r>
              <a:r>
                <a:rPr lang="en-US" sz="3000" dirty="0">
                  <a:latin typeface="Calibri" panose="020F0502020204030204" pitchFamily="34" charset="0"/>
                  <a:cs typeface="Calibri" panose="020F0502020204030204" pitchFamily="34" charset="0"/>
                </a:rPr>
                <a:t>of 50 points.</a:t>
              </a:r>
              <a:r>
                <a:rPr lang="en-US" sz="30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000" baseline="30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en-US" sz="3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eaLnBrk="1" hangingPunct="1"/>
              <a:endParaRPr lang="en-US" sz="3200" dirty="0">
                <a:latin typeface="Calibri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1521440" y="13487399"/>
              <a:ext cx="20848320" cy="55577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Key Findings</a:t>
              </a:r>
              <a:endPara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3" name="Text Box 180"/>
          <p:cNvSpPr txBox="1">
            <a:spLocks noChangeArrowheads="1"/>
          </p:cNvSpPr>
          <p:nvPr/>
        </p:nvSpPr>
        <p:spPr bwMode="auto">
          <a:xfrm>
            <a:off x="22082760" y="4726898"/>
            <a:ext cx="6107369" cy="53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000" b="1" dirty="0">
                <a:latin typeface="Calibri" pitchFamily="34" charset="0"/>
              </a:rPr>
              <a:t>Table 1. </a:t>
            </a:r>
            <a:r>
              <a:rPr lang="en-US" sz="3000" b="1" dirty="0" smtClean="0">
                <a:latin typeface="Calibri" pitchFamily="34" charset="0"/>
              </a:rPr>
              <a:t>Patient Characteristics.</a:t>
            </a:r>
            <a:endParaRPr lang="en-US" sz="3000" b="1" dirty="0">
              <a:latin typeface="Calibr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127401" y="29870400"/>
            <a:ext cx="7457517" cy="2223674"/>
          </a:xfrm>
          <a:prstGeom prst="rect">
            <a:avLst/>
          </a:prstGeom>
          <a:noFill/>
        </p:spPr>
        <p:txBody>
          <a:bodyPr wrap="square" lIns="91440" tIns="91440" rIns="91440" bIns="91440" rtlCol="0">
            <a:normAutofit lnSpcReduction="10000"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We would like to thank our grant funder, SAMSHA; our project director, Judge Kathleen Coffey; our PI Tasha Ferguson; as well as the BOAT staff members for all of their hard work and dedication to the program.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284160" y="28823527"/>
            <a:ext cx="9144000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Acknowledgements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3281582" y="22843198"/>
            <a:ext cx="9326880" cy="5579401"/>
            <a:chOff x="33467040" y="23637240"/>
            <a:chExt cx="9144000" cy="5579401"/>
          </a:xfrm>
        </p:grpSpPr>
        <p:sp>
          <p:nvSpPr>
            <p:cNvPr id="40" name="Text Box 193"/>
            <p:cNvSpPr txBox="1">
              <a:spLocks noChangeArrowheads="1"/>
            </p:cNvSpPr>
            <p:nvPr/>
          </p:nvSpPr>
          <p:spPr bwMode="auto">
            <a:xfrm>
              <a:off x="33467040" y="24323040"/>
              <a:ext cx="9144000" cy="48936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 smtClean="0">
                  <a:latin typeface="Calibri" pitchFamily="34" charset="0"/>
                </a:rPr>
                <a:t>The BOAT program continues </a:t>
              </a:r>
              <a:r>
                <a:rPr lang="en-US" sz="3000" dirty="0">
                  <a:latin typeface="Calibri" pitchFamily="34" charset="0"/>
                </a:rPr>
                <a:t>to expand SUD and AUD services, including </a:t>
              </a:r>
              <a:r>
                <a:rPr lang="en-US" sz="3000" b="1" dirty="0">
                  <a:latin typeface="Calibri" pitchFamily="34" charset="0"/>
                </a:rPr>
                <a:t>recovery coaching</a:t>
              </a:r>
              <a:r>
                <a:rPr lang="en-US" sz="3000" dirty="0">
                  <a:latin typeface="Calibri" pitchFamily="34" charset="0"/>
                </a:rPr>
                <a:t>, </a:t>
              </a:r>
              <a:r>
                <a:rPr lang="en-US" sz="3000" b="1" dirty="0">
                  <a:latin typeface="Calibri" pitchFamily="34" charset="0"/>
                </a:rPr>
                <a:t>certified peer specialist support</a:t>
              </a:r>
              <a:r>
                <a:rPr lang="en-US" sz="3000" dirty="0">
                  <a:latin typeface="Calibri" pitchFamily="34" charset="0"/>
                </a:rPr>
                <a:t>, </a:t>
              </a:r>
              <a:r>
                <a:rPr lang="en-US" sz="3000" b="1" dirty="0">
                  <a:latin typeface="Calibri" pitchFamily="34" charset="0"/>
                </a:rPr>
                <a:t>and</a:t>
              </a:r>
              <a:r>
                <a:rPr lang="en-US" sz="3000" dirty="0">
                  <a:latin typeface="Calibri" pitchFamily="34" charset="0"/>
                </a:rPr>
                <a:t> </a:t>
              </a:r>
              <a:r>
                <a:rPr lang="en-US" sz="3000" b="1" dirty="0">
                  <a:latin typeface="Calibri" pitchFamily="34" charset="0"/>
                </a:rPr>
                <a:t>addiction focused medication management</a:t>
              </a:r>
              <a:r>
                <a:rPr lang="en-US" sz="3000" dirty="0">
                  <a:latin typeface="Calibri" pitchFamily="34" charset="0"/>
                </a:rPr>
                <a:t> to address </a:t>
              </a:r>
              <a:r>
                <a:rPr lang="en-US" sz="3000" dirty="0" smtClean="0">
                  <a:latin typeface="Calibri" pitchFamily="34" charset="0"/>
                </a:rPr>
                <a:t>the full </a:t>
              </a:r>
              <a:r>
                <a:rPr lang="en-US" sz="3000" dirty="0">
                  <a:latin typeface="Calibri" pitchFamily="34" charset="0"/>
                </a:rPr>
                <a:t>scope of </a:t>
              </a:r>
              <a:r>
                <a:rPr lang="en-US" sz="3000" dirty="0" smtClean="0">
                  <a:latin typeface="Calibri" pitchFamily="34" charset="0"/>
                </a:rPr>
                <a:t>patient needs.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Calibri" pitchFamily="34" charset="0"/>
                </a:rPr>
                <a:t>We will perform </a:t>
              </a:r>
              <a:r>
                <a:rPr lang="en-US" sz="3000" b="1" dirty="0">
                  <a:latin typeface="Calibri" pitchFamily="34" charset="0"/>
                </a:rPr>
                <a:t>multivariable regression analyses </a:t>
              </a:r>
              <a:r>
                <a:rPr lang="en-US" sz="3000" dirty="0">
                  <a:latin typeface="Calibri" pitchFamily="34" charset="0"/>
                </a:rPr>
                <a:t>with functionality as the outcome</a:t>
              </a:r>
              <a:r>
                <a:rPr lang="en-US" sz="3000" dirty="0" smtClean="0">
                  <a:latin typeface="Calibri" pitchFamily="34" charset="0"/>
                </a:rPr>
                <a:t>.</a:t>
              </a:r>
            </a:p>
            <a:p>
              <a:pPr marL="457200" indent="-457200" eaLnBrk="1" hangingPunct="1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Calibri" pitchFamily="34" charset="0"/>
                </a:rPr>
                <a:t>We will also assess the differences in functionality scores among </a:t>
              </a:r>
              <a:r>
                <a:rPr lang="en-US" sz="3000" b="1" dirty="0">
                  <a:latin typeface="Calibri" pitchFamily="34" charset="0"/>
                </a:rPr>
                <a:t>baseline, 6-month, </a:t>
              </a:r>
              <a:r>
                <a:rPr lang="en-US" sz="3000" b="1" dirty="0" smtClean="0">
                  <a:latin typeface="Calibri" pitchFamily="34" charset="0"/>
                </a:rPr>
                <a:t>and program discharge</a:t>
              </a:r>
              <a:r>
                <a:rPr lang="en-US" sz="3000" dirty="0" smtClean="0">
                  <a:latin typeface="Calibri" pitchFamily="34" charset="0"/>
                </a:rPr>
                <a:t>.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3467040" y="23637240"/>
              <a:ext cx="9144000" cy="685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Future Directions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27934"/>
              </p:ext>
            </p:extLst>
          </p:nvPr>
        </p:nvGraphicFramePr>
        <p:xfrm>
          <a:off x="22521007" y="5313938"/>
          <a:ext cx="9952855" cy="1495526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218219">
                  <a:extLst>
                    <a:ext uri="{9D8B030D-6E8A-4147-A177-3AD203B41FA5}">
                      <a16:colId xmlns:a16="http://schemas.microsoft.com/office/drawing/2014/main" val="4077791358"/>
                    </a:ext>
                  </a:extLst>
                </a:gridCol>
                <a:gridCol w="1734636">
                  <a:extLst>
                    <a:ext uri="{9D8B030D-6E8A-4147-A177-3AD203B41FA5}">
                      <a16:colId xmlns:a16="http://schemas.microsoft.com/office/drawing/2014/main" val="4269534797"/>
                    </a:ext>
                  </a:extLst>
                </a:gridCol>
              </a:tblGrid>
              <a:tr h="4523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 Characteristics  </a:t>
                      </a:r>
                      <a:endParaRPr lang="en-US" sz="2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 = 85</a:t>
                      </a:r>
                      <a:endParaRPr lang="en-US" sz="2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5049162"/>
                  </a:ext>
                </a:extLst>
              </a:tr>
              <a:tr h="4523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Age: Mean (SD)</a:t>
                      </a:r>
                      <a:endParaRPr lang="en-US" sz="2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35.8 (10.4)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091615"/>
                  </a:ext>
                </a:extLst>
              </a:tr>
              <a:tr h="13990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Gender: n(%)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</a:t>
                      </a: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Female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57 (82.6%)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(17.4%)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53491"/>
                  </a:ext>
                </a:extLst>
              </a:tr>
              <a:tr h="925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Ethnicity: n(%)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</a:t>
                      </a: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Latino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(21.7%)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896269"/>
                  </a:ext>
                </a:extLst>
              </a:tr>
              <a:tr h="28190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Race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</a:t>
                      </a: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Black or African-American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White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Asian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Alaskan Native American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More than one race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 (46.4%)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 (24.6%)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(2.9%)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(1.5%)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(23%)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67634"/>
                  </a:ext>
                </a:extLst>
              </a:tr>
              <a:tr h="345505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Living conditions: n(%)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Owned or rented or someone else’s place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Homeless (shelter, street/outdoors, park)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Group home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Transition living facility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Hospital/ detox inpatient or residential treatment facility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Other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 (56.9%)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(21.5%)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(7.7%)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(3.1%)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(4.6%)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(4.6%)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486136"/>
                  </a:ext>
                </a:extLst>
              </a:tr>
              <a:tr h="32923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Education: n(%)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 than 12</a:t>
                      </a:r>
                      <a:r>
                        <a:rPr lang="en-US" sz="2600" b="0" baseline="30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12 grade/high school diploma/ GED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Vocational/technical diploma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Some college or university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Bachelor’s degree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Graduate work/degree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(23.1%)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 (35.4%)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(4.6%)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 (29.2%)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(6.2%)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(1.5%)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468519"/>
                  </a:ext>
                </a:extLst>
              </a:tr>
              <a:tr h="21594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Employment: n(%)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Full-time + part-time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Unemployed (looking for work, disabled, retired not looking </a:t>
                      </a:r>
                      <a:r>
                        <a:rPr lang="en-US" sz="2600" b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 </a:t>
                      </a:r>
                      <a:r>
                        <a:rPr lang="en-US" sz="2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(27.7%)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(72.3%)</a:t>
                      </a:r>
                      <a:endParaRPr lang="en-US" sz="2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924517"/>
                  </a:ext>
                </a:extLst>
              </a:tr>
            </a:tbl>
          </a:graphicData>
        </a:graphic>
      </p:graphicFrame>
      <p:graphicFrame>
        <p:nvGraphicFramePr>
          <p:cNvPr id="42" name="Chart 41"/>
          <p:cNvGraphicFramePr/>
          <p:nvPr>
            <p:extLst>
              <p:ext uri="{D42A27DB-BD31-4B8C-83A1-F6EECF244321}">
                <p14:modId xmlns:p14="http://schemas.microsoft.com/office/powerpoint/2010/main" val="916652000"/>
              </p:ext>
            </p:extLst>
          </p:nvPr>
        </p:nvGraphicFramePr>
        <p:xfrm>
          <a:off x="22521007" y="21346984"/>
          <a:ext cx="9952854" cy="692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33281582" y="5313938"/>
            <a:ext cx="9239418" cy="6926008"/>
            <a:chOff x="22552622" y="22098000"/>
            <a:chExt cx="9921240" cy="6136415"/>
          </a:xfrm>
          <a:solidFill>
            <a:schemeClr val="bg1"/>
          </a:solidFill>
        </p:grpSpPr>
        <p:grpSp>
          <p:nvGrpSpPr>
            <p:cNvPr id="20" name="Group 19"/>
            <p:cNvGrpSpPr/>
            <p:nvPr/>
          </p:nvGrpSpPr>
          <p:grpSpPr>
            <a:xfrm>
              <a:off x="22552622" y="22098000"/>
              <a:ext cx="9921240" cy="6136415"/>
              <a:chOff x="22402800" y="17014240"/>
              <a:chExt cx="9921240" cy="5459524"/>
            </a:xfrm>
            <a:grpFill/>
          </p:grpSpPr>
          <p:graphicFrame>
            <p:nvGraphicFramePr>
              <p:cNvPr id="43" name="Chart 42"/>
              <p:cNvGraphicFramePr/>
              <p:nvPr>
                <p:extLst>
                  <p:ext uri="{D42A27DB-BD31-4B8C-83A1-F6EECF244321}">
                    <p14:modId xmlns:p14="http://schemas.microsoft.com/office/powerpoint/2010/main" val="962360902"/>
                  </p:ext>
                </p:extLst>
              </p:nvPr>
            </p:nvGraphicFramePr>
            <p:xfrm>
              <a:off x="22402800" y="17014240"/>
              <a:ext cx="9921240" cy="545952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cxnSp>
            <p:nvCxnSpPr>
              <p:cNvPr id="17" name="Straight Connector 16"/>
              <p:cNvCxnSpPr/>
              <p:nvPr/>
            </p:nvCxnSpPr>
            <p:spPr>
              <a:xfrm>
                <a:off x="23403562" y="17919259"/>
                <a:ext cx="8859517" cy="13714"/>
              </a:xfrm>
              <a:prstGeom prst="line">
                <a:avLst/>
              </a:prstGeom>
              <a:grpFill/>
              <a:ln w="1905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29526723" y="22737698"/>
              <a:ext cx="2879172" cy="368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US population average</a:t>
              </a:r>
              <a:endParaRPr lang="en-US" sz="21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5133784" y="22462359"/>
              <a:ext cx="1692775" cy="518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4791653" y="22873044"/>
              <a:ext cx="2362200" cy="0"/>
            </a:xfrm>
            <a:prstGeom prst="line">
              <a:avLst/>
            </a:prstGeom>
            <a:grpFill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Text Box 180"/>
          <p:cNvSpPr txBox="1">
            <a:spLocks noChangeArrowheads="1"/>
          </p:cNvSpPr>
          <p:nvPr/>
        </p:nvSpPr>
        <p:spPr bwMode="auto">
          <a:xfrm>
            <a:off x="11628242" y="4726898"/>
            <a:ext cx="6431158" cy="53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000" b="1" dirty="0" smtClean="0">
                <a:latin typeface="Calibri" pitchFamily="34" charset="0"/>
              </a:rPr>
              <a:t>Figure </a:t>
            </a:r>
            <a:r>
              <a:rPr lang="en-US" sz="3000" b="1" dirty="0">
                <a:latin typeface="Calibri" pitchFamily="34" charset="0"/>
              </a:rPr>
              <a:t>1. </a:t>
            </a:r>
            <a:r>
              <a:rPr lang="en-US" sz="3000" b="1" dirty="0" smtClean="0">
                <a:latin typeface="Calibri" pitchFamily="34" charset="0"/>
              </a:rPr>
              <a:t>BOAT Program Overview.</a:t>
            </a:r>
            <a:endParaRPr lang="en-US" sz="3000" b="1" dirty="0">
              <a:latin typeface="Calibr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/>
          <a:srcRect l="3493" t="12505" r="52838" b="12069"/>
          <a:stretch/>
        </p:blipFill>
        <p:spPr>
          <a:xfrm>
            <a:off x="35613335" y="1060237"/>
            <a:ext cx="4130043" cy="2065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928800" y="342208"/>
            <a:ext cx="3379469" cy="33794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49443" y="1060236"/>
            <a:ext cx="4765957" cy="20728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5" t="30639" r="25331" b="37084"/>
          <a:stretch/>
        </p:blipFill>
        <p:spPr>
          <a:xfrm>
            <a:off x="1463038" y="16355384"/>
            <a:ext cx="9166861" cy="2720016"/>
          </a:xfrm>
          <a:prstGeom prst="rect">
            <a:avLst/>
          </a:prstGeom>
        </p:spPr>
      </p:pic>
      <p:grpSp>
        <p:nvGrpSpPr>
          <p:cNvPr id="51" name="Group 50"/>
          <p:cNvGrpSpPr/>
          <p:nvPr/>
        </p:nvGrpSpPr>
        <p:grpSpPr>
          <a:xfrm>
            <a:off x="1463039" y="13640211"/>
            <a:ext cx="9144000" cy="2490846"/>
            <a:chOff x="1463039" y="14505134"/>
            <a:chExt cx="9144000" cy="2545013"/>
          </a:xfrm>
        </p:grpSpPr>
        <p:sp>
          <p:nvSpPr>
            <p:cNvPr id="52" name="Text Box 192"/>
            <p:cNvSpPr txBox="1">
              <a:spLocks noChangeArrowheads="1"/>
            </p:cNvSpPr>
            <p:nvPr/>
          </p:nvSpPr>
          <p:spPr bwMode="auto">
            <a:xfrm>
              <a:off x="1463039" y="15219961"/>
              <a:ext cx="9144000" cy="183018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lIns="137137" tIns="137137" rIns="137137" bIns="137137">
              <a:no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Aft>
                  <a:spcPts val="800"/>
                </a:spcAft>
              </a:pPr>
              <a:r>
                <a:rPr lang="en-US" sz="3200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We investigated</a:t>
              </a:r>
              <a:r>
                <a:rPr lang="en-US" sz="3200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the </a:t>
              </a:r>
              <a:r>
                <a:rPr lang="en-US" sz="3200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impact of substance </a:t>
              </a:r>
              <a:r>
                <a:rPr lang="en-US" sz="3200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and alcohol use </a:t>
              </a:r>
              <a:r>
                <a:rPr lang="en-US" sz="3200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on physical and mental health functionality </a:t>
              </a: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within a cohort of BOAT patients.</a:t>
              </a:r>
              <a:endPara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463039" y="14505134"/>
              <a:ext cx="9144000" cy="73152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Objective</a:t>
              </a:r>
              <a:endPara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3281582" y="4696700"/>
            <a:ext cx="9241705" cy="60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Figure 3. Physical and Mental Health Functioning Scores</a:t>
            </a:r>
            <a:endParaRPr lang="en-US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521007" y="20737584"/>
            <a:ext cx="9952854" cy="6093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Figure 2. Substance and Alcohol Use Diagnoses</a:t>
            </a:r>
            <a:endParaRPr lang="en-US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8"/>
          <a:srcRect l="18000" t="12006" r="19333" b="14116"/>
          <a:stretch/>
        </p:blipFill>
        <p:spPr>
          <a:xfrm>
            <a:off x="533400" y="686761"/>
            <a:ext cx="3288383" cy="2667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" t="12023" r="19550" b="714"/>
          <a:stretch/>
        </p:blipFill>
        <p:spPr>
          <a:xfrm>
            <a:off x="11414759" y="5128655"/>
            <a:ext cx="10711181" cy="2337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DDD9C3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3503</TotalTime>
  <Words>1407</Words>
  <Application>Microsoft Office PowerPoint</Application>
  <PresentationFormat>Custom</PresentationFormat>
  <Paragraphs>116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Schoolbook</vt:lpstr>
      <vt:lpstr>Times New Roman</vt:lpstr>
      <vt:lpstr>Wingdings 2</vt:lpstr>
      <vt:lpstr>View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36x48 Tri-Fold</dc:title>
  <dc:creator>Jay Larson</dc:creator>
  <dc:description>Quality poster printing
www.genigraphics.com
1-800-790-4001</dc:description>
  <cp:lastModifiedBy>Capellupo, Virginia</cp:lastModifiedBy>
  <cp:revision>213</cp:revision>
  <cp:lastPrinted>2013-02-12T02:21:55Z</cp:lastPrinted>
  <dcterms:created xsi:type="dcterms:W3CDTF">2013-02-10T21:14:48Z</dcterms:created>
  <dcterms:modified xsi:type="dcterms:W3CDTF">2023-10-10T16:28:36Z</dcterms:modified>
</cp:coreProperties>
</file>