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4"/>
  </p:notesMasterIdLst>
  <p:sldIdLst>
    <p:sldId id="257" r:id="rId2"/>
    <p:sldId id="259" r:id="rId3"/>
    <p:sldId id="264" r:id="rId4"/>
    <p:sldId id="276" r:id="rId5"/>
    <p:sldId id="267" r:id="rId6"/>
    <p:sldId id="277" r:id="rId7"/>
    <p:sldId id="278" r:id="rId8"/>
    <p:sldId id="269" r:id="rId9"/>
    <p:sldId id="270" r:id="rId10"/>
    <p:sldId id="279" r:id="rId11"/>
    <p:sldId id="272" r:id="rId12"/>
    <p:sldId id="275" r:id="rId13"/>
  </p:sldIdLst>
  <p:sldSz cx="51206400" cy="30175200"/>
  <p:notesSz cx="6858000" cy="9144000"/>
  <p:defaultTextStyle>
    <a:defPPr>
      <a:defRPr lang="en-US"/>
    </a:defPPr>
    <a:lvl1pPr marL="0" algn="l" defTabSz="4648960" rtl="0" eaLnBrk="1" latinLnBrk="0" hangingPunct="1">
      <a:defRPr sz="9200" kern="1200">
        <a:solidFill>
          <a:schemeClr val="tx1"/>
        </a:solidFill>
        <a:latin typeface="+mn-lt"/>
        <a:ea typeface="+mn-ea"/>
        <a:cs typeface="+mn-cs"/>
      </a:defRPr>
    </a:lvl1pPr>
    <a:lvl2pPr marL="2324480" algn="l" defTabSz="4648960" rtl="0" eaLnBrk="1" latinLnBrk="0" hangingPunct="1">
      <a:defRPr sz="9200" kern="1200">
        <a:solidFill>
          <a:schemeClr val="tx1"/>
        </a:solidFill>
        <a:latin typeface="+mn-lt"/>
        <a:ea typeface="+mn-ea"/>
        <a:cs typeface="+mn-cs"/>
      </a:defRPr>
    </a:lvl2pPr>
    <a:lvl3pPr marL="4648960" algn="l" defTabSz="4648960" rtl="0" eaLnBrk="1" latinLnBrk="0" hangingPunct="1">
      <a:defRPr sz="9200" kern="1200">
        <a:solidFill>
          <a:schemeClr val="tx1"/>
        </a:solidFill>
        <a:latin typeface="+mn-lt"/>
        <a:ea typeface="+mn-ea"/>
        <a:cs typeface="+mn-cs"/>
      </a:defRPr>
    </a:lvl3pPr>
    <a:lvl4pPr marL="6973430" algn="l" defTabSz="4648960" rtl="0" eaLnBrk="1" latinLnBrk="0" hangingPunct="1">
      <a:defRPr sz="9200" kern="1200">
        <a:solidFill>
          <a:schemeClr val="tx1"/>
        </a:solidFill>
        <a:latin typeface="+mn-lt"/>
        <a:ea typeface="+mn-ea"/>
        <a:cs typeface="+mn-cs"/>
      </a:defRPr>
    </a:lvl4pPr>
    <a:lvl5pPr marL="9297911" algn="l" defTabSz="4648960" rtl="0" eaLnBrk="1" latinLnBrk="0" hangingPunct="1">
      <a:defRPr sz="9200" kern="1200">
        <a:solidFill>
          <a:schemeClr val="tx1"/>
        </a:solidFill>
        <a:latin typeface="+mn-lt"/>
        <a:ea typeface="+mn-ea"/>
        <a:cs typeface="+mn-cs"/>
      </a:defRPr>
    </a:lvl5pPr>
    <a:lvl6pPr marL="11622391" algn="l" defTabSz="4648960" rtl="0" eaLnBrk="1" latinLnBrk="0" hangingPunct="1">
      <a:defRPr sz="9200" kern="1200">
        <a:solidFill>
          <a:schemeClr val="tx1"/>
        </a:solidFill>
        <a:latin typeface="+mn-lt"/>
        <a:ea typeface="+mn-ea"/>
        <a:cs typeface="+mn-cs"/>
      </a:defRPr>
    </a:lvl6pPr>
    <a:lvl7pPr marL="13946871" algn="l" defTabSz="4648960" rtl="0" eaLnBrk="1" latinLnBrk="0" hangingPunct="1">
      <a:defRPr sz="9200" kern="1200">
        <a:solidFill>
          <a:schemeClr val="tx1"/>
        </a:solidFill>
        <a:latin typeface="+mn-lt"/>
        <a:ea typeface="+mn-ea"/>
        <a:cs typeface="+mn-cs"/>
      </a:defRPr>
    </a:lvl7pPr>
    <a:lvl8pPr marL="16271346" algn="l" defTabSz="4648960" rtl="0" eaLnBrk="1" latinLnBrk="0" hangingPunct="1">
      <a:defRPr sz="9200" kern="1200">
        <a:solidFill>
          <a:schemeClr val="tx1"/>
        </a:solidFill>
        <a:latin typeface="+mn-lt"/>
        <a:ea typeface="+mn-ea"/>
        <a:cs typeface="+mn-cs"/>
      </a:defRPr>
    </a:lvl8pPr>
    <a:lvl9pPr marL="18595821" algn="l" defTabSz="4648960" rtl="0" eaLnBrk="1" latinLnBrk="0" hangingPunct="1">
      <a:defRPr sz="9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04">
          <p15:clr>
            <a:srgbClr val="A4A3A4"/>
          </p15:clr>
        </p15:guide>
        <p15:guide id="2" pos="161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52"/>
    <p:restoredTop sz="68363" autoAdjust="0"/>
  </p:normalViewPr>
  <p:slideViewPr>
    <p:cSldViewPr>
      <p:cViewPr varScale="1">
        <p:scale>
          <a:sx n="17" d="100"/>
          <a:sy n="17" d="100"/>
        </p:scale>
        <p:origin x="2720" y="264"/>
      </p:cViewPr>
      <p:guideLst>
        <p:guide orient="horz" pos="9504"/>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BD4DB8-435A-460A-BDFB-656DE3DE090F}" type="datetimeFigureOut">
              <a:rPr lang="en-US" smtClean="0"/>
              <a:pPr/>
              <a:t>10/10/23</a:t>
            </a:fld>
            <a:endParaRPr lang="en-US" dirty="0"/>
          </a:p>
        </p:txBody>
      </p:sp>
      <p:sp>
        <p:nvSpPr>
          <p:cNvPr id="4" name="Slide Image Placeholder 3"/>
          <p:cNvSpPr>
            <a:spLocks noGrp="1" noRot="1" noChangeAspect="1"/>
          </p:cNvSpPr>
          <p:nvPr>
            <p:ph type="sldImg" idx="2"/>
          </p:nvPr>
        </p:nvSpPr>
        <p:spPr>
          <a:xfrm>
            <a:off x="520700" y="685800"/>
            <a:ext cx="58166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211BFB-5C34-4EA3-9395-DBE0E05078D0}" type="slidenum">
              <a:rPr lang="en-US" smtClean="0"/>
              <a:pPr/>
              <a:t>‹#›</a:t>
            </a:fld>
            <a:endParaRPr lang="en-US" dirty="0"/>
          </a:p>
        </p:txBody>
      </p:sp>
    </p:spTree>
    <p:extLst>
      <p:ext uri="{BB962C8B-B14F-4D97-AF65-F5344CB8AC3E}">
        <p14:creationId xmlns:p14="http://schemas.microsoft.com/office/powerpoint/2010/main" val="1689802327"/>
      </p:ext>
    </p:extLst>
  </p:cSld>
  <p:clrMap bg1="lt1" tx1="dk1" bg2="lt2" tx2="dk2" accent1="accent1" accent2="accent2" accent3="accent3" accent4="accent4" accent5="accent5" accent6="accent6" hlink="hlink" folHlink="folHlink"/>
  <p:notesStyle>
    <a:lvl1pPr marL="0" algn="l" defTabSz="4648960" rtl="0" eaLnBrk="1" latinLnBrk="0" hangingPunct="1">
      <a:defRPr sz="6100" kern="1200">
        <a:solidFill>
          <a:schemeClr val="tx1"/>
        </a:solidFill>
        <a:latin typeface="+mn-lt"/>
        <a:ea typeface="+mn-ea"/>
        <a:cs typeface="+mn-cs"/>
      </a:defRPr>
    </a:lvl1pPr>
    <a:lvl2pPr marL="2324480" algn="l" defTabSz="4648960" rtl="0" eaLnBrk="1" latinLnBrk="0" hangingPunct="1">
      <a:defRPr sz="6100" kern="1200">
        <a:solidFill>
          <a:schemeClr val="tx1"/>
        </a:solidFill>
        <a:latin typeface="+mn-lt"/>
        <a:ea typeface="+mn-ea"/>
        <a:cs typeface="+mn-cs"/>
      </a:defRPr>
    </a:lvl2pPr>
    <a:lvl3pPr marL="4648960" algn="l" defTabSz="4648960" rtl="0" eaLnBrk="1" latinLnBrk="0" hangingPunct="1">
      <a:defRPr sz="6100" kern="1200">
        <a:solidFill>
          <a:schemeClr val="tx1"/>
        </a:solidFill>
        <a:latin typeface="+mn-lt"/>
        <a:ea typeface="+mn-ea"/>
        <a:cs typeface="+mn-cs"/>
      </a:defRPr>
    </a:lvl3pPr>
    <a:lvl4pPr marL="6973430" algn="l" defTabSz="4648960" rtl="0" eaLnBrk="1" latinLnBrk="0" hangingPunct="1">
      <a:defRPr sz="6100" kern="1200">
        <a:solidFill>
          <a:schemeClr val="tx1"/>
        </a:solidFill>
        <a:latin typeface="+mn-lt"/>
        <a:ea typeface="+mn-ea"/>
        <a:cs typeface="+mn-cs"/>
      </a:defRPr>
    </a:lvl4pPr>
    <a:lvl5pPr marL="9297911" algn="l" defTabSz="4648960" rtl="0" eaLnBrk="1" latinLnBrk="0" hangingPunct="1">
      <a:defRPr sz="6100" kern="1200">
        <a:solidFill>
          <a:schemeClr val="tx1"/>
        </a:solidFill>
        <a:latin typeface="+mn-lt"/>
        <a:ea typeface="+mn-ea"/>
        <a:cs typeface="+mn-cs"/>
      </a:defRPr>
    </a:lvl5pPr>
    <a:lvl6pPr marL="11622391" algn="l" defTabSz="4648960" rtl="0" eaLnBrk="1" latinLnBrk="0" hangingPunct="1">
      <a:defRPr sz="6100" kern="1200">
        <a:solidFill>
          <a:schemeClr val="tx1"/>
        </a:solidFill>
        <a:latin typeface="+mn-lt"/>
        <a:ea typeface="+mn-ea"/>
        <a:cs typeface="+mn-cs"/>
      </a:defRPr>
    </a:lvl6pPr>
    <a:lvl7pPr marL="13946871" algn="l" defTabSz="4648960" rtl="0" eaLnBrk="1" latinLnBrk="0" hangingPunct="1">
      <a:defRPr sz="6100" kern="1200">
        <a:solidFill>
          <a:schemeClr val="tx1"/>
        </a:solidFill>
        <a:latin typeface="+mn-lt"/>
        <a:ea typeface="+mn-ea"/>
        <a:cs typeface="+mn-cs"/>
      </a:defRPr>
    </a:lvl7pPr>
    <a:lvl8pPr marL="16271346" algn="l" defTabSz="4648960" rtl="0" eaLnBrk="1" latinLnBrk="0" hangingPunct="1">
      <a:defRPr sz="6100" kern="1200">
        <a:solidFill>
          <a:schemeClr val="tx1"/>
        </a:solidFill>
        <a:latin typeface="+mn-lt"/>
        <a:ea typeface="+mn-ea"/>
        <a:cs typeface="+mn-cs"/>
      </a:defRPr>
    </a:lvl8pPr>
    <a:lvl9pPr marL="18595821" algn="l" defTabSz="4648960" rtl="0" eaLnBrk="1" latinLnBrk="0" hangingPunct="1">
      <a:defRPr sz="6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0700" y="685800"/>
            <a:ext cx="5816600" cy="3429000"/>
          </a:xfrm>
        </p:spPr>
      </p:sp>
      <p:sp>
        <p:nvSpPr>
          <p:cNvPr id="3" name="Notes Placeholder 2"/>
          <p:cNvSpPr>
            <a:spLocks noGrp="1"/>
          </p:cNvSpPr>
          <p:nvPr>
            <p:ph type="body" idx="1"/>
          </p:nvPr>
        </p:nvSpPr>
        <p:spPr/>
        <p:txBody>
          <a:bodyPr/>
          <a:lstStyle/>
          <a:p>
            <a:r>
              <a:rPr lang="en-US" dirty="0"/>
              <a:t>Hello! My name is Karina Demchuk. I am Dr. Michael </a:t>
            </a:r>
            <a:r>
              <a:rPr lang="en-US" dirty="0" err="1"/>
              <a:t>Orlov's</a:t>
            </a:r>
            <a:r>
              <a:rPr lang="en-US" dirty="0"/>
              <a:t> research assistant. I work in the cardiology department at Steward St. Elizabeth's medical center. And today I will be discussing RS vs LS Left bundle area lead implants.</a:t>
            </a:r>
          </a:p>
        </p:txBody>
      </p:sp>
      <p:sp>
        <p:nvSpPr>
          <p:cNvPr id="4" name="Slide Number Placeholder 3"/>
          <p:cNvSpPr>
            <a:spLocks noGrp="1"/>
          </p:cNvSpPr>
          <p:nvPr>
            <p:ph type="sldNum" sz="quarter" idx="10"/>
          </p:nvPr>
        </p:nvSpPr>
        <p:spPr/>
        <p:txBody>
          <a:bodyPr/>
          <a:lstStyle/>
          <a:p>
            <a:fld id="{40211BFB-5C34-4EA3-9395-DBE0E05078D0}" type="slidenum">
              <a:rPr lang="en-US" smtClean="0"/>
              <a:pPr/>
              <a:t>1</a:t>
            </a:fld>
            <a:endParaRPr lang="en-US" dirty="0"/>
          </a:p>
        </p:txBody>
      </p:sp>
    </p:spTree>
    <p:extLst>
      <p:ext uri="{BB962C8B-B14F-4D97-AF65-F5344CB8AC3E}">
        <p14:creationId xmlns:p14="http://schemas.microsoft.com/office/powerpoint/2010/main" val="821434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C00000"/>
              </a:buClr>
            </a:pPr>
            <a:r>
              <a:rPr lang="en-US" sz="9600" dirty="0"/>
              <a:t>Before I jump into my project, I would like to take a moment to familiarize you with Conduction system pacing. This is a technique that involves implanting permanent pacing leads along different sites of the cardiac conduction system. </a:t>
            </a:r>
          </a:p>
          <a:p>
            <a:pPr>
              <a:buClr>
                <a:srgbClr val="C00000"/>
              </a:buClr>
            </a:pPr>
            <a:endParaRPr lang="en-US" sz="9600" dirty="0"/>
          </a:p>
          <a:p>
            <a:pPr>
              <a:buClr>
                <a:srgbClr val="C00000"/>
              </a:buClr>
            </a:pPr>
            <a:r>
              <a:rPr lang="en-US" sz="9600" dirty="0"/>
              <a:t>Conduction system pacing has been rapidly gaining popularity for treating patients with </a:t>
            </a:r>
            <a:r>
              <a:rPr lang="en-US" sz="9600" dirty="0" err="1"/>
              <a:t>sympt</a:t>
            </a:r>
            <a:r>
              <a:rPr lang="en-US" sz="9600" dirty="0"/>
              <a:t>. brady. and for patients requiring cardiac resynchronization therapy. </a:t>
            </a:r>
          </a:p>
          <a:p>
            <a:pPr lvl="0">
              <a:buClr>
                <a:srgbClr val="C00000"/>
              </a:buClr>
            </a:pPr>
            <a:endParaRPr lang="en-US" sz="8600" b="1" dirty="0"/>
          </a:p>
          <a:p>
            <a:pPr lvl="0">
              <a:buClr>
                <a:srgbClr val="C00000"/>
              </a:buClr>
            </a:pPr>
            <a:r>
              <a:rPr lang="en-US" sz="8600" b="1" dirty="0"/>
              <a:t>HBP is an older pacing technique, which has been replaced with LBAP. LBAP have higher success rates. This is because the LBA is a wider target site which allows for  direct capture causing a narrow paced QRS. The resulting pacing parameters are consistent throughout, unlike HBP where there have been threshold rises. Also, </a:t>
            </a:r>
            <a:r>
              <a:rPr lang="en-US" sz="6600" b="1" dirty="0"/>
              <a:t>LBAP procedures has lower procedure and </a:t>
            </a:r>
            <a:r>
              <a:rPr lang="en-US" sz="6600" b="1" dirty="0" err="1"/>
              <a:t>fluoro</a:t>
            </a:r>
            <a:r>
              <a:rPr lang="en-US" sz="6600" b="1" dirty="0"/>
              <a:t> times. </a:t>
            </a:r>
            <a:endParaRPr lang="en-US" dirty="0"/>
          </a:p>
        </p:txBody>
      </p:sp>
      <p:sp>
        <p:nvSpPr>
          <p:cNvPr id="4" name="Slide Number Placeholder 3"/>
          <p:cNvSpPr>
            <a:spLocks noGrp="1"/>
          </p:cNvSpPr>
          <p:nvPr>
            <p:ph type="sldNum" sz="quarter" idx="5"/>
          </p:nvPr>
        </p:nvSpPr>
        <p:spPr/>
        <p:txBody>
          <a:bodyPr/>
          <a:lstStyle/>
          <a:p>
            <a:fld id="{40211BFB-5C34-4EA3-9395-DBE0E05078D0}" type="slidenum">
              <a:rPr lang="en-US" smtClean="0"/>
              <a:pPr/>
              <a:t>2</a:t>
            </a:fld>
            <a:endParaRPr lang="en-US" dirty="0"/>
          </a:p>
        </p:txBody>
      </p:sp>
    </p:spTree>
    <p:extLst>
      <p:ext uri="{BB962C8B-B14F-4D97-AF65-F5344CB8AC3E}">
        <p14:creationId xmlns:p14="http://schemas.microsoft.com/office/powerpoint/2010/main" val="2080043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48960" rtl="0" eaLnBrk="1" fontAlgn="auto" latinLnBrk="0" hangingPunct="1">
              <a:lnSpc>
                <a:spcPct val="100000"/>
              </a:lnSpc>
              <a:spcBef>
                <a:spcPts val="0"/>
              </a:spcBef>
              <a:spcAft>
                <a:spcPts val="0"/>
              </a:spcAft>
              <a:buClrTx/>
              <a:buSzTx/>
              <a:buFontTx/>
              <a:buNone/>
              <a:tabLst/>
              <a:defRPr/>
            </a:pPr>
            <a:r>
              <a:rPr lang="en-US" sz="6600" dirty="0"/>
              <a:t>One study (ref) reported a right-sided (RS) approach for HBP with delivery sheaths originally crafted for LS approach</a:t>
            </a:r>
          </a:p>
          <a:p>
            <a:pPr marL="0" marR="0" lvl="0" indent="0" algn="l" defTabSz="4648960" rtl="0" eaLnBrk="1" fontAlgn="auto" latinLnBrk="0" hangingPunct="1">
              <a:lnSpc>
                <a:spcPct val="100000"/>
              </a:lnSpc>
              <a:spcBef>
                <a:spcPts val="0"/>
              </a:spcBef>
              <a:spcAft>
                <a:spcPts val="0"/>
              </a:spcAft>
              <a:buClrTx/>
              <a:buSzTx/>
              <a:buFontTx/>
              <a:buNone/>
              <a:tabLst/>
              <a:defRPr/>
            </a:pPr>
            <a:r>
              <a:rPr lang="en-US" sz="6600" dirty="0"/>
              <a:t>- delivery sheath required manual modifications and distinct manipulation</a:t>
            </a:r>
          </a:p>
          <a:p>
            <a:endParaRPr lang="en-US" dirty="0"/>
          </a:p>
          <a:p>
            <a:r>
              <a:rPr lang="en-US" dirty="0"/>
              <a:t>Typically, HBP and LBAP are preformed via the LS approach. Meaning the pacemaker or </a:t>
            </a:r>
            <a:r>
              <a:rPr lang="en-US" dirty="0" err="1"/>
              <a:t>icd</a:t>
            </a:r>
            <a:r>
              <a:rPr lang="en-US" dirty="0"/>
              <a:t> is implant on the patients left side.</a:t>
            </a:r>
          </a:p>
          <a:p>
            <a:endParaRPr lang="en-US" dirty="0"/>
          </a:p>
          <a:p>
            <a:r>
              <a:rPr lang="en-US" dirty="0"/>
              <a:t>There is one study reported on a RS approach for HBP. This study explained that their operators made modifications during the procedure to access the target site. however even with modifications, acute lead dislodgements still occurred. Therefore it was concluded that using the RS approach for HBP is challenging.</a:t>
            </a:r>
          </a:p>
          <a:p>
            <a:endParaRPr lang="en-US" dirty="0"/>
          </a:p>
          <a:p>
            <a:r>
              <a:rPr lang="en-US" dirty="0"/>
              <a:t>For LBAP, there are no known studies that mention the success rate for RS approach. However, there is a case report of an anatomically complex case that resulted in the operators using a RS approach for LBAP. In their report they mentioned modifying their tool during the procedure.</a:t>
            </a:r>
          </a:p>
          <a:p>
            <a:endParaRPr lang="en-US" dirty="0"/>
          </a:p>
          <a:p>
            <a:r>
              <a:rPr lang="en-US" dirty="0"/>
              <a:t>When it comes to RS access for LBAP in bigger studies, the success rate is unknown.</a:t>
            </a:r>
          </a:p>
        </p:txBody>
      </p:sp>
      <p:sp>
        <p:nvSpPr>
          <p:cNvPr id="4" name="Slide Number Placeholder 3"/>
          <p:cNvSpPr>
            <a:spLocks noGrp="1"/>
          </p:cNvSpPr>
          <p:nvPr>
            <p:ph type="sldNum" sz="quarter" idx="5"/>
          </p:nvPr>
        </p:nvSpPr>
        <p:spPr/>
        <p:txBody>
          <a:bodyPr/>
          <a:lstStyle/>
          <a:p>
            <a:fld id="{40211BFB-5C34-4EA3-9395-DBE0E05078D0}" type="slidenum">
              <a:rPr lang="en-US" smtClean="0"/>
              <a:pPr/>
              <a:t>3</a:t>
            </a:fld>
            <a:endParaRPr lang="en-US" dirty="0"/>
          </a:p>
        </p:txBody>
      </p:sp>
    </p:spTree>
    <p:extLst>
      <p:ext uri="{BB962C8B-B14F-4D97-AF65-F5344CB8AC3E}">
        <p14:creationId xmlns:p14="http://schemas.microsoft.com/office/powerpoint/2010/main" val="28638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Now, this is where my projects comes into play. the objectives for the study are</a:t>
            </a:r>
          </a:p>
          <a:p>
            <a:endParaRPr lang="en-US" sz="1800" dirty="0"/>
          </a:p>
          <a:p>
            <a:r>
              <a:rPr lang="en-US" sz="1800" dirty="0"/>
              <a:t>OBJECTIVES</a:t>
            </a:r>
          </a:p>
          <a:p>
            <a:r>
              <a:rPr lang="en-US" sz="1800" dirty="0"/>
              <a:t>1) Explore feasibility (easiness) and safety of RS implants</a:t>
            </a:r>
          </a:p>
          <a:p>
            <a:r>
              <a:rPr lang="en-US" sz="1800" dirty="0"/>
              <a:t>2) See if there are any differences in techniques (Does RS approach deviate from LB LBAP? Do we need to make procedural/tool modifications like with HBP?)</a:t>
            </a:r>
          </a:p>
          <a:p>
            <a:r>
              <a:rPr lang="en-US" sz="1800" dirty="0"/>
              <a:t>3) Evaluate/compare stability of chronic (6- and 12-month) pacing parameters for LS and RS LBAP procedures</a:t>
            </a:r>
          </a:p>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4</a:t>
            </a:fld>
            <a:endParaRPr lang="en-US" dirty="0"/>
          </a:p>
        </p:txBody>
      </p:sp>
    </p:spTree>
    <p:extLst>
      <p:ext uri="{BB962C8B-B14F-4D97-AF65-F5344CB8AC3E}">
        <p14:creationId xmlns:p14="http://schemas.microsoft.com/office/powerpoint/2010/main" val="2780066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While this was is a </a:t>
            </a:r>
            <a:r>
              <a:rPr lang="en-US" sz="1800" dirty="0" err="1">
                <a:effectLst/>
                <a:latin typeface="Times New Roman" panose="02020603050405020304" pitchFamily="18" charset="0"/>
                <a:ea typeface="Times New Roman" panose="02020603050405020304" pitchFamily="18" charset="0"/>
              </a:rPr>
              <a:t>restrospective</a:t>
            </a:r>
            <a:r>
              <a:rPr lang="en-US" sz="1800" dirty="0">
                <a:effectLst/>
                <a:latin typeface="Times New Roman" panose="02020603050405020304" pitchFamily="18" charset="0"/>
                <a:ea typeface="Times New Roman" panose="02020603050405020304" pitchFamily="18" charset="0"/>
              </a:rPr>
              <a:t> analysis, I would still like to go over the implantation process for LBAP.</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So to start off, the operator meets with the patient and confirms a RS or LS approach. Some reasons for RS </a:t>
            </a:r>
            <a:r>
              <a:rPr lang="en-US" sz="1800" dirty="0" err="1">
                <a:effectLst/>
                <a:latin typeface="Times New Roman" panose="02020603050405020304" pitchFamily="18" charset="0"/>
                <a:ea typeface="Times New Roman" panose="02020603050405020304" pitchFamily="18" charset="0"/>
              </a:rPr>
              <a:t>aproaches</a:t>
            </a:r>
            <a:r>
              <a:rPr lang="en-US" sz="1800" dirty="0">
                <a:effectLst/>
                <a:latin typeface="Times New Roman" panose="02020603050405020304" pitchFamily="18" charset="0"/>
                <a:ea typeface="Times New Roman" panose="02020603050405020304" pitchFamily="18" charset="0"/>
              </a:rPr>
              <a:t> would include if the patient is left handed or if there is an infection where the device was on the left side.</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Next, during the procedure, the operator would obtain venous access on the left or right side. Then a Medtronic 3830 pacing lead in a delivery sheath would be </a:t>
            </a:r>
            <a:r>
              <a:rPr lang="en-US" sz="1800" dirty="0" err="1">
                <a:effectLst/>
                <a:latin typeface="Times New Roman" panose="02020603050405020304" pitchFamily="18" charset="0"/>
                <a:ea typeface="Times New Roman" panose="02020603050405020304" pitchFamily="18" charset="0"/>
              </a:rPr>
              <a:t>manuvered</a:t>
            </a:r>
            <a:r>
              <a:rPr lang="en-US" sz="1800" dirty="0">
                <a:effectLst/>
                <a:latin typeface="Times New Roman" panose="02020603050405020304" pitchFamily="18" charset="0"/>
                <a:ea typeface="Times New Roman" panose="02020603050405020304" pitchFamily="18" charset="0"/>
              </a:rPr>
              <a:t> towards the right ventricular septum. </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While the operator is looking for the best spot for the lead, they are pacing from the tip and ring which helps the operator monitor the lead progression and depth within the septum. </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Finally, in most of the cases here, contrast was injected to confirm the location and depth of the lead. Later, when operators became more familiar with the procedure, they monitored impedance to check the depth of the lead</a:t>
            </a:r>
          </a:p>
          <a:p>
            <a:endParaRPr lang="en-US" sz="1800" baseline="30000" dirty="0">
              <a:effectLst/>
              <a:latin typeface="Times New Roman" panose="02020603050405020304" pitchFamily="18" charset="0"/>
              <a:ea typeface="Times New Roman" panose="02020603050405020304" pitchFamily="18" charset="0"/>
            </a:endParaRPr>
          </a:p>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5</a:t>
            </a:fld>
            <a:endParaRPr lang="en-US" dirty="0"/>
          </a:p>
        </p:txBody>
      </p:sp>
    </p:spTree>
    <p:extLst>
      <p:ext uri="{BB962C8B-B14F-4D97-AF65-F5344CB8AC3E}">
        <p14:creationId xmlns:p14="http://schemas.microsoft.com/office/powerpoint/2010/main" val="3905697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METHODS</a:t>
            </a:r>
          </a:p>
          <a:p>
            <a:r>
              <a:rPr lang="en-US" sz="1800" dirty="0"/>
              <a:t>Data Collection</a:t>
            </a:r>
          </a:p>
          <a:p>
            <a:r>
              <a:rPr lang="en-US" sz="1800" dirty="0"/>
              <a:t>- </a:t>
            </a:r>
            <a:r>
              <a:rPr lang="en-US" sz="1800" dirty="0">
                <a:effectLst/>
                <a:latin typeface="Times New Roman" panose="02020603050405020304" pitchFamily="18" charset="0"/>
              </a:rPr>
              <a:t>P</a:t>
            </a:r>
            <a:r>
              <a:rPr lang="en-US" sz="1800" dirty="0">
                <a:effectLst/>
                <a:latin typeface="Times New Roman" panose="02020603050405020304" pitchFamily="18" charset="0"/>
                <a:ea typeface="Times New Roman" panose="02020603050405020304" pitchFamily="18" charset="0"/>
              </a:rPr>
              <a:t>atients’ demographic characteristics, pacing indications, clinical and ECG parameters</a:t>
            </a:r>
          </a:p>
          <a:p>
            <a:r>
              <a:rPr lang="en-US" sz="1800" dirty="0">
                <a:effectLst/>
                <a:latin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Procedural characteristics (paced QRS (depolarization of R/L ventricles and contraction of the ventricular muscles), VAT (ventricular conduction time from His to lower part of heart), thresholds (</a:t>
            </a:r>
            <a:r>
              <a:rPr lang="en-US" sz="800" b="0" i="0" dirty="0">
                <a:solidFill>
                  <a:srgbClr val="040C28"/>
                </a:solidFill>
                <a:effectLst/>
                <a:latin typeface="Google Sans"/>
              </a:rPr>
              <a:t>the minimum amount of energy required for the pacemaker to cause the cardiac muscle to depolarize)</a:t>
            </a:r>
            <a:r>
              <a:rPr lang="en-US" sz="1800" dirty="0">
                <a:effectLst/>
                <a:latin typeface="Times New Roman" panose="02020603050405020304" pitchFamily="18" charset="0"/>
                <a:ea typeface="Times New Roman" panose="02020603050405020304" pitchFamily="18" charset="0"/>
              </a:rPr>
              <a:t>, impedance (ratio of voltage to current), procedure/</a:t>
            </a:r>
            <a:r>
              <a:rPr lang="en-US" sz="1800" dirty="0" err="1">
                <a:effectLst/>
                <a:latin typeface="Times New Roman" panose="02020603050405020304" pitchFamily="18" charset="0"/>
                <a:ea typeface="Times New Roman" panose="02020603050405020304" pitchFamily="18" charset="0"/>
              </a:rPr>
              <a:t>fluoro</a:t>
            </a:r>
            <a:r>
              <a:rPr lang="en-US" sz="1800" dirty="0">
                <a:effectLst/>
                <a:latin typeface="Times New Roman" panose="02020603050405020304" pitchFamily="18" charset="0"/>
                <a:ea typeface="Times New Roman" panose="02020603050405020304" pitchFamily="18" charset="0"/>
              </a:rPr>
              <a:t> times, </a:t>
            </a:r>
            <a:r>
              <a:rPr lang="en-US" sz="1800" dirty="0" err="1">
                <a:effectLst/>
                <a:latin typeface="Times New Roman" panose="02020603050405020304" pitchFamily="18" charset="0"/>
                <a:ea typeface="Times New Roman" panose="02020603050405020304" pitchFamily="18" charset="0"/>
              </a:rPr>
              <a:t>etc</a:t>
            </a:r>
            <a:r>
              <a:rPr lang="en-US" sz="1800" dirty="0">
                <a:effectLst/>
                <a:latin typeface="Times New Roman" panose="02020603050405020304" pitchFamily="18" charset="0"/>
                <a:ea typeface="Times New Roman" panose="02020603050405020304" pitchFamily="18" charset="0"/>
              </a:rPr>
              <a:t>) – DID ANYTHING HAPPPEN DURING THE SURGERY? WERE THERE ANY MODIFICATIONS MADE?</a:t>
            </a:r>
          </a:p>
          <a:p>
            <a:r>
              <a:rPr lang="en-US" sz="1800" dirty="0">
                <a:effectLst/>
                <a:latin typeface="Times New Roman" panose="02020603050405020304" pitchFamily="18" charset="0"/>
                <a:ea typeface="Times New Roman" panose="02020603050405020304" pitchFamily="18" charset="0"/>
              </a:rPr>
              <a:t>- Chronic pacing characteristics</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Data Analysis</a:t>
            </a:r>
          </a:p>
          <a:p>
            <a:r>
              <a:rPr lang="en-US" sz="1800" dirty="0">
                <a:effectLst/>
                <a:latin typeface="Times New Roman" panose="02020603050405020304" pitchFamily="18" charset="0"/>
                <a:ea typeface="Times New Roman" panose="02020603050405020304" pitchFamily="18" charset="0"/>
              </a:rPr>
              <a:t>- Anatomical failure = acute dislodgements (inability to advance the lead into the septum</a:t>
            </a:r>
            <a:r>
              <a:rPr lang="en-US" sz="800"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or contrast/</a:t>
            </a:r>
            <a:r>
              <a:rPr lang="en-US" sz="1800" dirty="0" err="1">
                <a:effectLst/>
                <a:latin typeface="Times New Roman" panose="02020603050405020304" pitchFamily="18" charset="0"/>
                <a:ea typeface="Times New Roman" panose="02020603050405020304" pitchFamily="18" charset="0"/>
              </a:rPr>
              <a:t>fluoro</a:t>
            </a:r>
            <a:r>
              <a:rPr lang="en-US" sz="1800" dirty="0">
                <a:effectLst/>
                <a:latin typeface="Times New Roman" panose="02020603050405020304" pitchFamily="18" charset="0"/>
                <a:ea typeface="Times New Roman" panose="02020603050405020304" pitchFamily="18" charset="0"/>
              </a:rPr>
              <a:t> and </a:t>
            </a:r>
            <a:r>
              <a:rPr lang="en-US" sz="1800" dirty="0" err="1">
                <a:effectLst/>
                <a:latin typeface="Times New Roman" panose="02020603050405020304" pitchFamily="18" charset="0"/>
                <a:ea typeface="Times New Roman" panose="02020603050405020304" pitchFamily="18" charset="0"/>
              </a:rPr>
              <a:t>xray</a:t>
            </a:r>
            <a:r>
              <a:rPr lang="en-US" sz="1800" dirty="0">
                <a:effectLst/>
                <a:latin typeface="Times New Roman" panose="02020603050405020304" pitchFamily="18" charset="0"/>
                <a:ea typeface="Times New Roman" panose="02020603050405020304" pitchFamily="18" charset="0"/>
              </a:rPr>
              <a:t> (figure)</a:t>
            </a:r>
          </a:p>
          <a:p>
            <a:r>
              <a:rPr lang="en-US" sz="1800" dirty="0">
                <a:effectLst/>
                <a:latin typeface="Times New Roman" panose="02020603050405020304" pitchFamily="18" charset="0"/>
                <a:ea typeface="Times New Roman" panose="02020603050405020304" pitchFamily="18" charset="0"/>
              </a:rPr>
              <a:t>- Electrophysiologic </a:t>
            </a:r>
            <a:r>
              <a:rPr lang="en-US" sz="1800" dirty="0" err="1">
                <a:effectLst/>
                <a:latin typeface="Times New Roman" panose="02020603050405020304" pitchFamily="18" charset="0"/>
                <a:ea typeface="Times New Roman" panose="02020603050405020304" pitchFamily="18" charset="0"/>
              </a:rPr>
              <a:t>failue</a:t>
            </a:r>
            <a:r>
              <a:rPr lang="en-US" sz="1800" dirty="0">
                <a:effectLst/>
                <a:latin typeface="Times New Roman" panose="02020603050405020304" pitchFamily="18" charset="0"/>
                <a:ea typeface="Times New Roman" panose="02020603050405020304" pitchFamily="18" charset="0"/>
              </a:rPr>
              <a:t> = unsuccessful LBAP (table)</a:t>
            </a:r>
          </a:p>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6</a:t>
            </a:fld>
            <a:endParaRPr lang="en-US" dirty="0"/>
          </a:p>
        </p:txBody>
      </p:sp>
    </p:spTree>
    <p:extLst>
      <p:ext uri="{BB962C8B-B14F-4D97-AF65-F5344CB8AC3E}">
        <p14:creationId xmlns:p14="http://schemas.microsoft.com/office/powerpoint/2010/main" val="2866624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7</a:t>
            </a:fld>
            <a:endParaRPr lang="en-US" dirty="0"/>
          </a:p>
        </p:txBody>
      </p:sp>
    </p:spTree>
    <p:extLst>
      <p:ext uri="{BB962C8B-B14F-4D97-AF65-F5344CB8AC3E}">
        <p14:creationId xmlns:p14="http://schemas.microsoft.com/office/powerpoint/2010/main" val="1265699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48960" rtl="0" eaLnBrk="1" fontAlgn="auto" latinLnBrk="0" hangingPunct="1">
              <a:lnSpc>
                <a:spcPct val="100000"/>
              </a:lnSpc>
              <a:spcBef>
                <a:spcPts val="0"/>
              </a:spcBef>
              <a:spcAft>
                <a:spcPts val="0"/>
              </a:spcAft>
              <a:buClrTx/>
              <a:buSzTx/>
              <a:buFontTx/>
              <a:buNone/>
              <a:tabLst/>
              <a:defRPr/>
            </a:pPr>
            <a:r>
              <a:rPr lang="en-US" sz="1800" b="1" i="1" dirty="0">
                <a:latin typeface="Calibri (Body)"/>
                <a:cs typeface="Calibri (Body)"/>
              </a:rPr>
              <a:t>Table:</a:t>
            </a:r>
            <a:r>
              <a:rPr lang="en-US" sz="1800" b="1" i="1" dirty="0">
                <a:latin typeface="Calibri Body"/>
                <a:cs typeface="Calibri Body"/>
              </a:rPr>
              <a:t> </a:t>
            </a:r>
            <a:r>
              <a:rPr lang="en-US" sz="1800" i="1" dirty="0">
                <a:latin typeface="Calibri Body"/>
                <a:cs typeface="Calibri Body"/>
              </a:rPr>
              <a:t>Procedural and pacing characteristics in patients with right-sided vs. left-sided direct conduction system pacemaker implantation.</a:t>
            </a:r>
          </a:p>
          <a:p>
            <a:endParaRPr lang="en-US" sz="1800" baseline="30000" dirty="0">
              <a:effectLst/>
              <a:latin typeface="Times New Roman" panose="02020603050405020304" pitchFamily="18" charset="0"/>
              <a:ea typeface="Times New Roman" panose="02020603050405020304" pitchFamily="18" charset="0"/>
            </a:endParaRPr>
          </a:p>
          <a:p>
            <a:endParaRPr lang="en-US" sz="1800" baseline="30000" dirty="0">
              <a:effectLst/>
              <a:latin typeface="Times New Roman" panose="02020603050405020304" pitchFamily="18" charset="0"/>
              <a:ea typeface="Times New Roman" panose="02020603050405020304" pitchFamily="18" charset="0"/>
            </a:endParaRPr>
          </a:p>
          <a:p>
            <a:r>
              <a:rPr lang="en-US" sz="1800" baseline="30000" dirty="0">
                <a:effectLst/>
                <a:latin typeface="Times New Roman" panose="02020603050405020304" pitchFamily="18" charset="0"/>
                <a:ea typeface="Times New Roman" panose="02020603050405020304" pitchFamily="18" charset="0"/>
              </a:rPr>
              <a:t>This table compares procedural and pacing characteristics for the RS and LS groups in this study</a:t>
            </a:r>
          </a:p>
        </p:txBody>
      </p:sp>
      <p:sp>
        <p:nvSpPr>
          <p:cNvPr id="4" name="Slide Number Placeholder 3"/>
          <p:cNvSpPr>
            <a:spLocks noGrp="1"/>
          </p:cNvSpPr>
          <p:nvPr>
            <p:ph type="sldNum" sz="quarter" idx="5"/>
          </p:nvPr>
        </p:nvSpPr>
        <p:spPr/>
        <p:txBody>
          <a:bodyPr/>
          <a:lstStyle/>
          <a:p>
            <a:fld id="{40211BFB-5C34-4EA3-9395-DBE0E05078D0}" type="slidenum">
              <a:rPr lang="en-US" smtClean="0"/>
              <a:pPr/>
              <a:t>8</a:t>
            </a:fld>
            <a:endParaRPr lang="en-US" dirty="0"/>
          </a:p>
        </p:txBody>
      </p:sp>
    </p:spTree>
    <p:extLst>
      <p:ext uri="{BB962C8B-B14F-4D97-AF65-F5344CB8AC3E}">
        <p14:creationId xmlns:p14="http://schemas.microsoft.com/office/powerpoint/2010/main" val="362397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48960" rtl="0" eaLnBrk="1" fontAlgn="auto" latinLnBrk="0" hangingPunct="1">
              <a:lnSpc>
                <a:spcPct val="100000"/>
              </a:lnSpc>
              <a:spcBef>
                <a:spcPts val="0"/>
              </a:spcBef>
              <a:spcAft>
                <a:spcPts val="0"/>
              </a:spcAft>
              <a:buClrTx/>
              <a:buSzTx/>
              <a:buFontTx/>
              <a:buNone/>
              <a:tabLst/>
              <a:defRPr/>
            </a:pPr>
            <a:r>
              <a:rPr lang="en-US" sz="1800" b="1" i="1" dirty="0">
                <a:latin typeface="Calibri (Body)"/>
                <a:cs typeface="Calibri (Body)"/>
              </a:rPr>
              <a:t>Figure: </a:t>
            </a:r>
            <a:r>
              <a:rPr lang="en-US" sz="1800" i="1" dirty="0">
                <a:latin typeface="Calibri (Body)"/>
                <a:cs typeface="Calibri (Body)"/>
              </a:rPr>
              <a:t>Top row displays X-rays after successful implantations. Bottom row shows angiograms taken during the procedures.</a:t>
            </a:r>
            <a:endParaRPr lang="en-US" sz="1800" i="1" dirty="0">
              <a:latin typeface="Calibri Body"/>
              <a:cs typeface="Calibri Body"/>
            </a:endParaRPr>
          </a:p>
          <a:p>
            <a:pPr marL="0" marR="0" lvl="0" indent="0" algn="l" defTabSz="4648960" rtl="0" eaLnBrk="1" fontAlgn="auto" latinLnBrk="0" hangingPunct="1">
              <a:lnSpc>
                <a:spcPct val="100000"/>
              </a:lnSpc>
              <a:spcBef>
                <a:spcPts val="0"/>
              </a:spcBef>
              <a:spcAft>
                <a:spcPts val="0"/>
              </a:spcAft>
              <a:buClrTx/>
              <a:buSzTx/>
              <a:buFontTx/>
              <a:buNone/>
              <a:tabLst/>
              <a:defRPr/>
            </a:pPr>
            <a:endParaRPr lang="en-US" sz="1800" dirty="0">
              <a:latin typeface="Calibri (Body)"/>
              <a:cs typeface="Calibri (Body)"/>
            </a:endParaRPr>
          </a:p>
          <a:p>
            <a:pPr marL="0" marR="0" lvl="0" indent="0" algn="l" defTabSz="464896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belong to an RS group patient, while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B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belong to a patient from the LS group.</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464896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Top row: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Chest X-rays of successful RS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LS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cases.</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464896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Bottom row: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Still frames from contrast cine angiograms in 25</a:t>
            </a:r>
            <a:r>
              <a:rPr lang="en-US" sz="1800" dirty="0">
                <a:effectLst/>
                <a:latin typeface="Times New Roman" panose="02020603050405020304" pitchFamily="18" charset="0"/>
                <a:ea typeface="Calibri" panose="020F0502020204030204" pitchFamily="34" charset="0"/>
                <a:cs typeface="Times New Roman" panose="02020603050405020304" pitchFamily="18" charset="0"/>
                <a:sym typeface="Symbol" pitchFamily="2" charset="2"/>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14</a:t>
            </a:r>
            <a:r>
              <a:rPr lang="en-US" sz="1800" dirty="0">
                <a:effectLst/>
                <a:latin typeface="Times New Roman" panose="02020603050405020304" pitchFamily="18" charset="0"/>
                <a:ea typeface="Calibri" panose="020F0502020204030204" pitchFamily="34" charset="0"/>
                <a:cs typeface="Times New Roman" panose="02020603050405020304" pitchFamily="18" charset="0"/>
                <a:sym typeface="Symbol" pitchFamily="2" charset="2"/>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LAO view. The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red arrows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point towards the contrast opacification when confirming the LB lead depth and placement within the septum. Both leads demonstrate category D depth. Abbreviations: LAO = left anterior oblique.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648960" rtl="0" eaLnBrk="1" fontAlgn="auto" latinLnBrk="0" hangingPunct="1">
              <a:lnSpc>
                <a:spcPct val="100000"/>
              </a:lnSpc>
              <a:spcBef>
                <a:spcPts val="0"/>
              </a:spcBef>
              <a:spcAft>
                <a:spcPts val="0"/>
              </a:spcAft>
              <a:buClrTx/>
              <a:buSzTx/>
              <a:buFontTx/>
              <a:buNone/>
              <a:tabLst/>
              <a:defRPr/>
            </a:pPr>
            <a:endParaRPr lang="en-US" sz="1800" dirty="0">
              <a:latin typeface="Calibri Body"/>
              <a:cs typeface="Calibri Body"/>
            </a:endParaRPr>
          </a:p>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9</a:t>
            </a:fld>
            <a:endParaRPr lang="en-US" dirty="0"/>
          </a:p>
        </p:txBody>
      </p:sp>
    </p:spTree>
    <p:extLst>
      <p:ext uri="{BB962C8B-B14F-4D97-AF65-F5344CB8AC3E}">
        <p14:creationId xmlns:p14="http://schemas.microsoft.com/office/powerpoint/2010/main" val="71797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RESULTS</a:t>
            </a:r>
          </a:p>
          <a:p>
            <a:r>
              <a:rPr lang="en-US" sz="1800" dirty="0">
                <a:effectLst/>
                <a:latin typeface="Times New Roman" panose="02020603050405020304" pitchFamily="18" charset="0"/>
                <a:ea typeface="Times New Roman" panose="02020603050405020304" pitchFamily="18" charset="0"/>
              </a:rPr>
              <a:t>- The demographic and procedural characteristics were comparable for both RS and LS groups</a:t>
            </a:r>
            <a:r>
              <a:rPr lang="en-US" sz="800" dirty="0">
                <a:effectLst/>
              </a:rPr>
              <a:t> </a:t>
            </a:r>
          </a:p>
          <a:p>
            <a:r>
              <a:rPr lang="en-US" sz="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Sheath modification was not required in any patient</a:t>
            </a:r>
          </a:p>
          <a:p>
            <a:r>
              <a:rPr lang="en-US" sz="1800" dirty="0">
                <a:effectLst/>
                <a:latin typeface="Times New Roman" panose="02020603050405020304" pitchFamily="18" charset="0"/>
                <a:ea typeface="Times New Roman" panose="02020603050405020304" pitchFamily="18" charset="0"/>
              </a:rPr>
              <a:t>- E. failure = other type of pacing is performed depending on patients’ indications/needs</a:t>
            </a:r>
          </a:p>
          <a:p>
            <a:r>
              <a:rPr lang="en-US" sz="1800" dirty="0"/>
              <a:t>- battery depletion = overworked pacemaker, needs an update/adjustment</a:t>
            </a:r>
          </a:p>
          <a:p>
            <a:r>
              <a:rPr lang="en-US" sz="1800" dirty="0"/>
              <a:t>-ICD = patient needs cardiac resynchronization therapy (ICD) due to worsening heart failure = protection from having/getting abnormal heart </a:t>
            </a:r>
            <a:r>
              <a:rPr lang="en-US" sz="1800" dirty="0" err="1"/>
              <a:t>rhytm</a:t>
            </a:r>
            <a:r>
              <a:rPr lang="en-US" sz="1800" dirty="0"/>
              <a:t> </a:t>
            </a:r>
          </a:p>
          <a:p>
            <a:endParaRPr lang="en-US" sz="1800" baseline="30000" dirty="0">
              <a:effectLst/>
              <a:latin typeface="Times New Roman" panose="02020603050405020304" pitchFamily="18" charset="0"/>
              <a:ea typeface="Times New Roman" panose="02020603050405020304" pitchFamily="18" charset="0"/>
            </a:endParaRPr>
          </a:p>
          <a:p>
            <a:r>
              <a:rPr lang="en-US" sz="1800" baseline="30000" dirty="0">
                <a:effectLst/>
                <a:latin typeface="Times New Roman" panose="02020603050405020304" pitchFamily="18" charset="0"/>
                <a:ea typeface="Times New Roman" panose="02020603050405020304" pitchFamily="18" charset="0"/>
              </a:rPr>
              <a:t>When monitoring the cohort chronically, we </a:t>
            </a:r>
            <a:r>
              <a:rPr lang="en-US" sz="1800" baseline="30000" dirty="0" err="1">
                <a:effectLst/>
                <a:latin typeface="Times New Roman" panose="02020603050405020304" pitchFamily="18" charset="0"/>
                <a:ea typeface="Times New Roman" panose="02020603050405020304" pitchFamily="18" charset="0"/>
              </a:rPr>
              <a:t>foudn</a:t>
            </a:r>
            <a:r>
              <a:rPr lang="en-US" sz="1800" baseline="30000" dirty="0">
                <a:effectLst/>
                <a:latin typeface="Times New Roman" panose="02020603050405020304" pitchFamily="18" charset="0"/>
                <a:ea typeface="Times New Roman" panose="02020603050405020304" pitchFamily="18" charset="0"/>
              </a:rPr>
              <a:t> that 13/245 needed revision surgery. </a:t>
            </a:r>
          </a:p>
          <a:p>
            <a:endParaRPr lang="en-US" sz="1800" baseline="30000" dirty="0">
              <a:effectLst/>
              <a:latin typeface="Times New Roman" panose="02020603050405020304" pitchFamily="18" charset="0"/>
              <a:ea typeface="Times New Roman" panose="02020603050405020304" pitchFamily="18" charset="0"/>
            </a:endParaRPr>
          </a:p>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10</a:t>
            </a:fld>
            <a:endParaRPr lang="en-US" dirty="0"/>
          </a:p>
        </p:txBody>
      </p:sp>
    </p:spTree>
    <p:extLst>
      <p:ext uri="{BB962C8B-B14F-4D97-AF65-F5344CB8AC3E}">
        <p14:creationId xmlns:p14="http://schemas.microsoft.com/office/powerpoint/2010/main" val="2441576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aseline="30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211BFB-5C34-4EA3-9395-DBE0E05078D0}" type="slidenum">
              <a:rPr lang="en-US" smtClean="0"/>
              <a:pPr/>
              <a:t>11</a:t>
            </a:fld>
            <a:endParaRPr lang="en-US" dirty="0"/>
          </a:p>
        </p:txBody>
      </p:sp>
    </p:spTree>
    <p:extLst>
      <p:ext uri="{BB962C8B-B14F-4D97-AF65-F5344CB8AC3E}">
        <p14:creationId xmlns:p14="http://schemas.microsoft.com/office/powerpoint/2010/main" val="3175770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30000" dirty="0">
                <a:effectLst/>
                <a:latin typeface="Times New Roman" panose="02020603050405020304" pitchFamily="18" charset="0"/>
                <a:ea typeface="Times New Roman" panose="02020603050405020304" pitchFamily="18" charset="0"/>
              </a:rPr>
              <a:t>Before ending, I would like to thank all of the participating medical staff -- including nurses, techs, fellows, and attendings for making this </a:t>
            </a:r>
            <a:r>
              <a:rPr lang="en-US" sz="1800" baseline="30000" dirty="0" err="1">
                <a:effectLst/>
                <a:latin typeface="Times New Roman" panose="02020603050405020304" pitchFamily="18" charset="0"/>
                <a:ea typeface="Times New Roman" panose="02020603050405020304" pitchFamily="18" charset="0"/>
              </a:rPr>
              <a:t>restrospective</a:t>
            </a:r>
            <a:r>
              <a:rPr lang="en-US" sz="1800" baseline="30000" dirty="0">
                <a:effectLst/>
                <a:latin typeface="Times New Roman" panose="02020603050405020304" pitchFamily="18" charset="0"/>
                <a:ea typeface="Times New Roman" panose="02020603050405020304" pitchFamily="18" charset="0"/>
              </a:rPr>
              <a:t> study possible. Also, I would like to thank CTSI for this opportunity to present our work. </a:t>
            </a:r>
          </a:p>
          <a:p>
            <a:endParaRPr lang="en-US" sz="1800" baseline="30000" dirty="0">
              <a:effectLst/>
              <a:latin typeface="Times New Roman" panose="02020603050405020304" pitchFamily="18" charset="0"/>
              <a:ea typeface="Times New Roman" panose="02020603050405020304" pitchFamily="18" charset="0"/>
            </a:endParaRPr>
          </a:p>
          <a:p>
            <a:r>
              <a:rPr lang="en-US" sz="1800" baseline="30000" dirty="0">
                <a:effectLst/>
                <a:latin typeface="Times New Roman" panose="02020603050405020304" pitchFamily="18" charset="0"/>
                <a:ea typeface="Times New Roman" panose="02020603050405020304" pitchFamily="18" charset="0"/>
              </a:rPr>
              <a:t>If you have any questions, fee free to email me at </a:t>
            </a:r>
            <a:r>
              <a:rPr lang="en-US" sz="1800" baseline="30000" dirty="0" err="1">
                <a:effectLst/>
                <a:latin typeface="Times New Roman" panose="02020603050405020304" pitchFamily="18" charset="0"/>
                <a:ea typeface="Times New Roman" panose="02020603050405020304" pitchFamily="18" charset="0"/>
              </a:rPr>
              <a:t>Karina.Demchuk@steward.org</a:t>
            </a:r>
            <a:r>
              <a:rPr lang="en-US" sz="1800" baseline="30000" dirty="0">
                <a:effectLst/>
                <a:latin typeface="Times New Roman" panose="02020603050405020304" pitchFamily="18" charset="0"/>
                <a:ea typeface="Times New Roman" panose="02020603050405020304" pitchFamily="18" charset="0"/>
              </a:rPr>
              <a:t>. </a:t>
            </a:r>
          </a:p>
          <a:p>
            <a:endParaRPr lang="en-US" sz="1800" baseline="30000" dirty="0">
              <a:effectLst/>
              <a:latin typeface="Times New Roman" panose="02020603050405020304" pitchFamily="18" charset="0"/>
              <a:ea typeface="Times New Roman" panose="02020603050405020304" pitchFamily="18" charset="0"/>
            </a:endParaRPr>
          </a:p>
          <a:p>
            <a:r>
              <a:rPr lang="en-US" sz="1800" baseline="30000" dirty="0">
                <a:effectLst/>
                <a:latin typeface="Times New Roman" panose="02020603050405020304" pitchFamily="18" charset="0"/>
                <a:ea typeface="Times New Roman" panose="02020603050405020304" pitchFamily="18" charset="0"/>
              </a:rPr>
              <a:t>Thank you all for listening. Bye!</a:t>
            </a:r>
          </a:p>
        </p:txBody>
      </p:sp>
      <p:sp>
        <p:nvSpPr>
          <p:cNvPr id="4" name="Slide Number Placeholder 3"/>
          <p:cNvSpPr>
            <a:spLocks noGrp="1"/>
          </p:cNvSpPr>
          <p:nvPr>
            <p:ph type="sldNum" sz="quarter" idx="5"/>
          </p:nvPr>
        </p:nvSpPr>
        <p:spPr/>
        <p:txBody>
          <a:bodyPr/>
          <a:lstStyle/>
          <a:p>
            <a:fld id="{40211BFB-5C34-4EA3-9395-DBE0E05078D0}" type="slidenum">
              <a:rPr lang="en-US" smtClean="0"/>
              <a:pPr/>
              <a:t>12</a:t>
            </a:fld>
            <a:endParaRPr lang="en-US" dirty="0"/>
          </a:p>
        </p:txBody>
      </p:sp>
    </p:spTree>
    <p:extLst>
      <p:ext uri="{BB962C8B-B14F-4D97-AF65-F5344CB8AC3E}">
        <p14:creationId xmlns:p14="http://schemas.microsoft.com/office/powerpoint/2010/main" val="2137995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8382002"/>
            <a:ext cx="42245280" cy="11413490"/>
          </a:xfrm>
        </p:spPr>
        <p:txBody>
          <a:bodyPr anchor="b"/>
          <a:lstStyle>
            <a:lvl1pPr>
              <a:defRPr sz="33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3840480" y="20116800"/>
            <a:ext cx="36185856" cy="4693920"/>
          </a:xfrm>
        </p:spPr>
        <p:txBody>
          <a:bodyPr anchor="t">
            <a:normAutofit/>
          </a:bodyPr>
          <a:lstStyle>
            <a:lvl1pPr marL="0" indent="0" algn="l">
              <a:buNone/>
              <a:defRPr sz="10200">
                <a:solidFill>
                  <a:schemeClr val="tx1">
                    <a:tint val="75000"/>
                  </a:schemeClr>
                </a:solidFill>
              </a:defRPr>
            </a:lvl1pPr>
            <a:lvl2pPr marL="2325182" indent="0" algn="ctr">
              <a:buNone/>
              <a:defRPr>
                <a:solidFill>
                  <a:schemeClr val="tx1">
                    <a:tint val="75000"/>
                  </a:schemeClr>
                </a:solidFill>
              </a:defRPr>
            </a:lvl2pPr>
            <a:lvl3pPr marL="4650364" indent="0" algn="ctr">
              <a:buNone/>
              <a:defRPr>
                <a:solidFill>
                  <a:schemeClr val="tx1">
                    <a:tint val="75000"/>
                  </a:schemeClr>
                </a:solidFill>
              </a:defRPr>
            </a:lvl3pPr>
            <a:lvl4pPr marL="6975546" indent="0" algn="ctr">
              <a:buNone/>
              <a:defRPr>
                <a:solidFill>
                  <a:schemeClr val="tx1">
                    <a:tint val="75000"/>
                  </a:schemeClr>
                </a:solidFill>
              </a:defRPr>
            </a:lvl4pPr>
            <a:lvl5pPr marL="9300728" indent="0" algn="ctr">
              <a:buNone/>
              <a:defRPr>
                <a:solidFill>
                  <a:schemeClr val="tx1">
                    <a:tint val="75000"/>
                  </a:schemeClr>
                </a:solidFill>
              </a:defRPr>
            </a:lvl5pPr>
            <a:lvl6pPr marL="11625910" indent="0" algn="ctr">
              <a:buNone/>
              <a:defRPr>
                <a:solidFill>
                  <a:schemeClr val="tx1">
                    <a:tint val="75000"/>
                  </a:schemeClr>
                </a:solidFill>
              </a:defRPr>
            </a:lvl6pPr>
            <a:lvl7pPr marL="13951092" indent="0" algn="ctr">
              <a:buNone/>
              <a:defRPr>
                <a:solidFill>
                  <a:schemeClr val="tx1">
                    <a:tint val="75000"/>
                  </a:schemeClr>
                </a:solidFill>
              </a:defRPr>
            </a:lvl7pPr>
            <a:lvl8pPr marL="16276274" indent="0" algn="ctr">
              <a:buNone/>
              <a:defRPr>
                <a:solidFill>
                  <a:schemeClr val="tx1">
                    <a:tint val="75000"/>
                  </a:schemeClr>
                </a:solidFill>
              </a:defRPr>
            </a:lvl8pPr>
            <a:lvl9pPr marL="1860145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6" y="24140160"/>
            <a:ext cx="42894247" cy="5140960"/>
          </a:xfrm>
        </p:spPr>
        <p:txBody>
          <a:bodyPr anchor="t"/>
          <a:lstStyle>
            <a:lvl1pPr algn="l">
              <a:defRPr sz="18300" b="0" cap="all"/>
            </a:lvl1pPr>
          </a:lstStyle>
          <a:p>
            <a:r>
              <a:rPr lang="en-US"/>
              <a:t>Click to edit Master title style</a:t>
            </a:r>
            <a:endParaRPr lang="en-US" dirty="0"/>
          </a:p>
        </p:txBody>
      </p:sp>
      <p:sp>
        <p:nvSpPr>
          <p:cNvPr id="3" name="Text Placeholder 2"/>
          <p:cNvSpPr>
            <a:spLocks noGrp="1"/>
          </p:cNvSpPr>
          <p:nvPr>
            <p:ph type="body" idx="1"/>
          </p:nvPr>
        </p:nvSpPr>
        <p:spPr>
          <a:xfrm>
            <a:off x="4044956" y="16952597"/>
            <a:ext cx="34359847" cy="7187567"/>
          </a:xfrm>
        </p:spPr>
        <p:txBody>
          <a:bodyPr anchor="b"/>
          <a:lstStyle>
            <a:lvl1pPr marL="0" indent="0">
              <a:buNone/>
              <a:defRPr sz="10200">
                <a:solidFill>
                  <a:schemeClr val="tx1">
                    <a:tint val="75000"/>
                  </a:schemeClr>
                </a:solidFill>
              </a:defRPr>
            </a:lvl1pPr>
            <a:lvl2pPr marL="2325182" indent="0">
              <a:buNone/>
              <a:defRPr sz="9200">
                <a:solidFill>
                  <a:schemeClr val="tx1">
                    <a:tint val="75000"/>
                  </a:schemeClr>
                </a:solidFill>
              </a:defRPr>
            </a:lvl2pPr>
            <a:lvl3pPr marL="4650364" indent="0">
              <a:buNone/>
              <a:defRPr sz="8100">
                <a:solidFill>
                  <a:schemeClr val="tx1">
                    <a:tint val="75000"/>
                  </a:schemeClr>
                </a:solidFill>
              </a:defRPr>
            </a:lvl3pPr>
            <a:lvl4pPr marL="6975546" indent="0">
              <a:buNone/>
              <a:defRPr sz="7100">
                <a:solidFill>
                  <a:schemeClr val="tx1">
                    <a:tint val="75000"/>
                  </a:schemeClr>
                </a:solidFill>
              </a:defRPr>
            </a:lvl4pPr>
            <a:lvl5pPr marL="9300728" indent="0">
              <a:buNone/>
              <a:defRPr sz="7100">
                <a:solidFill>
                  <a:schemeClr val="tx1">
                    <a:tint val="75000"/>
                  </a:schemeClr>
                </a:solidFill>
              </a:defRPr>
            </a:lvl5pPr>
            <a:lvl6pPr marL="11625910" indent="0">
              <a:buNone/>
              <a:defRPr sz="7100">
                <a:solidFill>
                  <a:schemeClr val="tx1">
                    <a:tint val="75000"/>
                  </a:schemeClr>
                </a:solidFill>
              </a:defRPr>
            </a:lvl6pPr>
            <a:lvl7pPr marL="13951092" indent="0">
              <a:buNone/>
              <a:defRPr sz="7100">
                <a:solidFill>
                  <a:schemeClr val="tx1">
                    <a:tint val="75000"/>
                  </a:schemeClr>
                </a:solidFill>
              </a:defRPr>
            </a:lvl7pPr>
            <a:lvl8pPr marL="16276274" indent="0">
              <a:buNone/>
              <a:defRPr sz="7100">
                <a:solidFill>
                  <a:schemeClr val="tx1">
                    <a:tint val="75000"/>
                  </a:schemeClr>
                </a:solidFill>
              </a:defRPr>
            </a:lvl8pPr>
            <a:lvl9pPr marL="18601456" indent="0">
              <a:buNone/>
              <a:defRPr sz="7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60320" y="6759245"/>
            <a:ext cx="20482560" cy="20197267"/>
          </a:xfrm>
        </p:spPr>
        <p:txBody>
          <a:bodyPr/>
          <a:lstStyle>
            <a:lvl1pPr>
              <a:defRPr sz="14200"/>
            </a:lvl1pPr>
            <a:lvl2pPr>
              <a:defRPr sz="12200"/>
            </a:lvl2pPr>
            <a:lvl3pPr>
              <a:defRPr sz="10200"/>
            </a:lvl3pPr>
            <a:lvl4pPr>
              <a:defRPr sz="9200"/>
            </a:lvl4pPr>
            <a:lvl5pPr>
              <a:defRPr sz="9200"/>
            </a:lvl5pPr>
            <a:lvl6pPr>
              <a:defRPr sz="9200"/>
            </a:lvl6pPr>
            <a:lvl7pPr>
              <a:defRPr sz="9200"/>
            </a:lvl7pPr>
            <a:lvl8pPr>
              <a:defRPr sz="9200"/>
            </a:lvl8pPr>
            <a:lvl9pPr>
              <a:defRPr sz="9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4749760" y="6759245"/>
            <a:ext cx="20482560" cy="20197267"/>
          </a:xfrm>
        </p:spPr>
        <p:txBody>
          <a:bodyPr/>
          <a:lstStyle>
            <a:lvl1pPr>
              <a:defRPr sz="14200"/>
            </a:lvl1pPr>
            <a:lvl2pPr>
              <a:defRPr sz="12200"/>
            </a:lvl2pPr>
            <a:lvl3pPr>
              <a:defRPr sz="10200"/>
            </a:lvl3pPr>
            <a:lvl4pPr>
              <a:defRPr sz="9200"/>
            </a:lvl4pPr>
            <a:lvl5pPr>
              <a:defRPr sz="9200"/>
            </a:lvl5pPr>
            <a:lvl6pPr>
              <a:defRPr sz="9200"/>
            </a:lvl6pPr>
            <a:lvl7pPr>
              <a:defRPr sz="9200"/>
            </a:lvl7pPr>
            <a:lvl8pPr>
              <a:defRPr sz="9200"/>
            </a:lvl8pPr>
            <a:lvl9pPr>
              <a:defRPr sz="9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60320" y="6754497"/>
            <a:ext cx="20482560" cy="2814953"/>
          </a:xfrm>
        </p:spPr>
        <p:txBody>
          <a:bodyPr anchor="b">
            <a:noAutofit/>
          </a:bodyPr>
          <a:lstStyle>
            <a:lvl1pPr marL="0" indent="0" algn="ctr">
              <a:buNone/>
              <a:defRPr sz="10200" b="1">
                <a:solidFill>
                  <a:schemeClr val="tx2"/>
                </a:solidFill>
              </a:defRPr>
            </a:lvl1pPr>
            <a:lvl2pPr marL="2325182" indent="0">
              <a:buNone/>
              <a:defRPr sz="10200" b="1"/>
            </a:lvl2pPr>
            <a:lvl3pPr marL="4650364" indent="0">
              <a:buNone/>
              <a:defRPr sz="9200" b="1"/>
            </a:lvl3pPr>
            <a:lvl4pPr marL="6975546" indent="0">
              <a:buNone/>
              <a:defRPr sz="8100" b="1"/>
            </a:lvl4pPr>
            <a:lvl5pPr marL="9300728" indent="0">
              <a:buNone/>
              <a:defRPr sz="8100" b="1"/>
            </a:lvl5pPr>
            <a:lvl6pPr marL="11625910" indent="0">
              <a:buNone/>
              <a:defRPr sz="8100" b="1"/>
            </a:lvl6pPr>
            <a:lvl7pPr marL="13951092" indent="0">
              <a:buNone/>
              <a:defRPr sz="8100" b="1"/>
            </a:lvl7pPr>
            <a:lvl8pPr marL="16276274" indent="0">
              <a:buNone/>
              <a:defRPr sz="8100" b="1"/>
            </a:lvl8pPr>
            <a:lvl9pPr marL="18601456" indent="0">
              <a:buNone/>
              <a:defRPr sz="8100" b="1"/>
            </a:lvl9pPr>
          </a:lstStyle>
          <a:p>
            <a:pPr lvl="0"/>
            <a:r>
              <a:rPr lang="en-US"/>
              <a:t>Click to edit Master text styles</a:t>
            </a:r>
          </a:p>
        </p:txBody>
      </p:sp>
      <p:sp>
        <p:nvSpPr>
          <p:cNvPr id="4" name="Content Placeholder 3"/>
          <p:cNvSpPr>
            <a:spLocks noGrp="1"/>
          </p:cNvSpPr>
          <p:nvPr>
            <p:ph sz="half" idx="2"/>
          </p:nvPr>
        </p:nvSpPr>
        <p:spPr>
          <a:xfrm>
            <a:off x="2560320" y="9569450"/>
            <a:ext cx="20482560" cy="17385667"/>
          </a:xfrm>
        </p:spPr>
        <p:txBody>
          <a:bodyPr/>
          <a:lstStyle>
            <a:lvl1pPr>
              <a:defRPr sz="12200"/>
            </a:lvl1pPr>
            <a:lvl2pPr>
              <a:defRPr sz="10200"/>
            </a:lvl2pPr>
            <a:lvl3pPr>
              <a:defRPr sz="9200"/>
            </a:lvl3pPr>
            <a:lvl4pPr>
              <a:defRPr sz="8100"/>
            </a:lvl4pPr>
            <a:lvl5pPr>
              <a:defRPr sz="8100"/>
            </a:lvl5pPr>
            <a:lvl6pPr>
              <a:defRPr sz="8100"/>
            </a:lvl6pPr>
            <a:lvl7pPr>
              <a:defRPr sz="8100"/>
            </a:lvl7pPr>
            <a:lvl8pPr>
              <a:defRPr sz="8100"/>
            </a:lvl8pPr>
            <a:lvl9pPr>
              <a:defRPr sz="8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749760" y="6754497"/>
            <a:ext cx="20482560" cy="2814953"/>
          </a:xfrm>
        </p:spPr>
        <p:txBody>
          <a:bodyPr anchor="b">
            <a:noAutofit/>
          </a:bodyPr>
          <a:lstStyle>
            <a:lvl1pPr marL="0" indent="0" algn="ctr">
              <a:buNone/>
              <a:defRPr sz="10200" b="1">
                <a:solidFill>
                  <a:schemeClr val="tx2"/>
                </a:solidFill>
              </a:defRPr>
            </a:lvl1pPr>
            <a:lvl2pPr marL="2325182" indent="0">
              <a:buNone/>
              <a:defRPr sz="10200" b="1"/>
            </a:lvl2pPr>
            <a:lvl3pPr marL="4650364" indent="0">
              <a:buNone/>
              <a:defRPr sz="9200" b="1"/>
            </a:lvl3pPr>
            <a:lvl4pPr marL="6975546" indent="0">
              <a:buNone/>
              <a:defRPr sz="8100" b="1"/>
            </a:lvl4pPr>
            <a:lvl5pPr marL="9300728" indent="0">
              <a:buNone/>
              <a:defRPr sz="8100" b="1"/>
            </a:lvl5pPr>
            <a:lvl6pPr marL="11625910" indent="0">
              <a:buNone/>
              <a:defRPr sz="8100" b="1"/>
            </a:lvl6pPr>
            <a:lvl7pPr marL="13951092" indent="0">
              <a:buNone/>
              <a:defRPr sz="8100" b="1"/>
            </a:lvl7pPr>
            <a:lvl8pPr marL="16276274" indent="0">
              <a:buNone/>
              <a:defRPr sz="8100" b="1"/>
            </a:lvl8pPr>
            <a:lvl9pPr marL="18601456" indent="0">
              <a:buNone/>
              <a:defRPr sz="8100" b="1"/>
            </a:lvl9pPr>
          </a:lstStyle>
          <a:p>
            <a:pPr lvl="0"/>
            <a:r>
              <a:rPr lang="en-US"/>
              <a:t>Click to edit Master text styles</a:t>
            </a:r>
          </a:p>
        </p:txBody>
      </p:sp>
      <p:sp>
        <p:nvSpPr>
          <p:cNvPr id="6" name="Content Placeholder 5"/>
          <p:cNvSpPr>
            <a:spLocks noGrp="1"/>
          </p:cNvSpPr>
          <p:nvPr>
            <p:ph sz="quarter" idx="4"/>
          </p:nvPr>
        </p:nvSpPr>
        <p:spPr>
          <a:xfrm>
            <a:off x="24749760" y="9569450"/>
            <a:ext cx="20482560" cy="17385667"/>
          </a:xfrm>
        </p:spPr>
        <p:txBody>
          <a:bodyPr/>
          <a:lstStyle>
            <a:lvl1pPr>
              <a:defRPr sz="12200"/>
            </a:lvl1pPr>
            <a:lvl2pPr>
              <a:defRPr sz="10200"/>
            </a:lvl2pPr>
            <a:lvl3pPr>
              <a:defRPr sz="9200"/>
            </a:lvl3pPr>
            <a:lvl4pPr>
              <a:defRPr sz="8100"/>
            </a:lvl4pPr>
            <a:lvl5pPr>
              <a:defRPr sz="8100"/>
            </a:lvl5pPr>
            <a:lvl6pPr>
              <a:defRPr sz="8100"/>
            </a:lvl6pPr>
            <a:lvl7pPr>
              <a:defRPr sz="8100"/>
            </a:lvl7pPr>
            <a:lvl8pPr>
              <a:defRPr sz="8100"/>
            </a:lvl8pPr>
            <a:lvl9pPr>
              <a:defRPr sz="8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06886" y="24180394"/>
            <a:ext cx="43525440" cy="2615184"/>
          </a:xfrm>
        </p:spPr>
        <p:txBody>
          <a:bodyPr anchor="b"/>
          <a:lstStyle>
            <a:lvl1pPr algn="ctr">
              <a:defRPr sz="11200" b="1"/>
            </a:lvl1pPr>
          </a:lstStyle>
          <a:p>
            <a:r>
              <a:rPr lang="en-US"/>
              <a:t>Click to edit Master title style</a:t>
            </a:r>
            <a:endParaRPr lang="en-US" dirty="0"/>
          </a:p>
        </p:txBody>
      </p:sp>
      <p:sp>
        <p:nvSpPr>
          <p:cNvPr id="4" name="Text Placeholder 3"/>
          <p:cNvSpPr>
            <a:spLocks noGrp="1"/>
          </p:cNvSpPr>
          <p:nvPr>
            <p:ph type="body" sz="half" idx="2"/>
          </p:nvPr>
        </p:nvSpPr>
        <p:spPr>
          <a:xfrm>
            <a:off x="1706877" y="26822400"/>
            <a:ext cx="43525446" cy="2682240"/>
          </a:xfrm>
        </p:spPr>
        <p:txBody>
          <a:bodyPr>
            <a:normAutofit/>
          </a:bodyPr>
          <a:lstStyle>
            <a:lvl1pPr marL="0" indent="0" algn="ctr">
              <a:buNone/>
              <a:defRPr sz="8100"/>
            </a:lvl1pPr>
            <a:lvl2pPr marL="2325182" indent="0">
              <a:buNone/>
              <a:defRPr sz="6100"/>
            </a:lvl2pPr>
            <a:lvl3pPr marL="4650364" indent="0">
              <a:buNone/>
              <a:defRPr sz="5100"/>
            </a:lvl3pPr>
            <a:lvl4pPr marL="6975546" indent="0">
              <a:buNone/>
              <a:defRPr sz="4600"/>
            </a:lvl4pPr>
            <a:lvl5pPr marL="9300728" indent="0">
              <a:buNone/>
              <a:defRPr sz="4600"/>
            </a:lvl5pPr>
            <a:lvl6pPr marL="11625910" indent="0">
              <a:buNone/>
              <a:defRPr sz="4600"/>
            </a:lvl6pPr>
            <a:lvl7pPr marL="13951092" indent="0">
              <a:buNone/>
              <a:defRPr sz="4600"/>
            </a:lvl7pPr>
            <a:lvl8pPr marL="16276274" indent="0">
              <a:buNone/>
              <a:defRPr sz="4600"/>
            </a:lvl8pPr>
            <a:lvl9pPr marL="18601456" indent="0">
              <a:buNone/>
              <a:defRPr sz="4600"/>
            </a:lvl9pPr>
          </a:lstStyle>
          <a:p>
            <a:pPr lvl="0"/>
            <a:r>
              <a:rPr lang="en-US"/>
              <a:t>Click to edit Master text styles</a:t>
            </a:r>
          </a:p>
        </p:txBody>
      </p:sp>
      <p:sp>
        <p:nvSpPr>
          <p:cNvPr id="5" name="Date Placeholder 4"/>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85BF22-DFB8-45BB-8000-A782B71FBD78}" type="slidenum">
              <a:rPr lang="en-US" smtClean="0"/>
              <a:pPr/>
              <a:t>‹#›</a:t>
            </a:fld>
            <a:endParaRPr lang="en-US" dirty="0"/>
          </a:p>
        </p:txBody>
      </p:sp>
      <p:sp>
        <p:nvSpPr>
          <p:cNvPr id="9" name="Content Placeholder 8"/>
          <p:cNvSpPr>
            <a:spLocks noGrp="1"/>
          </p:cNvSpPr>
          <p:nvPr>
            <p:ph sz="quarter" idx="13"/>
          </p:nvPr>
        </p:nvSpPr>
        <p:spPr>
          <a:xfrm>
            <a:off x="1706880" y="1676400"/>
            <a:ext cx="43525440" cy="217484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9811" y="24179223"/>
            <a:ext cx="43525440" cy="2616354"/>
          </a:xfrm>
        </p:spPr>
        <p:txBody>
          <a:bodyPr anchor="b"/>
          <a:lstStyle>
            <a:lvl1pPr algn="ctr">
              <a:defRPr sz="11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47365920" cy="24140160"/>
          </a:xfrm>
        </p:spPr>
        <p:txBody>
          <a:bodyPr/>
          <a:lstStyle>
            <a:lvl1pPr marL="0" indent="0">
              <a:buNone/>
              <a:defRPr sz="16300"/>
            </a:lvl1pPr>
            <a:lvl2pPr marL="2325182" indent="0">
              <a:buNone/>
              <a:defRPr sz="14200"/>
            </a:lvl2pPr>
            <a:lvl3pPr marL="4650364" indent="0">
              <a:buNone/>
              <a:defRPr sz="12200"/>
            </a:lvl3pPr>
            <a:lvl4pPr marL="6975546" indent="0">
              <a:buNone/>
              <a:defRPr sz="10200"/>
            </a:lvl4pPr>
            <a:lvl5pPr marL="9300728" indent="0">
              <a:buNone/>
              <a:defRPr sz="10200"/>
            </a:lvl5pPr>
            <a:lvl6pPr marL="11625910" indent="0">
              <a:buNone/>
              <a:defRPr sz="10200"/>
            </a:lvl6pPr>
            <a:lvl7pPr marL="13951092" indent="0">
              <a:buNone/>
              <a:defRPr sz="10200"/>
            </a:lvl7pPr>
            <a:lvl8pPr marL="16276274" indent="0">
              <a:buNone/>
              <a:defRPr sz="10200"/>
            </a:lvl8pPr>
            <a:lvl9pPr marL="18601456" indent="0">
              <a:buNone/>
              <a:defRPr sz="10200"/>
            </a:lvl9pPr>
          </a:lstStyle>
          <a:p>
            <a:r>
              <a:rPr lang="en-US" dirty="0"/>
              <a:t>Click icon to add picture</a:t>
            </a:r>
          </a:p>
        </p:txBody>
      </p:sp>
      <p:sp>
        <p:nvSpPr>
          <p:cNvPr id="4" name="Text Placeholder 3"/>
          <p:cNvSpPr>
            <a:spLocks noGrp="1"/>
          </p:cNvSpPr>
          <p:nvPr>
            <p:ph type="body" sz="half" idx="2"/>
          </p:nvPr>
        </p:nvSpPr>
        <p:spPr>
          <a:xfrm>
            <a:off x="1689811" y="26822400"/>
            <a:ext cx="43525440" cy="2695651"/>
          </a:xfrm>
        </p:spPr>
        <p:txBody>
          <a:bodyPr>
            <a:normAutofit/>
          </a:bodyPr>
          <a:lstStyle>
            <a:lvl1pPr marL="0" indent="0" algn="ctr">
              <a:buNone/>
              <a:defRPr sz="8100"/>
            </a:lvl1pPr>
            <a:lvl2pPr marL="2325182" indent="0">
              <a:buNone/>
              <a:defRPr sz="6100"/>
            </a:lvl2pPr>
            <a:lvl3pPr marL="4650364" indent="0">
              <a:buNone/>
              <a:defRPr sz="5100"/>
            </a:lvl3pPr>
            <a:lvl4pPr marL="6975546" indent="0">
              <a:buNone/>
              <a:defRPr sz="4600"/>
            </a:lvl4pPr>
            <a:lvl5pPr marL="9300728" indent="0">
              <a:buNone/>
              <a:defRPr sz="4600"/>
            </a:lvl5pPr>
            <a:lvl6pPr marL="11625910" indent="0">
              <a:buNone/>
              <a:defRPr sz="4600"/>
            </a:lvl6pPr>
            <a:lvl7pPr marL="13951092" indent="0">
              <a:buNone/>
              <a:defRPr sz="4600"/>
            </a:lvl7pPr>
            <a:lvl8pPr marL="16276274" indent="0">
              <a:buNone/>
              <a:defRPr sz="4600"/>
            </a:lvl8pPr>
            <a:lvl9pPr marL="18601456" indent="0">
              <a:buNone/>
              <a:defRPr sz="4600"/>
            </a:lvl9pPr>
          </a:lstStyle>
          <a:p>
            <a:pPr lvl="0"/>
            <a:r>
              <a:rPr lang="en-US"/>
              <a:t>Click to edit Master text styles</a:t>
            </a:r>
          </a:p>
        </p:txBody>
      </p:sp>
      <p:sp>
        <p:nvSpPr>
          <p:cNvPr id="8" name="Date Placeholder 7"/>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9" name="Slide Number Placeholder 8"/>
          <p:cNvSpPr>
            <a:spLocks noGrp="1"/>
          </p:cNvSpPr>
          <p:nvPr>
            <p:ph type="sldNum" sz="quarter" idx="11"/>
          </p:nvPr>
        </p:nvSpPr>
        <p:spPr/>
        <p:txBody>
          <a:bodyPr/>
          <a:lstStyle/>
          <a:p>
            <a:fld id="{9485BF22-DFB8-45BB-8000-A782B71FBD78}"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208409"/>
            <a:ext cx="9814560" cy="2574671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2560320" y="1208409"/>
            <a:ext cx="33710880" cy="257467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F6E065-C70D-43CE-A6D8-E72D3FB43E58}" type="datetimeFigureOut">
              <a:rPr lang="en-US" smtClean="0"/>
              <a:pPr/>
              <a:t>10/10/23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85BF22-DFB8-45BB-8000-A782B71FBD7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208407"/>
            <a:ext cx="42672000" cy="5029200"/>
          </a:xfrm>
          <a:prstGeom prst="rect">
            <a:avLst/>
          </a:prstGeom>
        </p:spPr>
        <p:txBody>
          <a:bodyPr vert="horz" lIns="465036" tIns="232518" rIns="465036" bIns="232518"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2560320" y="7040880"/>
            <a:ext cx="42672000" cy="21122640"/>
          </a:xfrm>
          <a:prstGeom prst="rect">
            <a:avLst/>
          </a:prstGeom>
        </p:spPr>
        <p:txBody>
          <a:bodyPr vert="horz" lIns="465036" tIns="232518" rIns="465036" bIns="2325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47365920" y="0"/>
            <a:ext cx="3840480" cy="30175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65036" tIns="232518" rIns="465036" bIns="232518" rtlCol="0" anchor="ctr"/>
          <a:lstStyle/>
          <a:p>
            <a:pPr algn="ctr"/>
            <a:endParaRPr lang="en-US" dirty="0"/>
          </a:p>
        </p:txBody>
      </p:sp>
      <p:sp>
        <p:nvSpPr>
          <p:cNvPr id="8" name="Rectangle 7"/>
          <p:cNvSpPr/>
          <p:nvPr/>
        </p:nvSpPr>
        <p:spPr>
          <a:xfrm>
            <a:off x="47365920" y="24140160"/>
            <a:ext cx="3840480" cy="3017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65036" tIns="232518" rIns="465036" bIns="232518" rtlCol="0" anchor="ctr"/>
          <a:lstStyle/>
          <a:p>
            <a:pPr algn="ctr"/>
            <a:endParaRPr lang="en-US" dirty="0"/>
          </a:p>
        </p:txBody>
      </p:sp>
      <p:sp>
        <p:nvSpPr>
          <p:cNvPr id="6" name="Slide Number Placeholder 5"/>
          <p:cNvSpPr>
            <a:spLocks noGrp="1"/>
          </p:cNvSpPr>
          <p:nvPr>
            <p:ph type="sldNum" sz="quarter" idx="4"/>
          </p:nvPr>
        </p:nvSpPr>
        <p:spPr>
          <a:xfrm>
            <a:off x="47778013" y="24855424"/>
            <a:ext cx="3072384" cy="1743456"/>
          </a:xfrm>
          <a:prstGeom prst="bracketPair">
            <a:avLst>
              <a:gd name="adj" fmla="val 17949"/>
            </a:avLst>
          </a:prstGeom>
          <a:ln w="19050">
            <a:solidFill>
              <a:srgbClr val="FFFFFF"/>
            </a:solidFill>
          </a:ln>
        </p:spPr>
        <p:txBody>
          <a:bodyPr vert="horz" lIns="0" tIns="0" rIns="0" bIns="0" rtlCol="0" anchor="ctr"/>
          <a:lstStyle>
            <a:lvl1pPr algn="ctr">
              <a:defRPr sz="9200">
                <a:solidFill>
                  <a:srgbClr val="FFFFFF"/>
                </a:solidFill>
              </a:defRPr>
            </a:lvl1pPr>
          </a:lstStyle>
          <a:p>
            <a:fld id="{9485BF22-DFB8-45BB-8000-A782B71FBD78}" type="slidenum">
              <a:rPr lang="en-US" smtClean="0"/>
              <a:pPr/>
              <a:t>‹#›</a:t>
            </a:fld>
            <a:endParaRPr lang="en-US" dirty="0"/>
          </a:p>
        </p:txBody>
      </p:sp>
      <p:sp>
        <p:nvSpPr>
          <p:cNvPr id="5" name="Footer Placeholder 4"/>
          <p:cNvSpPr>
            <a:spLocks noGrp="1"/>
          </p:cNvSpPr>
          <p:nvPr>
            <p:ph type="ftr" sz="quarter" idx="3"/>
          </p:nvPr>
        </p:nvSpPr>
        <p:spPr>
          <a:xfrm rot="16200000">
            <a:off x="43907068" y="17595088"/>
            <a:ext cx="10416036" cy="2048256"/>
          </a:xfrm>
          <a:prstGeom prst="rect">
            <a:avLst/>
          </a:prstGeom>
        </p:spPr>
        <p:txBody>
          <a:bodyPr vert="horz" lIns="465036" tIns="232518" rIns="465036" bIns="232518" rtlCol="0" anchor="ctr"/>
          <a:lstStyle>
            <a:lvl1pPr algn="r">
              <a:defRPr sz="6100">
                <a:solidFill>
                  <a:schemeClr val="bg2"/>
                </a:solidFill>
              </a:defRPr>
            </a:lvl1pPr>
          </a:lstStyle>
          <a:p>
            <a:endParaRPr lang="en-US" dirty="0"/>
          </a:p>
        </p:txBody>
      </p:sp>
      <p:sp>
        <p:nvSpPr>
          <p:cNvPr id="4" name="Date Placeholder 3"/>
          <p:cNvSpPr>
            <a:spLocks noGrp="1"/>
          </p:cNvSpPr>
          <p:nvPr>
            <p:ph type="dt" sz="half" idx="2"/>
          </p:nvPr>
        </p:nvSpPr>
        <p:spPr>
          <a:xfrm rot="16200000">
            <a:off x="43750608" y="7022592"/>
            <a:ext cx="10728956" cy="2048256"/>
          </a:xfrm>
          <a:prstGeom prst="rect">
            <a:avLst/>
          </a:prstGeom>
        </p:spPr>
        <p:txBody>
          <a:bodyPr vert="horz" lIns="465036" tIns="232518" rIns="465036" bIns="232518" rtlCol="0" anchor="ctr"/>
          <a:lstStyle>
            <a:lvl1pPr algn="l">
              <a:defRPr sz="6100">
                <a:solidFill>
                  <a:schemeClr val="bg2"/>
                </a:solidFill>
              </a:defRPr>
            </a:lvl1pPr>
          </a:lstStyle>
          <a:p>
            <a:fld id="{31F6E065-C70D-43CE-A6D8-E72D3FB43E58}" type="datetimeFigureOut">
              <a:rPr lang="en-US" smtClean="0"/>
              <a:pPr/>
              <a:t>10/10/23</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4650364" rtl="0" eaLnBrk="1" latinLnBrk="0" hangingPunct="1">
        <a:spcBef>
          <a:spcPct val="0"/>
        </a:spcBef>
        <a:buNone/>
        <a:defRPr sz="23400" kern="1200" cap="none" spc="-509" baseline="0">
          <a:ln>
            <a:noFill/>
          </a:ln>
          <a:solidFill>
            <a:schemeClr val="tx2"/>
          </a:solidFill>
          <a:effectLst/>
          <a:latin typeface="+mj-lt"/>
          <a:ea typeface="+mj-ea"/>
          <a:cs typeface="+mj-cs"/>
        </a:defRPr>
      </a:lvl1pPr>
    </p:titleStyle>
    <p:bodyStyle>
      <a:lvl1pPr marL="1743887" indent="-1162591" algn="l" defTabSz="4650364" rtl="0" eaLnBrk="1" latinLnBrk="0" hangingPunct="1">
        <a:spcBef>
          <a:spcPct val="20000"/>
        </a:spcBef>
        <a:buClr>
          <a:schemeClr val="accent1"/>
        </a:buClr>
        <a:buFont typeface="Arial" pitchFamily="34" charset="0"/>
        <a:buChar char="•"/>
        <a:defRPr sz="11200" kern="1200">
          <a:solidFill>
            <a:schemeClr val="tx1"/>
          </a:solidFill>
          <a:latin typeface="+mn-lt"/>
          <a:ea typeface="+mn-ea"/>
          <a:cs typeface="+mn-cs"/>
        </a:defRPr>
      </a:lvl1pPr>
      <a:lvl2pPr marL="3255255" indent="-1162591" algn="l" defTabSz="4650364" rtl="0" eaLnBrk="1" latinLnBrk="0" hangingPunct="1">
        <a:spcBef>
          <a:spcPct val="20000"/>
        </a:spcBef>
        <a:buClr>
          <a:schemeClr val="accent2"/>
        </a:buClr>
        <a:buFont typeface="Arial" pitchFamily="34" charset="0"/>
        <a:buChar char="•"/>
        <a:defRPr sz="10200" kern="1200">
          <a:solidFill>
            <a:schemeClr val="tx1"/>
          </a:solidFill>
          <a:latin typeface="+mn-lt"/>
          <a:ea typeface="+mn-ea"/>
          <a:cs typeface="+mn-cs"/>
        </a:defRPr>
      </a:lvl2pPr>
      <a:lvl3pPr marL="5115400" indent="-1162591" algn="l" defTabSz="4650364" rtl="0" eaLnBrk="1" latinLnBrk="0" hangingPunct="1">
        <a:spcBef>
          <a:spcPct val="20000"/>
        </a:spcBef>
        <a:buClr>
          <a:schemeClr val="accent3"/>
        </a:buClr>
        <a:buFont typeface="Arial" pitchFamily="34" charset="0"/>
        <a:buChar char="•"/>
        <a:defRPr sz="9200" kern="1200">
          <a:solidFill>
            <a:schemeClr val="tx1"/>
          </a:solidFill>
          <a:latin typeface="+mn-lt"/>
          <a:ea typeface="+mn-ea"/>
          <a:cs typeface="+mn-cs"/>
        </a:defRPr>
      </a:lvl3pPr>
      <a:lvl4pPr marL="6510510" indent="-1162591" algn="l" defTabSz="4650364" rtl="0" eaLnBrk="1" latinLnBrk="0" hangingPunct="1">
        <a:spcBef>
          <a:spcPct val="20000"/>
        </a:spcBef>
        <a:buClr>
          <a:schemeClr val="accent4"/>
        </a:buClr>
        <a:buFont typeface="Arial" pitchFamily="34" charset="0"/>
        <a:buChar char="•"/>
        <a:defRPr sz="8100" kern="1200">
          <a:solidFill>
            <a:schemeClr val="tx1"/>
          </a:solidFill>
          <a:latin typeface="+mn-lt"/>
          <a:ea typeface="+mn-ea"/>
          <a:cs typeface="+mn-cs"/>
        </a:defRPr>
      </a:lvl4pPr>
      <a:lvl5pPr marL="7905619" indent="-1162591" algn="l" defTabSz="4650364" rtl="0" eaLnBrk="1" latinLnBrk="0" hangingPunct="1">
        <a:spcBef>
          <a:spcPct val="20000"/>
        </a:spcBef>
        <a:buClr>
          <a:schemeClr val="accent5"/>
        </a:buClr>
        <a:buFont typeface="Arial" pitchFamily="34" charset="0"/>
        <a:buChar char="•"/>
        <a:defRPr sz="7100" kern="1200" baseline="0">
          <a:solidFill>
            <a:schemeClr val="tx1"/>
          </a:solidFill>
          <a:latin typeface="+mn-lt"/>
          <a:ea typeface="+mn-ea"/>
          <a:cs typeface="+mn-cs"/>
        </a:defRPr>
      </a:lvl5pPr>
      <a:lvl6pPr marL="8835692" indent="-930073" algn="l" defTabSz="4650364" rtl="0" eaLnBrk="1" latinLnBrk="0" hangingPunct="1">
        <a:spcBef>
          <a:spcPct val="20000"/>
        </a:spcBef>
        <a:buClr>
          <a:schemeClr val="accent1"/>
        </a:buClr>
        <a:buFont typeface="Arial" pitchFamily="34" charset="0"/>
        <a:buChar char="•"/>
        <a:defRPr sz="7100" kern="1200" baseline="0">
          <a:solidFill>
            <a:schemeClr val="tx1"/>
          </a:solidFill>
          <a:latin typeface="+mn-lt"/>
          <a:ea typeface="+mn-ea"/>
          <a:cs typeface="+mn-cs"/>
        </a:defRPr>
      </a:lvl6pPr>
      <a:lvl7pPr marL="9765765" indent="-930073" algn="l" defTabSz="4650364" rtl="0" eaLnBrk="1" latinLnBrk="0" hangingPunct="1">
        <a:spcBef>
          <a:spcPct val="20000"/>
        </a:spcBef>
        <a:buClr>
          <a:schemeClr val="accent2"/>
        </a:buClr>
        <a:buFont typeface="Arial" pitchFamily="34" charset="0"/>
        <a:buChar char="•"/>
        <a:defRPr sz="7100" kern="1200">
          <a:solidFill>
            <a:schemeClr val="tx1"/>
          </a:solidFill>
          <a:latin typeface="+mn-lt"/>
          <a:ea typeface="+mn-ea"/>
          <a:cs typeface="+mn-cs"/>
        </a:defRPr>
      </a:lvl7pPr>
      <a:lvl8pPr marL="10695837" indent="-930073" algn="l" defTabSz="4650364" rtl="0" eaLnBrk="1" latinLnBrk="0" hangingPunct="1">
        <a:spcBef>
          <a:spcPct val="20000"/>
        </a:spcBef>
        <a:buClr>
          <a:schemeClr val="accent3"/>
        </a:buClr>
        <a:buFont typeface="Arial" pitchFamily="34" charset="0"/>
        <a:buChar char="•"/>
        <a:defRPr sz="7100" kern="1200">
          <a:solidFill>
            <a:schemeClr val="tx1"/>
          </a:solidFill>
          <a:latin typeface="+mn-lt"/>
          <a:ea typeface="+mn-ea"/>
          <a:cs typeface="+mn-cs"/>
        </a:defRPr>
      </a:lvl8pPr>
      <a:lvl9pPr marL="11625910" indent="-930073" algn="l" defTabSz="4650364" rtl="0" eaLnBrk="1" latinLnBrk="0" hangingPunct="1">
        <a:spcBef>
          <a:spcPct val="20000"/>
        </a:spcBef>
        <a:buClr>
          <a:schemeClr val="accent4"/>
        </a:buClr>
        <a:buFont typeface="Arial" pitchFamily="34" charset="0"/>
        <a:buChar char="•"/>
        <a:defRPr sz="7100" kern="1200">
          <a:solidFill>
            <a:schemeClr val="tx1"/>
          </a:solidFill>
          <a:latin typeface="+mn-lt"/>
          <a:ea typeface="+mn-ea"/>
          <a:cs typeface="+mn-cs"/>
        </a:defRPr>
      </a:lvl9pPr>
    </p:bodyStyle>
    <p:otherStyle>
      <a:defPPr>
        <a:defRPr lang="en-US"/>
      </a:defPPr>
      <a:lvl1pPr marL="0" algn="l" defTabSz="4650364" rtl="0" eaLnBrk="1" latinLnBrk="0" hangingPunct="1">
        <a:defRPr sz="9200" kern="1200">
          <a:solidFill>
            <a:schemeClr val="tx1"/>
          </a:solidFill>
          <a:latin typeface="+mn-lt"/>
          <a:ea typeface="+mn-ea"/>
          <a:cs typeface="+mn-cs"/>
        </a:defRPr>
      </a:lvl1pPr>
      <a:lvl2pPr marL="2325182" algn="l" defTabSz="4650364" rtl="0" eaLnBrk="1" latinLnBrk="0" hangingPunct="1">
        <a:defRPr sz="9200" kern="1200">
          <a:solidFill>
            <a:schemeClr val="tx1"/>
          </a:solidFill>
          <a:latin typeface="+mn-lt"/>
          <a:ea typeface="+mn-ea"/>
          <a:cs typeface="+mn-cs"/>
        </a:defRPr>
      </a:lvl2pPr>
      <a:lvl3pPr marL="4650364" algn="l" defTabSz="4650364" rtl="0" eaLnBrk="1" latinLnBrk="0" hangingPunct="1">
        <a:defRPr sz="9200" kern="1200">
          <a:solidFill>
            <a:schemeClr val="tx1"/>
          </a:solidFill>
          <a:latin typeface="+mn-lt"/>
          <a:ea typeface="+mn-ea"/>
          <a:cs typeface="+mn-cs"/>
        </a:defRPr>
      </a:lvl3pPr>
      <a:lvl4pPr marL="6975546" algn="l" defTabSz="4650364" rtl="0" eaLnBrk="1" latinLnBrk="0" hangingPunct="1">
        <a:defRPr sz="9200" kern="1200">
          <a:solidFill>
            <a:schemeClr val="tx1"/>
          </a:solidFill>
          <a:latin typeface="+mn-lt"/>
          <a:ea typeface="+mn-ea"/>
          <a:cs typeface="+mn-cs"/>
        </a:defRPr>
      </a:lvl4pPr>
      <a:lvl5pPr marL="9300728" algn="l" defTabSz="4650364" rtl="0" eaLnBrk="1" latinLnBrk="0" hangingPunct="1">
        <a:defRPr sz="9200" kern="1200">
          <a:solidFill>
            <a:schemeClr val="tx1"/>
          </a:solidFill>
          <a:latin typeface="+mn-lt"/>
          <a:ea typeface="+mn-ea"/>
          <a:cs typeface="+mn-cs"/>
        </a:defRPr>
      </a:lvl5pPr>
      <a:lvl6pPr marL="11625910" algn="l" defTabSz="4650364" rtl="0" eaLnBrk="1" latinLnBrk="0" hangingPunct="1">
        <a:defRPr sz="9200" kern="1200">
          <a:solidFill>
            <a:schemeClr val="tx1"/>
          </a:solidFill>
          <a:latin typeface="+mn-lt"/>
          <a:ea typeface="+mn-ea"/>
          <a:cs typeface="+mn-cs"/>
        </a:defRPr>
      </a:lvl6pPr>
      <a:lvl7pPr marL="13951092" algn="l" defTabSz="4650364" rtl="0" eaLnBrk="1" latinLnBrk="0" hangingPunct="1">
        <a:defRPr sz="9200" kern="1200">
          <a:solidFill>
            <a:schemeClr val="tx1"/>
          </a:solidFill>
          <a:latin typeface="+mn-lt"/>
          <a:ea typeface="+mn-ea"/>
          <a:cs typeface="+mn-cs"/>
        </a:defRPr>
      </a:lvl7pPr>
      <a:lvl8pPr marL="16276274" algn="l" defTabSz="4650364" rtl="0" eaLnBrk="1" latinLnBrk="0" hangingPunct="1">
        <a:defRPr sz="9200" kern="1200">
          <a:solidFill>
            <a:schemeClr val="tx1"/>
          </a:solidFill>
          <a:latin typeface="+mn-lt"/>
          <a:ea typeface="+mn-ea"/>
          <a:cs typeface="+mn-cs"/>
        </a:defRPr>
      </a:lvl8pPr>
      <a:lvl9pPr marL="18601456" algn="l" defTabSz="4650364" rtl="0" eaLnBrk="1" latinLnBrk="0" hangingPunct="1">
        <a:defRPr sz="9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mdpi.com/2077-0383/10/4/822"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log.teleme.co/2019/09/13/pacemaker-insertion-for-the-heart/"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2192000" y="67254"/>
            <a:ext cx="22174200" cy="1510961"/>
          </a:xfrm>
          <a:prstGeom prst="rect">
            <a:avLst/>
          </a:prstGeom>
          <a:noFill/>
        </p:spPr>
        <p:txBody>
          <a:bodyPr wrap="square" lIns="94258" tIns="47134" rIns="94258" bIns="47134" rtlCol="0">
            <a:spAutoFit/>
          </a:bodyPr>
          <a:lstStyle/>
          <a:p>
            <a:endParaRPr lang="en-US" dirty="0">
              <a:latin typeface="Calibri"/>
              <a:cs typeface="Calibri"/>
            </a:endParaRPr>
          </a:p>
        </p:txBody>
      </p:sp>
      <p:pic>
        <p:nvPicPr>
          <p:cNvPr id="80" name="Picture 4" descr="http://www.steward.org/images/Upload/SEMC_Logo2_Blue653-Blac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582" y="357479"/>
            <a:ext cx="9623818" cy="39237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txBox="1">
            <a:spLocks/>
          </p:cNvSpPr>
          <p:nvPr/>
        </p:nvSpPr>
        <p:spPr>
          <a:xfrm>
            <a:off x="0" y="1675198"/>
            <a:ext cx="51161319" cy="2744402"/>
          </a:xfrm>
          <a:prstGeom prst="rect">
            <a:avLst/>
          </a:prstGeom>
        </p:spPr>
        <p:txBody>
          <a:bodyPr lIns="411850" tIns="205925" rIns="411850" bIns="205925" anchor="ctr"/>
          <a:lstStyle>
            <a:lvl1pPr algn="l" defTabSz="3994150" rtl="0" eaLnBrk="0" fontAlgn="base" hangingPunct="0">
              <a:spcBef>
                <a:spcPct val="0"/>
              </a:spcBef>
              <a:spcAft>
                <a:spcPct val="0"/>
              </a:spcAft>
              <a:defRPr sz="20000" kern="1200" spc="-437">
                <a:solidFill>
                  <a:schemeClr val="tx2"/>
                </a:solidFill>
                <a:latin typeface="+mj-lt"/>
                <a:ea typeface="+mj-ea"/>
                <a:cs typeface="+mj-cs"/>
              </a:defRPr>
            </a:lvl1pPr>
            <a:lvl2pPr algn="l" defTabSz="3994150" rtl="0" eaLnBrk="0" fontAlgn="base" hangingPunct="0">
              <a:spcBef>
                <a:spcPct val="0"/>
              </a:spcBef>
              <a:spcAft>
                <a:spcPct val="0"/>
              </a:spcAft>
              <a:defRPr sz="20000">
                <a:solidFill>
                  <a:schemeClr val="tx2"/>
                </a:solidFill>
                <a:latin typeface="Cambria" pitchFamily="18" charset="0"/>
              </a:defRPr>
            </a:lvl2pPr>
            <a:lvl3pPr algn="l" defTabSz="3994150" rtl="0" eaLnBrk="0" fontAlgn="base" hangingPunct="0">
              <a:spcBef>
                <a:spcPct val="0"/>
              </a:spcBef>
              <a:spcAft>
                <a:spcPct val="0"/>
              </a:spcAft>
              <a:defRPr sz="20000">
                <a:solidFill>
                  <a:schemeClr val="tx2"/>
                </a:solidFill>
                <a:latin typeface="Cambria" pitchFamily="18" charset="0"/>
              </a:defRPr>
            </a:lvl3pPr>
            <a:lvl4pPr algn="l" defTabSz="3994150" rtl="0" eaLnBrk="0" fontAlgn="base" hangingPunct="0">
              <a:spcBef>
                <a:spcPct val="0"/>
              </a:spcBef>
              <a:spcAft>
                <a:spcPct val="0"/>
              </a:spcAft>
              <a:defRPr sz="20000">
                <a:solidFill>
                  <a:schemeClr val="tx2"/>
                </a:solidFill>
                <a:latin typeface="Cambria" pitchFamily="18" charset="0"/>
              </a:defRPr>
            </a:lvl4pPr>
            <a:lvl5pPr algn="l" defTabSz="3994150" rtl="0" eaLnBrk="0" fontAlgn="base" hangingPunct="0">
              <a:spcBef>
                <a:spcPct val="0"/>
              </a:spcBef>
              <a:spcAft>
                <a:spcPct val="0"/>
              </a:spcAft>
              <a:defRPr sz="20000">
                <a:solidFill>
                  <a:schemeClr val="tx2"/>
                </a:solidFill>
                <a:latin typeface="Cambria" pitchFamily="18" charset="0"/>
              </a:defRPr>
            </a:lvl5pPr>
            <a:lvl6pPr marL="457200" algn="l" defTabSz="3994150" rtl="0" fontAlgn="base">
              <a:spcBef>
                <a:spcPct val="0"/>
              </a:spcBef>
              <a:spcAft>
                <a:spcPct val="0"/>
              </a:spcAft>
              <a:defRPr sz="20000">
                <a:solidFill>
                  <a:schemeClr val="tx2"/>
                </a:solidFill>
                <a:latin typeface="Cambria" pitchFamily="18" charset="0"/>
              </a:defRPr>
            </a:lvl6pPr>
            <a:lvl7pPr marL="914400" algn="l" defTabSz="3994150" rtl="0" fontAlgn="base">
              <a:spcBef>
                <a:spcPct val="0"/>
              </a:spcBef>
              <a:spcAft>
                <a:spcPct val="0"/>
              </a:spcAft>
              <a:defRPr sz="20000">
                <a:solidFill>
                  <a:schemeClr val="tx2"/>
                </a:solidFill>
                <a:latin typeface="Cambria" pitchFamily="18" charset="0"/>
              </a:defRPr>
            </a:lvl7pPr>
            <a:lvl8pPr marL="1371600" algn="l" defTabSz="3994150" rtl="0" fontAlgn="base">
              <a:spcBef>
                <a:spcPct val="0"/>
              </a:spcBef>
              <a:spcAft>
                <a:spcPct val="0"/>
              </a:spcAft>
              <a:defRPr sz="20000">
                <a:solidFill>
                  <a:schemeClr val="tx2"/>
                </a:solidFill>
                <a:latin typeface="Cambria" pitchFamily="18" charset="0"/>
              </a:defRPr>
            </a:lvl8pPr>
            <a:lvl9pPr marL="1828800" algn="l" defTabSz="3994150" rtl="0" fontAlgn="base">
              <a:spcBef>
                <a:spcPct val="0"/>
              </a:spcBef>
              <a:spcAft>
                <a:spcPct val="0"/>
              </a:spcAft>
              <a:defRPr sz="20000">
                <a:solidFill>
                  <a:schemeClr val="tx2"/>
                </a:solidFill>
                <a:latin typeface="Cambria" pitchFamily="18" charset="0"/>
              </a:defRPr>
            </a:lvl9pPr>
          </a:lstStyle>
          <a:p>
            <a:pPr algn="ctr" defTabSz="3391755" eaLnBrk="1" fontAlgn="auto" hangingPunct="1">
              <a:spcBef>
                <a:spcPts val="0"/>
              </a:spcBef>
              <a:spcAft>
                <a:spcPts val="0"/>
              </a:spcAft>
            </a:pPr>
            <a:r>
              <a:rPr lang="en-US" sz="7200" b="1" spc="0" dirty="0">
                <a:solidFill>
                  <a:srgbClr val="C00000"/>
                </a:solidFill>
                <a:latin typeface="Arial Black" panose="020B0604020202020204" pitchFamily="34" charset="0"/>
                <a:cs typeface="Arial Black" panose="020B0604020202020204" pitchFamily="34" charset="0"/>
              </a:rPr>
              <a:t>RIGHT-SIDED VS. LEFT-SIDED LEFT BUNDLE AREA LEAD IMPLANTS</a:t>
            </a:r>
          </a:p>
          <a:p>
            <a:pPr algn="ctr" defTabSz="3391755" eaLnBrk="1" fontAlgn="auto" hangingPunct="1">
              <a:spcBef>
                <a:spcPts val="0"/>
              </a:spcBef>
              <a:spcAft>
                <a:spcPts val="0"/>
              </a:spcAft>
            </a:pPr>
            <a:endParaRPr lang="en-US" sz="2000" spc="0" dirty="0">
              <a:solidFill>
                <a:schemeClr val="tx1"/>
              </a:solidFill>
              <a:latin typeface="+mn-lt"/>
              <a:cs typeface="Arial Black" panose="020B0604020202020204" pitchFamily="34" charset="0"/>
            </a:endParaRPr>
          </a:p>
          <a:p>
            <a:pPr algn="ctr" defTabSz="3391755" eaLnBrk="1" fontAlgn="auto" hangingPunct="1">
              <a:spcBef>
                <a:spcPts val="0"/>
              </a:spcBef>
              <a:spcAft>
                <a:spcPts val="0"/>
              </a:spcAft>
            </a:pPr>
            <a:endParaRPr lang="en-US" sz="2000" spc="0" dirty="0">
              <a:solidFill>
                <a:schemeClr val="tx1"/>
              </a:solidFill>
              <a:latin typeface="+mn-lt"/>
              <a:cs typeface="Arial Black" panose="020B0604020202020204" pitchFamily="34" charset="0"/>
            </a:endParaRPr>
          </a:p>
          <a:p>
            <a:pPr algn="ctr" defTabSz="3391755" eaLnBrk="1" fontAlgn="auto" hangingPunct="1">
              <a:spcBef>
                <a:spcPts val="0"/>
              </a:spcBef>
              <a:spcAft>
                <a:spcPts val="0"/>
              </a:spcAft>
            </a:pPr>
            <a:r>
              <a:rPr lang="en-US" sz="4400" b="1" spc="0" dirty="0">
                <a:solidFill>
                  <a:schemeClr val="tx1"/>
                </a:solidFill>
                <a:latin typeface="+mn-lt"/>
                <a:cs typeface="Arial Black" panose="020B0604020202020204" pitchFamily="34" charset="0"/>
              </a:rPr>
              <a:t>Karina Demchuk, BS</a:t>
            </a:r>
            <a:r>
              <a:rPr lang="en-US" sz="4400" spc="0" dirty="0">
                <a:solidFill>
                  <a:schemeClr val="tx1"/>
                </a:solidFill>
                <a:latin typeface="+mn-lt"/>
                <a:cs typeface="Arial Black" panose="020B0604020202020204" pitchFamily="34" charset="0"/>
              </a:rPr>
              <a:t>; Michael Orlov, MD, PhD; Ioannis Koulouridis, MD; Vybhav Jetty, MD, MHA; Roop Dutta, MD; Danylo Zorin, MD; </a:t>
            </a:r>
          </a:p>
          <a:p>
            <a:pPr algn="ctr" defTabSz="3391755" eaLnBrk="1" fontAlgn="auto" hangingPunct="1">
              <a:spcBef>
                <a:spcPts val="0"/>
              </a:spcBef>
              <a:spcAft>
                <a:spcPts val="0"/>
              </a:spcAft>
            </a:pPr>
            <a:r>
              <a:rPr lang="en-US" sz="4400" spc="0" dirty="0">
                <a:solidFill>
                  <a:schemeClr val="tx1"/>
                </a:solidFill>
                <a:latin typeface="+mn-lt"/>
                <a:cs typeface="Arial Black" panose="020B0604020202020204" pitchFamily="34" charset="0"/>
              </a:rPr>
              <a:t>Artem Astsaturov, MD; Amy Hicks, RT; John Wylie, MD</a:t>
            </a:r>
            <a:endParaRPr lang="en-US" sz="2000" spc="0" dirty="0">
              <a:solidFill>
                <a:schemeClr val="tx1"/>
              </a:solidFill>
              <a:latin typeface="+mn-lt"/>
              <a:cs typeface="Arial Black" panose="020B0604020202020204" pitchFamily="34" charset="0"/>
            </a:endParaRPr>
          </a:p>
          <a:p>
            <a:pPr algn="ctr" defTabSz="3391755" eaLnBrk="1" fontAlgn="auto" hangingPunct="1">
              <a:spcBef>
                <a:spcPts val="0"/>
              </a:spcBef>
              <a:spcAft>
                <a:spcPts val="0"/>
              </a:spcAft>
            </a:pPr>
            <a:r>
              <a:rPr lang="en-US" sz="4000" spc="0" dirty="0">
                <a:solidFill>
                  <a:schemeClr val="tx1"/>
                </a:solidFill>
                <a:latin typeface="+mn-lt"/>
                <a:cs typeface="Arial Black" panose="020B0604020202020204" pitchFamily="34" charset="0"/>
              </a:rPr>
              <a:t>Steward St. Elizabeth’s Medical Center/Tufts University School of Medicine/Boston University School of Medicine, Boston, USA</a:t>
            </a:r>
          </a:p>
          <a:p>
            <a:pPr algn="ctr" defTabSz="3391755" eaLnBrk="1" fontAlgn="auto" hangingPunct="1">
              <a:spcBef>
                <a:spcPts val="0"/>
              </a:spcBef>
              <a:spcAft>
                <a:spcPts val="0"/>
              </a:spcAft>
            </a:pPr>
            <a:r>
              <a:rPr lang="en-US" sz="3600" spc="0" dirty="0">
                <a:solidFill>
                  <a:schemeClr val="tx1"/>
                </a:solidFill>
                <a:latin typeface="+mn-lt"/>
                <a:cs typeface="Arial Black" panose="020B0604020202020204" pitchFamily="34" charset="0"/>
              </a:rPr>
              <a:t> </a:t>
            </a:r>
          </a:p>
          <a:p>
            <a:pPr algn="ctr" defTabSz="3391755" eaLnBrk="1" fontAlgn="auto" hangingPunct="1">
              <a:spcBef>
                <a:spcPts val="0"/>
              </a:spcBef>
              <a:spcAft>
                <a:spcPts val="0"/>
              </a:spcAft>
            </a:pPr>
            <a:r>
              <a:rPr lang="en-US" sz="5500" b="1" spc="0" dirty="0">
                <a:solidFill>
                  <a:srgbClr val="C00000"/>
                </a:solidFill>
                <a:latin typeface="Arial Black" panose="020B0604020202020204" pitchFamily="34" charset="0"/>
                <a:cs typeface="Arial Black" panose="020B0604020202020204" pitchFamily="34" charset="0"/>
              </a:rPr>
              <a:t> </a:t>
            </a:r>
          </a:p>
        </p:txBody>
      </p:sp>
      <p:sp>
        <p:nvSpPr>
          <p:cNvPr id="2057" name="Content Placeholder 2"/>
          <p:cNvSpPr txBox="1">
            <a:spLocks/>
          </p:cNvSpPr>
          <p:nvPr/>
        </p:nvSpPr>
        <p:spPr bwMode="auto">
          <a:xfrm>
            <a:off x="307975" y="6163026"/>
            <a:ext cx="10055225" cy="30975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dirty="0"/>
              <a:t>His bundle pacing has been challenging for right-sided (RS) access. Success rate for RS left bundle area pacing (LBAP) lead implants is unknown. </a:t>
            </a:r>
          </a:p>
          <a:p>
            <a:pPr marL="0" indent="0" algn="just"/>
            <a:endParaRPr lang="en-US" sz="5200" dirty="0">
              <a:latin typeface="Calibri"/>
              <a:cs typeface="Calibri"/>
            </a:endParaRPr>
          </a:p>
        </p:txBody>
      </p:sp>
      <p:sp>
        <p:nvSpPr>
          <p:cNvPr id="2062" name="Rectangle 36"/>
          <p:cNvSpPr>
            <a:spLocks noChangeArrowheads="1"/>
          </p:cNvSpPr>
          <p:nvPr/>
        </p:nvSpPr>
        <p:spPr bwMode="auto">
          <a:xfrm>
            <a:off x="-6400800" y="5175547"/>
            <a:ext cx="245348" cy="16648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4258" tIns="47134" rIns="94258" bIns="47134" anchor="ctr">
            <a:spAutoFit/>
          </a:bodyPr>
          <a:lstStyle>
            <a:lvl1pPr indent="180975" eaLnBrk="0" hangingPunct="0">
              <a:defRPr sz="9200">
                <a:solidFill>
                  <a:schemeClr val="tx1"/>
                </a:solidFill>
                <a:latin typeface="Calibri" pitchFamily="34" charset="0"/>
                <a:cs typeface="Arial" charset="0"/>
              </a:defRPr>
            </a:lvl1pPr>
            <a:lvl2pPr marL="742950" indent="-285750" eaLnBrk="0" hangingPunct="0">
              <a:defRPr sz="9200">
                <a:solidFill>
                  <a:schemeClr val="tx1"/>
                </a:solidFill>
                <a:latin typeface="Calibri" pitchFamily="34" charset="0"/>
                <a:cs typeface="Arial" charset="0"/>
              </a:defRPr>
            </a:lvl2pPr>
            <a:lvl3pPr marL="1143000" indent="-228600" eaLnBrk="0" hangingPunct="0">
              <a:defRPr sz="9200">
                <a:solidFill>
                  <a:schemeClr val="tx1"/>
                </a:solidFill>
                <a:latin typeface="Calibri" pitchFamily="34" charset="0"/>
                <a:cs typeface="Arial" charset="0"/>
              </a:defRPr>
            </a:lvl3pPr>
            <a:lvl4pPr marL="1600200" indent="-228600" eaLnBrk="0" hangingPunct="0">
              <a:defRPr sz="9200">
                <a:solidFill>
                  <a:schemeClr val="tx1"/>
                </a:solidFill>
                <a:latin typeface="Calibri" pitchFamily="34" charset="0"/>
                <a:cs typeface="Arial" charset="0"/>
              </a:defRPr>
            </a:lvl4pPr>
            <a:lvl5pPr marL="2057400" indent="-228600" eaLnBrk="0" hangingPunct="0">
              <a:defRPr sz="9200">
                <a:solidFill>
                  <a:schemeClr val="tx1"/>
                </a:solidFill>
                <a:latin typeface="Calibri" pitchFamily="34" charset="0"/>
                <a:cs typeface="Arial" charset="0"/>
              </a:defRPr>
            </a:lvl5pPr>
            <a:lvl6pPr marL="2514600" indent="-228600" defTabSz="46593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46593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46593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4659313" eaLnBrk="0" fontAlgn="base" hangingPunct="0">
              <a:spcBef>
                <a:spcPct val="0"/>
              </a:spcBef>
              <a:spcAft>
                <a:spcPct val="0"/>
              </a:spcAft>
              <a:defRPr sz="9200">
                <a:solidFill>
                  <a:schemeClr val="tx1"/>
                </a:solidFill>
                <a:latin typeface="Calibri" pitchFamily="34" charset="0"/>
                <a:cs typeface="Arial" charset="0"/>
              </a:defRPr>
            </a:lvl9pPr>
          </a:lstStyle>
          <a:p>
            <a:br>
              <a:rPr lang="en-US" altLang="en-US" sz="1000" dirty="0">
                <a:latin typeface="Calibri"/>
                <a:cs typeface="Calibri"/>
              </a:rPr>
            </a:br>
            <a:endParaRPr lang="en-US" altLang="en-US" dirty="0">
              <a:latin typeface="Calibri"/>
              <a:cs typeface="Calibri"/>
            </a:endParaRPr>
          </a:p>
        </p:txBody>
      </p:sp>
      <p:sp>
        <p:nvSpPr>
          <p:cNvPr id="2344" name="Content Placeholder 2"/>
          <p:cNvSpPr txBox="1">
            <a:spLocks/>
          </p:cNvSpPr>
          <p:nvPr/>
        </p:nvSpPr>
        <p:spPr bwMode="auto">
          <a:xfrm>
            <a:off x="34737887" y="25493417"/>
            <a:ext cx="16004260" cy="432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819150" indent="-685800">
              <a:buFont typeface="Arial" panose="020B0604020202020204" pitchFamily="34" charset="0"/>
              <a:buChar char="•"/>
            </a:pPr>
            <a:r>
              <a:rPr lang="en-US" sz="4800" dirty="0"/>
              <a:t>RS LBAP is highly successful and comparable to the LS access. </a:t>
            </a:r>
          </a:p>
          <a:p>
            <a:pPr marL="819150" indent="-685800">
              <a:buFont typeface="Arial" panose="020B0604020202020204" pitchFamily="34" charset="0"/>
              <a:buChar char="•"/>
            </a:pPr>
            <a:r>
              <a:rPr lang="en-US" sz="4800" dirty="0"/>
              <a:t>Sheath modification is not required for RS approach. </a:t>
            </a:r>
          </a:p>
          <a:p>
            <a:pPr marL="819150" indent="-685800">
              <a:buFont typeface="Arial" panose="020B0604020202020204" pitchFamily="34" charset="0"/>
              <a:buChar char="•"/>
            </a:pPr>
            <a:r>
              <a:rPr lang="en-US" sz="4800" dirty="0"/>
              <a:t>Acute and chronic pacing characteristics between both anatomical approaches are similar. </a:t>
            </a:r>
          </a:p>
        </p:txBody>
      </p:sp>
      <p:cxnSp>
        <p:nvCxnSpPr>
          <p:cNvPr id="92" name="Straight Connector 91"/>
          <p:cNvCxnSpPr/>
          <p:nvPr/>
        </p:nvCxnSpPr>
        <p:spPr>
          <a:xfrm>
            <a:off x="-90169" y="0"/>
            <a:ext cx="51296577" cy="0"/>
          </a:xfrm>
          <a:prstGeom prst="line">
            <a:avLst/>
          </a:prstGeom>
          <a:ln w="635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p:cNvSpPr>
          <p:nvPr/>
        </p:nvSpPr>
        <p:spPr bwMode="auto">
          <a:xfrm>
            <a:off x="307974" y="16337047"/>
            <a:ext cx="10055225" cy="134806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dirty="0"/>
              <a:t>Procedural and pacing characteristics and electrophysiology parameters in 245 patients who underwent LBAP at SSEMC were extracted from medical records.</a:t>
            </a:r>
          </a:p>
          <a:p>
            <a:pPr marL="0" indent="0" algn="just"/>
            <a:endParaRPr lang="en-US" sz="2800" dirty="0"/>
          </a:p>
          <a:p>
            <a:pPr marL="0" indent="0" algn="just"/>
            <a:r>
              <a:rPr lang="en-US" sz="4800" dirty="0"/>
              <a:t>No special procedural or tool modifications were applied during the RS procedures. </a:t>
            </a:r>
          </a:p>
          <a:p>
            <a:pPr marL="0" indent="0" algn="just"/>
            <a:endParaRPr lang="en-US" sz="2800" dirty="0"/>
          </a:p>
          <a:p>
            <a:pPr marL="0" indent="0" algn="just"/>
            <a:r>
              <a:rPr lang="en-US" sz="4800" dirty="0"/>
              <a:t>Data on RS implants were compared to LS. </a:t>
            </a:r>
          </a:p>
          <a:p>
            <a:pPr marL="685800" indent="-685800" algn="just">
              <a:buFont typeface="Arial" panose="020B0604020202020204" pitchFamily="34" charset="0"/>
              <a:buChar char="•"/>
            </a:pPr>
            <a:r>
              <a:rPr lang="en-US" sz="4800" dirty="0"/>
              <a:t>Anatomical implant failure was defined as inability to advance the lead into the septum.</a:t>
            </a:r>
          </a:p>
          <a:p>
            <a:pPr marL="685800" indent="-685800" algn="just">
              <a:buFont typeface="Arial" panose="020B0604020202020204" pitchFamily="34" charset="0"/>
              <a:buChar char="•"/>
            </a:pPr>
            <a:r>
              <a:rPr lang="en-US" sz="4800" dirty="0"/>
              <a:t>Electrophysiologic failure was defined as QRS &gt; 130 msec and/or left ventricular activation time &gt; 90 msec.</a:t>
            </a:r>
          </a:p>
        </p:txBody>
      </p:sp>
      <p:sp>
        <p:nvSpPr>
          <p:cNvPr id="5" name="AutoShape 2" descr="https://ars-els-cdn-com.ezproxy.library.tufts.edu/content/image/1-s2.0-S0002914916309523-gr1_lrg.jpg"/>
          <p:cNvSpPr>
            <a:spLocks noChangeAspect="1" noChangeArrowheads="1"/>
          </p:cNvSpPr>
          <p:nvPr/>
        </p:nvSpPr>
        <p:spPr bwMode="auto">
          <a:xfrm>
            <a:off x="155575" y="-3924300"/>
            <a:ext cx="9048750" cy="8181975"/>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Calibri"/>
              <a:cs typeface="Calibri"/>
            </a:endParaRPr>
          </a:p>
        </p:txBody>
      </p:sp>
      <p:sp>
        <p:nvSpPr>
          <p:cNvPr id="6" name="AutoShape 4" descr="https://ars-els-cdn-com.ezproxy.library.tufts.edu/content/image/1-s2.0-S0002914916309523-gr1_lrg.jpg"/>
          <p:cNvSpPr>
            <a:spLocks noChangeAspect="1" noChangeArrowheads="1"/>
          </p:cNvSpPr>
          <p:nvPr/>
        </p:nvSpPr>
        <p:spPr bwMode="auto">
          <a:xfrm>
            <a:off x="307975" y="-3771900"/>
            <a:ext cx="9048750" cy="8181975"/>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Calibri"/>
              <a:cs typeface="Calibri"/>
            </a:endParaRPr>
          </a:p>
        </p:txBody>
      </p:sp>
      <p:sp>
        <p:nvSpPr>
          <p:cNvPr id="43" name="Content Placeholder 2"/>
          <p:cNvSpPr txBox="1">
            <a:spLocks/>
          </p:cNvSpPr>
          <p:nvPr/>
        </p:nvSpPr>
        <p:spPr bwMode="auto">
          <a:xfrm>
            <a:off x="11103580" y="6163026"/>
            <a:ext cx="22858367" cy="101740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dirty="0"/>
              <a:t>Thirty-one patients had RS implants and 214 were LS. Medtronic C315™ sheaths were used in all implants. Procedural and pacing characteristics between the RS and the LS implants were comparable and excellent with high success rates for left bundle area pacing in both groups. </a:t>
            </a:r>
          </a:p>
          <a:p>
            <a:pPr marL="685800" indent="-685800" algn="just">
              <a:buFont typeface="Arial" panose="020B0604020202020204" pitchFamily="34" charset="0"/>
              <a:buChar char="•"/>
            </a:pPr>
            <a:r>
              <a:rPr lang="en-US" sz="4800" dirty="0"/>
              <a:t>No acute lead dislodgment were seen in the RS group. In the LS group, 5 (2%) patients had an acute lead dislodgement. No other procedural complications were found in either group.</a:t>
            </a:r>
          </a:p>
          <a:p>
            <a:pPr marL="685800" indent="-685800" algn="just">
              <a:buFont typeface="Arial" panose="020B0604020202020204" pitchFamily="34" charset="0"/>
              <a:buChar char="•"/>
            </a:pPr>
            <a:r>
              <a:rPr lang="en-US" sz="4800" dirty="0"/>
              <a:t>One RS patient had revision surgery due to a micro-dislodgement which caused loss of left bundle capture. Twelve LS patients had revision surgery (5 left bundle lead dislodgements, 4 atrial lead dislodgements, 1 battery depletion, 1 upgrade to an ICD, and 1 pocket hematoma drainage).</a:t>
            </a:r>
          </a:p>
          <a:p>
            <a:pPr marL="0" indent="0" algn="just"/>
            <a:endParaRPr lang="en-US" sz="2800" dirty="0"/>
          </a:p>
          <a:p>
            <a:pPr marL="0" indent="0" algn="just"/>
            <a:r>
              <a:rPr lang="en-US" sz="4800" dirty="0"/>
              <a:t>Patients were followed in the outpatient clinics at routine intervals. There was no difference in chronic pacing characteristics between the RS and LS groups.</a:t>
            </a:r>
          </a:p>
          <a:p>
            <a:pPr marL="685800" indent="-685800" algn="just">
              <a:buFont typeface="Arial" panose="020B0604020202020204" pitchFamily="34" charset="0"/>
              <a:buChar char="•"/>
            </a:pPr>
            <a:endParaRPr lang="en-US" sz="4800" dirty="0"/>
          </a:p>
          <a:p>
            <a:pPr marL="685800" indent="-685800" algn="just">
              <a:buFont typeface="Arial" panose="020B0604020202020204" pitchFamily="34" charset="0"/>
              <a:buChar char="•"/>
            </a:pPr>
            <a:endParaRPr lang="en-US" sz="4800" dirty="0"/>
          </a:p>
        </p:txBody>
      </p:sp>
      <p:sp>
        <p:nvSpPr>
          <p:cNvPr id="44" name="Content Placeholder 2"/>
          <p:cNvSpPr txBox="1">
            <a:spLocks/>
          </p:cNvSpPr>
          <p:nvPr/>
        </p:nvSpPr>
        <p:spPr bwMode="auto">
          <a:xfrm>
            <a:off x="34789783" y="6152876"/>
            <a:ext cx="16108642" cy="1611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b="1" i="1" dirty="0">
                <a:latin typeface="Calibri (Body)"/>
                <a:cs typeface="Calibri (Body)"/>
              </a:rPr>
              <a:t>Figure: </a:t>
            </a:r>
            <a:r>
              <a:rPr lang="en-US" sz="4800" i="1" dirty="0">
                <a:latin typeface="Calibri (Body)"/>
                <a:cs typeface="Calibri (Body)"/>
              </a:rPr>
              <a:t>Top row displays X-rays after successful implantations. Bottom row shows angiograms taken during the procedures.</a:t>
            </a:r>
            <a:endParaRPr lang="en-US" sz="4800" i="1" dirty="0">
              <a:latin typeface="Calibri Body"/>
              <a:cs typeface="Calibri Body"/>
            </a:endParaRPr>
          </a:p>
        </p:txBody>
      </p:sp>
      <p:sp>
        <p:nvSpPr>
          <p:cNvPr id="30" name="Content Placeholder 2"/>
          <p:cNvSpPr txBox="1">
            <a:spLocks/>
          </p:cNvSpPr>
          <p:nvPr/>
        </p:nvSpPr>
        <p:spPr bwMode="auto">
          <a:xfrm>
            <a:off x="11134060" y="16492103"/>
            <a:ext cx="22827887" cy="1674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b="1" i="1" dirty="0">
                <a:latin typeface="Calibri (Body)"/>
                <a:cs typeface="Calibri (Body)"/>
              </a:rPr>
              <a:t>Table:</a:t>
            </a:r>
            <a:r>
              <a:rPr lang="en-US" sz="4800" b="1" i="1" dirty="0">
                <a:latin typeface="Calibri Body"/>
                <a:cs typeface="Calibri Body"/>
              </a:rPr>
              <a:t> </a:t>
            </a:r>
            <a:r>
              <a:rPr lang="en-US" sz="4800" i="1" dirty="0">
                <a:latin typeface="Calibri Body"/>
                <a:cs typeface="Calibri Body"/>
              </a:rPr>
              <a:t>Procedural and pacing characteristics in patients with right-sided vs. left-sided direct conduction system pacemaker implantation.</a:t>
            </a:r>
          </a:p>
        </p:txBody>
      </p:sp>
      <p:graphicFrame>
        <p:nvGraphicFramePr>
          <p:cNvPr id="31" name="Table 30"/>
          <p:cNvGraphicFramePr>
            <a:graphicFrameLocks noGrp="1"/>
          </p:cNvGraphicFramePr>
          <p:nvPr>
            <p:extLst>
              <p:ext uri="{D42A27DB-BD31-4B8C-83A1-F6EECF244321}">
                <p14:modId xmlns:p14="http://schemas.microsoft.com/office/powerpoint/2010/main" val="1218465547"/>
              </p:ext>
            </p:extLst>
          </p:nvPr>
        </p:nvGraphicFramePr>
        <p:xfrm>
          <a:off x="11761893" y="18321584"/>
          <a:ext cx="21602700" cy="10904924"/>
        </p:xfrm>
        <a:graphic>
          <a:graphicData uri="http://schemas.openxmlformats.org/drawingml/2006/table">
            <a:tbl>
              <a:tblPr/>
              <a:tblGrid>
                <a:gridCol w="10428891">
                  <a:extLst>
                    <a:ext uri="{9D8B030D-6E8A-4147-A177-3AD203B41FA5}">
                      <a16:colId xmlns:a16="http://schemas.microsoft.com/office/drawing/2014/main" val="20000"/>
                    </a:ext>
                  </a:extLst>
                </a:gridCol>
                <a:gridCol w="5281263">
                  <a:extLst>
                    <a:ext uri="{9D8B030D-6E8A-4147-A177-3AD203B41FA5}">
                      <a16:colId xmlns:a16="http://schemas.microsoft.com/office/drawing/2014/main" val="20001"/>
                    </a:ext>
                  </a:extLst>
                </a:gridCol>
                <a:gridCol w="5892546">
                  <a:extLst>
                    <a:ext uri="{9D8B030D-6E8A-4147-A177-3AD203B41FA5}">
                      <a16:colId xmlns:a16="http://schemas.microsoft.com/office/drawing/2014/main" val="20002"/>
                    </a:ext>
                  </a:extLst>
                </a:gridCol>
              </a:tblGrid>
              <a:tr h="1705061">
                <a:tc>
                  <a:txBody>
                    <a:bodyPr/>
                    <a:lstStyle/>
                    <a:p>
                      <a:pPr algn="r" fontAlgn="ctr"/>
                      <a:r>
                        <a:rPr lang="sk-SK" sz="4800" b="0" i="0" u="none" strike="noStrike" dirty="0">
                          <a:solidFill>
                            <a:srgbClr val="000000"/>
                          </a:solidFill>
                          <a:effectLst/>
                          <a:latin typeface="Calibri"/>
                          <a:cs typeface="Calibri"/>
                        </a:rPr>
                        <a:t> </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4800" b="0" i="0" u="none" strike="noStrike" dirty="0">
                          <a:solidFill>
                            <a:srgbClr val="2F2B20"/>
                          </a:solidFill>
                          <a:effectLst/>
                          <a:latin typeface="Calibri"/>
                          <a:cs typeface="Calibri"/>
                        </a:rPr>
                        <a:t>Right-sided</a:t>
                      </a:r>
                    </a:p>
                    <a:p>
                      <a:pPr algn="ctr" fontAlgn="ctr"/>
                      <a:r>
                        <a:rPr lang="en-US" sz="4800" b="0" i="0" u="none" strike="noStrike" dirty="0">
                          <a:solidFill>
                            <a:srgbClr val="2F2B20"/>
                          </a:solidFill>
                          <a:effectLst/>
                          <a:latin typeface="Calibri"/>
                          <a:cs typeface="Calibri"/>
                        </a:rPr>
                        <a:t>n = 31</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4800" b="0" i="0" u="none" strike="noStrike" dirty="0">
                          <a:solidFill>
                            <a:srgbClr val="2F2B20"/>
                          </a:solidFill>
                          <a:effectLst/>
                          <a:latin typeface="Calibri"/>
                          <a:cs typeface="Calibri"/>
                        </a:rPr>
                        <a:t>Left-sided</a:t>
                      </a:r>
                    </a:p>
                    <a:p>
                      <a:pPr algn="ctr" fontAlgn="ctr"/>
                      <a:r>
                        <a:rPr lang="en-US" sz="4800" b="0" i="0" u="none" strike="noStrike" dirty="0">
                          <a:solidFill>
                            <a:srgbClr val="2F2B20"/>
                          </a:solidFill>
                          <a:effectLst/>
                          <a:latin typeface="Calibri"/>
                          <a:cs typeface="Calibri"/>
                        </a:rPr>
                        <a:t>n = 214</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859866">
                <a:tc>
                  <a:txBody>
                    <a:bodyPr/>
                    <a:lstStyle/>
                    <a:p>
                      <a:pPr algn="r" fontAlgn="ctr"/>
                      <a:r>
                        <a:rPr lang="en-US" sz="4800" b="1" i="0" u="none" strike="noStrike" dirty="0">
                          <a:solidFill>
                            <a:srgbClr val="2F2B20"/>
                          </a:solidFill>
                          <a:effectLst/>
                          <a:latin typeface="Calibri"/>
                          <a:cs typeface="Calibri"/>
                        </a:rPr>
                        <a:t>Anatomic failure</a:t>
                      </a:r>
                    </a:p>
                  </a:txBody>
                  <a:tcPr marL="12700" marR="12700" marT="12700" marB="0" anchor="ctr">
                    <a:lnL>
                      <a:noFill/>
                    </a:lnL>
                    <a:lnR>
                      <a:noFill/>
                    </a:lnR>
                    <a:lnT>
                      <a:noFill/>
                    </a:lnT>
                    <a:lnB>
                      <a:noFill/>
                    </a:lnB>
                  </a:tcPr>
                </a:tc>
                <a:tc>
                  <a:txBody>
                    <a:bodyPr/>
                    <a:lstStyle/>
                    <a:p>
                      <a:pPr algn="ctr" fontAlgn="ctr"/>
                      <a:r>
                        <a:rPr lang="mr-IN" sz="4800" b="1" i="0" u="none" strike="noStrike" dirty="0">
                          <a:solidFill>
                            <a:srgbClr val="2F2B20"/>
                          </a:solidFill>
                          <a:effectLst/>
                          <a:latin typeface="Calibri"/>
                          <a:cs typeface="Calibri"/>
                        </a:rPr>
                        <a:t>0%</a:t>
                      </a:r>
                    </a:p>
                  </a:txBody>
                  <a:tcPr marL="12700" marR="12700" marT="12700" marB="0" anchor="ctr">
                    <a:lnL>
                      <a:noFill/>
                    </a:lnL>
                    <a:lnR>
                      <a:noFill/>
                    </a:lnR>
                    <a:lnT>
                      <a:noFill/>
                    </a:lnT>
                    <a:lnB>
                      <a:noFill/>
                    </a:lnB>
                  </a:tcPr>
                </a:tc>
                <a:tc>
                  <a:txBody>
                    <a:bodyPr/>
                    <a:lstStyle/>
                    <a:p>
                      <a:pPr algn="ctr" fontAlgn="ctr"/>
                      <a:r>
                        <a:rPr lang="en-US" sz="4800" b="1" i="0" u="none" strike="noStrike" dirty="0">
                          <a:solidFill>
                            <a:srgbClr val="2F2B20"/>
                          </a:solidFill>
                          <a:effectLst/>
                          <a:latin typeface="Calibri"/>
                          <a:cs typeface="Calibri"/>
                        </a:rPr>
                        <a:t>2</a:t>
                      </a:r>
                      <a:r>
                        <a:rPr lang="mr-IN" sz="4800" b="1" i="0" u="none" strike="noStrike" dirty="0">
                          <a:solidFill>
                            <a:srgbClr val="2F2B20"/>
                          </a:solidFill>
                          <a:effectLst/>
                          <a:latin typeface="Calibri"/>
                          <a:cs typeface="Calibri"/>
                        </a:rPr>
                        <a:t>%</a:t>
                      </a:r>
                    </a:p>
                  </a:txBody>
                  <a:tcPr marL="12700" marR="12700" marT="12700" marB="0" anchor="ctr">
                    <a:lnL>
                      <a:noFill/>
                    </a:lnL>
                    <a:lnR>
                      <a:noFill/>
                    </a:lnR>
                    <a:lnT>
                      <a:noFill/>
                    </a:lnT>
                    <a:lnB>
                      <a:noFill/>
                    </a:lnB>
                  </a:tcPr>
                </a:tc>
                <a:extLst>
                  <a:ext uri="{0D108BD9-81ED-4DB2-BD59-A6C34878D82A}">
                    <a16:rowId xmlns:a16="http://schemas.microsoft.com/office/drawing/2014/main" val="10001"/>
                  </a:ext>
                </a:extLst>
              </a:tr>
              <a:tr h="859866">
                <a:tc>
                  <a:txBody>
                    <a:bodyPr/>
                    <a:lstStyle/>
                    <a:p>
                      <a:pPr algn="r" fontAlgn="ctr"/>
                      <a:r>
                        <a:rPr lang="en-US" sz="4800" b="1" i="0" u="none" strike="noStrike" dirty="0">
                          <a:solidFill>
                            <a:srgbClr val="2F2B20"/>
                          </a:solidFill>
                          <a:effectLst/>
                          <a:latin typeface="Calibri"/>
                          <a:cs typeface="Calibri"/>
                        </a:rPr>
                        <a:t>Electrophysiological failure</a:t>
                      </a:r>
                    </a:p>
                  </a:txBody>
                  <a:tcPr marL="12700" marR="12700" marT="12700" marB="0" anchor="ctr">
                    <a:lnL>
                      <a:noFill/>
                    </a:lnL>
                    <a:lnR>
                      <a:noFill/>
                    </a:lnR>
                    <a:lnT>
                      <a:noFill/>
                    </a:lnT>
                    <a:lnB>
                      <a:noFill/>
                    </a:lnB>
                  </a:tcPr>
                </a:tc>
                <a:tc>
                  <a:txBody>
                    <a:bodyPr/>
                    <a:lstStyle/>
                    <a:p>
                      <a:pPr algn="ctr" fontAlgn="ctr"/>
                      <a:r>
                        <a:rPr lang="en-US" sz="4800" b="1" i="0" u="none" strike="noStrike" dirty="0">
                          <a:solidFill>
                            <a:srgbClr val="2F2B20"/>
                          </a:solidFill>
                          <a:effectLst/>
                          <a:latin typeface="Calibri"/>
                          <a:cs typeface="Calibri"/>
                        </a:rPr>
                        <a:t>13</a:t>
                      </a:r>
                      <a:r>
                        <a:rPr lang="mr-IN" sz="4800" b="1" i="0" u="none" strike="noStrike" dirty="0">
                          <a:solidFill>
                            <a:srgbClr val="2F2B20"/>
                          </a:solidFill>
                          <a:effectLst/>
                          <a:latin typeface="Calibri"/>
                          <a:cs typeface="Calibri"/>
                        </a:rPr>
                        <a:t>%</a:t>
                      </a:r>
                    </a:p>
                  </a:txBody>
                  <a:tcPr marL="12700" marR="12700" marT="12700" marB="0" anchor="ctr">
                    <a:lnL>
                      <a:noFill/>
                    </a:lnL>
                    <a:lnR>
                      <a:noFill/>
                    </a:lnR>
                    <a:lnT>
                      <a:noFill/>
                    </a:lnT>
                    <a:lnB>
                      <a:noFill/>
                    </a:lnB>
                  </a:tcPr>
                </a:tc>
                <a:tc>
                  <a:txBody>
                    <a:bodyPr/>
                    <a:lstStyle/>
                    <a:p>
                      <a:pPr algn="ctr" fontAlgn="ctr"/>
                      <a:r>
                        <a:rPr lang="mr-IN" sz="4800" b="1" i="0" u="none" strike="noStrike" dirty="0">
                          <a:solidFill>
                            <a:srgbClr val="2F2B20"/>
                          </a:solidFill>
                          <a:effectLst/>
                          <a:latin typeface="Calibri"/>
                          <a:cs typeface="Calibri"/>
                        </a:rPr>
                        <a:t>1</a:t>
                      </a:r>
                      <a:r>
                        <a:rPr lang="en-US" sz="4800" b="1" i="0" u="none" strike="noStrike" dirty="0">
                          <a:solidFill>
                            <a:srgbClr val="2F2B20"/>
                          </a:solidFill>
                          <a:effectLst/>
                          <a:latin typeface="Calibri"/>
                          <a:cs typeface="Calibri"/>
                        </a:rPr>
                        <a:t>1</a:t>
                      </a:r>
                      <a:r>
                        <a:rPr lang="mr-IN" sz="4800" b="1" i="0" u="none" strike="noStrike" dirty="0">
                          <a:solidFill>
                            <a:srgbClr val="2F2B20"/>
                          </a:solidFill>
                          <a:effectLst/>
                          <a:latin typeface="Calibri"/>
                          <a:cs typeface="Calibri"/>
                        </a:rPr>
                        <a:t>%</a:t>
                      </a:r>
                    </a:p>
                  </a:txBody>
                  <a:tcPr marL="12700" marR="12700" marT="12700" marB="0" anchor="ctr">
                    <a:lnL>
                      <a:noFill/>
                    </a:lnL>
                    <a:lnR>
                      <a:noFill/>
                    </a:lnR>
                    <a:lnT>
                      <a:noFill/>
                    </a:lnT>
                    <a:lnB>
                      <a:noFill/>
                    </a:lnB>
                  </a:tcPr>
                </a:tc>
                <a:extLst>
                  <a:ext uri="{0D108BD9-81ED-4DB2-BD59-A6C34878D82A}">
                    <a16:rowId xmlns:a16="http://schemas.microsoft.com/office/drawing/2014/main" val="10002"/>
                  </a:ext>
                </a:extLst>
              </a:tr>
              <a:tr h="859866">
                <a:tc>
                  <a:txBody>
                    <a:bodyPr/>
                    <a:lstStyle/>
                    <a:p>
                      <a:pPr algn="r" fontAlgn="ctr"/>
                      <a:r>
                        <a:rPr lang="en-US" sz="4800" b="0" i="0" u="none" strike="noStrike" dirty="0">
                          <a:solidFill>
                            <a:srgbClr val="2F2B20"/>
                          </a:solidFill>
                          <a:effectLst/>
                          <a:latin typeface="Calibri"/>
                          <a:cs typeface="Calibri"/>
                        </a:rPr>
                        <a:t>Capture threshold, </a:t>
                      </a:r>
                      <a:r>
                        <a:rPr lang="en-US" sz="4800" b="0" i="1" u="none" strike="noStrike" dirty="0">
                          <a:solidFill>
                            <a:srgbClr val="2F2B20"/>
                          </a:solidFill>
                          <a:effectLst/>
                          <a:latin typeface="Calibri"/>
                          <a:cs typeface="Calibri"/>
                        </a:rPr>
                        <a:t>Volts</a:t>
                      </a:r>
                      <a:endParaRPr lang="en-US"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mr-IN" sz="4800" b="0" i="0" u="none" strike="noStrike" dirty="0">
                          <a:solidFill>
                            <a:srgbClr val="2F2B20"/>
                          </a:solidFill>
                          <a:effectLst/>
                          <a:latin typeface="Calibri"/>
                          <a:cs typeface="Calibri"/>
                        </a:rPr>
                        <a:t>0.</a:t>
                      </a:r>
                      <a:r>
                        <a:rPr lang="en-US" sz="4800" b="0" i="0" u="none" strike="noStrike" dirty="0">
                          <a:solidFill>
                            <a:srgbClr val="2F2B20"/>
                          </a:solidFill>
                          <a:effectLst/>
                          <a:latin typeface="Calibri"/>
                          <a:cs typeface="Calibri"/>
                        </a:rPr>
                        <a:t>5</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a:t>
                      </a:r>
                      <a:r>
                        <a:rPr lang="mr-IN" sz="4800" b="0" i="0" u="none" strike="noStrike" dirty="0">
                          <a:solidFill>
                            <a:srgbClr val="2F2B20"/>
                          </a:solidFill>
                          <a:effectLst/>
                          <a:latin typeface="Calibri"/>
                          <a:cs typeface="Calibri"/>
                        </a:rPr>
                        <a:t>0.</a:t>
                      </a:r>
                      <a:r>
                        <a:rPr lang="en-US" sz="4800" b="0" i="0" u="none" strike="noStrike" dirty="0">
                          <a:solidFill>
                            <a:srgbClr val="2F2B20"/>
                          </a:solidFill>
                          <a:effectLst/>
                          <a:latin typeface="Calibri"/>
                          <a:cs typeface="Calibri"/>
                        </a:rPr>
                        <a:t>3]</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mr-IN" sz="4800" b="0" i="0" u="none" strike="noStrike" dirty="0">
                          <a:solidFill>
                            <a:srgbClr val="2F2B20"/>
                          </a:solidFill>
                          <a:effectLst/>
                          <a:latin typeface="Calibri"/>
                          <a:cs typeface="Calibri"/>
                        </a:rPr>
                        <a:t>0.</a:t>
                      </a:r>
                      <a:r>
                        <a:rPr lang="en-US" sz="4800" b="0" i="0" u="none" strike="noStrike" dirty="0">
                          <a:solidFill>
                            <a:srgbClr val="2F2B20"/>
                          </a:solidFill>
                          <a:effectLst/>
                          <a:latin typeface="Calibri"/>
                          <a:cs typeface="Calibri"/>
                        </a:rPr>
                        <a:t>5</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[0.3]</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3"/>
                  </a:ext>
                </a:extLst>
              </a:tr>
              <a:tr h="859866">
                <a:tc>
                  <a:txBody>
                    <a:bodyPr/>
                    <a:lstStyle/>
                    <a:p>
                      <a:pPr algn="r" fontAlgn="ctr"/>
                      <a:r>
                        <a:rPr lang="en-US" sz="4800" b="0" i="0" u="none" strike="noStrike" dirty="0">
                          <a:solidFill>
                            <a:srgbClr val="2F2B20"/>
                          </a:solidFill>
                          <a:effectLst/>
                          <a:latin typeface="Calibri"/>
                          <a:cs typeface="Calibri"/>
                        </a:rPr>
                        <a:t>QRS width, </a:t>
                      </a:r>
                      <a:r>
                        <a:rPr lang="en-US" sz="4800" b="0" i="1" u="none" strike="noStrike" dirty="0">
                          <a:solidFill>
                            <a:srgbClr val="2F2B20"/>
                          </a:solidFill>
                          <a:effectLst/>
                          <a:latin typeface="Calibri"/>
                          <a:cs typeface="Calibri"/>
                        </a:rPr>
                        <a:t>msec</a:t>
                      </a:r>
                      <a:endParaRPr lang="en-US" sz="4800" b="0" i="0" u="none" strike="noStrike" dirty="0">
                        <a:solidFill>
                          <a:srgbClr val="2F2B20"/>
                        </a:solidFill>
                        <a:effectLst/>
                        <a:latin typeface="Calibri"/>
                        <a:cs typeface="Calibri"/>
                      </a:endParaRPr>
                    </a:p>
                  </a:txBody>
                  <a:tcPr marL="12700" marR="152400" marT="12700" marB="0" anchor="ctr">
                    <a:lnL>
                      <a:noFill/>
                    </a:lnL>
                    <a:lnR>
                      <a:noFill/>
                    </a:lnR>
                    <a:lnT>
                      <a:noFill/>
                    </a:lnT>
                    <a:lnB>
                      <a:noFill/>
                    </a:lnB>
                  </a:tcPr>
                </a:tc>
                <a:tc>
                  <a:txBody>
                    <a:bodyPr/>
                    <a:lstStyle/>
                    <a:p>
                      <a:pPr algn="ctr" fontAlgn="ctr"/>
                      <a:r>
                        <a:rPr lang="en-US" sz="4800" b="0" i="0" u="none" strike="noStrike" dirty="0">
                          <a:solidFill>
                            <a:srgbClr val="2F2B20"/>
                          </a:solidFill>
                          <a:effectLst/>
                          <a:latin typeface="Calibri"/>
                          <a:cs typeface="Calibri"/>
                        </a:rPr>
                        <a:t>119</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a:t>
                      </a:r>
                      <a:r>
                        <a:rPr lang="mr-IN" sz="4800" b="0" i="0" u="none" strike="noStrike" dirty="0">
                          <a:solidFill>
                            <a:srgbClr val="2F2B20"/>
                          </a:solidFill>
                          <a:effectLst/>
                          <a:latin typeface="Calibri"/>
                          <a:cs typeface="Calibri"/>
                        </a:rPr>
                        <a:t>1</a:t>
                      </a:r>
                      <a:r>
                        <a:rPr lang="en-US" sz="4800" b="0" i="0" u="none" strike="noStrike" dirty="0">
                          <a:solidFill>
                            <a:srgbClr val="2F2B20"/>
                          </a:solidFill>
                          <a:effectLst/>
                          <a:latin typeface="Calibri"/>
                          <a:cs typeface="Calibri"/>
                        </a:rPr>
                        <a:t>5]</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is-IS" sz="4800" b="0" i="0" u="none" strike="noStrike">
                          <a:solidFill>
                            <a:srgbClr val="2F2B20"/>
                          </a:solidFill>
                          <a:effectLst/>
                          <a:latin typeface="Calibri"/>
                          <a:cs typeface="Calibri"/>
                        </a:rPr>
                        <a:t>114 [12]</a:t>
                      </a:r>
                    </a:p>
                  </a:txBody>
                  <a:tcPr marL="12700" marR="12700" marT="12700" marB="0" anchor="ctr">
                    <a:lnL>
                      <a:noFill/>
                    </a:lnL>
                    <a:lnR>
                      <a:noFill/>
                    </a:lnR>
                    <a:lnT>
                      <a:noFill/>
                    </a:lnT>
                    <a:lnB>
                      <a:noFill/>
                    </a:lnB>
                  </a:tcPr>
                </a:tc>
                <a:extLst>
                  <a:ext uri="{0D108BD9-81ED-4DB2-BD59-A6C34878D82A}">
                    <a16:rowId xmlns:a16="http://schemas.microsoft.com/office/drawing/2014/main" val="10005"/>
                  </a:ext>
                </a:extLst>
              </a:tr>
              <a:tr h="1705061">
                <a:tc>
                  <a:txBody>
                    <a:bodyPr/>
                    <a:lstStyle/>
                    <a:p>
                      <a:pPr algn="r" fontAlgn="ctr"/>
                      <a:r>
                        <a:rPr lang="en-US" sz="4800" b="0" i="0" u="none" strike="noStrike" dirty="0">
                          <a:solidFill>
                            <a:srgbClr val="2F2B20"/>
                          </a:solidFill>
                          <a:effectLst/>
                          <a:latin typeface="Calibri"/>
                          <a:cs typeface="Calibri"/>
                        </a:rPr>
                        <a:t>Ventricular activation time, </a:t>
                      </a:r>
                      <a:r>
                        <a:rPr lang="en-US" sz="4800" b="0" i="1" u="none" strike="noStrike" dirty="0">
                          <a:solidFill>
                            <a:srgbClr val="2F2B20"/>
                          </a:solidFill>
                          <a:effectLst/>
                          <a:latin typeface="Calibri"/>
                          <a:cs typeface="Calibri"/>
                        </a:rPr>
                        <a:t>msec</a:t>
                      </a:r>
                      <a:endParaRPr lang="en-US"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is-IS" sz="4800" b="0" i="0" u="none" strike="noStrike" dirty="0">
                          <a:solidFill>
                            <a:srgbClr val="2F2B20"/>
                          </a:solidFill>
                          <a:effectLst/>
                          <a:latin typeface="Calibri"/>
                          <a:cs typeface="Calibri"/>
                        </a:rPr>
                        <a:t>75 [18]</a:t>
                      </a:r>
                    </a:p>
                  </a:txBody>
                  <a:tcPr marL="12700" marR="12700" marT="12700" marB="0" anchor="ctr">
                    <a:lnL>
                      <a:noFill/>
                    </a:lnL>
                    <a:lnR>
                      <a:noFill/>
                    </a:lnR>
                    <a:lnT>
                      <a:noFill/>
                    </a:lnT>
                    <a:lnB>
                      <a:noFill/>
                    </a:lnB>
                  </a:tcPr>
                </a:tc>
                <a:tc>
                  <a:txBody>
                    <a:bodyPr/>
                    <a:lstStyle/>
                    <a:p>
                      <a:pPr algn="ctr" fontAlgn="ctr"/>
                      <a:r>
                        <a:rPr lang="mr-IN" sz="4800" b="0" i="0" u="none" strike="noStrike" dirty="0">
                          <a:solidFill>
                            <a:srgbClr val="2F2B20"/>
                          </a:solidFill>
                          <a:effectLst/>
                          <a:latin typeface="Calibri"/>
                          <a:cs typeface="Calibri"/>
                        </a:rPr>
                        <a:t>7</a:t>
                      </a:r>
                      <a:r>
                        <a:rPr lang="en-US" sz="4800" b="0" i="0" u="none" strike="noStrike" dirty="0">
                          <a:solidFill>
                            <a:srgbClr val="2F2B20"/>
                          </a:solidFill>
                          <a:effectLst/>
                          <a:latin typeface="Calibri"/>
                          <a:cs typeface="Calibri"/>
                        </a:rPr>
                        <a:t>8</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a:t>
                      </a:r>
                      <a:r>
                        <a:rPr lang="mr-IN" sz="4800" b="0" i="0" u="none" strike="noStrike" dirty="0">
                          <a:solidFill>
                            <a:srgbClr val="2F2B20"/>
                          </a:solidFill>
                          <a:effectLst/>
                          <a:latin typeface="Calibri"/>
                          <a:cs typeface="Calibri"/>
                        </a:rPr>
                        <a:t>11</a:t>
                      </a:r>
                      <a:r>
                        <a:rPr lang="en-US" sz="4800" b="0" i="0" u="none" strike="noStrike" dirty="0">
                          <a:solidFill>
                            <a:srgbClr val="2F2B20"/>
                          </a:solidFill>
                          <a:effectLst/>
                          <a:latin typeface="Calibri"/>
                          <a:cs typeface="Calibri"/>
                        </a:rPr>
                        <a:t>]</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6"/>
                  </a:ext>
                </a:extLst>
              </a:tr>
              <a:tr h="859866">
                <a:tc>
                  <a:txBody>
                    <a:bodyPr/>
                    <a:lstStyle/>
                    <a:p>
                      <a:pPr algn="r" fontAlgn="ctr"/>
                      <a:r>
                        <a:rPr lang="en-US" sz="4800" b="0" i="0" u="none" strike="noStrike" dirty="0">
                          <a:solidFill>
                            <a:srgbClr val="2F2B20"/>
                          </a:solidFill>
                          <a:effectLst/>
                          <a:latin typeface="Calibri"/>
                          <a:cs typeface="Calibri"/>
                        </a:rPr>
                        <a:t>Procedure time, </a:t>
                      </a:r>
                      <a:r>
                        <a:rPr lang="en-US" sz="4800" b="0" i="1" u="none" strike="noStrike" dirty="0">
                          <a:solidFill>
                            <a:srgbClr val="2F2B20"/>
                          </a:solidFill>
                          <a:effectLst/>
                          <a:latin typeface="Calibri"/>
                          <a:cs typeface="Calibri"/>
                        </a:rPr>
                        <a:t>min </a:t>
                      </a:r>
                    </a:p>
                  </a:txBody>
                  <a:tcPr marL="12700" marR="12700" marT="12700" marB="0" anchor="ctr">
                    <a:lnL>
                      <a:noFill/>
                    </a:lnL>
                    <a:lnR>
                      <a:noFill/>
                    </a:lnR>
                    <a:lnT>
                      <a:noFill/>
                    </a:lnT>
                    <a:lnB>
                      <a:noFill/>
                    </a:lnB>
                  </a:tcPr>
                </a:tc>
                <a:tc>
                  <a:txBody>
                    <a:bodyPr/>
                    <a:lstStyle/>
                    <a:p>
                      <a:pPr algn="ctr" fontAlgn="ctr"/>
                      <a:r>
                        <a:rPr lang="en-US" sz="4800" b="0" i="0" u="none" strike="noStrike" dirty="0">
                          <a:solidFill>
                            <a:srgbClr val="2F2B20"/>
                          </a:solidFill>
                          <a:effectLst/>
                          <a:latin typeface="Calibri"/>
                          <a:cs typeface="Calibri"/>
                        </a:rPr>
                        <a:t>70</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[29]</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en-US" sz="4800" b="0" i="0" u="none" strike="noStrike" dirty="0">
                          <a:solidFill>
                            <a:srgbClr val="2F2B20"/>
                          </a:solidFill>
                          <a:effectLst/>
                          <a:latin typeface="Calibri"/>
                          <a:cs typeface="Calibri"/>
                        </a:rPr>
                        <a:t>80</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[37]</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7"/>
                  </a:ext>
                </a:extLst>
              </a:tr>
              <a:tr h="859866">
                <a:tc>
                  <a:txBody>
                    <a:bodyPr/>
                    <a:lstStyle/>
                    <a:p>
                      <a:pPr algn="r" fontAlgn="ctr"/>
                      <a:r>
                        <a:rPr lang="en-US" sz="4800" b="0" i="0" u="none" strike="noStrike" dirty="0">
                          <a:solidFill>
                            <a:srgbClr val="2F2B20"/>
                          </a:solidFill>
                          <a:effectLst/>
                          <a:latin typeface="Calibri"/>
                          <a:cs typeface="Calibri"/>
                        </a:rPr>
                        <a:t>Fluoroscopy time, </a:t>
                      </a:r>
                      <a:r>
                        <a:rPr lang="en-US" sz="4800" b="0" i="1" u="none" strike="noStrike" dirty="0">
                          <a:solidFill>
                            <a:srgbClr val="2F2B20"/>
                          </a:solidFill>
                          <a:effectLst/>
                          <a:latin typeface="Calibri"/>
                          <a:cs typeface="Calibri"/>
                        </a:rPr>
                        <a:t>min </a:t>
                      </a: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4800" b="0" i="0" u="none" strike="noStrike" dirty="0">
                          <a:solidFill>
                            <a:srgbClr val="2F2B20"/>
                          </a:solidFill>
                          <a:effectLst/>
                          <a:latin typeface="Calibri"/>
                          <a:cs typeface="Calibri"/>
                        </a:rPr>
                        <a:t>8</a:t>
                      </a:r>
                      <a:r>
                        <a:rPr lang="mr-IN" sz="4800" b="0" i="0" u="none" strike="noStrike" dirty="0">
                          <a:solidFill>
                            <a:srgbClr val="2F2B20"/>
                          </a:solidFill>
                          <a:effectLst/>
                          <a:latin typeface="Calibri"/>
                          <a:cs typeface="Calibri"/>
                        </a:rPr>
                        <a:t>.</a:t>
                      </a:r>
                      <a:r>
                        <a:rPr lang="en-US" sz="4800" b="0" i="0" u="none" strike="noStrike" dirty="0">
                          <a:solidFill>
                            <a:srgbClr val="2F2B20"/>
                          </a:solidFill>
                          <a:effectLst/>
                          <a:latin typeface="Calibri"/>
                          <a:cs typeface="Calibri"/>
                        </a:rPr>
                        <a:t>7</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[5</a:t>
                      </a:r>
                      <a:r>
                        <a:rPr lang="mr-IN" sz="4800" b="0" i="0" u="none" strike="noStrike" dirty="0">
                          <a:solidFill>
                            <a:srgbClr val="2F2B20"/>
                          </a:solidFill>
                          <a:effectLst/>
                          <a:latin typeface="Calibri"/>
                          <a:cs typeface="Calibri"/>
                        </a:rPr>
                        <a:t>.</a:t>
                      </a:r>
                      <a:r>
                        <a:rPr lang="en-US" sz="4800" b="0" i="0" u="none" strike="noStrike" dirty="0">
                          <a:solidFill>
                            <a:srgbClr val="2F2B20"/>
                          </a:solidFill>
                          <a:effectLst/>
                          <a:latin typeface="Calibri"/>
                          <a:cs typeface="Calibri"/>
                        </a:rPr>
                        <a:t>6]</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4800" b="0" i="0" u="none" strike="noStrike" dirty="0">
                          <a:solidFill>
                            <a:srgbClr val="2F2B20"/>
                          </a:solidFill>
                          <a:effectLst/>
                          <a:latin typeface="Calibri"/>
                          <a:cs typeface="Calibri"/>
                        </a:rPr>
                        <a:t>8</a:t>
                      </a:r>
                      <a:r>
                        <a:rPr lang="mr-IN" sz="4800" b="0" i="0" u="none" strike="noStrike" dirty="0">
                          <a:solidFill>
                            <a:srgbClr val="2F2B20"/>
                          </a:solidFill>
                          <a:effectLst/>
                          <a:latin typeface="Calibri"/>
                          <a:cs typeface="Calibri"/>
                        </a:rPr>
                        <a:t>.</a:t>
                      </a:r>
                      <a:r>
                        <a:rPr lang="en-US" sz="4800" b="0" i="0" u="none" strike="noStrike" dirty="0">
                          <a:solidFill>
                            <a:srgbClr val="2F2B20"/>
                          </a:solidFill>
                          <a:effectLst/>
                          <a:latin typeface="Calibri"/>
                          <a:cs typeface="Calibri"/>
                        </a:rPr>
                        <a:t>0</a:t>
                      </a:r>
                      <a:r>
                        <a:rPr lang="mr-IN" sz="4800" b="0" i="0" u="none" strike="noStrike" dirty="0">
                          <a:solidFill>
                            <a:srgbClr val="2F2B20"/>
                          </a:solidFill>
                          <a:effectLst/>
                          <a:latin typeface="Calibri"/>
                          <a:cs typeface="Calibri"/>
                        </a:rPr>
                        <a:t> </a:t>
                      </a:r>
                      <a:r>
                        <a:rPr lang="en-US" sz="4800" b="0" i="0" u="none" strike="noStrike" dirty="0">
                          <a:solidFill>
                            <a:srgbClr val="2F2B20"/>
                          </a:solidFill>
                          <a:effectLst/>
                          <a:latin typeface="Calibri"/>
                          <a:cs typeface="Calibri"/>
                        </a:rPr>
                        <a:t>[5</a:t>
                      </a:r>
                      <a:r>
                        <a:rPr lang="mr-IN" sz="4800" b="0" i="0" u="none" strike="noStrike" dirty="0">
                          <a:solidFill>
                            <a:srgbClr val="2F2B20"/>
                          </a:solidFill>
                          <a:effectLst/>
                          <a:latin typeface="Calibri"/>
                          <a:cs typeface="Calibri"/>
                        </a:rPr>
                        <a:t>.</a:t>
                      </a:r>
                      <a:r>
                        <a:rPr lang="en-US" sz="4800" b="0" i="0" u="none" strike="noStrike" dirty="0">
                          <a:solidFill>
                            <a:srgbClr val="2F2B20"/>
                          </a:solidFill>
                          <a:effectLst/>
                          <a:latin typeface="Calibri"/>
                          <a:cs typeface="Calibri"/>
                        </a:rPr>
                        <a:t>9]</a:t>
                      </a:r>
                      <a:endParaRPr lang="mr-IN" sz="48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noFill/>
                      <a:prstDash val="solid"/>
                      <a:round/>
                      <a:headEnd type="none" w="med" len="med"/>
                      <a:tailEnd type="none" w="med" len="med"/>
                    </a:lnB>
                  </a:tcPr>
                </a:tc>
                <a:extLst>
                  <a:ext uri="{0D108BD9-81ED-4DB2-BD59-A6C34878D82A}">
                    <a16:rowId xmlns:a16="http://schemas.microsoft.com/office/drawing/2014/main" val="10008"/>
                  </a:ext>
                </a:extLst>
              </a:tr>
              <a:tr h="859866">
                <a:tc>
                  <a:txBody>
                    <a:bodyPr/>
                    <a:lstStyle/>
                    <a:p>
                      <a:pPr algn="r" fontAlgn="ctr"/>
                      <a:r>
                        <a:rPr lang="en-US" sz="4800" b="1" i="0" u="none" strike="noStrike" dirty="0">
                          <a:solidFill>
                            <a:srgbClr val="2F2B20"/>
                          </a:solidFill>
                          <a:effectLst/>
                          <a:latin typeface="Calibri"/>
                          <a:cs typeface="Calibri"/>
                        </a:rPr>
                        <a:t>Revision surgery</a:t>
                      </a: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4800" b="1" i="0" u="none" strike="noStrike" dirty="0">
                          <a:solidFill>
                            <a:srgbClr val="2F2B20"/>
                          </a:solidFill>
                          <a:effectLst/>
                          <a:latin typeface="Calibri"/>
                          <a:cs typeface="Calibri"/>
                        </a:rPr>
                        <a:t>3</a:t>
                      </a:r>
                      <a:r>
                        <a:rPr lang="mr-IN" sz="4800" b="1" i="0" u="none" strike="noStrike" dirty="0">
                          <a:solidFill>
                            <a:srgbClr val="2F2B20"/>
                          </a:solidFill>
                          <a:effectLst/>
                          <a:latin typeface="Calibri"/>
                          <a:cs typeface="Calibri"/>
                        </a:rPr>
                        <a:t>%</a:t>
                      </a: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4800" b="1" i="0" u="none" strike="noStrike" dirty="0">
                          <a:solidFill>
                            <a:srgbClr val="2F2B20"/>
                          </a:solidFill>
                          <a:effectLst/>
                          <a:latin typeface="Calibri"/>
                          <a:cs typeface="Calibri"/>
                        </a:rPr>
                        <a:t>6</a:t>
                      </a:r>
                      <a:r>
                        <a:rPr lang="mr-IN" sz="4800" b="1" i="0" u="none" strike="noStrike" dirty="0">
                          <a:solidFill>
                            <a:srgbClr val="2F2B20"/>
                          </a:solidFill>
                          <a:effectLst/>
                          <a:latin typeface="Calibri"/>
                          <a:cs typeface="Calibri"/>
                        </a:rPr>
                        <a:t>%</a:t>
                      </a:r>
                    </a:p>
                  </a:txBody>
                  <a:tcPr marL="12700" marR="12700" marT="12700" marB="0" anchor="ctr">
                    <a:lnL>
                      <a:noFill/>
                    </a:lnL>
                    <a:lnR>
                      <a:noFill/>
                    </a:lnR>
                    <a:lnT>
                      <a:noFill/>
                    </a:lnT>
                    <a:lnB w="6350" cap="flat" cmpd="sng" algn="ctr">
                      <a:noFill/>
                      <a:prstDash val="solid"/>
                      <a:round/>
                      <a:headEnd type="none" w="med" len="med"/>
                      <a:tailEnd type="none" w="med" len="med"/>
                    </a:lnB>
                  </a:tcPr>
                </a:tc>
                <a:extLst>
                  <a:ext uri="{0D108BD9-81ED-4DB2-BD59-A6C34878D82A}">
                    <a16:rowId xmlns:a16="http://schemas.microsoft.com/office/drawing/2014/main" val="10009"/>
                  </a:ext>
                </a:extLst>
              </a:tr>
              <a:tr h="1435469">
                <a:tc gridSpan="3">
                  <a:txBody>
                    <a:bodyPr/>
                    <a:lstStyle/>
                    <a:p>
                      <a:pPr marL="0" marR="0" indent="0" algn="l" defTabSz="4650364" rtl="0" eaLnBrk="1" fontAlgn="ctr" latinLnBrk="0" hangingPunct="1">
                        <a:lnSpc>
                          <a:spcPct val="100000"/>
                        </a:lnSpc>
                        <a:spcBef>
                          <a:spcPts val="0"/>
                        </a:spcBef>
                        <a:spcAft>
                          <a:spcPts val="0"/>
                        </a:spcAft>
                        <a:buClrTx/>
                        <a:buSzTx/>
                        <a:buFontTx/>
                        <a:buNone/>
                        <a:tabLst/>
                        <a:defRPr/>
                      </a:pPr>
                      <a:r>
                        <a:rPr lang="en-US" sz="4800" b="0" i="0" u="none" strike="noStrike" dirty="0">
                          <a:solidFill>
                            <a:srgbClr val="2F2B20"/>
                          </a:solidFill>
                          <a:effectLst/>
                          <a:latin typeface="Calibri"/>
                          <a:cs typeface="Calibri"/>
                        </a:rPr>
                        <a:t>Binary</a:t>
                      </a:r>
                      <a:r>
                        <a:rPr lang="en-US" sz="4800" b="0" i="0" u="none" strike="noStrike" baseline="0" dirty="0">
                          <a:solidFill>
                            <a:srgbClr val="2F2B20"/>
                          </a:solidFill>
                          <a:effectLst/>
                          <a:latin typeface="Calibri"/>
                          <a:cs typeface="Calibri"/>
                        </a:rPr>
                        <a:t> variables described as percentage. Continuous variables </a:t>
                      </a:r>
                      <a:r>
                        <a:rPr lang="en-US" sz="4800" b="0" i="0" u="none" strike="noStrike" baseline="0" dirty="0">
                          <a:solidFill>
                            <a:srgbClr val="2F2B20"/>
                          </a:solidFill>
                          <a:effectLst/>
                          <a:latin typeface="+mn-lt"/>
                          <a:cs typeface="Calibri"/>
                        </a:rPr>
                        <a:t>are given as median [interquartile range]. </a:t>
                      </a:r>
                      <a:endParaRPr lang="en-US" sz="48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mr-IN" sz="54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mr-IN" sz="54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cxnSp>
        <p:nvCxnSpPr>
          <p:cNvPr id="34" name="Straight Connector 33"/>
          <p:cNvCxnSpPr>
            <a:cxnSpLocks/>
          </p:cNvCxnSpPr>
          <p:nvPr/>
        </p:nvCxnSpPr>
        <p:spPr>
          <a:xfrm>
            <a:off x="11134060" y="16337047"/>
            <a:ext cx="22858367"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Picture 2" descr="Boston University Logo | NxtGen Innovators">
            <a:extLst>
              <a:ext uri="{FF2B5EF4-FFF2-40B4-BE49-F238E27FC236}">
                <a16:creationId xmlns:a16="http://schemas.microsoft.com/office/drawing/2014/main" id="{BB3E1057-9375-CA44-EF63-81DBF515F39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61225" y="242499"/>
            <a:ext cx="5559425" cy="19892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4EE685D-F841-5A9C-BF7D-1B162AD04328}"/>
              </a:ext>
            </a:extLst>
          </p:cNvPr>
          <p:cNvPicPr>
            <a:picLocks noChangeAspect="1"/>
          </p:cNvPicPr>
          <p:nvPr/>
        </p:nvPicPr>
        <p:blipFill>
          <a:blip r:embed="rId6"/>
          <a:stretch>
            <a:fillRect/>
          </a:stretch>
        </p:blipFill>
        <p:spPr>
          <a:xfrm>
            <a:off x="45404232" y="2287215"/>
            <a:ext cx="5389811" cy="1774194"/>
          </a:xfrm>
          <a:prstGeom prst="rect">
            <a:avLst/>
          </a:prstGeom>
        </p:spPr>
      </p:pic>
      <p:sp>
        <p:nvSpPr>
          <p:cNvPr id="24" name="Content Placeholder 2">
            <a:extLst>
              <a:ext uri="{FF2B5EF4-FFF2-40B4-BE49-F238E27FC236}">
                <a16:creationId xmlns:a16="http://schemas.microsoft.com/office/drawing/2014/main" id="{65E8F96A-AB19-3E3B-5543-7C9D854F7ED4}"/>
              </a:ext>
            </a:extLst>
          </p:cNvPr>
          <p:cNvSpPr txBox="1">
            <a:spLocks/>
          </p:cNvSpPr>
          <p:nvPr/>
        </p:nvSpPr>
        <p:spPr bwMode="auto">
          <a:xfrm>
            <a:off x="307975" y="10888138"/>
            <a:ext cx="10055225" cy="38213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dirty="0">
                <a:latin typeface="Calibri"/>
                <a:cs typeface="Calibri"/>
              </a:rPr>
              <a:t>To explore the feasibility and safety of RS implants compared to left-sided (LS) implants and any differences in techniques and to compare pacing parameters acutely and chronically. </a:t>
            </a:r>
          </a:p>
          <a:p>
            <a:pPr marL="306342" indent="-571414" algn="just">
              <a:buFont typeface="Wingdings" panose="05000000000000000000" pitchFamily="2" charset="2"/>
              <a:buChar char="Ø"/>
            </a:pPr>
            <a:endParaRPr lang="en-US" sz="5200" dirty="0">
              <a:latin typeface="Calibri"/>
              <a:cs typeface="Calibri"/>
            </a:endParaRPr>
          </a:p>
        </p:txBody>
      </p:sp>
      <p:pic>
        <p:nvPicPr>
          <p:cNvPr id="49" name="Picture 48">
            <a:extLst>
              <a:ext uri="{FF2B5EF4-FFF2-40B4-BE49-F238E27FC236}">
                <a16:creationId xmlns:a16="http://schemas.microsoft.com/office/drawing/2014/main" id="{26CCC5D9-6F54-0C14-6CCF-866A2F427FDF}"/>
              </a:ext>
            </a:extLst>
          </p:cNvPr>
          <p:cNvPicPr>
            <a:picLocks noChangeAspect="1"/>
          </p:cNvPicPr>
          <p:nvPr/>
        </p:nvPicPr>
        <p:blipFill>
          <a:blip r:embed="rId7"/>
          <a:stretch>
            <a:fillRect/>
          </a:stretch>
        </p:blipFill>
        <p:spPr>
          <a:xfrm>
            <a:off x="34789784" y="7893549"/>
            <a:ext cx="16108641" cy="13846261"/>
          </a:xfrm>
          <a:prstGeom prst="rect">
            <a:avLst/>
          </a:prstGeom>
        </p:spPr>
      </p:pic>
      <p:sp>
        <p:nvSpPr>
          <p:cNvPr id="51" name="Content Placeholder 2">
            <a:extLst>
              <a:ext uri="{FF2B5EF4-FFF2-40B4-BE49-F238E27FC236}">
                <a16:creationId xmlns:a16="http://schemas.microsoft.com/office/drawing/2014/main" id="{81403CEA-3A2F-684D-663D-D2882A819CBC}"/>
              </a:ext>
            </a:extLst>
          </p:cNvPr>
          <p:cNvSpPr txBox="1">
            <a:spLocks/>
          </p:cNvSpPr>
          <p:nvPr/>
        </p:nvSpPr>
        <p:spPr bwMode="auto">
          <a:xfrm>
            <a:off x="34789783" y="21987977"/>
            <a:ext cx="16004260" cy="1702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9938" tIns="54966" rIns="109938" bIns="54966"/>
          <a:lstStyle>
            <a:lvl1pPr marL="398463" indent="-265113"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marL="0" indent="0" algn="just"/>
            <a:r>
              <a:rPr lang="en-US" sz="4800" b="1" dirty="0">
                <a:latin typeface="Calibri (Body)"/>
                <a:cs typeface="Calibri (Body)"/>
              </a:rPr>
              <a:t>A</a:t>
            </a:r>
            <a:r>
              <a:rPr lang="en-US" sz="4800" dirty="0">
                <a:latin typeface="Calibri (Body)"/>
                <a:cs typeface="Calibri (Body)"/>
              </a:rPr>
              <a:t> and </a:t>
            </a:r>
            <a:r>
              <a:rPr lang="en-US" sz="4800" b="1" dirty="0">
                <a:latin typeface="Calibri (Body)"/>
                <a:cs typeface="Calibri (Body)"/>
              </a:rPr>
              <a:t>C</a:t>
            </a:r>
            <a:r>
              <a:rPr lang="en-US" sz="4800" dirty="0">
                <a:latin typeface="Calibri (Body)"/>
                <a:cs typeface="Calibri (Body)"/>
              </a:rPr>
              <a:t> belong to an RS group patient, while </a:t>
            </a:r>
            <a:r>
              <a:rPr lang="en-US" sz="4800" b="1" dirty="0">
                <a:latin typeface="Calibri (Body)"/>
                <a:cs typeface="Calibri (Body)"/>
              </a:rPr>
              <a:t>B</a:t>
            </a:r>
            <a:r>
              <a:rPr lang="en-US" sz="4800" dirty="0">
                <a:latin typeface="Calibri (Body)"/>
                <a:cs typeface="Calibri (Body)"/>
              </a:rPr>
              <a:t> and </a:t>
            </a:r>
            <a:r>
              <a:rPr lang="en-US" sz="4800" b="1" dirty="0">
                <a:latin typeface="Calibri (Body)"/>
                <a:cs typeface="Calibri (Body)"/>
              </a:rPr>
              <a:t>D</a:t>
            </a:r>
            <a:r>
              <a:rPr lang="en-US" sz="4800" dirty="0">
                <a:latin typeface="Calibri (Body)"/>
                <a:cs typeface="Calibri (Body)"/>
              </a:rPr>
              <a:t> belong to a patient from the LS group. </a:t>
            </a:r>
            <a:endParaRPr lang="en-US" sz="4800" dirty="0">
              <a:latin typeface="Calibri Body"/>
              <a:cs typeface="Calibri Body"/>
            </a:endParaRPr>
          </a:p>
        </p:txBody>
      </p:sp>
      <p:sp>
        <p:nvSpPr>
          <p:cNvPr id="16" name="Title 1">
            <a:extLst>
              <a:ext uri="{FF2B5EF4-FFF2-40B4-BE49-F238E27FC236}">
                <a16:creationId xmlns:a16="http://schemas.microsoft.com/office/drawing/2014/main" id="{E5CE1BBE-7987-7FA5-0132-76BE690A544D}"/>
              </a:ext>
            </a:extLst>
          </p:cNvPr>
          <p:cNvSpPr txBox="1">
            <a:spLocks/>
          </p:cNvSpPr>
          <p:nvPr/>
        </p:nvSpPr>
        <p:spPr bwMode="auto">
          <a:xfrm>
            <a:off x="307975" y="4697854"/>
            <a:ext cx="10055225" cy="1306747"/>
          </a:xfrm>
          <a:prstGeom prst="rect">
            <a:avLst/>
          </a:prstGeom>
          <a:solidFill>
            <a:srgbClr val="C00000"/>
          </a:solidFill>
          <a:ln w="9525">
            <a:solidFill>
              <a:schemeClr val="tx1"/>
            </a:solidFill>
            <a:miter lim="800000"/>
            <a:headEnd/>
            <a:tailEnd/>
          </a:ln>
        </p:spPr>
        <p:txBody>
          <a:bodyPr lIns="109938" tIns="54966" rIns="109938" bIns="54966" anchor="ctr"/>
          <a:lstStyle>
            <a:lvl1pPr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algn="ctr" eaLnBrk="1" hangingPunct="1"/>
            <a:r>
              <a:rPr lang="en-US" altLang="en-US" sz="5500" dirty="0">
                <a:solidFill>
                  <a:schemeClr val="bg1"/>
                </a:solidFill>
                <a:latin typeface="Calibri"/>
                <a:cs typeface="Calibri"/>
              </a:rPr>
              <a:t>BACKGROUND</a:t>
            </a:r>
            <a:endParaRPr lang="el-GR" altLang="en-US" sz="5500" b="1" dirty="0">
              <a:solidFill>
                <a:schemeClr val="bg1"/>
              </a:solidFill>
              <a:latin typeface="Calibri"/>
              <a:cs typeface="Calibri"/>
            </a:endParaRPr>
          </a:p>
        </p:txBody>
      </p:sp>
      <p:cxnSp>
        <p:nvCxnSpPr>
          <p:cNvPr id="17" name="Straight Connector 16">
            <a:extLst>
              <a:ext uri="{FF2B5EF4-FFF2-40B4-BE49-F238E27FC236}">
                <a16:creationId xmlns:a16="http://schemas.microsoft.com/office/drawing/2014/main" id="{7484E0C7-E7C7-B324-19FE-84EE7C630028}"/>
              </a:ext>
            </a:extLst>
          </p:cNvPr>
          <p:cNvCxnSpPr>
            <a:cxnSpLocks/>
          </p:cNvCxnSpPr>
          <p:nvPr/>
        </p:nvCxnSpPr>
        <p:spPr>
          <a:xfrm>
            <a:off x="0" y="4495800"/>
            <a:ext cx="51206400"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B174953D-504B-5E8B-994F-51C1F104D6B5}"/>
              </a:ext>
            </a:extLst>
          </p:cNvPr>
          <p:cNvSpPr txBox="1">
            <a:spLocks/>
          </p:cNvSpPr>
          <p:nvPr/>
        </p:nvSpPr>
        <p:spPr bwMode="auto">
          <a:xfrm>
            <a:off x="307975" y="9420979"/>
            <a:ext cx="10055225" cy="1306747"/>
          </a:xfrm>
          <a:prstGeom prst="rect">
            <a:avLst/>
          </a:prstGeom>
          <a:solidFill>
            <a:srgbClr val="C00000"/>
          </a:solidFill>
          <a:ln w="9525">
            <a:solidFill>
              <a:schemeClr val="tx1"/>
            </a:solidFill>
            <a:miter lim="800000"/>
            <a:headEnd/>
            <a:tailEnd/>
          </a:ln>
        </p:spPr>
        <p:txBody>
          <a:bodyPr lIns="109938" tIns="54966" rIns="109938" bIns="54966" anchor="ctr"/>
          <a:lstStyle>
            <a:lvl1pPr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algn="ctr" eaLnBrk="1" hangingPunct="1"/>
            <a:r>
              <a:rPr lang="en-US" altLang="en-US" sz="5500" dirty="0">
                <a:solidFill>
                  <a:schemeClr val="bg1"/>
                </a:solidFill>
                <a:latin typeface="Calibri"/>
                <a:cs typeface="Calibri"/>
              </a:rPr>
              <a:t>OBJECTIVE</a:t>
            </a:r>
            <a:endParaRPr lang="el-GR" altLang="en-US" sz="5500" b="1" dirty="0">
              <a:solidFill>
                <a:schemeClr val="bg1"/>
              </a:solidFill>
              <a:latin typeface="Calibri"/>
              <a:cs typeface="Calibri"/>
            </a:endParaRPr>
          </a:p>
        </p:txBody>
      </p:sp>
      <p:sp>
        <p:nvSpPr>
          <p:cNvPr id="22" name="Title 1">
            <a:extLst>
              <a:ext uri="{FF2B5EF4-FFF2-40B4-BE49-F238E27FC236}">
                <a16:creationId xmlns:a16="http://schemas.microsoft.com/office/drawing/2014/main" id="{A8375ECB-C206-70BE-593F-51EBACB58E51}"/>
              </a:ext>
            </a:extLst>
          </p:cNvPr>
          <p:cNvSpPr txBox="1">
            <a:spLocks/>
          </p:cNvSpPr>
          <p:nvPr/>
        </p:nvSpPr>
        <p:spPr bwMode="auto">
          <a:xfrm>
            <a:off x="307974" y="14869889"/>
            <a:ext cx="10055225" cy="1306747"/>
          </a:xfrm>
          <a:prstGeom prst="rect">
            <a:avLst/>
          </a:prstGeom>
          <a:solidFill>
            <a:srgbClr val="C00000"/>
          </a:solidFill>
          <a:ln w="9525">
            <a:solidFill>
              <a:schemeClr val="tx1"/>
            </a:solidFill>
            <a:miter lim="800000"/>
            <a:headEnd/>
            <a:tailEnd/>
          </a:ln>
        </p:spPr>
        <p:txBody>
          <a:bodyPr lIns="109938" tIns="54966" rIns="109938" bIns="54966" anchor="ctr"/>
          <a:lstStyle>
            <a:lvl1pPr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algn="ctr" eaLnBrk="1" hangingPunct="1"/>
            <a:r>
              <a:rPr lang="en-US" altLang="en-US" sz="5500" dirty="0">
                <a:solidFill>
                  <a:schemeClr val="bg1"/>
                </a:solidFill>
                <a:latin typeface="Calibri"/>
                <a:cs typeface="Calibri"/>
              </a:rPr>
              <a:t>METHODS</a:t>
            </a:r>
            <a:endParaRPr lang="el-GR" altLang="en-US" sz="5500" b="1" dirty="0">
              <a:solidFill>
                <a:schemeClr val="bg1"/>
              </a:solidFill>
              <a:latin typeface="Calibri"/>
              <a:cs typeface="Calibri"/>
            </a:endParaRPr>
          </a:p>
        </p:txBody>
      </p:sp>
      <p:sp>
        <p:nvSpPr>
          <p:cNvPr id="27" name="Title 1">
            <a:extLst>
              <a:ext uri="{FF2B5EF4-FFF2-40B4-BE49-F238E27FC236}">
                <a16:creationId xmlns:a16="http://schemas.microsoft.com/office/drawing/2014/main" id="{2FE0915F-5E08-19EA-82EE-99D3B910530F}"/>
              </a:ext>
            </a:extLst>
          </p:cNvPr>
          <p:cNvSpPr txBox="1">
            <a:spLocks/>
          </p:cNvSpPr>
          <p:nvPr/>
        </p:nvSpPr>
        <p:spPr bwMode="auto">
          <a:xfrm>
            <a:off x="11134060" y="4701224"/>
            <a:ext cx="22858367" cy="1306747"/>
          </a:xfrm>
          <a:prstGeom prst="rect">
            <a:avLst/>
          </a:prstGeom>
          <a:solidFill>
            <a:srgbClr val="C00000"/>
          </a:solidFill>
          <a:ln w="9525">
            <a:solidFill>
              <a:schemeClr val="tx1"/>
            </a:solidFill>
            <a:miter lim="800000"/>
            <a:headEnd/>
            <a:tailEnd/>
          </a:ln>
        </p:spPr>
        <p:txBody>
          <a:bodyPr lIns="109938" tIns="54966" rIns="109938" bIns="54966" anchor="ctr"/>
          <a:lstStyle>
            <a:lvl1pPr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algn="ctr" eaLnBrk="1" hangingPunct="1"/>
            <a:r>
              <a:rPr lang="en-US" altLang="en-US" sz="5500" dirty="0">
                <a:solidFill>
                  <a:schemeClr val="bg1"/>
                </a:solidFill>
                <a:latin typeface="Calibri"/>
                <a:cs typeface="Calibri"/>
              </a:rPr>
              <a:t>RESULTS</a:t>
            </a:r>
            <a:endParaRPr lang="el-GR" altLang="en-US" sz="5500" b="1" dirty="0">
              <a:solidFill>
                <a:schemeClr val="bg1"/>
              </a:solidFill>
              <a:latin typeface="Calibri"/>
              <a:cs typeface="Calibri"/>
            </a:endParaRPr>
          </a:p>
        </p:txBody>
      </p:sp>
      <p:sp>
        <p:nvSpPr>
          <p:cNvPr id="29" name="Title 1">
            <a:extLst>
              <a:ext uri="{FF2B5EF4-FFF2-40B4-BE49-F238E27FC236}">
                <a16:creationId xmlns:a16="http://schemas.microsoft.com/office/drawing/2014/main" id="{762B069D-2559-6807-8504-3F87A37145A3}"/>
              </a:ext>
            </a:extLst>
          </p:cNvPr>
          <p:cNvSpPr txBox="1">
            <a:spLocks/>
          </p:cNvSpPr>
          <p:nvPr/>
        </p:nvSpPr>
        <p:spPr bwMode="auto">
          <a:xfrm>
            <a:off x="34763287" y="4716484"/>
            <a:ext cx="16135138" cy="1306747"/>
          </a:xfrm>
          <a:prstGeom prst="rect">
            <a:avLst/>
          </a:prstGeom>
          <a:solidFill>
            <a:srgbClr val="C00000"/>
          </a:solidFill>
          <a:ln w="9525">
            <a:solidFill>
              <a:schemeClr val="tx1"/>
            </a:solidFill>
            <a:miter lim="800000"/>
            <a:headEnd/>
            <a:tailEnd/>
          </a:ln>
        </p:spPr>
        <p:txBody>
          <a:bodyPr lIns="109938" tIns="54966" rIns="109938" bIns="54966" anchor="ctr"/>
          <a:lstStyle>
            <a:lvl1pPr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algn="ctr" eaLnBrk="1" hangingPunct="1"/>
            <a:r>
              <a:rPr lang="en-US" altLang="en-US" sz="5500" dirty="0">
                <a:solidFill>
                  <a:schemeClr val="bg1"/>
                </a:solidFill>
                <a:latin typeface="Calibri"/>
                <a:cs typeface="Calibri"/>
              </a:rPr>
              <a:t>RESULTS (CONT.)</a:t>
            </a:r>
            <a:endParaRPr lang="el-GR" altLang="en-US" sz="5500" b="1" dirty="0">
              <a:solidFill>
                <a:schemeClr val="bg1"/>
              </a:solidFill>
              <a:latin typeface="Calibri"/>
              <a:cs typeface="Calibri"/>
            </a:endParaRPr>
          </a:p>
        </p:txBody>
      </p:sp>
      <p:sp>
        <p:nvSpPr>
          <p:cNvPr id="33" name="Title 1">
            <a:extLst>
              <a:ext uri="{FF2B5EF4-FFF2-40B4-BE49-F238E27FC236}">
                <a16:creationId xmlns:a16="http://schemas.microsoft.com/office/drawing/2014/main" id="{9323CDED-CC09-6E89-0BFE-3EC6F13470CC}"/>
              </a:ext>
            </a:extLst>
          </p:cNvPr>
          <p:cNvSpPr txBox="1">
            <a:spLocks/>
          </p:cNvSpPr>
          <p:nvPr/>
        </p:nvSpPr>
        <p:spPr bwMode="auto">
          <a:xfrm>
            <a:off x="34789783" y="23938503"/>
            <a:ext cx="16004260" cy="1306747"/>
          </a:xfrm>
          <a:prstGeom prst="rect">
            <a:avLst/>
          </a:prstGeom>
          <a:solidFill>
            <a:srgbClr val="C00000"/>
          </a:solidFill>
          <a:ln w="9525">
            <a:solidFill>
              <a:schemeClr val="tx1"/>
            </a:solidFill>
            <a:miter lim="800000"/>
            <a:headEnd/>
            <a:tailEnd/>
          </a:ln>
        </p:spPr>
        <p:txBody>
          <a:bodyPr lIns="109938" tIns="54966" rIns="109938" bIns="54966" anchor="ctr"/>
          <a:lstStyle>
            <a:lvl1pPr defTabSz="1065213" eaLnBrk="0" hangingPunct="0">
              <a:defRPr sz="9200">
                <a:solidFill>
                  <a:schemeClr val="tx1"/>
                </a:solidFill>
                <a:latin typeface="Calibri" pitchFamily="34" charset="0"/>
                <a:cs typeface="Arial" charset="0"/>
              </a:defRPr>
            </a:lvl1pPr>
            <a:lvl2pPr marL="742950" indent="-285750" defTabSz="1065213" eaLnBrk="0" hangingPunct="0">
              <a:defRPr sz="9200">
                <a:solidFill>
                  <a:schemeClr val="tx1"/>
                </a:solidFill>
                <a:latin typeface="Calibri" pitchFamily="34" charset="0"/>
                <a:cs typeface="Arial" charset="0"/>
              </a:defRPr>
            </a:lvl2pPr>
            <a:lvl3pPr marL="1143000" indent="-228600" defTabSz="1065213" eaLnBrk="0" hangingPunct="0">
              <a:defRPr sz="9200">
                <a:solidFill>
                  <a:schemeClr val="tx1"/>
                </a:solidFill>
                <a:latin typeface="Calibri" pitchFamily="34" charset="0"/>
                <a:cs typeface="Arial" charset="0"/>
              </a:defRPr>
            </a:lvl3pPr>
            <a:lvl4pPr marL="1600200" indent="-228600" defTabSz="1065213" eaLnBrk="0" hangingPunct="0">
              <a:defRPr sz="9200">
                <a:solidFill>
                  <a:schemeClr val="tx1"/>
                </a:solidFill>
                <a:latin typeface="Calibri" pitchFamily="34" charset="0"/>
                <a:cs typeface="Arial" charset="0"/>
              </a:defRPr>
            </a:lvl4pPr>
            <a:lvl5pPr marL="2057400" indent="-228600" defTabSz="1065213" eaLnBrk="0" hangingPunct="0">
              <a:defRPr sz="9200">
                <a:solidFill>
                  <a:schemeClr val="tx1"/>
                </a:solidFill>
                <a:latin typeface="Calibri" pitchFamily="34" charset="0"/>
                <a:cs typeface="Arial" charset="0"/>
              </a:defRPr>
            </a:lvl5pPr>
            <a:lvl6pPr marL="2514600" indent="-228600" defTabSz="1065213" eaLnBrk="0" fontAlgn="base" hangingPunct="0">
              <a:spcBef>
                <a:spcPct val="0"/>
              </a:spcBef>
              <a:spcAft>
                <a:spcPct val="0"/>
              </a:spcAft>
              <a:defRPr sz="9200">
                <a:solidFill>
                  <a:schemeClr val="tx1"/>
                </a:solidFill>
                <a:latin typeface="Calibri" pitchFamily="34" charset="0"/>
                <a:cs typeface="Arial" charset="0"/>
              </a:defRPr>
            </a:lvl6pPr>
            <a:lvl7pPr marL="2971800" indent="-228600" defTabSz="1065213" eaLnBrk="0" fontAlgn="base" hangingPunct="0">
              <a:spcBef>
                <a:spcPct val="0"/>
              </a:spcBef>
              <a:spcAft>
                <a:spcPct val="0"/>
              </a:spcAft>
              <a:defRPr sz="9200">
                <a:solidFill>
                  <a:schemeClr val="tx1"/>
                </a:solidFill>
                <a:latin typeface="Calibri" pitchFamily="34" charset="0"/>
                <a:cs typeface="Arial" charset="0"/>
              </a:defRPr>
            </a:lvl7pPr>
            <a:lvl8pPr marL="3429000" indent="-228600" defTabSz="1065213" eaLnBrk="0" fontAlgn="base" hangingPunct="0">
              <a:spcBef>
                <a:spcPct val="0"/>
              </a:spcBef>
              <a:spcAft>
                <a:spcPct val="0"/>
              </a:spcAft>
              <a:defRPr sz="9200">
                <a:solidFill>
                  <a:schemeClr val="tx1"/>
                </a:solidFill>
                <a:latin typeface="Calibri" pitchFamily="34" charset="0"/>
                <a:cs typeface="Arial" charset="0"/>
              </a:defRPr>
            </a:lvl8pPr>
            <a:lvl9pPr marL="3886200" indent="-228600" defTabSz="1065213" eaLnBrk="0" fontAlgn="base" hangingPunct="0">
              <a:spcBef>
                <a:spcPct val="0"/>
              </a:spcBef>
              <a:spcAft>
                <a:spcPct val="0"/>
              </a:spcAft>
              <a:defRPr sz="9200">
                <a:solidFill>
                  <a:schemeClr val="tx1"/>
                </a:solidFill>
                <a:latin typeface="Calibri" pitchFamily="34" charset="0"/>
                <a:cs typeface="Arial" charset="0"/>
              </a:defRPr>
            </a:lvl9pPr>
          </a:lstStyle>
          <a:p>
            <a:pPr algn="ctr" eaLnBrk="1" hangingPunct="1"/>
            <a:r>
              <a:rPr lang="en-US" altLang="en-US" sz="5500" dirty="0">
                <a:solidFill>
                  <a:schemeClr val="bg1"/>
                </a:solidFill>
                <a:latin typeface="Calibri"/>
                <a:cs typeface="Calibri"/>
              </a:rPr>
              <a:t>CONCLUSIONS</a:t>
            </a:r>
            <a:endParaRPr lang="el-GR" altLang="en-US" sz="5500" b="1" dirty="0">
              <a:solidFill>
                <a:schemeClr val="bg1"/>
              </a:solidFill>
              <a:latin typeface="Calibri"/>
              <a:cs typeface="Calibri"/>
            </a:endParaRPr>
          </a:p>
        </p:txBody>
      </p:sp>
    </p:spTree>
    <p:custDataLst>
      <p:tags r:id="rId1"/>
    </p:custDataLst>
    <p:extLst>
      <p:ext uri="{BB962C8B-B14F-4D97-AF65-F5344CB8AC3E}">
        <p14:creationId xmlns:p14="http://schemas.microsoft.com/office/powerpoint/2010/main" val="379456790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BACKGROUND</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sz="half" idx="1"/>
          </p:nvPr>
        </p:nvSpPr>
        <p:spPr/>
        <p:txBody>
          <a:bodyPr>
            <a:normAutofit fontScale="92500" lnSpcReduction="10000"/>
          </a:bodyPr>
          <a:lstStyle/>
          <a:p>
            <a:pPr>
              <a:buClr>
                <a:srgbClr val="C00000"/>
              </a:buClr>
            </a:pPr>
            <a:r>
              <a:rPr lang="en-US" sz="9600" dirty="0"/>
              <a:t>Conduction system pacing </a:t>
            </a:r>
          </a:p>
          <a:p>
            <a:pPr lvl="1">
              <a:buClr>
                <a:srgbClr val="C00000"/>
              </a:buClr>
            </a:pPr>
            <a:r>
              <a:rPr lang="en-US" sz="8600" b="1" dirty="0"/>
              <a:t>Symptomatic </a:t>
            </a:r>
            <a:r>
              <a:rPr lang="en-US" sz="8600" dirty="0"/>
              <a:t>bradycardia</a:t>
            </a:r>
          </a:p>
          <a:p>
            <a:pPr lvl="1">
              <a:buClr>
                <a:srgbClr val="C00000"/>
              </a:buClr>
            </a:pPr>
            <a:r>
              <a:rPr lang="en-US" sz="8600" b="1" dirty="0"/>
              <a:t>Cardiac resynchronization therapy</a:t>
            </a:r>
          </a:p>
          <a:p>
            <a:pPr>
              <a:buClr>
                <a:srgbClr val="C00000"/>
              </a:buClr>
            </a:pPr>
            <a:r>
              <a:rPr lang="en-US" sz="9600" dirty="0"/>
              <a:t>Older technique: His bundle pacing (HBP) </a:t>
            </a:r>
          </a:p>
          <a:p>
            <a:pPr lvl="1">
              <a:buClr>
                <a:srgbClr val="C00000"/>
              </a:buClr>
            </a:pPr>
            <a:r>
              <a:rPr lang="en-US" sz="8600" b="1" dirty="0"/>
              <a:t>Rising</a:t>
            </a:r>
            <a:r>
              <a:rPr lang="en-US" sz="8600" dirty="0"/>
              <a:t> thresholds</a:t>
            </a:r>
          </a:p>
          <a:p>
            <a:pPr>
              <a:buClr>
                <a:srgbClr val="C00000"/>
              </a:buClr>
            </a:pPr>
            <a:r>
              <a:rPr lang="en-US" sz="9600" dirty="0"/>
              <a:t>Newer technique: </a:t>
            </a:r>
            <a:r>
              <a:rPr lang="en-US" sz="9600" b="1" dirty="0"/>
              <a:t>Left bundle area pacing (LBAP)</a:t>
            </a:r>
          </a:p>
          <a:p>
            <a:pPr lvl="1">
              <a:buClr>
                <a:srgbClr val="C00000"/>
              </a:buClr>
            </a:pPr>
            <a:r>
              <a:rPr lang="en-US" sz="8600" b="1" dirty="0"/>
              <a:t>Wider</a:t>
            </a:r>
            <a:r>
              <a:rPr lang="en-US" sz="8600" dirty="0"/>
              <a:t> </a:t>
            </a:r>
            <a:r>
              <a:rPr lang="en-US" sz="8600" b="1" dirty="0"/>
              <a:t>target site</a:t>
            </a:r>
          </a:p>
          <a:p>
            <a:pPr lvl="1">
              <a:buClr>
                <a:srgbClr val="C00000"/>
              </a:buClr>
            </a:pPr>
            <a:r>
              <a:rPr lang="en-US" sz="8600" dirty="0"/>
              <a:t>Direct pacing capture = </a:t>
            </a:r>
            <a:r>
              <a:rPr lang="en-US" sz="8600" b="1" dirty="0"/>
              <a:t>narrow paced QRS</a:t>
            </a:r>
          </a:p>
          <a:p>
            <a:pPr lvl="1">
              <a:buClr>
                <a:srgbClr val="C00000"/>
              </a:buClr>
            </a:pPr>
            <a:r>
              <a:rPr lang="en-US" sz="8600" b="1" dirty="0"/>
              <a:t>Lower </a:t>
            </a:r>
            <a:r>
              <a:rPr lang="en-US" sz="8600" dirty="0"/>
              <a:t>procedure and fluoroscopy times</a:t>
            </a:r>
          </a:p>
          <a:p>
            <a:pPr lvl="1">
              <a:buClr>
                <a:srgbClr val="C00000"/>
              </a:buClr>
            </a:pPr>
            <a:r>
              <a:rPr lang="en-US" sz="8600" b="1" dirty="0"/>
              <a:t>Higher success rate</a:t>
            </a:r>
          </a:p>
          <a:p>
            <a:pPr lvl="1">
              <a:buClr>
                <a:srgbClr val="C00000"/>
              </a:buClr>
            </a:pPr>
            <a:r>
              <a:rPr lang="en-US" sz="8600" b="1" dirty="0"/>
              <a:t>Consistent</a:t>
            </a:r>
            <a:r>
              <a:rPr lang="en-US" sz="8600" dirty="0"/>
              <a:t> lead parameters</a:t>
            </a:r>
            <a:endParaRPr lang="en-US" sz="8600" b="1" dirty="0"/>
          </a:p>
          <a:p>
            <a:pPr lvl="1">
              <a:buClr>
                <a:srgbClr val="C00000"/>
              </a:buClr>
            </a:pPr>
            <a:endParaRPr lang="en-US" sz="8600" dirty="0"/>
          </a:p>
        </p:txBody>
      </p:sp>
      <p:pic>
        <p:nvPicPr>
          <p:cNvPr id="7" name="Content Placeholder 5" descr="A diagram of a heart&#10;&#10;Description automatically generated">
            <a:extLst>
              <a:ext uri="{FF2B5EF4-FFF2-40B4-BE49-F238E27FC236}">
                <a16:creationId xmlns:a16="http://schemas.microsoft.com/office/drawing/2014/main" id="{215CAE58-6639-01E8-B8D2-68CF7346A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03200" y="6759245"/>
            <a:ext cx="18288000" cy="21660261"/>
          </a:xfrm>
          <a:prstGeom prst="rect">
            <a:avLst/>
          </a:prstGeom>
        </p:spPr>
      </p:pic>
      <p:sp>
        <p:nvSpPr>
          <p:cNvPr id="10" name="Content Placeholder 9">
            <a:extLst>
              <a:ext uri="{FF2B5EF4-FFF2-40B4-BE49-F238E27FC236}">
                <a16:creationId xmlns:a16="http://schemas.microsoft.com/office/drawing/2014/main" id="{EF81A689-0DDD-3D09-0F7C-FB9FC459CDC3}"/>
              </a:ext>
            </a:extLst>
          </p:cNvPr>
          <p:cNvSpPr>
            <a:spLocks noGrp="1"/>
          </p:cNvSpPr>
          <p:nvPr>
            <p:ph sz="half" idx="2"/>
          </p:nvPr>
        </p:nvSpPr>
        <p:spPr>
          <a:xfrm>
            <a:off x="24749760" y="28175837"/>
            <a:ext cx="20482560" cy="1581912"/>
          </a:xfrm>
        </p:spPr>
        <p:txBody>
          <a:bodyPr>
            <a:normAutofit/>
          </a:bodyPr>
          <a:lstStyle/>
          <a:p>
            <a:pPr marL="581296" indent="0">
              <a:buNone/>
            </a:pPr>
            <a:r>
              <a:rPr lang="en-US" sz="5400" i="1" dirty="0"/>
              <a:t>Image: </a:t>
            </a:r>
            <a:r>
              <a:rPr lang="en-US" sz="5400" i="1" dirty="0">
                <a:solidFill>
                  <a:srgbClr val="FF0000"/>
                </a:solidFill>
                <a:hlinkClick r:id="rId4">
                  <a:extLst>
                    <a:ext uri="{A12FA001-AC4F-418D-AE19-62706E023703}">
                      <ahyp:hlinkClr xmlns:ahyp="http://schemas.microsoft.com/office/drawing/2018/hyperlinkcolor" val="tx"/>
                    </a:ext>
                  </a:extLst>
                </a:hlinkClick>
              </a:rPr>
              <a:t>https://www.mdpi.com/2077-0383/10/4/822</a:t>
            </a:r>
            <a:r>
              <a:rPr lang="en-US" sz="5400" i="1" dirty="0">
                <a:solidFill>
                  <a:srgbClr val="FF0000"/>
                </a:solidFill>
              </a:rPr>
              <a:t> </a:t>
            </a:r>
          </a:p>
        </p:txBody>
      </p:sp>
    </p:spTree>
    <p:extLst>
      <p:ext uri="{BB962C8B-B14F-4D97-AF65-F5344CB8AC3E}">
        <p14:creationId xmlns:p14="http://schemas.microsoft.com/office/powerpoint/2010/main" val="3290803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BACKGROUND</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sz="half" idx="1"/>
          </p:nvPr>
        </p:nvSpPr>
        <p:spPr/>
        <p:txBody>
          <a:bodyPr>
            <a:normAutofit/>
          </a:bodyPr>
          <a:lstStyle/>
          <a:p>
            <a:pPr>
              <a:buClr>
                <a:srgbClr val="C00000"/>
              </a:buClr>
            </a:pPr>
            <a:r>
              <a:rPr lang="en-US" sz="9600" dirty="0"/>
              <a:t>Typically, HBP and </a:t>
            </a:r>
            <a:r>
              <a:rPr lang="en-US" sz="9600" b="1" dirty="0"/>
              <a:t>LBAP </a:t>
            </a:r>
            <a:r>
              <a:rPr lang="en-US" sz="9600" dirty="0"/>
              <a:t>are preformed via a left-sided (LS) approach</a:t>
            </a:r>
            <a:endParaRPr lang="en-US" sz="9600" b="1" dirty="0"/>
          </a:p>
          <a:p>
            <a:pPr>
              <a:buClr>
                <a:srgbClr val="C00000"/>
              </a:buClr>
            </a:pPr>
            <a:r>
              <a:rPr lang="en-US" sz="9600" dirty="0"/>
              <a:t>One study</a:t>
            </a:r>
            <a:r>
              <a:rPr lang="en-US" sz="9600" baseline="30000" dirty="0"/>
              <a:t>1</a:t>
            </a:r>
            <a:r>
              <a:rPr lang="en-US" sz="9600" dirty="0"/>
              <a:t> reported a right-sided (RS) approach for HBP</a:t>
            </a:r>
          </a:p>
          <a:p>
            <a:pPr lvl="1">
              <a:buClr>
                <a:srgbClr val="C00000"/>
              </a:buClr>
            </a:pPr>
            <a:r>
              <a:rPr lang="en-US" sz="8600" dirty="0"/>
              <a:t>Procedural/tool </a:t>
            </a:r>
            <a:r>
              <a:rPr lang="en-US" sz="8600" b="1" dirty="0"/>
              <a:t>modifications</a:t>
            </a:r>
            <a:r>
              <a:rPr lang="en-US" sz="8600" dirty="0"/>
              <a:t> were applied</a:t>
            </a:r>
          </a:p>
          <a:p>
            <a:pPr lvl="2">
              <a:buClr>
                <a:srgbClr val="C00000"/>
              </a:buClr>
            </a:pPr>
            <a:r>
              <a:rPr lang="en-US" sz="6800" b="1" dirty="0"/>
              <a:t>Acute lead dislodgements </a:t>
            </a:r>
            <a:r>
              <a:rPr lang="en-US" sz="6800" dirty="0"/>
              <a:t>still occurred</a:t>
            </a:r>
          </a:p>
          <a:p>
            <a:pPr>
              <a:buClr>
                <a:srgbClr val="C00000"/>
              </a:buClr>
            </a:pPr>
            <a:r>
              <a:rPr lang="en-US" sz="9600" b="1" dirty="0"/>
              <a:t>Concluded that HBP has been challenging for RS access</a:t>
            </a:r>
            <a:endParaRPr lang="en-US" sz="13600" b="1" dirty="0"/>
          </a:p>
          <a:p>
            <a:endParaRPr lang="en-US" dirty="0"/>
          </a:p>
        </p:txBody>
      </p:sp>
      <p:sp>
        <p:nvSpPr>
          <p:cNvPr id="4" name="Content Placeholder 3">
            <a:extLst>
              <a:ext uri="{FF2B5EF4-FFF2-40B4-BE49-F238E27FC236}">
                <a16:creationId xmlns:a16="http://schemas.microsoft.com/office/drawing/2014/main" id="{CE2F42EF-0FF0-0B32-E4AF-FB6BF6A26C95}"/>
              </a:ext>
            </a:extLst>
          </p:cNvPr>
          <p:cNvSpPr>
            <a:spLocks noGrp="1"/>
          </p:cNvSpPr>
          <p:nvPr>
            <p:ph sz="half" idx="2"/>
          </p:nvPr>
        </p:nvSpPr>
        <p:spPr/>
        <p:txBody>
          <a:bodyPr>
            <a:normAutofit/>
          </a:bodyPr>
          <a:lstStyle/>
          <a:p>
            <a:pPr>
              <a:buClr>
                <a:srgbClr val="C00000"/>
              </a:buClr>
            </a:pPr>
            <a:r>
              <a:rPr lang="en-US" sz="9600" dirty="0"/>
              <a:t>One case report</a:t>
            </a:r>
            <a:r>
              <a:rPr lang="en-US" sz="9600" baseline="30000" dirty="0"/>
              <a:t>2</a:t>
            </a:r>
            <a:r>
              <a:rPr lang="en-US" sz="9600" dirty="0"/>
              <a:t> demonstrated the efficacy of RS access </a:t>
            </a:r>
            <a:r>
              <a:rPr lang="en-US" sz="9600" b="1" dirty="0"/>
              <a:t>with tool modification </a:t>
            </a:r>
          </a:p>
          <a:p>
            <a:pPr>
              <a:buClr>
                <a:srgbClr val="C00000"/>
              </a:buClr>
            </a:pPr>
            <a:r>
              <a:rPr lang="en-US" sz="9600" dirty="0"/>
              <a:t>Currently, the success rate for RS LBAP lead implants is </a:t>
            </a:r>
            <a:r>
              <a:rPr lang="en-US" sz="9600" u="sng" dirty="0"/>
              <a:t>unknown</a:t>
            </a:r>
          </a:p>
          <a:p>
            <a:pPr>
              <a:buClr>
                <a:srgbClr val="C00000"/>
              </a:buClr>
            </a:pPr>
            <a:endParaRPr lang="en-US" sz="9600" b="1" dirty="0"/>
          </a:p>
          <a:p>
            <a:pPr marL="581296" indent="0">
              <a:buClr>
                <a:srgbClr val="C00000"/>
              </a:buClr>
              <a:buNone/>
            </a:pPr>
            <a:endParaRPr lang="en-US" sz="8600" b="1" dirty="0"/>
          </a:p>
        </p:txBody>
      </p:sp>
    </p:spTree>
    <p:extLst>
      <p:ext uri="{BB962C8B-B14F-4D97-AF65-F5344CB8AC3E}">
        <p14:creationId xmlns:p14="http://schemas.microsoft.com/office/powerpoint/2010/main" val="2297372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OBJECTIVES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idx="1"/>
          </p:nvPr>
        </p:nvSpPr>
        <p:spPr/>
        <p:txBody>
          <a:bodyPr>
            <a:normAutofit/>
          </a:bodyPr>
          <a:lstStyle/>
          <a:p>
            <a:pPr marL="1952896" indent="-1371600">
              <a:buClr>
                <a:srgbClr val="C00000"/>
              </a:buClr>
              <a:buFont typeface="+mj-lt"/>
              <a:buAutoNum type="arabicPeriod"/>
            </a:pPr>
            <a:r>
              <a:rPr lang="en-US" sz="9600" dirty="0">
                <a:latin typeface="Calibri"/>
                <a:cs typeface="Calibri"/>
              </a:rPr>
              <a:t>To explore the </a:t>
            </a:r>
            <a:r>
              <a:rPr lang="en-US" sz="9600" b="1" dirty="0">
                <a:latin typeface="Calibri"/>
                <a:cs typeface="Calibri"/>
              </a:rPr>
              <a:t>feasibility</a:t>
            </a:r>
            <a:r>
              <a:rPr lang="en-US" sz="9600" dirty="0">
                <a:latin typeface="Calibri"/>
                <a:cs typeface="Calibri"/>
              </a:rPr>
              <a:t> and </a:t>
            </a:r>
            <a:r>
              <a:rPr lang="en-US" sz="9600" b="1" dirty="0">
                <a:latin typeface="Calibri"/>
                <a:cs typeface="Calibri"/>
              </a:rPr>
              <a:t>safety</a:t>
            </a:r>
            <a:r>
              <a:rPr lang="en-US" sz="9600" dirty="0">
                <a:latin typeface="Calibri"/>
                <a:cs typeface="Calibri"/>
              </a:rPr>
              <a:t> of RS implants compared to left-sided (LS) implants and </a:t>
            </a:r>
            <a:r>
              <a:rPr lang="en-US" sz="9600" b="1" dirty="0">
                <a:latin typeface="Calibri"/>
                <a:cs typeface="Calibri"/>
              </a:rPr>
              <a:t>any differences in techniques</a:t>
            </a:r>
            <a:r>
              <a:rPr lang="en-US" sz="9600" dirty="0">
                <a:latin typeface="Calibri"/>
                <a:cs typeface="Calibri"/>
              </a:rPr>
              <a:t>.</a:t>
            </a:r>
          </a:p>
          <a:p>
            <a:pPr marL="1952896" indent="-1371600">
              <a:buClr>
                <a:srgbClr val="C00000"/>
              </a:buClr>
              <a:buFont typeface="+mj-lt"/>
              <a:buAutoNum type="arabicPeriod"/>
            </a:pPr>
            <a:r>
              <a:rPr lang="en-US" sz="9600" dirty="0">
                <a:latin typeface="Calibri"/>
                <a:cs typeface="Calibri"/>
              </a:rPr>
              <a:t>To compare pacing parameters </a:t>
            </a:r>
            <a:r>
              <a:rPr lang="en-US" sz="9600" b="1" dirty="0">
                <a:latin typeface="Calibri"/>
                <a:cs typeface="Calibri"/>
              </a:rPr>
              <a:t>acutely</a:t>
            </a:r>
            <a:r>
              <a:rPr lang="en-US" sz="9600" dirty="0">
                <a:latin typeface="Calibri"/>
                <a:cs typeface="Calibri"/>
              </a:rPr>
              <a:t> and </a:t>
            </a:r>
            <a:r>
              <a:rPr lang="en-US" sz="9600" b="1" dirty="0">
                <a:latin typeface="Calibri"/>
                <a:cs typeface="Calibri"/>
              </a:rPr>
              <a:t>chronically</a:t>
            </a:r>
            <a:r>
              <a:rPr lang="en-US" sz="9600" dirty="0">
                <a:latin typeface="Calibri"/>
                <a:cs typeface="Calibri"/>
              </a:rPr>
              <a:t>. </a:t>
            </a:r>
          </a:p>
          <a:p>
            <a:pPr marL="1952896" indent="-1371600">
              <a:buClr>
                <a:srgbClr val="C00000"/>
              </a:buClr>
              <a:buFont typeface="+mj-lt"/>
              <a:buAutoNum type="arabicPeriod"/>
            </a:pPr>
            <a:endParaRPr lang="en-US" sz="9600" dirty="0"/>
          </a:p>
          <a:p>
            <a:pPr marL="1952896" indent="-1371600">
              <a:buClr>
                <a:srgbClr val="C00000"/>
              </a:buClr>
              <a:buFont typeface="+mj-lt"/>
              <a:buAutoNum type="arabicPeriod"/>
            </a:pPr>
            <a:endParaRPr lang="en-US" sz="9600" dirty="0"/>
          </a:p>
          <a:p>
            <a:pPr marL="1952896"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p:txBody>
      </p:sp>
    </p:spTree>
    <p:extLst>
      <p:ext uri="{BB962C8B-B14F-4D97-AF65-F5344CB8AC3E}">
        <p14:creationId xmlns:p14="http://schemas.microsoft.com/office/powerpoint/2010/main" val="1288452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METHODS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sz="half" idx="1"/>
          </p:nvPr>
        </p:nvSpPr>
        <p:spPr/>
        <p:txBody>
          <a:bodyPr>
            <a:normAutofit fontScale="92500" lnSpcReduction="20000"/>
          </a:bodyPr>
          <a:lstStyle/>
          <a:p>
            <a:pPr marL="581296" indent="0">
              <a:buClr>
                <a:srgbClr val="C00000"/>
              </a:buClr>
              <a:buNone/>
            </a:pPr>
            <a:r>
              <a:rPr lang="en-US" sz="9600" u="sng" dirty="0"/>
              <a:t>Implant Procedure</a:t>
            </a:r>
          </a:p>
          <a:p>
            <a:pPr marL="1952896" indent="-1371600">
              <a:buClr>
                <a:srgbClr val="C00000"/>
              </a:buClr>
              <a:buFont typeface="+mj-lt"/>
              <a:buAutoNum type="arabicPeriod"/>
            </a:pPr>
            <a:r>
              <a:rPr lang="en-US" sz="9600" dirty="0"/>
              <a:t>Confirm right or left approach for implantation</a:t>
            </a:r>
          </a:p>
          <a:p>
            <a:pPr marL="1952896" indent="-1371600">
              <a:buClr>
                <a:srgbClr val="C00000"/>
              </a:buClr>
              <a:buFont typeface="+mj-lt"/>
              <a:buAutoNum type="arabicPeriod"/>
            </a:pPr>
            <a:r>
              <a:rPr lang="en-US" sz="9600" dirty="0"/>
              <a:t>Venous access was obtained through the </a:t>
            </a:r>
            <a:r>
              <a:rPr lang="en-US" sz="9600" b="1" dirty="0"/>
              <a:t>left or right </a:t>
            </a:r>
            <a:r>
              <a:rPr lang="en-US" sz="9600" dirty="0"/>
              <a:t>subclavian veins/tributaries </a:t>
            </a:r>
          </a:p>
          <a:p>
            <a:pPr marL="1952896" indent="-1371600">
              <a:buClr>
                <a:srgbClr val="C00000"/>
              </a:buClr>
              <a:buFont typeface="+mj-lt"/>
              <a:buAutoNum type="arabicPeriod"/>
            </a:pPr>
            <a:r>
              <a:rPr lang="en-US" sz="9600" dirty="0"/>
              <a:t>Medtronic 3830 pacing lead delivered using the Medtronic C315™ sheath </a:t>
            </a:r>
          </a:p>
          <a:p>
            <a:pPr lvl="1">
              <a:buClr>
                <a:srgbClr val="C00000"/>
              </a:buClr>
            </a:pPr>
            <a:r>
              <a:rPr lang="en-US" sz="7600" b="1" dirty="0"/>
              <a:t>NO MODIFICATIONS </a:t>
            </a:r>
            <a:endParaRPr lang="en-US" sz="7600" dirty="0"/>
          </a:p>
          <a:p>
            <a:pPr marL="1952896" indent="-1371600">
              <a:buClr>
                <a:srgbClr val="C00000"/>
              </a:buClr>
              <a:buFont typeface="+mj-lt"/>
              <a:buAutoNum type="arabicPeriod"/>
            </a:pPr>
            <a:r>
              <a:rPr lang="en-US" sz="9600" dirty="0"/>
              <a:t>Sheath manipulated through the tricuspid valve and towards the RV septum</a:t>
            </a:r>
          </a:p>
          <a:p>
            <a:pPr marL="1952896" indent="-1371600">
              <a:buClr>
                <a:srgbClr val="C00000"/>
              </a:buClr>
              <a:buFont typeface="+mj-lt"/>
              <a:buAutoNum type="arabicPeriod"/>
            </a:pPr>
            <a:r>
              <a:rPr lang="en-US" sz="9600" dirty="0"/>
              <a:t>Unipolar pacing from both the tip and the ring</a:t>
            </a:r>
          </a:p>
          <a:p>
            <a:pPr marL="1952896" indent="-1371600">
              <a:buClr>
                <a:srgbClr val="C00000"/>
              </a:buClr>
              <a:buFont typeface="+mj-lt"/>
              <a:buAutoNum type="arabicPeriod"/>
            </a:pPr>
            <a:r>
              <a:rPr lang="en-US" sz="9600" dirty="0"/>
              <a:t>Contrast injection was used to confirm lead location and depth</a:t>
            </a:r>
          </a:p>
          <a:p>
            <a:pPr lvl="1">
              <a:buClr>
                <a:srgbClr val="C00000"/>
              </a:buClr>
            </a:pPr>
            <a:r>
              <a:rPr lang="en-US" sz="8500" dirty="0"/>
              <a:t>Impedance-approach</a:t>
            </a:r>
            <a:r>
              <a:rPr lang="en-US" sz="8500" baseline="30000" dirty="0"/>
              <a:t>3</a:t>
            </a:r>
            <a:endParaRPr lang="en-US" sz="8500" dirty="0"/>
          </a:p>
        </p:txBody>
      </p:sp>
      <p:sp>
        <p:nvSpPr>
          <p:cNvPr id="5" name="Content Placeholder 4">
            <a:extLst>
              <a:ext uri="{FF2B5EF4-FFF2-40B4-BE49-F238E27FC236}">
                <a16:creationId xmlns:a16="http://schemas.microsoft.com/office/drawing/2014/main" id="{75CE71F9-7F4D-7BB3-1540-3F614436A449}"/>
              </a:ext>
            </a:extLst>
          </p:cNvPr>
          <p:cNvSpPr>
            <a:spLocks noGrp="1"/>
          </p:cNvSpPr>
          <p:nvPr>
            <p:ph sz="half" idx="2"/>
          </p:nvPr>
        </p:nvSpPr>
        <p:spPr>
          <a:xfrm>
            <a:off x="24749760" y="26956512"/>
            <a:ext cx="20482560" cy="1734312"/>
          </a:xfrm>
        </p:spPr>
        <p:txBody>
          <a:bodyPr>
            <a:normAutofit fontScale="92500" lnSpcReduction="20000"/>
          </a:bodyPr>
          <a:lstStyle/>
          <a:p>
            <a:pPr marL="581296" indent="0">
              <a:buClr>
                <a:srgbClr val="C00000"/>
              </a:buClr>
              <a:buNone/>
            </a:pPr>
            <a:r>
              <a:rPr lang="en-US" sz="5400" dirty="0"/>
              <a:t>Image: </a:t>
            </a:r>
            <a:r>
              <a:rPr lang="en-US" sz="5400" dirty="0">
                <a:solidFill>
                  <a:srgbClr val="FF0000"/>
                </a:solidFill>
                <a:hlinkClick r:id="rId3">
                  <a:extLst>
                    <a:ext uri="{A12FA001-AC4F-418D-AE19-62706E023703}">
                      <ahyp:hlinkClr xmlns:ahyp="http://schemas.microsoft.com/office/drawing/2018/hyperlinkcolor" val="tx"/>
                    </a:ext>
                  </a:extLst>
                </a:hlinkClick>
              </a:rPr>
              <a:t>https://blog.teleme.co/2019/09/13/pacemaker-insertion-for-the-heart/</a:t>
            </a:r>
            <a:r>
              <a:rPr lang="en-US" sz="5400" dirty="0">
                <a:solidFill>
                  <a:srgbClr val="FF0000"/>
                </a:solidFill>
              </a:rPr>
              <a:t> </a:t>
            </a:r>
          </a:p>
        </p:txBody>
      </p:sp>
      <p:pic>
        <p:nvPicPr>
          <p:cNvPr id="6" name="Picture 5" descr="A diagram of a person's body&#10;&#10;Description automatically generated">
            <a:extLst>
              <a:ext uri="{FF2B5EF4-FFF2-40B4-BE49-F238E27FC236}">
                <a16:creationId xmlns:a16="http://schemas.microsoft.com/office/drawing/2014/main" id="{AB083A83-64C9-929F-ADED-A0EC23FD22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49760" y="6759244"/>
            <a:ext cx="20482560" cy="20197267"/>
          </a:xfrm>
          <a:prstGeom prst="rect">
            <a:avLst/>
          </a:prstGeom>
        </p:spPr>
      </p:pic>
    </p:spTree>
    <p:extLst>
      <p:ext uri="{BB962C8B-B14F-4D97-AF65-F5344CB8AC3E}">
        <p14:creationId xmlns:p14="http://schemas.microsoft.com/office/powerpoint/2010/main" val="50583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METHODS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idx="1"/>
          </p:nvPr>
        </p:nvSpPr>
        <p:spPr/>
        <p:txBody>
          <a:bodyPr>
            <a:normAutofit/>
          </a:bodyPr>
          <a:lstStyle/>
          <a:p>
            <a:pPr>
              <a:buClr>
                <a:srgbClr val="C00000"/>
              </a:buClr>
            </a:pPr>
            <a:r>
              <a:rPr lang="en-US" sz="9600" dirty="0"/>
              <a:t>This is a </a:t>
            </a:r>
            <a:r>
              <a:rPr lang="en-US" sz="9600" b="1" dirty="0"/>
              <a:t>retrospective</a:t>
            </a:r>
            <a:r>
              <a:rPr lang="en-US" sz="9600" dirty="0"/>
              <a:t> analysis</a:t>
            </a:r>
          </a:p>
          <a:p>
            <a:pPr>
              <a:buClr>
                <a:srgbClr val="C00000"/>
              </a:buClr>
            </a:pPr>
            <a:r>
              <a:rPr lang="en-US" sz="9600" dirty="0"/>
              <a:t>LBAP procedures between October 2019 and December 2021</a:t>
            </a:r>
          </a:p>
          <a:p>
            <a:pPr lvl="1">
              <a:buClr>
                <a:srgbClr val="C00000"/>
              </a:buClr>
            </a:pPr>
            <a:r>
              <a:rPr lang="en-US" sz="8600" b="1" dirty="0"/>
              <a:t>245</a:t>
            </a:r>
            <a:r>
              <a:rPr lang="en-US" sz="8600" dirty="0"/>
              <a:t> consecutive patients</a:t>
            </a:r>
          </a:p>
          <a:p>
            <a:pPr>
              <a:buClr>
                <a:srgbClr val="C00000"/>
              </a:buClr>
            </a:pPr>
            <a:r>
              <a:rPr lang="en-US" sz="9600" b="1" dirty="0"/>
              <a:t>Procedural</a:t>
            </a:r>
            <a:r>
              <a:rPr lang="en-US" sz="9600" dirty="0"/>
              <a:t> and </a:t>
            </a:r>
            <a:r>
              <a:rPr lang="en-US" sz="9600" b="1" dirty="0"/>
              <a:t>pacing characteristics </a:t>
            </a:r>
            <a:r>
              <a:rPr lang="en-US" sz="9600" dirty="0"/>
              <a:t>and </a:t>
            </a:r>
            <a:r>
              <a:rPr lang="en-US" sz="9600" b="1" dirty="0"/>
              <a:t>electrophysiology parameters </a:t>
            </a:r>
            <a:r>
              <a:rPr lang="en-US" sz="9600" dirty="0"/>
              <a:t>were extracted from medical records</a:t>
            </a:r>
          </a:p>
          <a:p>
            <a:pPr>
              <a:buClr>
                <a:srgbClr val="C00000"/>
              </a:buClr>
            </a:pPr>
            <a:r>
              <a:rPr lang="en-US" sz="9600" dirty="0"/>
              <a:t>Data on RS implants were compared to LS</a:t>
            </a:r>
          </a:p>
          <a:p>
            <a:pPr lvl="1">
              <a:buClr>
                <a:srgbClr val="C00000"/>
              </a:buClr>
            </a:pPr>
            <a:r>
              <a:rPr lang="en-US" sz="8600" b="1" dirty="0"/>
              <a:t>Anatomical implant failure </a:t>
            </a:r>
            <a:r>
              <a:rPr lang="en-US" sz="8600" dirty="0"/>
              <a:t>was defined as inability to advance the lead into the septum</a:t>
            </a:r>
          </a:p>
          <a:p>
            <a:pPr lvl="1">
              <a:buClr>
                <a:srgbClr val="C00000"/>
              </a:buClr>
            </a:pPr>
            <a:r>
              <a:rPr lang="en-US" sz="8600" b="1" dirty="0"/>
              <a:t>Electrophysiologic failure </a:t>
            </a:r>
            <a:r>
              <a:rPr lang="en-US" sz="8600" dirty="0"/>
              <a:t>was defined as </a:t>
            </a:r>
            <a:r>
              <a:rPr lang="en-US" sz="8600" b="1" i="1" dirty="0"/>
              <a:t>QRS &gt; 130 msec </a:t>
            </a:r>
            <a:r>
              <a:rPr lang="en-US" sz="8600" dirty="0"/>
              <a:t>and/or </a:t>
            </a:r>
            <a:r>
              <a:rPr lang="en-US" sz="8600" b="1" i="1" dirty="0"/>
              <a:t>left ventricular activation time &gt; 90 msec</a:t>
            </a:r>
          </a:p>
          <a:p>
            <a:pPr marL="2092664" lvl="1" indent="0">
              <a:buClr>
                <a:srgbClr val="C00000"/>
              </a:buClr>
              <a:buNone/>
            </a:pPr>
            <a:endParaRPr lang="en-US" sz="9600" dirty="0">
              <a:latin typeface="Calibri"/>
              <a:cs typeface="Calibri"/>
            </a:endParaRPr>
          </a:p>
          <a:p>
            <a:pPr marL="581296" indent="0">
              <a:buClr>
                <a:srgbClr val="C00000"/>
              </a:buClr>
              <a:buNone/>
            </a:pPr>
            <a:endParaRPr lang="en-US" sz="9600" dirty="0"/>
          </a:p>
          <a:p>
            <a:pPr marL="1952896" indent="-1371600">
              <a:buClr>
                <a:srgbClr val="C00000"/>
              </a:buClr>
              <a:buFont typeface="+mj-lt"/>
              <a:buAutoNum type="arabicPeriod"/>
            </a:pPr>
            <a:endParaRPr lang="en-US" sz="9600" dirty="0"/>
          </a:p>
          <a:p>
            <a:pPr marL="1952896"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p:txBody>
      </p:sp>
    </p:spTree>
    <p:extLst>
      <p:ext uri="{BB962C8B-B14F-4D97-AF65-F5344CB8AC3E}">
        <p14:creationId xmlns:p14="http://schemas.microsoft.com/office/powerpoint/2010/main" val="3627039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RESULTS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idx="1"/>
          </p:nvPr>
        </p:nvSpPr>
        <p:spPr/>
        <p:txBody>
          <a:bodyPr>
            <a:normAutofit/>
          </a:bodyPr>
          <a:lstStyle/>
          <a:p>
            <a:pPr marL="581296" indent="0">
              <a:buClr>
                <a:srgbClr val="C00000"/>
              </a:buClr>
              <a:buNone/>
            </a:pPr>
            <a:r>
              <a:rPr lang="en-US" sz="10600" b="1" i="1" u="sng" dirty="0"/>
              <a:t>PROCEDURE INFORMATION</a:t>
            </a:r>
          </a:p>
          <a:p>
            <a:pPr>
              <a:buClr>
                <a:srgbClr val="C00000"/>
              </a:buClr>
            </a:pPr>
            <a:r>
              <a:rPr lang="en-US" sz="9600" b="1" dirty="0"/>
              <a:t>31 patients</a:t>
            </a:r>
            <a:r>
              <a:rPr lang="en-US" sz="9600" dirty="0"/>
              <a:t> had </a:t>
            </a:r>
            <a:r>
              <a:rPr lang="en-US" sz="9600" b="1" dirty="0"/>
              <a:t>RS</a:t>
            </a:r>
            <a:r>
              <a:rPr lang="en-US" sz="9600" dirty="0"/>
              <a:t> implants and </a:t>
            </a:r>
            <a:r>
              <a:rPr lang="en-US" sz="9600" b="1" dirty="0"/>
              <a:t>214</a:t>
            </a:r>
            <a:r>
              <a:rPr lang="en-US" sz="9600" dirty="0"/>
              <a:t> were </a:t>
            </a:r>
            <a:r>
              <a:rPr lang="en-US" sz="9600" b="1" dirty="0"/>
              <a:t>LS</a:t>
            </a:r>
            <a:r>
              <a:rPr lang="en-US" sz="9600" dirty="0"/>
              <a:t>. </a:t>
            </a:r>
          </a:p>
          <a:p>
            <a:pPr lvl="1">
              <a:buClr>
                <a:srgbClr val="C00000"/>
              </a:buClr>
            </a:pPr>
            <a:r>
              <a:rPr lang="en-US" sz="8600" dirty="0"/>
              <a:t>Medtronic C315™ sheaths were used in all implants. </a:t>
            </a:r>
          </a:p>
          <a:p>
            <a:pPr>
              <a:buClr>
                <a:srgbClr val="C00000"/>
              </a:buClr>
            </a:pPr>
            <a:r>
              <a:rPr lang="en-US" sz="9600" dirty="0"/>
              <a:t>Procedural and pacing characteristics between the RS and the LS implants were </a:t>
            </a:r>
            <a:r>
              <a:rPr lang="en-US" sz="9600" b="1" dirty="0"/>
              <a:t>comparable and excellent </a:t>
            </a:r>
            <a:r>
              <a:rPr lang="en-US" sz="9600" dirty="0"/>
              <a:t>with </a:t>
            </a:r>
            <a:r>
              <a:rPr lang="en-US" sz="9600" b="1" i="1" dirty="0"/>
              <a:t>high success rates for LBAP</a:t>
            </a:r>
            <a:r>
              <a:rPr lang="en-US" sz="9600" dirty="0"/>
              <a:t> in both groups</a:t>
            </a:r>
          </a:p>
          <a:p>
            <a:pPr>
              <a:buClr>
                <a:srgbClr val="C00000"/>
              </a:buClr>
            </a:pPr>
            <a:r>
              <a:rPr lang="en-US" sz="9600" dirty="0"/>
              <a:t>Acute lead dislodgment:</a:t>
            </a:r>
          </a:p>
          <a:p>
            <a:pPr lvl="1">
              <a:buClr>
                <a:srgbClr val="C00000"/>
              </a:buClr>
            </a:pPr>
            <a:r>
              <a:rPr lang="en-US" sz="8600" b="1" dirty="0"/>
              <a:t>NONE</a:t>
            </a:r>
            <a:r>
              <a:rPr lang="en-US" sz="8600" dirty="0"/>
              <a:t> in the </a:t>
            </a:r>
            <a:r>
              <a:rPr lang="en-US" sz="8600" b="1" dirty="0"/>
              <a:t>RS</a:t>
            </a:r>
            <a:r>
              <a:rPr lang="en-US" sz="8600" dirty="0"/>
              <a:t> group</a:t>
            </a:r>
          </a:p>
          <a:p>
            <a:pPr lvl="1">
              <a:buClr>
                <a:srgbClr val="C00000"/>
              </a:buClr>
            </a:pPr>
            <a:r>
              <a:rPr lang="en-US" sz="8600" b="1" dirty="0"/>
              <a:t>5 (2%) </a:t>
            </a:r>
            <a:r>
              <a:rPr lang="en-US" sz="8600" dirty="0"/>
              <a:t>patients from the </a:t>
            </a:r>
            <a:r>
              <a:rPr lang="en-US" sz="8600" b="1" dirty="0"/>
              <a:t>LS</a:t>
            </a:r>
            <a:r>
              <a:rPr lang="en-US" sz="8600" dirty="0"/>
              <a:t> group </a:t>
            </a:r>
          </a:p>
          <a:p>
            <a:pPr>
              <a:buClr>
                <a:srgbClr val="C00000"/>
              </a:buClr>
            </a:pPr>
            <a:r>
              <a:rPr lang="en-US" sz="9600" b="1" i="1" dirty="0"/>
              <a:t>No other procedural complications </a:t>
            </a:r>
            <a:r>
              <a:rPr lang="en-US" sz="9600" dirty="0"/>
              <a:t>were found in either group.</a:t>
            </a:r>
          </a:p>
          <a:p>
            <a:pPr marL="581296" indent="0">
              <a:buClr>
                <a:srgbClr val="C00000"/>
              </a:buClr>
              <a:buNone/>
            </a:pPr>
            <a:endParaRPr lang="en-US" sz="9600" dirty="0">
              <a:latin typeface="Calibri"/>
              <a:cs typeface="Calibri"/>
            </a:endParaRPr>
          </a:p>
          <a:p>
            <a:pPr marL="581296" indent="0">
              <a:buClr>
                <a:srgbClr val="C00000"/>
              </a:buClr>
              <a:buNone/>
            </a:pPr>
            <a:endParaRPr lang="en-US" sz="9600" dirty="0"/>
          </a:p>
          <a:p>
            <a:pPr marL="1952896" indent="-1371600">
              <a:buClr>
                <a:srgbClr val="C00000"/>
              </a:buClr>
              <a:buFont typeface="+mj-lt"/>
              <a:buAutoNum type="arabicPeriod"/>
            </a:pPr>
            <a:endParaRPr lang="en-US" sz="9600" dirty="0"/>
          </a:p>
          <a:p>
            <a:pPr marL="1952896"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p:txBody>
      </p:sp>
    </p:spTree>
    <p:extLst>
      <p:ext uri="{BB962C8B-B14F-4D97-AF65-F5344CB8AC3E}">
        <p14:creationId xmlns:p14="http://schemas.microsoft.com/office/powerpoint/2010/main" val="2269513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RESULTS</a:t>
            </a:r>
          </a:p>
        </p:txBody>
      </p:sp>
      <p:graphicFrame>
        <p:nvGraphicFramePr>
          <p:cNvPr id="6" name="Table 5">
            <a:extLst>
              <a:ext uri="{FF2B5EF4-FFF2-40B4-BE49-F238E27FC236}">
                <a16:creationId xmlns:a16="http://schemas.microsoft.com/office/drawing/2014/main" id="{DACCFA6F-7C74-BEF5-67A2-4A88A7CF9044}"/>
              </a:ext>
            </a:extLst>
          </p:cNvPr>
          <p:cNvGraphicFramePr>
            <a:graphicFrameLocks noGrp="1"/>
          </p:cNvGraphicFramePr>
          <p:nvPr>
            <p:extLst>
              <p:ext uri="{D42A27DB-BD31-4B8C-83A1-F6EECF244321}">
                <p14:modId xmlns:p14="http://schemas.microsoft.com/office/powerpoint/2010/main" val="1447016016"/>
              </p:ext>
            </p:extLst>
          </p:nvPr>
        </p:nvGraphicFramePr>
        <p:xfrm>
          <a:off x="5081693" y="7696200"/>
          <a:ext cx="37629253" cy="20567117"/>
        </p:xfrm>
        <a:graphic>
          <a:graphicData uri="http://schemas.openxmlformats.org/drawingml/2006/table">
            <a:tbl>
              <a:tblPr/>
              <a:tblGrid>
                <a:gridCol w="18165849">
                  <a:extLst>
                    <a:ext uri="{9D8B030D-6E8A-4147-A177-3AD203B41FA5}">
                      <a16:colId xmlns:a16="http://schemas.microsoft.com/office/drawing/2014/main" val="20000"/>
                    </a:ext>
                  </a:extLst>
                </a:gridCol>
                <a:gridCol w="9199312">
                  <a:extLst>
                    <a:ext uri="{9D8B030D-6E8A-4147-A177-3AD203B41FA5}">
                      <a16:colId xmlns:a16="http://schemas.microsoft.com/office/drawing/2014/main" val="20001"/>
                    </a:ext>
                  </a:extLst>
                </a:gridCol>
                <a:gridCol w="10264092">
                  <a:extLst>
                    <a:ext uri="{9D8B030D-6E8A-4147-A177-3AD203B41FA5}">
                      <a16:colId xmlns:a16="http://schemas.microsoft.com/office/drawing/2014/main" val="20002"/>
                    </a:ext>
                  </a:extLst>
                </a:gridCol>
              </a:tblGrid>
              <a:tr h="3187698">
                <a:tc>
                  <a:txBody>
                    <a:bodyPr/>
                    <a:lstStyle/>
                    <a:p>
                      <a:pPr algn="r" fontAlgn="ctr"/>
                      <a:r>
                        <a:rPr lang="sk-SK" sz="9600" b="0" i="0" u="none" strike="noStrike" dirty="0">
                          <a:solidFill>
                            <a:srgbClr val="000000"/>
                          </a:solidFill>
                          <a:effectLst/>
                          <a:latin typeface="Calibri"/>
                          <a:cs typeface="Calibri"/>
                        </a:rPr>
                        <a:t> </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9600" b="0" i="0" u="none" strike="noStrike" dirty="0">
                          <a:solidFill>
                            <a:srgbClr val="2F2B20"/>
                          </a:solidFill>
                          <a:effectLst/>
                          <a:latin typeface="Calibri"/>
                          <a:cs typeface="Calibri"/>
                        </a:rPr>
                        <a:t>Right-sided</a:t>
                      </a:r>
                    </a:p>
                    <a:p>
                      <a:pPr algn="ctr" fontAlgn="ctr"/>
                      <a:r>
                        <a:rPr lang="en-US" sz="9600" b="0" i="0" u="none" strike="noStrike" dirty="0">
                          <a:solidFill>
                            <a:srgbClr val="2F2B20"/>
                          </a:solidFill>
                          <a:effectLst/>
                          <a:latin typeface="Calibri"/>
                          <a:cs typeface="Calibri"/>
                        </a:rPr>
                        <a:t>n = 31</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9600" b="0" i="0" u="none" strike="noStrike" dirty="0">
                          <a:solidFill>
                            <a:srgbClr val="2F2B20"/>
                          </a:solidFill>
                          <a:effectLst/>
                          <a:latin typeface="Calibri"/>
                          <a:cs typeface="Calibri"/>
                        </a:rPr>
                        <a:t>Left-sided</a:t>
                      </a:r>
                    </a:p>
                    <a:p>
                      <a:pPr algn="ctr" fontAlgn="ctr"/>
                      <a:r>
                        <a:rPr lang="en-US" sz="9600" b="0" i="0" u="none" strike="noStrike" dirty="0">
                          <a:solidFill>
                            <a:srgbClr val="2F2B20"/>
                          </a:solidFill>
                          <a:effectLst/>
                          <a:latin typeface="Calibri"/>
                          <a:cs typeface="Calibri"/>
                        </a:rPr>
                        <a:t>n = 214</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1607563">
                <a:tc>
                  <a:txBody>
                    <a:bodyPr/>
                    <a:lstStyle/>
                    <a:p>
                      <a:pPr algn="r" fontAlgn="ctr"/>
                      <a:r>
                        <a:rPr lang="en-US" sz="9600" b="1" i="0" u="none" strike="noStrike" dirty="0">
                          <a:solidFill>
                            <a:srgbClr val="2F2B20"/>
                          </a:solidFill>
                          <a:effectLst/>
                          <a:highlight>
                            <a:srgbClr val="FFFF00"/>
                          </a:highlight>
                          <a:latin typeface="Calibri"/>
                          <a:cs typeface="Calibri"/>
                        </a:rPr>
                        <a:t>Anatomic failure</a:t>
                      </a:r>
                    </a:p>
                  </a:txBody>
                  <a:tcPr marL="12700" marR="12700" marT="12700" marB="0" anchor="ctr">
                    <a:lnL>
                      <a:noFill/>
                    </a:lnL>
                    <a:lnR>
                      <a:noFill/>
                    </a:lnR>
                    <a:lnT>
                      <a:noFill/>
                    </a:lnT>
                    <a:lnB>
                      <a:noFill/>
                    </a:lnB>
                  </a:tcPr>
                </a:tc>
                <a:tc>
                  <a:txBody>
                    <a:bodyPr/>
                    <a:lstStyle/>
                    <a:p>
                      <a:pPr algn="ctr" fontAlgn="ctr"/>
                      <a:r>
                        <a:rPr lang="mr-IN" sz="9600" b="1" i="0" u="none" strike="noStrike" dirty="0">
                          <a:solidFill>
                            <a:srgbClr val="2F2B20"/>
                          </a:solidFill>
                          <a:effectLst/>
                          <a:highlight>
                            <a:srgbClr val="FFFF00"/>
                          </a:highlight>
                          <a:latin typeface="Calibri"/>
                          <a:cs typeface="Calibri"/>
                        </a:rPr>
                        <a:t>0%</a:t>
                      </a:r>
                    </a:p>
                  </a:txBody>
                  <a:tcPr marL="12700" marR="12700" marT="12700" marB="0" anchor="ctr">
                    <a:lnL>
                      <a:noFill/>
                    </a:lnL>
                    <a:lnR>
                      <a:noFill/>
                    </a:lnR>
                    <a:lnT>
                      <a:noFill/>
                    </a:lnT>
                    <a:lnB>
                      <a:noFill/>
                    </a:lnB>
                  </a:tcPr>
                </a:tc>
                <a:tc>
                  <a:txBody>
                    <a:bodyPr/>
                    <a:lstStyle/>
                    <a:p>
                      <a:pPr algn="ctr" fontAlgn="ctr"/>
                      <a:r>
                        <a:rPr lang="en-US" sz="9600" b="1" i="0" u="none" strike="noStrike" dirty="0">
                          <a:solidFill>
                            <a:srgbClr val="2F2B20"/>
                          </a:solidFill>
                          <a:effectLst/>
                          <a:highlight>
                            <a:srgbClr val="FFFF00"/>
                          </a:highlight>
                          <a:latin typeface="Calibri"/>
                          <a:cs typeface="Calibri"/>
                        </a:rPr>
                        <a:t>2</a:t>
                      </a:r>
                      <a:r>
                        <a:rPr lang="mr-IN" sz="9600" b="1" i="0" u="none" strike="noStrike" dirty="0">
                          <a:solidFill>
                            <a:srgbClr val="2F2B20"/>
                          </a:solidFill>
                          <a:effectLst/>
                          <a:highlight>
                            <a:srgbClr val="FFFF00"/>
                          </a:highlight>
                          <a:latin typeface="Calibri"/>
                          <a:cs typeface="Calibri"/>
                        </a:rPr>
                        <a:t>%</a:t>
                      </a:r>
                    </a:p>
                  </a:txBody>
                  <a:tcPr marL="12700" marR="12700" marT="12700" marB="0" anchor="ctr">
                    <a:lnL>
                      <a:noFill/>
                    </a:lnL>
                    <a:lnR>
                      <a:noFill/>
                    </a:lnR>
                    <a:lnT>
                      <a:noFill/>
                    </a:lnT>
                    <a:lnB>
                      <a:noFill/>
                    </a:lnB>
                  </a:tcPr>
                </a:tc>
                <a:extLst>
                  <a:ext uri="{0D108BD9-81ED-4DB2-BD59-A6C34878D82A}">
                    <a16:rowId xmlns:a16="http://schemas.microsoft.com/office/drawing/2014/main" val="10001"/>
                  </a:ext>
                </a:extLst>
              </a:tr>
              <a:tr h="1607563">
                <a:tc>
                  <a:txBody>
                    <a:bodyPr/>
                    <a:lstStyle/>
                    <a:p>
                      <a:pPr algn="r" fontAlgn="ctr"/>
                      <a:r>
                        <a:rPr lang="en-US" sz="9600" b="1" i="0" u="none" strike="noStrike" dirty="0">
                          <a:solidFill>
                            <a:srgbClr val="2F2B20"/>
                          </a:solidFill>
                          <a:effectLst/>
                          <a:highlight>
                            <a:srgbClr val="FFFF00"/>
                          </a:highlight>
                          <a:latin typeface="Calibri"/>
                          <a:cs typeface="Calibri"/>
                        </a:rPr>
                        <a:t>Electrophysiological failure</a:t>
                      </a:r>
                    </a:p>
                  </a:txBody>
                  <a:tcPr marL="12700" marR="12700" marT="12700" marB="0" anchor="ctr">
                    <a:lnL>
                      <a:noFill/>
                    </a:lnL>
                    <a:lnR>
                      <a:noFill/>
                    </a:lnR>
                    <a:lnT>
                      <a:noFill/>
                    </a:lnT>
                    <a:lnB>
                      <a:noFill/>
                    </a:lnB>
                  </a:tcPr>
                </a:tc>
                <a:tc>
                  <a:txBody>
                    <a:bodyPr/>
                    <a:lstStyle/>
                    <a:p>
                      <a:pPr algn="ctr" fontAlgn="ctr"/>
                      <a:r>
                        <a:rPr lang="en-US" sz="9600" b="1" i="0" u="none" strike="noStrike" dirty="0">
                          <a:solidFill>
                            <a:srgbClr val="2F2B20"/>
                          </a:solidFill>
                          <a:effectLst/>
                          <a:highlight>
                            <a:srgbClr val="FFFF00"/>
                          </a:highlight>
                          <a:latin typeface="Calibri"/>
                          <a:cs typeface="Calibri"/>
                        </a:rPr>
                        <a:t>13</a:t>
                      </a:r>
                      <a:r>
                        <a:rPr lang="mr-IN" sz="9600" b="1" i="0" u="none" strike="noStrike" dirty="0">
                          <a:solidFill>
                            <a:srgbClr val="2F2B20"/>
                          </a:solidFill>
                          <a:effectLst/>
                          <a:highlight>
                            <a:srgbClr val="FFFF00"/>
                          </a:highlight>
                          <a:latin typeface="Calibri"/>
                          <a:cs typeface="Calibri"/>
                        </a:rPr>
                        <a:t>%</a:t>
                      </a:r>
                    </a:p>
                  </a:txBody>
                  <a:tcPr marL="12700" marR="12700" marT="12700" marB="0" anchor="ctr">
                    <a:lnL>
                      <a:noFill/>
                    </a:lnL>
                    <a:lnR>
                      <a:noFill/>
                    </a:lnR>
                    <a:lnT>
                      <a:noFill/>
                    </a:lnT>
                    <a:lnB>
                      <a:noFill/>
                    </a:lnB>
                  </a:tcPr>
                </a:tc>
                <a:tc>
                  <a:txBody>
                    <a:bodyPr/>
                    <a:lstStyle/>
                    <a:p>
                      <a:pPr algn="ctr" fontAlgn="ctr"/>
                      <a:r>
                        <a:rPr lang="mr-IN" sz="9600" b="1" i="0" u="none" strike="noStrike" dirty="0">
                          <a:solidFill>
                            <a:srgbClr val="2F2B20"/>
                          </a:solidFill>
                          <a:effectLst/>
                          <a:highlight>
                            <a:srgbClr val="FFFF00"/>
                          </a:highlight>
                          <a:latin typeface="Calibri"/>
                          <a:cs typeface="Calibri"/>
                        </a:rPr>
                        <a:t>1</a:t>
                      </a:r>
                      <a:r>
                        <a:rPr lang="en-US" sz="9600" b="1" i="0" u="none" strike="noStrike" dirty="0">
                          <a:solidFill>
                            <a:srgbClr val="2F2B20"/>
                          </a:solidFill>
                          <a:effectLst/>
                          <a:highlight>
                            <a:srgbClr val="FFFF00"/>
                          </a:highlight>
                          <a:latin typeface="Calibri"/>
                          <a:cs typeface="Calibri"/>
                        </a:rPr>
                        <a:t>1</a:t>
                      </a:r>
                      <a:r>
                        <a:rPr lang="mr-IN" sz="9600" b="1" i="0" u="none" strike="noStrike" dirty="0">
                          <a:solidFill>
                            <a:srgbClr val="2F2B20"/>
                          </a:solidFill>
                          <a:effectLst/>
                          <a:highlight>
                            <a:srgbClr val="FFFF00"/>
                          </a:highlight>
                          <a:latin typeface="Calibri"/>
                          <a:cs typeface="Calibri"/>
                        </a:rPr>
                        <a:t>%</a:t>
                      </a:r>
                    </a:p>
                  </a:txBody>
                  <a:tcPr marL="12700" marR="12700" marT="12700" marB="0" anchor="ctr">
                    <a:lnL>
                      <a:noFill/>
                    </a:lnL>
                    <a:lnR>
                      <a:noFill/>
                    </a:lnR>
                    <a:lnT>
                      <a:noFill/>
                    </a:lnT>
                    <a:lnB>
                      <a:noFill/>
                    </a:lnB>
                  </a:tcPr>
                </a:tc>
                <a:extLst>
                  <a:ext uri="{0D108BD9-81ED-4DB2-BD59-A6C34878D82A}">
                    <a16:rowId xmlns:a16="http://schemas.microsoft.com/office/drawing/2014/main" val="10002"/>
                  </a:ext>
                </a:extLst>
              </a:tr>
              <a:tr h="1607563">
                <a:tc>
                  <a:txBody>
                    <a:bodyPr/>
                    <a:lstStyle/>
                    <a:p>
                      <a:pPr algn="r" fontAlgn="ctr"/>
                      <a:r>
                        <a:rPr lang="en-US" sz="9600" b="0" i="0" u="none" strike="noStrike" dirty="0">
                          <a:solidFill>
                            <a:srgbClr val="2F2B20"/>
                          </a:solidFill>
                          <a:effectLst/>
                          <a:latin typeface="Calibri"/>
                          <a:cs typeface="Calibri"/>
                        </a:rPr>
                        <a:t>Capture threshold, </a:t>
                      </a:r>
                      <a:r>
                        <a:rPr lang="en-US" sz="9600" b="0" i="1" u="none" strike="noStrike" dirty="0">
                          <a:solidFill>
                            <a:srgbClr val="2F2B20"/>
                          </a:solidFill>
                          <a:effectLst/>
                          <a:latin typeface="Calibri"/>
                          <a:cs typeface="Calibri"/>
                        </a:rPr>
                        <a:t>Volts</a:t>
                      </a:r>
                      <a:endParaRPr lang="en-US"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mr-IN" sz="9600" b="0" i="0" u="none" strike="noStrike" dirty="0">
                          <a:solidFill>
                            <a:srgbClr val="2F2B20"/>
                          </a:solidFill>
                          <a:effectLst/>
                          <a:latin typeface="Calibri"/>
                          <a:cs typeface="Calibri"/>
                        </a:rPr>
                        <a:t>0.</a:t>
                      </a:r>
                      <a:r>
                        <a:rPr lang="en-US" sz="9600" b="0" i="0" u="none" strike="noStrike" dirty="0">
                          <a:solidFill>
                            <a:srgbClr val="2F2B20"/>
                          </a:solidFill>
                          <a:effectLst/>
                          <a:latin typeface="Calibri"/>
                          <a:cs typeface="Calibri"/>
                        </a:rPr>
                        <a:t>5</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a:t>
                      </a:r>
                      <a:r>
                        <a:rPr lang="mr-IN" sz="9600" b="0" i="0" u="none" strike="noStrike" dirty="0">
                          <a:solidFill>
                            <a:srgbClr val="2F2B20"/>
                          </a:solidFill>
                          <a:effectLst/>
                          <a:latin typeface="Calibri"/>
                          <a:cs typeface="Calibri"/>
                        </a:rPr>
                        <a:t>0.</a:t>
                      </a:r>
                      <a:r>
                        <a:rPr lang="en-US" sz="9600" b="0" i="0" u="none" strike="noStrike" dirty="0">
                          <a:solidFill>
                            <a:srgbClr val="2F2B20"/>
                          </a:solidFill>
                          <a:effectLst/>
                          <a:latin typeface="Calibri"/>
                          <a:cs typeface="Calibri"/>
                        </a:rPr>
                        <a:t>3]</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mr-IN" sz="9600" b="0" i="0" u="none" strike="noStrike" dirty="0">
                          <a:solidFill>
                            <a:srgbClr val="2F2B20"/>
                          </a:solidFill>
                          <a:effectLst/>
                          <a:latin typeface="Calibri"/>
                          <a:cs typeface="Calibri"/>
                        </a:rPr>
                        <a:t>0.</a:t>
                      </a:r>
                      <a:r>
                        <a:rPr lang="en-US" sz="9600" b="0" i="0" u="none" strike="noStrike" dirty="0">
                          <a:solidFill>
                            <a:srgbClr val="2F2B20"/>
                          </a:solidFill>
                          <a:effectLst/>
                          <a:latin typeface="Calibri"/>
                          <a:cs typeface="Calibri"/>
                        </a:rPr>
                        <a:t>5</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[0.3]</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3"/>
                  </a:ext>
                </a:extLst>
              </a:tr>
              <a:tr h="1607563">
                <a:tc>
                  <a:txBody>
                    <a:bodyPr/>
                    <a:lstStyle/>
                    <a:p>
                      <a:pPr algn="r" fontAlgn="ctr"/>
                      <a:r>
                        <a:rPr lang="en-US" sz="9600" b="0" i="0" u="none" strike="noStrike" dirty="0">
                          <a:solidFill>
                            <a:srgbClr val="2F2B20"/>
                          </a:solidFill>
                          <a:effectLst/>
                          <a:latin typeface="Calibri"/>
                          <a:cs typeface="Calibri"/>
                        </a:rPr>
                        <a:t>QRS width, </a:t>
                      </a:r>
                      <a:r>
                        <a:rPr lang="en-US" sz="9600" b="0" i="1" u="none" strike="noStrike" dirty="0">
                          <a:solidFill>
                            <a:srgbClr val="2F2B20"/>
                          </a:solidFill>
                          <a:effectLst/>
                          <a:latin typeface="Calibri"/>
                          <a:cs typeface="Calibri"/>
                        </a:rPr>
                        <a:t>msec</a:t>
                      </a:r>
                      <a:endParaRPr lang="en-US" sz="9600" b="0" i="0" u="none" strike="noStrike" dirty="0">
                        <a:solidFill>
                          <a:srgbClr val="2F2B20"/>
                        </a:solidFill>
                        <a:effectLst/>
                        <a:latin typeface="Calibri"/>
                        <a:cs typeface="Calibri"/>
                      </a:endParaRPr>
                    </a:p>
                  </a:txBody>
                  <a:tcPr marL="12700" marR="152400" marT="12700" marB="0" anchor="ctr">
                    <a:lnL>
                      <a:noFill/>
                    </a:lnL>
                    <a:lnR>
                      <a:noFill/>
                    </a:lnR>
                    <a:lnT>
                      <a:noFill/>
                    </a:lnT>
                    <a:lnB>
                      <a:noFill/>
                    </a:lnB>
                  </a:tcPr>
                </a:tc>
                <a:tc>
                  <a:txBody>
                    <a:bodyPr/>
                    <a:lstStyle/>
                    <a:p>
                      <a:pPr algn="ctr" fontAlgn="ctr"/>
                      <a:r>
                        <a:rPr lang="en-US" sz="9600" b="0" i="0" u="none" strike="noStrike" dirty="0">
                          <a:solidFill>
                            <a:srgbClr val="2F2B20"/>
                          </a:solidFill>
                          <a:effectLst/>
                          <a:latin typeface="Calibri"/>
                          <a:cs typeface="Calibri"/>
                        </a:rPr>
                        <a:t>119</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a:t>
                      </a:r>
                      <a:r>
                        <a:rPr lang="mr-IN" sz="9600" b="0" i="0" u="none" strike="noStrike" dirty="0">
                          <a:solidFill>
                            <a:srgbClr val="2F2B20"/>
                          </a:solidFill>
                          <a:effectLst/>
                          <a:latin typeface="Calibri"/>
                          <a:cs typeface="Calibri"/>
                        </a:rPr>
                        <a:t>1</a:t>
                      </a:r>
                      <a:r>
                        <a:rPr lang="en-US" sz="9600" b="0" i="0" u="none" strike="noStrike" dirty="0">
                          <a:solidFill>
                            <a:srgbClr val="2F2B20"/>
                          </a:solidFill>
                          <a:effectLst/>
                          <a:latin typeface="Calibri"/>
                          <a:cs typeface="Calibri"/>
                        </a:rPr>
                        <a:t>5]</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is-IS" sz="9600" b="0" i="0" u="none" strike="noStrike">
                          <a:solidFill>
                            <a:srgbClr val="2F2B20"/>
                          </a:solidFill>
                          <a:effectLst/>
                          <a:latin typeface="Calibri"/>
                          <a:cs typeface="Calibri"/>
                        </a:rPr>
                        <a:t>114 [12]</a:t>
                      </a:r>
                    </a:p>
                  </a:txBody>
                  <a:tcPr marL="12700" marR="12700" marT="12700" marB="0" anchor="ctr">
                    <a:lnL>
                      <a:noFill/>
                    </a:lnL>
                    <a:lnR>
                      <a:noFill/>
                    </a:lnR>
                    <a:lnT>
                      <a:noFill/>
                    </a:lnT>
                    <a:lnB>
                      <a:noFill/>
                    </a:lnB>
                  </a:tcPr>
                </a:tc>
                <a:extLst>
                  <a:ext uri="{0D108BD9-81ED-4DB2-BD59-A6C34878D82A}">
                    <a16:rowId xmlns:a16="http://schemas.microsoft.com/office/drawing/2014/main" val="10005"/>
                  </a:ext>
                </a:extLst>
              </a:tr>
              <a:tr h="3187698">
                <a:tc>
                  <a:txBody>
                    <a:bodyPr/>
                    <a:lstStyle/>
                    <a:p>
                      <a:pPr algn="r" fontAlgn="ctr"/>
                      <a:r>
                        <a:rPr lang="en-US" sz="9600" b="0" i="0" u="none" strike="noStrike" dirty="0">
                          <a:solidFill>
                            <a:srgbClr val="2F2B20"/>
                          </a:solidFill>
                          <a:effectLst/>
                          <a:latin typeface="Calibri"/>
                          <a:cs typeface="Calibri"/>
                        </a:rPr>
                        <a:t>Ventricular activation time, </a:t>
                      </a:r>
                      <a:r>
                        <a:rPr lang="en-US" sz="9600" b="0" i="1" u="none" strike="noStrike" dirty="0">
                          <a:solidFill>
                            <a:srgbClr val="2F2B20"/>
                          </a:solidFill>
                          <a:effectLst/>
                          <a:latin typeface="Calibri"/>
                          <a:cs typeface="Calibri"/>
                        </a:rPr>
                        <a:t>msec</a:t>
                      </a:r>
                      <a:endParaRPr lang="en-US"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is-IS" sz="9600" b="0" i="0" u="none" strike="noStrike" dirty="0">
                          <a:solidFill>
                            <a:srgbClr val="2F2B20"/>
                          </a:solidFill>
                          <a:effectLst/>
                          <a:latin typeface="Calibri"/>
                          <a:cs typeface="Calibri"/>
                        </a:rPr>
                        <a:t>75 [18]</a:t>
                      </a:r>
                    </a:p>
                  </a:txBody>
                  <a:tcPr marL="12700" marR="12700" marT="12700" marB="0" anchor="ctr">
                    <a:lnL>
                      <a:noFill/>
                    </a:lnL>
                    <a:lnR>
                      <a:noFill/>
                    </a:lnR>
                    <a:lnT>
                      <a:noFill/>
                    </a:lnT>
                    <a:lnB>
                      <a:noFill/>
                    </a:lnB>
                  </a:tcPr>
                </a:tc>
                <a:tc>
                  <a:txBody>
                    <a:bodyPr/>
                    <a:lstStyle/>
                    <a:p>
                      <a:pPr algn="ctr" fontAlgn="ctr"/>
                      <a:r>
                        <a:rPr lang="mr-IN" sz="9600" b="0" i="0" u="none" strike="noStrike" dirty="0">
                          <a:solidFill>
                            <a:srgbClr val="2F2B20"/>
                          </a:solidFill>
                          <a:effectLst/>
                          <a:latin typeface="Calibri"/>
                          <a:cs typeface="Calibri"/>
                        </a:rPr>
                        <a:t>7</a:t>
                      </a:r>
                      <a:r>
                        <a:rPr lang="en-US" sz="9600" b="0" i="0" u="none" strike="noStrike" dirty="0">
                          <a:solidFill>
                            <a:srgbClr val="2F2B20"/>
                          </a:solidFill>
                          <a:effectLst/>
                          <a:latin typeface="Calibri"/>
                          <a:cs typeface="Calibri"/>
                        </a:rPr>
                        <a:t>8</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a:t>
                      </a:r>
                      <a:r>
                        <a:rPr lang="mr-IN" sz="9600" b="0" i="0" u="none" strike="noStrike" dirty="0">
                          <a:solidFill>
                            <a:srgbClr val="2F2B20"/>
                          </a:solidFill>
                          <a:effectLst/>
                          <a:latin typeface="Calibri"/>
                          <a:cs typeface="Calibri"/>
                        </a:rPr>
                        <a:t>11</a:t>
                      </a:r>
                      <a:r>
                        <a:rPr lang="en-US" sz="9600" b="0" i="0" u="none" strike="noStrike" dirty="0">
                          <a:solidFill>
                            <a:srgbClr val="2F2B20"/>
                          </a:solidFill>
                          <a:effectLst/>
                          <a:latin typeface="Calibri"/>
                          <a:cs typeface="Calibri"/>
                        </a:rPr>
                        <a:t>]</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6"/>
                  </a:ext>
                </a:extLst>
              </a:tr>
              <a:tr h="1607563">
                <a:tc>
                  <a:txBody>
                    <a:bodyPr/>
                    <a:lstStyle/>
                    <a:p>
                      <a:pPr algn="r" fontAlgn="ctr"/>
                      <a:r>
                        <a:rPr lang="en-US" sz="9600" b="0" i="0" u="none" strike="noStrike" dirty="0">
                          <a:solidFill>
                            <a:srgbClr val="2F2B20"/>
                          </a:solidFill>
                          <a:effectLst/>
                          <a:latin typeface="Calibri"/>
                          <a:cs typeface="Calibri"/>
                        </a:rPr>
                        <a:t>Procedure time, </a:t>
                      </a:r>
                      <a:r>
                        <a:rPr lang="en-US" sz="9600" b="0" i="1" u="none" strike="noStrike" dirty="0">
                          <a:solidFill>
                            <a:srgbClr val="2F2B20"/>
                          </a:solidFill>
                          <a:effectLst/>
                          <a:latin typeface="Calibri"/>
                          <a:cs typeface="Calibri"/>
                        </a:rPr>
                        <a:t>min </a:t>
                      </a:r>
                    </a:p>
                  </a:txBody>
                  <a:tcPr marL="12700" marR="12700" marT="12700" marB="0" anchor="ctr">
                    <a:lnL>
                      <a:noFill/>
                    </a:lnL>
                    <a:lnR>
                      <a:noFill/>
                    </a:lnR>
                    <a:lnT>
                      <a:noFill/>
                    </a:lnT>
                    <a:lnB>
                      <a:noFill/>
                    </a:lnB>
                  </a:tcPr>
                </a:tc>
                <a:tc>
                  <a:txBody>
                    <a:bodyPr/>
                    <a:lstStyle/>
                    <a:p>
                      <a:pPr algn="ctr" fontAlgn="ctr"/>
                      <a:r>
                        <a:rPr lang="en-US" sz="9600" b="0" i="0" u="none" strike="noStrike" dirty="0">
                          <a:solidFill>
                            <a:srgbClr val="2F2B20"/>
                          </a:solidFill>
                          <a:effectLst/>
                          <a:latin typeface="Calibri"/>
                          <a:cs typeface="Calibri"/>
                        </a:rPr>
                        <a:t>70</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[29]</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tc>
                  <a:txBody>
                    <a:bodyPr/>
                    <a:lstStyle/>
                    <a:p>
                      <a:pPr algn="ctr" fontAlgn="ctr"/>
                      <a:r>
                        <a:rPr lang="en-US" sz="9600" b="0" i="0" u="none" strike="noStrike" dirty="0">
                          <a:solidFill>
                            <a:srgbClr val="2F2B20"/>
                          </a:solidFill>
                          <a:effectLst/>
                          <a:latin typeface="Calibri"/>
                          <a:cs typeface="Calibri"/>
                        </a:rPr>
                        <a:t>80</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[37]</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7"/>
                  </a:ext>
                </a:extLst>
              </a:tr>
              <a:tr h="1607563">
                <a:tc>
                  <a:txBody>
                    <a:bodyPr/>
                    <a:lstStyle/>
                    <a:p>
                      <a:pPr algn="r" fontAlgn="ctr"/>
                      <a:r>
                        <a:rPr lang="en-US" sz="9600" b="0" i="0" u="none" strike="noStrike" dirty="0">
                          <a:solidFill>
                            <a:srgbClr val="2F2B20"/>
                          </a:solidFill>
                          <a:effectLst/>
                          <a:latin typeface="Calibri"/>
                          <a:cs typeface="Calibri"/>
                        </a:rPr>
                        <a:t>Fluoroscopy time, </a:t>
                      </a:r>
                      <a:r>
                        <a:rPr lang="en-US" sz="9600" b="0" i="1" u="none" strike="noStrike" dirty="0">
                          <a:solidFill>
                            <a:srgbClr val="2F2B20"/>
                          </a:solidFill>
                          <a:effectLst/>
                          <a:latin typeface="Calibri"/>
                          <a:cs typeface="Calibri"/>
                        </a:rPr>
                        <a:t>min </a:t>
                      </a: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9600" b="0" i="0" u="none" strike="noStrike" dirty="0">
                          <a:solidFill>
                            <a:srgbClr val="2F2B20"/>
                          </a:solidFill>
                          <a:effectLst/>
                          <a:latin typeface="Calibri"/>
                          <a:cs typeface="Calibri"/>
                        </a:rPr>
                        <a:t>8</a:t>
                      </a:r>
                      <a:r>
                        <a:rPr lang="mr-IN" sz="9600" b="0" i="0" u="none" strike="noStrike" dirty="0">
                          <a:solidFill>
                            <a:srgbClr val="2F2B20"/>
                          </a:solidFill>
                          <a:effectLst/>
                          <a:latin typeface="Calibri"/>
                          <a:cs typeface="Calibri"/>
                        </a:rPr>
                        <a:t>.</a:t>
                      </a:r>
                      <a:r>
                        <a:rPr lang="en-US" sz="9600" b="0" i="0" u="none" strike="noStrike" dirty="0">
                          <a:solidFill>
                            <a:srgbClr val="2F2B20"/>
                          </a:solidFill>
                          <a:effectLst/>
                          <a:latin typeface="Calibri"/>
                          <a:cs typeface="Calibri"/>
                        </a:rPr>
                        <a:t>7</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[5</a:t>
                      </a:r>
                      <a:r>
                        <a:rPr lang="mr-IN" sz="9600" b="0" i="0" u="none" strike="noStrike" dirty="0">
                          <a:solidFill>
                            <a:srgbClr val="2F2B20"/>
                          </a:solidFill>
                          <a:effectLst/>
                          <a:latin typeface="Calibri"/>
                          <a:cs typeface="Calibri"/>
                        </a:rPr>
                        <a:t>.</a:t>
                      </a:r>
                      <a:r>
                        <a:rPr lang="en-US" sz="9600" b="0" i="0" u="none" strike="noStrike" dirty="0">
                          <a:solidFill>
                            <a:srgbClr val="2F2B20"/>
                          </a:solidFill>
                          <a:effectLst/>
                          <a:latin typeface="Calibri"/>
                          <a:cs typeface="Calibri"/>
                        </a:rPr>
                        <a:t>6]</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9600" b="0" i="0" u="none" strike="noStrike" dirty="0">
                          <a:solidFill>
                            <a:srgbClr val="2F2B20"/>
                          </a:solidFill>
                          <a:effectLst/>
                          <a:latin typeface="Calibri"/>
                          <a:cs typeface="Calibri"/>
                        </a:rPr>
                        <a:t>8</a:t>
                      </a:r>
                      <a:r>
                        <a:rPr lang="mr-IN" sz="9600" b="0" i="0" u="none" strike="noStrike" dirty="0">
                          <a:solidFill>
                            <a:srgbClr val="2F2B20"/>
                          </a:solidFill>
                          <a:effectLst/>
                          <a:latin typeface="Calibri"/>
                          <a:cs typeface="Calibri"/>
                        </a:rPr>
                        <a:t>.</a:t>
                      </a:r>
                      <a:r>
                        <a:rPr lang="en-US" sz="9600" b="0" i="0" u="none" strike="noStrike" dirty="0">
                          <a:solidFill>
                            <a:srgbClr val="2F2B20"/>
                          </a:solidFill>
                          <a:effectLst/>
                          <a:latin typeface="Calibri"/>
                          <a:cs typeface="Calibri"/>
                        </a:rPr>
                        <a:t>0</a:t>
                      </a:r>
                      <a:r>
                        <a:rPr lang="mr-IN" sz="9600" b="0" i="0" u="none" strike="noStrike" dirty="0">
                          <a:solidFill>
                            <a:srgbClr val="2F2B20"/>
                          </a:solidFill>
                          <a:effectLst/>
                          <a:latin typeface="Calibri"/>
                          <a:cs typeface="Calibri"/>
                        </a:rPr>
                        <a:t> </a:t>
                      </a:r>
                      <a:r>
                        <a:rPr lang="en-US" sz="9600" b="0" i="0" u="none" strike="noStrike" dirty="0">
                          <a:solidFill>
                            <a:srgbClr val="2F2B20"/>
                          </a:solidFill>
                          <a:effectLst/>
                          <a:latin typeface="Calibri"/>
                          <a:cs typeface="Calibri"/>
                        </a:rPr>
                        <a:t>[5</a:t>
                      </a:r>
                      <a:r>
                        <a:rPr lang="mr-IN" sz="9600" b="0" i="0" u="none" strike="noStrike" dirty="0">
                          <a:solidFill>
                            <a:srgbClr val="2F2B20"/>
                          </a:solidFill>
                          <a:effectLst/>
                          <a:latin typeface="Calibri"/>
                          <a:cs typeface="Calibri"/>
                        </a:rPr>
                        <a:t>.</a:t>
                      </a:r>
                      <a:r>
                        <a:rPr lang="en-US" sz="9600" b="0" i="0" u="none" strike="noStrike" dirty="0">
                          <a:solidFill>
                            <a:srgbClr val="2F2B20"/>
                          </a:solidFill>
                          <a:effectLst/>
                          <a:latin typeface="Calibri"/>
                          <a:cs typeface="Calibri"/>
                        </a:rPr>
                        <a:t>9]</a:t>
                      </a:r>
                      <a:endParaRPr lang="mr-IN" sz="96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noFill/>
                      <a:prstDash val="solid"/>
                      <a:round/>
                      <a:headEnd type="none" w="med" len="med"/>
                      <a:tailEnd type="none" w="med" len="med"/>
                    </a:lnB>
                  </a:tcPr>
                </a:tc>
                <a:extLst>
                  <a:ext uri="{0D108BD9-81ED-4DB2-BD59-A6C34878D82A}">
                    <a16:rowId xmlns:a16="http://schemas.microsoft.com/office/drawing/2014/main" val="10008"/>
                  </a:ext>
                </a:extLst>
              </a:tr>
              <a:tr h="1607563">
                <a:tc>
                  <a:txBody>
                    <a:bodyPr/>
                    <a:lstStyle/>
                    <a:p>
                      <a:pPr algn="r" fontAlgn="ctr"/>
                      <a:r>
                        <a:rPr lang="en-US" sz="9600" b="1" i="0" u="none" strike="noStrike" dirty="0">
                          <a:solidFill>
                            <a:srgbClr val="2F2B20"/>
                          </a:solidFill>
                          <a:effectLst/>
                          <a:highlight>
                            <a:srgbClr val="FFFF00"/>
                          </a:highlight>
                          <a:latin typeface="Calibri"/>
                          <a:cs typeface="Calibri"/>
                        </a:rPr>
                        <a:t>Revision surgery</a:t>
                      </a: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9600" b="1" i="0" u="none" strike="noStrike" dirty="0">
                          <a:solidFill>
                            <a:srgbClr val="2F2B20"/>
                          </a:solidFill>
                          <a:effectLst/>
                          <a:highlight>
                            <a:srgbClr val="FFFF00"/>
                          </a:highlight>
                          <a:latin typeface="Calibri"/>
                          <a:cs typeface="Calibri"/>
                        </a:rPr>
                        <a:t>3</a:t>
                      </a:r>
                      <a:r>
                        <a:rPr lang="mr-IN" sz="9600" b="1" i="0" u="none" strike="noStrike" dirty="0">
                          <a:solidFill>
                            <a:srgbClr val="2F2B20"/>
                          </a:solidFill>
                          <a:effectLst/>
                          <a:highlight>
                            <a:srgbClr val="FFFF00"/>
                          </a:highlight>
                          <a:latin typeface="Calibri"/>
                          <a:cs typeface="Calibri"/>
                        </a:rPr>
                        <a:t>%</a:t>
                      </a:r>
                    </a:p>
                  </a:txBody>
                  <a:tcPr marL="12700" marR="12700" marT="12700" marB="0" anchor="ctr">
                    <a:lnL>
                      <a:noFill/>
                    </a:lnL>
                    <a:lnR>
                      <a:noFill/>
                    </a:lnR>
                    <a:lnT>
                      <a:noFill/>
                    </a:lnT>
                    <a:lnB w="6350" cap="flat" cmpd="sng" algn="ctr">
                      <a:noFill/>
                      <a:prstDash val="solid"/>
                      <a:round/>
                      <a:headEnd type="none" w="med" len="med"/>
                      <a:tailEnd type="none" w="med" len="med"/>
                    </a:lnB>
                  </a:tcPr>
                </a:tc>
                <a:tc>
                  <a:txBody>
                    <a:bodyPr/>
                    <a:lstStyle/>
                    <a:p>
                      <a:pPr algn="ctr" fontAlgn="ctr"/>
                      <a:r>
                        <a:rPr lang="en-US" sz="9600" b="1" i="0" u="none" strike="noStrike" dirty="0">
                          <a:solidFill>
                            <a:srgbClr val="2F2B20"/>
                          </a:solidFill>
                          <a:effectLst/>
                          <a:highlight>
                            <a:srgbClr val="FFFF00"/>
                          </a:highlight>
                          <a:latin typeface="Calibri"/>
                          <a:cs typeface="Calibri"/>
                        </a:rPr>
                        <a:t>6</a:t>
                      </a:r>
                      <a:r>
                        <a:rPr lang="mr-IN" sz="9600" b="1" i="0" u="none" strike="noStrike" dirty="0">
                          <a:solidFill>
                            <a:srgbClr val="2F2B20"/>
                          </a:solidFill>
                          <a:effectLst/>
                          <a:highlight>
                            <a:srgbClr val="FFFF00"/>
                          </a:highlight>
                          <a:latin typeface="Calibri"/>
                          <a:cs typeface="Calibri"/>
                        </a:rPr>
                        <a:t>%</a:t>
                      </a:r>
                    </a:p>
                  </a:txBody>
                  <a:tcPr marL="12700" marR="12700" marT="12700" marB="0" anchor="ctr">
                    <a:lnL>
                      <a:noFill/>
                    </a:lnL>
                    <a:lnR>
                      <a:noFill/>
                    </a:lnR>
                    <a:lnT>
                      <a:noFill/>
                    </a:lnT>
                    <a:lnB w="6350" cap="flat" cmpd="sng" algn="ctr">
                      <a:noFill/>
                      <a:prstDash val="solid"/>
                      <a:round/>
                      <a:headEnd type="none" w="med" len="med"/>
                      <a:tailEnd type="none" w="med" len="med"/>
                    </a:lnB>
                  </a:tcPr>
                </a:tc>
                <a:extLst>
                  <a:ext uri="{0D108BD9-81ED-4DB2-BD59-A6C34878D82A}">
                    <a16:rowId xmlns:a16="http://schemas.microsoft.com/office/drawing/2014/main" val="10009"/>
                  </a:ext>
                </a:extLst>
              </a:tr>
              <a:tr h="2758971">
                <a:tc gridSpan="3">
                  <a:txBody>
                    <a:bodyPr/>
                    <a:lstStyle/>
                    <a:p>
                      <a:pPr marL="0" marR="0" indent="0" algn="l" defTabSz="4650364" rtl="0" eaLnBrk="1" fontAlgn="ctr" latinLnBrk="0" hangingPunct="1">
                        <a:lnSpc>
                          <a:spcPct val="100000"/>
                        </a:lnSpc>
                        <a:spcBef>
                          <a:spcPts val="0"/>
                        </a:spcBef>
                        <a:spcAft>
                          <a:spcPts val="0"/>
                        </a:spcAft>
                        <a:buClrTx/>
                        <a:buSzTx/>
                        <a:buFontTx/>
                        <a:buNone/>
                        <a:tabLst/>
                        <a:defRPr/>
                      </a:pPr>
                      <a:r>
                        <a:rPr lang="en-US" sz="9600" b="0" i="0" u="none" strike="noStrike" dirty="0">
                          <a:solidFill>
                            <a:srgbClr val="2F2B20"/>
                          </a:solidFill>
                          <a:effectLst/>
                          <a:latin typeface="Calibri"/>
                          <a:cs typeface="Calibri"/>
                        </a:rPr>
                        <a:t>Binary</a:t>
                      </a:r>
                      <a:r>
                        <a:rPr lang="en-US" sz="9600" b="0" i="0" u="none" strike="noStrike" baseline="0" dirty="0">
                          <a:solidFill>
                            <a:srgbClr val="2F2B20"/>
                          </a:solidFill>
                          <a:effectLst/>
                          <a:latin typeface="Calibri"/>
                          <a:cs typeface="Calibri"/>
                        </a:rPr>
                        <a:t> variables described as percentage. Continuous variables </a:t>
                      </a:r>
                      <a:r>
                        <a:rPr lang="en-US" sz="9600" b="0" i="0" u="none" strike="noStrike" baseline="0" dirty="0">
                          <a:solidFill>
                            <a:srgbClr val="2F2B20"/>
                          </a:solidFill>
                          <a:effectLst/>
                          <a:latin typeface="+mn-lt"/>
                          <a:cs typeface="Calibri"/>
                        </a:rPr>
                        <a:t>are given as median [interquartile range]. </a:t>
                      </a:r>
                      <a:endParaRPr lang="en-US" sz="96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mr-IN" sz="54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mr-IN" sz="5400" b="0" i="0" u="none" strike="noStrike" dirty="0">
                        <a:solidFill>
                          <a:srgbClr val="2F2B20"/>
                        </a:solidFill>
                        <a:effectLst/>
                        <a:latin typeface="Calibri"/>
                        <a:cs typeface="Calibri"/>
                      </a:endParaRP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64025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RESULTS</a:t>
            </a:r>
          </a:p>
        </p:txBody>
      </p:sp>
      <p:pic>
        <p:nvPicPr>
          <p:cNvPr id="3" name="Picture 2">
            <a:extLst>
              <a:ext uri="{FF2B5EF4-FFF2-40B4-BE49-F238E27FC236}">
                <a16:creationId xmlns:a16="http://schemas.microsoft.com/office/drawing/2014/main" id="{D1D96A6C-53E2-45CD-181E-D934450365C2}"/>
              </a:ext>
            </a:extLst>
          </p:cNvPr>
          <p:cNvPicPr>
            <a:picLocks noChangeAspect="1"/>
          </p:cNvPicPr>
          <p:nvPr/>
        </p:nvPicPr>
        <p:blipFill>
          <a:blip r:embed="rId3"/>
          <a:stretch>
            <a:fillRect/>
          </a:stretch>
        </p:blipFill>
        <p:spPr>
          <a:xfrm>
            <a:off x="10674833" y="6781800"/>
            <a:ext cx="26442973" cy="22729186"/>
          </a:xfrm>
          <a:prstGeom prst="rect">
            <a:avLst/>
          </a:prstGeom>
        </p:spPr>
      </p:pic>
    </p:spTree>
    <p:extLst>
      <p:ext uri="{BB962C8B-B14F-4D97-AF65-F5344CB8AC3E}">
        <p14:creationId xmlns:p14="http://schemas.microsoft.com/office/powerpoint/2010/main" val="1646628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RESULTS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idx="1"/>
          </p:nvPr>
        </p:nvSpPr>
        <p:spPr/>
        <p:txBody>
          <a:bodyPr>
            <a:normAutofit/>
          </a:bodyPr>
          <a:lstStyle/>
          <a:p>
            <a:pPr marL="581296" indent="0">
              <a:buClr>
                <a:srgbClr val="C00000"/>
              </a:buClr>
              <a:buNone/>
            </a:pPr>
            <a:r>
              <a:rPr lang="en-US" sz="9600" b="1" i="1" u="sng" dirty="0"/>
              <a:t>POST-PROCEDURE INFORMATION</a:t>
            </a:r>
          </a:p>
          <a:p>
            <a:pPr>
              <a:buClr>
                <a:srgbClr val="C00000"/>
              </a:buClr>
            </a:pPr>
            <a:r>
              <a:rPr lang="en-US" sz="9600" dirty="0"/>
              <a:t>Revision surgery</a:t>
            </a:r>
          </a:p>
          <a:p>
            <a:pPr lvl="1">
              <a:buClr>
                <a:srgbClr val="C00000"/>
              </a:buClr>
            </a:pPr>
            <a:r>
              <a:rPr lang="en-US" sz="8600" b="1" dirty="0"/>
              <a:t>1 RS </a:t>
            </a:r>
            <a:r>
              <a:rPr lang="en-US" sz="8600" dirty="0"/>
              <a:t>patient</a:t>
            </a:r>
          </a:p>
          <a:p>
            <a:pPr lvl="2">
              <a:buClr>
                <a:srgbClr val="C00000"/>
              </a:buClr>
            </a:pPr>
            <a:r>
              <a:rPr lang="en-US" sz="7600" b="1" dirty="0"/>
              <a:t>Micro-dislodgement</a:t>
            </a:r>
            <a:r>
              <a:rPr lang="en-US" sz="7600" dirty="0"/>
              <a:t> which caused </a:t>
            </a:r>
            <a:r>
              <a:rPr lang="en-US" sz="7600" b="1" dirty="0"/>
              <a:t>loss of left bundle capture</a:t>
            </a:r>
            <a:r>
              <a:rPr lang="en-US" sz="7600" dirty="0"/>
              <a:t>. </a:t>
            </a:r>
          </a:p>
          <a:p>
            <a:pPr lvl="1">
              <a:buClr>
                <a:srgbClr val="C00000"/>
              </a:buClr>
            </a:pPr>
            <a:r>
              <a:rPr lang="en-US" sz="8600" b="1" dirty="0"/>
              <a:t>12 LS </a:t>
            </a:r>
            <a:r>
              <a:rPr lang="en-US" sz="8600" dirty="0"/>
              <a:t>patients </a:t>
            </a:r>
          </a:p>
          <a:p>
            <a:pPr lvl="2">
              <a:buClr>
                <a:srgbClr val="C00000"/>
              </a:buClr>
            </a:pPr>
            <a:r>
              <a:rPr lang="en-US" sz="7600" b="1" dirty="0"/>
              <a:t>5</a:t>
            </a:r>
            <a:r>
              <a:rPr lang="en-US" sz="7600" dirty="0"/>
              <a:t> left bundle lead dislodgements</a:t>
            </a:r>
          </a:p>
          <a:p>
            <a:pPr lvl="2">
              <a:buClr>
                <a:srgbClr val="C00000"/>
              </a:buClr>
            </a:pPr>
            <a:r>
              <a:rPr lang="en-US" sz="7600" b="1" dirty="0"/>
              <a:t>4</a:t>
            </a:r>
            <a:r>
              <a:rPr lang="en-US" sz="7600" dirty="0"/>
              <a:t> atrial lead dislodgements</a:t>
            </a:r>
          </a:p>
          <a:p>
            <a:pPr lvl="2">
              <a:buClr>
                <a:srgbClr val="C00000"/>
              </a:buClr>
            </a:pPr>
            <a:r>
              <a:rPr lang="en-US" sz="7600" b="1" dirty="0"/>
              <a:t>1</a:t>
            </a:r>
            <a:r>
              <a:rPr lang="en-US" sz="7600" dirty="0"/>
              <a:t> battery depletion</a:t>
            </a:r>
          </a:p>
          <a:p>
            <a:pPr lvl="2">
              <a:buClr>
                <a:srgbClr val="C00000"/>
              </a:buClr>
            </a:pPr>
            <a:r>
              <a:rPr lang="en-US" sz="7600" b="1" dirty="0"/>
              <a:t>1</a:t>
            </a:r>
            <a:r>
              <a:rPr lang="en-US" sz="7600" dirty="0"/>
              <a:t> upgrade to an ICD</a:t>
            </a:r>
          </a:p>
          <a:p>
            <a:pPr lvl="2">
              <a:buClr>
                <a:srgbClr val="C00000"/>
              </a:buClr>
            </a:pPr>
            <a:r>
              <a:rPr lang="en-US" sz="7600" b="1" dirty="0"/>
              <a:t>1</a:t>
            </a:r>
            <a:r>
              <a:rPr lang="en-US" sz="7600" dirty="0"/>
              <a:t> pocket hematoma drainage</a:t>
            </a:r>
            <a:endParaRPr lang="en-US" sz="9600" dirty="0"/>
          </a:p>
          <a:p>
            <a:pPr>
              <a:buClr>
                <a:srgbClr val="C00000"/>
              </a:buClr>
            </a:pPr>
            <a:r>
              <a:rPr lang="en-US" sz="9600" dirty="0"/>
              <a:t>Patients were followed in the outpatient clinics at routine intervals</a:t>
            </a:r>
          </a:p>
          <a:p>
            <a:pPr lvl="1">
              <a:buClr>
                <a:srgbClr val="C00000"/>
              </a:buClr>
            </a:pPr>
            <a:r>
              <a:rPr lang="en-US" sz="8600" b="1" i="1" dirty="0"/>
              <a:t>No difference in chronic pacing characteristics between the RS and LS groups</a:t>
            </a:r>
          </a:p>
          <a:p>
            <a:pPr>
              <a:buClr>
                <a:srgbClr val="C00000"/>
              </a:buClr>
            </a:pPr>
            <a:endParaRPr lang="en-US" sz="9600" dirty="0">
              <a:latin typeface="Calibri"/>
              <a:cs typeface="Calibri"/>
            </a:endParaRPr>
          </a:p>
          <a:p>
            <a:pPr marL="581296" indent="0">
              <a:buClr>
                <a:srgbClr val="C00000"/>
              </a:buClr>
              <a:buNone/>
            </a:pPr>
            <a:endParaRPr lang="en-US" sz="9600" dirty="0"/>
          </a:p>
          <a:p>
            <a:pPr marL="1952896" indent="-1371600">
              <a:buClr>
                <a:srgbClr val="C00000"/>
              </a:buClr>
              <a:buFont typeface="+mj-lt"/>
              <a:buAutoNum type="arabicPeriod"/>
            </a:pPr>
            <a:endParaRPr lang="en-US" sz="9600" dirty="0"/>
          </a:p>
          <a:p>
            <a:pPr marL="1952896"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p:txBody>
      </p:sp>
    </p:spTree>
    <p:extLst>
      <p:ext uri="{BB962C8B-B14F-4D97-AF65-F5344CB8AC3E}">
        <p14:creationId xmlns:p14="http://schemas.microsoft.com/office/powerpoint/2010/main" val="297712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CONCLUSIONS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idx="1"/>
          </p:nvPr>
        </p:nvSpPr>
        <p:spPr/>
        <p:txBody>
          <a:bodyPr>
            <a:normAutofit/>
          </a:bodyPr>
          <a:lstStyle/>
          <a:p>
            <a:pPr marL="1952896" indent="-1371600">
              <a:buClr>
                <a:srgbClr val="C00000"/>
              </a:buClr>
              <a:buFont typeface="+mj-lt"/>
              <a:buAutoNum type="arabicPeriod"/>
            </a:pPr>
            <a:r>
              <a:rPr lang="en-US" sz="9600" dirty="0"/>
              <a:t>RS LBAP is highly </a:t>
            </a:r>
            <a:r>
              <a:rPr lang="en-US" sz="9600" b="1" dirty="0"/>
              <a:t>successful</a:t>
            </a:r>
            <a:r>
              <a:rPr lang="en-US" sz="9600" dirty="0"/>
              <a:t> and </a:t>
            </a:r>
            <a:r>
              <a:rPr lang="en-US" sz="9600" b="1" dirty="0"/>
              <a:t>comparable</a:t>
            </a:r>
            <a:r>
              <a:rPr lang="en-US" sz="9600" dirty="0"/>
              <a:t> to the LS access. </a:t>
            </a:r>
          </a:p>
          <a:p>
            <a:pPr marL="1952896" indent="-1371600">
              <a:buClr>
                <a:srgbClr val="C00000"/>
              </a:buClr>
              <a:buFont typeface="+mj-lt"/>
              <a:buAutoNum type="arabicPeriod"/>
            </a:pPr>
            <a:r>
              <a:rPr lang="en-US" sz="9600" dirty="0"/>
              <a:t>Sheath </a:t>
            </a:r>
            <a:r>
              <a:rPr lang="en-US" sz="9600" b="1" dirty="0"/>
              <a:t>modification is not required </a:t>
            </a:r>
            <a:r>
              <a:rPr lang="en-US" sz="9600" dirty="0"/>
              <a:t>for RS approach. </a:t>
            </a:r>
          </a:p>
          <a:p>
            <a:pPr marL="1952896" indent="-1371600">
              <a:buClr>
                <a:srgbClr val="C00000"/>
              </a:buClr>
              <a:buFont typeface="+mj-lt"/>
              <a:buAutoNum type="arabicPeriod"/>
            </a:pPr>
            <a:r>
              <a:rPr lang="en-US" sz="9600" dirty="0"/>
              <a:t>Acute and chronic pacing characteristics between both anatomical approaches are similar. </a:t>
            </a:r>
          </a:p>
          <a:p>
            <a:pPr marL="1952896" indent="-1371600">
              <a:buClr>
                <a:srgbClr val="C00000"/>
              </a:buClr>
              <a:buFont typeface="+mj-lt"/>
              <a:buAutoNum type="arabicPeriod"/>
            </a:pPr>
            <a:endParaRPr lang="en-US" sz="9600" dirty="0"/>
          </a:p>
          <a:p>
            <a:pPr marL="1952896"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p:txBody>
      </p:sp>
    </p:spTree>
    <p:extLst>
      <p:ext uri="{BB962C8B-B14F-4D97-AF65-F5344CB8AC3E}">
        <p14:creationId xmlns:p14="http://schemas.microsoft.com/office/powerpoint/2010/main" val="760259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298D3-ABE0-E7E4-E1BA-81DDF425F8E3}"/>
              </a:ext>
            </a:extLst>
          </p:cNvPr>
          <p:cNvSpPr>
            <a:spLocks noGrp="1"/>
          </p:cNvSpPr>
          <p:nvPr>
            <p:ph type="title"/>
          </p:nvPr>
        </p:nvSpPr>
        <p:spPr>
          <a:solidFill>
            <a:srgbClr val="C00000"/>
          </a:solidFill>
          <a:ln>
            <a:solidFill>
              <a:schemeClr val="tx1"/>
            </a:solidFill>
          </a:ln>
        </p:spPr>
        <p:txBody>
          <a:bodyPr/>
          <a:lstStyle/>
          <a:p>
            <a:pPr algn="ctr"/>
            <a:r>
              <a:rPr lang="en-US" dirty="0">
                <a:solidFill>
                  <a:schemeClr val="bg1"/>
                </a:solidFill>
                <a:latin typeface="+mn-lt"/>
              </a:rPr>
              <a:t>REFERENCES</a:t>
            </a:r>
          </a:p>
        </p:txBody>
      </p:sp>
      <p:sp>
        <p:nvSpPr>
          <p:cNvPr id="3" name="Content Placeholder 2">
            <a:extLst>
              <a:ext uri="{FF2B5EF4-FFF2-40B4-BE49-F238E27FC236}">
                <a16:creationId xmlns:a16="http://schemas.microsoft.com/office/drawing/2014/main" id="{B98F223F-668B-E081-2B92-E67E4D04058A}"/>
              </a:ext>
            </a:extLst>
          </p:cNvPr>
          <p:cNvSpPr>
            <a:spLocks noGrp="1"/>
          </p:cNvSpPr>
          <p:nvPr>
            <p:ph idx="1"/>
          </p:nvPr>
        </p:nvSpPr>
        <p:spPr/>
        <p:txBody>
          <a:bodyPr>
            <a:normAutofit/>
          </a:bodyPr>
          <a:lstStyle/>
          <a:p>
            <a:pPr marL="1952896" indent="-1371600">
              <a:buClr>
                <a:srgbClr val="C00000"/>
              </a:buClr>
              <a:buFont typeface="+mj-lt"/>
              <a:buAutoNum type="arabicPeriod"/>
            </a:pPr>
            <a:r>
              <a:rPr lang="en-US" sz="9600" dirty="0" err="1"/>
              <a:t>Vijayaraman</a:t>
            </a:r>
            <a:r>
              <a:rPr lang="en-US" sz="9600" dirty="0"/>
              <a:t> P, </a:t>
            </a:r>
            <a:r>
              <a:rPr lang="en-US" sz="9600" dirty="0" err="1"/>
              <a:t>Ellenbogen</a:t>
            </a:r>
            <a:r>
              <a:rPr lang="en-US" sz="9600" dirty="0"/>
              <a:t> KA. Approach to permanent His bundle pacing in challenging implants. Heart Rhythm 2018;15:1428-1431.</a:t>
            </a:r>
          </a:p>
          <a:p>
            <a:pPr marL="1952896" lvl="0" indent="-1371600">
              <a:buClr>
                <a:srgbClr val="C00000"/>
              </a:buClr>
              <a:buFont typeface="+mj-lt"/>
              <a:buAutoNum type="arabicPeriod"/>
            </a:pPr>
            <a:r>
              <a:rPr lang="en-US" sz="9600" dirty="0" err="1"/>
              <a:t>Prolič</a:t>
            </a:r>
            <a:r>
              <a:rPr lang="en-US" sz="9600" dirty="0"/>
              <a:t> </a:t>
            </a:r>
            <a:r>
              <a:rPr lang="en-US" sz="9600" dirty="0" err="1"/>
              <a:t>Kalinšek</a:t>
            </a:r>
            <a:r>
              <a:rPr lang="en-US" sz="9600" dirty="0"/>
              <a:t> T, </a:t>
            </a:r>
            <a:r>
              <a:rPr lang="en-US" sz="9600" dirty="0" err="1"/>
              <a:t>Žižek</a:t>
            </a:r>
            <a:r>
              <a:rPr lang="en-US" sz="9600" dirty="0"/>
              <a:t> D. Right-sided approach to left bundle branch area pacing combined with atrioventricular node ablation in a patient with persistent left superior vena cava and left bundle branch block: a case report. BMC Cardiovasc </a:t>
            </a:r>
            <a:r>
              <a:rPr lang="en-US" sz="9600" dirty="0" err="1"/>
              <a:t>Disord</a:t>
            </a:r>
            <a:r>
              <a:rPr lang="en-US" sz="9600" dirty="0"/>
              <a:t> 2022;22:467.</a:t>
            </a:r>
          </a:p>
          <a:p>
            <a:pPr marL="1952896" lvl="0" indent="-1371600">
              <a:buClr>
                <a:srgbClr val="C00000"/>
              </a:buClr>
              <a:buFont typeface="+mj-lt"/>
              <a:buAutoNum type="arabicPeriod"/>
            </a:pPr>
            <a:r>
              <a:rPr lang="en-US" sz="9600" dirty="0"/>
              <a:t>Orlov MV, </a:t>
            </a:r>
            <a:r>
              <a:rPr lang="en-US" sz="9600" dirty="0" err="1"/>
              <a:t>Nikolaychuk</a:t>
            </a:r>
            <a:r>
              <a:rPr lang="en-US" sz="9600" dirty="0"/>
              <a:t> M, Koulouridis I, et al. Left bundle area pacing: Guiding implant depth by ring measurements. Heart Rhythm 2023;20:55-60.</a:t>
            </a:r>
          </a:p>
          <a:p>
            <a:pPr marL="1952896" lvl="0"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a:p>
            <a:pPr marL="1952896" lvl="0" indent="-1371600">
              <a:buClr>
                <a:srgbClr val="C00000"/>
              </a:buClr>
              <a:buFont typeface="+mj-lt"/>
              <a:buAutoNum type="arabicPeriod"/>
            </a:pPr>
            <a:endParaRPr lang="en-US" sz="9600" dirty="0"/>
          </a:p>
        </p:txBody>
      </p:sp>
    </p:spTree>
    <p:extLst>
      <p:ext uri="{BB962C8B-B14F-4D97-AF65-F5344CB8AC3E}">
        <p14:creationId xmlns:p14="http://schemas.microsoft.com/office/powerpoint/2010/main" val="1057233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7|6.6|0.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2110</TotalTime>
  <Words>2401</Words>
  <Application>Microsoft Macintosh PowerPoint</Application>
  <PresentationFormat>Custom</PresentationFormat>
  <Paragraphs>257</Paragraphs>
  <Slides>12</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Arial Black</vt:lpstr>
      <vt:lpstr>Calibri</vt:lpstr>
      <vt:lpstr>Calibri (Body)</vt:lpstr>
      <vt:lpstr>Calibri Body</vt:lpstr>
      <vt:lpstr>Cambria</vt:lpstr>
      <vt:lpstr>Google Sans</vt:lpstr>
      <vt:lpstr>Times New Roman</vt:lpstr>
      <vt:lpstr>Wingdings</vt:lpstr>
      <vt:lpstr>Adjacency</vt:lpstr>
      <vt:lpstr>PowerPoint Presentation</vt:lpstr>
      <vt:lpstr>BACKGROUND</vt:lpstr>
      <vt:lpstr>BACKGROUND</vt:lpstr>
      <vt:lpstr>OBJECTIVES</vt:lpstr>
      <vt:lpstr>METHODS</vt:lpstr>
      <vt:lpstr>METHODS</vt:lpstr>
      <vt:lpstr>RESULTS</vt:lpstr>
      <vt:lpstr>RESULTS</vt:lpstr>
      <vt:lpstr>RESULTS</vt:lpstr>
      <vt:lpstr>RESULTS</vt:lpstr>
      <vt:lpstr>CONCLUSIONS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Karina E Demchuk</cp:lastModifiedBy>
  <cp:revision>180</cp:revision>
  <dcterms:created xsi:type="dcterms:W3CDTF">2017-03-22T20:27:31Z</dcterms:created>
  <dcterms:modified xsi:type="dcterms:W3CDTF">2023-10-10T17:11:32Z</dcterms:modified>
</cp:coreProperties>
</file>