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handoutMasterIdLst>
    <p:handoutMasterId r:id="rId4"/>
  </p:handoutMasterIdLst>
  <p:sldIdLst>
    <p:sldId id="265" r:id="rId2"/>
  </p:sldIdLst>
  <p:sldSz cx="37463413" cy="21067713"/>
  <p:notesSz cx="9271000" cy="7010400"/>
  <p:embeddedFontLst>
    <p:embeddedFont>
      <p:font typeface="Calibri" panose="020F0502020204030204" pitchFamily="34" charset="0"/>
      <p:regular r:id="rId5"/>
      <p:bold r:id="rId6"/>
      <p:italic r:id="rId7"/>
      <p:boldItalic r:id="rId8"/>
    </p:embeddedFont>
  </p:embeddedFontLst>
  <p:custDataLst>
    <p:tags r:id="rId9"/>
  </p:custDataLst>
  <p:defaultTextStyle>
    <a:defPPr>
      <a:defRPr lang="en-US"/>
    </a:defPPr>
    <a:lvl1pPr marL="0" algn="l" defTabSz="3134644" rtl="0" eaLnBrk="1" latinLnBrk="0" hangingPunct="1">
      <a:defRPr sz="6214" kern="1200">
        <a:solidFill>
          <a:schemeClr val="tx1"/>
        </a:solidFill>
        <a:latin typeface="+mn-lt"/>
        <a:ea typeface="+mn-ea"/>
        <a:cs typeface="+mn-cs"/>
      </a:defRPr>
    </a:lvl1pPr>
    <a:lvl2pPr marL="1567322" algn="l" defTabSz="3134644" rtl="0" eaLnBrk="1" latinLnBrk="0" hangingPunct="1">
      <a:defRPr sz="6214" kern="1200">
        <a:solidFill>
          <a:schemeClr val="tx1"/>
        </a:solidFill>
        <a:latin typeface="+mn-lt"/>
        <a:ea typeface="+mn-ea"/>
        <a:cs typeface="+mn-cs"/>
      </a:defRPr>
    </a:lvl2pPr>
    <a:lvl3pPr marL="3134644" algn="l" defTabSz="3134644" rtl="0" eaLnBrk="1" latinLnBrk="0" hangingPunct="1">
      <a:defRPr sz="6214" kern="1200">
        <a:solidFill>
          <a:schemeClr val="tx1"/>
        </a:solidFill>
        <a:latin typeface="+mn-lt"/>
        <a:ea typeface="+mn-ea"/>
        <a:cs typeface="+mn-cs"/>
      </a:defRPr>
    </a:lvl3pPr>
    <a:lvl4pPr marL="4701966" algn="l" defTabSz="3134644" rtl="0" eaLnBrk="1" latinLnBrk="0" hangingPunct="1">
      <a:defRPr sz="6214" kern="1200">
        <a:solidFill>
          <a:schemeClr val="tx1"/>
        </a:solidFill>
        <a:latin typeface="+mn-lt"/>
        <a:ea typeface="+mn-ea"/>
        <a:cs typeface="+mn-cs"/>
      </a:defRPr>
    </a:lvl4pPr>
    <a:lvl5pPr marL="6269288" algn="l" defTabSz="3134644" rtl="0" eaLnBrk="1" latinLnBrk="0" hangingPunct="1">
      <a:defRPr sz="6214" kern="1200">
        <a:solidFill>
          <a:schemeClr val="tx1"/>
        </a:solidFill>
        <a:latin typeface="+mn-lt"/>
        <a:ea typeface="+mn-ea"/>
        <a:cs typeface="+mn-cs"/>
      </a:defRPr>
    </a:lvl5pPr>
    <a:lvl6pPr marL="7836610" algn="l" defTabSz="3134644" rtl="0" eaLnBrk="1" latinLnBrk="0" hangingPunct="1">
      <a:defRPr sz="6214" kern="1200">
        <a:solidFill>
          <a:schemeClr val="tx1"/>
        </a:solidFill>
        <a:latin typeface="+mn-lt"/>
        <a:ea typeface="+mn-ea"/>
        <a:cs typeface="+mn-cs"/>
      </a:defRPr>
    </a:lvl6pPr>
    <a:lvl7pPr marL="9403932" algn="l" defTabSz="3134644" rtl="0" eaLnBrk="1" latinLnBrk="0" hangingPunct="1">
      <a:defRPr sz="6214" kern="1200">
        <a:solidFill>
          <a:schemeClr val="tx1"/>
        </a:solidFill>
        <a:latin typeface="+mn-lt"/>
        <a:ea typeface="+mn-ea"/>
        <a:cs typeface="+mn-cs"/>
      </a:defRPr>
    </a:lvl7pPr>
    <a:lvl8pPr marL="10971254" algn="l" defTabSz="3134644" rtl="0" eaLnBrk="1" latinLnBrk="0" hangingPunct="1">
      <a:defRPr sz="6214" kern="1200">
        <a:solidFill>
          <a:schemeClr val="tx1"/>
        </a:solidFill>
        <a:latin typeface="+mn-lt"/>
        <a:ea typeface="+mn-ea"/>
        <a:cs typeface="+mn-cs"/>
      </a:defRPr>
    </a:lvl8pPr>
    <a:lvl9pPr marL="12538577" algn="l" defTabSz="3134644" rtl="0" eaLnBrk="1" latinLnBrk="0" hangingPunct="1">
      <a:defRPr sz="621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636" userDrawn="1">
          <p15:clr>
            <a:srgbClr val="A4A3A4"/>
          </p15:clr>
        </p15:guide>
        <p15:guide id="2" pos="1180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A5C5"/>
    <a:srgbClr val="2D7798"/>
    <a:srgbClr val="FFCC00"/>
    <a:srgbClr val="2C7798"/>
    <a:srgbClr val="1C5064"/>
    <a:srgbClr val="A52521"/>
    <a:srgbClr val="CD2F2A"/>
    <a:srgbClr val="AAC8CE"/>
    <a:srgbClr val="DCE2E4"/>
    <a:srgbClr val="F9F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60"/>
    <p:restoredTop sz="71745" autoAdjust="0"/>
  </p:normalViewPr>
  <p:slideViewPr>
    <p:cSldViewPr>
      <p:cViewPr varScale="1">
        <p:scale>
          <a:sx n="43" d="100"/>
          <a:sy n="43" d="100"/>
        </p:scale>
        <p:origin x="101" y="192"/>
      </p:cViewPr>
      <p:guideLst>
        <p:guide orient="horz" pos="6636"/>
        <p:guide pos="11800"/>
      </p:guideLst>
    </p:cSldViewPr>
  </p:slideViewPr>
  <p:notesTextViewPr>
    <p:cViewPr>
      <p:scale>
        <a:sx n="1" d="1"/>
        <a:sy n="1" d="1"/>
      </p:scale>
      <p:origin x="0" y="0"/>
    </p:cViewPr>
  </p:notesTextViewPr>
  <p:sorterViewPr>
    <p:cViewPr>
      <p:scale>
        <a:sx n="80" d="100"/>
        <a:sy n="80" d="100"/>
      </p:scale>
      <p:origin x="0" y="0"/>
    </p:cViewPr>
  </p:sorter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0" Type="http://schemas.openxmlformats.org/officeDocument/2006/relationships/presProps" Target="presProps.xml"/><Relationship Id="rId4" Type="http://schemas.openxmlformats.org/officeDocument/2006/relationships/handoutMaster" Target="handoutMasters/handoutMaster1.xml"/><Relationship Id="rId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17433" cy="350520"/>
          </a:xfrm>
          <a:prstGeom prst="rect">
            <a:avLst/>
          </a:prstGeom>
        </p:spPr>
        <p:txBody>
          <a:bodyPr vert="horz" lIns="93031" tIns="46516" rIns="93031" bIns="46516" rtlCol="0"/>
          <a:lstStyle>
            <a:defPPr>
              <a:defRPr kern="1200" smtId="4294967295"/>
            </a:defPPr>
            <a:lvl1pPr algn="l">
              <a:defRPr sz="1200"/>
            </a:lvl1pPr>
          </a:lstStyle>
          <a:p>
            <a:endParaRPr lang="en-US"/>
          </a:p>
        </p:txBody>
      </p:sp>
      <p:sp>
        <p:nvSpPr>
          <p:cNvPr id="3" name="Date Placeholder 2"/>
          <p:cNvSpPr>
            <a:spLocks noGrp="1"/>
          </p:cNvSpPr>
          <p:nvPr>
            <p:ph type="dt" sz="quarter" idx="1"/>
          </p:nvPr>
        </p:nvSpPr>
        <p:spPr>
          <a:xfrm>
            <a:off x="5251421" y="0"/>
            <a:ext cx="4017433" cy="350520"/>
          </a:xfrm>
          <a:prstGeom prst="rect">
            <a:avLst/>
          </a:prstGeom>
        </p:spPr>
        <p:txBody>
          <a:bodyPr vert="horz" lIns="93031" tIns="46516" rIns="93031" bIns="46516" rtlCol="0"/>
          <a:lstStyle>
            <a:defPPr>
              <a:defRPr kern="1200" smtId="4294967295"/>
            </a:defPPr>
            <a:lvl1pPr algn="r">
              <a:defRPr sz="1200"/>
            </a:lvl1pPr>
          </a:lstStyle>
          <a:p>
            <a:fld id="{9281E4DE-EB0E-4FB2-BE29-FC865D9A50FC}" type="datetimeFigureOut">
              <a:rPr lang="en-US" smtClean="0"/>
              <a:t>10/10/2023</a:t>
            </a:fld>
            <a:endParaRPr lang="en-US"/>
          </a:p>
        </p:txBody>
      </p:sp>
      <p:sp>
        <p:nvSpPr>
          <p:cNvPr id="4" name="Footer Placeholder 3"/>
          <p:cNvSpPr>
            <a:spLocks noGrp="1"/>
          </p:cNvSpPr>
          <p:nvPr>
            <p:ph type="ftr" sz="quarter" idx="2"/>
          </p:nvPr>
        </p:nvSpPr>
        <p:spPr>
          <a:xfrm>
            <a:off x="0" y="6658664"/>
            <a:ext cx="4017433" cy="350520"/>
          </a:xfrm>
          <a:prstGeom prst="rect">
            <a:avLst/>
          </a:prstGeom>
        </p:spPr>
        <p:txBody>
          <a:bodyPr vert="horz" lIns="93031" tIns="46516" rIns="93031" bIns="46516" rtlCol="0" anchor="b"/>
          <a:lstStyle>
            <a:defPPr>
              <a:defRPr kern="1200" smtId="4294967295"/>
            </a:defPPr>
            <a:lvl1pPr algn="l">
              <a:defRPr sz="1200"/>
            </a:lvl1pPr>
          </a:lstStyle>
          <a:p>
            <a:endParaRPr lang="en-US"/>
          </a:p>
        </p:txBody>
      </p:sp>
      <p:sp>
        <p:nvSpPr>
          <p:cNvPr id="5" name="Slide Number Placeholder 4"/>
          <p:cNvSpPr>
            <a:spLocks noGrp="1"/>
          </p:cNvSpPr>
          <p:nvPr>
            <p:ph type="sldNum" sz="quarter" idx="3"/>
          </p:nvPr>
        </p:nvSpPr>
        <p:spPr>
          <a:xfrm>
            <a:off x="5251421" y="6658664"/>
            <a:ext cx="4017433" cy="350520"/>
          </a:xfrm>
          <a:prstGeom prst="rect">
            <a:avLst/>
          </a:prstGeom>
        </p:spPr>
        <p:txBody>
          <a:bodyPr vert="horz" lIns="93031" tIns="46516" rIns="93031" bIns="46516" rtlCol="0" anchor="b"/>
          <a:lstStyle>
            <a:defPPr>
              <a:defRPr kern="1200" smtId="4294967295"/>
            </a:defPPr>
            <a:lvl1pPr algn="r">
              <a:defRPr sz="1200"/>
            </a:lvl1pPr>
          </a:lstStyle>
          <a:p>
            <a:fld id="{DE247C12-2C6F-4F8F-A764-8CB2FE9A43B8}" type="slidenum">
              <a:rPr lang="en-US" smtClean="0"/>
              <a:t>‹#›</a:t>
            </a:fld>
            <a:endParaRPr lang="en-US"/>
          </a:p>
        </p:txBody>
      </p:sp>
    </p:spTree>
    <p:extLst>
      <p:ext uri="{BB962C8B-B14F-4D97-AF65-F5344CB8AC3E}">
        <p14:creationId xmlns:p14="http://schemas.microsoft.com/office/powerpoint/2010/main" val="846791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17963" cy="350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51450" y="0"/>
            <a:ext cx="4017963" cy="350838"/>
          </a:xfrm>
          <a:prstGeom prst="rect">
            <a:avLst/>
          </a:prstGeom>
        </p:spPr>
        <p:txBody>
          <a:bodyPr vert="horz" lIns="91440" tIns="45720" rIns="91440" bIns="45720" rtlCol="0"/>
          <a:lstStyle>
            <a:lvl1pPr algn="r">
              <a:defRPr sz="1200"/>
            </a:lvl1pPr>
          </a:lstStyle>
          <a:p>
            <a:fld id="{C0B40FFF-50F3-4946-8D84-5CBBC7217F0B}" type="datetimeFigureOut">
              <a:rPr lang="en-US" smtClean="0"/>
              <a:t>10/10/2023</a:t>
            </a:fld>
            <a:endParaRPr lang="en-US"/>
          </a:p>
        </p:txBody>
      </p:sp>
      <p:sp>
        <p:nvSpPr>
          <p:cNvPr id="4" name="Slide Image Placeholder 3"/>
          <p:cNvSpPr>
            <a:spLocks noGrp="1" noRot="1" noChangeAspect="1"/>
          </p:cNvSpPr>
          <p:nvPr>
            <p:ph type="sldImg" idx="2"/>
          </p:nvPr>
        </p:nvSpPr>
        <p:spPr>
          <a:xfrm>
            <a:off x="2532063" y="876300"/>
            <a:ext cx="4206875"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7100" y="3373438"/>
            <a:ext cx="7416800" cy="276066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9563"/>
            <a:ext cx="4017963" cy="3508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51450" y="6659563"/>
            <a:ext cx="4017963" cy="350837"/>
          </a:xfrm>
          <a:prstGeom prst="rect">
            <a:avLst/>
          </a:prstGeom>
        </p:spPr>
        <p:txBody>
          <a:bodyPr vert="horz" lIns="91440" tIns="45720" rIns="91440" bIns="45720" rtlCol="0" anchor="b"/>
          <a:lstStyle>
            <a:lvl1pPr algn="r">
              <a:defRPr sz="1200"/>
            </a:lvl1pPr>
          </a:lstStyle>
          <a:p>
            <a:fld id="{84BC4106-CE50-489D-B89D-20E356A1F82F}" type="slidenum">
              <a:rPr lang="en-US" smtClean="0"/>
              <a:t>‹#›</a:t>
            </a:fld>
            <a:endParaRPr lang="en-US"/>
          </a:p>
        </p:txBody>
      </p:sp>
    </p:spTree>
    <p:extLst>
      <p:ext uri="{BB962C8B-B14F-4D97-AF65-F5344CB8AC3E}">
        <p14:creationId xmlns:p14="http://schemas.microsoft.com/office/powerpoint/2010/main" val="1285992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solidFill>
                  <a:schemeClr val="accent6">
                    <a:lumMod val="75000"/>
                  </a:schemeClr>
                </a:solidFill>
                <a:ea typeface="Open Sans" panose="020B0606030504020204" pitchFamily="34" charset="0"/>
                <a:cs typeface="Open Sans" panose="020B0606030504020204" pitchFamily="34" charset="0"/>
              </a:rPr>
              <a:t>83% of SSc patients were females, with a mean age of 44 ± 18.4 years  </a:t>
            </a:r>
          </a:p>
          <a:p>
            <a:pPr marL="171450" indent="-171450">
              <a:buFont typeface="Arial" panose="020B0604020202020204" pitchFamily="34" charset="0"/>
              <a:buChar char="•"/>
            </a:pPr>
            <a:r>
              <a:rPr lang="en-US" sz="1200" dirty="0">
                <a:solidFill>
                  <a:schemeClr val="accent6">
                    <a:lumMod val="75000"/>
                  </a:schemeClr>
                </a:solidFill>
                <a:ea typeface="Open Sans" panose="020B0606030504020204" pitchFamily="34" charset="0"/>
                <a:cs typeface="Open Sans" panose="020B0606030504020204" pitchFamily="34" charset="0"/>
              </a:rPr>
              <a:t>Mean disease duration was 4.3 ± 2.6 years and mean follow up interval between measurements was 23 months ± 4.8 months</a:t>
            </a:r>
          </a:p>
          <a:p>
            <a:pPr marL="171450" indent="-171450">
              <a:buFont typeface="Arial" panose="020B0604020202020204" pitchFamily="34" charset="0"/>
              <a:buChar char="•"/>
            </a:pPr>
            <a:endParaRPr lang="en-US" sz="1200" dirty="0">
              <a:solidFill>
                <a:schemeClr val="accent6">
                  <a:lumMod val="75000"/>
                </a:schemeClr>
              </a:solidFill>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dirty="0"/>
              <a:t>µs´ difference between healthy controls, SSc patient at locations where there is no skin fibrosis (mRSS = 0), and SSc patients at measurement sites with skin fibrosis (mRSS &gt; 0)</a:t>
            </a:r>
            <a:endParaRPr lang="en-US" sz="1200" dirty="0">
              <a:solidFill>
                <a:schemeClr val="accent6">
                  <a:lumMod val="75000"/>
                </a:schemeClr>
              </a:solidFill>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fld id="{84BC4106-CE50-489D-B89D-20E356A1F82F}" type="slidenum">
              <a:rPr lang="en-US" smtClean="0"/>
              <a:t>1</a:t>
            </a:fld>
            <a:endParaRPr lang="en-US"/>
          </a:p>
        </p:txBody>
      </p:sp>
    </p:spTree>
    <p:extLst>
      <p:ext uri="{BB962C8B-B14F-4D97-AF65-F5344CB8AC3E}">
        <p14:creationId xmlns:p14="http://schemas.microsoft.com/office/powerpoint/2010/main" val="4251098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42008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idx="1"/>
          </p:nvPr>
        </p:nvSpPr>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3944130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59353" y="13537958"/>
            <a:ext cx="31843903" cy="4184282"/>
          </a:xfrm>
        </p:spPr>
        <p:txBody>
          <a:bodyPr anchor="t"/>
          <a:lstStyle>
            <a:defPPr>
              <a:defRPr kern="1200" smtId="4294967295"/>
            </a:defPPr>
            <a:lvl1pPr algn="l">
              <a:defRPr sz="14569" b="1" cap="all"/>
            </a:lvl1pPr>
          </a:lstStyle>
          <a:p>
            <a:r>
              <a:rPr lang="en-US"/>
              <a:t>Click to edit Master title style</a:t>
            </a:r>
          </a:p>
        </p:txBody>
      </p:sp>
      <p:sp>
        <p:nvSpPr>
          <p:cNvPr id="3" name="Text Placeholder 2"/>
          <p:cNvSpPr>
            <a:spLocks noGrp="1"/>
          </p:cNvSpPr>
          <p:nvPr>
            <p:ph type="body" idx="1"/>
          </p:nvPr>
        </p:nvSpPr>
        <p:spPr>
          <a:xfrm>
            <a:off x="2959353" y="8929399"/>
            <a:ext cx="31843903" cy="4608560"/>
          </a:xfrm>
        </p:spPr>
        <p:txBody>
          <a:bodyPr anchor="b"/>
          <a:lstStyle>
            <a:defPPr>
              <a:defRPr kern="1200" smtId="4294967295"/>
            </a:defPPr>
            <a:lvl1pPr marL="0" indent="0">
              <a:buNone/>
              <a:defRPr sz="7360">
                <a:solidFill>
                  <a:schemeClr val="tx1">
                    <a:tint val="75000"/>
                  </a:schemeClr>
                </a:solidFill>
              </a:defRPr>
            </a:lvl1pPr>
            <a:lvl2pPr marL="1665134" indent="0">
              <a:buNone/>
              <a:defRPr sz="6601">
                <a:solidFill>
                  <a:schemeClr val="tx1">
                    <a:tint val="75000"/>
                  </a:schemeClr>
                </a:solidFill>
              </a:defRPr>
            </a:lvl2pPr>
            <a:lvl3pPr marL="3330268" indent="0">
              <a:buNone/>
              <a:defRPr sz="5843">
                <a:solidFill>
                  <a:schemeClr val="tx1">
                    <a:tint val="75000"/>
                  </a:schemeClr>
                </a:solidFill>
              </a:defRPr>
            </a:lvl3pPr>
            <a:lvl4pPr marL="4995403" indent="0">
              <a:buNone/>
              <a:defRPr sz="5084">
                <a:solidFill>
                  <a:schemeClr val="tx1">
                    <a:tint val="75000"/>
                  </a:schemeClr>
                </a:solidFill>
              </a:defRPr>
            </a:lvl4pPr>
            <a:lvl5pPr marL="6660538" indent="0">
              <a:buNone/>
              <a:defRPr sz="5084">
                <a:solidFill>
                  <a:schemeClr val="tx1">
                    <a:tint val="75000"/>
                  </a:schemeClr>
                </a:solidFill>
              </a:defRPr>
            </a:lvl5pPr>
            <a:lvl6pPr marL="8325672" indent="0">
              <a:buNone/>
              <a:defRPr sz="5084">
                <a:solidFill>
                  <a:schemeClr val="tx1">
                    <a:tint val="75000"/>
                  </a:schemeClr>
                </a:solidFill>
              </a:defRPr>
            </a:lvl6pPr>
            <a:lvl7pPr marL="9990806" indent="0">
              <a:buNone/>
              <a:defRPr sz="5084">
                <a:solidFill>
                  <a:schemeClr val="tx1">
                    <a:tint val="75000"/>
                  </a:schemeClr>
                </a:solidFill>
              </a:defRPr>
            </a:lvl7pPr>
            <a:lvl8pPr marL="11655940" indent="0">
              <a:buNone/>
              <a:defRPr sz="5084">
                <a:solidFill>
                  <a:schemeClr val="tx1">
                    <a:tint val="75000"/>
                  </a:schemeClr>
                </a:solidFill>
              </a:defRPr>
            </a:lvl8pPr>
            <a:lvl9pPr marL="13321075" indent="0">
              <a:buNone/>
              <a:defRPr sz="50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375296835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sz="half" idx="1"/>
          </p:nvPr>
        </p:nvSpPr>
        <p:spPr>
          <a:xfrm>
            <a:off x="6744719" y="15732513"/>
            <a:ext cx="60377234" cy="44490915"/>
          </a:xfrm>
        </p:spPr>
        <p:txBody>
          <a:bodyPr/>
          <a:lstStyle>
            <a:defPPr>
              <a:defRPr kern="1200" smtId="4294967295"/>
            </a:defPPr>
            <a:lvl1pPr>
              <a:defRPr sz="10168"/>
            </a:lvl1pPr>
            <a:lvl2pPr>
              <a:defRPr sz="8726"/>
            </a:lvl2pPr>
            <a:lvl3pPr>
              <a:defRPr sz="7360"/>
            </a:lvl3pPr>
            <a:lvl4pPr>
              <a:defRPr sz="6601"/>
            </a:lvl4pPr>
            <a:lvl5pPr>
              <a:defRPr sz="6601"/>
            </a:lvl5pPr>
            <a:lvl6pPr>
              <a:defRPr sz="6601"/>
            </a:lvl6pPr>
            <a:lvl7pPr>
              <a:defRPr sz="6601"/>
            </a:lvl7pPr>
            <a:lvl8pPr>
              <a:defRPr sz="6601"/>
            </a:lvl8pPr>
            <a:lvl9pPr>
              <a:defRPr sz="66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7746341" y="15732513"/>
            <a:ext cx="60377234" cy="44490915"/>
          </a:xfrm>
        </p:spPr>
        <p:txBody>
          <a:bodyPr/>
          <a:lstStyle>
            <a:defPPr>
              <a:defRPr kern="1200" smtId="4294967295"/>
            </a:defPPr>
            <a:lvl1pPr>
              <a:defRPr sz="10168"/>
            </a:lvl1pPr>
            <a:lvl2pPr>
              <a:defRPr sz="8726"/>
            </a:lvl2pPr>
            <a:lvl3pPr>
              <a:defRPr sz="7360"/>
            </a:lvl3pPr>
            <a:lvl4pPr>
              <a:defRPr sz="6601"/>
            </a:lvl4pPr>
            <a:lvl5pPr>
              <a:defRPr sz="6601"/>
            </a:lvl5pPr>
            <a:lvl6pPr>
              <a:defRPr sz="6601"/>
            </a:lvl6pPr>
            <a:lvl7pPr>
              <a:defRPr sz="6601"/>
            </a:lvl7pPr>
            <a:lvl8pPr>
              <a:defRPr sz="6601"/>
            </a:lvl8pPr>
            <a:lvl9pPr>
              <a:defRPr sz="66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6" name="Footer Placeholder 5"/>
          <p:cNvSpPr>
            <a:spLocks noGrp="1"/>
          </p:cNvSpPr>
          <p:nvPr>
            <p:ph type="ftr" sz="quarter" idx="11"/>
          </p:nvPr>
        </p:nvSpPr>
        <p:spPr/>
        <p:txBody>
          <a:bodyPr/>
          <a:lstStyle>
            <a:defPPr>
              <a:defRPr kern="1200" smtId="4294967295"/>
            </a:defPPr>
          </a:lstStyle>
          <a:p>
            <a:endParaRPr lang="en-US"/>
          </a:p>
        </p:txBody>
      </p:sp>
      <p:sp>
        <p:nvSpPr>
          <p:cNvPr id="7" name="Slide Number Placeholder 6"/>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01724514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3172" y="843686"/>
            <a:ext cx="33717069" cy="3511286"/>
          </a:xfrm>
        </p:spPr>
        <p:txBody>
          <a:bodyPr/>
          <a:lstStyle>
            <a:defPPr>
              <a:defRPr kern="1200" smtId="4294967295"/>
            </a:defPPr>
            <a:lvl1pPr>
              <a:defRPr/>
            </a:lvl1pPr>
          </a:lstStyle>
          <a:p>
            <a:r>
              <a:rPr lang="en-US"/>
              <a:t>Click to edit Master title style</a:t>
            </a:r>
          </a:p>
        </p:txBody>
      </p:sp>
      <p:sp>
        <p:nvSpPr>
          <p:cNvPr id="3" name="Text Placeholder 2"/>
          <p:cNvSpPr>
            <a:spLocks noGrp="1"/>
          </p:cNvSpPr>
          <p:nvPr>
            <p:ph type="body" idx="1"/>
          </p:nvPr>
        </p:nvSpPr>
        <p:spPr>
          <a:xfrm>
            <a:off x="1873174" y="4715855"/>
            <a:ext cx="16552847" cy="1965343"/>
          </a:xfrm>
        </p:spPr>
        <p:txBody>
          <a:bodyPr anchor="b"/>
          <a:lstStyle>
            <a:defPPr>
              <a:defRPr kern="1200" smtId="4294967295"/>
            </a:defPPr>
            <a:lvl1pPr marL="0" indent="0">
              <a:buNone/>
              <a:defRPr sz="8726" b="1"/>
            </a:lvl1pPr>
            <a:lvl2pPr marL="1665134" indent="0">
              <a:buNone/>
              <a:defRPr sz="7360" b="1"/>
            </a:lvl2pPr>
            <a:lvl3pPr marL="3330268" indent="0">
              <a:buNone/>
              <a:defRPr sz="6601" b="1"/>
            </a:lvl3pPr>
            <a:lvl4pPr marL="4995403" indent="0">
              <a:buNone/>
              <a:defRPr sz="5843" b="1"/>
            </a:lvl4pPr>
            <a:lvl5pPr marL="6660538" indent="0">
              <a:buNone/>
              <a:defRPr sz="5843" b="1"/>
            </a:lvl5pPr>
            <a:lvl6pPr marL="8325672" indent="0">
              <a:buNone/>
              <a:defRPr sz="5843" b="1"/>
            </a:lvl6pPr>
            <a:lvl7pPr marL="9990806" indent="0">
              <a:buNone/>
              <a:defRPr sz="5843" b="1"/>
            </a:lvl7pPr>
            <a:lvl8pPr marL="11655940" indent="0">
              <a:buNone/>
              <a:defRPr sz="5843" b="1"/>
            </a:lvl8pPr>
            <a:lvl9pPr marL="13321075" indent="0">
              <a:buNone/>
              <a:defRPr sz="5843" b="1"/>
            </a:lvl9pPr>
          </a:lstStyle>
          <a:p>
            <a:pPr lvl="0"/>
            <a:r>
              <a:rPr lang="en-US"/>
              <a:t>Click to edit Master text styles</a:t>
            </a:r>
          </a:p>
        </p:txBody>
      </p:sp>
      <p:sp>
        <p:nvSpPr>
          <p:cNvPr id="4" name="Content Placeholder 3"/>
          <p:cNvSpPr>
            <a:spLocks noGrp="1"/>
          </p:cNvSpPr>
          <p:nvPr>
            <p:ph sz="half" idx="2"/>
          </p:nvPr>
        </p:nvSpPr>
        <p:spPr>
          <a:xfrm>
            <a:off x="1873174" y="6681198"/>
            <a:ext cx="16552847" cy="12138321"/>
          </a:xfrm>
        </p:spPr>
        <p:txBody>
          <a:bodyPr/>
          <a:lstStyle>
            <a:defPPr>
              <a:defRPr kern="1200" smtId="4294967295"/>
            </a:defPPr>
            <a:lvl1pPr>
              <a:defRPr sz="8726"/>
            </a:lvl1pPr>
            <a:lvl2pPr>
              <a:defRPr sz="7360"/>
            </a:lvl2pPr>
            <a:lvl3pPr>
              <a:defRPr sz="6601"/>
            </a:lvl3pPr>
            <a:lvl4pPr>
              <a:defRPr sz="5843"/>
            </a:lvl4pPr>
            <a:lvl5pPr>
              <a:defRPr sz="5843"/>
            </a:lvl5pPr>
            <a:lvl6pPr>
              <a:defRPr sz="5843"/>
            </a:lvl6pPr>
            <a:lvl7pPr>
              <a:defRPr sz="5843"/>
            </a:lvl7pPr>
            <a:lvl8pPr>
              <a:defRPr sz="5843"/>
            </a:lvl8pPr>
            <a:lvl9pPr>
              <a:defRPr sz="58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030896" y="4715855"/>
            <a:ext cx="16559348" cy="1965343"/>
          </a:xfrm>
        </p:spPr>
        <p:txBody>
          <a:bodyPr anchor="b"/>
          <a:lstStyle>
            <a:defPPr>
              <a:defRPr kern="1200" smtId="4294967295"/>
            </a:defPPr>
            <a:lvl1pPr marL="0" indent="0">
              <a:buNone/>
              <a:defRPr sz="8726" b="1"/>
            </a:lvl1pPr>
            <a:lvl2pPr marL="1665134" indent="0">
              <a:buNone/>
              <a:defRPr sz="7360" b="1"/>
            </a:lvl2pPr>
            <a:lvl3pPr marL="3330268" indent="0">
              <a:buNone/>
              <a:defRPr sz="6601" b="1"/>
            </a:lvl3pPr>
            <a:lvl4pPr marL="4995403" indent="0">
              <a:buNone/>
              <a:defRPr sz="5843" b="1"/>
            </a:lvl4pPr>
            <a:lvl5pPr marL="6660538" indent="0">
              <a:buNone/>
              <a:defRPr sz="5843" b="1"/>
            </a:lvl5pPr>
            <a:lvl6pPr marL="8325672" indent="0">
              <a:buNone/>
              <a:defRPr sz="5843" b="1"/>
            </a:lvl6pPr>
            <a:lvl7pPr marL="9990806" indent="0">
              <a:buNone/>
              <a:defRPr sz="5843" b="1"/>
            </a:lvl7pPr>
            <a:lvl8pPr marL="11655940" indent="0">
              <a:buNone/>
              <a:defRPr sz="5843" b="1"/>
            </a:lvl8pPr>
            <a:lvl9pPr marL="13321075" indent="0">
              <a:buNone/>
              <a:defRPr sz="5843" b="1"/>
            </a:lvl9pPr>
          </a:lstStyle>
          <a:p>
            <a:pPr lvl="0"/>
            <a:r>
              <a:rPr lang="en-US"/>
              <a:t>Click to edit Master text styles</a:t>
            </a:r>
          </a:p>
        </p:txBody>
      </p:sp>
      <p:sp>
        <p:nvSpPr>
          <p:cNvPr id="6" name="Content Placeholder 5"/>
          <p:cNvSpPr>
            <a:spLocks noGrp="1"/>
          </p:cNvSpPr>
          <p:nvPr>
            <p:ph sz="quarter" idx="4"/>
          </p:nvPr>
        </p:nvSpPr>
        <p:spPr>
          <a:xfrm>
            <a:off x="19030896" y="6681198"/>
            <a:ext cx="16559348" cy="12138321"/>
          </a:xfrm>
        </p:spPr>
        <p:txBody>
          <a:bodyPr/>
          <a:lstStyle>
            <a:defPPr>
              <a:defRPr kern="1200" smtId="4294967295"/>
            </a:defPPr>
            <a:lvl1pPr>
              <a:defRPr sz="8726"/>
            </a:lvl1pPr>
            <a:lvl2pPr>
              <a:defRPr sz="7360"/>
            </a:lvl2pPr>
            <a:lvl3pPr>
              <a:defRPr sz="6601"/>
            </a:lvl3pPr>
            <a:lvl4pPr>
              <a:defRPr sz="5843"/>
            </a:lvl4pPr>
            <a:lvl5pPr>
              <a:defRPr sz="5843"/>
            </a:lvl5pPr>
            <a:lvl6pPr>
              <a:defRPr sz="5843"/>
            </a:lvl6pPr>
            <a:lvl7pPr>
              <a:defRPr sz="5843"/>
            </a:lvl7pPr>
            <a:lvl8pPr>
              <a:defRPr sz="5843"/>
            </a:lvl8pPr>
            <a:lvl9pPr>
              <a:defRPr sz="58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8" name="Footer Placeholder 7"/>
          <p:cNvSpPr>
            <a:spLocks noGrp="1"/>
          </p:cNvSpPr>
          <p:nvPr>
            <p:ph type="ftr" sz="quarter" idx="11"/>
          </p:nvPr>
        </p:nvSpPr>
        <p:spPr/>
        <p:txBody>
          <a:bodyPr/>
          <a:lstStyle>
            <a:defPPr>
              <a:defRPr kern="1200" smtId="4294967295"/>
            </a:defPPr>
          </a:lstStyle>
          <a:p>
            <a:endParaRPr lang="en-US"/>
          </a:p>
        </p:txBody>
      </p:sp>
      <p:sp>
        <p:nvSpPr>
          <p:cNvPr id="9" name="Slide Number Placeholder 8"/>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39470194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Date Placeholder 2"/>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4" name="Footer Placeholder 3"/>
          <p:cNvSpPr>
            <a:spLocks noGrp="1"/>
          </p:cNvSpPr>
          <p:nvPr>
            <p:ph type="ftr" sz="quarter" idx="11"/>
          </p:nvPr>
        </p:nvSpPr>
        <p:spPr/>
        <p:txBody>
          <a:bodyPr/>
          <a:lstStyle>
            <a:defPPr>
              <a:defRPr kern="1200" smtId="4294967295"/>
            </a:defPPr>
          </a:lstStyle>
          <a:p>
            <a:endParaRPr lang="en-US"/>
          </a:p>
        </p:txBody>
      </p:sp>
      <p:sp>
        <p:nvSpPr>
          <p:cNvPr id="5" name="Slide Number Placeholder 4"/>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36634232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3" name="Footer Placeholder 2"/>
          <p:cNvSpPr>
            <a:spLocks noGrp="1"/>
          </p:cNvSpPr>
          <p:nvPr>
            <p:ph type="ftr" sz="quarter" idx="11"/>
          </p:nvPr>
        </p:nvSpPr>
        <p:spPr/>
        <p:txBody>
          <a:bodyPr/>
          <a:lstStyle>
            <a:defPPr>
              <a:defRPr kern="1200" smtId="4294967295"/>
            </a:defPPr>
          </a:lstStyle>
          <a:p>
            <a:endParaRPr lang="en-US"/>
          </a:p>
        </p:txBody>
      </p:sp>
      <p:sp>
        <p:nvSpPr>
          <p:cNvPr id="4" name="Slide Number Placeholder 3"/>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86091492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3176" y="838807"/>
            <a:ext cx="12325205" cy="3569807"/>
          </a:xfrm>
        </p:spPr>
        <p:txBody>
          <a:bodyPr anchor="b"/>
          <a:lstStyle>
            <a:defPPr>
              <a:defRPr kern="1200" smtId="4294967295"/>
            </a:defPPr>
            <a:lvl1pPr algn="l">
              <a:defRPr sz="7360" b="1"/>
            </a:lvl1pPr>
          </a:lstStyle>
          <a:p>
            <a:r>
              <a:rPr lang="en-US"/>
              <a:t>Click to edit Master title style</a:t>
            </a:r>
          </a:p>
        </p:txBody>
      </p:sp>
      <p:sp>
        <p:nvSpPr>
          <p:cNvPr id="3" name="Content Placeholder 2"/>
          <p:cNvSpPr>
            <a:spLocks noGrp="1"/>
          </p:cNvSpPr>
          <p:nvPr>
            <p:ph idx="1"/>
          </p:nvPr>
        </p:nvSpPr>
        <p:spPr>
          <a:xfrm>
            <a:off x="14647152" y="838809"/>
            <a:ext cx="20943089" cy="17980709"/>
          </a:xfrm>
        </p:spPr>
        <p:txBody>
          <a:bodyPr/>
          <a:lstStyle>
            <a:defPPr>
              <a:defRPr kern="1200" smtId="4294967295"/>
            </a:defPPr>
            <a:lvl1pPr>
              <a:defRPr sz="11685"/>
            </a:lvl1pPr>
            <a:lvl2pPr>
              <a:defRPr sz="10168"/>
            </a:lvl2pPr>
            <a:lvl3pPr>
              <a:defRPr sz="8726"/>
            </a:lvl3pPr>
            <a:lvl4pPr>
              <a:defRPr sz="7360"/>
            </a:lvl4pPr>
            <a:lvl5pPr>
              <a:defRPr sz="7360"/>
            </a:lvl5pPr>
            <a:lvl6pPr>
              <a:defRPr sz="7360"/>
            </a:lvl6pPr>
            <a:lvl7pPr>
              <a:defRPr sz="7360"/>
            </a:lvl7pPr>
            <a:lvl8pPr>
              <a:defRPr sz="7360"/>
            </a:lvl8pPr>
            <a:lvl9pPr>
              <a:defRPr sz="73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73176" y="4408616"/>
            <a:ext cx="12325205" cy="14410903"/>
          </a:xfrm>
        </p:spPr>
        <p:txBody>
          <a:bodyPr/>
          <a:lstStyle>
            <a:defPPr>
              <a:defRPr kern="1200" smtId="4294967295"/>
            </a:defPPr>
            <a:lvl1pPr marL="0" indent="0">
              <a:buNone/>
              <a:defRPr sz="5084"/>
            </a:lvl1pPr>
            <a:lvl2pPr marL="1665134" indent="0">
              <a:buNone/>
              <a:defRPr sz="4325"/>
            </a:lvl2pPr>
            <a:lvl3pPr marL="3330268" indent="0">
              <a:buNone/>
              <a:defRPr sz="3642"/>
            </a:lvl3pPr>
            <a:lvl4pPr marL="4995403" indent="0">
              <a:buNone/>
              <a:defRPr sz="3263"/>
            </a:lvl4pPr>
            <a:lvl5pPr marL="6660538" indent="0">
              <a:buNone/>
              <a:defRPr sz="3263"/>
            </a:lvl5pPr>
            <a:lvl6pPr marL="8325672" indent="0">
              <a:buNone/>
              <a:defRPr sz="3263"/>
            </a:lvl6pPr>
            <a:lvl7pPr marL="9990806" indent="0">
              <a:buNone/>
              <a:defRPr sz="3263"/>
            </a:lvl7pPr>
            <a:lvl8pPr marL="11655940" indent="0">
              <a:buNone/>
              <a:defRPr sz="3263"/>
            </a:lvl8pPr>
            <a:lvl9pPr marL="13321075" indent="0">
              <a:buNone/>
              <a:defRPr sz="3263"/>
            </a:lvl9pPr>
          </a:lstStyle>
          <a:p>
            <a:pPr lvl="0"/>
            <a:r>
              <a:rPr lang="en-US"/>
              <a:t>Click to edit Master text styles</a:t>
            </a:r>
          </a:p>
        </p:txBody>
      </p:sp>
      <p:sp>
        <p:nvSpPr>
          <p:cNvPr id="5" name="Date Placeholder 4"/>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6" name="Footer Placeholder 5"/>
          <p:cNvSpPr>
            <a:spLocks noGrp="1"/>
          </p:cNvSpPr>
          <p:nvPr>
            <p:ph type="ftr" sz="quarter" idx="11"/>
          </p:nvPr>
        </p:nvSpPr>
        <p:spPr/>
        <p:txBody>
          <a:bodyPr/>
          <a:lstStyle>
            <a:defPPr>
              <a:defRPr kern="1200" smtId="4294967295"/>
            </a:defPPr>
          </a:lstStyle>
          <a:p>
            <a:endParaRPr lang="en-US"/>
          </a:p>
        </p:txBody>
      </p:sp>
      <p:sp>
        <p:nvSpPr>
          <p:cNvPr id="7" name="Slide Number Placeholder 6"/>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83331056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3093" y="14747400"/>
            <a:ext cx="22478049" cy="1741014"/>
          </a:xfrm>
        </p:spPr>
        <p:txBody>
          <a:bodyPr anchor="b"/>
          <a:lstStyle>
            <a:defPPr>
              <a:defRPr kern="1200" smtId="4294967295"/>
            </a:defPPr>
            <a:lvl1pPr algn="l">
              <a:defRPr sz="7360" b="1"/>
            </a:lvl1pPr>
          </a:lstStyle>
          <a:p>
            <a:r>
              <a:rPr lang="en-US"/>
              <a:t>Click to edit Master title style</a:t>
            </a:r>
          </a:p>
        </p:txBody>
      </p:sp>
      <p:sp>
        <p:nvSpPr>
          <p:cNvPr id="3" name="Picture Placeholder 2"/>
          <p:cNvSpPr>
            <a:spLocks noGrp="1"/>
          </p:cNvSpPr>
          <p:nvPr>
            <p:ph type="pic" idx="1"/>
          </p:nvPr>
        </p:nvSpPr>
        <p:spPr>
          <a:xfrm>
            <a:off x="7343093" y="1882441"/>
            <a:ext cx="22478049" cy="12640627"/>
          </a:xfrm>
        </p:spPr>
        <p:txBody>
          <a:bodyPr/>
          <a:lstStyle>
            <a:defPPr>
              <a:defRPr kern="1200" smtId="4294967295"/>
            </a:defPPr>
            <a:lvl1pPr marL="0" indent="0">
              <a:buNone/>
              <a:defRPr sz="11685"/>
            </a:lvl1pPr>
            <a:lvl2pPr marL="1665134" indent="0">
              <a:buNone/>
              <a:defRPr sz="10168"/>
            </a:lvl2pPr>
            <a:lvl3pPr marL="3330268" indent="0">
              <a:buNone/>
              <a:defRPr sz="8726"/>
            </a:lvl3pPr>
            <a:lvl4pPr marL="4995403" indent="0">
              <a:buNone/>
              <a:defRPr sz="7360"/>
            </a:lvl4pPr>
            <a:lvl5pPr marL="6660538" indent="0">
              <a:buNone/>
              <a:defRPr sz="7360"/>
            </a:lvl5pPr>
            <a:lvl6pPr marL="8325672" indent="0">
              <a:buNone/>
              <a:defRPr sz="7360"/>
            </a:lvl6pPr>
            <a:lvl7pPr marL="9990806" indent="0">
              <a:buNone/>
              <a:defRPr sz="7360"/>
            </a:lvl7pPr>
            <a:lvl8pPr marL="11655940" indent="0">
              <a:buNone/>
              <a:defRPr sz="7360"/>
            </a:lvl8pPr>
            <a:lvl9pPr marL="13321075" indent="0">
              <a:buNone/>
              <a:defRPr sz="7360"/>
            </a:lvl9pPr>
          </a:lstStyle>
          <a:p>
            <a:endParaRPr lang="en-US"/>
          </a:p>
        </p:txBody>
      </p:sp>
      <p:sp>
        <p:nvSpPr>
          <p:cNvPr id="4" name="Text Placeholder 3"/>
          <p:cNvSpPr>
            <a:spLocks noGrp="1"/>
          </p:cNvSpPr>
          <p:nvPr>
            <p:ph type="body" sz="half" idx="2"/>
          </p:nvPr>
        </p:nvSpPr>
        <p:spPr>
          <a:xfrm>
            <a:off x="7343093" y="16488415"/>
            <a:ext cx="22478049" cy="2472528"/>
          </a:xfrm>
        </p:spPr>
        <p:txBody>
          <a:bodyPr/>
          <a:lstStyle>
            <a:defPPr>
              <a:defRPr kern="1200" smtId="4294967295"/>
            </a:defPPr>
            <a:lvl1pPr marL="0" indent="0">
              <a:buNone/>
              <a:defRPr sz="5084"/>
            </a:lvl1pPr>
            <a:lvl2pPr marL="1665134" indent="0">
              <a:buNone/>
              <a:defRPr sz="4325"/>
            </a:lvl2pPr>
            <a:lvl3pPr marL="3330268" indent="0">
              <a:buNone/>
              <a:defRPr sz="3642"/>
            </a:lvl3pPr>
            <a:lvl4pPr marL="4995403" indent="0">
              <a:buNone/>
              <a:defRPr sz="3263"/>
            </a:lvl4pPr>
            <a:lvl5pPr marL="6660538" indent="0">
              <a:buNone/>
              <a:defRPr sz="3263"/>
            </a:lvl5pPr>
            <a:lvl6pPr marL="8325672" indent="0">
              <a:buNone/>
              <a:defRPr sz="3263"/>
            </a:lvl6pPr>
            <a:lvl7pPr marL="9990806" indent="0">
              <a:buNone/>
              <a:defRPr sz="3263"/>
            </a:lvl7pPr>
            <a:lvl8pPr marL="11655940" indent="0">
              <a:buNone/>
              <a:defRPr sz="3263"/>
            </a:lvl8pPr>
            <a:lvl9pPr marL="13321075" indent="0">
              <a:buNone/>
              <a:defRPr sz="3263"/>
            </a:lvl9pPr>
          </a:lstStyle>
          <a:p>
            <a:pPr lvl="0"/>
            <a:r>
              <a:rPr lang="en-US"/>
              <a:t>Click to edit Master text styles</a:t>
            </a:r>
          </a:p>
        </p:txBody>
      </p:sp>
      <p:sp>
        <p:nvSpPr>
          <p:cNvPr id="5" name="Date Placeholder 4"/>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6" name="Footer Placeholder 5"/>
          <p:cNvSpPr>
            <a:spLocks noGrp="1"/>
          </p:cNvSpPr>
          <p:nvPr>
            <p:ph type="ftr" sz="quarter" idx="11"/>
          </p:nvPr>
        </p:nvSpPr>
        <p:spPr/>
        <p:txBody>
          <a:bodyPr/>
          <a:lstStyle>
            <a:defPPr>
              <a:defRPr kern="1200" smtId="4294967295"/>
            </a:defPPr>
          </a:lstStyle>
          <a:p>
            <a:endParaRPr lang="en-US"/>
          </a:p>
        </p:txBody>
      </p:sp>
      <p:sp>
        <p:nvSpPr>
          <p:cNvPr id="7" name="Slide Number Placeholder 6"/>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180699579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5664612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782114" y="2701742"/>
            <a:ext cx="30341466" cy="57521684"/>
          </a:xfrm>
        </p:spPr>
        <p:txBody>
          <a:bodyPr vert="eaVert"/>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a:xfrm>
            <a:off x="6744722" y="2701742"/>
            <a:ext cx="90413000" cy="57521684"/>
          </a:xfrm>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smtId="4294967295"/>
            </a:defPPr>
          </a:lstStyle>
          <a:p>
            <a:fld id="{F8E1F909-3568-40F5-8205-05484158C88C}" type="datetimeFigureOut">
              <a:rPr lang="en-US" smtClean="0"/>
              <a:t>10/10/2023</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6346953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3172" y="843686"/>
            <a:ext cx="33717069" cy="3511286"/>
          </a:xfrm>
          <a:prstGeom prst="rect">
            <a:avLst/>
          </a:prstGeom>
        </p:spPr>
        <p:txBody>
          <a:bodyPr vert="horz" lIns="438903" tIns="219451" rIns="438903" bIns="219451" rtlCol="0" anchor="ctr">
            <a:normAutofit/>
          </a:bodyPr>
          <a:lstStyle>
            <a:defPPr>
              <a:defRPr kern="1200" smtId="4294967295"/>
            </a:defPPr>
          </a:lstStyle>
          <a:p>
            <a:r>
              <a:rPr lang="en-US"/>
              <a:t>Click to edit Master title style</a:t>
            </a:r>
          </a:p>
        </p:txBody>
      </p:sp>
      <p:sp>
        <p:nvSpPr>
          <p:cNvPr id="3" name="Text Placeholder 2"/>
          <p:cNvSpPr>
            <a:spLocks noGrp="1"/>
          </p:cNvSpPr>
          <p:nvPr>
            <p:ph type="body" idx="1"/>
          </p:nvPr>
        </p:nvSpPr>
        <p:spPr>
          <a:xfrm>
            <a:off x="1873172" y="4915803"/>
            <a:ext cx="33717069" cy="13903717"/>
          </a:xfrm>
          <a:prstGeom prst="rect">
            <a:avLst/>
          </a:prstGeom>
        </p:spPr>
        <p:txBody>
          <a:bodyPr vert="horz" lIns="438903" tIns="219451" rIns="438903" bIns="219451" rtlCol="0">
            <a:normAutofit/>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873171" y="19526650"/>
            <a:ext cx="8741463" cy="1121661"/>
          </a:xfrm>
          <a:prstGeom prst="rect">
            <a:avLst/>
          </a:prstGeom>
        </p:spPr>
        <p:txBody>
          <a:bodyPr vert="horz" lIns="438903" tIns="219451" rIns="438903" bIns="219451" rtlCol="0" anchor="ctr"/>
          <a:lstStyle>
            <a:defPPr>
              <a:defRPr kern="1200" smtId="4294967295"/>
            </a:defPPr>
            <a:lvl1pPr algn="l">
              <a:defRPr sz="4325">
                <a:solidFill>
                  <a:schemeClr val="tx1">
                    <a:tint val="75000"/>
                  </a:schemeClr>
                </a:solidFill>
              </a:defRPr>
            </a:lvl1pPr>
          </a:lstStyle>
          <a:p>
            <a:fld id="{F8E1F909-3568-40F5-8205-05484158C88C}" type="datetimeFigureOut">
              <a:rPr lang="en-US" smtClean="0"/>
              <a:t>10/10/2023</a:t>
            </a:fld>
            <a:endParaRPr lang="en-US"/>
          </a:p>
        </p:txBody>
      </p:sp>
      <p:sp>
        <p:nvSpPr>
          <p:cNvPr id="5" name="Footer Placeholder 4"/>
          <p:cNvSpPr>
            <a:spLocks noGrp="1"/>
          </p:cNvSpPr>
          <p:nvPr>
            <p:ph type="ftr" sz="quarter" idx="3"/>
          </p:nvPr>
        </p:nvSpPr>
        <p:spPr>
          <a:xfrm>
            <a:off x="12800001" y="19526650"/>
            <a:ext cx="11863414" cy="1121661"/>
          </a:xfrm>
          <a:prstGeom prst="rect">
            <a:avLst/>
          </a:prstGeom>
        </p:spPr>
        <p:txBody>
          <a:bodyPr vert="horz" lIns="438903" tIns="219451" rIns="438903" bIns="219451" rtlCol="0" anchor="ctr"/>
          <a:lstStyle>
            <a:defPPr>
              <a:defRPr kern="1200" smtId="4294967295"/>
            </a:defPPr>
            <a:lvl1pPr algn="ctr">
              <a:defRPr sz="4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6848780" y="19526650"/>
            <a:ext cx="8741463" cy="1121661"/>
          </a:xfrm>
          <a:prstGeom prst="rect">
            <a:avLst/>
          </a:prstGeom>
        </p:spPr>
        <p:txBody>
          <a:bodyPr vert="horz" lIns="438903" tIns="219451" rIns="438903" bIns="219451" rtlCol="0" anchor="ctr"/>
          <a:lstStyle>
            <a:defPPr>
              <a:defRPr kern="1200" smtId="4294967295"/>
            </a:defPPr>
            <a:lvl1pPr algn="r">
              <a:defRPr sz="4325">
                <a:solidFill>
                  <a:schemeClr val="tx1">
                    <a:tint val="75000"/>
                  </a:schemeClr>
                </a:solidFill>
              </a:defRPr>
            </a:lvl1pPr>
          </a:lstStyle>
          <a:p>
            <a:fld id="{5A40D005-FB29-4DA1-AF6A-7002CDC49E30}" type="slidenum">
              <a:rPr lang="en-US" smtClean="0"/>
              <a:t>‹#›</a:t>
            </a:fld>
            <a:endParaRPr lang="en-US"/>
          </a:p>
        </p:txBody>
      </p:sp>
    </p:spTree>
    <p:extLst>
      <p:ext uri="{BB962C8B-B14F-4D97-AF65-F5344CB8AC3E}">
        <p14:creationId xmlns:p14="http://schemas.microsoft.com/office/powerpoint/2010/main" val="1521613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smtId="4294967295"/>
      </a:defPPr>
      <a:lvl1pPr algn="ctr" defTabSz="3330268" rtl="0" eaLnBrk="1" latinLnBrk="0" hangingPunct="1">
        <a:spcBef>
          <a:spcPct val="0"/>
        </a:spcBef>
        <a:buNone/>
        <a:defRPr sz="16010" kern="1200">
          <a:solidFill>
            <a:schemeClr val="tx1"/>
          </a:solidFill>
          <a:latin typeface="+mj-lt"/>
          <a:ea typeface="+mj-ea"/>
          <a:cs typeface="+mj-cs"/>
        </a:defRPr>
      </a:lvl1pPr>
    </p:titleStyle>
    <p:bodyStyle>
      <a:defPPr>
        <a:defRPr kern="1200" smtId="4294967295"/>
      </a:defPPr>
      <a:lvl1pPr marL="1248851" indent="-1248851" algn="l" defTabSz="3330268" rtl="0" eaLnBrk="1" latinLnBrk="0" hangingPunct="1">
        <a:spcBef>
          <a:spcPct val="20000"/>
        </a:spcBef>
        <a:buFont typeface="Arial" pitchFamily="34" charset="0"/>
        <a:buChar char="•"/>
        <a:defRPr sz="11685" kern="1200">
          <a:solidFill>
            <a:schemeClr val="tx1"/>
          </a:solidFill>
          <a:latin typeface="+mn-lt"/>
          <a:ea typeface="+mn-ea"/>
          <a:cs typeface="+mn-cs"/>
        </a:defRPr>
      </a:lvl1pPr>
      <a:lvl2pPr marL="2705844" indent="-1040709" algn="l" defTabSz="3330268" rtl="0" eaLnBrk="1" latinLnBrk="0" hangingPunct="1">
        <a:spcBef>
          <a:spcPct val="20000"/>
        </a:spcBef>
        <a:buFont typeface="Arial" pitchFamily="34" charset="0"/>
        <a:buChar char="–"/>
        <a:defRPr sz="10168" kern="1200">
          <a:solidFill>
            <a:schemeClr val="tx1"/>
          </a:solidFill>
          <a:latin typeface="+mn-lt"/>
          <a:ea typeface="+mn-ea"/>
          <a:cs typeface="+mn-cs"/>
        </a:defRPr>
      </a:lvl2pPr>
      <a:lvl3pPr marL="4162836" indent="-832567" algn="l" defTabSz="3330268" rtl="0" eaLnBrk="1" latinLnBrk="0" hangingPunct="1">
        <a:spcBef>
          <a:spcPct val="20000"/>
        </a:spcBef>
        <a:buFont typeface="Arial" pitchFamily="34" charset="0"/>
        <a:buChar char="•"/>
        <a:defRPr sz="8726" kern="1200">
          <a:solidFill>
            <a:schemeClr val="tx1"/>
          </a:solidFill>
          <a:latin typeface="+mn-lt"/>
          <a:ea typeface="+mn-ea"/>
          <a:cs typeface="+mn-cs"/>
        </a:defRPr>
      </a:lvl3pPr>
      <a:lvl4pPr marL="5827970" indent="-832567" algn="l" defTabSz="3330268" rtl="0" eaLnBrk="1" latinLnBrk="0" hangingPunct="1">
        <a:spcBef>
          <a:spcPct val="20000"/>
        </a:spcBef>
        <a:buFont typeface="Arial" pitchFamily="34" charset="0"/>
        <a:buChar char="–"/>
        <a:defRPr sz="7360" kern="1200">
          <a:solidFill>
            <a:schemeClr val="tx1"/>
          </a:solidFill>
          <a:latin typeface="+mn-lt"/>
          <a:ea typeface="+mn-ea"/>
          <a:cs typeface="+mn-cs"/>
        </a:defRPr>
      </a:lvl4pPr>
      <a:lvl5pPr marL="7493105" indent="-832567" algn="l" defTabSz="3330268" rtl="0" eaLnBrk="1" latinLnBrk="0" hangingPunct="1">
        <a:spcBef>
          <a:spcPct val="20000"/>
        </a:spcBef>
        <a:buFont typeface="Arial" pitchFamily="34" charset="0"/>
        <a:buChar char="»"/>
        <a:defRPr sz="7360" kern="1200">
          <a:solidFill>
            <a:schemeClr val="tx1"/>
          </a:solidFill>
          <a:latin typeface="+mn-lt"/>
          <a:ea typeface="+mn-ea"/>
          <a:cs typeface="+mn-cs"/>
        </a:defRPr>
      </a:lvl5pPr>
      <a:lvl6pPr marL="9158238" indent="-832567" algn="l" defTabSz="3330268" rtl="0" eaLnBrk="1" latinLnBrk="0" hangingPunct="1">
        <a:spcBef>
          <a:spcPct val="20000"/>
        </a:spcBef>
        <a:buFont typeface="Arial" pitchFamily="34" charset="0"/>
        <a:buChar char="•"/>
        <a:defRPr sz="7360" kern="1200">
          <a:solidFill>
            <a:schemeClr val="tx1"/>
          </a:solidFill>
          <a:latin typeface="+mn-lt"/>
          <a:ea typeface="+mn-ea"/>
          <a:cs typeface="+mn-cs"/>
        </a:defRPr>
      </a:lvl6pPr>
      <a:lvl7pPr marL="10823373" indent="-832567" algn="l" defTabSz="3330268" rtl="0" eaLnBrk="1" latinLnBrk="0" hangingPunct="1">
        <a:spcBef>
          <a:spcPct val="20000"/>
        </a:spcBef>
        <a:buFont typeface="Arial" pitchFamily="34" charset="0"/>
        <a:buChar char="•"/>
        <a:defRPr sz="7360" kern="1200">
          <a:solidFill>
            <a:schemeClr val="tx1"/>
          </a:solidFill>
          <a:latin typeface="+mn-lt"/>
          <a:ea typeface="+mn-ea"/>
          <a:cs typeface="+mn-cs"/>
        </a:defRPr>
      </a:lvl7pPr>
      <a:lvl8pPr marL="12488508" indent="-832567" algn="l" defTabSz="3330268" rtl="0" eaLnBrk="1" latinLnBrk="0" hangingPunct="1">
        <a:spcBef>
          <a:spcPct val="20000"/>
        </a:spcBef>
        <a:buFont typeface="Arial" pitchFamily="34" charset="0"/>
        <a:buChar char="•"/>
        <a:defRPr sz="7360" kern="1200">
          <a:solidFill>
            <a:schemeClr val="tx1"/>
          </a:solidFill>
          <a:latin typeface="+mn-lt"/>
          <a:ea typeface="+mn-ea"/>
          <a:cs typeface="+mn-cs"/>
        </a:defRPr>
      </a:lvl8pPr>
      <a:lvl9pPr marL="14153641" indent="-832567" algn="l" defTabSz="3330268" rtl="0" eaLnBrk="1" latinLnBrk="0" hangingPunct="1">
        <a:spcBef>
          <a:spcPct val="20000"/>
        </a:spcBef>
        <a:buFont typeface="Arial" pitchFamily="34" charset="0"/>
        <a:buChar char="•"/>
        <a:defRPr sz="7360" kern="1200">
          <a:solidFill>
            <a:schemeClr val="tx1"/>
          </a:solidFill>
          <a:latin typeface="+mn-lt"/>
          <a:ea typeface="+mn-ea"/>
          <a:cs typeface="+mn-cs"/>
        </a:defRPr>
      </a:lvl9pPr>
    </p:bodyStyle>
    <p:otherStyle>
      <a:defPPr>
        <a:defRPr lang="en-US"/>
      </a:defPPr>
      <a:lvl1pPr marL="0" algn="l" defTabSz="3330268" rtl="0" eaLnBrk="1" latinLnBrk="0" hangingPunct="1">
        <a:defRPr sz="6601" kern="1200">
          <a:solidFill>
            <a:schemeClr val="tx1"/>
          </a:solidFill>
          <a:latin typeface="+mn-lt"/>
          <a:ea typeface="+mn-ea"/>
          <a:cs typeface="+mn-cs"/>
        </a:defRPr>
      </a:lvl1pPr>
      <a:lvl2pPr marL="1665134" algn="l" defTabSz="3330268" rtl="0" eaLnBrk="1" latinLnBrk="0" hangingPunct="1">
        <a:defRPr sz="6601" kern="1200">
          <a:solidFill>
            <a:schemeClr val="tx1"/>
          </a:solidFill>
          <a:latin typeface="+mn-lt"/>
          <a:ea typeface="+mn-ea"/>
          <a:cs typeface="+mn-cs"/>
        </a:defRPr>
      </a:lvl2pPr>
      <a:lvl3pPr marL="3330268" algn="l" defTabSz="3330268" rtl="0" eaLnBrk="1" latinLnBrk="0" hangingPunct="1">
        <a:defRPr sz="6601" kern="1200">
          <a:solidFill>
            <a:schemeClr val="tx1"/>
          </a:solidFill>
          <a:latin typeface="+mn-lt"/>
          <a:ea typeface="+mn-ea"/>
          <a:cs typeface="+mn-cs"/>
        </a:defRPr>
      </a:lvl3pPr>
      <a:lvl4pPr marL="4995403" algn="l" defTabSz="3330268" rtl="0" eaLnBrk="1" latinLnBrk="0" hangingPunct="1">
        <a:defRPr sz="6601" kern="1200">
          <a:solidFill>
            <a:schemeClr val="tx1"/>
          </a:solidFill>
          <a:latin typeface="+mn-lt"/>
          <a:ea typeface="+mn-ea"/>
          <a:cs typeface="+mn-cs"/>
        </a:defRPr>
      </a:lvl4pPr>
      <a:lvl5pPr marL="6660538" algn="l" defTabSz="3330268" rtl="0" eaLnBrk="1" latinLnBrk="0" hangingPunct="1">
        <a:defRPr sz="6601" kern="1200">
          <a:solidFill>
            <a:schemeClr val="tx1"/>
          </a:solidFill>
          <a:latin typeface="+mn-lt"/>
          <a:ea typeface="+mn-ea"/>
          <a:cs typeface="+mn-cs"/>
        </a:defRPr>
      </a:lvl5pPr>
      <a:lvl6pPr marL="8325672" algn="l" defTabSz="3330268" rtl="0" eaLnBrk="1" latinLnBrk="0" hangingPunct="1">
        <a:defRPr sz="6601" kern="1200">
          <a:solidFill>
            <a:schemeClr val="tx1"/>
          </a:solidFill>
          <a:latin typeface="+mn-lt"/>
          <a:ea typeface="+mn-ea"/>
          <a:cs typeface="+mn-cs"/>
        </a:defRPr>
      </a:lvl6pPr>
      <a:lvl7pPr marL="9990806" algn="l" defTabSz="3330268" rtl="0" eaLnBrk="1" latinLnBrk="0" hangingPunct="1">
        <a:defRPr sz="6601" kern="1200">
          <a:solidFill>
            <a:schemeClr val="tx1"/>
          </a:solidFill>
          <a:latin typeface="+mn-lt"/>
          <a:ea typeface="+mn-ea"/>
          <a:cs typeface="+mn-cs"/>
        </a:defRPr>
      </a:lvl7pPr>
      <a:lvl8pPr marL="11655940" algn="l" defTabSz="3330268" rtl="0" eaLnBrk="1" latinLnBrk="0" hangingPunct="1">
        <a:defRPr sz="6601" kern="1200">
          <a:solidFill>
            <a:schemeClr val="tx1"/>
          </a:solidFill>
          <a:latin typeface="+mn-lt"/>
          <a:ea typeface="+mn-ea"/>
          <a:cs typeface="+mn-cs"/>
        </a:defRPr>
      </a:lvl8pPr>
      <a:lvl9pPr marL="13321075" algn="l" defTabSz="3330268" rtl="0" eaLnBrk="1" latinLnBrk="0" hangingPunct="1">
        <a:defRPr sz="66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0" name="Picture 119">
            <a:hlinkClick r:id="" action="ppaction://noaction"/>
            <a:extLst>
              <a:ext uri="{FF2B5EF4-FFF2-40B4-BE49-F238E27FC236}">
                <a16:creationId xmlns:a16="http://schemas.microsoft.com/office/drawing/2014/main" id="{1766676E-8438-4CA9-3400-F23AB4F575CC}"/>
              </a:ext>
            </a:extLst>
          </p:cNvPr>
          <p:cNvPicPr>
            <a:picLocks noChangeAspect="1"/>
          </p:cNvPicPr>
          <p:nvPr/>
        </p:nvPicPr>
        <p:blipFill>
          <a:blip r:embed="rId3"/>
          <a:stretch>
            <a:fillRect/>
          </a:stretch>
        </p:blipFill>
        <p:spPr>
          <a:xfrm>
            <a:off x="19722306" y="13124656"/>
            <a:ext cx="9340179" cy="5257800"/>
          </a:xfrm>
          <a:prstGeom prst="rect">
            <a:avLst/>
          </a:prstGeom>
        </p:spPr>
      </p:pic>
      <p:sp>
        <p:nvSpPr>
          <p:cNvPr id="75" name="Rounded Rectangle 74"/>
          <p:cNvSpPr/>
          <p:nvPr/>
        </p:nvSpPr>
        <p:spPr>
          <a:xfrm>
            <a:off x="485661" y="323056"/>
            <a:ext cx="36419678" cy="3831916"/>
          </a:xfrm>
          <a:prstGeom prst="roundRect">
            <a:avLst>
              <a:gd name="adj" fmla="val 4450"/>
            </a:avLst>
          </a:prstGeom>
          <a:solidFill>
            <a:srgbClr val="2D7798"/>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8726"/>
          </a:p>
        </p:txBody>
      </p:sp>
      <p:sp>
        <p:nvSpPr>
          <p:cNvPr id="76" name="Rounded Rectangle 75"/>
          <p:cNvSpPr/>
          <p:nvPr/>
        </p:nvSpPr>
        <p:spPr>
          <a:xfrm>
            <a:off x="519907" y="4361656"/>
            <a:ext cx="9677400" cy="5233145"/>
          </a:xfrm>
          <a:prstGeom prst="roundRect">
            <a:avLst>
              <a:gd name="adj" fmla="val 3206"/>
            </a:avLst>
          </a:prstGeom>
          <a:solidFill>
            <a:srgbClr val="5BA5C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2800" dirty="0"/>
          </a:p>
        </p:txBody>
      </p:sp>
      <p:sp>
        <p:nvSpPr>
          <p:cNvPr id="80" name="Rounded Rectangle 79"/>
          <p:cNvSpPr/>
          <p:nvPr/>
        </p:nvSpPr>
        <p:spPr>
          <a:xfrm>
            <a:off x="29552106" y="11645529"/>
            <a:ext cx="7353232" cy="4603327"/>
          </a:xfrm>
          <a:prstGeom prst="roundRect">
            <a:avLst>
              <a:gd name="adj" fmla="val 3951"/>
            </a:avLst>
          </a:prstGeom>
          <a:solidFill>
            <a:srgbClr val="5BA5C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2800"/>
          </a:p>
        </p:txBody>
      </p:sp>
      <p:sp>
        <p:nvSpPr>
          <p:cNvPr id="84" name="TextBox 83"/>
          <p:cNvSpPr txBox="1"/>
          <p:nvPr/>
        </p:nvSpPr>
        <p:spPr>
          <a:xfrm>
            <a:off x="672306" y="4519862"/>
            <a:ext cx="6692424" cy="707886"/>
          </a:xfrm>
          <a:prstGeom prst="rect">
            <a:avLst/>
          </a:prstGeom>
          <a:noFill/>
        </p:spPr>
        <p:txBody>
          <a:bodyPr wrap="square" rtlCol="0">
            <a:spAutoFit/>
          </a:bodyPr>
          <a:lstStyle>
            <a:defPPr>
              <a:defRPr kern="1200" smtId="4294967295"/>
            </a:defPPr>
          </a:lstStyle>
          <a:p>
            <a:r>
              <a:rPr lang="en-US" sz="4000" b="1" dirty="0">
                <a:cs typeface="Arial" pitchFamily="34" charset="0"/>
              </a:rPr>
              <a:t>Background</a:t>
            </a:r>
          </a:p>
        </p:txBody>
      </p:sp>
      <p:sp>
        <p:nvSpPr>
          <p:cNvPr id="24" name="Text Placeholder 5">
            <a:extLst>
              <a:ext uri="{FF2B5EF4-FFF2-40B4-BE49-F238E27FC236}">
                <a16:creationId xmlns:a16="http://schemas.microsoft.com/office/drawing/2014/main" id="{9AFA996E-AD6B-4DC6-BC85-A182D141A5B5}"/>
              </a:ext>
            </a:extLst>
          </p:cNvPr>
          <p:cNvSpPr txBox="1"/>
          <p:nvPr/>
        </p:nvSpPr>
        <p:spPr>
          <a:xfrm>
            <a:off x="5568609" y="438468"/>
            <a:ext cx="26345697" cy="1789588"/>
          </a:xfrm>
          <a:prstGeom prst="rect">
            <a:avLst/>
          </a:prstGeom>
        </p:spPr>
        <p:txBody>
          <a:bodyPr lIns="0" tIns="0" rIns="0" bIns="0">
            <a:noAutofit/>
          </a:bodyPr>
          <a:lstStyle>
            <a:defPPr>
              <a:defRPr kern="1200" smtId="4294967295"/>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defTabSz="2853804">
              <a:spcBef>
                <a:spcPct val="20000"/>
              </a:spcBef>
              <a:defRPr/>
            </a:pPr>
            <a:r>
              <a:rPr lang="en-US" sz="5400" b="1" dirty="0">
                <a:solidFill>
                  <a:schemeClr val="bg1"/>
                </a:solidFill>
                <a:latin typeface="+mj-lt"/>
              </a:rPr>
              <a:t>Spatial Frequency Domain Imaging as a Novel Method to Quantify Skin Changes in Scleroderma</a:t>
            </a:r>
          </a:p>
        </p:txBody>
      </p:sp>
      <p:sp>
        <p:nvSpPr>
          <p:cNvPr id="25" name="Text Placeholder 5">
            <a:extLst>
              <a:ext uri="{FF2B5EF4-FFF2-40B4-BE49-F238E27FC236}">
                <a16:creationId xmlns:a16="http://schemas.microsoft.com/office/drawing/2014/main" id="{2CF2C83C-08B8-46D1-AEAA-7C0550B92975}"/>
              </a:ext>
            </a:extLst>
          </p:cNvPr>
          <p:cNvSpPr txBox="1"/>
          <p:nvPr/>
        </p:nvSpPr>
        <p:spPr>
          <a:xfrm>
            <a:off x="7682706" y="2179565"/>
            <a:ext cx="22098001" cy="1895904"/>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defRPr/>
            </a:pPr>
            <a:r>
              <a:rPr lang="en-US" sz="2800" dirty="0">
                <a:solidFill>
                  <a:schemeClr val="bg1"/>
                </a:solidFill>
                <a:latin typeface="+mn-lt"/>
                <a:cs typeface="Arial" pitchFamily="34" charset="0"/>
              </a:rPr>
              <a:t>Hung Vo MD</a:t>
            </a:r>
            <a:r>
              <a:rPr lang="en-US" sz="2800" baseline="30000" dirty="0">
                <a:solidFill>
                  <a:schemeClr val="bg1"/>
                </a:solidFill>
                <a:latin typeface="+mn-lt"/>
                <a:cs typeface="Arial" pitchFamily="34" charset="0"/>
              </a:rPr>
              <a:t>1</a:t>
            </a:r>
            <a:r>
              <a:rPr lang="en-US" sz="2800" dirty="0">
                <a:solidFill>
                  <a:schemeClr val="bg1"/>
                </a:solidFill>
                <a:latin typeface="+mn-lt"/>
                <a:cs typeface="Arial" pitchFamily="34" charset="0"/>
              </a:rPr>
              <a:t>;  Aarohi M. Mehendale</a:t>
            </a:r>
            <a:r>
              <a:rPr lang="en-US" sz="2800" baseline="30000" dirty="0">
                <a:solidFill>
                  <a:schemeClr val="bg1"/>
                </a:solidFill>
                <a:latin typeface="+mn-lt"/>
                <a:cs typeface="Arial" pitchFamily="34" charset="0"/>
              </a:rPr>
              <a:t>2</a:t>
            </a:r>
            <a:r>
              <a:rPr lang="en-US" sz="2800" dirty="0">
                <a:solidFill>
                  <a:schemeClr val="bg1"/>
                </a:solidFill>
                <a:latin typeface="+mn-lt"/>
                <a:cs typeface="Arial" pitchFamily="34" charset="0"/>
              </a:rPr>
              <a:t>; Anahita Pilvar</a:t>
            </a:r>
            <a:r>
              <a:rPr lang="en-US" sz="2800" baseline="30000" dirty="0">
                <a:solidFill>
                  <a:schemeClr val="bg1"/>
                </a:solidFill>
                <a:latin typeface="+mn-lt"/>
                <a:cs typeface="Arial" pitchFamily="34" charset="0"/>
              </a:rPr>
              <a:t>2</a:t>
            </a:r>
            <a:r>
              <a:rPr lang="en-US" sz="2800" dirty="0">
                <a:solidFill>
                  <a:schemeClr val="bg1"/>
                </a:solidFill>
                <a:latin typeface="+mn-lt"/>
                <a:cs typeface="Arial" pitchFamily="34" charset="0"/>
              </a:rPr>
              <a:t>, Michael York MD</a:t>
            </a:r>
            <a:r>
              <a:rPr lang="en-US" sz="2800" baseline="30000" dirty="0">
                <a:solidFill>
                  <a:schemeClr val="bg1"/>
                </a:solidFill>
                <a:latin typeface="+mn-lt"/>
                <a:cs typeface="Arial" pitchFamily="34" charset="0"/>
              </a:rPr>
              <a:t>1</a:t>
            </a:r>
            <a:r>
              <a:rPr lang="en-US" sz="2800" dirty="0">
                <a:solidFill>
                  <a:schemeClr val="bg1"/>
                </a:solidFill>
                <a:latin typeface="+mn-lt"/>
                <a:cs typeface="Arial" pitchFamily="34" charset="0"/>
              </a:rPr>
              <a:t>, Marcin Trojanowski MD</a:t>
            </a:r>
            <a:r>
              <a:rPr lang="en-US" sz="2800" baseline="30000" dirty="0">
                <a:solidFill>
                  <a:schemeClr val="bg1"/>
                </a:solidFill>
                <a:latin typeface="+mn-lt"/>
                <a:cs typeface="Arial" pitchFamily="34" charset="0"/>
              </a:rPr>
              <a:t>1</a:t>
            </a:r>
            <a:r>
              <a:rPr lang="en-US" sz="2800" dirty="0">
                <a:solidFill>
                  <a:schemeClr val="bg1"/>
                </a:solidFill>
                <a:latin typeface="+mn-lt"/>
                <a:cs typeface="Arial" pitchFamily="34" charset="0"/>
              </a:rPr>
              <a:t>, Eugene Kissin MD</a:t>
            </a:r>
            <a:r>
              <a:rPr lang="en-US" sz="2800" baseline="30000" dirty="0">
                <a:solidFill>
                  <a:schemeClr val="bg1"/>
                </a:solidFill>
                <a:latin typeface="+mn-lt"/>
                <a:cs typeface="Arial" pitchFamily="34" charset="0"/>
              </a:rPr>
              <a:t>1</a:t>
            </a:r>
            <a:r>
              <a:rPr lang="en-US" sz="2800" dirty="0">
                <a:solidFill>
                  <a:schemeClr val="bg1"/>
                </a:solidFill>
                <a:latin typeface="+mn-lt"/>
                <a:cs typeface="Arial" pitchFamily="34" charset="0"/>
              </a:rPr>
              <a:t>, Darren Roblyer PhD</a:t>
            </a:r>
            <a:r>
              <a:rPr lang="en-US" sz="2800" baseline="30000" dirty="0">
                <a:solidFill>
                  <a:schemeClr val="bg1"/>
                </a:solidFill>
                <a:latin typeface="+mn-lt"/>
                <a:cs typeface="Arial" pitchFamily="34" charset="0"/>
              </a:rPr>
              <a:t>2</a:t>
            </a:r>
            <a:r>
              <a:rPr lang="en-US" sz="2800" dirty="0">
                <a:solidFill>
                  <a:schemeClr val="bg1"/>
                </a:solidFill>
                <a:latin typeface="+mn-lt"/>
                <a:cs typeface="Arial" pitchFamily="34" charset="0"/>
              </a:rPr>
              <a:t>, and Andreea M. Bujor MD, PhD</a:t>
            </a:r>
            <a:r>
              <a:rPr lang="en-US" sz="2800" baseline="30000" dirty="0">
                <a:solidFill>
                  <a:schemeClr val="bg1"/>
                </a:solidFill>
                <a:latin typeface="+mn-lt"/>
                <a:cs typeface="Arial" pitchFamily="34" charset="0"/>
              </a:rPr>
              <a:t>1</a:t>
            </a:r>
          </a:p>
          <a:p>
            <a:pPr algn="ctr">
              <a:defRPr/>
            </a:pPr>
            <a:r>
              <a:rPr lang="en-US" sz="2800" i="1" dirty="0">
                <a:solidFill>
                  <a:schemeClr val="bg1"/>
                </a:solidFill>
                <a:latin typeface="+mn-lt"/>
                <a:cs typeface="Arial" pitchFamily="34" charset="0"/>
              </a:rPr>
              <a:t>1. Division of Rheumatology, Boston University Chobanian &amp; Avedisian School of Medicine, Boston, MA 02118, USA</a:t>
            </a:r>
          </a:p>
          <a:p>
            <a:pPr algn="ctr">
              <a:defRPr/>
            </a:pPr>
            <a:r>
              <a:rPr lang="en-US" sz="2800" i="1" dirty="0">
                <a:solidFill>
                  <a:schemeClr val="bg1"/>
                </a:solidFill>
                <a:latin typeface="+mn-lt"/>
                <a:cs typeface="Arial" pitchFamily="34" charset="0"/>
              </a:rPr>
              <a:t>2. Department of Biomedical Engineering, Boston University, Boston, MA 02215, USA</a:t>
            </a:r>
          </a:p>
        </p:txBody>
      </p:sp>
      <p:sp>
        <p:nvSpPr>
          <p:cNvPr id="30" name="Rectangle: Rounded Corners 29">
            <a:extLst>
              <a:ext uri="{FF2B5EF4-FFF2-40B4-BE49-F238E27FC236}">
                <a16:creationId xmlns:a16="http://schemas.microsoft.com/office/drawing/2014/main" id="{9793BC31-3E9A-4E00-A76F-069126324922}"/>
              </a:ext>
            </a:extLst>
          </p:cNvPr>
          <p:cNvSpPr/>
          <p:nvPr/>
        </p:nvSpPr>
        <p:spPr>
          <a:xfrm>
            <a:off x="866963" y="16944531"/>
            <a:ext cx="787345" cy="34688"/>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0" name="TextBox 39">
            <a:extLst>
              <a:ext uri="{FF2B5EF4-FFF2-40B4-BE49-F238E27FC236}">
                <a16:creationId xmlns:a16="http://schemas.microsoft.com/office/drawing/2014/main" id="{95E7CCBE-8901-4B3D-AE78-2BE3AAB26519}"/>
              </a:ext>
            </a:extLst>
          </p:cNvPr>
          <p:cNvSpPr txBox="1"/>
          <p:nvPr/>
        </p:nvSpPr>
        <p:spPr>
          <a:xfrm>
            <a:off x="29748780" y="11797929"/>
            <a:ext cx="6692424" cy="707886"/>
          </a:xfrm>
          <a:prstGeom prst="rect">
            <a:avLst/>
          </a:prstGeom>
          <a:noFill/>
        </p:spPr>
        <p:txBody>
          <a:bodyPr wrap="square" rtlCol="0">
            <a:spAutoFit/>
          </a:bodyPr>
          <a:lstStyle>
            <a:defPPr>
              <a:defRPr kern="1200" smtId="4294967295"/>
            </a:defPPr>
          </a:lstStyle>
          <a:p>
            <a:r>
              <a:rPr lang="en-US" sz="4000" b="1" dirty="0">
                <a:cs typeface="Arial" pitchFamily="34" charset="0"/>
              </a:rPr>
              <a:t>Future Works</a:t>
            </a:r>
          </a:p>
        </p:txBody>
      </p:sp>
      <p:sp>
        <p:nvSpPr>
          <p:cNvPr id="41" name="TextBox 40">
            <a:extLst>
              <a:ext uri="{FF2B5EF4-FFF2-40B4-BE49-F238E27FC236}">
                <a16:creationId xmlns:a16="http://schemas.microsoft.com/office/drawing/2014/main" id="{D6F40EB5-8D73-41C9-8CC9-4FFF7382622E}"/>
              </a:ext>
            </a:extLst>
          </p:cNvPr>
          <p:cNvSpPr txBox="1"/>
          <p:nvPr/>
        </p:nvSpPr>
        <p:spPr>
          <a:xfrm>
            <a:off x="29747206" y="12591256"/>
            <a:ext cx="6911501" cy="3539430"/>
          </a:xfrm>
          <a:prstGeom prst="rect">
            <a:avLst/>
          </a:prstGeom>
          <a:noFill/>
        </p:spPr>
        <p:txBody>
          <a:bodyPr wrap="square" rtlCol="0">
            <a:spAutoFit/>
          </a:bodyPr>
          <a:lstStyle>
            <a:defPPr>
              <a:defRPr kern="1200" smtId="4294967295"/>
            </a:defPPr>
          </a:lstStyle>
          <a:p>
            <a:pPr marL="457200" indent="-457200">
              <a:buFont typeface="Arial" panose="020B0604020202020204" pitchFamily="34" charset="0"/>
              <a:buChar char="•"/>
            </a:pPr>
            <a:r>
              <a:rPr lang="en-US" sz="3200" dirty="0">
                <a:solidFill>
                  <a:schemeClr val="bg1"/>
                </a:solidFill>
                <a:ea typeface="Open Sans" panose="020B0606030504020204" pitchFamily="34" charset="0"/>
                <a:cs typeface="Open Sans" panose="020B0606030504020204" pitchFamily="34" charset="0"/>
              </a:rPr>
              <a:t>Validate SFDI  in a larger cohort with more enrolled patients</a:t>
            </a:r>
          </a:p>
          <a:p>
            <a:pPr marL="457200" indent="-457200">
              <a:buFont typeface="Arial" panose="020B0604020202020204" pitchFamily="34" charset="0"/>
              <a:buChar char="•"/>
            </a:pPr>
            <a:r>
              <a:rPr lang="en-US" sz="3200" dirty="0">
                <a:solidFill>
                  <a:schemeClr val="bg1"/>
                </a:solidFill>
                <a:ea typeface="Open Sans" panose="020B0606030504020204" pitchFamily="34" charset="0"/>
                <a:cs typeface="Open Sans" panose="020B0606030504020204" pitchFamily="34" charset="0"/>
              </a:rPr>
              <a:t>Refine our protocol to enhance sensitivity for assessing skin changes in arms, hands, and fingers</a:t>
            </a:r>
          </a:p>
          <a:p>
            <a:pPr marL="457200" indent="-457200">
              <a:buFont typeface="Arial" panose="020B0604020202020204" pitchFamily="34" charset="0"/>
              <a:buChar char="•"/>
            </a:pPr>
            <a:r>
              <a:rPr lang="en-US" sz="3200" dirty="0">
                <a:solidFill>
                  <a:schemeClr val="bg1"/>
                </a:solidFill>
                <a:ea typeface="Open Sans" panose="020B0606030504020204" pitchFamily="34" charset="0"/>
                <a:cs typeface="Open Sans" panose="020B0606030504020204" pitchFamily="34" charset="0"/>
              </a:rPr>
              <a:t>Create a portable handheld device for easier imaging acquisition</a:t>
            </a:r>
          </a:p>
        </p:txBody>
      </p:sp>
      <p:pic>
        <p:nvPicPr>
          <p:cNvPr id="36" name="Picture 35" descr="Logo, company name&#10;&#10;Description automatically generated">
            <a:extLst>
              <a:ext uri="{FF2B5EF4-FFF2-40B4-BE49-F238E27FC236}">
                <a16:creationId xmlns:a16="http://schemas.microsoft.com/office/drawing/2014/main" id="{A7220160-C1D8-2145-A9A9-E1B2E0BDA4B6}"/>
              </a:ext>
            </a:extLst>
          </p:cNvPr>
          <p:cNvPicPr>
            <a:picLocks noChangeAspect="1"/>
          </p:cNvPicPr>
          <p:nvPr/>
        </p:nvPicPr>
        <p:blipFill>
          <a:blip r:embed="rId4"/>
          <a:stretch>
            <a:fillRect/>
          </a:stretch>
        </p:blipFill>
        <p:spPr>
          <a:xfrm>
            <a:off x="32157699" y="1210464"/>
            <a:ext cx="4211882" cy="1804323"/>
          </a:xfrm>
          <a:prstGeom prst="rect">
            <a:avLst/>
          </a:prstGeom>
          <a:ln w="76200">
            <a:solidFill>
              <a:schemeClr val="bg1"/>
            </a:solidFill>
          </a:ln>
        </p:spPr>
      </p:pic>
      <p:pic>
        <p:nvPicPr>
          <p:cNvPr id="44" name="Picture 43">
            <a:extLst>
              <a:ext uri="{FF2B5EF4-FFF2-40B4-BE49-F238E27FC236}">
                <a16:creationId xmlns:a16="http://schemas.microsoft.com/office/drawing/2014/main" id="{E2B4D2E3-EC48-AB42-832A-57E65789D128}"/>
              </a:ext>
            </a:extLst>
          </p:cNvPr>
          <p:cNvPicPr>
            <a:picLocks noChangeAspect="1"/>
          </p:cNvPicPr>
          <p:nvPr/>
        </p:nvPicPr>
        <p:blipFill>
          <a:blip r:embed="rId5"/>
          <a:stretch>
            <a:fillRect/>
          </a:stretch>
        </p:blipFill>
        <p:spPr>
          <a:xfrm>
            <a:off x="958142" y="1034767"/>
            <a:ext cx="4414485" cy="1979161"/>
          </a:xfrm>
          <a:prstGeom prst="rect">
            <a:avLst/>
          </a:prstGeom>
          <a:ln>
            <a:noFill/>
          </a:ln>
        </p:spPr>
      </p:pic>
      <p:sp>
        <p:nvSpPr>
          <p:cNvPr id="51" name="Rectangle 50">
            <a:extLst>
              <a:ext uri="{FF2B5EF4-FFF2-40B4-BE49-F238E27FC236}">
                <a16:creationId xmlns:a16="http://schemas.microsoft.com/office/drawing/2014/main" id="{33E326A9-A137-8246-80D4-BCBE401472A9}"/>
              </a:ext>
            </a:extLst>
          </p:cNvPr>
          <p:cNvSpPr/>
          <p:nvPr/>
        </p:nvSpPr>
        <p:spPr>
          <a:xfrm>
            <a:off x="0" y="0"/>
            <a:ext cx="37463413" cy="21067713"/>
          </a:xfrm>
          <a:prstGeom prst="rect">
            <a:avLst/>
          </a:prstGeom>
          <a:noFill/>
          <a:ln w="254000">
            <a:solidFill>
              <a:schemeClr val="tx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4905F386-900F-83BB-3044-1FB4160A9E3E}"/>
              </a:ext>
            </a:extLst>
          </p:cNvPr>
          <p:cNvSpPr txBox="1"/>
          <p:nvPr/>
        </p:nvSpPr>
        <p:spPr>
          <a:xfrm>
            <a:off x="741018" y="5352256"/>
            <a:ext cx="9380088" cy="4031873"/>
          </a:xfrm>
          <a:prstGeom prst="rect">
            <a:avLst/>
          </a:prstGeom>
          <a:noFill/>
        </p:spPr>
        <p:txBody>
          <a:bodyPr wrap="square" rtlCol="0">
            <a:spAutoFit/>
          </a:bodyPr>
          <a:lstStyle>
            <a:defPPr>
              <a:defRPr kern="1200" smtId="4294967295"/>
            </a:defPPr>
          </a:lstStyle>
          <a:p>
            <a:pPr marL="457200" indent="-457200">
              <a:buFont typeface="Arial" panose="020B0604020202020204" pitchFamily="34" charset="0"/>
              <a:buChar char="•"/>
            </a:pPr>
            <a:r>
              <a:rPr lang="en-US" sz="3200" dirty="0">
                <a:solidFill>
                  <a:schemeClr val="bg1"/>
                </a:solidFill>
                <a:ea typeface="Open Sans" panose="020B0606030504020204" pitchFamily="34" charset="0"/>
                <a:cs typeface="Open Sans" panose="020B0606030504020204" pitchFamily="34" charset="0"/>
              </a:rPr>
              <a:t>Systemic sclerosis (SSc) is an autoimmune disease characterized by excessive collagen deposition</a:t>
            </a:r>
          </a:p>
          <a:p>
            <a:pPr marL="457200" indent="-457200">
              <a:buFont typeface="Arial" panose="020B0604020202020204" pitchFamily="34" charset="0"/>
              <a:buChar char="•"/>
            </a:pPr>
            <a:r>
              <a:rPr lang="en-US" sz="3200" dirty="0">
                <a:solidFill>
                  <a:schemeClr val="bg1"/>
                </a:solidFill>
                <a:ea typeface="Open Sans" panose="020B0606030504020204" pitchFamily="34" charset="0"/>
                <a:cs typeface="Open Sans" panose="020B0606030504020204" pitchFamily="34" charset="0"/>
              </a:rPr>
              <a:t>Gold standard for evaluating skin fibrosis in SSc is the modified Rodnan skin score (</a:t>
            </a:r>
            <a:r>
              <a:rPr lang="en-US" sz="3200" b="1" dirty="0">
                <a:solidFill>
                  <a:schemeClr val="bg1"/>
                </a:solidFill>
                <a:ea typeface="Open Sans" panose="020B0606030504020204" pitchFamily="34" charset="0"/>
                <a:cs typeface="Open Sans" panose="020B0606030504020204" pitchFamily="34" charset="0"/>
                <a:hlinkClick r:id="" action="ppaction://noaction"/>
              </a:rPr>
              <a:t>mRSS</a:t>
            </a:r>
            <a:r>
              <a:rPr lang="en-US" sz="3200" dirty="0">
                <a:solidFill>
                  <a:schemeClr val="bg1"/>
                </a:solidFill>
                <a:ea typeface="Open Sans" panose="020B0606030504020204" pitchFamily="34" charset="0"/>
                <a:cs typeface="Open Sans" panose="020B0606030504020204" pitchFamily="34" charset="0"/>
              </a:rPr>
              <a:t>) which has notable limitations</a:t>
            </a:r>
          </a:p>
          <a:p>
            <a:pPr marL="457200" indent="-457200">
              <a:buFont typeface="Arial" panose="020B0604020202020204" pitchFamily="34" charset="0"/>
              <a:buChar char="•"/>
            </a:pPr>
            <a:r>
              <a:rPr lang="en-US" sz="3200" dirty="0">
                <a:solidFill>
                  <a:schemeClr val="bg1"/>
                </a:solidFill>
                <a:ea typeface="Open Sans" panose="020B0606030504020204" pitchFamily="34" charset="0"/>
                <a:cs typeface="Open Sans" panose="020B0606030504020204" pitchFamily="34" charset="0"/>
              </a:rPr>
              <a:t>Spatial Frequency Domain Imaging (</a:t>
            </a:r>
            <a:r>
              <a:rPr lang="en-US" sz="3200" b="1" dirty="0">
                <a:solidFill>
                  <a:schemeClr val="bg1"/>
                </a:solidFill>
                <a:ea typeface="Open Sans" panose="020B0606030504020204" pitchFamily="34" charset="0"/>
                <a:cs typeface="Open Sans" panose="020B0606030504020204" pitchFamily="34" charset="0"/>
                <a:hlinkClick r:id="" action="ppaction://noaction"/>
              </a:rPr>
              <a:t>SFDI</a:t>
            </a:r>
            <a:r>
              <a:rPr lang="en-US" sz="3200" dirty="0">
                <a:solidFill>
                  <a:schemeClr val="bg1"/>
                </a:solidFill>
                <a:ea typeface="Open Sans" panose="020B0606030504020204" pitchFamily="34" charset="0"/>
                <a:cs typeface="Open Sans" panose="020B0606030504020204" pitchFamily="34" charset="0"/>
              </a:rPr>
              <a:t>) is a non-invasive optical technique that can provide objective and quantitative assessment of skin fibrosis</a:t>
            </a:r>
          </a:p>
        </p:txBody>
      </p:sp>
      <p:sp>
        <p:nvSpPr>
          <p:cNvPr id="10" name="TextBox 9">
            <a:extLst>
              <a:ext uri="{FF2B5EF4-FFF2-40B4-BE49-F238E27FC236}">
                <a16:creationId xmlns:a16="http://schemas.microsoft.com/office/drawing/2014/main" id="{622EED6A-9682-F25A-11CE-F94A763D716D}"/>
              </a:ext>
            </a:extLst>
          </p:cNvPr>
          <p:cNvSpPr txBox="1"/>
          <p:nvPr/>
        </p:nvSpPr>
        <p:spPr>
          <a:xfrm>
            <a:off x="19722306" y="12517339"/>
            <a:ext cx="9267071" cy="607317"/>
          </a:xfrm>
          <a:prstGeom prst="rect">
            <a:avLst/>
          </a:prstGeom>
          <a:solidFill>
            <a:schemeClr val="bg1">
              <a:lumMod val="75000"/>
            </a:schemeClr>
          </a:solidFill>
        </p:spPr>
        <p:txBody>
          <a:bodyPr wrap="square" rtlCol="0">
            <a:spAutoFit/>
          </a:bodyPr>
          <a:lstStyle>
            <a:defPPr>
              <a:defRPr kern="1200" smtId="4294967295"/>
            </a:defPPr>
          </a:lstStyle>
          <a:p>
            <a:pPr algn="ctr"/>
            <a:r>
              <a:rPr lang="en-US" sz="3200" b="1" dirty="0">
                <a:ea typeface="Open Sans" panose="020B0606030504020204" pitchFamily="34" charset="0"/>
                <a:cs typeface="Open Sans" panose="020B0606030504020204" pitchFamily="34" charset="0"/>
              </a:rPr>
              <a:t>SFDI can track longitudinal changes in SSc skin</a:t>
            </a:r>
          </a:p>
        </p:txBody>
      </p:sp>
      <p:sp>
        <p:nvSpPr>
          <p:cNvPr id="8" name="Rounded Rectangle 76">
            <a:extLst>
              <a:ext uri="{FF2B5EF4-FFF2-40B4-BE49-F238E27FC236}">
                <a16:creationId xmlns:a16="http://schemas.microsoft.com/office/drawing/2014/main" id="{F6BD0859-58F0-9C7A-1940-6EBBBDF6122B}"/>
              </a:ext>
            </a:extLst>
          </p:cNvPr>
          <p:cNvSpPr/>
          <p:nvPr/>
        </p:nvSpPr>
        <p:spPr>
          <a:xfrm>
            <a:off x="515792" y="9853860"/>
            <a:ext cx="9676751" cy="2661196"/>
          </a:xfrm>
          <a:prstGeom prst="roundRect">
            <a:avLst>
              <a:gd name="adj" fmla="val 3206"/>
            </a:avLst>
          </a:prstGeom>
          <a:solidFill>
            <a:srgbClr val="5BA5C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8726"/>
          </a:p>
        </p:txBody>
      </p:sp>
      <p:sp>
        <p:nvSpPr>
          <p:cNvPr id="15" name="TextBox 14">
            <a:extLst>
              <a:ext uri="{FF2B5EF4-FFF2-40B4-BE49-F238E27FC236}">
                <a16:creationId xmlns:a16="http://schemas.microsoft.com/office/drawing/2014/main" id="{6C3D7A9E-97DB-9222-236B-F2839E690332}"/>
              </a:ext>
            </a:extLst>
          </p:cNvPr>
          <p:cNvSpPr txBox="1"/>
          <p:nvPr/>
        </p:nvSpPr>
        <p:spPr>
          <a:xfrm>
            <a:off x="661094" y="9978370"/>
            <a:ext cx="9143631" cy="707886"/>
          </a:xfrm>
          <a:prstGeom prst="rect">
            <a:avLst/>
          </a:prstGeom>
          <a:noFill/>
        </p:spPr>
        <p:txBody>
          <a:bodyPr wrap="square" rtlCol="0">
            <a:spAutoFit/>
          </a:bodyPr>
          <a:lstStyle>
            <a:defPPr>
              <a:defRPr kern="1200" smtId="4294967295"/>
            </a:defPPr>
          </a:lstStyle>
          <a:p>
            <a:r>
              <a:rPr lang="en-US" sz="4000" b="1" dirty="0">
                <a:cs typeface="Arial" pitchFamily="34" charset="0"/>
              </a:rPr>
              <a:t>Objective</a:t>
            </a:r>
          </a:p>
        </p:txBody>
      </p:sp>
      <p:sp>
        <p:nvSpPr>
          <p:cNvPr id="17" name="TextBox 16">
            <a:extLst>
              <a:ext uri="{FF2B5EF4-FFF2-40B4-BE49-F238E27FC236}">
                <a16:creationId xmlns:a16="http://schemas.microsoft.com/office/drawing/2014/main" id="{782B57C7-416C-B7BA-2C26-8B343DCB2093}"/>
              </a:ext>
            </a:extLst>
          </p:cNvPr>
          <p:cNvSpPr txBox="1"/>
          <p:nvPr/>
        </p:nvSpPr>
        <p:spPr>
          <a:xfrm>
            <a:off x="672306" y="10716796"/>
            <a:ext cx="9143631" cy="1569660"/>
          </a:xfrm>
          <a:prstGeom prst="rect">
            <a:avLst/>
          </a:prstGeom>
          <a:noFill/>
        </p:spPr>
        <p:txBody>
          <a:bodyPr wrap="square" rtlCol="0">
            <a:spAutoFit/>
          </a:bodyPr>
          <a:lstStyle>
            <a:defPPr>
              <a:defRPr kern="1200" smtId="4294967295"/>
            </a:defPPr>
          </a:lstStyle>
          <a:p>
            <a:pPr marL="457200" indent="-457200">
              <a:buFont typeface="Arial" panose="020B0604020202020204" pitchFamily="34" charset="0"/>
              <a:buChar char="•"/>
            </a:pPr>
            <a:r>
              <a:rPr lang="en-US" sz="3200" dirty="0">
                <a:solidFill>
                  <a:schemeClr val="bg1"/>
                </a:solidFill>
                <a:ea typeface="Open Sans" panose="020B0606030504020204" pitchFamily="34" charset="0"/>
                <a:cs typeface="Open Sans" panose="020B0606030504020204" pitchFamily="34" charset="0"/>
              </a:rPr>
              <a:t>To correlate SFDI with mRSS and histology scores and evaluate its use in detecting longitudinal skin changes in SSc patients</a:t>
            </a:r>
          </a:p>
        </p:txBody>
      </p:sp>
      <p:sp>
        <p:nvSpPr>
          <p:cNvPr id="23" name="Rounded Rectangle 77">
            <a:extLst>
              <a:ext uri="{FF2B5EF4-FFF2-40B4-BE49-F238E27FC236}">
                <a16:creationId xmlns:a16="http://schemas.microsoft.com/office/drawing/2014/main" id="{666D718D-CF96-DF01-E9C6-F673A3E9ECEF}"/>
              </a:ext>
            </a:extLst>
          </p:cNvPr>
          <p:cNvSpPr/>
          <p:nvPr/>
        </p:nvSpPr>
        <p:spPr>
          <a:xfrm>
            <a:off x="496629" y="12743656"/>
            <a:ext cx="9649195" cy="7893274"/>
          </a:xfrm>
          <a:prstGeom prst="roundRect">
            <a:avLst>
              <a:gd name="adj" fmla="val 2650"/>
            </a:avLst>
          </a:prstGeom>
          <a:solidFill>
            <a:srgbClr val="5BA5C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2800"/>
          </a:p>
        </p:txBody>
      </p:sp>
      <p:sp>
        <p:nvSpPr>
          <p:cNvPr id="26" name="TextBox 25">
            <a:extLst>
              <a:ext uri="{FF2B5EF4-FFF2-40B4-BE49-F238E27FC236}">
                <a16:creationId xmlns:a16="http://schemas.microsoft.com/office/drawing/2014/main" id="{E1E3DF15-1656-370F-2334-AA43A324645B}"/>
              </a:ext>
            </a:extLst>
          </p:cNvPr>
          <p:cNvSpPr txBox="1"/>
          <p:nvPr/>
        </p:nvSpPr>
        <p:spPr>
          <a:xfrm>
            <a:off x="596106" y="12819856"/>
            <a:ext cx="6692424" cy="707886"/>
          </a:xfrm>
          <a:prstGeom prst="rect">
            <a:avLst/>
          </a:prstGeom>
          <a:noFill/>
        </p:spPr>
        <p:txBody>
          <a:bodyPr wrap="square" rtlCol="0">
            <a:spAutoFit/>
          </a:bodyPr>
          <a:lstStyle>
            <a:defPPr>
              <a:defRPr kern="1200" smtId="4294967295"/>
            </a:defPPr>
          </a:lstStyle>
          <a:p>
            <a:r>
              <a:rPr lang="en-US" sz="4000" b="1" dirty="0">
                <a:cs typeface="Arial" pitchFamily="34" charset="0"/>
              </a:rPr>
              <a:t>Methodology</a:t>
            </a:r>
          </a:p>
        </p:txBody>
      </p:sp>
      <p:sp>
        <p:nvSpPr>
          <p:cNvPr id="28" name="TextBox 27">
            <a:extLst>
              <a:ext uri="{FF2B5EF4-FFF2-40B4-BE49-F238E27FC236}">
                <a16:creationId xmlns:a16="http://schemas.microsoft.com/office/drawing/2014/main" id="{2C468E8E-6AA0-5E32-9DA9-B8724FFF8E53}"/>
              </a:ext>
            </a:extLst>
          </p:cNvPr>
          <p:cNvSpPr txBox="1"/>
          <p:nvPr/>
        </p:nvSpPr>
        <p:spPr>
          <a:xfrm>
            <a:off x="596106" y="13505656"/>
            <a:ext cx="9525000" cy="6986528"/>
          </a:xfrm>
          <a:prstGeom prst="rect">
            <a:avLst/>
          </a:prstGeom>
          <a:noFill/>
        </p:spPr>
        <p:txBody>
          <a:bodyPr wrap="square" rtlCol="0">
            <a:spAutoFit/>
          </a:bodyPr>
          <a:lstStyle>
            <a:defPPr>
              <a:defRPr kern="1200" smtId="4294967295"/>
            </a:defPPr>
          </a:lstStyle>
          <a:p>
            <a:pPr marL="457200" indent="-457200">
              <a:buFont typeface="Arial" panose="020B0604020202020204" pitchFamily="34" charset="0"/>
              <a:buChar char="•"/>
            </a:pPr>
            <a:r>
              <a:rPr lang="en-US" sz="3200" dirty="0">
                <a:solidFill>
                  <a:schemeClr val="bg1"/>
                </a:solidFill>
                <a:ea typeface="Open Sans" panose="020B0606030504020204" pitchFamily="34" charset="0"/>
                <a:cs typeface="Open Sans" panose="020B0606030504020204" pitchFamily="34" charset="0"/>
              </a:rPr>
              <a:t>Cross-sectional SFDI data and mRSS were collected at six measurement sites (left/right forearms, hands, and fingers) from 8 healthy controls (HCs) and 10 SSc patients. A forearm skin biopsy was obtained after SFDI data and mRSS were obtained. Longitudinal forearm measurements were also obtained at subsequent time points for 6 SSc and 2 control patients. Wilcoxon rank sum tests and Wilcoxon signed rank tests were used to investigate differences in SFDI parameters between groups of HCs and SSc patients, and between SSc skin regions with mRSS = 0 and regions with mRSS &gt; 0, respectively. Spearman was used to calculate correlation. A p-value &lt; 0.05 was considered statistically significant</a:t>
            </a:r>
          </a:p>
        </p:txBody>
      </p:sp>
      <p:sp>
        <p:nvSpPr>
          <p:cNvPr id="47" name="Rectangle: Rounded Corners 46">
            <a:extLst>
              <a:ext uri="{FF2B5EF4-FFF2-40B4-BE49-F238E27FC236}">
                <a16:creationId xmlns:a16="http://schemas.microsoft.com/office/drawing/2014/main" id="{8A298A83-48DC-676C-3B5F-08BCB1DEFD5D}"/>
              </a:ext>
            </a:extLst>
          </p:cNvPr>
          <p:cNvSpPr/>
          <p:nvPr/>
        </p:nvSpPr>
        <p:spPr>
          <a:xfrm>
            <a:off x="19440786" y="8188356"/>
            <a:ext cx="787345" cy="34688"/>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15"/>
          </a:p>
        </p:txBody>
      </p:sp>
      <p:sp>
        <p:nvSpPr>
          <p:cNvPr id="68" name="TextBox 67">
            <a:extLst>
              <a:ext uri="{FF2B5EF4-FFF2-40B4-BE49-F238E27FC236}">
                <a16:creationId xmlns:a16="http://schemas.microsoft.com/office/drawing/2014/main" id="{DC931E06-2309-1B51-FE86-969AE8396FBF}"/>
              </a:ext>
            </a:extLst>
          </p:cNvPr>
          <p:cNvSpPr txBox="1"/>
          <p:nvPr/>
        </p:nvSpPr>
        <p:spPr>
          <a:xfrm>
            <a:off x="10425906" y="5167531"/>
            <a:ext cx="9067800" cy="584775"/>
          </a:xfrm>
          <a:prstGeom prst="rect">
            <a:avLst/>
          </a:prstGeom>
          <a:solidFill>
            <a:schemeClr val="bg1">
              <a:lumMod val="75000"/>
            </a:schemeClr>
          </a:solidFill>
        </p:spPr>
        <p:txBody>
          <a:bodyPr wrap="square" rtlCol="0">
            <a:spAutoFit/>
          </a:bodyPr>
          <a:lstStyle>
            <a:defPPr>
              <a:defRPr kern="1200" smtId="4294967295"/>
            </a:defPPr>
          </a:lstStyle>
          <a:p>
            <a:pPr algn="ctr"/>
            <a:r>
              <a:rPr lang="en-US" sz="3200" b="1" dirty="0">
                <a:ea typeface="Open Sans" panose="020B0606030504020204" pitchFamily="34" charset="0"/>
                <a:cs typeface="Open Sans" panose="020B0606030504020204" pitchFamily="34" charset="0"/>
              </a:rPr>
              <a:t>SFDI can differentiate controls from SSc patients</a:t>
            </a:r>
          </a:p>
        </p:txBody>
      </p:sp>
      <p:sp>
        <p:nvSpPr>
          <p:cNvPr id="71" name="TextBox 70">
            <a:extLst>
              <a:ext uri="{FF2B5EF4-FFF2-40B4-BE49-F238E27FC236}">
                <a16:creationId xmlns:a16="http://schemas.microsoft.com/office/drawing/2014/main" id="{6A918F82-F7C9-2EE2-D673-34BF2B8C2AEA}"/>
              </a:ext>
            </a:extLst>
          </p:cNvPr>
          <p:cNvSpPr txBox="1"/>
          <p:nvPr/>
        </p:nvSpPr>
        <p:spPr>
          <a:xfrm>
            <a:off x="10334381" y="12822139"/>
            <a:ext cx="9064785" cy="607317"/>
          </a:xfrm>
          <a:prstGeom prst="rect">
            <a:avLst/>
          </a:prstGeom>
          <a:solidFill>
            <a:schemeClr val="bg1">
              <a:lumMod val="75000"/>
            </a:schemeClr>
          </a:solidFill>
        </p:spPr>
        <p:txBody>
          <a:bodyPr wrap="square" rtlCol="0">
            <a:spAutoFit/>
          </a:bodyPr>
          <a:lstStyle>
            <a:defPPr>
              <a:defRPr kern="1200" smtId="4294967295"/>
            </a:defPPr>
          </a:lstStyle>
          <a:p>
            <a:pPr algn="ctr"/>
            <a:r>
              <a:rPr lang="en-US" sz="3200" b="1" dirty="0">
                <a:ea typeface="Open Sans" panose="020B0606030504020204" pitchFamily="34" charset="0"/>
                <a:cs typeface="Open Sans" panose="020B0606030504020204" pitchFamily="34" charset="0"/>
              </a:rPr>
              <a:t>SFDI correlates with histological markers of fibrosis</a:t>
            </a:r>
          </a:p>
        </p:txBody>
      </p:sp>
      <p:sp>
        <p:nvSpPr>
          <p:cNvPr id="72" name="Rounded Rectangle 77">
            <a:extLst>
              <a:ext uri="{FF2B5EF4-FFF2-40B4-BE49-F238E27FC236}">
                <a16:creationId xmlns:a16="http://schemas.microsoft.com/office/drawing/2014/main" id="{A73D6D8F-FA90-F85C-F195-F5C11AA1D9B0}"/>
              </a:ext>
            </a:extLst>
          </p:cNvPr>
          <p:cNvSpPr/>
          <p:nvPr/>
        </p:nvSpPr>
        <p:spPr>
          <a:xfrm>
            <a:off x="29471238" y="4380269"/>
            <a:ext cx="7434101" cy="6991787"/>
          </a:xfrm>
          <a:prstGeom prst="roundRect">
            <a:avLst>
              <a:gd name="adj" fmla="val 7151"/>
            </a:avLst>
          </a:prstGeom>
          <a:solidFill>
            <a:schemeClr val="accent6">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2800"/>
          </a:p>
        </p:txBody>
      </p:sp>
      <p:sp>
        <p:nvSpPr>
          <p:cNvPr id="73" name="TextBox 72">
            <a:extLst>
              <a:ext uri="{FF2B5EF4-FFF2-40B4-BE49-F238E27FC236}">
                <a16:creationId xmlns:a16="http://schemas.microsoft.com/office/drawing/2014/main" id="{D11EF045-A934-F7C1-026D-8DD66DE9DB62}"/>
              </a:ext>
            </a:extLst>
          </p:cNvPr>
          <p:cNvSpPr txBox="1"/>
          <p:nvPr/>
        </p:nvSpPr>
        <p:spPr>
          <a:xfrm>
            <a:off x="29704506" y="4491970"/>
            <a:ext cx="6692424" cy="707886"/>
          </a:xfrm>
          <a:prstGeom prst="rect">
            <a:avLst/>
          </a:prstGeom>
          <a:noFill/>
        </p:spPr>
        <p:txBody>
          <a:bodyPr wrap="square" rtlCol="0">
            <a:spAutoFit/>
          </a:bodyPr>
          <a:lstStyle>
            <a:defPPr>
              <a:defRPr kern="1200" smtId="4294967295"/>
            </a:defPPr>
          </a:lstStyle>
          <a:p>
            <a:r>
              <a:rPr lang="en-US" sz="4000" b="1" dirty="0">
                <a:cs typeface="Arial" pitchFamily="34" charset="0"/>
              </a:rPr>
              <a:t>Conclusion</a:t>
            </a:r>
          </a:p>
        </p:txBody>
      </p:sp>
      <p:sp>
        <p:nvSpPr>
          <p:cNvPr id="74" name="TextBox 73">
            <a:extLst>
              <a:ext uri="{FF2B5EF4-FFF2-40B4-BE49-F238E27FC236}">
                <a16:creationId xmlns:a16="http://schemas.microsoft.com/office/drawing/2014/main" id="{5CC88500-078C-3C7C-BD29-92E87BDBB056}"/>
              </a:ext>
            </a:extLst>
          </p:cNvPr>
          <p:cNvSpPr txBox="1"/>
          <p:nvPr/>
        </p:nvSpPr>
        <p:spPr>
          <a:xfrm>
            <a:off x="29704506" y="5199856"/>
            <a:ext cx="7133275" cy="6001643"/>
          </a:xfrm>
          <a:prstGeom prst="rect">
            <a:avLst/>
          </a:prstGeom>
          <a:noFill/>
        </p:spPr>
        <p:txBody>
          <a:bodyPr wrap="square" rtlCol="0">
            <a:spAutoFit/>
          </a:bodyPr>
          <a:lstStyle>
            <a:defPPr>
              <a:defRPr kern="1200" smtId="4294967295"/>
            </a:defPPr>
          </a:lstStyle>
          <a:p>
            <a:r>
              <a:rPr lang="en-US" sz="3200" dirty="0">
                <a:solidFill>
                  <a:schemeClr val="bg1"/>
                </a:solidFill>
                <a:ea typeface="Open Sans" panose="020B0606030504020204" pitchFamily="34" charset="0"/>
                <a:cs typeface="Open Sans" panose="020B0606030504020204" pitchFamily="34" charset="0"/>
              </a:rPr>
              <a:t>Our studies suggest SFDI as a promising quantitative and objective method for scleroderma skin assessment</a:t>
            </a:r>
          </a:p>
          <a:p>
            <a:pPr marL="514350" indent="-514350">
              <a:buAutoNum type="arabicPeriod"/>
            </a:pPr>
            <a:r>
              <a:rPr lang="en-US" sz="3200" dirty="0">
                <a:solidFill>
                  <a:schemeClr val="bg1"/>
                </a:solidFill>
                <a:ea typeface="Open Sans" panose="020B0606030504020204" pitchFamily="34" charset="0"/>
                <a:cs typeface="Open Sans" panose="020B0606030504020204" pitchFamily="34" charset="0"/>
              </a:rPr>
              <a:t>SFDI can differentiate early skin changes in SSc patients with an </a:t>
            </a:r>
            <a:r>
              <a:rPr lang="en-US" sz="3200" dirty="0" err="1">
                <a:solidFill>
                  <a:schemeClr val="bg1"/>
                </a:solidFill>
                <a:ea typeface="Open Sans" panose="020B0606030504020204" pitchFamily="34" charset="0"/>
                <a:cs typeface="Open Sans" panose="020B0606030504020204" pitchFamily="34" charset="0"/>
              </a:rPr>
              <a:t>mRSS</a:t>
            </a:r>
            <a:r>
              <a:rPr lang="en-US" sz="3200" dirty="0">
                <a:solidFill>
                  <a:schemeClr val="bg1"/>
                </a:solidFill>
                <a:ea typeface="Open Sans" panose="020B0606030504020204" pitchFamily="34" charset="0"/>
                <a:cs typeface="Open Sans" panose="020B0606030504020204" pitchFamily="34" charset="0"/>
              </a:rPr>
              <a:t> of 0 from those observed in healthy controls</a:t>
            </a:r>
          </a:p>
          <a:p>
            <a:pPr marL="514350" indent="-514350">
              <a:buAutoNum type="arabicPeriod"/>
            </a:pPr>
            <a:r>
              <a:rPr lang="en-US" sz="3200" dirty="0">
                <a:solidFill>
                  <a:schemeClr val="bg1"/>
                </a:solidFill>
                <a:ea typeface="Open Sans" panose="020B0606030504020204" pitchFamily="34" charset="0"/>
                <a:cs typeface="Open Sans" panose="020B0606030504020204" pitchFamily="34" charset="0"/>
              </a:rPr>
              <a:t>SFDI measurements exhibit a significant correlation with both mRSS and histology scores</a:t>
            </a:r>
          </a:p>
          <a:p>
            <a:pPr marL="514350" indent="-514350">
              <a:buAutoNum type="arabicPeriod"/>
            </a:pPr>
            <a:r>
              <a:rPr lang="en-US" sz="3200" dirty="0">
                <a:solidFill>
                  <a:schemeClr val="bg1"/>
                </a:solidFill>
                <a:ea typeface="Open Sans" panose="020B0606030504020204" pitchFamily="34" charset="0"/>
                <a:cs typeface="Open Sans" panose="020B0606030504020204" pitchFamily="34" charset="0"/>
              </a:rPr>
              <a:t>SFDI can detect longitudinal skin changes in SSc patients</a:t>
            </a:r>
          </a:p>
        </p:txBody>
      </p:sp>
      <p:sp>
        <p:nvSpPr>
          <p:cNvPr id="97" name="TextBox 96">
            <a:extLst>
              <a:ext uri="{FF2B5EF4-FFF2-40B4-BE49-F238E27FC236}">
                <a16:creationId xmlns:a16="http://schemas.microsoft.com/office/drawing/2014/main" id="{326EC175-6E80-B8ED-0483-D6EEB2367725}"/>
              </a:ext>
            </a:extLst>
          </p:cNvPr>
          <p:cNvSpPr txBox="1"/>
          <p:nvPr/>
        </p:nvSpPr>
        <p:spPr>
          <a:xfrm>
            <a:off x="19588846" y="18295600"/>
            <a:ext cx="9887060" cy="2677656"/>
          </a:xfrm>
          <a:prstGeom prst="rect">
            <a:avLst/>
          </a:prstGeom>
          <a:noFill/>
        </p:spPr>
        <p:txBody>
          <a:bodyPr wrap="square" rtlCol="0">
            <a:spAutoFit/>
          </a:bodyPr>
          <a:lstStyle/>
          <a:p>
            <a:r>
              <a:rPr lang="en-US" sz="2800" b="1" dirty="0">
                <a:ea typeface="Open Sans" panose="020B0606030504020204" pitchFamily="34" charset="0"/>
                <a:cs typeface="Open Sans" panose="020B0606030504020204" pitchFamily="34" charset="0"/>
              </a:rPr>
              <a:t>Figure 4 – Longitudinal measurements of SSc versus Healthy controls </a:t>
            </a:r>
            <a:r>
              <a:rPr lang="en-US" sz="2800" dirty="0"/>
              <a:t>A) Trajectory of total μs' and total mRSS (sum of left and R forearms) from t1 to t2 in each individual patient. B) Correlation between the longitudinal change (t2-t1)  in μs' at each forearm and the corresponding change in mRSS at the same t1-time of first measurements, t2-time of second measurements </a:t>
            </a:r>
          </a:p>
        </p:txBody>
      </p:sp>
      <p:pic>
        <p:nvPicPr>
          <p:cNvPr id="109" name="Picture 108">
            <a:extLst>
              <a:ext uri="{FF2B5EF4-FFF2-40B4-BE49-F238E27FC236}">
                <a16:creationId xmlns:a16="http://schemas.microsoft.com/office/drawing/2014/main" id="{93446CE5-EE2A-E135-E79A-E9F154B345D6}"/>
              </a:ext>
            </a:extLst>
          </p:cNvPr>
          <p:cNvPicPr>
            <a:picLocks noChangeAspect="1"/>
          </p:cNvPicPr>
          <p:nvPr/>
        </p:nvPicPr>
        <p:blipFill>
          <a:blip r:embed="rId6"/>
          <a:stretch>
            <a:fillRect/>
          </a:stretch>
        </p:blipFill>
        <p:spPr>
          <a:xfrm>
            <a:off x="10349706" y="13581856"/>
            <a:ext cx="9163637" cy="4507170"/>
          </a:xfrm>
          <a:prstGeom prst="rect">
            <a:avLst/>
          </a:prstGeom>
        </p:spPr>
      </p:pic>
      <p:sp>
        <p:nvSpPr>
          <p:cNvPr id="48" name="TextBox 47">
            <a:extLst>
              <a:ext uri="{FF2B5EF4-FFF2-40B4-BE49-F238E27FC236}">
                <a16:creationId xmlns:a16="http://schemas.microsoft.com/office/drawing/2014/main" id="{DC931E06-2309-1B51-FE86-969AE8396FBF}"/>
              </a:ext>
            </a:extLst>
          </p:cNvPr>
          <p:cNvSpPr txBox="1"/>
          <p:nvPr/>
        </p:nvSpPr>
        <p:spPr>
          <a:xfrm>
            <a:off x="19798506" y="4361656"/>
            <a:ext cx="9190858" cy="588967"/>
          </a:xfrm>
          <a:prstGeom prst="rect">
            <a:avLst/>
          </a:prstGeom>
          <a:solidFill>
            <a:schemeClr val="bg1">
              <a:lumMod val="75000"/>
            </a:schemeClr>
          </a:solidFill>
        </p:spPr>
        <p:txBody>
          <a:bodyPr wrap="square" rtlCol="0">
            <a:spAutoFit/>
          </a:bodyPr>
          <a:lstStyle>
            <a:defPPr>
              <a:defRPr kern="1200" smtId="4294967295"/>
            </a:defPPr>
          </a:lstStyle>
          <a:p>
            <a:pPr algn="ctr"/>
            <a:r>
              <a:rPr lang="en-US" sz="3200" b="1" dirty="0">
                <a:ea typeface="Open Sans" panose="020B0606030504020204" pitchFamily="34" charset="0"/>
                <a:cs typeface="Open Sans" panose="020B0606030504020204" pitchFamily="34" charset="0"/>
              </a:rPr>
              <a:t>SFDI correlates with mRSS</a:t>
            </a:r>
          </a:p>
        </p:txBody>
      </p:sp>
      <p:sp>
        <p:nvSpPr>
          <p:cNvPr id="5" name="Rectangle 4"/>
          <p:cNvSpPr/>
          <p:nvPr/>
        </p:nvSpPr>
        <p:spPr>
          <a:xfrm>
            <a:off x="10578306" y="10229056"/>
            <a:ext cx="8686800" cy="2246769"/>
          </a:xfrm>
          <a:prstGeom prst="rect">
            <a:avLst/>
          </a:prstGeom>
        </p:spPr>
        <p:txBody>
          <a:bodyPr wrap="square">
            <a:spAutoFit/>
          </a:bodyPr>
          <a:lstStyle/>
          <a:p>
            <a:r>
              <a:rPr lang="en-US" sz="2800" b="1" dirty="0">
                <a:ea typeface="Open Sans" panose="020B0606030504020204" pitchFamily="34" charset="0"/>
                <a:cs typeface="Open Sans" panose="020B0606030504020204" pitchFamily="34" charset="0"/>
              </a:rPr>
              <a:t>Figure 1  – Association between SFDI reduced scattering (μs’) and </a:t>
            </a:r>
            <a:r>
              <a:rPr lang="en-US" sz="2800" b="1" dirty="0" err="1">
                <a:ea typeface="Open Sans" panose="020B0606030504020204" pitchFamily="34" charset="0"/>
                <a:cs typeface="Open Sans" panose="020B0606030504020204" pitchFamily="34" charset="0"/>
              </a:rPr>
              <a:t>mRSS</a:t>
            </a:r>
            <a:r>
              <a:rPr lang="en-US" sz="2800" b="1" dirty="0">
                <a:ea typeface="Open Sans" panose="020B0606030504020204" pitchFamily="34" charset="0"/>
                <a:cs typeface="Open Sans" panose="020B0606030504020204" pitchFamily="34" charset="0"/>
              </a:rPr>
              <a:t> </a:t>
            </a:r>
            <a:r>
              <a:rPr lang="en-US" sz="2800" dirty="0"/>
              <a:t>A) µs´ difference between healthy controls and SSc patient. B) µs´ difference between healthy controls, SSc skin with (</a:t>
            </a:r>
            <a:r>
              <a:rPr lang="en-US" sz="2800" dirty="0" err="1"/>
              <a:t>mRSS</a:t>
            </a:r>
            <a:r>
              <a:rPr lang="en-US" sz="2800" dirty="0"/>
              <a:t> = 0, and SSc skin with  fibrosis (</a:t>
            </a:r>
            <a:r>
              <a:rPr lang="en-US" sz="2800" dirty="0" err="1"/>
              <a:t>mRSS</a:t>
            </a:r>
            <a:r>
              <a:rPr lang="en-US" sz="2800" dirty="0"/>
              <a:t> &gt; 0). ****p &lt; 0.0001, **p ≤ 0.01.</a:t>
            </a:r>
          </a:p>
        </p:txBody>
      </p:sp>
      <p:sp>
        <p:nvSpPr>
          <p:cNvPr id="7" name="Rectangle 6"/>
          <p:cNvSpPr/>
          <p:nvPr/>
        </p:nvSpPr>
        <p:spPr>
          <a:xfrm>
            <a:off x="19646106" y="9695656"/>
            <a:ext cx="9647830" cy="2677656"/>
          </a:xfrm>
          <a:prstGeom prst="rect">
            <a:avLst/>
          </a:prstGeom>
        </p:spPr>
        <p:txBody>
          <a:bodyPr wrap="square">
            <a:spAutoFit/>
          </a:bodyPr>
          <a:lstStyle/>
          <a:p>
            <a:r>
              <a:rPr lang="en-US" sz="2800" dirty="0"/>
              <a:t> </a:t>
            </a:r>
            <a:r>
              <a:rPr lang="en-US" sz="2800" b="1" dirty="0"/>
              <a:t>Figure 2 – Correlation of SFDI reduced scattering (μs’)  and diffuse reflectance (Rd) with </a:t>
            </a:r>
            <a:r>
              <a:rPr lang="en-US" sz="2800" b="1" dirty="0" err="1"/>
              <a:t>mRSS</a:t>
            </a:r>
            <a:r>
              <a:rPr lang="en-US" sz="2800" b="1" dirty="0"/>
              <a:t>  </a:t>
            </a:r>
            <a:r>
              <a:rPr lang="en-US" sz="2800" dirty="0"/>
              <a:t>A) Correlation between the local µs´ and local </a:t>
            </a:r>
            <a:r>
              <a:rPr lang="en-US" sz="2800" dirty="0" err="1"/>
              <a:t>mRSS</a:t>
            </a:r>
            <a:r>
              <a:rPr lang="en-US" sz="2800" dirty="0"/>
              <a:t> in SSc. B) Correlation between local Rd and local mRSS . The local values were calculated by adding the SFDI or mRSS parameters from all 6 measurement sites. Star * shows significant difference between SSc and controls (A and B).</a:t>
            </a:r>
          </a:p>
        </p:txBody>
      </p:sp>
      <p:sp>
        <p:nvSpPr>
          <p:cNvPr id="9" name="Rectangle 8"/>
          <p:cNvSpPr/>
          <p:nvPr/>
        </p:nvSpPr>
        <p:spPr>
          <a:xfrm>
            <a:off x="10654506" y="18230056"/>
            <a:ext cx="8704881" cy="2246769"/>
          </a:xfrm>
          <a:prstGeom prst="rect">
            <a:avLst/>
          </a:prstGeom>
        </p:spPr>
        <p:txBody>
          <a:bodyPr wrap="square">
            <a:spAutoFit/>
          </a:bodyPr>
          <a:lstStyle/>
          <a:p>
            <a:r>
              <a:rPr lang="en-US" sz="2800" b="1" dirty="0"/>
              <a:t>Figure 3 – Correlation between SFDI diffuse reflectance (Rd) and histology scores for skin fibrosis</a:t>
            </a:r>
            <a:r>
              <a:rPr lang="en-US" sz="2800" dirty="0"/>
              <a:t> A) Correlation between Rd and ASMA (a histological marker of activated fibroblasts). B) Correlation between Rd and Trichrome staining (a histological marker for collagen deposition). </a:t>
            </a:r>
          </a:p>
        </p:txBody>
      </p:sp>
      <p:sp>
        <p:nvSpPr>
          <p:cNvPr id="52" name="Rounded Rectangle 78">
            <a:extLst>
              <a:ext uri="{FF2B5EF4-FFF2-40B4-BE49-F238E27FC236}">
                <a16:creationId xmlns:a16="http://schemas.microsoft.com/office/drawing/2014/main" id="{6587F2E3-5901-77A9-CDF5-FC78B90102BF}"/>
              </a:ext>
            </a:extLst>
          </p:cNvPr>
          <p:cNvSpPr/>
          <p:nvPr/>
        </p:nvSpPr>
        <p:spPr>
          <a:xfrm>
            <a:off x="29576082" y="16553656"/>
            <a:ext cx="7329256" cy="4114800"/>
          </a:xfrm>
          <a:prstGeom prst="roundRect">
            <a:avLst>
              <a:gd name="adj" fmla="val 6052"/>
            </a:avLst>
          </a:prstGeom>
          <a:solidFill>
            <a:srgbClr val="5BA5C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8726" dirty="0"/>
          </a:p>
        </p:txBody>
      </p:sp>
      <p:sp>
        <p:nvSpPr>
          <p:cNvPr id="53" name="TextBox 52">
            <a:extLst>
              <a:ext uri="{FF2B5EF4-FFF2-40B4-BE49-F238E27FC236}">
                <a16:creationId xmlns:a16="http://schemas.microsoft.com/office/drawing/2014/main" id="{364BCD9D-6E51-EF14-3998-557C70051EA4}"/>
              </a:ext>
            </a:extLst>
          </p:cNvPr>
          <p:cNvSpPr txBox="1"/>
          <p:nvPr/>
        </p:nvSpPr>
        <p:spPr>
          <a:xfrm>
            <a:off x="29780706" y="16706056"/>
            <a:ext cx="6858000" cy="707886"/>
          </a:xfrm>
          <a:prstGeom prst="rect">
            <a:avLst/>
          </a:prstGeom>
          <a:noFill/>
        </p:spPr>
        <p:txBody>
          <a:bodyPr wrap="square" rtlCol="0">
            <a:spAutoFit/>
          </a:bodyPr>
          <a:lstStyle>
            <a:defPPr>
              <a:defRPr kern="1200" smtId="4294967295"/>
            </a:defPPr>
          </a:lstStyle>
          <a:p>
            <a:r>
              <a:rPr lang="en-US" sz="4000" b="1" dirty="0">
                <a:cs typeface="Arial" pitchFamily="34" charset="0"/>
              </a:rPr>
              <a:t>Acknowledgements</a:t>
            </a:r>
          </a:p>
        </p:txBody>
      </p:sp>
      <p:sp>
        <p:nvSpPr>
          <p:cNvPr id="55" name="TextBox 54">
            <a:extLst>
              <a:ext uri="{FF2B5EF4-FFF2-40B4-BE49-F238E27FC236}">
                <a16:creationId xmlns:a16="http://schemas.microsoft.com/office/drawing/2014/main" id="{A8A577F7-A205-E43F-62D9-389946EB3AA5}"/>
              </a:ext>
            </a:extLst>
          </p:cNvPr>
          <p:cNvSpPr txBox="1"/>
          <p:nvPr/>
        </p:nvSpPr>
        <p:spPr>
          <a:xfrm>
            <a:off x="29780706" y="17468056"/>
            <a:ext cx="7184151" cy="3046988"/>
          </a:xfrm>
          <a:prstGeom prst="rect">
            <a:avLst/>
          </a:prstGeom>
          <a:noFill/>
        </p:spPr>
        <p:txBody>
          <a:bodyPr wrap="square" rtlCol="0">
            <a:spAutoFit/>
          </a:bodyPr>
          <a:lstStyle>
            <a:defPPr>
              <a:defRPr kern="1200" smtId="4294967295"/>
            </a:defPPr>
          </a:lstStyle>
          <a:p>
            <a:pPr marL="457200" indent="-457200">
              <a:buFont typeface="Arial" panose="020B0604020202020204" pitchFamily="34" charset="0"/>
              <a:buChar char="•"/>
            </a:pPr>
            <a:r>
              <a:rPr lang="en-US" sz="3200" dirty="0">
                <a:solidFill>
                  <a:schemeClr val="bg1"/>
                </a:solidFill>
                <a:ea typeface="Open Sans" panose="020B0606030504020204" pitchFamily="34" charset="0"/>
                <a:cs typeface="Open Sans" panose="020B0606030504020204" pitchFamily="34" charset="0"/>
              </a:rPr>
              <a:t>Funding sources: ARC BU – connecting tissues and investigators (Fibrosis in Pathology), Scleroderma Clinical Trials Consortium, National Scleroderma Foundation Established Investigator Award</a:t>
            </a:r>
          </a:p>
        </p:txBody>
      </p:sp>
      <p:sp>
        <p:nvSpPr>
          <p:cNvPr id="11" name="TextBox 10">
            <a:extLst>
              <a:ext uri="{FF2B5EF4-FFF2-40B4-BE49-F238E27FC236}">
                <a16:creationId xmlns:a16="http://schemas.microsoft.com/office/drawing/2014/main" id="{DCF6E8E6-98BB-BFD0-B2AF-ADE14B086CF7}"/>
              </a:ext>
            </a:extLst>
          </p:cNvPr>
          <p:cNvSpPr txBox="1"/>
          <p:nvPr/>
        </p:nvSpPr>
        <p:spPr>
          <a:xfrm>
            <a:off x="10121106" y="4361656"/>
            <a:ext cx="9372600" cy="707886"/>
          </a:xfrm>
          <a:prstGeom prst="rect">
            <a:avLst/>
          </a:prstGeom>
          <a:noFill/>
        </p:spPr>
        <p:txBody>
          <a:bodyPr wrap="square" rtlCol="0">
            <a:spAutoFit/>
          </a:bodyPr>
          <a:lstStyle>
            <a:defPPr>
              <a:defRPr kern="1200" smtId="4294967295"/>
            </a:defPPr>
          </a:lstStyle>
          <a:p>
            <a:pPr algn="ctr"/>
            <a:r>
              <a:rPr lang="en-US" sz="4000" b="1" dirty="0">
                <a:cs typeface="Arial" pitchFamily="34" charset="0"/>
              </a:rPr>
              <a:t>Results</a:t>
            </a:r>
          </a:p>
        </p:txBody>
      </p:sp>
      <p:pic>
        <p:nvPicPr>
          <p:cNvPr id="29" name="Picture 28">
            <a:extLst>
              <a:ext uri="{FF2B5EF4-FFF2-40B4-BE49-F238E27FC236}">
                <a16:creationId xmlns:a16="http://schemas.microsoft.com/office/drawing/2014/main" id="{06388165-18B5-99B0-FF9A-C495FFC7A9E5}"/>
              </a:ext>
            </a:extLst>
          </p:cNvPr>
          <p:cNvPicPr>
            <a:picLocks noChangeAspect="1"/>
          </p:cNvPicPr>
          <p:nvPr/>
        </p:nvPicPr>
        <p:blipFill>
          <a:blip r:embed="rId7"/>
          <a:stretch>
            <a:fillRect/>
          </a:stretch>
        </p:blipFill>
        <p:spPr>
          <a:xfrm>
            <a:off x="19722306" y="5047456"/>
            <a:ext cx="9298459" cy="4572000"/>
          </a:xfrm>
          <a:prstGeom prst="rect">
            <a:avLst/>
          </a:prstGeom>
        </p:spPr>
      </p:pic>
      <p:pic>
        <p:nvPicPr>
          <p:cNvPr id="35" name="Picture 34">
            <a:extLst>
              <a:ext uri="{FF2B5EF4-FFF2-40B4-BE49-F238E27FC236}">
                <a16:creationId xmlns:a16="http://schemas.microsoft.com/office/drawing/2014/main" id="{174F25ED-C990-7DB9-7399-733935535FD0}"/>
              </a:ext>
            </a:extLst>
          </p:cNvPr>
          <p:cNvPicPr>
            <a:picLocks noChangeAspect="1"/>
          </p:cNvPicPr>
          <p:nvPr/>
        </p:nvPicPr>
        <p:blipFill>
          <a:blip r:embed="rId8"/>
          <a:stretch>
            <a:fillRect/>
          </a:stretch>
        </p:blipFill>
        <p:spPr>
          <a:xfrm>
            <a:off x="10273506" y="6038056"/>
            <a:ext cx="9210675" cy="4038600"/>
          </a:xfrm>
          <a:prstGeom prst="rect">
            <a:avLst/>
          </a:prstGeom>
        </p:spPr>
      </p:pic>
      <p:pic>
        <p:nvPicPr>
          <p:cNvPr id="2" name="Picture 1">
            <a:extLst>
              <a:ext uri="{FF2B5EF4-FFF2-40B4-BE49-F238E27FC236}">
                <a16:creationId xmlns:a16="http://schemas.microsoft.com/office/drawing/2014/main" id="{A00E80AD-3497-71A3-CFE5-BC4994750CD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0528" b="11138"/>
          <a:stretch/>
        </p:blipFill>
        <p:spPr>
          <a:xfrm>
            <a:off x="762160" y="2954406"/>
            <a:ext cx="4942410" cy="794632"/>
          </a:xfrm>
          <a:prstGeom prst="rect">
            <a:avLst/>
          </a:prstGeom>
        </p:spPr>
      </p:pic>
    </p:spTree>
    <p:extLst>
      <p:ext uri="{BB962C8B-B14F-4D97-AF65-F5344CB8AC3E}">
        <p14:creationId xmlns:p14="http://schemas.microsoft.com/office/powerpoint/2010/main" val="1240004562"/>
      </p:ext>
    </p:extLst>
  </p:cSld>
  <p:clrMapOvr>
    <a:masterClrMapping/>
  </p:clrMapOvr>
  <p:transition advClick="0"/>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deliberatingwatermelon|09-20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10327</TotalTime>
  <Words>784</Words>
  <Application>Microsoft Office PowerPoint</Application>
  <PresentationFormat>Custom</PresentationFormat>
  <Paragraphs>37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Open Sans</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to create a scientific poster</dc:title>
  <dc:subject>Free Research Poster</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Wong, Hubert S</cp:lastModifiedBy>
  <cp:revision>61</cp:revision>
  <cp:lastPrinted>2012-07-31T19:59:21Z</cp:lastPrinted>
  <dcterms:modified xsi:type="dcterms:W3CDTF">2023-10-10T14:39:48Z</dcterms:modified>
  <cp:category>research posters template</cp:category>
</cp:coreProperties>
</file>