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43891200" cy="32918400"/>
  <p:notesSz cx="27432000" cy="15544800"/>
  <p:embeddedFontLst>
    <p:embeddedFont>
      <p:font typeface="Cambria" panose="02040503050406030204" pitchFamily="18" charset="0"/>
      <p:regular r:id="rId4"/>
      <p:bold r:id="rId5"/>
      <p:italic r:id="rId6"/>
      <p:boldItalic r:id="rId7"/>
    </p:embeddedFont>
  </p:embeddedFontLst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138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138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138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138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138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138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138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138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138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8E6A6"/>
    <a:srgbClr val="FFFFFF"/>
    <a:srgbClr val="F3D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6" autoAdjust="0"/>
    <p:restoredTop sz="94249" autoAdjust="0"/>
  </p:normalViewPr>
  <p:slideViewPr>
    <p:cSldViewPr>
      <p:cViewPr varScale="1">
        <p:scale>
          <a:sx n="18" d="100"/>
          <a:sy n="18" d="100"/>
        </p:scale>
        <p:origin x="1094" y="144"/>
      </p:cViewPr>
      <p:guideLst>
        <p:guide orient="horz" pos="10368"/>
        <p:guide pos="138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11887199" cy="777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815975" marR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633536" marR="0" indent="-71913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451100" marR="0" indent="-1079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3267075" marR="0" indent="-143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083050" marR="0" indent="-1797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5715000" marR="0" indent="-2514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8162925" marR="0" indent="-35909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426825" marR="0" indent="-50260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15538450" y="0"/>
            <a:ext cx="11887199" cy="777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815975" marR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633536" marR="0" indent="-71913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451100" marR="0" indent="-1079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3267075" marR="0" indent="-143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083050" marR="0" indent="-1797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5715000" marR="0" indent="-2514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8162925" marR="0" indent="-35909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426825" marR="0" indent="-50260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9829800" y="1165225"/>
            <a:ext cx="7772400" cy="5829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2743200" y="7383460"/>
            <a:ext cx="21945599" cy="6996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14765337"/>
            <a:ext cx="11887199" cy="7762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815975" marR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633536" marR="0" indent="-71913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451100" marR="0" indent="-1079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3267075" marR="0" indent="-143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083050" marR="0" indent="-1797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5715000" marR="0" indent="-2514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8162925" marR="0" indent="-35909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426825" marR="0" indent="-50260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15538450" y="14765337"/>
            <a:ext cx="11887199" cy="7762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200" b="0" i="0" u="none" strike="noStrike" cap="none" baseline="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4747291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742772" rtl="0" eaLnBrk="1" latinLnBrk="0" hangingPunct="1">
      <a:defRPr sz="974" kern="1200">
        <a:solidFill>
          <a:schemeClr val="tx1"/>
        </a:solidFill>
        <a:latin typeface="+mn-lt"/>
        <a:ea typeface="+mn-ea"/>
        <a:cs typeface="+mn-cs"/>
      </a:defRPr>
    </a:lvl1pPr>
    <a:lvl2pPr marL="371388" algn="l" defTabSz="742772" rtl="0" eaLnBrk="1" latinLnBrk="0" hangingPunct="1">
      <a:defRPr sz="974" kern="1200">
        <a:solidFill>
          <a:schemeClr val="tx1"/>
        </a:solidFill>
        <a:latin typeface="+mn-lt"/>
        <a:ea typeface="+mn-ea"/>
        <a:cs typeface="+mn-cs"/>
      </a:defRPr>
    </a:lvl2pPr>
    <a:lvl3pPr marL="742772" algn="l" defTabSz="742772" rtl="0" eaLnBrk="1" latinLnBrk="0" hangingPunct="1">
      <a:defRPr sz="974" kern="1200">
        <a:solidFill>
          <a:schemeClr val="tx1"/>
        </a:solidFill>
        <a:latin typeface="+mn-lt"/>
        <a:ea typeface="+mn-ea"/>
        <a:cs typeface="+mn-cs"/>
      </a:defRPr>
    </a:lvl3pPr>
    <a:lvl4pPr marL="1114160" algn="l" defTabSz="742772" rtl="0" eaLnBrk="1" latinLnBrk="0" hangingPunct="1">
      <a:defRPr sz="974" kern="1200">
        <a:solidFill>
          <a:schemeClr val="tx1"/>
        </a:solidFill>
        <a:latin typeface="+mn-lt"/>
        <a:ea typeface="+mn-ea"/>
        <a:cs typeface="+mn-cs"/>
      </a:defRPr>
    </a:lvl4pPr>
    <a:lvl5pPr marL="1485546" algn="l" defTabSz="742772" rtl="0" eaLnBrk="1" latinLnBrk="0" hangingPunct="1">
      <a:defRPr sz="974" kern="1200">
        <a:solidFill>
          <a:schemeClr val="tx1"/>
        </a:solidFill>
        <a:latin typeface="+mn-lt"/>
        <a:ea typeface="+mn-ea"/>
        <a:cs typeface="+mn-cs"/>
      </a:defRPr>
    </a:lvl5pPr>
    <a:lvl6pPr marL="1856932" algn="l" defTabSz="742772" rtl="0" eaLnBrk="1" latinLnBrk="0" hangingPunct="1">
      <a:defRPr sz="974" kern="1200">
        <a:solidFill>
          <a:schemeClr val="tx1"/>
        </a:solidFill>
        <a:latin typeface="+mn-lt"/>
        <a:ea typeface="+mn-ea"/>
        <a:cs typeface="+mn-cs"/>
      </a:defRPr>
    </a:lvl6pPr>
    <a:lvl7pPr marL="2228316" algn="l" defTabSz="742772" rtl="0" eaLnBrk="1" latinLnBrk="0" hangingPunct="1">
      <a:defRPr sz="974" kern="1200">
        <a:solidFill>
          <a:schemeClr val="tx1"/>
        </a:solidFill>
        <a:latin typeface="+mn-lt"/>
        <a:ea typeface="+mn-ea"/>
        <a:cs typeface="+mn-cs"/>
      </a:defRPr>
    </a:lvl7pPr>
    <a:lvl8pPr marL="2599702" algn="l" defTabSz="742772" rtl="0" eaLnBrk="1" latinLnBrk="0" hangingPunct="1">
      <a:defRPr sz="974" kern="1200">
        <a:solidFill>
          <a:schemeClr val="tx1"/>
        </a:solidFill>
        <a:latin typeface="+mn-lt"/>
        <a:ea typeface="+mn-ea"/>
        <a:cs typeface="+mn-cs"/>
      </a:defRPr>
    </a:lvl8pPr>
    <a:lvl9pPr marL="2971088" algn="l" defTabSz="742772" rtl="0" eaLnBrk="1" latinLnBrk="0" hangingPunct="1">
      <a:defRPr sz="9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/>
        </p:nvSpPr>
        <p:spPr>
          <a:xfrm>
            <a:off x="15538450" y="14765337"/>
            <a:ext cx="11887199" cy="7762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lang="en-US" sz="1200" b="0" i="0" u="none" strike="noStrike" cap="none" baseline="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9829800" y="1165225"/>
            <a:ext cx="7772400" cy="5829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2743200" y="7383460"/>
            <a:ext cx="21945599" cy="6996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3685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dt" idx="10"/>
          </p:nvPr>
        </p:nvSpPr>
        <p:spPr>
          <a:xfrm>
            <a:off x="329247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xfrm>
            <a:off x="14995530" y="29994229"/>
            <a:ext cx="13900149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3145472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438900" tIns="219450" rIns="438900" bIns="219450" anchor="t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1539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1539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 rot="5400000">
            <a:off x="22767892" y="11429333"/>
            <a:ext cx="26336066" cy="932687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386683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73366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160051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5546729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 rot="5400000">
            <a:off x="3992212" y="2224373"/>
            <a:ext cx="26336066" cy="27736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91074" indent="528038" algn="l" rtl="0">
              <a:spcBef>
                <a:spcPts val="5223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 sz="26134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050917" indent="544206" algn="l" rtl="0">
              <a:spcBef>
                <a:spcPts val="4549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 sz="2274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310763" indent="581921" algn="l" rtl="0">
              <a:spcBef>
                <a:spcPts val="387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 sz="19345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031296" indent="212829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6759913" indent="212829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8147250" indent="204865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9533930" indent="197553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0920615" indent="211795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2307300" indent="204485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329247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14995530" y="29994229"/>
            <a:ext cx="13900149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3145472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438900" tIns="219450" rIns="438900" bIns="219450" anchor="t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1539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1539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292477" y="2924177"/>
            <a:ext cx="37306249" cy="5486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386683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73366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160051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5546729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 rot="5400000">
            <a:off x="12070559" y="732631"/>
            <a:ext cx="19750086" cy="3730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91074" indent="528038" algn="l" rtl="0">
              <a:spcBef>
                <a:spcPts val="5223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 sz="26134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050917" indent="544206" algn="l" rtl="0">
              <a:spcBef>
                <a:spcPts val="4549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 sz="2274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310763" indent="581921" algn="l" rtl="0">
              <a:spcBef>
                <a:spcPts val="387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 sz="19345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031296" indent="212829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6759913" indent="212829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8147250" indent="204865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9533930" indent="197553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0920615" indent="211795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2307300" indent="204485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329247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14995530" y="29994229"/>
            <a:ext cx="13900149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3145472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438900" tIns="219450" rIns="438900" bIns="219450" anchor="t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1539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1539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8602981" y="23041541"/>
            <a:ext cx="26334720" cy="272303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 sz="6110" b="1"/>
            </a:lvl1pPr>
            <a:lvl2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pic" idx="2"/>
          </p:nvPr>
        </p:nvSpPr>
        <p:spPr>
          <a:xfrm>
            <a:off x="8602981" y="2941545"/>
            <a:ext cx="26334720" cy="19750366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8602981" y="25764568"/>
            <a:ext cx="26334720" cy="38626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Times New Roman"/>
              <a:buNone/>
              <a:defRPr sz="4240"/>
            </a:lvl1pPr>
            <a:lvl2pPr marL="1386683" indent="-7310" rtl="0">
              <a:spcBef>
                <a:spcPts val="0"/>
              </a:spcBef>
              <a:buFont typeface="Times New Roman"/>
              <a:buNone/>
              <a:defRPr sz="3564"/>
            </a:lvl2pPr>
            <a:lvl3pPr marL="2773366" indent="-14620" rtl="0">
              <a:spcBef>
                <a:spcPts val="0"/>
              </a:spcBef>
              <a:buFont typeface="Times New Roman"/>
              <a:buNone/>
              <a:defRPr sz="3054"/>
            </a:lvl3pPr>
            <a:lvl4pPr marL="4160051" indent="-379" rtl="0">
              <a:spcBef>
                <a:spcPts val="0"/>
              </a:spcBef>
              <a:buFont typeface="Times New Roman"/>
              <a:buNone/>
              <a:defRPr sz="2716"/>
            </a:lvl4pPr>
            <a:lvl5pPr marL="5546729" indent="-7689" rtl="0">
              <a:spcBef>
                <a:spcPts val="0"/>
              </a:spcBef>
              <a:buFont typeface="Times New Roman"/>
              <a:buNone/>
              <a:defRPr sz="2716"/>
            </a:lvl5pPr>
            <a:lvl6pPr marL="6933412" indent="-14995" rtl="0">
              <a:spcBef>
                <a:spcPts val="0"/>
              </a:spcBef>
              <a:buFont typeface="Times New Roman"/>
              <a:buNone/>
              <a:defRPr sz="2716"/>
            </a:lvl6pPr>
            <a:lvl7pPr marL="8320097" indent="-757" rtl="0">
              <a:spcBef>
                <a:spcPts val="0"/>
              </a:spcBef>
              <a:buFont typeface="Times New Roman"/>
              <a:buNone/>
              <a:defRPr sz="2716"/>
            </a:lvl7pPr>
            <a:lvl8pPr marL="9706780" indent="-8071" rtl="0">
              <a:spcBef>
                <a:spcPts val="0"/>
              </a:spcBef>
              <a:buFont typeface="Times New Roman"/>
              <a:buNone/>
              <a:defRPr sz="2716"/>
            </a:lvl8pPr>
            <a:lvl9pPr marL="11093465" indent="-15379" rtl="0">
              <a:spcBef>
                <a:spcPts val="0"/>
              </a:spcBef>
              <a:buFont typeface="Times New Roman"/>
              <a:buNone/>
              <a:defRPr sz="2716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xfrm>
            <a:off x="329247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xfrm>
            <a:off x="14995530" y="29994229"/>
            <a:ext cx="13900149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3145472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438900" tIns="219450" rIns="438900" bIns="219450" anchor="t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1539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1539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2194564" y="1311090"/>
            <a:ext cx="14439899" cy="55771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 sz="6110" b="1"/>
            </a:lvl1pPr>
            <a:lvl2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17160242" y="1311089"/>
            <a:ext cx="24536398" cy="2809427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9674"/>
            </a:lvl1pPr>
            <a:lvl2pPr rtl="0">
              <a:spcBef>
                <a:spcPts val="0"/>
              </a:spcBef>
              <a:defRPr sz="8485"/>
            </a:lvl2pPr>
            <a:lvl3pPr rtl="0">
              <a:spcBef>
                <a:spcPts val="0"/>
              </a:spcBef>
              <a:defRPr sz="7299"/>
            </a:lvl3pPr>
            <a:lvl4pPr rtl="0">
              <a:spcBef>
                <a:spcPts val="0"/>
              </a:spcBef>
              <a:defRPr sz="6110"/>
            </a:lvl4pPr>
            <a:lvl5pPr rtl="0">
              <a:spcBef>
                <a:spcPts val="0"/>
              </a:spcBef>
              <a:defRPr sz="6110"/>
            </a:lvl5pPr>
            <a:lvl6pPr rtl="0">
              <a:spcBef>
                <a:spcPts val="0"/>
              </a:spcBef>
              <a:defRPr sz="6110"/>
            </a:lvl6pPr>
            <a:lvl7pPr rtl="0">
              <a:spcBef>
                <a:spcPts val="0"/>
              </a:spcBef>
              <a:defRPr sz="6110"/>
            </a:lvl7pPr>
            <a:lvl8pPr rtl="0">
              <a:spcBef>
                <a:spcPts val="0"/>
              </a:spcBef>
              <a:defRPr sz="6110"/>
            </a:lvl8pPr>
            <a:lvl9pPr rtl="0">
              <a:spcBef>
                <a:spcPts val="0"/>
              </a:spcBef>
              <a:defRPr sz="611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2"/>
          </p:nvPr>
        </p:nvSpPr>
        <p:spPr>
          <a:xfrm>
            <a:off x="2194564" y="6888258"/>
            <a:ext cx="14439899" cy="2251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Times New Roman"/>
              <a:buNone/>
              <a:defRPr sz="4240"/>
            </a:lvl1pPr>
            <a:lvl2pPr marL="1386683" indent="-7310" rtl="0">
              <a:spcBef>
                <a:spcPts val="0"/>
              </a:spcBef>
              <a:buFont typeface="Times New Roman"/>
              <a:buNone/>
              <a:defRPr sz="3564"/>
            </a:lvl2pPr>
            <a:lvl3pPr marL="2773366" indent="-14620" rtl="0">
              <a:spcBef>
                <a:spcPts val="0"/>
              </a:spcBef>
              <a:buFont typeface="Times New Roman"/>
              <a:buNone/>
              <a:defRPr sz="3054"/>
            </a:lvl3pPr>
            <a:lvl4pPr marL="4160051" indent="-379" rtl="0">
              <a:spcBef>
                <a:spcPts val="0"/>
              </a:spcBef>
              <a:buFont typeface="Times New Roman"/>
              <a:buNone/>
              <a:defRPr sz="2716"/>
            </a:lvl4pPr>
            <a:lvl5pPr marL="5546729" indent="-7689" rtl="0">
              <a:spcBef>
                <a:spcPts val="0"/>
              </a:spcBef>
              <a:buFont typeface="Times New Roman"/>
              <a:buNone/>
              <a:defRPr sz="2716"/>
            </a:lvl5pPr>
            <a:lvl6pPr marL="6933412" indent="-14995" rtl="0">
              <a:spcBef>
                <a:spcPts val="0"/>
              </a:spcBef>
              <a:buFont typeface="Times New Roman"/>
              <a:buNone/>
              <a:defRPr sz="2716"/>
            </a:lvl6pPr>
            <a:lvl7pPr marL="8320097" indent="-757" rtl="0">
              <a:spcBef>
                <a:spcPts val="0"/>
              </a:spcBef>
              <a:buFont typeface="Times New Roman"/>
              <a:buNone/>
              <a:defRPr sz="2716"/>
            </a:lvl7pPr>
            <a:lvl8pPr marL="9706780" indent="-8071" rtl="0">
              <a:spcBef>
                <a:spcPts val="0"/>
              </a:spcBef>
              <a:buFont typeface="Times New Roman"/>
              <a:buNone/>
              <a:defRPr sz="2716"/>
            </a:lvl8pPr>
            <a:lvl9pPr marL="11093465" indent="-15379" rtl="0">
              <a:spcBef>
                <a:spcPts val="0"/>
              </a:spcBef>
              <a:buFont typeface="Times New Roman"/>
              <a:buNone/>
              <a:defRPr sz="2716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329247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14995530" y="29994229"/>
            <a:ext cx="13900149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3145472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438900" tIns="219450" rIns="438900" bIns="219450" anchor="t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1539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1539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292477" y="2924177"/>
            <a:ext cx="37306249" cy="5486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386683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73366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160051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5546729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329247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14995530" y="29994229"/>
            <a:ext cx="13900149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3145472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438900" tIns="219450" rIns="438900" bIns="219450" anchor="t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1539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1539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2194558" y="1317815"/>
            <a:ext cx="39502080" cy="5486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2194561" y="7368993"/>
            <a:ext cx="19392901" cy="306929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Times New Roman"/>
              <a:buNone/>
              <a:defRPr sz="7299" b="1"/>
            </a:lvl1pPr>
            <a:lvl2pPr marL="1386683" indent="-7310" rtl="0">
              <a:spcBef>
                <a:spcPts val="0"/>
              </a:spcBef>
              <a:buFont typeface="Times New Roman"/>
              <a:buNone/>
              <a:defRPr sz="6110" b="1"/>
            </a:lvl2pPr>
            <a:lvl3pPr marL="2773366" indent="-14620" rtl="0">
              <a:spcBef>
                <a:spcPts val="0"/>
              </a:spcBef>
              <a:buFont typeface="Times New Roman"/>
              <a:buNone/>
              <a:defRPr sz="5431" b="1"/>
            </a:lvl3pPr>
            <a:lvl4pPr marL="4160051" indent="-379" rtl="0">
              <a:spcBef>
                <a:spcPts val="0"/>
              </a:spcBef>
              <a:buFont typeface="Times New Roman"/>
              <a:buNone/>
              <a:defRPr sz="4921" b="1"/>
            </a:lvl4pPr>
            <a:lvl5pPr marL="5546729" indent="-7689" rtl="0">
              <a:spcBef>
                <a:spcPts val="0"/>
              </a:spcBef>
              <a:buFont typeface="Times New Roman"/>
              <a:buNone/>
              <a:defRPr sz="4921" b="1"/>
            </a:lvl5pPr>
            <a:lvl6pPr marL="6933412" indent="-14995" rtl="0">
              <a:spcBef>
                <a:spcPts val="0"/>
              </a:spcBef>
              <a:buFont typeface="Times New Roman"/>
              <a:buNone/>
              <a:defRPr sz="4921" b="1"/>
            </a:lvl6pPr>
            <a:lvl7pPr marL="8320097" indent="-757" rtl="0">
              <a:spcBef>
                <a:spcPts val="0"/>
              </a:spcBef>
              <a:buFont typeface="Times New Roman"/>
              <a:buNone/>
              <a:defRPr sz="4921" b="1"/>
            </a:lvl7pPr>
            <a:lvl8pPr marL="9706780" indent="-8071" rtl="0">
              <a:spcBef>
                <a:spcPts val="0"/>
              </a:spcBef>
              <a:buFont typeface="Times New Roman"/>
              <a:buNone/>
              <a:defRPr sz="4921" b="1"/>
            </a:lvl8pPr>
            <a:lvl9pPr marL="11093465" indent="-15379" rtl="0">
              <a:spcBef>
                <a:spcPts val="0"/>
              </a:spcBef>
              <a:buFont typeface="Times New Roman"/>
              <a:buNone/>
              <a:defRPr sz="4921" b="1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2194561" y="10438285"/>
            <a:ext cx="19392901" cy="189670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7299"/>
            </a:lvl1pPr>
            <a:lvl2pPr rtl="0">
              <a:spcBef>
                <a:spcPts val="0"/>
              </a:spcBef>
              <a:defRPr sz="6110"/>
            </a:lvl2pPr>
            <a:lvl3pPr rtl="0">
              <a:spcBef>
                <a:spcPts val="0"/>
              </a:spcBef>
              <a:defRPr sz="5431"/>
            </a:lvl3pPr>
            <a:lvl4pPr rtl="0">
              <a:spcBef>
                <a:spcPts val="0"/>
              </a:spcBef>
              <a:defRPr sz="4921"/>
            </a:lvl4pPr>
            <a:lvl5pPr rtl="0">
              <a:spcBef>
                <a:spcPts val="0"/>
              </a:spcBef>
              <a:defRPr sz="4921"/>
            </a:lvl5pPr>
            <a:lvl6pPr rtl="0">
              <a:spcBef>
                <a:spcPts val="0"/>
              </a:spcBef>
              <a:defRPr sz="4921"/>
            </a:lvl6pPr>
            <a:lvl7pPr rtl="0">
              <a:spcBef>
                <a:spcPts val="0"/>
              </a:spcBef>
              <a:defRPr sz="4921"/>
            </a:lvl7pPr>
            <a:lvl8pPr rtl="0">
              <a:spcBef>
                <a:spcPts val="0"/>
              </a:spcBef>
              <a:defRPr sz="4921"/>
            </a:lvl8pPr>
            <a:lvl9pPr rtl="0">
              <a:spcBef>
                <a:spcPts val="0"/>
              </a:spcBef>
              <a:defRPr sz="4921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3"/>
          </p:nvPr>
        </p:nvSpPr>
        <p:spPr>
          <a:xfrm>
            <a:off x="22296129" y="7368993"/>
            <a:ext cx="19400519" cy="306929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Times New Roman"/>
              <a:buNone/>
              <a:defRPr sz="7299" b="1"/>
            </a:lvl1pPr>
            <a:lvl2pPr marL="1386683" indent="-7310" rtl="0">
              <a:spcBef>
                <a:spcPts val="0"/>
              </a:spcBef>
              <a:buFont typeface="Times New Roman"/>
              <a:buNone/>
              <a:defRPr sz="6110" b="1"/>
            </a:lvl2pPr>
            <a:lvl3pPr marL="2773366" indent="-14620" rtl="0">
              <a:spcBef>
                <a:spcPts val="0"/>
              </a:spcBef>
              <a:buFont typeface="Times New Roman"/>
              <a:buNone/>
              <a:defRPr sz="5431" b="1"/>
            </a:lvl3pPr>
            <a:lvl4pPr marL="4160051" indent="-379" rtl="0">
              <a:spcBef>
                <a:spcPts val="0"/>
              </a:spcBef>
              <a:buFont typeface="Times New Roman"/>
              <a:buNone/>
              <a:defRPr sz="4921" b="1"/>
            </a:lvl4pPr>
            <a:lvl5pPr marL="5546729" indent="-7689" rtl="0">
              <a:spcBef>
                <a:spcPts val="0"/>
              </a:spcBef>
              <a:buFont typeface="Times New Roman"/>
              <a:buNone/>
              <a:defRPr sz="4921" b="1"/>
            </a:lvl5pPr>
            <a:lvl6pPr marL="6933412" indent="-14995" rtl="0">
              <a:spcBef>
                <a:spcPts val="0"/>
              </a:spcBef>
              <a:buFont typeface="Times New Roman"/>
              <a:buNone/>
              <a:defRPr sz="4921" b="1"/>
            </a:lvl6pPr>
            <a:lvl7pPr marL="8320097" indent="-757" rtl="0">
              <a:spcBef>
                <a:spcPts val="0"/>
              </a:spcBef>
              <a:buFont typeface="Times New Roman"/>
              <a:buNone/>
              <a:defRPr sz="4921" b="1"/>
            </a:lvl7pPr>
            <a:lvl8pPr marL="9706780" indent="-8071" rtl="0">
              <a:spcBef>
                <a:spcPts val="0"/>
              </a:spcBef>
              <a:buFont typeface="Times New Roman"/>
              <a:buNone/>
              <a:defRPr sz="4921" b="1"/>
            </a:lvl8pPr>
            <a:lvl9pPr marL="11093465" indent="-15379" rtl="0">
              <a:spcBef>
                <a:spcPts val="0"/>
              </a:spcBef>
              <a:buFont typeface="Times New Roman"/>
              <a:buNone/>
              <a:defRPr sz="4921" b="1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4"/>
          </p:nvPr>
        </p:nvSpPr>
        <p:spPr>
          <a:xfrm>
            <a:off x="22296129" y="10438285"/>
            <a:ext cx="19400519" cy="189670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7299"/>
            </a:lvl1pPr>
            <a:lvl2pPr rtl="0">
              <a:spcBef>
                <a:spcPts val="0"/>
              </a:spcBef>
              <a:defRPr sz="6110"/>
            </a:lvl2pPr>
            <a:lvl3pPr rtl="0">
              <a:spcBef>
                <a:spcPts val="0"/>
              </a:spcBef>
              <a:defRPr sz="5431"/>
            </a:lvl3pPr>
            <a:lvl4pPr rtl="0">
              <a:spcBef>
                <a:spcPts val="0"/>
              </a:spcBef>
              <a:defRPr sz="4921"/>
            </a:lvl4pPr>
            <a:lvl5pPr rtl="0">
              <a:spcBef>
                <a:spcPts val="0"/>
              </a:spcBef>
              <a:defRPr sz="4921"/>
            </a:lvl5pPr>
            <a:lvl6pPr rtl="0">
              <a:spcBef>
                <a:spcPts val="0"/>
              </a:spcBef>
              <a:defRPr sz="4921"/>
            </a:lvl6pPr>
            <a:lvl7pPr rtl="0">
              <a:spcBef>
                <a:spcPts val="0"/>
              </a:spcBef>
              <a:defRPr sz="4921"/>
            </a:lvl7pPr>
            <a:lvl8pPr rtl="0">
              <a:spcBef>
                <a:spcPts val="0"/>
              </a:spcBef>
              <a:defRPr sz="4921"/>
            </a:lvl8pPr>
            <a:lvl9pPr rtl="0">
              <a:spcBef>
                <a:spcPts val="0"/>
              </a:spcBef>
              <a:defRPr sz="4921"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329247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14995530" y="29994229"/>
            <a:ext cx="13900149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3145472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438900" tIns="219450" rIns="438900" bIns="219450" anchor="t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1539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1539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3292477" y="2924177"/>
            <a:ext cx="37306249" cy="5486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386683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73366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160051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5546729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291843" y="9510433"/>
            <a:ext cx="18531838" cy="1975036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8485"/>
            </a:lvl1pPr>
            <a:lvl2pPr rtl="0">
              <a:spcBef>
                <a:spcPts val="0"/>
              </a:spcBef>
              <a:defRPr sz="7299"/>
            </a:lvl2pPr>
            <a:lvl3pPr rtl="0">
              <a:spcBef>
                <a:spcPts val="0"/>
              </a:spcBef>
              <a:defRPr sz="6110"/>
            </a:lvl3pPr>
            <a:lvl4pPr rtl="0">
              <a:spcBef>
                <a:spcPts val="0"/>
              </a:spcBef>
              <a:defRPr sz="5431"/>
            </a:lvl4pPr>
            <a:lvl5pPr rtl="0">
              <a:spcBef>
                <a:spcPts val="0"/>
              </a:spcBef>
              <a:defRPr sz="5431"/>
            </a:lvl5pPr>
            <a:lvl6pPr rtl="0">
              <a:spcBef>
                <a:spcPts val="0"/>
              </a:spcBef>
              <a:defRPr sz="5431"/>
            </a:lvl6pPr>
            <a:lvl7pPr rtl="0">
              <a:spcBef>
                <a:spcPts val="0"/>
              </a:spcBef>
              <a:defRPr sz="5431"/>
            </a:lvl7pPr>
            <a:lvl8pPr rtl="0">
              <a:spcBef>
                <a:spcPts val="0"/>
              </a:spcBef>
              <a:defRPr sz="5431"/>
            </a:lvl8pPr>
            <a:lvl9pPr rtl="0">
              <a:spcBef>
                <a:spcPts val="0"/>
              </a:spcBef>
              <a:defRPr sz="5431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22067523" y="9510433"/>
            <a:ext cx="18531838" cy="1975036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8485"/>
            </a:lvl1pPr>
            <a:lvl2pPr rtl="0">
              <a:spcBef>
                <a:spcPts val="0"/>
              </a:spcBef>
              <a:defRPr sz="7299"/>
            </a:lvl2pPr>
            <a:lvl3pPr rtl="0">
              <a:spcBef>
                <a:spcPts val="0"/>
              </a:spcBef>
              <a:defRPr sz="6110"/>
            </a:lvl3pPr>
            <a:lvl4pPr rtl="0">
              <a:spcBef>
                <a:spcPts val="0"/>
              </a:spcBef>
              <a:defRPr sz="5431"/>
            </a:lvl4pPr>
            <a:lvl5pPr rtl="0">
              <a:spcBef>
                <a:spcPts val="0"/>
              </a:spcBef>
              <a:defRPr sz="5431"/>
            </a:lvl5pPr>
            <a:lvl6pPr rtl="0">
              <a:spcBef>
                <a:spcPts val="0"/>
              </a:spcBef>
              <a:defRPr sz="5431"/>
            </a:lvl6pPr>
            <a:lvl7pPr rtl="0">
              <a:spcBef>
                <a:spcPts val="0"/>
              </a:spcBef>
              <a:defRPr sz="5431"/>
            </a:lvl7pPr>
            <a:lvl8pPr rtl="0">
              <a:spcBef>
                <a:spcPts val="0"/>
              </a:spcBef>
              <a:defRPr sz="5431"/>
            </a:lvl8pPr>
            <a:lvl9pPr rtl="0">
              <a:spcBef>
                <a:spcPts val="0"/>
              </a:spcBef>
              <a:defRPr sz="5431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329247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14995530" y="29994229"/>
            <a:ext cx="13900149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3145472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438900" tIns="219450" rIns="438900" bIns="219450" anchor="t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1539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1539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467105" y="21152226"/>
            <a:ext cx="37307518" cy="65386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 sz="12051" b="1" cap="none"/>
            </a:lvl1pPr>
            <a:lvl2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rtl="0">
              <a:spcBef>
                <a:spcPts val="0"/>
              </a:spcBef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467105" y="13951326"/>
            <a:ext cx="37307518" cy="7200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Times New Roman"/>
              <a:buNone/>
              <a:defRPr sz="6110"/>
            </a:lvl1pPr>
            <a:lvl2pPr marL="1386683" indent="-7310" rtl="0">
              <a:spcBef>
                <a:spcPts val="0"/>
              </a:spcBef>
              <a:buFont typeface="Times New Roman"/>
              <a:buNone/>
              <a:defRPr sz="5431"/>
            </a:lvl2pPr>
            <a:lvl3pPr marL="2773366" indent="-14620" rtl="0">
              <a:spcBef>
                <a:spcPts val="0"/>
              </a:spcBef>
              <a:buFont typeface="Times New Roman"/>
              <a:buNone/>
              <a:defRPr sz="4921"/>
            </a:lvl3pPr>
            <a:lvl4pPr marL="4160051" indent="-379" rtl="0">
              <a:spcBef>
                <a:spcPts val="0"/>
              </a:spcBef>
              <a:buFont typeface="Times New Roman"/>
              <a:buNone/>
              <a:defRPr sz="4240"/>
            </a:lvl4pPr>
            <a:lvl5pPr marL="5546729" indent="-7689" rtl="0">
              <a:spcBef>
                <a:spcPts val="0"/>
              </a:spcBef>
              <a:buFont typeface="Times New Roman"/>
              <a:buNone/>
              <a:defRPr sz="4240"/>
            </a:lvl5pPr>
            <a:lvl6pPr marL="6933412" indent="-14995" rtl="0">
              <a:spcBef>
                <a:spcPts val="0"/>
              </a:spcBef>
              <a:buFont typeface="Times New Roman"/>
              <a:buNone/>
              <a:defRPr sz="4240"/>
            </a:lvl6pPr>
            <a:lvl7pPr marL="8320097" indent="-757" rtl="0">
              <a:spcBef>
                <a:spcPts val="0"/>
              </a:spcBef>
              <a:buFont typeface="Times New Roman"/>
              <a:buNone/>
              <a:defRPr sz="4240"/>
            </a:lvl7pPr>
            <a:lvl8pPr marL="9706780" indent="-8071" rtl="0">
              <a:spcBef>
                <a:spcPts val="0"/>
              </a:spcBef>
              <a:buFont typeface="Times New Roman"/>
              <a:buNone/>
              <a:defRPr sz="4240"/>
            </a:lvl8pPr>
            <a:lvl9pPr marL="11093465" indent="-15379" rtl="0">
              <a:spcBef>
                <a:spcPts val="0"/>
              </a:spcBef>
              <a:buFont typeface="Times New Roman"/>
              <a:buNone/>
              <a:defRPr sz="4240"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329247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14995530" y="29994229"/>
            <a:ext cx="13900149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3145472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438900" tIns="219450" rIns="438900" bIns="219450" anchor="t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1539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1539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3292477" y="2924177"/>
            <a:ext cx="37306249" cy="5486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386683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73366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160051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5546729" algn="ctr" rtl="0">
              <a:spcBef>
                <a:spcPts val="0"/>
              </a:spcBef>
              <a:spcAft>
                <a:spcPts val="0"/>
              </a:spcAft>
              <a:defRPr sz="35807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292477" y="9510713"/>
            <a:ext cx="37306249" cy="197500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91074" indent="528038" algn="l" rtl="0">
              <a:spcBef>
                <a:spcPts val="5223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 sz="26134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050917" indent="544206" algn="l" rtl="0">
              <a:spcBef>
                <a:spcPts val="4549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 sz="2274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310763" indent="581921" algn="l" rtl="0">
              <a:spcBef>
                <a:spcPts val="387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 sz="19345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031296" indent="212829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6759913" indent="212829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8147250" indent="204865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9533930" indent="197553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0920615" indent="211795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2307300" indent="204485" algn="l" rtl="0"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1646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329247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14995530" y="29994229"/>
            <a:ext cx="13900149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3145472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438900" tIns="219450" rIns="438900" bIns="219450" anchor="t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1539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1539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ctrTitle"/>
          </p:nvPr>
        </p:nvSpPr>
        <p:spPr>
          <a:xfrm>
            <a:off x="3291841" y="10226492"/>
            <a:ext cx="37307518" cy="705634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Times New Roman"/>
              <a:buNone/>
              <a:defRPr sz="35807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 sz="35807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 sz="35807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 sz="35807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 sz="35807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386683" marR="0" indent="-7310" algn="ctr" rtl="0">
              <a:spcBef>
                <a:spcPts val="0"/>
              </a:spcBef>
              <a:spcAft>
                <a:spcPts val="0"/>
              </a:spcAft>
              <a:defRPr sz="35807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73366" marR="0" indent="-14620" algn="ctr" rtl="0">
              <a:spcBef>
                <a:spcPts val="0"/>
              </a:spcBef>
              <a:spcAft>
                <a:spcPts val="0"/>
              </a:spcAft>
              <a:defRPr sz="35807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160051" marR="0" indent="-379" algn="ctr" rtl="0">
              <a:spcBef>
                <a:spcPts val="0"/>
              </a:spcBef>
              <a:spcAft>
                <a:spcPts val="0"/>
              </a:spcAft>
              <a:defRPr sz="35807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5546729" marR="0" indent="-7689" algn="ctr" rtl="0">
              <a:spcBef>
                <a:spcPts val="0"/>
              </a:spcBef>
              <a:spcAft>
                <a:spcPts val="0"/>
              </a:spcAft>
              <a:defRPr sz="35807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ubTitle" idx="1"/>
          </p:nvPr>
        </p:nvSpPr>
        <p:spPr>
          <a:xfrm>
            <a:off x="6583681" y="18654434"/>
            <a:ext cx="30723838" cy="84111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lnSpc>
                <a:spcPct val="100000"/>
              </a:lnSpc>
              <a:spcBef>
                <a:spcPts val="5223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6134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ctr" rtl="0">
              <a:lnSpc>
                <a:spcPct val="100000"/>
              </a:lnSpc>
              <a:spcBef>
                <a:spcPts val="4549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274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ctr" rtl="0">
              <a:lnSpc>
                <a:spcPct val="100000"/>
              </a:lnSpc>
              <a:spcBef>
                <a:spcPts val="387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9345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ctr" rtl="0">
              <a:lnSpc>
                <a:spcPct val="100000"/>
              </a:lnSpc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46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ctr" rtl="0">
              <a:lnSpc>
                <a:spcPct val="100000"/>
              </a:lnSpc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46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ctr" rtl="0">
              <a:lnSpc>
                <a:spcPct val="100000"/>
              </a:lnSpc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46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ctr" rtl="0">
              <a:lnSpc>
                <a:spcPct val="100000"/>
              </a:lnSpc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46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ctr" rtl="0">
              <a:lnSpc>
                <a:spcPct val="100000"/>
              </a:lnSpc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46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ctr" rtl="0">
              <a:lnSpc>
                <a:spcPct val="100000"/>
              </a:lnSpc>
              <a:spcBef>
                <a:spcPts val="3294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46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329247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14995530" y="29994229"/>
            <a:ext cx="13900149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3145472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438900" tIns="219450" rIns="438900" bIns="219450" anchor="t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1539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1539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3292477" y="2924177"/>
            <a:ext cx="37306249" cy="5486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Times New Roman"/>
              <a:buNone/>
              <a:defRPr sz="21100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 sz="21100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 sz="21100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 sz="21100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 sz="21100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817108" marR="0" indent="-4307" algn="ctr" rtl="0">
              <a:spcBef>
                <a:spcPts val="0"/>
              </a:spcBef>
              <a:spcAft>
                <a:spcPts val="0"/>
              </a:spcAft>
              <a:defRPr sz="21100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634216" marR="0" indent="-8615" algn="ctr" rtl="0">
              <a:spcBef>
                <a:spcPts val="0"/>
              </a:spcBef>
              <a:spcAft>
                <a:spcPts val="0"/>
              </a:spcAft>
              <a:defRPr sz="21100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451324" marR="0" indent="-224" algn="ctr" rtl="0">
              <a:spcBef>
                <a:spcPts val="0"/>
              </a:spcBef>
              <a:spcAft>
                <a:spcPts val="0"/>
              </a:spcAft>
              <a:defRPr sz="21100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268431" marR="0" indent="-4531" algn="ctr" rtl="0">
              <a:spcBef>
                <a:spcPts val="0"/>
              </a:spcBef>
              <a:spcAft>
                <a:spcPts val="0"/>
              </a:spcAft>
              <a:defRPr sz="21100" b="0" i="0" u="none" strike="noStrike" cap="none" baseline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3292477" y="9510713"/>
            <a:ext cx="37306249" cy="197500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644650" marR="0" indent="311150" algn="l" rtl="0">
              <a:lnSpc>
                <a:spcPct val="100000"/>
              </a:lnSpc>
              <a:spcBef>
                <a:spcPts val="30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 sz="154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3565525" marR="0" indent="320675" algn="l" rtl="0">
              <a:lnSpc>
                <a:spcPct val="100000"/>
              </a:lnSpc>
              <a:spcBef>
                <a:spcPts val="26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 sz="134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5486400" marR="0" indent="342900" algn="l" rtl="0">
              <a:lnSpc>
                <a:spcPct val="100000"/>
              </a:lnSpc>
              <a:spcBef>
                <a:spcPts val="22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 sz="114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7678738" marR="0" indent="125411" algn="l" rtl="0">
              <a:lnSpc>
                <a:spcPct val="100000"/>
              </a:lnSpc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 sz="97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9875838" marR="0" indent="125411" algn="l" rtl="0">
              <a:lnSpc>
                <a:spcPct val="100000"/>
              </a:lnSpc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97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0693332" marR="0" indent="120718" algn="l" rtl="0">
              <a:lnSpc>
                <a:spcPct val="100000"/>
              </a:lnSpc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97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1510440" marR="0" indent="116409" algn="l" rtl="0">
              <a:lnSpc>
                <a:spcPct val="100000"/>
              </a:lnSpc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97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2327548" marR="0" indent="124801" algn="l" rtl="0">
              <a:lnSpc>
                <a:spcPct val="100000"/>
              </a:lnSpc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97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3144657" marR="0" indent="120493" algn="l" rtl="0">
              <a:lnSpc>
                <a:spcPct val="100000"/>
              </a:lnSpc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 sz="97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329247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14995530" y="29994229"/>
            <a:ext cx="13900149" cy="2190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386683" marR="0" indent="-73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773366" marR="0" indent="-146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160051" marR="0" indent="-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5546729" marR="0" indent="-76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933412" marR="0" indent="-14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320097" marR="0" indent="-75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06780" marR="0" indent="-807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1093465" marR="0" indent="-153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5431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31454725" y="29994229"/>
            <a:ext cx="9144000" cy="2190750"/>
          </a:xfrm>
          <a:prstGeom prst="rect">
            <a:avLst/>
          </a:prstGeom>
          <a:noFill/>
          <a:ln>
            <a:noFill/>
          </a:ln>
        </p:spPr>
        <p:txBody>
          <a:bodyPr lIns="438900" tIns="219450" rIns="438900" bIns="219450" anchor="t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1539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1539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2377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/>
        </p:nvSpPr>
        <p:spPr>
          <a:xfrm>
            <a:off x="843914" y="18264825"/>
            <a:ext cx="14285255" cy="1523176"/>
          </a:xfrm>
          <a:prstGeom prst="rect">
            <a:avLst/>
          </a:prstGeom>
          <a:noFill/>
          <a:ln>
            <a:noFill/>
          </a:ln>
        </p:spPr>
        <p:txBody>
          <a:bodyPr lIns="155145" tIns="77552" rIns="155145" bIns="77552" anchor="t" anchorCtr="0">
            <a:noAutofit/>
          </a:bodyPr>
          <a:lstStyle/>
          <a:p>
            <a:pPr marL="775897" indent="-732791">
              <a:buClr>
                <a:schemeClr val="dk1"/>
              </a:buClr>
              <a:buSzPct val="100000"/>
              <a:buFont typeface="Cambria"/>
              <a:buChar char="●"/>
            </a:pPr>
            <a:endParaRPr lang="en-US" sz="5262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>
              <a:buClr>
                <a:srgbClr val="000000"/>
              </a:buClr>
            </a:pPr>
            <a:endParaRPr sz="4073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5" name="Shape 85"/>
          <p:cNvSpPr txBox="1"/>
          <p:nvPr/>
        </p:nvSpPr>
        <p:spPr>
          <a:xfrm>
            <a:off x="-12399434" y="-9252425"/>
            <a:ext cx="68897502" cy="1403538"/>
          </a:xfrm>
          <a:prstGeom prst="rect">
            <a:avLst/>
          </a:prstGeom>
          <a:noFill/>
          <a:ln>
            <a:noFill/>
          </a:ln>
        </p:spPr>
        <p:txBody>
          <a:bodyPr lIns="277282" tIns="138642" rIns="277282" bIns="138642" anchor="t" anchorCtr="0">
            <a:noAutofit/>
          </a:bodyPr>
          <a:lstStyle/>
          <a:p>
            <a:pPr>
              <a:buClr>
                <a:srgbClr val="000000"/>
              </a:buClr>
            </a:pPr>
            <a:endParaRPr sz="407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9" name="Shape 89"/>
          <p:cNvCxnSpPr>
            <a:cxnSpLocks/>
          </p:cNvCxnSpPr>
          <p:nvPr/>
        </p:nvCxnSpPr>
        <p:spPr>
          <a:xfrm rot="-5400000">
            <a:off x="40232157" y="23515370"/>
            <a:ext cx="2695" cy="269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90" name="Shape 90"/>
          <p:cNvCxnSpPr>
            <a:cxnSpLocks/>
          </p:cNvCxnSpPr>
          <p:nvPr/>
        </p:nvCxnSpPr>
        <p:spPr>
          <a:xfrm rot="-5400000">
            <a:off x="40232157" y="23515370"/>
            <a:ext cx="2695" cy="269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91" name="Shape 91"/>
          <p:cNvSpPr txBox="1"/>
          <p:nvPr/>
        </p:nvSpPr>
        <p:spPr>
          <a:xfrm>
            <a:off x="17514090" y="15426977"/>
            <a:ext cx="557641" cy="748914"/>
          </a:xfrm>
          <a:prstGeom prst="rect">
            <a:avLst/>
          </a:prstGeom>
          <a:noFill/>
          <a:ln>
            <a:noFill/>
          </a:ln>
        </p:spPr>
        <p:txBody>
          <a:bodyPr lIns="277282" tIns="138642" rIns="277282" bIns="138642" anchor="t" anchorCtr="0">
            <a:noAutofit/>
          </a:bodyPr>
          <a:lstStyle/>
          <a:p>
            <a:pPr>
              <a:buClr>
                <a:srgbClr val="000000"/>
              </a:buClr>
            </a:pPr>
            <a:endParaRPr sz="407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-17290474" y="28449929"/>
            <a:ext cx="560341" cy="1403538"/>
          </a:xfrm>
          <a:prstGeom prst="rect">
            <a:avLst/>
          </a:prstGeom>
          <a:noFill/>
          <a:ln>
            <a:noFill/>
          </a:ln>
        </p:spPr>
        <p:txBody>
          <a:bodyPr lIns="277282" tIns="138642" rIns="277282" bIns="138642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407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Shape 93"/>
          <p:cNvSpPr txBox="1"/>
          <p:nvPr/>
        </p:nvSpPr>
        <p:spPr>
          <a:xfrm>
            <a:off x="-17290474" y="33791237"/>
            <a:ext cx="560341" cy="1403538"/>
          </a:xfrm>
          <a:prstGeom prst="rect">
            <a:avLst/>
          </a:prstGeom>
          <a:noFill/>
          <a:ln>
            <a:noFill/>
          </a:ln>
        </p:spPr>
        <p:txBody>
          <a:bodyPr lIns="277282" tIns="138642" rIns="277282" bIns="138642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407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-17290474" y="33791237"/>
            <a:ext cx="560341" cy="1403538"/>
          </a:xfrm>
          <a:prstGeom prst="rect">
            <a:avLst/>
          </a:prstGeom>
          <a:noFill/>
          <a:ln>
            <a:noFill/>
          </a:ln>
        </p:spPr>
        <p:txBody>
          <a:bodyPr lIns="277282" tIns="138642" rIns="277282" bIns="138642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407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Shape 95"/>
          <p:cNvSpPr txBox="1"/>
          <p:nvPr/>
        </p:nvSpPr>
        <p:spPr>
          <a:xfrm>
            <a:off x="-17290474" y="33791237"/>
            <a:ext cx="560341" cy="1403538"/>
          </a:xfrm>
          <a:prstGeom prst="rect">
            <a:avLst/>
          </a:prstGeom>
          <a:noFill/>
          <a:ln>
            <a:noFill/>
          </a:ln>
        </p:spPr>
        <p:txBody>
          <a:bodyPr lIns="277282" tIns="138642" rIns="277282" bIns="138642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407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330612" y="14478000"/>
            <a:ext cx="10489790" cy="6067753"/>
          </a:xfrm>
          <a:prstGeom prst="rect">
            <a:avLst/>
          </a:prstGeom>
          <a:noFill/>
          <a:ln>
            <a:noFill/>
          </a:ln>
        </p:spPr>
        <p:txBody>
          <a:bodyPr lIns="155145" tIns="77552" rIns="155145" bIns="77552" anchor="t" anchorCtr="0">
            <a:noAutofit/>
          </a:bodyPr>
          <a:lstStyle/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4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To evaluate the AMI-related mortality trends for young adults </a:t>
            </a:r>
          </a:p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4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To characterize demographic and geographical sources of disparities in AMI-related mortality trends</a:t>
            </a:r>
          </a:p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4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To investigate whether mortality trends appreciably changed in 2020, during the beginning of the COVID pandemic</a:t>
            </a:r>
          </a:p>
        </p:txBody>
      </p:sp>
      <p:grpSp>
        <p:nvGrpSpPr>
          <p:cNvPr id="102" name="Shape 102"/>
          <p:cNvGrpSpPr/>
          <p:nvPr/>
        </p:nvGrpSpPr>
        <p:grpSpPr>
          <a:xfrm>
            <a:off x="304801" y="5884162"/>
            <a:ext cx="10591800" cy="1483459"/>
            <a:chOff x="1204667" y="8782594"/>
            <a:chExt cx="12649200" cy="874181"/>
          </a:xfrm>
        </p:grpSpPr>
        <p:sp>
          <p:nvSpPr>
            <p:cNvPr id="103" name="Shape 103"/>
            <p:cNvSpPr/>
            <p:nvPr/>
          </p:nvSpPr>
          <p:spPr>
            <a:xfrm>
              <a:off x="1204667" y="8829675"/>
              <a:ext cx="12649200" cy="827100"/>
            </a:xfrm>
            <a:prstGeom prst="roundRect">
              <a:avLst>
                <a:gd name="adj" fmla="val 16667"/>
              </a:avLst>
            </a:prstGeom>
            <a:solidFill>
              <a:srgbClr val="99003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55145" tIns="155145" rIns="155145" bIns="15514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2377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" name="Shape 104"/>
            <p:cNvSpPr txBox="1"/>
            <p:nvPr/>
          </p:nvSpPr>
          <p:spPr>
            <a:xfrm>
              <a:off x="2246590" y="8782594"/>
              <a:ext cx="10852199" cy="840352"/>
            </a:xfrm>
            <a:prstGeom prst="rect">
              <a:avLst/>
            </a:prstGeom>
            <a:noFill/>
            <a:ln>
              <a:noFill/>
            </a:ln>
          </p:spPr>
          <p:txBody>
            <a:bodyPr lIns="277282" tIns="138642" rIns="277282" bIns="138642" anchor="t" anchorCtr="0">
              <a:noAutofit/>
            </a:bodyPr>
            <a:lstStyle/>
            <a:p>
              <a:pPr marL="692380" indent="-692380" algn="ctr">
                <a:buClr>
                  <a:srgbClr val="990033"/>
                </a:buClr>
                <a:buSzPct val="25000"/>
              </a:pPr>
              <a:r>
                <a:rPr lang="en-US" sz="7315" b="1" dirty="0">
                  <a:solidFill>
                    <a:schemeClr val="lt1"/>
                  </a:solidFill>
                  <a:latin typeface="Times New Roman" panose="02020603050405020304" pitchFamily="18" charset="0"/>
                  <a:ea typeface="Cambria"/>
                  <a:cs typeface="Times New Roman" panose="02020603050405020304" pitchFamily="18" charset="0"/>
                  <a:sym typeface="Cambria"/>
                </a:rPr>
                <a:t>Background</a:t>
              </a:r>
            </a:p>
            <a:p>
              <a:pPr>
                <a:buClr>
                  <a:srgbClr val="000000"/>
                </a:buClr>
              </a:pPr>
              <a:endParaRPr sz="5486" b="1" dirty="0">
                <a:solidFill>
                  <a:srgbClr val="990033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05" name="Shape 105"/>
          <p:cNvGrpSpPr/>
          <p:nvPr/>
        </p:nvGrpSpPr>
        <p:grpSpPr>
          <a:xfrm>
            <a:off x="304800" y="12997543"/>
            <a:ext cx="10606241" cy="1404257"/>
            <a:chOff x="952500" y="26834541"/>
            <a:chExt cx="12649200" cy="827509"/>
          </a:xfrm>
        </p:grpSpPr>
        <p:sp>
          <p:nvSpPr>
            <p:cNvPr id="106" name="Shape 106"/>
            <p:cNvSpPr/>
            <p:nvPr/>
          </p:nvSpPr>
          <p:spPr>
            <a:xfrm>
              <a:off x="952500" y="26834950"/>
              <a:ext cx="12649200" cy="827100"/>
            </a:xfrm>
            <a:prstGeom prst="roundRect">
              <a:avLst>
                <a:gd name="adj" fmla="val 16667"/>
              </a:avLst>
            </a:prstGeom>
            <a:solidFill>
              <a:srgbClr val="99003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55145" tIns="155145" rIns="155145" bIns="15514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2377" dirty="0"/>
            </a:p>
          </p:txBody>
        </p:sp>
        <p:sp>
          <p:nvSpPr>
            <p:cNvPr id="107" name="Shape 107"/>
            <p:cNvSpPr txBox="1"/>
            <p:nvPr/>
          </p:nvSpPr>
          <p:spPr>
            <a:xfrm>
              <a:off x="1035548" y="26834541"/>
              <a:ext cx="12481800" cy="719100"/>
            </a:xfrm>
            <a:prstGeom prst="rect">
              <a:avLst/>
            </a:prstGeom>
            <a:noFill/>
            <a:ln>
              <a:noFill/>
            </a:ln>
          </p:spPr>
          <p:txBody>
            <a:bodyPr lIns="277282" tIns="138642" rIns="277282" bIns="138642" anchor="t" anchorCtr="0">
              <a:noAutofit/>
            </a:bodyPr>
            <a:lstStyle/>
            <a:p>
              <a:pPr marL="1384760" indent="-1384760" algn="ctr">
                <a:buClr>
                  <a:srgbClr val="990033"/>
                </a:buClr>
                <a:buSzPct val="25000"/>
              </a:pPr>
              <a:r>
                <a:rPr lang="en-US" sz="7315" b="1" dirty="0">
                  <a:solidFill>
                    <a:schemeClr val="lt1"/>
                  </a:solidFill>
                  <a:latin typeface="Times New Roman" panose="02020603050405020304" pitchFamily="18" charset="0"/>
                  <a:ea typeface="Cambria"/>
                  <a:cs typeface="Times New Roman" panose="02020603050405020304" pitchFamily="18" charset="0"/>
                  <a:sym typeface="Cambria"/>
                </a:rPr>
                <a:t>Objective</a:t>
              </a:r>
            </a:p>
          </p:txBody>
        </p:sp>
      </p:grpSp>
      <p:grpSp>
        <p:nvGrpSpPr>
          <p:cNvPr id="108" name="Shape 108"/>
          <p:cNvGrpSpPr/>
          <p:nvPr/>
        </p:nvGrpSpPr>
        <p:grpSpPr>
          <a:xfrm>
            <a:off x="-877051" y="20345400"/>
            <a:ext cx="22441651" cy="1678098"/>
            <a:chOff x="15049800" y="8965640"/>
            <a:chExt cx="14049137" cy="827100"/>
          </a:xfrm>
        </p:grpSpPr>
        <p:sp>
          <p:nvSpPr>
            <p:cNvPr id="109" name="Shape 109"/>
            <p:cNvSpPr/>
            <p:nvPr/>
          </p:nvSpPr>
          <p:spPr>
            <a:xfrm>
              <a:off x="15761404" y="8965640"/>
              <a:ext cx="12649200" cy="827100"/>
            </a:xfrm>
            <a:prstGeom prst="roundRect">
              <a:avLst>
                <a:gd name="adj" fmla="val 16667"/>
              </a:avLst>
            </a:prstGeom>
            <a:solidFill>
              <a:srgbClr val="99003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55145" tIns="155145" rIns="155145" bIns="15514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2377" dirty="0"/>
            </a:p>
          </p:txBody>
        </p:sp>
        <p:sp>
          <p:nvSpPr>
            <p:cNvPr id="110" name="Shape 110"/>
            <p:cNvSpPr txBox="1"/>
            <p:nvPr/>
          </p:nvSpPr>
          <p:spPr>
            <a:xfrm>
              <a:off x="15049800" y="9034411"/>
              <a:ext cx="14049137" cy="719100"/>
            </a:xfrm>
            <a:prstGeom prst="rect">
              <a:avLst/>
            </a:prstGeom>
            <a:noFill/>
            <a:ln>
              <a:noFill/>
            </a:ln>
          </p:spPr>
          <p:txBody>
            <a:bodyPr lIns="277282" tIns="138642" rIns="277282" bIns="138642" anchor="t" anchorCtr="0">
              <a:noAutofit/>
            </a:bodyPr>
            <a:lstStyle/>
            <a:p>
              <a:pPr marL="1384760" indent="-1384760" algn="ctr">
                <a:buClr>
                  <a:srgbClr val="990033"/>
                </a:buClr>
                <a:buSzPct val="25000"/>
              </a:pPr>
              <a:r>
                <a:rPr lang="en-US" sz="8000" b="1" dirty="0">
                  <a:solidFill>
                    <a:schemeClr val="lt1"/>
                  </a:solidFill>
                  <a:latin typeface="Times New Roman" panose="02020603050405020304" pitchFamily="18" charset="0"/>
                  <a:ea typeface="Cambria"/>
                  <a:cs typeface="Times New Roman" panose="02020603050405020304" pitchFamily="18" charset="0"/>
                  <a:sym typeface="Cambria"/>
                </a:rPr>
                <a:t>Methods</a:t>
              </a:r>
              <a:endParaRPr lang="en-US" sz="7320" b="1" dirty="0">
                <a:solidFill>
                  <a:schemeClr val="lt1"/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endParaRPr>
            </a:p>
          </p:txBody>
        </p:sp>
      </p:grpSp>
      <p:sp>
        <p:nvSpPr>
          <p:cNvPr id="123" name="Shape 123"/>
          <p:cNvSpPr txBox="1"/>
          <p:nvPr/>
        </p:nvSpPr>
        <p:spPr>
          <a:xfrm>
            <a:off x="6324599" y="738756"/>
            <a:ext cx="33907557" cy="4627638"/>
          </a:xfrm>
          <a:prstGeom prst="rect">
            <a:avLst/>
          </a:prstGeom>
          <a:noFill/>
          <a:ln>
            <a:noFill/>
          </a:ln>
        </p:spPr>
        <p:txBody>
          <a:bodyPr lIns="155145" tIns="155145" rIns="155145" bIns="155145" anchor="t" anchorCtr="0">
            <a:noAutofit/>
          </a:bodyPr>
          <a:lstStyle/>
          <a:p>
            <a:pPr algn="ctr"/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Demographic and Regional Trends of Acute Myocardial Infarction-Related Mortality in Young Adults in the United States, 1999-2020</a:t>
            </a:r>
          </a:p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Frank Qian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Haibin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</a:t>
            </a:r>
            <a:r>
              <a:rPr lang="en-US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</a:p>
          <a:p>
            <a:pPr algn="ctr"/>
            <a:r>
              <a:rPr lang="en-US" sz="3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of Cardiovascular Medicine, Department of Medicine, Boston Medical Center and Boston University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Chobanian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Avedisian School of Medicine, Boston, MA, USA</a:t>
            </a:r>
          </a:p>
          <a:p>
            <a:pPr algn="ctr"/>
            <a:r>
              <a:rPr lang="en-US" sz="3000" kern="100" baseline="30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sz="3000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Department of Cardiac Surgery, Beijing Chaoyang Hospital, Capital Medical University, Beijing, China </a:t>
            </a:r>
          </a:p>
          <a:p>
            <a:pPr algn="ctr"/>
            <a:r>
              <a:rPr lang="en-US" sz="3000" kern="100" baseline="30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sz="3000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Heart Center and Beijing Key Laboratory of Hypertension, Beijing Chaoyang Hospital, Capital Medical University, Beijing, China </a:t>
            </a:r>
          </a:p>
          <a:p>
            <a:pPr algn="ctr"/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Shape 124"/>
          <p:cNvSpPr txBox="1"/>
          <p:nvPr/>
        </p:nvSpPr>
        <p:spPr>
          <a:xfrm>
            <a:off x="11769055" y="7391400"/>
            <a:ext cx="13910345" cy="3865919"/>
          </a:xfrm>
          <a:prstGeom prst="rect">
            <a:avLst/>
          </a:prstGeom>
          <a:noFill/>
          <a:ln>
            <a:noFill/>
          </a:ln>
        </p:spPr>
        <p:txBody>
          <a:bodyPr lIns="155145" tIns="155145" rIns="155145" bIns="155145" anchor="t" anchorCtr="0">
            <a:noAutofit/>
          </a:bodyPr>
          <a:lstStyle/>
          <a:p>
            <a:pPr marL="775897" indent="-775897" algn="just">
              <a:buClr>
                <a:srgbClr val="000000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0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Between 1999 and 2020, a total of </a:t>
            </a:r>
            <a:r>
              <a:rPr lang="en-US" sz="40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81,272 </a:t>
            </a:r>
            <a:r>
              <a:rPr lang="en-US" sz="40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AMI-related deaths occurred in young adults</a:t>
            </a:r>
          </a:p>
          <a:p>
            <a:pPr marL="775897" indent="-775897" algn="just">
              <a:buClr>
                <a:srgbClr val="000000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0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Of these, 23,474 (28.9%) were among women and 57,798 (71.1%) were among men</a:t>
            </a:r>
          </a:p>
          <a:p>
            <a:pPr marL="775897" indent="-775897" algn="just">
              <a:buClr>
                <a:srgbClr val="000000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0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Additionally, 54,379 (66.9%) were White, 17,022 (20.9%) were Black, and 6,859 (8.4%) were Hispanic</a:t>
            </a:r>
          </a:p>
        </p:txBody>
      </p:sp>
      <p:sp>
        <p:nvSpPr>
          <p:cNvPr id="50" name="Shape 101"/>
          <p:cNvSpPr txBox="1"/>
          <p:nvPr/>
        </p:nvSpPr>
        <p:spPr>
          <a:xfrm>
            <a:off x="228600" y="7465571"/>
            <a:ext cx="10591801" cy="5333331"/>
          </a:xfrm>
          <a:prstGeom prst="rect">
            <a:avLst/>
          </a:prstGeom>
          <a:noFill/>
          <a:ln>
            <a:noFill/>
          </a:ln>
        </p:spPr>
        <p:txBody>
          <a:bodyPr lIns="155145" tIns="77552" rIns="155145" bIns="77552" anchor="t" anchorCtr="0">
            <a:noAutofit/>
          </a:bodyPr>
          <a:lstStyle/>
          <a:p>
            <a:pPr marL="857250" indent="-857250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34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There has been a considerable reduction in deaths from acute myocardial infarction (AMI) in the middle-aged and elderly population over the past several decades, but whether AMI-mortality rates have similarly declined in the young adult population is not known</a:t>
            </a:r>
          </a:p>
          <a:p>
            <a:pPr marL="857250" indent="-857250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34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Furthermore, it is also not known whether existing disparities in AMI-related mortality rates in racial/ethnic minority groups and certain geographical regions has improved over time</a:t>
            </a:r>
          </a:p>
          <a:p>
            <a:pPr marL="857250" indent="-857250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endParaRPr lang="en-US" sz="4000" dirty="0">
              <a:latin typeface="Times New Roman" panose="02020603050405020304" pitchFamily="18" charset="0"/>
              <a:ea typeface="Cambria"/>
              <a:cs typeface="Times New Roman" panose="02020603050405020304" pitchFamily="18" charset="0"/>
              <a:sym typeface="Cambria"/>
            </a:endParaRPr>
          </a:p>
        </p:txBody>
      </p:sp>
      <p:sp>
        <p:nvSpPr>
          <p:cNvPr id="36" name="Shape 101"/>
          <p:cNvSpPr txBox="1"/>
          <p:nvPr/>
        </p:nvSpPr>
        <p:spPr>
          <a:xfrm>
            <a:off x="20482839" y="29311294"/>
            <a:ext cx="11889335" cy="3580382"/>
          </a:xfrm>
          <a:prstGeom prst="rect">
            <a:avLst/>
          </a:prstGeom>
          <a:noFill/>
          <a:ln>
            <a:noFill/>
          </a:ln>
        </p:spPr>
        <p:txBody>
          <a:bodyPr lIns="155145" tIns="77552" rIns="155145" bIns="77552" anchor="t" anchorCtr="0">
            <a:noAutofit/>
          </a:bodyPr>
          <a:lstStyle/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34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There was a general decrease in AMI-related mortality rates for young adults from 1999 to 2019 with persistent disparities by race/ethnicity, urbanization status, and geographical region</a:t>
            </a:r>
          </a:p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34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Our study confirms prior findings of a possible uptick in AMI-related mortality in the first year of the COVID-19 pandemic</a:t>
            </a:r>
          </a:p>
        </p:txBody>
      </p:sp>
      <p:grpSp>
        <p:nvGrpSpPr>
          <p:cNvPr id="37" name="Shape 105"/>
          <p:cNvGrpSpPr/>
          <p:nvPr/>
        </p:nvGrpSpPr>
        <p:grpSpPr>
          <a:xfrm>
            <a:off x="20571865" y="27634894"/>
            <a:ext cx="11889335" cy="1605152"/>
            <a:chOff x="952500" y="26834950"/>
            <a:chExt cx="12649200" cy="827100"/>
          </a:xfrm>
        </p:grpSpPr>
        <p:sp>
          <p:nvSpPr>
            <p:cNvPr id="38" name="Shape 106"/>
            <p:cNvSpPr/>
            <p:nvPr/>
          </p:nvSpPr>
          <p:spPr>
            <a:xfrm>
              <a:off x="952500" y="26834950"/>
              <a:ext cx="12649200" cy="827100"/>
            </a:xfrm>
            <a:prstGeom prst="roundRect">
              <a:avLst>
                <a:gd name="adj" fmla="val 16667"/>
              </a:avLst>
            </a:prstGeom>
            <a:solidFill>
              <a:srgbClr val="99003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55145" tIns="155145" rIns="155145" bIns="15514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7315" dirty="0"/>
            </a:p>
          </p:txBody>
        </p:sp>
        <p:sp>
          <p:nvSpPr>
            <p:cNvPr id="39" name="Shape 107"/>
            <p:cNvSpPr txBox="1"/>
            <p:nvPr/>
          </p:nvSpPr>
          <p:spPr>
            <a:xfrm>
              <a:off x="1035550" y="26887460"/>
              <a:ext cx="12481801" cy="719098"/>
            </a:xfrm>
            <a:prstGeom prst="rect">
              <a:avLst/>
            </a:prstGeom>
            <a:noFill/>
            <a:ln>
              <a:noFill/>
            </a:ln>
          </p:spPr>
          <p:txBody>
            <a:bodyPr lIns="277282" tIns="138642" rIns="277282" bIns="138642" anchor="t" anchorCtr="0">
              <a:noAutofit/>
            </a:bodyPr>
            <a:lstStyle/>
            <a:p>
              <a:pPr marL="1384760" indent="-1384760" algn="ctr">
                <a:buClr>
                  <a:srgbClr val="990033"/>
                </a:buClr>
                <a:buSzPct val="25000"/>
              </a:pPr>
              <a:r>
                <a:rPr lang="en-US" sz="7315" b="1" dirty="0">
                  <a:solidFill>
                    <a:schemeClr val="lt1"/>
                  </a:solidFill>
                  <a:latin typeface="Times New Roman" panose="02020603050405020304" pitchFamily="18" charset="0"/>
                  <a:ea typeface="Cambria"/>
                  <a:cs typeface="Times New Roman" panose="02020603050405020304" pitchFamily="18" charset="0"/>
                  <a:sym typeface="Cambria"/>
                </a:rPr>
                <a:t>Conclusions</a:t>
              </a:r>
            </a:p>
          </p:txBody>
        </p:sp>
      </p:grpSp>
      <p:sp>
        <p:nvSpPr>
          <p:cNvPr id="47" name="Shape 86">
            <a:extLst>
              <a:ext uri="{FF2B5EF4-FFF2-40B4-BE49-F238E27FC236}">
                <a16:creationId xmlns:a16="http://schemas.microsoft.com/office/drawing/2014/main" id="{3AF8E5EB-E752-489E-B455-8128D53834D1}"/>
              </a:ext>
            </a:extLst>
          </p:cNvPr>
          <p:cNvSpPr txBox="1"/>
          <p:nvPr/>
        </p:nvSpPr>
        <p:spPr>
          <a:xfrm flipV="1">
            <a:off x="346617" y="5343992"/>
            <a:ext cx="42939146" cy="387672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txBody>
          <a:bodyPr lIns="277282" tIns="138642" rIns="277282" bIns="138642" anchor="t" anchorCtr="0">
            <a:noAutofit/>
          </a:bodyPr>
          <a:lstStyle/>
          <a:p>
            <a:pPr>
              <a:buClr>
                <a:srgbClr val="000000"/>
              </a:buClr>
            </a:pPr>
            <a:endParaRPr sz="407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" name="Shape 86">
            <a:extLst>
              <a:ext uri="{FF2B5EF4-FFF2-40B4-BE49-F238E27FC236}">
                <a16:creationId xmlns:a16="http://schemas.microsoft.com/office/drawing/2014/main" id="{1D4F6D5F-22EB-424D-B7ED-4BAD98DF4D8E}"/>
              </a:ext>
            </a:extLst>
          </p:cNvPr>
          <p:cNvSpPr txBox="1"/>
          <p:nvPr/>
        </p:nvSpPr>
        <p:spPr>
          <a:xfrm>
            <a:off x="346617" y="247361"/>
            <a:ext cx="42939147" cy="563229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txBody>
          <a:bodyPr lIns="277282" tIns="138642" rIns="277282" bIns="138642" anchor="t" anchorCtr="0">
            <a:noAutofit/>
          </a:bodyPr>
          <a:lstStyle/>
          <a:p>
            <a:pPr>
              <a:buClr>
                <a:srgbClr val="000000"/>
              </a:buClr>
            </a:pPr>
            <a:endParaRPr sz="407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Shape 121">
            <a:extLst>
              <a:ext uri="{FF2B5EF4-FFF2-40B4-BE49-F238E27FC236}">
                <a16:creationId xmlns:a16="http://schemas.microsoft.com/office/drawing/2014/main" id="{0151DBDA-D9C8-49DF-A50B-C8B9B5BE4581}"/>
              </a:ext>
            </a:extLst>
          </p:cNvPr>
          <p:cNvSpPr txBox="1"/>
          <p:nvPr/>
        </p:nvSpPr>
        <p:spPr>
          <a:xfrm>
            <a:off x="28575000" y="7385599"/>
            <a:ext cx="14472285" cy="4463152"/>
          </a:xfrm>
          <a:prstGeom prst="rect">
            <a:avLst/>
          </a:prstGeom>
          <a:noFill/>
          <a:ln>
            <a:noFill/>
          </a:ln>
        </p:spPr>
        <p:txBody>
          <a:bodyPr lIns="155145" tIns="155145" rIns="155145" bIns="155145" anchor="t" anchorCtr="0">
            <a:noAutofit/>
          </a:bodyPr>
          <a:lstStyle/>
          <a:p>
            <a:pPr marL="775897" indent="-711238" algn="just">
              <a:buClr>
                <a:srgbClr val="000000"/>
              </a:buClr>
              <a:buSzPct val="110000"/>
              <a:buFont typeface="Wingdings" panose="05000000000000000000" pitchFamily="2" charset="2"/>
              <a:buChar char="Ø"/>
            </a:pPr>
            <a:endParaRPr sz="3100" dirty="0">
              <a:latin typeface="Times New Roman" panose="02020603050405020304" pitchFamily="18" charset="0"/>
              <a:ea typeface="Cambria"/>
              <a:cs typeface="Times New Roman" panose="02020603050405020304" pitchFamily="18" charset="0"/>
              <a:sym typeface="Cambria"/>
            </a:endParaRPr>
          </a:p>
        </p:txBody>
      </p:sp>
      <p:grpSp>
        <p:nvGrpSpPr>
          <p:cNvPr id="45" name="Shape 105">
            <a:extLst>
              <a:ext uri="{FF2B5EF4-FFF2-40B4-BE49-F238E27FC236}">
                <a16:creationId xmlns:a16="http://schemas.microsoft.com/office/drawing/2014/main" id="{A88573F0-F137-44AD-A278-78263CC3C5B2}"/>
              </a:ext>
            </a:extLst>
          </p:cNvPr>
          <p:cNvGrpSpPr/>
          <p:nvPr/>
        </p:nvGrpSpPr>
        <p:grpSpPr>
          <a:xfrm>
            <a:off x="32827154" y="27584400"/>
            <a:ext cx="10866151" cy="1655646"/>
            <a:chOff x="952500" y="26834950"/>
            <a:chExt cx="12649200" cy="827100"/>
          </a:xfrm>
        </p:grpSpPr>
        <p:sp>
          <p:nvSpPr>
            <p:cNvPr id="46" name="Shape 106">
              <a:extLst>
                <a:ext uri="{FF2B5EF4-FFF2-40B4-BE49-F238E27FC236}">
                  <a16:creationId xmlns:a16="http://schemas.microsoft.com/office/drawing/2014/main" id="{FAE45B42-9DE7-4BE7-A802-CB30B843DECD}"/>
                </a:ext>
              </a:extLst>
            </p:cNvPr>
            <p:cNvSpPr/>
            <p:nvPr/>
          </p:nvSpPr>
          <p:spPr>
            <a:xfrm>
              <a:off x="952500" y="26834950"/>
              <a:ext cx="12649200" cy="827100"/>
            </a:xfrm>
            <a:prstGeom prst="roundRect">
              <a:avLst>
                <a:gd name="adj" fmla="val 16667"/>
              </a:avLst>
            </a:prstGeom>
            <a:solidFill>
              <a:srgbClr val="99003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55145" tIns="155145" rIns="155145" bIns="15514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2377" dirty="0"/>
            </a:p>
          </p:txBody>
        </p:sp>
        <p:sp>
          <p:nvSpPr>
            <p:cNvPr id="48" name="Shape 107">
              <a:extLst>
                <a:ext uri="{FF2B5EF4-FFF2-40B4-BE49-F238E27FC236}">
                  <a16:creationId xmlns:a16="http://schemas.microsoft.com/office/drawing/2014/main" id="{32AE7ED9-3247-473F-87E6-21F46D435D6C}"/>
                </a:ext>
              </a:extLst>
            </p:cNvPr>
            <p:cNvSpPr txBox="1"/>
            <p:nvPr/>
          </p:nvSpPr>
          <p:spPr>
            <a:xfrm>
              <a:off x="1036198" y="26867409"/>
              <a:ext cx="12481800" cy="719100"/>
            </a:xfrm>
            <a:prstGeom prst="rect">
              <a:avLst/>
            </a:prstGeom>
            <a:noFill/>
            <a:ln>
              <a:noFill/>
            </a:ln>
          </p:spPr>
          <p:txBody>
            <a:bodyPr lIns="277282" tIns="138642" rIns="277282" bIns="138642" anchor="t" anchorCtr="0">
              <a:noAutofit/>
            </a:bodyPr>
            <a:lstStyle/>
            <a:p>
              <a:pPr marL="1384760" indent="-1384760" algn="ctr">
                <a:buClr>
                  <a:srgbClr val="990033"/>
                </a:buClr>
                <a:buSzPct val="25000"/>
              </a:pPr>
              <a:r>
                <a:rPr lang="en-US" sz="7315" b="1" dirty="0">
                  <a:solidFill>
                    <a:schemeClr val="lt1"/>
                  </a:solidFill>
                  <a:latin typeface="Times New Roman" panose="02020603050405020304" pitchFamily="18" charset="0"/>
                  <a:ea typeface="Cambria"/>
                  <a:cs typeface="Times New Roman" panose="02020603050405020304" pitchFamily="18" charset="0"/>
                  <a:sym typeface="Cambria"/>
                </a:rPr>
                <a:t>Acknowledgments</a:t>
              </a:r>
            </a:p>
          </p:txBody>
        </p:sp>
      </p:grpSp>
      <p:sp>
        <p:nvSpPr>
          <p:cNvPr id="49" name="Shape 101">
            <a:extLst>
              <a:ext uri="{FF2B5EF4-FFF2-40B4-BE49-F238E27FC236}">
                <a16:creationId xmlns:a16="http://schemas.microsoft.com/office/drawing/2014/main" id="{72598C6F-2660-4FDE-B2CC-D1501D3BACEB}"/>
              </a:ext>
            </a:extLst>
          </p:cNvPr>
          <p:cNvSpPr txBox="1"/>
          <p:nvPr/>
        </p:nvSpPr>
        <p:spPr>
          <a:xfrm>
            <a:off x="32827154" y="29387495"/>
            <a:ext cx="10866150" cy="3258042"/>
          </a:xfrm>
          <a:prstGeom prst="rect">
            <a:avLst/>
          </a:prstGeom>
          <a:noFill/>
          <a:ln>
            <a:noFill/>
          </a:ln>
        </p:spPr>
        <p:txBody>
          <a:bodyPr lIns="155145" tIns="77552" rIns="155145" bIns="77552" anchor="t" anchorCtr="0">
            <a:noAutofit/>
          </a:bodyPr>
          <a:lstStyle/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0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The authors declare no relevant conflicts of interest</a:t>
            </a:r>
          </a:p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0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Contact information:</a:t>
            </a:r>
          </a:p>
          <a:p>
            <a:pPr marL="775897" lvl="5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0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Twitter/X handle: </a:t>
            </a:r>
            <a:r>
              <a:rPr lang="en-US" sz="40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@frankq1368</a:t>
            </a:r>
          </a:p>
          <a:p>
            <a:pPr marL="775897" lvl="5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0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Email: </a:t>
            </a:r>
            <a:r>
              <a:rPr lang="en-US" sz="40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frank.qian@bmc.org</a:t>
            </a:r>
          </a:p>
        </p:txBody>
      </p:sp>
      <p:grpSp>
        <p:nvGrpSpPr>
          <p:cNvPr id="54" name="Shape 108">
            <a:extLst>
              <a:ext uri="{FF2B5EF4-FFF2-40B4-BE49-F238E27FC236}">
                <a16:creationId xmlns:a16="http://schemas.microsoft.com/office/drawing/2014/main" id="{E0E68DB8-D994-4E9B-B7B7-0DEFCB1FD909}"/>
              </a:ext>
            </a:extLst>
          </p:cNvPr>
          <p:cNvGrpSpPr/>
          <p:nvPr/>
        </p:nvGrpSpPr>
        <p:grpSpPr>
          <a:xfrm>
            <a:off x="11769056" y="5867395"/>
            <a:ext cx="31516708" cy="1526894"/>
            <a:chOff x="16032162" y="8866144"/>
            <a:chExt cx="12649200" cy="870545"/>
          </a:xfrm>
        </p:grpSpPr>
        <p:sp>
          <p:nvSpPr>
            <p:cNvPr id="55" name="Shape 109">
              <a:extLst>
                <a:ext uri="{FF2B5EF4-FFF2-40B4-BE49-F238E27FC236}">
                  <a16:creationId xmlns:a16="http://schemas.microsoft.com/office/drawing/2014/main" id="{477583B7-70C1-43AE-99CE-0A8C7B5AE052}"/>
                </a:ext>
              </a:extLst>
            </p:cNvPr>
            <p:cNvSpPr/>
            <p:nvPr/>
          </p:nvSpPr>
          <p:spPr>
            <a:xfrm>
              <a:off x="16032162" y="8909589"/>
              <a:ext cx="12649200" cy="827100"/>
            </a:xfrm>
            <a:prstGeom prst="roundRect">
              <a:avLst>
                <a:gd name="adj" fmla="val 16667"/>
              </a:avLst>
            </a:prstGeom>
            <a:solidFill>
              <a:srgbClr val="99003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55145" tIns="155145" rIns="155145" bIns="15514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2377" dirty="0"/>
            </a:p>
          </p:txBody>
        </p:sp>
        <p:sp>
          <p:nvSpPr>
            <p:cNvPr id="56" name="Shape 110">
              <a:extLst>
                <a:ext uri="{FF2B5EF4-FFF2-40B4-BE49-F238E27FC236}">
                  <a16:creationId xmlns:a16="http://schemas.microsoft.com/office/drawing/2014/main" id="{C5050FBF-C1C3-4242-8052-2A8C28840082}"/>
                </a:ext>
              </a:extLst>
            </p:cNvPr>
            <p:cNvSpPr txBox="1"/>
            <p:nvPr/>
          </p:nvSpPr>
          <p:spPr>
            <a:xfrm>
              <a:off x="17151662" y="8866144"/>
              <a:ext cx="10852199" cy="719100"/>
            </a:xfrm>
            <a:prstGeom prst="rect">
              <a:avLst/>
            </a:prstGeom>
            <a:noFill/>
            <a:ln>
              <a:noFill/>
            </a:ln>
          </p:spPr>
          <p:txBody>
            <a:bodyPr lIns="277282" tIns="138642" rIns="277282" bIns="138642" anchor="t" anchorCtr="0">
              <a:noAutofit/>
            </a:bodyPr>
            <a:lstStyle/>
            <a:p>
              <a:pPr marL="1384760" indent="-1384760" algn="ctr">
                <a:buClr>
                  <a:srgbClr val="990033"/>
                </a:buClr>
                <a:buSzPct val="25000"/>
              </a:pPr>
              <a:r>
                <a:rPr lang="en-US" sz="8000" b="1" dirty="0">
                  <a:solidFill>
                    <a:schemeClr val="lt1"/>
                  </a:solidFill>
                  <a:latin typeface="Times New Roman" panose="02020603050405020304" pitchFamily="18" charset="0"/>
                  <a:ea typeface="Cambria"/>
                  <a:cs typeface="Times New Roman" panose="02020603050405020304" pitchFamily="18" charset="0"/>
                  <a:sym typeface="Cambria"/>
                </a:rPr>
                <a:t>Results</a:t>
              </a:r>
              <a:endParaRPr lang="en-US" sz="7315" b="1" dirty="0">
                <a:solidFill>
                  <a:schemeClr val="lt1"/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endParaRPr>
            </a:p>
          </p:txBody>
        </p:sp>
      </p:grpSp>
      <p:sp>
        <p:nvSpPr>
          <p:cNvPr id="59" name="Shape 101">
            <a:extLst>
              <a:ext uri="{FF2B5EF4-FFF2-40B4-BE49-F238E27FC236}">
                <a16:creationId xmlns:a16="http://schemas.microsoft.com/office/drawing/2014/main" id="{AFE4F14E-D85D-4C25-B16B-88EB1C1EC9FF}"/>
              </a:ext>
            </a:extLst>
          </p:cNvPr>
          <p:cNvSpPr txBox="1"/>
          <p:nvPr/>
        </p:nvSpPr>
        <p:spPr>
          <a:xfrm>
            <a:off x="21059827" y="26496076"/>
            <a:ext cx="10728545" cy="1012124"/>
          </a:xfrm>
          <a:prstGeom prst="rect">
            <a:avLst/>
          </a:prstGeom>
          <a:noFill/>
          <a:ln>
            <a:noFill/>
          </a:ln>
        </p:spPr>
        <p:txBody>
          <a:bodyPr lIns="155145" tIns="77552" rIns="155145" bIns="77552" anchor="t" anchorCtr="0">
            <a:noAutofit/>
          </a:bodyPr>
          <a:lstStyle/>
          <a:p>
            <a:pPr algn="just">
              <a:buClr>
                <a:schemeClr val="dk1"/>
              </a:buClr>
              <a:buSzPct val="110000"/>
            </a:pPr>
            <a:r>
              <a:rPr lang="en-US" sz="22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Figure 4. </a:t>
            </a:r>
            <a:r>
              <a:rPr lang="en-US" sz="22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Trends in acute myocardial infarction-related age-adjusted mortality rates among adults aged 15 to 44 years from 1999 to 2020 in the United State, stratified by urbanization status </a:t>
            </a:r>
          </a:p>
        </p:txBody>
      </p:sp>
      <p:sp>
        <p:nvSpPr>
          <p:cNvPr id="61" name="Shape 101">
            <a:extLst>
              <a:ext uri="{FF2B5EF4-FFF2-40B4-BE49-F238E27FC236}">
                <a16:creationId xmlns:a16="http://schemas.microsoft.com/office/drawing/2014/main" id="{3FE80CBB-E981-4BA2-87A3-6202B11C08B2}"/>
              </a:ext>
            </a:extLst>
          </p:cNvPr>
          <p:cNvSpPr txBox="1"/>
          <p:nvPr/>
        </p:nvSpPr>
        <p:spPr>
          <a:xfrm>
            <a:off x="13139820" y="18819509"/>
            <a:ext cx="12367182" cy="949149"/>
          </a:xfrm>
          <a:prstGeom prst="rect">
            <a:avLst/>
          </a:prstGeom>
          <a:noFill/>
          <a:ln>
            <a:noFill/>
          </a:ln>
        </p:spPr>
        <p:txBody>
          <a:bodyPr lIns="155145" tIns="77552" rIns="155145" bIns="77552" anchor="t" anchorCtr="0">
            <a:noAutofit/>
          </a:bodyPr>
          <a:lstStyle/>
          <a:p>
            <a:pPr algn="just">
              <a:buClr>
                <a:schemeClr val="dk1"/>
              </a:buClr>
              <a:buSzPct val="110000"/>
            </a:pPr>
            <a:r>
              <a:rPr lang="en-US" sz="28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Figure 1. </a:t>
            </a:r>
            <a:r>
              <a:rPr lang="en-US" sz="2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Trends in acute myocardial infarction-related age-adjusted mortality rates for young adults in the United States, 1999-2020. </a:t>
            </a:r>
          </a:p>
        </p:txBody>
      </p:sp>
      <p:sp>
        <p:nvSpPr>
          <p:cNvPr id="66" name="Shape 101">
            <a:extLst>
              <a:ext uri="{FF2B5EF4-FFF2-40B4-BE49-F238E27FC236}">
                <a16:creationId xmlns:a16="http://schemas.microsoft.com/office/drawing/2014/main" id="{223F6D55-394B-4B8A-B3FA-CD96992CA9D5}"/>
              </a:ext>
            </a:extLst>
          </p:cNvPr>
          <p:cNvSpPr txBox="1"/>
          <p:nvPr/>
        </p:nvSpPr>
        <p:spPr>
          <a:xfrm>
            <a:off x="33125561" y="26444953"/>
            <a:ext cx="10251416" cy="1012124"/>
          </a:xfrm>
          <a:prstGeom prst="rect">
            <a:avLst/>
          </a:prstGeom>
          <a:noFill/>
          <a:ln>
            <a:noFill/>
          </a:ln>
        </p:spPr>
        <p:txBody>
          <a:bodyPr lIns="155145" tIns="77552" rIns="155145" bIns="77552" anchor="t" anchorCtr="0">
            <a:noAutofit/>
          </a:bodyPr>
          <a:lstStyle/>
          <a:p>
            <a:pPr algn="just">
              <a:buClr>
                <a:schemeClr val="dk1"/>
              </a:buClr>
              <a:buSzPct val="110000"/>
            </a:pPr>
            <a:r>
              <a:rPr lang="en-US" sz="24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Figure 5. </a:t>
            </a:r>
            <a:r>
              <a:rPr lang="en-US" sz="24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State-specific age-adjusted acute myocardial infarction-related mortality rates, 1999-2020</a:t>
            </a:r>
          </a:p>
        </p:txBody>
      </p:sp>
      <p:pic>
        <p:nvPicPr>
          <p:cNvPr id="64" name="图片 8">
            <a:extLst>
              <a:ext uri="{FF2B5EF4-FFF2-40B4-BE49-F238E27FC236}">
                <a16:creationId xmlns:a16="http://schemas.microsoft.com/office/drawing/2014/main" id="{F20DC416-7848-44AA-AB89-AB7F14E9160E}"/>
              </a:ext>
            </a:extLst>
          </p:cNvPr>
          <p:cNvPicPr/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9700200" y="2004365"/>
            <a:ext cx="3097474" cy="305379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AutoShape 2" descr="Infectious Diseases | Boston Medical Center">
            <a:extLst>
              <a:ext uri="{FF2B5EF4-FFF2-40B4-BE49-F238E27FC236}">
                <a16:creationId xmlns:a16="http://schemas.microsoft.com/office/drawing/2014/main" id="{AC7E7031-FF8E-408B-9CC1-136D9F9683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793199" y="16306799"/>
            <a:ext cx="11332361" cy="1133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4" descr="Boston Medical Center - Development - Idealist">
            <a:extLst>
              <a:ext uri="{FF2B5EF4-FFF2-40B4-BE49-F238E27FC236}">
                <a16:creationId xmlns:a16="http://schemas.microsoft.com/office/drawing/2014/main" id="{5F022804-B4D6-4BE2-AA20-57D194984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904875"/>
            <a:ext cx="5715000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COPE of Pain (Safer/Competent Opioid Prescribing Education) | Continuing  Medical Education | School of Medicine | Boston University">
            <a:extLst>
              <a:ext uri="{FF2B5EF4-FFF2-40B4-BE49-F238E27FC236}">
                <a16:creationId xmlns:a16="http://schemas.microsoft.com/office/drawing/2014/main" id="{B22094C5-E582-449F-85FE-7DAFB8167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21" y="3667652"/>
            <a:ext cx="9320079" cy="150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Shape 101">
            <a:extLst>
              <a:ext uri="{FF2B5EF4-FFF2-40B4-BE49-F238E27FC236}">
                <a16:creationId xmlns:a16="http://schemas.microsoft.com/office/drawing/2014/main" id="{D095842E-359D-4289-BD37-08D0967171F8}"/>
              </a:ext>
            </a:extLst>
          </p:cNvPr>
          <p:cNvSpPr txBox="1"/>
          <p:nvPr/>
        </p:nvSpPr>
        <p:spPr>
          <a:xfrm>
            <a:off x="457806" y="22098000"/>
            <a:ext cx="19748105" cy="6603933"/>
          </a:xfrm>
          <a:prstGeom prst="rect">
            <a:avLst/>
          </a:prstGeom>
          <a:noFill/>
          <a:ln>
            <a:noFill/>
          </a:ln>
        </p:spPr>
        <p:txBody>
          <a:bodyPr lIns="155145" tIns="77552" rIns="155145" bIns="77552" anchor="t" anchorCtr="0">
            <a:noAutofit/>
          </a:bodyPr>
          <a:lstStyle/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We used the Centers for Disease Control and Prevention’s </a:t>
            </a:r>
            <a:r>
              <a:rPr lang="en-US" sz="48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Wide‐Ranging Online Data for Epidemiologic Research (WONDER)</a:t>
            </a:r>
            <a:r>
              <a:rPr lang="en-US" sz="4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 death certificate database, spanning the years of 1999 to 2020</a:t>
            </a:r>
          </a:p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Included individuals aged </a:t>
            </a:r>
            <a:r>
              <a:rPr lang="en-US" sz="48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15 to 44 years </a:t>
            </a:r>
            <a:r>
              <a:rPr lang="en-US" sz="4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of age at the time of death</a:t>
            </a:r>
          </a:p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AMI-related mortality was determined based on death certificate review, either as a </a:t>
            </a:r>
            <a:r>
              <a:rPr lang="en-US" sz="48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contributing</a:t>
            </a:r>
            <a:r>
              <a:rPr lang="en-US" sz="4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 or </a:t>
            </a:r>
            <a:r>
              <a:rPr lang="en-US" sz="48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underlying</a:t>
            </a:r>
            <a:r>
              <a:rPr lang="en-US" sz="4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 cause of death, using the International Statistical Classification of Diseases and Related Health Problems-10th Revision (ICD-10) codes I21-I22</a:t>
            </a:r>
          </a:p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Crude and </a:t>
            </a:r>
            <a:r>
              <a:rPr lang="en-US" sz="48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age-adjusted mortality rates (AAMR) </a:t>
            </a:r>
            <a:r>
              <a:rPr lang="en-US" sz="4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per 100,000 persons with corresponding 95% confidence intervals (CI) and standardized to the 2000 US population</a:t>
            </a:r>
          </a:p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r>
              <a:rPr lang="en-US" sz="4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We calculated the </a:t>
            </a:r>
            <a:r>
              <a:rPr lang="en-US" sz="48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annual percent change (APC) </a:t>
            </a:r>
            <a:r>
              <a:rPr lang="en-US" sz="4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with 95% CI in AAMR using the </a:t>
            </a:r>
            <a:r>
              <a:rPr lang="en-US" sz="4800" dirty="0" err="1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Joinpoint</a:t>
            </a:r>
            <a:r>
              <a:rPr lang="en-US" sz="4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 Regression Program version 5.0.2 (National Cancer Institute) to assess for inflection points in mortality rates</a:t>
            </a:r>
          </a:p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endParaRPr lang="en-US" sz="4800" dirty="0">
              <a:latin typeface="Times New Roman" panose="02020603050405020304" pitchFamily="18" charset="0"/>
              <a:ea typeface="Cambria"/>
              <a:cs typeface="Times New Roman" panose="02020603050405020304" pitchFamily="18" charset="0"/>
              <a:sym typeface="Cambria"/>
            </a:endParaRPr>
          </a:p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endParaRPr lang="en-US" sz="4800" dirty="0">
              <a:latin typeface="Times New Roman" panose="02020603050405020304" pitchFamily="18" charset="0"/>
              <a:ea typeface="Cambria"/>
              <a:cs typeface="Times New Roman" panose="02020603050405020304" pitchFamily="18" charset="0"/>
              <a:sym typeface="Cambria"/>
            </a:endParaRPr>
          </a:p>
          <a:p>
            <a:pPr marL="775897" indent="-775897" algn="just">
              <a:buClr>
                <a:schemeClr val="dk1"/>
              </a:buClr>
              <a:buSzPct val="110000"/>
              <a:buFont typeface="Wingdings" panose="05000000000000000000" pitchFamily="2" charset="2"/>
              <a:buChar char="Ø"/>
            </a:pPr>
            <a:endParaRPr lang="en-US" sz="4800" b="1" dirty="0">
              <a:latin typeface="Times New Roman" panose="02020603050405020304" pitchFamily="18" charset="0"/>
              <a:ea typeface="Cambria"/>
              <a:cs typeface="Times New Roman" panose="02020603050405020304" pitchFamily="18" charset="0"/>
              <a:sym typeface="Cambria"/>
            </a:endParaRPr>
          </a:p>
        </p:txBody>
      </p:sp>
      <p:pic>
        <p:nvPicPr>
          <p:cNvPr id="67" name="图片 3">
            <a:extLst>
              <a:ext uri="{FF2B5EF4-FFF2-40B4-BE49-F238E27FC236}">
                <a16:creationId xmlns:a16="http://schemas.microsoft.com/office/drawing/2014/main" id="{19A0625C-BB31-48C4-AFA2-125A5C1CF26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1244" y="11921136"/>
            <a:ext cx="13758156" cy="694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FB038A-5B53-49C2-AA79-BFC2561311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8579" y="7459264"/>
            <a:ext cx="11332361" cy="63252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E0600A-92C2-4C19-A9D9-1FCE6030D8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548579" y="13911863"/>
            <a:ext cx="11385497" cy="63252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066663-F135-46AC-97FE-08DCDAC468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571865" y="20080883"/>
            <a:ext cx="11536786" cy="6364070"/>
          </a:xfrm>
          <a:prstGeom prst="rect">
            <a:avLst/>
          </a:prstGeom>
        </p:spPr>
      </p:pic>
      <p:sp>
        <p:nvSpPr>
          <p:cNvPr id="68" name="Shape 101">
            <a:extLst>
              <a:ext uri="{FF2B5EF4-FFF2-40B4-BE49-F238E27FC236}">
                <a16:creationId xmlns:a16="http://schemas.microsoft.com/office/drawing/2014/main" id="{1820A70A-575F-47E3-842C-37EBF60C5F1B}"/>
              </a:ext>
            </a:extLst>
          </p:cNvPr>
          <p:cNvSpPr txBox="1"/>
          <p:nvPr/>
        </p:nvSpPr>
        <p:spPr>
          <a:xfrm>
            <a:off x="38188478" y="8912198"/>
            <a:ext cx="4551269" cy="949149"/>
          </a:xfrm>
          <a:prstGeom prst="rect">
            <a:avLst/>
          </a:prstGeom>
          <a:noFill/>
          <a:ln>
            <a:noFill/>
          </a:ln>
        </p:spPr>
        <p:txBody>
          <a:bodyPr lIns="155145" tIns="77552" rIns="155145" bIns="77552" anchor="t" anchorCtr="0">
            <a:noAutofit/>
          </a:bodyPr>
          <a:lstStyle/>
          <a:p>
            <a:pPr algn="just">
              <a:buClr>
                <a:schemeClr val="dk1"/>
              </a:buClr>
              <a:buSzPct val="110000"/>
            </a:pPr>
            <a:r>
              <a:rPr lang="en-US" sz="28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Figure 2. </a:t>
            </a:r>
            <a:r>
              <a:rPr lang="en-US" sz="2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Trends in acute myocardial infarction-related age-adjusted mortality rates for young adults in the United States, 1999-2020, stratified by sex. </a:t>
            </a:r>
          </a:p>
        </p:txBody>
      </p:sp>
      <p:sp>
        <p:nvSpPr>
          <p:cNvPr id="69" name="Shape 101">
            <a:extLst>
              <a:ext uri="{FF2B5EF4-FFF2-40B4-BE49-F238E27FC236}">
                <a16:creationId xmlns:a16="http://schemas.microsoft.com/office/drawing/2014/main" id="{6B9357B1-8E57-40F9-8088-1F00FB6DB8BF}"/>
              </a:ext>
            </a:extLst>
          </p:cNvPr>
          <p:cNvSpPr txBox="1"/>
          <p:nvPr/>
        </p:nvSpPr>
        <p:spPr>
          <a:xfrm>
            <a:off x="38138187" y="14952402"/>
            <a:ext cx="4551269" cy="949149"/>
          </a:xfrm>
          <a:prstGeom prst="rect">
            <a:avLst/>
          </a:prstGeom>
          <a:noFill/>
          <a:ln>
            <a:noFill/>
          </a:ln>
        </p:spPr>
        <p:txBody>
          <a:bodyPr lIns="155145" tIns="77552" rIns="155145" bIns="77552" anchor="t" anchorCtr="0">
            <a:noAutofit/>
          </a:bodyPr>
          <a:lstStyle/>
          <a:p>
            <a:pPr algn="just">
              <a:buClr>
                <a:schemeClr val="dk1"/>
              </a:buClr>
              <a:buSzPct val="110000"/>
            </a:pPr>
            <a:r>
              <a:rPr lang="en-US" sz="2800" b="1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Figure 3. </a:t>
            </a:r>
            <a:r>
              <a:rPr lang="en-US" sz="2800" dirty="0"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  <a:sym typeface="Cambria"/>
              </a:rPr>
              <a:t>Trends in acute myocardial infarction-related age-adjusted mortality rates for young adults in the United States, 1999-2020, stratified by race/ethnicity.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1B0475-39A8-4E27-9479-F10A67C351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124395" y="20640815"/>
            <a:ext cx="9673279" cy="5702032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</TotalTime>
  <Words>577</Words>
  <Application>Microsoft Office PowerPoint</Application>
  <PresentationFormat>Custom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Wingdings</vt:lpstr>
      <vt:lpstr>Times New Roman</vt:lpstr>
      <vt:lpstr>Cambria</vt:lpstr>
      <vt:lpstr>DengXian</vt:lpstr>
      <vt:lpstr>Arial</vt:lpstr>
      <vt:lpstr>Blank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Andres Ardisson</dc:creator>
  <cp:lastModifiedBy>Wong, Hubert S</cp:lastModifiedBy>
  <cp:revision>210</cp:revision>
  <cp:lastPrinted>2016-05-03T01:24:22Z</cp:lastPrinted>
  <dcterms:modified xsi:type="dcterms:W3CDTF">2023-10-11T13:55:42Z</dcterms:modified>
</cp:coreProperties>
</file>