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wdp" ContentType="image/vnd.ms-photo"/>
  <Default Extension="tif" ContentType="image/tiff"/>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14"/>
  </p:notesMasterIdLst>
  <p:sldIdLst>
    <p:sldId id="256" r:id="rId3"/>
    <p:sldId id="402" r:id="rId4"/>
    <p:sldId id="395" r:id="rId5"/>
    <p:sldId id="403" r:id="rId6"/>
    <p:sldId id="397" r:id="rId7"/>
    <p:sldId id="398" r:id="rId8"/>
    <p:sldId id="404" r:id="rId9"/>
    <p:sldId id="405" r:id="rId10"/>
    <p:sldId id="400" r:id="rId11"/>
    <p:sldId id="401" r:id="rId12"/>
    <p:sldId id="366" r:id="rId13"/>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78067"/>
  </p:normalViewPr>
  <p:slideViewPr>
    <p:cSldViewPr snapToGrid="0">
      <p:cViewPr varScale="1">
        <p:scale>
          <a:sx n="21" d="100"/>
          <a:sy n="21" d="100"/>
        </p:scale>
        <p:origin x="192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6DEE97-D2C5-984D-9A1C-E6B2140AC972}" type="datetimeFigureOut">
              <a:rPr lang="en-US" smtClean="0"/>
              <a:t>10/14/2023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1B6A56-E3B8-3740-A879-5731B0027344}" type="slidenum">
              <a:rPr lang="en-US" smtClean="0"/>
              <a:t>‹#›</a:t>
            </a:fld>
            <a:endParaRPr lang="en-US"/>
          </a:p>
        </p:txBody>
      </p:sp>
    </p:spTree>
    <p:extLst>
      <p:ext uri="{BB962C8B-B14F-4D97-AF65-F5344CB8AC3E}">
        <p14:creationId xmlns:p14="http://schemas.microsoft.com/office/powerpoint/2010/main" val="3403163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9C1763A-0876-B845-9831-CB8F1695892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1267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E55FCF-1B1E-1C4B-81A3-DCAE27CF593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094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E55FCF-1B1E-1C4B-81A3-DCAE27CF593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4784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1B6A56-E3B8-3740-A879-5731B0027344}" type="slidenum">
              <a:rPr lang="en-US" smtClean="0"/>
              <a:t>5</a:t>
            </a:fld>
            <a:endParaRPr lang="en-US"/>
          </a:p>
        </p:txBody>
      </p:sp>
    </p:spTree>
    <p:extLst>
      <p:ext uri="{BB962C8B-B14F-4D97-AF65-F5344CB8AC3E}">
        <p14:creationId xmlns:p14="http://schemas.microsoft.com/office/powerpoint/2010/main" val="2267494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E55FCF-1B1E-1C4B-81A3-DCAE27CF593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96451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9C1763A-0876-B845-9831-CB8F1695892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3248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E55FCF-1B1E-1C4B-81A3-DCAE27CF593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8364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E55FCF-1B1E-1C4B-81A3-DCAE27CF593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0340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E55FCF-1B1E-1C4B-81A3-DCAE27CF593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2845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9C1763A-0876-B845-9831-CB8F1695892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726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328046C-01C7-DB4F-98BA-ECDCDB659945}" type="datetimeFigureOut">
              <a:rPr lang="en-US" smtClean="0"/>
              <a:t>10/14/2023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AC8F5-BC55-BE4F-A79C-12884140B345}" type="slidenum">
              <a:rPr lang="en-US" smtClean="0"/>
              <a:t>‹#›</a:t>
            </a:fld>
            <a:endParaRPr lang="en-US"/>
          </a:p>
        </p:txBody>
      </p:sp>
    </p:spTree>
    <p:extLst>
      <p:ext uri="{BB962C8B-B14F-4D97-AF65-F5344CB8AC3E}">
        <p14:creationId xmlns:p14="http://schemas.microsoft.com/office/powerpoint/2010/main" val="1202554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28046C-01C7-DB4F-98BA-ECDCDB659945}" type="datetimeFigureOut">
              <a:rPr lang="en-US" smtClean="0"/>
              <a:t>10/14/2023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AC8F5-BC55-BE4F-A79C-12884140B345}" type="slidenum">
              <a:rPr lang="en-US" smtClean="0"/>
              <a:t>‹#›</a:t>
            </a:fld>
            <a:endParaRPr lang="en-US"/>
          </a:p>
        </p:txBody>
      </p:sp>
    </p:spTree>
    <p:extLst>
      <p:ext uri="{BB962C8B-B14F-4D97-AF65-F5344CB8AC3E}">
        <p14:creationId xmlns:p14="http://schemas.microsoft.com/office/powerpoint/2010/main" val="1249291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28046C-01C7-DB4F-98BA-ECDCDB659945}" type="datetimeFigureOut">
              <a:rPr lang="en-US" smtClean="0"/>
              <a:t>10/14/2023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AC8F5-BC55-BE4F-A79C-12884140B345}" type="slidenum">
              <a:rPr lang="en-US" smtClean="0"/>
              <a:t>‹#›</a:t>
            </a:fld>
            <a:endParaRPr lang="en-US"/>
          </a:p>
        </p:txBody>
      </p:sp>
    </p:spTree>
    <p:extLst>
      <p:ext uri="{BB962C8B-B14F-4D97-AF65-F5344CB8AC3E}">
        <p14:creationId xmlns:p14="http://schemas.microsoft.com/office/powerpoint/2010/main" val="3578316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28046C-01C7-DB4F-98BA-ECDCDB659945}" type="datetimeFigureOut">
              <a:rPr lang="en-US" smtClean="0"/>
              <a:t>10/14/2023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0AC8F5-BC55-BE4F-A79C-12884140B345}" type="slidenum">
              <a:rPr lang="en-US" smtClean="0"/>
              <a:t>‹#›</a:t>
            </a:fld>
            <a:endParaRPr lang="en-US"/>
          </a:p>
        </p:txBody>
      </p:sp>
    </p:spTree>
    <p:extLst>
      <p:ext uri="{BB962C8B-B14F-4D97-AF65-F5344CB8AC3E}">
        <p14:creationId xmlns:p14="http://schemas.microsoft.com/office/powerpoint/2010/main" val="3762164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28046C-01C7-DB4F-98BA-ECDCDB659945}" type="datetimeFigureOut">
              <a:rPr lang="en-US" smtClean="0"/>
              <a:t>10/14/2023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0AC8F5-BC55-BE4F-A79C-12884140B345}" type="slidenum">
              <a:rPr lang="en-US" smtClean="0"/>
              <a:t>‹#›</a:t>
            </a:fld>
            <a:endParaRPr lang="en-US"/>
          </a:p>
        </p:txBody>
      </p:sp>
    </p:spTree>
    <p:extLst>
      <p:ext uri="{BB962C8B-B14F-4D97-AF65-F5344CB8AC3E}">
        <p14:creationId xmlns:p14="http://schemas.microsoft.com/office/powerpoint/2010/main" val="2772202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328046C-01C7-DB4F-98BA-ECDCDB659945}" type="datetimeFigureOut">
              <a:rPr lang="en-US" smtClean="0"/>
              <a:t>10/14/2023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0AC8F5-BC55-BE4F-A79C-12884140B345}" type="slidenum">
              <a:rPr lang="en-US" smtClean="0"/>
              <a:t>‹#›</a:t>
            </a:fld>
            <a:endParaRPr lang="en-US"/>
          </a:p>
        </p:txBody>
      </p:sp>
    </p:spTree>
    <p:extLst>
      <p:ext uri="{BB962C8B-B14F-4D97-AF65-F5344CB8AC3E}">
        <p14:creationId xmlns:p14="http://schemas.microsoft.com/office/powerpoint/2010/main" val="1796019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28046C-01C7-DB4F-98BA-ECDCDB659945}" type="datetimeFigureOut">
              <a:rPr lang="en-US" smtClean="0"/>
              <a:t>10/14/2023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0AC8F5-BC55-BE4F-A79C-12884140B345}" type="slidenum">
              <a:rPr lang="en-US" smtClean="0"/>
              <a:t>‹#›</a:t>
            </a:fld>
            <a:endParaRPr lang="en-US"/>
          </a:p>
        </p:txBody>
      </p:sp>
    </p:spTree>
    <p:extLst>
      <p:ext uri="{BB962C8B-B14F-4D97-AF65-F5344CB8AC3E}">
        <p14:creationId xmlns:p14="http://schemas.microsoft.com/office/powerpoint/2010/main" val="4190746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9328046C-01C7-DB4F-98BA-ECDCDB659945}" type="datetimeFigureOut">
              <a:rPr lang="en-US" smtClean="0"/>
              <a:t>10/14/2023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0AC8F5-BC55-BE4F-A79C-12884140B345}" type="slidenum">
              <a:rPr lang="en-US" smtClean="0"/>
              <a:t>‹#›</a:t>
            </a:fld>
            <a:endParaRPr lang="en-US"/>
          </a:p>
        </p:txBody>
      </p:sp>
    </p:spTree>
    <p:extLst>
      <p:ext uri="{BB962C8B-B14F-4D97-AF65-F5344CB8AC3E}">
        <p14:creationId xmlns:p14="http://schemas.microsoft.com/office/powerpoint/2010/main" val="2490042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9328046C-01C7-DB4F-98BA-ECDCDB659945}" type="datetimeFigureOut">
              <a:rPr lang="en-US" smtClean="0"/>
              <a:t>10/14/2023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0AC8F5-BC55-BE4F-A79C-12884140B345}" type="slidenum">
              <a:rPr lang="en-US" smtClean="0"/>
              <a:t>‹#›</a:t>
            </a:fld>
            <a:endParaRPr lang="en-US"/>
          </a:p>
        </p:txBody>
      </p:sp>
    </p:spTree>
    <p:extLst>
      <p:ext uri="{BB962C8B-B14F-4D97-AF65-F5344CB8AC3E}">
        <p14:creationId xmlns:p14="http://schemas.microsoft.com/office/powerpoint/2010/main" val="3320689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28046C-01C7-DB4F-98BA-ECDCDB659945}" type="datetimeFigureOut">
              <a:rPr lang="en-US" smtClean="0"/>
              <a:t>10/14/2023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AC8F5-BC55-BE4F-A79C-12884140B345}" type="slidenum">
              <a:rPr lang="en-US" smtClean="0"/>
              <a:t>‹#›</a:t>
            </a:fld>
            <a:endParaRPr lang="en-US"/>
          </a:p>
        </p:txBody>
      </p:sp>
    </p:spTree>
    <p:extLst>
      <p:ext uri="{BB962C8B-B14F-4D97-AF65-F5344CB8AC3E}">
        <p14:creationId xmlns:p14="http://schemas.microsoft.com/office/powerpoint/2010/main" val="467540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28046C-01C7-DB4F-98BA-ECDCDB659945}" type="datetimeFigureOut">
              <a:rPr lang="en-US" smtClean="0"/>
              <a:t>10/14/2023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AC8F5-BC55-BE4F-A79C-12884140B345}" type="slidenum">
              <a:rPr lang="en-US" smtClean="0"/>
              <a:t>‹#›</a:t>
            </a:fld>
            <a:endParaRPr lang="en-US"/>
          </a:p>
        </p:txBody>
      </p:sp>
    </p:spTree>
    <p:extLst>
      <p:ext uri="{BB962C8B-B14F-4D97-AF65-F5344CB8AC3E}">
        <p14:creationId xmlns:p14="http://schemas.microsoft.com/office/powerpoint/2010/main" val="23990076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0" y="5387341"/>
            <a:ext cx="32918400" cy="1146048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5486400" y="17289779"/>
            <a:ext cx="32918400" cy="7947661"/>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39174D0-7AC1-A94E-8B6A-FCAD1C71073A}" type="datetimeFigureOut">
              <a:rPr lang="en-US" smtClean="0"/>
              <a:t>10/14/2023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F9B773-A154-3744-A57B-A610193CB8AA}" type="slidenum">
              <a:rPr lang="en-US" smtClean="0"/>
              <a:t>‹#›</a:t>
            </a:fld>
            <a:endParaRPr lang="en-US"/>
          </a:p>
        </p:txBody>
      </p:sp>
    </p:spTree>
    <p:extLst>
      <p:ext uri="{BB962C8B-B14F-4D97-AF65-F5344CB8AC3E}">
        <p14:creationId xmlns:p14="http://schemas.microsoft.com/office/powerpoint/2010/main" val="3063016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9174D0-7AC1-A94E-8B6A-FCAD1C71073A}" type="datetimeFigureOut">
              <a:rPr lang="en-US" smtClean="0"/>
              <a:t>10/14/2023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F9B773-A154-3744-A57B-A610193CB8AA}" type="slidenum">
              <a:rPr lang="en-US" smtClean="0"/>
              <a:t>‹#›</a:t>
            </a:fld>
            <a:endParaRPr lang="en-US"/>
          </a:p>
        </p:txBody>
      </p:sp>
    </p:spTree>
    <p:extLst>
      <p:ext uri="{BB962C8B-B14F-4D97-AF65-F5344CB8AC3E}">
        <p14:creationId xmlns:p14="http://schemas.microsoft.com/office/powerpoint/2010/main" val="6716773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9"/>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994662" y="22029427"/>
            <a:ext cx="37856160" cy="7200896"/>
          </a:xfrm>
        </p:spPr>
        <p:txBody>
          <a:bodyPr/>
          <a:lstStyle>
            <a:lvl1pPr marL="0" indent="0">
              <a:buNone/>
              <a:defRPr sz="8640">
                <a:solidFill>
                  <a:schemeClr val="tx1">
                    <a:tint val="75000"/>
                  </a:schemeClr>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9174D0-7AC1-A94E-8B6A-FCAD1C71073A}" type="datetimeFigureOut">
              <a:rPr lang="en-US" smtClean="0"/>
              <a:t>10/14/2023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F9B773-A154-3744-A57B-A610193CB8AA}" type="slidenum">
              <a:rPr lang="en-US" smtClean="0"/>
              <a:t>‹#›</a:t>
            </a:fld>
            <a:endParaRPr lang="en-US"/>
          </a:p>
        </p:txBody>
      </p:sp>
    </p:spTree>
    <p:extLst>
      <p:ext uri="{BB962C8B-B14F-4D97-AF65-F5344CB8AC3E}">
        <p14:creationId xmlns:p14="http://schemas.microsoft.com/office/powerpoint/2010/main" val="19481603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1"/>
            <a:ext cx="18653760" cy="208864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1"/>
            <a:ext cx="18653760" cy="208864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39174D0-7AC1-A94E-8B6A-FCAD1C71073A}" type="datetimeFigureOut">
              <a:rPr lang="en-US" smtClean="0"/>
              <a:t>10/14/2023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F9B773-A154-3744-A57B-A610193CB8AA}" type="slidenum">
              <a:rPr lang="en-US" smtClean="0"/>
              <a:t>‹#›</a:t>
            </a:fld>
            <a:endParaRPr lang="en-US"/>
          </a:p>
        </p:txBody>
      </p:sp>
    </p:spTree>
    <p:extLst>
      <p:ext uri="{BB962C8B-B14F-4D97-AF65-F5344CB8AC3E}">
        <p14:creationId xmlns:p14="http://schemas.microsoft.com/office/powerpoint/2010/main" val="2381371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2"/>
            <a:ext cx="37856160" cy="6362701"/>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1"/>
            <a:ext cx="18568032" cy="3954778"/>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3023242" y="12024362"/>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1"/>
            <a:ext cx="18659477" cy="3954778"/>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22219922" y="12024362"/>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39174D0-7AC1-A94E-8B6A-FCAD1C71073A}" type="datetimeFigureOut">
              <a:rPr lang="en-US" smtClean="0"/>
              <a:t>10/14/2023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F9B773-A154-3744-A57B-A610193CB8AA}" type="slidenum">
              <a:rPr lang="en-US" smtClean="0"/>
              <a:t>‹#›</a:t>
            </a:fld>
            <a:endParaRPr lang="en-US"/>
          </a:p>
        </p:txBody>
      </p:sp>
    </p:spTree>
    <p:extLst>
      <p:ext uri="{BB962C8B-B14F-4D97-AF65-F5344CB8AC3E}">
        <p14:creationId xmlns:p14="http://schemas.microsoft.com/office/powerpoint/2010/main" val="42246140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39174D0-7AC1-A94E-8B6A-FCAD1C71073A}" type="datetimeFigureOut">
              <a:rPr lang="en-US" smtClean="0"/>
              <a:t>10/14/2023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F9B773-A154-3744-A57B-A610193CB8AA}" type="slidenum">
              <a:rPr lang="en-US" smtClean="0"/>
              <a:t>‹#›</a:t>
            </a:fld>
            <a:endParaRPr lang="en-US"/>
          </a:p>
        </p:txBody>
      </p:sp>
    </p:spTree>
    <p:extLst>
      <p:ext uri="{BB962C8B-B14F-4D97-AF65-F5344CB8AC3E}">
        <p14:creationId xmlns:p14="http://schemas.microsoft.com/office/powerpoint/2010/main" val="8417132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9174D0-7AC1-A94E-8B6A-FCAD1C71073A}" type="datetimeFigureOut">
              <a:rPr lang="en-US" smtClean="0"/>
              <a:t>10/14/2023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F9B773-A154-3744-A57B-A610193CB8AA}" type="slidenum">
              <a:rPr lang="en-US" smtClean="0"/>
              <a:t>‹#›</a:t>
            </a:fld>
            <a:endParaRPr lang="en-US"/>
          </a:p>
        </p:txBody>
      </p:sp>
    </p:spTree>
    <p:extLst>
      <p:ext uri="{BB962C8B-B14F-4D97-AF65-F5344CB8AC3E}">
        <p14:creationId xmlns:p14="http://schemas.microsoft.com/office/powerpoint/2010/main" val="6141147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8659477" y="4739645"/>
            <a:ext cx="22219920" cy="23393402"/>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3"/>
            <a:ext cx="14156054" cy="18295622"/>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139174D0-7AC1-A94E-8B6A-FCAD1C71073A}" type="datetimeFigureOut">
              <a:rPr lang="en-US" smtClean="0"/>
              <a:t>10/14/2023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F9B773-A154-3744-A57B-A610193CB8AA}" type="slidenum">
              <a:rPr lang="en-US" smtClean="0"/>
              <a:t>‹#›</a:t>
            </a:fld>
            <a:endParaRPr lang="en-US"/>
          </a:p>
        </p:txBody>
      </p:sp>
    </p:spTree>
    <p:extLst>
      <p:ext uri="{BB962C8B-B14F-4D97-AF65-F5344CB8AC3E}">
        <p14:creationId xmlns:p14="http://schemas.microsoft.com/office/powerpoint/2010/main" val="6231339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5"/>
            <a:ext cx="22219920" cy="23393402"/>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3023237" y="9875523"/>
            <a:ext cx="14156054" cy="18295622"/>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139174D0-7AC1-A94E-8B6A-FCAD1C71073A}" type="datetimeFigureOut">
              <a:rPr lang="en-US" smtClean="0"/>
              <a:t>10/14/2023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F9B773-A154-3744-A57B-A610193CB8AA}" type="slidenum">
              <a:rPr lang="en-US" smtClean="0"/>
              <a:t>‹#›</a:t>
            </a:fld>
            <a:endParaRPr lang="en-US"/>
          </a:p>
        </p:txBody>
      </p:sp>
    </p:spTree>
    <p:extLst>
      <p:ext uri="{BB962C8B-B14F-4D97-AF65-F5344CB8AC3E}">
        <p14:creationId xmlns:p14="http://schemas.microsoft.com/office/powerpoint/2010/main" val="16412501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9174D0-7AC1-A94E-8B6A-FCAD1C71073A}" type="datetimeFigureOut">
              <a:rPr lang="en-US" smtClean="0"/>
              <a:t>10/14/2023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F9B773-A154-3744-A57B-A610193CB8AA}" type="slidenum">
              <a:rPr lang="en-US" smtClean="0"/>
              <a:t>‹#›</a:t>
            </a:fld>
            <a:endParaRPr lang="en-US"/>
          </a:p>
        </p:txBody>
      </p:sp>
    </p:spTree>
    <p:extLst>
      <p:ext uri="{BB962C8B-B14F-4D97-AF65-F5344CB8AC3E}">
        <p14:creationId xmlns:p14="http://schemas.microsoft.com/office/powerpoint/2010/main" val="787707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5"/>
            <a:ext cx="9464040" cy="2789682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5"/>
            <a:ext cx="27843480" cy="2789682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9174D0-7AC1-A94E-8B6A-FCAD1C71073A}" type="datetimeFigureOut">
              <a:rPr lang="en-US" smtClean="0"/>
              <a:t>10/14/2023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F9B773-A154-3744-A57B-A610193CB8AA}" type="slidenum">
              <a:rPr lang="en-US" smtClean="0"/>
              <a:t>‹#›</a:t>
            </a:fld>
            <a:endParaRPr lang="en-US"/>
          </a:p>
        </p:txBody>
      </p:sp>
    </p:spTree>
    <p:extLst>
      <p:ext uri="{BB962C8B-B14F-4D97-AF65-F5344CB8AC3E}">
        <p14:creationId xmlns:p14="http://schemas.microsoft.com/office/powerpoint/2010/main" val="1378591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9328046C-01C7-DB4F-98BA-ECDCDB659945}" type="datetimeFigureOut">
              <a:rPr lang="en-US" smtClean="0"/>
              <a:t>10/14/2023</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490AC8F5-BC55-BE4F-A79C-12884140B345}" type="slidenum">
              <a:rPr lang="en-US" smtClean="0"/>
              <a:t>‹#›</a:t>
            </a:fld>
            <a:endParaRPr lang="en-US"/>
          </a:p>
        </p:txBody>
      </p:sp>
    </p:spTree>
    <p:extLst>
      <p:ext uri="{BB962C8B-B14F-4D97-AF65-F5344CB8AC3E}">
        <p14:creationId xmlns:p14="http://schemas.microsoft.com/office/powerpoint/2010/main" val="39584603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2"/>
            <a:ext cx="37856160" cy="636270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1"/>
            <a:ext cx="37856160" cy="208864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3"/>
            <a:ext cx="9875520" cy="1752602"/>
          </a:xfrm>
          <a:prstGeom prst="rect">
            <a:avLst/>
          </a:prstGeom>
        </p:spPr>
        <p:txBody>
          <a:bodyPr vert="horz" lIns="91440" tIns="45720" rIns="91440" bIns="45720" rtlCol="0" anchor="ctr"/>
          <a:lstStyle>
            <a:lvl1pPr algn="l">
              <a:defRPr sz="4320">
                <a:solidFill>
                  <a:schemeClr val="tx1">
                    <a:tint val="75000"/>
                  </a:schemeClr>
                </a:solidFill>
              </a:defRPr>
            </a:lvl1pPr>
          </a:lstStyle>
          <a:p>
            <a:fld id="{139174D0-7AC1-A94E-8B6A-FCAD1C71073A}" type="datetimeFigureOut">
              <a:rPr lang="en-US" smtClean="0"/>
              <a:t>10/14/2023</a:t>
            </a:fld>
            <a:endParaRPr lang="en-US"/>
          </a:p>
        </p:txBody>
      </p:sp>
      <p:sp>
        <p:nvSpPr>
          <p:cNvPr id="5" name="Footer Placeholder 4"/>
          <p:cNvSpPr>
            <a:spLocks noGrp="1"/>
          </p:cNvSpPr>
          <p:nvPr>
            <p:ph type="ftr" sz="quarter" idx="3"/>
          </p:nvPr>
        </p:nvSpPr>
        <p:spPr>
          <a:xfrm>
            <a:off x="14538960" y="30510483"/>
            <a:ext cx="14813280" cy="1752602"/>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3"/>
            <a:ext cx="9875520" cy="1752602"/>
          </a:xfrm>
          <a:prstGeom prst="rect">
            <a:avLst/>
          </a:prstGeom>
        </p:spPr>
        <p:txBody>
          <a:bodyPr vert="horz" lIns="91440" tIns="45720" rIns="91440" bIns="45720" rtlCol="0" anchor="ctr"/>
          <a:lstStyle>
            <a:lvl1pPr algn="r">
              <a:defRPr sz="4320">
                <a:solidFill>
                  <a:schemeClr val="tx1">
                    <a:tint val="75000"/>
                  </a:schemeClr>
                </a:solidFill>
              </a:defRPr>
            </a:lvl1pPr>
          </a:lstStyle>
          <a:p>
            <a:fld id="{C9F9B773-A154-3744-A57B-A610193CB8AA}" type="slidenum">
              <a:rPr lang="en-US" smtClean="0"/>
              <a:t>‹#›</a:t>
            </a:fld>
            <a:endParaRPr lang="en-US"/>
          </a:p>
        </p:txBody>
      </p:sp>
    </p:spTree>
    <p:extLst>
      <p:ext uri="{BB962C8B-B14F-4D97-AF65-F5344CB8AC3E}">
        <p14:creationId xmlns:p14="http://schemas.microsoft.com/office/powerpoint/2010/main" val="25396803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18" Type="http://schemas.openxmlformats.org/officeDocument/2006/relationships/image" Target="../media/image15.tif"/><Relationship Id="rId26" Type="http://schemas.openxmlformats.org/officeDocument/2006/relationships/image" Target="../media/image21.png"/><Relationship Id="rId39" Type="http://schemas.openxmlformats.org/officeDocument/2006/relationships/image" Target="../media/image34.png"/><Relationship Id="rId3" Type="http://schemas.openxmlformats.org/officeDocument/2006/relationships/slideLayout" Target="../slideLayouts/slideLayout7.xml"/><Relationship Id="rId21" Type="http://schemas.openxmlformats.org/officeDocument/2006/relationships/image" Target="../media/image18.png"/><Relationship Id="rId34" Type="http://schemas.openxmlformats.org/officeDocument/2006/relationships/image" Target="../media/image29.tif"/><Relationship Id="rId7" Type="http://schemas.openxmlformats.org/officeDocument/2006/relationships/image" Target="../media/image4.png"/><Relationship Id="rId12" Type="http://schemas.openxmlformats.org/officeDocument/2006/relationships/image" Target="../media/image9.png"/><Relationship Id="rId17" Type="http://schemas.openxmlformats.org/officeDocument/2006/relationships/image" Target="../media/image14.png"/><Relationship Id="rId25" Type="http://schemas.openxmlformats.org/officeDocument/2006/relationships/image" Target="../media/image20.tiff"/><Relationship Id="rId33" Type="http://schemas.openxmlformats.org/officeDocument/2006/relationships/image" Target="../media/image28.tif"/><Relationship Id="rId38" Type="http://schemas.openxmlformats.org/officeDocument/2006/relationships/image" Target="../media/image33.png"/><Relationship Id="rId2" Type="http://schemas.openxmlformats.org/officeDocument/2006/relationships/audio" Target="../media/media1.m4a"/><Relationship Id="rId16" Type="http://schemas.openxmlformats.org/officeDocument/2006/relationships/image" Target="../media/image13.png"/><Relationship Id="rId20" Type="http://schemas.openxmlformats.org/officeDocument/2006/relationships/image" Target="../media/image17.tiff"/><Relationship Id="rId29" Type="http://schemas.openxmlformats.org/officeDocument/2006/relationships/image" Target="../media/image24.png"/><Relationship Id="rId41" Type="http://schemas.openxmlformats.org/officeDocument/2006/relationships/image" Target="../media/image36.png"/><Relationship Id="rId1" Type="http://schemas.microsoft.com/office/2007/relationships/media" Target="../media/media1.m4a"/><Relationship Id="rId6" Type="http://schemas.openxmlformats.org/officeDocument/2006/relationships/image" Target="../media/image3.png"/><Relationship Id="rId11" Type="http://schemas.openxmlformats.org/officeDocument/2006/relationships/image" Target="../media/image8.png"/><Relationship Id="rId24" Type="http://schemas.microsoft.com/office/2007/relationships/hdphoto" Target="../media/hdphoto2.wdp"/><Relationship Id="rId32" Type="http://schemas.openxmlformats.org/officeDocument/2006/relationships/image" Target="../media/image27.tif"/><Relationship Id="rId37" Type="http://schemas.openxmlformats.org/officeDocument/2006/relationships/image" Target="../media/image32.png"/><Relationship Id="rId40" Type="http://schemas.openxmlformats.org/officeDocument/2006/relationships/image" Target="../media/image35.png"/><Relationship Id="rId5" Type="http://schemas.openxmlformats.org/officeDocument/2006/relationships/image" Target="../media/image2.png"/><Relationship Id="rId15" Type="http://schemas.openxmlformats.org/officeDocument/2006/relationships/image" Target="../media/image12.png"/><Relationship Id="rId23" Type="http://schemas.openxmlformats.org/officeDocument/2006/relationships/image" Target="../media/image19.png"/><Relationship Id="rId28" Type="http://schemas.openxmlformats.org/officeDocument/2006/relationships/image" Target="../media/image23.png"/><Relationship Id="rId36" Type="http://schemas.openxmlformats.org/officeDocument/2006/relationships/image" Target="../media/image31.png"/><Relationship Id="rId10" Type="http://schemas.openxmlformats.org/officeDocument/2006/relationships/image" Target="../media/image7.png"/><Relationship Id="rId19" Type="http://schemas.openxmlformats.org/officeDocument/2006/relationships/image" Target="../media/image16.tif"/><Relationship Id="rId31" Type="http://schemas.openxmlformats.org/officeDocument/2006/relationships/image" Target="../media/image26.png"/><Relationship Id="rId4" Type="http://schemas.openxmlformats.org/officeDocument/2006/relationships/image" Target="../media/image1.png"/><Relationship Id="rId9" Type="http://schemas.openxmlformats.org/officeDocument/2006/relationships/image" Target="../media/image6.png"/><Relationship Id="rId14" Type="http://schemas.openxmlformats.org/officeDocument/2006/relationships/image" Target="../media/image11.png"/><Relationship Id="rId22" Type="http://schemas.microsoft.com/office/2007/relationships/hdphoto" Target="../media/hdphoto1.wdp"/><Relationship Id="rId27" Type="http://schemas.openxmlformats.org/officeDocument/2006/relationships/image" Target="../media/image22.tiff"/><Relationship Id="rId30" Type="http://schemas.openxmlformats.org/officeDocument/2006/relationships/image" Target="../media/image25.png"/><Relationship Id="rId35" Type="http://schemas.openxmlformats.org/officeDocument/2006/relationships/image" Target="../media/image30.tif"/></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36.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36.png"/><Relationship Id="rId3" Type="http://schemas.openxmlformats.org/officeDocument/2006/relationships/slideLayout" Target="../slideLayouts/slideLayout17.xml"/><Relationship Id="rId7" Type="http://schemas.openxmlformats.org/officeDocument/2006/relationships/image" Target="../media/image9.png"/><Relationship Id="rId12" Type="http://schemas.openxmlformats.org/officeDocument/2006/relationships/image" Target="../media/image41.gif"/><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png"/><Relationship Id="rId11" Type="http://schemas.openxmlformats.org/officeDocument/2006/relationships/image" Target="../media/image8.png"/><Relationship Id="rId5" Type="http://schemas.openxmlformats.org/officeDocument/2006/relationships/image" Target="../media/image39.jpg"/><Relationship Id="rId10" Type="http://schemas.openxmlformats.org/officeDocument/2006/relationships/image" Target="../media/image7.png"/><Relationship Id="rId4" Type="http://schemas.openxmlformats.org/officeDocument/2006/relationships/notesSlide" Target="../notesSlides/notesSlide3.xml"/><Relationship Id="rId9"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36.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0.png"/><Relationship Id="rId5" Type="http://schemas.openxmlformats.org/officeDocument/2006/relationships/image" Target="../media/image11.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audio" Target="../media/media6.m4a"/><Relationship Id="rId7" Type="http://schemas.openxmlformats.org/officeDocument/2006/relationships/image" Target="../media/image32.png"/><Relationship Id="rId2" Type="http://schemas.microsoft.com/office/2007/relationships/media" Target="../media/media6.m4a"/><Relationship Id="rId1" Type="http://schemas.openxmlformats.org/officeDocument/2006/relationships/tags" Target="../tags/tag1.xml"/><Relationship Id="rId6" Type="http://schemas.openxmlformats.org/officeDocument/2006/relationships/image" Target="../media/image14.png"/><Relationship Id="rId5" Type="http://schemas.openxmlformats.org/officeDocument/2006/relationships/notesSlide" Target="../notesSlides/notesSlide5.xml"/><Relationship Id="rId4"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2.tiff"/><Relationship Id="rId3" Type="http://schemas.openxmlformats.org/officeDocument/2006/relationships/slideLayout" Target="../slideLayouts/slideLayout13.xml"/><Relationship Id="rId7" Type="http://schemas.openxmlformats.org/officeDocument/2006/relationships/image" Target="../media/image43.tif"/><Relationship Id="rId12" Type="http://schemas.openxmlformats.org/officeDocument/2006/relationships/image" Target="../media/image20.tiff"/><Relationship Id="rId17" Type="http://schemas.openxmlformats.org/officeDocument/2006/relationships/image" Target="../media/image36.png"/><Relationship Id="rId2" Type="http://schemas.openxmlformats.org/officeDocument/2006/relationships/audio" Target="../media/media7.m4a"/><Relationship Id="rId16" Type="http://schemas.openxmlformats.org/officeDocument/2006/relationships/image" Target="../media/image29.tif"/><Relationship Id="rId1" Type="http://schemas.microsoft.com/office/2007/relationships/media" Target="../media/media7.m4a"/><Relationship Id="rId6" Type="http://schemas.openxmlformats.org/officeDocument/2006/relationships/image" Target="../media/image16.tif"/><Relationship Id="rId11" Type="http://schemas.microsoft.com/office/2007/relationships/hdphoto" Target="../media/hdphoto2.wdp"/><Relationship Id="rId5" Type="http://schemas.openxmlformats.org/officeDocument/2006/relationships/image" Target="../media/image42.jpg"/><Relationship Id="rId15" Type="http://schemas.openxmlformats.org/officeDocument/2006/relationships/image" Target="../media/image28.tif"/><Relationship Id="rId10" Type="http://schemas.openxmlformats.org/officeDocument/2006/relationships/image" Target="../media/image19.png"/><Relationship Id="rId4" Type="http://schemas.openxmlformats.org/officeDocument/2006/relationships/notesSlide" Target="../notesSlides/notesSlide6.xml"/><Relationship Id="rId9" Type="http://schemas.microsoft.com/office/2007/relationships/hdphoto" Target="../media/hdphoto1.wdp"/><Relationship Id="rId14" Type="http://schemas.openxmlformats.org/officeDocument/2006/relationships/image" Target="../media/image27.tif"/></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audio" Target="../media/media8.m4a"/><Relationship Id="rId7" Type="http://schemas.openxmlformats.org/officeDocument/2006/relationships/image" Target="../media/image12.png"/><Relationship Id="rId2" Type="http://schemas.microsoft.com/office/2007/relationships/media" Target="../media/media8.m4a"/><Relationship Id="rId1" Type="http://schemas.openxmlformats.org/officeDocument/2006/relationships/tags" Target="../tags/tag2.xml"/><Relationship Id="rId6" Type="http://schemas.openxmlformats.org/officeDocument/2006/relationships/image" Target="../media/image31.png"/><Relationship Id="rId5" Type="http://schemas.openxmlformats.org/officeDocument/2006/relationships/notesSlide" Target="../notesSlides/notesSlide7.xml"/><Relationship Id="rId10" Type="http://schemas.openxmlformats.org/officeDocument/2006/relationships/image" Target="../media/image36.png"/><Relationship Id="rId4" Type="http://schemas.openxmlformats.org/officeDocument/2006/relationships/slideLayout" Target="../slideLayouts/slideLayout17.xml"/><Relationship Id="rId9" Type="http://schemas.openxmlformats.org/officeDocument/2006/relationships/image" Target="../media/image44.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33.png"/><Relationship Id="rId3" Type="http://schemas.openxmlformats.org/officeDocument/2006/relationships/audio" Target="../media/media9.m4a"/><Relationship Id="rId7" Type="http://schemas.openxmlformats.org/officeDocument/2006/relationships/image" Target="../media/image15.tif"/><Relationship Id="rId12" Type="http://schemas.openxmlformats.org/officeDocument/2006/relationships/image" Target="../media/image30.tif"/><Relationship Id="rId17" Type="http://schemas.openxmlformats.org/officeDocument/2006/relationships/image" Target="../media/image36.png"/><Relationship Id="rId2" Type="http://schemas.microsoft.com/office/2007/relationships/media" Target="../media/media9.m4a"/><Relationship Id="rId16" Type="http://schemas.openxmlformats.org/officeDocument/2006/relationships/image" Target="../media/image13.png"/><Relationship Id="rId1" Type="http://schemas.openxmlformats.org/officeDocument/2006/relationships/tags" Target="../tags/tag3.xml"/><Relationship Id="rId6" Type="http://schemas.openxmlformats.org/officeDocument/2006/relationships/image" Target="../media/image45.png"/><Relationship Id="rId11" Type="http://schemas.openxmlformats.org/officeDocument/2006/relationships/image" Target="../media/image26.png"/><Relationship Id="rId5" Type="http://schemas.openxmlformats.org/officeDocument/2006/relationships/notesSlide" Target="../notesSlides/notesSlide8.xml"/><Relationship Id="rId15" Type="http://schemas.openxmlformats.org/officeDocument/2006/relationships/image" Target="../media/image12.png"/><Relationship Id="rId10" Type="http://schemas.openxmlformats.org/officeDocument/2006/relationships/image" Target="../media/image25.png"/><Relationship Id="rId4" Type="http://schemas.openxmlformats.org/officeDocument/2006/relationships/slideLayout" Target="../slideLayouts/slideLayout13.xml"/><Relationship Id="rId9" Type="http://schemas.openxmlformats.org/officeDocument/2006/relationships/image" Target="../media/image24.png"/><Relationship Id="rId1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6.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48.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07">
            <a:extLst>
              <a:ext uri="{FF2B5EF4-FFF2-40B4-BE49-F238E27FC236}">
                <a16:creationId xmlns:a16="http://schemas.microsoft.com/office/drawing/2014/main" id="{1B52A084-2511-417A-92CB-D7E919940BA8}"/>
              </a:ext>
            </a:extLst>
          </p:cNvPr>
          <p:cNvSpPr>
            <a:spLocks noChangeArrowheads="1"/>
          </p:cNvSpPr>
          <p:nvPr/>
        </p:nvSpPr>
        <p:spPr bwMode="auto">
          <a:xfrm>
            <a:off x="28535" y="279758"/>
            <a:ext cx="43891200" cy="4280446"/>
          </a:xfrm>
          <a:custGeom>
            <a:avLst/>
            <a:gdLst>
              <a:gd name="T0" fmla="*/ 2496393 w 11658600"/>
              <a:gd name="T1" fmla="*/ 5400 h 1408176"/>
              <a:gd name="T2" fmla="*/ 1248198 w 11658600"/>
              <a:gd name="T3" fmla="*/ 10799 h 1408176"/>
              <a:gd name="T4" fmla="*/ 0 w 11658600"/>
              <a:gd name="T5" fmla="*/ 5400 h 1408176"/>
              <a:gd name="T6" fmla="*/ 1248198 w 11658600"/>
              <a:gd name="T7" fmla="*/ 0 h 1408176"/>
              <a:gd name="T8" fmla="*/ 0 60000 65536"/>
              <a:gd name="T9" fmla="*/ 5898240 60000 65536"/>
              <a:gd name="T10" fmla="*/ 11796480 60000 65536"/>
              <a:gd name="T11" fmla="*/ 17694720 60000 65536"/>
              <a:gd name="T12" fmla="*/ 68741 w 11658600"/>
              <a:gd name="T13" fmla="*/ 68742 h 1408176"/>
              <a:gd name="T14" fmla="*/ 11589855 w 11658600"/>
              <a:gd name="T15" fmla="*/ 1408176 h 1408176"/>
            </a:gdLst>
            <a:ahLst/>
            <a:cxnLst>
              <a:cxn ang="T8">
                <a:pos x="T0" y="T1"/>
              </a:cxn>
              <a:cxn ang="T9">
                <a:pos x="T2" y="T3"/>
              </a:cxn>
              <a:cxn ang="T10">
                <a:pos x="T4" y="T5"/>
              </a:cxn>
              <a:cxn ang="T11">
                <a:pos x="T6" y="T7"/>
              </a:cxn>
            </a:cxnLst>
            <a:rect l="T12" t="T13" r="T14" b="T15"/>
            <a:pathLst>
              <a:path w="11658600" h="1408176">
                <a:moveTo>
                  <a:pt x="234701" y="0"/>
                </a:moveTo>
                <a:lnTo>
                  <a:pt x="11423899" y="0"/>
                </a:lnTo>
                <a:lnTo>
                  <a:pt x="11423898" y="0"/>
                </a:lnTo>
                <a:cubicBezTo>
                  <a:pt x="11553520" y="0"/>
                  <a:pt x="11658600" y="105079"/>
                  <a:pt x="11658600" y="234701"/>
                </a:cubicBezTo>
                <a:lnTo>
                  <a:pt x="11658600" y="1408176"/>
                </a:lnTo>
                <a:lnTo>
                  <a:pt x="0" y="1408176"/>
                </a:lnTo>
                <a:lnTo>
                  <a:pt x="0" y="234701"/>
                </a:lnTo>
                <a:cubicBezTo>
                  <a:pt x="0" y="105079"/>
                  <a:pt x="105079" y="0"/>
                  <a:pt x="234700" y="0"/>
                </a:cubicBezTo>
                <a:lnTo>
                  <a:pt x="234701" y="0"/>
                </a:lnTo>
                <a:close/>
              </a:path>
            </a:pathLst>
          </a:custGeom>
          <a:solidFill>
            <a:srgbClr val="C00000"/>
          </a:solidFill>
          <a:ln w="19050">
            <a:solidFill>
              <a:srgbClr val="F2F2F2"/>
            </a:solidFill>
            <a:miter lim="800000"/>
            <a:headEnd/>
            <a:tailEnd/>
          </a:ln>
        </p:spPr>
        <p:txBody>
          <a:bodyPr wrap="none" lIns="876229" tIns="876229" rIns="876229" bIns="876229" anchor="ctr"/>
          <a:lstStyle/>
          <a:p>
            <a:pPr algn="ctr" defTabSz="11675623"/>
            <a:endParaRPr lang="en-US" altLang="ja-JP" sz="3950" b="1" dirty="0">
              <a:solidFill>
                <a:schemeClr val="bg1"/>
              </a:solidFill>
              <a:cs typeface="Arial" charset="0"/>
            </a:endParaRPr>
          </a:p>
        </p:txBody>
      </p:sp>
      <p:sp>
        <p:nvSpPr>
          <p:cNvPr id="5" name="Text Placeholder 100">
            <a:extLst>
              <a:ext uri="{FF2B5EF4-FFF2-40B4-BE49-F238E27FC236}">
                <a16:creationId xmlns:a16="http://schemas.microsoft.com/office/drawing/2014/main" id="{53C1455A-1E6A-5EAC-1E69-A065E0B247FA}"/>
              </a:ext>
            </a:extLst>
          </p:cNvPr>
          <p:cNvSpPr txBox="1">
            <a:spLocks/>
          </p:cNvSpPr>
          <p:nvPr/>
        </p:nvSpPr>
        <p:spPr>
          <a:xfrm>
            <a:off x="5641937" y="2827437"/>
            <a:ext cx="35763200" cy="1280160"/>
          </a:xfrm>
          <a:prstGeom prst="rect">
            <a:avLst/>
          </a:prstGeom>
        </p:spPr>
        <p:txBody>
          <a:bodyPr>
            <a:noAutofit/>
          </a:bodyPr>
          <a:lst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a:lstStyle>
          <a:p>
            <a:pPr marL="0" indent="0" algn="just">
              <a:buNone/>
            </a:pPr>
            <a:r>
              <a:rPr lang="en-US" sz="3800" dirty="0">
                <a:latin typeface="Arial" panose="020B0604020202020204" pitchFamily="34" charset="0"/>
                <a:cs typeface="Arial" panose="020B0604020202020204" pitchFamily="34" charset="0"/>
              </a:rPr>
              <a:t>1. </a:t>
            </a:r>
            <a:r>
              <a:rPr lang="en-US" sz="3800" dirty="0">
                <a:solidFill>
                  <a:srgbClr val="000000"/>
                </a:solidFill>
                <a:latin typeface="Arial" panose="020B0604020202020204" pitchFamily="34" charset="0"/>
                <a:ea typeface="Arial" panose="020B0604020202020204" pitchFamily="34" charset="0"/>
                <a:cs typeface="Arial" panose="020B0604020202020204" pitchFamily="34" charset="0"/>
              </a:rPr>
              <a:t>Department of Pharmacology, Boston University School of Medicine; 2. Department of Stem Cell and Regenerative Biology, Boston University School of Medicine</a:t>
            </a:r>
            <a:r>
              <a:rPr lang="en-US" sz="3800" dirty="0">
                <a:solidFill>
                  <a:srgbClr val="000000"/>
                </a:solidFill>
                <a:latin typeface="Arial" panose="020B0604020202020204" pitchFamily="34" charset="0"/>
                <a:cs typeface="Arial" panose="020B0604020202020204" pitchFamily="34" charset="0"/>
              </a:rPr>
              <a:t>; 3. </a:t>
            </a:r>
            <a:r>
              <a:rPr lang="en-US" sz="3800" dirty="0">
                <a:solidFill>
                  <a:srgbClr val="000000"/>
                </a:solidFill>
                <a:latin typeface="Arial" panose="020B0604020202020204" pitchFamily="34" charset="0"/>
                <a:ea typeface="Arial" panose="020B0604020202020204" pitchFamily="34" charset="0"/>
                <a:cs typeface="Arial" panose="020B0604020202020204" pitchFamily="34" charset="0"/>
              </a:rPr>
              <a:t>Department of Biochemistry, Boston University School of Medicine</a:t>
            </a:r>
            <a:r>
              <a:rPr lang="en-US" sz="3800" dirty="0">
                <a:latin typeface="Arial" panose="020B0604020202020204" pitchFamily="34" charset="0"/>
                <a:cs typeface="Arial" panose="020B0604020202020204" pitchFamily="34" charset="0"/>
              </a:rPr>
              <a:t>; 4. </a:t>
            </a:r>
            <a:r>
              <a:rPr lang="en-US" sz="3800" dirty="0">
                <a:solidFill>
                  <a:srgbClr val="000000"/>
                </a:solidFill>
                <a:latin typeface="Arial" panose="020B0604020202020204" pitchFamily="34" charset="0"/>
                <a:ea typeface="Arial" panose="020B0604020202020204" pitchFamily="34" charset="0"/>
                <a:cs typeface="Arial" panose="020B0604020202020204" pitchFamily="34" charset="0"/>
              </a:rPr>
              <a:t>Department of Translational Dental Medicine, Boston University School of Dental Medicine</a:t>
            </a:r>
            <a:endParaRPr lang="en-US" sz="3800" dirty="0">
              <a:latin typeface="Arial" panose="020B0604020202020204" pitchFamily="34" charset="0"/>
              <a:cs typeface="Arial" panose="020B0604020202020204" pitchFamily="34" charset="0"/>
            </a:endParaRPr>
          </a:p>
        </p:txBody>
      </p:sp>
      <p:sp>
        <p:nvSpPr>
          <p:cNvPr id="6" name="Text Placeholder 101">
            <a:extLst>
              <a:ext uri="{FF2B5EF4-FFF2-40B4-BE49-F238E27FC236}">
                <a16:creationId xmlns:a16="http://schemas.microsoft.com/office/drawing/2014/main" id="{76ED155C-A3B2-4C25-71D5-DE69019402AE}"/>
              </a:ext>
            </a:extLst>
          </p:cNvPr>
          <p:cNvSpPr txBox="1">
            <a:spLocks/>
          </p:cNvSpPr>
          <p:nvPr/>
        </p:nvSpPr>
        <p:spPr>
          <a:xfrm>
            <a:off x="4251922" y="1568887"/>
            <a:ext cx="36222386" cy="1280160"/>
          </a:xfrm>
          <a:prstGeom prst="rect">
            <a:avLst/>
          </a:prstGeom>
        </p:spPr>
        <p:txBody>
          <a:bodyPr>
            <a:normAutofit/>
          </a:bodyPr>
          <a:lst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a:lstStyle>
          <a:p>
            <a:pPr marL="0" indent="0" algn="ctr">
              <a:buNone/>
            </a:pPr>
            <a:r>
              <a:rPr lang="en-US" sz="5400" b="1" u="sng" dirty="0">
                <a:solidFill>
                  <a:schemeClr val="bg1"/>
                </a:solidFill>
                <a:latin typeface="Arial" panose="020B0604020202020204" pitchFamily="34" charset="0"/>
                <a:cs typeface="Arial" panose="020B0604020202020204" pitchFamily="34" charset="0"/>
              </a:rPr>
              <a:t>Emily R. Fisher</a:t>
            </a:r>
            <a:r>
              <a:rPr lang="en-US" sz="5400" baseline="30000" dirty="0">
                <a:solidFill>
                  <a:schemeClr val="bg1"/>
                </a:solidFill>
                <a:latin typeface="Arial" panose="020B0604020202020204" pitchFamily="34" charset="0"/>
                <a:cs typeface="Arial" panose="020B0604020202020204" pitchFamily="34" charset="0"/>
              </a:rPr>
              <a:t>1</a:t>
            </a:r>
            <a:r>
              <a:rPr lang="en-US" sz="5400" dirty="0">
                <a:solidFill>
                  <a:schemeClr val="bg1"/>
                </a:solidFill>
                <a:latin typeface="Arial" panose="020B0604020202020204" pitchFamily="34" charset="0"/>
                <a:cs typeface="Arial" panose="020B0604020202020204" pitchFamily="34" charset="0"/>
              </a:rPr>
              <a:t>, Anthony Spinella</a:t>
            </a:r>
            <a:r>
              <a:rPr lang="en-US" sz="5400" baseline="30000" dirty="0">
                <a:solidFill>
                  <a:schemeClr val="bg1"/>
                </a:solidFill>
                <a:latin typeface="Arial" panose="020B0604020202020204" pitchFamily="34" charset="0"/>
                <a:cs typeface="Arial" panose="020B0604020202020204" pitchFamily="34" charset="0"/>
              </a:rPr>
              <a:t>2</a:t>
            </a:r>
            <a:r>
              <a:rPr lang="en-US" sz="5400" dirty="0">
                <a:solidFill>
                  <a:schemeClr val="bg1"/>
                </a:solidFill>
                <a:latin typeface="Arial" panose="020B0604020202020204" pitchFamily="34" charset="0"/>
                <a:cs typeface="Arial" panose="020B0604020202020204" pitchFamily="34" charset="0"/>
              </a:rPr>
              <a:t>, </a:t>
            </a:r>
            <a:r>
              <a:rPr lang="en-US" sz="5400" dirty="0" err="1">
                <a:solidFill>
                  <a:schemeClr val="bg1"/>
                </a:solidFill>
                <a:latin typeface="Arial" panose="020B0604020202020204" pitchFamily="34" charset="0"/>
                <a:cs typeface="Arial" panose="020B0604020202020204" pitchFamily="34" charset="0"/>
              </a:rPr>
              <a:t>Xaralabos</a:t>
            </a:r>
            <a:r>
              <a:rPr lang="en-US" sz="5400" dirty="0">
                <a:solidFill>
                  <a:schemeClr val="bg1"/>
                </a:solidFill>
                <a:latin typeface="Arial" panose="020B0604020202020204" pitchFamily="34" charset="0"/>
                <a:cs typeface="Arial" panose="020B0604020202020204" pitchFamily="34" charset="0"/>
              </a:rPr>
              <a:t> Varelas</a:t>
            </a:r>
            <a:r>
              <a:rPr lang="en-US" sz="5400" baseline="30000" dirty="0">
                <a:solidFill>
                  <a:schemeClr val="bg1"/>
                </a:solidFill>
                <a:latin typeface="Arial" panose="020B0604020202020204" pitchFamily="34" charset="0"/>
                <a:cs typeface="Arial" panose="020B0604020202020204" pitchFamily="34" charset="0"/>
              </a:rPr>
              <a:t>3</a:t>
            </a:r>
            <a:r>
              <a:rPr lang="en-US" sz="5400" dirty="0">
                <a:solidFill>
                  <a:schemeClr val="bg1"/>
                </a:solidFill>
                <a:latin typeface="Arial" panose="020B0604020202020204" pitchFamily="34" charset="0"/>
                <a:cs typeface="Arial" panose="020B0604020202020204" pitchFamily="34" charset="0"/>
              </a:rPr>
              <a:t>, Manish Bais</a:t>
            </a:r>
            <a:r>
              <a:rPr lang="en-US" sz="5400" baseline="30000" dirty="0">
                <a:solidFill>
                  <a:schemeClr val="bg1"/>
                </a:solidFill>
                <a:latin typeface="Arial" panose="020B0604020202020204" pitchFamily="34" charset="0"/>
                <a:cs typeface="Arial" panose="020B0604020202020204" pitchFamily="34" charset="0"/>
              </a:rPr>
              <a:t>4</a:t>
            </a:r>
            <a:r>
              <a:rPr lang="en-US" sz="5400" dirty="0">
                <a:solidFill>
                  <a:schemeClr val="bg1"/>
                </a:solidFill>
                <a:latin typeface="Arial" panose="020B0604020202020204" pitchFamily="34" charset="0"/>
                <a:cs typeface="Arial" panose="020B0604020202020204" pitchFamily="34" charset="0"/>
              </a:rPr>
              <a:t>, Maria A. Kukuruzinska</a:t>
            </a:r>
            <a:r>
              <a:rPr lang="en-US" sz="5400" baseline="30000" dirty="0">
                <a:solidFill>
                  <a:schemeClr val="bg1"/>
                </a:solidFill>
                <a:latin typeface="Arial" panose="020B0604020202020204" pitchFamily="34" charset="0"/>
                <a:cs typeface="Arial" panose="020B0604020202020204" pitchFamily="34" charset="0"/>
              </a:rPr>
              <a:t>4</a:t>
            </a:r>
            <a:endParaRPr lang="en-US" sz="5400" dirty="0">
              <a:solidFill>
                <a:schemeClr val="bg1"/>
              </a:solidFill>
              <a:latin typeface="Arial" panose="020B0604020202020204" pitchFamily="34" charset="0"/>
              <a:cs typeface="Arial" panose="020B0604020202020204" pitchFamily="34" charset="0"/>
            </a:endParaRPr>
          </a:p>
        </p:txBody>
      </p:sp>
      <p:sp>
        <p:nvSpPr>
          <p:cNvPr id="7" name="Text Placeholder 102">
            <a:extLst>
              <a:ext uri="{FF2B5EF4-FFF2-40B4-BE49-F238E27FC236}">
                <a16:creationId xmlns:a16="http://schemas.microsoft.com/office/drawing/2014/main" id="{E93075EE-155C-F456-C18B-C12C17F1613A}"/>
              </a:ext>
            </a:extLst>
          </p:cNvPr>
          <p:cNvSpPr txBox="1">
            <a:spLocks/>
          </p:cNvSpPr>
          <p:nvPr/>
        </p:nvSpPr>
        <p:spPr>
          <a:xfrm>
            <a:off x="1491854" y="384497"/>
            <a:ext cx="41513760" cy="1562287"/>
          </a:xfrm>
          <a:prstGeom prst="rect">
            <a:avLst/>
          </a:prstGeom>
        </p:spPr>
        <p:txBody>
          <a:bodyPr>
            <a:noAutofit/>
          </a:bodyPr>
          <a:lst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a:lstStyle>
          <a:p>
            <a:pPr marL="0" indent="0" algn="ctr">
              <a:buNone/>
            </a:pPr>
            <a:r>
              <a:rPr lang="en-US" sz="7200" b="1" dirty="0" err="1">
                <a:solidFill>
                  <a:schemeClr val="bg1"/>
                </a:solidFill>
                <a:latin typeface="arial" panose="020B0604020202020204" pitchFamily="34" charset="0"/>
              </a:rPr>
              <a:t>Wnt</a:t>
            </a:r>
            <a:r>
              <a:rPr lang="en-US" sz="7200" b="1" dirty="0">
                <a:solidFill>
                  <a:schemeClr val="bg1"/>
                </a:solidFill>
                <a:latin typeface="arial" panose="020B0604020202020204" pitchFamily="34" charset="0"/>
              </a:rPr>
              <a:t>/</a:t>
            </a:r>
            <a:r>
              <a:rPr lang="en-US" sz="7200" dirty="0">
                <a:solidFill>
                  <a:schemeClr val="bg1"/>
                </a:solidFill>
                <a:latin typeface="arial" panose="020B0604020202020204" pitchFamily="34" charset="0"/>
              </a:rPr>
              <a:t>β</a:t>
            </a:r>
            <a:r>
              <a:rPr lang="en-US" sz="7200" b="1" dirty="0">
                <a:solidFill>
                  <a:schemeClr val="bg1"/>
                </a:solidFill>
                <a:latin typeface="arial" panose="020B0604020202020204" pitchFamily="34" charset="0"/>
              </a:rPr>
              <a:t>-Catenin Signaling Drives Age-Dependent OSCC Evolution</a:t>
            </a:r>
            <a:endParaRPr lang="en-US" sz="7200" dirty="0">
              <a:solidFill>
                <a:schemeClr val="bg1"/>
              </a:solidFill>
            </a:endParaRPr>
          </a:p>
        </p:txBody>
      </p:sp>
      <p:pic>
        <p:nvPicPr>
          <p:cNvPr id="8" name="Picture 7">
            <a:extLst>
              <a:ext uri="{FF2B5EF4-FFF2-40B4-BE49-F238E27FC236}">
                <a16:creationId xmlns:a16="http://schemas.microsoft.com/office/drawing/2014/main" id="{425B41ED-2776-20F7-D3ED-09747B8929E9}"/>
              </a:ext>
            </a:extLst>
          </p:cNvPr>
          <p:cNvPicPr>
            <a:picLocks noChangeAspect="1"/>
          </p:cNvPicPr>
          <p:nvPr/>
        </p:nvPicPr>
        <p:blipFill rotWithShape="1">
          <a:blip r:embed="rId4">
            <a:extLst>
              <a:ext uri="{28A0092B-C50C-407E-A947-70E740481C1C}">
                <a14:useLocalDpi xmlns:a14="http://schemas.microsoft.com/office/drawing/2010/main" val="0"/>
              </a:ext>
            </a:extLst>
          </a:blip>
          <a:srcRect l="11543" t="29130" r="11781" b="25538"/>
          <a:stretch/>
        </p:blipFill>
        <p:spPr>
          <a:xfrm>
            <a:off x="81747" y="1867060"/>
            <a:ext cx="5228004" cy="1809487"/>
          </a:xfrm>
          <a:prstGeom prst="rect">
            <a:avLst/>
          </a:prstGeom>
          <a:ln w="12700">
            <a:solidFill>
              <a:schemeClr val="tx1"/>
            </a:solidFill>
          </a:ln>
        </p:spPr>
      </p:pic>
      <p:sp>
        <p:nvSpPr>
          <p:cNvPr id="9" name="Text Placeholder 87">
            <a:extLst>
              <a:ext uri="{FF2B5EF4-FFF2-40B4-BE49-F238E27FC236}">
                <a16:creationId xmlns:a16="http://schemas.microsoft.com/office/drawing/2014/main" id="{2D2618F5-8688-2685-7150-EA94AC958529}"/>
              </a:ext>
            </a:extLst>
          </p:cNvPr>
          <p:cNvSpPr txBox="1">
            <a:spLocks/>
          </p:cNvSpPr>
          <p:nvPr/>
        </p:nvSpPr>
        <p:spPr>
          <a:xfrm>
            <a:off x="182880" y="4526280"/>
            <a:ext cx="16473294" cy="923544"/>
          </a:xfrm>
          <a:prstGeom prst="rect">
            <a:avLst/>
          </a:prstGeom>
          <a:ln>
            <a:noFill/>
          </a:ln>
        </p:spPr>
        <p:txBody>
          <a:bodyPr vert="horz" lIns="91440" tIns="45720" rIns="91440" bIns="45720" rtlCol="0" anchor="ctr"/>
          <a:lstStyle>
            <a:defPPr>
              <a:defRPr lang="en-US"/>
            </a:defPPr>
            <a:lvl1pPr marL="0" algn="ctr" defTabSz="457200" rtl="0" eaLnBrk="1" latinLnBrk="0" hangingPunct="1">
              <a:defRPr sz="576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4800" b="1" u="sng" dirty="0">
                <a:solidFill>
                  <a:srgbClr val="FF0000"/>
                </a:solidFill>
                <a:latin typeface="Arial" panose="020B0604020202020204" pitchFamily="34" charset="0"/>
                <a:cs typeface="Arial" panose="020B0604020202020204" pitchFamily="34" charset="0"/>
              </a:rPr>
              <a:t>Abstract</a:t>
            </a:r>
          </a:p>
        </p:txBody>
      </p:sp>
      <p:pic>
        <p:nvPicPr>
          <p:cNvPr id="10" name="Picture 9">
            <a:extLst>
              <a:ext uri="{FF2B5EF4-FFF2-40B4-BE49-F238E27FC236}">
                <a16:creationId xmlns:a16="http://schemas.microsoft.com/office/drawing/2014/main" id="{E44D190D-27B5-7831-CE2A-967539C6086F}"/>
              </a:ext>
            </a:extLst>
          </p:cNvPr>
          <p:cNvPicPr>
            <a:picLocks noChangeAspect="1"/>
          </p:cNvPicPr>
          <p:nvPr/>
        </p:nvPicPr>
        <p:blipFill rotWithShape="1">
          <a:blip r:embed="rId5">
            <a:extLst>
              <a:ext uri="{28A0092B-C50C-407E-A947-70E740481C1C}">
                <a14:useLocalDpi xmlns:a14="http://schemas.microsoft.com/office/drawing/2010/main" val="0"/>
              </a:ext>
            </a:extLst>
          </a:blip>
          <a:srcRect l="21653" t="19345" r="24955" b="18023"/>
          <a:stretch/>
        </p:blipFill>
        <p:spPr>
          <a:xfrm>
            <a:off x="10500211" y="4958882"/>
            <a:ext cx="6052919" cy="7769290"/>
          </a:xfrm>
          <a:prstGeom prst="rect">
            <a:avLst/>
          </a:prstGeom>
        </p:spPr>
      </p:pic>
      <p:sp>
        <p:nvSpPr>
          <p:cNvPr id="11" name="Text Placeholder 95">
            <a:extLst>
              <a:ext uri="{FF2B5EF4-FFF2-40B4-BE49-F238E27FC236}">
                <a16:creationId xmlns:a16="http://schemas.microsoft.com/office/drawing/2014/main" id="{3E69D011-CCAA-2A3F-0033-BCC32D62C391}"/>
              </a:ext>
            </a:extLst>
          </p:cNvPr>
          <p:cNvSpPr txBox="1">
            <a:spLocks/>
          </p:cNvSpPr>
          <p:nvPr/>
        </p:nvSpPr>
        <p:spPr>
          <a:xfrm>
            <a:off x="28535" y="28662819"/>
            <a:ext cx="16477488" cy="923322"/>
          </a:xfrm>
          <a:prstGeom prst="rect">
            <a:avLst/>
          </a:prstGeom>
          <a:noFill/>
          <a:ln>
            <a:noFill/>
          </a:ln>
        </p:spPr>
        <p:txBody>
          <a:bodyPr wrap="square" lIns="91436" tIns="91436" rIns="91436" bIns="91436" anchor="ctr" anchorCtr="0">
            <a:spAutoFit/>
          </a:bodyPr>
          <a:lstStyle>
            <a:lvl1pPr marL="0" indent="0" algn="ctr" defTabSz="4388900" rtl="0" eaLnBrk="1" latinLnBrk="0" hangingPunct="1">
              <a:spcBef>
                <a:spcPct val="20000"/>
              </a:spcBef>
              <a:buFont typeface="Arial" pitchFamily="34" charset="0"/>
              <a:buNone/>
              <a:defRPr sz="3700" b="1" u="sng" kern="1200" baseline="0">
                <a:solidFill>
                  <a:schemeClr val="accent5">
                    <a:lumMod val="50000"/>
                  </a:schemeClr>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a:lstStyle>
          <a:p>
            <a:r>
              <a:rPr lang="en-US" sz="4800" dirty="0">
                <a:solidFill>
                  <a:srgbClr val="FF0000"/>
                </a:solidFill>
                <a:latin typeface="Arial" panose="020B0604020202020204" pitchFamily="34" charset="0"/>
                <a:cs typeface="Arial" panose="020B0604020202020204" pitchFamily="34" charset="0"/>
              </a:rPr>
              <a:t>References</a:t>
            </a:r>
          </a:p>
        </p:txBody>
      </p:sp>
      <p:sp>
        <p:nvSpPr>
          <p:cNvPr id="12" name="Text Placeholder 96">
            <a:extLst>
              <a:ext uri="{FF2B5EF4-FFF2-40B4-BE49-F238E27FC236}">
                <a16:creationId xmlns:a16="http://schemas.microsoft.com/office/drawing/2014/main" id="{3BBFFD5B-3E86-5BCD-E08E-49AFD8AB7102}"/>
              </a:ext>
            </a:extLst>
          </p:cNvPr>
          <p:cNvSpPr txBox="1">
            <a:spLocks/>
          </p:cNvSpPr>
          <p:nvPr/>
        </p:nvSpPr>
        <p:spPr>
          <a:xfrm>
            <a:off x="87966" y="29404514"/>
            <a:ext cx="16381981" cy="3662519"/>
          </a:xfrm>
          <a:prstGeom prst="rect">
            <a:avLst/>
          </a:prstGeom>
          <a:ln w="19050">
            <a:noFill/>
          </a:ln>
        </p:spPr>
        <p:txBody>
          <a:bodyPr wrap="square" lIns="228589" tIns="228589" rIns="228589" bIns="228589">
            <a:spAutoFit/>
          </a:bodyPr>
          <a:lstStyle>
            <a:lvl1pPr marL="0" indent="0" algn="l" defTabSz="4388900" rtl="0" eaLnBrk="1" latinLnBrk="0" hangingPunct="1">
              <a:spcBef>
                <a:spcPct val="20000"/>
              </a:spcBef>
              <a:buFont typeface="Arial" pitchFamily="34" charset="0"/>
              <a:buNone/>
              <a:defRPr sz="2500" kern="1200">
                <a:solidFill>
                  <a:schemeClr val="accent5">
                    <a:lumMod val="50000"/>
                  </a:schemeClr>
                </a:solidFill>
                <a:latin typeface="Times New Roman" pitchFamily="18" charset="0"/>
                <a:ea typeface="+mn-ea"/>
                <a:cs typeface="Times New Roman" pitchFamily="18" charset="0"/>
              </a:defRPr>
            </a:lvl1pPr>
            <a:lvl2pPr marL="1485825" indent="-571471"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2pPr>
            <a:lvl3pPr marL="2057297" indent="-571471"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3pPr>
            <a:lvl4pPr marL="2685916" indent="-628619"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4pPr>
            <a:lvl5pPr marL="3143093" indent="-457177"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a:lstStyle>
          <a:p>
            <a:pPr marL="457200" indent="-457200">
              <a:spcBef>
                <a:spcPts val="0"/>
              </a:spcBef>
            </a:pP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Chen Y, Bravo JI, Son JM, Lee C, Benayoun BA. 2020. Remodeling of the h3 </a:t>
            </a: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nucleosomal</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landscape during mouse aging. </a:t>
            </a: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Transl</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Med </a:t>
            </a:r>
            <a:r>
              <a:rPr lang="en-US" sz="1600" dirty="0">
                <a:solidFill>
                  <a:schemeClr val="tx1"/>
                </a:solidFill>
                <a:latin typeface="Arial" panose="020B0604020202020204" pitchFamily="34" charset="0"/>
                <a:cs typeface="Arial" panose="020B0604020202020204" pitchFamily="34" charset="0"/>
              </a:rPr>
              <a:t>Aging. 4:22-31.</a:t>
            </a:r>
          </a:p>
          <a:p>
            <a:pPr marL="457200" indent="-457200">
              <a:spcBef>
                <a:spcPts val="0"/>
              </a:spcBef>
            </a:pPr>
            <a:r>
              <a:rPr lang="en-US" sz="1600" dirty="0">
                <a:solidFill>
                  <a:schemeClr val="tx1"/>
                </a:solidFill>
                <a:latin typeface="Arial" panose="020B0604020202020204" pitchFamily="34" charset="0"/>
                <a:cs typeface="Arial" panose="020B0604020202020204" pitchFamily="34" charset="0"/>
              </a:rPr>
              <a:t>De Blander H, Morel AP, Senaratne AP, </a:t>
            </a:r>
            <a:r>
              <a:rPr lang="en-US" sz="1600" dirty="0" err="1">
                <a:solidFill>
                  <a:schemeClr val="tx1"/>
                </a:solidFill>
                <a:latin typeface="Arial" panose="020B0604020202020204" pitchFamily="34" charset="0"/>
                <a:cs typeface="Arial" panose="020B0604020202020204" pitchFamily="34" charset="0"/>
              </a:rPr>
              <a:t>Ouzounova</a:t>
            </a:r>
            <a:r>
              <a:rPr lang="en-US" sz="1600" dirty="0">
                <a:solidFill>
                  <a:schemeClr val="tx1"/>
                </a:solidFill>
                <a:latin typeface="Arial" panose="020B0604020202020204" pitchFamily="34" charset="0"/>
                <a:cs typeface="Arial" panose="020B0604020202020204" pitchFamily="34" charset="0"/>
              </a:rPr>
              <a:t> M, </a:t>
            </a:r>
            <a:r>
              <a:rPr lang="en-US" sz="1600" dirty="0" err="1">
                <a:solidFill>
                  <a:schemeClr val="tx1"/>
                </a:solidFill>
                <a:latin typeface="Arial" panose="020B0604020202020204" pitchFamily="34" charset="0"/>
                <a:cs typeface="Arial" panose="020B0604020202020204" pitchFamily="34" charset="0"/>
              </a:rPr>
              <a:t>Puisieux</a:t>
            </a:r>
            <a:r>
              <a:rPr lang="en-US" sz="1600" dirty="0">
                <a:solidFill>
                  <a:schemeClr val="tx1"/>
                </a:solidFill>
                <a:latin typeface="Arial" panose="020B0604020202020204" pitchFamily="34" charset="0"/>
                <a:cs typeface="Arial" panose="020B0604020202020204" pitchFamily="34" charset="0"/>
              </a:rPr>
              <a:t> A. Cellular Plasticity: A Route to Senescence Exit and Tumorigenesis. Cancers (Basel) 2021;13(18). DOI: 10.3390/cancers13184561 </a:t>
            </a:r>
          </a:p>
          <a:p>
            <a:pPr marL="457200" indent="-457200">
              <a:spcBef>
                <a:spcPts val="0"/>
              </a:spcBef>
            </a:pPr>
            <a:r>
              <a:rPr lang="en-US" sz="1600" dirty="0">
                <a:solidFill>
                  <a:schemeClr val="tx1"/>
                </a:solidFill>
                <a:latin typeface="Arial" panose="020B0604020202020204" pitchFamily="34" charset="0"/>
                <a:cs typeface="Arial" panose="020B0604020202020204" pitchFamily="34" charset="0"/>
              </a:rPr>
              <a:t>Johnson DE, </a:t>
            </a:r>
            <a:r>
              <a:rPr lang="en-US" sz="1600" dirty="0" err="1">
                <a:solidFill>
                  <a:schemeClr val="tx1"/>
                </a:solidFill>
                <a:latin typeface="Arial" panose="020B0604020202020204" pitchFamily="34" charset="0"/>
                <a:cs typeface="Arial" panose="020B0604020202020204" pitchFamily="34" charset="0"/>
              </a:rPr>
              <a:t>Burtness</a:t>
            </a:r>
            <a:r>
              <a:rPr lang="en-US" sz="1600" dirty="0">
                <a:solidFill>
                  <a:schemeClr val="tx1"/>
                </a:solidFill>
                <a:latin typeface="Arial" panose="020B0604020202020204" pitchFamily="34" charset="0"/>
                <a:cs typeface="Arial" panose="020B0604020202020204" pitchFamily="34" charset="0"/>
              </a:rPr>
              <a:t> B, </a:t>
            </a:r>
            <a:r>
              <a:rPr lang="en-US" sz="1600" dirty="0" err="1">
                <a:solidFill>
                  <a:schemeClr val="tx1"/>
                </a:solidFill>
                <a:latin typeface="Arial" panose="020B0604020202020204" pitchFamily="34" charset="0"/>
                <a:cs typeface="Arial" panose="020B0604020202020204" pitchFamily="34" charset="0"/>
              </a:rPr>
              <a:t>Leemans</a:t>
            </a:r>
            <a:r>
              <a:rPr lang="en-US" sz="1600" dirty="0">
                <a:solidFill>
                  <a:schemeClr val="tx1"/>
                </a:solidFill>
                <a:latin typeface="Arial" panose="020B0604020202020204" pitchFamily="34" charset="0"/>
                <a:cs typeface="Arial" panose="020B0604020202020204" pitchFamily="34" charset="0"/>
              </a:rPr>
              <a:t> CR, Lui VWY, Bauman </a:t>
            </a:r>
            <a:r>
              <a:rPr lang="en-US" sz="1600" dirty="0">
                <a:solidFill>
                  <a:schemeClr val="tx1"/>
                </a:solidFill>
                <a:latin typeface="Arial" panose="020B0604020202020204" pitchFamily="34" charset="0"/>
                <a:ea typeface="Calibri" panose="020F0502020204030204" pitchFamily="34" charset="0"/>
                <a:cs typeface="Arial" panose="020B0604020202020204" pitchFamily="34" charset="0"/>
              </a:rPr>
              <a:t>JE, Grandis JR</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2020. Head and neck squamous cell carcinoma. Nat Rev Dis Primers. 6(1):92.</a:t>
            </a:r>
            <a:endParaRPr lang="en-US" sz="1600" dirty="0">
              <a:latin typeface="Arial" panose="020B0604020202020204" pitchFamily="34" charset="0"/>
              <a:ea typeface="Calibri" panose="020F0502020204030204" pitchFamily="34" charset="0"/>
              <a:cs typeface="Arial" panose="020B0604020202020204" pitchFamily="34" charset="0"/>
            </a:endParaRPr>
          </a:p>
          <a:p>
            <a:pPr marL="457200" indent="-457200">
              <a:spcBef>
                <a:spcPts val="0"/>
              </a:spcBef>
            </a:pP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Kartha</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VK, </a:t>
            </a: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Alamoud</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KA, Sadykov K, Nguyen BC, Laroche F, Feng H, Lee J, Pai SI, </a:t>
            </a: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Varelas</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X, </a:t>
            </a: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Egloff</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AM et al. 2018. Functional and genomic analyses reveal therapeutic potential of targeting beta-catenin/</a:t>
            </a: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cbp</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activity in head and neck cancer. Genome Med. 10(1):54.</a:t>
            </a:r>
            <a:endParaRPr lang="en-US" sz="1600" dirty="0">
              <a:latin typeface="Arial" panose="020B0604020202020204" pitchFamily="34" charset="0"/>
              <a:ea typeface="Calibri" panose="020F0502020204030204" pitchFamily="34" charset="0"/>
              <a:cs typeface="Arial" panose="020B0604020202020204" pitchFamily="34" charset="0"/>
            </a:endParaRPr>
          </a:p>
          <a:p>
            <a:pPr marL="457200" indent="-457200">
              <a:spcBef>
                <a:spcPts val="0"/>
              </a:spcBef>
            </a:pP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Lopez-</a:t>
            </a: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Otin</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C, </a:t>
            </a: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Blasco</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MA, Partridge L, Serrano M, Kroemer G. 2013. The hallmarks of aging. Cell. 153(6):1194-1217.</a:t>
            </a:r>
            <a:endParaRPr lang="en-US" sz="1600" dirty="0">
              <a:latin typeface="Arial" panose="020B0604020202020204" pitchFamily="34" charset="0"/>
              <a:ea typeface="Calibri" panose="020F0502020204030204" pitchFamily="34" charset="0"/>
              <a:cs typeface="Arial" panose="020B0604020202020204" pitchFamily="34" charset="0"/>
            </a:endParaRPr>
          </a:p>
          <a:p>
            <a:pPr marL="457200" indent="-457200">
              <a:spcBef>
                <a:spcPts val="0"/>
              </a:spcBef>
            </a:pP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Wang Z, Wu VH, </a:t>
            </a: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Allevato</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MM, </a:t>
            </a: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Gilardi</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M, He Y, Luis </a:t>
            </a: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Callejas</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-Valera J, Vitale-Cross L, Martin D, </a:t>
            </a: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Amornphimoltham</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P, McDermott J et al. 2019. Syngeneic animal models of tobacco-associated oral cancer reveal the activity of in situ anti-ctla-4. Nat </a:t>
            </a: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Commun</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10(1):5546.</a:t>
            </a:r>
            <a:endParaRPr lang="en-US" sz="1600" dirty="0">
              <a:latin typeface="Arial" panose="020B0604020202020204" pitchFamily="34" charset="0"/>
              <a:ea typeface="Calibri" panose="020F0502020204030204" pitchFamily="34" charset="0"/>
              <a:cs typeface="Arial" panose="020B0604020202020204" pitchFamily="34" charset="0"/>
            </a:endParaRPr>
          </a:p>
          <a:p>
            <a:pPr marL="457200" indent="-457200">
              <a:spcBef>
                <a:spcPts val="0"/>
              </a:spcBef>
            </a:pP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Zabransky</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DJ, Jaffee EM, </a:t>
            </a: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Weeraratna</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AT. 2022. Shared genetic and epigenetic changes link aging and cancer. Trends Cell Biol. 32(4):338-350.</a:t>
            </a:r>
            <a:endParaRPr lang="en-US" sz="1600" dirty="0">
              <a:latin typeface="Arial" panose="020B0604020202020204" pitchFamily="34" charset="0"/>
              <a:ea typeface="Calibri" panose="020F0502020204030204" pitchFamily="34" charset="0"/>
              <a:cs typeface="Arial" panose="020B0604020202020204" pitchFamily="34" charset="0"/>
            </a:endParaRPr>
          </a:p>
          <a:p>
            <a:pPr marL="457200" indent="-457200">
              <a:spcBef>
                <a:spcPts val="0"/>
              </a:spcBef>
            </a:pP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Zhang W, Qu J, Liu GH, Belmonte JCI. 2020. The ageing epigenome and its rejuvenation. Nat Rev Mol Cell Biol. 21(3):137-150.</a:t>
            </a:r>
            <a:endParaRPr lang="en-US" sz="1600" dirty="0">
              <a:latin typeface="Arial" panose="020B0604020202020204" pitchFamily="34" charset="0"/>
              <a:ea typeface="Calibri" panose="020F0502020204030204" pitchFamily="34" charset="0"/>
              <a:cs typeface="Arial" panose="020B0604020202020204" pitchFamily="34" charset="0"/>
            </a:endParaRPr>
          </a:p>
          <a:p>
            <a:pPr marL="457200" indent="-457200">
              <a:spcBef>
                <a:spcPts val="0"/>
              </a:spcBef>
            </a:pP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Zhu Q, Fang L, </a:t>
            </a: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Heuberger</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J, Kranz A, Schipper J, </a:t>
            </a: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Scheckenbach</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K, Vidal RO, Sunaga-</a:t>
            </a: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Franze</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DY, Muller M, Wulf-Goldenberg A et al. 2019. The </a:t>
            </a: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wnt</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-driven mll1 epigenome regulates salivary gland and head and neck cancer. Cell Rep. 26(2):415-428 e415.</a:t>
            </a:r>
            <a:endParaRPr lang="en-US" sz="1600" dirty="0">
              <a:latin typeface="Arial" panose="020B0604020202020204" pitchFamily="34" charset="0"/>
              <a:ea typeface="Calibri" panose="020F0502020204030204" pitchFamily="34" charset="0"/>
              <a:cs typeface="Arial" panose="020B0604020202020204" pitchFamily="34" charset="0"/>
            </a:endParaRPr>
          </a:p>
        </p:txBody>
      </p:sp>
      <p:sp>
        <p:nvSpPr>
          <p:cNvPr id="13" name="Text Placeholder 87">
            <a:extLst>
              <a:ext uri="{FF2B5EF4-FFF2-40B4-BE49-F238E27FC236}">
                <a16:creationId xmlns:a16="http://schemas.microsoft.com/office/drawing/2014/main" id="{F57E5A08-F0CE-4E87-6538-970E052936CE}"/>
              </a:ext>
            </a:extLst>
          </p:cNvPr>
          <p:cNvSpPr txBox="1">
            <a:spLocks/>
          </p:cNvSpPr>
          <p:nvPr/>
        </p:nvSpPr>
        <p:spPr>
          <a:xfrm>
            <a:off x="49880" y="17245834"/>
            <a:ext cx="16477488" cy="923322"/>
          </a:xfrm>
          <a:prstGeom prst="rect">
            <a:avLst/>
          </a:prstGeom>
          <a:noFill/>
          <a:ln>
            <a:noFill/>
          </a:ln>
        </p:spPr>
        <p:txBody>
          <a:bodyPr wrap="square" lIns="91436" tIns="91436" rIns="91436" bIns="91436" anchor="ctr" anchorCtr="0">
            <a:spAutoFit/>
          </a:bodyPr>
          <a:lstStyle>
            <a:lvl1pPr marL="0" indent="0" algn="ctr" defTabSz="4388900" rtl="0" eaLnBrk="1" latinLnBrk="0" hangingPunct="1">
              <a:spcBef>
                <a:spcPct val="20000"/>
              </a:spcBef>
              <a:buFont typeface="Arial" pitchFamily="34" charset="0"/>
              <a:buNone/>
              <a:defRPr sz="3700" b="1" u="sng" kern="1200" baseline="0">
                <a:solidFill>
                  <a:schemeClr val="accent5">
                    <a:lumMod val="50000"/>
                  </a:schemeClr>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a:lstStyle>
          <a:p>
            <a:r>
              <a:rPr lang="en-US" sz="4800" dirty="0">
                <a:solidFill>
                  <a:srgbClr val="FF0000"/>
                </a:solidFill>
                <a:latin typeface="Arial" panose="020B0604020202020204" pitchFamily="34" charset="0"/>
                <a:cs typeface="Arial" panose="020B0604020202020204" pitchFamily="34" charset="0"/>
              </a:rPr>
              <a:t>Materials &amp; Methods</a:t>
            </a:r>
          </a:p>
        </p:txBody>
      </p:sp>
      <p:pic>
        <p:nvPicPr>
          <p:cNvPr id="14" name="Picture 13" descr="A screenshot of a cell phone&#10;&#10;Description automatically generated">
            <a:extLst>
              <a:ext uri="{FF2B5EF4-FFF2-40B4-BE49-F238E27FC236}">
                <a16:creationId xmlns:a16="http://schemas.microsoft.com/office/drawing/2014/main" id="{1F7E06B7-BAD8-BEB8-100C-5923BEBBB9D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288" t="37666" r="5193" b="40024"/>
          <a:stretch/>
        </p:blipFill>
        <p:spPr bwMode="auto">
          <a:xfrm>
            <a:off x="296909" y="23205034"/>
            <a:ext cx="7952342" cy="1908286"/>
          </a:xfrm>
          <a:prstGeom prst="rect">
            <a:avLst/>
          </a:prstGeom>
          <a:ln w="9525" cap="flat" cmpd="sng" algn="ctr">
            <a:solidFill>
              <a:schemeClr val="tx1"/>
            </a:solidFill>
            <a:prstDash val="solid"/>
            <a:round/>
            <a:headEnd type="none" w="med" len="med"/>
            <a:tailEnd type="none" w="med" len="med"/>
            <a:extLst>
              <a:ext uri="{C807C97D-BFC1-408E-A445-0C87EB9F89A2}">
                <ask:lineSketchStyleProps xmlns:ask="http://schemas.microsoft.com/office/drawing/2018/sketchyshapes" xmlns="" sd="0">
                  <a:custGeom>
                    <a:avLst/>
                    <a:gdLst/>
                    <a:ahLst/>
                    <a:cxnLst/>
                    <a:rect l="0" t="0" r="0" b="0"/>
                    <a:pathLst/>
                  </a:custGeom>
                  <ask:type/>
                </ask:lineSketchStyleProps>
              </a:ext>
            </a:extLst>
          </a:ln>
          <a:extLst>
            <a:ext uri="{53640926-AAD7-44D8-BBD7-CCE9431645EC}">
              <a14:shadowObscured xmlns:a14="http://schemas.microsoft.com/office/drawing/2010/main"/>
            </a:ext>
          </a:extLst>
        </p:spPr>
      </p:pic>
      <p:pic>
        <p:nvPicPr>
          <p:cNvPr id="15" name="Picture 14">
            <a:extLst>
              <a:ext uri="{FF2B5EF4-FFF2-40B4-BE49-F238E27FC236}">
                <a16:creationId xmlns:a16="http://schemas.microsoft.com/office/drawing/2014/main" id="{06B33010-349C-DC9F-B689-E4F30ABF82F5}"/>
              </a:ext>
            </a:extLst>
          </p:cNvPr>
          <p:cNvPicPr>
            <a:picLocks noChangeAspect="1"/>
          </p:cNvPicPr>
          <p:nvPr/>
        </p:nvPicPr>
        <p:blipFill rotWithShape="1">
          <a:blip r:embed="rId7"/>
          <a:srcRect l="6287" t="12522" r="7485" b="-9597"/>
          <a:stretch/>
        </p:blipFill>
        <p:spPr bwMode="auto">
          <a:xfrm>
            <a:off x="8383311" y="21373042"/>
            <a:ext cx="7964392" cy="1861691"/>
          </a:xfrm>
          <a:prstGeom prst="rect">
            <a:avLst/>
          </a:prstGeom>
          <a:ln w="9525" cap="flat" cmpd="sng" algn="ctr">
            <a:solidFill>
              <a:schemeClr val="tx1"/>
            </a:solidFill>
            <a:prstDash val="solid"/>
            <a:round/>
            <a:headEnd type="none" w="med" len="med"/>
            <a:tailEnd type="none" w="med" len="med"/>
            <a:extLst>
              <a:ext uri="{C807C97D-BFC1-408E-A445-0C87EB9F89A2}">
                <ask:lineSketchStyleProps xmlns:ask="http://schemas.microsoft.com/office/drawing/2018/sketchyshapes" xmlns="" sd="0">
                  <a:custGeom>
                    <a:avLst/>
                    <a:gdLst/>
                    <a:ahLst/>
                    <a:cxnLst/>
                    <a:rect l="0" t="0" r="0" b="0"/>
                    <a:pathLst/>
                  </a:custGeom>
                  <ask:type/>
                </ask:lineSketchStyleProps>
              </a:ext>
            </a:extLst>
          </a:ln>
          <a:extLst>
            <a:ext uri="{53640926-AAD7-44D8-BBD7-CCE9431645EC}">
              <a14:shadowObscured xmlns:a14="http://schemas.microsoft.com/office/drawing/2010/main"/>
            </a:ext>
          </a:extLst>
        </p:spPr>
      </p:pic>
      <p:pic>
        <p:nvPicPr>
          <p:cNvPr id="16" name="Picture 15">
            <a:extLst>
              <a:ext uri="{FF2B5EF4-FFF2-40B4-BE49-F238E27FC236}">
                <a16:creationId xmlns:a16="http://schemas.microsoft.com/office/drawing/2014/main" id="{C7DDBB74-D91D-A24E-FF47-6E5BAD896925}"/>
              </a:ext>
            </a:extLst>
          </p:cNvPr>
          <p:cNvPicPr>
            <a:picLocks noChangeAspect="1"/>
          </p:cNvPicPr>
          <p:nvPr/>
        </p:nvPicPr>
        <p:blipFill>
          <a:blip r:embed="rId8"/>
          <a:stretch>
            <a:fillRect/>
          </a:stretch>
        </p:blipFill>
        <p:spPr>
          <a:xfrm>
            <a:off x="11420247" y="18113574"/>
            <a:ext cx="2562398" cy="2191166"/>
          </a:xfrm>
          <a:prstGeom prst="rect">
            <a:avLst/>
          </a:prstGeom>
        </p:spPr>
      </p:pic>
      <p:pic>
        <p:nvPicPr>
          <p:cNvPr id="17" name="Picture 16">
            <a:extLst>
              <a:ext uri="{FF2B5EF4-FFF2-40B4-BE49-F238E27FC236}">
                <a16:creationId xmlns:a16="http://schemas.microsoft.com/office/drawing/2014/main" id="{4481A311-786E-3FA7-52F1-2B0886E93C03}"/>
              </a:ext>
            </a:extLst>
          </p:cNvPr>
          <p:cNvPicPr>
            <a:picLocks noChangeAspect="1"/>
          </p:cNvPicPr>
          <p:nvPr/>
        </p:nvPicPr>
        <p:blipFill rotWithShape="1">
          <a:blip r:embed="rId9">
            <a:extLst>
              <a:ext uri="{28A0092B-C50C-407E-A947-70E740481C1C}">
                <a14:useLocalDpi xmlns:a14="http://schemas.microsoft.com/office/drawing/2010/main" val="0"/>
              </a:ext>
            </a:extLst>
          </a:blip>
          <a:srcRect l="7624" t="18145" r="77901" b="70888"/>
          <a:stretch/>
        </p:blipFill>
        <p:spPr>
          <a:xfrm>
            <a:off x="311136" y="18422415"/>
            <a:ext cx="3039547" cy="1908286"/>
          </a:xfrm>
          <a:prstGeom prst="rect">
            <a:avLst/>
          </a:prstGeom>
        </p:spPr>
      </p:pic>
      <p:sp>
        <p:nvSpPr>
          <p:cNvPr id="18" name="TextBox 17">
            <a:extLst>
              <a:ext uri="{FF2B5EF4-FFF2-40B4-BE49-F238E27FC236}">
                <a16:creationId xmlns:a16="http://schemas.microsoft.com/office/drawing/2014/main" id="{4D9AF1B4-747B-50A0-C12F-557A88AD4FF7}"/>
              </a:ext>
            </a:extLst>
          </p:cNvPr>
          <p:cNvSpPr txBox="1"/>
          <p:nvPr/>
        </p:nvSpPr>
        <p:spPr>
          <a:xfrm>
            <a:off x="2627108" y="18214379"/>
            <a:ext cx="2706327" cy="830997"/>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Young C57BL/6J </a:t>
            </a:r>
          </a:p>
          <a:p>
            <a:r>
              <a:rPr lang="en-US" sz="2400" dirty="0">
                <a:latin typeface="Arial" panose="020B0604020202020204" pitchFamily="34" charset="0"/>
                <a:cs typeface="Arial" panose="020B0604020202020204" pitchFamily="34" charset="0"/>
              </a:rPr>
              <a:t>Age: 6-13 </a:t>
            </a:r>
            <a:r>
              <a:rPr lang="en-US" sz="2400" dirty="0" err="1">
                <a:latin typeface="Arial" panose="020B0604020202020204" pitchFamily="34" charset="0"/>
                <a:cs typeface="Arial" panose="020B0604020202020204" pitchFamily="34" charset="0"/>
              </a:rPr>
              <a:t>wks</a:t>
            </a:r>
            <a:endParaRPr lang="en-US" sz="24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EBCE7F42-04AC-F275-E2D8-C623F7A3B648}"/>
              </a:ext>
            </a:extLst>
          </p:cNvPr>
          <p:cNvSpPr txBox="1"/>
          <p:nvPr/>
        </p:nvSpPr>
        <p:spPr>
          <a:xfrm>
            <a:off x="13167319" y="18274122"/>
            <a:ext cx="2706327" cy="830997"/>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Old C57BL/6J </a:t>
            </a:r>
          </a:p>
          <a:p>
            <a:r>
              <a:rPr lang="en-US" sz="2400" dirty="0">
                <a:latin typeface="Arial" panose="020B0604020202020204" pitchFamily="34" charset="0"/>
                <a:cs typeface="Arial" panose="020B0604020202020204" pitchFamily="34" charset="0"/>
              </a:rPr>
              <a:t>Age: &gt;80 </a:t>
            </a:r>
            <a:r>
              <a:rPr lang="en-US" sz="2400" dirty="0" err="1">
                <a:latin typeface="Arial" panose="020B0604020202020204" pitchFamily="34" charset="0"/>
                <a:cs typeface="Arial" panose="020B0604020202020204" pitchFamily="34" charset="0"/>
              </a:rPr>
              <a:t>wks</a:t>
            </a:r>
            <a:endParaRPr lang="en-US" sz="2400" dirty="0">
              <a:latin typeface="Arial" panose="020B0604020202020204" pitchFamily="34" charset="0"/>
              <a:cs typeface="Arial" panose="020B0604020202020204" pitchFamily="34" charset="0"/>
            </a:endParaRPr>
          </a:p>
        </p:txBody>
      </p:sp>
      <p:pic>
        <p:nvPicPr>
          <p:cNvPr id="20" name="Picture 19">
            <a:extLst>
              <a:ext uri="{FF2B5EF4-FFF2-40B4-BE49-F238E27FC236}">
                <a16:creationId xmlns:a16="http://schemas.microsoft.com/office/drawing/2014/main" id="{01CA9CCD-9DC8-38F8-5A64-3EB41773968E}"/>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t="25934" r="13846" b="41176"/>
          <a:stretch/>
        </p:blipFill>
        <p:spPr>
          <a:xfrm>
            <a:off x="296909" y="21377957"/>
            <a:ext cx="7952344" cy="1865276"/>
          </a:xfrm>
          <a:prstGeom prst="rect">
            <a:avLst/>
          </a:prstGeom>
          <a:ln>
            <a:solidFill>
              <a:schemeClr val="tx1"/>
            </a:solidFill>
          </a:ln>
        </p:spPr>
      </p:pic>
      <p:sp>
        <p:nvSpPr>
          <p:cNvPr id="21" name="TextBox 20">
            <a:extLst>
              <a:ext uri="{FF2B5EF4-FFF2-40B4-BE49-F238E27FC236}">
                <a16:creationId xmlns:a16="http://schemas.microsoft.com/office/drawing/2014/main" id="{CDD97221-4E31-56B9-8476-4E9E51CC7E09}"/>
              </a:ext>
            </a:extLst>
          </p:cNvPr>
          <p:cNvSpPr txBox="1"/>
          <p:nvPr/>
        </p:nvSpPr>
        <p:spPr>
          <a:xfrm>
            <a:off x="332415" y="20295824"/>
            <a:ext cx="7726680" cy="1077218"/>
          </a:xfrm>
          <a:prstGeom prst="rect">
            <a:avLst/>
          </a:prstGeom>
          <a:noFill/>
        </p:spPr>
        <p:txBody>
          <a:bodyPr wrap="square" rtlCol="0">
            <a:spAutoFit/>
          </a:bodyPr>
          <a:lstStyle/>
          <a:p>
            <a:pPr algn="ctr"/>
            <a:r>
              <a:rPr lang="en-US" sz="3200" b="1" dirty="0">
                <a:solidFill>
                  <a:schemeClr val="tx1"/>
                </a:solidFill>
                <a:effectLst/>
                <a:latin typeface="Arial" panose="020B0604020202020204" pitchFamily="34" charset="0"/>
                <a:ea typeface="Times New Roman" panose="02020603050405020304" pitchFamily="18" charset="0"/>
              </a:rPr>
              <a:t>4NQO-Induced </a:t>
            </a:r>
            <a:r>
              <a:rPr lang="en-US" sz="3200" b="1" dirty="0">
                <a:solidFill>
                  <a:schemeClr val="tx1"/>
                </a:solidFill>
                <a:latin typeface="Arial" panose="020B0604020202020204" pitchFamily="34" charset="0"/>
                <a:ea typeface="Times New Roman" panose="02020603050405020304" pitchFamily="18" charset="0"/>
              </a:rPr>
              <a:t>M</a:t>
            </a:r>
            <a:r>
              <a:rPr lang="en-US" sz="3200" b="1" dirty="0">
                <a:solidFill>
                  <a:schemeClr val="tx1"/>
                </a:solidFill>
                <a:effectLst/>
                <a:latin typeface="Arial" panose="020B0604020202020204" pitchFamily="34" charset="0"/>
                <a:ea typeface="Times New Roman" panose="02020603050405020304" pitchFamily="18" charset="0"/>
              </a:rPr>
              <a:t>odel of Oral Carcinogenesis</a:t>
            </a:r>
            <a:endParaRPr lang="en-US" sz="360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E519E255-D09A-EFFA-A4AE-0BD88DD77380}"/>
              </a:ext>
            </a:extLst>
          </p:cNvPr>
          <p:cNvSpPr txBox="1"/>
          <p:nvPr/>
        </p:nvSpPr>
        <p:spPr>
          <a:xfrm>
            <a:off x="8398681" y="20279871"/>
            <a:ext cx="7726680" cy="1077218"/>
          </a:xfrm>
          <a:prstGeom prst="rect">
            <a:avLst/>
          </a:prstGeom>
          <a:noFill/>
        </p:spPr>
        <p:txBody>
          <a:bodyPr wrap="square" rtlCol="0">
            <a:spAutoFit/>
          </a:bodyPr>
          <a:lstStyle/>
          <a:p>
            <a:pPr algn="ctr"/>
            <a:r>
              <a:rPr lang="en-US" sz="3200" u="sng" dirty="0">
                <a:effectLst/>
                <a:latin typeface="Arial" panose="020B0604020202020204" pitchFamily="34" charset="0"/>
                <a:ea typeface="Arial" panose="020B0604020202020204" pitchFamily="34" charset="0"/>
                <a:cs typeface="Arial" panose="020B0604020202020204" pitchFamily="34" charset="0"/>
              </a:rPr>
              <a:t>4</a:t>
            </a:r>
            <a:r>
              <a:rPr lang="en-US" sz="3200" dirty="0">
                <a:effectLst/>
                <a:latin typeface="Arial" panose="020B0604020202020204" pitchFamily="34" charset="0"/>
                <a:ea typeface="Arial" panose="020B0604020202020204" pitchFamily="34" charset="0"/>
                <a:cs typeface="Arial" panose="020B0604020202020204" pitchFamily="34" charset="0"/>
              </a:rPr>
              <a:t>NQO-induced </a:t>
            </a:r>
            <a:r>
              <a:rPr lang="en-US" sz="3200" u="sng" dirty="0">
                <a:effectLst/>
                <a:latin typeface="Arial" panose="020B0604020202020204" pitchFamily="34" charset="0"/>
                <a:ea typeface="Arial" panose="020B0604020202020204" pitchFamily="34" charset="0"/>
                <a:cs typeface="Arial" panose="020B0604020202020204" pitchFamily="34" charset="0"/>
              </a:rPr>
              <a:t>m</a:t>
            </a:r>
            <a:r>
              <a:rPr lang="en-US" sz="3200" dirty="0">
                <a:effectLst/>
                <a:latin typeface="Arial" panose="020B0604020202020204" pitchFamily="34" charset="0"/>
                <a:ea typeface="Arial" panose="020B0604020202020204" pitchFamily="34" charset="0"/>
                <a:cs typeface="Arial" panose="020B0604020202020204" pitchFamily="34" charset="0"/>
              </a:rPr>
              <a:t>urine </a:t>
            </a:r>
            <a:r>
              <a:rPr lang="en-US" sz="3200" u="sng" dirty="0">
                <a:effectLst/>
                <a:latin typeface="Arial" panose="020B0604020202020204" pitchFamily="34" charset="0"/>
                <a:ea typeface="Arial" panose="020B0604020202020204" pitchFamily="34" charset="0"/>
                <a:cs typeface="Arial" panose="020B0604020202020204" pitchFamily="34" charset="0"/>
              </a:rPr>
              <a:t>o</a:t>
            </a:r>
            <a:r>
              <a:rPr lang="en-US" sz="3200" dirty="0">
                <a:effectLst/>
                <a:latin typeface="Arial" panose="020B0604020202020204" pitchFamily="34" charset="0"/>
                <a:ea typeface="Arial" panose="020B0604020202020204" pitchFamily="34" charset="0"/>
                <a:cs typeface="Arial" panose="020B0604020202020204" pitchFamily="34" charset="0"/>
              </a:rPr>
              <a:t>ral </a:t>
            </a:r>
            <a:r>
              <a:rPr lang="en-US" sz="3200" u="sng" dirty="0">
                <a:effectLst/>
                <a:latin typeface="Arial" panose="020B0604020202020204" pitchFamily="34" charset="0"/>
                <a:ea typeface="Arial" panose="020B0604020202020204" pitchFamily="34" charset="0"/>
                <a:cs typeface="Arial" panose="020B0604020202020204" pitchFamily="34" charset="0"/>
              </a:rPr>
              <a:t>s</a:t>
            </a:r>
            <a:r>
              <a:rPr lang="en-US" sz="3200" dirty="0">
                <a:effectLst/>
                <a:latin typeface="Arial" panose="020B0604020202020204" pitchFamily="34" charset="0"/>
                <a:ea typeface="Arial" panose="020B0604020202020204" pitchFamily="34" charset="0"/>
                <a:cs typeface="Arial" panose="020B0604020202020204" pitchFamily="34" charset="0"/>
              </a:rPr>
              <a:t>quamous </a:t>
            </a:r>
            <a:r>
              <a:rPr lang="en-US" sz="3200" u="sng" dirty="0">
                <a:effectLst/>
                <a:latin typeface="Arial" panose="020B0604020202020204" pitchFamily="34" charset="0"/>
                <a:ea typeface="Arial" panose="020B0604020202020204" pitchFamily="34" charset="0"/>
                <a:cs typeface="Arial" panose="020B0604020202020204" pitchFamily="34" charset="0"/>
              </a:rPr>
              <a:t>c</a:t>
            </a:r>
            <a:r>
              <a:rPr lang="en-US" sz="3200" dirty="0">
                <a:effectLst/>
                <a:latin typeface="Arial" panose="020B0604020202020204" pitchFamily="34" charset="0"/>
                <a:ea typeface="Arial" panose="020B0604020202020204" pitchFamily="34" charset="0"/>
                <a:cs typeface="Arial" panose="020B0604020202020204" pitchFamily="34" charset="0"/>
              </a:rPr>
              <a:t>arcinoma</a:t>
            </a:r>
            <a:r>
              <a:rPr lang="en-US" sz="3200" dirty="0">
                <a:effectLst/>
                <a:latin typeface="Arial" panose="020B0604020202020204" pitchFamily="34" charset="0"/>
                <a:cs typeface="Arial" panose="020B0604020202020204" pitchFamily="34" charset="0"/>
              </a:rPr>
              <a:t> </a:t>
            </a:r>
            <a:r>
              <a:rPr lang="en-US" sz="3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4MOSC1 </a:t>
            </a:r>
            <a:r>
              <a:rPr lang="en-US" sz="3200" b="1" dirty="0">
                <a:latin typeface="Arial" panose="020B0604020202020204" pitchFamily="34" charset="0"/>
                <a:ea typeface="Times New Roman" panose="02020603050405020304" pitchFamily="18" charset="0"/>
                <a:cs typeface="Arial" panose="020B0604020202020204" pitchFamily="34" charset="0"/>
              </a:rPr>
              <a:t>Is</a:t>
            </a:r>
            <a:r>
              <a:rPr lang="en-US" sz="3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ograft Model  </a:t>
            </a:r>
            <a:endParaRPr lang="en-US" sz="3200" b="1" dirty="0">
              <a:latin typeface="Arial" panose="020B0604020202020204" pitchFamily="34" charset="0"/>
              <a:cs typeface="Arial" panose="020B0604020202020204" pitchFamily="34" charset="0"/>
            </a:endParaRPr>
          </a:p>
        </p:txBody>
      </p:sp>
      <p:pic>
        <p:nvPicPr>
          <p:cNvPr id="23" name="Picture 22">
            <a:extLst>
              <a:ext uri="{FF2B5EF4-FFF2-40B4-BE49-F238E27FC236}">
                <a16:creationId xmlns:a16="http://schemas.microsoft.com/office/drawing/2014/main" id="{2D7FD988-C368-8DD5-D633-8D2CC319C1FE}"/>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17" t="12487" r="9537" b="55006"/>
          <a:stretch/>
        </p:blipFill>
        <p:spPr>
          <a:xfrm>
            <a:off x="8383311" y="23196730"/>
            <a:ext cx="7964390" cy="1908703"/>
          </a:xfrm>
          <a:prstGeom prst="rect">
            <a:avLst/>
          </a:prstGeom>
          <a:ln>
            <a:solidFill>
              <a:schemeClr val="tx1"/>
            </a:solidFill>
          </a:ln>
        </p:spPr>
      </p:pic>
      <p:pic>
        <p:nvPicPr>
          <p:cNvPr id="24" name="Picture 23">
            <a:extLst>
              <a:ext uri="{FF2B5EF4-FFF2-40B4-BE49-F238E27FC236}">
                <a16:creationId xmlns:a16="http://schemas.microsoft.com/office/drawing/2014/main" id="{8CCD847E-5A05-D405-A806-4922BB8F32A5}"/>
              </a:ext>
            </a:extLst>
          </p:cNvPr>
          <p:cNvPicPr>
            <a:picLocks noChangeAspect="1"/>
          </p:cNvPicPr>
          <p:nvPr/>
        </p:nvPicPr>
        <p:blipFill rotWithShape="1">
          <a:blip r:embed="rId12">
            <a:extLst>
              <a:ext uri="{28A0092B-C50C-407E-A947-70E740481C1C}">
                <a14:useLocalDpi xmlns:a14="http://schemas.microsoft.com/office/drawing/2010/main" val="0"/>
              </a:ext>
            </a:extLst>
          </a:blip>
          <a:srcRect l="26959" t="16002" r="51331" b="66898"/>
          <a:stretch/>
        </p:blipFill>
        <p:spPr>
          <a:xfrm>
            <a:off x="5309751" y="18042930"/>
            <a:ext cx="5270509" cy="2902192"/>
          </a:xfrm>
          <a:prstGeom prst="rect">
            <a:avLst/>
          </a:prstGeom>
        </p:spPr>
      </p:pic>
      <p:sp>
        <p:nvSpPr>
          <p:cNvPr id="25" name="TextBox 24">
            <a:extLst>
              <a:ext uri="{FF2B5EF4-FFF2-40B4-BE49-F238E27FC236}">
                <a16:creationId xmlns:a16="http://schemas.microsoft.com/office/drawing/2014/main" id="{93534954-5B1F-F74B-A9F0-B1EA826A87D3}"/>
              </a:ext>
            </a:extLst>
          </p:cNvPr>
          <p:cNvSpPr txBox="1"/>
          <p:nvPr/>
        </p:nvSpPr>
        <p:spPr>
          <a:xfrm>
            <a:off x="8421104" y="18233284"/>
            <a:ext cx="2706327" cy="830997"/>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Aged C57BL/6J</a:t>
            </a:r>
          </a:p>
          <a:p>
            <a:r>
              <a:rPr lang="en-US" sz="2400" dirty="0">
                <a:latin typeface="Arial" panose="020B0604020202020204" pitchFamily="34" charset="0"/>
                <a:cs typeface="Arial" panose="020B0604020202020204" pitchFamily="34" charset="0"/>
              </a:rPr>
              <a:t>Age: 60-65 </a:t>
            </a:r>
            <a:r>
              <a:rPr lang="en-US" sz="2400" dirty="0" err="1">
                <a:latin typeface="Arial" panose="020B0604020202020204" pitchFamily="34" charset="0"/>
                <a:cs typeface="Arial" panose="020B0604020202020204" pitchFamily="34" charset="0"/>
              </a:rPr>
              <a:t>wks</a:t>
            </a:r>
            <a:endParaRPr lang="en-US" sz="2400" dirty="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3C5EF834-D259-F209-7AEC-12D8DC24467F}"/>
              </a:ext>
            </a:extLst>
          </p:cNvPr>
          <p:cNvSpPr/>
          <p:nvPr/>
        </p:nvSpPr>
        <p:spPr>
          <a:xfrm>
            <a:off x="99755" y="4577754"/>
            <a:ext cx="16477488" cy="1252161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63617BC9-6AF3-C2DF-76AF-F60C32C61D18}"/>
              </a:ext>
            </a:extLst>
          </p:cNvPr>
          <p:cNvSpPr/>
          <p:nvPr/>
        </p:nvSpPr>
        <p:spPr>
          <a:xfrm>
            <a:off x="83130" y="25421485"/>
            <a:ext cx="16477488" cy="31378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4FB7FA2B-799A-8811-D42F-D17DE444E7B2}"/>
              </a:ext>
            </a:extLst>
          </p:cNvPr>
          <p:cNvSpPr/>
          <p:nvPr/>
        </p:nvSpPr>
        <p:spPr>
          <a:xfrm>
            <a:off x="92394" y="17245834"/>
            <a:ext cx="16477488" cy="807932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Placeholder 91">
            <a:extLst>
              <a:ext uri="{FF2B5EF4-FFF2-40B4-BE49-F238E27FC236}">
                <a16:creationId xmlns:a16="http://schemas.microsoft.com/office/drawing/2014/main" id="{4D85D6DC-4D69-6D86-8C61-00301F3CC2DF}"/>
              </a:ext>
            </a:extLst>
          </p:cNvPr>
          <p:cNvSpPr txBox="1">
            <a:spLocks/>
          </p:cNvSpPr>
          <p:nvPr/>
        </p:nvSpPr>
        <p:spPr>
          <a:xfrm>
            <a:off x="17303596" y="5699922"/>
            <a:ext cx="11489366" cy="1015640"/>
          </a:xfrm>
          <a:prstGeom prst="rect">
            <a:avLst/>
          </a:prstGeom>
          <a:ln w="12700">
            <a:solidFill>
              <a:srgbClr val="FF0000"/>
            </a:solidFill>
          </a:ln>
        </p:spPr>
        <p:txBody>
          <a:bodyPr wrap="square" lIns="228589" tIns="228589" rIns="228589" bIns="228589">
            <a:spAutoFit/>
          </a:bodyPr>
          <a:lstStyle>
            <a:lvl1pPr marL="0" indent="0" algn="l" defTabSz="4388900" rtl="0" eaLnBrk="1" latinLnBrk="0" hangingPunct="1">
              <a:spcBef>
                <a:spcPct val="20000"/>
              </a:spcBef>
              <a:buFont typeface="Arial" pitchFamily="34" charset="0"/>
              <a:buNone/>
              <a:defRPr sz="2500" kern="1200">
                <a:solidFill>
                  <a:schemeClr val="accent5">
                    <a:lumMod val="50000"/>
                  </a:schemeClr>
                </a:solidFill>
                <a:latin typeface="Times New Roman" pitchFamily="18" charset="0"/>
                <a:ea typeface="+mn-ea"/>
                <a:cs typeface="Times New Roman" pitchFamily="18" charset="0"/>
              </a:defRPr>
            </a:lvl1pPr>
            <a:lvl2pPr marL="1485825" indent="-571471"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2pPr>
            <a:lvl3pPr marL="2057297" indent="-571471"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3pPr>
            <a:lvl4pPr marL="2685916" indent="-628619"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4pPr>
            <a:lvl5pPr marL="3143093" indent="-457177"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a:lstStyle>
          <a:p>
            <a:pPr algn="ctr"/>
            <a:r>
              <a:rPr lang="en-US" sz="3600" b="1" dirty="0">
                <a:solidFill>
                  <a:schemeClr val="tx1"/>
                </a:solidFill>
                <a:latin typeface="Arial" panose="020B0604020202020204" pitchFamily="34" charset="0"/>
                <a:cs typeface="Arial" panose="020B0604020202020204" pitchFamily="34" charset="0"/>
              </a:rPr>
              <a:t>1) 4MOSC1 Cells Are Dependent on </a:t>
            </a:r>
            <a:r>
              <a:rPr lang="en-US" sz="3600" b="1" dirty="0" err="1">
                <a:solidFill>
                  <a:schemeClr val="tx1"/>
                </a:solidFill>
                <a:latin typeface="Arial" panose="020B0604020202020204" pitchFamily="34" charset="0"/>
                <a:cs typeface="Arial" panose="020B0604020202020204" pitchFamily="34" charset="0"/>
              </a:rPr>
              <a:t>Wnt</a:t>
            </a:r>
            <a:r>
              <a:rPr lang="en-US" sz="3600" b="1" dirty="0">
                <a:solidFill>
                  <a:schemeClr val="tx1"/>
                </a:solidFill>
                <a:latin typeface="Arial" panose="020B0604020202020204" pitchFamily="34" charset="0"/>
                <a:cs typeface="Arial" panose="020B0604020202020204" pitchFamily="34" charset="0"/>
              </a:rPr>
              <a:t> Signaling  </a:t>
            </a:r>
          </a:p>
        </p:txBody>
      </p:sp>
      <p:sp>
        <p:nvSpPr>
          <p:cNvPr id="30" name="Text Placeholder 91">
            <a:extLst>
              <a:ext uri="{FF2B5EF4-FFF2-40B4-BE49-F238E27FC236}">
                <a16:creationId xmlns:a16="http://schemas.microsoft.com/office/drawing/2014/main" id="{5CD40DA2-DB6B-AC5D-37E1-40CB3A0114F7}"/>
              </a:ext>
            </a:extLst>
          </p:cNvPr>
          <p:cNvSpPr txBox="1">
            <a:spLocks/>
          </p:cNvSpPr>
          <p:nvPr/>
        </p:nvSpPr>
        <p:spPr>
          <a:xfrm>
            <a:off x="17303595" y="14663492"/>
            <a:ext cx="26184041" cy="1015640"/>
          </a:xfrm>
          <a:prstGeom prst="rect">
            <a:avLst/>
          </a:prstGeom>
          <a:ln w="12700">
            <a:solidFill>
              <a:srgbClr val="FF0000"/>
            </a:solidFill>
          </a:ln>
        </p:spPr>
        <p:txBody>
          <a:bodyPr wrap="square" lIns="228589" tIns="228589" rIns="228589" bIns="228589">
            <a:spAutoFit/>
          </a:bodyPr>
          <a:lstStyle>
            <a:lvl1pPr marL="0" indent="0" algn="l" defTabSz="4388900" rtl="0" eaLnBrk="1" latinLnBrk="0" hangingPunct="1">
              <a:spcBef>
                <a:spcPct val="20000"/>
              </a:spcBef>
              <a:buFont typeface="Arial" pitchFamily="34" charset="0"/>
              <a:buNone/>
              <a:defRPr sz="2500" kern="1200">
                <a:solidFill>
                  <a:schemeClr val="accent5">
                    <a:lumMod val="50000"/>
                  </a:schemeClr>
                </a:solidFill>
                <a:latin typeface="Times New Roman" pitchFamily="18" charset="0"/>
                <a:ea typeface="+mn-ea"/>
                <a:cs typeface="Times New Roman" pitchFamily="18" charset="0"/>
              </a:defRPr>
            </a:lvl1pPr>
            <a:lvl2pPr marL="1485825" indent="-571471"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2pPr>
            <a:lvl3pPr marL="2057297" indent="-571471"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3pPr>
            <a:lvl4pPr marL="2685916" indent="-628619"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4pPr>
            <a:lvl5pPr marL="3143093" indent="-457177"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a:lstStyle>
          <a:p>
            <a:pPr algn="ctr"/>
            <a:r>
              <a:rPr lang="en-US" sz="3600" b="1" dirty="0">
                <a:solidFill>
                  <a:schemeClr val="tx1"/>
                </a:solidFill>
                <a:latin typeface="Arial" panose="020B0604020202020204" pitchFamily="34" charset="0"/>
                <a:cs typeface="Arial" panose="020B0604020202020204" pitchFamily="34" charset="0"/>
              </a:rPr>
              <a:t>3) E7386 Inhibits OSCC Tumor Growth In Vivo</a:t>
            </a:r>
          </a:p>
        </p:txBody>
      </p:sp>
      <p:sp>
        <p:nvSpPr>
          <p:cNvPr id="31" name="Text Placeholder 87">
            <a:extLst>
              <a:ext uri="{FF2B5EF4-FFF2-40B4-BE49-F238E27FC236}">
                <a16:creationId xmlns:a16="http://schemas.microsoft.com/office/drawing/2014/main" id="{A9A921A4-4972-CC25-B33D-B2CC98CF15D1}"/>
              </a:ext>
            </a:extLst>
          </p:cNvPr>
          <p:cNvSpPr txBox="1">
            <a:spLocks/>
          </p:cNvSpPr>
          <p:nvPr/>
        </p:nvSpPr>
        <p:spPr>
          <a:xfrm>
            <a:off x="16758447" y="4526280"/>
            <a:ext cx="26949874" cy="923322"/>
          </a:xfrm>
          <a:prstGeom prst="rect">
            <a:avLst/>
          </a:prstGeom>
          <a:noFill/>
          <a:ln>
            <a:noFill/>
          </a:ln>
        </p:spPr>
        <p:txBody>
          <a:bodyPr wrap="square" lIns="91436" tIns="91436" rIns="91436" bIns="91436" anchor="ctr" anchorCtr="0">
            <a:spAutoFit/>
          </a:bodyPr>
          <a:lstStyle>
            <a:lvl1pPr marL="0" indent="0" algn="ctr" defTabSz="4388900" rtl="0" eaLnBrk="1" latinLnBrk="0" hangingPunct="1">
              <a:spcBef>
                <a:spcPct val="20000"/>
              </a:spcBef>
              <a:buFont typeface="Arial" pitchFamily="34" charset="0"/>
              <a:buNone/>
              <a:defRPr sz="3700" b="1" u="sng" kern="1200" baseline="0">
                <a:solidFill>
                  <a:schemeClr val="accent5">
                    <a:lumMod val="50000"/>
                  </a:schemeClr>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a:lstStyle>
          <a:p>
            <a:r>
              <a:rPr lang="en-US" sz="4800" dirty="0">
                <a:solidFill>
                  <a:srgbClr val="FF0000"/>
                </a:solidFill>
                <a:latin typeface="Arial" panose="020B0604020202020204" pitchFamily="34" charset="0"/>
                <a:cs typeface="Arial" panose="020B0604020202020204" pitchFamily="34" charset="0"/>
              </a:rPr>
              <a:t>Results</a:t>
            </a:r>
          </a:p>
        </p:txBody>
      </p:sp>
      <p:pic>
        <p:nvPicPr>
          <p:cNvPr id="32" name="Picture 31">
            <a:extLst>
              <a:ext uri="{FF2B5EF4-FFF2-40B4-BE49-F238E27FC236}">
                <a16:creationId xmlns:a16="http://schemas.microsoft.com/office/drawing/2014/main" id="{57751C2C-F4A7-4E98-4E19-DB8299CD87C4}"/>
              </a:ext>
            </a:extLst>
          </p:cNvPr>
          <p:cNvPicPr>
            <a:picLocks noChangeAspect="1"/>
          </p:cNvPicPr>
          <p:nvPr/>
        </p:nvPicPr>
        <p:blipFill rotWithShape="1">
          <a:blip r:embed="rId13">
            <a:extLst>
              <a:ext uri="{28A0092B-C50C-407E-A947-70E740481C1C}">
                <a14:useLocalDpi xmlns:a14="http://schemas.microsoft.com/office/drawing/2010/main" val="0"/>
              </a:ext>
            </a:extLst>
          </a:blip>
          <a:srcRect l="4328" t="13489" r="5488"/>
          <a:stretch/>
        </p:blipFill>
        <p:spPr>
          <a:xfrm>
            <a:off x="22154314" y="7551147"/>
            <a:ext cx="6789448" cy="4630253"/>
          </a:xfrm>
          <a:prstGeom prst="rect">
            <a:avLst/>
          </a:prstGeom>
        </p:spPr>
      </p:pic>
      <p:pic>
        <p:nvPicPr>
          <p:cNvPr id="33" name="Picture 32">
            <a:extLst>
              <a:ext uri="{FF2B5EF4-FFF2-40B4-BE49-F238E27FC236}">
                <a16:creationId xmlns:a16="http://schemas.microsoft.com/office/drawing/2014/main" id="{950BCD6E-C7D8-04AD-F9D0-F4DAA18DDAB4}"/>
              </a:ext>
            </a:extLst>
          </p:cNvPr>
          <p:cNvPicPr>
            <a:picLocks noChangeAspect="1"/>
          </p:cNvPicPr>
          <p:nvPr/>
        </p:nvPicPr>
        <p:blipFill rotWithShape="1">
          <a:blip r:embed="rId14">
            <a:extLst>
              <a:ext uri="{28A0092B-C50C-407E-A947-70E740481C1C}">
                <a14:useLocalDpi xmlns:a14="http://schemas.microsoft.com/office/drawing/2010/main" val="0"/>
              </a:ext>
            </a:extLst>
          </a:blip>
          <a:srcRect l="10155" t="10185" r="6824"/>
          <a:stretch/>
        </p:blipFill>
        <p:spPr>
          <a:xfrm>
            <a:off x="17551983" y="7066236"/>
            <a:ext cx="4646016" cy="6317714"/>
          </a:xfrm>
          <a:prstGeom prst="rect">
            <a:avLst/>
          </a:prstGeom>
        </p:spPr>
      </p:pic>
      <p:sp>
        <p:nvSpPr>
          <p:cNvPr id="34" name="TextBox 33">
            <a:extLst>
              <a:ext uri="{FF2B5EF4-FFF2-40B4-BE49-F238E27FC236}">
                <a16:creationId xmlns:a16="http://schemas.microsoft.com/office/drawing/2014/main" id="{0E218791-BFE2-3ABF-9248-B7D2CB538308}"/>
              </a:ext>
            </a:extLst>
          </p:cNvPr>
          <p:cNvSpPr txBox="1"/>
          <p:nvPr/>
        </p:nvSpPr>
        <p:spPr>
          <a:xfrm>
            <a:off x="17332089" y="6730278"/>
            <a:ext cx="4320681" cy="477054"/>
          </a:xfrm>
          <a:prstGeom prst="rect">
            <a:avLst/>
          </a:prstGeom>
          <a:noFill/>
        </p:spPr>
        <p:txBody>
          <a:bodyPr wrap="square" rtlCol="0">
            <a:spAutoFit/>
          </a:bodyPr>
          <a:lstStyle/>
          <a:p>
            <a:pPr algn="ctr"/>
            <a:r>
              <a:rPr lang="en-US" sz="2500" b="1" dirty="0">
                <a:solidFill>
                  <a:srgbClr val="000000"/>
                </a:solidFill>
                <a:effectLst/>
                <a:latin typeface="Arial" panose="020B0604020202020204" pitchFamily="34" charset="0"/>
              </a:rPr>
              <a:t>4MOSC1 TOP/FOP Assay</a:t>
            </a:r>
            <a:endParaRPr lang="en-US" sz="2500" dirty="0">
              <a:solidFill>
                <a:srgbClr val="000000"/>
              </a:solidFill>
              <a:effectLst/>
              <a:latin typeface="Arial" panose="020B0604020202020204" pitchFamily="34" charset="0"/>
            </a:endParaRPr>
          </a:p>
        </p:txBody>
      </p:sp>
      <p:sp>
        <p:nvSpPr>
          <p:cNvPr id="35" name="TextBox 34">
            <a:extLst>
              <a:ext uri="{FF2B5EF4-FFF2-40B4-BE49-F238E27FC236}">
                <a16:creationId xmlns:a16="http://schemas.microsoft.com/office/drawing/2014/main" id="{3AA39CD6-F521-BB55-D2BB-3A8B94B43369}"/>
              </a:ext>
            </a:extLst>
          </p:cNvPr>
          <p:cNvSpPr txBox="1"/>
          <p:nvPr/>
        </p:nvSpPr>
        <p:spPr>
          <a:xfrm>
            <a:off x="22187316" y="6766100"/>
            <a:ext cx="6266356" cy="861774"/>
          </a:xfrm>
          <a:prstGeom prst="rect">
            <a:avLst/>
          </a:prstGeom>
          <a:noFill/>
        </p:spPr>
        <p:txBody>
          <a:bodyPr wrap="square" rtlCol="0">
            <a:spAutoFit/>
          </a:bodyPr>
          <a:lstStyle/>
          <a:p>
            <a:pPr algn="ctr"/>
            <a:r>
              <a:rPr lang="en-US" sz="2500" b="1" dirty="0">
                <a:solidFill>
                  <a:srgbClr val="000000"/>
                </a:solidFill>
                <a:effectLst/>
                <a:latin typeface="Arial" panose="020B0604020202020204" pitchFamily="34" charset="0"/>
              </a:rPr>
              <a:t>In Vitro Treatment of 4MOSC1 Cells with E7386</a:t>
            </a:r>
            <a:endParaRPr lang="en-US" sz="2500" dirty="0">
              <a:solidFill>
                <a:srgbClr val="000000"/>
              </a:solidFill>
              <a:effectLst/>
              <a:latin typeface="Arial" panose="020B0604020202020204" pitchFamily="34" charset="0"/>
            </a:endParaRPr>
          </a:p>
        </p:txBody>
      </p:sp>
      <p:sp>
        <p:nvSpPr>
          <p:cNvPr id="36" name="TextBox 35">
            <a:extLst>
              <a:ext uri="{FF2B5EF4-FFF2-40B4-BE49-F238E27FC236}">
                <a16:creationId xmlns:a16="http://schemas.microsoft.com/office/drawing/2014/main" id="{D6E73DF1-EFC9-E83B-00E8-2AB9F44DD64C}"/>
              </a:ext>
            </a:extLst>
          </p:cNvPr>
          <p:cNvSpPr txBox="1"/>
          <p:nvPr/>
        </p:nvSpPr>
        <p:spPr>
          <a:xfrm>
            <a:off x="17391595" y="13458180"/>
            <a:ext cx="11392692" cy="1200329"/>
          </a:xfrm>
          <a:prstGeom prst="rect">
            <a:avLst/>
          </a:prstGeom>
          <a:noFill/>
        </p:spPr>
        <p:txBody>
          <a:bodyPr wrap="square" rtlCol="0">
            <a:spAutoFit/>
          </a:bodyPr>
          <a:lstStyle/>
          <a:p>
            <a:pPr algn="just"/>
            <a:r>
              <a:rPr lang="en-US" sz="2400" dirty="0">
                <a:latin typeface="Arial" panose="020B0604020202020204" pitchFamily="34" charset="0"/>
                <a:cs typeface="Arial" panose="020B0604020202020204" pitchFamily="34" charset="0"/>
              </a:rPr>
              <a:t>(FOP and TOP) compared to their untreated controls. </a:t>
            </a:r>
            <a:r>
              <a:rPr lang="en-US" sz="2400" b="1" dirty="0">
                <a:latin typeface="Arial" panose="020B0604020202020204" pitchFamily="34" charset="0"/>
                <a:cs typeface="Arial" panose="020B0604020202020204" pitchFamily="34" charset="0"/>
              </a:rPr>
              <a:t>(Right): </a:t>
            </a:r>
            <a:r>
              <a:rPr lang="en-US" sz="2400" dirty="0" err="1">
                <a:latin typeface="Arial" panose="020B0604020202020204" pitchFamily="34" charset="0"/>
                <a:cs typeface="Arial" panose="020B0604020202020204" pitchFamily="34" charset="0"/>
              </a:rPr>
              <a:t>PrestoBlue</a:t>
            </a:r>
            <a:r>
              <a:rPr lang="en-US" sz="2400" dirty="0">
                <a:latin typeface="Arial" panose="020B0604020202020204" pitchFamily="34" charset="0"/>
                <a:cs typeface="Arial" panose="020B0604020202020204" pitchFamily="34" charset="0"/>
              </a:rPr>
              <a:t> Cell Viability assay showed a dose-dependent response in 4MOSC1 cell proliferation in vitro compared to control (DMSO). </a:t>
            </a:r>
          </a:p>
        </p:txBody>
      </p:sp>
      <p:sp>
        <p:nvSpPr>
          <p:cNvPr id="37" name="TextBox 36">
            <a:extLst>
              <a:ext uri="{FF2B5EF4-FFF2-40B4-BE49-F238E27FC236}">
                <a16:creationId xmlns:a16="http://schemas.microsoft.com/office/drawing/2014/main" id="{69016C11-3DA6-CF3A-B673-B5FFC9FBD6E9}"/>
              </a:ext>
            </a:extLst>
          </p:cNvPr>
          <p:cNvSpPr txBox="1"/>
          <p:nvPr/>
        </p:nvSpPr>
        <p:spPr>
          <a:xfrm>
            <a:off x="21994105" y="11961222"/>
            <a:ext cx="6722112" cy="1569660"/>
          </a:xfrm>
          <a:prstGeom prst="rect">
            <a:avLst/>
          </a:prstGeom>
          <a:noFill/>
        </p:spPr>
        <p:txBody>
          <a:bodyPr wrap="square">
            <a:spAutoFit/>
          </a:bodyPr>
          <a:lstStyle/>
          <a:p>
            <a:pPr algn="just"/>
            <a:r>
              <a:rPr lang="en-US" sz="2400" b="1" dirty="0">
                <a:latin typeface="Arial" panose="020B0604020202020204" pitchFamily="34" charset="0"/>
                <a:cs typeface="Arial" panose="020B0604020202020204" pitchFamily="34" charset="0"/>
              </a:rPr>
              <a:t>(Left): </a:t>
            </a:r>
            <a:r>
              <a:rPr lang="en-US" sz="2400" dirty="0" err="1">
                <a:latin typeface="Arial" panose="020B0604020202020204" pitchFamily="34" charset="0"/>
                <a:cs typeface="Arial" panose="020B0604020202020204" pitchFamily="34" charset="0"/>
              </a:rPr>
              <a:t>Wnt</a:t>
            </a:r>
            <a:r>
              <a:rPr lang="en-US" sz="2400" dirty="0">
                <a:latin typeface="Arial" panose="020B0604020202020204" pitchFamily="34" charset="0"/>
                <a:cs typeface="Arial" panose="020B0604020202020204" pitchFamily="34" charset="0"/>
              </a:rPr>
              <a:t> reporter activity increased in TOP compared to the scrambled control (FOP vs. TOP) 4MOSC1 cells. Treatment with E7386 reduced </a:t>
            </a:r>
            <a:r>
              <a:rPr lang="en-US" sz="2400" dirty="0" err="1">
                <a:latin typeface="Arial" panose="020B0604020202020204" pitchFamily="34" charset="0"/>
                <a:cs typeface="Arial" panose="020B0604020202020204" pitchFamily="34" charset="0"/>
              </a:rPr>
              <a:t>Wnt</a:t>
            </a:r>
            <a:r>
              <a:rPr lang="en-US" sz="2400" dirty="0">
                <a:latin typeface="Arial" panose="020B0604020202020204" pitchFamily="34" charset="0"/>
                <a:cs typeface="Arial" panose="020B0604020202020204" pitchFamily="34" charset="0"/>
              </a:rPr>
              <a:t> reporter  activity  for  all  conditions</a:t>
            </a:r>
            <a:endParaRPr lang="en-US" sz="2400" dirty="0"/>
          </a:p>
        </p:txBody>
      </p:sp>
      <p:sp>
        <p:nvSpPr>
          <p:cNvPr id="38" name="TextBox 37">
            <a:extLst>
              <a:ext uri="{FF2B5EF4-FFF2-40B4-BE49-F238E27FC236}">
                <a16:creationId xmlns:a16="http://schemas.microsoft.com/office/drawing/2014/main" id="{8C611CAB-9475-04AD-576A-EAE65456901C}"/>
              </a:ext>
            </a:extLst>
          </p:cNvPr>
          <p:cNvSpPr txBox="1"/>
          <p:nvPr/>
        </p:nvSpPr>
        <p:spPr>
          <a:xfrm rot="16200000">
            <a:off x="15211479" y="9511432"/>
            <a:ext cx="4320681" cy="400110"/>
          </a:xfrm>
          <a:prstGeom prst="rect">
            <a:avLst/>
          </a:prstGeom>
          <a:noFill/>
        </p:spPr>
        <p:txBody>
          <a:bodyPr wrap="square" rtlCol="0">
            <a:spAutoFit/>
          </a:bodyPr>
          <a:lstStyle/>
          <a:p>
            <a:pPr algn="ctr"/>
            <a:r>
              <a:rPr lang="en-US" sz="2000" b="1" dirty="0">
                <a:solidFill>
                  <a:srgbClr val="000000"/>
                </a:solidFill>
                <a:latin typeface="Arial" panose="020B0604020202020204" pitchFamily="34" charset="0"/>
              </a:rPr>
              <a:t>Luciferase Activity</a:t>
            </a:r>
            <a:endParaRPr lang="en-US" sz="2000" dirty="0">
              <a:solidFill>
                <a:srgbClr val="000000"/>
              </a:solidFill>
              <a:effectLst/>
              <a:latin typeface="Arial" panose="020B0604020202020204" pitchFamily="34" charset="0"/>
            </a:endParaRPr>
          </a:p>
        </p:txBody>
      </p:sp>
      <p:sp>
        <p:nvSpPr>
          <p:cNvPr id="39" name="TextBox 38">
            <a:extLst>
              <a:ext uri="{FF2B5EF4-FFF2-40B4-BE49-F238E27FC236}">
                <a16:creationId xmlns:a16="http://schemas.microsoft.com/office/drawing/2014/main" id="{65C3DBB9-AF70-F9F9-C60D-9E7E14902FC0}"/>
              </a:ext>
            </a:extLst>
          </p:cNvPr>
          <p:cNvSpPr txBox="1"/>
          <p:nvPr/>
        </p:nvSpPr>
        <p:spPr>
          <a:xfrm>
            <a:off x="17332089" y="21064382"/>
            <a:ext cx="26184041" cy="12003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400" b="1" dirty="0">
                <a:latin typeface="Arial" panose="020B0604020202020204" pitchFamily="34" charset="0"/>
                <a:cs typeface="Arial" panose="020B0604020202020204" pitchFamily="34" charset="0"/>
              </a:rPr>
              <a:t>(Left): </a:t>
            </a:r>
            <a:r>
              <a:rPr lang="en-US" sz="2400" dirty="0">
                <a:latin typeface="Arial" panose="020B0604020202020204" pitchFamily="34" charset="0"/>
                <a:cs typeface="Arial" panose="020B0604020202020204" pitchFamily="34" charset="0"/>
              </a:rPr>
              <a:t>Old mice tumor </a:t>
            </a:r>
            <a:r>
              <a:rPr lang="en-US" sz="2400" dirty="0" err="1">
                <a:latin typeface="Arial" panose="020B0604020202020204" pitchFamily="34" charset="0"/>
                <a:cs typeface="Arial" panose="020B0604020202020204" pitchFamily="34" charset="0"/>
              </a:rPr>
              <a:t>isografts</a:t>
            </a:r>
            <a:r>
              <a:rPr lang="en-US" sz="2400" dirty="0">
                <a:latin typeface="Arial" panose="020B0604020202020204" pitchFamily="34" charset="0"/>
                <a:cs typeface="Arial" panose="020B0604020202020204" pitchFamily="34" charset="0"/>
              </a:rPr>
              <a:t> grow to a larger volume with faster growth kinetics compared to young mice when injected with equal numbers of 4MOSC1 cells. </a:t>
            </a:r>
            <a:r>
              <a:rPr lang="en-US" sz="2400" b="1" dirty="0">
                <a:latin typeface="Arial" panose="020B0604020202020204" pitchFamily="34" charset="0"/>
                <a:cs typeface="Arial" panose="020B0604020202020204" pitchFamily="34" charset="0"/>
              </a:rPr>
              <a:t>(Center) </a:t>
            </a:r>
            <a:r>
              <a:rPr lang="en-US" sz="2400" dirty="0">
                <a:latin typeface="Arial" panose="020B0604020202020204" pitchFamily="34" charset="0"/>
                <a:cs typeface="Arial" panose="020B0604020202020204" pitchFamily="34" charset="0"/>
              </a:rPr>
              <a:t>E7386 treated young mice showed a 75% reduction in average tumor volume compared to PBS treated (control) mice. </a:t>
            </a:r>
            <a:r>
              <a:rPr lang="en-US" sz="2400" b="1" dirty="0">
                <a:latin typeface="Arial" panose="020B0604020202020204" pitchFamily="34" charset="0"/>
                <a:cs typeface="Arial" panose="020B0604020202020204" pitchFamily="34" charset="0"/>
              </a:rPr>
              <a:t>(Right): </a:t>
            </a:r>
            <a:r>
              <a:rPr lang="en-US" sz="2400" dirty="0">
                <a:latin typeface="Arial" panose="020B0604020202020204" pitchFamily="34" charset="0"/>
                <a:cs typeface="Arial" panose="020B0604020202020204" pitchFamily="34" charset="0"/>
              </a:rPr>
              <a:t>PBS treated old mice tumor growth plateaued around day 12, and at the time of sacrifice, E7386 treated mice had ~40% decrease in average tumor volume.</a:t>
            </a:r>
            <a:endParaRPr kumimoji="0" lang="en-US" sz="24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pic>
        <p:nvPicPr>
          <p:cNvPr id="40" name="Picture 39">
            <a:extLst>
              <a:ext uri="{FF2B5EF4-FFF2-40B4-BE49-F238E27FC236}">
                <a16:creationId xmlns:a16="http://schemas.microsoft.com/office/drawing/2014/main" id="{E696B118-A8B1-6ED3-1F7D-E8A621432467}"/>
              </a:ext>
            </a:extLst>
          </p:cNvPr>
          <p:cNvPicPr>
            <a:picLocks noChangeAspect="1"/>
          </p:cNvPicPr>
          <p:nvPr/>
        </p:nvPicPr>
        <p:blipFill rotWithShape="1">
          <a:blip r:embed="rId15">
            <a:extLst>
              <a:ext uri="{28A0092B-C50C-407E-A947-70E740481C1C}">
                <a14:useLocalDpi xmlns:a14="http://schemas.microsoft.com/office/drawing/2010/main" val="0"/>
              </a:ext>
            </a:extLst>
          </a:blip>
          <a:srcRect t="3146"/>
          <a:stretch/>
        </p:blipFill>
        <p:spPr>
          <a:xfrm>
            <a:off x="34956815" y="16001889"/>
            <a:ext cx="8643063" cy="5044150"/>
          </a:xfrm>
          <a:prstGeom prst="rect">
            <a:avLst/>
          </a:prstGeom>
        </p:spPr>
      </p:pic>
      <p:pic>
        <p:nvPicPr>
          <p:cNvPr id="41" name="Picture 40">
            <a:extLst>
              <a:ext uri="{FF2B5EF4-FFF2-40B4-BE49-F238E27FC236}">
                <a16:creationId xmlns:a16="http://schemas.microsoft.com/office/drawing/2014/main" id="{A23EE658-E3D5-6C21-339C-D98EC5B3B98D}"/>
              </a:ext>
            </a:extLst>
          </p:cNvPr>
          <p:cNvPicPr>
            <a:picLocks noChangeAspect="1"/>
          </p:cNvPicPr>
          <p:nvPr/>
        </p:nvPicPr>
        <p:blipFill rotWithShape="1">
          <a:blip r:embed="rId16">
            <a:extLst>
              <a:ext uri="{28A0092B-C50C-407E-A947-70E740481C1C}">
                <a14:useLocalDpi xmlns:a14="http://schemas.microsoft.com/office/drawing/2010/main" val="0"/>
              </a:ext>
            </a:extLst>
          </a:blip>
          <a:srcRect l="3432" t="4029"/>
          <a:stretch/>
        </p:blipFill>
        <p:spPr>
          <a:xfrm>
            <a:off x="26220532" y="16000334"/>
            <a:ext cx="8433238" cy="5046789"/>
          </a:xfrm>
          <a:prstGeom prst="rect">
            <a:avLst/>
          </a:prstGeom>
        </p:spPr>
      </p:pic>
      <p:sp>
        <p:nvSpPr>
          <p:cNvPr id="42" name="Rectangle 41">
            <a:extLst>
              <a:ext uri="{FF2B5EF4-FFF2-40B4-BE49-F238E27FC236}">
                <a16:creationId xmlns:a16="http://schemas.microsoft.com/office/drawing/2014/main" id="{31224C04-E461-D678-6E23-C66809F65C52}"/>
              </a:ext>
            </a:extLst>
          </p:cNvPr>
          <p:cNvSpPr/>
          <p:nvPr/>
        </p:nvSpPr>
        <p:spPr>
          <a:xfrm>
            <a:off x="16637218" y="4577753"/>
            <a:ext cx="26920491" cy="2829659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 Placeholder 91">
            <a:extLst>
              <a:ext uri="{FF2B5EF4-FFF2-40B4-BE49-F238E27FC236}">
                <a16:creationId xmlns:a16="http://schemas.microsoft.com/office/drawing/2014/main" id="{0B485251-0334-DC1F-9D7F-E5299BD41385}"/>
              </a:ext>
            </a:extLst>
          </p:cNvPr>
          <p:cNvSpPr txBox="1">
            <a:spLocks/>
          </p:cNvSpPr>
          <p:nvPr/>
        </p:nvSpPr>
        <p:spPr>
          <a:xfrm>
            <a:off x="29096208" y="5698374"/>
            <a:ext cx="14391429" cy="1015640"/>
          </a:xfrm>
          <a:prstGeom prst="rect">
            <a:avLst/>
          </a:prstGeom>
          <a:ln w="12700">
            <a:solidFill>
              <a:srgbClr val="FF0000"/>
            </a:solidFill>
          </a:ln>
        </p:spPr>
        <p:txBody>
          <a:bodyPr wrap="square" lIns="228589" tIns="228589" rIns="228589" bIns="228589">
            <a:spAutoFit/>
          </a:bodyPr>
          <a:lstStyle>
            <a:lvl1pPr marL="0" indent="0" algn="l" defTabSz="4388900" rtl="0" eaLnBrk="1" latinLnBrk="0" hangingPunct="1">
              <a:spcBef>
                <a:spcPct val="20000"/>
              </a:spcBef>
              <a:buFont typeface="Arial" pitchFamily="34" charset="0"/>
              <a:buNone/>
              <a:defRPr sz="2500" kern="1200">
                <a:solidFill>
                  <a:schemeClr val="accent5">
                    <a:lumMod val="50000"/>
                  </a:schemeClr>
                </a:solidFill>
                <a:latin typeface="Times New Roman" pitchFamily="18" charset="0"/>
                <a:ea typeface="+mn-ea"/>
                <a:cs typeface="Times New Roman" pitchFamily="18" charset="0"/>
              </a:defRPr>
            </a:lvl1pPr>
            <a:lvl2pPr marL="1485825" indent="-571471"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2pPr>
            <a:lvl3pPr marL="2057297" indent="-571471"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3pPr>
            <a:lvl4pPr marL="2685916" indent="-628619"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4pPr>
            <a:lvl5pPr marL="3143093" indent="-457177"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a:lstStyle>
          <a:p>
            <a:pPr algn="ctr"/>
            <a:r>
              <a:rPr lang="en-US" sz="3600" b="1" dirty="0">
                <a:solidFill>
                  <a:schemeClr val="tx1"/>
                </a:solidFill>
                <a:latin typeface="Arial" panose="020B0604020202020204" pitchFamily="34" charset="0"/>
                <a:cs typeface="Arial" panose="020B0604020202020204" pitchFamily="34" charset="0"/>
              </a:rPr>
              <a:t>2) E7386 Promotes Epigenetic Remodeling</a:t>
            </a:r>
          </a:p>
        </p:txBody>
      </p:sp>
      <p:grpSp>
        <p:nvGrpSpPr>
          <p:cNvPr id="44" name="Group 43">
            <a:extLst>
              <a:ext uri="{FF2B5EF4-FFF2-40B4-BE49-F238E27FC236}">
                <a16:creationId xmlns:a16="http://schemas.microsoft.com/office/drawing/2014/main" id="{82F7911E-19A2-C982-81CE-5ED3AAE859B6}"/>
              </a:ext>
            </a:extLst>
          </p:cNvPr>
          <p:cNvGrpSpPr/>
          <p:nvPr/>
        </p:nvGrpSpPr>
        <p:grpSpPr>
          <a:xfrm>
            <a:off x="38469540" y="6932815"/>
            <a:ext cx="5004343" cy="4463699"/>
            <a:chOff x="15654861" y="17807951"/>
            <a:chExt cx="4601623" cy="3146599"/>
          </a:xfrm>
        </p:grpSpPr>
        <p:grpSp>
          <p:nvGrpSpPr>
            <p:cNvPr id="45" name="Group 44">
              <a:extLst>
                <a:ext uri="{FF2B5EF4-FFF2-40B4-BE49-F238E27FC236}">
                  <a16:creationId xmlns:a16="http://schemas.microsoft.com/office/drawing/2014/main" id="{CD9E06A1-1CC2-1EBB-3874-C992FAFE3711}"/>
                </a:ext>
              </a:extLst>
            </p:cNvPr>
            <p:cNvGrpSpPr/>
            <p:nvPr/>
          </p:nvGrpSpPr>
          <p:grpSpPr>
            <a:xfrm>
              <a:off x="15767544" y="17821041"/>
              <a:ext cx="4488940" cy="3133509"/>
              <a:chOff x="-64383" y="1366531"/>
              <a:chExt cx="4696447" cy="2920113"/>
            </a:xfrm>
          </p:grpSpPr>
          <p:pic>
            <p:nvPicPr>
              <p:cNvPr id="47" name="Picture 46" descr="A screenshot of a cell phone&#10;&#10;Description automatically generated">
                <a:extLst>
                  <a:ext uri="{FF2B5EF4-FFF2-40B4-BE49-F238E27FC236}">
                    <a16:creationId xmlns:a16="http://schemas.microsoft.com/office/drawing/2014/main" id="{07EA6194-B7B1-2615-9BFB-2628BF112429}"/>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r="51831"/>
              <a:stretch/>
            </p:blipFill>
            <p:spPr bwMode="auto">
              <a:xfrm>
                <a:off x="-64383" y="1366531"/>
                <a:ext cx="4696447" cy="2920113"/>
              </a:xfrm>
              <a:prstGeom prst="rect">
                <a:avLst/>
              </a:prstGeom>
              <a:ln>
                <a:noFill/>
              </a:ln>
              <a:extLst>
                <a:ext uri="{53640926-AAD7-44D8-BBD7-CCE9431645EC}">
                  <a14:shadowObscured xmlns:a14="http://schemas.microsoft.com/office/drawing/2010/main"/>
                </a:ext>
              </a:extLst>
            </p:spPr>
          </p:pic>
          <p:sp>
            <p:nvSpPr>
              <p:cNvPr id="48" name="Rectangle 47">
                <a:extLst>
                  <a:ext uri="{FF2B5EF4-FFF2-40B4-BE49-F238E27FC236}">
                    <a16:creationId xmlns:a16="http://schemas.microsoft.com/office/drawing/2014/main" id="{E3CCD1E1-57B1-2818-2E87-DBFE4CDC6C78}"/>
                  </a:ext>
                </a:extLst>
              </p:cNvPr>
              <p:cNvSpPr/>
              <p:nvPr/>
            </p:nvSpPr>
            <p:spPr>
              <a:xfrm>
                <a:off x="448894" y="1518939"/>
                <a:ext cx="332957" cy="43253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a:extLst>
                <a:ext uri="{FF2B5EF4-FFF2-40B4-BE49-F238E27FC236}">
                  <a16:creationId xmlns:a16="http://schemas.microsoft.com/office/drawing/2014/main" id="{B5C54C24-83C7-38C2-2D8B-C739D9C8DF9D}"/>
                </a:ext>
              </a:extLst>
            </p:cNvPr>
            <p:cNvSpPr/>
            <p:nvPr/>
          </p:nvSpPr>
          <p:spPr>
            <a:xfrm>
              <a:off x="15654861" y="17807951"/>
              <a:ext cx="943514" cy="6913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9" name="TextBox 48">
            <a:extLst>
              <a:ext uri="{FF2B5EF4-FFF2-40B4-BE49-F238E27FC236}">
                <a16:creationId xmlns:a16="http://schemas.microsoft.com/office/drawing/2014/main" id="{65F8280A-3ED2-090A-7D6E-22260D51F0E3}"/>
              </a:ext>
            </a:extLst>
          </p:cNvPr>
          <p:cNvSpPr txBox="1"/>
          <p:nvPr/>
        </p:nvSpPr>
        <p:spPr>
          <a:xfrm>
            <a:off x="33158339" y="12072893"/>
            <a:ext cx="10292870" cy="2308324"/>
          </a:xfrm>
          <a:prstGeom prst="rect">
            <a:avLst/>
          </a:prstGeom>
          <a:noFill/>
        </p:spPr>
        <p:txBody>
          <a:bodyPr wrap="square">
            <a:spAutoFit/>
          </a:bodyPr>
          <a:lstStyle/>
          <a:p>
            <a:pPr algn="just" defTabSz="914400">
              <a:defRPr/>
            </a:pPr>
            <a:r>
              <a:rPr kumimoji="0" lang="en-US" sz="2400" b="1" i="0" u="none" strike="noStrike" kern="1200" cap="none" spc="0" normalizeH="0" baseline="0" noProof="0" dirty="0">
                <a:ln>
                  <a:noFill/>
                </a:ln>
                <a:effectLst/>
                <a:uLnTx/>
                <a:uFillTx/>
                <a:latin typeface="Arial" panose="020B0604020202020204" pitchFamily="34" charset="0"/>
                <a:cs typeface="Arial" panose="020B0604020202020204" pitchFamily="34" charset="0"/>
              </a:rPr>
              <a:t>(Left): </a:t>
            </a:r>
            <a:r>
              <a:rPr kumimoji="0" lang="en-US" sz="2400" i="0" u="none" strike="noStrike" kern="1200" cap="none" spc="0" normalizeH="0" baseline="0" noProof="0" dirty="0">
                <a:ln>
                  <a:noFill/>
                </a:ln>
                <a:effectLst/>
                <a:uLnTx/>
                <a:uFillTx/>
                <a:latin typeface="Arial" panose="020B0604020202020204" pitchFamily="34" charset="0"/>
                <a:cs typeface="Arial" panose="020B0604020202020204" pitchFamily="34" charset="0"/>
              </a:rPr>
              <a:t>Global </a:t>
            </a:r>
            <a:r>
              <a:rPr kumimoji="0" lang="en-US" sz="2400" i="0" u="none" strike="noStrike" kern="1200" cap="none" spc="0" normalizeH="0" baseline="0" noProof="0" dirty="0" err="1">
                <a:ln>
                  <a:noFill/>
                </a:ln>
                <a:effectLst/>
                <a:uLnTx/>
                <a:uFillTx/>
                <a:latin typeface="Arial" panose="020B0604020202020204" pitchFamily="34" charset="0"/>
                <a:cs typeface="Arial" panose="020B0604020202020204" pitchFamily="34" charset="0"/>
              </a:rPr>
              <a:t>ChIP</a:t>
            </a:r>
            <a:r>
              <a:rPr kumimoji="0" lang="en-US" sz="2400" i="0" u="none" strike="noStrike" kern="1200" cap="none" spc="0" normalizeH="0" baseline="0" noProof="0" dirty="0">
                <a:ln>
                  <a:noFill/>
                </a:ln>
                <a:effectLst/>
                <a:uLnTx/>
                <a:uFillTx/>
                <a:latin typeface="Arial" panose="020B0604020202020204" pitchFamily="34" charset="0"/>
                <a:cs typeface="Arial" panose="020B0604020202020204" pitchFamily="34" charset="0"/>
              </a:rPr>
              <a:t>-seq analysis of H3K4me3 in human OSCC HSC-3 cells reveals inhibitory effects of E7386 on genes associated with stemness. </a:t>
            </a:r>
            <a:r>
              <a:rPr kumimoji="0" lang="en-US" sz="2400" b="1" i="0" u="none" strike="noStrike" kern="1200" cap="none" spc="0" normalizeH="0" baseline="0" noProof="0" dirty="0">
                <a:ln>
                  <a:noFill/>
                </a:ln>
                <a:effectLst/>
                <a:uLnTx/>
                <a:uFillTx/>
                <a:latin typeface="Arial" panose="020B0604020202020204" pitchFamily="34" charset="0"/>
                <a:cs typeface="Arial" panose="020B0604020202020204" pitchFamily="34" charset="0"/>
              </a:rPr>
              <a:t>(Right): </a:t>
            </a:r>
            <a:r>
              <a:rPr kumimoji="0" lang="en-US" sz="2400" b="0" i="0" u="none" strike="noStrike" kern="1200" cap="none" spc="0" normalizeH="0" baseline="0" noProof="0" dirty="0">
                <a:ln>
                  <a:noFill/>
                </a:ln>
                <a:effectLst/>
                <a:uLnTx/>
                <a:uFillTx/>
                <a:latin typeface="Arial" panose="020B0604020202020204" pitchFamily="34" charset="0"/>
                <a:ea typeface="Times New Roman" panose="02020603050405020304" pitchFamily="18" charset="0"/>
                <a:cs typeface="Arial" panose="020B0604020202020204" pitchFamily="34" charset="0"/>
              </a:rPr>
              <a:t>Treatment with E7386 (and 2</a:t>
            </a:r>
            <a:r>
              <a:rPr kumimoji="0" lang="en-US" sz="2400" b="0" i="0" u="none" strike="noStrike" kern="1200" cap="none" spc="0" normalizeH="0" baseline="30000" noProof="0" dirty="0">
                <a:ln>
                  <a:noFill/>
                </a:ln>
                <a:effectLst/>
                <a:uLnTx/>
                <a:uFillTx/>
                <a:latin typeface="Arial" panose="020B0604020202020204" pitchFamily="34" charset="0"/>
                <a:ea typeface="Times New Roman" panose="02020603050405020304" pitchFamily="18" charset="0"/>
                <a:cs typeface="Arial" panose="020B0604020202020204" pitchFamily="34" charset="0"/>
              </a:rPr>
              <a:t>nd</a:t>
            </a:r>
            <a:r>
              <a:rPr kumimoji="0" lang="en-US" sz="2400" b="0" i="0" u="none" strike="noStrike" kern="1200" cap="none" spc="0" normalizeH="0" baseline="0" noProof="0" dirty="0">
                <a:ln>
                  <a:noFill/>
                </a:ln>
                <a:effectLst/>
                <a:uLnTx/>
                <a:uFillTx/>
                <a:latin typeface="Arial" panose="020B0604020202020204" pitchFamily="34" charset="0"/>
                <a:ea typeface="Times New Roman" panose="02020603050405020304" pitchFamily="18" charset="0"/>
                <a:cs typeface="Arial" panose="020B0604020202020204" pitchFamily="34" charset="0"/>
              </a:rPr>
              <a:t> generation ICG-001) leads to reduced steady-state protein levels of CBP and MLL1 in human OSCC CAL27 (indolent) and HSC-3 (metastatic) cell lines.</a:t>
            </a:r>
            <a:endParaRPr lang="en-US" sz="2400" dirty="0">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40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50" name="Text Placeholder 91">
            <a:extLst>
              <a:ext uri="{FF2B5EF4-FFF2-40B4-BE49-F238E27FC236}">
                <a16:creationId xmlns:a16="http://schemas.microsoft.com/office/drawing/2014/main" id="{7044CBC9-8488-1E7F-FEE6-81B0E6C6B428}"/>
              </a:ext>
            </a:extLst>
          </p:cNvPr>
          <p:cNvSpPr txBox="1">
            <a:spLocks/>
          </p:cNvSpPr>
          <p:nvPr/>
        </p:nvSpPr>
        <p:spPr>
          <a:xfrm>
            <a:off x="17303595" y="22328219"/>
            <a:ext cx="26184041" cy="1015640"/>
          </a:xfrm>
          <a:prstGeom prst="rect">
            <a:avLst/>
          </a:prstGeom>
          <a:ln w="12700">
            <a:solidFill>
              <a:srgbClr val="FF0000"/>
            </a:solidFill>
          </a:ln>
        </p:spPr>
        <p:txBody>
          <a:bodyPr wrap="square" lIns="228589" tIns="228589" rIns="228589" bIns="228589">
            <a:spAutoFit/>
          </a:bodyPr>
          <a:lstStyle>
            <a:lvl1pPr marL="0" indent="0" algn="l" defTabSz="4388900" rtl="0" eaLnBrk="1" latinLnBrk="0" hangingPunct="1">
              <a:spcBef>
                <a:spcPct val="20000"/>
              </a:spcBef>
              <a:buFont typeface="Arial" pitchFamily="34" charset="0"/>
              <a:buNone/>
              <a:defRPr sz="2500" kern="1200">
                <a:solidFill>
                  <a:schemeClr val="accent5">
                    <a:lumMod val="50000"/>
                  </a:schemeClr>
                </a:solidFill>
                <a:latin typeface="Times New Roman" pitchFamily="18" charset="0"/>
                <a:ea typeface="+mn-ea"/>
                <a:cs typeface="Times New Roman" pitchFamily="18" charset="0"/>
              </a:defRPr>
            </a:lvl1pPr>
            <a:lvl2pPr marL="1485825" indent="-571471"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2pPr>
            <a:lvl3pPr marL="2057297" indent="-571471"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3pPr>
            <a:lvl4pPr marL="2685916" indent="-628619"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4pPr>
            <a:lvl5pPr marL="3143093" indent="-457177"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a:lstStyle>
          <a:p>
            <a:pPr algn="ctr">
              <a:spcBef>
                <a:spcPts val="0"/>
              </a:spcBef>
            </a:pPr>
            <a:r>
              <a:rPr lang="en-US" sz="3600" b="1" dirty="0">
                <a:solidFill>
                  <a:schemeClr val="tx1"/>
                </a:solidFill>
                <a:latin typeface="Arial" panose="020B0604020202020204" pitchFamily="34" charset="0"/>
                <a:cs typeface="Arial" panose="020B0604020202020204" pitchFamily="34" charset="0"/>
              </a:rPr>
              <a:t>4) Epigenetic Targets of E7386 Are Upregulated in Aged Mice 4MOSC1 Isografts Along with Markers of Senescence</a:t>
            </a:r>
          </a:p>
        </p:txBody>
      </p:sp>
      <p:sp>
        <p:nvSpPr>
          <p:cNvPr id="51" name="Text Placeholder 86">
            <a:extLst>
              <a:ext uri="{FF2B5EF4-FFF2-40B4-BE49-F238E27FC236}">
                <a16:creationId xmlns:a16="http://schemas.microsoft.com/office/drawing/2014/main" id="{1116B036-EB28-C8E1-4581-7F87F245ED2F}"/>
              </a:ext>
            </a:extLst>
          </p:cNvPr>
          <p:cNvSpPr txBox="1">
            <a:spLocks/>
          </p:cNvSpPr>
          <p:nvPr/>
        </p:nvSpPr>
        <p:spPr>
          <a:xfrm>
            <a:off x="166536" y="25993426"/>
            <a:ext cx="16340133" cy="2456035"/>
          </a:xfrm>
          <a:prstGeom prst="rect">
            <a:avLst/>
          </a:prstGeom>
          <a:solidFill>
            <a:schemeClr val="bg1"/>
          </a:solidFill>
          <a:ln w="19050">
            <a:noFill/>
          </a:ln>
        </p:spPr>
        <p:txBody>
          <a:bodyPr wrap="square" lIns="228589" tIns="228589" rIns="228589" bIns="228589">
            <a:spAutoFit/>
          </a:bodyPr>
          <a:lstStyle>
            <a:lvl1pPr marL="0" indent="0" algn="l" defTabSz="4388900" rtl="0" eaLnBrk="1" latinLnBrk="0" hangingPunct="1">
              <a:spcBef>
                <a:spcPct val="20000"/>
              </a:spcBef>
              <a:buFont typeface="Arial" pitchFamily="34" charset="0"/>
              <a:buNone/>
              <a:defRPr sz="2500" kern="1200">
                <a:solidFill>
                  <a:schemeClr val="accent5">
                    <a:lumMod val="50000"/>
                  </a:schemeClr>
                </a:solidFill>
                <a:latin typeface="Times New Roman" pitchFamily="18" charset="0"/>
                <a:ea typeface="+mn-ea"/>
                <a:cs typeface="Times New Roman" pitchFamily="18" charset="0"/>
              </a:defRPr>
            </a:lvl1pPr>
            <a:lvl2pPr marL="1485825" indent="-571471"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2pPr>
            <a:lvl3pPr marL="2057297" indent="-571471"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3pPr>
            <a:lvl4pPr marL="2685916" indent="-628619"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4pPr>
            <a:lvl5pPr marL="3143093" indent="-457177" algn="l" defTabSz="438890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a:lstStyle>
          <a:p>
            <a:pPr marL="457200" indent="-457200">
              <a:buFont typeface="Wingdings" pitchFamily="2" charset="2"/>
              <a:buChar char="§"/>
            </a:pPr>
            <a:r>
              <a:rPr lang="en-US" altLang="en-US" sz="2400" dirty="0">
                <a:solidFill>
                  <a:schemeClr val="tx1"/>
                </a:solidFill>
                <a:latin typeface="Arial" panose="020B0604020202020204" pitchFamily="34" charset="0"/>
                <a:cs typeface="Arial" panose="020B0604020202020204" pitchFamily="34" charset="0"/>
              </a:rPr>
              <a:t>Epigenetic modifications directed by </a:t>
            </a:r>
            <a:r>
              <a:rPr lang="en-US" sz="2400" dirty="0">
                <a:solidFill>
                  <a:schemeClr val="tx1"/>
                </a:solidFill>
                <a:latin typeface="Arial" panose="020B0604020202020204" pitchFamily="34" charset="0"/>
                <a:cs typeface="Arial" panose="020B0604020202020204" pitchFamily="34" charset="0"/>
              </a:rPr>
              <a:t>β</a:t>
            </a:r>
            <a:r>
              <a:rPr lang="en-US" altLang="en-US" sz="2400" dirty="0">
                <a:solidFill>
                  <a:schemeClr val="tx1"/>
                </a:solidFill>
                <a:latin typeface="Arial" panose="020B0604020202020204" pitchFamily="34" charset="0"/>
                <a:cs typeface="Arial" panose="020B0604020202020204" pitchFamily="34" charset="0"/>
              </a:rPr>
              <a:t>-catenin/CBP/MLL1 complex promote expression of </a:t>
            </a:r>
            <a:r>
              <a:rPr lang="en-US" sz="2400" dirty="0">
                <a:solidFill>
                  <a:schemeClr val="tx1"/>
                </a:solidFill>
                <a:latin typeface="Arial" panose="020B0604020202020204" pitchFamily="34" charset="0"/>
                <a:cs typeface="Arial" panose="020B0604020202020204" pitchFamily="34" charset="0"/>
              </a:rPr>
              <a:t>genes associated with cancer stemness. </a:t>
            </a:r>
            <a:endParaRPr lang="en-US" altLang="en-US" sz="2400" dirty="0">
              <a:solidFill>
                <a:schemeClr val="tx1"/>
              </a:solidFill>
              <a:latin typeface="Arial" panose="020B0604020202020204" pitchFamily="34" charset="0"/>
              <a:cs typeface="Arial" panose="020B0604020202020204" pitchFamily="34" charset="0"/>
            </a:endParaRPr>
          </a:p>
          <a:p>
            <a:pPr marL="457200" indent="-457200">
              <a:buFont typeface="Wingdings" pitchFamily="2" charset="2"/>
              <a:buChar char="§"/>
            </a:pPr>
            <a:r>
              <a:rPr lang="en-US" altLang="en-US" sz="2400" dirty="0">
                <a:solidFill>
                  <a:schemeClr val="tx1"/>
                </a:solidFill>
                <a:latin typeface="Arial" panose="020B0604020202020204" pitchFamily="34" charset="0"/>
                <a:cs typeface="Arial" panose="020B0604020202020204" pitchFamily="34" charset="0"/>
              </a:rPr>
              <a:t>4MOSC1 isografts reproduce the molecular changes observed in human OSCC cell lines.</a:t>
            </a:r>
          </a:p>
          <a:p>
            <a:pPr marL="457200" indent="-457200">
              <a:buFont typeface="Wingdings" pitchFamily="2" charset="2"/>
              <a:buChar char="§"/>
            </a:pPr>
            <a:r>
              <a:rPr lang="en-US" sz="2400" dirty="0">
                <a:solidFill>
                  <a:schemeClr val="tx1"/>
                </a:solidFill>
                <a:latin typeface="Arial" panose="020B0604020202020204" pitchFamily="34" charset="0"/>
                <a:cs typeface="Arial" panose="020B0604020202020204" pitchFamily="34" charset="0"/>
              </a:rPr>
              <a:t>Increases in IF associated with senescent markers suggests the potential involvement of β</a:t>
            </a:r>
            <a:r>
              <a:rPr lang="en-US" altLang="en-US" sz="2400" dirty="0">
                <a:solidFill>
                  <a:schemeClr val="tx1"/>
                </a:solidFill>
                <a:latin typeface="Arial" panose="020B0604020202020204" pitchFamily="34" charset="0"/>
                <a:cs typeface="Arial" panose="020B0604020202020204" pitchFamily="34" charset="0"/>
              </a:rPr>
              <a:t>-catenin/</a:t>
            </a:r>
            <a:r>
              <a:rPr lang="en-US" sz="2400" dirty="0">
                <a:solidFill>
                  <a:schemeClr val="tx1"/>
                </a:solidFill>
                <a:latin typeface="Arial" panose="020B0604020202020204" pitchFamily="34" charset="0"/>
                <a:cs typeface="Arial" panose="020B0604020202020204" pitchFamily="34" charset="0"/>
              </a:rPr>
              <a:t>CBP signaling in this age-related, pro-tumorigenic cellular phenotype.</a:t>
            </a:r>
          </a:p>
        </p:txBody>
      </p:sp>
      <p:sp>
        <p:nvSpPr>
          <p:cNvPr id="52" name="Text Placeholder 95">
            <a:extLst>
              <a:ext uri="{FF2B5EF4-FFF2-40B4-BE49-F238E27FC236}">
                <a16:creationId xmlns:a16="http://schemas.microsoft.com/office/drawing/2014/main" id="{90DEFD00-40A9-231B-92B4-6169D006040A}"/>
              </a:ext>
            </a:extLst>
          </p:cNvPr>
          <p:cNvSpPr txBox="1">
            <a:spLocks/>
          </p:cNvSpPr>
          <p:nvPr/>
        </p:nvSpPr>
        <p:spPr>
          <a:xfrm>
            <a:off x="353331" y="25344213"/>
            <a:ext cx="15913511" cy="923322"/>
          </a:xfrm>
          <a:prstGeom prst="rect">
            <a:avLst/>
          </a:prstGeom>
          <a:noFill/>
          <a:ln>
            <a:noFill/>
          </a:ln>
        </p:spPr>
        <p:txBody>
          <a:bodyPr wrap="square" lIns="91436" tIns="91436" rIns="91436" bIns="91436" anchor="ctr" anchorCtr="0">
            <a:spAutoFit/>
          </a:bodyPr>
          <a:lstStyle>
            <a:lvl1pPr marL="0" indent="0" algn="ctr" defTabSz="4388900" rtl="0" eaLnBrk="1" latinLnBrk="0" hangingPunct="1">
              <a:spcBef>
                <a:spcPct val="20000"/>
              </a:spcBef>
              <a:buFont typeface="Arial" pitchFamily="34" charset="0"/>
              <a:buNone/>
              <a:defRPr sz="3700" b="1" u="sng" kern="1200" baseline="0">
                <a:solidFill>
                  <a:schemeClr val="accent5">
                    <a:lumMod val="50000"/>
                  </a:schemeClr>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a:lstStyle>
          <a:p>
            <a:r>
              <a:rPr lang="en-US" sz="4800" dirty="0">
                <a:solidFill>
                  <a:srgbClr val="FF0000"/>
                </a:solidFill>
                <a:latin typeface="Arial" panose="020B0604020202020204" pitchFamily="34" charset="0"/>
                <a:cs typeface="Arial" panose="020B0604020202020204" pitchFamily="34" charset="0"/>
              </a:rPr>
              <a:t>Conclusions</a:t>
            </a:r>
          </a:p>
        </p:txBody>
      </p:sp>
      <p:sp>
        <p:nvSpPr>
          <p:cNvPr id="53" name="Rectangle 52">
            <a:extLst>
              <a:ext uri="{FF2B5EF4-FFF2-40B4-BE49-F238E27FC236}">
                <a16:creationId xmlns:a16="http://schemas.microsoft.com/office/drawing/2014/main" id="{CD35272F-A7E3-EB86-0A15-7A7E12B57003}"/>
              </a:ext>
            </a:extLst>
          </p:cNvPr>
          <p:cNvSpPr/>
          <p:nvPr/>
        </p:nvSpPr>
        <p:spPr>
          <a:xfrm>
            <a:off x="75441" y="28655311"/>
            <a:ext cx="16477488" cy="422417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53">
            <a:extLst>
              <a:ext uri="{FF2B5EF4-FFF2-40B4-BE49-F238E27FC236}">
                <a16:creationId xmlns:a16="http://schemas.microsoft.com/office/drawing/2014/main" id="{45C9E666-136F-D497-FB51-99856F61CC34}"/>
              </a:ext>
            </a:extLst>
          </p:cNvPr>
          <p:cNvGrpSpPr/>
          <p:nvPr/>
        </p:nvGrpSpPr>
        <p:grpSpPr>
          <a:xfrm>
            <a:off x="16745177" y="23285190"/>
            <a:ext cx="22160700" cy="7514838"/>
            <a:chOff x="16223209" y="23741700"/>
            <a:chExt cx="24867946" cy="7514838"/>
          </a:xfrm>
        </p:grpSpPr>
        <p:pic>
          <p:nvPicPr>
            <p:cNvPr id="55" name="Picture 54">
              <a:extLst>
                <a:ext uri="{FF2B5EF4-FFF2-40B4-BE49-F238E27FC236}">
                  <a16:creationId xmlns:a16="http://schemas.microsoft.com/office/drawing/2014/main" id="{611F5351-E4E4-6D37-D810-7FDD877487E4}"/>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4915890" y="24740101"/>
              <a:ext cx="3017520" cy="3017520"/>
            </a:xfrm>
            <a:prstGeom prst="rect">
              <a:avLst/>
            </a:prstGeom>
          </p:spPr>
        </p:pic>
        <p:pic>
          <p:nvPicPr>
            <p:cNvPr id="56" name="Picture 55">
              <a:extLst>
                <a:ext uri="{FF2B5EF4-FFF2-40B4-BE49-F238E27FC236}">
                  <a16:creationId xmlns:a16="http://schemas.microsoft.com/office/drawing/2014/main" id="{D9B54DCE-1D96-E29F-AA73-37A65D28DDB5}"/>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8571682" y="24682145"/>
              <a:ext cx="3017520" cy="3017520"/>
            </a:xfrm>
            <a:prstGeom prst="rect">
              <a:avLst/>
            </a:prstGeom>
          </p:spPr>
        </p:pic>
        <p:pic>
          <p:nvPicPr>
            <p:cNvPr id="57" name="Picture 56">
              <a:extLst>
                <a:ext uri="{FF2B5EF4-FFF2-40B4-BE49-F238E27FC236}">
                  <a16:creationId xmlns:a16="http://schemas.microsoft.com/office/drawing/2014/main" id="{A92E38FA-86FF-F16A-F4B0-3EAF61F79B6E}"/>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6241125" y="24566741"/>
              <a:ext cx="3200401" cy="3200400"/>
            </a:xfrm>
            <a:prstGeom prst="rect">
              <a:avLst/>
            </a:prstGeom>
            <a:ln>
              <a:solidFill>
                <a:schemeClr val="bg1"/>
              </a:solidFill>
            </a:ln>
          </p:spPr>
        </p:pic>
        <p:grpSp>
          <p:nvGrpSpPr>
            <p:cNvPr id="58" name="Group 57">
              <a:extLst>
                <a:ext uri="{FF2B5EF4-FFF2-40B4-BE49-F238E27FC236}">
                  <a16:creationId xmlns:a16="http://schemas.microsoft.com/office/drawing/2014/main" id="{3B7366A8-E3C4-7574-17E1-D83EFAEDF2FF}"/>
                </a:ext>
              </a:extLst>
            </p:cNvPr>
            <p:cNvGrpSpPr/>
            <p:nvPr/>
          </p:nvGrpSpPr>
          <p:grpSpPr>
            <a:xfrm>
              <a:off x="16223209" y="23741700"/>
              <a:ext cx="15479689" cy="7327346"/>
              <a:chOff x="26966676" y="14810534"/>
              <a:chExt cx="15479689" cy="7327346"/>
            </a:xfrm>
          </p:grpSpPr>
          <p:grpSp>
            <p:nvGrpSpPr>
              <p:cNvPr id="87" name="Group 86">
                <a:extLst>
                  <a:ext uri="{FF2B5EF4-FFF2-40B4-BE49-F238E27FC236}">
                    <a16:creationId xmlns:a16="http://schemas.microsoft.com/office/drawing/2014/main" id="{1F82F9FB-EF26-8320-E978-BFA050B23807}"/>
                  </a:ext>
                </a:extLst>
              </p:cNvPr>
              <p:cNvGrpSpPr/>
              <p:nvPr/>
            </p:nvGrpSpPr>
            <p:grpSpPr>
              <a:xfrm>
                <a:off x="36162205" y="15677827"/>
                <a:ext cx="3114716" cy="6414458"/>
                <a:chOff x="-2508638" y="-3577925"/>
                <a:chExt cx="9783009" cy="19593153"/>
              </a:xfrm>
            </p:grpSpPr>
            <p:pic>
              <p:nvPicPr>
                <p:cNvPr id="102" name="Picture 101">
                  <a:extLst>
                    <a:ext uri="{FF2B5EF4-FFF2-40B4-BE49-F238E27FC236}">
                      <a16:creationId xmlns:a16="http://schemas.microsoft.com/office/drawing/2014/main" id="{10A9D892-95D2-ACE5-35EC-1AB3DC5B1691}"/>
                    </a:ext>
                  </a:extLst>
                </p:cNvPr>
                <p:cNvPicPr>
                  <a:picLocks noChangeAspect="1"/>
                </p:cNvPicPr>
                <p:nvPr/>
              </p:nvPicPr>
              <p:blipFill>
                <a:blip r:embed="rId21" cstate="print">
                  <a:extLst>
                    <a:ext uri="{BEBA8EAE-BF5A-486C-A8C5-ECC9F3942E4B}">
                      <a14:imgProps xmlns:a14="http://schemas.microsoft.com/office/drawing/2010/main">
                        <a14:imgLayer r:embed="rId22">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508638" y="-3577925"/>
                  <a:ext cx="9775720" cy="9775717"/>
                </a:xfrm>
                <a:prstGeom prst="rect">
                  <a:avLst/>
                </a:prstGeom>
                <a:ln>
                  <a:solidFill>
                    <a:schemeClr val="bg1"/>
                  </a:solidFill>
                </a:ln>
              </p:spPr>
            </p:pic>
            <p:pic>
              <p:nvPicPr>
                <p:cNvPr id="103" name="Picture 102">
                  <a:extLst>
                    <a:ext uri="{FF2B5EF4-FFF2-40B4-BE49-F238E27FC236}">
                      <a16:creationId xmlns:a16="http://schemas.microsoft.com/office/drawing/2014/main" id="{FEA7D3AB-8ED6-0986-BC93-2DA66C1F4ADD}"/>
                    </a:ext>
                  </a:extLst>
                </p:cNvPr>
                <p:cNvPicPr>
                  <a:picLocks noChangeAspect="1"/>
                </p:cNvPicPr>
                <p:nvPr/>
              </p:nvPicPr>
              <p:blipFill>
                <a:blip r:embed="rId23" cstate="print">
                  <a:extLst>
                    <a:ext uri="{BEBA8EAE-BF5A-486C-A8C5-ECC9F3942E4B}">
                      <a14:imgProps xmlns:a14="http://schemas.microsoft.com/office/drawing/2010/main">
                        <a14:imgLayer r:embed="rId2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501360" y="6239511"/>
                  <a:ext cx="9775731" cy="9775717"/>
                </a:xfrm>
                <a:prstGeom prst="rect">
                  <a:avLst/>
                </a:prstGeom>
                <a:ln>
                  <a:solidFill>
                    <a:schemeClr val="bg1"/>
                  </a:solidFill>
                </a:ln>
              </p:spPr>
            </p:pic>
          </p:grpSp>
          <p:grpSp>
            <p:nvGrpSpPr>
              <p:cNvPr id="88" name="Group 87">
                <a:extLst>
                  <a:ext uri="{FF2B5EF4-FFF2-40B4-BE49-F238E27FC236}">
                    <a16:creationId xmlns:a16="http://schemas.microsoft.com/office/drawing/2014/main" id="{8897C361-7F61-D8A3-E4D3-0DF973180C24}"/>
                  </a:ext>
                </a:extLst>
              </p:cNvPr>
              <p:cNvGrpSpPr/>
              <p:nvPr/>
            </p:nvGrpSpPr>
            <p:grpSpPr>
              <a:xfrm>
                <a:off x="26966676" y="14898353"/>
                <a:ext cx="9008981" cy="7239527"/>
                <a:chOff x="-5180567" y="-1787932"/>
                <a:chExt cx="9010099" cy="7240429"/>
              </a:xfrm>
            </p:grpSpPr>
            <p:pic>
              <p:nvPicPr>
                <p:cNvPr id="93" name="Picture 92">
                  <a:extLst>
                    <a:ext uri="{FF2B5EF4-FFF2-40B4-BE49-F238E27FC236}">
                      <a16:creationId xmlns:a16="http://schemas.microsoft.com/office/drawing/2014/main" id="{E11CE0D4-912B-3EC5-1BD8-5D38AFDF8C9B}"/>
                    </a:ext>
                  </a:extLst>
                </p:cNvPr>
                <p:cNvPicPr>
                  <a:picLocks noChangeAspect="1"/>
                </p:cNvPicPr>
                <p:nvPr/>
              </p:nvPicPr>
              <p:blipFill rotWithShape="1">
                <a:blip r:embed="rId25" cstate="print">
                  <a:extLst>
                    <a:ext uri="{28A0092B-C50C-407E-A947-70E740481C1C}">
                      <a14:useLocalDpi xmlns:a14="http://schemas.microsoft.com/office/drawing/2010/main" val="0"/>
                    </a:ext>
                  </a:extLst>
                </a:blip>
                <a:srcRect r="10201"/>
                <a:stretch/>
              </p:blipFill>
              <p:spPr bwMode="auto">
                <a:xfrm>
                  <a:off x="1178801" y="2201164"/>
                  <a:ext cx="2650731" cy="3251333"/>
                </a:xfrm>
                <a:prstGeom prst="rect">
                  <a:avLst/>
                </a:prstGeom>
                <a:ln w="9525" cap="flat" cmpd="sng" algn="ctr">
                  <a:noFill/>
                  <a:prstDash val="solid"/>
                  <a:round/>
                  <a:headEnd type="none" w="med" len="med"/>
                  <a:tailEnd type="none" w="med" len="med"/>
                  <a:extLst>
                    <a:ext uri="{C807C97D-BFC1-408E-A445-0C87EB9F89A2}">
                      <ask:lineSketchStyleProps xmlns:ask="http://schemas.microsoft.com/office/drawing/2018/sketchyshapes" xmlns="" sd="0">
                        <a:custGeom>
                          <a:avLst/>
                          <a:gdLst/>
                          <a:ahLst/>
                          <a:cxnLst/>
                          <a:rect l="0" t="0" r="0" b="0"/>
                          <a:pathLst/>
                        </a:custGeom>
                        <ask:type/>
                      </ask:lineSketchStyleProps>
                    </a:ext>
                  </a:extLst>
                </a:ln>
                <a:extLst>
                  <a:ext uri="{53640926-AAD7-44D8-BBD7-CCE9431645EC}">
                    <a14:shadowObscured xmlns:a14="http://schemas.microsoft.com/office/drawing/2010/main"/>
                  </a:ext>
                </a:extLst>
              </p:spPr>
            </p:pic>
            <p:grpSp>
              <p:nvGrpSpPr>
                <p:cNvPr id="94" name="Group 93">
                  <a:extLst>
                    <a:ext uri="{FF2B5EF4-FFF2-40B4-BE49-F238E27FC236}">
                      <a16:creationId xmlns:a16="http://schemas.microsoft.com/office/drawing/2014/main" id="{04595BE7-B6F4-366C-E572-2C2A42906923}"/>
                    </a:ext>
                  </a:extLst>
                </p:cNvPr>
                <p:cNvGrpSpPr/>
                <p:nvPr/>
              </p:nvGrpSpPr>
              <p:grpSpPr>
                <a:xfrm>
                  <a:off x="-5180567" y="-1787932"/>
                  <a:ext cx="8978460" cy="7157201"/>
                  <a:chOff x="-5180567" y="-1787932"/>
                  <a:chExt cx="8978460" cy="7157201"/>
                </a:xfrm>
              </p:grpSpPr>
              <p:grpSp>
                <p:nvGrpSpPr>
                  <p:cNvPr id="95" name="Group 94">
                    <a:extLst>
                      <a:ext uri="{FF2B5EF4-FFF2-40B4-BE49-F238E27FC236}">
                        <a16:creationId xmlns:a16="http://schemas.microsoft.com/office/drawing/2014/main" id="{7DF434B8-7CC9-B45F-6DC2-71B3B94E553B}"/>
                      </a:ext>
                    </a:extLst>
                  </p:cNvPr>
                  <p:cNvGrpSpPr/>
                  <p:nvPr/>
                </p:nvGrpSpPr>
                <p:grpSpPr>
                  <a:xfrm>
                    <a:off x="-5180567" y="-1070015"/>
                    <a:ext cx="8978460" cy="6439284"/>
                    <a:chOff x="-5197010" y="-1205892"/>
                    <a:chExt cx="8990449" cy="6446762"/>
                  </a:xfrm>
                </p:grpSpPr>
                <p:grpSp>
                  <p:nvGrpSpPr>
                    <p:cNvPr id="97" name="Group 96">
                      <a:extLst>
                        <a:ext uri="{FF2B5EF4-FFF2-40B4-BE49-F238E27FC236}">
                          <a16:creationId xmlns:a16="http://schemas.microsoft.com/office/drawing/2014/main" id="{1ABCC335-AA78-22A3-837E-3E268922000E}"/>
                        </a:ext>
                      </a:extLst>
                    </p:cNvPr>
                    <p:cNvGrpSpPr/>
                    <p:nvPr/>
                  </p:nvGrpSpPr>
                  <p:grpSpPr>
                    <a:xfrm>
                      <a:off x="-5177599" y="-1196260"/>
                      <a:ext cx="8971038" cy="6437130"/>
                      <a:chOff x="-5220779" y="-1248315"/>
                      <a:chExt cx="8971038" cy="6440234"/>
                    </a:xfrm>
                  </p:grpSpPr>
                  <p:pic>
                    <p:nvPicPr>
                      <p:cNvPr id="100" name="Picture 99">
                        <a:extLst>
                          <a:ext uri="{FF2B5EF4-FFF2-40B4-BE49-F238E27FC236}">
                            <a16:creationId xmlns:a16="http://schemas.microsoft.com/office/drawing/2014/main" id="{7387CF9A-BE0A-0D58-797C-FF422A20B309}"/>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5220779" y="1985858"/>
                        <a:ext cx="3206057" cy="3206061"/>
                      </a:xfrm>
                      <a:prstGeom prst="rect">
                        <a:avLst/>
                      </a:prstGeom>
                      <a:ln>
                        <a:solidFill>
                          <a:schemeClr val="bg1"/>
                        </a:solidFill>
                      </a:ln>
                    </p:spPr>
                  </p:pic>
                  <p:pic>
                    <p:nvPicPr>
                      <p:cNvPr id="101" name="Picture 100">
                        <a:extLst>
                          <a:ext uri="{FF2B5EF4-FFF2-40B4-BE49-F238E27FC236}">
                            <a16:creationId xmlns:a16="http://schemas.microsoft.com/office/drawing/2014/main" id="{44069C0D-3ED7-48E8-AAEA-E43CD57FF551}"/>
                          </a:ext>
                        </a:extLst>
                      </p:cNvPr>
                      <p:cNvPicPr>
                        <a:picLocks noChangeAspect="1"/>
                      </p:cNvPicPr>
                      <p:nvPr/>
                    </p:nvPicPr>
                    <p:blipFill rotWithShape="1">
                      <a:blip r:embed="rId27" cstate="print">
                        <a:extLst>
                          <a:ext uri="{28A0092B-C50C-407E-A947-70E740481C1C}">
                            <a14:useLocalDpi xmlns:a14="http://schemas.microsoft.com/office/drawing/2010/main" val="0"/>
                          </a:ext>
                        </a:extLst>
                      </a:blip>
                      <a:srcRect r="6666"/>
                      <a:stretch/>
                    </p:blipFill>
                    <p:spPr bwMode="auto">
                      <a:xfrm>
                        <a:off x="1109200" y="-1248315"/>
                        <a:ext cx="2641059" cy="3206061"/>
                      </a:xfrm>
                      <a:prstGeom prst="rect">
                        <a:avLst/>
                      </a:prstGeom>
                      <a:ln w="6350" cap="flat" cmpd="sng" algn="ctr">
                        <a:noFill/>
                        <a:prstDash val="solid"/>
                        <a:round/>
                        <a:headEnd type="none" w="med" len="med"/>
                        <a:tailEnd type="none" w="med" len="med"/>
                        <a:extLst>
                          <a:ext uri="{C807C97D-BFC1-408E-A445-0C87EB9F89A2}">
                            <ask:lineSketchStyleProps xmlns:ask="http://schemas.microsoft.com/office/drawing/2018/sketchyshapes" xmlns="" sd="0">
                              <a:custGeom>
                                <a:avLst/>
                                <a:gdLst/>
                                <a:ahLst/>
                                <a:cxnLst/>
                                <a:rect l="0" t="0" r="0" b="0"/>
                                <a:pathLst/>
                              </a:custGeom>
                              <ask:type/>
                            </ask:lineSketchStyleProps>
                          </a:ext>
                        </a:extLst>
                      </a:ln>
                      <a:extLst>
                        <a:ext uri="{53640926-AAD7-44D8-BBD7-CCE9431645EC}">
                          <a14:shadowObscured xmlns:a14="http://schemas.microsoft.com/office/drawing/2010/main"/>
                        </a:ext>
                      </a:extLst>
                    </p:spPr>
                  </p:pic>
                </p:grpSp>
                <p:sp>
                  <p:nvSpPr>
                    <p:cNvPr id="98" name="Text Box 69">
                      <a:extLst>
                        <a:ext uri="{FF2B5EF4-FFF2-40B4-BE49-F238E27FC236}">
                          <a16:creationId xmlns:a16="http://schemas.microsoft.com/office/drawing/2014/main" id="{E1B20DA6-65FF-E6F8-6A43-CBB0E93B5649}"/>
                        </a:ext>
                      </a:extLst>
                    </p:cNvPr>
                    <p:cNvSpPr txBox="1"/>
                    <p:nvPr/>
                  </p:nvSpPr>
                  <p:spPr>
                    <a:xfrm>
                      <a:off x="-5197008" y="-1205892"/>
                      <a:ext cx="1449356" cy="49569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2000" dirty="0">
                          <a:solidFill>
                            <a:srgbClr val="FFFFFF"/>
                          </a:solidFill>
                          <a:effectLst/>
                          <a:latin typeface="Arial" panose="020B0604020202020204" pitchFamily="34" charset="0"/>
                          <a:ea typeface="Calibri" panose="020F0502020204030204" pitchFamily="34" charset="0"/>
                        </a:rPr>
                        <a:t>10 </a:t>
                      </a:r>
                      <a:r>
                        <a:rPr lang="en-US" sz="2000" dirty="0" err="1">
                          <a:solidFill>
                            <a:srgbClr val="FFFFFF"/>
                          </a:solidFill>
                          <a:effectLst/>
                          <a:latin typeface="Arial" panose="020B0604020202020204" pitchFamily="34" charset="0"/>
                          <a:ea typeface="Calibri" panose="020F0502020204030204" pitchFamily="34" charset="0"/>
                        </a:rPr>
                        <a:t>wks</a:t>
                      </a:r>
                      <a:endParaRPr lang="en-US" sz="2000" dirty="0">
                        <a:effectLst/>
                        <a:latin typeface="Calibri" panose="020F0502020204030204" pitchFamily="34" charset="0"/>
                        <a:ea typeface="Calibri" panose="020F0502020204030204" pitchFamily="34" charset="0"/>
                      </a:endParaRPr>
                    </a:p>
                  </p:txBody>
                </p:sp>
                <p:sp>
                  <p:nvSpPr>
                    <p:cNvPr id="99" name="Text Box 71">
                      <a:extLst>
                        <a:ext uri="{FF2B5EF4-FFF2-40B4-BE49-F238E27FC236}">
                          <a16:creationId xmlns:a16="http://schemas.microsoft.com/office/drawing/2014/main" id="{E0BB39B3-77CA-A5BB-7B15-3E6AD5A49061}"/>
                        </a:ext>
                      </a:extLst>
                    </p:cNvPr>
                    <p:cNvSpPr txBox="1"/>
                    <p:nvPr/>
                  </p:nvSpPr>
                  <p:spPr>
                    <a:xfrm>
                      <a:off x="-5197010" y="2049630"/>
                      <a:ext cx="1227821" cy="400111"/>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2000" dirty="0">
                          <a:solidFill>
                            <a:srgbClr val="FFFFFF"/>
                          </a:solidFill>
                          <a:effectLst/>
                          <a:latin typeface="Arial" panose="020B0604020202020204" pitchFamily="34" charset="0"/>
                          <a:ea typeface="Calibri" panose="020F0502020204030204" pitchFamily="34" charset="0"/>
                        </a:rPr>
                        <a:t>64 </a:t>
                      </a:r>
                      <a:r>
                        <a:rPr lang="en-US" sz="2000" dirty="0" err="1">
                          <a:solidFill>
                            <a:srgbClr val="FFFFFF"/>
                          </a:solidFill>
                          <a:effectLst/>
                          <a:latin typeface="Arial" panose="020B0604020202020204" pitchFamily="34" charset="0"/>
                          <a:ea typeface="Calibri" panose="020F0502020204030204" pitchFamily="34" charset="0"/>
                        </a:rPr>
                        <a:t>wks</a:t>
                      </a:r>
                      <a:endParaRPr lang="en-US" sz="2000" dirty="0">
                        <a:effectLst/>
                        <a:latin typeface="Calibri" panose="020F0502020204030204" pitchFamily="34" charset="0"/>
                        <a:ea typeface="Calibri" panose="020F0502020204030204" pitchFamily="34" charset="0"/>
                      </a:endParaRPr>
                    </a:p>
                  </p:txBody>
                </p:sp>
              </p:grpSp>
              <p:sp>
                <p:nvSpPr>
                  <p:cNvPr id="96" name="Text Box 72">
                    <a:extLst>
                      <a:ext uri="{FF2B5EF4-FFF2-40B4-BE49-F238E27FC236}">
                        <a16:creationId xmlns:a16="http://schemas.microsoft.com/office/drawing/2014/main" id="{4672101B-95D7-6ECB-F1F1-2D0CEAF754D1}"/>
                      </a:ext>
                    </a:extLst>
                  </p:cNvPr>
                  <p:cNvSpPr txBox="1"/>
                  <p:nvPr/>
                </p:nvSpPr>
                <p:spPr>
                  <a:xfrm>
                    <a:off x="-5179827" y="-1787932"/>
                    <a:ext cx="3149316" cy="49383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US" sz="3200" dirty="0">
                        <a:solidFill>
                          <a:srgbClr val="FF3BEF"/>
                        </a:solidFill>
                        <a:effectLst/>
                        <a:latin typeface="Arial" panose="020B0604020202020204" pitchFamily="34" charset="0"/>
                        <a:ea typeface="Calibri" panose="020F0502020204030204" pitchFamily="34" charset="0"/>
                      </a:rPr>
                      <a:t>CBP</a:t>
                    </a:r>
                    <a:endParaRPr lang="en-US" sz="3200" dirty="0">
                      <a:effectLst/>
                      <a:latin typeface="Calibri" panose="020F0502020204030204" pitchFamily="34" charset="0"/>
                      <a:ea typeface="Calibri" panose="020F0502020204030204" pitchFamily="34" charset="0"/>
                    </a:endParaRPr>
                  </a:p>
                </p:txBody>
              </p:sp>
            </p:grpSp>
          </p:grpSp>
          <p:sp>
            <p:nvSpPr>
              <p:cNvPr id="89" name="Text Box 72">
                <a:extLst>
                  <a:ext uri="{FF2B5EF4-FFF2-40B4-BE49-F238E27FC236}">
                    <a16:creationId xmlns:a16="http://schemas.microsoft.com/office/drawing/2014/main" id="{8C2B28BB-E8C6-79D0-979B-379D94E23D62}"/>
                  </a:ext>
                </a:extLst>
              </p:cNvPr>
              <p:cNvSpPr txBox="1"/>
              <p:nvPr/>
            </p:nvSpPr>
            <p:spPr>
              <a:xfrm>
                <a:off x="36088775" y="14939880"/>
                <a:ext cx="3148925" cy="49377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US" sz="3200" dirty="0">
                    <a:solidFill>
                      <a:srgbClr val="FF3BEF"/>
                    </a:solidFill>
                    <a:effectLst/>
                    <a:latin typeface="Arial" panose="020B0604020202020204" pitchFamily="34" charset="0"/>
                    <a:ea typeface="Calibri" panose="020F0502020204030204" pitchFamily="34" charset="0"/>
                  </a:rPr>
                  <a:t>H3K4me3</a:t>
                </a:r>
                <a:endParaRPr lang="en-US" sz="3200" dirty="0">
                  <a:effectLst/>
                  <a:latin typeface="Calibri" panose="020F0502020204030204" pitchFamily="34" charset="0"/>
                  <a:ea typeface="Calibri" panose="020F0502020204030204" pitchFamily="34" charset="0"/>
                </a:endParaRPr>
              </a:p>
            </p:txBody>
          </p:sp>
          <p:sp>
            <p:nvSpPr>
              <p:cNvPr id="90" name="Text Box 72">
                <a:extLst>
                  <a:ext uri="{FF2B5EF4-FFF2-40B4-BE49-F238E27FC236}">
                    <a16:creationId xmlns:a16="http://schemas.microsoft.com/office/drawing/2014/main" id="{3173BAAA-6419-E219-6FC1-8F83663AAA87}"/>
                  </a:ext>
                </a:extLst>
              </p:cNvPr>
              <p:cNvSpPr txBox="1"/>
              <p:nvPr/>
            </p:nvSpPr>
            <p:spPr>
              <a:xfrm>
                <a:off x="39244902" y="14810534"/>
                <a:ext cx="3201463" cy="49377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US" sz="3000" dirty="0">
                    <a:solidFill>
                      <a:srgbClr val="FF3BEF"/>
                    </a:solidFill>
                    <a:effectLst/>
                    <a:latin typeface="Arial" panose="020B0604020202020204" pitchFamily="34" charset="0"/>
                    <a:ea typeface="Calibri" panose="020F0502020204030204" pitchFamily="34" charset="0"/>
                  </a:rPr>
                  <a:t>H3K4me3 </a:t>
                </a:r>
                <a:r>
                  <a:rPr lang="en-US" sz="3000" dirty="0">
                    <a:solidFill>
                      <a:srgbClr val="000000"/>
                    </a:solidFill>
                    <a:effectLst/>
                    <a:latin typeface="Arial" panose="020B0604020202020204" pitchFamily="34" charset="0"/>
                    <a:ea typeface="Calibri" panose="020F0502020204030204" pitchFamily="34" charset="0"/>
                  </a:rPr>
                  <a:t>+</a:t>
                </a:r>
                <a:r>
                  <a:rPr lang="en-US" sz="3000" dirty="0">
                    <a:solidFill>
                      <a:srgbClr val="FF3BEF"/>
                    </a:solidFill>
                    <a:effectLst/>
                    <a:latin typeface="Arial" panose="020B0604020202020204" pitchFamily="34" charset="0"/>
                    <a:ea typeface="Calibri" panose="020F0502020204030204" pitchFamily="34" charset="0"/>
                  </a:rPr>
                  <a:t> </a:t>
                </a:r>
                <a:r>
                  <a:rPr lang="en-US" sz="3000" dirty="0">
                    <a:solidFill>
                      <a:srgbClr val="0070C0"/>
                    </a:solidFill>
                    <a:effectLst/>
                    <a:latin typeface="Arial" panose="020B0604020202020204" pitchFamily="34" charset="0"/>
                    <a:ea typeface="Calibri" panose="020F0502020204030204" pitchFamily="34" charset="0"/>
                  </a:rPr>
                  <a:t>DAPI</a:t>
                </a:r>
                <a:endParaRPr lang="en-US" sz="3000" dirty="0">
                  <a:effectLst/>
                  <a:latin typeface="Calibri" panose="020F0502020204030204" pitchFamily="34" charset="0"/>
                  <a:ea typeface="Calibri" panose="020F0502020204030204" pitchFamily="34" charset="0"/>
                </a:endParaRPr>
              </a:p>
            </p:txBody>
          </p:sp>
          <p:sp>
            <p:nvSpPr>
              <p:cNvPr id="91" name="Text Box 69">
                <a:extLst>
                  <a:ext uri="{FF2B5EF4-FFF2-40B4-BE49-F238E27FC236}">
                    <a16:creationId xmlns:a16="http://schemas.microsoft.com/office/drawing/2014/main" id="{1A4DA54D-CBB7-C81B-97F4-56A0F651D547}"/>
                  </a:ext>
                </a:extLst>
              </p:cNvPr>
              <p:cNvSpPr txBox="1"/>
              <p:nvPr/>
            </p:nvSpPr>
            <p:spPr>
              <a:xfrm>
                <a:off x="36193168" y="15666161"/>
                <a:ext cx="1447246" cy="49505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2000" dirty="0">
                    <a:solidFill>
                      <a:srgbClr val="FFFFFF"/>
                    </a:solidFill>
                    <a:effectLst/>
                    <a:latin typeface="Arial" panose="020B0604020202020204" pitchFamily="34" charset="0"/>
                    <a:ea typeface="Calibri" panose="020F0502020204030204" pitchFamily="34" charset="0"/>
                  </a:rPr>
                  <a:t>10 </a:t>
                </a:r>
                <a:r>
                  <a:rPr lang="en-US" sz="2000" dirty="0" err="1">
                    <a:solidFill>
                      <a:srgbClr val="FFFFFF"/>
                    </a:solidFill>
                    <a:effectLst/>
                    <a:latin typeface="Arial" panose="020B0604020202020204" pitchFamily="34" charset="0"/>
                    <a:ea typeface="Calibri" panose="020F0502020204030204" pitchFamily="34" charset="0"/>
                  </a:rPr>
                  <a:t>wks</a:t>
                </a:r>
                <a:endParaRPr lang="en-US" sz="2000" dirty="0">
                  <a:effectLst/>
                  <a:latin typeface="Calibri" panose="020F0502020204030204" pitchFamily="34" charset="0"/>
                  <a:ea typeface="Calibri" panose="020F0502020204030204" pitchFamily="34" charset="0"/>
                </a:endParaRPr>
              </a:p>
            </p:txBody>
          </p:sp>
          <p:sp>
            <p:nvSpPr>
              <p:cNvPr id="92" name="Text Box 71">
                <a:extLst>
                  <a:ext uri="{FF2B5EF4-FFF2-40B4-BE49-F238E27FC236}">
                    <a16:creationId xmlns:a16="http://schemas.microsoft.com/office/drawing/2014/main" id="{2A226AB5-8DFB-B435-D889-EA1465D989AC}"/>
                  </a:ext>
                </a:extLst>
              </p:cNvPr>
              <p:cNvSpPr txBox="1"/>
              <p:nvPr/>
            </p:nvSpPr>
            <p:spPr>
              <a:xfrm>
                <a:off x="36193168" y="18912281"/>
                <a:ext cx="1226034" cy="39959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2000" dirty="0">
                    <a:solidFill>
                      <a:srgbClr val="FFFFFF"/>
                    </a:solidFill>
                    <a:effectLst/>
                    <a:latin typeface="Arial" panose="020B0604020202020204" pitchFamily="34" charset="0"/>
                    <a:ea typeface="Calibri" panose="020F0502020204030204" pitchFamily="34" charset="0"/>
                  </a:rPr>
                  <a:t>64 </a:t>
                </a:r>
                <a:r>
                  <a:rPr lang="en-US" sz="2000" dirty="0" err="1">
                    <a:solidFill>
                      <a:srgbClr val="FFFFFF"/>
                    </a:solidFill>
                    <a:effectLst/>
                    <a:latin typeface="Arial" panose="020B0604020202020204" pitchFamily="34" charset="0"/>
                    <a:ea typeface="Calibri" panose="020F0502020204030204" pitchFamily="34" charset="0"/>
                  </a:rPr>
                  <a:t>wks</a:t>
                </a:r>
                <a:endParaRPr lang="en-US" sz="2000" dirty="0">
                  <a:effectLst/>
                  <a:latin typeface="Calibri" panose="020F0502020204030204" pitchFamily="34" charset="0"/>
                  <a:ea typeface="Calibri" panose="020F0502020204030204" pitchFamily="34" charset="0"/>
                </a:endParaRPr>
              </a:p>
            </p:txBody>
          </p:sp>
        </p:grpSp>
        <p:grpSp>
          <p:nvGrpSpPr>
            <p:cNvPr id="59" name="Group 58">
              <a:extLst>
                <a:ext uri="{FF2B5EF4-FFF2-40B4-BE49-F238E27FC236}">
                  <a16:creationId xmlns:a16="http://schemas.microsoft.com/office/drawing/2014/main" id="{436E1439-AFAB-991D-BD1C-686CBC0DE743}"/>
                </a:ext>
              </a:extLst>
            </p:cNvPr>
            <p:cNvGrpSpPr/>
            <p:nvPr/>
          </p:nvGrpSpPr>
          <p:grpSpPr>
            <a:xfrm>
              <a:off x="31680631" y="23926285"/>
              <a:ext cx="9410524" cy="7330253"/>
              <a:chOff x="30984835" y="20801710"/>
              <a:chExt cx="9410524" cy="7330253"/>
            </a:xfrm>
          </p:grpSpPr>
          <p:grpSp>
            <p:nvGrpSpPr>
              <p:cNvPr id="77" name="Group 76">
                <a:extLst>
                  <a:ext uri="{FF2B5EF4-FFF2-40B4-BE49-F238E27FC236}">
                    <a16:creationId xmlns:a16="http://schemas.microsoft.com/office/drawing/2014/main" id="{21A7FE25-08D8-2837-0CDB-12099F4D798E}"/>
                  </a:ext>
                </a:extLst>
              </p:cNvPr>
              <p:cNvGrpSpPr/>
              <p:nvPr/>
            </p:nvGrpSpPr>
            <p:grpSpPr>
              <a:xfrm>
                <a:off x="30984835" y="20801710"/>
                <a:ext cx="9410524" cy="7330253"/>
                <a:chOff x="-5567953" y="-1776835"/>
                <a:chExt cx="9909112" cy="8065273"/>
              </a:xfrm>
            </p:grpSpPr>
            <p:grpSp>
              <p:nvGrpSpPr>
                <p:cNvPr id="80" name="Group 79">
                  <a:extLst>
                    <a:ext uri="{FF2B5EF4-FFF2-40B4-BE49-F238E27FC236}">
                      <a16:creationId xmlns:a16="http://schemas.microsoft.com/office/drawing/2014/main" id="{853E0AAA-FC4E-0993-AFFD-41DDEDA9CA0F}"/>
                    </a:ext>
                  </a:extLst>
                </p:cNvPr>
                <p:cNvGrpSpPr/>
                <p:nvPr/>
              </p:nvGrpSpPr>
              <p:grpSpPr>
                <a:xfrm>
                  <a:off x="-5495912" y="-1345693"/>
                  <a:ext cx="9837071" cy="7634131"/>
                  <a:chOff x="-7917173" y="-2150975"/>
                  <a:chExt cx="14025024" cy="10887405"/>
                </a:xfrm>
              </p:grpSpPr>
              <p:grpSp>
                <p:nvGrpSpPr>
                  <p:cNvPr id="82" name="Group 81">
                    <a:extLst>
                      <a:ext uri="{FF2B5EF4-FFF2-40B4-BE49-F238E27FC236}">
                        <a16:creationId xmlns:a16="http://schemas.microsoft.com/office/drawing/2014/main" id="{AC98C56B-03FF-A6D8-AC9B-E14916EA8FEB}"/>
                      </a:ext>
                    </a:extLst>
                  </p:cNvPr>
                  <p:cNvGrpSpPr/>
                  <p:nvPr/>
                </p:nvGrpSpPr>
                <p:grpSpPr>
                  <a:xfrm>
                    <a:off x="-7917173" y="-1603633"/>
                    <a:ext cx="4667391" cy="10071844"/>
                    <a:chOff x="-7917173" y="-1603633"/>
                    <a:chExt cx="4667391" cy="10071844"/>
                  </a:xfrm>
                </p:grpSpPr>
                <p:pic>
                  <p:nvPicPr>
                    <p:cNvPr id="85" name="Shape 20">
                      <a:extLst>
                        <a:ext uri="{FF2B5EF4-FFF2-40B4-BE49-F238E27FC236}">
                          <a16:creationId xmlns:a16="http://schemas.microsoft.com/office/drawing/2014/main" id="{DDA7953B-F10B-A285-93DF-7CFA23042B1D}"/>
                        </a:ext>
                      </a:extLst>
                    </p:cNvPr>
                    <p:cNvPicPr preferRelativeResize="0">
                      <a:picLocks/>
                    </p:cNvPicPr>
                    <p:nvPr/>
                  </p:nvPicPr>
                  <p:blipFill rotWithShape="1">
                    <a:blip r:embed="rId28">
                      <a:alphaModFix/>
                    </a:blip>
                    <a:srcRect/>
                    <a:stretch/>
                  </p:blipFill>
                  <p:spPr>
                    <a:xfrm>
                      <a:off x="-7917173" y="3446293"/>
                      <a:ext cx="4667387" cy="5021918"/>
                    </a:xfrm>
                    <a:prstGeom prst="rect">
                      <a:avLst/>
                    </a:prstGeom>
                    <a:noFill/>
                    <a:ln w="9525" cap="flat" cmpd="sng">
                      <a:solidFill>
                        <a:srgbClr val="FFFFFF"/>
                      </a:solidFill>
                      <a:prstDash val="solid"/>
                      <a:round/>
                      <a:headEnd type="none" w="sm" len="sm"/>
                      <a:tailEnd type="none" w="sm" len="sm"/>
                    </a:ln>
                  </p:spPr>
                </p:pic>
                <p:pic>
                  <p:nvPicPr>
                    <p:cNvPr id="86" name="Shape 22">
                      <a:extLst>
                        <a:ext uri="{FF2B5EF4-FFF2-40B4-BE49-F238E27FC236}">
                          <a16:creationId xmlns:a16="http://schemas.microsoft.com/office/drawing/2014/main" id="{830A8195-5AE0-4366-57A5-B70E5B4FEB71}"/>
                        </a:ext>
                      </a:extLst>
                    </p:cNvPr>
                    <p:cNvPicPr preferRelativeResize="0">
                      <a:picLocks/>
                    </p:cNvPicPr>
                    <p:nvPr/>
                  </p:nvPicPr>
                  <p:blipFill rotWithShape="1">
                    <a:blip r:embed="rId29">
                      <a:alphaModFix/>
                    </a:blip>
                    <a:srcRect/>
                    <a:stretch/>
                  </p:blipFill>
                  <p:spPr>
                    <a:xfrm>
                      <a:off x="-7917171" y="-1603633"/>
                      <a:ext cx="4667389" cy="5021913"/>
                    </a:xfrm>
                    <a:prstGeom prst="rect">
                      <a:avLst/>
                    </a:prstGeom>
                    <a:noFill/>
                    <a:ln w="9525" cap="flat" cmpd="sng">
                      <a:solidFill>
                        <a:srgbClr val="FFFFFF"/>
                      </a:solidFill>
                      <a:prstDash val="solid"/>
                      <a:round/>
                      <a:headEnd type="none" w="sm" len="sm"/>
                      <a:tailEnd type="none" w="sm" len="sm"/>
                    </a:ln>
                  </p:spPr>
                </p:pic>
              </p:grpSp>
              <p:pic>
                <p:nvPicPr>
                  <p:cNvPr id="83" name="Shape 24">
                    <a:extLst>
                      <a:ext uri="{FF2B5EF4-FFF2-40B4-BE49-F238E27FC236}">
                        <a16:creationId xmlns:a16="http://schemas.microsoft.com/office/drawing/2014/main" id="{3DB807FB-C4B7-51B6-2027-3534FDD9D0A1}"/>
                      </a:ext>
                    </a:extLst>
                  </p:cNvPr>
                  <p:cNvPicPr preferRelativeResize="0">
                    <a:picLocks noChangeAspect="1"/>
                  </p:cNvPicPr>
                  <p:nvPr/>
                </p:nvPicPr>
                <p:blipFill rotWithShape="1">
                  <a:blip r:embed="rId30">
                    <a:alphaModFix/>
                  </a:blip>
                  <a:srcRect/>
                  <a:stretch/>
                </p:blipFill>
                <p:spPr>
                  <a:xfrm>
                    <a:off x="1530835" y="3420644"/>
                    <a:ext cx="4526821" cy="5315786"/>
                  </a:xfrm>
                  <a:prstGeom prst="rect">
                    <a:avLst/>
                  </a:prstGeom>
                  <a:noFill/>
                  <a:ln w="9525" cap="flat" cmpd="sng">
                    <a:noFill/>
                    <a:prstDash val="solid"/>
                    <a:round/>
                    <a:headEnd type="none" w="sm" len="sm"/>
                    <a:tailEnd type="none" w="sm" len="sm"/>
                  </a:ln>
                </p:spPr>
              </p:pic>
              <p:pic>
                <p:nvPicPr>
                  <p:cNvPr id="84" name="Shape 25">
                    <a:extLst>
                      <a:ext uri="{FF2B5EF4-FFF2-40B4-BE49-F238E27FC236}">
                        <a16:creationId xmlns:a16="http://schemas.microsoft.com/office/drawing/2014/main" id="{F6C516B4-EA82-FF92-A424-5489992D54A9}"/>
                      </a:ext>
                    </a:extLst>
                  </p:cNvPr>
                  <p:cNvPicPr preferRelativeResize="0">
                    <a:picLocks noChangeAspect="1"/>
                  </p:cNvPicPr>
                  <p:nvPr/>
                </p:nvPicPr>
                <p:blipFill rotWithShape="1">
                  <a:blip r:embed="rId31">
                    <a:alphaModFix/>
                  </a:blip>
                  <a:srcRect/>
                  <a:stretch/>
                </p:blipFill>
                <p:spPr>
                  <a:xfrm>
                    <a:off x="1489123" y="-2150975"/>
                    <a:ext cx="4618728" cy="5315789"/>
                  </a:xfrm>
                  <a:prstGeom prst="rect">
                    <a:avLst/>
                  </a:prstGeom>
                  <a:noFill/>
                  <a:ln w="9525" cap="flat" cmpd="sng">
                    <a:noFill/>
                    <a:prstDash val="solid"/>
                    <a:round/>
                    <a:headEnd type="none" w="sm" len="sm"/>
                    <a:tailEnd type="none" w="sm" len="sm"/>
                  </a:ln>
                </p:spPr>
              </p:pic>
            </p:grpSp>
            <p:sp>
              <p:nvSpPr>
                <p:cNvPr id="81" name="Rectangle 80">
                  <a:extLst>
                    <a:ext uri="{FF2B5EF4-FFF2-40B4-BE49-F238E27FC236}">
                      <a16:creationId xmlns:a16="http://schemas.microsoft.com/office/drawing/2014/main" id="{10CCD0E1-B427-6310-E1C0-41E041F60987}"/>
                    </a:ext>
                  </a:extLst>
                </p:cNvPr>
                <p:cNvSpPr/>
                <p:nvPr/>
              </p:nvSpPr>
              <p:spPr>
                <a:xfrm>
                  <a:off x="-5567953" y="-1776835"/>
                  <a:ext cx="6601713" cy="543288"/>
                </a:xfrm>
                <a:prstGeom prst="rect">
                  <a:avLst/>
                </a:prstGeom>
                <a:noFill/>
                <a:ln>
                  <a:noFill/>
                </a:ln>
              </p:spPr>
              <p:txBody>
                <a:bodyPr spcFirstLastPara="1" wrap="square" lIns="91425" tIns="45700" rIns="91425" bIns="45700" anchor="t" anchorCtr="0">
                  <a:noAutofit/>
                </a:bodyPr>
                <a:lstStyle/>
                <a:p>
                  <a:pPr marL="0" marR="0" algn="ctr">
                    <a:spcBef>
                      <a:spcPts val="0"/>
                    </a:spcBef>
                    <a:spcAft>
                      <a:spcPts val="0"/>
                    </a:spcAft>
                  </a:pPr>
                  <a:r>
                    <a:rPr lang="en-US" sz="3200" dirty="0">
                      <a:solidFill>
                        <a:srgbClr val="C00000"/>
                      </a:solidFill>
                      <a:effectLst/>
                      <a:latin typeface="Arial" panose="020B0604020202020204" pitchFamily="34" charset="0"/>
                      <a:ea typeface="Arial" panose="020B0604020202020204" pitchFamily="34" charset="0"/>
                    </a:rPr>
                    <a:t>LMNB1 </a:t>
                  </a:r>
                  <a:r>
                    <a:rPr lang="en-US" sz="3200" dirty="0">
                      <a:solidFill>
                        <a:srgbClr val="000000"/>
                      </a:solidFill>
                      <a:effectLst/>
                      <a:latin typeface="Arial" panose="020B0604020202020204" pitchFamily="34" charset="0"/>
                      <a:ea typeface="Arial" panose="020B0604020202020204" pitchFamily="34" charset="0"/>
                    </a:rPr>
                    <a:t>+</a:t>
                  </a:r>
                  <a:r>
                    <a:rPr lang="en-US" sz="3200" dirty="0">
                      <a:solidFill>
                        <a:srgbClr val="FF3BEF"/>
                      </a:solidFill>
                      <a:effectLst/>
                      <a:latin typeface="Arial" panose="020B0604020202020204" pitchFamily="34" charset="0"/>
                      <a:ea typeface="Arial" panose="020B0604020202020204" pitchFamily="34" charset="0"/>
                    </a:rPr>
                    <a:t> </a:t>
                  </a:r>
                  <a:r>
                    <a:rPr lang="en-US" sz="3200" dirty="0">
                      <a:solidFill>
                        <a:srgbClr val="00B050"/>
                      </a:solidFill>
                      <a:effectLst/>
                      <a:latin typeface="Arial" panose="020B0604020202020204" pitchFamily="34" charset="0"/>
                      <a:ea typeface="Arial" panose="020B0604020202020204" pitchFamily="34" charset="0"/>
                    </a:rPr>
                    <a:t>H3K9me3</a:t>
                  </a:r>
                  <a:r>
                    <a:rPr lang="en-US" sz="3200" dirty="0">
                      <a:solidFill>
                        <a:srgbClr val="FF3BEF"/>
                      </a:solidFill>
                      <a:effectLst/>
                      <a:latin typeface="Arial" panose="020B0604020202020204" pitchFamily="34" charset="0"/>
                      <a:ea typeface="Arial" panose="020B0604020202020204" pitchFamily="34" charset="0"/>
                    </a:rPr>
                    <a:t> </a:t>
                  </a:r>
                  <a:r>
                    <a:rPr lang="en-US" sz="3200" dirty="0">
                      <a:solidFill>
                        <a:srgbClr val="000000"/>
                      </a:solidFill>
                      <a:effectLst/>
                      <a:latin typeface="Arial" panose="020B0604020202020204" pitchFamily="34" charset="0"/>
                      <a:ea typeface="Arial" panose="020B0604020202020204" pitchFamily="34" charset="0"/>
                    </a:rPr>
                    <a:t>+</a:t>
                  </a:r>
                  <a:r>
                    <a:rPr lang="en-US" sz="3200" dirty="0">
                      <a:solidFill>
                        <a:srgbClr val="FF3BEF"/>
                      </a:solidFill>
                      <a:effectLst/>
                      <a:latin typeface="Arial" panose="020B0604020202020204" pitchFamily="34" charset="0"/>
                      <a:ea typeface="Arial" panose="020B0604020202020204" pitchFamily="34" charset="0"/>
                    </a:rPr>
                    <a:t> </a:t>
                  </a:r>
                  <a:r>
                    <a:rPr lang="en-US" sz="3200" dirty="0">
                      <a:solidFill>
                        <a:srgbClr val="0070C0"/>
                      </a:solidFill>
                      <a:effectLst/>
                      <a:latin typeface="Arial" panose="020B0604020202020204" pitchFamily="34" charset="0"/>
                      <a:ea typeface="Arial" panose="020B0604020202020204" pitchFamily="34" charset="0"/>
                    </a:rPr>
                    <a:t>DAPI</a:t>
                  </a:r>
                  <a:endParaRPr lang="en-US" sz="3200" dirty="0">
                    <a:effectLst/>
                    <a:latin typeface="Calibri" panose="020F0502020204030204" pitchFamily="34" charset="0"/>
                    <a:ea typeface="Calibri" panose="020F0502020204030204" pitchFamily="34" charset="0"/>
                  </a:endParaRPr>
                </a:p>
              </p:txBody>
            </p:sp>
          </p:grpSp>
          <p:sp>
            <p:nvSpPr>
              <p:cNvPr id="78" name="Text Box 69">
                <a:extLst>
                  <a:ext uri="{FF2B5EF4-FFF2-40B4-BE49-F238E27FC236}">
                    <a16:creationId xmlns:a16="http://schemas.microsoft.com/office/drawing/2014/main" id="{D2ACC315-7F6B-1AE2-922F-D5517398E3F0}"/>
                  </a:ext>
                </a:extLst>
              </p:cNvPr>
              <p:cNvSpPr txBox="1"/>
              <p:nvPr/>
            </p:nvSpPr>
            <p:spPr>
              <a:xfrm>
                <a:off x="31032698" y="21530440"/>
                <a:ext cx="1447246" cy="49505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2000" dirty="0">
                    <a:solidFill>
                      <a:srgbClr val="FFFFFF"/>
                    </a:solidFill>
                    <a:effectLst/>
                    <a:latin typeface="Arial" panose="020B0604020202020204" pitchFamily="34" charset="0"/>
                    <a:ea typeface="Calibri" panose="020F0502020204030204" pitchFamily="34" charset="0"/>
                  </a:rPr>
                  <a:t>10 </a:t>
                </a:r>
                <a:r>
                  <a:rPr lang="en-US" sz="2000" dirty="0" err="1">
                    <a:solidFill>
                      <a:srgbClr val="FFFFFF"/>
                    </a:solidFill>
                    <a:effectLst/>
                    <a:latin typeface="Arial" panose="020B0604020202020204" pitchFamily="34" charset="0"/>
                    <a:ea typeface="Calibri" panose="020F0502020204030204" pitchFamily="34" charset="0"/>
                  </a:rPr>
                  <a:t>wks</a:t>
                </a:r>
                <a:endParaRPr lang="en-US" sz="2000" dirty="0">
                  <a:effectLst/>
                  <a:latin typeface="Calibri" panose="020F0502020204030204" pitchFamily="34" charset="0"/>
                  <a:ea typeface="Calibri" panose="020F0502020204030204" pitchFamily="34" charset="0"/>
                </a:endParaRPr>
              </a:p>
            </p:txBody>
          </p:sp>
          <p:sp>
            <p:nvSpPr>
              <p:cNvPr id="79" name="Text Box 71">
                <a:extLst>
                  <a:ext uri="{FF2B5EF4-FFF2-40B4-BE49-F238E27FC236}">
                    <a16:creationId xmlns:a16="http://schemas.microsoft.com/office/drawing/2014/main" id="{C82B70F1-E6D9-F841-44A6-47CA3EF5279B}"/>
                  </a:ext>
                </a:extLst>
              </p:cNvPr>
              <p:cNvSpPr txBox="1"/>
              <p:nvPr/>
            </p:nvSpPr>
            <p:spPr>
              <a:xfrm>
                <a:off x="31032698" y="24776560"/>
                <a:ext cx="1226034" cy="39959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2000" dirty="0">
                    <a:solidFill>
                      <a:srgbClr val="FFFFFF"/>
                    </a:solidFill>
                    <a:effectLst/>
                    <a:latin typeface="Arial" panose="020B0604020202020204" pitchFamily="34" charset="0"/>
                    <a:ea typeface="Calibri" panose="020F0502020204030204" pitchFamily="34" charset="0"/>
                  </a:rPr>
                  <a:t>64 </a:t>
                </a:r>
                <a:r>
                  <a:rPr lang="en-US" sz="2000" dirty="0" err="1">
                    <a:solidFill>
                      <a:srgbClr val="FFFFFF"/>
                    </a:solidFill>
                    <a:effectLst/>
                    <a:latin typeface="Arial" panose="020B0604020202020204" pitchFamily="34" charset="0"/>
                    <a:ea typeface="Calibri" panose="020F0502020204030204" pitchFamily="34" charset="0"/>
                  </a:rPr>
                  <a:t>wks</a:t>
                </a:r>
                <a:endParaRPr lang="en-US" sz="2000" dirty="0">
                  <a:effectLst/>
                  <a:latin typeface="Calibri" panose="020F0502020204030204" pitchFamily="34" charset="0"/>
                  <a:ea typeface="Calibri" panose="020F0502020204030204" pitchFamily="34" charset="0"/>
                </a:endParaRPr>
              </a:p>
            </p:txBody>
          </p:sp>
        </p:grpSp>
        <p:sp>
          <p:nvSpPr>
            <p:cNvPr id="60" name="Rectangle 59">
              <a:extLst>
                <a:ext uri="{FF2B5EF4-FFF2-40B4-BE49-F238E27FC236}">
                  <a16:creationId xmlns:a16="http://schemas.microsoft.com/office/drawing/2014/main" id="{3306BE83-804F-96A3-3D0F-867446746921}"/>
                </a:ext>
              </a:extLst>
            </p:cNvPr>
            <p:cNvSpPr/>
            <p:nvPr/>
          </p:nvSpPr>
          <p:spPr>
            <a:xfrm>
              <a:off x="16333174" y="29616178"/>
              <a:ext cx="823928" cy="695459"/>
            </a:xfrm>
            <a:prstGeom prst="rect">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836A0E09-FF1D-0376-7E4F-C3AEEDBCAC94}"/>
                </a:ext>
              </a:extLst>
            </p:cNvPr>
            <p:cNvSpPr/>
            <p:nvPr/>
          </p:nvSpPr>
          <p:spPr>
            <a:xfrm>
              <a:off x="25625472" y="28679159"/>
              <a:ext cx="839647" cy="811362"/>
            </a:xfrm>
            <a:prstGeom prst="rect">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Picture 61">
              <a:extLst>
                <a:ext uri="{FF2B5EF4-FFF2-40B4-BE49-F238E27FC236}">
                  <a16:creationId xmlns:a16="http://schemas.microsoft.com/office/drawing/2014/main" id="{89B7D43F-DC09-E902-CEAF-2167B088F799}"/>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19509941" y="27895157"/>
              <a:ext cx="3017519" cy="3017520"/>
            </a:xfrm>
            <a:prstGeom prst="rect">
              <a:avLst/>
            </a:prstGeom>
            <a:ln>
              <a:solidFill>
                <a:schemeClr val="tx1"/>
              </a:solidFill>
            </a:ln>
          </p:spPr>
        </p:pic>
        <p:sp>
          <p:nvSpPr>
            <p:cNvPr id="63" name="Text Box 72">
              <a:extLst>
                <a:ext uri="{FF2B5EF4-FFF2-40B4-BE49-F238E27FC236}">
                  <a16:creationId xmlns:a16="http://schemas.microsoft.com/office/drawing/2014/main" id="{D63E8399-0783-AA7D-752B-DF74E1D15CB3}"/>
                </a:ext>
              </a:extLst>
            </p:cNvPr>
            <p:cNvSpPr txBox="1"/>
            <p:nvPr/>
          </p:nvSpPr>
          <p:spPr>
            <a:xfrm>
              <a:off x="19351053" y="23828587"/>
              <a:ext cx="3148925" cy="49377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US" sz="3200" dirty="0">
                  <a:solidFill>
                    <a:srgbClr val="FF3BEF"/>
                  </a:solidFill>
                  <a:effectLst/>
                  <a:latin typeface="Arial" panose="020B0604020202020204" pitchFamily="34" charset="0"/>
                  <a:ea typeface="Calibri" panose="020F0502020204030204" pitchFamily="34" charset="0"/>
                </a:rPr>
                <a:t>CBP </a:t>
              </a:r>
              <a:r>
                <a:rPr lang="en-US" sz="3200" dirty="0">
                  <a:effectLst/>
                  <a:latin typeface="Arial" panose="020B0604020202020204" pitchFamily="34" charset="0"/>
                  <a:ea typeface="Calibri" panose="020F0502020204030204" pitchFamily="34" charset="0"/>
                </a:rPr>
                <a:t>+</a:t>
              </a:r>
              <a:r>
                <a:rPr lang="en-US" sz="3200" dirty="0">
                  <a:solidFill>
                    <a:srgbClr val="FF3BEF"/>
                  </a:solidFill>
                  <a:effectLst/>
                  <a:latin typeface="Arial" panose="020B0604020202020204" pitchFamily="34" charset="0"/>
                  <a:ea typeface="Calibri" panose="020F0502020204030204" pitchFamily="34" charset="0"/>
                </a:rPr>
                <a:t> </a:t>
              </a:r>
              <a:r>
                <a:rPr lang="en-US" sz="3200" dirty="0">
                  <a:solidFill>
                    <a:srgbClr val="0070C0"/>
                  </a:solidFill>
                  <a:effectLst/>
                  <a:latin typeface="Arial" panose="020B0604020202020204" pitchFamily="34" charset="0"/>
                  <a:ea typeface="Calibri" panose="020F0502020204030204" pitchFamily="34" charset="0"/>
                </a:rPr>
                <a:t>DAPI</a:t>
              </a:r>
              <a:endParaRPr lang="en-US" sz="3200" dirty="0">
                <a:solidFill>
                  <a:srgbClr val="0070C0"/>
                </a:solidFill>
                <a:effectLst/>
                <a:latin typeface="Calibri" panose="020F0502020204030204" pitchFamily="34" charset="0"/>
                <a:ea typeface="Calibri" panose="020F0502020204030204" pitchFamily="34" charset="0"/>
              </a:endParaRPr>
            </a:p>
          </p:txBody>
        </p:sp>
        <p:cxnSp>
          <p:nvCxnSpPr>
            <p:cNvPr id="64" name="Straight Connector 63">
              <a:extLst>
                <a:ext uri="{FF2B5EF4-FFF2-40B4-BE49-F238E27FC236}">
                  <a16:creationId xmlns:a16="http://schemas.microsoft.com/office/drawing/2014/main" id="{3DF08541-3774-CB03-7E7D-9F792B23D141}"/>
                </a:ext>
              </a:extLst>
            </p:cNvPr>
            <p:cNvCxnSpPr>
              <a:cxnSpLocks/>
            </p:cNvCxnSpPr>
            <p:nvPr/>
          </p:nvCxnSpPr>
          <p:spPr>
            <a:xfrm flipV="1">
              <a:off x="17197067" y="29357018"/>
              <a:ext cx="2650404" cy="533381"/>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65" name="Picture 64">
              <a:extLst>
                <a:ext uri="{FF2B5EF4-FFF2-40B4-BE49-F238E27FC236}">
                  <a16:creationId xmlns:a16="http://schemas.microsoft.com/office/drawing/2014/main" id="{EE58E7BB-3C2E-559E-7135-AB0C633A6174}"/>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28571682" y="27937409"/>
              <a:ext cx="3017520" cy="3017520"/>
            </a:xfrm>
            <a:prstGeom prst="rect">
              <a:avLst/>
            </a:prstGeom>
          </p:spPr>
        </p:pic>
        <p:cxnSp>
          <p:nvCxnSpPr>
            <p:cNvPr id="66" name="Straight Connector 65">
              <a:extLst>
                <a:ext uri="{FF2B5EF4-FFF2-40B4-BE49-F238E27FC236}">
                  <a16:creationId xmlns:a16="http://schemas.microsoft.com/office/drawing/2014/main" id="{9F28BF75-37FD-9EEA-8920-0A58ACF28B73}"/>
                </a:ext>
              </a:extLst>
            </p:cNvPr>
            <p:cNvCxnSpPr>
              <a:cxnSpLocks/>
            </p:cNvCxnSpPr>
            <p:nvPr/>
          </p:nvCxnSpPr>
          <p:spPr>
            <a:xfrm flipV="1">
              <a:off x="26502759" y="28925385"/>
              <a:ext cx="2650402" cy="533381"/>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67" name="Rectangle 66">
              <a:extLst>
                <a:ext uri="{FF2B5EF4-FFF2-40B4-BE49-F238E27FC236}">
                  <a16:creationId xmlns:a16="http://schemas.microsoft.com/office/drawing/2014/main" id="{451C7F62-F820-FF0E-1E84-55A7F4040BE8}"/>
                </a:ext>
              </a:extLst>
            </p:cNvPr>
            <p:cNvSpPr/>
            <p:nvPr/>
          </p:nvSpPr>
          <p:spPr>
            <a:xfrm>
              <a:off x="18067514" y="26838822"/>
              <a:ext cx="823928" cy="695459"/>
            </a:xfrm>
            <a:prstGeom prst="rect">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Picture 67">
              <a:extLst>
                <a:ext uri="{FF2B5EF4-FFF2-40B4-BE49-F238E27FC236}">
                  <a16:creationId xmlns:a16="http://schemas.microsoft.com/office/drawing/2014/main" id="{028889C5-288F-E2AC-A63B-4E2841564E9A}"/>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19514988" y="24639893"/>
              <a:ext cx="3017523" cy="3017520"/>
            </a:xfrm>
            <a:prstGeom prst="rect">
              <a:avLst/>
            </a:prstGeom>
          </p:spPr>
        </p:pic>
        <p:cxnSp>
          <p:nvCxnSpPr>
            <p:cNvPr id="69" name="Straight Connector 68">
              <a:extLst>
                <a:ext uri="{FF2B5EF4-FFF2-40B4-BE49-F238E27FC236}">
                  <a16:creationId xmlns:a16="http://schemas.microsoft.com/office/drawing/2014/main" id="{3E7E15CA-2922-E7AA-D87F-F3DCCE1DC0E9}"/>
                </a:ext>
              </a:extLst>
            </p:cNvPr>
            <p:cNvCxnSpPr>
              <a:cxnSpLocks/>
            </p:cNvCxnSpPr>
            <p:nvPr/>
          </p:nvCxnSpPr>
          <p:spPr>
            <a:xfrm flipV="1">
              <a:off x="18891442" y="26409708"/>
              <a:ext cx="1695526" cy="396092"/>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89C2D99C-5733-CC5C-383E-08CB2B3BEB9D}"/>
                </a:ext>
              </a:extLst>
            </p:cNvPr>
            <p:cNvSpPr/>
            <p:nvPr/>
          </p:nvSpPr>
          <p:spPr>
            <a:xfrm>
              <a:off x="26237660" y="25765812"/>
              <a:ext cx="839647" cy="811362"/>
            </a:xfrm>
            <a:prstGeom prst="rect">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13417D23-45EF-701E-5167-28FA598FDB84}"/>
                </a:ext>
              </a:extLst>
            </p:cNvPr>
            <p:cNvSpPr/>
            <p:nvPr/>
          </p:nvSpPr>
          <p:spPr>
            <a:xfrm>
              <a:off x="32006481" y="25584520"/>
              <a:ext cx="839647" cy="811362"/>
            </a:xfrm>
            <a:prstGeom prst="rect">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2" name="Straight Connector 71">
              <a:extLst>
                <a:ext uri="{FF2B5EF4-FFF2-40B4-BE49-F238E27FC236}">
                  <a16:creationId xmlns:a16="http://schemas.microsoft.com/office/drawing/2014/main" id="{477BD233-A386-3717-68F3-3B4211DF45D1}"/>
                </a:ext>
              </a:extLst>
            </p:cNvPr>
            <p:cNvCxnSpPr>
              <a:cxnSpLocks/>
            </p:cNvCxnSpPr>
            <p:nvPr/>
          </p:nvCxnSpPr>
          <p:spPr>
            <a:xfrm flipV="1">
              <a:off x="27105322" y="26135864"/>
              <a:ext cx="1957116" cy="420735"/>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08D2F428-B1BC-C37A-003F-D65FCF035E37}"/>
                </a:ext>
              </a:extLst>
            </p:cNvPr>
            <p:cNvCxnSpPr>
              <a:cxnSpLocks/>
            </p:cNvCxnSpPr>
            <p:nvPr/>
          </p:nvCxnSpPr>
          <p:spPr>
            <a:xfrm flipV="1">
              <a:off x="32883691" y="26118289"/>
              <a:ext cx="2258181" cy="277593"/>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4" name="Rectangle 73">
              <a:extLst>
                <a:ext uri="{FF2B5EF4-FFF2-40B4-BE49-F238E27FC236}">
                  <a16:creationId xmlns:a16="http://schemas.microsoft.com/office/drawing/2014/main" id="{49533842-C887-E114-5B9A-95E9849FD10B}"/>
                </a:ext>
              </a:extLst>
            </p:cNvPr>
            <p:cNvSpPr/>
            <p:nvPr/>
          </p:nvSpPr>
          <p:spPr>
            <a:xfrm>
              <a:off x="33634164" y="29802982"/>
              <a:ext cx="839647" cy="811362"/>
            </a:xfrm>
            <a:prstGeom prst="rect">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5" name="Picture 74">
              <a:extLst>
                <a:ext uri="{FF2B5EF4-FFF2-40B4-BE49-F238E27FC236}">
                  <a16:creationId xmlns:a16="http://schemas.microsoft.com/office/drawing/2014/main" id="{69AEC309-C8B6-CD08-EE73-F5D888F69239}"/>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34918989" y="27995365"/>
              <a:ext cx="3017520" cy="3017520"/>
            </a:xfrm>
            <a:prstGeom prst="rect">
              <a:avLst/>
            </a:prstGeom>
          </p:spPr>
        </p:pic>
        <p:cxnSp>
          <p:nvCxnSpPr>
            <p:cNvPr id="76" name="Straight Connector 75">
              <a:extLst>
                <a:ext uri="{FF2B5EF4-FFF2-40B4-BE49-F238E27FC236}">
                  <a16:creationId xmlns:a16="http://schemas.microsoft.com/office/drawing/2014/main" id="{ED450893-A7EF-6FF5-480D-A4DD278CC76F}"/>
                </a:ext>
              </a:extLst>
            </p:cNvPr>
            <p:cNvCxnSpPr>
              <a:cxnSpLocks/>
            </p:cNvCxnSpPr>
            <p:nvPr/>
          </p:nvCxnSpPr>
          <p:spPr>
            <a:xfrm flipV="1">
              <a:off x="34492957" y="29990607"/>
              <a:ext cx="853688" cy="612514"/>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104" name="Group 103">
            <a:extLst>
              <a:ext uri="{FF2B5EF4-FFF2-40B4-BE49-F238E27FC236}">
                <a16:creationId xmlns:a16="http://schemas.microsoft.com/office/drawing/2014/main" id="{5D0B7F90-5595-4F03-8733-24648AD16E74}"/>
              </a:ext>
            </a:extLst>
          </p:cNvPr>
          <p:cNvGrpSpPr/>
          <p:nvPr/>
        </p:nvGrpSpPr>
        <p:grpSpPr>
          <a:xfrm>
            <a:off x="17313377" y="15738672"/>
            <a:ext cx="8235661" cy="5254934"/>
            <a:chOff x="50880" y="1005126"/>
            <a:chExt cx="2751803" cy="1486204"/>
          </a:xfrm>
        </p:grpSpPr>
        <p:grpSp>
          <p:nvGrpSpPr>
            <p:cNvPr id="105" name="Group 104">
              <a:extLst>
                <a:ext uri="{FF2B5EF4-FFF2-40B4-BE49-F238E27FC236}">
                  <a16:creationId xmlns:a16="http://schemas.microsoft.com/office/drawing/2014/main" id="{690F8CE0-33C2-56AA-8F79-828FA90B146A}"/>
                </a:ext>
              </a:extLst>
            </p:cNvPr>
            <p:cNvGrpSpPr/>
            <p:nvPr/>
          </p:nvGrpSpPr>
          <p:grpSpPr>
            <a:xfrm>
              <a:off x="50880" y="1005126"/>
              <a:ext cx="1838336" cy="1486204"/>
              <a:chOff x="53062" y="1054100"/>
              <a:chExt cx="1734687" cy="1528323"/>
            </a:xfrm>
          </p:grpSpPr>
          <p:grpSp>
            <p:nvGrpSpPr>
              <p:cNvPr id="108" name="Group 107">
                <a:extLst>
                  <a:ext uri="{FF2B5EF4-FFF2-40B4-BE49-F238E27FC236}">
                    <a16:creationId xmlns:a16="http://schemas.microsoft.com/office/drawing/2014/main" id="{571E66D1-D6AC-B4B8-2D76-9F01A88FEBFC}"/>
                  </a:ext>
                </a:extLst>
              </p:cNvPr>
              <p:cNvGrpSpPr/>
              <p:nvPr/>
            </p:nvGrpSpPr>
            <p:grpSpPr>
              <a:xfrm>
                <a:off x="53062" y="1054100"/>
                <a:ext cx="1734687" cy="1528323"/>
                <a:chOff x="3517" y="1054100"/>
                <a:chExt cx="1734687" cy="1528323"/>
              </a:xfrm>
            </p:grpSpPr>
            <p:pic>
              <p:nvPicPr>
                <p:cNvPr id="110" name="Picture 109" descr="Chart&#10;&#10;Description automatically generated">
                  <a:extLst>
                    <a:ext uri="{FF2B5EF4-FFF2-40B4-BE49-F238E27FC236}">
                      <a16:creationId xmlns:a16="http://schemas.microsoft.com/office/drawing/2014/main" id="{6A1062B9-A1E7-91A3-D970-39D1391528E9}"/>
                    </a:ext>
                  </a:extLst>
                </p:cNvPr>
                <p:cNvPicPr>
                  <a:picLocks noChangeAspect="1"/>
                </p:cNvPicPr>
                <p:nvPr/>
              </p:nvPicPr>
              <p:blipFill rotWithShape="1">
                <a:blip r:embed="rId36" cstate="print">
                  <a:extLst>
                    <a:ext uri="{28A0092B-C50C-407E-A947-70E740481C1C}">
                      <a14:useLocalDpi xmlns:a14="http://schemas.microsoft.com/office/drawing/2010/main" val="0"/>
                    </a:ext>
                  </a:extLst>
                </a:blip>
                <a:srcRect r="40428"/>
                <a:stretch/>
              </p:blipFill>
              <p:spPr>
                <a:xfrm>
                  <a:off x="72330" y="1064773"/>
                  <a:ext cx="1523337" cy="1517650"/>
                </a:xfrm>
                <a:prstGeom prst="rect">
                  <a:avLst/>
                </a:prstGeom>
              </p:spPr>
            </p:pic>
            <p:sp>
              <p:nvSpPr>
                <p:cNvPr id="111" name="Rectangle 110">
                  <a:extLst>
                    <a:ext uri="{FF2B5EF4-FFF2-40B4-BE49-F238E27FC236}">
                      <a16:creationId xmlns:a16="http://schemas.microsoft.com/office/drawing/2014/main" id="{D277561A-E099-5C0D-3BCB-4B753330A308}"/>
                    </a:ext>
                  </a:extLst>
                </p:cNvPr>
                <p:cNvSpPr/>
                <p:nvPr/>
              </p:nvSpPr>
              <p:spPr>
                <a:xfrm>
                  <a:off x="57909" y="1054100"/>
                  <a:ext cx="149125" cy="127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BE82EA34-23A7-22E8-5FB1-3BA084A83005}"/>
                    </a:ext>
                  </a:extLst>
                </p:cNvPr>
                <p:cNvSpPr/>
                <p:nvPr/>
              </p:nvSpPr>
              <p:spPr>
                <a:xfrm>
                  <a:off x="1432121" y="1064773"/>
                  <a:ext cx="149125" cy="127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TextBox 112">
                  <a:extLst>
                    <a:ext uri="{FF2B5EF4-FFF2-40B4-BE49-F238E27FC236}">
                      <a16:creationId xmlns:a16="http://schemas.microsoft.com/office/drawing/2014/main" id="{D7DDCAD1-9024-6EA3-3768-6EB1A1C7A61C}"/>
                    </a:ext>
                  </a:extLst>
                </p:cNvPr>
                <p:cNvSpPr txBox="1"/>
                <p:nvPr/>
              </p:nvSpPr>
              <p:spPr>
                <a:xfrm>
                  <a:off x="3517" y="1085575"/>
                  <a:ext cx="1734687" cy="134269"/>
                </a:xfrm>
                <a:prstGeom prst="rect">
                  <a:avLst/>
                </a:prstGeom>
                <a:noFill/>
              </p:spPr>
              <p:txBody>
                <a:bodyPr wrap="square">
                  <a:spAutoFit/>
                </a:bodyPr>
                <a:lstStyle/>
                <a:p>
                  <a:pPr algn="ctr"/>
                  <a:r>
                    <a:rPr lang="en-US" sz="2400" i="1" dirty="0">
                      <a:solidFill>
                        <a:srgbClr val="00B050"/>
                      </a:solidFill>
                      <a:latin typeface="Arial" panose="020B0604020202020204" pitchFamily="34" charset="0"/>
                      <a:ea typeface="Times New Roman" panose="02020603050405020304" pitchFamily="18" charset="0"/>
                      <a:cs typeface="Arial" panose="020B0604020202020204" pitchFamily="34" charset="0"/>
                    </a:rPr>
                    <a:t>Equal number of cells injected</a:t>
                  </a:r>
                  <a:endParaRPr lang="en-US" sz="2400" i="1" dirty="0">
                    <a:solidFill>
                      <a:srgbClr val="00B050"/>
                    </a:solidFill>
                  </a:endParaRPr>
                </a:p>
              </p:txBody>
            </p:sp>
          </p:grpSp>
          <p:sp>
            <p:nvSpPr>
              <p:cNvPr id="109" name="TextBox 108">
                <a:extLst>
                  <a:ext uri="{FF2B5EF4-FFF2-40B4-BE49-F238E27FC236}">
                    <a16:creationId xmlns:a16="http://schemas.microsoft.com/office/drawing/2014/main" id="{6BD4ACF5-1FAF-7224-36C1-C50BE6FEDD45}"/>
                  </a:ext>
                </a:extLst>
              </p:cNvPr>
              <p:cNvSpPr txBox="1"/>
              <p:nvPr/>
            </p:nvSpPr>
            <p:spPr>
              <a:xfrm>
                <a:off x="368282" y="1692083"/>
                <a:ext cx="743641" cy="98464"/>
              </a:xfrm>
              <a:prstGeom prst="rect">
                <a:avLst/>
              </a:prstGeom>
              <a:noFill/>
            </p:spPr>
            <p:txBody>
              <a:bodyPr wrap="square">
                <a:spAutoFit/>
              </a:bodyPr>
              <a:lstStyle/>
              <a:p>
                <a:r>
                  <a:rPr lang="en-US" sz="1600" dirty="0">
                    <a:solidFill>
                      <a:srgbClr val="7030A0"/>
                    </a:solidFill>
                  </a:rPr>
                  <a:t>2.5 x 10</a:t>
                </a:r>
                <a:r>
                  <a:rPr lang="en-US" sz="1600" baseline="30000" dirty="0">
                    <a:solidFill>
                      <a:srgbClr val="7030A0"/>
                    </a:solidFill>
                  </a:rPr>
                  <a:t>5</a:t>
                </a:r>
                <a:r>
                  <a:rPr lang="en-US" sz="1600" dirty="0">
                    <a:solidFill>
                      <a:srgbClr val="7030A0"/>
                    </a:solidFill>
                  </a:rPr>
                  <a:t> cells injected</a:t>
                </a:r>
              </a:p>
            </p:txBody>
          </p:sp>
        </p:grpSp>
        <p:pic>
          <p:nvPicPr>
            <p:cNvPr id="106" name="Picture 105" descr="Chart&#10;&#10;Description automatically generated">
              <a:extLst>
                <a:ext uri="{FF2B5EF4-FFF2-40B4-BE49-F238E27FC236}">
                  <a16:creationId xmlns:a16="http://schemas.microsoft.com/office/drawing/2014/main" id="{2E7A4BBD-82FF-9A9A-A79A-310A627BFD67}"/>
                </a:ext>
              </a:extLst>
            </p:cNvPr>
            <p:cNvPicPr>
              <a:picLocks noChangeAspect="1"/>
            </p:cNvPicPr>
            <p:nvPr/>
          </p:nvPicPr>
          <p:blipFill rotWithShape="1">
            <a:blip r:embed="rId36" cstate="print">
              <a:extLst>
                <a:ext uri="{28A0092B-C50C-407E-A947-70E740481C1C}">
                  <a14:useLocalDpi xmlns:a14="http://schemas.microsoft.com/office/drawing/2010/main" val="0"/>
                </a:ext>
              </a:extLst>
            </a:blip>
            <a:srcRect l="60037" b="50635"/>
            <a:stretch/>
          </p:blipFill>
          <p:spPr>
            <a:xfrm>
              <a:off x="1719715" y="1747703"/>
              <a:ext cx="1082968" cy="728536"/>
            </a:xfrm>
            <a:prstGeom prst="rect">
              <a:avLst/>
            </a:prstGeom>
          </p:spPr>
        </p:pic>
        <p:pic>
          <p:nvPicPr>
            <p:cNvPr id="107" name="Picture 106" descr="Chart&#10;&#10;Description automatically generated">
              <a:extLst>
                <a:ext uri="{FF2B5EF4-FFF2-40B4-BE49-F238E27FC236}">
                  <a16:creationId xmlns:a16="http://schemas.microsoft.com/office/drawing/2014/main" id="{AC54E734-BB9E-C4AD-1316-45A0692640F3}"/>
                </a:ext>
              </a:extLst>
            </p:cNvPr>
            <p:cNvPicPr>
              <a:picLocks noChangeAspect="1"/>
            </p:cNvPicPr>
            <p:nvPr/>
          </p:nvPicPr>
          <p:blipFill rotWithShape="1">
            <a:blip r:embed="rId36" cstate="print">
              <a:extLst>
                <a:ext uri="{28A0092B-C50C-407E-A947-70E740481C1C}">
                  <a14:useLocalDpi xmlns:a14="http://schemas.microsoft.com/office/drawing/2010/main" val="0"/>
                </a:ext>
              </a:extLst>
            </a:blip>
            <a:srcRect l="60037" t="48609"/>
            <a:stretch/>
          </p:blipFill>
          <p:spPr>
            <a:xfrm>
              <a:off x="1719715" y="1005255"/>
              <a:ext cx="1082968" cy="758446"/>
            </a:xfrm>
            <a:prstGeom prst="rect">
              <a:avLst/>
            </a:prstGeom>
          </p:spPr>
        </p:pic>
      </p:grpSp>
      <p:pic>
        <p:nvPicPr>
          <p:cNvPr id="114" name="Picture 113">
            <a:extLst>
              <a:ext uri="{FF2B5EF4-FFF2-40B4-BE49-F238E27FC236}">
                <a16:creationId xmlns:a16="http://schemas.microsoft.com/office/drawing/2014/main" id="{56E335CB-17CD-019D-F8C0-FB736AD8E924}"/>
              </a:ext>
            </a:extLst>
          </p:cNvPr>
          <p:cNvPicPr>
            <a:picLocks noChangeAspect="1"/>
          </p:cNvPicPr>
          <p:nvPr/>
        </p:nvPicPr>
        <p:blipFill rotWithShape="1">
          <a:blip r:embed="rId37"/>
          <a:srcRect l="3135" b="49244"/>
          <a:stretch/>
        </p:blipFill>
        <p:spPr>
          <a:xfrm>
            <a:off x="29053612" y="6915084"/>
            <a:ext cx="9428168" cy="3731454"/>
          </a:xfrm>
          <a:prstGeom prst="rect">
            <a:avLst/>
          </a:prstGeom>
          <a:ln>
            <a:solidFill>
              <a:schemeClr val="bg1">
                <a:lumMod val="75000"/>
              </a:schemeClr>
            </a:solidFill>
          </a:ln>
        </p:spPr>
      </p:pic>
      <p:graphicFrame>
        <p:nvGraphicFramePr>
          <p:cNvPr id="115" name="Table 9">
            <a:extLst>
              <a:ext uri="{FF2B5EF4-FFF2-40B4-BE49-F238E27FC236}">
                <a16:creationId xmlns:a16="http://schemas.microsoft.com/office/drawing/2014/main" id="{273106CF-EC11-3EBC-DA45-4D33A9AE11F3}"/>
              </a:ext>
            </a:extLst>
          </p:cNvPr>
          <p:cNvGraphicFramePr>
            <a:graphicFrameLocks noGrp="1"/>
          </p:cNvGraphicFramePr>
          <p:nvPr>
            <p:extLst>
              <p:ext uri="{D42A27DB-BD31-4B8C-83A1-F6EECF244321}">
                <p14:modId xmlns:p14="http://schemas.microsoft.com/office/powerpoint/2010/main" val="2691066616"/>
              </p:ext>
            </p:extLst>
          </p:nvPr>
        </p:nvGraphicFramePr>
        <p:xfrm>
          <a:off x="29066392" y="10842582"/>
          <a:ext cx="3905407" cy="3418855"/>
        </p:xfrm>
        <a:graphic>
          <a:graphicData uri="http://schemas.openxmlformats.org/drawingml/2006/table">
            <a:tbl>
              <a:tblPr firstRow="1" bandRow="1">
                <a:tableStyleId>{5940675A-B579-460E-94D1-54222C63F5DA}</a:tableStyleId>
              </a:tblPr>
              <a:tblGrid>
                <a:gridCol w="1469091">
                  <a:extLst>
                    <a:ext uri="{9D8B030D-6E8A-4147-A177-3AD203B41FA5}">
                      <a16:colId xmlns:a16="http://schemas.microsoft.com/office/drawing/2014/main" val="2356152466"/>
                    </a:ext>
                  </a:extLst>
                </a:gridCol>
                <a:gridCol w="1218158">
                  <a:extLst>
                    <a:ext uri="{9D8B030D-6E8A-4147-A177-3AD203B41FA5}">
                      <a16:colId xmlns:a16="http://schemas.microsoft.com/office/drawing/2014/main" val="1771528918"/>
                    </a:ext>
                  </a:extLst>
                </a:gridCol>
                <a:gridCol w="1218158">
                  <a:extLst>
                    <a:ext uri="{9D8B030D-6E8A-4147-A177-3AD203B41FA5}">
                      <a16:colId xmlns:a16="http://schemas.microsoft.com/office/drawing/2014/main" val="2431676307"/>
                    </a:ext>
                  </a:extLst>
                </a:gridCol>
              </a:tblGrid>
              <a:tr h="641035">
                <a:tc>
                  <a:txBody>
                    <a:bodyPr/>
                    <a:lstStyle/>
                    <a:p>
                      <a:pPr algn="ctr"/>
                      <a:r>
                        <a:rPr lang="en-US" sz="1600" b="1" dirty="0">
                          <a:latin typeface="Arial" panose="020B0604020202020204" pitchFamily="34" charset="0"/>
                          <a:cs typeface="Arial" panose="020B0604020202020204" pitchFamily="34" charset="0"/>
                        </a:rPr>
                        <a:t>Symbol</a:t>
                      </a:r>
                    </a:p>
                  </a:txBody>
                  <a:tcPr anchor="ctr">
                    <a:solidFill>
                      <a:schemeClr val="bg1"/>
                    </a:solidFill>
                  </a:tcPr>
                </a:tc>
                <a:tc>
                  <a:txBody>
                    <a:bodyPr/>
                    <a:lstStyle/>
                    <a:p>
                      <a:pPr algn="ctr"/>
                      <a:r>
                        <a:rPr lang="en-US" sz="1600" b="1" dirty="0">
                          <a:latin typeface="Arial" panose="020B0604020202020204" pitchFamily="34" charset="0"/>
                          <a:cs typeface="Arial" panose="020B0604020202020204" pitchFamily="34" charset="0"/>
                        </a:rPr>
                        <a:t>Distance from TSS</a:t>
                      </a:r>
                    </a:p>
                  </a:txBody>
                  <a:tcPr anchor="ctr">
                    <a:solidFill>
                      <a:schemeClr val="bg1"/>
                    </a:solidFill>
                  </a:tcPr>
                </a:tc>
                <a:tc>
                  <a:txBody>
                    <a:bodyPr/>
                    <a:lstStyle/>
                    <a:p>
                      <a:pPr algn="ctr"/>
                      <a:r>
                        <a:rPr lang="en-US" sz="1600" b="1" dirty="0">
                          <a:latin typeface="Arial" panose="020B0604020202020204" pitchFamily="34" charset="0"/>
                          <a:cs typeface="Arial" panose="020B0604020202020204" pitchFamily="34" charset="0"/>
                        </a:rPr>
                        <a:t>Log</a:t>
                      </a:r>
                      <a:r>
                        <a:rPr lang="en-US" sz="1600" b="1" baseline="-25000" dirty="0">
                          <a:latin typeface="Arial" panose="020B0604020202020204" pitchFamily="34" charset="0"/>
                          <a:cs typeface="Arial" panose="020B0604020202020204" pitchFamily="34" charset="0"/>
                        </a:rPr>
                        <a:t>10 </a:t>
                      </a:r>
                      <a:r>
                        <a:rPr lang="en-US" sz="1600" b="1" dirty="0">
                          <a:latin typeface="Arial" panose="020B0604020202020204" pitchFamily="34" charset="0"/>
                          <a:cs typeface="Arial" panose="020B0604020202020204" pitchFamily="34" charset="0"/>
                        </a:rPr>
                        <a:t>Ratio</a:t>
                      </a:r>
                    </a:p>
                  </a:txBody>
                  <a:tcPr anchor="ctr">
                    <a:solidFill>
                      <a:schemeClr val="bg1"/>
                    </a:solidFill>
                  </a:tcPr>
                </a:tc>
                <a:extLst>
                  <a:ext uri="{0D108BD9-81ED-4DB2-BD59-A6C34878D82A}">
                    <a16:rowId xmlns:a16="http://schemas.microsoft.com/office/drawing/2014/main" val="2661125834"/>
                  </a:ext>
                </a:extLst>
              </a:tr>
              <a:tr h="462970">
                <a:tc>
                  <a:txBody>
                    <a:bodyPr/>
                    <a:lstStyle/>
                    <a:p>
                      <a:pPr algn="ctr"/>
                      <a:r>
                        <a:rPr lang="en-US" sz="1800" b="1" dirty="0">
                          <a:latin typeface="Arial" panose="020B0604020202020204" pitchFamily="34" charset="0"/>
                          <a:cs typeface="Arial" panose="020B0604020202020204" pitchFamily="34" charset="0"/>
                        </a:rPr>
                        <a:t>CD44</a:t>
                      </a:r>
                    </a:p>
                  </a:txBody>
                  <a:tcPr>
                    <a:solidFill>
                      <a:schemeClr val="bg1"/>
                    </a:solidFill>
                  </a:tcPr>
                </a:tc>
                <a:tc>
                  <a:txBody>
                    <a:bodyPr/>
                    <a:lstStyle/>
                    <a:p>
                      <a:pPr algn="ctr"/>
                      <a:r>
                        <a:rPr lang="en-US" sz="1600" dirty="0">
                          <a:latin typeface="Arial" panose="020B0604020202020204" pitchFamily="34" charset="0"/>
                          <a:cs typeface="Arial" panose="020B0604020202020204" pitchFamily="34" charset="0"/>
                        </a:rPr>
                        <a:t>0</a:t>
                      </a:r>
                    </a:p>
                  </a:txBody>
                  <a:tcPr>
                    <a:solidFill>
                      <a:schemeClr val="bg1"/>
                    </a:solidFill>
                  </a:tcPr>
                </a:tc>
                <a:tc>
                  <a:txBody>
                    <a:bodyPr/>
                    <a:lstStyle/>
                    <a:p>
                      <a:pPr algn="ctr"/>
                      <a:r>
                        <a:rPr lang="en-US" sz="1600" dirty="0">
                          <a:latin typeface="Arial" panose="020B0604020202020204" pitchFamily="34" charset="0"/>
                          <a:cs typeface="Arial" panose="020B0604020202020204" pitchFamily="34" charset="0"/>
                        </a:rPr>
                        <a:t>46.11442</a:t>
                      </a:r>
                    </a:p>
                  </a:txBody>
                  <a:tcPr>
                    <a:solidFill>
                      <a:schemeClr val="bg1"/>
                    </a:solidFill>
                  </a:tcPr>
                </a:tc>
                <a:extLst>
                  <a:ext uri="{0D108BD9-81ED-4DB2-BD59-A6C34878D82A}">
                    <a16:rowId xmlns:a16="http://schemas.microsoft.com/office/drawing/2014/main" val="3529239488"/>
                  </a:ext>
                </a:extLst>
              </a:tr>
              <a:tr h="462970">
                <a:tc>
                  <a:txBody>
                    <a:bodyPr/>
                    <a:lstStyle/>
                    <a:p>
                      <a:pPr algn="ctr"/>
                      <a:r>
                        <a:rPr lang="en-US" sz="1800" b="1" dirty="0">
                          <a:latin typeface="Arial" panose="020B0604020202020204" pitchFamily="34" charset="0"/>
                          <a:cs typeface="Arial" panose="020B0604020202020204" pitchFamily="34" charset="0"/>
                        </a:rPr>
                        <a:t>KRT14</a:t>
                      </a:r>
                    </a:p>
                  </a:txBody>
                  <a:tcPr>
                    <a:solidFill>
                      <a:schemeClr val="bg1"/>
                    </a:solidFill>
                  </a:tcPr>
                </a:tc>
                <a:tc>
                  <a:txBody>
                    <a:bodyPr/>
                    <a:lstStyle/>
                    <a:p>
                      <a:pPr algn="ctr"/>
                      <a:r>
                        <a:rPr lang="en-US" sz="1600" dirty="0">
                          <a:latin typeface="Arial" panose="020B0604020202020204" pitchFamily="34" charset="0"/>
                          <a:cs typeface="Arial" panose="020B0604020202020204" pitchFamily="34" charset="0"/>
                        </a:rPr>
                        <a:t>0</a:t>
                      </a:r>
                    </a:p>
                  </a:txBody>
                  <a:tcPr>
                    <a:solidFill>
                      <a:schemeClr val="bg1"/>
                    </a:solidFill>
                  </a:tcPr>
                </a:tc>
                <a:tc>
                  <a:txBody>
                    <a:bodyPr/>
                    <a:lstStyle/>
                    <a:p>
                      <a:pPr algn="ctr"/>
                      <a:r>
                        <a:rPr lang="en-US" sz="1600" dirty="0">
                          <a:latin typeface="Arial" panose="020B0604020202020204" pitchFamily="34" charset="0"/>
                          <a:cs typeface="Arial" panose="020B0604020202020204" pitchFamily="34" charset="0"/>
                        </a:rPr>
                        <a:t>40.86184</a:t>
                      </a:r>
                    </a:p>
                  </a:txBody>
                  <a:tcPr>
                    <a:solidFill>
                      <a:schemeClr val="bg1"/>
                    </a:solidFill>
                  </a:tcPr>
                </a:tc>
                <a:extLst>
                  <a:ext uri="{0D108BD9-81ED-4DB2-BD59-A6C34878D82A}">
                    <a16:rowId xmlns:a16="http://schemas.microsoft.com/office/drawing/2014/main" val="3962071018"/>
                  </a:ext>
                </a:extLst>
              </a:tr>
              <a:tr h="462970">
                <a:tc>
                  <a:txBody>
                    <a:bodyPr/>
                    <a:lstStyle/>
                    <a:p>
                      <a:pPr algn="ctr"/>
                      <a:r>
                        <a:rPr lang="en-US" sz="1800" b="1" dirty="0">
                          <a:latin typeface="Arial" panose="020B0604020202020204" pitchFamily="34" charset="0"/>
                          <a:cs typeface="Arial" panose="020B0604020202020204" pitchFamily="34" charset="0"/>
                        </a:rPr>
                        <a:t>KRT5</a:t>
                      </a:r>
                    </a:p>
                  </a:txBody>
                  <a:tcPr>
                    <a:solidFill>
                      <a:schemeClr val="bg1"/>
                    </a:solidFill>
                  </a:tcPr>
                </a:tc>
                <a:tc>
                  <a:txBody>
                    <a:bodyPr/>
                    <a:lstStyle/>
                    <a:p>
                      <a:pPr algn="ctr"/>
                      <a:r>
                        <a:rPr lang="en-US" sz="1600" dirty="0">
                          <a:latin typeface="Arial" panose="020B0604020202020204" pitchFamily="34" charset="0"/>
                          <a:cs typeface="Arial" panose="020B0604020202020204" pitchFamily="34" charset="0"/>
                        </a:rPr>
                        <a:t>0</a:t>
                      </a:r>
                    </a:p>
                  </a:txBody>
                  <a:tcPr>
                    <a:solidFill>
                      <a:schemeClr val="bg1"/>
                    </a:solidFill>
                  </a:tcPr>
                </a:tc>
                <a:tc>
                  <a:txBody>
                    <a:bodyPr/>
                    <a:lstStyle/>
                    <a:p>
                      <a:pPr algn="ctr"/>
                      <a:r>
                        <a:rPr lang="en-US" sz="1600" dirty="0">
                          <a:latin typeface="Arial" panose="020B0604020202020204" pitchFamily="34" charset="0"/>
                          <a:cs typeface="Arial" panose="020B0604020202020204" pitchFamily="34" charset="0"/>
                        </a:rPr>
                        <a:t>39.49018</a:t>
                      </a:r>
                    </a:p>
                  </a:txBody>
                  <a:tcPr>
                    <a:solidFill>
                      <a:schemeClr val="bg1"/>
                    </a:solidFill>
                  </a:tcPr>
                </a:tc>
                <a:extLst>
                  <a:ext uri="{0D108BD9-81ED-4DB2-BD59-A6C34878D82A}">
                    <a16:rowId xmlns:a16="http://schemas.microsoft.com/office/drawing/2014/main" val="652919582"/>
                  </a:ext>
                </a:extLst>
              </a:tr>
              <a:tr h="462970">
                <a:tc>
                  <a:txBody>
                    <a:bodyPr/>
                    <a:lstStyle/>
                    <a:p>
                      <a:pPr algn="ctr"/>
                      <a:r>
                        <a:rPr lang="en-US" sz="1800" b="1" dirty="0">
                          <a:latin typeface="Arial" panose="020B0604020202020204" pitchFamily="34" charset="0"/>
                          <a:cs typeface="Arial" panose="020B0604020202020204" pitchFamily="34" charset="0"/>
                        </a:rPr>
                        <a:t>ALDH7A1</a:t>
                      </a:r>
                    </a:p>
                  </a:txBody>
                  <a:tcPr>
                    <a:solidFill>
                      <a:schemeClr val="bg1"/>
                    </a:solidFill>
                  </a:tcPr>
                </a:tc>
                <a:tc>
                  <a:txBody>
                    <a:bodyPr/>
                    <a:lstStyle/>
                    <a:p>
                      <a:pPr algn="ctr"/>
                      <a:r>
                        <a:rPr lang="en-US" sz="1600" dirty="0">
                          <a:latin typeface="Arial" panose="020B0604020202020204" pitchFamily="34" charset="0"/>
                          <a:cs typeface="Arial" panose="020B0604020202020204" pitchFamily="34" charset="0"/>
                        </a:rPr>
                        <a:t>0</a:t>
                      </a:r>
                    </a:p>
                  </a:txBody>
                  <a:tcPr>
                    <a:solidFill>
                      <a:schemeClr val="bg1"/>
                    </a:solidFill>
                  </a:tcPr>
                </a:tc>
                <a:tc>
                  <a:txBody>
                    <a:bodyPr/>
                    <a:lstStyle/>
                    <a:p>
                      <a:pPr algn="ctr"/>
                      <a:r>
                        <a:rPr lang="en-US" sz="1600" dirty="0">
                          <a:latin typeface="Arial" panose="020B0604020202020204" pitchFamily="34" charset="0"/>
                          <a:cs typeface="Arial" panose="020B0604020202020204" pitchFamily="34" charset="0"/>
                        </a:rPr>
                        <a:t>29.76784</a:t>
                      </a:r>
                    </a:p>
                  </a:txBody>
                  <a:tcPr>
                    <a:solidFill>
                      <a:schemeClr val="bg1"/>
                    </a:solidFill>
                  </a:tcPr>
                </a:tc>
                <a:extLst>
                  <a:ext uri="{0D108BD9-81ED-4DB2-BD59-A6C34878D82A}">
                    <a16:rowId xmlns:a16="http://schemas.microsoft.com/office/drawing/2014/main" val="872948657"/>
                  </a:ext>
                </a:extLst>
              </a:tr>
              <a:tr h="462970">
                <a:tc>
                  <a:txBody>
                    <a:bodyPr/>
                    <a:lstStyle/>
                    <a:p>
                      <a:pPr algn="ctr"/>
                      <a:r>
                        <a:rPr lang="en-US" sz="1800" b="1" dirty="0">
                          <a:latin typeface="Arial" panose="020B0604020202020204" pitchFamily="34" charset="0"/>
                          <a:cs typeface="Arial" panose="020B0604020202020204" pitchFamily="34" charset="0"/>
                        </a:rPr>
                        <a:t>SOX2</a:t>
                      </a:r>
                    </a:p>
                  </a:txBody>
                  <a:tcPr>
                    <a:solidFill>
                      <a:schemeClr val="bg1"/>
                    </a:solidFill>
                  </a:tcPr>
                </a:tc>
                <a:tc>
                  <a:txBody>
                    <a:bodyPr/>
                    <a:lstStyle/>
                    <a:p>
                      <a:pPr algn="ctr"/>
                      <a:r>
                        <a:rPr lang="en-US" sz="1600" dirty="0">
                          <a:latin typeface="Arial" panose="020B0604020202020204" pitchFamily="34" charset="0"/>
                          <a:cs typeface="Arial" panose="020B0604020202020204" pitchFamily="34" charset="0"/>
                        </a:rPr>
                        <a:t>0</a:t>
                      </a:r>
                    </a:p>
                  </a:txBody>
                  <a:tcPr>
                    <a:solidFill>
                      <a:schemeClr val="bg1"/>
                    </a:solidFill>
                  </a:tcPr>
                </a:tc>
                <a:tc>
                  <a:txBody>
                    <a:bodyPr/>
                    <a:lstStyle/>
                    <a:p>
                      <a:pPr algn="ctr"/>
                      <a:r>
                        <a:rPr lang="en-US" sz="1600" dirty="0">
                          <a:latin typeface="Arial" panose="020B0604020202020204" pitchFamily="34" charset="0"/>
                          <a:cs typeface="Arial" panose="020B0604020202020204" pitchFamily="34" charset="0"/>
                        </a:rPr>
                        <a:t>21.86539</a:t>
                      </a:r>
                    </a:p>
                  </a:txBody>
                  <a:tcPr>
                    <a:solidFill>
                      <a:schemeClr val="bg1"/>
                    </a:solidFill>
                  </a:tcPr>
                </a:tc>
                <a:extLst>
                  <a:ext uri="{0D108BD9-81ED-4DB2-BD59-A6C34878D82A}">
                    <a16:rowId xmlns:a16="http://schemas.microsoft.com/office/drawing/2014/main" val="724550180"/>
                  </a:ext>
                </a:extLst>
              </a:tr>
              <a:tr h="462970">
                <a:tc>
                  <a:txBody>
                    <a:bodyPr/>
                    <a:lstStyle/>
                    <a:p>
                      <a:pPr algn="ctr"/>
                      <a:r>
                        <a:rPr lang="en-US" sz="1800" b="1" dirty="0">
                          <a:latin typeface="Arial" panose="020B0604020202020204" pitchFamily="34" charset="0"/>
                          <a:cs typeface="Arial" panose="020B0604020202020204" pitchFamily="34" charset="0"/>
                        </a:rPr>
                        <a:t>ALDH1A3</a:t>
                      </a:r>
                    </a:p>
                  </a:txBody>
                  <a:tcPr>
                    <a:solidFill>
                      <a:schemeClr val="bg1"/>
                    </a:solidFill>
                  </a:tcPr>
                </a:tc>
                <a:tc>
                  <a:txBody>
                    <a:bodyPr/>
                    <a:lstStyle/>
                    <a:p>
                      <a:pPr algn="ctr"/>
                      <a:r>
                        <a:rPr lang="en-US" sz="1600" dirty="0">
                          <a:latin typeface="Arial" panose="020B0604020202020204" pitchFamily="34" charset="0"/>
                          <a:cs typeface="Arial" panose="020B0604020202020204" pitchFamily="34" charset="0"/>
                        </a:rPr>
                        <a:t>0</a:t>
                      </a:r>
                    </a:p>
                  </a:txBody>
                  <a:tcPr>
                    <a:solidFill>
                      <a:schemeClr val="bg1"/>
                    </a:solidFill>
                  </a:tcPr>
                </a:tc>
                <a:tc>
                  <a:txBody>
                    <a:bodyPr/>
                    <a:lstStyle/>
                    <a:p>
                      <a:pPr algn="ctr"/>
                      <a:r>
                        <a:rPr lang="en-US" sz="1600" dirty="0">
                          <a:latin typeface="Arial" panose="020B0604020202020204" pitchFamily="34" charset="0"/>
                          <a:cs typeface="Arial" panose="020B0604020202020204" pitchFamily="34" charset="0"/>
                        </a:rPr>
                        <a:t>15.29097</a:t>
                      </a:r>
                    </a:p>
                  </a:txBody>
                  <a:tcPr>
                    <a:solidFill>
                      <a:schemeClr val="bg1"/>
                    </a:solidFill>
                  </a:tcPr>
                </a:tc>
                <a:extLst>
                  <a:ext uri="{0D108BD9-81ED-4DB2-BD59-A6C34878D82A}">
                    <a16:rowId xmlns:a16="http://schemas.microsoft.com/office/drawing/2014/main" val="3393287534"/>
                  </a:ext>
                </a:extLst>
              </a:tr>
            </a:tbl>
          </a:graphicData>
        </a:graphic>
      </p:graphicFrame>
      <p:grpSp>
        <p:nvGrpSpPr>
          <p:cNvPr id="116" name="Group 115">
            <a:extLst>
              <a:ext uri="{FF2B5EF4-FFF2-40B4-BE49-F238E27FC236}">
                <a16:creationId xmlns:a16="http://schemas.microsoft.com/office/drawing/2014/main" id="{D17439E4-91B3-46F8-4951-B04E7CE95760}"/>
              </a:ext>
            </a:extLst>
          </p:cNvPr>
          <p:cNvGrpSpPr/>
          <p:nvPr/>
        </p:nvGrpSpPr>
        <p:grpSpPr>
          <a:xfrm>
            <a:off x="39073751" y="23604717"/>
            <a:ext cx="4370431" cy="8850572"/>
            <a:chOff x="7611282" y="-785964"/>
            <a:chExt cx="1708699" cy="4362806"/>
          </a:xfrm>
        </p:grpSpPr>
        <p:sp>
          <p:nvSpPr>
            <p:cNvPr id="117" name="Rectangle 116">
              <a:extLst>
                <a:ext uri="{FF2B5EF4-FFF2-40B4-BE49-F238E27FC236}">
                  <a16:creationId xmlns:a16="http://schemas.microsoft.com/office/drawing/2014/main" id="{ADCE8054-883A-88A9-06AC-3DB2BC137F7F}"/>
                </a:ext>
              </a:extLst>
            </p:cNvPr>
            <p:cNvSpPr/>
            <p:nvPr/>
          </p:nvSpPr>
          <p:spPr>
            <a:xfrm>
              <a:off x="7682476" y="1688626"/>
              <a:ext cx="1533214" cy="17401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8" name="Group 117">
              <a:extLst>
                <a:ext uri="{FF2B5EF4-FFF2-40B4-BE49-F238E27FC236}">
                  <a16:creationId xmlns:a16="http://schemas.microsoft.com/office/drawing/2014/main" id="{823D972F-30FA-9D1E-65FC-EF1DEFB66EF5}"/>
                </a:ext>
              </a:extLst>
            </p:cNvPr>
            <p:cNvGrpSpPr>
              <a:grpSpLocks noChangeAspect="1"/>
            </p:cNvGrpSpPr>
            <p:nvPr/>
          </p:nvGrpSpPr>
          <p:grpSpPr>
            <a:xfrm>
              <a:off x="7611282" y="-785964"/>
              <a:ext cx="1708699" cy="4362806"/>
              <a:chOff x="4061826" y="-5886098"/>
              <a:chExt cx="2691617" cy="8024382"/>
            </a:xfrm>
          </p:grpSpPr>
          <p:pic>
            <p:nvPicPr>
              <p:cNvPr id="119" name="Picture 118">
                <a:extLst>
                  <a:ext uri="{FF2B5EF4-FFF2-40B4-BE49-F238E27FC236}">
                    <a16:creationId xmlns:a16="http://schemas.microsoft.com/office/drawing/2014/main" id="{6B0E516D-0520-EFA8-5204-A840B0853785}"/>
                  </a:ext>
                </a:extLst>
              </p:cNvPr>
              <p:cNvPicPr>
                <a:picLocks noChangeAspect="1"/>
              </p:cNvPicPr>
              <p:nvPr/>
            </p:nvPicPr>
            <p:blipFill rotWithShape="1">
              <a:blip r:embed="rId38"/>
              <a:srcRect l="3995" t="18737" r="76189" b="34739"/>
              <a:stretch/>
            </p:blipFill>
            <p:spPr>
              <a:xfrm>
                <a:off x="4109701" y="-5886098"/>
                <a:ext cx="2643742" cy="3912619"/>
              </a:xfrm>
              <a:prstGeom prst="rect">
                <a:avLst/>
              </a:prstGeom>
              <a:ln w="12700">
                <a:solidFill>
                  <a:schemeClr val="tx1"/>
                </a:solidFill>
              </a:ln>
            </p:spPr>
          </p:pic>
          <p:pic>
            <p:nvPicPr>
              <p:cNvPr id="120" name="Picture 119">
                <a:extLst>
                  <a:ext uri="{FF2B5EF4-FFF2-40B4-BE49-F238E27FC236}">
                    <a16:creationId xmlns:a16="http://schemas.microsoft.com/office/drawing/2014/main" id="{8AD031AC-20CA-BD03-7746-B95BF095914B}"/>
                  </a:ext>
                </a:extLst>
              </p:cNvPr>
              <p:cNvPicPr>
                <a:picLocks noChangeAspect="1"/>
              </p:cNvPicPr>
              <p:nvPr/>
            </p:nvPicPr>
            <p:blipFill rotWithShape="1">
              <a:blip r:embed="rId39">
                <a:extLst>
                  <a:ext uri="{28A0092B-C50C-407E-A947-70E740481C1C}">
                    <a14:useLocalDpi xmlns:a14="http://schemas.microsoft.com/office/drawing/2010/main" val="0"/>
                  </a:ext>
                </a:extLst>
              </a:blip>
              <a:srcRect l="16739" t="17962" r="36478" b="17667"/>
              <a:stretch/>
            </p:blipFill>
            <p:spPr>
              <a:xfrm>
                <a:off x="4113737" y="-1800014"/>
                <a:ext cx="2639706" cy="3938298"/>
              </a:xfrm>
              <a:prstGeom prst="rect">
                <a:avLst/>
              </a:prstGeom>
              <a:ln w="12700">
                <a:solidFill>
                  <a:schemeClr val="tx1"/>
                </a:solidFill>
              </a:ln>
            </p:spPr>
          </p:pic>
          <p:sp>
            <p:nvSpPr>
              <p:cNvPr id="121" name="TextBox 120">
                <a:extLst>
                  <a:ext uri="{FF2B5EF4-FFF2-40B4-BE49-F238E27FC236}">
                    <a16:creationId xmlns:a16="http://schemas.microsoft.com/office/drawing/2014/main" id="{2C57B83B-D912-7D53-F37D-865990A09127}"/>
                  </a:ext>
                </a:extLst>
              </p:cNvPr>
              <p:cNvSpPr txBox="1"/>
              <p:nvPr/>
            </p:nvSpPr>
            <p:spPr>
              <a:xfrm>
                <a:off x="4061826" y="1574676"/>
                <a:ext cx="1162131" cy="530187"/>
              </a:xfrm>
              <a:prstGeom prst="rect">
                <a:avLst/>
              </a:prstGeom>
              <a:noFill/>
            </p:spPr>
            <p:txBody>
              <a:bodyPr wrap="square" rtlCol="0">
                <a:spAutoFit/>
              </a:bodyPr>
              <a:lstStyle/>
              <a:p>
                <a:pPr algn="r"/>
                <a:r>
                  <a:rPr lang="en-US" sz="1600" b="1" dirty="0">
                    <a:solidFill>
                      <a:srgbClr val="3600FF"/>
                    </a:solidFill>
                    <a:latin typeface="Arial" panose="020B0604020202020204" pitchFamily="34" charset="0"/>
                    <a:cs typeface="Arial" panose="020B0604020202020204" pitchFamily="34" charset="0"/>
                  </a:rPr>
                  <a:t>Young</a:t>
                </a:r>
              </a:p>
              <a:p>
                <a:pPr algn="r"/>
                <a:r>
                  <a:rPr lang="en-US" sz="1600" b="1" dirty="0">
                    <a:solidFill>
                      <a:srgbClr val="FF0000"/>
                    </a:solidFill>
                    <a:latin typeface="Arial" panose="020B0604020202020204" pitchFamily="34" charset="0"/>
                    <a:cs typeface="Arial" panose="020B0604020202020204" pitchFamily="34" charset="0"/>
                  </a:rPr>
                  <a:t>Old</a:t>
                </a:r>
              </a:p>
            </p:txBody>
          </p:sp>
        </p:grpSp>
      </p:grpSp>
      <p:sp>
        <p:nvSpPr>
          <p:cNvPr id="123" name="TextBox 122">
            <a:extLst>
              <a:ext uri="{FF2B5EF4-FFF2-40B4-BE49-F238E27FC236}">
                <a16:creationId xmlns:a16="http://schemas.microsoft.com/office/drawing/2014/main" id="{08213F9A-EED9-2545-C908-7E583BC23D4E}"/>
              </a:ext>
            </a:extLst>
          </p:cNvPr>
          <p:cNvSpPr txBox="1"/>
          <p:nvPr/>
        </p:nvSpPr>
        <p:spPr>
          <a:xfrm>
            <a:off x="215664" y="5324195"/>
            <a:ext cx="10364596" cy="12280285"/>
          </a:xfrm>
          <a:prstGeom prst="rect">
            <a:avLst/>
          </a:prstGeom>
          <a:noFill/>
        </p:spPr>
        <p:txBody>
          <a:bodyPr wrap="square">
            <a:spAutoFit/>
          </a:bodyPr>
          <a:lstStyle/>
          <a:p>
            <a:pPr marL="0" marR="0" algn="just">
              <a:spcBef>
                <a:spcPts val="0"/>
              </a:spcBef>
              <a:spcAft>
                <a:spcPts val="0"/>
              </a:spcAft>
            </a:pPr>
            <a:r>
              <a:rPr lang="en-US" sz="2200" dirty="0">
                <a:effectLst/>
                <a:latin typeface="Arial" panose="020B0604020202020204" pitchFamily="34" charset="0"/>
                <a:ea typeface="Times New Roman" panose="02020603050405020304" pitchFamily="18" charset="0"/>
                <a:cs typeface="Arial" panose="020B0604020202020204" pitchFamily="34" charset="0"/>
              </a:rPr>
              <a:t>Oral Squamous Cell Carcinoma (OSCC) is a devastating disease associated with high morbidity, poor survival, and few therapeutic options. This malignancy is driven, in part, by epigenetic reprogramming of the chromatin landscape directed by </a:t>
            </a:r>
            <a:r>
              <a:rPr lang="en-US" sz="2200" dirty="0">
                <a:effectLst/>
                <a:latin typeface="Arial" panose="020B0604020202020204" pitchFamily="34" charset="0"/>
                <a:ea typeface="Times New Roman" panose="02020603050405020304" pitchFamily="18" charset="0"/>
                <a:cs typeface="Arial" panose="020B0604020202020204" pitchFamily="34" charset="0"/>
                <a:sym typeface="Symbol" pitchFamily="2" charset="2"/>
              </a:rPr>
              <a:t></a:t>
            </a:r>
            <a:r>
              <a:rPr lang="en-US" sz="2200" dirty="0">
                <a:effectLst/>
                <a:latin typeface="Arial" panose="020B0604020202020204" pitchFamily="34" charset="0"/>
                <a:ea typeface="Times New Roman" panose="02020603050405020304" pitchFamily="18" charset="0"/>
                <a:cs typeface="Arial" panose="020B0604020202020204" pitchFamily="34" charset="0"/>
              </a:rPr>
              <a:t>-catenin in complex with CREB-binding protein (CBP) and mixed lineage leukemia methyltransferase 1 (MLL1).  The </a:t>
            </a:r>
            <a:r>
              <a:rPr lang="en-US" sz="2200" dirty="0">
                <a:effectLst/>
                <a:latin typeface="Symbol" pitchFamily="2" charset="2"/>
                <a:ea typeface="Times New Roman" panose="02020603050405020304" pitchFamily="18" charset="0"/>
                <a:cs typeface="Arial" panose="020B0604020202020204" pitchFamily="34" charset="0"/>
              </a:rPr>
              <a:t>b</a:t>
            </a:r>
            <a:r>
              <a:rPr lang="en-US" sz="2200" dirty="0">
                <a:effectLst/>
                <a:latin typeface="Arial" panose="020B0604020202020204" pitchFamily="34" charset="0"/>
                <a:ea typeface="Times New Roman" panose="02020603050405020304" pitchFamily="18" charset="0"/>
                <a:cs typeface="Arial" panose="020B0604020202020204" pitchFamily="34" charset="0"/>
              </a:rPr>
              <a:t>-catenin/CBP/MLL1 complex promotes an open chromatin structure by enabling transcription of genes associated with cell plasticity, including cancer stem cells and cells with partial EMT (p-EMT) phenotypes. Growing evidence indicates that cell plasticity and cellular senescence are integral processes shared by cancer and aging. </a:t>
            </a:r>
            <a:r>
              <a:rPr lang="en-US" sz="2200" b="1" i="1" u="sng" dirty="0">
                <a:effectLst/>
                <a:latin typeface="Arial" panose="020B0604020202020204" pitchFamily="34" charset="0"/>
                <a:ea typeface="Times New Roman" panose="02020603050405020304" pitchFamily="18" charset="0"/>
                <a:cs typeface="Arial" panose="020B0604020202020204" pitchFamily="34" charset="0"/>
              </a:rPr>
              <a:t>Given that the median age of OSCC diagnosis is 66 years, it is likely that aging promotes OSCC evolution to advanced disease. </a:t>
            </a:r>
            <a:endParaRPr lang="en-US" sz="2200" b="1" i="1" u="sng"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en-US" sz="2200" dirty="0">
                <a:effectLst/>
                <a:latin typeface="Arial" panose="020B0604020202020204" pitchFamily="34" charset="0"/>
                <a:ea typeface="Times New Roman" panose="02020603050405020304" pitchFamily="18" charset="0"/>
                <a:cs typeface="Arial" panose="020B0604020202020204" pitchFamily="34" charset="0"/>
              </a:rPr>
              <a:t> </a:t>
            </a:r>
            <a:endParaRPr lang="en-US" sz="22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en-US" sz="2200" dirty="0">
                <a:effectLst/>
                <a:latin typeface="Arial" panose="020B0604020202020204" pitchFamily="34" charset="0"/>
                <a:ea typeface="Times New Roman" panose="02020603050405020304" pitchFamily="18" charset="0"/>
                <a:cs typeface="Arial" panose="020B0604020202020204" pitchFamily="34" charset="0"/>
              </a:rPr>
              <a:t>To examine the effects of aging on OSCC evolution, we</a:t>
            </a:r>
            <a:r>
              <a:rPr lang="en-US" sz="2200" kern="1200" dirty="0">
                <a:solidFill>
                  <a:srgbClr val="000000"/>
                </a:solidFill>
                <a:effectLst/>
                <a:latin typeface="Arial" panose="020B0604020202020204" pitchFamily="34" charset="0"/>
                <a:cs typeface="Arial" panose="020B0604020202020204" pitchFamily="34" charset="0"/>
              </a:rPr>
              <a:t> adapted a syngeneic mouse model of tobacco-associated oral carcinogenesis. This model utilizes a mouse cell line, 4MOSC1, derived from </a:t>
            </a:r>
            <a:r>
              <a:rPr lang="en-US" sz="2200" dirty="0">
                <a:effectLst/>
                <a:latin typeface="Arial" panose="020B0604020202020204" pitchFamily="34" charset="0"/>
                <a:ea typeface="Times New Roman" panose="02020603050405020304" pitchFamily="18" charset="0"/>
                <a:cs typeface="Arial" panose="020B0604020202020204" pitchFamily="34" charset="0"/>
              </a:rPr>
              <a:t>4-nitroquinoline-1 oxide- (</a:t>
            </a:r>
            <a:r>
              <a:rPr lang="en-US" sz="2200" kern="1200" dirty="0">
                <a:solidFill>
                  <a:srgbClr val="000000"/>
                </a:solidFill>
                <a:effectLst/>
                <a:latin typeface="Arial" panose="020B0604020202020204" pitchFamily="34" charset="0"/>
                <a:cs typeface="Arial" panose="020B0604020202020204" pitchFamily="34" charset="0"/>
              </a:rPr>
              <a:t>4NQO)-induced tongue tumor which, when implanted into mouse tongues, generates tumors that recapitulate human OSCC </a:t>
            </a:r>
            <a:r>
              <a:rPr lang="en-US" sz="2200" kern="1200" dirty="0" err="1">
                <a:solidFill>
                  <a:srgbClr val="000000"/>
                </a:solidFill>
                <a:effectLst/>
                <a:latin typeface="Arial" panose="020B0604020202020204" pitchFamily="34" charset="0"/>
                <a:cs typeface="Arial" panose="020B0604020202020204" pitchFamily="34" charset="0"/>
              </a:rPr>
              <a:t>mutanome</a:t>
            </a:r>
            <a:r>
              <a:rPr lang="en-US" sz="2200" kern="1200" dirty="0">
                <a:solidFill>
                  <a:srgbClr val="000000"/>
                </a:solidFill>
                <a:effectLst/>
                <a:latin typeface="Arial" panose="020B0604020202020204" pitchFamily="34" charset="0"/>
                <a:cs typeface="Arial" panose="020B0604020202020204" pitchFamily="34" charset="0"/>
              </a:rPr>
              <a:t>. The growth of 4</a:t>
            </a:r>
            <a:r>
              <a:rPr lang="en-US" sz="2200" dirty="0">
                <a:effectLst/>
                <a:latin typeface="Arial" panose="020B0604020202020204" pitchFamily="34" charset="0"/>
                <a:ea typeface="Times New Roman" panose="02020603050405020304" pitchFamily="18" charset="0"/>
                <a:cs typeface="Arial" panose="020B0604020202020204" pitchFamily="34" charset="0"/>
              </a:rPr>
              <a:t>MOSC1 </a:t>
            </a:r>
            <a:r>
              <a:rPr lang="en-US" sz="2200" dirty="0">
                <a:effectLst/>
                <a:latin typeface="Arial" panose="020B0604020202020204" pitchFamily="34" charset="0"/>
                <a:ea typeface="Arial,ＭＳ 明朝"/>
                <a:cs typeface="Arial" panose="020B0604020202020204" pitchFamily="34" charset="0"/>
              </a:rPr>
              <a:t>derived orthotopic tumors was studied in 6- and 80-week-old mice. </a:t>
            </a:r>
            <a:r>
              <a:rPr lang="en-US" sz="2200" dirty="0">
                <a:effectLst/>
                <a:latin typeface="Arial" panose="020B0604020202020204" pitchFamily="34" charset="0"/>
                <a:ea typeface="Times New Roman" panose="02020603050405020304" pitchFamily="18" charset="0"/>
                <a:cs typeface="Arial" panose="020B0604020202020204" pitchFamily="34" charset="0"/>
              </a:rPr>
              <a:t>Tumors were allowed to develop for 18 days, after which they were harvested and processed for single cell RNA sequencing, histopathology and immunofluorescence (IF) analyses. </a:t>
            </a:r>
            <a:endParaRPr lang="en-US" sz="22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en-US" sz="2200" dirty="0">
                <a:effectLst/>
                <a:latin typeface="Arial" panose="020B0604020202020204" pitchFamily="34" charset="0"/>
                <a:ea typeface="Times New Roman" panose="02020603050405020304" pitchFamily="18" charset="0"/>
                <a:cs typeface="Arial" panose="020B0604020202020204" pitchFamily="34" charset="0"/>
              </a:rPr>
              <a:t> </a:t>
            </a:r>
            <a:endParaRPr lang="en-US" sz="22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en-US" sz="2200" dirty="0">
                <a:effectLst/>
                <a:latin typeface="Arial" panose="020B0604020202020204" pitchFamily="34" charset="0"/>
                <a:ea typeface="Calibri" panose="020F0502020204030204" pitchFamily="34" charset="0"/>
                <a:cs typeface="Arial" panose="020B0604020202020204" pitchFamily="34" charset="0"/>
              </a:rPr>
              <a:t>Results showed that tumors grew at a faster rate and to a greater overall size in old mice compared to their young cohorts</a:t>
            </a:r>
            <a:r>
              <a:rPr lang="en-US" sz="2200" dirty="0">
                <a:effectLst/>
                <a:latin typeface="Arial" panose="020B0604020202020204" pitchFamily="34" charset="0"/>
                <a:ea typeface="Arial,ＭＳ 明朝"/>
                <a:cs typeface="Arial" panose="020B0604020202020204" pitchFamily="34" charset="0"/>
              </a:rPr>
              <a:t>. OSCC harvested from the old mice displayed statistically significant reduction in membranous </a:t>
            </a:r>
            <a:r>
              <a:rPr lang="en-US" sz="2200" dirty="0">
                <a:effectLst/>
                <a:latin typeface="Arial" panose="020B0604020202020204" pitchFamily="34" charset="0"/>
                <a:ea typeface="Times New Roman" panose="02020603050405020304" pitchFamily="18" charset="0"/>
                <a:cs typeface="Arial" panose="020B0604020202020204" pitchFamily="34" charset="0"/>
              </a:rPr>
              <a:t>E-cadherin concomitant with increased </a:t>
            </a:r>
            <a:r>
              <a:rPr lang="en-US" sz="2200" dirty="0" err="1">
                <a:effectLst/>
                <a:latin typeface="Arial" panose="020B0604020202020204" pitchFamily="34" charset="0"/>
                <a:ea typeface="Times New Roman" panose="02020603050405020304" pitchFamily="18" charset="0"/>
                <a:cs typeface="Arial" panose="020B0604020202020204" pitchFamily="34" charset="0"/>
              </a:rPr>
              <a:t>Cbp</a:t>
            </a:r>
            <a:r>
              <a:rPr lang="en-US" sz="2200" dirty="0">
                <a:effectLst/>
                <a:latin typeface="Arial" panose="020B0604020202020204" pitchFamily="34" charset="0"/>
                <a:ea typeface="Times New Roman" panose="02020603050405020304" pitchFamily="18" charset="0"/>
                <a:cs typeface="Arial" panose="020B0604020202020204" pitchFamily="34" charset="0"/>
              </a:rPr>
              <a:t> and H3K4me3 abundance, suggesting an age-associated upregulation of </a:t>
            </a:r>
            <a:r>
              <a:rPr lang="en-US" sz="2200" kern="1200" dirty="0">
                <a:solidFill>
                  <a:srgbClr val="000000"/>
                </a:solidFill>
                <a:effectLst/>
                <a:latin typeface="Arial" panose="020B0604020202020204" pitchFamily="34" charset="0"/>
                <a:cs typeface="Arial" panose="020B0604020202020204" pitchFamily="34" charset="0"/>
              </a:rPr>
              <a:t>β-catenin/</a:t>
            </a:r>
            <a:r>
              <a:rPr lang="en-US" sz="2200" kern="1200" dirty="0" err="1">
                <a:solidFill>
                  <a:srgbClr val="000000"/>
                </a:solidFill>
                <a:effectLst/>
                <a:latin typeface="Arial" panose="020B0604020202020204" pitchFamily="34" charset="0"/>
                <a:cs typeface="Arial" panose="020B0604020202020204" pitchFamily="34" charset="0"/>
              </a:rPr>
              <a:t>Cbp</a:t>
            </a:r>
            <a:r>
              <a:rPr lang="en-US" sz="2200" kern="1200" dirty="0">
                <a:solidFill>
                  <a:srgbClr val="000000"/>
                </a:solidFill>
                <a:effectLst/>
                <a:latin typeface="Arial" panose="020B0604020202020204" pitchFamily="34" charset="0"/>
                <a:cs typeface="Arial" panose="020B0604020202020204" pitchFamily="34" charset="0"/>
              </a:rPr>
              <a:t>/Mll1 epigenetic activity</a:t>
            </a:r>
            <a:r>
              <a:rPr lang="en-US" sz="2200" dirty="0">
                <a:effectLst/>
                <a:latin typeface="Arial" panose="020B0604020202020204" pitchFamily="34" charset="0"/>
                <a:ea typeface="Times New Roman" panose="02020603050405020304" pitchFamily="18" charset="0"/>
                <a:cs typeface="Arial" panose="020B0604020202020204" pitchFamily="34" charset="0"/>
              </a:rPr>
              <a:t>. Increased expression of Bmi1, keratin 14, and </a:t>
            </a:r>
            <a:r>
              <a:rPr lang="en-US" sz="2200" dirty="0" err="1">
                <a:effectLst/>
                <a:latin typeface="Arial" panose="020B0604020202020204" pitchFamily="34" charset="0"/>
                <a:ea typeface="Times New Roman" panose="02020603050405020304" pitchFamily="18" charset="0"/>
                <a:cs typeface="Arial" panose="020B0604020202020204" pitchFamily="34" charset="0"/>
              </a:rPr>
              <a:t>podoplanin</a:t>
            </a:r>
            <a:r>
              <a:rPr lang="en-US" sz="2200" dirty="0">
                <a:effectLst/>
                <a:latin typeface="Arial" panose="020B0604020202020204" pitchFamily="34" charset="0"/>
                <a:ea typeface="Times New Roman" panose="02020603050405020304" pitchFamily="18" charset="0"/>
                <a:cs typeface="Arial" panose="020B0604020202020204" pitchFamily="34" charset="0"/>
              </a:rPr>
              <a:t> supported increased cell plasticity in OSCC from aged mice. Further, these tumors exhibited augmented cellular senescence, as judged by the disruption of </a:t>
            </a:r>
            <a:r>
              <a:rPr lang="en-US" sz="2200" dirty="0" err="1">
                <a:effectLst/>
                <a:latin typeface="Arial" panose="020B0604020202020204" pitchFamily="34" charset="0"/>
                <a:ea typeface="Times New Roman" panose="02020603050405020304" pitchFamily="18" charset="0"/>
                <a:cs typeface="Arial" panose="020B0604020202020204" pitchFamily="34" charset="0"/>
              </a:rPr>
              <a:t>lamin</a:t>
            </a:r>
            <a:r>
              <a:rPr lang="en-US" sz="2200" dirty="0">
                <a:effectLst/>
                <a:latin typeface="Arial" panose="020B0604020202020204" pitchFamily="34" charset="0"/>
                <a:ea typeface="Times New Roman" panose="02020603050405020304" pitchFamily="18" charset="0"/>
                <a:cs typeface="Arial" panose="020B0604020202020204" pitchFamily="34" charset="0"/>
              </a:rPr>
              <a:t> B1-associated nuclear membrane integrity, and by an increased cell population with markers of senescence from single cell sequencing analyses.  </a:t>
            </a:r>
            <a:endParaRPr lang="en-US" sz="22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en-US" sz="2200" dirty="0">
                <a:effectLst/>
                <a:latin typeface="Arial" panose="020B0604020202020204" pitchFamily="34" charset="0"/>
                <a:ea typeface="Times New Roman" panose="02020603050405020304" pitchFamily="18" charset="0"/>
                <a:cs typeface="Arial" panose="020B0604020202020204" pitchFamily="34" charset="0"/>
              </a:rPr>
              <a:t> </a:t>
            </a:r>
            <a:endParaRPr lang="en-US" sz="22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en-US" sz="2200" dirty="0">
                <a:effectLst/>
                <a:latin typeface="Arial" panose="020B0604020202020204" pitchFamily="34" charset="0"/>
                <a:ea typeface="Times New Roman" panose="02020603050405020304" pitchFamily="18" charset="0"/>
                <a:cs typeface="Arial" panose="020B0604020202020204" pitchFamily="34" charset="0"/>
              </a:rPr>
              <a:t>These data suggest that aging is associated with increased </a:t>
            </a:r>
            <a:r>
              <a:rPr lang="en-US" sz="2200" dirty="0">
                <a:effectLst/>
                <a:latin typeface="Symbol" pitchFamily="2" charset="2"/>
                <a:ea typeface="Times New Roman" panose="02020603050405020304" pitchFamily="18" charset="0"/>
                <a:cs typeface="Arial" panose="020B0604020202020204" pitchFamily="34" charset="0"/>
              </a:rPr>
              <a:t>b</a:t>
            </a:r>
            <a:r>
              <a:rPr lang="en-US" sz="2200" dirty="0">
                <a:effectLst/>
                <a:latin typeface="Arial" panose="020B0604020202020204" pitchFamily="34" charset="0"/>
                <a:ea typeface="Times New Roman" panose="02020603050405020304" pitchFamily="18" charset="0"/>
                <a:cs typeface="Arial" panose="020B0604020202020204" pitchFamily="34" charset="0"/>
              </a:rPr>
              <a:t>-catenin/</a:t>
            </a:r>
            <a:r>
              <a:rPr lang="en-US" sz="2200" dirty="0" err="1">
                <a:effectLst/>
                <a:latin typeface="Arial" panose="020B0604020202020204" pitchFamily="34" charset="0"/>
                <a:ea typeface="Times New Roman" panose="02020603050405020304" pitchFamily="18" charset="0"/>
                <a:cs typeface="Arial" panose="020B0604020202020204" pitchFamily="34" charset="0"/>
              </a:rPr>
              <a:t>Cbp</a:t>
            </a:r>
            <a:r>
              <a:rPr lang="en-US" sz="2200" dirty="0">
                <a:effectLst/>
                <a:latin typeface="Arial" panose="020B0604020202020204" pitchFamily="34" charset="0"/>
                <a:ea typeface="Times New Roman" panose="02020603050405020304" pitchFamily="18" charset="0"/>
                <a:cs typeface="Arial" panose="020B0604020202020204" pitchFamily="34" charset="0"/>
              </a:rPr>
              <a:t>/Mll1 epigenetic signaling, cell plasticity and cellular senescence, which collectively contribute to the evolution of OSCC. </a:t>
            </a:r>
            <a:endParaRPr lang="en-US" sz="2200" dirty="0">
              <a:effectLst/>
              <a:latin typeface="Arial" panose="020B0604020202020204" pitchFamily="34" charset="0"/>
              <a:ea typeface="Calibri" panose="020F0502020204030204" pitchFamily="34" charset="0"/>
              <a:cs typeface="Arial" panose="020B0604020202020204" pitchFamily="34" charset="0"/>
            </a:endParaRPr>
          </a:p>
        </p:txBody>
      </p:sp>
      <p:sp>
        <p:nvSpPr>
          <p:cNvPr id="125" name="TextBox 124">
            <a:extLst>
              <a:ext uri="{FF2B5EF4-FFF2-40B4-BE49-F238E27FC236}">
                <a16:creationId xmlns:a16="http://schemas.microsoft.com/office/drawing/2014/main" id="{AF3F3EB9-19C7-830A-5212-3F7121EEC17F}"/>
              </a:ext>
            </a:extLst>
          </p:cNvPr>
          <p:cNvSpPr txBox="1"/>
          <p:nvPr/>
        </p:nvSpPr>
        <p:spPr>
          <a:xfrm>
            <a:off x="11298849" y="12519951"/>
            <a:ext cx="4335654" cy="461665"/>
          </a:xfrm>
          <a:prstGeom prst="rect">
            <a:avLst/>
          </a:prstGeom>
          <a:noFill/>
        </p:spPr>
        <p:txBody>
          <a:bodyPr wrap="square">
            <a:spAutoFit/>
          </a:bodyPr>
          <a:lstStyle/>
          <a:p>
            <a:pPr algn="ctr" defTabSz="914400" eaLnBrk="1" hangingPunct="1"/>
            <a:r>
              <a:rPr lang="en-US" altLang="en-US" sz="2400" b="1" dirty="0">
                <a:latin typeface="Arial" panose="020B0604020202020204" pitchFamily="34" charset="0"/>
                <a:cs typeface="Arial" panose="020B0604020202020204" pitchFamily="34" charset="0"/>
              </a:rPr>
              <a:t>Age &amp; Oral Cancer Risk</a:t>
            </a:r>
          </a:p>
        </p:txBody>
      </p:sp>
      <p:sp>
        <p:nvSpPr>
          <p:cNvPr id="126" name="Oval 125">
            <a:extLst>
              <a:ext uri="{FF2B5EF4-FFF2-40B4-BE49-F238E27FC236}">
                <a16:creationId xmlns:a16="http://schemas.microsoft.com/office/drawing/2014/main" id="{D10E789D-4697-A943-C0E9-51DF3B4BECA1}"/>
              </a:ext>
            </a:extLst>
          </p:cNvPr>
          <p:cNvSpPr/>
          <p:nvPr/>
        </p:nvSpPr>
        <p:spPr>
          <a:xfrm>
            <a:off x="42134891" y="31253394"/>
            <a:ext cx="1294704" cy="1200329"/>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TextBox 126">
            <a:extLst>
              <a:ext uri="{FF2B5EF4-FFF2-40B4-BE49-F238E27FC236}">
                <a16:creationId xmlns:a16="http://schemas.microsoft.com/office/drawing/2014/main" id="{66CF2387-55F0-8DCC-506D-3002C92FDB30}"/>
              </a:ext>
            </a:extLst>
          </p:cNvPr>
          <p:cNvSpPr txBox="1"/>
          <p:nvPr/>
        </p:nvSpPr>
        <p:spPr>
          <a:xfrm>
            <a:off x="42420671" y="30901756"/>
            <a:ext cx="866611" cy="369332"/>
          </a:xfrm>
          <a:prstGeom prst="rect">
            <a:avLst/>
          </a:prstGeom>
          <a:noFill/>
        </p:spPr>
        <p:txBody>
          <a:bodyPr wrap="square" rtlCol="0">
            <a:spAutoFit/>
          </a:bodyPr>
          <a:lstStyle/>
          <a:p>
            <a:r>
              <a:rPr lang="en-US" sz="1800" dirty="0">
                <a:latin typeface="Arial" panose="020B0604020202020204" pitchFamily="34" charset="0"/>
                <a:cs typeface="Arial" panose="020B0604020202020204" pitchFamily="34" charset="0"/>
              </a:rPr>
              <a:t>T-cells</a:t>
            </a:r>
          </a:p>
        </p:txBody>
      </p:sp>
      <p:sp>
        <p:nvSpPr>
          <p:cNvPr id="128" name="Oval 127">
            <a:extLst>
              <a:ext uri="{FF2B5EF4-FFF2-40B4-BE49-F238E27FC236}">
                <a16:creationId xmlns:a16="http://schemas.microsoft.com/office/drawing/2014/main" id="{51712C7D-5157-FDE2-E0BD-AFD79538C9C1}"/>
              </a:ext>
            </a:extLst>
          </p:cNvPr>
          <p:cNvSpPr/>
          <p:nvPr/>
        </p:nvSpPr>
        <p:spPr>
          <a:xfrm>
            <a:off x="42209771" y="28624773"/>
            <a:ext cx="795843" cy="699879"/>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TextBox 128">
            <a:extLst>
              <a:ext uri="{FF2B5EF4-FFF2-40B4-BE49-F238E27FC236}">
                <a16:creationId xmlns:a16="http://schemas.microsoft.com/office/drawing/2014/main" id="{8EA2266B-FA49-AD6D-D552-2E7585D43A2A}"/>
              </a:ext>
            </a:extLst>
          </p:cNvPr>
          <p:cNvSpPr txBox="1"/>
          <p:nvPr/>
        </p:nvSpPr>
        <p:spPr>
          <a:xfrm>
            <a:off x="42125483" y="28250255"/>
            <a:ext cx="1499562" cy="369332"/>
          </a:xfrm>
          <a:prstGeom prst="rect">
            <a:avLst/>
          </a:prstGeom>
          <a:noFill/>
        </p:spPr>
        <p:txBody>
          <a:bodyPr wrap="square" rtlCol="0">
            <a:spAutoFit/>
          </a:bodyPr>
          <a:lstStyle/>
          <a:p>
            <a:r>
              <a:rPr lang="en-US" sz="1800" dirty="0">
                <a:latin typeface="Arial" panose="020B0604020202020204" pitchFamily="34" charset="0"/>
                <a:cs typeface="Arial" panose="020B0604020202020204" pitchFamily="34" charset="0"/>
              </a:rPr>
              <a:t>Neutrophils</a:t>
            </a:r>
          </a:p>
        </p:txBody>
      </p:sp>
      <p:sp>
        <p:nvSpPr>
          <p:cNvPr id="130" name="Oval 129">
            <a:extLst>
              <a:ext uri="{FF2B5EF4-FFF2-40B4-BE49-F238E27FC236}">
                <a16:creationId xmlns:a16="http://schemas.microsoft.com/office/drawing/2014/main" id="{6D8B61D8-B4BD-AB26-1508-C086739A0937}"/>
              </a:ext>
            </a:extLst>
          </p:cNvPr>
          <p:cNvSpPr/>
          <p:nvPr/>
        </p:nvSpPr>
        <p:spPr>
          <a:xfrm>
            <a:off x="42348232" y="29884912"/>
            <a:ext cx="1081363" cy="1011657"/>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131" name="TextBox 130">
            <a:extLst>
              <a:ext uri="{FF2B5EF4-FFF2-40B4-BE49-F238E27FC236}">
                <a16:creationId xmlns:a16="http://schemas.microsoft.com/office/drawing/2014/main" id="{26DDDAD3-4F28-094B-6EF8-FB6B24925F7E}"/>
              </a:ext>
            </a:extLst>
          </p:cNvPr>
          <p:cNvSpPr txBox="1"/>
          <p:nvPr/>
        </p:nvSpPr>
        <p:spPr>
          <a:xfrm>
            <a:off x="41699093" y="29236698"/>
            <a:ext cx="2119916" cy="646331"/>
          </a:xfrm>
          <a:prstGeom prst="rect">
            <a:avLst/>
          </a:prstGeom>
          <a:noFill/>
        </p:spPr>
        <p:txBody>
          <a:bodyPr wrap="square" rtlCol="0">
            <a:spAutoFit/>
          </a:bodyPr>
          <a:lstStyle/>
          <a:p>
            <a:r>
              <a:rPr lang="en-US" sz="1800" dirty="0">
                <a:latin typeface="Arial" panose="020B0604020202020204" pitchFamily="34" charset="0"/>
                <a:cs typeface="Arial" panose="020B0604020202020204" pitchFamily="34" charset="0"/>
              </a:rPr>
              <a:t>DCs &amp; Macrophages</a:t>
            </a:r>
          </a:p>
        </p:txBody>
      </p:sp>
      <p:sp>
        <p:nvSpPr>
          <p:cNvPr id="132" name="TextBox 131">
            <a:extLst>
              <a:ext uri="{FF2B5EF4-FFF2-40B4-BE49-F238E27FC236}">
                <a16:creationId xmlns:a16="http://schemas.microsoft.com/office/drawing/2014/main" id="{C6118815-C806-BA3D-A9DC-0AD1E1CE1172}"/>
              </a:ext>
            </a:extLst>
          </p:cNvPr>
          <p:cNvSpPr txBox="1"/>
          <p:nvPr/>
        </p:nvSpPr>
        <p:spPr>
          <a:xfrm>
            <a:off x="16739488" y="30796059"/>
            <a:ext cx="22316282" cy="193899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400" b="1" dirty="0">
                <a:latin typeface="Arial" panose="020B0604020202020204" pitchFamily="34" charset="0"/>
                <a:cs typeface="Arial" panose="020B0604020202020204" pitchFamily="34" charset="0"/>
              </a:rPr>
              <a:t>(Left): </a:t>
            </a:r>
            <a:r>
              <a:rPr lang="en-US" sz="2400" dirty="0">
                <a:latin typeface="Arial" panose="020B0604020202020204" pitchFamily="34" charset="0"/>
                <a:cs typeface="Arial" panose="020B0604020202020204" pitchFamily="34" charset="0"/>
              </a:rPr>
              <a:t>Immunofluorescence of 4MOSC1 isografts in young and aging mice show older mice have increased CBP and H3K4me3 fluorescence expression and intensity. Aging mice also have increased markers of senescence including elevated H3K9me3 fluorescence, a senescence-associated repressive mark concomitant with decreased LaminB1 expression. Fluorescence intensity is quantified using Cell Profiler pipelines and statistics are performed using Student’s T-test. (</a:t>
            </a:r>
            <a:r>
              <a:rPr lang="en-US" sz="2400" b="1" dirty="0">
                <a:latin typeface="Arial" panose="020B0604020202020204" pitchFamily="34" charset="0"/>
                <a:cs typeface="Arial" panose="020B0604020202020204" pitchFamily="34" charset="0"/>
              </a:rPr>
              <a:t>Right): </a:t>
            </a:r>
            <a:r>
              <a:rPr lang="en-US" sz="2400" dirty="0" err="1">
                <a:latin typeface="Arial" panose="020B0604020202020204" pitchFamily="34" charset="0"/>
                <a:cs typeface="Arial" panose="020B0604020202020204" pitchFamily="34" charset="0"/>
              </a:rPr>
              <a:t>scRNA</a:t>
            </a:r>
            <a:r>
              <a:rPr lang="en-US" sz="2400" dirty="0">
                <a:latin typeface="Arial" panose="020B0604020202020204" pitchFamily="34" charset="0"/>
                <a:cs typeface="Arial" panose="020B0604020202020204" pitchFamily="34" charset="0"/>
              </a:rPr>
              <a:t>-seq analysis of 4MOSC1 isografts in young and old mice show old mice have fewer immune cells within the tumor microenvironment than young mice. The majority of T-cells, neutrophils, dendritic cells (DCs) and macrophages were all isolated from young mice isografts. </a:t>
            </a:r>
            <a:endParaRPr kumimoji="0" lang="en-US" sz="24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pic>
        <p:nvPicPr>
          <p:cNvPr id="133" name="Picture 132">
            <a:extLst>
              <a:ext uri="{FF2B5EF4-FFF2-40B4-BE49-F238E27FC236}">
                <a16:creationId xmlns:a16="http://schemas.microsoft.com/office/drawing/2014/main" id="{6C8CD459-C301-2864-D4F0-FAEB5C63A41C}"/>
              </a:ext>
            </a:extLst>
          </p:cNvPr>
          <p:cNvPicPr>
            <a:picLocks noChangeAspect="1"/>
          </p:cNvPicPr>
          <p:nvPr/>
        </p:nvPicPr>
        <p:blipFill rotWithShape="1">
          <a:blip r:embed="rId40"/>
          <a:srcRect r="14445" b="30023"/>
          <a:stretch/>
        </p:blipFill>
        <p:spPr>
          <a:xfrm>
            <a:off x="10800008" y="13089479"/>
            <a:ext cx="5764853" cy="3850710"/>
          </a:xfrm>
          <a:prstGeom prst="rect">
            <a:avLst/>
          </a:prstGeom>
        </p:spPr>
      </p:pic>
      <p:pic>
        <p:nvPicPr>
          <p:cNvPr id="172" name="Audio 171">
            <a:extLst>
              <a:ext uri="{FF2B5EF4-FFF2-40B4-BE49-F238E27FC236}">
                <a16:creationId xmlns:a16="http://schemas.microsoft.com/office/drawing/2014/main" id="{EA435F65-69A1-9B4D-28E3-AE65DC4F439B}"/>
              </a:ext>
            </a:extLst>
          </p:cNvPr>
          <p:cNvPicPr>
            <a:picLocks noChangeAspect="1"/>
          </p:cNvPicPr>
          <p:nvPr>
            <a:audioFile r:link="rId2"/>
            <p:extLst>
              <p:ext uri="{DAA4B4D4-6D71-4841-9C94-3DE7FCFB9230}">
                <p14:media xmlns:p14="http://schemas.microsoft.com/office/powerpoint/2010/main" r:embed="rId1"/>
              </p:ext>
            </p:extLst>
          </p:nvPr>
        </p:nvPicPr>
        <p:blipFill>
          <a:blip r:embed="rId41"/>
          <a:stretch>
            <a:fillRect/>
          </a:stretch>
        </p:blipFill>
        <p:spPr>
          <a:xfrm>
            <a:off x="42926000" y="31953200"/>
            <a:ext cx="812800" cy="812800"/>
          </a:xfrm>
          <a:prstGeom prst="rect">
            <a:avLst/>
          </a:prstGeom>
        </p:spPr>
      </p:pic>
    </p:spTree>
    <p:extLst>
      <p:ext uri="{BB962C8B-B14F-4D97-AF65-F5344CB8AC3E}">
        <p14:creationId xmlns:p14="http://schemas.microsoft.com/office/powerpoint/2010/main" val="4225423759"/>
      </p:ext>
    </p:extLst>
  </p:cSld>
  <p:clrMapOvr>
    <a:masterClrMapping/>
  </p:clrMapOvr>
  <mc:AlternateContent xmlns:mc="http://schemas.openxmlformats.org/markup-compatibility/2006" xmlns:p14="http://schemas.microsoft.com/office/powerpoint/2010/main">
    <mc:Choice Requires="p14">
      <p:transition spd="slow" p14:dur="2000" advTm="23861"/>
    </mc:Choice>
    <mc:Fallback xmlns="">
      <p:transition spd="slow" advTm="238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35C33-80A2-9747-BFC8-B5857CA39622}"/>
              </a:ext>
            </a:extLst>
          </p:cNvPr>
          <p:cNvSpPr>
            <a:spLocks noGrp="1"/>
          </p:cNvSpPr>
          <p:nvPr>
            <p:ph type="title"/>
          </p:nvPr>
        </p:nvSpPr>
        <p:spPr/>
        <p:txBody>
          <a:bodyPr>
            <a:normAutofit/>
          </a:bodyPr>
          <a:lstStyle/>
          <a:p>
            <a:r>
              <a:rPr lang="en-US" sz="12480" dirty="0"/>
              <a:t>Head &amp; Neck Squamous Cell Carcinoma (HNSCC)</a:t>
            </a:r>
          </a:p>
        </p:txBody>
      </p:sp>
      <p:sp>
        <p:nvSpPr>
          <p:cNvPr id="8" name="Content Placeholder 7">
            <a:extLst>
              <a:ext uri="{FF2B5EF4-FFF2-40B4-BE49-F238E27FC236}">
                <a16:creationId xmlns:a16="http://schemas.microsoft.com/office/drawing/2014/main" id="{96FE0233-6C8E-AB5F-0768-460AB6876E9A}"/>
              </a:ext>
            </a:extLst>
          </p:cNvPr>
          <p:cNvSpPr>
            <a:spLocks noGrp="1"/>
          </p:cNvSpPr>
          <p:nvPr>
            <p:ph idx="1"/>
          </p:nvPr>
        </p:nvSpPr>
        <p:spPr/>
        <p:txBody>
          <a:bodyPr/>
          <a:lstStyle/>
          <a:p>
            <a:r>
              <a:rPr lang="en-US" dirty="0"/>
              <a:t>Over 900,000 new cases diagnosed annually (worldwide) </a:t>
            </a:r>
          </a:p>
          <a:p>
            <a:r>
              <a:rPr lang="en-US" dirty="0"/>
              <a:t>OSCC is the most common anatomical subsite of HNSCC cases (~85% present in oral cavity) </a:t>
            </a:r>
          </a:p>
          <a:p>
            <a:r>
              <a:rPr lang="en-US" dirty="0"/>
              <a:t>Focus is HPV negative OSCC </a:t>
            </a:r>
          </a:p>
          <a:p>
            <a:r>
              <a:rPr lang="en-US" dirty="0"/>
              <a:t>Etiology includes tobacco use, alcohol consumption </a:t>
            </a:r>
          </a:p>
          <a:p>
            <a:r>
              <a:rPr lang="en-US" dirty="0"/>
              <a:t>Age is an acknowledged risk factor</a:t>
            </a:r>
          </a:p>
          <a:p>
            <a:pPr lvl="1">
              <a:buFont typeface="Wingdings" pitchFamily="2" charset="2"/>
              <a:buChar char="§"/>
            </a:pPr>
            <a:r>
              <a:rPr lang="en-US" dirty="0"/>
              <a:t> Median age of diagnosis is 66 years </a:t>
            </a:r>
          </a:p>
          <a:p>
            <a:pPr marL="1645920" lvl="1" indent="0">
              <a:buNone/>
            </a:pPr>
            <a:r>
              <a:rPr lang="en-US" dirty="0"/>
              <a:t>    but the majority of research is done </a:t>
            </a:r>
          </a:p>
          <a:p>
            <a:pPr marL="1645920" lvl="1" indent="0">
              <a:buNone/>
            </a:pPr>
            <a:r>
              <a:rPr lang="en-US" dirty="0"/>
              <a:t>    in young patients/ animals or in vitro</a:t>
            </a:r>
          </a:p>
          <a:p>
            <a:endParaRPr lang="en-US" dirty="0"/>
          </a:p>
        </p:txBody>
      </p:sp>
      <p:pic>
        <p:nvPicPr>
          <p:cNvPr id="3" name="Picture 2">
            <a:extLst>
              <a:ext uri="{FF2B5EF4-FFF2-40B4-BE49-F238E27FC236}">
                <a16:creationId xmlns:a16="http://schemas.microsoft.com/office/drawing/2014/main" id="{6C8CD459-C301-2864-D4F0-FAEB5C63A41C}"/>
              </a:ext>
            </a:extLst>
          </p:cNvPr>
          <p:cNvPicPr>
            <a:picLocks noChangeAspect="1"/>
          </p:cNvPicPr>
          <p:nvPr/>
        </p:nvPicPr>
        <p:blipFill rotWithShape="1">
          <a:blip r:embed="rId5"/>
          <a:srcRect r="14445" b="30023"/>
          <a:stretch/>
        </p:blipFill>
        <p:spPr>
          <a:xfrm>
            <a:off x="25610019" y="17309741"/>
            <a:ext cx="17207323" cy="11493859"/>
          </a:xfrm>
          <a:prstGeom prst="rect">
            <a:avLst/>
          </a:prstGeom>
        </p:spPr>
      </p:pic>
      <p:cxnSp>
        <p:nvCxnSpPr>
          <p:cNvPr id="6" name="Straight Arrow Connector 5">
            <a:extLst>
              <a:ext uri="{FF2B5EF4-FFF2-40B4-BE49-F238E27FC236}">
                <a16:creationId xmlns:a16="http://schemas.microsoft.com/office/drawing/2014/main" id="{E732CDF2-C68F-48FD-4DF9-0E6F7A8C7063}"/>
              </a:ext>
            </a:extLst>
          </p:cNvPr>
          <p:cNvCxnSpPr/>
          <p:nvPr/>
        </p:nvCxnSpPr>
        <p:spPr>
          <a:xfrm>
            <a:off x="22962593" y="19797881"/>
            <a:ext cx="14023771" cy="1338149"/>
          </a:xfrm>
          <a:prstGeom prst="straightConnector1">
            <a:avLst/>
          </a:prstGeom>
          <a:ln w="57150">
            <a:solidFill>
              <a:srgbClr val="AB71C4"/>
            </a:solidFill>
            <a:tailEnd type="triangle"/>
          </a:ln>
        </p:spPr>
        <p:style>
          <a:lnRef idx="1">
            <a:schemeClr val="accent1"/>
          </a:lnRef>
          <a:fillRef idx="0">
            <a:schemeClr val="accent1"/>
          </a:fillRef>
          <a:effectRef idx="0">
            <a:schemeClr val="accent1"/>
          </a:effectRef>
          <a:fontRef idx="minor">
            <a:schemeClr val="tx1"/>
          </a:fontRef>
        </p:style>
      </p:cxnSp>
      <p:pic>
        <p:nvPicPr>
          <p:cNvPr id="64" name="Audio 63">
            <a:extLst>
              <a:ext uri="{FF2B5EF4-FFF2-40B4-BE49-F238E27FC236}">
                <a16:creationId xmlns:a16="http://schemas.microsoft.com/office/drawing/2014/main" id="{D37E4238-5952-F932-36F9-A6A2C4AD40A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926000" y="31953200"/>
            <a:ext cx="812800" cy="812800"/>
          </a:xfrm>
          <a:prstGeom prst="rect">
            <a:avLst/>
          </a:prstGeom>
        </p:spPr>
      </p:pic>
    </p:spTree>
    <p:extLst>
      <p:ext uri="{BB962C8B-B14F-4D97-AF65-F5344CB8AC3E}">
        <p14:creationId xmlns:p14="http://schemas.microsoft.com/office/powerpoint/2010/main" val="2018597920"/>
      </p:ext>
    </p:extLst>
  </p:cSld>
  <p:clrMapOvr>
    <a:masterClrMapping/>
  </p:clrMapOvr>
  <mc:AlternateContent xmlns:mc="http://schemas.openxmlformats.org/markup-compatibility/2006" xmlns:p14="http://schemas.microsoft.com/office/powerpoint/2010/main">
    <mc:Choice Requires="p14">
      <p:transition spd="slow" p14:dur="2000" advTm="49180"/>
    </mc:Choice>
    <mc:Fallback xmlns="">
      <p:transition spd="slow" advTm="491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21">
            <a:extLst>
              <a:ext uri="{FF2B5EF4-FFF2-40B4-BE49-F238E27FC236}">
                <a16:creationId xmlns:a16="http://schemas.microsoft.com/office/drawing/2014/main" id="{CAED4BAD-EBFF-8DFC-E223-D6D81B542A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9837" r="11305"/>
          <a:stretch>
            <a:fillRect/>
          </a:stretch>
        </p:blipFill>
        <p:spPr bwMode="auto">
          <a:xfrm>
            <a:off x="5620553" y="10435486"/>
            <a:ext cx="14910456" cy="14498328"/>
          </a:xfrm>
          <a:prstGeom prst="rect">
            <a:avLst/>
          </a:prstGeom>
        </p:spPr>
      </p:pic>
      <p:sp>
        <p:nvSpPr>
          <p:cNvPr id="4" name="Title 3">
            <a:extLst>
              <a:ext uri="{FF2B5EF4-FFF2-40B4-BE49-F238E27FC236}">
                <a16:creationId xmlns:a16="http://schemas.microsoft.com/office/drawing/2014/main" id="{CF0157A1-4A8D-94E5-8BBF-2AF489C6FEA5}"/>
              </a:ext>
            </a:extLst>
          </p:cNvPr>
          <p:cNvSpPr>
            <a:spLocks noGrp="1"/>
          </p:cNvSpPr>
          <p:nvPr>
            <p:ph type="title"/>
          </p:nvPr>
        </p:nvSpPr>
        <p:spPr/>
        <p:txBody>
          <a:bodyPr>
            <a:normAutofit/>
          </a:bodyPr>
          <a:lstStyle/>
          <a:p>
            <a:r>
              <a:rPr lang="en-US" sz="13440" dirty="0"/>
              <a:t>Nuclear β-Catenin Activity Promotes OSCC Tumorigenesis </a:t>
            </a:r>
          </a:p>
        </p:txBody>
      </p:sp>
      <p:sp>
        <p:nvSpPr>
          <p:cNvPr id="6" name="Content Placeholder 5">
            <a:extLst>
              <a:ext uri="{FF2B5EF4-FFF2-40B4-BE49-F238E27FC236}">
                <a16:creationId xmlns:a16="http://schemas.microsoft.com/office/drawing/2014/main" id="{9A2C6131-2841-91B6-5735-5304EB17F226}"/>
              </a:ext>
            </a:extLst>
          </p:cNvPr>
          <p:cNvSpPr>
            <a:spLocks noGrp="1"/>
          </p:cNvSpPr>
          <p:nvPr>
            <p:ph sz="half" idx="2"/>
          </p:nvPr>
        </p:nvSpPr>
        <p:spPr>
          <a:xfrm>
            <a:off x="22219920" y="10687051"/>
            <a:ext cx="21101904" cy="16283290"/>
          </a:xfrm>
        </p:spPr>
        <p:txBody>
          <a:bodyPr>
            <a:normAutofit fontScale="92500" lnSpcReduction="10000"/>
          </a:bodyPr>
          <a:lstStyle/>
          <a:p>
            <a:pPr>
              <a:buFont typeface="Arial" panose="020B0604020202020204" pitchFamily="34" charset="0"/>
              <a:buChar char="•"/>
            </a:pPr>
            <a:r>
              <a:rPr lang="en-US" sz="9120" dirty="0"/>
              <a:t>Canonical </a:t>
            </a:r>
            <a:r>
              <a:rPr lang="en-US" sz="9120" dirty="0" err="1"/>
              <a:t>Wnt</a:t>
            </a:r>
            <a:r>
              <a:rPr lang="en-US" sz="9120" dirty="0"/>
              <a:t> Signaling in OSCC: </a:t>
            </a:r>
          </a:p>
          <a:p>
            <a:pPr marL="4342790" lvl="1" indent="-1371600" defTabSz="4473389">
              <a:buFont typeface="Wingdings" pitchFamily="2" charset="2"/>
              <a:buChar char="§"/>
              <a:defRPr/>
            </a:pPr>
            <a:r>
              <a:rPr lang="en-US" sz="9120" dirty="0">
                <a:cs typeface="Arial" panose="020B0604020202020204" pitchFamily="34" charset="0"/>
                <a:sym typeface="Wingdings" pitchFamily="2" charset="2"/>
              </a:rPr>
              <a:t>Transcription complex formation &amp; epigenetic remodeling </a:t>
            </a:r>
          </a:p>
          <a:p>
            <a:pPr marL="6705600" lvl="2" indent="-1645920">
              <a:buFont typeface="Wingdings" pitchFamily="2" charset="2"/>
              <a:buChar char="Ø"/>
            </a:pPr>
            <a:r>
              <a:rPr lang="en-US" sz="9120" dirty="0"/>
              <a:t>β-catenin + CREB- binding protein (CBP)</a:t>
            </a:r>
          </a:p>
          <a:p>
            <a:pPr marL="6705600" lvl="2" indent="-1645920">
              <a:buFont typeface="Wingdings" pitchFamily="2" charset="2"/>
              <a:buChar char="Ø"/>
            </a:pPr>
            <a:r>
              <a:rPr lang="en-US" sz="9120" dirty="0"/>
              <a:t>β-catenin/CBP+ mixed lineage leukemia 1 (MLL1)</a:t>
            </a:r>
          </a:p>
          <a:p>
            <a:pPr>
              <a:lnSpc>
                <a:spcPct val="100000"/>
              </a:lnSpc>
            </a:pPr>
            <a:r>
              <a:rPr lang="en-US" sz="9120" dirty="0"/>
              <a:t>Transcriptional program of genes associated with stemness (CD44, ALDH7A1, Sox2) </a:t>
            </a:r>
          </a:p>
          <a:p>
            <a:pPr>
              <a:lnSpc>
                <a:spcPct val="100000"/>
              </a:lnSpc>
            </a:pPr>
            <a:r>
              <a:rPr lang="en-US" sz="9120" dirty="0"/>
              <a:t>E7386: 3rd generation, small molecule ⊥ that decreases OSCC tumor growth</a:t>
            </a:r>
          </a:p>
          <a:p>
            <a:pPr marL="4342790" lvl="1" indent="-1371600" defTabSz="4473389">
              <a:buFont typeface="Wingdings" pitchFamily="2" charset="2"/>
              <a:buChar char="§"/>
              <a:defRPr/>
            </a:pPr>
            <a:r>
              <a:rPr lang="en-US" sz="9120" dirty="0">
                <a:cs typeface="Arial" panose="020B0604020202020204" pitchFamily="34" charset="0"/>
                <a:sym typeface="Wingdings" pitchFamily="2" charset="2"/>
              </a:rPr>
              <a:t>Binds directly to CBP (reversible, competitive)  </a:t>
            </a:r>
            <a:endParaRPr lang="en-US" sz="9120" dirty="0">
              <a:sym typeface="Wingdings" pitchFamily="2" charset="2"/>
            </a:endParaRPr>
          </a:p>
          <a:p>
            <a:endParaRPr lang="en-US" dirty="0"/>
          </a:p>
        </p:txBody>
      </p:sp>
      <p:pic>
        <p:nvPicPr>
          <p:cNvPr id="2" name="Picture 124">
            <a:extLst>
              <a:ext uri="{FF2B5EF4-FFF2-40B4-BE49-F238E27FC236}">
                <a16:creationId xmlns:a16="http://schemas.microsoft.com/office/drawing/2014/main" id="{D46A99D5-C5E2-C436-AEED-A664B347F64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9381" y="20242599"/>
            <a:ext cx="10102344" cy="67277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Audio 62">
            <a:extLst>
              <a:ext uri="{FF2B5EF4-FFF2-40B4-BE49-F238E27FC236}">
                <a16:creationId xmlns:a16="http://schemas.microsoft.com/office/drawing/2014/main" id="{B58C2325-14AB-26F5-C0AB-DEE4D4048C7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2926000" y="31953200"/>
            <a:ext cx="812800" cy="812800"/>
          </a:xfrm>
          <a:prstGeom prst="rect">
            <a:avLst/>
          </a:prstGeom>
        </p:spPr>
      </p:pic>
    </p:spTree>
    <p:extLst>
      <p:ext uri="{BB962C8B-B14F-4D97-AF65-F5344CB8AC3E}">
        <p14:creationId xmlns:p14="http://schemas.microsoft.com/office/powerpoint/2010/main" val="109693164"/>
      </p:ext>
    </p:extLst>
  </p:cSld>
  <p:clrMapOvr>
    <a:masterClrMapping/>
  </p:clrMapOvr>
  <mc:AlternateContent xmlns:mc="http://schemas.openxmlformats.org/markup-compatibility/2006" xmlns:p14="http://schemas.microsoft.com/office/powerpoint/2010/main">
    <mc:Choice Requires="p14">
      <p:transition spd="slow" p14:dur="2000" advTm="69813"/>
    </mc:Choice>
    <mc:Fallback xmlns="">
      <p:transition spd="slow" advTm="698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64C731-4B41-4AD6-A15F-6905398DA9E9}"/>
              </a:ext>
            </a:extLst>
          </p:cNvPr>
          <p:cNvSpPr>
            <a:spLocks noGrp="1"/>
          </p:cNvSpPr>
          <p:nvPr>
            <p:ph type="title"/>
          </p:nvPr>
        </p:nvSpPr>
        <p:spPr/>
        <p:txBody>
          <a:bodyPr>
            <a:normAutofit/>
          </a:bodyPr>
          <a:lstStyle/>
          <a:p>
            <a:r>
              <a:rPr lang="en-US" sz="12480" dirty="0"/>
              <a:t>Animal Models of OSCC </a:t>
            </a:r>
          </a:p>
        </p:txBody>
      </p:sp>
      <p:pic>
        <p:nvPicPr>
          <p:cNvPr id="6" name="Picture 5">
            <a:extLst>
              <a:ext uri="{FF2B5EF4-FFF2-40B4-BE49-F238E27FC236}">
                <a16:creationId xmlns:a16="http://schemas.microsoft.com/office/drawing/2014/main" id="{66C42768-94E8-9304-D804-19F596F705B6}"/>
              </a:ext>
            </a:extLst>
          </p:cNvPr>
          <p:cNvPicPr>
            <a:picLocks noChangeAspect="1"/>
          </p:cNvPicPr>
          <p:nvPr/>
        </p:nvPicPr>
        <p:blipFill rotWithShape="1">
          <a:blip r:embed="rId5"/>
          <a:srcRect r="8477"/>
          <a:stretch/>
        </p:blipFill>
        <p:spPr>
          <a:xfrm>
            <a:off x="22726301" y="19417279"/>
            <a:ext cx="20381501" cy="4279445"/>
          </a:xfrm>
          <a:prstGeom prst="rect">
            <a:avLst/>
          </a:prstGeom>
          <a:ln w="9525">
            <a:solidFill>
              <a:schemeClr val="tx1"/>
            </a:solidFill>
          </a:ln>
        </p:spPr>
      </p:pic>
      <p:pic>
        <p:nvPicPr>
          <p:cNvPr id="7" name="Picture 6">
            <a:extLst>
              <a:ext uri="{FF2B5EF4-FFF2-40B4-BE49-F238E27FC236}">
                <a16:creationId xmlns:a16="http://schemas.microsoft.com/office/drawing/2014/main" id="{2CA3C945-10BB-24C5-EDC3-890A715E7B14}"/>
              </a:ext>
            </a:extLst>
          </p:cNvPr>
          <p:cNvPicPr>
            <a:picLocks noChangeAspect="1"/>
          </p:cNvPicPr>
          <p:nvPr/>
        </p:nvPicPr>
        <p:blipFill>
          <a:blip r:embed="rId6"/>
          <a:stretch>
            <a:fillRect/>
          </a:stretch>
        </p:blipFill>
        <p:spPr>
          <a:xfrm>
            <a:off x="16115352" y="9787015"/>
            <a:ext cx="4861642" cy="4157304"/>
          </a:xfrm>
          <a:prstGeom prst="rect">
            <a:avLst/>
          </a:prstGeom>
        </p:spPr>
      </p:pic>
      <p:sp>
        <p:nvSpPr>
          <p:cNvPr id="8" name="TextBox 7">
            <a:extLst>
              <a:ext uri="{FF2B5EF4-FFF2-40B4-BE49-F238E27FC236}">
                <a16:creationId xmlns:a16="http://schemas.microsoft.com/office/drawing/2014/main" id="{63E30D60-CD5B-DE64-874C-CD652614B36A}"/>
              </a:ext>
            </a:extLst>
          </p:cNvPr>
          <p:cNvSpPr txBox="1"/>
          <p:nvPr/>
        </p:nvSpPr>
        <p:spPr>
          <a:xfrm>
            <a:off x="3618945" y="9538171"/>
            <a:ext cx="6633562" cy="1717393"/>
          </a:xfrm>
          <a:prstGeom prst="rect">
            <a:avLst/>
          </a:prstGeom>
          <a:noFill/>
        </p:spPr>
        <p:txBody>
          <a:bodyPr wrap="square" rtlCol="0">
            <a:spAutoFit/>
          </a:bodyPr>
          <a:lstStyle/>
          <a:p>
            <a:pPr defTabSz="2194560"/>
            <a:r>
              <a:rPr lang="en-US" sz="5280" dirty="0">
                <a:solidFill>
                  <a:prstClr val="black"/>
                </a:solidFill>
                <a:latin typeface="Calibri" panose="020F0502020204030204"/>
                <a:cs typeface="Arial" panose="020B0604020202020204" pitchFamily="34" charset="0"/>
              </a:rPr>
              <a:t>Young C57BL/6J </a:t>
            </a:r>
          </a:p>
          <a:p>
            <a:pPr defTabSz="2194560"/>
            <a:r>
              <a:rPr lang="en-US" sz="5280" dirty="0">
                <a:solidFill>
                  <a:prstClr val="black"/>
                </a:solidFill>
                <a:latin typeface="Calibri" panose="020F0502020204030204"/>
                <a:cs typeface="Arial" panose="020B0604020202020204" pitchFamily="34" charset="0"/>
              </a:rPr>
              <a:t>Age: 6-13 </a:t>
            </a:r>
            <a:r>
              <a:rPr lang="en-US" sz="5280" dirty="0" err="1">
                <a:solidFill>
                  <a:prstClr val="black"/>
                </a:solidFill>
                <a:latin typeface="Calibri" panose="020F0502020204030204"/>
                <a:cs typeface="Arial" panose="020B0604020202020204" pitchFamily="34" charset="0"/>
              </a:rPr>
              <a:t>wks</a:t>
            </a:r>
            <a:endParaRPr lang="en-US" sz="5280" dirty="0">
              <a:solidFill>
                <a:prstClr val="black"/>
              </a:solidFill>
              <a:latin typeface="Calibri" panose="020F0502020204030204"/>
              <a:cs typeface="Arial" panose="020B0604020202020204" pitchFamily="34" charset="0"/>
            </a:endParaRPr>
          </a:p>
        </p:txBody>
      </p:sp>
      <p:sp>
        <p:nvSpPr>
          <p:cNvPr id="9" name="TextBox 8">
            <a:extLst>
              <a:ext uri="{FF2B5EF4-FFF2-40B4-BE49-F238E27FC236}">
                <a16:creationId xmlns:a16="http://schemas.microsoft.com/office/drawing/2014/main" id="{79DEED8F-D79A-4479-6E6E-7957A162A6E4}"/>
              </a:ext>
            </a:extLst>
          </p:cNvPr>
          <p:cNvSpPr txBox="1"/>
          <p:nvPr/>
        </p:nvSpPr>
        <p:spPr>
          <a:xfrm>
            <a:off x="19135287" y="9597413"/>
            <a:ext cx="6079910" cy="1865126"/>
          </a:xfrm>
          <a:prstGeom prst="rect">
            <a:avLst/>
          </a:prstGeom>
          <a:noFill/>
        </p:spPr>
        <p:txBody>
          <a:bodyPr wrap="square" rtlCol="0">
            <a:spAutoFit/>
          </a:bodyPr>
          <a:lstStyle/>
          <a:p>
            <a:pPr defTabSz="2194560"/>
            <a:r>
              <a:rPr lang="en-US" sz="5760" dirty="0">
                <a:solidFill>
                  <a:prstClr val="black"/>
                </a:solidFill>
                <a:latin typeface="Calibri" panose="020F0502020204030204"/>
                <a:cs typeface="Arial" panose="020B0604020202020204" pitchFamily="34" charset="0"/>
              </a:rPr>
              <a:t>Old C57BL/6J </a:t>
            </a:r>
          </a:p>
          <a:p>
            <a:pPr defTabSz="2194560"/>
            <a:r>
              <a:rPr lang="en-US" sz="5760" dirty="0">
                <a:solidFill>
                  <a:prstClr val="black"/>
                </a:solidFill>
                <a:latin typeface="Calibri" panose="020F0502020204030204"/>
                <a:cs typeface="Arial" panose="020B0604020202020204" pitchFamily="34" charset="0"/>
              </a:rPr>
              <a:t>Age: &gt;80 </a:t>
            </a:r>
            <a:r>
              <a:rPr lang="en-US" sz="5760" dirty="0" err="1">
                <a:solidFill>
                  <a:prstClr val="black"/>
                </a:solidFill>
                <a:latin typeface="Calibri" panose="020F0502020204030204"/>
                <a:cs typeface="Arial" panose="020B0604020202020204" pitchFamily="34" charset="0"/>
              </a:rPr>
              <a:t>wks</a:t>
            </a:r>
            <a:endParaRPr lang="en-US" sz="5760" dirty="0">
              <a:solidFill>
                <a:prstClr val="black"/>
              </a:solidFill>
              <a:latin typeface="Calibri" panose="020F0502020204030204"/>
              <a:cs typeface="Arial" panose="020B0604020202020204" pitchFamily="34" charset="0"/>
            </a:endParaRPr>
          </a:p>
        </p:txBody>
      </p:sp>
      <p:pic>
        <p:nvPicPr>
          <p:cNvPr id="10" name="Picture 9">
            <a:extLst>
              <a:ext uri="{FF2B5EF4-FFF2-40B4-BE49-F238E27FC236}">
                <a16:creationId xmlns:a16="http://schemas.microsoft.com/office/drawing/2014/main" id="{37C05FC9-9CB1-6CB9-88A8-71D267BF36F1}"/>
              </a:ext>
            </a:extLst>
          </p:cNvPr>
          <p:cNvPicPr>
            <a:picLocks noChangeAspect="1"/>
          </p:cNvPicPr>
          <p:nvPr/>
        </p:nvPicPr>
        <p:blipFill rotWithShape="1">
          <a:blip r:embed="rId7">
            <a:extLst>
              <a:ext uri="{28A0092B-C50C-407E-A947-70E740481C1C}">
                <a14:useLocalDpi xmlns:a14="http://schemas.microsoft.com/office/drawing/2010/main" val="0"/>
              </a:ext>
            </a:extLst>
          </a:blip>
          <a:srcRect l="26959" t="16002" r="51331" b="72010"/>
          <a:stretch/>
        </p:blipFill>
        <p:spPr>
          <a:xfrm>
            <a:off x="7495022" y="10424191"/>
            <a:ext cx="7771834" cy="3119899"/>
          </a:xfrm>
          <a:prstGeom prst="rect">
            <a:avLst/>
          </a:prstGeom>
        </p:spPr>
      </p:pic>
      <p:sp>
        <p:nvSpPr>
          <p:cNvPr id="11" name="TextBox 10">
            <a:extLst>
              <a:ext uri="{FF2B5EF4-FFF2-40B4-BE49-F238E27FC236}">
                <a16:creationId xmlns:a16="http://schemas.microsoft.com/office/drawing/2014/main" id="{93459D08-E4F0-F524-2D5B-B695AF2F6CB4}"/>
              </a:ext>
            </a:extLst>
          </p:cNvPr>
          <p:cNvSpPr txBox="1"/>
          <p:nvPr/>
        </p:nvSpPr>
        <p:spPr>
          <a:xfrm>
            <a:off x="10926072" y="9538167"/>
            <a:ext cx="5691811" cy="1717393"/>
          </a:xfrm>
          <a:prstGeom prst="rect">
            <a:avLst/>
          </a:prstGeom>
          <a:noFill/>
        </p:spPr>
        <p:txBody>
          <a:bodyPr wrap="square" rtlCol="0">
            <a:spAutoFit/>
          </a:bodyPr>
          <a:lstStyle/>
          <a:p>
            <a:pPr defTabSz="2194560"/>
            <a:r>
              <a:rPr lang="en-US" sz="5280" dirty="0">
                <a:solidFill>
                  <a:prstClr val="black"/>
                </a:solidFill>
                <a:latin typeface="Calibri" panose="020F0502020204030204"/>
                <a:cs typeface="Arial" panose="020B0604020202020204" pitchFamily="34" charset="0"/>
              </a:rPr>
              <a:t>Aged C57BL/6J</a:t>
            </a:r>
          </a:p>
          <a:p>
            <a:pPr defTabSz="2194560"/>
            <a:r>
              <a:rPr lang="en-US" sz="5280" dirty="0">
                <a:solidFill>
                  <a:prstClr val="black"/>
                </a:solidFill>
                <a:latin typeface="Calibri" panose="020F0502020204030204"/>
                <a:cs typeface="Arial" panose="020B0604020202020204" pitchFamily="34" charset="0"/>
              </a:rPr>
              <a:t>Age: 60-65 </a:t>
            </a:r>
            <a:r>
              <a:rPr lang="en-US" sz="5280" dirty="0" err="1">
                <a:solidFill>
                  <a:prstClr val="black"/>
                </a:solidFill>
                <a:latin typeface="Calibri" panose="020F0502020204030204"/>
                <a:cs typeface="Arial" panose="020B0604020202020204" pitchFamily="34" charset="0"/>
              </a:rPr>
              <a:t>wks</a:t>
            </a:r>
            <a:endParaRPr lang="en-US" sz="5280" dirty="0">
              <a:solidFill>
                <a:prstClr val="black"/>
              </a:solidFill>
              <a:latin typeface="Calibri" panose="020F0502020204030204"/>
              <a:cs typeface="Arial" panose="020B0604020202020204" pitchFamily="34" charset="0"/>
            </a:endParaRPr>
          </a:p>
        </p:txBody>
      </p:sp>
      <p:pic>
        <p:nvPicPr>
          <p:cNvPr id="12" name="Picture 11">
            <a:extLst>
              <a:ext uri="{FF2B5EF4-FFF2-40B4-BE49-F238E27FC236}">
                <a16:creationId xmlns:a16="http://schemas.microsoft.com/office/drawing/2014/main" id="{69A42928-21BE-9A3D-06C1-812D82BACAD2}"/>
              </a:ext>
            </a:extLst>
          </p:cNvPr>
          <p:cNvPicPr>
            <a:picLocks noChangeAspect="1"/>
          </p:cNvPicPr>
          <p:nvPr/>
        </p:nvPicPr>
        <p:blipFill rotWithShape="1">
          <a:blip r:embed="rId8"/>
          <a:srcRect l="5759" t="16133" r="76325" b="69975"/>
          <a:stretch/>
        </p:blipFill>
        <p:spPr>
          <a:xfrm>
            <a:off x="477339" y="10642274"/>
            <a:ext cx="5977243" cy="3244546"/>
          </a:xfrm>
          <a:prstGeom prst="rect">
            <a:avLst/>
          </a:prstGeom>
        </p:spPr>
      </p:pic>
      <p:grpSp>
        <p:nvGrpSpPr>
          <p:cNvPr id="13" name="Group 12">
            <a:extLst>
              <a:ext uri="{FF2B5EF4-FFF2-40B4-BE49-F238E27FC236}">
                <a16:creationId xmlns:a16="http://schemas.microsoft.com/office/drawing/2014/main" id="{0F381287-9516-4231-4C00-5F2E0C5DA3EA}"/>
              </a:ext>
            </a:extLst>
          </p:cNvPr>
          <p:cNvGrpSpPr/>
          <p:nvPr/>
        </p:nvGrpSpPr>
        <p:grpSpPr>
          <a:xfrm>
            <a:off x="2996153" y="17792220"/>
            <a:ext cx="19111454" cy="10310117"/>
            <a:chOff x="31424" y="3254966"/>
            <a:chExt cx="6263107" cy="3378777"/>
          </a:xfrm>
        </p:grpSpPr>
        <p:pic>
          <p:nvPicPr>
            <p:cNvPr id="14" name="Picture 13" descr="A screenshot of a cell phone&#10;&#10;Description automatically generated">
              <a:extLst>
                <a:ext uri="{FF2B5EF4-FFF2-40B4-BE49-F238E27FC236}">
                  <a16:creationId xmlns:a16="http://schemas.microsoft.com/office/drawing/2014/main" id="{7D176117-2347-0997-B926-337DD3D53935}"/>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6288" t="37666" r="5193" b="40024"/>
            <a:stretch/>
          </p:blipFill>
          <p:spPr bwMode="auto">
            <a:xfrm>
              <a:off x="31426" y="5198969"/>
              <a:ext cx="6263105" cy="1434774"/>
            </a:xfrm>
            <a:prstGeom prst="rect">
              <a:avLst/>
            </a:prstGeom>
            <a:ln w="9525" cap="flat" cmpd="sng" algn="ctr">
              <a:solidFill>
                <a:schemeClr val="tx1"/>
              </a:solidFill>
              <a:prstDash val="solid"/>
              <a:round/>
              <a:headEnd type="none" w="med" len="med"/>
              <a:tailEnd type="none" w="med" len="med"/>
              <a:extLst>
                <a:ext uri="{C807C97D-BFC1-408E-A445-0C87EB9F89A2}">
                  <ask:lineSketchStyleProps xmlns:ask="http://schemas.microsoft.com/office/drawing/2018/sketchyshapes" xmlns="" sd="0">
                    <a:custGeom>
                      <a:avLst/>
                      <a:gdLst/>
                      <a:ahLst/>
                      <a:cxnLst/>
                      <a:rect l="0" t="0" r="0" b="0"/>
                      <a:pathLst/>
                    </a:custGeom>
                    <ask:type/>
                  </ask:lineSketchStyleProps>
                </a:ext>
              </a:extLst>
            </a:ln>
            <a:extLst>
              <a:ext uri="{53640926-AAD7-44D8-BBD7-CCE9431645EC}">
                <a14:shadowObscured xmlns:a14="http://schemas.microsoft.com/office/drawing/2010/main"/>
              </a:ext>
            </a:extLst>
          </p:spPr>
        </p:pic>
        <p:pic>
          <p:nvPicPr>
            <p:cNvPr id="15" name="Picture 14">
              <a:extLst>
                <a:ext uri="{FF2B5EF4-FFF2-40B4-BE49-F238E27FC236}">
                  <a16:creationId xmlns:a16="http://schemas.microsoft.com/office/drawing/2014/main" id="{E0792F69-3C34-2D2D-D14C-4E2FEE4AD5B8}"/>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t="25934" r="13846" b="41176"/>
            <a:stretch/>
          </p:blipFill>
          <p:spPr>
            <a:xfrm>
              <a:off x="31424" y="3776814"/>
              <a:ext cx="6263106" cy="1402437"/>
            </a:xfrm>
            <a:prstGeom prst="rect">
              <a:avLst/>
            </a:prstGeom>
            <a:ln>
              <a:solidFill>
                <a:schemeClr val="tx1"/>
              </a:solidFill>
            </a:ln>
          </p:spPr>
        </p:pic>
        <p:sp>
          <p:nvSpPr>
            <p:cNvPr id="16" name="TextBox 15">
              <a:extLst>
                <a:ext uri="{FF2B5EF4-FFF2-40B4-BE49-F238E27FC236}">
                  <a16:creationId xmlns:a16="http://schemas.microsoft.com/office/drawing/2014/main" id="{00F1B14E-BB7C-FB7D-9459-9D7106DB31B8}"/>
                </a:ext>
              </a:extLst>
            </p:cNvPr>
            <p:cNvSpPr txBox="1"/>
            <p:nvPr/>
          </p:nvSpPr>
          <p:spPr>
            <a:xfrm>
              <a:off x="31426" y="3254966"/>
              <a:ext cx="6263105" cy="417572"/>
            </a:xfrm>
            <a:prstGeom prst="rect">
              <a:avLst/>
            </a:prstGeom>
            <a:noFill/>
          </p:spPr>
          <p:txBody>
            <a:bodyPr wrap="square" rtlCol="0">
              <a:spAutoFit/>
            </a:bodyPr>
            <a:lstStyle/>
            <a:p>
              <a:pPr algn="ctr" defTabSz="2194560"/>
              <a:r>
                <a:rPr lang="en-US" sz="7680" b="1" dirty="0">
                  <a:solidFill>
                    <a:prstClr val="black"/>
                  </a:solidFill>
                  <a:latin typeface="Calibri" panose="020F0502020204030204"/>
                  <a:ea typeface="Times New Roman" panose="02020603050405020304" pitchFamily="18" charset="0"/>
                </a:rPr>
                <a:t>4NQO-Induced Model of Oral Carcinogenesis</a:t>
              </a:r>
              <a:endParaRPr lang="en-US" sz="7680" b="1" dirty="0">
                <a:solidFill>
                  <a:prstClr val="black"/>
                </a:solidFill>
                <a:latin typeface="Calibri" panose="020F0502020204030204"/>
                <a:cs typeface="Arial" panose="020B0604020202020204" pitchFamily="34" charset="0"/>
              </a:endParaRPr>
            </a:p>
          </p:txBody>
        </p:sp>
      </p:grpSp>
      <p:grpSp>
        <p:nvGrpSpPr>
          <p:cNvPr id="17" name="Group 16">
            <a:extLst>
              <a:ext uri="{FF2B5EF4-FFF2-40B4-BE49-F238E27FC236}">
                <a16:creationId xmlns:a16="http://schemas.microsoft.com/office/drawing/2014/main" id="{F18D013F-C306-3676-9FCD-303BA912997B}"/>
              </a:ext>
            </a:extLst>
          </p:cNvPr>
          <p:cNvGrpSpPr/>
          <p:nvPr/>
        </p:nvGrpSpPr>
        <p:grpSpPr>
          <a:xfrm>
            <a:off x="22592611" y="17792220"/>
            <a:ext cx="20515190" cy="2036525"/>
            <a:chOff x="4177606" y="2004834"/>
            <a:chExt cx="5698664" cy="566451"/>
          </a:xfrm>
        </p:grpSpPr>
        <p:sp>
          <p:nvSpPr>
            <p:cNvPr id="18" name="TextBox 17">
              <a:extLst>
                <a:ext uri="{FF2B5EF4-FFF2-40B4-BE49-F238E27FC236}">
                  <a16:creationId xmlns:a16="http://schemas.microsoft.com/office/drawing/2014/main" id="{3EBA5181-000B-C1AD-2395-4C928853FF4E}"/>
                </a:ext>
              </a:extLst>
            </p:cNvPr>
            <p:cNvSpPr txBox="1"/>
            <p:nvPr/>
          </p:nvSpPr>
          <p:spPr>
            <a:xfrm>
              <a:off x="4227921" y="2004834"/>
              <a:ext cx="5648349" cy="354412"/>
            </a:xfrm>
            <a:prstGeom prst="rect">
              <a:avLst/>
            </a:prstGeom>
            <a:noFill/>
          </p:spPr>
          <p:txBody>
            <a:bodyPr wrap="square">
              <a:spAutoFit/>
            </a:bodyPr>
            <a:lstStyle/>
            <a:p>
              <a:pPr algn="ctr" defTabSz="2194560"/>
              <a:r>
                <a:rPr lang="en-US" sz="7680" b="1" dirty="0">
                  <a:solidFill>
                    <a:prstClr val="black"/>
                  </a:solidFill>
                  <a:latin typeface="Calibri" panose="020F0502020204030204"/>
                  <a:ea typeface="Times New Roman" panose="02020603050405020304" pitchFamily="18" charset="0"/>
                  <a:cs typeface="Arial" panose="020B0604020202020204" pitchFamily="34" charset="0"/>
                </a:rPr>
                <a:t>4MOSC1 Isograft Model </a:t>
              </a:r>
              <a:endParaRPr lang="en-US" sz="7680" dirty="0">
                <a:solidFill>
                  <a:prstClr val="black"/>
                </a:solidFill>
                <a:latin typeface="Calibri" panose="020F0502020204030204"/>
              </a:endParaRPr>
            </a:p>
          </p:txBody>
        </p:sp>
        <p:sp>
          <p:nvSpPr>
            <p:cNvPr id="19" name="TextBox 18">
              <a:extLst>
                <a:ext uri="{FF2B5EF4-FFF2-40B4-BE49-F238E27FC236}">
                  <a16:creationId xmlns:a16="http://schemas.microsoft.com/office/drawing/2014/main" id="{74C2C8F5-A0ED-0E59-94CA-69BE7D9E9DD9}"/>
                </a:ext>
              </a:extLst>
            </p:cNvPr>
            <p:cNvSpPr txBox="1"/>
            <p:nvPr/>
          </p:nvSpPr>
          <p:spPr>
            <a:xfrm>
              <a:off x="4177606" y="2437739"/>
              <a:ext cx="2002337" cy="133546"/>
            </a:xfrm>
            <a:prstGeom prst="rect">
              <a:avLst/>
            </a:prstGeom>
            <a:noFill/>
          </p:spPr>
          <p:txBody>
            <a:bodyPr wrap="square">
              <a:spAutoFit/>
            </a:bodyPr>
            <a:lstStyle/>
            <a:p>
              <a:pPr defTabSz="2194560"/>
              <a:r>
                <a:rPr lang="en-US" sz="2520" dirty="0">
                  <a:solidFill>
                    <a:prstClr val="black"/>
                  </a:solidFill>
                  <a:latin typeface="Arial" panose="020B0604020202020204" pitchFamily="34" charset="0"/>
                  <a:ea typeface="Times New Roman" panose="02020603050405020304" pitchFamily="18" charset="0"/>
                  <a:cs typeface="Arial" panose="020B0604020202020204" pitchFamily="34" charset="0"/>
                </a:rPr>
                <a:t>Gutkind et al., Nat Comm, 2019</a:t>
              </a:r>
              <a:r>
                <a:rPr lang="en-US" sz="2520" dirty="0">
                  <a:solidFill>
                    <a:prstClr val="black"/>
                  </a:solidFill>
                  <a:latin typeface="Arial" panose="020B0604020202020204" pitchFamily="34" charset="0"/>
                  <a:cs typeface="Arial" panose="020B0604020202020204" pitchFamily="34" charset="0"/>
                </a:rPr>
                <a:t> </a:t>
              </a:r>
            </a:p>
          </p:txBody>
        </p:sp>
      </p:grpSp>
      <p:pic>
        <p:nvPicPr>
          <p:cNvPr id="21" name="Picture 20">
            <a:extLst>
              <a:ext uri="{FF2B5EF4-FFF2-40B4-BE49-F238E27FC236}">
                <a16:creationId xmlns:a16="http://schemas.microsoft.com/office/drawing/2014/main" id="{ECB7E17E-2003-F3A5-C428-7C42CD014EDC}"/>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17" t="12487" r="9537" b="55006"/>
          <a:stretch/>
        </p:blipFill>
        <p:spPr>
          <a:xfrm>
            <a:off x="22726301" y="23724216"/>
            <a:ext cx="20381501" cy="4389120"/>
          </a:xfrm>
          <a:prstGeom prst="rect">
            <a:avLst/>
          </a:prstGeom>
          <a:ln>
            <a:solidFill>
              <a:schemeClr val="tx1"/>
            </a:solidFill>
          </a:ln>
        </p:spPr>
      </p:pic>
      <p:pic>
        <p:nvPicPr>
          <p:cNvPr id="2" name="Picture 1">
            <a:extLst>
              <a:ext uri="{FF2B5EF4-FFF2-40B4-BE49-F238E27FC236}">
                <a16:creationId xmlns:a16="http://schemas.microsoft.com/office/drawing/2014/main" id="{28BEDBE7-1ED2-31A0-651E-67DC52774F68}"/>
              </a:ext>
            </a:extLst>
          </p:cNvPr>
          <p:cNvPicPr>
            <a:picLocks noChangeAspect="1"/>
          </p:cNvPicPr>
          <p:nvPr/>
        </p:nvPicPr>
        <p:blipFill rotWithShape="1">
          <a:blip r:embed="rId12"/>
          <a:srcRect b="24803"/>
          <a:stretch/>
        </p:blipFill>
        <p:spPr>
          <a:xfrm>
            <a:off x="28960566" y="2583039"/>
            <a:ext cx="12953554" cy="12530664"/>
          </a:xfrm>
          <a:prstGeom prst="rect">
            <a:avLst/>
          </a:prstGeom>
          <a:ln>
            <a:solidFill>
              <a:schemeClr val="tx1"/>
            </a:solidFill>
          </a:ln>
        </p:spPr>
      </p:pic>
      <p:sp>
        <p:nvSpPr>
          <p:cNvPr id="3" name="TextBox 2">
            <a:extLst>
              <a:ext uri="{FF2B5EF4-FFF2-40B4-BE49-F238E27FC236}">
                <a16:creationId xmlns:a16="http://schemas.microsoft.com/office/drawing/2014/main" id="{B26D540F-582A-E922-53CA-05C95655BB45}"/>
              </a:ext>
            </a:extLst>
          </p:cNvPr>
          <p:cNvSpPr txBox="1"/>
          <p:nvPr/>
        </p:nvSpPr>
        <p:spPr>
          <a:xfrm>
            <a:off x="37357420" y="15187010"/>
            <a:ext cx="4009920" cy="757130"/>
          </a:xfrm>
          <a:prstGeom prst="rect">
            <a:avLst/>
          </a:prstGeom>
          <a:noFill/>
        </p:spPr>
        <p:txBody>
          <a:bodyPr wrap="square" rtlCol="0">
            <a:spAutoFit/>
          </a:bodyPr>
          <a:lstStyle/>
          <a:p>
            <a:pPr defTabSz="2194560"/>
            <a:r>
              <a:rPr lang="en-US" sz="4320" dirty="0">
                <a:solidFill>
                  <a:prstClr val="black"/>
                </a:solidFill>
                <a:latin typeface="Calibri" panose="020F0502020204030204"/>
              </a:rPr>
              <a:t>Jackson Labs</a:t>
            </a:r>
          </a:p>
        </p:txBody>
      </p:sp>
      <p:pic>
        <p:nvPicPr>
          <p:cNvPr id="84" name="Audio 83">
            <a:extLst>
              <a:ext uri="{FF2B5EF4-FFF2-40B4-BE49-F238E27FC236}">
                <a16:creationId xmlns:a16="http://schemas.microsoft.com/office/drawing/2014/main" id="{3FD6A3D7-C31E-6A47-9531-F3C388A8A2C3}"/>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42926000" y="31953200"/>
            <a:ext cx="812800" cy="812800"/>
          </a:xfrm>
          <a:prstGeom prst="rect">
            <a:avLst/>
          </a:prstGeom>
        </p:spPr>
      </p:pic>
    </p:spTree>
    <p:extLst>
      <p:ext uri="{BB962C8B-B14F-4D97-AF65-F5344CB8AC3E}">
        <p14:creationId xmlns:p14="http://schemas.microsoft.com/office/powerpoint/2010/main" val="4008707995"/>
      </p:ext>
    </p:extLst>
  </p:cSld>
  <p:clrMapOvr>
    <a:masterClrMapping/>
  </p:clrMapOvr>
  <mc:AlternateContent xmlns:mc="http://schemas.openxmlformats.org/markup-compatibility/2006" xmlns:p14="http://schemas.microsoft.com/office/powerpoint/2010/main">
    <mc:Choice Requires="p14">
      <p:transition spd="slow" p14:dur="2000" advTm="99189"/>
    </mc:Choice>
    <mc:Fallback xmlns="">
      <p:transition spd="slow" advTm="991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A614E-F14E-98A6-9206-1B65E03F5507}"/>
              </a:ext>
            </a:extLst>
          </p:cNvPr>
          <p:cNvSpPr>
            <a:spLocks noGrp="1"/>
          </p:cNvSpPr>
          <p:nvPr>
            <p:ph type="title"/>
          </p:nvPr>
        </p:nvSpPr>
        <p:spPr/>
        <p:txBody>
          <a:bodyPr>
            <a:normAutofit/>
          </a:bodyPr>
          <a:lstStyle/>
          <a:p>
            <a:r>
              <a:rPr lang="en-US" sz="11520" dirty="0"/>
              <a:t>4MOSC1 Cells Are Responsive to </a:t>
            </a:r>
            <a:r>
              <a:rPr lang="en-US" sz="11520" dirty="0" err="1"/>
              <a:t>Wnt</a:t>
            </a:r>
            <a:r>
              <a:rPr lang="en-US" sz="11520" dirty="0"/>
              <a:t>/β-catenin/CBP Signaling Inhibition </a:t>
            </a:r>
          </a:p>
        </p:txBody>
      </p:sp>
      <p:pic>
        <p:nvPicPr>
          <p:cNvPr id="3" name="Picture 2">
            <a:extLst>
              <a:ext uri="{FF2B5EF4-FFF2-40B4-BE49-F238E27FC236}">
                <a16:creationId xmlns:a16="http://schemas.microsoft.com/office/drawing/2014/main" id="{8AE7BD26-B614-3D76-3F1C-4AD3310E82D5}"/>
              </a:ext>
            </a:extLst>
          </p:cNvPr>
          <p:cNvPicPr>
            <a:picLocks noChangeAspect="1"/>
          </p:cNvPicPr>
          <p:nvPr/>
        </p:nvPicPr>
        <p:blipFill rotWithShape="1">
          <a:blip r:embed="rId5">
            <a:extLst>
              <a:ext uri="{28A0092B-C50C-407E-A947-70E740481C1C}">
                <a14:useLocalDpi xmlns:a14="http://schemas.microsoft.com/office/drawing/2010/main" val="0"/>
              </a:ext>
            </a:extLst>
          </a:blip>
          <a:srcRect l="10155" t="10185" r="6824"/>
          <a:stretch/>
        </p:blipFill>
        <p:spPr>
          <a:xfrm>
            <a:off x="3017523" y="11934307"/>
            <a:ext cx="11867323" cy="12486134"/>
          </a:xfrm>
          <a:prstGeom prst="rect">
            <a:avLst/>
          </a:prstGeom>
        </p:spPr>
      </p:pic>
      <p:sp>
        <p:nvSpPr>
          <p:cNvPr id="4" name="TextBox 3">
            <a:extLst>
              <a:ext uri="{FF2B5EF4-FFF2-40B4-BE49-F238E27FC236}">
                <a16:creationId xmlns:a16="http://schemas.microsoft.com/office/drawing/2014/main" id="{1C176CF3-0173-5FC4-68D7-2C2FC7F0126E}"/>
              </a:ext>
            </a:extLst>
          </p:cNvPr>
          <p:cNvSpPr txBox="1"/>
          <p:nvPr/>
        </p:nvSpPr>
        <p:spPr>
          <a:xfrm>
            <a:off x="3153495" y="10787952"/>
            <a:ext cx="10419590" cy="978729"/>
          </a:xfrm>
          <a:prstGeom prst="rect">
            <a:avLst/>
          </a:prstGeom>
          <a:noFill/>
        </p:spPr>
        <p:txBody>
          <a:bodyPr wrap="square" rtlCol="0">
            <a:spAutoFit/>
          </a:bodyPr>
          <a:lstStyle/>
          <a:p>
            <a:pPr algn="ctr" defTabSz="2194560"/>
            <a:r>
              <a:rPr lang="en-US" sz="5760" b="1" dirty="0">
                <a:solidFill>
                  <a:srgbClr val="000000"/>
                </a:solidFill>
                <a:latin typeface="Arial" panose="020B0604020202020204" pitchFamily="34" charset="0"/>
              </a:rPr>
              <a:t>4MOSC1 TOP/FOP Assay</a:t>
            </a:r>
            <a:endParaRPr lang="en-US" sz="5760" dirty="0">
              <a:solidFill>
                <a:srgbClr val="000000"/>
              </a:solidFill>
              <a:latin typeface="Arial" panose="020B0604020202020204" pitchFamily="34" charset="0"/>
            </a:endParaRPr>
          </a:p>
        </p:txBody>
      </p:sp>
      <p:sp>
        <p:nvSpPr>
          <p:cNvPr id="5" name="TextBox 4">
            <a:extLst>
              <a:ext uri="{FF2B5EF4-FFF2-40B4-BE49-F238E27FC236}">
                <a16:creationId xmlns:a16="http://schemas.microsoft.com/office/drawing/2014/main" id="{D16CFE8D-07F9-FC75-D28B-960A5EEE1654}"/>
              </a:ext>
            </a:extLst>
          </p:cNvPr>
          <p:cNvSpPr txBox="1"/>
          <p:nvPr/>
        </p:nvSpPr>
        <p:spPr>
          <a:xfrm rot="16200000">
            <a:off x="-640234" y="16025235"/>
            <a:ext cx="6090778" cy="867930"/>
          </a:xfrm>
          <a:prstGeom prst="rect">
            <a:avLst/>
          </a:prstGeom>
          <a:noFill/>
        </p:spPr>
        <p:txBody>
          <a:bodyPr wrap="square" rtlCol="0">
            <a:spAutoFit/>
          </a:bodyPr>
          <a:lstStyle/>
          <a:p>
            <a:pPr defTabSz="2194560"/>
            <a:r>
              <a:rPr lang="en-US" sz="5040" dirty="0">
                <a:solidFill>
                  <a:prstClr val="black"/>
                </a:solidFill>
                <a:latin typeface="Arial" panose="020B0604020202020204" pitchFamily="34" charset="0"/>
                <a:cs typeface="Arial" panose="020B0604020202020204" pitchFamily="34" charset="0"/>
              </a:rPr>
              <a:t>Luciferase Activity</a:t>
            </a:r>
          </a:p>
        </p:txBody>
      </p:sp>
      <p:pic>
        <p:nvPicPr>
          <p:cNvPr id="6" name="Picture 5">
            <a:extLst>
              <a:ext uri="{FF2B5EF4-FFF2-40B4-BE49-F238E27FC236}">
                <a16:creationId xmlns:a16="http://schemas.microsoft.com/office/drawing/2014/main" id="{F2DA22F9-E905-456E-1DA2-472A4F11BB41}"/>
              </a:ext>
            </a:extLst>
          </p:cNvPr>
          <p:cNvPicPr>
            <a:picLocks noChangeAspect="1"/>
          </p:cNvPicPr>
          <p:nvPr/>
        </p:nvPicPr>
        <p:blipFill rotWithShape="1">
          <a:blip r:embed="rId6">
            <a:extLst>
              <a:ext uri="{28A0092B-C50C-407E-A947-70E740481C1C}">
                <a14:useLocalDpi xmlns:a14="http://schemas.microsoft.com/office/drawing/2010/main" val="0"/>
              </a:ext>
            </a:extLst>
          </a:blip>
          <a:srcRect l="4328" t="13489" r="5488"/>
          <a:stretch/>
        </p:blipFill>
        <p:spPr>
          <a:xfrm>
            <a:off x="19220964" y="12416616"/>
            <a:ext cx="14427278" cy="8864074"/>
          </a:xfrm>
          <a:prstGeom prst="rect">
            <a:avLst/>
          </a:prstGeom>
        </p:spPr>
      </p:pic>
      <p:sp>
        <p:nvSpPr>
          <p:cNvPr id="7" name="TextBox 6">
            <a:extLst>
              <a:ext uri="{FF2B5EF4-FFF2-40B4-BE49-F238E27FC236}">
                <a16:creationId xmlns:a16="http://schemas.microsoft.com/office/drawing/2014/main" id="{59EE7B0F-A1C9-30EA-D1EE-FB94B6AF4363}"/>
              </a:ext>
            </a:extLst>
          </p:cNvPr>
          <p:cNvSpPr txBox="1"/>
          <p:nvPr/>
        </p:nvSpPr>
        <p:spPr>
          <a:xfrm>
            <a:off x="18012670" y="10640218"/>
            <a:ext cx="18372494" cy="1126462"/>
          </a:xfrm>
          <a:prstGeom prst="rect">
            <a:avLst/>
          </a:prstGeom>
          <a:noFill/>
        </p:spPr>
        <p:txBody>
          <a:bodyPr wrap="square" rtlCol="0">
            <a:spAutoFit/>
          </a:bodyPr>
          <a:lstStyle/>
          <a:p>
            <a:pPr algn="ctr" defTabSz="2194560"/>
            <a:r>
              <a:rPr lang="en-US" sz="6720" b="1" dirty="0">
                <a:solidFill>
                  <a:srgbClr val="000000"/>
                </a:solidFill>
                <a:latin typeface="Arial" panose="020B0604020202020204" pitchFamily="34" charset="0"/>
              </a:rPr>
              <a:t>Effect of E7386 on 4MOSC1 Cell Viability</a:t>
            </a:r>
            <a:endParaRPr lang="en-US" sz="6720" dirty="0">
              <a:solidFill>
                <a:srgbClr val="000000"/>
              </a:solidFill>
              <a:latin typeface="Arial" panose="020B0604020202020204" pitchFamily="34" charset="0"/>
            </a:endParaRPr>
          </a:p>
        </p:txBody>
      </p:sp>
      <p:sp>
        <p:nvSpPr>
          <p:cNvPr id="9" name="TextBox 8">
            <a:extLst>
              <a:ext uri="{FF2B5EF4-FFF2-40B4-BE49-F238E27FC236}">
                <a16:creationId xmlns:a16="http://schemas.microsoft.com/office/drawing/2014/main" id="{DC50A631-15CE-34AA-5093-A3DBAEAACDB1}"/>
              </a:ext>
            </a:extLst>
          </p:cNvPr>
          <p:cNvSpPr txBox="1"/>
          <p:nvPr/>
        </p:nvSpPr>
        <p:spPr>
          <a:xfrm>
            <a:off x="366715" y="27489149"/>
            <a:ext cx="7501584" cy="867930"/>
          </a:xfrm>
          <a:prstGeom prst="rect">
            <a:avLst/>
          </a:prstGeom>
          <a:noFill/>
        </p:spPr>
        <p:txBody>
          <a:bodyPr wrap="square" rtlCol="0">
            <a:spAutoFit/>
          </a:bodyPr>
          <a:lstStyle/>
          <a:p>
            <a:pPr defTabSz="2194560"/>
            <a:r>
              <a:rPr lang="en-US" sz="5040" dirty="0">
                <a:solidFill>
                  <a:prstClr val="black"/>
                </a:solidFill>
                <a:latin typeface="Calibri" panose="020F0502020204030204"/>
              </a:rPr>
              <a:t>Fisher, unpublished</a:t>
            </a:r>
          </a:p>
        </p:txBody>
      </p:sp>
      <p:pic>
        <p:nvPicPr>
          <p:cNvPr id="62" name="Audio 61">
            <a:extLst>
              <a:ext uri="{FF2B5EF4-FFF2-40B4-BE49-F238E27FC236}">
                <a16:creationId xmlns:a16="http://schemas.microsoft.com/office/drawing/2014/main" id="{9FBA7AC4-93CB-DBD9-331E-ED4C6730E1E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2926000" y="31953200"/>
            <a:ext cx="812800" cy="812800"/>
          </a:xfrm>
          <a:prstGeom prst="rect">
            <a:avLst/>
          </a:prstGeom>
        </p:spPr>
      </p:pic>
    </p:spTree>
    <p:extLst>
      <p:ext uri="{BB962C8B-B14F-4D97-AF65-F5344CB8AC3E}">
        <p14:creationId xmlns:p14="http://schemas.microsoft.com/office/powerpoint/2010/main" val="1962731211"/>
      </p:ext>
    </p:extLst>
  </p:cSld>
  <p:clrMapOvr>
    <a:masterClrMapping/>
  </p:clrMapOvr>
  <mc:AlternateContent xmlns:mc="http://schemas.openxmlformats.org/markup-compatibility/2006" xmlns:p14="http://schemas.microsoft.com/office/powerpoint/2010/main">
    <mc:Choice Requires="p14">
      <p:transition spd="slow" p14:dur="2000" advTm="52533"/>
    </mc:Choice>
    <mc:Fallback xmlns="">
      <p:transition spd="slow" advTm="525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F4F44-D736-ABDA-DECC-CAF6C5EBB4BE}"/>
              </a:ext>
            </a:extLst>
          </p:cNvPr>
          <p:cNvSpPr>
            <a:spLocks noGrp="1"/>
          </p:cNvSpPr>
          <p:nvPr>
            <p:ph type="title"/>
          </p:nvPr>
        </p:nvSpPr>
        <p:spPr/>
        <p:txBody>
          <a:bodyPr>
            <a:normAutofit/>
          </a:bodyPr>
          <a:lstStyle/>
          <a:p>
            <a:r>
              <a:rPr lang="en-US" sz="12480" dirty="0"/>
              <a:t>E7386 Promotes Epigenomic Remodeling in Vitro</a:t>
            </a:r>
          </a:p>
        </p:txBody>
      </p:sp>
      <p:grpSp>
        <p:nvGrpSpPr>
          <p:cNvPr id="4" name="Group 3">
            <a:extLst>
              <a:ext uri="{FF2B5EF4-FFF2-40B4-BE49-F238E27FC236}">
                <a16:creationId xmlns:a16="http://schemas.microsoft.com/office/drawing/2014/main" id="{E57C6542-39B2-667F-9241-3C06C2FD63D1}"/>
              </a:ext>
            </a:extLst>
          </p:cNvPr>
          <p:cNvGrpSpPr/>
          <p:nvPr/>
        </p:nvGrpSpPr>
        <p:grpSpPr>
          <a:xfrm>
            <a:off x="602894" y="10201282"/>
            <a:ext cx="10584010" cy="9436022"/>
            <a:chOff x="15642985" y="17821041"/>
            <a:chExt cx="4488940" cy="3133510"/>
          </a:xfrm>
        </p:grpSpPr>
        <p:grpSp>
          <p:nvGrpSpPr>
            <p:cNvPr id="5" name="Group 4">
              <a:extLst>
                <a:ext uri="{FF2B5EF4-FFF2-40B4-BE49-F238E27FC236}">
                  <a16:creationId xmlns:a16="http://schemas.microsoft.com/office/drawing/2014/main" id="{98015ECC-D141-FFC9-D322-51CC219BE848}"/>
                </a:ext>
              </a:extLst>
            </p:cNvPr>
            <p:cNvGrpSpPr/>
            <p:nvPr/>
          </p:nvGrpSpPr>
          <p:grpSpPr>
            <a:xfrm>
              <a:off x="15642985" y="17821041"/>
              <a:ext cx="4488940" cy="3133510"/>
              <a:chOff x="-194701" y="1366531"/>
              <a:chExt cx="4696447" cy="2920114"/>
            </a:xfrm>
          </p:grpSpPr>
          <p:pic>
            <p:nvPicPr>
              <p:cNvPr id="7" name="Picture 6" descr="A screenshot of a cell phone&#10;&#10;Description automatically generated">
                <a:extLst>
                  <a:ext uri="{FF2B5EF4-FFF2-40B4-BE49-F238E27FC236}">
                    <a16:creationId xmlns:a16="http://schemas.microsoft.com/office/drawing/2014/main" id="{E463A43A-F66F-F850-4084-40DADE739D7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51831"/>
              <a:stretch/>
            </p:blipFill>
            <p:spPr bwMode="auto">
              <a:xfrm>
                <a:off x="-194701" y="1366531"/>
                <a:ext cx="4696447" cy="2920114"/>
              </a:xfrm>
              <a:prstGeom prst="rect">
                <a:avLst/>
              </a:prstGeom>
              <a:ln>
                <a:noFill/>
              </a:ln>
              <a:extLst>
                <a:ext uri="{53640926-AAD7-44D8-BBD7-CCE9431645EC}">
                  <a14:shadowObscured xmlns:a14="http://schemas.microsoft.com/office/drawing/2010/main"/>
                </a:ext>
              </a:extLst>
            </p:spPr>
          </p:pic>
          <p:sp>
            <p:nvSpPr>
              <p:cNvPr id="8" name="Rectangle 7">
                <a:extLst>
                  <a:ext uri="{FF2B5EF4-FFF2-40B4-BE49-F238E27FC236}">
                    <a16:creationId xmlns:a16="http://schemas.microsoft.com/office/drawing/2014/main" id="{F8F1984C-0515-AC3D-9F4E-103BE3EDD953}"/>
                  </a:ext>
                </a:extLst>
              </p:cNvPr>
              <p:cNvSpPr/>
              <p:nvPr/>
            </p:nvSpPr>
            <p:spPr>
              <a:xfrm>
                <a:off x="448894" y="1518939"/>
                <a:ext cx="332957" cy="43253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94560"/>
                <a:endParaRPr lang="en-US" sz="4862">
                  <a:solidFill>
                    <a:prstClr val="white"/>
                  </a:solidFill>
                  <a:latin typeface="Calibri" panose="020F0502020204030204"/>
                </a:endParaRPr>
              </a:p>
            </p:txBody>
          </p:sp>
        </p:grpSp>
        <p:sp>
          <p:nvSpPr>
            <p:cNvPr id="6" name="Rectangle 5">
              <a:extLst>
                <a:ext uri="{FF2B5EF4-FFF2-40B4-BE49-F238E27FC236}">
                  <a16:creationId xmlns:a16="http://schemas.microsoft.com/office/drawing/2014/main" id="{896A0225-1FB6-C89C-D805-835F14D3D31F}"/>
                </a:ext>
              </a:extLst>
            </p:cNvPr>
            <p:cNvSpPr/>
            <p:nvPr/>
          </p:nvSpPr>
          <p:spPr>
            <a:xfrm>
              <a:off x="15654861" y="17843706"/>
              <a:ext cx="943514" cy="6913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94560"/>
              <a:endParaRPr lang="en-US" sz="4862">
                <a:solidFill>
                  <a:prstClr val="white"/>
                </a:solidFill>
                <a:latin typeface="Calibri" panose="020F0502020204030204"/>
              </a:endParaRPr>
            </a:p>
          </p:txBody>
        </p:sp>
      </p:grpSp>
      <p:sp>
        <p:nvSpPr>
          <p:cNvPr id="10" name="TextBox 9">
            <a:extLst>
              <a:ext uri="{FF2B5EF4-FFF2-40B4-BE49-F238E27FC236}">
                <a16:creationId xmlns:a16="http://schemas.microsoft.com/office/drawing/2014/main" id="{6447EC42-121B-2334-53EE-671F1B332013}"/>
              </a:ext>
            </a:extLst>
          </p:cNvPr>
          <p:cNvSpPr txBox="1"/>
          <p:nvPr/>
        </p:nvSpPr>
        <p:spPr>
          <a:xfrm>
            <a:off x="11186906" y="10796114"/>
            <a:ext cx="11668632" cy="6001643"/>
          </a:xfrm>
          <a:prstGeom prst="rect">
            <a:avLst/>
          </a:prstGeom>
          <a:noFill/>
        </p:spPr>
        <p:txBody>
          <a:bodyPr wrap="square">
            <a:spAutoFit/>
          </a:bodyPr>
          <a:lstStyle/>
          <a:p>
            <a:pPr defTabSz="2194560"/>
            <a:r>
              <a:rPr lang="en-US" sz="7680" b="1" dirty="0">
                <a:solidFill>
                  <a:prstClr val="black"/>
                </a:solidFill>
                <a:latin typeface="Calibri" panose="020F0502020204030204"/>
                <a:cs typeface="Arial" panose="020B0604020202020204" pitchFamily="34" charset="0"/>
              </a:rPr>
              <a:t>CAL27</a:t>
            </a:r>
            <a:r>
              <a:rPr lang="en-US" sz="7680" dirty="0">
                <a:solidFill>
                  <a:prstClr val="black"/>
                </a:solidFill>
                <a:latin typeface="Calibri" panose="020F0502020204030204"/>
                <a:cs typeface="Arial" panose="020B0604020202020204" pitchFamily="34" charset="0"/>
              </a:rPr>
              <a:t>: human OSCC; primary site</a:t>
            </a:r>
          </a:p>
          <a:p>
            <a:pPr defTabSz="2194560"/>
            <a:endParaRPr lang="en-US" sz="7680" dirty="0">
              <a:solidFill>
                <a:prstClr val="black"/>
              </a:solidFill>
              <a:latin typeface="Calibri" panose="020F0502020204030204"/>
              <a:cs typeface="Arial" panose="020B0604020202020204" pitchFamily="34" charset="0"/>
            </a:endParaRPr>
          </a:p>
          <a:p>
            <a:pPr defTabSz="2194560"/>
            <a:r>
              <a:rPr lang="en-US" sz="7680" b="1" dirty="0">
                <a:solidFill>
                  <a:prstClr val="black"/>
                </a:solidFill>
                <a:latin typeface="Calibri" panose="020F0502020204030204"/>
                <a:cs typeface="Arial" panose="020B0604020202020204" pitchFamily="34" charset="0"/>
              </a:rPr>
              <a:t>HSC3: </a:t>
            </a:r>
            <a:r>
              <a:rPr lang="en-US" sz="7680" dirty="0">
                <a:solidFill>
                  <a:prstClr val="black"/>
                </a:solidFill>
                <a:latin typeface="Calibri" panose="020F0502020204030204"/>
                <a:cs typeface="Arial" panose="020B0604020202020204" pitchFamily="34" charset="0"/>
              </a:rPr>
              <a:t>human OSCC; metastatic lymph nodes</a:t>
            </a:r>
            <a:endParaRPr lang="en-US" sz="7680" b="1" dirty="0">
              <a:solidFill>
                <a:prstClr val="black"/>
              </a:solidFill>
              <a:latin typeface="Calibri" panose="020F0502020204030204"/>
              <a:cs typeface="Arial" panose="020B0604020202020204" pitchFamily="34" charset="0"/>
            </a:endParaRPr>
          </a:p>
        </p:txBody>
      </p:sp>
      <p:sp>
        <p:nvSpPr>
          <p:cNvPr id="11" name="TextBox 10">
            <a:extLst>
              <a:ext uri="{FF2B5EF4-FFF2-40B4-BE49-F238E27FC236}">
                <a16:creationId xmlns:a16="http://schemas.microsoft.com/office/drawing/2014/main" id="{345DF01C-B89C-384F-A88F-A850A239C8EC}"/>
              </a:ext>
            </a:extLst>
          </p:cNvPr>
          <p:cNvSpPr txBox="1"/>
          <p:nvPr/>
        </p:nvSpPr>
        <p:spPr>
          <a:xfrm>
            <a:off x="602897" y="20129801"/>
            <a:ext cx="15026654" cy="2456057"/>
          </a:xfrm>
          <a:prstGeom prst="rect">
            <a:avLst/>
          </a:prstGeom>
          <a:noFill/>
        </p:spPr>
        <p:txBody>
          <a:bodyPr wrap="square" rtlCol="0">
            <a:spAutoFit/>
          </a:bodyPr>
          <a:lstStyle/>
          <a:p>
            <a:pPr defTabSz="2194560"/>
            <a:r>
              <a:rPr lang="en-US" sz="7680" dirty="0">
                <a:solidFill>
                  <a:prstClr val="black"/>
                </a:solidFill>
                <a:latin typeface="Calibri" panose="020F0502020204030204"/>
              </a:rPr>
              <a:t>No change in β-catenin protein with E7386 treatment </a:t>
            </a:r>
          </a:p>
        </p:txBody>
      </p:sp>
      <p:graphicFrame>
        <p:nvGraphicFramePr>
          <p:cNvPr id="13" name="Table 9">
            <a:extLst>
              <a:ext uri="{FF2B5EF4-FFF2-40B4-BE49-F238E27FC236}">
                <a16:creationId xmlns:a16="http://schemas.microsoft.com/office/drawing/2014/main" id="{5FBC4C92-E7AE-3418-F859-A7381036705F}"/>
              </a:ext>
            </a:extLst>
          </p:cNvPr>
          <p:cNvGraphicFramePr>
            <a:graphicFrameLocks noGrp="1"/>
          </p:cNvGraphicFramePr>
          <p:nvPr/>
        </p:nvGraphicFramePr>
        <p:xfrm>
          <a:off x="22267702" y="20129801"/>
          <a:ext cx="9795230" cy="8359445"/>
        </p:xfrm>
        <a:graphic>
          <a:graphicData uri="http://schemas.openxmlformats.org/drawingml/2006/table">
            <a:tbl>
              <a:tblPr firstRow="1" bandRow="1">
                <a:tableStyleId>{5940675A-B579-460E-94D1-54222C63F5DA}</a:tableStyleId>
              </a:tblPr>
              <a:tblGrid>
                <a:gridCol w="3684658">
                  <a:extLst>
                    <a:ext uri="{9D8B030D-6E8A-4147-A177-3AD203B41FA5}">
                      <a16:colId xmlns:a16="http://schemas.microsoft.com/office/drawing/2014/main" val="2356152466"/>
                    </a:ext>
                  </a:extLst>
                </a:gridCol>
                <a:gridCol w="3055286">
                  <a:extLst>
                    <a:ext uri="{9D8B030D-6E8A-4147-A177-3AD203B41FA5}">
                      <a16:colId xmlns:a16="http://schemas.microsoft.com/office/drawing/2014/main" val="1771528918"/>
                    </a:ext>
                  </a:extLst>
                </a:gridCol>
                <a:gridCol w="3055286">
                  <a:extLst>
                    <a:ext uri="{9D8B030D-6E8A-4147-A177-3AD203B41FA5}">
                      <a16:colId xmlns:a16="http://schemas.microsoft.com/office/drawing/2014/main" val="2431676307"/>
                    </a:ext>
                  </a:extLst>
                </a:gridCol>
              </a:tblGrid>
              <a:tr h="1567397">
                <a:tc>
                  <a:txBody>
                    <a:bodyPr/>
                    <a:lstStyle/>
                    <a:p>
                      <a:pPr algn="ctr"/>
                      <a:r>
                        <a:rPr lang="en-US" sz="2900" b="1" dirty="0">
                          <a:latin typeface="Arial" panose="020B0604020202020204" pitchFamily="34" charset="0"/>
                          <a:cs typeface="Arial" panose="020B0604020202020204" pitchFamily="34" charset="0"/>
                        </a:rPr>
                        <a:t>Symbol</a:t>
                      </a:r>
                    </a:p>
                  </a:txBody>
                  <a:tcPr marL="438912" marR="438912" marT="219456" marB="219456" anchor="ctr">
                    <a:solidFill>
                      <a:schemeClr val="bg1"/>
                    </a:solidFill>
                  </a:tcPr>
                </a:tc>
                <a:tc>
                  <a:txBody>
                    <a:bodyPr/>
                    <a:lstStyle/>
                    <a:p>
                      <a:pPr algn="ctr"/>
                      <a:r>
                        <a:rPr lang="en-US" sz="2900" b="1" dirty="0">
                          <a:latin typeface="Arial" panose="020B0604020202020204" pitchFamily="34" charset="0"/>
                          <a:cs typeface="Arial" panose="020B0604020202020204" pitchFamily="34" charset="0"/>
                        </a:rPr>
                        <a:t>Distance from TSS</a:t>
                      </a:r>
                    </a:p>
                  </a:txBody>
                  <a:tcPr marL="438912" marR="438912" marT="219456" marB="219456" anchor="ctr">
                    <a:solidFill>
                      <a:schemeClr val="bg1"/>
                    </a:solidFill>
                  </a:tcPr>
                </a:tc>
                <a:tc>
                  <a:txBody>
                    <a:bodyPr/>
                    <a:lstStyle/>
                    <a:p>
                      <a:pPr algn="ctr"/>
                      <a:r>
                        <a:rPr lang="en-US" sz="2900" b="1" dirty="0">
                          <a:latin typeface="Arial" panose="020B0604020202020204" pitchFamily="34" charset="0"/>
                          <a:cs typeface="Arial" panose="020B0604020202020204" pitchFamily="34" charset="0"/>
                        </a:rPr>
                        <a:t>Log</a:t>
                      </a:r>
                      <a:r>
                        <a:rPr lang="en-US" sz="2900" b="1" baseline="-25000" dirty="0">
                          <a:latin typeface="Arial" panose="020B0604020202020204" pitchFamily="34" charset="0"/>
                          <a:cs typeface="Arial" panose="020B0604020202020204" pitchFamily="34" charset="0"/>
                        </a:rPr>
                        <a:t>10 </a:t>
                      </a:r>
                      <a:r>
                        <a:rPr lang="en-US" sz="2900" b="1" dirty="0">
                          <a:latin typeface="Arial" panose="020B0604020202020204" pitchFamily="34" charset="0"/>
                          <a:cs typeface="Arial" panose="020B0604020202020204" pitchFamily="34" charset="0"/>
                        </a:rPr>
                        <a:t>Ratio</a:t>
                      </a:r>
                    </a:p>
                  </a:txBody>
                  <a:tcPr marL="438912" marR="438912" marT="219456" marB="219456" anchor="ctr">
                    <a:solidFill>
                      <a:schemeClr val="bg1"/>
                    </a:solidFill>
                  </a:tcPr>
                </a:tc>
                <a:extLst>
                  <a:ext uri="{0D108BD9-81ED-4DB2-BD59-A6C34878D82A}">
                    <a16:rowId xmlns:a16="http://schemas.microsoft.com/office/drawing/2014/main" val="2661125834"/>
                  </a:ext>
                </a:extLst>
              </a:tr>
              <a:tr h="1132008">
                <a:tc>
                  <a:txBody>
                    <a:bodyPr/>
                    <a:lstStyle/>
                    <a:p>
                      <a:pPr algn="ctr"/>
                      <a:r>
                        <a:rPr lang="en-US" sz="3400" b="1" dirty="0">
                          <a:latin typeface="Arial" panose="020B0604020202020204" pitchFamily="34" charset="0"/>
                          <a:cs typeface="Arial" panose="020B0604020202020204" pitchFamily="34" charset="0"/>
                        </a:rPr>
                        <a:t>CD44</a:t>
                      </a:r>
                    </a:p>
                  </a:txBody>
                  <a:tcPr marL="438912" marR="438912" marT="219456" marB="219456">
                    <a:solidFill>
                      <a:schemeClr val="bg1"/>
                    </a:solidFill>
                  </a:tcPr>
                </a:tc>
                <a:tc>
                  <a:txBody>
                    <a:bodyPr/>
                    <a:lstStyle/>
                    <a:p>
                      <a:pPr algn="ctr"/>
                      <a:r>
                        <a:rPr lang="en-US" sz="2900" dirty="0">
                          <a:latin typeface="Arial" panose="020B0604020202020204" pitchFamily="34" charset="0"/>
                          <a:cs typeface="Arial" panose="020B0604020202020204" pitchFamily="34" charset="0"/>
                        </a:rPr>
                        <a:t>0</a:t>
                      </a:r>
                    </a:p>
                  </a:txBody>
                  <a:tcPr marL="438912" marR="438912" marT="219456" marB="219456">
                    <a:solidFill>
                      <a:schemeClr val="bg1"/>
                    </a:solidFill>
                  </a:tcPr>
                </a:tc>
                <a:tc>
                  <a:txBody>
                    <a:bodyPr/>
                    <a:lstStyle/>
                    <a:p>
                      <a:pPr algn="ctr"/>
                      <a:r>
                        <a:rPr lang="en-US" sz="2900" dirty="0">
                          <a:latin typeface="Arial" panose="020B0604020202020204" pitchFamily="34" charset="0"/>
                          <a:cs typeface="Arial" panose="020B0604020202020204" pitchFamily="34" charset="0"/>
                        </a:rPr>
                        <a:t>46.11442</a:t>
                      </a:r>
                    </a:p>
                  </a:txBody>
                  <a:tcPr marL="438912" marR="438912" marT="219456" marB="219456">
                    <a:solidFill>
                      <a:schemeClr val="bg1"/>
                    </a:solidFill>
                  </a:tcPr>
                </a:tc>
                <a:extLst>
                  <a:ext uri="{0D108BD9-81ED-4DB2-BD59-A6C34878D82A}">
                    <a16:rowId xmlns:a16="http://schemas.microsoft.com/office/drawing/2014/main" val="3529239488"/>
                  </a:ext>
                </a:extLst>
              </a:tr>
              <a:tr h="1132008">
                <a:tc>
                  <a:txBody>
                    <a:bodyPr/>
                    <a:lstStyle/>
                    <a:p>
                      <a:pPr algn="ctr"/>
                      <a:r>
                        <a:rPr lang="en-US" sz="3400" b="1" dirty="0">
                          <a:latin typeface="Arial" panose="020B0604020202020204" pitchFamily="34" charset="0"/>
                          <a:cs typeface="Arial" panose="020B0604020202020204" pitchFamily="34" charset="0"/>
                        </a:rPr>
                        <a:t>KRT14</a:t>
                      </a:r>
                    </a:p>
                  </a:txBody>
                  <a:tcPr marL="438912" marR="438912" marT="219456" marB="219456">
                    <a:solidFill>
                      <a:schemeClr val="bg1"/>
                    </a:solidFill>
                  </a:tcPr>
                </a:tc>
                <a:tc>
                  <a:txBody>
                    <a:bodyPr/>
                    <a:lstStyle/>
                    <a:p>
                      <a:pPr algn="ctr"/>
                      <a:r>
                        <a:rPr lang="en-US" sz="2900" dirty="0">
                          <a:latin typeface="Arial" panose="020B0604020202020204" pitchFamily="34" charset="0"/>
                          <a:cs typeface="Arial" panose="020B0604020202020204" pitchFamily="34" charset="0"/>
                        </a:rPr>
                        <a:t>0</a:t>
                      </a:r>
                    </a:p>
                  </a:txBody>
                  <a:tcPr marL="438912" marR="438912" marT="219456" marB="219456">
                    <a:solidFill>
                      <a:schemeClr val="bg1"/>
                    </a:solidFill>
                  </a:tcPr>
                </a:tc>
                <a:tc>
                  <a:txBody>
                    <a:bodyPr/>
                    <a:lstStyle/>
                    <a:p>
                      <a:pPr algn="ctr"/>
                      <a:r>
                        <a:rPr lang="en-US" sz="2900" dirty="0">
                          <a:latin typeface="Arial" panose="020B0604020202020204" pitchFamily="34" charset="0"/>
                          <a:cs typeface="Arial" panose="020B0604020202020204" pitchFamily="34" charset="0"/>
                        </a:rPr>
                        <a:t>40.86184</a:t>
                      </a:r>
                    </a:p>
                  </a:txBody>
                  <a:tcPr marL="438912" marR="438912" marT="219456" marB="219456">
                    <a:solidFill>
                      <a:schemeClr val="bg1"/>
                    </a:solidFill>
                  </a:tcPr>
                </a:tc>
                <a:extLst>
                  <a:ext uri="{0D108BD9-81ED-4DB2-BD59-A6C34878D82A}">
                    <a16:rowId xmlns:a16="http://schemas.microsoft.com/office/drawing/2014/main" val="3962071018"/>
                  </a:ext>
                </a:extLst>
              </a:tr>
              <a:tr h="1132008">
                <a:tc>
                  <a:txBody>
                    <a:bodyPr/>
                    <a:lstStyle/>
                    <a:p>
                      <a:pPr algn="ctr"/>
                      <a:r>
                        <a:rPr lang="en-US" sz="3400" b="1" dirty="0">
                          <a:latin typeface="Arial" panose="020B0604020202020204" pitchFamily="34" charset="0"/>
                          <a:cs typeface="Arial" panose="020B0604020202020204" pitchFamily="34" charset="0"/>
                        </a:rPr>
                        <a:t>KRT5</a:t>
                      </a:r>
                    </a:p>
                  </a:txBody>
                  <a:tcPr marL="438912" marR="438912" marT="219456" marB="219456">
                    <a:solidFill>
                      <a:schemeClr val="bg1"/>
                    </a:solidFill>
                  </a:tcPr>
                </a:tc>
                <a:tc>
                  <a:txBody>
                    <a:bodyPr/>
                    <a:lstStyle/>
                    <a:p>
                      <a:pPr algn="ctr"/>
                      <a:r>
                        <a:rPr lang="en-US" sz="2900" dirty="0">
                          <a:latin typeface="Arial" panose="020B0604020202020204" pitchFamily="34" charset="0"/>
                          <a:cs typeface="Arial" panose="020B0604020202020204" pitchFamily="34" charset="0"/>
                        </a:rPr>
                        <a:t>0</a:t>
                      </a:r>
                    </a:p>
                  </a:txBody>
                  <a:tcPr marL="438912" marR="438912" marT="219456" marB="219456">
                    <a:solidFill>
                      <a:schemeClr val="bg1"/>
                    </a:solidFill>
                  </a:tcPr>
                </a:tc>
                <a:tc>
                  <a:txBody>
                    <a:bodyPr/>
                    <a:lstStyle/>
                    <a:p>
                      <a:pPr algn="ctr"/>
                      <a:r>
                        <a:rPr lang="en-US" sz="2900" dirty="0">
                          <a:latin typeface="Arial" panose="020B0604020202020204" pitchFamily="34" charset="0"/>
                          <a:cs typeface="Arial" panose="020B0604020202020204" pitchFamily="34" charset="0"/>
                        </a:rPr>
                        <a:t>39.49018</a:t>
                      </a:r>
                    </a:p>
                  </a:txBody>
                  <a:tcPr marL="438912" marR="438912" marT="219456" marB="219456">
                    <a:solidFill>
                      <a:schemeClr val="bg1"/>
                    </a:solidFill>
                  </a:tcPr>
                </a:tc>
                <a:extLst>
                  <a:ext uri="{0D108BD9-81ED-4DB2-BD59-A6C34878D82A}">
                    <a16:rowId xmlns:a16="http://schemas.microsoft.com/office/drawing/2014/main" val="652919582"/>
                  </a:ext>
                </a:extLst>
              </a:tr>
              <a:tr h="1132008">
                <a:tc>
                  <a:txBody>
                    <a:bodyPr/>
                    <a:lstStyle/>
                    <a:p>
                      <a:pPr algn="ctr"/>
                      <a:r>
                        <a:rPr lang="en-US" sz="3400" b="1" dirty="0">
                          <a:latin typeface="Arial" panose="020B0604020202020204" pitchFamily="34" charset="0"/>
                          <a:cs typeface="Arial" panose="020B0604020202020204" pitchFamily="34" charset="0"/>
                        </a:rPr>
                        <a:t>ALDH7A1</a:t>
                      </a:r>
                    </a:p>
                  </a:txBody>
                  <a:tcPr marL="438912" marR="438912" marT="219456" marB="219456">
                    <a:solidFill>
                      <a:schemeClr val="bg1"/>
                    </a:solidFill>
                  </a:tcPr>
                </a:tc>
                <a:tc>
                  <a:txBody>
                    <a:bodyPr/>
                    <a:lstStyle/>
                    <a:p>
                      <a:pPr algn="ctr"/>
                      <a:r>
                        <a:rPr lang="en-US" sz="2900" dirty="0">
                          <a:latin typeface="Arial" panose="020B0604020202020204" pitchFamily="34" charset="0"/>
                          <a:cs typeface="Arial" panose="020B0604020202020204" pitchFamily="34" charset="0"/>
                        </a:rPr>
                        <a:t>0</a:t>
                      </a:r>
                    </a:p>
                  </a:txBody>
                  <a:tcPr marL="438912" marR="438912" marT="219456" marB="219456">
                    <a:solidFill>
                      <a:schemeClr val="bg1"/>
                    </a:solidFill>
                  </a:tcPr>
                </a:tc>
                <a:tc>
                  <a:txBody>
                    <a:bodyPr/>
                    <a:lstStyle/>
                    <a:p>
                      <a:pPr algn="ctr"/>
                      <a:r>
                        <a:rPr lang="en-US" sz="2900" dirty="0">
                          <a:latin typeface="Arial" panose="020B0604020202020204" pitchFamily="34" charset="0"/>
                          <a:cs typeface="Arial" panose="020B0604020202020204" pitchFamily="34" charset="0"/>
                        </a:rPr>
                        <a:t>29.76784</a:t>
                      </a:r>
                    </a:p>
                  </a:txBody>
                  <a:tcPr marL="438912" marR="438912" marT="219456" marB="219456">
                    <a:solidFill>
                      <a:schemeClr val="bg1"/>
                    </a:solidFill>
                  </a:tcPr>
                </a:tc>
                <a:extLst>
                  <a:ext uri="{0D108BD9-81ED-4DB2-BD59-A6C34878D82A}">
                    <a16:rowId xmlns:a16="http://schemas.microsoft.com/office/drawing/2014/main" val="872948657"/>
                  </a:ext>
                </a:extLst>
              </a:tr>
              <a:tr h="1132008">
                <a:tc>
                  <a:txBody>
                    <a:bodyPr/>
                    <a:lstStyle/>
                    <a:p>
                      <a:pPr algn="ctr"/>
                      <a:r>
                        <a:rPr lang="en-US" sz="3400" b="1" dirty="0">
                          <a:latin typeface="Arial" panose="020B0604020202020204" pitchFamily="34" charset="0"/>
                          <a:cs typeface="Arial" panose="020B0604020202020204" pitchFamily="34" charset="0"/>
                        </a:rPr>
                        <a:t>SOX2</a:t>
                      </a:r>
                    </a:p>
                  </a:txBody>
                  <a:tcPr marL="438912" marR="438912" marT="219456" marB="219456">
                    <a:solidFill>
                      <a:schemeClr val="bg1"/>
                    </a:solidFill>
                  </a:tcPr>
                </a:tc>
                <a:tc>
                  <a:txBody>
                    <a:bodyPr/>
                    <a:lstStyle/>
                    <a:p>
                      <a:pPr algn="ctr"/>
                      <a:r>
                        <a:rPr lang="en-US" sz="2900" dirty="0">
                          <a:latin typeface="Arial" panose="020B0604020202020204" pitchFamily="34" charset="0"/>
                          <a:cs typeface="Arial" panose="020B0604020202020204" pitchFamily="34" charset="0"/>
                        </a:rPr>
                        <a:t>0</a:t>
                      </a:r>
                    </a:p>
                  </a:txBody>
                  <a:tcPr marL="438912" marR="438912" marT="219456" marB="219456">
                    <a:solidFill>
                      <a:schemeClr val="bg1"/>
                    </a:solidFill>
                  </a:tcPr>
                </a:tc>
                <a:tc>
                  <a:txBody>
                    <a:bodyPr/>
                    <a:lstStyle/>
                    <a:p>
                      <a:pPr algn="ctr"/>
                      <a:r>
                        <a:rPr lang="en-US" sz="2900" dirty="0">
                          <a:latin typeface="Arial" panose="020B0604020202020204" pitchFamily="34" charset="0"/>
                          <a:cs typeface="Arial" panose="020B0604020202020204" pitchFamily="34" charset="0"/>
                        </a:rPr>
                        <a:t>21.86539</a:t>
                      </a:r>
                    </a:p>
                  </a:txBody>
                  <a:tcPr marL="438912" marR="438912" marT="219456" marB="219456">
                    <a:solidFill>
                      <a:schemeClr val="bg1"/>
                    </a:solidFill>
                  </a:tcPr>
                </a:tc>
                <a:extLst>
                  <a:ext uri="{0D108BD9-81ED-4DB2-BD59-A6C34878D82A}">
                    <a16:rowId xmlns:a16="http://schemas.microsoft.com/office/drawing/2014/main" val="724550180"/>
                  </a:ext>
                </a:extLst>
              </a:tr>
              <a:tr h="1132008">
                <a:tc>
                  <a:txBody>
                    <a:bodyPr/>
                    <a:lstStyle/>
                    <a:p>
                      <a:pPr algn="ctr"/>
                      <a:r>
                        <a:rPr lang="en-US" sz="3400" b="1" dirty="0">
                          <a:latin typeface="Arial" panose="020B0604020202020204" pitchFamily="34" charset="0"/>
                          <a:cs typeface="Arial" panose="020B0604020202020204" pitchFamily="34" charset="0"/>
                        </a:rPr>
                        <a:t>ALDH1A3</a:t>
                      </a:r>
                    </a:p>
                  </a:txBody>
                  <a:tcPr marL="438912" marR="438912" marT="219456" marB="219456">
                    <a:solidFill>
                      <a:schemeClr val="bg1"/>
                    </a:solidFill>
                  </a:tcPr>
                </a:tc>
                <a:tc>
                  <a:txBody>
                    <a:bodyPr/>
                    <a:lstStyle/>
                    <a:p>
                      <a:pPr algn="ctr"/>
                      <a:r>
                        <a:rPr lang="en-US" sz="2900" dirty="0">
                          <a:latin typeface="Arial" panose="020B0604020202020204" pitchFamily="34" charset="0"/>
                          <a:cs typeface="Arial" panose="020B0604020202020204" pitchFamily="34" charset="0"/>
                        </a:rPr>
                        <a:t>0</a:t>
                      </a:r>
                    </a:p>
                  </a:txBody>
                  <a:tcPr marL="438912" marR="438912" marT="219456" marB="219456">
                    <a:solidFill>
                      <a:schemeClr val="bg1"/>
                    </a:solidFill>
                  </a:tcPr>
                </a:tc>
                <a:tc>
                  <a:txBody>
                    <a:bodyPr/>
                    <a:lstStyle/>
                    <a:p>
                      <a:pPr algn="ctr"/>
                      <a:r>
                        <a:rPr lang="en-US" sz="2900" dirty="0">
                          <a:latin typeface="Arial" panose="020B0604020202020204" pitchFamily="34" charset="0"/>
                          <a:cs typeface="Arial" panose="020B0604020202020204" pitchFamily="34" charset="0"/>
                        </a:rPr>
                        <a:t>15.29097</a:t>
                      </a:r>
                    </a:p>
                  </a:txBody>
                  <a:tcPr marL="438912" marR="438912" marT="219456" marB="219456">
                    <a:solidFill>
                      <a:schemeClr val="bg1"/>
                    </a:solidFill>
                  </a:tcPr>
                </a:tc>
                <a:extLst>
                  <a:ext uri="{0D108BD9-81ED-4DB2-BD59-A6C34878D82A}">
                    <a16:rowId xmlns:a16="http://schemas.microsoft.com/office/drawing/2014/main" val="3393287534"/>
                  </a:ext>
                </a:extLst>
              </a:tr>
            </a:tbl>
          </a:graphicData>
        </a:graphic>
      </p:graphicFrame>
      <p:grpSp>
        <p:nvGrpSpPr>
          <p:cNvPr id="16" name="Group 15">
            <a:extLst>
              <a:ext uri="{FF2B5EF4-FFF2-40B4-BE49-F238E27FC236}">
                <a16:creationId xmlns:a16="http://schemas.microsoft.com/office/drawing/2014/main" id="{62BDE33B-E1B3-91A8-45CA-BFDC5AF5EC29}"/>
              </a:ext>
            </a:extLst>
          </p:cNvPr>
          <p:cNvGrpSpPr/>
          <p:nvPr/>
        </p:nvGrpSpPr>
        <p:grpSpPr>
          <a:xfrm>
            <a:off x="22267699" y="9404661"/>
            <a:ext cx="21121622" cy="10265275"/>
            <a:chOff x="4639104" y="1102054"/>
            <a:chExt cx="4400338" cy="2138599"/>
          </a:xfrm>
        </p:grpSpPr>
        <p:pic>
          <p:nvPicPr>
            <p:cNvPr id="12" name="Picture 11">
              <a:extLst>
                <a:ext uri="{FF2B5EF4-FFF2-40B4-BE49-F238E27FC236}">
                  <a16:creationId xmlns:a16="http://schemas.microsoft.com/office/drawing/2014/main" id="{81D3A4A4-027A-0EA2-3C5A-9001B6F2AFAE}"/>
                </a:ext>
              </a:extLst>
            </p:cNvPr>
            <p:cNvPicPr>
              <a:picLocks noChangeAspect="1"/>
            </p:cNvPicPr>
            <p:nvPr/>
          </p:nvPicPr>
          <p:blipFill rotWithShape="1">
            <a:blip r:embed="rId7"/>
            <a:srcRect l="3135" b="49244"/>
            <a:stretch/>
          </p:blipFill>
          <p:spPr>
            <a:xfrm>
              <a:off x="4639105" y="1499100"/>
              <a:ext cx="4400337" cy="1741553"/>
            </a:xfrm>
            <a:prstGeom prst="rect">
              <a:avLst/>
            </a:prstGeom>
            <a:ln>
              <a:solidFill>
                <a:schemeClr val="bg1">
                  <a:lumMod val="75000"/>
                </a:schemeClr>
              </a:solidFill>
            </a:ln>
          </p:spPr>
        </p:pic>
        <p:sp>
          <p:nvSpPr>
            <p:cNvPr id="14" name="TextBox 13">
              <a:extLst>
                <a:ext uri="{FF2B5EF4-FFF2-40B4-BE49-F238E27FC236}">
                  <a16:creationId xmlns:a16="http://schemas.microsoft.com/office/drawing/2014/main" id="{ADCC454B-01AB-8560-64ED-B9D5D2B3E030}"/>
                </a:ext>
              </a:extLst>
            </p:cNvPr>
            <p:cNvSpPr txBox="1"/>
            <p:nvPr/>
          </p:nvSpPr>
          <p:spPr>
            <a:xfrm>
              <a:off x="4639104" y="1102054"/>
              <a:ext cx="4400337" cy="296235"/>
            </a:xfrm>
            <a:prstGeom prst="rect">
              <a:avLst/>
            </a:prstGeom>
            <a:noFill/>
          </p:spPr>
          <p:txBody>
            <a:bodyPr wrap="square" rtlCol="0">
              <a:spAutoFit/>
            </a:bodyPr>
            <a:lstStyle/>
            <a:p>
              <a:pPr algn="ctr" defTabSz="2194560"/>
              <a:r>
                <a:rPr lang="en-US" sz="8640" dirty="0">
                  <a:solidFill>
                    <a:srgbClr val="7030A0"/>
                  </a:solidFill>
                  <a:latin typeface="Calibri" panose="020F0502020204030204"/>
                </a:rPr>
                <a:t>H3K4me3 </a:t>
              </a:r>
              <a:r>
                <a:rPr lang="en-US" sz="8640" dirty="0" err="1">
                  <a:solidFill>
                    <a:srgbClr val="7030A0"/>
                  </a:solidFill>
                  <a:latin typeface="Calibri" panose="020F0502020204030204"/>
                </a:rPr>
                <a:t>ChIP</a:t>
              </a:r>
              <a:r>
                <a:rPr lang="en-US" sz="8640" dirty="0">
                  <a:solidFill>
                    <a:srgbClr val="7030A0"/>
                  </a:solidFill>
                  <a:latin typeface="Calibri" panose="020F0502020204030204"/>
                </a:rPr>
                <a:t>-seq </a:t>
              </a:r>
            </a:p>
          </p:txBody>
        </p:sp>
      </p:grpSp>
      <p:sp>
        <p:nvSpPr>
          <p:cNvPr id="17" name="TextBox 16">
            <a:extLst>
              <a:ext uri="{FF2B5EF4-FFF2-40B4-BE49-F238E27FC236}">
                <a16:creationId xmlns:a16="http://schemas.microsoft.com/office/drawing/2014/main" id="{11096722-B602-C68E-217C-4E06F20A9EB3}"/>
              </a:ext>
            </a:extLst>
          </p:cNvPr>
          <p:cNvSpPr txBox="1"/>
          <p:nvPr/>
        </p:nvSpPr>
        <p:spPr>
          <a:xfrm>
            <a:off x="32062932" y="20129801"/>
            <a:ext cx="11828270" cy="4819781"/>
          </a:xfrm>
          <a:prstGeom prst="rect">
            <a:avLst/>
          </a:prstGeom>
          <a:noFill/>
        </p:spPr>
        <p:txBody>
          <a:bodyPr wrap="square" rtlCol="0">
            <a:spAutoFit/>
          </a:bodyPr>
          <a:lstStyle/>
          <a:p>
            <a:pPr marL="1371600" indent="-1371600" defTabSz="2194560">
              <a:buFont typeface="Arial" panose="020B0604020202020204" pitchFamily="34" charset="0"/>
              <a:buChar char="•"/>
            </a:pPr>
            <a:r>
              <a:rPr lang="en-US" sz="7680" dirty="0">
                <a:solidFill>
                  <a:prstClr val="black"/>
                </a:solidFill>
                <a:latin typeface="Calibri" panose="020F0502020204030204"/>
              </a:rPr>
              <a:t>Reduced H3K4me3 histone occupancy upon treatment with E7386 at CSC genes. </a:t>
            </a:r>
          </a:p>
        </p:txBody>
      </p:sp>
      <p:sp>
        <p:nvSpPr>
          <p:cNvPr id="18" name="TextBox 17">
            <a:extLst>
              <a:ext uri="{FF2B5EF4-FFF2-40B4-BE49-F238E27FC236}">
                <a16:creationId xmlns:a16="http://schemas.microsoft.com/office/drawing/2014/main" id="{99ECDEAE-A61E-80E4-3C57-743C219DB59D}"/>
              </a:ext>
            </a:extLst>
          </p:cNvPr>
          <p:cNvSpPr txBox="1"/>
          <p:nvPr/>
        </p:nvSpPr>
        <p:spPr>
          <a:xfrm>
            <a:off x="366715" y="27489149"/>
            <a:ext cx="10072714" cy="867930"/>
          </a:xfrm>
          <a:prstGeom prst="rect">
            <a:avLst/>
          </a:prstGeom>
          <a:noFill/>
        </p:spPr>
        <p:txBody>
          <a:bodyPr wrap="square" rtlCol="0">
            <a:spAutoFit/>
          </a:bodyPr>
          <a:lstStyle/>
          <a:p>
            <a:pPr defTabSz="2194560"/>
            <a:r>
              <a:rPr lang="en-US" sz="5040" dirty="0">
                <a:solidFill>
                  <a:prstClr val="black"/>
                </a:solidFill>
                <a:latin typeface="Calibri" panose="020F0502020204030204"/>
              </a:rPr>
              <a:t>Unpublished. Please do not post.</a:t>
            </a:r>
          </a:p>
        </p:txBody>
      </p:sp>
      <p:sp>
        <p:nvSpPr>
          <p:cNvPr id="59" name="TextBox 58">
            <a:extLst>
              <a:ext uri="{FF2B5EF4-FFF2-40B4-BE49-F238E27FC236}">
                <a16:creationId xmlns:a16="http://schemas.microsoft.com/office/drawing/2014/main" id="{525F3709-6290-C4B2-6109-21081B260751}"/>
              </a:ext>
            </a:extLst>
          </p:cNvPr>
          <p:cNvSpPr txBox="1"/>
          <p:nvPr/>
        </p:nvSpPr>
        <p:spPr>
          <a:xfrm>
            <a:off x="630894" y="23078355"/>
            <a:ext cx="16446685" cy="3637919"/>
          </a:xfrm>
          <a:prstGeom prst="rect">
            <a:avLst/>
          </a:prstGeom>
          <a:noFill/>
        </p:spPr>
        <p:txBody>
          <a:bodyPr wrap="square" rtlCol="0">
            <a:spAutoFit/>
          </a:bodyPr>
          <a:lstStyle/>
          <a:p>
            <a:pPr defTabSz="2194560"/>
            <a:r>
              <a:rPr lang="en-US" sz="7680" dirty="0">
                <a:solidFill>
                  <a:prstClr val="black"/>
                </a:solidFill>
                <a:latin typeface="Calibri" panose="020F0502020204030204"/>
              </a:rPr>
              <a:t>ICG-001 is the second generation compound of E7386. E7386 is significantly more potent than ICG-001</a:t>
            </a:r>
          </a:p>
        </p:txBody>
      </p:sp>
      <p:pic>
        <p:nvPicPr>
          <p:cNvPr id="83" name="Audio 82">
            <a:extLst>
              <a:ext uri="{FF2B5EF4-FFF2-40B4-BE49-F238E27FC236}">
                <a16:creationId xmlns:a16="http://schemas.microsoft.com/office/drawing/2014/main" id="{C1C035C6-B9D2-3A40-D524-D008C6919BC3}"/>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42926000" y="31953200"/>
            <a:ext cx="812800" cy="812800"/>
          </a:xfrm>
          <a:prstGeom prst="rect">
            <a:avLst/>
          </a:prstGeom>
        </p:spPr>
      </p:pic>
    </p:spTree>
    <p:custDataLst>
      <p:tags r:id="rId1"/>
    </p:custDataLst>
    <p:extLst>
      <p:ext uri="{BB962C8B-B14F-4D97-AF65-F5344CB8AC3E}">
        <p14:creationId xmlns:p14="http://schemas.microsoft.com/office/powerpoint/2010/main" val="3132270354"/>
      </p:ext>
    </p:extLst>
  </p:cSld>
  <p:clrMapOvr>
    <a:masterClrMapping/>
  </p:clrMapOvr>
  <mc:AlternateContent xmlns:mc="http://schemas.openxmlformats.org/markup-compatibility/2006" xmlns:p14="http://schemas.microsoft.com/office/powerpoint/2010/main">
    <mc:Choice Requires="p14">
      <p:transition spd="slow" p14:dur="2000" advTm="57191"/>
    </mc:Choice>
    <mc:Fallback xmlns="">
      <p:transition spd="slow" advTm="571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750" fill="hold"/>
                                        <p:tgtEl>
                                          <p:spTgt spid="16"/>
                                        </p:tgtEl>
                                        <p:attrNameLst>
                                          <p:attrName>ppt_x</p:attrName>
                                        </p:attrNameLst>
                                      </p:cBhvr>
                                      <p:tavLst>
                                        <p:tav tm="0">
                                          <p:val>
                                            <p:strVal val="1+#ppt_w/2"/>
                                          </p:val>
                                        </p:tav>
                                        <p:tav tm="100000">
                                          <p:val>
                                            <p:strVal val="#ppt_x"/>
                                          </p:val>
                                        </p:tav>
                                      </p:tavLst>
                                    </p:anim>
                                    <p:anim calcmode="lin" valueType="num">
                                      <p:cBhvr additive="base">
                                        <p:cTn id="12" dur="75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1+#ppt_w/2"/>
                                          </p:val>
                                        </p:tav>
                                        <p:tav tm="100000">
                                          <p:val>
                                            <p:strVal val="#ppt_x"/>
                                          </p:val>
                                        </p:tav>
                                      </p:tavLst>
                                    </p:anim>
                                    <p:anim calcmode="lin" valueType="num">
                                      <p:cBhvr additive="base">
                                        <p:cTn id="16" dur="7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750"/>
                            </p:stCondLst>
                            <p:childTnLst>
                              <p:par>
                                <p:cTn id="18" presetID="2" presetClass="entr" presetSubtype="2"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1+#ppt_w/2"/>
                                          </p:val>
                                        </p:tav>
                                        <p:tav tm="100000">
                                          <p:val>
                                            <p:strVal val="#ppt_x"/>
                                          </p:val>
                                        </p:tav>
                                      </p:tavLst>
                                    </p:anim>
                                    <p:anim calcmode="lin" valueType="num">
                                      <p:cBhvr additive="base">
                                        <p:cTn id="21"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2" fill="hold" display="0">
                  <p:stCondLst>
                    <p:cond delay="indefinite"/>
                  </p:stCondLst>
                  <p:endCondLst>
                    <p:cond evt="onStopAudio" delay="0">
                      <p:tgtEl>
                        <p:sldTgt/>
                      </p:tgtEl>
                    </p:cond>
                  </p:endCondLst>
                </p:cTn>
                <p:tgtEl>
                  <p:spTgt spid="83"/>
                </p:tgtEl>
              </p:cMediaNode>
            </p:audio>
          </p:childTnLst>
        </p:cTn>
      </p:par>
    </p:tnLst>
    <p:bldLst>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25B33E6-ED81-DF1A-D8EF-4A8D5675797A}"/>
              </a:ext>
            </a:extLst>
          </p:cNvPr>
          <p:cNvSpPr>
            <a:spLocks noGrp="1"/>
          </p:cNvSpPr>
          <p:nvPr>
            <p:ph type="title"/>
          </p:nvPr>
        </p:nvSpPr>
        <p:spPr/>
        <p:txBody>
          <a:bodyPr>
            <a:normAutofit/>
          </a:bodyPr>
          <a:lstStyle/>
          <a:p>
            <a:r>
              <a:rPr lang="en-US" sz="12480" dirty="0"/>
              <a:t>Aging Mice H</a:t>
            </a:r>
            <a:r>
              <a:rPr lang="en-US" sz="12480" dirty="0">
                <a:cs typeface="Arial" panose="020B0604020202020204" pitchFamily="34" charset="0"/>
              </a:rPr>
              <a:t>ave </a:t>
            </a:r>
            <a:r>
              <a:rPr lang="en-US" altLang="en-US" sz="12480" dirty="0">
                <a:cs typeface="Arial" panose="020B0604020202020204" pitchFamily="34" charset="0"/>
              </a:rPr>
              <a:t>Higher Expression of CBP and H3K4me3 Compared to Young Mice</a:t>
            </a:r>
            <a:endParaRPr lang="en-US" sz="12480" dirty="0"/>
          </a:p>
        </p:txBody>
      </p:sp>
      <p:pic>
        <p:nvPicPr>
          <p:cNvPr id="11" name="Picture 10">
            <a:extLst>
              <a:ext uri="{FF2B5EF4-FFF2-40B4-BE49-F238E27FC236}">
                <a16:creationId xmlns:a16="http://schemas.microsoft.com/office/drawing/2014/main" id="{D2EC26A8-6181-1E0A-AFF2-F77D05195E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23291" y="18499320"/>
            <a:ext cx="7900416" cy="7900416"/>
          </a:xfrm>
          <a:prstGeom prst="rect">
            <a:avLst/>
          </a:prstGeom>
        </p:spPr>
      </p:pic>
      <p:sp>
        <p:nvSpPr>
          <p:cNvPr id="13" name="Rectangle 12">
            <a:extLst>
              <a:ext uri="{FF2B5EF4-FFF2-40B4-BE49-F238E27FC236}">
                <a16:creationId xmlns:a16="http://schemas.microsoft.com/office/drawing/2014/main" id="{CA97F6AE-2BC9-82AF-6C0A-2B3F619C3FE5}"/>
              </a:ext>
            </a:extLst>
          </p:cNvPr>
          <p:cNvSpPr/>
          <p:nvPr/>
        </p:nvSpPr>
        <p:spPr>
          <a:xfrm>
            <a:off x="20618746" y="17272238"/>
            <a:ext cx="4704163" cy="60501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94560"/>
            <a:endParaRPr lang="en-US" sz="8640">
              <a:solidFill>
                <a:prstClr val="white"/>
              </a:solidFill>
              <a:latin typeface="Calibri" panose="020F0502020204030204"/>
            </a:endParaRPr>
          </a:p>
        </p:txBody>
      </p:sp>
      <p:pic>
        <p:nvPicPr>
          <p:cNvPr id="14" name="Picture 13">
            <a:extLst>
              <a:ext uri="{FF2B5EF4-FFF2-40B4-BE49-F238E27FC236}">
                <a16:creationId xmlns:a16="http://schemas.microsoft.com/office/drawing/2014/main" id="{FFA23FFE-5080-6D04-1A4C-5B707414A5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392136" y="10686686"/>
            <a:ext cx="7680960" cy="7680960"/>
          </a:xfrm>
          <a:prstGeom prst="rect">
            <a:avLst/>
          </a:prstGeom>
          <a:ln>
            <a:noFill/>
          </a:ln>
          <a:effectLst>
            <a:outerShdw blurRad="190500" algn="tl" rotWithShape="0">
              <a:srgbClr val="000000">
                <a:alpha val="70000"/>
              </a:srgbClr>
            </a:outerShdw>
          </a:effectLst>
        </p:spPr>
      </p:pic>
      <p:pic>
        <p:nvPicPr>
          <p:cNvPr id="15" name="Picture 14">
            <a:extLst>
              <a:ext uri="{FF2B5EF4-FFF2-40B4-BE49-F238E27FC236}">
                <a16:creationId xmlns:a16="http://schemas.microsoft.com/office/drawing/2014/main" id="{DA66ABE9-6E74-002B-D063-82450CA7087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98648" y="10511122"/>
            <a:ext cx="7900416" cy="7900416"/>
          </a:xfrm>
          <a:prstGeom prst="rect">
            <a:avLst/>
          </a:prstGeom>
          <a:ln>
            <a:solidFill>
              <a:schemeClr val="bg1"/>
            </a:solidFill>
          </a:ln>
        </p:spPr>
      </p:pic>
      <p:grpSp>
        <p:nvGrpSpPr>
          <p:cNvPr id="16" name="Group 15">
            <a:extLst>
              <a:ext uri="{FF2B5EF4-FFF2-40B4-BE49-F238E27FC236}">
                <a16:creationId xmlns:a16="http://schemas.microsoft.com/office/drawing/2014/main" id="{8FCB2AB6-6CFA-CE76-F721-B78C69261309}"/>
              </a:ext>
            </a:extLst>
          </p:cNvPr>
          <p:cNvGrpSpPr/>
          <p:nvPr/>
        </p:nvGrpSpPr>
        <p:grpSpPr>
          <a:xfrm>
            <a:off x="25193549" y="10511122"/>
            <a:ext cx="7900416" cy="15888614"/>
            <a:chOff x="-7090383" y="-11105445"/>
            <a:chExt cx="10595716" cy="20723183"/>
          </a:xfrm>
        </p:grpSpPr>
        <p:pic>
          <p:nvPicPr>
            <p:cNvPr id="17" name="Picture 16">
              <a:extLst>
                <a:ext uri="{FF2B5EF4-FFF2-40B4-BE49-F238E27FC236}">
                  <a16:creationId xmlns:a16="http://schemas.microsoft.com/office/drawing/2014/main" id="{B838C25D-AC70-F5EC-0955-0671D566F90C}"/>
                </a:ext>
              </a:extLst>
            </p:cNvPr>
            <p:cNvPicPr>
              <a:picLocks noChangeAspect="1"/>
            </p:cNvPicPr>
            <p:nvPr/>
          </p:nvPicPr>
          <p:blipFill>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7090383" y="-11105445"/>
              <a:ext cx="10595715" cy="10304345"/>
            </a:xfrm>
            <a:prstGeom prst="rect">
              <a:avLst/>
            </a:prstGeom>
            <a:ln>
              <a:solidFill>
                <a:schemeClr val="bg1"/>
              </a:solidFill>
            </a:ln>
          </p:spPr>
        </p:pic>
        <p:pic>
          <p:nvPicPr>
            <p:cNvPr id="18" name="Picture 17">
              <a:extLst>
                <a:ext uri="{FF2B5EF4-FFF2-40B4-BE49-F238E27FC236}">
                  <a16:creationId xmlns:a16="http://schemas.microsoft.com/office/drawing/2014/main" id="{AC988BB1-4762-6A48-2812-481595739BCC}"/>
                </a:ext>
              </a:extLst>
            </p:cNvPr>
            <p:cNvPicPr>
              <a:picLocks noChangeAspect="1"/>
            </p:cNvPicPr>
            <p:nvPr/>
          </p:nvPicPr>
          <p:blipFill>
            <a:blip r:embed="rId10" cstate="print">
              <a:extLst>
                <a:ext uri="{BEBA8EAE-BF5A-486C-A8C5-ECC9F3942E4B}">
                  <a14:imgProps xmlns:a14="http://schemas.microsoft.com/office/drawing/2010/main">
                    <a14:imgLayer r:embed="rId11">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7090383" y="-686607"/>
              <a:ext cx="10595716" cy="10304345"/>
            </a:xfrm>
            <a:prstGeom prst="rect">
              <a:avLst/>
            </a:prstGeom>
            <a:ln>
              <a:solidFill>
                <a:schemeClr val="bg1"/>
              </a:solidFill>
            </a:ln>
          </p:spPr>
        </p:pic>
      </p:grpSp>
      <p:pic>
        <p:nvPicPr>
          <p:cNvPr id="19" name="Picture 18">
            <a:extLst>
              <a:ext uri="{FF2B5EF4-FFF2-40B4-BE49-F238E27FC236}">
                <a16:creationId xmlns:a16="http://schemas.microsoft.com/office/drawing/2014/main" id="{13A28D89-A0E7-1608-6512-2F1B0438DEC8}"/>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r="10201"/>
          <a:stretch/>
        </p:blipFill>
        <p:spPr bwMode="auto">
          <a:xfrm>
            <a:off x="18738290" y="18552953"/>
            <a:ext cx="6089352" cy="7469064"/>
          </a:xfrm>
          <a:prstGeom prst="rect">
            <a:avLst/>
          </a:prstGeom>
          <a:ln w="9525" cap="flat" cmpd="sng" algn="ctr">
            <a:noFill/>
            <a:prstDash val="solid"/>
            <a:round/>
            <a:headEnd type="none" w="med" len="med"/>
            <a:tailEnd type="none" w="med" len="med"/>
            <a:extLst>
              <a:ext uri="{C807C97D-BFC1-408E-A445-0C87EB9F89A2}">
                <ask:lineSketchStyleProps xmlns:ask="http://schemas.microsoft.com/office/drawing/2018/sketchyshapes" xmlns="" sd="0">
                  <a:custGeom>
                    <a:avLst/>
                    <a:gdLst/>
                    <a:ahLst/>
                    <a:cxnLst/>
                    <a:rect l="0" t="0" r="0" b="0"/>
                    <a:pathLst/>
                  </a:custGeom>
                  <ask:type/>
                </ask:lineSketchStyleProps>
              </a:ext>
            </a:extLst>
          </a:ln>
          <a:extLst>
            <a:ext uri="{53640926-AAD7-44D8-BBD7-CCE9431645EC}">
              <a14:shadowObscured xmlns:a14="http://schemas.microsoft.com/office/drawing/2010/main"/>
            </a:ext>
          </a:extLst>
        </p:spPr>
      </p:pic>
      <p:pic>
        <p:nvPicPr>
          <p:cNvPr id="20" name="Picture 19">
            <a:extLst>
              <a:ext uri="{FF2B5EF4-FFF2-40B4-BE49-F238E27FC236}">
                <a16:creationId xmlns:a16="http://schemas.microsoft.com/office/drawing/2014/main" id="{797E038A-8E95-B05F-7558-1B68D57DE3CB}"/>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r="6666"/>
          <a:stretch/>
        </p:blipFill>
        <p:spPr bwMode="auto">
          <a:xfrm>
            <a:off x="18450396" y="10423224"/>
            <a:ext cx="6510139" cy="7900416"/>
          </a:xfrm>
          <a:prstGeom prst="rect">
            <a:avLst/>
          </a:prstGeom>
          <a:ln w="6350" cap="flat" cmpd="sng" algn="ctr">
            <a:noFill/>
            <a:prstDash val="solid"/>
            <a:round/>
            <a:headEnd type="none" w="med" len="med"/>
            <a:tailEnd type="none" w="med" len="med"/>
            <a:extLst>
              <a:ext uri="{C807C97D-BFC1-408E-A445-0C87EB9F89A2}">
                <ask:lineSketchStyleProps xmlns:ask="http://schemas.microsoft.com/office/drawing/2018/sketchyshapes" xmlns="" sd="0">
                  <a:custGeom>
                    <a:avLst/>
                    <a:gdLst/>
                    <a:ahLst/>
                    <a:cxnLst/>
                    <a:rect l="0" t="0" r="0" b="0"/>
                    <a:pathLst/>
                  </a:custGeom>
                  <ask:type/>
                </ask:lineSketchStyleProps>
              </a:ext>
            </a:extLst>
          </a:ln>
          <a:extLst>
            <a:ext uri="{53640926-AAD7-44D8-BBD7-CCE9431645EC}">
              <a14:shadowObscured xmlns:a14="http://schemas.microsoft.com/office/drawing/2010/main"/>
            </a:ext>
          </a:extLst>
        </p:spPr>
      </p:pic>
      <p:sp>
        <p:nvSpPr>
          <p:cNvPr id="21" name="Text Box 69">
            <a:extLst>
              <a:ext uri="{FF2B5EF4-FFF2-40B4-BE49-F238E27FC236}">
                <a16:creationId xmlns:a16="http://schemas.microsoft.com/office/drawing/2014/main" id="{309926A7-7173-C212-F098-5667E01768DD}"/>
              </a:ext>
            </a:extLst>
          </p:cNvPr>
          <p:cNvSpPr txBox="1"/>
          <p:nvPr/>
        </p:nvSpPr>
        <p:spPr>
          <a:xfrm>
            <a:off x="2688811" y="10555015"/>
            <a:ext cx="2852928" cy="962395"/>
          </a:xfrm>
          <a:prstGeom prst="rect">
            <a:avLst/>
          </a:prstGeom>
          <a:noFill/>
          <a:ln w="6350">
            <a:noFill/>
          </a:ln>
        </p:spPr>
        <p:txBody>
          <a:bodyPr rot="0" spcFirstLastPara="0" vert="horz" wrap="square" lIns="329184" tIns="164592" rIns="329184" bIns="164592" numCol="1" spcCol="0" rtlCol="0" fromWordArt="0" anchor="t" anchorCtr="0" forceAA="0" compatLnSpc="1">
            <a:prstTxWarp prst="textNoShape">
              <a:avLst/>
            </a:prstTxWarp>
            <a:noAutofit/>
          </a:bodyPr>
          <a:lstStyle/>
          <a:p>
            <a:pPr defTabSz="2194560"/>
            <a:r>
              <a:rPr lang="en-US" sz="3960" dirty="0">
                <a:solidFill>
                  <a:srgbClr val="FFFFFF"/>
                </a:solidFill>
                <a:latin typeface="Arial" panose="020B0604020202020204" pitchFamily="34" charset="0"/>
                <a:ea typeface="Calibri" panose="020F0502020204030204" pitchFamily="34" charset="0"/>
              </a:rPr>
              <a:t>10 </a:t>
            </a:r>
            <a:r>
              <a:rPr lang="en-US" sz="3960" dirty="0" err="1">
                <a:solidFill>
                  <a:srgbClr val="FFFFFF"/>
                </a:solidFill>
                <a:latin typeface="Arial" panose="020B0604020202020204" pitchFamily="34" charset="0"/>
                <a:ea typeface="Calibri" panose="020F0502020204030204" pitchFamily="34" charset="0"/>
              </a:rPr>
              <a:t>wks</a:t>
            </a:r>
            <a:endParaRPr lang="en-US" sz="3960" dirty="0">
              <a:solidFill>
                <a:prstClr val="black"/>
              </a:solidFill>
              <a:latin typeface="Calibri" panose="020F0502020204030204" pitchFamily="34" charset="0"/>
              <a:ea typeface="Calibri" panose="020F0502020204030204" pitchFamily="34" charset="0"/>
            </a:endParaRPr>
          </a:p>
        </p:txBody>
      </p:sp>
      <p:sp>
        <p:nvSpPr>
          <p:cNvPr id="22" name="Text Box 71">
            <a:extLst>
              <a:ext uri="{FF2B5EF4-FFF2-40B4-BE49-F238E27FC236}">
                <a16:creationId xmlns:a16="http://schemas.microsoft.com/office/drawing/2014/main" id="{FA0F40A6-6E5D-112C-58CB-53A819732C7E}"/>
              </a:ext>
            </a:extLst>
          </p:cNvPr>
          <p:cNvSpPr txBox="1"/>
          <p:nvPr/>
        </p:nvSpPr>
        <p:spPr>
          <a:xfrm>
            <a:off x="2601941" y="18543211"/>
            <a:ext cx="2852928" cy="935827"/>
          </a:xfrm>
          <a:prstGeom prst="rect">
            <a:avLst/>
          </a:prstGeom>
          <a:noFill/>
          <a:ln w="6350">
            <a:noFill/>
          </a:ln>
        </p:spPr>
        <p:txBody>
          <a:bodyPr rot="0" spcFirstLastPara="0" vert="horz" wrap="square" lIns="329184" tIns="164592" rIns="329184" bIns="164592" numCol="1" spcCol="0" rtlCol="0" fromWordArt="0" anchor="t" anchorCtr="0" forceAA="0" compatLnSpc="1">
            <a:prstTxWarp prst="textNoShape">
              <a:avLst/>
            </a:prstTxWarp>
            <a:noAutofit/>
          </a:bodyPr>
          <a:lstStyle/>
          <a:p>
            <a:pPr defTabSz="2194560"/>
            <a:r>
              <a:rPr lang="en-US" sz="3960" dirty="0">
                <a:solidFill>
                  <a:srgbClr val="FFFFFF"/>
                </a:solidFill>
                <a:latin typeface="Arial" panose="020B0604020202020204" pitchFamily="34" charset="0"/>
                <a:ea typeface="Calibri" panose="020F0502020204030204" pitchFamily="34" charset="0"/>
              </a:rPr>
              <a:t>64 </a:t>
            </a:r>
            <a:r>
              <a:rPr lang="en-US" sz="3960" dirty="0" err="1">
                <a:solidFill>
                  <a:srgbClr val="FFFFFF"/>
                </a:solidFill>
                <a:latin typeface="Arial" panose="020B0604020202020204" pitchFamily="34" charset="0"/>
                <a:ea typeface="Calibri" panose="020F0502020204030204" pitchFamily="34" charset="0"/>
              </a:rPr>
              <a:t>wks</a:t>
            </a:r>
            <a:endParaRPr lang="en-US" sz="3960" dirty="0">
              <a:solidFill>
                <a:prstClr val="black"/>
              </a:solidFill>
              <a:latin typeface="Calibri" panose="020F0502020204030204" pitchFamily="34" charset="0"/>
              <a:ea typeface="Calibri" panose="020F0502020204030204" pitchFamily="34" charset="0"/>
            </a:endParaRPr>
          </a:p>
        </p:txBody>
      </p:sp>
      <p:sp>
        <p:nvSpPr>
          <p:cNvPr id="23" name="Text Box 72">
            <a:extLst>
              <a:ext uri="{FF2B5EF4-FFF2-40B4-BE49-F238E27FC236}">
                <a16:creationId xmlns:a16="http://schemas.microsoft.com/office/drawing/2014/main" id="{ACD7C15F-F3DC-A3C4-7D2B-D15171737209}"/>
              </a:ext>
            </a:extLst>
          </p:cNvPr>
          <p:cNvSpPr txBox="1"/>
          <p:nvPr/>
        </p:nvSpPr>
        <p:spPr>
          <a:xfrm>
            <a:off x="2282343" y="25478021"/>
            <a:ext cx="2385302" cy="965606"/>
          </a:xfrm>
          <a:prstGeom prst="rect">
            <a:avLst/>
          </a:prstGeom>
          <a:noFill/>
          <a:ln w="6350">
            <a:noFill/>
          </a:ln>
        </p:spPr>
        <p:txBody>
          <a:bodyPr rot="0" spcFirstLastPara="0" vert="horz" wrap="square" lIns="329184" tIns="164592" rIns="329184" bIns="164592" numCol="1" spcCol="0" rtlCol="0" fromWordArt="0" anchor="t" anchorCtr="0" forceAA="0" compatLnSpc="1">
            <a:prstTxWarp prst="textNoShape">
              <a:avLst/>
            </a:prstTxWarp>
            <a:noAutofit/>
          </a:bodyPr>
          <a:lstStyle/>
          <a:p>
            <a:pPr algn="ctr" defTabSz="2194560"/>
            <a:r>
              <a:rPr lang="en-US" sz="5040" dirty="0">
                <a:solidFill>
                  <a:srgbClr val="FF3BEF"/>
                </a:solidFill>
                <a:latin typeface="Calibri" panose="020F0502020204030204" pitchFamily="34" charset="0"/>
                <a:ea typeface="Calibri" panose="020F0502020204030204" pitchFamily="34" charset="0"/>
                <a:cs typeface="Calibri" panose="020F0502020204030204" pitchFamily="34" charset="0"/>
              </a:rPr>
              <a:t>CBP</a:t>
            </a:r>
            <a:endParaRPr lang="en-US" sz="504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Text Box 72">
            <a:extLst>
              <a:ext uri="{FF2B5EF4-FFF2-40B4-BE49-F238E27FC236}">
                <a16:creationId xmlns:a16="http://schemas.microsoft.com/office/drawing/2014/main" id="{0BD8B07E-4E71-9F6C-80A5-C331921E31F6}"/>
              </a:ext>
            </a:extLst>
          </p:cNvPr>
          <p:cNvSpPr txBox="1"/>
          <p:nvPr/>
        </p:nvSpPr>
        <p:spPr>
          <a:xfrm>
            <a:off x="24842422" y="17445931"/>
            <a:ext cx="3739080" cy="965606"/>
          </a:xfrm>
          <a:prstGeom prst="rect">
            <a:avLst/>
          </a:prstGeom>
          <a:noFill/>
          <a:ln w="6350">
            <a:noFill/>
          </a:ln>
        </p:spPr>
        <p:txBody>
          <a:bodyPr rot="0" spcFirstLastPara="0" vert="horz" wrap="square" lIns="329184" tIns="164592" rIns="329184" bIns="164592" numCol="1" spcCol="0" rtlCol="0" fromWordArt="0" anchor="t" anchorCtr="0" forceAA="0" compatLnSpc="1">
            <a:prstTxWarp prst="textNoShape">
              <a:avLst/>
            </a:prstTxWarp>
            <a:noAutofit/>
          </a:bodyPr>
          <a:lstStyle/>
          <a:p>
            <a:pPr algn="ctr" defTabSz="2194560"/>
            <a:r>
              <a:rPr lang="en-US" sz="5040" dirty="0">
                <a:solidFill>
                  <a:srgbClr val="FF3BEF"/>
                </a:solidFill>
                <a:latin typeface="Calibri" panose="020F0502020204030204"/>
                <a:ea typeface="Calibri" panose="020F0502020204030204" pitchFamily="34" charset="0"/>
                <a:cs typeface="Calibri" panose="020F0502020204030204" pitchFamily="34" charset="0"/>
              </a:rPr>
              <a:t>H3K4me3</a:t>
            </a:r>
            <a:endParaRPr lang="en-US" sz="5040" dirty="0">
              <a:solidFill>
                <a:prstClr val="black"/>
              </a:solidFill>
              <a:latin typeface="Calibri" panose="020F0502020204030204"/>
              <a:ea typeface="Calibri" panose="020F0502020204030204" pitchFamily="34" charset="0"/>
              <a:cs typeface="Calibri" panose="020F0502020204030204" pitchFamily="34" charset="0"/>
            </a:endParaRPr>
          </a:p>
        </p:txBody>
      </p:sp>
      <p:sp>
        <p:nvSpPr>
          <p:cNvPr id="25" name="Text Box 69">
            <a:extLst>
              <a:ext uri="{FF2B5EF4-FFF2-40B4-BE49-F238E27FC236}">
                <a16:creationId xmlns:a16="http://schemas.microsoft.com/office/drawing/2014/main" id="{C08ED8F5-74D0-7495-E073-453447B5C67C}"/>
              </a:ext>
            </a:extLst>
          </p:cNvPr>
          <p:cNvSpPr txBox="1"/>
          <p:nvPr/>
        </p:nvSpPr>
        <p:spPr>
          <a:xfrm>
            <a:off x="25237440" y="10555013"/>
            <a:ext cx="2852928" cy="965606"/>
          </a:xfrm>
          <a:prstGeom prst="rect">
            <a:avLst/>
          </a:prstGeom>
          <a:noFill/>
          <a:ln w="6350">
            <a:noFill/>
          </a:ln>
        </p:spPr>
        <p:txBody>
          <a:bodyPr rot="0" spcFirstLastPara="0" vert="horz" wrap="square" lIns="329184" tIns="164592" rIns="329184" bIns="164592" numCol="1" spcCol="0" rtlCol="0" fromWordArt="0" anchor="t" anchorCtr="0" forceAA="0" compatLnSpc="1">
            <a:prstTxWarp prst="textNoShape">
              <a:avLst/>
            </a:prstTxWarp>
            <a:noAutofit/>
          </a:bodyPr>
          <a:lstStyle/>
          <a:p>
            <a:pPr defTabSz="2194560"/>
            <a:r>
              <a:rPr lang="en-US" sz="3960" dirty="0">
                <a:solidFill>
                  <a:srgbClr val="FFFFFF"/>
                </a:solidFill>
                <a:latin typeface="Arial" panose="020B0604020202020204" pitchFamily="34" charset="0"/>
                <a:ea typeface="Calibri" panose="020F0502020204030204" pitchFamily="34" charset="0"/>
              </a:rPr>
              <a:t>10 </a:t>
            </a:r>
            <a:r>
              <a:rPr lang="en-US" sz="3960" dirty="0" err="1">
                <a:solidFill>
                  <a:srgbClr val="FFFFFF"/>
                </a:solidFill>
                <a:latin typeface="Arial" panose="020B0604020202020204" pitchFamily="34" charset="0"/>
                <a:ea typeface="Calibri" panose="020F0502020204030204" pitchFamily="34" charset="0"/>
              </a:rPr>
              <a:t>wks</a:t>
            </a:r>
            <a:endParaRPr lang="en-US" sz="3960" dirty="0">
              <a:solidFill>
                <a:prstClr val="black"/>
              </a:solidFill>
              <a:latin typeface="Calibri" panose="020F0502020204030204" pitchFamily="34" charset="0"/>
              <a:ea typeface="Calibri" panose="020F0502020204030204" pitchFamily="34" charset="0"/>
            </a:endParaRPr>
          </a:p>
        </p:txBody>
      </p:sp>
      <p:sp>
        <p:nvSpPr>
          <p:cNvPr id="26" name="Text Box 71">
            <a:extLst>
              <a:ext uri="{FF2B5EF4-FFF2-40B4-BE49-F238E27FC236}">
                <a16:creationId xmlns:a16="http://schemas.microsoft.com/office/drawing/2014/main" id="{E00876C5-0437-8A98-B2CE-5A653F56A52C}"/>
              </a:ext>
            </a:extLst>
          </p:cNvPr>
          <p:cNvSpPr txBox="1"/>
          <p:nvPr/>
        </p:nvSpPr>
        <p:spPr>
          <a:xfrm>
            <a:off x="25237440" y="18543211"/>
            <a:ext cx="2871283" cy="935827"/>
          </a:xfrm>
          <a:prstGeom prst="rect">
            <a:avLst/>
          </a:prstGeom>
          <a:noFill/>
          <a:ln w="6350">
            <a:noFill/>
          </a:ln>
        </p:spPr>
        <p:txBody>
          <a:bodyPr rot="0" spcFirstLastPara="0" vert="horz" wrap="square" lIns="329184" tIns="164592" rIns="329184" bIns="164592" numCol="1" spcCol="0" rtlCol="0" fromWordArt="0" anchor="t" anchorCtr="0" forceAA="0" compatLnSpc="1">
            <a:prstTxWarp prst="textNoShape">
              <a:avLst/>
            </a:prstTxWarp>
            <a:noAutofit/>
          </a:bodyPr>
          <a:lstStyle/>
          <a:p>
            <a:pPr defTabSz="2194560"/>
            <a:r>
              <a:rPr lang="en-US" sz="3960" dirty="0">
                <a:solidFill>
                  <a:srgbClr val="FFFFFF"/>
                </a:solidFill>
                <a:latin typeface="Arial" panose="020B0604020202020204" pitchFamily="34" charset="0"/>
                <a:ea typeface="Calibri" panose="020F0502020204030204" pitchFamily="34" charset="0"/>
              </a:rPr>
              <a:t>64 </a:t>
            </a:r>
            <a:r>
              <a:rPr lang="en-US" sz="3960" dirty="0" err="1">
                <a:solidFill>
                  <a:srgbClr val="FFFFFF"/>
                </a:solidFill>
                <a:latin typeface="Arial" panose="020B0604020202020204" pitchFamily="34" charset="0"/>
                <a:ea typeface="Calibri" panose="020F0502020204030204" pitchFamily="34" charset="0"/>
              </a:rPr>
              <a:t>wks</a:t>
            </a:r>
            <a:endParaRPr lang="en-US" sz="3960" dirty="0">
              <a:solidFill>
                <a:prstClr val="black"/>
              </a:solidFill>
              <a:latin typeface="Calibri" panose="020F0502020204030204" pitchFamily="34" charset="0"/>
              <a:ea typeface="Calibri" panose="020F0502020204030204" pitchFamily="34" charset="0"/>
            </a:endParaRPr>
          </a:p>
        </p:txBody>
      </p:sp>
      <p:sp>
        <p:nvSpPr>
          <p:cNvPr id="27" name="Text Box 72">
            <a:extLst>
              <a:ext uri="{FF2B5EF4-FFF2-40B4-BE49-F238E27FC236}">
                <a16:creationId xmlns:a16="http://schemas.microsoft.com/office/drawing/2014/main" id="{82383E06-FB27-EEF5-2127-04235F0372D1}"/>
              </a:ext>
            </a:extLst>
          </p:cNvPr>
          <p:cNvSpPr txBox="1"/>
          <p:nvPr/>
        </p:nvSpPr>
        <p:spPr>
          <a:xfrm>
            <a:off x="33272986" y="17402040"/>
            <a:ext cx="5286374" cy="965606"/>
          </a:xfrm>
          <a:prstGeom prst="rect">
            <a:avLst/>
          </a:prstGeom>
          <a:noFill/>
          <a:ln w="6350">
            <a:noFill/>
          </a:ln>
        </p:spPr>
        <p:txBody>
          <a:bodyPr rot="0" spcFirstLastPara="0" vert="horz" wrap="square" lIns="329184" tIns="164592" rIns="329184" bIns="164592" numCol="1" spcCol="0" rtlCol="0" fromWordArt="0" anchor="t" anchorCtr="0" forceAA="0" compatLnSpc="1">
            <a:prstTxWarp prst="textNoShape">
              <a:avLst/>
            </a:prstTxWarp>
            <a:noAutofit/>
          </a:bodyPr>
          <a:lstStyle/>
          <a:p>
            <a:pPr algn="ctr" defTabSz="2194560"/>
            <a:r>
              <a:rPr lang="en-US" sz="5040" dirty="0">
                <a:solidFill>
                  <a:srgbClr val="FF3BEF"/>
                </a:solidFill>
                <a:latin typeface="Calibri" panose="020F0502020204030204"/>
                <a:ea typeface="Calibri" panose="020F0502020204030204" pitchFamily="34" charset="0"/>
              </a:rPr>
              <a:t>H3K4me3 </a:t>
            </a:r>
            <a:r>
              <a:rPr lang="en-US" sz="5040" dirty="0">
                <a:solidFill>
                  <a:prstClr val="white"/>
                </a:solidFill>
                <a:latin typeface="Calibri" panose="020F0502020204030204"/>
                <a:ea typeface="Calibri" panose="020F0502020204030204" pitchFamily="34" charset="0"/>
              </a:rPr>
              <a:t>+</a:t>
            </a:r>
            <a:r>
              <a:rPr lang="en-US" sz="5040" dirty="0">
                <a:solidFill>
                  <a:srgbClr val="FF3BEF"/>
                </a:solidFill>
                <a:latin typeface="Calibri" panose="020F0502020204030204"/>
                <a:ea typeface="Calibri" panose="020F0502020204030204" pitchFamily="34" charset="0"/>
              </a:rPr>
              <a:t> </a:t>
            </a:r>
            <a:r>
              <a:rPr lang="en-US" sz="5040" dirty="0">
                <a:solidFill>
                  <a:srgbClr val="0070C0"/>
                </a:solidFill>
                <a:latin typeface="Calibri" panose="020F0502020204030204"/>
                <a:ea typeface="Calibri" panose="020F0502020204030204" pitchFamily="34" charset="0"/>
              </a:rPr>
              <a:t>DAPI</a:t>
            </a:r>
            <a:endParaRPr lang="en-US" sz="5040" dirty="0">
              <a:solidFill>
                <a:prstClr val="black"/>
              </a:solidFill>
              <a:latin typeface="Calibri" panose="020F0502020204030204"/>
              <a:ea typeface="Calibri" panose="020F0502020204030204" pitchFamily="34" charset="0"/>
            </a:endParaRPr>
          </a:p>
        </p:txBody>
      </p:sp>
      <p:pic>
        <p:nvPicPr>
          <p:cNvPr id="28" name="Picture 27">
            <a:extLst>
              <a:ext uri="{FF2B5EF4-FFF2-40B4-BE49-F238E27FC236}">
                <a16:creationId xmlns:a16="http://schemas.microsoft.com/office/drawing/2014/main" id="{B2DC6AC3-1391-ED8C-FFD6-6D4C3571F49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777493" y="18587105"/>
            <a:ext cx="7680960" cy="7680965"/>
          </a:xfrm>
          <a:prstGeom prst="rect">
            <a:avLst/>
          </a:prstGeom>
          <a:ln>
            <a:noFill/>
          </a:ln>
          <a:effectLst>
            <a:outerShdw blurRad="190500" algn="tl" rotWithShape="0">
              <a:srgbClr val="000000">
                <a:alpha val="70000"/>
              </a:srgbClr>
            </a:outerShdw>
          </a:effectLst>
        </p:spPr>
      </p:pic>
      <p:cxnSp>
        <p:nvCxnSpPr>
          <p:cNvPr id="29" name="Straight Connector 28">
            <a:extLst>
              <a:ext uri="{FF2B5EF4-FFF2-40B4-BE49-F238E27FC236}">
                <a16:creationId xmlns:a16="http://schemas.microsoft.com/office/drawing/2014/main" id="{5848FF11-06C4-67C4-8AA2-18AF2A32CD05}"/>
              </a:ext>
            </a:extLst>
          </p:cNvPr>
          <p:cNvCxnSpPr>
            <a:cxnSpLocks/>
          </p:cNvCxnSpPr>
          <p:nvPr/>
        </p:nvCxnSpPr>
        <p:spPr>
          <a:xfrm>
            <a:off x="4738356" y="23206274"/>
            <a:ext cx="6668597" cy="2031394"/>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4DCB91EC-360F-F717-8D71-D522B9C649E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3355843" y="18587102"/>
            <a:ext cx="7680960" cy="7680960"/>
          </a:xfrm>
          <a:prstGeom prst="rect">
            <a:avLst/>
          </a:prstGeom>
          <a:ln>
            <a:noFill/>
          </a:ln>
          <a:effectLst>
            <a:outerShdw blurRad="190500" algn="tl" rotWithShape="0">
              <a:srgbClr val="000000">
                <a:alpha val="70000"/>
              </a:srgbClr>
            </a:outerShdw>
          </a:effectLst>
        </p:spPr>
      </p:pic>
      <p:cxnSp>
        <p:nvCxnSpPr>
          <p:cNvPr id="31" name="Straight Connector 30">
            <a:extLst>
              <a:ext uri="{FF2B5EF4-FFF2-40B4-BE49-F238E27FC236}">
                <a16:creationId xmlns:a16="http://schemas.microsoft.com/office/drawing/2014/main" id="{80D91A82-76C0-5AB1-427C-27DB357F5981}"/>
              </a:ext>
            </a:extLst>
          </p:cNvPr>
          <p:cNvCxnSpPr>
            <a:cxnSpLocks/>
          </p:cNvCxnSpPr>
          <p:nvPr/>
        </p:nvCxnSpPr>
        <p:spPr>
          <a:xfrm flipV="1">
            <a:off x="26989397" y="19376748"/>
            <a:ext cx="7286870" cy="1566187"/>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68324E16-0873-2AAB-BE81-206D53FDE2D8}"/>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769434" y="10686686"/>
            <a:ext cx="7680960" cy="7680960"/>
          </a:xfrm>
          <a:prstGeom prst="rect">
            <a:avLst/>
          </a:prstGeom>
          <a:ln>
            <a:noFill/>
          </a:ln>
          <a:effectLst>
            <a:outerShdw blurRad="190500" algn="tl" rotWithShape="0">
              <a:srgbClr val="000000">
                <a:alpha val="70000"/>
              </a:srgbClr>
            </a:outerShdw>
          </a:effectLst>
        </p:spPr>
      </p:pic>
      <p:cxnSp>
        <p:nvCxnSpPr>
          <p:cNvPr id="33" name="Straight Connector 32">
            <a:extLst>
              <a:ext uri="{FF2B5EF4-FFF2-40B4-BE49-F238E27FC236}">
                <a16:creationId xmlns:a16="http://schemas.microsoft.com/office/drawing/2014/main" id="{7C36AEF6-84C8-6E28-6B1D-799747B2D282}"/>
              </a:ext>
            </a:extLst>
          </p:cNvPr>
          <p:cNvCxnSpPr>
            <a:cxnSpLocks/>
          </p:cNvCxnSpPr>
          <p:nvPr/>
        </p:nvCxnSpPr>
        <p:spPr>
          <a:xfrm flipV="1">
            <a:off x="9134890" y="15840677"/>
            <a:ext cx="2417837" cy="841526"/>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7C0C5B6-209A-27DC-FB0A-4528F0CCFD61}"/>
              </a:ext>
            </a:extLst>
          </p:cNvPr>
          <p:cNvCxnSpPr>
            <a:cxnSpLocks/>
          </p:cNvCxnSpPr>
          <p:nvPr/>
        </p:nvCxnSpPr>
        <p:spPr>
          <a:xfrm flipV="1">
            <a:off x="29207450" y="12331678"/>
            <a:ext cx="4991112" cy="1119758"/>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5D7FEDC1-50B6-915E-391C-2370F157511B}"/>
              </a:ext>
            </a:extLst>
          </p:cNvPr>
          <p:cNvSpPr/>
          <p:nvPr/>
        </p:nvSpPr>
        <p:spPr>
          <a:xfrm>
            <a:off x="25771809" y="20942933"/>
            <a:ext cx="1248682" cy="1249142"/>
          </a:xfrm>
          <a:prstGeom prst="rect">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94560"/>
            <a:endParaRPr lang="en-US" sz="4862">
              <a:solidFill>
                <a:prstClr val="white"/>
              </a:solidFill>
              <a:latin typeface="Calibri" panose="020F0502020204030204"/>
            </a:endParaRPr>
          </a:p>
        </p:txBody>
      </p:sp>
      <p:sp>
        <p:nvSpPr>
          <p:cNvPr id="36" name="Rectangle 35">
            <a:extLst>
              <a:ext uri="{FF2B5EF4-FFF2-40B4-BE49-F238E27FC236}">
                <a16:creationId xmlns:a16="http://schemas.microsoft.com/office/drawing/2014/main" id="{442CE9D7-6F76-8EB8-C871-E9A01D43E4C4}"/>
              </a:ext>
            </a:extLst>
          </p:cNvPr>
          <p:cNvSpPr/>
          <p:nvPr/>
        </p:nvSpPr>
        <p:spPr>
          <a:xfrm>
            <a:off x="27957158" y="13497178"/>
            <a:ext cx="1248682" cy="1249142"/>
          </a:xfrm>
          <a:prstGeom prst="rect">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94560"/>
            <a:endParaRPr lang="en-US" sz="4862">
              <a:solidFill>
                <a:prstClr val="white"/>
              </a:solidFill>
              <a:latin typeface="Calibri" panose="020F0502020204030204"/>
            </a:endParaRPr>
          </a:p>
        </p:txBody>
      </p:sp>
      <p:sp>
        <p:nvSpPr>
          <p:cNvPr id="37" name="Rectangle 36">
            <a:extLst>
              <a:ext uri="{FF2B5EF4-FFF2-40B4-BE49-F238E27FC236}">
                <a16:creationId xmlns:a16="http://schemas.microsoft.com/office/drawing/2014/main" id="{74603BDD-DF57-9401-221F-C27C766784B4}"/>
              </a:ext>
            </a:extLst>
          </p:cNvPr>
          <p:cNvSpPr/>
          <p:nvPr/>
        </p:nvSpPr>
        <p:spPr>
          <a:xfrm>
            <a:off x="3418963" y="23192141"/>
            <a:ext cx="1248682" cy="1249142"/>
          </a:xfrm>
          <a:prstGeom prst="rect">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94560"/>
            <a:endParaRPr lang="en-US" sz="4862">
              <a:solidFill>
                <a:prstClr val="white"/>
              </a:solidFill>
              <a:latin typeface="Calibri" panose="020F0502020204030204"/>
            </a:endParaRPr>
          </a:p>
        </p:txBody>
      </p:sp>
      <p:sp>
        <p:nvSpPr>
          <p:cNvPr id="38" name="Rectangle 37">
            <a:extLst>
              <a:ext uri="{FF2B5EF4-FFF2-40B4-BE49-F238E27FC236}">
                <a16:creationId xmlns:a16="http://schemas.microsoft.com/office/drawing/2014/main" id="{1A25ABB3-DD72-E35E-1FCB-EEE6437CC106}"/>
              </a:ext>
            </a:extLst>
          </p:cNvPr>
          <p:cNvSpPr/>
          <p:nvPr/>
        </p:nvSpPr>
        <p:spPr>
          <a:xfrm>
            <a:off x="7829107" y="16647667"/>
            <a:ext cx="1248682" cy="1249142"/>
          </a:xfrm>
          <a:prstGeom prst="rect">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94560"/>
            <a:endParaRPr lang="en-US" sz="4862">
              <a:solidFill>
                <a:prstClr val="white"/>
              </a:solidFill>
              <a:latin typeface="Calibri" panose="020F0502020204030204"/>
            </a:endParaRPr>
          </a:p>
        </p:txBody>
      </p:sp>
      <p:sp>
        <p:nvSpPr>
          <p:cNvPr id="41" name="Text Box 72">
            <a:extLst>
              <a:ext uri="{FF2B5EF4-FFF2-40B4-BE49-F238E27FC236}">
                <a16:creationId xmlns:a16="http://schemas.microsoft.com/office/drawing/2014/main" id="{47E996A8-ECA1-B7E3-30D8-2A5511EB8414}"/>
              </a:ext>
            </a:extLst>
          </p:cNvPr>
          <p:cNvSpPr txBox="1"/>
          <p:nvPr/>
        </p:nvSpPr>
        <p:spPr>
          <a:xfrm>
            <a:off x="10358325" y="25258567"/>
            <a:ext cx="4183714" cy="1156392"/>
          </a:xfrm>
          <a:prstGeom prst="rect">
            <a:avLst/>
          </a:prstGeom>
          <a:noFill/>
          <a:ln w="6350">
            <a:noFill/>
          </a:ln>
        </p:spPr>
        <p:txBody>
          <a:bodyPr rot="0" spcFirstLastPara="0" vert="horz" wrap="square" lIns="329184" tIns="164592" rIns="329184" bIns="164592" numCol="1" spcCol="0" rtlCol="0" fromWordArt="0" anchor="t" anchorCtr="0" forceAA="0" compatLnSpc="1">
            <a:prstTxWarp prst="textNoShape">
              <a:avLst/>
            </a:prstTxWarp>
            <a:noAutofit/>
          </a:bodyPr>
          <a:lstStyle/>
          <a:p>
            <a:pPr algn="ctr" defTabSz="2194560"/>
            <a:r>
              <a:rPr lang="en-US" sz="5040" dirty="0">
                <a:solidFill>
                  <a:srgbClr val="FF3BEF"/>
                </a:solidFill>
                <a:latin typeface="Calibri" panose="020F0502020204030204"/>
                <a:ea typeface="Calibri" panose="020F0502020204030204" pitchFamily="34" charset="0"/>
              </a:rPr>
              <a:t>CBP </a:t>
            </a:r>
            <a:r>
              <a:rPr lang="en-US" sz="5040" dirty="0">
                <a:solidFill>
                  <a:prstClr val="white"/>
                </a:solidFill>
                <a:latin typeface="Calibri" panose="020F0502020204030204"/>
                <a:ea typeface="Calibri" panose="020F0502020204030204" pitchFamily="34" charset="0"/>
              </a:rPr>
              <a:t>+</a:t>
            </a:r>
            <a:r>
              <a:rPr lang="en-US" sz="5040" dirty="0">
                <a:solidFill>
                  <a:srgbClr val="FF3BEF"/>
                </a:solidFill>
                <a:latin typeface="Calibri" panose="020F0502020204030204"/>
                <a:ea typeface="Calibri" panose="020F0502020204030204" pitchFamily="34" charset="0"/>
              </a:rPr>
              <a:t> </a:t>
            </a:r>
            <a:r>
              <a:rPr lang="en-US" sz="5040" dirty="0">
                <a:solidFill>
                  <a:srgbClr val="0070C0"/>
                </a:solidFill>
                <a:latin typeface="Calibri" panose="020F0502020204030204"/>
                <a:ea typeface="Calibri" panose="020F0502020204030204" pitchFamily="34" charset="0"/>
              </a:rPr>
              <a:t>DAPI</a:t>
            </a:r>
          </a:p>
        </p:txBody>
      </p:sp>
      <p:sp>
        <p:nvSpPr>
          <p:cNvPr id="45" name="Text Box 72">
            <a:extLst>
              <a:ext uri="{FF2B5EF4-FFF2-40B4-BE49-F238E27FC236}">
                <a16:creationId xmlns:a16="http://schemas.microsoft.com/office/drawing/2014/main" id="{0474CA79-41F7-E19A-FA65-C580D625C79D}"/>
              </a:ext>
            </a:extLst>
          </p:cNvPr>
          <p:cNvSpPr txBox="1"/>
          <p:nvPr/>
        </p:nvSpPr>
        <p:spPr>
          <a:xfrm>
            <a:off x="2282343" y="17445931"/>
            <a:ext cx="2385302" cy="965606"/>
          </a:xfrm>
          <a:prstGeom prst="rect">
            <a:avLst/>
          </a:prstGeom>
          <a:noFill/>
          <a:ln w="6350">
            <a:noFill/>
          </a:ln>
        </p:spPr>
        <p:txBody>
          <a:bodyPr rot="0" spcFirstLastPara="0" vert="horz" wrap="square" lIns="329184" tIns="164592" rIns="329184" bIns="164592" numCol="1" spcCol="0" rtlCol="0" fromWordArt="0" anchor="t" anchorCtr="0" forceAA="0" compatLnSpc="1">
            <a:prstTxWarp prst="textNoShape">
              <a:avLst/>
            </a:prstTxWarp>
            <a:noAutofit/>
          </a:bodyPr>
          <a:lstStyle/>
          <a:p>
            <a:pPr algn="ctr" defTabSz="2194560"/>
            <a:r>
              <a:rPr lang="en-US" sz="5040" dirty="0">
                <a:solidFill>
                  <a:srgbClr val="FF3BEF"/>
                </a:solidFill>
                <a:latin typeface="Calibri" panose="020F0502020204030204" pitchFamily="34" charset="0"/>
                <a:ea typeface="Calibri" panose="020F0502020204030204" pitchFamily="34" charset="0"/>
                <a:cs typeface="Calibri" panose="020F0502020204030204" pitchFamily="34" charset="0"/>
              </a:rPr>
              <a:t>CBP</a:t>
            </a:r>
            <a:endParaRPr lang="en-US" sz="504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52" name="Text Box 72">
            <a:extLst>
              <a:ext uri="{FF2B5EF4-FFF2-40B4-BE49-F238E27FC236}">
                <a16:creationId xmlns:a16="http://schemas.microsoft.com/office/drawing/2014/main" id="{45345580-1538-167B-B857-3AE86F241A4D}"/>
              </a:ext>
            </a:extLst>
          </p:cNvPr>
          <p:cNvSpPr txBox="1"/>
          <p:nvPr/>
        </p:nvSpPr>
        <p:spPr>
          <a:xfrm>
            <a:off x="10358325" y="17402042"/>
            <a:ext cx="4183714" cy="1156392"/>
          </a:xfrm>
          <a:prstGeom prst="rect">
            <a:avLst/>
          </a:prstGeom>
          <a:noFill/>
          <a:ln w="6350">
            <a:noFill/>
          </a:ln>
        </p:spPr>
        <p:txBody>
          <a:bodyPr rot="0" spcFirstLastPara="0" vert="horz" wrap="square" lIns="329184" tIns="164592" rIns="329184" bIns="164592" numCol="1" spcCol="0" rtlCol="0" fromWordArt="0" anchor="t" anchorCtr="0" forceAA="0" compatLnSpc="1">
            <a:prstTxWarp prst="textNoShape">
              <a:avLst/>
            </a:prstTxWarp>
            <a:noAutofit/>
          </a:bodyPr>
          <a:lstStyle/>
          <a:p>
            <a:pPr algn="ctr" defTabSz="2194560"/>
            <a:r>
              <a:rPr lang="en-US" sz="5040" dirty="0">
                <a:solidFill>
                  <a:srgbClr val="FF3BEF"/>
                </a:solidFill>
                <a:latin typeface="Calibri" panose="020F0502020204030204"/>
                <a:ea typeface="Calibri" panose="020F0502020204030204" pitchFamily="34" charset="0"/>
              </a:rPr>
              <a:t>CBP </a:t>
            </a:r>
            <a:r>
              <a:rPr lang="en-US" sz="5040" dirty="0">
                <a:solidFill>
                  <a:prstClr val="white"/>
                </a:solidFill>
                <a:latin typeface="Calibri" panose="020F0502020204030204"/>
                <a:ea typeface="Calibri" panose="020F0502020204030204" pitchFamily="34" charset="0"/>
              </a:rPr>
              <a:t>+</a:t>
            </a:r>
            <a:r>
              <a:rPr lang="en-US" sz="5040" dirty="0">
                <a:solidFill>
                  <a:srgbClr val="FF3BEF"/>
                </a:solidFill>
                <a:latin typeface="Calibri" panose="020F0502020204030204"/>
                <a:ea typeface="Calibri" panose="020F0502020204030204" pitchFamily="34" charset="0"/>
              </a:rPr>
              <a:t> </a:t>
            </a:r>
            <a:r>
              <a:rPr lang="en-US" sz="5040" dirty="0">
                <a:solidFill>
                  <a:srgbClr val="0070C0"/>
                </a:solidFill>
                <a:latin typeface="Calibri" panose="020F0502020204030204"/>
                <a:ea typeface="Calibri" panose="020F0502020204030204" pitchFamily="34" charset="0"/>
              </a:rPr>
              <a:t>DAPI</a:t>
            </a:r>
          </a:p>
        </p:txBody>
      </p:sp>
      <p:sp>
        <p:nvSpPr>
          <p:cNvPr id="53" name="Text Box 72">
            <a:extLst>
              <a:ext uri="{FF2B5EF4-FFF2-40B4-BE49-F238E27FC236}">
                <a16:creationId xmlns:a16="http://schemas.microsoft.com/office/drawing/2014/main" id="{BF4A03C3-65A7-43BE-7036-C3814E7B5EA8}"/>
              </a:ext>
            </a:extLst>
          </p:cNvPr>
          <p:cNvSpPr txBox="1"/>
          <p:nvPr/>
        </p:nvSpPr>
        <p:spPr>
          <a:xfrm>
            <a:off x="33269530" y="25258565"/>
            <a:ext cx="5286374" cy="965606"/>
          </a:xfrm>
          <a:prstGeom prst="rect">
            <a:avLst/>
          </a:prstGeom>
          <a:noFill/>
          <a:ln w="6350">
            <a:noFill/>
          </a:ln>
        </p:spPr>
        <p:txBody>
          <a:bodyPr rot="0" spcFirstLastPara="0" vert="horz" wrap="square" lIns="329184" tIns="164592" rIns="329184" bIns="164592" numCol="1" spcCol="0" rtlCol="0" fromWordArt="0" anchor="t" anchorCtr="0" forceAA="0" compatLnSpc="1">
            <a:prstTxWarp prst="textNoShape">
              <a:avLst/>
            </a:prstTxWarp>
            <a:noAutofit/>
          </a:bodyPr>
          <a:lstStyle/>
          <a:p>
            <a:pPr algn="ctr" defTabSz="2194560"/>
            <a:r>
              <a:rPr lang="en-US" sz="5040" dirty="0">
                <a:solidFill>
                  <a:srgbClr val="FF3BEF"/>
                </a:solidFill>
                <a:latin typeface="Calibri" panose="020F0502020204030204"/>
                <a:ea typeface="Calibri" panose="020F0502020204030204" pitchFamily="34" charset="0"/>
              </a:rPr>
              <a:t>H3K4me3 </a:t>
            </a:r>
            <a:r>
              <a:rPr lang="en-US" sz="5040" dirty="0">
                <a:solidFill>
                  <a:prstClr val="white"/>
                </a:solidFill>
                <a:latin typeface="Calibri" panose="020F0502020204030204"/>
                <a:ea typeface="Calibri" panose="020F0502020204030204" pitchFamily="34" charset="0"/>
              </a:rPr>
              <a:t>+</a:t>
            </a:r>
            <a:r>
              <a:rPr lang="en-US" sz="5040" dirty="0">
                <a:solidFill>
                  <a:srgbClr val="FF3BEF"/>
                </a:solidFill>
                <a:latin typeface="Calibri" panose="020F0502020204030204"/>
                <a:ea typeface="Calibri" panose="020F0502020204030204" pitchFamily="34" charset="0"/>
              </a:rPr>
              <a:t> </a:t>
            </a:r>
            <a:r>
              <a:rPr lang="en-US" sz="5040" dirty="0">
                <a:solidFill>
                  <a:srgbClr val="0070C0"/>
                </a:solidFill>
                <a:latin typeface="Calibri" panose="020F0502020204030204"/>
                <a:ea typeface="Calibri" panose="020F0502020204030204" pitchFamily="34" charset="0"/>
              </a:rPr>
              <a:t>DAPI</a:t>
            </a:r>
            <a:endParaRPr lang="en-US" sz="5040" dirty="0">
              <a:solidFill>
                <a:prstClr val="black"/>
              </a:solidFill>
              <a:latin typeface="Calibri" panose="020F0502020204030204"/>
              <a:ea typeface="Calibri" panose="020F0502020204030204" pitchFamily="34" charset="0"/>
            </a:endParaRPr>
          </a:p>
        </p:txBody>
      </p:sp>
      <p:sp>
        <p:nvSpPr>
          <p:cNvPr id="54" name="Text Box 72">
            <a:extLst>
              <a:ext uri="{FF2B5EF4-FFF2-40B4-BE49-F238E27FC236}">
                <a16:creationId xmlns:a16="http://schemas.microsoft.com/office/drawing/2014/main" id="{5B0C3AB7-FA42-DAD9-6CF6-8A40A487293C}"/>
              </a:ext>
            </a:extLst>
          </p:cNvPr>
          <p:cNvSpPr txBox="1"/>
          <p:nvPr/>
        </p:nvSpPr>
        <p:spPr>
          <a:xfrm>
            <a:off x="24842422" y="25478021"/>
            <a:ext cx="3739080" cy="965606"/>
          </a:xfrm>
          <a:prstGeom prst="rect">
            <a:avLst/>
          </a:prstGeom>
          <a:noFill/>
          <a:ln w="6350">
            <a:noFill/>
          </a:ln>
        </p:spPr>
        <p:txBody>
          <a:bodyPr rot="0" spcFirstLastPara="0" vert="horz" wrap="square" lIns="329184" tIns="164592" rIns="329184" bIns="164592" numCol="1" spcCol="0" rtlCol="0" fromWordArt="0" anchor="t" anchorCtr="0" forceAA="0" compatLnSpc="1">
            <a:prstTxWarp prst="textNoShape">
              <a:avLst/>
            </a:prstTxWarp>
            <a:noAutofit/>
          </a:bodyPr>
          <a:lstStyle/>
          <a:p>
            <a:pPr algn="ctr" defTabSz="2194560"/>
            <a:r>
              <a:rPr lang="en-US" sz="5040" dirty="0">
                <a:solidFill>
                  <a:srgbClr val="FF3BEF"/>
                </a:solidFill>
                <a:latin typeface="Calibri" panose="020F0502020204030204"/>
                <a:ea typeface="Calibri" panose="020F0502020204030204" pitchFamily="34" charset="0"/>
                <a:cs typeface="Calibri" panose="020F0502020204030204" pitchFamily="34" charset="0"/>
              </a:rPr>
              <a:t>H3K4me3</a:t>
            </a:r>
            <a:endParaRPr lang="en-US" sz="5040" dirty="0">
              <a:solidFill>
                <a:prstClr val="black"/>
              </a:solidFill>
              <a:latin typeface="Calibri" panose="020F0502020204030204"/>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16A3C854-554B-4A89-DCA6-C4850B02FE05}"/>
              </a:ext>
            </a:extLst>
          </p:cNvPr>
          <p:cNvSpPr txBox="1"/>
          <p:nvPr/>
        </p:nvSpPr>
        <p:spPr>
          <a:xfrm>
            <a:off x="366715" y="27489149"/>
            <a:ext cx="10072714" cy="867930"/>
          </a:xfrm>
          <a:prstGeom prst="rect">
            <a:avLst/>
          </a:prstGeom>
          <a:noFill/>
        </p:spPr>
        <p:txBody>
          <a:bodyPr wrap="square" rtlCol="0">
            <a:spAutoFit/>
          </a:bodyPr>
          <a:lstStyle/>
          <a:p>
            <a:pPr defTabSz="2194560"/>
            <a:r>
              <a:rPr lang="en-US" sz="5040" dirty="0">
                <a:solidFill>
                  <a:prstClr val="black"/>
                </a:solidFill>
                <a:latin typeface="Calibri" panose="020F0502020204030204"/>
              </a:rPr>
              <a:t>Unpublished. Please do not post.</a:t>
            </a:r>
          </a:p>
        </p:txBody>
      </p:sp>
      <p:pic>
        <p:nvPicPr>
          <p:cNvPr id="75" name="Audio 74">
            <a:extLst>
              <a:ext uri="{FF2B5EF4-FFF2-40B4-BE49-F238E27FC236}">
                <a16:creationId xmlns:a16="http://schemas.microsoft.com/office/drawing/2014/main" id="{77736EA7-9019-B3BE-3010-F95D188A0539}"/>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42926000" y="31953200"/>
            <a:ext cx="812800" cy="812800"/>
          </a:xfrm>
          <a:prstGeom prst="rect">
            <a:avLst/>
          </a:prstGeom>
        </p:spPr>
      </p:pic>
    </p:spTree>
    <p:extLst>
      <p:ext uri="{BB962C8B-B14F-4D97-AF65-F5344CB8AC3E}">
        <p14:creationId xmlns:p14="http://schemas.microsoft.com/office/powerpoint/2010/main" val="3477770333"/>
      </p:ext>
    </p:extLst>
  </p:cSld>
  <p:clrMapOvr>
    <a:masterClrMapping/>
  </p:clrMapOvr>
  <mc:AlternateContent xmlns:mc="http://schemas.openxmlformats.org/markup-compatibility/2006" xmlns:p14="http://schemas.microsoft.com/office/powerpoint/2010/main">
    <mc:Choice Requires="p14">
      <p:transition spd="slow" p14:dur="2000" advTm="24906"/>
    </mc:Choice>
    <mc:Fallback xmlns="">
      <p:transition spd="slow" advTm="249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78A65-F4E4-909E-275A-6950BD52A699}"/>
              </a:ext>
            </a:extLst>
          </p:cNvPr>
          <p:cNvSpPr>
            <a:spLocks noGrp="1"/>
          </p:cNvSpPr>
          <p:nvPr>
            <p:ph type="title"/>
          </p:nvPr>
        </p:nvSpPr>
        <p:spPr>
          <a:xfrm>
            <a:off x="2991998" y="4114800"/>
            <a:ext cx="37856160" cy="4772026"/>
          </a:xfrm>
        </p:spPr>
        <p:txBody>
          <a:bodyPr>
            <a:normAutofit/>
          </a:bodyPr>
          <a:lstStyle/>
          <a:p>
            <a:r>
              <a:rPr lang="en-US" sz="12480" dirty="0"/>
              <a:t>Age-Associated Differences in OSCC Tumorigenesis </a:t>
            </a:r>
          </a:p>
        </p:txBody>
      </p:sp>
      <p:grpSp>
        <p:nvGrpSpPr>
          <p:cNvPr id="3" name="Group 2">
            <a:extLst>
              <a:ext uri="{FF2B5EF4-FFF2-40B4-BE49-F238E27FC236}">
                <a16:creationId xmlns:a16="http://schemas.microsoft.com/office/drawing/2014/main" id="{AF5046A7-CADD-4EB0-3AE7-8BB9ECCED234}"/>
              </a:ext>
            </a:extLst>
          </p:cNvPr>
          <p:cNvGrpSpPr/>
          <p:nvPr/>
        </p:nvGrpSpPr>
        <p:grpSpPr>
          <a:xfrm>
            <a:off x="955075" y="7537131"/>
            <a:ext cx="13977811" cy="9829282"/>
            <a:chOff x="89581" y="750726"/>
            <a:chExt cx="2709936" cy="1730225"/>
          </a:xfrm>
        </p:grpSpPr>
        <p:grpSp>
          <p:nvGrpSpPr>
            <p:cNvPr id="4" name="Group 3">
              <a:extLst>
                <a:ext uri="{FF2B5EF4-FFF2-40B4-BE49-F238E27FC236}">
                  <a16:creationId xmlns:a16="http://schemas.microsoft.com/office/drawing/2014/main" id="{405839B8-BF8B-A358-E9F0-AC57B1371DB9}"/>
                </a:ext>
              </a:extLst>
            </p:cNvPr>
            <p:cNvGrpSpPr/>
            <p:nvPr/>
          </p:nvGrpSpPr>
          <p:grpSpPr>
            <a:xfrm>
              <a:off x="89581" y="750726"/>
              <a:ext cx="2709936" cy="1730225"/>
              <a:chOff x="89581" y="792490"/>
              <a:chExt cx="2557144" cy="1779260"/>
            </a:xfrm>
          </p:grpSpPr>
          <p:grpSp>
            <p:nvGrpSpPr>
              <p:cNvPr id="7" name="Group 6">
                <a:extLst>
                  <a:ext uri="{FF2B5EF4-FFF2-40B4-BE49-F238E27FC236}">
                    <a16:creationId xmlns:a16="http://schemas.microsoft.com/office/drawing/2014/main" id="{5F54E5AC-1497-4EB2-9F69-9BF5B7567502}"/>
                  </a:ext>
                </a:extLst>
              </p:cNvPr>
              <p:cNvGrpSpPr/>
              <p:nvPr/>
            </p:nvGrpSpPr>
            <p:grpSpPr>
              <a:xfrm>
                <a:off x="89581" y="792490"/>
                <a:ext cx="2557144" cy="1779260"/>
                <a:chOff x="40036" y="792490"/>
                <a:chExt cx="2557144" cy="1779260"/>
              </a:xfrm>
            </p:grpSpPr>
            <p:sp>
              <p:nvSpPr>
                <p:cNvPr id="9" name="TextBox 8">
                  <a:extLst>
                    <a:ext uri="{FF2B5EF4-FFF2-40B4-BE49-F238E27FC236}">
                      <a16:creationId xmlns:a16="http://schemas.microsoft.com/office/drawing/2014/main" id="{F428508C-C226-B5FC-4644-E58700907D1E}"/>
                    </a:ext>
                  </a:extLst>
                </p:cNvPr>
                <p:cNvSpPr txBox="1"/>
                <p:nvPr/>
              </p:nvSpPr>
              <p:spPr>
                <a:xfrm>
                  <a:off x="40036" y="792490"/>
                  <a:ext cx="2557144" cy="203908"/>
                </a:xfrm>
                <a:prstGeom prst="rect">
                  <a:avLst/>
                </a:prstGeom>
                <a:noFill/>
              </p:spPr>
              <p:txBody>
                <a:bodyPr wrap="square">
                  <a:spAutoFit/>
                </a:bodyPr>
                <a:lstStyle/>
                <a:p>
                  <a:pPr algn="ctr" defTabSz="2194560"/>
                  <a:r>
                    <a:rPr lang="en-US" sz="6720" dirty="0">
                      <a:solidFill>
                        <a:prstClr val="black"/>
                      </a:solidFill>
                      <a:latin typeface="Calibri" panose="020F0502020204030204" pitchFamily="34" charset="0"/>
                      <a:ea typeface="Times New Roman" panose="02020603050405020304" pitchFamily="18" charset="0"/>
                      <a:cs typeface="Calibri" panose="020F0502020204030204" pitchFamily="34" charset="0"/>
                    </a:rPr>
                    <a:t>Equal number of cells injected</a:t>
                  </a:r>
                  <a:endParaRPr lang="en-US" sz="6720" dirty="0">
                    <a:solidFill>
                      <a:prstClr val="black"/>
                    </a:solidFill>
                    <a:latin typeface="Calibri" panose="020F0502020204030204" pitchFamily="34" charset="0"/>
                    <a:cs typeface="Calibri" panose="020F0502020204030204" pitchFamily="34" charset="0"/>
                  </a:endParaRPr>
                </a:p>
              </p:txBody>
            </p:sp>
            <p:pic>
              <p:nvPicPr>
                <p:cNvPr id="10" name="Picture 9" descr="Chart&#10;&#10;Description automatically generated">
                  <a:extLst>
                    <a:ext uri="{FF2B5EF4-FFF2-40B4-BE49-F238E27FC236}">
                      <a16:creationId xmlns:a16="http://schemas.microsoft.com/office/drawing/2014/main" id="{C7E7AA24-791C-CD17-3F57-C65BE6FE842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40428"/>
                <a:stretch/>
              </p:blipFill>
              <p:spPr>
                <a:xfrm>
                  <a:off x="57910" y="1054100"/>
                  <a:ext cx="1523337" cy="1517650"/>
                </a:xfrm>
                <a:prstGeom prst="rect">
                  <a:avLst/>
                </a:prstGeom>
              </p:spPr>
            </p:pic>
            <p:sp>
              <p:nvSpPr>
                <p:cNvPr id="11" name="Rectangle 10">
                  <a:extLst>
                    <a:ext uri="{FF2B5EF4-FFF2-40B4-BE49-F238E27FC236}">
                      <a16:creationId xmlns:a16="http://schemas.microsoft.com/office/drawing/2014/main" id="{77E30A92-1A54-F204-20D8-C6A5125790BB}"/>
                    </a:ext>
                  </a:extLst>
                </p:cNvPr>
                <p:cNvSpPr/>
                <p:nvPr/>
              </p:nvSpPr>
              <p:spPr>
                <a:xfrm>
                  <a:off x="57909" y="1054100"/>
                  <a:ext cx="149125" cy="127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94560"/>
                  <a:endParaRPr lang="en-US" sz="8640">
                    <a:solidFill>
                      <a:prstClr val="white"/>
                    </a:solidFill>
                    <a:latin typeface="Calibri" panose="020F0502020204030204"/>
                  </a:endParaRPr>
                </a:p>
              </p:txBody>
            </p:sp>
            <p:sp>
              <p:nvSpPr>
                <p:cNvPr id="12" name="Rectangle 11">
                  <a:extLst>
                    <a:ext uri="{FF2B5EF4-FFF2-40B4-BE49-F238E27FC236}">
                      <a16:creationId xmlns:a16="http://schemas.microsoft.com/office/drawing/2014/main" id="{1CAAFF14-CF0B-0E2B-1B94-69E5C4B73D61}"/>
                    </a:ext>
                  </a:extLst>
                </p:cNvPr>
                <p:cNvSpPr/>
                <p:nvPr/>
              </p:nvSpPr>
              <p:spPr>
                <a:xfrm>
                  <a:off x="1432121" y="1064773"/>
                  <a:ext cx="149125" cy="127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94560"/>
                  <a:endParaRPr lang="en-US" sz="8640">
                    <a:solidFill>
                      <a:prstClr val="white"/>
                    </a:solidFill>
                    <a:latin typeface="Calibri" panose="020F0502020204030204"/>
                  </a:endParaRPr>
                </a:p>
              </p:txBody>
            </p:sp>
          </p:grpSp>
          <p:sp>
            <p:nvSpPr>
              <p:cNvPr id="8" name="TextBox 7">
                <a:extLst>
                  <a:ext uri="{FF2B5EF4-FFF2-40B4-BE49-F238E27FC236}">
                    <a16:creationId xmlns:a16="http://schemas.microsoft.com/office/drawing/2014/main" id="{046F2C70-FF93-ECC0-446F-15DB381E9E8D}"/>
                  </a:ext>
                </a:extLst>
              </p:cNvPr>
              <p:cNvSpPr txBox="1"/>
              <p:nvPr/>
            </p:nvSpPr>
            <p:spPr>
              <a:xfrm>
                <a:off x="334209" y="1691544"/>
                <a:ext cx="708488" cy="203908"/>
              </a:xfrm>
              <a:prstGeom prst="rect">
                <a:avLst/>
              </a:prstGeom>
              <a:noFill/>
            </p:spPr>
            <p:txBody>
              <a:bodyPr wrap="square">
                <a:spAutoFit/>
              </a:bodyPr>
              <a:lstStyle/>
              <a:p>
                <a:pPr defTabSz="2194560"/>
                <a:r>
                  <a:rPr lang="en-US" sz="3360" b="1" dirty="0">
                    <a:solidFill>
                      <a:prstClr val="black"/>
                    </a:solidFill>
                    <a:latin typeface="Calibri" panose="020F0502020204030204"/>
                  </a:rPr>
                  <a:t>2.5 x 10</a:t>
                </a:r>
                <a:r>
                  <a:rPr lang="en-US" sz="3360" b="1" baseline="30000" dirty="0">
                    <a:solidFill>
                      <a:prstClr val="black"/>
                    </a:solidFill>
                    <a:latin typeface="Calibri" panose="020F0502020204030204"/>
                  </a:rPr>
                  <a:t>5</a:t>
                </a:r>
                <a:r>
                  <a:rPr lang="en-US" sz="3360" b="1" dirty="0">
                    <a:solidFill>
                      <a:prstClr val="black"/>
                    </a:solidFill>
                    <a:latin typeface="Calibri" panose="020F0502020204030204"/>
                  </a:rPr>
                  <a:t> cells injected</a:t>
                </a:r>
              </a:p>
            </p:txBody>
          </p:sp>
        </p:grpSp>
        <p:pic>
          <p:nvPicPr>
            <p:cNvPr id="5" name="Picture 4" descr="Chart&#10;&#10;Description automatically generated">
              <a:extLst>
                <a:ext uri="{FF2B5EF4-FFF2-40B4-BE49-F238E27FC236}">
                  <a16:creationId xmlns:a16="http://schemas.microsoft.com/office/drawing/2014/main" id="{0DC395B6-9912-7F3E-198B-9B4BD5D8F32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0037" b="50635"/>
            <a:stretch/>
          </p:blipFill>
          <p:spPr>
            <a:xfrm>
              <a:off x="1719715" y="1849594"/>
              <a:ext cx="931508" cy="626646"/>
            </a:xfrm>
            <a:prstGeom prst="rect">
              <a:avLst/>
            </a:prstGeom>
          </p:spPr>
        </p:pic>
        <p:pic>
          <p:nvPicPr>
            <p:cNvPr id="6" name="Picture 5" descr="Chart&#10;&#10;Description automatically generated">
              <a:extLst>
                <a:ext uri="{FF2B5EF4-FFF2-40B4-BE49-F238E27FC236}">
                  <a16:creationId xmlns:a16="http://schemas.microsoft.com/office/drawing/2014/main" id="{DF08D86F-8FA8-8078-FCD3-F75BFE08CB5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0037" t="48609"/>
            <a:stretch/>
          </p:blipFill>
          <p:spPr>
            <a:xfrm>
              <a:off x="1719715" y="1111330"/>
              <a:ext cx="931507" cy="652372"/>
            </a:xfrm>
            <a:prstGeom prst="rect">
              <a:avLst/>
            </a:prstGeom>
          </p:spPr>
        </p:pic>
      </p:grpSp>
      <p:grpSp>
        <p:nvGrpSpPr>
          <p:cNvPr id="13" name="Group 12">
            <a:extLst>
              <a:ext uri="{FF2B5EF4-FFF2-40B4-BE49-F238E27FC236}">
                <a16:creationId xmlns:a16="http://schemas.microsoft.com/office/drawing/2014/main" id="{9686CAA2-4FC8-B781-FB04-462FA3F5AAE8}"/>
              </a:ext>
            </a:extLst>
          </p:cNvPr>
          <p:cNvGrpSpPr/>
          <p:nvPr/>
        </p:nvGrpSpPr>
        <p:grpSpPr>
          <a:xfrm>
            <a:off x="14839637" y="10640729"/>
            <a:ext cx="29073110" cy="10848401"/>
            <a:chOff x="1813590" y="382638"/>
            <a:chExt cx="5617920" cy="1968819"/>
          </a:xfrm>
        </p:grpSpPr>
        <p:sp>
          <p:nvSpPr>
            <p:cNvPr id="14" name="TextBox 13">
              <a:extLst>
                <a:ext uri="{FF2B5EF4-FFF2-40B4-BE49-F238E27FC236}">
                  <a16:creationId xmlns:a16="http://schemas.microsoft.com/office/drawing/2014/main" id="{0AB15365-4099-9B90-7321-95352F5D25C9}"/>
                </a:ext>
              </a:extLst>
            </p:cNvPr>
            <p:cNvSpPr txBox="1"/>
            <p:nvPr/>
          </p:nvSpPr>
          <p:spPr>
            <a:xfrm>
              <a:off x="2139056" y="382638"/>
              <a:ext cx="5169880" cy="204436"/>
            </a:xfrm>
            <a:prstGeom prst="rect">
              <a:avLst/>
            </a:prstGeom>
            <a:noFill/>
          </p:spPr>
          <p:txBody>
            <a:bodyPr wrap="square">
              <a:spAutoFit/>
            </a:bodyPr>
            <a:lstStyle/>
            <a:p>
              <a:pPr algn="ctr" defTabSz="2194560"/>
              <a:r>
                <a:rPr lang="en-US" sz="6720" b="1" dirty="0">
                  <a:solidFill>
                    <a:srgbClr val="7030A0"/>
                  </a:solidFill>
                  <a:latin typeface="Calibri" panose="020F0502020204030204"/>
                  <a:cs typeface="Arial" panose="020B0604020202020204" pitchFamily="34" charset="0"/>
                </a:rPr>
                <a:t>Normalizing Tumor Size to Elucidate Effect of Age</a:t>
              </a:r>
              <a:endParaRPr lang="en-US" sz="6720" b="1" dirty="0">
                <a:solidFill>
                  <a:srgbClr val="7030A0"/>
                </a:solidFill>
                <a:latin typeface="Calibri" panose="020F0502020204030204"/>
              </a:endParaRPr>
            </a:p>
          </p:txBody>
        </p:sp>
        <p:pic>
          <p:nvPicPr>
            <p:cNvPr id="15" name="Picture 14">
              <a:extLst>
                <a:ext uri="{FF2B5EF4-FFF2-40B4-BE49-F238E27FC236}">
                  <a16:creationId xmlns:a16="http://schemas.microsoft.com/office/drawing/2014/main" id="{5D826F41-EE13-8440-BE85-AA9CD4FEBF43}"/>
                </a:ext>
              </a:extLst>
            </p:cNvPr>
            <p:cNvPicPr>
              <a:picLocks noChangeAspect="1"/>
            </p:cNvPicPr>
            <p:nvPr/>
          </p:nvPicPr>
          <p:blipFill rotWithShape="1">
            <a:blip r:embed="rId7">
              <a:extLst>
                <a:ext uri="{28A0092B-C50C-407E-A947-70E740481C1C}">
                  <a14:useLocalDpi xmlns:a14="http://schemas.microsoft.com/office/drawing/2010/main" val="0"/>
                </a:ext>
              </a:extLst>
            </a:blip>
            <a:srcRect t="3146"/>
            <a:stretch/>
          </p:blipFill>
          <p:spPr>
            <a:xfrm>
              <a:off x="4705262" y="760401"/>
              <a:ext cx="2726248" cy="1591056"/>
            </a:xfrm>
            <a:prstGeom prst="rect">
              <a:avLst/>
            </a:prstGeom>
          </p:spPr>
        </p:pic>
        <p:pic>
          <p:nvPicPr>
            <p:cNvPr id="16" name="Picture 15">
              <a:extLst>
                <a:ext uri="{FF2B5EF4-FFF2-40B4-BE49-F238E27FC236}">
                  <a16:creationId xmlns:a16="http://schemas.microsoft.com/office/drawing/2014/main" id="{79011125-BAF0-C4E5-A37D-B208FA02C5CF}"/>
                </a:ext>
              </a:extLst>
            </p:cNvPr>
            <p:cNvPicPr>
              <a:picLocks noChangeAspect="1"/>
            </p:cNvPicPr>
            <p:nvPr/>
          </p:nvPicPr>
          <p:blipFill rotWithShape="1">
            <a:blip r:embed="rId8">
              <a:extLst>
                <a:ext uri="{28A0092B-C50C-407E-A947-70E740481C1C}">
                  <a14:useLocalDpi xmlns:a14="http://schemas.microsoft.com/office/drawing/2010/main" val="0"/>
                </a:ext>
              </a:extLst>
            </a:blip>
            <a:srcRect l="3432" t="4029"/>
            <a:stretch/>
          </p:blipFill>
          <p:spPr>
            <a:xfrm>
              <a:off x="1813590" y="739225"/>
              <a:ext cx="2915446" cy="1591056"/>
            </a:xfrm>
            <a:prstGeom prst="rect">
              <a:avLst/>
            </a:prstGeom>
          </p:spPr>
        </p:pic>
        <p:sp>
          <p:nvSpPr>
            <p:cNvPr id="17" name="TextBox 16">
              <a:extLst>
                <a:ext uri="{FF2B5EF4-FFF2-40B4-BE49-F238E27FC236}">
                  <a16:creationId xmlns:a16="http://schemas.microsoft.com/office/drawing/2014/main" id="{5847A0EA-38D6-4B5B-0F8D-39B2687F72D2}"/>
                </a:ext>
              </a:extLst>
            </p:cNvPr>
            <p:cNvSpPr txBox="1"/>
            <p:nvPr/>
          </p:nvSpPr>
          <p:spPr>
            <a:xfrm>
              <a:off x="3669700" y="1777875"/>
              <a:ext cx="1035562" cy="338492"/>
            </a:xfrm>
            <a:prstGeom prst="rect">
              <a:avLst/>
            </a:prstGeom>
            <a:noFill/>
          </p:spPr>
          <p:txBody>
            <a:bodyPr wrap="square" rtlCol="0">
              <a:spAutoFit/>
            </a:bodyPr>
            <a:lstStyle/>
            <a:p>
              <a:pPr defTabSz="2194560"/>
              <a:r>
                <a:rPr lang="en-US" sz="5760" dirty="0">
                  <a:solidFill>
                    <a:srgbClr val="FF0000"/>
                  </a:solidFill>
                  <a:latin typeface="Calibri" panose="020F0502020204030204" pitchFamily="34" charset="0"/>
                  <a:cs typeface="Calibri" panose="020F0502020204030204" pitchFamily="34" charset="0"/>
                </a:rPr>
                <a:t>~70% reduction of tumor vol. </a:t>
              </a:r>
            </a:p>
          </p:txBody>
        </p:sp>
      </p:grpSp>
      <p:sp>
        <p:nvSpPr>
          <p:cNvPr id="19" name="TextBox 18">
            <a:extLst>
              <a:ext uri="{FF2B5EF4-FFF2-40B4-BE49-F238E27FC236}">
                <a16:creationId xmlns:a16="http://schemas.microsoft.com/office/drawing/2014/main" id="{3112D0D2-A4AA-93C0-4019-D3B7BECAD4FC}"/>
              </a:ext>
            </a:extLst>
          </p:cNvPr>
          <p:cNvSpPr txBox="1"/>
          <p:nvPr/>
        </p:nvSpPr>
        <p:spPr>
          <a:xfrm>
            <a:off x="1796573" y="16650015"/>
            <a:ext cx="10072714" cy="867930"/>
          </a:xfrm>
          <a:prstGeom prst="rect">
            <a:avLst/>
          </a:prstGeom>
          <a:noFill/>
        </p:spPr>
        <p:txBody>
          <a:bodyPr wrap="square" rtlCol="0">
            <a:spAutoFit/>
          </a:bodyPr>
          <a:lstStyle/>
          <a:p>
            <a:pPr defTabSz="2194560"/>
            <a:r>
              <a:rPr lang="en-US" sz="5040" dirty="0">
                <a:solidFill>
                  <a:prstClr val="black"/>
                </a:solidFill>
                <a:latin typeface="Calibri" panose="020F0502020204030204"/>
              </a:rPr>
              <a:t>From Anthony </a:t>
            </a:r>
            <a:r>
              <a:rPr lang="en-US" sz="5040" dirty="0" err="1">
                <a:solidFill>
                  <a:prstClr val="black"/>
                </a:solidFill>
                <a:latin typeface="Calibri" panose="020F0502020204030204"/>
              </a:rPr>
              <a:t>Spinella</a:t>
            </a:r>
            <a:endParaRPr lang="en-US" sz="5040" dirty="0">
              <a:solidFill>
                <a:prstClr val="black"/>
              </a:solidFill>
              <a:latin typeface="Calibri" panose="020F0502020204030204"/>
            </a:endParaRPr>
          </a:p>
        </p:txBody>
      </p:sp>
      <p:pic>
        <p:nvPicPr>
          <p:cNvPr id="1030" name="Picture 6">
            <a:extLst>
              <a:ext uri="{FF2B5EF4-FFF2-40B4-BE49-F238E27FC236}">
                <a16:creationId xmlns:a16="http://schemas.microsoft.com/office/drawing/2014/main" id="{0E69B03B-6216-0B95-2AA6-9B4157DB9A60}"/>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482" t="6159" r="2805" b="5959"/>
          <a:stretch/>
        </p:blipFill>
        <p:spPr bwMode="auto">
          <a:xfrm>
            <a:off x="2073278" y="18659592"/>
            <a:ext cx="10999517" cy="10099498"/>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FBD33564-D746-EA5F-D015-25C24B1D692F}"/>
              </a:ext>
            </a:extLst>
          </p:cNvPr>
          <p:cNvSpPr txBox="1"/>
          <p:nvPr/>
        </p:nvSpPr>
        <p:spPr>
          <a:xfrm rot="21035343">
            <a:off x="2742461" y="20680113"/>
            <a:ext cx="9200006" cy="6001643"/>
          </a:xfrm>
          <a:prstGeom prst="rect">
            <a:avLst/>
          </a:prstGeom>
          <a:noFill/>
        </p:spPr>
        <p:txBody>
          <a:bodyPr wrap="square" rtlCol="0">
            <a:spAutoFit/>
          </a:bodyPr>
          <a:lstStyle/>
          <a:p>
            <a:pPr defTabSz="2194560"/>
            <a:r>
              <a:rPr lang="en-US" sz="6720" dirty="0">
                <a:solidFill>
                  <a:prstClr val="black"/>
                </a:solidFill>
                <a:latin typeface="Handwriting - Dakota" panose="02000400000000000000" pitchFamily="2" charset="77"/>
              </a:rPr>
              <a:t>Experimental Plan: </a:t>
            </a:r>
          </a:p>
          <a:p>
            <a:pPr marL="1371600" indent="-1371600" defTabSz="2194560">
              <a:buFont typeface="Arial" panose="020B0604020202020204" pitchFamily="34" charset="0"/>
              <a:buChar char="•"/>
            </a:pPr>
            <a:r>
              <a:rPr lang="en-US" sz="5280" dirty="0">
                <a:solidFill>
                  <a:prstClr val="black"/>
                </a:solidFill>
                <a:latin typeface="Calibri" panose="020F0502020204030204"/>
              </a:rPr>
              <a:t>Stage tumors: (Old mice have 4 times fewer tumor cells injected )</a:t>
            </a:r>
          </a:p>
          <a:p>
            <a:pPr marL="1371600" indent="-1371600" defTabSz="2194560">
              <a:buFont typeface="Arial" panose="020B0604020202020204" pitchFamily="34" charset="0"/>
              <a:buChar char="•"/>
            </a:pPr>
            <a:r>
              <a:rPr lang="en-US" sz="5280" dirty="0">
                <a:solidFill>
                  <a:prstClr val="black"/>
                </a:solidFill>
                <a:latin typeface="Calibri" panose="020F0502020204030204"/>
              </a:rPr>
              <a:t>Treatment begins when tumors are about the same volume </a:t>
            </a:r>
          </a:p>
        </p:txBody>
      </p:sp>
      <p:sp>
        <p:nvSpPr>
          <p:cNvPr id="24" name="Curved Up Arrow 23">
            <a:extLst>
              <a:ext uri="{FF2B5EF4-FFF2-40B4-BE49-F238E27FC236}">
                <a16:creationId xmlns:a16="http://schemas.microsoft.com/office/drawing/2014/main" id="{2808EF1F-7924-1A5E-84E0-8FB24D28B0BE}"/>
              </a:ext>
            </a:extLst>
          </p:cNvPr>
          <p:cNvSpPr/>
          <p:nvPr/>
        </p:nvSpPr>
        <p:spPr>
          <a:xfrm rot="8806047" flipH="1">
            <a:off x="11114321" y="20441172"/>
            <a:ext cx="5254968" cy="2132606"/>
          </a:xfrm>
          <a:prstGeom prst="curvedUpArrow">
            <a:avLst>
              <a:gd name="adj1" fmla="val 25000"/>
              <a:gd name="adj2" fmla="val 46994"/>
              <a:gd name="adj3" fmla="val 46284"/>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194560"/>
            <a:endParaRPr lang="en-US" sz="8640">
              <a:solidFill>
                <a:prstClr val="black"/>
              </a:solidFill>
              <a:latin typeface="Calibri" panose="020F0502020204030204"/>
            </a:endParaRPr>
          </a:p>
        </p:txBody>
      </p:sp>
      <p:sp>
        <p:nvSpPr>
          <p:cNvPr id="20" name="TextBox 19">
            <a:extLst>
              <a:ext uri="{FF2B5EF4-FFF2-40B4-BE49-F238E27FC236}">
                <a16:creationId xmlns:a16="http://schemas.microsoft.com/office/drawing/2014/main" id="{769EC83A-6A90-0C4F-1DDE-AEDC18348492}"/>
              </a:ext>
            </a:extLst>
          </p:cNvPr>
          <p:cNvSpPr txBox="1"/>
          <p:nvPr/>
        </p:nvSpPr>
        <p:spPr>
          <a:xfrm>
            <a:off x="31504792" y="26959570"/>
            <a:ext cx="10072714" cy="867930"/>
          </a:xfrm>
          <a:prstGeom prst="rect">
            <a:avLst/>
          </a:prstGeom>
          <a:noFill/>
        </p:spPr>
        <p:txBody>
          <a:bodyPr wrap="square" rtlCol="0">
            <a:spAutoFit/>
          </a:bodyPr>
          <a:lstStyle/>
          <a:p>
            <a:pPr defTabSz="2194560"/>
            <a:r>
              <a:rPr lang="en-US" sz="5040" dirty="0">
                <a:solidFill>
                  <a:prstClr val="black"/>
                </a:solidFill>
                <a:latin typeface="Calibri" panose="020F0502020204030204"/>
              </a:rPr>
              <a:t>Unpublished. Please do not post.</a:t>
            </a:r>
          </a:p>
        </p:txBody>
      </p:sp>
      <p:pic>
        <p:nvPicPr>
          <p:cNvPr id="1058" name="Audio 1057">
            <a:extLst>
              <a:ext uri="{FF2B5EF4-FFF2-40B4-BE49-F238E27FC236}">
                <a16:creationId xmlns:a16="http://schemas.microsoft.com/office/drawing/2014/main" id="{6F3209EE-907A-4DCE-DAB7-90AB238DD5B9}"/>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42926000" y="31953200"/>
            <a:ext cx="812800" cy="812800"/>
          </a:xfrm>
          <a:prstGeom prst="rect">
            <a:avLst/>
          </a:prstGeom>
        </p:spPr>
      </p:pic>
    </p:spTree>
    <p:custDataLst>
      <p:tags r:id="rId1"/>
    </p:custDataLst>
    <p:extLst>
      <p:ext uri="{BB962C8B-B14F-4D97-AF65-F5344CB8AC3E}">
        <p14:creationId xmlns:p14="http://schemas.microsoft.com/office/powerpoint/2010/main" val="1132284560"/>
      </p:ext>
    </p:extLst>
  </p:cSld>
  <p:clrMapOvr>
    <a:masterClrMapping/>
  </p:clrMapOvr>
  <mc:AlternateContent xmlns:mc="http://schemas.openxmlformats.org/markup-compatibility/2006" xmlns:p14="http://schemas.microsoft.com/office/powerpoint/2010/main">
    <mc:Choice Requires="p14">
      <p:transition spd="slow" p14:dur="2000" advTm="71349"/>
    </mc:Choice>
    <mc:Fallback xmlns="">
      <p:transition spd="slow" advTm="713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58"/>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750" fill="hold"/>
                                        <p:tgtEl>
                                          <p:spTgt spid="13"/>
                                        </p:tgtEl>
                                        <p:attrNameLst>
                                          <p:attrName>ppt_x</p:attrName>
                                        </p:attrNameLst>
                                      </p:cBhvr>
                                      <p:tavLst>
                                        <p:tav tm="0">
                                          <p:val>
                                            <p:strVal val="#ppt_x"/>
                                          </p:val>
                                        </p:tav>
                                        <p:tav tm="100000">
                                          <p:val>
                                            <p:strVal val="#ppt_x"/>
                                          </p:val>
                                        </p:tav>
                                      </p:tavLst>
                                    </p:anim>
                                    <p:anim calcmode="lin" valueType="num">
                                      <p:cBhvr additive="base">
                                        <p:cTn id="12" dur="75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750" fill="hold"/>
                                        <p:tgtEl>
                                          <p:spTgt spid="18"/>
                                        </p:tgtEl>
                                        <p:attrNameLst>
                                          <p:attrName>ppt_x</p:attrName>
                                        </p:attrNameLst>
                                      </p:cBhvr>
                                      <p:tavLst>
                                        <p:tav tm="0">
                                          <p:val>
                                            <p:strVal val="#ppt_x"/>
                                          </p:val>
                                        </p:tav>
                                        <p:tav tm="100000">
                                          <p:val>
                                            <p:strVal val="#ppt_x"/>
                                          </p:val>
                                        </p:tav>
                                      </p:tavLst>
                                    </p:anim>
                                    <p:anim calcmode="lin" valueType="num">
                                      <p:cBhvr additive="base">
                                        <p:cTn id="16" dur="75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058"/>
                </p:tgtEl>
              </p:cMediaNode>
            </p:audio>
          </p:childTnLst>
        </p:cTn>
      </p:par>
    </p:tnLst>
    <p:bldLst>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820AAE3C-390C-FB71-99BC-394B1A08DB54}"/>
              </a:ext>
            </a:extLst>
          </p:cNvPr>
          <p:cNvPicPr>
            <a:picLocks noChangeAspect="1"/>
          </p:cNvPicPr>
          <p:nvPr/>
        </p:nvPicPr>
        <p:blipFill rotWithShape="1">
          <a:blip r:embed="rId6"/>
          <a:srcRect l="4456" t="5298" r="4498" b="45611"/>
          <a:stretch/>
        </p:blipFill>
        <p:spPr>
          <a:xfrm>
            <a:off x="1754153" y="9922613"/>
            <a:ext cx="16854158" cy="6058454"/>
          </a:xfrm>
          <a:prstGeom prst="rect">
            <a:avLst/>
          </a:prstGeom>
        </p:spPr>
      </p:pic>
      <p:sp>
        <p:nvSpPr>
          <p:cNvPr id="2" name="Title 1">
            <a:extLst>
              <a:ext uri="{FF2B5EF4-FFF2-40B4-BE49-F238E27FC236}">
                <a16:creationId xmlns:a16="http://schemas.microsoft.com/office/drawing/2014/main" id="{8E1C4F7B-BA86-E29E-52A4-C8CDC69FA0FC}"/>
              </a:ext>
            </a:extLst>
          </p:cNvPr>
          <p:cNvSpPr>
            <a:spLocks noGrp="1"/>
          </p:cNvSpPr>
          <p:nvPr>
            <p:ph type="title"/>
          </p:nvPr>
        </p:nvSpPr>
        <p:spPr>
          <a:xfrm>
            <a:off x="1134701" y="4474459"/>
            <a:ext cx="40375882" cy="4772026"/>
          </a:xfrm>
        </p:spPr>
        <p:txBody>
          <a:bodyPr>
            <a:normAutofit/>
          </a:bodyPr>
          <a:lstStyle/>
          <a:p>
            <a:pPr algn="r"/>
            <a:r>
              <a:rPr lang="en-US" sz="10560" dirty="0"/>
              <a:t>Age Associated Factors Contributing to OSCC Tumorigenesis: Senescence &amp; Immune Aging  </a:t>
            </a:r>
          </a:p>
        </p:txBody>
      </p:sp>
      <p:pic>
        <p:nvPicPr>
          <p:cNvPr id="5" name="Picture 4">
            <a:extLst>
              <a:ext uri="{FF2B5EF4-FFF2-40B4-BE49-F238E27FC236}">
                <a16:creationId xmlns:a16="http://schemas.microsoft.com/office/drawing/2014/main" id="{E5300F00-6459-902F-643C-D44A3566031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287124" y="16937340"/>
            <a:ext cx="5791934" cy="5791934"/>
          </a:xfrm>
          <a:prstGeom prst="rect">
            <a:avLst/>
          </a:prstGeom>
          <a:ln>
            <a:noFill/>
          </a:ln>
          <a:effectLst>
            <a:outerShdw blurRad="190500" algn="tl" rotWithShape="0">
              <a:srgbClr val="000000">
                <a:alpha val="70000"/>
              </a:srgbClr>
            </a:outerShdw>
          </a:effectLst>
        </p:spPr>
      </p:pic>
      <p:pic>
        <p:nvPicPr>
          <p:cNvPr id="6" name="Shape 20">
            <a:extLst>
              <a:ext uri="{FF2B5EF4-FFF2-40B4-BE49-F238E27FC236}">
                <a16:creationId xmlns:a16="http://schemas.microsoft.com/office/drawing/2014/main" id="{36D60BC5-3F74-1DEB-93CD-F1E14F23190B}"/>
              </a:ext>
            </a:extLst>
          </p:cNvPr>
          <p:cNvPicPr preferRelativeResize="0">
            <a:picLocks noChangeAspect="1"/>
          </p:cNvPicPr>
          <p:nvPr/>
        </p:nvPicPr>
        <p:blipFill rotWithShape="1">
          <a:blip r:embed="rId8">
            <a:alphaModFix/>
          </a:blip>
          <a:srcRect/>
          <a:stretch/>
        </p:blipFill>
        <p:spPr>
          <a:xfrm>
            <a:off x="9396535" y="22857075"/>
            <a:ext cx="5791934" cy="5791934"/>
          </a:xfrm>
          <a:prstGeom prst="rect">
            <a:avLst/>
          </a:prstGeom>
          <a:noFill/>
          <a:ln w="9525" cap="flat" cmpd="sng">
            <a:solidFill>
              <a:srgbClr val="FFFFFF"/>
            </a:solidFill>
            <a:prstDash val="solid"/>
            <a:round/>
            <a:headEnd type="none" w="sm" len="sm"/>
            <a:tailEnd type="none" w="sm" len="sm"/>
          </a:ln>
        </p:spPr>
      </p:pic>
      <p:pic>
        <p:nvPicPr>
          <p:cNvPr id="7" name="Shape 22">
            <a:extLst>
              <a:ext uri="{FF2B5EF4-FFF2-40B4-BE49-F238E27FC236}">
                <a16:creationId xmlns:a16="http://schemas.microsoft.com/office/drawing/2014/main" id="{5BB46E22-0E3A-CD93-EC80-962AF680D7B1}"/>
              </a:ext>
            </a:extLst>
          </p:cNvPr>
          <p:cNvPicPr preferRelativeResize="0">
            <a:picLocks noChangeAspect="1"/>
          </p:cNvPicPr>
          <p:nvPr/>
        </p:nvPicPr>
        <p:blipFill rotWithShape="1">
          <a:blip r:embed="rId9">
            <a:alphaModFix/>
          </a:blip>
          <a:srcRect/>
          <a:stretch/>
        </p:blipFill>
        <p:spPr>
          <a:xfrm>
            <a:off x="9396535" y="16937340"/>
            <a:ext cx="5791934" cy="5791934"/>
          </a:xfrm>
          <a:prstGeom prst="rect">
            <a:avLst/>
          </a:prstGeom>
          <a:noFill/>
          <a:ln w="9525" cap="flat" cmpd="sng">
            <a:solidFill>
              <a:srgbClr val="FFFFFF"/>
            </a:solidFill>
            <a:prstDash val="solid"/>
            <a:round/>
            <a:headEnd type="none" w="sm" len="sm"/>
            <a:tailEnd type="none" w="sm" len="sm"/>
          </a:ln>
        </p:spPr>
      </p:pic>
      <p:pic>
        <p:nvPicPr>
          <p:cNvPr id="8" name="Shape 24">
            <a:extLst>
              <a:ext uri="{FF2B5EF4-FFF2-40B4-BE49-F238E27FC236}">
                <a16:creationId xmlns:a16="http://schemas.microsoft.com/office/drawing/2014/main" id="{779056B3-5F97-58AE-7F49-89FF0DCC4FDF}"/>
              </a:ext>
            </a:extLst>
          </p:cNvPr>
          <p:cNvPicPr preferRelativeResize="0">
            <a:picLocks noChangeAspect="1"/>
          </p:cNvPicPr>
          <p:nvPr/>
        </p:nvPicPr>
        <p:blipFill rotWithShape="1">
          <a:blip r:embed="rId10">
            <a:alphaModFix/>
          </a:blip>
          <a:srcRect/>
          <a:stretch/>
        </p:blipFill>
        <p:spPr>
          <a:xfrm>
            <a:off x="4034935" y="22729270"/>
            <a:ext cx="5146651" cy="5782200"/>
          </a:xfrm>
          <a:prstGeom prst="rect">
            <a:avLst/>
          </a:prstGeom>
          <a:noFill/>
          <a:ln w="9525" cap="flat" cmpd="sng">
            <a:noFill/>
            <a:prstDash val="solid"/>
            <a:round/>
            <a:headEnd type="none" w="sm" len="sm"/>
            <a:tailEnd type="none" w="sm" len="sm"/>
          </a:ln>
        </p:spPr>
      </p:pic>
      <p:pic>
        <p:nvPicPr>
          <p:cNvPr id="9" name="Shape 25">
            <a:extLst>
              <a:ext uri="{FF2B5EF4-FFF2-40B4-BE49-F238E27FC236}">
                <a16:creationId xmlns:a16="http://schemas.microsoft.com/office/drawing/2014/main" id="{0EB215D2-59DD-C5BD-6866-30564A45842B}"/>
              </a:ext>
            </a:extLst>
          </p:cNvPr>
          <p:cNvPicPr preferRelativeResize="0">
            <a:picLocks noChangeAspect="1"/>
          </p:cNvPicPr>
          <p:nvPr/>
        </p:nvPicPr>
        <p:blipFill rotWithShape="1">
          <a:blip r:embed="rId11">
            <a:alphaModFix/>
          </a:blip>
          <a:srcRect/>
          <a:stretch/>
        </p:blipFill>
        <p:spPr>
          <a:xfrm>
            <a:off x="3988752" y="16937338"/>
            <a:ext cx="5251142" cy="5782195"/>
          </a:xfrm>
          <a:prstGeom prst="rect">
            <a:avLst/>
          </a:prstGeom>
          <a:noFill/>
          <a:ln w="9525" cap="flat" cmpd="sng">
            <a:noFill/>
            <a:prstDash val="solid"/>
            <a:round/>
            <a:headEnd type="none" w="sm" len="sm"/>
            <a:tailEnd type="none" w="sm" len="sm"/>
          </a:ln>
        </p:spPr>
      </p:pic>
      <p:sp>
        <p:nvSpPr>
          <p:cNvPr id="11" name="Text Box 69">
            <a:extLst>
              <a:ext uri="{FF2B5EF4-FFF2-40B4-BE49-F238E27FC236}">
                <a16:creationId xmlns:a16="http://schemas.microsoft.com/office/drawing/2014/main" id="{B70389A2-477F-6DB1-EE59-4C49E7837DAC}"/>
              </a:ext>
            </a:extLst>
          </p:cNvPr>
          <p:cNvSpPr txBox="1"/>
          <p:nvPr/>
        </p:nvSpPr>
        <p:spPr>
          <a:xfrm>
            <a:off x="9297869" y="16891853"/>
            <a:ext cx="2589581" cy="877824"/>
          </a:xfrm>
          <a:prstGeom prst="rect">
            <a:avLst/>
          </a:prstGeom>
          <a:noFill/>
          <a:ln w="6350">
            <a:noFill/>
          </a:ln>
        </p:spPr>
        <p:txBody>
          <a:bodyPr rot="0" spcFirstLastPara="0" vert="horz" wrap="square" lIns="438912" tIns="219456" rIns="438912" bIns="219456" numCol="1" spcCol="0" rtlCol="0" fromWordArt="0" anchor="t" anchorCtr="0" forceAA="0" compatLnSpc="1">
            <a:prstTxWarp prst="textNoShape">
              <a:avLst/>
            </a:prstTxWarp>
            <a:noAutofit/>
          </a:bodyPr>
          <a:lstStyle/>
          <a:p>
            <a:pPr defTabSz="2194560"/>
            <a:r>
              <a:rPr lang="en-US" sz="4320" dirty="0">
                <a:solidFill>
                  <a:srgbClr val="FFFFFF"/>
                </a:solidFill>
                <a:latin typeface="Arial" panose="020B0604020202020204" pitchFamily="34" charset="0"/>
                <a:ea typeface="Calibri" panose="020F0502020204030204" pitchFamily="34" charset="0"/>
              </a:rPr>
              <a:t>10 </a:t>
            </a:r>
            <a:r>
              <a:rPr lang="en-US" sz="4320" dirty="0" err="1">
                <a:solidFill>
                  <a:srgbClr val="FFFFFF"/>
                </a:solidFill>
                <a:latin typeface="Arial" panose="020B0604020202020204" pitchFamily="34" charset="0"/>
                <a:ea typeface="Calibri" panose="020F0502020204030204" pitchFamily="34" charset="0"/>
              </a:rPr>
              <a:t>wks</a:t>
            </a:r>
            <a:endParaRPr lang="en-US" sz="4320" dirty="0">
              <a:solidFill>
                <a:prstClr val="black"/>
              </a:solidFill>
              <a:latin typeface="Calibri" panose="020F0502020204030204" pitchFamily="34" charset="0"/>
              <a:ea typeface="Calibri" panose="020F0502020204030204" pitchFamily="34" charset="0"/>
            </a:endParaRPr>
          </a:p>
        </p:txBody>
      </p:sp>
      <p:sp>
        <p:nvSpPr>
          <p:cNvPr id="12" name="Text Box 71">
            <a:extLst>
              <a:ext uri="{FF2B5EF4-FFF2-40B4-BE49-F238E27FC236}">
                <a16:creationId xmlns:a16="http://schemas.microsoft.com/office/drawing/2014/main" id="{AE7FBEF6-4514-68F6-A9D5-7D1998B102E9}"/>
              </a:ext>
            </a:extLst>
          </p:cNvPr>
          <p:cNvSpPr txBox="1"/>
          <p:nvPr/>
        </p:nvSpPr>
        <p:spPr>
          <a:xfrm>
            <a:off x="9297869" y="22857072"/>
            <a:ext cx="2589581" cy="877824"/>
          </a:xfrm>
          <a:prstGeom prst="rect">
            <a:avLst/>
          </a:prstGeom>
          <a:noFill/>
          <a:ln w="6350">
            <a:noFill/>
          </a:ln>
        </p:spPr>
        <p:txBody>
          <a:bodyPr rot="0" spcFirstLastPara="0" vert="horz" wrap="square" lIns="438912" tIns="219456" rIns="438912" bIns="219456" numCol="1" spcCol="0" rtlCol="0" fromWordArt="0" anchor="t" anchorCtr="0" forceAA="0" compatLnSpc="1">
            <a:prstTxWarp prst="textNoShape">
              <a:avLst/>
            </a:prstTxWarp>
            <a:noAutofit/>
          </a:bodyPr>
          <a:lstStyle/>
          <a:p>
            <a:pPr defTabSz="2194560"/>
            <a:r>
              <a:rPr lang="en-US" sz="4320" dirty="0">
                <a:solidFill>
                  <a:srgbClr val="FFFFFF"/>
                </a:solidFill>
                <a:latin typeface="Arial" panose="020B0604020202020204" pitchFamily="34" charset="0"/>
                <a:ea typeface="Calibri" panose="020F0502020204030204" pitchFamily="34" charset="0"/>
              </a:rPr>
              <a:t>64 </a:t>
            </a:r>
            <a:r>
              <a:rPr lang="en-US" sz="4320" dirty="0" err="1">
                <a:solidFill>
                  <a:srgbClr val="FFFFFF"/>
                </a:solidFill>
                <a:latin typeface="Arial" panose="020B0604020202020204" pitchFamily="34" charset="0"/>
                <a:ea typeface="Calibri" panose="020F0502020204030204" pitchFamily="34" charset="0"/>
              </a:rPr>
              <a:t>wks</a:t>
            </a:r>
            <a:endParaRPr lang="en-US" sz="4320" dirty="0">
              <a:solidFill>
                <a:prstClr val="black"/>
              </a:solidFill>
              <a:latin typeface="Calibri" panose="020F0502020204030204" pitchFamily="34" charset="0"/>
              <a:ea typeface="Calibri" panose="020F0502020204030204" pitchFamily="34" charset="0"/>
            </a:endParaRPr>
          </a:p>
        </p:txBody>
      </p:sp>
      <p:sp>
        <p:nvSpPr>
          <p:cNvPr id="13" name="Rectangle 12">
            <a:extLst>
              <a:ext uri="{FF2B5EF4-FFF2-40B4-BE49-F238E27FC236}">
                <a16:creationId xmlns:a16="http://schemas.microsoft.com/office/drawing/2014/main" id="{ED19F64B-3B41-556F-B865-4AC2DDD2B1C9}"/>
              </a:ext>
            </a:extLst>
          </p:cNvPr>
          <p:cNvSpPr>
            <a:spLocks noChangeAspect="1"/>
          </p:cNvSpPr>
          <p:nvPr/>
        </p:nvSpPr>
        <p:spPr>
          <a:xfrm>
            <a:off x="10653485" y="18580886"/>
            <a:ext cx="1097280" cy="1097280"/>
          </a:xfrm>
          <a:prstGeom prst="rect">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94560"/>
            <a:endParaRPr lang="en-US" sz="8640">
              <a:solidFill>
                <a:prstClr val="white"/>
              </a:solidFill>
              <a:latin typeface="Calibri" panose="020F0502020204030204"/>
            </a:endParaRPr>
          </a:p>
        </p:txBody>
      </p:sp>
      <p:cxnSp>
        <p:nvCxnSpPr>
          <p:cNvPr id="14" name="Straight Connector 13">
            <a:extLst>
              <a:ext uri="{FF2B5EF4-FFF2-40B4-BE49-F238E27FC236}">
                <a16:creationId xmlns:a16="http://schemas.microsoft.com/office/drawing/2014/main" id="{B76533C1-13EE-182C-0CEE-6732817C10F9}"/>
              </a:ext>
            </a:extLst>
          </p:cNvPr>
          <p:cNvCxnSpPr>
            <a:cxnSpLocks/>
          </p:cNvCxnSpPr>
          <p:nvPr/>
        </p:nvCxnSpPr>
        <p:spPr>
          <a:xfrm>
            <a:off x="11670595" y="18592298"/>
            <a:ext cx="5306813" cy="1554264"/>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745F688-A6E7-203E-E2ED-065F78961C7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317998" y="22857075"/>
            <a:ext cx="5791934" cy="5791934"/>
          </a:xfrm>
          <a:prstGeom prst="rect">
            <a:avLst/>
          </a:prstGeom>
          <a:ln>
            <a:noFill/>
          </a:ln>
          <a:effectLst>
            <a:outerShdw blurRad="190500" algn="tl" rotWithShape="0">
              <a:srgbClr val="000000">
                <a:alpha val="70000"/>
              </a:srgbClr>
            </a:outerShdw>
          </a:effectLst>
        </p:spPr>
      </p:pic>
      <p:sp>
        <p:nvSpPr>
          <p:cNvPr id="16" name="Rectangle 15">
            <a:extLst>
              <a:ext uri="{FF2B5EF4-FFF2-40B4-BE49-F238E27FC236}">
                <a16:creationId xmlns:a16="http://schemas.microsoft.com/office/drawing/2014/main" id="{858F6700-D8BC-FD5C-6820-6D37BAA6D522}"/>
              </a:ext>
            </a:extLst>
          </p:cNvPr>
          <p:cNvSpPr>
            <a:spLocks noChangeAspect="1"/>
          </p:cNvSpPr>
          <p:nvPr/>
        </p:nvSpPr>
        <p:spPr>
          <a:xfrm>
            <a:off x="13110353" y="26715845"/>
            <a:ext cx="1103822" cy="1097280"/>
          </a:xfrm>
          <a:prstGeom prst="rect">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94560"/>
            <a:endParaRPr lang="en-US" sz="8640">
              <a:solidFill>
                <a:prstClr val="white"/>
              </a:solidFill>
              <a:latin typeface="Calibri" panose="020F0502020204030204"/>
            </a:endParaRPr>
          </a:p>
        </p:txBody>
      </p:sp>
      <p:cxnSp>
        <p:nvCxnSpPr>
          <p:cNvPr id="17" name="Straight Connector 16">
            <a:extLst>
              <a:ext uri="{FF2B5EF4-FFF2-40B4-BE49-F238E27FC236}">
                <a16:creationId xmlns:a16="http://schemas.microsoft.com/office/drawing/2014/main" id="{393A11D6-AD6F-4A88-FA3C-2FA7FEBE9A5B}"/>
              </a:ext>
            </a:extLst>
          </p:cNvPr>
          <p:cNvCxnSpPr>
            <a:cxnSpLocks/>
          </p:cNvCxnSpPr>
          <p:nvPr/>
        </p:nvCxnSpPr>
        <p:spPr>
          <a:xfrm flipV="1">
            <a:off x="14214175" y="26394696"/>
            <a:ext cx="2393160" cy="1356691"/>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8" name="Rounded Rectangle 17">
            <a:extLst>
              <a:ext uri="{FF2B5EF4-FFF2-40B4-BE49-F238E27FC236}">
                <a16:creationId xmlns:a16="http://schemas.microsoft.com/office/drawing/2014/main" id="{F3778207-EBC2-5AEB-A5D4-832CC90AEB18}"/>
              </a:ext>
            </a:extLst>
          </p:cNvPr>
          <p:cNvSpPr/>
          <p:nvPr/>
        </p:nvSpPr>
        <p:spPr>
          <a:xfrm>
            <a:off x="1007352" y="8615273"/>
            <a:ext cx="19071014" cy="1438997"/>
          </a:xfrm>
          <a:prstGeom prst="roundRect">
            <a:avLst/>
          </a:prstGeom>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8100000" scaled="1"/>
            <a:tileRect/>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94560"/>
            <a:r>
              <a:rPr lang="en-US" altLang="en-US" sz="5040" b="1" i="1" dirty="0">
                <a:solidFill>
                  <a:prstClr val="black"/>
                </a:solidFill>
                <a:latin typeface="Arial" panose="020B0604020202020204" pitchFamily="34" charset="0"/>
                <a:cs typeface="Arial" panose="020B0604020202020204" pitchFamily="34" charset="0"/>
              </a:rPr>
              <a:t>Is the presence of senescent cells contributing to the response of aged mice to E7386 treatment? </a:t>
            </a:r>
          </a:p>
        </p:txBody>
      </p:sp>
      <p:grpSp>
        <p:nvGrpSpPr>
          <p:cNvPr id="22" name="Group 21">
            <a:extLst>
              <a:ext uri="{FF2B5EF4-FFF2-40B4-BE49-F238E27FC236}">
                <a16:creationId xmlns:a16="http://schemas.microsoft.com/office/drawing/2014/main" id="{1B7A5981-11E6-D9A0-3BFC-67890AD48909}"/>
              </a:ext>
            </a:extLst>
          </p:cNvPr>
          <p:cNvGrpSpPr/>
          <p:nvPr/>
        </p:nvGrpSpPr>
        <p:grpSpPr>
          <a:xfrm>
            <a:off x="24039276" y="12489336"/>
            <a:ext cx="19077182" cy="10725542"/>
            <a:chOff x="6098120" y="1688626"/>
            <a:chExt cx="3117570" cy="1740339"/>
          </a:xfrm>
        </p:grpSpPr>
        <p:sp>
          <p:nvSpPr>
            <p:cNvPr id="23" name="Rectangle 22">
              <a:extLst>
                <a:ext uri="{FF2B5EF4-FFF2-40B4-BE49-F238E27FC236}">
                  <a16:creationId xmlns:a16="http://schemas.microsoft.com/office/drawing/2014/main" id="{03C93ABB-6D5F-D436-4D4E-45BF34F920C4}"/>
                </a:ext>
              </a:extLst>
            </p:cNvPr>
            <p:cNvSpPr/>
            <p:nvPr/>
          </p:nvSpPr>
          <p:spPr>
            <a:xfrm>
              <a:off x="7682476" y="1688626"/>
              <a:ext cx="1533214" cy="17401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94560"/>
              <a:endParaRPr lang="en-US" sz="8640">
                <a:solidFill>
                  <a:prstClr val="white"/>
                </a:solidFill>
                <a:latin typeface="Calibri" panose="020F0502020204030204"/>
              </a:endParaRPr>
            </a:p>
          </p:txBody>
        </p:sp>
        <p:grpSp>
          <p:nvGrpSpPr>
            <p:cNvPr id="24" name="Group 23">
              <a:extLst>
                <a:ext uri="{FF2B5EF4-FFF2-40B4-BE49-F238E27FC236}">
                  <a16:creationId xmlns:a16="http://schemas.microsoft.com/office/drawing/2014/main" id="{D7A60FEA-7A55-940D-F00D-6B2133B52A96}"/>
                </a:ext>
              </a:extLst>
            </p:cNvPr>
            <p:cNvGrpSpPr>
              <a:grpSpLocks noChangeAspect="1"/>
            </p:cNvGrpSpPr>
            <p:nvPr/>
          </p:nvGrpSpPr>
          <p:grpSpPr>
            <a:xfrm>
              <a:off x="6098120" y="1688821"/>
              <a:ext cx="3106048" cy="1740144"/>
              <a:chOff x="1678228" y="-1334298"/>
              <a:chExt cx="4892783" cy="3200598"/>
            </a:xfrm>
          </p:grpSpPr>
          <p:pic>
            <p:nvPicPr>
              <p:cNvPr id="25" name="Picture 24">
                <a:extLst>
                  <a:ext uri="{FF2B5EF4-FFF2-40B4-BE49-F238E27FC236}">
                    <a16:creationId xmlns:a16="http://schemas.microsoft.com/office/drawing/2014/main" id="{D7A1E78D-41FC-52EC-347E-956435804FC5}"/>
                  </a:ext>
                </a:extLst>
              </p:cNvPr>
              <p:cNvPicPr>
                <a:picLocks noChangeAspect="1"/>
              </p:cNvPicPr>
              <p:nvPr/>
            </p:nvPicPr>
            <p:blipFill rotWithShape="1">
              <a:blip r:embed="rId13"/>
              <a:srcRect l="3995" t="18737" r="76189" b="34739"/>
              <a:stretch/>
            </p:blipFill>
            <p:spPr>
              <a:xfrm>
                <a:off x="1678228" y="-1334297"/>
                <a:ext cx="2423552" cy="3200597"/>
              </a:xfrm>
              <a:prstGeom prst="rect">
                <a:avLst/>
              </a:prstGeom>
              <a:ln w="12700">
                <a:solidFill>
                  <a:schemeClr val="tx1"/>
                </a:solidFill>
              </a:ln>
            </p:spPr>
          </p:pic>
          <p:pic>
            <p:nvPicPr>
              <p:cNvPr id="26" name="Picture 25">
                <a:extLst>
                  <a:ext uri="{FF2B5EF4-FFF2-40B4-BE49-F238E27FC236}">
                    <a16:creationId xmlns:a16="http://schemas.microsoft.com/office/drawing/2014/main" id="{D6731288-7E3A-BBE8-EAD9-61C9DE3C2E0D}"/>
                  </a:ext>
                </a:extLst>
              </p:cNvPr>
              <p:cNvPicPr>
                <a:picLocks noChangeAspect="1"/>
              </p:cNvPicPr>
              <p:nvPr/>
            </p:nvPicPr>
            <p:blipFill rotWithShape="1">
              <a:blip r:embed="rId14">
                <a:extLst>
                  <a:ext uri="{28A0092B-C50C-407E-A947-70E740481C1C}">
                    <a14:useLocalDpi xmlns:a14="http://schemas.microsoft.com/office/drawing/2010/main" val="0"/>
                  </a:ext>
                </a:extLst>
              </a:blip>
              <a:srcRect l="16739" t="17962" r="36478" b="17667"/>
              <a:stretch/>
            </p:blipFill>
            <p:spPr>
              <a:xfrm>
                <a:off x="4155825" y="-1334298"/>
                <a:ext cx="2415186" cy="3190941"/>
              </a:xfrm>
              <a:prstGeom prst="rect">
                <a:avLst/>
              </a:prstGeom>
              <a:ln w="12700">
                <a:solidFill>
                  <a:schemeClr val="tx1"/>
                </a:solidFill>
              </a:ln>
            </p:spPr>
          </p:pic>
          <p:sp>
            <p:nvSpPr>
              <p:cNvPr id="27" name="TextBox 26">
                <a:extLst>
                  <a:ext uri="{FF2B5EF4-FFF2-40B4-BE49-F238E27FC236}">
                    <a16:creationId xmlns:a16="http://schemas.microsoft.com/office/drawing/2014/main" id="{DC535B2B-603B-5AEA-0D5F-31909C57BCAE}"/>
                  </a:ext>
                </a:extLst>
              </p:cNvPr>
              <p:cNvSpPr txBox="1"/>
              <p:nvPr/>
            </p:nvSpPr>
            <p:spPr>
              <a:xfrm>
                <a:off x="4227998" y="1427823"/>
                <a:ext cx="1162131" cy="380274"/>
              </a:xfrm>
              <a:prstGeom prst="rect">
                <a:avLst/>
              </a:prstGeom>
              <a:noFill/>
            </p:spPr>
            <p:txBody>
              <a:bodyPr wrap="square" rtlCol="0">
                <a:spAutoFit/>
              </a:bodyPr>
              <a:lstStyle/>
              <a:p>
                <a:pPr algn="r" defTabSz="2194560"/>
                <a:r>
                  <a:rPr lang="en-US" sz="3840" b="1" dirty="0">
                    <a:solidFill>
                      <a:srgbClr val="3600FF"/>
                    </a:solidFill>
                    <a:latin typeface="Arial" panose="020B0604020202020204" pitchFamily="34" charset="0"/>
                    <a:cs typeface="Arial" panose="020B0604020202020204" pitchFamily="34" charset="0"/>
                  </a:rPr>
                  <a:t>Young</a:t>
                </a:r>
              </a:p>
              <a:p>
                <a:pPr algn="r" defTabSz="2194560"/>
                <a:r>
                  <a:rPr lang="en-US" sz="3840" b="1" dirty="0">
                    <a:solidFill>
                      <a:srgbClr val="FF0000"/>
                    </a:solidFill>
                    <a:latin typeface="Arial" panose="020B0604020202020204" pitchFamily="34" charset="0"/>
                    <a:cs typeface="Arial" panose="020B0604020202020204" pitchFamily="34" charset="0"/>
                  </a:rPr>
                  <a:t>Old</a:t>
                </a:r>
              </a:p>
            </p:txBody>
          </p:sp>
        </p:grpSp>
      </p:grpSp>
      <p:sp>
        <p:nvSpPr>
          <p:cNvPr id="28" name="Rounded Rectangle 27">
            <a:extLst>
              <a:ext uri="{FF2B5EF4-FFF2-40B4-BE49-F238E27FC236}">
                <a16:creationId xmlns:a16="http://schemas.microsoft.com/office/drawing/2014/main" id="{F348DCCA-0825-F533-1F2A-27B319C9CFBD}"/>
              </a:ext>
            </a:extLst>
          </p:cNvPr>
          <p:cNvSpPr/>
          <p:nvPr/>
        </p:nvSpPr>
        <p:spPr>
          <a:xfrm>
            <a:off x="23857099" y="10227153"/>
            <a:ext cx="19259357" cy="1739050"/>
          </a:xfrm>
          <a:prstGeom prst="roundRect">
            <a:avLst/>
          </a:prstGeom>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8100000" scaled="1"/>
            <a:tileRect/>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94560"/>
            <a:r>
              <a:rPr lang="en-US" altLang="en-US" sz="4800" b="1" i="1" dirty="0">
                <a:solidFill>
                  <a:prstClr val="black"/>
                </a:solidFill>
                <a:latin typeface="Arial" panose="020B0604020202020204" pitchFamily="34" charset="0"/>
                <a:cs typeface="Arial" panose="020B0604020202020204" pitchFamily="34" charset="0"/>
              </a:rPr>
              <a:t>Aged mice have fewer immune cells compared to young mice</a:t>
            </a:r>
          </a:p>
        </p:txBody>
      </p:sp>
      <p:sp>
        <p:nvSpPr>
          <p:cNvPr id="3" name="TextBox 2">
            <a:extLst>
              <a:ext uri="{FF2B5EF4-FFF2-40B4-BE49-F238E27FC236}">
                <a16:creationId xmlns:a16="http://schemas.microsoft.com/office/drawing/2014/main" id="{F6A033D1-BCED-D832-9A66-4210D0938AA3}"/>
              </a:ext>
            </a:extLst>
          </p:cNvPr>
          <p:cNvSpPr txBox="1"/>
          <p:nvPr/>
        </p:nvSpPr>
        <p:spPr>
          <a:xfrm>
            <a:off x="2219788" y="30534561"/>
            <a:ext cx="10072714" cy="867930"/>
          </a:xfrm>
          <a:prstGeom prst="rect">
            <a:avLst/>
          </a:prstGeom>
          <a:noFill/>
        </p:spPr>
        <p:txBody>
          <a:bodyPr wrap="square" rtlCol="0">
            <a:spAutoFit/>
          </a:bodyPr>
          <a:lstStyle/>
          <a:p>
            <a:pPr defTabSz="2194560"/>
            <a:r>
              <a:rPr lang="en-US" sz="5040" dirty="0">
                <a:solidFill>
                  <a:prstClr val="black"/>
                </a:solidFill>
                <a:latin typeface="Calibri" panose="020F0502020204030204"/>
              </a:rPr>
              <a:t>Unpublished. Please do not post.</a:t>
            </a:r>
          </a:p>
        </p:txBody>
      </p:sp>
      <p:sp>
        <p:nvSpPr>
          <p:cNvPr id="10" name="Rectangle 9">
            <a:extLst>
              <a:ext uri="{FF2B5EF4-FFF2-40B4-BE49-F238E27FC236}">
                <a16:creationId xmlns:a16="http://schemas.microsoft.com/office/drawing/2014/main" id="{7DD712BE-2680-7BAD-5D32-27F59205C787}"/>
              </a:ext>
            </a:extLst>
          </p:cNvPr>
          <p:cNvSpPr/>
          <p:nvPr/>
        </p:nvSpPr>
        <p:spPr>
          <a:xfrm>
            <a:off x="8967970" y="15780012"/>
            <a:ext cx="12440995" cy="1401067"/>
          </a:xfrm>
          <a:prstGeom prst="rect">
            <a:avLst/>
          </a:prstGeom>
          <a:noFill/>
          <a:ln>
            <a:noFill/>
          </a:ln>
        </p:spPr>
        <p:txBody>
          <a:bodyPr spcFirstLastPara="1" wrap="square" lIns="438840" tIns="219360" rIns="438840" bIns="219360" anchor="t" anchorCtr="0">
            <a:noAutofit/>
          </a:bodyPr>
          <a:lstStyle/>
          <a:p>
            <a:pPr algn="ctr" defTabSz="2194560"/>
            <a:r>
              <a:rPr lang="en-US" sz="6720" dirty="0">
                <a:solidFill>
                  <a:srgbClr val="C00000"/>
                </a:solidFill>
                <a:latin typeface="Arial" panose="020B0604020202020204" pitchFamily="34" charset="0"/>
                <a:ea typeface="Arial" panose="020B0604020202020204" pitchFamily="34" charset="0"/>
              </a:rPr>
              <a:t>LMNB1 </a:t>
            </a:r>
            <a:r>
              <a:rPr lang="en-US" sz="6720" dirty="0">
                <a:solidFill>
                  <a:srgbClr val="000000"/>
                </a:solidFill>
                <a:latin typeface="Arial" panose="020B0604020202020204" pitchFamily="34" charset="0"/>
                <a:ea typeface="Arial" panose="020B0604020202020204" pitchFamily="34" charset="0"/>
              </a:rPr>
              <a:t>+</a:t>
            </a:r>
            <a:r>
              <a:rPr lang="en-US" sz="6720" dirty="0">
                <a:solidFill>
                  <a:srgbClr val="FF3BEF"/>
                </a:solidFill>
                <a:latin typeface="Arial" panose="020B0604020202020204" pitchFamily="34" charset="0"/>
                <a:ea typeface="Arial" panose="020B0604020202020204" pitchFamily="34" charset="0"/>
              </a:rPr>
              <a:t> </a:t>
            </a:r>
            <a:r>
              <a:rPr lang="en-US" sz="6720" dirty="0">
                <a:solidFill>
                  <a:srgbClr val="00B050"/>
                </a:solidFill>
                <a:latin typeface="Arial" panose="020B0604020202020204" pitchFamily="34" charset="0"/>
                <a:ea typeface="Arial" panose="020B0604020202020204" pitchFamily="34" charset="0"/>
              </a:rPr>
              <a:t>H3K9me3</a:t>
            </a:r>
            <a:r>
              <a:rPr lang="en-US" sz="6720" dirty="0">
                <a:solidFill>
                  <a:srgbClr val="FF3BEF"/>
                </a:solidFill>
                <a:latin typeface="Arial" panose="020B0604020202020204" pitchFamily="34" charset="0"/>
                <a:ea typeface="Arial" panose="020B0604020202020204" pitchFamily="34" charset="0"/>
              </a:rPr>
              <a:t> </a:t>
            </a:r>
            <a:r>
              <a:rPr lang="en-US" sz="6720" dirty="0">
                <a:solidFill>
                  <a:srgbClr val="000000"/>
                </a:solidFill>
                <a:latin typeface="Arial" panose="020B0604020202020204" pitchFamily="34" charset="0"/>
                <a:ea typeface="Arial" panose="020B0604020202020204" pitchFamily="34" charset="0"/>
              </a:rPr>
              <a:t>+</a:t>
            </a:r>
            <a:r>
              <a:rPr lang="en-US" sz="6720" dirty="0">
                <a:solidFill>
                  <a:srgbClr val="FF3BEF"/>
                </a:solidFill>
                <a:latin typeface="Arial" panose="020B0604020202020204" pitchFamily="34" charset="0"/>
                <a:ea typeface="Arial" panose="020B0604020202020204" pitchFamily="34" charset="0"/>
              </a:rPr>
              <a:t> </a:t>
            </a:r>
            <a:r>
              <a:rPr lang="en-US" sz="6720" dirty="0">
                <a:solidFill>
                  <a:srgbClr val="0070C0"/>
                </a:solidFill>
                <a:latin typeface="Arial" panose="020B0604020202020204" pitchFamily="34" charset="0"/>
                <a:ea typeface="Arial" panose="020B0604020202020204" pitchFamily="34" charset="0"/>
              </a:rPr>
              <a:t>DAPI</a:t>
            </a:r>
            <a:endParaRPr lang="en-US" sz="6720" dirty="0">
              <a:solidFill>
                <a:prstClr val="black"/>
              </a:solidFill>
              <a:latin typeface="Calibri" panose="020F0502020204030204" pitchFamily="34" charset="0"/>
              <a:ea typeface="Calibri" panose="020F0502020204030204" pitchFamily="34" charset="0"/>
            </a:endParaRPr>
          </a:p>
        </p:txBody>
      </p:sp>
      <p:sp>
        <p:nvSpPr>
          <p:cNvPr id="4" name="Rectangle 3">
            <a:extLst>
              <a:ext uri="{FF2B5EF4-FFF2-40B4-BE49-F238E27FC236}">
                <a16:creationId xmlns:a16="http://schemas.microsoft.com/office/drawing/2014/main" id="{C56C784C-FE07-073B-74C2-16108A0625C0}"/>
              </a:ext>
            </a:extLst>
          </p:cNvPr>
          <p:cNvSpPr/>
          <p:nvPr/>
        </p:nvSpPr>
        <p:spPr>
          <a:xfrm>
            <a:off x="30527314" y="19149173"/>
            <a:ext cx="1441200" cy="5266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194560"/>
            <a:endParaRPr lang="en-US" sz="8640">
              <a:solidFill>
                <a:prstClr val="white"/>
              </a:solidFill>
              <a:latin typeface="Calibri" panose="020F0502020204030204"/>
            </a:endParaRPr>
          </a:p>
        </p:txBody>
      </p:sp>
      <p:sp>
        <p:nvSpPr>
          <p:cNvPr id="20" name="Oval 19">
            <a:extLst>
              <a:ext uri="{FF2B5EF4-FFF2-40B4-BE49-F238E27FC236}">
                <a16:creationId xmlns:a16="http://schemas.microsoft.com/office/drawing/2014/main" id="{11B5977F-AA41-D11C-D9BD-259088633554}"/>
              </a:ext>
            </a:extLst>
          </p:cNvPr>
          <p:cNvSpPr/>
          <p:nvPr/>
        </p:nvSpPr>
        <p:spPr>
          <a:xfrm>
            <a:off x="40484719" y="20146560"/>
            <a:ext cx="2852578" cy="3067123"/>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194560"/>
            <a:endParaRPr lang="en-US" sz="8640">
              <a:solidFill>
                <a:prstClr val="white"/>
              </a:solidFill>
              <a:latin typeface="Calibri" panose="020F0502020204030204"/>
            </a:endParaRPr>
          </a:p>
        </p:txBody>
      </p:sp>
      <p:sp>
        <p:nvSpPr>
          <p:cNvPr id="21" name="TextBox 20">
            <a:extLst>
              <a:ext uri="{FF2B5EF4-FFF2-40B4-BE49-F238E27FC236}">
                <a16:creationId xmlns:a16="http://schemas.microsoft.com/office/drawing/2014/main" id="{6EA4BBE6-AE3E-F0BB-AEEB-CF3CA83CD858}"/>
              </a:ext>
            </a:extLst>
          </p:cNvPr>
          <p:cNvSpPr txBox="1"/>
          <p:nvPr/>
        </p:nvSpPr>
        <p:spPr>
          <a:xfrm>
            <a:off x="40659862" y="19221504"/>
            <a:ext cx="2456597" cy="757130"/>
          </a:xfrm>
          <a:prstGeom prst="rect">
            <a:avLst/>
          </a:prstGeom>
          <a:noFill/>
        </p:spPr>
        <p:txBody>
          <a:bodyPr wrap="square" rtlCol="0">
            <a:spAutoFit/>
          </a:bodyPr>
          <a:lstStyle/>
          <a:p>
            <a:pPr defTabSz="2194560"/>
            <a:r>
              <a:rPr lang="en-US" sz="4320" dirty="0">
                <a:solidFill>
                  <a:srgbClr val="ED7D31"/>
                </a:solidFill>
                <a:latin typeface="Calibri" panose="020F0502020204030204"/>
              </a:rPr>
              <a:t>T Cells</a:t>
            </a:r>
          </a:p>
        </p:txBody>
      </p:sp>
      <p:sp>
        <p:nvSpPr>
          <p:cNvPr id="29" name="Oval 28">
            <a:extLst>
              <a:ext uri="{FF2B5EF4-FFF2-40B4-BE49-F238E27FC236}">
                <a16:creationId xmlns:a16="http://schemas.microsoft.com/office/drawing/2014/main" id="{4CF1407E-7032-3083-0879-6292F5C5C34C}"/>
              </a:ext>
            </a:extLst>
          </p:cNvPr>
          <p:cNvSpPr/>
          <p:nvPr/>
        </p:nvSpPr>
        <p:spPr>
          <a:xfrm>
            <a:off x="40153805" y="13812862"/>
            <a:ext cx="2150890" cy="1661534"/>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194560"/>
            <a:endParaRPr lang="en-US" sz="8640">
              <a:solidFill>
                <a:prstClr val="white"/>
              </a:solidFill>
              <a:latin typeface="Calibri" panose="020F0502020204030204"/>
            </a:endParaRPr>
          </a:p>
        </p:txBody>
      </p:sp>
      <p:sp>
        <p:nvSpPr>
          <p:cNvPr id="30" name="TextBox 29">
            <a:extLst>
              <a:ext uri="{FF2B5EF4-FFF2-40B4-BE49-F238E27FC236}">
                <a16:creationId xmlns:a16="http://schemas.microsoft.com/office/drawing/2014/main" id="{491DA7B0-22C5-E71B-231C-2E8147D29CDE}"/>
              </a:ext>
            </a:extLst>
          </p:cNvPr>
          <p:cNvSpPr txBox="1"/>
          <p:nvPr/>
        </p:nvSpPr>
        <p:spPr>
          <a:xfrm>
            <a:off x="39374232" y="12754675"/>
            <a:ext cx="4272701" cy="757130"/>
          </a:xfrm>
          <a:prstGeom prst="rect">
            <a:avLst/>
          </a:prstGeom>
          <a:noFill/>
        </p:spPr>
        <p:txBody>
          <a:bodyPr wrap="square" rtlCol="0">
            <a:spAutoFit/>
          </a:bodyPr>
          <a:lstStyle/>
          <a:p>
            <a:pPr defTabSz="2194560"/>
            <a:r>
              <a:rPr lang="en-US" sz="4320" dirty="0">
                <a:solidFill>
                  <a:srgbClr val="00B050"/>
                </a:solidFill>
                <a:latin typeface="Calibri" panose="020F0502020204030204"/>
              </a:rPr>
              <a:t>Neutrophils</a:t>
            </a:r>
          </a:p>
        </p:txBody>
      </p:sp>
      <p:sp>
        <p:nvSpPr>
          <p:cNvPr id="31" name="Oval 30">
            <a:extLst>
              <a:ext uri="{FF2B5EF4-FFF2-40B4-BE49-F238E27FC236}">
                <a16:creationId xmlns:a16="http://schemas.microsoft.com/office/drawing/2014/main" id="{D3173BFD-6935-6091-F3D2-0CCAB82EF6A6}"/>
              </a:ext>
            </a:extLst>
          </p:cNvPr>
          <p:cNvSpPr/>
          <p:nvPr/>
        </p:nvSpPr>
        <p:spPr>
          <a:xfrm>
            <a:off x="40153807" y="16459200"/>
            <a:ext cx="3183490" cy="2762304"/>
          </a:xfrm>
          <a:prstGeom prst="ellipse">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194560"/>
            <a:endParaRPr lang="en-US" sz="8640">
              <a:solidFill>
                <a:prstClr val="white"/>
              </a:solidFill>
              <a:latin typeface="Calibri" panose="020F0502020204030204"/>
            </a:endParaRPr>
          </a:p>
        </p:txBody>
      </p:sp>
      <p:sp>
        <p:nvSpPr>
          <p:cNvPr id="32" name="TextBox 31">
            <a:extLst>
              <a:ext uri="{FF2B5EF4-FFF2-40B4-BE49-F238E27FC236}">
                <a16:creationId xmlns:a16="http://schemas.microsoft.com/office/drawing/2014/main" id="{42B1BE69-73CB-378F-9F55-3B900710D6A0}"/>
              </a:ext>
            </a:extLst>
          </p:cNvPr>
          <p:cNvSpPr txBox="1"/>
          <p:nvPr/>
        </p:nvSpPr>
        <p:spPr>
          <a:xfrm>
            <a:off x="39782791" y="15596270"/>
            <a:ext cx="2198942" cy="757130"/>
          </a:xfrm>
          <a:prstGeom prst="rect">
            <a:avLst/>
          </a:prstGeom>
          <a:noFill/>
        </p:spPr>
        <p:txBody>
          <a:bodyPr wrap="square" rtlCol="0">
            <a:spAutoFit/>
          </a:bodyPr>
          <a:lstStyle/>
          <a:p>
            <a:pPr defTabSz="2194560"/>
            <a:r>
              <a:rPr lang="en-US" sz="4320" dirty="0">
                <a:solidFill>
                  <a:srgbClr val="7030A0"/>
                </a:solidFill>
                <a:latin typeface="Calibri" panose="020F0502020204030204"/>
              </a:rPr>
              <a:t>APCs</a:t>
            </a:r>
          </a:p>
        </p:txBody>
      </p:sp>
      <p:sp>
        <p:nvSpPr>
          <p:cNvPr id="33" name="TextBox 32">
            <a:extLst>
              <a:ext uri="{FF2B5EF4-FFF2-40B4-BE49-F238E27FC236}">
                <a16:creationId xmlns:a16="http://schemas.microsoft.com/office/drawing/2014/main" id="{9538E4AF-5D14-CE86-ECE5-D92B4D67B4FE}"/>
              </a:ext>
            </a:extLst>
          </p:cNvPr>
          <p:cNvSpPr txBox="1"/>
          <p:nvPr/>
        </p:nvSpPr>
        <p:spPr>
          <a:xfrm>
            <a:off x="29740531" y="23163828"/>
            <a:ext cx="10213709" cy="830997"/>
          </a:xfrm>
          <a:prstGeom prst="rect">
            <a:avLst/>
          </a:prstGeom>
          <a:noFill/>
        </p:spPr>
        <p:txBody>
          <a:bodyPr wrap="square" rtlCol="0">
            <a:spAutoFit/>
          </a:bodyPr>
          <a:lstStyle/>
          <a:p>
            <a:pPr defTabSz="2194560"/>
            <a:r>
              <a:rPr lang="en-US" sz="4800" dirty="0">
                <a:solidFill>
                  <a:prstClr val="black"/>
                </a:solidFill>
                <a:latin typeface="Calibri" panose="020F0502020204030204"/>
              </a:rPr>
              <a:t>Anthony </a:t>
            </a:r>
            <a:r>
              <a:rPr lang="en-US" sz="4800" dirty="0" err="1">
                <a:solidFill>
                  <a:prstClr val="black"/>
                </a:solidFill>
                <a:latin typeface="Calibri" panose="020F0502020204030204"/>
              </a:rPr>
              <a:t>Spinella</a:t>
            </a:r>
            <a:r>
              <a:rPr lang="en-US" sz="4800" dirty="0">
                <a:solidFill>
                  <a:prstClr val="black"/>
                </a:solidFill>
                <a:latin typeface="Calibri" panose="020F0502020204030204"/>
              </a:rPr>
              <a:t> &amp; Lina </a:t>
            </a:r>
            <a:r>
              <a:rPr lang="en-US" sz="4800" dirty="0" err="1">
                <a:solidFill>
                  <a:prstClr val="black"/>
                </a:solidFill>
                <a:latin typeface="Calibri" panose="020F0502020204030204"/>
              </a:rPr>
              <a:t>Kroehling</a:t>
            </a:r>
            <a:endParaRPr lang="en-US" sz="4800" dirty="0">
              <a:solidFill>
                <a:prstClr val="black"/>
              </a:solidFill>
              <a:latin typeface="Calibri" panose="020F0502020204030204"/>
            </a:endParaRPr>
          </a:p>
        </p:txBody>
      </p:sp>
      <p:grpSp>
        <p:nvGrpSpPr>
          <p:cNvPr id="62" name="Group 61">
            <a:extLst>
              <a:ext uri="{FF2B5EF4-FFF2-40B4-BE49-F238E27FC236}">
                <a16:creationId xmlns:a16="http://schemas.microsoft.com/office/drawing/2014/main" id="{5D4261E6-FA48-36E0-FBBC-05D327588D69}"/>
              </a:ext>
            </a:extLst>
          </p:cNvPr>
          <p:cNvGrpSpPr/>
          <p:nvPr/>
        </p:nvGrpSpPr>
        <p:grpSpPr>
          <a:xfrm>
            <a:off x="22781270" y="25126419"/>
            <a:ext cx="20650513" cy="6566649"/>
            <a:chOff x="1813590" y="382638"/>
            <a:chExt cx="5617920" cy="1968819"/>
          </a:xfrm>
        </p:grpSpPr>
        <p:sp>
          <p:nvSpPr>
            <p:cNvPr id="63" name="TextBox 62">
              <a:extLst>
                <a:ext uri="{FF2B5EF4-FFF2-40B4-BE49-F238E27FC236}">
                  <a16:creationId xmlns:a16="http://schemas.microsoft.com/office/drawing/2014/main" id="{1BC2D709-6E10-5A54-5C7A-15F494EB1BDC}"/>
                </a:ext>
              </a:extLst>
            </p:cNvPr>
            <p:cNvSpPr txBox="1"/>
            <p:nvPr/>
          </p:nvSpPr>
          <p:spPr>
            <a:xfrm>
              <a:off x="2139056" y="382638"/>
              <a:ext cx="5169880" cy="204436"/>
            </a:xfrm>
            <a:prstGeom prst="rect">
              <a:avLst/>
            </a:prstGeom>
            <a:noFill/>
          </p:spPr>
          <p:txBody>
            <a:bodyPr wrap="square">
              <a:spAutoFit/>
            </a:bodyPr>
            <a:lstStyle/>
            <a:p>
              <a:pPr algn="ctr" defTabSz="2194560"/>
              <a:r>
                <a:rPr lang="en-US" sz="6720" b="1" dirty="0">
                  <a:solidFill>
                    <a:srgbClr val="7030A0"/>
                  </a:solidFill>
                  <a:latin typeface="Calibri" panose="020F0502020204030204"/>
                  <a:cs typeface="Arial" panose="020B0604020202020204" pitchFamily="34" charset="0"/>
                </a:rPr>
                <a:t>Normalizing Tumor Size to Elucidate Effect of Age</a:t>
              </a:r>
              <a:endParaRPr lang="en-US" sz="6720" b="1" dirty="0">
                <a:solidFill>
                  <a:srgbClr val="7030A0"/>
                </a:solidFill>
                <a:latin typeface="Calibri" panose="020F0502020204030204"/>
              </a:endParaRPr>
            </a:p>
          </p:txBody>
        </p:sp>
        <p:pic>
          <p:nvPicPr>
            <p:cNvPr id="64" name="Picture 63">
              <a:extLst>
                <a:ext uri="{FF2B5EF4-FFF2-40B4-BE49-F238E27FC236}">
                  <a16:creationId xmlns:a16="http://schemas.microsoft.com/office/drawing/2014/main" id="{66D61701-D738-9878-8640-E95DB8EEF5CD}"/>
                </a:ext>
              </a:extLst>
            </p:cNvPr>
            <p:cNvPicPr>
              <a:picLocks noChangeAspect="1"/>
            </p:cNvPicPr>
            <p:nvPr/>
          </p:nvPicPr>
          <p:blipFill rotWithShape="1">
            <a:blip r:embed="rId15">
              <a:extLst>
                <a:ext uri="{28A0092B-C50C-407E-A947-70E740481C1C}">
                  <a14:useLocalDpi xmlns:a14="http://schemas.microsoft.com/office/drawing/2010/main" val="0"/>
                </a:ext>
              </a:extLst>
            </a:blip>
            <a:srcRect t="3146"/>
            <a:stretch/>
          </p:blipFill>
          <p:spPr>
            <a:xfrm>
              <a:off x="4705262" y="760401"/>
              <a:ext cx="2726248" cy="1591056"/>
            </a:xfrm>
            <a:prstGeom prst="rect">
              <a:avLst/>
            </a:prstGeom>
          </p:spPr>
        </p:pic>
        <p:pic>
          <p:nvPicPr>
            <p:cNvPr id="65" name="Picture 64">
              <a:extLst>
                <a:ext uri="{FF2B5EF4-FFF2-40B4-BE49-F238E27FC236}">
                  <a16:creationId xmlns:a16="http://schemas.microsoft.com/office/drawing/2014/main" id="{A1B61F1A-4DE2-B729-2370-83862F738C42}"/>
                </a:ext>
              </a:extLst>
            </p:cNvPr>
            <p:cNvPicPr>
              <a:picLocks noChangeAspect="1"/>
            </p:cNvPicPr>
            <p:nvPr/>
          </p:nvPicPr>
          <p:blipFill rotWithShape="1">
            <a:blip r:embed="rId16">
              <a:extLst>
                <a:ext uri="{28A0092B-C50C-407E-A947-70E740481C1C}">
                  <a14:useLocalDpi xmlns:a14="http://schemas.microsoft.com/office/drawing/2010/main" val="0"/>
                </a:ext>
              </a:extLst>
            </a:blip>
            <a:srcRect l="3432" t="4029"/>
            <a:stretch/>
          </p:blipFill>
          <p:spPr>
            <a:xfrm>
              <a:off x="1813590" y="739225"/>
              <a:ext cx="2915446" cy="1591056"/>
            </a:xfrm>
            <a:prstGeom prst="rect">
              <a:avLst/>
            </a:prstGeom>
          </p:spPr>
        </p:pic>
      </p:grpSp>
      <p:pic>
        <p:nvPicPr>
          <p:cNvPr id="110" name="Audio 109">
            <a:extLst>
              <a:ext uri="{FF2B5EF4-FFF2-40B4-BE49-F238E27FC236}">
                <a16:creationId xmlns:a16="http://schemas.microsoft.com/office/drawing/2014/main" id="{A059E755-EBA6-A89B-0FE1-F9DA76D9DFC1}"/>
              </a:ext>
            </a:extLst>
          </p:cNvPr>
          <p:cNvPicPr>
            <a:picLocks noChangeAspect="1"/>
          </p:cNvPicPr>
          <p:nvPr>
            <a:audioFile r:link="rId3"/>
            <p:extLst>
              <p:ext uri="{DAA4B4D4-6D71-4841-9C94-3DE7FCFB9230}">
                <p14:media xmlns:p14="http://schemas.microsoft.com/office/powerpoint/2010/main" r:embed="rId2"/>
              </p:ext>
            </p:extLst>
          </p:nvPr>
        </p:nvPicPr>
        <p:blipFill>
          <a:blip r:embed="rId17"/>
          <a:stretch>
            <a:fillRect/>
          </a:stretch>
        </p:blipFill>
        <p:spPr>
          <a:xfrm>
            <a:off x="42926000" y="31953200"/>
            <a:ext cx="812800" cy="812800"/>
          </a:xfrm>
          <a:prstGeom prst="rect">
            <a:avLst/>
          </a:prstGeom>
        </p:spPr>
      </p:pic>
    </p:spTree>
    <p:custDataLst>
      <p:tags r:id="rId1"/>
    </p:custDataLst>
    <p:extLst>
      <p:ext uri="{BB962C8B-B14F-4D97-AF65-F5344CB8AC3E}">
        <p14:creationId xmlns:p14="http://schemas.microsoft.com/office/powerpoint/2010/main" val="81729328"/>
      </p:ext>
    </p:extLst>
  </p:cSld>
  <p:clrMapOvr>
    <a:masterClrMapping/>
  </p:clrMapOvr>
  <mc:AlternateContent xmlns:mc="http://schemas.openxmlformats.org/markup-compatibility/2006" xmlns:p14="http://schemas.microsoft.com/office/powerpoint/2010/main">
    <mc:Choice Requires="p14">
      <p:transition spd="slow" p14:dur="2000" advTm="94282"/>
    </mc:Choice>
    <mc:Fallback xmlns="">
      <p:transition spd="slow" advTm="942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677E5-B08E-0E88-D368-A0D3E6E433D3}"/>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70EDCF3A-E82A-CE52-43A5-5624581AA8F2}"/>
              </a:ext>
            </a:extLst>
          </p:cNvPr>
          <p:cNvSpPr>
            <a:spLocks noGrp="1"/>
          </p:cNvSpPr>
          <p:nvPr>
            <p:ph idx="1"/>
          </p:nvPr>
        </p:nvSpPr>
        <p:spPr/>
        <p:txBody>
          <a:bodyPr>
            <a:normAutofit/>
          </a:bodyPr>
          <a:lstStyle/>
          <a:p>
            <a:pPr marL="2194560" indent="-2194560">
              <a:buFont typeface="Wingdings" pitchFamily="2" charset="2"/>
              <a:buChar char="§"/>
            </a:pPr>
            <a:r>
              <a:rPr lang="en-US" altLang="en-US" sz="9600" dirty="0">
                <a:cs typeface="Arial" panose="020B0604020202020204" pitchFamily="34" charset="0"/>
              </a:rPr>
              <a:t>Epigenetic modifications directed by </a:t>
            </a:r>
            <a:r>
              <a:rPr lang="en-US" sz="9600" dirty="0">
                <a:cs typeface="Arial" panose="020B0604020202020204" pitchFamily="34" charset="0"/>
              </a:rPr>
              <a:t>β</a:t>
            </a:r>
            <a:r>
              <a:rPr lang="en-US" altLang="en-US" sz="9600" dirty="0">
                <a:cs typeface="Arial" panose="020B0604020202020204" pitchFamily="34" charset="0"/>
              </a:rPr>
              <a:t>-catenin/CBP/MLL1 complex promote expression of </a:t>
            </a:r>
            <a:r>
              <a:rPr lang="en-US" sz="9600" dirty="0">
                <a:cs typeface="Arial" panose="020B0604020202020204" pitchFamily="34" charset="0"/>
              </a:rPr>
              <a:t>genes associated with cancer stemness. </a:t>
            </a:r>
          </a:p>
          <a:p>
            <a:pPr marL="2194560" indent="-2194560">
              <a:buFont typeface="Wingdings" pitchFamily="2" charset="2"/>
              <a:buChar char="§"/>
            </a:pPr>
            <a:r>
              <a:rPr lang="en-US" altLang="en-US" sz="9600" dirty="0">
                <a:cs typeface="Arial" panose="020B0604020202020204" pitchFamily="34" charset="0"/>
              </a:rPr>
              <a:t>While OSCC is driven by the </a:t>
            </a:r>
            <a:r>
              <a:rPr lang="en-US" sz="9600" dirty="0">
                <a:cs typeface="Arial" panose="020B0604020202020204" pitchFamily="34" charset="0"/>
              </a:rPr>
              <a:t>β</a:t>
            </a:r>
            <a:r>
              <a:rPr lang="en-US" altLang="en-US" sz="9600" dirty="0">
                <a:cs typeface="Arial" panose="020B0604020202020204" pitchFamily="34" charset="0"/>
              </a:rPr>
              <a:t>-catenin/CBP/MLL1 signaling axis—as evidenced by the tumor volume reduction upon treatment with E7386—the microenvironment of older mice tumors may be more complex.  </a:t>
            </a:r>
          </a:p>
          <a:p>
            <a:pPr marL="2194560" indent="-2194560">
              <a:buFont typeface="Wingdings" pitchFamily="2" charset="2"/>
              <a:buChar char="§"/>
            </a:pPr>
            <a:r>
              <a:rPr lang="en-US" sz="9600" dirty="0">
                <a:cs typeface="Arial" panose="020B0604020202020204" pitchFamily="34" charset="0"/>
              </a:rPr>
              <a:t>Increases in IF associated with senescent markers suggests the potential involvement of β</a:t>
            </a:r>
            <a:r>
              <a:rPr lang="en-US" altLang="en-US" sz="9600" dirty="0">
                <a:cs typeface="Arial" panose="020B0604020202020204" pitchFamily="34" charset="0"/>
              </a:rPr>
              <a:t>-catenin/</a:t>
            </a:r>
            <a:r>
              <a:rPr lang="en-US" sz="9600" dirty="0">
                <a:cs typeface="Arial" panose="020B0604020202020204" pitchFamily="34" charset="0"/>
              </a:rPr>
              <a:t>CBP signaling in this age-related, pro-tumorigenic cellular phenotype.</a:t>
            </a:r>
          </a:p>
          <a:p>
            <a:pPr marL="2194560" indent="-2194560">
              <a:buFont typeface="Wingdings" pitchFamily="2" charset="2"/>
              <a:buChar char="§"/>
            </a:pPr>
            <a:r>
              <a:rPr lang="en-US" sz="9600" dirty="0">
                <a:cs typeface="Arial" panose="020B0604020202020204" pitchFamily="34" charset="0"/>
              </a:rPr>
              <a:t>Aged mice have fewer immune cells in the tumor microenvironment potentially contributing to OSCC </a:t>
            </a:r>
            <a:r>
              <a:rPr lang="en-US" sz="9600">
                <a:cs typeface="Arial" panose="020B0604020202020204" pitchFamily="34" charset="0"/>
              </a:rPr>
              <a:t>tumor growth. </a:t>
            </a:r>
            <a:endParaRPr lang="en-US" sz="9600" dirty="0">
              <a:cs typeface="Arial" panose="020B0604020202020204" pitchFamily="34" charset="0"/>
            </a:endParaRPr>
          </a:p>
          <a:p>
            <a:pPr marL="0" indent="0">
              <a:buNone/>
            </a:pPr>
            <a:endParaRPr lang="en-US" sz="9600" dirty="0">
              <a:cs typeface="Arial" panose="020B0604020202020204" pitchFamily="34" charset="0"/>
            </a:endParaRPr>
          </a:p>
          <a:p>
            <a:endParaRPr lang="en-US" sz="9600" dirty="0"/>
          </a:p>
        </p:txBody>
      </p:sp>
      <p:pic>
        <p:nvPicPr>
          <p:cNvPr id="43" name="Audio 42">
            <a:extLst>
              <a:ext uri="{FF2B5EF4-FFF2-40B4-BE49-F238E27FC236}">
                <a16:creationId xmlns:a16="http://schemas.microsoft.com/office/drawing/2014/main" id="{5C79415A-566D-89C6-1F73-013527E429C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926000" y="31953200"/>
            <a:ext cx="812800" cy="812800"/>
          </a:xfrm>
          <a:prstGeom prst="rect">
            <a:avLst/>
          </a:prstGeom>
        </p:spPr>
      </p:pic>
    </p:spTree>
    <p:extLst>
      <p:ext uri="{BB962C8B-B14F-4D97-AF65-F5344CB8AC3E}">
        <p14:creationId xmlns:p14="http://schemas.microsoft.com/office/powerpoint/2010/main" val="3240146027"/>
      </p:ext>
    </p:extLst>
  </p:cSld>
  <p:clrMapOvr>
    <a:masterClrMapping/>
  </p:clrMapOvr>
  <mc:AlternateContent xmlns:mc="http://schemas.openxmlformats.org/markup-compatibility/2006" xmlns:p14="http://schemas.microsoft.com/office/powerpoint/2010/main">
    <mc:Choice Requires="p14">
      <p:transition spd="slow" p14:dur="2000" advTm="46734"/>
    </mc:Choice>
    <mc:Fallback xmlns="">
      <p:transition spd="slow" advTm="467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292AB-A856-2E41-AF47-03C2C44F5B6F}"/>
              </a:ext>
            </a:extLst>
          </p:cNvPr>
          <p:cNvSpPr>
            <a:spLocks noGrp="1"/>
          </p:cNvSpPr>
          <p:nvPr>
            <p:ph type="title"/>
          </p:nvPr>
        </p:nvSpPr>
        <p:spPr>
          <a:xfrm>
            <a:off x="457200" y="4563182"/>
            <a:ext cx="37856160" cy="3384048"/>
          </a:xfrm>
        </p:spPr>
        <p:txBody>
          <a:bodyPr/>
          <a:lstStyle/>
          <a:p>
            <a:r>
              <a:rPr lang="en-US" dirty="0"/>
              <a:t>Acknowledgements</a:t>
            </a:r>
          </a:p>
        </p:txBody>
      </p:sp>
      <p:sp>
        <p:nvSpPr>
          <p:cNvPr id="3" name="Content Placeholder 2">
            <a:extLst>
              <a:ext uri="{FF2B5EF4-FFF2-40B4-BE49-F238E27FC236}">
                <a16:creationId xmlns:a16="http://schemas.microsoft.com/office/drawing/2014/main" id="{3F092F24-D53C-8446-B130-41C0E12474C2}"/>
              </a:ext>
            </a:extLst>
          </p:cNvPr>
          <p:cNvSpPr>
            <a:spLocks noGrp="1"/>
          </p:cNvSpPr>
          <p:nvPr>
            <p:ph idx="1"/>
          </p:nvPr>
        </p:nvSpPr>
        <p:spPr>
          <a:xfrm>
            <a:off x="596731" y="7947235"/>
            <a:ext cx="15277747" cy="19505866"/>
          </a:xfrm>
        </p:spPr>
        <p:txBody>
          <a:bodyPr>
            <a:normAutofit fontScale="40000" lnSpcReduction="20000"/>
          </a:bodyPr>
          <a:lstStyle/>
          <a:p>
            <a:pPr marL="0" indent="0">
              <a:buNone/>
            </a:pPr>
            <a:r>
              <a:rPr lang="en-US" sz="19800" b="1" u="sng" dirty="0"/>
              <a:t>Translational Dental Medicine </a:t>
            </a:r>
          </a:p>
          <a:p>
            <a:pPr marL="0" indent="0">
              <a:buNone/>
            </a:pPr>
            <a:r>
              <a:rPr lang="en-US" sz="19800" b="1" dirty="0"/>
              <a:t>Kukuruzinska Lab</a:t>
            </a:r>
          </a:p>
          <a:p>
            <a:pPr marL="0" indent="0">
              <a:buNone/>
            </a:pPr>
            <a:r>
              <a:rPr lang="en-US" sz="19800" dirty="0"/>
              <a:t>Maria A. Kukuruzinska, PhD</a:t>
            </a:r>
          </a:p>
          <a:p>
            <a:pPr marL="0" indent="0">
              <a:buNone/>
            </a:pPr>
            <a:r>
              <a:rPr lang="en-US" sz="19800" dirty="0"/>
              <a:t>Bach-Cuc Nguyen, PharmD, PhD</a:t>
            </a:r>
          </a:p>
          <a:p>
            <a:pPr marL="0" indent="0">
              <a:buNone/>
            </a:pPr>
            <a:r>
              <a:rPr lang="en-US" sz="19800" dirty="0"/>
              <a:t>Stacy Jankowski</a:t>
            </a:r>
          </a:p>
          <a:p>
            <a:pPr marL="0" indent="0">
              <a:buNone/>
            </a:pPr>
            <a:r>
              <a:rPr lang="en-US" sz="19200" dirty="0" err="1"/>
              <a:t>Guoxian</a:t>
            </a:r>
            <a:r>
              <a:rPr lang="en-US" sz="19200" dirty="0"/>
              <a:t> Wei</a:t>
            </a:r>
            <a:endParaRPr lang="en-US" sz="19200" dirty="0">
              <a:solidFill>
                <a:schemeClr val="bg1">
                  <a:lumMod val="50000"/>
                </a:schemeClr>
              </a:solidFill>
            </a:endParaRPr>
          </a:p>
          <a:p>
            <a:pPr marL="0" indent="0">
              <a:buNone/>
            </a:pPr>
            <a:r>
              <a:rPr lang="en-US" sz="19200" dirty="0">
                <a:solidFill>
                  <a:schemeClr val="bg1">
                    <a:lumMod val="50000"/>
                  </a:schemeClr>
                </a:solidFill>
              </a:rPr>
              <a:t>Nina C. Hardy</a:t>
            </a:r>
          </a:p>
          <a:p>
            <a:pPr marL="0" indent="0">
              <a:buNone/>
            </a:pPr>
            <a:endParaRPr lang="en-US" sz="19800" dirty="0"/>
          </a:p>
          <a:p>
            <a:pPr marL="0" indent="0">
              <a:buNone/>
            </a:pPr>
            <a:r>
              <a:rPr lang="en-US" sz="19800" b="1" dirty="0" err="1"/>
              <a:t>Divieti</a:t>
            </a:r>
            <a:r>
              <a:rPr lang="en-US" sz="19800" b="1" dirty="0"/>
              <a:t> </a:t>
            </a:r>
            <a:r>
              <a:rPr lang="en-US" sz="19800" b="1" dirty="0" err="1"/>
              <a:t>Pajevic</a:t>
            </a:r>
            <a:r>
              <a:rPr lang="en-US" sz="19800" b="1" dirty="0"/>
              <a:t> Lab</a:t>
            </a:r>
          </a:p>
          <a:p>
            <a:pPr marL="0" indent="0">
              <a:buNone/>
            </a:pPr>
            <a:r>
              <a:rPr lang="en-US" sz="19800" dirty="0"/>
              <a:t>Paola </a:t>
            </a:r>
            <a:r>
              <a:rPr lang="en-US" sz="19800" dirty="0" err="1"/>
              <a:t>Divieti</a:t>
            </a:r>
            <a:r>
              <a:rPr lang="en-US" sz="19800" dirty="0"/>
              <a:t> </a:t>
            </a:r>
            <a:r>
              <a:rPr lang="en-US" sz="19800" dirty="0" err="1"/>
              <a:t>Pajevic</a:t>
            </a:r>
            <a:r>
              <a:rPr lang="en-US" sz="19800" dirty="0"/>
              <a:t>, MD, PhD</a:t>
            </a:r>
          </a:p>
          <a:p>
            <a:pPr marL="0" indent="0">
              <a:buNone/>
            </a:pPr>
            <a:r>
              <a:rPr lang="en-US" sz="19800" dirty="0">
                <a:solidFill>
                  <a:schemeClr val="bg1">
                    <a:lumMod val="50000"/>
                  </a:schemeClr>
                </a:solidFill>
              </a:rPr>
              <a:t>Yuhei </a:t>
            </a:r>
            <a:r>
              <a:rPr lang="en-US" sz="19800" dirty="0" err="1">
                <a:solidFill>
                  <a:schemeClr val="bg1">
                    <a:lumMod val="50000"/>
                  </a:schemeClr>
                </a:solidFill>
              </a:rPr>
              <a:t>Uda</a:t>
            </a:r>
            <a:r>
              <a:rPr lang="en-US" sz="19800" dirty="0">
                <a:solidFill>
                  <a:schemeClr val="bg1">
                    <a:lumMod val="50000"/>
                  </a:schemeClr>
                </a:solidFill>
              </a:rPr>
              <a:t>, PhD</a:t>
            </a:r>
          </a:p>
          <a:p>
            <a:pPr marL="0" indent="0">
              <a:buNone/>
            </a:pPr>
            <a:r>
              <a:rPr lang="en-US" sz="19800" dirty="0">
                <a:solidFill>
                  <a:schemeClr val="bg1">
                    <a:lumMod val="50000"/>
                  </a:schemeClr>
                </a:solidFill>
              </a:rPr>
              <a:t>Giulia </a:t>
            </a:r>
            <a:r>
              <a:rPr lang="en-US" sz="19800" dirty="0" err="1">
                <a:solidFill>
                  <a:schemeClr val="bg1">
                    <a:lumMod val="50000"/>
                  </a:schemeClr>
                </a:solidFill>
              </a:rPr>
              <a:t>Montagna</a:t>
            </a:r>
            <a:endParaRPr lang="en-US" sz="19800" dirty="0">
              <a:solidFill>
                <a:schemeClr val="bg1">
                  <a:lumMod val="50000"/>
                </a:schemeClr>
              </a:solidFill>
            </a:endParaRPr>
          </a:p>
          <a:p>
            <a:pPr marL="0" indent="0">
              <a:buNone/>
            </a:pPr>
            <a:r>
              <a:rPr lang="en-US" sz="19200" dirty="0">
                <a:solidFill>
                  <a:schemeClr val="bg1">
                    <a:lumMod val="50000"/>
                  </a:schemeClr>
                </a:solidFill>
              </a:rPr>
              <a:t>Chris Constantinou</a:t>
            </a:r>
          </a:p>
          <a:p>
            <a:pPr marL="0" indent="0">
              <a:buNone/>
            </a:pPr>
            <a:endParaRPr lang="en-US" sz="19200" dirty="0">
              <a:solidFill>
                <a:schemeClr val="bg1">
                  <a:lumMod val="50000"/>
                </a:schemeClr>
              </a:solidFill>
            </a:endParaRPr>
          </a:p>
          <a:p>
            <a:pPr marL="0" indent="0">
              <a:buNone/>
            </a:pPr>
            <a:r>
              <a:rPr lang="en-US" sz="19200" b="1" dirty="0"/>
              <a:t>Manish </a:t>
            </a:r>
            <a:r>
              <a:rPr lang="en-US" sz="19200" b="1" dirty="0" err="1"/>
              <a:t>Bais</a:t>
            </a:r>
            <a:r>
              <a:rPr lang="en-US" sz="19200" b="1" dirty="0"/>
              <a:t>, PhD, DVM</a:t>
            </a:r>
          </a:p>
          <a:p>
            <a:pPr marL="0" indent="0">
              <a:buNone/>
            </a:pPr>
            <a:endParaRPr lang="en-US" sz="8640" dirty="0"/>
          </a:p>
        </p:txBody>
      </p:sp>
      <p:sp>
        <p:nvSpPr>
          <p:cNvPr id="4" name="Content Placeholder 2">
            <a:extLst>
              <a:ext uri="{FF2B5EF4-FFF2-40B4-BE49-F238E27FC236}">
                <a16:creationId xmlns:a16="http://schemas.microsoft.com/office/drawing/2014/main" id="{E3671245-AB03-794D-9345-B6649A2E2054}"/>
              </a:ext>
            </a:extLst>
          </p:cNvPr>
          <p:cNvSpPr txBox="1">
            <a:spLocks/>
          </p:cNvSpPr>
          <p:nvPr/>
        </p:nvSpPr>
        <p:spPr bwMode="auto">
          <a:xfrm>
            <a:off x="14585381" y="7947233"/>
            <a:ext cx="13470192" cy="1436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38912" tIns="219456" rIns="438912" bIns="219456" numCol="1" anchor="t" anchorCtr="0" compatLnSpc="1">
            <a:prstTxWarp prst="textNoShape">
              <a:avLst/>
            </a:prstTxWarp>
          </a:bodyPr>
          <a:lstStyle>
            <a:lvl1pPr marL="171450" indent="-171450" algn="l" defTabSz="685800" rtl="0" eaLnBrk="0" fontAlgn="base" hangingPunct="0">
              <a:lnSpc>
                <a:spcPct val="90000"/>
              </a:lnSpc>
              <a:spcBef>
                <a:spcPts val="750"/>
              </a:spcBef>
              <a:spcAft>
                <a:spcPct val="0"/>
              </a:spcAft>
              <a:buClr>
                <a:schemeClr val="accent1"/>
              </a:buClr>
              <a:buFont typeface="Wingdings" pitchFamily="2" charset="2"/>
              <a:buChar char="§"/>
              <a:defRPr sz="2100" kern="1200">
                <a:solidFill>
                  <a:schemeClr val="tx1"/>
                </a:solidFill>
                <a:latin typeface="Arial Regular"/>
                <a:ea typeface="+mn-ea"/>
                <a:cs typeface="+mn-cs"/>
              </a:defRPr>
            </a:lvl1pPr>
            <a:lvl2pPr marL="514350" indent="-171450" algn="l" defTabSz="685800" rtl="0" eaLnBrk="0" fontAlgn="base" hangingPunct="0">
              <a:lnSpc>
                <a:spcPct val="90000"/>
              </a:lnSpc>
              <a:spcBef>
                <a:spcPts val="375"/>
              </a:spcBef>
              <a:spcAft>
                <a:spcPct val="0"/>
              </a:spcAft>
              <a:buClr>
                <a:schemeClr val="accent1"/>
              </a:buClr>
              <a:buFont typeface="Wingdings" pitchFamily="2" charset="2"/>
              <a:buChar char="§"/>
              <a:defRPr kern="1200">
                <a:solidFill>
                  <a:schemeClr val="tx1"/>
                </a:solidFill>
                <a:latin typeface="Arial Regular"/>
                <a:ea typeface="+mn-ea"/>
                <a:cs typeface="+mn-cs"/>
              </a:defRPr>
            </a:lvl2pPr>
            <a:lvl3pPr marL="857250" indent="-171450" algn="l" defTabSz="685800" rtl="0" eaLnBrk="0" fontAlgn="base" hangingPunct="0">
              <a:lnSpc>
                <a:spcPct val="90000"/>
              </a:lnSpc>
              <a:spcBef>
                <a:spcPts val="375"/>
              </a:spcBef>
              <a:spcAft>
                <a:spcPct val="0"/>
              </a:spcAft>
              <a:buClr>
                <a:schemeClr val="accent1"/>
              </a:buClr>
              <a:buFont typeface="Wingdings" pitchFamily="2" charset="2"/>
              <a:buChar char="§"/>
              <a:defRPr sz="1500" kern="1200">
                <a:solidFill>
                  <a:schemeClr val="tx1"/>
                </a:solidFill>
                <a:latin typeface="Arial Regular"/>
                <a:ea typeface="+mn-ea"/>
                <a:cs typeface="+mn-cs"/>
              </a:defRPr>
            </a:lvl3pPr>
            <a:lvl4pPr marL="1200150" indent="-171450" algn="l" defTabSz="685800" rtl="0" eaLnBrk="0" fontAlgn="base" hangingPunct="0">
              <a:lnSpc>
                <a:spcPct val="90000"/>
              </a:lnSpc>
              <a:spcBef>
                <a:spcPts val="375"/>
              </a:spcBef>
              <a:spcAft>
                <a:spcPct val="0"/>
              </a:spcAft>
              <a:buClr>
                <a:schemeClr val="accent1"/>
              </a:buClr>
              <a:buFont typeface="Wingdings" pitchFamily="2" charset="2"/>
              <a:buChar char="§"/>
              <a:defRPr sz="1300" kern="1200">
                <a:solidFill>
                  <a:schemeClr val="tx1"/>
                </a:solidFill>
                <a:latin typeface="Arial Regular"/>
                <a:ea typeface="+mn-ea"/>
                <a:cs typeface="+mn-cs"/>
              </a:defRPr>
            </a:lvl4pPr>
            <a:lvl5pPr marL="1543050" indent="-171450" algn="l" defTabSz="685800" rtl="0" eaLnBrk="0" fontAlgn="base" hangingPunct="0">
              <a:lnSpc>
                <a:spcPct val="90000"/>
              </a:lnSpc>
              <a:spcBef>
                <a:spcPts val="375"/>
              </a:spcBef>
              <a:spcAft>
                <a:spcPct val="0"/>
              </a:spcAft>
              <a:buClr>
                <a:schemeClr val="accent1"/>
              </a:buClr>
              <a:buFont typeface="Wingdings" pitchFamily="2" charset="2"/>
              <a:buChar char="§"/>
              <a:defRPr sz="1300" kern="1200">
                <a:solidFill>
                  <a:schemeClr val="tx1"/>
                </a:solidFill>
                <a:latin typeface="Arial Regular"/>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3291840">
              <a:spcBef>
                <a:spcPts val="3600"/>
              </a:spcBef>
              <a:buClr>
                <a:srgbClr val="4472C4"/>
              </a:buClr>
              <a:buNone/>
            </a:pPr>
            <a:r>
              <a:rPr lang="en-US" sz="6480" b="1" u="sng" dirty="0">
                <a:solidFill>
                  <a:prstClr val="black"/>
                </a:solidFill>
                <a:latin typeface="Calibri" panose="020F0502020204030204"/>
              </a:rPr>
              <a:t>Biochemistry</a:t>
            </a:r>
          </a:p>
          <a:p>
            <a:pPr marL="0" indent="0" defTabSz="3291840">
              <a:spcBef>
                <a:spcPts val="3600"/>
              </a:spcBef>
              <a:buClr>
                <a:srgbClr val="4472C4"/>
              </a:buClr>
              <a:buNone/>
            </a:pPr>
            <a:r>
              <a:rPr lang="en-US" sz="6480" b="1" dirty="0">
                <a:solidFill>
                  <a:prstClr val="black"/>
                </a:solidFill>
                <a:latin typeface="Calibri" panose="020F0502020204030204"/>
              </a:rPr>
              <a:t>Varelas Lab</a:t>
            </a:r>
          </a:p>
          <a:p>
            <a:pPr marL="0" indent="0" defTabSz="3291840">
              <a:spcBef>
                <a:spcPts val="3600"/>
              </a:spcBef>
              <a:buClr>
                <a:srgbClr val="4472C4"/>
              </a:buClr>
              <a:buNone/>
            </a:pPr>
            <a:r>
              <a:rPr lang="en-US" sz="6480" dirty="0" err="1">
                <a:solidFill>
                  <a:prstClr val="black"/>
                </a:solidFill>
                <a:latin typeface="Calibri" panose="020F0502020204030204"/>
              </a:rPr>
              <a:t>Xaralabos</a:t>
            </a:r>
            <a:r>
              <a:rPr lang="en-US" sz="6480" dirty="0">
                <a:solidFill>
                  <a:prstClr val="black"/>
                </a:solidFill>
                <a:latin typeface="Calibri" panose="020F0502020204030204"/>
              </a:rPr>
              <a:t> (Bob) Varelas, PhD</a:t>
            </a:r>
          </a:p>
          <a:p>
            <a:pPr marL="0" indent="0" defTabSz="3291840">
              <a:spcBef>
                <a:spcPts val="3600"/>
              </a:spcBef>
              <a:buClr>
                <a:srgbClr val="4472C4"/>
              </a:buClr>
              <a:buNone/>
            </a:pPr>
            <a:r>
              <a:rPr lang="en-US" sz="6480" u="sng" dirty="0">
                <a:solidFill>
                  <a:prstClr val="black"/>
                </a:solidFill>
                <a:latin typeface="Calibri" panose="020F0502020204030204"/>
              </a:rPr>
              <a:t>Anthony </a:t>
            </a:r>
            <a:r>
              <a:rPr lang="en-US" sz="6480" u="sng" dirty="0" err="1">
                <a:solidFill>
                  <a:prstClr val="black"/>
                </a:solidFill>
                <a:latin typeface="Calibri" panose="020F0502020204030204"/>
              </a:rPr>
              <a:t>Spinella</a:t>
            </a:r>
            <a:endParaRPr lang="en-US" sz="6480" u="sng" dirty="0">
              <a:solidFill>
                <a:prstClr val="black"/>
              </a:solidFill>
              <a:latin typeface="Calibri" panose="020F0502020204030204"/>
            </a:endParaRPr>
          </a:p>
          <a:p>
            <a:pPr marL="0" indent="0" defTabSz="3291840">
              <a:spcBef>
                <a:spcPts val="3600"/>
              </a:spcBef>
              <a:buClr>
                <a:srgbClr val="4472C4"/>
              </a:buClr>
              <a:buNone/>
            </a:pPr>
            <a:r>
              <a:rPr lang="en-US" sz="6480" dirty="0">
                <a:solidFill>
                  <a:prstClr val="black"/>
                </a:solidFill>
                <a:latin typeface="Calibri" panose="020F0502020204030204"/>
              </a:rPr>
              <a:t>Andrew </a:t>
            </a:r>
            <a:r>
              <a:rPr lang="en-US" sz="6480" dirty="0" err="1">
                <a:solidFill>
                  <a:prstClr val="black"/>
                </a:solidFill>
                <a:latin typeface="Calibri" panose="020F0502020204030204"/>
              </a:rPr>
              <a:t>Tilston-Lunel</a:t>
            </a:r>
            <a:endParaRPr lang="en-US" sz="6480" dirty="0">
              <a:solidFill>
                <a:prstClr val="black"/>
              </a:solidFill>
              <a:latin typeface="Calibri" panose="020F0502020204030204"/>
            </a:endParaRPr>
          </a:p>
          <a:p>
            <a:pPr marL="0" indent="0" defTabSz="3291840">
              <a:spcBef>
                <a:spcPts val="3600"/>
              </a:spcBef>
              <a:buClr>
                <a:srgbClr val="4472C4"/>
              </a:buClr>
              <a:buNone/>
            </a:pPr>
            <a:endParaRPr lang="en-US" sz="6480" dirty="0">
              <a:solidFill>
                <a:prstClr val="black"/>
              </a:solidFill>
              <a:latin typeface="Calibri" panose="020F0502020204030204"/>
            </a:endParaRPr>
          </a:p>
          <a:p>
            <a:pPr marL="0" indent="0" defTabSz="3291840">
              <a:spcBef>
                <a:spcPts val="3600"/>
              </a:spcBef>
              <a:buClr>
                <a:srgbClr val="4472C4"/>
              </a:buClr>
              <a:buNone/>
            </a:pPr>
            <a:r>
              <a:rPr lang="en-US" sz="6480" b="1" u="sng" dirty="0">
                <a:solidFill>
                  <a:prstClr val="black"/>
                </a:solidFill>
                <a:latin typeface="Calibri" panose="020F0502020204030204"/>
              </a:rPr>
              <a:t>Computational Biomedicine</a:t>
            </a:r>
          </a:p>
          <a:p>
            <a:pPr marL="0" indent="0" defTabSz="3291840">
              <a:spcBef>
                <a:spcPts val="3600"/>
              </a:spcBef>
              <a:buClr>
                <a:srgbClr val="4472C4"/>
              </a:buClr>
              <a:buNone/>
            </a:pPr>
            <a:r>
              <a:rPr lang="en-US" sz="6480" b="1" dirty="0">
                <a:solidFill>
                  <a:prstClr val="black"/>
                </a:solidFill>
                <a:latin typeface="Calibri" panose="020F0502020204030204"/>
              </a:rPr>
              <a:t>Monti Lab</a:t>
            </a:r>
          </a:p>
          <a:p>
            <a:pPr marL="0" indent="0" defTabSz="3291840">
              <a:spcBef>
                <a:spcPts val="3600"/>
              </a:spcBef>
              <a:buClr>
                <a:srgbClr val="4472C4"/>
              </a:buClr>
              <a:buNone/>
            </a:pPr>
            <a:r>
              <a:rPr lang="en-US" sz="6480" dirty="0">
                <a:solidFill>
                  <a:prstClr val="black"/>
                </a:solidFill>
                <a:latin typeface="Calibri" panose="020F0502020204030204"/>
              </a:rPr>
              <a:t>Stefano Monti, PhD</a:t>
            </a:r>
          </a:p>
          <a:p>
            <a:pPr marL="0" indent="0" defTabSz="3291840">
              <a:spcBef>
                <a:spcPts val="3600"/>
              </a:spcBef>
              <a:buClr>
                <a:srgbClr val="4472C4"/>
              </a:buClr>
              <a:buNone/>
            </a:pPr>
            <a:r>
              <a:rPr lang="en-US" sz="6480" dirty="0">
                <a:solidFill>
                  <a:prstClr val="black"/>
                </a:solidFill>
                <a:latin typeface="Calibri" panose="020F0502020204030204"/>
              </a:rPr>
              <a:t>Eric Reed, PhD</a:t>
            </a:r>
          </a:p>
          <a:p>
            <a:pPr marL="0" indent="0" defTabSz="3291840">
              <a:spcBef>
                <a:spcPts val="3600"/>
              </a:spcBef>
              <a:buClr>
                <a:srgbClr val="4472C4"/>
              </a:buClr>
              <a:buNone/>
            </a:pPr>
            <a:r>
              <a:rPr lang="en-US" sz="6480" dirty="0">
                <a:solidFill>
                  <a:prstClr val="black"/>
                </a:solidFill>
                <a:latin typeface="Calibri" panose="020F0502020204030204"/>
              </a:rPr>
              <a:t>M. </a:t>
            </a:r>
            <a:r>
              <a:rPr lang="en-US" sz="6480" dirty="0" err="1">
                <a:solidFill>
                  <a:prstClr val="black"/>
                </a:solidFill>
                <a:latin typeface="Calibri" panose="020F0502020204030204"/>
              </a:rPr>
              <a:t>Muzamil</a:t>
            </a:r>
            <a:r>
              <a:rPr lang="en-US" sz="6480" dirty="0">
                <a:solidFill>
                  <a:prstClr val="black"/>
                </a:solidFill>
                <a:latin typeface="Calibri" panose="020F0502020204030204"/>
              </a:rPr>
              <a:t> Khan</a:t>
            </a:r>
          </a:p>
          <a:p>
            <a:pPr marL="0" indent="0" defTabSz="3291840">
              <a:spcBef>
                <a:spcPts val="3600"/>
              </a:spcBef>
              <a:buClr>
                <a:srgbClr val="4472C4"/>
              </a:buClr>
              <a:buNone/>
            </a:pPr>
            <a:r>
              <a:rPr lang="en-US" sz="6480" dirty="0">
                <a:solidFill>
                  <a:prstClr val="black"/>
                </a:solidFill>
                <a:latin typeface="Calibri" panose="020F0502020204030204"/>
              </a:rPr>
              <a:t>Lina </a:t>
            </a:r>
            <a:r>
              <a:rPr lang="en-US" sz="6480" dirty="0" err="1">
                <a:solidFill>
                  <a:prstClr val="black"/>
                </a:solidFill>
                <a:latin typeface="Calibri" panose="020F0502020204030204"/>
              </a:rPr>
              <a:t>Kroehling</a:t>
            </a:r>
            <a:endParaRPr lang="en-US" sz="6480" dirty="0">
              <a:solidFill>
                <a:prstClr val="black"/>
              </a:solidFill>
              <a:latin typeface="Calibri" panose="020F0502020204030204"/>
            </a:endParaRPr>
          </a:p>
          <a:p>
            <a:pPr marL="0" indent="0" defTabSz="3291840">
              <a:spcBef>
                <a:spcPts val="3600"/>
              </a:spcBef>
              <a:buClr>
                <a:srgbClr val="4472C4"/>
              </a:buClr>
              <a:buNone/>
            </a:pPr>
            <a:endParaRPr lang="en-US" sz="8640" dirty="0">
              <a:solidFill>
                <a:prstClr val="black"/>
              </a:solidFill>
              <a:latin typeface="Calibri" panose="020F0502020204030204"/>
            </a:endParaRPr>
          </a:p>
        </p:txBody>
      </p:sp>
      <p:sp>
        <p:nvSpPr>
          <p:cNvPr id="5" name="Content Placeholder 2">
            <a:extLst>
              <a:ext uri="{FF2B5EF4-FFF2-40B4-BE49-F238E27FC236}">
                <a16:creationId xmlns:a16="http://schemas.microsoft.com/office/drawing/2014/main" id="{907EEB21-6174-FB47-A438-ABC530E9C044}"/>
              </a:ext>
            </a:extLst>
          </p:cNvPr>
          <p:cNvSpPr txBox="1">
            <a:spLocks/>
          </p:cNvSpPr>
          <p:nvPr/>
        </p:nvSpPr>
        <p:spPr bwMode="auto">
          <a:xfrm>
            <a:off x="27883198" y="16459202"/>
            <a:ext cx="12911438" cy="851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38912" tIns="219456" rIns="438912" bIns="219456" numCol="1" anchor="t" anchorCtr="0" compatLnSpc="1">
            <a:prstTxWarp prst="textNoShape">
              <a:avLst/>
            </a:prstTxWarp>
          </a:bodyPr>
          <a:lstStyle>
            <a:lvl1pPr marL="171450" indent="-171450" algn="l" defTabSz="685800" rtl="0" eaLnBrk="0" fontAlgn="base" hangingPunct="0">
              <a:lnSpc>
                <a:spcPct val="90000"/>
              </a:lnSpc>
              <a:spcBef>
                <a:spcPts val="750"/>
              </a:spcBef>
              <a:spcAft>
                <a:spcPct val="0"/>
              </a:spcAft>
              <a:buClr>
                <a:schemeClr val="accent1"/>
              </a:buClr>
              <a:buFont typeface="Wingdings" pitchFamily="2" charset="2"/>
              <a:buChar char="§"/>
              <a:defRPr sz="2100" kern="1200">
                <a:solidFill>
                  <a:schemeClr val="tx1"/>
                </a:solidFill>
                <a:latin typeface="Arial Regular"/>
                <a:ea typeface="+mn-ea"/>
                <a:cs typeface="+mn-cs"/>
              </a:defRPr>
            </a:lvl1pPr>
            <a:lvl2pPr marL="514350" indent="-171450" algn="l" defTabSz="685800" rtl="0" eaLnBrk="0" fontAlgn="base" hangingPunct="0">
              <a:lnSpc>
                <a:spcPct val="90000"/>
              </a:lnSpc>
              <a:spcBef>
                <a:spcPts val="375"/>
              </a:spcBef>
              <a:spcAft>
                <a:spcPct val="0"/>
              </a:spcAft>
              <a:buClr>
                <a:schemeClr val="accent1"/>
              </a:buClr>
              <a:buFont typeface="Wingdings" pitchFamily="2" charset="2"/>
              <a:buChar char="§"/>
              <a:defRPr kern="1200">
                <a:solidFill>
                  <a:schemeClr val="tx1"/>
                </a:solidFill>
                <a:latin typeface="Arial Regular"/>
                <a:ea typeface="+mn-ea"/>
                <a:cs typeface="+mn-cs"/>
              </a:defRPr>
            </a:lvl2pPr>
            <a:lvl3pPr marL="857250" indent="-171450" algn="l" defTabSz="685800" rtl="0" eaLnBrk="0" fontAlgn="base" hangingPunct="0">
              <a:lnSpc>
                <a:spcPct val="90000"/>
              </a:lnSpc>
              <a:spcBef>
                <a:spcPts val="375"/>
              </a:spcBef>
              <a:spcAft>
                <a:spcPct val="0"/>
              </a:spcAft>
              <a:buClr>
                <a:schemeClr val="accent1"/>
              </a:buClr>
              <a:buFont typeface="Wingdings" pitchFamily="2" charset="2"/>
              <a:buChar char="§"/>
              <a:defRPr sz="1500" kern="1200">
                <a:solidFill>
                  <a:schemeClr val="tx1"/>
                </a:solidFill>
                <a:latin typeface="Arial Regular"/>
                <a:ea typeface="+mn-ea"/>
                <a:cs typeface="+mn-cs"/>
              </a:defRPr>
            </a:lvl3pPr>
            <a:lvl4pPr marL="1200150" indent="-171450" algn="l" defTabSz="685800" rtl="0" eaLnBrk="0" fontAlgn="base" hangingPunct="0">
              <a:lnSpc>
                <a:spcPct val="90000"/>
              </a:lnSpc>
              <a:spcBef>
                <a:spcPts val="375"/>
              </a:spcBef>
              <a:spcAft>
                <a:spcPct val="0"/>
              </a:spcAft>
              <a:buClr>
                <a:schemeClr val="accent1"/>
              </a:buClr>
              <a:buFont typeface="Wingdings" pitchFamily="2" charset="2"/>
              <a:buChar char="§"/>
              <a:defRPr sz="1300" kern="1200">
                <a:solidFill>
                  <a:schemeClr val="tx1"/>
                </a:solidFill>
                <a:latin typeface="Arial Regular"/>
                <a:ea typeface="+mn-ea"/>
                <a:cs typeface="+mn-cs"/>
              </a:defRPr>
            </a:lvl4pPr>
            <a:lvl5pPr marL="1543050" indent="-171450" algn="l" defTabSz="685800" rtl="0" eaLnBrk="0" fontAlgn="base" hangingPunct="0">
              <a:lnSpc>
                <a:spcPct val="90000"/>
              </a:lnSpc>
              <a:spcBef>
                <a:spcPts val="375"/>
              </a:spcBef>
              <a:spcAft>
                <a:spcPct val="0"/>
              </a:spcAft>
              <a:buClr>
                <a:schemeClr val="accent1"/>
              </a:buClr>
              <a:buFont typeface="Wingdings" pitchFamily="2" charset="2"/>
              <a:buChar char="§"/>
              <a:defRPr sz="1300" kern="1200">
                <a:solidFill>
                  <a:schemeClr val="tx1"/>
                </a:solidFill>
                <a:latin typeface="Arial Regular"/>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3291840">
              <a:spcBef>
                <a:spcPts val="3600"/>
              </a:spcBef>
              <a:buClr>
                <a:srgbClr val="4472C4"/>
              </a:buClr>
              <a:buNone/>
            </a:pPr>
            <a:r>
              <a:rPr lang="en-US" sz="6480" b="1" u="sng" dirty="0">
                <a:solidFill>
                  <a:prstClr val="black"/>
                </a:solidFill>
                <a:latin typeface="Calibri" panose="020F0502020204030204"/>
              </a:rPr>
              <a:t>Dissertation Advisory Committee</a:t>
            </a:r>
          </a:p>
          <a:p>
            <a:pPr marL="0" indent="0" defTabSz="3291840">
              <a:spcBef>
                <a:spcPts val="3600"/>
              </a:spcBef>
              <a:buClr>
                <a:srgbClr val="4472C4"/>
              </a:buClr>
              <a:buNone/>
            </a:pPr>
            <a:r>
              <a:rPr lang="en-US" sz="6480" dirty="0">
                <a:solidFill>
                  <a:prstClr val="black"/>
                </a:solidFill>
                <a:latin typeface="Calibri" panose="020F0502020204030204"/>
              </a:rPr>
              <a:t>Maria A. Kukuruzinska, PhD</a:t>
            </a:r>
          </a:p>
          <a:p>
            <a:pPr marL="0" indent="0" defTabSz="3291840">
              <a:spcBef>
                <a:spcPts val="3600"/>
              </a:spcBef>
              <a:buClr>
                <a:srgbClr val="4472C4"/>
              </a:buClr>
              <a:buNone/>
            </a:pPr>
            <a:r>
              <a:rPr lang="en-US" sz="6480" dirty="0">
                <a:solidFill>
                  <a:prstClr val="black"/>
                </a:solidFill>
                <a:latin typeface="Calibri" panose="020F0502020204030204"/>
              </a:rPr>
              <a:t>Rachel Flynn, PhD</a:t>
            </a:r>
          </a:p>
          <a:p>
            <a:pPr marL="0" indent="0" defTabSz="3291840">
              <a:spcBef>
                <a:spcPts val="3600"/>
              </a:spcBef>
              <a:buClr>
                <a:srgbClr val="4472C4"/>
              </a:buClr>
              <a:buNone/>
            </a:pPr>
            <a:r>
              <a:rPr lang="en-US" sz="6480" dirty="0" err="1">
                <a:solidFill>
                  <a:prstClr val="black"/>
                </a:solidFill>
                <a:latin typeface="Calibri" panose="020F0502020204030204"/>
              </a:rPr>
              <a:t>Xaralabos</a:t>
            </a:r>
            <a:r>
              <a:rPr lang="en-US" sz="6480" dirty="0">
                <a:solidFill>
                  <a:prstClr val="black"/>
                </a:solidFill>
                <a:latin typeface="Calibri" panose="020F0502020204030204"/>
              </a:rPr>
              <a:t> (Bob) Varelas, PhD</a:t>
            </a:r>
          </a:p>
          <a:p>
            <a:pPr marL="0" indent="0" defTabSz="3291840">
              <a:spcBef>
                <a:spcPts val="3600"/>
              </a:spcBef>
              <a:buClr>
                <a:srgbClr val="4472C4"/>
              </a:buClr>
              <a:buNone/>
            </a:pPr>
            <a:r>
              <a:rPr lang="en-US" sz="6480" dirty="0">
                <a:solidFill>
                  <a:prstClr val="black"/>
                </a:solidFill>
                <a:latin typeface="Calibri" panose="020F0502020204030204"/>
              </a:rPr>
              <a:t>Neil </a:t>
            </a:r>
            <a:r>
              <a:rPr lang="en-US" sz="6480" dirty="0" err="1">
                <a:solidFill>
                  <a:prstClr val="black"/>
                </a:solidFill>
                <a:latin typeface="Calibri" panose="020F0502020204030204"/>
              </a:rPr>
              <a:t>Ganem</a:t>
            </a:r>
            <a:r>
              <a:rPr lang="en-US" sz="6480" dirty="0">
                <a:solidFill>
                  <a:prstClr val="black"/>
                </a:solidFill>
                <a:latin typeface="Calibri" panose="020F0502020204030204"/>
              </a:rPr>
              <a:t>, PhD</a:t>
            </a:r>
          </a:p>
        </p:txBody>
      </p:sp>
      <p:pic>
        <p:nvPicPr>
          <p:cNvPr id="6" name="Picture 5">
            <a:extLst>
              <a:ext uri="{FF2B5EF4-FFF2-40B4-BE49-F238E27FC236}">
                <a16:creationId xmlns:a16="http://schemas.microsoft.com/office/drawing/2014/main" id="{217A12EF-953D-C242-9C8A-33C46D07B11F}"/>
              </a:ext>
            </a:extLst>
          </p:cNvPr>
          <p:cNvPicPr>
            <a:picLocks noChangeAspect="1"/>
          </p:cNvPicPr>
          <p:nvPr/>
        </p:nvPicPr>
        <p:blipFill>
          <a:blip r:embed="rId3"/>
          <a:stretch>
            <a:fillRect/>
          </a:stretch>
        </p:blipFill>
        <p:spPr>
          <a:xfrm>
            <a:off x="26721967" y="4962326"/>
            <a:ext cx="13900286" cy="10425216"/>
          </a:xfrm>
          <a:prstGeom prst="rect">
            <a:avLst/>
          </a:prstGeom>
        </p:spPr>
      </p:pic>
      <p:sp>
        <p:nvSpPr>
          <p:cNvPr id="7" name="Content Placeholder 2">
            <a:extLst>
              <a:ext uri="{FF2B5EF4-FFF2-40B4-BE49-F238E27FC236}">
                <a16:creationId xmlns:a16="http://schemas.microsoft.com/office/drawing/2014/main" id="{E9F91E1E-4CA9-BF4B-97F5-FEE0BDE77A6A}"/>
              </a:ext>
            </a:extLst>
          </p:cNvPr>
          <p:cNvSpPr txBox="1">
            <a:spLocks/>
          </p:cNvSpPr>
          <p:nvPr/>
        </p:nvSpPr>
        <p:spPr bwMode="auto">
          <a:xfrm>
            <a:off x="596734" y="25587843"/>
            <a:ext cx="15620222" cy="2352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38912" tIns="219456" rIns="438912" bIns="219456" numCol="1" anchor="t" anchorCtr="0" compatLnSpc="1">
            <a:prstTxWarp prst="textNoShape">
              <a:avLst/>
            </a:prstTxWarp>
          </a:bodyPr>
          <a:lstStyle>
            <a:lvl1pPr marL="171450" indent="-171450" algn="l" defTabSz="685800" rtl="0" eaLnBrk="0" fontAlgn="base" hangingPunct="0">
              <a:lnSpc>
                <a:spcPct val="90000"/>
              </a:lnSpc>
              <a:spcBef>
                <a:spcPts val="750"/>
              </a:spcBef>
              <a:spcAft>
                <a:spcPct val="0"/>
              </a:spcAft>
              <a:buClr>
                <a:schemeClr val="accent1"/>
              </a:buClr>
              <a:buFont typeface="Wingdings" pitchFamily="2" charset="2"/>
              <a:buChar char="§"/>
              <a:defRPr sz="2100" kern="1200">
                <a:solidFill>
                  <a:schemeClr val="tx1"/>
                </a:solidFill>
                <a:latin typeface="Arial Regular"/>
                <a:ea typeface="+mn-ea"/>
                <a:cs typeface="+mn-cs"/>
              </a:defRPr>
            </a:lvl1pPr>
            <a:lvl2pPr marL="514350" indent="-171450" algn="l" defTabSz="685800" rtl="0" eaLnBrk="0" fontAlgn="base" hangingPunct="0">
              <a:lnSpc>
                <a:spcPct val="90000"/>
              </a:lnSpc>
              <a:spcBef>
                <a:spcPts val="375"/>
              </a:spcBef>
              <a:spcAft>
                <a:spcPct val="0"/>
              </a:spcAft>
              <a:buClr>
                <a:schemeClr val="accent1"/>
              </a:buClr>
              <a:buFont typeface="Wingdings" pitchFamily="2" charset="2"/>
              <a:buChar char="§"/>
              <a:defRPr kern="1200">
                <a:solidFill>
                  <a:schemeClr val="tx1"/>
                </a:solidFill>
                <a:latin typeface="Arial Regular"/>
                <a:ea typeface="+mn-ea"/>
                <a:cs typeface="+mn-cs"/>
              </a:defRPr>
            </a:lvl2pPr>
            <a:lvl3pPr marL="857250" indent="-171450" algn="l" defTabSz="685800" rtl="0" eaLnBrk="0" fontAlgn="base" hangingPunct="0">
              <a:lnSpc>
                <a:spcPct val="90000"/>
              </a:lnSpc>
              <a:spcBef>
                <a:spcPts val="375"/>
              </a:spcBef>
              <a:spcAft>
                <a:spcPct val="0"/>
              </a:spcAft>
              <a:buClr>
                <a:schemeClr val="accent1"/>
              </a:buClr>
              <a:buFont typeface="Wingdings" pitchFamily="2" charset="2"/>
              <a:buChar char="§"/>
              <a:defRPr sz="1500" kern="1200">
                <a:solidFill>
                  <a:schemeClr val="tx1"/>
                </a:solidFill>
                <a:latin typeface="Arial Regular"/>
                <a:ea typeface="+mn-ea"/>
                <a:cs typeface="+mn-cs"/>
              </a:defRPr>
            </a:lvl3pPr>
            <a:lvl4pPr marL="1200150" indent="-171450" algn="l" defTabSz="685800" rtl="0" eaLnBrk="0" fontAlgn="base" hangingPunct="0">
              <a:lnSpc>
                <a:spcPct val="90000"/>
              </a:lnSpc>
              <a:spcBef>
                <a:spcPts val="375"/>
              </a:spcBef>
              <a:spcAft>
                <a:spcPct val="0"/>
              </a:spcAft>
              <a:buClr>
                <a:schemeClr val="accent1"/>
              </a:buClr>
              <a:buFont typeface="Wingdings" pitchFamily="2" charset="2"/>
              <a:buChar char="§"/>
              <a:defRPr sz="1300" kern="1200">
                <a:solidFill>
                  <a:schemeClr val="tx1"/>
                </a:solidFill>
                <a:latin typeface="Arial Regular"/>
                <a:ea typeface="+mn-ea"/>
                <a:cs typeface="+mn-cs"/>
              </a:defRPr>
            </a:lvl4pPr>
            <a:lvl5pPr marL="1543050" indent="-171450" algn="l" defTabSz="685800" rtl="0" eaLnBrk="0" fontAlgn="base" hangingPunct="0">
              <a:lnSpc>
                <a:spcPct val="90000"/>
              </a:lnSpc>
              <a:spcBef>
                <a:spcPts val="375"/>
              </a:spcBef>
              <a:spcAft>
                <a:spcPct val="0"/>
              </a:spcAft>
              <a:buClr>
                <a:schemeClr val="accent1"/>
              </a:buClr>
              <a:buFont typeface="Wingdings" pitchFamily="2" charset="2"/>
              <a:buChar char="§"/>
              <a:defRPr sz="1300" kern="1200">
                <a:solidFill>
                  <a:schemeClr val="tx1"/>
                </a:solidFill>
                <a:latin typeface="Arial Regular"/>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3291840">
              <a:spcBef>
                <a:spcPts val="3600"/>
              </a:spcBef>
              <a:buClr>
                <a:srgbClr val="4472C4"/>
              </a:buClr>
              <a:buNone/>
            </a:pPr>
            <a:r>
              <a:rPr lang="en-US" sz="6480" b="1" u="sng" dirty="0">
                <a:solidFill>
                  <a:prstClr val="black"/>
                </a:solidFill>
                <a:latin typeface="Calibri" panose="020F0502020204030204"/>
              </a:rPr>
              <a:t>Department of Pharmacology</a:t>
            </a:r>
          </a:p>
        </p:txBody>
      </p:sp>
      <p:pic>
        <p:nvPicPr>
          <p:cNvPr id="8" name="Picture 20">
            <a:extLst>
              <a:ext uri="{FF2B5EF4-FFF2-40B4-BE49-F238E27FC236}">
                <a16:creationId xmlns:a16="http://schemas.microsoft.com/office/drawing/2014/main" id="{B7DD85A5-1A46-F9CE-8CB8-783609EBDE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36963" y="25144778"/>
            <a:ext cx="6332222" cy="2847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0" name="Picture 9" descr="Text&#10;&#10;Description automatically generated with medium confidence">
            <a:extLst>
              <a:ext uri="{FF2B5EF4-FFF2-40B4-BE49-F238E27FC236}">
                <a16:creationId xmlns:a16="http://schemas.microsoft.com/office/drawing/2014/main" id="{46EAE7DE-FD21-6AA4-845E-7080E4FD76ED}"/>
              </a:ext>
            </a:extLst>
          </p:cNvPr>
          <p:cNvPicPr>
            <a:picLocks noChangeAspect="1"/>
          </p:cNvPicPr>
          <p:nvPr/>
        </p:nvPicPr>
        <p:blipFill>
          <a:blip r:embed="rId5"/>
          <a:stretch>
            <a:fillRect/>
          </a:stretch>
        </p:blipFill>
        <p:spPr>
          <a:xfrm>
            <a:off x="15874478" y="24419561"/>
            <a:ext cx="16276320" cy="3520440"/>
          </a:xfrm>
          <a:prstGeom prst="rect">
            <a:avLst/>
          </a:prstGeom>
        </p:spPr>
      </p:pic>
    </p:spTree>
    <p:extLst>
      <p:ext uri="{BB962C8B-B14F-4D97-AF65-F5344CB8AC3E}">
        <p14:creationId xmlns:p14="http://schemas.microsoft.com/office/powerpoint/2010/main" val="32102982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4.9"/>
</p:tagLst>
</file>

<file path=ppt/tags/tag2.xml><?xml version="1.0" encoding="utf-8"?>
<p:tagLst xmlns:a="http://schemas.openxmlformats.org/drawingml/2006/main" xmlns:r="http://schemas.openxmlformats.org/officeDocument/2006/relationships" xmlns:p="http://schemas.openxmlformats.org/presentationml/2006/main">
  <p:tag name="TIMING" val="|17.5"/>
</p:tagLst>
</file>

<file path=ppt/tags/tag3.xml><?xml version="1.0" encoding="utf-8"?>
<p:tagLst xmlns:a="http://schemas.openxmlformats.org/drawingml/2006/main" xmlns:r="http://schemas.openxmlformats.org/officeDocument/2006/relationships" xmlns:p="http://schemas.openxmlformats.org/presentationml/2006/main">
  <p:tag name="TIMING" val="|7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4875</TotalTime>
  <Words>2058</Words>
  <Application>Microsoft Office PowerPoint</Application>
  <PresentationFormat>Custom</PresentationFormat>
  <Paragraphs>238</Paragraphs>
  <Slides>11</Slides>
  <Notes>10</Notes>
  <HiddenSlides>0</HiddenSlides>
  <MMClips>10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11</vt:i4>
      </vt:variant>
    </vt:vector>
  </HeadingPairs>
  <TitlesOfParts>
    <vt:vector size="23" baseType="lpstr">
      <vt:lpstr>游ゴシック</vt:lpstr>
      <vt:lpstr>arial</vt:lpstr>
      <vt:lpstr>arial</vt:lpstr>
      <vt:lpstr>Arial,ＭＳ 明朝</vt:lpstr>
      <vt:lpstr>Calibri</vt:lpstr>
      <vt:lpstr>Calibri Light</vt:lpstr>
      <vt:lpstr>Handwriting - Dakota</vt:lpstr>
      <vt:lpstr>Symbol</vt:lpstr>
      <vt:lpstr>Times New Roman</vt:lpstr>
      <vt:lpstr>Wingdings</vt:lpstr>
      <vt:lpstr>Office Theme</vt:lpstr>
      <vt:lpstr>1_Office Theme</vt:lpstr>
      <vt:lpstr>PowerPoint Presentation</vt:lpstr>
      <vt:lpstr>Head &amp; Neck Squamous Cell Carcinoma (HNSCC)</vt:lpstr>
      <vt:lpstr>Nuclear β-Catenin Activity Promotes OSCC Tumorigenesis </vt:lpstr>
      <vt:lpstr>Animal Models of OSCC </vt:lpstr>
      <vt:lpstr>4MOSC1 Cells Are Responsive to Wnt/β-catenin/CBP Signaling Inhibition </vt:lpstr>
      <vt:lpstr>E7386 Promotes Epigenomic Remodeling in Vitro</vt:lpstr>
      <vt:lpstr>Aging Mice Have Higher Expression of CBP and H3K4me3 Compared to Young Mice</vt:lpstr>
      <vt:lpstr>Age-Associated Differences in OSCC Tumorigenesis </vt:lpstr>
      <vt:lpstr>Age Associated Factors Contributing to OSCC Tumorigenesis: Senescence &amp; Immune Aging  </vt:lpstr>
      <vt:lpstr>Conclusions</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Fisher</dc:creator>
  <cp:lastModifiedBy>Wong, Hubert S</cp:lastModifiedBy>
  <cp:revision>11</cp:revision>
  <dcterms:created xsi:type="dcterms:W3CDTF">2023-04-07T19:30:39Z</dcterms:created>
  <dcterms:modified xsi:type="dcterms:W3CDTF">2023-10-14T23:36:12Z</dcterms:modified>
</cp:coreProperties>
</file>