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1546" r:id="rId4"/>
    <p:sldId id="1544" r:id="rId5"/>
    <p:sldId id="262" r:id="rId6"/>
    <p:sldId id="1288" r:id="rId7"/>
    <p:sldId id="279" r:id="rId8"/>
    <p:sldId id="285" r:id="rId9"/>
    <p:sldId id="296" r:id="rId10"/>
    <p:sldId id="297" r:id="rId11"/>
    <p:sldId id="1547" r:id="rId12"/>
    <p:sldId id="1549" r:id="rId13"/>
    <p:sldId id="1550" r:id="rId14"/>
    <p:sldId id="1548" r:id="rId15"/>
    <p:sldId id="1551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3404" autoAdjust="0"/>
  </p:normalViewPr>
  <p:slideViewPr>
    <p:cSldViewPr snapToGrid="0">
      <p:cViewPr>
        <p:scale>
          <a:sx n="64" d="100"/>
          <a:sy n="64" d="100"/>
        </p:scale>
        <p:origin x="75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B9027-E4D1-4CE9-9518-519323FF2570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C97D0-FD97-4207-9B4E-D5F5697BE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6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97D0-FD97-4207-9B4E-D5F5697BE6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9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00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048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060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8" name="Google Shape;34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9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893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97D0-FD97-4207-9B4E-D5F5697BE6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1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023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97D0-FD97-4207-9B4E-D5F5697BE6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10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97D0-FD97-4207-9B4E-D5F5697BE6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01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97D0-FD97-4207-9B4E-D5F5697BE6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23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97D0-FD97-4207-9B4E-D5F5697BE6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20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6271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2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CC3C3-A382-4206-A864-E9260DEB4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FD139-AAD4-6584-219C-8111BB2B40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F6D34-5285-A9E7-C918-CE0D0EF88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A6166-B66B-4437-A6EA-34C9DCAC0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482F0-7C2E-EFB1-3C86-C9BE93E16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9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35E0F-03E5-4ED9-D938-773A7D149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AE681-72BD-CF9C-8C11-A52CFEBB6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72F20-0BFC-97CA-3733-9DF694991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CD920-378F-C69A-4AF8-06F03AAE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38FC8-1A37-2C80-4BBA-F7DCC3E43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3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B311-6A0E-3C43-8B9D-265727615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68C3D-0509-123F-CE57-C8F5575CE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921AA-5784-B11D-5386-600936033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EABFD-E4C6-C866-2DA3-6033EAE4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6BCDD-D1ED-A17E-BFE1-D67F68D25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38DB-1CC5-5911-4763-01DF8339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24096-12F9-A43C-DE51-86403EA835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44AA6E-A787-4978-CC6B-69756BEA6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C8BA3-8712-E437-33DB-B026D191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D0597-79DD-1FAE-C9F8-42FC078FD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4D190-9481-E547-FE75-FD279FF55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2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1B222-403D-8BF6-1BFC-D9996079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44A11-EDDD-0181-A5EF-57FEF575E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D6A57-2BD5-FCA2-A11E-4F8C3BC60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E7B7C8-ED7C-72B5-177D-FB339FC82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59B3E-9A6E-487B-F9D1-D41AF33C83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3B3868-7587-C550-845E-A423734FE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D19ED3-40BC-3D28-2D3F-9F380319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1D28C8-F10F-46E9-5783-C9BC7277D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3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B603-75E4-D0CF-02A7-336BAA9C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8B5B42-BCB3-822F-7905-54917DC1A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09242C-2E88-4E8C-58B2-E540A6378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7418E-043D-6029-DFB3-56C113E7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8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B190F-0A2A-E96D-9EB9-744493D25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C4DFE-077D-8692-C4FD-C5AA197F5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A0A49-E710-D1D5-9D86-745290B5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6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CC5F-066E-C360-0F74-214AAF04D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45E9C-5D22-B89C-131C-0EFC3D7BE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55CD4-4011-4089-6647-C3EB2BF78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9AB31-7894-7B36-0F3F-2B8454D5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8A95E-CEF6-B930-0EE5-FDCA5592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6DB97-B054-2C6D-087D-3B3BF035E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3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8B339-D9B0-6671-81C9-FF7E5B1AD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34839D-D697-4F2A-E0BA-9E3760073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34858-6771-2D17-DF5B-6FADFF243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F6F49-96AB-245C-336C-091F5CDF7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8BCE9-EE6C-DAFE-A5A6-7D472A7C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81148-1B9A-1789-B3F3-BB9032944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4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DCBA8-E736-7904-A904-27564B556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22364-FB52-C1C1-5F4C-617796423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02286-5A37-E58D-76B4-A17A79B7F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08AF4-5EA1-3F50-25AA-C345B94B7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DA503-A082-F609-9A21-1F5BB9FBA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16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47CF30-630B-9ED0-101C-6CC414BDE3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D16CB-50AC-4900-346C-3828DA9F8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18245-255F-34D4-ABB9-7CE13BD71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6C68C-D3C7-122A-3B53-32BA12F7A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A1A67-52BB-B32D-B0A7-0FF3EDB5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9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58A4F5-59D2-F88F-C6DD-B4CE37C7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0F387-C73C-DDF3-1543-FC0C56B58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30055-846F-6147-3FA4-97B90C726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1C90D-5ECF-491B-A162-640993C264DA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177EC-D857-25A4-B8E1-F72FA6D9F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D8D7E-43B7-1777-66DB-0EA79B5A4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020A-D8EA-4B08-B00F-90ACF3FF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0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5A024F75-08EC-3D37-B9B4-A96636C7A2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F5ABDBF-B8B6-39A5-F1BB-0DB83791C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77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>
            <a:spLocks noGrp="1"/>
          </p:cNvSpPr>
          <p:nvPr>
            <p:ph type="title"/>
          </p:nvPr>
        </p:nvSpPr>
        <p:spPr>
          <a:xfrm>
            <a:off x="662709" y="296438"/>
            <a:ext cx="1107802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Diabetic Nephropathy and Retinopathy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iabetic nephropathy - MedTour">
            <a:extLst>
              <a:ext uri="{FF2B5EF4-FFF2-40B4-BE49-F238E27FC236}">
                <a16:creationId xmlns:a16="http://schemas.microsoft.com/office/drawing/2014/main" id="{99DCA67E-763C-8043-7950-44D9750DC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8" y="1622001"/>
            <a:ext cx="4745958" cy="36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abetic Retinopathy -">
            <a:extLst>
              <a:ext uri="{FF2B5EF4-FFF2-40B4-BE49-F238E27FC236}">
                <a16:creationId xmlns:a16="http://schemas.microsoft.com/office/drawing/2014/main" id="{E05DD7D8-DA19-F5EB-4F9F-F22466D89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355" y="1811866"/>
            <a:ext cx="6592645" cy="347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2DF36E-044E-A1A6-0F13-98867AC39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7B7520-219B-0B20-2C88-C3695D3B7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201" y="5169405"/>
            <a:ext cx="9334699" cy="8231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3641690-5354-1C88-4051-CE5916E75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5B616B"/>
              </a:solidFill>
              <a:effectLst/>
              <a:latin typeface="Arial" panose="020B0604020202020204" pitchFamily="34" charset="0"/>
              <a:ea typeface="BlinkMacSystemFon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A979F2-CC9A-7307-A75A-7969E98BCDAB}"/>
              </a:ext>
            </a:extLst>
          </p:cNvPr>
          <p:cNvSpPr txBox="1"/>
          <p:nvPr/>
        </p:nvSpPr>
        <p:spPr>
          <a:xfrm>
            <a:off x="267473" y="272942"/>
            <a:ext cx="11800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+mj-lt"/>
              </a:rPr>
              <a:t>Published studies show</a:t>
            </a:r>
            <a:r>
              <a:rPr lang="en-US" sz="3600" b="1" i="0" u="none" strike="noStrike" baseline="0" dirty="0">
                <a:solidFill>
                  <a:srgbClr val="0000FF"/>
                </a:solidFill>
                <a:latin typeface="+mj-lt"/>
              </a:rPr>
              <a:t> a strong association between CKD and diabetic retinopathy (DR)</a:t>
            </a:r>
            <a:endParaRPr lang="en-US" sz="3600" b="1" dirty="0">
              <a:solidFill>
                <a:srgbClr val="0000FF"/>
              </a:solidFill>
              <a:latin typeface="+mj-lt"/>
            </a:endParaRP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38FB0FD0-525F-C6C3-DEE2-EE4D1255E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266" y="2232837"/>
            <a:ext cx="10511734" cy="4625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E89F91-73B0-C6BE-9F84-A270D8CBE5C9}"/>
              </a:ext>
            </a:extLst>
          </p:cNvPr>
          <p:cNvSpPr txBox="1"/>
          <p:nvPr/>
        </p:nvSpPr>
        <p:spPr>
          <a:xfrm>
            <a:off x="267473" y="6122711"/>
            <a:ext cx="24231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baseline="0" dirty="0">
                <a:solidFill>
                  <a:srgbClr val="231F20"/>
                </a:solidFill>
                <a:latin typeface="+mj-lt"/>
              </a:rPr>
              <a:t>Kidney International (2014) 85, 1290–1302</a:t>
            </a:r>
            <a:endParaRPr lang="en-US" sz="10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1EB86A-73A3-E694-9B34-A7E4666601EC}"/>
              </a:ext>
            </a:extLst>
          </p:cNvPr>
          <p:cNvSpPr txBox="1"/>
          <p:nvPr/>
        </p:nvSpPr>
        <p:spPr>
          <a:xfrm>
            <a:off x="68329" y="3342270"/>
            <a:ext cx="49686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0" u="none" strike="noStrike" baseline="0" dirty="0">
                <a:solidFill>
                  <a:srgbClr val="0000FF"/>
                </a:solidFill>
                <a:latin typeface="+mj-lt"/>
              </a:rPr>
              <a:t>Common risk factors and pathogenetic mechanisms underlying both kidney and eye diseases</a:t>
            </a:r>
            <a:endParaRPr lang="en-US" sz="2400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060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3641690-5354-1C88-4051-CE5916E75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5B616B"/>
              </a:solidFill>
              <a:effectLst/>
              <a:latin typeface="Arial" panose="020B0604020202020204" pitchFamily="34" charset="0"/>
              <a:ea typeface="BlinkMacSystemFon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6A6F0-43B0-96D9-F216-1295CD0009FF}"/>
              </a:ext>
            </a:extLst>
          </p:cNvPr>
          <p:cNvSpPr txBox="1"/>
          <p:nvPr/>
        </p:nvSpPr>
        <p:spPr>
          <a:xfrm>
            <a:off x="9824987" y="6611779"/>
            <a:ext cx="245684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baseline="0" dirty="0">
                <a:latin typeface="+mj-lt"/>
              </a:rPr>
              <a:t>Kidney International (2020) 98, 323–342</a:t>
            </a:r>
            <a:endParaRPr lang="en-US" sz="1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053A4F-15D1-5A62-A68A-F0B60057CD65}"/>
              </a:ext>
            </a:extLst>
          </p:cNvPr>
          <p:cNvSpPr txBox="1"/>
          <p:nvPr/>
        </p:nvSpPr>
        <p:spPr>
          <a:xfrm>
            <a:off x="67377" y="210920"/>
            <a:ext cx="120219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Similar structure between 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glomerular filtration barrier (blood-urine barrier) in the kidney and the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retinochoroidal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junction (blood-retina barrier) in the eye </a:t>
            </a:r>
            <a:endParaRPr lang="en-US" sz="2400" dirty="0">
              <a:latin typeface="+mj-lt"/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96D0B4D-4A44-F1F9-2B1F-02FF3E14C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61" y="1465245"/>
            <a:ext cx="9963150" cy="3619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7B8606-EE81-5AFC-33B9-F0C824489A91}"/>
              </a:ext>
            </a:extLst>
          </p:cNvPr>
          <p:cNvSpPr txBox="1"/>
          <p:nvPr/>
        </p:nvSpPr>
        <p:spPr>
          <a:xfrm>
            <a:off x="1732547" y="5341185"/>
            <a:ext cx="314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</a:t>
            </a:r>
            <a:r>
              <a:rPr lang="en-US" sz="16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lomerular filtration barrier (blood-urine barrier) in the kidney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074E2-AF85-C06A-C7A7-6F006A3ED7E0}"/>
              </a:ext>
            </a:extLst>
          </p:cNvPr>
          <p:cNvSpPr txBox="1"/>
          <p:nvPr/>
        </p:nvSpPr>
        <p:spPr>
          <a:xfrm>
            <a:off x="7332048" y="5347608"/>
            <a:ext cx="2879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</a:t>
            </a:r>
            <a:r>
              <a:rPr lang="en-US" sz="1600" b="1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etinochoroidal</a:t>
            </a:r>
            <a:r>
              <a:rPr lang="en-US" sz="16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junction (blood-retina barrier) in the eye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7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/>
          <p:nvPr/>
        </p:nvSpPr>
        <p:spPr>
          <a:xfrm>
            <a:off x="136478" y="573959"/>
            <a:ext cx="316628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SLIT is a potential biomarker for </a:t>
            </a:r>
            <a:r>
              <a:rPr lang="en-US" sz="2400" b="1" i="0" u="none" strike="noStrik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gestational diabetes mellitus (GDM)</a:t>
            </a:r>
            <a:endParaRPr sz="2400" b="1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7" descr="Graphical user interface, text, application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2759" y="0"/>
            <a:ext cx="8601644" cy="540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 descr="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43541" y="5559214"/>
            <a:ext cx="9704558" cy="11660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EF36D1-A683-2093-31C1-7EE54C62E2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66" name="TextBox 33"/>
          <p:cNvSpPr txBox="1">
            <a:spLocks noChangeArrowheads="1"/>
          </p:cNvSpPr>
          <p:nvPr/>
        </p:nvSpPr>
        <p:spPr bwMode="auto">
          <a:xfrm>
            <a:off x="3845338" y="162249"/>
            <a:ext cx="41038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3200" dirty="0">
                <a:solidFill>
                  <a:srgbClr val="1C1CE2"/>
                </a:solidFill>
              </a:rPr>
              <a:t>SLIT-ROBO signaling</a:t>
            </a:r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5797550" y="1112839"/>
            <a:ext cx="279400" cy="3190875"/>
            <a:chOff x="2692" y="701"/>
            <a:chExt cx="176" cy="2010"/>
          </a:xfrm>
        </p:grpSpPr>
        <p:pic>
          <p:nvPicPr>
            <p:cNvPr id="35126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2" y="701"/>
              <a:ext cx="15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27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2" y="857"/>
              <a:ext cx="15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271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2" y="1013"/>
              <a:ext cx="15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27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" y="1169"/>
              <a:ext cx="15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273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2" y="1325"/>
              <a:ext cx="15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1274" name="Line 8"/>
            <p:cNvSpPr>
              <a:spLocks noChangeShapeType="1"/>
            </p:cNvSpPr>
            <p:nvPr/>
          </p:nvSpPr>
          <p:spPr bwMode="auto">
            <a:xfrm>
              <a:off x="2796" y="1463"/>
              <a:ext cx="0" cy="12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1275" name="Rectangle 9"/>
            <p:cNvSpPr>
              <a:spLocks noChangeArrowheads="1"/>
            </p:cNvSpPr>
            <p:nvPr/>
          </p:nvSpPr>
          <p:spPr bwMode="auto">
            <a:xfrm>
              <a:off x="2724" y="1505"/>
              <a:ext cx="144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1276" name="Rectangle 10"/>
            <p:cNvSpPr>
              <a:spLocks noChangeArrowheads="1"/>
            </p:cNvSpPr>
            <p:nvPr/>
          </p:nvSpPr>
          <p:spPr bwMode="auto">
            <a:xfrm>
              <a:off x="2724" y="1631"/>
              <a:ext cx="144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1277" name="Rectangle 11"/>
            <p:cNvSpPr>
              <a:spLocks noChangeArrowheads="1"/>
            </p:cNvSpPr>
            <p:nvPr/>
          </p:nvSpPr>
          <p:spPr bwMode="auto">
            <a:xfrm>
              <a:off x="2724" y="1757"/>
              <a:ext cx="144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1278" name="Rectangle 12"/>
            <p:cNvSpPr>
              <a:spLocks noChangeArrowheads="1"/>
            </p:cNvSpPr>
            <p:nvPr/>
          </p:nvSpPr>
          <p:spPr bwMode="auto">
            <a:xfrm>
              <a:off x="2724" y="1937"/>
              <a:ext cx="144" cy="96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Calibri" panose="020F0502020204030204" pitchFamily="34" charset="0"/>
                  <a:ea typeface="华文楷体"/>
                  <a:cs typeface="华文楷体"/>
                </a:rPr>
                <a:t>CC0</a:t>
              </a:r>
            </a:p>
          </p:txBody>
        </p:sp>
        <p:sp>
          <p:nvSpPr>
            <p:cNvPr id="351279" name="Rectangle 13"/>
            <p:cNvSpPr>
              <a:spLocks noChangeArrowheads="1"/>
            </p:cNvSpPr>
            <p:nvPr/>
          </p:nvSpPr>
          <p:spPr bwMode="auto">
            <a:xfrm>
              <a:off x="2724" y="2267"/>
              <a:ext cx="144" cy="96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800">
                  <a:solidFill>
                    <a:schemeClr val="bg1"/>
                  </a:solidFill>
                  <a:latin typeface="Calibri" panose="020F0502020204030204" pitchFamily="34" charset="0"/>
                  <a:ea typeface="华文楷体"/>
                  <a:cs typeface="华文楷体"/>
                </a:rPr>
                <a:t>CC2</a:t>
              </a:r>
            </a:p>
          </p:txBody>
        </p:sp>
        <p:sp>
          <p:nvSpPr>
            <p:cNvPr id="351280" name="Rectangle 14"/>
            <p:cNvSpPr>
              <a:spLocks noChangeArrowheads="1"/>
            </p:cNvSpPr>
            <p:nvPr/>
          </p:nvSpPr>
          <p:spPr bwMode="auto">
            <a:xfrm>
              <a:off x="2718" y="2525"/>
              <a:ext cx="144" cy="96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800">
                  <a:solidFill>
                    <a:schemeClr val="bg1"/>
                  </a:solidFill>
                  <a:latin typeface="Calibri" panose="020F0502020204030204" pitchFamily="34" charset="0"/>
                  <a:ea typeface="华文楷体"/>
                  <a:cs typeface="华文楷体"/>
                </a:rPr>
                <a:t>CC3</a:t>
              </a:r>
            </a:p>
          </p:txBody>
        </p:sp>
        <p:sp>
          <p:nvSpPr>
            <p:cNvPr id="351281" name="Rectangle 15"/>
            <p:cNvSpPr>
              <a:spLocks noChangeArrowheads="1"/>
            </p:cNvSpPr>
            <p:nvPr/>
          </p:nvSpPr>
          <p:spPr bwMode="auto">
            <a:xfrm>
              <a:off x="2718" y="2093"/>
              <a:ext cx="144" cy="96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800">
                  <a:solidFill>
                    <a:schemeClr val="bg1"/>
                  </a:solidFill>
                  <a:latin typeface="Calibri" panose="020F0502020204030204" pitchFamily="34" charset="0"/>
                  <a:ea typeface="华文楷体"/>
                  <a:cs typeface="华文楷体"/>
                </a:rPr>
                <a:t>CC1</a:t>
              </a:r>
            </a:p>
          </p:txBody>
        </p:sp>
      </p:grpSp>
      <p:sp>
        <p:nvSpPr>
          <p:cNvPr id="351282" name="Text Box 16"/>
          <p:cNvSpPr txBox="1">
            <a:spLocks noChangeArrowheads="1"/>
          </p:cNvSpPr>
          <p:nvPr/>
        </p:nvSpPr>
        <p:spPr bwMode="auto">
          <a:xfrm>
            <a:off x="6727826" y="1016000"/>
            <a:ext cx="726481" cy="4001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zh-CN" sz="2000" dirty="0">
                <a:ea typeface="华文楷体"/>
                <a:cs typeface="华文楷体"/>
              </a:rPr>
              <a:t>SLIT</a:t>
            </a:r>
          </a:p>
        </p:txBody>
      </p:sp>
      <p:sp>
        <p:nvSpPr>
          <p:cNvPr id="351283" name="Line 17"/>
          <p:cNvSpPr>
            <a:spLocks noChangeShapeType="1"/>
          </p:cNvSpPr>
          <p:nvPr/>
        </p:nvSpPr>
        <p:spPr bwMode="auto">
          <a:xfrm flipH="1">
            <a:off x="6105525" y="1233488"/>
            <a:ext cx="6096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1284" name="Text Box 18"/>
          <p:cNvSpPr txBox="1">
            <a:spLocks noChangeArrowheads="1"/>
          </p:cNvSpPr>
          <p:nvPr/>
        </p:nvSpPr>
        <p:spPr bwMode="auto">
          <a:xfrm>
            <a:off x="4638676" y="1741488"/>
            <a:ext cx="9396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zh-CN" sz="2000" dirty="0">
                <a:solidFill>
                  <a:srgbClr val="000000"/>
                </a:solidFill>
                <a:highlight>
                  <a:srgbClr val="FFFF00"/>
                </a:highlight>
                <a:ea typeface="华文楷体"/>
                <a:cs typeface="华文楷体"/>
              </a:rPr>
              <a:t>ROBO</a:t>
            </a:r>
          </a:p>
        </p:txBody>
      </p:sp>
      <p:sp>
        <p:nvSpPr>
          <p:cNvPr id="351285" name="Line 19"/>
          <p:cNvSpPr>
            <a:spLocks noChangeShapeType="1"/>
          </p:cNvSpPr>
          <p:nvPr/>
        </p:nvSpPr>
        <p:spPr bwMode="auto">
          <a:xfrm>
            <a:off x="4267201" y="3008313"/>
            <a:ext cx="36560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1286" name="Text Box 20"/>
          <p:cNvSpPr txBox="1">
            <a:spLocks noChangeArrowheads="1"/>
          </p:cNvSpPr>
          <p:nvPr/>
        </p:nvSpPr>
        <p:spPr bwMode="auto">
          <a:xfrm>
            <a:off x="2514600" y="6080126"/>
            <a:ext cx="2273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  <a:ea typeface="华文楷体"/>
                <a:cs typeface="华文楷体"/>
              </a:rPr>
              <a:t>Axon pathfinding</a:t>
            </a:r>
          </a:p>
        </p:txBody>
      </p:sp>
      <p:sp>
        <p:nvSpPr>
          <p:cNvPr id="351287" name="Text Box 21"/>
          <p:cNvSpPr txBox="1">
            <a:spLocks noChangeArrowheads="1"/>
          </p:cNvSpPr>
          <p:nvPr/>
        </p:nvSpPr>
        <p:spPr bwMode="auto">
          <a:xfrm>
            <a:off x="5995988" y="6016626"/>
            <a:ext cx="408305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000000"/>
                </a:solidFill>
                <a:ea typeface="华文楷体"/>
                <a:cs typeface="华文楷体"/>
              </a:rPr>
              <a:t>Cell migration, adhesion </a:t>
            </a:r>
          </a:p>
          <a:p>
            <a:pPr algn="ctr"/>
            <a:r>
              <a:rPr lang="en-US" altLang="zh-CN" dirty="0">
                <a:solidFill>
                  <a:srgbClr val="000000"/>
                </a:solidFill>
                <a:ea typeface="华文楷体"/>
                <a:cs typeface="华文楷体"/>
              </a:rPr>
              <a:t>neurons, cancer cells, neutrophils, etc.</a:t>
            </a:r>
          </a:p>
        </p:txBody>
      </p:sp>
      <p:pic>
        <p:nvPicPr>
          <p:cNvPr id="351288" name="Picture 22" descr="fig1ov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327525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89" name="Picture 23" descr="Picture1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100" y="4937125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0" name="Picture 24" descr="Picture1-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5241">
            <a:off x="6629400" y="5559425"/>
            <a:ext cx="6477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1" name="Picture 25" descr="Picture1-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594225"/>
            <a:ext cx="304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2" name="Picture 26" descr="Picture1-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4822825"/>
            <a:ext cx="304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3" name="Picture 27" descr="Picture1-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5241">
            <a:off x="6781800" y="5711825"/>
            <a:ext cx="6477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4" name="Picture 28" descr="Picture1-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88556">
            <a:off x="7429500" y="5407025"/>
            <a:ext cx="6477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5" name="Picture 29" descr="Picture1-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88556">
            <a:off x="7581900" y="5559425"/>
            <a:ext cx="6477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6" name="Picture 30" descr="Picture1-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4632325"/>
            <a:ext cx="304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97" name="Picture 31" descr="Picture1-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7740">
            <a:off x="9067800" y="4860925"/>
            <a:ext cx="190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1298" name="Line 32"/>
          <p:cNvSpPr>
            <a:spLocks noChangeShapeType="1"/>
          </p:cNvSpPr>
          <p:nvPr/>
        </p:nvSpPr>
        <p:spPr bwMode="auto">
          <a:xfrm flipH="1">
            <a:off x="4800600" y="4379913"/>
            <a:ext cx="76200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1299" name="Line 33"/>
          <p:cNvSpPr>
            <a:spLocks noChangeShapeType="1"/>
          </p:cNvSpPr>
          <p:nvPr/>
        </p:nvSpPr>
        <p:spPr bwMode="auto">
          <a:xfrm>
            <a:off x="6248400" y="4379913"/>
            <a:ext cx="68580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2767940" y="2842060"/>
            <a:ext cx="13981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zh-CN" sz="1400" b="0" dirty="0">
                <a:solidFill>
                  <a:srgbClr val="000000"/>
                </a:solidFill>
                <a:ea typeface="华文楷体"/>
                <a:cs typeface="华文楷体"/>
              </a:rPr>
              <a:t>Cell membrane</a:t>
            </a:r>
          </a:p>
        </p:txBody>
      </p:sp>
      <p:sp>
        <p:nvSpPr>
          <p:cNvPr id="36" name="Oval 27"/>
          <p:cNvSpPr>
            <a:spLocks noChangeArrowheads="1"/>
          </p:cNvSpPr>
          <p:nvPr/>
        </p:nvSpPr>
        <p:spPr bwMode="auto">
          <a:xfrm>
            <a:off x="6073776" y="3876675"/>
            <a:ext cx="879475" cy="420688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zh-CN" sz="1400" dirty="0">
                <a:solidFill>
                  <a:srgbClr val="FF0000"/>
                </a:solidFill>
                <a:ea typeface="华文楷体"/>
                <a:cs typeface="华文楷体"/>
              </a:rPr>
              <a:t>SRGAP1</a:t>
            </a:r>
          </a:p>
        </p:txBody>
      </p:sp>
    </p:spTree>
    <p:extLst>
      <p:ext uri="{BB962C8B-B14F-4D97-AF65-F5344CB8AC3E}">
        <p14:creationId xmlns:p14="http://schemas.microsoft.com/office/powerpoint/2010/main" val="866459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4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7" y="944380"/>
            <a:ext cx="11932905" cy="455701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4"/>
          <p:cNvSpPr txBox="1"/>
          <p:nvPr/>
        </p:nvSpPr>
        <p:spPr>
          <a:xfrm>
            <a:off x="441435" y="2274838"/>
            <a:ext cx="249247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SLIT expression is upregulated in diabetic retinopathy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DB08E-4ECD-CD6B-4E0F-F2D740EB51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9"/>
          <p:cNvSpPr txBox="1">
            <a:spLocks noGrp="1"/>
          </p:cNvSpPr>
          <p:nvPr>
            <p:ph type="title"/>
          </p:nvPr>
        </p:nvSpPr>
        <p:spPr>
          <a:xfrm>
            <a:off x="838200" y="37044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SLIT Expression is Upregulated in Proliferative Diabetic Retinopathy (PDR) </a:t>
            </a:r>
            <a:endParaRPr sz="3600" dirty="0"/>
          </a:p>
        </p:txBody>
      </p:sp>
      <p:sp>
        <p:nvSpPr>
          <p:cNvPr id="397" name="Google Shape;397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98" name="Google Shape;39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8676" y="1870076"/>
            <a:ext cx="5918924" cy="465148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FB2EE9-009C-7628-F7AB-FFCB9006B8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sp>
        <p:nvSpPr>
          <p:cNvPr id="3" name="Google Shape;351;p24">
            <a:extLst>
              <a:ext uri="{FF2B5EF4-FFF2-40B4-BE49-F238E27FC236}">
                <a16:creationId xmlns:a16="http://schemas.microsoft.com/office/drawing/2014/main" id="{D5A3350F-405B-2EEB-1E5B-D200A867ED7B}"/>
              </a:ext>
            </a:extLst>
          </p:cNvPr>
          <p:cNvSpPr txBox="1"/>
          <p:nvPr/>
        </p:nvSpPr>
        <p:spPr>
          <a:xfrm>
            <a:off x="8511546" y="1977127"/>
            <a:ext cx="3396919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Measured by sandwich ELISA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LLOD = 1,000 pg/mL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ULOD = 50,000 pg/mL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27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9C54-3089-1CD4-2C0D-53EF3634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948" y="365125"/>
            <a:ext cx="4479851" cy="17294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MSD Immunoassay</a:t>
            </a:r>
            <a:br>
              <a:rPr lang="en-US" sz="44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EC28E-AB9B-B4D2-A672-66A0437F6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929E1-FC6B-1AE3-6D0E-76E45FED2C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9DEA78-560A-3F05-539C-52DE29F71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541" y="-28729"/>
            <a:ext cx="4764033" cy="675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08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30E5-6580-7D69-5CDF-EAE6766A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MSD vs Traditional ELISA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33960-B139-031C-1FDB-43C8B57A7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61" y="1814266"/>
            <a:ext cx="5869293" cy="4351338"/>
          </a:xfrm>
        </p:spPr>
        <p:txBody>
          <a:bodyPr>
            <a:normAutofit fontScale="92500"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Require far less sample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Provide more sensitive and precise results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Handle complex biological matrices easily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Use simpler, faster protocols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Quantify up to 10 analytes per well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Measure elevated and normal expression samples without multiple dilutions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266E6-633D-3D22-66A7-A0A4DBA25A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 descr="ELISA replacement graph">
            <a:extLst>
              <a:ext uri="{FF2B5EF4-FFF2-40B4-BE49-F238E27FC236}">
                <a16:creationId xmlns:a16="http://schemas.microsoft.com/office/drawing/2014/main" id="{F2DD327C-AA72-7C89-76C9-9AE96C073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624" y="2209326"/>
            <a:ext cx="5074566" cy="311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41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44A0-AB9C-DF65-3949-8270C408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Developing Highly Sensitive SLIT MSD Biomarker Immunoassay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413DF-613A-1AF4-41B3-6304EC43F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Meso Scale Discovery - MSD - Pacific BioLabs">
            <a:extLst>
              <a:ext uri="{FF2B5EF4-FFF2-40B4-BE49-F238E27FC236}">
                <a16:creationId xmlns:a16="http://schemas.microsoft.com/office/drawing/2014/main" id="{CE54B779-0DC3-3833-E29D-CB1EB743F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34"/>
          <a:stretch/>
        </p:blipFill>
        <p:spPr bwMode="auto">
          <a:xfrm>
            <a:off x="2610292" y="1690688"/>
            <a:ext cx="6441707" cy="493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77A3C2-D123-709B-AB37-297C0B7D610C}"/>
              </a:ext>
            </a:extLst>
          </p:cNvPr>
          <p:cNvSpPr/>
          <p:nvPr/>
        </p:nvSpPr>
        <p:spPr>
          <a:xfrm>
            <a:off x="6283841" y="4651744"/>
            <a:ext cx="2184991" cy="2817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masis MT Pro Black" panose="020F0502020204030204" pitchFamily="18" charset="0"/>
              </a:rPr>
              <a:t>SLIT Protein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80555-798F-3D48-9BF7-31392510DC0F}"/>
              </a:ext>
            </a:extLst>
          </p:cNvPr>
          <p:cNvSpPr/>
          <p:nvPr/>
        </p:nvSpPr>
        <p:spPr>
          <a:xfrm>
            <a:off x="4099810" y="6014814"/>
            <a:ext cx="3462670" cy="4093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SLIT MSD</a:t>
            </a:r>
          </a:p>
        </p:txBody>
      </p:sp>
      <p:pic>
        <p:nvPicPr>
          <p:cNvPr id="6" name="Google Shape;359;p25" descr="A black device with blue lines&#10;&#10;Description automatically generated">
            <a:extLst>
              <a:ext uri="{FF2B5EF4-FFF2-40B4-BE49-F238E27FC236}">
                <a16:creationId xmlns:a16="http://schemas.microsoft.com/office/drawing/2014/main" id="{0696D01E-DAA9-7ECE-D009-48626F17EA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1722" y="1275049"/>
            <a:ext cx="3122139" cy="29731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595C38-A1CD-60B0-1956-05C1F525B562}"/>
              </a:ext>
            </a:extLst>
          </p:cNvPr>
          <p:cNvSpPr txBox="1"/>
          <p:nvPr/>
        </p:nvSpPr>
        <p:spPr>
          <a:xfrm>
            <a:off x="9144473" y="4363275"/>
            <a:ext cx="441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MESO </a:t>
            </a:r>
            <a:r>
              <a:rPr lang="en-US" sz="2000" b="1" dirty="0" err="1">
                <a:solidFill>
                  <a:schemeClr val="tx1"/>
                </a:solidFill>
              </a:rPr>
              <a:t>QuickPlex</a:t>
            </a:r>
            <a:r>
              <a:rPr lang="en-US" sz="2000" b="1" dirty="0">
                <a:solidFill>
                  <a:schemeClr val="tx1"/>
                </a:solidFill>
              </a:rPr>
              <a:t> SQ 120</a:t>
            </a:r>
          </a:p>
        </p:txBody>
      </p:sp>
    </p:spTree>
    <p:extLst>
      <p:ext uri="{BB962C8B-B14F-4D97-AF65-F5344CB8AC3E}">
        <p14:creationId xmlns:p14="http://schemas.microsoft.com/office/powerpoint/2010/main" val="53339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37A8A-3C35-4075-D642-5A20E81D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z="4400" b="1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SLIT MSD Standard Optimization</a:t>
            </a:r>
            <a:endParaRPr lang="en-US" dirty="0"/>
          </a:p>
        </p:txBody>
      </p:sp>
      <p:pic>
        <p:nvPicPr>
          <p:cNvPr id="4" name="Picture 3" descr="A graph with numbers and a chart&#10;&#10;Description automatically generated">
            <a:extLst>
              <a:ext uri="{FF2B5EF4-FFF2-40B4-BE49-F238E27FC236}">
                <a16:creationId xmlns:a16="http://schemas.microsoft.com/office/drawing/2014/main" id="{BB61104C-9C4C-4A13-E383-88499080E8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9"/>
          <a:stretch/>
        </p:blipFill>
        <p:spPr>
          <a:xfrm>
            <a:off x="1366615" y="1642842"/>
            <a:ext cx="8851273" cy="49307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99DE03-679F-816A-B700-F30DE1EBF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9" y="1531014"/>
            <a:ext cx="2720551" cy="16003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F802D6-12E0-C2B0-0588-64B8184D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766" y="1642842"/>
            <a:ext cx="2664753" cy="16528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5E189E-EA5A-0904-450B-E27306CE3442}"/>
              </a:ext>
            </a:extLst>
          </p:cNvPr>
          <p:cNvSpPr/>
          <p:nvPr/>
        </p:nvSpPr>
        <p:spPr>
          <a:xfrm>
            <a:off x="4769588" y="6225086"/>
            <a:ext cx="2652823" cy="3003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Concentration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064D83-64D1-106D-341A-5B267552AB20}"/>
              </a:ext>
            </a:extLst>
          </p:cNvPr>
          <p:cNvSpPr/>
          <p:nvPr/>
        </p:nvSpPr>
        <p:spPr>
          <a:xfrm rot="16200000">
            <a:off x="532702" y="3791301"/>
            <a:ext cx="1765005" cy="4199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Signal</a:t>
            </a:r>
          </a:p>
        </p:txBody>
      </p:sp>
      <p:sp>
        <p:nvSpPr>
          <p:cNvPr id="11" name="Google Shape;351;p24">
            <a:extLst>
              <a:ext uri="{FF2B5EF4-FFF2-40B4-BE49-F238E27FC236}">
                <a16:creationId xmlns:a16="http://schemas.microsoft.com/office/drawing/2014/main" id="{371EA8B9-2E0C-AF33-C0A3-F3BF64F8366A}"/>
              </a:ext>
            </a:extLst>
          </p:cNvPr>
          <p:cNvSpPr txBox="1"/>
          <p:nvPr/>
        </p:nvSpPr>
        <p:spPr>
          <a:xfrm>
            <a:off x="6873948" y="4297227"/>
            <a:ext cx="36310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LLOD = 5pg/mL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ULOD = 20,000 pg/mL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959445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ADABB-7208-636F-9639-CA409234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New SLIT MSD Assay Shows High Vitreous SLIT Concentration Compared to Serum</a:t>
            </a:r>
            <a:endParaRPr lang="en-US" sz="3600" dirty="0"/>
          </a:p>
        </p:txBody>
      </p:sp>
      <p:pic>
        <p:nvPicPr>
          <p:cNvPr id="5" name="Content Placeholder 4" descr="A diagram of a graph showing the difference between a serum and a liquid&#10;&#10;Description automatically generated with medium confidence">
            <a:extLst>
              <a:ext uri="{FF2B5EF4-FFF2-40B4-BE49-F238E27FC236}">
                <a16:creationId xmlns:a16="http://schemas.microsoft.com/office/drawing/2014/main" id="{19BD8ACA-658F-E072-CC22-C85E13449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841" y="1732035"/>
            <a:ext cx="8340287" cy="528545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4EBFB30-B81A-3408-7CE3-961A7EB2CC5E}"/>
              </a:ext>
            </a:extLst>
          </p:cNvPr>
          <p:cNvSpPr/>
          <p:nvPr/>
        </p:nvSpPr>
        <p:spPr>
          <a:xfrm>
            <a:off x="1600200" y="4029740"/>
            <a:ext cx="499730" cy="2498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BE148A-FD37-242B-06FC-7A53213D463E}"/>
              </a:ext>
            </a:extLst>
          </p:cNvPr>
          <p:cNvSpPr/>
          <p:nvPr/>
        </p:nvSpPr>
        <p:spPr>
          <a:xfrm>
            <a:off x="2036135" y="4843130"/>
            <a:ext cx="350874" cy="1648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84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4ECD-0B8F-F0BE-77B7-213F5A486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New SLIT MSD Assay Shows Upregulation of SLIT in Diabetic Retinopathy Samples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204BD5-03F0-464F-80CB-D01167169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935" y="1573729"/>
            <a:ext cx="8526130" cy="51926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3644E77-62C2-1A67-194E-154D4170FDD4}"/>
              </a:ext>
            </a:extLst>
          </p:cNvPr>
          <p:cNvSpPr/>
          <p:nvPr/>
        </p:nvSpPr>
        <p:spPr>
          <a:xfrm>
            <a:off x="1977656" y="4082902"/>
            <a:ext cx="361507" cy="111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EA59A0-9D6A-4365-32E8-9DA35025ECDA}"/>
              </a:ext>
            </a:extLst>
          </p:cNvPr>
          <p:cNvSpPr/>
          <p:nvPr/>
        </p:nvSpPr>
        <p:spPr>
          <a:xfrm>
            <a:off x="2860159" y="6375916"/>
            <a:ext cx="3115340" cy="2339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No Diabetic Retinopathy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40BC8-4B1F-8A7B-1C78-C62BE29AFF74}"/>
              </a:ext>
            </a:extLst>
          </p:cNvPr>
          <p:cNvSpPr/>
          <p:nvPr/>
        </p:nvSpPr>
        <p:spPr>
          <a:xfrm>
            <a:off x="7090146" y="6375916"/>
            <a:ext cx="3115340" cy="2339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Diabetic Retinopathy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17794C-09DA-0557-68F2-8D2D8A817900}"/>
              </a:ext>
            </a:extLst>
          </p:cNvPr>
          <p:cNvSpPr/>
          <p:nvPr/>
        </p:nvSpPr>
        <p:spPr>
          <a:xfrm rot="16200000">
            <a:off x="199360" y="3487478"/>
            <a:ext cx="3556591" cy="5316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Vitreous Fluid SLIT Concentration (pg/mL)</a:t>
            </a:r>
          </a:p>
        </p:txBody>
      </p:sp>
    </p:spTree>
    <p:extLst>
      <p:ext uri="{BB962C8B-B14F-4D97-AF65-F5344CB8AC3E}">
        <p14:creationId xmlns:p14="http://schemas.microsoft.com/office/powerpoint/2010/main" val="3898353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>
            <a:spLocks noGrp="1"/>
          </p:cNvSpPr>
          <p:nvPr>
            <p:ph type="title"/>
          </p:nvPr>
        </p:nvSpPr>
        <p:spPr>
          <a:xfrm>
            <a:off x="662709" y="296438"/>
            <a:ext cx="1107802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SUMMARY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Google Shape;117;p2"/>
          <p:cNvSpPr txBox="1">
            <a:spLocks noGrp="1"/>
          </p:cNvSpPr>
          <p:nvPr>
            <p:ph type="body" idx="1"/>
          </p:nvPr>
        </p:nvSpPr>
        <p:spPr>
          <a:xfrm>
            <a:off x="662709" y="1881890"/>
            <a:ext cx="10515600" cy="4679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1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We have d</a:t>
            </a:r>
            <a:r>
              <a:rPr lang="en-US" sz="2400" b="1" i="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eveloped a highly sensitive SLIT MSD biomarker immunoassay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1" i="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1" i="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We optimized concentrations of antibody used for assay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1" i="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1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We f</a:t>
            </a:r>
            <a:r>
              <a:rPr lang="en-US" sz="2400" b="1" i="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ound SLIT concentration in vitreous fluid to be 7 times higher than in the serum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1" i="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1" i="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Pilot study indicates trend of increased SLIT concentration in vitreous fluid in diabetic retinopathy patient samples compared to non-diabetic samples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Additional vitreous fluid samples are needed to confirm our findings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7548748" y="6301673"/>
            <a:ext cx="41919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635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"/>
          <p:cNvSpPr txBox="1"/>
          <p:nvPr/>
        </p:nvSpPr>
        <p:spPr>
          <a:xfrm>
            <a:off x="2152650" y="284958"/>
            <a:ext cx="7886700" cy="94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n-US" sz="4400" b="1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Acknowledgement</a:t>
            </a:r>
            <a:endParaRPr/>
          </a:p>
        </p:txBody>
      </p:sp>
      <p:sp>
        <p:nvSpPr>
          <p:cNvPr id="365" name="Google Shape;365;p26"/>
          <p:cNvSpPr/>
          <p:nvPr/>
        </p:nvSpPr>
        <p:spPr>
          <a:xfrm>
            <a:off x="1681316" y="1371601"/>
            <a:ext cx="3758955" cy="230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>
                <a:solidFill>
                  <a:srgbClr val="1C1CE2"/>
                </a:solidFill>
                <a:latin typeface="Arial"/>
                <a:ea typeface="Arial"/>
                <a:cs typeface="Arial"/>
                <a:sym typeface="Arial"/>
              </a:rPr>
              <a:t>Dr. </a:t>
            </a:r>
            <a:r>
              <a:rPr lang="en-US" sz="2400" b="1" u="sng" dirty="0" err="1">
                <a:solidFill>
                  <a:srgbClr val="1C1CE2"/>
                </a:solidFill>
                <a:latin typeface="Arial"/>
                <a:ea typeface="Arial"/>
                <a:cs typeface="Arial"/>
                <a:sym typeface="Arial"/>
              </a:rPr>
              <a:t>Weining</a:t>
            </a:r>
            <a:r>
              <a:rPr lang="en-US" sz="2400" b="1" u="sng" dirty="0">
                <a:solidFill>
                  <a:srgbClr val="1C1CE2"/>
                </a:solidFill>
                <a:latin typeface="Arial"/>
                <a:ea typeface="Arial"/>
                <a:cs typeface="Arial"/>
                <a:sym typeface="Arial"/>
              </a:rPr>
              <a:t> Lu’s Lab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Weining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Lu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Sudhir Kumar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Xueping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Jacqueline Alford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Olivia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Kierul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6"/>
          <p:cNvSpPr/>
          <p:nvPr/>
        </p:nvSpPr>
        <p:spPr>
          <a:xfrm>
            <a:off x="1681316" y="4287020"/>
            <a:ext cx="3758955" cy="82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rgbClr val="1C1CE2"/>
                </a:solidFill>
                <a:latin typeface="Arial"/>
                <a:ea typeface="Arial"/>
                <a:cs typeface="Arial"/>
                <a:sym typeface="Arial"/>
              </a:rPr>
              <a:t>MSD</a:t>
            </a:r>
            <a:endParaRPr sz="2400">
              <a:solidFill>
                <a:srgbClr val="1C1CE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Virginie Esain</a:t>
            </a:r>
            <a:endParaRPr/>
          </a:p>
        </p:txBody>
      </p:sp>
      <p:sp>
        <p:nvSpPr>
          <p:cNvPr id="367" name="Google Shape;367;p26"/>
          <p:cNvSpPr/>
          <p:nvPr/>
        </p:nvSpPr>
        <p:spPr>
          <a:xfrm>
            <a:off x="1950434" y="5782552"/>
            <a:ext cx="8015827" cy="156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sng" dirty="0">
                <a:solidFill>
                  <a:srgbClr val="1C1CE2"/>
                </a:solidFill>
                <a:effectLst/>
                <a:latin typeface="Arial" panose="020B0604020202020204" pitchFamily="34" charset="0"/>
              </a:rPr>
              <a:t>Grant Funding</a:t>
            </a: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NIH/NIDDK,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DOD,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Pfizer CTI, BU CTSI Pilot Grant, BU UROP, BU Ignition Award</a:t>
            </a: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dirty="0"/>
          </a:p>
        </p:txBody>
      </p:sp>
      <p:sp>
        <p:nvSpPr>
          <p:cNvPr id="368" name="Google Shape;368;p26"/>
          <p:cNvSpPr/>
          <p:nvPr/>
        </p:nvSpPr>
        <p:spPr>
          <a:xfrm>
            <a:off x="6908282" y="1486525"/>
            <a:ext cx="4241498" cy="1936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rgbClr val="1C1CE2"/>
                </a:solidFill>
                <a:latin typeface="Arial"/>
                <a:ea typeface="Arial"/>
                <a:cs typeface="Arial"/>
                <a:sym typeface="Arial"/>
              </a:rPr>
              <a:t>Dr. Sushrut Waikar’s Lab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Sushrut Waikar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Insa Schmidt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Courtney Huynh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6"/>
          <p:cNvSpPr/>
          <p:nvPr/>
        </p:nvSpPr>
        <p:spPr>
          <a:xfrm>
            <a:off x="6908282" y="3709688"/>
            <a:ext cx="4340965" cy="1936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>
                <a:solidFill>
                  <a:srgbClr val="1C1CE2"/>
                </a:solidFill>
                <a:latin typeface="Arial"/>
                <a:ea typeface="Arial"/>
                <a:cs typeface="Arial"/>
                <a:sym typeface="Arial"/>
              </a:rPr>
              <a:t>Dr. Manju Subramanian Lab</a:t>
            </a:r>
            <a:endParaRPr sz="2400" dirty="0">
              <a:solidFill>
                <a:srgbClr val="1C1CE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Manju Subramanian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Sara </a:t>
            </a:r>
            <a:r>
              <a:rPr lang="en-US" sz="24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Shoushtari</a:t>
            </a:r>
            <a:endParaRPr lang="en-US" sz="2400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Zahra Sheikh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Sreevardhan</a:t>
            </a:r>
            <a:r>
              <a:rPr lang="en-US" sz="24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Alluri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3F5942-1FD8-5CEA-F08C-05306F3813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 dirty="0">
              <a:solidFill>
                <a:srgbClr val="88A44E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420</Words>
  <Application>Microsoft Office PowerPoint</Application>
  <PresentationFormat>Widescreen</PresentationFormat>
  <Paragraphs>94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Amasis MT Pro Black</vt:lpstr>
      <vt:lpstr>Arial</vt:lpstr>
      <vt:lpstr>Calibri</vt:lpstr>
      <vt:lpstr>Calibri Light</vt:lpstr>
      <vt:lpstr>Times New Roman</vt:lpstr>
      <vt:lpstr>Office Theme</vt:lpstr>
      <vt:lpstr>PowerPoint Presentation</vt:lpstr>
      <vt:lpstr>Diabetic Nephropathy and Retinopathy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SLIT Expression is Upregulated in Proliferative Diabetic Retinopathy (PDR) </vt:lpstr>
      <vt:lpstr>MSD Immunoassay Technology</vt:lpstr>
      <vt:lpstr>MSD vs Traditional ELISA</vt:lpstr>
      <vt:lpstr>Developing Highly Sensitive SLIT MSD Biomarker Immunoassay</vt:lpstr>
      <vt:lpstr>SLIT MSD Standard Optimization</vt:lpstr>
      <vt:lpstr>New SLIT MSD Assay Shows High Vitreous SLIT Concentration Compared to Serum</vt:lpstr>
      <vt:lpstr>New SLIT MSD Assay Shows Upregulation of SLIT in Diabetic Retinopathy Samples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 new super-sensitive Meso Scale Discovery (MSD) biomarker immunoassay for chronic kidney and eye disease</dc:title>
  <dc:creator>Easton Liaw</dc:creator>
  <cp:lastModifiedBy>Easton Liaw</cp:lastModifiedBy>
  <cp:revision>7</cp:revision>
  <dcterms:created xsi:type="dcterms:W3CDTF">2023-10-06T15:24:39Z</dcterms:created>
  <dcterms:modified xsi:type="dcterms:W3CDTF">2023-10-11T21:43:11Z</dcterms:modified>
</cp:coreProperties>
</file>