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4" r:id="rId1"/>
  </p:sldMasterIdLst>
  <p:notesMasterIdLst>
    <p:notesMasterId r:id="rId27"/>
  </p:notesMasterIdLst>
  <p:sldIdLst>
    <p:sldId id="299" r:id="rId2"/>
    <p:sldId id="304" r:id="rId3"/>
    <p:sldId id="305" r:id="rId4"/>
    <p:sldId id="306" r:id="rId5"/>
    <p:sldId id="312" r:id="rId6"/>
    <p:sldId id="315" r:id="rId7"/>
    <p:sldId id="338" r:id="rId8"/>
    <p:sldId id="316" r:id="rId9"/>
    <p:sldId id="317" r:id="rId10"/>
    <p:sldId id="318" r:id="rId11"/>
    <p:sldId id="319" r:id="rId12"/>
    <p:sldId id="320" r:id="rId13"/>
    <p:sldId id="321" r:id="rId14"/>
    <p:sldId id="322" r:id="rId15"/>
    <p:sldId id="324" r:id="rId16"/>
    <p:sldId id="326" r:id="rId17"/>
    <p:sldId id="339" r:id="rId18"/>
    <p:sldId id="328" r:id="rId19"/>
    <p:sldId id="332" r:id="rId20"/>
    <p:sldId id="333" r:id="rId21"/>
    <p:sldId id="323" r:id="rId22"/>
    <p:sldId id="334" r:id="rId23"/>
    <p:sldId id="335" r:id="rId24"/>
    <p:sldId id="336" r:id="rId25"/>
    <p:sldId id="337" r:id="rId26"/>
  </p:sldIdLst>
  <p:sldSz cx="43434000" cy="32461200"/>
  <p:notesSz cx="6858000" cy="9144000"/>
  <p:embeddedFontLst>
    <p:embeddedFont>
      <p:font typeface="Calibri" panose="020F0502020204030204" pitchFamily="34" charset="0"/>
      <p:regular r:id="rId28"/>
      <p:bold r:id="rId29"/>
      <p:italic r:id="rId30"/>
      <p:boldItalic r:id="rId31"/>
    </p:embeddedFont>
    <p:embeddedFont>
      <p:font typeface="Lato" panose="020B0604020202020204" charset="0"/>
      <p:regular r:id="rId32"/>
      <p:bold r:id="rId33"/>
      <p:italic r:id="rId34"/>
      <p:boldItalic r:id="rId35"/>
    </p:embeddedFont>
    <p:embeddedFont>
      <p:font typeface="Verdana" panose="020B0604030504040204" pitchFamily="34" charset="0"/>
      <p:regular r:id="rId36"/>
      <p:bold r:id="rId37"/>
      <p:italic r:id="rId38"/>
      <p:boldItalic r:id="rId39"/>
    </p:embeddedFont>
    <p:embeddedFont>
      <p:font typeface="Source Sans Pro" panose="020B0604020202020204" charset="0"/>
      <p:regular r:id="rId40"/>
      <p:bold r:id="rId41"/>
      <p:italic r:id="rId42"/>
      <p:boldItalic r:id="rId43"/>
    </p:embeddedFont>
    <p:embeddedFont>
      <p:font typeface="Segoe UI" panose="020B0502040204020203" pitchFamily="34" charset="0"/>
      <p:regular r:id="rId44"/>
      <p:bold r:id="rId45"/>
      <p:italic r:id="rId46"/>
      <p:boldItalic r:id="rId47"/>
    </p:embeddedFont>
    <p:embeddedFont>
      <p:font typeface="Calibri Light" panose="020F0302020204030204" pitchFamily="34" charset="0"/>
      <p:regular r:id="rId48"/>
      <p:italic r:id="rId49"/>
    </p:embeddedFont>
  </p:embeddedFontLst>
  <p:defaultTextStyle>
    <a:defPPr>
      <a:defRPr lang="en-US"/>
    </a:defPPr>
    <a:lvl1pPr marL="0" algn="l" defTabSz="451714" rtl="0" eaLnBrk="1" latinLnBrk="0" hangingPunct="1">
      <a:defRPr sz="1778" kern="1200">
        <a:solidFill>
          <a:schemeClr val="tx1"/>
        </a:solidFill>
        <a:latin typeface="+mn-lt"/>
        <a:ea typeface="+mn-ea"/>
        <a:cs typeface="+mn-cs"/>
      </a:defRPr>
    </a:lvl1pPr>
    <a:lvl2pPr marL="451714" algn="l" defTabSz="451714" rtl="0" eaLnBrk="1" latinLnBrk="0" hangingPunct="1">
      <a:defRPr sz="1778" kern="1200">
        <a:solidFill>
          <a:schemeClr val="tx1"/>
        </a:solidFill>
        <a:latin typeface="+mn-lt"/>
        <a:ea typeface="+mn-ea"/>
        <a:cs typeface="+mn-cs"/>
      </a:defRPr>
    </a:lvl2pPr>
    <a:lvl3pPr marL="903427" algn="l" defTabSz="451714" rtl="0" eaLnBrk="1" latinLnBrk="0" hangingPunct="1">
      <a:defRPr sz="1778" kern="1200">
        <a:solidFill>
          <a:schemeClr val="tx1"/>
        </a:solidFill>
        <a:latin typeface="+mn-lt"/>
        <a:ea typeface="+mn-ea"/>
        <a:cs typeface="+mn-cs"/>
      </a:defRPr>
    </a:lvl3pPr>
    <a:lvl4pPr marL="1355141" algn="l" defTabSz="451714" rtl="0" eaLnBrk="1" latinLnBrk="0" hangingPunct="1">
      <a:defRPr sz="1778" kern="1200">
        <a:solidFill>
          <a:schemeClr val="tx1"/>
        </a:solidFill>
        <a:latin typeface="+mn-lt"/>
        <a:ea typeface="+mn-ea"/>
        <a:cs typeface="+mn-cs"/>
      </a:defRPr>
    </a:lvl4pPr>
    <a:lvl5pPr marL="1806854" algn="l" defTabSz="451714" rtl="0" eaLnBrk="1" latinLnBrk="0" hangingPunct="1">
      <a:defRPr sz="1778" kern="1200">
        <a:solidFill>
          <a:schemeClr val="tx1"/>
        </a:solidFill>
        <a:latin typeface="+mn-lt"/>
        <a:ea typeface="+mn-ea"/>
        <a:cs typeface="+mn-cs"/>
      </a:defRPr>
    </a:lvl5pPr>
    <a:lvl6pPr marL="2258568" algn="l" defTabSz="451714" rtl="0" eaLnBrk="1" latinLnBrk="0" hangingPunct="1">
      <a:defRPr sz="1778" kern="1200">
        <a:solidFill>
          <a:schemeClr val="tx1"/>
        </a:solidFill>
        <a:latin typeface="+mn-lt"/>
        <a:ea typeface="+mn-ea"/>
        <a:cs typeface="+mn-cs"/>
      </a:defRPr>
    </a:lvl6pPr>
    <a:lvl7pPr marL="2710282" algn="l" defTabSz="451714" rtl="0" eaLnBrk="1" latinLnBrk="0" hangingPunct="1">
      <a:defRPr sz="1778" kern="1200">
        <a:solidFill>
          <a:schemeClr val="tx1"/>
        </a:solidFill>
        <a:latin typeface="+mn-lt"/>
        <a:ea typeface="+mn-ea"/>
        <a:cs typeface="+mn-cs"/>
      </a:defRPr>
    </a:lvl7pPr>
    <a:lvl8pPr marL="3161995" algn="l" defTabSz="451714" rtl="0" eaLnBrk="1" latinLnBrk="0" hangingPunct="1">
      <a:defRPr sz="1778" kern="1200">
        <a:solidFill>
          <a:schemeClr val="tx1"/>
        </a:solidFill>
        <a:latin typeface="+mn-lt"/>
        <a:ea typeface="+mn-ea"/>
        <a:cs typeface="+mn-cs"/>
      </a:defRPr>
    </a:lvl8pPr>
    <a:lvl9pPr marL="3613709" algn="l" defTabSz="451714" rtl="0" eaLnBrk="1" latinLnBrk="0" hangingPunct="1">
      <a:defRPr sz="1778" kern="1200">
        <a:solidFill>
          <a:schemeClr val="tx1"/>
        </a:solidFill>
        <a:latin typeface="+mn-lt"/>
        <a:ea typeface="+mn-ea"/>
        <a:cs typeface="+mn-cs"/>
      </a:defRPr>
    </a:lvl9pPr>
  </p:defaultTextStyle>
  <p:extLst>
    <p:ext uri="{EFAFB233-063F-42B5-8137-9DF3F51BA10A}">
      <p15:sldGuideLst xmlns:p15="http://schemas.microsoft.com/office/powerpoint/2012/main">
        <p15:guide id="2" pos="13701" userDrawn="1">
          <p15:clr>
            <a:srgbClr val="A4A3A4"/>
          </p15:clr>
        </p15:guide>
        <p15:guide id="3" pos="5299" userDrawn="1">
          <p15:clr>
            <a:srgbClr val="A4A3A4"/>
          </p15:clr>
        </p15:guide>
        <p15:guide id="4" pos="233" userDrawn="1">
          <p15:clr>
            <a:srgbClr val="A4A3A4"/>
          </p15:clr>
        </p15:guide>
        <p15:guide id="5" pos="654" userDrawn="1">
          <p15:clr>
            <a:srgbClr val="A4A3A4"/>
          </p15:clr>
        </p15:guide>
        <p15:guide id="6" orient="horz" pos="102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B777E7-6D89-7B9E-6FF3-D476F19CF4A9}" name="Brittany Gouse" initials="BG" userId="3fa52fdf36d68fee"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garwal, Nandini" initials="AN" lastIdx="3" clrIdx="0">
    <p:extLst>
      <p:ext uri="{19B8F6BF-5375-455C-9EA6-DF929625EA0E}">
        <p15:presenceInfo xmlns:p15="http://schemas.microsoft.com/office/powerpoint/2012/main" userId="S-1-5-21-1013449540-720069183-311576647-265428" providerId="AD"/>
      </p:ext>
    </p:extLst>
  </p:cmAuthor>
  <p:cmAuthor id="2" name="Camacho, Luisa" initials="CL" lastIdx="1" clrIdx="1">
    <p:extLst>
      <p:ext uri="{19B8F6BF-5375-455C-9EA6-DF929625EA0E}">
        <p15:presenceInfo xmlns:p15="http://schemas.microsoft.com/office/powerpoint/2012/main" userId="S-1-5-21-1013449540-720069183-311576647-2723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F8F"/>
    <a:srgbClr val="FFFFFF"/>
    <a:srgbClr val="263238"/>
    <a:srgbClr val="EEEBE9"/>
    <a:srgbClr val="EA4C89"/>
    <a:srgbClr val="FFF59D"/>
    <a:srgbClr val="EFF8F3"/>
    <a:srgbClr val="874A4C"/>
    <a:srgbClr val="FFA726"/>
    <a:srgbClr val="80DE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42"/>
    <p:restoredTop sz="94578" autoAdjust="0"/>
  </p:normalViewPr>
  <p:slideViewPr>
    <p:cSldViewPr snapToGrid="0">
      <p:cViewPr varScale="1">
        <p:scale>
          <a:sx n="27" d="100"/>
          <a:sy n="27" d="100"/>
        </p:scale>
        <p:origin x="245" y="130"/>
      </p:cViewPr>
      <p:guideLst>
        <p:guide pos="13701"/>
        <p:guide pos="5299"/>
        <p:guide pos="233"/>
        <p:guide pos="654"/>
        <p:guide orient="horz" pos="10224"/>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brgouse\Downloads\Graph%20work%20by%20BG%20(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brgouse\Downloads\Graph%20work%20by%20BG%2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brgouse\Downloads\Graph%20work%20by%20BG%20(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brgouse\Downloads\Graph%20work%20by%20BG%20(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brgouse\Downloads\Graph%20work%20by%20BG%20(2).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brgouse\Downloads\Graph%20work%20by%20BG%20(2).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42400295630916"/>
          <c:y val="0.1650943396226415"/>
          <c:w val="0.82581426419170523"/>
          <c:h val="0.43437490714604071"/>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3175">
              <a:solidFill>
                <a:schemeClr val="tx1"/>
              </a:solidFill>
            </a:ln>
            <a:effectLst>
              <a:outerShdw blurRad="57150" dist="19050" dir="5400000" algn="ctr" rotWithShape="0">
                <a:srgbClr val="000000">
                  <a:alpha val="63000"/>
                </a:srgbClr>
              </a:outerShdw>
            </a:effectLst>
          </c:spPr>
          <c:invertIfNegative val="0"/>
          <c:dPt>
            <c:idx val="0"/>
            <c:invertIfNegative val="0"/>
            <c:bubble3D val="0"/>
            <c:spPr>
              <a:solidFill>
                <a:srgbClr val="70AD47">
                  <a:lumMod val="60000"/>
                  <a:lumOff val="40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28E-4796-AC29-0F701B673608}"/>
              </c:ext>
            </c:extLst>
          </c:dPt>
          <c:dPt>
            <c:idx val="1"/>
            <c:invertIfNegative val="0"/>
            <c:bubble3D val="0"/>
            <c:spPr>
              <a:solidFill>
                <a:srgbClr val="5B9BD5">
                  <a:lumMod val="75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28E-4796-AC29-0F701B673608}"/>
              </c:ext>
            </c:extLst>
          </c:dPt>
          <c:dPt>
            <c:idx val="3"/>
            <c:invertIfNegative val="0"/>
            <c:bubble3D val="0"/>
            <c:spPr>
              <a:solidFill>
                <a:srgbClr val="ED7D31"/>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28E-4796-AC29-0F701B673608}"/>
              </c:ext>
            </c:extLst>
          </c:dPt>
          <c:dPt>
            <c:idx val="4"/>
            <c:invertIfNegative val="0"/>
            <c:bubble3D val="0"/>
            <c:spPr>
              <a:solidFill>
                <a:srgbClr val="FFC000"/>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328E-4796-AC29-0F701B673608}"/>
              </c:ext>
            </c:extLst>
          </c:dPt>
          <c:dPt>
            <c:idx val="6"/>
            <c:invertIfNegative val="0"/>
            <c:bubble3D val="0"/>
            <c:spPr>
              <a:solidFill>
                <a:srgbClr val="70AD47">
                  <a:lumMod val="60000"/>
                  <a:lumOff val="40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328E-4796-AC29-0F701B673608}"/>
              </c:ext>
            </c:extLst>
          </c:dPt>
          <c:dPt>
            <c:idx val="7"/>
            <c:invertIfNegative val="0"/>
            <c:bubble3D val="0"/>
            <c:spPr>
              <a:solidFill>
                <a:srgbClr val="5B9BD5">
                  <a:lumMod val="75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328E-4796-AC29-0F701B673608}"/>
              </c:ext>
            </c:extLst>
          </c:dPt>
          <c:dPt>
            <c:idx val="8"/>
            <c:invertIfNegative val="0"/>
            <c:bubble3D val="0"/>
            <c:spPr>
              <a:solidFill>
                <a:srgbClr val="ED7D31"/>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328E-4796-AC29-0F701B673608}"/>
              </c:ext>
            </c:extLst>
          </c:dPt>
          <c:dPt>
            <c:idx val="9"/>
            <c:invertIfNegative val="0"/>
            <c:bubble3D val="0"/>
            <c:spPr>
              <a:solidFill>
                <a:srgbClr val="FFC000"/>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328E-4796-AC29-0F701B673608}"/>
              </c:ext>
            </c:extLst>
          </c:dPt>
          <c:dLbls>
            <c:dLbl>
              <c:idx val="0"/>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28E-4796-AC29-0F701B673608}"/>
                </c:ext>
              </c:extLst>
            </c:dLbl>
            <c:dLbl>
              <c:idx val="1"/>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28E-4796-AC29-0F701B673608}"/>
                </c:ext>
              </c:extLst>
            </c:dLbl>
            <c:dLbl>
              <c:idx val="3"/>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328E-4796-AC29-0F701B673608}"/>
                </c:ext>
              </c:extLst>
            </c:dLbl>
            <c:dLbl>
              <c:idx val="4"/>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328E-4796-AC29-0F701B673608}"/>
                </c:ext>
              </c:extLst>
            </c:dLbl>
            <c:dLbl>
              <c:idx val="6"/>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328E-4796-AC29-0F701B673608}"/>
                </c:ext>
              </c:extLst>
            </c:dLbl>
            <c:dLbl>
              <c:idx val="7"/>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328E-4796-AC29-0F701B673608}"/>
                </c:ext>
              </c:extLst>
            </c:dLbl>
            <c:dLbl>
              <c:idx val="8"/>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328E-4796-AC29-0F701B673608}"/>
                </c:ext>
              </c:extLst>
            </c:dLbl>
            <c:dLbl>
              <c:idx val="9"/>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328E-4796-AC29-0F701B67360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Race!$A$2:$A$11</c:f>
              <c:strCache>
                <c:ptCount val="10"/>
                <c:pt idx="0">
                  <c:v>Male</c:v>
                </c:pt>
                <c:pt idx="1">
                  <c:v>Female </c:v>
                </c:pt>
                <c:pt idx="3">
                  <c:v>English</c:v>
                </c:pt>
                <c:pt idx="4">
                  <c:v>Another Language</c:v>
                </c:pt>
                <c:pt idx="6">
                  <c:v>Non-Hispanic Black</c:v>
                </c:pt>
                <c:pt idx="7">
                  <c:v>Hispanic</c:v>
                </c:pt>
                <c:pt idx="8">
                  <c:v>Non-Hispanic white</c:v>
                </c:pt>
                <c:pt idx="9">
                  <c:v>other</c:v>
                </c:pt>
              </c:strCache>
            </c:strRef>
          </c:cat>
          <c:val>
            <c:numRef>
              <c:f>Race!$B$2:$B$11</c:f>
              <c:numCache>
                <c:formatCode>0.00%</c:formatCode>
                <c:ptCount val="10"/>
                <c:pt idx="0">
                  <c:v>0.11899999999999999</c:v>
                </c:pt>
                <c:pt idx="1">
                  <c:v>0.13200000000000001</c:v>
                </c:pt>
                <c:pt idx="3">
                  <c:v>0.127</c:v>
                </c:pt>
                <c:pt idx="4">
                  <c:v>0.11700000000000001</c:v>
                </c:pt>
                <c:pt idx="6">
                  <c:v>0.14699999999999999</c:v>
                </c:pt>
                <c:pt idx="7">
                  <c:v>0.14499999999999999</c:v>
                </c:pt>
                <c:pt idx="8">
                  <c:v>8.8999999999999996E-2</c:v>
                </c:pt>
                <c:pt idx="9">
                  <c:v>9.0999999999999998E-2</c:v>
                </c:pt>
              </c:numCache>
            </c:numRef>
          </c:val>
          <c:extLst>
            <c:ext xmlns:c16="http://schemas.microsoft.com/office/drawing/2014/chart" uri="{C3380CC4-5D6E-409C-BE32-E72D297353CC}">
              <c16:uniqueId val="{00000010-328E-4796-AC29-0F701B673608}"/>
            </c:ext>
          </c:extLst>
        </c:ser>
        <c:dLbls>
          <c:showLegendKey val="0"/>
          <c:showVal val="0"/>
          <c:showCatName val="0"/>
          <c:showSerName val="0"/>
          <c:showPercent val="0"/>
          <c:showBubbleSize val="0"/>
        </c:dLbls>
        <c:gapWidth val="126"/>
        <c:overlap val="-24"/>
        <c:axId val="1409968496"/>
        <c:axId val="1403996256"/>
      </c:barChart>
      <c:catAx>
        <c:axId val="14099684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1403996256"/>
        <c:crosses val="autoZero"/>
        <c:auto val="1"/>
        <c:lblAlgn val="ctr"/>
        <c:lblOffset val="100"/>
        <c:noMultiLvlLbl val="0"/>
      </c:catAx>
      <c:valAx>
        <c:axId val="1403996256"/>
        <c:scaling>
          <c:orientation val="minMax"/>
          <c:max val="0.2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409968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20175865284816"/>
          <c:y val="0.18948732624850426"/>
          <c:w val="0.82581426419170523"/>
          <c:h val="0.43437490714604071"/>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3175">
              <a:solidFill>
                <a:schemeClr val="tx1"/>
              </a:solidFill>
            </a:ln>
            <a:effectLst>
              <a:outerShdw blurRad="57150" dist="19050" dir="5400000" algn="ctr" rotWithShape="0">
                <a:srgbClr val="000000">
                  <a:alpha val="63000"/>
                </a:srgbClr>
              </a:outerShdw>
            </a:effectLst>
          </c:spPr>
          <c:invertIfNegative val="0"/>
          <c:dPt>
            <c:idx val="0"/>
            <c:invertIfNegative val="0"/>
            <c:bubble3D val="0"/>
            <c:spPr>
              <a:solidFill>
                <a:schemeClr val="accent6">
                  <a:lumMod val="60000"/>
                  <a:lumOff val="40000"/>
                </a:scheme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92C2-4E65-ABE1-48FCA277741D}"/>
              </c:ext>
            </c:extLst>
          </c:dPt>
          <c:dPt>
            <c:idx val="1"/>
            <c:invertIfNegative val="0"/>
            <c:bubble3D val="0"/>
            <c:spPr>
              <a:solidFill>
                <a:schemeClr val="accent1">
                  <a:lumMod val="75000"/>
                </a:scheme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92C2-4E65-ABE1-48FCA277741D}"/>
              </c:ext>
            </c:extLst>
          </c:dPt>
          <c:dPt>
            <c:idx val="2"/>
            <c:invertIfNegative val="0"/>
            <c:bubble3D val="0"/>
            <c:spPr>
              <a:solidFill>
                <a:srgbClr val="ED7D31"/>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92C2-4E65-ABE1-48FCA277741D}"/>
              </c:ext>
            </c:extLst>
          </c:dPt>
          <c:dPt>
            <c:idx val="3"/>
            <c:invertIfNegative val="0"/>
            <c:bubble3D val="0"/>
            <c:spPr>
              <a:solidFill>
                <a:schemeClr val="accent4"/>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92C2-4E65-ABE1-48FCA277741D}"/>
              </c:ext>
            </c:extLst>
          </c:dPt>
          <c:dLbls>
            <c:dLbl>
              <c:idx val="0"/>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92C2-4E65-ABE1-48FCA277741D}"/>
                </c:ext>
              </c:extLst>
            </c:dLbl>
            <c:dLbl>
              <c:idx val="1"/>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2C2-4E65-ABE1-48FCA277741D}"/>
                </c:ext>
              </c:extLst>
            </c:dLbl>
            <c:dLbl>
              <c:idx val="2"/>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92C2-4E65-ABE1-48FCA277741D}"/>
                </c:ext>
              </c:extLst>
            </c:dLbl>
            <c:dLbl>
              <c:idx val="3"/>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92C2-4E65-ABE1-48FCA277741D}"/>
                </c:ext>
              </c:extLst>
            </c:dLbl>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(2)'!$A$1:$A$4</c:f>
              <c:strCache>
                <c:ptCount val="4"/>
                <c:pt idx="0">
                  <c:v>Q1 (Highest SES)</c:v>
                </c:pt>
                <c:pt idx="1">
                  <c:v>Q2</c:v>
                </c:pt>
                <c:pt idx="2">
                  <c:v>Q3</c:v>
                </c:pt>
                <c:pt idx="3">
                  <c:v>Q4 (Lowest SES)</c:v>
                </c:pt>
              </c:strCache>
            </c:strRef>
          </c:cat>
          <c:val>
            <c:numRef>
              <c:f>'Race (2)'!$B$1:$B$4</c:f>
              <c:numCache>
                <c:formatCode>0.00%</c:formatCode>
                <c:ptCount val="4"/>
                <c:pt idx="0">
                  <c:v>0.113</c:v>
                </c:pt>
                <c:pt idx="1">
                  <c:v>0.13100000000000001</c:v>
                </c:pt>
                <c:pt idx="2">
                  <c:v>0.108</c:v>
                </c:pt>
                <c:pt idx="3">
                  <c:v>0.115</c:v>
                </c:pt>
              </c:numCache>
            </c:numRef>
          </c:val>
          <c:extLst>
            <c:ext xmlns:c16="http://schemas.microsoft.com/office/drawing/2014/chart" uri="{C3380CC4-5D6E-409C-BE32-E72D297353CC}">
              <c16:uniqueId val="{00000008-92C2-4E65-ABE1-48FCA277741D}"/>
            </c:ext>
          </c:extLst>
        </c:ser>
        <c:dLbls>
          <c:showLegendKey val="0"/>
          <c:showVal val="0"/>
          <c:showCatName val="0"/>
          <c:showSerName val="0"/>
          <c:showPercent val="0"/>
          <c:showBubbleSize val="0"/>
        </c:dLbls>
        <c:gapWidth val="288"/>
        <c:overlap val="-24"/>
        <c:axId val="1409968496"/>
        <c:axId val="1403996256"/>
      </c:barChart>
      <c:catAx>
        <c:axId val="14099684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403996256"/>
        <c:crosses val="autoZero"/>
        <c:auto val="1"/>
        <c:lblAlgn val="ctr"/>
        <c:lblOffset val="100"/>
        <c:noMultiLvlLbl val="0"/>
      </c:catAx>
      <c:valAx>
        <c:axId val="1403996256"/>
        <c:scaling>
          <c:orientation val="minMax"/>
          <c:max val="0.2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409968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64131396935514"/>
          <c:y val="6.9938272473276872E-2"/>
          <c:w val="0.59507324887042568"/>
          <c:h val="0.94615967606392937"/>
        </c:manualLayout>
      </c:layout>
      <c:pieChart>
        <c:varyColors val="1"/>
        <c:ser>
          <c:idx val="0"/>
          <c:order val="0"/>
          <c:spPr>
            <a:solidFill>
              <a:schemeClr val="bg1"/>
            </a:solidFill>
            <a:ln>
              <a:solidFill>
                <a:schemeClr val="accent1">
                  <a:shade val="50000"/>
                </a:schemeClr>
              </a:solidFill>
            </a:ln>
          </c:spPr>
          <c:explosion val="6"/>
          <c:dPt>
            <c:idx val="0"/>
            <c:bubble3D val="0"/>
            <c:spPr>
              <a:solidFill>
                <a:schemeClr val="bg1"/>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D8E-46A8-BDD3-79FD472FE505}"/>
              </c:ext>
            </c:extLst>
          </c:dPt>
          <c:dPt>
            <c:idx val="1"/>
            <c:bubble3D val="0"/>
            <c:spPr>
              <a:solidFill>
                <a:schemeClr val="accent6">
                  <a:lumMod val="20000"/>
                  <a:lumOff val="80000"/>
                </a:schemeClr>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D8E-46A8-BDD3-79FD472FE505}"/>
              </c:ext>
            </c:extLst>
          </c:dPt>
          <c:dPt>
            <c:idx val="2"/>
            <c:bubble3D val="0"/>
            <c:spPr>
              <a:solidFill>
                <a:schemeClr val="accent4">
                  <a:lumMod val="20000"/>
                  <a:lumOff val="80000"/>
                </a:schemeClr>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D8E-46A8-BDD3-79FD472FE505}"/>
              </c:ext>
            </c:extLst>
          </c:dPt>
          <c:dPt>
            <c:idx val="3"/>
            <c:bubble3D val="0"/>
            <c:explosion val="42"/>
            <c:spPr>
              <a:solidFill>
                <a:schemeClr val="accent2">
                  <a:lumMod val="60000"/>
                  <a:lumOff val="40000"/>
                </a:schemeClr>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3D8E-46A8-BDD3-79FD472FE505}"/>
              </c:ext>
            </c:extLst>
          </c:dPt>
          <c:dLbls>
            <c:dLbl>
              <c:idx val="0"/>
              <c:layout/>
              <c:tx>
                <c:rich>
                  <a:bodyPr/>
                  <a:lstStyle/>
                  <a:p>
                    <a:r>
                      <a:rPr lang="en-US"/>
                      <a:t>None or Missing</a:t>
                    </a:r>
                    <a:r>
                      <a:rPr lang="en-US" baseline="0" dirty="0"/>
                      <a:t>
</a:t>
                    </a:r>
                    <a:fld id="{E9EA6360-86E5-4460-BAD2-B8069CC9CC30}" type="PERCENTAGE">
                      <a:rPr lang="en-US" baseline="0"/>
                      <a:pPr/>
                      <a:t>[PERCENTAGE]</a:t>
                    </a:fld>
                    <a:endParaRPr lang="en-US" baseline="0" dirty="0"/>
                  </a:p>
                </c:rich>
              </c:tx>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3D8E-46A8-BDD3-79FD472FE505}"/>
                </c:ext>
              </c:extLst>
            </c:dLbl>
            <c:dLbl>
              <c:idx val="1"/>
              <c:layout>
                <c:manualLayout>
                  <c:x val="0.12109243666525298"/>
                  <c:y val="0.23480008070267597"/>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3D8E-46A8-BDD3-79FD472FE505}"/>
                </c:ext>
              </c:extLst>
            </c:dLbl>
            <c:dLbl>
              <c:idx val="2"/>
              <c:layout>
                <c:manualLayout>
                  <c:x val="-0.1718350472356745"/>
                  <c:y val="0.1300361369933705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3D8E-46A8-BDD3-79FD472FE505}"/>
                </c:ext>
              </c:extLst>
            </c:dLbl>
            <c:dLbl>
              <c:idx val="3"/>
              <c:layout>
                <c:manualLayout>
                  <c:x val="-0.16145802174503671"/>
                  <c:y val="-9.0446541318016618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3D8E-46A8-BDD3-79FD472FE505}"/>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Sheet2!$A$1:$A$4</c:f>
              <c:strCache>
                <c:ptCount val="4"/>
                <c:pt idx="0">
                  <c:v>None of Missing</c:v>
                </c:pt>
                <c:pt idx="1">
                  <c:v>Mild</c:v>
                </c:pt>
                <c:pt idx="2">
                  <c:v>Moderate</c:v>
                </c:pt>
                <c:pt idx="3">
                  <c:v>Severe</c:v>
                </c:pt>
              </c:strCache>
            </c:strRef>
          </c:cat>
          <c:val>
            <c:numRef>
              <c:f>Sheet2!$B$1:$B$4</c:f>
              <c:numCache>
                <c:formatCode>General</c:formatCode>
                <c:ptCount val="4"/>
                <c:pt idx="0">
                  <c:v>31.6</c:v>
                </c:pt>
                <c:pt idx="1">
                  <c:v>38.299999999999997</c:v>
                </c:pt>
                <c:pt idx="2">
                  <c:v>17.7</c:v>
                </c:pt>
                <c:pt idx="3">
                  <c:v>12.5</c:v>
                </c:pt>
              </c:numCache>
            </c:numRef>
          </c:val>
          <c:extLst>
            <c:ext xmlns:c16="http://schemas.microsoft.com/office/drawing/2014/chart" uri="{C3380CC4-5D6E-409C-BE32-E72D297353CC}">
              <c16:uniqueId val="{00000008-3D8E-46A8-BDD3-79FD472FE505}"/>
            </c:ext>
          </c:extLst>
        </c:ser>
        <c:dLbls>
          <c:dLblPos val="outEnd"/>
          <c:showLegendKey val="0"/>
          <c:showVal val="1"/>
          <c:showCatName val="0"/>
          <c:showSerName val="0"/>
          <c:showPercent val="0"/>
          <c:showBubbleSize val="0"/>
          <c:showLeaderLines val="1"/>
        </c:dLbls>
        <c:firstSliceAng val="133"/>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64131396935514"/>
          <c:y val="6.9938272473276872E-2"/>
          <c:w val="0.59507324887042568"/>
          <c:h val="0.94615967606392937"/>
        </c:manualLayout>
      </c:layout>
      <c:pieChart>
        <c:varyColors val="1"/>
        <c:ser>
          <c:idx val="0"/>
          <c:order val="0"/>
          <c:spPr>
            <a:solidFill>
              <a:schemeClr val="bg1"/>
            </a:solidFill>
            <a:ln>
              <a:solidFill>
                <a:schemeClr val="accent1">
                  <a:shade val="50000"/>
                </a:schemeClr>
              </a:solidFill>
            </a:ln>
          </c:spPr>
          <c:explosion val="6"/>
          <c:dPt>
            <c:idx val="0"/>
            <c:bubble3D val="0"/>
            <c:spPr>
              <a:solidFill>
                <a:schemeClr val="bg1"/>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62A4-AA49-94F9-9B2B7439FF2E}"/>
              </c:ext>
            </c:extLst>
          </c:dPt>
          <c:dPt>
            <c:idx val="1"/>
            <c:bubble3D val="0"/>
            <c:spPr>
              <a:solidFill>
                <a:schemeClr val="accent6">
                  <a:lumMod val="20000"/>
                  <a:lumOff val="80000"/>
                </a:schemeClr>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62A4-AA49-94F9-9B2B7439FF2E}"/>
              </c:ext>
            </c:extLst>
          </c:dPt>
          <c:dPt>
            <c:idx val="2"/>
            <c:bubble3D val="0"/>
            <c:spPr>
              <a:solidFill>
                <a:schemeClr val="accent4">
                  <a:lumMod val="20000"/>
                  <a:lumOff val="80000"/>
                </a:schemeClr>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62A4-AA49-94F9-9B2B7439FF2E}"/>
              </c:ext>
            </c:extLst>
          </c:dPt>
          <c:dPt>
            <c:idx val="3"/>
            <c:bubble3D val="0"/>
            <c:explosion val="42"/>
            <c:spPr>
              <a:solidFill>
                <a:schemeClr val="accent2">
                  <a:lumMod val="60000"/>
                  <a:lumOff val="40000"/>
                </a:schemeClr>
              </a:solidFill>
              <a:ln>
                <a:solidFill>
                  <a:schemeClr val="accent1">
                    <a:shade val="50000"/>
                  </a:schemeClr>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62A4-AA49-94F9-9B2B7439FF2E}"/>
              </c:ext>
            </c:extLst>
          </c:dPt>
          <c:dLbls>
            <c:dLbl>
              <c:idx val="0"/>
              <c:tx>
                <c:rich>
                  <a:bodyPr/>
                  <a:lstStyle/>
                  <a:p>
                    <a:r>
                      <a:rPr lang="en-US"/>
                      <a:t>None or Missing</a:t>
                    </a:r>
                    <a:r>
                      <a:rPr lang="en-US" baseline="0" dirty="0"/>
                      <a:t>
</a:t>
                    </a:r>
                    <a:fld id="{E9EA6360-86E5-4460-BAD2-B8069CC9CC30}" type="PERCENTAGE">
                      <a:rPr lang="en-US" baseline="0"/>
                      <a:pPr/>
                      <a:t>[PERCENTAGE]</a:t>
                    </a:fld>
                    <a:endParaRPr lang="en-US" baseline="0" dirty="0"/>
                  </a:p>
                </c:rich>
              </c:tx>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2A4-AA49-94F9-9B2B7439FF2E}"/>
                </c:ext>
              </c:extLst>
            </c:dLbl>
            <c:dLbl>
              <c:idx val="1"/>
              <c:layout>
                <c:manualLayout>
                  <c:x val="0.12109243666525298"/>
                  <c:y val="0.23480008070267597"/>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2A4-AA49-94F9-9B2B7439FF2E}"/>
                </c:ext>
              </c:extLst>
            </c:dLbl>
            <c:dLbl>
              <c:idx val="2"/>
              <c:layout>
                <c:manualLayout>
                  <c:x val="-0.1718350472356745"/>
                  <c:y val="0.1300361369933705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2A4-AA49-94F9-9B2B7439FF2E}"/>
                </c:ext>
              </c:extLst>
            </c:dLbl>
            <c:dLbl>
              <c:idx val="3"/>
              <c:layout>
                <c:manualLayout>
                  <c:x val="-0.16145802174503671"/>
                  <c:y val="-9.04465413180166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2A4-AA49-94F9-9B2B7439FF2E}"/>
                </c:ext>
              </c:extLst>
            </c:dLbl>
            <c:spPr>
              <a:noFill/>
              <a:ln>
                <a:noFill/>
              </a:ln>
              <a:effectLst/>
            </c:spPr>
            <c:txPr>
              <a:bodyPr rot="0" spcFirstLastPara="1" vertOverflow="ellipsis" vert="horz" wrap="square" lIns="38100" tIns="19050" rIns="38100" bIns="19050" anchor="ctr" anchorCtr="1">
                <a:spAutoFit/>
              </a:bodyPr>
              <a:lstStyle/>
              <a:p>
                <a:pPr>
                  <a:defRPr sz="5400" b="1" i="0" u="none" strike="noStrike" kern="1200" baseline="0">
                    <a:solidFill>
                      <a:schemeClr val="tx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Sheet2!$A$1:$A$4</c:f>
              <c:strCache>
                <c:ptCount val="4"/>
                <c:pt idx="0">
                  <c:v>None of Missing</c:v>
                </c:pt>
                <c:pt idx="1">
                  <c:v>Mild</c:v>
                </c:pt>
                <c:pt idx="2">
                  <c:v>Moderate</c:v>
                </c:pt>
                <c:pt idx="3">
                  <c:v>Severe</c:v>
                </c:pt>
              </c:strCache>
            </c:strRef>
          </c:cat>
          <c:val>
            <c:numRef>
              <c:f>Sheet2!$B$1:$B$4</c:f>
              <c:numCache>
                <c:formatCode>General</c:formatCode>
                <c:ptCount val="4"/>
                <c:pt idx="0">
                  <c:v>31.6</c:v>
                </c:pt>
                <c:pt idx="1">
                  <c:v>38.299999999999997</c:v>
                </c:pt>
                <c:pt idx="2">
                  <c:v>17.7</c:v>
                </c:pt>
                <c:pt idx="3">
                  <c:v>12.5</c:v>
                </c:pt>
              </c:numCache>
            </c:numRef>
          </c:val>
          <c:extLst>
            <c:ext xmlns:c16="http://schemas.microsoft.com/office/drawing/2014/chart" uri="{C3380CC4-5D6E-409C-BE32-E72D297353CC}">
              <c16:uniqueId val="{00000008-62A4-AA49-94F9-9B2B7439FF2E}"/>
            </c:ext>
          </c:extLst>
        </c:ser>
        <c:dLbls>
          <c:dLblPos val="outEnd"/>
          <c:showLegendKey val="0"/>
          <c:showVal val="1"/>
          <c:showCatName val="0"/>
          <c:showSerName val="0"/>
          <c:showPercent val="0"/>
          <c:showBubbleSize val="0"/>
          <c:showLeaderLines val="1"/>
        </c:dLbls>
        <c:firstSliceAng val="133"/>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42400295630916"/>
          <c:y val="0.1650943396226415"/>
          <c:w val="0.82581426419170523"/>
          <c:h val="0.43437490714604071"/>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3175">
              <a:solidFill>
                <a:schemeClr val="tx1"/>
              </a:solidFill>
            </a:ln>
            <a:effectLst>
              <a:outerShdw blurRad="57150" dist="19050" dir="5400000" algn="ctr" rotWithShape="0">
                <a:srgbClr val="000000">
                  <a:alpha val="63000"/>
                </a:srgbClr>
              </a:outerShdw>
            </a:effectLst>
          </c:spPr>
          <c:invertIfNegative val="0"/>
          <c:dPt>
            <c:idx val="0"/>
            <c:invertIfNegative val="0"/>
            <c:bubble3D val="0"/>
            <c:spPr>
              <a:solidFill>
                <a:srgbClr val="70AD47">
                  <a:lumMod val="60000"/>
                  <a:lumOff val="40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1EBD-5649-9678-444F308DFB80}"/>
              </c:ext>
            </c:extLst>
          </c:dPt>
          <c:dPt>
            <c:idx val="1"/>
            <c:invertIfNegative val="0"/>
            <c:bubble3D val="0"/>
            <c:spPr>
              <a:solidFill>
                <a:srgbClr val="5B9BD5">
                  <a:lumMod val="75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1EBD-5649-9678-444F308DFB80}"/>
              </c:ext>
            </c:extLst>
          </c:dPt>
          <c:dPt>
            <c:idx val="3"/>
            <c:invertIfNegative val="0"/>
            <c:bubble3D val="0"/>
            <c:spPr>
              <a:solidFill>
                <a:srgbClr val="ED7D31"/>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1EBD-5649-9678-444F308DFB80}"/>
              </c:ext>
            </c:extLst>
          </c:dPt>
          <c:dPt>
            <c:idx val="4"/>
            <c:invertIfNegative val="0"/>
            <c:bubble3D val="0"/>
            <c:spPr>
              <a:solidFill>
                <a:srgbClr val="FFC000"/>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1EBD-5649-9678-444F308DFB80}"/>
              </c:ext>
            </c:extLst>
          </c:dPt>
          <c:dPt>
            <c:idx val="6"/>
            <c:invertIfNegative val="0"/>
            <c:bubble3D val="0"/>
            <c:spPr>
              <a:solidFill>
                <a:srgbClr val="70AD47">
                  <a:lumMod val="60000"/>
                  <a:lumOff val="40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1EBD-5649-9678-444F308DFB80}"/>
              </c:ext>
            </c:extLst>
          </c:dPt>
          <c:dPt>
            <c:idx val="7"/>
            <c:invertIfNegative val="0"/>
            <c:bubble3D val="0"/>
            <c:spPr>
              <a:solidFill>
                <a:srgbClr val="5B9BD5">
                  <a:lumMod val="75000"/>
                </a:srgb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1EBD-5649-9678-444F308DFB80}"/>
              </c:ext>
            </c:extLst>
          </c:dPt>
          <c:dPt>
            <c:idx val="8"/>
            <c:invertIfNegative val="0"/>
            <c:bubble3D val="0"/>
            <c:spPr>
              <a:solidFill>
                <a:srgbClr val="ED7D31"/>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1EBD-5649-9678-444F308DFB80}"/>
              </c:ext>
            </c:extLst>
          </c:dPt>
          <c:dPt>
            <c:idx val="9"/>
            <c:invertIfNegative val="0"/>
            <c:bubble3D val="0"/>
            <c:spPr>
              <a:solidFill>
                <a:srgbClr val="FFC000"/>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1EBD-5649-9678-444F308DFB80}"/>
              </c:ext>
            </c:extLst>
          </c:dPt>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BD-5649-9678-444F308DFB80}"/>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EBD-5649-9678-444F308DFB80}"/>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EBD-5649-9678-444F308DFB80}"/>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EBD-5649-9678-444F308DFB80}"/>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EBD-5649-9678-444F308DFB80}"/>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EBD-5649-9678-444F308DFB80}"/>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EBD-5649-9678-444F308DFB80}"/>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EBD-5649-9678-444F308DFB80}"/>
                </c:ext>
              </c:extLst>
            </c:dLbl>
            <c:spPr>
              <a:noFill/>
              <a:ln>
                <a:noFill/>
              </a:ln>
              <a:effectLst/>
            </c:spPr>
            <c:txPr>
              <a:bodyPr rot="0" spcFirstLastPara="1" vertOverflow="ellipsis" vert="horz" wrap="square" lIns="38100" tIns="19050" rIns="38100" bIns="19050" anchor="ctr" anchorCtr="1">
                <a:spAutoFit/>
              </a:bodyPr>
              <a:lstStyle/>
              <a:p>
                <a:pPr>
                  <a:defRPr sz="5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Race!$A$2:$A$11</c:f>
              <c:strCache>
                <c:ptCount val="10"/>
                <c:pt idx="0">
                  <c:v>Male</c:v>
                </c:pt>
                <c:pt idx="1">
                  <c:v>Female </c:v>
                </c:pt>
                <c:pt idx="3">
                  <c:v>English</c:v>
                </c:pt>
                <c:pt idx="4">
                  <c:v>Another Language</c:v>
                </c:pt>
                <c:pt idx="6">
                  <c:v>Non-Hispanic Black</c:v>
                </c:pt>
                <c:pt idx="7">
                  <c:v>Hispanic</c:v>
                </c:pt>
                <c:pt idx="8">
                  <c:v>Non-Hispanic white</c:v>
                </c:pt>
                <c:pt idx="9">
                  <c:v>other</c:v>
                </c:pt>
              </c:strCache>
            </c:strRef>
          </c:cat>
          <c:val>
            <c:numRef>
              <c:f>Race!$B$2:$B$11</c:f>
              <c:numCache>
                <c:formatCode>0.00%</c:formatCode>
                <c:ptCount val="10"/>
                <c:pt idx="0">
                  <c:v>0.11899999999999999</c:v>
                </c:pt>
                <c:pt idx="1">
                  <c:v>0.13200000000000001</c:v>
                </c:pt>
                <c:pt idx="3">
                  <c:v>0.127</c:v>
                </c:pt>
                <c:pt idx="4">
                  <c:v>0.11700000000000001</c:v>
                </c:pt>
                <c:pt idx="6">
                  <c:v>0.14699999999999999</c:v>
                </c:pt>
                <c:pt idx="7">
                  <c:v>0.14499999999999999</c:v>
                </c:pt>
                <c:pt idx="8">
                  <c:v>8.8999999999999996E-2</c:v>
                </c:pt>
                <c:pt idx="9">
                  <c:v>9.0999999999999998E-2</c:v>
                </c:pt>
              </c:numCache>
            </c:numRef>
          </c:val>
          <c:extLst>
            <c:ext xmlns:c16="http://schemas.microsoft.com/office/drawing/2014/chart" uri="{C3380CC4-5D6E-409C-BE32-E72D297353CC}">
              <c16:uniqueId val="{00000010-1EBD-5649-9678-444F308DFB80}"/>
            </c:ext>
          </c:extLst>
        </c:ser>
        <c:dLbls>
          <c:showLegendKey val="0"/>
          <c:showVal val="0"/>
          <c:showCatName val="0"/>
          <c:showSerName val="0"/>
          <c:showPercent val="0"/>
          <c:showBubbleSize val="0"/>
        </c:dLbls>
        <c:gapWidth val="126"/>
        <c:overlap val="-24"/>
        <c:axId val="1409968496"/>
        <c:axId val="1403996256"/>
      </c:barChart>
      <c:catAx>
        <c:axId val="14099684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1403996256"/>
        <c:crosses val="autoZero"/>
        <c:auto val="1"/>
        <c:lblAlgn val="ctr"/>
        <c:lblOffset val="100"/>
        <c:noMultiLvlLbl val="0"/>
      </c:catAx>
      <c:valAx>
        <c:axId val="1403996256"/>
        <c:scaling>
          <c:orientation val="minMax"/>
          <c:max val="0.2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409968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20175865284816"/>
          <c:y val="0.18948732624850426"/>
          <c:w val="0.82581426419170523"/>
          <c:h val="0.43437490714604071"/>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3175">
              <a:solidFill>
                <a:schemeClr val="tx1"/>
              </a:solidFill>
            </a:ln>
            <a:effectLst>
              <a:outerShdw blurRad="57150" dist="19050" dir="5400000" algn="ctr" rotWithShape="0">
                <a:srgbClr val="000000">
                  <a:alpha val="63000"/>
                </a:srgbClr>
              </a:outerShdw>
            </a:effectLst>
          </c:spPr>
          <c:invertIfNegative val="0"/>
          <c:dPt>
            <c:idx val="0"/>
            <c:invertIfNegative val="0"/>
            <c:bubble3D val="0"/>
            <c:spPr>
              <a:solidFill>
                <a:schemeClr val="accent6">
                  <a:lumMod val="60000"/>
                  <a:lumOff val="40000"/>
                </a:scheme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682-DD43-AD11-4ADD5CA8D964}"/>
              </c:ext>
            </c:extLst>
          </c:dPt>
          <c:dPt>
            <c:idx val="1"/>
            <c:invertIfNegative val="0"/>
            <c:bubble3D val="0"/>
            <c:spPr>
              <a:solidFill>
                <a:schemeClr val="accent1">
                  <a:lumMod val="75000"/>
                </a:schemeClr>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682-DD43-AD11-4ADD5CA8D964}"/>
              </c:ext>
            </c:extLst>
          </c:dPt>
          <c:dPt>
            <c:idx val="2"/>
            <c:invertIfNegative val="0"/>
            <c:bubble3D val="0"/>
            <c:spPr>
              <a:solidFill>
                <a:srgbClr val="ED7D31"/>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682-DD43-AD11-4ADD5CA8D964}"/>
              </c:ext>
            </c:extLst>
          </c:dPt>
          <c:dPt>
            <c:idx val="3"/>
            <c:invertIfNegative val="0"/>
            <c:bubble3D val="0"/>
            <c:spPr>
              <a:solidFill>
                <a:schemeClr val="accent4"/>
              </a:solidFill>
              <a:ln w="3175">
                <a:solidFill>
                  <a:schemeClr val="tx1"/>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0682-DD43-AD11-4ADD5CA8D964}"/>
              </c:ext>
            </c:extLst>
          </c:dPt>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82-DD43-AD11-4ADD5CA8D964}"/>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82-DD43-AD11-4ADD5CA8D964}"/>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682-DD43-AD11-4ADD5CA8D964}"/>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682-DD43-AD11-4ADD5CA8D964}"/>
                </c:ext>
              </c:extLst>
            </c:dLbl>
            <c:spPr>
              <a:noFill/>
              <a:ln>
                <a:noFill/>
              </a:ln>
              <a:effectLst/>
            </c:spPr>
            <c:txPr>
              <a:bodyPr rot="0" spcFirstLastPara="1" vertOverflow="ellipsis" vert="horz" wrap="square" anchor="ctr" anchorCtr="1"/>
              <a:lstStyle/>
              <a:p>
                <a:pPr>
                  <a:defRPr sz="6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(2)'!$A$1:$A$4</c:f>
              <c:strCache>
                <c:ptCount val="4"/>
                <c:pt idx="0">
                  <c:v>Q1 (Highest SES)</c:v>
                </c:pt>
                <c:pt idx="1">
                  <c:v>Q2</c:v>
                </c:pt>
                <c:pt idx="2">
                  <c:v>Q3</c:v>
                </c:pt>
                <c:pt idx="3">
                  <c:v>Q4 (Lowest SES)</c:v>
                </c:pt>
              </c:strCache>
            </c:strRef>
          </c:cat>
          <c:val>
            <c:numRef>
              <c:f>'Race (2)'!$B$1:$B$4</c:f>
              <c:numCache>
                <c:formatCode>0.00%</c:formatCode>
                <c:ptCount val="4"/>
                <c:pt idx="0">
                  <c:v>0.113</c:v>
                </c:pt>
                <c:pt idx="1">
                  <c:v>0.13100000000000001</c:v>
                </c:pt>
                <c:pt idx="2">
                  <c:v>0.108</c:v>
                </c:pt>
                <c:pt idx="3">
                  <c:v>0.115</c:v>
                </c:pt>
              </c:numCache>
            </c:numRef>
          </c:val>
          <c:extLst>
            <c:ext xmlns:c16="http://schemas.microsoft.com/office/drawing/2014/chart" uri="{C3380CC4-5D6E-409C-BE32-E72D297353CC}">
              <c16:uniqueId val="{00000008-0682-DD43-AD11-4ADD5CA8D964}"/>
            </c:ext>
          </c:extLst>
        </c:ser>
        <c:dLbls>
          <c:showLegendKey val="0"/>
          <c:showVal val="0"/>
          <c:showCatName val="0"/>
          <c:showSerName val="0"/>
          <c:showPercent val="0"/>
          <c:showBubbleSize val="0"/>
        </c:dLbls>
        <c:gapWidth val="288"/>
        <c:overlap val="-24"/>
        <c:axId val="1409968496"/>
        <c:axId val="1403996256"/>
      </c:barChart>
      <c:catAx>
        <c:axId val="14099684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4800" b="0" i="0" u="none" strike="noStrike" kern="1200" baseline="0">
                <a:solidFill>
                  <a:schemeClr val="tx1">
                    <a:lumMod val="65000"/>
                    <a:lumOff val="35000"/>
                  </a:schemeClr>
                </a:solidFill>
                <a:latin typeface="+mn-lt"/>
                <a:ea typeface="+mn-ea"/>
                <a:cs typeface="+mn-cs"/>
              </a:defRPr>
            </a:pPr>
            <a:endParaRPr lang="en-US"/>
          </a:p>
        </c:txPr>
        <c:crossAx val="1403996256"/>
        <c:crosses val="autoZero"/>
        <c:auto val="1"/>
        <c:lblAlgn val="ctr"/>
        <c:lblOffset val="100"/>
        <c:noMultiLvlLbl val="0"/>
      </c:catAx>
      <c:valAx>
        <c:axId val="1403996256"/>
        <c:scaling>
          <c:orientation val="minMax"/>
          <c:max val="0.2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6000" b="0" i="0" u="none" strike="noStrike" kern="1200" baseline="0">
                <a:solidFill>
                  <a:schemeClr val="tx1">
                    <a:lumMod val="65000"/>
                    <a:lumOff val="35000"/>
                  </a:schemeClr>
                </a:solidFill>
                <a:latin typeface="+mn-lt"/>
                <a:ea typeface="+mn-ea"/>
                <a:cs typeface="+mn-cs"/>
              </a:defRPr>
            </a:pPr>
            <a:endParaRPr lang="en-US"/>
          </a:p>
        </c:txPr>
        <c:crossAx val="1409968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B04D-1C75-43E0-9B64-B7DDAA42BB2C}" type="datetimeFigureOut">
              <a:rPr lang="en-US" smtClean="0"/>
              <a:t>10/14/2023</a:t>
            </a:fld>
            <a:endParaRPr lang="en-US"/>
          </a:p>
        </p:txBody>
      </p:sp>
      <p:sp>
        <p:nvSpPr>
          <p:cNvPr id="4" name="Slide Image Placeholder 3"/>
          <p:cNvSpPr>
            <a:spLocks noGrp="1" noRot="1" noChangeAspect="1"/>
          </p:cNvSpPr>
          <p:nvPr>
            <p:ph type="sldImg" idx="2"/>
          </p:nvPr>
        </p:nvSpPr>
        <p:spPr>
          <a:xfrm>
            <a:off x="1365250" y="1143000"/>
            <a:ext cx="41275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C2670-3342-473C-969D-FDFF399F2050}" type="slidenum">
              <a:rPr lang="en-US" smtClean="0"/>
              <a:t>‹#›</a:t>
            </a:fld>
            <a:endParaRPr lang="en-US"/>
          </a:p>
        </p:txBody>
      </p:sp>
    </p:spTree>
    <p:extLst>
      <p:ext uri="{BB962C8B-B14F-4D97-AF65-F5344CB8AC3E}">
        <p14:creationId xmlns:p14="http://schemas.microsoft.com/office/powerpoint/2010/main" val="831749695"/>
      </p:ext>
    </p:extLst>
  </p:cSld>
  <p:clrMap bg1="lt1" tx1="dk1" bg2="lt2" tx2="dk2" accent1="accent1" accent2="accent2" accent3="accent3" accent4="accent4" accent5="accent5" accent6="accent6" hlink="hlink" folHlink="folHlink"/>
  <p:notesStyle>
    <a:lvl1pPr marL="0" algn="l" defTabSz="903427" rtl="0" eaLnBrk="1" latinLnBrk="0" hangingPunct="1">
      <a:defRPr sz="1186" kern="1200">
        <a:solidFill>
          <a:schemeClr val="tx1"/>
        </a:solidFill>
        <a:latin typeface="+mn-lt"/>
        <a:ea typeface="+mn-ea"/>
        <a:cs typeface="+mn-cs"/>
      </a:defRPr>
    </a:lvl1pPr>
    <a:lvl2pPr marL="451714" algn="l" defTabSz="903427" rtl="0" eaLnBrk="1" latinLnBrk="0" hangingPunct="1">
      <a:defRPr sz="1186" kern="1200">
        <a:solidFill>
          <a:schemeClr val="tx1"/>
        </a:solidFill>
        <a:latin typeface="+mn-lt"/>
        <a:ea typeface="+mn-ea"/>
        <a:cs typeface="+mn-cs"/>
      </a:defRPr>
    </a:lvl2pPr>
    <a:lvl3pPr marL="903427" algn="l" defTabSz="903427" rtl="0" eaLnBrk="1" latinLnBrk="0" hangingPunct="1">
      <a:defRPr sz="1186" kern="1200">
        <a:solidFill>
          <a:schemeClr val="tx1"/>
        </a:solidFill>
        <a:latin typeface="+mn-lt"/>
        <a:ea typeface="+mn-ea"/>
        <a:cs typeface="+mn-cs"/>
      </a:defRPr>
    </a:lvl3pPr>
    <a:lvl4pPr marL="1355141" algn="l" defTabSz="903427" rtl="0" eaLnBrk="1" latinLnBrk="0" hangingPunct="1">
      <a:defRPr sz="1186" kern="1200">
        <a:solidFill>
          <a:schemeClr val="tx1"/>
        </a:solidFill>
        <a:latin typeface="+mn-lt"/>
        <a:ea typeface="+mn-ea"/>
        <a:cs typeface="+mn-cs"/>
      </a:defRPr>
    </a:lvl4pPr>
    <a:lvl5pPr marL="1806854" algn="l" defTabSz="903427" rtl="0" eaLnBrk="1" latinLnBrk="0" hangingPunct="1">
      <a:defRPr sz="1186" kern="1200">
        <a:solidFill>
          <a:schemeClr val="tx1"/>
        </a:solidFill>
        <a:latin typeface="+mn-lt"/>
        <a:ea typeface="+mn-ea"/>
        <a:cs typeface="+mn-cs"/>
      </a:defRPr>
    </a:lvl5pPr>
    <a:lvl6pPr marL="2258568" algn="l" defTabSz="903427" rtl="0" eaLnBrk="1" latinLnBrk="0" hangingPunct="1">
      <a:defRPr sz="1186" kern="1200">
        <a:solidFill>
          <a:schemeClr val="tx1"/>
        </a:solidFill>
        <a:latin typeface="+mn-lt"/>
        <a:ea typeface="+mn-ea"/>
        <a:cs typeface="+mn-cs"/>
      </a:defRPr>
    </a:lvl6pPr>
    <a:lvl7pPr marL="2710282" algn="l" defTabSz="903427" rtl="0" eaLnBrk="1" latinLnBrk="0" hangingPunct="1">
      <a:defRPr sz="1186" kern="1200">
        <a:solidFill>
          <a:schemeClr val="tx1"/>
        </a:solidFill>
        <a:latin typeface="+mn-lt"/>
        <a:ea typeface="+mn-ea"/>
        <a:cs typeface="+mn-cs"/>
      </a:defRPr>
    </a:lvl7pPr>
    <a:lvl8pPr marL="3161995" algn="l" defTabSz="903427" rtl="0" eaLnBrk="1" latinLnBrk="0" hangingPunct="1">
      <a:defRPr sz="1186" kern="1200">
        <a:solidFill>
          <a:schemeClr val="tx1"/>
        </a:solidFill>
        <a:latin typeface="+mn-lt"/>
        <a:ea typeface="+mn-ea"/>
        <a:cs typeface="+mn-cs"/>
      </a:defRPr>
    </a:lvl8pPr>
    <a:lvl9pPr marL="3613709" algn="l" defTabSz="903427" rtl="0" eaLnBrk="1" latinLnBrk="0" hangingPunct="1">
      <a:defRPr sz="118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C2670-3342-473C-969D-FDFF399F2050}" type="slidenum">
              <a:rPr lang="en-US" smtClean="0"/>
              <a:t>1</a:t>
            </a:fld>
            <a:endParaRPr lang="en-US"/>
          </a:p>
        </p:txBody>
      </p:sp>
    </p:spTree>
    <p:extLst>
      <p:ext uri="{BB962C8B-B14F-4D97-AF65-F5344CB8AC3E}">
        <p14:creationId xmlns:p14="http://schemas.microsoft.com/office/powerpoint/2010/main" val="243306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register study</a:t>
            </a:r>
          </a:p>
          <a:p>
            <a:r>
              <a:rPr lang="en-US" dirty="0" err="1"/>
              <a:t>ll</a:t>
            </a:r>
            <a:r>
              <a:rPr lang="en-US" dirty="0"/>
              <a:t>-cause SMR remained stable during the follow-up</a:t>
            </a:r>
          </a:p>
        </p:txBody>
      </p:sp>
      <p:sp>
        <p:nvSpPr>
          <p:cNvPr id="4" name="Slide Number Placeholder 3"/>
          <p:cNvSpPr>
            <a:spLocks noGrp="1"/>
          </p:cNvSpPr>
          <p:nvPr>
            <p:ph type="sldNum" sz="quarter" idx="5"/>
          </p:nvPr>
        </p:nvSpPr>
        <p:spPr/>
        <p:txBody>
          <a:bodyPr/>
          <a:lstStyle/>
          <a:p>
            <a:fld id="{E26C2670-3342-473C-969D-FDFF399F2050}" type="slidenum">
              <a:rPr lang="en-US" smtClean="0"/>
              <a:t>5</a:t>
            </a:fld>
            <a:endParaRPr lang="en-US"/>
          </a:p>
        </p:txBody>
      </p:sp>
    </p:spTree>
    <p:extLst>
      <p:ext uri="{BB962C8B-B14F-4D97-AF65-F5344CB8AC3E}">
        <p14:creationId xmlns:p14="http://schemas.microsoft.com/office/powerpoint/2010/main" val="780294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CCI is a measure of the number and severity of medical conditions. Conditions included in the score are weighted by adjusted mortality </a:t>
            </a:r>
          </a:p>
        </p:txBody>
      </p:sp>
      <p:sp>
        <p:nvSpPr>
          <p:cNvPr id="4" name="Slide Number Placeholder 3"/>
          <p:cNvSpPr>
            <a:spLocks noGrp="1"/>
          </p:cNvSpPr>
          <p:nvPr>
            <p:ph type="sldNum" sz="quarter" idx="5"/>
          </p:nvPr>
        </p:nvSpPr>
        <p:spPr/>
        <p:txBody>
          <a:bodyPr/>
          <a:lstStyle/>
          <a:p>
            <a:fld id="{E26C2670-3342-473C-969D-FDFF399F2050}" type="slidenum">
              <a:rPr lang="en-US" smtClean="0"/>
              <a:t>16</a:t>
            </a:fld>
            <a:endParaRPr lang="en-US"/>
          </a:p>
        </p:txBody>
      </p:sp>
    </p:spTree>
    <p:extLst>
      <p:ext uri="{BB962C8B-B14F-4D97-AF65-F5344CB8AC3E}">
        <p14:creationId xmlns:p14="http://schemas.microsoft.com/office/powerpoint/2010/main" val="2519616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57550" y="5312518"/>
            <a:ext cx="36918900" cy="11301307"/>
          </a:xfrm>
        </p:spPr>
        <p:txBody>
          <a:bodyPr anchor="b"/>
          <a:lstStyle>
            <a:lvl1pPr algn="ctr">
              <a:defRPr sz="28400"/>
            </a:lvl1pPr>
          </a:lstStyle>
          <a:p>
            <a:r>
              <a:rPr lang="en-US"/>
              <a:t>Click to edit Master title style</a:t>
            </a:r>
          </a:p>
        </p:txBody>
      </p:sp>
      <p:sp>
        <p:nvSpPr>
          <p:cNvPr id="3" name="Subtitle 2"/>
          <p:cNvSpPr>
            <a:spLocks noGrp="1"/>
          </p:cNvSpPr>
          <p:nvPr>
            <p:ph type="subTitle" idx="1"/>
          </p:nvPr>
        </p:nvSpPr>
        <p:spPr>
          <a:xfrm>
            <a:off x="5429250" y="17049647"/>
            <a:ext cx="32575500" cy="7837273"/>
          </a:xfrm>
        </p:spPr>
        <p:txBody>
          <a:bodyPr/>
          <a:lstStyle>
            <a:lvl1pPr marL="0" indent="0" algn="ctr">
              <a:buNone/>
              <a:defRPr sz="11360"/>
            </a:lvl1pPr>
            <a:lvl2pPr marL="2164065" indent="0" algn="ctr">
              <a:buNone/>
              <a:defRPr sz="9467"/>
            </a:lvl2pPr>
            <a:lvl3pPr marL="4328130" indent="0" algn="ctr">
              <a:buNone/>
              <a:defRPr sz="8520"/>
            </a:lvl3pPr>
            <a:lvl4pPr marL="6492194" indent="0" algn="ctr">
              <a:buNone/>
              <a:defRPr sz="7573"/>
            </a:lvl4pPr>
            <a:lvl5pPr marL="8656259" indent="0" algn="ctr">
              <a:buNone/>
              <a:defRPr sz="7573"/>
            </a:lvl5pPr>
            <a:lvl6pPr marL="10820324" indent="0" algn="ctr">
              <a:buNone/>
              <a:defRPr sz="7573"/>
            </a:lvl6pPr>
            <a:lvl7pPr marL="12984389" indent="0" algn="ctr">
              <a:buNone/>
              <a:defRPr sz="7573"/>
            </a:lvl7pPr>
            <a:lvl8pPr marL="15148453" indent="0" algn="ctr">
              <a:buNone/>
              <a:defRPr sz="7573"/>
            </a:lvl8pPr>
            <a:lvl9pPr marL="17312518" indent="0" algn="ctr">
              <a:buNone/>
              <a:defRPr sz="7573"/>
            </a:lvl9pPr>
          </a:lstStyle>
          <a:p>
            <a:r>
              <a:rPr lang="en-US"/>
              <a:t>Click to edit Master subtitle style</a:t>
            </a:r>
          </a:p>
        </p:txBody>
      </p:sp>
      <p:sp>
        <p:nvSpPr>
          <p:cNvPr id="4" name="Date Placeholder 3"/>
          <p:cNvSpPr>
            <a:spLocks noGrp="1"/>
          </p:cNvSpPr>
          <p:nvPr>
            <p:ph type="dt" sz="half" idx="10"/>
          </p:nvPr>
        </p:nvSpPr>
        <p:spPr/>
        <p:txBody>
          <a:bodyPr/>
          <a:lstStyle/>
          <a:p>
            <a:fld id="{3F135061-2F74-46D4-9F8F-C77EF304855D}"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669002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658934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3468" y="8092767"/>
            <a:ext cx="37461825" cy="13502955"/>
          </a:xfrm>
        </p:spPr>
        <p:txBody>
          <a:bodyPr anchor="b"/>
          <a:lstStyle>
            <a:lvl1pPr>
              <a:defRPr sz="28400"/>
            </a:lvl1pPr>
          </a:lstStyle>
          <a:p>
            <a:r>
              <a:rPr lang="en-US"/>
              <a:t>Click to edit Master title style</a:t>
            </a:r>
          </a:p>
        </p:txBody>
      </p:sp>
      <p:sp>
        <p:nvSpPr>
          <p:cNvPr id="3" name="Text Placeholder 2"/>
          <p:cNvSpPr>
            <a:spLocks noGrp="1"/>
          </p:cNvSpPr>
          <p:nvPr>
            <p:ph type="body" idx="1"/>
          </p:nvPr>
        </p:nvSpPr>
        <p:spPr>
          <a:xfrm>
            <a:off x="2963468" y="21723465"/>
            <a:ext cx="37461825" cy="7100885"/>
          </a:xfrm>
        </p:spPr>
        <p:txBody>
          <a:bodyPr/>
          <a:lstStyle>
            <a:lvl1pPr marL="0" indent="0">
              <a:buNone/>
              <a:defRPr sz="11360">
                <a:solidFill>
                  <a:schemeClr val="tx1"/>
                </a:solidFill>
              </a:defRPr>
            </a:lvl1pPr>
            <a:lvl2pPr marL="2164065" indent="0">
              <a:buNone/>
              <a:defRPr sz="9467">
                <a:solidFill>
                  <a:schemeClr val="tx1">
                    <a:tint val="75000"/>
                  </a:schemeClr>
                </a:solidFill>
              </a:defRPr>
            </a:lvl2pPr>
            <a:lvl3pPr marL="4328130" indent="0">
              <a:buNone/>
              <a:defRPr sz="8520">
                <a:solidFill>
                  <a:schemeClr val="tx1">
                    <a:tint val="75000"/>
                  </a:schemeClr>
                </a:solidFill>
              </a:defRPr>
            </a:lvl3pPr>
            <a:lvl4pPr marL="6492194" indent="0">
              <a:buNone/>
              <a:defRPr sz="7573">
                <a:solidFill>
                  <a:schemeClr val="tx1">
                    <a:tint val="75000"/>
                  </a:schemeClr>
                </a:solidFill>
              </a:defRPr>
            </a:lvl4pPr>
            <a:lvl5pPr marL="8656259" indent="0">
              <a:buNone/>
              <a:defRPr sz="7573">
                <a:solidFill>
                  <a:schemeClr val="tx1">
                    <a:tint val="75000"/>
                  </a:schemeClr>
                </a:solidFill>
              </a:defRPr>
            </a:lvl5pPr>
            <a:lvl6pPr marL="10820324" indent="0">
              <a:buNone/>
              <a:defRPr sz="7573">
                <a:solidFill>
                  <a:schemeClr val="tx1">
                    <a:tint val="75000"/>
                  </a:schemeClr>
                </a:solidFill>
              </a:defRPr>
            </a:lvl6pPr>
            <a:lvl7pPr marL="12984389" indent="0">
              <a:buNone/>
              <a:defRPr sz="7573">
                <a:solidFill>
                  <a:schemeClr val="tx1">
                    <a:tint val="75000"/>
                  </a:schemeClr>
                </a:solidFill>
              </a:defRPr>
            </a:lvl7pPr>
            <a:lvl8pPr marL="15148453" indent="0">
              <a:buNone/>
              <a:defRPr sz="7573">
                <a:solidFill>
                  <a:schemeClr val="tx1">
                    <a:tint val="75000"/>
                  </a:schemeClr>
                </a:solidFill>
              </a:defRPr>
            </a:lvl8pPr>
            <a:lvl9pPr marL="17312518" indent="0">
              <a:buNone/>
              <a:defRPr sz="757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01085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86088" y="8641292"/>
            <a:ext cx="18459450" cy="205963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1988463" y="8641292"/>
            <a:ext cx="18459450" cy="205963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135061-2F74-46D4-9F8F-C77EF304855D}"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5802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1745" y="1728265"/>
            <a:ext cx="37461825" cy="6274332"/>
          </a:xfrm>
        </p:spPr>
        <p:txBody>
          <a:bodyPr/>
          <a:lstStyle/>
          <a:p>
            <a:r>
              <a:rPr lang="en-US"/>
              <a:t>Click to edit Master title style</a:t>
            </a:r>
          </a:p>
        </p:txBody>
      </p:sp>
      <p:sp>
        <p:nvSpPr>
          <p:cNvPr id="3" name="Text Placeholder 2"/>
          <p:cNvSpPr>
            <a:spLocks noGrp="1"/>
          </p:cNvSpPr>
          <p:nvPr>
            <p:ph type="body" idx="1"/>
          </p:nvPr>
        </p:nvSpPr>
        <p:spPr>
          <a:xfrm>
            <a:off x="2991750" y="7957505"/>
            <a:ext cx="18374615" cy="3899850"/>
          </a:xfrm>
        </p:spPr>
        <p:txBody>
          <a:bodyPr anchor="b"/>
          <a:lstStyle>
            <a:lvl1pPr marL="0" indent="0">
              <a:buNone/>
              <a:defRPr sz="11360" b="1"/>
            </a:lvl1pPr>
            <a:lvl2pPr marL="2164065" indent="0">
              <a:buNone/>
              <a:defRPr sz="9467" b="1"/>
            </a:lvl2pPr>
            <a:lvl3pPr marL="4328130" indent="0">
              <a:buNone/>
              <a:defRPr sz="8520" b="1"/>
            </a:lvl3pPr>
            <a:lvl4pPr marL="6492194" indent="0">
              <a:buNone/>
              <a:defRPr sz="7573" b="1"/>
            </a:lvl4pPr>
            <a:lvl5pPr marL="8656259" indent="0">
              <a:buNone/>
              <a:defRPr sz="7573" b="1"/>
            </a:lvl5pPr>
            <a:lvl6pPr marL="10820324" indent="0">
              <a:buNone/>
              <a:defRPr sz="7573" b="1"/>
            </a:lvl6pPr>
            <a:lvl7pPr marL="12984389" indent="0">
              <a:buNone/>
              <a:defRPr sz="7573" b="1"/>
            </a:lvl7pPr>
            <a:lvl8pPr marL="15148453" indent="0">
              <a:buNone/>
              <a:defRPr sz="7573" b="1"/>
            </a:lvl8pPr>
            <a:lvl9pPr marL="17312518" indent="0">
              <a:buNone/>
              <a:defRPr sz="7573" b="1"/>
            </a:lvl9pPr>
          </a:lstStyle>
          <a:p>
            <a:pPr lvl="0"/>
            <a:r>
              <a:rPr lang="en-US"/>
              <a:t>Edit Master text styles</a:t>
            </a:r>
          </a:p>
        </p:txBody>
      </p:sp>
      <p:sp>
        <p:nvSpPr>
          <p:cNvPr id="4" name="Content Placeholder 3"/>
          <p:cNvSpPr>
            <a:spLocks noGrp="1"/>
          </p:cNvSpPr>
          <p:nvPr>
            <p:ph sz="half" idx="2"/>
          </p:nvPr>
        </p:nvSpPr>
        <p:spPr>
          <a:xfrm>
            <a:off x="2991750" y="11857355"/>
            <a:ext cx="18374615" cy="1744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1988465" y="7957505"/>
            <a:ext cx="18465107" cy="3899850"/>
          </a:xfrm>
        </p:spPr>
        <p:txBody>
          <a:bodyPr anchor="b"/>
          <a:lstStyle>
            <a:lvl1pPr marL="0" indent="0">
              <a:buNone/>
              <a:defRPr sz="11360" b="1"/>
            </a:lvl1pPr>
            <a:lvl2pPr marL="2164065" indent="0">
              <a:buNone/>
              <a:defRPr sz="9467" b="1"/>
            </a:lvl2pPr>
            <a:lvl3pPr marL="4328130" indent="0">
              <a:buNone/>
              <a:defRPr sz="8520" b="1"/>
            </a:lvl3pPr>
            <a:lvl4pPr marL="6492194" indent="0">
              <a:buNone/>
              <a:defRPr sz="7573" b="1"/>
            </a:lvl4pPr>
            <a:lvl5pPr marL="8656259" indent="0">
              <a:buNone/>
              <a:defRPr sz="7573" b="1"/>
            </a:lvl5pPr>
            <a:lvl6pPr marL="10820324" indent="0">
              <a:buNone/>
              <a:defRPr sz="7573" b="1"/>
            </a:lvl6pPr>
            <a:lvl7pPr marL="12984389" indent="0">
              <a:buNone/>
              <a:defRPr sz="7573" b="1"/>
            </a:lvl7pPr>
            <a:lvl8pPr marL="15148453" indent="0">
              <a:buNone/>
              <a:defRPr sz="7573" b="1"/>
            </a:lvl8pPr>
            <a:lvl9pPr marL="17312518" indent="0">
              <a:buNone/>
              <a:defRPr sz="7573" b="1"/>
            </a:lvl9pPr>
          </a:lstStyle>
          <a:p>
            <a:pPr lvl="0"/>
            <a:r>
              <a:rPr lang="en-US"/>
              <a:t>Edit Master text styles</a:t>
            </a:r>
          </a:p>
        </p:txBody>
      </p:sp>
      <p:sp>
        <p:nvSpPr>
          <p:cNvPr id="6" name="Content Placeholder 5"/>
          <p:cNvSpPr>
            <a:spLocks noGrp="1"/>
          </p:cNvSpPr>
          <p:nvPr>
            <p:ph sz="quarter" idx="4"/>
          </p:nvPr>
        </p:nvSpPr>
        <p:spPr>
          <a:xfrm>
            <a:off x="21988465" y="11857355"/>
            <a:ext cx="18465107" cy="1744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135061-2F74-46D4-9F8F-C77EF304855D}" type="datetimeFigureOut">
              <a:rPr lang="en-US" smtClean="0"/>
              <a:t>10/14/2023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913843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135061-2F74-46D4-9F8F-C77EF304855D}" type="datetimeFigureOut">
              <a:rPr lang="en-US" smtClean="0"/>
              <a:t>10/14/2023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683378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10/14/2023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755757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1745" y="2164080"/>
            <a:ext cx="14008596" cy="7574280"/>
          </a:xfrm>
        </p:spPr>
        <p:txBody>
          <a:bodyPr anchor="b"/>
          <a:lstStyle>
            <a:lvl1pPr>
              <a:defRPr sz="15147"/>
            </a:lvl1pPr>
          </a:lstStyle>
          <a:p>
            <a:r>
              <a:rPr lang="en-US"/>
              <a:t>Click to edit Master title style</a:t>
            </a:r>
          </a:p>
        </p:txBody>
      </p:sp>
      <p:sp>
        <p:nvSpPr>
          <p:cNvPr id="3" name="Content Placeholder 2"/>
          <p:cNvSpPr>
            <a:spLocks noGrp="1"/>
          </p:cNvSpPr>
          <p:nvPr>
            <p:ph idx="1"/>
          </p:nvPr>
        </p:nvSpPr>
        <p:spPr>
          <a:xfrm>
            <a:off x="18465107" y="4673819"/>
            <a:ext cx="21988463" cy="23068492"/>
          </a:xfrm>
        </p:spPr>
        <p:txBody>
          <a:bodyPr/>
          <a:lstStyle>
            <a:lvl1pPr>
              <a:defRPr sz="15147"/>
            </a:lvl1pPr>
            <a:lvl2pPr>
              <a:defRPr sz="13253"/>
            </a:lvl2pPr>
            <a:lvl3pPr>
              <a:defRPr sz="11360"/>
            </a:lvl3pPr>
            <a:lvl4pPr>
              <a:defRPr sz="9467"/>
            </a:lvl4pPr>
            <a:lvl5pPr>
              <a:defRPr sz="9467"/>
            </a:lvl5pPr>
            <a:lvl6pPr>
              <a:defRPr sz="9467"/>
            </a:lvl6pPr>
            <a:lvl7pPr>
              <a:defRPr sz="9467"/>
            </a:lvl7pPr>
            <a:lvl8pPr>
              <a:defRPr sz="9467"/>
            </a:lvl8pPr>
            <a:lvl9pPr>
              <a:defRPr sz="94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991745" y="9738360"/>
            <a:ext cx="14008596" cy="18041517"/>
          </a:xfrm>
        </p:spPr>
        <p:txBody>
          <a:bodyPr/>
          <a:lstStyle>
            <a:lvl1pPr marL="0" indent="0">
              <a:buNone/>
              <a:defRPr sz="7573"/>
            </a:lvl1pPr>
            <a:lvl2pPr marL="2164065" indent="0">
              <a:buNone/>
              <a:defRPr sz="6627"/>
            </a:lvl2pPr>
            <a:lvl3pPr marL="4328130" indent="0">
              <a:buNone/>
              <a:defRPr sz="5680"/>
            </a:lvl3pPr>
            <a:lvl4pPr marL="6492194" indent="0">
              <a:buNone/>
              <a:defRPr sz="4733"/>
            </a:lvl4pPr>
            <a:lvl5pPr marL="8656259" indent="0">
              <a:buNone/>
              <a:defRPr sz="4733"/>
            </a:lvl5pPr>
            <a:lvl6pPr marL="10820324" indent="0">
              <a:buNone/>
              <a:defRPr sz="4733"/>
            </a:lvl6pPr>
            <a:lvl7pPr marL="12984389" indent="0">
              <a:buNone/>
              <a:defRPr sz="4733"/>
            </a:lvl7pPr>
            <a:lvl8pPr marL="15148453" indent="0">
              <a:buNone/>
              <a:defRPr sz="4733"/>
            </a:lvl8pPr>
            <a:lvl9pPr marL="17312518" indent="0">
              <a:buNone/>
              <a:defRPr sz="4733"/>
            </a:lvl9pPr>
          </a:lstStyle>
          <a:p>
            <a:pPr lvl="0"/>
            <a:r>
              <a:rPr lang="en-US"/>
              <a:t>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56925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1745" y="2164080"/>
            <a:ext cx="14008596" cy="7574280"/>
          </a:xfrm>
        </p:spPr>
        <p:txBody>
          <a:bodyPr anchor="b"/>
          <a:lstStyle>
            <a:lvl1pPr>
              <a:defRPr sz="15147"/>
            </a:lvl1pPr>
          </a:lstStyle>
          <a:p>
            <a:r>
              <a:rPr lang="en-US"/>
              <a:t>Click to edit Master title style</a:t>
            </a:r>
          </a:p>
        </p:txBody>
      </p:sp>
      <p:sp>
        <p:nvSpPr>
          <p:cNvPr id="3" name="Picture Placeholder 2"/>
          <p:cNvSpPr>
            <a:spLocks noGrp="1" noChangeAspect="1"/>
          </p:cNvSpPr>
          <p:nvPr>
            <p:ph type="pic" idx="1"/>
          </p:nvPr>
        </p:nvSpPr>
        <p:spPr>
          <a:xfrm>
            <a:off x="18465107" y="4673819"/>
            <a:ext cx="21988463" cy="23068492"/>
          </a:xfrm>
        </p:spPr>
        <p:txBody>
          <a:bodyPr anchor="t"/>
          <a:lstStyle>
            <a:lvl1pPr marL="0" indent="0">
              <a:buNone/>
              <a:defRPr sz="15147"/>
            </a:lvl1pPr>
            <a:lvl2pPr marL="2164065" indent="0">
              <a:buNone/>
              <a:defRPr sz="13253"/>
            </a:lvl2pPr>
            <a:lvl3pPr marL="4328130" indent="0">
              <a:buNone/>
              <a:defRPr sz="11360"/>
            </a:lvl3pPr>
            <a:lvl4pPr marL="6492194" indent="0">
              <a:buNone/>
              <a:defRPr sz="9467"/>
            </a:lvl4pPr>
            <a:lvl5pPr marL="8656259" indent="0">
              <a:buNone/>
              <a:defRPr sz="9467"/>
            </a:lvl5pPr>
            <a:lvl6pPr marL="10820324" indent="0">
              <a:buNone/>
              <a:defRPr sz="9467"/>
            </a:lvl6pPr>
            <a:lvl7pPr marL="12984389" indent="0">
              <a:buNone/>
              <a:defRPr sz="9467"/>
            </a:lvl7pPr>
            <a:lvl8pPr marL="15148453" indent="0">
              <a:buNone/>
              <a:defRPr sz="9467"/>
            </a:lvl8pPr>
            <a:lvl9pPr marL="17312518" indent="0">
              <a:buNone/>
              <a:defRPr sz="9467"/>
            </a:lvl9pPr>
          </a:lstStyle>
          <a:p>
            <a:r>
              <a:rPr lang="en-US"/>
              <a:t>Click icon to add picture</a:t>
            </a:r>
          </a:p>
        </p:txBody>
      </p:sp>
      <p:sp>
        <p:nvSpPr>
          <p:cNvPr id="4" name="Text Placeholder 3"/>
          <p:cNvSpPr>
            <a:spLocks noGrp="1"/>
          </p:cNvSpPr>
          <p:nvPr>
            <p:ph type="body" sz="half" idx="2"/>
          </p:nvPr>
        </p:nvSpPr>
        <p:spPr>
          <a:xfrm>
            <a:off x="2991745" y="9738360"/>
            <a:ext cx="14008596" cy="18041517"/>
          </a:xfrm>
        </p:spPr>
        <p:txBody>
          <a:bodyPr/>
          <a:lstStyle>
            <a:lvl1pPr marL="0" indent="0">
              <a:buNone/>
              <a:defRPr sz="7573"/>
            </a:lvl1pPr>
            <a:lvl2pPr marL="2164065" indent="0">
              <a:buNone/>
              <a:defRPr sz="6627"/>
            </a:lvl2pPr>
            <a:lvl3pPr marL="4328130" indent="0">
              <a:buNone/>
              <a:defRPr sz="5680"/>
            </a:lvl3pPr>
            <a:lvl4pPr marL="6492194" indent="0">
              <a:buNone/>
              <a:defRPr sz="4733"/>
            </a:lvl4pPr>
            <a:lvl5pPr marL="8656259" indent="0">
              <a:buNone/>
              <a:defRPr sz="4733"/>
            </a:lvl5pPr>
            <a:lvl6pPr marL="10820324" indent="0">
              <a:buNone/>
              <a:defRPr sz="4733"/>
            </a:lvl6pPr>
            <a:lvl7pPr marL="12984389" indent="0">
              <a:buNone/>
              <a:defRPr sz="4733"/>
            </a:lvl7pPr>
            <a:lvl8pPr marL="15148453" indent="0">
              <a:buNone/>
              <a:defRPr sz="4733"/>
            </a:lvl8pPr>
            <a:lvl9pPr marL="17312518" indent="0">
              <a:buNone/>
              <a:defRPr sz="4733"/>
            </a:lvl9pPr>
          </a:lstStyle>
          <a:p>
            <a:pPr lvl="0"/>
            <a:r>
              <a:rPr lang="en-US"/>
              <a:t>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663972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15302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082459" y="1728258"/>
            <a:ext cx="9365456" cy="275093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86090" y="1728258"/>
            <a:ext cx="27553444" cy="2750936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497264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86088" y="1728265"/>
            <a:ext cx="37461825" cy="62743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986088" y="8641292"/>
            <a:ext cx="37461825" cy="2059633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986088" y="30086731"/>
            <a:ext cx="9772650" cy="1728258"/>
          </a:xfrm>
          <a:prstGeom prst="rect">
            <a:avLst/>
          </a:prstGeom>
        </p:spPr>
        <p:txBody>
          <a:bodyPr vert="horz" lIns="91440" tIns="45720" rIns="91440" bIns="45720" rtlCol="0" anchor="ctr"/>
          <a:lstStyle>
            <a:lvl1pPr algn="l">
              <a:defRPr sz="5680">
                <a:solidFill>
                  <a:schemeClr val="tx1">
                    <a:tint val="75000"/>
                  </a:schemeClr>
                </a:solidFill>
              </a:defRPr>
            </a:lvl1pPr>
          </a:lstStyle>
          <a:p>
            <a:fld id="{3F135061-2F74-46D4-9F8F-C77EF304855D}" type="datetimeFigureOut">
              <a:rPr lang="en-US" smtClean="0"/>
              <a:t>10/14/2023</a:t>
            </a:fld>
            <a:endParaRPr lang="en-US"/>
          </a:p>
        </p:txBody>
      </p:sp>
      <p:sp>
        <p:nvSpPr>
          <p:cNvPr id="5" name="Footer Placeholder 4"/>
          <p:cNvSpPr>
            <a:spLocks noGrp="1"/>
          </p:cNvSpPr>
          <p:nvPr>
            <p:ph type="ftr" sz="quarter" idx="3"/>
          </p:nvPr>
        </p:nvSpPr>
        <p:spPr>
          <a:xfrm>
            <a:off x="14387513" y="30086731"/>
            <a:ext cx="14658975" cy="1728258"/>
          </a:xfrm>
          <a:prstGeom prst="rect">
            <a:avLst/>
          </a:prstGeom>
        </p:spPr>
        <p:txBody>
          <a:bodyPr vert="horz" lIns="91440" tIns="45720" rIns="91440" bIns="45720" rtlCol="0" anchor="ctr"/>
          <a:lstStyle>
            <a:lvl1pPr algn="ctr">
              <a:defRPr sz="56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675263" y="30086731"/>
            <a:ext cx="9772650" cy="1728258"/>
          </a:xfrm>
          <a:prstGeom prst="rect">
            <a:avLst/>
          </a:prstGeom>
        </p:spPr>
        <p:txBody>
          <a:bodyPr vert="horz" lIns="91440" tIns="45720" rIns="91440" bIns="45720" rtlCol="0" anchor="ctr"/>
          <a:lstStyle>
            <a:lvl1pPr algn="r">
              <a:defRPr sz="568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13648594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328130" rtl="0" eaLnBrk="1" latinLnBrk="0" hangingPunct="1">
        <a:lnSpc>
          <a:spcPct val="90000"/>
        </a:lnSpc>
        <a:spcBef>
          <a:spcPct val="0"/>
        </a:spcBef>
        <a:buNone/>
        <a:defRPr sz="20827" kern="1200">
          <a:solidFill>
            <a:schemeClr val="tx1"/>
          </a:solidFill>
          <a:latin typeface="+mj-lt"/>
          <a:ea typeface="+mj-ea"/>
          <a:cs typeface="+mj-cs"/>
        </a:defRPr>
      </a:lvl1pPr>
    </p:titleStyle>
    <p:bodyStyle>
      <a:lvl1pPr marL="1082032" indent="-1082032" algn="l" defTabSz="4328130" rtl="0" eaLnBrk="1" latinLnBrk="0" hangingPunct="1">
        <a:lnSpc>
          <a:spcPct val="90000"/>
        </a:lnSpc>
        <a:spcBef>
          <a:spcPts val="4733"/>
        </a:spcBef>
        <a:buFont typeface="Arial" panose="020B0604020202020204" pitchFamily="34" charset="0"/>
        <a:buChar char="•"/>
        <a:defRPr sz="13253" kern="1200">
          <a:solidFill>
            <a:schemeClr val="tx1"/>
          </a:solidFill>
          <a:latin typeface="+mn-lt"/>
          <a:ea typeface="+mn-ea"/>
          <a:cs typeface="+mn-cs"/>
        </a:defRPr>
      </a:lvl1pPr>
      <a:lvl2pPr marL="3246097" indent="-1082032" algn="l" defTabSz="4328130" rtl="0" eaLnBrk="1" latinLnBrk="0" hangingPunct="1">
        <a:lnSpc>
          <a:spcPct val="90000"/>
        </a:lnSpc>
        <a:spcBef>
          <a:spcPts val="2367"/>
        </a:spcBef>
        <a:buFont typeface="Arial" panose="020B0604020202020204" pitchFamily="34" charset="0"/>
        <a:buChar char="•"/>
        <a:defRPr sz="11360" kern="1200">
          <a:solidFill>
            <a:schemeClr val="tx1"/>
          </a:solidFill>
          <a:latin typeface="+mn-lt"/>
          <a:ea typeface="+mn-ea"/>
          <a:cs typeface="+mn-cs"/>
        </a:defRPr>
      </a:lvl2pPr>
      <a:lvl3pPr marL="5410162" indent="-1082032" algn="l" defTabSz="4328130" rtl="0" eaLnBrk="1" latinLnBrk="0" hangingPunct="1">
        <a:lnSpc>
          <a:spcPct val="90000"/>
        </a:lnSpc>
        <a:spcBef>
          <a:spcPts val="2367"/>
        </a:spcBef>
        <a:buFont typeface="Arial" panose="020B0604020202020204" pitchFamily="34" charset="0"/>
        <a:buChar char="•"/>
        <a:defRPr sz="9467" kern="1200">
          <a:solidFill>
            <a:schemeClr val="tx1"/>
          </a:solidFill>
          <a:latin typeface="+mn-lt"/>
          <a:ea typeface="+mn-ea"/>
          <a:cs typeface="+mn-cs"/>
        </a:defRPr>
      </a:lvl3pPr>
      <a:lvl4pPr marL="7574227" indent="-1082032" algn="l" defTabSz="4328130" rtl="0" eaLnBrk="1" latinLnBrk="0" hangingPunct="1">
        <a:lnSpc>
          <a:spcPct val="90000"/>
        </a:lnSpc>
        <a:spcBef>
          <a:spcPts val="2367"/>
        </a:spcBef>
        <a:buFont typeface="Arial" panose="020B0604020202020204" pitchFamily="34" charset="0"/>
        <a:buChar char="•"/>
        <a:defRPr sz="8520" kern="1200">
          <a:solidFill>
            <a:schemeClr val="tx1"/>
          </a:solidFill>
          <a:latin typeface="+mn-lt"/>
          <a:ea typeface="+mn-ea"/>
          <a:cs typeface="+mn-cs"/>
        </a:defRPr>
      </a:lvl4pPr>
      <a:lvl5pPr marL="9738291" indent="-1082032" algn="l" defTabSz="4328130" rtl="0" eaLnBrk="1" latinLnBrk="0" hangingPunct="1">
        <a:lnSpc>
          <a:spcPct val="90000"/>
        </a:lnSpc>
        <a:spcBef>
          <a:spcPts val="2367"/>
        </a:spcBef>
        <a:buFont typeface="Arial" panose="020B0604020202020204" pitchFamily="34" charset="0"/>
        <a:buChar char="•"/>
        <a:defRPr sz="8520" kern="1200">
          <a:solidFill>
            <a:schemeClr val="tx1"/>
          </a:solidFill>
          <a:latin typeface="+mn-lt"/>
          <a:ea typeface="+mn-ea"/>
          <a:cs typeface="+mn-cs"/>
        </a:defRPr>
      </a:lvl5pPr>
      <a:lvl6pPr marL="11902356" indent="-1082032" algn="l" defTabSz="4328130" rtl="0" eaLnBrk="1" latinLnBrk="0" hangingPunct="1">
        <a:lnSpc>
          <a:spcPct val="90000"/>
        </a:lnSpc>
        <a:spcBef>
          <a:spcPts val="2367"/>
        </a:spcBef>
        <a:buFont typeface="Arial" panose="020B0604020202020204" pitchFamily="34" charset="0"/>
        <a:buChar char="•"/>
        <a:defRPr sz="8520" kern="1200">
          <a:solidFill>
            <a:schemeClr val="tx1"/>
          </a:solidFill>
          <a:latin typeface="+mn-lt"/>
          <a:ea typeface="+mn-ea"/>
          <a:cs typeface="+mn-cs"/>
        </a:defRPr>
      </a:lvl6pPr>
      <a:lvl7pPr marL="14066421" indent="-1082032" algn="l" defTabSz="4328130" rtl="0" eaLnBrk="1" latinLnBrk="0" hangingPunct="1">
        <a:lnSpc>
          <a:spcPct val="90000"/>
        </a:lnSpc>
        <a:spcBef>
          <a:spcPts val="2367"/>
        </a:spcBef>
        <a:buFont typeface="Arial" panose="020B0604020202020204" pitchFamily="34" charset="0"/>
        <a:buChar char="•"/>
        <a:defRPr sz="8520" kern="1200">
          <a:solidFill>
            <a:schemeClr val="tx1"/>
          </a:solidFill>
          <a:latin typeface="+mn-lt"/>
          <a:ea typeface="+mn-ea"/>
          <a:cs typeface="+mn-cs"/>
        </a:defRPr>
      </a:lvl7pPr>
      <a:lvl8pPr marL="16230486" indent="-1082032" algn="l" defTabSz="4328130" rtl="0" eaLnBrk="1" latinLnBrk="0" hangingPunct="1">
        <a:lnSpc>
          <a:spcPct val="90000"/>
        </a:lnSpc>
        <a:spcBef>
          <a:spcPts val="2367"/>
        </a:spcBef>
        <a:buFont typeface="Arial" panose="020B0604020202020204" pitchFamily="34" charset="0"/>
        <a:buChar char="•"/>
        <a:defRPr sz="8520" kern="1200">
          <a:solidFill>
            <a:schemeClr val="tx1"/>
          </a:solidFill>
          <a:latin typeface="+mn-lt"/>
          <a:ea typeface="+mn-ea"/>
          <a:cs typeface="+mn-cs"/>
        </a:defRPr>
      </a:lvl8pPr>
      <a:lvl9pPr marL="18394550" indent="-1082032" algn="l" defTabSz="4328130" rtl="0" eaLnBrk="1" latinLnBrk="0" hangingPunct="1">
        <a:lnSpc>
          <a:spcPct val="90000"/>
        </a:lnSpc>
        <a:spcBef>
          <a:spcPts val="2367"/>
        </a:spcBef>
        <a:buFont typeface="Arial" panose="020B0604020202020204" pitchFamily="34" charset="0"/>
        <a:buChar char="•"/>
        <a:defRPr sz="8520" kern="1200">
          <a:solidFill>
            <a:schemeClr val="tx1"/>
          </a:solidFill>
          <a:latin typeface="+mn-lt"/>
          <a:ea typeface="+mn-ea"/>
          <a:cs typeface="+mn-cs"/>
        </a:defRPr>
      </a:lvl9pPr>
    </p:bodyStyle>
    <p:otherStyle>
      <a:defPPr>
        <a:defRPr lang="en-US"/>
      </a:defPPr>
      <a:lvl1pPr marL="0" algn="l" defTabSz="4328130" rtl="0" eaLnBrk="1" latinLnBrk="0" hangingPunct="1">
        <a:defRPr sz="8520" kern="1200">
          <a:solidFill>
            <a:schemeClr val="tx1"/>
          </a:solidFill>
          <a:latin typeface="+mn-lt"/>
          <a:ea typeface="+mn-ea"/>
          <a:cs typeface="+mn-cs"/>
        </a:defRPr>
      </a:lvl1pPr>
      <a:lvl2pPr marL="2164065" algn="l" defTabSz="4328130" rtl="0" eaLnBrk="1" latinLnBrk="0" hangingPunct="1">
        <a:defRPr sz="8520" kern="1200">
          <a:solidFill>
            <a:schemeClr val="tx1"/>
          </a:solidFill>
          <a:latin typeface="+mn-lt"/>
          <a:ea typeface="+mn-ea"/>
          <a:cs typeface="+mn-cs"/>
        </a:defRPr>
      </a:lvl2pPr>
      <a:lvl3pPr marL="4328130" algn="l" defTabSz="4328130" rtl="0" eaLnBrk="1" latinLnBrk="0" hangingPunct="1">
        <a:defRPr sz="8520" kern="1200">
          <a:solidFill>
            <a:schemeClr val="tx1"/>
          </a:solidFill>
          <a:latin typeface="+mn-lt"/>
          <a:ea typeface="+mn-ea"/>
          <a:cs typeface="+mn-cs"/>
        </a:defRPr>
      </a:lvl3pPr>
      <a:lvl4pPr marL="6492194" algn="l" defTabSz="4328130" rtl="0" eaLnBrk="1" latinLnBrk="0" hangingPunct="1">
        <a:defRPr sz="8520" kern="1200">
          <a:solidFill>
            <a:schemeClr val="tx1"/>
          </a:solidFill>
          <a:latin typeface="+mn-lt"/>
          <a:ea typeface="+mn-ea"/>
          <a:cs typeface="+mn-cs"/>
        </a:defRPr>
      </a:lvl4pPr>
      <a:lvl5pPr marL="8656259" algn="l" defTabSz="4328130" rtl="0" eaLnBrk="1" latinLnBrk="0" hangingPunct="1">
        <a:defRPr sz="8520" kern="1200">
          <a:solidFill>
            <a:schemeClr val="tx1"/>
          </a:solidFill>
          <a:latin typeface="+mn-lt"/>
          <a:ea typeface="+mn-ea"/>
          <a:cs typeface="+mn-cs"/>
        </a:defRPr>
      </a:lvl5pPr>
      <a:lvl6pPr marL="10820324" algn="l" defTabSz="4328130" rtl="0" eaLnBrk="1" latinLnBrk="0" hangingPunct="1">
        <a:defRPr sz="8520" kern="1200">
          <a:solidFill>
            <a:schemeClr val="tx1"/>
          </a:solidFill>
          <a:latin typeface="+mn-lt"/>
          <a:ea typeface="+mn-ea"/>
          <a:cs typeface="+mn-cs"/>
        </a:defRPr>
      </a:lvl6pPr>
      <a:lvl7pPr marL="12984389" algn="l" defTabSz="4328130" rtl="0" eaLnBrk="1" latinLnBrk="0" hangingPunct="1">
        <a:defRPr sz="8520" kern="1200">
          <a:solidFill>
            <a:schemeClr val="tx1"/>
          </a:solidFill>
          <a:latin typeface="+mn-lt"/>
          <a:ea typeface="+mn-ea"/>
          <a:cs typeface="+mn-cs"/>
        </a:defRPr>
      </a:lvl7pPr>
      <a:lvl8pPr marL="15148453" algn="l" defTabSz="4328130" rtl="0" eaLnBrk="1" latinLnBrk="0" hangingPunct="1">
        <a:defRPr sz="8520" kern="1200">
          <a:solidFill>
            <a:schemeClr val="tx1"/>
          </a:solidFill>
          <a:latin typeface="+mn-lt"/>
          <a:ea typeface="+mn-ea"/>
          <a:cs typeface="+mn-cs"/>
        </a:defRPr>
      </a:lvl8pPr>
      <a:lvl9pPr marL="17312518" algn="l" defTabSz="4328130" rtl="0" eaLnBrk="1" latinLnBrk="0" hangingPunct="1">
        <a:defRPr sz="8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13"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chart" Target="../charts/chart1.xml"/><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6.sv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5.png"/><Relationship Id="rId4" Type="http://schemas.openxmlformats.org/officeDocument/2006/relationships/image" Target="../media/image2.tiff"/><Relationship Id="rId9" Type="http://schemas.openxmlformats.org/officeDocument/2006/relationships/chart" Target="../charts/chart3.xml"/><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ounded Rectangle 58">
            <a:extLst>
              <a:ext uri="{FF2B5EF4-FFF2-40B4-BE49-F238E27FC236}">
                <a16:creationId xmlns:a16="http://schemas.microsoft.com/office/drawing/2014/main" id="{22BDFB94-3CD8-0E5C-217A-487D853D250E}"/>
              </a:ext>
            </a:extLst>
          </p:cNvPr>
          <p:cNvSpPr/>
          <p:nvPr/>
        </p:nvSpPr>
        <p:spPr>
          <a:xfrm>
            <a:off x="17790398" y="8590866"/>
            <a:ext cx="4423336" cy="311057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0" y="-16582"/>
            <a:ext cx="43442196" cy="5255194"/>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5">
            <a:extLst>
              <a:ext uri="{FF2B5EF4-FFF2-40B4-BE49-F238E27FC236}">
                <a16:creationId xmlns:a16="http://schemas.microsoft.com/office/drawing/2014/main" id="{D3B51F6E-41A5-4D7C-9B15-CDBAC096BAD1}"/>
              </a:ext>
            </a:extLst>
          </p:cNvPr>
          <p:cNvSpPr txBox="1"/>
          <p:nvPr/>
        </p:nvSpPr>
        <p:spPr>
          <a:xfrm>
            <a:off x="5312961" y="340211"/>
            <a:ext cx="32173333" cy="2583859"/>
          </a:xfrm>
          <a:prstGeom prst="rect">
            <a:avLst/>
          </a:prstGeom>
        </p:spPr>
        <p:txBody>
          <a:bodyPr lIns="0" tIns="0" rIns="0" bIns="0" anchor="t">
            <a:noAutofit/>
          </a:bodyPr>
          <a:lstStyle>
            <a:defPPr>
              <a:defRPr kern="1200"/>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3308417">
              <a:spcBef>
                <a:spcPct val="20000"/>
              </a:spcBef>
              <a:defRPr/>
            </a:pPr>
            <a:r>
              <a:rPr lang="en-US" sz="5500" b="1" i="1" dirty="0">
                <a:solidFill>
                  <a:schemeClr val="bg1"/>
                </a:solidFill>
                <a:latin typeface="Lato"/>
                <a:ea typeface="Lato"/>
                <a:cs typeface="Lato"/>
              </a:rPr>
              <a:t>Comorbidity Burden </a:t>
            </a:r>
            <a:r>
              <a:rPr lang="en-US" sz="5500" b="1" i="1" u="none" strike="noStrike" dirty="0">
                <a:solidFill>
                  <a:schemeClr val="bg1"/>
                </a:solidFill>
                <a:effectLst/>
                <a:latin typeface="Lato"/>
                <a:ea typeface="Lato"/>
                <a:cs typeface="Lato"/>
              </a:rPr>
              <a:t>Among</a:t>
            </a:r>
            <a:r>
              <a:rPr lang="en-US" sz="5500" b="1" i="1" dirty="0">
                <a:solidFill>
                  <a:schemeClr val="bg1"/>
                </a:solidFill>
                <a:latin typeface="Lato"/>
                <a:ea typeface="Lato"/>
                <a:cs typeface="Lato"/>
              </a:rPr>
              <a:t> Individuals with a Schizophrenia Spectrum Disorder: </a:t>
            </a:r>
            <a:endParaRPr lang="en-US">
              <a:solidFill>
                <a:schemeClr val="bg1"/>
              </a:solidFill>
              <a:latin typeface="Lato"/>
              <a:ea typeface="Lato"/>
              <a:cs typeface="Lato"/>
            </a:endParaRPr>
          </a:p>
          <a:p>
            <a:pPr algn="ctr" defTabSz="3308417">
              <a:spcBef>
                <a:spcPct val="20000"/>
              </a:spcBef>
              <a:defRPr/>
            </a:pPr>
            <a:r>
              <a:rPr lang="en-US" sz="5500" b="1" i="1" dirty="0">
                <a:solidFill>
                  <a:schemeClr val="bg1"/>
                </a:solidFill>
                <a:latin typeface="Lato"/>
                <a:ea typeface="Lato"/>
                <a:cs typeface="Lato"/>
              </a:rPr>
              <a:t>An Exploration of Sociodemographic Characteristics</a:t>
            </a:r>
            <a:endParaRPr lang="en-US">
              <a:solidFill>
                <a:schemeClr val="bg1"/>
              </a:solidFill>
              <a:latin typeface="Lato"/>
              <a:ea typeface="Lato"/>
              <a:cs typeface="Lato"/>
            </a:endParaRPr>
          </a:p>
        </p:txBody>
      </p:sp>
      <p:sp>
        <p:nvSpPr>
          <p:cNvPr id="17" name="Text Placeholder 5">
            <a:extLst>
              <a:ext uri="{FF2B5EF4-FFF2-40B4-BE49-F238E27FC236}">
                <a16:creationId xmlns:a16="http://schemas.microsoft.com/office/drawing/2014/main" id="{0A363635-BCEE-4B55-ADB3-58433C0697E0}"/>
              </a:ext>
            </a:extLst>
          </p:cNvPr>
          <p:cNvSpPr txBox="1"/>
          <p:nvPr/>
        </p:nvSpPr>
        <p:spPr>
          <a:xfrm>
            <a:off x="5539805" y="2604017"/>
            <a:ext cx="32090336" cy="947952"/>
          </a:xfrm>
          <a:prstGeom prst="rect">
            <a:avLst/>
          </a:prstGeom>
        </p:spPr>
        <p:txBody>
          <a:bodyPr wrap="square" lIns="0" tIns="0" rIns="0" bIns="0" anchor="t">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defRPr/>
            </a:pPr>
            <a:r>
              <a:rPr lang="en-US" sz="2800" b="1" dirty="0">
                <a:solidFill>
                  <a:schemeClr val="bg1"/>
                </a:solidFill>
                <a:latin typeface="Verdana"/>
                <a:ea typeface="Verdana"/>
                <a:cs typeface="Open Sans"/>
              </a:rPr>
              <a:t>Brittany Gouse MD MPH</a:t>
            </a:r>
            <a:r>
              <a:rPr lang="en-US" sz="2800" b="1" baseline="30000" dirty="0">
                <a:solidFill>
                  <a:schemeClr val="bg1"/>
                </a:solidFill>
                <a:latin typeface="Verdana"/>
                <a:ea typeface="Verdana"/>
                <a:cs typeface="Open Sans"/>
              </a:rPr>
              <a:t>1,2</a:t>
            </a:r>
            <a:r>
              <a:rPr lang="en-US" sz="2800" b="1" dirty="0">
                <a:solidFill>
                  <a:schemeClr val="bg1"/>
                </a:solidFill>
                <a:latin typeface="Verdana"/>
                <a:ea typeface="Verdana"/>
                <a:cs typeface="Open Sans"/>
              </a:rPr>
              <a:t>, Tithi Baul, MPH</a:t>
            </a:r>
            <a:r>
              <a:rPr lang="en-US" sz="2800" b="1" baseline="30000" dirty="0">
                <a:solidFill>
                  <a:schemeClr val="bg1"/>
                </a:solidFill>
                <a:latin typeface="Verdana"/>
                <a:ea typeface="Verdana"/>
                <a:cs typeface="Open Sans"/>
              </a:rPr>
              <a:t>1,2</a:t>
            </a:r>
            <a:r>
              <a:rPr lang="en-US" sz="2800" b="1" dirty="0">
                <a:solidFill>
                  <a:schemeClr val="bg1"/>
                </a:solidFill>
                <a:latin typeface="Verdana"/>
                <a:ea typeface="Verdana"/>
                <a:cs typeface="Open Sans"/>
              </a:rPr>
              <a:t>, Toshiaki Komura, BS</a:t>
            </a:r>
            <a:r>
              <a:rPr lang="en-US" sz="2800" b="1" baseline="30000" dirty="0">
                <a:solidFill>
                  <a:schemeClr val="bg1"/>
                </a:solidFill>
                <a:latin typeface="Verdana"/>
                <a:ea typeface="Verdana"/>
                <a:cs typeface="Open Sans"/>
              </a:rPr>
              <a:t>2,3</a:t>
            </a:r>
            <a:r>
              <a:rPr lang="en-US" sz="2800" b="1" dirty="0">
                <a:solidFill>
                  <a:schemeClr val="bg1"/>
                </a:solidFill>
                <a:latin typeface="Verdana"/>
                <a:ea typeface="Verdana"/>
                <a:cs typeface="Open Sans"/>
              </a:rPr>
              <a:t>, Luisa Camacho MPH</a:t>
            </a:r>
            <a:r>
              <a:rPr lang="en-US" sz="2800" b="1" baseline="30000" dirty="0">
                <a:solidFill>
                  <a:schemeClr val="bg1"/>
                </a:solidFill>
                <a:latin typeface="Verdana"/>
                <a:ea typeface="Verdana"/>
                <a:cs typeface="Open Sans"/>
              </a:rPr>
              <a:t>2 </a:t>
            </a:r>
            <a:r>
              <a:rPr lang="en-US" sz="2800" b="1" dirty="0">
                <a:solidFill>
                  <a:schemeClr val="bg1"/>
                </a:solidFill>
                <a:latin typeface="Verdana"/>
                <a:ea typeface="Verdana"/>
                <a:cs typeface="Open Sans"/>
              </a:rPr>
              <a:t>, Elijah Boliver MPH</a:t>
            </a:r>
            <a:r>
              <a:rPr lang="en-US" sz="2800" b="1" baseline="30000" dirty="0">
                <a:solidFill>
                  <a:schemeClr val="bg1"/>
                </a:solidFill>
                <a:latin typeface="Verdana"/>
                <a:ea typeface="Verdana"/>
                <a:cs typeface="Open Sans"/>
              </a:rPr>
              <a:t>2</a:t>
            </a:r>
            <a:r>
              <a:rPr lang="en-US" sz="2800" b="1" dirty="0">
                <a:solidFill>
                  <a:schemeClr val="bg1"/>
                </a:solidFill>
                <a:latin typeface="Verdana"/>
                <a:ea typeface="Verdana"/>
                <a:cs typeface="Open Sans"/>
              </a:rPr>
              <a:t>, </a:t>
            </a:r>
            <a:endParaRPr lang="en-US" sz="2800" dirty="0">
              <a:solidFill>
                <a:schemeClr val="bg1"/>
              </a:solidFill>
              <a:latin typeface="Verdana"/>
              <a:ea typeface="Verdana"/>
              <a:cs typeface="Open Sans"/>
            </a:endParaRPr>
          </a:p>
          <a:p>
            <a:pPr algn="ctr">
              <a:defRPr/>
            </a:pPr>
            <a:r>
              <a:rPr lang="en-US" sz="2800" b="1" dirty="0">
                <a:solidFill>
                  <a:schemeClr val="bg1"/>
                </a:solidFill>
                <a:latin typeface="Verdana"/>
                <a:ea typeface="Verdana"/>
                <a:cs typeface="Open Sans"/>
              </a:rPr>
              <a:t>Jennifer Lancet MBA MS CPS</a:t>
            </a:r>
            <a:r>
              <a:rPr lang="en-US" sz="2800" b="1" baseline="30000" dirty="0">
                <a:solidFill>
                  <a:schemeClr val="bg1"/>
                </a:solidFill>
                <a:latin typeface="Verdana"/>
                <a:ea typeface="Verdana"/>
                <a:cs typeface="Open Sans"/>
              </a:rPr>
              <a:t>2</a:t>
            </a:r>
            <a:r>
              <a:rPr lang="en-US" sz="2800" b="1" dirty="0">
                <a:solidFill>
                  <a:schemeClr val="bg1"/>
                </a:solidFill>
                <a:latin typeface="Verdana"/>
                <a:ea typeface="Verdana"/>
                <a:cs typeface="Open Sans"/>
              </a:rPr>
              <a:t>, Nandini Agarwal MPH</a:t>
            </a:r>
            <a:r>
              <a:rPr lang="en-US" sz="2800" b="1" baseline="30000" dirty="0">
                <a:solidFill>
                  <a:schemeClr val="bg1"/>
                </a:solidFill>
                <a:latin typeface="Verdana"/>
                <a:ea typeface="Verdana"/>
                <a:cs typeface="Open Sans"/>
              </a:rPr>
              <a:t>2</a:t>
            </a:r>
            <a:r>
              <a:rPr lang="en-US" sz="2800" b="1" dirty="0">
                <a:solidFill>
                  <a:schemeClr val="bg1"/>
                </a:solidFill>
                <a:latin typeface="Verdana"/>
                <a:ea typeface="Verdana"/>
                <a:cs typeface="Open Sans"/>
              </a:rPr>
              <a:t>, Hannah Brown MD</a:t>
            </a:r>
            <a:r>
              <a:rPr lang="en-US" sz="2800" b="1" baseline="30000" dirty="0">
                <a:solidFill>
                  <a:schemeClr val="bg1"/>
                </a:solidFill>
                <a:latin typeface="Verdana"/>
                <a:ea typeface="Verdana"/>
                <a:cs typeface="Open Sans"/>
              </a:rPr>
              <a:t>1,2</a:t>
            </a:r>
            <a:endParaRPr lang="en-US" sz="2800" baseline="30000" dirty="0">
              <a:solidFill>
                <a:schemeClr val="bg1"/>
              </a:solidFill>
              <a:latin typeface="Verdana"/>
              <a:ea typeface="Verdana"/>
            </a:endParaRPr>
          </a:p>
        </p:txBody>
      </p:sp>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3717" y="120055"/>
            <a:ext cx="4792623" cy="2053105"/>
          </a:xfrm>
          <a:prstGeom prst="rect">
            <a:avLst/>
          </a:prstGeom>
          <a:ln>
            <a:noFill/>
          </a:ln>
          <a:effectLst/>
        </p:spPr>
      </p:pic>
      <p:pic>
        <p:nvPicPr>
          <p:cNvPr id="34" name="Picture 3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653717" y="2606052"/>
            <a:ext cx="4792623" cy="2147232"/>
          </a:xfrm>
          <a:prstGeom prst="rect">
            <a:avLst/>
          </a:prstGeom>
        </p:spPr>
      </p:pic>
      <p:sp>
        <p:nvSpPr>
          <p:cNvPr id="36" name="TextBox 35">
            <a:extLst>
              <a:ext uri="{FF2B5EF4-FFF2-40B4-BE49-F238E27FC236}">
                <a16:creationId xmlns:a16="http://schemas.microsoft.com/office/drawing/2014/main" id="{104213C5-6948-BB05-21FF-2D808093AECA}"/>
              </a:ext>
            </a:extLst>
          </p:cNvPr>
          <p:cNvSpPr txBox="1"/>
          <p:nvPr/>
        </p:nvSpPr>
        <p:spPr>
          <a:xfrm>
            <a:off x="685800" y="5678221"/>
            <a:ext cx="9546148"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BACKGROUND:</a:t>
            </a:r>
          </a:p>
        </p:txBody>
      </p:sp>
      <p:sp>
        <p:nvSpPr>
          <p:cNvPr id="38" name="TextBox 37"/>
          <p:cNvSpPr txBox="1"/>
          <p:nvPr/>
        </p:nvSpPr>
        <p:spPr>
          <a:xfrm>
            <a:off x="578191" y="6829636"/>
            <a:ext cx="9876306" cy="10495181"/>
          </a:xfrm>
          <a:prstGeom prst="rect">
            <a:avLst/>
          </a:prstGeom>
          <a:noFill/>
        </p:spPr>
        <p:txBody>
          <a:bodyPr wrap="square" lIns="91440" tIns="45720" rIns="91440" bIns="45720" rtlCol="0" anchor="t">
            <a:spAutoFit/>
          </a:bodyPr>
          <a:lstStyle/>
          <a:p>
            <a:pPr marL="457200" indent="-457200">
              <a:buFont typeface="Courier New"/>
              <a:buChar char="o"/>
            </a:pPr>
            <a:r>
              <a:rPr lang="en-US" sz="2600" dirty="0">
                <a:ea typeface="+mn-lt"/>
                <a:cs typeface="+mn-lt"/>
              </a:rPr>
              <a:t>Schizophrenia spectrum disorders (SSDs) are associated with a reduction of 13-15 years of life expectancy compared to the general population.</a:t>
            </a:r>
            <a:r>
              <a:rPr lang="en-US" sz="2600" baseline="30000" dirty="0">
                <a:ea typeface="+mn-lt"/>
                <a:cs typeface="+mn-lt"/>
              </a:rPr>
              <a:t>1</a:t>
            </a:r>
          </a:p>
          <a:p>
            <a:pPr marL="457200" indent="-457200">
              <a:buFont typeface="Courier New"/>
              <a:buChar char="o"/>
            </a:pPr>
            <a:endParaRPr lang="en-US" sz="2600" dirty="0">
              <a:ea typeface="+mn-lt"/>
              <a:cs typeface="+mn-lt"/>
            </a:endParaRPr>
          </a:p>
          <a:p>
            <a:pPr marL="457200" indent="-457200">
              <a:buFont typeface="Courier New"/>
              <a:buChar char="o"/>
            </a:pPr>
            <a:r>
              <a:rPr lang="en-US" sz="2600" dirty="0">
                <a:ea typeface="+mn-lt"/>
                <a:cs typeface="+mn-lt"/>
              </a:rPr>
              <a:t>Chronic physical illness is the largest driver of premature mortality in this patient population globally.  Most of this burden is from cardiovascular and pulmonary disease.</a:t>
            </a:r>
            <a:r>
              <a:rPr lang="en-US" sz="2600" baseline="30000" dirty="0">
                <a:ea typeface="+mn-lt"/>
                <a:cs typeface="+mn-lt"/>
              </a:rPr>
              <a:t>2</a:t>
            </a:r>
          </a:p>
          <a:p>
            <a:pPr marL="457200" indent="-457200">
              <a:buFont typeface="Courier New"/>
              <a:buChar char="o"/>
            </a:pPr>
            <a:endParaRPr lang="en-US" sz="2600" dirty="0">
              <a:ea typeface="+mn-lt"/>
              <a:cs typeface="+mn-lt"/>
            </a:endParaRPr>
          </a:p>
          <a:p>
            <a:pPr marL="457200" indent="-457200">
              <a:buFont typeface="Courier New"/>
              <a:buChar char="o"/>
            </a:pPr>
            <a:r>
              <a:rPr lang="en-US" sz="2600" dirty="0">
                <a:ea typeface="+mn-lt"/>
                <a:cs typeface="+mn-lt"/>
              </a:rPr>
              <a:t>Premature mortality in this patient population is driven in part by (1) higher rates of cardiometabolic disease secondary to antipsychotic treatment, (2) higher nicotine use, (3) lower rates of preventative healthcare, including cancer screening. </a:t>
            </a:r>
          </a:p>
          <a:p>
            <a:pPr marL="457200" indent="-457200">
              <a:buFont typeface="Courier New"/>
              <a:buChar char="o"/>
            </a:pPr>
            <a:endParaRPr lang="en-US" sz="2600" dirty="0">
              <a:ea typeface="+mn-lt"/>
              <a:cs typeface="+mn-lt"/>
            </a:endParaRPr>
          </a:p>
          <a:p>
            <a:pPr marL="457200" indent="-457200">
              <a:buFont typeface="Courier New"/>
              <a:buChar char="o"/>
            </a:pPr>
            <a:r>
              <a:rPr lang="en-US" sz="2600" dirty="0">
                <a:ea typeface="+mn-lt"/>
                <a:cs typeface="+mn-lt"/>
              </a:rPr>
              <a:t>Individuals with lower socioeconomic (SES) status face greater structural barriers to sustained engagement in healthcare.</a:t>
            </a:r>
          </a:p>
          <a:p>
            <a:pPr marL="908914" lvl="1" indent="-457200">
              <a:buFont typeface="Courier New"/>
              <a:buChar char="o"/>
            </a:pPr>
            <a:r>
              <a:rPr lang="en-US" sz="2600" dirty="0">
                <a:ea typeface="+mn-lt"/>
                <a:cs typeface="+mn-lt"/>
              </a:rPr>
              <a:t> Emerging evidence has found neighborhood SES as a major driver of health outcomes.</a:t>
            </a:r>
          </a:p>
          <a:p>
            <a:pPr marL="908914" lvl="1" indent="-457200">
              <a:buFont typeface="Courier New"/>
              <a:buChar char="o"/>
            </a:pPr>
            <a:endParaRPr lang="en-US" sz="2600" dirty="0">
              <a:ea typeface="+mn-lt"/>
              <a:cs typeface="+mn-lt"/>
            </a:endParaRPr>
          </a:p>
          <a:p>
            <a:pPr marL="457200" indent="-457200">
              <a:buFont typeface="Courier New"/>
              <a:buChar char="o"/>
            </a:pPr>
            <a:r>
              <a:rPr lang="en-US" sz="2600" dirty="0">
                <a:ea typeface="+mn-lt"/>
                <a:cs typeface="+mn-lt"/>
              </a:rPr>
              <a:t>Due to societal factors such as entrenched structural inequality and discrimination in the US, individuals from racial/ethnic minority groups experience socioeconomic disadvantage. </a:t>
            </a:r>
          </a:p>
          <a:p>
            <a:pPr marL="908914" lvl="1" indent="-457200">
              <a:buFont typeface="Courier New"/>
              <a:buChar char="o"/>
            </a:pPr>
            <a:r>
              <a:rPr lang="en-US" sz="2600" dirty="0">
                <a:ea typeface="+mn-lt"/>
                <a:cs typeface="+mn-lt"/>
              </a:rPr>
              <a:t>This has had a profound and pervasive impact on health and is a driver of health disparities. </a:t>
            </a:r>
          </a:p>
          <a:p>
            <a:pPr marL="908914" lvl="1" indent="-457200">
              <a:buFont typeface="Courier New"/>
              <a:buChar char="o"/>
            </a:pPr>
            <a:endParaRPr lang="en-US" sz="2600" dirty="0">
              <a:ea typeface="+mn-lt"/>
              <a:cs typeface="+mn-lt"/>
            </a:endParaRPr>
          </a:p>
          <a:p>
            <a:pPr marL="457200" indent="-457200">
              <a:buFont typeface="Courier New"/>
              <a:buChar char="o"/>
            </a:pPr>
            <a:r>
              <a:rPr lang="en-US" sz="2600" dirty="0">
                <a:ea typeface="+mn-lt"/>
                <a:cs typeface="+mn-lt"/>
              </a:rPr>
              <a:t>The impact of social determinants of health on physical comorbidity in schizophrenia is not well understood. </a:t>
            </a:r>
          </a:p>
        </p:txBody>
      </p:sp>
      <p:sp>
        <p:nvSpPr>
          <p:cNvPr id="39" name="TextBox 38">
            <a:extLst>
              <a:ext uri="{FF2B5EF4-FFF2-40B4-BE49-F238E27FC236}">
                <a16:creationId xmlns:a16="http://schemas.microsoft.com/office/drawing/2014/main" id="{104213C5-6948-BB05-21FF-2D808093AECA}"/>
              </a:ext>
            </a:extLst>
          </p:cNvPr>
          <p:cNvSpPr txBox="1"/>
          <p:nvPr/>
        </p:nvSpPr>
        <p:spPr>
          <a:xfrm>
            <a:off x="743373" y="18038259"/>
            <a:ext cx="9546147"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OBJECTIVES:</a:t>
            </a:r>
          </a:p>
        </p:txBody>
      </p:sp>
      <p:sp>
        <p:nvSpPr>
          <p:cNvPr id="42" name="TextBox 41">
            <a:extLst>
              <a:ext uri="{FF2B5EF4-FFF2-40B4-BE49-F238E27FC236}">
                <a16:creationId xmlns:a16="http://schemas.microsoft.com/office/drawing/2014/main" id="{104213C5-6948-BB05-21FF-2D808093AECA}"/>
              </a:ext>
            </a:extLst>
          </p:cNvPr>
          <p:cNvSpPr txBox="1"/>
          <p:nvPr/>
        </p:nvSpPr>
        <p:spPr>
          <a:xfrm>
            <a:off x="10937990" y="5678221"/>
            <a:ext cx="22089979"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RESULTS:</a:t>
            </a:r>
          </a:p>
        </p:txBody>
      </p:sp>
      <p:sp>
        <p:nvSpPr>
          <p:cNvPr id="43" name="TextBox 42">
            <a:extLst>
              <a:ext uri="{FF2B5EF4-FFF2-40B4-BE49-F238E27FC236}">
                <a16:creationId xmlns:a16="http://schemas.microsoft.com/office/drawing/2014/main" id="{104213C5-6948-BB05-21FF-2D808093AECA}"/>
              </a:ext>
            </a:extLst>
          </p:cNvPr>
          <p:cNvSpPr txBox="1"/>
          <p:nvPr/>
        </p:nvSpPr>
        <p:spPr>
          <a:xfrm>
            <a:off x="33678853" y="5702113"/>
            <a:ext cx="9052289" cy="882730"/>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METHODS (</a:t>
            </a:r>
            <a:r>
              <a:rPr lang="en-US" sz="5000" b="1" dirty="0" err="1">
                <a:solidFill>
                  <a:schemeClr val="accent1">
                    <a:lumMod val="50000"/>
                  </a:schemeClr>
                </a:solidFill>
                <a:latin typeface="Lato"/>
                <a:ea typeface="Calibri" panose="020F0502020204030204"/>
                <a:cs typeface="Calibri" panose="020F0502020204030204"/>
              </a:rPr>
              <a:t>cont</a:t>
            </a:r>
            <a:r>
              <a:rPr lang="en-US" sz="5000" b="1" dirty="0">
                <a:solidFill>
                  <a:schemeClr val="accent1">
                    <a:lumMod val="50000"/>
                  </a:schemeClr>
                </a:solidFill>
                <a:latin typeface="Lato"/>
                <a:ea typeface="Calibri" panose="020F0502020204030204"/>
                <a:cs typeface="Calibri" panose="020F0502020204030204"/>
              </a:rPr>
              <a:t>):</a:t>
            </a:r>
          </a:p>
        </p:txBody>
      </p:sp>
      <p:sp>
        <p:nvSpPr>
          <p:cNvPr id="45" name="TextBox 44">
            <a:extLst>
              <a:ext uri="{FF2B5EF4-FFF2-40B4-BE49-F238E27FC236}">
                <a16:creationId xmlns:a16="http://schemas.microsoft.com/office/drawing/2014/main" id="{104213C5-6948-BB05-21FF-2D808093AECA}"/>
              </a:ext>
            </a:extLst>
          </p:cNvPr>
          <p:cNvSpPr txBox="1"/>
          <p:nvPr/>
        </p:nvSpPr>
        <p:spPr>
          <a:xfrm>
            <a:off x="33678854" y="27016522"/>
            <a:ext cx="8712139"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REFERENCES:</a:t>
            </a:r>
          </a:p>
        </p:txBody>
      </p:sp>
      <p:sp>
        <p:nvSpPr>
          <p:cNvPr id="47" name="TextBox 46">
            <a:extLst>
              <a:ext uri="{FF2B5EF4-FFF2-40B4-BE49-F238E27FC236}">
                <a16:creationId xmlns:a16="http://schemas.microsoft.com/office/drawing/2014/main" id="{104213C5-6948-BB05-21FF-2D808093AECA}"/>
              </a:ext>
            </a:extLst>
          </p:cNvPr>
          <p:cNvSpPr txBox="1"/>
          <p:nvPr/>
        </p:nvSpPr>
        <p:spPr>
          <a:xfrm>
            <a:off x="33643422" y="29426296"/>
            <a:ext cx="8712139"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ACKNOWLEDGEMENTS:</a:t>
            </a:r>
          </a:p>
        </p:txBody>
      </p:sp>
      <p:sp>
        <p:nvSpPr>
          <p:cNvPr id="48" name="TextBox 47"/>
          <p:cNvSpPr txBox="1"/>
          <p:nvPr/>
        </p:nvSpPr>
        <p:spPr>
          <a:xfrm>
            <a:off x="33644570" y="30421937"/>
            <a:ext cx="8787829" cy="1938992"/>
          </a:xfrm>
          <a:prstGeom prst="rect">
            <a:avLst/>
          </a:prstGeom>
          <a:noFill/>
        </p:spPr>
        <p:txBody>
          <a:bodyPr wrap="square" lIns="91440" tIns="45720" rIns="91440" bIns="45720" rtlCol="0" anchor="t">
            <a:spAutoFit/>
          </a:bodyPr>
          <a:lstStyle/>
          <a:p>
            <a:pPr marL="571500" indent="-571500">
              <a:buFont typeface="Courier New"/>
              <a:buChar char="o"/>
            </a:pPr>
            <a:r>
              <a:rPr lang="en-US" sz="2400" dirty="0">
                <a:ea typeface="+mn-lt"/>
                <a:cs typeface="+mn-lt"/>
              </a:rPr>
              <a:t>This project was supported by the National Center for Advancing Translational Sciences, National Institutes of Health, through BU-CTSI Grant Number </a:t>
            </a:r>
            <a:r>
              <a:rPr lang="en-US" sz="2400" dirty="0" err="1">
                <a:ea typeface="+mn-lt"/>
                <a:cs typeface="+mn-lt"/>
              </a:rPr>
              <a:t>KL2TR001411</a:t>
            </a:r>
            <a:r>
              <a:rPr lang="en-US" sz="2400" dirty="0">
                <a:ea typeface="+mn-lt"/>
                <a:cs typeface="+mn-lt"/>
              </a:rPr>
              <a:t>. Its contents are solely the responsibility of the authors and do not necessarily represent the official views of the NIH</a:t>
            </a:r>
            <a:endParaRPr lang="en-US" sz="2400" dirty="0">
              <a:latin typeface="Verdana" panose="020B0604030504040204" pitchFamily="34" charset="0"/>
              <a:ea typeface="Verdana" panose="020B0604030504040204" pitchFamily="34" charset="0"/>
              <a:cs typeface="Arial" panose="020B060402020202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36005" y="399260"/>
            <a:ext cx="7996394" cy="4495776"/>
          </a:xfrm>
          <a:prstGeom prst="rect">
            <a:avLst/>
          </a:prstGeom>
        </p:spPr>
      </p:pic>
      <p:sp>
        <p:nvSpPr>
          <p:cNvPr id="49" name="TextBox 48"/>
          <p:cNvSpPr txBox="1"/>
          <p:nvPr/>
        </p:nvSpPr>
        <p:spPr>
          <a:xfrm>
            <a:off x="33565890" y="6931383"/>
            <a:ext cx="9876306" cy="646331"/>
          </a:xfrm>
          <a:prstGeom prst="rect">
            <a:avLst/>
          </a:prstGeom>
          <a:noFill/>
        </p:spPr>
        <p:txBody>
          <a:bodyPr wrap="square" lIns="91440" tIns="45720" rIns="91440" bIns="45720" rtlCol="0" anchor="t">
            <a:spAutoFit/>
          </a:bodyPr>
          <a:lstStyle/>
          <a:p>
            <a:pPr marL="571500" indent="-571500">
              <a:buFont typeface="Courier New"/>
              <a:buChar char="o"/>
            </a:pPr>
            <a:endParaRPr lang="en-US" sz="3600" dirty="0">
              <a:latin typeface="Verdana" panose="020B0604030504040204" pitchFamily="34" charset="0"/>
              <a:ea typeface="Verdana" panose="020B0604030504040204" pitchFamily="34" charset="0"/>
              <a:cs typeface="Arial" panose="020B0604020202020204" pitchFamily="34" charset="0"/>
            </a:endParaRPr>
          </a:p>
        </p:txBody>
      </p:sp>
      <p:sp>
        <p:nvSpPr>
          <p:cNvPr id="7" name="TextBox 6">
            <a:extLst>
              <a:ext uri="{FF2B5EF4-FFF2-40B4-BE49-F238E27FC236}">
                <a16:creationId xmlns:a16="http://schemas.microsoft.com/office/drawing/2014/main" id="{5B2AF2DD-7765-B089-4B2E-ADBE2ECC5D83}"/>
              </a:ext>
            </a:extLst>
          </p:cNvPr>
          <p:cNvSpPr txBox="1"/>
          <p:nvPr/>
        </p:nvSpPr>
        <p:spPr>
          <a:xfrm>
            <a:off x="33741261" y="6649164"/>
            <a:ext cx="9037787"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Courier New" panose="020B0604020202020204" pitchFamily="34" charset="0"/>
              <a:buChar char="o"/>
            </a:pPr>
            <a:r>
              <a:rPr lang="en-US" sz="2600" dirty="0">
                <a:ea typeface="Verdana"/>
                <a:cs typeface="Calibri" panose="020F0502020204030204"/>
              </a:rPr>
              <a:t>Individual-level EMR demographic data was connected to American Community Survey data to calculate neighborhood-level deprivation.</a:t>
            </a:r>
          </a:p>
          <a:p>
            <a:pPr marL="457200" indent="-457200">
              <a:buFont typeface="Courier New" panose="020B0604020202020204" pitchFamily="34" charset="0"/>
              <a:buChar char="o"/>
            </a:pPr>
            <a:endParaRPr lang="en-US" sz="2800" dirty="0">
              <a:latin typeface="Verdana"/>
              <a:ea typeface="Calibri" panose="020F0502020204030204"/>
              <a:cs typeface="Calibri" panose="020F0502020204030204"/>
            </a:endParaRPr>
          </a:p>
          <a:p>
            <a:pPr marL="457200" indent="-457200">
              <a:buFont typeface="Courier New" panose="020B0604020202020204" pitchFamily="34" charset="0"/>
              <a:buChar char="o"/>
            </a:pPr>
            <a:endParaRPr lang="en-US" sz="2800" dirty="0">
              <a:latin typeface="Verdana"/>
              <a:ea typeface="Calibri" panose="020F0502020204030204"/>
              <a:cs typeface="Calibri" panose="020F0502020204030204"/>
            </a:endParaRPr>
          </a:p>
          <a:p>
            <a:pPr marL="457200" indent="-457200">
              <a:buFont typeface="Courier New" panose="020B0604020202020204" pitchFamily="34" charset="0"/>
              <a:buChar char="o"/>
            </a:pPr>
            <a:endParaRPr lang="en-US" sz="2800" dirty="0">
              <a:latin typeface="Verdana"/>
              <a:ea typeface="Calibri" panose="020F0502020204030204"/>
              <a:cs typeface="Calibri" panose="020F0502020204030204"/>
            </a:endParaRPr>
          </a:p>
          <a:p>
            <a:pPr marL="285750" indent="-285750">
              <a:buFont typeface="Arial" panose="020B0604020202020204" pitchFamily="34" charset="0"/>
              <a:buChar char="•"/>
            </a:pPr>
            <a:endParaRPr lang="en-US" sz="2800" dirty="0">
              <a:latin typeface="Verdana"/>
              <a:ea typeface="Calibri" panose="020F0502020204030204"/>
              <a:cs typeface="Calibri" panose="020F0502020204030204"/>
            </a:endParaRPr>
          </a:p>
        </p:txBody>
      </p:sp>
      <p:sp>
        <p:nvSpPr>
          <p:cNvPr id="3" name="TextBox 1">
            <a:extLst>
              <a:ext uri="{FF2B5EF4-FFF2-40B4-BE49-F238E27FC236}">
                <a16:creationId xmlns:a16="http://schemas.microsoft.com/office/drawing/2014/main" id="{068ECFAB-4501-15A1-53A8-067D068C9976}"/>
              </a:ext>
            </a:extLst>
          </p:cNvPr>
          <p:cNvSpPr txBox="1"/>
          <p:nvPr/>
        </p:nvSpPr>
        <p:spPr>
          <a:xfrm>
            <a:off x="10853200" y="3797100"/>
            <a:ext cx="21599756"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1714" rtl="0" eaLnBrk="1" latinLnBrk="0" hangingPunct="1">
              <a:defRPr sz="1778" kern="1200">
                <a:solidFill>
                  <a:schemeClr val="tx1"/>
                </a:solidFill>
                <a:latin typeface="+mn-lt"/>
                <a:ea typeface="+mn-ea"/>
                <a:cs typeface="+mn-cs"/>
              </a:defRPr>
            </a:lvl1pPr>
            <a:lvl2pPr marL="451714" algn="l" defTabSz="451714" rtl="0" eaLnBrk="1" latinLnBrk="0" hangingPunct="1">
              <a:defRPr sz="1778" kern="1200">
                <a:solidFill>
                  <a:schemeClr val="tx1"/>
                </a:solidFill>
                <a:latin typeface="+mn-lt"/>
                <a:ea typeface="+mn-ea"/>
                <a:cs typeface="+mn-cs"/>
              </a:defRPr>
            </a:lvl2pPr>
            <a:lvl3pPr marL="903427" algn="l" defTabSz="451714" rtl="0" eaLnBrk="1" latinLnBrk="0" hangingPunct="1">
              <a:defRPr sz="1778" kern="1200">
                <a:solidFill>
                  <a:schemeClr val="tx1"/>
                </a:solidFill>
                <a:latin typeface="+mn-lt"/>
                <a:ea typeface="+mn-ea"/>
                <a:cs typeface="+mn-cs"/>
              </a:defRPr>
            </a:lvl3pPr>
            <a:lvl4pPr marL="1355141" algn="l" defTabSz="451714" rtl="0" eaLnBrk="1" latinLnBrk="0" hangingPunct="1">
              <a:defRPr sz="1778" kern="1200">
                <a:solidFill>
                  <a:schemeClr val="tx1"/>
                </a:solidFill>
                <a:latin typeface="+mn-lt"/>
                <a:ea typeface="+mn-ea"/>
                <a:cs typeface="+mn-cs"/>
              </a:defRPr>
            </a:lvl4pPr>
            <a:lvl5pPr marL="1806854" algn="l" defTabSz="451714" rtl="0" eaLnBrk="1" latinLnBrk="0" hangingPunct="1">
              <a:defRPr sz="1778" kern="1200">
                <a:solidFill>
                  <a:schemeClr val="tx1"/>
                </a:solidFill>
                <a:latin typeface="+mn-lt"/>
                <a:ea typeface="+mn-ea"/>
                <a:cs typeface="+mn-cs"/>
              </a:defRPr>
            </a:lvl5pPr>
            <a:lvl6pPr marL="2258568" algn="l" defTabSz="451714" rtl="0" eaLnBrk="1" latinLnBrk="0" hangingPunct="1">
              <a:defRPr sz="1778" kern="1200">
                <a:solidFill>
                  <a:schemeClr val="tx1"/>
                </a:solidFill>
                <a:latin typeface="+mn-lt"/>
                <a:ea typeface="+mn-ea"/>
                <a:cs typeface="+mn-cs"/>
              </a:defRPr>
            </a:lvl6pPr>
            <a:lvl7pPr marL="2710282" algn="l" defTabSz="451714" rtl="0" eaLnBrk="1" latinLnBrk="0" hangingPunct="1">
              <a:defRPr sz="1778" kern="1200">
                <a:solidFill>
                  <a:schemeClr val="tx1"/>
                </a:solidFill>
                <a:latin typeface="+mn-lt"/>
                <a:ea typeface="+mn-ea"/>
                <a:cs typeface="+mn-cs"/>
              </a:defRPr>
            </a:lvl7pPr>
            <a:lvl8pPr marL="3161995" algn="l" defTabSz="451714" rtl="0" eaLnBrk="1" latinLnBrk="0" hangingPunct="1">
              <a:defRPr sz="1778" kern="1200">
                <a:solidFill>
                  <a:schemeClr val="tx1"/>
                </a:solidFill>
                <a:latin typeface="+mn-lt"/>
                <a:ea typeface="+mn-ea"/>
                <a:cs typeface="+mn-cs"/>
              </a:defRPr>
            </a:lvl8pPr>
            <a:lvl9pPr marL="3613709" algn="l" defTabSz="451714" rtl="0" eaLnBrk="1" latinLnBrk="0" hangingPunct="1">
              <a:defRPr sz="1778" kern="1200">
                <a:solidFill>
                  <a:schemeClr val="tx1"/>
                </a:solidFill>
                <a:latin typeface="+mn-lt"/>
                <a:ea typeface="+mn-ea"/>
                <a:cs typeface="+mn-cs"/>
              </a:defRPr>
            </a:lvl9pPr>
          </a:lstStyle>
          <a:p>
            <a:pPr algn="ctr"/>
            <a:r>
              <a:rPr lang="en-US" sz="2400" i="1" dirty="0">
                <a:solidFill>
                  <a:schemeClr val="bg1"/>
                </a:solidFill>
                <a:latin typeface="Verdana"/>
                <a:cs typeface="Segoe UI"/>
              </a:rPr>
              <a:t>1: Department of Psychiatry, Boston University Chobanian &amp; Avedisian School of Medicine, Boston, MA</a:t>
            </a:r>
            <a:endParaRPr lang="en-US" sz="2400">
              <a:solidFill>
                <a:schemeClr val="bg1"/>
              </a:solidFill>
              <a:latin typeface="Verdana"/>
              <a:ea typeface="Verdana"/>
              <a:cs typeface="Segoe UI"/>
            </a:endParaRPr>
          </a:p>
          <a:p>
            <a:pPr algn="ctr"/>
            <a:r>
              <a:rPr lang="en-US" sz="2400" i="1" dirty="0">
                <a:solidFill>
                  <a:schemeClr val="bg1"/>
                </a:solidFill>
                <a:latin typeface="Verdana"/>
                <a:cs typeface="Segoe UI"/>
              </a:rPr>
              <a:t>2: Wellness &amp; Recovery After Psychosis Program, Boston Medical Center, Boston, MA</a:t>
            </a:r>
            <a:r>
              <a:rPr lang="en-US" sz="2400" dirty="0">
                <a:solidFill>
                  <a:schemeClr val="bg1"/>
                </a:solidFill>
                <a:latin typeface="Verdana"/>
                <a:cs typeface="Segoe UI"/>
              </a:rPr>
              <a:t>​</a:t>
            </a:r>
            <a:endParaRPr lang="en-US" sz="2400">
              <a:solidFill>
                <a:schemeClr val="bg1"/>
              </a:solidFill>
              <a:ea typeface="Calibri"/>
              <a:cs typeface="Calibri"/>
            </a:endParaRPr>
          </a:p>
          <a:p>
            <a:pPr algn="ctr"/>
            <a:r>
              <a:rPr lang="en-US" sz="2400" i="1" dirty="0">
                <a:solidFill>
                  <a:schemeClr val="bg1"/>
                </a:solidFill>
                <a:latin typeface="Verdana"/>
                <a:cs typeface="Segoe UI"/>
              </a:rPr>
              <a:t>3: Boston University School of Public Health, Boston MA</a:t>
            </a:r>
            <a:endParaRPr lang="en-US" sz="2400" i="1" dirty="0">
              <a:solidFill>
                <a:schemeClr val="bg1"/>
              </a:solidFill>
              <a:latin typeface="Verdana"/>
              <a:ea typeface="Verdana"/>
              <a:cs typeface="Segoe UI"/>
            </a:endParaRPr>
          </a:p>
        </p:txBody>
      </p:sp>
      <p:sp>
        <p:nvSpPr>
          <p:cNvPr id="6" name="TextBox 5">
            <a:extLst>
              <a:ext uri="{FF2B5EF4-FFF2-40B4-BE49-F238E27FC236}">
                <a16:creationId xmlns:a16="http://schemas.microsoft.com/office/drawing/2014/main" id="{2C3428D9-5400-3C20-E3B6-0715F596B0CA}"/>
              </a:ext>
            </a:extLst>
          </p:cNvPr>
          <p:cNvSpPr txBox="1"/>
          <p:nvPr/>
        </p:nvSpPr>
        <p:spPr>
          <a:xfrm>
            <a:off x="743373" y="23726494"/>
            <a:ext cx="9304799" cy="1692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US" sz="2600" dirty="0">
                <a:ea typeface="+mn-lt"/>
                <a:cs typeface="+mn-lt"/>
              </a:rPr>
              <a:t>We hypothesize that a higher proportion of individuals from neighborhoods with low SES and individuals from racial/ethnic minority groups will have a severe comorbidity burden compared to other groups.  </a:t>
            </a:r>
            <a:endParaRPr lang="en-US" sz="2600" dirty="0">
              <a:ea typeface="Verdana"/>
              <a:cs typeface="Lato"/>
            </a:endParaRPr>
          </a:p>
        </p:txBody>
      </p:sp>
      <p:sp>
        <p:nvSpPr>
          <p:cNvPr id="10" name="TextBox 9">
            <a:extLst>
              <a:ext uri="{FF2B5EF4-FFF2-40B4-BE49-F238E27FC236}">
                <a16:creationId xmlns:a16="http://schemas.microsoft.com/office/drawing/2014/main" id="{67663049-CA8E-BEB6-8429-703183DD5918}"/>
              </a:ext>
            </a:extLst>
          </p:cNvPr>
          <p:cNvSpPr txBox="1"/>
          <p:nvPr/>
        </p:nvSpPr>
        <p:spPr>
          <a:xfrm>
            <a:off x="718394" y="25682178"/>
            <a:ext cx="9546148"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METHODS:</a:t>
            </a:r>
          </a:p>
        </p:txBody>
      </p:sp>
      <p:sp>
        <p:nvSpPr>
          <p:cNvPr id="13" name="TextBox 12">
            <a:extLst>
              <a:ext uri="{FF2B5EF4-FFF2-40B4-BE49-F238E27FC236}">
                <a16:creationId xmlns:a16="http://schemas.microsoft.com/office/drawing/2014/main" id="{D45BDE5B-240C-9D2F-4C68-902111F77C0D}"/>
              </a:ext>
            </a:extLst>
          </p:cNvPr>
          <p:cNvSpPr txBox="1"/>
          <p:nvPr/>
        </p:nvSpPr>
        <p:spPr>
          <a:xfrm>
            <a:off x="718394" y="26543952"/>
            <a:ext cx="9386313" cy="5816977"/>
          </a:xfrm>
          <a:prstGeom prst="rect">
            <a:avLst/>
          </a:prstGeom>
          <a:noFill/>
        </p:spPr>
        <p:txBody>
          <a:bodyPr wrap="square" lIns="91440" tIns="45720" rIns="91440" bIns="45720" rtlCol="0" anchor="t">
            <a:spAutoFit/>
          </a:bodyPr>
          <a:lstStyle/>
          <a:p>
            <a:pPr marL="571500" indent="-571500">
              <a:buFont typeface="Courier New"/>
              <a:buChar char="o"/>
            </a:pPr>
            <a:r>
              <a:rPr lang="en-US" sz="2800" dirty="0">
                <a:ea typeface="Calibri"/>
                <a:cs typeface="Calibri"/>
              </a:rPr>
              <a:t>We leveraged an electronic medical record derived data set of all individuals who had at least one billed encounter with a SSD disorder (ICD-10 code F20-F29) between 2015 and 2022 at Boston Medical Center. </a:t>
            </a:r>
          </a:p>
          <a:p>
            <a:pPr marL="571500" indent="-571500">
              <a:buFont typeface="Courier New"/>
              <a:buChar char="o"/>
            </a:pPr>
            <a:endParaRPr lang="en-US" sz="2600" dirty="0">
              <a:ea typeface="Calibri"/>
              <a:cs typeface="Calibri"/>
            </a:endParaRPr>
          </a:p>
          <a:p>
            <a:pPr marL="571500" indent="-571500">
              <a:buFont typeface="Courier New"/>
              <a:buChar char="o"/>
            </a:pPr>
            <a:r>
              <a:rPr lang="en-US" sz="2600" dirty="0">
                <a:ea typeface="Calibri"/>
                <a:cs typeface="Calibri"/>
              </a:rPr>
              <a:t>Inclusion criteria: </a:t>
            </a:r>
          </a:p>
          <a:p>
            <a:pPr marL="1023214" lvl="1" indent="-571500">
              <a:buFont typeface="Courier New"/>
              <a:buChar char="o"/>
            </a:pPr>
            <a:r>
              <a:rPr lang="en-US" sz="2600" dirty="0">
                <a:ea typeface="Calibri"/>
                <a:cs typeface="Calibri"/>
              </a:rPr>
              <a:t>Age 50 years old or older</a:t>
            </a:r>
          </a:p>
          <a:p>
            <a:pPr marL="1023214" lvl="1" indent="-571500">
              <a:buFont typeface="Courier New"/>
              <a:buChar char="o"/>
            </a:pPr>
            <a:r>
              <a:rPr lang="en-US" sz="2600" dirty="0">
                <a:ea typeface="Calibri"/>
                <a:cs typeface="Calibri"/>
              </a:rPr>
              <a:t>Either Schizophrenia (F20) or Schizoaffective Disorder (F25) in active problem list</a:t>
            </a:r>
          </a:p>
          <a:p>
            <a:pPr lvl="1"/>
            <a:endParaRPr lang="en-US" sz="2600" dirty="0">
              <a:ea typeface="Calibri"/>
              <a:cs typeface="Calibri"/>
            </a:endParaRPr>
          </a:p>
          <a:p>
            <a:pPr marL="571500" indent="-571500">
              <a:buFont typeface="Courier New"/>
              <a:buChar char="o"/>
            </a:pPr>
            <a:r>
              <a:rPr lang="en-US" sz="2600" dirty="0" err="1">
                <a:ea typeface="Calibri"/>
                <a:cs typeface="Calibri"/>
              </a:rPr>
              <a:t>Charlson</a:t>
            </a:r>
            <a:r>
              <a:rPr lang="en-US" sz="2600" dirty="0">
                <a:ea typeface="Calibri"/>
                <a:cs typeface="Calibri"/>
              </a:rPr>
              <a:t> Comorbidity Index (CCI) was used as a measure of physical comorbidity burden. CCI severity was graded as: None or Missing (CCI=0), Mild (CCI=1-2), Moderate (CCI=3-4), Severe (CCI&gt;4)</a:t>
            </a:r>
          </a:p>
        </p:txBody>
      </p:sp>
      <p:sp>
        <p:nvSpPr>
          <p:cNvPr id="14" name="TextBox 13">
            <a:extLst>
              <a:ext uri="{FF2B5EF4-FFF2-40B4-BE49-F238E27FC236}">
                <a16:creationId xmlns:a16="http://schemas.microsoft.com/office/drawing/2014/main" id="{34AD4614-E69E-1C53-BC19-345EF6CA5772}"/>
              </a:ext>
            </a:extLst>
          </p:cNvPr>
          <p:cNvSpPr txBox="1"/>
          <p:nvPr/>
        </p:nvSpPr>
        <p:spPr>
          <a:xfrm>
            <a:off x="33678854" y="16561413"/>
            <a:ext cx="9052289" cy="882730"/>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CONCLUSIONS:</a:t>
            </a:r>
          </a:p>
        </p:txBody>
      </p:sp>
      <p:sp>
        <p:nvSpPr>
          <p:cNvPr id="15" name="TextBox 14">
            <a:extLst>
              <a:ext uri="{FF2B5EF4-FFF2-40B4-BE49-F238E27FC236}">
                <a16:creationId xmlns:a16="http://schemas.microsoft.com/office/drawing/2014/main" id="{418856C2-990F-2D9B-47AF-F8161B76E5B7}"/>
              </a:ext>
            </a:extLst>
          </p:cNvPr>
          <p:cNvSpPr txBox="1"/>
          <p:nvPr/>
        </p:nvSpPr>
        <p:spPr>
          <a:xfrm>
            <a:off x="33643422" y="17220117"/>
            <a:ext cx="9304799" cy="105875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600" dirty="0">
              <a:ea typeface="Calibri" panose="020F0502020204030204"/>
              <a:cs typeface="Calibri" panose="020F0502020204030204"/>
            </a:endParaRPr>
          </a:p>
          <a:p>
            <a:pPr marL="457200" indent="-457200">
              <a:buFont typeface="Courier New" panose="020B0604020202020204" pitchFamily="34" charset="0"/>
              <a:buChar char="o"/>
            </a:pPr>
            <a:r>
              <a:rPr lang="en-US" sz="2600" dirty="0">
                <a:ea typeface="Calibri" panose="020F0502020204030204"/>
                <a:cs typeface="Calibri" panose="020F0502020204030204"/>
              </a:rPr>
              <a:t>Physical comorbidity is common among individuals with schizophrenia or schizoaffective disorder over 50 years old</a:t>
            </a:r>
          </a:p>
          <a:p>
            <a:r>
              <a:rPr lang="en-US" sz="2600" dirty="0">
                <a:ea typeface="Calibri" panose="020F0502020204030204"/>
                <a:cs typeface="Calibri" panose="020F0502020204030204"/>
              </a:rPr>
              <a:t>.</a:t>
            </a:r>
          </a:p>
          <a:p>
            <a:pPr marL="908914" lvl="1" indent="-457200">
              <a:buFont typeface="Courier New" panose="020B0604020202020204" pitchFamily="34" charset="0"/>
              <a:buChar char="o"/>
            </a:pPr>
            <a:r>
              <a:rPr lang="en-US" sz="2600" dirty="0">
                <a:ea typeface="Calibri" panose="020F0502020204030204"/>
                <a:cs typeface="Calibri" panose="020F0502020204030204"/>
              </a:rPr>
              <a:t>68% of the cohort had at least a mild comorbidity burden defined by CCI.</a:t>
            </a:r>
          </a:p>
          <a:p>
            <a:pPr marL="908914" lvl="1" indent="-457200">
              <a:buFont typeface="Courier New" panose="020B0604020202020204" pitchFamily="34" charset="0"/>
              <a:buChar char="o"/>
            </a:pPr>
            <a:r>
              <a:rPr lang="en-US" sz="2600" dirty="0">
                <a:ea typeface="Calibri" panose="020F0502020204030204"/>
                <a:cs typeface="Calibri" panose="020F0502020204030204"/>
              </a:rPr>
              <a:t>12% had severe comorbidity burden, which has been associated with 85% mortality rate among medically hospitalized patients.</a:t>
            </a:r>
          </a:p>
          <a:p>
            <a:pPr marL="908914" lvl="1" indent="-457200">
              <a:buFont typeface="Courier New" panose="020B0604020202020204" pitchFamily="34" charset="0"/>
              <a:buChar char="o"/>
            </a:pPr>
            <a:endParaRPr lang="en-US" sz="2600" dirty="0">
              <a:ea typeface="Calibri" panose="020F0502020204030204"/>
              <a:cs typeface="Calibri" panose="020F0502020204030204"/>
            </a:endParaRPr>
          </a:p>
          <a:p>
            <a:pPr marL="457200" indent="-457200">
              <a:buFont typeface="Courier New" panose="020B0604020202020204" pitchFamily="34" charset="0"/>
              <a:buChar char="o"/>
            </a:pPr>
            <a:r>
              <a:rPr lang="en-US" sz="2600" dirty="0">
                <a:ea typeface="Calibri" panose="020F0502020204030204"/>
                <a:cs typeface="Calibri" panose="020F0502020204030204"/>
              </a:rPr>
              <a:t>Non-Hispanic Black individuals with had higher odds of severe comorbidity than non-Hispanic white individuals schizophrenia or schizoaffective disorder.</a:t>
            </a:r>
          </a:p>
          <a:p>
            <a:pPr marL="457200" indent="-457200">
              <a:buFont typeface="Courier New" panose="020B0604020202020204" pitchFamily="34" charset="0"/>
              <a:buChar char="o"/>
            </a:pPr>
            <a:endParaRPr lang="en-US" sz="2600" dirty="0">
              <a:ea typeface="Calibri" panose="020F0502020204030204"/>
              <a:cs typeface="Calibri" panose="020F0502020204030204"/>
            </a:endParaRPr>
          </a:p>
          <a:p>
            <a:pPr marL="908914" lvl="1" indent="-457200">
              <a:buFont typeface="Courier New" panose="020B0604020202020204" pitchFamily="34" charset="0"/>
              <a:buChar char="o"/>
            </a:pPr>
            <a:r>
              <a:rPr lang="en-US" sz="2600" dirty="0">
                <a:ea typeface="Calibri" panose="020F0502020204030204"/>
                <a:cs typeface="Calibri" panose="020F0502020204030204"/>
              </a:rPr>
              <a:t>Further work is critically needed to examine the precipitating and perpetuating factors driving increased comorbidity among non-Hispanic Black individuals. </a:t>
            </a:r>
          </a:p>
          <a:p>
            <a:pPr marL="457200" indent="-457200">
              <a:buFont typeface="Courier New" panose="020B0604020202020204" pitchFamily="34" charset="0"/>
              <a:buChar char="o"/>
            </a:pPr>
            <a:endParaRPr lang="en-US" sz="2600" dirty="0">
              <a:ea typeface="Calibri" panose="020F0502020204030204"/>
              <a:cs typeface="Calibri" panose="020F0502020204030204"/>
            </a:endParaRPr>
          </a:p>
          <a:p>
            <a:pPr marL="457200" indent="-457200">
              <a:buFont typeface="Courier New" panose="020B0604020202020204" pitchFamily="34" charset="0"/>
              <a:buChar char="o"/>
            </a:pPr>
            <a:r>
              <a:rPr lang="en-US" sz="2600" dirty="0">
                <a:ea typeface="Calibri" panose="020F0502020204030204"/>
                <a:cs typeface="Calibri" panose="020F0502020204030204"/>
              </a:rPr>
              <a:t>We did not find an association between comorbidity severity and neighborhood SES vulnerability. </a:t>
            </a:r>
          </a:p>
          <a:p>
            <a:pPr marL="457200" indent="-457200">
              <a:buFont typeface="Courier New" panose="020B0604020202020204" pitchFamily="34" charset="0"/>
              <a:buChar char="o"/>
            </a:pPr>
            <a:endParaRPr lang="en-US" sz="2600" dirty="0">
              <a:ea typeface="Calibri" panose="020F0502020204030204"/>
              <a:cs typeface="Calibri" panose="020F0502020204030204"/>
            </a:endParaRPr>
          </a:p>
          <a:p>
            <a:pPr marL="457200" indent="-457200">
              <a:buFont typeface="Courier New" panose="020B0604020202020204" pitchFamily="34" charset="0"/>
              <a:buChar char="o"/>
            </a:pPr>
            <a:r>
              <a:rPr lang="en-US" sz="2800" dirty="0">
                <a:ea typeface="Calibri"/>
                <a:cs typeface="Calibri"/>
              </a:rPr>
              <a:t>However, these findings should be interpreted with caution given the uncertainty around the extent of missing comorbidity data in this sample.</a:t>
            </a:r>
          </a:p>
          <a:p>
            <a:pPr marL="457200" indent="-457200">
              <a:buFont typeface="Courier New" panose="020B0604020202020204" pitchFamily="34" charset="0"/>
              <a:buChar char="o"/>
            </a:pPr>
            <a:endParaRPr lang="en-US" sz="2600" dirty="0">
              <a:ea typeface="Calibri" panose="020F0502020204030204"/>
              <a:cs typeface="Calibri" panose="020F0502020204030204"/>
            </a:endParaRPr>
          </a:p>
          <a:p>
            <a:pPr marL="457200" indent="-457200">
              <a:buFont typeface="Courier New" panose="020B0604020202020204" pitchFamily="34" charset="0"/>
              <a:buChar char="o"/>
            </a:pPr>
            <a:endParaRPr lang="en-US" sz="2600" dirty="0">
              <a:ea typeface="Calibri" panose="020F0502020204030204"/>
              <a:cs typeface="Calibri" panose="020F0502020204030204"/>
            </a:endParaRPr>
          </a:p>
        </p:txBody>
      </p:sp>
      <p:sp>
        <p:nvSpPr>
          <p:cNvPr id="676" name="Rectangle: Rounded Corners 675">
            <a:extLst>
              <a:ext uri="{FF2B5EF4-FFF2-40B4-BE49-F238E27FC236}">
                <a16:creationId xmlns:a16="http://schemas.microsoft.com/office/drawing/2014/main" id="{4B1D1E92-73AD-E5CA-EBCA-415E341FBD49}"/>
              </a:ext>
            </a:extLst>
          </p:cNvPr>
          <p:cNvSpPr/>
          <p:nvPr/>
        </p:nvSpPr>
        <p:spPr>
          <a:xfrm>
            <a:off x="35969872" y="8246930"/>
            <a:ext cx="4215467" cy="421574"/>
          </a:xfrm>
          <a:prstGeom prst="roundRect">
            <a:avLst/>
          </a:prstGeom>
          <a:solidFill>
            <a:schemeClr val="accent1">
              <a:lumMod val="20000"/>
              <a:lumOff val="80000"/>
            </a:schemeClr>
          </a:solidFill>
          <a:ln>
            <a:solidFill>
              <a:schemeClr val="accent1">
                <a:lumMod val="20000"/>
                <a:lumOff val="8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lumMod val="75000"/>
                  </a:schemeClr>
                </a:solidFill>
                <a:latin typeface="Lato"/>
                <a:ea typeface="Calibri"/>
                <a:cs typeface="Calibri"/>
              </a:rPr>
              <a:t>% Below Poverty</a:t>
            </a:r>
            <a:endParaRPr lang="en-US" sz="3600" b="1" dirty="0">
              <a:solidFill>
                <a:schemeClr val="accent1">
                  <a:lumMod val="75000"/>
                </a:schemeClr>
              </a:solidFill>
              <a:latin typeface="Lato"/>
              <a:ea typeface="Lato"/>
              <a:cs typeface="Lato"/>
            </a:endParaRPr>
          </a:p>
        </p:txBody>
      </p:sp>
      <p:sp>
        <p:nvSpPr>
          <p:cNvPr id="677" name="Rectangle: Rounded Corners 676">
            <a:extLst>
              <a:ext uri="{FF2B5EF4-FFF2-40B4-BE49-F238E27FC236}">
                <a16:creationId xmlns:a16="http://schemas.microsoft.com/office/drawing/2014/main" id="{EDA3FE96-9DC5-E034-61BE-344FEAF49FE4}"/>
              </a:ext>
            </a:extLst>
          </p:cNvPr>
          <p:cNvSpPr/>
          <p:nvPr/>
        </p:nvSpPr>
        <p:spPr>
          <a:xfrm>
            <a:off x="35965036" y="8975103"/>
            <a:ext cx="4215467" cy="364087"/>
          </a:xfrm>
          <a:prstGeom prst="roundRect">
            <a:avLst/>
          </a:prstGeom>
          <a:solidFill>
            <a:schemeClr val="accent1">
              <a:lumMod val="20000"/>
              <a:lumOff val="80000"/>
            </a:schemeClr>
          </a:solidFill>
          <a:ln>
            <a:solidFill>
              <a:schemeClr val="accent1">
                <a:lumMod val="20000"/>
                <a:lumOff val="8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accent1">
                    <a:lumMod val="75000"/>
                  </a:schemeClr>
                </a:solidFill>
                <a:latin typeface="Lato"/>
                <a:ea typeface="Calibri"/>
                <a:cs typeface="Calibri"/>
              </a:rPr>
              <a:t>% Unemployed</a:t>
            </a:r>
            <a:endParaRPr lang="en-US" sz="3600" b="1" dirty="0">
              <a:solidFill>
                <a:schemeClr val="accent1">
                  <a:lumMod val="75000"/>
                </a:schemeClr>
              </a:solidFill>
              <a:latin typeface="Lato"/>
              <a:ea typeface="Lato"/>
              <a:cs typeface="Lato"/>
            </a:endParaRPr>
          </a:p>
        </p:txBody>
      </p:sp>
      <p:sp>
        <p:nvSpPr>
          <p:cNvPr id="678" name="Rectangle: Rounded Corners 677">
            <a:extLst>
              <a:ext uri="{FF2B5EF4-FFF2-40B4-BE49-F238E27FC236}">
                <a16:creationId xmlns:a16="http://schemas.microsoft.com/office/drawing/2014/main" id="{24449CE9-41DA-598A-A533-0AF6DA3465C6}"/>
              </a:ext>
            </a:extLst>
          </p:cNvPr>
          <p:cNvSpPr/>
          <p:nvPr/>
        </p:nvSpPr>
        <p:spPr>
          <a:xfrm>
            <a:off x="35998537" y="9722439"/>
            <a:ext cx="4196300" cy="459899"/>
          </a:xfrm>
          <a:prstGeom prst="roundRect">
            <a:avLst/>
          </a:prstGeom>
          <a:solidFill>
            <a:schemeClr val="accent1">
              <a:lumMod val="20000"/>
              <a:lumOff val="80000"/>
            </a:schemeClr>
          </a:solidFill>
          <a:ln>
            <a:solidFill>
              <a:schemeClr val="accent1">
                <a:lumMod val="20000"/>
                <a:lumOff val="8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accent1">
                    <a:lumMod val="75000"/>
                  </a:schemeClr>
                </a:solidFill>
                <a:latin typeface="Lato"/>
                <a:ea typeface="Calibri"/>
                <a:cs typeface="Calibri"/>
              </a:rPr>
              <a:t>Per Capita Income</a:t>
            </a:r>
            <a:endParaRPr lang="en-US" sz="3600" b="1" dirty="0">
              <a:solidFill>
                <a:schemeClr val="accent1">
                  <a:lumMod val="75000"/>
                </a:schemeClr>
              </a:solidFill>
              <a:latin typeface="Calibri"/>
              <a:ea typeface="Calibri"/>
              <a:cs typeface="Calibri"/>
            </a:endParaRPr>
          </a:p>
        </p:txBody>
      </p:sp>
      <p:sp>
        <p:nvSpPr>
          <p:cNvPr id="679" name="Rectangle: Rounded Corners 678">
            <a:extLst>
              <a:ext uri="{FF2B5EF4-FFF2-40B4-BE49-F238E27FC236}">
                <a16:creationId xmlns:a16="http://schemas.microsoft.com/office/drawing/2014/main" id="{71541EE0-8695-1905-872B-D0ADF4BBA527}"/>
              </a:ext>
            </a:extLst>
          </p:cNvPr>
          <p:cNvSpPr/>
          <p:nvPr/>
        </p:nvSpPr>
        <p:spPr>
          <a:xfrm>
            <a:off x="35998500" y="10527262"/>
            <a:ext cx="4196300" cy="383249"/>
          </a:xfrm>
          <a:prstGeom prst="roundRect">
            <a:avLst/>
          </a:prstGeom>
          <a:solidFill>
            <a:schemeClr val="accent1">
              <a:lumMod val="20000"/>
              <a:lumOff val="80000"/>
            </a:schemeClr>
          </a:solidFill>
          <a:ln>
            <a:solidFill>
              <a:schemeClr val="accent1">
                <a:lumMod val="20000"/>
                <a:lumOff val="8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solidFill>
                  <a:schemeClr val="accent1">
                    <a:lumMod val="75000"/>
                  </a:schemeClr>
                </a:solidFill>
                <a:latin typeface="Lato"/>
                <a:ea typeface="Calibri"/>
                <a:cs typeface="Calibri"/>
              </a:rPr>
              <a:t>% No High School Diploma</a:t>
            </a:r>
            <a:endParaRPr lang="en-US" sz="2400" b="1" dirty="0">
              <a:solidFill>
                <a:schemeClr val="accent1">
                  <a:lumMod val="75000"/>
                </a:schemeClr>
              </a:solidFill>
              <a:latin typeface="Lato"/>
              <a:ea typeface="Lato"/>
              <a:cs typeface="Lato"/>
            </a:endParaRPr>
          </a:p>
        </p:txBody>
      </p:sp>
      <p:sp>
        <p:nvSpPr>
          <p:cNvPr id="681" name="Rectangle: Rounded Corners 680">
            <a:extLst>
              <a:ext uri="{FF2B5EF4-FFF2-40B4-BE49-F238E27FC236}">
                <a16:creationId xmlns:a16="http://schemas.microsoft.com/office/drawing/2014/main" id="{50681F87-41BC-F27B-7A83-C84BC4A18CBF}"/>
              </a:ext>
            </a:extLst>
          </p:cNvPr>
          <p:cNvSpPr/>
          <p:nvPr/>
        </p:nvSpPr>
        <p:spPr>
          <a:xfrm>
            <a:off x="34089654" y="8189443"/>
            <a:ext cx="1704678" cy="2816881"/>
          </a:xfrm>
          <a:prstGeom prst="round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latin typeface="Lato"/>
                <a:ea typeface="Calibri"/>
                <a:cs typeface="Calibri"/>
              </a:rPr>
              <a:t>SVI </a:t>
            </a:r>
          </a:p>
          <a:p>
            <a:pPr algn="ctr"/>
            <a:r>
              <a:rPr lang="en-US" sz="4000" b="1" dirty="0">
                <a:latin typeface="Lato"/>
                <a:ea typeface="Calibri"/>
                <a:cs typeface="Calibri"/>
              </a:rPr>
              <a:t>SES</a:t>
            </a:r>
          </a:p>
          <a:p>
            <a:pPr algn="ctr"/>
            <a:r>
              <a:rPr lang="en-US" sz="4000" b="1" dirty="0">
                <a:latin typeface="Lato"/>
                <a:ea typeface="Calibri"/>
                <a:cs typeface="Calibri"/>
              </a:rPr>
              <a:t>Score</a:t>
            </a:r>
          </a:p>
        </p:txBody>
      </p:sp>
      <p:pic>
        <p:nvPicPr>
          <p:cNvPr id="9" name="Picture 8" descr="A map of a city&#10;&#10;Description automatically generated">
            <a:extLst>
              <a:ext uri="{FF2B5EF4-FFF2-40B4-BE49-F238E27FC236}">
                <a16:creationId xmlns:a16="http://schemas.microsoft.com/office/drawing/2014/main" id="{B5317E2A-DADC-AA7F-B1E2-4E9143C8A1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74524" y="8245639"/>
            <a:ext cx="2372056" cy="2743583"/>
          </a:xfrm>
          <a:prstGeom prst="rect">
            <a:avLst/>
          </a:prstGeom>
          <a:effectLst>
            <a:outerShdw blurRad="50800" dist="38100" dir="5400000" algn="t" rotWithShape="0">
              <a:prstClr val="black">
                <a:alpha val="40000"/>
              </a:prstClr>
            </a:outerShdw>
          </a:effectLst>
        </p:spPr>
      </p:pic>
      <p:sp>
        <p:nvSpPr>
          <p:cNvPr id="22" name="TextBox 21">
            <a:extLst>
              <a:ext uri="{FF2B5EF4-FFF2-40B4-BE49-F238E27FC236}">
                <a16:creationId xmlns:a16="http://schemas.microsoft.com/office/drawing/2014/main" id="{C2B5833A-E36C-CDC0-B216-BC6426B8DD1E}"/>
              </a:ext>
            </a:extLst>
          </p:cNvPr>
          <p:cNvSpPr txBox="1"/>
          <p:nvPr/>
        </p:nvSpPr>
        <p:spPr>
          <a:xfrm>
            <a:off x="33741261" y="11145541"/>
            <a:ext cx="9037787"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Courier New" panose="020B0604020202020204" pitchFamily="34" charset="0"/>
              <a:buChar char="o"/>
            </a:pPr>
            <a:r>
              <a:rPr lang="en-US" sz="2600" dirty="0">
                <a:ea typeface="Verdana"/>
                <a:cs typeface="Calibri" panose="020F0502020204030204"/>
              </a:rPr>
              <a:t>Sociodemographic characteristics were compared between individuals with and without severe comorbidity burden (defined as CCI &gt; 4) using chi-square tests and independent t-tests where appropriate.</a:t>
            </a:r>
          </a:p>
          <a:p>
            <a:pPr marL="457200" indent="-457200">
              <a:buFont typeface="Courier New" panose="020B0604020202020204" pitchFamily="34" charset="0"/>
              <a:buChar char="o"/>
            </a:pPr>
            <a:endParaRPr lang="en-US" sz="2600" dirty="0">
              <a:ea typeface="Verdana"/>
              <a:cs typeface="Calibri" panose="020F0502020204030204"/>
            </a:endParaRPr>
          </a:p>
          <a:p>
            <a:pPr marL="457200" indent="-457200">
              <a:buFont typeface="Courier New" panose="020B0604020202020204" pitchFamily="34" charset="0"/>
              <a:buChar char="o"/>
            </a:pPr>
            <a:r>
              <a:rPr lang="en-US" sz="2600" dirty="0">
                <a:ea typeface="Verdana"/>
                <a:cs typeface="Calibri" panose="020F0502020204030204"/>
              </a:rPr>
              <a:t>Logistic regression was used to explore the relationship between key demographic factors and severe comorbidity burden. Correlation matrix of predictors was used to explore multicollinearity.  </a:t>
            </a:r>
          </a:p>
          <a:p>
            <a:pPr marL="457200" indent="-457200">
              <a:buFont typeface="Courier New" panose="020B0604020202020204" pitchFamily="34" charset="0"/>
              <a:buChar char="o"/>
            </a:pPr>
            <a:endParaRPr lang="en-US" sz="2600" dirty="0">
              <a:ea typeface="Verdana"/>
              <a:cs typeface="Calibri" panose="020F0502020204030204"/>
            </a:endParaRPr>
          </a:p>
          <a:p>
            <a:pPr marL="457200" indent="-457200">
              <a:buFont typeface="Courier New" panose="020B0604020202020204" pitchFamily="34" charset="0"/>
              <a:buChar char="o"/>
            </a:pPr>
            <a:r>
              <a:rPr lang="en-US" sz="2600" dirty="0">
                <a:ea typeface="Verdana"/>
                <a:cs typeface="Calibri" panose="020F0502020204030204"/>
              </a:rPr>
              <a:t>Series of sensitivity analyses were conducted: all ages, with SES SVI as a continuous variable, with CCI of 0 missing or excluded. </a:t>
            </a:r>
            <a:endParaRPr lang="en-US" sz="2800" dirty="0">
              <a:ea typeface="Calibri" panose="020F0502020204030204"/>
              <a:cs typeface="Calibri" panose="020F0502020204030204"/>
            </a:endParaRPr>
          </a:p>
        </p:txBody>
      </p:sp>
      <p:sp>
        <p:nvSpPr>
          <p:cNvPr id="11" name="Rectangle 1">
            <a:extLst>
              <a:ext uri="{FF2B5EF4-FFF2-40B4-BE49-F238E27FC236}">
                <a16:creationId xmlns:a16="http://schemas.microsoft.com/office/drawing/2014/main" id="{2818F465-300B-67F8-C09E-EBE2E368E7FD}"/>
              </a:ext>
            </a:extLst>
          </p:cNvPr>
          <p:cNvSpPr>
            <a:spLocks noChangeArrowheads="1"/>
          </p:cNvSpPr>
          <p:nvPr/>
        </p:nvSpPr>
        <p:spPr bwMode="auto">
          <a:xfrm>
            <a:off x="17605375" y="16714788"/>
            <a:ext cx="4343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TextBox 18">
            <a:extLst>
              <a:ext uri="{FF2B5EF4-FFF2-40B4-BE49-F238E27FC236}">
                <a16:creationId xmlns:a16="http://schemas.microsoft.com/office/drawing/2014/main" id="{8552F69A-DB81-D95C-EBB4-54C6C5166640}"/>
              </a:ext>
            </a:extLst>
          </p:cNvPr>
          <p:cNvSpPr txBox="1"/>
          <p:nvPr/>
        </p:nvSpPr>
        <p:spPr>
          <a:xfrm>
            <a:off x="718394" y="19162946"/>
            <a:ext cx="9304799"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Font typeface="+mj-lt"/>
              <a:buAutoNum type="arabicPeriod"/>
            </a:pPr>
            <a:r>
              <a:rPr lang="en-US" sz="2600" dirty="0">
                <a:ea typeface="Verdana"/>
              </a:rPr>
              <a:t>To explore the proportion of patients with schizophrenia spectrum disorder (SSD) who have severe comorbidity burden at our urban safety net hospital</a:t>
            </a:r>
          </a:p>
          <a:p>
            <a:pPr marL="514350" indent="-514350">
              <a:buFont typeface="+mj-lt"/>
              <a:buAutoNum type="arabicPeriod"/>
            </a:pPr>
            <a:endParaRPr lang="en-US" sz="2600" dirty="0">
              <a:ea typeface="Verdana"/>
            </a:endParaRPr>
          </a:p>
          <a:p>
            <a:pPr marL="514350" indent="-514350">
              <a:buFont typeface="+mj-lt"/>
              <a:buAutoNum type="arabicPeriod"/>
            </a:pPr>
            <a:r>
              <a:rPr lang="en-US" sz="2600" dirty="0">
                <a:ea typeface="Verdana"/>
              </a:rPr>
              <a:t>To compare individual and neighborhood-level sociodemographic characteristics of individuals with a SSD with and without severe comorbidity burden.</a:t>
            </a:r>
          </a:p>
          <a:p>
            <a:pPr marL="514350" indent="-514350">
              <a:buFont typeface="+mj-lt"/>
              <a:buAutoNum type="arabicPeriod"/>
            </a:pPr>
            <a:endParaRPr lang="en-US" sz="2600" dirty="0">
              <a:ea typeface="Verdana"/>
            </a:endParaRPr>
          </a:p>
        </p:txBody>
      </p:sp>
      <p:sp>
        <p:nvSpPr>
          <p:cNvPr id="20" name="TextBox 19">
            <a:extLst>
              <a:ext uri="{FF2B5EF4-FFF2-40B4-BE49-F238E27FC236}">
                <a16:creationId xmlns:a16="http://schemas.microsoft.com/office/drawing/2014/main" id="{57840AF2-333E-39EB-7B9A-B3259BC2E9F0}"/>
              </a:ext>
            </a:extLst>
          </p:cNvPr>
          <p:cNvSpPr txBox="1"/>
          <p:nvPr/>
        </p:nvSpPr>
        <p:spPr>
          <a:xfrm>
            <a:off x="703581" y="22601807"/>
            <a:ext cx="9546147" cy="861774"/>
          </a:xfrm>
          <a:prstGeom prst="rect">
            <a:avLst/>
          </a:prstGeom>
          <a:solidFill>
            <a:schemeClr val="accent1">
              <a:lumMod val="60000"/>
              <a:lumOff val="40000"/>
            </a:schemeClr>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1">
                    <a:lumMod val="50000"/>
                  </a:schemeClr>
                </a:solidFill>
                <a:latin typeface="Lato"/>
                <a:ea typeface="Calibri" panose="020F0502020204030204"/>
                <a:cs typeface="Calibri" panose="020F0502020204030204"/>
              </a:rPr>
              <a:t>HYPOTHESIS:</a:t>
            </a:r>
          </a:p>
        </p:txBody>
      </p:sp>
      <p:grpSp>
        <p:nvGrpSpPr>
          <p:cNvPr id="8" name="Group 7"/>
          <p:cNvGrpSpPr/>
          <p:nvPr/>
        </p:nvGrpSpPr>
        <p:grpSpPr>
          <a:xfrm>
            <a:off x="10952962" y="14849899"/>
            <a:ext cx="12074684" cy="8269236"/>
            <a:chOff x="11070757" y="9580622"/>
            <a:chExt cx="12146928" cy="7018228"/>
          </a:xfrm>
        </p:grpSpPr>
        <p:sp>
          <p:nvSpPr>
            <p:cNvPr id="37" name="TextBox 36">
              <a:extLst>
                <a:ext uri="{FF2B5EF4-FFF2-40B4-BE49-F238E27FC236}">
                  <a16:creationId xmlns:a16="http://schemas.microsoft.com/office/drawing/2014/main" id="{1ACEE906-8929-405C-A460-B8B425B8B804}"/>
                </a:ext>
              </a:extLst>
            </p:cNvPr>
            <p:cNvSpPr txBox="1"/>
            <p:nvPr/>
          </p:nvSpPr>
          <p:spPr>
            <a:xfrm>
              <a:off x="11775866" y="9580622"/>
              <a:ext cx="11441819" cy="1488924"/>
            </a:xfrm>
            <a:prstGeom prst="rect">
              <a:avLst/>
            </a:prstGeom>
            <a:noFill/>
          </p:spPr>
          <p:txBody>
            <a:bodyPr wrap="square" lIns="91440" tIns="45720" rIns="91440" bIns="45720" rtlCol="0" anchor="t">
              <a:spAutoFit/>
            </a:bodyPr>
            <a:lstStyle/>
            <a:p>
              <a:pPr algn="ctr"/>
              <a:r>
                <a:rPr lang="en-US" sz="3600" b="1" i="1" dirty="0">
                  <a:solidFill>
                    <a:schemeClr val="accent1">
                      <a:lumMod val="50000"/>
                    </a:schemeClr>
                  </a:solidFill>
                  <a:ea typeface="Verdana" panose="020B0604030504040204" pitchFamily="34" charset="0"/>
                  <a:cs typeface="Arial" panose="020B0604020202020204" pitchFamily="34" charset="0"/>
                </a:rPr>
                <a:t>Figure 2. Proportion of Total Cohort with Severe Comorbidity Burden </a:t>
              </a:r>
            </a:p>
            <a:p>
              <a:pPr algn="ctr"/>
              <a:r>
                <a:rPr lang="en-US" sz="3600" b="1" i="1" dirty="0">
                  <a:solidFill>
                    <a:schemeClr val="accent1">
                      <a:lumMod val="50000"/>
                    </a:schemeClr>
                  </a:solidFill>
                  <a:ea typeface="Verdana" panose="020B0604030504040204" pitchFamily="34" charset="0"/>
                  <a:cs typeface="Arial" panose="020B0604020202020204" pitchFamily="34" charset="0"/>
                </a:rPr>
                <a:t>by Individual-Level Demographic Factor</a:t>
              </a:r>
            </a:p>
          </p:txBody>
        </p:sp>
        <p:graphicFrame>
          <p:nvGraphicFramePr>
            <p:cNvPr id="50" name="Chart 49">
              <a:extLst>
                <a:ext uri="{FF2B5EF4-FFF2-40B4-BE49-F238E27FC236}">
                  <a16:creationId xmlns:a16="http://schemas.microsoft.com/office/drawing/2014/main" id="{54702623-1CBD-4C92-91A5-DB06D4A891F9}"/>
                </a:ext>
              </a:extLst>
            </p:cNvPr>
            <p:cNvGraphicFramePr>
              <a:graphicFrameLocks/>
            </p:cNvGraphicFramePr>
            <p:nvPr>
              <p:extLst>
                <p:ext uri="{D42A27DB-BD31-4B8C-83A1-F6EECF244321}">
                  <p14:modId xmlns:p14="http://schemas.microsoft.com/office/powerpoint/2010/main" val="406439809"/>
                </p:ext>
              </p:extLst>
            </p:nvPr>
          </p:nvGraphicFramePr>
          <p:xfrm>
            <a:off x="11236425" y="10372198"/>
            <a:ext cx="11890460" cy="5774072"/>
          </p:xfrm>
          <a:graphic>
            <a:graphicData uri="http://schemas.openxmlformats.org/drawingml/2006/chart">
              <c:chart xmlns:c="http://schemas.openxmlformats.org/drawingml/2006/chart" xmlns:r="http://schemas.openxmlformats.org/officeDocument/2006/relationships" r:id="rId7"/>
            </a:graphicData>
          </a:graphic>
        </p:graphicFrame>
        <p:sp>
          <p:nvSpPr>
            <p:cNvPr id="51" name="TextBox 50">
              <a:extLst>
                <a:ext uri="{FF2B5EF4-FFF2-40B4-BE49-F238E27FC236}">
                  <a16:creationId xmlns:a16="http://schemas.microsoft.com/office/drawing/2014/main" id="{1ACEE906-8929-405C-A460-B8B425B8B804}"/>
                </a:ext>
              </a:extLst>
            </p:cNvPr>
            <p:cNvSpPr txBox="1"/>
            <p:nvPr/>
          </p:nvSpPr>
          <p:spPr>
            <a:xfrm>
              <a:off x="11579341" y="16137185"/>
              <a:ext cx="11441819" cy="461665"/>
            </a:xfrm>
            <a:prstGeom prst="rect">
              <a:avLst/>
            </a:prstGeom>
            <a:noFill/>
          </p:spPr>
          <p:txBody>
            <a:bodyPr wrap="square" lIns="91440" tIns="45720" rIns="91440" bIns="45720" rtlCol="0" anchor="t">
              <a:spAutoFit/>
            </a:bodyPr>
            <a:lstStyle/>
            <a:p>
              <a:pPr algn="ctr"/>
              <a:r>
                <a:rPr lang="en-US" sz="2400" i="1" dirty="0">
                  <a:ea typeface="Verdana" panose="020B0604030504040204" pitchFamily="34" charset="0"/>
                  <a:cs typeface="Arial" panose="020B0604020202020204" pitchFamily="34" charset="0"/>
                </a:rPr>
                <a:t>Individual-Level Demographic Factor</a:t>
              </a:r>
            </a:p>
          </p:txBody>
        </p:sp>
        <p:sp>
          <p:nvSpPr>
            <p:cNvPr id="55" name="TextBox 54">
              <a:extLst>
                <a:ext uri="{FF2B5EF4-FFF2-40B4-BE49-F238E27FC236}">
                  <a16:creationId xmlns:a16="http://schemas.microsoft.com/office/drawing/2014/main" id="{1ACEE906-8929-405C-A460-B8B425B8B804}"/>
                </a:ext>
              </a:extLst>
            </p:cNvPr>
            <p:cNvSpPr txBox="1"/>
            <p:nvPr/>
          </p:nvSpPr>
          <p:spPr>
            <a:xfrm rot="16200000">
              <a:off x="9210229" y="12563476"/>
              <a:ext cx="4185484" cy="464427"/>
            </a:xfrm>
            <a:prstGeom prst="rect">
              <a:avLst/>
            </a:prstGeom>
            <a:noFill/>
          </p:spPr>
          <p:txBody>
            <a:bodyPr wrap="square" lIns="91440" tIns="45720" rIns="91440" bIns="45720" rtlCol="0" anchor="t">
              <a:spAutoFit/>
            </a:bodyPr>
            <a:lstStyle/>
            <a:p>
              <a:pPr algn="ctr"/>
              <a:r>
                <a:rPr lang="en-US" sz="2400" i="1" dirty="0">
                  <a:ea typeface="Verdana" panose="020B0604030504040204" pitchFamily="34" charset="0"/>
                  <a:cs typeface="Arial" panose="020B0604020202020204" pitchFamily="34" charset="0"/>
                </a:rPr>
                <a:t>Percentage of Comorbidity Burden</a:t>
              </a:r>
            </a:p>
          </p:txBody>
        </p:sp>
      </p:grpSp>
      <p:grpSp>
        <p:nvGrpSpPr>
          <p:cNvPr id="57" name="Group 56">
            <a:extLst>
              <a:ext uri="{FF2B5EF4-FFF2-40B4-BE49-F238E27FC236}">
                <a16:creationId xmlns:a16="http://schemas.microsoft.com/office/drawing/2014/main" id="{817D8AAD-514C-3949-1799-CE000F3339CC}"/>
              </a:ext>
            </a:extLst>
          </p:cNvPr>
          <p:cNvGrpSpPr/>
          <p:nvPr/>
        </p:nvGrpSpPr>
        <p:grpSpPr>
          <a:xfrm>
            <a:off x="24304758" y="14849899"/>
            <a:ext cx="7741074" cy="7606256"/>
            <a:chOff x="24413333" y="13957372"/>
            <a:chExt cx="7741074" cy="7606256"/>
          </a:xfrm>
        </p:grpSpPr>
        <p:sp>
          <p:nvSpPr>
            <p:cNvPr id="52" name="TextBox 51">
              <a:extLst>
                <a:ext uri="{FF2B5EF4-FFF2-40B4-BE49-F238E27FC236}">
                  <a16:creationId xmlns:a16="http://schemas.microsoft.com/office/drawing/2014/main" id="{1ACEE906-8929-405C-A460-B8B425B8B804}"/>
                </a:ext>
              </a:extLst>
            </p:cNvPr>
            <p:cNvSpPr txBox="1"/>
            <p:nvPr/>
          </p:nvSpPr>
          <p:spPr>
            <a:xfrm rot="16200000">
              <a:off x="22410220" y="18202282"/>
              <a:ext cx="4516016" cy="461665"/>
            </a:xfrm>
            <a:prstGeom prst="rect">
              <a:avLst/>
            </a:prstGeom>
            <a:noFill/>
          </p:spPr>
          <p:txBody>
            <a:bodyPr wrap="square" lIns="91440" tIns="45720" rIns="91440" bIns="45720" rtlCol="0" anchor="t">
              <a:spAutoFit/>
            </a:bodyPr>
            <a:lstStyle/>
            <a:p>
              <a:pPr algn="ctr"/>
              <a:r>
                <a:rPr lang="en-US" sz="2400" i="1" dirty="0">
                  <a:ea typeface="Verdana" panose="020B0604030504040204" pitchFamily="34" charset="0"/>
                  <a:cs typeface="Arial" panose="020B0604020202020204" pitchFamily="34" charset="0"/>
                </a:rPr>
                <a:t>Percentage of Comorbidity Burden </a:t>
              </a:r>
            </a:p>
          </p:txBody>
        </p:sp>
        <p:graphicFrame>
          <p:nvGraphicFramePr>
            <p:cNvPr id="53" name="Chart 52">
              <a:extLst>
                <a:ext uri="{FF2B5EF4-FFF2-40B4-BE49-F238E27FC236}">
                  <a16:creationId xmlns:a16="http://schemas.microsoft.com/office/drawing/2014/main" id="{54702623-1CBD-4C92-91A5-DB06D4A891F9}"/>
                </a:ext>
              </a:extLst>
            </p:cNvPr>
            <p:cNvGraphicFramePr>
              <a:graphicFrameLocks/>
            </p:cNvGraphicFramePr>
            <p:nvPr>
              <p:extLst>
                <p:ext uri="{D42A27DB-BD31-4B8C-83A1-F6EECF244321}">
                  <p14:modId xmlns:p14="http://schemas.microsoft.com/office/powerpoint/2010/main" val="1535889225"/>
                </p:ext>
              </p:extLst>
            </p:nvPr>
          </p:nvGraphicFramePr>
          <p:xfrm>
            <a:off x="25168558" y="15633173"/>
            <a:ext cx="6630970" cy="5930455"/>
          </p:xfrm>
          <a:graphic>
            <a:graphicData uri="http://schemas.openxmlformats.org/drawingml/2006/chart">
              <c:chart xmlns:c="http://schemas.openxmlformats.org/drawingml/2006/chart" xmlns:r="http://schemas.openxmlformats.org/officeDocument/2006/relationships" r:id="rId8"/>
            </a:graphicData>
          </a:graphic>
        </p:graphicFrame>
        <p:sp>
          <p:nvSpPr>
            <p:cNvPr id="54" name="TextBox 53">
              <a:extLst>
                <a:ext uri="{FF2B5EF4-FFF2-40B4-BE49-F238E27FC236}">
                  <a16:creationId xmlns:a16="http://schemas.microsoft.com/office/drawing/2014/main" id="{1ACEE906-8929-405C-A460-B8B425B8B804}"/>
                </a:ext>
              </a:extLst>
            </p:cNvPr>
            <p:cNvSpPr txBox="1"/>
            <p:nvPr/>
          </p:nvSpPr>
          <p:spPr>
            <a:xfrm>
              <a:off x="24762439" y="21035262"/>
              <a:ext cx="7391968" cy="461665"/>
            </a:xfrm>
            <a:prstGeom prst="rect">
              <a:avLst/>
            </a:prstGeom>
            <a:noFill/>
          </p:spPr>
          <p:txBody>
            <a:bodyPr wrap="square" lIns="91440" tIns="45720" rIns="91440" bIns="45720" rtlCol="0" anchor="t">
              <a:spAutoFit/>
            </a:bodyPr>
            <a:lstStyle/>
            <a:p>
              <a:pPr algn="ctr"/>
              <a:r>
                <a:rPr lang="en-US" sz="2400" i="1" dirty="0">
                  <a:ea typeface="Verdana" panose="020B0604030504040204" pitchFamily="34" charset="0"/>
                  <a:cs typeface="Arial" panose="020B0604020202020204" pitchFamily="34" charset="0"/>
                </a:rPr>
                <a:t>Neighborhood-Level Socioeconomic Vulnerability</a:t>
              </a:r>
            </a:p>
          </p:txBody>
        </p:sp>
        <p:sp>
          <p:nvSpPr>
            <p:cNvPr id="56" name="TextBox 55">
              <a:extLst>
                <a:ext uri="{FF2B5EF4-FFF2-40B4-BE49-F238E27FC236}">
                  <a16:creationId xmlns:a16="http://schemas.microsoft.com/office/drawing/2014/main" id="{1ACEE906-8929-405C-A460-B8B425B8B804}"/>
                </a:ext>
              </a:extLst>
            </p:cNvPr>
            <p:cNvSpPr txBox="1"/>
            <p:nvPr/>
          </p:nvSpPr>
          <p:spPr>
            <a:xfrm>
              <a:off x="24413333" y="13957372"/>
              <a:ext cx="7239937" cy="2308324"/>
            </a:xfrm>
            <a:prstGeom prst="rect">
              <a:avLst/>
            </a:prstGeom>
            <a:noFill/>
          </p:spPr>
          <p:txBody>
            <a:bodyPr wrap="square" lIns="91440" tIns="45720" rIns="91440" bIns="45720" rtlCol="0" anchor="t">
              <a:spAutoFit/>
            </a:bodyPr>
            <a:lstStyle/>
            <a:p>
              <a:pPr algn="ctr"/>
              <a:r>
                <a:rPr lang="en-US" sz="3600" b="1" i="1" dirty="0">
                  <a:solidFill>
                    <a:schemeClr val="accent1">
                      <a:lumMod val="50000"/>
                    </a:schemeClr>
                  </a:solidFill>
                  <a:ea typeface="Verdana" panose="020B0604030504040204" pitchFamily="34" charset="0"/>
                  <a:cs typeface="Arial" panose="020B0604020202020204" pitchFamily="34" charset="0"/>
                </a:rPr>
                <a:t>Figure 3. Proportion of Total Cohort with Severe Comorbidity Burden by Neighborhood Socioeconomic Vulnerability</a:t>
              </a:r>
            </a:p>
          </p:txBody>
        </p:sp>
      </p:grpSp>
      <p:graphicFrame>
        <p:nvGraphicFramePr>
          <p:cNvPr id="58" name="Chart 57"/>
          <p:cNvGraphicFramePr>
            <a:graphicFrameLocks/>
          </p:cNvGraphicFramePr>
          <p:nvPr>
            <p:extLst>
              <p:ext uri="{D42A27DB-BD31-4B8C-83A1-F6EECF244321}">
                <p14:modId xmlns:p14="http://schemas.microsoft.com/office/powerpoint/2010/main" val="869158312"/>
              </p:ext>
            </p:extLst>
          </p:nvPr>
        </p:nvGraphicFramePr>
        <p:xfrm>
          <a:off x="23487476" y="8553012"/>
          <a:ext cx="8431291" cy="562735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 name="Table 4">
            <a:extLst>
              <a:ext uri="{FF2B5EF4-FFF2-40B4-BE49-F238E27FC236}">
                <a16:creationId xmlns:a16="http://schemas.microsoft.com/office/drawing/2014/main" id="{A149DE77-A2F2-1C08-B8F2-1EA635456560}"/>
              </a:ext>
            </a:extLst>
          </p:cNvPr>
          <p:cNvGraphicFramePr>
            <a:graphicFrameLocks noGrp="1"/>
          </p:cNvGraphicFramePr>
          <p:nvPr>
            <p:extLst>
              <p:ext uri="{D42A27DB-BD31-4B8C-83A1-F6EECF244321}">
                <p14:modId xmlns:p14="http://schemas.microsoft.com/office/powerpoint/2010/main" val="1671051971"/>
              </p:ext>
            </p:extLst>
          </p:nvPr>
        </p:nvGraphicFramePr>
        <p:xfrm>
          <a:off x="13343488" y="24394867"/>
          <a:ext cx="17393231" cy="7651511"/>
        </p:xfrm>
        <a:graphic>
          <a:graphicData uri="http://schemas.openxmlformats.org/drawingml/2006/table">
            <a:tbl>
              <a:tblPr firstRow="1" firstCol="1" bandRow="1">
                <a:tableStyleId>{91EBBBCC-DAD2-459C-BE2E-F6DE35CF9A28}</a:tableStyleId>
              </a:tblPr>
              <a:tblGrid>
                <a:gridCol w="3286337">
                  <a:extLst>
                    <a:ext uri="{9D8B030D-6E8A-4147-A177-3AD203B41FA5}">
                      <a16:colId xmlns:a16="http://schemas.microsoft.com/office/drawing/2014/main" val="2271530101"/>
                    </a:ext>
                  </a:extLst>
                </a:gridCol>
                <a:gridCol w="2334814">
                  <a:extLst>
                    <a:ext uri="{9D8B030D-6E8A-4147-A177-3AD203B41FA5}">
                      <a16:colId xmlns:a16="http://schemas.microsoft.com/office/drawing/2014/main" val="2076546546"/>
                    </a:ext>
                  </a:extLst>
                </a:gridCol>
                <a:gridCol w="2662074">
                  <a:extLst>
                    <a:ext uri="{9D8B030D-6E8A-4147-A177-3AD203B41FA5}">
                      <a16:colId xmlns:a16="http://schemas.microsoft.com/office/drawing/2014/main" val="1977449291"/>
                    </a:ext>
                  </a:extLst>
                </a:gridCol>
                <a:gridCol w="2662074">
                  <a:extLst>
                    <a:ext uri="{9D8B030D-6E8A-4147-A177-3AD203B41FA5}">
                      <a16:colId xmlns:a16="http://schemas.microsoft.com/office/drawing/2014/main" val="2584673454"/>
                    </a:ext>
                  </a:extLst>
                </a:gridCol>
                <a:gridCol w="2634572">
                  <a:extLst>
                    <a:ext uri="{9D8B030D-6E8A-4147-A177-3AD203B41FA5}">
                      <a16:colId xmlns:a16="http://schemas.microsoft.com/office/drawing/2014/main" val="245645965"/>
                    </a:ext>
                  </a:extLst>
                </a:gridCol>
                <a:gridCol w="2025598">
                  <a:extLst>
                    <a:ext uri="{9D8B030D-6E8A-4147-A177-3AD203B41FA5}">
                      <a16:colId xmlns:a16="http://schemas.microsoft.com/office/drawing/2014/main" val="3907066368"/>
                    </a:ext>
                  </a:extLst>
                </a:gridCol>
                <a:gridCol w="608974">
                  <a:extLst>
                    <a:ext uri="{9D8B030D-6E8A-4147-A177-3AD203B41FA5}">
                      <a16:colId xmlns:a16="http://schemas.microsoft.com/office/drawing/2014/main" val="2254438258"/>
                    </a:ext>
                  </a:extLst>
                </a:gridCol>
                <a:gridCol w="1178788">
                  <a:extLst>
                    <a:ext uri="{9D8B030D-6E8A-4147-A177-3AD203B41FA5}">
                      <a16:colId xmlns:a16="http://schemas.microsoft.com/office/drawing/2014/main" val="2388385692"/>
                    </a:ext>
                  </a:extLst>
                </a:gridCol>
              </a:tblGrid>
              <a:tr h="970809">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gridSpan="3">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rPr>
                        <a:t>Unadjusted</a:t>
                      </a:r>
                    </a:p>
                  </a:txBody>
                  <a:tcPr marL="68580" marR="68580"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gridSpan="4">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Adjusted</a:t>
                      </a:r>
                    </a:p>
                  </a:txBody>
                  <a:tcPr marL="68580" marR="68580"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3650111118"/>
                  </a:ext>
                </a:extLst>
              </a:tr>
              <a:tr h="970809">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rPr>
                        <a:t>OR </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rPr>
                        <a:t>CI</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p-value</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OR</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95% CI</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gridSpan="2">
                  <a:txBody>
                    <a:bodyPr/>
                    <a:lstStyle/>
                    <a:p>
                      <a:pPr marL="0" marR="0" algn="ctr">
                        <a:spcBef>
                          <a:spcPts val="0"/>
                        </a:spcBef>
                        <a:spcAft>
                          <a:spcPts val="0"/>
                        </a:spcAft>
                      </a:pPr>
                      <a:r>
                        <a:rPr lang="en-US" sz="2400" b="0">
                          <a:solidFill>
                            <a:schemeClr val="tx1"/>
                          </a:solidFill>
                          <a:effectLst/>
                          <a:latin typeface="+mn-lt"/>
                          <a:ea typeface="Verdana" panose="020B0604030504040204" pitchFamily="34" charset="0"/>
                        </a:rPr>
                        <a:t>P-value</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hMerge="1">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rPr>
                        <a:t>P-value</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1446841446"/>
                  </a:ext>
                </a:extLst>
              </a:tr>
              <a:tr h="383797">
                <a:tc>
                  <a:txBody>
                    <a:bodyPr/>
                    <a:lstStyle/>
                    <a:p>
                      <a:pPr marL="0" marR="0">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Age</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1.04</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1.03-1.06</a:t>
                      </a:r>
                    </a:p>
                  </a:txBody>
                  <a:tcPr marL="68580" marR="68580" marT="0" marB="0" anchor="ctr"/>
                </a:tc>
                <a:tc>
                  <a:txBody>
                    <a:bodyPr/>
                    <a:lstStyle/>
                    <a:p>
                      <a:pPr marL="38100" marR="38100" algn="ctr">
                        <a:lnSpc>
                          <a:spcPts val="1600"/>
                        </a:lnSpc>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0.001**</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1.05</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1.028-1.067</a:t>
                      </a:r>
                    </a:p>
                  </a:txBody>
                  <a:tcPr marL="68580" marR="68580" marT="0" marB="0" anchor="ctr"/>
                </a:tc>
                <a:tc gridSpan="2">
                  <a:txBody>
                    <a:bodyPr/>
                    <a:lstStyle/>
                    <a:p>
                      <a:pPr marL="0" marR="0" algn="ctr">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&lt;0.001***</a:t>
                      </a: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69481221"/>
                  </a:ext>
                </a:extLst>
              </a:tr>
              <a:tr h="348312">
                <a:tc gridSpan="8">
                  <a:txBody>
                    <a:bodyPr/>
                    <a:lstStyle/>
                    <a:p>
                      <a:pPr marL="0" marR="0">
                        <a:spcBef>
                          <a:spcPts val="0"/>
                        </a:spcBef>
                        <a:spcAft>
                          <a:spcPts val="0"/>
                        </a:spcAft>
                      </a:pPr>
                      <a:r>
                        <a:rPr lang="en-US" sz="2400" b="1" dirty="0">
                          <a:solidFill>
                            <a:schemeClr val="tx1"/>
                          </a:solidFill>
                          <a:effectLst/>
                          <a:latin typeface="+mn-lt"/>
                        </a:rPr>
                        <a:t>Sex Assigned at Birth</a:t>
                      </a:r>
                    </a:p>
                  </a:txBody>
                  <a:tcPr marL="68580" marR="68580" marT="0" marB="0" anchor="ctr"/>
                </a:tc>
                <a:tc hMerge="1">
                  <a:txBody>
                    <a:bodyPr/>
                    <a:lstStyle/>
                    <a:p>
                      <a:pPr marL="38100" marR="38100">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8873802"/>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Male (ref)</a:t>
                      </a:r>
                    </a:p>
                  </a:txBody>
                  <a:tcPr marL="68580" marR="68580" marT="0" marB="0" anchor="ctr"/>
                </a:tc>
                <a:tc>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6772397"/>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Female</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1.13</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.848-1.502</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.405</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.931</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0.66-1.3</a:t>
                      </a: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.679</a:t>
                      </a:r>
                    </a:p>
                  </a:txBody>
                  <a:tcPr marL="68580" marR="68580" marT="0" marB="0" anchor="ctr"/>
                </a:tc>
                <a:extLst>
                  <a:ext uri="{0D108BD9-81ED-4DB2-BD59-A6C34878D82A}">
                    <a16:rowId xmlns:a16="http://schemas.microsoft.com/office/drawing/2014/main" val="1593817669"/>
                  </a:ext>
                </a:extLst>
              </a:tr>
              <a:tr h="348312">
                <a:tc gridSpan="3">
                  <a:txBody>
                    <a:bodyPr/>
                    <a:lstStyle/>
                    <a:p>
                      <a:pPr marL="0" marR="0" lvl="0" indent="0" algn="l" defTabSz="4328130" rtl="0" eaLnBrk="1" fontAlgn="auto" latinLnBrk="0" hangingPunct="1">
                        <a:lnSpc>
                          <a:spcPct val="100000"/>
                        </a:lnSpc>
                        <a:spcBef>
                          <a:spcPts val="0"/>
                        </a:spcBef>
                        <a:spcAft>
                          <a:spcPts val="0"/>
                        </a:spcAft>
                        <a:buClrTx/>
                        <a:buSzTx/>
                        <a:buFontTx/>
                        <a:buNone/>
                        <a:tabLst/>
                        <a:defRPr/>
                      </a:pPr>
                      <a:r>
                        <a:rPr lang="en-US" sz="2400" b="1" dirty="0">
                          <a:solidFill>
                            <a:schemeClr val="tx1"/>
                          </a:solidFill>
                          <a:effectLst/>
                          <a:latin typeface="+mn-lt"/>
                          <a:ea typeface="Verdana" panose="020B0604030504040204" pitchFamily="34" charset="0"/>
                          <a:cs typeface="Times New Roman" panose="02020603050405020304" pitchFamily="18" charset="0"/>
                        </a:rPr>
                        <a:t>Race/Ethnicity</a:t>
                      </a:r>
                    </a:p>
                    <a:p>
                      <a:pPr marL="0" marR="0" algn="l">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lvl="0" indent="0" algn="ctr" defTabSz="4328130" rtl="0" eaLnBrk="1" fontAlgn="auto" latinLnBrk="0" hangingPunct="1">
                        <a:lnSpc>
                          <a:spcPts val="1600"/>
                        </a:lnSpc>
                        <a:spcBef>
                          <a:spcPts val="0"/>
                        </a:spcBef>
                        <a:spcAft>
                          <a:spcPts val="0"/>
                        </a:spcAft>
                        <a:buClrTx/>
                        <a:buSzTx/>
                        <a:buFontTx/>
                        <a:buNone/>
                        <a:tabLst/>
                        <a:defRPr/>
                      </a:pPr>
                      <a:r>
                        <a:rPr lang="en-US" sz="2400" b="1" dirty="0">
                          <a:latin typeface="+mn-lt"/>
                        </a:rPr>
                        <a:t>.016*</a:t>
                      </a:r>
                    </a:p>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3">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lvl="0" indent="0" algn="ctr" defTabSz="4328130" rtl="0" eaLnBrk="1" fontAlgn="auto" latinLnBrk="0" hangingPunct="1">
                        <a:lnSpc>
                          <a:spcPct val="100000"/>
                        </a:lnSpc>
                        <a:spcBef>
                          <a:spcPts val="0"/>
                        </a:spcBef>
                        <a:spcAft>
                          <a:spcPts val="0"/>
                        </a:spcAft>
                        <a:buClrTx/>
                        <a:buSzTx/>
                        <a:buFontTx/>
                        <a:buNone/>
                        <a:tabLst/>
                        <a:defRPr/>
                      </a:pPr>
                      <a:r>
                        <a:rPr lang="en-US" sz="2400" dirty="0"/>
                        <a:t>.059</a:t>
                      </a:r>
                    </a:p>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4948232"/>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white (ref)</a:t>
                      </a:r>
                    </a:p>
                  </a:txBody>
                  <a:tcPr marL="68580" marR="68580" marT="0" marB="0" anchor="ctr"/>
                </a:tc>
                <a:tc>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30947375"/>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Non-Hispanic Black</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1.75</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1.22-2.52</a:t>
                      </a:r>
                    </a:p>
                  </a:txBody>
                  <a:tcPr marL="68580" marR="68580" marT="0" marB="0" anchor="ctr"/>
                </a:tc>
                <a:tc>
                  <a:txBody>
                    <a:bodyPr/>
                    <a:lstStyle/>
                    <a:p>
                      <a:pPr marL="38100" marR="38100" algn="ctr">
                        <a:lnSpc>
                          <a:spcPts val="1600"/>
                        </a:lnSpc>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   .002**</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1.78</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1.167-2.71</a:t>
                      </a: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.008**</a:t>
                      </a:r>
                    </a:p>
                  </a:txBody>
                  <a:tcPr marL="68580" marR="68580" marT="0" marB="0" anchor="ctr"/>
                </a:tc>
                <a:extLst>
                  <a:ext uri="{0D108BD9-81ED-4DB2-BD59-A6C34878D82A}">
                    <a16:rowId xmlns:a16="http://schemas.microsoft.com/office/drawing/2014/main" val="3740870893"/>
                  </a:ext>
                </a:extLst>
              </a:tr>
              <a:tr h="482134">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Hispanic</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1.73</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1.07-2.80</a:t>
                      </a:r>
                    </a:p>
                  </a:txBody>
                  <a:tcPr marL="68580" marR="68580" marT="0" marB="0" anchor="ctr"/>
                </a:tc>
                <a:tc>
                  <a:txBody>
                    <a:bodyPr/>
                    <a:lstStyle/>
                    <a:p>
                      <a:pPr marL="38100" marR="38100" algn="ctr">
                        <a:lnSpc>
                          <a:spcPts val="1600"/>
                        </a:lnSpc>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.026*</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1.63</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.905-2.93</a:t>
                      </a: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.104</a:t>
                      </a:r>
                    </a:p>
                  </a:txBody>
                  <a:tcPr marL="68580" marR="68580" marT="0" marB="0" anchor="ctr"/>
                </a:tc>
                <a:extLst>
                  <a:ext uri="{0D108BD9-81ED-4DB2-BD59-A6C34878D82A}">
                    <a16:rowId xmlns:a16="http://schemas.microsoft.com/office/drawing/2014/main" val="4147553957"/>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Other</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1.02</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0.38-2.696</a:t>
                      </a: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.967</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1.16</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.387-3.47</a:t>
                      </a:r>
                    </a:p>
                  </a:txBody>
                  <a:tcPr marL="68580" marR="68580" marT="0" marB="0" anchor="ctr"/>
                </a:tc>
                <a:tc hMerge="1">
                  <a:txBody>
                    <a:bodyPr/>
                    <a:lstStyle/>
                    <a:p>
                      <a:pPr marL="0" marR="0" algn="ctr">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.794</a:t>
                      </a:r>
                    </a:p>
                  </a:txBody>
                  <a:tcPr marL="68580" marR="68580" marT="0" marB="0" anchor="ctr"/>
                </a:tc>
                <a:extLst>
                  <a:ext uri="{0D108BD9-81ED-4DB2-BD59-A6C34878D82A}">
                    <a16:rowId xmlns:a16="http://schemas.microsoft.com/office/drawing/2014/main" val="3100150591"/>
                  </a:ext>
                </a:extLst>
              </a:tr>
              <a:tr h="348312">
                <a:tc gridSpan="3">
                  <a:txBody>
                    <a:bodyPr/>
                    <a:lstStyle/>
                    <a:p>
                      <a:pPr marL="0" marR="0" algn="l">
                        <a:spcBef>
                          <a:spcPts val="0"/>
                        </a:spcBef>
                        <a:spcAft>
                          <a:spcPts val="0"/>
                        </a:spcAft>
                      </a:pPr>
                      <a:r>
                        <a:rPr lang="en-US" sz="2400" b="1" dirty="0">
                          <a:solidFill>
                            <a:schemeClr val="tx1"/>
                          </a:solidFill>
                          <a:effectLst/>
                          <a:latin typeface="+mn-lt"/>
                          <a:ea typeface="Verdana" panose="020B0604030504040204" pitchFamily="34" charset="0"/>
                          <a:cs typeface="Times New Roman" panose="02020603050405020304" pitchFamily="18" charset="0"/>
                        </a:rPr>
                        <a:t>Neighborhood SES Vulnerability</a:t>
                      </a:r>
                    </a:p>
                  </a:txBody>
                  <a:tcPr marL="68580" marR="68580" marT="0" marB="0" anchor="ctr"/>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.907</a:t>
                      </a:r>
                    </a:p>
                  </a:txBody>
                  <a:tcPr marL="68580" marR="68580" marT="0" marB="0" anchor="ctr"/>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.741</a:t>
                      </a:r>
                    </a:p>
                  </a:txBody>
                  <a:tcPr marL="68580" marR="68580" marT="0" marB="0" anchor="ctr"/>
                </a:tc>
                <a:extLst>
                  <a:ext uri="{0D108BD9-81ED-4DB2-BD59-A6C34878D82A}">
                    <a16:rowId xmlns:a16="http://schemas.microsoft.com/office/drawing/2014/main" val="1985332784"/>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Q1 (ref)</a:t>
                      </a:r>
                    </a:p>
                  </a:txBody>
                  <a:tcPr marL="68580" marR="68580" marT="0" marB="0" anchor="ctr"/>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endParaRPr lang="en-US" sz="240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53120778"/>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Q2</a:t>
                      </a:r>
                    </a:p>
                  </a:txBody>
                  <a:tcPr marL="68580" marR="68580" marT="0" marB="0" anchor="ctr"/>
                </a:tc>
                <a:tc>
                  <a:txBody>
                    <a:bodyPr/>
                    <a:lstStyle/>
                    <a:p>
                      <a:pPr marL="0" marR="0" algn="ctr">
                        <a:spcBef>
                          <a:spcPts val="0"/>
                        </a:spcBef>
                        <a:spcAft>
                          <a:spcPts val="0"/>
                        </a:spcAft>
                      </a:pPr>
                      <a:r>
                        <a:rPr lang="en-US" sz="2400" kern="1200" dirty="0">
                          <a:solidFill>
                            <a:schemeClr val="dk1"/>
                          </a:solidFill>
                          <a:effectLst/>
                          <a:latin typeface="+mn-lt"/>
                          <a:ea typeface="+mn-ea"/>
                          <a:cs typeface="+mn-cs"/>
                        </a:rPr>
                        <a:t>1.179</a:t>
                      </a:r>
                      <a:r>
                        <a:rPr lang="en-US" sz="2400" dirty="0">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2400" dirty="0">
                          <a:solidFill>
                            <a:srgbClr val="010205"/>
                          </a:solidFill>
                          <a:effectLst/>
                          <a:latin typeface="+mn-lt"/>
                          <a:ea typeface="Calibri" panose="020F0502020204030204" pitchFamily="34" charset="0"/>
                          <a:cs typeface="Times New Roman" panose="02020603050405020304" pitchFamily="18" charset="0"/>
                        </a:rPr>
                        <a:t>.648-</a:t>
                      </a:r>
                      <a:r>
                        <a:rPr lang="en-US" sz="2400" kern="1200" dirty="0">
                          <a:solidFill>
                            <a:schemeClr val="dk1"/>
                          </a:solidFill>
                          <a:effectLst/>
                          <a:latin typeface="+mn-lt"/>
                          <a:ea typeface="+mn-ea"/>
                          <a:cs typeface="+mn-cs"/>
                        </a:rPr>
                        <a:t>2.147</a:t>
                      </a:r>
                      <a:r>
                        <a:rPr lang="en-US" sz="2400" dirty="0">
                          <a:effectLst/>
                          <a:latin typeface="+mn-lt"/>
                        </a:rPr>
                        <a:t> </a:t>
                      </a:r>
                      <a:endParaRPr lang="en-US" sz="240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.589</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1.20</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.641-2.24</a:t>
                      </a: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.573</a:t>
                      </a:r>
                    </a:p>
                  </a:txBody>
                  <a:tcPr marL="68580" marR="68580" marT="0" marB="0" anchor="ctr"/>
                </a:tc>
                <a:extLst>
                  <a:ext uri="{0D108BD9-81ED-4DB2-BD59-A6C34878D82A}">
                    <a16:rowId xmlns:a16="http://schemas.microsoft.com/office/drawing/2014/main" val="1676393898"/>
                  </a:ext>
                </a:extLst>
              </a:tr>
              <a:tr h="45484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Q3</a:t>
                      </a:r>
                    </a:p>
                  </a:txBody>
                  <a:tcPr marL="68580" marR="68580" marT="0" marB="0" anchor="ctr"/>
                </a:tc>
                <a:tc>
                  <a:txBody>
                    <a:bodyPr/>
                    <a:lstStyle/>
                    <a:p>
                      <a:pPr marL="0" marR="0" algn="ctr">
                        <a:spcBef>
                          <a:spcPts val="0"/>
                        </a:spcBef>
                        <a:spcAft>
                          <a:spcPts val="0"/>
                        </a:spcAft>
                      </a:pPr>
                      <a:r>
                        <a:rPr lang="en-US" sz="2400" kern="1200" dirty="0">
                          <a:solidFill>
                            <a:schemeClr val="dk1"/>
                          </a:solidFill>
                          <a:effectLst/>
                          <a:latin typeface="+mn-lt"/>
                          <a:ea typeface="+mn-ea"/>
                          <a:cs typeface="+mn-cs"/>
                        </a:rPr>
                        <a:t>.954</a:t>
                      </a:r>
                      <a:r>
                        <a:rPr lang="en-US" sz="2400" dirty="0">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kern="1200" dirty="0">
                          <a:solidFill>
                            <a:schemeClr val="dk1"/>
                          </a:solidFill>
                          <a:effectLst/>
                          <a:latin typeface="+mn-lt"/>
                          <a:ea typeface="+mn-ea"/>
                          <a:cs typeface="+mn-cs"/>
                        </a:rPr>
                        <a:t>.549</a:t>
                      </a:r>
                      <a:r>
                        <a:rPr lang="en-US" sz="2400" dirty="0">
                          <a:effectLst/>
                          <a:latin typeface="+mn-lt"/>
                        </a:rPr>
                        <a:t> -1.66</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kern="1200" dirty="0">
                          <a:solidFill>
                            <a:schemeClr val="dk1"/>
                          </a:solidFill>
                          <a:effectLst/>
                          <a:latin typeface="+mn-lt"/>
                          <a:ea typeface="+mn-ea"/>
                          <a:cs typeface="+mn-cs"/>
                        </a:rPr>
                        <a:t>.867</a:t>
                      </a:r>
                      <a:r>
                        <a:rPr lang="en-US" sz="2400" dirty="0">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.868</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.488-1.54</a:t>
                      </a:r>
                    </a:p>
                  </a:txBody>
                  <a:tcPr marL="68580" marR="68580" marT="0" marB="0" anchor="ct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.629</a:t>
                      </a:r>
                    </a:p>
                  </a:txBody>
                  <a:tcPr marL="68580" marR="68580" marT="0" marB="0" anchor="ctr"/>
                </a:tc>
                <a:extLst>
                  <a:ext uri="{0D108BD9-81ED-4DB2-BD59-A6C34878D82A}">
                    <a16:rowId xmlns:a16="http://schemas.microsoft.com/office/drawing/2014/main" val="1443904175"/>
                  </a:ext>
                </a:extLst>
              </a:tr>
              <a:tr h="348312">
                <a:tc>
                  <a:txBody>
                    <a:bodyPr/>
                    <a:lstStyle/>
                    <a:p>
                      <a:pPr marL="0" marR="0" algn="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Q4</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1.02</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.64-1.62</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.934</a:t>
                      </a: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.931</a:t>
                      </a:r>
                    </a:p>
                  </a:txBody>
                  <a:tcPr marL="68580" marR="68580" marT="0" marB="0" anchor="ctr"/>
                </a:tc>
                <a:tc gridSpan="2">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.566-1.53</a:t>
                      </a:r>
                    </a:p>
                  </a:txBody>
                  <a:tcPr marL="68580" marR="68580" marT="0" marB="0" anchor="ctr"/>
                </a:tc>
                <a:tc hMerge="1">
                  <a:txBody>
                    <a:bodyPr/>
                    <a:lstStyle/>
                    <a:p>
                      <a:pPr marL="0" marR="0" algn="ctr">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cs typeface="Times New Roman" panose="02020603050405020304" pitchFamily="18" charset="0"/>
                        </a:rPr>
                        <a:t>.780</a:t>
                      </a:r>
                    </a:p>
                  </a:txBody>
                  <a:tcPr marL="68580" marR="68580" marT="0" marB="0" anchor="ctr"/>
                </a:tc>
                <a:extLst>
                  <a:ext uri="{0D108BD9-81ED-4DB2-BD59-A6C34878D82A}">
                    <a16:rowId xmlns:a16="http://schemas.microsoft.com/office/drawing/2014/main" val="1798254494"/>
                  </a:ext>
                </a:extLst>
              </a:tr>
            </a:tbl>
          </a:graphicData>
        </a:graphic>
      </p:graphicFrame>
      <p:grpSp>
        <p:nvGrpSpPr>
          <p:cNvPr id="35" name="Group 34">
            <a:extLst>
              <a:ext uri="{FF2B5EF4-FFF2-40B4-BE49-F238E27FC236}">
                <a16:creationId xmlns:a16="http://schemas.microsoft.com/office/drawing/2014/main" id="{976E343A-D2A3-ED4A-46AC-67ACB989E441}"/>
              </a:ext>
            </a:extLst>
          </p:cNvPr>
          <p:cNvGrpSpPr/>
          <p:nvPr/>
        </p:nvGrpSpPr>
        <p:grpSpPr>
          <a:xfrm>
            <a:off x="11090969" y="8428728"/>
            <a:ext cx="10419624" cy="5999945"/>
            <a:chOff x="11047278" y="6891176"/>
            <a:chExt cx="10419624" cy="5999945"/>
          </a:xfrm>
        </p:grpSpPr>
        <p:sp>
          <p:nvSpPr>
            <p:cNvPr id="12" name="Rounded Rectangle 11">
              <a:extLst>
                <a:ext uri="{FF2B5EF4-FFF2-40B4-BE49-F238E27FC236}">
                  <a16:creationId xmlns:a16="http://schemas.microsoft.com/office/drawing/2014/main" id="{22BDFB94-3CD8-0E5C-217A-487D853D250E}"/>
                </a:ext>
              </a:extLst>
            </p:cNvPr>
            <p:cNvSpPr/>
            <p:nvPr/>
          </p:nvSpPr>
          <p:spPr>
            <a:xfrm>
              <a:off x="11047278" y="7063413"/>
              <a:ext cx="6414810" cy="582770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p:cNvSpPr txBox="1"/>
            <p:nvPr/>
          </p:nvSpPr>
          <p:spPr>
            <a:xfrm>
              <a:off x="11156920" y="9133305"/>
              <a:ext cx="6014077" cy="3293209"/>
            </a:xfrm>
            <a:prstGeom prst="rect">
              <a:avLst/>
            </a:prstGeom>
            <a:noFill/>
          </p:spPr>
          <p:txBody>
            <a:bodyPr wrap="square" lIns="91440" tIns="45720" rIns="91440" bIns="45720" rtlCol="0" anchor="t">
              <a:spAutoFit/>
            </a:bodyPr>
            <a:lstStyle/>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Mean age was 63.47 (SD 8.7)</a:t>
              </a:r>
            </a:p>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40.9% were assigned female at birth</a:t>
              </a:r>
            </a:p>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16% had a primary language other than English</a:t>
              </a:r>
            </a:p>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 53.9% were non-Hispanic Black</a:t>
              </a:r>
            </a:p>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14% were Hispanic</a:t>
              </a:r>
            </a:p>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28.8% were non-Hispanic white</a:t>
              </a:r>
            </a:p>
            <a:p>
              <a:pPr marL="457200" indent="-457200" algn="ctr">
                <a:buFont typeface="Arial" panose="020B0604020202020204" pitchFamily="34" charset="0"/>
                <a:buChar char="•"/>
              </a:pPr>
              <a:r>
                <a:rPr lang="en-US" sz="2600" dirty="0">
                  <a:ea typeface="Verdana" panose="020B0604030504040204" pitchFamily="34" charset="0"/>
                  <a:cs typeface="Arial" panose="020B0604020202020204" pitchFamily="34" charset="0"/>
                </a:rPr>
                <a:t>3.3% were another race/ethnicity</a:t>
              </a:r>
            </a:p>
          </p:txBody>
        </p:sp>
        <p:sp>
          <p:nvSpPr>
            <p:cNvPr id="24" name="TextBox 23">
              <a:extLst>
                <a:ext uri="{FF2B5EF4-FFF2-40B4-BE49-F238E27FC236}">
                  <a16:creationId xmlns:a16="http://schemas.microsoft.com/office/drawing/2014/main" id="{9A7DF067-DC0E-4F40-EC2A-6148B94FA43E}"/>
                </a:ext>
              </a:extLst>
            </p:cNvPr>
            <p:cNvSpPr txBox="1"/>
            <p:nvPr/>
          </p:nvSpPr>
          <p:spPr>
            <a:xfrm>
              <a:off x="18159189" y="9111416"/>
              <a:ext cx="3307713" cy="830997"/>
            </a:xfrm>
            <a:prstGeom prst="rect">
              <a:avLst/>
            </a:prstGeom>
            <a:noFill/>
          </p:spPr>
          <p:txBody>
            <a:bodyPr wrap="square">
              <a:spAutoFit/>
            </a:bodyPr>
            <a:lstStyle/>
            <a:p>
              <a:pPr marL="457200" indent="-457200" algn="ctr">
                <a:buFont typeface="Arial" panose="020B0604020202020204" pitchFamily="34" charset="0"/>
                <a:buChar char="•"/>
              </a:pPr>
              <a:r>
                <a:rPr lang="en-US" sz="2400" dirty="0">
                  <a:ea typeface="Verdana" panose="020B0604030504040204" pitchFamily="34" charset="0"/>
                  <a:cs typeface="Arial" panose="020B0604020202020204" pitchFamily="34" charset="0"/>
                </a:rPr>
                <a:t>Median SES SVI 0.76 </a:t>
              </a:r>
            </a:p>
            <a:p>
              <a:pPr algn="ctr"/>
              <a:r>
                <a:rPr lang="en-US" sz="2400" dirty="0">
                  <a:ea typeface="Verdana" panose="020B0604030504040204" pitchFamily="34" charset="0"/>
                  <a:cs typeface="Arial" panose="020B0604020202020204" pitchFamily="34" charset="0"/>
                </a:rPr>
                <a:t>       (IQR 0.39)</a:t>
              </a:r>
            </a:p>
          </p:txBody>
        </p:sp>
        <p:pic>
          <p:nvPicPr>
            <p:cNvPr id="27" name="Graphic 26" descr="Group with solid fill">
              <a:extLst>
                <a:ext uri="{FF2B5EF4-FFF2-40B4-BE49-F238E27FC236}">
                  <a16:creationId xmlns:a16="http://schemas.microsoft.com/office/drawing/2014/main" id="{B7920E05-752F-E223-6595-9005D9C450E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3043115" y="6891176"/>
              <a:ext cx="2492753" cy="2492753"/>
            </a:xfrm>
            <a:prstGeom prst="rect">
              <a:avLst/>
            </a:prstGeom>
          </p:spPr>
        </p:pic>
        <p:sp>
          <p:nvSpPr>
            <p:cNvPr id="31" name="TextBox 30">
              <a:extLst>
                <a:ext uri="{FF2B5EF4-FFF2-40B4-BE49-F238E27FC236}">
                  <a16:creationId xmlns:a16="http://schemas.microsoft.com/office/drawing/2014/main" id="{F64F45FD-D9A7-5E81-3E9D-62161F2CD789}"/>
                </a:ext>
              </a:extLst>
            </p:cNvPr>
            <p:cNvSpPr txBox="1"/>
            <p:nvPr/>
          </p:nvSpPr>
          <p:spPr>
            <a:xfrm>
              <a:off x="17917112" y="10582797"/>
              <a:ext cx="2398591" cy="2308324"/>
            </a:xfrm>
            <a:prstGeom prst="rect">
              <a:avLst/>
            </a:prstGeom>
            <a:noFill/>
          </p:spPr>
          <p:txBody>
            <a:bodyPr wrap="square">
              <a:spAutoFit/>
            </a:bodyPr>
            <a:lstStyle/>
            <a:p>
              <a:r>
                <a:rPr lang="en-US" sz="2400" b="1" dirty="0">
                  <a:ea typeface="Verdana" panose="020B0604030504040204" pitchFamily="34" charset="0"/>
                  <a:cs typeface="Arial" panose="020B0604020202020204" pitchFamily="34" charset="0"/>
                </a:rPr>
                <a:t>For detailed demographic characteristics across degree of comorbidity burden:</a:t>
              </a:r>
            </a:p>
          </p:txBody>
        </p:sp>
        <p:pic>
          <p:nvPicPr>
            <p:cNvPr id="30" name="Graphic 29" descr="Neighborhood with solid fill">
              <a:extLst>
                <a:ext uri="{FF2B5EF4-FFF2-40B4-BE49-F238E27FC236}">
                  <a16:creationId xmlns:a16="http://schemas.microsoft.com/office/drawing/2014/main" id="{67DE5498-699C-7A8F-BAF4-45C488FECCC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19207165" y="7191890"/>
              <a:ext cx="1679587" cy="1679587"/>
            </a:xfrm>
            <a:prstGeom prst="rect">
              <a:avLst/>
            </a:prstGeom>
          </p:spPr>
        </p:pic>
      </p:grpSp>
      <p:sp>
        <p:nvSpPr>
          <p:cNvPr id="40" name="TextBox 39">
            <a:extLst>
              <a:ext uri="{FF2B5EF4-FFF2-40B4-BE49-F238E27FC236}">
                <a16:creationId xmlns:a16="http://schemas.microsoft.com/office/drawing/2014/main" id="{8D7D8B2A-5A87-9D11-E708-D4BBCC55B0C2}"/>
              </a:ext>
            </a:extLst>
          </p:cNvPr>
          <p:cNvSpPr txBox="1"/>
          <p:nvPr/>
        </p:nvSpPr>
        <p:spPr>
          <a:xfrm>
            <a:off x="10952962" y="7475411"/>
            <a:ext cx="11373769" cy="646331"/>
          </a:xfrm>
          <a:prstGeom prst="rect">
            <a:avLst/>
          </a:prstGeom>
          <a:noFill/>
        </p:spPr>
        <p:txBody>
          <a:bodyPr wrap="square" lIns="91440" tIns="45720" rIns="91440" bIns="45720" rtlCol="0" anchor="t">
            <a:spAutoFit/>
          </a:bodyPr>
          <a:lstStyle/>
          <a:p>
            <a:pPr algn="ctr"/>
            <a:r>
              <a:rPr lang="en-US" sz="3600" b="1" i="1" dirty="0">
                <a:solidFill>
                  <a:schemeClr val="accent1">
                    <a:lumMod val="50000"/>
                  </a:schemeClr>
                </a:solidFill>
                <a:ea typeface="Verdana" panose="020B0604030504040204" pitchFamily="34" charset="0"/>
                <a:cs typeface="Arial" panose="020B0604020202020204" pitchFamily="34" charset="0"/>
              </a:rPr>
              <a:t>Demographic </a:t>
            </a:r>
            <a:r>
              <a:rPr lang="en-US" sz="3600" b="1" i="1" dirty="0" err="1">
                <a:solidFill>
                  <a:schemeClr val="accent1">
                    <a:lumMod val="50000"/>
                  </a:schemeClr>
                </a:solidFill>
                <a:ea typeface="Verdana" panose="020B0604030504040204" pitchFamily="34" charset="0"/>
                <a:cs typeface="Arial" panose="020B0604020202020204" pitchFamily="34" charset="0"/>
              </a:rPr>
              <a:t>SnapShot</a:t>
            </a:r>
            <a:r>
              <a:rPr lang="en-US" sz="3600" b="1" i="1" dirty="0">
                <a:solidFill>
                  <a:schemeClr val="accent1">
                    <a:lumMod val="50000"/>
                  </a:schemeClr>
                </a:solidFill>
                <a:ea typeface="Verdana" panose="020B0604030504040204" pitchFamily="34" charset="0"/>
                <a:cs typeface="Arial" panose="020B0604020202020204" pitchFamily="34" charset="0"/>
              </a:rPr>
              <a:t> of 1,739 included patients:</a:t>
            </a:r>
          </a:p>
        </p:txBody>
      </p:sp>
      <p:sp>
        <p:nvSpPr>
          <p:cNvPr id="41" name="TextBox 40">
            <a:extLst>
              <a:ext uri="{FF2B5EF4-FFF2-40B4-BE49-F238E27FC236}">
                <a16:creationId xmlns:a16="http://schemas.microsoft.com/office/drawing/2014/main" id="{ED6CD30C-7393-AF1C-A6E3-6A33129EC595}"/>
              </a:ext>
            </a:extLst>
          </p:cNvPr>
          <p:cNvSpPr txBox="1"/>
          <p:nvPr/>
        </p:nvSpPr>
        <p:spPr>
          <a:xfrm>
            <a:off x="22425187" y="7156064"/>
            <a:ext cx="10602782" cy="1754326"/>
          </a:xfrm>
          <a:prstGeom prst="rect">
            <a:avLst/>
          </a:prstGeom>
          <a:noFill/>
        </p:spPr>
        <p:txBody>
          <a:bodyPr wrap="square" lIns="91440" tIns="45720" rIns="91440" bIns="45720" rtlCol="0" anchor="t">
            <a:spAutoFit/>
          </a:bodyPr>
          <a:lstStyle/>
          <a:p>
            <a:pPr algn="ctr"/>
            <a:r>
              <a:rPr lang="en-US" sz="3600" b="1" i="1" dirty="0">
                <a:solidFill>
                  <a:schemeClr val="accent1">
                    <a:lumMod val="50000"/>
                  </a:schemeClr>
                </a:solidFill>
                <a:ea typeface="Verdana" panose="020B0604030504040204" pitchFamily="34" charset="0"/>
                <a:cs typeface="Arial" panose="020B0604020202020204" pitchFamily="34" charset="0"/>
              </a:rPr>
              <a:t>Figure 1. Severity of Comorbidity Burden Among Patients With Schizophrenia or Schizoaffective Disorder </a:t>
            </a:r>
          </a:p>
        </p:txBody>
      </p:sp>
      <p:sp>
        <p:nvSpPr>
          <p:cNvPr id="60" name="TextBox 59">
            <a:extLst>
              <a:ext uri="{FF2B5EF4-FFF2-40B4-BE49-F238E27FC236}">
                <a16:creationId xmlns:a16="http://schemas.microsoft.com/office/drawing/2014/main" id="{DB04FE9D-8CDE-64EA-DECE-A6D5D50EC7E0}"/>
              </a:ext>
            </a:extLst>
          </p:cNvPr>
          <p:cNvSpPr txBox="1"/>
          <p:nvPr/>
        </p:nvSpPr>
        <p:spPr>
          <a:xfrm>
            <a:off x="14444587" y="23137013"/>
            <a:ext cx="15191035" cy="1200329"/>
          </a:xfrm>
          <a:prstGeom prst="rect">
            <a:avLst/>
          </a:prstGeom>
          <a:noFill/>
        </p:spPr>
        <p:txBody>
          <a:bodyPr wrap="square" lIns="91440" tIns="45720" rIns="91440" bIns="45720" rtlCol="0" anchor="t">
            <a:spAutoFit/>
          </a:bodyPr>
          <a:lstStyle/>
          <a:p>
            <a:pPr algn="ctr"/>
            <a:r>
              <a:rPr lang="en-US" sz="3600" b="1" i="1" dirty="0">
                <a:solidFill>
                  <a:schemeClr val="accent1">
                    <a:lumMod val="50000"/>
                  </a:schemeClr>
                </a:solidFill>
                <a:ea typeface="Verdana" panose="020B0604030504040204" pitchFamily="34" charset="0"/>
                <a:cs typeface="Arial" panose="020B0604020202020204" pitchFamily="34" charset="0"/>
              </a:rPr>
              <a:t>Table 1. Multivariate Analysis of Associations between Sociodemographic Factors and Severe Comorbidity</a:t>
            </a:r>
          </a:p>
        </p:txBody>
      </p:sp>
      <p:pic>
        <p:nvPicPr>
          <p:cNvPr id="18" name="Picture 17"/>
          <p:cNvPicPr>
            <a:picLocks noChangeAspect="1"/>
          </p:cNvPicPr>
          <p:nvPr/>
        </p:nvPicPr>
        <p:blipFill>
          <a:blip r:embed="rId14"/>
          <a:stretch>
            <a:fillRect/>
          </a:stretch>
        </p:blipFill>
        <p:spPr>
          <a:xfrm>
            <a:off x="20483329" y="12467131"/>
            <a:ext cx="1388102" cy="1388102"/>
          </a:xfrm>
          <a:prstGeom prst="rect">
            <a:avLst/>
          </a:prstGeom>
        </p:spPr>
      </p:pic>
      <p:sp>
        <p:nvSpPr>
          <p:cNvPr id="4" name="Rectangle 3"/>
          <p:cNvSpPr/>
          <p:nvPr/>
        </p:nvSpPr>
        <p:spPr>
          <a:xfrm>
            <a:off x="28001516" y="32046378"/>
            <a:ext cx="2792752" cy="369332"/>
          </a:xfrm>
          <a:prstGeom prst="rect">
            <a:avLst/>
          </a:prstGeom>
        </p:spPr>
        <p:txBody>
          <a:bodyPr wrap="none">
            <a:spAutoFit/>
          </a:bodyPr>
          <a:lstStyle/>
          <a:p>
            <a:r>
              <a:rPr lang="en-US" sz="1800" dirty="0">
                <a:latin typeface="Calibri" panose="020F0502020204030204" pitchFamily="34" charset="0"/>
                <a:ea typeface="Verdana"/>
                <a:cs typeface="Calibri" panose="020F0502020204030204" pitchFamily="34" charset="0"/>
              </a:rPr>
              <a:t>*</a:t>
            </a:r>
            <a:r>
              <a:rPr lang="en-US" sz="1800" i="1" dirty="0">
                <a:latin typeface="Calibri" panose="020F0502020204030204" pitchFamily="34" charset="0"/>
                <a:ea typeface="Verdana"/>
                <a:cs typeface="Calibri" panose="020F0502020204030204" pitchFamily="34" charset="0"/>
              </a:rPr>
              <a:t>p</a:t>
            </a:r>
            <a:r>
              <a:rPr lang="en-US" sz="1800" dirty="0">
                <a:latin typeface="Calibri" panose="020F0502020204030204" pitchFamily="34" charset="0"/>
                <a:ea typeface="Verdana"/>
                <a:cs typeface="Calibri" panose="020F0502020204030204" pitchFamily="34" charset="0"/>
              </a:rPr>
              <a:t>&lt;.05, **</a:t>
            </a:r>
            <a:r>
              <a:rPr lang="en-US" sz="1800" i="1" dirty="0">
                <a:latin typeface="Calibri" panose="020F0502020204030204" pitchFamily="34" charset="0"/>
                <a:ea typeface="Verdana"/>
                <a:cs typeface="Calibri" panose="020F0502020204030204" pitchFamily="34" charset="0"/>
              </a:rPr>
              <a:t>p</a:t>
            </a:r>
            <a:r>
              <a:rPr lang="en-US" sz="1800" dirty="0">
                <a:latin typeface="Calibri" panose="020F0502020204030204" pitchFamily="34" charset="0"/>
                <a:ea typeface="Verdana"/>
                <a:cs typeface="Calibri" panose="020F0502020204030204" pitchFamily="34" charset="0"/>
              </a:rPr>
              <a:t>&lt;.01, ***</a:t>
            </a:r>
            <a:r>
              <a:rPr lang="en-US" sz="1800" i="1" dirty="0">
                <a:latin typeface="Calibri" panose="020F0502020204030204" pitchFamily="34" charset="0"/>
                <a:ea typeface="Verdana"/>
                <a:cs typeface="Calibri" panose="020F0502020204030204" pitchFamily="34" charset="0"/>
              </a:rPr>
              <a:t>p</a:t>
            </a:r>
            <a:r>
              <a:rPr lang="en-US" sz="1800" dirty="0">
                <a:latin typeface="Calibri" panose="020F0502020204030204" pitchFamily="34" charset="0"/>
                <a:ea typeface="Verdana"/>
                <a:cs typeface="Calibri" panose="020F0502020204030204" pitchFamily="34" charset="0"/>
              </a:rPr>
              <a:t>&lt;.001</a:t>
            </a:r>
          </a:p>
        </p:txBody>
      </p:sp>
      <p:pic>
        <p:nvPicPr>
          <p:cNvPr id="21" name="Picture 20">
            <a:extLst>
              <a:ext uri="{FF2B5EF4-FFF2-40B4-BE49-F238E27FC236}">
                <a16:creationId xmlns:a16="http://schemas.microsoft.com/office/drawing/2014/main" id="{7E410DF8-6D9C-4D5A-70F5-17BE9F75EB57}"/>
              </a:ext>
            </a:extLst>
          </p:cNvPr>
          <p:cNvPicPr>
            <a:picLocks noChangeAspect="1"/>
          </p:cNvPicPr>
          <p:nvPr/>
        </p:nvPicPr>
        <p:blipFill>
          <a:blip r:embed="rId15"/>
          <a:stretch>
            <a:fillRect/>
          </a:stretch>
        </p:blipFill>
        <p:spPr>
          <a:xfrm>
            <a:off x="37427720" y="28040961"/>
            <a:ext cx="1214406" cy="1214406"/>
          </a:xfrm>
          <a:prstGeom prst="rect">
            <a:avLst/>
          </a:prstGeom>
        </p:spPr>
      </p:pic>
    </p:spTree>
    <p:extLst>
      <p:ext uri="{BB962C8B-B14F-4D97-AF65-F5344CB8AC3E}">
        <p14:creationId xmlns:p14="http://schemas.microsoft.com/office/powerpoint/2010/main" val="287472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D2A12-11AF-C95B-7DBC-CDEE9BD84BA6}"/>
              </a:ext>
            </a:extLst>
          </p:cNvPr>
          <p:cNvSpPr>
            <a:spLocks noGrp="1"/>
          </p:cNvSpPr>
          <p:nvPr>
            <p:ph type="title"/>
          </p:nvPr>
        </p:nvSpPr>
        <p:spPr>
          <a:xfrm>
            <a:off x="2986087" y="3948950"/>
            <a:ext cx="37461825" cy="6274332"/>
          </a:xfrm>
        </p:spPr>
        <p:txBody>
          <a:bodyPr>
            <a:normAutofit fontScale="90000"/>
          </a:bodyPr>
          <a:lstStyle/>
          <a:p>
            <a:pPr algn="ctr"/>
            <a:r>
              <a:rPr lang="en-US" dirty="0"/>
              <a:t>Schizophrenia is associated with a 13-15 year reduction in life expectancy</a:t>
            </a:r>
          </a:p>
        </p:txBody>
      </p:sp>
    </p:spTree>
    <p:extLst>
      <p:ext uri="{BB962C8B-B14F-4D97-AF65-F5344CB8AC3E}">
        <p14:creationId xmlns:p14="http://schemas.microsoft.com/office/powerpoint/2010/main" val="856407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D2A12-11AF-C95B-7DBC-CDEE9BD84BA6}"/>
              </a:ext>
            </a:extLst>
          </p:cNvPr>
          <p:cNvSpPr>
            <a:spLocks noGrp="1"/>
          </p:cNvSpPr>
          <p:nvPr>
            <p:ph type="title"/>
          </p:nvPr>
        </p:nvSpPr>
        <p:spPr>
          <a:xfrm>
            <a:off x="2986087" y="2612574"/>
            <a:ext cx="37461825" cy="6274332"/>
          </a:xfrm>
        </p:spPr>
        <p:txBody>
          <a:bodyPr>
            <a:normAutofit fontScale="90000"/>
          </a:bodyPr>
          <a:lstStyle/>
          <a:p>
            <a:pPr algn="ctr"/>
            <a:r>
              <a:rPr lang="en-US" dirty="0"/>
              <a:t>Schizophrenia is associated with a 13-15 year reduction in life expectancy</a:t>
            </a:r>
          </a:p>
        </p:txBody>
      </p:sp>
      <p:pic>
        <p:nvPicPr>
          <p:cNvPr id="1026" name="Picture 2">
            <a:extLst>
              <a:ext uri="{FF2B5EF4-FFF2-40B4-BE49-F238E27FC236}">
                <a16:creationId xmlns:a16="http://schemas.microsoft.com/office/drawing/2014/main" id="{C1B0BE3B-8A14-B4A3-F8B3-68561D1F61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8577"/>
          <a:stretch/>
        </p:blipFill>
        <p:spPr bwMode="auto">
          <a:xfrm>
            <a:off x="0" y="17219488"/>
            <a:ext cx="35356800" cy="102232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23EE9624-419D-A35E-C4F8-55377C70C4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779" b="60177"/>
          <a:stretch/>
        </p:blipFill>
        <p:spPr bwMode="auto">
          <a:xfrm>
            <a:off x="0" y="11649424"/>
            <a:ext cx="35356800" cy="5570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296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a number of patients&#10;&#10;Description automatically generated">
            <a:extLst>
              <a:ext uri="{FF2B5EF4-FFF2-40B4-BE49-F238E27FC236}">
                <a16:creationId xmlns:a16="http://schemas.microsoft.com/office/drawing/2014/main" id="{901CCA8F-532F-AB53-4001-BD5190C52D3C}"/>
              </a:ext>
            </a:extLst>
          </p:cNvPr>
          <p:cNvPicPr>
            <a:picLocks noChangeAspect="1"/>
          </p:cNvPicPr>
          <p:nvPr/>
        </p:nvPicPr>
        <p:blipFill rotWithShape="1">
          <a:blip r:embed="rId2">
            <a:extLst>
              <a:ext uri="{28A0092B-C50C-407E-A947-70E740481C1C}">
                <a14:useLocalDpi xmlns:a14="http://schemas.microsoft.com/office/drawing/2010/main" val="0"/>
              </a:ext>
            </a:extLst>
          </a:blip>
          <a:srcRect t="1754"/>
          <a:stretch/>
        </p:blipFill>
        <p:spPr>
          <a:xfrm>
            <a:off x="19790229" y="3069770"/>
            <a:ext cx="21461186" cy="26800081"/>
          </a:xfrm>
          <a:prstGeom prst="rect">
            <a:avLst/>
          </a:prstGeom>
        </p:spPr>
      </p:pic>
      <p:pic>
        <p:nvPicPr>
          <p:cNvPr id="10" name="Picture 9" descr="A screenshot of a white background&#10;&#10;Description automatically generated">
            <a:extLst>
              <a:ext uri="{FF2B5EF4-FFF2-40B4-BE49-F238E27FC236}">
                <a16:creationId xmlns:a16="http://schemas.microsoft.com/office/drawing/2014/main" id="{5686E660-71B5-FF3A-4FBD-59C40EBEA5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593" y="3069770"/>
            <a:ext cx="20511407" cy="9359929"/>
          </a:xfrm>
          <a:prstGeom prst="rect">
            <a:avLst/>
          </a:prstGeom>
        </p:spPr>
      </p:pic>
      <p:sp>
        <p:nvSpPr>
          <p:cNvPr id="11" name="Rectangle 10">
            <a:extLst>
              <a:ext uri="{FF2B5EF4-FFF2-40B4-BE49-F238E27FC236}">
                <a16:creationId xmlns:a16="http://schemas.microsoft.com/office/drawing/2014/main" id="{64528EA7-C6E8-1996-8CCE-110FBE9F8840}"/>
              </a:ext>
            </a:extLst>
          </p:cNvPr>
          <p:cNvSpPr/>
          <p:nvPr/>
        </p:nvSpPr>
        <p:spPr>
          <a:xfrm>
            <a:off x="19790229" y="3069770"/>
            <a:ext cx="1926771" cy="169817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TextBox 12">
            <a:extLst>
              <a:ext uri="{FF2B5EF4-FFF2-40B4-BE49-F238E27FC236}">
                <a16:creationId xmlns:a16="http://schemas.microsoft.com/office/drawing/2014/main" id="{93F972A7-6209-F3C8-918D-E3FF7B22062E}"/>
              </a:ext>
            </a:extLst>
          </p:cNvPr>
          <p:cNvSpPr txBox="1"/>
          <p:nvPr/>
        </p:nvSpPr>
        <p:spPr>
          <a:xfrm>
            <a:off x="1662793" y="14332524"/>
            <a:ext cx="18127436" cy="12280285"/>
          </a:xfrm>
          <a:prstGeom prst="rect">
            <a:avLst/>
          </a:prstGeom>
          <a:noFill/>
        </p:spPr>
        <p:txBody>
          <a:bodyPr wrap="square">
            <a:spAutoFit/>
          </a:bodyPr>
          <a:lstStyle/>
          <a:p>
            <a:r>
              <a:rPr lang="en-US" sz="8800" dirty="0"/>
              <a:t>“…marked excess of deaths in schizophrenia, particularly </a:t>
            </a:r>
            <a:r>
              <a:rPr lang="en-US" sz="8800" b="1" dirty="0"/>
              <a:t>from cardiovascular and respiratory disease</a:t>
            </a:r>
            <a:r>
              <a:rPr lang="en-US" sz="8800" dirty="0"/>
              <a:t>, that is evident in early adulthood and persists into later life. </a:t>
            </a:r>
          </a:p>
          <a:p>
            <a:endParaRPr lang="en-US" sz="8800" dirty="0"/>
          </a:p>
          <a:p>
            <a:r>
              <a:rPr lang="en-US" sz="8800" dirty="0"/>
              <a:t>Especially high risks of mortality were observed from diseases for which tobacco use is a key risk factor.”</a:t>
            </a:r>
          </a:p>
        </p:txBody>
      </p:sp>
    </p:spTree>
    <p:extLst>
      <p:ext uri="{BB962C8B-B14F-4D97-AF65-F5344CB8AC3E}">
        <p14:creationId xmlns:p14="http://schemas.microsoft.com/office/powerpoint/2010/main" val="2398669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3C288B-464E-1E87-3F32-A5A5739A1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590" y="13340654"/>
            <a:ext cx="34467148" cy="16393886"/>
          </a:xfrm>
          <a:prstGeom prst="rect">
            <a:avLst/>
          </a:prstGeom>
        </p:spPr>
      </p:pic>
      <p:pic>
        <p:nvPicPr>
          <p:cNvPr id="5" name="Picture 4">
            <a:extLst>
              <a:ext uri="{FF2B5EF4-FFF2-40B4-BE49-F238E27FC236}">
                <a16:creationId xmlns:a16="http://schemas.microsoft.com/office/drawing/2014/main" id="{8DF4C2CA-AE33-8E09-B289-FEC3AA674FB3}"/>
              </a:ext>
            </a:extLst>
          </p:cNvPr>
          <p:cNvPicPr>
            <a:picLocks noChangeAspect="1"/>
          </p:cNvPicPr>
          <p:nvPr/>
        </p:nvPicPr>
        <p:blipFill>
          <a:blip r:embed="rId4"/>
          <a:stretch>
            <a:fillRect/>
          </a:stretch>
        </p:blipFill>
        <p:spPr>
          <a:xfrm>
            <a:off x="1461446" y="1005593"/>
            <a:ext cx="25643984" cy="4752980"/>
          </a:xfrm>
          <a:prstGeom prst="rect">
            <a:avLst/>
          </a:prstGeom>
        </p:spPr>
      </p:pic>
      <p:pic>
        <p:nvPicPr>
          <p:cNvPr id="6" name="Picture 5">
            <a:extLst>
              <a:ext uri="{FF2B5EF4-FFF2-40B4-BE49-F238E27FC236}">
                <a16:creationId xmlns:a16="http://schemas.microsoft.com/office/drawing/2014/main" id="{596B15FB-8577-3DED-C4AA-FF415F18454B}"/>
              </a:ext>
            </a:extLst>
          </p:cNvPr>
          <p:cNvPicPr>
            <a:picLocks noChangeAspect="1"/>
          </p:cNvPicPr>
          <p:nvPr/>
        </p:nvPicPr>
        <p:blipFill>
          <a:blip r:embed="rId5"/>
          <a:stretch>
            <a:fillRect/>
          </a:stretch>
        </p:blipFill>
        <p:spPr>
          <a:xfrm>
            <a:off x="1990271" y="4715736"/>
            <a:ext cx="14468929" cy="3070744"/>
          </a:xfrm>
          <a:prstGeom prst="rect">
            <a:avLst/>
          </a:prstGeom>
        </p:spPr>
      </p:pic>
      <p:sp>
        <p:nvSpPr>
          <p:cNvPr id="8" name="TextBox 7">
            <a:extLst>
              <a:ext uri="{FF2B5EF4-FFF2-40B4-BE49-F238E27FC236}">
                <a16:creationId xmlns:a16="http://schemas.microsoft.com/office/drawing/2014/main" id="{AB5BEDB2-B784-C8C4-E0CC-47503F84CAA2}"/>
              </a:ext>
            </a:extLst>
          </p:cNvPr>
          <p:cNvSpPr txBox="1"/>
          <p:nvPr/>
        </p:nvSpPr>
        <p:spPr>
          <a:xfrm>
            <a:off x="1990271" y="9180888"/>
            <a:ext cx="38961786" cy="4154984"/>
          </a:xfrm>
          <a:prstGeom prst="rect">
            <a:avLst/>
          </a:prstGeom>
          <a:noFill/>
        </p:spPr>
        <p:txBody>
          <a:bodyPr wrap="square">
            <a:spAutoFit/>
          </a:bodyPr>
          <a:lstStyle/>
          <a:p>
            <a:pPr marL="857250" indent="-857250">
              <a:buFont typeface="Arial" panose="020B0604020202020204" pitchFamily="34" charset="0"/>
              <a:buChar char="•"/>
            </a:pPr>
            <a:r>
              <a:rPr lang="en-US" sz="8800" dirty="0"/>
              <a:t>Moderate increase in deaths due to cardiovascular disease and deaths due to cancer.</a:t>
            </a:r>
          </a:p>
          <a:p>
            <a:endParaRPr lang="en-US" sz="8800" dirty="0"/>
          </a:p>
        </p:txBody>
      </p:sp>
    </p:spTree>
    <p:extLst>
      <p:ext uri="{BB962C8B-B14F-4D97-AF65-F5344CB8AC3E}">
        <p14:creationId xmlns:p14="http://schemas.microsoft.com/office/powerpoint/2010/main" val="2575532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A00235-0C02-C38A-857D-245CD4A8166F}"/>
              </a:ext>
            </a:extLst>
          </p:cNvPr>
          <p:cNvSpPr txBox="1"/>
          <p:nvPr/>
        </p:nvSpPr>
        <p:spPr>
          <a:xfrm>
            <a:off x="2636208" y="2629250"/>
            <a:ext cx="38161579" cy="2800767"/>
          </a:xfrm>
          <a:prstGeom prst="rect">
            <a:avLst/>
          </a:prstGeom>
          <a:noFill/>
        </p:spPr>
        <p:txBody>
          <a:bodyPr wrap="square">
            <a:spAutoFit/>
          </a:bodyPr>
          <a:lstStyle/>
          <a:p>
            <a:pPr marL="1143000" indent="-1143000">
              <a:buFont typeface="Arial" panose="020B0604020202020204" pitchFamily="34" charset="0"/>
              <a:buChar char="•"/>
            </a:pPr>
            <a:r>
              <a:rPr lang="en-US" sz="8800" dirty="0"/>
              <a:t>In the United States, there are notable disparities and inequities in access to preventative healthcare according to socioeconomic status. </a:t>
            </a:r>
          </a:p>
        </p:txBody>
      </p:sp>
    </p:spTree>
    <p:extLst>
      <p:ext uri="{BB962C8B-B14F-4D97-AF65-F5344CB8AC3E}">
        <p14:creationId xmlns:p14="http://schemas.microsoft.com/office/powerpoint/2010/main" val="1934039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A00235-0C02-C38A-857D-245CD4A8166F}"/>
              </a:ext>
            </a:extLst>
          </p:cNvPr>
          <p:cNvSpPr txBox="1"/>
          <p:nvPr/>
        </p:nvSpPr>
        <p:spPr>
          <a:xfrm>
            <a:off x="2636208" y="2629250"/>
            <a:ext cx="38161579" cy="2800767"/>
          </a:xfrm>
          <a:prstGeom prst="rect">
            <a:avLst/>
          </a:prstGeom>
          <a:noFill/>
        </p:spPr>
        <p:txBody>
          <a:bodyPr wrap="square">
            <a:spAutoFit/>
          </a:bodyPr>
          <a:lstStyle/>
          <a:p>
            <a:pPr marL="1143000" indent="-1143000">
              <a:buFont typeface="Arial" panose="020B0604020202020204" pitchFamily="34" charset="0"/>
              <a:buChar char="•"/>
            </a:pPr>
            <a:r>
              <a:rPr lang="en-US" sz="8800" dirty="0"/>
              <a:t>In the United States, there are notable disparities and inequities in access to preventative healthcare across socioeconomic strata. </a:t>
            </a:r>
          </a:p>
        </p:txBody>
      </p:sp>
      <p:sp>
        <p:nvSpPr>
          <p:cNvPr id="4" name="TextBox 3">
            <a:extLst>
              <a:ext uri="{FF2B5EF4-FFF2-40B4-BE49-F238E27FC236}">
                <a16:creationId xmlns:a16="http://schemas.microsoft.com/office/drawing/2014/main" id="{A9892EAF-BF95-F1B4-49F4-9154AAF928F8}"/>
              </a:ext>
            </a:extLst>
          </p:cNvPr>
          <p:cNvSpPr txBox="1"/>
          <p:nvPr/>
        </p:nvSpPr>
        <p:spPr>
          <a:xfrm>
            <a:off x="2636208" y="7003209"/>
            <a:ext cx="38161579" cy="5509200"/>
          </a:xfrm>
          <a:prstGeom prst="rect">
            <a:avLst/>
          </a:prstGeom>
          <a:noFill/>
        </p:spPr>
        <p:txBody>
          <a:bodyPr wrap="square">
            <a:spAutoFit/>
          </a:bodyPr>
          <a:lstStyle/>
          <a:p>
            <a:pPr marL="1143000" indent="-1143000">
              <a:buFont typeface="Arial" panose="020B0604020202020204" pitchFamily="34" charset="0"/>
              <a:buChar char="•"/>
            </a:pPr>
            <a:r>
              <a:rPr lang="en-US" sz="8800" dirty="0"/>
              <a:t>Both individual and neighborhood-level socioeconomic factors are important to health. </a:t>
            </a:r>
          </a:p>
          <a:p>
            <a:pPr marL="1143000" indent="-1143000">
              <a:buFont typeface="Arial" panose="020B0604020202020204" pitchFamily="34" charset="0"/>
              <a:buChar char="•"/>
            </a:pPr>
            <a:endParaRPr lang="en-US" sz="8800" dirty="0"/>
          </a:p>
          <a:p>
            <a:pPr marL="1143000" indent="-1143000">
              <a:buFont typeface="Arial" panose="020B0604020202020204" pitchFamily="34" charset="0"/>
              <a:buChar char="•"/>
            </a:pPr>
            <a:r>
              <a:rPr lang="en-US" sz="8800" dirty="0"/>
              <a:t>E.g. Food deserts</a:t>
            </a:r>
          </a:p>
        </p:txBody>
      </p:sp>
      <p:pic>
        <p:nvPicPr>
          <p:cNvPr id="3" name="Picture 2">
            <a:extLst>
              <a:ext uri="{FF2B5EF4-FFF2-40B4-BE49-F238E27FC236}">
                <a16:creationId xmlns:a16="http://schemas.microsoft.com/office/drawing/2014/main" id="{154892D0-B2C6-6A4E-F1AD-B1323AA822E9}"/>
              </a:ext>
            </a:extLst>
          </p:cNvPr>
          <p:cNvPicPr>
            <a:picLocks noChangeAspect="1"/>
          </p:cNvPicPr>
          <p:nvPr/>
        </p:nvPicPr>
        <p:blipFill rotWithShape="1">
          <a:blip r:embed="rId2"/>
          <a:srcRect b="17627"/>
          <a:stretch/>
        </p:blipFill>
        <p:spPr>
          <a:xfrm>
            <a:off x="3445333" y="14851988"/>
            <a:ext cx="12083143" cy="12639908"/>
          </a:xfrm>
          <a:prstGeom prst="rect">
            <a:avLst/>
          </a:prstGeom>
        </p:spPr>
      </p:pic>
      <p:pic>
        <p:nvPicPr>
          <p:cNvPr id="8194" name="Picture 2" descr="Community Members with Disabilities Challenge Philadelphia's Dangerous and  Impassable Sidewalks - Disability Rights Advocates">
            <a:extLst>
              <a:ext uri="{FF2B5EF4-FFF2-40B4-BE49-F238E27FC236}">
                <a16:creationId xmlns:a16="http://schemas.microsoft.com/office/drawing/2014/main" id="{B97C88FC-333A-9391-34FB-0E0980E8C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63998" y="15130629"/>
            <a:ext cx="16110169" cy="120826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385CDEE-8040-233C-D20F-67F8D969A226}"/>
              </a:ext>
            </a:extLst>
          </p:cNvPr>
          <p:cNvSpPr txBox="1"/>
          <p:nvPr/>
        </p:nvSpPr>
        <p:spPr>
          <a:xfrm>
            <a:off x="20766873" y="10916083"/>
            <a:ext cx="18010414" cy="2800767"/>
          </a:xfrm>
          <a:prstGeom prst="rect">
            <a:avLst/>
          </a:prstGeom>
          <a:noFill/>
        </p:spPr>
        <p:txBody>
          <a:bodyPr wrap="square">
            <a:spAutoFit/>
          </a:bodyPr>
          <a:lstStyle/>
          <a:p>
            <a:pPr marL="1143000" indent="-1143000">
              <a:buFont typeface="Arial" panose="020B0604020202020204" pitchFamily="34" charset="0"/>
              <a:buChar char="•"/>
            </a:pPr>
            <a:r>
              <a:rPr lang="en-US" sz="8800" dirty="0"/>
              <a:t>E.g. Infrastructure that prevents safe physical activity </a:t>
            </a:r>
          </a:p>
        </p:txBody>
      </p:sp>
    </p:spTree>
    <p:extLst>
      <p:ext uri="{BB962C8B-B14F-4D97-AF65-F5344CB8AC3E}">
        <p14:creationId xmlns:p14="http://schemas.microsoft.com/office/powerpoint/2010/main" val="4274491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8FC3B-AEB0-277A-1EFA-9EA2FE0CF36A}"/>
              </a:ext>
            </a:extLst>
          </p:cNvPr>
          <p:cNvSpPr txBox="1"/>
          <p:nvPr/>
        </p:nvSpPr>
        <p:spPr>
          <a:xfrm>
            <a:off x="2636209" y="4224223"/>
            <a:ext cx="36900706" cy="7478970"/>
          </a:xfrm>
          <a:prstGeom prst="rect">
            <a:avLst/>
          </a:prstGeom>
          <a:noFill/>
        </p:spPr>
        <p:txBody>
          <a:bodyPr wrap="square">
            <a:spAutoFit/>
          </a:bodyPr>
          <a:lstStyle/>
          <a:p>
            <a:pPr marL="457200" indent="-457200">
              <a:buFont typeface="Courier New"/>
              <a:buChar char="o"/>
            </a:pPr>
            <a:r>
              <a:rPr lang="en-US" sz="9600" dirty="0">
                <a:ea typeface="+mn-lt"/>
                <a:cs typeface="+mn-lt"/>
              </a:rPr>
              <a:t> Due to societal factors such as entrenched structural inequality and discrimination in the US, individuals from racial/ethnic minority groups experience disproportionate amount of socioeconomic disadvantage. </a:t>
            </a:r>
          </a:p>
          <a:p>
            <a:endParaRPr lang="en-US" sz="9600" dirty="0">
              <a:ea typeface="+mn-lt"/>
              <a:cs typeface="+mn-lt"/>
            </a:endParaRPr>
          </a:p>
          <a:p>
            <a:pPr marL="908914" lvl="1" indent="-457200">
              <a:buFont typeface="Courier New"/>
              <a:buChar char="o"/>
            </a:pPr>
            <a:r>
              <a:rPr lang="en-US" sz="9600" dirty="0">
                <a:ea typeface="+mn-lt"/>
                <a:cs typeface="+mn-lt"/>
              </a:rPr>
              <a:t> This has had a profound and pervasive impact on health.</a:t>
            </a:r>
          </a:p>
        </p:txBody>
      </p:sp>
      <p:pic>
        <p:nvPicPr>
          <p:cNvPr id="3" name="Picture 2">
            <a:extLst>
              <a:ext uri="{FF2B5EF4-FFF2-40B4-BE49-F238E27FC236}">
                <a16:creationId xmlns:a16="http://schemas.microsoft.com/office/drawing/2014/main" id="{E53C23D8-A2E9-C7E3-984D-9134ECB3F05E}"/>
              </a:ext>
            </a:extLst>
          </p:cNvPr>
          <p:cNvPicPr>
            <a:picLocks noChangeAspect="1"/>
          </p:cNvPicPr>
          <p:nvPr/>
        </p:nvPicPr>
        <p:blipFill rotWithShape="1">
          <a:blip r:embed="rId2"/>
          <a:srcRect l="-28" t="19670"/>
          <a:stretch/>
        </p:blipFill>
        <p:spPr>
          <a:xfrm>
            <a:off x="2636209" y="12962318"/>
            <a:ext cx="20900570" cy="12226659"/>
          </a:xfrm>
          <a:prstGeom prst="rect">
            <a:avLst/>
          </a:prstGeom>
        </p:spPr>
      </p:pic>
      <p:pic>
        <p:nvPicPr>
          <p:cNvPr id="4" name="Picture 3">
            <a:extLst>
              <a:ext uri="{FF2B5EF4-FFF2-40B4-BE49-F238E27FC236}">
                <a16:creationId xmlns:a16="http://schemas.microsoft.com/office/drawing/2014/main" id="{73BDDD1B-6CCC-A62B-8FA5-7A83F84B5885}"/>
              </a:ext>
            </a:extLst>
          </p:cNvPr>
          <p:cNvPicPr>
            <a:picLocks noChangeAspect="1"/>
          </p:cNvPicPr>
          <p:nvPr/>
        </p:nvPicPr>
        <p:blipFill>
          <a:blip r:embed="rId3"/>
          <a:stretch>
            <a:fillRect/>
          </a:stretch>
        </p:blipFill>
        <p:spPr>
          <a:xfrm>
            <a:off x="24188059" y="13528375"/>
            <a:ext cx="15348856" cy="12084178"/>
          </a:xfrm>
          <a:prstGeom prst="rect">
            <a:avLst/>
          </a:prstGeom>
        </p:spPr>
      </p:pic>
    </p:spTree>
    <p:extLst>
      <p:ext uri="{BB962C8B-B14F-4D97-AF65-F5344CB8AC3E}">
        <p14:creationId xmlns:p14="http://schemas.microsoft.com/office/powerpoint/2010/main" val="1505813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p:txBody>
          <a:bodyPr/>
          <a:lstStyle/>
          <a:p>
            <a:r>
              <a:rPr lang="en-US" dirty="0"/>
              <a:t>Objective:</a:t>
            </a:r>
          </a:p>
        </p:txBody>
      </p:sp>
      <p:sp>
        <p:nvSpPr>
          <p:cNvPr id="4" name="TextBox 3">
            <a:extLst>
              <a:ext uri="{FF2B5EF4-FFF2-40B4-BE49-F238E27FC236}">
                <a16:creationId xmlns:a16="http://schemas.microsoft.com/office/drawing/2014/main" id="{49E518B2-EF8A-F612-3422-B05DE2357A64}"/>
              </a:ext>
            </a:extLst>
          </p:cNvPr>
          <p:cNvSpPr txBox="1"/>
          <p:nvPr/>
        </p:nvSpPr>
        <p:spPr>
          <a:xfrm>
            <a:off x="2636210" y="8002597"/>
            <a:ext cx="38161579" cy="9571851"/>
          </a:xfrm>
          <a:prstGeom prst="rect">
            <a:avLst/>
          </a:prstGeom>
          <a:noFill/>
        </p:spPr>
        <p:txBody>
          <a:bodyPr wrap="square">
            <a:spAutoFit/>
          </a:bodyPr>
          <a:lstStyle/>
          <a:p>
            <a:pPr marL="514350" indent="-514350">
              <a:buFont typeface="+mj-lt"/>
              <a:buAutoNum type="arabicPeriod"/>
            </a:pPr>
            <a:r>
              <a:rPr lang="en-US" sz="8800" dirty="0">
                <a:ea typeface="Verdana"/>
              </a:rPr>
              <a:t> To explore the proportion of patients with a schizophrenia spectrum disorder (SSD) who have severe physical comorbidity burden at an urban safety net hospital.</a:t>
            </a:r>
          </a:p>
          <a:p>
            <a:pPr marL="514350" indent="-514350">
              <a:buFont typeface="+mj-lt"/>
              <a:buAutoNum type="arabicPeriod"/>
            </a:pPr>
            <a:endParaRPr lang="en-US" sz="8800" dirty="0">
              <a:ea typeface="Verdana"/>
            </a:endParaRPr>
          </a:p>
          <a:p>
            <a:pPr marL="514350" indent="-514350">
              <a:buFont typeface="+mj-lt"/>
              <a:buAutoNum type="arabicPeriod"/>
            </a:pPr>
            <a:r>
              <a:rPr lang="en-US" sz="8800" dirty="0">
                <a:ea typeface="Verdana"/>
              </a:rPr>
              <a:t> To compare individual and neighborhood-level sociodemographic characteristics between individuals with SSD with and without severe physical comorbidity burden.</a:t>
            </a:r>
          </a:p>
        </p:txBody>
      </p:sp>
    </p:spTree>
    <p:extLst>
      <p:ext uri="{BB962C8B-B14F-4D97-AF65-F5344CB8AC3E}">
        <p14:creationId xmlns:p14="http://schemas.microsoft.com/office/powerpoint/2010/main" val="2215799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p:txBody>
          <a:bodyPr/>
          <a:lstStyle/>
          <a:p>
            <a:r>
              <a:rPr lang="en-US" dirty="0"/>
              <a:t>Hypothesis:</a:t>
            </a:r>
          </a:p>
        </p:txBody>
      </p:sp>
      <p:sp>
        <p:nvSpPr>
          <p:cNvPr id="4" name="TextBox 3">
            <a:extLst>
              <a:ext uri="{FF2B5EF4-FFF2-40B4-BE49-F238E27FC236}">
                <a16:creationId xmlns:a16="http://schemas.microsoft.com/office/drawing/2014/main" id="{49E518B2-EF8A-F612-3422-B05DE2357A64}"/>
              </a:ext>
            </a:extLst>
          </p:cNvPr>
          <p:cNvSpPr txBox="1"/>
          <p:nvPr/>
        </p:nvSpPr>
        <p:spPr>
          <a:xfrm>
            <a:off x="2636210" y="8002597"/>
            <a:ext cx="38161579" cy="4154984"/>
          </a:xfrm>
          <a:prstGeom prst="rect">
            <a:avLst/>
          </a:prstGeom>
          <a:noFill/>
        </p:spPr>
        <p:txBody>
          <a:bodyPr wrap="square">
            <a:spAutoFit/>
          </a:bodyPr>
          <a:lstStyle/>
          <a:p>
            <a:r>
              <a:rPr lang="en-US" sz="8800" dirty="0">
                <a:ea typeface="+mn-lt"/>
                <a:cs typeface="+mn-lt"/>
              </a:rPr>
              <a:t>We hypothesized that both belonging to a racial/ethnic minority group and living in a neighborhood with high socioeconomic vulnerability will be associated with severe physical comorbidity burden in a population of individuals with a SSD.</a:t>
            </a:r>
            <a:endParaRPr lang="en-US" sz="8800" dirty="0">
              <a:ea typeface="Verdana"/>
            </a:endParaRPr>
          </a:p>
        </p:txBody>
      </p:sp>
    </p:spTree>
    <p:extLst>
      <p:ext uri="{BB962C8B-B14F-4D97-AF65-F5344CB8AC3E}">
        <p14:creationId xmlns:p14="http://schemas.microsoft.com/office/powerpoint/2010/main" val="1012049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p:txBody>
          <a:bodyPr/>
          <a:lstStyle/>
          <a:p>
            <a:r>
              <a:rPr lang="en-US" dirty="0"/>
              <a:t>Methods – Data Source</a:t>
            </a:r>
          </a:p>
        </p:txBody>
      </p:sp>
      <p:sp>
        <p:nvSpPr>
          <p:cNvPr id="4" name="TextBox 3">
            <a:extLst>
              <a:ext uri="{FF2B5EF4-FFF2-40B4-BE49-F238E27FC236}">
                <a16:creationId xmlns:a16="http://schemas.microsoft.com/office/drawing/2014/main" id="{49E518B2-EF8A-F612-3422-B05DE2357A64}"/>
              </a:ext>
            </a:extLst>
          </p:cNvPr>
          <p:cNvSpPr txBox="1"/>
          <p:nvPr/>
        </p:nvSpPr>
        <p:spPr>
          <a:xfrm>
            <a:off x="2636210" y="8002597"/>
            <a:ext cx="38161579" cy="11049179"/>
          </a:xfrm>
          <a:prstGeom prst="rect">
            <a:avLst/>
          </a:prstGeom>
          <a:noFill/>
        </p:spPr>
        <p:txBody>
          <a:bodyPr wrap="square">
            <a:spAutoFit/>
          </a:bodyPr>
          <a:lstStyle/>
          <a:p>
            <a:pPr marL="571500" indent="-571500">
              <a:buFont typeface="Courier New"/>
              <a:buChar char="o"/>
            </a:pPr>
            <a:r>
              <a:rPr lang="en-US" sz="8800" dirty="0">
                <a:ea typeface="Calibri"/>
                <a:cs typeface="Calibri"/>
              </a:rPr>
              <a:t> We leveraged an electronic medical record derived data set of all individuals who had at least one billed encounter with a SSD disorder between 2015 and 2022 at Boston Medical Center. </a:t>
            </a:r>
          </a:p>
          <a:p>
            <a:endParaRPr lang="en-US" sz="9600" dirty="0">
              <a:ea typeface="Calibri"/>
              <a:cs typeface="Calibri"/>
            </a:endParaRPr>
          </a:p>
          <a:p>
            <a:pPr marL="571500" indent="-571500">
              <a:buFont typeface="Courier New"/>
              <a:buChar char="o"/>
            </a:pPr>
            <a:r>
              <a:rPr lang="en-US" sz="8800" dirty="0">
                <a:ea typeface="Calibri"/>
                <a:cs typeface="Calibri"/>
              </a:rPr>
              <a:t> SSD was defined by  international disease code 10</a:t>
            </a:r>
            <a:r>
              <a:rPr lang="en-US" sz="8800" baseline="30000" dirty="0">
                <a:ea typeface="Calibri"/>
                <a:cs typeface="Calibri"/>
              </a:rPr>
              <a:t>th</a:t>
            </a:r>
            <a:r>
              <a:rPr lang="en-US" sz="8800" dirty="0">
                <a:ea typeface="Calibri"/>
                <a:cs typeface="Calibri"/>
              </a:rPr>
              <a:t> edition code of F20-F29 </a:t>
            </a:r>
          </a:p>
          <a:p>
            <a:pPr marL="571500" indent="-571500">
              <a:buFont typeface="Courier New"/>
              <a:buChar char="o"/>
            </a:pPr>
            <a:endParaRPr lang="en-US" sz="8800" dirty="0">
              <a:ea typeface="Calibri"/>
              <a:cs typeface="Calibri"/>
            </a:endParaRPr>
          </a:p>
          <a:p>
            <a:pPr marL="571500" indent="-571500">
              <a:buFont typeface="Courier New"/>
              <a:buChar char="o"/>
            </a:pPr>
            <a:r>
              <a:rPr lang="en-US" sz="8800" dirty="0">
                <a:ea typeface="Calibri"/>
                <a:cs typeface="Calibri"/>
              </a:rPr>
              <a:t> Data was extracted by our colleagues in BMC’s Clinical Data Warehouse</a:t>
            </a:r>
          </a:p>
          <a:p>
            <a:pPr marL="571500" indent="-571500">
              <a:buFont typeface="Courier New"/>
              <a:buChar char="o"/>
            </a:pPr>
            <a:endParaRPr lang="en-US" sz="8800" dirty="0">
              <a:ea typeface="Calibri"/>
              <a:cs typeface="Calibri"/>
            </a:endParaRPr>
          </a:p>
        </p:txBody>
      </p:sp>
      <p:pic>
        <p:nvPicPr>
          <p:cNvPr id="3" name="Picture 2">
            <a:extLst>
              <a:ext uri="{FF2B5EF4-FFF2-40B4-BE49-F238E27FC236}">
                <a16:creationId xmlns:a16="http://schemas.microsoft.com/office/drawing/2014/main" id="{5393ADA6-4047-23D3-4F44-A6DD1B730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6088" y="18963597"/>
            <a:ext cx="19547341" cy="10990012"/>
          </a:xfrm>
          <a:prstGeom prst="rect">
            <a:avLst/>
          </a:prstGeom>
        </p:spPr>
      </p:pic>
      <p:sp>
        <p:nvSpPr>
          <p:cNvPr id="5" name="Title 1">
            <a:extLst>
              <a:ext uri="{FF2B5EF4-FFF2-40B4-BE49-F238E27FC236}">
                <a16:creationId xmlns:a16="http://schemas.microsoft.com/office/drawing/2014/main" id="{7E251518-1A54-BAC1-2833-1F4EEE75D777}"/>
              </a:ext>
            </a:extLst>
          </p:cNvPr>
          <p:cNvSpPr txBox="1">
            <a:spLocks/>
          </p:cNvSpPr>
          <p:nvPr/>
        </p:nvSpPr>
        <p:spPr>
          <a:xfrm>
            <a:off x="23382514" y="21321437"/>
            <a:ext cx="17415275" cy="6274332"/>
          </a:xfrm>
          <a:prstGeom prst="rect">
            <a:avLst/>
          </a:prstGeom>
        </p:spPr>
        <p:txBody>
          <a:bodyPr vert="horz" lIns="91440" tIns="45720" rIns="91440" bIns="45720" rtlCol="0" anchor="ctr">
            <a:normAutofit fontScale="62500" lnSpcReduction="20000"/>
          </a:bodyPr>
          <a:lstStyle>
            <a:lvl1pPr algn="l" defTabSz="4328130" rtl="0" eaLnBrk="1" latinLnBrk="0" hangingPunct="1">
              <a:lnSpc>
                <a:spcPct val="90000"/>
              </a:lnSpc>
              <a:spcBef>
                <a:spcPct val="0"/>
              </a:spcBef>
              <a:buNone/>
              <a:defRPr sz="20827" kern="1200">
                <a:solidFill>
                  <a:schemeClr val="tx1"/>
                </a:solidFill>
                <a:latin typeface="+mj-lt"/>
                <a:ea typeface="+mj-ea"/>
                <a:cs typeface="+mj-cs"/>
              </a:defRPr>
            </a:lvl1pPr>
          </a:lstStyle>
          <a:p>
            <a:r>
              <a:rPr lang="en-US" dirty="0"/>
              <a:t>ACCESS: Advancing Coordinated Care through Epidemiologic Studies in Schizophrenia</a:t>
            </a:r>
          </a:p>
        </p:txBody>
      </p:sp>
    </p:spTree>
    <p:extLst>
      <p:ext uri="{BB962C8B-B14F-4D97-AF65-F5344CB8AC3E}">
        <p14:creationId xmlns:p14="http://schemas.microsoft.com/office/powerpoint/2010/main" val="4135391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p:txBody>
          <a:bodyPr/>
          <a:lstStyle/>
          <a:p>
            <a:r>
              <a:rPr lang="en-US" dirty="0"/>
              <a:t>Methods – Study Population</a:t>
            </a:r>
          </a:p>
        </p:txBody>
      </p:sp>
      <p:sp>
        <p:nvSpPr>
          <p:cNvPr id="4" name="TextBox 3">
            <a:extLst>
              <a:ext uri="{FF2B5EF4-FFF2-40B4-BE49-F238E27FC236}">
                <a16:creationId xmlns:a16="http://schemas.microsoft.com/office/drawing/2014/main" id="{49E518B2-EF8A-F612-3422-B05DE2357A64}"/>
              </a:ext>
            </a:extLst>
          </p:cNvPr>
          <p:cNvSpPr txBox="1"/>
          <p:nvPr/>
        </p:nvSpPr>
        <p:spPr>
          <a:xfrm>
            <a:off x="2636210" y="8002597"/>
            <a:ext cx="38161579" cy="7478970"/>
          </a:xfrm>
          <a:prstGeom prst="rect">
            <a:avLst/>
          </a:prstGeom>
          <a:noFill/>
        </p:spPr>
        <p:txBody>
          <a:bodyPr wrap="square">
            <a:spAutoFit/>
          </a:bodyPr>
          <a:lstStyle/>
          <a:p>
            <a:r>
              <a:rPr lang="en-US" sz="8000" b="1" dirty="0">
                <a:ea typeface="Calibri"/>
                <a:cs typeface="Calibri"/>
              </a:rPr>
              <a:t>Inclusion criteria: </a:t>
            </a:r>
          </a:p>
          <a:p>
            <a:endParaRPr lang="en-US" sz="8000" b="1" dirty="0">
              <a:ea typeface="Calibri"/>
              <a:cs typeface="Calibri"/>
            </a:endParaRPr>
          </a:p>
          <a:p>
            <a:pPr marL="1023214" lvl="1" indent="-571500">
              <a:buFont typeface="Courier New"/>
              <a:buChar char="o"/>
            </a:pPr>
            <a:r>
              <a:rPr lang="en-US" sz="8000" dirty="0">
                <a:ea typeface="Calibri"/>
                <a:cs typeface="Calibri"/>
              </a:rPr>
              <a:t> Age 50 years old or older</a:t>
            </a:r>
          </a:p>
          <a:p>
            <a:pPr lvl="1"/>
            <a:endParaRPr lang="en-US" sz="8000" dirty="0">
              <a:ea typeface="Calibri"/>
              <a:cs typeface="Calibri"/>
            </a:endParaRPr>
          </a:p>
          <a:p>
            <a:pPr marL="1023214" lvl="1" indent="-571500">
              <a:buFont typeface="Courier New"/>
              <a:buChar char="o"/>
            </a:pPr>
            <a:r>
              <a:rPr lang="en-US" sz="8000" dirty="0">
                <a:ea typeface="Calibri"/>
                <a:cs typeface="Calibri"/>
              </a:rPr>
              <a:t> Either Schizophrenia (F20) or Schizoaffective Disorder (F25) on active problem list</a:t>
            </a:r>
          </a:p>
          <a:p>
            <a:pPr lvl="1"/>
            <a:endParaRPr lang="en-US" sz="8000" dirty="0">
              <a:ea typeface="Calibri"/>
              <a:cs typeface="Calibri"/>
            </a:endParaRPr>
          </a:p>
        </p:txBody>
      </p:sp>
    </p:spTree>
    <p:extLst>
      <p:ext uri="{BB962C8B-B14F-4D97-AF65-F5344CB8AC3E}">
        <p14:creationId xmlns:p14="http://schemas.microsoft.com/office/powerpoint/2010/main" val="564597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986087" y="2707979"/>
            <a:ext cx="37461825" cy="6274332"/>
          </a:xfrm>
        </p:spPr>
        <p:txBody>
          <a:bodyPr/>
          <a:lstStyle/>
          <a:p>
            <a:r>
              <a:rPr lang="en-US" dirty="0"/>
              <a:t>Methods – Sociodemographic Factors</a:t>
            </a:r>
          </a:p>
        </p:txBody>
      </p:sp>
      <p:sp>
        <p:nvSpPr>
          <p:cNvPr id="5" name="TextBox 4">
            <a:extLst>
              <a:ext uri="{FF2B5EF4-FFF2-40B4-BE49-F238E27FC236}">
                <a16:creationId xmlns:a16="http://schemas.microsoft.com/office/drawing/2014/main" id="{8510F659-AD70-4C14-5BE6-B368DD509699}"/>
              </a:ext>
            </a:extLst>
          </p:cNvPr>
          <p:cNvSpPr txBox="1"/>
          <p:nvPr/>
        </p:nvSpPr>
        <p:spPr>
          <a:xfrm>
            <a:off x="2986087" y="10028902"/>
            <a:ext cx="38161579" cy="18558927"/>
          </a:xfrm>
          <a:prstGeom prst="rect">
            <a:avLst/>
          </a:prstGeom>
          <a:noFill/>
        </p:spPr>
        <p:txBody>
          <a:bodyPr wrap="square">
            <a:spAutoFit/>
          </a:bodyPr>
          <a:lstStyle/>
          <a:p>
            <a:r>
              <a:rPr lang="en-US" sz="8000" b="1" dirty="0">
                <a:ea typeface="Calibri"/>
                <a:cs typeface="Calibri"/>
              </a:rPr>
              <a:t>Individual level demographic factors pulled from EMR:</a:t>
            </a:r>
          </a:p>
          <a:p>
            <a:endParaRPr lang="en-US" sz="8000" b="1" dirty="0">
              <a:ea typeface="Calibri"/>
              <a:cs typeface="Calibri"/>
            </a:endParaRPr>
          </a:p>
          <a:p>
            <a:pPr marL="1023214" lvl="1" indent="-571500">
              <a:buFont typeface="Courier New"/>
              <a:buChar char="o"/>
            </a:pPr>
            <a:r>
              <a:rPr lang="en-US" sz="8000" dirty="0">
                <a:ea typeface="Calibri"/>
                <a:cs typeface="Calibri"/>
              </a:rPr>
              <a:t> Age </a:t>
            </a:r>
          </a:p>
          <a:p>
            <a:pPr lvl="1"/>
            <a:endParaRPr lang="en-US" sz="8000" dirty="0">
              <a:ea typeface="Calibri"/>
              <a:cs typeface="Calibri"/>
            </a:endParaRPr>
          </a:p>
          <a:p>
            <a:pPr marL="1023214" lvl="1" indent="-571500">
              <a:buFont typeface="Courier New"/>
              <a:buChar char="o"/>
            </a:pPr>
            <a:r>
              <a:rPr lang="en-US" sz="8000" dirty="0">
                <a:ea typeface="Calibri"/>
                <a:cs typeface="Calibri"/>
              </a:rPr>
              <a:t> Sex Assigned at Birth</a:t>
            </a:r>
          </a:p>
          <a:p>
            <a:pPr lvl="1"/>
            <a:endParaRPr lang="en-US" sz="8000" dirty="0">
              <a:ea typeface="Calibri"/>
              <a:cs typeface="Calibri"/>
            </a:endParaRPr>
          </a:p>
          <a:p>
            <a:pPr marL="1023214" lvl="1" indent="-571500">
              <a:buFont typeface="Courier New"/>
              <a:buChar char="o"/>
            </a:pPr>
            <a:r>
              <a:rPr lang="en-US" sz="8000" dirty="0">
                <a:ea typeface="Calibri"/>
                <a:cs typeface="Calibri"/>
              </a:rPr>
              <a:t> Primary language</a:t>
            </a:r>
          </a:p>
          <a:p>
            <a:pPr marL="1023214" lvl="1" indent="-571500">
              <a:buFont typeface="Courier New"/>
              <a:buChar char="o"/>
            </a:pPr>
            <a:endParaRPr lang="en-US" sz="8000" dirty="0">
              <a:ea typeface="Calibri"/>
              <a:cs typeface="Calibri"/>
            </a:endParaRPr>
          </a:p>
          <a:p>
            <a:pPr marL="1023214" lvl="1" indent="-571500">
              <a:buFont typeface="Courier New"/>
              <a:buChar char="o"/>
            </a:pPr>
            <a:r>
              <a:rPr lang="en-US" sz="8000" dirty="0">
                <a:ea typeface="Calibri"/>
                <a:cs typeface="Calibri"/>
              </a:rPr>
              <a:t> Race/Ethnicity </a:t>
            </a:r>
          </a:p>
          <a:p>
            <a:pPr marL="1023214" lvl="1" indent="-571500">
              <a:buFont typeface="Courier New"/>
              <a:buChar char="o"/>
            </a:pPr>
            <a:endParaRPr lang="en-US" sz="8000" dirty="0">
              <a:ea typeface="Calibri"/>
              <a:cs typeface="Calibri"/>
            </a:endParaRPr>
          </a:p>
          <a:p>
            <a:pPr lvl="1"/>
            <a:endParaRPr lang="en-US" sz="8000" dirty="0">
              <a:ea typeface="Calibri"/>
              <a:cs typeface="Calibri"/>
            </a:endParaRPr>
          </a:p>
          <a:p>
            <a:pPr lvl="1"/>
            <a:r>
              <a:rPr lang="en-US" sz="8000" b="1" dirty="0">
                <a:ea typeface="Calibri"/>
                <a:cs typeface="Calibri"/>
              </a:rPr>
              <a:t>Neighborhood level sociodemographic factors:</a:t>
            </a:r>
          </a:p>
          <a:p>
            <a:pPr lvl="1"/>
            <a:endParaRPr lang="en-US" sz="8000" dirty="0">
              <a:ea typeface="Calibri"/>
              <a:cs typeface="Calibri"/>
            </a:endParaRPr>
          </a:p>
          <a:p>
            <a:pPr marL="1594714" lvl="1" indent="-1143000">
              <a:buFont typeface="Arial" panose="020B0604020202020204" pitchFamily="34" charset="0"/>
              <a:buChar char="•"/>
            </a:pPr>
            <a:r>
              <a:rPr lang="en-US" sz="8000" dirty="0">
                <a:ea typeface="Calibri"/>
                <a:cs typeface="Calibri"/>
              </a:rPr>
              <a:t>Socioeconomic Social Vulnerability Index Score</a:t>
            </a:r>
          </a:p>
          <a:p>
            <a:pPr lvl="1"/>
            <a:endParaRPr lang="en-US" sz="8000" dirty="0">
              <a:ea typeface="Calibri"/>
              <a:cs typeface="Calibri"/>
            </a:endParaRPr>
          </a:p>
        </p:txBody>
      </p:sp>
    </p:spTree>
    <p:extLst>
      <p:ext uri="{BB962C8B-B14F-4D97-AF65-F5344CB8AC3E}">
        <p14:creationId xmlns:p14="http://schemas.microsoft.com/office/powerpoint/2010/main" val="3035402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1353230" y="587829"/>
            <a:ext cx="37461825" cy="6274332"/>
          </a:xfrm>
        </p:spPr>
        <p:txBody>
          <a:bodyPr/>
          <a:lstStyle/>
          <a:p>
            <a:r>
              <a:rPr lang="en-US" dirty="0"/>
              <a:t>Social Vulnerability Index</a:t>
            </a:r>
          </a:p>
        </p:txBody>
      </p:sp>
      <p:pic>
        <p:nvPicPr>
          <p:cNvPr id="3" name="Picture 2">
            <a:extLst>
              <a:ext uri="{FF2B5EF4-FFF2-40B4-BE49-F238E27FC236}">
                <a16:creationId xmlns:a16="http://schemas.microsoft.com/office/drawing/2014/main" id="{4F9A643A-A7C0-F5C1-6AF9-F472D142CE6C}"/>
              </a:ext>
            </a:extLst>
          </p:cNvPr>
          <p:cNvPicPr>
            <a:picLocks noChangeAspect="1"/>
          </p:cNvPicPr>
          <p:nvPr/>
        </p:nvPicPr>
        <p:blipFill>
          <a:blip r:embed="rId2"/>
          <a:stretch>
            <a:fillRect/>
          </a:stretch>
        </p:blipFill>
        <p:spPr>
          <a:xfrm>
            <a:off x="11087812" y="5981375"/>
            <a:ext cx="20655901" cy="17078089"/>
          </a:xfrm>
          <a:prstGeom prst="rect">
            <a:avLst/>
          </a:prstGeom>
        </p:spPr>
      </p:pic>
      <p:pic>
        <p:nvPicPr>
          <p:cNvPr id="4" name="Picture 3">
            <a:extLst>
              <a:ext uri="{FF2B5EF4-FFF2-40B4-BE49-F238E27FC236}">
                <a16:creationId xmlns:a16="http://schemas.microsoft.com/office/drawing/2014/main" id="{72EDEE9B-9356-51D4-4B3F-957700EA6E32}"/>
              </a:ext>
            </a:extLst>
          </p:cNvPr>
          <p:cNvPicPr>
            <a:picLocks noChangeAspect="1"/>
          </p:cNvPicPr>
          <p:nvPr/>
        </p:nvPicPr>
        <p:blipFill>
          <a:blip r:embed="rId3"/>
          <a:stretch>
            <a:fillRect/>
          </a:stretch>
        </p:blipFill>
        <p:spPr>
          <a:xfrm>
            <a:off x="10389669" y="25181221"/>
            <a:ext cx="22654661" cy="3271789"/>
          </a:xfrm>
          <a:prstGeom prst="rect">
            <a:avLst/>
          </a:prstGeom>
        </p:spPr>
      </p:pic>
      <p:sp>
        <p:nvSpPr>
          <p:cNvPr id="6" name="TextBox 5">
            <a:extLst>
              <a:ext uri="{FF2B5EF4-FFF2-40B4-BE49-F238E27FC236}">
                <a16:creationId xmlns:a16="http://schemas.microsoft.com/office/drawing/2014/main" id="{65AA94A2-FC57-2381-7731-B436870C392F}"/>
              </a:ext>
            </a:extLst>
          </p:cNvPr>
          <p:cNvSpPr txBox="1"/>
          <p:nvPr/>
        </p:nvSpPr>
        <p:spPr>
          <a:xfrm>
            <a:off x="7959170" y="23611561"/>
            <a:ext cx="6859758" cy="1569660"/>
          </a:xfrm>
          <a:prstGeom prst="rect">
            <a:avLst/>
          </a:prstGeom>
          <a:noFill/>
        </p:spPr>
        <p:txBody>
          <a:bodyPr wrap="square">
            <a:spAutoFit/>
          </a:bodyPr>
          <a:lstStyle/>
          <a:p>
            <a:pPr algn="l"/>
            <a:r>
              <a:rPr lang="en-US" sz="9600" b="0" i="1" dirty="0">
                <a:effectLst/>
                <a:latin typeface="Source Sans Pro" panose="020B0503030403020204" pitchFamily="34" charset="0"/>
              </a:rPr>
              <a:t>Highest SES</a:t>
            </a:r>
          </a:p>
        </p:txBody>
      </p:sp>
      <p:sp>
        <p:nvSpPr>
          <p:cNvPr id="7" name="TextBox 6">
            <a:extLst>
              <a:ext uri="{FF2B5EF4-FFF2-40B4-BE49-F238E27FC236}">
                <a16:creationId xmlns:a16="http://schemas.microsoft.com/office/drawing/2014/main" id="{4FF86BE8-36EC-C49A-3D1C-0BA6B890FCA9}"/>
              </a:ext>
            </a:extLst>
          </p:cNvPr>
          <p:cNvSpPr txBox="1"/>
          <p:nvPr/>
        </p:nvSpPr>
        <p:spPr>
          <a:xfrm>
            <a:off x="28615071" y="23611561"/>
            <a:ext cx="6859758" cy="1569660"/>
          </a:xfrm>
          <a:prstGeom prst="rect">
            <a:avLst/>
          </a:prstGeom>
          <a:noFill/>
        </p:spPr>
        <p:txBody>
          <a:bodyPr wrap="square">
            <a:spAutoFit/>
          </a:bodyPr>
          <a:lstStyle/>
          <a:p>
            <a:pPr algn="l"/>
            <a:r>
              <a:rPr lang="en-US" sz="9600" b="0" i="1" dirty="0">
                <a:effectLst/>
                <a:latin typeface="Source Sans Pro" panose="020B0503030403020204" pitchFamily="34" charset="0"/>
              </a:rPr>
              <a:t>Lowest  SES</a:t>
            </a:r>
          </a:p>
        </p:txBody>
      </p:sp>
      <p:sp>
        <p:nvSpPr>
          <p:cNvPr id="8" name="TextBox 7">
            <a:extLst>
              <a:ext uri="{FF2B5EF4-FFF2-40B4-BE49-F238E27FC236}">
                <a16:creationId xmlns:a16="http://schemas.microsoft.com/office/drawing/2014/main" id="{7A70EA50-F804-473B-B0B7-52EE5FE4F32A}"/>
              </a:ext>
            </a:extLst>
          </p:cNvPr>
          <p:cNvSpPr txBox="1"/>
          <p:nvPr/>
        </p:nvSpPr>
        <p:spPr>
          <a:xfrm>
            <a:off x="7959170" y="28131148"/>
            <a:ext cx="6859758" cy="1569660"/>
          </a:xfrm>
          <a:prstGeom prst="rect">
            <a:avLst/>
          </a:prstGeom>
          <a:noFill/>
        </p:spPr>
        <p:txBody>
          <a:bodyPr wrap="square">
            <a:spAutoFit/>
          </a:bodyPr>
          <a:lstStyle/>
          <a:p>
            <a:pPr algn="l"/>
            <a:r>
              <a:rPr lang="en-US" sz="9600" b="0" i="1" dirty="0">
                <a:effectLst/>
                <a:latin typeface="Source Sans Pro" panose="020B0503030403020204" pitchFamily="34" charset="0"/>
              </a:rPr>
              <a:t>Lowest SVI</a:t>
            </a:r>
          </a:p>
        </p:txBody>
      </p:sp>
      <p:sp>
        <p:nvSpPr>
          <p:cNvPr id="9" name="TextBox 8">
            <a:extLst>
              <a:ext uri="{FF2B5EF4-FFF2-40B4-BE49-F238E27FC236}">
                <a16:creationId xmlns:a16="http://schemas.microsoft.com/office/drawing/2014/main" id="{B35A395B-D96F-0FFE-7352-9FCC5769DE0B}"/>
              </a:ext>
            </a:extLst>
          </p:cNvPr>
          <p:cNvSpPr txBox="1"/>
          <p:nvPr/>
        </p:nvSpPr>
        <p:spPr>
          <a:xfrm>
            <a:off x="28615071" y="28134460"/>
            <a:ext cx="6859758" cy="1569660"/>
          </a:xfrm>
          <a:prstGeom prst="rect">
            <a:avLst/>
          </a:prstGeom>
          <a:noFill/>
        </p:spPr>
        <p:txBody>
          <a:bodyPr wrap="square">
            <a:spAutoFit/>
          </a:bodyPr>
          <a:lstStyle/>
          <a:p>
            <a:pPr algn="l"/>
            <a:r>
              <a:rPr lang="en-US" sz="9600" b="0" i="1" dirty="0">
                <a:effectLst/>
                <a:latin typeface="Source Sans Pro" panose="020B0503030403020204" pitchFamily="34" charset="0"/>
              </a:rPr>
              <a:t>Highest SVI</a:t>
            </a:r>
          </a:p>
        </p:txBody>
      </p:sp>
    </p:spTree>
    <p:extLst>
      <p:ext uri="{BB962C8B-B14F-4D97-AF65-F5344CB8AC3E}">
        <p14:creationId xmlns:p14="http://schemas.microsoft.com/office/powerpoint/2010/main" val="202583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1287916" y="0"/>
            <a:ext cx="37461825" cy="6274332"/>
          </a:xfrm>
        </p:spPr>
        <p:txBody>
          <a:bodyPr/>
          <a:lstStyle/>
          <a:p>
            <a:r>
              <a:rPr lang="en-US" dirty="0"/>
              <a:t>Methods – Outcome</a:t>
            </a:r>
          </a:p>
        </p:txBody>
      </p:sp>
      <p:sp>
        <p:nvSpPr>
          <p:cNvPr id="5" name="TextBox 4">
            <a:extLst>
              <a:ext uri="{FF2B5EF4-FFF2-40B4-BE49-F238E27FC236}">
                <a16:creationId xmlns:a16="http://schemas.microsoft.com/office/drawing/2014/main" id="{8510F659-AD70-4C14-5BE6-B368DD509699}"/>
              </a:ext>
            </a:extLst>
          </p:cNvPr>
          <p:cNvSpPr txBox="1"/>
          <p:nvPr/>
        </p:nvSpPr>
        <p:spPr>
          <a:xfrm>
            <a:off x="1287916" y="5716597"/>
            <a:ext cx="38161579" cy="13634502"/>
          </a:xfrm>
          <a:prstGeom prst="rect">
            <a:avLst/>
          </a:prstGeom>
          <a:noFill/>
        </p:spPr>
        <p:txBody>
          <a:bodyPr wrap="square">
            <a:spAutoFit/>
          </a:bodyPr>
          <a:lstStyle/>
          <a:p>
            <a:r>
              <a:rPr lang="en-US" sz="8000" b="1" dirty="0" err="1">
                <a:ea typeface="Calibri"/>
                <a:cs typeface="Calibri"/>
              </a:rPr>
              <a:t>Charlson</a:t>
            </a:r>
            <a:r>
              <a:rPr lang="en-US" sz="8000" b="1" dirty="0">
                <a:ea typeface="Calibri"/>
                <a:cs typeface="Calibri"/>
              </a:rPr>
              <a:t> Comorbidity Index</a:t>
            </a:r>
          </a:p>
          <a:p>
            <a:endParaRPr lang="en-US" sz="8000" b="1" dirty="0">
              <a:ea typeface="Calibri"/>
              <a:cs typeface="Calibri"/>
            </a:endParaRPr>
          </a:p>
          <a:p>
            <a:pPr marL="1143000" indent="-1143000">
              <a:buFont typeface="Arial" panose="020B0604020202020204" pitchFamily="34" charset="0"/>
              <a:buChar char="•"/>
            </a:pPr>
            <a:r>
              <a:rPr lang="en-US" sz="8000" dirty="0"/>
              <a:t>D</a:t>
            </a:r>
            <a:r>
              <a:rPr lang="en-US" sz="8000" dirty="0">
                <a:effectLst/>
              </a:rPr>
              <a:t>eveloped in 1987</a:t>
            </a:r>
          </a:p>
          <a:p>
            <a:endParaRPr lang="en-US" sz="8000" dirty="0">
              <a:effectLst/>
            </a:endParaRPr>
          </a:p>
          <a:p>
            <a:pPr marL="1143000" indent="-1143000">
              <a:buFont typeface="Arial" panose="020B0604020202020204" pitchFamily="34" charset="0"/>
              <a:buChar char="•"/>
            </a:pPr>
            <a:r>
              <a:rPr lang="en-US" sz="8000" dirty="0"/>
              <a:t>Initially validated in hospitalized patients</a:t>
            </a:r>
          </a:p>
          <a:p>
            <a:endParaRPr lang="en-US" sz="8000" dirty="0"/>
          </a:p>
          <a:p>
            <a:pPr marL="1143000" indent="-1143000">
              <a:buFont typeface="Arial" panose="020B0604020202020204" pitchFamily="34" charset="0"/>
              <a:buChar char="•"/>
            </a:pPr>
            <a:r>
              <a:rPr lang="en-US" sz="8000" dirty="0">
                <a:effectLst/>
              </a:rPr>
              <a:t>Composed of comorbidities assigned weights based on 1-year mortality</a:t>
            </a:r>
          </a:p>
          <a:p>
            <a:endParaRPr lang="en-US" sz="8000" dirty="0">
              <a:effectLst/>
            </a:endParaRPr>
          </a:p>
          <a:p>
            <a:pPr marL="1143000" indent="-1143000">
              <a:buFont typeface="Arial" panose="020B0604020202020204" pitchFamily="34" charset="0"/>
              <a:buChar char="•"/>
            </a:pPr>
            <a:r>
              <a:rPr lang="en-US" sz="8000" dirty="0"/>
              <a:t>C</a:t>
            </a:r>
            <a:r>
              <a:rPr lang="en-US" sz="8000" dirty="0">
                <a:effectLst/>
              </a:rPr>
              <a:t>onsidered to be the gold-standard</a:t>
            </a:r>
            <a:r>
              <a:rPr lang="en-US" sz="8000" dirty="0"/>
              <a:t> </a:t>
            </a:r>
            <a:r>
              <a:rPr lang="en-US" sz="8000" dirty="0">
                <a:effectLst/>
              </a:rPr>
              <a:t>measure to assess comorbidity in clinical research</a:t>
            </a:r>
          </a:p>
          <a:p>
            <a:endParaRPr lang="en-US" sz="8000" dirty="0">
              <a:ea typeface="Calibri"/>
              <a:cs typeface="Calibri"/>
            </a:endParaRPr>
          </a:p>
          <a:p>
            <a:pPr lvl="1"/>
            <a:endParaRPr lang="en-US" sz="8000" dirty="0">
              <a:ea typeface="Calibri"/>
              <a:cs typeface="Calibri"/>
            </a:endParaRPr>
          </a:p>
        </p:txBody>
      </p:sp>
    </p:spTree>
    <p:extLst>
      <p:ext uri="{BB962C8B-B14F-4D97-AF65-F5344CB8AC3E}">
        <p14:creationId xmlns:p14="http://schemas.microsoft.com/office/powerpoint/2010/main" val="151510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1287916" y="0"/>
            <a:ext cx="37461825" cy="6274332"/>
          </a:xfrm>
        </p:spPr>
        <p:txBody>
          <a:bodyPr/>
          <a:lstStyle/>
          <a:p>
            <a:r>
              <a:rPr lang="en-US" dirty="0"/>
              <a:t>Methods – Outcome</a:t>
            </a:r>
          </a:p>
        </p:txBody>
      </p:sp>
      <p:pic>
        <p:nvPicPr>
          <p:cNvPr id="3" name="Picture 2" descr="CCI (Charlson comorbidity index) score. | Download Table">
            <a:extLst>
              <a:ext uri="{FF2B5EF4-FFF2-40B4-BE49-F238E27FC236}">
                <a16:creationId xmlns:a16="http://schemas.microsoft.com/office/drawing/2014/main" id="{79005975-E6BB-E1B9-FF74-34189C135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555" y="6274332"/>
            <a:ext cx="33907186" cy="24253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73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1745116" y="439057"/>
            <a:ext cx="37461825" cy="6274332"/>
          </a:xfrm>
        </p:spPr>
        <p:txBody>
          <a:bodyPr/>
          <a:lstStyle/>
          <a:p>
            <a:r>
              <a:rPr lang="en-US" dirty="0"/>
              <a:t>Methods – Outcome</a:t>
            </a:r>
          </a:p>
        </p:txBody>
      </p:sp>
      <p:graphicFrame>
        <p:nvGraphicFramePr>
          <p:cNvPr id="3" name="Table 2">
            <a:extLst>
              <a:ext uri="{FF2B5EF4-FFF2-40B4-BE49-F238E27FC236}">
                <a16:creationId xmlns:a16="http://schemas.microsoft.com/office/drawing/2014/main" id="{79B56E65-F1CA-8BAD-678F-41DDEE8B3969}"/>
              </a:ext>
            </a:extLst>
          </p:cNvPr>
          <p:cNvGraphicFramePr>
            <a:graphicFrameLocks noGrp="1"/>
          </p:cNvGraphicFramePr>
          <p:nvPr>
            <p:extLst>
              <p:ext uri="{D42A27DB-BD31-4B8C-83A1-F6EECF244321}">
                <p14:modId xmlns:p14="http://schemas.microsoft.com/office/powerpoint/2010/main" val="3243782385"/>
              </p:ext>
            </p:extLst>
          </p:nvPr>
        </p:nvGraphicFramePr>
        <p:xfrm>
          <a:off x="3750129" y="9652363"/>
          <a:ext cx="35933742" cy="12385040"/>
        </p:xfrm>
        <a:graphic>
          <a:graphicData uri="http://schemas.openxmlformats.org/drawingml/2006/table">
            <a:tbl>
              <a:tblPr firstRow="1" bandRow="1">
                <a:tableStyleId>{2D5ABB26-0587-4C30-8999-92F81FD0307C}</a:tableStyleId>
              </a:tblPr>
              <a:tblGrid>
                <a:gridCol w="11977914">
                  <a:extLst>
                    <a:ext uri="{9D8B030D-6E8A-4147-A177-3AD203B41FA5}">
                      <a16:colId xmlns:a16="http://schemas.microsoft.com/office/drawing/2014/main" val="1492763688"/>
                    </a:ext>
                  </a:extLst>
                </a:gridCol>
                <a:gridCol w="11977914">
                  <a:extLst>
                    <a:ext uri="{9D8B030D-6E8A-4147-A177-3AD203B41FA5}">
                      <a16:colId xmlns:a16="http://schemas.microsoft.com/office/drawing/2014/main" val="3276480327"/>
                    </a:ext>
                  </a:extLst>
                </a:gridCol>
                <a:gridCol w="11977914">
                  <a:extLst>
                    <a:ext uri="{9D8B030D-6E8A-4147-A177-3AD203B41FA5}">
                      <a16:colId xmlns:a16="http://schemas.microsoft.com/office/drawing/2014/main" val="1363968293"/>
                    </a:ext>
                  </a:extLst>
                </a:gridCol>
              </a:tblGrid>
              <a:tr h="2341880">
                <a:tc>
                  <a:txBody>
                    <a:bodyPr/>
                    <a:lstStyle/>
                    <a:p>
                      <a:pPr algn="ctr"/>
                      <a:r>
                        <a:rPr lang="en-US" sz="9600" dirty="0"/>
                        <a:t>CCI Score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9600" dirty="0"/>
                        <a:t>Severity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9600" dirty="0"/>
                        <a:t>1-year mortality rate in original study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86649102"/>
                  </a:ext>
                </a:extLst>
              </a:tr>
              <a:tr h="2341880">
                <a:tc>
                  <a:txBody>
                    <a:bodyPr/>
                    <a:lstStyle/>
                    <a:p>
                      <a:pPr algn="ctr"/>
                      <a:r>
                        <a:rPr lang="en-US" sz="9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9600" dirty="0"/>
                        <a:t>None or Missing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8520" b="0" i="0" kern="1200" dirty="0">
                          <a:solidFill>
                            <a:schemeClr val="tx1"/>
                          </a:solidFill>
                          <a:effectLst/>
                          <a:latin typeface="+mn-lt"/>
                          <a:ea typeface="+mn-ea"/>
                          <a:cs typeface="+mn-cs"/>
                        </a:rPr>
                        <a:t>12% </a:t>
                      </a:r>
                      <a:endParaRPr lang="en-US" sz="9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8273505"/>
                  </a:ext>
                </a:extLst>
              </a:tr>
              <a:tr h="2341880">
                <a:tc>
                  <a:txBody>
                    <a:bodyPr/>
                    <a:lstStyle/>
                    <a:p>
                      <a:pPr algn="ctr"/>
                      <a:r>
                        <a:rPr lang="en-US" sz="9600"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9600" dirty="0"/>
                        <a:t>Mild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8520" b="0" i="0" kern="1200" dirty="0">
                          <a:solidFill>
                            <a:schemeClr val="tx1"/>
                          </a:solidFill>
                          <a:effectLst/>
                          <a:latin typeface="+mn-lt"/>
                          <a:ea typeface="+mn-ea"/>
                          <a:cs typeface="+mn-cs"/>
                        </a:rPr>
                        <a:t>26%</a:t>
                      </a:r>
                      <a:endParaRPr lang="en-US" sz="9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8103483"/>
                  </a:ext>
                </a:extLst>
              </a:tr>
              <a:tr h="2341880">
                <a:tc>
                  <a:txBody>
                    <a:bodyPr/>
                    <a:lstStyle/>
                    <a:p>
                      <a:pPr algn="ctr"/>
                      <a:r>
                        <a:rPr lang="en-US" sz="9600" dirty="0"/>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9600" dirty="0"/>
                        <a:t>Moderate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8520" b="0" i="0" kern="1200" dirty="0">
                          <a:solidFill>
                            <a:schemeClr val="tx1"/>
                          </a:solidFill>
                          <a:effectLst/>
                          <a:latin typeface="+mn-lt"/>
                          <a:ea typeface="+mn-ea"/>
                          <a:cs typeface="+mn-cs"/>
                        </a:rPr>
                        <a:t>52%</a:t>
                      </a:r>
                      <a:endParaRPr lang="en-US" sz="9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9306644"/>
                  </a:ext>
                </a:extLst>
              </a:tr>
              <a:tr h="2341880">
                <a:tc>
                  <a:txBody>
                    <a:bodyPr/>
                    <a:lstStyle/>
                    <a:p>
                      <a:pPr algn="ctr"/>
                      <a:r>
                        <a:rPr lang="en-US" sz="9600" dirty="0"/>
                        <a:t>&gt;4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9600" dirty="0"/>
                        <a:t>Severe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8520" b="0" i="0" kern="1200" dirty="0">
                          <a:solidFill>
                            <a:schemeClr val="tx1"/>
                          </a:solidFill>
                          <a:effectLst/>
                          <a:latin typeface="+mn-lt"/>
                          <a:ea typeface="+mn-ea"/>
                          <a:cs typeface="+mn-cs"/>
                        </a:rPr>
                        <a:t> 85%</a:t>
                      </a:r>
                      <a:endParaRPr lang="en-US" sz="9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7384887"/>
                  </a:ext>
                </a:extLst>
              </a:tr>
            </a:tbl>
          </a:graphicData>
        </a:graphic>
      </p:graphicFrame>
    </p:spTree>
    <p:extLst>
      <p:ext uri="{BB962C8B-B14F-4D97-AF65-F5344CB8AC3E}">
        <p14:creationId xmlns:p14="http://schemas.microsoft.com/office/powerpoint/2010/main" val="1986340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006373" y="0"/>
            <a:ext cx="37461825" cy="6274332"/>
          </a:xfrm>
        </p:spPr>
        <p:txBody>
          <a:bodyPr/>
          <a:lstStyle/>
          <a:p>
            <a:r>
              <a:rPr lang="en-US" dirty="0"/>
              <a:t>Methods – Analysis</a:t>
            </a:r>
          </a:p>
        </p:txBody>
      </p:sp>
      <p:sp>
        <p:nvSpPr>
          <p:cNvPr id="4" name="TextBox 3">
            <a:extLst>
              <a:ext uri="{FF2B5EF4-FFF2-40B4-BE49-F238E27FC236}">
                <a16:creationId xmlns:a16="http://schemas.microsoft.com/office/drawing/2014/main" id="{56775928-2ED6-EBD1-4693-40C66FDB06B1}"/>
              </a:ext>
            </a:extLst>
          </p:cNvPr>
          <p:cNvSpPr txBox="1"/>
          <p:nvPr/>
        </p:nvSpPr>
        <p:spPr>
          <a:xfrm>
            <a:off x="2006373" y="6274332"/>
            <a:ext cx="38161579" cy="17820263"/>
          </a:xfrm>
          <a:prstGeom prst="rect">
            <a:avLst/>
          </a:prstGeom>
          <a:noFill/>
        </p:spPr>
        <p:txBody>
          <a:bodyPr wrap="square">
            <a:spAutoFit/>
          </a:bodyPr>
          <a:lstStyle/>
          <a:p>
            <a:pPr marL="457200" indent="-457200">
              <a:buFont typeface="Courier New" panose="020B0604020202020204" pitchFamily="34" charset="0"/>
              <a:buChar char="o"/>
            </a:pPr>
            <a:r>
              <a:rPr lang="en-US" sz="9600" dirty="0">
                <a:ea typeface="Verdana"/>
                <a:cs typeface="Calibri" panose="020F0502020204030204"/>
              </a:rPr>
              <a:t> Sociodemographic characteristics were compared between individuals with and without severe comorbidity burden (defined as CCI &gt; 4) using chi-square tests and independent t-tests where appropriate.</a:t>
            </a:r>
          </a:p>
          <a:p>
            <a:pPr marL="457200" indent="-457200">
              <a:buFont typeface="Courier New" panose="020B0604020202020204" pitchFamily="34" charset="0"/>
              <a:buChar char="o"/>
            </a:pPr>
            <a:endParaRPr lang="en-US" sz="9600" dirty="0">
              <a:ea typeface="Verdana"/>
              <a:cs typeface="Calibri" panose="020F0502020204030204"/>
            </a:endParaRPr>
          </a:p>
          <a:p>
            <a:pPr marL="457200" indent="-457200">
              <a:buFont typeface="Courier New" panose="020B0604020202020204" pitchFamily="34" charset="0"/>
              <a:buChar char="o"/>
            </a:pPr>
            <a:r>
              <a:rPr lang="en-US" sz="9600" dirty="0">
                <a:ea typeface="Verdana"/>
                <a:cs typeface="Calibri" panose="020F0502020204030204"/>
              </a:rPr>
              <a:t> Logistic regression was used to explore the relationship between key demographic factors and severe comorbidity burden. Correlation matrix of predictors was used to explore multicollinearity.  </a:t>
            </a:r>
          </a:p>
          <a:p>
            <a:pPr marL="457200" indent="-457200">
              <a:buFont typeface="Courier New" panose="020B0604020202020204" pitchFamily="34" charset="0"/>
              <a:buChar char="o"/>
            </a:pPr>
            <a:endParaRPr lang="en-US" sz="9600" dirty="0">
              <a:ea typeface="Verdana"/>
              <a:cs typeface="Calibri" panose="020F0502020204030204"/>
            </a:endParaRPr>
          </a:p>
          <a:p>
            <a:pPr marL="457200" indent="-457200">
              <a:buFont typeface="Courier New" panose="020B0604020202020204" pitchFamily="34" charset="0"/>
              <a:buChar char="o"/>
            </a:pPr>
            <a:r>
              <a:rPr lang="en-US" sz="9600" dirty="0">
                <a:ea typeface="Verdana"/>
                <a:cs typeface="Calibri" panose="020F0502020204030204"/>
              </a:rPr>
              <a:t> Series of sensitivity analyses were conducted: </a:t>
            </a:r>
          </a:p>
          <a:p>
            <a:pPr marL="3167482" lvl="6" indent="-457200">
              <a:buFont typeface="Courier New" panose="020B0604020202020204" pitchFamily="34" charset="0"/>
              <a:buChar char="o"/>
            </a:pPr>
            <a:r>
              <a:rPr lang="en-US" sz="9600" dirty="0">
                <a:ea typeface="Verdana"/>
                <a:cs typeface="Calibri" panose="020F0502020204030204"/>
              </a:rPr>
              <a:t> all ages</a:t>
            </a:r>
          </a:p>
          <a:p>
            <a:pPr marL="3167482" lvl="6" indent="-457200">
              <a:buFont typeface="Courier New" panose="020B0604020202020204" pitchFamily="34" charset="0"/>
              <a:buChar char="o"/>
            </a:pPr>
            <a:r>
              <a:rPr lang="en-US" sz="9600" dirty="0">
                <a:ea typeface="Verdana"/>
                <a:cs typeface="Calibri" panose="020F0502020204030204"/>
              </a:rPr>
              <a:t> SES SVI as a continuous variable</a:t>
            </a:r>
          </a:p>
          <a:p>
            <a:pPr marL="3167482" lvl="6" indent="-457200">
              <a:buFont typeface="Courier New" panose="020B0604020202020204" pitchFamily="34" charset="0"/>
              <a:buChar char="o"/>
            </a:pPr>
            <a:r>
              <a:rPr lang="en-US" sz="9600" dirty="0">
                <a:ea typeface="Verdana"/>
                <a:cs typeface="Calibri" panose="020F0502020204030204"/>
              </a:rPr>
              <a:t> CCI of 0 as missing data </a:t>
            </a:r>
          </a:p>
        </p:txBody>
      </p:sp>
    </p:spTree>
    <p:extLst>
      <p:ext uri="{BB962C8B-B14F-4D97-AF65-F5344CB8AC3E}">
        <p14:creationId xmlns:p14="http://schemas.microsoft.com/office/powerpoint/2010/main" val="4168667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115231" y="317627"/>
            <a:ext cx="37461825" cy="6274332"/>
          </a:xfrm>
        </p:spPr>
        <p:txBody>
          <a:bodyPr/>
          <a:lstStyle/>
          <a:p>
            <a:r>
              <a:rPr lang="en-US" dirty="0"/>
              <a:t>Results</a:t>
            </a:r>
          </a:p>
        </p:txBody>
      </p:sp>
      <p:graphicFrame>
        <p:nvGraphicFramePr>
          <p:cNvPr id="11" name="Chart 10">
            <a:extLst>
              <a:ext uri="{FF2B5EF4-FFF2-40B4-BE49-F238E27FC236}">
                <a16:creationId xmlns:a16="http://schemas.microsoft.com/office/drawing/2014/main" id="{1BDE7C5B-C642-A7AC-3141-42219DA80477}"/>
              </a:ext>
            </a:extLst>
          </p:cNvPr>
          <p:cNvGraphicFramePr>
            <a:graphicFrameLocks/>
          </p:cNvGraphicFramePr>
          <p:nvPr>
            <p:extLst>
              <p:ext uri="{D42A27DB-BD31-4B8C-83A1-F6EECF244321}">
                <p14:modId xmlns:p14="http://schemas.microsoft.com/office/powerpoint/2010/main" val="1191501623"/>
              </p:ext>
            </p:extLst>
          </p:nvPr>
        </p:nvGraphicFramePr>
        <p:xfrm>
          <a:off x="23736971" y="12971322"/>
          <a:ext cx="16702581" cy="10605845"/>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a:extLst>
              <a:ext uri="{FF2B5EF4-FFF2-40B4-BE49-F238E27FC236}">
                <a16:creationId xmlns:a16="http://schemas.microsoft.com/office/drawing/2014/main" id="{3AC4C9FF-F3E7-32A9-7A66-610030C0822D}"/>
              </a:ext>
            </a:extLst>
          </p:cNvPr>
          <p:cNvGrpSpPr/>
          <p:nvPr/>
        </p:nvGrpSpPr>
        <p:grpSpPr>
          <a:xfrm>
            <a:off x="1027932" y="8620399"/>
            <a:ext cx="23494083" cy="17914515"/>
            <a:chOff x="1412283" y="5959951"/>
            <a:chExt cx="23494083" cy="17914515"/>
          </a:xfrm>
        </p:grpSpPr>
        <p:sp>
          <p:nvSpPr>
            <p:cNvPr id="14" name="TextBox 13">
              <a:extLst>
                <a:ext uri="{FF2B5EF4-FFF2-40B4-BE49-F238E27FC236}">
                  <a16:creationId xmlns:a16="http://schemas.microsoft.com/office/drawing/2014/main" id="{7670C14B-0023-7DC4-1118-27B51EA32FB0}"/>
                </a:ext>
              </a:extLst>
            </p:cNvPr>
            <p:cNvSpPr txBox="1"/>
            <p:nvPr/>
          </p:nvSpPr>
          <p:spPr>
            <a:xfrm>
              <a:off x="1412283" y="12702177"/>
              <a:ext cx="13044158" cy="11172289"/>
            </a:xfrm>
            <a:prstGeom prst="rect">
              <a:avLst/>
            </a:prstGeom>
            <a:noFill/>
          </p:spPr>
          <p:txBody>
            <a:bodyPr wrap="square" lIns="91440" tIns="45720" rIns="91440" bIns="45720" rtlCol="0" anchor="t">
              <a:spAutoFit/>
            </a:bodyPr>
            <a:lstStyle/>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Mean age was 63.47 (SD 8.7)</a:t>
              </a:r>
            </a:p>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40.9% were assigned female at birth</a:t>
              </a:r>
            </a:p>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16% had a primary language other than English</a:t>
              </a:r>
            </a:p>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 53.9% were non-Hispanic Black</a:t>
              </a:r>
            </a:p>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14% were Hispanic</a:t>
              </a:r>
            </a:p>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28.8% were non-Hispanic white</a:t>
              </a:r>
            </a:p>
            <a:p>
              <a:pPr marL="457200" indent="-457200" algn="ctr">
                <a:buFont typeface="Arial" panose="020B0604020202020204" pitchFamily="34" charset="0"/>
                <a:buChar char="•"/>
              </a:pPr>
              <a:r>
                <a:rPr lang="en-US" sz="7200" dirty="0">
                  <a:ea typeface="Verdana" panose="020B0604030504040204" pitchFamily="34" charset="0"/>
                  <a:cs typeface="Arial" panose="020B0604020202020204" pitchFamily="34" charset="0"/>
                </a:rPr>
                <a:t>3.3% were another race/ethnicity</a:t>
              </a:r>
            </a:p>
          </p:txBody>
        </p:sp>
        <p:sp>
          <p:nvSpPr>
            <p:cNvPr id="15" name="TextBox 14">
              <a:extLst>
                <a:ext uri="{FF2B5EF4-FFF2-40B4-BE49-F238E27FC236}">
                  <a16:creationId xmlns:a16="http://schemas.microsoft.com/office/drawing/2014/main" id="{AAFA3DFA-19BE-B441-C72E-54ACF6CBB335}"/>
                </a:ext>
              </a:extLst>
            </p:cNvPr>
            <p:cNvSpPr txBox="1"/>
            <p:nvPr/>
          </p:nvSpPr>
          <p:spPr>
            <a:xfrm>
              <a:off x="15115698" y="16164664"/>
              <a:ext cx="9790668" cy="2554545"/>
            </a:xfrm>
            <a:prstGeom prst="rect">
              <a:avLst/>
            </a:prstGeom>
            <a:noFill/>
          </p:spPr>
          <p:txBody>
            <a:bodyPr wrap="square">
              <a:spAutoFit/>
            </a:bodyPr>
            <a:lstStyle/>
            <a:p>
              <a:pPr marL="457200" indent="-457200" algn="ctr">
                <a:buFont typeface="Arial" panose="020B0604020202020204" pitchFamily="34" charset="0"/>
                <a:buChar char="•"/>
              </a:pPr>
              <a:r>
                <a:rPr lang="en-US" sz="8000" dirty="0">
                  <a:ea typeface="Verdana" panose="020B0604030504040204" pitchFamily="34" charset="0"/>
                  <a:cs typeface="Arial" panose="020B0604020202020204" pitchFamily="34" charset="0"/>
                </a:rPr>
                <a:t>Median SES SVI 0.76 </a:t>
              </a:r>
            </a:p>
            <a:p>
              <a:pPr algn="ctr"/>
              <a:r>
                <a:rPr lang="en-US" sz="8000" dirty="0">
                  <a:ea typeface="Verdana" panose="020B0604030504040204" pitchFamily="34" charset="0"/>
                  <a:cs typeface="Arial" panose="020B0604020202020204" pitchFamily="34" charset="0"/>
                </a:rPr>
                <a:t>       (IQR 0.39)</a:t>
              </a:r>
            </a:p>
          </p:txBody>
        </p:sp>
        <p:pic>
          <p:nvPicPr>
            <p:cNvPr id="16" name="Graphic 15" descr="Group with solid fill">
              <a:extLst>
                <a:ext uri="{FF2B5EF4-FFF2-40B4-BE49-F238E27FC236}">
                  <a16:creationId xmlns:a16="http://schemas.microsoft.com/office/drawing/2014/main" id="{D2D4B257-C0DB-4185-4958-3BEF0738D3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940191" y="5959951"/>
              <a:ext cx="7636465" cy="7636465"/>
            </a:xfrm>
            <a:prstGeom prst="rect">
              <a:avLst/>
            </a:prstGeom>
          </p:spPr>
        </p:pic>
        <p:pic>
          <p:nvPicPr>
            <p:cNvPr id="18" name="Graphic 17" descr="Neighborhood with solid fill">
              <a:extLst>
                <a:ext uri="{FF2B5EF4-FFF2-40B4-BE49-F238E27FC236}">
                  <a16:creationId xmlns:a16="http://schemas.microsoft.com/office/drawing/2014/main" id="{EFF86092-5F40-35AB-9EE1-3F9FE21AAC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6025028" y="7557859"/>
              <a:ext cx="8258420" cy="8258420"/>
            </a:xfrm>
            <a:prstGeom prst="rect">
              <a:avLst/>
            </a:prstGeom>
          </p:spPr>
        </p:pic>
      </p:grpSp>
      <p:sp>
        <p:nvSpPr>
          <p:cNvPr id="19" name="TextBox 18">
            <a:extLst>
              <a:ext uri="{FF2B5EF4-FFF2-40B4-BE49-F238E27FC236}">
                <a16:creationId xmlns:a16="http://schemas.microsoft.com/office/drawing/2014/main" id="{DA9AEAC3-BFF5-2889-AA2A-9FD2F6C7EC4C}"/>
              </a:ext>
            </a:extLst>
          </p:cNvPr>
          <p:cNvSpPr txBox="1"/>
          <p:nvPr/>
        </p:nvSpPr>
        <p:spPr>
          <a:xfrm>
            <a:off x="4703806" y="6036519"/>
            <a:ext cx="16142337" cy="1569660"/>
          </a:xfrm>
          <a:prstGeom prst="rect">
            <a:avLst/>
          </a:prstGeom>
          <a:noFill/>
        </p:spPr>
        <p:txBody>
          <a:bodyPr wrap="square" lIns="91440" tIns="45720" rIns="91440" bIns="45720" rtlCol="0" anchor="t">
            <a:spAutoFit/>
          </a:bodyPr>
          <a:lstStyle/>
          <a:p>
            <a:pPr algn="ctr"/>
            <a:r>
              <a:rPr lang="en-US" sz="9600" b="1" i="1" dirty="0">
                <a:solidFill>
                  <a:schemeClr val="accent1">
                    <a:lumMod val="50000"/>
                  </a:schemeClr>
                </a:solidFill>
                <a:ea typeface="Verdana" panose="020B0604030504040204" pitchFamily="34" charset="0"/>
                <a:cs typeface="Arial" panose="020B0604020202020204" pitchFamily="34" charset="0"/>
              </a:rPr>
              <a:t>Of 1,739 included patients:</a:t>
            </a:r>
          </a:p>
        </p:txBody>
      </p:sp>
      <p:sp>
        <p:nvSpPr>
          <p:cNvPr id="20" name="TextBox 19">
            <a:extLst>
              <a:ext uri="{FF2B5EF4-FFF2-40B4-BE49-F238E27FC236}">
                <a16:creationId xmlns:a16="http://schemas.microsoft.com/office/drawing/2014/main" id="{A991E42A-2977-CF54-001C-3D50C3ABD974}"/>
              </a:ext>
            </a:extLst>
          </p:cNvPr>
          <p:cNvSpPr txBox="1"/>
          <p:nvPr/>
        </p:nvSpPr>
        <p:spPr>
          <a:xfrm>
            <a:off x="23559562" y="7606179"/>
            <a:ext cx="16142337" cy="5016758"/>
          </a:xfrm>
          <a:prstGeom prst="rect">
            <a:avLst/>
          </a:prstGeom>
          <a:noFill/>
        </p:spPr>
        <p:txBody>
          <a:bodyPr wrap="square" lIns="91440" tIns="45720" rIns="91440" bIns="45720" rtlCol="0" anchor="t">
            <a:spAutoFit/>
          </a:bodyPr>
          <a:lstStyle/>
          <a:p>
            <a:pPr algn="ctr"/>
            <a:r>
              <a:rPr lang="en-US" sz="8000" b="1" i="1" dirty="0">
                <a:solidFill>
                  <a:schemeClr val="accent1">
                    <a:lumMod val="50000"/>
                  </a:schemeClr>
                </a:solidFill>
                <a:ea typeface="Verdana" panose="020B0604030504040204" pitchFamily="34" charset="0"/>
                <a:cs typeface="Arial" panose="020B0604020202020204" pitchFamily="34" charset="0"/>
              </a:rPr>
              <a:t>Figure 1. Severity of Comorbidity Burden Among Patients With Schizophrenia or Schizoaffective Disorder </a:t>
            </a:r>
          </a:p>
        </p:txBody>
      </p:sp>
    </p:spTree>
    <p:extLst>
      <p:ext uri="{BB962C8B-B14F-4D97-AF65-F5344CB8AC3E}">
        <p14:creationId xmlns:p14="http://schemas.microsoft.com/office/powerpoint/2010/main" val="631751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115231" y="317627"/>
            <a:ext cx="37461825" cy="6274332"/>
          </a:xfrm>
        </p:spPr>
        <p:txBody>
          <a:bodyPr/>
          <a:lstStyle/>
          <a:p>
            <a:r>
              <a:rPr lang="en-US" dirty="0"/>
              <a:t>Results</a:t>
            </a:r>
          </a:p>
        </p:txBody>
      </p:sp>
      <p:graphicFrame>
        <p:nvGraphicFramePr>
          <p:cNvPr id="3" name="Table 2">
            <a:extLst>
              <a:ext uri="{FF2B5EF4-FFF2-40B4-BE49-F238E27FC236}">
                <a16:creationId xmlns:a16="http://schemas.microsoft.com/office/drawing/2014/main" id="{9D9FA0A5-A4D7-A2EA-25FB-BE4A4958E182}"/>
              </a:ext>
            </a:extLst>
          </p:cNvPr>
          <p:cNvGraphicFramePr>
            <a:graphicFrameLocks noGrp="1"/>
          </p:cNvGraphicFramePr>
          <p:nvPr>
            <p:extLst>
              <p:ext uri="{D42A27DB-BD31-4B8C-83A1-F6EECF244321}">
                <p14:modId xmlns:p14="http://schemas.microsoft.com/office/powerpoint/2010/main" val="1780766531"/>
              </p:ext>
            </p:extLst>
          </p:nvPr>
        </p:nvGraphicFramePr>
        <p:xfrm>
          <a:off x="740229" y="6591959"/>
          <a:ext cx="41801144" cy="14428592"/>
        </p:xfrm>
        <a:graphic>
          <a:graphicData uri="http://schemas.openxmlformats.org/drawingml/2006/table">
            <a:tbl>
              <a:tblPr firstRow="1" firstCol="1" bandRow="1">
                <a:tableStyleId>{91EBBBCC-DAD2-459C-BE2E-F6DE35CF9A28}</a:tableStyleId>
              </a:tblPr>
              <a:tblGrid>
                <a:gridCol w="8634393">
                  <a:extLst>
                    <a:ext uri="{9D8B030D-6E8A-4147-A177-3AD203B41FA5}">
                      <a16:colId xmlns:a16="http://schemas.microsoft.com/office/drawing/2014/main" val="2271530101"/>
                    </a:ext>
                  </a:extLst>
                </a:gridCol>
                <a:gridCol w="6134398">
                  <a:extLst>
                    <a:ext uri="{9D8B030D-6E8A-4147-A177-3AD203B41FA5}">
                      <a16:colId xmlns:a16="http://schemas.microsoft.com/office/drawing/2014/main" val="2076546546"/>
                    </a:ext>
                  </a:extLst>
                </a:gridCol>
                <a:gridCol w="6994223">
                  <a:extLst>
                    <a:ext uri="{9D8B030D-6E8A-4147-A177-3AD203B41FA5}">
                      <a16:colId xmlns:a16="http://schemas.microsoft.com/office/drawing/2014/main" val="1977449291"/>
                    </a:ext>
                  </a:extLst>
                </a:gridCol>
                <a:gridCol w="6147957">
                  <a:extLst>
                    <a:ext uri="{9D8B030D-6E8A-4147-A177-3AD203B41FA5}">
                      <a16:colId xmlns:a16="http://schemas.microsoft.com/office/drawing/2014/main" val="245645965"/>
                    </a:ext>
                  </a:extLst>
                </a:gridCol>
                <a:gridCol w="774012">
                  <a:extLst>
                    <a:ext uri="{9D8B030D-6E8A-4147-A177-3AD203B41FA5}">
                      <a16:colId xmlns:a16="http://schemas.microsoft.com/office/drawing/2014/main" val="2708764130"/>
                    </a:ext>
                  </a:extLst>
                </a:gridCol>
                <a:gridCol w="5583245">
                  <a:extLst>
                    <a:ext uri="{9D8B030D-6E8A-4147-A177-3AD203B41FA5}">
                      <a16:colId xmlns:a16="http://schemas.microsoft.com/office/drawing/2014/main" val="3907066368"/>
                    </a:ext>
                  </a:extLst>
                </a:gridCol>
                <a:gridCol w="1338724">
                  <a:extLst>
                    <a:ext uri="{9D8B030D-6E8A-4147-A177-3AD203B41FA5}">
                      <a16:colId xmlns:a16="http://schemas.microsoft.com/office/drawing/2014/main" val="1413204349"/>
                    </a:ext>
                  </a:extLst>
                </a:gridCol>
                <a:gridCol w="1796362">
                  <a:extLst>
                    <a:ext uri="{9D8B030D-6E8A-4147-A177-3AD203B41FA5}">
                      <a16:colId xmlns:a16="http://schemas.microsoft.com/office/drawing/2014/main" val="2388385692"/>
                    </a:ext>
                  </a:extLst>
                </a:gridCol>
                <a:gridCol w="4397830">
                  <a:extLst>
                    <a:ext uri="{9D8B030D-6E8A-4147-A177-3AD203B41FA5}">
                      <a16:colId xmlns:a16="http://schemas.microsoft.com/office/drawing/2014/main" val="1080576957"/>
                    </a:ext>
                  </a:extLst>
                </a:gridCol>
              </a:tblGrid>
              <a:tr h="2122775">
                <a:tc>
                  <a:txBody>
                    <a:bodyPr/>
                    <a:lstStyle/>
                    <a:p>
                      <a:pPr marL="0" marR="0" algn="ctr">
                        <a:spcBef>
                          <a:spcPts val="0"/>
                        </a:spcBef>
                        <a:spcAft>
                          <a:spcPts val="0"/>
                        </a:spcAft>
                      </a:pPr>
                      <a:endParaRPr lang="en-US" sz="24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None or Missing</a:t>
                      </a:r>
                    </a:p>
                    <a:p>
                      <a:pPr marL="0" marR="0" algn="ctr">
                        <a:spcBef>
                          <a:spcPts val="0"/>
                        </a:spcBef>
                        <a:spcAft>
                          <a:spcPts val="0"/>
                        </a:spcAft>
                      </a:pPr>
                      <a:r>
                        <a:rPr lang="en-US" sz="5400" b="0" dirty="0">
                          <a:solidFill>
                            <a:schemeClr val="tx1"/>
                          </a:solidFill>
                          <a:effectLst/>
                          <a:latin typeface="+mn-lt"/>
                          <a:ea typeface="Verdana" panose="020B0604030504040204" pitchFamily="34" charset="0"/>
                        </a:rPr>
                        <a:t>(CCI=0)</a:t>
                      </a: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Mild</a:t>
                      </a:r>
                    </a:p>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(CCI=1-2)</a:t>
                      </a: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Moderate</a:t>
                      </a:r>
                      <a:br>
                        <a:rPr lang="en-US" sz="5400" b="0" dirty="0">
                          <a:solidFill>
                            <a:schemeClr val="tx1"/>
                          </a:solidFill>
                          <a:effectLst/>
                          <a:latin typeface="+mn-lt"/>
                          <a:ea typeface="Verdana" panose="020B0604030504040204" pitchFamily="34" charset="0"/>
                        </a:rPr>
                      </a:br>
                      <a:r>
                        <a:rPr lang="en-US" sz="5400" b="0" dirty="0">
                          <a:solidFill>
                            <a:schemeClr val="tx1"/>
                          </a:solidFill>
                          <a:effectLst/>
                          <a:latin typeface="+mn-lt"/>
                          <a:ea typeface="Verdana" panose="020B0604030504040204" pitchFamily="34" charset="0"/>
                        </a:rPr>
                        <a:t>(CCI=3-4)</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gridSpan="2">
                  <a:txBody>
                    <a:bodyPr/>
                    <a:lstStyle/>
                    <a:p>
                      <a:pPr marL="0" marR="0" algn="ctr">
                        <a:spcBef>
                          <a:spcPts val="0"/>
                        </a:spcBef>
                        <a:spcAft>
                          <a:spcPts val="0"/>
                        </a:spcAft>
                      </a:pPr>
                      <a:r>
                        <a:rPr lang="en-US" sz="5400" b="0">
                          <a:solidFill>
                            <a:schemeClr val="tx1"/>
                          </a:solidFill>
                          <a:effectLst/>
                          <a:latin typeface="+mn-lt"/>
                          <a:ea typeface="Verdana" panose="020B0604030504040204" pitchFamily="34" charset="0"/>
                        </a:rPr>
                        <a:t>Severe Burden</a:t>
                      </a:r>
                      <a:br>
                        <a:rPr lang="en-US" sz="5400" b="0">
                          <a:solidFill>
                            <a:schemeClr val="tx1"/>
                          </a:solidFill>
                          <a:effectLst/>
                          <a:latin typeface="+mn-lt"/>
                          <a:ea typeface="Verdana" panose="020B0604030504040204" pitchFamily="34" charset="0"/>
                        </a:rPr>
                      </a:br>
                      <a:r>
                        <a:rPr lang="en-US" sz="5400" b="0">
                          <a:solidFill>
                            <a:schemeClr val="tx1"/>
                          </a:solidFill>
                          <a:effectLst/>
                          <a:latin typeface="+mn-lt"/>
                          <a:ea typeface="Verdana" panose="020B0604030504040204" pitchFamily="34" charset="0"/>
                        </a:rPr>
                        <a:t>(CCI&gt;4)</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Severe Burden</a:t>
                      </a:r>
                      <a:br>
                        <a:rPr lang="en-US" sz="5400" b="0" dirty="0">
                          <a:solidFill>
                            <a:schemeClr val="tx1"/>
                          </a:solidFill>
                          <a:effectLst/>
                          <a:latin typeface="+mn-lt"/>
                          <a:ea typeface="Verdana" panose="020B0604030504040204" pitchFamily="34" charset="0"/>
                        </a:rPr>
                      </a:br>
                      <a:r>
                        <a:rPr lang="en-US" sz="5400" b="0" dirty="0">
                          <a:solidFill>
                            <a:schemeClr val="tx1"/>
                          </a:solidFill>
                          <a:effectLst/>
                          <a:latin typeface="+mn-lt"/>
                          <a:ea typeface="Verdana" panose="020B0604030504040204" pitchFamily="34" charset="0"/>
                        </a:rPr>
                        <a:t>(CCI&gt;4)</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gridSpan="2">
                  <a:txBody>
                    <a:bodyPr/>
                    <a:lstStyle/>
                    <a:p>
                      <a:pPr marL="0" marR="0" algn="ctr">
                        <a:spcBef>
                          <a:spcPts val="0"/>
                        </a:spcBef>
                        <a:spcAft>
                          <a:spcPts val="0"/>
                        </a:spcAft>
                      </a:pPr>
                      <a:r>
                        <a:rPr lang="en-US" sz="5400" b="0">
                          <a:solidFill>
                            <a:schemeClr val="tx1"/>
                          </a:solidFill>
                          <a:effectLst/>
                          <a:latin typeface="+mn-lt"/>
                          <a:ea typeface="Verdana" panose="020B0604030504040204" pitchFamily="34" charset="0"/>
                        </a:rPr>
                        <a:t>Total</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Total</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P-value</a:t>
                      </a:r>
                    </a:p>
                  </a:txBody>
                  <a:tcPr marL="68580" marR="68580" marT="0" marB="0" anchor="ctr">
                    <a:solidFill>
                      <a:schemeClr val="accent1">
                        <a:lumMod val="20000"/>
                        <a:lumOff val="80000"/>
                      </a:schemeClr>
                    </a:solidFill>
                  </a:tcPr>
                </a:tc>
                <a:extLst>
                  <a:ext uri="{0D108BD9-81ED-4DB2-BD59-A6C34878D82A}">
                    <a16:rowId xmlns:a16="http://schemas.microsoft.com/office/drawing/2014/main" val="1446841446"/>
                  </a:ext>
                </a:extLst>
              </a:tr>
              <a:tr h="1415184">
                <a:tc>
                  <a:txBody>
                    <a:bodyPr/>
                    <a:lstStyle/>
                    <a:p>
                      <a:pPr marL="0" marR="0">
                        <a:spcBef>
                          <a:spcPts val="0"/>
                        </a:spcBef>
                        <a:spcAft>
                          <a:spcPts val="0"/>
                        </a:spcAft>
                      </a:pPr>
                      <a:r>
                        <a:rPr lang="en-US" sz="6000" b="1" dirty="0">
                          <a:solidFill>
                            <a:schemeClr val="tx1"/>
                          </a:solidFill>
                          <a:effectLst/>
                        </a:rPr>
                        <a:t>Age, M (SD)</a:t>
                      </a:r>
                      <a:endParaRPr lang="en-US" sz="60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60.99 (7.848)</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63.38 (8.697)</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65.98 (8.387)</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66.46 (9.244)</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r>
                        <a:rPr lang="en-US" sz="6000" b="0" dirty="0">
                          <a:solidFill>
                            <a:schemeClr val="tx1"/>
                          </a:solidFill>
                          <a:effectLst/>
                          <a:latin typeface="+mn-lt"/>
                        </a:rPr>
                        <a:t>66.46 (9.244)</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63.47 (8.691)</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r>
                        <a:rPr lang="en-US" sz="6000" b="0" dirty="0">
                          <a:solidFill>
                            <a:schemeClr val="tx1"/>
                          </a:solidFill>
                          <a:effectLst/>
                          <a:latin typeface="+mn-lt"/>
                        </a:rPr>
                        <a:t>63.47 (8.691)</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1" dirty="0">
                          <a:solidFill>
                            <a:schemeClr val="tx1"/>
                          </a:solidFill>
                          <a:effectLst/>
                          <a:latin typeface="+mn-lt"/>
                          <a:ea typeface="Verdana" panose="020B0604030504040204" pitchFamily="34" charset="0"/>
                          <a:cs typeface="Times New Roman" panose="02020603050405020304" pitchFamily="18" charset="0"/>
                        </a:rPr>
                        <a:t>&lt;0.001***</a:t>
                      </a:r>
                    </a:p>
                  </a:txBody>
                  <a:tcPr marL="68580" marR="68580" marT="0" marB="0" anchor="ctr"/>
                </a:tc>
                <a:extLst>
                  <a:ext uri="{0D108BD9-81ED-4DB2-BD59-A6C34878D82A}">
                    <a16:rowId xmlns:a16="http://schemas.microsoft.com/office/drawing/2014/main" val="669481221"/>
                  </a:ext>
                </a:extLst>
              </a:tr>
              <a:tr h="707592">
                <a:tc gridSpan="8">
                  <a:txBody>
                    <a:bodyPr/>
                    <a:lstStyle/>
                    <a:p>
                      <a:pPr marL="0" marR="0">
                        <a:spcBef>
                          <a:spcPts val="0"/>
                        </a:spcBef>
                        <a:spcAft>
                          <a:spcPts val="0"/>
                        </a:spcAft>
                      </a:pPr>
                      <a:r>
                        <a:rPr lang="en-US" sz="6000" b="1" dirty="0">
                          <a:solidFill>
                            <a:schemeClr val="tx1"/>
                          </a:solidFill>
                          <a:effectLst/>
                        </a:rPr>
                        <a:t>Sex Assigned at Birth, n (row %)</a:t>
                      </a:r>
                    </a:p>
                  </a:txBody>
                  <a:tcPr marL="68580" marR="68580" marT="0" marB="0" anchor="ctr"/>
                </a:tc>
                <a:tc hMerge="1">
                  <a:txBody>
                    <a:bodyPr/>
                    <a:lstStyle/>
                    <a:p>
                      <a:pPr marL="38100" marR="38100">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endParaRPr lang="en-US" sz="6000" b="1" dirty="0">
                        <a:solidFill>
                          <a:schemeClr val="tx1"/>
                        </a:solidFill>
                        <a:effectLst/>
                      </a:endParaRPr>
                    </a:p>
                  </a:txBody>
                  <a:tcPr marL="68580" marR="68580" marT="0" marB="0" anchor="ctr"/>
                </a:tc>
                <a:extLst>
                  <a:ext uri="{0D108BD9-81ED-4DB2-BD59-A6C34878D82A}">
                    <a16:rowId xmlns:a16="http://schemas.microsoft.com/office/drawing/2014/main" val="3818873802"/>
                  </a:ext>
                </a:extLst>
              </a:tr>
              <a:tr h="707592">
                <a:tc>
                  <a:txBody>
                    <a:bodyPr/>
                    <a:lstStyle/>
                    <a:p>
                      <a:pPr marL="0" marR="0" algn="r">
                        <a:spcBef>
                          <a:spcPts val="0"/>
                        </a:spcBef>
                        <a:spcAft>
                          <a:spcPts val="0"/>
                        </a:spcAft>
                      </a:pPr>
                      <a:r>
                        <a:rPr lang="en-US" sz="6000" b="0" dirty="0">
                          <a:solidFill>
                            <a:schemeClr val="tx1"/>
                          </a:solidFill>
                          <a:effectLst/>
                        </a:rPr>
                        <a:t>Female</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211 (29.7)</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273 (38.4)</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133(18.7)</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94 (13.2)</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711</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ea typeface="Verdana" panose="020B0604030504040204" pitchFamily="34" charset="0"/>
                          <a:cs typeface="Times New Roman" panose="02020603050405020304" pitchFamily="18" charset="0"/>
                        </a:rPr>
                        <a:t>.405</a:t>
                      </a:r>
                    </a:p>
                  </a:txBody>
                  <a:tcPr marL="68580" marR="68580" marT="0" marB="0" anchor="ctr"/>
                </a:tc>
                <a:extLst>
                  <a:ext uri="{0D108BD9-81ED-4DB2-BD59-A6C34878D82A}">
                    <a16:rowId xmlns:a16="http://schemas.microsoft.com/office/drawing/2014/main" val="296772397"/>
                  </a:ext>
                </a:extLst>
              </a:tr>
              <a:tr h="707592">
                <a:tc>
                  <a:txBody>
                    <a:bodyPr/>
                    <a:lstStyle/>
                    <a:p>
                      <a:pPr marL="0" marR="0" algn="r">
                        <a:spcBef>
                          <a:spcPts val="0"/>
                        </a:spcBef>
                        <a:spcAft>
                          <a:spcPts val="0"/>
                        </a:spcAft>
                      </a:pPr>
                      <a:r>
                        <a:rPr lang="en-US" sz="6000" b="0" dirty="0">
                          <a:solidFill>
                            <a:schemeClr val="tx1"/>
                          </a:solidFill>
                          <a:effectLst/>
                        </a:rPr>
                        <a:t>Male</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338 (32.9)</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393 (32.9)</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174 (16.9)</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122 (11.9)</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1027</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93817669"/>
                  </a:ext>
                </a:extLst>
              </a:tr>
              <a:tr h="1158068">
                <a:tc gridSpan="8">
                  <a:txBody>
                    <a:bodyPr/>
                    <a:lstStyle/>
                    <a:p>
                      <a:pPr marL="0" marR="0">
                        <a:spcBef>
                          <a:spcPts val="0"/>
                        </a:spcBef>
                        <a:spcAft>
                          <a:spcPts val="0"/>
                        </a:spcAft>
                      </a:pPr>
                      <a:r>
                        <a:rPr lang="en-US" sz="6000" b="1" dirty="0">
                          <a:solidFill>
                            <a:schemeClr val="tx1"/>
                          </a:solidFill>
                          <a:effectLst/>
                        </a:rPr>
                        <a:t>Primary Language, n (row %)</a:t>
                      </a:r>
                    </a:p>
                    <a:p>
                      <a:pPr marL="38100" marR="38100" algn="ctr">
                        <a:lnSpc>
                          <a:spcPts val="1600"/>
                        </a:lnSpc>
                        <a:spcBef>
                          <a:spcPts val="0"/>
                        </a:spcBef>
                        <a:spcAft>
                          <a:spcPts val="0"/>
                        </a:spcAft>
                      </a:pPr>
                      <a:r>
                        <a:rPr lang="en-US" sz="6000" b="0" dirty="0">
                          <a:solidFill>
                            <a:schemeClr val="tx1"/>
                          </a:solidFill>
                          <a:effectLst/>
                          <a:latin typeface="+mn-lt"/>
                        </a:rPr>
                        <a:t> </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lgn="ctr">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lgn="ctr">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ea typeface="Verdana" panose="020B0604030504040204" pitchFamily="34" charset="0"/>
                          <a:cs typeface="Times New Roman" panose="02020603050405020304" pitchFamily="18" charset="0"/>
                        </a:rPr>
                        <a:t>.474</a:t>
                      </a:r>
                    </a:p>
                  </a:txBody>
                  <a:tcPr marL="68580" marR="68580" marT="0" marB="0" anchor="ctr"/>
                </a:tc>
                <a:extLst>
                  <a:ext uri="{0D108BD9-81ED-4DB2-BD59-A6C34878D82A}">
                    <a16:rowId xmlns:a16="http://schemas.microsoft.com/office/drawing/2014/main" val="2358737745"/>
                  </a:ext>
                </a:extLst>
              </a:tr>
              <a:tr h="707592">
                <a:tc>
                  <a:txBody>
                    <a:bodyPr/>
                    <a:lstStyle/>
                    <a:p>
                      <a:pPr marL="0" marR="0" algn="r">
                        <a:spcBef>
                          <a:spcPts val="0"/>
                        </a:spcBef>
                        <a:spcAft>
                          <a:spcPts val="0"/>
                        </a:spcAft>
                      </a:pPr>
                      <a:r>
                        <a:rPr lang="en-US" sz="6000" b="0" dirty="0">
                          <a:solidFill>
                            <a:schemeClr val="tx1"/>
                          </a:solidFill>
                          <a:effectLst/>
                        </a:rPr>
                        <a:t>English</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460 (31.6)</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555 (38.1)</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257 (17.6)</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185 (12.7)</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1457</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40870893"/>
                  </a:ext>
                </a:extLst>
              </a:tr>
              <a:tr h="979449">
                <a:tc>
                  <a:txBody>
                    <a:bodyPr/>
                    <a:lstStyle/>
                    <a:p>
                      <a:pPr marL="0" marR="0" algn="r">
                        <a:spcBef>
                          <a:spcPts val="0"/>
                        </a:spcBef>
                        <a:spcAft>
                          <a:spcPts val="0"/>
                        </a:spcAft>
                      </a:pPr>
                      <a:r>
                        <a:rPr lang="en-US" sz="6000" b="0" dirty="0">
                          <a:solidFill>
                            <a:schemeClr val="tx1"/>
                          </a:solidFill>
                          <a:effectLst/>
                        </a:rPr>
                        <a:t>Another Language</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89 (32.0)</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111 (39.9)</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47 (16.9)</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31 (11.2)</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278</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47553957"/>
                  </a:ext>
                </a:extLst>
              </a:tr>
              <a:tr h="707592">
                <a:tc>
                  <a:txBody>
                    <a:bodyPr/>
                    <a:lstStyle/>
                    <a:p>
                      <a:pPr marL="0" marR="0">
                        <a:spcBef>
                          <a:spcPts val="0"/>
                        </a:spcBef>
                        <a:spcAft>
                          <a:spcPts val="0"/>
                        </a:spcAft>
                      </a:pPr>
                      <a:r>
                        <a:rPr lang="en-US" sz="6000" b="1" dirty="0">
                          <a:solidFill>
                            <a:schemeClr val="tx1"/>
                          </a:solidFill>
                          <a:effectLst/>
                        </a:rPr>
                        <a:t>Race, n (row %)</a:t>
                      </a:r>
                      <a:endParaRPr lang="en-US" sz="60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 </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dirty="0">
                          <a:solidFill>
                            <a:schemeClr val="tx1"/>
                          </a:solidFill>
                          <a:effectLst/>
                          <a:latin typeface="+mn-lt"/>
                        </a:rPr>
                        <a:t> </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 </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 </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 </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1" dirty="0">
                          <a:solidFill>
                            <a:schemeClr val="tx1"/>
                          </a:solidFill>
                          <a:effectLst/>
                          <a:latin typeface="+mn-lt"/>
                          <a:ea typeface="Verdana" panose="020B0604030504040204" pitchFamily="34" charset="0"/>
                          <a:cs typeface="Times New Roman" panose="02020603050405020304" pitchFamily="18" charset="0"/>
                        </a:rPr>
                        <a:t>0.015*</a:t>
                      </a:r>
                    </a:p>
                  </a:txBody>
                  <a:tcPr marL="68580" marR="68580" marT="0" marB="0" anchor="ctr"/>
                </a:tc>
                <a:extLst>
                  <a:ext uri="{0D108BD9-81ED-4DB2-BD59-A6C34878D82A}">
                    <a16:rowId xmlns:a16="http://schemas.microsoft.com/office/drawing/2014/main" val="3100150591"/>
                  </a:ext>
                </a:extLst>
              </a:tr>
              <a:tr h="707592">
                <a:tc>
                  <a:txBody>
                    <a:bodyPr/>
                    <a:lstStyle/>
                    <a:p>
                      <a:pPr marL="0" marR="0" algn="r">
                        <a:spcBef>
                          <a:spcPts val="0"/>
                        </a:spcBef>
                        <a:spcAft>
                          <a:spcPts val="0"/>
                        </a:spcAft>
                      </a:pPr>
                      <a:r>
                        <a:rPr lang="en-US" sz="6000" b="0" dirty="0">
                          <a:solidFill>
                            <a:schemeClr val="tx1"/>
                          </a:solidFill>
                          <a:effectLst/>
                        </a:rPr>
                        <a:t>Non-Hispanic Black</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250 (27.7)</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6000" b="0">
                          <a:solidFill>
                            <a:schemeClr val="tx1"/>
                          </a:solidFill>
                          <a:effectLst/>
                          <a:latin typeface="+mn-lt"/>
                        </a:rPr>
                        <a:t>352 (39.1)</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167 (18.5)</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132 (14.7)</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901</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85332784"/>
                  </a:ext>
                </a:extLst>
              </a:tr>
              <a:tr h="707592">
                <a:tc>
                  <a:txBody>
                    <a:bodyPr/>
                    <a:lstStyle/>
                    <a:p>
                      <a:pPr marL="0" marR="0" algn="r">
                        <a:spcBef>
                          <a:spcPts val="0"/>
                        </a:spcBef>
                        <a:spcAft>
                          <a:spcPts val="0"/>
                        </a:spcAft>
                      </a:pPr>
                      <a:r>
                        <a:rPr lang="en-US" sz="6000" b="0" dirty="0">
                          <a:solidFill>
                            <a:schemeClr val="tx1"/>
                          </a:solidFill>
                          <a:effectLst/>
                        </a:rPr>
                        <a:t>Hispanic</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73 (31.1)</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94 (40.0)</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34 (14.5)</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34  (14.5)</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235</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76393898"/>
                  </a:ext>
                </a:extLst>
              </a:tr>
              <a:tr h="707592">
                <a:tc>
                  <a:txBody>
                    <a:bodyPr/>
                    <a:lstStyle/>
                    <a:p>
                      <a:pPr marL="0" marR="0" algn="r">
                        <a:spcBef>
                          <a:spcPts val="0"/>
                        </a:spcBef>
                        <a:spcAft>
                          <a:spcPts val="0"/>
                        </a:spcAft>
                      </a:pPr>
                      <a:r>
                        <a:rPr lang="en-US" sz="6000" b="0" dirty="0">
                          <a:solidFill>
                            <a:schemeClr val="tx1"/>
                          </a:solidFill>
                          <a:effectLst/>
                        </a:rPr>
                        <a:t>Non-Hispanic white</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170 (35.3)</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181 (37.6)</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88 (18.3)</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43 (8.9)</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482</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43904175"/>
                  </a:ext>
                </a:extLst>
              </a:tr>
              <a:tr h="707592">
                <a:tc>
                  <a:txBody>
                    <a:bodyPr/>
                    <a:lstStyle/>
                    <a:p>
                      <a:pPr marL="0" marR="0" algn="r">
                        <a:spcBef>
                          <a:spcPts val="0"/>
                        </a:spcBef>
                        <a:spcAft>
                          <a:spcPts val="0"/>
                        </a:spcAft>
                      </a:pPr>
                      <a:r>
                        <a:rPr lang="en-US" sz="6000" b="0" dirty="0">
                          <a:solidFill>
                            <a:schemeClr val="tx1"/>
                          </a:solidFill>
                          <a:effectLst/>
                        </a:rPr>
                        <a:t>other</a:t>
                      </a:r>
                      <a:endParaRPr lang="en-US" sz="6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23 (41.8)</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a:solidFill>
                            <a:schemeClr val="tx1"/>
                          </a:solidFill>
                          <a:effectLst/>
                          <a:latin typeface="+mn-lt"/>
                        </a:rPr>
                        <a:t>17 (30.9)</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a:solidFill>
                            <a:schemeClr val="tx1"/>
                          </a:solidFill>
                          <a:effectLst/>
                          <a:latin typeface="+mn-lt"/>
                        </a:rPr>
                        <a:t>10 (18.2)</a:t>
                      </a: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6000" b="0" dirty="0">
                          <a:solidFill>
                            <a:schemeClr val="tx1"/>
                          </a:solidFill>
                          <a:effectLst/>
                          <a:latin typeface="+mn-lt"/>
                        </a:rPr>
                        <a:t>5 (9.1)</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6000" b="0" dirty="0">
                          <a:solidFill>
                            <a:schemeClr val="tx1"/>
                          </a:solidFill>
                          <a:effectLst/>
                          <a:latin typeface="+mn-lt"/>
                        </a:rPr>
                        <a:t>55</a:t>
                      </a: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60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98254494"/>
                  </a:ext>
                </a:extLst>
              </a:tr>
            </a:tbl>
          </a:graphicData>
        </a:graphic>
      </p:graphicFrame>
      <p:sp>
        <p:nvSpPr>
          <p:cNvPr id="5" name="TextBox 4">
            <a:extLst>
              <a:ext uri="{FF2B5EF4-FFF2-40B4-BE49-F238E27FC236}">
                <a16:creationId xmlns:a16="http://schemas.microsoft.com/office/drawing/2014/main" id="{2DCB8AA0-2071-51CF-A99B-C0D07D550A85}"/>
              </a:ext>
            </a:extLst>
          </p:cNvPr>
          <p:cNvSpPr txBox="1"/>
          <p:nvPr/>
        </p:nvSpPr>
        <p:spPr>
          <a:xfrm>
            <a:off x="4525055" y="4950893"/>
            <a:ext cx="34224686" cy="1323439"/>
          </a:xfrm>
          <a:prstGeom prst="rect">
            <a:avLst/>
          </a:prstGeom>
          <a:noFill/>
        </p:spPr>
        <p:txBody>
          <a:bodyPr wrap="square" lIns="91440" tIns="45720" rIns="91440" bIns="45720" rtlCol="0" anchor="t">
            <a:spAutoFit/>
          </a:bodyPr>
          <a:lstStyle/>
          <a:p>
            <a:r>
              <a:rPr lang="en-US" sz="8000" b="1" i="1" dirty="0">
                <a:ea typeface="Verdana" panose="020B0604030504040204" pitchFamily="34" charset="0"/>
                <a:cs typeface="Arial" panose="020B0604020202020204" pitchFamily="34" charset="0"/>
              </a:rPr>
              <a:t>Table 1. Individual Sociodemographic Factors by Degree of Comorbidity Burden</a:t>
            </a:r>
          </a:p>
        </p:txBody>
      </p:sp>
      <p:grpSp>
        <p:nvGrpSpPr>
          <p:cNvPr id="6" name="Group 5">
            <a:extLst>
              <a:ext uri="{FF2B5EF4-FFF2-40B4-BE49-F238E27FC236}">
                <a16:creationId xmlns:a16="http://schemas.microsoft.com/office/drawing/2014/main" id="{7E9B7CD5-0D5F-5C47-65F3-5C7AC33C7983}"/>
              </a:ext>
            </a:extLst>
          </p:cNvPr>
          <p:cNvGrpSpPr/>
          <p:nvPr/>
        </p:nvGrpSpPr>
        <p:grpSpPr>
          <a:xfrm>
            <a:off x="8096535" y="21626985"/>
            <a:ext cx="27981327" cy="10834215"/>
            <a:chOff x="11070757" y="10372198"/>
            <a:chExt cx="12056128" cy="6226652"/>
          </a:xfrm>
        </p:grpSpPr>
        <p:sp>
          <p:nvSpPr>
            <p:cNvPr id="7" name="TextBox 6">
              <a:extLst>
                <a:ext uri="{FF2B5EF4-FFF2-40B4-BE49-F238E27FC236}">
                  <a16:creationId xmlns:a16="http://schemas.microsoft.com/office/drawing/2014/main" id="{640E6328-B38E-44D8-20E4-47803D956EA0}"/>
                </a:ext>
              </a:extLst>
            </p:cNvPr>
            <p:cNvSpPr txBox="1"/>
            <p:nvPr/>
          </p:nvSpPr>
          <p:spPr>
            <a:xfrm>
              <a:off x="11685066" y="10433603"/>
              <a:ext cx="11441819" cy="1114380"/>
            </a:xfrm>
            <a:prstGeom prst="rect">
              <a:avLst/>
            </a:prstGeom>
            <a:noFill/>
          </p:spPr>
          <p:txBody>
            <a:bodyPr wrap="square" lIns="91440" tIns="45720" rIns="91440" bIns="45720" rtlCol="0" anchor="t">
              <a:spAutoFit/>
            </a:bodyPr>
            <a:lstStyle/>
            <a:p>
              <a:pPr algn="ctr"/>
              <a:r>
                <a:rPr lang="en-US" sz="6000" b="1" i="1" dirty="0">
                  <a:solidFill>
                    <a:schemeClr val="accent1">
                      <a:lumMod val="50000"/>
                    </a:schemeClr>
                  </a:solidFill>
                  <a:ea typeface="Verdana" panose="020B0604030504040204" pitchFamily="34" charset="0"/>
                  <a:cs typeface="Arial" panose="020B0604020202020204" pitchFamily="34" charset="0"/>
                </a:rPr>
                <a:t>Figure 2. Proportion of Total Cohort with Severe Comorbidity Burden </a:t>
              </a:r>
            </a:p>
            <a:p>
              <a:pPr algn="ctr"/>
              <a:r>
                <a:rPr lang="en-US" sz="6000" b="1" i="1" dirty="0">
                  <a:solidFill>
                    <a:schemeClr val="accent1">
                      <a:lumMod val="50000"/>
                    </a:schemeClr>
                  </a:solidFill>
                  <a:ea typeface="Verdana" panose="020B0604030504040204" pitchFamily="34" charset="0"/>
                  <a:cs typeface="Arial" panose="020B0604020202020204" pitchFamily="34" charset="0"/>
                </a:rPr>
                <a:t>by Individual-Level Demographic Factor</a:t>
              </a:r>
            </a:p>
          </p:txBody>
        </p:sp>
        <p:graphicFrame>
          <p:nvGraphicFramePr>
            <p:cNvPr id="8" name="Chart 7">
              <a:extLst>
                <a:ext uri="{FF2B5EF4-FFF2-40B4-BE49-F238E27FC236}">
                  <a16:creationId xmlns:a16="http://schemas.microsoft.com/office/drawing/2014/main" id="{A261B195-E398-554B-533B-561F5D6BAC48}"/>
                </a:ext>
              </a:extLst>
            </p:cNvPr>
            <p:cNvGraphicFramePr>
              <a:graphicFrameLocks/>
            </p:cNvGraphicFramePr>
            <p:nvPr>
              <p:extLst>
                <p:ext uri="{D42A27DB-BD31-4B8C-83A1-F6EECF244321}">
                  <p14:modId xmlns:p14="http://schemas.microsoft.com/office/powerpoint/2010/main" val="1907573433"/>
                </p:ext>
              </p:extLst>
            </p:nvPr>
          </p:nvGraphicFramePr>
          <p:xfrm>
            <a:off x="11236425" y="10372198"/>
            <a:ext cx="11890460" cy="577407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A22BF186-BC62-99E5-D800-23662971B5DC}"/>
                </a:ext>
              </a:extLst>
            </p:cNvPr>
            <p:cNvSpPr txBox="1"/>
            <p:nvPr/>
          </p:nvSpPr>
          <p:spPr>
            <a:xfrm>
              <a:off x="11579341" y="16137185"/>
              <a:ext cx="11441819" cy="461665"/>
            </a:xfrm>
            <a:prstGeom prst="rect">
              <a:avLst/>
            </a:prstGeom>
            <a:noFill/>
          </p:spPr>
          <p:txBody>
            <a:bodyPr wrap="square" lIns="91440" tIns="45720" rIns="91440" bIns="45720" rtlCol="0" anchor="t">
              <a:spAutoFit/>
            </a:bodyPr>
            <a:lstStyle/>
            <a:p>
              <a:pPr algn="ctr"/>
              <a:r>
                <a:rPr lang="en-US" sz="2400" i="1" dirty="0">
                  <a:ea typeface="Verdana" panose="020B0604030504040204" pitchFamily="34" charset="0"/>
                  <a:cs typeface="Arial" panose="020B0604020202020204" pitchFamily="34" charset="0"/>
                </a:rPr>
                <a:t>Individual-Level Demographic Factor</a:t>
              </a:r>
            </a:p>
          </p:txBody>
        </p:sp>
        <p:sp>
          <p:nvSpPr>
            <p:cNvPr id="10" name="TextBox 9">
              <a:extLst>
                <a:ext uri="{FF2B5EF4-FFF2-40B4-BE49-F238E27FC236}">
                  <a16:creationId xmlns:a16="http://schemas.microsoft.com/office/drawing/2014/main" id="{DCAD6C11-686E-D2F3-22FB-63F309EDD23D}"/>
                </a:ext>
              </a:extLst>
            </p:cNvPr>
            <p:cNvSpPr txBox="1"/>
            <p:nvPr/>
          </p:nvSpPr>
          <p:spPr>
            <a:xfrm rot="16200000">
              <a:off x="9210229" y="12563476"/>
              <a:ext cx="4185484" cy="464427"/>
            </a:xfrm>
            <a:prstGeom prst="rect">
              <a:avLst/>
            </a:prstGeom>
            <a:noFill/>
          </p:spPr>
          <p:txBody>
            <a:bodyPr wrap="square" lIns="91440" tIns="45720" rIns="91440" bIns="45720" rtlCol="0" anchor="t">
              <a:spAutoFit/>
            </a:bodyPr>
            <a:lstStyle/>
            <a:p>
              <a:pPr algn="ctr"/>
              <a:r>
                <a:rPr lang="en-US" sz="2400" i="1" dirty="0">
                  <a:ea typeface="Verdana" panose="020B0604030504040204" pitchFamily="34" charset="0"/>
                  <a:cs typeface="Arial" panose="020B0604020202020204" pitchFamily="34" charset="0"/>
                </a:rPr>
                <a:t>Percentage of Comorbidity Burden</a:t>
              </a:r>
            </a:p>
          </p:txBody>
        </p:sp>
      </p:grpSp>
    </p:spTree>
    <p:extLst>
      <p:ext uri="{BB962C8B-B14F-4D97-AF65-F5344CB8AC3E}">
        <p14:creationId xmlns:p14="http://schemas.microsoft.com/office/powerpoint/2010/main" val="3859867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31AA620-F029-EC17-0F1F-C6D2B4C50BD9}"/>
              </a:ext>
            </a:extLst>
          </p:cNvPr>
          <p:cNvGraphicFramePr>
            <a:graphicFrameLocks noGrp="1"/>
          </p:cNvGraphicFramePr>
          <p:nvPr>
            <p:extLst>
              <p:ext uri="{D42A27DB-BD31-4B8C-83A1-F6EECF244321}">
                <p14:modId xmlns:p14="http://schemas.microsoft.com/office/powerpoint/2010/main" val="1133971338"/>
              </p:ext>
            </p:extLst>
          </p:nvPr>
        </p:nvGraphicFramePr>
        <p:xfrm>
          <a:off x="3649156" y="7145895"/>
          <a:ext cx="36448295" cy="8046720"/>
        </p:xfrm>
        <a:graphic>
          <a:graphicData uri="http://schemas.openxmlformats.org/drawingml/2006/table">
            <a:tbl>
              <a:tblPr firstRow="1" firstCol="1" bandRow="1">
                <a:tableStyleId>{91EBBBCC-DAD2-459C-BE2E-F6DE35CF9A28}</a:tableStyleId>
              </a:tblPr>
              <a:tblGrid>
                <a:gridCol w="10510440">
                  <a:extLst>
                    <a:ext uri="{9D8B030D-6E8A-4147-A177-3AD203B41FA5}">
                      <a16:colId xmlns:a16="http://schemas.microsoft.com/office/drawing/2014/main" val="49303628"/>
                    </a:ext>
                  </a:extLst>
                </a:gridCol>
                <a:gridCol w="326705">
                  <a:extLst>
                    <a:ext uri="{9D8B030D-6E8A-4147-A177-3AD203B41FA5}">
                      <a16:colId xmlns:a16="http://schemas.microsoft.com/office/drawing/2014/main" val="1818548787"/>
                    </a:ext>
                  </a:extLst>
                </a:gridCol>
                <a:gridCol w="4121173">
                  <a:extLst>
                    <a:ext uri="{9D8B030D-6E8A-4147-A177-3AD203B41FA5}">
                      <a16:colId xmlns:a16="http://schemas.microsoft.com/office/drawing/2014/main" val="886538173"/>
                    </a:ext>
                  </a:extLst>
                </a:gridCol>
                <a:gridCol w="3734771">
                  <a:extLst>
                    <a:ext uri="{9D8B030D-6E8A-4147-A177-3AD203B41FA5}">
                      <a16:colId xmlns:a16="http://schemas.microsoft.com/office/drawing/2014/main" val="3909175800"/>
                    </a:ext>
                  </a:extLst>
                </a:gridCol>
                <a:gridCol w="765984">
                  <a:extLst>
                    <a:ext uri="{9D8B030D-6E8A-4147-A177-3AD203B41FA5}">
                      <a16:colId xmlns:a16="http://schemas.microsoft.com/office/drawing/2014/main" val="1564645959"/>
                    </a:ext>
                  </a:extLst>
                </a:gridCol>
                <a:gridCol w="5120247">
                  <a:extLst>
                    <a:ext uri="{9D8B030D-6E8A-4147-A177-3AD203B41FA5}">
                      <a16:colId xmlns:a16="http://schemas.microsoft.com/office/drawing/2014/main" val="2170304135"/>
                    </a:ext>
                  </a:extLst>
                </a:gridCol>
                <a:gridCol w="5886229">
                  <a:extLst>
                    <a:ext uri="{9D8B030D-6E8A-4147-A177-3AD203B41FA5}">
                      <a16:colId xmlns:a16="http://schemas.microsoft.com/office/drawing/2014/main" val="1329552891"/>
                    </a:ext>
                  </a:extLst>
                </a:gridCol>
                <a:gridCol w="2991373">
                  <a:extLst>
                    <a:ext uri="{9D8B030D-6E8A-4147-A177-3AD203B41FA5}">
                      <a16:colId xmlns:a16="http://schemas.microsoft.com/office/drawing/2014/main" val="3521356312"/>
                    </a:ext>
                  </a:extLst>
                </a:gridCol>
                <a:gridCol w="2991373">
                  <a:extLst>
                    <a:ext uri="{9D8B030D-6E8A-4147-A177-3AD203B41FA5}">
                      <a16:colId xmlns:a16="http://schemas.microsoft.com/office/drawing/2014/main" val="1084024130"/>
                    </a:ext>
                  </a:extLst>
                </a:gridCol>
              </a:tblGrid>
              <a:tr h="2944122">
                <a:tc>
                  <a:txBody>
                    <a:bodyPr/>
                    <a:lstStyle/>
                    <a:p>
                      <a:pPr marL="0" marR="0">
                        <a:spcBef>
                          <a:spcPts val="0"/>
                        </a:spcBef>
                        <a:spcAft>
                          <a:spcPts val="0"/>
                        </a:spcAft>
                      </a:pPr>
                      <a:r>
                        <a:rPr lang="en-US" sz="6600" b="0" dirty="0">
                          <a:solidFill>
                            <a:srgbClr val="000000"/>
                          </a:solidFill>
                          <a:effectLst/>
                          <a:latin typeface="+mn-lt"/>
                        </a:rPr>
                        <a:t> </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2">
                  <a:txBody>
                    <a:bodyPr/>
                    <a:lstStyle/>
                    <a:p>
                      <a:pPr marL="0" marR="0" algn="ctr">
                        <a:spcBef>
                          <a:spcPts val="0"/>
                        </a:spcBef>
                        <a:spcAft>
                          <a:spcPts val="0"/>
                        </a:spcAft>
                      </a:pPr>
                      <a:r>
                        <a:rPr lang="en-US" sz="6600" b="0" dirty="0">
                          <a:solidFill>
                            <a:schemeClr val="tx1"/>
                          </a:solidFill>
                          <a:effectLst/>
                          <a:latin typeface="+mn-lt"/>
                          <a:ea typeface="Verdana" panose="020B0604030504040204" pitchFamily="34" charset="0"/>
                        </a:rPr>
                        <a:t>None or Missing</a:t>
                      </a:r>
                    </a:p>
                    <a:p>
                      <a:pPr marL="0" marR="0" algn="ctr">
                        <a:spcBef>
                          <a:spcPts val="0"/>
                        </a:spcBef>
                        <a:spcAft>
                          <a:spcPts val="0"/>
                        </a:spcAft>
                      </a:pPr>
                      <a:r>
                        <a:rPr lang="en-US" sz="6600" b="0" dirty="0">
                          <a:solidFill>
                            <a:schemeClr val="tx1"/>
                          </a:solidFill>
                          <a:effectLst/>
                          <a:latin typeface="+mn-lt"/>
                          <a:ea typeface="Verdana" panose="020B0604030504040204" pitchFamily="34" charset="0"/>
                        </a:rPr>
                        <a:t>(CCI=0)</a:t>
                      </a:r>
                    </a:p>
                  </a:txBody>
                  <a:tcPr marL="68580" marR="68580" marT="0" marB="0" anchor="ctr">
                    <a:solidFill>
                      <a:schemeClr val="accent1">
                        <a:lumMod val="20000"/>
                        <a:lumOff val="80000"/>
                      </a:schemeClr>
                    </a:solidFill>
                  </a:tcPr>
                </a:tc>
                <a:tc hMerge="1">
                  <a:txBody>
                    <a:bodyPr/>
                    <a:lstStyle/>
                    <a:p>
                      <a:endParaRPr lang="en-US"/>
                    </a:p>
                  </a:txBody>
                  <a:tcPr/>
                </a:tc>
                <a:tc>
                  <a:txBody>
                    <a:bodyPr/>
                    <a:lstStyle/>
                    <a:p>
                      <a:pPr marL="0" marR="0" algn="ctr">
                        <a:spcBef>
                          <a:spcPts val="0"/>
                        </a:spcBef>
                        <a:spcAft>
                          <a:spcPts val="0"/>
                        </a:spcAft>
                      </a:pPr>
                      <a:r>
                        <a:rPr lang="en-US" sz="6600" b="0" dirty="0">
                          <a:solidFill>
                            <a:schemeClr val="tx1"/>
                          </a:solidFill>
                          <a:effectLst/>
                          <a:latin typeface="+mn-lt"/>
                          <a:ea typeface="Verdana" panose="020B0604030504040204" pitchFamily="34" charset="0"/>
                        </a:rPr>
                        <a:t>Mild</a:t>
                      </a:r>
                    </a:p>
                    <a:p>
                      <a:pPr marL="0" marR="0" algn="ctr">
                        <a:spcBef>
                          <a:spcPts val="0"/>
                        </a:spcBef>
                        <a:spcAft>
                          <a:spcPts val="0"/>
                        </a:spcAft>
                      </a:pPr>
                      <a:r>
                        <a:rPr lang="en-US" sz="6600" b="0" dirty="0">
                          <a:solidFill>
                            <a:schemeClr val="tx1"/>
                          </a:solidFill>
                          <a:effectLst/>
                          <a:latin typeface="+mn-lt"/>
                          <a:ea typeface="Verdana" panose="020B0604030504040204" pitchFamily="34" charset="0"/>
                          <a:cs typeface="Times New Roman" panose="02020603050405020304" pitchFamily="18" charset="0"/>
                        </a:rPr>
                        <a:t>(CCI=1-2)</a:t>
                      </a:r>
                    </a:p>
                  </a:txBody>
                  <a:tcPr marL="68580" marR="68580" marT="0" marB="0" anchor="ctr">
                    <a:solidFill>
                      <a:schemeClr val="accent1">
                        <a:lumMod val="20000"/>
                        <a:lumOff val="80000"/>
                      </a:schemeClr>
                    </a:solidFill>
                  </a:tcPr>
                </a:tc>
                <a:tc gridSpan="2">
                  <a:txBody>
                    <a:bodyPr/>
                    <a:lstStyle/>
                    <a:p>
                      <a:pPr marL="0" marR="0" algn="ctr">
                        <a:spcBef>
                          <a:spcPts val="0"/>
                        </a:spcBef>
                        <a:spcAft>
                          <a:spcPts val="0"/>
                        </a:spcAft>
                      </a:pPr>
                      <a:r>
                        <a:rPr lang="en-US" sz="6600" b="0" dirty="0">
                          <a:solidFill>
                            <a:schemeClr val="tx1"/>
                          </a:solidFill>
                          <a:effectLst/>
                          <a:latin typeface="+mn-lt"/>
                          <a:ea typeface="Verdana" panose="020B0604030504040204" pitchFamily="34" charset="0"/>
                        </a:rPr>
                        <a:t>Moderate</a:t>
                      </a:r>
                      <a:br>
                        <a:rPr lang="en-US" sz="6600" b="0" dirty="0">
                          <a:solidFill>
                            <a:schemeClr val="tx1"/>
                          </a:solidFill>
                          <a:effectLst/>
                          <a:latin typeface="+mn-lt"/>
                          <a:ea typeface="Verdana" panose="020B0604030504040204" pitchFamily="34" charset="0"/>
                        </a:rPr>
                      </a:br>
                      <a:r>
                        <a:rPr lang="en-US" sz="6600" b="0" dirty="0">
                          <a:solidFill>
                            <a:schemeClr val="tx1"/>
                          </a:solidFill>
                          <a:effectLst/>
                          <a:latin typeface="+mn-lt"/>
                          <a:ea typeface="Verdana" panose="020B0604030504040204" pitchFamily="34" charset="0"/>
                        </a:rPr>
                        <a:t>(CCI=3-4)</a:t>
                      </a:r>
                      <a:endParaRPr lang="en-US" sz="66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6600" b="0" dirty="0">
                          <a:solidFill>
                            <a:schemeClr val="tx1"/>
                          </a:solidFill>
                          <a:effectLst/>
                          <a:latin typeface="+mn-lt"/>
                          <a:ea typeface="Verdana" panose="020B0604030504040204" pitchFamily="34" charset="0"/>
                        </a:rPr>
                        <a:t>Severe Burden</a:t>
                      </a:r>
                      <a:br>
                        <a:rPr lang="en-US" sz="6600" b="0" dirty="0">
                          <a:solidFill>
                            <a:schemeClr val="tx1"/>
                          </a:solidFill>
                          <a:effectLst/>
                          <a:latin typeface="+mn-lt"/>
                          <a:ea typeface="Verdana" panose="020B0604030504040204" pitchFamily="34" charset="0"/>
                        </a:rPr>
                      </a:br>
                      <a:r>
                        <a:rPr lang="en-US" sz="6600" b="0" dirty="0">
                          <a:solidFill>
                            <a:schemeClr val="tx1"/>
                          </a:solidFill>
                          <a:effectLst/>
                          <a:latin typeface="+mn-lt"/>
                          <a:ea typeface="Verdana" panose="020B0604030504040204" pitchFamily="34" charset="0"/>
                        </a:rPr>
                        <a:t>(CCI&gt;4)</a:t>
                      </a:r>
                      <a:endParaRPr lang="en-US" sz="66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6600" b="0" dirty="0">
                          <a:solidFill>
                            <a:schemeClr val="tx1"/>
                          </a:solidFill>
                          <a:effectLst/>
                          <a:latin typeface="+mn-lt"/>
                          <a:ea typeface="Verdana" panose="020B0604030504040204" pitchFamily="34" charset="0"/>
                        </a:rPr>
                        <a:t>Total</a:t>
                      </a:r>
                      <a:endParaRPr lang="en-US" sz="66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endParaRPr lang="en-US" sz="66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580197574"/>
                  </a:ext>
                </a:extLst>
              </a:tr>
              <a:tr h="981374">
                <a:tc gridSpan="8">
                  <a:txBody>
                    <a:bodyPr/>
                    <a:lstStyle/>
                    <a:p>
                      <a:pPr marL="0" marR="0">
                        <a:spcBef>
                          <a:spcPts val="0"/>
                        </a:spcBef>
                        <a:spcAft>
                          <a:spcPts val="0"/>
                        </a:spcAft>
                      </a:pPr>
                      <a:r>
                        <a:rPr lang="en-US" sz="6600" b="0" dirty="0">
                          <a:solidFill>
                            <a:schemeClr val="accent6">
                              <a:lumMod val="75000"/>
                            </a:schemeClr>
                          </a:solidFill>
                          <a:effectLst/>
                          <a:latin typeface="+mn-lt"/>
                        </a:rPr>
                        <a:t>SES SVI Quartile, n (%)</a:t>
                      </a:r>
                      <a:endParaRPr lang="en-US" sz="6600" b="0" dirty="0">
                        <a:solidFill>
                          <a:schemeClr val="accent6">
                            <a:lumMod val="75000"/>
                          </a:schemeClr>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spcBef>
                          <a:spcPts val="0"/>
                        </a:spcBef>
                        <a:spcAft>
                          <a:spcPts val="0"/>
                        </a:spcAft>
                      </a:pPr>
                      <a:r>
                        <a:rPr lang="en-US" sz="6600" b="0" dirty="0">
                          <a:solidFill>
                            <a:schemeClr val="tx1"/>
                          </a:solidFill>
                          <a:effectLst/>
                          <a:latin typeface="+mn-lt"/>
                          <a:ea typeface="Calibri" panose="020F0502020204030204" pitchFamily="34" charset="0"/>
                          <a:cs typeface="Times New Roman" panose="02020603050405020304" pitchFamily="18" charset="0"/>
                        </a:rPr>
                        <a:t>0.907</a:t>
                      </a:r>
                    </a:p>
                  </a:txBody>
                  <a:tcPr marL="68580" marR="68580" marT="0" marB="0"/>
                </a:tc>
                <a:extLst>
                  <a:ext uri="{0D108BD9-81ED-4DB2-BD59-A6C34878D82A}">
                    <a16:rowId xmlns:a16="http://schemas.microsoft.com/office/drawing/2014/main" val="720061779"/>
                  </a:ext>
                </a:extLst>
              </a:tr>
              <a:tr h="981374">
                <a:tc gridSpan="2">
                  <a:txBody>
                    <a:bodyPr/>
                    <a:lstStyle/>
                    <a:p>
                      <a:pPr marL="0" marR="0">
                        <a:spcBef>
                          <a:spcPts val="0"/>
                        </a:spcBef>
                        <a:spcAft>
                          <a:spcPts val="0"/>
                        </a:spcAft>
                      </a:pPr>
                      <a:r>
                        <a:rPr lang="en-US" sz="6600" b="0" dirty="0">
                          <a:solidFill>
                            <a:srgbClr val="000000"/>
                          </a:solidFill>
                          <a:effectLst/>
                          <a:latin typeface="+mn-lt"/>
                        </a:rPr>
                        <a:t>Q1 (Highest SES)</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endParaRPr lang="en-US" sz="2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77 (33.5)</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spcBef>
                          <a:spcPts val="0"/>
                        </a:spcBef>
                        <a:spcAft>
                          <a:spcPts val="0"/>
                        </a:spcAft>
                      </a:pPr>
                      <a:r>
                        <a:rPr lang="en-US" sz="6600" b="0" dirty="0">
                          <a:solidFill>
                            <a:srgbClr val="010205"/>
                          </a:solidFill>
                          <a:effectLst/>
                          <a:latin typeface="+mn-lt"/>
                        </a:rPr>
                        <a:t>88 (38.3)</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r>
                        <a:rPr lang="en-US" sz="2400">
                          <a:solidFill>
                            <a:srgbClr val="010205"/>
                          </a:solidFill>
                          <a:effectLst/>
                          <a:latin typeface="+mn-lt"/>
                        </a:rPr>
                        <a:t>39 (17.0)</a:t>
                      </a:r>
                      <a:endParaRPr lang="en-US" sz="240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39 (17.0)</a:t>
                      </a: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26 (11.3)</a:t>
                      </a: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230</a:t>
                      </a: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75222630"/>
                  </a:ext>
                </a:extLst>
              </a:tr>
              <a:tr h="981374">
                <a:tc gridSpan="2">
                  <a:txBody>
                    <a:bodyPr/>
                    <a:lstStyle/>
                    <a:p>
                      <a:pPr marL="0" marR="0">
                        <a:spcBef>
                          <a:spcPts val="0"/>
                        </a:spcBef>
                        <a:spcAft>
                          <a:spcPts val="0"/>
                        </a:spcAft>
                      </a:pPr>
                      <a:r>
                        <a:rPr lang="en-US" sz="6600" b="0" dirty="0">
                          <a:solidFill>
                            <a:srgbClr val="000000"/>
                          </a:solidFill>
                          <a:effectLst/>
                          <a:latin typeface="+mn-lt"/>
                        </a:rPr>
                        <a:t>Q2</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endParaRPr lang="en-US" sz="240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53 (30.1)</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spcBef>
                          <a:spcPts val="0"/>
                        </a:spcBef>
                        <a:spcAft>
                          <a:spcPts val="0"/>
                        </a:spcAft>
                      </a:pPr>
                      <a:r>
                        <a:rPr lang="en-US" sz="6600" b="0" dirty="0">
                          <a:solidFill>
                            <a:srgbClr val="010205"/>
                          </a:solidFill>
                          <a:effectLst/>
                          <a:latin typeface="+mn-lt"/>
                        </a:rPr>
                        <a:t>69 (39.2)</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r>
                        <a:rPr lang="en-US" sz="2400">
                          <a:solidFill>
                            <a:srgbClr val="010205"/>
                          </a:solidFill>
                          <a:effectLst/>
                          <a:latin typeface="+mn-lt"/>
                        </a:rPr>
                        <a:t>31 (17.6)</a:t>
                      </a:r>
                      <a:endParaRPr lang="en-US" sz="240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31 (17.6)</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23( 13.1)</a:t>
                      </a: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176</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4624851"/>
                  </a:ext>
                </a:extLst>
              </a:tr>
              <a:tr h="981374">
                <a:tc gridSpan="2">
                  <a:txBody>
                    <a:bodyPr/>
                    <a:lstStyle/>
                    <a:p>
                      <a:pPr marL="0" marR="0">
                        <a:spcBef>
                          <a:spcPts val="0"/>
                        </a:spcBef>
                        <a:spcAft>
                          <a:spcPts val="0"/>
                        </a:spcAft>
                      </a:pPr>
                      <a:r>
                        <a:rPr lang="en-US" sz="6600" b="0">
                          <a:solidFill>
                            <a:srgbClr val="000000"/>
                          </a:solidFill>
                          <a:effectLst/>
                          <a:latin typeface="+mn-lt"/>
                        </a:rPr>
                        <a:t>Q3</a:t>
                      </a: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endParaRPr lang="en-US" sz="2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107(37.4)</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spcBef>
                          <a:spcPts val="0"/>
                        </a:spcBef>
                        <a:spcAft>
                          <a:spcPts val="0"/>
                        </a:spcAft>
                      </a:pPr>
                      <a:r>
                        <a:rPr lang="en-US" sz="6600" b="0" dirty="0">
                          <a:solidFill>
                            <a:srgbClr val="010205"/>
                          </a:solidFill>
                          <a:effectLst/>
                          <a:latin typeface="+mn-lt"/>
                        </a:rPr>
                        <a:t>97(33.9)</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r>
                        <a:rPr lang="en-US" sz="2400">
                          <a:solidFill>
                            <a:srgbClr val="010205"/>
                          </a:solidFill>
                          <a:effectLst/>
                          <a:latin typeface="+mn-lt"/>
                        </a:rPr>
                        <a:t>51(17.8)</a:t>
                      </a:r>
                      <a:endParaRPr lang="en-US" sz="240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51(17.8)</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a:solidFill>
                            <a:srgbClr val="010205"/>
                          </a:solidFill>
                          <a:effectLst/>
                          <a:latin typeface="+mn-lt"/>
                        </a:rPr>
                        <a:t>31(10.8)</a:t>
                      </a:r>
                      <a:endParaRPr lang="en-US" sz="6600" b="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286</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8302333"/>
                  </a:ext>
                </a:extLst>
              </a:tr>
              <a:tr h="981374">
                <a:tc gridSpan="2">
                  <a:txBody>
                    <a:bodyPr/>
                    <a:lstStyle/>
                    <a:p>
                      <a:pPr marL="0" marR="0">
                        <a:spcBef>
                          <a:spcPts val="0"/>
                        </a:spcBef>
                        <a:spcAft>
                          <a:spcPts val="0"/>
                        </a:spcAft>
                      </a:pPr>
                      <a:r>
                        <a:rPr lang="en-US" sz="6600" b="0" dirty="0">
                          <a:solidFill>
                            <a:srgbClr val="FF0000"/>
                          </a:solidFill>
                          <a:effectLst/>
                          <a:latin typeface="+mn-lt"/>
                        </a:rPr>
                        <a:t>Q4 (Lowest SES)</a:t>
                      </a:r>
                      <a:endParaRPr lang="en-US" sz="6600" b="0"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endParaRPr lang="en-US" sz="2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227 (30.7)</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spcBef>
                          <a:spcPts val="0"/>
                        </a:spcBef>
                        <a:spcAft>
                          <a:spcPts val="0"/>
                        </a:spcAft>
                      </a:pPr>
                      <a:r>
                        <a:rPr lang="en-US" sz="6600" b="0" dirty="0">
                          <a:solidFill>
                            <a:srgbClr val="010205"/>
                          </a:solidFill>
                          <a:effectLst/>
                          <a:latin typeface="+mn-lt"/>
                        </a:rPr>
                        <a:t>285 (38.6)</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pPr marL="0" marR="0">
                        <a:spcBef>
                          <a:spcPts val="0"/>
                        </a:spcBef>
                        <a:spcAft>
                          <a:spcPts val="0"/>
                        </a:spcAft>
                      </a:pPr>
                      <a:r>
                        <a:rPr lang="en-US" sz="2400" dirty="0">
                          <a:solidFill>
                            <a:srgbClr val="010205"/>
                          </a:solidFill>
                          <a:effectLst/>
                          <a:latin typeface="+mn-lt"/>
                        </a:rPr>
                        <a:t>142 (19.2)</a:t>
                      </a:r>
                      <a:endParaRPr lang="en-US" sz="2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142 (19.2)</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85 (11.5)</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6600" b="0" dirty="0">
                          <a:solidFill>
                            <a:srgbClr val="010205"/>
                          </a:solidFill>
                          <a:effectLst/>
                          <a:latin typeface="+mn-lt"/>
                        </a:rPr>
                        <a:t>739</a:t>
                      </a: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6600" b="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7578647"/>
                  </a:ext>
                </a:extLst>
              </a:tr>
            </a:tbl>
          </a:graphicData>
        </a:graphic>
      </p:graphicFrame>
      <p:sp>
        <p:nvSpPr>
          <p:cNvPr id="4" name="Title 1">
            <a:extLst>
              <a:ext uri="{FF2B5EF4-FFF2-40B4-BE49-F238E27FC236}">
                <a16:creationId xmlns:a16="http://schemas.microsoft.com/office/drawing/2014/main" id="{810DC6CF-55F0-B1EB-8DEF-6F29CE1DB929}"/>
              </a:ext>
            </a:extLst>
          </p:cNvPr>
          <p:cNvSpPr txBox="1">
            <a:spLocks/>
          </p:cNvSpPr>
          <p:nvPr/>
        </p:nvSpPr>
        <p:spPr>
          <a:xfrm>
            <a:off x="1897517" y="1667456"/>
            <a:ext cx="37461825" cy="6274332"/>
          </a:xfrm>
          <a:prstGeom prst="rect">
            <a:avLst/>
          </a:prstGeom>
        </p:spPr>
        <p:txBody>
          <a:bodyPr/>
          <a:lstStyle>
            <a:lvl1pPr algn="l" defTabSz="4328130" rtl="0" eaLnBrk="1" latinLnBrk="0" hangingPunct="1">
              <a:lnSpc>
                <a:spcPct val="90000"/>
              </a:lnSpc>
              <a:spcBef>
                <a:spcPct val="0"/>
              </a:spcBef>
              <a:buNone/>
              <a:defRPr sz="20827" kern="1200">
                <a:solidFill>
                  <a:schemeClr val="tx1"/>
                </a:solidFill>
                <a:latin typeface="+mj-lt"/>
                <a:ea typeface="+mj-ea"/>
                <a:cs typeface="+mj-cs"/>
              </a:defRPr>
            </a:lvl1pPr>
          </a:lstStyle>
          <a:p>
            <a:r>
              <a:rPr lang="en-US" dirty="0"/>
              <a:t>Results</a:t>
            </a:r>
          </a:p>
        </p:txBody>
      </p:sp>
      <p:sp>
        <p:nvSpPr>
          <p:cNvPr id="6" name="TextBox 5">
            <a:extLst>
              <a:ext uri="{FF2B5EF4-FFF2-40B4-BE49-F238E27FC236}">
                <a16:creationId xmlns:a16="http://schemas.microsoft.com/office/drawing/2014/main" id="{2A46A659-DEFB-1D5B-549B-9D9C4877D191}"/>
              </a:ext>
            </a:extLst>
          </p:cNvPr>
          <p:cNvSpPr txBox="1"/>
          <p:nvPr/>
        </p:nvSpPr>
        <p:spPr>
          <a:xfrm>
            <a:off x="11282648" y="17919836"/>
            <a:ext cx="19559872" cy="1938992"/>
          </a:xfrm>
          <a:prstGeom prst="rect">
            <a:avLst/>
          </a:prstGeom>
          <a:noFill/>
        </p:spPr>
        <p:txBody>
          <a:bodyPr wrap="square" lIns="91440" tIns="45720" rIns="91440" bIns="45720" rtlCol="0" anchor="t">
            <a:spAutoFit/>
          </a:bodyPr>
          <a:lstStyle/>
          <a:p>
            <a:pPr algn="ctr"/>
            <a:r>
              <a:rPr lang="en-US" sz="6000" b="1" i="1" dirty="0">
                <a:solidFill>
                  <a:schemeClr val="accent1">
                    <a:lumMod val="50000"/>
                  </a:schemeClr>
                </a:solidFill>
                <a:ea typeface="Verdana" panose="020B0604030504040204" pitchFamily="34" charset="0"/>
                <a:cs typeface="Arial" panose="020B0604020202020204" pitchFamily="34" charset="0"/>
              </a:rPr>
              <a:t>Figure 3. Proportion of Total Cohort with Severe Comorbidity Burden by Neighborhood Socioeconomic Vulnerability</a:t>
            </a:r>
          </a:p>
        </p:txBody>
      </p:sp>
      <p:sp>
        <p:nvSpPr>
          <p:cNvPr id="7" name="TextBox 6">
            <a:extLst>
              <a:ext uri="{FF2B5EF4-FFF2-40B4-BE49-F238E27FC236}">
                <a16:creationId xmlns:a16="http://schemas.microsoft.com/office/drawing/2014/main" id="{F035EE9B-D3D9-7781-A0D4-E7DDDCAEA6C6}"/>
              </a:ext>
            </a:extLst>
          </p:cNvPr>
          <p:cNvSpPr txBox="1"/>
          <p:nvPr/>
        </p:nvSpPr>
        <p:spPr>
          <a:xfrm rot="16200000">
            <a:off x="6774183" y="23567419"/>
            <a:ext cx="6985604" cy="2031325"/>
          </a:xfrm>
          <a:prstGeom prst="rect">
            <a:avLst/>
          </a:prstGeom>
          <a:noFill/>
        </p:spPr>
        <p:txBody>
          <a:bodyPr wrap="square" lIns="91440" tIns="45720" rIns="91440" bIns="45720" rtlCol="0" anchor="t">
            <a:spAutoFit/>
          </a:bodyPr>
          <a:lstStyle/>
          <a:p>
            <a:pPr algn="ctr"/>
            <a:r>
              <a:rPr lang="en-US" sz="6000" i="1" dirty="0">
                <a:ea typeface="Verdana" panose="020B0604030504040204" pitchFamily="34" charset="0"/>
                <a:cs typeface="Arial" panose="020B0604020202020204" pitchFamily="34" charset="0"/>
              </a:rPr>
              <a:t>Percentage of </a:t>
            </a:r>
            <a:r>
              <a:rPr lang="en-US" sz="6600" i="1" dirty="0">
                <a:ea typeface="Verdana" panose="020B0604030504040204" pitchFamily="34" charset="0"/>
                <a:cs typeface="Arial" panose="020B0604020202020204" pitchFamily="34" charset="0"/>
              </a:rPr>
              <a:t>Comorbidity</a:t>
            </a:r>
            <a:r>
              <a:rPr lang="en-US" sz="6000" i="1" dirty="0">
                <a:ea typeface="Verdana" panose="020B0604030504040204" pitchFamily="34" charset="0"/>
                <a:cs typeface="Arial" panose="020B0604020202020204" pitchFamily="34" charset="0"/>
              </a:rPr>
              <a:t> Burden </a:t>
            </a:r>
          </a:p>
        </p:txBody>
      </p:sp>
      <p:graphicFrame>
        <p:nvGraphicFramePr>
          <p:cNvPr id="8" name="Chart 7">
            <a:extLst>
              <a:ext uri="{FF2B5EF4-FFF2-40B4-BE49-F238E27FC236}">
                <a16:creationId xmlns:a16="http://schemas.microsoft.com/office/drawing/2014/main" id="{8B1411E8-70C0-9A43-BCEC-6503D809F7B4}"/>
              </a:ext>
            </a:extLst>
          </p:cNvPr>
          <p:cNvGraphicFramePr>
            <a:graphicFrameLocks/>
          </p:cNvGraphicFramePr>
          <p:nvPr>
            <p:extLst>
              <p:ext uri="{D42A27DB-BD31-4B8C-83A1-F6EECF244321}">
                <p14:modId xmlns:p14="http://schemas.microsoft.com/office/powerpoint/2010/main" val="1704945007"/>
              </p:ext>
            </p:extLst>
          </p:nvPr>
        </p:nvGraphicFramePr>
        <p:xfrm>
          <a:off x="11782514" y="19422786"/>
          <a:ext cx="20181581" cy="1137095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A9CB31EF-E161-7FD1-CEF6-B719284A962E}"/>
              </a:ext>
            </a:extLst>
          </p:cNvPr>
          <p:cNvSpPr txBox="1"/>
          <p:nvPr/>
        </p:nvSpPr>
        <p:spPr>
          <a:xfrm>
            <a:off x="14386603" y="28638963"/>
            <a:ext cx="14973405" cy="923330"/>
          </a:xfrm>
          <a:prstGeom prst="rect">
            <a:avLst/>
          </a:prstGeom>
          <a:noFill/>
        </p:spPr>
        <p:txBody>
          <a:bodyPr wrap="square" lIns="91440" tIns="45720" rIns="91440" bIns="45720" rtlCol="0" anchor="t">
            <a:spAutoFit/>
          </a:bodyPr>
          <a:lstStyle/>
          <a:p>
            <a:pPr algn="ctr"/>
            <a:r>
              <a:rPr lang="en-US" sz="5400" i="1" dirty="0">
                <a:ea typeface="Verdana" panose="020B0604030504040204" pitchFamily="34" charset="0"/>
                <a:cs typeface="Arial" panose="020B0604020202020204" pitchFamily="34" charset="0"/>
              </a:rPr>
              <a:t>Neighborhood-Level Socioeconomic Vulnerability</a:t>
            </a:r>
          </a:p>
        </p:txBody>
      </p:sp>
    </p:spTree>
    <p:extLst>
      <p:ext uri="{BB962C8B-B14F-4D97-AF65-F5344CB8AC3E}">
        <p14:creationId xmlns:p14="http://schemas.microsoft.com/office/powerpoint/2010/main" val="809323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0DC6CF-55F0-B1EB-8DEF-6F29CE1DB929}"/>
              </a:ext>
            </a:extLst>
          </p:cNvPr>
          <p:cNvSpPr txBox="1">
            <a:spLocks/>
          </p:cNvSpPr>
          <p:nvPr/>
        </p:nvSpPr>
        <p:spPr>
          <a:xfrm>
            <a:off x="1897517" y="1667456"/>
            <a:ext cx="37461825" cy="6274332"/>
          </a:xfrm>
          <a:prstGeom prst="rect">
            <a:avLst/>
          </a:prstGeom>
        </p:spPr>
        <p:txBody>
          <a:bodyPr/>
          <a:lstStyle>
            <a:lvl1pPr algn="l" defTabSz="4328130" rtl="0" eaLnBrk="1" latinLnBrk="0" hangingPunct="1">
              <a:lnSpc>
                <a:spcPct val="90000"/>
              </a:lnSpc>
              <a:spcBef>
                <a:spcPct val="0"/>
              </a:spcBef>
              <a:buNone/>
              <a:defRPr sz="20827" kern="1200">
                <a:solidFill>
                  <a:schemeClr val="tx1"/>
                </a:solidFill>
                <a:latin typeface="+mj-lt"/>
                <a:ea typeface="+mj-ea"/>
                <a:cs typeface="+mj-cs"/>
              </a:defRPr>
            </a:lvl1pPr>
          </a:lstStyle>
          <a:p>
            <a:r>
              <a:rPr lang="en-US" dirty="0"/>
              <a:t>Results</a:t>
            </a:r>
          </a:p>
        </p:txBody>
      </p:sp>
      <p:graphicFrame>
        <p:nvGraphicFramePr>
          <p:cNvPr id="2" name="Table 1">
            <a:extLst>
              <a:ext uri="{FF2B5EF4-FFF2-40B4-BE49-F238E27FC236}">
                <a16:creationId xmlns:a16="http://schemas.microsoft.com/office/drawing/2014/main" id="{51209479-A90E-E356-E62E-4B802FFA7D45}"/>
              </a:ext>
            </a:extLst>
          </p:cNvPr>
          <p:cNvGraphicFramePr>
            <a:graphicFrameLocks noGrp="1"/>
          </p:cNvGraphicFramePr>
          <p:nvPr>
            <p:extLst>
              <p:ext uri="{D42A27DB-BD31-4B8C-83A1-F6EECF244321}">
                <p14:modId xmlns:p14="http://schemas.microsoft.com/office/powerpoint/2010/main" val="1690439610"/>
              </p:ext>
            </p:extLst>
          </p:nvPr>
        </p:nvGraphicFramePr>
        <p:xfrm>
          <a:off x="6574972" y="9154865"/>
          <a:ext cx="31719307" cy="15931938"/>
        </p:xfrm>
        <a:graphic>
          <a:graphicData uri="http://schemas.openxmlformats.org/drawingml/2006/table">
            <a:tbl>
              <a:tblPr firstRow="1" firstCol="1" bandRow="1">
                <a:tableStyleId>{91EBBBCC-DAD2-459C-BE2E-F6DE35CF9A28}</a:tableStyleId>
              </a:tblPr>
              <a:tblGrid>
                <a:gridCol w="5486638">
                  <a:extLst>
                    <a:ext uri="{9D8B030D-6E8A-4147-A177-3AD203B41FA5}">
                      <a16:colId xmlns:a16="http://schemas.microsoft.com/office/drawing/2014/main" val="2271530101"/>
                    </a:ext>
                  </a:extLst>
                </a:gridCol>
                <a:gridCol w="3898041">
                  <a:extLst>
                    <a:ext uri="{9D8B030D-6E8A-4147-A177-3AD203B41FA5}">
                      <a16:colId xmlns:a16="http://schemas.microsoft.com/office/drawing/2014/main" val="2076546546"/>
                    </a:ext>
                  </a:extLst>
                </a:gridCol>
                <a:gridCol w="4444412">
                  <a:extLst>
                    <a:ext uri="{9D8B030D-6E8A-4147-A177-3AD203B41FA5}">
                      <a16:colId xmlns:a16="http://schemas.microsoft.com/office/drawing/2014/main" val="1977449291"/>
                    </a:ext>
                  </a:extLst>
                </a:gridCol>
                <a:gridCol w="4444412">
                  <a:extLst>
                    <a:ext uri="{9D8B030D-6E8A-4147-A177-3AD203B41FA5}">
                      <a16:colId xmlns:a16="http://schemas.microsoft.com/office/drawing/2014/main" val="2584673454"/>
                    </a:ext>
                  </a:extLst>
                </a:gridCol>
                <a:gridCol w="4398497">
                  <a:extLst>
                    <a:ext uri="{9D8B030D-6E8A-4147-A177-3AD203B41FA5}">
                      <a16:colId xmlns:a16="http://schemas.microsoft.com/office/drawing/2014/main" val="245645965"/>
                    </a:ext>
                  </a:extLst>
                </a:gridCol>
                <a:gridCol w="3381797">
                  <a:extLst>
                    <a:ext uri="{9D8B030D-6E8A-4147-A177-3AD203B41FA5}">
                      <a16:colId xmlns:a16="http://schemas.microsoft.com/office/drawing/2014/main" val="3907066368"/>
                    </a:ext>
                  </a:extLst>
                </a:gridCol>
                <a:gridCol w="109084">
                  <a:extLst>
                    <a:ext uri="{9D8B030D-6E8A-4147-A177-3AD203B41FA5}">
                      <a16:colId xmlns:a16="http://schemas.microsoft.com/office/drawing/2014/main" val="2254438258"/>
                    </a:ext>
                  </a:extLst>
                </a:gridCol>
                <a:gridCol w="5556426">
                  <a:extLst>
                    <a:ext uri="{9D8B030D-6E8A-4147-A177-3AD203B41FA5}">
                      <a16:colId xmlns:a16="http://schemas.microsoft.com/office/drawing/2014/main" val="2388385692"/>
                    </a:ext>
                  </a:extLst>
                </a:gridCol>
              </a:tblGrid>
              <a:tr h="970809">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gridSpan="3">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Unadjusted</a:t>
                      </a:r>
                    </a:p>
                  </a:txBody>
                  <a:tcPr marL="68580" marR="68580"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gridSpan="4">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Adjusted</a:t>
                      </a:r>
                    </a:p>
                  </a:txBody>
                  <a:tcPr marL="68580" marR="68580"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3650111118"/>
                  </a:ext>
                </a:extLst>
              </a:tr>
              <a:tr h="970809">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OR </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rPr>
                        <a:t>CI</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p-value</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OR</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95% CI</a:t>
                      </a: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gridSpan="2">
                  <a:txBody>
                    <a:bodyPr/>
                    <a:lstStyle/>
                    <a:p>
                      <a:pPr marL="0" marR="0" algn="ctr">
                        <a:spcBef>
                          <a:spcPts val="0"/>
                        </a:spcBef>
                        <a:spcAft>
                          <a:spcPts val="0"/>
                        </a:spcAft>
                      </a:pPr>
                      <a:r>
                        <a:rPr lang="en-US" sz="5400" b="0">
                          <a:solidFill>
                            <a:schemeClr val="tx1"/>
                          </a:solidFill>
                          <a:effectLst/>
                          <a:latin typeface="+mn-lt"/>
                          <a:ea typeface="Verdana" panose="020B0604030504040204" pitchFamily="34" charset="0"/>
                        </a:rPr>
                        <a:t>P-value</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hMerge="1">
                  <a:txBody>
                    <a:bodyPr/>
                    <a:lstStyle/>
                    <a:p>
                      <a:pPr marL="0" marR="0" algn="ctr">
                        <a:spcBef>
                          <a:spcPts val="0"/>
                        </a:spcBef>
                        <a:spcAft>
                          <a:spcPts val="0"/>
                        </a:spcAft>
                      </a:pPr>
                      <a:r>
                        <a:rPr lang="en-US" sz="2400" b="0" dirty="0">
                          <a:solidFill>
                            <a:schemeClr val="tx1"/>
                          </a:solidFill>
                          <a:effectLst/>
                          <a:latin typeface="+mn-lt"/>
                          <a:ea typeface="Verdana" panose="020B0604030504040204" pitchFamily="34" charset="0"/>
                        </a:rPr>
                        <a:t>P-value</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1446841446"/>
                  </a:ext>
                </a:extLst>
              </a:tr>
              <a:tr h="383797">
                <a:tc>
                  <a:txBody>
                    <a:bodyPr/>
                    <a:lstStyle/>
                    <a:p>
                      <a:pPr marL="0" marR="0">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Age</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1.04</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1.03-1.06</a:t>
                      </a:r>
                    </a:p>
                  </a:txBody>
                  <a:tcPr marL="68580" marR="68580" marT="0" marB="0" anchor="b"/>
                </a:tc>
                <a:tc>
                  <a:txBody>
                    <a:bodyPr/>
                    <a:lstStyle/>
                    <a:p>
                      <a:pPr marL="38100" marR="38100" algn="ctr">
                        <a:lnSpc>
                          <a:spcPts val="1600"/>
                        </a:lnSpc>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0.001***</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1.05</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1.028-1.067</a:t>
                      </a:r>
                    </a:p>
                  </a:txBody>
                  <a:tcPr marL="68580" marR="68580" marT="0" marB="0" anchor="b"/>
                </a:tc>
                <a:tc gridSpan="2">
                  <a:txBody>
                    <a:bodyPr/>
                    <a:lstStyle/>
                    <a:p>
                      <a:pPr marL="0" marR="0" algn="ctr">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&lt;0.001***</a:t>
                      </a: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69481221"/>
                  </a:ext>
                </a:extLst>
              </a:tr>
              <a:tr h="348312">
                <a:tc gridSpan="8">
                  <a:txBody>
                    <a:bodyPr/>
                    <a:lstStyle/>
                    <a:p>
                      <a:pPr marL="0" marR="0">
                        <a:spcBef>
                          <a:spcPts val="0"/>
                        </a:spcBef>
                        <a:spcAft>
                          <a:spcPts val="0"/>
                        </a:spcAft>
                      </a:pPr>
                      <a:r>
                        <a:rPr lang="en-US" sz="5400" b="1" dirty="0">
                          <a:solidFill>
                            <a:schemeClr val="tx1"/>
                          </a:solidFill>
                          <a:effectLst/>
                          <a:latin typeface="+mn-lt"/>
                        </a:rPr>
                        <a:t>Sex Assigned at Birth</a:t>
                      </a:r>
                    </a:p>
                  </a:txBody>
                  <a:tcPr marL="68580" marR="68580" marT="0" marB="0" anchor="b"/>
                </a:tc>
                <a:tc hMerge="1">
                  <a:txBody>
                    <a:bodyPr/>
                    <a:lstStyle/>
                    <a:p>
                      <a:pPr marL="38100" marR="38100">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nSpc>
                          <a:spcPts val="1600"/>
                        </a:lnSpc>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0" marR="0">
                        <a:spcBef>
                          <a:spcPts val="0"/>
                        </a:spcBef>
                        <a:spcAft>
                          <a:spcPts val="0"/>
                        </a:spcAft>
                      </a:pPr>
                      <a:r>
                        <a:rPr lang="en-US" sz="2400" b="0">
                          <a:solidFill>
                            <a:schemeClr val="tx1"/>
                          </a:solidFill>
                          <a:effectLst/>
                          <a:latin typeface="+mn-lt"/>
                        </a:rPr>
                        <a:t> </a:t>
                      </a: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pPr marL="0" marR="0">
                        <a:spcBef>
                          <a:spcPts val="0"/>
                        </a:spcBef>
                        <a:spcAft>
                          <a:spcPts val="0"/>
                        </a:spcAft>
                      </a:pPr>
                      <a:r>
                        <a:rPr lang="en-US" sz="2400" b="0" dirty="0">
                          <a:solidFill>
                            <a:schemeClr val="tx1"/>
                          </a:solidFill>
                          <a:effectLst/>
                          <a:latin typeface="+mn-lt"/>
                        </a:rPr>
                        <a:t> </a:t>
                      </a: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8873802"/>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Male (ref)</a:t>
                      </a:r>
                    </a:p>
                  </a:txBody>
                  <a:tcPr marL="68580" marR="68580" marT="0" marB="0" anchor="b"/>
                </a:tc>
                <a:tc>
                  <a:txBody>
                    <a:bodyPr/>
                    <a:lstStyle/>
                    <a:p>
                      <a:pPr marL="38100" marR="38100" algn="ctr">
                        <a:lnSpc>
                          <a:spcPts val="1600"/>
                        </a:lnSpc>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38100" marR="38100" algn="ctr">
                        <a:lnSpc>
                          <a:spcPts val="1600"/>
                        </a:lnSpc>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38100" marR="38100" algn="ctr">
                        <a:lnSpc>
                          <a:spcPts val="1600"/>
                        </a:lnSpc>
                        <a:spcBef>
                          <a:spcPts val="0"/>
                        </a:spcBef>
                        <a:spcAft>
                          <a:spcPts val="0"/>
                        </a:spcAft>
                      </a:pPr>
                      <a:endParaRPr lang="en-US" sz="5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6772397"/>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Female</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1.13</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.848-1.502</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.405</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.931</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0.66-1.3</a:t>
                      </a: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.679</a:t>
                      </a:r>
                    </a:p>
                  </a:txBody>
                  <a:tcPr marL="68580" marR="68580" marT="0" marB="0" anchor="b"/>
                </a:tc>
                <a:extLst>
                  <a:ext uri="{0D108BD9-81ED-4DB2-BD59-A6C34878D82A}">
                    <a16:rowId xmlns:a16="http://schemas.microsoft.com/office/drawing/2014/main" val="1593817669"/>
                  </a:ext>
                </a:extLst>
              </a:tr>
              <a:tr h="348312">
                <a:tc gridSpan="3">
                  <a:txBody>
                    <a:bodyPr/>
                    <a:lstStyle/>
                    <a:p>
                      <a:pPr marL="0" marR="0" lvl="0" indent="0" algn="l" defTabSz="4328130" rtl="0" eaLnBrk="1" fontAlgn="auto" latinLnBrk="0" hangingPunct="1">
                        <a:lnSpc>
                          <a:spcPct val="100000"/>
                        </a:lnSpc>
                        <a:spcBef>
                          <a:spcPts val="0"/>
                        </a:spcBef>
                        <a:spcAft>
                          <a:spcPts val="0"/>
                        </a:spcAft>
                        <a:buClrTx/>
                        <a:buSzTx/>
                        <a:buFontTx/>
                        <a:buNone/>
                        <a:tabLst/>
                        <a:defRPr/>
                      </a:pPr>
                      <a:r>
                        <a:rPr lang="en-US" sz="5400" b="1" dirty="0">
                          <a:solidFill>
                            <a:schemeClr val="tx1"/>
                          </a:solidFill>
                          <a:effectLst/>
                          <a:latin typeface="+mn-lt"/>
                          <a:ea typeface="Verdana" panose="020B0604030504040204" pitchFamily="34" charset="0"/>
                          <a:cs typeface="Times New Roman" panose="02020603050405020304" pitchFamily="18" charset="0"/>
                        </a:rPr>
                        <a:t>Race/Ethnicity</a:t>
                      </a:r>
                    </a:p>
                    <a:p>
                      <a:pPr marL="0" marR="0" algn="l">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lvl="0" indent="0" algn="ctr" defTabSz="4328130" rtl="0" eaLnBrk="1" fontAlgn="auto" latinLnBrk="0" hangingPunct="1">
                        <a:lnSpc>
                          <a:spcPts val="1600"/>
                        </a:lnSpc>
                        <a:spcBef>
                          <a:spcPts val="0"/>
                        </a:spcBef>
                        <a:spcAft>
                          <a:spcPts val="0"/>
                        </a:spcAft>
                        <a:buClrTx/>
                        <a:buSzTx/>
                        <a:buFontTx/>
                        <a:buNone/>
                        <a:tabLst/>
                        <a:defRPr/>
                      </a:pPr>
                      <a:r>
                        <a:rPr lang="en-US" sz="5400" b="1" dirty="0">
                          <a:latin typeface="+mn-lt"/>
                        </a:rPr>
                        <a:t>.016*</a:t>
                      </a:r>
                    </a:p>
                    <a:p>
                      <a:pPr marL="38100" marR="38100" algn="ctr">
                        <a:lnSpc>
                          <a:spcPts val="1600"/>
                        </a:lnSpc>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gridSpan="3">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lvl="0" indent="0" algn="ctr" defTabSz="4328130" rtl="0" eaLnBrk="1" fontAlgn="auto" latinLnBrk="0" hangingPunct="1">
                        <a:lnSpc>
                          <a:spcPct val="100000"/>
                        </a:lnSpc>
                        <a:spcBef>
                          <a:spcPts val="0"/>
                        </a:spcBef>
                        <a:spcAft>
                          <a:spcPts val="0"/>
                        </a:spcAft>
                        <a:buClrTx/>
                        <a:buSzTx/>
                        <a:buFontTx/>
                        <a:buNone/>
                        <a:tabLst/>
                        <a:defRPr/>
                      </a:pPr>
                      <a:r>
                        <a:rPr lang="en-US" sz="5400" dirty="0"/>
                        <a:t>.059</a:t>
                      </a:r>
                    </a:p>
                  </a:txBody>
                  <a:tcPr marL="68580" marR="68580" marT="0" marB="0" anchor="b"/>
                </a:tc>
                <a:extLst>
                  <a:ext uri="{0D108BD9-81ED-4DB2-BD59-A6C34878D82A}">
                    <a16:rowId xmlns:a16="http://schemas.microsoft.com/office/drawing/2014/main" val="3304948232"/>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white (ref)</a:t>
                      </a:r>
                    </a:p>
                  </a:txBody>
                  <a:tcPr marL="68580" marR="68580" marT="0" marB="0" anchor="b"/>
                </a:tc>
                <a:tc>
                  <a:txBody>
                    <a:bodyPr/>
                    <a:lstStyle/>
                    <a:p>
                      <a:pPr marL="38100" marR="38100" algn="ctr">
                        <a:lnSpc>
                          <a:spcPts val="1600"/>
                        </a:lnSpc>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38100" marR="38100" algn="ctr">
                        <a:lnSpc>
                          <a:spcPts val="1600"/>
                        </a:lnSpc>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38100" marR="38100" algn="ctr">
                        <a:lnSpc>
                          <a:spcPts val="1600"/>
                        </a:lnSpc>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endParaRPr lang="en-US"/>
                    </a:p>
                  </a:txBody>
                  <a:tcPr/>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30947375"/>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Non-Hispanic Black</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1.75</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1.22-2.52</a:t>
                      </a:r>
                    </a:p>
                  </a:txBody>
                  <a:tcPr marL="68580" marR="68580" marT="0" marB="0" anchor="b"/>
                </a:tc>
                <a:tc>
                  <a:txBody>
                    <a:bodyPr/>
                    <a:lstStyle/>
                    <a:p>
                      <a:pPr marL="38100" marR="38100" algn="ctr">
                        <a:lnSpc>
                          <a:spcPts val="1600"/>
                        </a:lnSpc>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   .002**</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1.78</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1.17-2.71</a:t>
                      </a: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.008**</a:t>
                      </a:r>
                    </a:p>
                  </a:txBody>
                  <a:tcPr marL="68580" marR="68580" marT="0" marB="0" anchor="b"/>
                </a:tc>
                <a:extLst>
                  <a:ext uri="{0D108BD9-81ED-4DB2-BD59-A6C34878D82A}">
                    <a16:rowId xmlns:a16="http://schemas.microsoft.com/office/drawing/2014/main" val="3740870893"/>
                  </a:ext>
                </a:extLst>
              </a:tr>
              <a:tr h="482134">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Hispanic</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1.73</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1.07-2.80</a:t>
                      </a:r>
                    </a:p>
                  </a:txBody>
                  <a:tcPr marL="68580" marR="68580" marT="0" marB="0" anchor="b"/>
                </a:tc>
                <a:tc>
                  <a:txBody>
                    <a:bodyPr/>
                    <a:lstStyle/>
                    <a:p>
                      <a:pPr marL="38100" marR="38100" algn="ctr">
                        <a:lnSpc>
                          <a:spcPts val="1600"/>
                        </a:lnSpc>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.026*</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1.63</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.905-2.93</a:t>
                      </a: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.104</a:t>
                      </a:r>
                    </a:p>
                  </a:txBody>
                  <a:tcPr marL="68580" marR="68580" marT="0" marB="0" anchor="b"/>
                </a:tc>
                <a:extLst>
                  <a:ext uri="{0D108BD9-81ED-4DB2-BD59-A6C34878D82A}">
                    <a16:rowId xmlns:a16="http://schemas.microsoft.com/office/drawing/2014/main" val="4147553957"/>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Other</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1.02</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0.38-2.696</a:t>
                      </a:r>
                    </a:p>
                  </a:txBody>
                  <a:tcPr marL="68580" marR="68580" marT="0" marB="0" anchor="b"/>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.967</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1.16</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.387-3.47</a:t>
                      </a:r>
                    </a:p>
                  </a:txBody>
                  <a:tcPr marL="68580" marR="68580" marT="0" marB="0" anchor="b"/>
                </a:tc>
                <a:tc hMerge="1">
                  <a:txBody>
                    <a:bodyPr/>
                    <a:lstStyle/>
                    <a:p>
                      <a:pPr marL="0" marR="0" algn="ctr">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.794</a:t>
                      </a:r>
                    </a:p>
                  </a:txBody>
                  <a:tcPr marL="68580" marR="68580" marT="0" marB="0" anchor="b"/>
                </a:tc>
                <a:extLst>
                  <a:ext uri="{0D108BD9-81ED-4DB2-BD59-A6C34878D82A}">
                    <a16:rowId xmlns:a16="http://schemas.microsoft.com/office/drawing/2014/main" val="3100150591"/>
                  </a:ext>
                </a:extLst>
              </a:tr>
              <a:tr h="348312">
                <a:tc gridSpan="3">
                  <a:txBody>
                    <a:bodyPr/>
                    <a:lstStyle/>
                    <a:p>
                      <a:pPr marL="0" marR="0" algn="l">
                        <a:spcBef>
                          <a:spcPts val="0"/>
                        </a:spcBef>
                        <a:spcAft>
                          <a:spcPts val="0"/>
                        </a:spcAft>
                      </a:pPr>
                      <a:r>
                        <a:rPr lang="en-US" sz="5400" b="1" dirty="0">
                          <a:solidFill>
                            <a:schemeClr val="tx1"/>
                          </a:solidFill>
                          <a:effectLst/>
                          <a:latin typeface="+mn-lt"/>
                          <a:ea typeface="Verdana" panose="020B0604030504040204" pitchFamily="34" charset="0"/>
                          <a:cs typeface="Times New Roman" panose="02020603050405020304" pitchFamily="18" charset="0"/>
                        </a:rPr>
                        <a:t>Neighborhood SES Vulnerability</a:t>
                      </a:r>
                    </a:p>
                    <a:p>
                      <a:pPr marL="0" marR="0" algn="l">
                        <a:spcBef>
                          <a:spcPts val="0"/>
                        </a:spcBef>
                        <a:spcAft>
                          <a:spcPts val="0"/>
                        </a:spcAft>
                      </a:pPr>
                      <a:endParaRPr lang="en-US" sz="5400" b="1"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hMerge="1">
                  <a:txBody>
                    <a:bodyPr/>
                    <a:lstStyle/>
                    <a:p>
                      <a:pPr marL="38100" marR="38100" algn="ctr">
                        <a:lnSpc>
                          <a:spcPts val="1600"/>
                        </a:lnSpc>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38100" marR="38100" algn="ctr">
                        <a:lnSpc>
                          <a:spcPts val="1600"/>
                        </a:lnSpc>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.907</a:t>
                      </a:r>
                    </a:p>
                  </a:txBody>
                  <a:tcPr marL="68580" marR="68580" marT="0" marB="0" anchor="b"/>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.741</a:t>
                      </a:r>
                    </a:p>
                  </a:txBody>
                  <a:tcPr marL="68580" marR="68580" marT="0" marB="0" anchor="b"/>
                </a:tc>
                <a:extLst>
                  <a:ext uri="{0D108BD9-81ED-4DB2-BD59-A6C34878D82A}">
                    <a16:rowId xmlns:a16="http://schemas.microsoft.com/office/drawing/2014/main" val="1985332784"/>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Q1 (ref)</a:t>
                      </a:r>
                    </a:p>
                  </a:txBody>
                  <a:tcPr marL="68580" marR="68580" marT="0" marB="0" anchor="ctr"/>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38100" marR="38100" algn="ctr">
                        <a:lnSpc>
                          <a:spcPts val="1600"/>
                        </a:lnSpc>
                        <a:spcBef>
                          <a:spcPts val="0"/>
                        </a:spcBef>
                        <a:spcAft>
                          <a:spcPts val="0"/>
                        </a:spcAft>
                      </a:pPr>
                      <a:endParaRPr lang="en-US" sz="5400" dirty="0">
                        <a:effectLst/>
                        <a:latin typeface="+mn-lt"/>
                        <a:ea typeface="Calibri" panose="020F0502020204030204" pitchFamily="34" charset="0"/>
                        <a:cs typeface="Times New Roman" panose="02020603050405020304" pitchFamily="18" charset="0"/>
                      </a:endParaRPr>
                    </a:p>
                  </a:txBody>
                  <a:tcPr marL="0" marR="0" marT="0" marB="0" anchor="b"/>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5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hMerge="1">
                  <a:txBody>
                    <a:bodyPr/>
                    <a:lstStyle/>
                    <a:p>
                      <a:endParaRPr lang="en-US"/>
                    </a:p>
                  </a:txBody>
                  <a:tcPr/>
                </a:tc>
                <a:tc>
                  <a:txBody>
                    <a:bodyPr/>
                    <a:lstStyle/>
                    <a:p>
                      <a:pPr marL="0" marR="0" algn="ctr">
                        <a:spcBef>
                          <a:spcPts val="0"/>
                        </a:spcBef>
                        <a:spcAft>
                          <a:spcPts val="0"/>
                        </a:spcAft>
                      </a:pP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53120778"/>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Q2</a:t>
                      </a:r>
                    </a:p>
                  </a:txBody>
                  <a:tcPr marL="68580" marR="68580" marT="0" marB="0" anchor="ctr"/>
                </a:tc>
                <a:tc>
                  <a:txBody>
                    <a:bodyPr/>
                    <a:lstStyle/>
                    <a:p>
                      <a:pPr marL="0" marR="0" algn="ctr">
                        <a:spcBef>
                          <a:spcPts val="0"/>
                        </a:spcBef>
                        <a:spcAft>
                          <a:spcPts val="0"/>
                        </a:spcAft>
                      </a:pPr>
                      <a:r>
                        <a:rPr lang="en-US" sz="5400" kern="1200" dirty="0">
                          <a:solidFill>
                            <a:schemeClr val="dk1"/>
                          </a:solidFill>
                          <a:effectLst/>
                          <a:latin typeface="+mn-lt"/>
                          <a:ea typeface="+mn-ea"/>
                          <a:cs typeface="+mn-cs"/>
                        </a:rPr>
                        <a:t>1.179</a:t>
                      </a:r>
                      <a:r>
                        <a:rPr lang="en-US" sz="5400" dirty="0">
                          <a:effectLst/>
                          <a:latin typeface="+mn-lt"/>
                        </a:rPr>
                        <a:t> </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38100" marR="38100" algn="ctr">
                        <a:lnSpc>
                          <a:spcPts val="1600"/>
                        </a:lnSpc>
                        <a:spcBef>
                          <a:spcPts val="0"/>
                        </a:spcBef>
                        <a:spcAft>
                          <a:spcPts val="0"/>
                        </a:spcAft>
                      </a:pPr>
                      <a:r>
                        <a:rPr lang="en-US" sz="5400" dirty="0">
                          <a:solidFill>
                            <a:srgbClr val="010205"/>
                          </a:solidFill>
                          <a:effectLst/>
                          <a:latin typeface="+mn-lt"/>
                          <a:ea typeface="Calibri" panose="020F0502020204030204" pitchFamily="34" charset="0"/>
                          <a:cs typeface="Times New Roman" panose="02020603050405020304" pitchFamily="18" charset="0"/>
                        </a:rPr>
                        <a:t>.648-</a:t>
                      </a:r>
                      <a:r>
                        <a:rPr lang="en-US" sz="5400" kern="1200" dirty="0">
                          <a:solidFill>
                            <a:schemeClr val="dk1"/>
                          </a:solidFill>
                          <a:effectLst/>
                          <a:latin typeface="+mn-lt"/>
                          <a:ea typeface="+mn-ea"/>
                          <a:cs typeface="+mn-cs"/>
                        </a:rPr>
                        <a:t>2.147</a:t>
                      </a:r>
                      <a:r>
                        <a:rPr lang="en-US" sz="5400" dirty="0">
                          <a:effectLst/>
                          <a:latin typeface="+mn-lt"/>
                        </a:rPr>
                        <a:t> </a:t>
                      </a:r>
                      <a:endParaRPr lang="en-US" sz="5400" dirty="0">
                        <a:effectLst/>
                        <a:latin typeface="+mn-lt"/>
                        <a:ea typeface="Calibri" panose="020F0502020204030204" pitchFamily="34" charset="0"/>
                        <a:cs typeface="Times New Roman" panose="02020603050405020304" pitchFamily="18" charset="0"/>
                      </a:endParaRPr>
                    </a:p>
                  </a:txBody>
                  <a:tcPr marL="0" marR="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.589</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1.20</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.641-2.24</a:t>
                      </a: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.573</a:t>
                      </a:r>
                    </a:p>
                  </a:txBody>
                  <a:tcPr marL="68580" marR="68580" marT="0" marB="0" anchor="b"/>
                </a:tc>
                <a:extLst>
                  <a:ext uri="{0D108BD9-81ED-4DB2-BD59-A6C34878D82A}">
                    <a16:rowId xmlns:a16="http://schemas.microsoft.com/office/drawing/2014/main" val="1676393898"/>
                  </a:ext>
                </a:extLst>
              </a:tr>
              <a:tr h="45484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Q3</a:t>
                      </a:r>
                    </a:p>
                  </a:txBody>
                  <a:tcPr marL="68580" marR="68580" marT="0" marB="0" anchor="ctr"/>
                </a:tc>
                <a:tc>
                  <a:txBody>
                    <a:bodyPr/>
                    <a:lstStyle/>
                    <a:p>
                      <a:pPr marL="0" marR="0" algn="ctr">
                        <a:spcBef>
                          <a:spcPts val="0"/>
                        </a:spcBef>
                        <a:spcAft>
                          <a:spcPts val="0"/>
                        </a:spcAft>
                      </a:pPr>
                      <a:r>
                        <a:rPr lang="en-US" sz="5400" kern="1200" dirty="0">
                          <a:solidFill>
                            <a:schemeClr val="dk1"/>
                          </a:solidFill>
                          <a:effectLst/>
                          <a:latin typeface="+mn-lt"/>
                          <a:ea typeface="+mn-ea"/>
                          <a:cs typeface="+mn-cs"/>
                        </a:rPr>
                        <a:t>.954</a:t>
                      </a:r>
                      <a:r>
                        <a:rPr lang="en-US" sz="5400" dirty="0">
                          <a:effectLst/>
                          <a:latin typeface="+mn-lt"/>
                        </a:rPr>
                        <a:t> </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5400" kern="1200" dirty="0">
                          <a:solidFill>
                            <a:schemeClr val="dk1"/>
                          </a:solidFill>
                          <a:effectLst/>
                          <a:latin typeface="+mn-lt"/>
                          <a:ea typeface="+mn-ea"/>
                          <a:cs typeface="+mn-cs"/>
                        </a:rPr>
                        <a:t>.549</a:t>
                      </a:r>
                      <a:r>
                        <a:rPr lang="en-US" sz="5400" dirty="0">
                          <a:effectLst/>
                          <a:latin typeface="+mn-lt"/>
                        </a:rPr>
                        <a:t> -1.66</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5400" kern="1200" dirty="0">
                          <a:solidFill>
                            <a:schemeClr val="dk1"/>
                          </a:solidFill>
                          <a:effectLst/>
                          <a:latin typeface="+mn-lt"/>
                          <a:ea typeface="+mn-ea"/>
                          <a:cs typeface="+mn-cs"/>
                        </a:rPr>
                        <a:t>.867</a:t>
                      </a:r>
                      <a:r>
                        <a:rPr lang="en-US" sz="5400" dirty="0">
                          <a:effectLst/>
                          <a:latin typeface="+mn-lt"/>
                        </a:rPr>
                        <a:t> </a:t>
                      </a:r>
                      <a:endParaRPr lang="en-US" sz="5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.868</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.488-1.54</a:t>
                      </a:r>
                    </a:p>
                  </a:txBody>
                  <a:tcPr marL="68580" marR="68580" marT="0" marB="0" anchor="b"/>
                </a:tc>
                <a:tc hMerge="1">
                  <a:txBody>
                    <a:bodyPr/>
                    <a:lstStyle/>
                    <a:p>
                      <a:pPr marL="0" marR="0" algn="ctr">
                        <a:spcBef>
                          <a:spcPts val="0"/>
                        </a:spcBef>
                        <a:spcAft>
                          <a:spcPts val="0"/>
                        </a:spcAft>
                      </a:pPr>
                      <a:endParaRPr lang="en-US" sz="2400" b="0"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.629</a:t>
                      </a:r>
                    </a:p>
                  </a:txBody>
                  <a:tcPr marL="68580" marR="68580" marT="0" marB="0" anchor="b"/>
                </a:tc>
                <a:extLst>
                  <a:ext uri="{0D108BD9-81ED-4DB2-BD59-A6C34878D82A}">
                    <a16:rowId xmlns:a16="http://schemas.microsoft.com/office/drawing/2014/main" val="1443904175"/>
                  </a:ext>
                </a:extLst>
              </a:tr>
              <a:tr h="348312">
                <a:tc>
                  <a:txBody>
                    <a:bodyPr/>
                    <a:lstStyle/>
                    <a:p>
                      <a:pPr marL="0" marR="0" algn="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Q4</a:t>
                      </a: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1.02</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.64-1.62</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.934</a:t>
                      </a:r>
                    </a:p>
                  </a:txBody>
                  <a:tcPr marL="68580" marR="68580" marT="0" marB="0" anchor="b"/>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.931</a:t>
                      </a:r>
                    </a:p>
                  </a:txBody>
                  <a:tcPr marL="68580" marR="68580" marT="0" marB="0" anchor="b"/>
                </a:tc>
                <a:tc gridSpan="2">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.566-1.53</a:t>
                      </a:r>
                    </a:p>
                  </a:txBody>
                  <a:tcPr marL="68580" marR="68580" marT="0" marB="0" anchor="b"/>
                </a:tc>
                <a:tc hMerge="1">
                  <a:txBody>
                    <a:bodyPr/>
                    <a:lstStyle/>
                    <a:p>
                      <a:pPr marL="0" marR="0" algn="ctr">
                        <a:spcBef>
                          <a:spcPts val="0"/>
                        </a:spcBef>
                        <a:spcAft>
                          <a:spcPts val="0"/>
                        </a:spcAft>
                      </a:pPr>
                      <a:endParaRPr lang="en-US" sz="2400" b="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5400" b="0" dirty="0">
                          <a:solidFill>
                            <a:schemeClr val="tx1"/>
                          </a:solidFill>
                          <a:effectLst/>
                          <a:latin typeface="+mn-lt"/>
                          <a:ea typeface="Verdana" panose="020B0604030504040204" pitchFamily="34" charset="0"/>
                          <a:cs typeface="Times New Roman" panose="02020603050405020304" pitchFamily="18" charset="0"/>
                        </a:rPr>
                        <a:t>.780</a:t>
                      </a:r>
                    </a:p>
                  </a:txBody>
                  <a:tcPr marL="68580" marR="68580" marT="0" marB="0" anchor="b"/>
                </a:tc>
                <a:extLst>
                  <a:ext uri="{0D108BD9-81ED-4DB2-BD59-A6C34878D82A}">
                    <a16:rowId xmlns:a16="http://schemas.microsoft.com/office/drawing/2014/main" val="1798254494"/>
                  </a:ext>
                </a:extLst>
              </a:tr>
            </a:tbl>
          </a:graphicData>
        </a:graphic>
      </p:graphicFrame>
      <p:sp>
        <p:nvSpPr>
          <p:cNvPr id="5" name="TextBox 4">
            <a:extLst>
              <a:ext uri="{FF2B5EF4-FFF2-40B4-BE49-F238E27FC236}">
                <a16:creationId xmlns:a16="http://schemas.microsoft.com/office/drawing/2014/main" id="{05E18960-C77B-DA13-DADB-2265DE2C93D9}"/>
              </a:ext>
            </a:extLst>
          </p:cNvPr>
          <p:cNvSpPr txBox="1"/>
          <p:nvPr/>
        </p:nvSpPr>
        <p:spPr>
          <a:xfrm>
            <a:off x="11899595" y="5818130"/>
            <a:ext cx="22063832" cy="2123658"/>
          </a:xfrm>
          <a:prstGeom prst="rect">
            <a:avLst/>
          </a:prstGeom>
          <a:noFill/>
        </p:spPr>
        <p:txBody>
          <a:bodyPr wrap="square" lIns="91440" tIns="45720" rIns="91440" bIns="45720" rtlCol="0" anchor="t">
            <a:spAutoFit/>
          </a:bodyPr>
          <a:lstStyle/>
          <a:p>
            <a:pPr algn="ctr"/>
            <a:r>
              <a:rPr lang="en-US" sz="6600" b="1" i="1" dirty="0">
                <a:solidFill>
                  <a:schemeClr val="accent1">
                    <a:lumMod val="50000"/>
                  </a:schemeClr>
                </a:solidFill>
                <a:ea typeface="Verdana" panose="020B0604030504040204" pitchFamily="34" charset="0"/>
                <a:cs typeface="Arial" panose="020B0604020202020204" pitchFamily="34" charset="0"/>
              </a:rPr>
              <a:t>Table 1. Multivariate Analysis of Associations between Sociodemographic Factors and Severe Comorbidity</a:t>
            </a:r>
          </a:p>
        </p:txBody>
      </p:sp>
      <p:sp>
        <p:nvSpPr>
          <p:cNvPr id="10" name="TextBox 9">
            <a:extLst>
              <a:ext uri="{FF2B5EF4-FFF2-40B4-BE49-F238E27FC236}">
                <a16:creationId xmlns:a16="http://schemas.microsoft.com/office/drawing/2014/main" id="{73205650-4787-EA2A-E76F-C454DCB31BD2}"/>
              </a:ext>
            </a:extLst>
          </p:cNvPr>
          <p:cNvSpPr txBox="1"/>
          <p:nvPr/>
        </p:nvSpPr>
        <p:spPr>
          <a:xfrm>
            <a:off x="5857346" y="27724564"/>
            <a:ext cx="31719307" cy="2308324"/>
          </a:xfrm>
          <a:prstGeom prst="rect">
            <a:avLst/>
          </a:prstGeom>
          <a:noFill/>
        </p:spPr>
        <p:txBody>
          <a:bodyPr wrap="square" lIns="91440" tIns="45720" rIns="91440" bIns="45720" rtlCol="0" anchor="t">
            <a:spAutoFit/>
          </a:bodyPr>
          <a:lstStyle/>
          <a:p>
            <a:pPr algn="ctr"/>
            <a:r>
              <a:rPr lang="en-US" sz="7200" i="1" dirty="0">
                <a:ea typeface="Verdana" panose="020B0604030504040204" pitchFamily="34" charset="0"/>
                <a:cs typeface="Arial" panose="020B0604020202020204" pitchFamily="34" charset="0"/>
              </a:rPr>
              <a:t>Results from sensitivity analyses (all ages, SVI as continuous, CCI of 0 treated as missing) were comparable </a:t>
            </a:r>
          </a:p>
        </p:txBody>
      </p:sp>
    </p:spTree>
    <p:extLst>
      <p:ext uri="{BB962C8B-B14F-4D97-AF65-F5344CB8AC3E}">
        <p14:creationId xmlns:p14="http://schemas.microsoft.com/office/powerpoint/2010/main" val="3721046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986087" y="2707979"/>
            <a:ext cx="37461825" cy="6274332"/>
          </a:xfrm>
        </p:spPr>
        <p:txBody>
          <a:bodyPr/>
          <a:lstStyle/>
          <a:p>
            <a:r>
              <a:rPr lang="en-US" dirty="0"/>
              <a:t>Conclusions </a:t>
            </a:r>
          </a:p>
        </p:txBody>
      </p:sp>
      <p:graphicFrame>
        <p:nvGraphicFramePr>
          <p:cNvPr id="6" name="Table 5">
            <a:extLst>
              <a:ext uri="{FF2B5EF4-FFF2-40B4-BE49-F238E27FC236}">
                <a16:creationId xmlns:a16="http://schemas.microsoft.com/office/drawing/2014/main" id="{F40714AB-7F8C-5831-5DD8-12B622D1BEC8}"/>
              </a:ext>
            </a:extLst>
          </p:cNvPr>
          <p:cNvGraphicFramePr>
            <a:graphicFrameLocks noGrp="1"/>
          </p:cNvGraphicFramePr>
          <p:nvPr>
            <p:extLst>
              <p:ext uri="{D42A27DB-BD31-4B8C-83A1-F6EECF244321}">
                <p14:modId xmlns:p14="http://schemas.microsoft.com/office/powerpoint/2010/main" val="3118542318"/>
              </p:ext>
            </p:extLst>
          </p:nvPr>
        </p:nvGraphicFramePr>
        <p:xfrm>
          <a:off x="3363685" y="8094033"/>
          <a:ext cx="38132658" cy="21342096"/>
        </p:xfrm>
        <a:graphic>
          <a:graphicData uri="http://schemas.openxmlformats.org/drawingml/2006/table">
            <a:tbl>
              <a:tblPr firstRow="1" bandRow="1">
                <a:tableStyleId>{2D5ABB26-0587-4C30-8999-92F81FD0307C}</a:tableStyleId>
              </a:tblPr>
              <a:tblGrid>
                <a:gridCol w="19066329">
                  <a:extLst>
                    <a:ext uri="{9D8B030D-6E8A-4147-A177-3AD203B41FA5}">
                      <a16:colId xmlns:a16="http://schemas.microsoft.com/office/drawing/2014/main" val="4043623538"/>
                    </a:ext>
                  </a:extLst>
                </a:gridCol>
                <a:gridCol w="19066329">
                  <a:extLst>
                    <a:ext uri="{9D8B030D-6E8A-4147-A177-3AD203B41FA5}">
                      <a16:colId xmlns:a16="http://schemas.microsoft.com/office/drawing/2014/main" val="407688027"/>
                    </a:ext>
                  </a:extLst>
                </a:gridCol>
              </a:tblGrid>
              <a:tr h="370840">
                <a:tc>
                  <a:txBody>
                    <a:bodyPr/>
                    <a:lstStyle/>
                    <a:p>
                      <a:pPr marL="1371600" indent="-1371600">
                        <a:buAutoNum type="arabicParenR"/>
                      </a:pPr>
                      <a:r>
                        <a:rPr lang="en-US" sz="8800" dirty="0">
                          <a:ea typeface="Calibri" panose="020F0502020204030204"/>
                          <a:cs typeface="Calibri" panose="020F0502020204030204"/>
                        </a:rPr>
                        <a:t>68% of the cohort had at least a mild comorbidity burden</a:t>
                      </a:r>
                    </a:p>
                    <a:p>
                      <a:pPr marL="1371600" indent="-1371600">
                        <a:buAutoNum type="arabicParenR"/>
                      </a:pPr>
                      <a:endParaRPr lang="en-US" sz="8800" dirty="0">
                        <a:ea typeface="Calibri" panose="020F0502020204030204"/>
                        <a:cs typeface="Calibri" panose="020F0502020204030204"/>
                      </a:endParaRPr>
                    </a:p>
                    <a:p>
                      <a:pPr marL="1371600" indent="-1371600">
                        <a:buAutoNum type="arabicParenR"/>
                      </a:pPr>
                      <a:r>
                        <a:rPr lang="en-US" sz="8800" dirty="0">
                          <a:ea typeface="Calibri" panose="020F0502020204030204"/>
                          <a:cs typeface="Calibri" panose="020F0502020204030204"/>
                        </a:rPr>
                        <a:t>12% had severe comorbidity burden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143000" indent="-1143000">
                        <a:buFont typeface="Wingdings" pitchFamily="2" charset="2"/>
                        <a:buChar char="Ø"/>
                      </a:pPr>
                      <a:r>
                        <a:rPr lang="en-US" dirty="0"/>
                        <a:t>Physical comorbidity is common among individuals with a SSD.</a:t>
                      </a:r>
                    </a:p>
                    <a:p>
                      <a:pPr marL="1143000" indent="-1143000">
                        <a:buFont typeface="Wingdings" pitchFamily="2" charset="2"/>
                        <a:buChar char="Ø"/>
                      </a:pPr>
                      <a:endParaRPr lang="en-US" dirty="0"/>
                    </a:p>
                    <a:p>
                      <a:pPr marL="1143000" indent="-1143000">
                        <a:buFont typeface="Wingdings" pitchFamily="2" charset="2"/>
                        <a:buChar char="Ø"/>
                      </a:pPr>
                      <a:r>
                        <a:rPr lang="en-US" dirty="0"/>
                        <a:t>This suggests a critical need for psychiatrists to play an active role in physical healthcare.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6015693"/>
                  </a:ext>
                </a:extLst>
              </a:tr>
              <a:tr h="370840">
                <a:tc>
                  <a:txBody>
                    <a:bodyPr/>
                    <a:lstStyle/>
                    <a:p>
                      <a:pPr marL="1371600" marR="0" lvl="0" indent="-1371600" algn="l" defTabSz="4328130" rtl="0" eaLnBrk="1" fontAlgn="auto" latinLnBrk="0" hangingPunct="1">
                        <a:lnSpc>
                          <a:spcPct val="100000"/>
                        </a:lnSpc>
                        <a:spcBef>
                          <a:spcPts val="0"/>
                        </a:spcBef>
                        <a:spcAft>
                          <a:spcPts val="0"/>
                        </a:spcAft>
                        <a:buClrTx/>
                        <a:buSzTx/>
                        <a:buFontTx/>
                        <a:buAutoNum type="arabicParenR"/>
                        <a:tabLst/>
                        <a:defRPr/>
                      </a:pPr>
                      <a:endParaRPr lang="en-US" sz="8800" dirty="0">
                        <a:ea typeface="Calibri" panose="020F0502020204030204"/>
                        <a:cs typeface="Calibri" panose="020F0502020204030204"/>
                      </a:endParaRPr>
                    </a:p>
                    <a:p>
                      <a:pPr marL="1371600" marR="0" lvl="0" indent="-1371600" algn="l" defTabSz="4328130" rtl="0" eaLnBrk="1" fontAlgn="auto" latinLnBrk="0" hangingPunct="1">
                        <a:lnSpc>
                          <a:spcPct val="100000"/>
                        </a:lnSpc>
                        <a:spcBef>
                          <a:spcPts val="0"/>
                        </a:spcBef>
                        <a:spcAft>
                          <a:spcPts val="0"/>
                        </a:spcAft>
                        <a:buClrTx/>
                        <a:buSzTx/>
                        <a:buFontTx/>
                        <a:buAutoNum type="arabicParenR"/>
                        <a:tabLst/>
                        <a:defRPr/>
                      </a:pPr>
                      <a:r>
                        <a:rPr lang="en-US" sz="8800" dirty="0">
                          <a:ea typeface="Calibri" panose="020F0502020204030204"/>
                          <a:cs typeface="Calibri" panose="020F0502020204030204"/>
                        </a:rPr>
                        <a:t>Non-Hispanic Black individuals with had 1.78 higher odds of severe comorbidity burden compared to Non-Hispanic white individuals</a:t>
                      </a:r>
                    </a:p>
                    <a:p>
                      <a:pPr marL="1371600" marR="0" lvl="0" indent="-1371600" algn="l" defTabSz="4328130" rtl="0" eaLnBrk="1" fontAlgn="auto" latinLnBrk="0" hangingPunct="1">
                        <a:lnSpc>
                          <a:spcPct val="100000"/>
                        </a:lnSpc>
                        <a:spcBef>
                          <a:spcPts val="0"/>
                        </a:spcBef>
                        <a:spcAft>
                          <a:spcPts val="0"/>
                        </a:spcAft>
                        <a:buClrTx/>
                        <a:buSzTx/>
                        <a:buFontTx/>
                        <a:buAutoNum type="arabicParenR"/>
                        <a:tabLst/>
                        <a:defRPr/>
                      </a:pPr>
                      <a:endParaRPr lang="en-US" sz="8800" dirty="0">
                        <a:ea typeface="Calibri" panose="020F0502020204030204"/>
                        <a:cs typeface="Calibri" panose="020F0502020204030204"/>
                      </a:endParaRPr>
                    </a:p>
                    <a:p>
                      <a:pPr marL="1371600" marR="0" lvl="0" indent="-1371600" algn="l" defTabSz="4328130" rtl="0" eaLnBrk="1" fontAlgn="auto" latinLnBrk="0" hangingPunct="1">
                        <a:lnSpc>
                          <a:spcPct val="100000"/>
                        </a:lnSpc>
                        <a:spcBef>
                          <a:spcPts val="0"/>
                        </a:spcBef>
                        <a:spcAft>
                          <a:spcPts val="0"/>
                        </a:spcAft>
                        <a:buClrTx/>
                        <a:buSzTx/>
                        <a:buFontTx/>
                        <a:buAutoNum type="arabicParenR"/>
                        <a:tabLst/>
                        <a:defRPr/>
                      </a:pPr>
                      <a:r>
                        <a:rPr lang="en-US" sz="8800" dirty="0">
                          <a:ea typeface="Calibri" panose="020F0502020204030204"/>
                          <a:cs typeface="Calibri" panose="020F0502020204030204"/>
                        </a:rPr>
                        <a:t>We did not find any association between neighborhood SES and severe morbidity burden</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p>
                      <a:pPr marL="1143000" indent="-1143000">
                        <a:buFont typeface="Wingdings" pitchFamily="2" charset="2"/>
                        <a:buChar char="Ø"/>
                      </a:pPr>
                      <a:r>
                        <a:rPr lang="en-US" dirty="0"/>
                        <a:t>These findings suggest that Non-Hispanic Black individuals with SSD may higher unmet healthcare needs and translates to higher severe comorbidity burden. </a:t>
                      </a:r>
                    </a:p>
                    <a:p>
                      <a:pPr marL="1143000" indent="-1143000">
                        <a:buFont typeface="Wingdings" pitchFamily="2" charset="2"/>
                        <a:buChar char="Ø"/>
                      </a:pPr>
                      <a:endParaRPr lang="en-US" dirty="0"/>
                    </a:p>
                    <a:p>
                      <a:pPr marL="1143000" indent="-1143000">
                        <a:buFont typeface="Wingdings" pitchFamily="2" charset="2"/>
                        <a:buChar char="Ø"/>
                      </a:pPr>
                      <a:r>
                        <a:rPr lang="en-US" dirty="0"/>
                        <a:t>Neighborhood SES at our urban safety net hospital may not directly impact disease burden in this 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6710725"/>
                  </a:ext>
                </a:extLst>
              </a:tr>
            </a:tbl>
          </a:graphicData>
        </a:graphic>
      </p:graphicFrame>
    </p:spTree>
    <p:extLst>
      <p:ext uri="{BB962C8B-B14F-4D97-AF65-F5344CB8AC3E}">
        <p14:creationId xmlns:p14="http://schemas.microsoft.com/office/powerpoint/2010/main" val="4160460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986087" y="2707979"/>
            <a:ext cx="37461825" cy="6274332"/>
          </a:xfrm>
        </p:spPr>
        <p:txBody>
          <a:bodyPr/>
          <a:lstStyle/>
          <a:p>
            <a:r>
              <a:rPr lang="en-US" dirty="0"/>
              <a:t>Limitations</a:t>
            </a:r>
          </a:p>
        </p:txBody>
      </p:sp>
      <p:sp>
        <p:nvSpPr>
          <p:cNvPr id="3" name="TextBox 2">
            <a:extLst>
              <a:ext uri="{FF2B5EF4-FFF2-40B4-BE49-F238E27FC236}">
                <a16:creationId xmlns:a16="http://schemas.microsoft.com/office/drawing/2014/main" id="{9831A8F5-6B59-5078-5C8B-C75203E2F1C3}"/>
              </a:ext>
            </a:extLst>
          </p:cNvPr>
          <p:cNvSpPr txBox="1"/>
          <p:nvPr/>
        </p:nvSpPr>
        <p:spPr>
          <a:xfrm>
            <a:off x="2986087" y="9544207"/>
            <a:ext cx="38161579" cy="14865608"/>
          </a:xfrm>
          <a:prstGeom prst="rect">
            <a:avLst/>
          </a:prstGeom>
          <a:noFill/>
        </p:spPr>
        <p:txBody>
          <a:bodyPr wrap="square">
            <a:spAutoFit/>
          </a:bodyPr>
          <a:lstStyle/>
          <a:p>
            <a:r>
              <a:rPr lang="en-US" sz="9600" dirty="0">
                <a:ea typeface="Calibri"/>
                <a:cs typeface="Calibri"/>
              </a:rPr>
              <a:t>These early findings should be interpreted with caution given the uncertainty around the extent of missing comorbidity data in this sample.</a:t>
            </a:r>
          </a:p>
          <a:p>
            <a:endParaRPr lang="en-US" sz="9600" dirty="0">
              <a:ea typeface="Calibri"/>
              <a:cs typeface="Calibri"/>
            </a:endParaRPr>
          </a:p>
          <a:p>
            <a:r>
              <a:rPr lang="en-US" sz="9600" dirty="0">
                <a:ea typeface="Calibri"/>
                <a:cs typeface="Calibri"/>
              </a:rPr>
              <a:t>Our sample was limited to SSD defined by problem list only – we need to do quality control to ascertain if unintentionally excluded any patients by limiting to the problem list. </a:t>
            </a:r>
          </a:p>
          <a:p>
            <a:endParaRPr lang="en-US" sz="9600" b="1" dirty="0">
              <a:cs typeface="Calibri"/>
            </a:endParaRPr>
          </a:p>
          <a:p>
            <a:r>
              <a:rPr lang="en-US" sz="9600" dirty="0">
                <a:cs typeface="Calibri"/>
              </a:rPr>
              <a:t>Further, our work is significantly impacted by the single-center nature of this study. I aim to explore this further using BMC HealthNet Claims data.</a:t>
            </a:r>
            <a:endParaRPr lang="en-US" sz="9600" dirty="0"/>
          </a:p>
          <a:p>
            <a:pPr lvl="1"/>
            <a:endParaRPr lang="en-US" sz="9600" dirty="0">
              <a:ea typeface="Calibri"/>
              <a:cs typeface="Calibri"/>
            </a:endParaRPr>
          </a:p>
        </p:txBody>
      </p:sp>
    </p:spTree>
    <p:extLst>
      <p:ext uri="{BB962C8B-B14F-4D97-AF65-F5344CB8AC3E}">
        <p14:creationId xmlns:p14="http://schemas.microsoft.com/office/powerpoint/2010/main" val="920430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7A94-25F1-C3D8-E4EC-EB1D58B69AAD}"/>
              </a:ext>
            </a:extLst>
          </p:cNvPr>
          <p:cNvSpPr>
            <a:spLocks noGrp="1"/>
          </p:cNvSpPr>
          <p:nvPr>
            <p:ph type="title"/>
          </p:nvPr>
        </p:nvSpPr>
        <p:spPr>
          <a:xfrm>
            <a:off x="2986087" y="2707979"/>
            <a:ext cx="37461825" cy="6274332"/>
          </a:xfrm>
        </p:spPr>
        <p:txBody>
          <a:bodyPr/>
          <a:lstStyle/>
          <a:p>
            <a:r>
              <a:rPr lang="en-US" dirty="0"/>
              <a:t>Thank you!</a:t>
            </a:r>
          </a:p>
        </p:txBody>
      </p:sp>
      <p:sp>
        <p:nvSpPr>
          <p:cNvPr id="3" name="TextBox 2">
            <a:extLst>
              <a:ext uri="{FF2B5EF4-FFF2-40B4-BE49-F238E27FC236}">
                <a16:creationId xmlns:a16="http://schemas.microsoft.com/office/drawing/2014/main" id="{9831A8F5-6B59-5078-5C8B-C75203E2F1C3}"/>
              </a:ext>
            </a:extLst>
          </p:cNvPr>
          <p:cNvSpPr txBox="1"/>
          <p:nvPr/>
        </p:nvSpPr>
        <p:spPr>
          <a:xfrm>
            <a:off x="2986087" y="9521096"/>
            <a:ext cx="17609684" cy="8956298"/>
          </a:xfrm>
          <a:prstGeom prst="rect">
            <a:avLst/>
          </a:prstGeom>
          <a:noFill/>
        </p:spPr>
        <p:txBody>
          <a:bodyPr wrap="square">
            <a:spAutoFit/>
          </a:bodyPr>
          <a:lstStyle/>
          <a:p>
            <a:r>
              <a:rPr lang="en-US" sz="9600" dirty="0" err="1">
                <a:ea typeface="Calibri"/>
                <a:cs typeface="Calibri"/>
              </a:rPr>
              <a:t>Brittany.gouse@bmc.org</a:t>
            </a:r>
            <a:endParaRPr lang="en-US" sz="9600" dirty="0">
              <a:ea typeface="Calibri"/>
              <a:cs typeface="Calibri"/>
            </a:endParaRPr>
          </a:p>
          <a:p>
            <a:r>
              <a:rPr lang="en-US" sz="9600" dirty="0">
                <a:cs typeface="Calibri"/>
              </a:rPr>
              <a:t>BU Profile:</a:t>
            </a:r>
          </a:p>
          <a:p>
            <a:endParaRPr lang="en-US" sz="9600" dirty="0">
              <a:cs typeface="Calibri"/>
            </a:endParaRPr>
          </a:p>
          <a:p>
            <a:endParaRPr lang="en-US" sz="9600" dirty="0">
              <a:cs typeface="Calibri"/>
            </a:endParaRPr>
          </a:p>
          <a:p>
            <a:endParaRPr lang="en-US" sz="9600" dirty="0"/>
          </a:p>
          <a:p>
            <a:pPr lvl="1"/>
            <a:endParaRPr lang="en-US" sz="9600" dirty="0">
              <a:ea typeface="Calibri"/>
              <a:cs typeface="Calibri"/>
            </a:endParaRPr>
          </a:p>
        </p:txBody>
      </p:sp>
      <p:pic>
        <p:nvPicPr>
          <p:cNvPr id="4" name="Picture 3">
            <a:extLst>
              <a:ext uri="{FF2B5EF4-FFF2-40B4-BE49-F238E27FC236}">
                <a16:creationId xmlns:a16="http://schemas.microsoft.com/office/drawing/2014/main" id="{FC031937-C335-B558-8D47-65ACCF851FF0}"/>
              </a:ext>
            </a:extLst>
          </p:cNvPr>
          <p:cNvPicPr>
            <a:picLocks noChangeAspect="1"/>
          </p:cNvPicPr>
          <p:nvPr/>
        </p:nvPicPr>
        <p:blipFill>
          <a:blip r:embed="rId2"/>
          <a:stretch>
            <a:fillRect/>
          </a:stretch>
        </p:blipFill>
        <p:spPr>
          <a:xfrm>
            <a:off x="25720224" y="14737909"/>
            <a:ext cx="8801100" cy="8801100"/>
          </a:xfrm>
          <a:prstGeom prst="rect">
            <a:avLst/>
          </a:prstGeom>
        </p:spPr>
      </p:pic>
      <p:sp>
        <p:nvSpPr>
          <p:cNvPr id="5" name="TextBox 4">
            <a:extLst>
              <a:ext uri="{FF2B5EF4-FFF2-40B4-BE49-F238E27FC236}">
                <a16:creationId xmlns:a16="http://schemas.microsoft.com/office/drawing/2014/main" id="{91415348-E9E4-F101-1DED-FA9A6DBA0A36}"/>
              </a:ext>
            </a:extLst>
          </p:cNvPr>
          <p:cNvSpPr txBox="1"/>
          <p:nvPr/>
        </p:nvSpPr>
        <p:spPr>
          <a:xfrm>
            <a:off x="25071501" y="11635294"/>
            <a:ext cx="17609684" cy="7478970"/>
          </a:xfrm>
          <a:prstGeom prst="rect">
            <a:avLst/>
          </a:prstGeom>
          <a:noFill/>
        </p:spPr>
        <p:txBody>
          <a:bodyPr wrap="square">
            <a:spAutoFit/>
          </a:bodyPr>
          <a:lstStyle/>
          <a:p>
            <a:r>
              <a:rPr lang="en-US" sz="9600" dirty="0">
                <a:ea typeface="Calibri"/>
                <a:cs typeface="Calibri"/>
              </a:rPr>
              <a:t>Works referenced:</a:t>
            </a:r>
            <a:endParaRPr lang="en-US" sz="9600" dirty="0">
              <a:cs typeface="Calibri"/>
            </a:endParaRPr>
          </a:p>
          <a:p>
            <a:endParaRPr lang="en-US" sz="9600" dirty="0">
              <a:cs typeface="Calibri"/>
            </a:endParaRPr>
          </a:p>
          <a:p>
            <a:endParaRPr lang="en-US" sz="9600" dirty="0">
              <a:cs typeface="Calibri"/>
            </a:endParaRPr>
          </a:p>
          <a:p>
            <a:endParaRPr lang="en-US" sz="9600" dirty="0"/>
          </a:p>
          <a:p>
            <a:pPr lvl="1"/>
            <a:endParaRPr lang="en-US" sz="9600" dirty="0">
              <a:ea typeface="Calibri"/>
              <a:cs typeface="Calibri"/>
            </a:endParaRPr>
          </a:p>
        </p:txBody>
      </p:sp>
      <p:pic>
        <p:nvPicPr>
          <p:cNvPr id="6" name="Picture 5">
            <a:extLst>
              <a:ext uri="{FF2B5EF4-FFF2-40B4-BE49-F238E27FC236}">
                <a16:creationId xmlns:a16="http://schemas.microsoft.com/office/drawing/2014/main" id="{A306B1EC-5A1E-326F-440E-9BE99289699F}"/>
              </a:ext>
            </a:extLst>
          </p:cNvPr>
          <p:cNvPicPr>
            <a:picLocks noChangeAspect="1"/>
          </p:cNvPicPr>
          <p:nvPr/>
        </p:nvPicPr>
        <p:blipFill>
          <a:blip r:embed="rId3"/>
          <a:stretch>
            <a:fillRect/>
          </a:stretch>
        </p:blipFill>
        <p:spPr>
          <a:xfrm>
            <a:off x="8912677" y="14737909"/>
            <a:ext cx="8801101" cy="8648983"/>
          </a:xfrm>
          <a:prstGeom prst="rect">
            <a:avLst/>
          </a:prstGeom>
        </p:spPr>
      </p:pic>
    </p:spTree>
    <p:extLst>
      <p:ext uri="{BB962C8B-B14F-4D97-AF65-F5344CB8AC3E}">
        <p14:creationId xmlns:p14="http://schemas.microsoft.com/office/powerpoint/2010/main" val="41446319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4386</TotalTime>
  <Words>2570</Words>
  <Application>Microsoft Office PowerPoint</Application>
  <PresentationFormat>Custom</PresentationFormat>
  <Paragraphs>514</Paragraphs>
  <Slides>25</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Calibri</vt:lpstr>
      <vt:lpstr>Wingdings</vt:lpstr>
      <vt:lpstr>Lato</vt:lpstr>
      <vt:lpstr>Open Sans</vt:lpstr>
      <vt:lpstr>Verdana</vt:lpstr>
      <vt:lpstr>Times New Roman</vt:lpstr>
      <vt:lpstr>Courier New</vt:lpstr>
      <vt:lpstr>Source Sans Pro</vt:lpstr>
      <vt:lpstr>Segoe UI</vt:lpstr>
      <vt:lpstr>Arial</vt:lpstr>
      <vt:lpstr>Calibri Light</vt:lpstr>
      <vt:lpstr>Office Theme</vt:lpstr>
      <vt:lpstr>PowerPoint Presentation</vt:lpstr>
      <vt:lpstr>Schizophrenia is associated with a 13-15 year reduction in life expectancy</vt:lpstr>
      <vt:lpstr>Schizophrenia is associated with a 13-15 year reduction in life expectancy</vt:lpstr>
      <vt:lpstr>PowerPoint Presentation</vt:lpstr>
      <vt:lpstr>PowerPoint Presentation</vt:lpstr>
      <vt:lpstr>PowerPoint Presentation</vt:lpstr>
      <vt:lpstr>PowerPoint Presentation</vt:lpstr>
      <vt:lpstr>PowerPoint Presentation</vt:lpstr>
      <vt:lpstr>Objective:</vt:lpstr>
      <vt:lpstr>Hypothesis:</vt:lpstr>
      <vt:lpstr>Methods – Data Source</vt:lpstr>
      <vt:lpstr>Methods – Study Population</vt:lpstr>
      <vt:lpstr>Methods – Sociodemographic Factors</vt:lpstr>
      <vt:lpstr>Social Vulnerability Index</vt:lpstr>
      <vt:lpstr>Methods – Outcome</vt:lpstr>
      <vt:lpstr>Methods – Outcome</vt:lpstr>
      <vt:lpstr>Methods – Outcome</vt:lpstr>
      <vt:lpstr>Methods – Analysis</vt:lpstr>
      <vt:lpstr>Results</vt:lpstr>
      <vt:lpstr>Results</vt:lpstr>
      <vt:lpstr>PowerPoint Presentation</vt:lpstr>
      <vt:lpstr>PowerPoint Presentation</vt:lpstr>
      <vt:lpstr>Conclusions </vt:lpstr>
      <vt:lpstr>Limitations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1. Correct fonts won’t load until you open this in PowerPoint (e.g., if you’re previewing this in your browser it’ll look uglier than it actually is).  2. Generate QR codes here: https://www.qrcode-monkey.com/</dc:title>
  <dc:creator>Morrison, Mike</dc:creator>
  <cp:lastModifiedBy>Wong, Hubert S</cp:lastModifiedBy>
  <cp:revision>518</cp:revision>
  <dcterms:created xsi:type="dcterms:W3CDTF">2019-07-02T13:39:34Z</dcterms:created>
  <dcterms:modified xsi:type="dcterms:W3CDTF">2023-10-15T02:04:39Z</dcterms:modified>
</cp:coreProperties>
</file>