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9" r:id="rId3"/>
    <p:sldId id="258" r:id="rId4"/>
  </p:sldIdLst>
  <p:sldSz cx="37463413" cy="21067713"/>
  <p:notesSz cx="6858000" cy="9144000"/>
  <p:defaultTextStyle>
    <a:defPPr>
      <a:defRPr lang="en-US"/>
    </a:defPPr>
    <a:lvl1pPr marL="0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1pPr>
    <a:lvl2pPr marL="1672300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2pPr>
    <a:lvl3pPr marL="3344601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3pPr>
    <a:lvl4pPr marL="5016901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4pPr>
    <a:lvl5pPr marL="6689202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5pPr>
    <a:lvl6pPr marL="8361502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6pPr>
    <a:lvl7pPr marL="10033803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7pPr>
    <a:lvl8pPr marL="11706103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8pPr>
    <a:lvl9pPr marL="13378404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36">
          <p15:clr>
            <a:srgbClr val="A4A3A4"/>
          </p15:clr>
        </p15:guide>
        <p15:guide id="2" pos="118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A5C5"/>
    <a:srgbClr val="349AC5"/>
    <a:srgbClr val="929292"/>
    <a:srgbClr val="287798"/>
    <a:srgbClr val="009AD5"/>
    <a:srgbClr val="56BEBD"/>
    <a:srgbClr val="4E8F00"/>
    <a:srgbClr val="245F9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14"/>
    <p:restoredTop sz="71607"/>
  </p:normalViewPr>
  <p:slideViewPr>
    <p:cSldViewPr snapToGrid="0" snapToObjects="1">
      <p:cViewPr varScale="1">
        <p:scale>
          <a:sx n="25" d="100"/>
          <a:sy n="25" d="100"/>
        </p:scale>
        <p:origin x="1896" y="176"/>
      </p:cViewPr>
      <p:guideLst>
        <p:guide orient="horz" pos="6636"/>
        <p:guide pos="1180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7026BA-50E8-7644-BEF6-07CACBFB9997}" type="datetimeFigureOut">
              <a:rPr lang="en-US" smtClean="0"/>
              <a:t>9/29/22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A170F-69B8-B741-A099-15AE468EF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209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672300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1pPr>
    <a:lvl2pPr marL="1672300" algn="l" defTabSz="1672300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2pPr>
    <a:lvl3pPr marL="3344601" algn="l" defTabSz="1672300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3pPr>
    <a:lvl4pPr marL="5016901" algn="l" defTabSz="1672300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4pPr>
    <a:lvl5pPr marL="6689202" algn="l" defTabSz="1672300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5pPr>
    <a:lvl6pPr marL="8361502" algn="l" defTabSz="1672300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6pPr>
    <a:lvl7pPr marL="10033803" algn="l" defTabSz="1672300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7pPr>
    <a:lvl8pPr marL="11706103" algn="l" defTabSz="1672300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8pPr>
    <a:lvl9pPr marL="13378404" algn="l" defTabSz="1672300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20A1D-C099-4A48-96C4-4BE5B030846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35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67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A170F-69B8-B741-A099-15AE468EF2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423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A170F-69B8-B741-A099-15AE468EF2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112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09756" y="6544648"/>
            <a:ext cx="31843901" cy="451590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19512" y="11938371"/>
            <a:ext cx="26224389" cy="538397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72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44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169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689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361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0338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706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378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08FF-519A-5247-A55B-6160E89D8571}" type="datetimeFigureOut">
              <a:rPr lang="en-US" smtClean="0"/>
              <a:t>9/29/22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C67-5F63-EC4C-8EE0-AD36DF5A3C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592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08FF-519A-5247-A55B-6160E89D8571}" type="datetimeFigureOut">
              <a:rPr lang="en-US" smtClean="0"/>
              <a:t>9/29/22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C67-5F63-EC4C-8EE0-AD36DF5A3C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063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9352" y="13537958"/>
            <a:ext cx="31843901" cy="4184282"/>
          </a:xfrm>
        </p:spPr>
        <p:txBody>
          <a:bodyPr anchor="t"/>
          <a:lstStyle>
            <a:lvl1pPr algn="l">
              <a:defRPr sz="146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59352" y="8929397"/>
            <a:ext cx="31843901" cy="4608561"/>
          </a:xfrm>
        </p:spPr>
        <p:txBody>
          <a:bodyPr anchor="b"/>
          <a:lstStyle>
            <a:lvl1pPr marL="0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1pPr>
            <a:lvl2pPr marL="167230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2pPr>
            <a:lvl3pPr marL="3344601" indent="0">
              <a:buNone/>
              <a:defRPr sz="5900">
                <a:solidFill>
                  <a:schemeClr val="tx1">
                    <a:tint val="75000"/>
                  </a:schemeClr>
                </a:solidFill>
              </a:defRPr>
            </a:lvl3pPr>
            <a:lvl4pPr marL="5016901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4pPr>
            <a:lvl5pPr marL="6689202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5pPr>
            <a:lvl6pPr marL="8361502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6pPr>
            <a:lvl7pPr marL="10033803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7pPr>
            <a:lvl8pPr marL="11706103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8pPr>
            <a:lvl9pPr marL="13378404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08FF-519A-5247-A55B-6160E89D8571}" type="datetimeFigureOut">
              <a:rPr lang="en-US" smtClean="0"/>
              <a:t>9/29/22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C67-5F63-EC4C-8EE0-AD36DF5A3C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273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74798" y="15103407"/>
            <a:ext cx="68754471" cy="42710887"/>
          </a:xfrm>
        </p:spPr>
        <p:txBody>
          <a:bodyPr/>
          <a:lstStyle>
            <a:lvl1pPr>
              <a:defRPr sz="10200"/>
            </a:lvl1pPr>
            <a:lvl2pPr>
              <a:defRPr sz="8800"/>
            </a:lvl2pPr>
            <a:lvl3pPr>
              <a:defRPr sz="73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053657" y="15103407"/>
            <a:ext cx="68760973" cy="42710887"/>
          </a:xfrm>
        </p:spPr>
        <p:txBody>
          <a:bodyPr/>
          <a:lstStyle>
            <a:lvl1pPr>
              <a:defRPr sz="10200"/>
            </a:lvl1pPr>
            <a:lvl2pPr>
              <a:defRPr sz="8800"/>
            </a:lvl2pPr>
            <a:lvl3pPr>
              <a:defRPr sz="73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08FF-519A-5247-A55B-6160E89D8571}" type="datetimeFigureOut">
              <a:rPr lang="en-US" smtClean="0"/>
              <a:t>9/29/22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C67-5F63-EC4C-8EE0-AD36DF5A3C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282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3171" y="843685"/>
            <a:ext cx="33717072" cy="351128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3171" y="4715853"/>
            <a:ext cx="16552847" cy="1965343"/>
          </a:xfrm>
        </p:spPr>
        <p:txBody>
          <a:bodyPr anchor="b"/>
          <a:lstStyle>
            <a:lvl1pPr marL="0" indent="0">
              <a:buNone/>
              <a:defRPr sz="8800" b="1"/>
            </a:lvl1pPr>
            <a:lvl2pPr marL="1672300" indent="0">
              <a:buNone/>
              <a:defRPr sz="7300" b="1"/>
            </a:lvl2pPr>
            <a:lvl3pPr marL="3344601" indent="0">
              <a:buNone/>
              <a:defRPr sz="6600" b="1"/>
            </a:lvl3pPr>
            <a:lvl4pPr marL="5016901" indent="0">
              <a:buNone/>
              <a:defRPr sz="5900" b="1"/>
            </a:lvl4pPr>
            <a:lvl5pPr marL="6689202" indent="0">
              <a:buNone/>
              <a:defRPr sz="5900" b="1"/>
            </a:lvl5pPr>
            <a:lvl6pPr marL="8361502" indent="0">
              <a:buNone/>
              <a:defRPr sz="5900" b="1"/>
            </a:lvl6pPr>
            <a:lvl7pPr marL="10033803" indent="0">
              <a:buNone/>
              <a:defRPr sz="5900" b="1"/>
            </a:lvl7pPr>
            <a:lvl8pPr marL="11706103" indent="0">
              <a:buNone/>
              <a:defRPr sz="5900" b="1"/>
            </a:lvl8pPr>
            <a:lvl9pPr marL="13378404" indent="0">
              <a:buNone/>
              <a:defRPr sz="5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73171" y="6681196"/>
            <a:ext cx="16552847" cy="12138320"/>
          </a:xfrm>
        </p:spPr>
        <p:txBody>
          <a:bodyPr/>
          <a:lstStyle>
            <a:lvl1pPr>
              <a:defRPr sz="8800"/>
            </a:lvl1pPr>
            <a:lvl2pPr>
              <a:defRPr sz="7300"/>
            </a:lvl2pPr>
            <a:lvl3pPr>
              <a:defRPr sz="6600"/>
            </a:lvl3pPr>
            <a:lvl4pPr>
              <a:defRPr sz="5900"/>
            </a:lvl4pPr>
            <a:lvl5pPr>
              <a:defRPr sz="5900"/>
            </a:lvl5pPr>
            <a:lvl6pPr>
              <a:defRPr sz="5900"/>
            </a:lvl6pPr>
            <a:lvl7pPr>
              <a:defRPr sz="5900"/>
            </a:lvl7pPr>
            <a:lvl8pPr>
              <a:defRPr sz="5900"/>
            </a:lvl8pPr>
            <a:lvl9pPr>
              <a:defRPr sz="5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030895" y="4715853"/>
            <a:ext cx="16559349" cy="1965343"/>
          </a:xfrm>
        </p:spPr>
        <p:txBody>
          <a:bodyPr anchor="b"/>
          <a:lstStyle>
            <a:lvl1pPr marL="0" indent="0">
              <a:buNone/>
              <a:defRPr sz="8800" b="1"/>
            </a:lvl1pPr>
            <a:lvl2pPr marL="1672300" indent="0">
              <a:buNone/>
              <a:defRPr sz="7300" b="1"/>
            </a:lvl2pPr>
            <a:lvl3pPr marL="3344601" indent="0">
              <a:buNone/>
              <a:defRPr sz="6600" b="1"/>
            </a:lvl3pPr>
            <a:lvl4pPr marL="5016901" indent="0">
              <a:buNone/>
              <a:defRPr sz="5900" b="1"/>
            </a:lvl4pPr>
            <a:lvl5pPr marL="6689202" indent="0">
              <a:buNone/>
              <a:defRPr sz="5900" b="1"/>
            </a:lvl5pPr>
            <a:lvl6pPr marL="8361502" indent="0">
              <a:buNone/>
              <a:defRPr sz="5900" b="1"/>
            </a:lvl6pPr>
            <a:lvl7pPr marL="10033803" indent="0">
              <a:buNone/>
              <a:defRPr sz="5900" b="1"/>
            </a:lvl7pPr>
            <a:lvl8pPr marL="11706103" indent="0">
              <a:buNone/>
              <a:defRPr sz="5900" b="1"/>
            </a:lvl8pPr>
            <a:lvl9pPr marL="13378404" indent="0">
              <a:buNone/>
              <a:defRPr sz="5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030895" y="6681196"/>
            <a:ext cx="16559349" cy="12138320"/>
          </a:xfrm>
        </p:spPr>
        <p:txBody>
          <a:bodyPr/>
          <a:lstStyle>
            <a:lvl1pPr>
              <a:defRPr sz="8800"/>
            </a:lvl1pPr>
            <a:lvl2pPr>
              <a:defRPr sz="7300"/>
            </a:lvl2pPr>
            <a:lvl3pPr>
              <a:defRPr sz="6600"/>
            </a:lvl3pPr>
            <a:lvl4pPr>
              <a:defRPr sz="5900"/>
            </a:lvl4pPr>
            <a:lvl5pPr>
              <a:defRPr sz="5900"/>
            </a:lvl5pPr>
            <a:lvl6pPr>
              <a:defRPr sz="5900"/>
            </a:lvl6pPr>
            <a:lvl7pPr>
              <a:defRPr sz="5900"/>
            </a:lvl7pPr>
            <a:lvl8pPr>
              <a:defRPr sz="5900"/>
            </a:lvl8pPr>
            <a:lvl9pPr>
              <a:defRPr sz="5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08FF-519A-5247-A55B-6160E89D8571}" type="datetimeFigureOut">
              <a:rPr lang="en-US" smtClean="0"/>
              <a:t>9/29/22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C67-5F63-EC4C-8EE0-AD36DF5A3C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66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08FF-519A-5247-A55B-6160E89D8571}" type="datetimeFigureOut">
              <a:rPr lang="en-US" smtClean="0"/>
              <a:t>9/29/22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C67-5F63-EC4C-8EE0-AD36DF5A3C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01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08FF-519A-5247-A55B-6160E89D8571}" type="datetimeFigureOut">
              <a:rPr lang="en-US" smtClean="0"/>
              <a:t>9/29/22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C67-5F63-EC4C-8EE0-AD36DF5A3C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712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3173" y="838807"/>
            <a:ext cx="12325205" cy="3569807"/>
          </a:xfrm>
        </p:spPr>
        <p:txBody>
          <a:bodyPr anchor="b"/>
          <a:lstStyle>
            <a:lvl1pPr algn="l">
              <a:defRPr sz="7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47154" y="838809"/>
            <a:ext cx="20943089" cy="17980709"/>
          </a:xfrm>
        </p:spPr>
        <p:txBody>
          <a:bodyPr/>
          <a:lstStyle>
            <a:lvl1pPr>
              <a:defRPr sz="11700"/>
            </a:lvl1pPr>
            <a:lvl2pPr>
              <a:defRPr sz="10200"/>
            </a:lvl2pPr>
            <a:lvl3pPr>
              <a:defRPr sz="88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73173" y="4408616"/>
            <a:ext cx="12325205" cy="14410902"/>
          </a:xfrm>
        </p:spPr>
        <p:txBody>
          <a:bodyPr/>
          <a:lstStyle>
            <a:lvl1pPr marL="0" indent="0">
              <a:buNone/>
              <a:defRPr sz="5100"/>
            </a:lvl1pPr>
            <a:lvl2pPr marL="1672300" indent="0">
              <a:buNone/>
              <a:defRPr sz="4400"/>
            </a:lvl2pPr>
            <a:lvl3pPr marL="3344601" indent="0">
              <a:buNone/>
              <a:defRPr sz="3700"/>
            </a:lvl3pPr>
            <a:lvl4pPr marL="5016901" indent="0">
              <a:buNone/>
              <a:defRPr sz="3300"/>
            </a:lvl4pPr>
            <a:lvl5pPr marL="6689202" indent="0">
              <a:buNone/>
              <a:defRPr sz="3300"/>
            </a:lvl5pPr>
            <a:lvl6pPr marL="8361502" indent="0">
              <a:buNone/>
              <a:defRPr sz="3300"/>
            </a:lvl6pPr>
            <a:lvl7pPr marL="10033803" indent="0">
              <a:buNone/>
              <a:defRPr sz="3300"/>
            </a:lvl7pPr>
            <a:lvl8pPr marL="11706103" indent="0">
              <a:buNone/>
              <a:defRPr sz="3300"/>
            </a:lvl8pPr>
            <a:lvl9pPr marL="13378404" indent="0">
              <a:buNone/>
              <a:defRPr sz="3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08FF-519A-5247-A55B-6160E89D8571}" type="datetimeFigureOut">
              <a:rPr lang="en-US" smtClean="0"/>
              <a:t>9/29/22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C67-5F63-EC4C-8EE0-AD36DF5A3C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843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3091" y="14747399"/>
            <a:ext cx="22478048" cy="1741014"/>
          </a:xfrm>
        </p:spPr>
        <p:txBody>
          <a:bodyPr anchor="b"/>
          <a:lstStyle>
            <a:lvl1pPr algn="l">
              <a:defRPr sz="7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343091" y="1882439"/>
            <a:ext cx="22478048" cy="12640628"/>
          </a:xfrm>
        </p:spPr>
        <p:txBody>
          <a:bodyPr/>
          <a:lstStyle>
            <a:lvl1pPr marL="0" indent="0">
              <a:buNone/>
              <a:defRPr sz="11700"/>
            </a:lvl1pPr>
            <a:lvl2pPr marL="1672300" indent="0">
              <a:buNone/>
              <a:defRPr sz="10200"/>
            </a:lvl2pPr>
            <a:lvl3pPr marL="3344601" indent="0">
              <a:buNone/>
              <a:defRPr sz="8800"/>
            </a:lvl3pPr>
            <a:lvl4pPr marL="5016901" indent="0">
              <a:buNone/>
              <a:defRPr sz="7300"/>
            </a:lvl4pPr>
            <a:lvl5pPr marL="6689202" indent="0">
              <a:buNone/>
              <a:defRPr sz="7300"/>
            </a:lvl5pPr>
            <a:lvl6pPr marL="8361502" indent="0">
              <a:buNone/>
              <a:defRPr sz="7300"/>
            </a:lvl6pPr>
            <a:lvl7pPr marL="10033803" indent="0">
              <a:buNone/>
              <a:defRPr sz="7300"/>
            </a:lvl7pPr>
            <a:lvl8pPr marL="11706103" indent="0">
              <a:buNone/>
              <a:defRPr sz="7300"/>
            </a:lvl8pPr>
            <a:lvl9pPr marL="13378404" indent="0">
              <a:buNone/>
              <a:defRPr sz="73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43091" y="16488413"/>
            <a:ext cx="22478048" cy="2472529"/>
          </a:xfrm>
        </p:spPr>
        <p:txBody>
          <a:bodyPr/>
          <a:lstStyle>
            <a:lvl1pPr marL="0" indent="0">
              <a:buNone/>
              <a:defRPr sz="5100"/>
            </a:lvl1pPr>
            <a:lvl2pPr marL="1672300" indent="0">
              <a:buNone/>
              <a:defRPr sz="4400"/>
            </a:lvl2pPr>
            <a:lvl3pPr marL="3344601" indent="0">
              <a:buNone/>
              <a:defRPr sz="3700"/>
            </a:lvl3pPr>
            <a:lvl4pPr marL="5016901" indent="0">
              <a:buNone/>
              <a:defRPr sz="3300"/>
            </a:lvl4pPr>
            <a:lvl5pPr marL="6689202" indent="0">
              <a:buNone/>
              <a:defRPr sz="3300"/>
            </a:lvl5pPr>
            <a:lvl6pPr marL="8361502" indent="0">
              <a:buNone/>
              <a:defRPr sz="3300"/>
            </a:lvl6pPr>
            <a:lvl7pPr marL="10033803" indent="0">
              <a:buNone/>
              <a:defRPr sz="3300"/>
            </a:lvl7pPr>
            <a:lvl8pPr marL="11706103" indent="0">
              <a:buNone/>
              <a:defRPr sz="3300"/>
            </a:lvl8pPr>
            <a:lvl9pPr marL="13378404" indent="0">
              <a:buNone/>
              <a:defRPr sz="3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08FF-519A-5247-A55B-6160E89D8571}" type="datetimeFigureOut">
              <a:rPr lang="en-US" smtClean="0"/>
              <a:t>9/29/22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C67-5F63-EC4C-8EE0-AD36DF5A3C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50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08FF-519A-5247-A55B-6160E89D8571}" type="datetimeFigureOut">
              <a:rPr lang="en-US" smtClean="0"/>
              <a:t>9/29/22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C67-5F63-EC4C-8EE0-AD36DF5A3C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985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84548" y="2589575"/>
            <a:ext cx="34530082" cy="5522471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74799" y="2589575"/>
            <a:ext cx="102985361" cy="5522471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08FF-519A-5247-A55B-6160E89D8571}" type="datetimeFigureOut">
              <a:rPr lang="en-US" smtClean="0"/>
              <a:t>9/29/22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C67-5F63-EC4C-8EE0-AD36DF5A3C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066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73171" y="843685"/>
            <a:ext cx="33717072" cy="3511286"/>
          </a:xfrm>
          <a:prstGeom prst="rect">
            <a:avLst/>
          </a:prstGeom>
        </p:spPr>
        <p:txBody>
          <a:bodyPr vert="horz" lIns="334460" tIns="167230" rIns="334460" bIns="16723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3171" y="4915801"/>
            <a:ext cx="33717072" cy="13903717"/>
          </a:xfrm>
          <a:prstGeom prst="rect">
            <a:avLst/>
          </a:prstGeom>
        </p:spPr>
        <p:txBody>
          <a:bodyPr vert="horz" lIns="334460" tIns="167230" rIns="334460" bIns="16723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73171" y="19526650"/>
            <a:ext cx="8741463" cy="1121661"/>
          </a:xfrm>
          <a:prstGeom prst="rect">
            <a:avLst/>
          </a:prstGeom>
        </p:spPr>
        <p:txBody>
          <a:bodyPr vert="horz" lIns="334460" tIns="167230" rIns="334460" bIns="167230" rtlCol="0" anchor="ctr"/>
          <a:lstStyle>
            <a:lvl1pPr algn="l">
              <a:defRPr sz="4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508FF-519A-5247-A55B-6160E89D8571}" type="datetimeFigureOut">
              <a:rPr lang="en-US" smtClean="0"/>
              <a:t>9/29/22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00000" y="19526650"/>
            <a:ext cx="11863414" cy="1121661"/>
          </a:xfrm>
          <a:prstGeom prst="rect">
            <a:avLst/>
          </a:prstGeom>
        </p:spPr>
        <p:txBody>
          <a:bodyPr vert="horz" lIns="334460" tIns="167230" rIns="334460" bIns="167230" rtlCol="0" anchor="ctr"/>
          <a:lstStyle>
            <a:lvl1pPr algn="ctr">
              <a:defRPr sz="4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848779" y="19526650"/>
            <a:ext cx="8741463" cy="1121661"/>
          </a:xfrm>
          <a:prstGeom prst="rect">
            <a:avLst/>
          </a:prstGeom>
        </p:spPr>
        <p:txBody>
          <a:bodyPr vert="horz" lIns="334460" tIns="167230" rIns="334460" bIns="167230" rtlCol="0" anchor="ctr"/>
          <a:lstStyle>
            <a:lvl1pPr algn="r">
              <a:defRPr sz="4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7CC67-5F63-EC4C-8EE0-AD36DF5A3C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54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672300" rtl="0" eaLnBrk="1" latinLnBrk="0" hangingPunct="1">
        <a:spcBef>
          <a:spcPct val="0"/>
        </a:spcBef>
        <a:buNone/>
        <a:defRPr sz="16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225" indent="-1254225" algn="l" defTabSz="1672300" rtl="0" eaLnBrk="1" latinLnBrk="0" hangingPunct="1">
        <a:spcBef>
          <a:spcPct val="20000"/>
        </a:spcBef>
        <a:buFont typeface="Arial"/>
        <a:buChar char="•"/>
        <a:defRPr sz="11700" kern="1200">
          <a:solidFill>
            <a:schemeClr val="tx1"/>
          </a:solidFill>
          <a:latin typeface="+mn-lt"/>
          <a:ea typeface="+mn-ea"/>
          <a:cs typeface="+mn-cs"/>
        </a:defRPr>
      </a:lvl1pPr>
      <a:lvl2pPr marL="2717488" indent="-1045188" algn="l" defTabSz="1672300" rtl="0" eaLnBrk="1" latinLnBrk="0" hangingPunct="1">
        <a:spcBef>
          <a:spcPct val="20000"/>
        </a:spcBef>
        <a:buFont typeface="Arial"/>
        <a:buChar char="–"/>
        <a:defRPr sz="10200" kern="1200">
          <a:solidFill>
            <a:schemeClr val="tx1"/>
          </a:solidFill>
          <a:latin typeface="+mn-lt"/>
          <a:ea typeface="+mn-ea"/>
          <a:cs typeface="+mn-cs"/>
        </a:defRPr>
      </a:lvl2pPr>
      <a:lvl3pPr marL="4180751" indent="-836150" algn="l" defTabSz="1672300" rtl="0" eaLnBrk="1" latinLnBrk="0" hangingPunct="1">
        <a:spcBef>
          <a:spcPct val="20000"/>
        </a:spcBef>
        <a:buFont typeface="Arial"/>
        <a:buChar char="•"/>
        <a:defRPr sz="8800" kern="1200">
          <a:solidFill>
            <a:schemeClr val="tx1"/>
          </a:solidFill>
          <a:latin typeface="+mn-lt"/>
          <a:ea typeface="+mn-ea"/>
          <a:cs typeface="+mn-cs"/>
        </a:defRPr>
      </a:lvl3pPr>
      <a:lvl4pPr marL="5853052" indent="-836150" algn="l" defTabSz="1672300" rtl="0" eaLnBrk="1" latinLnBrk="0" hangingPunct="1">
        <a:spcBef>
          <a:spcPct val="20000"/>
        </a:spcBef>
        <a:buFont typeface="Arial"/>
        <a:buChar char="–"/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525352" indent="-836150" algn="l" defTabSz="1672300" rtl="0" eaLnBrk="1" latinLnBrk="0" hangingPunct="1">
        <a:spcBef>
          <a:spcPct val="20000"/>
        </a:spcBef>
        <a:buFont typeface="Arial"/>
        <a:buChar char="»"/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197652" indent="-836150" algn="l" defTabSz="1672300" rtl="0" eaLnBrk="1" latinLnBrk="0" hangingPunct="1">
        <a:spcBef>
          <a:spcPct val="20000"/>
        </a:spcBef>
        <a:buFont typeface="Arial"/>
        <a:buChar char="•"/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0869953" indent="-836150" algn="l" defTabSz="1672300" rtl="0" eaLnBrk="1" latinLnBrk="0" hangingPunct="1">
        <a:spcBef>
          <a:spcPct val="20000"/>
        </a:spcBef>
        <a:buFont typeface="Arial"/>
        <a:buChar char="•"/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542253" indent="-836150" algn="l" defTabSz="1672300" rtl="0" eaLnBrk="1" latinLnBrk="0" hangingPunct="1">
        <a:spcBef>
          <a:spcPct val="20000"/>
        </a:spcBef>
        <a:buFont typeface="Arial"/>
        <a:buChar char="•"/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214554" indent="-836150" algn="l" defTabSz="1672300" rtl="0" eaLnBrk="1" latinLnBrk="0" hangingPunct="1">
        <a:spcBef>
          <a:spcPct val="20000"/>
        </a:spcBef>
        <a:buFont typeface="Arial"/>
        <a:buChar char="•"/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72300" rtl="0" eaLnBrk="1" latinLnBrk="0" hangingPunct="1">
        <a:defRPr sz="6600" kern="1200">
          <a:solidFill>
            <a:schemeClr val="tx1"/>
          </a:solidFill>
          <a:latin typeface="+mn-lt"/>
          <a:ea typeface="+mn-ea"/>
          <a:cs typeface="+mn-cs"/>
        </a:defRPr>
      </a:lvl1pPr>
      <a:lvl2pPr marL="1672300" algn="l" defTabSz="1672300" rtl="0" eaLnBrk="1" latinLnBrk="0" hangingPunct="1">
        <a:defRPr sz="6600" kern="1200">
          <a:solidFill>
            <a:schemeClr val="tx1"/>
          </a:solidFill>
          <a:latin typeface="+mn-lt"/>
          <a:ea typeface="+mn-ea"/>
          <a:cs typeface="+mn-cs"/>
        </a:defRPr>
      </a:lvl2pPr>
      <a:lvl3pPr marL="3344601" algn="l" defTabSz="1672300" rtl="0" eaLnBrk="1" latinLnBrk="0" hangingPunct="1">
        <a:defRPr sz="6600" kern="1200">
          <a:solidFill>
            <a:schemeClr val="tx1"/>
          </a:solidFill>
          <a:latin typeface="+mn-lt"/>
          <a:ea typeface="+mn-ea"/>
          <a:cs typeface="+mn-cs"/>
        </a:defRPr>
      </a:lvl3pPr>
      <a:lvl4pPr marL="5016901" algn="l" defTabSz="1672300" rtl="0" eaLnBrk="1" latinLnBrk="0" hangingPunct="1">
        <a:defRPr sz="6600" kern="1200">
          <a:solidFill>
            <a:schemeClr val="tx1"/>
          </a:solidFill>
          <a:latin typeface="+mn-lt"/>
          <a:ea typeface="+mn-ea"/>
          <a:cs typeface="+mn-cs"/>
        </a:defRPr>
      </a:lvl4pPr>
      <a:lvl5pPr marL="6689202" algn="l" defTabSz="1672300" rtl="0" eaLnBrk="1" latinLnBrk="0" hangingPunct="1">
        <a:defRPr sz="6600" kern="1200">
          <a:solidFill>
            <a:schemeClr val="tx1"/>
          </a:solidFill>
          <a:latin typeface="+mn-lt"/>
          <a:ea typeface="+mn-ea"/>
          <a:cs typeface="+mn-cs"/>
        </a:defRPr>
      </a:lvl5pPr>
      <a:lvl6pPr marL="8361502" algn="l" defTabSz="1672300" rtl="0" eaLnBrk="1" latinLnBrk="0" hangingPunct="1">
        <a:defRPr sz="6600" kern="1200">
          <a:solidFill>
            <a:schemeClr val="tx1"/>
          </a:solidFill>
          <a:latin typeface="+mn-lt"/>
          <a:ea typeface="+mn-ea"/>
          <a:cs typeface="+mn-cs"/>
        </a:defRPr>
      </a:lvl6pPr>
      <a:lvl7pPr marL="10033803" algn="l" defTabSz="1672300" rtl="0" eaLnBrk="1" latinLnBrk="0" hangingPunct="1">
        <a:defRPr sz="6600" kern="1200">
          <a:solidFill>
            <a:schemeClr val="tx1"/>
          </a:solidFill>
          <a:latin typeface="+mn-lt"/>
          <a:ea typeface="+mn-ea"/>
          <a:cs typeface="+mn-cs"/>
        </a:defRPr>
      </a:lvl7pPr>
      <a:lvl8pPr marL="11706103" algn="l" defTabSz="1672300" rtl="0" eaLnBrk="1" latinLnBrk="0" hangingPunct="1">
        <a:defRPr sz="6600" kern="1200">
          <a:solidFill>
            <a:schemeClr val="tx1"/>
          </a:solidFill>
          <a:latin typeface="+mn-lt"/>
          <a:ea typeface="+mn-ea"/>
          <a:cs typeface="+mn-cs"/>
        </a:defRPr>
      </a:lvl8pPr>
      <a:lvl9pPr marL="13378404" algn="l" defTabSz="1672300" rtl="0" eaLnBrk="1" latinLnBrk="0" hangingPunct="1">
        <a:defRPr sz="6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293914" y="256820"/>
            <a:ext cx="36902571" cy="3400770"/>
          </a:xfrm>
          <a:prstGeom prst="roundRect">
            <a:avLst/>
          </a:prstGeom>
          <a:solidFill>
            <a:srgbClr val="F2F2F2"/>
          </a:solidFill>
          <a:ln w="228600" cmpd="sng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8520" tIns="29260" rIns="58520" bIns="29260" rtlCol="0" anchor="ctr"/>
          <a:lstStyle/>
          <a:p>
            <a:pPr algn="ctr"/>
            <a:endParaRPr lang="en-US" sz="4224" dirty="0"/>
          </a:p>
        </p:txBody>
      </p:sp>
      <p:sp>
        <p:nvSpPr>
          <p:cNvPr id="3" name="Rectangle 2"/>
          <p:cNvSpPr/>
          <p:nvPr/>
        </p:nvSpPr>
        <p:spPr>
          <a:xfrm>
            <a:off x="4668992" y="256820"/>
            <a:ext cx="27184404" cy="3137424"/>
          </a:xfrm>
          <a:prstGeom prst="rect">
            <a:avLst/>
          </a:prstGeom>
          <a:noFill/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8520" tIns="29260" rIns="58520" bIns="29260" rtlCol="0" anchor="ctr"/>
          <a:lstStyle/>
          <a:p>
            <a:pPr algn="ctr">
              <a:buNone/>
            </a:pPr>
            <a:r>
              <a:rPr lang="en-US" sz="5632" b="1" dirty="0">
                <a:solidFill>
                  <a:schemeClr val="tx1"/>
                </a:solidFill>
              </a:rPr>
              <a:t>Practice Changes Among Patients Without COVID-19 Receiving Mechanical Ventilation During the COVID-19 Pandemic</a:t>
            </a:r>
            <a:endParaRPr lang="en-US" sz="5632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en-US" sz="3072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Divya</a:t>
            </a:r>
            <a:r>
              <a:rPr lang="en-US" sz="3072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Shankar MD</a:t>
            </a:r>
            <a:r>
              <a:rPr lang="en-US" sz="3072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3072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Nicholas A Bosch, MD , MS</a:t>
            </a:r>
            <a:r>
              <a:rPr lang="en-US" sz="3072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3072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Allan </a:t>
            </a:r>
            <a:r>
              <a:rPr lang="en-US" sz="3072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Walkey</a:t>
            </a:r>
            <a:r>
              <a:rPr lang="en-US" sz="3072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MD MSc</a:t>
            </a:r>
            <a:r>
              <a:rPr lang="en-US" sz="3072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3072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72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Anica</a:t>
            </a:r>
            <a:r>
              <a:rPr lang="en-US" sz="3072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Law MD MS</a:t>
            </a:r>
            <a:r>
              <a:rPr lang="en-US" sz="3072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3072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en-US" sz="3072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 The Pulmonary Center, Boston University School of Medicine, Boston, MA, United States</a:t>
            </a:r>
          </a:p>
        </p:txBody>
      </p:sp>
      <p:sp>
        <p:nvSpPr>
          <p:cNvPr id="128" name="AutoShape 65"/>
          <p:cNvSpPr>
            <a:spLocks noChangeArrowheads="1"/>
          </p:cNvSpPr>
          <p:nvPr/>
        </p:nvSpPr>
        <p:spPr bwMode="auto">
          <a:xfrm>
            <a:off x="334457" y="4066928"/>
            <a:ext cx="10137599" cy="767532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none" lIns="112109" tIns="56054" rIns="112109" bIns="56054" anchor="ctr"/>
          <a:lstStyle>
            <a:lvl1pPr defTabSz="2403475">
              <a:spcBef>
                <a:spcPct val="20000"/>
              </a:spcBef>
              <a:buChar char="•"/>
              <a:defRPr sz="1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403475">
              <a:spcBef>
                <a:spcPct val="20000"/>
              </a:spcBef>
              <a:buChar char="–"/>
              <a:defRPr sz="14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403475">
              <a:spcBef>
                <a:spcPct val="20000"/>
              </a:spcBef>
              <a:buChar char="•"/>
              <a:defRPr sz="1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403475">
              <a:spcBef>
                <a:spcPct val="20000"/>
              </a:spcBef>
              <a:buChar char="–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403475">
              <a:spcBef>
                <a:spcPct val="20000"/>
              </a:spcBef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223" b="1" dirty="0">
                <a:solidFill>
                  <a:srgbClr val="FFFFFF"/>
                </a:solidFill>
                <a:cs typeface="Arial" panose="020B0604020202020204" pitchFamily="34" charset="0"/>
              </a:rPr>
              <a:t>Background</a:t>
            </a:r>
            <a:endParaRPr lang="en-US" altLang="en-US" sz="5119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30" name="AutoShape 65"/>
          <p:cNvSpPr>
            <a:spLocks noChangeArrowheads="1"/>
          </p:cNvSpPr>
          <p:nvPr/>
        </p:nvSpPr>
        <p:spPr bwMode="auto">
          <a:xfrm>
            <a:off x="239300" y="10485191"/>
            <a:ext cx="10107969" cy="752418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none" lIns="112109" tIns="56054" rIns="112109" bIns="56054" anchor="ctr"/>
          <a:lstStyle>
            <a:lvl1pPr defTabSz="2403475">
              <a:spcBef>
                <a:spcPct val="20000"/>
              </a:spcBef>
              <a:buChar char="•"/>
              <a:defRPr sz="1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403475">
              <a:spcBef>
                <a:spcPct val="20000"/>
              </a:spcBef>
              <a:buChar char="–"/>
              <a:defRPr sz="14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403475">
              <a:spcBef>
                <a:spcPct val="20000"/>
              </a:spcBef>
              <a:buChar char="•"/>
              <a:defRPr sz="1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403475">
              <a:spcBef>
                <a:spcPct val="20000"/>
              </a:spcBef>
              <a:buChar char="–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403475">
              <a:spcBef>
                <a:spcPct val="20000"/>
              </a:spcBef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223" b="1" dirty="0">
                <a:solidFill>
                  <a:srgbClr val="FFFFFF"/>
                </a:solidFill>
                <a:cs typeface="Arial" panose="020B0604020202020204" pitchFamily="34" charset="0"/>
              </a:rPr>
              <a:t>Methods</a:t>
            </a:r>
            <a:endParaRPr lang="en-US" altLang="en-US" sz="4608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34" name="AutoShape 65"/>
          <p:cNvSpPr>
            <a:spLocks noChangeArrowheads="1"/>
          </p:cNvSpPr>
          <p:nvPr/>
        </p:nvSpPr>
        <p:spPr bwMode="auto">
          <a:xfrm>
            <a:off x="10863943" y="4093090"/>
            <a:ext cx="15653657" cy="604401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none" lIns="112109" tIns="56054" rIns="112109" bIns="56054" anchor="ctr"/>
          <a:lstStyle>
            <a:lvl1pPr defTabSz="2403475">
              <a:spcBef>
                <a:spcPct val="20000"/>
              </a:spcBef>
              <a:buChar char="•"/>
              <a:defRPr sz="1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403475">
              <a:spcBef>
                <a:spcPct val="20000"/>
              </a:spcBef>
              <a:buChar char="–"/>
              <a:defRPr sz="14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403475">
              <a:spcBef>
                <a:spcPct val="20000"/>
              </a:spcBef>
              <a:buChar char="•"/>
              <a:defRPr sz="1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403475">
              <a:spcBef>
                <a:spcPct val="20000"/>
              </a:spcBef>
              <a:buChar char="–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403475">
              <a:spcBef>
                <a:spcPct val="20000"/>
              </a:spcBef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223" b="1" dirty="0">
                <a:solidFill>
                  <a:srgbClr val="FFFFFF"/>
                </a:solidFill>
                <a:cs typeface="Arial" panose="020B0604020202020204" pitchFamily="34" charset="0"/>
              </a:rPr>
              <a:t>Results</a:t>
            </a:r>
            <a:endParaRPr lang="en-US" altLang="en-US" sz="4608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7" name="AutoShape 65"/>
          <p:cNvSpPr>
            <a:spLocks noChangeArrowheads="1"/>
          </p:cNvSpPr>
          <p:nvPr/>
        </p:nvSpPr>
        <p:spPr bwMode="auto">
          <a:xfrm>
            <a:off x="27031899" y="4005103"/>
            <a:ext cx="10097057" cy="752418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none" lIns="112109" tIns="56054" rIns="112109" bIns="56054" anchor="ctr"/>
          <a:lstStyle>
            <a:lvl1pPr defTabSz="2403475">
              <a:spcBef>
                <a:spcPct val="20000"/>
              </a:spcBef>
              <a:buChar char="•"/>
              <a:defRPr sz="1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403475">
              <a:spcBef>
                <a:spcPct val="20000"/>
              </a:spcBef>
              <a:buChar char="–"/>
              <a:defRPr sz="14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403475">
              <a:spcBef>
                <a:spcPct val="20000"/>
              </a:spcBef>
              <a:buChar char="•"/>
              <a:defRPr sz="1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403475">
              <a:spcBef>
                <a:spcPct val="20000"/>
              </a:spcBef>
              <a:buChar char="–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403475">
              <a:spcBef>
                <a:spcPct val="20000"/>
              </a:spcBef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223" b="1" dirty="0">
                <a:solidFill>
                  <a:srgbClr val="FFFFFF"/>
                </a:solidFill>
                <a:cs typeface="Arial" panose="020B0604020202020204" pitchFamily="34" charset="0"/>
              </a:rPr>
              <a:t>Key Findings</a:t>
            </a:r>
            <a:endParaRPr lang="en-US" altLang="en-US" sz="384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8" name="AutoShape 65"/>
          <p:cNvSpPr>
            <a:spLocks noChangeArrowheads="1"/>
          </p:cNvSpPr>
          <p:nvPr/>
        </p:nvSpPr>
        <p:spPr bwMode="auto">
          <a:xfrm>
            <a:off x="293914" y="7506664"/>
            <a:ext cx="10137599" cy="752418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none" lIns="112109" tIns="56054" rIns="112109" bIns="56054" anchor="ctr"/>
          <a:lstStyle>
            <a:lvl1pPr defTabSz="2403475">
              <a:spcBef>
                <a:spcPct val="20000"/>
              </a:spcBef>
              <a:buChar char="•"/>
              <a:defRPr sz="1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403475">
              <a:spcBef>
                <a:spcPct val="20000"/>
              </a:spcBef>
              <a:buChar char="–"/>
              <a:defRPr sz="14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403475">
              <a:spcBef>
                <a:spcPct val="20000"/>
              </a:spcBef>
              <a:buChar char="•"/>
              <a:defRPr sz="1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403475">
              <a:spcBef>
                <a:spcPct val="20000"/>
              </a:spcBef>
              <a:buChar char="–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403475">
              <a:spcBef>
                <a:spcPct val="20000"/>
              </a:spcBef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223" b="1" dirty="0">
                <a:solidFill>
                  <a:srgbClr val="FFFFFF"/>
                </a:solidFill>
                <a:cs typeface="Arial" panose="020B0604020202020204" pitchFamily="34" charset="0"/>
              </a:rPr>
              <a:t>Objective</a:t>
            </a:r>
            <a:endParaRPr lang="en-US" altLang="en-US" sz="4608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pic>
        <p:nvPicPr>
          <p:cNvPr id="25" name="Picture 38" descr="color logo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9723" y="477500"/>
            <a:ext cx="3473266" cy="151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AutoShape 62"/>
          <p:cNvSpPr>
            <a:spLocks noChangeArrowheads="1"/>
          </p:cNvSpPr>
          <p:nvPr/>
        </p:nvSpPr>
        <p:spPr bwMode="auto">
          <a:xfrm>
            <a:off x="293914" y="20677696"/>
            <a:ext cx="36717515" cy="16135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none" lIns="112109" tIns="56054" rIns="112109" bIns="56054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9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9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9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9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9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9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9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9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endParaRPr lang="en-US" altLang="en-US" sz="4416" b="1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54" y="1041735"/>
            <a:ext cx="3998937" cy="1793916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chemeClr val="bg1">
                <a:alpha val="39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27031899" y="4930834"/>
            <a:ext cx="9989183" cy="767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914400" indent="-9144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marL="508000" indent="-5080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Patient and hospital characteristics remained stable except for the Combined Comorbidity Score </a:t>
            </a:r>
          </a:p>
          <a:p>
            <a:pPr marL="508000" indent="-5080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u="sng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Imaging</a:t>
            </a:r>
            <a:r>
              <a:rPr lang="en-US" sz="32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: </a:t>
            </a:r>
          </a:p>
          <a:p>
            <a:pPr marL="965200" lvl="1" indent="-5080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Pre-pandemic: ↓CXR, ↑Chest CT, no change in LENI</a:t>
            </a:r>
          </a:p>
          <a:p>
            <a:pPr marL="965200" lvl="1" indent="-5080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Pandemic start : ↓CXR ↓LENI, ↑Chest CT</a:t>
            </a:r>
          </a:p>
          <a:p>
            <a:pPr marL="965200" lvl="1" indent="-5080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Intra- pandemic:  ↑LENI , no change in CXR, CT</a:t>
            </a:r>
          </a:p>
          <a:p>
            <a:pPr marL="508000" indent="-5080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u="sng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Bedside procedures</a:t>
            </a:r>
            <a:r>
              <a:rPr lang="en-US" sz="32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: </a:t>
            </a:r>
          </a:p>
          <a:p>
            <a:pPr marL="965200" indent="-5080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Pre-pandemic: ↓ bronchoscopy, ↓ arterial catheter, no change in central venous catheter</a:t>
            </a:r>
          </a:p>
          <a:p>
            <a:pPr marL="965200" indent="-5080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Pandemic start: ↓ bronchoscopy</a:t>
            </a:r>
          </a:p>
          <a:p>
            <a:pPr marL="965200" indent="-5080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Intra- pandemic: ↑ bronchoscopy</a:t>
            </a:r>
          </a:p>
          <a:p>
            <a:pPr marL="965200" indent="-5080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No change in arterial or central venous catheters at/intra pandemic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27051289" y="15898105"/>
            <a:ext cx="9969793" cy="410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914400" indent="-9144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ea typeface="Tahoma" pitchFamily="34" charset="0"/>
                <a:cs typeface="Arial" pitchFamily="34" charset="0"/>
              </a:rPr>
              <a:t>Imaging practices and bedside procedures changed at the start of and during the COVID-19 pandemic, perhaps due to concern for missed COVID-19 diagnoses or attempts to decrease bedside exposures, and shifting staff roles</a:t>
            </a:r>
          </a:p>
          <a:p>
            <a:pPr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studies should assess whether patient-centered outcomes were impacted by these practice changes </a:t>
            </a:r>
            <a:endParaRPr lang="en-US" sz="3200" dirty="0">
              <a:solidFill>
                <a:schemeClr val="tx1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30705003" y="20190573"/>
            <a:ext cx="85260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768"/>
              </a:spcAft>
              <a:defRPr/>
            </a:pPr>
            <a:r>
              <a:rPr lang="en-US" sz="3200" dirty="0">
                <a:latin typeface="Arial" charset="0"/>
                <a:ea typeface="Arial" charset="0"/>
                <a:cs typeface="Arial" charset="0"/>
              </a:rPr>
              <a:t>Funding Source: NIH T32 HL007035 </a:t>
            </a:r>
          </a:p>
        </p:txBody>
      </p:sp>
      <p:sp>
        <p:nvSpPr>
          <p:cNvPr id="43" name="Text Box 12645">
            <a:extLst>
              <a:ext uri="{FF2B5EF4-FFF2-40B4-BE49-F238E27FC236}">
                <a16:creationId xmlns:a16="http://schemas.microsoft.com/office/drawing/2014/main" id="{22A7E58C-99C4-FC4C-A94A-DEBA979341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9942" y="10076049"/>
            <a:ext cx="15653657" cy="1170280"/>
          </a:xfrm>
          <a:prstGeom prst="rect">
            <a:avLst/>
          </a:prstGeom>
          <a:solidFill>
            <a:schemeClr val="tx2"/>
          </a:solidFill>
          <a:ln w="63500">
            <a:noFill/>
            <a:miter lim="800000"/>
            <a:headEnd type="none" w="sm" len="sm"/>
            <a:tailEnd type="none" w="sm" len="sm"/>
          </a:ln>
        </p:spPr>
        <p:txBody>
          <a:bodyPr wrap="square" lIns="92522" tIns="30841" rIns="92522" bIns="30841">
            <a:spAutoFit/>
          </a:bodyPr>
          <a:lstStyle>
            <a:lvl1pPr marL="444500" indent="-444500" defTabSz="965200" eaLnBrk="0" hangingPunct="0">
              <a:tabLst>
                <a:tab pos="11925300" algn="l"/>
              </a:tabLs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65200" eaLnBrk="0" hangingPunct="0">
              <a:tabLst>
                <a:tab pos="11925300" algn="l"/>
              </a:tabLs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65200" eaLnBrk="0" hangingPunct="0">
              <a:tabLst>
                <a:tab pos="11925300" algn="l"/>
              </a:tabLs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65200" eaLnBrk="0" hangingPunct="0">
              <a:tabLst>
                <a:tab pos="11925300" algn="l"/>
              </a:tabLs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65200" eaLnBrk="0" hangingPunct="0">
              <a:tabLst>
                <a:tab pos="11925300" algn="l"/>
              </a:tabLs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925300" algn="l"/>
              </a:tabLs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925300" algn="l"/>
              </a:tabLs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925300" algn="l"/>
              </a:tabLs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925300" algn="l"/>
              </a:tabLs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" action="ppaction://hlinkshowjump?jump=la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Figure 1. 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la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Rates of change for common ICU practices before and after the beginning of the COVID-19 pandemic</a:t>
            </a:r>
            <a:endParaRPr lang="en-US" altLang="en-US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3875AF2-E3F8-674C-8ABF-AD43738CA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047" y="4920083"/>
            <a:ext cx="10137599" cy="263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914400" indent="-9144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marL="457200" indent="-4572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The COVID-19 pandemic led to clinical strain, changing staff roles, changes in care locations in the intensive care unit (ICU) </a:t>
            </a:r>
          </a:p>
          <a:p>
            <a:pPr marL="457200" indent="-4572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The impact on care processes for patients without COVID-19 is unclear</a:t>
            </a:r>
            <a:endParaRPr lang="en-US" sz="2800" dirty="0">
              <a:solidFill>
                <a:schemeClr val="tx1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34EA62D-A2F7-B14A-9ED0-BBE997135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58" y="8311462"/>
            <a:ext cx="10033109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914400" indent="-9144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marL="457200" indent="-4572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Assess changes in common ICU practices among mechanically ventilated patients with acute respiratory failure before and after the start of the COVID-19 pandemic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4C3262C-4AE7-904C-AFB9-2FA33663A5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27" y="11460860"/>
            <a:ext cx="9866797" cy="8925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914400" indent="-9144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marL="508000" indent="-5080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Design: </a:t>
            </a:r>
            <a:r>
              <a:rPr lang="en-US" sz="32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Retrospective cohort study, Premier Healthcare Database, 2016-2020 (~25% of US hospitalizations)</a:t>
            </a:r>
          </a:p>
          <a:p>
            <a:pPr marL="508000" indent="-5080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Cohort: </a:t>
            </a:r>
            <a:r>
              <a:rPr lang="en-US" sz="32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Adult patients (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ea typeface="Tahoma" pitchFamily="34" charset="0"/>
                <a:cs typeface="Arial" pitchFamily="34" charset="0"/>
              </a:rPr>
              <a:t>18) admitted to an ICU or step down unit receiving mechanical ventilation for acute respiratory failure</a:t>
            </a:r>
          </a:p>
          <a:p>
            <a:pPr marL="1066800" indent="-5080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ea typeface="Tahoma" pitchFamily="34" charset="0"/>
                <a:cs typeface="Arial" pitchFamily="34" charset="0"/>
              </a:rPr>
              <a:t>Excluded: COVID-19 (ICD-10 U07.1)</a:t>
            </a:r>
          </a:p>
          <a:p>
            <a:pPr marL="558800" indent="-5080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ea typeface="Tahoma" pitchFamily="34" charset="0"/>
                <a:cs typeface="Arial" pitchFamily="34" charset="0"/>
              </a:rPr>
              <a:t>Primary Outcomes, Rates:</a:t>
            </a:r>
            <a:endParaRPr lang="en-US" sz="3200" dirty="0">
              <a:solidFill>
                <a:schemeClr val="tx1"/>
              </a:solidFill>
              <a:latin typeface="Arial" panose="020B0604020202020204" pitchFamily="34" charset="0"/>
              <a:ea typeface="Tahoma" pitchFamily="34" charset="0"/>
              <a:cs typeface="Arial" pitchFamily="34" charset="0"/>
            </a:endParaRPr>
          </a:p>
          <a:p>
            <a:pPr marL="965200" indent="-5080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u="sng" dirty="0">
                <a:solidFill>
                  <a:schemeClr val="tx1"/>
                </a:solidFill>
                <a:latin typeface="Arial" panose="020B0604020202020204" pitchFamily="34" charset="0"/>
                <a:ea typeface="Tahoma" pitchFamily="34" charset="0"/>
                <a:cs typeface="Arial" pitchFamily="34" charset="0"/>
              </a:rPr>
              <a:t>Imaging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ea typeface="Tahoma" pitchFamily="34" charset="0"/>
                <a:cs typeface="Arial" pitchFamily="34" charset="0"/>
              </a:rPr>
              <a:t>: chest x-ray (CXR), chest CT, lower extremity non-invasive vascular testing (LENI) </a:t>
            </a:r>
          </a:p>
          <a:p>
            <a:pPr marL="965200" indent="-5080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u="sng" dirty="0">
                <a:solidFill>
                  <a:schemeClr val="tx1"/>
                </a:solidFill>
                <a:latin typeface="Arial" panose="020B0604020202020204" pitchFamily="34" charset="0"/>
                <a:ea typeface="Tahoma" pitchFamily="34" charset="0"/>
                <a:cs typeface="Arial" pitchFamily="34" charset="0"/>
              </a:rPr>
              <a:t>Bedside procedures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ea typeface="Tahoma" pitchFamily="34" charset="0"/>
                <a:cs typeface="Arial" pitchFamily="34" charset="0"/>
              </a:rPr>
              <a:t>: bronchoscopy, arterial catheters, central venous catheters</a:t>
            </a:r>
          </a:p>
          <a:p>
            <a:pPr marL="508000" indent="-5080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ea typeface="Tahoma" pitchFamily="34" charset="0"/>
                <a:cs typeface="Arial" pitchFamily="34" charset="0"/>
              </a:rPr>
              <a:t>Analysis: 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ea typeface="Tahoma" pitchFamily="34" charset="0"/>
                <a:cs typeface="Arial" pitchFamily="34" charset="0"/>
              </a:rPr>
              <a:t>Interrupted time-series analysis assessing: (1) trend before COVID-19 pandemic, (2) level change in trend at the onset of the US pandemic (April 2020), and (3) trend change intra-pandemic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FA375A6C-1822-41A2-997D-FE441ACA56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53396" y="1895603"/>
            <a:ext cx="4885920" cy="1526850"/>
          </a:xfrm>
          <a:prstGeom prst="rect">
            <a:avLst/>
          </a:prstGeom>
        </p:spPr>
      </p:pic>
      <p:sp>
        <p:nvSpPr>
          <p:cNvPr id="78" name="AutoShape 65">
            <a:extLst>
              <a:ext uri="{FF2B5EF4-FFF2-40B4-BE49-F238E27FC236}">
                <a16:creationId xmlns:a16="http://schemas.microsoft.com/office/drawing/2014/main" id="{629054D3-BBC7-A1CB-6178-3371EC320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51289" y="15115336"/>
            <a:ext cx="10097057" cy="752418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none" lIns="112109" tIns="56054" rIns="112109" bIns="56054" anchor="ctr"/>
          <a:lstStyle>
            <a:lvl1pPr defTabSz="2403475">
              <a:spcBef>
                <a:spcPct val="20000"/>
              </a:spcBef>
              <a:buChar char="•"/>
              <a:defRPr sz="1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403475">
              <a:spcBef>
                <a:spcPct val="20000"/>
              </a:spcBef>
              <a:buChar char="–"/>
              <a:defRPr sz="14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403475">
              <a:spcBef>
                <a:spcPct val="20000"/>
              </a:spcBef>
              <a:buChar char="•"/>
              <a:defRPr sz="1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403475">
              <a:spcBef>
                <a:spcPct val="20000"/>
              </a:spcBef>
              <a:buChar char="–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403475">
              <a:spcBef>
                <a:spcPct val="20000"/>
              </a:spcBef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223" b="1" dirty="0">
                <a:solidFill>
                  <a:srgbClr val="FFFFFF"/>
                </a:solidFill>
                <a:cs typeface="Arial" panose="020B0604020202020204" pitchFamily="34" charset="0"/>
              </a:rPr>
              <a:t>Implications</a:t>
            </a:r>
            <a:endParaRPr lang="en-US" altLang="en-US" sz="384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79" name="Table 78">
            <a:extLst>
              <a:ext uri="{FF2B5EF4-FFF2-40B4-BE49-F238E27FC236}">
                <a16:creationId xmlns:a16="http://schemas.microsoft.com/office/drawing/2014/main" id="{75A4824C-8386-DBDB-4008-AA1D9E6C8C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989030"/>
              </p:ext>
            </p:extLst>
          </p:nvPr>
        </p:nvGraphicFramePr>
        <p:xfrm>
          <a:off x="10882051" y="6255308"/>
          <a:ext cx="15635549" cy="33935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98794">
                  <a:extLst>
                    <a:ext uri="{9D8B030D-6E8A-4147-A177-3AD203B41FA5}">
                      <a16:colId xmlns:a16="http://schemas.microsoft.com/office/drawing/2014/main" val="2799488120"/>
                    </a:ext>
                  </a:extLst>
                </a:gridCol>
                <a:gridCol w="1852255">
                  <a:extLst>
                    <a:ext uri="{9D8B030D-6E8A-4147-A177-3AD203B41FA5}">
                      <a16:colId xmlns:a16="http://schemas.microsoft.com/office/drawing/2014/main" val="4247944340"/>
                    </a:ext>
                  </a:extLst>
                </a:gridCol>
                <a:gridCol w="1852255">
                  <a:extLst>
                    <a:ext uri="{9D8B030D-6E8A-4147-A177-3AD203B41FA5}">
                      <a16:colId xmlns:a16="http://schemas.microsoft.com/office/drawing/2014/main" val="2910084926"/>
                    </a:ext>
                  </a:extLst>
                </a:gridCol>
                <a:gridCol w="1852255">
                  <a:extLst>
                    <a:ext uri="{9D8B030D-6E8A-4147-A177-3AD203B41FA5}">
                      <a16:colId xmlns:a16="http://schemas.microsoft.com/office/drawing/2014/main" val="4092843330"/>
                    </a:ext>
                  </a:extLst>
                </a:gridCol>
                <a:gridCol w="2058062">
                  <a:extLst>
                    <a:ext uri="{9D8B030D-6E8A-4147-A177-3AD203B41FA5}">
                      <a16:colId xmlns:a16="http://schemas.microsoft.com/office/drawing/2014/main" val="3546374152"/>
                    </a:ext>
                  </a:extLst>
                </a:gridCol>
                <a:gridCol w="2160964">
                  <a:extLst>
                    <a:ext uri="{9D8B030D-6E8A-4147-A177-3AD203B41FA5}">
                      <a16:colId xmlns:a16="http://schemas.microsoft.com/office/drawing/2014/main" val="2771518786"/>
                    </a:ext>
                  </a:extLst>
                </a:gridCol>
                <a:gridCol w="2160964">
                  <a:extLst>
                    <a:ext uri="{9D8B030D-6E8A-4147-A177-3AD203B41FA5}">
                      <a16:colId xmlns:a16="http://schemas.microsoft.com/office/drawing/2014/main" val="1644537853"/>
                    </a:ext>
                  </a:extLst>
                </a:gridCol>
              </a:tblGrid>
              <a:tr h="11989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2016</a:t>
                      </a:r>
                      <a:br>
                        <a:rPr lang="en-US" sz="2400" dirty="0">
                          <a:effectLst/>
                        </a:rPr>
                      </a:br>
                      <a:r>
                        <a:rPr lang="en-US" sz="2400" dirty="0">
                          <a:effectLst/>
                        </a:rPr>
                        <a:t>(N=144675)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2017</a:t>
                      </a:r>
                      <a:br>
                        <a:rPr lang="en-US" sz="2400" dirty="0">
                          <a:effectLst/>
                        </a:rPr>
                      </a:br>
                      <a:r>
                        <a:rPr lang="en-US" sz="2400" dirty="0">
                          <a:effectLst/>
                        </a:rPr>
                        <a:t>(N=149345)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2018</a:t>
                      </a:r>
                      <a:br>
                        <a:rPr lang="en-US" sz="2400" dirty="0">
                          <a:effectLst/>
                        </a:rPr>
                      </a:br>
                      <a:r>
                        <a:rPr lang="en-US" sz="2400" dirty="0">
                          <a:effectLst/>
                        </a:rPr>
                        <a:t>(N=152467)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2019</a:t>
                      </a:r>
                      <a:br>
                        <a:rPr lang="en-US" sz="2400">
                          <a:effectLst/>
                        </a:rPr>
                      </a:br>
                      <a:r>
                        <a:rPr lang="en-US" sz="2400">
                          <a:effectLst/>
                        </a:rPr>
                        <a:t>(N=154716)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2020</a:t>
                      </a:r>
                      <a:br>
                        <a:rPr lang="en-US" sz="2400">
                          <a:effectLst/>
                        </a:rPr>
                      </a:br>
                      <a:r>
                        <a:rPr lang="en-US" sz="2400">
                          <a:effectLst/>
                        </a:rPr>
                        <a:t>(N=140893)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Overall</a:t>
                      </a:r>
                      <a:br>
                        <a:rPr lang="en-US" sz="2400">
                          <a:effectLst/>
                        </a:rPr>
                      </a:br>
                      <a:r>
                        <a:rPr lang="en-US" sz="2400">
                          <a:effectLst/>
                        </a:rPr>
                        <a:t>(N=742096)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46718074"/>
                  </a:ext>
                </a:extLst>
              </a:tr>
              <a:tr h="2715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Age, mean ± SD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62.1 ± 16.9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62.2 ± 16.9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62.5 ± 16.7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62.4 ± 16.7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61.9 ± 16.7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62.2 ± 16.8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3805718"/>
                  </a:ext>
                </a:extLst>
              </a:tr>
              <a:tr h="33760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Male (%)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80298 (55.5)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83386 (55.8)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85345 (56.0)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87316 (56.4)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80820 (57.4)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417165 (56.2)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31469"/>
                  </a:ext>
                </a:extLst>
              </a:tr>
              <a:tr h="3297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Urban Hospital (%)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128807 (89.0)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132901 (89.0)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135688 (89.0)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137425 (88.8)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125016 (88.7)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659837 (88.9)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68410437"/>
                  </a:ext>
                </a:extLst>
              </a:tr>
              <a:tr h="3490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Teaching Hospital (%)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79639 (55.0)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82142 (55.0)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83815 (55.0)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84943 (54.9)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78241 (55.5)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408780 (55.1)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76961590"/>
                  </a:ext>
                </a:extLst>
              </a:tr>
              <a:tr h="5430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Combined Comorbidity Score, mean ± SD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3.72 ± 2.03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3.82 ± 2.06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3.90 ± 2.06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3.95 ± 2.07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4.02 ± 2.08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3.88 ± 2.06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06463978"/>
                  </a:ext>
                </a:extLst>
              </a:tr>
            </a:tbl>
          </a:graphicData>
        </a:graphic>
      </p:graphicFrame>
      <p:sp>
        <p:nvSpPr>
          <p:cNvPr id="84" name="Text Box 12645">
            <a:extLst>
              <a:ext uri="{FF2B5EF4-FFF2-40B4-BE49-F238E27FC236}">
                <a16:creationId xmlns:a16="http://schemas.microsoft.com/office/drawing/2014/main" id="{7E4CE24B-4C30-8702-5DBC-017146452F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2051" y="5132991"/>
            <a:ext cx="15635550" cy="616282"/>
          </a:xfrm>
          <a:prstGeom prst="rect">
            <a:avLst/>
          </a:prstGeom>
          <a:solidFill>
            <a:schemeClr val="tx2"/>
          </a:solidFill>
          <a:ln w="63500">
            <a:noFill/>
            <a:miter lim="800000"/>
            <a:headEnd type="none" w="sm" len="sm"/>
            <a:tailEnd type="none" w="sm" len="sm"/>
          </a:ln>
        </p:spPr>
        <p:txBody>
          <a:bodyPr wrap="square" lIns="92522" tIns="30841" rIns="92522" bIns="30841">
            <a:spAutoFit/>
          </a:bodyPr>
          <a:lstStyle>
            <a:lvl1pPr marL="444500" indent="-444500" defTabSz="965200" eaLnBrk="0" hangingPunct="0">
              <a:tabLst>
                <a:tab pos="11925300" algn="l"/>
              </a:tabLs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65200" eaLnBrk="0" hangingPunct="0">
              <a:tabLst>
                <a:tab pos="11925300" algn="l"/>
              </a:tabLs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65200" eaLnBrk="0" hangingPunct="0">
              <a:tabLst>
                <a:tab pos="11925300" algn="l"/>
              </a:tabLs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65200" eaLnBrk="0" hangingPunct="0">
              <a:tabLst>
                <a:tab pos="11925300" algn="l"/>
              </a:tabLs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65200" eaLnBrk="0" hangingPunct="0">
              <a:tabLst>
                <a:tab pos="11925300" algn="l"/>
              </a:tabLs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925300" algn="l"/>
              </a:tabLs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925300" algn="l"/>
              </a:tabLs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925300" algn="l"/>
              </a:tabLs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925300" algn="l"/>
              </a:tabLs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Table 1. Patient Characteristics by Year </a:t>
            </a:r>
            <a:endParaRPr lang="en-US" altLang="en-US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id="{7DDF0F3E-2FBA-6CCD-85B0-F0B74F2DA9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82051" y="11237610"/>
            <a:ext cx="15952611" cy="84001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0893D531-C790-A938-5F76-7CB571EE9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95529" y="13780268"/>
            <a:ext cx="1036788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914400" indent="-9144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Risk of misclassification when using ICD-10 and charge codes in administrative databases</a:t>
            </a:r>
          </a:p>
        </p:txBody>
      </p:sp>
      <p:sp>
        <p:nvSpPr>
          <p:cNvPr id="89" name="AutoShape 65">
            <a:extLst>
              <a:ext uri="{FF2B5EF4-FFF2-40B4-BE49-F238E27FC236}">
                <a16:creationId xmlns:a16="http://schemas.microsoft.com/office/drawing/2014/main" id="{C9A6B6C9-EE97-8A33-D717-8143D7D81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73753" y="12651809"/>
            <a:ext cx="10137599" cy="820543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none" lIns="112109" tIns="56054" rIns="112109" bIns="56054" anchor="ctr"/>
          <a:lstStyle>
            <a:lvl1pPr defTabSz="2403475">
              <a:spcBef>
                <a:spcPct val="20000"/>
              </a:spcBef>
              <a:buChar char="•"/>
              <a:defRPr sz="1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403475">
              <a:spcBef>
                <a:spcPct val="20000"/>
              </a:spcBef>
              <a:buChar char="–"/>
              <a:defRPr sz="14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403475">
              <a:spcBef>
                <a:spcPct val="20000"/>
              </a:spcBef>
              <a:buChar char="•"/>
              <a:defRPr sz="1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403475">
              <a:spcBef>
                <a:spcPct val="20000"/>
              </a:spcBef>
              <a:buChar char="–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403475">
              <a:spcBef>
                <a:spcPct val="20000"/>
              </a:spcBef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223" b="1" dirty="0">
                <a:solidFill>
                  <a:srgbClr val="FFFFFF"/>
                </a:solidFill>
                <a:cs typeface="Arial" panose="020B0604020202020204" pitchFamily="34" charset="0"/>
              </a:rPr>
              <a:t>Limitations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80CC4BE-B3CB-BBFB-DE5F-55FA562D78C5}"/>
              </a:ext>
            </a:extLst>
          </p:cNvPr>
          <p:cNvSpPr txBox="1"/>
          <p:nvPr/>
        </p:nvSpPr>
        <p:spPr>
          <a:xfrm>
            <a:off x="10863943" y="19719631"/>
            <a:ext cx="15970719" cy="89255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2600" dirty="0"/>
              <a:t>Unadjusted trends are plotted before and after April 2020. Rates adjusted for seasonality and autocorrelation are noted for pre-pandemic, at April 2020, and intra-pandemic</a:t>
            </a:r>
          </a:p>
        </p:txBody>
      </p:sp>
    </p:spTree>
    <p:extLst>
      <p:ext uri="{BB962C8B-B14F-4D97-AF65-F5344CB8AC3E}">
        <p14:creationId xmlns:p14="http://schemas.microsoft.com/office/powerpoint/2010/main" val="150886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880"/>
    </mc:Choice>
    <mc:Fallback xmlns="">
      <p:transition spd="slow" advTm="15388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28238" y="135563"/>
            <a:ext cx="37206936" cy="2887094"/>
          </a:xfrm>
          <a:prstGeom prst="rect">
            <a:avLst/>
          </a:prstGeom>
          <a:solidFill>
            <a:schemeClr val="tx2"/>
          </a:solidFill>
          <a:ln>
            <a:solidFill>
              <a:srgbClr val="4E8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Table 1: Patient Characteristics by Year</a:t>
            </a:r>
          </a:p>
        </p:txBody>
      </p:sp>
      <p:sp>
        <p:nvSpPr>
          <p:cNvPr id="10" name="Action Button: Home 9">
            <a:hlinkClick r:id="" action="ppaction://hlinkshowjump?jump=firstslide" highlightClick="1"/>
          </p:cNvPr>
          <p:cNvSpPr/>
          <p:nvPr/>
        </p:nvSpPr>
        <p:spPr>
          <a:xfrm>
            <a:off x="35680331" y="369483"/>
            <a:ext cx="1371602" cy="1371601"/>
          </a:xfrm>
          <a:prstGeom prst="actionButtonHome">
            <a:avLst/>
          </a:prstGeom>
          <a:solidFill>
            <a:sysClr val="windowText" lastClr="000000"/>
          </a:solidFill>
          <a:ln w="127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280805" tIns="140401" rIns="280805" bIns="14040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404253">
              <a:defRPr/>
            </a:pPr>
            <a:endParaRPr lang="en-US" sz="16800" kern="0">
              <a:solidFill>
                <a:prstClr val="white"/>
              </a:solidFill>
              <a:latin typeface="Trebuchet MS" panose="020B0603020202020204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5486E08-A639-15A9-19A9-AA517DC6D5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066587"/>
              </p:ext>
            </p:extLst>
          </p:nvPr>
        </p:nvGraphicFramePr>
        <p:xfrm>
          <a:off x="5441024" y="5927175"/>
          <a:ext cx="26581363" cy="98245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88169">
                  <a:extLst>
                    <a:ext uri="{9D8B030D-6E8A-4147-A177-3AD203B41FA5}">
                      <a16:colId xmlns:a16="http://schemas.microsoft.com/office/drawing/2014/main" val="2799488120"/>
                    </a:ext>
                  </a:extLst>
                </a:gridCol>
                <a:gridCol w="3148944">
                  <a:extLst>
                    <a:ext uri="{9D8B030D-6E8A-4147-A177-3AD203B41FA5}">
                      <a16:colId xmlns:a16="http://schemas.microsoft.com/office/drawing/2014/main" val="4247944340"/>
                    </a:ext>
                  </a:extLst>
                </a:gridCol>
                <a:gridCol w="3148944">
                  <a:extLst>
                    <a:ext uri="{9D8B030D-6E8A-4147-A177-3AD203B41FA5}">
                      <a16:colId xmlns:a16="http://schemas.microsoft.com/office/drawing/2014/main" val="2910084926"/>
                    </a:ext>
                  </a:extLst>
                </a:gridCol>
                <a:gridCol w="3148944">
                  <a:extLst>
                    <a:ext uri="{9D8B030D-6E8A-4147-A177-3AD203B41FA5}">
                      <a16:colId xmlns:a16="http://schemas.microsoft.com/office/drawing/2014/main" val="4092843330"/>
                    </a:ext>
                  </a:extLst>
                </a:gridCol>
                <a:gridCol w="3498828">
                  <a:extLst>
                    <a:ext uri="{9D8B030D-6E8A-4147-A177-3AD203B41FA5}">
                      <a16:colId xmlns:a16="http://schemas.microsoft.com/office/drawing/2014/main" val="3546374152"/>
                    </a:ext>
                  </a:extLst>
                </a:gridCol>
                <a:gridCol w="3673767">
                  <a:extLst>
                    <a:ext uri="{9D8B030D-6E8A-4147-A177-3AD203B41FA5}">
                      <a16:colId xmlns:a16="http://schemas.microsoft.com/office/drawing/2014/main" val="2771518786"/>
                    </a:ext>
                  </a:extLst>
                </a:gridCol>
                <a:gridCol w="3673767">
                  <a:extLst>
                    <a:ext uri="{9D8B030D-6E8A-4147-A177-3AD203B41FA5}">
                      <a16:colId xmlns:a16="http://schemas.microsoft.com/office/drawing/2014/main" val="1644537853"/>
                    </a:ext>
                  </a:extLst>
                </a:gridCol>
              </a:tblGrid>
              <a:tr h="196491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 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dirty="0">
                          <a:effectLst/>
                        </a:rPr>
                        <a:t>2016</a:t>
                      </a:r>
                      <a:br>
                        <a:rPr lang="en-US" sz="4000" dirty="0">
                          <a:effectLst/>
                        </a:rPr>
                      </a:br>
                      <a:r>
                        <a:rPr lang="en-US" sz="4000" dirty="0">
                          <a:effectLst/>
                        </a:rPr>
                        <a:t>(N=144675)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dirty="0">
                          <a:effectLst/>
                        </a:rPr>
                        <a:t>2017</a:t>
                      </a:r>
                      <a:br>
                        <a:rPr lang="en-US" sz="4000" dirty="0">
                          <a:effectLst/>
                        </a:rPr>
                      </a:br>
                      <a:r>
                        <a:rPr lang="en-US" sz="4000" dirty="0">
                          <a:effectLst/>
                        </a:rPr>
                        <a:t>(N=149345)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dirty="0">
                          <a:effectLst/>
                        </a:rPr>
                        <a:t>2018</a:t>
                      </a:r>
                      <a:br>
                        <a:rPr lang="en-US" sz="4000" dirty="0">
                          <a:effectLst/>
                        </a:rPr>
                      </a:br>
                      <a:r>
                        <a:rPr lang="en-US" sz="4000" dirty="0">
                          <a:effectLst/>
                        </a:rPr>
                        <a:t>(N=152467)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2019</a:t>
                      </a:r>
                      <a:br>
                        <a:rPr lang="en-US" sz="4000">
                          <a:effectLst/>
                        </a:rPr>
                      </a:br>
                      <a:r>
                        <a:rPr lang="en-US" sz="4000">
                          <a:effectLst/>
                        </a:rPr>
                        <a:t>(N=154716)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2020</a:t>
                      </a:r>
                      <a:br>
                        <a:rPr lang="en-US" sz="4000">
                          <a:effectLst/>
                        </a:rPr>
                      </a:br>
                      <a:r>
                        <a:rPr lang="en-US" sz="4000">
                          <a:effectLst/>
                        </a:rPr>
                        <a:t>(N=140893)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Overall</a:t>
                      </a:r>
                      <a:br>
                        <a:rPr lang="en-US" sz="4000">
                          <a:effectLst/>
                        </a:rPr>
                      </a:br>
                      <a:r>
                        <a:rPr lang="en-US" sz="4000">
                          <a:effectLst/>
                        </a:rPr>
                        <a:t>(N=742096)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46718074"/>
                  </a:ext>
                </a:extLst>
              </a:tr>
              <a:tr h="13099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Age, mean ± SD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62.1 ± 16.9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62.2 ± 16.9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dirty="0">
                          <a:effectLst/>
                        </a:rPr>
                        <a:t>62.5 ± 16.7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62.4 ± 16.7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61.9 ± 16.7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62.2 ± 16.8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3805718"/>
                  </a:ext>
                </a:extLst>
              </a:tr>
              <a:tr h="13099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Male (%) 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80298 (55.5)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83386 (55.8)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85345 (56.0)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87316 (56.4)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80820 (57.4)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417165 (56.2)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31469"/>
                  </a:ext>
                </a:extLst>
              </a:tr>
              <a:tr h="13099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Urban Hospital (%) 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128807 (89.0)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132901 (89.0)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dirty="0">
                          <a:effectLst/>
                        </a:rPr>
                        <a:t>135688 (89.0)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137425 (88.8)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125016 (88.7)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dirty="0">
                          <a:effectLst/>
                        </a:rPr>
                        <a:t>659837 (88.9)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68410437"/>
                  </a:ext>
                </a:extLst>
              </a:tr>
              <a:tr h="13099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dirty="0">
                          <a:effectLst/>
                        </a:rPr>
                        <a:t>Teaching Hospital (%) 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79639 (55.0)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82142 (55.0)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83815 (55.0)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84943 (54.9)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78241 (55.5)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dirty="0">
                          <a:effectLst/>
                        </a:rPr>
                        <a:t>408780 (55.1)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76961590"/>
                  </a:ext>
                </a:extLst>
              </a:tr>
              <a:tr h="26198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dirty="0">
                          <a:effectLst/>
                        </a:rPr>
                        <a:t>Combined Comorbidity Score, mean ± SD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dirty="0">
                          <a:effectLst/>
                        </a:rPr>
                        <a:t>3.72 ± 2.03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3.82 ± 2.06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3.90 ± 2.06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3.95 ± 2.07</a:t>
                      </a:r>
                      <a:endParaRPr lang="en-U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dirty="0">
                          <a:effectLst/>
                        </a:rPr>
                        <a:t>4.02 ± 2.08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dirty="0">
                          <a:effectLst/>
                        </a:rPr>
                        <a:t>3.88 ± 2.06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06463978"/>
                  </a:ext>
                </a:extLst>
              </a:tr>
            </a:tbl>
          </a:graphicData>
        </a:graphic>
      </p:graphicFrame>
      <p:sp>
        <p:nvSpPr>
          <p:cNvPr id="5" name="AutoShape 65">
            <a:extLst>
              <a:ext uri="{FF2B5EF4-FFF2-40B4-BE49-F238E27FC236}">
                <a16:creationId xmlns:a16="http://schemas.microsoft.com/office/drawing/2014/main" id="{FDCFD83E-9496-05C6-67F8-C4988081DF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34046" y="16132935"/>
            <a:ext cx="10097057" cy="752418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none" lIns="112109" tIns="56054" rIns="112109" bIns="56054" anchor="ctr"/>
          <a:lstStyle>
            <a:lvl1pPr defTabSz="2403475">
              <a:spcBef>
                <a:spcPct val="20000"/>
              </a:spcBef>
              <a:buChar char="•"/>
              <a:defRPr sz="1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403475">
              <a:spcBef>
                <a:spcPct val="20000"/>
              </a:spcBef>
              <a:buChar char="–"/>
              <a:defRPr sz="14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403475">
              <a:spcBef>
                <a:spcPct val="20000"/>
              </a:spcBef>
              <a:buChar char="•"/>
              <a:defRPr sz="1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403475">
              <a:spcBef>
                <a:spcPct val="20000"/>
              </a:spcBef>
              <a:buChar char="–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403475">
              <a:spcBef>
                <a:spcPct val="20000"/>
              </a:spcBef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223" b="1" dirty="0">
                <a:solidFill>
                  <a:srgbClr val="FFFFFF"/>
                </a:solidFill>
                <a:cs typeface="Arial" panose="020B0604020202020204" pitchFamily="34" charset="0"/>
              </a:rPr>
              <a:t>Key Findings</a:t>
            </a:r>
            <a:endParaRPr lang="en-US" altLang="en-US" sz="384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97BDC6-5B51-0F7D-2F70-BDFFF788E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34046" y="17058666"/>
            <a:ext cx="998918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914400" indent="-9144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marL="508000" indent="-5080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Patient and hospital characteristics remained stable except for Combined Comorbidity Score  </a:t>
            </a:r>
          </a:p>
        </p:txBody>
      </p:sp>
    </p:spTree>
    <p:extLst>
      <p:ext uri="{BB962C8B-B14F-4D97-AF65-F5344CB8AC3E}">
        <p14:creationId xmlns:p14="http://schemas.microsoft.com/office/powerpoint/2010/main" val="348615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5755"/>
    </mc:Choice>
    <mc:Fallback xmlns="">
      <p:transition spd="slow" advClick="0" advTm="45755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128238" y="135563"/>
            <a:ext cx="37206936" cy="2887094"/>
          </a:xfrm>
          <a:prstGeom prst="rect">
            <a:avLst/>
          </a:prstGeom>
          <a:solidFill>
            <a:schemeClr val="tx2"/>
          </a:solidFill>
          <a:ln>
            <a:solidFill>
              <a:srgbClr val="4E8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latin typeface="Arial" panose="020B0604020202020204" pitchFamily="34" charset="0"/>
                <a:cs typeface="Arial" panose="020B0604020202020204" pitchFamily="34" charset="0"/>
              </a:rPr>
              <a:t>Figure 1: </a:t>
            </a:r>
            <a:r>
              <a:rPr lang="en-US" sz="5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Rates of change for common ICU practices before and after the beginning of the COVID-19 pandemic</a:t>
            </a:r>
            <a:endParaRPr lang="en-US"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Action Button: Home 30">
            <a:hlinkClick r:id="" action="ppaction://hlinkshowjump?jump=firstslide" highlightClick="1"/>
          </p:cNvPr>
          <p:cNvSpPr/>
          <p:nvPr/>
        </p:nvSpPr>
        <p:spPr>
          <a:xfrm>
            <a:off x="35664401" y="385574"/>
            <a:ext cx="1371602" cy="1371601"/>
          </a:xfrm>
          <a:prstGeom prst="actionButtonHome">
            <a:avLst/>
          </a:prstGeom>
          <a:solidFill>
            <a:sysClr val="windowText" lastClr="000000"/>
          </a:solidFill>
          <a:ln w="127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280805" tIns="140401" rIns="280805" bIns="14040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404253">
              <a:defRPr/>
            </a:pPr>
            <a:endParaRPr lang="en-US" sz="16800" kern="0">
              <a:solidFill>
                <a:prstClr val="white"/>
              </a:solidFill>
              <a:latin typeface="Trebuchet MS" panose="020B0603020202020204"/>
            </a:endParaRPr>
          </a:p>
        </p:txBody>
      </p:sp>
      <p:sp>
        <p:nvSpPr>
          <p:cNvPr id="8" name="AutoShape 65">
            <a:extLst>
              <a:ext uri="{FF2B5EF4-FFF2-40B4-BE49-F238E27FC236}">
                <a16:creationId xmlns:a16="http://schemas.microsoft.com/office/drawing/2014/main" id="{432FFD82-BD15-0FDD-B123-A723A04ED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95713" y="4241787"/>
            <a:ext cx="7339461" cy="964434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none" lIns="112109" tIns="56054" rIns="112109" bIns="56054" anchor="ctr"/>
          <a:lstStyle>
            <a:lvl1pPr defTabSz="2403475">
              <a:spcBef>
                <a:spcPct val="20000"/>
              </a:spcBef>
              <a:buChar char="•"/>
              <a:defRPr sz="1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403475">
              <a:spcBef>
                <a:spcPct val="20000"/>
              </a:spcBef>
              <a:buChar char="–"/>
              <a:defRPr sz="14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403475">
              <a:spcBef>
                <a:spcPct val="20000"/>
              </a:spcBef>
              <a:buChar char="•"/>
              <a:defRPr sz="1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403475">
              <a:spcBef>
                <a:spcPct val="20000"/>
              </a:spcBef>
              <a:buChar char="–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403475">
              <a:spcBef>
                <a:spcPct val="20000"/>
              </a:spcBef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403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223" b="1" dirty="0">
                <a:solidFill>
                  <a:srgbClr val="FFFFFF"/>
                </a:solidFill>
                <a:cs typeface="Arial" panose="020B0604020202020204" pitchFamily="34" charset="0"/>
              </a:rPr>
              <a:t>Key Findings</a:t>
            </a:r>
            <a:endParaRPr lang="en-US" altLang="en-US" sz="384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286E2A-7BEA-BC3A-D10B-627852232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55848" y="5206221"/>
            <a:ext cx="7023101" cy="9079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914400" indent="-9144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2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marL="508000" indent="-5080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u="sng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Imaging</a:t>
            </a:r>
            <a:r>
              <a:rPr lang="en-US" sz="32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: </a:t>
            </a:r>
          </a:p>
          <a:p>
            <a:pPr marL="965200" lvl="1" indent="-5080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Pre-pandemic: ↓CXR, ↑Chest CT, no change in LENI</a:t>
            </a:r>
          </a:p>
          <a:p>
            <a:pPr marL="965200" lvl="1" indent="-5080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Pandemic start : ↓CXR ↓LENI, ↑Chest CT</a:t>
            </a:r>
          </a:p>
          <a:p>
            <a:pPr marL="965200" lvl="1" indent="-5080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Intra- pandemic:  ↑LENI , no change in CXR, CT</a:t>
            </a:r>
          </a:p>
          <a:p>
            <a:pPr marL="508000" indent="-5080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u="sng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Bedside procedures</a:t>
            </a:r>
            <a:r>
              <a:rPr lang="en-US" sz="32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: </a:t>
            </a:r>
          </a:p>
          <a:p>
            <a:pPr marL="965200" indent="-5080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Pre-pandemic: ↓ bronchoscopy, ↓ arterial catheter, no change in central venous catheter</a:t>
            </a:r>
          </a:p>
          <a:p>
            <a:pPr marL="965200" indent="-5080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Pandemic start: ↓ bronchoscopy</a:t>
            </a:r>
          </a:p>
          <a:p>
            <a:pPr marL="965200" indent="-5080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Intra- pandemic: ↑ bronchoscopy</a:t>
            </a:r>
          </a:p>
          <a:p>
            <a:pPr marL="965200" indent="-508000">
              <a:spcAft>
                <a:spcPts val="600"/>
              </a:spcAft>
              <a:buClr>
                <a:srgbClr val="39275B"/>
              </a:buClr>
              <a:buFont typeface="Arial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No change in arterial or central venous catheters at/intra- pandemic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A3C0335-7673-1A48-45E8-4634A6F21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330" y="4065424"/>
            <a:ext cx="29394357" cy="147394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604D66F-EE79-AADE-B3DB-93C6A8C95AD8}"/>
              </a:ext>
            </a:extLst>
          </p:cNvPr>
          <p:cNvSpPr txBox="1"/>
          <p:nvPr/>
        </p:nvSpPr>
        <p:spPr>
          <a:xfrm>
            <a:off x="439528" y="18804835"/>
            <a:ext cx="29394357" cy="120032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/>
              <a:t>Unadjusted trends are plotted before and after April 2020. Rates adjusted for seasonality and autocorrelation are noted for pre-pandemic, at April 2020, and intra-pandemic</a:t>
            </a:r>
          </a:p>
        </p:txBody>
      </p:sp>
    </p:spTree>
    <p:extLst>
      <p:ext uri="{BB962C8B-B14F-4D97-AF65-F5344CB8AC3E}">
        <p14:creationId xmlns:p14="http://schemas.microsoft.com/office/powerpoint/2010/main" val="101545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8278"/>
    </mc:Choice>
    <mc:Fallback xmlns="">
      <p:transition spd="slow" advClick="0" advTm="88278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2175</TotalTime>
  <Words>939</Words>
  <Application>Microsoft Macintosh PowerPoint</Application>
  <PresentationFormat>Custom</PresentationFormat>
  <Paragraphs>139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ePB employee</dc:creator>
  <cp:lastModifiedBy>Divya Shankar</cp:lastModifiedBy>
  <cp:revision>27</cp:revision>
  <dcterms:created xsi:type="dcterms:W3CDTF">2017-08-28T19:07:22Z</dcterms:created>
  <dcterms:modified xsi:type="dcterms:W3CDTF">2022-09-29T21:31:52Z</dcterms:modified>
</cp:coreProperties>
</file>