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68" r:id="rId3"/>
    <p:sldId id="269" r:id="rId4"/>
    <p:sldId id="270" r:id="rId5"/>
    <p:sldId id="271" r:id="rId6"/>
    <p:sldId id="272" r:id="rId7"/>
    <p:sldId id="273" r:id="rId8"/>
    <p:sldId id="274" r:id="rId9"/>
  </p:sldIdLst>
  <p:sldSz cx="37463413" cy="21067713"/>
  <p:notesSz cx="6858000" cy="9144000"/>
  <p:defaultTextStyle>
    <a:defPPr>
      <a:defRPr lang="en-US"/>
    </a:defPPr>
    <a:lvl1pPr marL="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100"/>
    <a:srgbClr val="CD0000"/>
    <a:srgbClr val="00465A"/>
    <a:srgbClr val="5BA5C5"/>
    <a:srgbClr val="349AC5"/>
    <a:srgbClr val="929292"/>
    <a:srgbClr val="287798"/>
    <a:srgbClr val="009AD5"/>
    <a:srgbClr val="56BEBD"/>
    <a:srgbClr val="4E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1"/>
    <p:restoredTop sz="94886"/>
  </p:normalViewPr>
  <p:slideViewPr>
    <p:cSldViewPr snapToGrid="0" snapToObjects="1">
      <p:cViewPr varScale="1">
        <p:scale>
          <a:sx n="30" d="100"/>
          <a:sy n="30" d="100"/>
        </p:scale>
        <p:origin x="296" y="408"/>
      </p:cViewPr>
      <p:guideLst>
        <p:guide orient="horz" pos="6636"/>
        <p:guide pos="118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026BA-50E8-7644-BEF6-07CACBFB9997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A170F-69B8-B741-A099-15AE468EF2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0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8"/>
            <a:ext cx="31843901" cy="45159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72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44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16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689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361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03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706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37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9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6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58"/>
            <a:ext cx="31843901" cy="4184282"/>
          </a:xfrm>
        </p:spPr>
        <p:txBody>
          <a:bodyPr anchor="t"/>
          <a:lstStyle>
            <a:lvl1pPr algn="l">
              <a:defRPr sz="14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7"/>
            <a:ext cx="31843901" cy="4608561"/>
          </a:xfrm>
        </p:spPr>
        <p:txBody>
          <a:bodyPr anchor="b"/>
          <a:lstStyle>
            <a:lvl1pPr marL="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1pPr>
            <a:lvl2pPr marL="167230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344601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3pPr>
            <a:lvl4pPr marL="5016901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4pPr>
            <a:lvl5pPr marL="6689202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5pPr>
            <a:lvl6pPr marL="8361502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6pPr>
            <a:lvl7pPr marL="10033803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7pPr>
            <a:lvl8pPr marL="11706103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8pPr>
            <a:lvl9pPr marL="13378404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7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4798" y="15103407"/>
            <a:ext cx="68754471" cy="42710887"/>
          </a:xfrm>
        </p:spPr>
        <p:txBody>
          <a:bodyPr/>
          <a:lstStyle>
            <a:lvl1pPr>
              <a:defRPr sz="10200"/>
            </a:lvl1pPr>
            <a:lvl2pPr>
              <a:defRPr sz="88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53657" y="15103407"/>
            <a:ext cx="68760973" cy="42710887"/>
          </a:xfrm>
        </p:spPr>
        <p:txBody>
          <a:bodyPr/>
          <a:lstStyle>
            <a:lvl1pPr>
              <a:defRPr sz="10200"/>
            </a:lvl1pPr>
            <a:lvl2pPr>
              <a:defRPr sz="88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8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3"/>
            <a:ext cx="16552847" cy="1965343"/>
          </a:xfrm>
        </p:spPr>
        <p:txBody>
          <a:bodyPr anchor="b"/>
          <a:lstStyle>
            <a:lvl1pPr marL="0" indent="0">
              <a:buNone/>
              <a:defRPr sz="8800" b="1"/>
            </a:lvl1pPr>
            <a:lvl2pPr marL="1672300" indent="0">
              <a:buNone/>
              <a:defRPr sz="7300" b="1"/>
            </a:lvl2pPr>
            <a:lvl3pPr marL="3344601" indent="0">
              <a:buNone/>
              <a:defRPr sz="6600" b="1"/>
            </a:lvl3pPr>
            <a:lvl4pPr marL="5016901" indent="0">
              <a:buNone/>
              <a:defRPr sz="5900" b="1"/>
            </a:lvl4pPr>
            <a:lvl5pPr marL="6689202" indent="0">
              <a:buNone/>
              <a:defRPr sz="5900" b="1"/>
            </a:lvl5pPr>
            <a:lvl6pPr marL="8361502" indent="0">
              <a:buNone/>
              <a:defRPr sz="5900" b="1"/>
            </a:lvl6pPr>
            <a:lvl7pPr marL="10033803" indent="0">
              <a:buNone/>
              <a:defRPr sz="5900" b="1"/>
            </a:lvl7pPr>
            <a:lvl8pPr marL="11706103" indent="0">
              <a:buNone/>
              <a:defRPr sz="5900" b="1"/>
            </a:lvl8pPr>
            <a:lvl9pPr marL="13378404" indent="0">
              <a:buNone/>
              <a:defRPr sz="5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6"/>
            <a:ext cx="16552847" cy="12138320"/>
          </a:xfrm>
        </p:spPr>
        <p:txBody>
          <a:bodyPr/>
          <a:lstStyle>
            <a:lvl1pPr>
              <a:defRPr sz="8800"/>
            </a:lvl1pPr>
            <a:lvl2pPr>
              <a:defRPr sz="7300"/>
            </a:lvl2pPr>
            <a:lvl3pPr>
              <a:defRPr sz="66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895" y="4715853"/>
            <a:ext cx="16559349" cy="1965343"/>
          </a:xfrm>
        </p:spPr>
        <p:txBody>
          <a:bodyPr anchor="b"/>
          <a:lstStyle>
            <a:lvl1pPr marL="0" indent="0">
              <a:buNone/>
              <a:defRPr sz="8800" b="1"/>
            </a:lvl1pPr>
            <a:lvl2pPr marL="1672300" indent="0">
              <a:buNone/>
              <a:defRPr sz="7300" b="1"/>
            </a:lvl2pPr>
            <a:lvl3pPr marL="3344601" indent="0">
              <a:buNone/>
              <a:defRPr sz="6600" b="1"/>
            </a:lvl3pPr>
            <a:lvl4pPr marL="5016901" indent="0">
              <a:buNone/>
              <a:defRPr sz="5900" b="1"/>
            </a:lvl4pPr>
            <a:lvl5pPr marL="6689202" indent="0">
              <a:buNone/>
              <a:defRPr sz="5900" b="1"/>
            </a:lvl5pPr>
            <a:lvl6pPr marL="8361502" indent="0">
              <a:buNone/>
              <a:defRPr sz="5900" b="1"/>
            </a:lvl6pPr>
            <a:lvl7pPr marL="10033803" indent="0">
              <a:buNone/>
              <a:defRPr sz="5900" b="1"/>
            </a:lvl7pPr>
            <a:lvl8pPr marL="11706103" indent="0">
              <a:buNone/>
              <a:defRPr sz="5900" b="1"/>
            </a:lvl8pPr>
            <a:lvl9pPr marL="13378404" indent="0">
              <a:buNone/>
              <a:defRPr sz="5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895" y="6681196"/>
            <a:ext cx="16559349" cy="12138320"/>
          </a:xfrm>
        </p:spPr>
        <p:txBody>
          <a:bodyPr/>
          <a:lstStyle>
            <a:lvl1pPr>
              <a:defRPr sz="8800"/>
            </a:lvl1pPr>
            <a:lvl2pPr>
              <a:defRPr sz="7300"/>
            </a:lvl2pPr>
            <a:lvl3pPr>
              <a:defRPr sz="66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0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1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3" y="838807"/>
            <a:ext cx="12325205" cy="3569807"/>
          </a:xfrm>
        </p:spPr>
        <p:txBody>
          <a:bodyPr anchor="b"/>
          <a:lstStyle>
            <a:lvl1pPr algn="l">
              <a:defRPr sz="7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09"/>
            <a:ext cx="20943089" cy="17980709"/>
          </a:xfrm>
        </p:spPr>
        <p:txBody>
          <a:bodyPr/>
          <a:lstStyle>
            <a:lvl1pPr>
              <a:defRPr sz="11700"/>
            </a:lvl1pPr>
            <a:lvl2pPr>
              <a:defRPr sz="10200"/>
            </a:lvl2pPr>
            <a:lvl3pPr>
              <a:defRPr sz="88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3" y="4408616"/>
            <a:ext cx="12325205" cy="14410902"/>
          </a:xfrm>
        </p:spPr>
        <p:txBody>
          <a:bodyPr/>
          <a:lstStyle>
            <a:lvl1pPr marL="0" indent="0">
              <a:buNone/>
              <a:defRPr sz="5100"/>
            </a:lvl1pPr>
            <a:lvl2pPr marL="1672300" indent="0">
              <a:buNone/>
              <a:defRPr sz="4400"/>
            </a:lvl2pPr>
            <a:lvl3pPr marL="3344601" indent="0">
              <a:buNone/>
              <a:defRPr sz="3700"/>
            </a:lvl3pPr>
            <a:lvl4pPr marL="5016901" indent="0">
              <a:buNone/>
              <a:defRPr sz="3300"/>
            </a:lvl4pPr>
            <a:lvl5pPr marL="6689202" indent="0">
              <a:buNone/>
              <a:defRPr sz="3300"/>
            </a:lvl5pPr>
            <a:lvl6pPr marL="8361502" indent="0">
              <a:buNone/>
              <a:defRPr sz="3300"/>
            </a:lvl6pPr>
            <a:lvl7pPr marL="10033803" indent="0">
              <a:buNone/>
              <a:defRPr sz="3300"/>
            </a:lvl7pPr>
            <a:lvl8pPr marL="11706103" indent="0">
              <a:buNone/>
              <a:defRPr sz="3300"/>
            </a:lvl8pPr>
            <a:lvl9pPr marL="13378404" indent="0">
              <a:buNone/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4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4"/>
          </a:xfrm>
        </p:spPr>
        <p:txBody>
          <a:bodyPr anchor="b"/>
          <a:lstStyle>
            <a:lvl1pPr algn="l">
              <a:defRPr sz="7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9"/>
            <a:ext cx="22478048" cy="12640628"/>
          </a:xfrm>
        </p:spPr>
        <p:txBody>
          <a:bodyPr/>
          <a:lstStyle>
            <a:lvl1pPr marL="0" indent="0">
              <a:buNone/>
              <a:defRPr sz="11700"/>
            </a:lvl1pPr>
            <a:lvl2pPr marL="1672300" indent="0">
              <a:buNone/>
              <a:defRPr sz="10200"/>
            </a:lvl2pPr>
            <a:lvl3pPr marL="3344601" indent="0">
              <a:buNone/>
              <a:defRPr sz="8800"/>
            </a:lvl3pPr>
            <a:lvl4pPr marL="5016901" indent="0">
              <a:buNone/>
              <a:defRPr sz="7300"/>
            </a:lvl4pPr>
            <a:lvl5pPr marL="6689202" indent="0">
              <a:buNone/>
              <a:defRPr sz="7300"/>
            </a:lvl5pPr>
            <a:lvl6pPr marL="8361502" indent="0">
              <a:buNone/>
              <a:defRPr sz="7300"/>
            </a:lvl6pPr>
            <a:lvl7pPr marL="10033803" indent="0">
              <a:buNone/>
              <a:defRPr sz="7300"/>
            </a:lvl7pPr>
            <a:lvl8pPr marL="11706103" indent="0">
              <a:buNone/>
              <a:defRPr sz="7300"/>
            </a:lvl8pPr>
            <a:lvl9pPr marL="13378404" indent="0">
              <a:buNone/>
              <a:defRPr sz="7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29"/>
          </a:xfrm>
        </p:spPr>
        <p:txBody>
          <a:bodyPr/>
          <a:lstStyle>
            <a:lvl1pPr marL="0" indent="0">
              <a:buNone/>
              <a:defRPr sz="5100"/>
            </a:lvl1pPr>
            <a:lvl2pPr marL="1672300" indent="0">
              <a:buNone/>
              <a:defRPr sz="4400"/>
            </a:lvl2pPr>
            <a:lvl3pPr marL="3344601" indent="0">
              <a:buNone/>
              <a:defRPr sz="3700"/>
            </a:lvl3pPr>
            <a:lvl4pPr marL="5016901" indent="0">
              <a:buNone/>
              <a:defRPr sz="3300"/>
            </a:lvl4pPr>
            <a:lvl5pPr marL="6689202" indent="0">
              <a:buNone/>
              <a:defRPr sz="3300"/>
            </a:lvl5pPr>
            <a:lvl6pPr marL="8361502" indent="0">
              <a:buNone/>
              <a:defRPr sz="3300"/>
            </a:lvl6pPr>
            <a:lvl7pPr marL="10033803" indent="0">
              <a:buNone/>
              <a:defRPr sz="3300"/>
            </a:lvl7pPr>
            <a:lvl8pPr marL="11706103" indent="0">
              <a:buNone/>
              <a:defRPr sz="3300"/>
            </a:lvl8pPr>
            <a:lvl9pPr marL="13378404" indent="0">
              <a:buNone/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0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98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84548" y="2589575"/>
            <a:ext cx="34530082" cy="552247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4799" y="2589575"/>
            <a:ext cx="102985361" cy="552247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6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  <a:prstGeom prst="rect">
            <a:avLst/>
          </a:prstGeom>
        </p:spPr>
        <p:txBody>
          <a:bodyPr vert="horz" lIns="334460" tIns="167230" rIns="334460" bIns="16723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915801"/>
            <a:ext cx="33717072" cy="13903717"/>
          </a:xfrm>
          <a:prstGeom prst="rect">
            <a:avLst/>
          </a:prstGeom>
        </p:spPr>
        <p:txBody>
          <a:bodyPr vert="horz" lIns="334460" tIns="167230" rIns="334460" bIns="16723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0"/>
            <a:ext cx="8741463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l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508FF-519A-5247-A55B-6160E89D8571}" type="datetimeFigureOut">
              <a:rPr lang="en-US" smtClean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0"/>
            <a:ext cx="11863414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ct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0"/>
            <a:ext cx="8741463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7CC67-5F63-EC4C-8EE0-AD36DF5A3C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4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72300" rtl="0" eaLnBrk="1" latinLnBrk="0" hangingPunct="1">
        <a:spcBef>
          <a:spcPct val="0"/>
        </a:spcBef>
        <a:buNone/>
        <a:defRPr sz="1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225" indent="-1254225" algn="l" defTabSz="1672300" rtl="0" eaLnBrk="1" latinLnBrk="0" hangingPunct="1">
        <a:spcBef>
          <a:spcPct val="20000"/>
        </a:spcBef>
        <a:buFont typeface="Arial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1pPr>
      <a:lvl2pPr marL="2717488" indent="-1045188" algn="l" defTabSz="1672300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2pPr>
      <a:lvl3pPr marL="4180751" indent="-836150" algn="l" defTabSz="1672300" rtl="0" eaLnBrk="1" latinLnBrk="0" hangingPunct="1">
        <a:spcBef>
          <a:spcPct val="20000"/>
        </a:spcBef>
        <a:buFont typeface="Arial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5853052" indent="-836150" algn="l" defTabSz="1672300" rtl="0" eaLnBrk="1" latinLnBrk="0" hangingPunct="1">
        <a:spcBef>
          <a:spcPct val="20000"/>
        </a:spcBef>
        <a:buFont typeface="Arial"/>
        <a:buChar char="–"/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525352" indent="-836150" algn="l" defTabSz="1672300" rtl="0" eaLnBrk="1" latinLnBrk="0" hangingPunct="1">
        <a:spcBef>
          <a:spcPct val="20000"/>
        </a:spcBef>
        <a:buFont typeface="Arial"/>
        <a:buChar char="»"/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7652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0869953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542253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214554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1672300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3344601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016901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4pPr>
      <a:lvl5pPr marL="6689202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5pPr>
      <a:lvl6pPr marL="8361502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6pPr>
      <a:lvl7pPr marL="10033803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7pPr>
      <a:lvl8pPr marL="11706103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8pPr>
      <a:lvl9pPr marL="13378404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emf"/><Relationship Id="rId18" Type="http://schemas.openxmlformats.org/officeDocument/2006/relationships/image" Target="../media/image13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emf"/><Relationship Id="rId17" Type="http://schemas.openxmlformats.org/officeDocument/2006/relationships/image" Target="../media/image12.emf"/><Relationship Id="rId2" Type="http://schemas.openxmlformats.org/officeDocument/2006/relationships/image" Target="../media/image1.jpg"/><Relationship Id="rId16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emf"/><Relationship Id="rId5" Type="http://schemas.openxmlformats.org/officeDocument/2006/relationships/image" Target="../media/image3.emf"/><Relationship Id="rId15" Type="http://schemas.openxmlformats.org/officeDocument/2006/relationships/image" Target="../media/image10.png"/><Relationship Id="rId10" Type="http://schemas.openxmlformats.org/officeDocument/2006/relationships/slide" Target="slide4.xml"/><Relationship Id="rId19" Type="http://schemas.openxmlformats.org/officeDocument/2006/relationships/image" Target="../media/image14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Relationship Id="rId1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emf"/><Relationship Id="rId18" Type="http://schemas.openxmlformats.org/officeDocument/2006/relationships/image" Target="../media/image13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emf"/><Relationship Id="rId17" Type="http://schemas.openxmlformats.org/officeDocument/2006/relationships/image" Target="../media/image12.emf"/><Relationship Id="rId2" Type="http://schemas.openxmlformats.org/officeDocument/2006/relationships/image" Target="../media/image1.jpg"/><Relationship Id="rId16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emf"/><Relationship Id="rId5" Type="http://schemas.openxmlformats.org/officeDocument/2006/relationships/image" Target="../media/image3.emf"/><Relationship Id="rId15" Type="http://schemas.openxmlformats.org/officeDocument/2006/relationships/image" Target="../media/image10.png"/><Relationship Id="rId10" Type="http://schemas.openxmlformats.org/officeDocument/2006/relationships/slide" Target="slide4.xml"/><Relationship Id="rId19" Type="http://schemas.openxmlformats.org/officeDocument/2006/relationships/image" Target="../media/image14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png"/><Relationship Id="rId1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emf"/><Relationship Id="rId18" Type="http://schemas.openxmlformats.org/officeDocument/2006/relationships/image" Target="../media/image13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8.emf"/><Relationship Id="rId17" Type="http://schemas.openxmlformats.org/officeDocument/2006/relationships/image" Target="../media/image12.emf"/><Relationship Id="rId2" Type="http://schemas.openxmlformats.org/officeDocument/2006/relationships/image" Target="../media/image1.jpg"/><Relationship Id="rId16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emf"/><Relationship Id="rId5" Type="http://schemas.openxmlformats.org/officeDocument/2006/relationships/image" Target="../media/image3.emf"/><Relationship Id="rId15" Type="http://schemas.openxmlformats.org/officeDocument/2006/relationships/image" Target="../media/image10.png"/><Relationship Id="rId10" Type="http://schemas.openxmlformats.org/officeDocument/2006/relationships/slide" Target="slide1.xml"/><Relationship Id="rId19" Type="http://schemas.openxmlformats.org/officeDocument/2006/relationships/image" Target="../media/image1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6.png"/><Relationship Id="rId1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emf"/><Relationship Id="rId18" Type="http://schemas.openxmlformats.org/officeDocument/2006/relationships/image" Target="../media/image14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8.emf"/><Relationship Id="rId17" Type="http://schemas.openxmlformats.org/officeDocument/2006/relationships/image" Target="../media/image13.emf"/><Relationship Id="rId2" Type="http://schemas.openxmlformats.org/officeDocument/2006/relationships/image" Target="../media/image1.jpg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emf"/><Relationship Id="rId5" Type="http://schemas.openxmlformats.org/officeDocument/2006/relationships/image" Target="../media/image3.emf"/><Relationship Id="rId15" Type="http://schemas.openxmlformats.org/officeDocument/2006/relationships/image" Target="../media/image11.emf"/><Relationship Id="rId10" Type="http://schemas.openxmlformats.org/officeDocument/2006/relationships/slide" Target="slide8.xml"/><Relationship Id="rId4" Type="http://schemas.openxmlformats.org/officeDocument/2006/relationships/oleObject" Target="../embeddings/oleObject9.bin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6F433F-8B2E-A048-9040-33A01AF37D50}"/>
              </a:ext>
            </a:extLst>
          </p:cNvPr>
          <p:cNvGrpSpPr/>
          <p:nvPr/>
        </p:nvGrpSpPr>
        <p:grpSpPr>
          <a:xfrm>
            <a:off x="7701367" y="16415183"/>
            <a:ext cx="3319327" cy="575068"/>
            <a:chOff x="7701367" y="16508448"/>
            <a:chExt cx="3319327" cy="575068"/>
          </a:xfrm>
        </p:grpSpPr>
        <p:cxnSp>
          <p:nvCxnSpPr>
            <p:cNvPr id="85" name="Elbow Connector 84">
              <a:extLst>
                <a:ext uri="{FF2B5EF4-FFF2-40B4-BE49-F238E27FC236}">
                  <a16:creationId xmlns:a16="http://schemas.microsoft.com/office/drawing/2014/main" id="{18D4311B-77BE-E64B-B4BB-EA596702D79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DE2B168-9F54-B941-9C56-9613FAD186C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EAA41DB-8B62-314A-A871-EB03260E30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rgbClr val="CD01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A15EEF4-988F-0945-B6C6-6958DA1F98CF}"/>
              </a:ext>
            </a:extLst>
          </p:cNvPr>
          <p:cNvCxnSpPr>
            <a:cxnSpLocks/>
          </p:cNvCxnSpPr>
          <p:nvPr/>
        </p:nvCxnSpPr>
        <p:spPr>
          <a:xfrm>
            <a:off x="9361030" y="14377882"/>
            <a:ext cx="0" cy="600641"/>
          </a:xfrm>
          <a:prstGeom prst="straightConnector1">
            <a:avLst/>
          </a:prstGeom>
          <a:ln w="76200">
            <a:solidFill>
              <a:srgbClr val="CD01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CB6F14B-7DDB-6D48-B2F4-9520C12F81A7}"/>
              </a:ext>
            </a:extLst>
          </p:cNvPr>
          <p:cNvSpPr/>
          <p:nvPr/>
        </p:nvSpPr>
        <p:spPr>
          <a:xfrm>
            <a:off x="4902399" y="374553"/>
            <a:ext cx="27769202" cy="25438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SARS-CoV-2 infection more than COVID-19 vaccination associates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lower incidence of subsequent symptomatic endemic coronavirus infection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Bean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Janet Monroe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Alex Olson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Janice Weinberg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Manish Sagar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Microbiology,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Medicine,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Biostatistics, BUSPH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EB17E5A-46D6-A045-9DD4-899B16EDD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501" y="578902"/>
            <a:ext cx="4211882" cy="1804323"/>
          </a:xfrm>
          <a:prstGeom prst="rect">
            <a:avLst/>
          </a:prstGeom>
          <a:ln w="38100">
            <a:solidFill>
              <a:srgbClr val="00465A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38B6D8-730C-644F-83B4-0567D47A6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74" y="528755"/>
            <a:ext cx="4414485" cy="1979161"/>
          </a:xfrm>
          <a:prstGeom prst="rect">
            <a:avLst/>
          </a:prstGeom>
          <a:ln>
            <a:noFill/>
          </a:ln>
        </p:spPr>
      </p:pic>
      <p:sp>
        <p:nvSpPr>
          <p:cNvPr id="8" name="Text Box 37">
            <a:extLst>
              <a:ext uri="{FF2B5EF4-FFF2-40B4-BE49-F238E27FC236}">
                <a16:creationId xmlns:a16="http://schemas.microsoft.com/office/drawing/2014/main" id="{361933F0-52DE-7643-B9E7-EE908405E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899" y="10731539"/>
            <a:ext cx="5618301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(n=493), COVID-19 vaccination (n=1,568), or neither exposure (n=2,874). </a:t>
            </a:r>
          </a:p>
        </p:txBody>
      </p:sp>
      <p:sp>
        <p:nvSpPr>
          <p:cNvPr id="9" name="Text Box 37">
            <a:extLst>
              <a:ext uri="{FF2B5EF4-FFF2-40B4-BE49-F238E27FC236}">
                <a16:creationId xmlns:a16="http://schemas.microsoft.com/office/drawing/2014/main" id="{8CA57DDC-9A2A-1746-80FE-4C3B1415C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12944542"/>
            <a:ext cx="5765767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Signs of a respiratory infection. Underwent a comprehensive respiratory pathogen test at BMC 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0427B1FE-EDF3-8B47-948D-7408AD40E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4965165"/>
            <a:ext cx="2672560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an endemic human coronavirus </a:t>
            </a:r>
          </a:p>
          <a:p>
            <a:pPr algn="ctr"/>
            <a:r>
              <a:rPr lang="en-US" sz="2800" dirty="0"/>
              <a:t>(229E, HKU1, NL63, OC43)</a:t>
            </a:r>
          </a:p>
        </p:txBody>
      </p:sp>
      <p:sp>
        <p:nvSpPr>
          <p:cNvPr id="11" name="Text Box 37">
            <a:extLst>
              <a:ext uri="{FF2B5EF4-FFF2-40B4-BE49-F238E27FC236}">
                <a16:creationId xmlns:a16="http://schemas.microsoft.com/office/drawing/2014/main" id="{566298E7-06C5-A341-BA4A-3C24A0AC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540" y="14965165"/>
            <a:ext cx="2955781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 different respiratory pathogen</a:t>
            </a:r>
          </a:p>
          <a:p>
            <a:pPr algn="ctr"/>
            <a:r>
              <a:rPr lang="en-US" sz="2800" dirty="0"/>
              <a:t>(rhinovirus, enterovirus, etc.)</a:t>
            </a:r>
          </a:p>
        </p:txBody>
      </p:sp>
      <p:sp>
        <p:nvSpPr>
          <p:cNvPr id="12" name="Text Box 37">
            <a:extLst>
              <a:ext uri="{FF2B5EF4-FFF2-40B4-BE49-F238E27FC236}">
                <a16:creationId xmlns:a16="http://schemas.microsoft.com/office/drawing/2014/main" id="{F4728D67-7760-F449-BDA2-200BDEF3F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8278450"/>
            <a:ext cx="5865972" cy="2295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Analyzed incidence of respiratory infections dependent on the time since SARS-CoV-2 exposure (infection, vaccination, or neither) (</a:t>
            </a:r>
            <a:r>
              <a:rPr lang="en-US" sz="2800" b="1" dirty="0"/>
              <a:t>Figure 1</a:t>
            </a:r>
            <a:r>
              <a:rPr lang="en-US" sz="2800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0FB197-3D1A-7D43-89C2-00205A543EE7}"/>
              </a:ext>
            </a:extLst>
          </p:cNvPr>
          <p:cNvSpPr/>
          <p:nvPr/>
        </p:nvSpPr>
        <p:spPr>
          <a:xfrm>
            <a:off x="364555" y="3278805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Background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D84D1C11-0266-FB4E-A362-2425CEAA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7" y="4054498"/>
            <a:ext cx="12811810" cy="21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elicited by either SARS-CoV-2 infection or vaccination protect against severe COVID-19 in subsequent SARS-CoV-2 infections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It is currently unknown whether these immune responses will protect against symptomatic infections caused by other human coronaviruses</a:t>
            </a:r>
          </a:p>
        </p:txBody>
      </p:sp>
      <p:sp>
        <p:nvSpPr>
          <p:cNvPr id="17" name="Text Box 37">
            <a:extLst>
              <a:ext uri="{FF2B5EF4-FFF2-40B4-BE49-F238E27FC236}">
                <a16:creationId xmlns:a16="http://schemas.microsoft.com/office/drawing/2014/main" id="{6AF67DE7-53DA-4948-85C1-C46062A2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27" y="9645330"/>
            <a:ext cx="11024646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Patient Recruitment and Sample Collection from BMC</a:t>
            </a:r>
          </a:p>
        </p:txBody>
      </p:sp>
      <p:sp>
        <p:nvSpPr>
          <p:cNvPr id="18" name="Text Box 37">
            <a:extLst>
              <a:ext uri="{FF2B5EF4-FFF2-40B4-BE49-F238E27FC236}">
                <a16:creationId xmlns:a16="http://schemas.microsoft.com/office/drawing/2014/main" id="{EEB31150-5988-C845-932E-024E0BF96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675" y="10199889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21D807F4-7617-CB40-9AAD-6EEB70B61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860" y="12410746"/>
            <a:ext cx="375285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2020 – Oct 2021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BD0331-99C0-2949-9F9F-C94796AC2E32}"/>
              </a:ext>
            </a:extLst>
          </p:cNvPr>
          <p:cNvSpPr/>
          <p:nvPr/>
        </p:nvSpPr>
        <p:spPr>
          <a:xfrm>
            <a:off x="12714743" y="3288168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0E6E8EAC-E862-D04F-9C20-5CD70284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7026892"/>
            <a:ext cx="12118994" cy="167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SzPct val="125000"/>
            </a:pPr>
            <a:r>
              <a:rPr lang="en-US" sz="2800" b="1" dirty="0"/>
              <a:t>Examine incidence of and immune differences against related but different human coronaviruses (CoV) among individuals with SARS-CoV-2 infection, COVID-19 vaccination, or neither exposure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31D0D8-9173-9C40-A73D-FF738138E009}"/>
              </a:ext>
            </a:extLst>
          </p:cNvPr>
          <p:cNvSpPr/>
          <p:nvPr/>
        </p:nvSpPr>
        <p:spPr>
          <a:xfrm>
            <a:off x="364554" y="625303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Objective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08253D-B968-F14A-B932-787169FF90BA}"/>
              </a:ext>
            </a:extLst>
          </p:cNvPr>
          <p:cNvSpPr/>
          <p:nvPr/>
        </p:nvSpPr>
        <p:spPr>
          <a:xfrm>
            <a:off x="364554" y="878828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Methods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09A834-F26E-2E43-A634-73F7D4789FE4}"/>
              </a:ext>
            </a:extLst>
          </p:cNvPr>
          <p:cNvSpPr/>
          <p:nvPr/>
        </p:nvSpPr>
        <p:spPr>
          <a:xfrm>
            <a:off x="119921" y="104931"/>
            <a:ext cx="37314852" cy="20821338"/>
          </a:xfrm>
          <a:prstGeom prst="rect">
            <a:avLst/>
          </a:prstGeom>
          <a:noFill/>
          <a:ln w="254000"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Bent Arrow 30">
            <a:extLst>
              <a:ext uri="{FF2B5EF4-FFF2-40B4-BE49-F238E27FC236}">
                <a16:creationId xmlns:a16="http://schemas.microsoft.com/office/drawing/2014/main" id="{30933861-7990-834B-8522-F22EED5966B7}"/>
              </a:ext>
            </a:extLst>
          </p:cNvPr>
          <p:cNvSpPr/>
          <p:nvPr/>
        </p:nvSpPr>
        <p:spPr>
          <a:xfrm rot="16200000" flipH="1">
            <a:off x="2326065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421EBFC4-CD6C-A94D-9A3D-D6A4DE312E04}"/>
              </a:ext>
            </a:extLst>
          </p:cNvPr>
          <p:cNvSpPr/>
          <p:nvPr/>
        </p:nvSpPr>
        <p:spPr>
          <a:xfrm rot="5400000">
            <a:off x="9416944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rgbClr val="CD01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 Box 37">
            <a:extLst>
              <a:ext uri="{FF2B5EF4-FFF2-40B4-BE49-F238E27FC236}">
                <a16:creationId xmlns:a16="http://schemas.microsoft.com/office/drawing/2014/main" id="{753C5D4E-4BFB-1B4F-870D-471386408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2944542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Blood was collected from a subset of patients without a symptomatic respiratory infection</a:t>
            </a:r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38A98BE1-1327-7D49-9E4E-60D03BE7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4978523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(n=21), COVID-19 vaccination (n=20), or neither exposure (n=81). </a:t>
            </a:r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7AD3BA03-2DD8-F149-87D9-9B75DE12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741" y="17012504"/>
            <a:ext cx="2662718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Plasma was tested for the ability to neutralize</a:t>
            </a:r>
          </a:p>
          <a:p>
            <a:pPr algn="ctr"/>
            <a:r>
              <a:rPr lang="en-US" sz="2800" dirty="0"/>
              <a:t>CoV spike pseudovirus</a:t>
            </a:r>
          </a:p>
          <a:p>
            <a:pPr algn="ctr"/>
            <a:r>
              <a:rPr lang="en-US" sz="2800" dirty="0"/>
              <a:t> (</a:t>
            </a:r>
            <a:r>
              <a:rPr lang="en-US" sz="2800" b="1" dirty="0"/>
              <a:t>Figure 2</a:t>
            </a:r>
            <a:r>
              <a:rPr lang="en-US" sz="2800" dirty="0"/>
              <a:t>)</a:t>
            </a:r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987628BE-78A8-0541-8CE8-C5E1B3B9E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40" y="12410746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AB0932-5DFD-6B41-87AB-57941C3F424F}"/>
              </a:ext>
            </a:extLst>
          </p:cNvPr>
          <p:cNvGrpSpPr/>
          <p:nvPr/>
        </p:nvGrpSpPr>
        <p:grpSpPr>
          <a:xfrm>
            <a:off x="15590550" y="5012763"/>
            <a:ext cx="6383923" cy="5291777"/>
            <a:chOff x="402070" y="9982764"/>
            <a:chExt cx="8118321" cy="67294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3DA9C57-6D1C-6349-8F16-61D9CD3D6241}"/>
                </a:ext>
              </a:extLst>
            </p:cNvPr>
            <p:cNvGrpSpPr/>
            <p:nvPr/>
          </p:nvGrpSpPr>
          <p:grpSpPr>
            <a:xfrm>
              <a:off x="583843" y="10173886"/>
              <a:ext cx="7868252" cy="6453871"/>
              <a:chOff x="1288137" y="4225978"/>
              <a:chExt cx="22355634" cy="16623850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D86F718-5466-2343-A94F-D61DD988D46A}"/>
                  </a:ext>
                </a:extLst>
              </p:cNvPr>
              <p:cNvGrpSpPr/>
              <p:nvPr/>
            </p:nvGrpSpPr>
            <p:grpSpPr>
              <a:xfrm>
                <a:off x="1288137" y="4225978"/>
                <a:ext cx="22306192" cy="9340123"/>
                <a:chOff x="1299836" y="4500339"/>
                <a:chExt cx="21627010" cy="9055736"/>
              </a:xfrm>
            </p:grpSpPr>
            <p:graphicFrame>
              <p:nvGraphicFramePr>
                <p:cNvPr id="49" name="Object 48">
                  <a:extLst>
                    <a:ext uri="{FF2B5EF4-FFF2-40B4-BE49-F238E27FC236}">
                      <a16:creationId xmlns:a16="http://schemas.microsoft.com/office/drawing/2014/main" id="{678923F0-4C09-4842-92BE-52DE1B36319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53653150"/>
                    </p:ext>
                  </p:extLst>
                </p:nvPr>
              </p:nvGraphicFramePr>
              <p:xfrm>
                <a:off x="1299836" y="4500339"/>
                <a:ext cx="19282780" cy="90557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9" r:id="rId4" imgW="6110423" imgH="2908964" progId="Prism9.Document">
                        <p:embed/>
                      </p:oleObj>
                    </mc:Choice>
                    <mc:Fallback>
                      <p:oleObj name="Prism 9" r:id="rId4" imgW="6110423" imgH="2908964" progId="Prism9.Document">
                        <p:embed/>
                        <p:pic>
                          <p:nvPicPr>
                            <p:cNvPr id="92" name="Object 91">
                              <a:extLst>
                                <a:ext uri="{FF2B5EF4-FFF2-40B4-BE49-F238E27FC236}">
                                  <a16:creationId xmlns:a16="http://schemas.microsoft.com/office/drawing/2014/main" id="{8DE75FC3-F3EC-F741-A8D2-871FEA2D741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9836" y="4500339"/>
                              <a:ext cx="19282780" cy="905573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5FA4F38-BDC8-A849-A75C-32B37B6949E8}"/>
                    </a:ext>
                  </a:extLst>
                </p:cNvPr>
                <p:cNvSpPr/>
                <p:nvPr/>
              </p:nvSpPr>
              <p:spPr>
                <a:xfrm>
                  <a:off x="12875352" y="4672006"/>
                  <a:ext cx="9503228" cy="33068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6D1E556-8A50-F14D-B02A-9F6915BC3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72358" y="6735637"/>
                  <a:ext cx="9754488" cy="3733682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46" name="Object 45">
                <a:extLst>
                  <a:ext uri="{FF2B5EF4-FFF2-40B4-BE49-F238E27FC236}">
                    <a16:creationId xmlns:a16="http://schemas.microsoft.com/office/drawing/2014/main" id="{831E8941-FADB-8F41-A0E0-CABF3313494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492962"/>
                  </p:ext>
                </p:extLst>
              </p:nvPr>
            </p:nvGraphicFramePr>
            <p:xfrm>
              <a:off x="1672294" y="13175785"/>
              <a:ext cx="19968499" cy="76740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7" imgW="5932155" imgH="2785431" progId="Prism9.Document">
                      <p:embed/>
                    </p:oleObj>
                  </mc:Choice>
                  <mc:Fallback>
                    <p:oleObj name="Prism 9" r:id="rId7" imgW="5932155" imgH="2785431" progId="Prism9.Document">
                      <p:embed/>
                      <p:pic>
                        <p:nvPicPr>
                          <p:cNvPr id="89" name="Object 88">
                            <a:extLst>
                              <a:ext uri="{FF2B5EF4-FFF2-40B4-BE49-F238E27FC236}">
                                <a16:creationId xmlns:a16="http://schemas.microsoft.com/office/drawing/2014/main" id="{A1D96709-8761-634D-B801-D476B1A0D5C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672294" y="13175785"/>
                            <a:ext cx="19968499" cy="7674043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16BEB98-FA63-A54E-910D-7F271D37CAC5}"/>
                  </a:ext>
                </a:extLst>
              </p:cNvPr>
              <p:cNvSpPr/>
              <p:nvPr/>
            </p:nvSpPr>
            <p:spPr>
              <a:xfrm>
                <a:off x="14140543" y="13930007"/>
                <a:ext cx="9503228" cy="33068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957CF156-7A82-5744-86EE-E4F7033C1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533508" y="14912564"/>
                <a:ext cx="9754488" cy="3702004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6E8DFB2-2748-E145-86FD-A125C1946BEE}"/>
                </a:ext>
              </a:extLst>
            </p:cNvPr>
            <p:cNvGrpSpPr/>
            <p:nvPr/>
          </p:nvGrpSpPr>
          <p:grpSpPr>
            <a:xfrm>
              <a:off x="402070" y="9982764"/>
              <a:ext cx="8118321" cy="6729458"/>
              <a:chOff x="339328" y="10107877"/>
              <a:chExt cx="8118321" cy="5644460"/>
            </a:xfrm>
          </p:grpSpPr>
          <p:sp>
            <p:nvSpPr>
              <p:cNvPr id="42" name="Rectangle 4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17CB55FF-451A-2641-9114-54EB0012E37A}"/>
                  </a:ext>
                </a:extLst>
              </p:cNvPr>
              <p:cNvSpPr/>
              <p:nvPr/>
            </p:nvSpPr>
            <p:spPr>
              <a:xfrm>
                <a:off x="339328" y="10107877"/>
                <a:ext cx="8118321" cy="564446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FE045A7-8460-DD40-97BD-0D057F3D7CB6}"/>
                  </a:ext>
                </a:extLst>
              </p:cNvPr>
              <p:cNvSpPr txBox="1"/>
              <p:nvPr/>
            </p:nvSpPr>
            <p:spPr>
              <a:xfrm>
                <a:off x="351446" y="1011138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C151C1-8A5C-864B-B65E-E51FC93DC4DA}"/>
                  </a:ext>
                </a:extLst>
              </p:cNvPr>
              <p:cNvSpPr txBox="1"/>
              <p:nvPr/>
            </p:nvSpPr>
            <p:spPr>
              <a:xfrm>
                <a:off x="351446" y="1313492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</p:grpSp>
      </p:grpSp>
      <p:sp>
        <p:nvSpPr>
          <p:cNvPr id="52" name="Text Box 37">
            <a:extLst>
              <a:ext uri="{FF2B5EF4-FFF2-40B4-BE49-F238E27FC236}">
                <a16:creationId xmlns:a16="http://schemas.microsoft.com/office/drawing/2014/main" id="{E21AFC9A-C47B-0040-9595-BB2EFCB28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7879" y="17012503"/>
            <a:ext cx="2905670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Levels of T cell activation was measured in the presence of various CoV peptide pools (</a:t>
            </a:r>
            <a:r>
              <a:rPr lang="en-US" sz="2800" b="1" dirty="0"/>
              <a:t>Figure 3</a:t>
            </a:r>
            <a:r>
              <a:rPr lang="en-US" sz="2800" dirty="0"/>
              <a:t>).  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B2D1AAA-A0F3-7545-8D82-480F19922893}"/>
              </a:ext>
            </a:extLst>
          </p:cNvPr>
          <p:cNvGrpSpPr/>
          <p:nvPr/>
        </p:nvGrpSpPr>
        <p:grpSpPr>
          <a:xfrm>
            <a:off x="1500629" y="14379756"/>
            <a:ext cx="3319327" cy="575068"/>
            <a:chOff x="7701367" y="16508448"/>
            <a:chExt cx="3319327" cy="575068"/>
          </a:xfrm>
        </p:grpSpPr>
        <p:cxnSp>
          <p:nvCxnSpPr>
            <p:cNvPr id="108" name="Elbow Connector 107">
              <a:extLst>
                <a:ext uri="{FF2B5EF4-FFF2-40B4-BE49-F238E27FC236}">
                  <a16:creationId xmlns:a16="http://schemas.microsoft.com/office/drawing/2014/main" id="{133D6947-1AE6-0142-BA41-9F7A5064E21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Elbow Connector 108">
              <a:extLst>
                <a:ext uri="{FF2B5EF4-FFF2-40B4-BE49-F238E27FC236}">
                  <a16:creationId xmlns:a16="http://schemas.microsoft.com/office/drawing/2014/main" id="{7CB5A5AE-5B2E-DC47-8B3F-77D7E04C5432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53D0F89-5814-7543-9F47-D68705EF8548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3F45B51-042A-F249-B460-21EECCF1EB55}"/>
              </a:ext>
            </a:extLst>
          </p:cNvPr>
          <p:cNvGrpSpPr/>
          <p:nvPr/>
        </p:nvGrpSpPr>
        <p:grpSpPr>
          <a:xfrm>
            <a:off x="1500629" y="17697626"/>
            <a:ext cx="3318482" cy="582362"/>
            <a:chOff x="1500629" y="17754229"/>
            <a:chExt cx="3318482" cy="582362"/>
          </a:xfrm>
        </p:grpSpPr>
        <p:cxnSp>
          <p:nvCxnSpPr>
            <p:cNvPr id="128" name="Elbow Connector 127">
              <a:extLst>
                <a:ext uri="{FF2B5EF4-FFF2-40B4-BE49-F238E27FC236}">
                  <a16:creationId xmlns:a16="http://schemas.microsoft.com/office/drawing/2014/main" id="{8114BBFD-44C1-D648-88AD-22992DD5E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9448" y="17754229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  <a:effectLst>
              <a:outerShdw blurRad="40000" dist="20000" dir="5400000" sx="1000" sy="1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E44101BF-83DA-394E-B17A-618EDCCB18ED}"/>
                </a:ext>
              </a:extLst>
            </p:cNvPr>
            <p:cNvCxnSpPr>
              <a:cxnSpLocks/>
            </p:cNvCxnSpPr>
            <p:nvPr/>
          </p:nvCxnSpPr>
          <p:spPr>
            <a:xfrm>
              <a:off x="1500629" y="17759150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F028C5B-DDA8-BD47-ACA8-BFF9BC60886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081" y="17926087"/>
              <a:ext cx="0" cy="41050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ED213F8-F98F-C540-8563-5DCFEA3E253D}"/>
              </a:ext>
            </a:extLst>
          </p:cNvPr>
          <p:cNvGrpSpPr/>
          <p:nvPr/>
        </p:nvGrpSpPr>
        <p:grpSpPr>
          <a:xfrm>
            <a:off x="14584148" y="13377006"/>
            <a:ext cx="8600337" cy="5291777"/>
            <a:chOff x="8636799" y="10080019"/>
            <a:chExt cx="11033986" cy="5747129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4668870-EE41-B048-9440-5AD272F6ED5D}"/>
                </a:ext>
              </a:extLst>
            </p:cNvPr>
            <p:cNvGrpSpPr/>
            <p:nvPr/>
          </p:nvGrpSpPr>
          <p:grpSpPr>
            <a:xfrm>
              <a:off x="8636799" y="10080019"/>
              <a:ext cx="11033986" cy="5747129"/>
              <a:chOff x="8636799" y="10190855"/>
              <a:chExt cx="11033986" cy="5747129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756239C9-4F5A-FA49-BBD3-3D2C395AD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9465" y="10462208"/>
                <a:ext cx="3664133" cy="5168659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DF9FD4D0-0AA1-FF4F-B4CF-0FCA49411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358318" y="10462207"/>
                <a:ext cx="3531466" cy="5163720"/>
              </a:xfrm>
              <a:prstGeom prst="rect">
                <a:avLst/>
              </a:prstGeom>
            </p:spPr>
          </p:pic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3D2369BC-47D8-9E40-BB11-750FCB61B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82813" y="10462207"/>
                <a:ext cx="3587972" cy="5163720"/>
              </a:xfrm>
              <a:prstGeom prst="rect">
                <a:avLst/>
              </a:prstGeom>
            </p:spPr>
          </p:pic>
          <p:sp>
            <p:nvSpPr>
              <p:cNvPr id="147" name="Rectangle 146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01C28CE5-BEC4-A144-AD9E-DF252DB7D233}"/>
                  </a:ext>
                </a:extLst>
              </p:cNvPr>
              <p:cNvSpPr/>
              <p:nvPr/>
            </p:nvSpPr>
            <p:spPr>
              <a:xfrm>
                <a:off x="8636799" y="10190855"/>
                <a:ext cx="11033985" cy="574712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A009EF0-87CA-C14F-8838-6985FB0C3CA0}"/>
                </a:ext>
              </a:extLst>
            </p:cNvPr>
            <p:cNvSpPr txBox="1"/>
            <p:nvPr/>
          </p:nvSpPr>
          <p:spPr>
            <a:xfrm>
              <a:off x="8689863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4014260-866C-2F46-A64B-A4EB0F9A8CD3}"/>
                </a:ext>
              </a:extLst>
            </p:cNvPr>
            <p:cNvSpPr txBox="1"/>
            <p:nvPr/>
          </p:nvSpPr>
          <p:spPr>
            <a:xfrm>
              <a:off x="12612534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B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4484483-3AEF-DE41-95FF-790C344B3E89}"/>
                </a:ext>
              </a:extLst>
            </p:cNvPr>
            <p:cNvSpPr txBox="1"/>
            <p:nvPr/>
          </p:nvSpPr>
          <p:spPr>
            <a:xfrm>
              <a:off x="16204145" y="10111382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C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CF4DDE21-F676-5E48-B1FE-1D2D6BC49F13}"/>
              </a:ext>
            </a:extLst>
          </p:cNvPr>
          <p:cNvSpPr txBox="1"/>
          <p:nvPr/>
        </p:nvSpPr>
        <p:spPr>
          <a:xfrm>
            <a:off x="12717848" y="10423006"/>
            <a:ext cx="12115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1. Time between SARS-CoV-2 exposure and a subsequent respiratory infection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incidence of a non-CoV (A) or HCoV (B) infection was compared dependent on the time since a prior SARS-CoV-2 infection (green), COVID-19 vaccination (red), or neither exposure (blue). Hazard ratios were calculated comparing the incidence rate of respiratory infections between the group of interest to the group of individuals with no SARS-CoV-2 exposure. The models were adjusted for factors such as age and existing co-morbidities.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B2908B0-377E-EA43-9D46-72358634613C}"/>
              </a:ext>
            </a:extLst>
          </p:cNvPr>
          <p:cNvSpPr txBox="1"/>
          <p:nvPr/>
        </p:nvSpPr>
        <p:spPr>
          <a:xfrm>
            <a:off x="12714743" y="19020965"/>
            <a:ext cx="12118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2. Neutralization of CoV spike pseudotyped virus by patient plasma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 series of dilutions of patient plasma was tested for the ability to neutralize various VSV-CoV-spike pseudoviruses: VSV-SARS-CoV-2-spike (A), VSV-OC43-spike (B), and VSV-229E-spike (C). Neutralization curves were created from the dilution series and area under the curve (AUC) was calculated.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 denotes p≤0.05.</a:t>
            </a:r>
          </a:p>
        </p:txBody>
      </p:sp>
      <p:sp>
        <p:nvSpPr>
          <p:cNvPr id="150" name="Text Box 37">
            <a:extLst>
              <a:ext uri="{FF2B5EF4-FFF2-40B4-BE49-F238E27FC236}">
                <a16:creationId xmlns:a16="http://schemas.microsoft.com/office/drawing/2014/main" id="{881F3CF3-BD80-C740-98F1-59FBD1692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7762" y="4189446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Incidence of Respiratory Infections Post SARS-CoV-2 Exposure</a:t>
            </a:r>
          </a:p>
        </p:txBody>
      </p:sp>
      <p:sp>
        <p:nvSpPr>
          <p:cNvPr id="151" name="Text Box 37">
            <a:extLst>
              <a:ext uri="{FF2B5EF4-FFF2-40B4-BE49-F238E27FC236}">
                <a16:creationId xmlns:a16="http://schemas.microsoft.com/office/drawing/2014/main" id="{0473C2C2-8DD6-A646-AE81-A6ED977F9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743" y="12570994"/>
            <a:ext cx="1211899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u="sng" dirty="0"/>
              <a:t>Plasma Neutralization of CoV-Spike Pseudovirus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B39C6B-9ECE-CB47-93A5-6B25BCC4A332}"/>
              </a:ext>
            </a:extLst>
          </p:cNvPr>
          <p:cNvSpPr/>
          <p:nvPr/>
        </p:nvSpPr>
        <p:spPr>
          <a:xfrm>
            <a:off x="25081475" y="3282097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 (cont.)</a:t>
            </a:r>
          </a:p>
        </p:txBody>
      </p:sp>
      <p:sp>
        <p:nvSpPr>
          <p:cNvPr id="166" name="Text Box 37">
            <a:extLst>
              <a:ext uri="{FF2B5EF4-FFF2-40B4-BE49-F238E27FC236}">
                <a16:creationId xmlns:a16="http://schemas.microsoft.com/office/drawing/2014/main" id="{6EEDC651-2E51-2947-9BFE-E774E85FB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7" y="4187139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Viral Peptide Specific T Cell Activation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71F92D4-4F2C-A241-B006-F179940D43D9}"/>
              </a:ext>
            </a:extLst>
          </p:cNvPr>
          <p:cNvSpPr/>
          <p:nvPr/>
        </p:nvSpPr>
        <p:spPr>
          <a:xfrm>
            <a:off x="25064931" y="10419758"/>
            <a:ext cx="120973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3. CD4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T cell activation after CoV peptide stimulation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percent of activated CD4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 cells (CD134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CD137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was measured after stimulation with viral protein derived peptide pools: SARS-CoV-2 spike (A), SARS-CoV-2 nucleocapsid (B), OC43 spike (C), OC43 nucleocapsid (D). The fold change was calculated from the ratio of virus specific T cell responses to the negative control T cell responses.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*, **, and *** denotes p≤0.05, p≤0.01, and p≤0.001 respectively.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71C39EC-7137-7949-936F-D6EF02E4B7BB}"/>
              </a:ext>
            </a:extLst>
          </p:cNvPr>
          <p:cNvSpPr/>
          <p:nvPr/>
        </p:nvSpPr>
        <p:spPr>
          <a:xfrm>
            <a:off x="25106266" y="12710455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70" name="TextBox 3">
            <a:extLst>
              <a:ext uri="{FF2B5EF4-FFF2-40B4-BE49-F238E27FC236}">
                <a16:creationId xmlns:a16="http://schemas.microsoft.com/office/drawing/2014/main" id="{160207B4-2EFC-7642-96F9-D9344BA3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6" y="13453777"/>
            <a:ext cx="12055975" cy="42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Prior SARS-CoV-2 infection, but not COVID-19 vaccination, protects against subsequent symptomatic infection against related but different CoVs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to CoV spike are similar between SARS-CoV-2 infected and COVID-19 vaccinated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CD4</a:t>
            </a:r>
            <a:r>
              <a:rPr lang="en-US" sz="2800" baseline="30000" dirty="0"/>
              <a:t>+</a:t>
            </a:r>
            <a:r>
              <a:rPr lang="en-US" sz="2800" dirty="0"/>
              <a:t> T cell responses to CoV nucleocapsid are elevated in SARS-CoV-2 infected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Addition of CoV non-spike antigens to future vaccines could improve pan-CoV vaccine efforts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7D7C0615-B2CD-214C-A8E2-89E238417312}"/>
              </a:ext>
            </a:extLst>
          </p:cNvPr>
          <p:cNvSpPr/>
          <p:nvPr/>
        </p:nvSpPr>
        <p:spPr>
          <a:xfrm>
            <a:off x="25106265" y="17806726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Acknowledgements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8CA97B2-C85B-CC48-993B-C80E1FAF472A}"/>
              </a:ext>
            </a:extLst>
          </p:cNvPr>
          <p:cNvSpPr/>
          <p:nvPr/>
        </p:nvSpPr>
        <p:spPr>
          <a:xfrm>
            <a:off x="25064931" y="18735866"/>
            <a:ext cx="120973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would like to thank all the patients of BMC for donating blood to our study. We would also like to thank the study funding sources, K24-AI145661 and P30-AI042853, and the NIH T32-5T32AI00730928 for my funding in the lab.</a:t>
            </a:r>
          </a:p>
        </p:txBody>
      </p:sp>
      <p:pic>
        <p:nvPicPr>
          <p:cNvPr id="174" name="Picture 173">
            <a:extLst>
              <a:ext uri="{FF2B5EF4-FFF2-40B4-BE49-F238E27FC236}">
                <a16:creationId xmlns:a16="http://schemas.microsoft.com/office/drawing/2014/main" id="{2A75C7FD-E84A-EF49-AFDE-DAE4EDE7DF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295003" y="7511929"/>
            <a:ext cx="1433173" cy="505519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AA886D54-499E-4F42-9B9B-453F7BD8C781}"/>
              </a:ext>
            </a:extLst>
          </p:cNvPr>
          <p:cNvGrpSpPr/>
          <p:nvPr/>
        </p:nvGrpSpPr>
        <p:grpSpPr>
          <a:xfrm>
            <a:off x="25921258" y="5015701"/>
            <a:ext cx="10570464" cy="5288839"/>
            <a:chOff x="9345168" y="8412480"/>
            <a:chExt cx="13130784" cy="6569872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3B4C410-ABAB-904C-B6DD-8F10F810BAEE}"/>
                </a:ext>
              </a:extLst>
            </p:cNvPr>
            <p:cNvGrpSpPr/>
            <p:nvPr/>
          </p:nvGrpSpPr>
          <p:grpSpPr>
            <a:xfrm>
              <a:off x="9561970" y="8505944"/>
              <a:ext cx="12785686" cy="6439832"/>
              <a:chOff x="9561970" y="8505944"/>
              <a:chExt cx="12785686" cy="643983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7FCD3EC6-C3FA-4546-8039-7F04758FADF8}"/>
                  </a:ext>
                </a:extLst>
              </p:cNvPr>
              <p:cNvGrpSpPr/>
              <p:nvPr/>
            </p:nvGrpSpPr>
            <p:grpSpPr>
              <a:xfrm>
                <a:off x="9561970" y="8735023"/>
                <a:ext cx="12785686" cy="6210753"/>
                <a:chOff x="23780685" y="10378791"/>
                <a:chExt cx="12785686" cy="5163734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6EA891E-3451-5E47-8960-C397FCC0C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034895" y="10378793"/>
                  <a:ext cx="3277716" cy="5163732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7D26D1F7-6433-1C45-9363-74EC87192B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780685" y="10378792"/>
                  <a:ext cx="3267317" cy="5163733"/>
                </a:xfrm>
                <a:prstGeom prst="rect">
                  <a:avLst/>
                </a:prstGeom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81195FED-CAD6-4544-A4C9-F4E94A9A3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243562" y="10378792"/>
                  <a:ext cx="3272145" cy="5163733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52F7BC9D-8A58-9C40-A916-E943E3EB0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299052" y="10378791"/>
                  <a:ext cx="3267319" cy="5163734"/>
                </a:xfrm>
                <a:prstGeom prst="rect">
                  <a:avLst/>
                </a:prstGeom>
              </p:spPr>
            </p:pic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B6F7D3E-D380-D047-BA1A-7B6C9088FDE5}"/>
                  </a:ext>
                </a:extLst>
              </p:cNvPr>
              <p:cNvSpPr txBox="1"/>
              <p:nvPr/>
            </p:nvSpPr>
            <p:spPr>
              <a:xfrm>
                <a:off x="9659571" y="851639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C3DB843-7D96-BE45-97B7-622DE5783B2E}"/>
                  </a:ext>
                </a:extLst>
              </p:cNvPr>
              <p:cNvSpPr txBox="1"/>
              <p:nvPr/>
            </p:nvSpPr>
            <p:spPr>
              <a:xfrm>
                <a:off x="12840237" y="8505944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9E0907A-BABF-B14E-B325-B12FED21F5C0}"/>
                  </a:ext>
                </a:extLst>
              </p:cNvPr>
              <p:cNvSpPr txBox="1"/>
              <p:nvPr/>
            </p:nvSpPr>
            <p:spPr>
              <a:xfrm>
                <a:off x="1616271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C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DD19EA7-7040-0F46-BAA0-379CE5AE92DA}"/>
                  </a:ext>
                </a:extLst>
              </p:cNvPr>
              <p:cNvSpPr txBox="1"/>
              <p:nvPr/>
            </p:nvSpPr>
            <p:spPr>
              <a:xfrm>
                <a:off x="1933105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D</a:t>
                </a: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B04792B-CC9D-8449-905B-C269F71A8D2C}"/>
                </a:ext>
              </a:extLst>
            </p:cNvPr>
            <p:cNvSpPr/>
            <p:nvPr/>
          </p:nvSpPr>
          <p:spPr>
            <a:xfrm>
              <a:off x="9345168" y="8412480"/>
              <a:ext cx="13130784" cy="656987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813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8C1E4F-72D5-E248-9DFC-FE5783F3F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768" y="2177141"/>
            <a:ext cx="21331918" cy="179082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3D624A-7F01-7943-9FF3-EDAF5FD0E087}"/>
              </a:ext>
            </a:extLst>
          </p:cNvPr>
          <p:cNvSpPr txBox="1"/>
          <p:nvPr/>
        </p:nvSpPr>
        <p:spPr>
          <a:xfrm>
            <a:off x="8799740" y="358132"/>
            <a:ext cx="21897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Patient Recruitment and Sample Collection from BMC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8A7751-6DAE-F742-8BDF-4B2D93FCC726}"/>
              </a:ext>
            </a:extLst>
          </p:cNvPr>
          <p:cNvSpPr/>
          <p:nvPr/>
        </p:nvSpPr>
        <p:spPr>
          <a:xfrm>
            <a:off x="321011" y="196014"/>
            <a:ext cx="5731446" cy="1270114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Methods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9D21AE-0F58-D94C-8623-47D7AEF6EC25}"/>
              </a:ext>
            </a:extLst>
          </p:cNvPr>
          <p:cNvSpPr/>
          <p:nvPr/>
        </p:nvSpPr>
        <p:spPr>
          <a:xfrm>
            <a:off x="19748727" y="6008914"/>
            <a:ext cx="10948988" cy="140765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486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6F433F-8B2E-A048-9040-33A01AF37D50}"/>
              </a:ext>
            </a:extLst>
          </p:cNvPr>
          <p:cNvGrpSpPr/>
          <p:nvPr/>
        </p:nvGrpSpPr>
        <p:grpSpPr>
          <a:xfrm>
            <a:off x="7701367" y="16415183"/>
            <a:ext cx="3319327" cy="575068"/>
            <a:chOff x="7701367" y="16508448"/>
            <a:chExt cx="3319327" cy="575068"/>
          </a:xfrm>
        </p:grpSpPr>
        <p:cxnSp>
          <p:nvCxnSpPr>
            <p:cNvPr id="85" name="Elbow Connector 84">
              <a:extLst>
                <a:ext uri="{FF2B5EF4-FFF2-40B4-BE49-F238E27FC236}">
                  <a16:creationId xmlns:a16="http://schemas.microsoft.com/office/drawing/2014/main" id="{18D4311B-77BE-E64B-B4BB-EA596702D79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DE2B168-9F54-B941-9C56-9613FAD186C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EAA41DB-8B62-314A-A871-EB03260E30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rgbClr val="CD01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A15EEF4-988F-0945-B6C6-6958DA1F98CF}"/>
              </a:ext>
            </a:extLst>
          </p:cNvPr>
          <p:cNvCxnSpPr>
            <a:cxnSpLocks/>
          </p:cNvCxnSpPr>
          <p:nvPr/>
        </p:nvCxnSpPr>
        <p:spPr>
          <a:xfrm>
            <a:off x="9361030" y="14377882"/>
            <a:ext cx="0" cy="600641"/>
          </a:xfrm>
          <a:prstGeom prst="straightConnector1">
            <a:avLst/>
          </a:prstGeom>
          <a:ln w="76200">
            <a:solidFill>
              <a:srgbClr val="CD01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CB6F14B-7DDB-6D48-B2F4-9520C12F81A7}"/>
              </a:ext>
            </a:extLst>
          </p:cNvPr>
          <p:cNvSpPr/>
          <p:nvPr/>
        </p:nvSpPr>
        <p:spPr>
          <a:xfrm>
            <a:off x="4902399" y="374553"/>
            <a:ext cx="27769202" cy="25438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SARS-CoV-2 infection more than COVID-19 vaccination associates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lower incidence of subsequent symptomatic endemic coronavirus infection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Bean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Janet Monroe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Alex Olson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Janice Weinberg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Manish Sagar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Microbiology,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Medicine,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Biostatistics, BUSPH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EB17E5A-46D6-A045-9DD4-899B16EDD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501" y="578902"/>
            <a:ext cx="4211882" cy="1804323"/>
          </a:xfrm>
          <a:prstGeom prst="rect">
            <a:avLst/>
          </a:prstGeom>
          <a:ln w="38100">
            <a:solidFill>
              <a:srgbClr val="00465A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38B6D8-730C-644F-83B4-0567D47A6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74" y="528755"/>
            <a:ext cx="4414485" cy="1979161"/>
          </a:xfrm>
          <a:prstGeom prst="rect">
            <a:avLst/>
          </a:prstGeom>
          <a:ln>
            <a:noFill/>
          </a:ln>
        </p:spPr>
      </p:pic>
      <p:sp>
        <p:nvSpPr>
          <p:cNvPr id="8" name="Text Box 37">
            <a:extLst>
              <a:ext uri="{FF2B5EF4-FFF2-40B4-BE49-F238E27FC236}">
                <a16:creationId xmlns:a16="http://schemas.microsoft.com/office/drawing/2014/main" id="{361933F0-52DE-7643-B9E7-EE908405E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899" y="10731539"/>
            <a:ext cx="5618301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(n=493), COVID-19 vaccination (n=1,568), or neither exposure (n=2,874). </a:t>
            </a:r>
          </a:p>
        </p:txBody>
      </p:sp>
      <p:sp>
        <p:nvSpPr>
          <p:cNvPr id="9" name="Text Box 37">
            <a:extLst>
              <a:ext uri="{FF2B5EF4-FFF2-40B4-BE49-F238E27FC236}">
                <a16:creationId xmlns:a16="http://schemas.microsoft.com/office/drawing/2014/main" id="{8CA57DDC-9A2A-1746-80FE-4C3B1415C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12944542"/>
            <a:ext cx="5765767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Signs of a respiratory infection. Underwent a comprehensive respiratory pathogen test at BMC 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0427B1FE-EDF3-8B47-948D-7408AD40E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4965165"/>
            <a:ext cx="2672560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an endemic human coronavirus </a:t>
            </a:r>
          </a:p>
          <a:p>
            <a:pPr algn="ctr"/>
            <a:r>
              <a:rPr lang="en-US" sz="2800" dirty="0"/>
              <a:t>(229E, HKU1, NL63, OC43)</a:t>
            </a:r>
          </a:p>
        </p:txBody>
      </p:sp>
      <p:sp>
        <p:nvSpPr>
          <p:cNvPr id="11" name="Text Box 37">
            <a:extLst>
              <a:ext uri="{FF2B5EF4-FFF2-40B4-BE49-F238E27FC236}">
                <a16:creationId xmlns:a16="http://schemas.microsoft.com/office/drawing/2014/main" id="{566298E7-06C5-A341-BA4A-3C24A0AC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540" y="14965165"/>
            <a:ext cx="2955781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 different respiratory pathogen</a:t>
            </a:r>
          </a:p>
          <a:p>
            <a:pPr algn="ctr"/>
            <a:r>
              <a:rPr lang="en-US" sz="2800" dirty="0"/>
              <a:t>(rhinovirus, enterovirus, etc.)</a:t>
            </a:r>
          </a:p>
        </p:txBody>
      </p:sp>
      <p:sp>
        <p:nvSpPr>
          <p:cNvPr id="12" name="Text Box 37">
            <a:extLst>
              <a:ext uri="{FF2B5EF4-FFF2-40B4-BE49-F238E27FC236}">
                <a16:creationId xmlns:a16="http://schemas.microsoft.com/office/drawing/2014/main" id="{F4728D67-7760-F449-BDA2-200BDEF3F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8278450"/>
            <a:ext cx="5865972" cy="2295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Analyzed incidence of respiratory infections dependent on the time since SARS-CoV-2 exposure (infection, vaccination, or neither) (</a:t>
            </a:r>
            <a:r>
              <a:rPr lang="en-US" sz="2800" b="1" dirty="0"/>
              <a:t>Figure 1</a:t>
            </a:r>
            <a:r>
              <a:rPr lang="en-US" sz="2800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0FB197-3D1A-7D43-89C2-00205A543EE7}"/>
              </a:ext>
            </a:extLst>
          </p:cNvPr>
          <p:cNvSpPr/>
          <p:nvPr/>
        </p:nvSpPr>
        <p:spPr>
          <a:xfrm>
            <a:off x="364555" y="3278805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Background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D84D1C11-0266-FB4E-A362-2425CEAA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7" y="4054498"/>
            <a:ext cx="12811810" cy="21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elicited by either SARS-CoV-2 infection or vaccination protect against severe COVID-19 in subsequent SARS-CoV-2 infections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It is currently unknown whether these immune responses will protect against symptomatic infections caused by other human coronaviruses</a:t>
            </a:r>
          </a:p>
        </p:txBody>
      </p:sp>
      <p:sp>
        <p:nvSpPr>
          <p:cNvPr id="17" name="Text Box 37">
            <a:extLst>
              <a:ext uri="{FF2B5EF4-FFF2-40B4-BE49-F238E27FC236}">
                <a16:creationId xmlns:a16="http://schemas.microsoft.com/office/drawing/2014/main" id="{6AF67DE7-53DA-4948-85C1-C46062A2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27" y="9645330"/>
            <a:ext cx="11024646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Patient Recruitment and Sample Collection from BMC</a:t>
            </a:r>
          </a:p>
        </p:txBody>
      </p:sp>
      <p:sp>
        <p:nvSpPr>
          <p:cNvPr id="18" name="Text Box 37">
            <a:extLst>
              <a:ext uri="{FF2B5EF4-FFF2-40B4-BE49-F238E27FC236}">
                <a16:creationId xmlns:a16="http://schemas.microsoft.com/office/drawing/2014/main" id="{EEB31150-5988-C845-932E-024E0BF96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675" y="10199889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21D807F4-7617-CB40-9AAD-6EEB70B61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860" y="12410746"/>
            <a:ext cx="375285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2020 – Oct 2021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BD0331-99C0-2949-9F9F-C94796AC2E32}"/>
              </a:ext>
            </a:extLst>
          </p:cNvPr>
          <p:cNvSpPr/>
          <p:nvPr/>
        </p:nvSpPr>
        <p:spPr>
          <a:xfrm>
            <a:off x="12714743" y="3288168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0E6E8EAC-E862-D04F-9C20-5CD70284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7026892"/>
            <a:ext cx="12118994" cy="167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SzPct val="125000"/>
            </a:pPr>
            <a:r>
              <a:rPr lang="en-US" sz="2800" b="1" dirty="0"/>
              <a:t>Examine incidence of and immune differences against related but different human coronaviruses (CoV) among individuals with SARS-CoV-2 infection, COVID-19 vaccination, or neither exposure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31D0D8-9173-9C40-A73D-FF738138E009}"/>
              </a:ext>
            </a:extLst>
          </p:cNvPr>
          <p:cNvSpPr/>
          <p:nvPr/>
        </p:nvSpPr>
        <p:spPr>
          <a:xfrm>
            <a:off x="364554" y="625303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Objective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08253D-B968-F14A-B932-787169FF90BA}"/>
              </a:ext>
            </a:extLst>
          </p:cNvPr>
          <p:cNvSpPr/>
          <p:nvPr/>
        </p:nvSpPr>
        <p:spPr>
          <a:xfrm>
            <a:off x="364554" y="878828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Methods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09A834-F26E-2E43-A634-73F7D4789FE4}"/>
              </a:ext>
            </a:extLst>
          </p:cNvPr>
          <p:cNvSpPr/>
          <p:nvPr/>
        </p:nvSpPr>
        <p:spPr>
          <a:xfrm>
            <a:off x="119921" y="104931"/>
            <a:ext cx="37314852" cy="20821338"/>
          </a:xfrm>
          <a:prstGeom prst="rect">
            <a:avLst/>
          </a:prstGeom>
          <a:noFill/>
          <a:ln w="254000"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Bent Arrow 30">
            <a:extLst>
              <a:ext uri="{FF2B5EF4-FFF2-40B4-BE49-F238E27FC236}">
                <a16:creationId xmlns:a16="http://schemas.microsoft.com/office/drawing/2014/main" id="{30933861-7990-834B-8522-F22EED5966B7}"/>
              </a:ext>
            </a:extLst>
          </p:cNvPr>
          <p:cNvSpPr/>
          <p:nvPr/>
        </p:nvSpPr>
        <p:spPr>
          <a:xfrm rot="16200000" flipH="1">
            <a:off x="2326065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421EBFC4-CD6C-A94D-9A3D-D6A4DE312E04}"/>
              </a:ext>
            </a:extLst>
          </p:cNvPr>
          <p:cNvSpPr/>
          <p:nvPr/>
        </p:nvSpPr>
        <p:spPr>
          <a:xfrm rot="5400000">
            <a:off x="9416944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rgbClr val="CD01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 Box 37">
            <a:extLst>
              <a:ext uri="{FF2B5EF4-FFF2-40B4-BE49-F238E27FC236}">
                <a16:creationId xmlns:a16="http://schemas.microsoft.com/office/drawing/2014/main" id="{753C5D4E-4BFB-1B4F-870D-471386408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2944542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Blood was collected from a subset of patients without a symptomatic respiratory infection</a:t>
            </a:r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38A98BE1-1327-7D49-9E4E-60D03BE7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4978523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(n=21), COVID-19 vaccination (n=20), or neither exposure (n=81). </a:t>
            </a:r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7AD3BA03-2DD8-F149-87D9-9B75DE12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741" y="17012504"/>
            <a:ext cx="2662718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Plasma was tested for the ability to neutralize</a:t>
            </a:r>
          </a:p>
          <a:p>
            <a:pPr algn="ctr"/>
            <a:r>
              <a:rPr lang="en-US" sz="2800" dirty="0"/>
              <a:t>CoV spike pseudovirus</a:t>
            </a:r>
          </a:p>
          <a:p>
            <a:pPr algn="ctr"/>
            <a:r>
              <a:rPr lang="en-US" sz="2800" dirty="0"/>
              <a:t> (</a:t>
            </a:r>
            <a:r>
              <a:rPr lang="en-US" sz="2800" b="1" dirty="0"/>
              <a:t>Figure 2</a:t>
            </a:r>
            <a:r>
              <a:rPr lang="en-US" sz="2800" dirty="0"/>
              <a:t>)</a:t>
            </a:r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987628BE-78A8-0541-8CE8-C5E1B3B9E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40" y="12410746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AB0932-5DFD-6B41-87AB-57941C3F424F}"/>
              </a:ext>
            </a:extLst>
          </p:cNvPr>
          <p:cNvGrpSpPr/>
          <p:nvPr/>
        </p:nvGrpSpPr>
        <p:grpSpPr>
          <a:xfrm>
            <a:off x="15590550" y="5012763"/>
            <a:ext cx="6383923" cy="5291777"/>
            <a:chOff x="402070" y="9982764"/>
            <a:chExt cx="8118321" cy="67294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3DA9C57-6D1C-6349-8F16-61D9CD3D6241}"/>
                </a:ext>
              </a:extLst>
            </p:cNvPr>
            <p:cNvGrpSpPr/>
            <p:nvPr/>
          </p:nvGrpSpPr>
          <p:grpSpPr>
            <a:xfrm>
              <a:off x="583843" y="10173886"/>
              <a:ext cx="7868252" cy="6453871"/>
              <a:chOff x="1288137" y="4225978"/>
              <a:chExt cx="22355634" cy="16623850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D86F718-5466-2343-A94F-D61DD988D46A}"/>
                  </a:ext>
                </a:extLst>
              </p:cNvPr>
              <p:cNvGrpSpPr/>
              <p:nvPr/>
            </p:nvGrpSpPr>
            <p:grpSpPr>
              <a:xfrm>
                <a:off x="1288137" y="4225978"/>
                <a:ext cx="22306192" cy="9340123"/>
                <a:chOff x="1299836" y="4500339"/>
                <a:chExt cx="21627010" cy="9055736"/>
              </a:xfrm>
            </p:grpSpPr>
            <p:graphicFrame>
              <p:nvGraphicFramePr>
                <p:cNvPr id="49" name="Object 48">
                  <a:extLst>
                    <a:ext uri="{FF2B5EF4-FFF2-40B4-BE49-F238E27FC236}">
                      <a16:creationId xmlns:a16="http://schemas.microsoft.com/office/drawing/2014/main" id="{678923F0-4C09-4842-92BE-52DE1B36319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299836" y="4500339"/>
                <a:ext cx="19282780" cy="90557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9" r:id="rId4" imgW="6110423" imgH="2908964" progId="Prism9.Document">
                        <p:embed/>
                      </p:oleObj>
                    </mc:Choice>
                    <mc:Fallback>
                      <p:oleObj name="Prism 9" r:id="rId4" imgW="6110423" imgH="2908964" progId="Prism9.Document">
                        <p:embed/>
                        <p:pic>
                          <p:nvPicPr>
                            <p:cNvPr id="49" name="Object 48">
                              <a:extLst>
                                <a:ext uri="{FF2B5EF4-FFF2-40B4-BE49-F238E27FC236}">
                                  <a16:creationId xmlns:a16="http://schemas.microsoft.com/office/drawing/2014/main" id="{678923F0-4C09-4842-92BE-52DE1B36319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9836" y="4500339"/>
                              <a:ext cx="19282780" cy="905573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5FA4F38-BDC8-A849-A75C-32B37B6949E8}"/>
                    </a:ext>
                  </a:extLst>
                </p:cNvPr>
                <p:cNvSpPr/>
                <p:nvPr/>
              </p:nvSpPr>
              <p:spPr>
                <a:xfrm>
                  <a:off x="12875352" y="4672006"/>
                  <a:ext cx="9503228" cy="33068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6D1E556-8A50-F14D-B02A-9F6915BC3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72358" y="6735637"/>
                  <a:ext cx="9754488" cy="3733682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46" name="Object 45">
                <a:extLst>
                  <a:ext uri="{FF2B5EF4-FFF2-40B4-BE49-F238E27FC236}">
                    <a16:creationId xmlns:a16="http://schemas.microsoft.com/office/drawing/2014/main" id="{831E8941-FADB-8F41-A0E0-CABF3313494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72294" y="13175785"/>
              <a:ext cx="19968499" cy="76740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7" imgW="5932155" imgH="2785431" progId="Prism9.Document">
                      <p:embed/>
                    </p:oleObj>
                  </mc:Choice>
                  <mc:Fallback>
                    <p:oleObj name="Prism 9" r:id="rId7" imgW="5932155" imgH="2785431" progId="Prism9.Document">
                      <p:embed/>
                      <p:pic>
                        <p:nvPicPr>
                          <p:cNvPr id="46" name="Object 45">
                            <a:extLst>
                              <a:ext uri="{FF2B5EF4-FFF2-40B4-BE49-F238E27FC236}">
                                <a16:creationId xmlns:a16="http://schemas.microsoft.com/office/drawing/2014/main" id="{831E8941-FADB-8F41-A0E0-CABF3313494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672294" y="13175785"/>
                            <a:ext cx="19968499" cy="7674043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16BEB98-FA63-A54E-910D-7F271D37CAC5}"/>
                  </a:ext>
                </a:extLst>
              </p:cNvPr>
              <p:cNvSpPr/>
              <p:nvPr/>
            </p:nvSpPr>
            <p:spPr>
              <a:xfrm>
                <a:off x="14140543" y="13930007"/>
                <a:ext cx="9503228" cy="33068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957CF156-7A82-5744-86EE-E4F7033C1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533508" y="14912564"/>
                <a:ext cx="9754488" cy="3702004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6E8DFB2-2748-E145-86FD-A125C1946BEE}"/>
                </a:ext>
              </a:extLst>
            </p:cNvPr>
            <p:cNvGrpSpPr/>
            <p:nvPr/>
          </p:nvGrpSpPr>
          <p:grpSpPr>
            <a:xfrm>
              <a:off x="402070" y="9982764"/>
              <a:ext cx="8118321" cy="6729458"/>
              <a:chOff x="339328" y="10107877"/>
              <a:chExt cx="8118321" cy="5644460"/>
            </a:xfrm>
          </p:grpSpPr>
          <p:sp>
            <p:nvSpPr>
              <p:cNvPr id="42" name="Rectangle 4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17CB55FF-451A-2641-9114-54EB0012E37A}"/>
                  </a:ext>
                </a:extLst>
              </p:cNvPr>
              <p:cNvSpPr/>
              <p:nvPr/>
            </p:nvSpPr>
            <p:spPr>
              <a:xfrm>
                <a:off x="339328" y="10107877"/>
                <a:ext cx="8118321" cy="564446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FE045A7-8460-DD40-97BD-0D057F3D7CB6}"/>
                  </a:ext>
                </a:extLst>
              </p:cNvPr>
              <p:cNvSpPr txBox="1"/>
              <p:nvPr/>
            </p:nvSpPr>
            <p:spPr>
              <a:xfrm>
                <a:off x="351446" y="1011138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C151C1-8A5C-864B-B65E-E51FC93DC4DA}"/>
                  </a:ext>
                </a:extLst>
              </p:cNvPr>
              <p:cNvSpPr txBox="1"/>
              <p:nvPr/>
            </p:nvSpPr>
            <p:spPr>
              <a:xfrm>
                <a:off x="351446" y="1313492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</p:grpSp>
      </p:grpSp>
      <p:sp>
        <p:nvSpPr>
          <p:cNvPr id="52" name="Text Box 37">
            <a:extLst>
              <a:ext uri="{FF2B5EF4-FFF2-40B4-BE49-F238E27FC236}">
                <a16:creationId xmlns:a16="http://schemas.microsoft.com/office/drawing/2014/main" id="{E21AFC9A-C47B-0040-9595-BB2EFCB28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7879" y="17012503"/>
            <a:ext cx="2905670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Levels of T cell activation was measured in the presence of various CoV peptide pools (</a:t>
            </a:r>
            <a:r>
              <a:rPr lang="en-US" sz="2800" b="1" dirty="0"/>
              <a:t>Figure 3</a:t>
            </a:r>
            <a:r>
              <a:rPr lang="en-US" sz="2800" dirty="0"/>
              <a:t>).  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B2D1AAA-A0F3-7545-8D82-480F19922893}"/>
              </a:ext>
            </a:extLst>
          </p:cNvPr>
          <p:cNvGrpSpPr/>
          <p:nvPr/>
        </p:nvGrpSpPr>
        <p:grpSpPr>
          <a:xfrm>
            <a:off x="1500629" y="14379756"/>
            <a:ext cx="3319327" cy="575068"/>
            <a:chOff x="7701367" y="16508448"/>
            <a:chExt cx="3319327" cy="575068"/>
          </a:xfrm>
        </p:grpSpPr>
        <p:cxnSp>
          <p:nvCxnSpPr>
            <p:cNvPr id="108" name="Elbow Connector 107">
              <a:extLst>
                <a:ext uri="{FF2B5EF4-FFF2-40B4-BE49-F238E27FC236}">
                  <a16:creationId xmlns:a16="http://schemas.microsoft.com/office/drawing/2014/main" id="{133D6947-1AE6-0142-BA41-9F7A5064E21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Elbow Connector 108">
              <a:extLst>
                <a:ext uri="{FF2B5EF4-FFF2-40B4-BE49-F238E27FC236}">
                  <a16:creationId xmlns:a16="http://schemas.microsoft.com/office/drawing/2014/main" id="{7CB5A5AE-5B2E-DC47-8B3F-77D7E04C5432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53D0F89-5814-7543-9F47-D68705EF8548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3F45B51-042A-F249-B460-21EECCF1EB55}"/>
              </a:ext>
            </a:extLst>
          </p:cNvPr>
          <p:cNvGrpSpPr/>
          <p:nvPr/>
        </p:nvGrpSpPr>
        <p:grpSpPr>
          <a:xfrm>
            <a:off x="1500629" y="17697626"/>
            <a:ext cx="3318482" cy="582362"/>
            <a:chOff x="1500629" y="17754229"/>
            <a:chExt cx="3318482" cy="582362"/>
          </a:xfrm>
        </p:grpSpPr>
        <p:cxnSp>
          <p:nvCxnSpPr>
            <p:cNvPr id="128" name="Elbow Connector 127">
              <a:extLst>
                <a:ext uri="{FF2B5EF4-FFF2-40B4-BE49-F238E27FC236}">
                  <a16:creationId xmlns:a16="http://schemas.microsoft.com/office/drawing/2014/main" id="{8114BBFD-44C1-D648-88AD-22992DD5E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9448" y="17754229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  <a:effectLst>
              <a:outerShdw blurRad="40000" dist="20000" dir="5400000" sx="1000" sy="1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E44101BF-83DA-394E-B17A-618EDCCB18ED}"/>
                </a:ext>
              </a:extLst>
            </p:cNvPr>
            <p:cNvCxnSpPr>
              <a:cxnSpLocks/>
            </p:cNvCxnSpPr>
            <p:nvPr/>
          </p:nvCxnSpPr>
          <p:spPr>
            <a:xfrm>
              <a:off x="1500629" y="17759150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F028C5B-DDA8-BD47-ACA8-BFF9BC60886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081" y="17926087"/>
              <a:ext cx="0" cy="41050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ED213F8-F98F-C540-8563-5DCFEA3E253D}"/>
              </a:ext>
            </a:extLst>
          </p:cNvPr>
          <p:cNvGrpSpPr/>
          <p:nvPr/>
        </p:nvGrpSpPr>
        <p:grpSpPr>
          <a:xfrm>
            <a:off x="14584148" y="13377006"/>
            <a:ext cx="8600337" cy="5291777"/>
            <a:chOff x="8636799" y="10080019"/>
            <a:chExt cx="11033986" cy="5747129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4668870-EE41-B048-9440-5AD272F6ED5D}"/>
                </a:ext>
              </a:extLst>
            </p:cNvPr>
            <p:cNvGrpSpPr/>
            <p:nvPr/>
          </p:nvGrpSpPr>
          <p:grpSpPr>
            <a:xfrm>
              <a:off x="8636799" y="10080019"/>
              <a:ext cx="11033986" cy="5747129"/>
              <a:chOff x="8636799" y="10190855"/>
              <a:chExt cx="11033986" cy="5747129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756239C9-4F5A-FA49-BBD3-3D2C395AD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9465" y="10462208"/>
                <a:ext cx="3664133" cy="5168659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DF9FD4D0-0AA1-FF4F-B4CF-0FCA49411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358318" y="10462207"/>
                <a:ext cx="3531466" cy="5163720"/>
              </a:xfrm>
              <a:prstGeom prst="rect">
                <a:avLst/>
              </a:prstGeom>
            </p:spPr>
          </p:pic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3D2369BC-47D8-9E40-BB11-750FCB61B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82813" y="10462207"/>
                <a:ext cx="3587972" cy="5163720"/>
              </a:xfrm>
              <a:prstGeom prst="rect">
                <a:avLst/>
              </a:prstGeom>
            </p:spPr>
          </p:pic>
          <p:sp>
            <p:nvSpPr>
              <p:cNvPr id="147" name="Rectangle 146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01C28CE5-BEC4-A144-AD9E-DF252DB7D233}"/>
                  </a:ext>
                </a:extLst>
              </p:cNvPr>
              <p:cNvSpPr/>
              <p:nvPr/>
            </p:nvSpPr>
            <p:spPr>
              <a:xfrm>
                <a:off x="8636799" y="10190855"/>
                <a:ext cx="11033985" cy="574712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A009EF0-87CA-C14F-8838-6985FB0C3CA0}"/>
                </a:ext>
              </a:extLst>
            </p:cNvPr>
            <p:cNvSpPr txBox="1"/>
            <p:nvPr/>
          </p:nvSpPr>
          <p:spPr>
            <a:xfrm>
              <a:off x="8689863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4014260-866C-2F46-A64B-A4EB0F9A8CD3}"/>
                </a:ext>
              </a:extLst>
            </p:cNvPr>
            <p:cNvSpPr txBox="1"/>
            <p:nvPr/>
          </p:nvSpPr>
          <p:spPr>
            <a:xfrm>
              <a:off x="12612534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B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4484483-3AEF-DE41-95FF-790C344B3E89}"/>
                </a:ext>
              </a:extLst>
            </p:cNvPr>
            <p:cNvSpPr txBox="1"/>
            <p:nvPr/>
          </p:nvSpPr>
          <p:spPr>
            <a:xfrm>
              <a:off x="16204145" y="10111382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C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CF4DDE21-F676-5E48-B1FE-1D2D6BC49F13}"/>
              </a:ext>
            </a:extLst>
          </p:cNvPr>
          <p:cNvSpPr txBox="1"/>
          <p:nvPr/>
        </p:nvSpPr>
        <p:spPr>
          <a:xfrm>
            <a:off x="12717848" y="10423006"/>
            <a:ext cx="12115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1. Time between SARS-CoV-2 exposure and a subsequent respiratory infection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incidence of a non-CoV (A) or HCoV (B) infection was compared dependent on the time since a prior SARS-CoV-2 infection (green), COVID-19 vaccination (red), or neither exposure (blue). Hazard ratios were calculated comparing the incidence rate of respiratory infections between the group of interest to the group of individuals with no SARS-CoV-2 exposure. The models were adjusted for factors such as age and existing co-morbidities.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B2908B0-377E-EA43-9D46-72358634613C}"/>
              </a:ext>
            </a:extLst>
          </p:cNvPr>
          <p:cNvSpPr txBox="1"/>
          <p:nvPr/>
        </p:nvSpPr>
        <p:spPr>
          <a:xfrm>
            <a:off x="12714743" y="19020965"/>
            <a:ext cx="12118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2. Neutralization of CoV spike pseudotyped virus by patient plasma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 series of dilutions of patient plasma was tested for the ability to neutralize various VSV-CoV-spike pseudoviruses: VSV-SARS-CoV-2-spike (A), VSV-OC43-spike (B), and VSV-229E-spike (C). Neutralization curves were created from the dilution series and area under the curve (AUC) was calculated.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 denotes p≤0.05.</a:t>
            </a:r>
          </a:p>
        </p:txBody>
      </p:sp>
      <p:sp>
        <p:nvSpPr>
          <p:cNvPr id="150" name="Text Box 37">
            <a:extLst>
              <a:ext uri="{FF2B5EF4-FFF2-40B4-BE49-F238E27FC236}">
                <a16:creationId xmlns:a16="http://schemas.microsoft.com/office/drawing/2014/main" id="{881F3CF3-BD80-C740-98F1-59FBD1692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7762" y="4189446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Incidence of Respiratory Infections Post SARS-CoV-2 Exposure</a:t>
            </a:r>
          </a:p>
        </p:txBody>
      </p:sp>
      <p:sp>
        <p:nvSpPr>
          <p:cNvPr id="151" name="Text Box 37">
            <a:extLst>
              <a:ext uri="{FF2B5EF4-FFF2-40B4-BE49-F238E27FC236}">
                <a16:creationId xmlns:a16="http://schemas.microsoft.com/office/drawing/2014/main" id="{0473C2C2-8DD6-A646-AE81-A6ED977F9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743" y="12570994"/>
            <a:ext cx="1211899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u="sng" dirty="0"/>
              <a:t>Plasma Neutralization of CoV-Spike Pseudovirus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B39C6B-9ECE-CB47-93A5-6B25BCC4A332}"/>
              </a:ext>
            </a:extLst>
          </p:cNvPr>
          <p:cNvSpPr/>
          <p:nvPr/>
        </p:nvSpPr>
        <p:spPr>
          <a:xfrm>
            <a:off x="25081475" y="3282097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 (cont.)</a:t>
            </a:r>
          </a:p>
        </p:txBody>
      </p:sp>
      <p:sp>
        <p:nvSpPr>
          <p:cNvPr id="166" name="Text Box 37">
            <a:extLst>
              <a:ext uri="{FF2B5EF4-FFF2-40B4-BE49-F238E27FC236}">
                <a16:creationId xmlns:a16="http://schemas.microsoft.com/office/drawing/2014/main" id="{6EEDC651-2E51-2947-9BFE-E774E85FB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7" y="4187139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Viral Peptide Specific T Cell Activation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71F92D4-4F2C-A241-B006-F179940D43D9}"/>
              </a:ext>
            </a:extLst>
          </p:cNvPr>
          <p:cNvSpPr/>
          <p:nvPr/>
        </p:nvSpPr>
        <p:spPr>
          <a:xfrm>
            <a:off x="25064931" y="10419758"/>
            <a:ext cx="120973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3. CD4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T cell activation after CoV peptide stimulation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percent of activated CD4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 cells (CD134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CD137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was measured after stimulation with viral protein derived peptide pools: SARS-CoV-2 spike (A), SARS-CoV-2 nucleocapsid (B), OC43 spike (C), OC43 nucleocapsid (D). The fold change was calculated from the ratio of virus specific T cell responses to the negative control T cell responses.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*, **, and *** denotes p≤0.05, p≤0.01, and p≤0.001 respectively.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71C39EC-7137-7949-936F-D6EF02E4B7BB}"/>
              </a:ext>
            </a:extLst>
          </p:cNvPr>
          <p:cNvSpPr/>
          <p:nvPr/>
        </p:nvSpPr>
        <p:spPr>
          <a:xfrm>
            <a:off x="25106266" y="12710455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70" name="TextBox 3">
            <a:extLst>
              <a:ext uri="{FF2B5EF4-FFF2-40B4-BE49-F238E27FC236}">
                <a16:creationId xmlns:a16="http://schemas.microsoft.com/office/drawing/2014/main" id="{160207B4-2EFC-7642-96F9-D9344BA3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6" y="13453777"/>
            <a:ext cx="12055975" cy="42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Prior SARS-CoV-2 infection, but not COVID-19 vaccination, protects against subsequent symptomatic infection against related but different CoVs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to CoV spike are similar between SARS-CoV-2 infected and COVID-19 vaccinated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CD4</a:t>
            </a:r>
            <a:r>
              <a:rPr lang="en-US" sz="2800" baseline="30000" dirty="0"/>
              <a:t>+</a:t>
            </a:r>
            <a:r>
              <a:rPr lang="en-US" sz="2800" dirty="0"/>
              <a:t> T cell responses to CoV nucleocapsid are elevated in SARS-CoV-2 infected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Addition of CoV non-spike antigens to future vaccines could improve pan-CoV vaccine efforts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7D7C0615-B2CD-214C-A8E2-89E238417312}"/>
              </a:ext>
            </a:extLst>
          </p:cNvPr>
          <p:cNvSpPr/>
          <p:nvPr/>
        </p:nvSpPr>
        <p:spPr>
          <a:xfrm>
            <a:off x="25106265" y="17806726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Acknowledgements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8CA97B2-C85B-CC48-993B-C80E1FAF472A}"/>
              </a:ext>
            </a:extLst>
          </p:cNvPr>
          <p:cNvSpPr/>
          <p:nvPr/>
        </p:nvSpPr>
        <p:spPr>
          <a:xfrm>
            <a:off x="25064931" y="18735866"/>
            <a:ext cx="120973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would like to thank all the patients of BMC for donating blood to our study. We would also like to thank the study funding sources, K24-AI145661 and P30-AI042853, and the NIH T32-5T32AI00730928 for my funding in the lab.</a:t>
            </a:r>
          </a:p>
        </p:txBody>
      </p:sp>
      <p:pic>
        <p:nvPicPr>
          <p:cNvPr id="174" name="Picture 173">
            <a:extLst>
              <a:ext uri="{FF2B5EF4-FFF2-40B4-BE49-F238E27FC236}">
                <a16:creationId xmlns:a16="http://schemas.microsoft.com/office/drawing/2014/main" id="{2A75C7FD-E84A-EF49-AFDE-DAE4EDE7DF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295003" y="7511929"/>
            <a:ext cx="1433173" cy="505519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AA886D54-499E-4F42-9B9B-453F7BD8C781}"/>
              </a:ext>
            </a:extLst>
          </p:cNvPr>
          <p:cNvGrpSpPr/>
          <p:nvPr/>
        </p:nvGrpSpPr>
        <p:grpSpPr>
          <a:xfrm>
            <a:off x="25921258" y="5015701"/>
            <a:ext cx="10570464" cy="5288839"/>
            <a:chOff x="9345168" y="8412480"/>
            <a:chExt cx="13130784" cy="6569872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3B4C410-ABAB-904C-B6DD-8F10F810BAEE}"/>
                </a:ext>
              </a:extLst>
            </p:cNvPr>
            <p:cNvGrpSpPr/>
            <p:nvPr/>
          </p:nvGrpSpPr>
          <p:grpSpPr>
            <a:xfrm>
              <a:off x="9561970" y="8505944"/>
              <a:ext cx="12785686" cy="6439832"/>
              <a:chOff x="9561970" y="8505944"/>
              <a:chExt cx="12785686" cy="643983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7FCD3EC6-C3FA-4546-8039-7F04758FADF8}"/>
                  </a:ext>
                </a:extLst>
              </p:cNvPr>
              <p:cNvGrpSpPr/>
              <p:nvPr/>
            </p:nvGrpSpPr>
            <p:grpSpPr>
              <a:xfrm>
                <a:off x="9561970" y="8735023"/>
                <a:ext cx="12785686" cy="6210753"/>
                <a:chOff x="23780685" y="10378791"/>
                <a:chExt cx="12785686" cy="5163734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6EA891E-3451-5E47-8960-C397FCC0C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034895" y="10378793"/>
                  <a:ext cx="3277716" cy="5163732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7D26D1F7-6433-1C45-9363-74EC87192B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780685" y="10378792"/>
                  <a:ext cx="3267317" cy="5163733"/>
                </a:xfrm>
                <a:prstGeom prst="rect">
                  <a:avLst/>
                </a:prstGeom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81195FED-CAD6-4544-A4C9-F4E94A9A3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243562" y="10378792"/>
                  <a:ext cx="3272145" cy="5163733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52F7BC9D-8A58-9C40-A916-E943E3EB0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299052" y="10378791"/>
                  <a:ext cx="3267319" cy="5163734"/>
                </a:xfrm>
                <a:prstGeom prst="rect">
                  <a:avLst/>
                </a:prstGeom>
              </p:spPr>
            </p:pic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B6F7D3E-D380-D047-BA1A-7B6C9088FDE5}"/>
                  </a:ext>
                </a:extLst>
              </p:cNvPr>
              <p:cNvSpPr txBox="1"/>
              <p:nvPr/>
            </p:nvSpPr>
            <p:spPr>
              <a:xfrm>
                <a:off x="9659571" y="851639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C3DB843-7D96-BE45-97B7-622DE5783B2E}"/>
                  </a:ext>
                </a:extLst>
              </p:cNvPr>
              <p:cNvSpPr txBox="1"/>
              <p:nvPr/>
            </p:nvSpPr>
            <p:spPr>
              <a:xfrm>
                <a:off x="12840237" y="8505944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9E0907A-BABF-B14E-B325-B12FED21F5C0}"/>
                  </a:ext>
                </a:extLst>
              </p:cNvPr>
              <p:cNvSpPr txBox="1"/>
              <p:nvPr/>
            </p:nvSpPr>
            <p:spPr>
              <a:xfrm>
                <a:off x="1616271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C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DD19EA7-7040-0F46-BAA0-379CE5AE92DA}"/>
                  </a:ext>
                </a:extLst>
              </p:cNvPr>
              <p:cNvSpPr txBox="1"/>
              <p:nvPr/>
            </p:nvSpPr>
            <p:spPr>
              <a:xfrm>
                <a:off x="1933105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D</a:t>
                </a: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B04792B-CC9D-8449-905B-C269F71A8D2C}"/>
                </a:ext>
              </a:extLst>
            </p:cNvPr>
            <p:cNvSpPr/>
            <p:nvPr/>
          </p:nvSpPr>
          <p:spPr>
            <a:xfrm>
              <a:off x="9345168" y="8412480"/>
              <a:ext cx="13130784" cy="656987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67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12AA339-6B01-4E43-AA36-05D0815CEA04}"/>
              </a:ext>
            </a:extLst>
          </p:cNvPr>
          <p:cNvGrpSpPr/>
          <p:nvPr/>
        </p:nvGrpSpPr>
        <p:grpSpPr>
          <a:xfrm>
            <a:off x="7923842" y="2453041"/>
            <a:ext cx="21491805" cy="17756252"/>
            <a:chOff x="414188" y="9986942"/>
            <a:chExt cx="8037907" cy="66408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8775285-8F04-DB40-9201-261A1219EA33}"/>
                </a:ext>
              </a:extLst>
            </p:cNvPr>
            <p:cNvGrpSpPr/>
            <p:nvPr/>
          </p:nvGrpSpPr>
          <p:grpSpPr>
            <a:xfrm>
              <a:off x="583843" y="10173886"/>
              <a:ext cx="7868252" cy="6453871"/>
              <a:chOff x="1288137" y="4225978"/>
              <a:chExt cx="22355634" cy="1662385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AC4223D-910E-1E41-873C-C9ACB43B6AD8}"/>
                  </a:ext>
                </a:extLst>
              </p:cNvPr>
              <p:cNvGrpSpPr/>
              <p:nvPr/>
            </p:nvGrpSpPr>
            <p:grpSpPr>
              <a:xfrm>
                <a:off x="1288137" y="4225978"/>
                <a:ext cx="22306192" cy="9340123"/>
                <a:chOff x="1299836" y="4500339"/>
                <a:chExt cx="21627010" cy="9055736"/>
              </a:xfrm>
            </p:grpSpPr>
            <p:graphicFrame>
              <p:nvGraphicFramePr>
                <p:cNvPr id="24" name="Object 23">
                  <a:extLst>
                    <a:ext uri="{FF2B5EF4-FFF2-40B4-BE49-F238E27FC236}">
                      <a16:creationId xmlns:a16="http://schemas.microsoft.com/office/drawing/2014/main" id="{3F1F695E-3599-EC45-A277-7986BF5CDE6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299836" y="4500339"/>
                <a:ext cx="19282780" cy="90557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9" r:id="rId3" imgW="6110423" imgH="2908964" progId="Prism9.Document">
                        <p:embed/>
                      </p:oleObj>
                    </mc:Choice>
                    <mc:Fallback>
                      <p:oleObj name="Prism 9" r:id="rId3" imgW="6110423" imgH="2908964" progId="Prism9.Document">
                        <p:embed/>
                        <p:pic>
                          <p:nvPicPr>
                            <p:cNvPr id="24" name="Object 23">
                              <a:extLst>
                                <a:ext uri="{FF2B5EF4-FFF2-40B4-BE49-F238E27FC236}">
                                  <a16:creationId xmlns:a16="http://schemas.microsoft.com/office/drawing/2014/main" id="{3F1F695E-3599-EC45-A277-7986BF5CDE6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9836" y="4500339"/>
                              <a:ext cx="19282780" cy="905573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E4FBF33-F7B5-DE4A-8B53-7DAAB2D4FFFD}"/>
                    </a:ext>
                  </a:extLst>
                </p:cNvPr>
                <p:cNvSpPr/>
                <p:nvPr/>
              </p:nvSpPr>
              <p:spPr>
                <a:xfrm>
                  <a:off x="12875352" y="4672006"/>
                  <a:ext cx="9503228" cy="33068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259DB33E-CD54-934F-BAAE-3BFEF54778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172358" y="6735637"/>
                  <a:ext cx="9754488" cy="3733682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21" name="Object 20">
                <a:extLst>
                  <a:ext uri="{FF2B5EF4-FFF2-40B4-BE49-F238E27FC236}">
                    <a16:creationId xmlns:a16="http://schemas.microsoft.com/office/drawing/2014/main" id="{C36D356B-9940-0B42-9556-29974E8873E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72294" y="13175785"/>
              <a:ext cx="19968499" cy="76740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6" imgW="5932155" imgH="2785431" progId="Prism9.Document">
                      <p:embed/>
                    </p:oleObj>
                  </mc:Choice>
                  <mc:Fallback>
                    <p:oleObj name="Prism 9" r:id="rId6" imgW="5932155" imgH="2785431" progId="Prism9.Document">
                      <p:embed/>
                      <p:pic>
                        <p:nvPicPr>
                          <p:cNvPr id="21" name="Object 20">
                            <a:extLst>
                              <a:ext uri="{FF2B5EF4-FFF2-40B4-BE49-F238E27FC236}">
                                <a16:creationId xmlns:a16="http://schemas.microsoft.com/office/drawing/2014/main" id="{C36D356B-9940-0B42-9556-29974E8873E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1672294" y="13175785"/>
                            <a:ext cx="19968499" cy="7674043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B9C7E3-E527-D841-BCF2-016BB3DD0E06}"/>
                  </a:ext>
                </a:extLst>
              </p:cNvPr>
              <p:cNvSpPr/>
              <p:nvPr/>
            </p:nvSpPr>
            <p:spPr>
              <a:xfrm>
                <a:off x="14140543" y="13930007"/>
                <a:ext cx="9503228" cy="33068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F5D52F78-6147-A54A-A057-6194E53713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33508" y="14912564"/>
                <a:ext cx="9754488" cy="3702004"/>
              </a:xfrm>
              <a:prstGeom prst="rect">
                <a:avLst/>
              </a:prstGeom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48670CB-200D-C643-8414-5D7C6C4EE64E}"/>
                </a:ext>
              </a:extLst>
            </p:cNvPr>
            <p:cNvGrpSpPr/>
            <p:nvPr/>
          </p:nvGrpSpPr>
          <p:grpSpPr>
            <a:xfrm>
              <a:off x="414188" y="9986942"/>
              <a:ext cx="533973" cy="3926272"/>
              <a:chOff x="351446" y="10111382"/>
              <a:chExt cx="533973" cy="3293235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09C1758-BFDF-C34A-9490-3F55D69BDD6E}"/>
                  </a:ext>
                </a:extLst>
              </p:cNvPr>
              <p:cNvSpPr txBox="1"/>
              <p:nvPr/>
            </p:nvSpPr>
            <p:spPr>
              <a:xfrm>
                <a:off x="351446" y="10111382"/>
                <a:ext cx="533973" cy="222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/>
                  <a:t>A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8A674C1-E422-5649-A611-D8CF0EDDC590}"/>
                  </a:ext>
                </a:extLst>
              </p:cNvPr>
              <p:cNvSpPr txBox="1"/>
              <p:nvPr/>
            </p:nvSpPr>
            <p:spPr>
              <a:xfrm>
                <a:off x="351446" y="13182554"/>
                <a:ext cx="533973" cy="222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/>
                  <a:t>B</a:t>
                </a: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438E3D7-C658-044C-A97C-956F66EC2A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40861" y="10562898"/>
            <a:ext cx="5000111" cy="17636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AF4577F-F6CF-7641-99A1-D74784FE86B7}"/>
              </a:ext>
            </a:extLst>
          </p:cNvPr>
          <p:cNvSpPr txBox="1"/>
          <p:nvPr/>
        </p:nvSpPr>
        <p:spPr>
          <a:xfrm>
            <a:off x="7891441" y="197703"/>
            <a:ext cx="217068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1. Time between SARS-CoV-2 exposure and a subsequent respiratory infection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B508BB-B147-9047-99B8-4D6A5573939F}"/>
              </a:ext>
            </a:extLst>
          </p:cNvPr>
          <p:cNvSpPr/>
          <p:nvPr/>
        </p:nvSpPr>
        <p:spPr>
          <a:xfrm>
            <a:off x="321011" y="196014"/>
            <a:ext cx="5731446" cy="1270114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54C3B6-2921-BD49-BBB7-3091987B0D1A}"/>
              </a:ext>
            </a:extLst>
          </p:cNvPr>
          <p:cNvSpPr/>
          <p:nvPr/>
        </p:nvSpPr>
        <p:spPr>
          <a:xfrm>
            <a:off x="6718852" y="12368334"/>
            <a:ext cx="23978863" cy="7717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36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6F433F-8B2E-A048-9040-33A01AF37D50}"/>
              </a:ext>
            </a:extLst>
          </p:cNvPr>
          <p:cNvGrpSpPr/>
          <p:nvPr/>
        </p:nvGrpSpPr>
        <p:grpSpPr>
          <a:xfrm>
            <a:off x="7701367" y="16415183"/>
            <a:ext cx="3319327" cy="575068"/>
            <a:chOff x="7701367" y="16508448"/>
            <a:chExt cx="3319327" cy="575068"/>
          </a:xfrm>
        </p:grpSpPr>
        <p:cxnSp>
          <p:nvCxnSpPr>
            <p:cNvPr id="85" name="Elbow Connector 84">
              <a:extLst>
                <a:ext uri="{FF2B5EF4-FFF2-40B4-BE49-F238E27FC236}">
                  <a16:creationId xmlns:a16="http://schemas.microsoft.com/office/drawing/2014/main" id="{18D4311B-77BE-E64B-B4BB-EA596702D79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DE2B168-9F54-B941-9C56-9613FAD186C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EAA41DB-8B62-314A-A871-EB03260E30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rgbClr val="CD01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A15EEF4-988F-0945-B6C6-6958DA1F98CF}"/>
              </a:ext>
            </a:extLst>
          </p:cNvPr>
          <p:cNvCxnSpPr>
            <a:cxnSpLocks/>
          </p:cNvCxnSpPr>
          <p:nvPr/>
        </p:nvCxnSpPr>
        <p:spPr>
          <a:xfrm>
            <a:off x="9361030" y="14377882"/>
            <a:ext cx="0" cy="600641"/>
          </a:xfrm>
          <a:prstGeom prst="straightConnector1">
            <a:avLst/>
          </a:prstGeom>
          <a:ln w="76200">
            <a:solidFill>
              <a:srgbClr val="CD01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CB6F14B-7DDB-6D48-B2F4-9520C12F81A7}"/>
              </a:ext>
            </a:extLst>
          </p:cNvPr>
          <p:cNvSpPr/>
          <p:nvPr/>
        </p:nvSpPr>
        <p:spPr>
          <a:xfrm>
            <a:off x="4902399" y="374553"/>
            <a:ext cx="27769202" cy="25438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SARS-CoV-2 infection more than COVID-19 vaccination associates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lower incidence of subsequent symptomatic endemic coronavirus infection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Bean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Janet Monroe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Alex Olson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Janice Weinberg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Manish Sagar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Microbiology,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Medicine,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Biostatistics, BUSPH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EB17E5A-46D6-A045-9DD4-899B16EDD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501" y="578902"/>
            <a:ext cx="4211882" cy="1804323"/>
          </a:xfrm>
          <a:prstGeom prst="rect">
            <a:avLst/>
          </a:prstGeom>
          <a:ln w="38100">
            <a:solidFill>
              <a:srgbClr val="00465A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38B6D8-730C-644F-83B4-0567D47A6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74" y="528755"/>
            <a:ext cx="4414485" cy="1979161"/>
          </a:xfrm>
          <a:prstGeom prst="rect">
            <a:avLst/>
          </a:prstGeom>
          <a:ln>
            <a:noFill/>
          </a:ln>
        </p:spPr>
      </p:pic>
      <p:sp>
        <p:nvSpPr>
          <p:cNvPr id="8" name="Text Box 37">
            <a:extLst>
              <a:ext uri="{FF2B5EF4-FFF2-40B4-BE49-F238E27FC236}">
                <a16:creationId xmlns:a16="http://schemas.microsoft.com/office/drawing/2014/main" id="{361933F0-52DE-7643-B9E7-EE908405E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899" y="10731539"/>
            <a:ext cx="5618301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(n=493), COVID-19 vaccination (n=1,568), or neither exposure (n=2,874). </a:t>
            </a:r>
          </a:p>
        </p:txBody>
      </p:sp>
      <p:sp>
        <p:nvSpPr>
          <p:cNvPr id="9" name="Text Box 37">
            <a:extLst>
              <a:ext uri="{FF2B5EF4-FFF2-40B4-BE49-F238E27FC236}">
                <a16:creationId xmlns:a16="http://schemas.microsoft.com/office/drawing/2014/main" id="{8CA57DDC-9A2A-1746-80FE-4C3B1415C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12944542"/>
            <a:ext cx="5765767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Signs of a respiratory infection. Underwent a comprehensive respiratory pathogen test at BMC 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0427B1FE-EDF3-8B47-948D-7408AD40E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4965165"/>
            <a:ext cx="2672560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an endemic human coronavirus </a:t>
            </a:r>
          </a:p>
          <a:p>
            <a:pPr algn="ctr"/>
            <a:r>
              <a:rPr lang="en-US" sz="2800" dirty="0"/>
              <a:t>(229E, HKU1, NL63, OC43)</a:t>
            </a:r>
          </a:p>
        </p:txBody>
      </p:sp>
      <p:sp>
        <p:nvSpPr>
          <p:cNvPr id="11" name="Text Box 37">
            <a:extLst>
              <a:ext uri="{FF2B5EF4-FFF2-40B4-BE49-F238E27FC236}">
                <a16:creationId xmlns:a16="http://schemas.microsoft.com/office/drawing/2014/main" id="{566298E7-06C5-A341-BA4A-3C24A0AC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540" y="14965165"/>
            <a:ext cx="2955781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 different respiratory pathogen</a:t>
            </a:r>
          </a:p>
          <a:p>
            <a:pPr algn="ctr"/>
            <a:r>
              <a:rPr lang="en-US" sz="2800" dirty="0"/>
              <a:t>(rhinovirus, enterovirus, etc.)</a:t>
            </a:r>
          </a:p>
        </p:txBody>
      </p:sp>
      <p:sp>
        <p:nvSpPr>
          <p:cNvPr id="12" name="Text Box 37">
            <a:extLst>
              <a:ext uri="{FF2B5EF4-FFF2-40B4-BE49-F238E27FC236}">
                <a16:creationId xmlns:a16="http://schemas.microsoft.com/office/drawing/2014/main" id="{F4728D67-7760-F449-BDA2-200BDEF3F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8278450"/>
            <a:ext cx="5865972" cy="2295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Analyzed incidence of respiratory infections dependent on the time since SARS-CoV-2 exposure (infection, vaccination, or neither) (</a:t>
            </a:r>
            <a:r>
              <a:rPr lang="en-US" sz="2800" b="1" dirty="0"/>
              <a:t>Figure 1</a:t>
            </a:r>
            <a:r>
              <a:rPr lang="en-US" sz="2800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0FB197-3D1A-7D43-89C2-00205A543EE7}"/>
              </a:ext>
            </a:extLst>
          </p:cNvPr>
          <p:cNvSpPr/>
          <p:nvPr/>
        </p:nvSpPr>
        <p:spPr>
          <a:xfrm>
            <a:off x="364555" y="3278805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Background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D84D1C11-0266-FB4E-A362-2425CEAA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7" y="4054498"/>
            <a:ext cx="12811810" cy="21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elicited by either SARS-CoV-2 infection or vaccination protect against severe COVID-19 in subsequent SARS-CoV-2 infections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It is currently unknown whether these immune responses will protect against symptomatic infections caused by other human coronaviruses</a:t>
            </a:r>
          </a:p>
        </p:txBody>
      </p:sp>
      <p:sp>
        <p:nvSpPr>
          <p:cNvPr id="17" name="Text Box 37">
            <a:extLst>
              <a:ext uri="{FF2B5EF4-FFF2-40B4-BE49-F238E27FC236}">
                <a16:creationId xmlns:a16="http://schemas.microsoft.com/office/drawing/2014/main" id="{6AF67DE7-53DA-4948-85C1-C46062A2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27" y="9645330"/>
            <a:ext cx="11024646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Patient Recruitment and Sample Collection from BMC</a:t>
            </a:r>
          </a:p>
        </p:txBody>
      </p:sp>
      <p:sp>
        <p:nvSpPr>
          <p:cNvPr id="18" name="Text Box 37">
            <a:extLst>
              <a:ext uri="{FF2B5EF4-FFF2-40B4-BE49-F238E27FC236}">
                <a16:creationId xmlns:a16="http://schemas.microsoft.com/office/drawing/2014/main" id="{EEB31150-5988-C845-932E-024E0BF96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675" y="10199889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21D807F4-7617-CB40-9AAD-6EEB70B61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860" y="12410746"/>
            <a:ext cx="375285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2020 – Oct 2021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BD0331-99C0-2949-9F9F-C94796AC2E32}"/>
              </a:ext>
            </a:extLst>
          </p:cNvPr>
          <p:cNvSpPr/>
          <p:nvPr/>
        </p:nvSpPr>
        <p:spPr>
          <a:xfrm>
            <a:off x="12714743" y="3288168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0E6E8EAC-E862-D04F-9C20-5CD70284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7026892"/>
            <a:ext cx="12118994" cy="167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SzPct val="125000"/>
            </a:pPr>
            <a:r>
              <a:rPr lang="en-US" sz="2800" b="1" dirty="0"/>
              <a:t>Examine incidence of and immune differences against related but different human coronaviruses (CoV) among individuals with SARS-CoV-2 infection, COVID-19 vaccination, or neither exposure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31D0D8-9173-9C40-A73D-FF738138E009}"/>
              </a:ext>
            </a:extLst>
          </p:cNvPr>
          <p:cNvSpPr/>
          <p:nvPr/>
        </p:nvSpPr>
        <p:spPr>
          <a:xfrm>
            <a:off x="364554" y="625303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Objective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08253D-B968-F14A-B932-787169FF90BA}"/>
              </a:ext>
            </a:extLst>
          </p:cNvPr>
          <p:cNvSpPr/>
          <p:nvPr/>
        </p:nvSpPr>
        <p:spPr>
          <a:xfrm>
            <a:off x="364554" y="878828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Methods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09A834-F26E-2E43-A634-73F7D4789FE4}"/>
              </a:ext>
            </a:extLst>
          </p:cNvPr>
          <p:cNvSpPr/>
          <p:nvPr/>
        </p:nvSpPr>
        <p:spPr>
          <a:xfrm>
            <a:off x="119921" y="104931"/>
            <a:ext cx="37314852" cy="20821338"/>
          </a:xfrm>
          <a:prstGeom prst="rect">
            <a:avLst/>
          </a:prstGeom>
          <a:noFill/>
          <a:ln w="254000"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Bent Arrow 30">
            <a:extLst>
              <a:ext uri="{FF2B5EF4-FFF2-40B4-BE49-F238E27FC236}">
                <a16:creationId xmlns:a16="http://schemas.microsoft.com/office/drawing/2014/main" id="{30933861-7990-834B-8522-F22EED5966B7}"/>
              </a:ext>
            </a:extLst>
          </p:cNvPr>
          <p:cNvSpPr/>
          <p:nvPr/>
        </p:nvSpPr>
        <p:spPr>
          <a:xfrm rot="16200000" flipH="1">
            <a:off x="2326065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421EBFC4-CD6C-A94D-9A3D-D6A4DE312E04}"/>
              </a:ext>
            </a:extLst>
          </p:cNvPr>
          <p:cNvSpPr/>
          <p:nvPr/>
        </p:nvSpPr>
        <p:spPr>
          <a:xfrm rot="5400000">
            <a:off x="9416944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rgbClr val="CD01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 Box 37">
            <a:extLst>
              <a:ext uri="{FF2B5EF4-FFF2-40B4-BE49-F238E27FC236}">
                <a16:creationId xmlns:a16="http://schemas.microsoft.com/office/drawing/2014/main" id="{753C5D4E-4BFB-1B4F-870D-471386408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2944542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Blood was collected from a subset of patients without a symptomatic respiratory infection</a:t>
            </a:r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38A98BE1-1327-7D49-9E4E-60D03BE7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4978523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(n=21), COVID-19 vaccination (n=20), or neither exposure (n=81). </a:t>
            </a:r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7AD3BA03-2DD8-F149-87D9-9B75DE12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741" y="17012504"/>
            <a:ext cx="2662718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Plasma was tested for the ability to neutralize</a:t>
            </a:r>
          </a:p>
          <a:p>
            <a:pPr algn="ctr"/>
            <a:r>
              <a:rPr lang="en-US" sz="2800" dirty="0"/>
              <a:t>CoV spike pseudovirus</a:t>
            </a:r>
          </a:p>
          <a:p>
            <a:pPr algn="ctr"/>
            <a:r>
              <a:rPr lang="en-US" sz="2800" dirty="0"/>
              <a:t> (</a:t>
            </a:r>
            <a:r>
              <a:rPr lang="en-US" sz="2800" b="1" dirty="0"/>
              <a:t>Figure 2</a:t>
            </a:r>
            <a:r>
              <a:rPr lang="en-US" sz="2800" dirty="0"/>
              <a:t>)</a:t>
            </a:r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987628BE-78A8-0541-8CE8-C5E1B3B9E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40" y="12410746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AB0932-5DFD-6B41-87AB-57941C3F424F}"/>
              </a:ext>
            </a:extLst>
          </p:cNvPr>
          <p:cNvGrpSpPr/>
          <p:nvPr/>
        </p:nvGrpSpPr>
        <p:grpSpPr>
          <a:xfrm>
            <a:off x="15590550" y="5012763"/>
            <a:ext cx="6383923" cy="5291777"/>
            <a:chOff x="402070" y="9982764"/>
            <a:chExt cx="8118321" cy="67294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3DA9C57-6D1C-6349-8F16-61D9CD3D6241}"/>
                </a:ext>
              </a:extLst>
            </p:cNvPr>
            <p:cNvGrpSpPr/>
            <p:nvPr/>
          </p:nvGrpSpPr>
          <p:grpSpPr>
            <a:xfrm>
              <a:off x="583843" y="10173886"/>
              <a:ext cx="7868252" cy="6453871"/>
              <a:chOff x="1288137" y="4225978"/>
              <a:chExt cx="22355634" cy="16623850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D86F718-5466-2343-A94F-D61DD988D46A}"/>
                  </a:ext>
                </a:extLst>
              </p:cNvPr>
              <p:cNvGrpSpPr/>
              <p:nvPr/>
            </p:nvGrpSpPr>
            <p:grpSpPr>
              <a:xfrm>
                <a:off x="1288137" y="4225978"/>
                <a:ext cx="22306192" cy="9340123"/>
                <a:chOff x="1299836" y="4500339"/>
                <a:chExt cx="21627010" cy="9055736"/>
              </a:xfrm>
            </p:grpSpPr>
            <p:graphicFrame>
              <p:nvGraphicFramePr>
                <p:cNvPr id="49" name="Object 48">
                  <a:extLst>
                    <a:ext uri="{FF2B5EF4-FFF2-40B4-BE49-F238E27FC236}">
                      <a16:creationId xmlns:a16="http://schemas.microsoft.com/office/drawing/2014/main" id="{678923F0-4C09-4842-92BE-52DE1B36319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299836" y="4500339"/>
                <a:ext cx="19282780" cy="90557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9" r:id="rId4" imgW="6110423" imgH="2908964" progId="Prism9.Document">
                        <p:embed/>
                      </p:oleObj>
                    </mc:Choice>
                    <mc:Fallback>
                      <p:oleObj name="Prism 9" r:id="rId4" imgW="6110423" imgH="2908964" progId="Prism9.Document">
                        <p:embed/>
                        <p:pic>
                          <p:nvPicPr>
                            <p:cNvPr id="49" name="Object 48">
                              <a:extLst>
                                <a:ext uri="{FF2B5EF4-FFF2-40B4-BE49-F238E27FC236}">
                                  <a16:creationId xmlns:a16="http://schemas.microsoft.com/office/drawing/2014/main" id="{678923F0-4C09-4842-92BE-52DE1B36319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9836" y="4500339"/>
                              <a:ext cx="19282780" cy="905573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5FA4F38-BDC8-A849-A75C-32B37B6949E8}"/>
                    </a:ext>
                  </a:extLst>
                </p:cNvPr>
                <p:cNvSpPr/>
                <p:nvPr/>
              </p:nvSpPr>
              <p:spPr>
                <a:xfrm>
                  <a:off x="12875352" y="4672006"/>
                  <a:ext cx="9503228" cy="33068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6D1E556-8A50-F14D-B02A-9F6915BC3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72358" y="6735637"/>
                  <a:ext cx="9754488" cy="3733682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46" name="Object 45">
                <a:extLst>
                  <a:ext uri="{FF2B5EF4-FFF2-40B4-BE49-F238E27FC236}">
                    <a16:creationId xmlns:a16="http://schemas.microsoft.com/office/drawing/2014/main" id="{831E8941-FADB-8F41-A0E0-CABF3313494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72294" y="13175785"/>
              <a:ext cx="19968499" cy="76740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7" imgW="5932155" imgH="2785431" progId="Prism9.Document">
                      <p:embed/>
                    </p:oleObj>
                  </mc:Choice>
                  <mc:Fallback>
                    <p:oleObj name="Prism 9" r:id="rId7" imgW="5932155" imgH="2785431" progId="Prism9.Document">
                      <p:embed/>
                      <p:pic>
                        <p:nvPicPr>
                          <p:cNvPr id="46" name="Object 45">
                            <a:extLst>
                              <a:ext uri="{FF2B5EF4-FFF2-40B4-BE49-F238E27FC236}">
                                <a16:creationId xmlns:a16="http://schemas.microsoft.com/office/drawing/2014/main" id="{831E8941-FADB-8F41-A0E0-CABF3313494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672294" y="13175785"/>
                            <a:ext cx="19968499" cy="7674043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16BEB98-FA63-A54E-910D-7F271D37CAC5}"/>
                  </a:ext>
                </a:extLst>
              </p:cNvPr>
              <p:cNvSpPr/>
              <p:nvPr/>
            </p:nvSpPr>
            <p:spPr>
              <a:xfrm>
                <a:off x="14140543" y="13930007"/>
                <a:ext cx="9503228" cy="33068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957CF156-7A82-5744-86EE-E4F7033C1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533508" y="14912564"/>
                <a:ext cx="9754488" cy="3702004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6E8DFB2-2748-E145-86FD-A125C1946BEE}"/>
                </a:ext>
              </a:extLst>
            </p:cNvPr>
            <p:cNvGrpSpPr/>
            <p:nvPr/>
          </p:nvGrpSpPr>
          <p:grpSpPr>
            <a:xfrm>
              <a:off x="402070" y="9982764"/>
              <a:ext cx="8118321" cy="6729458"/>
              <a:chOff x="339328" y="10107877"/>
              <a:chExt cx="8118321" cy="5644460"/>
            </a:xfrm>
          </p:grpSpPr>
          <p:sp>
            <p:nvSpPr>
              <p:cNvPr id="42" name="Rectangle 4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17CB55FF-451A-2641-9114-54EB0012E37A}"/>
                  </a:ext>
                </a:extLst>
              </p:cNvPr>
              <p:cNvSpPr/>
              <p:nvPr/>
            </p:nvSpPr>
            <p:spPr>
              <a:xfrm>
                <a:off x="339328" y="10107877"/>
                <a:ext cx="8118321" cy="564446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FE045A7-8460-DD40-97BD-0D057F3D7CB6}"/>
                  </a:ext>
                </a:extLst>
              </p:cNvPr>
              <p:cNvSpPr txBox="1"/>
              <p:nvPr/>
            </p:nvSpPr>
            <p:spPr>
              <a:xfrm>
                <a:off x="351446" y="1011138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C151C1-8A5C-864B-B65E-E51FC93DC4DA}"/>
                  </a:ext>
                </a:extLst>
              </p:cNvPr>
              <p:cNvSpPr txBox="1"/>
              <p:nvPr/>
            </p:nvSpPr>
            <p:spPr>
              <a:xfrm>
                <a:off x="351446" y="1313492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</p:grpSp>
      </p:grpSp>
      <p:sp>
        <p:nvSpPr>
          <p:cNvPr id="52" name="Text Box 37">
            <a:extLst>
              <a:ext uri="{FF2B5EF4-FFF2-40B4-BE49-F238E27FC236}">
                <a16:creationId xmlns:a16="http://schemas.microsoft.com/office/drawing/2014/main" id="{E21AFC9A-C47B-0040-9595-BB2EFCB28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7879" y="17012503"/>
            <a:ext cx="2905670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Levels of T cell activation was measured in the presence of various CoV peptide pools (</a:t>
            </a:r>
            <a:r>
              <a:rPr lang="en-US" sz="2800" b="1" dirty="0"/>
              <a:t>Figure 3</a:t>
            </a:r>
            <a:r>
              <a:rPr lang="en-US" sz="2800" dirty="0"/>
              <a:t>).  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B2D1AAA-A0F3-7545-8D82-480F19922893}"/>
              </a:ext>
            </a:extLst>
          </p:cNvPr>
          <p:cNvGrpSpPr/>
          <p:nvPr/>
        </p:nvGrpSpPr>
        <p:grpSpPr>
          <a:xfrm>
            <a:off x="1500629" y="14379756"/>
            <a:ext cx="3319327" cy="575068"/>
            <a:chOff x="7701367" y="16508448"/>
            <a:chExt cx="3319327" cy="575068"/>
          </a:xfrm>
        </p:grpSpPr>
        <p:cxnSp>
          <p:nvCxnSpPr>
            <p:cNvPr id="108" name="Elbow Connector 107">
              <a:extLst>
                <a:ext uri="{FF2B5EF4-FFF2-40B4-BE49-F238E27FC236}">
                  <a16:creationId xmlns:a16="http://schemas.microsoft.com/office/drawing/2014/main" id="{133D6947-1AE6-0142-BA41-9F7A5064E21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Elbow Connector 108">
              <a:extLst>
                <a:ext uri="{FF2B5EF4-FFF2-40B4-BE49-F238E27FC236}">
                  <a16:creationId xmlns:a16="http://schemas.microsoft.com/office/drawing/2014/main" id="{7CB5A5AE-5B2E-DC47-8B3F-77D7E04C5432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53D0F89-5814-7543-9F47-D68705EF8548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3F45B51-042A-F249-B460-21EECCF1EB55}"/>
              </a:ext>
            </a:extLst>
          </p:cNvPr>
          <p:cNvGrpSpPr/>
          <p:nvPr/>
        </p:nvGrpSpPr>
        <p:grpSpPr>
          <a:xfrm>
            <a:off x="1500629" y="17697626"/>
            <a:ext cx="3318482" cy="582362"/>
            <a:chOff x="1500629" y="17754229"/>
            <a:chExt cx="3318482" cy="582362"/>
          </a:xfrm>
        </p:grpSpPr>
        <p:cxnSp>
          <p:nvCxnSpPr>
            <p:cNvPr id="128" name="Elbow Connector 127">
              <a:extLst>
                <a:ext uri="{FF2B5EF4-FFF2-40B4-BE49-F238E27FC236}">
                  <a16:creationId xmlns:a16="http://schemas.microsoft.com/office/drawing/2014/main" id="{8114BBFD-44C1-D648-88AD-22992DD5E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9448" y="17754229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  <a:effectLst>
              <a:outerShdw blurRad="40000" dist="20000" dir="5400000" sx="1000" sy="1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E44101BF-83DA-394E-B17A-618EDCCB18ED}"/>
                </a:ext>
              </a:extLst>
            </p:cNvPr>
            <p:cNvCxnSpPr>
              <a:cxnSpLocks/>
            </p:cNvCxnSpPr>
            <p:nvPr/>
          </p:nvCxnSpPr>
          <p:spPr>
            <a:xfrm>
              <a:off x="1500629" y="17759150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F028C5B-DDA8-BD47-ACA8-BFF9BC60886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081" y="17926087"/>
              <a:ext cx="0" cy="41050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ED213F8-F98F-C540-8563-5DCFEA3E253D}"/>
              </a:ext>
            </a:extLst>
          </p:cNvPr>
          <p:cNvGrpSpPr/>
          <p:nvPr/>
        </p:nvGrpSpPr>
        <p:grpSpPr>
          <a:xfrm>
            <a:off x="14584148" y="13377006"/>
            <a:ext cx="8600337" cy="5291777"/>
            <a:chOff x="8636799" y="10080019"/>
            <a:chExt cx="11033986" cy="5747129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4668870-EE41-B048-9440-5AD272F6ED5D}"/>
                </a:ext>
              </a:extLst>
            </p:cNvPr>
            <p:cNvGrpSpPr/>
            <p:nvPr/>
          </p:nvGrpSpPr>
          <p:grpSpPr>
            <a:xfrm>
              <a:off x="8636799" y="10080019"/>
              <a:ext cx="11033986" cy="5747129"/>
              <a:chOff x="8636799" y="10190855"/>
              <a:chExt cx="11033986" cy="5747129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756239C9-4F5A-FA49-BBD3-3D2C395AD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9465" y="10462208"/>
                <a:ext cx="3664133" cy="5168659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DF9FD4D0-0AA1-FF4F-B4CF-0FCA49411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358318" y="10462207"/>
                <a:ext cx="3531466" cy="5163720"/>
              </a:xfrm>
              <a:prstGeom prst="rect">
                <a:avLst/>
              </a:prstGeom>
            </p:spPr>
          </p:pic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3D2369BC-47D8-9E40-BB11-750FCB61B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82813" y="10462207"/>
                <a:ext cx="3587972" cy="5163720"/>
              </a:xfrm>
              <a:prstGeom prst="rect">
                <a:avLst/>
              </a:prstGeom>
            </p:spPr>
          </p:pic>
          <p:sp>
            <p:nvSpPr>
              <p:cNvPr id="147" name="Rectangle 146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01C28CE5-BEC4-A144-AD9E-DF252DB7D233}"/>
                  </a:ext>
                </a:extLst>
              </p:cNvPr>
              <p:cNvSpPr/>
              <p:nvPr/>
            </p:nvSpPr>
            <p:spPr>
              <a:xfrm>
                <a:off x="8636799" y="10190855"/>
                <a:ext cx="11033985" cy="574712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A009EF0-87CA-C14F-8838-6985FB0C3CA0}"/>
                </a:ext>
              </a:extLst>
            </p:cNvPr>
            <p:cNvSpPr txBox="1"/>
            <p:nvPr/>
          </p:nvSpPr>
          <p:spPr>
            <a:xfrm>
              <a:off x="8689863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4014260-866C-2F46-A64B-A4EB0F9A8CD3}"/>
                </a:ext>
              </a:extLst>
            </p:cNvPr>
            <p:cNvSpPr txBox="1"/>
            <p:nvPr/>
          </p:nvSpPr>
          <p:spPr>
            <a:xfrm>
              <a:off x="12612534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B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4484483-3AEF-DE41-95FF-790C344B3E89}"/>
                </a:ext>
              </a:extLst>
            </p:cNvPr>
            <p:cNvSpPr txBox="1"/>
            <p:nvPr/>
          </p:nvSpPr>
          <p:spPr>
            <a:xfrm>
              <a:off x="16204145" y="10111382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C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CF4DDE21-F676-5E48-B1FE-1D2D6BC49F13}"/>
              </a:ext>
            </a:extLst>
          </p:cNvPr>
          <p:cNvSpPr txBox="1"/>
          <p:nvPr/>
        </p:nvSpPr>
        <p:spPr>
          <a:xfrm>
            <a:off x="12717848" y="10423006"/>
            <a:ext cx="12115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1. Time between SARS-CoV-2 exposure and a subsequent respiratory infection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incidence of a non-CoV (A) or HCoV (B) infection was compared dependent on the time since a prior SARS-CoV-2 infection (green), COVID-19 vaccination (red), or neither exposure (blue). Hazard ratios were calculated comparing the incidence rate of respiratory infections between the group of interest to the group of individuals with no SARS-CoV-2 exposure. The models were adjusted for factors such as age and existing co-morbidities.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B2908B0-377E-EA43-9D46-72358634613C}"/>
              </a:ext>
            </a:extLst>
          </p:cNvPr>
          <p:cNvSpPr txBox="1"/>
          <p:nvPr/>
        </p:nvSpPr>
        <p:spPr>
          <a:xfrm>
            <a:off x="12714743" y="19020965"/>
            <a:ext cx="12118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2. Neutralization of CoV spike pseudotyped virus by patient plasma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 series of dilutions of patient plasma was tested for the ability to neutralize various VSV-CoV-spike pseudoviruses: VSV-SARS-CoV-2-spike (A), VSV-OC43-spike (B), and VSV-229E-spike (C). Neutralization curves were created from the dilution series and area under the curve (AUC) was calculated.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 denotes p≤0.05.</a:t>
            </a:r>
          </a:p>
        </p:txBody>
      </p:sp>
      <p:sp>
        <p:nvSpPr>
          <p:cNvPr id="150" name="Text Box 37">
            <a:extLst>
              <a:ext uri="{FF2B5EF4-FFF2-40B4-BE49-F238E27FC236}">
                <a16:creationId xmlns:a16="http://schemas.microsoft.com/office/drawing/2014/main" id="{881F3CF3-BD80-C740-98F1-59FBD1692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7762" y="4189446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Incidence of Respiratory Infections Post SARS-CoV-2 Exposure</a:t>
            </a:r>
          </a:p>
        </p:txBody>
      </p:sp>
      <p:sp>
        <p:nvSpPr>
          <p:cNvPr id="151" name="Text Box 37">
            <a:extLst>
              <a:ext uri="{FF2B5EF4-FFF2-40B4-BE49-F238E27FC236}">
                <a16:creationId xmlns:a16="http://schemas.microsoft.com/office/drawing/2014/main" id="{0473C2C2-8DD6-A646-AE81-A6ED977F9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743" y="12570994"/>
            <a:ext cx="1211899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u="sng" dirty="0"/>
              <a:t>Plasma Neutralization of CoV-Spike Pseudovirus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B39C6B-9ECE-CB47-93A5-6B25BCC4A332}"/>
              </a:ext>
            </a:extLst>
          </p:cNvPr>
          <p:cNvSpPr/>
          <p:nvPr/>
        </p:nvSpPr>
        <p:spPr>
          <a:xfrm>
            <a:off x="25081475" y="3282097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 (cont.)</a:t>
            </a:r>
          </a:p>
        </p:txBody>
      </p:sp>
      <p:sp>
        <p:nvSpPr>
          <p:cNvPr id="166" name="Text Box 37">
            <a:extLst>
              <a:ext uri="{FF2B5EF4-FFF2-40B4-BE49-F238E27FC236}">
                <a16:creationId xmlns:a16="http://schemas.microsoft.com/office/drawing/2014/main" id="{6EEDC651-2E51-2947-9BFE-E774E85FB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7" y="4187139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Viral Peptide Specific T Cell Activation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71F92D4-4F2C-A241-B006-F179940D43D9}"/>
              </a:ext>
            </a:extLst>
          </p:cNvPr>
          <p:cNvSpPr/>
          <p:nvPr/>
        </p:nvSpPr>
        <p:spPr>
          <a:xfrm>
            <a:off x="25064931" y="10419758"/>
            <a:ext cx="120973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3. CD4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T cell activation after CoV peptide stimulation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percent of activated CD4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 cells (CD134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CD137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was measured after stimulation with viral protein derived peptide pools: SARS-CoV-2 spike (A), SARS-CoV-2 nucleocapsid (B), OC43 spike (C), OC43 nucleocapsid (D). The fold change was calculated from the ratio of virus specific T cell responses to the negative control T cell responses.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*, **, and *** denotes p≤0.05, p≤0.01, and p≤0.001 respectively.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71C39EC-7137-7949-936F-D6EF02E4B7BB}"/>
              </a:ext>
            </a:extLst>
          </p:cNvPr>
          <p:cNvSpPr/>
          <p:nvPr/>
        </p:nvSpPr>
        <p:spPr>
          <a:xfrm>
            <a:off x="25106266" y="12710455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70" name="TextBox 3">
            <a:extLst>
              <a:ext uri="{FF2B5EF4-FFF2-40B4-BE49-F238E27FC236}">
                <a16:creationId xmlns:a16="http://schemas.microsoft.com/office/drawing/2014/main" id="{160207B4-2EFC-7642-96F9-D9344BA3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6" y="13453777"/>
            <a:ext cx="12055975" cy="42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Prior SARS-CoV-2 infection, but not COVID-19 vaccination, protects against subsequent symptomatic infection against related but different CoVs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to CoV spike are similar between SARS-CoV-2 infected and COVID-19 vaccinated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CD4</a:t>
            </a:r>
            <a:r>
              <a:rPr lang="en-US" sz="2800" baseline="30000" dirty="0"/>
              <a:t>+</a:t>
            </a:r>
            <a:r>
              <a:rPr lang="en-US" sz="2800" dirty="0"/>
              <a:t> T cell responses to CoV nucleocapsid are elevated in SARS-CoV-2 infected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Addition of CoV non-spike antigens to future vaccines could improve pan-CoV vaccine efforts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7D7C0615-B2CD-214C-A8E2-89E238417312}"/>
              </a:ext>
            </a:extLst>
          </p:cNvPr>
          <p:cNvSpPr/>
          <p:nvPr/>
        </p:nvSpPr>
        <p:spPr>
          <a:xfrm>
            <a:off x="25106265" y="17806726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Acknowledgements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8CA97B2-C85B-CC48-993B-C80E1FAF472A}"/>
              </a:ext>
            </a:extLst>
          </p:cNvPr>
          <p:cNvSpPr/>
          <p:nvPr/>
        </p:nvSpPr>
        <p:spPr>
          <a:xfrm>
            <a:off x="25064931" y="18735866"/>
            <a:ext cx="120973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would like to thank all the patients of BMC for donating blood to our study. We would also like to thank the study funding sources, K24-AI145661 and P30-AI042853, and the NIH T32-5T32AI00730928 for my funding in the lab.</a:t>
            </a:r>
          </a:p>
        </p:txBody>
      </p:sp>
      <p:pic>
        <p:nvPicPr>
          <p:cNvPr id="174" name="Picture 173">
            <a:extLst>
              <a:ext uri="{FF2B5EF4-FFF2-40B4-BE49-F238E27FC236}">
                <a16:creationId xmlns:a16="http://schemas.microsoft.com/office/drawing/2014/main" id="{2A75C7FD-E84A-EF49-AFDE-DAE4EDE7DF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295003" y="7511929"/>
            <a:ext cx="1433173" cy="505519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AA886D54-499E-4F42-9B9B-453F7BD8C781}"/>
              </a:ext>
            </a:extLst>
          </p:cNvPr>
          <p:cNvGrpSpPr/>
          <p:nvPr/>
        </p:nvGrpSpPr>
        <p:grpSpPr>
          <a:xfrm>
            <a:off x="25921258" y="5015701"/>
            <a:ext cx="10570464" cy="5288839"/>
            <a:chOff x="9345168" y="8412480"/>
            <a:chExt cx="13130784" cy="6569872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3B4C410-ABAB-904C-B6DD-8F10F810BAEE}"/>
                </a:ext>
              </a:extLst>
            </p:cNvPr>
            <p:cNvGrpSpPr/>
            <p:nvPr/>
          </p:nvGrpSpPr>
          <p:grpSpPr>
            <a:xfrm>
              <a:off x="9561970" y="8505944"/>
              <a:ext cx="12785686" cy="6439832"/>
              <a:chOff x="9561970" y="8505944"/>
              <a:chExt cx="12785686" cy="643983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7FCD3EC6-C3FA-4546-8039-7F04758FADF8}"/>
                  </a:ext>
                </a:extLst>
              </p:cNvPr>
              <p:cNvGrpSpPr/>
              <p:nvPr/>
            </p:nvGrpSpPr>
            <p:grpSpPr>
              <a:xfrm>
                <a:off x="9561970" y="8735023"/>
                <a:ext cx="12785686" cy="6210753"/>
                <a:chOff x="23780685" y="10378791"/>
                <a:chExt cx="12785686" cy="5163734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6EA891E-3451-5E47-8960-C397FCC0C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034895" y="10378793"/>
                  <a:ext cx="3277716" cy="5163732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7D26D1F7-6433-1C45-9363-74EC87192B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780685" y="10378792"/>
                  <a:ext cx="3267317" cy="5163733"/>
                </a:xfrm>
                <a:prstGeom prst="rect">
                  <a:avLst/>
                </a:prstGeom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81195FED-CAD6-4544-A4C9-F4E94A9A3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243562" y="10378792"/>
                  <a:ext cx="3272145" cy="5163733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52F7BC9D-8A58-9C40-A916-E943E3EB0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299052" y="10378791"/>
                  <a:ext cx="3267319" cy="5163734"/>
                </a:xfrm>
                <a:prstGeom prst="rect">
                  <a:avLst/>
                </a:prstGeom>
              </p:spPr>
            </p:pic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B6F7D3E-D380-D047-BA1A-7B6C9088FDE5}"/>
                  </a:ext>
                </a:extLst>
              </p:cNvPr>
              <p:cNvSpPr txBox="1"/>
              <p:nvPr/>
            </p:nvSpPr>
            <p:spPr>
              <a:xfrm>
                <a:off x="9659571" y="851639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C3DB843-7D96-BE45-97B7-622DE5783B2E}"/>
                  </a:ext>
                </a:extLst>
              </p:cNvPr>
              <p:cNvSpPr txBox="1"/>
              <p:nvPr/>
            </p:nvSpPr>
            <p:spPr>
              <a:xfrm>
                <a:off x="12840237" y="8505944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9E0907A-BABF-B14E-B325-B12FED21F5C0}"/>
                  </a:ext>
                </a:extLst>
              </p:cNvPr>
              <p:cNvSpPr txBox="1"/>
              <p:nvPr/>
            </p:nvSpPr>
            <p:spPr>
              <a:xfrm>
                <a:off x="1616271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C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DD19EA7-7040-0F46-BAA0-379CE5AE92DA}"/>
                  </a:ext>
                </a:extLst>
              </p:cNvPr>
              <p:cNvSpPr txBox="1"/>
              <p:nvPr/>
            </p:nvSpPr>
            <p:spPr>
              <a:xfrm>
                <a:off x="1933105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D</a:t>
                </a: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B04792B-CC9D-8449-905B-C269F71A8D2C}"/>
                </a:ext>
              </a:extLst>
            </p:cNvPr>
            <p:cNvSpPr/>
            <p:nvPr/>
          </p:nvSpPr>
          <p:spPr>
            <a:xfrm>
              <a:off x="9345168" y="8412480"/>
              <a:ext cx="13130784" cy="656987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5970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F9E15F3-9BFE-F048-A18E-0A52FD64E0CE}"/>
              </a:ext>
            </a:extLst>
          </p:cNvPr>
          <p:cNvGrpSpPr/>
          <p:nvPr/>
        </p:nvGrpSpPr>
        <p:grpSpPr>
          <a:xfrm>
            <a:off x="2189117" y="2742134"/>
            <a:ext cx="32934131" cy="16320840"/>
            <a:chOff x="8689863" y="10111382"/>
            <a:chExt cx="10975840" cy="54391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0623D1-C962-3C44-9337-810FBF0990E3}"/>
                </a:ext>
              </a:extLst>
            </p:cNvPr>
            <p:cNvGrpSpPr/>
            <p:nvPr/>
          </p:nvGrpSpPr>
          <p:grpSpPr>
            <a:xfrm>
              <a:off x="8749465" y="10386850"/>
              <a:ext cx="10916238" cy="5163720"/>
              <a:chOff x="8749465" y="10497686"/>
              <a:chExt cx="10916238" cy="516372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272CA1B-35CD-804C-BBF6-6A52A75594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49465" y="10497686"/>
                <a:ext cx="3660632" cy="516372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F29A521-7071-F94E-A4C9-4CD933F74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13598" y="10497686"/>
                <a:ext cx="3531466" cy="516372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E07228E-DC37-AC47-8516-2757E5321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077731" y="10497686"/>
                <a:ext cx="3587972" cy="5163720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31CB9A-9B98-6846-A0C3-8F39A06E44F8}"/>
                </a:ext>
              </a:extLst>
            </p:cNvPr>
            <p:cNvSpPr txBox="1"/>
            <p:nvPr/>
          </p:nvSpPr>
          <p:spPr>
            <a:xfrm>
              <a:off x="8689863" y="10129671"/>
              <a:ext cx="533973" cy="257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AE696E-996D-CA4F-B948-90CF3431B74A}"/>
                </a:ext>
              </a:extLst>
            </p:cNvPr>
            <p:cNvSpPr txBox="1"/>
            <p:nvPr/>
          </p:nvSpPr>
          <p:spPr>
            <a:xfrm>
              <a:off x="12612534" y="10129671"/>
              <a:ext cx="533973" cy="257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3BAC44-4F0B-B148-A1C8-AFE44D4C3EC7}"/>
                </a:ext>
              </a:extLst>
            </p:cNvPr>
            <p:cNvSpPr txBox="1"/>
            <p:nvPr/>
          </p:nvSpPr>
          <p:spPr>
            <a:xfrm>
              <a:off x="16204145" y="10111382"/>
              <a:ext cx="533973" cy="257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4E30F50-3ED4-EE44-9B58-BFDC82C12625}"/>
              </a:ext>
            </a:extLst>
          </p:cNvPr>
          <p:cNvSpPr txBox="1"/>
          <p:nvPr/>
        </p:nvSpPr>
        <p:spPr>
          <a:xfrm>
            <a:off x="7317912" y="196014"/>
            <a:ext cx="22685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2. Neutralization of CoV spike pseudotyped virus by patient plasma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1754A5-2ABB-D440-AF5E-F9763B11E9FF}"/>
              </a:ext>
            </a:extLst>
          </p:cNvPr>
          <p:cNvSpPr/>
          <p:nvPr/>
        </p:nvSpPr>
        <p:spPr>
          <a:xfrm>
            <a:off x="321011" y="196014"/>
            <a:ext cx="5731446" cy="1270114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3B573D-B1E3-1A4E-92C8-CEFC99A14F7D}"/>
              </a:ext>
            </a:extLst>
          </p:cNvPr>
          <p:cNvSpPr/>
          <p:nvPr/>
        </p:nvSpPr>
        <p:spPr>
          <a:xfrm>
            <a:off x="13484550" y="2797012"/>
            <a:ext cx="23978863" cy="17288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275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62C89BD-7FB9-274A-AAF1-E043E56730FF}"/>
              </a:ext>
            </a:extLst>
          </p:cNvPr>
          <p:cNvSpPr txBox="1"/>
          <p:nvPr/>
        </p:nvSpPr>
        <p:spPr>
          <a:xfrm>
            <a:off x="7567209" y="196014"/>
            <a:ext cx="2486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3. CD4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T cell activation after CoV peptide stimulation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35A654-84A2-144B-80E2-EEFF9FCAE071}"/>
              </a:ext>
            </a:extLst>
          </p:cNvPr>
          <p:cNvGrpSpPr/>
          <p:nvPr/>
        </p:nvGrpSpPr>
        <p:grpSpPr>
          <a:xfrm>
            <a:off x="2916205" y="3293318"/>
            <a:ext cx="32314838" cy="15571015"/>
            <a:chOff x="9561970" y="8516392"/>
            <a:chExt cx="13343035" cy="642938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17DAE2E-AF4B-B44C-A9E8-B0CD52FDF97B}"/>
                </a:ext>
              </a:extLst>
            </p:cNvPr>
            <p:cNvGrpSpPr/>
            <p:nvPr/>
          </p:nvGrpSpPr>
          <p:grpSpPr>
            <a:xfrm>
              <a:off x="9561970" y="8735023"/>
              <a:ext cx="13343035" cy="6210753"/>
              <a:chOff x="23780685" y="10378791"/>
              <a:chExt cx="13343035" cy="5163734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A965D7D-0A38-3F42-9248-1A69F6292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160748" y="10378793"/>
                <a:ext cx="3277716" cy="5163732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962CD697-8B7F-494C-A87A-6BC769DD8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80685" y="10378792"/>
                <a:ext cx="3267317" cy="5163733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37C51873-0921-6F44-AE95-2C5D1585AB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67185" y="10378792"/>
                <a:ext cx="3272145" cy="516373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8682C347-E789-1940-8DB6-FE05976C1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856401" y="10378791"/>
                <a:ext cx="3267319" cy="5163734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837AD2-266C-0046-B0EC-34ED4CC444C5}"/>
                </a:ext>
              </a:extLst>
            </p:cNvPr>
            <p:cNvSpPr txBox="1"/>
            <p:nvPr/>
          </p:nvSpPr>
          <p:spPr>
            <a:xfrm>
              <a:off x="9561970" y="8516392"/>
              <a:ext cx="533973" cy="2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6A0AB2-32C9-8443-8ED9-DD926BAB1CDA}"/>
                </a:ext>
              </a:extLst>
            </p:cNvPr>
            <p:cNvSpPr txBox="1"/>
            <p:nvPr/>
          </p:nvSpPr>
          <p:spPr>
            <a:xfrm>
              <a:off x="12942033" y="8516392"/>
              <a:ext cx="533973" cy="2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B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3154EF-C21D-AA41-9675-9F02AA33119A}"/>
                </a:ext>
              </a:extLst>
            </p:cNvPr>
            <p:cNvSpPr txBox="1"/>
            <p:nvPr/>
          </p:nvSpPr>
          <p:spPr>
            <a:xfrm>
              <a:off x="16348470" y="8516392"/>
              <a:ext cx="533973" cy="2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F212D3-0467-F740-9BCC-A1BE386E2CD8}"/>
                </a:ext>
              </a:extLst>
            </p:cNvPr>
            <p:cNvSpPr txBox="1"/>
            <p:nvPr/>
          </p:nvSpPr>
          <p:spPr>
            <a:xfrm>
              <a:off x="19637688" y="8516392"/>
              <a:ext cx="533973" cy="2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D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A667FC8E-32AD-9A4F-8A6B-FBD3593922D2}"/>
              </a:ext>
            </a:extLst>
          </p:cNvPr>
          <p:cNvSpPr/>
          <p:nvPr/>
        </p:nvSpPr>
        <p:spPr>
          <a:xfrm>
            <a:off x="321011" y="196014"/>
            <a:ext cx="5731446" cy="1270114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D909D4-A032-6C44-9C87-49B197F79145}"/>
              </a:ext>
            </a:extLst>
          </p:cNvPr>
          <p:cNvSpPr/>
          <p:nvPr/>
        </p:nvSpPr>
        <p:spPr>
          <a:xfrm>
            <a:off x="19040352" y="1914561"/>
            <a:ext cx="23978863" cy="174866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344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6F433F-8B2E-A048-9040-33A01AF37D50}"/>
              </a:ext>
            </a:extLst>
          </p:cNvPr>
          <p:cNvGrpSpPr/>
          <p:nvPr/>
        </p:nvGrpSpPr>
        <p:grpSpPr>
          <a:xfrm>
            <a:off x="7701367" y="16415183"/>
            <a:ext cx="3319327" cy="575068"/>
            <a:chOff x="7701367" y="16508448"/>
            <a:chExt cx="3319327" cy="575068"/>
          </a:xfrm>
        </p:grpSpPr>
        <p:cxnSp>
          <p:nvCxnSpPr>
            <p:cNvPr id="85" name="Elbow Connector 84">
              <a:extLst>
                <a:ext uri="{FF2B5EF4-FFF2-40B4-BE49-F238E27FC236}">
                  <a16:creationId xmlns:a16="http://schemas.microsoft.com/office/drawing/2014/main" id="{18D4311B-77BE-E64B-B4BB-EA596702D79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DE2B168-9F54-B941-9C56-9613FAD186C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rgbClr val="CD01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EAA41DB-8B62-314A-A871-EB03260E30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rgbClr val="CD01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A15EEF4-988F-0945-B6C6-6958DA1F98CF}"/>
              </a:ext>
            </a:extLst>
          </p:cNvPr>
          <p:cNvCxnSpPr>
            <a:cxnSpLocks/>
          </p:cNvCxnSpPr>
          <p:nvPr/>
        </p:nvCxnSpPr>
        <p:spPr>
          <a:xfrm>
            <a:off x="9361030" y="14377882"/>
            <a:ext cx="0" cy="600641"/>
          </a:xfrm>
          <a:prstGeom prst="straightConnector1">
            <a:avLst/>
          </a:prstGeom>
          <a:ln w="76200">
            <a:solidFill>
              <a:srgbClr val="CD01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CB6F14B-7DDB-6D48-B2F4-9520C12F81A7}"/>
              </a:ext>
            </a:extLst>
          </p:cNvPr>
          <p:cNvSpPr/>
          <p:nvPr/>
        </p:nvSpPr>
        <p:spPr>
          <a:xfrm>
            <a:off x="4902399" y="374553"/>
            <a:ext cx="27769202" cy="25438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SARS-CoV-2 infection more than COVID-19 vaccination associates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lower incidence of subsequent symptomatic endemic coronavirus infection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Bean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Janet Monroe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Alex Olson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Janice Weinberg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Manish Sagar</a:t>
            </a:r>
            <a:r>
              <a:rPr lang="en-US" sz="3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Microbiology,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Medicine, BUSM, 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Biostatistics, BUSPH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EB17E5A-46D6-A045-9DD4-899B16EDD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501" y="578902"/>
            <a:ext cx="4211882" cy="1804323"/>
          </a:xfrm>
          <a:prstGeom prst="rect">
            <a:avLst/>
          </a:prstGeom>
          <a:ln w="38100">
            <a:solidFill>
              <a:srgbClr val="00465A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38B6D8-730C-644F-83B4-0567D47A6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74" y="528755"/>
            <a:ext cx="4414485" cy="1979161"/>
          </a:xfrm>
          <a:prstGeom prst="rect">
            <a:avLst/>
          </a:prstGeom>
          <a:ln>
            <a:noFill/>
          </a:ln>
        </p:spPr>
      </p:pic>
      <p:sp>
        <p:nvSpPr>
          <p:cNvPr id="8" name="Text Box 37">
            <a:extLst>
              <a:ext uri="{FF2B5EF4-FFF2-40B4-BE49-F238E27FC236}">
                <a16:creationId xmlns:a16="http://schemas.microsoft.com/office/drawing/2014/main" id="{361933F0-52DE-7643-B9E7-EE908405E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899" y="10731539"/>
            <a:ext cx="5618301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(n=493), COVID-19 vaccination (n=1,568), or neither exposure (n=2,874). </a:t>
            </a:r>
          </a:p>
        </p:txBody>
      </p:sp>
      <p:sp>
        <p:nvSpPr>
          <p:cNvPr id="9" name="Text Box 37">
            <a:extLst>
              <a:ext uri="{FF2B5EF4-FFF2-40B4-BE49-F238E27FC236}">
                <a16:creationId xmlns:a16="http://schemas.microsoft.com/office/drawing/2014/main" id="{8CA57DDC-9A2A-1746-80FE-4C3B1415C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12944542"/>
            <a:ext cx="5765767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Signs of a respiratory infection. Underwent a comprehensive respiratory pathogen test at BMC 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0427B1FE-EDF3-8B47-948D-7408AD40E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4965165"/>
            <a:ext cx="2672560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an endemic human coronavirus </a:t>
            </a:r>
          </a:p>
          <a:p>
            <a:pPr algn="ctr"/>
            <a:r>
              <a:rPr lang="en-US" sz="2800" dirty="0"/>
              <a:t>(229E, HKU1, NL63, OC43)</a:t>
            </a:r>
          </a:p>
        </p:txBody>
      </p:sp>
      <p:sp>
        <p:nvSpPr>
          <p:cNvPr id="11" name="Text Box 37">
            <a:extLst>
              <a:ext uri="{FF2B5EF4-FFF2-40B4-BE49-F238E27FC236}">
                <a16:creationId xmlns:a16="http://schemas.microsoft.com/office/drawing/2014/main" id="{566298E7-06C5-A341-BA4A-3C24A0AC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540" y="14965165"/>
            <a:ext cx="2955781" cy="272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Tested positive for a different respiratory pathogen</a:t>
            </a:r>
          </a:p>
          <a:p>
            <a:pPr algn="ctr"/>
            <a:r>
              <a:rPr lang="en-US" sz="2800" dirty="0"/>
              <a:t>(rhinovirus, enterovirus, etc.)</a:t>
            </a:r>
          </a:p>
        </p:txBody>
      </p:sp>
      <p:sp>
        <p:nvSpPr>
          <p:cNvPr id="12" name="Text Box 37">
            <a:extLst>
              <a:ext uri="{FF2B5EF4-FFF2-40B4-BE49-F238E27FC236}">
                <a16:creationId xmlns:a16="http://schemas.microsoft.com/office/drawing/2014/main" id="{F4728D67-7760-F449-BDA2-200BDEF3F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18278450"/>
            <a:ext cx="5865972" cy="2295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Analyzed incidence of respiratory infections dependent on the time since SARS-CoV-2 exposure (infection, vaccination, or neither) (</a:t>
            </a:r>
            <a:r>
              <a:rPr lang="en-US" sz="2800" b="1" dirty="0"/>
              <a:t>Figure 1</a:t>
            </a:r>
            <a:r>
              <a:rPr lang="en-US" sz="2800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0FB197-3D1A-7D43-89C2-00205A543EE7}"/>
              </a:ext>
            </a:extLst>
          </p:cNvPr>
          <p:cNvSpPr/>
          <p:nvPr/>
        </p:nvSpPr>
        <p:spPr>
          <a:xfrm>
            <a:off x="364555" y="3278805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Background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D84D1C11-0266-FB4E-A362-2425CEAA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7" y="4054498"/>
            <a:ext cx="12811810" cy="21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elicited by either SARS-CoV-2 infection or vaccination protect against severe COVID-19 in subsequent SARS-CoV-2 infections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It is currently unknown whether these immune responses will protect against symptomatic infections caused by other human coronaviruses</a:t>
            </a:r>
          </a:p>
        </p:txBody>
      </p:sp>
      <p:sp>
        <p:nvSpPr>
          <p:cNvPr id="17" name="Text Box 37">
            <a:extLst>
              <a:ext uri="{FF2B5EF4-FFF2-40B4-BE49-F238E27FC236}">
                <a16:creationId xmlns:a16="http://schemas.microsoft.com/office/drawing/2014/main" id="{6AF67DE7-53DA-4948-85C1-C46062A2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27" y="9645330"/>
            <a:ext cx="11024646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Patient Recruitment and Sample Collection from BMC</a:t>
            </a:r>
          </a:p>
        </p:txBody>
      </p:sp>
      <p:sp>
        <p:nvSpPr>
          <p:cNvPr id="18" name="Text Box 37">
            <a:extLst>
              <a:ext uri="{FF2B5EF4-FFF2-40B4-BE49-F238E27FC236}">
                <a16:creationId xmlns:a16="http://schemas.microsoft.com/office/drawing/2014/main" id="{EEB31150-5988-C845-932E-024E0BF96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675" y="10199889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21D807F4-7617-CB40-9AAD-6EEB70B61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860" y="12410746"/>
            <a:ext cx="375285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2020 – Oct 2021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BD0331-99C0-2949-9F9F-C94796AC2E32}"/>
              </a:ext>
            </a:extLst>
          </p:cNvPr>
          <p:cNvSpPr/>
          <p:nvPr/>
        </p:nvSpPr>
        <p:spPr>
          <a:xfrm>
            <a:off x="12714743" y="3288168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0E6E8EAC-E862-D04F-9C20-5CD70284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54" y="7026892"/>
            <a:ext cx="12118994" cy="167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SzPct val="125000"/>
            </a:pPr>
            <a:r>
              <a:rPr lang="en-US" sz="2800" b="1" dirty="0"/>
              <a:t>Examine incidence of and immune differences against related but different human coronaviruses (CoV) among individuals with SARS-CoV-2 infection, COVID-19 vaccination, or neither exposure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31D0D8-9173-9C40-A73D-FF738138E009}"/>
              </a:ext>
            </a:extLst>
          </p:cNvPr>
          <p:cNvSpPr/>
          <p:nvPr/>
        </p:nvSpPr>
        <p:spPr>
          <a:xfrm>
            <a:off x="364554" y="625303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Objective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08253D-B968-F14A-B932-787169FF90BA}"/>
              </a:ext>
            </a:extLst>
          </p:cNvPr>
          <p:cNvSpPr/>
          <p:nvPr/>
        </p:nvSpPr>
        <p:spPr>
          <a:xfrm>
            <a:off x="364554" y="8788286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Methods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09A834-F26E-2E43-A634-73F7D4789FE4}"/>
              </a:ext>
            </a:extLst>
          </p:cNvPr>
          <p:cNvSpPr/>
          <p:nvPr/>
        </p:nvSpPr>
        <p:spPr>
          <a:xfrm>
            <a:off x="119921" y="104931"/>
            <a:ext cx="37314852" cy="20821338"/>
          </a:xfrm>
          <a:prstGeom prst="rect">
            <a:avLst/>
          </a:prstGeom>
          <a:noFill/>
          <a:ln w="254000"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Bent Arrow 30">
            <a:extLst>
              <a:ext uri="{FF2B5EF4-FFF2-40B4-BE49-F238E27FC236}">
                <a16:creationId xmlns:a16="http://schemas.microsoft.com/office/drawing/2014/main" id="{30933861-7990-834B-8522-F22EED5966B7}"/>
              </a:ext>
            </a:extLst>
          </p:cNvPr>
          <p:cNvSpPr/>
          <p:nvPr/>
        </p:nvSpPr>
        <p:spPr>
          <a:xfrm rot="16200000" flipH="1">
            <a:off x="2326065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421EBFC4-CD6C-A94D-9A3D-D6A4DE312E04}"/>
              </a:ext>
            </a:extLst>
          </p:cNvPr>
          <p:cNvSpPr/>
          <p:nvPr/>
        </p:nvSpPr>
        <p:spPr>
          <a:xfrm rot="5400000">
            <a:off x="9416944" y="11063951"/>
            <a:ext cx="1105090" cy="1472578"/>
          </a:xfrm>
          <a:prstGeom prst="bentArrow">
            <a:avLst>
              <a:gd name="adj1" fmla="val 40766"/>
              <a:gd name="adj2" fmla="val 47308"/>
              <a:gd name="adj3" fmla="val 50000"/>
              <a:gd name="adj4" fmla="val 35180"/>
            </a:avLst>
          </a:prstGeom>
          <a:solidFill>
            <a:srgbClr val="CD01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 Box 37">
            <a:extLst>
              <a:ext uri="{FF2B5EF4-FFF2-40B4-BE49-F238E27FC236}">
                <a16:creationId xmlns:a16="http://schemas.microsoft.com/office/drawing/2014/main" id="{753C5D4E-4BFB-1B4F-870D-471386408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2944542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Blood was collected from a subset of patients without a symptomatic respiratory infection</a:t>
            </a:r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38A98BE1-1327-7D49-9E4E-60D03BE7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482" y="14978523"/>
            <a:ext cx="5913066" cy="14333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SARS-CoV-2 infection (n=21), COVID-19 vaccination (n=20), or neither exposure (n=81). </a:t>
            </a:r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7AD3BA03-2DD8-F149-87D9-9B75DE12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741" y="17012504"/>
            <a:ext cx="2662718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Plasma was tested for the ability to neutralize</a:t>
            </a:r>
          </a:p>
          <a:p>
            <a:pPr algn="ctr"/>
            <a:r>
              <a:rPr lang="en-US" sz="2800" dirty="0"/>
              <a:t>CoV spike pseudovirus</a:t>
            </a:r>
          </a:p>
          <a:p>
            <a:pPr algn="ctr"/>
            <a:r>
              <a:rPr lang="en-US" sz="2800" dirty="0"/>
              <a:t> (</a:t>
            </a:r>
            <a:r>
              <a:rPr lang="en-US" sz="2800" b="1" dirty="0"/>
              <a:t>Figure 2</a:t>
            </a:r>
            <a:r>
              <a:rPr lang="en-US" sz="2800" dirty="0"/>
              <a:t>)</a:t>
            </a:r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987628BE-78A8-0541-8CE8-C5E1B3B9E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40" y="12410746"/>
            <a:ext cx="3918750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/>
              <a:t>Dec 2019 – Oct 2021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AB0932-5DFD-6B41-87AB-57941C3F424F}"/>
              </a:ext>
            </a:extLst>
          </p:cNvPr>
          <p:cNvGrpSpPr/>
          <p:nvPr/>
        </p:nvGrpSpPr>
        <p:grpSpPr>
          <a:xfrm>
            <a:off x="15590550" y="5012763"/>
            <a:ext cx="6383923" cy="5291777"/>
            <a:chOff x="402070" y="9982764"/>
            <a:chExt cx="8118321" cy="67294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3DA9C57-6D1C-6349-8F16-61D9CD3D6241}"/>
                </a:ext>
              </a:extLst>
            </p:cNvPr>
            <p:cNvGrpSpPr/>
            <p:nvPr/>
          </p:nvGrpSpPr>
          <p:grpSpPr>
            <a:xfrm>
              <a:off x="583843" y="10173886"/>
              <a:ext cx="7868252" cy="6453871"/>
              <a:chOff x="1288137" y="4225978"/>
              <a:chExt cx="22355634" cy="16623850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D86F718-5466-2343-A94F-D61DD988D46A}"/>
                  </a:ext>
                </a:extLst>
              </p:cNvPr>
              <p:cNvGrpSpPr/>
              <p:nvPr/>
            </p:nvGrpSpPr>
            <p:grpSpPr>
              <a:xfrm>
                <a:off x="1288137" y="4225978"/>
                <a:ext cx="22306192" cy="9340123"/>
                <a:chOff x="1299836" y="4500339"/>
                <a:chExt cx="21627010" cy="9055736"/>
              </a:xfrm>
            </p:grpSpPr>
            <p:graphicFrame>
              <p:nvGraphicFramePr>
                <p:cNvPr id="49" name="Object 48">
                  <a:extLst>
                    <a:ext uri="{FF2B5EF4-FFF2-40B4-BE49-F238E27FC236}">
                      <a16:creationId xmlns:a16="http://schemas.microsoft.com/office/drawing/2014/main" id="{678923F0-4C09-4842-92BE-52DE1B36319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299836" y="4500339"/>
                <a:ext cx="19282780" cy="90557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9" r:id="rId4" imgW="6110423" imgH="2908964" progId="Prism9.Document">
                        <p:embed/>
                      </p:oleObj>
                    </mc:Choice>
                    <mc:Fallback>
                      <p:oleObj name="Prism 9" r:id="rId4" imgW="6110423" imgH="2908964" progId="Prism9.Document">
                        <p:embed/>
                        <p:pic>
                          <p:nvPicPr>
                            <p:cNvPr id="49" name="Object 48">
                              <a:extLst>
                                <a:ext uri="{FF2B5EF4-FFF2-40B4-BE49-F238E27FC236}">
                                  <a16:creationId xmlns:a16="http://schemas.microsoft.com/office/drawing/2014/main" id="{678923F0-4C09-4842-92BE-52DE1B36319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9836" y="4500339"/>
                              <a:ext cx="19282780" cy="905573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5FA4F38-BDC8-A849-A75C-32B37B6949E8}"/>
                    </a:ext>
                  </a:extLst>
                </p:cNvPr>
                <p:cNvSpPr/>
                <p:nvPr/>
              </p:nvSpPr>
              <p:spPr>
                <a:xfrm>
                  <a:off x="12875352" y="4672006"/>
                  <a:ext cx="9503228" cy="33068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6D1E556-8A50-F14D-B02A-9F6915BC3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72358" y="6735637"/>
                  <a:ext cx="9754488" cy="3733682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46" name="Object 45">
                <a:extLst>
                  <a:ext uri="{FF2B5EF4-FFF2-40B4-BE49-F238E27FC236}">
                    <a16:creationId xmlns:a16="http://schemas.microsoft.com/office/drawing/2014/main" id="{831E8941-FADB-8F41-A0E0-CABF3313494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72294" y="13175785"/>
              <a:ext cx="19968499" cy="76740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7" imgW="5932155" imgH="2785431" progId="Prism9.Document">
                      <p:embed/>
                    </p:oleObj>
                  </mc:Choice>
                  <mc:Fallback>
                    <p:oleObj name="Prism 9" r:id="rId7" imgW="5932155" imgH="2785431" progId="Prism9.Document">
                      <p:embed/>
                      <p:pic>
                        <p:nvPicPr>
                          <p:cNvPr id="46" name="Object 45">
                            <a:extLst>
                              <a:ext uri="{FF2B5EF4-FFF2-40B4-BE49-F238E27FC236}">
                                <a16:creationId xmlns:a16="http://schemas.microsoft.com/office/drawing/2014/main" id="{831E8941-FADB-8F41-A0E0-CABF3313494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672294" y="13175785"/>
                            <a:ext cx="19968499" cy="7674043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16BEB98-FA63-A54E-910D-7F271D37CAC5}"/>
                  </a:ext>
                </a:extLst>
              </p:cNvPr>
              <p:cNvSpPr/>
              <p:nvPr/>
            </p:nvSpPr>
            <p:spPr>
              <a:xfrm>
                <a:off x="14140543" y="13930007"/>
                <a:ext cx="9503228" cy="33068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957CF156-7A82-5744-86EE-E4F7033C1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533508" y="14912564"/>
                <a:ext cx="9754488" cy="3702004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6E8DFB2-2748-E145-86FD-A125C1946BEE}"/>
                </a:ext>
              </a:extLst>
            </p:cNvPr>
            <p:cNvGrpSpPr/>
            <p:nvPr/>
          </p:nvGrpSpPr>
          <p:grpSpPr>
            <a:xfrm>
              <a:off x="402070" y="9982764"/>
              <a:ext cx="8118321" cy="6729458"/>
              <a:chOff x="339328" y="10107877"/>
              <a:chExt cx="8118321" cy="5644460"/>
            </a:xfrm>
          </p:grpSpPr>
          <p:sp>
            <p:nvSpPr>
              <p:cNvPr id="42" name="Rectangle 4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17CB55FF-451A-2641-9114-54EB0012E37A}"/>
                  </a:ext>
                </a:extLst>
              </p:cNvPr>
              <p:cNvSpPr/>
              <p:nvPr/>
            </p:nvSpPr>
            <p:spPr>
              <a:xfrm>
                <a:off x="339328" y="10107877"/>
                <a:ext cx="8118321" cy="564446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FE045A7-8460-DD40-97BD-0D057F3D7CB6}"/>
                  </a:ext>
                </a:extLst>
              </p:cNvPr>
              <p:cNvSpPr txBox="1"/>
              <p:nvPr/>
            </p:nvSpPr>
            <p:spPr>
              <a:xfrm>
                <a:off x="351446" y="1011138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C151C1-8A5C-864B-B65E-E51FC93DC4DA}"/>
                  </a:ext>
                </a:extLst>
              </p:cNvPr>
              <p:cNvSpPr txBox="1"/>
              <p:nvPr/>
            </p:nvSpPr>
            <p:spPr>
              <a:xfrm>
                <a:off x="351446" y="1313492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</p:grpSp>
      </p:grpSp>
      <p:sp>
        <p:nvSpPr>
          <p:cNvPr id="52" name="Text Box 37">
            <a:extLst>
              <a:ext uri="{FF2B5EF4-FFF2-40B4-BE49-F238E27FC236}">
                <a16:creationId xmlns:a16="http://schemas.microsoft.com/office/drawing/2014/main" id="{E21AFC9A-C47B-0040-9595-BB2EFCB28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7879" y="17012503"/>
            <a:ext cx="2905670" cy="3156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/>
              <a:t>Levels of T cell activation was measured in the presence of various CoV peptide pools (</a:t>
            </a:r>
            <a:r>
              <a:rPr lang="en-US" sz="2800" b="1" dirty="0"/>
              <a:t>Figure 3</a:t>
            </a:r>
            <a:r>
              <a:rPr lang="en-US" sz="2800" dirty="0"/>
              <a:t>).  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B2D1AAA-A0F3-7545-8D82-480F19922893}"/>
              </a:ext>
            </a:extLst>
          </p:cNvPr>
          <p:cNvGrpSpPr/>
          <p:nvPr/>
        </p:nvGrpSpPr>
        <p:grpSpPr>
          <a:xfrm>
            <a:off x="1500629" y="14379756"/>
            <a:ext cx="3319327" cy="575068"/>
            <a:chOff x="7701367" y="16508448"/>
            <a:chExt cx="3319327" cy="575068"/>
          </a:xfrm>
        </p:grpSpPr>
        <p:cxnSp>
          <p:nvCxnSpPr>
            <p:cNvPr id="108" name="Elbow Connector 107">
              <a:extLst>
                <a:ext uri="{FF2B5EF4-FFF2-40B4-BE49-F238E27FC236}">
                  <a16:creationId xmlns:a16="http://schemas.microsoft.com/office/drawing/2014/main" id="{133D6947-1AE6-0142-BA41-9F7A5064E21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701367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Elbow Connector 108">
              <a:extLst>
                <a:ext uri="{FF2B5EF4-FFF2-40B4-BE49-F238E27FC236}">
                  <a16:creationId xmlns:a16="http://schemas.microsoft.com/office/drawing/2014/main" id="{7CB5A5AE-5B2E-DC47-8B3F-77D7E04C5432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361031" y="16673597"/>
              <a:ext cx="1659663" cy="409919"/>
            </a:xfrm>
            <a:prstGeom prst="bentConnector3">
              <a:avLst>
                <a:gd name="adj1" fmla="val 99826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53D0F89-5814-7543-9F47-D68705EF8548}"/>
                </a:ext>
              </a:extLst>
            </p:cNvPr>
            <p:cNvCxnSpPr>
              <a:cxnSpLocks/>
            </p:cNvCxnSpPr>
            <p:nvPr/>
          </p:nvCxnSpPr>
          <p:spPr>
            <a:xfrm>
              <a:off x="9361030" y="16508448"/>
              <a:ext cx="0" cy="205195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3F45B51-042A-F249-B460-21EECCF1EB55}"/>
              </a:ext>
            </a:extLst>
          </p:cNvPr>
          <p:cNvGrpSpPr/>
          <p:nvPr/>
        </p:nvGrpSpPr>
        <p:grpSpPr>
          <a:xfrm>
            <a:off x="1500629" y="17697626"/>
            <a:ext cx="3318482" cy="582362"/>
            <a:chOff x="1500629" y="17754229"/>
            <a:chExt cx="3318482" cy="582362"/>
          </a:xfrm>
        </p:grpSpPr>
        <p:cxnSp>
          <p:nvCxnSpPr>
            <p:cNvPr id="128" name="Elbow Connector 127">
              <a:extLst>
                <a:ext uri="{FF2B5EF4-FFF2-40B4-BE49-F238E27FC236}">
                  <a16:creationId xmlns:a16="http://schemas.microsoft.com/office/drawing/2014/main" id="{8114BBFD-44C1-D648-88AD-22992DD5E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9448" y="17754229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  <a:effectLst>
              <a:outerShdw blurRad="40000" dist="20000" dir="5400000" sx="1000" sy="1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E44101BF-83DA-394E-B17A-618EDCCB18ED}"/>
                </a:ext>
              </a:extLst>
            </p:cNvPr>
            <p:cNvCxnSpPr>
              <a:cxnSpLocks/>
            </p:cNvCxnSpPr>
            <p:nvPr/>
          </p:nvCxnSpPr>
          <p:spPr>
            <a:xfrm>
              <a:off x="1500629" y="17759150"/>
              <a:ext cx="1659663" cy="171858"/>
            </a:xfrm>
            <a:prstGeom prst="bentConnector3">
              <a:avLst>
                <a:gd name="adj1" fmla="val 931"/>
              </a:avLst>
            </a:prstGeom>
            <a:ln w="762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F028C5B-DDA8-BD47-ACA8-BFF9BC60886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081" y="17926087"/>
              <a:ext cx="0" cy="41050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ED213F8-F98F-C540-8563-5DCFEA3E253D}"/>
              </a:ext>
            </a:extLst>
          </p:cNvPr>
          <p:cNvGrpSpPr/>
          <p:nvPr/>
        </p:nvGrpSpPr>
        <p:grpSpPr>
          <a:xfrm>
            <a:off x="14584148" y="13377006"/>
            <a:ext cx="8600337" cy="5291777"/>
            <a:chOff x="8636799" y="10080019"/>
            <a:chExt cx="11033986" cy="5747129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4668870-EE41-B048-9440-5AD272F6ED5D}"/>
                </a:ext>
              </a:extLst>
            </p:cNvPr>
            <p:cNvGrpSpPr/>
            <p:nvPr/>
          </p:nvGrpSpPr>
          <p:grpSpPr>
            <a:xfrm>
              <a:off x="8636799" y="10080019"/>
              <a:ext cx="11033986" cy="5747129"/>
              <a:chOff x="8636799" y="10190855"/>
              <a:chExt cx="11033986" cy="5747129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756239C9-4F5A-FA49-BBD3-3D2C395AD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9465" y="10462208"/>
                <a:ext cx="3664133" cy="5168659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DF9FD4D0-0AA1-FF4F-B4CF-0FCA49411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358318" y="10462207"/>
                <a:ext cx="3531466" cy="5163720"/>
              </a:xfrm>
              <a:prstGeom prst="rect">
                <a:avLst/>
              </a:prstGeom>
            </p:spPr>
          </p:pic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3D2369BC-47D8-9E40-BB11-750FCB61B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82813" y="10462207"/>
                <a:ext cx="3587972" cy="5163720"/>
              </a:xfrm>
              <a:prstGeom prst="rect">
                <a:avLst/>
              </a:prstGeom>
            </p:spPr>
          </p:pic>
          <p:sp>
            <p:nvSpPr>
              <p:cNvPr id="147" name="Rectangle 14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01C28CE5-BEC4-A144-AD9E-DF252DB7D233}"/>
                  </a:ext>
                </a:extLst>
              </p:cNvPr>
              <p:cNvSpPr/>
              <p:nvPr/>
            </p:nvSpPr>
            <p:spPr>
              <a:xfrm>
                <a:off x="8636799" y="10190855"/>
                <a:ext cx="11033985" cy="574712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A009EF0-87CA-C14F-8838-6985FB0C3CA0}"/>
                </a:ext>
              </a:extLst>
            </p:cNvPr>
            <p:cNvSpPr txBox="1"/>
            <p:nvPr/>
          </p:nvSpPr>
          <p:spPr>
            <a:xfrm>
              <a:off x="8689863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4014260-866C-2F46-A64B-A4EB0F9A8CD3}"/>
                </a:ext>
              </a:extLst>
            </p:cNvPr>
            <p:cNvSpPr txBox="1"/>
            <p:nvPr/>
          </p:nvSpPr>
          <p:spPr>
            <a:xfrm>
              <a:off x="12612534" y="10129671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B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4484483-3AEF-DE41-95FF-790C344B3E89}"/>
                </a:ext>
              </a:extLst>
            </p:cNvPr>
            <p:cNvSpPr txBox="1"/>
            <p:nvPr/>
          </p:nvSpPr>
          <p:spPr>
            <a:xfrm>
              <a:off x="16204145" y="10111382"/>
              <a:ext cx="533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C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CF4DDE21-F676-5E48-B1FE-1D2D6BC49F13}"/>
              </a:ext>
            </a:extLst>
          </p:cNvPr>
          <p:cNvSpPr txBox="1"/>
          <p:nvPr/>
        </p:nvSpPr>
        <p:spPr>
          <a:xfrm>
            <a:off x="12717848" y="10423006"/>
            <a:ext cx="12115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1. Time between SARS-CoV-2 exposure and a subsequent respiratory infection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incidence of a non-CoV (A) or HCoV (B) infection was compared dependent on the time since a prior SARS-CoV-2 infection (green), COVID-19 vaccination (red), or neither exposure (blue). Hazard ratios were calculated comparing the incidence rate of respiratory infections between the group of interest to the group of individuals with no SARS-CoV-2 exposure. The models were adjusted for factors such as age and existing co-morbidities.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B2908B0-377E-EA43-9D46-72358634613C}"/>
              </a:ext>
            </a:extLst>
          </p:cNvPr>
          <p:cNvSpPr txBox="1"/>
          <p:nvPr/>
        </p:nvSpPr>
        <p:spPr>
          <a:xfrm>
            <a:off x="12714743" y="19020965"/>
            <a:ext cx="12118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2. Neutralization of CoV spike pseudotyped virus by patient plasma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 series of dilutions of patient plasma was tested for the ability to neutralize various VSV-CoV-spike pseudoviruses: VSV-SARS-CoV-2-spike (A), VSV-OC43-spike (B), and VSV-229E-spike (C). Neutralization curves were created from the dilution series and area under the curve (AUC) was calculated.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 denotes p≤0.05.</a:t>
            </a:r>
          </a:p>
        </p:txBody>
      </p:sp>
      <p:sp>
        <p:nvSpPr>
          <p:cNvPr id="150" name="Text Box 37">
            <a:extLst>
              <a:ext uri="{FF2B5EF4-FFF2-40B4-BE49-F238E27FC236}">
                <a16:creationId xmlns:a16="http://schemas.microsoft.com/office/drawing/2014/main" id="{881F3CF3-BD80-C740-98F1-59FBD1692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7762" y="4189446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Incidence of Respiratory Infections Post SARS-CoV-2 Exposure</a:t>
            </a:r>
          </a:p>
        </p:txBody>
      </p:sp>
      <p:sp>
        <p:nvSpPr>
          <p:cNvPr id="151" name="Text Box 37">
            <a:extLst>
              <a:ext uri="{FF2B5EF4-FFF2-40B4-BE49-F238E27FC236}">
                <a16:creationId xmlns:a16="http://schemas.microsoft.com/office/drawing/2014/main" id="{0473C2C2-8DD6-A646-AE81-A6ED977F9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743" y="12570994"/>
            <a:ext cx="12118994" cy="57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u="sng" dirty="0"/>
              <a:t>Plasma Neutralization of CoV-Spike Pseudovirus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B39C6B-9ECE-CB47-93A5-6B25BCC4A332}"/>
              </a:ext>
            </a:extLst>
          </p:cNvPr>
          <p:cNvSpPr/>
          <p:nvPr/>
        </p:nvSpPr>
        <p:spPr>
          <a:xfrm>
            <a:off x="25081475" y="3282097"/>
            <a:ext cx="12118994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Results (cont.)</a:t>
            </a:r>
          </a:p>
        </p:txBody>
      </p:sp>
      <p:sp>
        <p:nvSpPr>
          <p:cNvPr id="166" name="Text Box 37">
            <a:extLst>
              <a:ext uri="{FF2B5EF4-FFF2-40B4-BE49-F238E27FC236}">
                <a16:creationId xmlns:a16="http://schemas.microsoft.com/office/drawing/2014/main" id="{6EEDC651-2E51-2947-9BFE-E774E85FB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7" y="4187139"/>
            <a:ext cx="12055975" cy="60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b="1" u="sng" dirty="0"/>
              <a:t>Viral Peptide Specific T Cell Activation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71F92D4-4F2C-A241-B006-F179940D43D9}"/>
              </a:ext>
            </a:extLst>
          </p:cNvPr>
          <p:cNvSpPr/>
          <p:nvPr/>
        </p:nvSpPr>
        <p:spPr>
          <a:xfrm>
            <a:off x="25064931" y="10419758"/>
            <a:ext cx="120973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3. CD4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T cell activation after CoV peptide stimulation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percent of activated CD4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 cells (CD134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CD137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was measured after stimulation with viral protein derived peptide pools: SARS-CoV-2 spike (A), SARS-CoV-2 nucleocapsid (B), OC43 spike (C), OC43 nucleocapsid (D). The fold change was calculated from the ratio of virus specific T cell responses to the negative control T cell responses. Univariate comparisons between groups were done by Mann-Whitney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tests. *, **, and *** denotes p≤0.05, p≤0.01, and p≤0.001 respectively.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71C39EC-7137-7949-936F-D6EF02E4B7BB}"/>
              </a:ext>
            </a:extLst>
          </p:cNvPr>
          <p:cNvSpPr/>
          <p:nvPr/>
        </p:nvSpPr>
        <p:spPr>
          <a:xfrm>
            <a:off x="25106266" y="12710455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70" name="TextBox 3">
            <a:extLst>
              <a:ext uri="{FF2B5EF4-FFF2-40B4-BE49-F238E27FC236}">
                <a16:creationId xmlns:a16="http://schemas.microsoft.com/office/drawing/2014/main" id="{160207B4-2EFC-7642-96F9-D9344BA3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6266" y="13453777"/>
            <a:ext cx="12055975" cy="42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Prior SARS-CoV-2 infection, but not COVID-19 vaccination, protects against subsequent symptomatic infection against related but different CoVs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Immune responses to CoV spike are similar between SARS-CoV-2 infected and COVID-19 vaccinated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CD4</a:t>
            </a:r>
            <a:r>
              <a:rPr lang="en-US" sz="2800" baseline="30000" dirty="0"/>
              <a:t>+</a:t>
            </a:r>
            <a:r>
              <a:rPr lang="en-US" sz="2800" dirty="0"/>
              <a:t> T cell responses to CoV nucleocapsid are elevated in SARS-CoV-2 infected individuals</a:t>
            </a:r>
          </a:p>
          <a:p>
            <a:pPr marL="457200" indent="-457200">
              <a:buSzPct val="125000"/>
              <a:buFont typeface="Arial" panose="020B0604020202020204" pitchFamily="34" charset="0"/>
              <a:buChar char="•"/>
            </a:pPr>
            <a:r>
              <a:rPr lang="en-US" sz="2800" dirty="0"/>
              <a:t>Addition of CoV non-spike antigens to future vaccines could improve pan-CoV vaccine efforts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7D7C0615-B2CD-214C-A8E2-89E238417312}"/>
              </a:ext>
            </a:extLst>
          </p:cNvPr>
          <p:cNvSpPr/>
          <p:nvPr/>
        </p:nvSpPr>
        <p:spPr>
          <a:xfrm>
            <a:off x="25106265" y="17806726"/>
            <a:ext cx="12055975" cy="807230"/>
          </a:xfrm>
          <a:prstGeom prst="rect">
            <a:avLst/>
          </a:prstGeom>
          <a:solidFill>
            <a:srgbClr val="CD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Acknowledgements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8CA97B2-C85B-CC48-993B-C80E1FAF472A}"/>
              </a:ext>
            </a:extLst>
          </p:cNvPr>
          <p:cNvSpPr/>
          <p:nvPr/>
        </p:nvSpPr>
        <p:spPr>
          <a:xfrm>
            <a:off x="25064931" y="18735866"/>
            <a:ext cx="120973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would like to thank all the patients of BMC for donating blood to our study. We would also like to thank the study funding sources, K24-AI145661 and P30-AI042853, and the NIH T32-5T32AI00730928 for my funding in the lab.</a:t>
            </a:r>
          </a:p>
        </p:txBody>
      </p:sp>
      <p:pic>
        <p:nvPicPr>
          <p:cNvPr id="174" name="Picture 173">
            <a:extLst>
              <a:ext uri="{FF2B5EF4-FFF2-40B4-BE49-F238E27FC236}">
                <a16:creationId xmlns:a16="http://schemas.microsoft.com/office/drawing/2014/main" id="{2A75C7FD-E84A-EF49-AFDE-DAE4EDE7DF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295003" y="7511929"/>
            <a:ext cx="1433173" cy="505519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AA886D54-499E-4F42-9B9B-453F7BD8C781}"/>
              </a:ext>
            </a:extLst>
          </p:cNvPr>
          <p:cNvGrpSpPr/>
          <p:nvPr/>
        </p:nvGrpSpPr>
        <p:grpSpPr>
          <a:xfrm>
            <a:off x="25921258" y="5015701"/>
            <a:ext cx="10570464" cy="5288839"/>
            <a:chOff x="9345168" y="8412480"/>
            <a:chExt cx="13130784" cy="6569872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3B4C410-ABAB-904C-B6DD-8F10F810BAEE}"/>
                </a:ext>
              </a:extLst>
            </p:cNvPr>
            <p:cNvGrpSpPr/>
            <p:nvPr/>
          </p:nvGrpSpPr>
          <p:grpSpPr>
            <a:xfrm>
              <a:off x="9561970" y="8505944"/>
              <a:ext cx="12785686" cy="6439832"/>
              <a:chOff x="9561970" y="8505944"/>
              <a:chExt cx="12785686" cy="643983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7FCD3EC6-C3FA-4546-8039-7F04758FADF8}"/>
                  </a:ext>
                </a:extLst>
              </p:cNvPr>
              <p:cNvGrpSpPr/>
              <p:nvPr/>
            </p:nvGrpSpPr>
            <p:grpSpPr>
              <a:xfrm>
                <a:off x="9561970" y="8735023"/>
                <a:ext cx="12785686" cy="6210753"/>
                <a:chOff x="23780685" y="10378791"/>
                <a:chExt cx="12785686" cy="5163734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6EA891E-3451-5E47-8960-C397FCC0C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034895" y="10378793"/>
                  <a:ext cx="3277716" cy="5163732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7D26D1F7-6433-1C45-9363-74EC87192B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780685" y="10378792"/>
                  <a:ext cx="3267317" cy="5163733"/>
                </a:xfrm>
                <a:prstGeom prst="rect">
                  <a:avLst/>
                </a:prstGeom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81195FED-CAD6-4544-A4C9-F4E94A9A3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243562" y="10378792"/>
                  <a:ext cx="3272145" cy="5163733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52F7BC9D-8A58-9C40-A916-E943E3EB0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299052" y="10378791"/>
                  <a:ext cx="3267319" cy="5163734"/>
                </a:xfrm>
                <a:prstGeom prst="rect">
                  <a:avLst/>
                </a:prstGeom>
              </p:spPr>
            </p:pic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B6F7D3E-D380-D047-BA1A-7B6C9088FDE5}"/>
                  </a:ext>
                </a:extLst>
              </p:cNvPr>
              <p:cNvSpPr txBox="1"/>
              <p:nvPr/>
            </p:nvSpPr>
            <p:spPr>
              <a:xfrm>
                <a:off x="9659571" y="8516392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A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C3DB843-7D96-BE45-97B7-622DE5783B2E}"/>
                  </a:ext>
                </a:extLst>
              </p:cNvPr>
              <p:cNvSpPr txBox="1"/>
              <p:nvPr/>
            </p:nvSpPr>
            <p:spPr>
              <a:xfrm>
                <a:off x="12840237" y="8505944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9E0907A-BABF-B14E-B325-B12FED21F5C0}"/>
                  </a:ext>
                </a:extLst>
              </p:cNvPr>
              <p:cNvSpPr txBox="1"/>
              <p:nvPr/>
            </p:nvSpPr>
            <p:spPr>
              <a:xfrm>
                <a:off x="1616271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C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DD19EA7-7040-0F46-BAA0-379CE5AE92DA}"/>
                  </a:ext>
                </a:extLst>
              </p:cNvPr>
              <p:cNvSpPr txBox="1"/>
              <p:nvPr/>
            </p:nvSpPr>
            <p:spPr>
              <a:xfrm>
                <a:off x="19331053" y="8532453"/>
                <a:ext cx="533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D</a:t>
                </a: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B04792B-CC9D-8449-905B-C269F71A8D2C}"/>
                </a:ext>
              </a:extLst>
            </p:cNvPr>
            <p:cNvSpPr/>
            <p:nvPr/>
          </p:nvSpPr>
          <p:spPr>
            <a:xfrm>
              <a:off x="9345168" y="8412480"/>
              <a:ext cx="13130784" cy="656987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25364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8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7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2916</Words>
  <Application>Microsoft Macintosh PowerPoint</Application>
  <PresentationFormat>Custom</PresentationFormat>
  <Paragraphs>221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Prism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ePB employee</dc:creator>
  <cp:lastModifiedBy>David Bean</cp:lastModifiedBy>
  <cp:revision>121</cp:revision>
  <dcterms:created xsi:type="dcterms:W3CDTF">2017-08-28T19:07:22Z</dcterms:created>
  <dcterms:modified xsi:type="dcterms:W3CDTF">2022-09-28T12:20:05Z</dcterms:modified>
</cp:coreProperties>
</file>