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6" r:id="rId2"/>
    <p:sldId id="258" r:id="rId3"/>
    <p:sldId id="257" r:id="rId4"/>
    <p:sldId id="271" r:id="rId5"/>
    <p:sldId id="270" r:id="rId6"/>
    <p:sldId id="269" r:id="rId7"/>
    <p:sldId id="259" r:id="rId8"/>
    <p:sldId id="261" r:id="rId9"/>
    <p:sldId id="260" r:id="rId10"/>
    <p:sldId id="262" r:id="rId11"/>
    <p:sldId id="272" r:id="rId12"/>
    <p:sldId id="274" r:id="rId13"/>
    <p:sldId id="273" r:id="rId14"/>
    <p:sldId id="275" r:id="rId15"/>
    <p:sldId id="279" r:id="rId16"/>
    <p:sldId id="263" r:id="rId17"/>
    <p:sldId id="276" r:id="rId18"/>
    <p:sldId id="288" r:id="rId19"/>
    <p:sldId id="289" r:id="rId20"/>
    <p:sldId id="290" r:id="rId21"/>
    <p:sldId id="277" r:id="rId22"/>
    <p:sldId id="264" r:id="rId23"/>
    <p:sldId id="266" r:id="rId24"/>
    <p:sldId id="267" r:id="rId25"/>
    <p:sldId id="265" r:id="rId26"/>
    <p:sldId id="278" r:id="rId27"/>
    <p:sldId id="280" r:id="rId28"/>
    <p:sldId id="285" r:id="rId29"/>
    <p:sldId id="281" r:id="rId30"/>
    <p:sldId id="282" r:id="rId31"/>
    <p:sldId id="283" r:id="rId32"/>
    <p:sldId id="284" r:id="rId33"/>
    <p:sldId id="286" r:id="rId34"/>
    <p:sldId id="287"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44EE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92" autoAdjust="0"/>
    <p:restoredTop sz="96433" autoAdjust="0"/>
  </p:normalViewPr>
  <p:slideViewPr>
    <p:cSldViewPr snapToGrid="0">
      <p:cViewPr varScale="1">
        <p:scale>
          <a:sx n="116" d="100"/>
          <a:sy n="116" d="100"/>
        </p:scale>
        <p:origin x="330"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D82783-B879-4E96-B3B0-BBDC6F8CC615}" type="datetimeFigureOut">
              <a:rPr lang="en-US" smtClean="0"/>
              <a:t>9/27/2017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CC3CC7-FC68-4B81-9E8A-C68416839B10}" type="slidenum">
              <a:rPr lang="en-US" smtClean="0"/>
              <a:t>‹#›</a:t>
            </a:fld>
            <a:endParaRPr lang="en-US"/>
          </a:p>
        </p:txBody>
      </p:sp>
    </p:spTree>
    <p:extLst>
      <p:ext uri="{BB962C8B-B14F-4D97-AF65-F5344CB8AC3E}">
        <p14:creationId xmlns:p14="http://schemas.microsoft.com/office/powerpoint/2010/main" val="21917845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CC3CC7-FC68-4B81-9E8A-C68416839B10}" type="slidenum">
              <a:rPr lang="en-US" smtClean="0"/>
              <a:t>6</a:t>
            </a:fld>
            <a:endParaRPr lang="en-US"/>
          </a:p>
        </p:txBody>
      </p:sp>
    </p:spTree>
    <p:extLst>
      <p:ext uri="{BB962C8B-B14F-4D97-AF65-F5344CB8AC3E}">
        <p14:creationId xmlns:p14="http://schemas.microsoft.com/office/powerpoint/2010/main" val="11689339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737B9A6-C3FF-47EF-B637-411A1D4ADF25}" type="datetimeFigureOut">
              <a:rPr lang="en-US" smtClean="0"/>
              <a:t>9/27/2017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7CD511-2E09-4107-B8F5-AC8EF93EDFBC}" type="slidenum">
              <a:rPr lang="en-US" smtClean="0"/>
              <a:t>‹#›</a:t>
            </a:fld>
            <a:endParaRPr lang="en-US"/>
          </a:p>
        </p:txBody>
      </p:sp>
    </p:spTree>
    <p:extLst>
      <p:ext uri="{BB962C8B-B14F-4D97-AF65-F5344CB8AC3E}">
        <p14:creationId xmlns:p14="http://schemas.microsoft.com/office/powerpoint/2010/main" val="6725231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737B9A6-C3FF-47EF-B637-411A1D4ADF25}" type="datetimeFigureOut">
              <a:rPr lang="en-US" smtClean="0"/>
              <a:t>9/27/2017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7CD511-2E09-4107-B8F5-AC8EF93EDFBC}" type="slidenum">
              <a:rPr lang="en-US" smtClean="0"/>
              <a:t>‹#›</a:t>
            </a:fld>
            <a:endParaRPr lang="en-US"/>
          </a:p>
        </p:txBody>
      </p:sp>
    </p:spTree>
    <p:extLst>
      <p:ext uri="{BB962C8B-B14F-4D97-AF65-F5344CB8AC3E}">
        <p14:creationId xmlns:p14="http://schemas.microsoft.com/office/powerpoint/2010/main" val="22173359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737B9A6-C3FF-47EF-B637-411A1D4ADF25}" type="datetimeFigureOut">
              <a:rPr lang="en-US" smtClean="0"/>
              <a:t>9/27/2017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7CD511-2E09-4107-B8F5-AC8EF93EDFBC}" type="slidenum">
              <a:rPr lang="en-US" smtClean="0"/>
              <a:t>‹#›</a:t>
            </a:fld>
            <a:endParaRPr lang="en-US"/>
          </a:p>
        </p:txBody>
      </p:sp>
    </p:spTree>
    <p:extLst>
      <p:ext uri="{BB962C8B-B14F-4D97-AF65-F5344CB8AC3E}">
        <p14:creationId xmlns:p14="http://schemas.microsoft.com/office/powerpoint/2010/main" val="39522649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737B9A6-C3FF-47EF-B637-411A1D4ADF25}" type="datetimeFigureOut">
              <a:rPr lang="en-US" smtClean="0"/>
              <a:t>9/27/2017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7CD511-2E09-4107-B8F5-AC8EF93EDFBC}" type="slidenum">
              <a:rPr lang="en-US" smtClean="0"/>
              <a:t>‹#›</a:t>
            </a:fld>
            <a:endParaRPr lang="en-US"/>
          </a:p>
        </p:txBody>
      </p:sp>
    </p:spTree>
    <p:extLst>
      <p:ext uri="{BB962C8B-B14F-4D97-AF65-F5344CB8AC3E}">
        <p14:creationId xmlns:p14="http://schemas.microsoft.com/office/powerpoint/2010/main" val="32644245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737B9A6-C3FF-47EF-B637-411A1D4ADF25}" type="datetimeFigureOut">
              <a:rPr lang="en-US" smtClean="0"/>
              <a:t>9/27/2017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87CD511-2E09-4107-B8F5-AC8EF93EDFBC}" type="slidenum">
              <a:rPr lang="en-US" smtClean="0"/>
              <a:t>‹#›</a:t>
            </a:fld>
            <a:endParaRPr lang="en-US"/>
          </a:p>
        </p:txBody>
      </p:sp>
    </p:spTree>
    <p:extLst>
      <p:ext uri="{BB962C8B-B14F-4D97-AF65-F5344CB8AC3E}">
        <p14:creationId xmlns:p14="http://schemas.microsoft.com/office/powerpoint/2010/main" val="39437666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737B9A6-C3FF-47EF-B637-411A1D4ADF25}" type="datetimeFigureOut">
              <a:rPr lang="en-US" smtClean="0"/>
              <a:t>9/27/2017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87CD511-2E09-4107-B8F5-AC8EF93EDFBC}" type="slidenum">
              <a:rPr lang="en-US" smtClean="0"/>
              <a:t>‹#›</a:t>
            </a:fld>
            <a:endParaRPr lang="en-US"/>
          </a:p>
        </p:txBody>
      </p:sp>
    </p:spTree>
    <p:extLst>
      <p:ext uri="{BB962C8B-B14F-4D97-AF65-F5344CB8AC3E}">
        <p14:creationId xmlns:p14="http://schemas.microsoft.com/office/powerpoint/2010/main" val="31020699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37B9A6-C3FF-47EF-B637-411A1D4ADF25}" type="datetimeFigureOut">
              <a:rPr lang="en-US" smtClean="0"/>
              <a:t>9/27/2017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87CD511-2E09-4107-B8F5-AC8EF93EDFBC}" type="slidenum">
              <a:rPr lang="en-US" smtClean="0"/>
              <a:t>‹#›</a:t>
            </a:fld>
            <a:endParaRPr lang="en-US"/>
          </a:p>
        </p:txBody>
      </p:sp>
    </p:spTree>
    <p:extLst>
      <p:ext uri="{BB962C8B-B14F-4D97-AF65-F5344CB8AC3E}">
        <p14:creationId xmlns:p14="http://schemas.microsoft.com/office/powerpoint/2010/main" val="19037090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737B9A6-C3FF-47EF-B637-411A1D4ADF25}" type="datetimeFigureOut">
              <a:rPr lang="en-US" smtClean="0"/>
              <a:t>9/27/2017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7CD511-2E09-4107-B8F5-AC8EF93EDFBC}" type="slidenum">
              <a:rPr lang="en-US" smtClean="0"/>
              <a:t>‹#›</a:t>
            </a:fld>
            <a:endParaRPr lang="en-US"/>
          </a:p>
        </p:txBody>
      </p:sp>
    </p:spTree>
    <p:extLst>
      <p:ext uri="{BB962C8B-B14F-4D97-AF65-F5344CB8AC3E}">
        <p14:creationId xmlns:p14="http://schemas.microsoft.com/office/powerpoint/2010/main" val="38614563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737B9A6-C3FF-47EF-B637-411A1D4ADF25}" type="datetimeFigureOut">
              <a:rPr lang="en-US" smtClean="0"/>
              <a:t>9/27/2017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7CD511-2E09-4107-B8F5-AC8EF93EDFBC}" type="slidenum">
              <a:rPr lang="en-US" smtClean="0"/>
              <a:t>‹#›</a:t>
            </a:fld>
            <a:endParaRPr lang="en-US"/>
          </a:p>
        </p:txBody>
      </p:sp>
    </p:spTree>
    <p:extLst>
      <p:ext uri="{BB962C8B-B14F-4D97-AF65-F5344CB8AC3E}">
        <p14:creationId xmlns:p14="http://schemas.microsoft.com/office/powerpoint/2010/main" val="3271192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737B9A6-C3FF-47EF-B637-411A1D4ADF25}" type="datetimeFigureOut">
              <a:rPr lang="en-US" smtClean="0"/>
              <a:t>9/27/2017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7CD511-2E09-4107-B8F5-AC8EF93EDFBC}" type="slidenum">
              <a:rPr lang="en-US" smtClean="0"/>
              <a:t>‹#›</a:t>
            </a:fld>
            <a:endParaRPr lang="en-US"/>
          </a:p>
        </p:txBody>
      </p:sp>
    </p:spTree>
    <p:extLst>
      <p:ext uri="{BB962C8B-B14F-4D97-AF65-F5344CB8AC3E}">
        <p14:creationId xmlns:p14="http://schemas.microsoft.com/office/powerpoint/2010/main" val="18084351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737B9A6-C3FF-47EF-B637-411A1D4ADF25}" type="datetimeFigureOut">
              <a:rPr lang="en-US" smtClean="0"/>
              <a:t>9/27/2017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7CD511-2E09-4107-B8F5-AC8EF93EDFBC}" type="slidenum">
              <a:rPr lang="en-US" smtClean="0"/>
              <a:t>‹#›</a:t>
            </a:fld>
            <a:endParaRPr lang="en-US"/>
          </a:p>
        </p:txBody>
      </p:sp>
    </p:spTree>
    <p:extLst>
      <p:ext uri="{BB962C8B-B14F-4D97-AF65-F5344CB8AC3E}">
        <p14:creationId xmlns:p14="http://schemas.microsoft.com/office/powerpoint/2010/main" val="35607849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37B9A6-C3FF-47EF-B637-411A1D4ADF25}" type="datetimeFigureOut">
              <a:rPr lang="en-US" smtClean="0"/>
              <a:t>9/27/2017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7CD511-2E09-4107-B8F5-AC8EF93EDFBC}" type="slidenum">
              <a:rPr lang="en-US" smtClean="0"/>
              <a:t>‹#›</a:t>
            </a:fld>
            <a:endParaRPr lang="en-US"/>
          </a:p>
        </p:txBody>
      </p:sp>
    </p:spTree>
    <p:extLst>
      <p:ext uri="{BB962C8B-B14F-4D97-AF65-F5344CB8AC3E}">
        <p14:creationId xmlns:p14="http://schemas.microsoft.com/office/powerpoint/2010/main" val="36840508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Recruitment and Retention of an Impaired Population</a:t>
            </a:r>
          </a:p>
        </p:txBody>
      </p:sp>
      <p:sp>
        <p:nvSpPr>
          <p:cNvPr id="3" name="Subtitle 2"/>
          <p:cNvSpPr>
            <a:spLocks noGrp="1"/>
          </p:cNvSpPr>
          <p:nvPr>
            <p:ph type="subTitle" idx="1"/>
          </p:nvPr>
        </p:nvSpPr>
        <p:spPr/>
        <p:txBody>
          <a:bodyPr/>
          <a:lstStyle/>
          <a:p>
            <a:r>
              <a:rPr lang="en-US" dirty="0"/>
              <a:t>Nicole Gullotti and Taylor Platt</a:t>
            </a:r>
          </a:p>
        </p:txBody>
      </p:sp>
    </p:spTree>
    <p:extLst>
      <p:ext uri="{BB962C8B-B14F-4D97-AF65-F5344CB8AC3E}">
        <p14:creationId xmlns:p14="http://schemas.microsoft.com/office/powerpoint/2010/main" val="32837328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Screen Shot 2017-09-26 at 11.08.12 AM.png"/>
          <p:cNvPicPr>
            <a:picLocks noChangeAspect="1"/>
          </p:cNvPicPr>
          <p:nvPr/>
        </p:nvPicPr>
        <p:blipFill>
          <a:blip r:embed="rId2"/>
          <a:stretch>
            <a:fillRect/>
          </a:stretch>
        </p:blipFill>
        <p:spPr>
          <a:xfrm>
            <a:off x="1019175" y="1096453"/>
            <a:ext cx="3397369" cy="1958555"/>
          </a:xfrm>
          <a:prstGeom prst="rect">
            <a:avLst/>
          </a:prstGeom>
        </p:spPr>
      </p:pic>
      <p:pic>
        <p:nvPicPr>
          <p:cNvPr id="6" name="Picture 6" descr="Screen Shot 2017-09-26 at 11.09.16 AM.png"/>
          <p:cNvPicPr>
            <a:picLocks noChangeAspect="1"/>
          </p:cNvPicPr>
          <p:nvPr/>
        </p:nvPicPr>
        <p:blipFill>
          <a:blip r:embed="rId3"/>
          <a:stretch>
            <a:fillRect/>
          </a:stretch>
        </p:blipFill>
        <p:spPr>
          <a:xfrm>
            <a:off x="5210175" y="1082076"/>
            <a:ext cx="6475353" cy="1973083"/>
          </a:xfrm>
          <a:prstGeom prst="rect">
            <a:avLst/>
          </a:prstGeom>
        </p:spPr>
      </p:pic>
      <p:sp>
        <p:nvSpPr>
          <p:cNvPr id="10" name="TextBox 9"/>
          <p:cNvSpPr txBox="1"/>
          <p:nvPr/>
        </p:nvSpPr>
        <p:spPr>
          <a:xfrm>
            <a:off x="465645" y="3695700"/>
            <a:ext cx="4748841" cy="1200329"/>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dirty="0"/>
              <a:t>Nicole </a:t>
            </a:r>
            <a:r>
              <a:rPr lang="en-US" sz="2400" dirty="0" err="1"/>
              <a:t>Gullotti</a:t>
            </a:r>
          </a:p>
          <a:p>
            <a:pPr algn="ctr"/>
            <a:r>
              <a:rPr lang="en-US" sz="2400" dirty="0"/>
              <a:t>Recruitment Coordinator</a:t>
            </a:r>
          </a:p>
          <a:p>
            <a:pPr algn="ctr"/>
            <a:r>
              <a:rPr lang="en-US" sz="2400" dirty="0"/>
              <a:t>Alzheimer's Disease Center</a:t>
            </a:r>
          </a:p>
        </p:txBody>
      </p:sp>
      <p:sp>
        <p:nvSpPr>
          <p:cNvPr id="11" name="TextBox 10"/>
          <p:cNvSpPr txBox="1"/>
          <p:nvPr/>
        </p:nvSpPr>
        <p:spPr>
          <a:xfrm>
            <a:off x="6981825" y="3667125"/>
            <a:ext cx="4198907" cy="1200329"/>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dirty="0"/>
              <a:t>Taylor Platt</a:t>
            </a:r>
          </a:p>
          <a:p>
            <a:pPr algn="ctr"/>
            <a:r>
              <a:rPr lang="en-US" sz="2400" dirty="0"/>
              <a:t>Recruitment Coordinator</a:t>
            </a:r>
          </a:p>
          <a:p>
            <a:pPr algn="ctr"/>
            <a:r>
              <a:rPr lang="en-US" sz="2400" dirty="0"/>
              <a:t>DIAGNOSE CTE Research Project</a:t>
            </a:r>
          </a:p>
        </p:txBody>
      </p:sp>
    </p:spTree>
    <p:extLst>
      <p:ext uri="{BB962C8B-B14F-4D97-AF65-F5344CB8AC3E}">
        <p14:creationId xmlns:p14="http://schemas.microsoft.com/office/powerpoint/2010/main" val="41780604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Objectives </a:t>
            </a:r>
          </a:p>
        </p:txBody>
      </p:sp>
      <p:sp>
        <p:nvSpPr>
          <p:cNvPr id="3" name="Content Placeholder 2"/>
          <p:cNvSpPr>
            <a:spLocks noGrp="1"/>
          </p:cNvSpPr>
          <p:nvPr>
            <p:ph idx="1"/>
          </p:nvPr>
        </p:nvSpPr>
        <p:spPr/>
        <p:txBody>
          <a:bodyPr/>
          <a:lstStyle/>
          <a:p>
            <a:pPr lvl="0"/>
            <a:r>
              <a:rPr lang="en-US" dirty="0"/>
              <a:t>To be able to identify stakeholders when recruiting older populations for research</a:t>
            </a:r>
          </a:p>
          <a:p>
            <a:pPr lvl="0"/>
            <a:r>
              <a:rPr lang="en-US" dirty="0"/>
              <a:t>To understand how the identification of stakeholders plays a role in the successful design of recruitment and outreach methods </a:t>
            </a:r>
          </a:p>
          <a:p>
            <a:pPr lvl="0"/>
            <a:r>
              <a:rPr lang="en-US" dirty="0"/>
              <a:t>To learn how to maintain high retention of participants who are and are not experiencing cognitive decline</a:t>
            </a:r>
          </a:p>
          <a:p>
            <a:endParaRPr lang="en-US" dirty="0"/>
          </a:p>
        </p:txBody>
      </p:sp>
    </p:spTree>
    <p:extLst>
      <p:ext uri="{BB962C8B-B14F-4D97-AF65-F5344CB8AC3E}">
        <p14:creationId xmlns:p14="http://schemas.microsoft.com/office/powerpoint/2010/main" val="24649058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323850"/>
            <a:ext cx="12204700" cy="1157017"/>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Screen Shot 2017-09-26 at 11.08.12 AM.png"/>
          <p:cNvPicPr>
            <a:picLocks noChangeAspect="1"/>
          </p:cNvPicPr>
          <p:nvPr/>
        </p:nvPicPr>
        <p:blipFill>
          <a:blip r:embed="rId2"/>
          <a:stretch>
            <a:fillRect/>
          </a:stretch>
        </p:blipFill>
        <p:spPr>
          <a:xfrm>
            <a:off x="4457700" y="257175"/>
            <a:ext cx="2976832" cy="1715937"/>
          </a:xfrm>
          <a:prstGeom prst="rect">
            <a:avLst/>
          </a:prstGeom>
        </p:spPr>
      </p:pic>
      <p:sp>
        <p:nvSpPr>
          <p:cNvPr id="7" name="TextBox 6"/>
          <p:cNvSpPr txBox="1"/>
          <p:nvPr/>
        </p:nvSpPr>
        <p:spPr>
          <a:xfrm>
            <a:off x="396875" y="2069082"/>
            <a:ext cx="5540375" cy="4524315"/>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1" dirty="0">
                <a:solidFill>
                  <a:srgbClr val="C00000"/>
                </a:solidFill>
              </a:rPr>
              <a:t>MISSIONS</a:t>
            </a:r>
          </a:p>
          <a:p>
            <a:pPr algn="ctr"/>
            <a:endParaRPr lang="en-US" sz="2400" b="1" dirty="0">
              <a:solidFill>
                <a:srgbClr val="C00000"/>
              </a:solidFill>
            </a:endParaRPr>
          </a:p>
          <a:p>
            <a:pPr algn="ctr"/>
            <a:r>
              <a:rPr lang="en-US" sz="2400" dirty="0"/>
              <a:t>- Conduct and facilitate cutting edge research</a:t>
            </a:r>
          </a:p>
          <a:p>
            <a:pPr algn="ctr"/>
            <a:endParaRPr lang="en-US" sz="2400" dirty="0"/>
          </a:p>
          <a:p>
            <a:pPr algn="ctr"/>
            <a:r>
              <a:rPr lang="en-US" sz="2400" dirty="0"/>
              <a:t>- Enhance clinical care for Alzheimer's disease patients and their families</a:t>
            </a:r>
          </a:p>
          <a:p>
            <a:pPr algn="ctr"/>
            <a:endParaRPr lang="en-US" sz="2400" dirty="0"/>
          </a:p>
          <a:p>
            <a:pPr algn="ctr"/>
            <a:r>
              <a:rPr lang="en-US" sz="2400" dirty="0"/>
              <a:t>- Provide education regarding Alzheimer's disease to both professional and lay audiences in the Greater Boston area and beyond</a:t>
            </a:r>
          </a:p>
        </p:txBody>
      </p:sp>
      <p:sp>
        <p:nvSpPr>
          <p:cNvPr id="10" name="TextBox 9"/>
          <p:cNvSpPr txBox="1"/>
          <p:nvPr/>
        </p:nvSpPr>
        <p:spPr>
          <a:xfrm>
            <a:off x="7433813" y="2171700"/>
            <a:ext cx="4247431" cy="3046988"/>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1" dirty="0">
                <a:solidFill>
                  <a:srgbClr val="C00000"/>
                </a:solidFill>
              </a:rPr>
              <a:t>ENROLLING</a:t>
            </a:r>
          </a:p>
          <a:p>
            <a:pPr algn="ctr"/>
            <a:endParaRPr lang="en-US" sz="2400" b="1" dirty="0">
              <a:solidFill>
                <a:srgbClr val="C00000"/>
              </a:solidFill>
            </a:endParaRPr>
          </a:p>
          <a:p>
            <a:pPr algn="ctr"/>
            <a:r>
              <a:rPr lang="en-US" sz="2400" dirty="0">
                <a:solidFill>
                  <a:srgbClr val="000000"/>
                </a:solidFill>
              </a:rPr>
              <a:t>65 years or older without memory concerns</a:t>
            </a:r>
            <a:endParaRPr lang="en-US" sz="2400" dirty="0">
              <a:solidFill>
                <a:srgbClr val="C00000"/>
              </a:solidFill>
            </a:endParaRPr>
          </a:p>
          <a:p>
            <a:pPr algn="ctr"/>
            <a:endParaRPr lang="en-US" sz="2400" dirty="0">
              <a:solidFill>
                <a:srgbClr val="000000"/>
              </a:solidFill>
            </a:endParaRPr>
          </a:p>
          <a:p>
            <a:pPr algn="ctr"/>
            <a:r>
              <a:rPr lang="en-US" sz="2400" dirty="0">
                <a:solidFill>
                  <a:srgbClr val="000000"/>
                </a:solidFill>
              </a:rPr>
              <a:t>50 years or older with memory concerns</a:t>
            </a:r>
          </a:p>
          <a:p>
            <a:pPr algn="ctr"/>
            <a:endParaRPr lang="en-US" sz="2400" b="1" dirty="0">
              <a:solidFill>
                <a:srgbClr val="C00000"/>
              </a:solidFill>
            </a:endParaRPr>
          </a:p>
        </p:txBody>
      </p:sp>
    </p:spTree>
    <p:extLst>
      <p:ext uri="{BB962C8B-B14F-4D97-AF65-F5344CB8AC3E}">
        <p14:creationId xmlns:p14="http://schemas.microsoft.com/office/powerpoint/2010/main" val="7263603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390525"/>
            <a:ext cx="12187447" cy="127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6" descr="Screen Shot 2017-09-26 at 11.09.16 AM.png"/>
          <p:cNvPicPr>
            <a:picLocks noGrp="1" noChangeAspect="1"/>
          </p:cNvPicPr>
          <p:nvPr>
            <p:ph idx="1"/>
          </p:nvPr>
        </p:nvPicPr>
        <p:blipFill>
          <a:blip r:embed="rId2"/>
          <a:stretch>
            <a:fillRect/>
          </a:stretch>
        </p:blipFill>
        <p:spPr>
          <a:xfrm>
            <a:off x="3091132" y="180975"/>
            <a:ext cx="5994460" cy="1816080"/>
          </a:xfrm>
          <a:prstGeom prst="rect">
            <a:avLst/>
          </a:prstGeom>
        </p:spPr>
      </p:pic>
      <p:sp>
        <p:nvSpPr>
          <p:cNvPr id="9" name="TextBox 8"/>
          <p:cNvSpPr txBox="1"/>
          <p:nvPr/>
        </p:nvSpPr>
        <p:spPr>
          <a:xfrm>
            <a:off x="552450" y="1866900"/>
            <a:ext cx="5217902" cy="4801314"/>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1" dirty="0">
                <a:solidFill>
                  <a:srgbClr val="2E75B5"/>
                </a:solidFill>
              </a:rPr>
              <a:t>GOALS</a:t>
            </a:r>
          </a:p>
          <a:p>
            <a:pPr algn="ctr"/>
            <a:r>
              <a:rPr lang="en-US" sz="2400" dirty="0"/>
              <a:t>- To collect and analyze neuroimaging and fluid biomarkers for the detection of CTE during life</a:t>
            </a:r>
          </a:p>
          <a:p>
            <a:pPr algn="ctr"/>
            <a:r>
              <a:rPr lang="en-US" sz="2400" dirty="0"/>
              <a:t>- To characterize the clinical presentation of CTE</a:t>
            </a:r>
          </a:p>
          <a:p>
            <a:pPr algn="ctr"/>
            <a:r>
              <a:rPr lang="en-US" sz="2400" dirty="0"/>
              <a:t>- To examine the progression of CTE over a 3-year period</a:t>
            </a:r>
          </a:p>
          <a:p>
            <a:pPr algn="ctr"/>
            <a:r>
              <a:rPr lang="en-US" sz="2400" dirty="0"/>
              <a:t>- To refine and validate diagnostic criteria for the clinical diagnosis of CTE</a:t>
            </a:r>
          </a:p>
          <a:p>
            <a:pPr algn="ctr"/>
            <a:r>
              <a:rPr lang="en-US" sz="2400" dirty="0"/>
              <a:t>- To investigate genetic and head impact exposure risk factors for CTE</a:t>
            </a:r>
          </a:p>
          <a:p>
            <a:pPr algn="ctr"/>
            <a:endParaRPr lang="en-US" dirty="0"/>
          </a:p>
        </p:txBody>
      </p:sp>
      <p:sp>
        <p:nvSpPr>
          <p:cNvPr id="10" name="TextBox 9"/>
          <p:cNvSpPr txBox="1"/>
          <p:nvPr/>
        </p:nvSpPr>
        <p:spPr>
          <a:xfrm>
            <a:off x="6657975" y="1992522"/>
            <a:ext cx="5282600" cy="2308324"/>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1" dirty="0">
                <a:solidFill>
                  <a:srgbClr val="2E75B5"/>
                </a:solidFill>
              </a:rPr>
              <a:t>ENROLLING</a:t>
            </a:r>
          </a:p>
          <a:p>
            <a:pPr algn="ctr"/>
            <a:r>
              <a:rPr lang="en-US" sz="2400" dirty="0">
                <a:solidFill>
                  <a:srgbClr val="000000"/>
                </a:solidFill>
              </a:rPr>
              <a:t>- Former NFL players</a:t>
            </a:r>
          </a:p>
          <a:p>
            <a:pPr algn="ctr"/>
            <a:r>
              <a:rPr lang="en-US" sz="2400" dirty="0">
                <a:solidFill>
                  <a:srgbClr val="000000"/>
                </a:solidFill>
              </a:rPr>
              <a:t>- Former varsity college football players</a:t>
            </a:r>
          </a:p>
          <a:p>
            <a:pPr algn="ctr"/>
            <a:r>
              <a:rPr lang="en-US" sz="2400" dirty="0">
                <a:solidFill>
                  <a:srgbClr val="000000"/>
                </a:solidFill>
              </a:rPr>
              <a:t>- Men who have never participated in contact sports or have had any brain injury</a:t>
            </a:r>
          </a:p>
        </p:txBody>
      </p:sp>
    </p:spTree>
    <p:extLst>
      <p:ext uri="{BB962C8B-B14F-4D97-AF65-F5344CB8AC3E}">
        <p14:creationId xmlns:p14="http://schemas.microsoft.com/office/powerpoint/2010/main" val="25681008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90750" y="2390775"/>
            <a:ext cx="7880350" cy="970892"/>
          </a:xfrm>
        </p:spPr>
        <p:txBody>
          <a:bodyPr vert="horz" lIns="91440" tIns="45720" rIns="91440" bIns="45720" rtlCol="0" anchor="t">
            <a:normAutofit fontScale="77500" lnSpcReduction="20000"/>
          </a:bodyPr>
          <a:lstStyle/>
          <a:p>
            <a:pPr marL="0" indent="0" algn="ctr">
              <a:buNone/>
            </a:pPr>
            <a:r>
              <a:rPr lang="en-US" sz="5000" dirty="0"/>
              <a:t>Stakeholder: A person with an interest or concern in something</a:t>
            </a:r>
            <a:endParaRPr lang="en-US" dirty="0"/>
          </a:p>
        </p:txBody>
      </p:sp>
      <p:sp>
        <p:nvSpPr>
          <p:cNvPr id="6" name="Rectangle 5"/>
          <p:cNvSpPr/>
          <p:nvPr/>
        </p:nvSpPr>
        <p:spPr>
          <a:xfrm>
            <a:off x="0" y="276225"/>
            <a:ext cx="12172590" cy="1221087"/>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578780" y="419100"/>
            <a:ext cx="11073470" cy="861774"/>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5000" dirty="0"/>
              <a:t>Objective 1: Identify Stakeholders</a:t>
            </a:r>
          </a:p>
        </p:txBody>
      </p:sp>
      <p:sp>
        <p:nvSpPr>
          <p:cNvPr id="8" name="TextBox 7"/>
          <p:cNvSpPr txBox="1"/>
          <p:nvPr/>
        </p:nvSpPr>
        <p:spPr>
          <a:xfrm>
            <a:off x="1370162" y="4638675"/>
            <a:ext cx="9439545" cy="1570038"/>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dirty="0"/>
              <a:t>1. Identify stakeholders</a:t>
            </a:r>
          </a:p>
          <a:p>
            <a:pPr algn="ctr"/>
            <a:r>
              <a:rPr lang="en-US" sz="2400" dirty="0"/>
              <a:t>2. Identify stakeholder networks</a:t>
            </a:r>
          </a:p>
          <a:p>
            <a:pPr algn="ctr"/>
            <a:r>
              <a:rPr lang="en-US" sz="2400" dirty="0"/>
              <a:t>3. Anticipate setbacks and hurdles</a:t>
            </a:r>
          </a:p>
          <a:p>
            <a:pPr algn="ctr"/>
            <a:r>
              <a:rPr lang="en-US" sz="2400" dirty="0"/>
              <a:t>4. Identify solutions</a:t>
            </a:r>
          </a:p>
        </p:txBody>
      </p:sp>
    </p:spTree>
    <p:extLst>
      <p:ext uri="{BB962C8B-B14F-4D97-AF65-F5344CB8AC3E}">
        <p14:creationId xmlns:p14="http://schemas.microsoft.com/office/powerpoint/2010/main" val="24471061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24625" y="365125"/>
            <a:ext cx="4045789" cy="1325563"/>
          </a:xfrm>
        </p:spPr>
        <p:txBody>
          <a:bodyPr/>
          <a:lstStyle/>
          <a:p>
            <a:r>
              <a:rPr lang="en-US" b="1" dirty="0">
                <a:solidFill>
                  <a:srgbClr val="2E75B5"/>
                </a:solidFill>
              </a:rPr>
              <a:t>Stakeholders</a:t>
            </a:r>
          </a:p>
        </p:txBody>
      </p:sp>
      <p:sp>
        <p:nvSpPr>
          <p:cNvPr id="3" name="Content Placeholder 2"/>
          <p:cNvSpPr>
            <a:spLocks noGrp="1"/>
          </p:cNvSpPr>
          <p:nvPr>
            <p:ph idx="1"/>
          </p:nvPr>
        </p:nvSpPr>
        <p:spPr>
          <a:xfrm>
            <a:off x="838200" y="1892839"/>
            <a:ext cx="10515600" cy="3979324"/>
          </a:xfrm>
        </p:spPr>
        <p:txBody>
          <a:bodyPr/>
          <a:lstStyle/>
          <a:p>
            <a:pPr marL="457200" lvl="1" indent="0">
              <a:buNone/>
            </a:pPr>
            <a:endParaRPr lang="en-US" dirty="0"/>
          </a:p>
          <a:p>
            <a:pPr lvl="1"/>
            <a:r>
              <a:rPr lang="en-US" dirty="0"/>
              <a:t>Former football players at the professional and collegiate level </a:t>
            </a:r>
          </a:p>
          <a:p>
            <a:pPr lvl="1"/>
            <a:r>
              <a:rPr lang="en-US" dirty="0"/>
              <a:t>Family members and friends of former players </a:t>
            </a:r>
          </a:p>
          <a:p>
            <a:pPr lvl="1"/>
            <a:r>
              <a:rPr lang="en-US" dirty="0"/>
              <a:t>Parents of young athletes </a:t>
            </a:r>
          </a:p>
          <a:p>
            <a:pPr lvl="1"/>
            <a:r>
              <a:rPr lang="en-US" dirty="0"/>
              <a:t>Football Coaches </a:t>
            </a:r>
          </a:p>
          <a:p>
            <a:pPr lvl="1"/>
            <a:r>
              <a:rPr lang="en-US" dirty="0"/>
              <a:t>Athletic Directors </a:t>
            </a:r>
          </a:p>
        </p:txBody>
      </p:sp>
      <p:pic>
        <p:nvPicPr>
          <p:cNvPr id="4" name="Picture 4" descr="Screen Shot 2017-09-26 at 11.09.16 AM.png"/>
          <p:cNvPicPr>
            <a:picLocks noChangeAspect="1"/>
          </p:cNvPicPr>
          <p:nvPr/>
        </p:nvPicPr>
        <p:blipFill>
          <a:blip r:embed="rId2"/>
          <a:stretch>
            <a:fillRect/>
          </a:stretch>
        </p:blipFill>
        <p:spPr>
          <a:xfrm>
            <a:off x="619125" y="365125"/>
            <a:ext cx="5185553" cy="1583760"/>
          </a:xfrm>
          <a:prstGeom prst="rect">
            <a:avLst/>
          </a:prstGeom>
        </p:spPr>
      </p:pic>
      <p:pic>
        <p:nvPicPr>
          <p:cNvPr id="7170" name="Picture 2" descr="Image result for footb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32046" y="3122140"/>
            <a:ext cx="5740829" cy="35880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81543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49082" y="365125"/>
            <a:ext cx="5404718" cy="1325563"/>
          </a:xfrm>
        </p:spPr>
        <p:txBody>
          <a:bodyPr/>
          <a:lstStyle/>
          <a:p>
            <a:r>
              <a:rPr lang="en-US" b="1" dirty="0">
                <a:solidFill>
                  <a:srgbClr val="2E75B5"/>
                </a:solidFill>
              </a:rPr>
              <a:t>Stakeholder Networks</a:t>
            </a:r>
          </a:p>
        </p:txBody>
      </p:sp>
      <p:sp>
        <p:nvSpPr>
          <p:cNvPr id="3" name="Content Placeholder 2"/>
          <p:cNvSpPr>
            <a:spLocks noGrp="1"/>
          </p:cNvSpPr>
          <p:nvPr>
            <p:ph idx="1"/>
          </p:nvPr>
        </p:nvSpPr>
        <p:spPr>
          <a:xfrm>
            <a:off x="691282" y="1690688"/>
            <a:ext cx="7422988" cy="2568274"/>
          </a:xfrm>
        </p:spPr>
        <p:txBody>
          <a:bodyPr/>
          <a:lstStyle/>
          <a:p>
            <a:r>
              <a:rPr lang="en-US" dirty="0"/>
              <a:t>Local Organizations and Programs in your area </a:t>
            </a:r>
          </a:p>
          <a:p>
            <a:pPr lvl="1"/>
            <a:r>
              <a:rPr lang="en-US" dirty="0"/>
              <a:t>Concussion Legacy Foundation </a:t>
            </a:r>
          </a:p>
          <a:p>
            <a:pPr lvl="1"/>
            <a:r>
              <a:rPr lang="en-US" dirty="0"/>
              <a:t>Gridiron Greats </a:t>
            </a:r>
          </a:p>
          <a:p>
            <a:pPr lvl="1"/>
            <a:r>
              <a:rPr lang="en-US" dirty="0"/>
              <a:t>Youth Football Groups </a:t>
            </a:r>
          </a:p>
          <a:p>
            <a:pPr lvl="1"/>
            <a:r>
              <a:rPr lang="en-US" dirty="0"/>
              <a:t>College Alumni Associations </a:t>
            </a:r>
          </a:p>
          <a:p>
            <a:endParaRPr lang="en-US" dirty="0"/>
          </a:p>
        </p:txBody>
      </p:sp>
      <p:pic>
        <p:nvPicPr>
          <p:cNvPr id="4" name="Picture 4" descr="Screen Shot 2017-09-26 at 11.09.16 AM.png"/>
          <p:cNvPicPr>
            <a:picLocks noChangeAspect="1"/>
          </p:cNvPicPr>
          <p:nvPr/>
        </p:nvPicPr>
        <p:blipFill>
          <a:blip r:embed="rId2"/>
          <a:stretch>
            <a:fillRect/>
          </a:stretch>
        </p:blipFill>
        <p:spPr>
          <a:xfrm>
            <a:off x="457200" y="365125"/>
            <a:ext cx="4360652" cy="1329363"/>
          </a:xfrm>
          <a:prstGeom prst="rect">
            <a:avLst/>
          </a:prstGeom>
        </p:spPr>
      </p:pic>
      <p:pic>
        <p:nvPicPr>
          <p:cNvPr id="10242" name="Picture 2" descr="Image result for gridiron great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48352" y="1874236"/>
            <a:ext cx="2346420" cy="2494496"/>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Image result for concussion legacy founda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26201" y="4151999"/>
            <a:ext cx="6153150" cy="2095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14371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53250" y="143774"/>
            <a:ext cx="4401629" cy="1325563"/>
          </a:xfrm>
        </p:spPr>
        <p:txBody>
          <a:bodyPr/>
          <a:lstStyle/>
          <a:p>
            <a:r>
              <a:rPr lang="en-US" b="1" dirty="0">
                <a:solidFill>
                  <a:srgbClr val="2E75B5"/>
                </a:solidFill>
              </a:rPr>
              <a:t>Identify Setbacks</a:t>
            </a:r>
            <a:r>
              <a:rPr lang="en-US" dirty="0">
                <a:latin typeface="+mj-ea"/>
                <a:cs typeface="+mj-ea"/>
              </a:rPr>
              <a:t/>
            </a:r>
            <a:br>
              <a:rPr lang="en-US" dirty="0">
                <a:latin typeface="+mj-ea"/>
                <a:cs typeface="+mj-ea"/>
              </a:rPr>
            </a:br>
            <a:r>
              <a:rPr lang="en-US" b="1" dirty="0">
                <a:solidFill>
                  <a:srgbClr val="2E75B5"/>
                </a:solidFill>
              </a:rPr>
              <a:t> &amp; Solutions</a:t>
            </a:r>
          </a:p>
        </p:txBody>
      </p:sp>
      <p:pic>
        <p:nvPicPr>
          <p:cNvPr id="4" name="Picture 4" descr="Screen Shot 2017-09-26 at 11.09.16 AM.png"/>
          <p:cNvPicPr>
            <a:picLocks noChangeAspect="1"/>
          </p:cNvPicPr>
          <p:nvPr/>
        </p:nvPicPr>
        <p:blipFill>
          <a:blip r:embed="rId2"/>
          <a:stretch>
            <a:fillRect/>
          </a:stretch>
        </p:blipFill>
        <p:spPr>
          <a:xfrm>
            <a:off x="533400" y="0"/>
            <a:ext cx="4845888" cy="1480073"/>
          </a:xfrm>
          <a:prstGeom prst="rect">
            <a:avLst/>
          </a:prstGeom>
        </p:spPr>
      </p:pic>
      <p:graphicFrame>
        <p:nvGraphicFramePr>
          <p:cNvPr id="6" name="Table 6"/>
          <p:cNvGraphicFramePr>
            <a:graphicFrameLocks noGrp="1"/>
          </p:cNvGraphicFramePr>
          <p:nvPr>
            <p:extLst>
              <p:ext uri="{D42A27DB-BD31-4B8C-83A1-F6EECF244321}">
                <p14:modId xmlns:p14="http://schemas.microsoft.com/office/powerpoint/2010/main" val="2674397148"/>
              </p:ext>
            </p:extLst>
          </p:nvPr>
        </p:nvGraphicFramePr>
        <p:xfrm>
          <a:off x="714375" y="1390650"/>
          <a:ext cx="10936420" cy="5188576"/>
        </p:xfrm>
        <a:graphic>
          <a:graphicData uri="http://schemas.openxmlformats.org/drawingml/2006/table">
            <a:tbl>
              <a:tblPr firstRow="1" bandRow="1">
                <a:tableStyleId>{5C22544A-7EE6-4342-B048-85BDC9FD1C3A}</a:tableStyleId>
              </a:tblPr>
              <a:tblGrid>
                <a:gridCol w="5468210">
                  <a:extLst>
                    <a:ext uri="{9D8B030D-6E8A-4147-A177-3AD203B41FA5}">
                      <a16:colId xmlns:a16="http://schemas.microsoft.com/office/drawing/2014/main" xmlns="" val="1040953620"/>
                    </a:ext>
                  </a:extLst>
                </a:gridCol>
                <a:gridCol w="5468210">
                  <a:extLst>
                    <a:ext uri="{9D8B030D-6E8A-4147-A177-3AD203B41FA5}">
                      <a16:colId xmlns:a16="http://schemas.microsoft.com/office/drawing/2014/main" xmlns="" val="380155943"/>
                    </a:ext>
                  </a:extLst>
                </a:gridCol>
              </a:tblGrid>
              <a:tr h="499498">
                <a:tc>
                  <a:txBody>
                    <a:bodyPr/>
                    <a:lstStyle/>
                    <a:p>
                      <a:pPr>
                        <a:buNone/>
                      </a:pPr>
                      <a:r>
                        <a:rPr lang="en-US" dirty="0"/>
                        <a:t>SETBACK</a:t>
                      </a:r>
                    </a:p>
                  </a:txBody>
                  <a:tcPr/>
                </a:tc>
                <a:tc>
                  <a:txBody>
                    <a:bodyPr/>
                    <a:lstStyle/>
                    <a:p>
                      <a:pPr>
                        <a:buNone/>
                      </a:pPr>
                      <a:r>
                        <a:rPr lang="en-US" dirty="0"/>
                        <a:t>SOLUTION</a:t>
                      </a:r>
                    </a:p>
                  </a:txBody>
                  <a:tcPr/>
                </a:tc>
                <a:extLst>
                  <a:ext uri="{0D108BD9-81ED-4DB2-BD59-A6C34878D82A}">
                    <a16:rowId xmlns:a16="http://schemas.microsoft.com/office/drawing/2014/main" xmlns="" val="2933221250"/>
                  </a:ext>
                </a:extLst>
              </a:tr>
              <a:tr h="1258737">
                <a:tc>
                  <a:txBody>
                    <a:bodyPr/>
                    <a:lstStyle/>
                    <a:p>
                      <a:pPr>
                        <a:buNone/>
                      </a:pPr>
                      <a:r>
                        <a:rPr lang="en-US" sz="2400" dirty="0"/>
                        <a:t>Scheduling- visit is 3 days long</a:t>
                      </a:r>
                    </a:p>
                  </a:txBody>
                  <a:tcPr/>
                </a:tc>
                <a:tc>
                  <a:txBody>
                    <a:bodyPr/>
                    <a:lstStyle/>
                    <a:p>
                      <a:pPr>
                        <a:buNone/>
                      </a:pPr>
                      <a:r>
                        <a:rPr lang="en-US" sz="2400" dirty="0"/>
                        <a:t>We schedule months out, so they have plenty of time to give notice if they need to change dates or take time off</a:t>
                      </a:r>
                    </a:p>
                  </a:txBody>
                  <a:tcPr/>
                </a:tc>
                <a:extLst>
                  <a:ext uri="{0D108BD9-81ED-4DB2-BD59-A6C34878D82A}">
                    <a16:rowId xmlns:a16="http://schemas.microsoft.com/office/drawing/2014/main" xmlns="" val="3341175169"/>
                  </a:ext>
                </a:extLst>
              </a:tr>
              <a:tr h="869127">
                <a:tc>
                  <a:txBody>
                    <a:bodyPr/>
                    <a:lstStyle/>
                    <a:p>
                      <a:pPr>
                        <a:buNone/>
                      </a:pPr>
                      <a:r>
                        <a:rPr lang="en-US" sz="2400" dirty="0"/>
                        <a:t>Cost</a:t>
                      </a:r>
                    </a:p>
                  </a:txBody>
                  <a:tcPr/>
                </a:tc>
                <a:tc>
                  <a:txBody>
                    <a:bodyPr/>
                    <a:lstStyle/>
                    <a:p>
                      <a:pPr>
                        <a:buNone/>
                      </a:pPr>
                      <a:r>
                        <a:rPr lang="en-US" sz="2400" dirty="0"/>
                        <a:t>We make it clear the study pays for all associated costs- travel, food, hotel</a:t>
                      </a:r>
                    </a:p>
                  </a:txBody>
                  <a:tcPr/>
                </a:tc>
                <a:extLst>
                  <a:ext uri="{0D108BD9-81ED-4DB2-BD59-A6C34878D82A}">
                    <a16:rowId xmlns:a16="http://schemas.microsoft.com/office/drawing/2014/main" xmlns="" val="1410122770"/>
                  </a:ext>
                </a:extLst>
              </a:tr>
              <a:tr h="869127">
                <a:tc>
                  <a:txBody>
                    <a:bodyPr/>
                    <a:lstStyle/>
                    <a:p>
                      <a:pPr>
                        <a:buNone/>
                      </a:pPr>
                      <a:r>
                        <a:rPr lang="en-US" sz="2400" dirty="0"/>
                        <a:t>Confidentiality</a:t>
                      </a:r>
                    </a:p>
                  </a:txBody>
                  <a:tcPr/>
                </a:tc>
                <a:tc>
                  <a:txBody>
                    <a:bodyPr/>
                    <a:lstStyle/>
                    <a:p>
                      <a:pPr>
                        <a:buNone/>
                      </a:pPr>
                      <a:r>
                        <a:rPr lang="en-US" sz="2400" dirty="0"/>
                        <a:t>We explain HIPPA and all of the laws they are protected under</a:t>
                      </a:r>
                    </a:p>
                  </a:txBody>
                  <a:tcPr/>
                </a:tc>
                <a:extLst>
                  <a:ext uri="{0D108BD9-81ED-4DB2-BD59-A6C34878D82A}">
                    <a16:rowId xmlns:a16="http://schemas.microsoft.com/office/drawing/2014/main" xmlns="" val="828972646"/>
                  </a:ext>
                </a:extLst>
              </a:tr>
              <a:tr h="869127">
                <a:tc>
                  <a:txBody>
                    <a:bodyPr/>
                    <a:lstStyle/>
                    <a:p>
                      <a:pPr>
                        <a:buNone/>
                      </a:pPr>
                      <a:r>
                        <a:rPr lang="en-US" sz="2400" dirty="0"/>
                        <a:t>NFL Concussion Settlement</a:t>
                      </a:r>
                    </a:p>
                  </a:txBody>
                  <a:tcPr/>
                </a:tc>
                <a:tc>
                  <a:txBody>
                    <a:bodyPr/>
                    <a:lstStyle/>
                    <a:p>
                      <a:pPr>
                        <a:buNone/>
                      </a:pPr>
                      <a:r>
                        <a:rPr lang="en-US" sz="2400" dirty="0"/>
                        <a:t>We make it clear their information is protected under the study</a:t>
                      </a:r>
                    </a:p>
                  </a:txBody>
                  <a:tcPr/>
                </a:tc>
                <a:extLst>
                  <a:ext uri="{0D108BD9-81ED-4DB2-BD59-A6C34878D82A}">
                    <a16:rowId xmlns:a16="http://schemas.microsoft.com/office/drawing/2014/main" xmlns="" val="1702817280"/>
                  </a:ext>
                </a:extLst>
              </a:tr>
              <a:tr h="489508">
                <a:tc>
                  <a:txBody>
                    <a:bodyPr/>
                    <a:lstStyle/>
                    <a:p>
                      <a:pPr>
                        <a:buNone/>
                      </a:pPr>
                      <a:r>
                        <a:rPr lang="en-US" sz="2400" dirty="0"/>
                        <a:t>Study Procedures</a:t>
                      </a:r>
                      <a:endParaRPr lang="en-US" dirty="0"/>
                    </a:p>
                  </a:txBody>
                  <a:tcPr/>
                </a:tc>
                <a:tc>
                  <a:txBody>
                    <a:bodyPr/>
                    <a:lstStyle/>
                    <a:p>
                      <a:pPr>
                        <a:buNone/>
                      </a:pPr>
                      <a:r>
                        <a:rPr lang="en-US" sz="2400" dirty="0"/>
                        <a:t>We are completely transparent about every single procedure</a:t>
                      </a:r>
                      <a:endParaRPr lang="en-US" dirty="0"/>
                    </a:p>
                  </a:txBody>
                  <a:tcPr/>
                </a:tc>
                <a:extLst>
                  <a:ext uri="{0D108BD9-81ED-4DB2-BD59-A6C34878D82A}">
                    <a16:rowId xmlns:a16="http://schemas.microsoft.com/office/drawing/2014/main" xmlns="" val="1391106923"/>
                  </a:ext>
                </a:extLst>
              </a:tr>
            </a:tbl>
          </a:graphicData>
        </a:graphic>
      </p:graphicFrame>
    </p:spTree>
    <p:extLst>
      <p:ext uri="{BB962C8B-B14F-4D97-AF65-F5344CB8AC3E}">
        <p14:creationId xmlns:p14="http://schemas.microsoft.com/office/powerpoint/2010/main" val="32782720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00025"/>
            <a:ext cx="12187477" cy="1431925"/>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7700" y="228600"/>
            <a:ext cx="11891453" cy="1325563"/>
          </a:xfrm>
        </p:spPr>
        <p:txBody>
          <a:bodyPr/>
          <a:lstStyle/>
          <a:p>
            <a:r>
              <a:rPr lang="en-US" b="1" dirty="0"/>
              <a:t>Objective 2: Recruitment and Outreach Methods</a:t>
            </a:r>
          </a:p>
        </p:txBody>
      </p:sp>
      <p:sp>
        <p:nvSpPr>
          <p:cNvPr id="3" name="Content Placeholder 2"/>
          <p:cNvSpPr>
            <a:spLocks noGrp="1"/>
          </p:cNvSpPr>
          <p:nvPr>
            <p:ph idx="1"/>
          </p:nvPr>
        </p:nvSpPr>
        <p:spPr>
          <a:xfrm>
            <a:off x="838200" y="2313616"/>
            <a:ext cx="10240963" cy="4004634"/>
          </a:xfrm>
        </p:spPr>
        <p:txBody>
          <a:bodyPr vert="horz" lIns="91440" tIns="45720" rIns="91440" bIns="45720" rtlCol="0" anchor="t">
            <a:normAutofit/>
          </a:bodyPr>
          <a:lstStyle/>
          <a:p>
            <a:pPr marL="0" indent="0">
              <a:buNone/>
            </a:pPr>
            <a:endParaRPr lang="en-US" dirty="0"/>
          </a:p>
          <a:p>
            <a:r>
              <a:rPr lang="en-US" dirty="0"/>
              <a:t>Community events: </a:t>
            </a:r>
            <a:r>
              <a:rPr lang="en-US" dirty="0" smtClean="0"/>
              <a:t>tabling</a:t>
            </a:r>
            <a:endParaRPr lang="en-US" dirty="0"/>
          </a:p>
          <a:p>
            <a:r>
              <a:rPr lang="en-US" dirty="0"/>
              <a:t>Capitalize off of what is already existing: Brain Health and Awareness month, Alzheimer's Association Research Events</a:t>
            </a:r>
          </a:p>
          <a:p>
            <a:r>
              <a:rPr lang="en-US" dirty="0"/>
              <a:t>Creating your own network: patients and participants</a:t>
            </a:r>
          </a:p>
          <a:p>
            <a:r>
              <a:rPr lang="en-US" dirty="0"/>
              <a:t>Visibility : flyers, brochures, videos, business cards, advertisements</a:t>
            </a:r>
          </a:p>
          <a:p>
            <a:endParaRPr lang="en-US" dirty="0"/>
          </a:p>
        </p:txBody>
      </p:sp>
    </p:spTree>
    <p:extLst>
      <p:ext uri="{BB962C8B-B14F-4D97-AF65-F5344CB8AC3E}">
        <p14:creationId xmlns:p14="http://schemas.microsoft.com/office/powerpoint/2010/main" val="41492545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67525" y="682625"/>
            <a:ext cx="4499094" cy="1325563"/>
          </a:xfrm>
        </p:spPr>
        <p:txBody>
          <a:bodyPr/>
          <a:lstStyle/>
          <a:p>
            <a:r>
              <a:rPr lang="en-US" b="1" dirty="0">
                <a:solidFill>
                  <a:srgbClr val="C00000"/>
                </a:solidFill>
              </a:rPr>
              <a:t>Community Events</a:t>
            </a:r>
          </a:p>
        </p:txBody>
      </p:sp>
      <p:pic>
        <p:nvPicPr>
          <p:cNvPr id="4" name="Picture 4" descr="Screen Shot 2017-09-26 at 11.08.12 AM.png"/>
          <p:cNvPicPr>
            <a:picLocks noGrp="1" noChangeAspect="1"/>
          </p:cNvPicPr>
          <p:nvPr>
            <p:ph idx="1"/>
          </p:nvPr>
        </p:nvPicPr>
        <p:blipFill>
          <a:blip r:embed="rId2"/>
          <a:stretch>
            <a:fillRect/>
          </a:stretch>
        </p:blipFill>
        <p:spPr>
          <a:xfrm>
            <a:off x="1276350" y="438150"/>
            <a:ext cx="3186022" cy="1833177"/>
          </a:xfrm>
          <a:prstGeom prst="rect">
            <a:avLst/>
          </a:prstGeom>
        </p:spPr>
      </p:pic>
      <p:sp>
        <p:nvSpPr>
          <p:cNvPr id="6" name="TextBox 5"/>
          <p:cNvSpPr txBox="1"/>
          <p:nvPr/>
        </p:nvSpPr>
        <p:spPr>
          <a:xfrm>
            <a:off x="1343025" y="2428875"/>
            <a:ext cx="9858674" cy="1015663"/>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000" b="1" dirty="0"/>
              <a:t>How to make the most out of a community event:</a:t>
            </a:r>
          </a:p>
          <a:p>
            <a:pPr algn="ctr"/>
            <a:r>
              <a:rPr lang="en-US" sz="3000" dirty="0"/>
              <a:t>Example: Walk to End Alzheimer's September 24th</a:t>
            </a:r>
          </a:p>
        </p:txBody>
      </p:sp>
      <p:pic>
        <p:nvPicPr>
          <p:cNvPr id="10" name="Picture 10" descr="bu walk 3.jpg"/>
          <p:cNvPicPr>
            <a:picLocks noChangeAspect="1"/>
          </p:cNvPicPr>
          <p:nvPr/>
        </p:nvPicPr>
        <p:blipFill>
          <a:blip r:embed="rId3"/>
          <a:stretch>
            <a:fillRect/>
          </a:stretch>
        </p:blipFill>
        <p:spPr>
          <a:xfrm>
            <a:off x="4139421" y="3486150"/>
            <a:ext cx="4263605" cy="3195714"/>
          </a:xfrm>
          <a:prstGeom prst="rect">
            <a:avLst/>
          </a:prstGeom>
        </p:spPr>
      </p:pic>
    </p:spTree>
    <p:extLst>
      <p:ext uri="{BB962C8B-B14F-4D97-AF65-F5344CB8AC3E}">
        <p14:creationId xmlns:p14="http://schemas.microsoft.com/office/powerpoint/2010/main" val="36236503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43050" y="266700"/>
            <a:ext cx="9144000" cy="1206860"/>
          </a:xfrm>
        </p:spPr>
        <p:txBody>
          <a:bodyPr/>
          <a:lstStyle/>
          <a:p>
            <a:r>
              <a:rPr lang="en-US" dirty="0"/>
              <a:t>We showed up!</a:t>
            </a:r>
          </a:p>
        </p:txBody>
      </p:sp>
      <p:pic>
        <p:nvPicPr>
          <p:cNvPr id="4" name="Picture 4" descr="bu walk.jpg"/>
          <p:cNvPicPr>
            <a:picLocks noChangeAspect="1"/>
          </p:cNvPicPr>
          <p:nvPr/>
        </p:nvPicPr>
        <p:blipFill>
          <a:blip r:embed="rId2"/>
          <a:stretch>
            <a:fillRect/>
          </a:stretch>
        </p:blipFill>
        <p:spPr>
          <a:xfrm>
            <a:off x="1009650" y="1733550"/>
            <a:ext cx="5864710" cy="4396356"/>
          </a:xfrm>
          <a:prstGeom prst="rect">
            <a:avLst/>
          </a:prstGeom>
        </p:spPr>
      </p:pic>
      <p:pic>
        <p:nvPicPr>
          <p:cNvPr id="8" name="Picture 8" descr="bu walk 6.jpg"/>
          <p:cNvPicPr>
            <a:picLocks noChangeAspect="1"/>
          </p:cNvPicPr>
          <p:nvPr/>
        </p:nvPicPr>
        <p:blipFill>
          <a:blip r:embed="rId3"/>
          <a:stretch>
            <a:fillRect/>
          </a:stretch>
        </p:blipFill>
        <p:spPr>
          <a:xfrm>
            <a:off x="7867650" y="1733550"/>
            <a:ext cx="3179912" cy="4250170"/>
          </a:xfrm>
          <a:prstGeom prst="rect">
            <a:avLst/>
          </a:prstGeom>
        </p:spPr>
      </p:pic>
    </p:spTree>
    <p:extLst>
      <p:ext uri="{BB962C8B-B14F-4D97-AF65-F5344CB8AC3E}">
        <p14:creationId xmlns:p14="http://schemas.microsoft.com/office/powerpoint/2010/main" val="291011277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638175"/>
            <a:ext cx="9144000" cy="1077464"/>
          </a:xfrm>
        </p:spPr>
        <p:txBody>
          <a:bodyPr/>
          <a:lstStyle/>
          <a:p>
            <a:r>
              <a:rPr lang="en-US" dirty="0"/>
              <a:t>Visibility and Availability</a:t>
            </a:r>
          </a:p>
        </p:txBody>
      </p:sp>
      <p:pic>
        <p:nvPicPr>
          <p:cNvPr id="4" name="Picture 4" descr="bu walk 4.jpg"/>
          <p:cNvPicPr>
            <a:picLocks noChangeAspect="1"/>
          </p:cNvPicPr>
          <p:nvPr/>
        </p:nvPicPr>
        <p:blipFill>
          <a:blip r:embed="rId2"/>
          <a:stretch>
            <a:fillRect/>
          </a:stretch>
        </p:blipFill>
        <p:spPr>
          <a:xfrm>
            <a:off x="3989717" y="1838325"/>
            <a:ext cx="4182733" cy="3142702"/>
          </a:xfrm>
          <a:prstGeom prst="rect">
            <a:avLst/>
          </a:prstGeom>
        </p:spPr>
      </p:pic>
      <p:sp>
        <p:nvSpPr>
          <p:cNvPr id="6" name="TextBox 5"/>
          <p:cNvSpPr txBox="1"/>
          <p:nvPr/>
        </p:nvSpPr>
        <p:spPr>
          <a:xfrm>
            <a:off x="2020019" y="5419725"/>
            <a:ext cx="8113143" cy="830997"/>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dirty="0"/>
              <a:t>We had a table with information for people to take, sign up sheets for follow up, and doctors and staff to educate!</a:t>
            </a:r>
            <a:endParaRPr lang="en-US" sz="2400"/>
          </a:p>
        </p:txBody>
      </p:sp>
    </p:spTree>
    <p:extLst>
      <p:ext uri="{BB962C8B-B14F-4D97-AF65-F5344CB8AC3E}">
        <p14:creationId xmlns:p14="http://schemas.microsoft.com/office/powerpoint/2010/main" val="305462758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38300" y="152400"/>
            <a:ext cx="9144000" cy="996622"/>
          </a:xfrm>
        </p:spPr>
        <p:txBody>
          <a:bodyPr/>
          <a:lstStyle/>
          <a:p>
            <a:r>
              <a:rPr lang="en-US" dirty="0"/>
              <a:t>We were involved!</a:t>
            </a:r>
          </a:p>
        </p:txBody>
      </p:sp>
      <p:pic>
        <p:nvPicPr>
          <p:cNvPr id="4" name="Picture 4" descr="bu walk 6.jpg"/>
          <p:cNvPicPr>
            <a:picLocks noChangeAspect="1"/>
          </p:cNvPicPr>
          <p:nvPr/>
        </p:nvPicPr>
        <p:blipFill>
          <a:blip r:embed="rId2"/>
          <a:stretch>
            <a:fillRect/>
          </a:stretch>
        </p:blipFill>
        <p:spPr>
          <a:xfrm>
            <a:off x="1961790" y="1144438"/>
            <a:ext cx="2743200" cy="3667125"/>
          </a:xfrm>
          <a:prstGeom prst="rect">
            <a:avLst/>
          </a:prstGeom>
        </p:spPr>
      </p:pic>
      <p:sp>
        <p:nvSpPr>
          <p:cNvPr id="6" name="TextBox 5"/>
          <p:cNvSpPr txBox="1"/>
          <p:nvPr/>
        </p:nvSpPr>
        <p:spPr>
          <a:xfrm>
            <a:off x="459356" y="4917057"/>
            <a:ext cx="5751662" cy="1938992"/>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dirty="0"/>
              <a:t>We had 16 staff members volunteering for the event: 2 members were on the planning committee, 3 members ran the Quiet Tent, 10 members worked on advocacy efforts, 1 person worked on Trial Match</a:t>
            </a:r>
          </a:p>
        </p:txBody>
      </p:sp>
      <p:pic>
        <p:nvPicPr>
          <p:cNvPr id="7" name="Picture 7" descr="bu walk 5.jpg"/>
          <p:cNvPicPr>
            <a:picLocks noChangeAspect="1"/>
          </p:cNvPicPr>
          <p:nvPr/>
        </p:nvPicPr>
        <p:blipFill>
          <a:blip r:embed="rId3"/>
          <a:stretch>
            <a:fillRect/>
          </a:stretch>
        </p:blipFill>
        <p:spPr>
          <a:xfrm>
            <a:off x="7972425" y="1236663"/>
            <a:ext cx="2743200" cy="3521555"/>
          </a:xfrm>
          <a:prstGeom prst="rect">
            <a:avLst/>
          </a:prstGeom>
        </p:spPr>
      </p:pic>
      <p:sp>
        <p:nvSpPr>
          <p:cNvPr id="9" name="TextBox 8"/>
          <p:cNvSpPr txBox="1"/>
          <p:nvPr/>
        </p:nvSpPr>
        <p:spPr>
          <a:xfrm>
            <a:off x="7972425" y="5019675"/>
            <a:ext cx="2743200" cy="1569660"/>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dirty="0"/>
              <a:t>We fundraised! So we were able to have our own poster on the route.</a:t>
            </a:r>
          </a:p>
        </p:txBody>
      </p:sp>
    </p:spTree>
    <p:extLst>
      <p:ext uri="{BB962C8B-B14F-4D97-AF65-F5344CB8AC3E}">
        <p14:creationId xmlns:p14="http://schemas.microsoft.com/office/powerpoint/2010/main" val="21873959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01283"/>
            <a:ext cx="12187477" cy="1431925"/>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4" descr="Screen Shot 2017-09-26 at 11.08.12 AM.png"/>
          <p:cNvPicPr>
            <a:picLocks noGrp="1" noChangeAspect="1"/>
          </p:cNvPicPr>
          <p:nvPr>
            <p:ph idx="1"/>
          </p:nvPr>
        </p:nvPicPr>
        <p:blipFill>
          <a:blip r:embed="rId2"/>
          <a:stretch>
            <a:fillRect/>
          </a:stretch>
        </p:blipFill>
        <p:spPr>
          <a:xfrm>
            <a:off x="4381500" y="186906"/>
            <a:ext cx="3186022" cy="1833177"/>
          </a:xfrm>
          <a:prstGeom prst="rect">
            <a:avLst/>
          </a:prstGeom>
        </p:spPr>
      </p:pic>
      <p:pic>
        <p:nvPicPr>
          <p:cNvPr id="9" name="Picture 9" descr="alz.jpg"/>
          <p:cNvPicPr>
            <a:picLocks noChangeAspect="1"/>
          </p:cNvPicPr>
          <p:nvPr/>
        </p:nvPicPr>
        <p:blipFill>
          <a:blip r:embed="rId3"/>
          <a:stretch>
            <a:fillRect/>
          </a:stretch>
        </p:blipFill>
        <p:spPr>
          <a:xfrm>
            <a:off x="581025" y="2867025"/>
            <a:ext cx="3719961" cy="2393830"/>
          </a:xfrm>
          <a:prstGeom prst="rect">
            <a:avLst/>
          </a:prstGeom>
        </p:spPr>
      </p:pic>
      <p:pic>
        <p:nvPicPr>
          <p:cNvPr id="11" name="Picture 11" descr="fam.jpg"/>
          <p:cNvPicPr>
            <a:picLocks noChangeAspect="1"/>
          </p:cNvPicPr>
          <p:nvPr/>
        </p:nvPicPr>
        <p:blipFill>
          <a:blip r:embed="rId4"/>
          <a:stretch>
            <a:fillRect/>
          </a:stretch>
        </p:blipFill>
        <p:spPr>
          <a:xfrm>
            <a:off x="8772525" y="2012830"/>
            <a:ext cx="2743200" cy="2743200"/>
          </a:xfrm>
          <a:prstGeom prst="rect">
            <a:avLst/>
          </a:prstGeom>
        </p:spPr>
      </p:pic>
      <p:pic>
        <p:nvPicPr>
          <p:cNvPr id="13" name="Picture 13" descr="hope health.jpg"/>
          <p:cNvPicPr>
            <a:picLocks noChangeAspect="1"/>
          </p:cNvPicPr>
          <p:nvPr/>
        </p:nvPicPr>
        <p:blipFill>
          <a:blip r:embed="rId5"/>
          <a:stretch>
            <a:fillRect/>
          </a:stretch>
        </p:blipFill>
        <p:spPr>
          <a:xfrm>
            <a:off x="5839544" y="3686175"/>
            <a:ext cx="2924971" cy="2556474"/>
          </a:xfrm>
          <a:prstGeom prst="rect">
            <a:avLst/>
          </a:prstGeom>
        </p:spPr>
      </p:pic>
    </p:spTree>
    <p:extLst>
      <p:ext uri="{BB962C8B-B14F-4D97-AF65-F5344CB8AC3E}">
        <p14:creationId xmlns:p14="http://schemas.microsoft.com/office/powerpoint/2010/main" val="194308345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9625" y="714375"/>
            <a:ext cx="7183648" cy="1325563"/>
          </a:xfrm>
        </p:spPr>
        <p:txBody>
          <a:bodyPr/>
          <a:lstStyle/>
          <a:p>
            <a:r>
              <a:rPr lang="en-US" b="1" dirty="0">
                <a:solidFill>
                  <a:srgbClr val="C00000"/>
                </a:solidFill>
              </a:rPr>
              <a:t>Outreach: Understanding Target Audience</a:t>
            </a:r>
          </a:p>
        </p:txBody>
      </p:sp>
      <p:sp>
        <p:nvSpPr>
          <p:cNvPr id="3" name="Content Placeholder 2"/>
          <p:cNvSpPr>
            <a:spLocks noGrp="1"/>
          </p:cNvSpPr>
          <p:nvPr>
            <p:ph idx="1"/>
          </p:nvPr>
        </p:nvSpPr>
        <p:spPr>
          <a:xfrm>
            <a:off x="838200" y="2909318"/>
            <a:ext cx="10515600" cy="3267645"/>
          </a:xfrm>
        </p:spPr>
        <p:txBody>
          <a:bodyPr vert="horz" lIns="91440" tIns="45720" rIns="91440" bIns="45720" rtlCol="0" anchor="t">
            <a:normAutofit/>
          </a:bodyPr>
          <a:lstStyle/>
          <a:p>
            <a:r>
              <a:rPr lang="en-US" dirty="0"/>
              <a:t>Structure the Programming- Cater to the impaired</a:t>
            </a:r>
          </a:p>
          <a:p>
            <a:pPr lvl="1"/>
            <a:r>
              <a:rPr lang="en-US" dirty="0"/>
              <a:t>Do not assume an educated audience- many caregivers will bring their loved ones</a:t>
            </a:r>
          </a:p>
          <a:p>
            <a:pPr lvl="1"/>
            <a:r>
              <a:rPr lang="en-US" dirty="0"/>
              <a:t>Establishing background</a:t>
            </a:r>
            <a:endParaRPr dirty="0"/>
          </a:p>
          <a:p>
            <a:pPr lvl="1"/>
            <a:r>
              <a:rPr lang="en-US" dirty="0"/>
              <a:t>Repetition </a:t>
            </a:r>
          </a:p>
          <a:p>
            <a:pPr lvl="1"/>
            <a:r>
              <a:rPr lang="en-US" dirty="0"/>
              <a:t>Not getting off topic </a:t>
            </a:r>
          </a:p>
          <a:p>
            <a:pPr lvl="1"/>
            <a:r>
              <a:rPr lang="en-US" dirty="0"/>
              <a:t>Summarizing is KEY as you go along</a:t>
            </a:r>
          </a:p>
          <a:p>
            <a:pPr lvl="1"/>
            <a:r>
              <a:rPr lang="en-US" dirty="0"/>
              <a:t>Always give "take </a:t>
            </a:r>
            <a:r>
              <a:rPr lang="en-US" dirty="0" err="1"/>
              <a:t>aways</a:t>
            </a:r>
            <a:r>
              <a:rPr lang="en-US" dirty="0"/>
              <a:t>"</a:t>
            </a:r>
          </a:p>
          <a:p>
            <a:pPr lvl="1"/>
            <a:endParaRPr lang="en-US" dirty="0"/>
          </a:p>
        </p:txBody>
      </p:sp>
      <p:pic>
        <p:nvPicPr>
          <p:cNvPr id="4" name="Picture 4" descr="Screen Shot 2017-09-26 at 11.08.12 AM.png"/>
          <p:cNvPicPr>
            <a:picLocks noChangeAspect="1"/>
          </p:cNvPicPr>
          <p:nvPr/>
        </p:nvPicPr>
        <p:blipFill>
          <a:blip r:embed="rId2"/>
          <a:stretch>
            <a:fillRect/>
          </a:stretch>
        </p:blipFill>
        <p:spPr>
          <a:xfrm>
            <a:off x="657225" y="571500"/>
            <a:ext cx="3186022" cy="1833177"/>
          </a:xfrm>
          <a:prstGeom prst="rect">
            <a:avLst/>
          </a:prstGeom>
        </p:spPr>
      </p:pic>
    </p:spTree>
    <p:extLst>
      <p:ext uri="{BB962C8B-B14F-4D97-AF65-F5344CB8AC3E}">
        <p14:creationId xmlns:p14="http://schemas.microsoft.com/office/powerpoint/2010/main" val="319263002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5200650" y="476250"/>
            <a:ext cx="718364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C00000"/>
                </a:solidFill>
              </a:rPr>
              <a:t>Outreach: Understanding Target Audience</a:t>
            </a:r>
          </a:p>
        </p:txBody>
      </p:sp>
      <p:pic>
        <p:nvPicPr>
          <p:cNvPr id="8" name="Picture 8" descr="Screen Shot 2017-09-26 at 11.08.12 AM.png"/>
          <p:cNvPicPr>
            <a:picLocks noChangeAspect="1"/>
          </p:cNvPicPr>
          <p:nvPr/>
        </p:nvPicPr>
        <p:blipFill>
          <a:blip r:embed="rId2"/>
          <a:stretch>
            <a:fillRect/>
          </a:stretch>
        </p:blipFill>
        <p:spPr>
          <a:xfrm>
            <a:off x="390525" y="476250"/>
            <a:ext cx="3234546" cy="1864618"/>
          </a:xfrm>
          <a:prstGeom prst="rect">
            <a:avLst/>
          </a:prstGeom>
        </p:spPr>
      </p:pic>
      <p:sp>
        <p:nvSpPr>
          <p:cNvPr id="10" name="TextBox 9"/>
          <p:cNvSpPr txBox="1"/>
          <p:nvPr/>
        </p:nvSpPr>
        <p:spPr>
          <a:xfrm>
            <a:off x="0" y="3057525"/>
            <a:ext cx="4521710" cy="3046988"/>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1" dirty="0"/>
              <a:t>Website design:</a:t>
            </a:r>
          </a:p>
          <a:p>
            <a:pPr algn="ctr"/>
            <a:r>
              <a:rPr lang="en-US" sz="2400" dirty="0"/>
              <a:t>- No scrolling</a:t>
            </a:r>
          </a:p>
          <a:p>
            <a:pPr algn="ctr"/>
            <a:r>
              <a:rPr lang="en-US" sz="2400" dirty="0"/>
              <a:t>- Cater to impairment: our rule of thumb is a 6th grade reading level</a:t>
            </a:r>
          </a:p>
          <a:p>
            <a:pPr algn="ctr"/>
            <a:r>
              <a:rPr lang="en-US" sz="2400" dirty="0"/>
              <a:t>- Large print</a:t>
            </a:r>
          </a:p>
          <a:p>
            <a:pPr algn="ctr"/>
            <a:r>
              <a:rPr lang="en-US" sz="2400" dirty="0"/>
              <a:t>- Make sure links open in a new tab</a:t>
            </a:r>
          </a:p>
          <a:p>
            <a:pPr algn="ctr"/>
            <a:r>
              <a:rPr lang="en-US" sz="2400" dirty="0"/>
              <a:t>- Contrast sensitivity</a:t>
            </a:r>
          </a:p>
        </p:txBody>
      </p:sp>
      <p:pic>
        <p:nvPicPr>
          <p:cNvPr id="11" name="Picture 11" descr="dxcte.jpg"/>
          <p:cNvPicPr>
            <a:picLocks noChangeAspect="1"/>
          </p:cNvPicPr>
          <p:nvPr/>
        </p:nvPicPr>
        <p:blipFill>
          <a:blip r:embed="rId3"/>
          <a:stretch>
            <a:fillRect/>
          </a:stretch>
        </p:blipFill>
        <p:spPr>
          <a:xfrm>
            <a:off x="4657725" y="2381250"/>
            <a:ext cx="7425981" cy="3700732"/>
          </a:xfrm>
          <a:prstGeom prst="rect">
            <a:avLst/>
          </a:prstGeom>
        </p:spPr>
      </p:pic>
    </p:spTree>
    <p:extLst>
      <p:ext uri="{BB962C8B-B14F-4D97-AF65-F5344CB8AC3E}">
        <p14:creationId xmlns:p14="http://schemas.microsoft.com/office/powerpoint/2010/main" val="329538761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DAYBREAK-ALZ Flyer_V2_CAN(EN)_13April2017_Page_1.jpg"/>
          <p:cNvPicPr>
            <a:picLocks noChangeAspect="1"/>
          </p:cNvPicPr>
          <p:nvPr/>
        </p:nvPicPr>
        <p:blipFill rotWithShape="1">
          <a:blip r:embed="rId2"/>
          <a:srcRect l="642" b="24443"/>
          <a:stretch/>
        </p:blipFill>
        <p:spPr>
          <a:xfrm>
            <a:off x="200025" y="66675"/>
            <a:ext cx="6060881" cy="6541322"/>
          </a:xfrm>
          <a:prstGeom prst="rect">
            <a:avLst/>
          </a:prstGeom>
        </p:spPr>
      </p:pic>
      <p:sp>
        <p:nvSpPr>
          <p:cNvPr id="7" name="TextBox 6"/>
          <p:cNvSpPr txBox="1"/>
          <p:nvPr/>
        </p:nvSpPr>
        <p:spPr>
          <a:xfrm>
            <a:off x="7553325" y="2733675"/>
            <a:ext cx="2743200" cy="1569660"/>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dirty="0"/>
              <a:t>What would you assume this is about?</a:t>
            </a:r>
          </a:p>
        </p:txBody>
      </p:sp>
    </p:spTree>
    <p:extLst>
      <p:ext uri="{BB962C8B-B14F-4D97-AF65-F5344CB8AC3E}">
        <p14:creationId xmlns:p14="http://schemas.microsoft.com/office/powerpoint/2010/main" val="400758931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DAYBREAK-ALZ Flyer_V2_CAN(EN)_13April2017_Page_1.jpg"/>
          <p:cNvPicPr>
            <a:picLocks noChangeAspect="1"/>
          </p:cNvPicPr>
          <p:nvPr/>
        </p:nvPicPr>
        <p:blipFill>
          <a:blip r:embed="rId2"/>
          <a:stretch>
            <a:fillRect/>
          </a:stretch>
        </p:blipFill>
        <p:spPr>
          <a:xfrm>
            <a:off x="3181350" y="-133350"/>
            <a:ext cx="4804153" cy="6809114"/>
          </a:xfrm>
          <a:prstGeom prst="rect">
            <a:avLst/>
          </a:prstGeom>
        </p:spPr>
      </p:pic>
      <p:sp>
        <p:nvSpPr>
          <p:cNvPr id="6" name="Oval 5"/>
          <p:cNvSpPr/>
          <p:nvPr/>
        </p:nvSpPr>
        <p:spPr>
          <a:xfrm>
            <a:off x="3181350" y="6019800"/>
            <a:ext cx="2157413" cy="505632"/>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Connector: Curved 11"/>
          <p:cNvCxnSpPr/>
          <p:nvPr/>
        </p:nvCxnSpPr>
        <p:spPr>
          <a:xfrm>
            <a:off x="1990725" y="5191125"/>
            <a:ext cx="914400" cy="914400"/>
          </a:xfrm>
          <a:prstGeom prst="curvedConnector3">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314325" y="4514850"/>
            <a:ext cx="2743200" cy="646331"/>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t>Name of the study is down here!!!</a:t>
            </a:r>
          </a:p>
        </p:txBody>
      </p:sp>
    </p:spTree>
    <p:extLst>
      <p:ext uri="{BB962C8B-B14F-4D97-AF65-F5344CB8AC3E}">
        <p14:creationId xmlns:p14="http://schemas.microsoft.com/office/powerpoint/2010/main" val="217299218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8013" y="369172"/>
            <a:ext cx="10745787" cy="5807791"/>
          </a:xfrm>
        </p:spPr>
        <p:txBody>
          <a:bodyPr vert="horz" lIns="91440" tIns="45720" rIns="91440" bIns="45720" rtlCol="0" anchor="t">
            <a:normAutofit fontScale="62500" lnSpcReduction="20000"/>
          </a:bodyPr>
          <a:lstStyle/>
          <a:p>
            <a:pPr marL="0" indent="0">
              <a:buNone/>
            </a:pPr>
            <a:r>
              <a:rPr b="1" dirty="0"/>
              <a:t>About the DAYBREAK-ALZ Study</a:t>
            </a:r>
            <a:endParaRPr lang="en-US" b="1" dirty="0"/>
          </a:p>
          <a:p>
            <a:r>
              <a:rPr lang="en-US" dirty="0"/>
              <a:t>The study will examine an oral investigational drug that may have some effect on the brain changes associated with Alzheimer’s disease. The study is designed to find out whether this investigational drug (or “study drug”) can slow down the decline in memory and mental functioning.</a:t>
            </a:r>
            <a:endParaRPr dirty="0"/>
          </a:p>
          <a:p>
            <a:r>
              <a:rPr lang="en-US" dirty="0"/>
              <a:t>The DAYBREAK-ALZ study will include approximately 1,900 participants from around the globe.</a:t>
            </a:r>
            <a:endParaRPr dirty="0"/>
          </a:p>
          <a:p>
            <a:r>
              <a:rPr lang="en-US" dirty="0"/>
              <a:t>There is no cost to participate. Volunteers who take part in the study will receive all study-related care, from a Specialist Physician, at no cost.</a:t>
            </a:r>
            <a:endParaRPr dirty="0"/>
          </a:p>
          <a:p>
            <a:r>
              <a:rPr lang="en-US" dirty="0"/>
              <a:t>You may be compensated up to $150 per visit for your time and travel expenses.</a:t>
            </a:r>
            <a:endParaRPr dirty="0"/>
          </a:p>
          <a:p>
            <a:pPr marL="0" indent="0">
              <a:buNone/>
            </a:pPr>
            <a:r>
              <a:rPr b="1" dirty="0"/>
              <a:t>Who can join the DAYBREAK-ALZ Study?</a:t>
            </a:r>
          </a:p>
          <a:p>
            <a:r>
              <a:rPr lang="en-US" dirty="0"/>
              <a:t>To join the study you must:</a:t>
            </a:r>
            <a:endParaRPr dirty="0"/>
          </a:p>
          <a:p>
            <a:r>
              <a:rPr lang="en-US" dirty="0"/>
              <a:t>Be between 55 and 85 years old</a:t>
            </a:r>
            <a:endParaRPr dirty="0"/>
          </a:p>
          <a:p>
            <a:r>
              <a:rPr lang="en-US" dirty="0"/>
              <a:t>Have a close friend, relative or partner who would be willing to be your study partner throughout the study</a:t>
            </a:r>
            <a:endParaRPr dirty="0"/>
          </a:p>
          <a:p>
            <a:r>
              <a:rPr lang="en-US" dirty="0"/>
              <a:t>Have experienced a gradual loss of memory over the last 6 months (the study team will assess whether this is due to Alzheimer’s disease) or have been diagnosed with mild Alzheimer’s disease</a:t>
            </a:r>
            <a:endParaRPr dirty="0"/>
          </a:p>
          <a:p>
            <a:r>
              <a:rPr dirty="0"/>
              <a:t>Interested?</a:t>
            </a:r>
          </a:p>
          <a:p>
            <a:r>
              <a:rPr lang="en-US" dirty="0"/>
              <a:t>If you think you might like to join the DAYBREAK-ALZ study or you would like to learn more, please contact us. We can tell you more about it and explain what participating would mean for you. We will talk through the potential benefits and risks of being involved in the study, before you make your decision about joining.</a:t>
            </a:r>
            <a:endParaRPr dirty="0"/>
          </a:p>
          <a:p>
            <a:r>
              <a:rPr lang="en-US" dirty="0"/>
              <a:t>We will also carry out several medical checks to see whether you are right for the study, and the study is right for you.</a:t>
            </a:r>
            <a:endParaRPr dirty="0"/>
          </a:p>
          <a:p>
            <a:endParaRPr lang="en-US" dirty="0"/>
          </a:p>
        </p:txBody>
      </p:sp>
    </p:spTree>
    <p:extLst>
      <p:ext uri="{BB962C8B-B14F-4D97-AF65-F5344CB8AC3E}">
        <p14:creationId xmlns:p14="http://schemas.microsoft.com/office/powerpoint/2010/main" val="106238676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adc.png"/>
          <p:cNvPicPr>
            <a:picLocks noChangeAspect="1"/>
          </p:cNvPicPr>
          <p:nvPr/>
        </p:nvPicPr>
        <p:blipFill>
          <a:blip r:embed="rId2"/>
          <a:stretch>
            <a:fillRect/>
          </a:stretch>
        </p:blipFill>
        <p:spPr>
          <a:xfrm>
            <a:off x="1209675" y="178638"/>
            <a:ext cx="4150383" cy="6229259"/>
          </a:xfrm>
          <a:prstGeom prst="rect">
            <a:avLst/>
          </a:prstGeom>
        </p:spPr>
      </p:pic>
      <p:sp>
        <p:nvSpPr>
          <p:cNvPr id="6" name="TextBox 5"/>
          <p:cNvSpPr txBox="1"/>
          <p:nvPr/>
        </p:nvSpPr>
        <p:spPr>
          <a:xfrm>
            <a:off x="6324600" y="1709827"/>
            <a:ext cx="4619445" cy="3170099"/>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000" dirty="0"/>
              <a:t>Call to action</a:t>
            </a:r>
          </a:p>
          <a:p>
            <a:pPr algn="ctr"/>
            <a:endParaRPr lang="en-US" sz="4000" dirty="0"/>
          </a:p>
          <a:p>
            <a:pPr algn="ctr"/>
            <a:r>
              <a:rPr lang="en-US" sz="4000" dirty="0"/>
              <a:t>Why Participate</a:t>
            </a:r>
            <a:endParaRPr sz="4000"/>
          </a:p>
          <a:p>
            <a:pPr algn="ctr"/>
            <a:endParaRPr lang="en-US" sz="4000" dirty="0"/>
          </a:p>
          <a:p>
            <a:pPr algn="ctr"/>
            <a:r>
              <a:rPr lang="en-US" sz="4000" dirty="0"/>
              <a:t>FAQs</a:t>
            </a:r>
          </a:p>
        </p:txBody>
      </p:sp>
    </p:spTree>
    <p:extLst>
      <p:ext uri="{BB962C8B-B14F-4D97-AF65-F5344CB8AC3E}">
        <p14:creationId xmlns:p14="http://schemas.microsoft.com/office/powerpoint/2010/main" val="245958141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59355" y="365125"/>
            <a:ext cx="2994445" cy="1325563"/>
          </a:xfrm>
        </p:spPr>
        <p:txBody>
          <a:bodyPr/>
          <a:lstStyle/>
          <a:p>
            <a:r>
              <a:rPr lang="en-US" b="1" dirty="0">
                <a:solidFill>
                  <a:srgbClr val="C00000"/>
                </a:solidFill>
              </a:rPr>
              <a:t>Outreach</a:t>
            </a:r>
          </a:p>
        </p:txBody>
      </p:sp>
      <p:sp>
        <p:nvSpPr>
          <p:cNvPr id="3" name="Content Placeholder 2"/>
          <p:cNvSpPr>
            <a:spLocks noGrp="1"/>
          </p:cNvSpPr>
          <p:nvPr>
            <p:ph idx="1"/>
          </p:nvPr>
        </p:nvSpPr>
        <p:spPr>
          <a:xfrm>
            <a:off x="211138" y="2952750"/>
            <a:ext cx="6310851" cy="3589338"/>
          </a:xfrm>
        </p:spPr>
        <p:txBody>
          <a:bodyPr vert="horz" lIns="91440" tIns="45720" rIns="91440" bIns="45720" rtlCol="0" anchor="t">
            <a:normAutofit lnSpcReduction="10000"/>
          </a:bodyPr>
          <a:lstStyle/>
          <a:p>
            <a:r>
              <a:rPr lang="en-US" dirty="0"/>
              <a:t>Creating your own network- set up meetings with everyone who will sit down with you</a:t>
            </a:r>
          </a:p>
          <a:p>
            <a:r>
              <a:rPr lang="en-US" dirty="0"/>
              <a:t>Keep track of initial meetings and all follow up, like you would with a participant</a:t>
            </a:r>
          </a:p>
          <a:p>
            <a:r>
              <a:rPr lang="en-US" dirty="0"/>
              <a:t>Invite them to YOUR events and ask them to invite you to theirs!</a:t>
            </a:r>
          </a:p>
          <a:p>
            <a:r>
              <a:rPr lang="en-US" dirty="0"/>
              <a:t>Identifying areas in need </a:t>
            </a:r>
          </a:p>
        </p:txBody>
      </p:sp>
      <p:pic>
        <p:nvPicPr>
          <p:cNvPr id="4" name="Picture 4" descr="Screen Shot 2017-09-26 at 11.08.12 AM.png"/>
          <p:cNvPicPr>
            <a:picLocks noChangeAspect="1"/>
          </p:cNvPicPr>
          <p:nvPr/>
        </p:nvPicPr>
        <p:blipFill>
          <a:blip r:embed="rId2"/>
          <a:stretch>
            <a:fillRect/>
          </a:stretch>
        </p:blipFill>
        <p:spPr>
          <a:xfrm>
            <a:off x="1000125" y="365125"/>
            <a:ext cx="3347767" cy="1925897"/>
          </a:xfrm>
          <a:prstGeom prst="rect">
            <a:avLst/>
          </a:prstGeom>
        </p:spPr>
      </p:pic>
      <p:pic>
        <p:nvPicPr>
          <p:cNvPr id="6" name="Picture 6" descr="northeast.png"/>
          <p:cNvPicPr>
            <a:picLocks noChangeAspect="1"/>
          </p:cNvPicPr>
          <p:nvPr/>
        </p:nvPicPr>
        <p:blipFill rotWithShape="1">
          <a:blip r:embed="rId3"/>
          <a:srcRect l="50921" b="37883"/>
          <a:stretch/>
        </p:blipFill>
        <p:spPr>
          <a:xfrm>
            <a:off x="6648450" y="1571625"/>
            <a:ext cx="2251973" cy="2926591"/>
          </a:xfrm>
          <a:prstGeom prst="rect">
            <a:avLst/>
          </a:prstGeom>
        </p:spPr>
      </p:pic>
      <p:pic>
        <p:nvPicPr>
          <p:cNvPr id="8" name="Picture 8" descr="cape.jpg"/>
          <p:cNvPicPr>
            <a:picLocks noChangeAspect="1"/>
          </p:cNvPicPr>
          <p:nvPr/>
        </p:nvPicPr>
        <p:blipFill>
          <a:blip r:embed="rId4"/>
          <a:stretch>
            <a:fillRect/>
          </a:stretch>
        </p:blipFill>
        <p:spPr>
          <a:xfrm>
            <a:off x="8943975" y="3724275"/>
            <a:ext cx="2695575" cy="2428875"/>
          </a:xfrm>
          <a:prstGeom prst="rect">
            <a:avLst/>
          </a:prstGeom>
        </p:spPr>
      </p:pic>
    </p:spTree>
    <p:extLst>
      <p:ext uri="{BB962C8B-B14F-4D97-AF65-F5344CB8AC3E}">
        <p14:creationId xmlns:p14="http://schemas.microsoft.com/office/powerpoint/2010/main" val="178348574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76225"/>
            <a:ext cx="12188765" cy="1366838"/>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943350" y="365125"/>
            <a:ext cx="3496215" cy="1325563"/>
          </a:xfrm>
        </p:spPr>
        <p:txBody>
          <a:bodyPr/>
          <a:lstStyle/>
          <a:p>
            <a:r>
              <a:rPr lang="en-US" b="1" dirty="0">
                <a:solidFill>
                  <a:srgbClr val="000000"/>
                </a:solidFill>
              </a:rPr>
              <a:t>What worked</a:t>
            </a:r>
          </a:p>
        </p:txBody>
      </p:sp>
      <p:sp>
        <p:nvSpPr>
          <p:cNvPr id="3" name="Content Placeholder 2"/>
          <p:cNvSpPr>
            <a:spLocks noGrp="1"/>
          </p:cNvSpPr>
          <p:nvPr>
            <p:ph idx="1"/>
          </p:nvPr>
        </p:nvSpPr>
        <p:spPr/>
        <p:txBody>
          <a:bodyPr vert="horz" lIns="91440" tIns="45720" rIns="91440" bIns="45720" rtlCol="0" anchor="t">
            <a:normAutofit/>
          </a:bodyPr>
          <a:lstStyle/>
          <a:p>
            <a:r>
              <a:rPr lang="en-US" dirty="0"/>
              <a:t>Visibility in the media </a:t>
            </a:r>
          </a:p>
          <a:p>
            <a:r>
              <a:rPr lang="en-US" dirty="0"/>
              <a:t>Education Programs </a:t>
            </a:r>
          </a:p>
          <a:p>
            <a:r>
              <a:rPr lang="en-US" dirty="0"/>
              <a:t>Physician Networking</a:t>
            </a:r>
          </a:p>
          <a:p>
            <a:r>
              <a:rPr lang="en-US" dirty="0"/>
              <a:t>Branding</a:t>
            </a:r>
          </a:p>
          <a:p>
            <a:r>
              <a:rPr lang="en-US" dirty="0"/>
              <a:t>Networking with local organizations </a:t>
            </a:r>
          </a:p>
          <a:p>
            <a:pPr lvl="1"/>
            <a:r>
              <a:rPr lang="en-US" dirty="0"/>
              <a:t>E-blasts </a:t>
            </a:r>
          </a:p>
          <a:p>
            <a:pPr lvl="1"/>
            <a:r>
              <a:rPr lang="en-US" dirty="0"/>
              <a:t>Social Media </a:t>
            </a:r>
          </a:p>
        </p:txBody>
      </p:sp>
      <p:pic>
        <p:nvPicPr>
          <p:cNvPr id="5" name="Content Placeholder 6" descr="Screen Shot 2017-09-26 at 11.09.16 AM.png"/>
          <p:cNvPicPr>
            <a:picLocks noChangeAspect="1"/>
          </p:cNvPicPr>
          <p:nvPr/>
        </p:nvPicPr>
        <p:blipFill>
          <a:blip r:embed="rId2"/>
          <a:stretch>
            <a:fillRect/>
          </a:stretch>
        </p:blipFill>
        <p:spPr>
          <a:xfrm>
            <a:off x="7012343" y="2715000"/>
            <a:ext cx="4245758" cy="1286294"/>
          </a:xfrm>
          <a:prstGeom prst="rect">
            <a:avLst/>
          </a:prstGeom>
        </p:spPr>
      </p:pic>
    </p:spTree>
    <p:extLst>
      <p:ext uri="{BB962C8B-B14F-4D97-AF65-F5344CB8AC3E}">
        <p14:creationId xmlns:p14="http://schemas.microsoft.com/office/powerpoint/2010/main" val="327469906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73169"/>
            <a:ext cx="12188765" cy="1366838"/>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684588" y="365125"/>
            <a:ext cx="4661049" cy="1325563"/>
          </a:xfrm>
        </p:spPr>
        <p:txBody>
          <a:bodyPr/>
          <a:lstStyle/>
          <a:p>
            <a:r>
              <a:rPr lang="en-US" b="1" dirty="0">
                <a:solidFill>
                  <a:srgbClr val="000000"/>
                </a:solidFill>
              </a:rPr>
              <a:t>What didn’t work</a:t>
            </a:r>
          </a:p>
        </p:txBody>
      </p:sp>
      <p:sp>
        <p:nvSpPr>
          <p:cNvPr id="3" name="Content Placeholder 2"/>
          <p:cNvSpPr>
            <a:spLocks noGrp="1"/>
          </p:cNvSpPr>
          <p:nvPr>
            <p:ph idx="1"/>
          </p:nvPr>
        </p:nvSpPr>
        <p:spPr>
          <a:xfrm>
            <a:off x="838200" y="2359384"/>
            <a:ext cx="10515600" cy="3817579"/>
          </a:xfrm>
        </p:spPr>
        <p:txBody>
          <a:bodyPr/>
          <a:lstStyle/>
          <a:p>
            <a:r>
              <a:rPr lang="en-US" dirty="0"/>
              <a:t>Canvassing in local coffee and gyms </a:t>
            </a:r>
          </a:p>
          <a:p>
            <a:r>
              <a:rPr lang="en-US" dirty="0"/>
              <a:t>Advertisements in the Metro Newspaper </a:t>
            </a:r>
          </a:p>
          <a:p>
            <a:r>
              <a:rPr lang="en-US" dirty="0"/>
              <a:t>Social Media</a:t>
            </a:r>
          </a:p>
          <a:p>
            <a:r>
              <a:rPr lang="en-US" dirty="0"/>
              <a:t>Multiple flyers </a:t>
            </a:r>
          </a:p>
          <a:p>
            <a:endParaRPr lang="en-US" dirty="0"/>
          </a:p>
        </p:txBody>
      </p:sp>
    </p:spTree>
    <p:extLst>
      <p:ext uri="{BB962C8B-B14F-4D97-AF65-F5344CB8AC3E}">
        <p14:creationId xmlns:p14="http://schemas.microsoft.com/office/powerpoint/2010/main" val="247487684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388188"/>
            <a:ext cx="12187447" cy="127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6" descr="Screen Shot 2017-09-26 at 11.09.16 AM.png"/>
          <p:cNvPicPr>
            <a:picLocks noGrp="1" noChangeAspect="1"/>
          </p:cNvPicPr>
          <p:nvPr>
            <p:ph idx="1"/>
          </p:nvPr>
        </p:nvPicPr>
        <p:blipFill>
          <a:blip r:embed="rId2"/>
          <a:stretch>
            <a:fillRect/>
          </a:stretch>
        </p:blipFill>
        <p:spPr>
          <a:xfrm>
            <a:off x="3091132" y="186905"/>
            <a:ext cx="5994460" cy="1816080"/>
          </a:xfrm>
          <a:prstGeom prst="rect">
            <a:avLst/>
          </a:prstGeom>
        </p:spPr>
      </p:pic>
      <p:sp>
        <p:nvSpPr>
          <p:cNvPr id="10" name="TextBox 9"/>
          <p:cNvSpPr txBox="1"/>
          <p:nvPr/>
        </p:nvSpPr>
        <p:spPr>
          <a:xfrm>
            <a:off x="4715774" y="3629025"/>
            <a:ext cx="2743200" cy="523220"/>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dirty="0"/>
              <a:t>What didn't work</a:t>
            </a:r>
          </a:p>
        </p:txBody>
      </p:sp>
      <p:pic>
        <p:nvPicPr>
          <p:cNvPr id="11" name="Picture 11" descr="Screen Shot 2017-09-26 at 1.35.00 PM.png"/>
          <p:cNvPicPr>
            <a:picLocks noChangeAspect="1"/>
          </p:cNvPicPr>
          <p:nvPr/>
        </p:nvPicPr>
        <p:blipFill>
          <a:blip r:embed="rId3"/>
          <a:stretch>
            <a:fillRect/>
          </a:stretch>
        </p:blipFill>
        <p:spPr>
          <a:xfrm>
            <a:off x="8134350" y="1752600"/>
            <a:ext cx="3859242" cy="5013205"/>
          </a:xfrm>
          <a:prstGeom prst="rect">
            <a:avLst/>
          </a:prstGeom>
        </p:spPr>
      </p:pic>
      <p:pic>
        <p:nvPicPr>
          <p:cNvPr id="13" name="Picture 13" descr="Screen Shot 2017-09-26 at 1.40.13 PM.png"/>
          <p:cNvPicPr>
            <a:picLocks noChangeAspect="1"/>
          </p:cNvPicPr>
          <p:nvPr/>
        </p:nvPicPr>
        <p:blipFill>
          <a:blip r:embed="rId4"/>
          <a:stretch>
            <a:fillRect/>
          </a:stretch>
        </p:blipFill>
        <p:spPr>
          <a:xfrm>
            <a:off x="295275" y="1752600"/>
            <a:ext cx="3681322" cy="4780435"/>
          </a:xfrm>
          <a:prstGeom prst="rect">
            <a:avLst/>
          </a:prstGeom>
        </p:spPr>
      </p:pic>
    </p:spTree>
    <p:extLst>
      <p:ext uri="{BB962C8B-B14F-4D97-AF65-F5344CB8AC3E}">
        <p14:creationId xmlns:p14="http://schemas.microsoft.com/office/powerpoint/2010/main" val="415798941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388188"/>
            <a:ext cx="12187447" cy="127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6" descr="Screen Shot 2017-09-26 at 11.09.16 AM.png"/>
          <p:cNvPicPr>
            <a:picLocks noChangeAspect="1"/>
          </p:cNvPicPr>
          <p:nvPr/>
        </p:nvPicPr>
        <p:blipFill>
          <a:blip r:embed="rId2"/>
          <a:stretch>
            <a:fillRect/>
          </a:stretch>
        </p:blipFill>
        <p:spPr>
          <a:xfrm>
            <a:off x="3091132" y="186905"/>
            <a:ext cx="5994460" cy="1816080"/>
          </a:xfrm>
          <a:prstGeom prst="rect">
            <a:avLst/>
          </a:prstGeom>
        </p:spPr>
      </p:pic>
      <p:pic>
        <p:nvPicPr>
          <p:cNvPr id="8" name="Picture 8" descr="Screen Shot 2017-09-26 at 1.35.18 PM.png"/>
          <p:cNvPicPr>
            <a:picLocks noChangeAspect="1"/>
          </p:cNvPicPr>
          <p:nvPr/>
        </p:nvPicPr>
        <p:blipFill>
          <a:blip r:embed="rId3"/>
          <a:stretch>
            <a:fillRect/>
          </a:stretch>
        </p:blipFill>
        <p:spPr>
          <a:xfrm>
            <a:off x="238125" y="1667773"/>
            <a:ext cx="3762195" cy="4980534"/>
          </a:xfrm>
          <a:prstGeom prst="rect">
            <a:avLst/>
          </a:prstGeom>
        </p:spPr>
      </p:pic>
      <p:sp>
        <p:nvSpPr>
          <p:cNvPr id="10" name="TextBox 9"/>
          <p:cNvSpPr txBox="1"/>
          <p:nvPr/>
        </p:nvSpPr>
        <p:spPr>
          <a:xfrm>
            <a:off x="5553075" y="2771775"/>
            <a:ext cx="4878237" cy="2554545"/>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000" dirty="0"/>
              <a:t>So we adjusted...</a:t>
            </a:r>
          </a:p>
          <a:p>
            <a:pPr algn="ctr"/>
            <a:r>
              <a:rPr lang="en-US" sz="4000" dirty="0"/>
              <a:t>LESS Text</a:t>
            </a:r>
          </a:p>
          <a:p>
            <a:pPr algn="ctr"/>
            <a:r>
              <a:rPr lang="en-US" sz="4000" dirty="0"/>
              <a:t>Easier to read</a:t>
            </a:r>
          </a:p>
          <a:p>
            <a:pPr algn="ctr"/>
            <a:r>
              <a:rPr lang="en-US" sz="4000" dirty="0"/>
              <a:t>Better organization</a:t>
            </a:r>
          </a:p>
        </p:txBody>
      </p:sp>
    </p:spTree>
    <p:extLst>
      <p:ext uri="{BB962C8B-B14F-4D97-AF65-F5344CB8AC3E}">
        <p14:creationId xmlns:p14="http://schemas.microsoft.com/office/powerpoint/2010/main" val="229750942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553" y="242289"/>
            <a:ext cx="12187447" cy="12700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rgbClr val="000000"/>
                </a:solidFill>
                <a:latin typeface="Calibri Light" panose="020F0302020204030204"/>
                <a:ea typeface="+mj-ea"/>
                <a:cs typeface="+mj-cs"/>
              </a:rPr>
              <a:t>Retention Methods</a:t>
            </a:r>
            <a:endParaRPr lang="en-US" dirty="0"/>
          </a:p>
        </p:txBody>
      </p:sp>
      <p:sp>
        <p:nvSpPr>
          <p:cNvPr id="3" name="Rectangle 2"/>
          <p:cNvSpPr/>
          <p:nvPr/>
        </p:nvSpPr>
        <p:spPr>
          <a:xfrm>
            <a:off x="724929" y="1839420"/>
            <a:ext cx="7125730" cy="2544286"/>
          </a:xfrm>
          <a:prstGeom prst="rect">
            <a:avLst/>
          </a:prstGeom>
        </p:spPr>
        <p:txBody>
          <a:bodyPr wrap="square">
            <a:spAutoFit/>
          </a:bodyPr>
          <a:lstStyle/>
          <a:p>
            <a:pPr>
              <a:lnSpc>
                <a:spcPct val="90000"/>
              </a:lnSpc>
              <a:spcBef>
                <a:spcPts val="1000"/>
              </a:spcBef>
            </a:pPr>
            <a:r>
              <a:rPr lang="en-US" sz="2800" dirty="0">
                <a:solidFill>
                  <a:prstClr val="black"/>
                </a:solidFill>
              </a:rPr>
              <a:t>After Initial Contact….. </a:t>
            </a:r>
          </a:p>
          <a:p>
            <a:pPr marL="228600" indent="-228600">
              <a:lnSpc>
                <a:spcPct val="90000"/>
              </a:lnSpc>
              <a:spcBef>
                <a:spcPts val="1000"/>
              </a:spcBef>
              <a:buFont typeface="Arial" panose="020B0604020202020204" pitchFamily="34" charset="0"/>
              <a:buChar char="•"/>
            </a:pPr>
            <a:r>
              <a:rPr lang="en-US" sz="2800" dirty="0">
                <a:solidFill>
                  <a:prstClr val="black"/>
                </a:solidFill>
              </a:rPr>
              <a:t>Return phone calls and emails within 24 hours </a:t>
            </a:r>
          </a:p>
          <a:p>
            <a:pPr marL="228600" indent="-228600">
              <a:lnSpc>
                <a:spcPct val="90000"/>
              </a:lnSpc>
              <a:spcBef>
                <a:spcPts val="1000"/>
              </a:spcBef>
              <a:buFont typeface="Arial" panose="020B0604020202020204" pitchFamily="34" charset="0"/>
              <a:buChar char="•"/>
            </a:pPr>
            <a:r>
              <a:rPr lang="en-US" sz="2800" dirty="0">
                <a:solidFill>
                  <a:prstClr val="black"/>
                </a:solidFill>
              </a:rPr>
              <a:t>Regular Follow Up </a:t>
            </a:r>
          </a:p>
          <a:p>
            <a:pPr marL="228600" indent="-228600">
              <a:lnSpc>
                <a:spcPct val="90000"/>
              </a:lnSpc>
              <a:spcBef>
                <a:spcPts val="1000"/>
              </a:spcBef>
              <a:buFont typeface="Arial" panose="020B0604020202020204" pitchFamily="34" charset="0"/>
              <a:buChar char="•"/>
            </a:pPr>
            <a:r>
              <a:rPr lang="en-US" sz="2800" dirty="0">
                <a:solidFill>
                  <a:prstClr val="black"/>
                </a:solidFill>
              </a:rPr>
              <a:t>Personalized Contact</a:t>
            </a:r>
          </a:p>
          <a:p>
            <a:pPr marL="228600" indent="-228600">
              <a:lnSpc>
                <a:spcPct val="90000"/>
              </a:lnSpc>
              <a:spcBef>
                <a:spcPts val="1000"/>
              </a:spcBef>
              <a:buFont typeface="Arial" panose="020B0604020202020204" pitchFamily="34" charset="0"/>
              <a:buChar char="•"/>
            </a:pPr>
            <a:r>
              <a:rPr lang="en-US" sz="2800" dirty="0">
                <a:solidFill>
                  <a:prstClr val="black"/>
                </a:solidFill>
              </a:rPr>
              <a:t>Sign up sheets at events</a:t>
            </a:r>
          </a:p>
        </p:txBody>
      </p:sp>
      <p:pic>
        <p:nvPicPr>
          <p:cNvPr id="2050" name="Picture 2" descr="Image result for phone call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18126" y="1839420"/>
            <a:ext cx="2619375" cy="2619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341757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24929" y="1839420"/>
            <a:ext cx="8616778" cy="1512209"/>
          </a:xfrm>
          <a:prstGeom prst="rect">
            <a:avLst/>
          </a:prstGeom>
        </p:spPr>
        <p:txBody>
          <a:bodyPr wrap="square">
            <a:spAutoFit/>
          </a:bodyPr>
          <a:lstStyle/>
          <a:p>
            <a:pPr lvl="0">
              <a:lnSpc>
                <a:spcPct val="90000"/>
              </a:lnSpc>
              <a:spcBef>
                <a:spcPts val="1000"/>
              </a:spcBef>
            </a:pPr>
            <a:r>
              <a:rPr lang="en-US" sz="2800" dirty="0">
                <a:solidFill>
                  <a:prstClr val="black"/>
                </a:solidFill>
              </a:rPr>
              <a:t>After Enrollment into Study</a:t>
            </a:r>
          </a:p>
          <a:p>
            <a:pPr marL="228600" lvl="0" indent="-228600">
              <a:lnSpc>
                <a:spcPct val="90000"/>
              </a:lnSpc>
              <a:spcBef>
                <a:spcPts val="1000"/>
              </a:spcBef>
              <a:buFont typeface="Arial" panose="020B0604020202020204" pitchFamily="34" charset="0"/>
              <a:buChar char="•"/>
            </a:pPr>
            <a:r>
              <a:rPr lang="en-US" sz="2800" dirty="0">
                <a:solidFill>
                  <a:prstClr val="black"/>
                </a:solidFill>
              </a:rPr>
              <a:t>Constant Contact with Participants!!!</a:t>
            </a:r>
          </a:p>
          <a:p>
            <a:pPr marL="685800" lvl="1" indent="-228600">
              <a:lnSpc>
                <a:spcPct val="90000"/>
              </a:lnSpc>
              <a:spcBef>
                <a:spcPts val="1000"/>
              </a:spcBef>
              <a:buFont typeface="Arial" panose="020B0604020202020204" pitchFamily="34" charset="0"/>
              <a:buChar char="•"/>
            </a:pPr>
            <a:r>
              <a:rPr lang="en-US" sz="2800" dirty="0">
                <a:solidFill>
                  <a:prstClr val="black"/>
                </a:solidFill>
              </a:rPr>
              <a:t>Thank You Cards</a:t>
            </a:r>
          </a:p>
        </p:txBody>
      </p:sp>
      <p:pic>
        <p:nvPicPr>
          <p:cNvPr id="4" name="Picture 3"/>
          <p:cNvPicPr>
            <a:picLocks noChangeAspect="1"/>
          </p:cNvPicPr>
          <p:nvPr/>
        </p:nvPicPr>
        <p:blipFill>
          <a:blip r:embed="rId2"/>
          <a:stretch>
            <a:fillRect/>
          </a:stretch>
        </p:blipFill>
        <p:spPr>
          <a:xfrm>
            <a:off x="4145049" y="3063189"/>
            <a:ext cx="4323449" cy="3465297"/>
          </a:xfrm>
          <a:prstGeom prst="rect">
            <a:avLst/>
          </a:prstGeom>
        </p:spPr>
      </p:pic>
      <p:pic>
        <p:nvPicPr>
          <p:cNvPr id="6" name="Picture 5"/>
          <p:cNvPicPr>
            <a:picLocks noChangeAspect="1"/>
          </p:cNvPicPr>
          <p:nvPr/>
        </p:nvPicPr>
        <p:blipFill>
          <a:blip r:embed="rId3"/>
          <a:stretch>
            <a:fillRect/>
          </a:stretch>
        </p:blipFill>
        <p:spPr>
          <a:xfrm rot="10800000">
            <a:off x="8468498" y="3391187"/>
            <a:ext cx="3640352" cy="2368422"/>
          </a:xfrm>
          <a:prstGeom prst="rect">
            <a:avLst/>
          </a:prstGeom>
        </p:spPr>
      </p:pic>
      <p:sp>
        <p:nvSpPr>
          <p:cNvPr id="8" name="Rectangle 7"/>
          <p:cNvSpPr/>
          <p:nvPr/>
        </p:nvSpPr>
        <p:spPr>
          <a:xfrm>
            <a:off x="4553" y="242289"/>
            <a:ext cx="12187447" cy="12700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rgbClr val="000000"/>
                </a:solidFill>
                <a:latin typeface="Calibri Light" panose="020F0302020204030204"/>
                <a:ea typeface="+mj-ea"/>
                <a:cs typeface="+mj-cs"/>
              </a:rPr>
              <a:t>Retention Methods</a:t>
            </a:r>
            <a:endParaRPr lang="en-US" dirty="0"/>
          </a:p>
        </p:txBody>
      </p:sp>
    </p:spTree>
    <p:extLst>
      <p:ext uri="{BB962C8B-B14F-4D97-AF65-F5344CB8AC3E}">
        <p14:creationId xmlns:p14="http://schemas.microsoft.com/office/powerpoint/2010/main" val="197687045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24929" y="1839420"/>
            <a:ext cx="8616778" cy="2028248"/>
          </a:xfrm>
          <a:prstGeom prst="rect">
            <a:avLst/>
          </a:prstGeom>
        </p:spPr>
        <p:txBody>
          <a:bodyPr wrap="square">
            <a:spAutoFit/>
          </a:bodyPr>
          <a:lstStyle/>
          <a:p>
            <a:pPr lvl="0">
              <a:lnSpc>
                <a:spcPct val="90000"/>
              </a:lnSpc>
              <a:spcBef>
                <a:spcPts val="1000"/>
              </a:spcBef>
            </a:pPr>
            <a:r>
              <a:rPr lang="en-US" sz="2800" dirty="0">
                <a:solidFill>
                  <a:prstClr val="black"/>
                </a:solidFill>
              </a:rPr>
              <a:t>After Enrollment into Study</a:t>
            </a:r>
          </a:p>
          <a:p>
            <a:pPr marL="228600" lvl="0" indent="-228600">
              <a:lnSpc>
                <a:spcPct val="90000"/>
              </a:lnSpc>
              <a:spcBef>
                <a:spcPts val="1000"/>
              </a:spcBef>
              <a:buFont typeface="Arial" panose="020B0604020202020204" pitchFamily="34" charset="0"/>
              <a:buChar char="•"/>
            </a:pPr>
            <a:r>
              <a:rPr lang="en-US" sz="2800" dirty="0">
                <a:solidFill>
                  <a:prstClr val="black"/>
                </a:solidFill>
              </a:rPr>
              <a:t>Constant Contact with Participants!!!</a:t>
            </a:r>
          </a:p>
          <a:p>
            <a:pPr marL="685800" lvl="1" indent="-228600">
              <a:lnSpc>
                <a:spcPct val="90000"/>
              </a:lnSpc>
              <a:spcBef>
                <a:spcPts val="1000"/>
              </a:spcBef>
              <a:buFont typeface="Arial" panose="020B0604020202020204" pitchFamily="34" charset="0"/>
              <a:buChar char="•"/>
            </a:pPr>
            <a:r>
              <a:rPr lang="en-US" sz="2800" dirty="0">
                <a:solidFill>
                  <a:schemeClr val="bg1">
                    <a:lumMod val="85000"/>
                  </a:schemeClr>
                </a:solidFill>
              </a:rPr>
              <a:t>Thank You Cards</a:t>
            </a:r>
          </a:p>
          <a:p>
            <a:pPr marL="685800" lvl="1" indent="-228600">
              <a:lnSpc>
                <a:spcPct val="90000"/>
              </a:lnSpc>
              <a:spcBef>
                <a:spcPts val="1000"/>
              </a:spcBef>
              <a:buFont typeface="Arial" panose="020B0604020202020204" pitchFamily="34" charset="0"/>
              <a:buChar char="•"/>
            </a:pPr>
            <a:r>
              <a:rPr lang="en-US" sz="2800" dirty="0">
                <a:solidFill>
                  <a:prstClr val="black"/>
                </a:solidFill>
              </a:rPr>
              <a:t>Birthday Cards</a:t>
            </a:r>
          </a:p>
        </p:txBody>
      </p:sp>
      <p:pic>
        <p:nvPicPr>
          <p:cNvPr id="2" name="Picture 1"/>
          <p:cNvPicPr>
            <a:picLocks noChangeAspect="1"/>
          </p:cNvPicPr>
          <p:nvPr/>
        </p:nvPicPr>
        <p:blipFill>
          <a:blip r:embed="rId2"/>
          <a:stretch>
            <a:fillRect/>
          </a:stretch>
        </p:blipFill>
        <p:spPr>
          <a:xfrm rot="5400000">
            <a:off x="3704075" y="3114784"/>
            <a:ext cx="3728506" cy="3164230"/>
          </a:xfrm>
          <a:prstGeom prst="rect">
            <a:avLst/>
          </a:prstGeom>
        </p:spPr>
      </p:pic>
      <p:pic>
        <p:nvPicPr>
          <p:cNvPr id="4" name="Picture 3"/>
          <p:cNvPicPr>
            <a:picLocks noChangeAspect="1"/>
          </p:cNvPicPr>
          <p:nvPr/>
        </p:nvPicPr>
        <p:blipFill>
          <a:blip r:embed="rId3"/>
          <a:stretch>
            <a:fillRect/>
          </a:stretch>
        </p:blipFill>
        <p:spPr>
          <a:xfrm rot="16200000">
            <a:off x="7065290" y="3138606"/>
            <a:ext cx="3652397" cy="3040477"/>
          </a:xfrm>
          <a:prstGeom prst="rect">
            <a:avLst/>
          </a:prstGeom>
        </p:spPr>
      </p:pic>
      <p:sp>
        <p:nvSpPr>
          <p:cNvPr id="7" name="Rectangle 6"/>
          <p:cNvSpPr/>
          <p:nvPr/>
        </p:nvSpPr>
        <p:spPr>
          <a:xfrm>
            <a:off x="4553" y="242289"/>
            <a:ext cx="12187447" cy="12700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rgbClr val="000000"/>
                </a:solidFill>
                <a:latin typeface="Calibri Light" panose="020F0302020204030204"/>
                <a:ea typeface="+mj-ea"/>
                <a:cs typeface="+mj-cs"/>
              </a:rPr>
              <a:t>Retention Methods</a:t>
            </a:r>
            <a:endParaRPr lang="en-US" dirty="0"/>
          </a:p>
        </p:txBody>
      </p:sp>
    </p:spTree>
    <p:extLst>
      <p:ext uri="{BB962C8B-B14F-4D97-AF65-F5344CB8AC3E}">
        <p14:creationId xmlns:p14="http://schemas.microsoft.com/office/powerpoint/2010/main" val="20972424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24929" y="1839420"/>
            <a:ext cx="8616778" cy="2544286"/>
          </a:xfrm>
          <a:prstGeom prst="rect">
            <a:avLst/>
          </a:prstGeom>
        </p:spPr>
        <p:txBody>
          <a:bodyPr wrap="square">
            <a:spAutoFit/>
          </a:bodyPr>
          <a:lstStyle/>
          <a:p>
            <a:pPr lvl="0">
              <a:lnSpc>
                <a:spcPct val="90000"/>
              </a:lnSpc>
              <a:spcBef>
                <a:spcPts val="1000"/>
              </a:spcBef>
            </a:pPr>
            <a:r>
              <a:rPr lang="en-US" sz="2800" dirty="0">
                <a:solidFill>
                  <a:prstClr val="black"/>
                </a:solidFill>
              </a:rPr>
              <a:t>After Enrollment into Study</a:t>
            </a:r>
          </a:p>
          <a:p>
            <a:pPr marL="228600" lvl="0" indent="-228600">
              <a:lnSpc>
                <a:spcPct val="90000"/>
              </a:lnSpc>
              <a:spcBef>
                <a:spcPts val="1000"/>
              </a:spcBef>
              <a:buFont typeface="Arial" panose="020B0604020202020204" pitchFamily="34" charset="0"/>
              <a:buChar char="•"/>
            </a:pPr>
            <a:r>
              <a:rPr lang="en-US" sz="2800" dirty="0">
                <a:solidFill>
                  <a:prstClr val="black"/>
                </a:solidFill>
              </a:rPr>
              <a:t>Constant Contact with Participants!!!</a:t>
            </a:r>
          </a:p>
          <a:p>
            <a:pPr marL="685800" lvl="1" indent="-228600">
              <a:lnSpc>
                <a:spcPct val="90000"/>
              </a:lnSpc>
              <a:spcBef>
                <a:spcPts val="1000"/>
              </a:spcBef>
              <a:buFont typeface="Arial" panose="020B0604020202020204" pitchFamily="34" charset="0"/>
              <a:buChar char="•"/>
            </a:pPr>
            <a:r>
              <a:rPr lang="en-US" sz="2800" dirty="0">
                <a:solidFill>
                  <a:schemeClr val="bg1">
                    <a:lumMod val="85000"/>
                  </a:schemeClr>
                </a:solidFill>
              </a:rPr>
              <a:t>Thank You Cards</a:t>
            </a:r>
          </a:p>
          <a:p>
            <a:pPr marL="685800" lvl="1" indent="-228600">
              <a:lnSpc>
                <a:spcPct val="90000"/>
              </a:lnSpc>
              <a:spcBef>
                <a:spcPts val="1000"/>
              </a:spcBef>
              <a:buFont typeface="Arial" panose="020B0604020202020204" pitchFamily="34" charset="0"/>
              <a:buChar char="•"/>
            </a:pPr>
            <a:r>
              <a:rPr lang="en-US" sz="2800" dirty="0">
                <a:solidFill>
                  <a:schemeClr val="bg1">
                    <a:lumMod val="85000"/>
                  </a:schemeClr>
                </a:solidFill>
              </a:rPr>
              <a:t>Birthday Cards</a:t>
            </a:r>
          </a:p>
          <a:p>
            <a:pPr marL="685800" lvl="1" indent="-228600">
              <a:lnSpc>
                <a:spcPct val="90000"/>
              </a:lnSpc>
              <a:spcBef>
                <a:spcPts val="1000"/>
              </a:spcBef>
              <a:buFont typeface="Arial" panose="020B0604020202020204" pitchFamily="34" charset="0"/>
              <a:buChar char="•"/>
            </a:pPr>
            <a:r>
              <a:rPr lang="en-US" sz="2800" dirty="0">
                <a:solidFill>
                  <a:prstClr val="black"/>
                </a:solidFill>
              </a:rPr>
              <a:t>Invitations to educational programs</a:t>
            </a:r>
          </a:p>
        </p:txBody>
      </p:sp>
      <p:pic>
        <p:nvPicPr>
          <p:cNvPr id="2" name="Picture 1"/>
          <p:cNvPicPr>
            <a:picLocks noChangeAspect="1"/>
          </p:cNvPicPr>
          <p:nvPr/>
        </p:nvPicPr>
        <p:blipFill>
          <a:blip r:embed="rId2"/>
          <a:stretch>
            <a:fillRect/>
          </a:stretch>
        </p:blipFill>
        <p:spPr>
          <a:xfrm>
            <a:off x="6836632" y="1512289"/>
            <a:ext cx="5010150" cy="5295900"/>
          </a:xfrm>
          <a:prstGeom prst="rect">
            <a:avLst/>
          </a:prstGeom>
        </p:spPr>
      </p:pic>
      <p:sp>
        <p:nvSpPr>
          <p:cNvPr id="6" name="Rectangle 5"/>
          <p:cNvSpPr/>
          <p:nvPr/>
        </p:nvSpPr>
        <p:spPr>
          <a:xfrm>
            <a:off x="4553" y="242289"/>
            <a:ext cx="12187447" cy="12700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rgbClr val="000000"/>
                </a:solidFill>
                <a:latin typeface="Calibri Light" panose="020F0302020204030204"/>
                <a:ea typeface="+mj-ea"/>
                <a:cs typeface="+mj-cs"/>
              </a:rPr>
              <a:t>Retention Methods</a:t>
            </a:r>
            <a:endParaRPr lang="en-US" dirty="0"/>
          </a:p>
        </p:txBody>
      </p:sp>
    </p:spTree>
    <p:extLst>
      <p:ext uri="{BB962C8B-B14F-4D97-AF65-F5344CB8AC3E}">
        <p14:creationId xmlns:p14="http://schemas.microsoft.com/office/powerpoint/2010/main" val="89056972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24929" y="1839420"/>
            <a:ext cx="6112476" cy="3060325"/>
          </a:xfrm>
          <a:prstGeom prst="rect">
            <a:avLst/>
          </a:prstGeom>
        </p:spPr>
        <p:txBody>
          <a:bodyPr wrap="square">
            <a:spAutoFit/>
          </a:bodyPr>
          <a:lstStyle/>
          <a:p>
            <a:pPr lvl="0">
              <a:lnSpc>
                <a:spcPct val="90000"/>
              </a:lnSpc>
              <a:spcBef>
                <a:spcPts val="1000"/>
              </a:spcBef>
            </a:pPr>
            <a:r>
              <a:rPr lang="en-US" sz="2800" dirty="0">
                <a:solidFill>
                  <a:prstClr val="black"/>
                </a:solidFill>
              </a:rPr>
              <a:t>After Enrollment into Study</a:t>
            </a:r>
          </a:p>
          <a:p>
            <a:pPr marL="228600" lvl="0" indent="-228600">
              <a:lnSpc>
                <a:spcPct val="90000"/>
              </a:lnSpc>
              <a:spcBef>
                <a:spcPts val="1000"/>
              </a:spcBef>
              <a:buFont typeface="Arial" panose="020B0604020202020204" pitchFamily="34" charset="0"/>
              <a:buChar char="•"/>
            </a:pPr>
            <a:r>
              <a:rPr lang="en-US" sz="2800" dirty="0">
                <a:solidFill>
                  <a:prstClr val="black"/>
                </a:solidFill>
              </a:rPr>
              <a:t>Constant Contact with Participants!!!</a:t>
            </a:r>
          </a:p>
          <a:p>
            <a:pPr marL="685800" lvl="1" indent="-228600">
              <a:lnSpc>
                <a:spcPct val="90000"/>
              </a:lnSpc>
              <a:spcBef>
                <a:spcPts val="1000"/>
              </a:spcBef>
              <a:buFont typeface="Arial" panose="020B0604020202020204" pitchFamily="34" charset="0"/>
              <a:buChar char="•"/>
            </a:pPr>
            <a:r>
              <a:rPr lang="en-US" sz="2800" dirty="0">
                <a:solidFill>
                  <a:schemeClr val="bg1">
                    <a:lumMod val="85000"/>
                  </a:schemeClr>
                </a:solidFill>
              </a:rPr>
              <a:t>Thank You Cards</a:t>
            </a:r>
          </a:p>
          <a:p>
            <a:pPr marL="685800" lvl="1" indent="-228600">
              <a:lnSpc>
                <a:spcPct val="90000"/>
              </a:lnSpc>
              <a:spcBef>
                <a:spcPts val="1000"/>
              </a:spcBef>
              <a:buFont typeface="Arial" panose="020B0604020202020204" pitchFamily="34" charset="0"/>
              <a:buChar char="•"/>
            </a:pPr>
            <a:r>
              <a:rPr lang="en-US" sz="2800" dirty="0">
                <a:solidFill>
                  <a:schemeClr val="bg1">
                    <a:lumMod val="85000"/>
                  </a:schemeClr>
                </a:solidFill>
              </a:rPr>
              <a:t>Birthday Cards</a:t>
            </a:r>
          </a:p>
          <a:p>
            <a:pPr marL="685800" lvl="1" indent="-228600">
              <a:lnSpc>
                <a:spcPct val="90000"/>
              </a:lnSpc>
              <a:spcBef>
                <a:spcPts val="1000"/>
              </a:spcBef>
              <a:buFont typeface="Arial" panose="020B0604020202020204" pitchFamily="34" charset="0"/>
              <a:buChar char="•"/>
            </a:pPr>
            <a:r>
              <a:rPr lang="en-US" sz="2800" dirty="0">
                <a:solidFill>
                  <a:schemeClr val="bg1">
                    <a:lumMod val="85000"/>
                  </a:schemeClr>
                </a:solidFill>
              </a:rPr>
              <a:t>Invitations to educational programs</a:t>
            </a:r>
          </a:p>
          <a:p>
            <a:pPr marL="685800" lvl="1" indent="-228600">
              <a:lnSpc>
                <a:spcPct val="90000"/>
              </a:lnSpc>
              <a:spcBef>
                <a:spcPts val="1000"/>
              </a:spcBef>
              <a:buFont typeface="Arial" panose="020B0604020202020204" pitchFamily="34" charset="0"/>
              <a:buChar char="•"/>
            </a:pPr>
            <a:r>
              <a:rPr lang="en-US" sz="2800" dirty="0">
                <a:solidFill>
                  <a:prstClr val="black"/>
                </a:solidFill>
              </a:rPr>
              <a:t>Study Results Call </a:t>
            </a:r>
          </a:p>
        </p:txBody>
      </p:sp>
      <p:pic>
        <p:nvPicPr>
          <p:cNvPr id="4098" name="Picture 2" descr="Image result for study result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08324" y="2187145"/>
            <a:ext cx="3573247" cy="3573247"/>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4553" y="242289"/>
            <a:ext cx="12187447" cy="12700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rgbClr val="000000"/>
                </a:solidFill>
                <a:latin typeface="Calibri Light" panose="020F0302020204030204"/>
                <a:ea typeface="+mj-ea"/>
                <a:cs typeface="+mj-cs"/>
              </a:rPr>
              <a:t>Retention Methods</a:t>
            </a:r>
            <a:endParaRPr lang="en-US" dirty="0"/>
          </a:p>
        </p:txBody>
      </p:sp>
    </p:spTree>
    <p:extLst>
      <p:ext uri="{BB962C8B-B14F-4D97-AF65-F5344CB8AC3E}">
        <p14:creationId xmlns:p14="http://schemas.microsoft.com/office/powerpoint/2010/main" val="275555925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24929" y="1839420"/>
            <a:ext cx="8616778" cy="3576364"/>
          </a:xfrm>
          <a:prstGeom prst="rect">
            <a:avLst/>
          </a:prstGeom>
        </p:spPr>
        <p:txBody>
          <a:bodyPr wrap="square">
            <a:spAutoFit/>
          </a:bodyPr>
          <a:lstStyle/>
          <a:p>
            <a:pPr lvl="0">
              <a:lnSpc>
                <a:spcPct val="90000"/>
              </a:lnSpc>
              <a:spcBef>
                <a:spcPts val="1000"/>
              </a:spcBef>
            </a:pPr>
            <a:r>
              <a:rPr lang="en-US" sz="2800" dirty="0">
                <a:solidFill>
                  <a:prstClr val="black"/>
                </a:solidFill>
              </a:rPr>
              <a:t>After Enrollment into Study</a:t>
            </a:r>
          </a:p>
          <a:p>
            <a:pPr marL="228600" lvl="0" indent="-228600">
              <a:lnSpc>
                <a:spcPct val="90000"/>
              </a:lnSpc>
              <a:spcBef>
                <a:spcPts val="1000"/>
              </a:spcBef>
              <a:buFont typeface="Arial" panose="020B0604020202020204" pitchFamily="34" charset="0"/>
              <a:buChar char="•"/>
            </a:pPr>
            <a:r>
              <a:rPr lang="en-US" sz="2800" dirty="0">
                <a:solidFill>
                  <a:prstClr val="black"/>
                </a:solidFill>
              </a:rPr>
              <a:t>Constant Contact with Participants!!!</a:t>
            </a:r>
          </a:p>
          <a:p>
            <a:pPr marL="685800" lvl="1" indent="-228600">
              <a:lnSpc>
                <a:spcPct val="90000"/>
              </a:lnSpc>
              <a:spcBef>
                <a:spcPts val="1000"/>
              </a:spcBef>
              <a:buFont typeface="Arial" panose="020B0604020202020204" pitchFamily="34" charset="0"/>
              <a:buChar char="•"/>
            </a:pPr>
            <a:r>
              <a:rPr lang="en-US" sz="2800" dirty="0">
                <a:solidFill>
                  <a:schemeClr val="bg1">
                    <a:lumMod val="85000"/>
                  </a:schemeClr>
                </a:solidFill>
              </a:rPr>
              <a:t>Thank You Cards</a:t>
            </a:r>
          </a:p>
          <a:p>
            <a:pPr marL="685800" lvl="1" indent="-228600">
              <a:lnSpc>
                <a:spcPct val="90000"/>
              </a:lnSpc>
              <a:spcBef>
                <a:spcPts val="1000"/>
              </a:spcBef>
              <a:buFont typeface="Arial" panose="020B0604020202020204" pitchFamily="34" charset="0"/>
              <a:buChar char="•"/>
            </a:pPr>
            <a:r>
              <a:rPr lang="en-US" sz="2800" dirty="0">
                <a:solidFill>
                  <a:schemeClr val="bg1">
                    <a:lumMod val="85000"/>
                  </a:schemeClr>
                </a:solidFill>
              </a:rPr>
              <a:t>Birthday Cards</a:t>
            </a:r>
          </a:p>
          <a:p>
            <a:pPr marL="685800" lvl="1" indent="-228600">
              <a:lnSpc>
                <a:spcPct val="90000"/>
              </a:lnSpc>
              <a:spcBef>
                <a:spcPts val="1000"/>
              </a:spcBef>
              <a:buFont typeface="Arial" panose="020B0604020202020204" pitchFamily="34" charset="0"/>
              <a:buChar char="•"/>
            </a:pPr>
            <a:r>
              <a:rPr lang="en-US" sz="2800" dirty="0">
                <a:solidFill>
                  <a:schemeClr val="bg1">
                    <a:lumMod val="85000"/>
                  </a:schemeClr>
                </a:solidFill>
              </a:rPr>
              <a:t>Invitations to educational programs</a:t>
            </a:r>
          </a:p>
          <a:p>
            <a:pPr marL="685800" lvl="1" indent="-228600">
              <a:lnSpc>
                <a:spcPct val="90000"/>
              </a:lnSpc>
              <a:spcBef>
                <a:spcPts val="1000"/>
              </a:spcBef>
              <a:buFont typeface="Arial" panose="020B0604020202020204" pitchFamily="34" charset="0"/>
              <a:buChar char="•"/>
            </a:pPr>
            <a:r>
              <a:rPr lang="en-US" sz="2800" dirty="0">
                <a:solidFill>
                  <a:schemeClr val="bg1">
                    <a:lumMod val="85000"/>
                  </a:schemeClr>
                </a:solidFill>
              </a:rPr>
              <a:t>Study Results Call </a:t>
            </a:r>
          </a:p>
          <a:p>
            <a:pPr marL="685800" lvl="1" indent="-228600">
              <a:lnSpc>
                <a:spcPct val="90000"/>
              </a:lnSpc>
              <a:spcBef>
                <a:spcPts val="1000"/>
              </a:spcBef>
              <a:buFont typeface="Arial" panose="020B0604020202020204" pitchFamily="34" charset="0"/>
              <a:buChar char="•"/>
            </a:pPr>
            <a:r>
              <a:rPr lang="en-US" sz="2800" dirty="0">
                <a:solidFill>
                  <a:prstClr val="black"/>
                </a:solidFill>
              </a:rPr>
              <a:t>Newsletter </a:t>
            </a:r>
          </a:p>
        </p:txBody>
      </p:sp>
      <p:sp>
        <p:nvSpPr>
          <p:cNvPr id="4" name="Rectangle 3"/>
          <p:cNvSpPr/>
          <p:nvPr/>
        </p:nvSpPr>
        <p:spPr>
          <a:xfrm>
            <a:off x="4553" y="242289"/>
            <a:ext cx="12187447" cy="12700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rgbClr val="000000"/>
                </a:solidFill>
                <a:latin typeface="Calibri Light" panose="020F0302020204030204"/>
                <a:ea typeface="+mj-ea"/>
                <a:cs typeface="+mj-cs"/>
              </a:rPr>
              <a:t>Retention Methods</a:t>
            </a:r>
            <a:endParaRPr lang="en-US" dirty="0"/>
          </a:p>
        </p:txBody>
      </p:sp>
    </p:spTree>
    <p:extLst>
      <p:ext uri="{BB962C8B-B14F-4D97-AF65-F5344CB8AC3E}">
        <p14:creationId xmlns:p14="http://schemas.microsoft.com/office/powerpoint/2010/main" val="348370722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431246" y="0"/>
            <a:ext cx="5329507" cy="6858000"/>
          </a:xfrm>
          <a:prstGeom prst="rect">
            <a:avLst/>
          </a:prstGeom>
        </p:spPr>
      </p:pic>
    </p:spTree>
    <p:extLst>
      <p:ext uri="{BB962C8B-B14F-4D97-AF65-F5344CB8AC3E}">
        <p14:creationId xmlns:p14="http://schemas.microsoft.com/office/powerpoint/2010/main" val="176235876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Screen Shot 2017-09-26 at 11.08.12 AM.png"/>
          <p:cNvPicPr>
            <a:picLocks noChangeAspect="1"/>
          </p:cNvPicPr>
          <p:nvPr/>
        </p:nvPicPr>
        <p:blipFill>
          <a:blip r:embed="rId2"/>
          <a:stretch>
            <a:fillRect/>
          </a:stretch>
        </p:blipFill>
        <p:spPr>
          <a:xfrm>
            <a:off x="920321" y="2433081"/>
            <a:ext cx="3397369" cy="1958555"/>
          </a:xfrm>
          <a:prstGeom prst="rect">
            <a:avLst/>
          </a:prstGeom>
        </p:spPr>
      </p:pic>
      <p:pic>
        <p:nvPicPr>
          <p:cNvPr id="6" name="Picture 6" descr="Screen Shot 2017-09-26 at 11.09.16 AM.png"/>
          <p:cNvPicPr>
            <a:picLocks noChangeAspect="1"/>
          </p:cNvPicPr>
          <p:nvPr/>
        </p:nvPicPr>
        <p:blipFill>
          <a:blip r:embed="rId3"/>
          <a:stretch>
            <a:fillRect/>
          </a:stretch>
        </p:blipFill>
        <p:spPr>
          <a:xfrm>
            <a:off x="5383170" y="2433081"/>
            <a:ext cx="6475353" cy="1973083"/>
          </a:xfrm>
          <a:prstGeom prst="rect">
            <a:avLst/>
          </a:prstGeom>
        </p:spPr>
      </p:pic>
      <p:sp>
        <p:nvSpPr>
          <p:cNvPr id="7" name="Title 1"/>
          <p:cNvSpPr>
            <a:spLocks noGrp="1"/>
          </p:cNvSpPr>
          <p:nvPr>
            <p:ph type="title"/>
          </p:nvPr>
        </p:nvSpPr>
        <p:spPr>
          <a:xfrm>
            <a:off x="574590" y="348649"/>
            <a:ext cx="10515600" cy="1325563"/>
          </a:xfrm>
        </p:spPr>
        <p:txBody>
          <a:bodyPr>
            <a:normAutofit/>
          </a:bodyPr>
          <a:lstStyle/>
          <a:p>
            <a:pPr algn="ctr"/>
            <a:r>
              <a:rPr lang="en-US" sz="6600" dirty="0"/>
              <a:t>Thank you!</a:t>
            </a:r>
          </a:p>
        </p:txBody>
      </p:sp>
    </p:spTree>
    <p:extLst>
      <p:ext uri="{BB962C8B-B14F-4D97-AF65-F5344CB8AC3E}">
        <p14:creationId xmlns:p14="http://schemas.microsoft.com/office/powerpoint/2010/main" val="415424982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190</TotalTime>
  <Words>1099</Words>
  <Application>Microsoft Office PowerPoint</Application>
  <PresentationFormat>Widescreen</PresentationFormat>
  <Paragraphs>177</Paragraphs>
  <Slides>34</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34</vt:i4>
      </vt:variant>
    </vt:vector>
  </HeadingPairs>
  <TitlesOfParts>
    <vt:vector size="38" baseType="lpstr">
      <vt:lpstr>Arial</vt:lpstr>
      <vt:lpstr>Calibri</vt:lpstr>
      <vt:lpstr>Calibri Light</vt:lpstr>
      <vt:lpstr>Office Theme</vt:lpstr>
      <vt:lpstr>Recruitment and Retention of an Impaired Population</vt:lpstr>
      <vt:lpstr>PowerPoint Presentation</vt:lpstr>
      <vt:lpstr>Objectives </vt:lpstr>
      <vt:lpstr>PowerPoint Presentation</vt:lpstr>
      <vt:lpstr>PowerPoint Presentation</vt:lpstr>
      <vt:lpstr>PowerPoint Presentation</vt:lpstr>
      <vt:lpstr>Stakeholders</vt:lpstr>
      <vt:lpstr>Stakeholder Networks</vt:lpstr>
      <vt:lpstr>Identify Setbacks  &amp; Solutions</vt:lpstr>
      <vt:lpstr>Objective 2: Recruitment and Outreach Methods</vt:lpstr>
      <vt:lpstr>Community Events</vt:lpstr>
      <vt:lpstr>We showed up!</vt:lpstr>
      <vt:lpstr>Visibility and Availability</vt:lpstr>
      <vt:lpstr>We were involved!</vt:lpstr>
      <vt:lpstr>PowerPoint Presentation</vt:lpstr>
      <vt:lpstr>Outreach: Understanding Target Audience</vt:lpstr>
      <vt:lpstr>PowerPoint Presentation</vt:lpstr>
      <vt:lpstr>PowerPoint Presentation</vt:lpstr>
      <vt:lpstr>PowerPoint Presentation</vt:lpstr>
      <vt:lpstr>PowerPoint Presentation</vt:lpstr>
      <vt:lpstr>PowerPoint Presentation</vt:lpstr>
      <vt:lpstr>Outreach</vt:lpstr>
      <vt:lpstr>What worked</vt:lpstr>
      <vt:lpstr>What didn’t work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Boston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#oldpeople</dc:title>
  <dc:creator>Platt, Taylor</dc:creator>
  <cp:lastModifiedBy>Platt, Taylor</cp:lastModifiedBy>
  <cp:revision>414</cp:revision>
  <dcterms:created xsi:type="dcterms:W3CDTF">2017-09-25T18:25:37Z</dcterms:created>
  <dcterms:modified xsi:type="dcterms:W3CDTF">2017-09-27T13:59:06Z</dcterms:modified>
</cp:coreProperties>
</file>