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6"/>
  </p:notesMasterIdLst>
  <p:sldIdLst>
    <p:sldId id="256" r:id="rId2"/>
    <p:sldId id="257" r:id="rId3"/>
    <p:sldId id="258" r:id="rId4"/>
    <p:sldId id="272" r:id="rId5"/>
    <p:sldId id="275" r:id="rId6"/>
    <p:sldId id="283" r:id="rId7"/>
    <p:sldId id="287" r:id="rId8"/>
    <p:sldId id="284" r:id="rId9"/>
    <p:sldId id="261" r:id="rId10"/>
    <p:sldId id="262" r:id="rId11"/>
    <p:sldId id="263" r:id="rId12"/>
    <p:sldId id="285" r:id="rId13"/>
    <p:sldId id="264" r:id="rId14"/>
    <p:sldId id="288" r:id="rId15"/>
    <p:sldId id="286" r:id="rId16"/>
    <p:sldId id="277" r:id="rId17"/>
    <p:sldId id="278" r:id="rId18"/>
    <p:sldId id="279" r:id="rId19"/>
    <p:sldId id="268" r:id="rId20"/>
    <p:sldId id="270" r:id="rId21"/>
    <p:sldId id="280" r:id="rId22"/>
    <p:sldId id="271" r:id="rId23"/>
    <p:sldId id="276" r:id="rId24"/>
    <p:sldId id="282" r:id="rId25"/>
  </p:sldIdLst>
  <p:sldSz cx="9144000" cy="6858000" type="screen4x3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Objects="1">
      <p:cViewPr varScale="1">
        <p:scale>
          <a:sx n="108" d="100"/>
          <a:sy n="108" d="100"/>
        </p:scale>
        <p:origin x="1728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208A0-6208-4FF5-9BCA-D223212F5A7B}" type="datetimeFigureOut">
              <a:rPr lang="en-US" smtClean="0"/>
              <a:t>11/30/2016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48ECA43-D0D1-468E-B216-E24FC8E6002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442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My</a:t>
            </a:r>
            <a:r>
              <a:rPr lang="en-US" baseline="0" dirty="0" smtClean="0"/>
              <a:t> name is Jenna Sandler. I currently manage a project over in the </a:t>
            </a:r>
            <a:r>
              <a:rPr lang="en-US" baseline="0" dirty="0" err="1" smtClean="0"/>
              <a:t>bu</a:t>
            </a:r>
            <a:r>
              <a:rPr lang="en-US" baseline="0" dirty="0" smtClean="0"/>
              <a:t> school of public health, but used to manage the outcome assessment for Project Solve in Pediatrics here at BMC. </a:t>
            </a:r>
            <a:r>
              <a:rPr lang="en-US" dirty="0" smtClean="0"/>
              <a:t>I</a:t>
            </a:r>
            <a:r>
              <a:rPr lang="en-US" baseline="0" dirty="0" smtClean="0"/>
              <a:t> will present my experiences, but I want to this to be a discussion rather than a lecture. You are all experts on your own studies. As I go through the presentation, please jump in and share ideas of what has worked and what hasn’t. This is an opportunity to brainstorm with each other.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ECA43-D0D1-468E-B216-E24FC8E6002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76914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ECA43-D0D1-468E-B216-E24FC8E6002A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076277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ECA43-D0D1-468E-B216-E24FC8E6002A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2723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Vulnerable populations – what does this mean? Minority, low-income,</a:t>
            </a:r>
            <a:r>
              <a:rPr lang="en-US" baseline="0" dirty="0" smtClean="0"/>
              <a:t> urban?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ECA43-D0D1-468E-B216-E24FC8E6002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441229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Mistrust is huge.</a:t>
            </a:r>
            <a:r>
              <a:rPr lang="en-US" baseline="0" dirty="0" smtClean="0"/>
              <a:t> Skeptical about privacy. </a:t>
            </a:r>
          </a:p>
          <a:p>
            <a:r>
              <a:rPr lang="en-US" baseline="0" dirty="0" smtClean="0"/>
              <a:t>Competing demands – single mother of nine children, working full-time, facing eviction</a:t>
            </a:r>
          </a:p>
          <a:p>
            <a:r>
              <a:rPr lang="en-US" baseline="0" dirty="0" smtClean="0"/>
              <a:t>Stigma – autism study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ECA43-D0D1-468E-B216-E24FC8E6002A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2358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ECA43-D0D1-468E-B216-E24FC8E6002A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081732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Individual grant budgets could not</a:t>
            </a:r>
            <a:r>
              <a:rPr lang="en-US" baseline="0" dirty="0" smtClean="0"/>
              <a:t> support this, so we share staff in an attempt to maximize resources and outcomes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ECA43-D0D1-468E-B216-E24FC8E6002A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79941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Data from NIH</a:t>
            </a:r>
            <a:r>
              <a:rPr lang="en-US" baseline="0" dirty="0" smtClean="0"/>
              <a:t> </a:t>
            </a:r>
            <a:r>
              <a:rPr lang="en-US" dirty="0" smtClean="0"/>
              <a:t>Single biggest threat to studies is </a:t>
            </a:r>
            <a:r>
              <a:rPr lang="en-US" dirty="0" err="1" smtClean="0"/>
              <a:t>underenrollment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ECA43-D0D1-468E-B216-E24FC8E6002A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726778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ECA43-D0D1-468E-B216-E24FC8E6002A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18220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r>
              <a:rPr lang="en-US" baseline="0" dirty="0" smtClean="0"/>
              <a:t> about frequency of contact attempts. How much is too much?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ECA43-D0D1-468E-B216-E24FC8E6002A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554536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Best experience in doctor’s office versus</a:t>
            </a:r>
            <a:r>
              <a:rPr lang="en-US" baseline="0" dirty="0" smtClean="0"/>
              <a:t> worst. Replicate the best.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48ECA43-D0D1-468E-B216-E24FC8E6002A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5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Rectangle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Rectangle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Rectangle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Rectangle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CF3F8A63-F2A1-44A4-A4D1-B2B9C28AB9DB}" type="datetime1">
              <a:rPr lang="en-US" smtClean="0"/>
              <a:pPr/>
              <a:t>11/30/2016</a:t>
            </a:fld>
            <a:endParaRPr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09D441ED-22D9-48D6-AD92-DEFB122789E0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01B973-48D0-47D2-BD1A-81DAC74A0928}" type="datetime1">
              <a:rPr lang="en-US" smtClean="0"/>
              <a:pPr/>
              <a:t>11/30/2016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14E26-7EC0-4FCC-8AD8-71E9EC27DEDB}" type="datetime1">
              <a:rPr lang="en-US" smtClean="0"/>
              <a:pPr/>
              <a:t>11/30/2016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9870FB-149D-4255-9221-CF258F891615}" type="datetime1">
              <a:rPr lang="en-US" smtClean="0"/>
              <a:pPr/>
              <a:t>11/30/2016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7F108C-2518-4D60-9FAF-6346FD9D7826}" type="datetime1">
              <a:rPr lang="en-US" smtClean="0"/>
              <a:pPr/>
              <a:t>11/30/2016</a:t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E52B54-BC1D-466E-98B4-B0082340936C}" type="datetime1">
              <a:rPr lang="en-US" smtClean="0"/>
              <a:pPr/>
              <a:t>11/30/2016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1508C9F-E380-43A3-ADC1-0217F1EB7573}" type="datetime1">
              <a:rPr lang="en-US" smtClean="0"/>
              <a:pPr/>
              <a:t>11/30/2016</a:t>
            </a:fld>
            <a:endParaRPr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r>
              <a:rPr smtClean="0"/>
              <a:t>
              </a:t>
            </a:r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1B10C791-6992-4CCF-A244-B250C8BB22F1}" type="datetime1">
              <a:rPr lang="en-US" smtClean="0"/>
              <a:pPr/>
              <a:t>11/30/2016</a:t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420578-B892-4967-98F8-D0B4A045ADFD}" type="datetime1">
              <a:rPr lang="en-US" smtClean="0"/>
              <a:pPr/>
              <a:t>11/30/2016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DCDF1B-54EC-4432-8649-0FE40DD46F86}" type="datetime1">
              <a:rPr lang="en-US" smtClean="0"/>
              <a:pPr/>
              <a:t>11/30/2016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29E33-B620-47F9-BB04-8846C2A5AFC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A6A0B-D499-425D-9760-7E378B1D24E7}" type="datetime1">
              <a:rPr lang="en-US" smtClean="0"/>
              <a:pPr/>
              <a:t>11/30/2016</a:t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smtClean="0"/>
              <a:t>
              </a:t>
            </a: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Rectangle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Rectangle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Rectangle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Rectangle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Rectangle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Rectangle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7E6C1EDB-CE87-4BA6-95D9-AD3AE9C734F7}" type="datetime1">
              <a:rPr lang="en-US" smtClean="0"/>
              <a:pPr/>
              <a:t>11/30/2016</a:t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r>
              <a:rPr smtClean="0"/>
              <a:t>
              </a:t>
            </a:r>
            <a:endParaRPr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8AF02B71-8991-4516-A01E-F1A9ACD28BDC}" type="slidenum">
              <a:rPr smtClean="0"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Strategies used to meet recruitment goals and retain &gt;90% of low income mothers in a year-long RCT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49802" y="3962400"/>
            <a:ext cx="6096000" cy="1752600"/>
          </a:xfrm>
        </p:spPr>
        <p:txBody>
          <a:bodyPr>
            <a:normAutofit/>
          </a:bodyPr>
          <a:lstStyle/>
          <a:p>
            <a:r>
              <a:rPr lang="en-US" dirty="0" smtClean="0"/>
              <a:t>Jenna Sandler</a:t>
            </a:r>
          </a:p>
          <a:p>
            <a:r>
              <a:rPr lang="en-US" dirty="0" smtClean="0"/>
              <a:t>Recruitment </a:t>
            </a:r>
            <a:r>
              <a:rPr lang="en-US" dirty="0"/>
              <a:t>and Retention </a:t>
            </a:r>
            <a:r>
              <a:rPr lang="en-US" dirty="0" smtClean="0"/>
              <a:t>Roundtable</a:t>
            </a:r>
          </a:p>
          <a:p>
            <a:r>
              <a:rPr lang="en-US" dirty="0" smtClean="0"/>
              <a:t>November 30, 2016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3058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Getting in touch with potential participants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Flexible research staff </a:t>
            </a:r>
            <a:endParaRPr lang="en-US" dirty="0"/>
          </a:p>
          <a:p>
            <a:pPr lvl="1"/>
            <a:r>
              <a:rPr lang="en-US" dirty="0" smtClean="0"/>
              <a:t>Evening, weekend hours</a:t>
            </a:r>
          </a:p>
          <a:p>
            <a:r>
              <a:rPr lang="en-US" dirty="0" smtClean="0"/>
              <a:t>Call as soon as possible after receiving a referral</a:t>
            </a:r>
          </a:p>
          <a:p>
            <a:r>
              <a:rPr lang="en-US" dirty="0" smtClean="0"/>
              <a:t>Loop back to referring provider about non-working numbers</a:t>
            </a:r>
          </a:p>
          <a:p>
            <a:r>
              <a:rPr lang="en-US" dirty="0" smtClean="0"/>
              <a:t>Recognize that people are busy. Be persistent but respectful</a:t>
            </a:r>
          </a:p>
          <a:p>
            <a:pPr lvl="1"/>
            <a:r>
              <a:rPr lang="en-US" dirty="0" smtClean="0"/>
              <a:t>On referral form, ask for preferred times to call and for preferred methods of contact </a:t>
            </a:r>
          </a:p>
          <a:p>
            <a:r>
              <a:rPr lang="en-US" dirty="0" smtClean="0"/>
              <a:t>Call from non-BMC number </a:t>
            </a:r>
          </a:p>
          <a:p>
            <a:pPr lvl="1"/>
            <a:r>
              <a:rPr lang="en-US" dirty="0" smtClean="0"/>
              <a:t>Staff cell phones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Building rapport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Re-visit the recruitment script often </a:t>
            </a:r>
          </a:p>
          <a:p>
            <a:r>
              <a:rPr lang="en-US" dirty="0" smtClean="0"/>
              <a:t>Bilingual/bicultural staff are key</a:t>
            </a: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High quality informed consent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way discussion</a:t>
            </a:r>
          </a:p>
          <a:p>
            <a:r>
              <a:rPr lang="en-US" dirty="0" smtClean="0"/>
              <a:t>Provide opportunities for questions </a:t>
            </a:r>
          </a:p>
          <a:p>
            <a:r>
              <a:rPr lang="en-US" dirty="0" smtClean="0"/>
              <a:t>Offer time for family </a:t>
            </a:r>
            <a:r>
              <a:rPr lang="en-US" smtClean="0"/>
              <a:t>to discuss and </a:t>
            </a:r>
            <a:r>
              <a:rPr lang="en-US" dirty="0" smtClean="0"/>
              <a:t>think it over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587536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Recruitment of sites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382000" cy="4325112"/>
          </a:xfrm>
        </p:spPr>
        <p:txBody>
          <a:bodyPr>
            <a:normAutofit/>
          </a:bodyPr>
          <a:lstStyle/>
          <a:p>
            <a:r>
              <a:rPr lang="en-US" dirty="0" smtClean="0"/>
              <a:t>Identify a champion at each site </a:t>
            </a:r>
          </a:p>
          <a:p>
            <a:pPr lvl="1"/>
            <a:r>
              <a:rPr lang="en-US" dirty="0" smtClean="0"/>
              <a:t>Someone who cares about the research aims </a:t>
            </a:r>
          </a:p>
          <a:p>
            <a:pPr lvl="1"/>
            <a:r>
              <a:rPr lang="en-US" dirty="0" smtClean="0"/>
              <a:t>Talk with this person every month</a:t>
            </a:r>
          </a:p>
          <a:p>
            <a:pPr lvl="1"/>
            <a:r>
              <a:rPr lang="en-US" dirty="0" smtClean="0"/>
              <a:t>Go to them to troubleshoot as issues arise</a:t>
            </a:r>
          </a:p>
          <a:p>
            <a:r>
              <a:rPr lang="en-US" dirty="0" smtClean="0"/>
              <a:t>Give </a:t>
            </a:r>
            <a:r>
              <a:rPr lang="en-US" dirty="0"/>
              <a:t>back </a:t>
            </a:r>
          </a:p>
          <a:p>
            <a:pPr lvl="1"/>
            <a:r>
              <a:rPr lang="en-US" dirty="0" smtClean="0"/>
              <a:t>Use research team’s expertise to provide educational opportunities and resources</a:t>
            </a:r>
            <a:endParaRPr lang="en-US" dirty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Close monitoring of recruitment progress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“Diagnose” why you’re not getting people into the study in the way you want to</a:t>
            </a:r>
          </a:p>
          <a:p>
            <a:r>
              <a:rPr lang="en-US" dirty="0" smtClean="0"/>
              <a:t>Systematically track study flow from referral to enrollment</a:t>
            </a:r>
          </a:p>
          <a:p>
            <a:r>
              <a:rPr lang="en-US" dirty="0" smtClean="0"/>
              <a:t>Make changes as needed</a:t>
            </a:r>
          </a:p>
        </p:txBody>
      </p:sp>
    </p:spTree>
    <p:extLst>
      <p:ext uri="{BB962C8B-B14F-4D97-AF65-F5344CB8AC3E}">
        <p14:creationId xmlns:p14="http://schemas.microsoft.com/office/powerpoint/2010/main" val="37825067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Retention Strategies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39870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Prep to retention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Ensure that research participants fully understand what is </a:t>
            </a:r>
            <a:r>
              <a:rPr lang="en-US" dirty="0" smtClean="0"/>
              <a:t>involved in the study</a:t>
            </a:r>
            <a:endParaRPr lang="en-US" dirty="0"/>
          </a:p>
          <a:p>
            <a:pPr lvl="1"/>
            <a:r>
              <a:rPr lang="en-US" dirty="0" err="1"/>
              <a:t>MacCAT</a:t>
            </a:r>
            <a:r>
              <a:rPr lang="en-US" dirty="0"/>
              <a:t>-CR </a:t>
            </a:r>
            <a:r>
              <a:rPr lang="en-US" dirty="0" smtClean="0"/>
              <a:t>tool</a:t>
            </a:r>
          </a:p>
          <a:p>
            <a:r>
              <a:rPr lang="en-US" dirty="0" smtClean="0"/>
              <a:t>Screen </a:t>
            </a:r>
            <a:r>
              <a:rPr lang="en-US" dirty="0"/>
              <a:t>out families who plan to move or travel for extended period of time</a:t>
            </a:r>
          </a:p>
          <a:p>
            <a:r>
              <a:rPr lang="en-US" dirty="0" smtClean="0"/>
              <a:t>If possible, have several steps before randomization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Contact on phone to gauge initial interest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Conduct home visit to conduct informed consent and baseline</a:t>
            </a:r>
          </a:p>
          <a:p>
            <a:pPr marL="925830" lvl="1" indent="-514350">
              <a:buFont typeface="+mj-lt"/>
              <a:buAutoNum type="arabicPeriod"/>
            </a:pPr>
            <a:r>
              <a:rPr lang="en-US" dirty="0" smtClean="0"/>
              <a:t>Call next day to randomize (remind participants of what is involved and confirm that they would like to move forward)</a:t>
            </a:r>
          </a:p>
        </p:txBody>
      </p:sp>
    </p:spTree>
    <p:extLst>
      <p:ext uri="{BB962C8B-B14F-4D97-AF65-F5344CB8AC3E}">
        <p14:creationId xmlns:p14="http://schemas.microsoft.com/office/powerpoint/2010/main" val="344759349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Training RA’s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Importance of “being human” during research assessments </a:t>
            </a:r>
          </a:p>
          <a:p>
            <a:r>
              <a:rPr lang="en-US" dirty="0"/>
              <a:t>Personalize </a:t>
            </a:r>
            <a:r>
              <a:rPr lang="en-US" dirty="0" smtClean="0"/>
              <a:t>visits</a:t>
            </a:r>
          </a:p>
          <a:p>
            <a:r>
              <a:rPr lang="en-US" dirty="0" smtClean="0"/>
              <a:t>Be understanding about no-shows and cancellations</a:t>
            </a:r>
          </a:p>
          <a:p>
            <a:r>
              <a:rPr lang="en-US" dirty="0" smtClean="0"/>
              <a:t>Same RA should do all visits for a participant to build a relationship</a:t>
            </a:r>
          </a:p>
        </p:txBody>
      </p:sp>
    </p:spTree>
    <p:extLst>
      <p:ext uri="{BB962C8B-B14F-4D97-AF65-F5344CB8AC3E}">
        <p14:creationId xmlns:p14="http://schemas.microsoft.com/office/powerpoint/2010/main" val="247758336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Be accommodating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Flexible hours/days</a:t>
            </a:r>
          </a:p>
          <a:p>
            <a:r>
              <a:rPr lang="en-US" dirty="0" smtClean="0"/>
              <a:t>Flexible methods (phone, in-person, email)</a:t>
            </a:r>
          </a:p>
          <a:p>
            <a:r>
              <a:rPr lang="en-US" dirty="0" smtClean="0"/>
              <a:t>Allow for rescheduling</a:t>
            </a:r>
          </a:p>
          <a:p>
            <a:r>
              <a:rPr lang="en-US" dirty="0" smtClean="0"/>
              <a:t>Offer to skip a research assessment and call again for the next one</a:t>
            </a:r>
          </a:p>
        </p:txBody>
      </p:sp>
    </p:spTree>
    <p:extLst>
      <p:ext uri="{BB962C8B-B14F-4D97-AF65-F5344CB8AC3E}">
        <p14:creationId xmlns:p14="http://schemas.microsoft.com/office/powerpoint/2010/main" val="86388999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Strategies for keeping in touch 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305800" cy="4325112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Utilize all methods you have permission to use</a:t>
            </a:r>
          </a:p>
          <a:p>
            <a:pPr lvl="1"/>
            <a:r>
              <a:rPr lang="en-US" dirty="0" smtClean="0"/>
              <a:t>Text</a:t>
            </a:r>
          </a:p>
          <a:p>
            <a:pPr lvl="1"/>
            <a:r>
              <a:rPr lang="en-US" dirty="0" smtClean="0"/>
              <a:t>Email</a:t>
            </a:r>
          </a:p>
          <a:p>
            <a:pPr lvl="1"/>
            <a:r>
              <a:rPr lang="en-US" dirty="0" smtClean="0"/>
              <a:t>Alternate contacts </a:t>
            </a:r>
          </a:p>
          <a:p>
            <a:pPr lvl="1"/>
            <a:r>
              <a:rPr lang="en-US" dirty="0" smtClean="0"/>
              <a:t>Social media (with appropriate permissions and steps to protect privacy)</a:t>
            </a:r>
          </a:p>
          <a:p>
            <a:pPr lvl="1"/>
            <a:r>
              <a:rPr lang="en-US" dirty="0" smtClean="0"/>
              <a:t>If possible, provide cell phones to participants</a:t>
            </a:r>
          </a:p>
          <a:p>
            <a:pPr marL="411480" lvl="1" indent="0">
              <a:buNone/>
            </a:pPr>
            <a:endParaRPr lang="en-US" dirty="0" smtClean="0"/>
          </a:p>
          <a:p>
            <a:r>
              <a:rPr lang="en-US" dirty="0" smtClean="0"/>
              <a:t>Documentation</a:t>
            </a:r>
          </a:p>
          <a:p>
            <a:pPr lvl="1"/>
            <a:r>
              <a:rPr lang="en-US" dirty="0" smtClean="0"/>
              <a:t>Maintain accurate and thorough contact information, including alternate forms of contact</a:t>
            </a:r>
          </a:p>
          <a:p>
            <a:pPr lvl="1"/>
            <a:r>
              <a:rPr lang="en-US" dirty="0" smtClean="0"/>
              <a:t>Permission to access EMR</a:t>
            </a:r>
          </a:p>
          <a:p>
            <a:pPr lvl="1"/>
            <a:r>
              <a:rPr lang="en-US" dirty="0" smtClean="0"/>
              <a:t>Update contact information at EVERY time point</a:t>
            </a:r>
          </a:p>
          <a:p>
            <a:pPr lvl="1"/>
            <a:r>
              <a:rPr lang="en-US" dirty="0" smtClean="0"/>
              <a:t>Detailed contact logs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Learning Objectives		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24078" indent="-514350">
              <a:buFont typeface="+mj-lt"/>
              <a:buAutoNum type="arabicPeriod"/>
            </a:pPr>
            <a:r>
              <a:rPr lang="en-US" dirty="0" smtClean="0"/>
              <a:t>Understand the challenges to engaging diverse populations in research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Implement strategies to meet recruitment milestones</a:t>
            </a:r>
          </a:p>
          <a:p>
            <a:pPr marL="624078" indent="-514350">
              <a:buFont typeface="+mj-lt"/>
              <a:buAutoNum type="arabicPeriod"/>
            </a:pPr>
            <a:r>
              <a:rPr lang="en-US" dirty="0" smtClean="0"/>
              <a:t>Develop approaches to maintain high participant retention in research</a:t>
            </a:r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Strategies for keeping in touch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Consistent point person for each participant</a:t>
            </a:r>
          </a:p>
          <a:p>
            <a:r>
              <a:rPr lang="en-US" dirty="0"/>
              <a:t>Reminder </a:t>
            </a:r>
            <a:r>
              <a:rPr lang="en-US" dirty="0" smtClean="0"/>
              <a:t>calls, especially if there is a gap between visits</a:t>
            </a:r>
          </a:p>
          <a:p>
            <a:r>
              <a:rPr lang="en-US" dirty="0" smtClean="0"/>
              <a:t>Send birthday cards/holiday cards</a:t>
            </a:r>
          </a:p>
          <a:p>
            <a:r>
              <a:rPr lang="en-US" dirty="0" smtClean="0"/>
              <a:t>Last resort strategies</a:t>
            </a:r>
          </a:p>
          <a:p>
            <a:pPr lvl="1"/>
            <a:r>
              <a:rPr lang="en-US" dirty="0" smtClean="0"/>
              <a:t>Certified letter to tentatively schedule an interview</a:t>
            </a:r>
          </a:p>
          <a:p>
            <a:pPr lvl="1"/>
            <a:r>
              <a:rPr lang="en-US" dirty="0" smtClean="0"/>
              <a:t>Find participants at clinic visits</a:t>
            </a:r>
          </a:p>
          <a:p>
            <a:pPr lvl="1"/>
            <a:r>
              <a:rPr lang="en-US" dirty="0" smtClean="0"/>
              <a:t>Partner with another provider to coordinate a visit</a:t>
            </a:r>
          </a:p>
          <a:p>
            <a:pPr marL="109728" indent="0"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Continuous quality improvement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Ask participants </a:t>
            </a:r>
            <a:r>
              <a:rPr lang="en-US" dirty="0"/>
              <a:t>for </a:t>
            </a:r>
            <a:r>
              <a:rPr lang="en-US" dirty="0" smtClean="0"/>
              <a:t>feedback</a:t>
            </a:r>
          </a:p>
          <a:p>
            <a:pPr lvl="1"/>
            <a:r>
              <a:rPr lang="en-US" dirty="0"/>
              <a:t>If participant withdraws, ask for feedback and learn from the experience</a:t>
            </a:r>
          </a:p>
          <a:p>
            <a:pPr lvl="1"/>
            <a:r>
              <a:rPr lang="en-US" dirty="0"/>
              <a:t>Qualitative interviews at study completion </a:t>
            </a:r>
          </a:p>
          <a:p>
            <a:r>
              <a:rPr lang="en-US" dirty="0" smtClean="0"/>
              <a:t>Track </a:t>
            </a:r>
            <a:r>
              <a:rPr lang="en-US" dirty="0"/>
              <a:t>major </a:t>
            </a:r>
            <a:r>
              <a:rPr lang="en-US" dirty="0" smtClean="0"/>
              <a:t>issues </a:t>
            </a:r>
            <a:r>
              <a:rPr lang="en-US" dirty="0"/>
              <a:t>very </a:t>
            </a:r>
            <a:r>
              <a:rPr lang="en-US" dirty="0" smtClean="0"/>
              <a:t>closely</a:t>
            </a:r>
          </a:p>
          <a:p>
            <a:pPr lvl="1"/>
            <a:r>
              <a:rPr lang="en-US" dirty="0" smtClean="0"/>
              <a:t>Loss to follow up </a:t>
            </a:r>
          </a:p>
          <a:p>
            <a:pPr lvl="1"/>
            <a:r>
              <a:rPr lang="en-US" dirty="0" smtClean="0"/>
              <a:t>Participant withdrawals</a:t>
            </a:r>
          </a:p>
          <a:p>
            <a:pPr marL="411480" lvl="1" indent="0">
              <a:buNone/>
            </a:pPr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5098174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Maintain accurate tracking systems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Interview “windows” with start and end date for each research assessment</a:t>
            </a:r>
          </a:p>
          <a:p>
            <a:r>
              <a:rPr lang="en-US" dirty="0" smtClean="0"/>
              <a:t>Create a data tracking system that can easily query interviews that are currently due </a:t>
            </a:r>
          </a:p>
          <a:p>
            <a:pPr lvl="1"/>
            <a:r>
              <a:rPr lang="en-US" dirty="0" err="1" smtClean="0"/>
              <a:t>REDCap</a:t>
            </a:r>
            <a:endParaRPr lang="en-US" dirty="0" smtClean="0"/>
          </a:p>
          <a:p>
            <a:pPr lvl="1"/>
            <a:r>
              <a:rPr lang="en-US" dirty="0" smtClean="0"/>
              <a:t>Don’t rely on Excel for big studies</a:t>
            </a:r>
          </a:p>
          <a:p>
            <a:r>
              <a:rPr lang="en-US" dirty="0" smtClean="0"/>
              <a:t>Someone should be looking at the tracking systems daily</a:t>
            </a:r>
          </a:p>
          <a:p>
            <a:r>
              <a:rPr lang="en-US" dirty="0" smtClean="0"/>
              <a:t>Weekly meeting with PI to review follow-up rates</a:t>
            </a:r>
          </a:p>
          <a:p>
            <a:pPr>
              <a:buNone/>
            </a:pP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 home points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valuable strategies for Project Solve:</a:t>
            </a:r>
          </a:p>
          <a:p>
            <a:pPr lvl="1"/>
            <a:r>
              <a:rPr lang="en-US" dirty="0" smtClean="0"/>
              <a:t>Discussion-based informed consent process</a:t>
            </a:r>
          </a:p>
          <a:p>
            <a:pPr lvl="1"/>
            <a:r>
              <a:rPr lang="en-US" dirty="0" smtClean="0"/>
              <a:t>Flexible, dedicated research team with strong interpersonal skills and language capacity</a:t>
            </a:r>
          </a:p>
          <a:p>
            <a:pPr lvl="1"/>
            <a:r>
              <a:rPr lang="en-US" dirty="0" smtClean="0"/>
              <a:t>Home visits</a:t>
            </a:r>
          </a:p>
          <a:p>
            <a:pPr lvl="1"/>
            <a:r>
              <a:rPr lang="en-US" dirty="0" smtClean="0"/>
              <a:t>Texting</a:t>
            </a:r>
          </a:p>
          <a:p>
            <a:pPr lvl="1"/>
            <a:r>
              <a:rPr lang="en-US" dirty="0" smtClean="0"/>
              <a:t>Alternate contacts</a:t>
            </a:r>
          </a:p>
          <a:p>
            <a:pPr lvl="1"/>
            <a:r>
              <a:rPr lang="en-US" dirty="0" smtClean="0"/>
              <a:t>Meticulous tracking</a:t>
            </a:r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27597" y="2362200"/>
            <a:ext cx="3238500" cy="3238500"/>
          </a:xfrm>
        </p:spPr>
      </p:pic>
    </p:spTree>
    <p:extLst>
      <p:ext uri="{BB962C8B-B14F-4D97-AF65-F5344CB8AC3E}">
        <p14:creationId xmlns:p14="http://schemas.microsoft.com/office/powerpoint/2010/main" val="28545065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 question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your own work, what do you see as barriers to participation of vulnerable populations in research?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458200" cy="1066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Common barriers to participation of vulnerable populations in health-related research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Mistrust</a:t>
            </a:r>
          </a:p>
          <a:p>
            <a:r>
              <a:rPr lang="en-US" dirty="0" smtClean="0"/>
              <a:t>Competing demands</a:t>
            </a:r>
          </a:p>
          <a:p>
            <a:r>
              <a:rPr lang="en-US" dirty="0" smtClean="0"/>
              <a:t>Unintended outcomes</a:t>
            </a:r>
          </a:p>
          <a:p>
            <a:r>
              <a:rPr lang="en-US" dirty="0" smtClean="0"/>
              <a:t>Lack of access to information</a:t>
            </a:r>
          </a:p>
          <a:p>
            <a:r>
              <a:rPr lang="en-US" dirty="0" smtClean="0"/>
              <a:t>Stigma</a:t>
            </a:r>
          </a:p>
          <a:p>
            <a:r>
              <a:rPr lang="en-US" dirty="0" smtClean="0"/>
              <a:t>Health insurance coverage</a:t>
            </a:r>
          </a:p>
          <a:p>
            <a:r>
              <a:rPr lang="en-US" dirty="0" smtClean="0"/>
              <a:t>Legal status in the United States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457200" y="5943600"/>
            <a:ext cx="8229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George, S., Duran, N., &amp; Norris, K. (2014). A Systematic Review of Barriers and Facilitators to Minority Research Participation Among African Americans, Latinos, Asian Americans, and Pacific Islanders. </a:t>
            </a:r>
            <a:r>
              <a:rPr lang="en-US" sz="1400" i="1" dirty="0" smtClean="0"/>
              <a:t>American Journal of Public Health</a:t>
            </a:r>
            <a:r>
              <a:rPr lang="en-US" sz="1400" dirty="0" smtClean="0"/>
              <a:t>, </a:t>
            </a:r>
            <a:r>
              <a:rPr lang="en-US" sz="1400" i="1" dirty="0" smtClean="0"/>
              <a:t>104</a:t>
            </a:r>
            <a:r>
              <a:rPr lang="en-US" sz="1400" dirty="0" smtClean="0"/>
              <a:t>(2), e16–e31. 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Solve Context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RCT’s testing the efficacy of a problem solving intervention to prevent depression among low-income urban mothers</a:t>
            </a:r>
          </a:p>
          <a:p>
            <a:r>
              <a:rPr lang="en-US" dirty="0" smtClean="0"/>
              <a:t>Study population: </a:t>
            </a:r>
          </a:p>
          <a:p>
            <a:pPr lvl="1"/>
            <a:r>
              <a:rPr lang="en-US" dirty="0" smtClean="0"/>
              <a:t>Low income</a:t>
            </a:r>
          </a:p>
          <a:p>
            <a:pPr lvl="1"/>
            <a:r>
              <a:rPr lang="en-US" dirty="0" smtClean="0"/>
              <a:t>Very diverse (75% racial or ethnic minority; about 50% born outside the US)</a:t>
            </a:r>
          </a:p>
          <a:p>
            <a:pPr lvl="1"/>
            <a:r>
              <a:rPr lang="en-US" dirty="0" smtClean="0"/>
              <a:t>At risk for major depression</a:t>
            </a:r>
          </a:p>
          <a:p>
            <a:pPr lvl="1"/>
            <a:r>
              <a:rPr lang="en-US" dirty="0" smtClean="0"/>
              <a:t>Over 50% had a history of trauma</a:t>
            </a:r>
          </a:p>
          <a:p>
            <a:pPr lvl="1"/>
            <a:r>
              <a:rPr lang="en-US" dirty="0" smtClean="0"/>
              <a:t>Majority single mothers</a:t>
            </a:r>
          </a:p>
          <a:p>
            <a:pPr lvl="1"/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67400" y="819807"/>
            <a:ext cx="1189037" cy="1371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Project Solve Research Assessments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Research assessments every 2 months over a one year follow-up period</a:t>
            </a:r>
          </a:p>
          <a:p>
            <a:pPr lvl="1"/>
            <a:r>
              <a:rPr lang="en-US" dirty="0"/>
              <a:t>By phone: 2, 4, 8, and 10 month</a:t>
            </a:r>
          </a:p>
          <a:p>
            <a:pPr lvl="1"/>
            <a:r>
              <a:rPr lang="en-US" dirty="0"/>
              <a:t>In person: </a:t>
            </a:r>
            <a:r>
              <a:rPr lang="en-US" dirty="0" smtClean="0"/>
              <a:t>Baseline, 6 </a:t>
            </a:r>
            <a:r>
              <a:rPr lang="en-US" dirty="0"/>
              <a:t>and 12 month</a:t>
            </a:r>
          </a:p>
          <a:p>
            <a:endParaRPr lang="en-US" dirty="0" smtClean="0"/>
          </a:p>
          <a:p>
            <a:r>
              <a:rPr lang="en-US" dirty="0" smtClean="0"/>
              <a:t>In person assessments conducted in the home or other community location</a:t>
            </a:r>
          </a:p>
          <a:p>
            <a:pPr marL="411480" lvl="1" indent="0">
              <a:buNone/>
            </a:pPr>
            <a:endParaRPr lang="en-US" dirty="0" smtClean="0"/>
          </a:p>
          <a:p>
            <a:pPr marL="411480" lvl="1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17772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Project Solve Staffing Structure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Three distinct teams of research staff that work across projects</a:t>
            </a:r>
          </a:p>
          <a:p>
            <a:pPr lvl="1"/>
            <a:r>
              <a:rPr lang="en-US" dirty="0" smtClean="0"/>
              <a:t>Recruitment team</a:t>
            </a:r>
          </a:p>
          <a:p>
            <a:pPr lvl="1"/>
            <a:r>
              <a:rPr lang="en-US" dirty="0" smtClean="0"/>
              <a:t>Intervention team</a:t>
            </a:r>
          </a:p>
          <a:p>
            <a:pPr lvl="1"/>
            <a:r>
              <a:rPr lang="en-US" dirty="0" smtClean="0"/>
              <a:t>Follow-up team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5503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Recruitment strategies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640930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Proactive outreach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249424"/>
            <a:ext cx="8458200" cy="4325112"/>
          </a:xfrm>
        </p:spPr>
        <p:txBody>
          <a:bodyPr>
            <a:normAutofit/>
          </a:bodyPr>
          <a:lstStyle/>
          <a:p>
            <a:r>
              <a:rPr lang="en-US" dirty="0" smtClean="0"/>
              <a:t>Incorporating screening for study into current practices</a:t>
            </a:r>
          </a:p>
          <a:p>
            <a:r>
              <a:rPr lang="en-US" dirty="0" smtClean="0"/>
              <a:t>“Loopback” recruitment strategies to capture missed referrals</a:t>
            </a:r>
          </a:p>
          <a:p>
            <a:pPr lvl="1"/>
            <a:r>
              <a:rPr lang="en-US" dirty="0" smtClean="0"/>
              <a:t>Continuously obtain data on missed referrals and get permission to contact</a:t>
            </a:r>
          </a:p>
          <a:p>
            <a:r>
              <a:rPr lang="en-US" dirty="0" smtClean="0"/>
              <a:t>Opt out letters</a:t>
            </a:r>
          </a:p>
          <a:p>
            <a:pPr marL="109728" indent="0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  <a:p>
            <a:pPr lvl="1"/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ＭＳ ゴシック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Urban.thmx</Template>
  <TotalTime>466</TotalTime>
  <Words>1068</Words>
  <Application>Microsoft Office PowerPoint</Application>
  <PresentationFormat>On-screen Show (4:3)</PresentationFormat>
  <Paragraphs>156</Paragraphs>
  <Slides>24</Slides>
  <Notes>11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24</vt:i4>
      </vt:variant>
    </vt:vector>
  </HeadingPairs>
  <TitlesOfParts>
    <vt:vector size="29" baseType="lpstr">
      <vt:lpstr>Calibri</vt:lpstr>
      <vt:lpstr>Georgia</vt:lpstr>
      <vt:lpstr>Trebuchet MS</vt:lpstr>
      <vt:lpstr>Wingdings 2</vt:lpstr>
      <vt:lpstr>Urban</vt:lpstr>
      <vt:lpstr>Strategies used to meet recruitment goals and retain &gt;90% of low income mothers in a year-long RCT</vt:lpstr>
      <vt:lpstr>Learning Objectives   </vt:lpstr>
      <vt:lpstr>Discussion question </vt:lpstr>
      <vt:lpstr>Common barriers to participation of vulnerable populations in health-related research</vt:lpstr>
      <vt:lpstr>Project Solve Context </vt:lpstr>
      <vt:lpstr>Project Solve Research Assessments</vt:lpstr>
      <vt:lpstr>Project Solve Staffing Structure </vt:lpstr>
      <vt:lpstr>Recruitment strategies</vt:lpstr>
      <vt:lpstr>Proactive outreach</vt:lpstr>
      <vt:lpstr>Getting in touch with potential participants </vt:lpstr>
      <vt:lpstr>Building rapport </vt:lpstr>
      <vt:lpstr>High quality informed consent process</vt:lpstr>
      <vt:lpstr>Recruitment of sites </vt:lpstr>
      <vt:lpstr>Close monitoring of recruitment progress</vt:lpstr>
      <vt:lpstr>Retention Strategies</vt:lpstr>
      <vt:lpstr>Prep to retention</vt:lpstr>
      <vt:lpstr>Training RA’s </vt:lpstr>
      <vt:lpstr>Be accommodating </vt:lpstr>
      <vt:lpstr>Strategies for keeping in touch  </vt:lpstr>
      <vt:lpstr>Strategies for keeping in touch </vt:lpstr>
      <vt:lpstr>Continuous quality improvement</vt:lpstr>
      <vt:lpstr>Maintain accurate tracking systems </vt:lpstr>
      <vt:lpstr>Take home points </vt:lpstr>
      <vt:lpstr>Questions?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Recruitment and Retention Strategies for Longitudinal Studies</dc:title>
  <dc:creator>Jenna Sandler</dc:creator>
  <cp:lastModifiedBy>Sandler, Jenna Michelle</cp:lastModifiedBy>
  <cp:revision>42</cp:revision>
  <cp:lastPrinted>2016-11-21T13:18:14Z</cp:lastPrinted>
  <dcterms:created xsi:type="dcterms:W3CDTF">2016-11-21T03:43:46Z</dcterms:created>
  <dcterms:modified xsi:type="dcterms:W3CDTF">2016-11-30T13:51:09Z</dcterms:modified>
</cp:coreProperties>
</file>