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embeddings/oleObject3.bin" ContentType="application/vnd.openxmlformats-officedocument.oleObject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6" r:id="rId1"/>
  </p:sldMasterIdLst>
  <p:notesMasterIdLst>
    <p:notesMasterId r:id="rId44"/>
  </p:notesMasterIdLst>
  <p:handoutMasterIdLst>
    <p:handoutMasterId r:id="rId45"/>
  </p:handoutMasterIdLst>
  <p:sldIdLst>
    <p:sldId id="256" r:id="rId2"/>
    <p:sldId id="287" r:id="rId3"/>
    <p:sldId id="288" r:id="rId4"/>
    <p:sldId id="289" r:id="rId5"/>
    <p:sldId id="291" r:id="rId6"/>
    <p:sldId id="292" r:id="rId7"/>
    <p:sldId id="295" r:id="rId8"/>
    <p:sldId id="293" r:id="rId9"/>
    <p:sldId id="294" r:id="rId10"/>
    <p:sldId id="301" r:id="rId11"/>
    <p:sldId id="302" r:id="rId12"/>
    <p:sldId id="303" r:id="rId13"/>
    <p:sldId id="313" r:id="rId14"/>
    <p:sldId id="314" r:id="rId15"/>
    <p:sldId id="315" r:id="rId16"/>
    <p:sldId id="316" r:id="rId17"/>
    <p:sldId id="335" r:id="rId18"/>
    <p:sldId id="330" r:id="rId19"/>
    <p:sldId id="331" r:id="rId20"/>
    <p:sldId id="332" r:id="rId21"/>
    <p:sldId id="333" r:id="rId22"/>
    <p:sldId id="334" r:id="rId23"/>
    <p:sldId id="318" r:id="rId24"/>
    <p:sldId id="257" r:id="rId25"/>
    <p:sldId id="319" r:id="rId26"/>
    <p:sldId id="320" r:id="rId27"/>
    <p:sldId id="321" r:id="rId28"/>
    <p:sldId id="322" r:id="rId29"/>
    <p:sldId id="340" r:id="rId30"/>
    <p:sldId id="259" r:id="rId31"/>
    <p:sldId id="269" r:id="rId32"/>
    <p:sldId id="270" r:id="rId33"/>
    <p:sldId id="277" r:id="rId34"/>
    <p:sldId id="285" r:id="rId35"/>
    <p:sldId id="273" r:id="rId36"/>
    <p:sldId id="274" r:id="rId37"/>
    <p:sldId id="336" r:id="rId38"/>
    <p:sldId id="326" r:id="rId39"/>
    <p:sldId id="329" r:id="rId40"/>
    <p:sldId id="337" r:id="rId41"/>
    <p:sldId id="325" r:id="rId42"/>
    <p:sldId id="338" r:id="rId43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bw"/>
  <p:clrMru>
    <a:srgbClr val="A512A0"/>
    <a:srgbClr val="00BD36"/>
    <a:srgbClr val="FF1FF7"/>
    <a:srgbClr val="060695"/>
    <a:srgbClr val="000000"/>
    <a:srgbClr val="050495"/>
    <a:srgbClr val="7D61A1"/>
    <a:srgbClr val="2E3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256" autoAdjust="0"/>
  </p:normalViewPr>
  <p:slideViewPr>
    <p:cSldViewPr>
      <p:cViewPr>
        <p:scale>
          <a:sx n="100" d="100"/>
          <a:sy n="100" d="100"/>
        </p:scale>
        <p:origin x="-496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CBA278-B4B8-FC4E-B6E8-B0B3951F298E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</dgm:pt>
    <dgm:pt modelId="{C5D4BDD8-3550-8349-9C2F-C768D22D37D7}">
      <dgm:prSet phldrT="[Text]"/>
      <dgm:spPr/>
      <dgm:t>
        <a:bodyPr/>
        <a:lstStyle/>
        <a:p>
          <a:r>
            <a:rPr lang="en-US" dirty="0" smtClean="0"/>
            <a:t>Risk factors</a:t>
          </a:r>
          <a:endParaRPr lang="en-US" dirty="0"/>
        </a:p>
      </dgm:t>
    </dgm:pt>
    <dgm:pt modelId="{824DBAC9-0DC6-124C-9D86-09D01136B533}" type="parTrans" cxnId="{A95426B0-71BC-234C-8639-319EA22DAE03}">
      <dgm:prSet/>
      <dgm:spPr/>
      <dgm:t>
        <a:bodyPr/>
        <a:lstStyle/>
        <a:p>
          <a:endParaRPr lang="en-US"/>
        </a:p>
      </dgm:t>
    </dgm:pt>
    <dgm:pt modelId="{E741BB0A-EFC7-E747-9F09-0FCD32B13E40}" type="sibTrans" cxnId="{A95426B0-71BC-234C-8639-319EA22DAE03}">
      <dgm:prSet/>
      <dgm:spPr/>
      <dgm:t>
        <a:bodyPr/>
        <a:lstStyle/>
        <a:p>
          <a:endParaRPr lang="en-US"/>
        </a:p>
      </dgm:t>
    </dgm:pt>
    <dgm:pt modelId="{05A8FA48-D540-5F4B-924A-E38108A54921}">
      <dgm:prSet phldrT="[Text]"/>
      <dgm:spPr/>
      <dgm:t>
        <a:bodyPr/>
        <a:lstStyle/>
        <a:p>
          <a:r>
            <a:rPr lang="en-US" dirty="0" smtClean="0"/>
            <a:t>Ventricular remodeling</a:t>
          </a:r>
          <a:endParaRPr lang="en-US" dirty="0"/>
        </a:p>
      </dgm:t>
    </dgm:pt>
    <dgm:pt modelId="{002834B1-42B3-DD4A-B682-3E7D84210B03}" type="parTrans" cxnId="{86C3BD6E-F669-274A-833E-FFC5A0D614A7}">
      <dgm:prSet/>
      <dgm:spPr/>
      <dgm:t>
        <a:bodyPr/>
        <a:lstStyle/>
        <a:p>
          <a:endParaRPr lang="en-US"/>
        </a:p>
      </dgm:t>
    </dgm:pt>
    <dgm:pt modelId="{7B562415-973A-4D43-AACB-6D41555B3817}" type="sibTrans" cxnId="{86C3BD6E-F669-274A-833E-FFC5A0D614A7}">
      <dgm:prSet/>
      <dgm:spPr/>
      <dgm:t>
        <a:bodyPr/>
        <a:lstStyle/>
        <a:p>
          <a:endParaRPr lang="en-US"/>
        </a:p>
      </dgm:t>
    </dgm:pt>
    <dgm:pt modelId="{5E9D8A68-1A52-004B-B172-379CF02C04E9}">
      <dgm:prSet phldrT="[Text]"/>
      <dgm:spPr/>
      <dgm:t>
        <a:bodyPr/>
        <a:lstStyle/>
        <a:p>
          <a:r>
            <a:rPr lang="en-US" dirty="0" smtClean="0"/>
            <a:t>Heart Failure</a:t>
          </a:r>
          <a:endParaRPr lang="en-US" dirty="0"/>
        </a:p>
      </dgm:t>
    </dgm:pt>
    <dgm:pt modelId="{8EFBEC8D-8761-6645-9C47-4B7114CCC950}" type="parTrans" cxnId="{B1673CF9-D5D1-9F4F-9B35-2C6167CC1AC5}">
      <dgm:prSet/>
      <dgm:spPr/>
      <dgm:t>
        <a:bodyPr/>
        <a:lstStyle/>
        <a:p>
          <a:endParaRPr lang="en-US"/>
        </a:p>
      </dgm:t>
    </dgm:pt>
    <dgm:pt modelId="{959823CF-84D2-6745-8385-CCAB5761CC8B}" type="sibTrans" cxnId="{B1673CF9-D5D1-9F4F-9B35-2C6167CC1AC5}">
      <dgm:prSet/>
      <dgm:spPr/>
      <dgm:t>
        <a:bodyPr/>
        <a:lstStyle/>
        <a:p>
          <a:endParaRPr lang="en-US"/>
        </a:p>
      </dgm:t>
    </dgm:pt>
    <dgm:pt modelId="{7BBDE8ED-E0FB-4445-A1B0-87EF63FDE3D8}" type="pres">
      <dgm:prSet presAssocID="{19CBA278-B4B8-FC4E-B6E8-B0B3951F298E}" presName="Name0" presStyleCnt="0">
        <dgm:presLayoutVars>
          <dgm:dir/>
          <dgm:resizeHandles val="exact"/>
        </dgm:presLayoutVars>
      </dgm:prSet>
      <dgm:spPr/>
    </dgm:pt>
    <dgm:pt modelId="{E4B0D1F2-B4DC-9D44-8A70-13C3F043D72C}" type="pres">
      <dgm:prSet presAssocID="{C5D4BDD8-3550-8349-9C2F-C768D22D37D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D10679-4612-C04E-BE5E-7B129120D5EE}" type="pres">
      <dgm:prSet presAssocID="{E741BB0A-EFC7-E747-9F09-0FCD32B13E40}" presName="sibTrans" presStyleLbl="sibTrans2D1" presStyleIdx="0" presStyleCnt="2"/>
      <dgm:spPr/>
      <dgm:t>
        <a:bodyPr/>
        <a:lstStyle/>
        <a:p>
          <a:endParaRPr lang="en-US"/>
        </a:p>
      </dgm:t>
    </dgm:pt>
    <dgm:pt modelId="{CCF01A28-A532-2049-A9D6-9263EA6C425B}" type="pres">
      <dgm:prSet presAssocID="{E741BB0A-EFC7-E747-9F09-0FCD32B13E40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6E790792-1DC0-EB4F-8BE2-8C254240BEAF}" type="pres">
      <dgm:prSet presAssocID="{05A8FA48-D540-5F4B-924A-E38108A5492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84E271-8FCD-D84A-8F4C-71D25208C226}" type="pres">
      <dgm:prSet presAssocID="{7B562415-973A-4D43-AACB-6D41555B3817}" presName="sibTrans" presStyleLbl="sibTrans2D1" presStyleIdx="1" presStyleCnt="2"/>
      <dgm:spPr/>
      <dgm:t>
        <a:bodyPr/>
        <a:lstStyle/>
        <a:p>
          <a:endParaRPr lang="en-US"/>
        </a:p>
      </dgm:t>
    </dgm:pt>
    <dgm:pt modelId="{5239FE53-506C-7E45-99A2-B9928E01C6B9}" type="pres">
      <dgm:prSet presAssocID="{7B562415-973A-4D43-AACB-6D41555B381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D22C302-3109-E945-8949-6DA02B583A03}" type="pres">
      <dgm:prSet presAssocID="{5E9D8A68-1A52-004B-B172-379CF02C04E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673CF9-D5D1-9F4F-9B35-2C6167CC1AC5}" srcId="{19CBA278-B4B8-FC4E-B6E8-B0B3951F298E}" destId="{5E9D8A68-1A52-004B-B172-379CF02C04E9}" srcOrd="2" destOrd="0" parTransId="{8EFBEC8D-8761-6645-9C47-4B7114CCC950}" sibTransId="{959823CF-84D2-6745-8385-CCAB5761CC8B}"/>
    <dgm:cxn modelId="{68D1FF07-DC6A-C54D-8445-576E204026CA}" type="presOf" srcId="{C5D4BDD8-3550-8349-9C2F-C768D22D37D7}" destId="{E4B0D1F2-B4DC-9D44-8A70-13C3F043D72C}" srcOrd="0" destOrd="0" presId="urn:microsoft.com/office/officeart/2005/8/layout/process1"/>
    <dgm:cxn modelId="{A92C8F62-B692-4441-B780-6C1DB27375D2}" type="presOf" srcId="{7B562415-973A-4D43-AACB-6D41555B3817}" destId="{5239FE53-506C-7E45-99A2-B9928E01C6B9}" srcOrd="1" destOrd="0" presId="urn:microsoft.com/office/officeart/2005/8/layout/process1"/>
    <dgm:cxn modelId="{18CDB166-9861-6940-BCCB-D31311B02B3B}" type="presOf" srcId="{19CBA278-B4B8-FC4E-B6E8-B0B3951F298E}" destId="{7BBDE8ED-E0FB-4445-A1B0-87EF63FDE3D8}" srcOrd="0" destOrd="0" presId="urn:microsoft.com/office/officeart/2005/8/layout/process1"/>
    <dgm:cxn modelId="{0ACD9393-EC26-0C43-877D-B89729A0FE19}" type="presOf" srcId="{E741BB0A-EFC7-E747-9F09-0FCD32B13E40}" destId="{DBD10679-4612-C04E-BE5E-7B129120D5EE}" srcOrd="0" destOrd="0" presId="urn:microsoft.com/office/officeart/2005/8/layout/process1"/>
    <dgm:cxn modelId="{A95426B0-71BC-234C-8639-319EA22DAE03}" srcId="{19CBA278-B4B8-FC4E-B6E8-B0B3951F298E}" destId="{C5D4BDD8-3550-8349-9C2F-C768D22D37D7}" srcOrd="0" destOrd="0" parTransId="{824DBAC9-0DC6-124C-9D86-09D01136B533}" sibTransId="{E741BB0A-EFC7-E747-9F09-0FCD32B13E40}"/>
    <dgm:cxn modelId="{316D5FCE-B384-8D46-B572-AD4EF270E585}" type="presOf" srcId="{7B562415-973A-4D43-AACB-6D41555B3817}" destId="{3E84E271-8FCD-D84A-8F4C-71D25208C226}" srcOrd="0" destOrd="0" presId="urn:microsoft.com/office/officeart/2005/8/layout/process1"/>
    <dgm:cxn modelId="{90CF4F7E-303E-9A44-9195-BEB53101812A}" type="presOf" srcId="{05A8FA48-D540-5F4B-924A-E38108A54921}" destId="{6E790792-1DC0-EB4F-8BE2-8C254240BEAF}" srcOrd="0" destOrd="0" presId="urn:microsoft.com/office/officeart/2005/8/layout/process1"/>
    <dgm:cxn modelId="{86C3BD6E-F669-274A-833E-FFC5A0D614A7}" srcId="{19CBA278-B4B8-FC4E-B6E8-B0B3951F298E}" destId="{05A8FA48-D540-5F4B-924A-E38108A54921}" srcOrd="1" destOrd="0" parTransId="{002834B1-42B3-DD4A-B682-3E7D84210B03}" sibTransId="{7B562415-973A-4D43-AACB-6D41555B3817}"/>
    <dgm:cxn modelId="{0DD10F05-2AA7-E947-B3A2-BBF70BE3016D}" type="presOf" srcId="{5E9D8A68-1A52-004B-B172-379CF02C04E9}" destId="{ED22C302-3109-E945-8949-6DA02B583A03}" srcOrd="0" destOrd="0" presId="urn:microsoft.com/office/officeart/2005/8/layout/process1"/>
    <dgm:cxn modelId="{5E9E279F-E064-FC48-A8FF-3EACB2122C85}" type="presOf" srcId="{E741BB0A-EFC7-E747-9F09-0FCD32B13E40}" destId="{CCF01A28-A532-2049-A9D6-9263EA6C425B}" srcOrd="1" destOrd="0" presId="urn:microsoft.com/office/officeart/2005/8/layout/process1"/>
    <dgm:cxn modelId="{668E0F55-B402-4940-9D35-F594F9898D43}" type="presParOf" srcId="{7BBDE8ED-E0FB-4445-A1B0-87EF63FDE3D8}" destId="{E4B0D1F2-B4DC-9D44-8A70-13C3F043D72C}" srcOrd="0" destOrd="0" presId="urn:microsoft.com/office/officeart/2005/8/layout/process1"/>
    <dgm:cxn modelId="{F4A28EED-867A-474A-80B3-0751207957B8}" type="presParOf" srcId="{7BBDE8ED-E0FB-4445-A1B0-87EF63FDE3D8}" destId="{DBD10679-4612-C04E-BE5E-7B129120D5EE}" srcOrd="1" destOrd="0" presId="urn:microsoft.com/office/officeart/2005/8/layout/process1"/>
    <dgm:cxn modelId="{BFD992EE-F943-8040-9CDB-4C6BB5AF9A44}" type="presParOf" srcId="{DBD10679-4612-C04E-BE5E-7B129120D5EE}" destId="{CCF01A28-A532-2049-A9D6-9263EA6C425B}" srcOrd="0" destOrd="0" presId="urn:microsoft.com/office/officeart/2005/8/layout/process1"/>
    <dgm:cxn modelId="{710FBDE3-950E-014D-AACB-643A64318396}" type="presParOf" srcId="{7BBDE8ED-E0FB-4445-A1B0-87EF63FDE3D8}" destId="{6E790792-1DC0-EB4F-8BE2-8C254240BEAF}" srcOrd="2" destOrd="0" presId="urn:microsoft.com/office/officeart/2005/8/layout/process1"/>
    <dgm:cxn modelId="{AFD849B3-24E2-794D-A9B1-586E33EBF8BD}" type="presParOf" srcId="{7BBDE8ED-E0FB-4445-A1B0-87EF63FDE3D8}" destId="{3E84E271-8FCD-D84A-8F4C-71D25208C226}" srcOrd="3" destOrd="0" presId="urn:microsoft.com/office/officeart/2005/8/layout/process1"/>
    <dgm:cxn modelId="{F2A1BFC1-D949-564F-B964-3D14CDC23E9B}" type="presParOf" srcId="{3E84E271-8FCD-D84A-8F4C-71D25208C226}" destId="{5239FE53-506C-7E45-99A2-B9928E01C6B9}" srcOrd="0" destOrd="0" presId="urn:microsoft.com/office/officeart/2005/8/layout/process1"/>
    <dgm:cxn modelId="{4A788B13-AD88-9941-B232-D8EFD5DFD507}" type="presParOf" srcId="{7BBDE8ED-E0FB-4445-A1B0-87EF63FDE3D8}" destId="{ED22C302-3109-E945-8949-6DA02B583A0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B0D1F2-B4DC-9D44-8A70-13C3F043D72C}">
      <dsp:nvSpPr>
        <dsp:cNvPr id="0" name=""/>
        <dsp:cNvSpPr/>
      </dsp:nvSpPr>
      <dsp:spPr>
        <a:xfrm>
          <a:off x="6362" y="229604"/>
          <a:ext cx="1901651" cy="1140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Risk factors</a:t>
          </a:r>
          <a:endParaRPr lang="en-US" sz="2700" kern="1200" dirty="0"/>
        </a:p>
      </dsp:txBody>
      <dsp:txXfrm>
        <a:off x="39780" y="263022"/>
        <a:ext cx="1834815" cy="1074154"/>
      </dsp:txXfrm>
    </dsp:sp>
    <dsp:sp modelId="{DBD10679-4612-C04E-BE5E-7B129120D5EE}">
      <dsp:nvSpPr>
        <dsp:cNvPr id="0" name=""/>
        <dsp:cNvSpPr/>
      </dsp:nvSpPr>
      <dsp:spPr>
        <a:xfrm>
          <a:off x="2098178" y="564295"/>
          <a:ext cx="403150" cy="47160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2098178" y="658617"/>
        <a:ext cx="282205" cy="282965"/>
      </dsp:txXfrm>
    </dsp:sp>
    <dsp:sp modelId="{6E790792-1DC0-EB4F-8BE2-8C254240BEAF}">
      <dsp:nvSpPr>
        <dsp:cNvPr id="0" name=""/>
        <dsp:cNvSpPr/>
      </dsp:nvSpPr>
      <dsp:spPr>
        <a:xfrm>
          <a:off x="2668674" y="229604"/>
          <a:ext cx="1901651" cy="1140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Ventricular remodeling</a:t>
          </a:r>
          <a:endParaRPr lang="en-US" sz="2700" kern="1200" dirty="0"/>
        </a:p>
      </dsp:txBody>
      <dsp:txXfrm>
        <a:off x="2702092" y="263022"/>
        <a:ext cx="1834815" cy="1074154"/>
      </dsp:txXfrm>
    </dsp:sp>
    <dsp:sp modelId="{3E84E271-8FCD-D84A-8F4C-71D25208C226}">
      <dsp:nvSpPr>
        <dsp:cNvPr id="0" name=""/>
        <dsp:cNvSpPr/>
      </dsp:nvSpPr>
      <dsp:spPr>
        <a:xfrm>
          <a:off x="4760490" y="564295"/>
          <a:ext cx="403150" cy="47160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4760490" y="658617"/>
        <a:ext cx="282205" cy="282965"/>
      </dsp:txXfrm>
    </dsp:sp>
    <dsp:sp modelId="{ED22C302-3109-E945-8949-6DA02B583A03}">
      <dsp:nvSpPr>
        <dsp:cNvPr id="0" name=""/>
        <dsp:cNvSpPr/>
      </dsp:nvSpPr>
      <dsp:spPr>
        <a:xfrm>
          <a:off x="5330986" y="229604"/>
          <a:ext cx="1901651" cy="1140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Heart Failure</a:t>
          </a:r>
          <a:endParaRPr lang="en-US" sz="2700" kern="1200" dirty="0"/>
        </a:p>
      </dsp:txBody>
      <dsp:txXfrm>
        <a:off x="5364404" y="263022"/>
        <a:ext cx="1834815" cy="1074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C051C617-F7A5-9E46-BB7B-85575575FB25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42A1C7D5-51D7-7345-BE54-5AFA4FC5D0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53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4C992A25-8661-524E-AC1A-06CE08511BE5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CE266D00-A481-7348-9A2E-D863A8C599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1106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44EBCF2-FC9F-3142-BF73-BBF86CA37B00}" type="slidenum">
              <a:rPr lang="en-US" sz="1200">
                <a:latin typeface="Calibri" charset="0"/>
              </a:rPr>
              <a:pPr eaLnBrk="1" hangingPunct="1"/>
              <a:t>1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9557DAC-F193-984E-A3B3-9151C88EE018}" type="slidenum">
              <a:rPr lang="en-US" sz="1200">
                <a:latin typeface="Calibri" charset="0"/>
              </a:rPr>
              <a:pPr eaLnBrk="1" hangingPunct="1"/>
              <a:t>2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AE35253-107B-684C-AEDF-B10431A070DF}" type="slidenum">
              <a:rPr lang="en-US" sz="1200">
                <a:latin typeface="Calibri" charset="0"/>
              </a:rPr>
              <a:pPr eaLnBrk="1" hangingPunct="1"/>
              <a:t>3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69AFD0E-9FA2-3B4C-90CE-E83BD4633074}" type="slidenum">
              <a:rPr lang="en-US" sz="1200">
                <a:latin typeface="Calibri" charset="0"/>
              </a:rPr>
              <a:pPr eaLnBrk="1" hangingPunct="1"/>
              <a:t>4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076E60F-065F-A54D-96D7-0CCBC973D592}" type="slidenum">
              <a:rPr lang="en-US" sz="1200">
                <a:latin typeface="Calibri" charset="0"/>
              </a:rPr>
              <a:pPr eaLnBrk="1" hangingPunct="1"/>
              <a:t>5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9F24AB0-6FDD-4142-90CC-96CC4994AB91}" type="slidenum">
              <a:rPr lang="en-US" sz="1200">
                <a:latin typeface="Calibri" charset="0"/>
              </a:rPr>
              <a:pPr eaLnBrk="1" hangingPunct="1"/>
              <a:t>6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19B89DB-D610-7B41-B38D-3704A34A099E}" type="slidenum">
              <a:rPr lang="en-US" sz="1200">
                <a:latin typeface="Calibri" charset="0"/>
              </a:rPr>
              <a:pPr eaLnBrk="1" hangingPunct="1"/>
              <a:t>7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C106E26-9C3A-2A4A-9E18-DD68A4BEC99A}" type="slidenum">
              <a:rPr lang="en-US" sz="1200">
                <a:latin typeface="Calibri" charset="0"/>
              </a:rPr>
              <a:pPr eaLnBrk="1" hangingPunct="1"/>
              <a:t>8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99.5% of DNA</a:t>
            </a:r>
            <a:r>
              <a:rPr lang="en-US" baseline="0" dirty="0" smtClean="0"/>
              <a:t> is conserved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266D00-A481-7348-9A2E-D863A8C599B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34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266D00-A481-7348-9A2E-D863A8C599B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066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266D00-A481-7348-9A2E-D863A8C599B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68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BEAD206-84CD-5C4B-AEFD-7AD72BF81748}" type="slidenum">
              <a:rPr lang="en-US" sz="1200">
                <a:latin typeface="Calibri" charset="0"/>
              </a:rPr>
              <a:pPr eaLnBrk="1" hangingPunct="1"/>
              <a:t>13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F6E7820-6DA7-1845-B99B-6DD833E6A2B9}" type="slidenum">
              <a:rPr lang="en-US" sz="1200">
                <a:latin typeface="Calibri" charset="0"/>
              </a:rPr>
              <a:pPr eaLnBrk="1" hangingPunct="1"/>
              <a:t>14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BBD48F6-3A09-704A-ACFC-D860C48F078D}" type="slidenum">
              <a:rPr lang="en-US" sz="1200">
                <a:latin typeface="Calibri" charset="0"/>
              </a:rPr>
              <a:pPr eaLnBrk="1" hangingPunct="1"/>
              <a:t>15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2FE79E0-A12B-6348-A2F6-B135E8989D14}" type="slidenum">
              <a:rPr lang="en-US" sz="1200">
                <a:latin typeface="Calibri" charset="0"/>
              </a:rPr>
              <a:pPr eaLnBrk="1" hangingPunct="1"/>
              <a:t>16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266D00-A481-7348-9A2E-D863A8C599B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343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2C6A972-CFD9-8440-BF9F-54C74BB468B0}" type="slidenum">
              <a:rPr lang="en-US" sz="1200">
                <a:latin typeface="Calibri" charset="0"/>
              </a:rPr>
              <a:pPr eaLnBrk="1" hangingPunct="1"/>
              <a:t>23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26AC220-E809-6043-B816-81932C0A77D1}" type="slidenum">
              <a:rPr lang="en-US" sz="1200">
                <a:latin typeface="Calibri" charset="0"/>
              </a:rPr>
              <a:pPr eaLnBrk="1" hangingPunct="1"/>
              <a:t>24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266D00-A481-7348-9A2E-D863A8C599B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6473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 txBox="1">
            <a:spLocks noGrp="1" noChangeArrowheads="1"/>
          </p:cNvSpPr>
          <p:nvPr/>
        </p:nvSpPr>
        <p:spPr bwMode="auto">
          <a:xfrm>
            <a:off x="3900488" y="8831263"/>
            <a:ext cx="298132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444" tIns="46222" rIns="92444" bIns="46222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631C6FA0-63A7-E54D-BD10-85C5198F49AC}" type="slidenum">
              <a:rPr lang="en-US" sz="1200">
                <a:latin typeface="Lucida Grande" charset="0"/>
              </a:rPr>
              <a:pPr algn="r"/>
              <a:t>28</a:t>
            </a:fld>
            <a:endParaRPr lang="en-US" sz="1200">
              <a:latin typeface="Lucida Grande" charset="0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7575" y="4416425"/>
            <a:ext cx="5046663" cy="4183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lIns="92444" tIns="46222" rIns="92444" bIns="46222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BCAA - 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D916D47-5F4A-DB4D-89CF-DA56E6F0A6FC}" type="slidenum">
              <a:rPr lang="en-US" sz="1200">
                <a:latin typeface="Calibri" charset="0"/>
              </a:rPr>
              <a:pPr eaLnBrk="1" hangingPunct="1"/>
              <a:t>29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23461A1-A6E7-2642-9F55-D03188161789}" type="slidenum">
              <a:rPr lang="en-US" sz="1200">
                <a:latin typeface="Calibri" charset="0"/>
              </a:rPr>
              <a:pPr eaLnBrk="1" hangingPunct="1"/>
              <a:t>30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6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estimated proportion of inter-individual metabolite variation attributable to clinical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fators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vs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heritable factors (including GWAS hits)</a:t>
            </a:r>
          </a:p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most influenced by clinical variables: cotinine (70%, 66% by smoking alone)</a:t>
            </a:r>
          </a:p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by enlarge, heritable factors played a greater role than clinical factors</a:t>
            </a:r>
          </a:p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highest heritability: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carnosine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anthranilic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acid, glutamate </a:t>
            </a:r>
          </a:p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E95B794-8F36-9042-B05A-7B9609375C51}" type="slidenum">
              <a:rPr lang="en-US" sz="1200">
                <a:latin typeface="Calibri" charset="0"/>
              </a:rPr>
              <a:pPr eaLnBrk="1" hangingPunct="1"/>
              <a:t>31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4333DFB-3F9C-BF4F-B014-DAC9E93D6E7D}" type="slidenum">
              <a:rPr lang="en-US" sz="1200">
                <a:latin typeface="Calibri" charset="0"/>
              </a:rPr>
              <a:pPr eaLnBrk="1" hangingPunct="1"/>
              <a:t>32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91AE083-056F-634D-BA19-94FCD91D2BFC}" type="slidenum">
              <a:rPr lang="en-US" sz="1200">
                <a:latin typeface="Calibri" charset="0"/>
              </a:rPr>
              <a:pPr eaLnBrk="1" hangingPunct="1"/>
              <a:t>33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D2523BC-50FB-9F44-9D8B-89BD336EC7DE}" type="slidenum">
              <a:rPr lang="en-US" sz="1200">
                <a:latin typeface="Calibri" charset="0"/>
              </a:rPr>
              <a:pPr eaLnBrk="1" hangingPunct="1"/>
              <a:t>34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F4FA7D1-BD29-EC47-99CE-D27BC0B3CCA3}" type="slidenum">
              <a:rPr lang="en-US" sz="1200">
                <a:latin typeface="Calibri" charset="0"/>
              </a:rPr>
              <a:pPr eaLnBrk="1" hangingPunct="1"/>
              <a:t>35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B708691-0E65-CE42-A85E-0758FF9C52AB}" type="slidenum">
              <a:rPr lang="en-US" sz="1200">
                <a:latin typeface="Calibri" charset="0"/>
              </a:rPr>
              <a:pPr eaLnBrk="1" hangingPunct="1"/>
              <a:t>36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266D00-A481-7348-9A2E-D863A8C599B9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27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9F24AB0-6FDD-4142-90CC-96CC4994AB91}" type="slidenum">
              <a:rPr lang="en-US" sz="1200">
                <a:latin typeface="Calibri" charset="0"/>
              </a:rPr>
              <a:pPr eaLnBrk="1" hangingPunct="1"/>
              <a:t>38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05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05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25E4F1D-D999-8B44-B02D-64BAD801C75B}" type="slidenum">
              <a:rPr lang="en-US" sz="1200">
                <a:latin typeface="Calibri" charset="0"/>
              </a:rPr>
              <a:pPr eaLnBrk="1" hangingPunct="1"/>
              <a:t>42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15601-E25C-8447-8BE6-A797CB34DB78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1A0F8-C28E-C348-B0F3-06063731FF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51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60EC0-9C15-434D-808C-B45E4D6CEF0E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E7C38-6467-5543-A884-7385BC2D5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81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00CE8-CC23-274F-9172-500ACA4F38F7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31C2C-63D0-2C48-A81B-BA6D4697B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239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EF7AE-92E0-8940-ADCC-EA23FBFE7898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7951B-CB41-DF42-B088-1BD0E43A2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D87A8-A505-5A49-8968-D07BE9DB37C2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7667E-A09D-6C46-9D7A-BF59FA8D7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7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49294-6230-0C41-9E19-436B52E77DFA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F7084-FF73-C140-9F9D-7C6A0D2EF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9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95609-EAFB-5441-8450-E92493A5F32B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AF562-787B-EB48-BDE4-75C206B80B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49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B4E35-995E-A440-9CC2-EA48BB112210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A2B5D-F5A1-2645-91E6-5E2A241141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87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97D65-6A6C-8040-8AE7-5137A457F737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B99F9-9208-0E4E-A774-724B29A9D6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47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5446E-ED1C-8F4F-B600-415BE4CBC180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A954F-A8A0-7349-9246-776E60CF65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98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874AD-06AD-8844-AAD9-C306D52C8C40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6B952-C555-0B45-A887-84D421DB30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072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14000">
              <a:srgbClr val="000000"/>
            </a:gs>
            <a:gs pos="100000">
              <a:srgbClr val="06069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40F0BD6-916E-8649-88B8-0446900ADDE9}" type="datetime1">
              <a:rPr lang="en-US"/>
              <a:pPr>
                <a:defRPr/>
              </a:pPr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7014295-F072-5B47-8F93-39F8468C32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7" r:id="rId1"/>
    <p:sldLayoutId id="2147484228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Microsoft_Excel_97_-_2004_Worksheet1.xls"/><Relationship Id="rId5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Microsoft_Excel_97_-_2004_Worksheet2.xls"/><Relationship Id="rId5" Type="http://schemas.openxmlformats.org/officeDocument/2006/relationships/image" Target="../media/image5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9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2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31.png"/><Relationship Id="rId5" Type="http://schemas.openxmlformats.org/officeDocument/2006/relationships/oleObject" Target="../embeddings/oleObject3.bin"/><Relationship Id="rId6" Type="http://schemas.openxmlformats.org/officeDocument/2006/relationships/image" Target="../media/image30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524000"/>
          </a:xfrm>
        </p:spPr>
        <p:txBody>
          <a:bodyPr/>
          <a:lstStyle/>
          <a:p>
            <a:pPr eaLnBrk="1" hangingPunct="1"/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What can we learn from ‘–OMICS’?</a:t>
            </a:r>
            <a:b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CREST Seminar</a:t>
            </a: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1371600" y="4038600"/>
            <a:ext cx="6400800" cy="838200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Jennifer E. Ho, </a:t>
            </a:r>
            <a:r>
              <a:rPr lang="en-US" sz="2400" dirty="0" smtClean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MD</a:t>
            </a:r>
          </a:p>
          <a:p>
            <a:pPr eaLnBrk="1" hangingPunct="1"/>
            <a:r>
              <a:rPr lang="en-US" sz="2400" dirty="0" smtClean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Assistant Professor of Medicine</a:t>
            </a:r>
            <a:endParaRPr lang="en-US" sz="2400" dirty="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400" dirty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10/13/15</a:t>
            </a:r>
          </a:p>
        </p:txBody>
      </p:sp>
      <p:pic>
        <p:nvPicPr>
          <p:cNvPr id="15363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69800" y="762000"/>
            <a:ext cx="13049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22200" y="914400"/>
            <a:ext cx="13049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74600" y="1066800"/>
            <a:ext cx="13049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27000" y="1219200"/>
            <a:ext cx="13049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79400" y="1371600"/>
            <a:ext cx="13049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5791200"/>
            <a:ext cx="16002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7600" y="5257800"/>
            <a:ext cx="1295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Arial" charset="0"/>
                <a:ea typeface="ＭＳ Ｐゴシック" charset="0"/>
                <a:cs typeface="Arial" charset="0"/>
              </a:rPr>
              <a:t>Heart Failure – the Reality</a:t>
            </a:r>
          </a:p>
        </p:txBody>
      </p:sp>
      <p:graphicFrame>
        <p:nvGraphicFramePr>
          <p:cNvPr id="19458" name="Chart 1"/>
          <p:cNvGraphicFramePr>
            <a:graphicFrameLocks noGrp="1"/>
          </p:cNvGraphicFramePr>
          <p:nvPr>
            <p:ph sz="half" idx="2"/>
          </p:nvPr>
        </p:nvGraphicFramePr>
        <p:xfrm>
          <a:off x="1930400" y="1473200"/>
          <a:ext cx="5130800" cy="450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2" r:id="rId4" imgW="5126312" imgH="4498476" progId="Excel.Chart.8">
                  <p:embed/>
                </p:oleObj>
              </mc:Choice>
              <mc:Fallback>
                <p:oleObj r:id="rId4" imgW="5126312" imgH="4498476" progId="Excel.Chart.8">
                  <p:embed/>
                  <p:pic>
                    <p:nvPicPr>
                      <p:cNvPr id="0" name="Chart 1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0400" y="1473200"/>
                        <a:ext cx="5130800" cy="450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7162800" y="6248400"/>
            <a:ext cx="1870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200"/>
              <a:t>UNOS website</a:t>
            </a:r>
          </a:p>
          <a:p>
            <a:pPr algn="r" eaLnBrk="1" hangingPunct="1"/>
            <a:r>
              <a:rPr lang="en-US" sz="1200"/>
              <a:t>Go AS, </a:t>
            </a:r>
            <a:r>
              <a:rPr lang="en-US" sz="1200" i="1"/>
              <a:t>Circulation</a:t>
            </a:r>
            <a:r>
              <a:rPr lang="en-US" sz="1200"/>
              <a:t>, 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Prevention of Heart Failure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66800" y="3124200"/>
            <a:ext cx="215106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Hypertension</a:t>
            </a:r>
          </a:p>
          <a:p>
            <a:pPr eaLnBrk="1" hangingPunct="1"/>
            <a:r>
              <a:rPr lang="en-US" sz="2000"/>
              <a:t>Hyperlipidemia</a:t>
            </a:r>
          </a:p>
          <a:p>
            <a:pPr eaLnBrk="1" hangingPunct="1"/>
            <a:r>
              <a:rPr lang="en-US" sz="2000"/>
              <a:t>Atherosclerosis</a:t>
            </a:r>
          </a:p>
          <a:p>
            <a:pPr eaLnBrk="1" hangingPunct="1"/>
            <a:r>
              <a:rPr lang="en-US" sz="2000"/>
              <a:t>Diabetes mellitus</a:t>
            </a:r>
          </a:p>
          <a:p>
            <a:pPr eaLnBrk="1" hangingPunct="1"/>
            <a:r>
              <a:rPr lang="en-US" sz="2000"/>
              <a:t>Valvular disease</a:t>
            </a:r>
          </a:p>
          <a:p>
            <a:pPr eaLnBrk="1" hangingPunct="1"/>
            <a:r>
              <a:rPr lang="en-US" sz="2000"/>
              <a:t>Obesity</a:t>
            </a:r>
          </a:p>
          <a:p>
            <a:pPr eaLnBrk="1" hangingPunct="1"/>
            <a:r>
              <a:rPr lang="en-US" sz="2000"/>
              <a:t>Smoking</a:t>
            </a:r>
          </a:p>
          <a:p>
            <a:pPr eaLnBrk="1" hangingPunct="1"/>
            <a:r>
              <a:rPr lang="en-US" sz="2000"/>
              <a:t>Lifestyle habits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1066800" y="1371600"/>
          <a:ext cx="72390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508" name="TextBox 7"/>
          <p:cNvSpPr txBox="1">
            <a:spLocks noChangeArrowheads="1"/>
          </p:cNvSpPr>
          <p:nvPr/>
        </p:nvSpPr>
        <p:spPr bwMode="auto">
          <a:xfrm>
            <a:off x="6680200" y="6248400"/>
            <a:ext cx="2297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200"/>
              <a:t>Lindenfeld J, </a:t>
            </a:r>
            <a:r>
              <a:rPr lang="en-US" sz="1200" i="1"/>
              <a:t>J Card Fail</a:t>
            </a:r>
            <a:r>
              <a:rPr lang="en-US" sz="1200"/>
              <a:t>, 2010</a:t>
            </a:r>
          </a:p>
          <a:p>
            <a:pPr algn="r" eaLnBrk="1" hangingPunct="1"/>
            <a:r>
              <a:rPr lang="en-US" sz="1200"/>
              <a:t>Schoken DD, </a:t>
            </a:r>
            <a:r>
              <a:rPr lang="en-US" sz="1200" i="1"/>
              <a:t>Circulation</a:t>
            </a:r>
            <a:r>
              <a:rPr lang="en-US" sz="1200"/>
              <a:t>, 2008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581400" y="3124200"/>
            <a:ext cx="25701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Myocyte hypertrophy</a:t>
            </a:r>
          </a:p>
          <a:p>
            <a:pPr eaLnBrk="1" hangingPunct="1"/>
            <a:r>
              <a:rPr lang="en-US" sz="2000"/>
              <a:t>Myocyte dilation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Calibri" charset="0"/>
                <a:ea typeface="ＭＳ Ｐゴシック" charset="0"/>
                <a:cs typeface="ＭＳ Ｐゴシック" charset="0"/>
              </a:rPr>
              <a:t>Risk Factors in CVD: Prevention Paradox</a:t>
            </a:r>
          </a:p>
        </p:txBody>
      </p:sp>
      <p:graphicFrame>
        <p:nvGraphicFramePr>
          <p:cNvPr id="28674" name="Content Placeholder 3"/>
          <p:cNvGraphicFramePr>
            <a:graphicFrameLocks noGrp="1"/>
          </p:cNvGraphicFramePr>
          <p:nvPr>
            <p:ph idx="1"/>
          </p:nvPr>
        </p:nvGraphicFramePr>
        <p:xfrm>
          <a:off x="-1117600" y="1549400"/>
          <a:ext cx="8331200" cy="462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1" name="Worksheet" r:id="rId4" imgW="8326448" imgH="4626482" progId="Excel.Sheet.8">
                  <p:embed/>
                </p:oleObj>
              </mc:Choice>
              <mc:Fallback>
                <p:oleObj name="Worksheet" r:id="rId4" imgW="8326448" imgH="4626482" progId="Excel.Sheet.8">
                  <p:embed/>
                  <p:pic>
                    <p:nvPicPr>
                      <p:cNvPr id="0" name="Content Placeholder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117600" y="1549400"/>
                        <a:ext cx="8331200" cy="462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5181600" y="2514600"/>
            <a:ext cx="3276600" cy="1524000"/>
            <a:chOff x="5181600" y="2514600"/>
            <a:chExt cx="3276600" cy="1524000"/>
          </a:xfrm>
        </p:grpSpPr>
        <p:sp>
          <p:nvSpPr>
            <p:cNvPr id="23557" name="TextBox 4"/>
            <p:cNvSpPr txBox="1">
              <a:spLocks noChangeArrowheads="1"/>
            </p:cNvSpPr>
            <p:nvPr/>
          </p:nvSpPr>
          <p:spPr bwMode="auto">
            <a:xfrm>
              <a:off x="5562600" y="2743200"/>
              <a:ext cx="2895600" cy="9233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Over</a:t>
              </a:r>
              <a:r>
                <a:rPr lang="en-US" sz="1800" b="1" i="1"/>
                <a:t> </a:t>
              </a:r>
              <a:r>
                <a:rPr lang="en-US" sz="1800" b="1">
                  <a:solidFill>
                    <a:srgbClr val="FFFF00"/>
                  </a:solidFill>
                </a:rPr>
                <a:t>half </a:t>
              </a:r>
              <a:r>
                <a:rPr lang="en-US" sz="1800"/>
                <a:t>of patients with CVD events had only one or no risk factors  </a:t>
              </a:r>
            </a:p>
          </p:txBody>
        </p:sp>
        <p:sp>
          <p:nvSpPr>
            <p:cNvPr id="6" name="Right Brace 5"/>
            <p:cNvSpPr/>
            <p:nvPr/>
          </p:nvSpPr>
          <p:spPr>
            <a:xfrm>
              <a:off x="5181600" y="2514600"/>
              <a:ext cx="304800" cy="1524000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7239000" y="6324600"/>
            <a:ext cx="1706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/>
              <a:t>Khot UM, </a:t>
            </a:r>
            <a:r>
              <a:rPr lang="en-US" sz="1200" i="1"/>
              <a:t>JAMA</a:t>
            </a:r>
            <a:r>
              <a:rPr lang="en-US" sz="1200"/>
              <a:t>, 2004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86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Can we use biomarkers for risk prediction?</a:t>
            </a:r>
          </a:p>
        </p:txBody>
      </p:sp>
      <p:pic>
        <p:nvPicPr>
          <p:cNvPr id="27650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040" b="-18040"/>
          <a:stretch>
            <a:fillRect/>
          </a:stretch>
        </p:blipFill>
        <p:spPr>
          <a:xfrm>
            <a:off x="2362200" y="1524000"/>
            <a:ext cx="4038600" cy="4525963"/>
          </a:xfrm>
        </p:spPr>
      </p:pic>
      <p:sp>
        <p:nvSpPr>
          <p:cNvPr id="27651" name="TextBox 5"/>
          <p:cNvSpPr txBox="1">
            <a:spLocks noChangeArrowheads="1"/>
          </p:cNvSpPr>
          <p:nvPr/>
        </p:nvSpPr>
        <p:spPr bwMode="auto">
          <a:xfrm>
            <a:off x="6705600" y="6400800"/>
            <a:ext cx="2228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Wang TJ, </a:t>
            </a:r>
            <a:r>
              <a:rPr lang="en-US" sz="1200" i="1"/>
              <a:t>N Engl J Med</a:t>
            </a:r>
            <a:r>
              <a:rPr lang="en-US" sz="1200"/>
              <a:t>, 2006</a:t>
            </a:r>
          </a:p>
        </p:txBody>
      </p:sp>
      <p:grpSp>
        <p:nvGrpSpPr>
          <p:cNvPr id="29701" name="Group 8"/>
          <p:cNvGrpSpPr>
            <a:grpSpLocks/>
          </p:cNvGrpSpPr>
          <p:nvPr/>
        </p:nvGrpSpPr>
        <p:grpSpPr bwMode="auto">
          <a:xfrm>
            <a:off x="4419600" y="3352800"/>
            <a:ext cx="1812925" cy="750888"/>
            <a:chOff x="6781800" y="3429000"/>
            <a:chExt cx="1812342" cy="750332"/>
          </a:xfrm>
        </p:grpSpPr>
        <p:sp>
          <p:nvSpPr>
            <p:cNvPr id="27656" name="TextBox 1"/>
            <p:cNvSpPr txBox="1">
              <a:spLocks noChangeArrowheads="1"/>
            </p:cNvSpPr>
            <p:nvPr/>
          </p:nvSpPr>
          <p:spPr bwMode="auto">
            <a:xfrm>
              <a:off x="6934200" y="3810000"/>
              <a:ext cx="1659942" cy="3693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</a:rPr>
                <a:t>c-statistic 0.76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H="1" flipV="1">
              <a:off x="6781800" y="3429000"/>
              <a:ext cx="152351" cy="3807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02" name="Group 9"/>
          <p:cNvGrpSpPr>
            <a:grpSpLocks/>
          </p:cNvGrpSpPr>
          <p:nvPr/>
        </p:nvGrpSpPr>
        <p:grpSpPr bwMode="auto">
          <a:xfrm>
            <a:off x="2971800" y="2362200"/>
            <a:ext cx="1660525" cy="685800"/>
            <a:chOff x="5334000" y="2362200"/>
            <a:chExt cx="1659942" cy="685800"/>
          </a:xfrm>
        </p:grpSpPr>
        <p:sp>
          <p:nvSpPr>
            <p:cNvPr id="27654" name="TextBox 6"/>
            <p:cNvSpPr txBox="1">
              <a:spLocks noChangeArrowheads="1"/>
            </p:cNvSpPr>
            <p:nvPr/>
          </p:nvSpPr>
          <p:spPr bwMode="auto">
            <a:xfrm>
              <a:off x="5334000" y="2362200"/>
              <a:ext cx="1659942" cy="3693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</a:rPr>
                <a:t>c-statistic 0.77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791039" y="2743200"/>
              <a:ext cx="76173" cy="3048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1143000" y="5638800"/>
            <a:ext cx="658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Maybe we haven’t found the right markers yet?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Novel biomarker discovery</a:t>
            </a:r>
          </a:p>
        </p:txBody>
      </p:sp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6705600" y="6248400"/>
            <a:ext cx="2041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Gerszten RE, </a:t>
            </a:r>
            <a:r>
              <a:rPr lang="en-US" sz="1200" i="1"/>
              <a:t>Nature</a:t>
            </a:r>
            <a:r>
              <a:rPr lang="en-US" sz="1200"/>
              <a:t>, 2008</a:t>
            </a:r>
          </a:p>
        </p:txBody>
      </p:sp>
      <p:pic>
        <p:nvPicPr>
          <p:cNvPr id="30723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67873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Box 1"/>
          <p:cNvSpPr txBox="1">
            <a:spLocks noChangeArrowheads="1"/>
          </p:cNvSpPr>
          <p:nvPr/>
        </p:nvSpPr>
        <p:spPr bwMode="auto">
          <a:xfrm>
            <a:off x="762000" y="4724400"/>
            <a:ext cx="234473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Genomics</a:t>
            </a:r>
          </a:p>
          <a:p>
            <a:pPr eaLnBrk="1" hangingPunct="1"/>
            <a:r>
              <a:rPr lang="en-US" dirty="0" err="1"/>
              <a:t>Transcriptomics</a:t>
            </a:r>
            <a:endParaRPr lang="en-US" dirty="0"/>
          </a:p>
          <a:p>
            <a:pPr eaLnBrk="1" hangingPunct="1"/>
            <a:r>
              <a:rPr lang="en-US" dirty="0"/>
              <a:t>Proteomics</a:t>
            </a:r>
          </a:p>
          <a:p>
            <a:pPr eaLnBrk="1" hangingPunct="1"/>
            <a:r>
              <a:rPr lang="en-US" dirty="0"/>
              <a:t>Metabolomics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-OMICS and complex disease traits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latin typeface="Arial" charset="0"/>
                <a:ea typeface="ＭＳ Ｐゴシック" charset="0"/>
                <a:cs typeface="Arial" charset="0"/>
              </a:rPr>
              <a:t>Different from candidate gene and Mendelian diseases</a:t>
            </a:r>
          </a:p>
        </p:txBody>
      </p:sp>
      <p:pic>
        <p:nvPicPr>
          <p:cNvPr id="20483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2667000"/>
            <a:ext cx="17526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7"/>
          <p:cNvSpPr txBox="1">
            <a:spLocks noChangeArrowheads="1"/>
          </p:cNvSpPr>
          <p:nvPr/>
        </p:nvSpPr>
        <p:spPr bwMode="auto">
          <a:xfrm>
            <a:off x="6400800" y="6172200"/>
            <a:ext cx="2576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200"/>
              <a:t>Lauer MS, </a:t>
            </a:r>
            <a:r>
              <a:rPr lang="en-US" sz="1200" i="1"/>
              <a:t>JAMA</a:t>
            </a:r>
            <a:r>
              <a:rPr lang="en-US" sz="1200"/>
              <a:t>, 2012</a:t>
            </a:r>
          </a:p>
          <a:p>
            <a:pPr algn="r" eaLnBrk="1" hangingPunct="1"/>
            <a:r>
              <a:rPr lang="en-US" sz="1200"/>
              <a:t>State MW, </a:t>
            </a:r>
            <a:r>
              <a:rPr lang="en-US" sz="1200" i="1"/>
              <a:t>Nat Neuroscience</a:t>
            </a:r>
            <a:r>
              <a:rPr lang="en-US" sz="1200"/>
              <a:t>, 2011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362200" y="2667000"/>
            <a:ext cx="3759200" cy="3200400"/>
            <a:chOff x="2362200" y="2667000"/>
            <a:chExt cx="3758469" cy="3200400"/>
          </a:xfrm>
        </p:grpSpPr>
        <p:pic>
          <p:nvPicPr>
            <p:cNvPr id="32777" name="Picture 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667000"/>
              <a:ext cx="3453669" cy="32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" name="Straight Arrow Connector 3"/>
            <p:cNvCxnSpPr/>
            <p:nvPr/>
          </p:nvCxnSpPr>
          <p:spPr>
            <a:xfrm>
              <a:off x="2362200" y="3276600"/>
              <a:ext cx="685667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800600" y="2667000"/>
            <a:ext cx="3871913" cy="2743200"/>
            <a:chOff x="4800600" y="2667000"/>
            <a:chExt cx="3871812" cy="2743200"/>
          </a:xfrm>
        </p:grpSpPr>
        <p:pic>
          <p:nvPicPr>
            <p:cNvPr id="32775" name="Picture 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600" y="2667000"/>
              <a:ext cx="2347812" cy="2232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Straight Arrow Connector 11"/>
            <p:cNvCxnSpPr/>
            <p:nvPr/>
          </p:nvCxnSpPr>
          <p:spPr>
            <a:xfrm flipV="1">
              <a:off x="4800600" y="4038600"/>
              <a:ext cx="1676356" cy="13716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What is genomics?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/>
          <a:lstStyle/>
          <a:p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Sequencing and analysis of entire genome (complete DNA within a cell)</a:t>
            </a:r>
          </a:p>
          <a:p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DNA sequencing techniques: </a:t>
            </a:r>
          </a:p>
          <a:p>
            <a:pPr lvl="1"/>
            <a:r>
              <a:rPr lang="en-US" sz="1600">
                <a:latin typeface="Calibri" charset="0"/>
                <a:ea typeface="ＭＳ Ｐゴシック" charset="0"/>
              </a:rPr>
              <a:t>Sanger sequencing (shotgun)</a:t>
            </a:r>
          </a:p>
          <a:p>
            <a:pPr lvl="1"/>
            <a:r>
              <a:rPr lang="en-US" sz="1600">
                <a:latin typeface="Calibri" charset="0"/>
                <a:ea typeface="ＭＳ Ｐゴシック" charset="0"/>
              </a:rPr>
              <a:t>Next-Gen sequencing</a:t>
            </a:r>
          </a:p>
        </p:txBody>
      </p:sp>
      <p:pic>
        <p:nvPicPr>
          <p:cNvPr id="34819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1600200"/>
            <a:ext cx="29289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TextBox 5"/>
          <p:cNvSpPr txBox="1">
            <a:spLocks noChangeArrowheads="1"/>
          </p:cNvSpPr>
          <p:nvPr/>
        </p:nvSpPr>
        <p:spPr bwMode="auto">
          <a:xfrm>
            <a:off x="6477000" y="6400800"/>
            <a:ext cx="25193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Metzker ML, Nat Rev Genet, 2010</a:t>
            </a:r>
          </a:p>
        </p:txBody>
      </p:sp>
      <p:pic>
        <p:nvPicPr>
          <p:cNvPr id="34821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3886200"/>
            <a:ext cx="25146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Whole genome genotyping: mapping SNPs</a:t>
            </a:r>
          </a:p>
        </p:txBody>
      </p:sp>
      <p:pic>
        <p:nvPicPr>
          <p:cNvPr id="36866" name="Picture 4" descr="GW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1524000"/>
            <a:ext cx="5257800" cy="447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Box 4"/>
          <p:cNvSpPr txBox="1">
            <a:spLocks noChangeArrowheads="1"/>
          </p:cNvSpPr>
          <p:nvPr/>
        </p:nvSpPr>
        <p:spPr bwMode="auto">
          <a:xfrm>
            <a:off x="7010400" y="6400800"/>
            <a:ext cx="19380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smtClean="0"/>
              <a:t>Christensen, </a:t>
            </a:r>
            <a:r>
              <a:rPr lang="en-US" sz="1200" dirty="0"/>
              <a:t>NEJM, 2007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One ‘Tag SNP’ can serve as proxy for many</a:t>
            </a:r>
          </a:p>
        </p:txBody>
      </p:sp>
      <p:pic>
        <p:nvPicPr>
          <p:cNvPr id="37890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858000" cy="419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extBox 4"/>
          <p:cNvSpPr txBox="1">
            <a:spLocks noChangeArrowheads="1"/>
          </p:cNvSpPr>
          <p:nvPr/>
        </p:nvSpPr>
        <p:spPr bwMode="auto">
          <a:xfrm>
            <a:off x="5486400" y="6400800"/>
            <a:ext cx="3460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The International HapMap Project, Nature, 2003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What is a genome-wide association study?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3 billion base pairs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  <a:sym typeface="Wingdings" charset="0"/>
              </a:rPr>
              <a:t> ‘unbiased’ selection of 1 million tag SNPs</a:t>
            </a:r>
          </a:p>
          <a:p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  <a:sym typeface="Wingdings" charset="0"/>
              </a:rPr>
              <a:t>‘Fingerprint’ each individual, unconstrained by existing knowledge  </a:t>
            </a: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891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2514600"/>
            <a:ext cx="57404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GWAS: analytical concerns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Test association of a disease trait with 1 million SNPs</a:t>
            </a:r>
          </a:p>
          <a:p>
            <a:r>
              <a:rPr lang="en-US" sz="2000" dirty="0" err="1">
                <a:latin typeface="Calibri" charset="0"/>
                <a:ea typeface="ＭＳ Ｐゴシック" charset="0"/>
                <a:cs typeface="ＭＳ Ｐゴシック" charset="0"/>
              </a:rPr>
              <a:t>Bioinformatic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 tools to deal with complexity of data</a:t>
            </a:r>
          </a:p>
          <a:p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Need to account for multiple testing: </a:t>
            </a:r>
            <a:r>
              <a:rPr lang="en-US" sz="2000" dirty="0" err="1">
                <a:latin typeface="Calibri" charset="0"/>
                <a:ea typeface="ＭＳ Ｐゴシック" charset="0"/>
                <a:cs typeface="ＭＳ Ｐゴシック" charset="0"/>
              </a:rPr>
              <a:t>Bonferroni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 corrected P-value threshold of 5 x 10</a:t>
            </a: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-8</a:t>
            </a:r>
          </a:p>
          <a:p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Validation of results is needed</a:t>
            </a:r>
          </a:p>
          <a:p>
            <a:endParaRPr lang="en-US" sz="2000" baseline="30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000" baseline="30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939" name="TextBox 3"/>
          <p:cNvSpPr txBox="1">
            <a:spLocks noChangeArrowheads="1"/>
          </p:cNvSpPr>
          <p:nvPr/>
        </p:nvSpPr>
        <p:spPr bwMode="auto">
          <a:xfrm>
            <a:off x="6629400" y="6096000"/>
            <a:ext cx="2346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Manolio TA, NEJM, 2010</a:t>
            </a:r>
          </a:p>
          <a:p>
            <a:pPr eaLnBrk="1" hangingPunct="1"/>
            <a:r>
              <a:rPr lang="en-US" sz="1200"/>
              <a:t>Pearson TA, JAMA, 2008</a:t>
            </a:r>
          </a:p>
          <a:p>
            <a:pPr eaLnBrk="1" hangingPunct="1"/>
            <a:r>
              <a:rPr lang="en-US" sz="1200"/>
              <a:t>Clarke GM, Nat Protocols, 2011</a:t>
            </a:r>
          </a:p>
        </p:txBody>
      </p:sp>
      <p:pic>
        <p:nvPicPr>
          <p:cNvPr id="39940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3886200"/>
            <a:ext cx="4572000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Genetic determinants of sST2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latin typeface="Arial" charset="0"/>
                <a:ea typeface="ＭＳ Ｐゴシック" charset="0"/>
                <a:cs typeface="Arial" charset="0"/>
              </a:rPr>
              <a:t>2991 FHS participants, heritability of sST2 estimated at 45%! </a:t>
            </a:r>
          </a:p>
          <a:p>
            <a:r>
              <a:rPr lang="en-US" sz="2000">
                <a:latin typeface="Arial" charset="0"/>
                <a:ea typeface="ＭＳ Ｐゴシック" charset="0"/>
                <a:cs typeface="Arial" charset="0"/>
              </a:rPr>
              <a:t>Genome-wide association study: top hit in </a:t>
            </a:r>
            <a:r>
              <a:rPr lang="en-US" sz="2000" i="1">
                <a:latin typeface="Arial" charset="0"/>
                <a:ea typeface="ＭＳ Ｐゴシック" charset="0"/>
                <a:cs typeface="Arial" charset="0"/>
              </a:rPr>
              <a:t>IL1RL1</a:t>
            </a:r>
            <a:r>
              <a:rPr lang="en-US" sz="2000">
                <a:latin typeface="Arial" charset="0"/>
                <a:ea typeface="ＭＳ Ｐゴシック" charset="0"/>
                <a:cs typeface="Arial" charset="0"/>
              </a:rPr>
              <a:t> (P=7.1x10</a:t>
            </a:r>
            <a:r>
              <a:rPr lang="en-US" sz="2000" baseline="30000">
                <a:latin typeface="Arial" charset="0"/>
                <a:ea typeface="ＭＳ Ｐゴシック" charset="0"/>
                <a:cs typeface="Arial" charset="0"/>
              </a:rPr>
              <a:t>-94</a:t>
            </a:r>
            <a:r>
              <a:rPr lang="en-US" sz="2000">
                <a:latin typeface="Arial" charset="0"/>
                <a:ea typeface="ＭＳ Ｐゴシック" charset="0"/>
                <a:cs typeface="Arial" charset="0"/>
              </a:rPr>
              <a:t>)</a:t>
            </a:r>
          </a:p>
          <a:p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2227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0" y="2514600"/>
            <a:ext cx="5334000" cy="360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3810000" y="2590800"/>
            <a:ext cx="762000" cy="289560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061" name="TextBox 4"/>
          <p:cNvSpPr txBox="1">
            <a:spLocks noChangeArrowheads="1"/>
          </p:cNvSpPr>
          <p:nvPr/>
        </p:nvSpPr>
        <p:spPr bwMode="auto">
          <a:xfrm>
            <a:off x="5943600" y="6324600"/>
            <a:ext cx="3055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Ho JE, Chen WY, et al, </a:t>
            </a:r>
            <a:r>
              <a:rPr lang="en-US" sz="1200" i="1"/>
              <a:t>J Clin Invest</a:t>
            </a:r>
            <a:r>
              <a:rPr lang="en-US" sz="1200"/>
              <a:t>, 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Missense Variants Associated with sST2</a:t>
            </a:r>
          </a:p>
        </p:txBody>
      </p:sp>
      <p:graphicFrame>
        <p:nvGraphicFramePr>
          <p:cNvPr id="4" name="Group 1145"/>
          <p:cNvGraphicFramePr>
            <a:graphicFrameLocks/>
          </p:cNvGraphicFramePr>
          <p:nvPr/>
        </p:nvGraphicFramePr>
        <p:xfrm>
          <a:off x="457200" y="2057400"/>
          <a:ext cx="8262938" cy="2347916"/>
        </p:xfrm>
        <a:graphic>
          <a:graphicData uri="http://schemas.openxmlformats.org/drawingml/2006/table">
            <a:tbl>
              <a:tblPr>
                <a:tableStyleId>{E8034E78-7F5D-4C2E-B375-FC64B27BC917}</a:tableStyleId>
              </a:tblPr>
              <a:tblGrid>
                <a:gridCol w="609601"/>
                <a:gridCol w="1219200"/>
                <a:gridCol w="838200"/>
                <a:gridCol w="762000"/>
                <a:gridCol w="762000"/>
                <a:gridCol w="914400"/>
                <a:gridCol w="1143000"/>
                <a:gridCol w="2014537"/>
              </a:tblGrid>
              <a:tr h="3364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Chr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nSNP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Gene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Allele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MAF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beta*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 value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Amino Acid Change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35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rs10192036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IL1RL1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A/C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0.39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3.54E-17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Q501K (Gln-Lys)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</a:tr>
              <a:tr h="335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rs4988956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IL1RL1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G/A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0.39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3.66E-17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A433T (Ala-Thr)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</a:tr>
              <a:tr h="335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rs10204137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IL1RL1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A/G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0.39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3.66E-17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Q501R (Gln-Arg)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</a:tr>
              <a:tr h="335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rs10192157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IL1RL1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C/T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0.39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0.08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4.06E-17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T549I (Thr-Ile)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</a:tr>
              <a:tr h="335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rs10206753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IL1RL1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T/C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0.39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0.08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4.33E-17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L551S (Leu-Ser)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</a:tr>
              <a:tr h="335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rs1041973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IL1RL1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C/A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0.27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-0.05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2.15E-07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A78E (</a:t>
                      </a: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Ala-Glu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5" marB="45705" horzOverflow="overflow"/>
                </a:tc>
              </a:tr>
            </a:tbl>
          </a:graphicData>
        </a:graphic>
      </p:graphicFrame>
      <p:sp>
        <p:nvSpPr>
          <p:cNvPr id="47163" name="TextBox 4"/>
          <p:cNvSpPr txBox="1">
            <a:spLocks noChangeArrowheads="1"/>
          </p:cNvSpPr>
          <p:nvPr/>
        </p:nvSpPr>
        <p:spPr bwMode="auto">
          <a:xfrm>
            <a:off x="457200" y="4648200"/>
            <a:ext cx="4911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/>
              <a:t>*beta-coefficient: change in log-sST2 relative to minor allele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267200" y="1447800"/>
            <a:ext cx="2006600" cy="2590800"/>
            <a:chOff x="4267200" y="1447800"/>
            <a:chExt cx="2006754" cy="2590800"/>
          </a:xfrm>
        </p:grpSpPr>
        <p:sp>
          <p:nvSpPr>
            <p:cNvPr id="6" name="Rectangle 5"/>
            <p:cNvSpPr/>
            <p:nvPr/>
          </p:nvSpPr>
          <p:spPr>
            <a:xfrm>
              <a:off x="4724435" y="2362200"/>
              <a:ext cx="838264" cy="167640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171" name="TextBox 6"/>
            <p:cNvSpPr txBox="1">
              <a:spLocks noChangeArrowheads="1"/>
            </p:cNvSpPr>
            <p:nvPr/>
          </p:nvSpPr>
          <p:spPr bwMode="auto">
            <a:xfrm>
              <a:off x="4267200" y="1447800"/>
              <a:ext cx="2006754" cy="369332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20% higher levels </a:t>
              </a:r>
            </a:p>
          </p:txBody>
        </p:sp>
        <p:cxnSp>
          <p:nvCxnSpPr>
            <p:cNvPr id="9" name="Straight Arrow Connector 8"/>
            <p:cNvCxnSpPr>
              <a:endCxn id="47171" idx="2"/>
            </p:cNvCxnSpPr>
            <p:nvPr/>
          </p:nvCxnSpPr>
          <p:spPr>
            <a:xfrm flipH="1" flipV="1">
              <a:off x="5270577" y="1817688"/>
              <a:ext cx="139711" cy="54451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4724400" y="4038600"/>
            <a:ext cx="2678113" cy="1131888"/>
            <a:chOff x="4724400" y="4038600"/>
            <a:chExt cx="2678698" cy="1131332"/>
          </a:xfrm>
        </p:grpSpPr>
        <p:sp>
          <p:nvSpPr>
            <p:cNvPr id="11" name="Rectangle 10"/>
            <p:cNvSpPr/>
            <p:nvPr/>
          </p:nvSpPr>
          <p:spPr>
            <a:xfrm>
              <a:off x="4724400" y="4038600"/>
              <a:ext cx="838383" cy="380813"/>
            </a:xfrm>
            <a:prstGeom prst="rect">
              <a:avLst/>
            </a:prstGeom>
            <a:noFill/>
            <a:ln w="25400">
              <a:solidFill>
                <a:srgbClr val="00BD3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168" name="TextBox 12"/>
            <p:cNvSpPr txBox="1">
              <a:spLocks noChangeArrowheads="1"/>
            </p:cNvSpPr>
            <p:nvPr/>
          </p:nvSpPr>
          <p:spPr bwMode="auto">
            <a:xfrm>
              <a:off x="5486400" y="4800600"/>
              <a:ext cx="1916698" cy="369332"/>
            </a:xfrm>
            <a:prstGeom prst="rect">
              <a:avLst/>
            </a:prstGeom>
            <a:noFill/>
            <a:ln w="25400">
              <a:solidFill>
                <a:srgbClr val="00BD3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10% lower levels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5410350" y="4419413"/>
              <a:ext cx="228650" cy="380813"/>
            </a:xfrm>
            <a:prstGeom prst="straightConnector1">
              <a:avLst/>
            </a:prstGeom>
            <a:ln>
              <a:solidFill>
                <a:srgbClr val="00BD36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166" name="TextBox 4"/>
          <p:cNvSpPr txBox="1">
            <a:spLocks noChangeArrowheads="1"/>
          </p:cNvSpPr>
          <p:nvPr/>
        </p:nvSpPr>
        <p:spPr bwMode="auto">
          <a:xfrm>
            <a:off x="5943600" y="6324600"/>
            <a:ext cx="3055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Ho JE, Chen WY, et al, </a:t>
            </a:r>
            <a:r>
              <a:rPr lang="en-US" sz="1200" i="1"/>
              <a:t>J Clin Invest</a:t>
            </a:r>
            <a:r>
              <a:rPr lang="en-US" sz="1200"/>
              <a:t>, 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45" r="2245"/>
          <a:stretch>
            <a:fillRect/>
          </a:stretch>
        </p:blipFill>
        <p:spPr>
          <a:xfrm>
            <a:off x="1295400" y="1600200"/>
            <a:ext cx="6248400" cy="3436938"/>
          </a:xfrm>
        </p:spPr>
      </p:pic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Missense Variants Associated with sST2</a:t>
            </a:r>
          </a:p>
        </p:txBody>
      </p:sp>
      <p:sp>
        <p:nvSpPr>
          <p:cNvPr id="49155" name="TextBox 4"/>
          <p:cNvSpPr txBox="1">
            <a:spLocks noChangeArrowheads="1"/>
          </p:cNvSpPr>
          <p:nvPr/>
        </p:nvSpPr>
        <p:spPr bwMode="auto">
          <a:xfrm>
            <a:off x="5943600" y="6324600"/>
            <a:ext cx="3055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Ho JE, Chen WY, et al, </a:t>
            </a:r>
            <a:r>
              <a:rPr lang="en-US" sz="1200" i="1"/>
              <a:t>J Clin Invest</a:t>
            </a:r>
            <a:r>
              <a:rPr lang="en-US" sz="1200"/>
              <a:t>, 2013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447800" y="4343400"/>
            <a:ext cx="2892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0000"/>
                </a:solidFill>
              </a:rPr>
              <a:t>4 variants are intracellular!</a:t>
            </a:r>
          </a:p>
          <a:p>
            <a:pPr eaLnBrk="1" hangingPunct="1"/>
            <a:r>
              <a:rPr lang="en-US" sz="1800">
                <a:solidFill>
                  <a:srgbClr val="FF0000"/>
                </a:solidFill>
              </a:rPr>
              <a:t>(not part of sST2)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133600" y="5257800"/>
            <a:ext cx="5321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How do intracellular ST2L variants regulate sST2?</a:t>
            </a:r>
          </a:p>
          <a:p>
            <a:pPr eaLnBrk="1" hangingPunct="1"/>
            <a:r>
              <a:rPr lang="en-US" sz="1800"/>
              <a:t>Ligand binding?  Intracellular signaling?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Intracellular ST2L Variants Replicate Phenotype in Cell Culture</a:t>
            </a:r>
          </a:p>
        </p:txBody>
      </p:sp>
      <p:sp>
        <p:nvSpPr>
          <p:cNvPr id="51202" name="Text Box 13"/>
          <p:cNvSpPr txBox="1">
            <a:spLocks noChangeArrowheads="1"/>
          </p:cNvSpPr>
          <p:nvPr/>
        </p:nvSpPr>
        <p:spPr bwMode="auto">
          <a:xfrm>
            <a:off x="304800" y="6400800"/>
            <a:ext cx="5051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en-US" altLang="zh-TW" sz="1400" b="1" u="sng">
                <a:ea typeface="PMingLiU" charset="0"/>
                <a:cs typeface="PMingLiU" charset="0"/>
              </a:rPr>
              <a:t>Eight stable clones </a:t>
            </a:r>
            <a:r>
              <a:rPr kumimoji="1" lang="en-US" altLang="zh-TW" sz="1400">
                <a:ea typeface="PMingLiU" charset="0"/>
                <a:cs typeface="PMingLiU" charset="0"/>
              </a:rPr>
              <a:t>in each group. *p&lt;0.05, **P&lt;0.01 vs WT</a:t>
            </a:r>
          </a:p>
        </p:txBody>
      </p:sp>
      <p:graphicFrame>
        <p:nvGraphicFramePr>
          <p:cNvPr id="55299" name="Object 7"/>
          <p:cNvGraphicFramePr>
            <a:graphicFrameLocks noChangeAspect="1"/>
          </p:cNvGraphicFramePr>
          <p:nvPr/>
        </p:nvGraphicFramePr>
        <p:xfrm>
          <a:off x="327025" y="1909763"/>
          <a:ext cx="3976688" cy="307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7" name="Prism Project" r:id="rId4" imgW="5575300" imgH="4318000" progId="Prism5.Document">
                  <p:embed/>
                </p:oleObj>
              </mc:Choice>
              <mc:Fallback>
                <p:oleObj name="Prism Project" r:id="rId4" imgW="5575300" imgH="4318000" progId="Prism5.Document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25" y="1909763"/>
                        <a:ext cx="3976688" cy="30781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8"/>
          <p:cNvGraphicFramePr>
            <a:graphicFrameLocks noChangeAspect="1"/>
          </p:cNvGraphicFramePr>
          <p:nvPr/>
        </p:nvGraphicFramePr>
        <p:xfrm>
          <a:off x="4783138" y="1924050"/>
          <a:ext cx="4070350" cy="307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8" name="Prism Project" r:id="rId6" imgW="5727700" imgH="4318000" progId="Prism5.Document">
                  <p:embed/>
                </p:oleObj>
              </mc:Choice>
              <mc:Fallback>
                <p:oleObj name="Prism Project" r:id="rId6" imgW="5727700" imgH="4318000" progId="Prism5.Document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138" y="1924050"/>
                        <a:ext cx="4070350" cy="30718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5" name="TextBox 4"/>
          <p:cNvSpPr txBox="1">
            <a:spLocks noChangeArrowheads="1"/>
          </p:cNvSpPr>
          <p:nvPr/>
        </p:nvSpPr>
        <p:spPr bwMode="auto">
          <a:xfrm>
            <a:off x="5943600" y="6324600"/>
            <a:ext cx="3055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Ho JE, Chen WY, et al, </a:t>
            </a:r>
            <a:r>
              <a:rPr lang="en-US" sz="1200" i="1"/>
              <a:t>J Clin Invest</a:t>
            </a:r>
            <a:r>
              <a:rPr lang="en-US" sz="1200"/>
              <a:t>, 2013</a:t>
            </a:r>
          </a:p>
        </p:txBody>
      </p:sp>
      <p:sp>
        <p:nvSpPr>
          <p:cNvPr id="2" name="Rectangle 1"/>
          <p:cNvSpPr/>
          <p:nvPr/>
        </p:nvSpPr>
        <p:spPr>
          <a:xfrm>
            <a:off x="1676400" y="4419600"/>
            <a:ext cx="25146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48400" y="4419600"/>
            <a:ext cx="25146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9144000" cy="680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686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1" y="533401"/>
            <a:ext cx="8991600" cy="572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06467" name="Rectangle 3"/>
          <p:cNvSpPr>
            <a:spLocks noChangeArrowheads="1"/>
          </p:cNvSpPr>
          <p:nvPr/>
        </p:nvSpPr>
        <p:spPr bwMode="auto">
          <a:xfrm>
            <a:off x="3826933" y="609601"/>
            <a:ext cx="3589867" cy="1676400"/>
          </a:xfrm>
          <a:prstGeom prst="rect">
            <a:avLst/>
          </a:prstGeom>
          <a:noFill/>
          <a:ln w="50800">
            <a:solidFill>
              <a:srgbClr val="FF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13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6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646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371600"/>
            <a:ext cx="7543800" cy="463392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Genomic Data Revolution  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7086600" y="6400800"/>
            <a:ext cx="1818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Example from 23andme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14105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GWAS and Cardiovascular Disease</a:t>
            </a:r>
          </a:p>
        </p:txBody>
      </p:sp>
      <p:sp>
        <p:nvSpPr>
          <p:cNvPr id="41986" name="TextBox 5"/>
          <p:cNvSpPr txBox="1">
            <a:spLocks noChangeArrowheads="1"/>
          </p:cNvSpPr>
          <p:nvPr/>
        </p:nvSpPr>
        <p:spPr bwMode="auto">
          <a:xfrm>
            <a:off x="7162800" y="6400800"/>
            <a:ext cx="1844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Kathiresan S, Cell, 2012</a:t>
            </a:r>
          </a:p>
        </p:txBody>
      </p:sp>
      <p:pic>
        <p:nvPicPr>
          <p:cNvPr id="4198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8900" y="1676400"/>
            <a:ext cx="6426200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5739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3"/>
          <p:cNvSpPr>
            <a:spLocks noChangeArrowheads="1"/>
          </p:cNvSpPr>
          <p:nvPr/>
        </p:nvSpPr>
        <p:spPr bwMode="auto">
          <a:xfrm>
            <a:off x="1481138" y="3429000"/>
            <a:ext cx="6477000" cy="2590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43010" name="Rectangle 11"/>
          <p:cNvSpPr>
            <a:spLocks noChangeArrowheads="1"/>
          </p:cNvSpPr>
          <p:nvPr/>
        </p:nvSpPr>
        <p:spPr bwMode="auto">
          <a:xfrm>
            <a:off x="1447800" y="1795463"/>
            <a:ext cx="6553200" cy="148113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43011" name="Rectangle 9"/>
          <p:cNvSpPr>
            <a:spLocks noChangeArrowheads="1"/>
          </p:cNvSpPr>
          <p:nvPr/>
        </p:nvSpPr>
        <p:spPr bwMode="auto">
          <a:xfrm>
            <a:off x="1552575" y="3505200"/>
            <a:ext cx="63246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19200" y="152401"/>
            <a:ext cx="6858000" cy="13716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430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14475" y="1890713"/>
            <a:ext cx="6410325" cy="1295400"/>
          </a:xfrm>
        </p:spPr>
      </p:pic>
      <p:pic>
        <p:nvPicPr>
          <p:cNvPr id="43016" name="Picture 4" descr="New%20York%20Times%20Logo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8900" y="228600"/>
            <a:ext cx="65659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7" name="TextBox 8"/>
          <p:cNvSpPr txBox="1">
            <a:spLocks noChangeArrowheads="1"/>
          </p:cNvSpPr>
          <p:nvPr/>
        </p:nvSpPr>
        <p:spPr bwMode="auto">
          <a:xfrm>
            <a:off x="1574800" y="3505200"/>
            <a:ext cx="64325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>
                <a:solidFill>
                  <a:srgbClr val="FFFFFF"/>
                </a:solidFill>
                <a:latin typeface="Times New Roman" charset="0"/>
                <a:cs typeface="Arial" charset="0"/>
              </a:rPr>
              <a:t>“Medical Uses Limited”</a:t>
            </a:r>
          </a:p>
          <a:p>
            <a:pPr algn="ctr" eaLnBrk="1" hangingPunct="1"/>
            <a:endParaRPr lang="en-US" sz="3600">
              <a:solidFill>
                <a:srgbClr val="FFFFFF"/>
              </a:solidFill>
              <a:latin typeface="Times New Roman" charset="0"/>
              <a:cs typeface="Arial" charset="0"/>
            </a:endParaRPr>
          </a:p>
          <a:p>
            <a:pPr algn="ctr" eaLnBrk="1" hangingPunct="1"/>
            <a:r>
              <a:rPr lang="en-US" sz="3600">
                <a:solidFill>
                  <a:srgbClr val="FFFFFF"/>
                </a:solidFill>
                <a:latin typeface="Times New Roman" charset="0"/>
                <a:cs typeface="Arial" charset="0"/>
              </a:rPr>
              <a:t>“Despite early Promise, Diseases’</a:t>
            </a:r>
          </a:p>
          <a:p>
            <a:pPr algn="ctr" eaLnBrk="1" hangingPunct="1"/>
            <a:r>
              <a:rPr lang="en-US" sz="3600">
                <a:solidFill>
                  <a:srgbClr val="FFFFFF"/>
                </a:solidFill>
                <a:latin typeface="Times New Roman" charset="0"/>
                <a:cs typeface="Arial" charset="0"/>
              </a:rPr>
              <a:t>Roots Prove Hard to Find”</a:t>
            </a:r>
          </a:p>
        </p:txBody>
      </p:sp>
      <p:sp>
        <p:nvSpPr>
          <p:cNvPr id="43018" name="TextBox 14"/>
          <p:cNvSpPr txBox="1">
            <a:spLocks noChangeArrowheads="1"/>
          </p:cNvSpPr>
          <p:nvPr/>
        </p:nvSpPr>
        <p:spPr bwMode="auto">
          <a:xfrm>
            <a:off x="76200" y="6411913"/>
            <a:ext cx="3430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FF00"/>
                </a:solidFill>
                <a:cs typeface="Arial" charset="0"/>
              </a:rPr>
              <a:t>New York Times, June 13, 2010</a:t>
            </a:r>
          </a:p>
        </p:txBody>
      </p:sp>
      <p:sp>
        <p:nvSpPr>
          <p:cNvPr id="43019" name="TextBox 9"/>
          <p:cNvSpPr txBox="1">
            <a:spLocks noChangeArrowheads="1"/>
          </p:cNvSpPr>
          <p:nvPr/>
        </p:nvSpPr>
        <p:spPr bwMode="auto">
          <a:xfrm>
            <a:off x="6329363" y="6488113"/>
            <a:ext cx="2519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FFFF00"/>
                </a:solidFill>
              </a:rPr>
              <a:t>Slide Courtesy CS Fox</a:t>
            </a:r>
          </a:p>
        </p:txBody>
      </p:sp>
    </p:spTree>
    <p:extLst>
      <p:ext uri="{BB962C8B-B14F-4D97-AF65-F5344CB8AC3E}">
        <p14:creationId xmlns:p14="http://schemas.microsoft.com/office/powerpoint/2010/main" val="151594201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GWAS: Considerations</a:t>
            </a:r>
          </a:p>
        </p:txBody>
      </p:sp>
      <p:sp>
        <p:nvSpPr>
          <p:cNvPr id="4403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105400" cy="4525963"/>
          </a:xfrm>
        </p:spPr>
        <p:txBody>
          <a:bodyPr/>
          <a:lstStyle/>
          <a:p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Large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sample sizes needed to detect small effect 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sizes</a:t>
            </a:r>
          </a:p>
          <a:p>
            <a:endParaRPr lang="en-US" sz="20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Association of tag SNP and phenotype does not pinpoint causal gene or show mechanism</a:t>
            </a:r>
          </a:p>
          <a:p>
            <a:pPr marL="0" indent="0">
              <a:buNone/>
            </a:pP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Need to</a:t>
            </a:r>
            <a:r>
              <a:rPr lang="en-US" sz="2000" i="1" dirty="0">
                <a:solidFill>
                  <a:srgbClr val="FFFF00"/>
                </a:solidFill>
                <a:latin typeface="Calibri" charset="0"/>
                <a:ea typeface="ＭＳ Ｐゴシック" charset="0"/>
                <a:cs typeface="ＭＳ Ｐゴシック" charset="0"/>
              </a:rPr>
              <a:t> validate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finding: other cohorts, experimental studies, 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deep sequencing, pathway analysis, bioinformatics</a:t>
            </a: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4035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5300" y="1524000"/>
            <a:ext cx="304800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919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Genome to Disease: Complex Regulation</a:t>
            </a:r>
          </a:p>
        </p:txBody>
      </p:sp>
      <p:sp>
        <p:nvSpPr>
          <p:cNvPr id="55298" name="TextBox 1"/>
          <p:cNvSpPr txBox="1">
            <a:spLocks noChangeArrowheads="1"/>
          </p:cNvSpPr>
          <p:nvPr/>
        </p:nvSpPr>
        <p:spPr bwMode="auto">
          <a:xfrm>
            <a:off x="6705600" y="6248400"/>
            <a:ext cx="2041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Gerszten RE, </a:t>
            </a:r>
            <a:r>
              <a:rPr lang="en-US" sz="1200" i="1"/>
              <a:t>Nature</a:t>
            </a:r>
            <a:r>
              <a:rPr lang="en-US" sz="1200"/>
              <a:t>, 2008</a:t>
            </a:r>
          </a:p>
        </p:txBody>
      </p:sp>
      <p:pic>
        <p:nvPicPr>
          <p:cNvPr id="55299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67873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33400" y="2438400"/>
            <a:ext cx="2224088" cy="3362325"/>
            <a:chOff x="609600" y="2438400"/>
            <a:chExt cx="2224850" cy="3361730"/>
          </a:xfrm>
        </p:grpSpPr>
        <p:sp>
          <p:nvSpPr>
            <p:cNvPr id="55312" name="TextBox 1"/>
            <p:cNvSpPr txBox="1">
              <a:spLocks noChangeArrowheads="1"/>
            </p:cNvSpPr>
            <p:nvPr/>
          </p:nvSpPr>
          <p:spPr bwMode="auto">
            <a:xfrm>
              <a:off x="609600" y="4876800"/>
              <a:ext cx="2224850" cy="9233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Epigenetics</a:t>
              </a:r>
            </a:p>
            <a:p>
              <a:pPr eaLnBrk="1" hangingPunct="1"/>
              <a:r>
                <a:rPr lang="en-US" sz="1800"/>
                <a:t>DNA methylation</a:t>
              </a:r>
            </a:p>
            <a:p>
              <a:pPr eaLnBrk="1" hangingPunct="1"/>
              <a:r>
                <a:rPr lang="en-US" sz="1800"/>
                <a:t>histone modification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>
              <a:off x="1676765" y="2438400"/>
              <a:ext cx="76226" cy="243796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514600" y="3048000"/>
            <a:ext cx="1236663" cy="3417888"/>
            <a:chOff x="1295400" y="1828800"/>
            <a:chExt cx="1236236" cy="3417332"/>
          </a:xfrm>
        </p:grpSpPr>
        <p:sp>
          <p:nvSpPr>
            <p:cNvPr id="55310" name="TextBox 11"/>
            <p:cNvSpPr txBox="1">
              <a:spLocks noChangeArrowheads="1"/>
            </p:cNvSpPr>
            <p:nvPr/>
          </p:nvSpPr>
          <p:spPr bwMode="auto">
            <a:xfrm>
              <a:off x="1295400" y="4876800"/>
              <a:ext cx="1236236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microRNA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1600095" y="1828800"/>
              <a:ext cx="152347" cy="304750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3657600" y="3352800"/>
            <a:ext cx="3263900" cy="2524125"/>
            <a:chOff x="533400" y="2438400"/>
            <a:chExt cx="3263934" cy="2523530"/>
          </a:xfrm>
        </p:grpSpPr>
        <p:sp>
          <p:nvSpPr>
            <p:cNvPr id="55308" name="TextBox 15"/>
            <p:cNvSpPr txBox="1">
              <a:spLocks noChangeArrowheads="1"/>
            </p:cNvSpPr>
            <p:nvPr/>
          </p:nvSpPr>
          <p:spPr bwMode="auto">
            <a:xfrm>
              <a:off x="533400" y="4038600"/>
              <a:ext cx="3263934" cy="9233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Post-translational modification</a:t>
              </a:r>
            </a:p>
            <a:p>
              <a:pPr eaLnBrk="1" hangingPunct="1"/>
              <a:r>
                <a:rPr lang="en-US" sz="1800"/>
                <a:t>Phosphorylation</a:t>
              </a:r>
            </a:p>
            <a:p>
              <a:pPr eaLnBrk="1" hangingPunct="1"/>
              <a:r>
                <a:rPr lang="en-US" sz="1800"/>
                <a:t>Glycosylation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1676412" y="2438400"/>
              <a:ext cx="76201" cy="159982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1676400" y="990600"/>
            <a:ext cx="2819400" cy="1066800"/>
            <a:chOff x="1676400" y="990600"/>
            <a:chExt cx="2819400" cy="1066800"/>
          </a:xfrm>
        </p:grpSpPr>
        <p:sp>
          <p:nvSpPr>
            <p:cNvPr id="55304" name="TextBox 9"/>
            <p:cNvSpPr txBox="1">
              <a:spLocks noChangeArrowheads="1"/>
            </p:cNvSpPr>
            <p:nvPr/>
          </p:nvSpPr>
          <p:spPr bwMode="auto">
            <a:xfrm>
              <a:off x="1676400" y="990600"/>
              <a:ext cx="1915909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Environment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1676400" y="1447800"/>
              <a:ext cx="762000" cy="6096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55304" idx="2"/>
            </p:cNvCxnSpPr>
            <p:nvPr/>
          </p:nvCxnSpPr>
          <p:spPr>
            <a:xfrm>
              <a:off x="2633663" y="1452563"/>
              <a:ext cx="185737" cy="60483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2895600" y="1447800"/>
              <a:ext cx="1600200" cy="6096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What is metabolomics?</a:t>
            </a:r>
          </a:p>
        </p:txBody>
      </p:sp>
      <p:sp>
        <p:nvSpPr>
          <p:cNvPr id="57349" name="TextBox 7"/>
          <p:cNvSpPr txBox="1">
            <a:spLocks noChangeArrowheads="1"/>
          </p:cNvSpPr>
          <p:nvPr/>
        </p:nvSpPr>
        <p:spPr bwMode="auto">
          <a:xfrm>
            <a:off x="6781800" y="6400800"/>
            <a:ext cx="226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400"/>
              <a:t>KEGG Pathway Database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561"/>
          <a:stretch/>
        </p:blipFill>
        <p:spPr>
          <a:xfrm>
            <a:off x="914400" y="2438400"/>
            <a:ext cx="3200400" cy="34989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1600200"/>
            <a:ext cx="33778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Current day lab assessment</a:t>
            </a:r>
          </a:p>
          <a:p>
            <a:r>
              <a:rPr lang="en-US" sz="2000" dirty="0" smtClean="0"/>
              <a:t>of metabolic status</a:t>
            </a:r>
            <a:endParaRPr lang="en-US" sz="2000" dirty="0"/>
          </a:p>
        </p:txBody>
      </p:sp>
      <p:grpSp>
        <p:nvGrpSpPr>
          <p:cNvPr id="4" name="Group 3"/>
          <p:cNvGrpSpPr/>
          <p:nvPr/>
        </p:nvGrpSpPr>
        <p:grpSpPr>
          <a:xfrm>
            <a:off x="4953000" y="1600200"/>
            <a:ext cx="3048000" cy="4349750"/>
            <a:chOff x="4953000" y="1600200"/>
            <a:chExt cx="3048000" cy="4349750"/>
          </a:xfrm>
        </p:grpSpPr>
        <p:pic>
          <p:nvPicPr>
            <p:cNvPr id="57348" name="Picture 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2438400"/>
              <a:ext cx="3048000" cy="351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257800" y="1600200"/>
              <a:ext cx="24941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Human </a:t>
              </a:r>
              <a:r>
                <a:rPr lang="en-US" sz="2000" dirty="0" err="1" smtClean="0"/>
                <a:t>metabolome</a:t>
              </a:r>
              <a:endParaRPr lang="en-US" sz="20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Metabolomic Platforms</a:t>
            </a:r>
          </a:p>
        </p:txBody>
      </p:sp>
      <p:pic>
        <p:nvPicPr>
          <p:cNvPr id="61443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7600" y="2057400"/>
            <a:ext cx="1193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TextBox 7"/>
          <p:cNvSpPr txBox="1">
            <a:spLocks noChangeArrowheads="1"/>
          </p:cNvSpPr>
          <p:nvPr/>
        </p:nvSpPr>
        <p:spPr bwMode="auto">
          <a:xfrm>
            <a:off x="5791200" y="6172200"/>
            <a:ext cx="31877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400" dirty="0" smtClean="0"/>
              <a:t>slide adapted from Rob </a:t>
            </a:r>
            <a:r>
              <a:rPr lang="en-US" sz="1400" dirty="0" err="1" smtClean="0"/>
              <a:t>Gerszten</a:t>
            </a:r>
            <a:endParaRPr lang="en-US" sz="1400" dirty="0" smtClean="0"/>
          </a:p>
          <a:p>
            <a:pPr algn="r" eaLnBrk="1" hangingPunct="1"/>
            <a:r>
              <a:rPr lang="en-US" sz="1400" dirty="0" smtClean="0"/>
              <a:t>Yuan </a:t>
            </a:r>
            <a:r>
              <a:rPr lang="en-US" sz="1400" dirty="0"/>
              <a:t>M, Nature Protocols, 2012</a:t>
            </a:r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75567182"/>
              </p:ext>
            </p:extLst>
          </p:nvPr>
        </p:nvGraphicFramePr>
        <p:xfrm>
          <a:off x="685800" y="1828800"/>
          <a:ext cx="6643687" cy="338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7" name="Photo Editor Photo" r:id="rId5" imgW="6466667" imgH="3352381" progId="MSPhotoEd.3">
                  <p:embed/>
                </p:oleObj>
              </mc:Choice>
              <mc:Fallback>
                <p:oleObj name="Photo Editor Photo" r:id="rId5" imgW="6466667" imgH="3352381" progId="MSPhotoEd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28800"/>
                        <a:ext cx="6643687" cy="33861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0C0C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457200"/>
            <a:ext cx="64770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6" name="TextBox 7"/>
          <p:cNvSpPr txBox="1">
            <a:spLocks noChangeArrowheads="1"/>
          </p:cNvSpPr>
          <p:nvPr/>
        </p:nvSpPr>
        <p:spPr bwMode="auto">
          <a:xfrm>
            <a:off x="5791200" y="6324600"/>
            <a:ext cx="3187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400"/>
              <a:t>Wang TJ, </a:t>
            </a:r>
            <a:r>
              <a:rPr lang="en-US" sz="1400" i="1"/>
              <a:t>Nat Med</a:t>
            </a:r>
            <a:r>
              <a:rPr lang="en-US" sz="1400"/>
              <a:t>, 2011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Branched Chain Amino Acids Predict DM</a:t>
            </a:r>
          </a:p>
        </p:txBody>
      </p:sp>
      <p:pic>
        <p:nvPicPr>
          <p:cNvPr id="6349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914400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TextBox 7"/>
          <p:cNvSpPr txBox="1">
            <a:spLocks noChangeArrowheads="1"/>
          </p:cNvSpPr>
          <p:nvPr/>
        </p:nvSpPr>
        <p:spPr bwMode="auto">
          <a:xfrm>
            <a:off x="5791200" y="6324600"/>
            <a:ext cx="3187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400"/>
              <a:t>Wang TJ, </a:t>
            </a:r>
            <a:r>
              <a:rPr lang="en-US" sz="1400" i="1"/>
              <a:t>Nat Med</a:t>
            </a:r>
            <a:r>
              <a:rPr lang="en-US" sz="1400"/>
              <a:t>, 2011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Number Placeholder 1"/>
          <p:cNvSpPr txBox="1">
            <a:spLocks noGrp="1"/>
          </p:cNvSpPr>
          <p:nvPr/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C9D392-3D1B-0B42-ABFD-AFD15E9F9421}" type="slidenum">
              <a:rPr lang="en-US" sz="900">
                <a:latin typeface="Univers 47 CondensedLight" charset="0"/>
                <a:cs typeface="Arial" charset="0"/>
              </a:rPr>
              <a:pPr/>
              <a:t>28</a:t>
            </a:fld>
            <a:endParaRPr lang="en-US" sz="900">
              <a:latin typeface="Univers 47 CondensedLight" charset="0"/>
              <a:cs typeface="Arial" charset="0"/>
            </a:endParaRPr>
          </a:p>
        </p:txBody>
      </p:sp>
      <p:sp>
        <p:nvSpPr>
          <p:cNvPr id="64514" name="Title 1"/>
          <p:cNvSpPr>
            <a:spLocks/>
          </p:cNvSpPr>
          <p:nvPr/>
        </p:nvSpPr>
        <p:spPr bwMode="auto">
          <a:xfrm>
            <a:off x="1143000" y="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20" tIns="45663" rIns="91320" bIns="45663" anchor="ctr"/>
          <a:lstStyle/>
          <a:p>
            <a:r>
              <a:rPr lang="en-US" sz="3600" dirty="0">
                <a:cs typeface="Arial" charset="0"/>
              </a:rPr>
              <a:t>BCAA </a:t>
            </a:r>
            <a:r>
              <a:rPr lang="en-US" sz="3600" dirty="0" err="1">
                <a:cs typeface="Arial" charset="0"/>
              </a:rPr>
              <a:t>Overnutrition</a:t>
            </a:r>
            <a:r>
              <a:rPr lang="en-US" sz="3600" dirty="0">
                <a:cs typeface="Arial" charset="0"/>
              </a:rPr>
              <a:t> Hypothesis</a:t>
            </a:r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1371600"/>
            <a:ext cx="4800600" cy="4512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TextBox 2"/>
          <p:cNvSpPr txBox="1">
            <a:spLocks noChangeArrowheads="1"/>
          </p:cNvSpPr>
          <p:nvPr/>
        </p:nvSpPr>
        <p:spPr bwMode="auto">
          <a:xfrm>
            <a:off x="6019800" y="6400800"/>
            <a:ext cx="297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err="1">
                <a:cs typeface="Arial" charset="0"/>
              </a:rPr>
              <a:t>Gerszten</a:t>
            </a:r>
            <a:r>
              <a:rPr lang="en-US" sz="1200" dirty="0">
                <a:cs typeface="Arial" charset="0"/>
              </a:rPr>
              <a:t> </a:t>
            </a:r>
            <a:r>
              <a:rPr lang="en-US" sz="1200" dirty="0" smtClean="0">
                <a:cs typeface="Arial" charset="0"/>
              </a:rPr>
              <a:t>RE, </a:t>
            </a:r>
            <a:r>
              <a:rPr lang="en-US" sz="1200" dirty="0">
                <a:cs typeface="Arial" charset="0"/>
              </a:rPr>
              <a:t>Science </a:t>
            </a:r>
            <a:r>
              <a:rPr lang="en-US" sz="1200" dirty="0" err="1">
                <a:cs typeface="Arial" charset="0"/>
              </a:rPr>
              <a:t>Transl</a:t>
            </a:r>
            <a:r>
              <a:rPr lang="en-US" sz="1200" dirty="0">
                <a:cs typeface="Arial" charset="0"/>
              </a:rPr>
              <a:t> Med 2011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Metabolomics in relation to phenotype</a:t>
            </a:r>
          </a:p>
        </p:txBody>
      </p:sp>
      <p:pic>
        <p:nvPicPr>
          <p:cNvPr id="59394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63246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TextBox 7"/>
          <p:cNvSpPr txBox="1">
            <a:spLocks noChangeArrowheads="1"/>
          </p:cNvSpPr>
          <p:nvPr/>
        </p:nvSpPr>
        <p:spPr bwMode="auto">
          <a:xfrm>
            <a:off x="5791200" y="5562600"/>
            <a:ext cx="31877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400"/>
              <a:t>Gerszten RE, </a:t>
            </a:r>
            <a:r>
              <a:rPr lang="en-US" sz="1400" i="1"/>
              <a:t>Nature</a:t>
            </a:r>
            <a:r>
              <a:rPr lang="en-US" sz="1400"/>
              <a:t>, 2008</a:t>
            </a:r>
          </a:p>
          <a:p>
            <a:pPr algn="r" eaLnBrk="1" hangingPunct="1"/>
            <a:r>
              <a:rPr lang="en-US" sz="1400"/>
              <a:t>Wang TJ, </a:t>
            </a:r>
            <a:r>
              <a:rPr lang="en-US" sz="1400" i="1"/>
              <a:t>Nat Med</a:t>
            </a:r>
            <a:r>
              <a:rPr lang="en-US" sz="1400"/>
              <a:t>, 2011</a:t>
            </a:r>
          </a:p>
          <a:p>
            <a:pPr algn="r" eaLnBrk="1" hangingPunct="1"/>
            <a:r>
              <a:rPr lang="en-US" sz="1400"/>
              <a:t>Cheng S, </a:t>
            </a:r>
            <a:r>
              <a:rPr lang="en-US" sz="1400" i="1"/>
              <a:t>Circulation</a:t>
            </a:r>
            <a:r>
              <a:rPr lang="en-US" sz="1400"/>
              <a:t>, 2012</a:t>
            </a:r>
          </a:p>
          <a:p>
            <a:pPr algn="r" eaLnBrk="1" hangingPunct="1"/>
            <a:r>
              <a:rPr lang="en-US" sz="1400"/>
              <a:t>Ho JE, </a:t>
            </a:r>
            <a:r>
              <a:rPr lang="en-US" sz="1400" i="1"/>
              <a:t>Diabetes</a:t>
            </a:r>
            <a:r>
              <a:rPr lang="en-US" sz="1400"/>
              <a:t>, 2013</a:t>
            </a:r>
          </a:p>
          <a:p>
            <a:pPr algn="r" eaLnBrk="1" hangingPunct="1"/>
            <a:r>
              <a:rPr lang="en-US" sz="1400"/>
              <a:t>Shah SH, </a:t>
            </a:r>
            <a:r>
              <a:rPr lang="en-US" sz="1400" i="1"/>
              <a:t>Circ CV Genetics</a:t>
            </a:r>
            <a:r>
              <a:rPr lang="en-US" sz="1400"/>
              <a:t>, 2010 </a:t>
            </a: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3352800" y="3581400"/>
            <a:ext cx="1928813" cy="2163763"/>
            <a:chOff x="3352800" y="3581400"/>
            <a:chExt cx="1928733" cy="2163128"/>
          </a:xfrm>
        </p:grpSpPr>
        <p:sp>
          <p:nvSpPr>
            <p:cNvPr id="59401" name="TextBox 8"/>
            <p:cNvSpPr txBox="1">
              <a:spLocks noChangeArrowheads="1"/>
            </p:cNvSpPr>
            <p:nvPr/>
          </p:nvSpPr>
          <p:spPr bwMode="auto">
            <a:xfrm>
              <a:off x="3352800" y="4267200"/>
              <a:ext cx="1928733" cy="1477328"/>
            </a:xfrm>
            <a:prstGeom prst="rect">
              <a:avLst/>
            </a:prstGeom>
            <a:noFill/>
            <a:ln w="254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marL="2857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 typeface="Arial" charset="0"/>
                <a:buChar char="•"/>
              </a:pPr>
              <a:r>
                <a:rPr lang="en-US" sz="1800"/>
                <a:t>carbohydrates</a:t>
              </a:r>
            </a:p>
            <a:p>
              <a:pPr eaLnBrk="1" hangingPunct="1">
                <a:buFont typeface="Arial" charset="0"/>
                <a:buChar char="•"/>
              </a:pPr>
              <a:r>
                <a:rPr lang="en-US" sz="1800"/>
                <a:t>amino acids</a:t>
              </a:r>
            </a:p>
            <a:p>
              <a:pPr eaLnBrk="1" hangingPunct="1">
                <a:buFont typeface="Arial" charset="0"/>
                <a:buChar char="•"/>
              </a:pPr>
              <a:r>
                <a:rPr lang="en-US" sz="1800"/>
                <a:t>nucleotides</a:t>
              </a:r>
            </a:p>
            <a:p>
              <a:pPr eaLnBrk="1" hangingPunct="1">
                <a:buFont typeface="Arial" charset="0"/>
                <a:buChar char="•"/>
              </a:pPr>
              <a:r>
                <a:rPr lang="en-US" sz="1800"/>
                <a:t>organic acids</a:t>
              </a:r>
            </a:p>
            <a:p>
              <a:pPr eaLnBrk="1" hangingPunct="1">
                <a:buFont typeface="Arial" charset="0"/>
                <a:buChar char="•"/>
              </a:pPr>
              <a:r>
                <a:rPr lang="en-US" sz="1800"/>
                <a:t>lipids</a:t>
              </a:r>
            </a:p>
          </p:txBody>
        </p:sp>
        <p:cxnSp>
          <p:nvCxnSpPr>
            <p:cNvPr id="15" name="Straight Arrow Connector 14"/>
            <p:cNvCxnSpPr>
              <a:endCxn id="59401" idx="0"/>
            </p:cNvCxnSpPr>
            <p:nvPr/>
          </p:nvCxnSpPr>
          <p:spPr>
            <a:xfrm flipH="1">
              <a:off x="4317960" y="3581400"/>
              <a:ext cx="482580" cy="685599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5334000" y="2743200"/>
            <a:ext cx="3651250" cy="2447925"/>
            <a:chOff x="5334000" y="2743200"/>
            <a:chExt cx="3652326" cy="2447106"/>
          </a:xfrm>
        </p:grpSpPr>
        <p:sp>
          <p:nvSpPr>
            <p:cNvPr id="59398" name="TextBox 9"/>
            <p:cNvSpPr txBox="1">
              <a:spLocks noChangeArrowheads="1"/>
            </p:cNvSpPr>
            <p:nvPr/>
          </p:nvSpPr>
          <p:spPr bwMode="auto">
            <a:xfrm>
              <a:off x="6172200" y="4267200"/>
              <a:ext cx="2814126" cy="923106"/>
            </a:xfrm>
            <a:prstGeom prst="rect">
              <a:avLst/>
            </a:prstGeom>
            <a:noFill/>
            <a:ln w="254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marL="2857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 typeface="Arial" charset="0"/>
                <a:buChar char="•"/>
              </a:pPr>
              <a:r>
                <a:rPr lang="en-US" sz="1800"/>
                <a:t>diabetes</a:t>
              </a:r>
            </a:p>
            <a:p>
              <a:pPr eaLnBrk="1" hangingPunct="1">
                <a:buFont typeface="Arial" charset="0"/>
                <a:buChar char="•"/>
              </a:pPr>
              <a:r>
                <a:rPr lang="en-US" sz="1800"/>
                <a:t>metabolic risk</a:t>
              </a:r>
            </a:p>
            <a:p>
              <a:pPr eaLnBrk="1" hangingPunct="1">
                <a:buFont typeface="Arial" charset="0"/>
                <a:buChar char="•"/>
              </a:pPr>
              <a:r>
                <a:rPr lang="en-US" sz="1800"/>
                <a:t>cardiovascular disease</a:t>
              </a:r>
            </a:p>
          </p:txBody>
        </p:sp>
        <p:sp>
          <p:nvSpPr>
            <p:cNvPr id="13" name="Right Arrow 12"/>
            <p:cNvSpPr/>
            <p:nvPr/>
          </p:nvSpPr>
          <p:spPr>
            <a:xfrm>
              <a:off x="5334000" y="4495214"/>
              <a:ext cx="838447" cy="457047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6248669" y="2743200"/>
              <a:ext cx="0" cy="1523490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4347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Integrating Genome and Metabolome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2076 Framingham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Offspring cohort participants attending the 5</a:t>
            </a:r>
            <a:r>
              <a:rPr lang="en-US" sz="2400" baseline="30000" dirty="0">
                <a:latin typeface="Calibri" charset="0"/>
                <a:ea typeface="ＭＳ Ｐゴシック" charset="0"/>
                <a:cs typeface="ＭＳ Ｐゴシック" charset="0"/>
              </a:rPr>
              <a:t>th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examination (1991-1995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  <a:p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Metabolite profiling: LC-MS based platform</a:t>
            </a:r>
          </a:p>
          <a:p>
            <a:pPr lvl="1"/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Genotyping: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Affymetrix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500K mapping array and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Affymetrix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50K gene-focused MIP array</a:t>
            </a:r>
          </a:p>
          <a:p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Clinical vs genetic factors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28600" y="990600"/>
            <a:ext cx="8780463" cy="5718175"/>
            <a:chOff x="228600" y="990600"/>
            <a:chExt cx="8780463" cy="5718175"/>
          </a:xfrm>
        </p:grpSpPr>
        <p:pic>
          <p:nvPicPr>
            <p:cNvPr id="70662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990600"/>
              <a:ext cx="7086600" cy="538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3" name="TextBox 4"/>
            <p:cNvSpPr txBox="1">
              <a:spLocks noChangeArrowheads="1"/>
            </p:cNvSpPr>
            <p:nvPr/>
          </p:nvSpPr>
          <p:spPr bwMode="auto">
            <a:xfrm>
              <a:off x="228600" y="6400800"/>
              <a:ext cx="87804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>
                  <a:latin typeface="Calibri" charset="0"/>
                </a:rPr>
                <a:t>Clinical model included: age, sex, systolic BP, antihypertensive medication use, BMI, diabetes, smoking, prevalent CVD</a:t>
              </a:r>
            </a:p>
          </p:txBody>
        </p:sp>
      </p:grpSp>
      <p:sp>
        <p:nvSpPr>
          <p:cNvPr id="2" name="Oval 1"/>
          <p:cNvSpPr/>
          <p:nvPr/>
        </p:nvSpPr>
        <p:spPr>
          <a:xfrm>
            <a:off x="7315200" y="990600"/>
            <a:ext cx="381000" cy="43434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447800" y="914400"/>
            <a:ext cx="609600" cy="48006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14600" y="1600200"/>
            <a:ext cx="381000" cy="43434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Essential vs non-essential amino acids</a:t>
            </a:r>
          </a:p>
        </p:txBody>
      </p:sp>
      <p:pic>
        <p:nvPicPr>
          <p:cNvPr id="7270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70199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GWAS results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217 metabolites analyzed</a:t>
            </a:r>
          </a:p>
          <a:p>
            <a:endParaRPr lang="en-US" sz="240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65 with genome-wide significant hits</a:t>
            </a:r>
          </a:p>
          <a:p>
            <a:endParaRPr lang="en-US" sz="240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31 genetic loci (some loci associated with more than one metabolite)</a:t>
            </a: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6781800" y="6248400"/>
            <a:ext cx="220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>
                <a:cs typeface="Arial" charset="0"/>
              </a:rPr>
              <a:t>Rhee EP*, Ho JE*, Chen MH*</a:t>
            </a:r>
          </a:p>
          <a:p>
            <a:r>
              <a:rPr lang="en-US" sz="1200" dirty="0" smtClean="0">
                <a:cs typeface="Arial" charset="0"/>
              </a:rPr>
              <a:t>Cell </a:t>
            </a:r>
            <a:r>
              <a:rPr lang="en-US" sz="1200" dirty="0" err="1" smtClean="0">
                <a:cs typeface="Arial" charset="0"/>
              </a:rPr>
              <a:t>Metab</a:t>
            </a:r>
            <a:r>
              <a:rPr lang="en-US" sz="1200" dirty="0" smtClean="0">
                <a:cs typeface="Arial" charset="0"/>
              </a:rPr>
              <a:t>, 2013</a:t>
            </a:r>
            <a:endParaRPr lang="en-US" sz="12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752600"/>
          <a:ext cx="8229600" cy="3902075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99076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Previously described </a:t>
                      </a:r>
                      <a:r>
                        <a:rPr lang="en-US" sz="1400" baseline="0" dirty="0" smtClean="0"/>
                        <a:t>gene-metabolite  associations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Novel</a:t>
                      </a:r>
                      <a:r>
                        <a:rPr lang="en-US" sz="1400" baseline="0" dirty="0" smtClean="0"/>
                        <a:t> associations in directly related pathways</a:t>
                      </a:r>
                      <a:endParaRPr lang="en-US" sz="1400" dirty="0" smtClean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Novel associations in loci previously associated with disease phenotypes</a:t>
                      </a:r>
                      <a:endParaRPr lang="en-US" sz="14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Novel</a:t>
                      </a:r>
                      <a:r>
                        <a:rPr lang="en-US" sz="1400" baseline="0" dirty="0" smtClean="0"/>
                        <a:t> associations with unknown biological mechanism</a:t>
                      </a:r>
                      <a:endParaRPr lang="en-US" sz="1400" dirty="0"/>
                    </a:p>
                  </a:txBody>
                  <a:tcPr marT="45727" marB="45727"/>
                </a:tc>
              </a:tr>
              <a:tr h="2911314">
                <a:tc>
                  <a:txBody>
                    <a:bodyPr/>
                    <a:lstStyle/>
                    <a:p>
                      <a:pPr defTabSz="91440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PRODH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proline</a:t>
                      </a:r>
                      <a:r>
                        <a:rPr lang="en-US" sz="1400" dirty="0" smtClean="0"/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/>
                        <a:t>PHGDH</a:t>
                      </a:r>
                      <a:r>
                        <a:rPr lang="en-US" sz="1400" dirty="0" smtClean="0"/>
                        <a:t> (serine)</a:t>
                      </a:r>
                    </a:p>
                    <a:p>
                      <a:pPr defTabSz="91440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SLC16A9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carnitine</a:t>
                      </a:r>
                      <a:r>
                        <a:rPr lang="en-US" sz="1400" dirty="0" smtClean="0"/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/>
                        <a:t>FADS1-3 </a:t>
                      </a:r>
                      <a:r>
                        <a:rPr lang="en-US" sz="1400" dirty="0" smtClean="0"/>
                        <a:t>(PC 36:4</a:t>
                      </a:r>
                      <a:r>
                        <a:rPr lang="en-US" sz="1400" baseline="0" dirty="0" smtClean="0"/>
                        <a:t> &amp; </a:t>
                      </a:r>
                      <a:r>
                        <a:rPr lang="en-US" sz="1400" dirty="0" smtClean="0"/>
                        <a:t>38:4)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/>
                        <a:t>SLC16A10</a:t>
                      </a:r>
                      <a:r>
                        <a:rPr lang="en-US" sz="1400" dirty="0" smtClean="0"/>
                        <a:t> (tyrosine)</a:t>
                      </a:r>
                    </a:p>
                    <a:p>
                      <a:pPr defTabSz="91440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AGXT2</a:t>
                      </a:r>
                      <a:r>
                        <a:rPr lang="en-US" sz="1400" dirty="0" smtClean="0"/>
                        <a:t> (BAIBA)</a:t>
                      </a:r>
                    </a:p>
                    <a:p>
                      <a:pPr defTabSz="91440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GCKR</a:t>
                      </a:r>
                      <a:r>
                        <a:rPr lang="en-US" sz="1400" dirty="0" smtClean="0"/>
                        <a:t> (alanine)</a:t>
                      </a:r>
                    </a:p>
                    <a:p>
                      <a:pPr defTabSz="91440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CPS1</a:t>
                      </a:r>
                      <a:r>
                        <a:rPr lang="en-US" sz="1400" dirty="0" smtClean="0"/>
                        <a:t> (glycine)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/>
                        <a:t>APOA1</a:t>
                      </a:r>
                      <a:r>
                        <a:rPr lang="en-US" sz="1400" dirty="0" smtClean="0"/>
                        <a:t> (8TAGs, 2DAGs)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AGA</a:t>
                      </a:r>
                      <a:r>
                        <a:rPr lang="en-US" sz="1400" dirty="0" smtClean="0"/>
                        <a:t> (asparagine)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SERPIN7A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thyroxine</a:t>
                      </a:r>
                      <a:r>
                        <a:rPr lang="en-US" sz="1400" dirty="0" smtClean="0"/>
                        <a:t>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DMGDH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dimethylglycine</a:t>
                      </a:r>
                      <a:r>
                        <a:rPr lang="en-US" sz="1400" dirty="0" smtClean="0"/>
                        <a:t>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GMPR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xanthosine</a:t>
                      </a:r>
                      <a:r>
                        <a:rPr lang="en-US" sz="1400" dirty="0" smtClean="0"/>
                        <a:t>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SLC6A13</a:t>
                      </a:r>
                      <a:r>
                        <a:rPr lang="en-US" sz="1400" dirty="0" smtClean="0"/>
                        <a:t> (BAIBA)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DDAH1</a:t>
                      </a:r>
                      <a:r>
                        <a:rPr lang="en-US" sz="1400" dirty="0" smtClean="0"/>
                        <a:t> (NMMA)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/>
                        <a:t>UMPS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orotate</a:t>
                      </a:r>
                      <a:r>
                        <a:rPr lang="en-US" sz="1400" dirty="0" smtClean="0"/>
                        <a:t>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/>
                        <a:t>SLCO1B1</a:t>
                      </a:r>
                      <a:r>
                        <a:rPr lang="en-US" sz="1400" dirty="0" smtClean="0"/>
                        <a:t> (LPE 20:4)</a:t>
                      </a:r>
                      <a:r>
                        <a:rPr lang="en-US" sz="1400" i="1" dirty="0" smtClean="0"/>
                        <a:t>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SLC7A9</a:t>
                      </a:r>
                      <a:r>
                        <a:rPr lang="en-US" sz="1400" dirty="0" smtClean="0"/>
                        <a:t> (NMMA)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PDE4D</a:t>
                      </a:r>
                      <a:r>
                        <a:rPr lang="en-US" sz="1400" dirty="0" smtClean="0"/>
                        <a:t> (SM24:1)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SYNE2</a:t>
                      </a:r>
                      <a:r>
                        <a:rPr lang="en-US" sz="1400" dirty="0" smtClean="0"/>
                        <a:t> (SM14:0)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DGKB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indole</a:t>
                      </a:r>
                      <a:r>
                        <a:rPr lang="en-US" sz="1400" dirty="0" smtClean="0"/>
                        <a:t> propionate)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NTAN1</a:t>
                      </a:r>
                      <a:r>
                        <a:rPr lang="en-US" sz="1400" dirty="0" smtClean="0"/>
                        <a:t> (CE 20:3)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LIPC</a:t>
                      </a:r>
                      <a:r>
                        <a:rPr lang="en-US" sz="1400" dirty="0" smtClean="0"/>
                        <a:t> (LPE 16:0)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/>
                        <a:t>HPS1</a:t>
                      </a:r>
                      <a:r>
                        <a:rPr lang="en-US" sz="1400" dirty="0" smtClean="0"/>
                        <a:t> (ADMA)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smtClean="0"/>
                        <a:t>rs6593086 (3TAGs)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UGT1A5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xanthurenate</a:t>
                      </a:r>
                      <a:r>
                        <a:rPr lang="en-US" sz="1400" dirty="0" smtClean="0"/>
                        <a:t>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ABP1</a:t>
                      </a:r>
                      <a:r>
                        <a:rPr lang="en-US" sz="1400" dirty="0" smtClean="0"/>
                        <a:t> (GABA)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CSNK1G3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indoxyl</a:t>
                      </a:r>
                      <a:r>
                        <a:rPr lang="en-US" sz="1400" dirty="0" smtClean="0"/>
                        <a:t> sulfate)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SEC61G</a:t>
                      </a:r>
                      <a:r>
                        <a:rPr lang="en-US" sz="1400" dirty="0" smtClean="0"/>
                        <a:t> (CE 20:4)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GNAL</a:t>
                      </a:r>
                      <a:r>
                        <a:rPr lang="en-US" sz="1400" dirty="0" smtClean="0"/>
                        <a:t> (CE 16:0)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 dirty="0" smtClean="0"/>
                        <a:t>TBX18</a:t>
                      </a:r>
                      <a:r>
                        <a:rPr lang="en-US" sz="1400" dirty="0" smtClean="0"/>
                        <a:t> (DAG 36:1)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dirty="0"/>
                    </a:p>
                  </a:txBody>
                  <a:tcPr marT="45727" marB="45727"/>
                </a:tc>
              </a:tr>
            </a:tbl>
          </a:graphicData>
        </a:graphic>
      </p:graphicFrame>
      <p:sp>
        <p:nvSpPr>
          <p:cNvPr id="76811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GWAS Results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1752600"/>
            <a:ext cx="2057400" cy="388620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90800" y="1752600"/>
            <a:ext cx="2057400" cy="388620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648200" y="1752600"/>
            <a:ext cx="2057400" cy="388620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705600" y="1752600"/>
            <a:ext cx="2057400" cy="388620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33400" y="4191000"/>
            <a:ext cx="2057400" cy="38100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β-aminoisobutyric acid GWAS</a:t>
            </a:r>
          </a:p>
        </p:txBody>
      </p:sp>
      <p:pic>
        <p:nvPicPr>
          <p:cNvPr id="78850" name="Picture 2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0915" r="-40915"/>
          <a:stretch>
            <a:fillRect/>
          </a:stretch>
        </p:blipFill>
        <p:spPr>
          <a:noFill/>
        </p:spPr>
      </p:pic>
      <p:sp>
        <p:nvSpPr>
          <p:cNvPr id="78851" name="TextBox 1"/>
          <p:cNvSpPr txBox="1">
            <a:spLocks noChangeArrowheads="1"/>
          </p:cNvSpPr>
          <p:nvPr/>
        </p:nvSpPr>
        <p:spPr bwMode="auto">
          <a:xfrm>
            <a:off x="4191000" y="2514600"/>
            <a:ext cx="1720850" cy="954088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bg1"/>
                </a:solidFill>
              </a:rPr>
              <a:t>rs37370</a:t>
            </a:r>
          </a:p>
          <a:p>
            <a:pPr eaLnBrk="1" hangingPunct="1"/>
            <a:r>
              <a:rPr lang="en-US" sz="1400">
                <a:solidFill>
                  <a:schemeClr val="bg1"/>
                </a:solidFill>
              </a:rPr>
              <a:t>alanine-glycoxylate </a:t>
            </a:r>
          </a:p>
          <a:p>
            <a:pPr eaLnBrk="1" hangingPunct="1"/>
            <a:r>
              <a:rPr lang="en-US" sz="1400">
                <a:solidFill>
                  <a:schemeClr val="bg1"/>
                </a:solidFill>
              </a:rPr>
              <a:t>aminotransferase 2 </a:t>
            </a:r>
          </a:p>
          <a:p>
            <a:pPr eaLnBrk="1" hangingPunct="1"/>
            <a:r>
              <a:rPr lang="en-US" sz="1400">
                <a:solidFill>
                  <a:schemeClr val="bg1"/>
                </a:solidFill>
              </a:rPr>
              <a:t>(</a:t>
            </a:r>
            <a:r>
              <a:rPr lang="en-US" sz="1400" i="1">
                <a:solidFill>
                  <a:schemeClr val="bg1"/>
                </a:solidFill>
              </a:rPr>
              <a:t>AGXT2</a:t>
            </a:r>
            <a:r>
              <a:rPr lang="en-US" sz="1400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97" name="Group 35"/>
          <p:cNvGrpSpPr>
            <a:grpSpLocks/>
          </p:cNvGrpSpPr>
          <p:nvPr/>
        </p:nvGrpSpPr>
        <p:grpSpPr bwMode="auto">
          <a:xfrm>
            <a:off x="1524000" y="685800"/>
            <a:ext cx="4548188" cy="3040063"/>
            <a:chOff x="1524000" y="685800"/>
            <a:chExt cx="4547913" cy="3040797"/>
          </a:xfrm>
        </p:grpSpPr>
        <p:sp>
          <p:nvSpPr>
            <p:cNvPr id="80922" name="TextBox 4"/>
            <p:cNvSpPr txBox="1">
              <a:spLocks noChangeArrowheads="1"/>
            </p:cNvSpPr>
            <p:nvPr/>
          </p:nvSpPr>
          <p:spPr bwMode="auto">
            <a:xfrm>
              <a:off x="2819400" y="685800"/>
              <a:ext cx="3252513" cy="830997"/>
            </a:xfrm>
            <a:prstGeom prst="rect">
              <a:avLst/>
            </a:prstGeom>
            <a:noFill/>
            <a:ln w="254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/>
                <a:t>METABOLITE</a:t>
              </a:r>
            </a:p>
            <a:p>
              <a:pPr algn="ctr" eaLnBrk="1" hangingPunct="1"/>
              <a:r>
                <a:rPr lang="en-US"/>
                <a:t>β-aminoisobutyric acid</a:t>
              </a:r>
            </a:p>
          </p:txBody>
        </p:sp>
        <p:sp>
          <p:nvSpPr>
            <p:cNvPr id="80923" name="TextBox 5"/>
            <p:cNvSpPr txBox="1">
              <a:spLocks noChangeArrowheads="1"/>
            </p:cNvSpPr>
            <p:nvPr/>
          </p:nvSpPr>
          <p:spPr bwMode="auto">
            <a:xfrm>
              <a:off x="1524000" y="2895600"/>
              <a:ext cx="1269973" cy="830997"/>
            </a:xfrm>
            <a:prstGeom prst="rect">
              <a:avLst/>
            </a:prstGeom>
            <a:noFill/>
            <a:ln w="25400">
              <a:solidFill>
                <a:srgbClr val="FF1FF7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/>
                <a:t>GENE</a:t>
              </a:r>
            </a:p>
            <a:p>
              <a:pPr algn="ctr" eaLnBrk="1" hangingPunct="1"/>
              <a:r>
                <a:rPr lang="en-US" i="1"/>
                <a:t>AGXT2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2819322" y="1524202"/>
              <a:ext cx="1523908" cy="1371931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925" name="TextBox 9"/>
            <p:cNvSpPr txBox="1">
              <a:spLocks noChangeArrowheads="1"/>
            </p:cNvSpPr>
            <p:nvPr/>
          </p:nvSpPr>
          <p:spPr bwMode="auto">
            <a:xfrm>
              <a:off x="1905000" y="1752600"/>
              <a:ext cx="136332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GWAS</a:t>
              </a:r>
            </a:p>
            <a:p>
              <a:pPr eaLnBrk="1" hangingPunct="1"/>
              <a:r>
                <a:rPr lang="en-US" sz="1800"/>
                <a:t>p=5.8x10</a:t>
              </a:r>
              <a:r>
                <a:rPr lang="en-US" sz="1800" baseline="30000"/>
                <a:t>-83</a:t>
              </a:r>
            </a:p>
          </p:txBody>
        </p:sp>
      </p:grpSp>
      <p:grpSp>
        <p:nvGrpSpPr>
          <p:cNvPr id="37" name="Group 36"/>
          <p:cNvGrpSpPr>
            <a:grpSpLocks/>
          </p:cNvGrpSpPr>
          <p:nvPr/>
        </p:nvGrpSpPr>
        <p:grpSpPr bwMode="auto">
          <a:xfrm>
            <a:off x="4343400" y="1524000"/>
            <a:ext cx="3606800" cy="2201863"/>
            <a:chOff x="4343400" y="1524000"/>
            <a:chExt cx="3607022" cy="2202597"/>
          </a:xfrm>
        </p:grpSpPr>
        <p:sp>
          <p:nvSpPr>
            <p:cNvPr id="80919" name="TextBox 6"/>
            <p:cNvSpPr txBox="1">
              <a:spLocks noChangeArrowheads="1"/>
            </p:cNvSpPr>
            <p:nvPr/>
          </p:nvSpPr>
          <p:spPr bwMode="auto">
            <a:xfrm>
              <a:off x="5867400" y="2895600"/>
              <a:ext cx="2083022" cy="830997"/>
            </a:xfrm>
            <a:prstGeom prst="rect">
              <a:avLst/>
            </a:prstGeom>
            <a:noFill/>
            <a:ln w="25400">
              <a:solidFill>
                <a:srgbClr val="00BD3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/>
                <a:t>PHENOTYPE</a:t>
              </a:r>
            </a:p>
            <a:p>
              <a:pPr algn="ctr" eaLnBrk="1" hangingPunct="1"/>
              <a:r>
                <a:rPr lang="en-US"/>
                <a:t>lipid traits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4343400" y="1524000"/>
              <a:ext cx="1524094" cy="1372057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921" name="TextBox 12"/>
            <p:cNvSpPr txBox="1">
              <a:spLocks noChangeArrowheads="1"/>
            </p:cNvSpPr>
            <p:nvPr/>
          </p:nvSpPr>
          <p:spPr bwMode="auto">
            <a:xfrm>
              <a:off x="5410200" y="1752600"/>
              <a:ext cx="181214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/>
                <a:t>TG: p=2.3x10</a:t>
              </a:r>
              <a:r>
                <a:rPr lang="en-US" sz="1800" baseline="30000" dirty="0"/>
                <a:t>-21</a:t>
              </a:r>
            </a:p>
            <a:p>
              <a:pPr eaLnBrk="1" hangingPunct="1"/>
              <a:r>
                <a:rPr lang="en-US" sz="1800" dirty="0"/>
                <a:t>HDL: p=0.45</a:t>
              </a:r>
            </a:p>
          </p:txBody>
        </p:sp>
      </p:grpSp>
      <p:pic>
        <p:nvPicPr>
          <p:cNvPr id="15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3962400"/>
            <a:ext cx="2256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2819400" y="2895600"/>
            <a:ext cx="3048000" cy="722531"/>
            <a:chOff x="2819400" y="2895600"/>
            <a:chExt cx="3048000" cy="722531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2819400" y="2895600"/>
              <a:ext cx="3048000" cy="0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2"/>
            <p:cNvSpPr txBox="1">
              <a:spLocks noChangeArrowheads="1"/>
            </p:cNvSpPr>
            <p:nvPr/>
          </p:nvSpPr>
          <p:spPr bwMode="auto">
            <a:xfrm>
              <a:off x="3505200" y="2971800"/>
              <a:ext cx="179508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 smtClean="0"/>
                <a:t>TAG: p=0.04</a:t>
              </a:r>
            </a:p>
            <a:p>
              <a:pPr eaLnBrk="1" hangingPunct="1"/>
              <a:r>
                <a:rPr lang="en-US" sz="1800" dirty="0" smtClean="0"/>
                <a:t>CE: p=2.1x10</a:t>
              </a:r>
              <a:r>
                <a:rPr lang="en-US" sz="1800" baseline="30000" dirty="0" smtClean="0"/>
                <a:t>-5</a:t>
              </a:r>
              <a:endParaRPr lang="en-US" sz="1800" baseline="30000" dirty="0"/>
            </a:p>
          </p:txBody>
        </p:sp>
      </p:grp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6200" y="3962400"/>
            <a:ext cx="2900776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6781800" y="6248400"/>
            <a:ext cx="220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>
                <a:cs typeface="Arial" charset="0"/>
              </a:rPr>
              <a:t>Rhee EP*, Ho JE*, Chen MH*</a:t>
            </a:r>
          </a:p>
          <a:p>
            <a:r>
              <a:rPr lang="en-US" sz="1200" dirty="0" smtClean="0">
                <a:cs typeface="Arial" charset="0"/>
              </a:rPr>
              <a:t>Cell </a:t>
            </a:r>
            <a:r>
              <a:rPr lang="en-US" sz="1200" dirty="0" err="1" smtClean="0">
                <a:cs typeface="Arial" charset="0"/>
              </a:rPr>
              <a:t>Metab</a:t>
            </a:r>
            <a:r>
              <a:rPr lang="en-US" sz="1200" dirty="0" smtClean="0">
                <a:cs typeface="Arial" charset="0"/>
              </a:rPr>
              <a:t>, 2013</a:t>
            </a:r>
            <a:endParaRPr lang="en-US" sz="12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Mendelian</a:t>
            </a:r>
            <a:r>
              <a:rPr lang="en-US" sz="3600" dirty="0" smtClean="0"/>
              <a:t> Randomization</a:t>
            </a:r>
            <a:endParaRPr 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sz="2000" dirty="0" smtClean="0"/>
              <a:t>“natural” randomized trial based on genotype</a:t>
            </a:r>
          </a:p>
          <a:p>
            <a:r>
              <a:rPr lang="en-US" sz="2000" dirty="0" smtClean="0"/>
              <a:t>genetic variant used as instrumental </a:t>
            </a:r>
            <a:r>
              <a:rPr lang="en-US" sz="2000" dirty="0" smtClean="0"/>
              <a:t>variable</a:t>
            </a:r>
          </a:p>
          <a:p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629400" y="6172200"/>
            <a:ext cx="2362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Lawlor</a:t>
            </a:r>
            <a:r>
              <a:rPr lang="en-US" sz="1200" dirty="0" smtClean="0"/>
              <a:t> DA, Stat Med, 2008</a:t>
            </a:r>
          </a:p>
          <a:p>
            <a:r>
              <a:rPr lang="en-US" sz="1200" dirty="0" smtClean="0"/>
              <a:t>CCGC Investigators, BMJ, 2011</a:t>
            </a:r>
            <a:endParaRPr lang="en-US" sz="12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3200400"/>
            <a:ext cx="4117407" cy="830997"/>
            <a:chOff x="3048000" y="3200400"/>
            <a:chExt cx="4117407" cy="830997"/>
          </a:xfrm>
        </p:grpSpPr>
        <p:sp>
          <p:nvSpPr>
            <p:cNvPr id="3" name="TextBox 2"/>
            <p:cNvSpPr txBox="1"/>
            <p:nvPr/>
          </p:nvSpPr>
          <p:spPr>
            <a:xfrm>
              <a:off x="3048000" y="3352800"/>
              <a:ext cx="828923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CRP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876800" y="3200400"/>
              <a:ext cx="2288607" cy="8309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Coronary Heart</a:t>
              </a:r>
            </a:p>
            <a:p>
              <a:r>
                <a:rPr lang="en-US" dirty="0" smtClean="0"/>
                <a:t>Disease</a:t>
              </a:r>
              <a:endParaRPr lang="en-US" dirty="0"/>
            </a:p>
          </p:txBody>
        </p:sp>
        <p:cxnSp>
          <p:nvCxnSpPr>
            <p:cNvPr id="10" name="Straight Arrow Connector 9"/>
            <p:cNvCxnSpPr>
              <a:stCxn id="3" idx="3"/>
            </p:cNvCxnSpPr>
            <p:nvPr/>
          </p:nvCxnSpPr>
          <p:spPr>
            <a:xfrm flipV="1">
              <a:off x="3876923" y="3581400"/>
              <a:ext cx="999877" cy="223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3843462" y="3814465"/>
            <a:ext cx="2113745" cy="2149733"/>
            <a:chOff x="3386262" y="3818930"/>
            <a:chExt cx="2113745" cy="2149733"/>
          </a:xfrm>
        </p:grpSpPr>
        <p:sp>
          <p:nvSpPr>
            <p:cNvPr id="12" name="TextBox 11"/>
            <p:cNvSpPr txBox="1"/>
            <p:nvPr/>
          </p:nvSpPr>
          <p:spPr>
            <a:xfrm>
              <a:off x="3505200" y="4953000"/>
              <a:ext cx="1994807" cy="10156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Smoking</a:t>
              </a:r>
            </a:p>
            <a:p>
              <a:r>
                <a:rPr lang="en-US" sz="2000" dirty="0" smtClean="0"/>
                <a:t>Diabetes</a:t>
              </a:r>
            </a:p>
            <a:p>
              <a:r>
                <a:rPr lang="en-US" sz="2000" dirty="0" smtClean="0"/>
                <a:t>Physical activity</a:t>
              </a:r>
              <a:endParaRPr lang="en-US" sz="2000" dirty="0"/>
            </a:p>
          </p:txBody>
        </p:sp>
        <p:cxnSp>
          <p:nvCxnSpPr>
            <p:cNvPr id="13" name="Straight Arrow Connector 12"/>
            <p:cNvCxnSpPr>
              <a:endCxn id="3" idx="2"/>
            </p:cNvCxnSpPr>
            <p:nvPr/>
          </p:nvCxnSpPr>
          <p:spPr>
            <a:xfrm flipH="1" flipV="1">
              <a:off x="3386262" y="3818930"/>
              <a:ext cx="1109538" cy="113630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4648200" y="4038600"/>
              <a:ext cx="685800" cy="914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914400" y="3352800"/>
            <a:ext cx="2514600" cy="461665"/>
            <a:chOff x="914400" y="3352800"/>
            <a:chExt cx="2514600" cy="461665"/>
          </a:xfrm>
        </p:grpSpPr>
        <p:sp>
          <p:nvSpPr>
            <p:cNvPr id="19" name="TextBox 18"/>
            <p:cNvSpPr txBox="1"/>
            <p:nvPr/>
          </p:nvSpPr>
          <p:spPr>
            <a:xfrm>
              <a:off x="914400" y="3352800"/>
              <a:ext cx="1701157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CRP SNPs</a:t>
              </a:r>
              <a:endParaRPr lang="en-US" dirty="0"/>
            </a:p>
          </p:txBody>
        </p:sp>
        <p:cxnSp>
          <p:nvCxnSpPr>
            <p:cNvPr id="20" name="Straight Arrow Connector 19"/>
            <p:cNvCxnSpPr>
              <a:stCxn id="19" idx="3"/>
              <a:endCxn id="3" idx="1"/>
            </p:cNvCxnSpPr>
            <p:nvPr/>
          </p:nvCxnSpPr>
          <p:spPr>
            <a:xfrm>
              <a:off x="2615557" y="3583633"/>
              <a:ext cx="81344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Freeform 69"/>
          <p:cNvSpPr/>
          <p:nvPr/>
        </p:nvSpPr>
        <p:spPr>
          <a:xfrm>
            <a:off x="2336800" y="2654300"/>
            <a:ext cx="3479800" cy="673100"/>
          </a:xfrm>
          <a:custGeom>
            <a:avLst/>
            <a:gdLst>
              <a:gd name="connsiteX0" fmla="*/ 0 w 3479800"/>
              <a:gd name="connsiteY0" fmla="*/ 673100 h 673100"/>
              <a:gd name="connsiteX1" fmla="*/ 495300 w 3479800"/>
              <a:gd name="connsiteY1" fmla="*/ 165100 h 673100"/>
              <a:gd name="connsiteX2" fmla="*/ 1752600 w 3479800"/>
              <a:gd name="connsiteY2" fmla="*/ 0 h 673100"/>
              <a:gd name="connsiteX3" fmla="*/ 2997200 w 3479800"/>
              <a:gd name="connsiteY3" fmla="*/ 50800 h 673100"/>
              <a:gd name="connsiteX4" fmla="*/ 3479800 w 3479800"/>
              <a:gd name="connsiteY4" fmla="*/ 52070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800" h="673100">
                <a:moveTo>
                  <a:pt x="0" y="673100"/>
                </a:moveTo>
                <a:cubicBezTo>
                  <a:pt x="101600" y="475191"/>
                  <a:pt x="203200" y="277283"/>
                  <a:pt x="495300" y="165100"/>
                </a:cubicBezTo>
                <a:cubicBezTo>
                  <a:pt x="787400" y="52917"/>
                  <a:pt x="1335617" y="19050"/>
                  <a:pt x="1752600" y="0"/>
                </a:cubicBezTo>
                <a:lnTo>
                  <a:pt x="2997200" y="50800"/>
                </a:lnTo>
                <a:cubicBezTo>
                  <a:pt x="3285067" y="137583"/>
                  <a:pt x="3399367" y="440267"/>
                  <a:pt x="3479800" y="520700"/>
                </a:cubicBezTo>
              </a:path>
            </a:pathLst>
          </a:cu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2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Arial" charset="0"/>
                <a:ea typeface="ＭＳ Ｐゴシック" charset="0"/>
                <a:cs typeface="Arial" charset="0"/>
              </a:rPr>
              <a:t>The </a:t>
            </a:r>
            <a:r>
              <a:rPr lang="en-US" sz="3200" dirty="0" err="1" smtClean="0">
                <a:latin typeface="Arial" charset="0"/>
                <a:ea typeface="ＭＳ Ｐゴシック" charset="0"/>
                <a:cs typeface="Arial" charset="0"/>
              </a:rPr>
              <a:t>Microbiome</a:t>
            </a:r>
            <a:endParaRPr lang="en-US" sz="3200" dirty="0"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6858000" y="6019800"/>
            <a:ext cx="212089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err="1"/>
              <a:t>Gerszten</a:t>
            </a:r>
            <a:r>
              <a:rPr lang="en-US" sz="1200" dirty="0"/>
              <a:t> RE, </a:t>
            </a:r>
            <a:r>
              <a:rPr lang="en-US" sz="1200" i="1" dirty="0"/>
              <a:t>Nature</a:t>
            </a:r>
            <a:r>
              <a:rPr lang="en-US" sz="1200" dirty="0"/>
              <a:t>, </a:t>
            </a:r>
            <a:r>
              <a:rPr lang="en-US" sz="1200" dirty="0" smtClean="0"/>
              <a:t>2008</a:t>
            </a:r>
          </a:p>
          <a:p>
            <a:pPr eaLnBrk="1" hangingPunct="1"/>
            <a:r>
              <a:rPr lang="en-US" sz="1200" dirty="0" err="1" smtClean="0"/>
              <a:t>Turnbaugh</a:t>
            </a:r>
            <a:r>
              <a:rPr lang="en-US" sz="1200" dirty="0" smtClean="0"/>
              <a:t> PJ, Nature, 2006</a:t>
            </a:r>
          </a:p>
          <a:p>
            <a:pPr eaLnBrk="1" hangingPunct="1"/>
            <a:r>
              <a:rPr lang="en-US" sz="1200" dirty="0" smtClean="0"/>
              <a:t>Tang WH, NEJM, 2013</a:t>
            </a:r>
          </a:p>
        </p:txBody>
      </p:sp>
      <p:pic>
        <p:nvPicPr>
          <p:cNvPr id="30723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3124200" cy="120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0" y="1676400"/>
            <a:ext cx="1562100" cy="2832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600" y="1676400"/>
            <a:ext cx="2895600" cy="3858616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143000" y="2971800"/>
            <a:ext cx="1775246" cy="1452265"/>
            <a:chOff x="1143000" y="2971800"/>
            <a:chExt cx="1775246" cy="1452265"/>
          </a:xfrm>
        </p:grpSpPr>
        <p:sp>
          <p:nvSpPr>
            <p:cNvPr id="9" name="TextBox 8"/>
            <p:cNvSpPr txBox="1"/>
            <p:nvPr/>
          </p:nvSpPr>
          <p:spPr>
            <a:xfrm>
              <a:off x="1143000" y="3962400"/>
              <a:ext cx="17752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Microbiome</a:t>
              </a:r>
              <a:endParaRPr lang="en-US" dirty="0" smtClean="0"/>
            </a:p>
          </p:txBody>
        </p:sp>
        <p:sp>
          <p:nvSpPr>
            <p:cNvPr id="10" name="Up-Down Arrow 9"/>
            <p:cNvSpPr/>
            <p:nvPr/>
          </p:nvSpPr>
          <p:spPr>
            <a:xfrm>
              <a:off x="1828800" y="2971800"/>
              <a:ext cx="457200" cy="914400"/>
            </a:xfrm>
            <a:prstGeom prst="up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449580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There are more microbes in your intestine than human cells in your body!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54452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" y="635000"/>
            <a:ext cx="7988300" cy="558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54593" y="6477000"/>
            <a:ext cx="3289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Lubitz</a:t>
            </a:r>
            <a:r>
              <a:rPr lang="en-US" sz="1200" dirty="0" smtClean="0"/>
              <a:t> SA, </a:t>
            </a:r>
            <a:r>
              <a:rPr lang="en-US" sz="1200" dirty="0" err="1" smtClean="0"/>
              <a:t>Circ</a:t>
            </a:r>
            <a:r>
              <a:rPr lang="en-US" sz="1200" dirty="0" smtClean="0"/>
              <a:t> </a:t>
            </a:r>
            <a:r>
              <a:rPr lang="en-US" sz="1200" dirty="0" err="1" smtClean="0"/>
              <a:t>Arrhythm</a:t>
            </a:r>
            <a:r>
              <a:rPr lang="en-US" sz="1200" dirty="0" smtClean="0"/>
              <a:t> </a:t>
            </a:r>
            <a:r>
              <a:rPr lang="en-US" sz="1200" dirty="0" err="1" smtClean="0"/>
              <a:t>Electrophysiol</a:t>
            </a:r>
            <a:r>
              <a:rPr lang="en-US" sz="1200" dirty="0" smtClean="0"/>
              <a:t>, 2010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3429000"/>
            <a:ext cx="697502" cy="55399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chemeClr val="tx2"/>
                </a:solidFill>
              </a:rPr>
              <a:t>HF</a:t>
            </a:r>
            <a:endParaRPr lang="en-US" sz="3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215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-OMICS encompasses everything from genome to disease phenotype</a:t>
            </a:r>
          </a:p>
          <a:p>
            <a:endParaRPr lang="en-US" sz="2000" dirty="0"/>
          </a:p>
          <a:p>
            <a:r>
              <a:rPr lang="en-US" sz="2000" dirty="0" smtClean="0"/>
              <a:t>Need validation of results, integrated human and basic research – multi-disciplinary, multi-institutional, ‘team science’, systems biology and </a:t>
            </a:r>
            <a:r>
              <a:rPr lang="en-US" sz="2000" dirty="0" err="1" smtClean="0"/>
              <a:t>bioinformatic</a:t>
            </a:r>
            <a:r>
              <a:rPr lang="en-US" sz="2000" dirty="0" smtClean="0"/>
              <a:t> approaches</a:t>
            </a:r>
          </a:p>
          <a:p>
            <a:endParaRPr lang="en-US" sz="2000" dirty="0"/>
          </a:p>
          <a:p>
            <a:r>
              <a:rPr lang="en-US" sz="2000" dirty="0" smtClean="0"/>
              <a:t>Ultimate goal: personalized medicine, disease prevention, targeted therapies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65591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More Resources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 smtClean="0"/>
              <a:t>Manolio</a:t>
            </a:r>
            <a:r>
              <a:rPr lang="en-US" sz="2000" dirty="0" smtClean="0"/>
              <a:t> TA, NEJM, 2010: </a:t>
            </a:r>
            <a:r>
              <a:rPr lang="en-US" sz="2000" dirty="0" err="1" smtClean="0"/>
              <a:t>Genomewide</a:t>
            </a:r>
            <a:r>
              <a:rPr lang="en-US" sz="2000" dirty="0" smtClean="0"/>
              <a:t> Association Studies and Assessment of the Risk of Disease</a:t>
            </a:r>
          </a:p>
          <a:p>
            <a:endParaRPr lang="en-US" sz="2000" dirty="0"/>
          </a:p>
          <a:p>
            <a:r>
              <a:rPr lang="en-US" sz="2000" dirty="0" err="1" smtClean="0"/>
              <a:t>Thanassoulis</a:t>
            </a:r>
            <a:r>
              <a:rPr lang="en-US" sz="2000" dirty="0" smtClean="0"/>
              <a:t> G, JAMA, 2009: </a:t>
            </a:r>
            <a:r>
              <a:rPr lang="en-US" sz="2000" dirty="0" err="1" smtClean="0"/>
              <a:t>Mendelian</a:t>
            </a:r>
            <a:r>
              <a:rPr lang="en-US" sz="2000" dirty="0" smtClean="0"/>
              <a:t> Randomization</a:t>
            </a:r>
          </a:p>
          <a:p>
            <a:endParaRPr lang="en-US" sz="2000" dirty="0"/>
          </a:p>
          <a:p>
            <a:r>
              <a:rPr lang="en-US" sz="2000" dirty="0" err="1" smtClean="0"/>
              <a:t>www.genome.gov</a:t>
            </a:r>
            <a:r>
              <a:rPr lang="en-US" sz="2000" dirty="0" smtClean="0"/>
              <a:t>/</a:t>
            </a:r>
            <a:r>
              <a:rPr lang="en-US" sz="2000" dirty="0" err="1" smtClean="0"/>
              <a:t>gwastudies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Atul</a:t>
            </a:r>
            <a:r>
              <a:rPr lang="en-US" sz="2000" dirty="0" smtClean="0"/>
              <a:t> Butte </a:t>
            </a:r>
            <a:r>
              <a:rPr lang="en-US" sz="2000" dirty="0" err="1" smtClean="0"/>
              <a:t>TEDxSF</a:t>
            </a:r>
            <a:r>
              <a:rPr lang="en-US" sz="2000" dirty="0" smtClean="0"/>
              <a:t> talk (Director, Institute of Computational Health Sciences, Stanford University)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09434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Acknowledgments</a:t>
            </a:r>
          </a:p>
        </p:txBody>
      </p:sp>
      <p:sp>
        <p:nvSpPr>
          <p:cNvPr id="56322" name="Content Placeholder 2"/>
          <p:cNvSpPr>
            <a:spLocks noGrp="1"/>
          </p:cNvSpPr>
          <p:nvPr>
            <p:ph sz="half" idx="1"/>
          </p:nvPr>
        </p:nvSpPr>
        <p:spPr>
          <a:xfrm>
            <a:off x="4572000" y="1752600"/>
            <a:ext cx="4038600" cy="3276600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Boston University</a:t>
            </a:r>
          </a:p>
          <a:p>
            <a:pPr>
              <a:defRPr/>
            </a:pPr>
            <a:r>
              <a:rPr lang="en-US" sz="1800" dirty="0" err="1" smtClean="0">
                <a:latin typeface="Arial"/>
                <a:ea typeface="ＭＳ Ｐゴシック" charset="0"/>
                <a:cs typeface="Arial"/>
              </a:rPr>
              <a:t>Emelia</a:t>
            </a: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1800" dirty="0">
                <a:latin typeface="Arial"/>
                <a:ea typeface="ＭＳ Ｐゴシック" charset="0"/>
                <a:cs typeface="Arial"/>
              </a:rPr>
              <a:t>J. </a:t>
            </a: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Benjamin</a:t>
            </a:r>
          </a:p>
          <a:p>
            <a:pPr>
              <a:defRPr/>
            </a:pPr>
            <a:r>
              <a:rPr lang="en-US" sz="1800" dirty="0">
                <a:latin typeface="Arial"/>
                <a:ea typeface="ＭＳ Ｐゴシック" charset="0"/>
                <a:cs typeface="Arial"/>
              </a:rPr>
              <a:t>Naomi </a:t>
            </a: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Hamburg</a:t>
            </a:r>
          </a:p>
          <a:p>
            <a:pPr>
              <a:defRPr/>
            </a:pPr>
            <a:r>
              <a:rPr lang="en-US" sz="1800" dirty="0" err="1" smtClean="0">
                <a:latin typeface="Arial"/>
                <a:ea typeface="ＭＳ Ｐゴシック" charset="0"/>
                <a:cs typeface="Arial"/>
              </a:rPr>
              <a:t>Raji</a:t>
            </a: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1800" dirty="0" err="1" smtClean="0">
                <a:latin typeface="Arial"/>
                <a:ea typeface="ＭＳ Ｐゴシック" charset="0"/>
                <a:cs typeface="Arial"/>
              </a:rPr>
              <a:t>Santhankrishnan</a:t>
            </a:r>
            <a:endParaRPr lang="en-US" sz="1800" dirty="0" smtClean="0">
              <a:latin typeface="Arial"/>
              <a:ea typeface="ＭＳ Ｐゴシック" charset="0"/>
              <a:cs typeface="Arial"/>
            </a:endParaRPr>
          </a:p>
          <a:p>
            <a:pPr>
              <a:defRPr/>
            </a:pPr>
            <a:r>
              <a:rPr lang="en-US" sz="1800" dirty="0" err="1" smtClean="0">
                <a:latin typeface="Arial"/>
                <a:ea typeface="ＭＳ Ｐゴシック" charset="0"/>
                <a:cs typeface="Arial"/>
              </a:rPr>
              <a:t>Deepa</a:t>
            </a: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1800" dirty="0">
                <a:latin typeface="Arial"/>
                <a:ea typeface="ＭＳ Ｐゴシック" charset="0"/>
                <a:cs typeface="Arial"/>
              </a:rPr>
              <a:t>M. </a:t>
            </a:r>
            <a:r>
              <a:rPr lang="en-US" sz="1800" dirty="0" err="1" smtClean="0">
                <a:latin typeface="Arial"/>
                <a:ea typeface="ＭＳ Ｐゴシック" charset="0"/>
                <a:cs typeface="Arial"/>
              </a:rPr>
              <a:t>Gopal</a:t>
            </a:r>
            <a:endParaRPr lang="en-US" sz="1800" dirty="0" smtClean="0">
              <a:latin typeface="Arial"/>
              <a:ea typeface="ＭＳ Ｐゴシック" charset="0"/>
              <a:cs typeface="Arial"/>
            </a:endParaRPr>
          </a:p>
          <a:p>
            <a:pPr>
              <a:defRPr/>
            </a:pPr>
            <a:r>
              <a:rPr lang="en-US" sz="1800" dirty="0">
                <a:latin typeface="Arial"/>
                <a:ea typeface="ＭＳ Ｐゴシック" charset="0"/>
                <a:cs typeface="Arial"/>
              </a:rPr>
              <a:t>Wilson S. </a:t>
            </a:r>
            <a:r>
              <a:rPr lang="en-US" sz="1800" dirty="0" err="1">
                <a:latin typeface="Arial"/>
                <a:ea typeface="ＭＳ Ｐゴシック" charset="0"/>
                <a:cs typeface="Arial"/>
              </a:rPr>
              <a:t>Colucci</a:t>
            </a:r>
            <a:endParaRPr lang="en-US" sz="1800" dirty="0">
              <a:latin typeface="Arial"/>
              <a:ea typeface="ＭＳ Ｐゴシック" charset="0"/>
              <a:cs typeface="Arial"/>
            </a:endParaRPr>
          </a:p>
          <a:p>
            <a:pPr>
              <a:defRPr/>
            </a:pPr>
            <a:endParaRPr lang="en-US" sz="1800" dirty="0">
              <a:latin typeface="Arial"/>
              <a:ea typeface="ＭＳ Ｐゴシック" charset="0"/>
              <a:cs typeface="Arial"/>
            </a:endParaRPr>
          </a:p>
          <a:p>
            <a:pPr>
              <a:defRPr/>
            </a:pPr>
            <a:endParaRPr lang="en-US" sz="20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20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323" name="Content Placeholder 1"/>
          <p:cNvSpPr>
            <a:spLocks noGrp="1"/>
          </p:cNvSpPr>
          <p:nvPr>
            <p:ph sz="half" idx="2"/>
          </p:nvPr>
        </p:nvSpPr>
        <p:spPr>
          <a:xfrm>
            <a:off x="685800" y="1752600"/>
            <a:ext cx="4038600" cy="45259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Framingham Heart Study</a:t>
            </a:r>
            <a:endParaRPr lang="en-US" sz="1800" dirty="0">
              <a:latin typeface="Arial"/>
              <a:ea typeface="ＭＳ Ｐゴシック" charset="0"/>
              <a:cs typeface="Arial"/>
            </a:endParaRPr>
          </a:p>
          <a:p>
            <a:pPr>
              <a:defRPr/>
            </a:pP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Thomas J. Wang</a:t>
            </a:r>
          </a:p>
          <a:p>
            <a:pPr>
              <a:defRPr/>
            </a:pP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Daniel Levy</a:t>
            </a:r>
          </a:p>
          <a:p>
            <a:pPr>
              <a:defRPr/>
            </a:pPr>
            <a:r>
              <a:rPr lang="en-US" sz="1800" dirty="0" err="1">
                <a:latin typeface="Arial"/>
                <a:ea typeface="ＭＳ Ｐゴシック" charset="0"/>
                <a:cs typeface="Arial"/>
              </a:rPr>
              <a:t>Ramachandran</a:t>
            </a:r>
            <a:r>
              <a:rPr lang="en-US" sz="1800" dirty="0">
                <a:latin typeface="Arial"/>
                <a:ea typeface="ＭＳ Ｐゴシック" charset="0"/>
                <a:cs typeface="Arial"/>
              </a:rPr>
              <a:t> S. </a:t>
            </a:r>
            <a:r>
              <a:rPr lang="en-US" sz="1800" dirty="0" err="1" smtClean="0">
                <a:latin typeface="Arial"/>
                <a:ea typeface="ＭＳ Ｐゴシック" charset="0"/>
                <a:cs typeface="Arial"/>
              </a:rPr>
              <a:t>Vasan</a:t>
            </a:r>
            <a:endParaRPr lang="en-US" sz="1800" dirty="0" smtClean="0">
              <a:latin typeface="Arial"/>
              <a:ea typeface="ＭＳ Ｐゴシック" charset="0"/>
              <a:cs typeface="Arial"/>
            </a:endParaRPr>
          </a:p>
          <a:p>
            <a:pPr>
              <a:defRPr/>
            </a:pP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Martin G. Larson</a:t>
            </a:r>
          </a:p>
          <a:p>
            <a:pPr>
              <a:defRPr/>
            </a:pP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Susan Cheng</a:t>
            </a:r>
          </a:p>
          <a:p>
            <a:pPr>
              <a:defRPr/>
            </a:pPr>
            <a:r>
              <a:rPr lang="en-US" sz="1800" dirty="0" err="1" smtClean="0">
                <a:latin typeface="Arial"/>
                <a:ea typeface="ＭＳ Ｐゴシック" charset="0"/>
                <a:cs typeface="Arial"/>
              </a:rPr>
              <a:t>Anahita</a:t>
            </a: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1800" dirty="0" err="1" smtClean="0">
                <a:latin typeface="Arial"/>
                <a:ea typeface="ＭＳ Ｐゴシック" charset="0"/>
                <a:cs typeface="Arial"/>
              </a:rPr>
              <a:t>Ghorbani</a:t>
            </a:r>
            <a:endParaRPr lang="en-US" sz="1800" dirty="0" smtClean="0">
              <a:latin typeface="Arial"/>
              <a:ea typeface="ＭＳ Ｐゴシック" charset="0"/>
              <a:cs typeface="Arial"/>
            </a:endParaRPr>
          </a:p>
          <a:p>
            <a:pPr>
              <a:defRPr/>
            </a:pPr>
            <a:endParaRPr lang="en-US" sz="1800" dirty="0">
              <a:latin typeface="Arial"/>
              <a:ea typeface="ＭＳ Ｐゴシック" charset="0"/>
              <a:cs typeface="Arial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Others</a:t>
            </a:r>
          </a:p>
          <a:p>
            <a:pPr>
              <a:defRPr/>
            </a:pPr>
            <a:r>
              <a:rPr lang="en-US" sz="1800" dirty="0">
                <a:latin typeface="Arial"/>
                <a:ea typeface="ＭＳ Ｐゴシック" charset="0"/>
                <a:cs typeface="Arial"/>
              </a:rPr>
              <a:t>Robert E. </a:t>
            </a:r>
            <a:r>
              <a:rPr lang="en-US" sz="1800" dirty="0" err="1" smtClean="0">
                <a:latin typeface="Arial"/>
                <a:ea typeface="ＭＳ Ｐゴシック" charset="0"/>
                <a:cs typeface="Arial"/>
              </a:rPr>
              <a:t>Gerszten</a:t>
            </a:r>
            <a:endParaRPr lang="en-US" sz="1800" dirty="0" smtClean="0">
              <a:latin typeface="Arial"/>
              <a:ea typeface="ＭＳ Ｐゴシック" charset="0"/>
              <a:cs typeface="Arial"/>
            </a:endParaRPr>
          </a:p>
          <a:p>
            <a:pPr>
              <a:defRPr/>
            </a:pP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Richard T. Lee</a:t>
            </a:r>
            <a:endParaRPr lang="en-US" sz="1800" dirty="0">
              <a:latin typeface="Arial"/>
              <a:ea typeface="ＭＳ Ｐゴシック" charset="0"/>
              <a:cs typeface="Arial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9572" name="TextBox 1"/>
          <p:cNvSpPr txBox="1">
            <a:spLocks noChangeArrowheads="1"/>
          </p:cNvSpPr>
          <p:nvPr/>
        </p:nvSpPr>
        <p:spPr bwMode="auto">
          <a:xfrm>
            <a:off x="609600" y="5638800"/>
            <a:ext cx="79248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cs typeface="Arial" charset="0"/>
              </a:rPr>
              <a:t>Research funding supported by NIH/NHLBI (K23-HL116780), Boston University of Medicine Department of Medicine Career Investment Award, and the Robert Dawson Evans Junior Faculty Merit Award</a:t>
            </a:r>
          </a:p>
        </p:txBody>
      </p:sp>
    </p:spTree>
    <p:extLst>
      <p:ext uri="{BB962C8B-B14F-4D97-AF65-F5344CB8AC3E}">
        <p14:creationId xmlns:p14="http://schemas.microsoft.com/office/powerpoint/2010/main" val="973086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1">
      <a:dk1>
        <a:srgbClr val="FFFFFF"/>
      </a:dk1>
      <a:lt1>
        <a:srgbClr val="07088B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21765</TotalTime>
  <Words>1588</Words>
  <Application>Microsoft Macintosh PowerPoint</Application>
  <PresentationFormat>On-screen Show (4:3)</PresentationFormat>
  <Paragraphs>360</Paragraphs>
  <Slides>42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Office Theme</vt:lpstr>
      <vt:lpstr>Excel.Chart.8</vt:lpstr>
      <vt:lpstr>Worksheet</vt:lpstr>
      <vt:lpstr>Prism Project</vt:lpstr>
      <vt:lpstr>Photo Editor Photo</vt:lpstr>
      <vt:lpstr>What can we learn from ‘–OMICS’? CREST Seminar</vt:lpstr>
      <vt:lpstr>Heart Failure – the Reality</vt:lpstr>
      <vt:lpstr>Prevention of Heart Failure</vt:lpstr>
      <vt:lpstr>Risk Factors in CVD: Prevention Paradox</vt:lpstr>
      <vt:lpstr>Can we use biomarkers for risk prediction?</vt:lpstr>
      <vt:lpstr>Novel biomarker discovery</vt:lpstr>
      <vt:lpstr>-OMICS and complex disease traits</vt:lpstr>
      <vt:lpstr>What is genomics?</vt:lpstr>
      <vt:lpstr>Whole genome genotyping: mapping SNPs</vt:lpstr>
      <vt:lpstr>One ‘Tag SNP’ can serve as proxy for many</vt:lpstr>
      <vt:lpstr>What is a genome-wide association study?</vt:lpstr>
      <vt:lpstr>GWAS: analytical concerns</vt:lpstr>
      <vt:lpstr>Genetic determinants of sST2</vt:lpstr>
      <vt:lpstr>Missense Variants Associated with sST2</vt:lpstr>
      <vt:lpstr>Missense Variants Associated with sST2</vt:lpstr>
      <vt:lpstr>Intracellular ST2L Variants Replicate Phenotype in Cell Culture</vt:lpstr>
      <vt:lpstr>PowerPoint Presentation</vt:lpstr>
      <vt:lpstr>PowerPoint Presentation</vt:lpstr>
      <vt:lpstr>Genomic Data Revolution  </vt:lpstr>
      <vt:lpstr>GWAS and Cardiovascular Disease</vt:lpstr>
      <vt:lpstr>PowerPoint Presentation</vt:lpstr>
      <vt:lpstr>GWAS: Considerations</vt:lpstr>
      <vt:lpstr>Genome to Disease: Complex Regulation</vt:lpstr>
      <vt:lpstr>What is metabolomics?</vt:lpstr>
      <vt:lpstr>Metabolomic Platforms</vt:lpstr>
      <vt:lpstr>PowerPoint Presentation</vt:lpstr>
      <vt:lpstr>Branched Chain Amino Acids Predict DM</vt:lpstr>
      <vt:lpstr>PowerPoint Presentation</vt:lpstr>
      <vt:lpstr>Metabolomics in relation to phenotype</vt:lpstr>
      <vt:lpstr>Integrating Genome and Metabolome</vt:lpstr>
      <vt:lpstr>Clinical vs genetic factors</vt:lpstr>
      <vt:lpstr>Essential vs non-essential amino acids</vt:lpstr>
      <vt:lpstr>GWAS results</vt:lpstr>
      <vt:lpstr>GWAS Results</vt:lpstr>
      <vt:lpstr>β-aminoisobutyric acid GWAS</vt:lpstr>
      <vt:lpstr>PowerPoint Presentation</vt:lpstr>
      <vt:lpstr>Mendelian Randomization</vt:lpstr>
      <vt:lpstr>The Microbiome</vt:lpstr>
      <vt:lpstr>PowerPoint Presentation</vt:lpstr>
      <vt:lpstr>Summary</vt:lpstr>
      <vt:lpstr>More Resources</vt:lpstr>
      <vt:lpstr>Acknowledgments</vt:lpstr>
    </vt:vector>
  </TitlesOfParts>
  <Company>NHLBI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GWAS of Blood Pressure  and Hypertension in the  Women’s Genome Health Study</dc:title>
  <dc:creator>NHLBI</dc:creator>
  <cp:lastModifiedBy>Jennifer Ho</cp:lastModifiedBy>
  <cp:revision>876</cp:revision>
  <cp:lastPrinted>2013-04-24T15:51:19Z</cp:lastPrinted>
  <dcterms:created xsi:type="dcterms:W3CDTF">2010-09-22T01:03:53Z</dcterms:created>
  <dcterms:modified xsi:type="dcterms:W3CDTF">2015-10-13T13:27:51Z</dcterms:modified>
</cp:coreProperties>
</file>