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theme/themeOverride1.xml" ContentType="application/vnd.openxmlformats-officedocument.themeOverr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charts/chart7.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Default Extension="bin" ContentType="application/vnd.openxmlformats-officedocument.oleObject"/>
  <Override PartName="/ppt/drawings/drawing3.xml" ContentType="application/vnd.openxmlformats-officedocument.drawingml.chartshapes+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theme/themeOverride2.xml" ContentType="application/vnd.openxmlformats-officedocument.themeOverr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charts/chart8.xml" ContentType="application/vnd.openxmlformats-officedocument.drawingml.chart+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charts/chart4.xml" ContentType="application/vnd.openxmlformats-officedocument.drawingml.chart+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xls" ContentType="application/vnd.ms-exce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rawings/drawing1.xml" ContentType="application/vnd.openxmlformats-officedocument.drawingml.chartshapes+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charts/chart6.xml" ContentType="application/vnd.openxmlformats-officedocument.drawingml.chart+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charts/chart2.xml" ContentType="application/vnd.openxmlformats-officedocument.drawingml.chart+xml"/>
  <Override PartName="/ppt/slides/slide29.xml" ContentType="application/vnd.openxmlformats-officedocument.presentationml.slide+xml"/>
  <Override PartName="/ppt/slides/slide76.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handoutMasterIdLst>
    <p:handoutMasterId r:id="rId90"/>
  </p:handoutMasterIdLst>
  <p:sldIdLst>
    <p:sldId id="257" r:id="rId2"/>
    <p:sldId id="371" r:id="rId3"/>
    <p:sldId id="385" r:id="rId4"/>
    <p:sldId id="258" r:id="rId5"/>
    <p:sldId id="259" r:id="rId6"/>
    <p:sldId id="260" r:id="rId7"/>
    <p:sldId id="261" r:id="rId8"/>
    <p:sldId id="262" r:id="rId9"/>
    <p:sldId id="391" r:id="rId10"/>
    <p:sldId id="399" r:id="rId11"/>
    <p:sldId id="264" r:id="rId12"/>
    <p:sldId id="374" r:id="rId13"/>
    <p:sldId id="265" r:id="rId14"/>
    <p:sldId id="373" r:id="rId15"/>
    <p:sldId id="271" r:id="rId16"/>
    <p:sldId id="267" r:id="rId17"/>
    <p:sldId id="268" r:id="rId18"/>
    <p:sldId id="392" r:id="rId19"/>
    <p:sldId id="372" r:id="rId20"/>
    <p:sldId id="272" r:id="rId21"/>
    <p:sldId id="337" r:id="rId22"/>
    <p:sldId id="274" r:id="rId23"/>
    <p:sldId id="354" r:id="rId24"/>
    <p:sldId id="393" r:id="rId25"/>
    <p:sldId id="400" r:id="rId26"/>
    <p:sldId id="276" r:id="rId27"/>
    <p:sldId id="277" r:id="rId28"/>
    <p:sldId id="278" r:id="rId29"/>
    <p:sldId id="279" r:id="rId30"/>
    <p:sldId id="280" r:id="rId31"/>
    <p:sldId id="282" r:id="rId32"/>
    <p:sldId id="347" r:id="rId33"/>
    <p:sldId id="348" r:id="rId34"/>
    <p:sldId id="355" r:id="rId35"/>
    <p:sldId id="356" r:id="rId36"/>
    <p:sldId id="383" r:id="rId37"/>
    <p:sldId id="381" r:id="rId38"/>
    <p:sldId id="382" r:id="rId39"/>
    <p:sldId id="365" r:id="rId40"/>
    <p:sldId id="366" r:id="rId41"/>
    <p:sldId id="290" r:id="rId42"/>
    <p:sldId id="291" r:id="rId43"/>
    <p:sldId id="293" r:id="rId44"/>
    <p:sldId id="294" r:id="rId45"/>
    <p:sldId id="386" r:id="rId46"/>
    <p:sldId id="296" r:id="rId47"/>
    <p:sldId id="389" r:id="rId48"/>
    <p:sldId id="377" r:id="rId49"/>
    <p:sldId id="378" r:id="rId50"/>
    <p:sldId id="379" r:id="rId51"/>
    <p:sldId id="380" r:id="rId52"/>
    <p:sldId id="390" r:id="rId53"/>
    <p:sldId id="298" r:id="rId54"/>
    <p:sldId id="375" r:id="rId55"/>
    <p:sldId id="370" r:id="rId56"/>
    <p:sldId id="369" r:id="rId57"/>
    <p:sldId id="396" r:id="rId58"/>
    <p:sldId id="334" r:id="rId59"/>
    <p:sldId id="309" r:id="rId60"/>
    <p:sldId id="368" r:id="rId61"/>
    <p:sldId id="376" r:id="rId62"/>
    <p:sldId id="367" r:id="rId63"/>
    <p:sldId id="302" r:id="rId64"/>
    <p:sldId id="303" r:id="rId65"/>
    <p:sldId id="305" r:id="rId66"/>
    <p:sldId id="314" r:id="rId67"/>
    <p:sldId id="338" r:id="rId68"/>
    <p:sldId id="316" r:id="rId69"/>
    <p:sldId id="318" r:id="rId70"/>
    <p:sldId id="289" r:id="rId71"/>
    <p:sldId id="321" r:id="rId72"/>
    <p:sldId id="322" r:id="rId73"/>
    <p:sldId id="324" r:id="rId74"/>
    <p:sldId id="328" r:id="rId75"/>
    <p:sldId id="333" r:id="rId76"/>
    <p:sldId id="346" r:id="rId77"/>
    <p:sldId id="350" r:id="rId78"/>
    <p:sldId id="351" r:id="rId79"/>
    <p:sldId id="287" r:id="rId80"/>
    <p:sldId id="336" r:id="rId81"/>
    <p:sldId id="359" r:id="rId82"/>
    <p:sldId id="362" r:id="rId83"/>
    <p:sldId id="364" r:id="rId84"/>
    <p:sldId id="292" r:id="rId85"/>
    <p:sldId id="295" r:id="rId86"/>
    <p:sldId id="281" r:id="rId87"/>
    <p:sldId id="395" r:id="rId8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80" y="-20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698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rfa01.research.partners.org\MGH-CEPAC\CEPAC%20-%20All%20Users\Projects\Walensky\Ongoing%20Projects\Generics\Analysis\Round%202\Results\Effectiveness%20over%20cost%20graphs_new%20labels_061312.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rfa01.research.partners.org\MGH-CEPAC\CEPAC%20-%20All%20Users\Projects\Walensky\Ongoing%20Projects\Generics\Analysis\Round%202\Results\Effectiveness%20over%20cost%20graphs_new%20labels_061312.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Z:\CEPAC%20-%20International\Projects\Walensky\Walensky\HPTN%20052\Analysis\South%20Africa\Round%204\Results\RSA%20results%20summary%207-6-12%20ELR.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oleObject" Target="file:///Z:\CEPAC%20-%20International\Projects\Walensky\Walensky\HPTN%20052\Analysis\South%20Africa\Round%204\Results\RSA%20results%20summary%207-6-12%20ELR.xlsx" TargetMode="External"/><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rfa01.research.partners.org\MGH-CEPAC\CEPAC%20-%20All%20Users\Projects\Walensky\Ongoing%20Projects\Generics\Analysis\Round%202\Results\Effectiveness%20over%20cost%20graphs_new%20labels_06131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rfa01.research.partners.org\MGH-CEPAC\CEPAC%20-%20All%20Users\Projects\Walensky\Ongoing%20Projects\Generics\Analysis\Round%202\Round%202.1\Results\Budgetary%20Analysis_06201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Z:\CEPAC%20-%20International\Projects\Walensky\Walensky\HPTN%20052\Analysis\South%20Africa\Round%204\Results\RSA%20results%20summary%207-6-12%20ELR.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Z:\CEPAC%20-%20International\Projects\Walensky\Walensky\HPTN%20052\Analysis\South%20Africa\Round%204\Results\RSA%20results%20summary%207-6-12%20EL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0861363578708133"/>
          <c:y val="0.12474789773288061"/>
          <c:w val="0.71610967484531063"/>
          <c:h val="0.7584961042563273"/>
        </c:manualLayout>
      </c:layout>
      <c:scatterChart>
        <c:scatterStyle val="lineMarker"/>
        <c:ser>
          <c:idx val="0"/>
          <c:order val="0"/>
          <c:spPr>
            <a:ln w="50800" cmpd="sng">
              <a:noFill/>
              <a:prstDash val="solid"/>
            </a:ln>
          </c:spPr>
          <c:marker>
            <c:symbol val="none"/>
          </c:marker>
          <c:xVal>
            <c:numRef>
              <c:f>Sheet1!$B$4:$B$6</c:f>
              <c:numCache>
                <c:formatCode>#,##0</c:formatCode>
                <c:ptCount val="3"/>
                <c:pt idx="0">
                  <c:v>131244</c:v>
                </c:pt>
                <c:pt idx="1">
                  <c:v>300301</c:v>
                </c:pt>
                <c:pt idx="2">
                  <c:v>342822</c:v>
                </c:pt>
              </c:numCache>
            </c:numRef>
          </c:xVal>
          <c:yVal>
            <c:numRef>
              <c:f>Sheet1!$C$4:$C$6</c:f>
              <c:numCache>
                <c:formatCode>0.00</c:formatCode>
                <c:ptCount val="3"/>
                <c:pt idx="0">
                  <c:v>4.0479416666666665</c:v>
                </c:pt>
                <c:pt idx="1">
                  <c:v>12.07979166666667</c:v>
                </c:pt>
                <c:pt idx="2">
                  <c:v>12.450108333333334</c:v>
                </c:pt>
              </c:numCache>
            </c:numRef>
          </c:yVal>
        </c:ser>
        <c:axId val="123568512"/>
        <c:axId val="128160896"/>
      </c:scatterChart>
      <c:valAx>
        <c:axId val="123568512"/>
        <c:scaling>
          <c:orientation val="minMax"/>
          <c:max val="350000"/>
          <c:min val="100000"/>
        </c:scaling>
        <c:axPos val="b"/>
        <c:title>
          <c:tx>
            <c:rich>
              <a:bodyPr/>
              <a:lstStyle/>
              <a:p>
                <a:pPr>
                  <a:defRPr>
                    <a:solidFill>
                      <a:schemeClr val="tx1"/>
                    </a:solidFill>
                  </a:defRPr>
                </a:pPr>
                <a:r>
                  <a:rPr lang="en-US" sz="1400" dirty="0" smtClean="0">
                    <a:solidFill>
                      <a:schemeClr val="tx1"/>
                    </a:solidFill>
                    <a:latin typeface="Arial" pitchFamily="34" charset="0"/>
                    <a:cs typeface="Arial" pitchFamily="34" charset="0"/>
                  </a:rPr>
                  <a:t>Per Person Lifetime Costs </a:t>
                </a:r>
                <a:r>
                  <a:rPr lang="en-US" sz="1400" dirty="0">
                    <a:solidFill>
                      <a:schemeClr val="tx1"/>
                    </a:solidFill>
                    <a:latin typeface="Arial" pitchFamily="34" charset="0"/>
                    <a:cs typeface="Arial" pitchFamily="34" charset="0"/>
                  </a:rPr>
                  <a:t>($)</a:t>
                </a:r>
              </a:p>
            </c:rich>
          </c:tx>
          <c:layout/>
        </c:title>
        <c:numFmt formatCode="#,##0" sourceLinked="1"/>
        <c:majorTickMark val="none"/>
        <c:tickLblPos val="nextTo"/>
        <c:txPr>
          <a:bodyPr/>
          <a:lstStyle/>
          <a:p>
            <a:pPr>
              <a:defRPr sz="1400">
                <a:solidFill>
                  <a:schemeClr val="tx1"/>
                </a:solidFill>
                <a:latin typeface="Arial" pitchFamily="34" charset="0"/>
                <a:cs typeface="Arial" pitchFamily="34" charset="0"/>
              </a:defRPr>
            </a:pPr>
            <a:endParaRPr lang="en-US"/>
          </a:p>
        </c:txPr>
        <c:crossAx val="128160896"/>
        <c:crosses val="autoZero"/>
        <c:crossBetween val="midCat"/>
      </c:valAx>
      <c:valAx>
        <c:axId val="128160896"/>
        <c:scaling>
          <c:orientation val="minMax"/>
          <c:min val="4"/>
        </c:scaling>
        <c:axPos val="l"/>
        <c:majorGridlines>
          <c:spPr>
            <a:ln>
              <a:solidFill>
                <a:srgbClr val="4F81BD">
                  <a:alpha val="0"/>
                </a:srgbClr>
              </a:solidFill>
            </a:ln>
          </c:spPr>
        </c:majorGridlines>
        <c:title>
          <c:tx>
            <c:rich>
              <a:bodyPr/>
              <a:lstStyle/>
              <a:p>
                <a:pPr>
                  <a:defRPr sz="1400">
                    <a:solidFill>
                      <a:schemeClr val="tx1"/>
                    </a:solidFill>
                  </a:defRPr>
                </a:pPr>
                <a:r>
                  <a:rPr lang="en-US" sz="1400" dirty="0" smtClean="0">
                    <a:solidFill>
                      <a:schemeClr val="tx1"/>
                    </a:solidFill>
                    <a:latin typeface="Arial" pitchFamily="34" charset="0"/>
                    <a:cs typeface="Arial" pitchFamily="34" charset="0"/>
                  </a:rPr>
                  <a:t>Life Expectancy </a:t>
                </a:r>
                <a:r>
                  <a:rPr lang="en-US" sz="1400" dirty="0">
                    <a:solidFill>
                      <a:schemeClr val="tx1"/>
                    </a:solidFill>
                    <a:latin typeface="Arial" pitchFamily="34" charset="0"/>
                    <a:cs typeface="Arial" pitchFamily="34" charset="0"/>
                  </a:rPr>
                  <a:t>(QALYs)</a:t>
                </a:r>
              </a:p>
            </c:rich>
          </c:tx>
          <c:layout/>
        </c:title>
        <c:numFmt formatCode="0" sourceLinked="0"/>
        <c:majorTickMark val="none"/>
        <c:tickLblPos val="nextTo"/>
        <c:txPr>
          <a:bodyPr/>
          <a:lstStyle/>
          <a:p>
            <a:pPr>
              <a:defRPr sz="1400">
                <a:solidFill>
                  <a:schemeClr val="tx1"/>
                </a:solidFill>
                <a:latin typeface="Arial" pitchFamily="34" charset="0"/>
                <a:cs typeface="Arial" pitchFamily="34" charset="0"/>
              </a:defRPr>
            </a:pPr>
            <a:endParaRPr lang="en-US"/>
          </a:p>
        </c:txPr>
        <c:crossAx val="123568512"/>
        <c:crosses val="autoZero"/>
        <c:crossBetween val="midCat"/>
      </c:valAx>
      <c:spPr>
        <a:noFill/>
        <a:ln w="25400">
          <a:noFill/>
        </a:ln>
      </c:spPr>
    </c:plotArea>
    <c:plotVisOnly val="1"/>
    <c:dispBlanksAs val="gap"/>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086136357870813"/>
          <c:y val="0.12474789773288061"/>
          <c:w val="0.71610967484531063"/>
          <c:h val="0.7584961042563273"/>
        </c:manualLayout>
      </c:layout>
      <c:scatterChart>
        <c:scatterStyle val="lineMarker"/>
        <c:ser>
          <c:idx val="0"/>
          <c:order val="0"/>
          <c:spPr>
            <a:ln w="57150" cmpd="sng">
              <a:noFill/>
              <a:prstDash val="solid"/>
            </a:ln>
          </c:spPr>
          <c:marker>
            <c:symbol val="none"/>
          </c:marker>
          <c:xVal>
            <c:numRef>
              <c:f>Sheet1!$B$4:$B$6</c:f>
              <c:numCache>
                <c:formatCode>#,##0</c:formatCode>
                <c:ptCount val="3"/>
                <c:pt idx="0">
                  <c:v>131244</c:v>
                </c:pt>
                <c:pt idx="1">
                  <c:v>300301</c:v>
                </c:pt>
                <c:pt idx="2">
                  <c:v>342822</c:v>
                </c:pt>
              </c:numCache>
            </c:numRef>
          </c:xVal>
          <c:yVal>
            <c:numRef>
              <c:f>Sheet1!$C$4:$C$6</c:f>
              <c:numCache>
                <c:formatCode>0.00</c:formatCode>
                <c:ptCount val="3"/>
                <c:pt idx="0">
                  <c:v>4.0479416666666665</c:v>
                </c:pt>
                <c:pt idx="1">
                  <c:v>12.07979166666667</c:v>
                </c:pt>
                <c:pt idx="2">
                  <c:v>12.450108333333334</c:v>
                </c:pt>
              </c:numCache>
            </c:numRef>
          </c:yVal>
        </c:ser>
        <c:axId val="135134592"/>
        <c:axId val="128349696"/>
      </c:scatterChart>
      <c:valAx>
        <c:axId val="135134592"/>
        <c:scaling>
          <c:orientation val="minMax"/>
          <c:max val="350000"/>
          <c:min val="100000"/>
        </c:scaling>
        <c:axPos val="b"/>
        <c:title>
          <c:tx>
            <c:rich>
              <a:bodyPr/>
              <a:lstStyle/>
              <a:p>
                <a:pPr>
                  <a:defRPr>
                    <a:solidFill>
                      <a:schemeClr val="tx1"/>
                    </a:solidFill>
                  </a:defRPr>
                </a:pPr>
                <a:r>
                  <a:rPr lang="en-US" sz="1400" dirty="0" smtClean="0">
                    <a:solidFill>
                      <a:schemeClr val="tx1"/>
                    </a:solidFill>
                    <a:latin typeface="Arial" pitchFamily="34" charset="0"/>
                    <a:cs typeface="Arial" pitchFamily="34" charset="0"/>
                  </a:rPr>
                  <a:t>Per</a:t>
                </a:r>
                <a:r>
                  <a:rPr lang="en-US" sz="1400" baseline="0" dirty="0" smtClean="0">
                    <a:solidFill>
                      <a:schemeClr val="tx1"/>
                    </a:solidFill>
                    <a:latin typeface="Arial" pitchFamily="34" charset="0"/>
                    <a:cs typeface="Arial" pitchFamily="34" charset="0"/>
                  </a:rPr>
                  <a:t> P</a:t>
                </a:r>
                <a:r>
                  <a:rPr lang="en-US" sz="1400" dirty="0" smtClean="0">
                    <a:solidFill>
                      <a:schemeClr val="tx1"/>
                    </a:solidFill>
                    <a:latin typeface="Arial" pitchFamily="34" charset="0"/>
                    <a:cs typeface="Arial" pitchFamily="34" charset="0"/>
                  </a:rPr>
                  <a:t>erson</a:t>
                </a:r>
                <a:r>
                  <a:rPr lang="en-US" sz="1400" baseline="0" dirty="0" smtClean="0">
                    <a:solidFill>
                      <a:schemeClr val="tx1"/>
                    </a:solidFill>
                    <a:latin typeface="Arial" pitchFamily="34" charset="0"/>
                    <a:cs typeface="Arial" pitchFamily="34" charset="0"/>
                  </a:rPr>
                  <a:t> Lifetime </a:t>
                </a:r>
                <a:r>
                  <a:rPr lang="en-US" sz="1400" dirty="0" smtClean="0">
                    <a:solidFill>
                      <a:schemeClr val="tx1"/>
                    </a:solidFill>
                    <a:latin typeface="Arial" pitchFamily="34" charset="0"/>
                    <a:cs typeface="Arial" pitchFamily="34" charset="0"/>
                  </a:rPr>
                  <a:t>Costs </a:t>
                </a:r>
                <a:r>
                  <a:rPr lang="en-US" sz="1400" dirty="0">
                    <a:solidFill>
                      <a:schemeClr val="tx1"/>
                    </a:solidFill>
                    <a:latin typeface="Arial" pitchFamily="34" charset="0"/>
                    <a:cs typeface="Arial" pitchFamily="34" charset="0"/>
                  </a:rPr>
                  <a:t>($)</a:t>
                </a:r>
              </a:p>
            </c:rich>
          </c:tx>
          <c:layout/>
        </c:title>
        <c:numFmt formatCode="#,##0" sourceLinked="1"/>
        <c:majorTickMark val="none"/>
        <c:tickLblPos val="nextTo"/>
        <c:txPr>
          <a:bodyPr/>
          <a:lstStyle/>
          <a:p>
            <a:pPr>
              <a:defRPr sz="1400">
                <a:solidFill>
                  <a:schemeClr val="tx1"/>
                </a:solidFill>
                <a:latin typeface="Arial" pitchFamily="34" charset="0"/>
                <a:cs typeface="Arial" pitchFamily="34" charset="0"/>
              </a:defRPr>
            </a:pPr>
            <a:endParaRPr lang="en-US"/>
          </a:p>
        </c:txPr>
        <c:crossAx val="128349696"/>
        <c:crosses val="autoZero"/>
        <c:crossBetween val="midCat"/>
      </c:valAx>
      <c:valAx>
        <c:axId val="128349696"/>
        <c:scaling>
          <c:orientation val="minMax"/>
          <c:min val="4"/>
        </c:scaling>
        <c:axPos val="l"/>
        <c:majorGridlines>
          <c:spPr>
            <a:ln>
              <a:solidFill>
                <a:srgbClr val="4F81BD">
                  <a:alpha val="0"/>
                </a:srgbClr>
              </a:solidFill>
            </a:ln>
          </c:spPr>
        </c:majorGridlines>
        <c:title>
          <c:tx>
            <c:rich>
              <a:bodyPr/>
              <a:lstStyle/>
              <a:p>
                <a:pPr>
                  <a:defRPr sz="1400">
                    <a:solidFill>
                      <a:schemeClr val="tx1"/>
                    </a:solidFill>
                  </a:defRPr>
                </a:pPr>
                <a:r>
                  <a:rPr lang="en-US" sz="1400" dirty="0" smtClean="0">
                    <a:solidFill>
                      <a:schemeClr val="tx1"/>
                    </a:solidFill>
                    <a:latin typeface="Arial" pitchFamily="34" charset="0"/>
                    <a:cs typeface="Arial" pitchFamily="34" charset="0"/>
                  </a:rPr>
                  <a:t>Life Expectancy </a:t>
                </a:r>
                <a:r>
                  <a:rPr lang="en-US" sz="1400" dirty="0">
                    <a:solidFill>
                      <a:schemeClr val="tx1"/>
                    </a:solidFill>
                    <a:latin typeface="Arial" pitchFamily="34" charset="0"/>
                    <a:cs typeface="Arial" pitchFamily="34" charset="0"/>
                  </a:rPr>
                  <a:t>(QALYs)</a:t>
                </a:r>
              </a:p>
            </c:rich>
          </c:tx>
          <c:layout/>
        </c:title>
        <c:numFmt formatCode="0" sourceLinked="0"/>
        <c:majorTickMark val="none"/>
        <c:tickLblPos val="nextTo"/>
        <c:txPr>
          <a:bodyPr/>
          <a:lstStyle/>
          <a:p>
            <a:pPr>
              <a:defRPr sz="1400">
                <a:solidFill>
                  <a:schemeClr val="tx1"/>
                </a:solidFill>
                <a:latin typeface="Arial" pitchFamily="34" charset="0"/>
                <a:cs typeface="Arial" pitchFamily="34" charset="0"/>
              </a:defRPr>
            </a:pPr>
            <a:endParaRPr lang="en-US"/>
          </a:p>
        </c:txPr>
        <c:crossAx val="135134592"/>
        <c:crosses val="autoZero"/>
        <c:crossBetween val="midCat"/>
      </c:valAx>
    </c:plotArea>
    <c:plotVisOnly val="1"/>
    <c:dispBlanksAs val="gap"/>
  </c:chart>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manualLayout>
          <c:layoutTarget val="inner"/>
          <c:xMode val="edge"/>
          <c:yMode val="edge"/>
          <c:x val="0.1215126205018771"/>
          <c:y val="5.1400554097404495E-2"/>
          <c:w val="0.82316088993548697"/>
          <c:h val="0.77970654709828291"/>
        </c:manualLayout>
      </c:layout>
      <c:scatterChart>
        <c:scatterStyle val="lineMarker"/>
        <c:ser>
          <c:idx val="2"/>
          <c:order val="0"/>
          <c:tx>
            <c:v>Early ART</c:v>
          </c:tx>
          <c:spPr>
            <a:ln w="44450">
              <a:solidFill>
                <a:srgbClr val="000099"/>
              </a:solidFill>
            </a:ln>
          </c:spPr>
          <c:marker>
            <c:symbol val="none"/>
          </c:marker>
          <c:xVal>
            <c:numRef>
              <c:f>'Basecase survival'!$F$3:$F$86</c:f>
              <c:numCache>
                <c:formatCode>General</c:formatCode>
                <c:ptCount val="8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numCache>
            </c:numRef>
          </c:xVal>
          <c:yVal>
            <c:numRef>
              <c:f>'Basecase survival'!$I$3:$I$86</c:f>
              <c:numCache>
                <c:formatCode>General</c:formatCode>
                <c:ptCount val="84"/>
                <c:pt idx="0">
                  <c:v>1</c:v>
                </c:pt>
                <c:pt idx="1">
                  <c:v>0.98772444036662099</c:v>
                </c:pt>
                <c:pt idx="2">
                  <c:v>0.97616527850893364</c:v>
                </c:pt>
                <c:pt idx="3">
                  <c:v>0.96251375084520596</c:v>
                </c:pt>
                <c:pt idx="4">
                  <c:v>0.94636318757503857</c:v>
                </c:pt>
                <c:pt idx="5">
                  <c:v>0.92718506966492098</c:v>
                </c:pt>
                <c:pt idx="6">
                  <c:v>0.90484538111459789</c:v>
                </c:pt>
                <c:pt idx="7">
                  <c:v>0.87976321234621191</c:v>
                </c:pt>
                <c:pt idx="8">
                  <c:v>0.85277056797503303</c:v>
                </c:pt>
                <c:pt idx="9">
                  <c:v>0.82445080099832402</c:v>
                </c:pt>
                <c:pt idx="10">
                  <c:v>0.79553075529059902</c:v>
                </c:pt>
                <c:pt idx="11">
                  <c:v>0.76649239553681903</c:v>
                </c:pt>
                <c:pt idx="12">
                  <c:v>0.73691652497509696</c:v>
                </c:pt>
                <c:pt idx="13">
                  <c:v>0.70808580148380118</c:v>
                </c:pt>
                <c:pt idx="14">
                  <c:v>0.67956549674262001</c:v>
                </c:pt>
                <c:pt idx="15">
                  <c:v>0.65132507019326202</c:v>
                </c:pt>
                <c:pt idx="16">
                  <c:v>0.623442355057785</c:v>
                </c:pt>
                <c:pt idx="17">
                  <c:v>0.5960440668272815</c:v>
                </c:pt>
                <c:pt idx="18">
                  <c:v>0.56870823052290564</c:v>
                </c:pt>
                <c:pt idx="19">
                  <c:v>0.5425641304940565</c:v>
                </c:pt>
                <c:pt idx="20">
                  <c:v>0.51658056877384295</c:v>
                </c:pt>
                <c:pt idx="21">
                  <c:v>0.49117863237630532</c:v>
                </c:pt>
                <c:pt idx="22">
                  <c:v>0.46631570278156331</c:v>
                </c:pt>
                <c:pt idx="23">
                  <c:v>0.44223449461659547</c:v>
                </c:pt>
                <c:pt idx="24">
                  <c:v>0.41855737446241731</c:v>
                </c:pt>
                <c:pt idx="25">
                  <c:v>0.39548371998923509</c:v>
                </c:pt>
                <c:pt idx="26">
                  <c:v>0.37312523204018599</c:v>
                </c:pt>
                <c:pt idx="27">
                  <c:v>0.35148444401814238</c:v>
                </c:pt>
                <c:pt idx="28">
                  <c:v>0.33043084705381653</c:v>
                </c:pt>
                <c:pt idx="29">
                  <c:v>0.3100686258994359</c:v>
                </c:pt>
                <c:pt idx="30">
                  <c:v>0.29046060977234978</c:v>
                </c:pt>
                <c:pt idx="31">
                  <c:v>0.27142849237577066</c:v>
                </c:pt>
                <c:pt idx="32">
                  <c:v>0.25321360359943201</c:v>
                </c:pt>
                <c:pt idx="33">
                  <c:v>0.23569200610724025</c:v>
                </c:pt>
                <c:pt idx="34">
                  <c:v>0.21897582466698201</c:v>
                </c:pt>
                <c:pt idx="35">
                  <c:v>0.202812544620773</c:v>
                </c:pt>
                <c:pt idx="36">
                  <c:v>0.18741014393688729</c:v>
                </c:pt>
                <c:pt idx="37">
                  <c:v>0.17281257336945888</c:v>
                </c:pt>
                <c:pt idx="38">
                  <c:v>0.15900553537007722</c:v>
                </c:pt>
                <c:pt idx="39">
                  <c:v>0.145851171035633</c:v>
                </c:pt>
                <c:pt idx="40">
                  <c:v>0.13343464343460001</c:v>
                </c:pt>
                <c:pt idx="41">
                  <c:v>0.12175544392540513</c:v>
                </c:pt>
                <c:pt idx="42">
                  <c:v>0.1106657128780241</c:v>
                </c:pt>
                <c:pt idx="43">
                  <c:v>0.10028655313399802</c:v>
                </c:pt>
                <c:pt idx="44">
                  <c:v>9.0596124646127221E-2</c:v>
                </c:pt>
                <c:pt idx="45">
                  <c:v>8.1523818638607026E-2</c:v>
                </c:pt>
                <c:pt idx="46">
                  <c:v>7.312258512697721E-2</c:v>
                </c:pt>
                <c:pt idx="47">
                  <c:v>6.5335945584039906E-2</c:v>
                </c:pt>
                <c:pt idx="48">
                  <c:v>5.8148970769881396E-2</c:v>
                </c:pt>
                <c:pt idx="49">
                  <c:v>5.1581465001831903E-2</c:v>
                </c:pt>
                <c:pt idx="50">
                  <c:v>4.5510651521146736E-2</c:v>
                </c:pt>
                <c:pt idx="51">
                  <c:v>3.993511153382398E-2</c:v>
                </c:pt>
                <c:pt idx="52">
                  <c:v>3.4864716057456696E-2</c:v>
                </c:pt>
                <c:pt idx="53">
                  <c:v>3.0276227044954352E-2</c:v>
                </c:pt>
                <c:pt idx="54">
                  <c:v>2.6125781431401197E-2</c:v>
                </c:pt>
                <c:pt idx="55">
                  <c:v>2.2406803221003645E-2</c:v>
                </c:pt>
                <c:pt idx="56">
                  <c:v>1.9078974110618329E-2</c:v>
                </c:pt>
                <c:pt idx="57">
                  <c:v>1.6126333287589705E-2</c:v>
                </c:pt>
                <c:pt idx="58">
                  <c:v>1.3504558899994223E-2</c:v>
                </c:pt>
                <c:pt idx="59">
                  <c:v>1.1206791279827719E-2</c:v>
                </c:pt>
                <c:pt idx="60">
                  <c:v>9.2064980153805705E-3</c:v>
                </c:pt>
                <c:pt idx="61">
                  <c:v>7.4875258269544009E-3</c:v>
                </c:pt>
                <c:pt idx="62">
                  <c:v>6.0069936630020981E-3</c:v>
                </c:pt>
                <c:pt idx="63">
                  <c:v>4.7678362891815105E-3</c:v>
                </c:pt>
                <c:pt idx="64">
                  <c:v>3.7444072541996457E-3</c:v>
                </c:pt>
                <c:pt idx="65">
                  <c:v>2.9002260498712231E-3</c:v>
                </c:pt>
                <c:pt idx="66">
                  <c:v>2.2126227593012196E-3</c:v>
                </c:pt>
                <c:pt idx="67">
                  <c:v>1.6664707890023116E-3</c:v>
                </c:pt>
                <c:pt idx="68">
                  <c:v>1.2334310644045302E-3</c:v>
                </c:pt>
                <c:pt idx="69">
                  <c:v>8.9797700737025826E-4</c:v>
                </c:pt>
                <c:pt idx="70">
                  <c:v>6.4527043474125014E-4</c:v>
                </c:pt>
                <c:pt idx="71">
                  <c:v>4.5509399881765511E-4</c:v>
                </c:pt>
                <c:pt idx="72">
                  <c:v>3.1549784608390615E-4</c:v>
                </c:pt>
                <c:pt idx="73">
                  <c:v>2.1501867836012627E-4</c:v>
                </c:pt>
                <c:pt idx="74">
                  <c:v>1.4374646336989E-4</c:v>
                </c:pt>
                <c:pt idx="75">
                  <c:v>9.3817228684327944E-5</c:v>
                </c:pt>
                <c:pt idx="76">
                  <c:v>6.0485224974518406E-5</c:v>
                </c:pt>
                <c:pt idx="77">
                  <c:v>3.7943447714224139E-5</c:v>
                </c:pt>
                <c:pt idx="78">
                  <c:v>2.3327752265312399E-5</c:v>
                </c:pt>
                <c:pt idx="79">
                  <c:v>1.3928202695765342E-5</c:v>
                </c:pt>
                <c:pt idx="80">
                  <c:v>8.2102607184963367E-6</c:v>
                </c:pt>
                <c:pt idx="81">
                  <c:v>4.707697428642224E-6</c:v>
                </c:pt>
                <c:pt idx="82">
                  <c:v>2.6268906182648649E-6</c:v>
                </c:pt>
                <c:pt idx="83">
                  <c:v>1.4053238529368115E-6</c:v>
                </c:pt>
              </c:numCache>
            </c:numRef>
          </c:yVal>
        </c:ser>
        <c:ser>
          <c:idx val="1"/>
          <c:order val="1"/>
          <c:tx>
            <c:v>Delayed ART</c:v>
          </c:tx>
          <c:spPr>
            <a:ln w="44450">
              <a:solidFill>
                <a:srgbClr val="FF0000"/>
              </a:solidFill>
            </a:ln>
          </c:spPr>
          <c:marker>
            <c:symbol val="none"/>
          </c:marker>
          <c:xVal>
            <c:numRef>
              <c:f>'Basecase survival'!$F$3:$F$86</c:f>
              <c:numCache>
                <c:formatCode>General</c:formatCode>
                <c:ptCount val="8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numCache>
            </c:numRef>
          </c:xVal>
          <c:yVal>
            <c:numRef>
              <c:f>'Basecase survival'!$H$3:$H$86</c:f>
              <c:numCache>
                <c:formatCode>General</c:formatCode>
                <c:ptCount val="84"/>
                <c:pt idx="0">
                  <c:v>1</c:v>
                </c:pt>
                <c:pt idx="1">
                  <c:v>0.96591140207206305</c:v>
                </c:pt>
                <c:pt idx="2">
                  <c:v>0.93140768831566456</c:v>
                </c:pt>
                <c:pt idx="3">
                  <c:v>0.8984704287774461</c:v>
                </c:pt>
                <c:pt idx="4">
                  <c:v>0.86709045404596163</c:v>
                </c:pt>
                <c:pt idx="5">
                  <c:v>0.83619613384454905</c:v>
                </c:pt>
                <c:pt idx="6">
                  <c:v>0.804106010328965</c:v>
                </c:pt>
                <c:pt idx="7">
                  <c:v>0.77120188294380343</c:v>
                </c:pt>
                <c:pt idx="8">
                  <c:v>0.73852615992728021</c:v>
                </c:pt>
                <c:pt idx="9">
                  <c:v>0.70708698870504083</c:v>
                </c:pt>
                <c:pt idx="10">
                  <c:v>0.67713029761889121</c:v>
                </c:pt>
                <c:pt idx="11">
                  <c:v>0.64868592539066405</c:v>
                </c:pt>
                <c:pt idx="12">
                  <c:v>0.62148312674975859</c:v>
                </c:pt>
                <c:pt idx="13">
                  <c:v>0.59482614217293694</c:v>
                </c:pt>
                <c:pt idx="14">
                  <c:v>0.56894453233400855</c:v>
                </c:pt>
                <c:pt idx="15">
                  <c:v>0.54413544663372604</c:v>
                </c:pt>
                <c:pt idx="16">
                  <c:v>0.51983675640979765</c:v>
                </c:pt>
                <c:pt idx="17">
                  <c:v>0.49600713698447452</c:v>
                </c:pt>
                <c:pt idx="18">
                  <c:v>0.47292474457517031</c:v>
                </c:pt>
                <c:pt idx="19">
                  <c:v>0.45033431027674808</c:v>
                </c:pt>
                <c:pt idx="20">
                  <c:v>0.42827991265599402</c:v>
                </c:pt>
                <c:pt idx="21">
                  <c:v>0.40668393806465952</c:v>
                </c:pt>
                <c:pt idx="22">
                  <c:v>0.38568770622873338</c:v>
                </c:pt>
                <c:pt idx="23">
                  <c:v>0.36543530213524339</c:v>
                </c:pt>
                <c:pt idx="24">
                  <c:v>0.34572820482106531</c:v>
                </c:pt>
                <c:pt idx="25">
                  <c:v>0.32640885933986535</c:v>
                </c:pt>
                <c:pt idx="26">
                  <c:v>0.30772939089929852</c:v>
                </c:pt>
                <c:pt idx="27">
                  <c:v>0.28953499226492752</c:v>
                </c:pt>
                <c:pt idx="28">
                  <c:v>0.272043260732936</c:v>
                </c:pt>
                <c:pt idx="29">
                  <c:v>0.25513857696402631</c:v>
                </c:pt>
                <c:pt idx="30">
                  <c:v>0.23868068681851287</c:v>
                </c:pt>
                <c:pt idx="31">
                  <c:v>0.22290022572541204</c:v>
                </c:pt>
                <c:pt idx="32">
                  <c:v>0.20778529024663422</c:v>
                </c:pt>
                <c:pt idx="33">
                  <c:v>0.19339476725890087</c:v>
                </c:pt>
                <c:pt idx="34">
                  <c:v>0.17953180014121026</c:v>
                </c:pt>
                <c:pt idx="35">
                  <c:v>0.16623777700988787</c:v>
                </c:pt>
                <c:pt idx="36">
                  <c:v>0.15358927591753604</c:v>
                </c:pt>
                <c:pt idx="37">
                  <c:v>0.14159451893327987</c:v>
                </c:pt>
                <c:pt idx="38">
                  <c:v>0.13009619565221422</c:v>
                </c:pt>
                <c:pt idx="39">
                  <c:v>0.119287485723334</c:v>
                </c:pt>
                <c:pt idx="40">
                  <c:v>0.10905498803047002</c:v>
                </c:pt>
                <c:pt idx="41">
                  <c:v>9.9338890441798708E-2</c:v>
                </c:pt>
                <c:pt idx="42">
                  <c:v>9.0340197224519581E-2</c:v>
                </c:pt>
                <c:pt idx="43">
                  <c:v>8.1892751013452211E-2</c:v>
                </c:pt>
                <c:pt idx="44">
                  <c:v>7.3977247799858079E-2</c:v>
                </c:pt>
                <c:pt idx="45">
                  <c:v>6.653476894574091E-2</c:v>
                </c:pt>
                <c:pt idx="46">
                  <c:v>5.9660546178711908E-2</c:v>
                </c:pt>
                <c:pt idx="47">
                  <c:v>5.3303885551184496E-2</c:v>
                </c:pt>
                <c:pt idx="48">
                  <c:v>4.7419967389974012E-2</c:v>
                </c:pt>
                <c:pt idx="49">
                  <c:v>4.2021043717978886E-2</c:v>
                </c:pt>
                <c:pt idx="50">
                  <c:v>3.7082414491191401E-2</c:v>
                </c:pt>
                <c:pt idx="51">
                  <c:v>3.257754831593191E-2</c:v>
                </c:pt>
                <c:pt idx="52">
                  <c:v>2.8444441144301003E-2</c:v>
                </c:pt>
                <c:pt idx="53">
                  <c:v>2.4681220075498406E-2</c:v>
                </c:pt>
                <c:pt idx="54">
                  <c:v>2.1285712219536349E-2</c:v>
                </c:pt>
                <c:pt idx="55">
                  <c:v>1.8261731339799903E-2</c:v>
                </c:pt>
                <c:pt idx="56">
                  <c:v>1.5528705141740016E-2</c:v>
                </c:pt>
                <c:pt idx="57">
                  <c:v>1.3123526706164422E-2</c:v>
                </c:pt>
                <c:pt idx="58">
                  <c:v>1.0987772791979105E-2</c:v>
                </c:pt>
                <c:pt idx="59">
                  <c:v>9.1219121212847681E-3</c:v>
                </c:pt>
                <c:pt idx="60">
                  <c:v>7.4984679667767524E-3</c:v>
                </c:pt>
                <c:pt idx="61">
                  <c:v>6.1005873794253715E-3</c:v>
                </c:pt>
                <c:pt idx="62">
                  <c:v>4.9079234987134089E-3</c:v>
                </c:pt>
                <c:pt idx="63">
                  <c:v>3.9067503078758616E-3</c:v>
                </c:pt>
                <c:pt idx="64">
                  <c:v>3.0603507471316663E-3</c:v>
                </c:pt>
                <c:pt idx="65">
                  <c:v>2.3743920367312E-3</c:v>
                </c:pt>
                <c:pt idx="66">
                  <c:v>1.8157270075929806E-3</c:v>
                </c:pt>
                <c:pt idx="67">
                  <c:v>1.3641216657753203E-3</c:v>
                </c:pt>
                <c:pt idx="68">
                  <c:v>1.0085447699726413E-3</c:v>
                </c:pt>
                <c:pt idx="69">
                  <c:v>7.3329996115702493E-4</c:v>
                </c:pt>
                <c:pt idx="70">
                  <c:v>5.2500764456490413E-4</c:v>
                </c:pt>
                <c:pt idx="71">
                  <c:v>3.710797173571508E-4</c:v>
                </c:pt>
                <c:pt idx="72">
                  <c:v>2.5772233976865564E-4</c:v>
                </c:pt>
                <c:pt idx="73">
                  <c:v>1.7476688656236803E-4</c:v>
                </c:pt>
                <c:pt idx="74">
                  <c:v>1.1674483952823802E-4</c:v>
                </c:pt>
                <c:pt idx="75">
                  <c:v>7.6642392763826104E-5</c:v>
                </c:pt>
                <c:pt idx="76">
                  <c:v>4.9560982781872904E-5</c:v>
                </c:pt>
                <c:pt idx="77">
                  <c:v>3.1289843937393484E-5</c:v>
                </c:pt>
                <c:pt idx="78">
                  <c:v>1.9251999631270944E-5</c:v>
                </c:pt>
                <c:pt idx="79">
                  <c:v>1.1642670179613137E-5</c:v>
                </c:pt>
                <c:pt idx="80">
                  <c:v>6.7552840065153079E-6</c:v>
                </c:pt>
                <c:pt idx="81">
                  <c:v>3.8977812951607217E-6</c:v>
                </c:pt>
                <c:pt idx="82">
                  <c:v>2.2193797117837965E-6</c:v>
                </c:pt>
                <c:pt idx="83">
                  <c:v>1.2019105080647915E-6</c:v>
                </c:pt>
              </c:numCache>
            </c:numRef>
          </c:yVal>
        </c:ser>
        <c:ser>
          <c:idx val="0"/>
          <c:order val="2"/>
          <c:tx>
            <c:v>No ART</c:v>
          </c:tx>
          <c:spPr>
            <a:ln w="25400">
              <a:solidFill>
                <a:schemeClr val="bg1">
                  <a:lumMod val="50000"/>
                </a:schemeClr>
              </a:solidFill>
              <a:prstDash val="solid"/>
            </a:ln>
          </c:spPr>
          <c:marker>
            <c:symbol val="none"/>
          </c:marker>
          <c:xVal>
            <c:numRef>
              <c:f>'Basecase survival'!$F$3:$F$86</c:f>
              <c:numCache>
                <c:formatCode>General</c:formatCode>
                <c:ptCount val="8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numCache>
            </c:numRef>
          </c:xVal>
          <c:yVal>
            <c:numRef>
              <c:f>'Basecase survival'!$G$3:$G$86</c:f>
              <c:numCache>
                <c:formatCode>General</c:formatCode>
                <c:ptCount val="84"/>
                <c:pt idx="0">
                  <c:v>1</c:v>
                </c:pt>
                <c:pt idx="1">
                  <c:v>0.95570324288524799</c:v>
                </c:pt>
                <c:pt idx="2">
                  <c:v>0.89140013465595958</c:v>
                </c:pt>
                <c:pt idx="3">
                  <c:v>0.80276103853190162</c:v>
                </c:pt>
                <c:pt idx="4">
                  <c:v>0.68638661391625622</c:v>
                </c:pt>
                <c:pt idx="5">
                  <c:v>0.54739164291905262</c:v>
                </c:pt>
                <c:pt idx="6">
                  <c:v>0.40288438478613531</c:v>
                </c:pt>
                <c:pt idx="7">
                  <c:v>0.27433017876025445</c:v>
                </c:pt>
                <c:pt idx="8">
                  <c:v>0.17571210123611222</c:v>
                </c:pt>
                <c:pt idx="9">
                  <c:v>0.108119337841298</c:v>
                </c:pt>
                <c:pt idx="10">
                  <c:v>6.5031453573304199E-2</c:v>
                </c:pt>
                <c:pt idx="11">
                  <c:v>3.8666289011559114E-2</c:v>
                </c:pt>
                <c:pt idx="12">
                  <c:v>2.2683176174740853E-2</c:v>
                </c:pt>
                <c:pt idx="13">
                  <c:v>1.3173088147040201E-2</c:v>
                </c:pt>
                <c:pt idx="14">
                  <c:v>7.3772712334136603E-3</c:v>
                </c:pt>
                <c:pt idx="15">
                  <c:v>4.0999892182946524E-3</c:v>
                </c:pt>
                <c:pt idx="16">
                  <c:v>2.1729907937833226E-3</c:v>
                </c:pt>
                <c:pt idx="17">
                  <c:v>1.1296379246356033E-3</c:v>
                </c:pt>
                <c:pt idx="18">
                  <c:v>5.1849692734811422E-4</c:v>
                </c:pt>
                <c:pt idx="19">
                  <c:v>2.4018095301954912E-4</c:v>
                </c:pt>
                <c:pt idx="20">
                  <c:v>1.0454831502022315E-4</c:v>
                </c:pt>
                <c:pt idx="21">
                  <c:v>3.9572683995630311E-5</c:v>
                </c:pt>
                <c:pt idx="22">
                  <c:v>9.4174450407361645E-6</c:v>
                </c:pt>
                <c:pt idx="23">
                  <c:v>2.8143112494071606E-6</c:v>
                </c:pt>
                <c:pt idx="24">
                  <c:v>7.8839854306564193E-7</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numCache>
            </c:numRef>
          </c:yVal>
        </c:ser>
        <c:axId val="130413696"/>
        <c:axId val="130415616"/>
      </c:scatterChart>
      <c:valAx>
        <c:axId val="130413696"/>
        <c:scaling>
          <c:orientation val="minMax"/>
          <c:max val="40"/>
          <c:min val="0"/>
        </c:scaling>
        <c:axPos val="b"/>
        <c:title>
          <c:tx>
            <c:rich>
              <a:bodyPr/>
              <a:lstStyle/>
              <a:p>
                <a:pPr>
                  <a:defRPr/>
                </a:pPr>
                <a:r>
                  <a:rPr lang="en-US"/>
                  <a:t>Years since presentation-to-care</a:t>
                </a:r>
              </a:p>
            </c:rich>
          </c:tx>
          <c:layout>
            <c:manualLayout>
              <c:xMode val="edge"/>
              <c:yMode val="edge"/>
              <c:x val="0.32628621188706791"/>
              <c:y val="0.90766034527374151"/>
            </c:manualLayout>
          </c:layout>
        </c:title>
        <c:numFmt formatCode="General" sourceLinked="1"/>
        <c:tickLblPos val="nextTo"/>
        <c:spPr>
          <a:ln>
            <a:solidFill>
              <a:schemeClr val="tx1"/>
            </a:solidFill>
          </a:ln>
        </c:spPr>
        <c:crossAx val="130415616"/>
        <c:crosses val="autoZero"/>
        <c:crossBetween val="midCat"/>
      </c:valAx>
      <c:valAx>
        <c:axId val="130415616"/>
        <c:scaling>
          <c:orientation val="minMax"/>
          <c:max val="1"/>
          <c:min val="0"/>
        </c:scaling>
        <c:axPos val="l"/>
        <c:title>
          <c:tx>
            <c:rich>
              <a:bodyPr rot="-5400000" vert="horz"/>
              <a:lstStyle/>
              <a:p>
                <a:pPr>
                  <a:defRPr/>
                </a:pPr>
                <a:r>
                  <a:rPr lang="en-US"/>
                  <a:t>Proportion alive</a:t>
                </a:r>
              </a:p>
            </c:rich>
          </c:tx>
          <c:layout/>
        </c:title>
        <c:numFmt formatCode="General" sourceLinked="1"/>
        <c:tickLblPos val="nextTo"/>
        <c:spPr>
          <a:ln>
            <a:solidFill>
              <a:schemeClr val="tx1"/>
            </a:solidFill>
          </a:ln>
        </c:spPr>
        <c:crossAx val="130413696"/>
        <c:crosses val="autoZero"/>
        <c:crossBetween val="midCat"/>
      </c:valAx>
      <c:spPr>
        <a:ln>
          <a:noFill/>
        </a:ln>
      </c:spPr>
    </c:plotArea>
    <c:plotVisOnly val="1"/>
    <c:dispBlanksAs val="gap"/>
  </c:chart>
  <c:txPr>
    <a:bodyPr/>
    <a:lstStyle/>
    <a:p>
      <a:pPr>
        <a:defRPr sz="2000">
          <a:solidFill>
            <a:schemeClr val="tx1"/>
          </a:solidFill>
        </a:defRPr>
      </a:pPr>
      <a:endParaRPr lang="en-US"/>
    </a:p>
  </c:txPr>
  <c:externalData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manualLayout>
          <c:layoutTarget val="inner"/>
          <c:xMode val="edge"/>
          <c:yMode val="edge"/>
          <c:x val="0.16573319988906629"/>
          <c:y val="5.1400554097404495E-2"/>
          <c:w val="0.76653760354993905"/>
          <c:h val="0.77856620863568504"/>
        </c:manualLayout>
      </c:layout>
      <c:scatterChart>
        <c:scatterStyle val="lineMarker"/>
        <c:ser>
          <c:idx val="0"/>
          <c:order val="0"/>
          <c:tx>
            <c:v>No ART</c:v>
          </c:tx>
          <c:spPr>
            <a:ln w="44450">
              <a:solidFill>
                <a:schemeClr val="bg1">
                  <a:lumMod val="50000"/>
                </a:schemeClr>
              </a:solidFill>
              <a:prstDash val="solid"/>
            </a:ln>
          </c:spPr>
          <c:marker>
            <c:symbol val="none"/>
          </c:marker>
          <c:xVal>
            <c:numRef>
              <c:f>'Basecase transmissions'!$K$3:$K$85</c:f>
              <c:numCache>
                <c:formatCode>General</c:formatCode>
                <c:ptCount val="83"/>
                <c:pt idx="0">
                  <c:v>0.33333333333333331</c:v>
                </c:pt>
                <c:pt idx="1">
                  <c:v>0.66666666666666763</c:v>
                </c:pt>
                <c:pt idx="2">
                  <c:v>1</c:v>
                </c:pt>
                <c:pt idx="3">
                  <c:v>1.333333333333333</c:v>
                </c:pt>
                <c:pt idx="4">
                  <c:v>1.6666666666666661</c:v>
                </c:pt>
                <c:pt idx="5">
                  <c:v>2</c:v>
                </c:pt>
                <c:pt idx="6">
                  <c:v>2.333333333333333</c:v>
                </c:pt>
                <c:pt idx="7">
                  <c:v>2.6666666666666661</c:v>
                </c:pt>
                <c:pt idx="8">
                  <c:v>3</c:v>
                </c:pt>
                <c:pt idx="9">
                  <c:v>3.333333333333333</c:v>
                </c:pt>
                <c:pt idx="10">
                  <c:v>3.666666666666667</c:v>
                </c:pt>
                <c:pt idx="11">
                  <c:v>4</c:v>
                </c:pt>
                <c:pt idx="12">
                  <c:v>4.3333333333333872</c:v>
                </c:pt>
                <c:pt idx="13">
                  <c:v>4.6666666666666661</c:v>
                </c:pt>
                <c:pt idx="14">
                  <c:v>5</c:v>
                </c:pt>
                <c:pt idx="15">
                  <c:v>5.3333333333333872</c:v>
                </c:pt>
                <c:pt idx="16">
                  <c:v>5.6666666666666652</c:v>
                </c:pt>
                <c:pt idx="17">
                  <c:v>5.9999999999999982</c:v>
                </c:pt>
                <c:pt idx="18">
                  <c:v>6.3333333333333846</c:v>
                </c:pt>
                <c:pt idx="19">
                  <c:v>6.6666666666666643</c:v>
                </c:pt>
                <c:pt idx="20">
                  <c:v>6.9999999999999973</c:v>
                </c:pt>
                <c:pt idx="21">
                  <c:v>7.333333333333381</c:v>
                </c:pt>
                <c:pt idx="22">
                  <c:v>7.6666666666666616</c:v>
                </c:pt>
                <c:pt idx="23">
                  <c:v>7.9999999999999964</c:v>
                </c:pt>
                <c:pt idx="24">
                  <c:v>8.3333333333333304</c:v>
                </c:pt>
                <c:pt idx="25">
                  <c:v>8.6666666666666767</c:v>
                </c:pt>
                <c:pt idx="26">
                  <c:v>9.0000000000000018</c:v>
                </c:pt>
                <c:pt idx="27">
                  <c:v>9.3333333333333321</c:v>
                </c:pt>
                <c:pt idx="28">
                  <c:v>9.6666666666666767</c:v>
                </c:pt>
                <c:pt idx="29">
                  <c:v>10</c:v>
                </c:pt>
                <c:pt idx="30">
                  <c:v>10.33333333333333</c:v>
                </c:pt>
                <c:pt idx="31">
                  <c:v>10.666666666666744</c:v>
                </c:pt>
                <c:pt idx="32">
                  <c:v>11</c:v>
                </c:pt>
                <c:pt idx="33">
                  <c:v>11.333333333333346</c:v>
                </c:pt>
                <c:pt idx="34">
                  <c:v>11.666666666666744</c:v>
                </c:pt>
                <c:pt idx="35">
                  <c:v>12</c:v>
                </c:pt>
                <c:pt idx="36">
                  <c:v>12.333333333333346</c:v>
                </c:pt>
                <c:pt idx="37">
                  <c:v>12.666666666666744</c:v>
                </c:pt>
                <c:pt idx="38">
                  <c:v>13.000000000000012</c:v>
                </c:pt>
                <c:pt idx="39">
                  <c:v>13.333333333333346</c:v>
                </c:pt>
                <c:pt idx="40">
                  <c:v>13.666666666666744</c:v>
                </c:pt>
                <c:pt idx="41">
                  <c:v>14.000000000000012</c:v>
                </c:pt>
                <c:pt idx="42">
                  <c:v>14.33333333333335</c:v>
                </c:pt>
                <c:pt idx="43">
                  <c:v>14.666666666666744</c:v>
                </c:pt>
                <c:pt idx="44">
                  <c:v>15.000000000000012</c:v>
                </c:pt>
                <c:pt idx="45">
                  <c:v>15.33333333333335</c:v>
                </c:pt>
                <c:pt idx="46">
                  <c:v>15.666666666666744</c:v>
                </c:pt>
                <c:pt idx="47">
                  <c:v>16.000000000000011</c:v>
                </c:pt>
                <c:pt idx="48">
                  <c:v>16.333333333333055</c:v>
                </c:pt>
                <c:pt idx="49">
                  <c:v>16.666666666666671</c:v>
                </c:pt>
                <c:pt idx="50">
                  <c:v>17.000000000000011</c:v>
                </c:pt>
                <c:pt idx="51">
                  <c:v>17.333333333333055</c:v>
                </c:pt>
                <c:pt idx="52">
                  <c:v>17.666666666666671</c:v>
                </c:pt>
                <c:pt idx="53">
                  <c:v>18</c:v>
                </c:pt>
                <c:pt idx="54">
                  <c:v>18.333333333333055</c:v>
                </c:pt>
                <c:pt idx="55">
                  <c:v>18.666666666666671</c:v>
                </c:pt>
                <c:pt idx="56">
                  <c:v>19</c:v>
                </c:pt>
                <c:pt idx="57">
                  <c:v>19.333333333333055</c:v>
                </c:pt>
                <c:pt idx="58">
                  <c:v>19.666666666666661</c:v>
                </c:pt>
                <c:pt idx="59">
                  <c:v>19.999999999999986</c:v>
                </c:pt>
                <c:pt idx="60">
                  <c:v>20.333333333333055</c:v>
                </c:pt>
                <c:pt idx="61">
                  <c:v>20.666666666666661</c:v>
                </c:pt>
                <c:pt idx="62">
                  <c:v>20.999999999999986</c:v>
                </c:pt>
                <c:pt idx="63">
                  <c:v>21.333333333333055</c:v>
                </c:pt>
                <c:pt idx="64">
                  <c:v>21.666666666666661</c:v>
                </c:pt>
                <c:pt idx="65">
                  <c:v>21.999999999999986</c:v>
                </c:pt>
                <c:pt idx="66">
                  <c:v>22.333333333333055</c:v>
                </c:pt>
                <c:pt idx="67">
                  <c:v>22.66666666666665</c:v>
                </c:pt>
                <c:pt idx="68">
                  <c:v>22.999999999999986</c:v>
                </c:pt>
                <c:pt idx="69">
                  <c:v>23.333333333333055</c:v>
                </c:pt>
                <c:pt idx="70">
                  <c:v>23.66666666666665</c:v>
                </c:pt>
                <c:pt idx="71">
                  <c:v>23.999999999999979</c:v>
                </c:pt>
                <c:pt idx="72">
                  <c:v>24.333333333333055</c:v>
                </c:pt>
                <c:pt idx="73">
                  <c:v>24.66666666666665</c:v>
                </c:pt>
                <c:pt idx="74">
                  <c:v>24.999999999999979</c:v>
                </c:pt>
                <c:pt idx="75">
                  <c:v>25.333333333333034</c:v>
                </c:pt>
                <c:pt idx="76">
                  <c:v>25.666666666666639</c:v>
                </c:pt>
                <c:pt idx="77">
                  <c:v>25.999999999999947</c:v>
                </c:pt>
                <c:pt idx="78">
                  <c:v>26.333333333333034</c:v>
                </c:pt>
                <c:pt idx="79">
                  <c:v>26.666666666666639</c:v>
                </c:pt>
                <c:pt idx="80">
                  <c:v>26.999999999999947</c:v>
                </c:pt>
                <c:pt idx="81">
                  <c:v>27.333333333333034</c:v>
                </c:pt>
                <c:pt idx="82">
                  <c:v>27.666666666666639</c:v>
                </c:pt>
              </c:numCache>
            </c:numRef>
          </c:xVal>
          <c:yVal>
            <c:numRef>
              <c:f>'Basecase transmissions'!$AI$3:$AI$85</c:f>
              <c:numCache>
                <c:formatCode>General</c:formatCode>
                <c:ptCount val="83"/>
                <c:pt idx="0">
                  <c:v>14969.472230170984</c:v>
                </c:pt>
                <c:pt idx="1">
                  <c:v>14665.910957400049</c:v>
                </c:pt>
                <c:pt idx="2">
                  <c:v>14323.656164483722</c:v>
                </c:pt>
                <c:pt idx="3">
                  <c:v>13959.475977886108</c:v>
                </c:pt>
                <c:pt idx="4">
                  <c:v>13568.4102585565</c:v>
                </c:pt>
                <c:pt idx="5">
                  <c:v>13146.210978118044</c:v>
                </c:pt>
                <c:pt idx="6">
                  <c:v>12694.169756096944</c:v>
                </c:pt>
                <c:pt idx="7">
                  <c:v>12204.624388968628</c:v>
                </c:pt>
                <c:pt idx="8">
                  <c:v>11681.374786009024</c:v>
                </c:pt>
                <c:pt idx="9">
                  <c:v>11121.937298492006</c:v>
                </c:pt>
                <c:pt idx="10">
                  <c:v>10524.510899496028</c:v>
                </c:pt>
                <c:pt idx="11">
                  <c:v>9893.1117295952354</c:v>
                </c:pt>
                <c:pt idx="12">
                  <c:v>9231.8075961450031</c:v>
                </c:pt>
                <c:pt idx="13">
                  <c:v>8548.8326108667716</c:v>
                </c:pt>
                <c:pt idx="14">
                  <c:v>7854.129266877595</c:v>
                </c:pt>
                <c:pt idx="15">
                  <c:v>7153.7212175057393</c:v>
                </c:pt>
                <c:pt idx="16">
                  <c:v>6460.1716720151944</c:v>
                </c:pt>
                <c:pt idx="17">
                  <c:v>5787.1283894762164</c:v>
                </c:pt>
                <c:pt idx="18">
                  <c:v>5144.7265530784953</c:v>
                </c:pt>
                <c:pt idx="19">
                  <c:v>4540.5463842158033</c:v>
                </c:pt>
                <c:pt idx="20">
                  <c:v>3977.2254558198538</c:v>
                </c:pt>
                <c:pt idx="21">
                  <c:v>3464.9075667286547</c:v>
                </c:pt>
                <c:pt idx="22">
                  <c:v>3005.0494824197249</c:v>
                </c:pt>
                <c:pt idx="23">
                  <c:v>2597.0178052345332</c:v>
                </c:pt>
                <c:pt idx="24">
                  <c:v>2236.4245552981961</c:v>
                </c:pt>
                <c:pt idx="25">
                  <c:v>1923.2231973509179</c:v>
                </c:pt>
                <c:pt idx="26">
                  <c:v>1650.4437908499508</c:v>
                </c:pt>
                <c:pt idx="27">
                  <c:v>1415.7814383185901</c:v>
                </c:pt>
                <c:pt idx="28">
                  <c:v>1215.3435319893208</c:v>
                </c:pt>
                <c:pt idx="29">
                  <c:v>1042.7225772978909</c:v>
                </c:pt>
                <c:pt idx="30">
                  <c:v>894.6374702105245</c:v>
                </c:pt>
                <c:pt idx="31">
                  <c:v>770.19242405891168</c:v>
                </c:pt>
                <c:pt idx="32">
                  <c:v>662.28455114558074</c:v>
                </c:pt>
                <c:pt idx="33">
                  <c:v>569.73675222668544</c:v>
                </c:pt>
                <c:pt idx="34">
                  <c:v>491.37452447537203</c:v>
                </c:pt>
                <c:pt idx="35">
                  <c:v>423.46962361756732</c:v>
                </c:pt>
                <c:pt idx="36">
                  <c:v>365.43683279027385</c:v>
                </c:pt>
                <c:pt idx="37">
                  <c:v>316.25346912481552</c:v>
                </c:pt>
                <c:pt idx="38">
                  <c:v>273.05836371516205</c:v>
                </c:pt>
                <c:pt idx="39">
                  <c:v>235.4462930763161</c:v>
                </c:pt>
                <c:pt idx="40">
                  <c:v>202.85272897937159</c:v>
                </c:pt>
                <c:pt idx="41">
                  <c:v>174.91120723979679</c:v>
                </c:pt>
                <c:pt idx="42">
                  <c:v>151.10113038780187</c:v>
                </c:pt>
                <c:pt idx="43">
                  <c:v>130.89676026494593</c:v>
                </c:pt>
                <c:pt idx="44">
                  <c:v>113.3378077430404</c:v>
                </c:pt>
                <c:pt idx="45">
                  <c:v>97.833345884117307</c:v>
                </c:pt>
                <c:pt idx="46">
                  <c:v>84.532347915097958</c:v>
                </c:pt>
                <c:pt idx="47">
                  <c:v>73.06239670647534</c:v>
                </c:pt>
                <c:pt idx="48">
                  <c:v>63.112804850895991</c:v>
                </c:pt>
                <c:pt idx="49">
                  <c:v>54.5631788855558</c:v>
                </c:pt>
                <c:pt idx="50">
                  <c:v>47.290450069232243</c:v>
                </c:pt>
                <c:pt idx="51">
                  <c:v>40.800427610561975</c:v>
                </c:pt>
                <c:pt idx="52">
                  <c:v>35.16230106539674</c:v>
                </c:pt>
                <c:pt idx="53">
                  <c:v>30.241917633262787</c:v>
                </c:pt>
                <c:pt idx="54">
                  <c:v>26.147220170352792</c:v>
                </c:pt>
                <c:pt idx="55">
                  <c:v>22.696755460411364</c:v>
                </c:pt>
                <c:pt idx="56">
                  <c:v>19.620272702448531</c:v>
                </c:pt>
                <c:pt idx="57">
                  <c:v>16.98906616169559</c:v>
                </c:pt>
                <c:pt idx="58">
                  <c:v>14.757328038252348</c:v>
                </c:pt>
                <c:pt idx="59">
                  <c:v>12.798995724997948</c:v>
                </c:pt>
                <c:pt idx="60">
                  <c:v>11.129572094438744</c:v>
                </c:pt>
                <c:pt idx="61">
                  <c:v>9.6902090207986529</c:v>
                </c:pt>
                <c:pt idx="62">
                  <c:v>8.331096341184864</c:v>
                </c:pt>
                <c:pt idx="63">
                  <c:v>7.1625898479382712</c:v>
                </c:pt>
                <c:pt idx="64">
                  <c:v>6.2055057223034744</c:v>
                </c:pt>
                <c:pt idx="65">
                  <c:v>5.3498575210064283</c:v>
                </c:pt>
                <c:pt idx="66">
                  <c:v>4.6290644001222683</c:v>
                </c:pt>
                <c:pt idx="67">
                  <c:v>4.0024655817418804</c:v>
                </c:pt>
                <c:pt idx="68">
                  <c:v>3.4678959079760552</c:v>
                </c:pt>
                <c:pt idx="69">
                  <c:v>2.9847999164491439</c:v>
                </c:pt>
                <c:pt idx="70">
                  <c:v>2.5779975198962912</c:v>
                </c:pt>
                <c:pt idx="71">
                  <c:v>2.2258835565700212</c:v>
                </c:pt>
                <c:pt idx="72">
                  <c:v>1.9186315762765151</c:v>
                </c:pt>
                <c:pt idx="73">
                  <c:v>1.6509603303077141</c:v>
                </c:pt>
                <c:pt idx="74">
                  <c:v>1.4142885349374361</c:v>
                </c:pt>
                <c:pt idx="75">
                  <c:v>1.2085329758388381</c:v>
                </c:pt>
                <c:pt idx="76">
                  <c:v>1.0338260420626308</c:v>
                </c:pt>
                <c:pt idx="77">
                  <c:v>0.88283601398933997</c:v>
                </c:pt>
                <c:pt idx="78">
                  <c:v>0.75264198846431019</c:v>
                </c:pt>
                <c:pt idx="79">
                  <c:v>0.64065917549773765</c:v>
                </c:pt>
                <c:pt idx="80">
                  <c:v>0.54443358287020183</c:v>
                </c:pt>
                <c:pt idx="81">
                  <c:v>0.46187506875199008</c:v>
                </c:pt>
                <c:pt idx="82">
                  <c:v>0.39107407959025597</c:v>
                </c:pt>
              </c:numCache>
            </c:numRef>
          </c:yVal>
        </c:ser>
        <c:ser>
          <c:idx val="1"/>
          <c:order val="1"/>
          <c:tx>
            <c:v>Delayed ART</c:v>
          </c:tx>
          <c:spPr>
            <a:ln w="44450">
              <a:solidFill>
                <a:srgbClr val="FF0000"/>
              </a:solidFill>
            </a:ln>
          </c:spPr>
          <c:marker>
            <c:symbol val="none"/>
          </c:marker>
          <c:xVal>
            <c:numRef>
              <c:f>'Basecase transmissions'!$K$3:$K$85</c:f>
              <c:numCache>
                <c:formatCode>General</c:formatCode>
                <c:ptCount val="83"/>
                <c:pt idx="0">
                  <c:v>0.33333333333333331</c:v>
                </c:pt>
                <c:pt idx="1">
                  <c:v>0.66666666666666763</c:v>
                </c:pt>
                <c:pt idx="2">
                  <c:v>1</c:v>
                </c:pt>
                <c:pt idx="3">
                  <c:v>1.333333333333333</c:v>
                </c:pt>
                <c:pt idx="4">
                  <c:v>1.6666666666666661</c:v>
                </c:pt>
                <c:pt idx="5">
                  <c:v>2</c:v>
                </c:pt>
                <c:pt idx="6">
                  <c:v>2.333333333333333</c:v>
                </c:pt>
                <c:pt idx="7">
                  <c:v>2.6666666666666661</c:v>
                </c:pt>
                <c:pt idx="8">
                  <c:v>3</c:v>
                </c:pt>
                <c:pt idx="9">
                  <c:v>3.333333333333333</c:v>
                </c:pt>
                <c:pt idx="10">
                  <c:v>3.666666666666667</c:v>
                </c:pt>
                <c:pt idx="11">
                  <c:v>4</c:v>
                </c:pt>
                <c:pt idx="12">
                  <c:v>4.3333333333333872</c:v>
                </c:pt>
                <c:pt idx="13">
                  <c:v>4.6666666666666661</c:v>
                </c:pt>
                <c:pt idx="14">
                  <c:v>5</c:v>
                </c:pt>
                <c:pt idx="15">
                  <c:v>5.3333333333333872</c:v>
                </c:pt>
                <c:pt idx="16">
                  <c:v>5.6666666666666652</c:v>
                </c:pt>
                <c:pt idx="17">
                  <c:v>5.9999999999999982</c:v>
                </c:pt>
                <c:pt idx="18">
                  <c:v>6.3333333333333846</c:v>
                </c:pt>
                <c:pt idx="19">
                  <c:v>6.6666666666666643</c:v>
                </c:pt>
                <c:pt idx="20">
                  <c:v>6.9999999999999973</c:v>
                </c:pt>
                <c:pt idx="21">
                  <c:v>7.333333333333381</c:v>
                </c:pt>
                <c:pt idx="22">
                  <c:v>7.6666666666666616</c:v>
                </c:pt>
                <c:pt idx="23">
                  <c:v>7.9999999999999964</c:v>
                </c:pt>
                <c:pt idx="24">
                  <c:v>8.3333333333333304</c:v>
                </c:pt>
                <c:pt idx="25">
                  <c:v>8.6666666666666767</c:v>
                </c:pt>
                <c:pt idx="26">
                  <c:v>9.0000000000000018</c:v>
                </c:pt>
                <c:pt idx="27">
                  <c:v>9.3333333333333321</c:v>
                </c:pt>
                <c:pt idx="28">
                  <c:v>9.6666666666666767</c:v>
                </c:pt>
                <c:pt idx="29">
                  <c:v>10</c:v>
                </c:pt>
                <c:pt idx="30">
                  <c:v>10.33333333333333</c:v>
                </c:pt>
                <c:pt idx="31">
                  <c:v>10.666666666666744</c:v>
                </c:pt>
                <c:pt idx="32">
                  <c:v>11</c:v>
                </c:pt>
                <c:pt idx="33">
                  <c:v>11.333333333333346</c:v>
                </c:pt>
                <c:pt idx="34">
                  <c:v>11.666666666666744</c:v>
                </c:pt>
                <c:pt idx="35">
                  <c:v>12</c:v>
                </c:pt>
                <c:pt idx="36">
                  <c:v>12.333333333333346</c:v>
                </c:pt>
                <c:pt idx="37">
                  <c:v>12.666666666666744</c:v>
                </c:pt>
                <c:pt idx="38">
                  <c:v>13.000000000000012</c:v>
                </c:pt>
                <c:pt idx="39">
                  <c:v>13.333333333333346</c:v>
                </c:pt>
                <c:pt idx="40">
                  <c:v>13.666666666666744</c:v>
                </c:pt>
                <c:pt idx="41">
                  <c:v>14.000000000000012</c:v>
                </c:pt>
                <c:pt idx="42">
                  <c:v>14.33333333333335</c:v>
                </c:pt>
                <c:pt idx="43">
                  <c:v>14.666666666666744</c:v>
                </c:pt>
                <c:pt idx="44">
                  <c:v>15.000000000000012</c:v>
                </c:pt>
                <c:pt idx="45">
                  <c:v>15.33333333333335</c:v>
                </c:pt>
                <c:pt idx="46">
                  <c:v>15.666666666666744</c:v>
                </c:pt>
                <c:pt idx="47">
                  <c:v>16.000000000000011</c:v>
                </c:pt>
                <c:pt idx="48">
                  <c:v>16.333333333333055</c:v>
                </c:pt>
                <c:pt idx="49">
                  <c:v>16.666666666666671</c:v>
                </c:pt>
                <c:pt idx="50">
                  <c:v>17.000000000000011</c:v>
                </c:pt>
                <c:pt idx="51">
                  <c:v>17.333333333333055</c:v>
                </c:pt>
                <c:pt idx="52">
                  <c:v>17.666666666666671</c:v>
                </c:pt>
                <c:pt idx="53">
                  <c:v>18</c:v>
                </c:pt>
                <c:pt idx="54">
                  <c:v>18.333333333333055</c:v>
                </c:pt>
                <c:pt idx="55">
                  <c:v>18.666666666666671</c:v>
                </c:pt>
                <c:pt idx="56">
                  <c:v>19</c:v>
                </c:pt>
                <c:pt idx="57">
                  <c:v>19.333333333333055</c:v>
                </c:pt>
                <c:pt idx="58">
                  <c:v>19.666666666666661</c:v>
                </c:pt>
                <c:pt idx="59">
                  <c:v>19.999999999999986</c:v>
                </c:pt>
                <c:pt idx="60">
                  <c:v>20.333333333333055</c:v>
                </c:pt>
                <c:pt idx="61">
                  <c:v>20.666666666666661</c:v>
                </c:pt>
                <c:pt idx="62">
                  <c:v>20.999999999999986</c:v>
                </c:pt>
                <c:pt idx="63">
                  <c:v>21.333333333333055</c:v>
                </c:pt>
                <c:pt idx="64">
                  <c:v>21.666666666666661</c:v>
                </c:pt>
                <c:pt idx="65">
                  <c:v>21.999999999999986</c:v>
                </c:pt>
                <c:pt idx="66">
                  <c:v>22.333333333333055</c:v>
                </c:pt>
                <c:pt idx="67">
                  <c:v>22.66666666666665</c:v>
                </c:pt>
                <c:pt idx="68">
                  <c:v>22.999999999999986</c:v>
                </c:pt>
                <c:pt idx="69">
                  <c:v>23.333333333333055</c:v>
                </c:pt>
                <c:pt idx="70">
                  <c:v>23.66666666666665</c:v>
                </c:pt>
                <c:pt idx="71">
                  <c:v>23.999999999999979</c:v>
                </c:pt>
                <c:pt idx="72">
                  <c:v>24.333333333333055</c:v>
                </c:pt>
                <c:pt idx="73">
                  <c:v>24.66666666666665</c:v>
                </c:pt>
                <c:pt idx="74">
                  <c:v>24.999999999999979</c:v>
                </c:pt>
                <c:pt idx="75">
                  <c:v>25.333333333333034</c:v>
                </c:pt>
                <c:pt idx="76">
                  <c:v>25.666666666666639</c:v>
                </c:pt>
                <c:pt idx="77">
                  <c:v>25.999999999999947</c:v>
                </c:pt>
                <c:pt idx="78">
                  <c:v>26.333333333333034</c:v>
                </c:pt>
                <c:pt idx="79">
                  <c:v>26.666666666666639</c:v>
                </c:pt>
                <c:pt idx="80">
                  <c:v>26.999999999999947</c:v>
                </c:pt>
                <c:pt idx="81">
                  <c:v>27.333333333333034</c:v>
                </c:pt>
                <c:pt idx="82">
                  <c:v>27.666666666666639</c:v>
                </c:pt>
              </c:numCache>
            </c:numRef>
          </c:xVal>
          <c:yVal>
            <c:numRef>
              <c:f>'Basecase transmissions'!$AJ$3:$AJ$85</c:f>
              <c:numCache>
                <c:formatCode>General</c:formatCode>
                <c:ptCount val="83"/>
                <c:pt idx="0">
                  <c:v>14871.38186714585</c:v>
                </c:pt>
                <c:pt idx="1">
                  <c:v>14000.49376686303</c:v>
                </c:pt>
                <c:pt idx="2">
                  <c:v>13197.83279359944</c:v>
                </c:pt>
                <c:pt idx="3">
                  <c:v>12407.872523252889</c:v>
                </c:pt>
                <c:pt idx="4">
                  <c:v>11606.889854383555</c:v>
                </c:pt>
                <c:pt idx="5">
                  <c:v>10770.703649736293</c:v>
                </c:pt>
                <c:pt idx="6">
                  <c:v>9915.8029680356685</c:v>
                </c:pt>
                <c:pt idx="7">
                  <c:v>9069.886952150755</c:v>
                </c:pt>
                <c:pt idx="8">
                  <c:v>8216.6856655692336</c:v>
                </c:pt>
                <c:pt idx="9">
                  <c:v>7396.9760283915502</c:v>
                </c:pt>
                <c:pt idx="10">
                  <c:v>6637.4675029758118</c:v>
                </c:pt>
                <c:pt idx="11">
                  <c:v>5926.679123902135</c:v>
                </c:pt>
                <c:pt idx="12">
                  <c:v>5292.1997314208465</c:v>
                </c:pt>
                <c:pt idx="13">
                  <c:v>4741.5384886457596</c:v>
                </c:pt>
                <c:pt idx="14">
                  <c:v>4258.0662544093339</c:v>
                </c:pt>
                <c:pt idx="15">
                  <c:v>3844.8578816659938</c:v>
                </c:pt>
                <c:pt idx="16">
                  <c:v>3503.1456774205039</c:v>
                </c:pt>
                <c:pt idx="17">
                  <c:v>3218.0712336327811</c:v>
                </c:pt>
                <c:pt idx="18">
                  <c:v>2977.8683196241459</c:v>
                </c:pt>
                <c:pt idx="19">
                  <c:v>2779.2904282484201</c:v>
                </c:pt>
                <c:pt idx="20">
                  <c:v>2614.0620389406799</c:v>
                </c:pt>
                <c:pt idx="21">
                  <c:v>2472.9357929186012</c:v>
                </c:pt>
                <c:pt idx="22">
                  <c:v>2353.7010417575989</c:v>
                </c:pt>
                <c:pt idx="23">
                  <c:v>2250.6755239808012</c:v>
                </c:pt>
                <c:pt idx="24">
                  <c:v>2162.2257786269151</c:v>
                </c:pt>
                <c:pt idx="25">
                  <c:v>2085.6506902031151</c:v>
                </c:pt>
                <c:pt idx="26">
                  <c:v>2016.3814750966378</c:v>
                </c:pt>
                <c:pt idx="27">
                  <c:v>1957.8310260890928</c:v>
                </c:pt>
                <c:pt idx="28">
                  <c:v>1905.2516405763811</c:v>
                </c:pt>
                <c:pt idx="29">
                  <c:v>1856.5550590394171</c:v>
                </c:pt>
                <c:pt idx="30">
                  <c:v>1813.000162023671</c:v>
                </c:pt>
                <c:pt idx="31">
                  <c:v>1774.76125780385</c:v>
                </c:pt>
                <c:pt idx="32">
                  <c:v>1740.0333471404249</c:v>
                </c:pt>
                <c:pt idx="33">
                  <c:v>1709.5532736578448</c:v>
                </c:pt>
                <c:pt idx="34">
                  <c:v>1678.6884945290597</c:v>
                </c:pt>
                <c:pt idx="35">
                  <c:v>1650.681554482891</c:v>
                </c:pt>
                <c:pt idx="36">
                  <c:v>1623.6317858914508</c:v>
                </c:pt>
                <c:pt idx="37">
                  <c:v>1596.68590361315</c:v>
                </c:pt>
                <c:pt idx="38">
                  <c:v>1571.4340729273599</c:v>
                </c:pt>
                <c:pt idx="39">
                  <c:v>1547.3055836954411</c:v>
                </c:pt>
                <c:pt idx="40">
                  <c:v>1523.894915314947</c:v>
                </c:pt>
                <c:pt idx="41">
                  <c:v>1501.8123208307798</c:v>
                </c:pt>
                <c:pt idx="42">
                  <c:v>1481.2748594272446</c:v>
                </c:pt>
                <c:pt idx="43">
                  <c:v>1460.2369875266261</c:v>
                </c:pt>
                <c:pt idx="44">
                  <c:v>1441.3808057228721</c:v>
                </c:pt>
                <c:pt idx="45">
                  <c:v>1420.8832145291419</c:v>
                </c:pt>
                <c:pt idx="46">
                  <c:v>1400.4215977956578</c:v>
                </c:pt>
                <c:pt idx="47">
                  <c:v>1380.576664315814</c:v>
                </c:pt>
                <c:pt idx="48">
                  <c:v>1363.9864868792749</c:v>
                </c:pt>
                <c:pt idx="49">
                  <c:v>1344.8670141384798</c:v>
                </c:pt>
                <c:pt idx="50">
                  <c:v>1324.372025985776</c:v>
                </c:pt>
                <c:pt idx="51">
                  <c:v>1304.5399558939259</c:v>
                </c:pt>
                <c:pt idx="52">
                  <c:v>1289.0904995192152</c:v>
                </c:pt>
                <c:pt idx="53">
                  <c:v>1270.7329664465051</c:v>
                </c:pt>
                <c:pt idx="54">
                  <c:v>1253.299657825833</c:v>
                </c:pt>
                <c:pt idx="55">
                  <c:v>1235.6714732041999</c:v>
                </c:pt>
                <c:pt idx="56">
                  <c:v>1215.6564337472209</c:v>
                </c:pt>
                <c:pt idx="57">
                  <c:v>1198.1355481035059</c:v>
                </c:pt>
                <c:pt idx="58">
                  <c:v>1181.2559392169098</c:v>
                </c:pt>
                <c:pt idx="59">
                  <c:v>1162.173784778204</c:v>
                </c:pt>
                <c:pt idx="60">
                  <c:v>1144.2343374934258</c:v>
                </c:pt>
                <c:pt idx="61">
                  <c:v>1124.6471265769555</c:v>
                </c:pt>
                <c:pt idx="62">
                  <c:v>1107.1133499831308</c:v>
                </c:pt>
                <c:pt idx="63">
                  <c:v>1089.1447855574111</c:v>
                </c:pt>
                <c:pt idx="64">
                  <c:v>1070.281915255777</c:v>
                </c:pt>
                <c:pt idx="65">
                  <c:v>1051.7866749840466</c:v>
                </c:pt>
                <c:pt idx="66">
                  <c:v>1034.9136171875211</c:v>
                </c:pt>
                <c:pt idx="67">
                  <c:v>1017.741140091657</c:v>
                </c:pt>
                <c:pt idx="68">
                  <c:v>999.38960868395236</c:v>
                </c:pt>
                <c:pt idx="69">
                  <c:v>981.83629074284227</c:v>
                </c:pt>
                <c:pt idx="70">
                  <c:v>964.93766068585296</c:v>
                </c:pt>
                <c:pt idx="71">
                  <c:v>947.9037105864935</c:v>
                </c:pt>
                <c:pt idx="72">
                  <c:v>929.60016574148267</c:v>
                </c:pt>
                <c:pt idx="73">
                  <c:v>913.48636666394441</c:v>
                </c:pt>
                <c:pt idx="74">
                  <c:v>895.41318873159651</c:v>
                </c:pt>
                <c:pt idx="75">
                  <c:v>878.17659824890052</c:v>
                </c:pt>
                <c:pt idx="76">
                  <c:v>861.63812583744027</c:v>
                </c:pt>
                <c:pt idx="77">
                  <c:v>843.806542964698</c:v>
                </c:pt>
                <c:pt idx="78">
                  <c:v>827.71858167136907</c:v>
                </c:pt>
                <c:pt idx="79">
                  <c:v>811.09885544132453</c:v>
                </c:pt>
                <c:pt idx="80">
                  <c:v>793.75771978832927</c:v>
                </c:pt>
                <c:pt idx="81">
                  <c:v>778.38959018391552</c:v>
                </c:pt>
                <c:pt idx="82">
                  <c:v>762.97808612809354</c:v>
                </c:pt>
              </c:numCache>
            </c:numRef>
          </c:yVal>
        </c:ser>
        <c:ser>
          <c:idx val="2"/>
          <c:order val="2"/>
          <c:tx>
            <c:v>Early ART</c:v>
          </c:tx>
          <c:spPr>
            <a:ln w="44450">
              <a:solidFill>
                <a:srgbClr val="000099"/>
              </a:solidFill>
            </a:ln>
          </c:spPr>
          <c:marker>
            <c:symbol val="none"/>
          </c:marker>
          <c:xVal>
            <c:numRef>
              <c:f>'Basecase transmissions'!$K$3:$K$85</c:f>
              <c:numCache>
                <c:formatCode>General</c:formatCode>
                <c:ptCount val="83"/>
                <c:pt idx="0">
                  <c:v>0.33333333333333331</c:v>
                </c:pt>
                <c:pt idx="1">
                  <c:v>0.66666666666666763</c:v>
                </c:pt>
                <c:pt idx="2">
                  <c:v>1</c:v>
                </c:pt>
                <c:pt idx="3">
                  <c:v>1.333333333333333</c:v>
                </c:pt>
                <c:pt idx="4">
                  <c:v>1.6666666666666661</c:v>
                </c:pt>
                <c:pt idx="5">
                  <c:v>2</c:v>
                </c:pt>
                <c:pt idx="6">
                  <c:v>2.333333333333333</c:v>
                </c:pt>
                <c:pt idx="7">
                  <c:v>2.6666666666666661</c:v>
                </c:pt>
                <c:pt idx="8">
                  <c:v>3</c:v>
                </c:pt>
                <c:pt idx="9">
                  <c:v>3.333333333333333</c:v>
                </c:pt>
                <c:pt idx="10">
                  <c:v>3.666666666666667</c:v>
                </c:pt>
                <c:pt idx="11">
                  <c:v>4</c:v>
                </c:pt>
                <c:pt idx="12">
                  <c:v>4.3333333333333872</c:v>
                </c:pt>
                <c:pt idx="13">
                  <c:v>4.6666666666666661</c:v>
                </c:pt>
                <c:pt idx="14">
                  <c:v>5</c:v>
                </c:pt>
                <c:pt idx="15">
                  <c:v>5.3333333333333872</c:v>
                </c:pt>
                <c:pt idx="16">
                  <c:v>5.6666666666666652</c:v>
                </c:pt>
                <c:pt idx="17">
                  <c:v>5.9999999999999982</c:v>
                </c:pt>
                <c:pt idx="18">
                  <c:v>6.3333333333333846</c:v>
                </c:pt>
                <c:pt idx="19">
                  <c:v>6.6666666666666643</c:v>
                </c:pt>
                <c:pt idx="20">
                  <c:v>6.9999999999999973</c:v>
                </c:pt>
                <c:pt idx="21">
                  <c:v>7.333333333333381</c:v>
                </c:pt>
                <c:pt idx="22">
                  <c:v>7.6666666666666616</c:v>
                </c:pt>
                <c:pt idx="23">
                  <c:v>7.9999999999999964</c:v>
                </c:pt>
                <c:pt idx="24">
                  <c:v>8.3333333333333304</c:v>
                </c:pt>
                <c:pt idx="25">
                  <c:v>8.6666666666666767</c:v>
                </c:pt>
                <c:pt idx="26">
                  <c:v>9.0000000000000018</c:v>
                </c:pt>
                <c:pt idx="27">
                  <c:v>9.3333333333333321</c:v>
                </c:pt>
                <c:pt idx="28">
                  <c:v>9.6666666666666767</c:v>
                </c:pt>
                <c:pt idx="29">
                  <c:v>10</c:v>
                </c:pt>
                <c:pt idx="30">
                  <c:v>10.33333333333333</c:v>
                </c:pt>
                <c:pt idx="31">
                  <c:v>10.666666666666744</c:v>
                </c:pt>
                <c:pt idx="32">
                  <c:v>11</c:v>
                </c:pt>
                <c:pt idx="33">
                  <c:v>11.333333333333346</c:v>
                </c:pt>
                <c:pt idx="34">
                  <c:v>11.666666666666744</c:v>
                </c:pt>
                <c:pt idx="35">
                  <c:v>12</c:v>
                </c:pt>
                <c:pt idx="36">
                  <c:v>12.333333333333346</c:v>
                </c:pt>
                <c:pt idx="37">
                  <c:v>12.666666666666744</c:v>
                </c:pt>
                <c:pt idx="38">
                  <c:v>13.000000000000012</c:v>
                </c:pt>
                <c:pt idx="39">
                  <c:v>13.333333333333346</c:v>
                </c:pt>
                <c:pt idx="40">
                  <c:v>13.666666666666744</c:v>
                </c:pt>
                <c:pt idx="41">
                  <c:v>14.000000000000012</c:v>
                </c:pt>
                <c:pt idx="42">
                  <c:v>14.33333333333335</c:v>
                </c:pt>
                <c:pt idx="43">
                  <c:v>14.666666666666744</c:v>
                </c:pt>
                <c:pt idx="44">
                  <c:v>15.000000000000012</c:v>
                </c:pt>
                <c:pt idx="45">
                  <c:v>15.33333333333335</c:v>
                </c:pt>
                <c:pt idx="46">
                  <c:v>15.666666666666744</c:v>
                </c:pt>
                <c:pt idx="47">
                  <c:v>16.000000000000011</c:v>
                </c:pt>
                <c:pt idx="48">
                  <c:v>16.333333333333055</c:v>
                </c:pt>
                <c:pt idx="49">
                  <c:v>16.666666666666671</c:v>
                </c:pt>
                <c:pt idx="50">
                  <c:v>17.000000000000011</c:v>
                </c:pt>
                <c:pt idx="51">
                  <c:v>17.333333333333055</c:v>
                </c:pt>
                <c:pt idx="52">
                  <c:v>17.666666666666671</c:v>
                </c:pt>
                <c:pt idx="53">
                  <c:v>18</c:v>
                </c:pt>
                <c:pt idx="54">
                  <c:v>18.333333333333055</c:v>
                </c:pt>
                <c:pt idx="55">
                  <c:v>18.666666666666671</c:v>
                </c:pt>
                <c:pt idx="56">
                  <c:v>19</c:v>
                </c:pt>
                <c:pt idx="57">
                  <c:v>19.333333333333055</c:v>
                </c:pt>
                <c:pt idx="58">
                  <c:v>19.666666666666661</c:v>
                </c:pt>
                <c:pt idx="59">
                  <c:v>19.999999999999986</c:v>
                </c:pt>
                <c:pt idx="60">
                  <c:v>20.333333333333055</c:v>
                </c:pt>
                <c:pt idx="61">
                  <c:v>20.666666666666661</c:v>
                </c:pt>
                <c:pt idx="62">
                  <c:v>20.999999999999986</c:v>
                </c:pt>
                <c:pt idx="63">
                  <c:v>21.333333333333055</c:v>
                </c:pt>
                <c:pt idx="64">
                  <c:v>21.666666666666661</c:v>
                </c:pt>
                <c:pt idx="65">
                  <c:v>21.999999999999986</c:v>
                </c:pt>
                <c:pt idx="66">
                  <c:v>22.333333333333055</c:v>
                </c:pt>
                <c:pt idx="67">
                  <c:v>22.66666666666665</c:v>
                </c:pt>
                <c:pt idx="68">
                  <c:v>22.999999999999986</c:v>
                </c:pt>
                <c:pt idx="69">
                  <c:v>23.333333333333055</c:v>
                </c:pt>
                <c:pt idx="70">
                  <c:v>23.66666666666665</c:v>
                </c:pt>
                <c:pt idx="71">
                  <c:v>23.999999999999979</c:v>
                </c:pt>
                <c:pt idx="72">
                  <c:v>24.333333333333055</c:v>
                </c:pt>
                <c:pt idx="73">
                  <c:v>24.66666666666665</c:v>
                </c:pt>
                <c:pt idx="74">
                  <c:v>24.999999999999979</c:v>
                </c:pt>
                <c:pt idx="75">
                  <c:v>25.333333333333034</c:v>
                </c:pt>
                <c:pt idx="76">
                  <c:v>25.666666666666639</c:v>
                </c:pt>
                <c:pt idx="77">
                  <c:v>25.999999999999947</c:v>
                </c:pt>
                <c:pt idx="78">
                  <c:v>26.333333333333034</c:v>
                </c:pt>
                <c:pt idx="79">
                  <c:v>26.666666666666639</c:v>
                </c:pt>
                <c:pt idx="80">
                  <c:v>26.999999999999947</c:v>
                </c:pt>
                <c:pt idx="81">
                  <c:v>27.333333333333034</c:v>
                </c:pt>
                <c:pt idx="82">
                  <c:v>27.666666666666639</c:v>
                </c:pt>
              </c:numCache>
            </c:numRef>
          </c:xVal>
          <c:yVal>
            <c:numRef>
              <c:f>'Basecase transmissions'!$AK$3:$AK$85</c:f>
              <c:numCache>
                <c:formatCode>General</c:formatCode>
                <c:ptCount val="83"/>
                <c:pt idx="0">
                  <c:v>13093.637320137002</c:v>
                </c:pt>
                <c:pt idx="1">
                  <c:v>4355.9914435311202</c:v>
                </c:pt>
                <c:pt idx="2">
                  <c:v>2175.1879991948153</c:v>
                </c:pt>
                <c:pt idx="3">
                  <c:v>1664.5159178907581</c:v>
                </c:pt>
                <c:pt idx="4">
                  <c:v>1793.8236845845149</c:v>
                </c:pt>
                <c:pt idx="5">
                  <c:v>1957.7740378221008</c:v>
                </c:pt>
                <c:pt idx="6">
                  <c:v>2084.647074153268</c:v>
                </c:pt>
                <c:pt idx="7">
                  <c:v>2197.5004823662898</c:v>
                </c:pt>
                <c:pt idx="8">
                  <c:v>2300.8419083614622</c:v>
                </c:pt>
                <c:pt idx="9">
                  <c:v>2399.8089263993711</c:v>
                </c:pt>
                <c:pt idx="10">
                  <c:v>2488.0931021451461</c:v>
                </c:pt>
                <c:pt idx="11">
                  <c:v>2565.8860470278337</c:v>
                </c:pt>
                <c:pt idx="12">
                  <c:v>2633.3853592272262</c:v>
                </c:pt>
                <c:pt idx="13">
                  <c:v>2693.3239583584582</c:v>
                </c:pt>
                <c:pt idx="14">
                  <c:v>2744.6831336108562</c:v>
                </c:pt>
                <c:pt idx="15">
                  <c:v>2788.2054444855989</c:v>
                </c:pt>
                <c:pt idx="16">
                  <c:v>2819.8215890019301</c:v>
                </c:pt>
                <c:pt idx="17">
                  <c:v>2846.2506452415869</c:v>
                </c:pt>
                <c:pt idx="18">
                  <c:v>2863.814647786729</c:v>
                </c:pt>
                <c:pt idx="19">
                  <c:v>2874.5754419935852</c:v>
                </c:pt>
                <c:pt idx="20">
                  <c:v>2877.4277675843732</c:v>
                </c:pt>
                <c:pt idx="21">
                  <c:v>2873.3551260910176</c:v>
                </c:pt>
                <c:pt idx="22">
                  <c:v>2865.1148895645001</c:v>
                </c:pt>
                <c:pt idx="23">
                  <c:v>2852.797496347961</c:v>
                </c:pt>
                <c:pt idx="24">
                  <c:v>2837.6415237413862</c:v>
                </c:pt>
                <c:pt idx="25">
                  <c:v>2815.8234396443472</c:v>
                </c:pt>
                <c:pt idx="26">
                  <c:v>2789.0910195316419</c:v>
                </c:pt>
                <c:pt idx="27">
                  <c:v>2762.8012987796001</c:v>
                </c:pt>
                <c:pt idx="28">
                  <c:v>2732.5159865104961</c:v>
                </c:pt>
                <c:pt idx="29">
                  <c:v>2705.2682890044839</c:v>
                </c:pt>
                <c:pt idx="30">
                  <c:v>2678.1459530749112</c:v>
                </c:pt>
                <c:pt idx="31">
                  <c:v>2649.2326213661704</c:v>
                </c:pt>
                <c:pt idx="32">
                  <c:v>2616.4771059760433</c:v>
                </c:pt>
                <c:pt idx="33">
                  <c:v>2585.939623204697</c:v>
                </c:pt>
                <c:pt idx="34">
                  <c:v>2550.7564768791362</c:v>
                </c:pt>
                <c:pt idx="35">
                  <c:v>2514.765243380441</c:v>
                </c:pt>
                <c:pt idx="36">
                  <c:v>2480.8081690903782</c:v>
                </c:pt>
                <c:pt idx="37">
                  <c:v>2450.3725632278911</c:v>
                </c:pt>
                <c:pt idx="38">
                  <c:v>2420.5723577863796</c:v>
                </c:pt>
                <c:pt idx="39">
                  <c:v>2386.98800427062</c:v>
                </c:pt>
                <c:pt idx="40">
                  <c:v>2355.0903568726667</c:v>
                </c:pt>
                <c:pt idx="41">
                  <c:v>2321.1804182483502</c:v>
                </c:pt>
                <c:pt idx="42">
                  <c:v>2286.3843329034689</c:v>
                </c:pt>
                <c:pt idx="43">
                  <c:v>2254.7936978903172</c:v>
                </c:pt>
                <c:pt idx="44">
                  <c:v>2222.0367261935312</c:v>
                </c:pt>
                <c:pt idx="45">
                  <c:v>2192.0385926668569</c:v>
                </c:pt>
                <c:pt idx="46">
                  <c:v>2160.893794207218</c:v>
                </c:pt>
                <c:pt idx="47">
                  <c:v>2127.6781718056559</c:v>
                </c:pt>
                <c:pt idx="48">
                  <c:v>2094.3849573634552</c:v>
                </c:pt>
                <c:pt idx="49">
                  <c:v>2062.8839380015825</c:v>
                </c:pt>
                <c:pt idx="50">
                  <c:v>2030.5854691586501</c:v>
                </c:pt>
                <c:pt idx="51">
                  <c:v>1996.824674676757</c:v>
                </c:pt>
                <c:pt idx="52">
                  <c:v>1964.9934229221508</c:v>
                </c:pt>
                <c:pt idx="53">
                  <c:v>1932.5413854263199</c:v>
                </c:pt>
                <c:pt idx="54">
                  <c:v>1901.9406250350021</c:v>
                </c:pt>
                <c:pt idx="55">
                  <c:v>1873.1155229887731</c:v>
                </c:pt>
                <c:pt idx="56">
                  <c:v>1841.142758821924</c:v>
                </c:pt>
                <c:pt idx="57">
                  <c:v>1812.3575103103378</c:v>
                </c:pt>
                <c:pt idx="58">
                  <c:v>1782.6841205734765</c:v>
                </c:pt>
                <c:pt idx="59">
                  <c:v>1752.0829903050828</c:v>
                </c:pt>
                <c:pt idx="60">
                  <c:v>1721.4541943165198</c:v>
                </c:pt>
                <c:pt idx="61">
                  <c:v>1691.975335632168</c:v>
                </c:pt>
                <c:pt idx="62">
                  <c:v>1661.6164784686709</c:v>
                </c:pt>
                <c:pt idx="63">
                  <c:v>1631.6333217197748</c:v>
                </c:pt>
                <c:pt idx="64">
                  <c:v>1601.7434969231308</c:v>
                </c:pt>
                <c:pt idx="65">
                  <c:v>1571.0064609947101</c:v>
                </c:pt>
                <c:pt idx="66">
                  <c:v>1541.0001810272211</c:v>
                </c:pt>
                <c:pt idx="67">
                  <c:v>1512.7929428201148</c:v>
                </c:pt>
                <c:pt idx="68">
                  <c:v>1483.574435546007</c:v>
                </c:pt>
                <c:pt idx="69">
                  <c:v>1453.80032931694</c:v>
                </c:pt>
                <c:pt idx="70">
                  <c:v>1425.2282945262259</c:v>
                </c:pt>
                <c:pt idx="71">
                  <c:v>1398.2109115779829</c:v>
                </c:pt>
                <c:pt idx="72">
                  <c:v>1369.6877753541851</c:v>
                </c:pt>
                <c:pt idx="73">
                  <c:v>1343.026146572769</c:v>
                </c:pt>
                <c:pt idx="74">
                  <c:v>1313.4954844036031</c:v>
                </c:pt>
                <c:pt idx="75">
                  <c:v>1285.7429247139858</c:v>
                </c:pt>
                <c:pt idx="76">
                  <c:v>1259.377968529569</c:v>
                </c:pt>
                <c:pt idx="77">
                  <c:v>1233.1638981424508</c:v>
                </c:pt>
                <c:pt idx="78">
                  <c:v>1206.7930138333184</c:v>
                </c:pt>
                <c:pt idx="79">
                  <c:v>1180.4954482089222</c:v>
                </c:pt>
                <c:pt idx="80">
                  <c:v>1154.29925249096</c:v>
                </c:pt>
                <c:pt idx="81">
                  <c:v>1128.5454428787996</c:v>
                </c:pt>
                <c:pt idx="82">
                  <c:v>1103.6821493671348</c:v>
                </c:pt>
              </c:numCache>
            </c:numRef>
          </c:yVal>
        </c:ser>
        <c:axId val="136554752"/>
        <c:axId val="136573312"/>
      </c:scatterChart>
      <c:valAx>
        <c:axId val="136554752"/>
        <c:scaling>
          <c:orientation val="minMax"/>
          <c:max val="5"/>
          <c:min val="0"/>
        </c:scaling>
        <c:axPos val="b"/>
        <c:title>
          <c:tx>
            <c:rich>
              <a:bodyPr/>
              <a:lstStyle/>
              <a:p>
                <a:pPr>
                  <a:defRPr/>
                </a:pPr>
                <a:r>
                  <a:rPr lang="en-US"/>
                  <a:t>Years since presentation-to-care</a:t>
                </a:r>
              </a:p>
            </c:rich>
          </c:tx>
          <c:layout>
            <c:manualLayout>
              <c:xMode val="edge"/>
              <c:yMode val="edge"/>
              <c:x val="0.2963029295692079"/>
              <c:y val="0.90109404650317593"/>
            </c:manualLayout>
          </c:layout>
        </c:title>
        <c:numFmt formatCode="General" sourceLinked="1"/>
        <c:tickLblPos val="nextTo"/>
        <c:spPr>
          <a:ln>
            <a:solidFill>
              <a:schemeClr val="tx1"/>
            </a:solidFill>
          </a:ln>
        </c:spPr>
        <c:crossAx val="136573312"/>
        <c:crosses val="autoZero"/>
        <c:crossBetween val="midCat"/>
      </c:valAx>
      <c:valAx>
        <c:axId val="136573312"/>
        <c:scaling>
          <c:orientation val="minMax"/>
        </c:scaling>
        <c:axPos val="l"/>
        <c:title>
          <c:tx>
            <c:rich>
              <a:bodyPr rot="-5400000" vert="horz"/>
              <a:lstStyle/>
              <a:p>
                <a:pPr>
                  <a:defRPr/>
                </a:pPr>
                <a:r>
                  <a:rPr lang="en-US"/>
                  <a:t>Transmissions/1,000 patients/year</a:t>
                </a:r>
              </a:p>
            </c:rich>
          </c:tx>
          <c:layout/>
        </c:title>
        <c:numFmt formatCode="General" sourceLinked="1"/>
        <c:tickLblPos val="nextTo"/>
        <c:spPr>
          <a:ln>
            <a:solidFill>
              <a:schemeClr val="tx1"/>
            </a:solidFill>
          </a:ln>
        </c:spPr>
        <c:crossAx val="136554752"/>
        <c:crosses val="autoZero"/>
        <c:crossBetween val="midCat"/>
        <c:dispUnits>
          <c:builtInUnit val="thousands"/>
        </c:dispUnits>
      </c:valAx>
    </c:plotArea>
    <c:plotVisOnly val="1"/>
    <c:dispBlanksAs val="gap"/>
  </c:chart>
  <c:txPr>
    <a:bodyPr/>
    <a:lstStyle/>
    <a:p>
      <a:pPr>
        <a:defRPr sz="2000">
          <a:solidFill>
            <a:schemeClr val="tx1"/>
          </a:solidFill>
        </a:defRPr>
      </a:pPr>
      <a:endParaRPr lang="en-US"/>
    </a:p>
  </c:txPr>
  <c:externalData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086136357870813"/>
          <c:y val="0.12474789773288061"/>
          <c:w val="0.71610967484531063"/>
          <c:h val="0.7584961042563273"/>
        </c:manualLayout>
      </c:layout>
      <c:scatterChart>
        <c:scatterStyle val="lineMarker"/>
        <c:ser>
          <c:idx val="0"/>
          <c:order val="0"/>
          <c:spPr>
            <a:ln w="57150" cmpd="sng">
              <a:noFill/>
              <a:prstDash val="solid"/>
            </a:ln>
          </c:spPr>
          <c:marker>
            <c:symbol val="none"/>
          </c:marker>
          <c:xVal>
            <c:numRef>
              <c:f>Sheet1!$B$4:$B$6</c:f>
              <c:numCache>
                <c:formatCode>#,##0</c:formatCode>
                <c:ptCount val="3"/>
                <c:pt idx="0">
                  <c:v>131244</c:v>
                </c:pt>
                <c:pt idx="1">
                  <c:v>300301</c:v>
                </c:pt>
                <c:pt idx="2">
                  <c:v>342822</c:v>
                </c:pt>
              </c:numCache>
            </c:numRef>
          </c:xVal>
          <c:yVal>
            <c:numRef>
              <c:f>Sheet1!$C$4:$C$6</c:f>
              <c:numCache>
                <c:formatCode>0.00</c:formatCode>
                <c:ptCount val="3"/>
                <c:pt idx="0">
                  <c:v>4.0479416666666665</c:v>
                </c:pt>
                <c:pt idx="1">
                  <c:v>12.07979166666667</c:v>
                </c:pt>
                <c:pt idx="2">
                  <c:v>12.450108333333334</c:v>
                </c:pt>
              </c:numCache>
            </c:numRef>
          </c:yVal>
        </c:ser>
        <c:axId val="136713344"/>
        <c:axId val="136715264"/>
      </c:scatterChart>
      <c:valAx>
        <c:axId val="136713344"/>
        <c:scaling>
          <c:orientation val="minMax"/>
          <c:max val="350000"/>
          <c:min val="100000"/>
        </c:scaling>
        <c:axPos val="b"/>
        <c:title>
          <c:tx>
            <c:rich>
              <a:bodyPr/>
              <a:lstStyle/>
              <a:p>
                <a:pPr>
                  <a:defRPr>
                    <a:solidFill>
                      <a:schemeClr val="tx1"/>
                    </a:solidFill>
                  </a:defRPr>
                </a:pPr>
                <a:r>
                  <a:rPr lang="en-US" sz="1400" dirty="0" smtClean="0">
                    <a:solidFill>
                      <a:schemeClr val="tx1"/>
                    </a:solidFill>
                    <a:latin typeface="Arial" pitchFamily="34" charset="0"/>
                    <a:cs typeface="Arial" pitchFamily="34" charset="0"/>
                  </a:rPr>
                  <a:t>Per</a:t>
                </a:r>
                <a:r>
                  <a:rPr lang="en-US" sz="1400" baseline="0" dirty="0" smtClean="0">
                    <a:solidFill>
                      <a:schemeClr val="tx1"/>
                    </a:solidFill>
                    <a:latin typeface="Arial" pitchFamily="34" charset="0"/>
                    <a:cs typeface="Arial" pitchFamily="34" charset="0"/>
                  </a:rPr>
                  <a:t> P</a:t>
                </a:r>
                <a:r>
                  <a:rPr lang="en-US" sz="1400" dirty="0" smtClean="0">
                    <a:solidFill>
                      <a:schemeClr val="tx1"/>
                    </a:solidFill>
                    <a:latin typeface="Arial" pitchFamily="34" charset="0"/>
                    <a:cs typeface="Arial" pitchFamily="34" charset="0"/>
                  </a:rPr>
                  <a:t>erson</a:t>
                </a:r>
                <a:r>
                  <a:rPr lang="en-US" sz="1400" baseline="0" dirty="0" smtClean="0">
                    <a:solidFill>
                      <a:schemeClr val="tx1"/>
                    </a:solidFill>
                    <a:latin typeface="Arial" pitchFamily="34" charset="0"/>
                    <a:cs typeface="Arial" pitchFamily="34" charset="0"/>
                  </a:rPr>
                  <a:t> Lifetime </a:t>
                </a:r>
                <a:r>
                  <a:rPr lang="en-US" sz="1400" dirty="0" smtClean="0">
                    <a:solidFill>
                      <a:schemeClr val="tx1"/>
                    </a:solidFill>
                    <a:latin typeface="Arial" pitchFamily="34" charset="0"/>
                    <a:cs typeface="Arial" pitchFamily="34" charset="0"/>
                  </a:rPr>
                  <a:t>Costs </a:t>
                </a:r>
                <a:r>
                  <a:rPr lang="en-US" sz="1400" dirty="0">
                    <a:solidFill>
                      <a:schemeClr val="tx1"/>
                    </a:solidFill>
                    <a:latin typeface="Arial" pitchFamily="34" charset="0"/>
                    <a:cs typeface="Arial" pitchFamily="34" charset="0"/>
                  </a:rPr>
                  <a:t>($)</a:t>
                </a:r>
              </a:p>
            </c:rich>
          </c:tx>
          <c:layout/>
        </c:title>
        <c:numFmt formatCode="#,##0" sourceLinked="1"/>
        <c:majorTickMark val="none"/>
        <c:tickLblPos val="nextTo"/>
        <c:txPr>
          <a:bodyPr/>
          <a:lstStyle/>
          <a:p>
            <a:pPr>
              <a:defRPr sz="1400">
                <a:solidFill>
                  <a:schemeClr val="tx1"/>
                </a:solidFill>
                <a:latin typeface="Arial" pitchFamily="34" charset="0"/>
                <a:cs typeface="Arial" pitchFamily="34" charset="0"/>
              </a:defRPr>
            </a:pPr>
            <a:endParaRPr lang="en-US"/>
          </a:p>
        </c:txPr>
        <c:crossAx val="136715264"/>
        <c:crosses val="autoZero"/>
        <c:crossBetween val="midCat"/>
      </c:valAx>
      <c:valAx>
        <c:axId val="136715264"/>
        <c:scaling>
          <c:orientation val="minMax"/>
          <c:min val="4"/>
        </c:scaling>
        <c:axPos val="l"/>
        <c:majorGridlines>
          <c:spPr>
            <a:ln>
              <a:solidFill>
                <a:srgbClr val="4F81BD">
                  <a:alpha val="0"/>
                </a:srgbClr>
              </a:solidFill>
            </a:ln>
          </c:spPr>
        </c:majorGridlines>
        <c:title>
          <c:tx>
            <c:rich>
              <a:bodyPr/>
              <a:lstStyle/>
              <a:p>
                <a:pPr>
                  <a:defRPr sz="1400">
                    <a:solidFill>
                      <a:schemeClr val="tx1"/>
                    </a:solidFill>
                  </a:defRPr>
                </a:pPr>
                <a:r>
                  <a:rPr lang="en-US" sz="1400" dirty="0" smtClean="0">
                    <a:solidFill>
                      <a:schemeClr val="tx1"/>
                    </a:solidFill>
                    <a:latin typeface="Arial" pitchFamily="34" charset="0"/>
                    <a:cs typeface="Arial" pitchFamily="34" charset="0"/>
                  </a:rPr>
                  <a:t>Life Expectancy </a:t>
                </a:r>
                <a:r>
                  <a:rPr lang="en-US" sz="1400" dirty="0">
                    <a:solidFill>
                      <a:schemeClr val="tx1"/>
                    </a:solidFill>
                    <a:latin typeface="Arial" pitchFamily="34" charset="0"/>
                    <a:cs typeface="Arial" pitchFamily="34" charset="0"/>
                  </a:rPr>
                  <a:t>(QALYs)</a:t>
                </a:r>
              </a:p>
            </c:rich>
          </c:tx>
          <c:layout/>
        </c:title>
        <c:numFmt formatCode="0" sourceLinked="0"/>
        <c:majorTickMark val="none"/>
        <c:tickLblPos val="nextTo"/>
        <c:txPr>
          <a:bodyPr/>
          <a:lstStyle/>
          <a:p>
            <a:pPr>
              <a:defRPr sz="1400">
                <a:solidFill>
                  <a:schemeClr val="tx1"/>
                </a:solidFill>
                <a:latin typeface="Arial" pitchFamily="34" charset="0"/>
                <a:cs typeface="Arial" pitchFamily="34" charset="0"/>
              </a:defRPr>
            </a:pPr>
            <a:endParaRPr lang="en-US"/>
          </a:p>
        </c:txPr>
        <c:crossAx val="136713344"/>
        <c:crosses val="autoZero"/>
        <c:crossBetween val="midCat"/>
      </c:valAx>
    </c:plotArea>
    <c:plotVisOnly val="1"/>
    <c:dispBlanksAs val="gap"/>
  </c:chart>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2927079278989423"/>
          <c:y val="1.9491525423728947E-2"/>
          <c:w val="0.72356799251618464"/>
          <c:h val="0.85667079750624464"/>
        </c:manualLayout>
      </c:layout>
      <c:barChart>
        <c:barDir val="col"/>
        <c:grouping val="clustered"/>
        <c:ser>
          <c:idx val="0"/>
          <c:order val="0"/>
          <c:tx>
            <c:strRef>
              <c:f>'Data (2)'!$B$1</c:f>
              <c:strCache>
                <c:ptCount val="1"/>
                <c:pt idx="0">
                  <c:v>Generic ART</c:v>
                </c:pt>
              </c:strCache>
            </c:strRef>
          </c:tx>
          <c:spPr>
            <a:solidFill>
              <a:srgbClr val="0000FF">
                <a:alpha val="13000"/>
              </a:srgbClr>
            </a:solidFill>
          </c:spPr>
          <c:cat>
            <c:numRef>
              <c:f>'Data (2)'!$A$2:$A$20</c:f>
              <c:numCache>
                <c:formatCode>General</c:formatCode>
                <c:ptCount val="19"/>
                <c:pt idx="0" formatCode="0">
                  <c:v>35</c:v>
                </c:pt>
                <c:pt idx="3" formatCode="0">
                  <c:v>45</c:v>
                </c:pt>
                <c:pt idx="6" formatCode="0">
                  <c:v>55</c:v>
                </c:pt>
                <c:pt idx="9" formatCode="0">
                  <c:v>65</c:v>
                </c:pt>
                <c:pt idx="12" formatCode="0">
                  <c:v>75</c:v>
                </c:pt>
                <c:pt idx="15">
                  <c:v>85</c:v>
                </c:pt>
                <c:pt idx="18" formatCode="0">
                  <c:v>95</c:v>
                </c:pt>
              </c:numCache>
            </c:numRef>
          </c:cat>
          <c:val>
            <c:numRef>
              <c:f>'Data (2)'!$B$2:$B$20</c:f>
              <c:numCache>
                <c:formatCode>General</c:formatCode>
                <c:ptCount val="19"/>
                <c:pt idx="0" formatCode="_(&quot;$&quot;* #,##0_);_(&quot;$&quot;* \(#,##0\);_(&quot;$&quot;* &quot;-&quot;_);_(@_)">
                  <c:v>197208546.62256026</c:v>
                </c:pt>
                <c:pt idx="3" formatCode="_(&quot;$&quot;* #,##0_);_(&quot;$&quot;* \(#,##0\);_(&quot;$&quot;* &quot;-&quot;_);_(@_)">
                  <c:v>378808720.99488014</c:v>
                </c:pt>
                <c:pt idx="6" formatCode="_(&quot;$&quot;* #,##0_);_(&quot;$&quot;* \(#,##0\);_(&quot;$&quot;* &quot;-&quot;_);_(@_)">
                  <c:v>560426877.36287796</c:v>
                </c:pt>
                <c:pt idx="9" formatCode="_(&quot;$&quot;* #,##0_);_(&quot;$&quot;* \(#,##0\);_(&quot;$&quot;* &quot;-&quot;_);_(@_)">
                  <c:v>742027051.73520041</c:v>
                </c:pt>
                <c:pt idx="12" formatCode="_(&quot;$&quot;* #,##0_);_(&quot;$&quot;* \(#,##0\);_(&quot;$&quot;* &quot;-&quot;_);_(@_)">
                  <c:v>923645208.10320044</c:v>
                </c:pt>
                <c:pt idx="15" formatCode="_(&quot;$&quot;* #,##0_);_(&quot;$&quot;* \(#,##0\);_(&quot;$&quot;* &quot;-&quot;_);_(@_)">
                  <c:v>1105263364.4712002</c:v>
                </c:pt>
                <c:pt idx="18" formatCode="_(&quot;$&quot;* #,##0_);_(&quot;$&quot;* \(#,##0\);_(&quot;$&quot;* &quot;-&quot;_);_(@_)">
                  <c:v>1286863538.8435202</c:v>
                </c:pt>
              </c:numCache>
            </c:numRef>
          </c:val>
        </c:ser>
        <c:gapWidth val="0"/>
        <c:axId val="136759552"/>
        <c:axId val="136921088"/>
      </c:barChart>
      <c:catAx>
        <c:axId val="136759552"/>
        <c:scaling>
          <c:orientation val="minMax"/>
        </c:scaling>
        <c:axPos val="b"/>
        <c:numFmt formatCode="0" sourceLinked="1"/>
        <c:majorTickMark val="none"/>
        <c:tickLblPos val="nextTo"/>
        <c:txPr>
          <a:bodyPr/>
          <a:lstStyle/>
          <a:p>
            <a:pPr>
              <a:defRPr sz="1400">
                <a:solidFill>
                  <a:schemeClr val="tx1"/>
                </a:solidFill>
                <a:latin typeface="Arial" pitchFamily="34" charset="0"/>
                <a:cs typeface="Arial" pitchFamily="34" charset="0"/>
              </a:defRPr>
            </a:pPr>
            <a:endParaRPr lang="en-US"/>
          </a:p>
        </c:txPr>
        <c:crossAx val="136921088"/>
        <c:crosses val="autoZero"/>
        <c:auto val="1"/>
        <c:lblAlgn val="ctr"/>
        <c:lblOffset val="100"/>
      </c:catAx>
      <c:valAx>
        <c:axId val="136921088"/>
        <c:scaling>
          <c:orientation val="minMax"/>
          <c:min val="0"/>
        </c:scaling>
        <c:axPos val="l"/>
        <c:majorGridlines/>
        <c:numFmt formatCode="#,##0" sourceLinked="0"/>
        <c:tickLblPos val="nextTo"/>
        <c:txPr>
          <a:bodyPr/>
          <a:lstStyle/>
          <a:p>
            <a:pPr>
              <a:defRPr sz="1400">
                <a:solidFill>
                  <a:schemeClr val="tx1"/>
                </a:solidFill>
                <a:latin typeface="Arial" pitchFamily="34" charset="0"/>
                <a:cs typeface="Arial" pitchFamily="34" charset="0"/>
              </a:defRPr>
            </a:pPr>
            <a:endParaRPr lang="en-US"/>
          </a:p>
        </c:txPr>
        <c:crossAx val="136759552"/>
        <c:crosses val="autoZero"/>
        <c:crossBetween val="between"/>
        <c:dispUnits>
          <c:builtInUnit val="millions"/>
        </c:dispUnits>
      </c:valAx>
    </c:plotArea>
    <c:legend>
      <c:legendPos val="r"/>
      <c:layout>
        <c:manualLayout>
          <c:xMode val="edge"/>
          <c:yMode val="edge"/>
          <c:x val="0.14589426354924259"/>
          <c:y val="0.18101256410745376"/>
          <c:w val="0.13882788044924341"/>
          <c:h val="5.2018455320203834E-2"/>
        </c:manualLayout>
      </c:layout>
      <c:txPr>
        <a:bodyPr/>
        <a:lstStyle/>
        <a:p>
          <a:pPr>
            <a:defRPr sz="1400">
              <a:solidFill>
                <a:schemeClr val="tx1"/>
              </a:solidFill>
              <a:latin typeface="Arial" pitchFamily="34" charset="0"/>
              <a:cs typeface="Arial" pitchFamily="34" charset="0"/>
            </a:defRPr>
          </a:pPr>
          <a:endParaRPr lang="en-US"/>
        </a:p>
      </c:txPr>
    </c:legend>
    <c:plotVisOnly val="1"/>
    <c:dispBlanksAs val="gap"/>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2151262050187669"/>
          <c:y val="5.1400554097404488E-2"/>
          <c:w val="0.82316088993548708"/>
          <c:h val="0.77970654709828213"/>
        </c:manualLayout>
      </c:layout>
      <c:scatterChart>
        <c:scatterStyle val="lineMarker"/>
        <c:ser>
          <c:idx val="2"/>
          <c:order val="0"/>
          <c:tx>
            <c:v>Early ART</c:v>
          </c:tx>
          <c:spPr>
            <a:ln w="44450">
              <a:solidFill>
                <a:srgbClr val="000099"/>
              </a:solidFill>
            </a:ln>
          </c:spPr>
          <c:marker>
            <c:symbol val="none"/>
          </c:marker>
          <c:xVal>
            <c:numRef>
              <c:f>'Basecase survival'!$F$3:$F$86</c:f>
              <c:numCache>
                <c:formatCode>General</c:formatCode>
                <c:ptCount val="8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numCache>
            </c:numRef>
          </c:xVal>
          <c:yVal>
            <c:numRef>
              <c:f>'Basecase survival'!$I$3:$I$86</c:f>
              <c:numCache>
                <c:formatCode>General</c:formatCode>
                <c:ptCount val="84"/>
                <c:pt idx="0">
                  <c:v>1</c:v>
                </c:pt>
                <c:pt idx="1">
                  <c:v>0.98772444036662121</c:v>
                </c:pt>
                <c:pt idx="2">
                  <c:v>0.97616527850893264</c:v>
                </c:pt>
                <c:pt idx="3">
                  <c:v>0.96251375084520741</c:v>
                </c:pt>
                <c:pt idx="4">
                  <c:v>0.94636318757503946</c:v>
                </c:pt>
                <c:pt idx="5">
                  <c:v>0.92718506966492131</c:v>
                </c:pt>
                <c:pt idx="6">
                  <c:v>0.90484538111459689</c:v>
                </c:pt>
                <c:pt idx="7">
                  <c:v>0.87976321234621113</c:v>
                </c:pt>
                <c:pt idx="8">
                  <c:v>0.85277056797503292</c:v>
                </c:pt>
                <c:pt idx="9">
                  <c:v>0.82445080099832369</c:v>
                </c:pt>
                <c:pt idx="10">
                  <c:v>0.7955307552905988</c:v>
                </c:pt>
                <c:pt idx="11">
                  <c:v>0.76649239553681903</c:v>
                </c:pt>
                <c:pt idx="12">
                  <c:v>0.73691652497509708</c:v>
                </c:pt>
                <c:pt idx="13">
                  <c:v>0.70808580148379974</c:v>
                </c:pt>
                <c:pt idx="14">
                  <c:v>0.6795654967426199</c:v>
                </c:pt>
                <c:pt idx="15">
                  <c:v>0.65132507019326091</c:v>
                </c:pt>
                <c:pt idx="16">
                  <c:v>0.62344235505778467</c:v>
                </c:pt>
                <c:pt idx="17">
                  <c:v>0.5960440668272815</c:v>
                </c:pt>
                <c:pt idx="18">
                  <c:v>0.56870823052290465</c:v>
                </c:pt>
                <c:pt idx="19">
                  <c:v>0.54256413049405749</c:v>
                </c:pt>
                <c:pt idx="20">
                  <c:v>0.51658056877384428</c:v>
                </c:pt>
                <c:pt idx="21">
                  <c:v>0.49117863237630482</c:v>
                </c:pt>
                <c:pt idx="22">
                  <c:v>0.46631570278156337</c:v>
                </c:pt>
                <c:pt idx="23">
                  <c:v>0.44223449461659659</c:v>
                </c:pt>
                <c:pt idx="24">
                  <c:v>0.41855737446241681</c:v>
                </c:pt>
                <c:pt idx="25">
                  <c:v>0.39548371998923376</c:v>
                </c:pt>
                <c:pt idx="26">
                  <c:v>0.37312523204018561</c:v>
                </c:pt>
                <c:pt idx="27">
                  <c:v>0.35148444401814238</c:v>
                </c:pt>
                <c:pt idx="28">
                  <c:v>0.33043084705381592</c:v>
                </c:pt>
                <c:pt idx="29">
                  <c:v>0.31006862589943507</c:v>
                </c:pt>
                <c:pt idx="30">
                  <c:v>0.29046060977234917</c:v>
                </c:pt>
                <c:pt idx="31">
                  <c:v>0.27142849237576938</c:v>
                </c:pt>
                <c:pt idx="32">
                  <c:v>0.25321360359943185</c:v>
                </c:pt>
                <c:pt idx="33">
                  <c:v>0.23569200610723975</c:v>
                </c:pt>
                <c:pt idx="34">
                  <c:v>0.21897582466698176</c:v>
                </c:pt>
                <c:pt idx="35">
                  <c:v>0.20281254462077258</c:v>
                </c:pt>
                <c:pt idx="36">
                  <c:v>0.18741014393688679</c:v>
                </c:pt>
                <c:pt idx="37">
                  <c:v>0.17281257336945866</c:v>
                </c:pt>
                <c:pt idx="38">
                  <c:v>0.15900553537007672</c:v>
                </c:pt>
                <c:pt idx="39">
                  <c:v>0.14585117103563278</c:v>
                </c:pt>
                <c:pt idx="40">
                  <c:v>0.13343464343459971</c:v>
                </c:pt>
                <c:pt idx="41">
                  <c:v>0.12175544392540476</c:v>
                </c:pt>
                <c:pt idx="42">
                  <c:v>0.11066571287802351</c:v>
                </c:pt>
                <c:pt idx="43">
                  <c:v>0.10028655313399774</c:v>
                </c:pt>
                <c:pt idx="44">
                  <c:v>9.0596124646127207E-2</c:v>
                </c:pt>
                <c:pt idx="45">
                  <c:v>8.1523818638606971E-2</c:v>
                </c:pt>
                <c:pt idx="46">
                  <c:v>7.3122585126977224E-2</c:v>
                </c:pt>
                <c:pt idx="47">
                  <c:v>6.5335945584039906E-2</c:v>
                </c:pt>
                <c:pt idx="48">
                  <c:v>5.8148970769881375E-2</c:v>
                </c:pt>
                <c:pt idx="49">
                  <c:v>5.1581465001831917E-2</c:v>
                </c:pt>
                <c:pt idx="50">
                  <c:v>4.5510651521146583E-2</c:v>
                </c:pt>
                <c:pt idx="51">
                  <c:v>3.993511153382389E-2</c:v>
                </c:pt>
                <c:pt idx="52">
                  <c:v>3.4864716057456752E-2</c:v>
                </c:pt>
                <c:pt idx="53">
                  <c:v>3.0276227044954283E-2</c:v>
                </c:pt>
                <c:pt idx="54">
                  <c:v>2.6125781431401228E-2</c:v>
                </c:pt>
                <c:pt idx="55">
                  <c:v>2.2406803221003566E-2</c:v>
                </c:pt>
                <c:pt idx="56">
                  <c:v>1.9078974110618301E-2</c:v>
                </c:pt>
                <c:pt idx="57">
                  <c:v>1.6126333287589674E-2</c:v>
                </c:pt>
                <c:pt idx="58">
                  <c:v>1.3504558899994185E-2</c:v>
                </c:pt>
                <c:pt idx="59">
                  <c:v>1.1206791279827715E-2</c:v>
                </c:pt>
                <c:pt idx="60">
                  <c:v>9.2064980153805705E-3</c:v>
                </c:pt>
                <c:pt idx="61">
                  <c:v>7.4875258269543974E-3</c:v>
                </c:pt>
                <c:pt idx="62">
                  <c:v>6.0069936630020903E-3</c:v>
                </c:pt>
                <c:pt idx="63">
                  <c:v>4.7678362891815105E-3</c:v>
                </c:pt>
                <c:pt idx="64">
                  <c:v>3.744407254199643E-3</c:v>
                </c:pt>
                <c:pt idx="65">
                  <c:v>2.900226049871221E-3</c:v>
                </c:pt>
                <c:pt idx="66">
                  <c:v>2.2126227593012252E-3</c:v>
                </c:pt>
                <c:pt idx="67">
                  <c:v>1.6664707890023138E-3</c:v>
                </c:pt>
                <c:pt idx="68">
                  <c:v>1.2334310644045341E-3</c:v>
                </c:pt>
                <c:pt idx="69">
                  <c:v>8.9797700737025664E-4</c:v>
                </c:pt>
                <c:pt idx="70">
                  <c:v>6.4527043474124992E-4</c:v>
                </c:pt>
                <c:pt idx="71">
                  <c:v>4.5509399881765521E-4</c:v>
                </c:pt>
                <c:pt idx="72">
                  <c:v>3.1549784608390615E-4</c:v>
                </c:pt>
                <c:pt idx="73">
                  <c:v>2.1501867836012614E-4</c:v>
                </c:pt>
                <c:pt idx="74">
                  <c:v>1.4374646336989003E-4</c:v>
                </c:pt>
                <c:pt idx="75">
                  <c:v>9.3817228684327768E-5</c:v>
                </c:pt>
                <c:pt idx="76">
                  <c:v>6.0485224974518081E-5</c:v>
                </c:pt>
                <c:pt idx="77">
                  <c:v>3.794344771422395E-5</c:v>
                </c:pt>
                <c:pt idx="78">
                  <c:v>2.3327752265312399E-5</c:v>
                </c:pt>
                <c:pt idx="79">
                  <c:v>1.3928202695765328E-5</c:v>
                </c:pt>
                <c:pt idx="80">
                  <c:v>8.2102607184963266E-6</c:v>
                </c:pt>
                <c:pt idx="81">
                  <c:v>4.7076974286422054E-6</c:v>
                </c:pt>
                <c:pt idx="82">
                  <c:v>2.6268906182648548E-6</c:v>
                </c:pt>
                <c:pt idx="83">
                  <c:v>1.4053238529368081E-6</c:v>
                </c:pt>
              </c:numCache>
            </c:numRef>
          </c:yVal>
        </c:ser>
        <c:ser>
          <c:idx val="1"/>
          <c:order val="1"/>
          <c:tx>
            <c:v>Delayed ART</c:v>
          </c:tx>
          <c:spPr>
            <a:ln w="44450">
              <a:solidFill>
                <a:srgbClr val="FF0000"/>
              </a:solidFill>
            </a:ln>
          </c:spPr>
          <c:marker>
            <c:symbol val="none"/>
          </c:marker>
          <c:xVal>
            <c:numRef>
              <c:f>'Basecase survival'!$F$3:$F$86</c:f>
              <c:numCache>
                <c:formatCode>General</c:formatCode>
                <c:ptCount val="8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numCache>
            </c:numRef>
          </c:xVal>
          <c:yVal>
            <c:numRef>
              <c:f>'Basecase survival'!$H$3:$H$86</c:f>
              <c:numCache>
                <c:formatCode>General</c:formatCode>
                <c:ptCount val="84"/>
                <c:pt idx="0">
                  <c:v>1</c:v>
                </c:pt>
                <c:pt idx="1">
                  <c:v>0.96591140207206294</c:v>
                </c:pt>
                <c:pt idx="2">
                  <c:v>0.93140768831566456</c:v>
                </c:pt>
                <c:pt idx="3">
                  <c:v>0.89847042877744721</c:v>
                </c:pt>
                <c:pt idx="4">
                  <c:v>0.86709045404596063</c:v>
                </c:pt>
                <c:pt idx="5">
                  <c:v>0.83619613384454861</c:v>
                </c:pt>
                <c:pt idx="6">
                  <c:v>0.80410601032896534</c:v>
                </c:pt>
                <c:pt idx="7">
                  <c:v>0.77120188294380121</c:v>
                </c:pt>
                <c:pt idx="8">
                  <c:v>0.73852615992728166</c:v>
                </c:pt>
                <c:pt idx="9">
                  <c:v>0.70708698870504227</c:v>
                </c:pt>
                <c:pt idx="10">
                  <c:v>0.67713029761888766</c:v>
                </c:pt>
                <c:pt idx="11">
                  <c:v>0.64868592539066383</c:v>
                </c:pt>
                <c:pt idx="12">
                  <c:v>0.62148312674975958</c:v>
                </c:pt>
                <c:pt idx="13">
                  <c:v>0.59482614217293883</c:v>
                </c:pt>
                <c:pt idx="14">
                  <c:v>0.56894453233400621</c:v>
                </c:pt>
                <c:pt idx="15">
                  <c:v>0.54413544663372426</c:v>
                </c:pt>
                <c:pt idx="16">
                  <c:v>0.51983675640979665</c:v>
                </c:pt>
                <c:pt idx="17">
                  <c:v>0.49600713698447363</c:v>
                </c:pt>
                <c:pt idx="18">
                  <c:v>0.47292474457516981</c:v>
                </c:pt>
                <c:pt idx="19">
                  <c:v>0.45033431027674831</c:v>
                </c:pt>
                <c:pt idx="20">
                  <c:v>0.42827991265599408</c:v>
                </c:pt>
                <c:pt idx="21">
                  <c:v>0.40668393806465841</c:v>
                </c:pt>
                <c:pt idx="22">
                  <c:v>0.38568770622873272</c:v>
                </c:pt>
                <c:pt idx="23">
                  <c:v>0.36543530213524311</c:v>
                </c:pt>
                <c:pt idx="24">
                  <c:v>0.34572820482106531</c:v>
                </c:pt>
                <c:pt idx="25">
                  <c:v>0.32640885933986313</c:v>
                </c:pt>
                <c:pt idx="26">
                  <c:v>0.30772939089929824</c:v>
                </c:pt>
                <c:pt idx="27">
                  <c:v>0.28953499226492657</c:v>
                </c:pt>
                <c:pt idx="28">
                  <c:v>0.2720432607329365</c:v>
                </c:pt>
                <c:pt idx="29">
                  <c:v>0.25513857696402642</c:v>
                </c:pt>
                <c:pt idx="30">
                  <c:v>0.23868068681851312</c:v>
                </c:pt>
                <c:pt idx="31">
                  <c:v>0.22290022572541179</c:v>
                </c:pt>
                <c:pt idx="32">
                  <c:v>0.20778529024663436</c:v>
                </c:pt>
                <c:pt idx="33">
                  <c:v>0.19339476725890137</c:v>
                </c:pt>
                <c:pt idx="34">
                  <c:v>0.17953180014121034</c:v>
                </c:pt>
                <c:pt idx="35">
                  <c:v>0.16623777700988768</c:v>
                </c:pt>
                <c:pt idx="36">
                  <c:v>0.15358927591753621</c:v>
                </c:pt>
                <c:pt idx="37">
                  <c:v>0.14159451893328018</c:v>
                </c:pt>
                <c:pt idx="38">
                  <c:v>0.13009619565221417</c:v>
                </c:pt>
                <c:pt idx="39">
                  <c:v>0.11928748572333371</c:v>
                </c:pt>
                <c:pt idx="40">
                  <c:v>0.10905498803046977</c:v>
                </c:pt>
                <c:pt idx="41">
                  <c:v>9.9338890441798708E-2</c:v>
                </c:pt>
                <c:pt idx="42">
                  <c:v>9.034019722451965E-2</c:v>
                </c:pt>
                <c:pt idx="43">
                  <c:v>8.1892751013452197E-2</c:v>
                </c:pt>
                <c:pt idx="44">
                  <c:v>7.3977247799858106E-2</c:v>
                </c:pt>
                <c:pt idx="45">
                  <c:v>6.6534768945740924E-2</c:v>
                </c:pt>
                <c:pt idx="46">
                  <c:v>5.9660546178711922E-2</c:v>
                </c:pt>
                <c:pt idx="47">
                  <c:v>5.3303885551184482E-2</c:v>
                </c:pt>
                <c:pt idx="48">
                  <c:v>4.7419967389974012E-2</c:v>
                </c:pt>
                <c:pt idx="49">
                  <c:v>4.2021043717978955E-2</c:v>
                </c:pt>
                <c:pt idx="50">
                  <c:v>3.7082414491191415E-2</c:v>
                </c:pt>
                <c:pt idx="51">
                  <c:v>3.2577548315931876E-2</c:v>
                </c:pt>
                <c:pt idx="52">
                  <c:v>2.8444441144301027E-2</c:v>
                </c:pt>
                <c:pt idx="53">
                  <c:v>2.4681220075498361E-2</c:v>
                </c:pt>
                <c:pt idx="54">
                  <c:v>2.1285712219536294E-2</c:v>
                </c:pt>
                <c:pt idx="55">
                  <c:v>1.8261731339799941E-2</c:v>
                </c:pt>
                <c:pt idx="56">
                  <c:v>1.5528705141740009E-2</c:v>
                </c:pt>
                <c:pt idx="57">
                  <c:v>1.3123526706164346E-2</c:v>
                </c:pt>
                <c:pt idx="58">
                  <c:v>1.0987772791979145E-2</c:v>
                </c:pt>
                <c:pt idx="59">
                  <c:v>9.1219121212847681E-3</c:v>
                </c:pt>
                <c:pt idx="60">
                  <c:v>7.4984679667767524E-3</c:v>
                </c:pt>
                <c:pt idx="61">
                  <c:v>6.1005873794253767E-3</c:v>
                </c:pt>
                <c:pt idx="62">
                  <c:v>4.9079234987133959E-3</c:v>
                </c:pt>
                <c:pt idx="63">
                  <c:v>3.9067503078758616E-3</c:v>
                </c:pt>
                <c:pt idx="64">
                  <c:v>3.060350747131662E-3</c:v>
                </c:pt>
                <c:pt idx="65">
                  <c:v>2.3743920367312048E-3</c:v>
                </c:pt>
                <c:pt idx="66">
                  <c:v>1.8157270075929842E-3</c:v>
                </c:pt>
                <c:pt idx="67">
                  <c:v>1.3641216657753201E-3</c:v>
                </c:pt>
                <c:pt idx="68">
                  <c:v>1.0085447699726441E-3</c:v>
                </c:pt>
                <c:pt idx="69">
                  <c:v>7.3329996115702384E-4</c:v>
                </c:pt>
                <c:pt idx="70">
                  <c:v>5.2500764456490229E-4</c:v>
                </c:pt>
                <c:pt idx="71">
                  <c:v>3.7107971735714977E-4</c:v>
                </c:pt>
                <c:pt idx="72">
                  <c:v>2.5772233976865499E-4</c:v>
                </c:pt>
                <c:pt idx="73">
                  <c:v>1.747668865623679E-4</c:v>
                </c:pt>
                <c:pt idx="74">
                  <c:v>1.1674483952823802E-4</c:v>
                </c:pt>
                <c:pt idx="75">
                  <c:v>7.6642392763826104E-5</c:v>
                </c:pt>
                <c:pt idx="76">
                  <c:v>4.9560982781872911E-5</c:v>
                </c:pt>
                <c:pt idx="77">
                  <c:v>3.1289843937393315E-5</c:v>
                </c:pt>
                <c:pt idx="78">
                  <c:v>1.9251999631270879E-5</c:v>
                </c:pt>
                <c:pt idx="79">
                  <c:v>1.1642670179613037E-5</c:v>
                </c:pt>
                <c:pt idx="80">
                  <c:v>6.7552840065152994E-6</c:v>
                </c:pt>
                <c:pt idx="81">
                  <c:v>3.8977812951607082E-6</c:v>
                </c:pt>
                <c:pt idx="82">
                  <c:v>2.2193797117837897E-6</c:v>
                </c:pt>
                <c:pt idx="83">
                  <c:v>1.2019105080647943E-6</c:v>
                </c:pt>
              </c:numCache>
            </c:numRef>
          </c:yVal>
        </c:ser>
        <c:ser>
          <c:idx val="0"/>
          <c:order val="2"/>
          <c:tx>
            <c:v>No ART</c:v>
          </c:tx>
          <c:spPr>
            <a:ln w="25400">
              <a:solidFill>
                <a:schemeClr val="bg1">
                  <a:lumMod val="50000"/>
                </a:schemeClr>
              </a:solidFill>
              <a:prstDash val="solid"/>
            </a:ln>
          </c:spPr>
          <c:marker>
            <c:symbol val="none"/>
          </c:marker>
          <c:xVal>
            <c:numRef>
              <c:f>'Basecase survival'!$F$3:$F$86</c:f>
              <c:numCache>
                <c:formatCode>General</c:formatCode>
                <c:ptCount val="8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numCache>
            </c:numRef>
          </c:xVal>
          <c:yVal>
            <c:numRef>
              <c:f>'Basecase survival'!$G$3:$G$86</c:f>
              <c:numCache>
                <c:formatCode>General</c:formatCode>
                <c:ptCount val="84"/>
                <c:pt idx="0">
                  <c:v>1</c:v>
                </c:pt>
                <c:pt idx="1">
                  <c:v>0.95570324288524755</c:v>
                </c:pt>
                <c:pt idx="2">
                  <c:v>0.89140013465595958</c:v>
                </c:pt>
                <c:pt idx="3">
                  <c:v>0.80276103853190062</c:v>
                </c:pt>
                <c:pt idx="4">
                  <c:v>0.6863866139162571</c:v>
                </c:pt>
                <c:pt idx="5">
                  <c:v>0.54739164291905162</c:v>
                </c:pt>
                <c:pt idx="6">
                  <c:v>0.40288438478613481</c:v>
                </c:pt>
                <c:pt idx="7">
                  <c:v>0.27433017876025417</c:v>
                </c:pt>
                <c:pt idx="8">
                  <c:v>0.17571210123611194</c:v>
                </c:pt>
                <c:pt idx="9">
                  <c:v>0.10811933784129846</c:v>
                </c:pt>
                <c:pt idx="10">
                  <c:v>6.5031453573304171E-2</c:v>
                </c:pt>
                <c:pt idx="11">
                  <c:v>3.8666289011559156E-2</c:v>
                </c:pt>
                <c:pt idx="12">
                  <c:v>2.2683176174740815E-2</c:v>
                </c:pt>
                <c:pt idx="13">
                  <c:v>1.3173088147040183E-2</c:v>
                </c:pt>
                <c:pt idx="14">
                  <c:v>7.3772712334136499E-3</c:v>
                </c:pt>
                <c:pt idx="15">
                  <c:v>4.0999892182946524E-3</c:v>
                </c:pt>
                <c:pt idx="16">
                  <c:v>2.1729907937833252E-3</c:v>
                </c:pt>
                <c:pt idx="17">
                  <c:v>1.1296379246355955E-3</c:v>
                </c:pt>
                <c:pt idx="18">
                  <c:v>5.1849692734811433E-4</c:v>
                </c:pt>
                <c:pt idx="19">
                  <c:v>2.4018095301954882E-4</c:v>
                </c:pt>
                <c:pt idx="20">
                  <c:v>1.0454831502022285E-4</c:v>
                </c:pt>
                <c:pt idx="21">
                  <c:v>3.957268399563025E-5</c:v>
                </c:pt>
                <c:pt idx="22">
                  <c:v>9.4174450407361425E-6</c:v>
                </c:pt>
                <c:pt idx="23">
                  <c:v>2.8143112494071462E-6</c:v>
                </c:pt>
                <c:pt idx="24">
                  <c:v>7.8839854306564024E-7</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numCache>
            </c:numRef>
          </c:yVal>
        </c:ser>
        <c:axId val="136893568"/>
        <c:axId val="136895488"/>
      </c:scatterChart>
      <c:valAx>
        <c:axId val="136893568"/>
        <c:scaling>
          <c:orientation val="minMax"/>
          <c:max val="40"/>
          <c:min val="0"/>
        </c:scaling>
        <c:axPos val="b"/>
        <c:title>
          <c:tx>
            <c:rich>
              <a:bodyPr/>
              <a:lstStyle/>
              <a:p>
                <a:pPr>
                  <a:defRPr/>
                </a:pPr>
                <a:r>
                  <a:rPr lang="en-US"/>
                  <a:t>Years since presentation-to-care</a:t>
                </a:r>
              </a:p>
            </c:rich>
          </c:tx>
          <c:layout/>
        </c:title>
        <c:numFmt formatCode="General" sourceLinked="1"/>
        <c:tickLblPos val="nextTo"/>
        <c:spPr>
          <a:ln>
            <a:solidFill>
              <a:schemeClr val="tx1"/>
            </a:solidFill>
          </a:ln>
        </c:spPr>
        <c:crossAx val="136895488"/>
        <c:crosses val="autoZero"/>
        <c:crossBetween val="midCat"/>
      </c:valAx>
      <c:valAx>
        <c:axId val="136895488"/>
        <c:scaling>
          <c:orientation val="minMax"/>
          <c:max val="1"/>
          <c:min val="0"/>
        </c:scaling>
        <c:axPos val="l"/>
        <c:title>
          <c:tx>
            <c:rich>
              <a:bodyPr rot="-5400000" vert="horz"/>
              <a:lstStyle/>
              <a:p>
                <a:pPr>
                  <a:defRPr/>
                </a:pPr>
                <a:r>
                  <a:rPr lang="en-US"/>
                  <a:t>Proportion alive</a:t>
                </a:r>
              </a:p>
            </c:rich>
          </c:tx>
          <c:layout/>
        </c:title>
        <c:numFmt formatCode="General" sourceLinked="1"/>
        <c:tickLblPos val="nextTo"/>
        <c:spPr>
          <a:ln>
            <a:solidFill>
              <a:schemeClr val="tx1"/>
            </a:solidFill>
          </a:ln>
        </c:spPr>
        <c:crossAx val="136893568"/>
        <c:crosses val="autoZero"/>
        <c:crossBetween val="midCat"/>
      </c:valAx>
      <c:spPr>
        <a:ln>
          <a:noFill/>
        </a:ln>
      </c:spPr>
    </c:plotArea>
    <c:plotVisOnly val="1"/>
    <c:dispBlanksAs val="gap"/>
  </c:chart>
  <c:txPr>
    <a:bodyPr/>
    <a:lstStyle/>
    <a:p>
      <a:pPr>
        <a:defRPr sz="2000">
          <a:solidFill>
            <a:schemeClr val="tx1"/>
          </a:solidFill>
        </a:defRPr>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4329006793099391"/>
          <c:y val="2.6166097838452779E-2"/>
          <c:w val="0.83170442686997637"/>
          <c:h val="0.82612469597183502"/>
        </c:manualLayout>
      </c:layout>
      <c:scatterChart>
        <c:scatterStyle val="lineMarker"/>
        <c:ser>
          <c:idx val="0"/>
          <c:order val="0"/>
          <c:tx>
            <c:v>No ART</c:v>
          </c:tx>
          <c:spPr>
            <a:ln w="25400">
              <a:solidFill>
                <a:schemeClr val="bg2"/>
              </a:solidFill>
            </a:ln>
          </c:spPr>
          <c:marker>
            <c:symbol val="none"/>
          </c:marker>
          <c:xVal>
            <c:numRef>
              <c:f>'Basecase transmissions'!$K$4:$K$156</c:f>
              <c:numCache>
                <c:formatCode>General</c:formatCode>
                <c:ptCount val="153"/>
                <c:pt idx="0">
                  <c:v>0.33333333333333331</c:v>
                </c:pt>
                <c:pt idx="1">
                  <c:v>0.66666666666666663</c:v>
                </c:pt>
                <c:pt idx="2">
                  <c:v>1</c:v>
                </c:pt>
                <c:pt idx="3">
                  <c:v>1.3333333333333333</c:v>
                </c:pt>
                <c:pt idx="4">
                  <c:v>1.6666666666666665</c:v>
                </c:pt>
                <c:pt idx="5">
                  <c:v>1.9999999999999998</c:v>
                </c:pt>
                <c:pt idx="6">
                  <c:v>2.333333333333333</c:v>
                </c:pt>
                <c:pt idx="7">
                  <c:v>2.6666666666666665</c:v>
                </c:pt>
                <c:pt idx="8">
                  <c:v>3</c:v>
                </c:pt>
                <c:pt idx="9">
                  <c:v>3.3333333333333335</c:v>
                </c:pt>
                <c:pt idx="10">
                  <c:v>3.666666666666667</c:v>
                </c:pt>
                <c:pt idx="11">
                  <c:v>4</c:v>
                </c:pt>
                <c:pt idx="12">
                  <c:v>4.333333333333373</c:v>
                </c:pt>
                <c:pt idx="13">
                  <c:v>4.6666666666666661</c:v>
                </c:pt>
                <c:pt idx="14">
                  <c:v>4.9999999999999991</c:v>
                </c:pt>
                <c:pt idx="15">
                  <c:v>5.3333333333333721</c:v>
                </c:pt>
                <c:pt idx="16">
                  <c:v>5.6666666666666652</c:v>
                </c:pt>
                <c:pt idx="17">
                  <c:v>5.9999999999999982</c:v>
                </c:pt>
                <c:pt idx="18">
                  <c:v>6.3333333333333712</c:v>
                </c:pt>
                <c:pt idx="19">
                  <c:v>6.6666666666666643</c:v>
                </c:pt>
                <c:pt idx="20">
                  <c:v>6.9999999999999973</c:v>
                </c:pt>
                <c:pt idx="21">
                  <c:v>7.3333333333333695</c:v>
                </c:pt>
                <c:pt idx="22">
                  <c:v>7.6666666666666625</c:v>
                </c:pt>
                <c:pt idx="23">
                  <c:v>7.9999999999999964</c:v>
                </c:pt>
                <c:pt idx="24">
                  <c:v>8.3333333333333304</c:v>
                </c:pt>
                <c:pt idx="25">
                  <c:v>8.6666666666666767</c:v>
                </c:pt>
                <c:pt idx="26">
                  <c:v>9.0000000000000018</c:v>
                </c:pt>
                <c:pt idx="27">
                  <c:v>9.3333333333333321</c:v>
                </c:pt>
                <c:pt idx="28">
                  <c:v>9.6666666666666767</c:v>
                </c:pt>
                <c:pt idx="29">
                  <c:v>10</c:v>
                </c:pt>
                <c:pt idx="30">
                  <c:v>10.333333333333334</c:v>
                </c:pt>
                <c:pt idx="31">
                  <c:v>10.666666666666726</c:v>
                </c:pt>
                <c:pt idx="32">
                  <c:v>11.000000000000002</c:v>
                </c:pt>
                <c:pt idx="33">
                  <c:v>11.333333333333336</c:v>
                </c:pt>
                <c:pt idx="34">
                  <c:v>11.666666666666726</c:v>
                </c:pt>
                <c:pt idx="35">
                  <c:v>12.000000000000004</c:v>
                </c:pt>
                <c:pt idx="36">
                  <c:v>12.333333333333337</c:v>
                </c:pt>
                <c:pt idx="37">
                  <c:v>12.666666666666726</c:v>
                </c:pt>
                <c:pt idx="38">
                  <c:v>13.000000000000005</c:v>
                </c:pt>
                <c:pt idx="39">
                  <c:v>13.333333333333339</c:v>
                </c:pt>
                <c:pt idx="40">
                  <c:v>13.666666666666726</c:v>
                </c:pt>
                <c:pt idx="41">
                  <c:v>14.000000000000007</c:v>
                </c:pt>
                <c:pt idx="42">
                  <c:v>14.333333333333346</c:v>
                </c:pt>
                <c:pt idx="43">
                  <c:v>14.666666666666726</c:v>
                </c:pt>
                <c:pt idx="44">
                  <c:v>15.000000000000009</c:v>
                </c:pt>
                <c:pt idx="45">
                  <c:v>15.333333333333346</c:v>
                </c:pt>
                <c:pt idx="46">
                  <c:v>15.666666666666726</c:v>
                </c:pt>
                <c:pt idx="47">
                  <c:v>16.000000000000011</c:v>
                </c:pt>
                <c:pt idx="48">
                  <c:v>16.333333333333119</c:v>
                </c:pt>
                <c:pt idx="49">
                  <c:v>16.666666666666675</c:v>
                </c:pt>
                <c:pt idx="50">
                  <c:v>17.000000000000007</c:v>
                </c:pt>
                <c:pt idx="51">
                  <c:v>17.333333333333115</c:v>
                </c:pt>
                <c:pt idx="52">
                  <c:v>17.666666666666671</c:v>
                </c:pt>
                <c:pt idx="53">
                  <c:v>18.000000000000004</c:v>
                </c:pt>
                <c:pt idx="54">
                  <c:v>18.333333333333115</c:v>
                </c:pt>
                <c:pt idx="55">
                  <c:v>18.666666666666668</c:v>
                </c:pt>
                <c:pt idx="56">
                  <c:v>19</c:v>
                </c:pt>
                <c:pt idx="57">
                  <c:v>19.333333333333108</c:v>
                </c:pt>
                <c:pt idx="58">
                  <c:v>19.666666666666664</c:v>
                </c:pt>
                <c:pt idx="59">
                  <c:v>19.999999999999989</c:v>
                </c:pt>
                <c:pt idx="60">
                  <c:v>20.333333333333108</c:v>
                </c:pt>
                <c:pt idx="61">
                  <c:v>20.666666666666661</c:v>
                </c:pt>
                <c:pt idx="62">
                  <c:v>20.999999999999989</c:v>
                </c:pt>
                <c:pt idx="63">
                  <c:v>21.333333333333101</c:v>
                </c:pt>
                <c:pt idx="64">
                  <c:v>21.666666666666657</c:v>
                </c:pt>
                <c:pt idx="65">
                  <c:v>21.999999999999989</c:v>
                </c:pt>
                <c:pt idx="66">
                  <c:v>22.333333333333101</c:v>
                </c:pt>
                <c:pt idx="67">
                  <c:v>22.666666666666654</c:v>
                </c:pt>
                <c:pt idx="68">
                  <c:v>22.999999999999986</c:v>
                </c:pt>
                <c:pt idx="69">
                  <c:v>23.333333333333094</c:v>
                </c:pt>
                <c:pt idx="70">
                  <c:v>23.66666666666665</c:v>
                </c:pt>
                <c:pt idx="71">
                  <c:v>23.999999999999982</c:v>
                </c:pt>
                <c:pt idx="72">
                  <c:v>24.333333333333094</c:v>
                </c:pt>
                <c:pt idx="73">
                  <c:v>24.666666666666647</c:v>
                </c:pt>
                <c:pt idx="74">
                  <c:v>24.999999999999979</c:v>
                </c:pt>
                <c:pt idx="75">
                  <c:v>25.333333333333087</c:v>
                </c:pt>
                <c:pt idx="76">
                  <c:v>25.666666666666643</c:v>
                </c:pt>
                <c:pt idx="77">
                  <c:v>25.999999999999972</c:v>
                </c:pt>
                <c:pt idx="78">
                  <c:v>26.333333333333087</c:v>
                </c:pt>
                <c:pt idx="79">
                  <c:v>26.666666666666639</c:v>
                </c:pt>
                <c:pt idx="80">
                  <c:v>26.999999999999972</c:v>
                </c:pt>
                <c:pt idx="81">
                  <c:v>27.333333333333083</c:v>
                </c:pt>
                <c:pt idx="82">
                  <c:v>27.666666666666636</c:v>
                </c:pt>
                <c:pt idx="83">
                  <c:v>27.999999999999929</c:v>
                </c:pt>
                <c:pt idx="84">
                  <c:v>28.333333333333083</c:v>
                </c:pt>
                <c:pt idx="85">
                  <c:v>28.666666666666632</c:v>
                </c:pt>
                <c:pt idx="86">
                  <c:v>28.999999999999929</c:v>
                </c:pt>
                <c:pt idx="87">
                  <c:v>29.33333333333308</c:v>
                </c:pt>
                <c:pt idx="88">
                  <c:v>29.666666666666632</c:v>
                </c:pt>
                <c:pt idx="89">
                  <c:v>29.999999999999929</c:v>
                </c:pt>
                <c:pt idx="90">
                  <c:v>30.33333333333308</c:v>
                </c:pt>
                <c:pt idx="91">
                  <c:v>30.666666666666625</c:v>
                </c:pt>
                <c:pt idx="92">
                  <c:v>30.999999999999929</c:v>
                </c:pt>
                <c:pt idx="93">
                  <c:v>31.333333333333076</c:v>
                </c:pt>
                <c:pt idx="94">
                  <c:v>31.666666666666625</c:v>
                </c:pt>
                <c:pt idx="95">
                  <c:v>31.999999999999929</c:v>
                </c:pt>
                <c:pt idx="96">
                  <c:v>32.333333333333286</c:v>
                </c:pt>
                <c:pt idx="97">
                  <c:v>32.666666666666153</c:v>
                </c:pt>
                <c:pt idx="98">
                  <c:v>33</c:v>
                </c:pt>
                <c:pt idx="99">
                  <c:v>33.333333333333293</c:v>
                </c:pt>
                <c:pt idx="100">
                  <c:v>33.666666666666167</c:v>
                </c:pt>
                <c:pt idx="101">
                  <c:v>34</c:v>
                </c:pt>
                <c:pt idx="102">
                  <c:v>34.3333333333333</c:v>
                </c:pt>
                <c:pt idx="103">
                  <c:v>34.666666666666167</c:v>
                </c:pt>
                <c:pt idx="104">
                  <c:v>35</c:v>
                </c:pt>
                <c:pt idx="105">
                  <c:v>35.333333333333307</c:v>
                </c:pt>
                <c:pt idx="106">
                  <c:v>35.666666666666174</c:v>
                </c:pt>
                <c:pt idx="107">
                  <c:v>36</c:v>
                </c:pt>
                <c:pt idx="108">
                  <c:v>36.333333333333314</c:v>
                </c:pt>
                <c:pt idx="109">
                  <c:v>36.666666666666174</c:v>
                </c:pt>
                <c:pt idx="110">
                  <c:v>37</c:v>
                </c:pt>
                <c:pt idx="111">
                  <c:v>37.333333333333321</c:v>
                </c:pt>
                <c:pt idx="112">
                  <c:v>37.666666666666188</c:v>
                </c:pt>
                <c:pt idx="113">
                  <c:v>38</c:v>
                </c:pt>
                <c:pt idx="114">
                  <c:v>38.333333333333329</c:v>
                </c:pt>
                <c:pt idx="115">
                  <c:v>38.666666666666188</c:v>
                </c:pt>
                <c:pt idx="116">
                  <c:v>39</c:v>
                </c:pt>
                <c:pt idx="117">
                  <c:v>39.333333333333336</c:v>
                </c:pt>
                <c:pt idx="118">
                  <c:v>39.666666666666202</c:v>
                </c:pt>
                <c:pt idx="119">
                  <c:v>40.000000000000007</c:v>
                </c:pt>
                <c:pt idx="120">
                  <c:v>40.333333333333343</c:v>
                </c:pt>
                <c:pt idx="121">
                  <c:v>40.666666666666202</c:v>
                </c:pt>
                <c:pt idx="122">
                  <c:v>41.000000000000014</c:v>
                </c:pt>
                <c:pt idx="123">
                  <c:v>41.33333333333335</c:v>
                </c:pt>
                <c:pt idx="124">
                  <c:v>41.666666666666217</c:v>
                </c:pt>
                <c:pt idx="125">
                  <c:v>42.000000000000021</c:v>
                </c:pt>
                <c:pt idx="126">
                  <c:v>42.333333333333357</c:v>
                </c:pt>
                <c:pt idx="127">
                  <c:v>42.666666666666217</c:v>
                </c:pt>
                <c:pt idx="128">
                  <c:v>43.000000000000028</c:v>
                </c:pt>
                <c:pt idx="129">
                  <c:v>43.333333333333364</c:v>
                </c:pt>
                <c:pt idx="130">
                  <c:v>43.666666666666224</c:v>
                </c:pt>
                <c:pt idx="131">
                  <c:v>44.000000000000036</c:v>
                </c:pt>
                <c:pt idx="132">
                  <c:v>44.333333333333371</c:v>
                </c:pt>
                <c:pt idx="133">
                  <c:v>44.666666666666238</c:v>
                </c:pt>
                <c:pt idx="134">
                  <c:v>45.000000000000043</c:v>
                </c:pt>
                <c:pt idx="135">
                  <c:v>45.333333333333378</c:v>
                </c:pt>
                <c:pt idx="136">
                  <c:v>45.666666666666245</c:v>
                </c:pt>
                <c:pt idx="137">
                  <c:v>46.00000000000005</c:v>
                </c:pt>
                <c:pt idx="138">
                  <c:v>46.333333333333385</c:v>
                </c:pt>
                <c:pt idx="139">
                  <c:v>46.666666666666259</c:v>
                </c:pt>
                <c:pt idx="140">
                  <c:v>47.000000000000057</c:v>
                </c:pt>
                <c:pt idx="141">
                  <c:v>47.333333333333393</c:v>
                </c:pt>
                <c:pt idx="142">
                  <c:v>47.666666666666273</c:v>
                </c:pt>
                <c:pt idx="143">
                  <c:v>48.000000000000064</c:v>
                </c:pt>
                <c:pt idx="144">
                  <c:v>48.3333333333334</c:v>
                </c:pt>
                <c:pt idx="145">
                  <c:v>48.666666666666288</c:v>
                </c:pt>
                <c:pt idx="146">
                  <c:v>49.000000000000071</c:v>
                </c:pt>
                <c:pt idx="147">
                  <c:v>49.333333333333407</c:v>
                </c:pt>
                <c:pt idx="148">
                  <c:v>49.666666666666295</c:v>
                </c:pt>
                <c:pt idx="149">
                  <c:v>50.000000000000078</c:v>
                </c:pt>
                <c:pt idx="150">
                  <c:v>50.333333333333414</c:v>
                </c:pt>
                <c:pt idx="151">
                  <c:v>50.666666666666309</c:v>
                </c:pt>
                <c:pt idx="152">
                  <c:v>51.000000000000085</c:v>
                </c:pt>
              </c:numCache>
            </c:numRef>
          </c:xVal>
          <c:yVal>
            <c:numRef>
              <c:f>'Basecase transmissions'!$AN$4:$AN$156</c:f>
              <c:numCache>
                <c:formatCode>General</c:formatCode>
                <c:ptCount val="153"/>
                <c:pt idx="0">
                  <c:v>4989.8240767236966</c:v>
                </c:pt>
                <c:pt idx="1">
                  <c:v>9878.4610625236801</c:v>
                </c:pt>
                <c:pt idx="2">
                  <c:v>14653.013117351658</c:v>
                </c:pt>
                <c:pt idx="3">
                  <c:v>19306.171776646821</c:v>
                </c:pt>
                <c:pt idx="4">
                  <c:v>23828.975196165829</c:v>
                </c:pt>
                <c:pt idx="5">
                  <c:v>28211.045522205117</c:v>
                </c:pt>
                <c:pt idx="6">
                  <c:v>32442.435440904075</c:v>
                </c:pt>
                <c:pt idx="7">
                  <c:v>36510.643570560176</c:v>
                </c:pt>
                <c:pt idx="8">
                  <c:v>40404.435165896626</c:v>
                </c:pt>
                <c:pt idx="9">
                  <c:v>44111.747598727306</c:v>
                </c:pt>
                <c:pt idx="10">
                  <c:v>47619.917898559317</c:v>
                </c:pt>
                <c:pt idx="11">
                  <c:v>50917.621808424337</c:v>
                </c:pt>
                <c:pt idx="12">
                  <c:v>53994.891007139326</c:v>
                </c:pt>
                <c:pt idx="13">
                  <c:v>56844.501877428607</c:v>
                </c:pt>
                <c:pt idx="14">
                  <c:v>59462.544966387431</c:v>
                </c:pt>
                <c:pt idx="15">
                  <c:v>61847.118705555986</c:v>
                </c:pt>
                <c:pt idx="16">
                  <c:v>64000.509262894382</c:v>
                </c:pt>
                <c:pt idx="17">
                  <c:v>65929.552059386449</c:v>
                </c:pt>
                <c:pt idx="18">
                  <c:v>67644.460910412308</c:v>
                </c:pt>
                <c:pt idx="19">
                  <c:v>69157.976371817378</c:v>
                </c:pt>
                <c:pt idx="20">
                  <c:v>70483.718190424479</c:v>
                </c:pt>
                <c:pt idx="21">
                  <c:v>71638.687379334064</c:v>
                </c:pt>
                <c:pt idx="22">
                  <c:v>72640.370540140633</c:v>
                </c:pt>
                <c:pt idx="23">
                  <c:v>73506.043141885471</c:v>
                </c:pt>
                <c:pt idx="24">
                  <c:v>74251.517993651738</c:v>
                </c:pt>
                <c:pt idx="25">
                  <c:v>74892.592392768638</c:v>
                </c:pt>
                <c:pt idx="26">
                  <c:v>75442.740323051999</c:v>
                </c:pt>
                <c:pt idx="27">
                  <c:v>75914.667469158405</c:v>
                </c:pt>
                <c:pt idx="28">
                  <c:v>76319.781979821331</c:v>
                </c:pt>
                <c:pt idx="29">
                  <c:v>76667.35617225396</c:v>
                </c:pt>
                <c:pt idx="30">
                  <c:v>76965.568662324134</c:v>
                </c:pt>
                <c:pt idx="31">
                  <c:v>77222.299470343773</c:v>
                </c:pt>
                <c:pt idx="32">
                  <c:v>77443.060987392208</c:v>
                </c:pt>
                <c:pt idx="33">
                  <c:v>77632.973238134538</c:v>
                </c:pt>
                <c:pt idx="34">
                  <c:v>77796.764746292974</c:v>
                </c:pt>
                <c:pt idx="35">
                  <c:v>77937.921287498844</c:v>
                </c:pt>
                <c:pt idx="36">
                  <c:v>78059.733565095579</c:v>
                </c:pt>
                <c:pt idx="37">
                  <c:v>78165.151388137427</c:v>
                </c:pt>
                <c:pt idx="38">
                  <c:v>78256.170842709005</c:v>
                </c:pt>
                <c:pt idx="39">
                  <c:v>78334.652940401036</c:v>
                </c:pt>
                <c:pt idx="40">
                  <c:v>78402.270516727498</c:v>
                </c:pt>
                <c:pt idx="41">
                  <c:v>78460.574252474093</c:v>
                </c:pt>
                <c:pt idx="42">
                  <c:v>78510.941295936398</c:v>
                </c:pt>
                <c:pt idx="43">
                  <c:v>78554.573549358363</c:v>
                </c:pt>
                <c:pt idx="44">
                  <c:v>78592.352818606028</c:v>
                </c:pt>
                <c:pt idx="45">
                  <c:v>78624.963933900348</c:v>
                </c:pt>
                <c:pt idx="46">
                  <c:v>78653.141383205759</c:v>
                </c:pt>
                <c:pt idx="47">
                  <c:v>78677.49551544126</c:v>
                </c:pt>
                <c:pt idx="48">
                  <c:v>78698.533117057799</c:v>
                </c:pt>
                <c:pt idx="49">
                  <c:v>78716.720843352348</c:v>
                </c:pt>
                <c:pt idx="50">
                  <c:v>78732.484326709411</c:v>
                </c:pt>
                <c:pt idx="51">
                  <c:v>78746.084469246256</c:v>
                </c:pt>
                <c:pt idx="52">
                  <c:v>78757.805236268061</c:v>
                </c:pt>
                <c:pt idx="53">
                  <c:v>78767.885875478998</c:v>
                </c:pt>
                <c:pt idx="54">
                  <c:v>78776.601615536027</c:v>
                </c:pt>
                <c:pt idx="55">
                  <c:v>78784.167200689408</c:v>
                </c:pt>
                <c:pt idx="56">
                  <c:v>78790.70729159021</c:v>
                </c:pt>
                <c:pt idx="57">
                  <c:v>78796.370313644424</c:v>
                </c:pt>
                <c:pt idx="58">
                  <c:v>78801.28942299106</c:v>
                </c:pt>
                <c:pt idx="59">
                  <c:v>78805.555754899338</c:v>
                </c:pt>
                <c:pt idx="60">
                  <c:v>78809.265612263363</c:v>
                </c:pt>
                <c:pt idx="61">
                  <c:v>78812.49568193694</c:v>
                </c:pt>
                <c:pt idx="62">
                  <c:v>78815.272714050676</c:v>
                </c:pt>
                <c:pt idx="63">
                  <c:v>78817.660243999999</c:v>
                </c:pt>
                <c:pt idx="64">
                  <c:v>78819.728745907429</c:v>
                </c:pt>
                <c:pt idx="65">
                  <c:v>78821.512031747348</c:v>
                </c:pt>
                <c:pt idx="66">
                  <c:v>78823.055053214441</c:v>
                </c:pt>
                <c:pt idx="67">
                  <c:v>78824.389208408407</c:v>
                </c:pt>
                <c:pt idx="68">
                  <c:v>78825.545173711042</c:v>
                </c:pt>
                <c:pt idx="69">
                  <c:v>78826.540107016379</c:v>
                </c:pt>
                <c:pt idx="70">
                  <c:v>78827.399439523142</c:v>
                </c:pt>
                <c:pt idx="71">
                  <c:v>78828.141400708686</c:v>
                </c:pt>
                <c:pt idx="72">
                  <c:v>78828.780944567392</c:v>
                </c:pt>
                <c:pt idx="73">
                  <c:v>78829.33126467753</c:v>
                </c:pt>
                <c:pt idx="74">
                  <c:v>78829.802694189188</c:v>
                </c:pt>
                <c:pt idx="75">
                  <c:v>78830.205538514449</c:v>
                </c:pt>
                <c:pt idx="76">
                  <c:v>78830.550147195157</c:v>
                </c:pt>
                <c:pt idx="77">
                  <c:v>78830.844425866468</c:v>
                </c:pt>
                <c:pt idx="78">
                  <c:v>78831.0953065293</c:v>
                </c:pt>
                <c:pt idx="79">
                  <c:v>78831.308859587807</c:v>
                </c:pt>
                <c:pt idx="80">
                  <c:v>78831.490337448748</c:v>
                </c:pt>
                <c:pt idx="81">
                  <c:v>78831.644295805017</c:v>
                </c:pt>
                <c:pt idx="82">
                  <c:v>78831.774653831555</c:v>
                </c:pt>
                <c:pt idx="83">
                  <c:v>78831.884829603601</c:v>
                </c:pt>
                <c:pt idx="84">
                  <c:v>78831.977830178948</c:v>
                </c:pt>
                <c:pt idx="85">
                  <c:v>78832.056226154382</c:v>
                </c:pt>
                <c:pt idx="86">
                  <c:v>78832.122206437853</c:v>
                </c:pt>
                <c:pt idx="87">
                  <c:v>78832.177638761757</c:v>
                </c:pt>
                <c:pt idx="88">
                  <c:v>78832.224136933422</c:v>
                </c:pt>
                <c:pt idx="89">
                  <c:v>78832.263070293018</c:v>
                </c:pt>
                <c:pt idx="90">
                  <c:v>78832.295608853616</c:v>
                </c:pt>
                <c:pt idx="91">
                  <c:v>78832.322756696027</c:v>
                </c:pt>
                <c:pt idx="92">
                  <c:v>78832.345374388082</c:v>
                </c:pt>
                <c:pt idx="93">
                  <c:v>78832.364190093096</c:v>
                </c:pt>
                <c:pt idx="94">
                  <c:v>78832.379813830426</c:v>
                </c:pt>
                <c:pt idx="95">
                  <c:v>78832.392767380356</c:v>
                </c:pt>
                <c:pt idx="96">
                  <c:v>78832.403491487479</c:v>
                </c:pt>
                <c:pt idx="97">
                  <c:v>78832.412357356763</c:v>
                </c:pt>
                <c:pt idx="98">
                  <c:v>78832.41967711653</c:v>
                </c:pt>
                <c:pt idx="99">
                  <c:v>78832.425712759024</c:v>
                </c:pt>
                <c:pt idx="100">
                  <c:v>78832.430683765968</c:v>
                </c:pt>
                <c:pt idx="101">
                  <c:v>78832.434773739398</c:v>
                </c:pt>
                <c:pt idx="102">
                  <c:v>78832.438136010169</c:v>
                </c:pt>
                <c:pt idx="103">
                  <c:v>78832.440898418368</c:v>
                </c:pt>
                <c:pt idx="104">
                  <c:v>78832.443167331541</c:v>
                </c:pt>
                <c:pt idx="105">
                  <c:v>78832.445031056108</c:v>
                </c:pt>
                <c:pt idx="106">
                  <c:v>78832.446562832338</c:v>
                </c:pt>
                <c:pt idx="107">
                  <c:v>78832.447823163166</c:v>
                </c:pt>
                <c:pt idx="108">
                  <c:v>78832.448861966361</c:v>
                </c:pt>
                <c:pt idx="109">
                  <c:v>78832.44972032751</c:v>
                </c:pt>
                <c:pt idx="110">
                  <c:v>78832.450428882337</c:v>
                </c:pt>
                <c:pt idx="111">
                  <c:v>78832.451010365694</c:v>
                </c:pt>
                <c:pt idx="112">
                  <c:v>78832.451487810133</c:v>
                </c:pt>
                <c:pt idx="113">
                  <c:v>78832.451880053399</c:v>
                </c:pt>
                <c:pt idx="114">
                  <c:v>78832.452202494518</c:v>
                </c:pt>
                <c:pt idx="115">
                  <c:v>78832.452467717638</c:v>
                </c:pt>
                <c:pt idx="116">
                  <c:v>78832.452685992379</c:v>
                </c:pt>
                <c:pt idx="117">
                  <c:v>78832.452865694708</c:v>
                </c:pt>
                <c:pt idx="118">
                  <c:v>78832.453013658858</c:v>
                </c:pt>
                <c:pt idx="119">
                  <c:v>78832.453135470379</c:v>
                </c:pt>
                <c:pt idx="120">
                  <c:v>78832.453235701978</c:v>
                </c:pt>
                <c:pt idx="121">
                  <c:v>78832.453318109168</c:v>
                </c:pt>
                <c:pt idx="122">
                  <c:v>78832.453385782399</c:v>
                </c:pt>
                <c:pt idx="123">
                  <c:v>78832.453441270278</c:v>
                </c:pt>
                <c:pt idx="124">
                  <c:v>78832.453486676968</c:v>
                </c:pt>
                <c:pt idx="125">
                  <c:v>78832.453523749398</c:v>
                </c:pt>
                <c:pt idx="126">
                  <c:v>78832.453553943778</c:v>
                </c:pt>
                <c:pt idx="127">
                  <c:v>78832.453578474378</c:v>
                </c:pt>
                <c:pt idx="128">
                  <c:v>78832.453598353648</c:v>
                </c:pt>
                <c:pt idx="129">
                  <c:v>78832.453614423372</c:v>
                </c:pt>
                <c:pt idx="130">
                  <c:v>78832.453627382114</c:v>
                </c:pt>
                <c:pt idx="131">
                  <c:v>78832.453637808518</c:v>
                </c:pt>
                <c:pt idx="132">
                  <c:v>78832.453646180133</c:v>
                </c:pt>
                <c:pt idx="133">
                  <c:v>78832.45365288938</c:v>
                </c:pt>
                <c:pt idx="134">
                  <c:v>78832.453658258295</c:v>
                </c:pt>
                <c:pt idx="135">
                  <c:v>78832.453662548985</c:v>
                </c:pt>
                <c:pt idx="136">
                  <c:v>78832.453665973371</c:v>
                </c:pt>
                <c:pt idx="137">
                  <c:v>78832.453668703442</c:v>
                </c:pt>
                <c:pt idx="138">
                  <c:v>78832.453670877178</c:v>
                </c:pt>
                <c:pt idx="139">
                  <c:v>78832.453672606338</c:v>
                </c:pt>
                <c:pt idx="140">
                  <c:v>78832.453673980839</c:v>
                </c:pt>
                <c:pt idx="141">
                  <c:v>78832.4536750712</c:v>
                </c:pt>
                <c:pt idx="142">
                  <c:v>78832.453675937315</c:v>
                </c:pt>
                <c:pt idx="143">
                  <c:v>78832.453676621968</c:v>
                </c:pt>
                <c:pt idx="144">
                  <c:v>78832.453677164318</c:v>
                </c:pt>
                <c:pt idx="145">
                  <c:v>78832.453677592348</c:v>
                </c:pt>
                <c:pt idx="146">
                  <c:v>78832.453677930112</c:v>
                </c:pt>
                <c:pt idx="147">
                  <c:v>78832.453678195539</c:v>
                </c:pt>
                <c:pt idx="148">
                  <c:v>78832.453678403399</c:v>
                </c:pt>
                <c:pt idx="149">
                  <c:v>78832.453678566308</c:v>
                </c:pt>
                <c:pt idx="150">
                  <c:v>78832.453678693259</c:v>
                </c:pt>
                <c:pt idx="151">
                  <c:v>78832.453678792008</c:v>
                </c:pt>
                <c:pt idx="152">
                  <c:v>78832.453678868769</c:v>
                </c:pt>
              </c:numCache>
            </c:numRef>
          </c:yVal>
        </c:ser>
        <c:ser>
          <c:idx val="1"/>
          <c:order val="1"/>
          <c:tx>
            <c:v>Delayed ART</c:v>
          </c:tx>
          <c:spPr>
            <a:ln w="44450">
              <a:solidFill>
                <a:srgbClr val="FF0000"/>
              </a:solidFill>
            </a:ln>
          </c:spPr>
          <c:marker>
            <c:symbol val="none"/>
          </c:marker>
          <c:xVal>
            <c:numRef>
              <c:f>'Basecase transmissions'!$K$4:$K$156</c:f>
              <c:numCache>
                <c:formatCode>General</c:formatCode>
                <c:ptCount val="153"/>
                <c:pt idx="0">
                  <c:v>0.33333333333333331</c:v>
                </c:pt>
                <c:pt idx="1">
                  <c:v>0.66666666666666663</c:v>
                </c:pt>
                <c:pt idx="2">
                  <c:v>1</c:v>
                </c:pt>
                <c:pt idx="3">
                  <c:v>1.3333333333333333</c:v>
                </c:pt>
                <c:pt idx="4">
                  <c:v>1.6666666666666665</c:v>
                </c:pt>
                <c:pt idx="5">
                  <c:v>1.9999999999999998</c:v>
                </c:pt>
                <c:pt idx="6">
                  <c:v>2.333333333333333</c:v>
                </c:pt>
                <c:pt idx="7">
                  <c:v>2.6666666666666665</c:v>
                </c:pt>
                <c:pt idx="8">
                  <c:v>3</c:v>
                </c:pt>
                <c:pt idx="9">
                  <c:v>3.3333333333333335</c:v>
                </c:pt>
                <c:pt idx="10">
                  <c:v>3.666666666666667</c:v>
                </c:pt>
                <c:pt idx="11">
                  <c:v>4</c:v>
                </c:pt>
                <c:pt idx="12">
                  <c:v>4.333333333333373</c:v>
                </c:pt>
                <c:pt idx="13">
                  <c:v>4.6666666666666661</c:v>
                </c:pt>
                <c:pt idx="14">
                  <c:v>4.9999999999999991</c:v>
                </c:pt>
                <c:pt idx="15">
                  <c:v>5.3333333333333721</c:v>
                </c:pt>
                <c:pt idx="16">
                  <c:v>5.6666666666666652</c:v>
                </c:pt>
                <c:pt idx="17">
                  <c:v>5.9999999999999982</c:v>
                </c:pt>
                <c:pt idx="18">
                  <c:v>6.3333333333333712</c:v>
                </c:pt>
                <c:pt idx="19">
                  <c:v>6.6666666666666643</c:v>
                </c:pt>
                <c:pt idx="20">
                  <c:v>6.9999999999999973</c:v>
                </c:pt>
                <c:pt idx="21">
                  <c:v>7.3333333333333695</c:v>
                </c:pt>
                <c:pt idx="22">
                  <c:v>7.6666666666666625</c:v>
                </c:pt>
                <c:pt idx="23">
                  <c:v>7.9999999999999964</c:v>
                </c:pt>
                <c:pt idx="24">
                  <c:v>8.3333333333333304</c:v>
                </c:pt>
                <c:pt idx="25">
                  <c:v>8.6666666666666767</c:v>
                </c:pt>
                <c:pt idx="26">
                  <c:v>9.0000000000000018</c:v>
                </c:pt>
                <c:pt idx="27">
                  <c:v>9.3333333333333321</c:v>
                </c:pt>
                <c:pt idx="28">
                  <c:v>9.6666666666666767</c:v>
                </c:pt>
                <c:pt idx="29">
                  <c:v>10</c:v>
                </c:pt>
                <c:pt idx="30">
                  <c:v>10.333333333333334</c:v>
                </c:pt>
                <c:pt idx="31">
                  <c:v>10.666666666666726</c:v>
                </c:pt>
                <c:pt idx="32">
                  <c:v>11.000000000000002</c:v>
                </c:pt>
                <c:pt idx="33">
                  <c:v>11.333333333333336</c:v>
                </c:pt>
                <c:pt idx="34">
                  <c:v>11.666666666666726</c:v>
                </c:pt>
                <c:pt idx="35">
                  <c:v>12.000000000000004</c:v>
                </c:pt>
                <c:pt idx="36">
                  <c:v>12.333333333333337</c:v>
                </c:pt>
                <c:pt idx="37">
                  <c:v>12.666666666666726</c:v>
                </c:pt>
                <c:pt idx="38">
                  <c:v>13.000000000000005</c:v>
                </c:pt>
                <c:pt idx="39">
                  <c:v>13.333333333333339</c:v>
                </c:pt>
                <c:pt idx="40">
                  <c:v>13.666666666666726</c:v>
                </c:pt>
                <c:pt idx="41">
                  <c:v>14.000000000000007</c:v>
                </c:pt>
                <c:pt idx="42">
                  <c:v>14.333333333333346</c:v>
                </c:pt>
                <c:pt idx="43">
                  <c:v>14.666666666666726</c:v>
                </c:pt>
                <c:pt idx="44">
                  <c:v>15.000000000000009</c:v>
                </c:pt>
                <c:pt idx="45">
                  <c:v>15.333333333333346</c:v>
                </c:pt>
                <c:pt idx="46">
                  <c:v>15.666666666666726</c:v>
                </c:pt>
                <c:pt idx="47">
                  <c:v>16.000000000000011</c:v>
                </c:pt>
                <c:pt idx="48">
                  <c:v>16.333333333333119</c:v>
                </c:pt>
                <c:pt idx="49">
                  <c:v>16.666666666666675</c:v>
                </c:pt>
                <c:pt idx="50">
                  <c:v>17.000000000000007</c:v>
                </c:pt>
                <c:pt idx="51">
                  <c:v>17.333333333333115</c:v>
                </c:pt>
                <c:pt idx="52">
                  <c:v>17.666666666666671</c:v>
                </c:pt>
                <c:pt idx="53">
                  <c:v>18.000000000000004</c:v>
                </c:pt>
                <c:pt idx="54">
                  <c:v>18.333333333333115</c:v>
                </c:pt>
                <c:pt idx="55">
                  <c:v>18.666666666666668</c:v>
                </c:pt>
                <c:pt idx="56">
                  <c:v>19</c:v>
                </c:pt>
                <c:pt idx="57">
                  <c:v>19.333333333333108</c:v>
                </c:pt>
                <c:pt idx="58">
                  <c:v>19.666666666666664</c:v>
                </c:pt>
                <c:pt idx="59">
                  <c:v>19.999999999999989</c:v>
                </c:pt>
                <c:pt idx="60">
                  <c:v>20.333333333333108</c:v>
                </c:pt>
                <c:pt idx="61">
                  <c:v>20.666666666666661</c:v>
                </c:pt>
                <c:pt idx="62">
                  <c:v>20.999999999999989</c:v>
                </c:pt>
                <c:pt idx="63">
                  <c:v>21.333333333333101</c:v>
                </c:pt>
                <c:pt idx="64">
                  <c:v>21.666666666666657</c:v>
                </c:pt>
                <c:pt idx="65">
                  <c:v>21.999999999999989</c:v>
                </c:pt>
                <c:pt idx="66">
                  <c:v>22.333333333333101</c:v>
                </c:pt>
                <c:pt idx="67">
                  <c:v>22.666666666666654</c:v>
                </c:pt>
                <c:pt idx="68">
                  <c:v>22.999999999999986</c:v>
                </c:pt>
                <c:pt idx="69">
                  <c:v>23.333333333333094</c:v>
                </c:pt>
                <c:pt idx="70">
                  <c:v>23.66666666666665</c:v>
                </c:pt>
                <c:pt idx="71">
                  <c:v>23.999999999999982</c:v>
                </c:pt>
                <c:pt idx="72">
                  <c:v>24.333333333333094</c:v>
                </c:pt>
                <c:pt idx="73">
                  <c:v>24.666666666666647</c:v>
                </c:pt>
                <c:pt idx="74">
                  <c:v>24.999999999999979</c:v>
                </c:pt>
                <c:pt idx="75">
                  <c:v>25.333333333333087</c:v>
                </c:pt>
                <c:pt idx="76">
                  <c:v>25.666666666666643</c:v>
                </c:pt>
                <c:pt idx="77">
                  <c:v>25.999999999999972</c:v>
                </c:pt>
                <c:pt idx="78">
                  <c:v>26.333333333333087</c:v>
                </c:pt>
                <c:pt idx="79">
                  <c:v>26.666666666666639</c:v>
                </c:pt>
                <c:pt idx="80">
                  <c:v>26.999999999999972</c:v>
                </c:pt>
                <c:pt idx="81">
                  <c:v>27.333333333333083</c:v>
                </c:pt>
                <c:pt idx="82">
                  <c:v>27.666666666666636</c:v>
                </c:pt>
                <c:pt idx="83">
                  <c:v>27.999999999999929</c:v>
                </c:pt>
                <c:pt idx="84">
                  <c:v>28.333333333333083</c:v>
                </c:pt>
                <c:pt idx="85">
                  <c:v>28.666666666666632</c:v>
                </c:pt>
                <c:pt idx="86">
                  <c:v>28.999999999999929</c:v>
                </c:pt>
                <c:pt idx="87">
                  <c:v>29.33333333333308</c:v>
                </c:pt>
                <c:pt idx="88">
                  <c:v>29.666666666666632</c:v>
                </c:pt>
                <c:pt idx="89">
                  <c:v>29.999999999999929</c:v>
                </c:pt>
                <c:pt idx="90">
                  <c:v>30.33333333333308</c:v>
                </c:pt>
                <c:pt idx="91">
                  <c:v>30.666666666666625</c:v>
                </c:pt>
                <c:pt idx="92">
                  <c:v>30.999999999999929</c:v>
                </c:pt>
                <c:pt idx="93">
                  <c:v>31.333333333333076</c:v>
                </c:pt>
                <c:pt idx="94">
                  <c:v>31.666666666666625</c:v>
                </c:pt>
                <c:pt idx="95">
                  <c:v>31.999999999999929</c:v>
                </c:pt>
                <c:pt idx="96">
                  <c:v>32.333333333333286</c:v>
                </c:pt>
                <c:pt idx="97">
                  <c:v>32.666666666666153</c:v>
                </c:pt>
                <c:pt idx="98">
                  <c:v>33</c:v>
                </c:pt>
                <c:pt idx="99">
                  <c:v>33.333333333333293</c:v>
                </c:pt>
                <c:pt idx="100">
                  <c:v>33.666666666666167</c:v>
                </c:pt>
                <c:pt idx="101">
                  <c:v>34</c:v>
                </c:pt>
                <c:pt idx="102">
                  <c:v>34.3333333333333</c:v>
                </c:pt>
                <c:pt idx="103">
                  <c:v>34.666666666666167</c:v>
                </c:pt>
                <c:pt idx="104">
                  <c:v>35</c:v>
                </c:pt>
                <c:pt idx="105">
                  <c:v>35.333333333333307</c:v>
                </c:pt>
                <c:pt idx="106">
                  <c:v>35.666666666666174</c:v>
                </c:pt>
                <c:pt idx="107">
                  <c:v>36</c:v>
                </c:pt>
                <c:pt idx="108">
                  <c:v>36.333333333333314</c:v>
                </c:pt>
                <c:pt idx="109">
                  <c:v>36.666666666666174</c:v>
                </c:pt>
                <c:pt idx="110">
                  <c:v>37</c:v>
                </c:pt>
                <c:pt idx="111">
                  <c:v>37.333333333333321</c:v>
                </c:pt>
                <c:pt idx="112">
                  <c:v>37.666666666666188</c:v>
                </c:pt>
                <c:pt idx="113">
                  <c:v>38</c:v>
                </c:pt>
                <c:pt idx="114">
                  <c:v>38.333333333333329</c:v>
                </c:pt>
                <c:pt idx="115">
                  <c:v>38.666666666666188</c:v>
                </c:pt>
                <c:pt idx="116">
                  <c:v>39</c:v>
                </c:pt>
                <c:pt idx="117">
                  <c:v>39.333333333333336</c:v>
                </c:pt>
                <c:pt idx="118">
                  <c:v>39.666666666666202</c:v>
                </c:pt>
                <c:pt idx="119">
                  <c:v>40.000000000000007</c:v>
                </c:pt>
                <c:pt idx="120">
                  <c:v>40.333333333333343</c:v>
                </c:pt>
                <c:pt idx="121">
                  <c:v>40.666666666666202</c:v>
                </c:pt>
                <c:pt idx="122">
                  <c:v>41.000000000000014</c:v>
                </c:pt>
                <c:pt idx="123">
                  <c:v>41.33333333333335</c:v>
                </c:pt>
                <c:pt idx="124">
                  <c:v>41.666666666666217</c:v>
                </c:pt>
                <c:pt idx="125">
                  <c:v>42.000000000000021</c:v>
                </c:pt>
                <c:pt idx="126">
                  <c:v>42.333333333333357</c:v>
                </c:pt>
                <c:pt idx="127">
                  <c:v>42.666666666666217</c:v>
                </c:pt>
                <c:pt idx="128">
                  <c:v>43.000000000000028</c:v>
                </c:pt>
                <c:pt idx="129">
                  <c:v>43.333333333333364</c:v>
                </c:pt>
                <c:pt idx="130">
                  <c:v>43.666666666666224</c:v>
                </c:pt>
                <c:pt idx="131">
                  <c:v>44.000000000000036</c:v>
                </c:pt>
                <c:pt idx="132">
                  <c:v>44.333333333333371</c:v>
                </c:pt>
                <c:pt idx="133">
                  <c:v>44.666666666666238</c:v>
                </c:pt>
                <c:pt idx="134">
                  <c:v>45.000000000000043</c:v>
                </c:pt>
                <c:pt idx="135">
                  <c:v>45.333333333333378</c:v>
                </c:pt>
                <c:pt idx="136">
                  <c:v>45.666666666666245</c:v>
                </c:pt>
                <c:pt idx="137">
                  <c:v>46.00000000000005</c:v>
                </c:pt>
                <c:pt idx="138">
                  <c:v>46.333333333333385</c:v>
                </c:pt>
                <c:pt idx="139">
                  <c:v>46.666666666666259</c:v>
                </c:pt>
                <c:pt idx="140">
                  <c:v>47.000000000000057</c:v>
                </c:pt>
                <c:pt idx="141">
                  <c:v>47.333333333333393</c:v>
                </c:pt>
                <c:pt idx="142">
                  <c:v>47.666666666666273</c:v>
                </c:pt>
                <c:pt idx="143">
                  <c:v>48.000000000000064</c:v>
                </c:pt>
                <c:pt idx="144">
                  <c:v>48.3333333333334</c:v>
                </c:pt>
                <c:pt idx="145">
                  <c:v>48.666666666666288</c:v>
                </c:pt>
                <c:pt idx="146">
                  <c:v>49.000000000000071</c:v>
                </c:pt>
                <c:pt idx="147">
                  <c:v>49.333333333333407</c:v>
                </c:pt>
                <c:pt idx="148">
                  <c:v>49.666666666666295</c:v>
                </c:pt>
                <c:pt idx="149">
                  <c:v>50.000000000000078</c:v>
                </c:pt>
                <c:pt idx="150">
                  <c:v>50.333333333333414</c:v>
                </c:pt>
                <c:pt idx="151">
                  <c:v>50.666666666666309</c:v>
                </c:pt>
                <c:pt idx="152">
                  <c:v>51.000000000000085</c:v>
                </c:pt>
              </c:numCache>
            </c:numRef>
          </c:xVal>
          <c:yVal>
            <c:numRef>
              <c:f>'Basecase transmissions'!$AO$4:$AO$156</c:f>
              <c:numCache>
                <c:formatCode>General</c:formatCode>
                <c:ptCount val="153"/>
                <c:pt idx="0">
                  <c:v>4957.1272890486234</c:v>
                </c:pt>
                <c:pt idx="1">
                  <c:v>9623.9585446695455</c:v>
                </c:pt>
                <c:pt idx="2">
                  <c:v>14023.236142536214</c:v>
                </c:pt>
                <c:pt idx="3">
                  <c:v>18159.193650287056</c:v>
                </c:pt>
                <c:pt idx="4">
                  <c:v>22028.156935081617</c:v>
                </c:pt>
                <c:pt idx="5">
                  <c:v>25618.391484993721</c:v>
                </c:pt>
                <c:pt idx="6">
                  <c:v>28923.659141005366</c:v>
                </c:pt>
                <c:pt idx="7">
                  <c:v>31946.954791722765</c:v>
                </c:pt>
                <c:pt idx="8">
                  <c:v>34685.850013579213</c:v>
                </c:pt>
                <c:pt idx="9">
                  <c:v>37151.508689709481</c:v>
                </c:pt>
                <c:pt idx="10">
                  <c:v>39363.997857368093</c:v>
                </c:pt>
                <c:pt idx="11">
                  <c:v>41339.557565335403</c:v>
                </c:pt>
                <c:pt idx="12">
                  <c:v>43103.624142475594</c:v>
                </c:pt>
                <c:pt idx="13">
                  <c:v>44684.136972024258</c:v>
                </c:pt>
                <c:pt idx="14">
                  <c:v>46103.492390160594</c:v>
                </c:pt>
                <c:pt idx="15">
                  <c:v>47385.111684049334</c:v>
                </c:pt>
                <c:pt idx="16">
                  <c:v>48552.826909856201</c:v>
                </c:pt>
                <c:pt idx="17">
                  <c:v>49625.517321067084</c:v>
                </c:pt>
                <c:pt idx="18">
                  <c:v>50618.140094275142</c:v>
                </c:pt>
                <c:pt idx="19">
                  <c:v>51544.57023702492</c:v>
                </c:pt>
                <c:pt idx="20">
                  <c:v>52415.924250004842</c:v>
                </c:pt>
                <c:pt idx="21">
                  <c:v>53240.236180977576</c:v>
                </c:pt>
                <c:pt idx="22">
                  <c:v>54024.803194897002</c:v>
                </c:pt>
                <c:pt idx="23">
                  <c:v>54775.028369557156</c:v>
                </c:pt>
                <c:pt idx="24">
                  <c:v>55495.770295766284</c:v>
                </c:pt>
                <c:pt idx="25">
                  <c:v>56190.987192500594</c:v>
                </c:pt>
                <c:pt idx="26">
                  <c:v>56863.114350866206</c:v>
                </c:pt>
                <c:pt idx="27">
                  <c:v>57515.724692895914</c:v>
                </c:pt>
                <c:pt idx="28">
                  <c:v>58150.80857308842</c:v>
                </c:pt>
                <c:pt idx="29">
                  <c:v>58769.660259434611</c:v>
                </c:pt>
                <c:pt idx="30">
                  <c:v>59373.993646775576</c:v>
                </c:pt>
                <c:pt idx="31">
                  <c:v>59965.580732710325</c:v>
                </c:pt>
                <c:pt idx="32">
                  <c:v>60545.591848423821</c:v>
                </c:pt>
                <c:pt idx="33">
                  <c:v>61115.442939643202</c:v>
                </c:pt>
                <c:pt idx="34">
                  <c:v>61675.005771152806</c:v>
                </c:pt>
                <c:pt idx="35">
                  <c:v>62225.232955980435</c:v>
                </c:pt>
                <c:pt idx="36">
                  <c:v>62766.443551277611</c:v>
                </c:pt>
                <c:pt idx="37">
                  <c:v>63298.672185814976</c:v>
                </c:pt>
                <c:pt idx="38">
                  <c:v>63822.483543457762</c:v>
                </c:pt>
                <c:pt idx="39">
                  <c:v>64338.252071356241</c:v>
                </c:pt>
                <c:pt idx="40">
                  <c:v>64846.217043127894</c:v>
                </c:pt>
                <c:pt idx="41">
                  <c:v>65346.821150071475</c:v>
                </c:pt>
                <c:pt idx="42">
                  <c:v>65840.579436547487</c:v>
                </c:pt>
                <c:pt idx="43">
                  <c:v>66327.325099056106</c:v>
                </c:pt>
                <c:pt idx="44">
                  <c:v>66807.785367630422</c:v>
                </c:pt>
                <c:pt idx="45">
                  <c:v>67281.413105806379</c:v>
                </c:pt>
                <c:pt idx="46">
                  <c:v>67748.220305071998</c:v>
                </c:pt>
                <c:pt idx="47">
                  <c:v>68208.412526510379</c:v>
                </c:pt>
                <c:pt idx="48">
                  <c:v>68663.074688803405</c:v>
                </c:pt>
                <c:pt idx="49">
                  <c:v>69111.363693516178</c:v>
                </c:pt>
                <c:pt idx="50">
                  <c:v>69552.821035511428</c:v>
                </c:pt>
                <c:pt idx="51">
                  <c:v>69987.667687475972</c:v>
                </c:pt>
                <c:pt idx="52">
                  <c:v>70417.364520649164</c:v>
                </c:pt>
                <c:pt idx="53">
                  <c:v>70840.942176131299</c:v>
                </c:pt>
                <c:pt idx="54">
                  <c:v>71258.708728740457</c:v>
                </c:pt>
                <c:pt idx="55">
                  <c:v>71670.599219807977</c:v>
                </c:pt>
                <c:pt idx="56">
                  <c:v>72075.818031056348</c:v>
                </c:pt>
                <c:pt idx="57">
                  <c:v>72475.196547091371</c:v>
                </c:pt>
                <c:pt idx="58">
                  <c:v>72868.948526830514</c:v>
                </c:pt>
                <c:pt idx="59">
                  <c:v>73256.339788423255</c:v>
                </c:pt>
                <c:pt idx="60">
                  <c:v>73637.751234254392</c:v>
                </c:pt>
                <c:pt idx="61">
                  <c:v>74012.633609780052</c:v>
                </c:pt>
                <c:pt idx="62">
                  <c:v>74381.671393107754</c:v>
                </c:pt>
                <c:pt idx="63">
                  <c:v>74744.719654960252</c:v>
                </c:pt>
                <c:pt idx="64">
                  <c:v>75101.480293378379</c:v>
                </c:pt>
                <c:pt idx="65">
                  <c:v>75452.075851706832</c:v>
                </c:pt>
                <c:pt idx="66">
                  <c:v>75797.047057436008</c:v>
                </c:pt>
                <c:pt idx="67">
                  <c:v>76136.294104133223</c:v>
                </c:pt>
                <c:pt idx="68">
                  <c:v>76469.423973694371</c:v>
                </c:pt>
                <c:pt idx="69">
                  <c:v>76796.702737275278</c:v>
                </c:pt>
                <c:pt idx="70">
                  <c:v>77118.348624170772</c:v>
                </c:pt>
                <c:pt idx="71">
                  <c:v>77434.316527699368</c:v>
                </c:pt>
                <c:pt idx="72">
                  <c:v>77744.183249613372</c:v>
                </c:pt>
                <c:pt idx="73">
                  <c:v>78048.678705168422</c:v>
                </c:pt>
                <c:pt idx="74">
                  <c:v>78347.149768078627</c:v>
                </c:pt>
                <c:pt idx="75">
                  <c:v>78639.875300828426</c:v>
                </c:pt>
                <c:pt idx="76">
                  <c:v>78927.088009440733</c:v>
                </c:pt>
                <c:pt idx="77">
                  <c:v>79208.356857095612</c:v>
                </c:pt>
                <c:pt idx="78">
                  <c:v>79484.263050986061</c:v>
                </c:pt>
                <c:pt idx="79">
                  <c:v>79754.629336133425</c:v>
                </c:pt>
                <c:pt idx="80">
                  <c:v>80019.215242728998</c:v>
                </c:pt>
                <c:pt idx="81">
                  <c:v>80278.678439457406</c:v>
                </c:pt>
                <c:pt idx="82">
                  <c:v>80533.004468166633</c:v>
                </c:pt>
                <c:pt idx="83">
                  <c:v>80781.673808499007</c:v>
                </c:pt>
                <c:pt idx="84">
                  <c:v>81024.826987146778</c:v>
                </c:pt>
                <c:pt idx="85">
                  <c:v>81262.741812271808</c:v>
                </c:pt>
                <c:pt idx="86">
                  <c:v>81495.445677831332</c:v>
                </c:pt>
                <c:pt idx="87">
                  <c:v>81722.883006694407</c:v>
                </c:pt>
                <c:pt idx="88">
                  <c:v>81945.286360775062</c:v>
                </c:pt>
                <c:pt idx="89">
                  <c:v>82162.283780213373</c:v>
                </c:pt>
                <c:pt idx="90">
                  <c:v>82374.133523233992</c:v>
                </c:pt>
                <c:pt idx="91">
                  <c:v>82580.965797327342</c:v>
                </c:pt>
                <c:pt idx="92">
                  <c:v>82783.088185454733</c:v>
                </c:pt>
                <c:pt idx="93">
                  <c:v>82980.028205416398</c:v>
                </c:pt>
                <c:pt idx="94">
                  <c:v>83172.185419408852</c:v>
                </c:pt>
                <c:pt idx="95">
                  <c:v>83359.702179897518</c:v>
                </c:pt>
                <c:pt idx="96">
                  <c:v>83542.741931516066</c:v>
                </c:pt>
                <c:pt idx="97">
                  <c:v>83721.368619521134</c:v>
                </c:pt>
                <c:pt idx="98">
                  <c:v>83895.61828866601</c:v>
                </c:pt>
                <c:pt idx="99">
                  <c:v>84065.671924096328</c:v>
                </c:pt>
                <c:pt idx="100">
                  <c:v>84231.260279165348</c:v>
                </c:pt>
                <c:pt idx="101">
                  <c:v>84392.454662589036</c:v>
                </c:pt>
                <c:pt idx="102">
                  <c:v>84549.502728234424</c:v>
                </c:pt>
                <c:pt idx="103">
                  <c:v>84702.370379961474</c:v>
                </c:pt>
                <c:pt idx="104">
                  <c:v>84851.133876183478</c:v>
                </c:pt>
                <c:pt idx="105">
                  <c:v>84996.038470931584</c:v>
                </c:pt>
                <c:pt idx="106">
                  <c:v>85137.055022359025</c:v>
                </c:pt>
                <c:pt idx="107">
                  <c:v>85274.292215521695</c:v>
                </c:pt>
                <c:pt idx="108">
                  <c:v>85407.845092744697</c:v>
                </c:pt>
                <c:pt idx="109">
                  <c:v>85537.739711691407</c:v>
                </c:pt>
                <c:pt idx="110">
                  <c:v>85663.932845035379</c:v>
                </c:pt>
                <c:pt idx="111">
                  <c:v>85786.478768285946</c:v>
                </c:pt>
                <c:pt idx="112">
                  <c:v>85905.347893771948</c:v>
                </c:pt>
                <c:pt idx="113">
                  <c:v>86020.70640138851</c:v>
                </c:pt>
                <c:pt idx="114">
                  <c:v>86132.657016320984</c:v>
                </c:pt>
                <c:pt idx="115">
                  <c:v>86241.294853021725</c:v>
                </c:pt>
                <c:pt idx="116">
                  <c:v>86346.684008282566</c:v>
                </c:pt>
                <c:pt idx="117">
                  <c:v>86448.786854922379</c:v>
                </c:pt>
                <c:pt idx="118">
                  <c:v>86547.529642014284</c:v>
                </c:pt>
                <c:pt idx="119">
                  <c:v>86643.022773077348</c:v>
                </c:pt>
                <c:pt idx="120">
                  <c:v>86735.622682401474</c:v>
                </c:pt>
                <c:pt idx="121">
                  <c:v>86825.228785321611</c:v>
                </c:pt>
                <c:pt idx="122">
                  <c:v>86911.940082357338</c:v>
                </c:pt>
                <c:pt idx="123">
                  <c:v>86995.865751732883</c:v>
                </c:pt>
                <c:pt idx="124">
                  <c:v>87076.979028572794</c:v>
                </c:pt>
                <c:pt idx="125">
                  <c:v>87155.483017372375</c:v>
                </c:pt>
                <c:pt idx="126">
                  <c:v>87231.360031997363</c:v>
                </c:pt>
                <c:pt idx="127">
                  <c:v>87304.665938727863</c:v>
                </c:pt>
                <c:pt idx="128">
                  <c:v>87375.508340973509</c:v>
                </c:pt>
                <c:pt idx="129">
                  <c:v>87443.919120376246</c:v>
                </c:pt>
                <c:pt idx="130">
                  <c:v>87509.914675661857</c:v>
                </c:pt>
                <c:pt idx="131">
                  <c:v>87573.534715506568</c:v>
                </c:pt>
                <c:pt idx="132">
                  <c:v>87634.716593468125</c:v>
                </c:pt>
                <c:pt idx="133">
                  <c:v>87693.594741009278</c:v>
                </c:pt>
                <c:pt idx="134">
                  <c:v>87750.262650931414</c:v>
                </c:pt>
                <c:pt idx="135">
                  <c:v>87804.763804081813</c:v>
                </c:pt>
                <c:pt idx="136">
                  <c:v>87857.08600090853</c:v>
                </c:pt>
                <c:pt idx="137">
                  <c:v>87907.400373757308</c:v>
                </c:pt>
                <c:pt idx="138">
                  <c:v>87955.760942736029</c:v>
                </c:pt>
                <c:pt idx="139">
                  <c:v>88002.166537795871</c:v>
                </c:pt>
                <c:pt idx="140">
                  <c:v>88046.684212238426</c:v>
                </c:pt>
                <c:pt idx="141">
                  <c:v>88089.351741229388</c:v>
                </c:pt>
                <c:pt idx="142">
                  <c:v>88130.205363440575</c:v>
                </c:pt>
                <c:pt idx="143">
                  <c:v>88169.303104239836</c:v>
                </c:pt>
                <c:pt idx="144">
                  <c:v>88206.682075604549</c:v>
                </c:pt>
                <c:pt idx="145">
                  <c:v>88242.386003965628</c:v>
                </c:pt>
                <c:pt idx="146">
                  <c:v>88276.517449816849</c:v>
                </c:pt>
                <c:pt idx="147">
                  <c:v>88309.102635600808</c:v>
                </c:pt>
                <c:pt idx="148">
                  <c:v>88340.212475224005</c:v>
                </c:pt>
                <c:pt idx="149">
                  <c:v>88369.888338229648</c:v>
                </c:pt>
                <c:pt idx="150">
                  <c:v>88398.173643084956</c:v>
                </c:pt>
                <c:pt idx="151">
                  <c:v>88425.138544298417</c:v>
                </c:pt>
                <c:pt idx="152">
                  <c:v>88450.786602033942</c:v>
                </c:pt>
              </c:numCache>
            </c:numRef>
          </c:yVal>
        </c:ser>
        <c:ser>
          <c:idx val="2"/>
          <c:order val="2"/>
          <c:tx>
            <c:v>Early ART</c:v>
          </c:tx>
          <c:spPr>
            <a:ln w="44450">
              <a:solidFill>
                <a:srgbClr val="000099"/>
              </a:solidFill>
            </a:ln>
          </c:spPr>
          <c:marker>
            <c:symbol val="none"/>
          </c:marker>
          <c:xVal>
            <c:numRef>
              <c:f>'Basecase transmissions'!$K$4:$K$156</c:f>
              <c:numCache>
                <c:formatCode>General</c:formatCode>
                <c:ptCount val="153"/>
                <c:pt idx="0">
                  <c:v>0.33333333333333331</c:v>
                </c:pt>
                <c:pt idx="1">
                  <c:v>0.66666666666666663</c:v>
                </c:pt>
                <c:pt idx="2">
                  <c:v>1</c:v>
                </c:pt>
                <c:pt idx="3">
                  <c:v>1.3333333333333333</c:v>
                </c:pt>
                <c:pt idx="4">
                  <c:v>1.6666666666666665</c:v>
                </c:pt>
                <c:pt idx="5">
                  <c:v>1.9999999999999998</c:v>
                </c:pt>
                <c:pt idx="6">
                  <c:v>2.333333333333333</c:v>
                </c:pt>
                <c:pt idx="7">
                  <c:v>2.6666666666666665</c:v>
                </c:pt>
                <c:pt idx="8">
                  <c:v>3</c:v>
                </c:pt>
                <c:pt idx="9">
                  <c:v>3.3333333333333335</c:v>
                </c:pt>
                <c:pt idx="10">
                  <c:v>3.666666666666667</c:v>
                </c:pt>
                <c:pt idx="11">
                  <c:v>4</c:v>
                </c:pt>
                <c:pt idx="12">
                  <c:v>4.333333333333373</c:v>
                </c:pt>
                <c:pt idx="13">
                  <c:v>4.6666666666666661</c:v>
                </c:pt>
                <c:pt idx="14">
                  <c:v>4.9999999999999991</c:v>
                </c:pt>
                <c:pt idx="15">
                  <c:v>5.3333333333333721</c:v>
                </c:pt>
                <c:pt idx="16">
                  <c:v>5.6666666666666652</c:v>
                </c:pt>
                <c:pt idx="17">
                  <c:v>5.9999999999999982</c:v>
                </c:pt>
                <c:pt idx="18">
                  <c:v>6.3333333333333712</c:v>
                </c:pt>
                <c:pt idx="19">
                  <c:v>6.6666666666666643</c:v>
                </c:pt>
                <c:pt idx="20">
                  <c:v>6.9999999999999973</c:v>
                </c:pt>
                <c:pt idx="21">
                  <c:v>7.3333333333333695</c:v>
                </c:pt>
                <c:pt idx="22">
                  <c:v>7.6666666666666625</c:v>
                </c:pt>
                <c:pt idx="23">
                  <c:v>7.9999999999999964</c:v>
                </c:pt>
                <c:pt idx="24">
                  <c:v>8.3333333333333304</c:v>
                </c:pt>
                <c:pt idx="25">
                  <c:v>8.6666666666666767</c:v>
                </c:pt>
                <c:pt idx="26">
                  <c:v>9.0000000000000018</c:v>
                </c:pt>
                <c:pt idx="27">
                  <c:v>9.3333333333333321</c:v>
                </c:pt>
                <c:pt idx="28">
                  <c:v>9.6666666666666767</c:v>
                </c:pt>
                <c:pt idx="29">
                  <c:v>10</c:v>
                </c:pt>
                <c:pt idx="30">
                  <c:v>10.333333333333334</c:v>
                </c:pt>
                <c:pt idx="31">
                  <c:v>10.666666666666726</c:v>
                </c:pt>
                <c:pt idx="32">
                  <c:v>11.000000000000002</c:v>
                </c:pt>
                <c:pt idx="33">
                  <c:v>11.333333333333336</c:v>
                </c:pt>
                <c:pt idx="34">
                  <c:v>11.666666666666726</c:v>
                </c:pt>
                <c:pt idx="35">
                  <c:v>12.000000000000004</c:v>
                </c:pt>
                <c:pt idx="36">
                  <c:v>12.333333333333337</c:v>
                </c:pt>
                <c:pt idx="37">
                  <c:v>12.666666666666726</c:v>
                </c:pt>
                <c:pt idx="38">
                  <c:v>13.000000000000005</c:v>
                </c:pt>
                <c:pt idx="39">
                  <c:v>13.333333333333339</c:v>
                </c:pt>
                <c:pt idx="40">
                  <c:v>13.666666666666726</c:v>
                </c:pt>
                <c:pt idx="41">
                  <c:v>14.000000000000007</c:v>
                </c:pt>
                <c:pt idx="42">
                  <c:v>14.333333333333346</c:v>
                </c:pt>
                <c:pt idx="43">
                  <c:v>14.666666666666726</c:v>
                </c:pt>
                <c:pt idx="44">
                  <c:v>15.000000000000009</c:v>
                </c:pt>
                <c:pt idx="45">
                  <c:v>15.333333333333346</c:v>
                </c:pt>
                <c:pt idx="46">
                  <c:v>15.666666666666726</c:v>
                </c:pt>
                <c:pt idx="47">
                  <c:v>16.000000000000011</c:v>
                </c:pt>
                <c:pt idx="48">
                  <c:v>16.333333333333119</c:v>
                </c:pt>
                <c:pt idx="49">
                  <c:v>16.666666666666675</c:v>
                </c:pt>
                <c:pt idx="50">
                  <c:v>17.000000000000007</c:v>
                </c:pt>
                <c:pt idx="51">
                  <c:v>17.333333333333115</c:v>
                </c:pt>
                <c:pt idx="52">
                  <c:v>17.666666666666671</c:v>
                </c:pt>
                <c:pt idx="53">
                  <c:v>18.000000000000004</c:v>
                </c:pt>
                <c:pt idx="54">
                  <c:v>18.333333333333115</c:v>
                </c:pt>
                <c:pt idx="55">
                  <c:v>18.666666666666668</c:v>
                </c:pt>
                <c:pt idx="56">
                  <c:v>19</c:v>
                </c:pt>
                <c:pt idx="57">
                  <c:v>19.333333333333108</c:v>
                </c:pt>
                <c:pt idx="58">
                  <c:v>19.666666666666664</c:v>
                </c:pt>
                <c:pt idx="59">
                  <c:v>19.999999999999989</c:v>
                </c:pt>
                <c:pt idx="60">
                  <c:v>20.333333333333108</c:v>
                </c:pt>
                <c:pt idx="61">
                  <c:v>20.666666666666661</c:v>
                </c:pt>
                <c:pt idx="62">
                  <c:v>20.999999999999989</c:v>
                </c:pt>
                <c:pt idx="63">
                  <c:v>21.333333333333101</c:v>
                </c:pt>
                <c:pt idx="64">
                  <c:v>21.666666666666657</c:v>
                </c:pt>
                <c:pt idx="65">
                  <c:v>21.999999999999989</c:v>
                </c:pt>
                <c:pt idx="66">
                  <c:v>22.333333333333101</c:v>
                </c:pt>
                <c:pt idx="67">
                  <c:v>22.666666666666654</c:v>
                </c:pt>
                <c:pt idx="68">
                  <c:v>22.999999999999986</c:v>
                </c:pt>
                <c:pt idx="69">
                  <c:v>23.333333333333094</c:v>
                </c:pt>
                <c:pt idx="70">
                  <c:v>23.66666666666665</c:v>
                </c:pt>
                <c:pt idx="71">
                  <c:v>23.999999999999982</c:v>
                </c:pt>
                <c:pt idx="72">
                  <c:v>24.333333333333094</c:v>
                </c:pt>
                <c:pt idx="73">
                  <c:v>24.666666666666647</c:v>
                </c:pt>
                <c:pt idx="74">
                  <c:v>24.999999999999979</c:v>
                </c:pt>
                <c:pt idx="75">
                  <c:v>25.333333333333087</c:v>
                </c:pt>
                <c:pt idx="76">
                  <c:v>25.666666666666643</c:v>
                </c:pt>
                <c:pt idx="77">
                  <c:v>25.999999999999972</c:v>
                </c:pt>
                <c:pt idx="78">
                  <c:v>26.333333333333087</c:v>
                </c:pt>
                <c:pt idx="79">
                  <c:v>26.666666666666639</c:v>
                </c:pt>
                <c:pt idx="80">
                  <c:v>26.999999999999972</c:v>
                </c:pt>
                <c:pt idx="81">
                  <c:v>27.333333333333083</c:v>
                </c:pt>
                <c:pt idx="82">
                  <c:v>27.666666666666636</c:v>
                </c:pt>
                <c:pt idx="83">
                  <c:v>27.999999999999929</c:v>
                </c:pt>
                <c:pt idx="84">
                  <c:v>28.333333333333083</c:v>
                </c:pt>
                <c:pt idx="85">
                  <c:v>28.666666666666632</c:v>
                </c:pt>
                <c:pt idx="86">
                  <c:v>28.999999999999929</c:v>
                </c:pt>
                <c:pt idx="87">
                  <c:v>29.33333333333308</c:v>
                </c:pt>
                <c:pt idx="88">
                  <c:v>29.666666666666632</c:v>
                </c:pt>
                <c:pt idx="89">
                  <c:v>29.999999999999929</c:v>
                </c:pt>
                <c:pt idx="90">
                  <c:v>30.33333333333308</c:v>
                </c:pt>
                <c:pt idx="91">
                  <c:v>30.666666666666625</c:v>
                </c:pt>
                <c:pt idx="92">
                  <c:v>30.999999999999929</c:v>
                </c:pt>
                <c:pt idx="93">
                  <c:v>31.333333333333076</c:v>
                </c:pt>
                <c:pt idx="94">
                  <c:v>31.666666666666625</c:v>
                </c:pt>
                <c:pt idx="95">
                  <c:v>31.999999999999929</c:v>
                </c:pt>
                <c:pt idx="96">
                  <c:v>32.333333333333286</c:v>
                </c:pt>
                <c:pt idx="97">
                  <c:v>32.666666666666153</c:v>
                </c:pt>
                <c:pt idx="98">
                  <c:v>33</c:v>
                </c:pt>
                <c:pt idx="99">
                  <c:v>33.333333333333293</c:v>
                </c:pt>
                <c:pt idx="100">
                  <c:v>33.666666666666167</c:v>
                </c:pt>
                <c:pt idx="101">
                  <c:v>34</c:v>
                </c:pt>
                <c:pt idx="102">
                  <c:v>34.3333333333333</c:v>
                </c:pt>
                <c:pt idx="103">
                  <c:v>34.666666666666167</c:v>
                </c:pt>
                <c:pt idx="104">
                  <c:v>35</c:v>
                </c:pt>
                <c:pt idx="105">
                  <c:v>35.333333333333307</c:v>
                </c:pt>
                <c:pt idx="106">
                  <c:v>35.666666666666174</c:v>
                </c:pt>
                <c:pt idx="107">
                  <c:v>36</c:v>
                </c:pt>
                <c:pt idx="108">
                  <c:v>36.333333333333314</c:v>
                </c:pt>
                <c:pt idx="109">
                  <c:v>36.666666666666174</c:v>
                </c:pt>
                <c:pt idx="110">
                  <c:v>37</c:v>
                </c:pt>
                <c:pt idx="111">
                  <c:v>37.333333333333321</c:v>
                </c:pt>
                <c:pt idx="112">
                  <c:v>37.666666666666188</c:v>
                </c:pt>
                <c:pt idx="113">
                  <c:v>38</c:v>
                </c:pt>
                <c:pt idx="114">
                  <c:v>38.333333333333329</c:v>
                </c:pt>
                <c:pt idx="115">
                  <c:v>38.666666666666188</c:v>
                </c:pt>
                <c:pt idx="116">
                  <c:v>39</c:v>
                </c:pt>
                <c:pt idx="117">
                  <c:v>39.333333333333336</c:v>
                </c:pt>
                <c:pt idx="118">
                  <c:v>39.666666666666202</c:v>
                </c:pt>
                <c:pt idx="119">
                  <c:v>40.000000000000007</c:v>
                </c:pt>
                <c:pt idx="120">
                  <c:v>40.333333333333343</c:v>
                </c:pt>
                <c:pt idx="121">
                  <c:v>40.666666666666202</c:v>
                </c:pt>
                <c:pt idx="122">
                  <c:v>41.000000000000014</c:v>
                </c:pt>
                <c:pt idx="123">
                  <c:v>41.33333333333335</c:v>
                </c:pt>
                <c:pt idx="124">
                  <c:v>41.666666666666217</c:v>
                </c:pt>
                <c:pt idx="125">
                  <c:v>42.000000000000021</c:v>
                </c:pt>
                <c:pt idx="126">
                  <c:v>42.333333333333357</c:v>
                </c:pt>
                <c:pt idx="127">
                  <c:v>42.666666666666217</c:v>
                </c:pt>
                <c:pt idx="128">
                  <c:v>43.000000000000028</c:v>
                </c:pt>
                <c:pt idx="129">
                  <c:v>43.333333333333364</c:v>
                </c:pt>
                <c:pt idx="130">
                  <c:v>43.666666666666224</c:v>
                </c:pt>
                <c:pt idx="131">
                  <c:v>44.000000000000036</c:v>
                </c:pt>
                <c:pt idx="132">
                  <c:v>44.333333333333371</c:v>
                </c:pt>
                <c:pt idx="133">
                  <c:v>44.666666666666238</c:v>
                </c:pt>
                <c:pt idx="134">
                  <c:v>45.000000000000043</c:v>
                </c:pt>
                <c:pt idx="135">
                  <c:v>45.333333333333378</c:v>
                </c:pt>
                <c:pt idx="136">
                  <c:v>45.666666666666245</c:v>
                </c:pt>
                <c:pt idx="137">
                  <c:v>46.00000000000005</c:v>
                </c:pt>
                <c:pt idx="138">
                  <c:v>46.333333333333385</c:v>
                </c:pt>
                <c:pt idx="139">
                  <c:v>46.666666666666259</c:v>
                </c:pt>
                <c:pt idx="140">
                  <c:v>47.000000000000057</c:v>
                </c:pt>
                <c:pt idx="141">
                  <c:v>47.333333333333393</c:v>
                </c:pt>
                <c:pt idx="142">
                  <c:v>47.666666666666273</c:v>
                </c:pt>
                <c:pt idx="143">
                  <c:v>48.000000000000064</c:v>
                </c:pt>
                <c:pt idx="144">
                  <c:v>48.3333333333334</c:v>
                </c:pt>
                <c:pt idx="145">
                  <c:v>48.666666666666288</c:v>
                </c:pt>
                <c:pt idx="146">
                  <c:v>49.000000000000071</c:v>
                </c:pt>
                <c:pt idx="147">
                  <c:v>49.333333333333407</c:v>
                </c:pt>
                <c:pt idx="148">
                  <c:v>49.666666666666295</c:v>
                </c:pt>
                <c:pt idx="149">
                  <c:v>50.000000000000078</c:v>
                </c:pt>
                <c:pt idx="150">
                  <c:v>50.333333333333414</c:v>
                </c:pt>
                <c:pt idx="151">
                  <c:v>50.666666666666309</c:v>
                </c:pt>
                <c:pt idx="152">
                  <c:v>51.000000000000085</c:v>
                </c:pt>
              </c:numCache>
            </c:numRef>
          </c:xVal>
          <c:yVal>
            <c:numRef>
              <c:f>'Basecase transmissions'!$AP$4:$AP$156</c:f>
              <c:numCache>
                <c:formatCode>General</c:formatCode>
                <c:ptCount val="153"/>
                <c:pt idx="0">
                  <c:v>4364.5457733789945</c:v>
                </c:pt>
                <c:pt idx="1">
                  <c:v>5816.5429212227054</c:v>
                </c:pt>
                <c:pt idx="2">
                  <c:v>6541.6055876209848</c:v>
                </c:pt>
                <c:pt idx="3">
                  <c:v>7096.4442269179044</c:v>
                </c:pt>
                <c:pt idx="4">
                  <c:v>7694.3854551127379</c:v>
                </c:pt>
                <c:pt idx="5">
                  <c:v>8346.976801053368</c:v>
                </c:pt>
                <c:pt idx="6">
                  <c:v>9041.8591591044533</c:v>
                </c:pt>
                <c:pt idx="7">
                  <c:v>9774.3593198931758</c:v>
                </c:pt>
                <c:pt idx="8">
                  <c:v>10541.306622680309</c:v>
                </c:pt>
                <c:pt idx="9">
                  <c:v>11341.242931480243</c:v>
                </c:pt>
                <c:pt idx="10">
                  <c:v>12170.607298861954</c:v>
                </c:pt>
                <c:pt idx="11">
                  <c:v>13025.902647871277</c:v>
                </c:pt>
                <c:pt idx="12">
                  <c:v>13903.697767613618</c:v>
                </c:pt>
                <c:pt idx="13">
                  <c:v>14801.472420399768</c:v>
                </c:pt>
                <c:pt idx="14">
                  <c:v>15716.366798270043</c:v>
                </c:pt>
                <c:pt idx="15">
                  <c:v>16645.768613098589</c:v>
                </c:pt>
                <c:pt idx="16">
                  <c:v>17585.7091427659</c:v>
                </c:pt>
                <c:pt idx="17">
                  <c:v>18534.45935784615</c:v>
                </c:pt>
                <c:pt idx="18">
                  <c:v>19489.064240441996</c:v>
                </c:pt>
                <c:pt idx="19">
                  <c:v>20447.256054439858</c:v>
                </c:pt>
                <c:pt idx="20">
                  <c:v>21406.398643634649</c:v>
                </c:pt>
                <c:pt idx="21">
                  <c:v>22364.183685665121</c:v>
                </c:pt>
                <c:pt idx="22">
                  <c:v>23319.221982186467</c:v>
                </c:pt>
                <c:pt idx="23">
                  <c:v>24270.154480969122</c:v>
                </c:pt>
                <c:pt idx="24">
                  <c:v>25216.034988882897</c:v>
                </c:pt>
                <c:pt idx="25">
                  <c:v>26154.642802097766</c:v>
                </c:pt>
                <c:pt idx="26">
                  <c:v>27084.339808608296</c:v>
                </c:pt>
                <c:pt idx="27">
                  <c:v>28005.273574868152</c:v>
                </c:pt>
                <c:pt idx="28">
                  <c:v>28916.112237038018</c:v>
                </c:pt>
                <c:pt idx="29">
                  <c:v>29817.868333373157</c:v>
                </c:pt>
                <c:pt idx="30">
                  <c:v>30710.583651064921</c:v>
                </c:pt>
                <c:pt idx="31">
                  <c:v>31593.661191520321</c:v>
                </c:pt>
                <c:pt idx="32">
                  <c:v>32465.820226845277</c:v>
                </c:pt>
                <c:pt idx="33">
                  <c:v>33327.800101247143</c:v>
                </c:pt>
                <c:pt idx="34">
                  <c:v>34178.052260207012</c:v>
                </c:pt>
                <c:pt idx="35">
                  <c:v>35016.307341333624</c:v>
                </c:pt>
                <c:pt idx="36">
                  <c:v>35843.243397697115</c:v>
                </c:pt>
                <c:pt idx="37">
                  <c:v>36660.034252106612</c:v>
                </c:pt>
                <c:pt idx="38">
                  <c:v>37466.891704701418</c:v>
                </c:pt>
                <c:pt idx="39">
                  <c:v>38262.554372792212</c:v>
                </c:pt>
                <c:pt idx="40">
                  <c:v>39047.584491749622</c:v>
                </c:pt>
                <c:pt idx="41">
                  <c:v>39821.311297832413</c:v>
                </c:pt>
                <c:pt idx="42">
                  <c:v>40583.439408800194</c:v>
                </c:pt>
                <c:pt idx="43">
                  <c:v>41335.037308097002</c:v>
                </c:pt>
                <c:pt idx="44">
                  <c:v>42075.716216828536</c:v>
                </c:pt>
                <c:pt idx="45">
                  <c:v>42806.395747716975</c:v>
                </c:pt>
                <c:pt idx="46">
                  <c:v>43526.693679119504</c:v>
                </c:pt>
                <c:pt idx="47">
                  <c:v>44235.919736388212</c:v>
                </c:pt>
                <c:pt idx="48">
                  <c:v>44934.048055509003</c:v>
                </c:pt>
                <c:pt idx="49">
                  <c:v>45621.676034842843</c:v>
                </c:pt>
                <c:pt idx="50">
                  <c:v>46298.53785789571</c:v>
                </c:pt>
                <c:pt idx="51">
                  <c:v>46964.146082787971</c:v>
                </c:pt>
                <c:pt idx="52">
                  <c:v>47619.143890428692</c:v>
                </c:pt>
                <c:pt idx="53">
                  <c:v>48263.324352237461</c:v>
                </c:pt>
                <c:pt idx="54">
                  <c:v>48897.304560582445</c:v>
                </c:pt>
                <c:pt idx="55">
                  <c:v>49521.676401578676</c:v>
                </c:pt>
                <c:pt idx="56">
                  <c:v>50135.390654519324</c:v>
                </c:pt>
                <c:pt idx="57">
                  <c:v>50739.509824622786</c:v>
                </c:pt>
                <c:pt idx="58">
                  <c:v>51333.73786481352</c:v>
                </c:pt>
                <c:pt idx="59">
                  <c:v>51917.765528249001</c:v>
                </c:pt>
                <c:pt idx="60">
                  <c:v>52491.583593021147</c:v>
                </c:pt>
                <c:pt idx="61">
                  <c:v>53055.575371565174</c:v>
                </c:pt>
                <c:pt idx="62">
                  <c:v>53609.447531054793</c:v>
                </c:pt>
                <c:pt idx="63">
                  <c:v>54153.325304961174</c:v>
                </c:pt>
                <c:pt idx="64">
                  <c:v>54687.239803935576</c:v>
                </c:pt>
                <c:pt idx="65">
                  <c:v>55210.908624267286</c:v>
                </c:pt>
                <c:pt idx="66">
                  <c:v>55724.575351276362</c:v>
                </c:pt>
                <c:pt idx="67">
                  <c:v>56228.839665549727</c:v>
                </c:pt>
                <c:pt idx="68">
                  <c:v>56723.364477398798</c:v>
                </c:pt>
                <c:pt idx="69">
                  <c:v>57207.964587170733</c:v>
                </c:pt>
                <c:pt idx="70">
                  <c:v>57683.040685346212</c:v>
                </c:pt>
                <c:pt idx="71">
                  <c:v>58149.110989205459</c:v>
                </c:pt>
                <c:pt idx="72">
                  <c:v>58605.673580990187</c:v>
                </c:pt>
                <c:pt idx="73">
                  <c:v>59053.34896318111</c:v>
                </c:pt>
                <c:pt idx="74">
                  <c:v>59491.180791315594</c:v>
                </c:pt>
                <c:pt idx="75">
                  <c:v>59919.761766220174</c:v>
                </c:pt>
                <c:pt idx="76">
                  <c:v>60339.554422397043</c:v>
                </c:pt>
                <c:pt idx="77">
                  <c:v>60750.609055110981</c:v>
                </c:pt>
                <c:pt idx="78">
                  <c:v>61152.873393055415</c:v>
                </c:pt>
                <c:pt idx="79">
                  <c:v>61546.37187579173</c:v>
                </c:pt>
                <c:pt idx="80">
                  <c:v>61931.138293288743</c:v>
                </c:pt>
                <c:pt idx="81">
                  <c:v>62307.320107581574</c:v>
                </c:pt>
                <c:pt idx="82">
                  <c:v>62675.214157370698</c:v>
                </c:pt>
                <c:pt idx="83">
                  <c:v>63034.597751344918</c:v>
                </c:pt>
                <c:pt idx="84">
                  <c:v>63385.655369136119</c:v>
                </c:pt>
                <c:pt idx="85">
                  <c:v>63728.773853293591</c:v>
                </c:pt>
                <c:pt idx="86">
                  <c:v>64063.79355420667</c:v>
                </c:pt>
                <c:pt idx="87">
                  <c:v>64390.877842410635</c:v>
                </c:pt>
                <c:pt idx="88">
                  <c:v>64710.126562615565</c:v>
                </c:pt>
                <c:pt idx="89">
                  <c:v>65021.625748252984</c:v>
                </c:pt>
                <c:pt idx="90">
                  <c:v>65325.459435586301</c:v>
                </c:pt>
                <c:pt idx="91">
                  <c:v>65621.696473865231</c:v>
                </c:pt>
                <c:pt idx="92">
                  <c:v>65910.42867610477</c:v>
                </c:pt>
                <c:pt idx="93">
                  <c:v>66192.026981541479</c:v>
                </c:pt>
                <c:pt idx="94">
                  <c:v>66466.452552163348</c:v>
                </c:pt>
                <c:pt idx="95">
                  <c:v>66733.641629114471</c:v>
                </c:pt>
                <c:pt idx="96">
                  <c:v>66994.072280887267</c:v>
                </c:pt>
                <c:pt idx="97">
                  <c:v>67247.734009370819</c:v>
                </c:pt>
                <c:pt idx="98">
                  <c:v>67494.583476326719</c:v>
                </c:pt>
                <c:pt idx="99">
                  <c:v>67735.028096686146</c:v>
                </c:pt>
                <c:pt idx="100">
                  <c:v>67969.527208547282</c:v>
                </c:pt>
                <c:pt idx="101">
                  <c:v>68197.669460699457</c:v>
                </c:pt>
                <c:pt idx="102">
                  <c:v>68419.390269795404</c:v>
                </c:pt>
                <c:pt idx="103">
                  <c:v>68635.003589211308</c:v>
                </c:pt>
                <c:pt idx="104">
                  <c:v>68844.543505928916</c:v>
                </c:pt>
                <c:pt idx="105">
                  <c:v>69048.173413205426</c:v>
                </c:pt>
                <c:pt idx="106">
                  <c:v>69246.212666389372</c:v>
                </c:pt>
                <c:pt idx="107">
                  <c:v>69438.6093221458</c:v>
                </c:pt>
                <c:pt idx="108">
                  <c:v>69625.378362342424</c:v>
                </c:pt>
                <c:pt idx="109">
                  <c:v>69806.863560361991</c:v>
                </c:pt>
                <c:pt idx="110">
                  <c:v>69982.964838448068</c:v>
                </c:pt>
                <c:pt idx="111">
                  <c:v>70153.699254281426</c:v>
                </c:pt>
                <c:pt idx="112">
                  <c:v>70319.432731950379</c:v>
                </c:pt>
                <c:pt idx="113">
                  <c:v>70480.157019018458</c:v>
                </c:pt>
                <c:pt idx="114">
                  <c:v>70635.87794849959</c:v>
                </c:pt>
                <c:pt idx="115">
                  <c:v>70786.789543637293</c:v>
                </c:pt>
                <c:pt idx="116">
                  <c:v>70932.878568212604</c:v>
                </c:pt>
                <c:pt idx="117">
                  <c:v>71074.297395090238</c:v>
                </c:pt>
                <c:pt idx="118">
                  <c:v>71211.114154992087</c:v>
                </c:pt>
                <c:pt idx="119">
                  <c:v>71343.582277158348</c:v>
                </c:pt>
                <c:pt idx="120">
                  <c:v>71471.934617398816</c:v>
                </c:pt>
                <c:pt idx="121">
                  <c:v>71596.270759982755</c:v>
                </c:pt>
                <c:pt idx="122">
                  <c:v>71716.440365175338</c:v>
                </c:pt>
                <c:pt idx="123">
                  <c:v>71832.602797405285</c:v>
                </c:pt>
                <c:pt idx="124">
                  <c:v>71944.726143827938</c:v>
                </c:pt>
                <c:pt idx="125">
                  <c:v>72053.004627054106</c:v>
                </c:pt>
                <c:pt idx="126">
                  <c:v>72157.526930050371</c:v>
                </c:pt>
                <c:pt idx="127">
                  <c:v>72258.368856098154</c:v>
                </c:pt>
                <c:pt idx="128">
                  <c:v>72355.525589025638</c:v>
                </c:pt>
                <c:pt idx="129">
                  <c:v>72449.225303993822</c:v>
                </c:pt>
                <c:pt idx="130">
                  <c:v>72539.592971565318</c:v>
                </c:pt>
                <c:pt idx="131">
                  <c:v>72626.644885351649</c:v>
                </c:pt>
                <c:pt idx="132">
                  <c:v>72710.486379139256</c:v>
                </c:pt>
                <c:pt idx="133">
                  <c:v>72791.105635406449</c:v>
                </c:pt>
                <c:pt idx="134">
                  <c:v>72868.559121036407</c:v>
                </c:pt>
                <c:pt idx="135">
                  <c:v>72943.043965065372</c:v>
                </c:pt>
                <c:pt idx="136">
                  <c:v>73014.627964067127</c:v>
                </c:pt>
                <c:pt idx="137">
                  <c:v>73083.373554126549</c:v>
                </c:pt>
                <c:pt idx="138">
                  <c:v>73149.312290740869</c:v>
                </c:pt>
                <c:pt idx="139">
                  <c:v>73212.553092928865</c:v>
                </c:pt>
                <c:pt idx="140">
                  <c:v>73273.125655461481</c:v>
                </c:pt>
                <c:pt idx="141">
                  <c:v>73331.117643919308</c:v>
                </c:pt>
                <c:pt idx="142">
                  <c:v>73386.621531144323</c:v>
                </c:pt>
                <c:pt idx="143">
                  <c:v>73439.837539970278</c:v>
                </c:pt>
                <c:pt idx="144">
                  <c:v>73490.802822352111</c:v>
                </c:pt>
                <c:pt idx="145">
                  <c:v>73539.511217777879</c:v>
                </c:pt>
                <c:pt idx="146">
                  <c:v>73586.077422185612</c:v>
                </c:pt>
                <c:pt idx="147">
                  <c:v>73630.499714231424</c:v>
                </c:pt>
                <c:pt idx="148">
                  <c:v>73672.870645424671</c:v>
                </c:pt>
                <c:pt idx="149">
                  <c:v>73713.260364589325</c:v>
                </c:pt>
                <c:pt idx="150">
                  <c:v>73751.738128118857</c:v>
                </c:pt>
                <c:pt idx="151">
                  <c:v>73788.324483367236</c:v>
                </c:pt>
                <c:pt idx="152">
                  <c:v>73823.109568879023</c:v>
                </c:pt>
              </c:numCache>
            </c:numRef>
          </c:yVal>
        </c:ser>
        <c:axId val="137027584"/>
        <c:axId val="137029504"/>
      </c:scatterChart>
      <c:valAx>
        <c:axId val="137027584"/>
        <c:scaling>
          <c:orientation val="minMax"/>
          <c:max val="40"/>
          <c:min val="0"/>
        </c:scaling>
        <c:axPos val="b"/>
        <c:title>
          <c:tx>
            <c:rich>
              <a:bodyPr/>
              <a:lstStyle/>
              <a:p>
                <a:pPr>
                  <a:defRPr/>
                </a:pPr>
                <a:r>
                  <a:rPr lang="en-US"/>
                  <a:t>Years since presentation-to-care</a:t>
                </a:r>
              </a:p>
            </c:rich>
          </c:tx>
          <c:layout/>
        </c:title>
        <c:numFmt formatCode="General" sourceLinked="1"/>
        <c:tickLblPos val="nextTo"/>
        <c:spPr>
          <a:ln>
            <a:solidFill>
              <a:schemeClr val="tx1"/>
            </a:solidFill>
          </a:ln>
        </c:spPr>
        <c:txPr>
          <a:bodyPr/>
          <a:lstStyle/>
          <a:p>
            <a:pPr>
              <a:defRPr>
                <a:solidFill>
                  <a:schemeClr val="tx1"/>
                </a:solidFill>
              </a:defRPr>
            </a:pPr>
            <a:endParaRPr lang="en-US"/>
          </a:p>
        </c:txPr>
        <c:crossAx val="137029504"/>
        <c:crosses val="autoZero"/>
        <c:crossBetween val="midCat"/>
      </c:valAx>
      <c:valAx>
        <c:axId val="137029504"/>
        <c:scaling>
          <c:orientation val="minMax"/>
          <c:max val="90000"/>
          <c:min val="0"/>
        </c:scaling>
        <c:axPos val="l"/>
        <c:title>
          <c:tx>
            <c:rich>
              <a:bodyPr rot="-5400000" vert="horz"/>
              <a:lstStyle/>
              <a:p>
                <a:pPr>
                  <a:defRPr/>
                </a:pPr>
                <a:r>
                  <a:rPr lang="en-US"/>
                  <a:t>Cumulative transmissions/</a:t>
                </a:r>
              </a:p>
              <a:p>
                <a:pPr>
                  <a:defRPr/>
                </a:pPr>
                <a:r>
                  <a:rPr lang="en-US"/>
                  <a:t>1,000 patients</a:t>
                </a:r>
              </a:p>
            </c:rich>
          </c:tx>
          <c:layout/>
        </c:title>
        <c:numFmt formatCode="General" sourceLinked="1"/>
        <c:tickLblPos val="nextTo"/>
        <c:spPr>
          <a:ln>
            <a:solidFill>
              <a:schemeClr val="tx1"/>
            </a:solidFill>
          </a:ln>
        </c:spPr>
        <c:crossAx val="137027584"/>
        <c:crosses val="autoZero"/>
        <c:crossBetween val="midCat"/>
        <c:dispUnits>
          <c:builtInUnit val="thousands"/>
        </c:dispUnits>
      </c:valAx>
    </c:plotArea>
    <c:plotVisOnly val="1"/>
    <c:dispBlanksAs val="gap"/>
  </c:chart>
  <c:txPr>
    <a:bodyPr/>
    <a:lstStyle/>
    <a:p>
      <a:pPr>
        <a:defRPr sz="2000">
          <a:solidFill>
            <a:schemeClr val="tx1"/>
          </a:solidFill>
        </a:defRPr>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image" Target="../media/image2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3.emf"/></Relationships>
</file>

<file path=ppt/drawings/drawing1.xml><?xml version="1.0" encoding="utf-8"?>
<c:userShapes xmlns:c="http://schemas.openxmlformats.org/drawingml/2006/chart">
  <cdr:relSizeAnchor xmlns:cdr="http://schemas.openxmlformats.org/drawingml/2006/chartDrawing">
    <cdr:from>
      <cdr:x>0.2069</cdr:x>
      <cdr:y>0.17575</cdr:y>
    </cdr:from>
    <cdr:to>
      <cdr:x>0.80204</cdr:x>
      <cdr:y>0.87346</cdr:y>
    </cdr:to>
    <cdr:sp macro="" textlink="">
      <cdr:nvSpPr>
        <cdr:cNvPr id="3" name="Straight Connector 2"/>
        <cdr:cNvSpPr/>
      </cdr:nvSpPr>
      <cdr:spPr>
        <a:xfrm xmlns:a="http://schemas.openxmlformats.org/drawingml/2006/main" flipV="1">
          <a:off x="1794244" y="1107556"/>
          <a:ext cx="5161221" cy="4397007"/>
        </a:xfrm>
        <a:prstGeom xmlns:a="http://schemas.openxmlformats.org/drawingml/2006/main" prst="line">
          <a:avLst/>
        </a:prstGeom>
        <a:ln xmlns:a="http://schemas.openxmlformats.org/drawingml/2006/main" w="57150" cap="flat" cmpd="sng">
          <a:solidFill>
            <a:srgbClr val="00B050"/>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0.80971</cdr:x>
      <cdr:y>0.54306</cdr:y>
    </cdr:from>
    <cdr:to>
      <cdr:x>0.91515</cdr:x>
      <cdr:y>0.68815</cdr:y>
    </cdr:to>
    <cdr:sp macro="" textlink="">
      <cdr:nvSpPr>
        <cdr:cNvPr id="7" name="TextBox 6"/>
        <cdr:cNvSpPr txBox="1"/>
      </cdr:nvSpPr>
      <cdr:spPr>
        <a:xfrm xmlns:a="http://schemas.openxmlformats.org/drawingml/2006/main">
          <a:off x="7021919" y="3422355"/>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0.47182</cdr:x>
      <cdr:y>0.48094</cdr:y>
    </cdr:from>
    <cdr:to>
      <cdr:x>0.66975</cdr:x>
      <cdr:y>0.52231</cdr:y>
    </cdr:to>
    <cdr:sp macro="" textlink="">
      <cdr:nvSpPr>
        <cdr:cNvPr id="10" name="TextBox 1"/>
        <cdr:cNvSpPr txBox="1"/>
      </cdr:nvSpPr>
      <cdr:spPr>
        <a:xfrm xmlns:a="http://schemas.openxmlformats.org/drawingml/2006/main" rot="19119697">
          <a:off x="3699688" y="2740521"/>
          <a:ext cx="1552023" cy="23571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b="1" dirty="0">
              <a:solidFill>
                <a:schemeClr val="tx1"/>
              </a:solidFill>
              <a:latin typeface="Arial" pitchFamily="34" charset="0"/>
              <a:cs typeface="Arial" pitchFamily="34" charset="0"/>
            </a:rPr>
            <a:t>$25,200/QALY</a:t>
          </a:r>
        </a:p>
      </cdr:txBody>
    </cdr:sp>
  </cdr:relSizeAnchor>
  <cdr:relSizeAnchor xmlns:cdr="http://schemas.openxmlformats.org/drawingml/2006/chartDrawing">
    <cdr:from>
      <cdr:x>0.79514</cdr:x>
      <cdr:y>0.16089</cdr:y>
    </cdr:from>
    <cdr:to>
      <cdr:x>0.81522</cdr:x>
      <cdr:y>0.1869</cdr:y>
    </cdr:to>
    <cdr:sp macro="" textlink="">
      <cdr:nvSpPr>
        <cdr:cNvPr id="22" name="4-Point Star 21"/>
        <cdr:cNvSpPr/>
      </cdr:nvSpPr>
      <cdr:spPr>
        <a:xfrm xmlns:a="http://schemas.openxmlformats.org/drawingml/2006/main" flipH="1">
          <a:off x="6895560" y="1013930"/>
          <a:ext cx="174137" cy="163915"/>
        </a:xfrm>
        <a:prstGeom xmlns:a="http://schemas.openxmlformats.org/drawingml/2006/main" prst="star4">
          <a:avLst/>
        </a:prstGeom>
        <a:solidFill xmlns:a="http://schemas.openxmlformats.org/drawingml/2006/main">
          <a:schemeClr val="tx1"/>
        </a:solidFill>
        <a:ln xmlns:a="http://schemas.openxmlformats.org/drawingml/2006/main" w="25400" cap="flat" cmpd="sng" algn="ctr">
          <a:solidFill>
            <a:schemeClr val="tx1"/>
          </a:solidFill>
          <a:prstDash val="solid"/>
        </a:ln>
        <a:effectLst xmlns:a="http://schemas.openxmlformats.org/drawingml/2006/main"/>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endParaRPr lang="en-US" dirty="0">
            <a:solidFill>
              <a:schemeClr val="tx1"/>
            </a:solidFill>
          </a:endParaRPr>
        </a:p>
      </cdr:txBody>
    </cdr:sp>
  </cdr:relSizeAnchor>
  <cdr:relSizeAnchor xmlns:cdr="http://schemas.openxmlformats.org/drawingml/2006/chartDrawing">
    <cdr:from>
      <cdr:x>0.19605</cdr:x>
      <cdr:y>0.85972</cdr:y>
    </cdr:from>
    <cdr:to>
      <cdr:x>0.21258</cdr:x>
      <cdr:y>0.88085</cdr:y>
    </cdr:to>
    <cdr:sp macro="" textlink="">
      <cdr:nvSpPr>
        <cdr:cNvPr id="24" name="Flowchart: Connector 23"/>
        <cdr:cNvSpPr/>
      </cdr:nvSpPr>
      <cdr:spPr>
        <a:xfrm xmlns:a="http://schemas.openxmlformats.org/drawingml/2006/main">
          <a:off x="1700162" y="5417983"/>
          <a:ext cx="143387" cy="133145"/>
        </a:xfrm>
        <a:prstGeom xmlns:a="http://schemas.openxmlformats.org/drawingml/2006/main" prst="flowChartConnector">
          <a:avLst/>
        </a:prstGeom>
        <a:solidFill xmlns:a="http://schemas.openxmlformats.org/drawingml/2006/main">
          <a:schemeClr val="tx1"/>
        </a:solidFill>
        <a:ln xmlns:a="http://schemas.openxmlformats.org/drawingml/2006/main" w="25400" cap="flat" cmpd="sng" algn="ctr">
          <a:solidFill>
            <a:schemeClr val="tx1"/>
          </a:solidFill>
          <a:prstDash val="solid"/>
        </a:ln>
        <a:effectLst xmlns:a="http://schemas.openxmlformats.org/drawingml/2006/main"/>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0.2069</cdr:x>
      <cdr:y>0.17575</cdr:y>
    </cdr:from>
    <cdr:to>
      <cdr:x>0.80204</cdr:x>
      <cdr:y>0.87346</cdr:y>
    </cdr:to>
    <cdr:sp macro="" textlink="">
      <cdr:nvSpPr>
        <cdr:cNvPr id="3" name="Straight Connector 2"/>
        <cdr:cNvSpPr/>
      </cdr:nvSpPr>
      <cdr:spPr>
        <a:xfrm xmlns:a="http://schemas.openxmlformats.org/drawingml/2006/main" flipV="1">
          <a:off x="1794244" y="1107556"/>
          <a:ext cx="5161221" cy="4397007"/>
        </a:xfrm>
        <a:prstGeom xmlns:a="http://schemas.openxmlformats.org/drawingml/2006/main" prst="line">
          <a:avLst/>
        </a:prstGeom>
        <a:ln xmlns:a="http://schemas.openxmlformats.org/drawingml/2006/main" w="57150" cap="flat" cmpd="sng">
          <a:solidFill>
            <a:srgbClr val="00B050"/>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solidFill>
              <a:schemeClr val="tx1"/>
            </a:solidFill>
          </a:endParaRPr>
        </a:p>
      </cdr:txBody>
    </cdr:sp>
  </cdr:relSizeAnchor>
  <cdr:relSizeAnchor xmlns:cdr="http://schemas.openxmlformats.org/drawingml/2006/chartDrawing">
    <cdr:from>
      <cdr:x>0.20365</cdr:x>
      <cdr:y>0.2109</cdr:y>
    </cdr:from>
    <cdr:to>
      <cdr:x>0.67561</cdr:x>
      <cdr:y>0.86596</cdr:y>
    </cdr:to>
    <cdr:sp macro="" textlink="">
      <cdr:nvSpPr>
        <cdr:cNvPr id="5" name="Straight Connector 4"/>
        <cdr:cNvSpPr/>
      </cdr:nvSpPr>
      <cdr:spPr>
        <a:xfrm xmlns:a="http://schemas.openxmlformats.org/drawingml/2006/main" rot="5400000" flipH="1" flipV="1">
          <a:off x="1580932" y="1217669"/>
          <a:ext cx="3732641" cy="3700803"/>
        </a:xfrm>
        <a:prstGeom xmlns:a="http://schemas.openxmlformats.org/drawingml/2006/main" prst="line">
          <a:avLst/>
        </a:prstGeom>
        <a:ln xmlns:a="http://schemas.openxmlformats.org/drawingml/2006/main" w="57150">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solidFill>
              <a:schemeClr val="tx1"/>
            </a:solidFill>
          </a:endParaRPr>
        </a:p>
      </cdr:txBody>
    </cdr:sp>
  </cdr:relSizeAnchor>
  <cdr:relSizeAnchor xmlns:cdr="http://schemas.openxmlformats.org/drawingml/2006/chartDrawing">
    <cdr:from>
      <cdr:x>0.80971</cdr:x>
      <cdr:y>0.54306</cdr:y>
    </cdr:from>
    <cdr:to>
      <cdr:x>0.91515</cdr:x>
      <cdr:y>0.68815</cdr:y>
    </cdr:to>
    <cdr:sp macro="" textlink="">
      <cdr:nvSpPr>
        <cdr:cNvPr id="7" name="TextBox 6"/>
        <cdr:cNvSpPr txBox="1"/>
      </cdr:nvSpPr>
      <cdr:spPr>
        <a:xfrm xmlns:a="http://schemas.openxmlformats.org/drawingml/2006/main">
          <a:off x="7021919" y="3422355"/>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a:solidFill>
              <a:schemeClr val="tx1"/>
            </a:solidFill>
          </a:endParaRPr>
        </a:p>
      </cdr:txBody>
    </cdr:sp>
  </cdr:relSizeAnchor>
  <cdr:relSizeAnchor xmlns:cdr="http://schemas.openxmlformats.org/drawingml/2006/chartDrawing">
    <cdr:from>
      <cdr:x>0.47182</cdr:x>
      <cdr:y>0.48094</cdr:y>
    </cdr:from>
    <cdr:to>
      <cdr:x>0.66975</cdr:x>
      <cdr:y>0.52231</cdr:y>
    </cdr:to>
    <cdr:sp macro="" textlink="">
      <cdr:nvSpPr>
        <cdr:cNvPr id="10" name="TextBox 1"/>
        <cdr:cNvSpPr txBox="1"/>
      </cdr:nvSpPr>
      <cdr:spPr>
        <a:xfrm xmlns:a="http://schemas.openxmlformats.org/drawingml/2006/main" rot="19119697">
          <a:off x="3699688" y="2740521"/>
          <a:ext cx="1552023" cy="23571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b="1" dirty="0">
              <a:solidFill>
                <a:schemeClr val="tx1"/>
              </a:solidFill>
              <a:latin typeface="Arial" pitchFamily="34" charset="0"/>
              <a:cs typeface="Arial" pitchFamily="34" charset="0"/>
            </a:rPr>
            <a:t>$25,200/QALY</a:t>
          </a:r>
        </a:p>
      </cdr:txBody>
    </cdr:sp>
  </cdr:relSizeAnchor>
  <cdr:relSizeAnchor xmlns:cdr="http://schemas.openxmlformats.org/drawingml/2006/chartDrawing">
    <cdr:from>
      <cdr:x>0.33939</cdr:x>
      <cdr:y>0.45331</cdr:y>
    </cdr:from>
    <cdr:to>
      <cdr:x>0.53901</cdr:x>
      <cdr:y>0.48444</cdr:y>
    </cdr:to>
    <cdr:sp macro="" textlink="">
      <cdr:nvSpPr>
        <cdr:cNvPr id="12" name="TextBox 11"/>
        <cdr:cNvSpPr txBox="1"/>
      </cdr:nvSpPr>
      <cdr:spPr>
        <a:xfrm xmlns:a="http://schemas.openxmlformats.org/drawingml/2006/main" rot="18966197">
          <a:off x="2661266" y="2583036"/>
          <a:ext cx="1565298" cy="177415"/>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sz="1400" b="1" dirty="0">
              <a:solidFill>
                <a:schemeClr val="tx1"/>
              </a:solidFill>
              <a:latin typeface="Arial" pitchFamily="34" charset="0"/>
              <a:cs typeface="Arial" pitchFamily="34" charset="0"/>
            </a:rPr>
            <a:t>$21,100/QALY</a:t>
          </a:r>
        </a:p>
      </cdr:txBody>
    </cdr:sp>
  </cdr:relSizeAnchor>
  <cdr:relSizeAnchor xmlns:cdr="http://schemas.openxmlformats.org/drawingml/2006/chartDrawing">
    <cdr:from>
      <cdr:x>0.66912</cdr:x>
      <cdr:y>0.11605</cdr:y>
    </cdr:from>
    <cdr:to>
      <cdr:x>0.87736</cdr:x>
      <cdr:y>0.15986</cdr:y>
    </cdr:to>
    <cdr:sp macro="" textlink="">
      <cdr:nvSpPr>
        <cdr:cNvPr id="13" name="TextBox 12"/>
        <cdr:cNvSpPr txBox="1"/>
      </cdr:nvSpPr>
      <cdr:spPr>
        <a:xfrm xmlns:a="http://schemas.openxmlformats.org/drawingml/2006/main" rot="21172481">
          <a:off x="5246755" y="661305"/>
          <a:ext cx="1632857" cy="249635"/>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sz="1400" b="1" dirty="0">
              <a:solidFill>
                <a:schemeClr val="tx1"/>
              </a:solidFill>
              <a:latin typeface="Arial" pitchFamily="34" charset="0"/>
              <a:cs typeface="Arial" pitchFamily="34" charset="0"/>
            </a:rPr>
            <a:t>$114,800/QALY</a:t>
          </a:r>
        </a:p>
      </cdr:txBody>
    </cdr:sp>
  </cdr:relSizeAnchor>
  <cdr:relSizeAnchor xmlns:cdr="http://schemas.openxmlformats.org/drawingml/2006/chartDrawing">
    <cdr:from>
      <cdr:x>0.79514</cdr:x>
      <cdr:y>0.16089</cdr:y>
    </cdr:from>
    <cdr:to>
      <cdr:x>0.81522</cdr:x>
      <cdr:y>0.1869</cdr:y>
    </cdr:to>
    <cdr:sp macro="" textlink="">
      <cdr:nvSpPr>
        <cdr:cNvPr id="22" name="4-Point Star 21"/>
        <cdr:cNvSpPr/>
      </cdr:nvSpPr>
      <cdr:spPr>
        <a:xfrm xmlns:a="http://schemas.openxmlformats.org/drawingml/2006/main" flipH="1">
          <a:off x="6895560" y="1013930"/>
          <a:ext cx="174137" cy="163915"/>
        </a:xfrm>
        <a:prstGeom xmlns:a="http://schemas.openxmlformats.org/drawingml/2006/main" prst="star4">
          <a:avLst/>
        </a:prstGeom>
        <a:solidFill xmlns:a="http://schemas.openxmlformats.org/drawingml/2006/main">
          <a:schemeClr val="tx1"/>
        </a:solidFill>
        <a:ln xmlns:a="http://schemas.openxmlformats.org/drawingml/2006/main" w="25400" cap="flat" cmpd="sng" algn="ctr">
          <a:solidFill>
            <a:schemeClr val="tx1"/>
          </a:solidFill>
          <a:prstDash val="solid"/>
        </a:ln>
        <a:effectLst xmlns:a="http://schemas.openxmlformats.org/drawingml/2006/main"/>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endParaRPr lang="en-US">
            <a:solidFill>
              <a:schemeClr val="tx1"/>
            </a:solidFill>
          </a:endParaRPr>
        </a:p>
      </cdr:txBody>
    </cdr:sp>
  </cdr:relSizeAnchor>
  <cdr:relSizeAnchor xmlns:cdr="http://schemas.openxmlformats.org/drawingml/2006/chartDrawing">
    <cdr:from>
      <cdr:x>0.67468</cdr:x>
      <cdr:y>0.19326</cdr:y>
    </cdr:from>
    <cdr:to>
      <cdr:x>0.69239</cdr:x>
      <cdr:y>0.21439</cdr:y>
    </cdr:to>
    <cdr:sp macro="" textlink="">
      <cdr:nvSpPr>
        <cdr:cNvPr id="23" name="Isosceles Triangle 22"/>
        <cdr:cNvSpPr/>
      </cdr:nvSpPr>
      <cdr:spPr>
        <a:xfrm xmlns:a="http://schemas.openxmlformats.org/drawingml/2006/main">
          <a:off x="5850910" y="1217941"/>
          <a:ext cx="153584" cy="133162"/>
        </a:xfrm>
        <a:prstGeom xmlns:a="http://schemas.openxmlformats.org/drawingml/2006/main" prst="triangle">
          <a:avLst/>
        </a:prstGeom>
        <a:solidFill xmlns:a="http://schemas.openxmlformats.org/drawingml/2006/main">
          <a:schemeClr val="tx1"/>
        </a:solidFill>
        <a:ln xmlns:a="http://schemas.openxmlformats.org/drawingml/2006/main" w="25400" cap="flat" cmpd="sng" algn="ctr">
          <a:solidFill>
            <a:schemeClr val="tx1"/>
          </a:solidFill>
          <a:prstDash val="solid"/>
        </a:ln>
        <a:effectLst xmlns:a="http://schemas.openxmlformats.org/drawingml/2006/main"/>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solidFill>
              <a:schemeClr val="tx1"/>
            </a:solidFill>
          </a:endParaRPr>
        </a:p>
      </cdr:txBody>
    </cdr:sp>
  </cdr:relSizeAnchor>
  <cdr:relSizeAnchor xmlns:cdr="http://schemas.openxmlformats.org/drawingml/2006/chartDrawing">
    <cdr:from>
      <cdr:x>0.19605</cdr:x>
      <cdr:y>0.85972</cdr:y>
    </cdr:from>
    <cdr:to>
      <cdr:x>0.21258</cdr:x>
      <cdr:y>0.88085</cdr:y>
    </cdr:to>
    <cdr:sp macro="" textlink="">
      <cdr:nvSpPr>
        <cdr:cNvPr id="24" name="Flowchart: Connector 23"/>
        <cdr:cNvSpPr/>
      </cdr:nvSpPr>
      <cdr:spPr>
        <a:xfrm xmlns:a="http://schemas.openxmlformats.org/drawingml/2006/main">
          <a:off x="1700162" y="5417983"/>
          <a:ext cx="143387" cy="133145"/>
        </a:xfrm>
        <a:prstGeom xmlns:a="http://schemas.openxmlformats.org/drawingml/2006/main" prst="flowChartConnector">
          <a:avLst/>
        </a:prstGeom>
        <a:solidFill xmlns:a="http://schemas.openxmlformats.org/drawingml/2006/main">
          <a:schemeClr val="tx1"/>
        </a:solidFill>
        <a:ln xmlns:a="http://schemas.openxmlformats.org/drawingml/2006/main" w="25400" cap="flat" cmpd="sng" algn="ctr">
          <a:solidFill>
            <a:schemeClr val="tx1"/>
          </a:solidFill>
          <a:prstDash val="solid"/>
        </a:ln>
        <a:effectLst xmlns:a="http://schemas.openxmlformats.org/drawingml/2006/main"/>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endParaRPr lang="en-US">
            <a:solidFill>
              <a:schemeClr val="tx1"/>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0.2069</cdr:x>
      <cdr:y>0.17575</cdr:y>
    </cdr:from>
    <cdr:to>
      <cdr:x>0.80204</cdr:x>
      <cdr:y>0.87346</cdr:y>
    </cdr:to>
    <cdr:sp macro="" textlink="">
      <cdr:nvSpPr>
        <cdr:cNvPr id="3" name="Straight Connector 2"/>
        <cdr:cNvSpPr/>
      </cdr:nvSpPr>
      <cdr:spPr>
        <a:xfrm xmlns:a="http://schemas.openxmlformats.org/drawingml/2006/main" flipV="1">
          <a:off x="1794244" y="1107556"/>
          <a:ext cx="5161221" cy="4397007"/>
        </a:xfrm>
        <a:prstGeom xmlns:a="http://schemas.openxmlformats.org/drawingml/2006/main" prst="line">
          <a:avLst/>
        </a:prstGeom>
        <a:ln xmlns:a="http://schemas.openxmlformats.org/drawingml/2006/main" w="57150" cap="flat" cmpd="sng">
          <a:solidFill>
            <a:srgbClr val="00B050"/>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solidFill>
              <a:schemeClr val="tx1"/>
            </a:solidFill>
          </a:endParaRPr>
        </a:p>
      </cdr:txBody>
    </cdr:sp>
  </cdr:relSizeAnchor>
  <cdr:relSizeAnchor xmlns:cdr="http://schemas.openxmlformats.org/drawingml/2006/chartDrawing">
    <cdr:from>
      <cdr:x>0.20365</cdr:x>
      <cdr:y>0.2109</cdr:y>
    </cdr:from>
    <cdr:to>
      <cdr:x>0.67561</cdr:x>
      <cdr:y>0.86596</cdr:y>
    </cdr:to>
    <cdr:sp macro="" textlink="">
      <cdr:nvSpPr>
        <cdr:cNvPr id="5" name="Straight Connector 4"/>
        <cdr:cNvSpPr/>
      </cdr:nvSpPr>
      <cdr:spPr>
        <a:xfrm xmlns:a="http://schemas.openxmlformats.org/drawingml/2006/main" rot="5400000" flipH="1" flipV="1">
          <a:off x="1580932" y="1217669"/>
          <a:ext cx="3732641" cy="3700803"/>
        </a:xfrm>
        <a:prstGeom xmlns:a="http://schemas.openxmlformats.org/drawingml/2006/main" prst="line">
          <a:avLst/>
        </a:prstGeom>
        <a:ln xmlns:a="http://schemas.openxmlformats.org/drawingml/2006/main" w="57150">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solidFill>
              <a:schemeClr val="tx1"/>
            </a:solidFill>
          </a:endParaRPr>
        </a:p>
      </cdr:txBody>
    </cdr:sp>
  </cdr:relSizeAnchor>
  <cdr:relSizeAnchor xmlns:cdr="http://schemas.openxmlformats.org/drawingml/2006/chartDrawing">
    <cdr:from>
      <cdr:x>0.80971</cdr:x>
      <cdr:y>0.54306</cdr:y>
    </cdr:from>
    <cdr:to>
      <cdr:x>0.91515</cdr:x>
      <cdr:y>0.68815</cdr:y>
    </cdr:to>
    <cdr:sp macro="" textlink="">
      <cdr:nvSpPr>
        <cdr:cNvPr id="7" name="TextBox 6"/>
        <cdr:cNvSpPr txBox="1"/>
      </cdr:nvSpPr>
      <cdr:spPr>
        <a:xfrm xmlns:a="http://schemas.openxmlformats.org/drawingml/2006/main">
          <a:off x="7021919" y="3422355"/>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a:solidFill>
              <a:schemeClr val="tx1"/>
            </a:solidFill>
          </a:endParaRPr>
        </a:p>
      </cdr:txBody>
    </cdr:sp>
  </cdr:relSizeAnchor>
  <cdr:relSizeAnchor xmlns:cdr="http://schemas.openxmlformats.org/drawingml/2006/chartDrawing">
    <cdr:from>
      <cdr:x>0.47182</cdr:x>
      <cdr:y>0.48094</cdr:y>
    </cdr:from>
    <cdr:to>
      <cdr:x>0.66975</cdr:x>
      <cdr:y>0.52231</cdr:y>
    </cdr:to>
    <cdr:sp macro="" textlink="">
      <cdr:nvSpPr>
        <cdr:cNvPr id="10" name="TextBox 1"/>
        <cdr:cNvSpPr txBox="1"/>
      </cdr:nvSpPr>
      <cdr:spPr>
        <a:xfrm xmlns:a="http://schemas.openxmlformats.org/drawingml/2006/main" rot="19119697">
          <a:off x="3699688" y="2740521"/>
          <a:ext cx="1552023" cy="23571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b="1" dirty="0">
              <a:solidFill>
                <a:schemeClr val="tx1"/>
              </a:solidFill>
              <a:latin typeface="Arial" pitchFamily="34" charset="0"/>
              <a:cs typeface="Arial" pitchFamily="34" charset="0"/>
            </a:rPr>
            <a:t>$25,200/QALY</a:t>
          </a:r>
        </a:p>
      </cdr:txBody>
    </cdr:sp>
  </cdr:relSizeAnchor>
  <cdr:relSizeAnchor xmlns:cdr="http://schemas.openxmlformats.org/drawingml/2006/chartDrawing">
    <cdr:from>
      <cdr:x>0.33939</cdr:x>
      <cdr:y>0.45331</cdr:y>
    </cdr:from>
    <cdr:to>
      <cdr:x>0.53901</cdr:x>
      <cdr:y>0.48444</cdr:y>
    </cdr:to>
    <cdr:sp macro="" textlink="">
      <cdr:nvSpPr>
        <cdr:cNvPr id="12" name="TextBox 11"/>
        <cdr:cNvSpPr txBox="1"/>
      </cdr:nvSpPr>
      <cdr:spPr>
        <a:xfrm xmlns:a="http://schemas.openxmlformats.org/drawingml/2006/main" rot="18966197">
          <a:off x="2661266" y="2583036"/>
          <a:ext cx="1565298" cy="177415"/>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sz="1400" b="1" dirty="0">
              <a:solidFill>
                <a:schemeClr val="tx1"/>
              </a:solidFill>
              <a:latin typeface="Arial" pitchFamily="34" charset="0"/>
              <a:cs typeface="Arial" pitchFamily="34" charset="0"/>
            </a:rPr>
            <a:t>$21,100/QALY</a:t>
          </a:r>
        </a:p>
      </cdr:txBody>
    </cdr:sp>
  </cdr:relSizeAnchor>
  <cdr:relSizeAnchor xmlns:cdr="http://schemas.openxmlformats.org/drawingml/2006/chartDrawing">
    <cdr:from>
      <cdr:x>0.66912</cdr:x>
      <cdr:y>0.11605</cdr:y>
    </cdr:from>
    <cdr:to>
      <cdr:x>0.87736</cdr:x>
      <cdr:y>0.15986</cdr:y>
    </cdr:to>
    <cdr:sp macro="" textlink="">
      <cdr:nvSpPr>
        <cdr:cNvPr id="13" name="TextBox 12"/>
        <cdr:cNvSpPr txBox="1"/>
      </cdr:nvSpPr>
      <cdr:spPr>
        <a:xfrm xmlns:a="http://schemas.openxmlformats.org/drawingml/2006/main" rot="21172481">
          <a:off x="5246755" y="661305"/>
          <a:ext cx="1632857" cy="249635"/>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sz="1400" b="1" dirty="0">
              <a:solidFill>
                <a:schemeClr val="tx1"/>
              </a:solidFill>
              <a:latin typeface="Arial" pitchFamily="34" charset="0"/>
              <a:cs typeface="Arial" pitchFamily="34" charset="0"/>
            </a:rPr>
            <a:t>$114,800/QALY</a:t>
          </a:r>
        </a:p>
      </cdr:txBody>
    </cdr:sp>
  </cdr:relSizeAnchor>
  <cdr:relSizeAnchor xmlns:cdr="http://schemas.openxmlformats.org/drawingml/2006/chartDrawing">
    <cdr:from>
      <cdr:x>0.79514</cdr:x>
      <cdr:y>0.16089</cdr:y>
    </cdr:from>
    <cdr:to>
      <cdr:x>0.81522</cdr:x>
      <cdr:y>0.1869</cdr:y>
    </cdr:to>
    <cdr:sp macro="" textlink="">
      <cdr:nvSpPr>
        <cdr:cNvPr id="22" name="4-Point Star 21"/>
        <cdr:cNvSpPr/>
      </cdr:nvSpPr>
      <cdr:spPr>
        <a:xfrm xmlns:a="http://schemas.openxmlformats.org/drawingml/2006/main" flipH="1">
          <a:off x="6895560" y="1013930"/>
          <a:ext cx="174137" cy="163915"/>
        </a:xfrm>
        <a:prstGeom xmlns:a="http://schemas.openxmlformats.org/drawingml/2006/main" prst="star4">
          <a:avLst/>
        </a:prstGeom>
        <a:solidFill xmlns:a="http://schemas.openxmlformats.org/drawingml/2006/main">
          <a:schemeClr val="tx1"/>
        </a:solidFill>
        <a:ln xmlns:a="http://schemas.openxmlformats.org/drawingml/2006/main" w="25400" cap="flat" cmpd="sng" algn="ctr">
          <a:solidFill>
            <a:schemeClr val="tx1"/>
          </a:solidFill>
          <a:prstDash val="solid"/>
        </a:ln>
        <a:effectLst xmlns:a="http://schemas.openxmlformats.org/drawingml/2006/main"/>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endParaRPr lang="en-US">
            <a:solidFill>
              <a:schemeClr val="tx1"/>
            </a:solidFill>
          </a:endParaRPr>
        </a:p>
      </cdr:txBody>
    </cdr:sp>
  </cdr:relSizeAnchor>
  <cdr:relSizeAnchor xmlns:cdr="http://schemas.openxmlformats.org/drawingml/2006/chartDrawing">
    <cdr:from>
      <cdr:x>0.67468</cdr:x>
      <cdr:y>0.19326</cdr:y>
    </cdr:from>
    <cdr:to>
      <cdr:x>0.69239</cdr:x>
      <cdr:y>0.21439</cdr:y>
    </cdr:to>
    <cdr:sp macro="" textlink="">
      <cdr:nvSpPr>
        <cdr:cNvPr id="23" name="Isosceles Triangle 22"/>
        <cdr:cNvSpPr/>
      </cdr:nvSpPr>
      <cdr:spPr>
        <a:xfrm xmlns:a="http://schemas.openxmlformats.org/drawingml/2006/main">
          <a:off x="5850910" y="1217941"/>
          <a:ext cx="153584" cy="133162"/>
        </a:xfrm>
        <a:prstGeom xmlns:a="http://schemas.openxmlformats.org/drawingml/2006/main" prst="triangle">
          <a:avLst/>
        </a:prstGeom>
        <a:solidFill xmlns:a="http://schemas.openxmlformats.org/drawingml/2006/main">
          <a:schemeClr val="tx1"/>
        </a:solidFill>
        <a:ln xmlns:a="http://schemas.openxmlformats.org/drawingml/2006/main" w="25400" cap="flat" cmpd="sng" algn="ctr">
          <a:solidFill>
            <a:schemeClr val="tx1"/>
          </a:solidFill>
          <a:prstDash val="solid"/>
        </a:ln>
        <a:effectLst xmlns:a="http://schemas.openxmlformats.org/drawingml/2006/main"/>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solidFill>
              <a:schemeClr val="tx1"/>
            </a:solidFill>
          </a:endParaRPr>
        </a:p>
      </cdr:txBody>
    </cdr:sp>
  </cdr:relSizeAnchor>
  <cdr:relSizeAnchor xmlns:cdr="http://schemas.openxmlformats.org/drawingml/2006/chartDrawing">
    <cdr:from>
      <cdr:x>0.19605</cdr:x>
      <cdr:y>0.85972</cdr:y>
    </cdr:from>
    <cdr:to>
      <cdr:x>0.21258</cdr:x>
      <cdr:y>0.88085</cdr:y>
    </cdr:to>
    <cdr:sp macro="" textlink="">
      <cdr:nvSpPr>
        <cdr:cNvPr id="24" name="Flowchart: Connector 23"/>
        <cdr:cNvSpPr/>
      </cdr:nvSpPr>
      <cdr:spPr>
        <a:xfrm xmlns:a="http://schemas.openxmlformats.org/drawingml/2006/main">
          <a:off x="1700162" y="5417983"/>
          <a:ext cx="143387" cy="133145"/>
        </a:xfrm>
        <a:prstGeom xmlns:a="http://schemas.openxmlformats.org/drawingml/2006/main" prst="flowChartConnector">
          <a:avLst/>
        </a:prstGeom>
        <a:solidFill xmlns:a="http://schemas.openxmlformats.org/drawingml/2006/main">
          <a:schemeClr val="tx1"/>
        </a:solidFill>
        <a:ln xmlns:a="http://schemas.openxmlformats.org/drawingml/2006/main" w="25400" cap="flat" cmpd="sng" algn="ctr">
          <a:solidFill>
            <a:schemeClr val="tx1"/>
          </a:solidFill>
          <a:prstDash val="solid"/>
        </a:ln>
        <a:effectLst xmlns:a="http://schemas.openxmlformats.org/drawingml/2006/main"/>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endParaRPr lang="en-US">
            <a:solidFill>
              <a:schemeClr val="tx1"/>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atin typeface="Calibri" pitchFamily="34" charset="0"/>
              </a:defRPr>
            </a:lvl1pPr>
          </a:lstStyle>
          <a:p>
            <a:pPr>
              <a:defRPr/>
            </a:pPr>
            <a:endParaRPr lang="en-US"/>
          </a:p>
        </p:txBody>
      </p:sp>
      <p:sp>
        <p:nvSpPr>
          <p:cNvPr id="201731"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atin typeface="Calibri" pitchFamily="34" charset="0"/>
              </a:defRPr>
            </a:lvl1pPr>
          </a:lstStyle>
          <a:p>
            <a:pPr>
              <a:defRPr/>
            </a:pPr>
            <a:fld id="{958D8302-E0B6-4124-A6ED-9E0BFEE0E2A2}" type="datetimeFigureOut">
              <a:rPr lang="en-US"/>
              <a:pPr>
                <a:defRPr/>
              </a:pPr>
              <a:t>6/9/2015</a:t>
            </a:fld>
            <a:endParaRPr lang="en-US"/>
          </a:p>
        </p:txBody>
      </p:sp>
      <p:sp>
        <p:nvSpPr>
          <p:cNvPr id="201732"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atin typeface="Calibri" pitchFamily="34" charset="0"/>
              </a:defRPr>
            </a:lvl1pPr>
          </a:lstStyle>
          <a:p>
            <a:pPr>
              <a:defRPr/>
            </a:pPr>
            <a:endParaRPr lang="en-US"/>
          </a:p>
        </p:txBody>
      </p:sp>
      <p:sp>
        <p:nvSpPr>
          <p:cNvPr id="201733"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atin typeface="Calibri" pitchFamily="34" charset="0"/>
              </a:defRPr>
            </a:lvl1pPr>
          </a:lstStyle>
          <a:p>
            <a:pPr>
              <a:defRPr/>
            </a:pPr>
            <a:fld id="{2AE3E1DE-EA08-496D-B023-EFC3FD336DE0}"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931863">
              <a:defRPr sz="1200">
                <a:latin typeface="Calibri" pitchFamily="34" charset="0"/>
              </a:defRPr>
            </a:lvl1pPr>
          </a:lstStyle>
          <a:p>
            <a:pPr>
              <a:defRPr/>
            </a:pPr>
            <a:endParaRPr lang="en-US"/>
          </a:p>
        </p:txBody>
      </p:sp>
      <p:sp>
        <p:nvSpPr>
          <p:cNvPr id="3" name="Date Placeholder 2"/>
          <p:cNvSpPr>
            <a:spLocks noGrp="1"/>
          </p:cNvSpPr>
          <p:nvPr>
            <p:ph type="dt" idx="1"/>
          </p:nvPr>
        </p:nvSpPr>
        <p:spPr bwMode="auto">
          <a:xfrm>
            <a:off x="3970338"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a:defRPr sz="1200">
                <a:latin typeface="Calibri" pitchFamily="34" charset="0"/>
              </a:defRPr>
            </a:lvl1pPr>
          </a:lstStyle>
          <a:p>
            <a:pPr>
              <a:defRPr/>
            </a:pPr>
            <a:fld id="{49A2D65B-A629-42D8-9773-B79DFDF5D0C3}" type="datetimeFigureOut">
              <a:rPr lang="en-US"/>
              <a:pPr>
                <a:defRPr/>
              </a:pPr>
              <a:t>6/9/2015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bwMode="auto">
          <a:xfrm>
            <a:off x="701675" y="4416425"/>
            <a:ext cx="5607050"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bwMode="auto">
          <a:xfrm>
            <a:off x="0"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931863">
              <a:defRPr sz="1200">
                <a:latin typeface="Calibri" pitchFamily="34" charset="0"/>
              </a:defRPr>
            </a:lvl1pPr>
          </a:lstStyle>
          <a:p>
            <a:pPr>
              <a:defRPr/>
            </a:pPr>
            <a:endParaRPr lang="en-US"/>
          </a:p>
        </p:txBody>
      </p:sp>
      <p:sp>
        <p:nvSpPr>
          <p:cNvPr id="7" name="Slide Number Placeholder 6"/>
          <p:cNvSpPr>
            <a:spLocks noGrp="1"/>
          </p:cNvSpPr>
          <p:nvPr>
            <p:ph type="sldNum" sz="quarter" idx="5"/>
          </p:nvPr>
        </p:nvSpPr>
        <p:spPr bwMode="auto">
          <a:xfrm>
            <a:off x="3970338"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a:defRPr sz="1200">
                <a:latin typeface="Calibri" pitchFamily="34" charset="0"/>
              </a:defRPr>
            </a:lvl1pPr>
          </a:lstStyle>
          <a:p>
            <a:pPr>
              <a:defRPr/>
            </a:pPr>
            <a:fld id="{B3E3A6D1-2D15-4D5D-A3E6-A9086ECC76C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5A284802-999B-48BE-83D8-571773DB15F1}" type="slidenum">
              <a:rPr lang="en-US" smtClean="0"/>
              <a:pPr/>
              <a:t>1</a:t>
            </a:fld>
            <a:endParaRPr lang="en-US" smtClean="0"/>
          </a:p>
        </p:txBody>
      </p:sp>
      <p:sp>
        <p:nvSpPr>
          <p:cNvPr id="18434" name="Rectangle 2"/>
          <p:cNvSpPr>
            <a:spLocks noGrp="1" noRot="1" noChangeAspect="1" noChangeArrowheads="1" noTextEdit="1"/>
          </p:cNvSpPr>
          <p:nvPr>
            <p:ph type="sldImg"/>
          </p:nvPr>
        </p:nvSpPr>
        <p:spPr bwMode="auto">
          <a:xfrm>
            <a:off x="1184275" y="698500"/>
            <a:ext cx="4646613" cy="3484563"/>
          </a:xfrm>
          <a:noFill/>
          <a:ln>
            <a:solidFill>
              <a:srgbClr val="000000"/>
            </a:solidFill>
            <a:miter lim="800000"/>
            <a:headEnd/>
            <a:tailEnd/>
          </a:ln>
        </p:spPr>
      </p:sp>
      <p:sp>
        <p:nvSpPr>
          <p:cNvPr id="18435" name="Rectangle 3"/>
          <p:cNvSpPr>
            <a:spLocks noGrp="1" noChangeArrowheads="1"/>
          </p:cNvSpPr>
          <p:nvPr>
            <p:ph type="body" idx="1"/>
          </p:nvPr>
        </p:nvSpPr>
        <p:spPr>
          <a:xfrm>
            <a:off x="935038" y="4416425"/>
            <a:ext cx="5140325" cy="4181475"/>
          </a:xfrm>
          <a:noFill/>
          <a:ln/>
        </p:spPr>
        <p:txBody>
          <a:bodyPr/>
          <a:lstStyle/>
          <a:p>
            <a:pPr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137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bwMode="auto">
          <a:xfrm>
            <a:off x="1182688" y="696913"/>
            <a:ext cx="4648200" cy="3486150"/>
          </a:xfrm>
          <a:noFill/>
          <a:ln>
            <a:solidFill>
              <a:srgbClr val="000000"/>
            </a:solidFill>
            <a:miter lim="800000"/>
            <a:headEnd/>
            <a:tailEnd/>
          </a:ln>
        </p:spPr>
      </p:sp>
      <p:sp>
        <p:nvSpPr>
          <p:cNvPr id="20482"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0"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78"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172" tIns="46587" rIns="93172" bIns="46587" anchor="b"/>
          <a:lstStyle/>
          <a:p>
            <a:pPr algn="r" defTabSz="931863" eaLnBrk="0" hangingPunct="0"/>
            <a:fld id="{CEA5BFEB-1FEE-441E-8982-527AB7315546}" type="slidenum">
              <a:rPr lang="en-US" sz="1200">
                <a:latin typeface="Times New Roman" pitchFamily="18" charset="0"/>
              </a:rPr>
              <a:pPr algn="r" defTabSz="931863" eaLnBrk="0" hangingPunct="0"/>
              <a:t>7</a:t>
            </a:fld>
            <a:endParaRPr lang="en-US" sz="1200">
              <a:latin typeface="Times New Roman" pitchFamily="18" charset="0"/>
            </a:endParaRPr>
          </a:p>
        </p:txBody>
      </p:sp>
      <p:sp>
        <p:nvSpPr>
          <p:cNvPr id="26626" name="Rectangle 2"/>
          <p:cNvSpPr>
            <a:spLocks noGrp="1" noRot="1" noChangeAspect="1" noChangeArrowheads="1" noTextEdit="1"/>
          </p:cNvSpPr>
          <p:nvPr>
            <p:ph type="sldImg"/>
          </p:nvPr>
        </p:nvSpPr>
        <p:spPr bwMode="auto">
          <a:xfrm>
            <a:off x="1182688" y="696913"/>
            <a:ext cx="4648200" cy="3486150"/>
          </a:xfrm>
          <a:noFill/>
          <a:ln>
            <a:solidFill>
              <a:srgbClr val="000000"/>
            </a:solidFill>
            <a:miter lim="800000"/>
            <a:headEnd/>
            <a:tailEnd/>
          </a:ln>
        </p:spPr>
      </p:sp>
      <p:sp>
        <p:nvSpPr>
          <p:cNvPr id="26627"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nvSpPr>
        <p:spPr bwMode="auto">
          <a:xfrm>
            <a:off x="3971925" y="0"/>
            <a:ext cx="3038475" cy="465138"/>
          </a:xfrm>
          <a:prstGeom prst="rect">
            <a:avLst/>
          </a:prstGeom>
          <a:noFill/>
          <a:ln w="12700">
            <a:noFill/>
            <a:miter lim="800000"/>
            <a:headEnd/>
            <a:tailEnd/>
          </a:ln>
        </p:spPr>
        <p:txBody>
          <a:bodyPr wrap="none" lIns="91435" tIns="45717" rIns="91435" bIns="45717" anchor="ctr"/>
          <a:lstStyle/>
          <a:p>
            <a:pPr defTabSz="931863"/>
            <a:endParaRPr lang="en-US">
              <a:latin typeface="Calibri" pitchFamily="34" charset="0"/>
            </a:endParaRPr>
          </a:p>
        </p:txBody>
      </p:sp>
      <p:sp>
        <p:nvSpPr>
          <p:cNvPr id="28674" name="Rectangle 3"/>
          <p:cNvSpPr>
            <a:spLocks noChangeArrowheads="1"/>
          </p:cNvSpPr>
          <p:nvPr/>
        </p:nvSpPr>
        <p:spPr bwMode="auto">
          <a:xfrm>
            <a:off x="3971925" y="8831263"/>
            <a:ext cx="3038475" cy="465137"/>
          </a:xfrm>
          <a:prstGeom prst="rect">
            <a:avLst/>
          </a:prstGeom>
          <a:noFill/>
          <a:ln w="12700">
            <a:noFill/>
            <a:miter lim="800000"/>
            <a:headEnd/>
            <a:tailEnd/>
          </a:ln>
        </p:spPr>
        <p:txBody>
          <a:bodyPr lIns="92197" tIns="45290" rIns="92197" bIns="45290" anchor="b"/>
          <a:lstStyle/>
          <a:p>
            <a:pPr algn="r" defTabSz="931863" eaLnBrk="0" hangingPunct="0"/>
            <a:r>
              <a:rPr lang="en-US" sz="1200">
                <a:latin typeface="Times New Roman" pitchFamily="18" charset="0"/>
              </a:rPr>
              <a:t>11</a:t>
            </a:r>
          </a:p>
        </p:txBody>
      </p:sp>
      <p:sp>
        <p:nvSpPr>
          <p:cNvPr id="28675" name="Rectangle 4"/>
          <p:cNvSpPr>
            <a:spLocks noChangeArrowheads="1"/>
          </p:cNvSpPr>
          <p:nvPr/>
        </p:nvSpPr>
        <p:spPr bwMode="auto">
          <a:xfrm>
            <a:off x="0" y="8831263"/>
            <a:ext cx="3038475" cy="465137"/>
          </a:xfrm>
          <a:prstGeom prst="rect">
            <a:avLst/>
          </a:prstGeom>
          <a:noFill/>
          <a:ln w="12700">
            <a:noFill/>
            <a:miter lim="800000"/>
            <a:headEnd/>
            <a:tailEnd/>
          </a:ln>
        </p:spPr>
        <p:txBody>
          <a:bodyPr wrap="none" lIns="91435" tIns="45717" rIns="91435" bIns="45717" anchor="ctr"/>
          <a:lstStyle/>
          <a:p>
            <a:pPr defTabSz="931863"/>
            <a:endParaRPr lang="en-US">
              <a:latin typeface="Calibri" pitchFamily="34" charset="0"/>
            </a:endParaRPr>
          </a:p>
        </p:txBody>
      </p:sp>
      <p:sp>
        <p:nvSpPr>
          <p:cNvPr id="28676" name="Rectangle 5"/>
          <p:cNvSpPr>
            <a:spLocks noChangeArrowheads="1"/>
          </p:cNvSpPr>
          <p:nvPr/>
        </p:nvSpPr>
        <p:spPr bwMode="auto">
          <a:xfrm>
            <a:off x="0" y="0"/>
            <a:ext cx="3038475" cy="465138"/>
          </a:xfrm>
          <a:prstGeom prst="rect">
            <a:avLst/>
          </a:prstGeom>
          <a:noFill/>
          <a:ln w="12700">
            <a:noFill/>
            <a:miter lim="800000"/>
            <a:headEnd/>
            <a:tailEnd/>
          </a:ln>
        </p:spPr>
        <p:txBody>
          <a:bodyPr wrap="none" lIns="91435" tIns="45717" rIns="91435" bIns="45717" anchor="ctr"/>
          <a:lstStyle/>
          <a:p>
            <a:pPr defTabSz="931863"/>
            <a:endParaRPr lang="en-US">
              <a:latin typeface="Calibri" pitchFamily="34" charset="0"/>
            </a:endParaRPr>
          </a:p>
        </p:txBody>
      </p:sp>
      <p:sp>
        <p:nvSpPr>
          <p:cNvPr id="28677" name="Rectangle 6"/>
          <p:cNvSpPr>
            <a:spLocks noGrp="1" noRot="1" noChangeAspect="1" noChangeArrowheads="1" noTextEdit="1"/>
          </p:cNvSpPr>
          <p:nvPr>
            <p:ph type="sldImg"/>
          </p:nvPr>
        </p:nvSpPr>
        <p:spPr bwMode="auto">
          <a:xfrm>
            <a:off x="1195388" y="704850"/>
            <a:ext cx="4624387" cy="3468688"/>
          </a:xfrm>
          <a:solidFill>
            <a:srgbClr val="FFFFFF"/>
          </a:solidFill>
          <a:ln cap="flat">
            <a:solidFill>
              <a:srgbClr val="000000"/>
            </a:solidFill>
            <a:miter lim="800000"/>
            <a:headEnd/>
            <a:tailEnd/>
          </a:ln>
        </p:spPr>
      </p:sp>
      <p:sp>
        <p:nvSpPr>
          <p:cNvPr id="28678" name="Rectangle 7"/>
          <p:cNvSpPr>
            <a:spLocks noGrp="1" noChangeArrowheads="1"/>
          </p:cNvSpPr>
          <p:nvPr>
            <p:ph type="body" idx="1"/>
          </p:nvPr>
        </p:nvSpPr>
        <p:spPr>
          <a:noFill/>
          <a:ln/>
        </p:spPr>
        <p:txBody>
          <a:bodyPr lIns="108371" tIns="53377" rIns="108371" bIns="53377"/>
          <a:lstStyle/>
          <a:p>
            <a:pPr eaLnBrk="1" hangingPunct="1">
              <a:spcBef>
                <a:spcPct val="0"/>
              </a:spcBef>
            </a:pPr>
            <a:endParaRPr lang="fr-F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pPr defTabSz="928688"/>
            <a:fld id="{D7EEAB5E-7E4C-4460-B34F-007ECE05B4F3}" type="slidenum">
              <a:rPr lang="en-US" smtClean="0"/>
              <a:pPr defTabSz="928688"/>
              <a:t>9</a:t>
            </a:fld>
            <a:endParaRPr lang="en-US" smtClean="0"/>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7220" name="Rectangle 3"/>
          <p:cNvSpPr>
            <a:spLocks noGrp="1" noChangeArrowheads="1"/>
          </p:cNvSpPr>
          <p:nvPr>
            <p:ph type="body" idx="1"/>
          </p:nvPr>
        </p:nvSpPr>
        <p:spPr>
          <a:noFill/>
          <a:ln/>
        </p:spPr>
        <p:txBody>
          <a:bodyPr/>
          <a:lstStyle/>
          <a:p>
            <a:r>
              <a:rPr lang="fr-FR" smtClean="0">
                <a:latin typeface="Times New Roman" pitchFamily="18" charset="0"/>
              </a:rPr>
              <a:t>Malgré le succès remarquable du traitement , ART a néanmoins de nombreuses limites . Bien que beaucoup moins toxique que les schémas précédents , en cours de traitement peut encore être associée à cardiovasculaire , rénale , osseuse , et d'autres complications [ 3 , 4] . L'inflammation et l'activation immunitaire qui persistent dans de nombreux patients sous ART suppressive peuvent avoir un impact clinique négatif à long terme [ 5 ] . Thérapie aux États-Unis et en Europe reste coûteuse , et , parce qu'il n'est pas curatif , doit être poursuivi indéfiniment [ 6 , 7 ] . ART succès aussi n'élimine pas la stigmatisation associée à l'infection à VIH [ 8 ] .</a:t>
            </a:r>
            <a:br>
              <a:rPr lang="fr-FR" smtClean="0">
                <a:latin typeface="Times New Roman" pitchFamily="18" charset="0"/>
              </a:rPr>
            </a:br>
            <a:r>
              <a:rPr lang="fr-FR" smtClean="0">
                <a:latin typeface="Times New Roman" pitchFamily="18" charset="0"/>
              </a:rPr>
              <a:t>Le premier rapport d'une cure réussie du VIH après une greffe de cellules souches allogéniques pour la leucémie aiguë démontré que l'éradication du VIH d'un individu est viable [ 9 ] . Bien que la transplantation allogénique en l'absence d' indications habituelles comporte des risques importants , le coût et les conséquences post-transplantation de l'immunosuppression chronique , d'autres stratégies sont actuellement à l'étude qui pourrait guérir le VIH et être pratiquement déployé [ 10-12 ] . En outre, une étude de cas récente détaillé le remède possible d'un bébé infecté par le VIH par l'initiation de ART immédiatement après la naissance [ 13 ] . Grâce à cette focalisation croissante sur les efforts de guérison du VIH , dans cette analyse , nous nous efforçons d'établir des seuils d'efficacité , la toxicité , la durabilité , le coût et la qualité de vie qui serait nécessaire pour une stratégie de traitement à la comparaison avec les traitements antirétroviraux actuellement aux États-Unis .</a:t>
            </a:r>
          </a:p>
          <a:p>
            <a:endParaRPr lang="fr-FR" smtClean="0">
              <a:latin typeface="Times New Roman" pitchFamily="18" charset="0"/>
            </a:endParaRPr>
          </a:p>
          <a:p>
            <a:r>
              <a:rPr lang="en-US" smtClean="0">
                <a:latin typeface="Times New Roman" pitchFamily="18" charset="0"/>
              </a:rPr>
              <a:t>Despite the remarkable success of treatment, ART nonetheless has many limitations. Although much less toxic than earlier regimens, current treatment still may be associated with cardiovascular, renal, bone, and other complications [</a:t>
            </a:r>
            <a:r>
              <a:rPr lang="en-US" smtClean="0">
                <a:latin typeface="Times New Roman" pitchFamily="18" charset="0"/>
                <a:hlinkClick r:id="" action="ppaction://hlinkfile" tooltip="Sabin, 2008 #3"/>
              </a:rPr>
              <a:t>3</a:t>
            </a:r>
            <a:r>
              <a:rPr lang="en-US" smtClean="0">
                <a:latin typeface="Times New Roman" pitchFamily="18" charset="0"/>
              </a:rPr>
              <a:t>, </a:t>
            </a:r>
            <a:r>
              <a:rPr lang="en-US" smtClean="0">
                <a:latin typeface="Times New Roman" pitchFamily="18" charset="0"/>
                <a:hlinkClick r:id="" action="ppaction://hlinkfile" tooltip="Martin, 2009 #149"/>
              </a:rPr>
              <a:t>4</a:t>
            </a:r>
            <a:r>
              <a:rPr lang="en-US" smtClean="0">
                <a:latin typeface="Times New Roman" pitchFamily="18" charset="0"/>
              </a:rPr>
              <a:t>]. The inflammation and immune activation that persist in many patients on suppressive ART may have long-term negative clinical impact [</a:t>
            </a:r>
            <a:r>
              <a:rPr lang="en-US" smtClean="0">
                <a:latin typeface="Times New Roman" pitchFamily="18" charset="0"/>
                <a:hlinkClick r:id="" action="ppaction://hlinkfile" tooltip="Lederman, 2013 #173"/>
              </a:rPr>
              <a:t>5</a:t>
            </a:r>
            <a:r>
              <a:rPr lang="en-US" smtClean="0">
                <a:latin typeface="Times New Roman" pitchFamily="18" charset="0"/>
              </a:rPr>
              <a:t>]. Therapy in the US and Europe remains costly, and, because it is not curative, must be continued indefinitely [</a:t>
            </a:r>
            <a:r>
              <a:rPr lang="en-US" smtClean="0">
                <a:latin typeface="Times New Roman" pitchFamily="18" charset="0"/>
                <a:hlinkClick r:id="" action="ppaction://hlinkfile" tooltip="Farnham, 2013 #164"/>
              </a:rPr>
              <a:t>6</a:t>
            </a:r>
            <a:r>
              <a:rPr lang="en-US" smtClean="0">
                <a:latin typeface="Times New Roman" pitchFamily="18" charset="0"/>
              </a:rPr>
              <a:t>, </a:t>
            </a:r>
            <a:r>
              <a:rPr lang="en-US" smtClean="0">
                <a:latin typeface="Times New Roman" pitchFamily="18" charset="0"/>
                <a:hlinkClick r:id="" action="ppaction://hlinkfile" tooltip="Finzi, 1997 #5"/>
              </a:rPr>
              <a:t>7</a:t>
            </a:r>
            <a:r>
              <a:rPr lang="en-US" smtClean="0">
                <a:latin typeface="Times New Roman" pitchFamily="18" charset="0"/>
              </a:rPr>
              <a:t>]. Successful ART also does not eliminate the stigma associated with HIV infection [</a:t>
            </a:r>
            <a:r>
              <a:rPr lang="en-US" smtClean="0">
                <a:latin typeface="Times New Roman" pitchFamily="18" charset="0"/>
                <a:hlinkClick r:id="" action="ppaction://hlinkfile" tooltip="Andrinopoulos, 2011 #161"/>
              </a:rPr>
              <a:t>8</a:t>
            </a:r>
            <a:r>
              <a:rPr lang="en-US" smtClean="0">
                <a:latin typeface="Times New Roman" pitchFamily="18" charset="0"/>
              </a:rPr>
              <a:t>].</a:t>
            </a:r>
          </a:p>
          <a:p>
            <a:r>
              <a:rPr lang="en-US" smtClean="0">
                <a:latin typeface="Times New Roman" pitchFamily="18" charset="0"/>
              </a:rPr>
              <a:t>The first report of a successful cure of HIV after allogeneic stem cell transplant for acute leukemia demonstrated that eradicating HIV from an individual is viable [</a:t>
            </a:r>
            <a:r>
              <a:rPr lang="en-US" smtClean="0">
                <a:latin typeface="Times New Roman" pitchFamily="18" charset="0"/>
                <a:hlinkClick r:id="" action="ppaction://hlinkfile" tooltip="Allers, 2011 #17"/>
              </a:rPr>
              <a:t>9</a:t>
            </a:r>
            <a:r>
              <a:rPr lang="en-US" smtClean="0">
                <a:latin typeface="Times New Roman" pitchFamily="18" charset="0"/>
              </a:rPr>
              <a:t>]. While allogeneic transplant in the absence of usual indications carries substantial risk, cost, and the post-transplant consequences of chronic immunosuppression, other strategies are currently being studied that could potentially cure HIV and be practically deployed [</a:t>
            </a:r>
            <a:r>
              <a:rPr lang="en-US" smtClean="0">
                <a:latin typeface="Times New Roman" pitchFamily="18" charset="0"/>
                <a:hlinkClick r:id="" action="ppaction://hlinkfile" tooltip="Archin, 2012 #108"/>
              </a:rPr>
              <a:t>10-12</a:t>
            </a:r>
            <a:r>
              <a:rPr lang="en-US" smtClean="0">
                <a:latin typeface="Times New Roman" pitchFamily="18" charset="0"/>
              </a:rPr>
              <a:t>]. Further, a recent case report detailed the possible cure of an HIV-infected baby through initiation of ART immediately after birth [</a:t>
            </a:r>
            <a:r>
              <a:rPr lang="en-US" smtClean="0">
                <a:latin typeface="Times New Roman" pitchFamily="18" charset="0"/>
                <a:hlinkClick r:id="" action="ppaction://hlinkfile" tooltip="Persaud, 2013 #166"/>
              </a:rPr>
              <a:t>13</a:t>
            </a:r>
            <a:r>
              <a:rPr lang="en-US" smtClean="0">
                <a:latin typeface="Times New Roman" pitchFamily="18" charset="0"/>
              </a:rPr>
              <a:t>] .With this growing focus on HIV cure efforts, in this analysis we aim to establish thresholds of efficacy, toxicity, durability, cost, and quality of life that would be necessary for a cure strategy to compare favorably with current antiretroviral therapy in the United States.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nvSpPr>
        <p:spPr bwMode="auto">
          <a:xfrm>
            <a:off x="3971925" y="0"/>
            <a:ext cx="3038475" cy="465138"/>
          </a:xfrm>
          <a:prstGeom prst="rect">
            <a:avLst/>
          </a:prstGeom>
          <a:noFill/>
          <a:ln w="12700">
            <a:noFill/>
            <a:miter lim="800000"/>
            <a:headEnd/>
            <a:tailEnd/>
          </a:ln>
        </p:spPr>
        <p:txBody>
          <a:bodyPr wrap="none" lIns="91435" tIns="45717" rIns="91435" bIns="45717" anchor="ctr"/>
          <a:lstStyle/>
          <a:p>
            <a:pPr defTabSz="931863"/>
            <a:endParaRPr lang="en-US">
              <a:latin typeface="Calibri" pitchFamily="34" charset="0"/>
            </a:endParaRPr>
          </a:p>
        </p:txBody>
      </p:sp>
      <p:sp>
        <p:nvSpPr>
          <p:cNvPr id="28674" name="Rectangle 3"/>
          <p:cNvSpPr>
            <a:spLocks noChangeArrowheads="1"/>
          </p:cNvSpPr>
          <p:nvPr/>
        </p:nvSpPr>
        <p:spPr bwMode="auto">
          <a:xfrm>
            <a:off x="3971925" y="8831263"/>
            <a:ext cx="3038475" cy="465137"/>
          </a:xfrm>
          <a:prstGeom prst="rect">
            <a:avLst/>
          </a:prstGeom>
          <a:noFill/>
          <a:ln w="12700">
            <a:noFill/>
            <a:miter lim="800000"/>
            <a:headEnd/>
            <a:tailEnd/>
          </a:ln>
        </p:spPr>
        <p:txBody>
          <a:bodyPr lIns="92197" tIns="45290" rIns="92197" bIns="45290" anchor="b"/>
          <a:lstStyle/>
          <a:p>
            <a:pPr algn="r" defTabSz="931863" eaLnBrk="0" hangingPunct="0"/>
            <a:r>
              <a:rPr lang="en-US" sz="1200">
                <a:latin typeface="Times New Roman" pitchFamily="18" charset="0"/>
              </a:rPr>
              <a:t>11</a:t>
            </a:r>
          </a:p>
        </p:txBody>
      </p:sp>
      <p:sp>
        <p:nvSpPr>
          <p:cNvPr id="28675" name="Rectangle 4"/>
          <p:cNvSpPr>
            <a:spLocks noChangeArrowheads="1"/>
          </p:cNvSpPr>
          <p:nvPr/>
        </p:nvSpPr>
        <p:spPr bwMode="auto">
          <a:xfrm>
            <a:off x="0" y="8831263"/>
            <a:ext cx="3038475" cy="465137"/>
          </a:xfrm>
          <a:prstGeom prst="rect">
            <a:avLst/>
          </a:prstGeom>
          <a:noFill/>
          <a:ln w="12700">
            <a:noFill/>
            <a:miter lim="800000"/>
            <a:headEnd/>
            <a:tailEnd/>
          </a:ln>
        </p:spPr>
        <p:txBody>
          <a:bodyPr wrap="none" lIns="91435" tIns="45717" rIns="91435" bIns="45717" anchor="ctr"/>
          <a:lstStyle/>
          <a:p>
            <a:pPr defTabSz="931863"/>
            <a:endParaRPr lang="en-US">
              <a:latin typeface="Calibri" pitchFamily="34" charset="0"/>
            </a:endParaRPr>
          </a:p>
        </p:txBody>
      </p:sp>
      <p:sp>
        <p:nvSpPr>
          <p:cNvPr id="28676" name="Rectangle 5"/>
          <p:cNvSpPr>
            <a:spLocks noChangeArrowheads="1"/>
          </p:cNvSpPr>
          <p:nvPr/>
        </p:nvSpPr>
        <p:spPr bwMode="auto">
          <a:xfrm>
            <a:off x="0" y="0"/>
            <a:ext cx="3038475" cy="465138"/>
          </a:xfrm>
          <a:prstGeom prst="rect">
            <a:avLst/>
          </a:prstGeom>
          <a:noFill/>
          <a:ln w="12700">
            <a:noFill/>
            <a:miter lim="800000"/>
            <a:headEnd/>
            <a:tailEnd/>
          </a:ln>
        </p:spPr>
        <p:txBody>
          <a:bodyPr wrap="none" lIns="91435" tIns="45717" rIns="91435" bIns="45717" anchor="ctr"/>
          <a:lstStyle/>
          <a:p>
            <a:pPr defTabSz="931863"/>
            <a:endParaRPr lang="en-US">
              <a:latin typeface="Calibri" pitchFamily="34" charset="0"/>
            </a:endParaRPr>
          </a:p>
        </p:txBody>
      </p:sp>
      <p:sp>
        <p:nvSpPr>
          <p:cNvPr id="28677" name="Rectangle 6"/>
          <p:cNvSpPr>
            <a:spLocks noGrp="1" noRot="1" noChangeAspect="1" noChangeArrowheads="1" noTextEdit="1"/>
          </p:cNvSpPr>
          <p:nvPr>
            <p:ph type="sldImg"/>
          </p:nvPr>
        </p:nvSpPr>
        <p:spPr bwMode="auto">
          <a:xfrm>
            <a:off x="1195388" y="704850"/>
            <a:ext cx="4624387" cy="3468688"/>
          </a:xfrm>
          <a:solidFill>
            <a:srgbClr val="FFFFFF"/>
          </a:solidFill>
          <a:ln cap="flat">
            <a:solidFill>
              <a:srgbClr val="000000"/>
            </a:solidFill>
            <a:miter lim="800000"/>
            <a:headEnd/>
            <a:tailEnd/>
          </a:ln>
        </p:spPr>
      </p:sp>
      <p:sp>
        <p:nvSpPr>
          <p:cNvPr id="28678" name="Rectangle 7"/>
          <p:cNvSpPr>
            <a:spLocks noGrp="1" noChangeArrowheads="1"/>
          </p:cNvSpPr>
          <p:nvPr>
            <p:ph type="body" idx="1"/>
          </p:nvPr>
        </p:nvSpPr>
        <p:spPr>
          <a:noFill/>
          <a:ln/>
        </p:spPr>
        <p:txBody>
          <a:bodyPr lIns="108371" tIns="53377" rIns="108371" bIns="53377"/>
          <a:lstStyle/>
          <a:p>
            <a:pPr eaLnBrk="1" hangingPunct="1">
              <a:spcBef>
                <a:spcPct val="0"/>
              </a:spcBef>
            </a:pPr>
            <a:endParaRPr lang="fr-F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172" tIns="46587" rIns="93172" bIns="46587" anchor="b"/>
          <a:lstStyle/>
          <a:p>
            <a:pPr algn="r" defTabSz="931863" eaLnBrk="0" hangingPunct="0"/>
            <a:fld id="{969F3BC9-26B0-4933-97CB-416EF6BB72BA}" type="slidenum">
              <a:rPr lang="en-US" sz="1200">
                <a:latin typeface="Times New Roman" pitchFamily="18" charset="0"/>
              </a:rPr>
              <a:pPr algn="r" defTabSz="931863" eaLnBrk="0" hangingPunct="0"/>
              <a:t>11</a:t>
            </a:fld>
            <a:endParaRPr lang="en-US" sz="1200">
              <a:latin typeface="Times New Roman" pitchFamily="18" charset="0"/>
            </a:endParaRPr>
          </a:p>
        </p:txBody>
      </p:sp>
      <p:sp>
        <p:nvSpPr>
          <p:cNvPr id="32770" name="Rectangle 2"/>
          <p:cNvSpPr>
            <a:spLocks noGrp="1" noRot="1" noChangeAspect="1" noChangeArrowheads="1" noTextEdit="1"/>
          </p:cNvSpPr>
          <p:nvPr>
            <p:ph type="sldImg"/>
          </p:nvPr>
        </p:nvSpPr>
        <p:spPr bwMode="auto">
          <a:xfrm>
            <a:off x="1182688" y="696913"/>
            <a:ext cx="4648200" cy="3486150"/>
          </a:xfrm>
          <a:noFill/>
          <a:ln>
            <a:solidFill>
              <a:srgbClr val="000000"/>
            </a:solidFill>
            <a:miter lim="800000"/>
            <a:headEnd/>
            <a:tailEnd/>
          </a:ln>
        </p:spPr>
      </p:sp>
      <p:sp>
        <p:nvSpPr>
          <p:cNvPr id="32771"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bwMode="auto">
          <a:xfrm>
            <a:off x="1179513" y="693738"/>
            <a:ext cx="4649787" cy="3487737"/>
          </a:xfrm>
          <a:noFill/>
          <a:ln>
            <a:solidFill>
              <a:srgbClr val="000000"/>
            </a:solidFill>
            <a:miter lim="800000"/>
            <a:headEnd/>
            <a:tailEnd/>
          </a:ln>
        </p:spPr>
      </p:sp>
      <p:sp>
        <p:nvSpPr>
          <p:cNvPr id="113667" name="Rectangle 3"/>
          <p:cNvSpPr>
            <a:spLocks noGrp="1" noChangeArrowheads="1"/>
          </p:cNvSpPr>
          <p:nvPr>
            <p:ph type="body" idx="1"/>
          </p:nvPr>
        </p:nvSpPr>
        <p:spPr>
          <a:xfrm>
            <a:off x="935038" y="4416425"/>
            <a:ext cx="5140325" cy="4186238"/>
          </a:xfrm>
          <a:noFill/>
          <a:ln/>
        </p:spPr>
        <p:txBody>
          <a:bodyPr lIns="93166" tIns="46584" rIns="93166" bIns="46584"/>
          <a:lstStyle/>
          <a:p>
            <a:pPr eaLnBrk="1" hangingPunct="1"/>
            <a:r>
              <a:rPr lang="en-US" smtClean="0"/>
              <a:t>Concern, of late, is that amidst global treatment and prevention, commitments toward AIDS assistance now remain flat and that the durability and expansion of HIV programs are at risk.</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172" tIns="46587" rIns="93172" bIns="46587" anchor="b"/>
          <a:lstStyle/>
          <a:p>
            <a:pPr algn="r" defTabSz="931863" eaLnBrk="0" hangingPunct="0"/>
            <a:fld id="{8D6BBD2A-A9C9-4ED9-B9D1-13BE400FE06D}" type="slidenum">
              <a:rPr lang="en-US" sz="1200">
                <a:latin typeface="Times New Roman" pitchFamily="18" charset="0"/>
              </a:rPr>
              <a:pPr algn="r" defTabSz="931863" eaLnBrk="0" hangingPunct="0"/>
              <a:t>13</a:t>
            </a:fld>
            <a:endParaRPr lang="en-US" sz="1200">
              <a:latin typeface="Times New Roman" pitchFamily="18" charset="0"/>
            </a:endParaRPr>
          </a:p>
        </p:txBody>
      </p:sp>
      <p:sp>
        <p:nvSpPr>
          <p:cNvPr id="36866" name="Rectangle 2"/>
          <p:cNvSpPr>
            <a:spLocks noChangeArrowheads="1"/>
          </p:cNvSpPr>
          <p:nvPr/>
        </p:nvSpPr>
        <p:spPr bwMode="auto">
          <a:xfrm>
            <a:off x="3971925" y="0"/>
            <a:ext cx="3038475" cy="465138"/>
          </a:xfrm>
          <a:prstGeom prst="rect">
            <a:avLst/>
          </a:prstGeom>
          <a:noFill/>
          <a:ln w="12700">
            <a:noFill/>
            <a:miter lim="800000"/>
            <a:headEnd/>
            <a:tailEnd/>
          </a:ln>
        </p:spPr>
        <p:txBody>
          <a:bodyPr wrap="none" lIns="91435" tIns="45717" rIns="91435" bIns="45717" anchor="ctr"/>
          <a:lstStyle/>
          <a:p>
            <a:pPr algn="ctr" defTabSz="931863" eaLnBrk="0" fontAlgn="b" hangingPunct="0"/>
            <a:endParaRPr lang="en-US" sz="3200">
              <a:solidFill>
                <a:srgbClr val="000099"/>
              </a:solidFill>
              <a:latin typeface="Times New Roman" pitchFamily="18" charset="0"/>
            </a:endParaRPr>
          </a:p>
        </p:txBody>
      </p:sp>
      <p:sp>
        <p:nvSpPr>
          <p:cNvPr id="36867" name="Rectangle 3"/>
          <p:cNvSpPr>
            <a:spLocks noChangeArrowheads="1"/>
          </p:cNvSpPr>
          <p:nvPr/>
        </p:nvSpPr>
        <p:spPr bwMode="auto">
          <a:xfrm>
            <a:off x="3971925" y="8831263"/>
            <a:ext cx="3038475" cy="465137"/>
          </a:xfrm>
          <a:prstGeom prst="rect">
            <a:avLst/>
          </a:prstGeom>
          <a:noFill/>
          <a:ln w="12700">
            <a:noFill/>
            <a:miter lim="800000"/>
            <a:headEnd/>
            <a:tailEnd/>
          </a:ln>
        </p:spPr>
        <p:txBody>
          <a:bodyPr lIns="92202" tIns="45293" rIns="92202" bIns="45293" anchor="b"/>
          <a:lstStyle/>
          <a:p>
            <a:pPr algn="r" defTabSz="931863" eaLnBrk="0" hangingPunct="0"/>
            <a:r>
              <a:rPr lang="en-US" sz="1200">
                <a:latin typeface="Times New Roman" pitchFamily="18" charset="0"/>
              </a:rPr>
              <a:t>9</a:t>
            </a:r>
          </a:p>
        </p:txBody>
      </p:sp>
      <p:sp>
        <p:nvSpPr>
          <p:cNvPr id="36868" name="Rectangle 4"/>
          <p:cNvSpPr>
            <a:spLocks noChangeArrowheads="1"/>
          </p:cNvSpPr>
          <p:nvPr/>
        </p:nvSpPr>
        <p:spPr bwMode="auto">
          <a:xfrm>
            <a:off x="0" y="8831263"/>
            <a:ext cx="3038475" cy="465137"/>
          </a:xfrm>
          <a:prstGeom prst="rect">
            <a:avLst/>
          </a:prstGeom>
          <a:noFill/>
          <a:ln w="12700">
            <a:noFill/>
            <a:miter lim="800000"/>
            <a:headEnd/>
            <a:tailEnd/>
          </a:ln>
        </p:spPr>
        <p:txBody>
          <a:bodyPr wrap="none" lIns="91435" tIns="45717" rIns="91435" bIns="45717" anchor="ctr"/>
          <a:lstStyle/>
          <a:p>
            <a:pPr algn="ctr" defTabSz="931863" eaLnBrk="0" fontAlgn="b" hangingPunct="0"/>
            <a:endParaRPr lang="en-US" sz="3200">
              <a:solidFill>
                <a:srgbClr val="000099"/>
              </a:solidFill>
              <a:latin typeface="Times New Roman" pitchFamily="18" charset="0"/>
            </a:endParaRPr>
          </a:p>
        </p:txBody>
      </p:sp>
      <p:sp>
        <p:nvSpPr>
          <p:cNvPr id="36869" name="Rectangle 5"/>
          <p:cNvSpPr>
            <a:spLocks noChangeArrowheads="1"/>
          </p:cNvSpPr>
          <p:nvPr/>
        </p:nvSpPr>
        <p:spPr bwMode="auto">
          <a:xfrm>
            <a:off x="0" y="0"/>
            <a:ext cx="3038475" cy="465138"/>
          </a:xfrm>
          <a:prstGeom prst="rect">
            <a:avLst/>
          </a:prstGeom>
          <a:noFill/>
          <a:ln w="12700">
            <a:noFill/>
            <a:miter lim="800000"/>
            <a:headEnd/>
            <a:tailEnd/>
          </a:ln>
        </p:spPr>
        <p:txBody>
          <a:bodyPr wrap="none" lIns="91435" tIns="45717" rIns="91435" bIns="45717" anchor="ctr"/>
          <a:lstStyle/>
          <a:p>
            <a:pPr algn="ctr" defTabSz="931863" eaLnBrk="0" fontAlgn="b" hangingPunct="0"/>
            <a:endParaRPr lang="en-US" sz="3200">
              <a:solidFill>
                <a:srgbClr val="000099"/>
              </a:solidFill>
              <a:latin typeface="Times New Roman" pitchFamily="18" charset="0"/>
            </a:endParaRPr>
          </a:p>
        </p:txBody>
      </p:sp>
      <p:sp>
        <p:nvSpPr>
          <p:cNvPr id="36870" name="Rectangle 6"/>
          <p:cNvSpPr>
            <a:spLocks noChangeArrowheads="1"/>
          </p:cNvSpPr>
          <p:nvPr/>
        </p:nvSpPr>
        <p:spPr bwMode="auto">
          <a:xfrm>
            <a:off x="3971925" y="0"/>
            <a:ext cx="3038475" cy="461963"/>
          </a:xfrm>
          <a:prstGeom prst="rect">
            <a:avLst/>
          </a:prstGeom>
          <a:noFill/>
          <a:ln w="12700">
            <a:noFill/>
            <a:miter lim="800000"/>
            <a:headEnd/>
            <a:tailEnd/>
          </a:ln>
        </p:spPr>
        <p:txBody>
          <a:bodyPr wrap="none" lIns="91435" tIns="45717" rIns="91435" bIns="45717" anchor="ctr"/>
          <a:lstStyle/>
          <a:p>
            <a:pPr algn="ctr" defTabSz="931863" eaLnBrk="0" fontAlgn="b" hangingPunct="0"/>
            <a:endParaRPr lang="en-US" sz="3200">
              <a:solidFill>
                <a:srgbClr val="000099"/>
              </a:solidFill>
              <a:latin typeface="Times New Roman" pitchFamily="18" charset="0"/>
            </a:endParaRPr>
          </a:p>
        </p:txBody>
      </p:sp>
      <p:sp>
        <p:nvSpPr>
          <p:cNvPr id="36871" name="Rectangle 7"/>
          <p:cNvSpPr>
            <a:spLocks noChangeArrowheads="1"/>
          </p:cNvSpPr>
          <p:nvPr/>
        </p:nvSpPr>
        <p:spPr bwMode="auto">
          <a:xfrm>
            <a:off x="3971925" y="8831263"/>
            <a:ext cx="3038475" cy="465137"/>
          </a:xfrm>
          <a:prstGeom prst="rect">
            <a:avLst/>
          </a:prstGeom>
          <a:noFill/>
          <a:ln w="12700">
            <a:noFill/>
            <a:miter lim="800000"/>
            <a:headEnd/>
            <a:tailEnd/>
          </a:ln>
        </p:spPr>
        <p:txBody>
          <a:bodyPr lIns="108377" tIns="53380" rIns="108377" bIns="53380" anchor="b"/>
          <a:lstStyle/>
          <a:p>
            <a:pPr algn="r" defTabSz="1092200" eaLnBrk="0" hangingPunct="0"/>
            <a:r>
              <a:rPr lang="en-US" sz="1400">
                <a:latin typeface="Times New Roman" pitchFamily="18" charset="0"/>
              </a:rPr>
              <a:t>20</a:t>
            </a:r>
          </a:p>
        </p:txBody>
      </p:sp>
      <p:sp>
        <p:nvSpPr>
          <p:cNvPr id="36872" name="Rectangle 8"/>
          <p:cNvSpPr>
            <a:spLocks noChangeArrowheads="1"/>
          </p:cNvSpPr>
          <p:nvPr/>
        </p:nvSpPr>
        <p:spPr bwMode="auto">
          <a:xfrm>
            <a:off x="0" y="8831263"/>
            <a:ext cx="3036888" cy="465137"/>
          </a:xfrm>
          <a:prstGeom prst="rect">
            <a:avLst/>
          </a:prstGeom>
          <a:noFill/>
          <a:ln w="12700">
            <a:noFill/>
            <a:miter lim="800000"/>
            <a:headEnd/>
            <a:tailEnd/>
          </a:ln>
        </p:spPr>
        <p:txBody>
          <a:bodyPr wrap="none" lIns="91435" tIns="45717" rIns="91435" bIns="45717" anchor="ctr"/>
          <a:lstStyle/>
          <a:p>
            <a:pPr algn="ctr" defTabSz="931863" eaLnBrk="0" fontAlgn="b" hangingPunct="0"/>
            <a:endParaRPr lang="en-US" sz="3200">
              <a:solidFill>
                <a:srgbClr val="000099"/>
              </a:solidFill>
              <a:latin typeface="Times New Roman" pitchFamily="18" charset="0"/>
            </a:endParaRPr>
          </a:p>
        </p:txBody>
      </p:sp>
      <p:sp>
        <p:nvSpPr>
          <p:cNvPr id="36873" name="Rectangle 9"/>
          <p:cNvSpPr>
            <a:spLocks noChangeArrowheads="1"/>
          </p:cNvSpPr>
          <p:nvPr/>
        </p:nvSpPr>
        <p:spPr bwMode="auto">
          <a:xfrm>
            <a:off x="0" y="0"/>
            <a:ext cx="3036888" cy="461963"/>
          </a:xfrm>
          <a:prstGeom prst="rect">
            <a:avLst/>
          </a:prstGeom>
          <a:noFill/>
          <a:ln w="12700">
            <a:noFill/>
            <a:miter lim="800000"/>
            <a:headEnd/>
            <a:tailEnd/>
          </a:ln>
        </p:spPr>
        <p:txBody>
          <a:bodyPr wrap="none" lIns="91435" tIns="45717" rIns="91435" bIns="45717" anchor="ctr"/>
          <a:lstStyle/>
          <a:p>
            <a:pPr algn="ctr" defTabSz="931863" eaLnBrk="0" fontAlgn="b" hangingPunct="0"/>
            <a:endParaRPr lang="en-US" sz="3200">
              <a:solidFill>
                <a:srgbClr val="000099"/>
              </a:solidFill>
              <a:latin typeface="Times New Roman" pitchFamily="18" charset="0"/>
            </a:endParaRPr>
          </a:p>
        </p:txBody>
      </p:sp>
      <p:sp>
        <p:nvSpPr>
          <p:cNvPr id="36874" name="Rectangle 10"/>
          <p:cNvSpPr>
            <a:spLocks noGrp="1" noRot="1" noChangeAspect="1" noChangeArrowheads="1" noTextEdit="1"/>
          </p:cNvSpPr>
          <p:nvPr>
            <p:ph type="sldImg"/>
          </p:nvPr>
        </p:nvSpPr>
        <p:spPr bwMode="auto">
          <a:xfrm>
            <a:off x="1195388" y="704850"/>
            <a:ext cx="4624387" cy="3468688"/>
          </a:xfrm>
          <a:noFill/>
          <a:ln cap="flat">
            <a:solidFill>
              <a:srgbClr val="000000"/>
            </a:solidFill>
            <a:miter lim="800000"/>
            <a:headEnd/>
            <a:tailEnd/>
          </a:ln>
        </p:spPr>
      </p:sp>
      <p:sp>
        <p:nvSpPr>
          <p:cNvPr id="36875" name="Rectangle 11"/>
          <p:cNvSpPr>
            <a:spLocks noGrp="1" noChangeArrowheads="1"/>
          </p:cNvSpPr>
          <p:nvPr>
            <p:ph type="body" idx="1"/>
          </p:nvPr>
        </p:nvSpPr>
        <p:spPr>
          <a:noFill/>
          <a:ln/>
        </p:spPr>
        <p:txBody>
          <a:bodyPr lIns="108377" tIns="53380" rIns="108377" bIns="53380"/>
          <a:lstStyle/>
          <a:p>
            <a:pPr eaLnBrk="1" hangingPunct="1">
              <a:spcBef>
                <a:spcPct val="0"/>
              </a:spcBef>
            </a:pPr>
            <a:endParaRPr lang="fr-F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167" tIns="46584" rIns="93167" bIns="46584" anchor="b"/>
          <a:lstStyle/>
          <a:p>
            <a:pPr algn="r" defTabSz="930275"/>
            <a:fld id="{BE3B5BA0-2527-448C-A9F4-3204576A18AF}" type="slidenum">
              <a:rPr lang="en-US" sz="1200"/>
              <a:pPr algn="r" defTabSz="930275"/>
              <a:t>14</a:t>
            </a:fld>
            <a:endParaRPr lang="en-US" sz="1200"/>
          </a:p>
        </p:txBody>
      </p:sp>
      <p:sp>
        <p:nvSpPr>
          <p:cNvPr id="111619" name="Rectangle 2"/>
          <p:cNvSpPr>
            <a:spLocks noGrp="1" noRot="1" noChangeAspect="1" noChangeArrowheads="1" noTextEdit="1"/>
          </p:cNvSpPr>
          <p:nvPr>
            <p:ph type="sldImg"/>
          </p:nvPr>
        </p:nvSpPr>
        <p:spPr bwMode="auto">
          <a:xfrm>
            <a:off x="1184275" y="698500"/>
            <a:ext cx="4646613" cy="3484563"/>
          </a:xfrm>
          <a:noFill/>
          <a:ln>
            <a:solidFill>
              <a:srgbClr val="000000"/>
            </a:solidFill>
            <a:miter lim="800000"/>
            <a:headEnd/>
            <a:tailEnd/>
          </a:ln>
        </p:spPr>
      </p:sp>
      <p:sp>
        <p:nvSpPr>
          <p:cNvPr id="111620" name="Rectangle 3"/>
          <p:cNvSpPr>
            <a:spLocks noGrp="1" noChangeArrowheads="1"/>
          </p:cNvSpPr>
          <p:nvPr>
            <p:ph type="body" idx="1"/>
          </p:nvPr>
        </p:nvSpPr>
        <p:spPr>
          <a:xfrm>
            <a:off x="935038" y="4416425"/>
            <a:ext cx="5140325" cy="4181475"/>
          </a:xfrm>
          <a:noFill/>
          <a:ln/>
        </p:spPr>
        <p:txBody>
          <a:bodyPr/>
          <a:lstStyle/>
          <a:p>
            <a:pPr eaLnBrk="1" hangingPunct="1"/>
            <a:endParaRPr lang="en-US" smtClean="0">
              <a:solidFill>
                <a:srgbClr val="FFFF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172" tIns="46587" rIns="93172" bIns="46587" anchor="b"/>
          <a:lstStyle/>
          <a:p>
            <a:pPr algn="r" defTabSz="931863"/>
            <a:fld id="{AE9C16DA-8147-4D55-A9E3-DF01E2EF205B}" type="slidenum">
              <a:rPr lang="en-US" sz="1200">
                <a:latin typeface="Times New Roman" pitchFamily="18" charset="0"/>
              </a:rPr>
              <a:pPr algn="r" defTabSz="931863"/>
              <a:t>15</a:t>
            </a:fld>
            <a:endParaRPr lang="en-US" sz="1200">
              <a:latin typeface="Times New Roman" pitchFamily="18" charset="0"/>
            </a:endParaRPr>
          </a:p>
        </p:txBody>
      </p:sp>
      <p:sp>
        <p:nvSpPr>
          <p:cNvPr id="40962" name="Rectangle 2"/>
          <p:cNvSpPr>
            <a:spLocks noGrp="1" noRot="1" noChangeAspect="1" noChangeArrowheads="1" noTextEdit="1"/>
          </p:cNvSpPr>
          <p:nvPr>
            <p:ph type="sldImg"/>
          </p:nvPr>
        </p:nvSpPr>
        <p:spPr bwMode="auto">
          <a:xfrm>
            <a:off x="1184275" y="698500"/>
            <a:ext cx="4646613" cy="3484563"/>
          </a:xfrm>
          <a:noFill/>
          <a:ln>
            <a:solidFill>
              <a:srgbClr val="000000"/>
            </a:solidFill>
            <a:miter lim="800000"/>
            <a:headEnd/>
            <a:tailEnd/>
          </a:ln>
        </p:spPr>
      </p:sp>
      <p:sp>
        <p:nvSpPr>
          <p:cNvPr id="40963" name="Rectangle 3"/>
          <p:cNvSpPr>
            <a:spLocks noGrp="1" noChangeArrowheads="1"/>
          </p:cNvSpPr>
          <p:nvPr>
            <p:ph type="body" idx="1"/>
          </p:nvPr>
        </p:nvSpPr>
        <p:spPr>
          <a:xfrm>
            <a:off x="935038" y="4416425"/>
            <a:ext cx="5140325" cy="4181475"/>
          </a:xfrm>
          <a:noFill/>
          <a:ln/>
        </p:spPr>
        <p:txBody>
          <a:bodyPr/>
          <a:lstStyle/>
          <a:p>
            <a:pPr eaLnBrk="1" hangingPunct="1">
              <a:spcBef>
                <a:spcPct val="0"/>
              </a:spcBef>
            </a:pPr>
            <a:r>
              <a:rPr lang="en-US" smtClean="0"/>
              <a:t>Based on the Commission on Macroeconomics and Health, the World Health Organization suggests that interventions are “very cost-effective” if they have cost-effectiveness ratios less than the Gross Domestic Product (GDP) per capita of that country, or $803 for Cote d’Ivoire and “cost-effective” if they have ratios less than 3 times the per capita GDP of that country, or $2,409 for Cote d’Ivoire.</a:t>
            </a:r>
          </a:p>
          <a:p>
            <a:pPr eaLnBrk="1" hangingPunct="1">
              <a:spcBef>
                <a:spcPct val="0"/>
              </a:spcBef>
            </a:pPr>
            <a:r>
              <a:rPr lang="en-US" smtClean="0"/>
              <a:t>We used these definitions in this analysis.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bwMode="auto">
          <a:xfrm>
            <a:off x="1182688" y="696913"/>
            <a:ext cx="4648200" cy="3486150"/>
          </a:xfrm>
          <a:noFill/>
          <a:ln>
            <a:solidFill>
              <a:srgbClr val="000000"/>
            </a:solidFill>
            <a:miter lim="800000"/>
            <a:headEnd/>
            <a:tailEnd/>
          </a:ln>
        </p:spPr>
      </p:sp>
      <p:sp>
        <p:nvSpPr>
          <p:cNvPr id="43010"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bwMode="auto">
          <a:xfrm>
            <a:off x="1182688" y="696913"/>
            <a:ext cx="4648200" cy="3486150"/>
          </a:xfrm>
          <a:noFill/>
          <a:ln>
            <a:solidFill>
              <a:srgbClr val="000000"/>
            </a:solidFill>
            <a:miter lim="800000"/>
            <a:headEnd/>
            <a:tailEnd/>
          </a:ln>
        </p:spPr>
      </p:sp>
      <p:sp>
        <p:nvSpPr>
          <p:cNvPr id="45058"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pPr defTabSz="928688"/>
            <a:fld id="{D7EEAB5E-7E4C-4460-B34F-007ECE05B4F3}" type="slidenum">
              <a:rPr lang="en-US" smtClean="0"/>
              <a:pPr defTabSz="928688"/>
              <a:t>18</a:t>
            </a:fld>
            <a:endParaRPr lang="en-US" smtClean="0"/>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7220" name="Rectangle 3"/>
          <p:cNvSpPr>
            <a:spLocks noGrp="1" noChangeArrowheads="1"/>
          </p:cNvSpPr>
          <p:nvPr>
            <p:ph type="body" idx="1"/>
          </p:nvPr>
        </p:nvSpPr>
        <p:spPr>
          <a:noFill/>
          <a:ln/>
        </p:spPr>
        <p:txBody>
          <a:bodyPr/>
          <a:lstStyle/>
          <a:p>
            <a:r>
              <a:rPr lang="fr-FR" smtClean="0">
                <a:latin typeface="Times New Roman" pitchFamily="18" charset="0"/>
              </a:rPr>
              <a:t>Malgré le succès remarquable du traitement , ART a néanmoins de nombreuses limites . Bien que beaucoup moins toxique que les schémas précédents , en cours de traitement peut encore être associée à cardiovasculaire , rénale , osseuse , et d'autres complications [ 3 , 4] . L'inflammation et l'activation immunitaire qui persistent dans de nombreux patients sous ART suppressive peuvent avoir un impact clinique négatif à long terme [ 5 ] . Thérapie aux États-Unis et en Europe reste coûteuse , et , parce qu'il n'est pas curatif , doit être poursuivi indéfiniment [ 6 , 7 ] . ART succès aussi n'élimine pas la stigmatisation associée à l'infection à VIH [ 8 ] .</a:t>
            </a:r>
            <a:br>
              <a:rPr lang="fr-FR" smtClean="0">
                <a:latin typeface="Times New Roman" pitchFamily="18" charset="0"/>
              </a:rPr>
            </a:br>
            <a:r>
              <a:rPr lang="fr-FR" smtClean="0">
                <a:latin typeface="Times New Roman" pitchFamily="18" charset="0"/>
              </a:rPr>
              <a:t>Le premier rapport d'une cure réussie du VIH après une greffe de cellules souches allogéniques pour la leucémie aiguë démontré que l'éradication du VIH d'un individu est viable [ 9 ] . Bien que la transplantation allogénique en l'absence d' indications habituelles comporte des risques importants , le coût et les conséquences post-transplantation de l'immunosuppression chronique , d'autres stratégies sont actuellement à l'étude qui pourrait guérir le VIH et être pratiquement déployé [ 10-12 ] . En outre, une étude de cas récente détaillé le remède possible d'un bébé infecté par le VIH par l'initiation de ART immédiatement après la naissance [ 13 ] . Grâce à cette focalisation croissante sur les efforts de guérison du VIH , dans cette analyse , nous nous efforçons d'établir des seuils d'efficacité , la toxicité , la durabilité , le coût et la qualité de vie qui serait nécessaire pour une stratégie de traitement à la comparaison avec les traitements antirétroviraux actuellement aux États-Unis .</a:t>
            </a:r>
          </a:p>
          <a:p>
            <a:endParaRPr lang="fr-FR" smtClean="0">
              <a:latin typeface="Times New Roman" pitchFamily="18" charset="0"/>
            </a:endParaRPr>
          </a:p>
          <a:p>
            <a:r>
              <a:rPr lang="en-US" smtClean="0">
                <a:latin typeface="Times New Roman" pitchFamily="18" charset="0"/>
              </a:rPr>
              <a:t>Despite the remarkable success of treatment, ART nonetheless has many limitations. Although much less toxic than earlier regimens, current treatment still may be associated with cardiovascular, renal, bone, and other complications [</a:t>
            </a:r>
            <a:r>
              <a:rPr lang="en-US" smtClean="0">
                <a:latin typeface="Times New Roman" pitchFamily="18" charset="0"/>
                <a:hlinkClick r:id="" action="ppaction://hlinkfile" tooltip="Sabin, 2008 #3"/>
              </a:rPr>
              <a:t>3</a:t>
            </a:r>
            <a:r>
              <a:rPr lang="en-US" smtClean="0">
                <a:latin typeface="Times New Roman" pitchFamily="18" charset="0"/>
              </a:rPr>
              <a:t>, </a:t>
            </a:r>
            <a:r>
              <a:rPr lang="en-US" smtClean="0">
                <a:latin typeface="Times New Roman" pitchFamily="18" charset="0"/>
                <a:hlinkClick r:id="" action="ppaction://hlinkfile" tooltip="Martin, 2009 #149"/>
              </a:rPr>
              <a:t>4</a:t>
            </a:r>
            <a:r>
              <a:rPr lang="en-US" smtClean="0">
                <a:latin typeface="Times New Roman" pitchFamily="18" charset="0"/>
              </a:rPr>
              <a:t>]. The inflammation and immune activation that persist in many patients on suppressive ART may have long-term negative clinical impact [</a:t>
            </a:r>
            <a:r>
              <a:rPr lang="en-US" smtClean="0">
                <a:latin typeface="Times New Roman" pitchFamily="18" charset="0"/>
                <a:hlinkClick r:id="" action="ppaction://hlinkfile" tooltip="Lederman, 2013 #173"/>
              </a:rPr>
              <a:t>5</a:t>
            </a:r>
            <a:r>
              <a:rPr lang="en-US" smtClean="0">
                <a:latin typeface="Times New Roman" pitchFamily="18" charset="0"/>
              </a:rPr>
              <a:t>]. Therapy in the US and Europe remains costly, and, because it is not curative, must be continued indefinitely [</a:t>
            </a:r>
            <a:r>
              <a:rPr lang="en-US" smtClean="0">
                <a:latin typeface="Times New Roman" pitchFamily="18" charset="0"/>
                <a:hlinkClick r:id="" action="ppaction://hlinkfile" tooltip="Farnham, 2013 #164"/>
              </a:rPr>
              <a:t>6</a:t>
            </a:r>
            <a:r>
              <a:rPr lang="en-US" smtClean="0">
                <a:latin typeface="Times New Roman" pitchFamily="18" charset="0"/>
              </a:rPr>
              <a:t>, </a:t>
            </a:r>
            <a:r>
              <a:rPr lang="en-US" smtClean="0">
                <a:latin typeface="Times New Roman" pitchFamily="18" charset="0"/>
                <a:hlinkClick r:id="" action="ppaction://hlinkfile" tooltip="Finzi, 1997 #5"/>
              </a:rPr>
              <a:t>7</a:t>
            </a:r>
            <a:r>
              <a:rPr lang="en-US" smtClean="0">
                <a:latin typeface="Times New Roman" pitchFamily="18" charset="0"/>
              </a:rPr>
              <a:t>]. Successful ART also does not eliminate the stigma associated with HIV infection [</a:t>
            </a:r>
            <a:r>
              <a:rPr lang="en-US" smtClean="0">
                <a:latin typeface="Times New Roman" pitchFamily="18" charset="0"/>
                <a:hlinkClick r:id="" action="ppaction://hlinkfile" tooltip="Andrinopoulos, 2011 #161"/>
              </a:rPr>
              <a:t>8</a:t>
            </a:r>
            <a:r>
              <a:rPr lang="en-US" smtClean="0">
                <a:latin typeface="Times New Roman" pitchFamily="18" charset="0"/>
              </a:rPr>
              <a:t>].</a:t>
            </a:r>
          </a:p>
          <a:p>
            <a:r>
              <a:rPr lang="en-US" smtClean="0">
                <a:latin typeface="Times New Roman" pitchFamily="18" charset="0"/>
              </a:rPr>
              <a:t>The first report of a successful cure of HIV after allogeneic stem cell transplant for acute leukemia demonstrated that eradicating HIV from an individual is viable [</a:t>
            </a:r>
            <a:r>
              <a:rPr lang="en-US" smtClean="0">
                <a:latin typeface="Times New Roman" pitchFamily="18" charset="0"/>
                <a:hlinkClick r:id="" action="ppaction://hlinkfile" tooltip="Allers, 2011 #17"/>
              </a:rPr>
              <a:t>9</a:t>
            </a:r>
            <a:r>
              <a:rPr lang="en-US" smtClean="0">
                <a:latin typeface="Times New Roman" pitchFamily="18" charset="0"/>
              </a:rPr>
              <a:t>]. While allogeneic transplant in the absence of usual indications carries substantial risk, cost, and the post-transplant consequences of chronic immunosuppression, other strategies are currently being studied that could potentially cure HIV and be practically deployed [</a:t>
            </a:r>
            <a:r>
              <a:rPr lang="en-US" smtClean="0">
                <a:latin typeface="Times New Roman" pitchFamily="18" charset="0"/>
                <a:hlinkClick r:id="" action="ppaction://hlinkfile" tooltip="Archin, 2012 #108"/>
              </a:rPr>
              <a:t>10-12</a:t>
            </a:r>
            <a:r>
              <a:rPr lang="en-US" smtClean="0">
                <a:latin typeface="Times New Roman" pitchFamily="18" charset="0"/>
              </a:rPr>
              <a:t>]. Further, a recent case report detailed the possible cure of an HIV-infected baby through initiation of ART immediately after birth [</a:t>
            </a:r>
            <a:r>
              <a:rPr lang="en-US" smtClean="0">
                <a:latin typeface="Times New Roman" pitchFamily="18" charset="0"/>
                <a:hlinkClick r:id="" action="ppaction://hlinkfile" tooltip="Persaud, 2013 #166"/>
              </a:rPr>
              <a:t>13</a:t>
            </a:r>
            <a:r>
              <a:rPr lang="en-US" smtClean="0">
                <a:latin typeface="Times New Roman" pitchFamily="18" charset="0"/>
              </a:rPr>
              <a:t>] .With this growing focus on HIV cure efforts, in this analysis we aim to establish thresholds of efficacy, toxicity, durability, cost, and quality of life that would be necessary for a cure strategy to compare favorably with current antiretroviral therapy in the United States.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bwMode="auto">
          <a:xfrm>
            <a:off x="1181100" y="695325"/>
            <a:ext cx="4648200" cy="3486150"/>
          </a:xfrm>
          <a:noFill/>
          <a:ln>
            <a:solidFill>
              <a:srgbClr val="000000"/>
            </a:solidFill>
            <a:miter lim="800000"/>
            <a:headEnd/>
            <a:tailEnd/>
          </a:ln>
        </p:spPr>
      </p:sp>
      <p:sp>
        <p:nvSpPr>
          <p:cNvPr id="110595" name="Rectangle 3"/>
          <p:cNvSpPr>
            <a:spLocks noGrp="1" noChangeArrowheads="1"/>
          </p:cNvSpPr>
          <p:nvPr>
            <p:ph type="body" idx="1"/>
          </p:nvPr>
        </p:nvSpPr>
        <p:spPr>
          <a:xfrm>
            <a:off x="935038" y="4416425"/>
            <a:ext cx="5140325" cy="4184650"/>
          </a:xfrm>
          <a:noFill/>
          <a:ln/>
        </p:spPr>
        <p:txBody>
          <a:bodyPr/>
          <a:lstStyle/>
          <a:p>
            <a:r>
              <a:rPr lang="en-US" smtClean="0"/>
              <a:t>One of the key roles for models is in conducting cost-effectiveness analyses.</a:t>
            </a:r>
          </a:p>
          <a:p>
            <a:r>
              <a:rPr lang="en-US" smtClean="0"/>
              <a:t>This graph is from the CEA registry, maintained by Tufts University, in which they tally all of the published CEAs in the medical literature. You can see that this is a really growing field of study, with a huge increase in the number of published studies in recent years. (From Andrea’s PHACTS talk)</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p>
            <a:fld id="{E5529F40-33F0-4A7D-B280-BFFAD68B4D20}" type="slidenum">
              <a:rPr lang="en-US" smtClean="0"/>
              <a:pPr/>
              <a:t>20</a:t>
            </a:fld>
            <a:endParaRPr lang="en-US" smtClean="0"/>
          </a:p>
        </p:txBody>
      </p:sp>
      <p:sp>
        <p:nvSpPr>
          <p:cNvPr id="51202" name="Rectangle 2"/>
          <p:cNvSpPr>
            <a:spLocks noChangeArrowheads="1"/>
          </p:cNvSpPr>
          <p:nvPr/>
        </p:nvSpPr>
        <p:spPr bwMode="auto">
          <a:xfrm>
            <a:off x="3971925" y="0"/>
            <a:ext cx="3038475" cy="463550"/>
          </a:xfrm>
          <a:prstGeom prst="rect">
            <a:avLst/>
          </a:prstGeom>
          <a:noFill/>
          <a:ln w="12700">
            <a:noFill/>
            <a:miter lim="800000"/>
            <a:headEnd/>
            <a:tailEnd/>
          </a:ln>
        </p:spPr>
        <p:txBody>
          <a:bodyPr wrap="none" lIns="91435" tIns="45717" rIns="91435" bIns="45717" anchor="ctr"/>
          <a:lstStyle/>
          <a:p>
            <a:pPr defTabSz="931863"/>
            <a:endParaRPr lang="en-US">
              <a:latin typeface="Times New Roman" pitchFamily="18" charset="0"/>
            </a:endParaRPr>
          </a:p>
        </p:txBody>
      </p:sp>
      <p:sp>
        <p:nvSpPr>
          <p:cNvPr id="51203" name="Rectangle 3"/>
          <p:cNvSpPr>
            <a:spLocks noChangeArrowheads="1"/>
          </p:cNvSpPr>
          <p:nvPr/>
        </p:nvSpPr>
        <p:spPr bwMode="auto">
          <a:xfrm>
            <a:off x="3971925" y="8831263"/>
            <a:ext cx="3038475" cy="465137"/>
          </a:xfrm>
          <a:prstGeom prst="rect">
            <a:avLst/>
          </a:prstGeom>
          <a:noFill/>
          <a:ln w="12700">
            <a:noFill/>
            <a:miter lim="800000"/>
            <a:headEnd/>
            <a:tailEnd/>
          </a:ln>
        </p:spPr>
        <p:txBody>
          <a:bodyPr lIns="100289" tIns="50144" rIns="100289" bIns="50144" anchor="b"/>
          <a:lstStyle/>
          <a:p>
            <a:pPr algn="r" defTabSz="1016000" eaLnBrk="0" hangingPunct="0"/>
            <a:r>
              <a:rPr lang="en-US" sz="1300">
                <a:latin typeface="Times New Roman" pitchFamily="18" charset="0"/>
              </a:rPr>
              <a:t>11</a:t>
            </a:r>
          </a:p>
        </p:txBody>
      </p:sp>
      <p:sp>
        <p:nvSpPr>
          <p:cNvPr id="51204" name="Rectangle 4"/>
          <p:cNvSpPr>
            <a:spLocks noChangeArrowheads="1"/>
          </p:cNvSpPr>
          <p:nvPr/>
        </p:nvSpPr>
        <p:spPr bwMode="auto">
          <a:xfrm>
            <a:off x="0" y="8831263"/>
            <a:ext cx="3036888" cy="465137"/>
          </a:xfrm>
          <a:prstGeom prst="rect">
            <a:avLst/>
          </a:prstGeom>
          <a:noFill/>
          <a:ln w="12700">
            <a:noFill/>
            <a:miter lim="800000"/>
            <a:headEnd/>
            <a:tailEnd/>
          </a:ln>
        </p:spPr>
        <p:txBody>
          <a:bodyPr wrap="none" lIns="91435" tIns="45717" rIns="91435" bIns="45717" anchor="ctr"/>
          <a:lstStyle/>
          <a:p>
            <a:pPr defTabSz="931863"/>
            <a:endParaRPr lang="en-US">
              <a:latin typeface="Times New Roman" pitchFamily="18" charset="0"/>
            </a:endParaRPr>
          </a:p>
        </p:txBody>
      </p:sp>
      <p:sp>
        <p:nvSpPr>
          <p:cNvPr id="51205" name="Rectangle 5"/>
          <p:cNvSpPr>
            <a:spLocks noChangeArrowheads="1"/>
          </p:cNvSpPr>
          <p:nvPr/>
        </p:nvSpPr>
        <p:spPr bwMode="auto">
          <a:xfrm>
            <a:off x="0" y="0"/>
            <a:ext cx="3036888" cy="463550"/>
          </a:xfrm>
          <a:prstGeom prst="rect">
            <a:avLst/>
          </a:prstGeom>
          <a:noFill/>
          <a:ln w="12700">
            <a:noFill/>
            <a:miter lim="800000"/>
            <a:headEnd/>
            <a:tailEnd/>
          </a:ln>
        </p:spPr>
        <p:txBody>
          <a:bodyPr wrap="none" lIns="91435" tIns="45717" rIns="91435" bIns="45717" anchor="ctr"/>
          <a:lstStyle/>
          <a:p>
            <a:pPr defTabSz="931863"/>
            <a:endParaRPr lang="en-US">
              <a:latin typeface="Times New Roman" pitchFamily="18" charset="0"/>
            </a:endParaRPr>
          </a:p>
        </p:txBody>
      </p:sp>
      <p:sp>
        <p:nvSpPr>
          <p:cNvPr id="51206" name="Rectangle 6"/>
          <p:cNvSpPr>
            <a:spLocks noGrp="1" noRot="1" noChangeAspect="1" noChangeArrowheads="1" noTextEdit="1"/>
          </p:cNvSpPr>
          <p:nvPr>
            <p:ph type="sldImg"/>
          </p:nvPr>
        </p:nvSpPr>
        <p:spPr bwMode="auto">
          <a:xfrm>
            <a:off x="1190625" y="703263"/>
            <a:ext cx="4630738" cy="3473450"/>
          </a:xfrm>
          <a:noFill/>
          <a:ln cap="flat">
            <a:solidFill>
              <a:srgbClr val="000000"/>
            </a:solidFill>
            <a:miter lim="800000"/>
            <a:headEnd/>
            <a:tailEnd/>
          </a:ln>
        </p:spPr>
      </p:sp>
      <p:sp>
        <p:nvSpPr>
          <p:cNvPr id="51207" name="Rectangle 7"/>
          <p:cNvSpPr>
            <a:spLocks noGrp="1" noChangeArrowheads="1"/>
          </p:cNvSpPr>
          <p:nvPr>
            <p:ph type="body" idx="1"/>
          </p:nvPr>
        </p:nvSpPr>
        <p:spPr>
          <a:xfrm>
            <a:off x="935038" y="4416425"/>
            <a:ext cx="5138737" cy="4183063"/>
          </a:xfrm>
          <a:noFill/>
          <a:ln/>
        </p:spPr>
        <p:txBody>
          <a:bodyPr lIns="118084" tIns="58233" rIns="118084" bIns="58233"/>
          <a:lstStyle/>
          <a:p>
            <a:pPr eaLnBrk="1" hangingPunct="1">
              <a:spcBef>
                <a:spcPct val="0"/>
              </a:spcBef>
            </a:pPr>
            <a:r>
              <a:rPr lang="en-US" smtClean="0"/>
              <a:t>We used the cost-effectiveness of preventing AIDS complications (or CEPAC) model to estimate per person survival benefits.  CEPAC is a computer simulation model of HIV disease that incorporates CD4 cell count, HIV RNA level, ART efficacy, OI incidence, treatment, and prophylaxis, and other important clinical details.  Data for model input are from public use datasets, published cohorts and clinical trials.  Model outcomes are reported in average life expectancy.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xfrm>
            <a:off x="1181100" y="695325"/>
            <a:ext cx="4649788" cy="3487738"/>
          </a:xfrm>
          <a:noFill/>
          <a:ln>
            <a:solidFill>
              <a:srgbClr val="000000"/>
            </a:solidFill>
            <a:miter lim="800000"/>
            <a:headEnd/>
            <a:tailEnd/>
          </a:ln>
        </p:spPr>
      </p:sp>
      <p:sp>
        <p:nvSpPr>
          <p:cNvPr id="53250" name="Notes Placeholder 2"/>
          <p:cNvSpPr>
            <a:spLocks noGrp="1"/>
          </p:cNvSpPr>
          <p:nvPr>
            <p:ph type="body" idx="1"/>
          </p:nvPr>
        </p:nvSpPr>
        <p:spPr>
          <a:xfrm>
            <a:off x="701675" y="4416425"/>
            <a:ext cx="5607050" cy="4184650"/>
          </a:xfrm>
          <a:noFill/>
          <a:ln/>
        </p:spPr>
        <p:txBody>
          <a:bodyPr lIns="91603" tIns="45802" rIns="91603" bIns="45802"/>
          <a:lstStyle/>
          <a:p>
            <a:pPr eaLnBrk="1" hangingPunct="1">
              <a:spcBef>
                <a:spcPct val="0"/>
              </a:spcBef>
            </a:pPr>
            <a:r>
              <a:rPr lang="en-US" smtClean="0"/>
              <a:t>The upper curve on the line graph represents the estimated number of AIDS diagnoses in the United States and dependent areas from 1985-2008; the lower curve represents the estimated number of deaths of adults and adolescents with an AIDS diagnosis during this time period. </a:t>
            </a:r>
            <a:br>
              <a:rPr lang="en-US" smtClean="0"/>
            </a:br>
            <a:r>
              <a:rPr lang="en-US" smtClean="0"/>
              <a:t/>
            </a:r>
            <a:br>
              <a:rPr lang="en-US" smtClean="0"/>
            </a:br>
            <a:r>
              <a:rPr lang="en-US" smtClean="0"/>
              <a:t>The peak in AIDS diagnoses during 1993 can be associated with the expansion of the AIDS surveillance case definition implemented in January 1993. The overall declines in new AIDS cases and deaths of persons with AIDS are due in part to the success of highly active antiretroviral therapies, introduced in 1996.</a:t>
            </a:r>
          </a:p>
          <a:p>
            <a:pPr eaLnBrk="1" hangingPunct="1">
              <a:spcBef>
                <a:spcPct val="0"/>
              </a:spcBef>
            </a:pPr>
            <a:r>
              <a:rPr lang="en-US" smtClean="0"/>
              <a:t> </a:t>
            </a:r>
          </a:p>
          <a:p>
            <a:pPr eaLnBrk="1" hangingPunct="1">
              <a:spcBef>
                <a:spcPct val="0"/>
              </a:spcBef>
            </a:pPr>
            <a:r>
              <a:rPr lang="en-US" smtClean="0"/>
              <a:t>In recent years, AIDS diagnoses and deaths of persons with AIDS have continued to decrease.</a:t>
            </a:r>
            <a:br>
              <a:rPr lang="en-US" smtClean="0"/>
            </a:br>
            <a:endParaRPr lang="en-US" smtClean="0"/>
          </a:p>
          <a:p>
            <a:pPr eaLnBrk="1" hangingPunct="1">
              <a:spcBef>
                <a:spcPct val="0"/>
              </a:spcBef>
            </a:pPr>
            <a:r>
              <a:rPr lang="en-US" smtClean="0"/>
              <a:t>All displayed data have been estimated. Estimated numbers resulted from statistical adjustment that accounted for reporting delays, but not for incomplete reporting. </a:t>
            </a:r>
          </a:p>
          <a:p>
            <a:pPr eaLnBrk="1" hangingPunct="1">
              <a:spcBef>
                <a:spcPct val="0"/>
              </a:spcBef>
            </a:pPr>
            <a:r>
              <a:rPr lang="en-US" smtClean="0"/>
              <a:t> </a:t>
            </a:r>
          </a:p>
          <a:p>
            <a:pPr eaLnBrk="1" hangingPunct="1">
              <a:spcBef>
                <a:spcPct val="0"/>
              </a:spcBef>
            </a:pPr>
            <a:r>
              <a:rPr lang="en-US" smtClean="0"/>
              <a:t>Deaths of persons with an AIDS diagnosis may be due to any cause (may not be AIDS-related). Deaths of persons with an AIDS diagnosis are classified as adult or adolescent based on age at death.</a:t>
            </a:r>
          </a:p>
        </p:txBody>
      </p:sp>
      <p:sp>
        <p:nvSpPr>
          <p:cNvPr id="53251" name="Slide Number Placeholder 3"/>
          <p:cNvSpPr txBox="1">
            <a:spLocks noGrp="1"/>
          </p:cNvSpPr>
          <p:nvPr/>
        </p:nvSpPr>
        <p:spPr bwMode="auto">
          <a:xfrm>
            <a:off x="3971925" y="8828088"/>
            <a:ext cx="3036888" cy="466725"/>
          </a:xfrm>
          <a:prstGeom prst="rect">
            <a:avLst/>
          </a:prstGeom>
          <a:noFill/>
          <a:ln w="9525">
            <a:noFill/>
            <a:miter lim="800000"/>
            <a:headEnd/>
            <a:tailEnd/>
          </a:ln>
        </p:spPr>
        <p:txBody>
          <a:bodyPr lIns="91603" tIns="45802" rIns="91603" bIns="45802" anchor="b"/>
          <a:lstStyle/>
          <a:p>
            <a:pPr algn="r" defTabSz="915988"/>
            <a:fld id="{CEE194FE-934E-44A5-9229-F157357CFFBA}" type="slidenum">
              <a:rPr lang="en-US" sz="1200">
                <a:latin typeface="Calibri" pitchFamily="34" charset="0"/>
              </a:rPr>
              <a:pPr algn="r" defTabSz="915988"/>
              <a:t>21</a:t>
            </a:fld>
            <a:endParaRPr lang="en-US" sz="120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p:spPr>
        <p:txBody>
          <a:bodyPr/>
          <a:lstStyle/>
          <a:p>
            <a:fld id="{6977C7B3-DC69-4676-8A2A-65A72D9F3AF0}" type="slidenum">
              <a:rPr lang="en-US" smtClean="0"/>
              <a:pPr/>
              <a:t>22</a:t>
            </a:fld>
            <a:endParaRPr lang="en-US" smtClean="0"/>
          </a:p>
        </p:txBody>
      </p:sp>
      <p:sp>
        <p:nvSpPr>
          <p:cNvPr id="55298" name="Rectangle 2"/>
          <p:cNvSpPr>
            <a:spLocks noChangeArrowheads="1"/>
          </p:cNvSpPr>
          <p:nvPr/>
        </p:nvSpPr>
        <p:spPr bwMode="auto">
          <a:xfrm>
            <a:off x="3971925" y="0"/>
            <a:ext cx="3038475" cy="461963"/>
          </a:xfrm>
          <a:prstGeom prst="rect">
            <a:avLst/>
          </a:prstGeom>
          <a:noFill/>
          <a:ln w="12700">
            <a:noFill/>
            <a:miter lim="800000"/>
            <a:headEnd/>
            <a:tailEnd/>
          </a:ln>
        </p:spPr>
        <p:txBody>
          <a:bodyPr wrap="none" lIns="91435" tIns="45717" rIns="91435" bIns="45717" anchor="ctr"/>
          <a:lstStyle/>
          <a:p>
            <a:pPr defTabSz="931863"/>
            <a:endParaRPr lang="en-US">
              <a:latin typeface="Times New Roman" pitchFamily="18" charset="0"/>
            </a:endParaRPr>
          </a:p>
        </p:txBody>
      </p:sp>
      <p:sp>
        <p:nvSpPr>
          <p:cNvPr id="55299" name="Rectangle 3"/>
          <p:cNvSpPr>
            <a:spLocks noChangeArrowheads="1"/>
          </p:cNvSpPr>
          <p:nvPr/>
        </p:nvSpPr>
        <p:spPr bwMode="auto">
          <a:xfrm>
            <a:off x="3971925" y="8831263"/>
            <a:ext cx="3038475" cy="465137"/>
          </a:xfrm>
          <a:prstGeom prst="rect">
            <a:avLst/>
          </a:prstGeom>
          <a:noFill/>
          <a:ln w="12700">
            <a:noFill/>
            <a:miter lim="800000"/>
            <a:headEnd/>
            <a:tailEnd/>
          </a:ln>
        </p:spPr>
        <p:txBody>
          <a:bodyPr lIns="92202" tIns="45293" rIns="92202" bIns="45293" anchor="b"/>
          <a:lstStyle/>
          <a:p>
            <a:pPr algn="r" defTabSz="931863"/>
            <a:r>
              <a:rPr lang="en-US" sz="1200">
                <a:latin typeface="Calibri" pitchFamily="34" charset="0"/>
              </a:rPr>
              <a:t>11</a:t>
            </a:r>
          </a:p>
        </p:txBody>
      </p:sp>
      <p:sp>
        <p:nvSpPr>
          <p:cNvPr id="55300" name="Rectangle 4"/>
          <p:cNvSpPr>
            <a:spLocks noChangeArrowheads="1"/>
          </p:cNvSpPr>
          <p:nvPr/>
        </p:nvSpPr>
        <p:spPr bwMode="auto">
          <a:xfrm>
            <a:off x="0" y="8831263"/>
            <a:ext cx="3035300" cy="465137"/>
          </a:xfrm>
          <a:prstGeom prst="rect">
            <a:avLst/>
          </a:prstGeom>
          <a:noFill/>
          <a:ln w="12700">
            <a:noFill/>
            <a:miter lim="800000"/>
            <a:headEnd/>
            <a:tailEnd/>
          </a:ln>
        </p:spPr>
        <p:txBody>
          <a:bodyPr wrap="none" lIns="91435" tIns="45717" rIns="91435" bIns="45717" anchor="ctr"/>
          <a:lstStyle/>
          <a:p>
            <a:pPr defTabSz="931863"/>
            <a:endParaRPr lang="en-US">
              <a:latin typeface="Times New Roman" pitchFamily="18" charset="0"/>
            </a:endParaRPr>
          </a:p>
        </p:txBody>
      </p:sp>
      <p:sp>
        <p:nvSpPr>
          <p:cNvPr id="55301" name="Rectangle 5"/>
          <p:cNvSpPr>
            <a:spLocks noChangeArrowheads="1"/>
          </p:cNvSpPr>
          <p:nvPr/>
        </p:nvSpPr>
        <p:spPr bwMode="auto">
          <a:xfrm>
            <a:off x="0" y="0"/>
            <a:ext cx="3035300" cy="461963"/>
          </a:xfrm>
          <a:prstGeom prst="rect">
            <a:avLst/>
          </a:prstGeom>
          <a:noFill/>
          <a:ln w="12700">
            <a:noFill/>
            <a:miter lim="800000"/>
            <a:headEnd/>
            <a:tailEnd/>
          </a:ln>
        </p:spPr>
        <p:txBody>
          <a:bodyPr wrap="none" lIns="91435" tIns="45717" rIns="91435" bIns="45717" anchor="ctr"/>
          <a:lstStyle/>
          <a:p>
            <a:pPr defTabSz="931863"/>
            <a:endParaRPr lang="en-US">
              <a:latin typeface="Times New Roman" pitchFamily="18" charset="0"/>
            </a:endParaRPr>
          </a:p>
        </p:txBody>
      </p:sp>
      <p:sp>
        <p:nvSpPr>
          <p:cNvPr id="55302" name="Rectangle 6"/>
          <p:cNvSpPr>
            <a:spLocks noChangeArrowheads="1"/>
          </p:cNvSpPr>
          <p:nvPr/>
        </p:nvSpPr>
        <p:spPr bwMode="auto">
          <a:xfrm>
            <a:off x="3971925" y="0"/>
            <a:ext cx="3038475" cy="460375"/>
          </a:xfrm>
          <a:prstGeom prst="rect">
            <a:avLst/>
          </a:prstGeom>
          <a:noFill/>
          <a:ln w="12700">
            <a:noFill/>
            <a:miter lim="800000"/>
            <a:headEnd/>
            <a:tailEnd/>
          </a:ln>
        </p:spPr>
        <p:txBody>
          <a:bodyPr wrap="none" lIns="91435" tIns="45717" rIns="91435" bIns="45717" anchor="ctr"/>
          <a:lstStyle/>
          <a:p>
            <a:pPr defTabSz="931863"/>
            <a:endParaRPr lang="en-US">
              <a:latin typeface="Times New Roman" pitchFamily="18" charset="0"/>
            </a:endParaRPr>
          </a:p>
        </p:txBody>
      </p:sp>
      <p:sp>
        <p:nvSpPr>
          <p:cNvPr id="55303" name="Rectangle 7"/>
          <p:cNvSpPr>
            <a:spLocks noChangeArrowheads="1"/>
          </p:cNvSpPr>
          <p:nvPr/>
        </p:nvSpPr>
        <p:spPr bwMode="auto">
          <a:xfrm>
            <a:off x="3971925" y="8831263"/>
            <a:ext cx="3038475" cy="465137"/>
          </a:xfrm>
          <a:prstGeom prst="rect">
            <a:avLst/>
          </a:prstGeom>
          <a:noFill/>
          <a:ln w="12700">
            <a:noFill/>
            <a:miter lim="800000"/>
            <a:headEnd/>
            <a:tailEnd/>
          </a:ln>
        </p:spPr>
        <p:txBody>
          <a:bodyPr lIns="100289" tIns="50144" rIns="100289" bIns="50144" anchor="b"/>
          <a:lstStyle/>
          <a:p>
            <a:pPr algn="r" defTabSz="1016000"/>
            <a:r>
              <a:rPr lang="en-US" sz="1300">
                <a:latin typeface="Calibri" pitchFamily="34" charset="0"/>
              </a:rPr>
              <a:t>13</a:t>
            </a:r>
          </a:p>
        </p:txBody>
      </p:sp>
      <p:sp>
        <p:nvSpPr>
          <p:cNvPr id="55304" name="Rectangle 8"/>
          <p:cNvSpPr>
            <a:spLocks noChangeArrowheads="1"/>
          </p:cNvSpPr>
          <p:nvPr/>
        </p:nvSpPr>
        <p:spPr bwMode="auto">
          <a:xfrm>
            <a:off x="0" y="8831263"/>
            <a:ext cx="3033713" cy="465137"/>
          </a:xfrm>
          <a:prstGeom prst="rect">
            <a:avLst/>
          </a:prstGeom>
          <a:noFill/>
          <a:ln w="12700">
            <a:noFill/>
            <a:miter lim="800000"/>
            <a:headEnd/>
            <a:tailEnd/>
          </a:ln>
        </p:spPr>
        <p:txBody>
          <a:bodyPr wrap="none" lIns="91435" tIns="45717" rIns="91435" bIns="45717" anchor="ctr"/>
          <a:lstStyle/>
          <a:p>
            <a:pPr defTabSz="931863"/>
            <a:endParaRPr lang="en-US">
              <a:latin typeface="Times New Roman" pitchFamily="18" charset="0"/>
            </a:endParaRPr>
          </a:p>
        </p:txBody>
      </p:sp>
      <p:sp>
        <p:nvSpPr>
          <p:cNvPr id="55305" name="Rectangle 9"/>
          <p:cNvSpPr>
            <a:spLocks noChangeArrowheads="1"/>
          </p:cNvSpPr>
          <p:nvPr/>
        </p:nvSpPr>
        <p:spPr bwMode="auto">
          <a:xfrm>
            <a:off x="0" y="0"/>
            <a:ext cx="3033713" cy="460375"/>
          </a:xfrm>
          <a:prstGeom prst="rect">
            <a:avLst/>
          </a:prstGeom>
          <a:noFill/>
          <a:ln w="12700">
            <a:noFill/>
            <a:miter lim="800000"/>
            <a:headEnd/>
            <a:tailEnd/>
          </a:ln>
        </p:spPr>
        <p:txBody>
          <a:bodyPr wrap="none" lIns="91435" tIns="45717" rIns="91435" bIns="45717" anchor="ctr"/>
          <a:lstStyle/>
          <a:p>
            <a:pPr defTabSz="931863"/>
            <a:endParaRPr lang="en-US">
              <a:latin typeface="Times New Roman" pitchFamily="18" charset="0"/>
            </a:endParaRPr>
          </a:p>
        </p:txBody>
      </p:sp>
      <p:sp>
        <p:nvSpPr>
          <p:cNvPr id="55306" name="Rectangle 10"/>
          <p:cNvSpPr>
            <a:spLocks noGrp="1" noRot="1" noChangeAspect="1" noChangeArrowheads="1" noTextEdit="1"/>
          </p:cNvSpPr>
          <p:nvPr>
            <p:ph type="sldImg"/>
          </p:nvPr>
        </p:nvSpPr>
        <p:spPr bwMode="auto">
          <a:noFill/>
          <a:ln cap="flat">
            <a:solidFill>
              <a:srgbClr val="000000"/>
            </a:solidFill>
            <a:miter lim="800000"/>
            <a:headEnd/>
            <a:tailEnd/>
          </a:ln>
        </p:spPr>
      </p:sp>
      <p:sp>
        <p:nvSpPr>
          <p:cNvPr id="55307" name="Rectangle 11"/>
          <p:cNvSpPr>
            <a:spLocks noGrp="1" noChangeArrowheads="1"/>
          </p:cNvSpPr>
          <p:nvPr>
            <p:ph type="body" idx="1"/>
          </p:nvPr>
        </p:nvSpPr>
        <p:spPr>
          <a:noFill/>
          <a:ln/>
        </p:spPr>
        <p:txBody>
          <a:bodyPr lIns="100289" tIns="50144" rIns="100289" bIns="50144"/>
          <a:lstStyle/>
          <a:p>
            <a:pPr eaLnBrk="1" hangingPunct="1">
              <a:spcBef>
                <a:spcPct val="0"/>
              </a:spcBef>
            </a:pPr>
            <a:endParaRPr lang="fr-FR"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774A3831-1B22-45D8-A669-CADE3FAD5C04}" type="slidenum">
              <a:rPr lang="en-US" sz="1200">
                <a:latin typeface="Calibri" pitchFamily="34" charset="0"/>
              </a:rPr>
              <a:pPr algn="r" defTabSz="931863"/>
              <a:t>23</a:t>
            </a:fld>
            <a:endParaRPr lang="en-US" sz="1200">
              <a:latin typeface="Calibri" pitchFamily="34" charset="0"/>
            </a:endParaRPr>
          </a:p>
        </p:txBody>
      </p:sp>
      <p:sp>
        <p:nvSpPr>
          <p:cNvPr id="614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3"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pPr defTabSz="928688"/>
            <a:fld id="{D7EEAB5E-7E4C-4460-B34F-007ECE05B4F3}" type="slidenum">
              <a:rPr lang="en-US" smtClean="0"/>
              <a:pPr defTabSz="928688"/>
              <a:t>24</a:t>
            </a:fld>
            <a:endParaRPr lang="en-US" smtClean="0"/>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7220" name="Rectangle 3"/>
          <p:cNvSpPr>
            <a:spLocks noGrp="1" noChangeArrowheads="1"/>
          </p:cNvSpPr>
          <p:nvPr>
            <p:ph type="body" idx="1"/>
          </p:nvPr>
        </p:nvSpPr>
        <p:spPr>
          <a:noFill/>
          <a:ln/>
        </p:spPr>
        <p:txBody>
          <a:bodyPr/>
          <a:lstStyle/>
          <a:p>
            <a:r>
              <a:rPr lang="fr-FR" smtClean="0">
                <a:latin typeface="Times New Roman" pitchFamily="18" charset="0"/>
              </a:rPr>
              <a:t>Malgré le succès remarquable du traitement , ART a néanmoins de nombreuses limites . Bien que beaucoup moins toxique que les schémas précédents , en cours de traitement peut encore être associée à cardiovasculaire , rénale , osseuse , et d'autres complications [ 3 , 4] . L'inflammation et l'activation immunitaire qui persistent dans de nombreux patients sous ART suppressive peuvent avoir un impact clinique négatif à long terme [ 5 ] . Thérapie aux États-Unis et en Europe reste coûteuse , et , parce qu'il n'est pas curatif , doit être poursuivi indéfiniment [ 6 , 7 ] . ART succès aussi n'élimine pas la stigmatisation associée à l'infection à VIH [ 8 ] .</a:t>
            </a:r>
            <a:br>
              <a:rPr lang="fr-FR" smtClean="0">
                <a:latin typeface="Times New Roman" pitchFamily="18" charset="0"/>
              </a:rPr>
            </a:br>
            <a:r>
              <a:rPr lang="fr-FR" smtClean="0">
                <a:latin typeface="Times New Roman" pitchFamily="18" charset="0"/>
              </a:rPr>
              <a:t>Le premier rapport d'une cure réussie du VIH après une greffe de cellules souches allogéniques pour la leucémie aiguë démontré que l'éradication du VIH d'un individu est viable [ 9 ] . Bien que la transplantation allogénique en l'absence d' indications habituelles comporte des risques importants , le coût et les conséquences post-transplantation de l'immunosuppression chronique , d'autres stratégies sont actuellement à l'étude qui pourrait guérir le VIH et être pratiquement déployé [ 10-12 ] . En outre, une étude de cas récente détaillé le remède possible d'un bébé infecté par le VIH par l'initiation de ART immédiatement après la naissance [ 13 ] . Grâce à cette focalisation croissante sur les efforts de guérison du VIH , dans cette analyse , nous nous efforçons d'établir des seuils d'efficacité , la toxicité , la durabilité , le coût et la qualité de vie qui serait nécessaire pour une stratégie de traitement à la comparaison avec les traitements antirétroviraux actuellement aux États-Unis .</a:t>
            </a:r>
          </a:p>
          <a:p>
            <a:endParaRPr lang="fr-FR" smtClean="0">
              <a:latin typeface="Times New Roman" pitchFamily="18" charset="0"/>
            </a:endParaRPr>
          </a:p>
          <a:p>
            <a:r>
              <a:rPr lang="en-US" smtClean="0">
                <a:latin typeface="Times New Roman" pitchFamily="18" charset="0"/>
              </a:rPr>
              <a:t>Despite the remarkable success of treatment, ART nonetheless has many limitations. Although much less toxic than earlier regimens, current treatment still may be associated with cardiovascular, renal, bone, and other complications [</a:t>
            </a:r>
            <a:r>
              <a:rPr lang="en-US" smtClean="0">
                <a:latin typeface="Times New Roman" pitchFamily="18" charset="0"/>
                <a:hlinkClick r:id="" action="ppaction://hlinkfile" tooltip="Sabin, 2008 #3"/>
              </a:rPr>
              <a:t>3</a:t>
            </a:r>
            <a:r>
              <a:rPr lang="en-US" smtClean="0">
                <a:latin typeface="Times New Roman" pitchFamily="18" charset="0"/>
              </a:rPr>
              <a:t>, </a:t>
            </a:r>
            <a:r>
              <a:rPr lang="en-US" smtClean="0">
                <a:latin typeface="Times New Roman" pitchFamily="18" charset="0"/>
                <a:hlinkClick r:id="" action="ppaction://hlinkfile" tooltip="Martin, 2009 #149"/>
              </a:rPr>
              <a:t>4</a:t>
            </a:r>
            <a:r>
              <a:rPr lang="en-US" smtClean="0">
                <a:latin typeface="Times New Roman" pitchFamily="18" charset="0"/>
              </a:rPr>
              <a:t>]. The inflammation and immune activation that persist in many patients on suppressive ART may have long-term negative clinical impact [</a:t>
            </a:r>
            <a:r>
              <a:rPr lang="en-US" smtClean="0">
                <a:latin typeface="Times New Roman" pitchFamily="18" charset="0"/>
                <a:hlinkClick r:id="" action="ppaction://hlinkfile" tooltip="Lederman, 2013 #173"/>
              </a:rPr>
              <a:t>5</a:t>
            </a:r>
            <a:r>
              <a:rPr lang="en-US" smtClean="0">
                <a:latin typeface="Times New Roman" pitchFamily="18" charset="0"/>
              </a:rPr>
              <a:t>]. Therapy in the US and Europe remains costly, and, because it is not curative, must be continued indefinitely [</a:t>
            </a:r>
            <a:r>
              <a:rPr lang="en-US" smtClean="0">
                <a:latin typeface="Times New Roman" pitchFamily="18" charset="0"/>
                <a:hlinkClick r:id="" action="ppaction://hlinkfile" tooltip="Farnham, 2013 #164"/>
              </a:rPr>
              <a:t>6</a:t>
            </a:r>
            <a:r>
              <a:rPr lang="en-US" smtClean="0">
                <a:latin typeface="Times New Roman" pitchFamily="18" charset="0"/>
              </a:rPr>
              <a:t>, </a:t>
            </a:r>
            <a:r>
              <a:rPr lang="en-US" smtClean="0">
                <a:latin typeface="Times New Roman" pitchFamily="18" charset="0"/>
                <a:hlinkClick r:id="" action="ppaction://hlinkfile" tooltip="Finzi, 1997 #5"/>
              </a:rPr>
              <a:t>7</a:t>
            </a:r>
            <a:r>
              <a:rPr lang="en-US" smtClean="0">
                <a:latin typeface="Times New Roman" pitchFamily="18" charset="0"/>
              </a:rPr>
              <a:t>]. Successful ART also does not eliminate the stigma associated with HIV infection [</a:t>
            </a:r>
            <a:r>
              <a:rPr lang="en-US" smtClean="0">
                <a:latin typeface="Times New Roman" pitchFamily="18" charset="0"/>
                <a:hlinkClick r:id="" action="ppaction://hlinkfile" tooltip="Andrinopoulos, 2011 #161"/>
              </a:rPr>
              <a:t>8</a:t>
            </a:r>
            <a:r>
              <a:rPr lang="en-US" smtClean="0">
                <a:latin typeface="Times New Roman" pitchFamily="18" charset="0"/>
              </a:rPr>
              <a:t>].</a:t>
            </a:r>
          </a:p>
          <a:p>
            <a:r>
              <a:rPr lang="en-US" smtClean="0">
                <a:latin typeface="Times New Roman" pitchFamily="18" charset="0"/>
              </a:rPr>
              <a:t>The first report of a successful cure of HIV after allogeneic stem cell transplant for acute leukemia demonstrated that eradicating HIV from an individual is viable [</a:t>
            </a:r>
            <a:r>
              <a:rPr lang="en-US" smtClean="0">
                <a:latin typeface="Times New Roman" pitchFamily="18" charset="0"/>
                <a:hlinkClick r:id="" action="ppaction://hlinkfile" tooltip="Allers, 2011 #17"/>
              </a:rPr>
              <a:t>9</a:t>
            </a:r>
            <a:r>
              <a:rPr lang="en-US" smtClean="0">
                <a:latin typeface="Times New Roman" pitchFamily="18" charset="0"/>
              </a:rPr>
              <a:t>]. While allogeneic transplant in the absence of usual indications carries substantial risk, cost, and the post-transplant consequences of chronic immunosuppression, other strategies are currently being studied that could potentially cure HIV and be practically deployed [</a:t>
            </a:r>
            <a:r>
              <a:rPr lang="en-US" smtClean="0">
                <a:latin typeface="Times New Roman" pitchFamily="18" charset="0"/>
                <a:hlinkClick r:id="" action="ppaction://hlinkfile" tooltip="Archin, 2012 #108"/>
              </a:rPr>
              <a:t>10-12</a:t>
            </a:r>
            <a:r>
              <a:rPr lang="en-US" smtClean="0">
                <a:latin typeface="Times New Roman" pitchFamily="18" charset="0"/>
              </a:rPr>
              <a:t>]. Further, a recent case report detailed the possible cure of an HIV-infected baby through initiation of ART immediately after birth [</a:t>
            </a:r>
            <a:r>
              <a:rPr lang="en-US" smtClean="0">
                <a:latin typeface="Times New Roman" pitchFamily="18" charset="0"/>
                <a:hlinkClick r:id="" action="ppaction://hlinkfile" tooltip="Persaud, 2013 #166"/>
              </a:rPr>
              <a:t>13</a:t>
            </a:r>
            <a:r>
              <a:rPr lang="en-US" smtClean="0">
                <a:latin typeface="Times New Roman" pitchFamily="18" charset="0"/>
              </a:rPr>
              <a:t>] .With this growing focus on HIV cure efforts, in this analysis we aim to establish thresholds of efficacy, toxicity, durability, cost, and quality of life that would be necessary for a cure strategy to compare favorably with current antiretroviral therapy in the United States.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774A3831-1B22-45D8-A669-CADE3FAD5C04}" type="slidenum">
              <a:rPr lang="en-US" sz="1200">
                <a:latin typeface="Calibri" pitchFamily="34" charset="0"/>
              </a:rPr>
              <a:pPr algn="r" defTabSz="931863"/>
              <a:t>25</a:t>
            </a:fld>
            <a:endParaRPr lang="en-US" sz="1200">
              <a:latin typeface="Calibri" pitchFamily="34" charset="0"/>
            </a:endParaRPr>
          </a:p>
        </p:txBody>
      </p:sp>
      <p:sp>
        <p:nvSpPr>
          <p:cNvPr id="614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3"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3490"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5538"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7586"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p:spPr>
        <p:txBody>
          <a:bodyPr/>
          <a:lstStyle/>
          <a:p>
            <a:fld id="{364388AE-6894-4CA7-B517-8F5E5D32E11C}" type="slidenum">
              <a:rPr lang="en-US" smtClean="0"/>
              <a:pPr/>
              <a:t>29</a:t>
            </a:fld>
            <a:endParaRPr lang="en-US" smtClean="0"/>
          </a:p>
        </p:txBody>
      </p:sp>
      <p:sp>
        <p:nvSpPr>
          <p:cNvPr id="69634" name="Rectangle 2"/>
          <p:cNvSpPr>
            <a:spLocks noGrp="1" noRot="1" noChangeAspect="1" noChangeArrowheads="1" noTextEdit="1"/>
          </p:cNvSpPr>
          <p:nvPr>
            <p:ph type="sldImg"/>
          </p:nvPr>
        </p:nvSpPr>
        <p:spPr bwMode="auto">
          <a:xfrm>
            <a:off x="1184275" y="698500"/>
            <a:ext cx="4646613" cy="3484563"/>
          </a:xfrm>
          <a:noFill/>
          <a:ln>
            <a:solidFill>
              <a:srgbClr val="000000"/>
            </a:solidFill>
            <a:miter lim="800000"/>
            <a:headEnd/>
            <a:tailEnd/>
          </a:ln>
        </p:spPr>
      </p:sp>
      <p:sp>
        <p:nvSpPr>
          <p:cNvPr id="69635" name="Rectangle 3"/>
          <p:cNvSpPr>
            <a:spLocks noGrp="1" noChangeArrowheads="1"/>
          </p:cNvSpPr>
          <p:nvPr>
            <p:ph type="body" idx="1"/>
          </p:nvPr>
        </p:nvSpPr>
        <p:spPr>
          <a:xfrm>
            <a:off x="935038" y="4416425"/>
            <a:ext cx="5140325" cy="4181475"/>
          </a:xfrm>
          <a:noFill/>
          <a:ln/>
        </p:spPr>
        <p:txBody>
          <a:bodyPr/>
          <a:lstStyle/>
          <a:p>
            <a:pPr eaLnBrk="1" hangingPunct="1">
              <a:spcBef>
                <a:spcPct val="0"/>
              </a:spcBef>
            </a:pPr>
            <a:r>
              <a:rPr lang="en-US" smtClean="0"/>
              <a:t>We found that in a “high risk” population, HIV testing every 5 years had a cost-effectiveness ratio of $67,000/QALY gained.</a:t>
            </a:r>
          </a:p>
          <a:p>
            <a:pPr eaLnBrk="1" hangingPunct="1">
              <a:spcBef>
                <a:spcPct val="0"/>
              </a:spcBef>
            </a:pPr>
            <a:r>
              <a:rPr lang="en-US" smtClean="0"/>
              <a:t>Furthermore, at the CDC 1% prevalence threshold, HIV testing every 10 years had a cost-effectiveness ratio of $57,000/QALY gained.  </a:t>
            </a:r>
          </a:p>
          <a:p>
            <a:pPr eaLnBrk="1" hangingPunct="1">
              <a:spcBef>
                <a:spcPct val="0"/>
              </a:spcBef>
            </a:pPr>
            <a:r>
              <a:rPr lang="en-US" smtClean="0"/>
              <a:t>And finally, even in the US overall population, a one time HIV test was cost-effective at a ratio of $39,000/QALY gained.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1682"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172" tIns="46587" rIns="93172" bIns="46587" anchor="b"/>
          <a:lstStyle/>
          <a:p>
            <a:pPr algn="r" defTabSz="931863"/>
            <a:fld id="{1E80C86F-2011-47B0-922A-A2CDE8BAF031}" type="slidenum">
              <a:rPr lang="en-US" sz="1200">
                <a:latin typeface="Times New Roman" pitchFamily="18" charset="0"/>
              </a:rPr>
              <a:pPr algn="r" defTabSz="931863"/>
              <a:t>31</a:t>
            </a:fld>
            <a:endParaRPr lang="en-US" sz="1200">
              <a:latin typeface="Times New Roman" pitchFamily="18" charset="0"/>
            </a:endParaRPr>
          </a:p>
        </p:txBody>
      </p:sp>
      <p:sp>
        <p:nvSpPr>
          <p:cNvPr id="75778" name="Rectangle 2"/>
          <p:cNvSpPr>
            <a:spLocks noChangeArrowheads="1"/>
          </p:cNvSpPr>
          <p:nvPr/>
        </p:nvSpPr>
        <p:spPr bwMode="auto">
          <a:xfrm>
            <a:off x="3971925" y="0"/>
            <a:ext cx="3038475" cy="463550"/>
          </a:xfrm>
          <a:prstGeom prst="rect">
            <a:avLst/>
          </a:prstGeom>
          <a:noFill/>
          <a:ln w="12700">
            <a:noFill/>
            <a:miter lim="800000"/>
            <a:headEnd/>
            <a:tailEnd/>
          </a:ln>
        </p:spPr>
        <p:txBody>
          <a:bodyPr wrap="none" lIns="91435" tIns="45717" rIns="91435" bIns="45717" anchor="ctr"/>
          <a:lstStyle/>
          <a:p>
            <a:pPr defTabSz="931863"/>
            <a:endParaRPr lang="en-US">
              <a:latin typeface="Times New Roman" pitchFamily="18" charset="0"/>
            </a:endParaRPr>
          </a:p>
        </p:txBody>
      </p:sp>
      <p:sp>
        <p:nvSpPr>
          <p:cNvPr id="75779" name="Rectangle 3"/>
          <p:cNvSpPr>
            <a:spLocks noChangeArrowheads="1"/>
          </p:cNvSpPr>
          <p:nvPr/>
        </p:nvSpPr>
        <p:spPr bwMode="auto">
          <a:xfrm>
            <a:off x="3971925" y="8831263"/>
            <a:ext cx="3038475" cy="465137"/>
          </a:xfrm>
          <a:prstGeom prst="rect">
            <a:avLst/>
          </a:prstGeom>
          <a:noFill/>
          <a:ln w="12700">
            <a:noFill/>
            <a:miter lim="800000"/>
            <a:headEnd/>
            <a:tailEnd/>
          </a:ln>
        </p:spPr>
        <p:txBody>
          <a:bodyPr lIns="99943" tIns="49971" rIns="99943" bIns="49971" anchor="b"/>
          <a:lstStyle/>
          <a:p>
            <a:pPr algn="r" defTabSz="1012825" eaLnBrk="0" hangingPunct="0"/>
            <a:r>
              <a:rPr lang="en-US" sz="1300">
                <a:latin typeface="Times New Roman" pitchFamily="18" charset="0"/>
              </a:rPr>
              <a:t>10</a:t>
            </a:r>
          </a:p>
        </p:txBody>
      </p:sp>
      <p:sp>
        <p:nvSpPr>
          <p:cNvPr id="75780" name="Rectangle 4"/>
          <p:cNvSpPr>
            <a:spLocks noChangeArrowheads="1"/>
          </p:cNvSpPr>
          <p:nvPr/>
        </p:nvSpPr>
        <p:spPr bwMode="auto">
          <a:xfrm>
            <a:off x="0" y="8831263"/>
            <a:ext cx="3036888" cy="465137"/>
          </a:xfrm>
          <a:prstGeom prst="rect">
            <a:avLst/>
          </a:prstGeom>
          <a:noFill/>
          <a:ln w="12700">
            <a:noFill/>
            <a:miter lim="800000"/>
            <a:headEnd/>
            <a:tailEnd/>
          </a:ln>
        </p:spPr>
        <p:txBody>
          <a:bodyPr wrap="none" lIns="91435" tIns="45717" rIns="91435" bIns="45717" anchor="ctr"/>
          <a:lstStyle/>
          <a:p>
            <a:pPr defTabSz="931863"/>
            <a:endParaRPr lang="en-US">
              <a:latin typeface="Times New Roman" pitchFamily="18" charset="0"/>
            </a:endParaRPr>
          </a:p>
        </p:txBody>
      </p:sp>
      <p:sp>
        <p:nvSpPr>
          <p:cNvPr id="75781" name="Rectangle 5"/>
          <p:cNvSpPr>
            <a:spLocks noChangeArrowheads="1"/>
          </p:cNvSpPr>
          <p:nvPr/>
        </p:nvSpPr>
        <p:spPr bwMode="auto">
          <a:xfrm>
            <a:off x="0" y="0"/>
            <a:ext cx="3036888" cy="463550"/>
          </a:xfrm>
          <a:prstGeom prst="rect">
            <a:avLst/>
          </a:prstGeom>
          <a:noFill/>
          <a:ln w="12700">
            <a:noFill/>
            <a:miter lim="800000"/>
            <a:headEnd/>
            <a:tailEnd/>
          </a:ln>
        </p:spPr>
        <p:txBody>
          <a:bodyPr wrap="none" lIns="91435" tIns="45717" rIns="91435" bIns="45717" anchor="ctr"/>
          <a:lstStyle/>
          <a:p>
            <a:pPr defTabSz="931863"/>
            <a:endParaRPr lang="en-US">
              <a:latin typeface="Times New Roman" pitchFamily="18" charset="0"/>
            </a:endParaRPr>
          </a:p>
        </p:txBody>
      </p:sp>
      <p:sp>
        <p:nvSpPr>
          <p:cNvPr id="75782" name="Rectangle 6"/>
          <p:cNvSpPr>
            <a:spLocks noChangeArrowheads="1"/>
          </p:cNvSpPr>
          <p:nvPr/>
        </p:nvSpPr>
        <p:spPr bwMode="auto">
          <a:xfrm>
            <a:off x="3971925" y="0"/>
            <a:ext cx="3038475" cy="460375"/>
          </a:xfrm>
          <a:prstGeom prst="rect">
            <a:avLst/>
          </a:prstGeom>
          <a:noFill/>
          <a:ln w="12700">
            <a:noFill/>
            <a:miter lim="800000"/>
            <a:headEnd/>
            <a:tailEnd/>
          </a:ln>
        </p:spPr>
        <p:txBody>
          <a:bodyPr wrap="none" lIns="91435" tIns="45717" rIns="91435" bIns="45717" anchor="ctr"/>
          <a:lstStyle/>
          <a:p>
            <a:pPr defTabSz="931863"/>
            <a:endParaRPr lang="en-US">
              <a:latin typeface="Times New Roman" pitchFamily="18" charset="0"/>
            </a:endParaRPr>
          </a:p>
        </p:txBody>
      </p:sp>
      <p:sp>
        <p:nvSpPr>
          <p:cNvPr id="75783" name="Rectangle 7"/>
          <p:cNvSpPr>
            <a:spLocks noChangeArrowheads="1"/>
          </p:cNvSpPr>
          <p:nvPr/>
        </p:nvSpPr>
        <p:spPr bwMode="auto">
          <a:xfrm>
            <a:off x="3971925" y="8831263"/>
            <a:ext cx="3038475" cy="465137"/>
          </a:xfrm>
          <a:prstGeom prst="rect">
            <a:avLst/>
          </a:prstGeom>
          <a:noFill/>
          <a:ln w="12700">
            <a:noFill/>
            <a:miter lim="800000"/>
            <a:headEnd/>
            <a:tailEnd/>
          </a:ln>
        </p:spPr>
        <p:txBody>
          <a:bodyPr lIns="117672" tIns="58031" rIns="117672" bIns="58031" anchor="b"/>
          <a:lstStyle/>
          <a:p>
            <a:pPr algn="r" defTabSz="1185863" eaLnBrk="0" hangingPunct="0"/>
            <a:r>
              <a:rPr lang="en-US" sz="1500">
                <a:latin typeface="Times New Roman" pitchFamily="18" charset="0"/>
              </a:rPr>
              <a:t>22</a:t>
            </a:r>
          </a:p>
        </p:txBody>
      </p:sp>
      <p:sp>
        <p:nvSpPr>
          <p:cNvPr id="75784" name="Rectangle 8"/>
          <p:cNvSpPr>
            <a:spLocks noChangeArrowheads="1"/>
          </p:cNvSpPr>
          <p:nvPr/>
        </p:nvSpPr>
        <p:spPr bwMode="auto">
          <a:xfrm>
            <a:off x="0" y="8831263"/>
            <a:ext cx="3035300" cy="465137"/>
          </a:xfrm>
          <a:prstGeom prst="rect">
            <a:avLst/>
          </a:prstGeom>
          <a:noFill/>
          <a:ln w="12700">
            <a:noFill/>
            <a:miter lim="800000"/>
            <a:headEnd/>
            <a:tailEnd/>
          </a:ln>
        </p:spPr>
        <p:txBody>
          <a:bodyPr wrap="none" lIns="91435" tIns="45717" rIns="91435" bIns="45717" anchor="ctr"/>
          <a:lstStyle/>
          <a:p>
            <a:pPr defTabSz="931863"/>
            <a:endParaRPr lang="en-US">
              <a:latin typeface="Times New Roman" pitchFamily="18" charset="0"/>
            </a:endParaRPr>
          </a:p>
        </p:txBody>
      </p:sp>
      <p:sp>
        <p:nvSpPr>
          <p:cNvPr id="75785" name="Rectangle 9"/>
          <p:cNvSpPr>
            <a:spLocks noChangeArrowheads="1"/>
          </p:cNvSpPr>
          <p:nvPr/>
        </p:nvSpPr>
        <p:spPr bwMode="auto">
          <a:xfrm>
            <a:off x="0" y="0"/>
            <a:ext cx="3035300" cy="460375"/>
          </a:xfrm>
          <a:prstGeom prst="rect">
            <a:avLst/>
          </a:prstGeom>
          <a:noFill/>
          <a:ln w="12700">
            <a:noFill/>
            <a:miter lim="800000"/>
            <a:headEnd/>
            <a:tailEnd/>
          </a:ln>
        </p:spPr>
        <p:txBody>
          <a:bodyPr wrap="none" lIns="91435" tIns="45717" rIns="91435" bIns="45717" anchor="ctr"/>
          <a:lstStyle/>
          <a:p>
            <a:pPr defTabSz="931863"/>
            <a:endParaRPr lang="en-US">
              <a:latin typeface="Times New Roman" pitchFamily="18" charset="0"/>
            </a:endParaRPr>
          </a:p>
        </p:txBody>
      </p:sp>
      <p:sp>
        <p:nvSpPr>
          <p:cNvPr id="75786" name="Rectangle 10"/>
          <p:cNvSpPr>
            <a:spLocks noGrp="1" noRot="1" noChangeAspect="1" noChangeArrowheads="1" noTextEdit="1"/>
          </p:cNvSpPr>
          <p:nvPr>
            <p:ph type="sldImg"/>
          </p:nvPr>
        </p:nvSpPr>
        <p:spPr bwMode="auto">
          <a:xfrm>
            <a:off x="1162050" y="698500"/>
            <a:ext cx="4629150" cy="3471863"/>
          </a:xfrm>
          <a:noFill/>
          <a:ln cap="flat">
            <a:solidFill>
              <a:srgbClr val="000000"/>
            </a:solidFill>
            <a:miter lim="800000"/>
            <a:headEnd/>
            <a:tailEnd/>
          </a:ln>
        </p:spPr>
      </p:sp>
      <p:sp>
        <p:nvSpPr>
          <p:cNvPr id="75787" name="Rectangle 11"/>
          <p:cNvSpPr>
            <a:spLocks noGrp="1" noChangeArrowheads="1"/>
          </p:cNvSpPr>
          <p:nvPr>
            <p:ph type="body" idx="1"/>
          </p:nvPr>
        </p:nvSpPr>
        <p:spPr>
          <a:xfrm>
            <a:off x="935038" y="4416425"/>
            <a:ext cx="5138737" cy="4181475"/>
          </a:xfrm>
          <a:noFill/>
          <a:ln/>
        </p:spPr>
        <p:txBody>
          <a:bodyPr lIns="117672" tIns="58031" rIns="117672" bIns="58031"/>
          <a:lstStyle/>
          <a:p>
            <a:pPr eaLnBrk="1" hangingPunct="1">
              <a:spcBef>
                <a:spcPct val="0"/>
              </a:spcBef>
            </a:pPr>
            <a:r>
              <a:rPr lang="en-US" smtClean="0"/>
              <a:t>How do these ratios compare with other screening programs in the US.  The lower the ratio, the more cost-effective the program.  Here, we see that HIV screening among inpatients, and frequent HIV screening of high risk outpatients carry similar, or lower cost-effectiveness ratios than those of other screening programs that are currently standard of care.  These include screening for breast cancer, colon cancer, and diabetes.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pPr defTabSz="928688"/>
            <a:fld id="{D7EEAB5E-7E4C-4460-B34F-007ECE05B4F3}" type="slidenum">
              <a:rPr lang="en-US" smtClean="0"/>
              <a:pPr defTabSz="928688"/>
              <a:t>37</a:t>
            </a:fld>
            <a:endParaRPr lang="en-US" smtClean="0"/>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7220" name="Rectangle 3"/>
          <p:cNvSpPr>
            <a:spLocks noGrp="1" noChangeArrowheads="1"/>
          </p:cNvSpPr>
          <p:nvPr>
            <p:ph type="body" idx="1"/>
          </p:nvPr>
        </p:nvSpPr>
        <p:spPr>
          <a:noFill/>
          <a:ln/>
        </p:spPr>
        <p:txBody>
          <a:bodyPr/>
          <a:lstStyle/>
          <a:p>
            <a:r>
              <a:rPr lang="fr-FR" smtClean="0">
                <a:latin typeface="Times New Roman" pitchFamily="18" charset="0"/>
              </a:rPr>
              <a:t>Malgré le succès remarquable du traitement , ART a néanmoins de nombreuses limites . Bien que beaucoup moins toxique que les schémas précédents , en cours de traitement peut encore être associée à cardiovasculaire , rénale , osseuse , et d'autres complications [ 3 , 4] . L'inflammation et l'activation immunitaire qui persistent dans de nombreux patients sous ART suppressive peuvent avoir un impact clinique négatif à long terme [ 5 ] . Thérapie aux États-Unis et en Europe reste coûteuse , et , parce qu'il n'est pas curatif , doit être poursuivi indéfiniment [ 6 , 7 ] . ART succès aussi n'élimine pas la stigmatisation associée à l'infection à VIH [ 8 ] .</a:t>
            </a:r>
            <a:br>
              <a:rPr lang="fr-FR" smtClean="0">
                <a:latin typeface="Times New Roman" pitchFamily="18" charset="0"/>
              </a:rPr>
            </a:br>
            <a:r>
              <a:rPr lang="fr-FR" smtClean="0">
                <a:latin typeface="Times New Roman" pitchFamily="18" charset="0"/>
              </a:rPr>
              <a:t>Le premier rapport d'une cure réussie du VIH après une greffe de cellules souches allogéniques pour la leucémie aiguë démontré que l'éradication du VIH d'un individu est viable [ 9 ] . Bien que la transplantation allogénique en l'absence d' indications habituelles comporte des risques importants , le coût et les conséquences post-transplantation de l'immunosuppression chronique , d'autres stratégies sont actuellement à l'étude qui pourrait guérir le VIH et être pratiquement déployé [ 10-12 ] . En outre, une étude de cas récente détaillé le remède possible d'un bébé infecté par le VIH par l'initiation de ART immédiatement après la naissance [ 13 ] . Grâce à cette focalisation croissante sur les efforts de guérison du VIH , dans cette analyse , nous nous efforçons d'établir des seuils d'efficacité , la toxicité , la durabilité , le coût et la qualité de vie qui serait nécessaire pour une stratégie de traitement à la comparaison avec les traitements antirétroviraux actuellement aux États-Unis .</a:t>
            </a:r>
          </a:p>
          <a:p>
            <a:endParaRPr lang="fr-FR" smtClean="0">
              <a:latin typeface="Times New Roman" pitchFamily="18" charset="0"/>
            </a:endParaRPr>
          </a:p>
          <a:p>
            <a:r>
              <a:rPr lang="en-US" smtClean="0">
                <a:latin typeface="Times New Roman" pitchFamily="18" charset="0"/>
              </a:rPr>
              <a:t>Despite the remarkable success of treatment, ART nonetheless has many limitations. Although much less toxic than earlier regimens, current treatment still may be associated with cardiovascular, renal, bone, and other complications [</a:t>
            </a:r>
            <a:r>
              <a:rPr lang="en-US" smtClean="0">
                <a:latin typeface="Times New Roman" pitchFamily="18" charset="0"/>
                <a:hlinkClick r:id="" action="ppaction://hlinkfile" tooltip="Sabin, 2008 #3"/>
              </a:rPr>
              <a:t>3</a:t>
            </a:r>
            <a:r>
              <a:rPr lang="en-US" smtClean="0">
                <a:latin typeface="Times New Roman" pitchFamily="18" charset="0"/>
              </a:rPr>
              <a:t>, </a:t>
            </a:r>
            <a:r>
              <a:rPr lang="en-US" smtClean="0">
                <a:latin typeface="Times New Roman" pitchFamily="18" charset="0"/>
                <a:hlinkClick r:id="" action="ppaction://hlinkfile" tooltip="Martin, 2009 #149"/>
              </a:rPr>
              <a:t>4</a:t>
            </a:r>
            <a:r>
              <a:rPr lang="en-US" smtClean="0">
                <a:latin typeface="Times New Roman" pitchFamily="18" charset="0"/>
              </a:rPr>
              <a:t>]. The inflammation and immune activation that persist in many patients on suppressive ART may have long-term negative clinical impact [</a:t>
            </a:r>
            <a:r>
              <a:rPr lang="en-US" smtClean="0">
                <a:latin typeface="Times New Roman" pitchFamily="18" charset="0"/>
                <a:hlinkClick r:id="" action="ppaction://hlinkfile" tooltip="Lederman, 2013 #173"/>
              </a:rPr>
              <a:t>5</a:t>
            </a:r>
            <a:r>
              <a:rPr lang="en-US" smtClean="0">
                <a:latin typeface="Times New Roman" pitchFamily="18" charset="0"/>
              </a:rPr>
              <a:t>]. Therapy in the US and Europe remains costly, and, because it is not curative, must be continued indefinitely [</a:t>
            </a:r>
            <a:r>
              <a:rPr lang="en-US" smtClean="0">
                <a:latin typeface="Times New Roman" pitchFamily="18" charset="0"/>
                <a:hlinkClick r:id="" action="ppaction://hlinkfile" tooltip="Farnham, 2013 #164"/>
              </a:rPr>
              <a:t>6</a:t>
            </a:r>
            <a:r>
              <a:rPr lang="en-US" smtClean="0">
                <a:latin typeface="Times New Roman" pitchFamily="18" charset="0"/>
              </a:rPr>
              <a:t>, </a:t>
            </a:r>
            <a:r>
              <a:rPr lang="en-US" smtClean="0">
                <a:latin typeface="Times New Roman" pitchFamily="18" charset="0"/>
                <a:hlinkClick r:id="" action="ppaction://hlinkfile" tooltip="Finzi, 1997 #5"/>
              </a:rPr>
              <a:t>7</a:t>
            </a:r>
            <a:r>
              <a:rPr lang="en-US" smtClean="0">
                <a:latin typeface="Times New Roman" pitchFamily="18" charset="0"/>
              </a:rPr>
              <a:t>]. Successful ART also does not eliminate the stigma associated with HIV infection [</a:t>
            </a:r>
            <a:r>
              <a:rPr lang="en-US" smtClean="0">
                <a:latin typeface="Times New Roman" pitchFamily="18" charset="0"/>
                <a:hlinkClick r:id="" action="ppaction://hlinkfile" tooltip="Andrinopoulos, 2011 #161"/>
              </a:rPr>
              <a:t>8</a:t>
            </a:r>
            <a:r>
              <a:rPr lang="en-US" smtClean="0">
                <a:latin typeface="Times New Roman" pitchFamily="18" charset="0"/>
              </a:rPr>
              <a:t>].</a:t>
            </a:r>
          </a:p>
          <a:p>
            <a:r>
              <a:rPr lang="en-US" smtClean="0">
                <a:latin typeface="Times New Roman" pitchFamily="18" charset="0"/>
              </a:rPr>
              <a:t>The first report of a successful cure of HIV after allogeneic stem cell transplant for acute leukemia demonstrated that eradicating HIV from an individual is viable [</a:t>
            </a:r>
            <a:r>
              <a:rPr lang="en-US" smtClean="0">
                <a:latin typeface="Times New Roman" pitchFamily="18" charset="0"/>
                <a:hlinkClick r:id="" action="ppaction://hlinkfile" tooltip="Allers, 2011 #17"/>
              </a:rPr>
              <a:t>9</a:t>
            </a:r>
            <a:r>
              <a:rPr lang="en-US" smtClean="0">
                <a:latin typeface="Times New Roman" pitchFamily="18" charset="0"/>
              </a:rPr>
              <a:t>]. While allogeneic transplant in the absence of usual indications carries substantial risk, cost, and the post-transplant consequences of chronic immunosuppression, other strategies are currently being studied that could potentially cure HIV and be practically deployed [</a:t>
            </a:r>
            <a:r>
              <a:rPr lang="en-US" smtClean="0">
                <a:latin typeface="Times New Roman" pitchFamily="18" charset="0"/>
                <a:hlinkClick r:id="" action="ppaction://hlinkfile" tooltip="Archin, 2012 #108"/>
              </a:rPr>
              <a:t>10-12</a:t>
            </a:r>
            <a:r>
              <a:rPr lang="en-US" smtClean="0">
                <a:latin typeface="Times New Roman" pitchFamily="18" charset="0"/>
              </a:rPr>
              <a:t>]. Further, a recent case report detailed the possible cure of an HIV-infected baby through initiation of ART immediately after birth [</a:t>
            </a:r>
            <a:r>
              <a:rPr lang="en-US" smtClean="0">
                <a:latin typeface="Times New Roman" pitchFamily="18" charset="0"/>
                <a:hlinkClick r:id="" action="ppaction://hlinkfile" tooltip="Persaud, 2013 #166"/>
              </a:rPr>
              <a:t>13</a:t>
            </a:r>
            <a:r>
              <a:rPr lang="en-US" smtClean="0">
                <a:latin typeface="Times New Roman" pitchFamily="18" charset="0"/>
              </a:rPr>
              <a:t>] .With this growing focus on HIV cure efforts, in this analysis we aim to establish thresholds of efficacy, toxicity, durability, cost, and quality of life that would be necessary for a cure strategy to compare favorably with current antiretroviral therapy in the United States.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282" name="Rectangle 3"/>
          <p:cNvSpPr>
            <a:spLocks noGrp="1" noChangeArrowheads="1"/>
          </p:cNvSpPr>
          <p:nvPr>
            <p:ph type="body" idx="1"/>
          </p:nvPr>
        </p:nvSpPr>
        <p:spPr>
          <a:noFill/>
          <a:ln/>
        </p:spPr>
        <p:txBody>
          <a:bodyPr/>
          <a:lstStyle/>
          <a:p>
            <a:pPr eaLnBrk="1" hangingPunct="1">
              <a:spcBef>
                <a:spcPct val="0"/>
              </a:spcBef>
            </a:pPr>
            <a:endParaRPr lang="fr-FR"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7330" name="Rectangle 1"/>
          <p:cNvSpPr>
            <a:spLocks noGrp="1" noRot="1" noChangeAspect="1" noChangeArrowheads="1" noTextEdit="1"/>
          </p:cNvSpPr>
          <p:nvPr>
            <p:ph type="sldImg"/>
          </p:nvPr>
        </p:nvSpPr>
        <p:spPr bwMode="auto">
          <a:xfrm>
            <a:off x="1182688" y="696913"/>
            <a:ext cx="4648200" cy="3486150"/>
          </a:xfrm>
          <a:noFill/>
          <a:ln>
            <a:solidFill>
              <a:srgbClr val="000000"/>
            </a:solidFill>
            <a:miter lim="800000"/>
            <a:headEnd/>
            <a:tailEnd/>
          </a:ln>
        </p:spPr>
      </p:sp>
      <p:sp>
        <p:nvSpPr>
          <p:cNvPr id="227331" name="Rectangle 2"/>
          <p:cNvSpPr>
            <a:spLocks noGrp="1" noChangeArrowheads="1"/>
          </p:cNvSpPr>
          <p:nvPr>
            <p:ph type="body" idx="1"/>
          </p:nvPr>
        </p:nvSpPr>
        <p:spPr>
          <a:xfrm>
            <a:off x="701675" y="4416425"/>
            <a:ext cx="5607050" cy="4184650"/>
          </a:xfrm>
          <a:noFill/>
          <a:ln/>
        </p:spPr>
        <p:txBody>
          <a:bodyPr wrap="none" lIns="93154" tIns="46577" rIns="93154" bIns="46577" anchor="ctr"/>
          <a:lstStyle/>
          <a:p>
            <a:pPr eaLnBrk="1" hangingPunct="1">
              <a:spcBef>
                <a:spcPct val="0"/>
              </a:spcBef>
            </a:pPr>
            <a:endParaRPr lang="de-DE"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1426"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172" tIns="46587" rIns="93172" bIns="46587" anchor="b"/>
          <a:lstStyle/>
          <a:p>
            <a:pPr algn="r" defTabSz="931863"/>
            <a:fld id="{8ADFF7B7-E39A-46A0-BDCF-296E990DCFE1}" type="slidenum">
              <a:rPr lang="en-US" sz="1200">
                <a:latin typeface="Times New Roman" pitchFamily="18" charset="0"/>
              </a:rPr>
              <a:pPr algn="r" defTabSz="931863"/>
              <a:t>44</a:t>
            </a:fld>
            <a:endParaRPr lang="en-US" sz="1200">
              <a:latin typeface="Times New Roman" pitchFamily="18" charset="0"/>
            </a:endParaRPr>
          </a:p>
        </p:txBody>
      </p:sp>
      <p:sp>
        <p:nvSpPr>
          <p:cNvPr id="233474" name="Rectangle 2"/>
          <p:cNvSpPr>
            <a:spLocks noGrp="1" noRot="1" noChangeAspect="1" noChangeArrowheads="1" noTextEdit="1"/>
          </p:cNvSpPr>
          <p:nvPr>
            <p:ph type="sldImg"/>
          </p:nvPr>
        </p:nvSpPr>
        <p:spPr bwMode="auto">
          <a:xfrm>
            <a:off x="1184275" y="698500"/>
            <a:ext cx="4646613" cy="3484563"/>
          </a:xfrm>
          <a:noFill/>
          <a:ln>
            <a:solidFill>
              <a:srgbClr val="000000"/>
            </a:solidFill>
            <a:miter lim="800000"/>
            <a:headEnd/>
            <a:tailEnd/>
          </a:ln>
        </p:spPr>
      </p:sp>
      <p:sp>
        <p:nvSpPr>
          <p:cNvPr id="233475" name="Rectangle 3"/>
          <p:cNvSpPr>
            <a:spLocks noGrp="1" noChangeArrowheads="1"/>
          </p:cNvSpPr>
          <p:nvPr>
            <p:ph type="body" idx="1"/>
          </p:nvPr>
        </p:nvSpPr>
        <p:spPr>
          <a:xfrm>
            <a:off x="935038" y="4416425"/>
            <a:ext cx="5140325" cy="4181475"/>
          </a:xfrm>
          <a:noFill/>
          <a:ln/>
        </p:spPr>
        <p:txBody>
          <a:bodyPr/>
          <a:lstStyle/>
          <a:p>
            <a:pPr eaLnBrk="1" hangingPunct="1">
              <a:spcBef>
                <a:spcPct val="0"/>
              </a:spcBef>
            </a:pPr>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157" tIns="46579" rIns="93157" bIns="46579" anchor="b"/>
          <a:lstStyle/>
          <a:p>
            <a:pPr algn="r" defTabSz="930275"/>
            <a:fld id="{5206111F-BD68-4583-A3EF-5CBD080F2D2D}" type="slidenum">
              <a:rPr lang="en-US" sz="1200"/>
              <a:pPr algn="r" defTabSz="930275"/>
              <a:t>45</a:t>
            </a:fld>
            <a:endParaRPr lang="en-US" sz="1200"/>
          </a:p>
        </p:txBody>
      </p:sp>
      <p:sp>
        <p:nvSpPr>
          <p:cNvPr id="1341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4148" name="Rectangle 3"/>
          <p:cNvSpPr>
            <a:spLocks noGrp="1" noChangeArrowheads="1"/>
          </p:cNvSpPr>
          <p:nvPr>
            <p:ph type="body" idx="1"/>
          </p:nvPr>
        </p:nvSpPr>
        <p:spPr>
          <a:noFill/>
          <a:ln/>
        </p:spPr>
        <p:txBody>
          <a:bodyPr/>
          <a:lstStyle/>
          <a:p>
            <a:r>
              <a:rPr lang="en-US" smtClean="0"/>
              <a:t>This paper by Sue Goldie and colleagues and based in </a:t>
            </a:r>
            <a:r>
              <a:rPr lang="en-US" i="1" smtClean="0"/>
              <a:t>Cote d’Ivoire</a:t>
            </a:r>
            <a:r>
              <a:rPr lang="en-US" smtClean="0"/>
              <a:t>, was among the first to examine the economic value ART in resource limited settings.  Strategies of alternative scenarios of CD4 availability, ART starting and stopping criteria were examined.  First, it is notable that increases in LE associated with ART, regardless of the scenario were huge, ranging from 10 to 38 months shown in yellow.  The cost-effectiveness of ART without CD4 monitoring available was $590/YLS, </a:t>
            </a:r>
            <a:r>
              <a:rPr lang="en-US" i="1" smtClean="0"/>
              <a:t>VERY Cost-effective in Cote d’Ivoire by GDP comparison</a:t>
            </a:r>
            <a:r>
              <a:rPr lang="en-US" smtClean="0"/>
              <a:t>, and with CD4 availability is $1,180/YLS, </a:t>
            </a:r>
            <a:r>
              <a:rPr lang="en-US" i="1" smtClean="0"/>
              <a:t>COST effective in Cote d’Ivoire by GDP comparison</a:t>
            </a:r>
          </a:p>
          <a:p>
            <a:endParaRPr lang="en-US" smtClean="0"/>
          </a:p>
          <a:p>
            <a:r>
              <a:rPr lang="en-US" smtClean="0"/>
              <a:t>C’était il y a longtemps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noTextEdit="1"/>
          </p:cNvSpPr>
          <p:nvPr>
            <p:ph type="sldImg"/>
          </p:nvPr>
        </p:nvSpPr>
        <p:spPr bwMode="auto">
          <a:xfrm>
            <a:off x="1190625" y="704850"/>
            <a:ext cx="4629150" cy="3471863"/>
          </a:xfrm>
          <a:noFill/>
          <a:ln>
            <a:solidFill>
              <a:srgbClr val="000000"/>
            </a:solidFill>
            <a:miter lim="800000"/>
            <a:headEnd/>
            <a:tailEnd/>
          </a:ln>
        </p:spPr>
      </p:sp>
      <p:sp>
        <p:nvSpPr>
          <p:cNvPr id="237570" name="Rectangle 3"/>
          <p:cNvSpPr>
            <a:spLocks noGrp="1" noChangeArrowheads="1"/>
          </p:cNvSpPr>
          <p:nvPr>
            <p:ph type="body" idx="1"/>
          </p:nvPr>
        </p:nvSpPr>
        <p:spPr>
          <a:xfrm>
            <a:off x="935038" y="4416425"/>
            <a:ext cx="5138737" cy="4183063"/>
          </a:xfrm>
          <a:noFill/>
          <a:ln/>
        </p:spPr>
        <p:txBody>
          <a:bodyPr/>
          <a:lstStyle/>
          <a:p>
            <a:pPr eaLnBrk="1" hangingPunct="1">
              <a:spcBef>
                <a:spcPct val="0"/>
              </a:spcBef>
            </a:pPr>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D9963EB1-66F3-45ED-A70A-6BA83290C246}" type="slidenum">
              <a:rPr lang="en-US" smtClean="0"/>
              <a:pPr/>
              <a:t>47</a:t>
            </a:fld>
            <a:endParaRPr lang="en-US" smtClean="0"/>
          </a:p>
        </p:txBody>
      </p:sp>
      <p:sp>
        <p:nvSpPr>
          <p:cNvPr id="1351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5172" name="Rectangle 3"/>
          <p:cNvSpPr>
            <a:spLocks noGrp="1" noChangeArrowheads="1"/>
          </p:cNvSpPr>
          <p:nvPr>
            <p:ph type="body" idx="1"/>
          </p:nvPr>
        </p:nvSpPr>
        <p:spPr>
          <a:noFill/>
          <a:ln/>
        </p:spPr>
        <p:txBody>
          <a:bodyPr/>
          <a:lstStyle/>
          <a:p>
            <a:pPr eaLnBrk="1" hangingPunct="1">
              <a:spcBef>
                <a:spcPct val="50000"/>
              </a:spcBef>
            </a:pPr>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noProof="0" dirty="0" smtClean="0"/>
              <a:t>This slide shows the results of the main analysis in the overall population.</a:t>
            </a:r>
          </a:p>
          <a:p>
            <a:r>
              <a:rPr lang="en-US" noProof="0" dirty="0" smtClean="0"/>
              <a:t>There was no significant interaction between early ART and IPT;</a:t>
            </a:r>
          </a:p>
          <a:p>
            <a:r>
              <a:rPr lang="en-US" u="sng" noProof="0" dirty="0" smtClean="0"/>
              <a:t>In</a:t>
            </a:r>
            <a:r>
              <a:rPr lang="en-US" u="sng" baseline="0" noProof="0" dirty="0" smtClean="0"/>
              <a:t> the graphs above, </a:t>
            </a:r>
            <a:r>
              <a:rPr lang="en-US" baseline="0" noProof="0" dirty="0" smtClean="0"/>
              <a:t>for</a:t>
            </a:r>
            <a:r>
              <a:rPr lang="en-US" noProof="0" dirty="0" smtClean="0"/>
              <a:t> patients in</a:t>
            </a:r>
            <a:r>
              <a:rPr lang="en-US" baseline="0" noProof="0" dirty="0" smtClean="0"/>
              <a:t> the</a:t>
            </a:r>
            <a:r>
              <a:rPr lang="en-US" noProof="0" dirty="0" smtClean="0"/>
              <a:t> WHO-ART</a:t>
            </a:r>
            <a:r>
              <a:rPr lang="en-US" baseline="0" noProof="0" dirty="0" smtClean="0"/>
              <a:t> </a:t>
            </a:r>
            <a:r>
              <a:rPr lang="en-US" noProof="0" dirty="0" smtClean="0"/>
              <a:t>arms, the probability</a:t>
            </a:r>
            <a:r>
              <a:rPr lang="en-US" baseline="0" noProof="0" dirty="0" smtClean="0"/>
              <a:t> of severe morbidity reached eleven point four percent at thirty months.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noProof="0" dirty="0" smtClean="0"/>
              <a:t>And in patients with no IPT, </a:t>
            </a:r>
            <a:r>
              <a:rPr lang="en-US" noProof="0" dirty="0" smtClean="0"/>
              <a:t>this probability</a:t>
            </a:r>
            <a:r>
              <a:rPr lang="en-US" baseline="0" noProof="0" dirty="0" smtClean="0"/>
              <a:t> reached ten point seven percent.</a:t>
            </a:r>
          </a:p>
          <a:p>
            <a:r>
              <a:rPr lang="en-US" u="sng" noProof="0" dirty="0" smtClean="0"/>
              <a:t>In</a:t>
            </a:r>
            <a:r>
              <a:rPr lang="en-US" u="sng" baseline="0" noProof="0" dirty="0" smtClean="0"/>
              <a:t> the table below, </a:t>
            </a:r>
            <a:r>
              <a:rPr lang="en-US" baseline="0" noProof="0" dirty="0" smtClean="0"/>
              <a:t>t</a:t>
            </a:r>
            <a:r>
              <a:rPr lang="en-US" noProof="0" dirty="0" smtClean="0"/>
              <a:t>here was a forty four</a:t>
            </a:r>
            <a:r>
              <a:rPr lang="en-US" baseline="0" noProof="0" dirty="0" smtClean="0"/>
              <a:t> percent reduction in the risk of severe morbidity with early ART as compared to WHO ART, and a thirty five percent reduction in the risk of severe morbidity with IPT as compared to no IPT.</a:t>
            </a:r>
          </a:p>
          <a:p>
            <a:r>
              <a:rPr lang="en-US" baseline="0" noProof="0" dirty="0" smtClean="0"/>
              <a:t>Both reductions were significant and independent.</a:t>
            </a:r>
          </a:p>
          <a:p>
            <a:endParaRPr lang="fr-FR" dirty="0" smtClean="0"/>
          </a:p>
          <a:p>
            <a:endParaRPr lang="fr-FR" dirty="0" smtClean="0"/>
          </a:p>
        </p:txBody>
      </p:sp>
      <p:sp>
        <p:nvSpPr>
          <p:cNvPr id="4" name="Espace réservé du numéro de diapositive 3"/>
          <p:cNvSpPr>
            <a:spLocks noGrp="1"/>
          </p:cNvSpPr>
          <p:nvPr>
            <p:ph type="sldNum" sz="quarter" idx="10"/>
          </p:nvPr>
        </p:nvSpPr>
        <p:spPr/>
        <p:txBody>
          <a:bodyPr/>
          <a:lstStyle/>
          <a:p>
            <a:fld id="{B8B9EF93-3713-46CF-AB5E-726416CB1AE5}" type="slidenum">
              <a:rPr lang="fr-FR" smtClean="0"/>
              <a:pPr/>
              <a:t>52</a:t>
            </a:fld>
            <a:endParaRPr lang="fr-FR"/>
          </a:p>
        </p:txBody>
      </p:sp>
    </p:spTree>
    <p:extLst>
      <p:ext uri="{BB962C8B-B14F-4D97-AF65-F5344CB8AC3E}">
        <p14:creationId xmlns:p14="http://schemas.microsoft.com/office/powerpoint/2010/main" xmlns="" val="28266579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0642" name="Rectangle 1"/>
          <p:cNvSpPr>
            <a:spLocks noGrp="1" noRot="1" noChangeAspect="1" noChangeArrowheads="1" noTextEdit="1"/>
          </p:cNvSpPr>
          <p:nvPr>
            <p:ph type="sldImg"/>
          </p:nvPr>
        </p:nvSpPr>
        <p:spPr bwMode="auto">
          <a:xfrm>
            <a:off x="1182688" y="696913"/>
            <a:ext cx="4648200" cy="3486150"/>
          </a:xfrm>
          <a:noFill/>
          <a:ln>
            <a:solidFill>
              <a:srgbClr val="000000"/>
            </a:solidFill>
            <a:miter lim="800000"/>
            <a:headEnd/>
            <a:tailEnd/>
          </a:ln>
        </p:spPr>
      </p:sp>
      <p:sp>
        <p:nvSpPr>
          <p:cNvPr id="240643" name="Rectangle 2"/>
          <p:cNvSpPr>
            <a:spLocks noGrp="1" noChangeArrowheads="1"/>
          </p:cNvSpPr>
          <p:nvPr>
            <p:ph type="body" idx="1"/>
          </p:nvPr>
        </p:nvSpPr>
        <p:spPr>
          <a:xfrm>
            <a:off x="701675" y="4416425"/>
            <a:ext cx="5607050" cy="4184650"/>
          </a:xfrm>
          <a:noFill/>
          <a:ln/>
        </p:spPr>
        <p:txBody>
          <a:bodyPr wrap="none" lIns="93154" tIns="46577" rIns="93154" bIns="46577" anchor="ctr"/>
          <a:lstStyle/>
          <a:p>
            <a:pPr eaLnBrk="1" hangingPunct="1">
              <a:spcBef>
                <a:spcPct val="0"/>
              </a:spcBef>
            </a:pPr>
            <a:endParaRPr lang="de-DE"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pPr defTabSz="928688"/>
            <a:fld id="{D7EEAB5E-7E4C-4460-B34F-007ECE05B4F3}" type="slidenum">
              <a:rPr lang="en-US" smtClean="0"/>
              <a:pPr defTabSz="928688"/>
              <a:t>57</a:t>
            </a:fld>
            <a:endParaRPr lang="en-US" smtClean="0"/>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7220" name="Rectangle 3"/>
          <p:cNvSpPr>
            <a:spLocks noGrp="1" noChangeArrowheads="1"/>
          </p:cNvSpPr>
          <p:nvPr>
            <p:ph type="body" idx="1"/>
          </p:nvPr>
        </p:nvSpPr>
        <p:spPr>
          <a:noFill/>
          <a:ln/>
        </p:spPr>
        <p:txBody>
          <a:bodyPr/>
          <a:lstStyle/>
          <a:p>
            <a:r>
              <a:rPr lang="fr-FR" smtClean="0">
                <a:latin typeface="Times New Roman" pitchFamily="18" charset="0"/>
              </a:rPr>
              <a:t>Malgré le succès remarquable du traitement , ART a néanmoins de nombreuses limites . Bien que beaucoup moins toxique que les schémas précédents , en cours de traitement peut encore être associée à cardiovasculaire , rénale , osseuse , et d'autres complications [ 3 , 4] . L'inflammation et l'activation immunitaire qui persistent dans de nombreux patients sous ART suppressive peuvent avoir un impact clinique négatif à long terme [ 5 ] . Thérapie aux États-Unis et en Europe reste coûteuse , et , parce qu'il n'est pas curatif , doit être poursuivi indéfiniment [ 6 , 7 ] . ART succès aussi n'élimine pas la stigmatisation associée à l'infection à VIH [ 8 ] .</a:t>
            </a:r>
            <a:br>
              <a:rPr lang="fr-FR" smtClean="0">
                <a:latin typeface="Times New Roman" pitchFamily="18" charset="0"/>
              </a:rPr>
            </a:br>
            <a:r>
              <a:rPr lang="fr-FR" smtClean="0">
                <a:latin typeface="Times New Roman" pitchFamily="18" charset="0"/>
              </a:rPr>
              <a:t>Le premier rapport d'une cure réussie du VIH après une greffe de cellules souches allogéniques pour la leucémie aiguë démontré que l'éradication du VIH d'un individu est viable [ 9 ] . Bien que la transplantation allogénique en l'absence d' indications habituelles comporte des risques importants , le coût et les conséquences post-transplantation de l'immunosuppression chronique , d'autres stratégies sont actuellement à l'étude qui pourrait guérir le VIH et être pratiquement déployé [ 10-12 ] . En outre, une étude de cas récente détaillé le remède possible d'un bébé infecté par le VIH par l'initiation de ART immédiatement après la naissance [ 13 ] . Grâce à cette focalisation croissante sur les efforts de guérison du VIH , dans cette analyse , nous nous efforçons d'établir des seuils d'efficacité , la toxicité , la durabilité , le coût et la qualité de vie qui serait nécessaire pour une stratégie de traitement à la comparaison avec les traitements antirétroviraux actuellement aux États-Unis .</a:t>
            </a:r>
          </a:p>
          <a:p>
            <a:endParaRPr lang="fr-FR" smtClean="0">
              <a:latin typeface="Times New Roman" pitchFamily="18" charset="0"/>
            </a:endParaRPr>
          </a:p>
          <a:p>
            <a:r>
              <a:rPr lang="en-US" smtClean="0">
                <a:latin typeface="Times New Roman" pitchFamily="18" charset="0"/>
              </a:rPr>
              <a:t>Despite the remarkable success of treatment, ART nonetheless has many limitations. Although much less toxic than earlier regimens, current treatment still may be associated with cardiovascular, renal, bone, and other complications [</a:t>
            </a:r>
            <a:r>
              <a:rPr lang="en-US" smtClean="0">
                <a:latin typeface="Times New Roman" pitchFamily="18" charset="0"/>
                <a:hlinkClick r:id="" action="ppaction://hlinkfile" tooltip="Sabin, 2008 #3"/>
              </a:rPr>
              <a:t>3</a:t>
            </a:r>
            <a:r>
              <a:rPr lang="en-US" smtClean="0">
                <a:latin typeface="Times New Roman" pitchFamily="18" charset="0"/>
              </a:rPr>
              <a:t>, </a:t>
            </a:r>
            <a:r>
              <a:rPr lang="en-US" smtClean="0">
                <a:latin typeface="Times New Roman" pitchFamily="18" charset="0"/>
                <a:hlinkClick r:id="" action="ppaction://hlinkfile" tooltip="Martin, 2009 #149"/>
              </a:rPr>
              <a:t>4</a:t>
            </a:r>
            <a:r>
              <a:rPr lang="en-US" smtClean="0">
                <a:latin typeface="Times New Roman" pitchFamily="18" charset="0"/>
              </a:rPr>
              <a:t>]. The inflammation and immune activation that persist in many patients on suppressive ART may have long-term negative clinical impact [</a:t>
            </a:r>
            <a:r>
              <a:rPr lang="en-US" smtClean="0">
                <a:latin typeface="Times New Roman" pitchFamily="18" charset="0"/>
                <a:hlinkClick r:id="" action="ppaction://hlinkfile" tooltip="Lederman, 2013 #173"/>
              </a:rPr>
              <a:t>5</a:t>
            </a:r>
            <a:r>
              <a:rPr lang="en-US" smtClean="0">
                <a:latin typeface="Times New Roman" pitchFamily="18" charset="0"/>
              </a:rPr>
              <a:t>]. Therapy in the US and Europe remains costly, and, because it is not curative, must be continued indefinitely [</a:t>
            </a:r>
            <a:r>
              <a:rPr lang="en-US" smtClean="0">
                <a:latin typeface="Times New Roman" pitchFamily="18" charset="0"/>
                <a:hlinkClick r:id="" action="ppaction://hlinkfile" tooltip="Farnham, 2013 #164"/>
              </a:rPr>
              <a:t>6</a:t>
            </a:r>
            <a:r>
              <a:rPr lang="en-US" smtClean="0">
                <a:latin typeface="Times New Roman" pitchFamily="18" charset="0"/>
              </a:rPr>
              <a:t>, </a:t>
            </a:r>
            <a:r>
              <a:rPr lang="en-US" smtClean="0">
                <a:latin typeface="Times New Roman" pitchFamily="18" charset="0"/>
                <a:hlinkClick r:id="" action="ppaction://hlinkfile" tooltip="Finzi, 1997 #5"/>
              </a:rPr>
              <a:t>7</a:t>
            </a:r>
            <a:r>
              <a:rPr lang="en-US" smtClean="0">
                <a:latin typeface="Times New Roman" pitchFamily="18" charset="0"/>
              </a:rPr>
              <a:t>]. Successful ART also does not eliminate the stigma associated with HIV infection [</a:t>
            </a:r>
            <a:r>
              <a:rPr lang="en-US" smtClean="0">
                <a:latin typeface="Times New Roman" pitchFamily="18" charset="0"/>
                <a:hlinkClick r:id="" action="ppaction://hlinkfile" tooltip="Andrinopoulos, 2011 #161"/>
              </a:rPr>
              <a:t>8</a:t>
            </a:r>
            <a:r>
              <a:rPr lang="en-US" smtClean="0">
                <a:latin typeface="Times New Roman" pitchFamily="18" charset="0"/>
              </a:rPr>
              <a:t>].</a:t>
            </a:r>
          </a:p>
          <a:p>
            <a:r>
              <a:rPr lang="en-US" smtClean="0">
                <a:latin typeface="Times New Roman" pitchFamily="18" charset="0"/>
              </a:rPr>
              <a:t>The first report of a successful cure of HIV after allogeneic stem cell transplant for acute leukemia demonstrated that eradicating HIV from an individual is viable [</a:t>
            </a:r>
            <a:r>
              <a:rPr lang="en-US" smtClean="0">
                <a:latin typeface="Times New Roman" pitchFamily="18" charset="0"/>
                <a:hlinkClick r:id="" action="ppaction://hlinkfile" tooltip="Allers, 2011 #17"/>
              </a:rPr>
              <a:t>9</a:t>
            </a:r>
            <a:r>
              <a:rPr lang="en-US" smtClean="0">
                <a:latin typeface="Times New Roman" pitchFamily="18" charset="0"/>
              </a:rPr>
              <a:t>]. While allogeneic transplant in the absence of usual indications carries substantial risk, cost, and the post-transplant consequences of chronic immunosuppression, other strategies are currently being studied that could potentially cure HIV and be practically deployed [</a:t>
            </a:r>
            <a:r>
              <a:rPr lang="en-US" smtClean="0">
                <a:latin typeface="Times New Roman" pitchFamily="18" charset="0"/>
                <a:hlinkClick r:id="" action="ppaction://hlinkfile" tooltip="Archin, 2012 #108"/>
              </a:rPr>
              <a:t>10-12</a:t>
            </a:r>
            <a:r>
              <a:rPr lang="en-US" smtClean="0">
                <a:latin typeface="Times New Roman" pitchFamily="18" charset="0"/>
              </a:rPr>
              <a:t>]. Further, a recent case report detailed the possible cure of an HIV-infected baby through initiation of ART immediately after birth [</a:t>
            </a:r>
            <a:r>
              <a:rPr lang="en-US" smtClean="0">
                <a:latin typeface="Times New Roman" pitchFamily="18" charset="0"/>
                <a:hlinkClick r:id="" action="ppaction://hlinkfile" tooltip="Persaud, 2013 #166"/>
              </a:rPr>
              <a:t>13</a:t>
            </a:r>
            <a:r>
              <a:rPr lang="en-US" smtClean="0">
                <a:latin typeface="Times New Roman" pitchFamily="18" charset="0"/>
              </a:rPr>
              <a:t>] .With this growing focus on HIV cure efforts, in this analysis we aim to establish thresholds of efficacy, toxicity, durability, cost, and quality of life that would be necessary for a cure strategy to compare favorably with current antiretroviral therapy in the United States.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9858"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Rot="1" noChangeAspect="1" noChangeArrowheads="1" noTextEdit="1"/>
          </p:cNvSpPr>
          <p:nvPr>
            <p:ph type="sldImg"/>
          </p:nvPr>
        </p:nvSpPr>
        <p:spPr bwMode="auto">
          <a:xfrm>
            <a:off x="1182688" y="696913"/>
            <a:ext cx="4648200" cy="3486150"/>
          </a:xfrm>
          <a:noFill/>
          <a:ln>
            <a:solidFill>
              <a:srgbClr val="000000"/>
            </a:solidFill>
            <a:miter lim="800000"/>
            <a:headEnd/>
            <a:tailEnd/>
          </a:ln>
        </p:spPr>
      </p:sp>
      <p:sp>
        <p:nvSpPr>
          <p:cNvPr id="251906"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1F44E512-300F-4CA7-9561-C652D5BADE67}" type="slidenum">
              <a:rPr lang="en-US" sz="1200">
                <a:latin typeface="Calibri" pitchFamily="34" charset="0"/>
              </a:rPr>
              <a:pPr algn="r" defTabSz="931863"/>
              <a:t>60</a:t>
            </a:fld>
            <a:endParaRPr lang="en-US" sz="1200">
              <a:latin typeface="Calibri" pitchFamily="34" charset="0"/>
            </a:endParaRPr>
          </a:p>
        </p:txBody>
      </p:sp>
      <p:sp>
        <p:nvSpPr>
          <p:cNvPr id="2539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3955" name="Rectangle 3"/>
          <p:cNvSpPr>
            <a:spLocks noGrp="1" noChangeArrowheads="1"/>
          </p:cNvSpPr>
          <p:nvPr>
            <p:ph type="body" idx="1"/>
          </p:nvPr>
        </p:nvSpPr>
        <p:spPr>
          <a:noFill/>
          <a:ln/>
        </p:spPr>
        <p:txBody>
          <a:bodyPr/>
          <a:lstStyle/>
          <a:p>
            <a:pPr eaLnBrk="1" hangingPunct="1">
              <a:spcBef>
                <a:spcPct val="0"/>
              </a:spcBef>
            </a:pPr>
            <a:r>
              <a:rPr lang="en-US" smtClean="0"/>
              <a:t>In conclusion, we find that earlier initiation of ART in South Africa improves both short-term and long-term survival, and is cost-effective by international standards. The addition of TLTBI to both deferred and earlier ART strategies leads to a small survival benefit, but is cost-saving. While awaiting the results of clinical trials on the “when to start” question, the results of this study indicate that earlier ART initiation with the addition of TLTBI should be the treatment goal in South Africa.</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157" tIns="46579" rIns="93157" bIns="46579" anchor="b"/>
          <a:lstStyle/>
          <a:p>
            <a:pPr algn="r" defTabSz="931863"/>
            <a:fld id="{5FE25E9D-975A-4C7B-B0A8-4F1E908CCD04}" type="slidenum">
              <a:rPr lang="en-US" sz="1200">
                <a:latin typeface="Times New Roman" pitchFamily="18" charset="0"/>
              </a:rPr>
              <a:pPr algn="r" defTabSz="931863"/>
              <a:t>61</a:t>
            </a:fld>
            <a:endParaRPr lang="en-US" sz="1200">
              <a:latin typeface="Times New Roman" pitchFamily="18" charset="0"/>
            </a:endParaRPr>
          </a:p>
        </p:txBody>
      </p:sp>
      <p:sp>
        <p:nvSpPr>
          <p:cNvPr id="141315" name="Rectangle 2"/>
          <p:cNvSpPr>
            <a:spLocks noGrp="1" noRot="1" noChangeAspect="1" noChangeArrowheads="1" noTextEdit="1"/>
          </p:cNvSpPr>
          <p:nvPr>
            <p:ph type="sldImg"/>
          </p:nvPr>
        </p:nvSpPr>
        <p:spPr bwMode="auto">
          <a:xfrm>
            <a:off x="1184275" y="698500"/>
            <a:ext cx="4646613" cy="3484563"/>
          </a:xfrm>
          <a:noFill/>
          <a:ln>
            <a:solidFill>
              <a:srgbClr val="000000"/>
            </a:solidFill>
            <a:miter lim="800000"/>
            <a:headEnd/>
            <a:tailEnd/>
          </a:ln>
        </p:spPr>
      </p:sp>
      <p:sp>
        <p:nvSpPr>
          <p:cNvPr id="141316" name="Rectangle 3"/>
          <p:cNvSpPr>
            <a:spLocks noGrp="1" noChangeArrowheads="1"/>
          </p:cNvSpPr>
          <p:nvPr>
            <p:ph type="body" idx="1"/>
          </p:nvPr>
        </p:nvSpPr>
        <p:spPr>
          <a:xfrm>
            <a:off x="935038" y="4416425"/>
            <a:ext cx="5140325" cy="4181475"/>
          </a:xfrm>
          <a:noFill/>
          <a:ln/>
        </p:spPr>
        <p:txBody>
          <a:bodyPr lIns="91419" tIns="45708" rIns="91419" bIns="45708"/>
          <a:lstStyle/>
          <a:p>
            <a:pPr eaLnBrk="1" hangingPunct="1"/>
            <a:endParaRPr lang="en-US"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Rot="1" noChangeAspect="1" noChangeArrowheads="1" noTextEdit="1"/>
          </p:cNvSpPr>
          <p:nvPr>
            <p:ph type="sldImg"/>
          </p:nvPr>
        </p:nvSpPr>
        <p:spPr bwMode="auto">
          <a:xfrm>
            <a:off x="1181100" y="698500"/>
            <a:ext cx="4648200" cy="3486150"/>
          </a:xfrm>
          <a:noFill/>
          <a:ln>
            <a:solidFill>
              <a:srgbClr val="000000"/>
            </a:solidFill>
            <a:miter lim="800000"/>
            <a:headEnd/>
            <a:tailEnd/>
          </a:ln>
        </p:spPr>
      </p:sp>
      <p:sp>
        <p:nvSpPr>
          <p:cNvPr id="258050" name="Rectangle 3"/>
          <p:cNvSpPr>
            <a:spLocks noGrp="1" noChangeArrowheads="1"/>
          </p:cNvSpPr>
          <p:nvPr>
            <p:ph type="body" idx="1"/>
          </p:nvPr>
        </p:nvSpPr>
        <p:spPr>
          <a:xfrm>
            <a:off x="701675" y="4416425"/>
            <a:ext cx="5607050" cy="4181475"/>
          </a:xfrm>
          <a:noFill/>
          <a:ln/>
        </p:spPr>
        <p:txBody>
          <a:bodyPr/>
          <a:lstStyle/>
          <a:p>
            <a:pPr eaLnBrk="1" hangingPunct="1">
              <a:spcBef>
                <a:spcPct val="0"/>
              </a:spcBef>
            </a:pPr>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noTextEdit="1"/>
          </p:cNvSpPr>
          <p:nvPr>
            <p:ph type="sldImg"/>
          </p:nvPr>
        </p:nvSpPr>
        <p:spPr bwMode="auto">
          <a:xfrm>
            <a:off x="1181100" y="698500"/>
            <a:ext cx="4648200" cy="3486150"/>
          </a:xfrm>
          <a:noFill/>
          <a:ln>
            <a:solidFill>
              <a:srgbClr val="000000"/>
            </a:solidFill>
            <a:miter lim="800000"/>
            <a:headEnd/>
            <a:tailEnd/>
          </a:ln>
        </p:spPr>
      </p:sp>
      <p:sp>
        <p:nvSpPr>
          <p:cNvPr id="260098" name="Rectangle 3"/>
          <p:cNvSpPr>
            <a:spLocks noGrp="1" noChangeArrowheads="1"/>
          </p:cNvSpPr>
          <p:nvPr>
            <p:ph type="body" idx="1"/>
          </p:nvPr>
        </p:nvSpPr>
        <p:spPr>
          <a:xfrm>
            <a:off x="701675" y="4416425"/>
            <a:ext cx="5607050" cy="4181475"/>
          </a:xfrm>
          <a:noFill/>
          <a:ln/>
        </p:spPr>
        <p:txBody>
          <a:bodyPr/>
          <a:lstStyle/>
          <a:p>
            <a:pPr eaLnBrk="1" hangingPunct="1">
              <a:spcBef>
                <a:spcPct val="0"/>
              </a:spcBef>
            </a:pPr>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ChangeArrowheads="1" noTextEdit="1"/>
          </p:cNvSpPr>
          <p:nvPr>
            <p:ph type="sldImg"/>
          </p:nvPr>
        </p:nvSpPr>
        <p:spPr bwMode="auto">
          <a:xfrm>
            <a:off x="1181100" y="698500"/>
            <a:ext cx="4648200" cy="3486150"/>
          </a:xfrm>
          <a:noFill/>
          <a:ln>
            <a:solidFill>
              <a:srgbClr val="000000"/>
            </a:solidFill>
            <a:miter lim="800000"/>
            <a:headEnd/>
            <a:tailEnd/>
          </a:ln>
        </p:spPr>
      </p:sp>
      <p:sp>
        <p:nvSpPr>
          <p:cNvPr id="264194" name="Rectangle 3"/>
          <p:cNvSpPr>
            <a:spLocks noGrp="1" noChangeArrowheads="1"/>
          </p:cNvSpPr>
          <p:nvPr>
            <p:ph type="body" idx="1"/>
          </p:nvPr>
        </p:nvSpPr>
        <p:spPr>
          <a:xfrm>
            <a:off x="701675" y="4416425"/>
            <a:ext cx="5607050" cy="4181475"/>
          </a:xfrm>
          <a:noFill/>
          <a:ln/>
        </p:spPr>
        <p:txBody>
          <a:bodyPr/>
          <a:lstStyle/>
          <a:p>
            <a:pPr eaLnBrk="1" hangingPunct="1">
              <a:spcBef>
                <a:spcPct val="0"/>
              </a:spcBef>
            </a:pPr>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9E42D608-22A1-4ED9-A463-9645D0D0C016}" type="slidenum">
              <a:rPr lang="en-US" smtClean="0"/>
              <a:pPr/>
              <a:t>66</a:t>
            </a:fld>
            <a:endParaRPr lang="en-US" smtClean="0"/>
          </a:p>
        </p:txBody>
      </p:sp>
      <p:sp>
        <p:nvSpPr>
          <p:cNvPr id="2693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9315"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1362"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noTextEdit="1"/>
          </p:cNvSpPr>
          <p:nvPr>
            <p:ph type="sldImg"/>
          </p:nvPr>
        </p:nvSpPr>
        <p:spPr bwMode="auto">
          <a:xfrm>
            <a:off x="1182688" y="696913"/>
            <a:ext cx="4648200" cy="3486150"/>
          </a:xfrm>
          <a:noFill/>
          <a:ln>
            <a:solidFill>
              <a:srgbClr val="000000"/>
            </a:solidFill>
            <a:miter lim="800000"/>
            <a:headEnd/>
            <a:tailEnd/>
          </a:ln>
        </p:spPr>
      </p:sp>
      <p:sp>
        <p:nvSpPr>
          <p:cNvPr id="273410"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5458"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7"/>
          <p:cNvSpPr txBox="1">
            <a:spLocks noGrp="1" noChangeArrowheads="1"/>
          </p:cNvSpPr>
          <p:nvPr/>
        </p:nvSpPr>
        <p:spPr bwMode="auto">
          <a:xfrm>
            <a:off x="3970338" y="8831263"/>
            <a:ext cx="3038475" cy="463550"/>
          </a:xfrm>
          <a:prstGeom prst="rect">
            <a:avLst/>
          </a:prstGeom>
          <a:noFill/>
          <a:ln w="9525">
            <a:noFill/>
            <a:miter lim="800000"/>
            <a:headEnd/>
            <a:tailEnd/>
          </a:ln>
        </p:spPr>
        <p:txBody>
          <a:bodyPr lIns="92953" tIns="46477" rIns="92953" bIns="46477" anchor="b"/>
          <a:lstStyle/>
          <a:p>
            <a:pPr algn="r" defTabSz="930275"/>
            <a:fld id="{64063306-D800-49DA-ABCD-AAE1CC1BC006}" type="slidenum">
              <a:rPr lang="en-US" sz="1200">
                <a:latin typeface="Calibri" pitchFamily="34" charset="0"/>
              </a:rPr>
              <a:pPr algn="r" defTabSz="930275"/>
              <a:t>71</a:t>
            </a:fld>
            <a:endParaRPr lang="en-US" sz="1200">
              <a:latin typeface="Calibri" pitchFamily="34" charset="0"/>
            </a:endParaRPr>
          </a:p>
        </p:txBody>
      </p:sp>
      <p:sp>
        <p:nvSpPr>
          <p:cNvPr id="277506" name="Rectangle 2"/>
          <p:cNvSpPr>
            <a:spLocks noGrp="1" noRot="1" noChangeAspect="1" noChangeArrowheads="1" noTextEdit="1"/>
          </p:cNvSpPr>
          <p:nvPr>
            <p:ph type="sldImg"/>
          </p:nvPr>
        </p:nvSpPr>
        <p:spPr bwMode="auto">
          <a:xfrm>
            <a:off x="1181100" y="698500"/>
            <a:ext cx="4648200" cy="3486150"/>
          </a:xfrm>
          <a:noFill/>
          <a:ln>
            <a:solidFill>
              <a:srgbClr val="000000"/>
            </a:solidFill>
            <a:miter lim="800000"/>
            <a:headEnd/>
            <a:tailEnd/>
          </a:ln>
        </p:spPr>
      </p:sp>
      <p:sp>
        <p:nvSpPr>
          <p:cNvPr id="277507" name="Rectangle 3"/>
          <p:cNvSpPr>
            <a:spLocks noGrp="1" noChangeArrowheads="1"/>
          </p:cNvSpPr>
          <p:nvPr>
            <p:ph type="body" idx="1"/>
          </p:nvPr>
        </p:nvSpPr>
        <p:spPr>
          <a:xfrm>
            <a:off x="701675" y="4416425"/>
            <a:ext cx="5607050" cy="4181475"/>
          </a:xfrm>
          <a:noFill/>
          <a:ln/>
        </p:spPr>
        <p:txBody>
          <a:bodyPr lIns="92953" tIns="46477" rIns="92953" bIns="46477"/>
          <a:lstStyle/>
          <a:p>
            <a:pPr eaLnBrk="1" hangingPunct="1">
              <a:spcBef>
                <a:spcPct val="0"/>
              </a:spcBef>
            </a:pPr>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noTextEdit="1"/>
          </p:cNvSpPr>
          <p:nvPr>
            <p:ph type="sldImg"/>
          </p:nvPr>
        </p:nvSpPr>
        <p:spPr bwMode="auto">
          <a:xfrm>
            <a:off x="1181100" y="698500"/>
            <a:ext cx="4648200" cy="3486150"/>
          </a:xfrm>
          <a:noFill/>
          <a:ln>
            <a:solidFill>
              <a:srgbClr val="000000"/>
            </a:solidFill>
            <a:miter lim="800000"/>
            <a:headEnd/>
            <a:tailEnd/>
          </a:ln>
        </p:spPr>
      </p:sp>
      <p:sp>
        <p:nvSpPr>
          <p:cNvPr id="279554" name="Rectangle 3"/>
          <p:cNvSpPr>
            <a:spLocks noGrp="1" noChangeArrowheads="1"/>
          </p:cNvSpPr>
          <p:nvPr>
            <p:ph type="body" idx="1"/>
          </p:nvPr>
        </p:nvSpPr>
        <p:spPr>
          <a:xfrm>
            <a:off x="701675" y="4416425"/>
            <a:ext cx="5607050" cy="4181475"/>
          </a:xfrm>
          <a:noFill/>
          <a:ln/>
        </p:spPr>
        <p:txBody>
          <a:bodyPr/>
          <a:lstStyle/>
          <a:p>
            <a:pPr eaLnBrk="1" hangingPunct="1">
              <a:spcBef>
                <a:spcPct val="0"/>
              </a:spcBef>
            </a:pPr>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1602"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3650"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5698"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0818"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7"/>
          <p:cNvSpPr>
            <a:spLocks noGrp="1" noChangeArrowheads="1"/>
          </p:cNvSpPr>
          <p:nvPr>
            <p:ph type="sldNum" sz="quarter" idx="5"/>
          </p:nvPr>
        </p:nvSpPr>
        <p:spPr>
          <a:noFill/>
        </p:spPr>
        <p:txBody>
          <a:bodyPr/>
          <a:lstStyle/>
          <a:p>
            <a:fld id="{B3E90DB1-C94F-43F9-B859-6D6BF1647C17}" type="slidenum">
              <a:rPr lang="en-US" smtClean="0"/>
              <a:pPr/>
              <a:t>80</a:t>
            </a:fld>
            <a:endParaRPr lang="en-US" smtClean="0"/>
          </a:p>
        </p:txBody>
      </p:sp>
      <p:sp>
        <p:nvSpPr>
          <p:cNvPr id="292866" name="Rectangle 2"/>
          <p:cNvSpPr>
            <a:spLocks noGrp="1" noRot="1" noChangeAspect="1" noChangeArrowheads="1" noTextEdit="1"/>
          </p:cNvSpPr>
          <p:nvPr>
            <p:ph type="sldImg"/>
          </p:nvPr>
        </p:nvSpPr>
        <p:spPr bwMode="auto">
          <a:xfrm>
            <a:off x="1203325" y="712788"/>
            <a:ext cx="4605338" cy="3454400"/>
          </a:xfrm>
          <a:noFill/>
          <a:ln cap="flat">
            <a:solidFill>
              <a:srgbClr val="000000"/>
            </a:solidFill>
            <a:miter lim="800000"/>
            <a:headEnd/>
            <a:tailEnd/>
          </a:ln>
        </p:spPr>
      </p:sp>
      <p:sp>
        <p:nvSpPr>
          <p:cNvPr id="292867" name="Rectangle 3"/>
          <p:cNvSpPr>
            <a:spLocks noGrp="1" noChangeArrowheads="1"/>
          </p:cNvSpPr>
          <p:nvPr>
            <p:ph type="body" idx="1"/>
          </p:nvPr>
        </p:nvSpPr>
        <p:spPr>
          <a:xfrm>
            <a:off x="935038" y="4416425"/>
            <a:ext cx="5137150" cy="4181475"/>
          </a:xfrm>
          <a:noFill/>
          <a:ln/>
        </p:spPr>
        <p:txBody>
          <a:bodyPr lIns="91883" tIns="45135" rIns="91883" bIns="45135"/>
          <a:lstStyle/>
          <a:p>
            <a:pPr eaLnBrk="1" hangingPunct="1">
              <a:spcBef>
                <a:spcPct val="0"/>
              </a:spcBef>
            </a:pPr>
            <a:r>
              <a:rPr lang="en-US" smtClean="0"/>
              <a:t>To put our results into context, lower cost-effectiveness ratios are more economically efficient programs.  HIV screening has a higher cost-effectiveness ratio than many interventions we are currently doing in HIV care, including trimethoprim sulfa prophylaxis, antiretroviral therapy, genotypic testing and MAC prophylaxis with azithromycin.</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7"/>
          <p:cNvSpPr txBox="1">
            <a:spLocks noGrp="1" noChangeArrowheads="1"/>
          </p:cNvSpPr>
          <p:nvPr/>
        </p:nvSpPr>
        <p:spPr bwMode="auto">
          <a:xfrm>
            <a:off x="3971925" y="8829675"/>
            <a:ext cx="3036888" cy="465138"/>
          </a:xfrm>
          <a:prstGeom prst="rect">
            <a:avLst/>
          </a:prstGeom>
          <a:noFill/>
          <a:ln w="9525">
            <a:noFill/>
            <a:miter lim="800000"/>
            <a:headEnd/>
            <a:tailEnd/>
          </a:ln>
        </p:spPr>
        <p:txBody>
          <a:bodyPr anchor="b"/>
          <a:lstStyle/>
          <a:p>
            <a:pPr algn="r"/>
            <a:fld id="{6E716102-E52D-48F4-A583-875142BDE101}" type="slidenum">
              <a:rPr lang="en-US" sz="1200"/>
              <a:pPr algn="r"/>
              <a:t>83</a:t>
            </a:fld>
            <a:endParaRPr lang="en-US" sz="1200"/>
          </a:p>
        </p:txBody>
      </p:sp>
      <p:sp>
        <p:nvSpPr>
          <p:cNvPr id="245762" name="Rectangle 2"/>
          <p:cNvSpPr>
            <a:spLocks noGrp="1" noRot="1" noChangeAspect="1" noChangeArrowheads="1" noTextEdit="1"/>
          </p:cNvSpPr>
          <p:nvPr>
            <p:ph type="sldImg"/>
          </p:nvPr>
        </p:nvSpPr>
        <p:spPr bwMode="auto">
          <a:xfrm>
            <a:off x="1182688" y="696913"/>
            <a:ext cx="4648200" cy="3486150"/>
          </a:xfrm>
          <a:noFill/>
          <a:ln>
            <a:solidFill>
              <a:srgbClr val="000000"/>
            </a:solidFill>
            <a:miter lim="800000"/>
            <a:headEnd/>
            <a:tailEnd/>
          </a:ln>
        </p:spPr>
      </p:sp>
      <p:sp>
        <p:nvSpPr>
          <p:cNvPr id="245763" name="Rectangle 3"/>
          <p:cNvSpPr>
            <a:spLocks noGrp="1" noChangeArrowheads="1"/>
          </p:cNvSpPr>
          <p:nvPr>
            <p:ph type="body" idx="1"/>
          </p:nvPr>
        </p:nvSpPr>
        <p:spPr>
          <a:xfrm>
            <a:off x="700088" y="4416425"/>
            <a:ext cx="5610225" cy="4183063"/>
          </a:xfrm>
          <a:noFill/>
          <a:ln/>
        </p:spPr>
        <p:txBody>
          <a:bodyPr lIns="91440" tIns="45720" rIns="91440" bIns="45720"/>
          <a:lstStyle/>
          <a:p>
            <a:pPr eaLnBrk="1" hangingPunct="1"/>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172" tIns="46587" rIns="93172" bIns="46587" anchor="b"/>
          <a:lstStyle/>
          <a:p>
            <a:pPr algn="r" defTabSz="931863"/>
            <a:fld id="{B672AC02-5D4D-44BC-B1EA-5BDA97EB2E24}" type="slidenum">
              <a:rPr lang="en-US" sz="1200">
                <a:latin typeface="Times New Roman" pitchFamily="18" charset="0"/>
              </a:rPr>
              <a:pPr algn="r" defTabSz="931863"/>
              <a:t>84</a:t>
            </a:fld>
            <a:endParaRPr lang="en-US" sz="1200">
              <a:latin typeface="Times New Roman" pitchFamily="18" charset="0"/>
            </a:endParaRPr>
          </a:p>
        </p:txBody>
      </p:sp>
      <p:sp>
        <p:nvSpPr>
          <p:cNvPr id="2293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9379"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172" tIns="46587" rIns="93172" bIns="46587" anchor="b"/>
          <a:lstStyle/>
          <a:p>
            <a:pPr algn="r" defTabSz="931863"/>
            <a:fld id="{875E42E4-9E3A-4823-A565-9717C08BF811}" type="slidenum">
              <a:rPr lang="en-US" sz="1200">
                <a:latin typeface="Times New Roman" pitchFamily="18" charset="0"/>
              </a:rPr>
              <a:pPr algn="r" defTabSz="931863"/>
              <a:t>85</a:t>
            </a:fld>
            <a:endParaRPr lang="en-US" sz="1200">
              <a:latin typeface="Times New Roman" pitchFamily="18" charset="0"/>
            </a:endParaRPr>
          </a:p>
        </p:txBody>
      </p:sp>
      <p:sp>
        <p:nvSpPr>
          <p:cNvPr id="2355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23"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p>
            <a:fld id="{7C2AD89E-CA7C-41B3-A13B-14A8A11E02B1}" type="slidenum">
              <a:rPr lang="en-US" smtClean="0"/>
              <a:pPr/>
              <a:t>86</a:t>
            </a:fld>
            <a:endParaRPr lang="en-US" smtClean="0"/>
          </a:p>
        </p:txBody>
      </p:sp>
      <p:sp>
        <p:nvSpPr>
          <p:cNvPr id="73730" name="Rectangle 2"/>
          <p:cNvSpPr>
            <a:spLocks noGrp="1" noRot="1" noChangeAspect="1" noChangeArrowheads="1" noTextEdit="1"/>
          </p:cNvSpPr>
          <p:nvPr>
            <p:ph type="sldImg"/>
          </p:nvPr>
        </p:nvSpPr>
        <p:spPr bwMode="auto">
          <a:xfrm>
            <a:off x="1203325" y="712788"/>
            <a:ext cx="4605338" cy="3454400"/>
          </a:xfrm>
          <a:noFill/>
          <a:ln cap="flat">
            <a:solidFill>
              <a:srgbClr val="000000"/>
            </a:solidFill>
            <a:miter lim="800000"/>
            <a:headEnd/>
            <a:tailEnd/>
          </a:ln>
        </p:spPr>
      </p:sp>
      <p:sp>
        <p:nvSpPr>
          <p:cNvPr id="73731" name="Rectangle 3"/>
          <p:cNvSpPr>
            <a:spLocks noGrp="1" noChangeArrowheads="1"/>
          </p:cNvSpPr>
          <p:nvPr>
            <p:ph type="body" idx="1"/>
          </p:nvPr>
        </p:nvSpPr>
        <p:spPr>
          <a:xfrm>
            <a:off x="935038" y="4416425"/>
            <a:ext cx="5137150" cy="4181475"/>
          </a:xfrm>
          <a:noFill/>
          <a:ln/>
        </p:spPr>
        <p:txBody>
          <a:bodyPr lIns="91883" tIns="45135" rIns="91883" bIns="45135"/>
          <a:lstStyle/>
          <a:p>
            <a:pPr eaLnBrk="1" hangingPunct="1">
              <a:spcBef>
                <a:spcPct val="0"/>
              </a:spcBef>
            </a:pPr>
            <a:r>
              <a:rPr lang="en-US" smtClean="0"/>
              <a:t>To put our results into context, lower cost-effectiveness ratios are more economically efficient programs.  HIV screening has a higher cost-effectiveness ratio than many interventions we are currently doing in HIV care, including trimethoprim sulfa prophylaxis, antiretroviral therapy, genotypic testing and MAC prophylaxis with azithromycin.</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pPr defTabSz="928688"/>
            <a:fld id="{D7EEAB5E-7E4C-4460-B34F-007ECE05B4F3}" type="slidenum">
              <a:rPr lang="en-US" smtClean="0"/>
              <a:pPr defTabSz="928688"/>
              <a:t>87</a:t>
            </a:fld>
            <a:endParaRPr lang="en-US" smtClean="0"/>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7220" name="Rectangle 3"/>
          <p:cNvSpPr>
            <a:spLocks noGrp="1" noChangeArrowheads="1"/>
          </p:cNvSpPr>
          <p:nvPr>
            <p:ph type="body" idx="1"/>
          </p:nvPr>
        </p:nvSpPr>
        <p:spPr>
          <a:noFill/>
          <a:ln/>
        </p:spPr>
        <p:txBody>
          <a:bodyPr/>
          <a:lstStyle/>
          <a:p>
            <a:r>
              <a:rPr lang="fr-FR" smtClean="0">
                <a:latin typeface="Times New Roman" pitchFamily="18" charset="0"/>
              </a:rPr>
              <a:t>Malgré le succès remarquable du traitement , ART a néanmoins de nombreuses limites . Bien que beaucoup moins toxique que les schémas précédents , en cours de traitement peut encore être associée à cardiovasculaire , rénale , osseuse , et d'autres complications [ 3 , 4] . L'inflammation et l'activation immunitaire qui persistent dans de nombreux patients sous ART suppressive peuvent avoir un impact clinique négatif à long terme [ 5 ] . Thérapie aux États-Unis et en Europe reste coûteuse , et , parce qu'il n'est pas curatif , doit être poursuivi indéfiniment [ 6 , 7 ] . ART succès aussi n'élimine pas la stigmatisation associée à l'infection à VIH [ 8 ] .</a:t>
            </a:r>
            <a:br>
              <a:rPr lang="fr-FR" smtClean="0">
                <a:latin typeface="Times New Roman" pitchFamily="18" charset="0"/>
              </a:rPr>
            </a:br>
            <a:r>
              <a:rPr lang="fr-FR" smtClean="0">
                <a:latin typeface="Times New Roman" pitchFamily="18" charset="0"/>
              </a:rPr>
              <a:t>Le premier rapport d'une cure réussie du VIH après une greffe de cellules souches allogéniques pour la leucémie aiguë démontré que l'éradication du VIH d'un individu est viable [ 9 ] . Bien que la transplantation allogénique en l'absence d' indications habituelles comporte des risques importants , le coût et les conséquences post-transplantation de l'immunosuppression chronique , d'autres stratégies sont actuellement à l'étude qui pourrait guérir le VIH et être pratiquement déployé [ 10-12 ] . En outre, une étude de cas récente détaillé le remède possible d'un bébé infecté par le VIH par l'initiation de ART immédiatement après la naissance [ 13 ] . Grâce à cette focalisation croissante sur les efforts de guérison du VIH , dans cette analyse , nous nous efforçons d'établir des seuils d'efficacité , la toxicité , la durabilité , le coût et la qualité de vie qui serait nécessaire pour une stratégie de traitement à la comparaison avec les traitements antirétroviraux actuellement aux États-Unis .</a:t>
            </a:r>
          </a:p>
          <a:p>
            <a:endParaRPr lang="fr-FR" smtClean="0">
              <a:latin typeface="Times New Roman" pitchFamily="18" charset="0"/>
            </a:endParaRPr>
          </a:p>
          <a:p>
            <a:r>
              <a:rPr lang="en-US" smtClean="0">
                <a:latin typeface="Times New Roman" pitchFamily="18" charset="0"/>
              </a:rPr>
              <a:t>Despite the remarkable success of treatment, ART nonetheless has many limitations. Although much less toxic than earlier regimens, current treatment still may be associated with cardiovascular, renal, bone, and other complications [</a:t>
            </a:r>
            <a:r>
              <a:rPr lang="en-US" smtClean="0">
                <a:latin typeface="Times New Roman" pitchFamily="18" charset="0"/>
                <a:hlinkClick r:id="" action="ppaction://hlinkfile" tooltip="Sabin, 2008 #3"/>
              </a:rPr>
              <a:t>3</a:t>
            </a:r>
            <a:r>
              <a:rPr lang="en-US" smtClean="0">
                <a:latin typeface="Times New Roman" pitchFamily="18" charset="0"/>
              </a:rPr>
              <a:t>, </a:t>
            </a:r>
            <a:r>
              <a:rPr lang="en-US" smtClean="0">
                <a:latin typeface="Times New Roman" pitchFamily="18" charset="0"/>
                <a:hlinkClick r:id="" action="ppaction://hlinkfile" tooltip="Martin, 2009 #149"/>
              </a:rPr>
              <a:t>4</a:t>
            </a:r>
            <a:r>
              <a:rPr lang="en-US" smtClean="0">
                <a:latin typeface="Times New Roman" pitchFamily="18" charset="0"/>
              </a:rPr>
              <a:t>]. The inflammation and immune activation that persist in many patients on suppressive ART may have long-term negative clinical impact [</a:t>
            </a:r>
            <a:r>
              <a:rPr lang="en-US" smtClean="0">
                <a:latin typeface="Times New Roman" pitchFamily="18" charset="0"/>
                <a:hlinkClick r:id="" action="ppaction://hlinkfile" tooltip="Lederman, 2013 #173"/>
              </a:rPr>
              <a:t>5</a:t>
            </a:r>
            <a:r>
              <a:rPr lang="en-US" smtClean="0">
                <a:latin typeface="Times New Roman" pitchFamily="18" charset="0"/>
              </a:rPr>
              <a:t>]. Therapy in the US and Europe remains costly, and, because it is not curative, must be continued indefinitely [</a:t>
            </a:r>
            <a:r>
              <a:rPr lang="en-US" smtClean="0">
                <a:latin typeface="Times New Roman" pitchFamily="18" charset="0"/>
                <a:hlinkClick r:id="" action="ppaction://hlinkfile" tooltip="Farnham, 2013 #164"/>
              </a:rPr>
              <a:t>6</a:t>
            </a:r>
            <a:r>
              <a:rPr lang="en-US" smtClean="0">
                <a:latin typeface="Times New Roman" pitchFamily="18" charset="0"/>
              </a:rPr>
              <a:t>, </a:t>
            </a:r>
            <a:r>
              <a:rPr lang="en-US" smtClean="0">
                <a:latin typeface="Times New Roman" pitchFamily="18" charset="0"/>
                <a:hlinkClick r:id="" action="ppaction://hlinkfile" tooltip="Finzi, 1997 #5"/>
              </a:rPr>
              <a:t>7</a:t>
            </a:r>
            <a:r>
              <a:rPr lang="en-US" smtClean="0">
                <a:latin typeface="Times New Roman" pitchFamily="18" charset="0"/>
              </a:rPr>
              <a:t>]. Successful ART also does not eliminate the stigma associated with HIV infection [</a:t>
            </a:r>
            <a:r>
              <a:rPr lang="en-US" smtClean="0">
                <a:latin typeface="Times New Roman" pitchFamily="18" charset="0"/>
                <a:hlinkClick r:id="" action="ppaction://hlinkfile" tooltip="Andrinopoulos, 2011 #161"/>
              </a:rPr>
              <a:t>8</a:t>
            </a:r>
            <a:r>
              <a:rPr lang="en-US" smtClean="0">
                <a:latin typeface="Times New Roman" pitchFamily="18" charset="0"/>
              </a:rPr>
              <a:t>].</a:t>
            </a:r>
          </a:p>
          <a:p>
            <a:r>
              <a:rPr lang="en-US" smtClean="0">
                <a:latin typeface="Times New Roman" pitchFamily="18" charset="0"/>
              </a:rPr>
              <a:t>The first report of a successful cure of HIV after allogeneic stem cell transplant for acute leukemia demonstrated that eradicating HIV from an individual is viable [</a:t>
            </a:r>
            <a:r>
              <a:rPr lang="en-US" smtClean="0">
                <a:latin typeface="Times New Roman" pitchFamily="18" charset="0"/>
                <a:hlinkClick r:id="" action="ppaction://hlinkfile" tooltip="Allers, 2011 #17"/>
              </a:rPr>
              <a:t>9</a:t>
            </a:r>
            <a:r>
              <a:rPr lang="en-US" smtClean="0">
                <a:latin typeface="Times New Roman" pitchFamily="18" charset="0"/>
              </a:rPr>
              <a:t>]. While allogeneic transplant in the absence of usual indications carries substantial risk, cost, and the post-transplant consequences of chronic immunosuppression, other strategies are currently being studied that could potentially cure HIV and be practically deployed [</a:t>
            </a:r>
            <a:r>
              <a:rPr lang="en-US" smtClean="0">
                <a:latin typeface="Times New Roman" pitchFamily="18" charset="0"/>
                <a:hlinkClick r:id="" action="ppaction://hlinkfile" tooltip="Archin, 2012 #108"/>
              </a:rPr>
              <a:t>10-12</a:t>
            </a:r>
            <a:r>
              <a:rPr lang="en-US" smtClean="0">
                <a:latin typeface="Times New Roman" pitchFamily="18" charset="0"/>
              </a:rPr>
              <a:t>]. Further, a recent case report detailed the possible cure of an HIV-infected baby through initiation of ART immediately after birth [</a:t>
            </a:r>
            <a:r>
              <a:rPr lang="en-US" smtClean="0">
                <a:latin typeface="Times New Roman" pitchFamily="18" charset="0"/>
                <a:hlinkClick r:id="" action="ppaction://hlinkfile" tooltip="Persaud, 2013 #166"/>
              </a:rPr>
              <a:t>13</a:t>
            </a:r>
            <a:r>
              <a:rPr lang="en-US" smtClean="0">
                <a:latin typeface="Times New Roman" pitchFamily="18" charset="0"/>
              </a:rPr>
              <a:t>] .With this growing focus on HIV cure efforts, in this analysis we aim to establish thresholds of efficacy, toxicity, durability, cost, and quality of life that would be necessary for a cure strategy to compare favorably with current antiretroviral therapy in the United States.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EFD638D-6B77-4574-9D23-C1D9D6FA569B}" type="datetimeFigureOut">
              <a:rPr lang="en-US"/>
              <a:pPr>
                <a:defRPr/>
              </a:pPr>
              <a:t>6/9/2015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4E96CC9-6704-4725-8B71-750957383C1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B74BDDC-F4E8-44C3-B6CA-3D019FE9A579}" type="datetimeFigureOut">
              <a:rPr lang="en-US"/>
              <a:pPr>
                <a:defRPr/>
              </a:pPr>
              <a:t>6/9/2015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7D3E3E4-5FA5-4648-988E-EF7EB58D66B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7B92FEC-12D6-422B-B295-27D447053D4D}" type="datetimeFigureOut">
              <a:rPr lang="en-US"/>
              <a:pPr>
                <a:defRPr/>
              </a:pPr>
              <a:t>6/9/2015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65106F7-5A37-4491-B1B3-49C2F3A4822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9668261-A81F-4279-B561-CEB6C81FEFF2}" type="datetimeFigureOut">
              <a:rPr lang="en-US"/>
              <a:pPr>
                <a:defRPr/>
              </a:pPr>
              <a:t>6/9/2015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0F3D62-8A73-4A05-8609-421E5747CA1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AFE29C2-5C8F-437D-BC7F-229BCC16D603}" type="datetimeFigureOut">
              <a:rPr lang="en-US"/>
              <a:pPr>
                <a:defRPr/>
              </a:pPr>
              <a:t>6/9/2015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087539B-BA26-4DDD-B660-3339FF2F45E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76570F1-9DBB-40D8-BDE2-FBAA6AF49729}" type="datetimeFigureOut">
              <a:rPr lang="en-US"/>
              <a:pPr>
                <a:defRPr/>
              </a:pPr>
              <a:t>6/9/2015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ACFD4BE-B1DC-4ED6-85F5-977EF77EAC8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536E5C5-0082-4584-8C77-64E31892F12F}" type="datetimeFigureOut">
              <a:rPr lang="en-US"/>
              <a:pPr>
                <a:defRPr/>
              </a:pPr>
              <a:t>6/9/2015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6CA1250-EDC8-4427-90B8-DD83AB62F95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10455F6-4D2B-4CA3-ACC5-734E6211355C}" type="datetimeFigureOut">
              <a:rPr lang="en-US"/>
              <a:pPr>
                <a:defRPr/>
              </a:pPr>
              <a:t>6/9/2015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5EB1FE1-BE4B-4139-B7C4-B87B92E537B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EDFBB61-BB23-4735-90EF-067056F64D1C}" type="datetimeFigureOut">
              <a:rPr lang="en-US"/>
              <a:pPr>
                <a:defRPr/>
              </a:pPr>
              <a:t>6/9/2015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938FCA6-A772-48F4-ADE8-4A45B3DC7D3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8F565C8-E765-43EF-81E9-E189C9253362}" type="datetimeFigureOut">
              <a:rPr lang="en-US"/>
              <a:pPr>
                <a:defRPr/>
              </a:pPr>
              <a:t>6/9/2015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B77430C-D58C-4A83-8654-DC12057A1FF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96F4FE0-20DA-40ED-A260-C956E8ED1763}" type="datetimeFigureOut">
              <a:rPr lang="en-US"/>
              <a:pPr>
                <a:defRPr/>
              </a:pPr>
              <a:t>6/9/2015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BA0F895-3A27-48BD-A8F5-38341F2A10A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pPr>
              <a:defRPr/>
            </a:pPr>
            <a:fld id="{A5BE4C68-7D6F-4201-91CB-C29A479996BA}" type="datetimeFigureOut">
              <a:rPr lang="en-US"/>
              <a:pPr>
                <a:defRPr/>
              </a:pPr>
              <a:t>6/9/2015</a:t>
            </a:fld>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pPr>
              <a:defRPr/>
            </a:pPr>
            <a:fld id="{E5A03E86-07AD-4806-BA82-66B9DF6ECD67}"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rtlCol="0">
            <a:normAutofit/>
          </a:bodyPr>
          <a:lstStyle/>
          <a:p>
            <a:pPr lvl="0"/>
            <a:endParaRPr lang="en-US" noProof="0"/>
          </a:p>
        </p:txBody>
      </p:sp>
      <p:sp>
        <p:nvSpPr>
          <p:cNvPr id="4" name="Date Placeholder 3"/>
          <p:cNvSpPr>
            <a:spLocks noGrp="1"/>
          </p:cNvSpPr>
          <p:nvPr>
            <p:ph type="dt" sz="half" idx="10"/>
          </p:nvPr>
        </p:nvSpPr>
        <p:spPr>
          <a:xfrm>
            <a:off x="685800" y="6248400"/>
            <a:ext cx="1905000" cy="457200"/>
          </a:xfrm>
        </p:spPr>
        <p:txBody>
          <a:bodyPr/>
          <a:lstStyle>
            <a:lvl1pPr>
              <a:defRPr/>
            </a:lvl1pPr>
          </a:lstStyle>
          <a:p>
            <a:pPr>
              <a:defRPr/>
            </a:pPr>
            <a:fld id="{B19D01F3-0973-4844-B921-6290C9088648}" type="datetimeFigureOut">
              <a:rPr lang="en-US"/>
              <a:pPr>
                <a:defRPr/>
              </a:pPr>
              <a:t>6/9/2015</a:t>
            </a:fld>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pPr>
              <a:defRPr/>
            </a:pPr>
            <a:fld id="{7B161BB0-39E8-4CB5-A339-AFE627BB17C5}"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713EAA0-748A-4D45-83EE-0501A7FC719F}" type="datetimeFigureOut">
              <a:rPr lang="en-US"/>
              <a:pPr>
                <a:defRPr/>
              </a:pPr>
              <a:t>6/9/2015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77C0ECD-456B-41BF-A4F8-A0D82C441D5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 id="2147483662" r:id="rId12"/>
    <p:sldLayoutId id="2147483663"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0.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5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idx="4294967295"/>
          </p:nvPr>
        </p:nvSpPr>
        <p:spPr>
          <a:xfrm>
            <a:off x="-236538" y="0"/>
            <a:ext cx="9380538" cy="2201863"/>
          </a:xfrm>
        </p:spPr>
        <p:txBody>
          <a:bodyPr/>
          <a:lstStyle/>
          <a:p>
            <a:pPr eaLnBrk="1" hangingPunct="1"/>
            <a:r>
              <a:rPr lang="en-US" sz="4000" dirty="0" smtClean="0"/>
              <a:t/>
            </a:r>
            <a:br>
              <a:rPr lang="en-US" sz="4000" dirty="0" smtClean="0"/>
            </a:br>
            <a:r>
              <a:rPr lang="en-US" sz="4000" dirty="0" smtClean="0"/>
              <a:t> </a:t>
            </a:r>
            <a:r>
              <a:rPr lang="en-US" sz="4000" b="1" i="1" dirty="0" smtClean="0"/>
              <a:t>Assessing Value in Medicine: </a:t>
            </a:r>
            <a:br>
              <a:rPr lang="en-US" sz="4000" b="1" i="1" dirty="0" smtClean="0"/>
            </a:br>
            <a:r>
              <a:rPr lang="en-US" sz="4000" b="1" i="1" dirty="0" smtClean="0"/>
              <a:t>From Virus to Policy in HIV Disease</a:t>
            </a:r>
          </a:p>
        </p:txBody>
      </p:sp>
      <p:sp>
        <p:nvSpPr>
          <p:cNvPr id="17410" name="Rectangle 3"/>
          <p:cNvSpPr>
            <a:spLocks noGrp="1" noChangeArrowheads="1"/>
          </p:cNvSpPr>
          <p:nvPr>
            <p:ph type="subTitle" idx="4294967295"/>
          </p:nvPr>
        </p:nvSpPr>
        <p:spPr>
          <a:xfrm>
            <a:off x="457200" y="2362200"/>
            <a:ext cx="8001000" cy="4343400"/>
          </a:xfrm>
        </p:spPr>
        <p:txBody>
          <a:bodyPr/>
          <a:lstStyle/>
          <a:p>
            <a:pPr marL="609600" indent="-609600" algn="ctr" eaLnBrk="1" hangingPunct="1">
              <a:lnSpc>
                <a:spcPct val="70000"/>
              </a:lnSpc>
              <a:buFontTx/>
              <a:buNone/>
            </a:pPr>
            <a:endParaRPr lang="en-US" sz="2400" dirty="0" smtClean="0">
              <a:solidFill>
                <a:srgbClr val="595959"/>
              </a:solidFill>
              <a:latin typeface="Arial" charset="0"/>
            </a:endParaRPr>
          </a:p>
          <a:p>
            <a:pPr marL="609600" indent="-609600" algn="ctr" eaLnBrk="1" hangingPunct="1">
              <a:buFontTx/>
              <a:buNone/>
            </a:pPr>
            <a:r>
              <a:rPr lang="en-US" sz="2400" dirty="0" smtClean="0">
                <a:latin typeface="Arial" charset="0"/>
              </a:rPr>
              <a:t>Kenneth A. Freedberg, MD, MSc</a:t>
            </a:r>
          </a:p>
          <a:p>
            <a:pPr marL="609600" indent="-609600" algn="ctr" eaLnBrk="1" hangingPunct="1">
              <a:buFontTx/>
              <a:buNone/>
            </a:pPr>
            <a:r>
              <a:rPr lang="en-US" sz="2400" dirty="0" smtClean="0">
                <a:solidFill>
                  <a:schemeClr val="bg1"/>
                </a:solidFill>
                <a:latin typeface="Arial" charset="0"/>
              </a:rPr>
              <a:t>Divisions of Infectious Disease </a:t>
            </a:r>
          </a:p>
          <a:p>
            <a:pPr marL="609600" indent="-609600" algn="ctr" eaLnBrk="1" hangingPunct="1">
              <a:buFontTx/>
              <a:buNone/>
            </a:pPr>
            <a:r>
              <a:rPr lang="en-US" sz="2400" dirty="0" smtClean="0">
                <a:solidFill>
                  <a:schemeClr val="bg1"/>
                </a:solidFill>
                <a:latin typeface="Arial" charset="0"/>
              </a:rPr>
              <a:t>and General Medicine</a:t>
            </a:r>
          </a:p>
          <a:p>
            <a:pPr marL="609600" indent="-609600" algn="ctr" eaLnBrk="1" hangingPunct="1">
              <a:buFontTx/>
              <a:buNone/>
            </a:pPr>
            <a:r>
              <a:rPr lang="en-US" sz="2400" dirty="0" smtClean="0">
                <a:solidFill>
                  <a:schemeClr val="bg1"/>
                </a:solidFill>
                <a:latin typeface="Arial" charset="0"/>
              </a:rPr>
              <a:t>Massachusetts General Hospital</a:t>
            </a:r>
          </a:p>
          <a:p>
            <a:pPr marL="609600" indent="-609600" algn="ctr" eaLnBrk="1" hangingPunct="1">
              <a:buFontTx/>
              <a:buNone/>
            </a:pPr>
            <a:endParaRPr lang="en-US" sz="2400" dirty="0" smtClean="0">
              <a:latin typeface="Arial" charset="0"/>
            </a:endParaRPr>
          </a:p>
          <a:p>
            <a:pPr marL="609600" indent="-609600" algn="ctr" eaLnBrk="1" hangingPunct="1">
              <a:buFontTx/>
              <a:buNone/>
            </a:pPr>
            <a:r>
              <a:rPr lang="en-US" sz="2400" dirty="0" smtClean="0">
                <a:latin typeface="Arial" charset="0"/>
              </a:rPr>
              <a:t>CREST conference, Boston University</a:t>
            </a:r>
          </a:p>
          <a:p>
            <a:pPr marL="609600" indent="-609600" algn="ctr" eaLnBrk="1" hangingPunct="1">
              <a:buFontTx/>
              <a:buNone/>
            </a:pPr>
            <a:r>
              <a:rPr lang="en-US" sz="2400" dirty="0" smtClean="0">
                <a:latin typeface="Arial" charset="0"/>
              </a:rPr>
              <a:t>June 9, 2015</a:t>
            </a:r>
          </a:p>
          <a:p>
            <a:pPr marL="609600" indent="-609600" algn="ctr" eaLnBrk="1" hangingPunct="1">
              <a:buFontTx/>
              <a:buNone/>
            </a:pPr>
            <a:endParaRPr lang="en-US" sz="2400" dirty="0" smtClean="0">
              <a:solidFill>
                <a:srgbClr val="595959"/>
              </a:solidFill>
              <a:latin typeface="Arial" charset="0"/>
            </a:endParaRPr>
          </a:p>
          <a:p>
            <a:pPr marL="609600" indent="-609600" algn="ctr" eaLnBrk="1" hangingPunct="1">
              <a:buFontTx/>
              <a:buNone/>
            </a:pPr>
            <a:r>
              <a:rPr lang="en-US" sz="2400" dirty="0" smtClean="0">
                <a:latin typeface="Arial" charset="0"/>
              </a:rPr>
              <a:t>Supported by NIAID, NIMH, CDC, CHAI, ANRS</a:t>
            </a:r>
          </a:p>
          <a:p>
            <a:pPr marL="609600" indent="-609600" algn="ctr" eaLnBrk="1" hangingPunct="1">
              <a:buFontTx/>
              <a:buNone/>
            </a:pPr>
            <a:endParaRPr lang="en-US" sz="2400" dirty="0" smtClean="0">
              <a:solidFill>
                <a:schemeClr val="bg1"/>
              </a:solidFill>
              <a:latin typeface="Arial" charset="0"/>
            </a:endParaRPr>
          </a:p>
        </p:txBody>
      </p:sp>
      <p:sp>
        <p:nvSpPr>
          <p:cNvPr id="17411" name="Line 4"/>
          <p:cNvSpPr>
            <a:spLocks noChangeShapeType="1"/>
          </p:cNvSpPr>
          <p:nvPr/>
        </p:nvSpPr>
        <p:spPr bwMode="auto">
          <a:xfrm>
            <a:off x="685800" y="2362200"/>
            <a:ext cx="7848600" cy="0"/>
          </a:xfrm>
          <a:prstGeom prst="line">
            <a:avLst/>
          </a:prstGeom>
          <a:noFill/>
          <a:ln w="28575">
            <a:solidFill>
              <a:srgbClr val="FF0000"/>
            </a:solidFill>
            <a:round/>
            <a:headEnd/>
            <a:tailEnd/>
          </a:ln>
        </p:spPr>
        <p:txBody>
          <a:bodyPr/>
          <a:lstStyle/>
          <a:p>
            <a:endParaRPr lang="en-US"/>
          </a:p>
        </p:txBody>
      </p:sp>
      <p:sp>
        <p:nvSpPr>
          <p:cNvPr id="17412" name="Rectangle 5"/>
          <p:cNvSpPr>
            <a:spLocks noChangeArrowheads="1"/>
          </p:cNvSpPr>
          <p:nvPr/>
        </p:nvSpPr>
        <p:spPr bwMode="auto">
          <a:xfrm>
            <a:off x="4356100" y="6035675"/>
            <a:ext cx="184150" cy="457200"/>
          </a:xfrm>
          <a:prstGeom prst="rect">
            <a:avLst/>
          </a:prstGeom>
          <a:noFill/>
          <a:ln w="12700">
            <a:noFill/>
            <a:miter lim="800000"/>
            <a:headEnd/>
            <a:tailEnd/>
          </a:ln>
        </p:spPr>
        <p:txBody>
          <a:bodyPr wrap="none">
            <a:spAutoFit/>
          </a:bodyPr>
          <a:lstStyle/>
          <a:p>
            <a:pPr algn="ctr" eaLnBrk="0" hangingPunct="0"/>
            <a:endParaRPr lang="en-US" i="1">
              <a:solidFill>
                <a:schemeClr val="bg1"/>
              </a:solidFill>
              <a:latin typeface="Calibri" pitchFamily="34" charset="0"/>
            </a:endParaRPr>
          </a:p>
        </p:txBody>
      </p:sp>
      <p:sp>
        <p:nvSpPr>
          <p:cNvPr id="6" name="TextBox 5"/>
          <p:cNvSpPr txBox="1"/>
          <p:nvPr/>
        </p:nvSpPr>
        <p:spPr>
          <a:xfrm>
            <a:off x="2019300" y="3048000"/>
            <a:ext cx="5105400" cy="1477328"/>
          </a:xfrm>
          <a:prstGeom prst="rect">
            <a:avLst/>
          </a:prstGeom>
          <a:noFill/>
        </p:spPr>
        <p:txBody>
          <a:bodyPr wrap="square" rtlCol="0">
            <a:spAutoFit/>
          </a:bodyPr>
          <a:lstStyle/>
          <a:p>
            <a:pPr marL="609600" indent="-609600" algn="ctr" eaLnBrk="1" hangingPunct="1">
              <a:buFontTx/>
              <a:buNone/>
            </a:pPr>
            <a:r>
              <a:rPr lang="en-US" sz="2400" dirty="0" smtClean="0"/>
              <a:t>Divisions of Infectious Disease </a:t>
            </a:r>
          </a:p>
          <a:p>
            <a:pPr marL="609600" indent="-609600" algn="ctr" eaLnBrk="1" hangingPunct="1">
              <a:buFontTx/>
              <a:buNone/>
            </a:pPr>
            <a:r>
              <a:rPr lang="en-US" sz="2400" dirty="0" smtClean="0"/>
              <a:t>and General Medicine</a:t>
            </a:r>
          </a:p>
          <a:p>
            <a:pPr marL="609600" indent="-609600" algn="ctr" eaLnBrk="1" hangingPunct="1">
              <a:buFontTx/>
              <a:buNone/>
            </a:pPr>
            <a:r>
              <a:rPr lang="en-US" sz="2400" dirty="0" smtClean="0"/>
              <a:t>Massachusetts General Hospital</a:t>
            </a:r>
          </a:p>
          <a:p>
            <a:endParaRPr lang="en-US" dirty="0"/>
          </a:p>
        </p:txBody>
      </p:sp>
      <p:sp>
        <p:nvSpPr>
          <p:cNvPr id="7" name="TextBox 6"/>
          <p:cNvSpPr txBox="1"/>
          <p:nvPr/>
        </p:nvSpPr>
        <p:spPr>
          <a:xfrm>
            <a:off x="1676400" y="3048000"/>
            <a:ext cx="5791200" cy="1200329"/>
          </a:xfrm>
          <a:prstGeom prst="rect">
            <a:avLst/>
          </a:prstGeom>
          <a:noFill/>
        </p:spPr>
        <p:txBody>
          <a:bodyPr wrap="square" rtlCol="0">
            <a:spAutoFit/>
          </a:bodyPr>
          <a:lstStyle/>
          <a:p>
            <a:pPr marL="609600" indent="-609600" algn="ctr" eaLnBrk="1" hangingPunct="1">
              <a:buFontTx/>
              <a:buNone/>
            </a:pPr>
            <a:r>
              <a:rPr lang="en-US" sz="2400" dirty="0" smtClean="0"/>
              <a:t>Co-Director, CREST Program </a:t>
            </a:r>
          </a:p>
          <a:p>
            <a:pPr marL="609600" indent="-609600" algn="ctr" eaLnBrk="1" hangingPunct="1">
              <a:buFontTx/>
              <a:buNone/>
            </a:pPr>
            <a:r>
              <a:rPr lang="en-US" sz="2400" dirty="0" smtClean="0"/>
              <a:t>Boston University School of Medicine</a:t>
            </a:r>
          </a:p>
          <a:p>
            <a:pPr marL="609600" indent="-609600" algn="ctr" eaLnBrk="1" hangingPunct="1">
              <a:buFontTx/>
              <a:buNone/>
            </a:pPr>
            <a:r>
              <a:rPr lang="en-US" sz="2400" dirty="0" smtClean="0"/>
              <a:t>1995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1000"/>
                                        <p:tgtEl>
                                          <p:spTgt spid="6"/>
                                        </p:tgtEl>
                                      </p:cBhvr>
                                    </p:animEffect>
                                    <p:set>
                                      <p:cBhvr>
                                        <p:cTn id="7" dur="1" fill="hold">
                                          <p:stCondLst>
                                            <p:cond delay="999"/>
                                          </p:stCondLst>
                                        </p:cTn>
                                        <p:tgtEl>
                                          <p:spTgt spid="6"/>
                                        </p:tgtEl>
                                        <p:attrNameLst>
                                          <p:attrName>style.visibility</p:attrName>
                                        </p:attrNameLst>
                                      </p:cBhvr>
                                      <p:to>
                                        <p:strVal val="hidden"/>
                                      </p:to>
                                    </p:set>
                                  </p:childTnLst>
                                </p:cTn>
                              </p:par>
                              <p:par>
                                <p:cTn id="8" presetID="1"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9200"/>
            <a:ext cx="9144000" cy="584775"/>
          </a:xfrm>
          <a:prstGeom prst="rect">
            <a:avLst/>
          </a:prstGeom>
          <a:noFill/>
        </p:spPr>
        <p:txBody>
          <a:bodyPr wrap="square" rtlCol="0">
            <a:spAutoFit/>
          </a:bodyPr>
          <a:lstStyle/>
          <a:p>
            <a:pPr algn="ctr"/>
            <a:r>
              <a:rPr lang="en-US" sz="3200" dirty="0" smtClean="0"/>
              <a:t>I have no financial disclosures.</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685800" y="228600"/>
            <a:ext cx="7772400" cy="1143000"/>
          </a:xfrm>
        </p:spPr>
        <p:txBody>
          <a:bodyPr/>
          <a:lstStyle/>
          <a:p>
            <a:pPr eaLnBrk="1" hangingPunct="1"/>
            <a:r>
              <a:rPr lang="en-US" sz="4000" dirty="0" smtClean="0">
                <a:solidFill>
                  <a:srgbClr val="002060"/>
                </a:solidFill>
                <a:latin typeface="Arial" pitchFamily="34" charset="0"/>
              </a:rPr>
              <a:t>Patient: T.C.</a:t>
            </a:r>
          </a:p>
        </p:txBody>
      </p:sp>
      <p:sp>
        <p:nvSpPr>
          <p:cNvPr id="237571" name="Rectangle 3"/>
          <p:cNvSpPr>
            <a:spLocks noGrp="1" noChangeArrowheads="1"/>
          </p:cNvSpPr>
          <p:nvPr>
            <p:ph idx="4294967295"/>
          </p:nvPr>
        </p:nvSpPr>
        <p:spPr>
          <a:xfrm>
            <a:off x="685800" y="1371600"/>
            <a:ext cx="8153400" cy="4818063"/>
          </a:xfrm>
        </p:spPr>
        <p:txBody>
          <a:bodyPr/>
          <a:lstStyle/>
          <a:p>
            <a:pPr marL="812800" indent="-812800" eaLnBrk="1" hangingPunct="1">
              <a:lnSpc>
                <a:spcPct val="90000"/>
              </a:lnSpc>
            </a:pPr>
            <a:r>
              <a:rPr lang="en-US" dirty="0" smtClean="0">
                <a:latin typeface="Arial" pitchFamily="34" charset="0"/>
              </a:rPr>
              <a:t>24 year-old woman</a:t>
            </a:r>
          </a:p>
          <a:p>
            <a:pPr marL="812800" indent="-812800" eaLnBrk="1" hangingPunct="1">
              <a:lnSpc>
                <a:spcPct val="90000"/>
              </a:lnSpc>
            </a:pPr>
            <a:r>
              <a:rPr lang="en-US" dirty="0" smtClean="0">
                <a:latin typeface="Arial" pitchFamily="34" charset="0"/>
              </a:rPr>
              <a:t>Outpatient department with sore throat</a:t>
            </a:r>
          </a:p>
          <a:p>
            <a:pPr marL="812800" indent="-812800" eaLnBrk="1" hangingPunct="1">
              <a:lnSpc>
                <a:spcPct val="90000"/>
              </a:lnSpc>
            </a:pPr>
            <a:r>
              <a:rPr lang="en-US" dirty="0" smtClean="0">
                <a:latin typeface="Arial" pitchFamily="34" charset="0"/>
              </a:rPr>
              <a:t>Thrush noted </a:t>
            </a:r>
          </a:p>
          <a:p>
            <a:pPr marL="812800" indent="-812800" eaLnBrk="1" hangingPunct="1">
              <a:lnSpc>
                <a:spcPct val="90000"/>
              </a:lnSpc>
            </a:pPr>
            <a:r>
              <a:rPr lang="en-US" dirty="0" smtClean="0">
                <a:latin typeface="Arial" pitchFamily="34" charset="0"/>
              </a:rPr>
              <a:t>HIV test recommended</a:t>
            </a:r>
          </a:p>
          <a:p>
            <a:pPr marL="812800" indent="-812800" eaLnBrk="1" hangingPunct="1">
              <a:lnSpc>
                <a:spcPct val="90000"/>
              </a:lnSpc>
            </a:pPr>
            <a:r>
              <a:rPr lang="en-US" dirty="0" smtClean="0">
                <a:solidFill>
                  <a:srgbClr val="FF0000"/>
                </a:solidFill>
                <a:latin typeface="Arial" pitchFamily="34" charset="0"/>
              </a:rPr>
              <a:t>Positive</a:t>
            </a:r>
          </a:p>
          <a:p>
            <a:pPr marL="812800" indent="-812800" eaLnBrk="1" hangingPunct="1">
              <a:lnSpc>
                <a:spcPct val="90000"/>
              </a:lnSpc>
            </a:pPr>
            <a:r>
              <a:rPr lang="en-US" dirty="0" smtClean="0">
                <a:solidFill>
                  <a:srgbClr val="FF0000"/>
                </a:solidFill>
                <a:latin typeface="Arial" pitchFamily="34" charset="0"/>
              </a:rPr>
              <a:t>CD4 20/</a:t>
            </a:r>
            <a:r>
              <a:rPr lang="en-US" dirty="0" err="1" smtClean="0">
                <a:solidFill>
                  <a:srgbClr val="FF0000"/>
                </a:solidFill>
                <a:latin typeface="Arial" pitchFamily="34" charset="0"/>
              </a:rPr>
              <a:t>ul</a:t>
            </a:r>
            <a:r>
              <a:rPr lang="en-US" dirty="0" smtClean="0">
                <a:solidFill>
                  <a:srgbClr val="FF0000"/>
                </a:solidFill>
                <a:latin typeface="Arial" pitchFamily="34" charset="0"/>
              </a:rPr>
              <a:t>, viral load 122,000 copies/ml</a:t>
            </a:r>
          </a:p>
          <a:p>
            <a:pPr marL="812800" indent="-812800" eaLnBrk="1" hangingPunct="1">
              <a:lnSpc>
                <a:spcPct val="90000"/>
              </a:lnSpc>
            </a:pPr>
            <a:endParaRPr lang="en-US" sz="3000" dirty="0" smtClean="0">
              <a:solidFill>
                <a:srgbClr val="C00000"/>
              </a:solidFill>
              <a:latin typeface="Arial" pitchFamily="34" charset="0"/>
            </a:endParaRPr>
          </a:p>
          <a:p>
            <a:pPr marL="812800" indent="-812800" eaLnBrk="1" hangingPunct="1">
              <a:lnSpc>
                <a:spcPct val="90000"/>
              </a:lnSpc>
            </a:pPr>
            <a:endParaRPr lang="en-US" dirty="0" smtClean="0">
              <a:latin typeface="Arial" pitchFamily="34" charset="0"/>
            </a:endParaRPr>
          </a:p>
        </p:txBody>
      </p:sp>
      <p:sp>
        <p:nvSpPr>
          <p:cNvPr id="5"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7571">
                                            <p:txEl>
                                              <p:pRg st="4" end="4"/>
                                            </p:txEl>
                                          </p:spTgt>
                                        </p:tgtEl>
                                        <p:attrNameLst>
                                          <p:attrName>style.visibility</p:attrName>
                                        </p:attrNameLst>
                                      </p:cBhvr>
                                      <p:to>
                                        <p:strVal val="visible"/>
                                      </p:to>
                                    </p:set>
                                    <p:animEffect transition="in" filter="blinds(horizontal)">
                                      <p:cBhvr>
                                        <p:cTn id="7" dur="500"/>
                                        <p:tgtEl>
                                          <p:spTgt spid="237571">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37571">
                                            <p:txEl>
                                              <p:pRg st="5" end="5"/>
                                            </p:txEl>
                                          </p:spTgt>
                                        </p:tgtEl>
                                        <p:attrNameLst>
                                          <p:attrName>style.visibility</p:attrName>
                                        </p:attrNameLst>
                                      </p:cBhvr>
                                      <p:to>
                                        <p:strVal val="visible"/>
                                      </p:to>
                                    </p:set>
                                    <p:animEffect transition="in" filter="blinds(horizontal)">
                                      <p:cBhvr>
                                        <p:cTn id="12" dur="500"/>
                                        <p:tgtEl>
                                          <p:spTgt spid="2375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85800" y="514350"/>
            <a:ext cx="7772400" cy="1143000"/>
          </a:xfrm>
        </p:spPr>
        <p:txBody>
          <a:bodyPr/>
          <a:lstStyle/>
          <a:p>
            <a:pPr eaLnBrk="1" hangingPunct="1"/>
            <a:r>
              <a:rPr lang="en-US" sz="4000" dirty="0" smtClean="0">
                <a:solidFill>
                  <a:srgbClr val="002060"/>
                </a:solidFill>
                <a:latin typeface="Arial" charset="0"/>
              </a:rPr>
              <a:t>Overview</a:t>
            </a:r>
          </a:p>
        </p:txBody>
      </p:sp>
      <p:sp>
        <p:nvSpPr>
          <p:cNvPr id="182275" name="Rectangle 3"/>
          <p:cNvSpPr>
            <a:spLocks noGrp="1" noChangeArrowheads="1"/>
          </p:cNvSpPr>
          <p:nvPr>
            <p:ph idx="1"/>
          </p:nvPr>
        </p:nvSpPr>
        <p:spPr>
          <a:xfrm>
            <a:off x="677863" y="1752600"/>
            <a:ext cx="7772400" cy="4267200"/>
          </a:xfrm>
        </p:spPr>
        <p:txBody>
          <a:bodyPr>
            <a:normAutofit lnSpcReduction="10000"/>
          </a:bodyPr>
          <a:lstStyle/>
          <a:p>
            <a:pPr marL="812800" indent="-812800" eaLnBrk="1" hangingPunct="1">
              <a:buFontTx/>
              <a:buAutoNum type="arabicPeriod"/>
              <a:defRPr/>
            </a:pPr>
            <a:r>
              <a:rPr lang="en-US" dirty="0" smtClean="0">
                <a:solidFill>
                  <a:srgbClr val="404040"/>
                </a:solidFill>
                <a:latin typeface="Arial" charset="0"/>
              </a:rPr>
              <a:t>Clinical Economics: brief introduction</a:t>
            </a:r>
          </a:p>
          <a:p>
            <a:pPr marL="812800" indent="-812800" eaLnBrk="1" hangingPunct="1">
              <a:buFontTx/>
              <a:buAutoNum type="arabicPeriod"/>
              <a:defRPr/>
            </a:pPr>
            <a:r>
              <a:rPr lang="en-US" dirty="0" smtClean="0">
                <a:solidFill>
                  <a:srgbClr val="404040"/>
                </a:solidFill>
                <a:latin typeface="Arial" charset="0"/>
              </a:rPr>
              <a:t>The Cost-effectiveness of Presenting AIDS Complications (CEPAC) Model </a:t>
            </a:r>
          </a:p>
          <a:p>
            <a:pPr marL="812800" indent="-812800" eaLnBrk="1" hangingPunct="1">
              <a:buFontTx/>
              <a:buAutoNum type="arabicPeriod" startAt="3"/>
              <a:defRPr/>
            </a:pPr>
            <a:r>
              <a:rPr lang="en-US" dirty="0" smtClean="0">
                <a:solidFill>
                  <a:srgbClr val="404040"/>
                </a:solidFill>
                <a:latin typeface="Arial" charset="0"/>
              </a:rPr>
              <a:t>Cost-effectiveness and policy in the United States</a:t>
            </a:r>
          </a:p>
          <a:p>
            <a:pPr marL="812800" indent="-812800" eaLnBrk="1" hangingPunct="1">
              <a:buFontTx/>
              <a:buAutoNum type="arabicPeriod" startAt="3"/>
              <a:defRPr/>
            </a:pPr>
            <a:r>
              <a:rPr lang="en-US" dirty="0" smtClean="0">
                <a:solidFill>
                  <a:srgbClr val="404040"/>
                </a:solidFill>
                <a:latin typeface="Arial" charset="0"/>
              </a:rPr>
              <a:t>Cost-effectiveness in resource-limited settings</a:t>
            </a:r>
          </a:p>
          <a:p>
            <a:pPr marL="812800" indent="-812800" eaLnBrk="1" hangingPunct="1">
              <a:buFontTx/>
              <a:buAutoNum type="arabicPeriod" startAt="3"/>
              <a:defRPr/>
            </a:pPr>
            <a:r>
              <a:rPr lang="en-US" dirty="0" smtClean="0">
                <a:solidFill>
                  <a:srgbClr val="404040"/>
                </a:solidFill>
                <a:latin typeface="Arial" charset="0"/>
              </a:rPr>
              <a:t>Conclusions</a:t>
            </a:r>
          </a:p>
        </p:txBody>
      </p:sp>
      <p:sp>
        <p:nvSpPr>
          <p:cNvPr id="5" name="Line 4"/>
          <p:cNvSpPr>
            <a:spLocks noChangeShapeType="1"/>
          </p:cNvSpPr>
          <p:nvPr/>
        </p:nvSpPr>
        <p:spPr bwMode="auto">
          <a:xfrm>
            <a:off x="647700" y="13716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Rectangle 2"/>
          <p:cNvSpPr>
            <a:spLocks noChangeArrowheads="1"/>
          </p:cNvSpPr>
          <p:nvPr/>
        </p:nvSpPr>
        <p:spPr bwMode="auto">
          <a:xfrm>
            <a:off x="2732088" y="5148263"/>
            <a:ext cx="1743075" cy="1436687"/>
          </a:xfrm>
          <a:prstGeom prst="rect">
            <a:avLst/>
          </a:prstGeom>
          <a:solidFill>
            <a:schemeClr val="bg1"/>
          </a:solidFill>
          <a:ln w="12700">
            <a:noFill/>
            <a:miter lim="800000"/>
            <a:headEnd/>
            <a:tailEnd/>
          </a:ln>
        </p:spPr>
        <p:txBody>
          <a:bodyPr wrap="none" anchor="ctr"/>
          <a:lstStyle/>
          <a:p>
            <a:endParaRPr lang="en-US">
              <a:latin typeface="Calibri" pitchFamily="34" charset="0"/>
            </a:endParaRPr>
          </a:p>
        </p:txBody>
      </p:sp>
      <p:sp>
        <p:nvSpPr>
          <p:cNvPr id="21506" name="Rectangle 3"/>
          <p:cNvSpPr>
            <a:spLocks noChangeArrowheads="1"/>
          </p:cNvSpPr>
          <p:nvPr/>
        </p:nvSpPr>
        <p:spPr bwMode="auto">
          <a:xfrm>
            <a:off x="5456238" y="4833938"/>
            <a:ext cx="1641475" cy="1746250"/>
          </a:xfrm>
          <a:prstGeom prst="rect">
            <a:avLst/>
          </a:prstGeom>
          <a:solidFill>
            <a:schemeClr val="bg1"/>
          </a:solidFill>
          <a:ln w="12700">
            <a:noFill/>
            <a:miter lim="800000"/>
            <a:headEnd/>
            <a:tailEnd/>
          </a:ln>
        </p:spPr>
        <p:txBody>
          <a:bodyPr wrap="none" anchor="ctr"/>
          <a:lstStyle/>
          <a:p>
            <a:endParaRPr lang="en-US">
              <a:latin typeface="Calibri" pitchFamily="34" charset="0"/>
            </a:endParaRPr>
          </a:p>
        </p:txBody>
      </p:sp>
      <p:sp>
        <p:nvSpPr>
          <p:cNvPr id="21507" name="Rectangle 4"/>
          <p:cNvSpPr>
            <a:spLocks noGrp="1" noChangeArrowheads="1"/>
          </p:cNvSpPr>
          <p:nvPr>
            <p:ph type="title"/>
          </p:nvPr>
        </p:nvSpPr>
        <p:spPr>
          <a:xfrm>
            <a:off x="287338" y="217488"/>
            <a:ext cx="8636000" cy="1195387"/>
          </a:xfrm>
        </p:spPr>
        <p:txBody>
          <a:bodyPr/>
          <a:lstStyle/>
          <a:p>
            <a:pPr eaLnBrk="1" hangingPunct="1"/>
            <a:r>
              <a:rPr lang="en-US" sz="4000" dirty="0" smtClean="0">
                <a:solidFill>
                  <a:srgbClr val="002060"/>
                </a:solidFill>
                <a:latin typeface="Arial" charset="0"/>
              </a:rPr>
              <a:t>HIV Clinical Policy: US</a:t>
            </a:r>
          </a:p>
        </p:txBody>
      </p:sp>
      <p:pic>
        <p:nvPicPr>
          <p:cNvPr id="21509" name="Picture 6"/>
          <p:cNvPicPr>
            <a:picLocks noChangeAspect="1" noChangeArrowheads="1"/>
          </p:cNvPicPr>
          <p:nvPr/>
        </p:nvPicPr>
        <p:blipFill>
          <a:blip r:embed="rId3" cstate="print"/>
          <a:srcRect/>
          <a:stretch>
            <a:fillRect/>
          </a:stretch>
        </p:blipFill>
        <p:spPr bwMode="auto">
          <a:xfrm>
            <a:off x="3992563" y="1714500"/>
            <a:ext cx="1354137" cy="1060450"/>
          </a:xfrm>
          <a:prstGeom prst="rect">
            <a:avLst/>
          </a:prstGeom>
          <a:noFill/>
          <a:ln w="9525">
            <a:noFill/>
            <a:miter lim="800000"/>
            <a:headEnd/>
            <a:tailEnd/>
          </a:ln>
        </p:spPr>
      </p:pic>
      <p:pic>
        <p:nvPicPr>
          <p:cNvPr id="21510" name="Picture 7"/>
          <p:cNvPicPr>
            <a:picLocks noChangeAspect="1" noChangeArrowheads="1"/>
          </p:cNvPicPr>
          <p:nvPr/>
        </p:nvPicPr>
        <p:blipFill>
          <a:blip r:embed="rId4" cstate="print"/>
          <a:srcRect/>
          <a:stretch>
            <a:fillRect/>
          </a:stretch>
        </p:blipFill>
        <p:spPr bwMode="auto">
          <a:xfrm>
            <a:off x="7023100" y="2325688"/>
            <a:ext cx="863600" cy="971550"/>
          </a:xfrm>
          <a:prstGeom prst="rect">
            <a:avLst/>
          </a:prstGeom>
          <a:noFill/>
          <a:ln w="9525">
            <a:noFill/>
            <a:miter lim="800000"/>
            <a:headEnd/>
            <a:tailEnd/>
          </a:ln>
        </p:spPr>
      </p:pic>
      <p:pic>
        <p:nvPicPr>
          <p:cNvPr id="21511" name="Picture 8"/>
          <p:cNvPicPr>
            <a:picLocks noChangeAspect="1" noChangeArrowheads="1"/>
          </p:cNvPicPr>
          <p:nvPr/>
        </p:nvPicPr>
        <p:blipFill>
          <a:blip r:embed="rId5" cstate="print"/>
          <a:srcRect l="25000" r="50000"/>
          <a:stretch>
            <a:fillRect/>
          </a:stretch>
        </p:blipFill>
        <p:spPr bwMode="auto">
          <a:xfrm>
            <a:off x="7959725" y="4443413"/>
            <a:ext cx="411163" cy="1571625"/>
          </a:xfrm>
          <a:prstGeom prst="rect">
            <a:avLst/>
          </a:prstGeom>
          <a:noFill/>
          <a:ln w="9525">
            <a:noFill/>
            <a:miter lim="800000"/>
            <a:headEnd/>
            <a:tailEnd/>
          </a:ln>
        </p:spPr>
      </p:pic>
      <p:grpSp>
        <p:nvGrpSpPr>
          <p:cNvPr id="21512" name="Group 9"/>
          <p:cNvGrpSpPr>
            <a:grpSpLocks/>
          </p:cNvGrpSpPr>
          <p:nvPr/>
        </p:nvGrpSpPr>
        <p:grpSpPr bwMode="auto">
          <a:xfrm>
            <a:off x="5491163" y="4903788"/>
            <a:ext cx="1557337" cy="1600200"/>
            <a:chOff x="3840" y="2352"/>
            <a:chExt cx="837" cy="1584"/>
          </a:xfrm>
        </p:grpSpPr>
        <p:grpSp>
          <p:nvGrpSpPr>
            <p:cNvPr id="298423" name="Group 10"/>
            <p:cNvGrpSpPr>
              <a:grpSpLocks/>
            </p:cNvGrpSpPr>
            <p:nvPr/>
          </p:nvGrpSpPr>
          <p:grpSpPr bwMode="auto">
            <a:xfrm>
              <a:off x="3840" y="2352"/>
              <a:ext cx="837" cy="432"/>
              <a:chOff x="3483" y="2640"/>
              <a:chExt cx="1818" cy="768"/>
            </a:xfrm>
          </p:grpSpPr>
          <p:pic>
            <p:nvPicPr>
              <p:cNvPr id="298457" name="Picture 11"/>
              <p:cNvPicPr>
                <a:picLocks noChangeAspect="1" noChangeArrowheads="1"/>
              </p:cNvPicPr>
              <p:nvPr/>
            </p:nvPicPr>
            <p:blipFill>
              <a:blip r:embed="rId5" cstate="print"/>
              <a:srcRect r="75000"/>
              <a:stretch>
                <a:fillRect/>
              </a:stretch>
            </p:blipFill>
            <p:spPr bwMode="auto">
              <a:xfrm>
                <a:off x="3792" y="2736"/>
                <a:ext cx="192" cy="654"/>
              </a:xfrm>
              <a:prstGeom prst="rect">
                <a:avLst/>
              </a:prstGeom>
              <a:noFill/>
              <a:ln w="9525">
                <a:noFill/>
                <a:miter lim="800000"/>
                <a:headEnd/>
                <a:tailEnd/>
              </a:ln>
            </p:spPr>
          </p:pic>
          <p:pic>
            <p:nvPicPr>
              <p:cNvPr id="298458" name="Picture 12"/>
              <p:cNvPicPr>
                <a:picLocks noChangeAspect="1" noChangeArrowheads="1"/>
              </p:cNvPicPr>
              <p:nvPr/>
            </p:nvPicPr>
            <p:blipFill>
              <a:blip r:embed="rId5" cstate="print"/>
              <a:srcRect l="75000" r="6250"/>
              <a:stretch>
                <a:fillRect/>
              </a:stretch>
            </p:blipFill>
            <p:spPr bwMode="auto">
              <a:xfrm>
                <a:off x="3648" y="2736"/>
                <a:ext cx="144" cy="654"/>
              </a:xfrm>
              <a:prstGeom prst="rect">
                <a:avLst/>
              </a:prstGeom>
              <a:noFill/>
              <a:ln w="9525">
                <a:noFill/>
                <a:miter lim="800000"/>
                <a:headEnd/>
                <a:tailEnd/>
              </a:ln>
            </p:spPr>
          </p:pic>
          <p:pic>
            <p:nvPicPr>
              <p:cNvPr id="298459" name="Picture 13"/>
              <p:cNvPicPr>
                <a:picLocks noChangeAspect="1" noChangeArrowheads="1"/>
              </p:cNvPicPr>
              <p:nvPr/>
            </p:nvPicPr>
            <p:blipFill>
              <a:blip r:embed="rId5" cstate="print"/>
              <a:srcRect l="75000" r="6250"/>
              <a:stretch>
                <a:fillRect/>
              </a:stretch>
            </p:blipFill>
            <p:spPr bwMode="auto">
              <a:xfrm>
                <a:off x="3984" y="2784"/>
                <a:ext cx="192" cy="606"/>
              </a:xfrm>
              <a:prstGeom prst="rect">
                <a:avLst/>
              </a:prstGeom>
              <a:noFill/>
              <a:ln w="9525">
                <a:noFill/>
                <a:miter lim="800000"/>
                <a:headEnd/>
                <a:tailEnd/>
              </a:ln>
            </p:spPr>
          </p:pic>
          <p:pic>
            <p:nvPicPr>
              <p:cNvPr id="298460" name="Picture 14"/>
              <p:cNvPicPr>
                <a:picLocks noChangeAspect="1" noChangeArrowheads="1"/>
              </p:cNvPicPr>
              <p:nvPr/>
            </p:nvPicPr>
            <p:blipFill>
              <a:blip r:embed="rId5" cstate="print"/>
              <a:srcRect r="75000"/>
              <a:stretch>
                <a:fillRect/>
              </a:stretch>
            </p:blipFill>
            <p:spPr bwMode="auto">
              <a:xfrm>
                <a:off x="4176" y="2640"/>
                <a:ext cx="192" cy="750"/>
              </a:xfrm>
              <a:prstGeom prst="rect">
                <a:avLst/>
              </a:prstGeom>
              <a:noFill/>
              <a:ln w="9525">
                <a:noFill/>
                <a:miter lim="800000"/>
                <a:headEnd/>
                <a:tailEnd/>
              </a:ln>
            </p:spPr>
          </p:pic>
          <p:pic>
            <p:nvPicPr>
              <p:cNvPr id="298461" name="Picture 15"/>
              <p:cNvPicPr>
                <a:picLocks noChangeAspect="1" noChangeArrowheads="1"/>
              </p:cNvPicPr>
              <p:nvPr/>
            </p:nvPicPr>
            <p:blipFill>
              <a:blip r:embed="rId5" cstate="print"/>
              <a:srcRect l="75000" r="6250"/>
              <a:stretch>
                <a:fillRect/>
              </a:stretch>
            </p:blipFill>
            <p:spPr bwMode="auto">
              <a:xfrm>
                <a:off x="4368" y="2640"/>
                <a:ext cx="165" cy="750"/>
              </a:xfrm>
              <a:prstGeom prst="rect">
                <a:avLst/>
              </a:prstGeom>
              <a:noFill/>
              <a:ln w="9525">
                <a:noFill/>
                <a:miter lim="800000"/>
                <a:headEnd/>
                <a:tailEnd/>
              </a:ln>
            </p:spPr>
          </p:pic>
          <p:pic>
            <p:nvPicPr>
              <p:cNvPr id="298462" name="Picture 16"/>
              <p:cNvPicPr>
                <a:picLocks noChangeAspect="1" noChangeArrowheads="1"/>
              </p:cNvPicPr>
              <p:nvPr/>
            </p:nvPicPr>
            <p:blipFill>
              <a:blip r:embed="rId5" cstate="print"/>
              <a:srcRect r="75000"/>
              <a:stretch>
                <a:fillRect/>
              </a:stretch>
            </p:blipFill>
            <p:spPr bwMode="auto">
              <a:xfrm>
                <a:off x="4512" y="2736"/>
                <a:ext cx="240" cy="654"/>
              </a:xfrm>
              <a:prstGeom prst="rect">
                <a:avLst/>
              </a:prstGeom>
              <a:noFill/>
              <a:ln w="9525">
                <a:noFill/>
                <a:miter lim="800000"/>
                <a:headEnd/>
                <a:tailEnd/>
              </a:ln>
            </p:spPr>
          </p:pic>
          <p:pic>
            <p:nvPicPr>
              <p:cNvPr id="298463" name="Picture 17"/>
              <p:cNvPicPr>
                <a:picLocks noChangeAspect="1" noChangeArrowheads="1"/>
              </p:cNvPicPr>
              <p:nvPr/>
            </p:nvPicPr>
            <p:blipFill>
              <a:blip r:embed="rId5" cstate="print"/>
              <a:srcRect l="75000" r="6250"/>
              <a:stretch>
                <a:fillRect/>
              </a:stretch>
            </p:blipFill>
            <p:spPr bwMode="auto">
              <a:xfrm>
                <a:off x="4752" y="2640"/>
                <a:ext cx="165" cy="750"/>
              </a:xfrm>
              <a:prstGeom prst="rect">
                <a:avLst/>
              </a:prstGeom>
              <a:noFill/>
              <a:ln w="9525">
                <a:noFill/>
                <a:miter lim="800000"/>
                <a:headEnd/>
                <a:tailEnd/>
              </a:ln>
            </p:spPr>
          </p:pic>
          <p:pic>
            <p:nvPicPr>
              <p:cNvPr id="298464" name="Picture 18"/>
              <p:cNvPicPr>
                <a:picLocks noChangeAspect="1" noChangeArrowheads="1"/>
              </p:cNvPicPr>
              <p:nvPr/>
            </p:nvPicPr>
            <p:blipFill>
              <a:blip r:embed="rId5" cstate="print"/>
              <a:srcRect l="75000" r="6250"/>
              <a:stretch>
                <a:fillRect/>
              </a:stretch>
            </p:blipFill>
            <p:spPr bwMode="auto">
              <a:xfrm>
                <a:off x="4944" y="2784"/>
                <a:ext cx="192" cy="606"/>
              </a:xfrm>
              <a:prstGeom prst="rect">
                <a:avLst/>
              </a:prstGeom>
              <a:noFill/>
              <a:ln w="9525">
                <a:noFill/>
                <a:miter lim="800000"/>
                <a:headEnd/>
                <a:tailEnd/>
              </a:ln>
            </p:spPr>
          </p:pic>
          <p:pic>
            <p:nvPicPr>
              <p:cNvPr id="298465" name="Picture 19"/>
              <p:cNvPicPr>
                <a:picLocks noChangeAspect="1" noChangeArrowheads="1"/>
              </p:cNvPicPr>
              <p:nvPr/>
            </p:nvPicPr>
            <p:blipFill>
              <a:blip r:embed="rId5" cstate="print"/>
              <a:srcRect l="75000" r="6250"/>
              <a:stretch>
                <a:fillRect/>
              </a:stretch>
            </p:blipFill>
            <p:spPr bwMode="auto">
              <a:xfrm>
                <a:off x="5136" y="2658"/>
                <a:ext cx="165" cy="750"/>
              </a:xfrm>
              <a:prstGeom prst="rect">
                <a:avLst/>
              </a:prstGeom>
              <a:noFill/>
              <a:ln w="9525">
                <a:noFill/>
                <a:miter lim="800000"/>
                <a:headEnd/>
                <a:tailEnd/>
              </a:ln>
            </p:spPr>
          </p:pic>
          <p:pic>
            <p:nvPicPr>
              <p:cNvPr id="298466" name="Picture 20"/>
              <p:cNvPicPr>
                <a:picLocks noChangeAspect="1" noChangeArrowheads="1"/>
              </p:cNvPicPr>
              <p:nvPr/>
            </p:nvPicPr>
            <p:blipFill>
              <a:blip r:embed="rId5"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424" name="Group 21"/>
            <p:cNvGrpSpPr>
              <a:grpSpLocks/>
            </p:cNvGrpSpPr>
            <p:nvPr/>
          </p:nvGrpSpPr>
          <p:grpSpPr bwMode="auto">
            <a:xfrm>
              <a:off x="3840" y="3504"/>
              <a:ext cx="837" cy="432"/>
              <a:chOff x="3483" y="2640"/>
              <a:chExt cx="1818" cy="768"/>
            </a:xfrm>
          </p:grpSpPr>
          <p:pic>
            <p:nvPicPr>
              <p:cNvPr id="298447" name="Picture 22"/>
              <p:cNvPicPr>
                <a:picLocks noChangeAspect="1" noChangeArrowheads="1"/>
              </p:cNvPicPr>
              <p:nvPr/>
            </p:nvPicPr>
            <p:blipFill>
              <a:blip r:embed="rId5" cstate="print"/>
              <a:srcRect r="75000"/>
              <a:stretch>
                <a:fillRect/>
              </a:stretch>
            </p:blipFill>
            <p:spPr bwMode="auto">
              <a:xfrm>
                <a:off x="3792" y="2736"/>
                <a:ext cx="192" cy="654"/>
              </a:xfrm>
              <a:prstGeom prst="rect">
                <a:avLst/>
              </a:prstGeom>
              <a:noFill/>
              <a:ln w="9525">
                <a:noFill/>
                <a:miter lim="800000"/>
                <a:headEnd/>
                <a:tailEnd/>
              </a:ln>
            </p:spPr>
          </p:pic>
          <p:pic>
            <p:nvPicPr>
              <p:cNvPr id="298448" name="Picture 23"/>
              <p:cNvPicPr>
                <a:picLocks noChangeAspect="1" noChangeArrowheads="1"/>
              </p:cNvPicPr>
              <p:nvPr/>
            </p:nvPicPr>
            <p:blipFill>
              <a:blip r:embed="rId5" cstate="print"/>
              <a:srcRect l="75000" r="6250"/>
              <a:stretch>
                <a:fillRect/>
              </a:stretch>
            </p:blipFill>
            <p:spPr bwMode="auto">
              <a:xfrm>
                <a:off x="3648" y="2736"/>
                <a:ext cx="144" cy="654"/>
              </a:xfrm>
              <a:prstGeom prst="rect">
                <a:avLst/>
              </a:prstGeom>
              <a:noFill/>
              <a:ln w="9525">
                <a:noFill/>
                <a:miter lim="800000"/>
                <a:headEnd/>
                <a:tailEnd/>
              </a:ln>
            </p:spPr>
          </p:pic>
          <p:pic>
            <p:nvPicPr>
              <p:cNvPr id="298449" name="Picture 24"/>
              <p:cNvPicPr>
                <a:picLocks noChangeAspect="1" noChangeArrowheads="1"/>
              </p:cNvPicPr>
              <p:nvPr/>
            </p:nvPicPr>
            <p:blipFill>
              <a:blip r:embed="rId5" cstate="print"/>
              <a:srcRect l="75000" r="6250"/>
              <a:stretch>
                <a:fillRect/>
              </a:stretch>
            </p:blipFill>
            <p:spPr bwMode="auto">
              <a:xfrm>
                <a:off x="3984" y="2784"/>
                <a:ext cx="192" cy="606"/>
              </a:xfrm>
              <a:prstGeom prst="rect">
                <a:avLst/>
              </a:prstGeom>
              <a:noFill/>
              <a:ln w="9525">
                <a:noFill/>
                <a:miter lim="800000"/>
                <a:headEnd/>
                <a:tailEnd/>
              </a:ln>
            </p:spPr>
          </p:pic>
          <p:pic>
            <p:nvPicPr>
              <p:cNvPr id="298450" name="Picture 25"/>
              <p:cNvPicPr>
                <a:picLocks noChangeAspect="1" noChangeArrowheads="1"/>
              </p:cNvPicPr>
              <p:nvPr/>
            </p:nvPicPr>
            <p:blipFill>
              <a:blip r:embed="rId5" cstate="print"/>
              <a:srcRect r="75000"/>
              <a:stretch>
                <a:fillRect/>
              </a:stretch>
            </p:blipFill>
            <p:spPr bwMode="auto">
              <a:xfrm>
                <a:off x="4176" y="2640"/>
                <a:ext cx="192" cy="750"/>
              </a:xfrm>
              <a:prstGeom prst="rect">
                <a:avLst/>
              </a:prstGeom>
              <a:noFill/>
              <a:ln w="9525">
                <a:noFill/>
                <a:miter lim="800000"/>
                <a:headEnd/>
                <a:tailEnd/>
              </a:ln>
            </p:spPr>
          </p:pic>
          <p:pic>
            <p:nvPicPr>
              <p:cNvPr id="298451" name="Picture 26"/>
              <p:cNvPicPr>
                <a:picLocks noChangeAspect="1" noChangeArrowheads="1"/>
              </p:cNvPicPr>
              <p:nvPr/>
            </p:nvPicPr>
            <p:blipFill>
              <a:blip r:embed="rId5" cstate="print"/>
              <a:srcRect l="75000" r="6250"/>
              <a:stretch>
                <a:fillRect/>
              </a:stretch>
            </p:blipFill>
            <p:spPr bwMode="auto">
              <a:xfrm>
                <a:off x="4368" y="2640"/>
                <a:ext cx="165" cy="750"/>
              </a:xfrm>
              <a:prstGeom prst="rect">
                <a:avLst/>
              </a:prstGeom>
              <a:noFill/>
              <a:ln w="9525">
                <a:noFill/>
                <a:miter lim="800000"/>
                <a:headEnd/>
                <a:tailEnd/>
              </a:ln>
            </p:spPr>
          </p:pic>
          <p:pic>
            <p:nvPicPr>
              <p:cNvPr id="298452" name="Picture 27"/>
              <p:cNvPicPr>
                <a:picLocks noChangeAspect="1" noChangeArrowheads="1"/>
              </p:cNvPicPr>
              <p:nvPr/>
            </p:nvPicPr>
            <p:blipFill>
              <a:blip r:embed="rId5" cstate="print"/>
              <a:srcRect r="75000"/>
              <a:stretch>
                <a:fillRect/>
              </a:stretch>
            </p:blipFill>
            <p:spPr bwMode="auto">
              <a:xfrm>
                <a:off x="4512" y="2736"/>
                <a:ext cx="240" cy="654"/>
              </a:xfrm>
              <a:prstGeom prst="rect">
                <a:avLst/>
              </a:prstGeom>
              <a:noFill/>
              <a:ln w="9525">
                <a:noFill/>
                <a:miter lim="800000"/>
                <a:headEnd/>
                <a:tailEnd/>
              </a:ln>
            </p:spPr>
          </p:pic>
          <p:pic>
            <p:nvPicPr>
              <p:cNvPr id="298453" name="Picture 28"/>
              <p:cNvPicPr>
                <a:picLocks noChangeAspect="1" noChangeArrowheads="1"/>
              </p:cNvPicPr>
              <p:nvPr/>
            </p:nvPicPr>
            <p:blipFill>
              <a:blip r:embed="rId5" cstate="print"/>
              <a:srcRect l="75000" r="6250"/>
              <a:stretch>
                <a:fillRect/>
              </a:stretch>
            </p:blipFill>
            <p:spPr bwMode="auto">
              <a:xfrm>
                <a:off x="4752" y="2640"/>
                <a:ext cx="165" cy="750"/>
              </a:xfrm>
              <a:prstGeom prst="rect">
                <a:avLst/>
              </a:prstGeom>
              <a:noFill/>
              <a:ln w="9525">
                <a:noFill/>
                <a:miter lim="800000"/>
                <a:headEnd/>
                <a:tailEnd/>
              </a:ln>
            </p:spPr>
          </p:pic>
          <p:pic>
            <p:nvPicPr>
              <p:cNvPr id="298454" name="Picture 29"/>
              <p:cNvPicPr>
                <a:picLocks noChangeAspect="1" noChangeArrowheads="1"/>
              </p:cNvPicPr>
              <p:nvPr/>
            </p:nvPicPr>
            <p:blipFill>
              <a:blip r:embed="rId5" cstate="print"/>
              <a:srcRect l="75000" r="6250"/>
              <a:stretch>
                <a:fillRect/>
              </a:stretch>
            </p:blipFill>
            <p:spPr bwMode="auto">
              <a:xfrm>
                <a:off x="4944" y="2784"/>
                <a:ext cx="192" cy="606"/>
              </a:xfrm>
              <a:prstGeom prst="rect">
                <a:avLst/>
              </a:prstGeom>
              <a:noFill/>
              <a:ln w="9525">
                <a:noFill/>
                <a:miter lim="800000"/>
                <a:headEnd/>
                <a:tailEnd/>
              </a:ln>
            </p:spPr>
          </p:pic>
          <p:pic>
            <p:nvPicPr>
              <p:cNvPr id="298455" name="Picture 30"/>
              <p:cNvPicPr>
                <a:picLocks noChangeAspect="1" noChangeArrowheads="1"/>
              </p:cNvPicPr>
              <p:nvPr/>
            </p:nvPicPr>
            <p:blipFill>
              <a:blip r:embed="rId5" cstate="print"/>
              <a:srcRect l="75000" r="6250"/>
              <a:stretch>
                <a:fillRect/>
              </a:stretch>
            </p:blipFill>
            <p:spPr bwMode="auto">
              <a:xfrm>
                <a:off x="5136" y="2658"/>
                <a:ext cx="165" cy="750"/>
              </a:xfrm>
              <a:prstGeom prst="rect">
                <a:avLst/>
              </a:prstGeom>
              <a:noFill/>
              <a:ln w="9525">
                <a:noFill/>
                <a:miter lim="800000"/>
                <a:headEnd/>
                <a:tailEnd/>
              </a:ln>
            </p:spPr>
          </p:pic>
          <p:pic>
            <p:nvPicPr>
              <p:cNvPr id="298456" name="Picture 31"/>
              <p:cNvPicPr>
                <a:picLocks noChangeAspect="1" noChangeArrowheads="1"/>
              </p:cNvPicPr>
              <p:nvPr/>
            </p:nvPicPr>
            <p:blipFill>
              <a:blip r:embed="rId5"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425" name="Group 32"/>
            <p:cNvGrpSpPr>
              <a:grpSpLocks/>
            </p:cNvGrpSpPr>
            <p:nvPr/>
          </p:nvGrpSpPr>
          <p:grpSpPr bwMode="auto">
            <a:xfrm>
              <a:off x="3840" y="2736"/>
              <a:ext cx="837" cy="432"/>
              <a:chOff x="3483" y="2640"/>
              <a:chExt cx="1818" cy="768"/>
            </a:xfrm>
          </p:grpSpPr>
          <p:pic>
            <p:nvPicPr>
              <p:cNvPr id="298437" name="Picture 33"/>
              <p:cNvPicPr>
                <a:picLocks noChangeAspect="1" noChangeArrowheads="1"/>
              </p:cNvPicPr>
              <p:nvPr/>
            </p:nvPicPr>
            <p:blipFill>
              <a:blip r:embed="rId5" cstate="print"/>
              <a:srcRect r="75000"/>
              <a:stretch>
                <a:fillRect/>
              </a:stretch>
            </p:blipFill>
            <p:spPr bwMode="auto">
              <a:xfrm>
                <a:off x="3792" y="2736"/>
                <a:ext cx="192" cy="654"/>
              </a:xfrm>
              <a:prstGeom prst="rect">
                <a:avLst/>
              </a:prstGeom>
              <a:noFill/>
              <a:ln w="9525">
                <a:noFill/>
                <a:miter lim="800000"/>
                <a:headEnd/>
                <a:tailEnd/>
              </a:ln>
            </p:spPr>
          </p:pic>
          <p:pic>
            <p:nvPicPr>
              <p:cNvPr id="298438" name="Picture 34"/>
              <p:cNvPicPr>
                <a:picLocks noChangeAspect="1" noChangeArrowheads="1"/>
              </p:cNvPicPr>
              <p:nvPr/>
            </p:nvPicPr>
            <p:blipFill>
              <a:blip r:embed="rId5" cstate="print"/>
              <a:srcRect l="75000" r="6250"/>
              <a:stretch>
                <a:fillRect/>
              </a:stretch>
            </p:blipFill>
            <p:spPr bwMode="auto">
              <a:xfrm>
                <a:off x="3648" y="2736"/>
                <a:ext cx="144" cy="654"/>
              </a:xfrm>
              <a:prstGeom prst="rect">
                <a:avLst/>
              </a:prstGeom>
              <a:noFill/>
              <a:ln w="9525">
                <a:noFill/>
                <a:miter lim="800000"/>
                <a:headEnd/>
                <a:tailEnd/>
              </a:ln>
            </p:spPr>
          </p:pic>
          <p:pic>
            <p:nvPicPr>
              <p:cNvPr id="298439" name="Picture 35"/>
              <p:cNvPicPr>
                <a:picLocks noChangeAspect="1" noChangeArrowheads="1"/>
              </p:cNvPicPr>
              <p:nvPr/>
            </p:nvPicPr>
            <p:blipFill>
              <a:blip r:embed="rId5" cstate="print"/>
              <a:srcRect l="75000" r="6250"/>
              <a:stretch>
                <a:fillRect/>
              </a:stretch>
            </p:blipFill>
            <p:spPr bwMode="auto">
              <a:xfrm>
                <a:off x="3984" y="2784"/>
                <a:ext cx="192" cy="606"/>
              </a:xfrm>
              <a:prstGeom prst="rect">
                <a:avLst/>
              </a:prstGeom>
              <a:noFill/>
              <a:ln w="9525">
                <a:noFill/>
                <a:miter lim="800000"/>
                <a:headEnd/>
                <a:tailEnd/>
              </a:ln>
            </p:spPr>
          </p:pic>
          <p:pic>
            <p:nvPicPr>
              <p:cNvPr id="298440" name="Picture 36"/>
              <p:cNvPicPr>
                <a:picLocks noChangeAspect="1" noChangeArrowheads="1"/>
              </p:cNvPicPr>
              <p:nvPr/>
            </p:nvPicPr>
            <p:blipFill>
              <a:blip r:embed="rId5" cstate="print"/>
              <a:srcRect r="75000"/>
              <a:stretch>
                <a:fillRect/>
              </a:stretch>
            </p:blipFill>
            <p:spPr bwMode="auto">
              <a:xfrm>
                <a:off x="4176" y="2640"/>
                <a:ext cx="192" cy="750"/>
              </a:xfrm>
              <a:prstGeom prst="rect">
                <a:avLst/>
              </a:prstGeom>
              <a:noFill/>
              <a:ln w="9525">
                <a:noFill/>
                <a:miter lim="800000"/>
                <a:headEnd/>
                <a:tailEnd/>
              </a:ln>
            </p:spPr>
          </p:pic>
          <p:pic>
            <p:nvPicPr>
              <p:cNvPr id="298441" name="Picture 37"/>
              <p:cNvPicPr>
                <a:picLocks noChangeAspect="1" noChangeArrowheads="1"/>
              </p:cNvPicPr>
              <p:nvPr/>
            </p:nvPicPr>
            <p:blipFill>
              <a:blip r:embed="rId5" cstate="print"/>
              <a:srcRect l="75000" r="6250"/>
              <a:stretch>
                <a:fillRect/>
              </a:stretch>
            </p:blipFill>
            <p:spPr bwMode="auto">
              <a:xfrm>
                <a:off x="4368" y="2640"/>
                <a:ext cx="165" cy="750"/>
              </a:xfrm>
              <a:prstGeom prst="rect">
                <a:avLst/>
              </a:prstGeom>
              <a:noFill/>
              <a:ln w="9525">
                <a:noFill/>
                <a:miter lim="800000"/>
                <a:headEnd/>
                <a:tailEnd/>
              </a:ln>
            </p:spPr>
          </p:pic>
          <p:pic>
            <p:nvPicPr>
              <p:cNvPr id="298442" name="Picture 38"/>
              <p:cNvPicPr>
                <a:picLocks noChangeAspect="1" noChangeArrowheads="1"/>
              </p:cNvPicPr>
              <p:nvPr/>
            </p:nvPicPr>
            <p:blipFill>
              <a:blip r:embed="rId5" cstate="print"/>
              <a:srcRect r="75000"/>
              <a:stretch>
                <a:fillRect/>
              </a:stretch>
            </p:blipFill>
            <p:spPr bwMode="auto">
              <a:xfrm>
                <a:off x="4512" y="2736"/>
                <a:ext cx="240" cy="654"/>
              </a:xfrm>
              <a:prstGeom prst="rect">
                <a:avLst/>
              </a:prstGeom>
              <a:noFill/>
              <a:ln w="9525">
                <a:noFill/>
                <a:miter lim="800000"/>
                <a:headEnd/>
                <a:tailEnd/>
              </a:ln>
            </p:spPr>
          </p:pic>
          <p:pic>
            <p:nvPicPr>
              <p:cNvPr id="298443" name="Picture 39"/>
              <p:cNvPicPr>
                <a:picLocks noChangeAspect="1" noChangeArrowheads="1"/>
              </p:cNvPicPr>
              <p:nvPr/>
            </p:nvPicPr>
            <p:blipFill>
              <a:blip r:embed="rId5" cstate="print"/>
              <a:srcRect l="75000" r="6250"/>
              <a:stretch>
                <a:fillRect/>
              </a:stretch>
            </p:blipFill>
            <p:spPr bwMode="auto">
              <a:xfrm>
                <a:off x="4752" y="2640"/>
                <a:ext cx="165" cy="750"/>
              </a:xfrm>
              <a:prstGeom prst="rect">
                <a:avLst/>
              </a:prstGeom>
              <a:noFill/>
              <a:ln w="9525">
                <a:noFill/>
                <a:miter lim="800000"/>
                <a:headEnd/>
                <a:tailEnd/>
              </a:ln>
            </p:spPr>
          </p:pic>
          <p:pic>
            <p:nvPicPr>
              <p:cNvPr id="298444" name="Picture 40"/>
              <p:cNvPicPr>
                <a:picLocks noChangeAspect="1" noChangeArrowheads="1"/>
              </p:cNvPicPr>
              <p:nvPr/>
            </p:nvPicPr>
            <p:blipFill>
              <a:blip r:embed="rId5" cstate="print"/>
              <a:srcRect l="75000" r="6250"/>
              <a:stretch>
                <a:fillRect/>
              </a:stretch>
            </p:blipFill>
            <p:spPr bwMode="auto">
              <a:xfrm>
                <a:off x="4944" y="2784"/>
                <a:ext cx="192" cy="606"/>
              </a:xfrm>
              <a:prstGeom prst="rect">
                <a:avLst/>
              </a:prstGeom>
              <a:noFill/>
              <a:ln w="9525">
                <a:noFill/>
                <a:miter lim="800000"/>
                <a:headEnd/>
                <a:tailEnd/>
              </a:ln>
            </p:spPr>
          </p:pic>
          <p:pic>
            <p:nvPicPr>
              <p:cNvPr id="298445" name="Picture 41"/>
              <p:cNvPicPr>
                <a:picLocks noChangeAspect="1" noChangeArrowheads="1"/>
              </p:cNvPicPr>
              <p:nvPr/>
            </p:nvPicPr>
            <p:blipFill>
              <a:blip r:embed="rId5" cstate="print"/>
              <a:srcRect l="75000" r="6250"/>
              <a:stretch>
                <a:fillRect/>
              </a:stretch>
            </p:blipFill>
            <p:spPr bwMode="auto">
              <a:xfrm>
                <a:off x="5136" y="2658"/>
                <a:ext cx="165" cy="750"/>
              </a:xfrm>
              <a:prstGeom prst="rect">
                <a:avLst/>
              </a:prstGeom>
              <a:noFill/>
              <a:ln w="9525">
                <a:noFill/>
                <a:miter lim="800000"/>
                <a:headEnd/>
                <a:tailEnd/>
              </a:ln>
            </p:spPr>
          </p:pic>
          <p:pic>
            <p:nvPicPr>
              <p:cNvPr id="298446" name="Picture 42"/>
              <p:cNvPicPr>
                <a:picLocks noChangeAspect="1" noChangeArrowheads="1"/>
              </p:cNvPicPr>
              <p:nvPr/>
            </p:nvPicPr>
            <p:blipFill>
              <a:blip r:embed="rId5"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426" name="Group 43"/>
            <p:cNvGrpSpPr>
              <a:grpSpLocks/>
            </p:cNvGrpSpPr>
            <p:nvPr/>
          </p:nvGrpSpPr>
          <p:grpSpPr bwMode="auto">
            <a:xfrm>
              <a:off x="3840" y="3120"/>
              <a:ext cx="837" cy="432"/>
              <a:chOff x="3483" y="2640"/>
              <a:chExt cx="1818" cy="768"/>
            </a:xfrm>
          </p:grpSpPr>
          <p:pic>
            <p:nvPicPr>
              <p:cNvPr id="298427" name="Picture 44"/>
              <p:cNvPicPr>
                <a:picLocks noChangeAspect="1" noChangeArrowheads="1"/>
              </p:cNvPicPr>
              <p:nvPr/>
            </p:nvPicPr>
            <p:blipFill>
              <a:blip r:embed="rId5" cstate="print"/>
              <a:srcRect r="75000"/>
              <a:stretch>
                <a:fillRect/>
              </a:stretch>
            </p:blipFill>
            <p:spPr bwMode="auto">
              <a:xfrm>
                <a:off x="3792" y="2736"/>
                <a:ext cx="192" cy="654"/>
              </a:xfrm>
              <a:prstGeom prst="rect">
                <a:avLst/>
              </a:prstGeom>
              <a:noFill/>
              <a:ln w="9525">
                <a:noFill/>
                <a:miter lim="800000"/>
                <a:headEnd/>
                <a:tailEnd/>
              </a:ln>
            </p:spPr>
          </p:pic>
          <p:pic>
            <p:nvPicPr>
              <p:cNvPr id="298428" name="Picture 45"/>
              <p:cNvPicPr>
                <a:picLocks noChangeAspect="1" noChangeArrowheads="1"/>
              </p:cNvPicPr>
              <p:nvPr/>
            </p:nvPicPr>
            <p:blipFill>
              <a:blip r:embed="rId5" cstate="print"/>
              <a:srcRect l="75000" r="6250"/>
              <a:stretch>
                <a:fillRect/>
              </a:stretch>
            </p:blipFill>
            <p:spPr bwMode="auto">
              <a:xfrm>
                <a:off x="3648" y="2736"/>
                <a:ext cx="144" cy="654"/>
              </a:xfrm>
              <a:prstGeom prst="rect">
                <a:avLst/>
              </a:prstGeom>
              <a:noFill/>
              <a:ln w="9525">
                <a:noFill/>
                <a:miter lim="800000"/>
                <a:headEnd/>
                <a:tailEnd/>
              </a:ln>
            </p:spPr>
          </p:pic>
          <p:pic>
            <p:nvPicPr>
              <p:cNvPr id="298429" name="Picture 46"/>
              <p:cNvPicPr>
                <a:picLocks noChangeAspect="1" noChangeArrowheads="1"/>
              </p:cNvPicPr>
              <p:nvPr/>
            </p:nvPicPr>
            <p:blipFill>
              <a:blip r:embed="rId5" cstate="print"/>
              <a:srcRect l="75000" r="6250"/>
              <a:stretch>
                <a:fillRect/>
              </a:stretch>
            </p:blipFill>
            <p:spPr bwMode="auto">
              <a:xfrm>
                <a:off x="3984" y="2784"/>
                <a:ext cx="192" cy="606"/>
              </a:xfrm>
              <a:prstGeom prst="rect">
                <a:avLst/>
              </a:prstGeom>
              <a:noFill/>
              <a:ln w="9525">
                <a:noFill/>
                <a:miter lim="800000"/>
                <a:headEnd/>
                <a:tailEnd/>
              </a:ln>
            </p:spPr>
          </p:pic>
          <p:pic>
            <p:nvPicPr>
              <p:cNvPr id="298430" name="Picture 47"/>
              <p:cNvPicPr>
                <a:picLocks noChangeAspect="1" noChangeArrowheads="1"/>
              </p:cNvPicPr>
              <p:nvPr/>
            </p:nvPicPr>
            <p:blipFill>
              <a:blip r:embed="rId5" cstate="print"/>
              <a:srcRect r="75000"/>
              <a:stretch>
                <a:fillRect/>
              </a:stretch>
            </p:blipFill>
            <p:spPr bwMode="auto">
              <a:xfrm>
                <a:off x="4176" y="2640"/>
                <a:ext cx="192" cy="750"/>
              </a:xfrm>
              <a:prstGeom prst="rect">
                <a:avLst/>
              </a:prstGeom>
              <a:noFill/>
              <a:ln w="9525">
                <a:noFill/>
                <a:miter lim="800000"/>
                <a:headEnd/>
                <a:tailEnd/>
              </a:ln>
            </p:spPr>
          </p:pic>
          <p:pic>
            <p:nvPicPr>
              <p:cNvPr id="298431" name="Picture 48"/>
              <p:cNvPicPr>
                <a:picLocks noChangeAspect="1" noChangeArrowheads="1"/>
              </p:cNvPicPr>
              <p:nvPr/>
            </p:nvPicPr>
            <p:blipFill>
              <a:blip r:embed="rId5" cstate="print"/>
              <a:srcRect l="75000" r="6250"/>
              <a:stretch>
                <a:fillRect/>
              </a:stretch>
            </p:blipFill>
            <p:spPr bwMode="auto">
              <a:xfrm>
                <a:off x="4368" y="2640"/>
                <a:ext cx="165" cy="750"/>
              </a:xfrm>
              <a:prstGeom prst="rect">
                <a:avLst/>
              </a:prstGeom>
              <a:noFill/>
              <a:ln w="9525">
                <a:noFill/>
                <a:miter lim="800000"/>
                <a:headEnd/>
                <a:tailEnd/>
              </a:ln>
            </p:spPr>
          </p:pic>
          <p:pic>
            <p:nvPicPr>
              <p:cNvPr id="298432" name="Picture 49"/>
              <p:cNvPicPr>
                <a:picLocks noChangeAspect="1" noChangeArrowheads="1"/>
              </p:cNvPicPr>
              <p:nvPr/>
            </p:nvPicPr>
            <p:blipFill>
              <a:blip r:embed="rId5" cstate="print"/>
              <a:srcRect r="75000"/>
              <a:stretch>
                <a:fillRect/>
              </a:stretch>
            </p:blipFill>
            <p:spPr bwMode="auto">
              <a:xfrm>
                <a:off x="4512" y="2736"/>
                <a:ext cx="240" cy="654"/>
              </a:xfrm>
              <a:prstGeom prst="rect">
                <a:avLst/>
              </a:prstGeom>
              <a:noFill/>
              <a:ln w="9525">
                <a:noFill/>
                <a:miter lim="800000"/>
                <a:headEnd/>
                <a:tailEnd/>
              </a:ln>
            </p:spPr>
          </p:pic>
          <p:pic>
            <p:nvPicPr>
              <p:cNvPr id="298433" name="Picture 50"/>
              <p:cNvPicPr>
                <a:picLocks noChangeAspect="1" noChangeArrowheads="1"/>
              </p:cNvPicPr>
              <p:nvPr/>
            </p:nvPicPr>
            <p:blipFill>
              <a:blip r:embed="rId5" cstate="print"/>
              <a:srcRect l="75000" r="6250"/>
              <a:stretch>
                <a:fillRect/>
              </a:stretch>
            </p:blipFill>
            <p:spPr bwMode="auto">
              <a:xfrm>
                <a:off x="4752" y="2640"/>
                <a:ext cx="165" cy="750"/>
              </a:xfrm>
              <a:prstGeom prst="rect">
                <a:avLst/>
              </a:prstGeom>
              <a:noFill/>
              <a:ln w="9525">
                <a:noFill/>
                <a:miter lim="800000"/>
                <a:headEnd/>
                <a:tailEnd/>
              </a:ln>
            </p:spPr>
          </p:pic>
          <p:pic>
            <p:nvPicPr>
              <p:cNvPr id="298434" name="Picture 51"/>
              <p:cNvPicPr>
                <a:picLocks noChangeAspect="1" noChangeArrowheads="1"/>
              </p:cNvPicPr>
              <p:nvPr/>
            </p:nvPicPr>
            <p:blipFill>
              <a:blip r:embed="rId5" cstate="print"/>
              <a:srcRect l="75000" r="6250"/>
              <a:stretch>
                <a:fillRect/>
              </a:stretch>
            </p:blipFill>
            <p:spPr bwMode="auto">
              <a:xfrm>
                <a:off x="4944" y="2784"/>
                <a:ext cx="192" cy="606"/>
              </a:xfrm>
              <a:prstGeom prst="rect">
                <a:avLst/>
              </a:prstGeom>
              <a:noFill/>
              <a:ln w="9525">
                <a:noFill/>
                <a:miter lim="800000"/>
                <a:headEnd/>
                <a:tailEnd/>
              </a:ln>
            </p:spPr>
          </p:pic>
          <p:pic>
            <p:nvPicPr>
              <p:cNvPr id="298435" name="Picture 52"/>
              <p:cNvPicPr>
                <a:picLocks noChangeAspect="1" noChangeArrowheads="1"/>
              </p:cNvPicPr>
              <p:nvPr/>
            </p:nvPicPr>
            <p:blipFill>
              <a:blip r:embed="rId5" cstate="print"/>
              <a:srcRect l="75000" r="6250"/>
              <a:stretch>
                <a:fillRect/>
              </a:stretch>
            </p:blipFill>
            <p:spPr bwMode="auto">
              <a:xfrm>
                <a:off x="5136" y="2658"/>
                <a:ext cx="165" cy="750"/>
              </a:xfrm>
              <a:prstGeom prst="rect">
                <a:avLst/>
              </a:prstGeom>
              <a:noFill/>
              <a:ln w="9525">
                <a:noFill/>
                <a:miter lim="800000"/>
                <a:headEnd/>
                <a:tailEnd/>
              </a:ln>
            </p:spPr>
          </p:pic>
          <p:pic>
            <p:nvPicPr>
              <p:cNvPr id="298436" name="Picture 53"/>
              <p:cNvPicPr>
                <a:picLocks noChangeAspect="1" noChangeArrowheads="1"/>
              </p:cNvPicPr>
              <p:nvPr/>
            </p:nvPicPr>
            <p:blipFill>
              <a:blip r:embed="rId5"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1513" name="Group 54"/>
          <p:cNvGrpSpPr>
            <a:grpSpLocks/>
          </p:cNvGrpSpPr>
          <p:nvPr/>
        </p:nvGrpSpPr>
        <p:grpSpPr bwMode="auto">
          <a:xfrm>
            <a:off x="2751138" y="5176838"/>
            <a:ext cx="1693862" cy="1371600"/>
            <a:chOff x="624" y="1536"/>
            <a:chExt cx="3360" cy="2256"/>
          </a:xfrm>
        </p:grpSpPr>
        <p:grpSp>
          <p:nvGrpSpPr>
            <p:cNvPr id="21523" name="Group 55"/>
            <p:cNvGrpSpPr>
              <a:grpSpLocks/>
            </p:cNvGrpSpPr>
            <p:nvPr/>
          </p:nvGrpSpPr>
          <p:grpSpPr bwMode="auto">
            <a:xfrm>
              <a:off x="624" y="2640"/>
              <a:ext cx="1680" cy="1152"/>
              <a:chOff x="624" y="1824"/>
              <a:chExt cx="4416" cy="1968"/>
            </a:xfrm>
          </p:grpSpPr>
          <p:grpSp>
            <p:nvGrpSpPr>
              <p:cNvPr id="298063" name="Group 56"/>
              <p:cNvGrpSpPr>
                <a:grpSpLocks/>
              </p:cNvGrpSpPr>
              <p:nvPr/>
            </p:nvGrpSpPr>
            <p:grpSpPr bwMode="auto">
              <a:xfrm>
                <a:off x="624" y="2784"/>
                <a:ext cx="1104" cy="1008"/>
                <a:chOff x="3840" y="2352"/>
                <a:chExt cx="837" cy="1584"/>
              </a:xfrm>
            </p:grpSpPr>
            <p:grpSp>
              <p:nvGrpSpPr>
                <p:cNvPr id="298379" name="Group 57"/>
                <p:cNvGrpSpPr>
                  <a:grpSpLocks/>
                </p:cNvGrpSpPr>
                <p:nvPr/>
              </p:nvGrpSpPr>
              <p:grpSpPr bwMode="auto">
                <a:xfrm>
                  <a:off x="3840" y="2352"/>
                  <a:ext cx="837" cy="432"/>
                  <a:chOff x="3483" y="2640"/>
                  <a:chExt cx="1818" cy="768"/>
                </a:xfrm>
              </p:grpSpPr>
              <p:pic>
                <p:nvPicPr>
                  <p:cNvPr id="298413" name="Picture 5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414" name="Picture 5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415" name="Picture 6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416" name="Picture 6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417" name="Picture 6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418" name="Picture 6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419" name="Picture 6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420" name="Picture 6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421" name="Picture 6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422" name="Picture 6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380" name="Group 68"/>
                <p:cNvGrpSpPr>
                  <a:grpSpLocks/>
                </p:cNvGrpSpPr>
                <p:nvPr/>
              </p:nvGrpSpPr>
              <p:grpSpPr bwMode="auto">
                <a:xfrm>
                  <a:off x="3840" y="3504"/>
                  <a:ext cx="837" cy="432"/>
                  <a:chOff x="3483" y="2640"/>
                  <a:chExt cx="1818" cy="768"/>
                </a:xfrm>
              </p:grpSpPr>
              <p:pic>
                <p:nvPicPr>
                  <p:cNvPr id="298403" name="Picture 6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404" name="Picture 7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405" name="Picture 7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406" name="Picture 7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407" name="Picture 7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408" name="Picture 7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409" name="Picture 7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410" name="Picture 7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411" name="Picture 7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412" name="Picture 7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381" name="Group 79"/>
                <p:cNvGrpSpPr>
                  <a:grpSpLocks/>
                </p:cNvGrpSpPr>
                <p:nvPr/>
              </p:nvGrpSpPr>
              <p:grpSpPr bwMode="auto">
                <a:xfrm>
                  <a:off x="3840" y="2736"/>
                  <a:ext cx="837" cy="432"/>
                  <a:chOff x="3483" y="2640"/>
                  <a:chExt cx="1818" cy="768"/>
                </a:xfrm>
              </p:grpSpPr>
              <p:pic>
                <p:nvPicPr>
                  <p:cNvPr id="298393" name="Picture 8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394" name="Picture 8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395" name="Picture 8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396" name="Picture 8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397" name="Picture 8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398" name="Picture 8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399" name="Picture 8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400" name="Picture 8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401" name="Picture 8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402" name="Picture 8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382" name="Group 90"/>
                <p:cNvGrpSpPr>
                  <a:grpSpLocks/>
                </p:cNvGrpSpPr>
                <p:nvPr/>
              </p:nvGrpSpPr>
              <p:grpSpPr bwMode="auto">
                <a:xfrm>
                  <a:off x="3840" y="3120"/>
                  <a:ext cx="837" cy="432"/>
                  <a:chOff x="3483" y="2640"/>
                  <a:chExt cx="1818" cy="768"/>
                </a:xfrm>
              </p:grpSpPr>
              <p:pic>
                <p:nvPicPr>
                  <p:cNvPr id="298383" name="Picture 9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384" name="Picture 9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385" name="Picture 9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386" name="Picture 9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387" name="Picture 9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388" name="Picture 9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389" name="Picture 9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390" name="Picture 9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391" name="Picture 9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392" name="Picture 10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98064" name="Group 101"/>
              <p:cNvGrpSpPr>
                <a:grpSpLocks/>
              </p:cNvGrpSpPr>
              <p:nvPr/>
            </p:nvGrpSpPr>
            <p:grpSpPr bwMode="auto">
              <a:xfrm>
                <a:off x="1728" y="2784"/>
                <a:ext cx="1104" cy="1008"/>
                <a:chOff x="3840" y="2352"/>
                <a:chExt cx="837" cy="1584"/>
              </a:xfrm>
            </p:grpSpPr>
            <p:grpSp>
              <p:nvGrpSpPr>
                <p:cNvPr id="298335" name="Group 102"/>
                <p:cNvGrpSpPr>
                  <a:grpSpLocks/>
                </p:cNvGrpSpPr>
                <p:nvPr/>
              </p:nvGrpSpPr>
              <p:grpSpPr bwMode="auto">
                <a:xfrm>
                  <a:off x="3840" y="2352"/>
                  <a:ext cx="837" cy="432"/>
                  <a:chOff x="3483" y="2640"/>
                  <a:chExt cx="1818" cy="768"/>
                </a:xfrm>
              </p:grpSpPr>
              <p:pic>
                <p:nvPicPr>
                  <p:cNvPr id="298369" name="Picture 10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370" name="Picture 10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371" name="Picture 10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372" name="Picture 10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373" name="Picture 10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374" name="Picture 10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375" name="Picture 10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376" name="Picture 11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377" name="Picture 11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378" name="Picture 11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336" name="Group 113"/>
                <p:cNvGrpSpPr>
                  <a:grpSpLocks/>
                </p:cNvGrpSpPr>
                <p:nvPr/>
              </p:nvGrpSpPr>
              <p:grpSpPr bwMode="auto">
                <a:xfrm>
                  <a:off x="3840" y="3504"/>
                  <a:ext cx="837" cy="432"/>
                  <a:chOff x="3483" y="2640"/>
                  <a:chExt cx="1818" cy="768"/>
                </a:xfrm>
              </p:grpSpPr>
              <p:pic>
                <p:nvPicPr>
                  <p:cNvPr id="298359" name="Picture 11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360" name="Picture 11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361" name="Picture 11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362" name="Picture 11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363" name="Picture 11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364" name="Picture 11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365" name="Picture 12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366" name="Picture 12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367" name="Picture 12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368" name="Picture 12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337" name="Group 124"/>
                <p:cNvGrpSpPr>
                  <a:grpSpLocks/>
                </p:cNvGrpSpPr>
                <p:nvPr/>
              </p:nvGrpSpPr>
              <p:grpSpPr bwMode="auto">
                <a:xfrm>
                  <a:off x="3840" y="2736"/>
                  <a:ext cx="837" cy="432"/>
                  <a:chOff x="3483" y="2640"/>
                  <a:chExt cx="1818" cy="768"/>
                </a:xfrm>
              </p:grpSpPr>
              <p:pic>
                <p:nvPicPr>
                  <p:cNvPr id="298349" name="Picture 12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350" name="Picture 12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351" name="Picture 12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352" name="Picture 12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353" name="Picture 12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354" name="Picture 13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355" name="Picture 13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356" name="Picture 13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357" name="Picture 13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358" name="Picture 13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338" name="Group 135"/>
                <p:cNvGrpSpPr>
                  <a:grpSpLocks/>
                </p:cNvGrpSpPr>
                <p:nvPr/>
              </p:nvGrpSpPr>
              <p:grpSpPr bwMode="auto">
                <a:xfrm>
                  <a:off x="3840" y="3120"/>
                  <a:ext cx="837" cy="432"/>
                  <a:chOff x="3483" y="2640"/>
                  <a:chExt cx="1818" cy="768"/>
                </a:xfrm>
              </p:grpSpPr>
              <p:pic>
                <p:nvPicPr>
                  <p:cNvPr id="298339" name="Picture 13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340" name="Picture 13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341" name="Picture 13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342" name="Picture 13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343" name="Picture 14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344" name="Picture 14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345" name="Picture 14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346" name="Picture 14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347" name="Picture 14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348" name="Picture 14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98065" name="Group 146"/>
              <p:cNvGrpSpPr>
                <a:grpSpLocks/>
              </p:cNvGrpSpPr>
              <p:nvPr/>
            </p:nvGrpSpPr>
            <p:grpSpPr bwMode="auto">
              <a:xfrm>
                <a:off x="1728" y="1824"/>
                <a:ext cx="1104" cy="1008"/>
                <a:chOff x="3840" y="2352"/>
                <a:chExt cx="837" cy="1584"/>
              </a:xfrm>
            </p:grpSpPr>
            <p:grpSp>
              <p:nvGrpSpPr>
                <p:cNvPr id="298291" name="Group 147"/>
                <p:cNvGrpSpPr>
                  <a:grpSpLocks/>
                </p:cNvGrpSpPr>
                <p:nvPr/>
              </p:nvGrpSpPr>
              <p:grpSpPr bwMode="auto">
                <a:xfrm>
                  <a:off x="3840" y="2352"/>
                  <a:ext cx="837" cy="432"/>
                  <a:chOff x="3483" y="2640"/>
                  <a:chExt cx="1818" cy="768"/>
                </a:xfrm>
              </p:grpSpPr>
              <p:pic>
                <p:nvPicPr>
                  <p:cNvPr id="298325" name="Picture 14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326" name="Picture 14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327" name="Picture 15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328" name="Picture 15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329" name="Picture 15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330" name="Picture 15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331" name="Picture 15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332" name="Picture 15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333" name="Picture 15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334" name="Picture 15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292" name="Group 158"/>
                <p:cNvGrpSpPr>
                  <a:grpSpLocks/>
                </p:cNvGrpSpPr>
                <p:nvPr/>
              </p:nvGrpSpPr>
              <p:grpSpPr bwMode="auto">
                <a:xfrm>
                  <a:off x="3840" y="3504"/>
                  <a:ext cx="837" cy="432"/>
                  <a:chOff x="3483" y="2640"/>
                  <a:chExt cx="1818" cy="768"/>
                </a:xfrm>
              </p:grpSpPr>
              <p:pic>
                <p:nvPicPr>
                  <p:cNvPr id="298315" name="Picture 15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316" name="Picture 16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317" name="Picture 16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318" name="Picture 16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319" name="Picture 16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320" name="Picture 16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321" name="Picture 16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322" name="Picture 16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323" name="Picture 16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324" name="Picture 16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293" name="Group 169"/>
                <p:cNvGrpSpPr>
                  <a:grpSpLocks/>
                </p:cNvGrpSpPr>
                <p:nvPr/>
              </p:nvGrpSpPr>
              <p:grpSpPr bwMode="auto">
                <a:xfrm>
                  <a:off x="3840" y="2736"/>
                  <a:ext cx="837" cy="432"/>
                  <a:chOff x="3483" y="2640"/>
                  <a:chExt cx="1818" cy="768"/>
                </a:xfrm>
              </p:grpSpPr>
              <p:pic>
                <p:nvPicPr>
                  <p:cNvPr id="298305" name="Picture 17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306" name="Picture 17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307" name="Picture 17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308" name="Picture 17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309" name="Picture 17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310" name="Picture 17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311" name="Picture 17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312" name="Picture 17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313" name="Picture 17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314" name="Picture 17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294" name="Group 180"/>
                <p:cNvGrpSpPr>
                  <a:grpSpLocks/>
                </p:cNvGrpSpPr>
                <p:nvPr/>
              </p:nvGrpSpPr>
              <p:grpSpPr bwMode="auto">
                <a:xfrm>
                  <a:off x="3840" y="3120"/>
                  <a:ext cx="837" cy="432"/>
                  <a:chOff x="3483" y="2640"/>
                  <a:chExt cx="1818" cy="768"/>
                </a:xfrm>
              </p:grpSpPr>
              <p:pic>
                <p:nvPicPr>
                  <p:cNvPr id="298295" name="Picture 18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296" name="Picture 18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297" name="Picture 18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298" name="Picture 18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299" name="Picture 18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300" name="Picture 18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301" name="Picture 18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302" name="Picture 18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303" name="Picture 18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304" name="Picture 19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98066" name="Group 191"/>
              <p:cNvGrpSpPr>
                <a:grpSpLocks/>
              </p:cNvGrpSpPr>
              <p:nvPr/>
            </p:nvGrpSpPr>
            <p:grpSpPr bwMode="auto">
              <a:xfrm>
                <a:off x="624" y="1824"/>
                <a:ext cx="1104" cy="1008"/>
                <a:chOff x="3840" y="2352"/>
                <a:chExt cx="837" cy="1584"/>
              </a:xfrm>
            </p:grpSpPr>
            <p:grpSp>
              <p:nvGrpSpPr>
                <p:cNvPr id="298247" name="Group 192"/>
                <p:cNvGrpSpPr>
                  <a:grpSpLocks/>
                </p:cNvGrpSpPr>
                <p:nvPr/>
              </p:nvGrpSpPr>
              <p:grpSpPr bwMode="auto">
                <a:xfrm>
                  <a:off x="3840" y="2352"/>
                  <a:ext cx="837" cy="432"/>
                  <a:chOff x="3483" y="2640"/>
                  <a:chExt cx="1818" cy="768"/>
                </a:xfrm>
              </p:grpSpPr>
              <p:pic>
                <p:nvPicPr>
                  <p:cNvPr id="298281" name="Picture 19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282" name="Picture 19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283" name="Picture 19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284" name="Picture 19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285" name="Picture 19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286" name="Picture 19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287" name="Picture 19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288" name="Picture 20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289" name="Picture 20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290" name="Picture 20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248" name="Group 203"/>
                <p:cNvGrpSpPr>
                  <a:grpSpLocks/>
                </p:cNvGrpSpPr>
                <p:nvPr/>
              </p:nvGrpSpPr>
              <p:grpSpPr bwMode="auto">
                <a:xfrm>
                  <a:off x="3840" y="3504"/>
                  <a:ext cx="837" cy="432"/>
                  <a:chOff x="3483" y="2640"/>
                  <a:chExt cx="1818" cy="768"/>
                </a:xfrm>
              </p:grpSpPr>
              <p:pic>
                <p:nvPicPr>
                  <p:cNvPr id="298271" name="Picture 20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272" name="Picture 20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273" name="Picture 20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274" name="Picture 20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275" name="Picture 20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276" name="Picture 20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277" name="Picture 21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278" name="Picture 21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279" name="Picture 21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280" name="Picture 21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249" name="Group 214"/>
                <p:cNvGrpSpPr>
                  <a:grpSpLocks/>
                </p:cNvGrpSpPr>
                <p:nvPr/>
              </p:nvGrpSpPr>
              <p:grpSpPr bwMode="auto">
                <a:xfrm>
                  <a:off x="3840" y="2736"/>
                  <a:ext cx="837" cy="432"/>
                  <a:chOff x="3483" y="2640"/>
                  <a:chExt cx="1818" cy="768"/>
                </a:xfrm>
              </p:grpSpPr>
              <p:pic>
                <p:nvPicPr>
                  <p:cNvPr id="298261" name="Picture 21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262" name="Picture 21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263" name="Picture 21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264" name="Picture 21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265" name="Picture 21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266" name="Picture 22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267" name="Picture 22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268" name="Picture 22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269" name="Picture 22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270" name="Picture 22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250" name="Group 225"/>
                <p:cNvGrpSpPr>
                  <a:grpSpLocks/>
                </p:cNvGrpSpPr>
                <p:nvPr/>
              </p:nvGrpSpPr>
              <p:grpSpPr bwMode="auto">
                <a:xfrm>
                  <a:off x="3840" y="3120"/>
                  <a:ext cx="837" cy="432"/>
                  <a:chOff x="3483" y="2640"/>
                  <a:chExt cx="1818" cy="768"/>
                </a:xfrm>
              </p:grpSpPr>
              <p:pic>
                <p:nvPicPr>
                  <p:cNvPr id="298251" name="Picture 22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252" name="Picture 22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253" name="Picture 22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254" name="Picture 22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255" name="Picture 23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256" name="Picture 23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257" name="Picture 23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258" name="Picture 23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259" name="Picture 23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260" name="Picture 23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98067" name="Group 236"/>
              <p:cNvGrpSpPr>
                <a:grpSpLocks/>
              </p:cNvGrpSpPr>
              <p:nvPr/>
            </p:nvGrpSpPr>
            <p:grpSpPr bwMode="auto">
              <a:xfrm>
                <a:off x="2832" y="2784"/>
                <a:ext cx="1104" cy="1008"/>
                <a:chOff x="3840" y="2352"/>
                <a:chExt cx="837" cy="1584"/>
              </a:xfrm>
            </p:grpSpPr>
            <p:grpSp>
              <p:nvGrpSpPr>
                <p:cNvPr id="298203" name="Group 237"/>
                <p:cNvGrpSpPr>
                  <a:grpSpLocks/>
                </p:cNvGrpSpPr>
                <p:nvPr/>
              </p:nvGrpSpPr>
              <p:grpSpPr bwMode="auto">
                <a:xfrm>
                  <a:off x="3840" y="2352"/>
                  <a:ext cx="837" cy="432"/>
                  <a:chOff x="3483" y="2640"/>
                  <a:chExt cx="1818" cy="768"/>
                </a:xfrm>
              </p:grpSpPr>
              <p:pic>
                <p:nvPicPr>
                  <p:cNvPr id="298237" name="Picture 23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238" name="Picture 23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239" name="Picture 24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240" name="Picture 24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241" name="Picture 24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242" name="Picture 24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243" name="Picture 24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244" name="Picture 24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245" name="Picture 24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246" name="Picture 24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204" name="Group 248"/>
                <p:cNvGrpSpPr>
                  <a:grpSpLocks/>
                </p:cNvGrpSpPr>
                <p:nvPr/>
              </p:nvGrpSpPr>
              <p:grpSpPr bwMode="auto">
                <a:xfrm>
                  <a:off x="3840" y="3504"/>
                  <a:ext cx="837" cy="432"/>
                  <a:chOff x="3483" y="2640"/>
                  <a:chExt cx="1818" cy="768"/>
                </a:xfrm>
              </p:grpSpPr>
              <p:pic>
                <p:nvPicPr>
                  <p:cNvPr id="298227" name="Picture 24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228" name="Picture 25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229" name="Picture 25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230" name="Picture 25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231" name="Picture 25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232" name="Picture 25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233" name="Picture 25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234" name="Picture 25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235" name="Picture 25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236" name="Picture 25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205" name="Group 259"/>
                <p:cNvGrpSpPr>
                  <a:grpSpLocks/>
                </p:cNvGrpSpPr>
                <p:nvPr/>
              </p:nvGrpSpPr>
              <p:grpSpPr bwMode="auto">
                <a:xfrm>
                  <a:off x="3840" y="2736"/>
                  <a:ext cx="837" cy="432"/>
                  <a:chOff x="3483" y="2640"/>
                  <a:chExt cx="1818" cy="768"/>
                </a:xfrm>
              </p:grpSpPr>
              <p:pic>
                <p:nvPicPr>
                  <p:cNvPr id="298217" name="Picture 26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218" name="Picture 26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219" name="Picture 26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220" name="Picture 26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221" name="Picture 26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222" name="Picture 26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223" name="Picture 26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224" name="Picture 26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225" name="Picture 26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226" name="Picture 26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206" name="Group 270"/>
                <p:cNvGrpSpPr>
                  <a:grpSpLocks/>
                </p:cNvGrpSpPr>
                <p:nvPr/>
              </p:nvGrpSpPr>
              <p:grpSpPr bwMode="auto">
                <a:xfrm>
                  <a:off x="3840" y="3120"/>
                  <a:ext cx="837" cy="432"/>
                  <a:chOff x="3483" y="2640"/>
                  <a:chExt cx="1818" cy="768"/>
                </a:xfrm>
              </p:grpSpPr>
              <p:pic>
                <p:nvPicPr>
                  <p:cNvPr id="298207" name="Picture 27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208" name="Picture 27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209" name="Picture 27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210" name="Picture 27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211" name="Picture 27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212" name="Picture 27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213" name="Picture 27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214" name="Picture 27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215" name="Picture 27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216" name="Picture 28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98068" name="Group 281"/>
              <p:cNvGrpSpPr>
                <a:grpSpLocks/>
              </p:cNvGrpSpPr>
              <p:nvPr/>
            </p:nvGrpSpPr>
            <p:grpSpPr bwMode="auto">
              <a:xfrm>
                <a:off x="2832" y="1824"/>
                <a:ext cx="1104" cy="1008"/>
                <a:chOff x="3840" y="2352"/>
                <a:chExt cx="837" cy="1584"/>
              </a:xfrm>
            </p:grpSpPr>
            <p:grpSp>
              <p:nvGrpSpPr>
                <p:cNvPr id="298159" name="Group 282"/>
                <p:cNvGrpSpPr>
                  <a:grpSpLocks/>
                </p:cNvGrpSpPr>
                <p:nvPr/>
              </p:nvGrpSpPr>
              <p:grpSpPr bwMode="auto">
                <a:xfrm>
                  <a:off x="3840" y="2352"/>
                  <a:ext cx="837" cy="432"/>
                  <a:chOff x="3483" y="2640"/>
                  <a:chExt cx="1818" cy="768"/>
                </a:xfrm>
              </p:grpSpPr>
              <p:pic>
                <p:nvPicPr>
                  <p:cNvPr id="298193" name="Picture 28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194" name="Picture 28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195" name="Picture 28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196" name="Picture 28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197" name="Picture 28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198" name="Picture 28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199" name="Picture 28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200" name="Picture 29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201" name="Picture 29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202" name="Picture 29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160" name="Group 293"/>
                <p:cNvGrpSpPr>
                  <a:grpSpLocks/>
                </p:cNvGrpSpPr>
                <p:nvPr/>
              </p:nvGrpSpPr>
              <p:grpSpPr bwMode="auto">
                <a:xfrm>
                  <a:off x="3840" y="3504"/>
                  <a:ext cx="837" cy="432"/>
                  <a:chOff x="3483" y="2640"/>
                  <a:chExt cx="1818" cy="768"/>
                </a:xfrm>
              </p:grpSpPr>
              <p:pic>
                <p:nvPicPr>
                  <p:cNvPr id="298183" name="Picture 29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184" name="Picture 29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185" name="Picture 29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186" name="Picture 29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187" name="Picture 29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188" name="Picture 29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189" name="Picture 30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190" name="Picture 30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191" name="Picture 30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192" name="Picture 30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161" name="Group 304"/>
                <p:cNvGrpSpPr>
                  <a:grpSpLocks/>
                </p:cNvGrpSpPr>
                <p:nvPr/>
              </p:nvGrpSpPr>
              <p:grpSpPr bwMode="auto">
                <a:xfrm>
                  <a:off x="3840" y="2736"/>
                  <a:ext cx="837" cy="432"/>
                  <a:chOff x="3483" y="2640"/>
                  <a:chExt cx="1818" cy="768"/>
                </a:xfrm>
              </p:grpSpPr>
              <p:pic>
                <p:nvPicPr>
                  <p:cNvPr id="298173" name="Picture 30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174" name="Picture 30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175" name="Picture 30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176" name="Picture 30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177" name="Picture 30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178" name="Picture 31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179" name="Picture 31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180" name="Picture 31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181" name="Picture 31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182" name="Picture 31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162" name="Group 315"/>
                <p:cNvGrpSpPr>
                  <a:grpSpLocks/>
                </p:cNvGrpSpPr>
                <p:nvPr/>
              </p:nvGrpSpPr>
              <p:grpSpPr bwMode="auto">
                <a:xfrm>
                  <a:off x="3840" y="3120"/>
                  <a:ext cx="837" cy="432"/>
                  <a:chOff x="3483" y="2640"/>
                  <a:chExt cx="1818" cy="768"/>
                </a:xfrm>
              </p:grpSpPr>
              <p:pic>
                <p:nvPicPr>
                  <p:cNvPr id="298163" name="Picture 31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164" name="Picture 31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165" name="Picture 31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166" name="Picture 31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167" name="Picture 32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168" name="Picture 32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169" name="Picture 32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170" name="Picture 32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171" name="Picture 32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172" name="Picture 32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98069" name="Group 326"/>
              <p:cNvGrpSpPr>
                <a:grpSpLocks/>
              </p:cNvGrpSpPr>
              <p:nvPr/>
            </p:nvGrpSpPr>
            <p:grpSpPr bwMode="auto">
              <a:xfrm>
                <a:off x="3936" y="2784"/>
                <a:ext cx="1104" cy="1008"/>
                <a:chOff x="3840" y="2352"/>
                <a:chExt cx="837" cy="1584"/>
              </a:xfrm>
            </p:grpSpPr>
            <p:grpSp>
              <p:nvGrpSpPr>
                <p:cNvPr id="298115" name="Group 327"/>
                <p:cNvGrpSpPr>
                  <a:grpSpLocks/>
                </p:cNvGrpSpPr>
                <p:nvPr/>
              </p:nvGrpSpPr>
              <p:grpSpPr bwMode="auto">
                <a:xfrm>
                  <a:off x="3840" y="2352"/>
                  <a:ext cx="837" cy="432"/>
                  <a:chOff x="3483" y="2640"/>
                  <a:chExt cx="1818" cy="768"/>
                </a:xfrm>
              </p:grpSpPr>
              <p:pic>
                <p:nvPicPr>
                  <p:cNvPr id="298149" name="Picture 32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150" name="Picture 32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151" name="Picture 33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152" name="Picture 33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153" name="Picture 33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154" name="Picture 33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155" name="Picture 33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156" name="Picture 33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157" name="Picture 33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158" name="Picture 33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116" name="Group 338"/>
                <p:cNvGrpSpPr>
                  <a:grpSpLocks/>
                </p:cNvGrpSpPr>
                <p:nvPr/>
              </p:nvGrpSpPr>
              <p:grpSpPr bwMode="auto">
                <a:xfrm>
                  <a:off x="3840" y="3504"/>
                  <a:ext cx="837" cy="432"/>
                  <a:chOff x="3483" y="2640"/>
                  <a:chExt cx="1818" cy="768"/>
                </a:xfrm>
              </p:grpSpPr>
              <p:pic>
                <p:nvPicPr>
                  <p:cNvPr id="298139" name="Picture 33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140" name="Picture 34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141" name="Picture 34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142" name="Picture 34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143" name="Picture 34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144" name="Picture 34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145" name="Picture 34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146" name="Picture 34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147" name="Picture 34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148" name="Picture 34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117" name="Group 349"/>
                <p:cNvGrpSpPr>
                  <a:grpSpLocks/>
                </p:cNvGrpSpPr>
                <p:nvPr/>
              </p:nvGrpSpPr>
              <p:grpSpPr bwMode="auto">
                <a:xfrm>
                  <a:off x="3840" y="2736"/>
                  <a:ext cx="837" cy="432"/>
                  <a:chOff x="3483" y="2640"/>
                  <a:chExt cx="1818" cy="768"/>
                </a:xfrm>
              </p:grpSpPr>
              <p:pic>
                <p:nvPicPr>
                  <p:cNvPr id="298129" name="Picture 35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130" name="Picture 35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131" name="Picture 35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132" name="Picture 35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133" name="Picture 35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134" name="Picture 35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135" name="Picture 35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136" name="Picture 35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137" name="Picture 35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138" name="Picture 35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118" name="Group 360"/>
                <p:cNvGrpSpPr>
                  <a:grpSpLocks/>
                </p:cNvGrpSpPr>
                <p:nvPr/>
              </p:nvGrpSpPr>
              <p:grpSpPr bwMode="auto">
                <a:xfrm>
                  <a:off x="3840" y="3120"/>
                  <a:ext cx="837" cy="432"/>
                  <a:chOff x="3483" y="2640"/>
                  <a:chExt cx="1818" cy="768"/>
                </a:xfrm>
              </p:grpSpPr>
              <p:pic>
                <p:nvPicPr>
                  <p:cNvPr id="298119" name="Picture 36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120" name="Picture 36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121" name="Picture 36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122" name="Picture 36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123" name="Picture 36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124" name="Picture 36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125" name="Picture 36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126" name="Picture 36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127" name="Picture 36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128" name="Picture 37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98070" name="Group 371"/>
              <p:cNvGrpSpPr>
                <a:grpSpLocks/>
              </p:cNvGrpSpPr>
              <p:nvPr/>
            </p:nvGrpSpPr>
            <p:grpSpPr bwMode="auto">
              <a:xfrm>
                <a:off x="3936" y="1824"/>
                <a:ext cx="1104" cy="1008"/>
                <a:chOff x="3840" y="2352"/>
                <a:chExt cx="837" cy="1584"/>
              </a:xfrm>
            </p:grpSpPr>
            <p:grpSp>
              <p:nvGrpSpPr>
                <p:cNvPr id="298071" name="Group 372"/>
                <p:cNvGrpSpPr>
                  <a:grpSpLocks/>
                </p:cNvGrpSpPr>
                <p:nvPr/>
              </p:nvGrpSpPr>
              <p:grpSpPr bwMode="auto">
                <a:xfrm>
                  <a:off x="3840" y="2352"/>
                  <a:ext cx="837" cy="432"/>
                  <a:chOff x="3483" y="2640"/>
                  <a:chExt cx="1818" cy="768"/>
                </a:xfrm>
              </p:grpSpPr>
              <p:pic>
                <p:nvPicPr>
                  <p:cNvPr id="298105" name="Picture 37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106" name="Picture 37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107" name="Picture 37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108" name="Picture 37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109" name="Picture 37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110" name="Picture 37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111" name="Picture 37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112" name="Picture 38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113" name="Picture 38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114" name="Picture 38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072" name="Group 383"/>
                <p:cNvGrpSpPr>
                  <a:grpSpLocks/>
                </p:cNvGrpSpPr>
                <p:nvPr/>
              </p:nvGrpSpPr>
              <p:grpSpPr bwMode="auto">
                <a:xfrm>
                  <a:off x="3840" y="3504"/>
                  <a:ext cx="837" cy="432"/>
                  <a:chOff x="3483" y="2640"/>
                  <a:chExt cx="1818" cy="768"/>
                </a:xfrm>
              </p:grpSpPr>
              <p:pic>
                <p:nvPicPr>
                  <p:cNvPr id="298095" name="Picture 38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096" name="Picture 38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097" name="Picture 38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098" name="Picture 38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099" name="Picture 38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100" name="Picture 38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101" name="Picture 39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102" name="Picture 39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103" name="Picture 39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104" name="Picture 39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073" name="Group 394"/>
                <p:cNvGrpSpPr>
                  <a:grpSpLocks/>
                </p:cNvGrpSpPr>
                <p:nvPr/>
              </p:nvGrpSpPr>
              <p:grpSpPr bwMode="auto">
                <a:xfrm>
                  <a:off x="3840" y="2736"/>
                  <a:ext cx="837" cy="432"/>
                  <a:chOff x="3483" y="2640"/>
                  <a:chExt cx="1818" cy="768"/>
                </a:xfrm>
              </p:grpSpPr>
              <p:pic>
                <p:nvPicPr>
                  <p:cNvPr id="298085" name="Picture 39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086" name="Picture 39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087" name="Picture 39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088" name="Picture 39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089" name="Picture 39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090" name="Picture 40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091" name="Picture 40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092" name="Picture 40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093" name="Picture 40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094" name="Picture 40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074" name="Group 405"/>
                <p:cNvGrpSpPr>
                  <a:grpSpLocks/>
                </p:cNvGrpSpPr>
                <p:nvPr/>
              </p:nvGrpSpPr>
              <p:grpSpPr bwMode="auto">
                <a:xfrm>
                  <a:off x="3840" y="3120"/>
                  <a:ext cx="837" cy="432"/>
                  <a:chOff x="3483" y="2640"/>
                  <a:chExt cx="1818" cy="768"/>
                </a:xfrm>
              </p:grpSpPr>
              <p:pic>
                <p:nvPicPr>
                  <p:cNvPr id="298075" name="Picture 40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076" name="Picture 40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077" name="Picture 40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078" name="Picture 40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079" name="Picture 41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080" name="Picture 41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081" name="Picture 41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082" name="Picture 41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083" name="Picture 41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084" name="Picture 41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grpSp>
          <p:nvGrpSpPr>
            <p:cNvPr id="21524" name="Group 416"/>
            <p:cNvGrpSpPr>
              <a:grpSpLocks/>
            </p:cNvGrpSpPr>
            <p:nvPr/>
          </p:nvGrpSpPr>
          <p:grpSpPr bwMode="auto">
            <a:xfrm>
              <a:off x="2304" y="2640"/>
              <a:ext cx="1680" cy="1152"/>
              <a:chOff x="624" y="1824"/>
              <a:chExt cx="4416" cy="1968"/>
            </a:xfrm>
          </p:grpSpPr>
          <p:grpSp>
            <p:nvGrpSpPr>
              <p:cNvPr id="22247" name="Group 417"/>
              <p:cNvGrpSpPr>
                <a:grpSpLocks/>
              </p:cNvGrpSpPr>
              <p:nvPr/>
            </p:nvGrpSpPr>
            <p:grpSpPr bwMode="auto">
              <a:xfrm>
                <a:off x="624" y="2784"/>
                <a:ext cx="1104" cy="1008"/>
                <a:chOff x="3840" y="2352"/>
                <a:chExt cx="837" cy="1584"/>
              </a:xfrm>
            </p:grpSpPr>
            <p:grpSp>
              <p:nvGrpSpPr>
                <p:cNvPr id="298019" name="Group 418"/>
                <p:cNvGrpSpPr>
                  <a:grpSpLocks/>
                </p:cNvGrpSpPr>
                <p:nvPr/>
              </p:nvGrpSpPr>
              <p:grpSpPr bwMode="auto">
                <a:xfrm>
                  <a:off x="3840" y="2352"/>
                  <a:ext cx="837" cy="432"/>
                  <a:chOff x="3483" y="2640"/>
                  <a:chExt cx="1818" cy="768"/>
                </a:xfrm>
              </p:grpSpPr>
              <p:pic>
                <p:nvPicPr>
                  <p:cNvPr id="298053" name="Picture 41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054" name="Picture 42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055" name="Picture 42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056" name="Picture 42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057" name="Picture 42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058" name="Picture 42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059" name="Picture 42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060" name="Picture 42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061" name="Picture 42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062" name="Picture 42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020" name="Group 429"/>
                <p:cNvGrpSpPr>
                  <a:grpSpLocks/>
                </p:cNvGrpSpPr>
                <p:nvPr/>
              </p:nvGrpSpPr>
              <p:grpSpPr bwMode="auto">
                <a:xfrm>
                  <a:off x="3840" y="3504"/>
                  <a:ext cx="837" cy="432"/>
                  <a:chOff x="3483" y="2640"/>
                  <a:chExt cx="1818" cy="768"/>
                </a:xfrm>
              </p:grpSpPr>
              <p:pic>
                <p:nvPicPr>
                  <p:cNvPr id="298043" name="Picture 43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044" name="Picture 43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045" name="Picture 43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046" name="Picture 43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047" name="Picture 43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048" name="Picture 43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049" name="Picture 43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050" name="Picture 43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051" name="Picture 43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052" name="Picture 43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021" name="Group 440"/>
                <p:cNvGrpSpPr>
                  <a:grpSpLocks/>
                </p:cNvGrpSpPr>
                <p:nvPr/>
              </p:nvGrpSpPr>
              <p:grpSpPr bwMode="auto">
                <a:xfrm>
                  <a:off x="3840" y="2736"/>
                  <a:ext cx="837" cy="432"/>
                  <a:chOff x="3483" y="2640"/>
                  <a:chExt cx="1818" cy="768"/>
                </a:xfrm>
              </p:grpSpPr>
              <p:pic>
                <p:nvPicPr>
                  <p:cNvPr id="298033" name="Picture 44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034" name="Picture 44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035" name="Picture 44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036" name="Picture 44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037" name="Picture 44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038" name="Picture 44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039" name="Picture 44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040" name="Picture 44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041" name="Picture 44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042" name="Picture 45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8022" name="Group 451"/>
                <p:cNvGrpSpPr>
                  <a:grpSpLocks/>
                </p:cNvGrpSpPr>
                <p:nvPr/>
              </p:nvGrpSpPr>
              <p:grpSpPr bwMode="auto">
                <a:xfrm>
                  <a:off x="3840" y="3120"/>
                  <a:ext cx="837" cy="432"/>
                  <a:chOff x="3483" y="2640"/>
                  <a:chExt cx="1818" cy="768"/>
                </a:xfrm>
              </p:grpSpPr>
              <p:pic>
                <p:nvPicPr>
                  <p:cNvPr id="298023" name="Picture 45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024" name="Picture 45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025" name="Picture 45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026" name="Picture 45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027" name="Picture 45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028" name="Picture 45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029" name="Picture 45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030" name="Picture 45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031" name="Picture 46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032" name="Picture 46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2248" name="Group 462"/>
              <p:cNvGrpSpPr>
                <a:grpSpLocks/>
              </p:cNvGrpSpPr>
              <p:nvPr/>
            </p:nvGrpSpPr>
            <p:grpSpPr bwMode="auto">
              <a:xfrm>
                <a:off x="1728" y="2784"/>
                <a:ext cx="1104" cy="1008"/>
                <a:chOff x="3840" y="2352"/>
                <a:chExt cx="837" cy="1584"/>
              </a:xfrm>
            </p:grpSpPr>
            <p:grpSp>
              <p:nvGrpSpPr>
                <p:cNvPr id="22519" name="Group 463"/>
                <p:cNvGrpSpPr>
                  <a:grpSpLocks/>
                </p:cNvGrpSpPr>
                <p:nvPr/>
              </p:nvGrpSpPr>
              <p:grpSpPr bwMode="auto">
                <a:xfrm>
                  <a:off x="3840" y="2352"/>
                  <a:ext cx="837" cy="432"/>
                  <a:chOff x="3483" y="2640"/>
                  <a:chExt cx="1818" cy="768"/>
                </a:xfrm>
              </p:grpSpPr>
              <p:pic>
                <p:nvPicPr>
                  <p:cNvPr id="298009" name="Picture 46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010" name="Picture 46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011" name="Picture 46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012" name="Picture 46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013" name="Picture 46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014" name="Picture 46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015" name="Picture 47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016" name="Picture 47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017" name="Picture 47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018" name="Picture 47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520" name="Group 474"/>
                <p:cNvGrpSpPr>
                  <a:grpSpLocks/>
                </p:cNvGrpSpPr>
                <p:nvPr/>
              </p:nvGrpSpPr>
              <p:grpSpPr bwMode="auto">
                <a:xfrm>
                  <a:off x="3840" y="3504"/>
                  <a:ext cx="837" cy="432"/>
                  <a:chOff x="3483" y="2640"/>
                  <a:chExt cx="1818" cy="768"/>
                </a:xfrm>
              </p:grpSpPr>
              <p:pic>
                <p:nvPicPr>
                  <p:cNvPr id="297999" name="Picture 47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8000" name="Picture 47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8001" name="Picture 47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8002" name="Picture 47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8003" name="Picture 47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8004" name="Picture 48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8005" name="Picture 48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8006" name="Picture 48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8007" name="Picture 48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8008" name="Picture 48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521" name="Group 485"/>
                <p:cNvGrpSpPr>
                  <a:grpSpLocks/>
                </p:cNvGrpSpPr>
                <p:nvPr/>
              </p:nvGrpSpPr>
              <p:grpSpPr bwMode="auto">
                <a:xfrm>
                  <a:off x="3840" y="2736"/>
                  <a:ext cx="837" cy="432"/>
                  <a:chOff x="3483" y="2640"/>
                  <a:chExt cx="1818" cy="768"/>
                </a:xfrm>
              </p:grpSpPr>
              <p:pic>
                <p:nvPicPr>
                  <p:cNvPr id="297989" name="Picture 48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7990" name="Picture 48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7991" name="Picture 48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7992" name="Picture 48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7993" name="Picture 49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7994" name="Picture 49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7995" name="Picture 49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7996" name="Picture 49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7997" name="Picture 49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7998" name="Picture 49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522" name="Group 496"/>
                <p:cNvGrpSpPr>
                  <a:grpSpLocks/>
                </p:cNvGrpSpPr>
                <p:nvPr/>
              </p:nvGrpSpPr>
              <p:grpSpPr bwMode="auto">
                <a:xfrm>
                  <a:off x="3840" y="3120"/>
                  <a:ext cx="837" cy="432"/>
                  <a:chOff x="3483" y="2640"/>
                  <a:chExt cx="1818" cy="768"/>
                </a:xfrm>
              </p:grpSpPr>
              <p:pic>
                <p:nvPicPr>
                  <p:cNvPr id="22523" name="Picture 49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524" name="Picture 49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525" name="Picture 49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526" name="Picture 50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527" name="Picture 50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7984" name="Picture 50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7985" name="Picture 50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7986" name="Picture 50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7987" name="Picture 50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7988" name="Picture 50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2249" name="Group 507"/>
              <p:cNvGrpSpPr>
                <a:grpSpLocks/>
              </p:cNvGrpSpPr>
              <p:nvPr/>
            </p:nvGrpSpPr>
            <p:grpSpPr bwMode="auto">
              <a:xfrm>
                <a:off x="1728" y="1824"/>
                <a:ext cx="1104" cy="1008"/>
                <a:chOff x="3840" y="2352"/>
                <a:chExt cx="837" cy="1584"/>
              </a:xfrm>
            </p:grpSpPr>
            <p:grpSp>
              <p:nvGrpSpPr>
                <p:cNvPr id="22475" name="Group 508"/>
                <p:cNvGrpSpPr>
                  <a:grpSpLocks/>
                </p:cNvGrpSpPr>
                <p:nvPr/>
              </p:nvGrpSpPr>
              <p:grpSpPr bwMode="auto">
                <a:xfrm>
                  <a:off x="3840" y="2352"/>
                  <a:ext cx="837" cy="432"/>
                  <a:chOff x="3483" y="2640"/>
                  <a:chExt cx="1818" cy="768"/>
                </a:xfrm>
              </p:grpSpPr>
              <p:pic>
                <p:nvPicPr>
                  <p:cNvPr id="22509" name="Picture 50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510" name="Picture 51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511" name="Picture 51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512" name="Picture 51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513" name="Picture 51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514" name="Picture 51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515" name="Picture 51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516" name="Picture 51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517" name="Picture 51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518" name="Picture 51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476" name="Group 519"/>
                <p:cNvGrpSpPr>
                  <a:grpSpLocks/>
                </p:cNvGrpSpPr>
                <p:nvPr/>
              </p:nvGrpSpPr>
              <p:grpSpPr bwMode="auto">
                <a:xfrm>
                  <a:off x="3840" y="3504"/>
                  <a:ext cx="837" cy="432"/>
                  <a:chOff x="3483" y="2640"/>
                  <a:chExt cx="1818" cy="768"/>
                </a:xfrm>
              </p:grpSpPr>
              <p:pic>
                <p:nvPicPr>
                  <p:cNvPr id="22499" name="Picture 52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500" name="Picture 52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501" name="Picture 52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502" name="Picture 52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503" name="Picture 52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504" name="Picture 52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505" name="Picture 52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506" name="Picture 52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507" name="Picture 52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508" name="Picture 52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477" name="Group 530"/>
                <p:cNvGrpSpPr>
                  <a:grpSpLocks/>
                </p:cNvGrpSpPr>
                <p:nvPr/>
              </p:nvGrpSpPr>
              <p:grpSpPr bwMode="auto">
                <a:xfrm>
                  <a:off x="3840" y="2736"/>
                  <a:ext cx="837" cy="432"/>
                  <a:chOff x="3483" y="2640"/>
                  <a:chExt cx="1818" cy="768"/>
                </a:xfrm>
              </p:grpSpPr>
              <p:pic>
                <p:nvPicPr>
                  <p:cNvPr id="22489" name="Picture 53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490" name="Picture 53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491" name="Picture 53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492" name="Picture 53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493" name="Picture 53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494" name="Picture 53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495" name="Picture 53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496" name="Picture 53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497" name="Picture 53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498" name="Picture 54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478" name="Group 541"/>
                <p:cNvGrpSpPr>
                  <a:grpSpLocks/>
                </p:cNvGrpSpPr>
                <p:nvPr/>
              </p:nvGrpSpPr>
              <p:grpSpPr bwMode="auto">
                <a:xfrm>
                  <a:off x="3840" y="3120"/>
                  <a:ext cx="837" cy="432"/>
                  <a:chOff x="3483" y="2640"/>
                  <a:chExt cx="1818" cy="768"/>
                </a:xfrm>
              </p:grpSpPr>
              <p:pic>
                <p:nvPicPr>
                  <p:cNvPr id="22479" name="Picture 54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480" name="Picture 54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481" name="Picture 54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482" name="Picture 54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483" name="Picture 54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484" name="Picture 54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485" name="Picture 54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486" name="Picture 54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487" name="Picture 55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488" name="Picture 55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2250" name="Group 552"/>
              <p:cNvGrpSpPr>
                <a:grpSpLocks/>
              </p:cNvGrpSpPr>
              <p:nvPr/>
            </p:nvGrpSpPr>
            <p:grpSpPr bwMode="auto">
              <a:xfrm>
                <a:off x="624" y="1824"/>
                <a:ext cx="1104" cy="1008"/>
                <a:chOff x="3840" y="2352"/>
                <a:chExt cx="837" cy="1584"/>
              </a:xfrm>
            </p:grpSpPr>
            <p:grpSp>
              <p:nvGrpSpPr>
                <p:cNvPr id="22431" name="Group 553"/>
                <p:cNvGrpSpPr>
                  <a:grpSpLocks/>
                </p:cNvGrpSpPr>
                <p:nvPr/>
              </p:nvGrpSpPr>
              <p:grpSpPr bwMode="auto">
                <a:xfrm>
                  <a:off x="3840" y="2352"/>
                  <a:ext cx="837" cy="432"/>
                  <a:chOff x="3483" y="2640"/>
                  <a:chExt cx="1818" cy="768"/>
                </a:xfrm>
              </p:grpSpPr>
              <p:pic>
                <p:nvPicPr>
                  <p:cNvPr id="22465" name="Picture 55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466" name="Picture 55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467" name="Picture 55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468" name="Picture 55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469" name="Picture 55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470" name="Picture 55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471" name="Picture 56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472" name="Picture 56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473" name="Picture 56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474" name="Picture 56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432" name="Group 564"/>
                <p:cNvGrpSpPr>
                  <a:grpSpLocks/>
                </p:cNvGrpSpPr>
                <p:nvPr/>
              </p:nvGrpSpPr>
              <p:grpSpPr bwMode="auto">
                <a:xfrm>
                  <a:off x="3840" y="3504"/>
                  <a:ext cx="837" cy="432"/>
                  <a:chOff x="3483" y="2640"/>
                  <a:chExt cx="1818" cy="768"/>
                </a:xfrm>
              </p:grpSpPr>
              <p:pic>
                <p:nvPicPr>
                  <p:cNvPr id="22455" name="Picture 56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456" name="Picture 56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457" name="Picture 56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458" name="Picture 56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459" name="Picture 56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460" name="Picture 57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461" name="Picture 57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462" name="Picture 57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463" name="Picture 57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464" name="Picture 57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433" name="Group 575"/>
                <p:cNvGrpSpPr>
                  <a:grpSpLocks/>
                </p:cNvGrpSpPr>
                <p:nvPr/>
              </p:nvGrpSpPr>
              <p:grpSpPr bwMode="auto">
                <a:xfrm>
                  <a:off x="3840" y="2736"/>
                  <a:ext cx="837" cy="432"/>
                  <a:chOff x="3483" y="2640"/>
                  <a:chExt cx="1818" cy="768"/>
                </a:xfrm>
              </p:grpSpPr>
              <p:pic>
                <p:nvPicPr>
                  <p:cNvPr id="22445" name="Picture 57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446" name="Picture 57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447" name="Picture 57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448" name="Picture 57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449" name="Picture 58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450" name="Picture 58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451" name="Picture 58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452" name="Picture 58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453" name="Picture 58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454" name="Picture 58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434" name="Group 586"/>
                <p:cNvGrpSpPr>
                  <a:grpSpLocks/>
                </p:cNvGrpSpPr>
                <p:nvPr/>
              </p:nvGrpSpPr>
              <p:grpSpPr bwMode="auto">
                <a:xfrm>
                  <a:off x="3840" y="3120"/>
                  <a:ext cx="837" cy="432"/>
                  <a:chOff x="3483" y="2640"/>
                  <a:chExt cx="1818" cy="768"/>
                </a:xfrm>
              </p:grpSpPr>
              <p:pic>
                <p:nvPicPr>
                  <p:cNvPr id="22435" name="Picture 58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436" name="Picture 58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437" name="Picture 58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438" name="Picture 59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439" name="Picture 59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440" name="Picture 59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441" name="Picture 59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442" name="Picture 59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443" name="Picture 59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444" name="Picture 59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2251" name="Group 597"/>
              <p:cNvGrpSpPr>
                <a:grpSpLocks/>
              </p:cNvGrpSpPr>
              <p:nvPr/>
            </p:nvGrpSpPr>
            <p:grpSpPr bwMode="auto">
              <a:xfrm>
                <a:off x="2832" y="2784"/>
                <a:ext cx="1104" cy="1008"/>
                <a:chOff x="3840" y="2352"/>
                <a:chExt cx="837" cy="1584"/>
              </a:xfrm>
            </p:grpSpPr>
            <p:grpSp>
              <p:nvGrpSpPr>
                <p:cNvPr id="22387" name="Group 598"/>
                <p:cNvGrpSpPr>
                  <a:grpSpLocks/>
                </p:cNvGrpSpPr>
                <p:nvPr/>
              </p:nvGrpSpPr>
              <p:grpSpPr bwMode="auto">
                <a:xfrm>
                  <a:off x="3840" y="2352"/>
                  <a:ext cx="837" cy="432"/>
                  <a:chOff x="3483" y="2640"/>
                  <a:chExt cx="1818" cy="768"/>
                </a:xfrm>
              </p:grpSpPr>
              <p:pic>
                <p:nvPicPr>
                  <p:cNvPr id="22421" name="Picture 59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422" name="Picture 60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423" name="Picture 60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424" name="Picture 60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425" name="Picture 60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426" name="Picture 60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427" name="Picture 60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428" name="Picture 60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429" name="Picture 60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430" name="Picture 60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388" name="Group 609"/>
                <p:cNvGrpSpPr>
                  <a:grpSpLocks/>
                </p:cNvGrpSpPr>
                <p:nvPr/>
              </p:nvGrpSpPr>
              <p:grpSpPr bwMode="auto">
                <a:xfrm>
                  <a:off x="3840" y="3504"/>
                  <a:ext cx="837" cy="432"/>
                  <a:chOff x="3483" y="2640"/>
                  <a:chExt cx="1818" cy="768"/>
                </a:xfrm>
              </p:grpSpPr>
              <p:pic>
                <p:nvPicPr>
                  <p:cNvPr id="22411" name="Picture 61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412" name="Picture 61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413" name="Picture 61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414" name="Picture 61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415" name="Picture 61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416" name="Picture 61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417" name="Picture 61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418" name="Picture 61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419" name="Picture 61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420" name="Picture 61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389" name="Group 620"/>
                <p:cNvGrpSpPr>
                  <a:grpSpLocks/>
                </p:cNvGrpSpPr>
                <p:nvPr/>
              </p:nvGrpSpPr>
              <p:grpSpPr bwMode="auto">
                <a:xfrm>
                  <a:off x="3840" y="2736"/>
                  <a:ext cx="837" cy="432"/>
                  <a:chOff x="3483" y="2640"/>
                  <a:chExt cx="1818" cy="768"/>
                </a:xfrm>
              </p:grpSpPr>
              <p:pic>
                <p:nvPicPr>
                  <p:cNvPr id="22401" name="Picture 62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402" name="Picture 62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403" name="Picture 62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404" name="Picture 62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405" name="Picture 62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406" name="Picture 62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407" name="Picture 62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408" name="Picture 62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409" name="Picture 62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410" name="Picture 63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390" name="Group 631"/>
                <p:cNvGrpSpPr>
                  <a:grpSpLocks/>
                </p:cNvGrpSpPr>
                <p:nvPr/>
              </p:nvGrpSpPr>
              <p:grpSpPr bwMode="auto">
                <a:xfrm>
                  <a:off x="3840" y="3120"/>
                  <a:ext cx="837" cy="432"/>
                  <a:chOff x="3483" y="2640"/>
                  <a:chExt cx="1818" cy="768"/>
                </a:xfrm>
              </p:grpSpPr>
              <p:pic>
                <p:nvPicPr>
                  <p:cNvPr id="22391" name="Picture 63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392" name="Picture 63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393" name="Picture 63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394" name="Picture 63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395" name="Picture 63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396" name="Picture 63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397" name="Picture 63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398" name="Picture 63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399" name="Picture 64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400" name="Picture 64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2252" name="Group 642"/>
              <p:cNvGrpSpPr>
                <a:grpSpLocks/>
              </p:cNvGrpSpPr>
              <p:nvPr/>
            </p:nvGrpSpPr>
            <p:grpSpPr bwMode="auto">
              <a:xfrm>
                <a:off x="2832" y="1824"/>
                <a:ext cx="1104" cy="1008"/>
                <a:chOff x="3840" y="2352"/>
                <a:chExt cx="837" cy="1584"/>
              </a:xfrm>
            </p:grpSpPr>
            <p:grpSp>
              <p:nvGrpSpPr>
                <p:cNvPr id="22343" name="Group 643"/>
                <p:cNvGrpSpPr>
                  <a:grpSpLocks/>
                </p:cNvGrpSpPr>
                <p:nvPr/>
              </p:nvGrpSpPr>
              <p:grpSpPr bwMode="auto">
                <a:xfrm>
                  <a:off x="3840" y="2352"/>
                  <a:ext cx="837" cy="432"/>
                  <a:chOff x="3483" y="2640"/>
                  <a:chExt cx="1818" cy="768"/>
                </a:xfrm>
              </p:grpSpPr>
              <p:pic>
                <p:nvPicPr>
                  <p:cNvPr id="22377" name="Picture 64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378" name="Picture 64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379" name="Picture 64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380" name="Picture 64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381" name="Picture 64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382" name="Picture 64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383" name="Picture 65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384" name="Picture 65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385" name="Picture 65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386" name="Picture 65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344" name="Group 654"/>
                <p:cNvGrpSpPr>
                  <a:grpSpLocks/>
                </p:cNvGrpSpPr>
                <p:nvPr/>
              </p:nvGrpSpPr>
              <p:grpSpPr bwMode="auto">
                <a:xfrm>
                  <a:off x="3840" y="3504"/>
                  <a:ext cx="837" cy="432"/>
                  <a:chOff x="3483" y="2640"/>
                  <a:chExt cx="1818" cy="768"/>
                </a:xfrm>
              </p:grpSpPr>
              <p:pic>
                <p:nvPicPr>
                  <p:cNvPr id="22367" name="Picture 65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368" name="Picture 65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369" name="Picture 65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370" name="Picture 65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371" name="Picture 65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372" name="Picture 66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373" name="Picture 66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374" name="Picture 66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375" name="Picture 66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376" name="Picture 66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345" name="Group 665"/>
                <p:cNvGrpSpPr>
                  <a:grpSpLocks/>
                </p:cNvGrpSpPr>
                <p:nvPr/>
              </p:nvGrpSpPr>
              <p:grpSpPr bwMode="auto">
                <a:xfrm>
                  <a:off x="3840" y="2736"/>
                  <a:ext cx="837" cy="432"/>
                  <a:chOff x="3483" y="2640"/>
                  <a:chExt cx="1818" cy="768"/>
                </a:xfrm>
              </p:grpSpPr>
              <p:pic>
                <p:nvPicPr>
                  <p:cNvPr id="22357" name="Picture 66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358" name="Picture 66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359" name="Picture 66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360" name="Picture 66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361" name="Picture 67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362" name="Picture 67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363" name="Picture 67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364" name="Picture 67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365" name="Picture 67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366" name="Picture 67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346" name="Group 676"/>
                <p:cNvGrpSpPr>
                  <a:grpSpLocks/>
                </p:cNvGrpSpPr>
                <p:nvPr/>
              </p:nvGrpSpPr>
              <p:grpSpPr bwMode="auto">
                <a:xfrm>
                  <a:off x="3840" y="3120"/>
                  <a:ext cx="837" cy="432"/>
                  <a:chOff x="3483" y="2640"/>
                  <a:chExt cx="1818" cy="768"/>
                </a:xfrm>
              </p:grpSpPr>
              <p:pic>
                <p:nvPicPr>
                  <p:cNvPr id="22347" name="Picture 67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348" name="Picture 67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349" name="Picture 67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350" name="Picture 68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351" name="Picture 68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352" name="Picture 68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353" name="Picture 68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354" name="Picture 68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355" name="Picture 68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356" name="Picture 68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2253" name="Group 687"/>
              <p:cNvGrpSpPr>
                <a:grpSpLocks/>
              </p:cNvGrpSpPr>
              <p:nvPr/>
            </p:nvGrpSpPr>
            <p:grpSpPr bwMode="auto">
              <a:xfrm>
                <a:off x="3936" y="2784"/>
                <a:ext cx="1104" cy="1008"/>
                <a:chOff x="3840" y="2352"/>
                <a:chExt cx="837" cy="1584"/>
              </a:xfrm>
            </p:grpSpPr>
            <p:grpSp>
              <p:nvGrpSpPr>
                <p:cNvPr id="22299" name="Group 688"/>
                <p:cNvGrpSpPr>
                  <a:grpSpLocks/>
                </p:cNvGrpSpPr>
                <p:nvPr/>
              </p:nvGrpSpPr>
              <p:grpSpPr bwMode="auto">
                <a:xfrm>
                  <a:off x="3840" y="2352"/>
                  <a:ext cx="837" cy="432"/>
                  <a:chOff x="3483" y="2640"/>
                  <a:chExt cx="1818" cy="768"/>
                </a:xfrm>
              </p:grpSpPr>
              <p:pic>
                <p:nvPicPr>
                  <p:cNvPr id="22333" name="Picture 68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334" name="Picture 69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335" name="Picture 69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336" name="Picture 69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337" name="Picture 69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338" name="Picture 69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339" name="Picture 69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340" name="Picture 69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341" name="Picture 69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342" name="Picture 69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300" name="Group 699"/>
                <p:cNvGrpSpPr>
                  <a:grpSpLocks/>
                </p:cNvGrpSpPr>
                <p:nvPr/>
              </p:nvGrpSpPr>
              <p:grpSpPr bwMode="auto">
                <a:xfrm>
                  <a:off x="3840" y="3504"/>
                  <a:ext cx="837" cy="432"/>
                  <a:chOff x="3483" y="2640"/>
                  <a:chExt cx="1818" cy="768"/>
                </a:xfrm>
              </p:grpSpPr>
              <p:pic>
                <p:nvPicPr>
                  <p:cNvPr id="22323" name="Picture 70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324" name="Picture 70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325" name="Picture 70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326" name="Picture 70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327" name="Picture 70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328" name="Picture 70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329" name="Picture 70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330" name="Picture 70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331" name="Picture 70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332" name="Picture 70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301" name="Group 710"/>
                <p:cNvGrpSpPr>
                  <a:grpSpLocks/>
                </p:cNvGrpSpPr>
                <p:nvPr/>
              </p:nvGrpSpPr>
              <p:grpSpPr bwMode="auto">
                <a:xfrm>
                  <a:off x="3840" y="2736"/>
                  <a:ext cx="837" cy="432"/>
                  <a:chOff x="3483" y="2640"/>
                  <a:chExt cx="1818" cy="768"/>
                </a:xfrm>
              </p:grpSpPr>
              <p:pic>
                <p:nvPicPr>
                  <p:cNvPr id="22313" name="Picture 71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314" name="Picture 71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315" name="Picture 71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316" name="Picture 71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317" name="Picture 71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318" name="Picture 71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319" name="Picture 71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320" name="Picture 71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321" name="Picture 71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322" name="Picture 72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302" name="Group 721"/>
                <p:cNvGrpSpPr>
                  <a:grpSpLocks/>
                </p:cNvGrpSpPr>
                <p:nvPr/>
              </p:nvGrpSpPr>
              <p:grpSpPr bwMode="auto">
                <a:xfrm>
                  <a:off x="3840" y="3120"/>
                  <a:ext cx="837" cy="432"/>
                  <a:chOff x="3483" y="2640"/>
                  <a:chExt cx="1818" cy="768"/>
                </a:xfrm>
              </p:grpSpPr>
              <p:pic>
                <p:nvPicPr>
                  <p:cNvPr id="22303" name="Picture 72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304" name="Picture 72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305" name="Picture 72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306" name="Picture 72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307" name="Picture 72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308" name="Picture 72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309" name="Picture 72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310" name="Picture 72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311" name="Picture 73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312" name="Picture 73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2254" name="Group 732"/>
              <p:cNvGrpSpPr>
                <a:grpSpLocks/>
              </p:cNvGrpSpPr>
              <p:nvPr/>
            </p:nvGrpSpPr>
            <p:grpSpPr bwMode="auto">
              <a:xfrm>
                <a:off x="3936" y="1824"/>
                <a:ext cx="1104" cy="1008"/>
                <a:chOff x="3840" y="2352"/>
                <a:chExt cx="837" cy="1584"/>
              </a:xfrm>
            </p:grpSpPr>
            <p:grpSp>
              <p:nvGrpSpPr>
                <p:cNvPr id="22255" name="Group 733"/>
                <p:cNvGrpSpPr>
                  <a:grpSpLocks/>
                </p:cNvGrpSpPr>
                <p:nvPr/>
              </p:nvGrpSpPr>
              <p:grpSpPr bwMode="auto">
                <a:xfrm>
                  <a:off x="3840" y="2352"/>
                  <a:ext cx="837" cy="432"/>
                  <a:chOff x="3483" y="2640"/>
                  <a:chExt cx="1818" cy="768"/>
                </a:xfrm>
              </p:grpSpPr>
              <p:pic>
                <p:nvPicPr>
                  <p:cNvPr id="22289" name="Picture 73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290" name="Picture 73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291" name="Picture 73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292" name="Picture 73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293" name="Picture 73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294" name="Picture 73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295" name="Picture 74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296" name="Picture 74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297" name="Picture 74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298" name="Picture 74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256" name="Group 744"/>
                <p:cNvGrpSpPr>
                  <a:grpSpLocks/>
                </p:cNvGrpSpPr>
                <p:nvPr/>
              </p:nvGrpSpPr>
              <p:grpSpPr bwMode="auto">
                <a:xfrm>
                  <a:off x="3840" y="3504"/>
                  <a:ext cx="837" cy="432"/>
                  <a:chOff x="3483" y="2640"/>
                  <a:chExt cx="1818" cy="768"/>
                </a:xfrm>
              </p:grpSpPr>
              <p:pic>
                <p:nvPicPr>
                  <p:cNvPr id="22279" name="Picture 74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280" name="Picture 74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281" name="Picture 74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282" name="Picture 74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283" name="Picture 74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284" name="Picture 75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285" name="Picture 75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286" name="Picture 75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287" name="Picture 75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288" name="Picture 75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257" name="Group 755"/>
                <p:cNvGrpSpPr>
                  <a:grpSpLocks/>
                </p:cNvGrpSpPr>
                <p:nvPr/>
              </p:nvGrpSpPr>
              <p:grpSpPr bwMode="auto">
                <a:xfrm>
                  <a:off x="3840" y="2736"/>
                  <a:ext cx="837" cy="432"/>
                  <a:chOff x="3483" y="2640"/>
                  <a:chExt cx="1818" cy="768"/>
                </a:xfrm>
              </p:grpSpPr>
              <p:pic>
                <p:nvPicPr>
                  <p:cNvPr id="22269" name="Picture 75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270" name="Picture 75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271" name="Picture 75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272" name="Picture 75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273" name="Picture 76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274" name="Picture 76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275" name="Picture 76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276" name="Picture 76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277" name="Picture 76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278" name="Picture 76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258" name="Group 766"/>
                <p:cNvGrpSpPr>
                  <a:grpSpLocks/>
                </p:cNvGrpSpPr>
                <p:nvPr/>
              </p:nvGrpSpPr>
              <p:grpSpPr bwMode="auto">
                <a:xfrm>
                  <a:off x="3840" y="3120"/>
                  <a:ext cx="837" cy="432"/>
                  <a:chOff x="3483" y="2640"/>
                  <a:chExt cx="1818" cy="768"/>
                </a:xfrm>
              </p:grpSpPr>
              <p:pic>
                <p:nvPicPr>
                  <p:cNvPr id="22259" name="Picture 76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260" name="Picture 76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261" name="Picture 76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262" name="Picture 77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263" name="Picture 77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264" name="Picture 77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265" name="Picture 77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266" name="Picture 77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267" name="Picture 77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268" name="Picture 77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grpSp>
          <p:nvGrpSpPr>
            <p:cNvPr id="21525" name="Group 777"/>
            <p:cNvGrpSpPr>
              <a:grpSpLocks/>
            </p:cNvGrpSpPr>
            <p:nvPr/>
          </p:nvGrpSpPr>
          <p:grpSpPr bwMode="auto">
            <a:xfrm>
              <a:off x="624" y="1536"/>
              <a:ext cx="1680" cy="1152"/>
              <a:chOff x="624" y="1824"/>
              <a:chExt cx="4416" cy="1968"/>
            </a:xfrm>
          </p:grpSpPr>
          <p:grpSp>
            <p:nvGrpSpPr>
              <p:cNvPr id="21887" name="Group 778"/>
              <p:cNvGrpSpPr>
                <a:grpSpLocks/>
              </p:cNvGrpSpPr>
              <p:nvPr/>
            </p:nvGrpSpPr>
            <p:grpSpPr bwMode="auto">
              <a:xfrm>
                <a:off x="624" y="2784"/>
                <a:ext cx="1104" cy="1008"/>
                <a:chOff x="3840" y="2352"/>
                <a:chExt cx="837" cy="1584"/>
              </a:xfrm>
            </p:grpSpPr>
            <p:grpSp>
              <p:nvGrpSpPr>
                <p:cNvPr id="22203" name="Group 779"/>
                <p:cNvGrpSpPr>
                  <a:grpSpLocks/>
                </p:cNvGrpSpPr>
                <p:nvPr/>
              </p:nvGrpSpPr>
              <p:grpSpPr bwMode="auto">
                <a:xfrm>
                  <a:off x="3840" y="2352"/>
                  <a:ext cx="837" cy="432"/>
                  <a:chOff x="3483" y="2640"/>
                  <a:chExt cx="1818" cy="768"/>
                </a:xfrm>
              </p:grpSpPr>
              <p:pic>
                <p:nvPicPr>
                  <p:cNvPr id="22237" name="Picture 78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238" name="Picture 78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239" name="Picture 78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240" name="Picture 78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241" name="Picture 78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242" name="Picture 78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243" name="Picture 78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244" name="Picture 78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245" name="Picture 78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246" name="Picture 78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204" name="Group 790"/>
                <p:cNvGrpSpPr>
                  <a:grpSpLocks/>
                </p:cNvGrpSpPr>
                <p:nvPr/>
              </p:nvGrpSpPr>
              <p:grpSpPr bwMode="auto">
                <a:xfrm>
                  <a:off x="3840" y="3504"/>
                  <a:ext cx="837" cy="432"/>
                  <a:chOff x="3483" y="2640"/>
                  <a:chExt cx="1818" cy="768"/>
                </a:xfrm>
              </p:grpSpPr>
              <p:pic>
                <p:nvPicPr>
                  <p:cNvPr id="22227" name="Picture 79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228" name="Picture 79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229" name="Picture 79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230" name="Picture 79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231" name="Picture 79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232" name="Picture 79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233" name="Picture 79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234" name="Picture 79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235" name="Picture 79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236" name="Picture 80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205" name="Group 801"/>
                <p:cNvGrpSpPr>
                  <a:grpSpLocks/>
                </p:cNvGrpSpPr>
                <p:nvPr/>
              </p:nvGrpSpPr>
              <p:grpSpPr bwMode="auto">
                <a:xfrm>
                  <a:off x="3840" y="2736"/>
                  <a:ext cx="837" cy="432"/>
                  <a:chOff x="3483" y="2640"/>
                  <a:chExt cx="1818" cy="768"/>
                </a:xfrm>
              </p:grpSpPr>
              <p:pic>
                <p:nvPicPr>
                  <p:cNvPr id="22217" name="Picture 80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218" name="Picture 80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219" name="Picture 80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220" name="Picture 80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221" name="Picture 80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222" name="Picture 80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223" name="Picture 80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224" name="Picture 80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225" name="Picture 81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226" name="Picture 81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206" name="Group 812"/>
                <p:cNvGrpSpPr>
                  <a:grpSpLocks/>
                </p:cNvGrpSpPr>
                <p:nvPr/>
              </p:nvGrpSpPr>
              <p:grpSpPr bwMode="auto">
                <a:xfrm>
                  <a:off x="3840" y="3120"/>
                  <a:ext cx="837" cy="432"/>
                  <a:chOff x="3483" y="2640"/>
                  <a:chExt cx="1818" cy="768"/>
                </a:xfrm>
              </p:grpSpPr>
              <p:pic>
                <p:nvPicPr>
                  <p:cNvPr id="22207" name="Picture 81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208" name="Picture 81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209" name="Picture 81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210" name="Picture 81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211" name="Picture 81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212" name="Picture 81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213" name="Picture 81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214" name="Picture 82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215" name="Picture 82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216" name="Picture 82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1888" name="Group 823"/>
              <p:cNvGrpSpPr>
                <a:grpSpLocks/>
              </p:cNvGrpSpPr>
              <p:nvPr/>
            </p:nvGrpSpPr>
            <p:grpSpPr bwMode="auto">
              <a:xfrm>
                <a:off x="1728" y="2784"/>
                <a:ext cx="1104" cy="1008"/>
                <a:chOff x="3840" y="2352"/>
                <a:chExt cx="837" cy="1584"/>
              </a:xfrm>
            </p:grpSpPr>
            <p:grpSp>
              <p:nvGrpSpPr>
                <p:cNvPr id="22159" name="Group 824"/>
                <p:cNvGrpSpPr>
                  <a:grpSpLocks/>
                </p:cNvGrpSpPr>
                <p:nvPr/>
              </p:nvGrpSpPr>
              <p:grpSpPr bwMode="auto">
                <a:xfrm>
                  <a:off x="3840" y="2352"/>
                  <a:ext cx="837" cy="432"/>
                  <a:chOff x="3483" y="2640"/>
                  <a:chExt cx="1818" cy="768"/>
                </a:xfrm>
              </p:grpSpPr>
              <p:pic>
                <p:nvPicPr>
                  <p:cNvPr id="22193" name="Picture 82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194" name="Picture 82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195" name="Picture 82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196" name="Picture 82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197" name="Picture 82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198" name="Picture 83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199" name="Picture 83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200" name="Picture 83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201" name="Picture 83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202" name="Picture 83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160" name="Group 835"/>
                <p:cNvGrpSpPr>
                  <a:grpSpLocks/>
                </p:cNvGrpSpPr>
                <p:nvPr/>
              </p:nvGrpSpPr>
              <p:grpSpPr bwMode="auto">
                <a:xfrm>
                  <a:off x="3840" y="3504"/>
                  <a:ext cx="837" cy="432"/>
                  <a:chOff x="3483" y="2640"/>
                  <a:chExt cx="1818" cy="768"/>
                </a:xfrm>
              </p:grpSpPr>
              <p:pic>
                <p:nvPicPr>
                  <p:cNvPr id="22183" name="Picture 83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184" name="Picture 83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185" name="Picture 83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186" name="Picture 83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187" name="Picture 84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188" name="Picture 84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189" name="Picture 84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190" name="Picture 84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191" name="Picture 84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192" name="Picture 84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161" name="Group 846"/>
                <p:cNvGrpSpPr>
                  <a:grpSpLocks/>
                </p:cNvGrpSpPr>
                <p:nvPr/>
              </p:nvGrpSpPr>
              <p:grpSpPr bwMode="auto">
                <a:xfrm>
                  <a:off x="3840" y="2736"/>
                  <a:ext cx="837" cy="432"/>
                  <a:chOff x="3483" y="2640"/>
                  <a:chExt cx="1818" cy="768"/>
                </a:xfrm>
              </p:grpSpPr>
              <p:pic>
                <p:nvPicPr>
                  <p:cNvPr id="22173" name="Picture 84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174" name="Picture 84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175" name="Picture 84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176" name="Picture 85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177" name="Picture 85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178" name="Picture 85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179" name="Picture 85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180" name="Picture 85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181" name="Picture 85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182" name="Picture 85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162" name="Group 857"/>
                <p:cNvGrpSpPr>
                  <a:grpSpLocks/>
                </p:cNvGrpSpPr>
                <p:nvPr/>
              </p:nvGrpSpPr>
              <p:grpSpPr bwMode="auto">
                <a:xfrm>
                  <a:off x="3840" y="3120"/>
                  <a:ext cx="837" cy="432"/>
                  <a:chOff x="3483" y="2640"/>
                  <a:chExt cx="1818" cy="768"/>
                </a:xfrm>
              </p:grpSpPr>
              <p:pic>
                <p:nvPicPr>
                  <p:cNvPr id="22163" name="Picture 85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164" name="Picture 85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165" name="Picture 86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166" name="Picture 86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167" name="Picture 86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168" name="Picture 86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169" name="Picture 86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170" name="Picture 86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171" name="Picture 86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172" name="Picture 86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1889" name="Group 868"/>
              <p:cNvGrpSpPr>
                <a:grpSpLocks/>
              </p:cNvGrpSpPr>
              <p:nvPr/>
            </p:nvGrpSpPr>
            <p:grpSpPr bwMode="auto">
              <a:xfrm>
                <a:off x="1728" y="1824"/>
                <a:ext cx="1104" cy="1008"/>
                <a:chOff x="3840" y="2352"/>
                <a:chExt cx="837" cy="1584"/>
              </a:xfrm>
            </p:grpSpPr>
            <p:grpSp>
              <p:nvGrpSpPr>
                <p:cNvPr id="22115" name="Group 869"/>
                <p:cNvGrpSpPr>
                  <a:grpSpLocks/>
                </p:cNvGrpSpPr>
                <p:nvPr/>
              </p:nvGrpSpPr>
              <p:grpSpPr bwMode="auto">
                <a:xfrm>
                  <a:off x="3840" y="2352"/>
                  <a:ext cx="837" cy="432"/>
                  <a:chOff x="3483" y="2640"/>
                  <a:chExt cx="1818" cy="768"/>
                </a:xfrm>
              </p:grpSpPr>
              <p:pic>
                <p:nvPicPr>
                  <p:cNvPr id="22149" name="Picture 87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150" name="Picture 87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151" name="Picture 87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152" name="Picture 87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153" name="Picture 87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154" name="Picture 87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155" name="Picture 87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156" name="Picture 87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157" name="Picture 87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158" name="Picture 87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116" name="Group 880"/>
                <p:cNvGrpSpPr>
                  <a:grpSpLocks/>
                </p:cNvGrpSpPr>
                <p:nvPr/>
              </p:nvGrpSpPr>
              <p:grpSpPr bwMode="auto">
                <a:xfrm>
                  <a:off x="3840" y="3504"/>
                  <a:ext cx="837" cy="432"/>
                  <a:chOff x="3483" y="2640"/>
                  <a:chExt cx="1818" cy="768"/>
                </a:xfrm>
              </p:grpSpPr>
              <p:pic>
                <p:nvPicPr>
                  <p:cNvPr id="22139" name="Picture 88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140" name="Picture 88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141" name="Picture 88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142" name="Picture 88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143" name="Picture 88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144" name="Picture 88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145" name="Picture 88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146" name="Picture 88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147" name="Picture 88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148" name="Picture 89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117" name="Group 891"/>
                <p:cNvGrpSpPr>
                  <a:grpSpLocks/>
                </p:cNvGrpSpPr>
                <p:nvPr/>
              </p:nvGrpSpPr>
              <p:grpSpPr bwMode="auto">
                <a:xfrm>
                  <a:off x="3840" y="2736"/>
                  <a:ext cx="837" cy="432"/>
                  <a:chOff x="3483" y="2640"/>
                  <a:chExt cx="1818" cy="768"/>
                </a:xfrm>
              </p:grpSpPr>
              <p:pic>
                <p:nvPicPr>
                  <p:cNvPr id="22129" name="Picture 89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130" name="Picture 89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131" name="Picture 89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132" name="Picture 89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133" name="Picture 89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134" name="Picture 89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135" name="Picture 89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136" name="Picture 89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137" name="Picture 90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138" name="Picture 90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118" name="Group 902"/>
                <p:cNvGrpSpPr>
                  <a:grpSpLocks/>
                </p:cNvGrpSpPr>
                <p:nvPr/>
              </p:nvGrpSpPr>
              <p:grpSpPr bwMode="auto">
                <a:xfrm>
                  <a:off x="3840" y="3120"/>
                  <a:ext cx="837" cy="432"/>
                  <a:chOff x="3483" y="2640"/>
                  <a:chExt cx="1818" cy="768"/>
                </a:xfrm>
              </p:grpSpPr>
              <p:pic>
                <p:nvPicPr>
                  <p:cNvPr id="22119" name="Picture 90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120" name="Picture 90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121" name="Picture 90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122" name="Picture 90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123" name="Picture 90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124" name="Picture 90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125" name="Picture 90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126" name="Picture 91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127" name="Picture 91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128" name="Picture 91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1890" name="Group 913"/>
              <p:cNvGrpSpPr>
                <a:grpSpLocks/>
              </p:cNvGrpSpPr>
              <p:nvPr/>
            </p:nvGrpSpPr>
            <p:grpSpPr bwMode="auto">
              <a:xfrm>
                <a:off x="624" y="1824"/>
                <a:ext cx="1104" cy="1008"/>
                <a:chOff x="3840" y="2352"/>
                <a:chExt cx="837" cy="1584"/>
              </a:xfrm>
            </p:grpSpPr>
            <p:grpSp>
              <p:nvGrpSpPr>
                <p:cNvPr id="22071" name="Group 914"/>
                <p:cNvGrpSpPr>
                  <a:grpSpLocks/>
                </p:cNvGrpSpPr>
                <p:nvPr/>
              </p:nvGrpSpPr>
              <p:grpSpPr bwMode="auto">
                <a:xfrm>
                  <a:off x="3840" y="2352"/>
                  <a:ext cx="837" cy="432"/>
                  <a:chOff x="3483" y="2640"/>
                  <a:chExt cx="1818" cy="768"/>
                </a:xfrm>
              </p:grpSpPr>
              <p:pic>
                <p:nvPicPr>
                  <p:cNvPr id="22105" name="Picture 91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106" name="Picture 91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107" name="Picture 91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108" name="Picture 91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109" name="Picture 91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110" name="Picture 92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111" name="Picture 92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112" name="Picture 92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113" name="Picture 92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114" name="Picture 92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072" name="Group 925"/>
                <p:cNvGrpSpPr>
                  <a:grpSpLocks/>
                </p:cNvGrpSpPr>
                <p:nvPr/>
              </p:nvGrpSpPr>
              <p:grpSpPr bwMode="auto">
                <a:xfrm>
                  <a:off x="3840" y="3504"/>
                  <a:ext cx="837" cy="432"/>
                  <a:chOff x="3483" y="2640"/>
                  <a:chExt cx="1818" cy="768"/>
                </a:xfrm>
              </p:grpSpPr>
              <p:pic>
                <p:nvPicPr>
                  <p:cNvPr id="22095" name="Picture 92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096" name="Picture 92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097" name="Picture 92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098" name="Picture 92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099" name="Picture 93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100" name="Picture 93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101" name="Picture 93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102" name="Picture 93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103" name="Picture 93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104" name="Picture 93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073" name="Group 936"/>
                <p:cNvGrpSpPr>
                  <a:grpSpLocks/>
                </p:cNvGrpSpPr>
                <p:nvPr/>
              </p:nvGrpSpPr>
              <p:grpSpPr bwMode="auto">
                <a:xfrm>
                  <a:off x="3840" y="2736"/>
                  <a:ext cx="837" cy="432"/>
                  <a:chOff x="3483" y="2640"/>
                  <a:chExt cx="1818" cy="768"/>
                </a:xfrm>
              </p:grpSpPr>
              <p:pic>
                <p:nvPicPr>
                  <p:cNvPr id="22085" name="Picture 93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086" name="Picture 93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087" name="Picture 93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088" name="Picture 94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089" name="Picture 94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090" name="Picture 94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091" name="Picture 94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092" name="Picture 94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093" name="Picture 94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094" name="Picture 94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074" name="Group 947"/>
                <p:cNvGrpSpPr>
                  <a:grpSpLocks/>
                </p:cNvGrpSpPr>
                <p:nvPr/>
              </p:nvGrpSpPr>
              <p:grpSpPr bwMode="auto">
                <a:xfrm>
                  <a:off x="3840" y="3120"/>
                  <a:ext cx="837" cy="432"/>
                  <a:chOff x="3483" y="2640"/>
                  <a:chExt cx="1818" cy="768"/>
                </a:xfrm>
              </p:grpSpPr>
              <p:pic>
                <p:nvPicPr>
                  <p:cNvPr id="22075" name="Picture 94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076" name="Picture 94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077" name="Picture 95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078" name="Picture 95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079" name="Picture 95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080" name="Picture 95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081" name="Picture 95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082" name="Picture 95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083" name="Picture 95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084" name="Picture 95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1891" name="Group 958"/>
              <p:cNvGrpSpPr>
                <a:grpSpLocks/>
              </p:cNvGrpSpPr>
              <p:nvPr/>
            </p:nvGrpSpPr>
            <p:grpSpPr bwMode="auto">
              <a:xfrm>
                <a:off x="2832" y="2784"/>
                <a:ext cx="1104" cy="1008"/>
                <a:chOff x="3840" y="2352"/>
                <a:chExt cx="837" cy="1584"/>
              </a:xfrm>
            </p:grpSpPr>
            <p:grpSp>
              <p:nvGrpSpPr>
                <p:cNvPr id="22027" name="Group 959"/>
                <p:cNvGrpSpPr>
                  <a:grpSpLocks/>
                </p:cNvGrpSpPr>
                <p:nvPr/>
              </p:nvGrpSpPr>
              <p:grpSpPr bwMode="auto">
                <a:xfrm>
                  <a:off x="3840" y="2352"/>
                  <a:ext cx="837" cy="432"/>
                  <a:chOff x="3483" y="2640"/>
                  <a:chExt cx="1818" cy="768"/>
                </a:xfrm>
              </p:grpSpPr>
              <p:pic>
                <p:nvPicPr>
                  <p:cNvPr id="22061" name="Picture 96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062" name="Picture 96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063" name="Picture 96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064" name="Picture 96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065" name="Picture 96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066" name="Picture 96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067" name="Picture 96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068" name="Picture 96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069" name="Picture 96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070" name="Picture 96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028" name="Group 970"/>
                <p:cNvGrpSpPr>
                  <a:grpSpLocks/>
                </p:cNvGrpSpPr>
                <p:nvPr/>
              </p:nvGrpSpPr>
              <p:grpSpPr bwMode="auto">
                <a:xfrm>
                  <a:off x="3840" y="3504"/>
                  <a:ext cx="837" cy="432"/>
                  <a:chOff x="3483" y="2640"/>
                  <a:chExt cx="1818" cy="768"/>
                </a:xfrm>
              </p:grpSpPr>
              <p:pic>
                <p:nvPicPr>
                  <p:cNvPr id="22051" name="Picture 97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052" name="Picture 97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053" name="Picture 97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054" name="Picture 97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055" name="Picture 97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056" name="Picture 97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057" name="Picture 97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058" name="Picture 97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059" name="Picture 97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060" name="Picture 98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029" name="Group 981"/>
                <p:cNvGrpSpPr>
                  <a:grpSpLocks/>
                </p:cNvGrpSpPr>
                <p:nvPr/>
              </p:nvGrpSpPr>
              <p:grpSpPr bwMode="auto">
                <a:xfrm>
                  <a:off x="3840" y="2736"/>
                  <a:ext cx="837" cy="432"/>
                  <a:chOff x="3483" y="2640"/>
                  <a:chExt cx="1818" cy="768"/>
                </a:xfrm>
              </p:grpSpPr>
              <p:pic>
                <p:nvPicPr>
                  <p:cNvPr id="22041" name="Picture 98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042" name="Picture 98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043" name="Picture 98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044" name="Picture 98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045" name="Picture 98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046" name="Picture 98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047" name="Picture 98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048" name="Picture 98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049" name="Picture 99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050" name="Picture 99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2030" name="Group 992"/>
                <p:cNvGrpSpPr>
                  <a:grpSpLocks/>
                </p:cNvGrpSpPr>
                <p:nvPr/>
              </p:nvGrpSpPr>
              <p:grpSpPr bwMode="auto">
                <a:xfrm>
                  <a:off x="3840" y="3120"/>
                  <a:ext cx="837" cy="432"/>
                  <a:chOff x="3483" y="2640"/>
                  <a:chExt cx="1818" cy="768"/>
                </a:xfrm>
              </p:grpSpPr>
              <p:pic>
                <p:nvPicPr>
                  <p:cNvPr id="22031" name="Picture 99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032" name="Picture 99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033" name="Picture 99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034" name="Picture 99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035" name="Picture 99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036" name="Picture 99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037" name="Picture 99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038" name="Picture 100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039" name="Picture 100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040" name="Picture 100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1892" name="Group 1003"/>
              <p:cNvGrpSpPr>
                <a:grpSpLocks/>
              </p:cNvGrpSpPr>
              <p:nvPr/>
            </p:nvGrpSpPr>
            <p:grpSpPr bwMode="auto">
              <a:xfrm>
                <a:off x="2832" y="1824"/>
                <a:ext cx="1104" cy="1008"/>
                <a:chOff x="3840" y="2352"/>
                <a:chExt cx="837" cy="1584"/>
              </a:xfrm>
            </p:grpSpPr>
            <p:grpSp>
              <p:nvGrpSpPr>
                <p:cNvPr id="21983" name="Group 1004"/>
                <p:cNvGrpSpPr>
                  <a:grpSpLocks/>
                </p:cNvGrpSpPr>
                <p:nvPr/>
              </p:nvGrpSpPr>
              <p:grpSpPr bwMode="auto">
                <a:xfrm>
                  <a:off x="3840" y="2352"/>
                  <a:ext cx="837" cy="432"/>
                  <a:chOff x="3483" y="2640"/>
                  <a:chExt cx="1818" cy="768"/>
                </a:xfrm>
              </p:grpSpPr>
              <p:pic>
                <p:nvPicPr>
                  <p:cNvPr id="22017" name="Picture 100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018" name="Picture 100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019" name="Picture 100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020" name="Picture 100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021" name="Picture 100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022" name="Picture 101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023" name="Picture 101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024" name="Picture 101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025" name="Picture 101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026" name="Picture 101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984" name="Group 1015"/>
                <p:cNvGrpSpPr>
                  <a:grpSpLocks/>
                </p:cNvGrpSpPr>
                <p:nvPr/>
              </p:nvGrpSpPr>
              <p:grpSpPr bwMode="auto">
                <a:xfrm>
                  <a:off x="3840" y="3504"/>
                  <a:ext cx="837" cy="432"/>
                  <a:chOff x="3483" y="2640"/>
                  <a:chExt cx="1818" cy="768"/>
                </a:xfrm>
              </p:grpSpPr>
              <p:pic>
                <p:nvPicPr>
                  <p:cNvPr id="22007" name="Picture 101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2008" name="Picture 101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2009" name="Picture 101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010" name="Picture 101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011" name="Picture 102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012" name="Picture 102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013" name="Picture 102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014" name="Picture 102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015" name="Picture 102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016" name="Picture 102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985" name="Group 1026"/>
                <p:cNvGrpSpPr>
                  <a:grpSpLocks/>
                </p:cNvGrpSpPr>
                <p:nvPr/>
              </p:nvGrpSpPr>
              <p:grpSpPr bwMode="auto">
                <a:xfrm>
                  <a:off x="3840" y="2736"/>
                  <a:ext cx="837" cy="432"/>
                  <a:chOff x="3483" y="2640"/>
                  <a:chExt cx="1818" cy="768"/>
                </a:xfrm>
              </p:grpSpPr>
              <p:pic>
                <p:nvPicPr>
                  <p:cNvPr id="21997" name="Picture 102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998" name="Picture 102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999" name="Picture 102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2000" name="Picture 103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2001" name="Picture 103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2002" name="Picture 103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2003" name="Picture 103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2004" name="Picture 103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2005" name="Picture 103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2006" name="Picture 103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986" name="Group 1037"/>
                <p:cNvGrpSpPr>
                  <a:grpSpLocks/>
                </p:cNvGrpSpPr>
                <p:nvPr/>
              </p:nvGrpSpPr>
              <p:grpSpPr bwMode="auto">
                <a:xfrm>
                  <a:off x="3840" y="3120"/>
                  <a:ext cx="837" cy="432"/>
                  <a:chOff x="3483" y="2640"/>
                  <a:chExt cx="1818" cy="768"/>
                </a:xfrm>
              </p:grpSpPr>
              <p:pic>
                <p:nvPicPr>
                  <p:cNvPr id="21987" name="Picture 103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988" name="Picture 103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989" name="Picture 104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990" name="Picture 104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991" name="Picture 104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992" name="Picture 104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993" name="Picture 104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994" name="Picture 104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995" name="Picture 104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996" name="Picture 104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1893" name="Group 1048"/>
              <p:cNvGrpSpPr>
                <a:grpSpLocks/>
              </p:cNvGrpSpPr>
              <p:nvPr/>
            </p:nvGrpSpPr>
            <p:grpSpPr bwMode="auto">
              <a:xfrm>
                <a:off x="3936" y="2784"/>
                <a:ext cx="1104" cy="1008"/>
                <a:chOff x="3840" y="2352"/>
                <a:chExt cx="837" cy="1584"/>
              </a:xfrm>
            </p:grpSpPr>
            <p:grpSp>
              <p:nvGrpSpPr>
                <p:cNvPr id="21939" name="Group 1049"/>
                <p:cNvGrpSpPr>
                  <a:grpSpLocks/>
                </p:cNvGrpSpPr>
                <p:nvPr/>
              </p:nvGrpSpPr>
              <p:grpSpPr bwMode="auto">
                <a:xfrm>
                  <a:off x="3840" y="2352"/>
                  <a:ext cx="837" cy="432"/>
                  <a:chOff x="3483" y="2640"/>
                  <a:chExt cx="1818" cy="768"/>
                </a:xfrm>
              </p:grpSpPr>
              <p:pic>
                <p:nvPicPr>
                  <p:cNvPr id="21973" name="Picture 105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974" name="Picture 105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975" name="Picture 105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976" name="Picture 105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977" name="Picture 105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978" name="Picture 105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979" name="Picture 105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980" name="Picture 105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981" name="Picture 105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982" name="Picture 105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940" name="Group 1060"/>
                <p:cNvGrpSpPr>
                  <a:grpSpLocks/>
                </p:cNvGrpSpPr>
                <p:nvPr/>
              </p:nvGrpSpPr>
              <p:grpSpPr bwMode="auto">
                <a:xfrm>
                  <a:off x="3840" y="3504"/>
                  <a:ext cx="837" cy="432"/>
                  <a:chOff x="3483" y="2640"/>
                  <a:chExt cx="1818" cy="768"/>
                </a:xfrm>
              </p:grpSpPr>
              <p:pic>
                <p:nvPicPr>
                  <p:cNvPr id="21963" name="Picture 106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964" name="Picture 106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965" name="Picture 106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966" name="Picture 106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967" name="Picture 106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968" name="Picture 106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969" name="Picture 106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970" name="Picture 106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971" name="Picture 106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972" name="Picture 107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941" name="Group 1071"/>
                <p:cNvGrpSpPr>
                  <a:grpSpLocks/>
                </p:cNvGrpSpPr>
                <p:nvPr/>
              </p:nvGrpSpPr>
              <p:grpSpPr bwMode="auto">
                <a:xfrm>
                  <a:off x="3840" y="2736"/>
                  <a:ext cx="837" cy="432"/>
                  <a:chOff x="3483" y="2640"/>
                  <a:chExt cx="1818" cy="768"/>
                </a:xfrm>
              </p:grpSpPr>
              <p:pic>
                <p:nvPicPr>
                  <p:cNvPr id="21953" name="Picture 107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954" name="Picture 107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955" name="Picture 107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956" name="Picture 107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957" name="Picture 107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958" name="Picture 107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959" name="Picture 107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960" name="Picture 107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961" name="Picture 108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962" name="Picture 108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942" name="Group 1082"/>
                <p:cNvGrpSpPr>
                  <a:grpSpLocks/>
                </p:cNvGrpSpPr>
                <p:nvPr/>
              </p:nvGrpSpPr>
              <p:grpSpPr bwMode="auto">
                <a:xfrm>
                  <a:off x="3840" y="3120"/>
                  <a:ext cx="837" cy="432"/>
                  <a:chOff x="3483" y="2640"/>
                  <a:chExt cx="1818" cy="768"/>
                </a:xfrm>
              </p:grpSpPr>
              <p:pic>
                <p:nvPicPr>
                  <p:cNvPr id="21943" name="Picture 108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944" name="Picture 108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945" name="Picture 108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946" name="Picture 108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947" name="Picture 108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948" name="Picture 108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949" name="Picture 108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950" name="Picture 109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951" name="Picture 109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952" name="Picture 109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1894" name="Group 1093"/>
              <p:cNvGrpSpPr>
                <a:grpSpLocks/>
              </p:cNvGrpSpPr>
              <p:nvPr/>
            </p:nvGrpSpPr>
            <p:grpSpPr bwMode="auto">
              <a:xfrm>
                <a:off x="3936" y="1824"/>
                <a:ext cx="1104" cy="1008"/>
                <a:chOff x="3840" y="2352"/>
                <a:chExt cx="837" cy="1584"/>
              </a:xfrm>
            </p:grpSpPr>
            <p:grpSp>
              <p:nvGrpSpPr>
                <p:cNvPr id="21895" name="Group 1094"/>
                <p:cNvGrpSpPr>
                  <a:grpSpLocks/>
                </p:cNvGrpSpPr>
                <p:nvPr/>
              </p:nvGrpSpPr>
              <p:grpSpPr bwMode="auto">
                <a:xfrm>
                  <a:off x="3840" y="2352"/>
                  <a:ext cx="837" cy="432"/>
                  <a:chOff x="3483" y="2640"/>
                  <a:chExt cx="1818" cy="768"/>
                </a:xfrm>
              </p:grpSpPr>
              <p:pic>
                <p:nvPicPr>
                  <p:cNvPr id="21929" name="Picture 109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930" name="Picture 109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931" name="Picture 109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932" name="Picture 109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933" name="Picture 109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934" name="Picture 110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935" name="Picture 110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936" name="Picture 110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937" name="Picture 110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938" name="Picture 110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896" name="Group 1105"/>
                <p:cNvGrpSpPr>
                  <a:grpSpLocks/>
                </p:cNvGrpSpPr>
                <p:nvPr/>
              </p:nvGrpSpPr>
              <p:grpSpPr bwMode="auto">
                <a:xfrm>
                  <a:off x="3840" y="3504"/>
                  <a:ext cx="837" cy="432"/>
                  <a:chOff x="3483" y="2640"/>
                  <a:chExt cx="1818" cy="768"/>
                </a:xfrm>
              </p:grpSpPr>
              <p:pic>
                <p:nvPicPr>
                  <p:cNvPr id="21919" name="Picture 110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920" name="Picture 110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921" name="Picture 110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922" name="Picture 110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923" name="Picture 111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924" name="Picture 111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925" name="Picture 111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926" name="Picture 111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927" name="Picture 111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928" name="Picture 111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897" name="Group 1116"/>
                <p:cNvGrpSpPr>
                  <a:grpSpLocks/>
                </p:cNvGrpSpPr>
                <p:nvPr/>
              </p:nvGrpSpPr>
              <p:grpSpPr bwMode="auto">
                <a:xfrm>
                  <a:off x="3840" y="2736"/>
                  <a:ext cx="837" cy="432"/>
                  <a:chOff x="3483" y="2640"/>
                  <a:chExt cx="1818" cy="768"/>
                </a:xfrm>
              </p:grpSpPr>
              <p:pic>
                <p:nvPicPr>
                  <p:cNvPr id="21909" name="Picture 111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910" name="Picture 111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911" name="Picture 111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912" name="Picture 112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913" name="Picture 112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914" name="Picture 112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915" name="Picture 112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916" name="Picture 112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917" name="Picture 112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918" name="Picture 112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898" name="Group 1127"/>
                <p:cNvGrpSpPr>
                  <a:grpSpLocks/>
                </p:cNvGrpSpPr>
                <p:nvPr/>
              </p:nvGrpSpPr>
              <p:grpSpPr bwMode="auto">
                <a:xfrm>
                  <a:off x="3840" y="3120"/>
                  <a:ext cx="837" cy="432"/>
                  <a:chOff x="3483" y="2640"/>
                  <a:chExt cx="1818" cy="768"/>
                </a:xfrm>
              </p:grpSpPr>
              <p:pic>
                <p:nvPicPr>
                  <p:cNvPr id="21899" name="Picture 112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900" name="Picture 112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901" name="Picture 113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902" name="Picture 113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903" name="Picture 113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904" name="Picture 113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905" name="Picture 113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906" name="Picture 113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907" name="Picture 113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908" name="Picture 113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grpSp>
          <p:nvGrpSpPr>
            <p:cNvPr id="21526" name="Group 1138"/>
            <p:cNvGrpSpPr>
              <a:grpSpLocks/>
            </p:cNvGrpSpPr>
            <p:nvPr/>
          </p:nvGrpSpPr>
          <p:grpSpPr bwMode="auto">
            <a:xfrm>
              <a:off x="2304" y="1536"/>
              <a:ext cx="1680" cy="1152"/>
              <a:chOff x="624" y="1824"/>
              <a:chExt cx="4416" cy="1968"/>
            </a:xfrm>
          </p:grpSpPr>
          <p:grpSp>
            <p:nvGrpSpPr>
              <p:cNvPr id="21527" name="Group 1139"/>
              <p:cNvGrpSpPr>
                <a:grpSpLocks/>
              </p:cNvGrpSpPr>
              <p:nvPr/>
            </p:nvGrpSpPr>
            <p:grpSpPr bwMode="auto">
              <a:xfrm>
                <a:off x="624" y="2784"/>
                <a:ext cx="1104" cy="1008"/>
                <a:chOff x="3840" y="2352"/>
                <a:chExt cx="837" cy="1584"/>
              </a:xfrm>
            </p:grpSpPr>
            <p:grpSp>
              <p:nvGrpSpPr>
                <p:cNvPr id="21843" name="Group 1140"/>
                <p:cNvGrpSpPr>
                  <a:grpSpLocks/>
                </p:cNvGrpSpPr>
                <p:nvPr/>
              </p:nvGrpSpPr>
              <p:grpSpPr bwMode="auto">
                <a:xfrm>
                  <a:off x="3840" y="2352"/>
                  <a:ext cx="837" cy="432"/>
                  <a:chOff x="3483" y="2640"/>
                  <a:chExt cx="1818" cy="768"/>
                </a:xfrm>
              </p:grpSpPr>
              <p:pic>
                <p:nvPicPr>
                  <p:cNvPr id="21877" name="Picture 114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878" name="Picture 114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879" name="Picture 114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880" name="Picture 114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881" name="Picture 114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882" name="Picture 114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883" name="Picture 114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884" name="Picture 114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885" name="Picture 114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886" name="Picture 115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844" name="Group 1151"/>
                <p:cNvGrpSpPr>
                  <a:grpSpLocks/>
                </p:cNvGrpSpPr>
                <p:nvPr/>
              </p:nvGrpSpPr>
              <p:grpSpPr bwMode="auto">
                <a:xfrm>
                  <a:off x="3840" y="3504"/>
                  <a:ext cx="837" cy="432"/>
                  <a:chOff x="3483" y="2640"/>
                  <a:chExt cx="1818" cy="768"/>
                </a:xfrm>
              </p:grpSpPr>
              <p:pic>
                <p:nvPicPr>
                  <p:cNvPr id="21867" name="Picture 115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868" name="Picture 115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869" name="Picture 115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870" name="Picture 115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871" name="Picture 115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872" name="Picture 115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873" name="Picture 115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874" name="Picture 115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875" name="Picture 116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876" name="Picture 116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845" name="Group 1162"/>
                <p:cNvGrpSpPr>
                  <a:grpSpLocks/>
                </p:cNvGrpSpPr>
                <p:nvPr/>
              </p:nvGrpSpPr>
              <p:grpSpPr bwMode="auto">
                <a:xfrm>
                  <a:off x="3840" y="2736"/>
                  <a:ext cx="837" cy="432"/>
                  <a:chOff x="3483" y="2640"/>
                  <a:chExt cx="1818" cy="768"/>
                </a:xfrm>
              </p:grpSpPr>
              <p:pic>
                <p:nvPicPr>
                  <p:cNvPr id="21857" name="Picture 116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858" name="Picture 116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859" name="Picture 116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860" name="Picture 116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861" name="Picture 116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862" name="Picture 116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863" name="Picture 116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864" name="Picture 117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865" name="Picture 117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866" name="Picture 117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846" name="Group 1173"/>
                <p:cNvGrpSpPr>
                  <a:grpSpLocks/>
                </p:cNvGrpSpPr>
                <p:nvPr/>
              </p:nvGrpSpPr>
              <p:grpSpPr bwMode="auto">
                <a:xfrm>
                  <a:off x="3840" y="3120"/>
                  <a:ext cx="837" cy="432"/>
                  <a:chOff x="3483" y="2640"/>
                  <a:chExt cx="1818" cy="768"/>
                </a:xfrm>
              </p:grpSpPr>
              <p:pic>
                <p:nvPicPr>
                  <p:cNvPr id="21847" name="Picture 117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848" name="Picture 117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849" name="Picture 117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850" name="Picture 117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851" name="Picture 117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852" name="Picture 117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853" name="Picture 118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854" name="Picture 118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855" name="Picture 118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856" name="Picture 118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1528" name="Group 1184"/>
              <p:cNvGrpSpPr>
                <a:grpSpLocks/>
              </p:cNvGrpSpPr>
              <p:nvPr/>
            </p:nvGrpSpPr>
            <p:grpSpPr bwMode="auto">
              <a:xfrm>
                <a:off x="1728" y="2784"/>
                <a:ext cx="1104" cy="1008"/>
                <a:chOff x="3840" y="2352"/>
                <a:chExt cx="837" cy="1584"/>
              </a:xfrm>
            </p:grpSpPr>
            <p:grpSp>
              <p:nvGrpSpPr>
                <p:cNvPr id="21799" name="Group 1185"/>
                <p:cNvGrpSpPr>
                  <a:grpSpLocks/>
                </p:cNvGrpSpPr>
                <p:nvPr/>
              </p:nvGrpSpPr>
              <p:grpSpPr bwMode="auto">
                <a:xfrm>
                  <a:off x="3840" y="2352"/>
                  <a:ext cx="837" cy="432"/>
                  <a:chOff x="3483" y="2640"/>
                  <a:chExt cx="1818" cy="768"/>
                </a:xfrm>
              </p:grpSpPr>
              <p:pic>
                <p:nvPicPr>
                  <p:cNvPr id="21833" name="Picture 118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834" name="Picture 118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835" name="Picture 118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836" name="Picture 118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837" name="Picture 119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838" name="Picture 119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839" name="Picture 119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840" name="Picture 119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841" name="Picture 119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842" name="Picture 119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800" name="Group 1196"/>
                <p:cNvGrpSpPr>
                  <a:grpSpLocks/>
                </p:cNvGrpSpPr>
                <p:nvPr/>
              </p:nvGrpSpPr>
              <p:grpSpPr bwMode="auto">
                <a:xfrm>
                  <a:off x="3840" y="3504"/>
                  <a:ext cx="837" cy="432"/>
                  <a:chOff x="3483" y="2640"/>
                  <a:chExt cx="1818" cy="768"/>
                </a:xfrm>
              </p:grpSpPr>
              <p:pic>
                <p:nvPicPr>
                  <p:cNvPr id="21823" name="Picture 119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824" name="Picture 119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825" name="Picture 119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826" name="Picture 120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827" name="Picture 120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828" name="Picture 120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829" name="Picture 120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830" name="Picture 120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831" name="Picture 120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832" name="Picture 120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801" name="Group 1207"/>
                <p:cNvGrpSpPr>
                  <a:grpSpLocks/>
                </p:cNvGrpSpPr>
                <p:nvPr/>
              </p:nvGrpSpPr>
              <p:grpSpPr bwMode="auto">
                <a:xfrm>
                  <a:off x="3840" y="2736"/>
                  <a:ext cx="837" cy="432"/>
                  <a:chOff x="3483" y="2640"/>
                  <a:chExt cx="1818" cy="768"/>
                </a:xfrm>
              </p:grpSpPr>
              <p:pic>
                <p:nvPicPr>
                  <p:cNvPr id="21813" name="Picture 120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814" name="Picture 120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815" name="Picture 121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816" name="Picture 121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817" name="Picture 121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818" name="Picture 121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819" name="Picture 121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820" name="Picture 121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821" name="Picture 121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822" name="Picture 121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802" name="Group 1218"/>
                <p:cNvGrpSpPr>
                  <a:grpSpLocks/>
                </p:cNvGrpSpPr>
                <p:nvPr/>
              </p:nvGrpSpPr>
              <p:grpSpPr bwMode="auto">
                <a:xfrm>
                  <a:off x="3840" y="3120"/>
                  <a:ext cx="837" cy="432"/>
                  <a:chOff x="3483" y="2640"/>
                  <a:chExt cx="1818" cy="768"/>
                </a:xfrm>
              </p:grpSpPr>
              <p:pic>
                <p:nvPicPr>
                  <p:cNvPr id="21803" name="Picture 121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804" name="Picture 122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805" name="Picture 122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806" name="Picture 122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807" name="Picture 122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808" name="Picture 122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809" name="Picture 122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810" name="Picture 122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811" name="Picture 122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812" name="Picture 122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1529" name="Group 1229"/>
              <p:cNvGrpSpPr>
                <a:grpSpLocks/>
              </p:cNvGrpSpPr>
              <p:nvPr/>
            </p:nvGrpSpPr>
            <p:grpSpPr bwMode="auto">
              <a:xfrm>
                <a:off x="1728" y="1824"/>
                <a:ext cx="1104" cy="1008"/>
                <a:chOff x="3840" y="2352"/>
                <a:chExt cx="837" cy="1584"/>
              </a:xfrm>
            </p:grpSpPr>
            <p:grpSp>
              <p:nvGrpSpPr>
                <p:cNvPr id="21755" name="Group 1230"/>
                <p:cNvGrpSpPr>
                  <a:grpSpLocks/>
                </p:cNvGrpSpPr>
                <p:nvPr/>
              </p:nvGrpSpPr>
              <p:grpSpPr bwMode="auto">
                <a:xfrm>
                  <a:off x="3840" y="2352"/>
                  <a:ext cx="837" cy="432"/>
                  <a:chOff x="3483" y="2640"/>
                  <a:chExt cx="1818" cy="768"/>
                </a:xfrm>
              </p:grpSpPr>
              <p:pic>
                <p:nvPicPr>
                  <p:cNvPr id="21789" name="Picture 123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790" name="Picture 123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791" name="Picture 123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792" name="Picture 123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793" name="Picture 123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794" name="Picture 123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795" name="Picture 123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796" name="Picture 123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797" name="Picture 123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798" name="Picture 124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756" name="Group 1241"/>
                <p:cNvGrpSpPr>
                  <a:grpSpLocks/>
                </p:cNvGrpSpPr>
                <p:nvPr/>
              </p:nvGrpSpPr>
              <p:grpSpPr bwMode="auto">
                <a:xfrm>
                  <a:off x="3840" y="3504"/>
                  <a:ext cx="837" cy="432"/>
                  <a:chOff x="3483" y="2640"/>
                  <a:chExt cx="1818" cy="768"/>
                </a:xfrm>
              </p:grpSpPr>
              <p:pic>
                <p:nvPicPr>
                  <p:cNvPr id="21779" name="Picture 124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780" name="Picture 124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781" name="Picture 124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782" name="Picture 124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783" name="Picture 124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784" name="Picture 124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785" name="Picture 124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786" name="Picture 124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787" name="Picture 125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788" name="Picture 125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757" name="Group 1252"/>
                <p:cNvGrpSpPr>
                  <a:grpSpLocks/>
                </p:cNvGrpSpPr>
                <p:nvPr/>
              </p:nvGrpSpPr>
              <p:grpSpPr bwMode="auto">
                <a:xfrm>
                  <a:off x="3840" y="2736"/>
                  <a:ext cx="837" cy="432"/>
                  <a:chOff x="3483" y="2640"/>
                  <a:chExt cx="1818" cy="768"/>
                </a:xfrm>
              </p:grpSpPr>
              <p:pic>
                <p:nvPicPr>
                  <p:cNvPr id="21769" name="Picture 125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770" name="Picture 125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771" name="Picture 125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772" name="Picture 125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773" name="Picture 125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774" name="Picture 125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775" name="Picture 125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776" name="Picture 126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777" name="Picture 126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778" name="Picture 126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758" name="Group 1263"/>
                <p:cNvGrpSpPr>
                  <a:grpSpLocks/>
                </p:cNvGrpSpPr>
                <p:nvPr/>
              </p:nvGrpSpPr>
              <p:grpSpPr bwMode="auto">
                <a:xfrm>
                  <a:off x="3840" y="3120"/>
                  <a:ext cx="837" cy="432"/>
                  <a:chOff x="3483" y="2640"/>
                  <a:chExt cx="1818" cy="768"/>
                </a:xfrm>
              </p:grpSpPr>
              <p:pic>
                <p:nvPicPr>
                  <p:cNvPr id="21759" name="Picture 126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760" name="Picture 126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761" name="Picture 126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762" name="Picture 126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763" name="Picture 126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764" name="Picture 126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765" name="Picture 127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766" name="Picture 127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767" name="Picture 127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768" name="Picture 127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1530" name="Group 1274"/>
              <p:cNvGrpSpPr>
                <a:grpSpLocks/>
              </p:cNvGrpSpPr>
              <p:nvPr/>
            </p:nvGrpSpPr>
            <p:grpSpPr bwMode="auto">
              <a:xfrm>
                <a:off x="624" y="1824"/>
                <a:ext cx="1104" cy="1008"/>
                <a:chOff x="3840" y="2352"/>
                <a:chExt cx="837" cy="1584"/>
              </a:xfrm>
            </p:grpSpPr>
            <p:grpSp>
              <p:nvGrpSpPr>
                <p:cNvPr id="21711" name="Group 1275"/>
                <p:cNvGrpSpPr>
                  <a:grpSpLocks/>
                </p:cNvGrpSpPr>
                <p:nvPr/>
              </p:nvGrpSpPr>
              <p:grpSpPr bwMode="auto">
                <a:xfrm>
                  <a:off x="3840" y="2352"/>
                  <a:ext cx="837" cy="432"/>
                  <a:chOff x="3483" y="2640"/>
                  <a:chExt cx="1818" cy="768"/>
                </a:xfrm>
              </p:grpSpPr>
              <p:pic>
                <p:nvPicPr>
                  <p:cNvPr id="21745" name="Picture 127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746" name="Picture 127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747" name="Picture 127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748" name="Picture 127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749" name="Picture 128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750" name="Picture 128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751" name="Picture 128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752" name="Picture 128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753" name="Picture 128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754" name="Picture 128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712" name="Group 1286"/>
                <p:cNvGrpSpPr>
                  <a:grpSpLocks/>
                </p:cNvGrpSpPr>
                <p:nvPr/>
              </p:nvGrpSpPr>
              <p:grpSpPr bwMode="auto">
                <a:xfrm>
                  <a:off x="3840" y="3504"/>
                  <a:ext cx="837" cy="432"/>
                  <a:chOff x="3483" y="2640"/>
                  <a:chExt cx="1818" cy="768"/>
                </a:xfrm>
              </p:grpSpPr>
              <p:pic>
                <p:nvPicPr>
                  <p:cNvPr id="21735" name="Picture 128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736" name="Picture 128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737" name="Picture 128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738" name="Picture 129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739" name="Picture 129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740" name="Picture 129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741" name="Picture 129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742" name="Picture 129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743" name="Picture 129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744" name="Picture 129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713" name="Group 1297"/>
                <p:cNvGrpSpPr>
                  <a:grpSpLocks/>
                </p:cNvGrpSpPr>
                <p:nvPr/>
              </p:nvGrpSpPr>
              <p:grpSpPr bwMode="auto">
                <a:xfrm>
                  <a:off x="3840" y="2736"/>
                  <a:ext cx="837" cy="432"/>
                  <a:chOff x="3483" y="2640"/>
                  <a:chExt cx="1818" cy="768"/>
                </a:xfrm>
              </p:grpSpPr>
              <p:pic>
                <p:nvPicPr>
                  <p:cNvPr id="21725" name="Picture 129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726" name="Picture 129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727" name="Picture 130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728" name="Picture 130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729" name="Picture 130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730" name="Picture 130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731" name="Picture 130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732" name="Picture 130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733" name="Picture 130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734" name="Picture 130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714" name="Group 1308"/>
                <p:cNvGrpSpPr>
                  <a:grpSpLocks/>
                </p:cNvGrpSpPr>
                <p:nvPr/>
              </p:nvGrpSpPr>
              <p:grpSpPr bwMode="auto">
                <a:xfrm>
                  <a:off x="3840" y="3120"/>
                  <a:ext cx="837" cy="432"/>
                  <a:chOff x="3483" y="2640"/>
                  <a:chExt cx="1818" cy="768"/>
                </a:xfrm>
              </p:grpSpPr>
              <p:pic>
                <p:nvPicPr>
                  <p:cNvPr id="21715" name="Picture 130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716" name="Picture 131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717" name="Picture 131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718" name="Picture 131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719" name="Picture 131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720" name="Picture 131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721" name="Picture 131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722" name="Picture 131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723" name="Picture 131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724" name="Picture 131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1531" name="Group 1319"/>
              <p:cNvGrpSpPr>
                <a:grpSpLocks/>
              </p:cNvGrpSpPr>
              <p:nvPr/>
            </p:nvGrpSpPr>
            <p:grpSpPr bwMode="auto">
              <a:xfrm>
                <a:off x="2832" y="2784"/>
                <a:ext cx="1104" cy="1008"/>
                <a:chOff x="3840" y="2352"/>
                <a:chExt cx="837" cy="1584"/>
              </a:xfrm>
            </p:grpSpPr>
            <p:grpSp>
              <p:nvGrpSpPr>
                <p:cNvPr id="21667" name="Group 1320"/>
                <p:cNvGrpSpPr>
                  <a:grpSpLocks/>
                </p:cNvGrpSpPr>
                <p:nvPr/>
              </p:nvGrpSpPr>
              <p:grpSpPr bwMode="auto">
                <a:xfrm>
                  <a:off x="3840" y="2352"/>
                  <a:ext cx="837" cy="432"/>
                  <a:chOff x="3483" y="2640"/>
                  <a:chExt cx="1818" cy="768"/>
                </a:xfrm>
              </p:grpSpPr>
              <p:pic>
                <p:nvPicPr>
                  <p:cNvPr id="21701" name="Picture 132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702" name="Picture 132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703" name="Picture 132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704" name="Picture 132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705" name="Picture 132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706" name="Picture 132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707" name="Picture 132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708" name="Picture 132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709" name="Picture 132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710" name="Picture 133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668" name="Group 1331"/>
                <p:cNvGrpSpPr>
                  <a:grpSpLocks/>
                </p:cNvGrpSpPr>
                <p:nvPr/>
              </p:nvGrpSpPr>
              <p:grpSpPr bwMode="auto">
                <a:xfrm>
                  <a:off x="3840" y="3504"/>
                  <a:ext cx="837" cy="432"/>
                  <a:chOff x="3483" y="2640"/>
                  <a:chExt cx="1818" cy="768"/>
                </a:xfrm>
              </p:grpSpPr>
              <p:pic>
                <p:nvPicPr>
                  <p:cNvPr id="21691" name="Picture 133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692" name="Picture 133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693" name="Picture 133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694" name="Picture 133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695" name="Picture 133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696" name="Picture 133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697" name="Picture 133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698" name="Picture 133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699" name="Picture 134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700" name="Picture 134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669" name="Group 1342"/>
                <p:cNvGrpSpPr>
                  <a:grpSpLocks/>
                </p:cNvGrpSpPr>
                <p:nvPr/>
              </p:nvGrpSpPr>
              <p:grpSpPr bwMode="auto">
                <a:xfrm>
                  <a:off x="3840" y="2736"/>
                  <a:ext cx="837" cy="432"/>
                  <a:chOff x="3483" y="2640"/>
                  <a:chExt cx="1818" cy="768"/>
                </a:xfrm>
              </p:grpSpPr>
              <p:pic>
                <p:nvPicPr>
                  <p:cNvPr id="21681" name="Picture 134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682" name="Picture 134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683" name="Picture 134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684" name="Picture 134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685" name="Picture 134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686" name="Picture 134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687" name="Picture 134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688" name="Picture 135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689" name="Picture 135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690" name="Picture 135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670" name="Group 1353"/>
                <p:cNvGrpSpPr>
                  <a:grpSpLocks/>
                </p:cNvGrpSpPr>
                <p:nvPr/>
              </p:nvGrpSpPr>
              <p:grpSpPr bwMode="auto">
                <a:xfrm>
                  <a:off x="3840" y="3120"/>
                  <a:ext cx="837" cy="432"/>
                  <a:chOff x="3483" y="2640"/>
                  <a:chExt cx="1818" cy="768"/>
                </a:xfrm>
              </p:grpSpPr>
              <p:pic>
                <p:nvPicPr>
                  <p:cNvPr id="21671" name="Picture 135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672" name="Picture 135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673" name="Picture 135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674" name="Picture 135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675" name="Picture 135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676" name="Picture 135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677" name="Picture 136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678" name="Picture 136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679" name="Picture 136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680" name="Picture 136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1532" name="Group 1364"/>
              <p:cNvGrpSpPr>
                <a:grpSpLocks/>
              </p:cNvGrpSpPr>
              <p:nvPr/>
            </p:nvGrpSpPr>
            <p:grpSpPr bwMode="auto">
              <a:xfrm>
                <a:off x="2832" y="1824"/>
                <a:ext cx="1104" cy="1008"/>
                <a:chOff x="3840" y="2352"/>
                <a:chExt cx="837" cy="1584"/>
              </a:xfrm>
            </p:grpSpPr>
            <p:grpSp>
              <p:nvGrpSpPr>
                <p:cNvPr id="21623" name="Group 1365"/>
                <p:cNvGrpSpPr>
                  <a:grpSpLocks/>
                </p:cNvGrpSpPr>
                <p:nvPr/>
              </p:nvGrpSpPr>
              <p:grpSpPr bwMode="auto">
                <a:xfrm>
                  <a:off x="3840" y="2352"/>
                  <a:ext cx="837" cy="432"/>
                  <a:chOff x="3483" y="2640"/>
                  <a:chExt cx="1818" cy="768"/>
                </a:xfrm>
              </p:grpSpPr>
              <p:pic>
                <p:nvPicPr>
                  <p:cNvPr id="21657" name="Picture 136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658" name="Picture 136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659" name="Picture 136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660" name="Picture 136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661" name="Picture 137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662" name="Picture 137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663" name="Picture 137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664" name="Picture 137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665" name="Picture 137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666" name="Picture 137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624" name="Group 1376"/>
                <p:cNvGrpSpPr>
                  <a:grpSpLocks/>
                </p:cNvGrpSpPr>
                <p:nvPr/>
              </p:nvGrpSpPr>
              <p:grpSpPr bwMode="auto">
                <a:xfrm>
                  <a:off x="3840" y="3504"/>
                  <a:ext cx="837" cy="432"/>
                  <a:chOff x="3483" y="2640"/>
                  <a:chExt cx="1818" cy="768"/>
                </a:xfrm>
              </p:grpSpPr>
              <p:pic>
                <p:nvPicPr>
                  <p:cNvPr id="21647" name="Picture 137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648" name="Picture 137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649" name="Picture 137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650" name="Picture 138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651" name="Picture 138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652" name="Picture 138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653" name="Picture 138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654" name="Picture 138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655" name="Picture 138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656" name="Picture 138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625" name="Group 1387"/>
                <p:cNvGrpSpPr>
                  <a:grpSpLocks/>
                </p:cNvGrpSpPr>
                <p:nvPr/>
              </p:nvGrpSpPr>
              <p:grpSpPr bwMode="auto">
                <a:xfrm>
                  <a:off x="3840" y="2736"/>
                  <a:ext cx="837" cy="432"/>
                  <a:chOff x="3483" y="2640"/>
                  <a:chExt cx="1818" cy="768"/>
                </a:xfrm>
              </p:grpSpPr>
              <p:pic>
                <p:nvPicPr>
                  <p:cNvPr id="21637" name="Picture 138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638" name="Picture 138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639" name="Picture 139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640" name="Picture 139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641" name="Picture 139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642" name="Picture 139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643" name="Picture 139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644" name="Picture 139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645" name="Picture 139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646" name="Picture 139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626" name="Group 1398"/>
                <p:cNvGrpSpPr>
                  <a:grpSpLocks/>
                </p:cNvGrpSpPr>
                <p:nvPr/>
              </p:nvGrpSpPr>
              <p:grpSpPr bwMode="auto">
                <a:xfrm>
                  <a:off x="3840" y="3120"/>
                  <a:ext cx="837" cy="432"/>
                  <a:chOff x="3483" y="2640"/>
                  <a:chExt cx="1818" cy="768"/>
                </a:xfrm>
              </p:grpSpPr>
              <p:pic>
                <p:nvPicPr>
                  <p:cNvPr id="21627" name="Picture 139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628" name="Picture 140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629" name="Picture 140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630" name="Picture 140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631" name="Picture 140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632" name="Picture 140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633" name="Picture 140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634" name="Picture 140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635" name="Picture 140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636" name="Picture 140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1533" name="Group 1409"/>
              <p:cNvGrpSpPr>
                <a:grpSpLocks/>
              </p:cNvGrpSpPr>
              <p:nvPr/>
            </p:nvGrpSpPr>
            <p:grpSpPr bwMode="auto">
              <a:xfrm>
                <a:off x="3936" y="2784"/>
                <a:ext cx="1104" cy="1008"/>
                <a:chOff x="3840" y="2352"/>
                <a:chExt cx="837" cy="1584"/>
              </a:xfrm>
            </p:grpSpPr>
            <p:grpSp>
              <p:nvGrpSpPr>
                <p:cNvPr id="21579" name="Group 1410"/>
                <p:cNvGrpSpPr>
                  <a:grpSpLocks/>
                </p:cNvGrpSpPr>
                <p:nvPr/>
              </p:nvGrpSpPr>
              <p:grpSpPr bwMode="auto">
                <a:xfrm>
                  <a:off x="3840" y="2352"/>
                  <a:ext cx="837" cy="432"/>
                  <a:chOff x="3483" y="2640"/>
                  <a:chExt cx="1818" cy="768"/>
                </a:xfrm>
              </p:grpSpPr>
              <p:pic>
                <p:nvPicPr>
                  <p:cNvPr id="21613" name="Picture 141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614" name="Picture 141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615" name="Picture 141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616" name="Picture 141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617" name="Picture 141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618" name="Picture 141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619" name="Picture 141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620" name="Picture 141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621" name="Picture 141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622" name="Picture 142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580" name="Group 1421"/>
                <p:cNvGrpSpPr>
                  <a:grpSpLocks/>
                </p:cNvGrpSpPr>
                <p:nvPr/>
              </p:nvGrpSpPr>
              <p:grpSpPr bwMode="auto">
                <a:xfrm>
                  <a:off x="3840" y="3504"/>
                  <a:ext cx="837" cy="432"/>
                  <a:chOff x="3483" y="2640"/>
                  <a:chExt cx="1818" cy="768"/>
                </a:xfrm>
              </p:grpSpPr>
              <p:pic>
                <p:nvPicPr>
                  <p:cNvPr id="21603" name="Picture 142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604" name="Picture 142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605" name="Picture 142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606" name="Picture 142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607" name="Picture 142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608" name="Picture 142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609" name="Picture 142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610" name="Picture 142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611" name="Picture 143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612" name="Picture 143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581" name="Group 1432"/>
                <p:cNvGrpSpPr>
                  <a:grpSpLocks/>
                </p:cNvGrpSpPr>
                <p:nvPr/>
              </p:nvGrpSpPr>
              <p:grpSpPr bwMode="auto">
                <a:xfrm>
                  <a:off x="3840" y="2736"/>
                  <a:ext cx="837" cy="432"/>
                  <a:chOff x="3483" y="2640"/>
                  <a:chExt cx="1818" cy="768"/>
                </a:xfrm>
              </p:grpSpPr>
              <p:pic>
                <p:nvPicPr>
                  <p:cNvPr id="21593" name="Picture 143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594" name="Picture 143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595" name="Picture 143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596" name="Picture 143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597" name="Picture 143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598" name="Picture 143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599" name="Picture 143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600" name="Picture 144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601" name="Picture 144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602" name="Picture 144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582" name="Group 1443"/>
                <p:cNvGrpSpPr>
                  <a:grpSpLocks/>
                </p:cNvGrpSpPr>
                <p:nvPr/>
              </p:nvGrpSpPr>
              <p:grpSpPr bwMode="auto">
                <a:xfrm>
                  <a:off x="3840" y="3120"/>
                  <a:ext cx="837" cy="432"/>
                  <a:chOff x="3483" y="2640"/>
                  <a:chExt cx="1818" cy="768"/>
                </a:xfrm>
              </p:grpSpPr>
              <p:pic>
                <p:nvPicPr>
                  <p:cNvPr id="21583" name="Picture 144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584" name="Picture 144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585" name="Picture 144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586" name="Picture 144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587" name="Picture 144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588" name="Picture 144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589" name="Picture 145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590" name="Picture 145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591" name="Picture 145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592" name="Picture 145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1534" name="Group 1454"/>
              <p:cNvGrpSpPr>
                <a:grpSpLocks/>
              </p:cNvGrpSpPr>
              <p:nvPr/>
            </p:nvGrpSpPr>
            <p:grpSpPr bwMode="auto">
              <a:xfrm>
                <a:off x="3936" y="1824"/>
                <a:ext cx="1104" cy="1008"/>
                <a:chOff x="3840" y="2352"/>
                <a:chExt cx="837" cy="1584"/>
              </a:xfrm>
            </p:grpSpPr>
            <p:grpSp>
              <p:nvGrpSpPr>
                <p:cNvPr id="21535" name="Group 1455"/>
                <p:cNvGrpSpPr>
                  <a:grpSpLocks/>
                </p:cNvGrpSpPr>
                <p:nvPr/>
              </p:nvGrpSpPr>
              <p:grpSpPr bwMode="auto">
                <a:xfrm>
                  <a:off x="3840" y="2352"/>
                  <a:ext cx="837" cy="432"/>
                  <a:chOff x="3483" y="2640"/>
                  <a:chExt cx="1818" cy="768"/>
                </a:xfrm>
              </p:grpSpPr>
              <p:pic>
                <p:nvPicPr>
                  <p:cNvPr id="21569" name="Picture 145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570" name="Picture 145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571" name="Picture 145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572" name="Picture 145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573" name="Picture 146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574" name="Picture 146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575" name="Picture 146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576" name="Picture 146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577" name="Picture 146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578" name="Picture 146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536" name="Group 1466"/>
                <p:cNvGrpSpPr>
                  <a:grpSpLocks/>
                </p:cNvGrpSpPr>
                <p:nvPr/>
              </p:nvGrpSpPr>
              <p:grpSpPr bwMode="auto">
                <a:xfrm>
                  <a:off x="3840" y="3504"/>
                  <a:ext cx="837" cy="432"/>
                  <a:chOff x="3483" y="2640"/>
                  <a:chExt cx="1818" cy="768"/>
                </a:xfrm>
              </p:grpSpPr>
              <p:pic>
                <p:nvPicPr>
                  <p:cNvPr id="21559" name="Picture 146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560" name="Picture 146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561" name="Picture 146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562" name="Picture 147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563" name="Picture 147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564" name="Picture 147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565" name="Picture 147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566" name="Picture 147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567" name="Picture 147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568" name="Picture 147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537" name="Group 1477"/>
                <p:cNvGrpSpPr>
                  <a:grpSpLocks/>
                </p:cNvGrpSpPr>
                <p:nvPr/>
              </p:nvGrpSpPr>
              <p:grpSpPr bwMode="auto">
                <a:xfrm>
                  <a:off x="3840" y="2736"/>
                  <a:ext cx="837" cy="432"/>
                  <a:chOff x="3483" y="2640"/>
                  <a:chExt cx="1818" cy="768"/>
                </a:xfrm>
              </p:grpSpPr>
              <p:pic>
                <p:nvPicPr>
                  <p:cNvPr id="21549" name="Picture 147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550" name="Picture 147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551" name="Picture 148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552" name="Picture 148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553" name="Picture 148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554" name="Picture 148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555" name="Picture 148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556" name="Picture 148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557" name="Picture 148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558" name="Picture 148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1538" name="Group 1488"/>
                <p:cNvGrpSpPr>
                  <a:grpSpLocks/>
                </p:cNvGrpSpPr>
                <p:nvPr/>
              </p:nvGrpSpPr>
              <p:grpSpPr bwMode="auto">
                <a:xfrm>
                  <a:off x="3840" y="3120"/>
                  <a:ext cx="837" cy="432"/>
                  <a:chOff x="3483" y="2640"/>
                  <a:chExt cx="1818" cy="768"/>
                </a:xfrm>
              </p:grpSpPr>
              <p:pic>
                <p:nvPicPr>
                  <p:cNvPr id="21539" name="Picture 148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1540" name="Picture 149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1541" name="Picture 149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1542" name="Picture 149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1543" name="Picture 149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1544" name="Picture 149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1545" name="Picture 149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1546" name="Picture 149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1547" name="Picture 149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1548" name="Picture 149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grpSp>
      <p:pic>
        <p:nvPicPr>
          <p:cNvPr id="21514" name="Picture 1499"/>
          <p:cNvPicPr>
            <a:picLocks noChangeAspect="1" noChangeArrowheads="1"/>
          </p:cNvPicPr>
          <p:nvPr/>
        </p:nvPicPr>
        <p:blipFill>
          <a:blip r:embed="rId11" cstate="print"/>
          <a:srcRect/>
          <a:stretch>
            <a:fillRect/>
          </a:stretch>
        </p:blipFill>
        <p:spPr bwMode="auto">
          <a:xfrm>
            <a:off x="334963" y="4214813"/>
            <a:ext cx="1698625" cy="1433512"/>
          </a:xfrm>
          <a:prstGeom prst="rect">
            <a:avLst/>
          </a:prstGeom>
          <a:noFill/>
          <a:ln w="9525">
            <a:noFill/>
            <a:miter lim="800000"/>
            <a:headEnd/>
            <a:tailEnd/>
          </a:ln>
        </p:spPr>
      </p:pic>
      <p:pic>
        <p:nvPicPr>
          <p:cNvPr id="21515" name="Picture 1500"/>
          <p:cNvPicPr>
            <a:picLocks noChangeAspect="1" noChangeArrowheads="1"/>
          </p:cNvPicPr>
          <p:nvPr/>
        </p:nvPicPr>
        <p:blipFill>
          <a:blip r:embed="rId12" cstate="print"/>
          <a:srcRect/>
          <a:stretch>
            <a:fillRect/>
          </a:stretch>
        </p:blipFill>
        <p:spPr bwMode="auto">
          <a:xfrm>
            <a:off x="914400" y="2128838"/>
            <a:ext cx="1897063" cy="1123950"/>
          </a:xfrm>
          <a:prstGeom prst="rect">
            <a:avLst/>
          </a:prstGeom>
          <a:noFill/>
          <a:ln w="9525">
            <a:noFill/>
            <a:miter lim="800000"/>
            <a:headEnd/>
            <a:tailEnd/>
          </a:ln>
        </p:spPr>
      </p:pic>
      <p:sp>
        <p:nvSpPr>
          <p:cNvPr id="21516" name="AutoShape 1501"/>
          <p:cNvSpPr>
            <a:spLocks noChangeArrowheads="1"/>
          </p:cNvSpPr>
          <p:nvPr/>
        </p:nvSpPr>
        <p:spPr bwMode="auto">
          <a:xfrm rot="1088989">
            <a:off x="5213350" y="2255838"/>
            <a:ext cx="1981200" cy="1069975"/>
          </a:xfrm>
          <a:custGeom>
            <a:avLst/>
            <a:gdLst>
              <a:gd name="T0" fmla="*/ 60649027 w 21600"/>
              <a:gd name="T1" fmla="*/ 1506634 h 21600"/>
              <a:gd name="T2" fmla="*/ 30496997 w 21600"/>
              <a:gd name="T3" fmla="*/ 12887352 h 21600"/>
              <a:gd name="T4" fmla="*/ 70332414 w 21600"/>
              <a:gd name="T5" fmla="*/ 9518319 h 21600"/>
              <a:gd name="T6" fmla="*/ 117276771 w 21600"/>
              <a:gd name="T7" fmla="*/ -5717381 h 21600"/>
              <a:gd name="T8" fmla="*/ 144862861 w 21600"/>
              <a:gd name="T9" fmla="*/ 7385949 h 21600"/>
              <a:gd name="T10" fmla="*/ 99929261 w 21600"/>
              <a:gd name="T11" fmla="*/ 15431963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8528" y="3461"/>
                  <a:pt x="6384" y="4514"/>
                  <a:pt x="4994" y="6311"/>
                </a:cubicBezTo>
                <a:lnTo>
                  <a:pt x="2255" y="4193"/>
                </a:lnTo>
                <a:cubicBezTo>
                  <a:pt x="4301" y="1548"/>
                  <a:pt x="7456" y="-1"/>
                  <a:pt x="10800" y="0"/>
                </a:cubicBezTo>
                <a:cubicBezTo>
                  <a:pt x="11646" y="0"/>
                  <a:pt x="12489" y="99"/>
                  <a:pt x="13312" y="296"/>
                </a:cubicBezTo>
                <a:lnTo>
                  <a:pt x="13940" y="-2330"/>
                </a:lnTo>
                <a:lnTo>
                  <a:pt x="17219" y="3010"/>
                </a:lnTo>
                <a:lnTo>
                  <a:pt x="11878" y="6289"/>
                </a:lnTo>
                <a:lnTo>
                  <a:pt x="12506" y="3663"/>
                </a:lnTo>
                <a:close/>
              </a:path>
            </a:pathLst>
          </a:custGeom>
          <a:solidFill>
            <a:srgbClr val="FF0000"/>
          </a:solidFill>
          <a:ln w="12700">
            <a:solidFill>
              <a:srgbClr val="FF0000"/>
            </a:solidFill>
            <a:miter lim="800000"/>
            <a:headEnd/>
            <a:tailEnd/>
          </a:ln>
        </p:spPr>
        <p:txBody>
          <a:bodyPr wrap="none" anchor="ctr"/>
          <a:lstStyle/>
          <a:p>
            <a:endParaRPr lang="en-US">
              <a:latin typeface="Calibri" pitchFamily="34" charset="0"/>
            </a:endParaRPr>
          </a:p>
        </p:txBody>
      </p:sp>
      <p:sp>
        <p:nvSpPr>
          <p:cNvPr id="21517" name="AutoShape 1502"/>
          <p:cNvSpPr>
            <a:spLocks noChangeArrowheads="1"/>
          </p:cNvSpPr>
          <p:nvPr/>
        </p:nvSpPr>
        <p:spPr bwMode="auto">
          <a:xfrm rot="4898665">
            <a:off x="7142957" y="3480594"/>
            <a:ext cx="1843087" cy="688975"/>
          </a:xfrm>
          <a:custGeom>
            <a:avLst/>
            <a:gdLst>
              <a:gd name="T0" fmla="*/ 38705165 w 21600"/>
              <a:gd name="T1" fmla="*/ 1521040 h 21600"/>
              <a:gd name="T2" fmla="*/ 15005885 w 21600"/>
              <a:gd name="T3" fmla="*/ 8517837 h 21600"/>
              <a:gd name="T4" fmla="*/ 51504984 w 21600"/>
              <a:gd name="T5" fmla="*/ 4556007 h 21600"/>
              <a:gd name="T6" fmla="*/ 101495565 w 21600"/>
              <a:gd name="T7" fmla="*/ -2370584 h 21600"/>
              <a:gd name="T8" fmla="*/ 125369591 w 21600"/>
              <a:gd name="T9" fmla="*/ 3062430 h 21600"/>
              <a:gd name="T10" fmla="*/ 86482325 w 21600"/>
              <a:gd name="T11" fmla="*/ 639853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7503" y="3461"/>
                  <a:pt x="4612" y="5659"/>
                  <a:pt x="3729" y="8835"/>
                </a:cubicBezTo>
                <a:lnTo>
                  <a:pt x="394" y="7908"/>
                </a:lnTo>
                <a:cubicBezTo>
                  <a:pt x="1692" y="3234"/>
                  <a:pt x="5948" y="-1"/>
                  <a:pt x="10800" y="0"/>
                </a:cubicBezTo>
                <a:cubicBezTo>
                  <a:pt x="11646" y="0"/>
                  <a:pt x="12489" y="99"/>
                  <a:pt x="13312" y="296"/>
                </a:cubicBezTo>
                <a:lnTo>
                  <a:pt x="13940" y="-2330"/>
                </a:lnTo>
                <a:lnTo>
                  <a:pt x="17219" y="3010"/>
                </a:lnTo>
                <a:lnTo>
                  <a:pt x="11878" y="6289"/>
                </a:lnTo>
                <a:lnTo>
                  <a:pt x="12506" y="3663"/>
                </a:lnTo>
                <a:close/>
              </a:path>
            </a:pathLst>
          </a:custGeom>
          <a:solidFill>
            <a:srgbClr val="FF0000"/>
          </a:solidFill>
          <a:ln w="12700">
            <a:solidFill>
              <a:srgbClr val="FF0000"/>
            </a:solidFill>
            <a:miter lim="800000"/>
            <a:headEnd/>
            <a:tailEnd/>
          </a:ln>
        </p:spPr>
        <p:txBody>
          <a:bodyPr wrap="none" anchor="ctr"/>
          <a:lstStyle/>
          <a:p>
            <a:endParaRPr lang="en-US">
              <a:latin typeface="Calibri" pitchFamily="34" charset="0"/>
            </a:endParaRPr>
          </a:p>
        </p:txBody>
      </p:sp>
      <p:sp>
        <p:nvSpPr>
          <p:cNvPr id="21518" name="AutoShape 1503"/>
          <p:cNvSpPr>
            <a:spLocks noChangeArrowheads="1"/>
          </p:cNvSpPr>
          <p:nvPr/>
        </p:nvSpPr>
        <p:spPr bwMode="auto">
          <a:xfrm rot="9242029">
            <a:off x="6688138" y="5048250"/>
            <a:ext cx="1431925" cy="623888"/>
          </a:xfrm>
          <a:custGeom>
            <a:avLst/>
            <a:gdLst>
              <a:gd name="T0" fmla="*/ 36968528 w 21600"/>
              <a:gd name="T1" fmla="*/ 222751 h 21600"/>
              <a:gd name="T2" fmla="*/ 22382380 w 21600"/>
              <a:gd name="T3" fmla="*/ 3129347 h 21600"/>
              <a:gd name="T4" fmla="*/ 40330501 w 21600"/>
              <a:gd name="T5" fmla="*/ 3039230 h 21600"/>
              <a:gd name="T6" fmla="*/ 61262652 w 21600"/>
              <a:gd name="T7" fmla="*/ -1943845 h 21600"/>
              <a:gd name="T8" fmla="*/ 75672999 w 21600"/>
              <a:gd name="T9" fmla="*/ 2511149 h 21600"/>
              <a:gd name="T10" fmla="*/ 52200691 w 21600"/>
              <a:gd name="T11" fmla="*/ 5246725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9119" y="3461"/>
                  <a:pt x="7489" y="4039"/>
                  <a:pt x="6182" y="5096"/>
                </a:cubicBezTo>
                <a:lnTo>
                  <a:pt x="4004" y="2405"/>
                </a:lnTo>
                <a:cubicBezTo>
                  <a:pt x="5927" y="849"/>
                  <a:pt x="8326" y="-1"/>
                  <a:pt x="10800" y="0"/>
                </a:cubicBezTo>
                <a:cubicBezTo>
                  <a:pt x="11646" y="0"/>
                  <a:pt x="12489" y="99"/>
                  <a:pt x="13312" y="296"/>
                </a:cubicBezTo>
                <a:lnTo>
                  <a:pt x="13940" y="-2330"/>
                </a:lnTo>
                <a:lnTo>
                  <a:pt x="17219" y="3010"/>
                </a:lnTo>
                <a:lnTo>
                  <a:pt x="11878" y="6289"/>
                </a:lnTo>
                <a:lnTo>
                  <a:pt x="12506" y="3663"/>
                </a:lnTo>
                <a:close/>
              </a:path>
            </a:pathLst>
          </a:custGeom>
          <a:solidFill>
            <a:srgbClr val="FF0000"/>
          </a:solidFill>
          <a:ln w="12700">
            <a:solidFill>
              <a:srgbClr val="FF0000"/>
            </a:solidFill>
            <a:miter lim="800000"/>
            <a:headEnd/>
            <a:tailEnd/>
          </a:ln>
        </p:spPr>
        <p:txBody>
          <a:bodyPr wrap="none" anchor="ctr"/>
          <a:lstStyle/>
          <a:p>
            <a:endParaRPr lang="en-US">
              <a:latin typeface="Calibri" pitchFamily="34" charset="0"/>
            </a:endParaRPr>
          </a:p>
        </p:txBody>
      </p:sp>
      <p:sp>
        <p:nvSpPr>
          <p:cNvPr id="21519" name="AutoShape 1504"/>
          <p:cNvSpPr>
            <a:spLocks noChangeArrowheads="1"/>
          </p:cNvSpPr>
          <p:nvPr/>
        </p:nvSpPr>
        <p:spPr bwMode="auto">
          <a:xfrm rot="-10596453">
            <a:off x="4197350" y="5603875"/>
            <a:ext cx="1528763" cy="665163"/>
          </a:xfrm>
          <a:custGeom>
            <a:avLst/>
            <a:gdLst>
              <a:gd name="T0" fmla="*/ 42137807 w 21600"/>
              <a:gd name="T1" fmla="*/ 253193 h 21600"/>
              <a:gd name="T2" fmla="*/ 25512152 w 21600"/>
              <a:gd name="T3" fmla="*/ 3557082 h 21600"/>
              <a:gd name="T4" fmla="*/ 45969904 w 21600"/>
              <a:gd name="T5" fmla="*/ 3454690 h 21600"/>
              <a:gd name="T6" fmla="*/ 69828932 w 21600"/>
              <a:gd name="T7" fmla="*/ -2209542 h 21600"/>
              <a:gd name="T8" fmla="*/ 86254299 w 21600"/>
              <a:gd name="T9" fmla="*/ 2854411 h 21600"/>
              <a:gd name="T10" fmla="*/ 59499877 w 21600"/>
              <a:gd name="T11" fmla="*/ 5963894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9119" y="3461"/>
                  <a:pt x="7489" y="4039"/>
                  <a:pt x="6182" y="5096"/>
                </a:cubicBezTo>
                <a:lnTo>
                  <a:pt x="4004" y="2405"/>
                </a:lnTo>
                <a:cubicBezTo>
                  <a:pt x="5927" y="849"/>
                  <a:pt x="8326" y="-1"/>
                  <a:pt x="10800" y="0"/>
                </a:cubicBezTo>
                <a:cubicBezTo>
                  <a:pt x="11646" y="0"/>
                  <a:pt x="12489" y="99"/>
                  <a:pt x="13312" y="296"/>
                </a:cubicBezTo>
                <a:lnTo>
                  <a:pt x="13940" y="-2330"/>
                </a:lnTo>
                <a:lnTo>
                  <a:pt x="17219" y="3010"/>
                </a:lnTo>
                <a:lnTo>
                  <a:pt x="11878" y="6289"/>
                </a:lnTo>
                <a:lnTo>
                  <a:pt x="12506" y="3663"/>
                </a:lnTo>
                <a:close/>
              </a:path>
            </a:pathLst>
          </a:custGeom>
          <a:solidFill>
            <a:srgbClr val="FF0000"/>
          </a:solidFill>
          <a:ln w="12700">
            <a:solidFill>
              <a:srgbClr val="FF0000"/>
            </a:solidFill>
            <a:miter lim="800000"/>
            <a:headEnd/>
            <a:tailEnd/>
          </a:ln>
        </p:spPr>
        <p:txBody>
          <a:bodyPr wrap="none" anchor="ctr"/>
          <a:lstStyle/>
          <a:p>
            <a:endParaRPr lang="en-US">
              <a:latin typeface="Calibri" pitchFamily="34" charset="0"/>
            </a:endParaRPr>
          </a:p>
        </p:txBody>
      </p:sp>
      <p:sp>
        <p:nvSpPr>
          <p:cNvPr id="21520" name="AutoShape 1505"/>
          <p:cNvSpPr>
            <a:spLocks noChangeArrowheads="1"/>
          </p:cNvSpPr>
          <p:nvPr/>
        </p:nvSpPr>
        <p:spPr bwMode="auto">
          <a:xfrm rot="-9296780">
            <a:off x="1628775" y="5413375"/>
            <a:ext cx="1430338" cy="623888"/>
          </a:xfrm>
          <a:custGeom>
            <a:avLst/>
            <a:gdLst>
              <a:gd name="T0" fmla="*/ 36886632 w 21600"/>
              <a:gd name="T1" fmla="*/ 222751 h 21600"/>
              <a:gd name="T2" fmla="*/ 22332808 w 21600"/>
              <a:gd name="T3" fmla="*/ 3129347 h 21600"/>
              <a:gd name="T4" fmla="*/ 40241171 w 21600"/>
              <a:gd name="T5" fmla="*/ 3039230 h 21600"/>
              <a:gd name="T6" fmla="*/ 61126946 w 21600"/>
              <a:gd name="T7" fmla="*/ -1943845 h 21600"/>
              <a:gd name="T8" fmla="*/ 75505364 w 21600"/>
              <a:gd name="T9" fmla="*/ 2511149 h 21600"/>
              <a:gd name="T10" fmla="*/ 52085028 w 21600"/>
              <a:gd name="T11" fmla="*/ 5246725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9119" y="3461"/>
                  <a:pt x="7489" y="4039"/>
                  <a:pt x="6182" y="5096"/>
                </a:cubicBezTo>
                <a:lnTo>
                  <a:pt x="4004" y="2405"/>
                </a:lnTo>
                <a:cubicBezTo>
                  <a:pt x="5927" y="849"/>
                  <a:pt x="8326" y="-1"/>
                  <a:pt x="10800" y="0"/>
                </a:cubicBezTo>
                <a:cubicBezTo>
                  <a:pt x="11646" y="0"/>
                  <a:pt x="12489" y="99"/>
                  <a:pt x="13312" y="296"/>
                </a:cubicBezTo>
                <a:lnTo>
                  <a:pt x="13940" y="-2330"/>
                </a:lnTo>
                <a:lnTo>
                  <a:pt x="17219" y="3010"/>
                </a:lnTo>
                <a:lnTo>
                  <a:pt x="11878" y="6289"/>
                </a:lnTo>
                <a:lnTo>
                  <a:pt x="12506" y="3663"/>
                </a:lnTo>
                <a:close/>
              </a:path>
            </a:pathLst>
          </a:custGeom>
          <a:solidFill>
            <a:srgbClr val="FF0000"/>
          </a:solidFill>
          <a:ln w="12700">
            <a:solidFill>
              <a:srgbClr val="FF0000"/>
            </a:solidFill>
            <a:miter lim="800000"/>
            <a:headEnd/>
            <a:tailEnd/>
          </a:ln>
        </p:spPr>
        <p:txBody>
          <a:bodyPr wrap="none" anchor="ctr"/>
          <a:lstStyle/>
          <a:p>
            <a:endParaRPr lang="en-US">
              <a:latin typeface="Calibri" pitchFamily="34" charset="0"/>
            </a:endParaRPr>
          </a:p>
        </p:txBody>
      </p:sp>
      <p:sp>
        <p:nvSpPr>
          <p:cNvPr id="21521" name="AutoShape 1506"/>
          <p:cNvSpPr>
            <a:spLocks noChangeArrowheads="1"/>
          </p:cNvSpPr>
          <p:nvPr/>
        </p:nvSpPr>
        <p:spPr bwMode="auto">
          <a:xfrm rot="-3875504">
            <a:off x="259556" y="3539332"/>
            <a:ext cx="1609725" cy="554038"/>
          </a:xfrm>
          <a:custGeom>
            <a:avLst/>
            <a:gdLst>
              <a:gd name="T0" fmla="*/ 46719214 w 21600"/>
              <a:gd name="T1" fmla="*/ 175676 h 21600"/>
              <a:gd name="T2" fmla="*/ 28285848 w 21600"/>
              <a:gd name="T3" fmla="*/ 2467854 h 21600"/>
              <a:gd name="T4" fmla="*/ 50967918 w 21600"/>
              <a:gd name="T5" fmla="*/ 2396804 h 21600"/>
              <a:gd name="T6" fmla="*/ 77420981 w 21600"/>
              <a:gd name="T7" fmla="*/ -1532941 h 21600"/>
              <a:gd name="T8" fmla="*/ 95632125 w 21600"/>
              <a:gd name="T9" fmla="*/ 1980327 h 21600"/>
              <a:gd name="T10" fmla="*/ 65968910 w 21600"/>
              <a:gd name="T11" fmla="*/ 4137638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9119" y="3461"/>
                  <a:pt x="7489" y="4039"/>
                  <a:pt x="6182" y="5096"/>
                </a:cubicBezTo>
                <a:lnTo>
                  <a:pt x="4004" y="2405"/>
                </a:lnTo>
                <a:cubicBezTo>
                  <a:pt x="5927" y="849"/>
                  <a:pt x="8326" y="-1"/>
                  <a:pt x="10800" y="0"/>
                </a:cubicBezTo>
                <a:cubicBezTo>
                  <a:pt x="11646" y="0"/>
                  <a:pt x="12489" y="99"/>
                  <a:pt x="13312" y="296"/>
                </a:cubicBezTo>
                <a:lnTo>
                  <a:pt x="13940" y="-2330"/>
                </a:lnTo>
                <a:lnTo>
                  <a:pt x="17219" y="3010"/>
                </a:lnTo>
                <a:lnTo>
                  <a:pt x="11878" y="6289"/>
                </a:lnTo>
                <a:lnTo>
                  <a:pt x="12506" y="3663"/>
                </a:lnTo>
                <a:close/>
              </a:path>
            </a:pathLst>
          </a:custGeom>
          <a:solidFill>
            <a:srgbClr val="FF0000"/>
          </a:solidFill>
          <a:ln w="12700">
            <a:solidFill>
              <a:srgbClr val="FF0000"/>
            </a:solidFill>
            <a:miter lim="800000"/>
            <a:headEnd/>
            <a:tailEnd/>
          </a:ln>
        </p:spPr>
        <p:txBody>
          <a:bodyPr wrap="none" anchor="ctr"/>
          <a:lstStyle/>
          <a:p>
            <a:endParaRPr lang="en-US">
              <a:latin typeface="Calibri" pitchFamily="34" charset="0"/>
            </a:endParaRPr>
          </a:p>
        </p:txBody>
      </p:sp>
      <p:sp>
        <p:nvSpPr>
          <p:cNvPr id="21522" name="AutoShape 1507"/>
          <p:cNvSpPr>
            <a:spLocks noChangeArrowheads="1"/>
          </p:cNvSpPr>
          <p:nvPr/>
        </p:nvSpPr>
        <p:spPr bwMode="auto">
          <a:xfrm rot="-581403">
            <a:off x="2613025" y="2168525"/>
            <a:ext cx="1665288" cy="693738"/>
          </a:xfrm>
          <a:custGeom>
            <a:avLst/>
            <a:gdLst>
              <a:gd name="T0" fmla="*/ 50000042 w 21600"/>
              <a:gd name="T1" fmla="*/ 275408 h 21600"/>
              <a:gd name="T2" fmla="*/ 30272236 w 21600"/>
              <a:gd name="T3" fmla="*/ 3869291 h 21600"/>
              <a:gd name="T4" fmla="*/ 54547125 w 21600"/>
              <a:gd name="T5" fmla="*/ 3757876 h 21600"/>
              <a:gd name="T6" fmla="*/ 82857878 w 21600"/>
              <a:gd name="T7" fmla="*/ -2403481 h 21600"/>
              <a:gd name="T8" fmla="*/ 102347985 w 21600"/>
              <a:gd name="T9" fmla="*/ 3104927 h 21600"/>
              <a:gd name="T10" fmla="*/ 70601575 w 21600"/>
              <a:gd name="T11" fmla="*/ 648731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9119" y="3461"/>
                  <a:pt x="7489" y="4039"/>
                  <a:pt x="6182" y="5096"/>
                </a:cubicBezTo>
                <a:lnTo>
                  <a:pt x="4004" y="2405"/>
                </a:lnTo>
                <a:cubicBezTo>
                  <a:pt x="5927" y="849"/>
                  <a:pt x="8326" y="-1"/>
                  <a:pt x="10800" y="0"/>
                </a:cubicBezTo>
                <a:cubicBezTo>
                  <a:pt x="11646" y="0"/>
                  <a:pt x="12489" y="99"/>
                  <a:pt x="13312" y="296"/>
                </a:cubicBezTo>
                <a:lnTo>
                  <a:pt x="13940" y="-2330"/>
                </a:lnTo>
                <a:lnTo>
                  <a:pt x="17219" y="3010"/>
                </a:lnTo>
                <a:lnTo>
                  <a:pt x="11878" y="6289"/>
                </a:lnTo>
                <a:lnTo>
                  <a:pt x="12506" y="3663"/>
                </a:lnTo>
                <a:close/>
              </a:path>
            </a:pathLst>
          </a:custGeom>
          <a:solidFill>
            <a:srgbClr val="FF0000"/>
          </a:solidFill>
          <a:ln w="12700">
            <a:solidFill>
              <a:srgbClr val="FF0000"/>
            </a:solidFill>
            <a:miter lim="800000"/>
            <a:headEnd/>
            <a:tailEnd/>
          </a:ln>
        </p:spPr>
        <p:txBody>
          <a:bodyPr wrap="none" anchor="ctr"/>
          <a:lstStyle/>
          <a:p>
            <a:endParaRPr lang="en-US">
              <a:latin typeface="Calibri" pitchFamily="34" charset="0"/>
            </a:endParaRPr>
          </a:p>
        </p:txBody>
      </p:sp>
      <p:sp>
        <p:nvSpPr>
          <p:cNvPr id="1509"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Rectangle 2"/>
          <p:cNvSpPr>
            <a:spLocks noChangeArrowheads="1"/>
          </p:cNvSpPr>
          <p:nvPr/>
        </p:nvSpPr>
        <p:spPr bwMode="auto">
          <a:xfrm>
            <a:off x="2732088" y="5148263"/>
            <a:ext cx="1743075" cy="1436687"/>
          </a:xfrm>
          <a:prstGeom prst="rect">
            <a:avLst/>
          </a:prstGeom>
          <a:solidFill>
            <a:schemeClr val="bg1"/>
          </a:solidFill>
          <a:ln w="12700">
            <a:noFill/>
            <a:miter lim="800000"/>
            <a:headEnd/>
            <a:tailEnd/>
          </a:ln>
        </p:spPr>
        <p:txBody>
          <a:bodyPr wrap="none" anchor="ctr"/>
          <a:lstStyle/>
          <a:p>
            <a:endParaRPr lang="en-US">
              <a:latin typeface="Calibri" pitchFamily="34" charset="0"/>
            </a:endParaRPr>
          </a:p>
        </p:txBody>
      </p:sp>
      <p:sp>
        <p:nvSpPr>
          <p:cNvPr id="23554" name="Rectangle 3"/>
          <p:cNvSpPr>
            <a:spLocks noChangeArrowheads="1"/>
          </p:cNvSpPr>
          <p:nvPr/>
        </p:nvSpPr>
        <p:spPr bwMode="auto">
          <a:xfrm>
            <a:off x="5456238" y="4833938"/>
            <a:ext cx="1641475" cy="1746250"/>
          </a:xfrm>
          <a:prstGeom prst="rect">
            <a:avLst/>
          </a:prstGeom>
          <a:solidFill>
            <a:schemeClr val="bg1"/>
          </a:solidFill>
          <a:ln w="12700">
            <a:noFill/>
            <a:miter lim="800000"/>
            <a:headEnd/>
            <a:tailEnd/>
          </a:ln>
        </p:spPr>
        <p:txBody>
          <a:bodyPr wrap="none" anchor="ctr"/>
          <a:lstStyle/>
          <a:p>
            <a:endParaRPr lang="en-US">
              <a:latin typeface="Calibri" pitchFamily="34" charset="0"/>
            </a:endParaRPr>
          </a:p>
        </p:txBody>
      </p:sp>
      <p:sp>
        <p:nvSpPr>
          <p:cNvPr id="23555" name="Rectangle 4"/>
          <p:cNvSpPr>
            <a:spLocks noGrp="1" noChangeArrowheads="1"/>
          </p:cNvSpPr>
          <p:nvPr>
            <p:ph type="title"/>
          </p:nvPr>
        </p:nvSpPr>
        <p:spPr>
          <a:xfrm>
            <a:off x="287338" y="217488"/>
            <a:ext cx="8636000" cy="1195387"/>
          </a:xfrm>
        </p:spPr>
        <p:txBody>
          <a:bodyPr/>
          <a:lstStyle/>
          <a:p>
            <a:pPr eaLnBrk="1" hangingPunct="1"/>
            <a:r>
              <a:rPr lang="en-US" sz="4000" dirty="0" smtClean="0">
                <a:solidFill>
                  <a:srgbClr val="002060"/>
                </a:solidFill>
                <a:latin typeface="Arial" charset="0"/>
              </a:rPr>
              <a:t>HIV Clinical Policy: US</a:t>
            </a:r>
          </a:p>
        </p:txBody>
      </p:sp>
      <p:pic>
        <p:nvPicPr>
          <p:cNvPr id="23557" name="Picture 6"/>
          <p:cNvPicPr>
            <a:picLocks noChangeAspect="1" noChangeArrowheads="1"/>
          </p:cNvPicPr>
          <p:nvPr/>
        </p:nvPicPr>
        <p:blipFill>
          <a:blip r:embed="rId3" cstate="print"/>
          <a:srcRect/>
          <a:stretch>
            <a:fillRect/>
          </a:stretch>
        </p:blipFill>
        <p:spPr bwMode="auto">
          <a:xfrm>
            <a:off x="3992563" y="1714500"/>
            <a:ext cx="1354137" cy="1060450"/>
          </a:xfrm>
          <a:prstGeom prst="rect">
            <a:avLst/>
          </a:prstGeom>
          <a:noFill/>
          <a:ln w="9525">
            <a:noFill/>
            <a:miter lim="800000"/>
            <a:headEnd/>
            <a:tailEnd/>
          </a:ln>
        </p:spPr>
      </p:pic>
      <p:pic>
        <p:nvPicPr>
          <p:cNvPr id="23558" name="Picture 7"/>
          <p:cNvPicPr>
            <a:picLocks noChangeAspect="1" noChangeArrowheads="1"/>
          </p:cNvPicPr>
          <p:nvPr/>
        </p:nvPicPr>
        <p:blipFill>
          <a:blip r:embed="rId4" cstate="print"/>
          <a:srcRect/>
          <a:stretch>
            <a:fillRect/>
          </a:stretch>
        </p:blipFill>
        <p:spPr bwMode="auto">
          <a:xfrm>
            <a:off x="7023100" y="2325688"/>
            <a:ext cx="863600" cy="971550"/>
          </a:xfrm>
          <a:prstGeom prst="rect">
            <a:avLst/>
          </a:prstGeom>
          <a:noFill/>
          <a:ln w="9525">
            <a:noFill/>
            <a:miter lim="800000"/>
            <a:headEnd/>
            <a:tailEnd/>
          </a:ln>
        </p:spPr>
      </p:pic>
      <p:pic>
        <p:nvPicPr>
          <p:cNvPr id="23559" name="Picture 8"/>
          <p:cNvPicPr>
            <a:picLocks noChangeAspect="1" noChangeArrowheads="1"/>
          </p:cNvPicPr>
          <p:nvPr/>
        </p:nvPicPr>
        <p:blipFill>
          <a:blip r:embed="rId5" cstate="print"/>
          <a:srcRect l="25000" r="50000"/>
          <a:stretch>
            <a:fillRect/>
          </a:stretch>
        </p:blipFill>
        <p:spPr bwMode="auto">
          <a:xfrm>
            <a:off x="7959725" y="4443413"/>
            <a:ext cx="411163" cy="1571625"/>
          </a:xfrm>
          <a:prstGeom prst="rect">
            <a:avLst/>
          </a:prstGeom>
          <a:noFill/>
          <a:ln w="9525">
            <a:noFill/>
            <a:miter lim="800000"/>
            <a:headEnd/>
            <a:tailEnd/>
          </a:ln>
        </p:spPr>
      </p:pic>
      <p:grpSp>
        <p:nvGrpSpPr>
          <p:cNvPr id="23560" name="Group 9"/>
          <p:cNvGrpSpPr>
            <a:grpSpLocks/>
          </p:cNvGrpSpPr>
          <p:nvPr/>
        </p:nvGrpSpPr>
        <p:grpSpPr bwMode="auto">
          <a:xfrm>
            <a:off x="5491163" y="4903788"/>
            <a:ext cx="1557337" cy="1600200"/>
            <a:chOff x="3840" y="2352"/>
            <a:chExt cx="837" cy="1584"/>
          </a:xfrm>
        </p:grpSpPr>
        <p:grpSp>
          <p:nvGrpSpPr>
            <p:cNvPr id="299449" name="Group 10"/>
            <p:cNvGrpSpPr>
              <a:grpSpLocks/>
            </p:cNvGrpSpPr>
            <p:nvPr/>
          </p:nvGrpSpPr>
          <p:grpSpPr bwMode="auto">
            <a:xfrm>
              <a:off x="3840" y="2352"/>
              <a:ext cx="837" cy="432"/>
              <a:chOff x="3483" y="2640"/>
              <a:chExt cx="1818" cy="768"/>
            </a:xfrm>
          </p:grpSpPr>
          <p:pic>
            <p:nvPicPr>
              <p:cNvPr id="299483" name="Picture 11"/>
              <p:cNvPicPr>
                <a:picLocks noChangeAspect="1" noChangeArrowheads="1"/>
              </p:cNvPicPr>
              <p:nvPr/>
            </p:nvPicPr>
            <p:blipFill>
              <a:blip r:embed="rId5" cstate="print"/>
              <a:srcRect r="75000"/>
              <a:stretch>
                <a:fillRect/>
              </a:stretch>
            </p:blipFill>
            <p:spPr bwMode="auto">
              <a:xfrm>
                <a:off x="3792" y="2736"/>
                <a:ext cx="192" cy="654"/>
              </a:xfrm>
              <a:prstGeom prst="rect">
                <a:avLst/>
              </a:prstGeom>
              <a:noFill/>
              <a:ln w="9525">
                <a:noFill/>
                <a:miter lim="800000"/>
                <a:headEnd/>
                <a:tailEnd/>
              </a:ln>
            </p:spPr>
          </p:pic>
          <p:pic>
            <p:nvPicPr>
              <p:cNvPr id="299484" name="Picture 12"/>
              <p:cNvPicPr>
                <a:picLocks noChangeAspect="1" noChangeArrowheads="1"/>
              </p:cNvPicPr>
              <p:nvPr/>
            </p:nvPicPr>
            <p:blipFill>
              <a:blip r:embed="rId5" cstate="print"/>
              <a:srcRect l="75000" r="6250"/>
              <a:stretch>
                <a:fillRect/>
              </a:stretch>
            </p:blipFill>
            <p:spPr bwMode="auto">
              <a:xfrm>
                <a:off x="3648" y="2736"/>
                <a:ext cx="144" cy="654"/>
              </a:xfrm>
              <a:prstGeom prst="rect">
                <a:avLst/>
              </a:prstGeom>
              <a:noFill/>
              <a:ln w="9525">
                <a:noFill/>
                <a:miter lim="800000"/>
                <a:headEnd/>
                <a:tailEnd/>
              </a:ln>
            </p:spPr>
          </p:pic>
          <p:pic>
            <p:nvPicPr>
              <p:cNvPr id="299485" name="Picture 13"/>
              <p:cNvPicPr>
                <a:picLocks noChangeAspect="1" noChangeArrowheads="1"/>
              </p:cNvPicPr>
              <p:nvPr/>
            </p:nvPicPr>
            <p:blipFill>
              <a:blip r:embed="rId5" cstate="print"/>
              <a:srcRect l="75000" r="6250"/>
              <a:stretch>
                <a:fillRect/>
              </a:stretch>
            </p:blipFill>
            <p:spPr bwMode="auto">
              <a:xfrm>
                <a:off x="3984" y="2784"/>
                <a:ext cx="192" cy="606"/>
              </a:xfrm>
              <a:prstGeom prst="rect">
                <a:avLst/>
              </a:prstGeom>
              <a:noFill/>
              <a:ln w="9525">
                <a:noFill/>
                <a:miter lim="800000"/>
                <a:headEnd/>
                <a:tailEnd/>
              </a:ln>
            </p:spPr>
          </p:pic>
          <p:pic>
            <p:nvPicPr>
              <p:cNvPr id="299486" name="Picture 14"/>
              <p:cNvPicPr>
                <a:picLocks noChangeAspect="1" noChangeArrowheads="1"/>
              </p:cNvPicPr>
              <p:nvPr/>
            </p:nvPicPr>
            <p:blipFill>
              <a:blip r:embed="rId5" cstate="print"/>
              <a:srcRect r="75000"/>
              <a:stretch>
                <a:fillRect/>
              </a:stretch>
            </p:blipFill>
            <p:spPr bwMode="auto">
              <a:xfrm>
                <a:off x="4176" y="2640"/>
                <a:ext cx="192" cy="750"/>
              </a:xfrm>
              <a:prstGeom prst="rect">
                <a:avLst/>
              </a:prstGeom>
              <a:noFill/>
              <a:ln w="9525">
                <a:noFill/>
                <a:miter lim="800000"/>
                <a:headEnd/>
                <a:tailEnd/>
              </a:ln>
            </p:spPr>
          </p:pic>
          <p:pic>
            <p:nvPicPr>
              <p:cNvPr id="299487" name="Picture 15"/>
              <p:cNvPicPr>
                <a:picLocks noChangeAspect="1" noChangeArrowheads="1"/>
              </p:cNvPicPr>
              <p:nvPr/>
            </p:nvPicPr>
            <p:blipFill>
              <a:blip r:embed="rId5" cstate="print"/>
              <a:srcRect l="75000" r="6250"/>
              <a:stretch>
                <a:fillRect/>
              </a:stretch>
            </p:blipFill>
            <p:spPr bwMode="auto">
              <a:xfrm>
                <a:off x="4368" y="2640"/>
                <a:ext cx="165" cy="750"/>
              </a:xfrm>
              <a:prstGeom prst="rect">
                <a:avLst/>
              </a:prstGeom>
              <a:noFill/>
              <a:ln w="9525">
                <a:noFill/>
                <a:miter lim="800000"/>
                <a:headEnd/>
                <a:tailEnd/>
              </a:ln>
            </p:spPr>
          </p:pic>
          <p:pic>
            <p:nvPicPr>
              <p:cNvPr id="299488" name="Picture 16"/>
              <p:cNvPicPr>
                <a:picLocks noChangeAspect="1" noChangeArrowheads="1"/>
              </p:cNvPicPr>
              <p:nvPr/>
            </p:nvPicPr>
            <p:blipFill>
              <a:blip r:embed="rId5" cstate="print"/>
              <a:srcRect r="75000"/>
              <a:stretch>
                <a:fillRect/>
              </a:stretch>
            </p:blipFill>
            <p:spPr bwMode="auto">
              <a:xfrm>
                <a:off x="4512" y="2736"/>
                <a:ext cx="240" cy="654"/>
              </a:xfrm>
              <a:prstGeom prst="rect">
                <a:avLst/>
              </a:prstGeom>
              <a:noFill/>
              <a:ln w="9525">
                <a:noFill/>
                <a:miter lim="800000"/>
                <a:headEnd/>
                <a:tailEnd/>
              </a:ln>
            </p:spPr>
          </p:pic>
          <p:pic>
            <p:nvPicPr>
              <p:cNvPr id="299489" name="Picture 17"/>
              <p:cNvPicPr>
                <a:picLocks noChangeAspect="1" noChangeArrowheads="1"/>
              </p:cNvPicPr>
              <p:nvPr/>
            </p:nvPicPr>
            <p:blipFill>
              <a:blip r:embed="rId5" cstate="print"/>
              <a:srcRect l="75000" r="6250"/>
              <a:stretch>
                <a:fillRect/>
              </a:stretch>
            </p:blipFill>
            <p:spPr bwMode="auto">
              <a:xfrm>
                <a:off x="4752" y="2640"/>
                <a:ext cx="165" cy="750"/>
              </a:xfrm>
              <a:prstGeom prst="rect">
                <a:avLst/>
              </a:prstGeom>
              <a:noFill/>
              <a:ln w="9525">
                <a:noFill/>
                <a:miter lim="800000"/>
                <a:headEnd/>
                <a:tailEnd/>
              </a:ln>
            </p:spPr>
          </p:pic>
          <p:pic>
            <p:nvPicPr>
              <p:cNvPr id="299490" name="Picture 18"/>
              <p:cNvPicPr>
                <a:picLocks noChangeAspect="1" noChangeArrowheads="1"/>
              </p:cNvPicPr>
              <p:nvPr/>
            </p:nvPicPr>
            <p:blipFill>
              <a:blip r:embed="rId5" cstate="print"/>
              <a:srcRect l="75000" r="6250"/>
              <a:stretch>
                <a:fillRect/>
              </a:stretch>
            </p:blipFill>
            <p:spPr bwMode="auto">
              <a:xfrm>
                <a:off x="4944" y="2784"/>
                <a:ext cx="192" cy="606"/>
              </a:xfrm>
              <a:prstGeom prst="rect">
                <a:avLst/>
              </a:prstGeom>
              <a:noFill/>
              <a:ln w="9525">
                <a:noFill/>
                <a:miter lim="800000"/>
                <a:headEnd/>
                <a:tailEnd/>
              </a:ln>
            </p:spPr>
          </p:pic>
          <p:pic>
            <p:nvPicPr>
              <p:cNvPr id="299491" name="Picture 19"/>
              <p:cNvPicPr>
                <a:picLocks noChangeAspect="1" noChangeArrowheads="1"/>
              </p:cNvPicPr>
              <p:nvPr/>
            </p:nvPicPr>
            <p:blipFill>
              <a:blip r:embed="rId5" cstate="print"/>
              <a:srcRect l="75000" r="6250"/>
              <a:stretch>
                <a:fillRect/>
              </a:stretch>
            </p:blipFill>
            <p:spPr bwMode="auto">
              <a:xfrm>
                <a:off x="5136" y="2658"/>
                <a:ext cx="165" cy="750"/>
              </a:xfrm>
              <a:prstGeom prst="rect">
                <a:avLst/>
              </a:prstGeom>
              <a:noFill/>
              <a:ln w="9525">
                <a:noFill/>
                <a:miter lim="800000"/>
                <a:headEnd/>
                <a:tailEnd/>
              </a:ln>
            </p:spPr>
          </p:pic>
          <p:pic>
            <p:nvPicPr>
              <p:cNvPr id="299492" name="Picture 20"/>
              <p:cNvPicPr>
                <a:picLocks noChangeAspect="1" noChangeArrowheads="1"/>
              </p:cNvPicPr>
              <p:nvPr/>
            </p:nvPicPr>
            <p:blipFill>
              <a:blip r:embed="rId5"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450" name="Group 21"/>
            <p:cNvGrpSpPr>
              <a:grpSpLocks/>
            </p:cNvGrpSpPr>
            <p:nvPr/>
          </p:nvGrpSpPr>
          <p:grpSpPr bwMode="auto">
            <a:xfrm>
              <a:off x="3840" y="3504"/>
              <a:ext cx="837" cy="432"/>
              <a:chOff x="3483" y="2640"/>
              <a:chExt cx="1818" cy="768"/>
            </a:xfrm>
          </p:grpSpPr>
          <p:pic>
            <p:nvPicPr>
              <p:cNvPr id="299473" name="Picture 22"/>
              <p:cNvPicPr>
                <a:picLocks noChangeAspect="1" noChangeArrowheads="1"/>
              </p:cNvPicPr>
              <p:nvPr/>
            </p:nvPicPr>
            <p:blipFill>
              <a:blip r:embed="rId5" cstate="print"/>
              <a:srcRect r="75000"/>
              <a:stretch>
                <a:fillRect/>
              </a:stretch>
            </p:blipFill>
            <p:spPr bwMode="auto">
              <a:xfrm>
                <a:off x="3792" y="2736"/>
                <a:ext cx="192" cy="654"/>
              </a:xfrm>
              <a:prstGeom prst="rect">
                <a:avLst/>
              </a:prstGeom>
              <a:noFill/>
              <a:ln w="9525">
                <a:noFill/>
                <a:miter lim="800000"/>
                <a:headEnd/>
                <a:tailEnd/>
              </a:ln>
            </p:spPr>
          </p:pic>
          <p:pic>
            <p:nvPicPr>
              <p:cNvPr id="299474" name="Picture 23"/>
              <p:cNvPicPr>
                <a:picLocks noChangeAspect="1" noChangeArrowheads="1"/>
              </p:cNvPicPr>
              <p:nvPr/>
            </p:nvPicPr>
            <p:blipFill>
              <a:blip r:embed="rId5" cstate="print"/>
              <a:srcRect l="75000" r="6250"/>
              <a:stretch>
                <a:fillRect/>
              </a:stretch>
            </p:blipFill>
            <p:spPr bwMode="auto">
              <a:xfrm>
                <a:off x="3648" y="2736"/>
                <a:ext cx="144" cy="654"/>
              </a:xfrm>
              <a:prstGeom prst="rect">
                <a:avLst/>
              </a:prstGeom>
              <a:noFill/>
              <a:ln w="9525">
                <a:noFill/>
                <a:miter lim="800000"/>
                <a:headEnd/>
                <a:tailEnd/>
              </a:ln>
            </p:spPr>
          </p:pic>
          <p:pic>
            <p:nvPicPr>
              <p:cNvPr id="299475" name="Picture 24"/>
              <p:cNvPicPr>
                <a:picLocks noChangeAspect="1" noChangeArrowheads="1"/>
              </p:cNvPicPr>
              <p:nvPr/>
            </p:nvPicPr>
            <p:blipFill>
              <a:blip r:embed="rId5" cstate="print"/>
              <a:srcRect l="75000" r="6250"/>
              <a:stretch>
                <a:fillRect/>
              </a:stretch>
            </p:blipFill>
            <p:spPr bwMode="auto">
              <a:xfrm>
                <a:off x="3984" y="2784"/>
                <a:ext cx="192" cy="606"/>
              </a:xfrm>
              <a:prstGeom prst="rect">
                <a:avLst/>
              </a:prstGeom>
              <a:noFill/>
              <a:ln w="9525">
                <a:noFill/>
                <a:miter lim="800000"/>
                <a:headEnd/>
                <a:tailEnd/>
              </a:ln>
            </p:spPr>
          </p:pic>
          <p:pic>
            <p:nvPicPr>
              <p:cNvPr id="299476" name="Picture 25"/>
              <p:cNvPicPr>
                <a:picLocks noChangeAspect="1" noChangeArrowheads="1"/>
              </p:cNvPicPr>
              <p:nvPr/>
            </p:nvPicPr>
            <p:blipFill>
              <a:blip r:embed="rId5" cstate="print"/>
              <a:srcRect r="75000"/>
              <a:stretch>
                <a:fillRect/>
              </a:stretch>
            </p:blipFill>
            <p:spPr bwMode="auto">
              <a:xfrm>
                <a:off x="4176" y="2640"/>
                <a:ext cx="192" cy="750"/>
              </a:xfrm>
              <a:prstGeom prst="rect">
                <a:avLst/>
              </a:prstGeom>
              <a:noFill/>
              <a:ln w="9525">
                <a:noFill/>
                <a:miter lim="800000"/>
                <a:headEnd/>
                <a:tailEnd/>
              </a:ln>
            </p:spPr>
          </p:pic>
          <p:pic>
            <p:nvPicPr>
              <p:cNvPr id="299477" name="Picture 26"/>
              <p:cNvPicPr>
                <a:picLocks noChangeAspect="1" noChangeArrowheads="1"/>
              </p:cNvPicPr>
              <p:nvPr/>
            </p:nvPicPr>
            <p:blipFill>
              <a:blip r:embed="rId5" cstate="print"/>
              <a:srcRect l="75000" r="6250"/>
              <a:stretch>
                <a:fillRect/>
              </a:stretch>
            </p:blipFill>
            <p:spPr bwMode="auto">
              <a:xfrm>
                <a:off x="4368" y="2640"/>
                <a:ext cx="165" cy="750"/>
              </a:xfrm>
              <a:prstGeom prst="rect">
                <a:avLst/>
              </a:prstGeom>
              <a:noFill/>
              <a:ln w="9525">
                <a:noFill/>
                <a:miter lim="800000"/>
                <a:headEnd/>
                <a:tailEnd/>
              </a:ln>
            </p:spPr>
          </p:pic>
          <p:pic>
            <p:nvPicPr>
              <p:cNvPr id="299478" name="Picture 27"/>
              <p:cNvPicPr>
                <a:picLocks noChangeAspect="1" noChangeArrowheads="1"/>
              </p:cNvPicPr>
              <p:nvPr/>
            </p:nvPicPr>
            <p:blipFill>
              <a:blip r:embed="rId5" cstate="print"/>
              <a:srcRect r="75000"/>
              <a:stretch>
                <a:fillRect/>
              </a:stretch>
            </p:blipFill>
            <p:spPr bwMode="auto">
              <a:xfrm>
                <a:off x="4512" y="2736"/>
                <a:ext cx="240" cy="654"/>
              </a:xfrm>
              <a:prstGeom prst="rect">
                <a:avLst/>
              </a:prstGeom>
              <a:noFill/>
              <a:ln w="9525">
                <a:noFill/>
                <a:miter lim="800000"/>
                <a:headEnd/>
                <a:tailEnd/>
              </a:ln>
            </p:spPr>
          </p:pic>
          <p:pic>
            <p:nvPicPr>
              <p:cNvPr id="299479" name="Picture 28"/>
              <p:cNvPicPr>
                <a:picLocks noChangeAspect="1" noChangeArrowheads="1"/>
              </p:cNvPicPr>
              <p:nvPr/>
            </p:nvPicPr>
            <p:blipFill>
              <a:blip r:embed="rId5" cstate="print"/>
              <a:srcRect l="75000" r="6250"/>
              <a:stretch>
                <a:fillRect/>
              </a:stretch>
            </p:blipFill>
            <p:spPr bwMode="auto">
              <a:xfrm>
                <a:off x="4752" y="2640"/>
                <a:ext cx="165" cy="750"/>
              </a:xfrm>
              <a:prstGeom prst="rect">
                <a:avLst/>
              </a:prstGeom>
              <a:noFill/>
              <a:ln w="9525">
                <a:noFill/>
                <a:miter lim="800000"/>
                <a:headEnd/>
                <a:tailEnd/>
              </a:ln>
            </p:spPr>
          </p:pic>
          <p:pic>
            <p:nvPicPr>
              <p:cNvPr id="299480" name="Picture 29"/>
              <p:cNvPicPr>
                <a:picLocks noChangeAspect="1" noChangeArrowheads="1"/>
              </p:cNvPicPr>
              <p:nvPr/>
            </p:nvPicPr>
            <p:blipFill>
              <a:blip r:embed="rId5" cstate="print"/>
              <a:srcRect l="75000" r="6250"/>
              <a:stretch>
                <a:fillRect/>
              </a:stretch>
            </p:blipFill>
            <p:spPr bwMode="auto">
              <a:xfrm>
                <a:off x="4944" y="2784"/>
                <a:ext cx="192" cy="606"/>
              </a:xfrm>
              <a:prstGeom prst="rect">
                <a:avLst/>
              </a:prstGeom>
              <a:noFill/>
              <a:ln w="9525">
                <a:noFill/>
                <a:miter lim="800000"/>
                <a:headEnd/>
                <a:tailEnd/>
              </a:ln>
            </p:spPr>
          </p:pic>
          <p:pic>
            <p:nvPicPr>
              <p:cNvPr id="299481" name="Picture 30"/>
              <p:cNvPicPr>
                <a:picLocks noChangeAspect="1" noChangeArrowheads="1"/>
              </p:cNvPicPr>
              <p:nvPr/>
            </p:nvPicPr>
            <p:blipFill>
              <a:blip r:embed="rId5" cstate="print"/>
              <a:srcRect l="75000" r="6250"/>
              <a:stretch>
                <a:fillRect/>
              </a:stretch>
            </p:blipFill>
            <p:spPr bwMode="auto">
              <a:xfrm>
                <a:off x="5136" y="2658"/>
                <a:ext cx="165" cy="750"/>
              </a:xfrm>
              <a:prstGeom prst="rect">
                <a:avLst/>
              </a:prstGeom>
              <a:noFill/>
              <a:ln w="9525">
                <a:noFill/>
                <a:miter lim="800000"/>
                <a:headEnd/>
                <a:tailEnd/>
              </a:ln>
            </p:spPr>
          </p:pic>
          <p:pic>
            <p:nvPicPr>
              <p:cNvPr id="299482" name="Picture 31"/>
              <p:cNvPicPr>
                <a:picLocks noChangeAspect="1" noChangeArrowheads="1"/>
              </p:cNvPicPr>
              <p:nvPr/>
            </p:nvPicPr>
            <p:blipFill>
              <a:blip r:embed="rId5"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451" name="Group 32"/>
            <p:cNvGrpSpPr>
              <a:grpSpLocks/>
            </p:cNvGrpSpPr>
            <p:nvPr/>
          </p:nvGrpSpPr>
          <p:grpSpPr bwMode="auto">
            <a:xfrm>
              <a:off x="3840" y="2736"/>
              <a:ext cx="837" cy="432"/>
              <a:chOff x="3483" y="2640"/>
              <a:chExt cx="1818" cy="768"/>
            </a:xfrm>
          </p:grpSpPr>
          <p:pic>
            <p:nvPicPr>
              <p:cNvPr id="299463" name="Picture 33"/>
              <p:cNvPicPr>
                <a:picLocks noChangeAspect="1" noChangeArrowheads="1"/>
              </p:cNvPicPr>
              <p:nvPr/>
            </p:nvPicPr>
            <p:blipFill>
              <a:blip r:embed="rId5" cstate="print"/>
              <a:srcRect r="75000"/>
              <a:stretch>
                <a:fillRect/>
              </a:stretch>
            </p:blipFill>
            <p:spPr bwMode="auto">
              <a:xfrm>
                <a:off x="3792" y="2736"/>
                <a:ext cx="192" cy="654"/>
              </a:xfrm>
              <a:prstGeom prst="rect">
                <a:avLst/>
              </a:prstGeom>
              <a:noFill/>
              <a:ln w="9525">
                <a:noFill/>
                <a:miter lim="800000"/>
                <a:headEnd/>
                <a:tailEnd/>
              </a:ln>
            </p:spPr>
          </p:pic>
          <p:pic>
            <p:nvPicPr>
              <p:cNvPr id="299464" name="Picture 34"/>
              <p:cNvPicPr>
                <a:picLocks noChangeAspect="1" noChangeArrowheads="1"/>
              </p:cNvPicPr>
              <p:nvPr/>
            </p:nvPicPr>
            <p:blipFill>
              <a:blip r:embed="rId5" cstate="print"/>
              <a:srcRect l="75000" r="6250"/>
              <a:stretch>
                <a:fillRect/>
              </a:stretch>
            </p:blipFill>
            <p:spPr bwMode="auto">
              <a:xfrm>
                <a:off x="3648" y="2736"/>
                <a:ext cx="144" cy="654"/>
              </a:xfrm>
              <a:prstGeom prst="rect">
                <a:avLst/>
              </a:prstGeom>
              <a:noFill/>
              <a:ln w="9525">
                <a:noFill/>
                <a:miter lim="800000"/>
                <a:headEnd/>
                <a:tailEnd/>
              </a:ln>
            </p:spPr>
          </p:pic>
          <p:pic>
            <p:nvPicPr>
              <p:cNvPr id="299465" name="Picture 35"/>
              <p:cNvPicPr>
                <a:picLocks noChangeAspect="1" noChangeArrowheads="1"/>
              </p:cNvPicPr>
              <p:nvPr/>
            </p:nvPicPr>
            <p:blipFill>
              <a:blip r:embed="rId5" cstate="print"/>
              <a:srcRect l="75000" r="6250"/>
              <a:stretch>
                <a:fillRect/>
              </a:stretch>
            </p:blipFill>
            <p:spPr bwMode="auto">
              <a:xfrm>
                <a:off x="3984" y="2784"/>
                <a:ext cx="192" cy="606"/>
              </a:xfrm>
              <a:prstGeom prst="rect">
                <a:avLst/>
              </a:prstGeom>
              <a:noFill/>
              <a:ln w="9525">
                <a:noFill/>
                <a:miter lim="800000"/>
                <a:headEnd/>
                <a:tailEnd/>
              </a:ln>
            </p:spPr>
          </p:pic>
          <p:pic>
            <p:nvPicPr>
              <p:cNvPr id="299466" name="Picture 36"/>
              <p:cNvPicPr>
                <a:picLocks noChangeAspect="1" noChangeArrowheads="1"/>
              </p:cNvPicPr>
              <p:nvPr/>
            </p:nvPicPr>
            <p:blipFill>
              <a:blip r:embed="rId5" cstate="print"/>
              <a:srcRect r="75000"/>
              <a:stretch>
                <a:fillRect/>
              </a:stretch>
            </p:blipFill>
            <p:spPr bwMode="auto">
              <a:xfrm>
                <a:off x="4176" y="2640"/>
                <a:ext cx="192" cy="750"/>
              </a:xfrm>
              <a:prstGeom prst="rect">
                <a:avLst/>
              </a:prstGeom>
              <a:noFill/>
              <a:ln w="9525">
                <a:noFill/>
                <a:miter lim="800000"/>
                <a:headEnd/>
                <a:tailEnd/>
              </a:ln>
            </p:spPr>
          </p:pic>
          <p:pic>
            <p:nvPicPr>
              <p:cNvPr id="299467" name="Picture 37"/>
              <p:cNvPicPr>
                <a:picLocks noChangeAspect="1" noChangeArrowheads="1"/>
              </p:cNvPicPr>
              <p:nvPr/>
            </p:nvPicPr>
            <p:blipFill>
              <a:blip r:embed="rId5" cstate="print"/>
              <a:srcRect l="75000" r="6250"/>
              <a:stretch>
                <a:fillRect/>
              </a:stretch>
            </p:blipFill>
            <p:spPr bwMode="auto">
              <a:xfrm>
                <a:off x="4368" y="2640"/>
                <a:ext cx="165" cy="750"/>
              </a:xfrm>
              <a:prstGeom prst="rect">
                <a:avLst/>
              </a:prstGeom>
              <a:noFill/>
              <a:ln w="9525">
                <a:noFill/>
                <a:miter lim="800000"/>
                <a:headEnd/>
                <a:tailEnd/>
              </a:ln>
            </p:spPr>
          </p:pic>
          <p:pic>
            <p:nvPicPr>
              <p:cNvPr id="299468" name="Picture 38"/>
              <p:cNvPicPr>
                <a:picLocks noChangeAspect="1" noChangeArrowheads="1"/>
              </p:cNvPicPr>
              <p:nvPr/>
            </p:nvPicPr>
            <p:blipFill>
              <a:blip r:embed="rId5" cstate="print"/>
              <a:srcRect r="75000"/>
              <a:stretch>
                <a:fillRect/>
              </a:stretch>
            </p:blipFill>
            <p:spPr bwMode="auto">
              <a:xfrm>
                <a:off x="4512" y="2736"/>
                <a:ext cx="240" cy="654"/>
              </a:xfrm>
              <a:prstGeom prst="rect">
                <a:avLst/>
              </a:prstGeom>
              <a:noFill/>
              <a:ln w="9525">
                <a:noFill/>
                <a:miter lim="800000"/>
                <a:headEnd/>
                <a:tailEnd/>
              </a:ln>
            </p:spPr>
          </p:pic>
          <p:pic>
            <p:nvPicPr>
              <p:cNvPr id="299469" name="Picture 39"/>
              <p:cNvPicPr>
                <a:picLocks noChangeAspect="1" noChangeArrowheads="1"/>
              </p:cNvPicPr>
              <p:nvPr/>
            </p:nvPicPr>
            <p:blipFill>
              <a:blip r:embed="rId5" cstate="print"/>
              <a:srcRect l="75000" r="6250"/>
              <a:stretch>
                <a:fillRect/>
              </a:stretch>
            </p:blipFill>
            <p:spPr bwMode="auto">
              <a:xfrm>
                <a:off x="4752" y="2640"/>
                <a:ext cx="165" cy="750"/>
              </a:xfrm>
              <a:prstGeom prst="rect">
                <a:avLst/>
              </a:prstGeom>
              <a:noFill/>
              <a:ln w="9525">
                <a:noFill/>
                <a:miter lim="800000"/>
                <a:headEnd/>
                <a:tailEnd/>
              </a:ln>
            </p:spPr>
          </p:pic>
          <p:pic>
            <p:nvPicPr>
              <p:cNvPr id="299470" name="Picture 40"/>
              <p:cNvPicPr>
                <a:picLocks noChangeAspect="1" noChangeArrowheads="1"/>
              </p:cNvPicPr>
              <p:nvPr/>
            </p:nvPicPr>
            <p:blipFill>
              <a:blip r:embed="rId5" cstate="print"/>
              <a:srcRect l="75000" r="6250"/>
              <a:stretch>
                <a:fillRect/>
              </a:stretch>
            </p:blipFill>
            <p:spPr bwMode="auto">
              <a:xfrm>
                <a:off x="4944" y="2784"/>
                <a:ext cx="192" cy="606"/>
              </a:xfrm>
              <a:prstGeom prst="rect">
                <a:avLst/>
              </a:prstGeom>
              <a:noFill/>
              <a:ln w="9525">
                <a:noFill/>
                <a:miter lim="800000"/>
                <a:headEnd/>
                <a:tailEnd/>
              </a:ln>
            </p:spPr>
          </p:pic>
          <p:pic>
            <p:nvPicPr>
              <p:cNvPr id="299471" name="Picture 41"/>
              <p:cNvPicPr>
                <a:picLocks noChangeAspect="1" noChangeArrowheads="1"/>
              </p:cNvPicPr>
              <p:nvPr/>
            </p:nvPicPr>
            <p:blipFill>
              <a:blip r:embed="rId5" cstate="print"/>
              <a:srcRect l="75000" r="6250"/>
              <a:stretch>
                <a:fillRect/>
              </a:stretch>
            </p:blipFill>
            <p:spPr bwMode="auto">
              <a:xfrm>
                <a:off x="5136" y="2658"/>
                <a:ext cx="165" cy="750"/>
              </a:xfrm>
              <a:prstGeom prst="rect">
                <a:avLst/>
              </a:prstGeom>
              <a:noFill/>
              <a:ln w="9525">
                <a:noFill/>
                <a:miter lim="800000"/>
                <a:headEnd/>
                <a:tailEnd/>
              </a:ln>
            </p:spPr>
          </p:pic>
          <p:pic>
            <p:nvPicPr>
              <p:cNvPr id="299472" name="Picture 42"/>
              <p:cNvPicPr>
                <a:picLocks noChangeAspect="1" noChangeArrowheads="1"/>
              </p:cNvPicPr>
              <p:nvPr/>
            </p:nvPicPr>
            <p:blipFill>
              <a:blip r:embed="rId5"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452" name="Group 43"/>
            <p:cNvGrpSpPr>
              <a:grpSpLocks/>
            </p:cNvGrpSpPr>
            <p:nvPr/>
          </p:nvGrpSpPr>
          <p:grpSpPr bwMode="auto">
            <a:xfrm>
              <a:off x="3840" y="3120"/>
              <a:ext cx="837" cy="432"/>
              <a:chOff x="3483" y="2640"/>
              <a:chExt cx="1818" cy="768"/>
            </a:xfrm>
          </p:grpSpPr>
          <p:pic>
            <p:nvPicPr>
              <p:cNvPr id="299453" name="Picture 44"/>
              <p:cNvPicPr>
                <a:picLocks noChangeAspect="1" noChangeArrowheads="1"/>
              </p:cNvPicPr>
              <p:nvPr/>
            </p:nvPicPr>
            <p:blipFill>
              <a:blip r:embed="rId5" cstate="print"/>
              <a:srcRect r="75000"/>
              <a:stretch>
                <a:fillRect/>
              </a:stretch>
            </p:blipFill>
            <p:spPr bwMode="auto">
              <a:xfrm>
                <a:off x="3792" y="2736"/>
                <a:ext cx="192" cy="654"/>
              </a:xfrm>
              <a:prstGeom prst="rect">
                <a:avLst/>
              </a:prstGeom>
              <a:noFill/>
              <a:ln w="9525">
                <a:noFill/>
                <a:miter lim="800000"/>
                <a:headEnd/>
                <a:tailEnd/>
              </a:ln>
            </p:spPr>
          </p:pic>
          <p:pic>
            <p:nvPicPr>
              <p:cNvPr id="299454" name="Picture 45"/>
              <p:cNvPicPr>
                <a:picLocks noChangeAspect="1" noChangeArrowheads="1"/>
              </p:cNvPicPr>
              <p:nvPr/>
            </p:nvPicPr>
            <p:blipFill>
              <a:blip r:embed="rId5" cstate="print"/>
              <a:srcRect l="75000" r="6250"/>
              <a:stretch>
                <a:fillRect/>
              </a:stretch>
            </p:blipFill>
            <p:spPr bwMode="auto">
              <a:xfrm>
                <a:off x="3648" y="2736"/>
                <a:ext cx="144" cy="654"/>
              </a:xfrm>
              <a:prstGeom prst="rect">
                <a:avLst/>
              </a:prstGeom>
              <a:noFill/>
              <a:ln w="9525">
                <a:noFill/>
                <a:miter lim="800000"/>
                <a:headEnd/>
                <a:tailEnd/>
              </a:ln>
            </p:spPr>
          </p:pic>
          <p:pic>
            <p:nvPicPr>
              <p:cNvPr id="299455" name="Picture 46"/>
              <p:cNvPicPr>
                <a:picLocks noChangeAspect="1" noChangeArrowheads="1"/>
              </p:cNvPicPr>
              <p:nvPr/>
            </p:nvPicPr>
            <p:blipFill>
              <a:blip r:embed="rId5" cstate="print"/>
              <a:srcRect l="75000" r="6250"/>
              <a:stretch>
                <a:fillRect/>
              </a:stretch>
            </p:blipFill>
            <p:spPr bwMode="auto">
              <a:xfrm>
                <a:off x="3984" y="2784"/>
                <a:ext cx="192" cy="606"/>
              </a:xfrm>
              <a:prstGeom prst="rect">
                <a:avLst/>
              </a:prstGeom>
              <a:noFill/>
              <a:ln w="9525">
                <a:noFill/>
                <a:miter lim="800000"/>
                <a:headEnd/>
                <a:tailEnd/>
              </a:ln>
            </p:spPr>
          </p:pic>
          <p:pic>
            <p:nvPicPr>
              <p:cNvPr id="299456" name="Picture 47"/>
              <p:cNvPicPr>
                <a:picLocks noChangeAspect="1" noChangeArrowheads="1"/>
              </p:cNvPicPr>
              <p:nvPr/>
            </p:nvPicPr>
            <p:blipFill>
              <a:blip r:embed="rId5" cstate="print"/>
              <a:srcRect r="75000"/>
              <a:stretch>
                <a:fillRect/>
              </a:stretch>
            </p:blipFill>
            <p:spPr bwMode="auto">
              <a:xfrm>
                <a:off x="4176" y="2640"/>
                <a:ext cx="192" cy="750"/>
              </a:xfrm>
              <a:prstGeom prst="rect">
                <a:avLst/>
              </a:prstGeom>
              <a:noFill/>
              <a:ln w="9525">
                <a:noFill/>
                <a:miter lim="800000"/>
                <a:headEnd/>
                <a:tailEnd/>
              </a:ln>
            </p:spPr>
          </p:pic>
          <p:pic>
            <p:nvPicPr>
              <p:cNvPr id="299457" name="Picture 48"/>
              <p:cNvPicPr>
                <a:picLocks noChangeAspect="1" noChangeArrowheads="1"/>
              </p:cNvPicPr>
              <p:nvPr/>
            </p:nvPicPr>
            <p:blipFill>
              <a:blip r:embed="rId5" cstate="print"/>
              <a:srcRect l="75000" r="6250"/>
              <a:stretch>
                <a:fillRect/>
              </a:stretch>
            </p:blipFill>
            <p:spPr bwMode="auto">
              <a:xfrm>
                <a:off x="4368" y="2640"/>
                <a:ext cx="165" cy="750"/>
              </a:xfrm>
              <a:prstGeom prst="rect">
                <a:avLst/>
              </a:prstGeom>
              <a:noFill/>
              <a:ln w="9525">
                <a:noFill/>
                <a:miter lim="800000"/>
                <a:headEnd/>
                <a:tailEnd/>
              </a:ln>
            </p:spPr>
          </p:pic>
          <p:pic>
            <p:nvPicPr>
              <p:cNvPr id="299458" name="Picture 49"/>
              <p:cNvPicPr>
                <a:picLocks noChangeAspect="1" noChangeArrowheads="1"/>
              </p:cNvPicPr>
              <p:nvPr/>
            </p:nvPicPr>
            <p:blipFill>
              <a:blip r:embed="rId5" cstate="print"/>
              <a:srcRect r="75000"/>
              <a:stretch>
                <a:fillRect/>
              </a:stretch>
            </p:blipFill>
            <p:spPr bwMode="auto">
              <a:xfrm>
                <a:off x="4512" y="2736"/>
                <a:ext cx="240" cy="654"/>
              </a:xfrm>
              <a:prstGeom prst="rect">
                <a:avLst/>
              </a:prstGeom>
              <a:noFill/>
              <a:ln w="9525">
                <a:noFill/>
                <a:miter lim="800000"/>
                <a:headEnd/>
                <a:tailEnd/>
              </a:ln>
            </p:spPr>
          </p:pic>
          <p:pic>
            <p:nvPicPr>
              <p:cNvPr id="299459" name="Picture 50"/>
              <p:cNvPicPr>
                <a:picLocks noChangeAspect="1" noChangeArrowheads="1"/>
              </p:cNvPicPr>
              <p:nvPr/>
            </p:nvPicPr>
            <p:blipFill>
              <a:blip r:embed="rId5" cstate="print"/>
              <a:srcRect l="75000" r="6250"/>
              <a:stretch>
                <a:fillRect/>
              </a:stretch>
            </p:blipFill>
            <p:spPr bwMode="auto">
              <a:xfrm>
                <a:off x="4752" y="2640"/>
                <a:ext cx="165" cy="750"/>
              </a:xfrm>
              <a:prstGeom prst="rect">
                <a:avLst/>
              </a:prstGeom>
              <a:noFill/>
              <a:ln w="9525">
                <a:noFill/>
                <a:miter lim="800000"/>
                <a:headEnd/>
                <a:tailEnd/>
              </a:ln>
            </p:spPr>
          </p:pic>
          <p:pic>
            <p:nvPicPr>
              <p:cNvPr id="299460" name="Picture 51"/>
              <p:cNvPicPr>
                <a:picLocks noChangeAspect="1" noChangeArrowheads="1"/>
              </p:cNvPicPr>
              <p:nvPr/>
            </p:nvPicPr>
            <p:blipFill>
              <a:blip r:embed="rId5" cstate="print"/>
              <a:srcRect l="75000" r="6250"/>
              <a:stretch>
                <a:fillRect/>
              </a:stretch>
            </p:blipFill>
            <p:spPr bwMode="auto">
              <a:xfrm>
                <a:off x="4944" y="2784"/>
                <a:ext cx="192" cy="606"/>
              </a:xfrm>
              <a:prstGeom prst="rect">
                <a:avLst/>
              </a:prstGeom>
              <a:noFill/>
              <a:ln w="9525">
                <a:noFill/>
                <a:miter lim="800000"/>
                <a:headEnd/>
                <a:tailEnd/>
              </a:ln>
            </p:spPr>
          </p:pic>
          <p:pic>
            <p:nvPicPr>
              <p:cNvPr id="299461" name="Picture 52"/>
              <p:cNvPicPr>
                <a:picLocks noChangeAspect="1" noChangeArrowheads="1"/>
              </p:cNvPicPr>
              <p:nvPr/>
            </p:nvPicPr>
            <p:blipFill>
              <a:blip r:embed="rId5" cstate="print"/>
              <a:srcRect l="75000" r="6250"/>
              <a:stretch>
                <a:fillRect/>
              </a:stretch>
            </p:blipFill>
            <p:spPr bwMode="auto">
              <a:xfrm>
                <a:off x="5136" y="2658"/>
                <a:ext cx="165" cy="750"/>
              </a:xfrm>
              <a:prstGeom prst="rect">
                <a:avLst/>
              </a:prstGeom>
              <a:noFill/>
              <a:ln w="9525">
                <a:noFill/>
                <a:miter lim="800000"/>
                <a:headEnd/>
                <a:tailEnd/>
              </a:ln>
            </p:spPr>
          </p:pic>
          <p:pic>
            <p:nvPicPr>
              <p:cNvPr id="299462" name="Picture 53"/>
              <p:cNvPicPr>
                <a:picLocks noChangeAspect="1" noChangeArrowheads="1"/>
              </p:cNvPicPr>
              <p:nvPr/>
            </p:nvPicPr>
            <p:blipFill>
              <a:blip r:embed="rId5"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3561" name="Group 54"/>
          <p:cNvGrpSpPr>
            <a:grpSpLocks/>
          </p:cNvGrpSpPr>
          <p:nvPr/>
        </p:nvGrpSpPr>
        <p:grpSpPr bwMode="auto">
          <a:xfrm>
            <a:off x="2751138" y="5176838"/>
            <a:ext cx="1693862" cy="1371600"/>
            <a:chOff x="624" y="1536"/>
            <a:chExt cx="3360" cy="2256"/>
          </a:xfrm>
        </p:grpSpPr>
        <p:grpSp>
          <p:nvGrpSpPr>
            <p:cNvPr id="23573" name="Group 55"/>
            <p:cNvGrpSpPr>
              <a:grpSpLocks/>
            </p:cNvGrpSpPr>
            <p:nvPr/>
          </p:nvGrpSpPr>
          <p:grpSpPr bwMode="auto">
            <a:xfrm>
              <a:off x="624" y="2640"/>
              <a:ext cx="1680" cy="1152"/>
              <a:chOff x="624" y="1824"/>
              <a:chExt cx="4416" cy="1968"/>
            </a:xfrm>
          </p:grpSpPr>
          <p:grpSp>
            <p:nvGrpSpPr>
              <p:cNvPr id="299089" name="Group 56"/>
              <p:cNvGrpSpPr>
                <a:grpSpLocks/>
              </p:cNvGrpSpPr>
              <p:nvPr/>
            </p:nvGrpSpPr>
            <p:grpSpPr bwMode="auto">
              <a:xfrm>
                <a:off x="624" y="2784"/>
                <a:ext cx="1104" cy="1008"/>
                <a:chOff x="3840" y="2352"/>
                <a:chExt cx="837" cy="1584"/>
              </a:xfrm>
            </p:grpSpPr>
            <p:grpSp>
              <p:nvGrpSpPr>
                <p:cNvPr id="299405" name="Group 57"/>
                <p:cNvGrpSpPr>
                  <a:grpSpLocks/>
                </p:cNvGrpSpPr>
                <p:nvPr/>
              </p:nvGrpSpPr>
              <p:grpSpPr bwMode="auto">
                <a:xfrm>
                  <a:off x="3840" y="2352"/>
                  <a:ext cx="837" cy="432"/>
                  <a:chOff x="3483" y="2640"/>
                  <a:chExt cx="1818" cy="768"/>
                </a:xfrm>
              </p:grpSpPr>
              <p:pic>
                <p:nvPicPr>
                  <p:cNvPr id="299439" name="Picture 5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440" name="Picture 5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441" name="Picture 6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442" name="Picture 6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443" name="Picture 6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444" name="Picture 6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445" name="Picture 6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446" name="Picture 6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447" name="Picture 6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448" name="Picture 6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406" name="Group 68"/>
                <p:cNvGrpSpPr>
                  <a:grpSpLocks/>
                </p:cNvGrpSpPr>
                <p:nvPr/>
              </p:nvGrpSpPr>
              <p:grpSpPr bwMode="auto">
                <a:xfrm>
                  <a:off x="3840" y="3504"/>
                  <a:ext cx="837" cy="432"/>
                  <a:chOff x="3483" y="2640"/>
                  <a:chExt cx="1818" cy="768"/>
                </a:xfrm>
              </p:grpSpPr>
              <p:pic>
                <p:nvPicPr>
                  <p:cNvPr id="299429" name="Picture 6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430" name="Picture 7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431" name="Picture 7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432" name="Picture 7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433" name="Picture 7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434" name="Picture 7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435" name="Picture 7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436" name="Picture 7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437" name="Picture 7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438" name="Picture 7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407" name="Group 79"/>
                <p:cNvGrpSpPr>
                  <a:grpSpLocks/>
                </p:cNvGrpSpPr>
                <p:nvPr/>
              </p:nvGrpSpPr>
              <p:grpSpPr bwMode="auto">
                <a:xfrm>
                  <a:off x="3840" y="2736"/>
                  <a:ext cx="837" cy="432"/>
                  <a:chOff x="3483" y="2640"/>
                  <a:chExt cx="1818" cy="768"/>
                </a:xfrm>
              </p:grpSpPr>
              <p:pic>
                <p:nvPicPr>
                  <p:cNvPr id="299419" name="Picture 8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420" name="Picture 8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421" name="Picture 8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422" name="Picture 8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423" name="Picture 8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424" name="Picture 8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425" name="Picture 8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426" name="Picture 8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427" name="Picture 8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428" name="Picture 8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408" name="Group 90"/>
                <p:cNvGrpSpPr>
                  <a:grpSpLocks/>
                </p:cNvGrpSpPr>
                <p:nvPr/>
              </p:nvGrpSpPr>
              <p:grpSpPr bwMode="auto">
                <a:xfrm>
                  <a:off x="3840" y="3120"/>
                  <a:ext cx="837" cy="432"/>
                  <a:chOff x="3483" y="2640"/>
                  <a:chExt cx="1818" cy="768"/>
                </a:xfrm>
              </p:grpSpPr>
              <p:pic>
                <p:nvPicPr>
                  <p:cNvPr id="299409" name="Picture 9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410" name="Picture 9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411" name="Picture 9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412" name="Picture 9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413" name="Picture 9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414" name="Picture 9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415" name="Picture 9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416" name="Picture 9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417" name="Picture 9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418" name="Picture 10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99090" name="Group 101"/>
              <p:cNvGrpSpPr>
                <a:grpSpLocks/>
              </p:cNvGrpSpPr>
              <p:nvPr/>
            </p:nvGrpSpPr>
            <p:grpSpPr bwMode="auto">
              <a:xfrm>
                <a:off x="1728" y="2784"/>
                <a:ext cx="1104" cy="1008"/>
                <a:chOff x="3840" y="2352"/>
                <a:chExt cx="837" cy="1584"/>
              </a:xfrm>
            </p:grpSpPr>
            <p:grpSp>
              <p:nvGrpSpPr>
                <p:cNvPr id="299361" name="Group 102"/>
                <p:cNvGrpSpPr>
                  <a:grpSpLocks/>
                </p:cNvGrpSpPr>
                <p:nvPr/>
              </p:nvGrpSpPr>
              <p:grpSpPr bwMode="auto">
                <a:xfrm>
                  <a:off x="3840" y="2352"/>
                  <a:ext cx="837" cy="432"/>
                  <a:chOff x="3483" y="2640"/>
                  <a:chExt cx="1818" cy="768"/>
                </a:xfrm>
              </p:grpSpPr>
              <p:pic>
                <p:nvPicPr>
                  <p:cNvPr id="299395" name="Picture 10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396" name="Picture 10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397" name="Picture 10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398" name="Picture 10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399" name="Picture 10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400" name="Picture 10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401" name="Picture 10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402" name="Picture 11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403" name="Picture 11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404" name="Picture 11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362" name="Group 113"/>
                <p:cNvGrpSpPr>
                  <a:grpSpLocks/>
                </p:cNvGrpSpPr>
                <p:nvPr/>
              </p:nvGrpSpPr>
              <p:grpSpPr bwMode="auto">
                <a:xfrm>
                  <a:off x="3840" y="3504"/>
                  <a:ext cx="837" cy="432"/>
                  <a:chOff x="3483" y="2640"/>
                  <a:chExt cx="1818" cy="768"/>
                </a:xfrm>
              </p:grpSpPr>
              <p:pic>
                <p:nvPicPr>
                  <p:cNvPr id="299385" name="Picture 11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386" name="Picture 11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387" name="Picture 11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388" name="Picture 11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389" name="Picture 11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390" name="Picture 11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391" name="Picture 12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392" name="Picture 12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393" name="Picture 12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394" name="Picture 12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363" name="Group 124"/>
                <p:cNvGrpSpPr>
                  <a:grpSpLocks/>
                </p:cNvGrpSpPr>
                <p:nvPr/>
              </p:nvGrpSpPr>
              <p:grpSpPr bwMode="auto">
                <a:xfrm>
                  <a:off x="3840" y="2736"/>
                  <a:ext cx="837" cy="432"/>
                  <a:chOff x="3483" y="2640"/>
                  <a:chExt cx="1818" cy="768"/>
                </a:xfrm>
              </p:grpSpPr>
              <p:pic>
                <p:nvPicPr>
                  <p:cNvPr id="299375" name="Picture 12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376" name="Picture 12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377" name="Picture 12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378" name="Picture 12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379" name="Picture 12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380" name="Picture 13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381" name="Picture 13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382" name="Picture 13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383" name="Picture 13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384" name="Picture 13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364" name="Group 135"/>
                <p:cNvGrpSpPr>
                  <a:grpSpLocks/>
                </p:cNvGrpSpPr>
                <p:nvPr/>
              </p:nvGrpSpPr>
              <p:grpSpPr bwMode="auto">
                <a:xfrm>
                  <a:off x="3840" y="3120"/>
                  <a:ext cx="837" cy="432"/>
                  <a:chOff x="3483" y="2640"/>
                  <a:chExt cx="1818" cy="768"/>
                </a:xfrm>
              </p:grpSpPr>
              <p:pic>
                <p:nvPicPr>
                  <p:cNvPr id="299365" name="Picture 13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366" name="Picture 13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367" name="Picture 13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368" name="Picture 13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369" name="Picture 14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370" name="Picture 14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371" name="Picture 14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372" name="Picture 14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373" name="Picture 14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374" name="Picture 14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99091" name="Group 146"/>
              <p:cNvGrpSpPr>
                <a:grpSpLocks/>
              </p:cNvGrpSpPr>
              <p:nvPr/>
            </p:nvGrpSpPr>
            <p:grpSpPr bwMode="auto">
              <a:xfrm>
                <a:off x="1728" y="1824"/>
                <a:ext cx="1104" cy="1008"/>
                <a:chOff x="3840" y="2352"/>
                <a:chExt cx="837" cy="1584"/>
              </a:xfrm>
            </p:grpSpPr>
            <p:grpSp>
              <p:nvGrpSpPr>
                <p:cNvPr id="299317" name="Group 147"/>
                <p:cNvGrpSpPr>
                  <a:grpSpLocks/>
                </p:cNvGrpSpPr>
                <p:nvPr/>
              </p:nvGrpSpPr>
              <p:grpSpPr bwMode="auto">
                <a:xfrm>
                  <a:off x="3840" y="2352"/>
                  <a:ext cx="837" cy="432"/>
                  <a:chOff x="3483" y="2640"/>
                  <a:chExt cx="1818" cy="768"/>
                </a:xfrm>
              </p:grpSpPr>
              <p:pic>
                <p:nvPicPr>
                  <p:cNvPr id="299351" name="Picture 14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352" name="Picture 14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353" name="Picture 15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354" name="Picture 15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355" name="Picture 15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356" name="Picture 15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357" name="Picture 15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358" name="Picture 15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359" name="Picture 15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360" name="Picture 15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318" name="Group 158"/>
                <p:cNvGrpSpPr>
                  <a:grpSpLocks/>
                </p:cNvGrpSpPr>
                <p:nvPr/>
              </p:nvGrpSpPr>
              <p:grpSpPr bwMode="auto">
                <a:xfrm>
                  <a:off x="3840" y="3504"/>
                  <a:ext cx="837" cy="432"/>
                  <a:chOff x="3483" y="2640"/>
                  <a:chExt cx="1818" cy="768"/>
                </a:xfrm>
              </p:grpSpPr>
              <p:pic>
                <p:nvPicPr>
                  <p:cNvPr id="299341" name="Picture 15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342" name="Picture 16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343" name="Picture 16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344" name="Picture 16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345" name="Picture 16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346" name="Picture 16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347" name="Picture 16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348" name="Picture 16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349" name="Picture 16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350" name="Picture 16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319" name="Group 169"/>
                <p:cNvGrpSpPr>
                  <a:grpSpLocks/>
                </p:cNvGrpSpPr>
                <p:nvPr/>
              </p:nvGrpSpPr>
              <p:grpSpPr bwMode="auto">
                <a:xfrm>
                  <a:off x="3840" y="2736"/>
                  <a:ext cx="837" cy="432"/>
                  <a:chOff x="3483" y="2640"/>
                  <a:chExt cx="1818" cy="768"/>
                </a:xfrm>
              </p:grpSpPr>
              <p:pic>
                <p:nvPicPr>
                  <p:cNvPr id="299331" name="Picture 17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332" name="Picture 17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333" name="Picture 17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334" name="Picture 17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335" name="Picture 17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336" name="Picture 17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337" name="Picture 17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338" name="Picture 17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339" name="Picture 17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340" name="Picture 17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320" name="Group 180"/>
                <p:cNvGrpSpPr>
                  <a:grpSpLocks/>
                </p:cNvGrpSpPr>
                <p:nvPr/>
              </p:nvGrpSpPr>
              <p:grpSpPr bwMode="auto">
                <a:xfrm>
                  <a:off x="3840" y="3120"/>
                  <a:ext cx="837" cy="432"/>
                  <a:chOff x="3483" y="2640"/>
                  <a:chExt cx="1818" cy="768"/>
                </a:xfrm>
              </p:grpSpPr>
              <p:pic>
                <p:nvPicPr>
                  <p:cNvPr id="299321" name="Picture 18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322" name="Picture 18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323" name="Picture 18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324" name="Picture 18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325" name="Picture 18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326" name="Picture 18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327" name="Picture 18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328" name="Picture 18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329" name="Picture 18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330" name="Picture 19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99092" name="Group 191"/>
              <p:cNvGrpSpPr>
                <a:grpSpLocks/>
              </p:cNvGrpSpPr>
              <p:nvPr/>
            </p:nvGrpSpPr>
            <p:grpSpPr bwMode="auto">
              <a:xfrm>
                <a:off x="624" y="1824"/>
                <a:ext cx="1104" cy="1008"/>
                <a:chOff x="3840" y="2352"/>
                <a:chExt cx="837" cy="1584"/>
              </a:xfrm>
            </p:grpSpPr>
            <p:grpSp>
              <p:nvGrpSpPr>
                <p:cNvPr id="299273" name="Group 192"/>
                <p:cNvGrpSpPr>
                  <a:grpSpLocks/>
                </p:cNvGrpSpPr>
                <p:nvPr/>
              </p:nvGrpSpPr>
              <p:grpSpPr bwMode="auto">
                <a:xfrm>
                  <a:off x="3840" y="2352"/>
                  <a:ext cx="837" cy="432"/>
                  <a:chOff x="3483" y="2640"/>
                  <a:chExt cx="1818" cy="768"/>
                </a:xfrm>
              </p:grpSpPr>
              <p:pic>
                <p:nvPicPr>
                  <p:cNvPr id="299307" name="Picture 19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308" name="Picture 19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309" name="Picture 19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310" name="Picture 19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311" name="Picture 19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312" name="Picture 19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313" name="Picture 19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314" name="Picture 20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315" name="Picture 20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316" name="Picture 20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274" name="Group 203"/>
                <p:cNvGrpSpPr>
                  <a:grpSpLocks/>
                </p:cNvGrpSpPr>
                <p:nvPr/>
              </p:nvGrpSpPr>
              <p:grpSpPr bwMode="auto">
                <a:xfrm>
                  <a:off x="3840" y="3504"/>
                  <a:ext cx="837" cy="432"/>
                  <a:chOff x="3483" y="2640"/>
                  <a:chExt cx="1818" cy="768"/>
                </a:xfrm>
              </p:grpSpPr>
              <p:pic>
                <p:nvPicPr>
                  <p:cNvPr id="299297" name="Picture 20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298" name="Picture 20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299" name="Picture 20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300" name="Picture 20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301" name="Picture 20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302" name="Picture 20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303" name="Picture 21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304" name="Picture 21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305" name="Picture 21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306" name="Picture 21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275" name="Group 214"/>
                <p:cNvGrpSpPr>
                  <a:grpSpLocks/>
                </p:cNvGrpSpPr>
                <p:nvPr/>
              </p:nvGrpSpPr>
              <p:grpSpPr bwMode="auto">
                <a:xfrm>
                  <a:off x="3840" y="2736"/>
                  <a:ext cx="837" cy="432"/>
                  <a:chOff x="3483" y="2640"/>
                  <a:chExt cx="1818" cy="768"/>
                </a:xfrm>
              </p:grpSpPr>
              <p:pic>
                <p:nvPicPr>
                  <p:cNvPr id="299287" name="Picture 21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288" name="Picture 21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289" name="Picture 21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290" name="Picture 21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291" name="Picture 21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292" name="Picture 22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293" name="Picture 22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294" name="Picture 22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295" name="Picture 22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296" name="Picture 22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276" name="Group 225"/>
                <p:cNvGrpSpPr>
                  <a:grpSpLocks/>
                </p:cNvGrpSpPr>
                <p:nvPr/>
              </p:nvGrpSpPr>
              <p:grpSpPr bwMode="auto">
                <a:xfrm>
                  <a:off x="3840" y="3120"/>
                  <a:ext cx="837" cy="432"/>
                  <a:chOff x="3483" y="2640"/>
                  <a:chExt cx="1818" cy="768"/>
                </a:xfrm>
              </p:grpSpPr>
              <p:pic>
                <p:nvPicPr>
                  <p:cNvPr id="299277" name="Picture 22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278" name="Picture 22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279" name="Picture 22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280" name="Picture 22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281" name="Picture 23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282" name="Picture 23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283" name="Picture 23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284" name="Picture 23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285" name="Picture 23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286" name="Picture 23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99093" name="Group 236"/>
              <p:cNvGrpSpPr>
                <a:grpSpLocks/>
              </p:cNvGrpSpPr>
              <p:nvPr/>
            </p:nvGrpSpPr>
            <p:grpSpPr bwMode="auto">
              <a:xfrm>
                <a:off x="2832" y="2784"/>
                <a:ext cx="1104" cy="1008"/>
                <a:chOff x="3840" y="2352"/>
                <a:chExt cx="837" cy="1584"/>
              </a:xfrm>
            </p:grpSpPr>
            <p:grpSp>
              <p:nvGrpSpPr>
                <p:cNvPr id="299229" name="Group 237"/>
                <p:cNvGrpSpPr>
                  <a:grpSpLocks/>
                </p:cNvGrpSpPr>
                <p:nvPr/>
              </p:nvGrpSpPr>
              <p:grpSpPr bwMode="auto">
                <a:xfrm>
                  <a:off x="3840" y="2352"/>
                  <a:ext cx="837" cy="432"/>
                  <a:chOff x="3483" y="2640"/>
                  <a:chExt cx="1818" cy="768"/>
                </a:xfrm>
              </p:grpSpPr>
              <p:pic>
                <p:nvPicPr>
                  <p:cNvPr id="299263" name="Picture 23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264" name="Picture 23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265" name="Picture 24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266" name="Picture 24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267" name="Picture 24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268" name="Picture 24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269" name="Picture 24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270" name="Picture 24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271" name="Picture 24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272" name="Picture 24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230" name="Group 248"/>
                <p:cNvGrpSpPr>
                  <a:grpSpLocks/>
                </p:cNvGrpSpPr>
                <p:nvPr/>
              </p:nvGrpSpPr>
              <p:grpSpPr bwMode="auto">
                <a:xfrm>
                  <a:off x="3840" y="3504"/>
                  <a:ext cx="837" cy="432"/>
                  <a:chOff x="3483" y="2640"/>
                  <a:chExt cx="1818" cy="768"/>
                </a:xfrm>
              </p:grpSpPr>
              <p:pic>
                <p:nvPicPr>
                  <p:cNvPr id="299253" name="Picture 24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254" name="Picture 25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255" name="Picture 25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256" name="Picture 25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257" name="Picture 25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258" name="Picture 25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259" name="Picture 25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260" name="Picture 25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261" name="Picture 25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262" name="Picture 25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231" name="Group 259"/>
                <p:cNvGrpSpPr>
                  <a:grpSpLocks/>
                </p:cNvGrpSpPr>
                <p:nvPr/>
              </p:nvGrpSpPr>
              <p:grpSpPr bwMode="auto">
                <a:xfrm>
                  <a:off x="3840" y="2736"/>
                  <a:ext cx="837" cy="432"/>
                  <a:chOff x="3483" y="2640"/>
                  <a:chExt cx="1818" cy="768"/>
                </a:xfrm>
              </p:grpSpPr>
              <p:pic>
                <p:nvPicPr>
                  <p:cNvPr id="299243" name="Picture 26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244" name="Picture 26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245" name="Picture 26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246" name="Picture 26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247" name="Picture 26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248" name="Picture 26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249" name="Picture 26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250" name="Picture 26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251" name="Picture 26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252" name="Picture 26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232" name="Group 270"/>
                <p:cNvGrpSpPr>
                  <a:grpSpLocks/>
                </p:cNvGrpSpPr>
                <p:nvPr/>
              </p:nvGrpSpPr>
              <p:grpSpPr bwMode="auto">
                <a:xfrm>
                  <a:off x="3840" y="3120"/>
                  <a:ext cx="837" cy="432"/>
                  <a:chOff x="3483" y="2640"/>
                  <a:chExt cx="1818" cy="768"/>
                </a:xfrm>
              </p:grpSpPr>
              <p:pic>
                <p:nvPicPr>
                  <p:cNvPr id="299233" name="Picture 27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234" name="Picture 27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235" name="Picture 27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236" name="Picture 27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237" name="Picture 27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238" name="Picture 27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239" name="Picture 27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240" name="Picture 27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241" name="Picture 27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242" name="Picture 28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99094" name="Group 281"/>
              <p:cNvGrpSpPr>
                <a:grpSpLocks/>
              </p:cNvGrpSpPr>
              <p:nvPr/>
            </p:nvGrpSpPr>
            <p:grpSpPr bwMode="auto">
              <a:xfrm>
                <a:off x="2832" y="1824"/>
                <a:ext cx="1104" cy="1008"/>
                <a:chOff x="3840" y="2352"/>
                <a:chExt cx="837" cy="1584"/>
              </a:xfrm>
            </p:grpSpPr>
            <p:grpSp>
              <p:nvGrpSpPr>
                <p:cNvPr id="299185" name="Group 282"/>
                <p:cNvGrpSpPr>
                  <a:grpSpLocks/>
                </p:cNvGrpSpPr>
                <p:nvPr/>
              </p:nvGrpSpPr>
              <p:grpSpPr bwMode="auto">
                <a:xfrm>
                  <a:off x="3840" y="2352"/>
                  <a:ext cx="837" cy="432"/>
                  <a:chOff x="3483" y="2640"/>
                  <a:chExt cx="1818" cy="768"/>
                </a:xfrm>
              </p:grpSpPr>
              <p:pic>
                <p:nvPicPr>
                  <p:cNvPr id="299219" name="Picture 28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220" name="Picture 28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221" name="Picture 28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222" name="Picture 28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223" name="Picture 28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224" name="Picture 28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225" name="Picture 28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226" name="Picture 29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227" name="Picture 29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228" name="Picture 29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186" name="Group 293"/>
                <p:cNvGrpSpPr>
                  <a:grpSpLocks/>
                </p:cNvGrpSpPr>
                <p:nvPr/>
              </p:nvGrpSpPr>
              <p:grpSpPr bwMode="auto">
                <a:xfrm>
                  <a:off x="3840" y="3504"/>
                  <a:ext cx="837" cy="432"/>
                  <a:chOff x="3483" y="2640"/>
                  <a:chExt cx="1818" cy="768"/>
                </a:xfrm>
              </p:grpSpPr>
              <p:pic>
                <p:nvPicPr>
                  <p:cNvPr id="299209" name="Picture 29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210" name="Picture 29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211" name="Picture 29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212" name="Picture 29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213" name="Picture 29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214" name="Picture 29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215" name="Picture 30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216" name="Picture 30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217" name="Picture 30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218" name="Picture 30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187" name="Group 304"/>
                <p:cNvGrpSpPr>
                  <a:grpSpLocks/>
                </p:cNvGrpSpPr>
                <p:nvPr/>
              </p:nvGrpSpPr>
              <p:grpSpPr bwMode="auto">
                <a:xfrm>
                  <a:off x="3840" y="2736"/>
                  <a:ext cx="837" cy="432"/>
                  <a:chOff x="3483" y="2640"/>
                  <a:chExt cx="1818" cy="768"/>
                </a:xfrm>
              </p:grpSpPr>
              <p:pic>
                <p:nvPicPr>
                  <p:cNvPr id="299199" name="Picture 30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200" name="Picture 30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201" name="Picture 30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202" name="Picture 30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203" name="Picture 30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204" name="Picture 31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205" name="Picture 31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206" name="Picture 31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207" name="Picture 31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208" name="Picture 31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188" name="Group 315"/>
                <p:cNvGrpSpPr>
                  <a:grpSpLocks/>
                </p:cNvGrpSpPr>
                <p:nvPr/>
              </p:nvGrpSpPr>
              <p:grpSpPr bwMode="auto">
                <a:xfrm>
                  <a:off x="3840" y="3120"/>
                  <a:ext cx="837" cy="432"/>
                  <a:chOff x="3483" y="2640"/>
                  <a:chExt cx="1818" cy="768"/>
                </a:xfrm>
              </p:grpSpPr>
              <p:pic>
                <p:nvPicPr>
                  <p:cNvPr id="299189" name="Picture 31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190" name="Picture 31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191" name="Picture 31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192" name="Picture 31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193" name="Picture 32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194" name="Picture 32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195" name="Picture 32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196" name="Picture 32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197" name="Picture 32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198" name="Picture 32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99095" name="Group 326"/>
              <p:cNvGrpSpPr>
                <a:grpSpLocks/>
              </p:cNvGrpSpPr>
              <p:nvPr/>
            </p:nvGrpSpPr>
            <p:grpSpPr bwMode="auto">
              <a:xfrm>
                <a:off x="3936" y="2784"/>
                <a:ext cx="1104" cy="1008"/>
                <a:chOff x="3840" y="2352"/>
                <a:chExt cx="837" cy="1584"/>
              </a:xfrm>
            </p:grpSpPr>
            <p:grpSp>
              <p:nvGrpSpPr>
                <p:cNvPr id="299141" name="Group 327"/>
                <p:cNvGrpSpPr>
                  <a:grpSpLocks/>
                </p:cNvGrpSpPr>
                <p:nvPr/>
              </p:nvGrpSpPr>
              <p:grpSpPr bwMode="auto">
                <a:xfrm>
                  <a:off x="3840" y="2352"/>
                  <a:ext cx="837" cy="432"/>
                  <a:chOff x="3483" y="2640"/>
                  <a:chExt cx="1818" cy="768"/>
                </a:xfrm>
              </p:grpSpPr>
              <p:pic>
                <p:nvPicPr>
                  <p:cNvPr id="299175" name="Picture 32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176" name="Picture 32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177" name="Picture 33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178" name="Picture 33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179" name="Picture 33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180" name="Picture 33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181" name="Picture 33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182" name="Picture 33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183" name="Picture 33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184" name="Picture 33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142" name="Group 338"/>
                <p:cNvGrpSpPr>
                  <a:grpSpLocks/>
                </p:cNvGrpSpPr>
                <p:nvPr/>
              </p:nvGrpSpPr>
              <p:grpSpPr bwMode="auto">
                <a:xfrm>
                  <a:off x="3840" y="3504"/>
                  <a:ext cx="837" cy="432"/>
                  <a:chOff x="3483" y="2640"/>
                  <a:chExt cx="1818" cy="768"/>
                </a:xfrm>
              </p:grpSpPr>
              <p:pic>
                <p:nvPicPr>
                  <p:cNvPr id="299165" name="Picture 33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166" name="Picture 34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167" name="Picture 34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168" name="Picture 34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169" name="Picture 34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170" name="Picture 34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171" name="Picture 34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172" name="Picture 34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173" name="Picture 34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174" name="Picture 34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143" name="Group 349"/>
                <p:cNvGrpSpPr>
                  <a:grpSpLocks/>
                </p:cNvGrpSpPr>
                <p:nvPr/>
              </p:nvGrpSpPr>
              <p:grpSpPr bwMode="auto">
                <a:xfrm>
                  <a:off x="3840" y="2736"/>
                  <a:ext cx="837" cy="432"/>
                  <a:chOff x="3483" y="2640"/>
                  <a:chExt cx="1818" cy="768"/>
                </a:xfrm>
              </p:grpSpPr>
              <p:pic>
                <p:nvPicPr>
                  <p:cNvPr id="299155" name="Picture 35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156" name="Picture 35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157" name="Picture 35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158" name="Picture 35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159" name="Picture 35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160" name="Picture 35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161" name="Picture 35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162" name="Picture 35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163" name="Picture 35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164" name="Picture 35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144" name="Group 360"/>
                <p:cNvGrpSpPr>
                  <a:grpSpLocks/>
                </p:cNvGrpSpPr>
                <p:nvPr/>
              </p:nvGrpSpPr>
              <p:grpSpPr bwMode="auto">
                <a:xfrm>
                  <a:off x="3840" y="3120"/>
                  <a:ext cx="837" cy="432"/>
                  <a:chOff x="3483" y="2640"/>
                  <a:chExt cx="1818" cy="768"/>
                </a:xfrm>
              </p:grpSpPr>
              <p:pic>
                <p:nvPicPr>
                  <p:cNvPr id="299145" name="Picture 36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146" name="Picture 36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147" name="Picture 36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148" name="Picture 36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149" name="Picture 36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150" name="Picture 36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151" name="Picture 36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152" name="Picture 36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153" name="Picture 36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154" name="Picture 37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99096" name="Group 371"/>
              <p:cNvGrpSpPr>
                <a:grpSpLocks/>
              </p:cNvGrpSpPr>
              <p:nvPr/>
            </p:nvGrpSpPr>
            <p:grpSpPr bwMode="auto">
              <a:xfrm>
                <a:off x="3936" y="1824"/>
                <a:ext cx="1104" cy="1008"/>
                <a:chOff x="3840" y="2352"/>
                <a:chExt cx="837" cy="1584"/>
              </a:xfrm>
            </p:grpSpPr>
            <p:grpSp>
              <p:nvGrpSpPr>
                <p:cNvPr id="299097" name="Group 372"/>
                <p:cNvGrpSpPr>
                  <a:grpSpLocks/>
                </p:cNvGrpSpPr>
                <p:nvPr/>
              </p:nvGrpSpPr>
              <p:grpSpPr bwMode="auto">
                <a:xfrm>
                  <a:off x="3840" y="2352"/>
                  <a:ext cx="837" cy="432"/>
                  <a:chOff x="3483" y="2640"/>
                  <a:chExt cx="1818" cy="768"/>
                </a:xfrm>
              </p:grpSpPr>
              <p:pic>
                <p:nvPicPr>
                  <p:cNvPr id="299131" name="Picture 37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132" name="Picture 37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133" name="Picture 37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134" name="Picture 37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135" name="Picture 37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136" name="Picture 37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137" name="Picture 37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138" name="Picture 38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139" name="Picture 38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140" name="Picture 38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098" name="Group 383"/>
                <p:cNvGrpSpPr>
                  <a:grpSpLocks/>
                </p:cNvGrpSpPr>
                <p:nvPr/>
              </p:nvGrpSpPr>
              <p:grpSpPr bwMode="auto">
                <a:xfrm>
                  <a:off x="3840" y="3504"/>
                  <a:ext cx="837" cy="432"/>
                  <a:chOff x="3483" y="2640"/>
                  <a:chExt cx="1818" cy="768"/>
                </a:xfrm>
              </p:grpSpPr>
              <p:pic>
                <p:nvPicPr>
                  <p:cNvPr id="299121" name="Picture 38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122" name="Picture 38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123" name="Picture 38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124" name="Picture 38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125" name="Picture 38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126" name="Picture 38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127" name="Picture 39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128" name="Picture 39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129" name="Picture 39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130" name="Picture 39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099" name="Group 394"/>
                <p:cNvGrpSpPr>
                  <a:grpSpLocks/>
                </p:cNvGrpSpPr>
                <p:nvPr/>
              </p:nvGrpSpPr>
              <p:grpSpPr bwMode="auto">
                <a:xfrm>
                  <a:off x="3840" y="2736"/>
                  <a:ext cx="837" cy="432"/>
                  <a:chOff x="3483" y="2640"/>
                  <a:chExt cx="1818" cy="768"/>
                </a:xfrm>
              </p:grpSpPr>
              <p:pic>
                <p:nvPicPr>
                  <p:cNvPr id="299111" name="Picture 39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112" name="Picture 39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113" name="Picture 39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114" name="Picture 39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115" name="Picture 39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116" name="Picture 40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117" name="Picture 40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118" name="Picture 40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119" name="Picture 40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120" name="Picture 40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100" name="Group 405"/>
                <p:cNvGrpSpPr>
                  <a:grpSpLocks/>
                </p:cNvGrpSpPr>
                <p:nvPr/>
              </p:nvGrpSpPr>
              <p:grpSpPr bwMode="auto">
                <a:xfrm>
                  <a:off x="3840" y="3120"/>
                  <a:ext cx="837" cy="432"/>
                  <a:chOff x="3483" y="2640"/>
                  <a:chExt cx="1818" cy="768"/>
                </a:xfrm>
              </p:grpSpPr>
              <p:pic>
                <p:nvPicPr>
                  <p:cNvPr id="299101" name="Picture 40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102" name="Picture 40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103" name="Picture 40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104" name="Picture 40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105" name="Picture 41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106" name="Picture 41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107" name="Picture 41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108" name="Picture 41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109" name="Picture 41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110" name="Picture 41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grpSp>
          <p:nvGrpSpPr>
            <p:cNvPr id="23574" name="Group 416"/>
            <p:cNvGrpSpPr>
              <a:grpSpLocks/>
            </p:cNvGrpSpPr>
            <p:nvPr/>
          </p:nvGrpSpPr>
          <p:grpSpPr bwMode="auto">
            <a:xfrm>
              <a:off x="2304" y="2640"/>
              <a:ext cx="1680" cy="1152"/>
              <a:chOff x="624" y="1824"/>
              <a:chExt cx="4416" cy="1968"/>
            </a:xfrm>
          </p:grpSpPr>
          <p:grpSp>
            <p:nvGrpSpPr>
              <p:cNvPr id="24297" name="Group 417"/>
              <p:cNvGrpSpPr>
                <a:grpSpLocks/>
              </p:cNvGrpSpPr>
              <p:nvPr/>
            </p:nvGrpSpPr>
            <p:grpSpPr bwMode="auto">
              <a:xfrm>
                <a:off x="624" y="2784"/>
                <a:ext cx="1104" cy="1008"/>
                <a:chOff x="3840" y="2352"/>
                <a:chExt cx="837" cy="1584"/>
              </a:xfrm>
            </p:grpSpPr>
            <p:grpSp>
              <p:nvGrpSpPr>
                <p:cNvPr id="299045" name="Group 418"/>
                <p:cNvGrpSpPr>
                  <a:grpSpLocks/>
                </p:cNvGrpSpPr>
                <p:nvPr/>
              </p:nvGrpSpPr>
              <p:grpSpPr bwMode="auto">
                <a:xfrm>
                  <a:off x="3840" y="2352"/>
                  <a:ext cx="837" cy="432"/>
                  <a:chOff x="3483" y="2640"/>
                  <a:chExt cx="1818" cy="768"/>
                </a:xfrm>
              </p:grpSpPr>
              <p:pic>
                <p:nvPicPr>
                  <p:cNvPr id="299079" name="Picture 41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080" name="Picture 42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081" name="Picture 42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082" name="Picture 42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083" name="Picture 42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084" name="Picture 42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085" name="Picture 42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086" name="Picture 42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087" name="Picture 42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088" name="Picture 42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046" name="Group 429"/>
                <p:cNvGrpSpPr>
                  <a:grpSpLocks/>
                </p:cNvGrpSpPr>
                <p:nvPr/>
              </p:nvGrpSpPr>
              <p:grpSpPr bwMode="auto">
                <a:xfrm>
                  <a:off x="3840" y="3504"/>
                  <a:ext cx="837" cy="432"/>
                  <a:chOff x="3483" y="2640"/>
                  <a:chExt cx="1818" cy="768"/>
                </a:xfrm>
              </p:grpSpPr>
              <p:pic>
                <p:nvPicPr>
                  <p:cNvPr id="299069" name="Picture 43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070" name="Picture 43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071" name="Picture 43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072" name="Picture 43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073" name="Picture 43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074" name="Picture 43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075" name="Picture 43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076" name="Picture 43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077" name="Picture 43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078" name="Picture 43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047" name="Group 440"/>
                <p:cNvGrpSpPr>
                  <a:grpSpLocks/>
                </p:cNvGrpSpPr>
                <p:nvPr/>
              </p:nvGrpSpPr>
              <p:grpSpPr bwMode="auto">
                <a:xfrm>
                  <a:off x="3840" y="2736"/>
                  <a:ext cx="837" cy="432"/>
                  <a:chOff x="3483" y="2640"/>
                  <a:chExt cx="1818" cy="768"/>
                </a:xfrm>
              </p:grpSpPr>
              <p:pic>
                <p:nvPicPr>
                  <p:cNvPr id="299059" name="Picture 44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060" name="Picture 44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061" name="Picture 44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062" name="Picture 44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063" name="Picture 44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064" name="Picture 44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065" name="Picture 44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066" name="Picture 44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067" name="Picture 44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068" name="Picture 45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99048" name="Group 451"/>
                <p:cNvGrpSpPr>
                  <a:grpSpLocks/>
                </p:cNvGrpSpPr>
                <p:nvPr/>
              </p:nvGrpSpPr>
              <p:grpSpPr bwMode="auto">
                <a:xfrm>
                  <a:off x="3840" y="3120"/>
                  <a:ext cx="837" cy="432"/>
                  <a:chOff x="3483" y="2640"/>
                  <a:chExt cx="1818" cy="768"/>
                </a:xfrm>
              </p:grpSpPr>
              <p:pic>
                <p:nvPicPr>
                  <p:cNvPr id="299049" name="Picture 45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050" name="Picture 45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051" name="Picture 45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052" name="Picture 45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053" name="Picture 45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054" name="Picture 45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055" name="Picture 45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056" name="Picture 45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057" name="Picture 46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058" name="Picture 46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4298" name="Group 462"/>
              <p:cNvGrpSpPr>
                <a:grpSpLocks/>
              </p:cNvGrpSpPr>
              <p:nvPr/>
            </p:nvGrpSpPr>
            <p:grpSpPr bwMode="auto">
              <a:xfrm>
                <a:off x="1728" y="2784"/>
                <a:ext cx="1104" cy="1008"/>
                <a:chOff x="3840" y="2352"/>
                <a:chExt cx="837" cy="1584"/>
              </a:xfrm>
            </p:grpSpPr>
            <p:grpSp>
              <p:nvGrpSpPr>
                <p:cNvPr id="24569" name="Group 463"/>
                <p:cNvGrpSpPr>
                  <a:grpSpLocks/>
                </p:cNvGrpSpPr>
                <p:nvPr/>
              </p:nvGrpSpPr>
              <p:grpSpPr bwMode="auto">
                <a:xfrm>
                  <a:off x="3840" y="2352"/>
                  <a:ext cx="837" cy="432"/>
                  <a:chOff x="3483" y="2640"/>
                  <a:chExt cx="1818" cy="768"/>
                </a:xfrm>
              </p:grpSpPr>
              <p:pic>
                <p:nvPicPr>
                  <p:cNvPr id="299035" name="Picture 46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036" name="Picture 46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037" name="Picture 46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038" name="Picture 46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039" name="Picture 46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040" name="Picture 46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041" name="Picture 47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042" name="Picture 47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043" name="Picture 47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044" name="Picture 47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570" name="Group 474"/>
                <p:cNvGrpSpPr>
                  <a:grpSpLocks/>
                </p:cNvGrpSpPr>
                <p:nvPr/>
              </p:nvGrpSpPr>
              <p:grpSpPr bwMode="auto">
                <a:xfrm>
                  <a:off x="3840" y="3504"/>
                  <a:ext cx="837" cy="432"/>
                  <a:chOff x="3483" y="2640"/>
                  <a:chExt cx="1818" cy="768"/>
                </a:xfrm>
              </p:grpSpPr>
              <p:pic>
                <p:nvPicPr>
                  <p:cNvPr id="299025" name="Picture 47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026" name="Picture 47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027" name="Picture 47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028" name="Picture 47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029" name="Picture 47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030" name="Picture 48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031" name="Picture 48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032" name="Picture 48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033" name="Picture 48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034" name="Picture 48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571" name="Group 485"/>
                <p:cNvGrpSpPr>
                  <a:grpSpLocks/>
                </p:cNvGrpSpPr>
                <p:nvPr/>
              </p:nvGrpSpPr>
              <p:grpSpPr bwMode="auto">
                <a:xfrm>
                  <a:off x="3840" y="2736"/>
                  <a:ext cx="837" cy="432"/>
                  <a:chOff x="3483" y="2640"/>
                  <a:chExt cx="1818" cy="768"/>
                </a:xfrm>
              </p:grpSpPr>
              <p:pic>
                <p:nvPicPr>
                  <p:cNvPr id="299015" name="Picture 48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99016" name="Picture 48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99017" name="Picture 48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018" name="Picture 48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019" name="Picture 49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020" name="Picture 49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021" name="Picture 49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022" name="Picture 49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023" name="Picture 49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024" name="Picture 49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572" name="Group 496"/>
                <p:cNvGrpSpPr>
                  <a:grpSpLocks/>
                </p:cNvGrpSpPr>
                <p:nvPr/>
              </p:nvGrpSpPr>
              <p:grpSpPr bwMode="auto">
                <a:xfrm>
                  <a:off x="3840" y="3120"/>
                  <a:ext cx="837" cy="432"/>
                  <a:chOff x="3483" y="2640"/>
                  <a:chExt cx="1818" cy="768"/>
                </a:xfrm>
              </p:grpSpPr>
              <p:pic>
                <p:nvPicPr>
                  <p:cNvPr id="24573" name="Picture 49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574" name="Picture 49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575" name="Picture 49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99008" name="Picture 50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99009" name="Picture 50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99010" name="Picture 50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99011" name="Picture 50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99012" name="Picture 50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99013" name="Picture 50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99014" name="Picture 50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4299" name="Group 507"/>
              <p:cNvGrpSpPr>
                <a:grpSpLocks/>
              </p:cNvGrpSpPr>
              <p:nvPr/>
            </p:nvGrpSpPr>
            <p:grpSpPr bwMode="auto">
              <a:xfrm>
                <a:off x="1728" y="1824"/>
                <a:ext cx="1104" cy="1008"/>
                <a:chOff x="3840" y="2352"/>
                <a:chExt cx="837" cy="1584"/>
              </a:xfrm>
            </p:grpSpPr>
            <p:grpSp>
              <p:nvGrpSpPr>
                <p:cNvPr id="24525" name="Group 508"/>
                <p:cNvGrpSpPr>
                  <a:grpSpLocks/>
                </p:cNvGrpSpPr>
                <p:nvPr/>
              </p:nvGrpSpPr>
              <p:grpSpPr bwMode="auto">
                <a:xfrm>
                  <a:off x="3840" y="2352"/>
                  <a:ext cx="837" cy="432"/>
                  <a:chOff x="3483" y="2640"/>
                  <a:chExt cx="1818" cy="768"/>
                </a:xfrm>
              </p:grpSpPr>
              <p:pic>
                <p:nvPicPr>
                  <p:cNvPr id="24559" name="Picture 50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560" name="Picture 51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561" name="Picture 51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562" name="Picture 51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563" name="Picture 51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564" name="Picture 51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565" name="Picture 51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566" name="Picture 51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567" name="Picture 51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568" name="Picture 51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526" name="Group 519"/>
                <p:cNvGrpSpPr>
                  <a:grpSpLocks/>
                </p:cNvGrpSpPr>
                <p:nvPr/>
              </p:nvGrpSpPr>
              <p:grpSpPr bwMode="auto">
                <a:xfrm>
                  <a:off x="3840" y="3504"/>
                  <a:ext cx="837" cy="432"/>
                  <a:chOff x="3483" y="2640"/>
                  <a:chExt cx="1818" cy="768"/>
                </a:xfrm>
              </p:grpSpPr>
              <p:pic>
                <p:nvPicPr>
                  <p:cNvPr id="24549" name="Picture 52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550" name="Picture 52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551" name="Picture 52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552" name="Picture 52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553" name="Picture 52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554" name="Picture 52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555" name="Picture 52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556" name="Picture 52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557" name="Picture 52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558" name="Picture 52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527" name="Group 530"/>
                <p:cNvGrpSpPr>
                  <a:grpSpLocks/>
                </p:cNvGrpSpPr>
                <p:nvPr/>
              </p:nvGrpSpPr>
              <p:grpSpPr bwMode="auto">
                <a:xfrm>
                  <a:off x="3840" y="2736"/>
                  <a:ext cx="837" cy="432"/>
                  <a:chOff x="3483" y="2640"/>
                  <a:chExt cx="1818" cy="768"/>
                </a:xfrm>
              </p:grpSpPr>
              <p:pic>
                <p:nvPicPr>
                  <p:cNvPr id="24539" name="Picture 53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540" name="Picture 53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541" name="Picture 53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542" name="Picture 53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543" name="Picture 53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544" name="Picture 53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545" name="Picture 53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546" name="Picture 53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547" name="Picture 53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548" name="Picture 54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528" name="Group 541"/>
                <p:cNvGrpSpPr>
                  <a:grpSpLocks/>
                </p:cNvGrpSpPr>
                <p:nvPr/>
              </p:nvGrpSpPr>
              <p:grpSpPr bwMode="auto">
                <a:xfrm>
                  <a:off x="3840" y="3120"/>
                  <a:ext cx="837" cy="432"/>
                  <a:chOff x="3483" y="2640"/>
                  <a:chExt cx="1818" cy="768"/>
                </a:xfrm>
              </p:grpSpPr>
              <p:pic>
                <p:nvPicPr>
                  <p:cNvPr id="24529" name="Picture 54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530" name="Picture 54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531" name="Picture 54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532" name="Picture 54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533" name="Picture 54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534" name="Picture 54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535" name="Picture 54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536" name="Picture 54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537" name="Picture 55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538" name="Picture 55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4300" name="Group 552"/>
              <p:cNvGrpSpPr>
                <a:grpSpLocks/>
              </p:cNvGrpSpPr>
              <p:nvPr/>
            </p:nvGrpSpPr>
            <p:grpSpPr bwMode="auto">
              <a:xfrm>
                <a:off x="624" y="1824"/>
                <a:ext cx="1104" cy="1008"/>
                <a:chOff x="3840" y="2352"/>
                <a:chExt cx="837" cy="1584"/>
              </a:xfrm>
            </p:grpSpPr>
            <p:grpSp>
              <p:nvGrpSpPr>
                <p:cNvPr id="24481" name="Group 553"/>
                <p:cNvGrpSpPr>
                  <a:grpSpLocks/>
                </p:cNvGrpSpPr>
                <p:nvPr/>
              </p:nvGrpSpPr>
              <p:grpSpPr bwMode="auto">
                <a:xfrm>
                  <a:off x="3840" y="2352"/>
                  <a:ext cx="837" cy="432"/>
                  <a:chOff x="3483" y="2640"/>
                  <a:chExt cx="1818" cy="768"/>
                </a:xfrm>
              </p:grpSpPr>
              <p:pic>
                <p:nvPicPr>
                  <p:cNvPr id="24515" name="Picture 55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516" name="Picture 55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517" name="Picture 55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518" name="Picture 55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519" name="Picture 55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520" name="Picture 55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521" name="Picture 56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522" name="Picture 56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523" name="Picture 56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524" name="Picture 56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482" name="Group 564"/>
                <p:cNvGrpSpPr>
                  <a:grpSpLocks/>
                </p:cNvGrpSpPr>
                <p:nvPr/>
              </p:nvGrpSpPr>
              <p:grpSpPr bwMode="auto">
                <a:xfrm>
                  <a:off x="3840" y="3504"/>
                  <a:ext cx="837" cy="432"/>
                  <a:chOff x="3483" y="2640"/>
                  <a:chExt cx="1818" cy="768"/>
                </a:xfrm>
              </p:grpSpPr>
              <p:pic>
                <p:nvPicPr>
                  <p:cNvPr id="24505" name="Picture 56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506" name="Picture 56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507" name="Picture 56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508" name="Picture 56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509" name="Picture 56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510" name="Picture 57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511" name="Picture 57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512" name="Picture 57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513" name="Picture 57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514" name="Picture 57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483" name="Group 575"/>
                <p:cNvGrpSpPr>
                  <a:grpSpLocks/>
                </p:cNvGrpSpPr>
                <p:nvPr/>
              </p:nvGrpSpPr>
              <p:grpSpPr bwMode="auto">
                <a:xfrm>
                  <a:off x="3840" y="2736"/>
                  <a:ext cx="837" cy="432"/>
                  <a:chOff x="3483" y="2640"/>
                  <a:chExt cx="1818" cy="768"/>
                </a:xfrm>
              </p:grpSpPr>
              <p:pic>
                <p:nvPicPr>
                  <p:cNvPr id="24495" name="Picture 57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496" name="Picture 57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497" name="Picture 57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498" name="Picture 57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499" name="Picture 58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500" name="Picture 58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501" name="Picture 58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502" name="Picture 58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503" name="Picture 58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504" name="Picture 58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484" name="Group 586"/>
                <p:cNvGrpSpPr>
                  <a:grpSpLocks/>
                </p:cNvGrpSpPr>
                <p:nvPr/>
              </p:nvGrpSpPr>
              <p:grpSpPr bwMode="auto">
                <a:xfrm>
                  <a:off x="3840" y="3120"/>
                  <a:ext cx="837" cy="432"/>
                  <a:chOff x="3483" y="2640"/>
                  <a:chExt cx="1818" cy="768"/>
                </a:xfrm>
              </p:grpSpPr>
              <p:pic>
                <p:nvPicPr>
                  <p:cNvPr id="24485" name="Picture 58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486" name="Picture 58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487" name="Picture 58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488" name="Picture 59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489" name="Picture 59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490" name="Picture 59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491" name="Picture 59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492" name="Picture 59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493" name="Picture 59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494" name="Picture 59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4301" name="Group 597"/>
              <p:cNvGrpSpPr>
                <a:grpSpLocks/>
              </p:cNvGrpSpPr>
              <p:nvPr/>
            </p:nvGrpSpPr>
            <p:grpSpPr bwMode="auto">
              <a:xfrm>
                <a:off x="2832" y="2784"/>
                <a:ext cx="1104" cy="1008"/>
                <a:chOff x="3840" y="2352"/>
                <a:chExt cx="837" cy="1584"/>
              </a:xfrm>
            </p:grpSpPr>
            <p:grpSp>
              <p:nvGrpSpPr>
                <p:cNvPr id="24437" name="Group 598"/>
                <p:cNvGrpSpPr>
                  <a:grpSpLocks/>
                </p:cNvGrpSpPr>
                <p:nvPr/>
              </p:nvGrpSpPr>
              <p:grpSpPr bwMode="auto">
                <a:xfrm>
                  <a:off x="3840" y="2352"/>
                  <a:ext cx="837" cy="432"/>
                  <a:chOff x="3483" y="2640"/>
                  <a:chExt cx="1818" cy="768"/>
                </a:xfrm>
              </p:grpSpPr>
              <p:pic>
                <p:nvPicPr>
                  <p:cNvPr id="24471" name="Picture 59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472" name="Picture 60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473" name="Picture 60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474" name="Picture 60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475" name="Picture 60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476" name="Picture 60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477" name="Picture 60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478" name="Picture 60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479" name="Picture 60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480" name="Picture 60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438" name="Group 609"/>
                <p:cNvGrpSpPr>
                  <a:grpSpLocks/>
                </p:cNvGrpSpPr>
                <p:nvPr/>
              </p:nvGrpSpPr>
              <p:grpSpPr bwMode="auto">
                <a:xfrm>
                  <a:off x="3840" y="3504"/>
                  <a:ext cx="837" cy="432"/>
                  <a:chOff x="3483" y="2640"/>
                  <a:chExt cx="1818" cy="768"/>
                </a:xfrm>
              </p:grpSpPr>
              <p:pic>
                <p:nvPicPr>
                  <p:cNvPr id="24461" name="Picture 61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462" name="Picture 61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463" name="Picture 61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464" name="Picture 61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465" name="Picture 61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466" name="Picture 61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467" name="Picture 61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468" name="Picture 61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469" name="Picture 61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470" name="Picture 61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439" name="Group 620"/>
                <p:cNvGrpSpPr>
                  <a:grpSpLocks/>
                </p:cNvGrpSpPr>
                <p:nvPr/>
              </p:nvGrpSpPr>
              <p:grpSpPr bwMode="auto">
                <a:xfrm>
                  <a:off x="3840" y="2736"/>
                  <a:ext cx="837" cy="432"/>
                  <a:chOff x="3483" y="2640"/>
                  <a:chExt cx="1818" cy="768"/>
                </a:xfrm>
              </p:grpSpPr>
              <p:pic>
                <p:nvPicPr>
                  <p:cNvPr id="24451" name="Picture 62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452" name="Picture 62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453" name="Picture 62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454" name="Picture 62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455" name="Picture 62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456" name="Picture 62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457" name="Picture 62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458" name="Picture 62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459" name="Picture 62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460" name="Picture 63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440" name="Group 631"/>
                <p:cNvGrpSpPr>
                  <a:grpSpLocks/>
                </p:cNvGrpSpPr>
                <p:nvPr/>
              </p:nvGrpSpPr>
              <p:grpSpPr bwMode="auto">
                <a:xfrm>
                  <a:off x="3840" y="3120"/>
                  <a:ext cx="837" cy="432"/>
                  <a:chOff x="3483" y="2640"/>
                  <a:chExt cx="1818" cy="768"/>
                </a:xfrm>
              </p:grpSpPr>
              <p:pic>
                <p:nvPicPr>
                  <p:cNvPr id="24441" name="Picture 63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442" name="Picture 63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443" name="Picture 63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444" name="Picture 63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445" name="Picture 63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446" name="Picture 63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447" name="Picture 63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448" name="Picture 63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449" name="Picture 64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450" name="Picture 64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4302" name="Group 642"/>
              <p:cNvGrpSpPr>
                <a:grpSpLocks/>
              </p:cNvGrpSpPr>
              <p:nvPr/>
            </p:nvGrpSpPr>
            <p:grpSpPr bwMode="auto">
              <a:xfrm>
                <a:off x="2832" y="1824"/>
                <a:ext cx="1104" cy="1008"/>
                <a:chOff x="3840" y="2352"/>
                <a:chExt cx="837" cy="1584"/>
              </a:xfrm>
            </p:grpSpPr>
            <p:grpSp>
              <p:nvGrpSpPr>
                <p:cNvPr id="24393" name="Group 643"/>
                <p:cNvGrpSpPr>
                  <a:grpSpLocks/>
                </p:cNvGrpSpPr>
                <p:nvPr/>
              </p:nvGrpSpPr>
              <p:grpSpPr bwMode="auto">
                <a:xfrm>
                  <a:off x="3840" y="2352"/>
                  <a:ext cx="837" cy="432"/>
                  <a:chOff x="3483" y="2640"/>
                  <a:chExt cx="1818" cy="768"/>
                </a:xfrm>
              </p:grpSpPr>
              <p:pic>
                <p:nvPicPr>
                  <p:cNvPr id="24427" name="Picture 64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428" name="Picture 64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429" name="Picture 64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430" name="Picture 64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431" name="Picture 64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432" name="Picture 64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433" name="Picture 65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434" name="Picture 65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435" name="Picture 65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436" name="Picture 65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394" name="Group 654"/>
                <p:cNvGrpSpPr>
                  <a:grpSpLocks/>
                </p:cNvGrpSpPr>
                <p:nvPr/>
              </p:nvGrpSpPr>
              <p:grpSpPr bwMode="auto">
                <a:xfrm>
                  <a:off x="3840" y="3504"/>
                  <a:ext cx="837" cy="432"/>
                  <a:chOff x="3483" y="2640"/>
                  <a:chExt cx="1818" cy="768"/>
                </a:xfrm>
              </p:grpSpPr>
              <p:pic>
                <p:nvPicPr>
                  <p:cNvPr id="24417" name="Picture 65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418" name="Picture 65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419" name="Picture 65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420" name="Picture 65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421" name="Picture 65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422" name="Picture 66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423" name="Picture 66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424" name="Picture 66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425" name="Picture 66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426" name="Picture 66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395" name="Group 665"/>
                <p:cNvGrpSpPr>
                  <a:grpSpLocks/>
                </p:cNvGrpSpPr>
                <p:nvPr/>
              </p:nvGrpSpPr>
              <p:grpSpPr bwMode="auto">
                <a:xfrm>
                  <a:off x="3840" y="2736"/>
                  <a:ext cx="837" cy="432"/>
                  <a:chOff x="3483" y="2640"/>
                  <a:chExt cx="1818" cy="768"/>
                </a:xfrm>
              </p:grpSpPr>
              <p:pic>
                <p:nvPicPr>
                  <p:cNvPr id="24407" name="Picture 66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408" name="Picture 66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409" name="Picture 66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410" name="Picture 66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411" name="Picture 67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412" name="Picture 67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413" name="Picture 67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414" name="Picture 67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415" name="Picture 67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416" name="Picture 67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396" name="Group 676"/>
                <p:cNvGrpSpPr>
                  <a:grpSpLocks/>
                </p:cNvGrpSpPr>
                <p:nvPr/>
              </p:nvGrpSpPr>
              <p:grpSpPr bwMode="auto">
                <a:xfrm>
                  <a:off x="3840" y="3120"/>
                  <a:ext cx="837" cy="432"/>
                  <a:chOff x="3483" y="2640"/>
                  <a:chExt cx="1818" cy="768"/>
                </a:xfrm>
              </p:grpSpPr>
              <p:pic>
                <p:nvPicPr>
                  <p:cNvPr id="24397" name="Picture 67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398" name="Picture 67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399" name="Picture 67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400" name="Picture 68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401" name="Picture 68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402" name="Picture 68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403" name="Picture 68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404" name="Picture 68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405" name="Picture 68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406" name="Picture 68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4303" name="Group 687"/>
              <p:cNvGrpSpPr>
                <a:grpSpLocks/>
              </p:cNvGrpSpPr>
              <p:nvPr/>
            </p:nvGrpSpPr>
            <p:grpSpPr bwMode="auto">
              <a:xfrm>
                <a:off x="3936" y="2784"/>
                <a:ext cx="1104" cy="1008"/>
                <a:chOff x="3840" y="2352"/>
                <a:chExt cx="837" cy="1584"/>
              </a:xfrm>
            </p:grpSpPr>
            <p:grpSp>
              <p:nvGrpSpPr>
                <p:cNvPr id="24349" name="Group 688"/>
                <p:cNvGrpSpPr>
                  <a:grpSpLocks/>
                </p:cNvGrpSpPr>
                <p:nvPr/>
              </p:nvGrpSpPr>
              <p:grpSpPr bwMode="auto">
                <a:xfrm>
                  <a:off x="3840" y="2352"/>
                  <a:ext cx="837" cy="432"/>
                  <a:chOff x="3483" y="2640"/>
                  <a:chExt cx="1818" cy="768"/>
                </a:xfrm>
              </p:grpSpPr>
              <p:pic>
                <p:nvPicPr>
                  <p:cNvPr id="24383" name="Picture 68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384" name="Picture 69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385" name="Picture 69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386" name="Picture 69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387" name="Picture 69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388" name="Picture 69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389" name="Picture 69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390" name="Picture 69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391" name="Picture 69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392" name="Picture 69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350" name="Group 699"/>
                <p:cNvGrpSpPr>
                  <a:grpSpLocks/>
                </p:cNvGrpSpPr>
                <p:nvPr/>
              </p:nvGrpSpPr>
              <p:grpSpPr bwMode="auto">
                <a:xfrm>
                  <a:off x="3840" y="3504"/>
                  <a:ext cx="837" cy="432"/>
                  <a:chOff x="3483" y="2640"/>
                  <a:chExt cx="1818" cy="768"/>
                </a:xfrm>
              </p:grpSpPr>
              <p:pic>
                <p:nvPicPr>
                  <p:cNvPr id="24373" name="Picture 70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374" name="Picture 70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375" name="Picture 70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376" name="Picture 70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377" name="Picture 70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378" name="Picture 70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379" name="Picture 70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380" name="Picture 70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381" name="Picture 70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382" name="Picture 70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351" name="Group 710"/>
                <p:cNvGrpSpPr>
                  <a:grpSpLocks/>
                </p:cNvGrpSpPr>
                <p:nvPr/>
              </p:nvGrpSpPr>
              <p:grpSpPr bwMode="auto">
                <a:xfrm>
                  <a:off x="3840" y="2736"/>
                  <a:ext cx="837" cy="432"/>
                  <a:chOff x="3483" y="2640"/>
                  <a:chExt cx="1818" cy="768"/>
                </a:xfrm>
              </p:grpSpPr>
              <p:pic>
                <p:nvPicPr>
                  <p:cNvPr id="24363" name="Picture 71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364" name="Picture 71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365" name="Picture 71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366" name="Picture 71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367" name="Picture 71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368" name="Picture 71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369" name="Picture 71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370" name="Picture 71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371" name="Picture 71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372" name="Picture 72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352" name="Group 721"/>
                <p:cNvGrpSpPr>
                  <a:grpSpLocks/>
                </p:cNvGrpSpPr>
                <p:nvPr/>
              </p:nvGrpSpPr>
              <p:grpSpPr bwMode="auto">
                <a:xfrm>
                  <a:off x="3840" y="3120"/>
                  <a:ext cx="837" cy="432"/>
                  <a:chOff x="3483" y="2640"/>
                  <a:chExt cx="1818" cy="768"/>
                </a:xfrm>
              </p:grpSpPr>
              <p:pic>
                <p:nvPicPr>
                  <p:cNvPr id="24353" name="Picture 72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354" name="Picture 72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355" name="Picture 72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356" name="Picture 72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357" name="Picture 72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358" name="Picture 72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359" name="Picture 72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360" name="Picture 72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361" name="Picture 73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362" name="Picture 73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4304" name="Group 732"/>
              <p:cNvGrpSpPr>
                <a:grpSpLocks/>
              </p:cNvGrpSpPr>
              <p:nvPr/>
            </p:nvGrpSpPr>
            <p:grpSpPr bwMode="auto">
              <a:xfrm>
                <a:off x="3936" y="1824"/>
                <a:ext cx="1104" cy="1008"/>
                <a:chOff x="3840" y="2352"/>
                <a:chExt cx="837" cy="1584"/>
              </a:xfrm>
            </p:grpSpPr>
            <p:grpSp>
              <p:nvGrpSpPr>
                <p:cNvPr id="24305" name="Group 733"/>
                <p:cNvGrpSpPr>
                  <a:grpSpLocks/>
                </p:cNvGrpSpPr>
                <p:nvPr/>
              </p:nvGrpSpPr>
              <p:grpSpPr bwMode="auto">
                <a:xfrm>
                  <a:off x="3840" y="2352"/>
                  <a:ext cx="837" cy="432"/>
                  <a:chOff x="3483" y="2640"/>
                  <a:chExt cx="1818" cy="768"/>
                </a:xfrm>
              </p:grpSpPr>
              <p:pic>
                <p:nvPicPr>
                  <p:cNvPr id="24339" name="Picture 73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340" name="Picture 73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341" name="Picture 73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342" name="Picture 73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343" name="Picture 73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344" name="Picture 73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345" name="Picture 74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346" name="Picture 74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347" name="Picture 74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348" name="Picture 74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306" name="Group 744"/>
                <p:cNvGrpSpPr>
                  <a:grpSpLocks/>
                </p:cNvGrpSpPr>
                <p:nvPr/>
              </p:nvGrpSpPr>
              <p:grpSpPr bwMode="auto">
                <a:xfrm>
                  <a:off x="3840" y="3504"/>
                  <a:ext cx="837" cy="432"/>
                  <a:chOff x="3483" y="2640"/>
                  <a:chExt cx="1818" cy="768"/>
                </a:xfrm>
              </p:grpSpPr>
              <p:pic>
                <p:nvPicPr>
                  <p:cNvPr id="24329" name="Picture 74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330" name="Picture 74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331" name="Picture 74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332" name="Picture 74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333" name="Picture 74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334" name="Picture 75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335" name="Picture 75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336" name="Picture 75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337" name="Picture 75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338" name="Picture 75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307" name="Group 755"/>
                <p:cNvGrpSpPr>
                  <a:grpSpLocks/>
                </p:cNvGrpSpPr>
                <p:nvPr/>
              </p:nvGrpSpPr>
              <p:grpSpPr bwMode="auto">
                <a:xfrm>
                  <a:off x="3840" y="2736"/>
                  <a:ext cx="837" cy="432"/>
                  <a:chOff x="3483" y="2640"/>
                  <a:chExt cx="1818" cy="768"/>
                </a:xfrm>
              </p:grpSpPr>
              <p:pic>
                <p:nvPicPr>
                  <p:cNvPr id="24319" name="Picture 75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320" name="Picture 75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321" name="Picture 75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322" name="Picture 75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323" name="Picture 76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324" name="Picture 76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325" name="Picture 76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326" name="Picture 76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327" name="Picture 76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328" name="Picture 76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308" name="Group 766"/>
                <p:cNvGrpSpPr>
                  <a:grpSpLocks/>
                </p:cNvGrpSpPr>
                <p:nvPr/>
              </p:nvGrpSpPr>
              <p:grpSpPr bwMode="auto">
                <a:xfrm>
                  <a:off x="3840" y="3120"/>
                  <a:ext cx="837" cy="432"/>
                  <a:chOff x="3483" y="2640"/>
                  <a:chExt cx="1818" cy="768"/>
                </a:xfrm>
              </p:grpSpPr>
              <p:pic>
                <p:nvPicPr>
                  <p:cNvPr id="24309" name="Picture 76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310" name="Picture 76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311" name="Picture 76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312" name="Picture 77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313" name="Picture 77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314" name="Picture 77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315" name="Picture 77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316" name="Picture 77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317" name="Picture 77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318" name="Picture 77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grpSp>
          <p:nvGrpSpPr>
            <p:cNvPr id="23575" name="Group 777"/>
            <p:cNvGrpSpPr>
              <a:grpSpLocks/>
            </p:cNvGrpSpPr>
            <p:nvPr/>
          </p:nvGrpSpPr>
          <p:grpSpPr bwMode="auto">
            <a:xfrm>
              <a:off x="624" y="1536"/>
              <a:ext cx="1680" cy="1152"/>
              <a:chOff x="624" y="1824"/>
              <a:chExt cx="4416" cy="1968"/>
            </a:xfrm>
          </p:grpSpPr>
          <p:grpSp>
            <p:nvGrpSpPr>
              <p:cNvPr id="23937" name="Group 778"/>
              <p:cNvGrpSpPr>
                <a:grpSpLocks/>
              </p:cNvGrpSpPr>
              <p:nvPr/>
            </p:nvGrpSpPr>
            <p:grpSpPr bwMode="auto">
              <a:xfrm>
                <a:off x="624" y="2784"/>
                <a:ext cx="1104" cy="1008"/>
                <a:chOff x="3840" y="2352"/>
                <a:chExt cx="837" cy="1584"/>
              </a:xfrm>
            </p:grpSpPr>
            <p:grpSp>
              <p:nvGrpSpPr>
                <p:cNvPr id="24253" name="Group 779"/>
                <p:cNvGrpSpPr>
                  <a:grpSpLocks/>
                </p:cNvGrpSpPr>
                <p:nvPr/>
              </p:nvGrpSpPr>
              <p:grpSpPr bwMode="auto">
                <a:xfrm>
                  <a:off x="3840" y="2352"/>
                  <a:ext cx="837" cy="432"/>
                  <a:chOff x="3483" y="2640"/>
                  <a:chExt cx="1818" cy="768"/>
                </a:xfrm>
              </p:grpSpPr>
              <p:pic>
                <p:nvPicPr>
                  <p:cNvPr id="24287" name="Picture 78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288" name="Picture 78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289" name="Picture 78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290" name="Picture 78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291" name="Picture 78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292" name="Picture 78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293" name="Picture 78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294" name="Picture 78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295" name="Picture 78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296" name="Picture 78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254" name="Group 790"/>
                <p:cNvGrpSpPr>
                  <a:grpSpLocks/>
                </p:cNvGrpSpPr>
                <p:nvPr/>
              </p:nvGrpSpPr>
              <p:grpSpPr bwMode="auto">
                <a:xfrm>
                  <a:off x="3840" y="3504"/>
                  <a:ext cx="837" cy="432"/>
                  <a:chOff x="3483" y="2640"/>
                  <a:chExt cx="1818" cy="768"/>
                </a:xfrm>
              </p:grpSpPr>
              <p:pic>
                <p:nvPicPr>
                  <p:cNvPr id="24277" name="Picture 79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278" name="Picture 79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279" name="Picture 79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280" name="Picture 79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281" name="Picture 79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282" name="Picture 79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283" name="Picture 79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284" name="Picture 79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285" name="Picture 79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286" name="Picture 80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255" name="Group 801"/>
                <p:cNvGrpSpPr>
                  <a:grpSpLocks/>
                </p:cNvGrpSpPr>
                <p:nvPr/>
              </p:nvGrpSpPr>
              <p:grpSpPr bwMode="auto">
                <a:xfrm>
                  <a:off x="3840" y="2736"/>
                  <a:ext cx="837" cy="432"/>
                  <a:chOff x="3483" y="2640"/>
                  <a:chExt cx="1818" cy="768"/>
                </a:xfrm>
              </p:grpSpPr>
              <p:pic>
                <p:nvPicPr>
                  <p:cNvPr id="24267" name="Picture 80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268" name="Picture 80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269" name="Picture 80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270" name="Picture 80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271" name="Picture 80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272" name="Picture 80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273" name="Picture 80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274" name="Picture 80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275" name="Picture 81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276" name="Picture 81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256" name="Group 812"/>
                <p:cNvGrpSpPr>
                  <a:grpSpLocks/>
                </p:cNvGrpSpPr>
                <p:nvPr/>
              </p:nvGrpSpPr>
              <p:grpSpPr bwMode="auto">
                <a:xfrm>
                  <a:off x="3840" y="3120"/>
                  <a:ext cx="837" cy="432"/>
                  <a:chOff x="3483" y="2640"/>
                  <a:chExt cx="1818" cy="768"/>
                </a:xfrm>
              </p:grpSpPr>
              <p:pic>
                <p:nvPicPr>
                  <p:cNvPr id="24257" name="Picture 81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258" name="Picture 81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259" name="Picture 81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260" name="Picture 81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261" name="Picture 81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262" name="Picture 81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263" name="Picture 81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264" name="Picture 82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265" name="Picture 82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266" name="Picture 82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3938" name="Group 823"/>
              <p:cNvGrpSpPr>
                <a:grpSpLocks/>
              </p:cNvGrpSpPr>
              <p:nvPr/>
            </p:nvGrpSpPr>
            <p:grpSpPr bwMode="auto">
              <a:xfrm>
                <a:off x="1728" y="2784"/>
                <a:ext cx="1104" cy="1008"/>
                <a:chOff x="3840" y="2352"/>
                <a:chExt cx="837" cy="1584"/>
              </a:xfrm>
            </p:grpSpPr>
            <p:grpSp>
              <p:nvGrpSpPr>
                <p:cNvPr id="24209" name="Group 824"/>
                <p:cNvGrpSpPr>
                  <a:grpSpLocks/>
                </p:cNvGrpSpPr>
                <p:nvPr/>
              </p:nvGrpSpPr>
              <p:grpSpPr bwMode="auto">
                <a:xfrm>
                  <a:off x="3840" y="2352"/>
                  <a:ext cx="837" cy="432"/>
                  <a:chOff x="3483" y="2640"/>
                  <a:chExt cx="1818" cy="768"/>
                </a:xfrm>
              </p:grpSpPr>
              <p:pic>
                <p:nvPicPr>
                  <p:cNvPr id="24243" name="Picture 82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244" name="Picture 82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245" name="Picture 82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246" name="Picture 82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247" name="Picture 82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248" name="Picture 83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249" name="Picture 83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250" name="Picture 83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251" name="Picture 83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252" name="Picture 83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210" name="Group 835"/>
                <p:cNvGrpSpPr>
                  <a:grpSpLocks/>
                </p:cNvGrpSpPr>
                <p:nvPr/>
              </p:nvGrpSpPr>
              <p:grpSpPr bwMode="auto">
                <a:xfrm>
                  <a:off x="3840" y="3504"/>
                  <a:ext cx="837" cy="432"/>
                  <a:chOff x="3483" y="2640"/>
                  <a:chExt cx="1818" cy="768"/>
                </a:xfrm>
              </p:grpSpPr>
              <p:pic>
                <p:nvPicPr>
                  <p:cNvPr id="24233" name="Picture 83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234" name="Picture 83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235" name="Picture 83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236" name="Picture 83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237" name="Picture 84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238" name="Picture 84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239" name="Picture 84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240" name="Picture 84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241" name="Picture 84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242" name="Picture 84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211" name="Group 846"/>
                <p:cNvGrpSpPr>
                  <a:grpSpLocks/>
                </p:cNvGrpSpPr>
                <p:nvPr/>
              </p:nvGrpSpPr>
              <p:grpSpPr bwMode="auto">
                <a:xfrm>
                  <a:off x="3840" y="2736"/>
                  <a:ext cx="837" cy="432"/>
                  <a:chOff x="3483" y="2640"/>
                  <a:chExt cx="1818" cy="768"/>
                </a:xfrm>
              </p:grpSpPr>
              <p:pic>
                <p:nvPicPr>
                  <p:cNvPr id="24223" name="Picture 84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224" name="Picture 84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225" name="Picture 84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226" name="Picture 85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227" name="Picture 85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228" name="Picture 85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229" name="Picture 85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230" name="Picture 85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231" name="Picture 85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232" name="Picture 85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212" name="Group 857"/>
                <p:cNvGrpSpPr>
                  <a:grpSpLocks/>
                </p:cNvGrpSpPr>
                <p:nvPr/>
              </p:nvGrpSpPr>
              <p:grpSpPr bwMode="auto">
                <a:xfrm>
                  <a:off x="3840" y="3120"/>
                  <a:ext cx="837" cy="432"/>
                  <a:chOff x="3483" y="2640"/>
                  <a:chExt cx="1818" cy="768"/>
                </a:xfrm>
              </p:grpSpPr>
              <p:pic>
                <p:nvPicPr>
                  <p:cNvPr id="24213" name="Picture 85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214" name="Picture 85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215" name="Picture 86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216" name="Picture 86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217" name="Picture 86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218" name="Picture 86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219" name="Picture 86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220" name="Picture 86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221" name="Picture 86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222" name="Picture 86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3939" name="Group 868"/>
              <p:cNvGrpSpPr>
                <a:grpSpLocks/>
              </p:cNvGrpSpPr>
              <p:nvPr/>
            </p:nvGrpSpPr>
            <p:grpSpPr bwMode="auto">
              <a:xfrm>
                <a:off x="1728" y="1824"/>
                <a:ext cx="1104" cy="1008"/>
                <a:chOff x="3840" y="2352"/>
                <a:chExt cx="837" cy="1584"/>
              </a:xfrm>
            </p:grpSpPr>
            <p:grpSp>
              <p:nvGrpSpPr>
                <p:cNvPr id="24165" name="Group 869"/>
                <p:cNvGrpSpPr>
                  <a:grpSpLocks/>
                </p:cNvGrpSpPr>
                <p:nvPr/>
              </p:nvGrpSpPr>
              <p:grpSpPr bwMode="auto">
                <a:xfrm>
                  <a:off x="3840" y="2352"/>
                  <a:ext cx="837" cy="432"/>
                  <a:chOff x="3483" y="2640"/>
                  <a:chExt cx="1818" cy="768"/>
                </a:xfrm>
              </p:grpSpPr>
              <p:pic>
                <p:nvPicPr>
                  <p:cNvPr id="24199" name="Picture 87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200" name="Picture 87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201" name="Picture 87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202" name="Picture 87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203" name="Picture 87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204" name="Picture 87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205" name="Picture 87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206" name="Picture 87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207" name="Picture 87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208" name="Picture 87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166" name="Group 880"/>
                <p:cNvGrpSpPr>
                  <a:grpSpLocks/>
                </p:cNvGrpSpPr>
                <p:nvPr/>
              </p:nvGrpSpPr>
              <p:grpSpPr bwMode="auto">
                <a:xfrm>
                  <a:off x="3840" y="3504"/>
                  <a:ext cx="837" cy="432"/>
                  <a:chOff x="3483" y="2640"/>
                  <a:chExt cx="1818" cy="768"/>
                </a:xfrm>
              </p:grpSpPr>
              <p:pic>
                <p:nvPicPr>
                  <p:cNvPr id="24189" name="Picture 88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190" name="Picture 88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191" name="Picture 88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192" name="Picture 88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193" name="Picture 88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194" name="Picture 88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195" name="Picture 88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196" name="Picture 88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197" name="Picture 88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198" name="Picture 89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167" name="Group 891"/>
                <p:cNvGrpSpPr>
                  <a:grpSpLocks/>
                </p:cNvGrpSpPr>
                <p:nvPr/>
              </p:nvGrpSpPr>
              <p:grpSpPr bwMode="auto">
                <a:xfrm>
                  <a:off x="3840" y="2736"/>
                  <a:ext cx="837" cy="432"/>
                  <a:chOff x="3483" y="2640"/>
                  <a:chExt cx="1818" cy="768"/>
                </a:xfrm>
              </p:grpSpPr>
              <p:pic>
                <p:nvPicPr>
                  <p:cNvPr id="24179" name="Picture 89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180" name="Picture 89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181" name="Picture 89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182" name="Picture 89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183" name="Picture 89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184" name="Picture 89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185" name="Picture 89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186" name="Picture 89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187" name="Picture 90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188" name="Picture 90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168" name="Group 902"/>
                <p:cNvGrpSpPr>
                  <a:grpSpLocks/>
                </p:cNvGrpSpPr>
                <p:nvPr/>
              </p:nvGrpSpPr>
              <p:grpSpPr bwMode="auto">
                <a:xfrm>
                  <a:off x="3840" y="3120"/>
                  <a:ext cx="837" cy="432"/>
                  <a:chOff x="3483" y="2640"/>
                  <a:chExt cx="1818" cy="768"/>
                </a:xfrm>
              </p:grpSpPr>
              <p:pic>
                <p:nvPicPr>
                  <p:cNvPr id="24169" name="Picture 90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170" name="Picture 90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171" name="Picture 90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172" name="Picture 90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173" name="Picture 90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174" name="Picture 90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175" name="Picture 90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176" name="Picture 91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177" name="Picture 91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178" name="Picture 91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3940" name="Group 913"/>
              <p:cNvGrpSpPr>
                <a:grpSpLocks/>
              </p:cNvGrpSpPr>
              <p:nvPr/>
            </p:nvGrpSpPr>
            <p:grpSpPr bwMode="auto">
              <a:xfrm>
                <a:off x="624" y="1824"/>
                <a:ext cx="1104" cy="1008"/>
                <a:chOff x="3840" y="2352"/>
                <a:chExt cx="837" cy="1584"/>
              </a:xfrm>
            </p:grpSpPr>
            <p:grpSp>
              <p:nvGrpSpPr>
                <p:cNvPr id="24121" name="Group 914"/>
                <p:cNvGrpSpPr>
                  <a:grpSpLocks/>
                </p:cNvGrpSpPr>
                <p:nvPr/>
              </p:nvGrpSpPr>
              <p:grpSpPr bwMode="auto">
                <a:xfrm>
                  <a:off x="3840" y="2352"/>
                  <a:ext cx="837" cy="432"/>
                  <a:chOff x="3483" y="2640"/>
                  <a:chExt cx="1818" cy="768"/>
                </a:xfrm>
              </p:grpSpPr>
              <p:pic>
                <p:nvPicPr>
                  <p:cNvPr id="24155" name="Picture 91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156" name="Picture 91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157" name="Picture 91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158" name="Picture 91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159" name="Picture 91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160" name="Picture 92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161" name="Picture 92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162" name="Picture 92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163" name="Picture 92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164" name="Picture 92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122" name="Group 925"/>
                <p:cNvGrpSpPr>
                  <a:grpSpLocks/>
                </p:cNvGrpSpPr>
                <p:nvPr/>
              </p:nvGrpSpPr>
              <p:grpSpPr bwMode="auto">
                <a:xfrm>
                  <a:off x="3840" y="3504"/>
                  <a:ext cx="837" cy="432"/>
                  <a:chOff x="3483" y="2640"/>
                  <a:chExt cx="1818" cy="768"/>
                </a:xfrm>
              </p:grpSpPr>
              <p:pic>
                <p:nvPicPr>
                  <p:cNvPr id="24145" name="Picture 92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146" name="Picture 92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147" name="Picture 92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148" name="Picture 92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149" name="Picture 93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150" name="Picture 93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151" name="Picture 93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152" name="Picture 93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153" name="Picture 93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154" name="Picture 93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123" name="Group 936"/>
                <p:cNvGrpSpPr>
                  <a:grpSpLocks/>
                </p:cNvGrpSpPr>
                <p:nvPr/>
              </p:nvGrpSpPr>
              <p:grpSpPr bwMode="auto">
                <a:xfrm>
                  <a:off x="3840" y="2736"/>
                  <a:ext cx="837" cy="432"/>
                  <a:chOff x="3483" y="2640"/>
                  <a:chExt cx="1818" cy="768"/>
                </a:xfrm>
              </p:grpSpPr>
              <p:pic>
                <p:nvPicPr>
                  <p:cNvPr id="24135" name="Picture 93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136" name="Picture 93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137" name="Picture 93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138" name="Picture 94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139" name="Picture 94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140" name="Picture 94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141" name="Picture 94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142" name="Picture 94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143" name="Picture 94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144" name="Picture 94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124" name="Group 947"/>
                <p:cNvGrpSpPr>
                  <a:grpSpLocks/>
                </p:cNvGrpSpPr>
                <p:nvPr/>
              </p:nvGrpSpPr>
              <p:grpSpPr bwMode="auto">
                <a:xfrm>
                  <a:off x="3840" y="3120"/>
                  <a:ext cx="837" cy="432"/>
                  <a:chOff x="3483" y="2640"/>
                  <a:chExt cx="1818" cy="768"/>
                </a:xfrm>
              </p:grpSpPr>
              <p:pic>
                <p:nvPicPr>
                  <p:cNvPr id="24125" name="Picture 94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126" name="Picture 94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127" name="Picture 95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128" name="Picture 95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129" name="Picture 95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130" name="Picture 95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131" name="Picture 95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132" name="Picture 95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133" name="Picture 95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134" name="Picture 95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3941" name="Group 958"/>
              <p:cNvGrpSpPr>
                <a:grpSpLocks/>
              </p:cNvGrpSpPr>
              <p:nvPr/>
            </p:nvGrpSpPr>
            <p:grpSpPr bwMode="auto">
              <a:xfrm>
                <a:off x="2832" y="2784"/>
                <a:ext cx="1104" cy="1008"/>
                <a:chOff x="3840" y="2352"/>
                <a:chExt cx="837" cy="1584"/>
              </a:xfrm>
            </p:grpSpPr>
            <p:grpSp>
              <p:nvGrpSpPr>
                <p:cNvPr id="24077" name="Group 959"/>
                <p:cNvGrpSpPr>
                  <a:grpSpLocks/>
                </p:cNvGrpSpPr>
                <p:nvPr/>
              </p:nvGrpSpPr>
              <p:grpSpPr bwMode="auto">
                <a:xfrm>
                  <a:off x="3840" y="2352"/>
                  <a:ext cx="837" cy="432"/>
                  <a:chOff x="3483" y="2640"/>
                  <a:chExt cx="1818" cy="768"/>
                </a:xfrm>
              </p:grpSpPr>
              <p:pic>
                <p:nvPicPr>
                  <p:cNvPr id="24111" name="Picture 96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112" name="Picture 96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113" name="Picture 96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114" name="Picture 96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115" name="Picture 96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116" name="Picture 96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117" name="Picture 96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118" name="Picture 96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119" name="Picture 96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120" name="Picture 96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078" name="Group 970"/>
                <p:cNvGrpSpPr>
                  <a:grpSpLocks/>
                </p:cNvGrpSpPr>
                <p:nvPr/>
              </p:nvGrpSpPr>
              <p:grpSpPr bwMode="auto">
                <a:xfrm>
                  <a:off x="3840" y="3504"/>
                  <a:ext cx="837" cy="432"/>
                  <a:chOff x="3483" y="2640"/>
                  <a:chExt cx="1818" cy="768"/>
                </a:xfrm>
              </p:grpSpPr>
              <p:pic>
                <p:nvPicPr>
                  <p:cNvPr id="24101" name="Picture 97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102" name="Picture 97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103" name="Picture 97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104" name="Picture 97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105" name="Picture 97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106" name="Picture 97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107" name="Picture 97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108" name="Picture 97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109" name="Picture 97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110" name="Picture 98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079" name="Group 981"/>
                <p:cNvGrpSpPr>
                  <a:grpSpLocks/>
                </p:cNvGrpSpPr>
                <p:nvPr/>
              </p:nvGrpSpPr>
              <p:grpSpPr bwMode="auto">
                <a:xfrm>
                  <a:off x="3840" y="2736"/>
                  <a:ext cx="837" cy="432"/>
                  <a:chOff x="3483" y="2640"/>
                  <a:chExt cx="1818" cy="768"/>
                </a:xfrm>
              </p:grpSpPr>
              <p:pic>
                <p:nvPicPr>
                  <p:cNvPr id="24091" name="Picture 98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092" name="Picture 98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093" name="Picture 98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094" name="Picture 98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095" name="Picture 98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096" name="Picture 98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097" name="Picture 98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098" name="Picture 98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099" name="Picture 99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100" name="Picture 99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080" name="Group 992"/>
                <p:cNvGrpSpPr>
                  <a:grpSpLocks/>
                </p:cNvGrpSpPr>
                <p:nvPr/>
              </p:nvGrpSpPr>
              <p:grpSpPr bwMode="auto">
                <a:xfrm>
                  <a:off x="3840" y="3120"/>
                  <a:ext cx="837" cy="432"/>
                  <a:chOff x="3483" y="2640"/>
                  <a:chExt cx="1818" cy="768"/>
                </a:xfrm>
              </p:grpSpPr>
              <p:pic>
                <p:nvPicPr>
                  <p:cNvPr id="24081" name="Picture 99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082" name="Picture 99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083" name="Picture 99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084" name="Picture 99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085" name="Picture 99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086" name="Picture 99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087" name="Picture 99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088" name="Picture 100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089" name="Picture 100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090" name="Picture 100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3942" name="Group 1003"/>
              <p:cNvGrpSpPr>
                <a:grpSpLocks/>
              </p:cNvGrpSpPr>
              <p:nvPr/>
            </p:nvGrpSpPr>
            <p:grpSpPr bwMode="auto">
              <a:xfrm>
                <a:off x="2832" y="1824"/>
                <a:ext cx="1104" cy="1008"/>
                <a:chOff x="3840" y="2352"/>
                <a:chExt cx="837" cy="1584"/>
              </a:xfrm>
            </p:grpSpPr>
            <p:grpSp>
              <p:nvGrpSpPr>
                <p:cNvPr id="24033" name="Group 1004"/>
                <p:cNvGrpSpPr>
                  <a:grpSpLocks/>
                </p:cNvGrpSpPr>
                <p:nvPr/>
              </p:nvGrpSpPr>
              <p:grpSpPr bwMode="auto">
                <a:xfrm>
                  <a:off x="3840" y="2352"/>
                  <a:ext cx="837" cy="432"/>
                  <a:chOff x="3483" y="2640"/>
                  <a:chExt cx="1818" cy="768"/>
                </a:xfrm>
              </p:grpSpPr>
              <p:pic>
                <p:nvPicPr>
                  <p:cNvPr id="24067" name="Picture 100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068" name="Picture 100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069" name="Picture 100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070" name="Picture 100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071" name="Picture 100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072" name="Picture 101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073" name="Picture 101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074" name="Picture 101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075" name="Picture 101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076" name="Picture 101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034" name="Group 1015"/>
                <p:cNvGrpSpPr>
                  <a:grpSpLocks/>
                </p:cNvGrpSpPr>
                <p:nvPr/>
              </p:nvGrpSpPr>
              <p:grpSpPr bwMode="auto">
                <a:xfrm>
                  <a:off x="3840" y="3504"/>
                  <a:ext cx="837" cy="432"/>
                  <a:chOff x="3483" y="2640"/>
                  <a:chExt cx="1818" cy="768"/>
                </a:xfrm>
              </p:grpSpPr>
              <p:pic>
                <p:nvPicPr>
                  <p:cNvPr id="24057" name="Picture 101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058" name="Picture 101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059" name="Picture 101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060" name="Picture 101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061" name="Picture 102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062" name="Picture 102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063" name="Picture 102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064" name="Picture 102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065" name="Picture 102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066" name="Picture 102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035" name="Group 1026"/>
                <p:cNvGrpSpPr>
                  <a:grpSpLocks/>
                </p:cNvGrpSpPr>
                <p:nvPr/>
              </p:nvGrpSpPr>
              <p:grpSpPr bwMode="auto">
                <a:xfrm>
                  <a:off x="3840" y="2736"/>
                  <a:ext cx="837" cy="432"/>
                  <a:chOff x="3483" y="2640"/>
                  <a:chExt cx="1818" cy="768"/>
                </a:xfrm>
              </p:grpSpPr>
              <p:pic>
                <p:nvPicPr>
                  <p:cNvPr id="24047" name="Picture 102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048" name="Picture 102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049" name="Picture 102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050" name="Picture 103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051" name="Picture 103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052" name="Picture 103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053" name="Picture 103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054" name="Picture 103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055" name="Picture 103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056" name="Picture 103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4036" name="Group 1037"/>
                <p:cNvGrpSpPr>
                  <a:grpSpLocks/>
                </p:cNvGrpSpPr>
                <p:nvPr/>
              </p:nvGrpSpPr>
              <p:grpSpPr bwMode="auto">
                <a:xfrm>
                  <a:off x="3840" y="3120"/>
                  <a:ext cx="837" cy="432"/>
                  <a:chOff x="3483" y="2640"/>
                  <a:chExt cx="1818" cy="768"/>
                </a:xfrm>
              </p:grpSpPr>
              <p:pic>
                <p:nvPicPr>
                  <p:cNvPr id="24037" name="Picture 103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038" name="Picture 103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039" name="Picture 104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040" name="Picture 104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041" name="Picture 104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042" name="Picture 104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043" name="Picture 104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044" name="Picture 104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045" name="Picture 104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046" name="Picture 104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3943" name="Group 1048"/>
              <p:cNvGrpSpPr>
                <a:grpSpLocks/>
              </p:cNvGrpSpPr>
              <p:nvPr/>
            </p:nvGrpSpPr>
            <p:grpSpPr bwMode="auto">
              <a:xfrm>
                <a:off x="3936" y="2784"/>
                <a:ext cx="1104" cy="1008"/>
                <a:chOff x="3840" y="2352"/>
                <a:chExt cx="837" cy="1584"/>
              </a:xfrm>
            </p:grpSpPr>
            <p:grpSp>
              <p:nvGrpSpPr>
                <p:cNvPr id="23989" name="Group 1049"/>
                <p:cNvGrpSpPr>
                  <a:grpSpLocks/>
                </p:cNvGrpSpPr>
                <p:nvPr/>
              </p:nvGrpSpPr>
              <p:grpSpPr bwMode="auto">
                <a:xfrm>
                  <a:off x="3840" y="2352"/>
                  <a:ext cx="837" cy="432"/>
                  <a:chOff x="3483" y="2640"/>
                  <a:chExt cx="1818" cy="768"/>
                </a:xfrm>
              </p:grpSpPr>
              <p:pic>
                <p:nvPicPr>
                  <p:cNvPr id="24023" name="Picture 1050"/>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024" name="Picture 1051"/>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025" name="Picture 1052"/>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026" name="Picture 1053"/>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027" name="Picture 1054"/>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028" name="Picture 1055"/>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029" name="Picture 1056"/>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030" name="Picture 1057"/>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031" name="Picture 1058"/>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032" name="Picture 1059"/>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990" name="Group 1060"/>
                <p:cNvGrpSpPr>
                  <a:grpSpLocks/>
                </p:cNvGrpSpPr>
                <p:nvPr/>
              </p:nvGrpSpPr>
              <p:grpSpPr bwMode="auto">
                <a:xfrm>
                  <a:off x="3840" y="3504"/>
                  <a:ext cx="837" cy="432"/>
                  <a:chOff x="3483" y="2640"/>
                  <a:chExt cx="1818" cy="768"/>
                </a:xfrm>
              </p:grpSpPr>
              <p:pic>
                <p:nvPicPr>
                  <p:cNvPr id="24013" name="Picture 106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014" name="Picture 106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015" name="Picture 106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016" name="Picture 106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017" name="Picture 106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018" name="Picture 106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019" name="Picture 106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020" name="Picture 106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021" name="Picture 106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022" name="Picture 107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991" name="Group 1071"/>
                <p:cNvGrpSpPr>
                  <a:grpSpLocks/>
                </p:cNvGrpSpPr>
                <p:nvPr/>
              </p:nvGrpSpPr>
              <p:grpSpPr bwMode="auto">
                <a:xfrm>
                  <a:off x="3840" y="2736"/>
                  <a:ext cx="837" cy="432"/>
                  <a:chOff x="3483" y="2640"/>
                  <a:chExt cx="1818" cy="768"/>
                </a:xfrm>
              </p:grpSpPr>
              <p:pic>
                <p:nvPicPr>
                  <p:cNvPr id="24003" name="Picture 107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4004" name="Picture 107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4005" name="Picture 107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4006" name="Picture 107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4007" name="Picture 107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4008" name="Picture 107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4009" name="Picture 107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010" name="Picture 107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011" name="Picture 108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012" name="Picture 108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992" name="Group 1082"/>
                <p:cNvGrpSpPr>
                  <a:grpSpLocks/>
                </p:cNvGrpSpPr>
                <p:nvPr/>
              </p:nvGrpSpPr>
              <p:grpSpPr bwMode="auto">
                <a:xfrm>
                  <a:off x="3840" y="3120"/>
                  <a:ext cx="837" cy="432"/>
                  <a:chOff x="3483" y="2640"/>
                  <a:chExt cx="1818" cy="768"/>
                </a:xfrm>
              </p:grpSpPr>
              <p:pic>
                <p:nvPicPr>
                  <p:cNvPr id="23993" name="Picture 108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994" name="Picture 108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995" name="Picture 108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996" name="Picture 108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997" name="Picture 108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998" name="Picture 108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999" name="Picture 108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4000" name="Picture 109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4001" name="Picture 109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4002" name="Picture 109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3944" name="Group 1093"/>
              <p:cNvGrpSpPr>
                <a:grpSpLocks/>
              </p:cNvGrpSpPr>
              <p:nvPr/>
            </p:nvGrpSpPr>
            <p:grpSpPr bwMode="auto">
              <a:xfrm>
                <a:off x="3936" y="1824"/>
                <a:ext cx="1104" cy="1008"/>
                <a:chOff x="3840" y="2352"/>
                <a:chExt cx="837" cy="1584"/>
              </a:xfrm>
            </p:grpSpPr>
            <p:grpSp>
              <p:nvGrpSpPr>
                <p:cNvPr id="23945" name="Group 1094"/>
                <p:cNvGrpSpPr>
                  <a:grpSpLocks/>
                </p:cNvGrpSpPr>
                <p:nvPr/>
              </p:nvGrpSpPr>
              <p:grpSpPr bwMode="auto">
                <a:xfrm>
                  <a:off x="3840" y="2352"/>
                  <a:ext cx="837" cy="432"/>
                  <a:chOff x="3483" y="2640"/>
                  <a:chExt cx="1818" cy="768"/>
                </a:xfrm>
              </p:grpSpPr>
              <p:pic>
                <p:nvPicPr>
                  <p:cNvPr id="23979" name="Picture 1095"/>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980" name="Picture 1096"/>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981" name="Picture 1097"/>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982" name="Picture 1098"/>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983" name="Picture 1099"/>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984" name="Picture 1100"/>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985" name="Picture 1101"/>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986" name="Picture 1102"/>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987" name="Picture 1103"/>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988" name="Picture 1104"/>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946" name="Group 1105"/>
                <p:cNvGrpSpPr>
                  <a:grpSpLocks/>
                </p:cNvGrpSpPr>
                <p:nvPr/>
              </p:nvGrpSpPr>
              <p:grpSpPr bwMode="auto">
                <a:xfrm>
                  <a:off x="3840" y="3504"/>
                  <a:ext cx="837" cy="432"/>
                  <a:chOff x="3483" y="2640"/>
                  <a:chExt cx="1818" cy="768"/>
                </a:xfrm>
              </p:grpSpPr>
              <p:pic>
                <p:nvPicPr>
                  <p:cNvPr id="23969" name="Picture 110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970" name="Picture 110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971" name="Picture 110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972" name="Picture 110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973" name="Picture 111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974" name="Picture 111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975" name="Picture 111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976" name="Picture 111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977" name="Picture 111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978" name="Picture 111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947" name="Group 1116"/>
                <p:cNvGrpSpPr>
                  <a:grpSpLocks/>
                </p:cNvGrpSpPr>
                <p:nvPr/>
              </p:nvGrpSpPr>
              <p:grpSpPr bwMode="auto">
                <a:xfrm>
                  <a:off x="3840" y="2736"/>
                  <a:ext cx="837" cy="432"/>
                  <a:chOff x="3483" y="2640"/>
                  <a:chExt cx="1818" cy="768"/>
                </a:xfrm>
              </p:grpSpPr>
              <p:pic>
                <p:nvPicPr>
                  <p:cNvPr id="23959" name="Picture 111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960" name="Picture 111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961" name="Picture 111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962" name="Picture 112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963" name="Picture 112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964" name="Picture 112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965" name="Picture 112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966" name="Picture 112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967" name="Picture 112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968" name="Picture 112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948" name="Group 1127"/>
                <p:cNvGrpSpPr>
                  <a:grpSpLocks/>
                </p:cNvGrpSpPr>
                <p:nvPr/>
              </p:nvGrpSpPr>
              <p:grpSpPr bwMode="auto">
                <a:xfrm>
                  <a:off x="3840" y="3120"/>
                  <a:ext cx="837" cy="432"/>
                  <a:chOff x="3483" y="2640"/>
                  <a:chExt cx="1818" cy="768"/>
                </a:xfrm>
              </p:grpSpPr>
              <p:pic>
                <p:nvPicPr>
                  <p:cNvPr id="23949" name="Picture 112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950" name="Picture 112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951" name="Picture 113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952" name="Picture 113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953" name="Picture 113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954" name="Picture 113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955" name="Picture 113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956" name="Picture 113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957" name="Picture 113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958" name="Picture 113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grpSp>
          <p:nvGrpSpPr>
            <p:cNvPr id="23576" name="Group 1138"/>
            <p:cNvGrpSpPr>
              <a:grpSpLocks/>
            </p:cNvGrpSpPr>
            <p:nvPr/>
          </p:nvGrpSpPr>
          <p:grpSpPr bwMode="auto">
            <a:xfrm>
              <a:off x="2304" y="1536"/>
              <a:ext cx="1680" cy="1152"/>
              <a:chOff x="624" y="1824"/>
              <a:chExt cx="4416" cy="1968"/>
            </a:xfrm>
          </p:grpSpPr>
          <p:grpSp>
            <p:nvGrpSpPr>
              <p:cNvPr id="23577" name="Group 1139"/>
              <p:cNvGrpSpPr>
                <a:grpSpLocks/>
              </p:cNvGrpSpPr>
              <p:nvPr/>
            </p:nvGrpSpPr>
            <p:grpSpPr bwMode="auto">
              <a:xfrm>
                <a:off x="624" y="2784"/>
                <a:ext cx="1104" cy="1008"/>
                <a:chOff x="3840" y="2352"/>
                <a:chExt cx="837" cy="1584"/>
              </a:xfrm>
            </p:grpSpPr>
            <p:grpSp>
              <p:nvGrpSpPr>
                <p:cNvPr id="23893" name="Group 1140"/>
                <p:cNvGrpSpPr>
                  <a:grpSpLocks/>
                </p:cNvGrpSpPr>
                <p:nvPr/>
              </p:nvGrpSpPr>
              <p:grpSpPr bwMode="auto">
                <a:xfrm>
                  <a:off x="3840" y="2352"/>
                  <a:ext cx="837" cy="432"/>
                  <a:chOff x="3483" y="2640"/>
                  <a:chExt cx="1818" cy="768"/>
                </a:xfrm>
              </p:grpSpPr>
              <p:pic>
                <p:nvPicPr>
                  <p:cNvPr id="23927" name="Picture 114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928" name="Picture 114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929" name="Picture 114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930" name="Picture 114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931" name="Picture 114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932" name="Picture 114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933" name="Picture 114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934" name="Picture 114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935" name="Picture 114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936" name="Picture 115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894" name="Group 1151"/>
                <p:cNvGrpSpPr>
                  <a:grpSpLocks/>
                </p:cNvGrpSpPr>
                <p:nvPr/>
              </p:nvGrpSpPr>
              <p:grpSpPr bwMode="auto">
                <a:xfrm>
                  <a:off x="3840" y="3504"/>
                  <a:ext cx="837" cy="432"/>
                  <a:chOff x="3483" y="2640"/>
                  <a:chExt cx="1818" cy="768"/>
                </a:xfrm>
              </p:grpSpPr>
              <p:pic>
                <p:nvPicPr>
                  <p:cNvPr id="23917" name="Picture 115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918" name="Picture 115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919" name="Picture 115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920" name="Picture 115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921" name="Picture 115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922" name="Picture 115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923" name="Picture 115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924" name="Picture 115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925" name="Picture 116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926" name="Picture 116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895" name="Group 1162"/>
                <p:cNvGrpSpPr>
                  <a:grpSpLocks/>
                </p:cNvGrpSpPr>
                <p:nvPr/>
              </p:nvGrpSpPr>
              <p:grpSpPr bwMode="auto">
                <a:xfrm>
                  <a:off x="3840" y="2736"/>
                  <a:ext cx="837" cy="432"/>
                  <a:chOff x="3483" y="2640"/>
                  <a:chExt cx="1818" cy="768"/>
                </a:xfrm>
              </p:grpSpPr>
              <p:pic>
                <p:nvPicPr>
                  <p:cNvPr id="23907" name="Picture 116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908" name="Picture 116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909" name="Picture 116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910" name="Picture 116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911" name="Picture 116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912" name="Picture 116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913" name="Picture 116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914" name="Picture 117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915" name="Picture 117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916" name="Picture 117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896" name="Group 1173"/>
                <p:cNvGrpSpPr>
                  <a:grpSpLocks/>
                </p:cNvGrpSpPr>
                <p:nvPr/>
              </p:nvGrpSpPr>
              <p:grpSpPr bwMode="auto">
                <a:xfrm>
                  <a:off x="3840" y="3120"/>
                  <a:ext cx="837" cy="432"/>
                  <a:chOff x="3483" y="2640"/>
                  <a:chExt cx="1818" cy="768"/>
                </a:xfrm>
              </p:grpSpPr>
              <p:pic>
                <p:nvPicPr>
                  <p:cNvPr id="23897" name="Picture 117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898" name="Picture 117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899" name="Picture 117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900" name="Picture 117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901" name="Picture 117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902" name="Picture 117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903" name="Picture 118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904" name="Picture 118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905" name="Picture 118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906" name="Picture 118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3578" name="Group 1184"/>
              <p:cNvGrpSpPr>
                <a:grpSpLocks/>
              </p:cNvGrpSpPr>
              <p:nvPr/>
            </p:nvGrpSpPr>
            <p:grpSpPr bwMode="auto">
              <a:xfrm>
                <a:off x="1728" y="2784"/>
                <a:ext cx="1104" cy="1008"/>
                <a:chOff x="3840" y="2352"/>
                <a:chExt cx="837" cy="1584"/>
              </a:xfrm>
            </p:grpSpPr>
            <p:grpSp>
              <p:nvGrpSpPr>
                <p:cNvPr id="23849" name="Group 1185"/>
                <p:cNvGrpSpPr>
                  <a:grpSpLocks/>
                </p:cNvGrpSpPr>
                <p:nvPr/>
              </p:nvGrpSpPr>
              <p:grpSpPr bwMode="auto">
                <a:xfrm>
                  <a:off x="3840" y="2352"/>
                  <a:ext cx="837" cy="432"/>
                  <a:chOff x="3483" y="2640"/>
                  <a:chExt cx="1818" cy="768"/>
                </a:xfrm>
              </p:grpSpPr>
              <p:pic>
                <p:nvPicPr>
                  <p:cNvPr id="23883" name="Picture 118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884" name="Picture 118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885" name="Picture 118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886" name="Picture 118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887" name="Picture 119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888" name="Picture 119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889" name="Picture 119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890" name="Picture 119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891" name="Picture 119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892" name="Picture 119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850" name="Group 1196"/>
                <p:cNvGrpSpPr>
                  <a:grpSpLocks/>
                </p:cNvGrpSpPr>
                <p:nvPr/>
              </p:nvGrpSpPr>
              <p:grpSpPr bwMode="auto">
                <a:xfrm>
                  <a:off x="3840" y="3504"/>
                  <a:ext cx="837" cy="432"/>
                  <a:chOff x="3483" y="2640"/>
                  <a:chExt cx="1818" cy="768"/>
                </a:xfrm>
              </p:grpSpPr>
              <p:pic>
                <p:nvPicPr>
                  <p:cNvPr id="23873" name="Picture 119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874" name="Picture 119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875" name="Picture 119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876" name="Picture 120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877" name="Picture 120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878" name="Picture 120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879" name="Picture 120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880" name="Picture 120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881" name="Picture 120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882" name="Picture 120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851" name="Group 1207"/>
                <p:cNvGrpSpPr>
                  <a:grpSpLocks/>
                </p:cNvGrpSpPr>
                <p:nvPr/>
              </p:nvGrpSpPr>
              <p:grpSpPr bwMode="auto">
                <a:xfrm>
                  <a:off x="3840" y="2736"/>
                  <a:ext cx="837" cy="432"/>
                  <a:chOff x="3483" y="2640"/>
                  <a:chExt cx="1818" cy="768"/>
                </a:xfrm>
              </p:grpSpPr>
              <p:pic>
                <p:nvPicPr>
                  <p:cNvPr id="23863" name="Picture 120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864" name="Picture 120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865" name="Picture 121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866" name="Picture 121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867" name="Picture 121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868" name="Picture 121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869" name="Picture 121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870" name="Picture 121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871" name="Picture 121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872" name="Picture 121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852" name="Group 1218"/>
                <p:cNvGrpSpPr>
                  <a:grpSpLocks/>
                </p:cNvGrpSpPr>
                <p:nvPr/>
              </p:nvGrpSpPr>
              <p:grpSpPr bwMode="auto">
                <a:xfrm>
                  <a:off x="3840" y="3120"/>
                  <a:ext cx="837" cy="432"/>
                  <a:chOff x="3483" y="2640"/>
                  <a:chExt cx="1818" cy="768"/>
                </a:xfrm>
              </p:grpSpPr>
              <p:pic>
                <p:nvPicPr>
                  <p:cNvPr id="23853" name="Picture 121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854" name="Picture 122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855" name="Picture 122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856" name="Picture 122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857" name="Picture 122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858" name="Picture 122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859" name="Picture 122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860" name="Picture 122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861" name="Picture 122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862" name="Picture 122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3579" name="Group 1229"/>
              <p:cNvGrpSpPr>
                <a:grpSpLocks/>
              </p:cNvGrpSpPr>
              <p:nvPr/>
            </p:nvGrpSpPr>
            <p:grpSpPr bwMode="auto">
              <a:xfrm>
                <a:off x="1728" y="1824"/>
                <a:ext cx="1104" cy="1008"/>
                <a:chOff x="3840" y="2352"/>
                <a:chExt cx="837" cy="1584"/>
              </a:xfrm>
            </p:grpSpPr>
            <p:grpSp>
              <p:nvGrpSpPr>
                <p:cNvPr id="23805" name="Group 1230"/>
                <p:cNvGrpSpPr>
                  <a:grpSpLocks/>
                </p:cNvGrpSpPr>
                <p:nvPr/>
              </p:nvGrpSpPr>
              <p:grpSpPr bwMode="auto">
                <a:xfrm>
                  <a:off x="3840" y="2352"/>
                  <a:ext cx="837" cy="432"/>
                  <a:chOff x="3483" y="2640"/>
                  <a:chExt cx="1818" cy="768"/>
                </a:xfrm>
              </p:grpSpPr>
              <p:pic>
                <p:nvPicPr>
                  <p:cNvPr id="23839" name="Picture 123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840" name="Picture 123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841" name="Picture 123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842" name="Picture 123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843" name="Picture 123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844" name="Picture 123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845" name="Picture 123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846" name="Picture 123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847" name="Picture 123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848" name="Picture 124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806" name="Group 1241"/>
                <p:cNvGrpSpPr>
                  <a:grpSpLocks/>
                </p:cNvGrpSpPr>
                <p:nvPr/>
              </p:nvGrpSpPr>
              <p:grpSpPr bwMode="auto">
                <a:xfrm>
                  <a:off x="3840" y="3504"/>
                  <a:ext cx="837" cy="432"/>
                  <a:chOff x="3483" y="2640"/>
                  <a:chExt cx="1818" cy="768"/>
                </a:xfrm>
              </p:grpSpPr>
              <p:pic>
                <p:nvPicPr>
                  <p:cNvPr id="23829" name="Picture 124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830" name="Picture 124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831" name="Picture 124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832" name="Picture 124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833" name="Picture 124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834" name="Picture 124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835" name="Picture 124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836" name="Picture 124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837" name="Picture 125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838" name="Picture 125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807" name="Group 1252"/>
                <p:cNvGrpSpPr>
                  <a:grpSpLocks/>
                </p:cNvGrpSpPr>
                <p:nvPr/>
              </p:nvGrpSpPr>
              <p:grpSpPr bwMode="auto">
                <a:xfrm>
                  <a:off x="3840" y="2736"/>
                  <a:ext cx="837" cy="432"/>
                  <a:chOff x="3483" y="2640"/>
                  <a:chExt cx="1818" cy="768"/>
                </a:xfrm>
              </p:grpSpPr>
              <p:pic>
                <p:nvPicPr>
                  <p:cNvPr id="23819" name="Picture 125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820" name="Picture 125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821" name="Picture 125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822" name="Picture 125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823" name="Picture 125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824" name="Picture 125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825" name="Picture 125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826" name="Picture 126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827" name="Picture 126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828" name="Picture 126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808" name="Group 1263"/>
                <p:cNvGrpSpPr>
                  <a:grpSpLocks/>
                </p:cNvGrpSpPr>
                <p:nvPr/>
              </p:nvGrpSpPr>
              <p:grpSpPr bwMode="auto">
                <a:xfrm>
                  <a:off x="3840" y="3120"/>
                  <a:ext cx="837" cy="432"/>
                  <a:chOff x="3483" y="2640"/>
                  <a:chExt cx="1818" cy="768"/>
                </a:xfrm>
              </p:grpSpPr>
              <p:pic>
                <p:nvPicPr>
                  <p:cNvPr id="23809" name="Picture 126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810" name="Picture 126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811" name="Picture 126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812" name="Picture 126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813" name="Picture 126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814" name="Picture 126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815" name="Picture 127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816" name="Picture 127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817" name="Picture 127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818" name="Picture 127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3580" name="Group 1274"/>
              <p:cNvGrpSpPr>
                <a:grpSpLocks/>
              </p:cNvGrpSpPr>
              <p:nvPr/>
            </p:nvGrpSpPr>
            <p:grpSpPr bwMode="auto">
              <a:xfrm>
                <a:off x="624" y="1824"/>
                <a:ext cx="1104" cy="1008"/>
                <a:chOff x="3840" y="2352"/>
                <a:chExt cx="837" cy="1584"/>
              </a:xfrm>
            </p:grpSpPr>
            <p:grpSp>
              <p:nvGrpSpPr>
                <p:cNvPr id="23761" name="Group 1275"/>
                <p:cNvGrpSpPr>
                  <a:grpSpLocks/>
                </p:cNvGrpSpPr>
                <p:nvPr/>
              </p:nvGrpSpPr>
              <p:grpSpPr bwMode="auto">
                <a:xfrm>
                  <a:off x="3840" y="2352"/>
                  <a:ext cx="837" cy="432"/>
                  <a:chOff x="3483" y="2640"/>
                  <a:chExt cx="1818" cy="768"/>
                </a:xfrm>
              </p:grpSpPr>
              <p:pic>
                <p:nvPicPr>
                  <p:cNvPr id="23795" name="Picture 127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796" name="Picture 127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797" name="Picture 127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798" name="Picture 127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799" name="Picture 128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800" name="Picture 128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801" name="Picture 128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802" name="Picture 128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803" name="Picture 128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804" name="Picture 128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762" name="Group 1286"/>
                <p:cNvGrpSpPr>
                  <a:grpSpLocks/>
                </p:cNvGrpSpPr>
                <p:nvPr/>
              </p:nvGrpSpPr>
              <p:grpSpPr bwMode="auto">
                <a:xfrm>
                  <a:off x="3840" y="3504"/>
                  <a:ext cx="837" cy="432"/>
                  <a:chOff x="3483" y="2640"/>
                  <a:chExt cx="1818" cy="768"/>
                </a:xfrm>
              </p:grpSpPr>
              <p:pic>
                <p:nvPicPr>
                  <p:cNvPr id="23785" name="Picture 128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786" name="Picture 128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787" name="Picture 128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788" name="Picture 129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789" name="Picture 129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790" name="Picture 129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791" name="Picture 129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792" name="Picture 129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793" name="Picture 129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794" name="Picture 129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763" name="Group 1297"/>
                <p:cNvGrpSpPr>
                  <a:grpSpLocks/>
                </p:cNvGrpSpPr>
                <p:nvPr/>
              </p:nvGrpSpPr>
              <p:grpSpPr bwMode="auto">
                <a:xfrm>
                  <a:off x="3840" y="2736"/>
                  <a:ext cx="837" cy="432"/>
                  <a:chOff x="3483" y="2640"/>
                  <a:chExt cx="1818" cy="768"/>
                </a:xfrm>
              </p:grpSpPr>
              <p:pic>
                <p:nvPicPr>
                  <p:cNvPr id="23775" name="Picture 129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776" name="Picture 129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777" name="Picture 130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778" name="Picture 130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779" name="Picture 130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780" name="Picture 130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781" name="Picture 130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782" name="Picture 130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783" name="Picture 130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784" name="Picture 130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764" name="Group 1308"/>
                <p:cNvGrpSpPr>
                  <a:grpSpLocks/>
                </p:cNvGrpSpPr>
                <p:nvPr/>
              </p:nvGrpSpPr>
              <p:grpSpPr bwMode="auto">
                <a:xfrm>
                  <a:off x="3840" y="3120"/>
                  <a:ext cx="837" cy="432"/>
                  <a:chOff x="3483" y="2640"/>
                  <a:chExt cx="1818" cy="768"/>
                </a:xfrm>
              </p:grpSpPr>
              <p:pic>
                <p:nvPicPr>
                  <p:cNvPr id="23765" name="Picture 130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766" name="Picture 131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767" name="Picture 131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768" name="Picture 131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769" name="Picture 131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770" name="Picture 131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771" name="Picture 131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772" name="Picture 131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773" name="Picture 131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774" name="Picture 131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3581" name="Group 1319"/>
              <p:cNvGrpSpPr>
                <a:grpSpLocks/>
              </p:cNvGrpSpPr>
              <p:nvPr/>
            </p:nvGrpSpPr>
            <p:grpSpPr bwMode="auto">
              <a:xfrm>
                <a:off x="2832" y="2784"/>
                <a:ext cx="1104" cy="1008"/>
                <a:chOff x="3840" y="2352"/>
                <a:chExt cx="837" cy="1584"/>
              </a:xfrm>
            </p:grpSpPr>
            <p:grpSp>
              <p:nvGrpSpPr>
                <p:cNvPr id="23717" name="Group 1320"/>
                <p:cNvGrpSpPr>
                  <a:grpSpLocks/>
                </p:cNvGrpSpPr>
                <p:nvPr/>
              </p:nvGrpSpPr>
              <p:grpSpPr bwMode="auto">
                <a:xfrm>
                  <a:off x="3840" y="2352"/>
                  <a:ext cx="837" cy="432"/>
                  <a:chOff x="3483" y="2640"/>
                  <a:chExt cx="1818" cy="768"/>
                </a:xfrm>
              </p:grpSpPr>
              <p:pic>
                <p:nvPicPr>
                  <p:cNvPr id="23751" name="Picture 132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752" name="Picture 132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753" name="Picture 132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754" name="Picture 132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755" name="Picture 132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756" name="Picture 132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757" name="Picture 132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758" name="Picture 132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759" name="Picture 132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760" name="Picture 133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718" name="Group 1331"/>
                <p:cNvGrpSpPr>
                  <a:grpSpLocks/>
                </p:cNvGrpSpPr>
                <p:nvPr/>
              </p:nvGrpSpPr>
              <p:grpSpPr bwMode="auto">
                <a:xfrm>
                  <a:off x="3840" y="3504"/>
                  <a:ext cx="837" cy="432"/>
                  <a:chOff x="3483" y="2640"/>
                  <a:chExt cx="1818" cy="768"/>
                </a:xfrm>
              </p:grpSpPr>
              <p:pic>
                <p:nvPicPr>
                  <p:cNvPr id="23741" name="Picture 133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742" name="Picture 133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743" name="Picture 133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744" name="Picture 133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745" name="Picture 133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746" name="Picture 133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747" name="Picture 133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748" name="Picture 133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749" name="Picture 134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750" name="Picture 134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719" name="Group 1342"/>
                <p:cNvGrpSpPr>
                  <a:grpSpLocks/>
                </p:cNvGrpSpPr>
                <p:nvPr/>
              </p:nvGrpSpPr>
              <p:grpSpPr bwMode="auto">
                <a:xfrm>
                  <a:off x="3840" y="2736"/>
                  <a:ext cx="837" cy="432"/>
                  <a:chOff x="3483" y="2640"/>
                  <a:chExt cx="1818" cy="768"/>
                </a:xfrm>
              </p:grpSpPr>
              <p:pic>
                <p:nvPicPr>
                  <p:cNvPr id="23731" name="Picture 134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732" name="Picture 134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733" name="Picture 134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734" name="Picture 134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735" name="Picture 134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736" name="Picture 134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737" name="Picture 134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738" name="Picture 135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739" name="Picture 135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740" name="Picture 135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720" name="Group 1353"/>
                <p:cNvGrpSpPr>
                  <a:grpSpLocks/>
                </p:cNvGrpSpPr>
                <p:nvPr/>
              </p:nvGrpSpPr>
              <p:grpSpPr bwMode="auto">
                <a:xfrm>
                  <a:off x="3840" y="3120"/>
                  <a:ext cx="837" cy="432"/>
                  <a:chOff x="3483" y="2640"/>
                  <a:chExt cx="1818" cy="768"/>
                </a:xfrm>
              </p:grpSpPr>
              <p:pic>
                <p:nvPicPr>
                  <p:cNvPr id="23721" name="Picture 135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722" name="Picture 135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723" name="Picture 135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724" name="Picture 135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725" name="Picture 135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726" name="Picture 135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727" name="Picture 136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728" name="Picture 136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729" name="Picture 136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730" name="Picture 136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3582" name="Group 1364"/>
              <p:cNvGrpSpPr>
                <a:grpSpLocks/>
              </p:cNvGrpSpPr>
              <p:nvPr/>
            </p:nvGrpSpPr>
            <p:grpSpPr bwMode="auto">
              <a:xfrm>
                <a:off x="2832" y="1824"/>
                <a:ext cx="1104" cy="1008"/>
                <a:chOff x="3840" y="2352"/>
                <a:chExt cx="837" cy="1584"/>
              </a:xfrm>
            </p:grpSpPr>
            <p:grpSp>
              <p:nvGrpSpPr>
                <p:cNvPr id="23673" name="Group 1365"/>
                <p:cNvGrpSpPr>
                  <a:grpSpLocks/>
                </p:cNvGrpSpPr>
                <p:nvPr/>
              </p:nvGrpSpPr>
              <p:grpSpPr bwMode="auto">
                <a:xfrm>
                  <a:off x="3840" y="2352"/>
                  <a:ext cx="837" cy="432"/>
                  <a:chOff x="3483" y="2640"/>
                  <a:chExt cx="1818" cy="768"/>
                </a:xfrm>
              </p:grpSpPr>
              <p:pic>
                <p:nvPicPr>
                  <p:cNvPr id="23707" name="Picture 136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708" name="Picture 136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709" name="Picture 136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710" name="Picture 136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711" name="Picture 137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712" name="Picture 137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713" name="Picture 137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714" name="Picture 137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715" name="Picture 137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716" name="Picture 137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674" name="Group 1376"/>
                <p:cNvGrpSpPr>
                  <a:grpSpLocks/>
                </p:cNvGrpSpPr>
                <p:nvPr/>
              </p:nvGrpSpPr>
              <p:grpSpPr bwMode="auto">
                <a:xfrm>
                  <a:off x="3840" y="3504"/>
                  <a:ext cx="837" cy="432"/>
                  <a:chOff x="3483" y="2640"/>
                  <a:chExt cx="1818" cy="768"/>
                </a:xfrm>
              </p:grpSpPr>
              <p:pic>
                <p:nvPicPr>
                  <p:cNvPr id="23697" name="Picture 137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698" name="Picture 137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699" name="Picture 137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700" name="Picture 138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701" name="Picture 138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702" name="Picture 138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703" name="Picture 138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704" name="Picture 138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705" name="Picture 138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706" name="Picture 138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675" name="Group 1387"/>
                <p:cNvGrpSpPr>
                  <a:grpSpLocks/>
                </p:cNvGrpSpPr>
                <p:nvPr/>
              </p:nvGrpSpPr>
              <p:grpSpPr bwMode="auto">
                <a:xfrm>
                  <a:off x="3840" y="2736"/>
                  <a:ext cx="837" cy="432"/>
                  <a:chOff x="3483" y="2640"/>
                  <a:chExt cx="1818" cy="768"/>
                </a:xfrm>
              </p:grpSpPr>
              <p:pic>
                <p:nvPicPr>
                  <p:cNvPr id="23687" name="Picture 138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688" name="Picture 138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689" name="Picture 139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690" name="Picture 139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691" name="Picture 139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692" name="Picture 139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693" name="Picture 139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694" name="Picture 139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695" name="Picture 139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696" name="Picture 139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676" name="Group 1398"/>
                <p:cNvGrpSpPr>
                  <a:grpSpLocks/>
                </p:cNvGrpSpPr>
                <p:nvPr/>
              </p:nvGrpSpPr>
              <p:grpSpPr bwMode="auto">
                <a:xfrm>
                  <a:off x="3840" y="3120"/>
                  <a:ext cx="837" cy="432"/>
                  <a:chOff x="3483" y="2640"/>
                  <a:chExt cx="1818" cy="768"/>
                </a:xfrm>
              </p:grpSpPr>
              <p:pic>
                <p:nvPicPr>
                  <p:cNvPr id="23677" name="Picture 139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678" name="Picture 140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679" name="Picture 140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680" name="Picture 140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681" name="Picture 140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682" name="Picture 140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683" name="Picture 140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684" name="Picture 140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685" name="Picture 140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686" name="Picture 140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3583" name="Group 1409"/>
              <p:cNvGrpSpPr>
                <a:grpSpLocks/>
              </p:cNvGrpSpPr>
              <p:nvPr/>
            </p:nvGrpSpPr>
            <p:grpSpPr bwMode="auto">
              <a:xfrm>
                <a:off x="3936" y="2784"/>
                <a:ext cx="1104" cy="1008"/>
                <a:chOff x="3840" y="2352"/>
                <a:chExt cx="837" cy="1584"/>
              </a:xfrm>
            </p:grpSpPr>
            <p:grpSp>
              <p:nvGrpSpPr>
                <p:cNvPr id="23629" name="Group 1410"/>
                <p:cNvGrpSpPr>
                  <a:grpSpLocks/>
                </p:cNvGrpSpPr>
                <p:nvPr/>
              </p:nvGrpSpPr>
              <p:grpSpPr bwMode="auto">
                <a:xfrm>
                  <a:off x="3840" y="2352"/>
                  <a:ext cx="837" cy="432"/>
                  <a:chOff x="3483" y="2640"/>
                  <a:chExt cx="1818" cy="768"/>
                </a:xfrm>
              </p:grpSpPr>
              <p:pic>
                <p:nvPicPr>
                  <p:cNvPr id="23663" name="Picture 1411"/>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664" name="Picture 1412"/>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665" name="Picture 1413"/>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666" name="Picture 1414"/>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667" name="Picture 1415"/>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668" name="Picture 1416"/>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669" name="Picture 1417"/>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670" name="Picture 1418"/>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671" name="Picture 1419"/>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672" name="Picture 1420"/>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630" name="Group 1421"/>
                <p:cNvGrpSpPr>
                  <a:grpSpLocks/>
                </p:cNvGrpSpPr>
                <p:nvPr/>
              </p:nvGrpSpPr>
              <p:grpSpPr bwMode="auto">
                <a:xfrm>
                  <a:off x="3840" y="3504"/>
                  <a:ext cx="837" cy="432"/>
                  <a:chOff x="3483" y="2640"/>
                  <a:chExt cx="1818" cy="768"/>
                </a:xfrm>
              </p:grpSpPr>
              <p:pic>
                <p:nvPicPr>
                  <p:cNvPr id="23653" name="Picture 1422"/>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654" name="Picture 1423"/>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655" name="Picture 1424"/>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656" name="Picture 1425"/>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657" name="Picture 1426"/>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658" name="Picture 1427"/>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659" name="Picture 1428"/>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660" name="Picture 1429"/>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661" name="Picture 1430"/>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662" name="Picture 1431"/>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631" name="Group 1432"/>
                <p:cNvGrpSpPr>
                  <a:grpSpLocks/>
                </p:cNvGrpSpPr>
                <p:nvPr/>
              </p:nvGrpSpPr>
              <p:grpSpPr bwMode="auto">
                <a:xfrm>
                  <a:off x="3840" y="2736"/>
                  <a:ext cx="837" cy="432"/>
                  <a:chOff x="3483" y="2640"/>
                  <a:chExt cx="1818" cy="768"/>
                </a:xfrm>
              </p:grpSpPr>
              <p:pic>
                <p:nvPicPr>
                  <p:cNvPr id="23643" name="Picture 1433"/>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644" name="Picture 1434"/>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645" name="Picture 1435"/>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646" name="Picture 1436"/>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647" name="Picture 1437"/>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648" name="Picture 1438"/>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649" name="Picture 1439"/>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650" name="Picture 1440"/>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651" name="Picture 1441"/>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652" name="Picture 1442"/>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632" name="Group 1443"/>
                <p:cNvGrpSpPr>
                  <a:grpSpLocks/>
                </p:cNvGrpSpPr>
                <p:nvPr/>
              </p:nvGrpSpPr>
              <p:grpSpPr bwMode="auto">
                <a:xfrm>
                  <a:off x="3840" y="3120"/>
                  <a:ext cx="837" cy="432"/>
                  <a:chOff x="3483" y="2640"/>
                  <a:chExt cx="1818" cy="768"/>
                </a:xfrm>
              </p:grpSpPr>
              <p:pic>
                <p:nvPicPr>
                  <p:cNvPr id="23633" name="Picture 1444"/>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634" name="Picture 1445"/>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635" name="Picture 1446"/>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636" name="Picture 1447"/>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637" name="Picture 1448"/>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638" name="Picture 1449"/>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639" name="Picture 1450"/>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640" name="Picture 1451"/>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641" name="Picture 1452"/>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642" name="Picture 1453"/>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nvGrpSpPr>
              <p:cNvPr id="23584" name="Group 1454"/>
              <p:cNvGrpSpPr>
                <a:grpSpLocks/>
              </p:cNvGrpSpPr>
              <p:nvPr/>
            </p:nvGrpSpPr>
            <p:grpSpPr bwMode="auto">
              <a:xfrm>
                <a:off x="3936" y="1824"/>
                <a:ext cx="1104" cy="1008"/>
                <a:chOff x="3840" y="2352"/>
                <a:chExt cx="837" cy="1584"/>
              </a:xfrm>
            </p:grpSpPr>
            <p:grpSp>
              <p:nvGrpSpPr>
                <p:cNvPr id="23585" name="Group 1455"/>
                <p:cNvGrpSpPr>
                  <a:grpSpLocks/>
                </p:cNvGrpSpPr>
                <p:nvPr/>
              </p:nvGrpSpPr>
              <p:grpSpPr bwMode="auto">
                <a:xfrm>
                  <a:off x="3840" y="2352"/>
                  <a:ext cx="837" cy="432"/>
                  <a:chOff x="3483" y="2640"/>
                  <a:chExt cx="1818" cy="768"/>
                </a:xfrm>
              </p:grpSpPr>
              <p:pic>
                <p:nvPicPr>
                  <p:cNvPr id="23619" name="Picture 1456"/>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620" name="Picture 1457"/>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621" name="Picture 1458"/>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622" name="Picture 1459"/>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623" name="Picture 1460"/>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624" name="Picture 1461"/>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625" name="Picture 1462"/>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626" name="Picture 1463"/>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627" name="Picture 1464"/>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628" name="Picture 1465"/>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586" name="Group 1466"/>
                <p:cNvGrpSpPr>
                  <a:grpSpLocks/>
                </p:cNvGrpSpPr>
                <p:nvPr/>
              </p:nvGrpSpPr>
              <p:grpSpPr bwMode="auto">
                <a:xfrm>
                  <a:off x="3840" y="3504"/>
                  <a:ext cx="837" cy="432"/>
                  <a:chOff x="3483" y="2640"/>
                  <a:chExt cx="1818" cy="768"/>
                </a:xfrm>
              </p:grpSpPr>
              <p:pic>
                <p:nvPicPr>
                  <p:cNvPr id="23609" name="Picture 1467"/>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610" name="Picture 1468"/>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611" name="Picture 1469"/>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612" name="Picture 1470"/>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613" name="Picture 1471"/>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614" name="Picture 1472"/>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615" name="Picture 1473"/>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616" name="Picture 1474"/>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617" name="Picture 1475"/>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618" name="Picture 1476"/>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587" name="Group 1477"/>
                <p:cNvGrpSpPr>
                  <a:grpSpLocks/>
                </p:cNvGrpSpPr>
                <p:nvPr/>
              </p:nvGrpSpPr>
              <p:grpSpPr bwMode="auto">
                <a:xfrm>
                  <a:off x="3840" y="2736"/>
                  <a:ext cx="837" cy="432"/>
                  <a:chOff x="3483" y="2640"/>
                  <a:chExt cx="1818" cy="768"/>
                </a:xfrm>
              </p:grpSpPr>
              <p:pic>
                <p:nvPicPr>
                  <p:cNvPr id="23599" name="Picture 1478"/>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600" name="Picture 1479"/>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601" name="Picture 1480"/>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602" name="Picture 1481"/>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603" name="Picture 1482"/>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604" name="Picture 1483"/>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605" name="Picture 1484"/>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606" name="Picture 1485"/>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607" name="Picture 1486"/>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608" name="Picture 1487"/>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nvGrpSpPr>
                <p:cNvPr id="23588" name="Group 1488"/>
                <p:cNvGrpSpPr>
                  <a:grpSpLocks/>
                </p:cNvGrpSpPr>
                <p:nvPr/>
              </p:nvGrpSpPr>
              <p:grpSpPr bwMode="auto">
                <a:xfrm>
                  <a:off x="3840" y="3120"/>
                  <a:ext cx="837" cy="432"/>
                  <a:chOff x="3483" y="2640"/>
                  <a:chExt cx="1818" cy="768"/>
                </a:xfrm>
              </p:grpSpPr>
              <p:pic>
                <p:nvPicPr>
                  <p:cNvPr id="23589" name="Picture 1489"/>
                  <p:cNvPicPr>
                    <a:picLocks noChangeAspect="1" noChangeArrowheads="1"/>
                  </p:cNvPicPr>
                  <p:nvPr/>
                </p:nvPicPr>
                <p:blipFill>
                  <a:blip r:embed="rId6" cstate="print"/>
                  <a:srcRect r="75000"/>
                  <a:stretch>
                    <a:fillRect/>
                  </a:stretch>
                </p:blipFill>
                <p:spPr bwMode="auto">
                  <a:xfrm>
                    <a:off x="3792" y="2736"/>
                    <a:ext cx="192" cy="654"/>
                  </a:xfrm>
                  <a:prstGeom prst="rect">
                    <a:avLst/>
                  </a:prstGeom>
                  <a:noFill/>
                  <a:ln w="9525">
                    <a:noFill/>
                    <a:miter lim="800000"/>
                    <a:headEnd/>
                    <a:tailEnd/>
                  </a:ln>
                </p:spPr>
              </p:pic>
              <p:pic>
                <p:nvPicPr>
                  <p:cNvPr id="23590" name="Picture 1490"/>
                  <p:cNvPicPr>
                    <a:picLocks noChangeAspect="1" noChangeArrowheads="1"/>
                  </p:cNvPicPr>
                  <p:nvPr/>
                </p:nvPicPr>
                <p:blipFill>
                  <a:blip r:embed="rId6" cstate="print"/>
                  <a:srcRect l="75000" r="6250"/>
                  <a:stretch>
                    <a:fillRect/>
                  </a:stretch>
                </p:blipFill>
                <p:spPr bwMode="auto">
                  <a:xfrm>
                    <a:off x="3648" y="2736"/>
                    <a:ext cx="144" cy="654"/>
                  </a:xfrm>
                  <a:prstGeom prst="rect">
                    <a:avLst/>
                  </a:prstGeom>
                  <a:noFill/>
                  <a:ln w="9525">
                    <a:noFill/>
                    <a:miter lim="800000"/>
                    <a:headEnd/>
                    <a:tailEnd/>
                  </a:ln>
                </p:spPr>
              </p:pic>
              <p:pic>
                <p:nvPicPr>
                  <p:cNvPr id="23591" name="Picture 1491"/>
                  <p:cNvPicPr>
                    <a:picLocks noChangeAspect="1" noChangeArrowheads="1"/>
                  </p:cNvPicPr>
                  <p:nvPr/>
                </p:nvPicPr>
                <p:blipFill>
                  <a:blip r:embed="rId7" cstate="print"/>
                  <a:srcRect l="75000" r="6250"/>
                  <a:stretch>
                    <a:fillRect/>
                  </a:stretch>
                </p:blipFill>
                <p:spPr bwMode="auto">
                  <a:xfrm>
                    <a:off x="3984" y="2784"/>
                    <a:ext cx="192" cy="606"/>
                  </a:xfrm>
                  <a:prstGeom prst="rect">
                    <a:avLst/>
                  </a:prstGeom>
                  <a:noFill/>
                  <a:ln w="9525">
                    <a:noFill/>
                    <a:miter lim="800000"/>
                    <a:headEnd/>
                    <a:tailEnd/>
                  </a:ln>
                </p:spPr>
              </p:pic>
              <p:pic>
                <p:nvPicPr>
                  <p:cNvPr id="23592" name="Picture 1492"/>
                  <p:cNvPicPr>
                    <a:picLocks noChangeAspect="1" noChangeArrowheads="1"/>
                  </p:cNvPicPr>
                  <p:nvPr/>
                </p:nvPicPr>
                <p:blipFill>
                  <a:blip r:embed="rId8" cstate="print"/>
                  <a:srcRect r="75000"/>
                  <a:stretch>
                    <a:fillRect/>
                  </a:stretch>
                </p:blipFill>
                <p:spPr bwMode="auto">
                  <a:xfrm>
                    <a:off x="4176" y="2640"/>
                    <a:ext cx="192" cy="750"/>
                  </a:xfrm>
                  <a:prstGeom prst="rect">
                    <a:avLst/>
                  </a:prstGeom>
                  <a:noFill/>
                  <a:ln w="9525">
                    <a:noFill/>
                    <a:miter lim="800000"/>
                    <a:headEnd/>
                    <a:tailEnd/>
                  </a:ln>
                </p:spPr>
              </p:pic>
              <p:pic>
                <p:nvPicPr>
                  <p:cNvPr id="23593" name="Picture 1493"/>
                  <p:cNvPicPr>
                    <a:picLocks noChangeAspect="1" noChangeArrowheads="1"/>
                  </p:cNvPicPr>
                  <p:nvPr/>
                </p:nvPicPr>
                <p:blipFill>
                  <a:blip r:embed="rId9" cstate="print"/>
                  <a:srcRect l="75000" r="6250"/>
                  <a:stretch>
                    <a:fillRect/>
                  </a:stretch>
                </p:blipFill>
                <p:spPr bwMode="auto">
                  <a:xfrm>
                    <a:off x="4368" y="2640"/>
                    <a:ext cx="165" cy="750"/>
                  </a:xfrm>
                  <a:prstGeom prst="rect">
                    <a:avLst/>
                  </a:prstGeom>
                  <a:noFill/>
                  <a:ln w="9525">
                    <a:noFill/>
                    <a:miter lim="800000"/>
                    <a:headEnd/>
                    <a:tailEnd/>
                  </a:ln>
                </p:spPr>
              </p:pic>
              <p:pic>
                <p:nvPicPr>
                  <p:cNvPr id="23594" name="Picture 1494"/>
                  <p:cNvPicPr>
                    <a:picLocks noChangeAspect="1" noChangeArrowheads="1"/>
                  </p:cNvPicPr>
                  <p:nvPr/>
                </p:nvPicPr>
                <p:blipFill>
                  <a:blip r:embed="rId10" cstate="print"/>
                  <a:srcRect r="75000"/>
                  <a:stretch>
                    <a:fillRect/>
                  </a:stretch>
                </p:blipFill>
                <p:spPr bwMode="auto">
                  <a:xfrm>
                    <a:off x="4512" y="2736"/>
                    <a:ext cx="240" cy="654"/>
                  </a:xfrm>
                  <a:prstGeom prst="rect">
                    <a:avLst/>
                  </a:prstGeom>
                  <a:noFill/>
                  <a:ln w="9525">
                    <a:noFill/>
                    <a:miter lim="800000"/>
                    <a:headEnd/>
                    <a:tailEnd/>
                  </a:ln>
                </p:spPr>
              </p:pic>
              <p:pic>
                <p:nvPicPr>
                  <p:cNvPr id="23595" name="Picture 1495"/>
                  <p:cNvPicPr>
                    <a:picLocks noChangeAspect="1" noChangeArrowheads="1"/>
                  </p:cNvPicPr>
                  <p:nvPr/>
                </p:nvPicPr>
                <p:blipFill>
                  <a:blip r:embed="rId9" cstate="print"/>
                  <a:srcRect l="75000" r="6250"/>
                  <a:stretch>
                    <a:fillRect/>
                  </a:stretch>
                </p:blipFill>
                <p:spPr bwMode="auto">
                  <a:xfrm>
                    <a:off x="4752" y="2640"/>
                    <a:ext cx="165" cy="750"/>
                  </a:xfrm>
                  <a:prstGeom prst="rect">
                    <a:avLst/>
                  </a:prstGeom>
                  <a:noFill/>
                  <a:ln w="9525">
                    <a:noFill/>
                    <a:miter lim="800000"/>
                    <a:headEnd/>
                    <a:tailEnd/>
                  </a:ln>
                </p:spPr>
              </p:pic>
              <p:pic>
                <p:nvPicPr>
                  <p:cNvPr id="23596" name="Picture 1496"/>
                  <p:cNvPicPr>
                    <a:picLocks noChangeAspect="1" noChangeArrowheads="1"/>
                  </p:cNvPicPr>
                  <p:nvPr/>
                </p:nvPicPr>
                <p:blipFill>
                  <a:blip r:embed="rId7" cstate="print"/>
                  <a:srcRect l="75000" r="6250"/>
                  <a:stretch>
                    <a:fillRect/>
                  </a:stretch>
                </p:blipFill>
                <p:spPr bwMode="auto">
                  <a:xfrm>
                    <a:off x="4944" y="2784"/>
                    <a:ext cx="192" cy="606"/>
                  </a:xfrm>
                  <a:prstGeom prst="rect">
                    <a:avLst/>
                  </a:prstGeom>
                  <a:noFill/>
                  <a:ln w="9525">
                    <a:noFill/>
                    <a:miter lim="800000"/>
                    <a:headEnd/>
                    <a:tailEnd/>
                  </a:ln>
                </p:spPr>
              </p:pic>
              <p:pic>
                <p:nvPicPr>
                  <p:cNvPr id="23597" name="Picture 1497"/>
                  <p:cNvPicPr>
                    <a:picLocks noChangeAspect="1" noChangeArrowheads="1"/>
                  </p:cNvPicPr>
                  <p:nvPr/>
                </p:nvPicPr>
                <p:blipFill>
                  <a:blip r:embed="rId9" cstate="print"/>
                  <a:srcRect l="75000" r="6250"/>
                  <a:stretch>
                    <a:fillRect/>
                  </a:stretch>
                </p:blipFill>
                <p:spPr bwMode="auto">
                  <a:xfrm>
                    <a:off x="5136" y="2658"/>
                    <a:ext cx="165" cy="750"/>
                  </a:xfrm>
                  <a:prstGeom prst="rect">
                    <a:avLst/>
                  </a:prstGeom>
                  <a:noFill/>
                  <a:ln w="9525">
                    <a:noFill/>
                    <a:miter lim="800000"/>
                    <a:headEnd/>
                    <a:tailEnd/>
                  </a:ln>
                </p:spPr>
              </p:pic>
              <p:pic>
                <p:nvPicPr>
                  <p:cNvPr id="23598" name="Picture 1498"/>
                  <p:cNvPicPr>
                    <a:picLocks noChangeAspect="1" noChangeArrowheads="1"/>
                  </p:cNvPicPr>
                  <p:nvPr/>
                </p:nvPicPr>
                <p:blipFill>
                  <a:blip r:embed="rId9" cstate="print"/>
                  <a:srcRect l="75000" r="6250"/>
                  <a:stretch>
                    <a:fillRect/>
                  </a:stretch>
                </p:blipFill>
                <p:spPr bwMode="auto">
                  <a:xfrm>
                    <a:off x="3483" y="2658"/>
                    <a:ext cx="165" cy="750"/>
                  </a:xfrm>
                  <a:prstGeom prst="rect">
                    <a:avLst/>
                  </a:prstGeom>
                  <a:noFill/>
                  <a:ln w="9525">
                    <a:noFill/>
                    <a:miter lim="800000"/>
                    <a:headEnd/>
                    <a:tailEnd/>
                  </a:ln>
                </p:spPr>
              </p:pic>
            </p:grpSp>
          </p:grpSp>
        </p:grpSp>
      </p:grpSp>
      <p:pic>
        <p:nvPicPr>
          <p:cNvPr id="23562" name="Picture 1499"/>
          <p:cNvPicPr>
            <a:picLocks noChangeAspect="1" noChangeArrowheads="1"/>
          </p:cNvPicPr>
          <p:nvPr/>
        </p:nvPicPr>
        <p:blipFill>
          <a:blip r:embed="rId11" cstate="print"/>
          <a:srcRect/>
          <a:stretch>
            <a:fillRect/>
          </a:stretch>
        </p:blipFill>
        <p:spPr bwMode="auto">
          <a:xfrm>
            <a:off x="334963" y="4214813"/>
            <a:ext cx="1698625" cy="1433512"/>
          </a:xfrm>
          <a:prstGeom prst="rect">
            <a:avLst/>
          </a:prstGeom>
          <a:noFill/>
          <a:ln w="9525">
            <a:noFill/>
            <a:miter lim="800000"/>
            <a:headEnd/>
            <a:tailEnd/>
          </a:ln>
        </p:spPr>
      </p:pic>
      <p:pic>
        <p:nvPicPr>
          <p:cNvPr id="23563" name="Picture 1500"/>
          <p:cNvPicPr>
            <a:picLocks noChangeAspect="1" noChangeArrowheads="1"/>
          </p:cNvPicPr>
          <p:nvPr/>
        </p:nvPicPr>
        <p:blipFill>
          <a:blip r:embed="rId12" cstate="print"/>
          <a:srcRect/>
          <a:stretch>
            <a:fillRect/>
          </a:stretch>
        </p:blipFill>
        <p:spPr bwMode="auto">
          <a:xfrm>
            <a:off x="914400" y="2128838"/>
            <a:ext cx="1897063" cy="1123950"/>
          </a:xfrm>
          <a:prstGeom prst="rect">
            <a:avLst/>
          </a:prstGeom>
          <a:noFill/>
          <a:ln w="9525">
            <a:noFill/>
            <a:miter lim="800000"/>
            <a:headEnd/>
            <a:tailEnd/>
          </a:ln>
        </p:spPr>
      </p:pic>
      <p:sp>
        <p:nvSpPr>
          <p:cNvPr id="23564" name="AutoShape 1501"/>
          <p:cNvSpPr>
            <a:spLocks noChangeArrowheads="1"/>
          </p:cNvSpPr>
          <p:nvPr/>
        </p:nvSpPr>
        <p:spPr bwMode="auto">
          <a:xfrm rot="1088989">
            <a:off x="5213350" y="2255838"/>
            <a:ext cx="1981200" cy="1069975"/>
          </a:xfrm>
          <a:custGeom>
            <a:avLst/>
            <a:gdLst>
              <a:gd name="T0" fmla="*/ 60649027 w 21600"/>
              <a:gd name="T1" fmla="*/ 1506634 h 21600"/>
              <a:gd name="T2" fmla="*/ 30496997 w 21600"/>
              <a:gd name="T3" fmla="*/ 12887352 h 21600"/>
              <a:gd name="T4" fmla="*/ 70332414 w 21600"/>
              <a:gd name="T5" fmla="*/ 9518319 h 21600"/>
              <a:gd name="T6" fmla="*/ 117276771 w 21600"/>
              <a:gd name="T7" fmla="*/ -5717381 h 21600"/>
              <a:gd name="T8" fmla="*/ 144862861 w 21600"/>
              <a:gd name="T9" fmla="*/ 7385949 h 21600"/>
              <a:gd name="T10" fmla="*/ 99929261 w 21600"/>
              <a:gd name="T11" fmla="*/ 15431963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8528" y="3461"/>
                  <a:pt x="6384" y="4514"/>
                  <a:pt x="4994" y="6311"/>
                </a:cubicBezTo>
                <a:lnTo>
                  <a:pt x="2255" y="4193"/>
                </a:lnTo>
                <a:cubicBezTo>
                  <a:pt x="4301" y="1548"/>
                  <a:pt x="7456" y="-1"/>
                  <a:pt x="10800" y="0"/>
                </a:cubicBezTo>
                <a:cubicBezTo>
                  <a:pt x="11646" y="0"/>
                  <a:pt x="12489" y="99"/>
                  <a:pt x="13312" y="296"/>
                </a:cubicBezTo>
                <a:lnTo>
                  <a:pt x="13940" y="-2330"/>
                </a:lnTo>
                <a:lnTo>
                  <a:pt x="17219" y="3010"/>
                </a:lnTo>
                <a:lnTo>
                  <a:pt x="11878" y="6289"/>
                </a:lnTo>
                <a:lnTo>
                  <a:pt x="12506" y="3663"/>
                </a:lnTo>
                <a:close/>
              </a:path>
            </a:pathLst>
          </a:custGeom>
          <a:solidFill>
            <a:srgbClr val="FF0000"/>
          </a:solidFill>
          <a:ln w="12700">
            <a:solidFill>
              <a:srgbClr val="FF0000"/>
            </a:solidFill>
            <a:miter lim="800000"/>
            <a:headEnd/>
            <a:tailEnd/>
          </a:ln>
        </p:spPr>
        <p:txBody>
          <a:bodyPr wrap="none" anchor="ctr"/>
          <a:lstStyle/>
          <a:p>
            <a:endParaRPr lang="en-US">
              <a:latin typeface="Calibri" pitchFamily="34" charset="0"/>
            </a:endParaRPr>
          </a:p>
        </p:txBody>
      </p:sp>
      <p:sp>
        <p:nvSpPr>
          <p:cNvPr id="23565" name="AutoShape 1502"/>
          <p:cNvSpPr>
            <a:spLocks noChangeArrowheads="1"/>
          </p:cNvSpPr>
          <p:nvPr/>
        </p:nvSpPr>
        <p:spPr bwMode="auto">
          <a:xfrm rot="4898665">
            <a:off x="7142957" y="3480594"/>
            <a:ext cx="1843087" cy="688975"/>
          </a:xfrm>
          <a:custGeom>
            <a:avLst/>
            <a:gdLst>
              <a:gd name="T0" fmla="*/ 38705165 w 21600"/>
              <a:gd name="T1" fmla="*/ 1521040 h 21600"/>
              <a:gd name="T2" fmla="*/ 15005885 w 21600"/>
              <a:gd name="T3" fmla="*/ 8517837 h 21600"/>
              <a:gd name="T4" fmla="*/ 51504984 w 21600"/>
              <a:gd name="T5" fmla="*/ 4556007 h 21600"/>
              <a:gd name="T6" fmla="*/ 101495565 w 21600"/>
              <a:gd name="T7" fmla="*/ -2370584 h 21600"/>
              <a:gd name="T8" fmla="*/ 125369591 w 21600"/>
              <a:gd name="T9" fmla="*/ 3062430 h 21600"/>
              <a:gd name="T10" fmla="*/ 86482325 w 21600"/>
              <a:gd name="T11" fmla="*/ 639853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7503" y="3461"/>
                  <a:pt x="4612" y="5659"/>
                  <a:pt x="3729" y="8835"/>
                </a:cubicBezTo>
                <a:lnTo>
                  <a:pt x="394" y="7908"/>
                </a:lnTo>
                <a:cubicBezTo>
                  <a:pt x="1692" y="3234"/>
                  <a:pt x="5948" y="-1"/>
                  <a:pt x="10800" y="0"/>
                </a:cubicBezTo>
                <a:cubicBezTo>
                  <a:pt x="11646" y="0"/>
                  <a:pt x="12489" y="99"/>
                  <a:pt x="13312" y="296"/>
                </a:cubicBezTo>
                <a:lnTo>
                  <a:pt x="13940" y="-2330"/>
                </a:lnTo>
                <a:lnTo>
                  <a:pt x="17219" y="3010"/>
                </a:lnTo>
                <a:lnTo>
                  <a:pt x="11878" y="6289"/>
                </a:lnTo>
                <a:lnTo>
                  <a:pt x="12506" y="3663"/>
                </a:lnTo>
                <a:close/>
              </a:path>
            </a:pathLst>
          </a:custGeom>
          <a:solidFill>
            <a:srgbClr val="FF0000"/>
          </a:solidFill>
          <a:ln w="12700">
            <a:solidFill>
              <a:srgbClr val="FF0000"/>
            </a:solidFill>
            <a:miter lim="800000"/>
            <a:headEnd/>
            <a:tailEnd/>
          </a:ln>
        </p:spPr>
        <p:txBody>
          <a:bodyPr wrap="none" anchor="ctr"/>
          <a:lstStyle/>
          <a:p>
            <a:endParaRPr lang="en-US">
              <a:latin typeface="Calibri" pitchFamily="34" charset="0"/>
            </a:endParaRPr>
          </a:p>
        </p:txBody>
      </p:sp>
      <p:sp>
        <p:nvSpPr>
          <p:cNvPr id="23566" name="AutoShape 1503"/>
          <p:cNvSpPr>
            <a:spLocks noChangeArrowheads="1"/>
          </p:cNvSpPr>
          <p:nvPr/>
        </p:nvSpPr>
        <p:spPr bwMode="auto">
          <a:xfrm rot="9242029">
            <a:off x="6688138" y="5048250"/>
            <a:ext cx="1431925" cy="623888"/>
          </a:xfrm>
          <a:custGeom>
            <a:avLst/>
            <a:gdLst>
              <a:gd name="T0" fmla="*/ 36968528 w 21600"/>
              <a:gd name="T1" fmla="*/ 222751 h 21600"/>
              <a:gd name="T2" fmla="*/ 22382380 w 21600"/>
              <a:gd name="T3" fmla="*/ 3129347 h 21600"/>
              <a:gd name="T4" fmla="*/ 40330501 w 21600"/>
              <a:gd name="T5" fmla="*/ 3039230 h 21600"/>
              <a:gd name="T6" fmla="*/ 61262652 w 21600"/>
              <a:gd name="T7" fmla="*/ -1943845 h 21600"/>
              <a:gd name="T8" fmla="*/ 75672999 w 21600"/>
              <a:gd name="T9" fmla="*/ 2511149 h 21600"/>
              <a:gd name="T10" fmla="*/ 52200691 w 21600"/>
              <a:gd name="T11" fmla="*/ 5246725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9119" y="3461"/>
                  <a:pt x="7489" y="4039"/>
                  <a:pt x="6182" y="5096"/>
                </a:cubicBezTo>
                <a:lnTo>
                  <a:pt x="4004" y="2405"/>
                </a:lnTo>
                <a:cubicBezTo>
                  <a:pt x="5927" y="849"/>
                  <a:pt x="8326" y="-1"/>
                  <a:pt x="10800" y="0"/>
                </a:cubicBezTo>
                <a:cubicBezTo>
                  <a:pt x="11646" y="0"/>
                  <a:pt x="12489" y="99"/>
                  <a:pt x="13312" y="296"/>
                </a:cubicBezTo>
                <a:lnTo>
                  <a:pt x="13940" y="-2330"/>
                </a:lnTo>
                <a:lnTo>
                  <a:pt x="17219" y="3010"/>
                </a:lnTo>
                <a:lnTo>
                  <a:pt x="11878" y="6289"/>
                </a:lnTo>
                <a:lnTo>
                  <a:pt x="12506" y="3663"/>
                </a:lnTo>
                <a:close/>
              </a:path>
            </a:pathLst>
          </a:custGeom>
          <a:solidFill>
            <a:srgbClr val="FF0000"/>
          </a:solidFill>
          <a:ln w="12700">
            <a:solidFill>
              <a:srgbClr val="FF0000"/>
            </a:solidFill>
            <a:miter lim="800000"/>
            <a:headEnd/>
            <a:tailEnd/>
          </a:ln>
        </p:spPr>
        <p:txBody>
          <a:bodyPr wrap="none" anchor="ctr"/>
          <a:lstStyle/>
          <a:p>
            <a:endParaRPr lang="en-US">
              <a:latin typeface="Calibri" pitchFamily="34" charset="0"/>
            </a:endParaRPr>
          </a:p>
        </p:txBody>
      </p:sp>
      <p:sp>
        <p:nvSpPr>
          <p:cNvPr id="23567" name="AutoShape 1504"/>
          <p:cNvSpPr>
            <a:spLocks noChangeArrowheads="1"/>
          </p:cNvSpPr>
          <p:nvPr/>
        </p:nvSpPr>
        <p:spPr bwMode="auto">
          <a:xfrm rot="-10596453">
            <a:off x="4197350" y="5603875"/>
            <a:ext cx="1528763" cy="665163"/>
          </a:xfrm>
          <a:custGeom>
            <a:avLst/>
            <a:gdLst>
              <a:gd name="T0" fmla="*/ 42137807 w 21600"/>
              <a:gd name="T1" fmla="*/ 253193 h 21600"/>
              <a:gd name="T2" fmla="*/ 25512152 w 21600"/>
              <a:gd name="T3" fmla="*/ 3557082 h 21600"/>
              <a:gd name="T4" fmla="*/ 45969904 w 21600"/>
              <a:gd name="T5" fmla="*/ 3454690 h 21600"/>
              <a:gd name="T6" fmla="*/ 69828932 w 21600"/>
              <a:gd name="T7" fmla="*/ -2209542 h 21600"/>
              <a:gd name="T8" fmla="*/ 86254299 w 21600"/>
              <a:gd name="T9" fmla="*/ 2854411 h 21600"/>
              <a:gd name="T10" fmla="*/ 59499877 w 21600"/>
              <a:gd name="T11" fmla="*/ 5963894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9119" y="3461"/>
                  <a:pt x="7489" y="4039"/>
                  <a:pt x="6182" y="5096"/>
                </a:cubicBezTo>
                <a:lnTo>
                  <a:pt x="4004" y="2405"/>
                </a:lnTo>
                <a:cubicBezTo>
                  <a:pt x="5927" y="849"/>
                  <a:pt x="8326" y="-1"/>
                  <a:pt x="10800" y="0"/>
                </a:cubicBezTo>
                <a:cubicBezTo>
                  <a:pt x="11646" y="0"/>
                  <a:pt x="12489" y="99"/>
                  <a:pt x="13312" y="296"/>
                </a:cubicBezTo>
                <a:lnTo>
                  <a:pt x="13940" y="-2330"/>
                </a:lnTo>
                <a:lnTo>
                  <a:pt x="17219" y="3010"/>
                </a:lnTo>
                <a:lnTo>
                  <a:pt x="11878" y="6289"/>
                </a:lnTo>
                <a:lnTo>
                  <a:pt x="12506" y="3663"/>
                </a:lnTo>
                <a:close/>
              </a:path>
            </a:pathLst>
          </a:custGeom>
          <a:solidFill>
            <a:srgbClr val="FF0000"/>
          </a:solidFill>
          <a:ln w="12700">
            <a:solidFill>
              <a:srgbClr val="FF0000"/>
            </a:solidFill>
            <a:miter lim="800000"/>
            <a:headEnd/>
            <a:tailEnd/>
          </a:ln>
        </p:spPr>
        <p:txBody>
          <a:bodyPr wrap="none" anchor="ctr"/>
          <a:lstStyle/>
          <a:p>
            <a:endParaRPr lang="en-US">
              <a:latin typeface="Calibri" pitchFamily="34" charset="0"/>
            </a:endParaRPr>
          </a:p>
        </p:txBody>
      </p:sp>
      <p:sp>
        <p:nvSpPr>
          <p:cNvPr id="23568" name="AutoShape 1505"/>
          <p:cNvSpPr>
            <a:spLocks noChangeArrowheads="1"/>
          </p:cNvSpPr>
          <p:nvPr/>
        </p:nvSpPr>
        <p:spPr bwMode="auto">
          <a:xfrm rot="-9296780">
            <a:off x="1628775" y="5413375"/>
            <a:ext cx="1430338" cy="623888"/>
          </a:xfrm>
          <a:custGeom>
            <a:avLst/>
            <a:gdLst>
              <a:gd name="T0" fmla="*/ 36886632 w 21600"/>
              <a:gd name="T1" fmla="*/ 222751 h 21600"/>
              <a:gd name="T2" fmla="*/ 22332808 w 21600"/>
              <a:gd name="T3" fmla="*/ 3129347 h 21600"/>
              <a:gd name="T4" fmla="*/ 40241171 w 21600"/>
              <a:gd name="T5" fmla="*/ 3039230 h 21600"/>
              <a:gd name="T6" fmla="*/ 61126946 w 21600"/>
              <a:gd name="T7" fmla="*/ -1943845 h 21600"/>
              <a:gd name="T8" fmla="*/ 75505364 w 21600"/>
              <a:gd name="T9" fmla="*/ 2511149 h 21600"/>
              <a:gd name="T10" fmla="*/ 52085028 w 21600"/>
              <a:gd name="T11" fmla="*/ 5246725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9119" y="3461"/>
                  <a:pt x="7489" y="4039"/>
                  <a:pt x="6182" y="5096"/>
                </a:cubicBezTo>
                <a:lnTo>
                  <a:pt x="4004" y="2405"/>
                </a:lnTo>
                <a:cubicBezTo>
                  <a:pt x="5927" y="849"/>
                  <a:pt x="8326" y="-1"/>
                  <a:pt x="10800" y="0"/>
                </a:cubicBezTo>
                <a:cubicBezTo>
                  <a:pt x="11646" y="0"/>
                  <a:pt x="12489" y="99"/>
                  <a:pt x="13312" y="296"/>
                </a:cubicBezTo>
                <a:lnTo>
                  <a:pt x="13940" y="-2330"/>
                </a:lnTo>
                <a:lnTo>
                  <a:pt x="17219" y="3010"/>
                </a:lnTo>
                <a:lnTo>
                  <a:pt x="11878" y="6289"/>
                </a:lnTo>
                <a:lnTo>
                  <a:pt x="12506" y="3663"/>
                </a:lnTo>
                <a:close/>
              </a:path>
            </a:pathLst>
          </a:custGeom>
          <a:solidFill>
            <a:srgbClr val="FF0000"/>
          </a:solidFill>
          <a:ln w="12700">
            <a:solidFill>
              <a:srgbClr val="FF0000"/>
            </a:solidFill>
            <a:miter lim="800000"/>
            <a:headEnd/>
            <a:tailEnd/>
          </a:ln>
        </p:spPr>
        <p:txBody>
          <a:bodyPr wrap="none" anchor="ctr"/>
          <a:lstStyle/>
          <a:p>
            <a:endParaRPr lang="en-US">
              <a:latin typeface="Calibri" pitchFamily="34" charset="0"/>
            </a:endParaRPr>
          </a:p>
        </p:txBody>
      </p:sp>
      <p:sp>
        <p:nvSpPr>
          <p:cNvPr id="23569" name="AutoShape 1506"/>
          <p:cNvSpPr>
            <a:spLocks noChangeArrowheads="1"/>
          </p:cNvSpPr>
          <p:nvPr/>
        </p:nvSpPr>
        <p:spPr bwMode="auto">
          <a:xfrm rot="-3875504">
            <a:off x="259556" y="3539332"/>
            <a:ext cx="1609725" cy="554038"/>
          </a:xfrm>
          <a:custGeom>
            <a:avLst/>
            <a:gdLst>
              <a:gd name="T0" fmla="*/ 46719214 w 21600"/>
              <a:gd name="T1" fmla="*/ 175676 h 21600"/>
              <a:gd name="T2" fmla="*/ 28285848 w 21600"/>
              <a:gd name="T3" fmla="*/ 2467854 h 21600"/>
              <a:gd name="T4" fmla="*/ 50967918 w 21600"/>
              <a:gd name="T5" fmla="*/ 2396804 h 21600"/>
              <a:gd name="T6" fmla="*/ 77420981 w 21600"/>
              <a:gd name="T7" fmla="*/ -1532941 h 21600"/>
              <a:gd name="T8" fmla="*/ 95632125 w 21600"/>
              <a:gd name="T9" fmla="*/ 1980327 h 21600"/>
              <a:gd name="T10" fmla="*/ 65968910 w 21600"/>
              <a:gd name="T11" fmla="*/ 4137638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9119" y="3461"/>
                  <a:pt x="7489" y="4039"/>
                  <a:pt x="6182" y="5096"/>
                </a:cubicBezTo>
                <a:lnTo>
                  <a:pt x="4004" y="2405"/>
                </a:lnTo>
                <a:cubicBezTo>
                  <a:pt x="5927" y="849"/>
                  <a:pt x="8326" y="-1"/>
                  <a:pt x="10800" y="0"/>
                </a:cubicBezTo>
                <a:cubicBezTo>
                  <a:pt x="11646" y="0"/>
                  <a:pt x="12489" y="99"/>
                  <a:pt x="13312" y="296"/>
                </a:cubicBezTo>
                <a:lnTo>
                  <a:pt x="13940" y="-2330"/>
                </a:lnTo>
                <a:lnTo>
                  <a:pt x="17219" y="3010"/>
                </a:lnTo>
                <a:lnTo>
                  <a:pt x="11878" y="6289"/>
                </a:lnTo>
                <a:lnTo>
                  <a:pt x="12506" y="3663"/>
                </a:lnTo>
                <a:close/>
              </a:path>
            </a:pathLst>
          </a:custGeom>
          <a:solidFill>
            <a:srgbClr val="FF0000"/>
          </a:solidFill>
          <a:ln w="12700">
            <a:solidFill>
              <a:srgbClr val="FF0000"/>
            </a:solidFill>
            <a:miter lim="800000"/>
            <a:headEnd/>
            <a:tailEnd/>
          </a:ln>
        </p:spPr>
        <p:txBody>
          <a:bodyPr wrap="none" anchor="ctr"/>
          <a:lstStyle/>
          <a:p>
            <a:endParaRPr lang="en-US">
              <a:latin typeface="Calibri" pitchFamily="34" charset="0"/>
            </a:endParaRPr>
          </a:p>
        </p:txBody>
      </p:sp>
      <p:sp>
        <p:nvSpPr>
          <p:cNvPr id="23570" name="AutoShape 1507"/>
          <p:cNvSpPr>
            <a:spLocks noChangeArrowheads="1"/>
          </p:cNvSpPr>
          <p:nvPr/>
        </p:nvSpPr>
        <p:spPr bwMode="auto">
          <a:xfrm rot="-581403">
            <a:off x="2613025" y="2168525"/>
            <a:ext cx="1665288" cy="693738"/>
          </a:xfrm>
          <a:custGeom>
            <a:avLst/>
            <a:gdLst>
              <a:gd name="T0" fmla="*/ 50000042 w 21600"/>
              <a:gd name="T1" fmla="*/ 275408 h 21600"/>
              <a:gd name="T2" fmla="*/ 30272236 w 21600"/>
              <a:gd name="T3" fmla="*/ 3869291 h 21600"/>
              <a:gd name="T4" fmla="*/ 54547125 w 21600"/>
              <a:gd name="T5" fmla="*/ 3757876 h 21600"/>
              <a:gd name="T6" fmla="*/ 82857878 w 21600"/>
              <a:gd name="T7" fmla="*/ -2403481 h 21600"/>
              <a:gd name="T8" fmla="*/ 102347985 w 21600"/>
              <a:gd name="T9" fmla="*/ 3104927 h 21600"/>
              <a:gd name="T10" fmla="*/ 70601575 w 21600"/>
              <a:gd name="T11" fmla="*/ 648731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9119" y="3461"/>
                  <a:pt x="7489" y="4039"/>
                  <a:pt x="6182" y="5096"/>
                </a:cubicBezTo>
                <a:lnTo>
                  <a:pt x="4004" y="2405"/>
                </a:lnTo>
                <a:cubicBezTo>
                  <a:pt x="5927" y="849"/>
                  <a:pt x="8326" y="-1"/>
                  <a:pt x="10800" y="0"/>
                </a:cubicBezTo>
                <a:cubicBezTo>
                  <a:pt x="11646" y="0"/>
                  <a:pt x="12489" y="99"/>
                  <a:pt x="13312" y="296"/>
                </a:cubicBezTo>
                <a:lnTo>
                  <a:pt x="13940" y="-2330"/>
                </a:lnTo>
                <a:lnTo>
                  <a:pt x="17219" y="3010"/>
                </a:lnTo>
                <a:lnTo>
                  <a:pt x="11878" y="6289"/>
                </a:lnTo>
                <a:lnTo>
                  <a:pt x="12506" y="3663"/>
                </a:lnTo>
                <a:close/>
              </a:path>
            </a:pathLst>
          </a:custGeom>
          <a:solidFill>
            <a:srgbClr val="FF0000"/>
          </a:solidFill>
          <a:ln w="12700">
            <a:solidFill>
              <a:srgbClr val="FF0000"/>
            </a:solidFill>
            <a:miter lim="800000"/>
            <a:headEnd/>
            <a:tailEnd/>
          </a:ln>
        </p:spPr>
        <p:txBody>
          <a:bodyPr wrap="none" anchor="ctr"/>
          <a:lstStyle/>
          <a:p>
            <a:endParaRPr lang="en-US">
              <a:latin typeface="Calibri" pitchFamily="34" charset="0"/>
            </a:endParaRPr>
          </a:p>
        </p:txBody>
      </p:sp>
      <p:sp>
        <p:nvSpPr>
          <p:cNvPr id="23571" name="AutoShape 1508"/>
          <p:cNvSpPr>
            <a:spLocks noChangeArrowheads="1"/>
          </p:cNvSpPr>
          <p:nvPr/>
        </p:nvSpPr>
        <p:spPr bwMode="auto">
          <a:xfrm rot="17724496" flipH="1">
            <a:off x="-169068" y="3293269"/>
            <a:ext cx="2071687" cy="701675"/>
          </a:xfrm>
          <a:custGeom>
            <a:avLst/>
            <a:gdLst>
              <a:gd name="T0" fmla="*/ 77382013 w 21600"/>
              <a:gd name="T1" fmla="*/ 281742 h 21600"/>
              <a:gd name="T2" fmla="*/ 46850525 w 21600"/>
              <a:gd name="T3" fmla="*/ 3958324 h 21600"/>
              <a:gd name="T4" fmla="*/ 84419225 w 21600"/>
              <a:gd name="T5" fmla="*/ 3844367 h 21600"/>
              <a:gd name="T6" fmla="*/ 128234070 w 21600"/>
              <a:gd name="T7" fmla="*/ -2458786 h 21600"/>
              <a:gd name="T8" fmla="*/ 158397630 w 21600"/>
              <a:gd name="T9" fmla="*/ 3176379 h 21600"/>
              <a:gd name="T10" fmla="*/ 109265768 w 21600"/>
              <a:gd name="T11" fmla="*/ 6636611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9119" y="3461"/>
                  <a:pt x="7489" y="4039"/>
                  <a:pt x="6182" y="5096"/>
                </a:cubicBezTo>
                <a:lnTo>
                  <a:pt x="4004" y="2405"/>
                </a:lnTo>
                <a:cubicBezTo>
                  <a:pt x="5927" y="849"/>
                  <a:pt x="8326" y="-1"/>
                  <a:pt x="10800" y="0"/>
                </a:cubicBezTo>
                <a:cubicBezTo>
                  <a:pt x="11646" y="0"/>
                  <a:pt x="12489" y="99"/>
                  <a:pt x="13312" y="296"/>
                </a:cubicBezTo>
                <a:lnTo>
                  <a:pt x="13940" y="-2330"/>
                </a:lnTo>
                <a:lnTo>
                  <a:pt x="17219" y="3010"/>
                </a:lnTo>
                <a:lnTo>
                  <a:pt x="11878" y="6289"/>
                </a:lnTo>
                <a:lnTo>
                  <a:pt x="12506" y="3663"/>
                </a:lnTo>
                <a:close/>
              </a:path>
            </a:pathLst>
          </a:custGeom>
          <a:solidFill>
            <a:srgbClr val="00B050"/>
          </a:solidFill>
          <a:ln w="12700">
            <a:solidFill>
              <a:srgbClr val="00B050"/>
            </a:solidFill>
            <a:miter lim="800000"/>
            <a:headEnd/>
            <a:tailEnd/>
          </a:ln>
        </p:spPr>
        <p:txBody>
          <a:bodyPr wrap="none" anchor="ctr"/>
          <a:lstStyle/>
          <a:p>
            <a:endParaRPr lang="en-US">
              <a:latin typeface="Calibri" pitchFamily="34" charset="0"/>
            </a:endParaRPr>
          </a:p>
        </p:txBody>
      </p:sp>
      <p:sp>
        <p:nvSpPr>
          <p:cNvPr id="23572" name="AutoShape 1509"/>
          <p:cNvSpPr>
            <a:spLocks noChangeArrowheads="1"/>
          </p:cNvSpPr>
          <p:nvPr/>
        </p:nvSpPr>
        <p:spPr bwMode="auto">
          <a:xfrm rot="12303220" flipH="1">
            <a:off x="592138" y="5486400"/>
            <a:ext cx="2687637" cy="773113"/>
          </a:xfrm>
          <a:custGeom>
            <a:avLst/>
            <a:gdLst>
              <a:gd name="T0" fmla="*/ 130236527 w 21600"/>
              <a:gd name="T1" fmla="*/ 342067 h 21600"/>
              <a:gd name="T2" fmla="*/ 78851042 w 21600"/>
              <a:gd name="T3" fmla="*/ 4805363 h 21600"/>
              <a:gd name="T4" fmla="*/ 142080572 w 21600"/>
              <a:gd name="T5" fmla="*/ 4666989 h 21600"/>
              <a:gd name="T6" fmla="*/ 215822337 w 21600"/>
              <a:gd name="T7" fmla="*/ -2984932 h 21600"/>
              <a:gd name="T8" fmla="*/ 266588733 w 21600"/>
              <a:gd name="T9" fmla="*/ 3856080 h 21600"/>
              <a:gd name="T10" fmla="*/ 183897949 w 21600"/>
              <a:gd name="T11" fmla="*/ 805676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06" y="3663"/>
                </a:moveTo>
                <a:cubicBezTo>
                  <a:pt x="11947" y="3529"/>
                  <a:pt x="11374" y="3462"/>
                  <a:pt x="10800" y="3462"/>
                </a:cubicBezTo>
                <a:cubicBezTo>
                  <a:pt x="9119" y="3461"/>
                  <a:pt x="7489" y="4039"/>
                  <a:pt x="6182" y="5096"/>
                </a:cubicBezTo>
                <a:lnTo>
                  <a:pt x="4004" y="2405"/>
                </a:lnTo>
                <a:cubicBezTo>
                  <a:pt x="5927" y="849"/>
                  <a:pt x="8326" y="-1"/>
                  <a:pt x="10800" y="0"/>
                </a:cubicBezTo>
                <a:cubicBezTo>
                  <a:pt x="11646" y="0"/>
                  <a:pt x="12489" y="99"/>
                  <a:pt x="13312" y="296"/>
                </a:cubicBezTo>
                <a:lnTo>
                  <a:pt x="13940" y="-2330"/>
                </a:lnTo>
                <a:lnTo>
                  <a:pt x="17219" y="3010"/>
                </a:lnTo>
                <a:lnTo>
                  <a:pt x="11878" y="6289"/>
                </a:lnTo>
                <a:lnTo>
                  <a:pt x="12506" y="3663"/>
                </a:lnTo>
                <a:close/>
              </a:path>
            </a:pathLst>
          </a:custGeom>
          <a:solidFill>
            <a:srgbClr val="00B050"/>
          </a:solidFill>
          <a:ln w="12700">
            <a:solidFill>
              <a:srgbClr val="00B050"/>
            </a:solidFill>
            <a:miter lim="800000"/>
            <a:headEnd/>
            <a:tailEnd/>
          </a:ln>
        </p:spPr>
        <p:txBody>
          <a:bodyPr wrap="none" anchor="ctr"/>
          <a:lstStyle/>
          <a:p>
            <a:endParaRPr lang="en-US">
              <a:latin typeface="Calibri" pitchFamily="34" charset="0"/>
            </a:endParaRPr>
          </a:p>
        </p:txBody>
      </p:sp>
      <p:sp>
        <p:nvSpPr>
          <p:cNvPr id="1510"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idx="4294967295"/>
          </p:nvPr>
        </p:nvSpPr>
        <p:spPr>
          <a:xfrm>
            <a:off x="685800" y="457200"/>
            <a:ext cx="7772400" cy="1143000"/>
          </a:xfrm>
        </p:spPr>
        <p:txBody>
          <a:bodyPr/>
          <a:lstStyle/>
          <a:p>
            <a:pPr eaLnBrk="1" hangingPunct="1"/>
            <a:r>
              <a:rPr lang="en-US" sz="4000" dirty="0" smtClean="0">
                <a:solidFill>
                  <a:srgbClr val="002060"/>
                </a:solidFill>
                <a:latin typeface="Arial" charset="0"/>
              </a:rPr>
              <a:t>Medical Care, 2015…</a:t>
            </a:r>
          </a:p>
        </p:txBody>
      </p:sp>
      <p:sp>
        <p:nvSpPr>
          <p:cNvPr id="921603" name="Rectangle 3"/>
          <p:cNvSpPr>
            <a:spLocks noGrp="1" noChangeArrowheads="1"/>
          </p:cNvSpPr>
          <p:nvPr>
            <p:ph type="body" idx="4294967295"/>
          </p:nvPr>
        </p:nvSpPr>
        <p:spPr>
          <a:xfrm>
            <a:off x="381000" y="1981200"/>
            <a:ext cx="8991600" cy="4114800"/>
          </a:xfrm>
        </p:spPr>
        <p:txBody>
          <a:bodyPr rtlCol="0">
            <a:normAutofit/>
          </a:bodyPr>
          <a:lstStyle/>
          <a:p>
            <a:pPr marL="609600" indent="-609600" eaLnBrk="1" fontAlgn="auto" hangingPunct="1">
              <a:spcAft>
                <a:spcPts val="0"/>
              </a:spcAft>
              <a:buFontTx/>
              <a:buNone/>
              <a:defRPr/>
            </a:pPr>
            <a:r>
              <a:rPr lang="en-US" dirty="0">
                <a:solidFill>
                  <a:schemeClr val="tx1">
                    <a:lumMod val="75000"/>
                    <a:lumOff val="25000"/>
                  </a:schemeClr>
                </a:solidFill>
                <a:latin typeface="Arial" charset="0"/>
              </a:rPr>
              <a:t>Two questions…</a:t>
            </a:r>
          </a:p>
          <a:p>
            <a:pPr marL="609600" indent="-609600" eaLnBrk="1" fontAlgn="auto" hangingPunct="1">
              <a:spcAft>
                <a:spcPts val="0"/>
              </a:spcAft>
              <a:buFontTx/>
              <a:buNone/>
              <a:defRPr/>
            </a:pPr>
            <a:r>
              <a:rPr lang="en-US" dirty="0">
                <a:solidFill>
                  <a:schemeClr val="tx1">
                    <a:lumMod val="75000"/>
                    <a:lumOff val="25000"/>
                  </a:schemeClr>
                </a:solidFill>
                <a:latin typeface="Arial" charset="0"/>
              </a:rPr>
              <a:t>	1. Is it effective?*</a:t>
            </a:r>
          </a:p>
          <a:p>
            <a:pPr marL="609600" indent="-609600" eaLnBrk="1" fontAlgn="auto" hangingPunct="1">
              <a:spcAft>
                <a:spcPts val="0"/>
              </a:spcAft>
              <a:buFontTx/>
              <a:buNone/>
              <a:defRPr/>
            </a:pPr>
            <a:r>
              <a:rPr lang="en-US" dirty="0">
                <a:solidFill>
                  <a:schemeClr val="tx1">
                    <a:lumMod val="75000"/>
                    <a:lumOff val="25000"/>
                  </a:schemeClr>
                </a:solidFill>
                <a:latin typeface="Arial" charset="0"/>
              </a:rPr>
              <a:t>	(Does it work?)</a:t>
            </a:r>
          </a:p>
          <a:p>
            <a:pPr marL="609600" indent="-609600" eaLnBrk="1" fontAlgn="auto" hangingPunct="1">
              <a:spcAft>
                <a:spcPts val="0"/>
              </a:spcAft>
              <a:buFontTx/>
              <a:buNone/>
              <a:defRPr/>
            </a:pPr>
            <a:r>
              <a:rPr lang="en-US" dirty="0">
                <a:solidFill>
                  <a:schemeClr val="tx1">
                    <a:lumMod val="75000"/>
                    <a:lumOff val="25000"/>
                  </a:schemeClr>
                </a:solidFill>
                <a:latin typeface="Arial" charset="0"/>
              </a:rPr>
              <a:t>	2. Is it cost-effective?</a:t>
            </a:r>
          </a:p>
          <a:p>
            <a:pPr marL="609600" indent="-609600" eaLnBrk="1" fontAlgn="auto" hangingPunct="1">
              <a:spcAft>
                <a:spcPts val="0"/>
              </a:spcAft>
              <a:buFontTx/>
              <a:buNone/>
              <a:defRPr/>
            </a:pPr>
            <a:endParaRPr lang="en-US" dirty="0">
              <a:solidFill>
                <a:schemeClr val="tx1">
                  <a:lumMod val="75000"/>
                  <a:lumOff val="25000"/>
                </a:schemeClr>
              </a:solidFill>
              <a:latin typeface="Arial" charset="0"/>
            </a:endParaRPr>
          </a:p>
          <a:p>
            <a:pPr marL="609600" indent="-609600" eaLnBrk="1" fontAlgn="auto" hangingPunct="1">
              <a:spcAft>
                <a:spcPts val="0"/>
              </a:spcAft>
              <a:buFontTx/>
              <a:buNone/>
              <a:defRPr/>
            </a:pPr>
            <a:r>
              <a:rPr lang="en-US" dirty="0">
                <a:solidFill>
                  <a:schemeClr val="tx1">
                    <a:lumMod val="75000"/>
                    <a:lumOff val="25000"/>
                  </a:schemeClr>
                </a:solidFill>
                <a:latin typeface="Arial" charset="0"/>
              </a:rPr>
              <a:t>Evidence for standards of care…</a:t>
            </a:r>
          </a:p>
          <a:p>
            <a:pPr marL="609600" indent="-609600" eaLnBrk="1" fontAlgn="auto" hangingPunct="1">
              <a:spcAft>
                <a:spcPts val="0"/>
              </a:spcAft>
              <a:buFontTx/>
              <a:buNone/>
              <a:defRPr/>
            </a:pPr>
            <a:r>
              <a:rPr lang="en-US" dirty="0">
                <a:solidFill>
                  <a:schemeClr val="tx1">
                    <a:lumMod val="75000"/>
                    <a:lumOff val="25000"/>
                  </a:schemeClr>
                </a:solidFill>
                <a:latin typeface="Arial" charset="0"/>
              </a:rPr>
              <a:t>*Note – if it’s not effective, it’s not cost-effective</a:t>
            </a:r>
          </a:p>
        </p:txBody>
      </p:sp>
      <p:sp>
        <p:nvSpPr>
          <p:cNvPr id="5" name="Line 4"/>
          <p:cNvSpPr>
            <a:spLocks noChangeShapeType="1"/>
          </p:cNvSpPr>
          <p:nvPr/>
        </p:nvSpPr>
        <p:spPr bwMode="auto">
          <a:xfrm>
            <a:off x="647700" y="13716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60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160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2160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2160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216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endParaRPr lang="en-US">
              <a:latin typeface="Calibri" pitchFamily="34" charset="0"/>
            </a:endParaRPr>
          </a:p>
        </p:txBody>
      </p:sp>
      <p:sp>
        <p:nvSpPr>
          <p:cNvPr id="27650" name="Rectangle 3"/>
          <p:cNvSpPr>
            <a:spLocks noChangeArrowheads="1"/>
          </p:cNvSpPr>
          <p:nvPr/>
        </p:nvSpPr>
        <p:spPr bwMode="auto">
          <a:xfrm>
            <a:off x="3124200" y="6248400"/>
            <a:ext cx="2895600" cy="457200"/>
          </a:xfrm>
          <a:prstGeom prst="rect">
            <a:avLst/>
          </a:prstGeom>
          <a:noFill/>
          <a:ln w="12700">
            <a:noFill/>
            <a:miter lim="800000"/>
            <a:headEnd/>
            <a:tailEnd/>
          </a:ln>
        </p:spPr>
        <p:txBody>
          <a:bodyPr wrap="none" anchor="ctr"/>
          <a:lstStyle/>
          <a:p>
            <a:endParaRPr lang="en-US">
              <a:latin typeface="Calibri" pitchFamily="34" charset="0"/>
            </a:endParaRPr>
          </a:p>
        </p:txBody>
      </p:sp>
      <p:sp>
        <p:nvSpPr>
          <p:cNvPr id="27651" name="Rectangle 4"/>
          <p:cNvSpPr>
            <a:spLocks noGrp="1" noChangeArrowheads="1"/>
          </p:cNvSpPr>
          <p:nvPr>
            <p:ph type="title"/>
          </p:nvPr>
        </p:nvSpPr>
        <p:spPr>
          <a:xfrm>
            <a:off x="744538" y="0"/>
            <a:ext cx="7654925" cy="1295400"/>
          </a:xfrm>
        </p:spPr>
        <p:txBody>
          <a:bodyPr lIns="90488" tIns="44450" rIns="90488" bIns="44450"/>
          <a:lstStyle/>
          <a:p>
            <a:pPr eaLnBrk="1" hangingPunct="1"/>
            <a:r>
              <a:rPr lang="en-US" sz="4000" dirty="0" smtClean="0">
                <a:solidFill>
                  <a:srgbClr val="002060"/>
                </a:solidFill>
                <a:latin typeface="Arial" charset="0"/>
              </a:rPr>
              <a:t>Medical Care, 1991</a:t>
            </a:r>
          </a:p>
        </p:txBody>
      </p:sp>
      <p:pic>
        <p:nvPicPr>
          <p:cNvPr id="27652" name="Picture 6"/>
          <p:cNvPicPr>
            <a:picLocks noChangeAspect="1" noChangeArrowheads="1"/>
          </p:cNvPicPr>
          <p:nvPr/>
        </p:nvPicPr>
        <p:blipFill>
          <a:blip r:embed="rId3" cstate="print"/>
          <a:srcRect l="940" t="627"/>
          <a:stretch>
            <a:fillRect/>
          </a:stretch>
        </p:blipFill>
        <p:spPr bwMode="auto">
          <a:xfrm>
            <a:off x="1578429" y="1175657"/>
            <a:ext cx="5736771" cy="5174343"/>
          </a:xfrm>
          <a:prstGeom prst="rect">
            <a:avLst/>
          </a:prstGeom>
          <a:noFill/>
          <a:ln w="6350">
            <a:noFill/>
            <a:miter lim="800000"/>
            <a:headEnd/>
            <a:tailEnd/>
          </a:ln>
        </p:spPr>
      </p:pic>
      <p:sp>
        <p:nvSpPr>
          <p:cNvPr id="7" name="Line 4"/>
          <p:cNvSpPr>
            <a:spLocks noChangeShapeType="1"/>
          </p:cNvSpPr>
          <p:nvPr/>
        </p:nvSpPr>
        <p:spPr bwMode="auto">
          <a:xfrm>
            <a:off x="647700" y="9906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type="title"/>
          </p:nvPr>
        </p:nvSpPr>
        <p:spPr>
          <a:xfrm>
            <a:off x="0" y="152400"/>
            <a:ext cx="9144000" cy="838200"/>
          </a:xfrm>
        </p:spPr>
        <p:txBody>
          <a:bodyPr/>
          <a:lstStyle/>
          <a:p>
            <a:pPr eaLnBrk="1" hangingPunct="1"/>
            <a:r>
              <a:rPr lang="en-US" sz="4000" dirty="0" smtClean="0">
                <a:solidFill>
                  <a:srgbClr val="002060"/>
                </a:solidFill>
                <a:latin typeface="Arial" pitchFamily="34" charset="0"/>
                <a:cs typeface="Arial" pitchFamily="34" charset="0"/>
              </a:rPr>
              <a:t>CREST Take-home #1</a:t>
            </a:r>
          </a:p>
        </p:txBody>
      </p:sp>
      <p:sp>
        <p:nvSpPr>
          <p:cNvPr id="62467" name="Content Placeholder 1"/>
          <p:cNvSpPr>
            <a:spLocks noGrp="1"/>
          </p:cNvSpPr>
          <p:nvPr>
            <p:ph idx="1"/>
          </p:nvPr>
        </p:nvSpPr>
        <p:spPr>
          <a:xfrm>
            <a:off x="457200" y="1447800"/>
            <a:ext cx="8229600" cy="4525963"/>
          </a:xfrm>
        </p:spPr>
        <p:txBody>
          <a:bodyPr/>
          <a:lstStyle/>
          <a:p>
            <a:r>
              <a:rPr lang="en-US" dirty="0" smtClean="0"/>
              <a:t>What do you want to do?</a:t>
            </a:r>
          </a:p>
          <a:p>
            <a:r>
              <a:rPr lang="en-US" dirty="0" smtClean="0"/>
              <a:t>Why do I say this?</a:t>
            </a:r>
          </a:p>
        </p:txBody>
      </p:sp>
      <p:sp>
        <p:nvSpPr>
          <p:cNvPr id="5"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Effect transition="in" filter="blinds(horizontal)">
                                      <p:cBhvr>
                                        <p:cTn id="7" dur="500"/>
                                        <p:tgtEl>
                                          <p:spTgt spid="624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endParaRPr lang="en-US">
              <a:latin typeface="Calibri" pitchFamily="34" charset="0"/>
            </a:endParaRPr>
          </a:p>
        </p:txBody>
      </p:sp>
      <p:sp>
        <p:nvSpPr>
          <p:cNvPr id="27650" name="Rectangle 3"/>
          <p:cNvSpPr>
            <a:spLocks noChangeArrowheads="1"/>
          </p:cNvSpPr>
          <p:nvPr/>
        </p:nvSpPr>
        <p:spPr bwMode="auto">
          <a:xfrm>
            <a:off x="3124200" y="6248400"/>
            <a:ext cx="2895600" cy="457200"/>
          </a:xfrm>
          <a:prstGeom prst="rect">
            <a:avLst/>
          </a:prstGeom>
          <a:noFill/>
          <a:ln w="12700">
            <a:noFill/>
            <a:miter lim="800000"/>
            <a:headEnd/>
            <a:tailEnd/>
          </a:ln>
        </p:spPr>
        <p:txBody>
          <a:bodyPr wrap="none" anchor="ctr"/>
          <a:lstStyle/>
          <a:p>
            <a:endParaRPr lang="en-US">
              <a:latin typeface="Calibri" pitchFamily="34" charset="0"/>
            </a:endParaRPr>
          </a:p>
        </p:txBody>
      </p:sp>
      <p:sp>
        <p:nvSpPr>
          <p:cNvPr id="27651" name="Rectangle 4"/>
          <p:cNvSpPr>
            <a:spLocks noGrp="1" noChangeArrowheads="1"/>
          </p:cNvSpPr>
          <p:nvPr>
            <p:ph type="title"/>
          </p:nvPr>
        </p:nvSpPr>
        <p:spPr>
          <a:xfrm>
            <a:off x="744538" y="0"/>
            <a:ext cx="7654925" cy="1295400"/>
          </a:xfrm>
        </p:spPr>
        <p:txBody>
          <a:bodyPr lIns="90488" tIns="44450" rIns="90488" bIns="44450"/>
          <a:lstStyle/>
          <a:p>
            <a:pPr eaLnBrk="1" hangingPunct="1"/>
            <a:r>
              <a:rPr lang="en-US" sz="4000" dirty="0" smtClean="0">
                <a:solidFill>
                  <a:srgbClr val="002060"/>
                </a:solidFill>
                <a:latin typeface="Arial" charset="0"/>
              </a:rPr>
              <a:t>Medical Care, 1991</a:t>
            </a:r>
          </a:p>
        </p:txBody>
      </p:sp>
      <p:pic>
        <p:nvPicPr>
          <p:cNvPr id="27652" name="Picture 6"/>
          <p:cNvPicPr>
            <a:picLocks noChangeAspect="1" noChangeArrowheads="1"/>
          </p:cNvPicPr>
          <p:nvPr/>
        </p:nvPicPr>
        <p:blipFill>
          <a:blip r:embed="rId3" cstate="print"/>
          <a:srcRect/>
          <a:stretch>
            <a:fillRect/>
          </a:stretch>
        </p:blipFill>
        <p:spPr bwMode="auto">
          <a:xfrm>
            <a:off x="1524000" y="1143000"/>
            <a:ext cx="5791200" cy="5207000"/>
          </a:xfrm>
          <a:prstGeom prst="rect">
            <a:avLst/>
          </a:prstGeom>
          <a:noFill/>
          <a:ln w="6350">
            <a:noFill/>
            <a:miter lim="800000"/>
            <a:headEnd/>
            <a:tailEnd/>
          </a:ln>
        </p:spPr>
      </p:pic>
      <p:sp>
        <p:nvSpPr>
          <p:cNvPr id="27653" name="Line 7"/>
          <p:cNvSpPr>
            <a:spLocks noChangeShapeType="1"/>
          </p:cNvSpPr>
          <p:nvPr/>
        </p:nvSpPr>
        <p:spPr bwMode="auto">
          <a:xfrm>
            <a:off x="685800" y="1066800"/>
            <a:ext cx="7586663"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idx="4294967295"/>
          </p:nvPr>
        </p:nvSpPr>
        <p:spPr>
          <a:xfrm>
            <a:off x="685800" y="533400"/>
            <a:ext cx="7772400" cy="1143000"/>
          </a:xfrm>
        </p:spPr>
        <p:txBody>
          <a:bodyPr/>
          <a:lstStyle/>
          <a:p>
            <a:pPr eaLnBrk="1" hangingPunct="1"/>
            <a:r>
              <a:rPr lang="en-US" sz="4000" dirty="0" smtClean="0">
                <a:solidFill>
                  <a:srgbClr val="002060"/>
                </a:solidFill>
                <a:latin typeface="Arial" charset="0"/>
              </a:rPr>
              <a:t>Cost Analysis</a:t>
            </a:r>
          </a:p>
        </p:txBody>
      </p:sp>
      <p:sp>
        <p:nvSpPr>
          <p:cNvPr id="31746" name="Rectangle 3"/>
          <p:cNvSpPr>
            <a:spLocks noGrp="1" noChangeArrowheads="1"/>
          </p:cNvSpPr>
          <p:nvPr>
            <p:ph type="body" idx="4294967295"/>
          </p:nvPr>
        </p:nvSpPr>
        <p:spPr>
          <a:xfrm>
            <a:off x="881063" y="1981200"/>
            <a:ext cx="8262937" cy="4114800"/>
          </a:xfrm>
        </p:spPr>
        <p:txBody>
          <a:bodyPr/>
          <a:lstStyle/>
          <a:p>
            <a:pPr eaLnBrk="1" hangingPunct="1"/>
            <a:r>
              <a:rPr lang="en-US" smtClean="0">
                <a:latin typeface="Arial" charset="0"/>
              </a:rPr>
              <a:t>US$11,700 - $30,200/patient/year with CD4 counts &gt;350/</a:t>
            </a:r>
            <a:r>
              <a:rPr lang="en-US" smtClean="0">
                <a:latin typeface="Arial" charset="0"/>
                <a:cs typeface="Times New Roman" pitchFamily="18" charset="0"/>
              </a:rPr>
              <a:t>µL to &lt; 50/µL</a:t>
            </a:r>
          </a:p>
          <a:p>
            <a:pPr lvl="1" eaLnBrk="1" hangingPunct="1"/>
            <a:r>
              <a:rPr lang="en-US" smtClean="0">
                <a:latin typeface="Arial" charset="0"/>
              </a:rPr>
              <a:t>Gebo et al., </a:t>
            </a:r>
            <a:r>
              <a:rPr lang="en-US" i="1" smtClean="0">
                <a:latin typeface="Arial" charset="0"/>
              </a:rPr>
              <a:t>AIDS</a:t>
            </a:r>
            <a:r>
              <a:rPr lang="en-US" smtClean="0">
                <a:latin typeface="Arial" charset="0"/>
              </a:rPr>
              <a:t> 2010</a:t>
            </a:r>
          </a:p>
          <a:p>
            <a:pPr lvl="1" eaLnBrk="1" hangingPunct="1">
              <a:buFont typeface="Arial" charset="0"/>
              <a:buNone/>
            </a:pPr>
            <a:endParaRPr lang="en-US" sz="3200" smtClean="0">
              <a:latin typeface="Arial" charset="0"/>
            </a:endParaRPr>
          </a:p>
        </p:txBody>
      </p:sp>
      <p:sp>
        <p:nvSpPr>
          <p:cNvPr id="5" name="Line 4"/>
          <p:cNvSpPr>
            <a:spLocks noChangeShapeType="1"/>
          </p:cNvSpPr>
          <p:nvPr/>
        </p:nvSpPr>
        <p:spPr bwMode="auto">
          <a:xfrm>
            <a:off x="647700" y="15240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5"/>
          <p:cNvSpPr txBox="1">
            <a:spLocks noChangeArrowheads="1"/>
          </p:cNvSpPr>
          <p:nvPr/>
        </p:nvSpPr>
        <p:spPr bwMode="auto">
          <a:xfrm>
            <a:off x="914400" y="304800"/>
            <a:ext cx="7467600" cy="646331"/>
          </a:xfrm>
          <a:prstGeom prst="rect">
            <a:avLst/>
          </a:prstGeom>
          <a:noFill/>
          <a:ln w="9525">
            <a:noFill/>
            <a:miter lim="800000"/>
            <a:headEnd/>
            <a:tailEnd/>
          </a:ln>
        </p:spPr>
        <p:txBody>
          <a:bodyPr>
            <a:spAutoFit/>
          </a:bodyPr>
          <a:lstStyle/>
          <a:p>
            <a:pPr algn="ctr"/>
            <a:r>
              <a:rPr lang="en-US" sz="3600" dirty="0" smtClean="0">
                <a:solidFill>
                  <a:srgbClr val="002060"/>
                </a:solidFill>
              </a:rPr>
              <a:t>International </a:t>
            </a:r>
            <a:r>
              <a:rPr lang="en-US" sz="3600" dirty="0">
                <a:solidFill>
                  <a:srgbClr val="002060"/>
                </a:solidFill>
              </a:rPr>
              <a:t>F</a:t>
            </a:r>
            <a:r>
              <a:rPr lang="en-US" sz="3600" dirty="0" smtClean="0">
                <a:solidFill>
                  <a:srgbClr val="002060"/>
                </a:solidFill>
              </a:rPr>
              <a:t>unding </a:t>
            </a:r>
            <a:r>
              <a:rPr lang="en-US" sz="3600" dirty="0">
                <a:solidFill>
                  <a:srgbClr val="002060"/>
                </a:solidFill>
              </a:rPr>
              <a:t>for </a:t>
            </a:r>
            <a:r>
              <a:rPr lang="en-US" sz="3600" dirty="0" smtClean="0">
                <a:solidFill>
                  <a:srgbClr val="002060"/>
                </a:solidFill>
              </a:rPr>
              <a:t>HIV </a:t>
            </a:r>
          </a:p>
        </p:txBody>
      </p:sp>
      <p:sp>
        <p:nvSpPr>
          <p:cNvPr id="22532" name="TextBox 7"/>
          <p:cNvSpPr txBox="1">
            <a:spLocks noChangeArrowheads="1"/>
          </p:cNvSpPr>
          <p:nvPr/>
        </p:nvSpPr>
        <p:spPr bwMode="auto">
          <a:xfrm>
            <a:off x="0" y="6488113"/>
            <a:ext cx="7010400" cy="369887"/>
          </a:xfrm>
          <a:prstGeom prst="rect">
            <a:avLst/>
          </a:prstGeom>
          <a:noFill/>
          <a:ln w="9525">
            <a:noFill/>
            <a:miter lim="800000"/>
            <a:headEnd/>
            <a:tailEnd/>
          </a:ln>
        </p:spPr>
        <p:txBody>
          <a:bodyPr>
            <a:spAutoFit/>
          </a:bodyPr>
          <a:lstStyle/>
          <a:p>
            <a:r>
              <a:rPr lang="en-US" dirty="0"/>
              <a:t>http://</a:t>
            </a:r>
            <a:r>
              <a:rPr lang="en-US" dirty="0" smtClean="0"/>
              <a:t>www.pepfar.gov/documents</a:t>
            </a:r>
            <a:endParaRPr lang="en-US" dirty="0"/>
          </a:p>
        </p:txBody>
      </p:sp>
      <p:pic>
        <p:nvPicPr>
          <p:cNvPr id="22533" name="Picture 7"/>
          <p:cNvPicPr>
            <a:picLocks noChangeAspect="1" noChangeArrowheads="1"/>
          </p:cNvPicPr>
          <p:nvPr/>
        </p:nvPicPr>
        <p:blipFill>
          <a:blip r:embed="rId3" cstate="print"/>
          <a:srcRect b="13623"/>
          <a:stretch>
            <a:fillRect/>
          </a:stretch>
        </p:blipFill>
        <p:spPr bwMode="auto">
          <a:xfrm>
            <a:off x="457200" y="1371600"/>
            <a:ext cx="8077200" cy="5055402"/>
          </a:xfrm>
          <a:prstGeom prst="rect">
            <a:avLst/>
          </a:prstGeom>
          <a:noFill/>
          <a:ln w="9525">
            <a:noFill/>
            <a:miter lim="800000"/>
            <a:headEnd/>
            <a:tailEnd/>
          </a:ln>
        </p:spPr>
      </p:pic>
      <p:sp>
        <p:nvSpPr>
          <p:cNvPr id="6"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pPr algn="ctr" eaLnBrk="0" fontAlgn="b" hangingPunct="0"/>
            <a:endParaRPr lang="en-US" sz="3200">
              <a:solidFill>
                <a:srgbClr val="000099"/>
              </a:solidFill>
              <a:latin typeface="Times New Roman" pitchFamily="18" charset="0"/>
            </a:endParaRPr>
          </a:p>
        </p:txBody>
      </p:sp>
      <p:sp>
        <p:nvSpPr>
          <p:cNvPr id="35842" name="Rectangle 3"/>
          <p:cNvSpPr>
            <a:spLocks noChangeArrowheads="1"/>
          </p:cNvSpPr>
          <p:nvPr/>
        </p:nvSpPr>
        <p:spPr bwMode="auto">
          <a:xfrm>
            <a:off x="3124200" y="6248400"/>
            <a:ext cx="2895600" cy="457200"/>
          </a:xfrm>
          <a:prstGeom prst="rect">
            <a:avLst/>
          </a:prstGeom>
          <a:noFill/>
          <a:ln w="12700">
            <a:noFill/>
            <a:miter lim="800000"/>
            <a:headEnd/>
            <a:tailEnd/>
          </a:ln>
        </p:spPr>
        <p:txBody>
          <a:bodyPr wrap="none" anchor="ctr"/>
          <a:lstStyle/>
          <a:p>
            <a:pPr algn="ctr" eaLnBrk="0" fontAlgn="b" hangingPunct="0"/>
            <a:endParaRPr lang="en-US" sz="3200">
              <a:solidFill>
                <a:srgbClr val="000099"/>
              </a:solidFill>
              <a:latin typeface="Times New Roman" pitchFamily="18" charset="0"/>
            </a:endParaRPr>
          </a:p>
        </p:txBody>
      </p:sp>
      <p:sp>
        <p:nvSpPr>
          <p:cNvPr id="35843" name="Rectangle 4"/>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pPr algn="ctr" eaLnBrk="0" fontAlgn="b" hangingPunct="0"/>
            <a:endParaRPr lang="en-US" sz="3200">
              <a:solidFill>
                <a:srgbClr val="000099"/>
              </a:solidFill>
              <a:latin typeface="Times New Roman" pitchFamily="18" charset="0"/>
            </a:endParaRPr>
          </a:p>
        </p:txBody>
      </p:sp>
      <p:sp>
        <p:nvSpPr>
          <p:cNvPr id="35844" name="Rectangle 5"/>
          <p:cNvSpPr>
            <a:spLocks noChangeArrowheads="1"/>
          </p:cNvSpPr>
          <p:nvPr/>
        </p:nvSpPr>
        <p:spPr bwMode="auto">
          <a:xfrm>
            <a:off x="3124200" y="6248400"/>
            <a:ext cx="2895600" cy="457200"/>
          </a:xfrm>
          <a:prstGeom prst="rect">
            <a:avLst/>
          </a:prstGeom>
          <a:noFill/>
          <a:ln w="12700">
            <a:noFill/>
            <a:miter lim="800000"/>
            <a:headEnd/>
            <a:tailEnd/>
          </a:ln>
        </p:spPr>
        <p:txBody>
          <a:bodyPr wrap="none" anchor="ctr"/>
          <a:lstStyle/>
          <a:p>
            <a:pPr algn="ctr" eaLnBrk="0" fontAlgn="b" hangingPunct="0"/>
            <a:endParaRPr lang="en-US" sz="3200">
              <a:solidFill>
                <a:srgbClr val="000099"/>
              </a:solidFill>
              <a:latin typeface="Times New Roman" pitchFamily="18" charset="0"/>
            </a:endParaRPr>
          </a:p>
        </p:txBody>
      </p:sp>
      <p:sp>
        <p:nvSpPr>
          <p:cNvPr id="35845" name="Rectangle 6"/>
          <p:cNvSpPr>
            <a:spLocks noGrp="1" noChangeArrowheads="1"/>
          </p:cNvSpPr>
          <p:nvPr>
            <p:ph type="title" idx="4294967295"/>
          </p:nvPr>
        </p:nvSpPr>
        <p:spPr>
          <a:xfrm>
            <a:off x="990600" y="152400"/>
            <a:ext cx="6908800" cy="1371600"/>
          </a:xfrm>
        </p:spPr>
        <p:txBody>
          <a:bodyPr lIns="90488" tIns="44450" rIns="90488" bIns="44450"/>
          <a:lstStyle/>
          <a:p>
            <a:pPr eaLnBrk="1" hangingPunct="1"/>
            <a:r>
              <a:rPr lang="en-US" sz="4000" dirty="0" smtClean="0">
                <a:solidFill>
                  <a:srgbClr val="002060"/>
                </a:solidFill>
                <a:latin typeface="Arial" charset="0"/>
              </a:rPr>
              <a:t>Cost-effectiveness Analysis</a:t>
            </a:r>
          </a:p>
        </p:txBody>
      </p:sp>
      <p:sp>
        <p:nvSpPr>
          <p:cNvPr id="35846" name="Rectangle 7"/>
          <p:cNvSpPr>
            <a:spLocks noGrp="1" noChangeArrowheads="1"/>
          </p:cNvSpPr>
          <p:nvPr>
            <p:ph type="body" idx="4294967295"/>
          </p:nvPr>
        </p:nvSpPr>
        <p:spPr>
          <a:xfrm>
            <a:off x="457200" y="1752600"/>
            <a:ext cx="8297863" cy="4876800"/>
          </a:xfrm>
        </p:spPr>
        <p:txBody>
          <a:bodyPr lIns="90488" tIns="44450" rIns="90488" bIns="44450"/>
          <a:lstStyle/>
          <a:p>
            <a:pPr eaLnBrk="1" hangingPunct="1"/>
            <a:r>
              <a:rPr lang="en-US" smtClean="0">
                <a:latin typeface="Arial" charset="0"/>
              </a:rPr>
              <a:t>Two different outcome measures</a:t>
            </a:r>
          </a:p>
          <a:p>
            <a:pPr lvl="1" eaLnBrk="1" hangingPunct="1"/>
            <a:r>
              <a:rPr lang="en-US" sz="3200" smtClean="0">
                <a:latin typeface="Arial" charset="0"/>
              </a:rPr>
              <a:t>Cost ($, rand, CFA)</a:t>
            </a:r>
          </a:p>
          <a:p>
            <a:pPr lvl="1" eaLnBrk="1" hangingPunct="1"/>
            <a:r>
              <a:rPr lang="en-US" sz="3200" smtClean="0">
                <a:latin typeface="Arial" charset="0"/>
              </a:rPr>
              <a:t>Effectiveness:  years of life saved (YLS)</a:t>
            </a:r>
          </a:p>
          <a:p>
            <a:pPr lvl="4" eaLnBrk="1" hangingPunct="1">
              <a:buFontTx/>
              <a:buNone/>
            </a:pPr>
            <a:r>
              <a:rPr lang="en-US" sz="3200" smtClean="0">
                <a:latin typeface="Arial" charset="0"/>
              </a:rPr>
              <a:t>		     QALYs or DALYs</a:t>
            </a:r>
          </a:p>
          <a:p>
            <a:pPr eaLnBrk="1" hangingPunct="1"/>
            <a:r>
              <a:rPr lang="en-US" smtClean="0">
                <a:latin typeface="Arial" charset="0"/>
              </a:rPr>
              <a:t>Cost-effectiveness ratio:</a:t>
            </a:r>
          </a:p>
          <a:p>
            <a:pPr eaLnBrk="1" hangingPunct="1">
              <a:buFontTx/>
              <a:buNone/>
            </a:pPr>
            <a:r>
              <a:rPr lang="en-US" smtClean="0">
                <a:latin typeface="Arial" charset="0"/>
              </a:rPr>
              <a:t>			Additional Resource Use</a:t>
            </a:r>
          </a:p>
          <a:p>
            <a:pPr eaLnBrk="1" hangingPunct="1">
              <a:buFontTx/>
              <a:buNone/>
            </a:pPr>
            <a:r>
              <a:rPr lang="en-US" smtClean="0">
                <a:latin typeface="Arial" charset="0"/>
              </a:rPr>
              <a:t>			Additional Health Benefits</a:t>
            </a:r>
          </a:p>
          <a:p>
            <a:pPr eaLnBrk="1" hangingPunct="1"/>
            <a:r>
              <a:rPr lang="en-US" smtClean="0">
                <a:latin typeface="Arial" charset="0"/>
              </a:rPr>
              <a:t>The </a:t>
            </a:r>
            <a:r>
              <a:rPr lang="en-US" i="1" smtClean="0">
                <a:solidFill>
                  <a:srgbClr val="FF0000"/>
                </a:solidFill>
                <a:latin typeface="Arial" charset="0"/>
              </a:rPr>
              <a:t>value</a:t>
            </a:r>
            <a:r>
              <a:rPr lang="en-US" smtClean="0">
                <a:latin typeface="Arial" charset="0"/>
              </a:rPr>
              <a:t> of resources spent</a:t>
            </a:r>
          </a:p>
        </p:txBody>
      </p:sp>
      <p:sp>
        <p:nvSpPr>
          <p:cNvPr id="35847" name="Line 8"/>
          <p:cNvSpPr>
            <a:spLocks noChangeShapeType="1"/>
          </p:cNvSpPr>
          <p:nvPr/>
        </p:nvSpPr>
        <p:spPr bwMode="auto">
          <a:xfrm>
            <a:off x="1897063" y="5257800"/>
            <a:ext cx="4271962" cy="0"/>
          </a:xfrm>
          <a:prstGeom prst="line">
            <a:avLst/>
          </a:prstGeom>
          <a:noFill/>
          <a:ln w="12700">
            <a:solidFill>
              <a:schemeClr val="tx1"/>
            </a:solidFill>
            <a:round/>
            <a:headEnd/>
            <a:tailEnd/>
          </a:ln>
        </p:spPr>
        <p:txBody>
          <a:bodyPr wrap="none" anchor="ctr"/>
          <a:lstStyle/>
          <a:p>
            <a:endParaRPr lang="en-US"/>
          </a:p>
        </p:txBody>
      </p:sp>
      <p:sp>
        <p:nvSpPr>
          <p:cNvPr id="10"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idx="4294967295"/>
          </p:nvPr>
        </p:nvSpPr>
        <p:spPr>
          <a:xfrm>
            <a:off x="609600" y="533400"/>
            <a:ext cx="7848600" cy="1143000"/>
          </a:xfrm>
        </p:spPr>
        <p:txBody>
          <a:bodyPr rtlCol="0">
            <a:noAutofit/>
          </a:bodyPr>
          <a:lstStyle/>
          <a:p>
            <a:pPr eaLnBrk="1" fontAlgn="auto" hangingPunct="1">
              <a:spcAft>
                <a:spcPts val="0"/>
              </a:spcAft>
              <a:defRPr/>
            </a:pPr>
            <a:r>
              <a:rPr lang="en-US" sz="4000" dirty="0" smtClean="0">
                <a:solidFill>
                  <a:srgbClr val="002060"/>
                </a:solidFill>
                <a:latin typeface="Arial" charset="0"/>
              </a:rPr>
              <a:t>Cost-effectiveness: </a:t>
            </a:r>
            <a:br>
              <a:rPr lang="en-US" sz="4000" dirty="0" smtClean="0">
                <a:solidFill>
                  <a:srgbClr val="002060"/>
                </a:solidFill>
                <a:latin typeface="Arial" charset="0"/>
              </a:rPr>
            </a:br>
            <a:r>
              <a:rPr lang="en-US" sz="4000" dirty="0" smtClean="0">
                <a:solidFill>
                  <a:srgbClr val="002060"/>
                </a:solidFill>
                <a:latin typeface="Arial" charset="0"/>
              </a:rPr>
              <a:t>Common Misconceptions</a:t>
            </a:r>
          </a:p>
        </p:txBody>
      </p:sp>
      <p:sp>
        <p:nvSpPr>
          <p:cNvPr id="201731" name="Rectangle 3"/>
          <p:cNvSpPr>
            <a:spLocks noGrp="1" noChangeArrowheads="1"/>
          </p:cNvSpPr>
          <p:nvPr>
            <p:ph type="body" idx="4294967295"/>
          </p:nvPr>
        </p:nvSpPr>
        <p:spPr>
          <a:xfrm>
            <a:off x="609600" y="2590800"/>
            <a:ext cx="8074025" cy="3581400"/>
          </a:xfrm>
        </p:spPr>
        <p:txBody>
          <a:bodyPr rtlCol="0">
            <a:normAutofit fontScale="77500" lnSpcReduction="20000"/>
          </a:bodyPr>
          <a:lstStyle/>
          <a:p>
            <a:pPr algn="ctr" eaLnBrk="1" fontAlgn="auto" hangingPunct="1">
              <a:lnSpc>
                <a:spcPct val="160000"/>
              </a:lnSpc>
              <a:spcAft>
                <a:spcPts val="0"/>
              </a:spcAft>
              <a:buFontTx/>
              <a:buNone/>
              <a:defRPr/>
            </a:pPr>
            <a:r>
              <a:rPr lang="en-US" sz="3600" dirty="0" smtClean="0">
                <a:latin typeface="Arial" charset="0"/>
                <a:sym typeface="Symbol" pitchFamily="18" charset="2"/>
              </a:rPr>
              <a:t>“Cost-Effective” = </a:t>
            </a:r>
            <a:r>
              <a:rPr lang="en-US" sz="3600" dirty="0" smtClean="0">
                <a:latin typeface="Arial" charset="0"/>
              </a:rPr>
              <a:t>“Cheap”</a:t>
            </a:r>
          </a:p>
          <a:p>
            <a:pPr algn="ctr" eaLnBrk="1" fontAlgn="auto" hangingPunct="1">
              <a:lnSpc>
                <a:spcPct val="160000"/>
              </a:lnSpc>
              <a:spcAft>
                <a:spcPts val="0"/>
              </a:spcAft>
              <a:buFontTx/>
              <a:buNone/>
              <a:defRPr/>
            </a:pPr>
            <a:r>
              <a:rPr lang="en-US" sz="3600" dirty="0" smtClean="0">
                <a:latin typeface="Arial" charset="0"/>
                <a:sym typeface="Symbol" pitchFamily="18" charset="2"/>
              </a:rPr>
              <a:t>“Cost-Effective” = “Saves Money</a:t>
            </a:r>
            <a:r>
              <a:rPr lang="en-US" sz="3600" dirty="0" smtClean="0">
                <a:latin typeface="Arial" charset="0"/>
              </a:rPr>
              <a:t>”</a:t>
            </a:r>
          </a:p>
          <a:p>
            <a:pPr algn="ctr" eaLnBrk="1" fontAlgn="auto" hangingPunct="1">
              <a:lnSpc>
                <a:spcPct val="160000"/>
              </a:lnSpc>
              <a:spcAft>
                <a:spcPts val="0"/>
              </a:spcAft>
              <a:buFontTx/>
              <a:buNone/>
              <a:defRPr/>
            </a:pPr>
            <a:endParaRPr lang="en-US" sz="3600" dirty="0" smtClean="0">
              <a:latin typeface="Arial" charset="0"/>
            </a:endParaRPr>
          </a:p>
          <a:p>
            <a:pPr algn="ctr" eaLnBrk="1" fontAlgn="auto" hangingPunct="1">
              <a:lnSpc>
                <a:spcPct val="160000"/>
              </a:lnSpc>
              <a:spcAft>
                <a:spcPts val="0"/>
              </a:spcAft>
              <a:buFontTx/>
              <a:buNone/>
              <a:defRPr/>
            </a:pPr>
            <a:r>
              <a:rPr lang="en-US" sz="3600" dirty="0" smtClean="0">
                <a:latin typeface="Arial" charset="0"/>
              </a:rPr>
              <a:t>“Cost-Effective” = Additional benefit worth the additional cost ($/QALY)</a:t>
            </a:r>
          </a:p>
          <a:p>
            <a:pPr algn="ctr" eaLnBrk="1" fontAlgn="auto" hangingPunct="1">
              <a:lnSpc>
                <a:spcPct val="160000"/>
              </a:lnSpc>
              <a:spcAft>
                <a:spcPts val="0"/>
              </a:spcAft>
              <a:buFontTx/>
              <a:buNone/>
              <a:defRPr/>
            </a:pPr>
            <a:endParaRPr lang="en-US" sz="2800" dirty="0" smtClean="0">
              <a:latin typeface="Arial" charset="0"/>
            </a:endParaRPr>
          </a:p>
        </p:txBody>
      </p:sp>
      <p:sp>
        <p:nvSpPr>
          <p:cNvPr id="14340" name="Line 5"/>
          <p:cNvSpPr>
            <a:spLocks noChangeShapeType="1"/>
          </p:cNvSpPr>
          <p:nvPr/>
        </p:nvSpPr>
        <p:spPr bwMode="auto">
          <a:xfrm flipH="1">
            <a:off x="4572000" y="3505200"/>
            <a:ext cx="177800" cy="290513"/>
          </a:xfrm>
          <a:prstGeom prst="line">
            <a:avLst/>
          </a:prstGeom>
          <a:noFill/>
          <a:ln w="69850">
            <a:solidFill>
              <a:srgbClr val="FF0000"/>
            </a:solidFill>
            <a:round/>
            <a:headEnd/>
            <a:tailEnd/>
          </a:ln>
        </p:spPr>
        <p:txBody>
          <a:bodyPr wrap="none" anchor="ctr"/>
          <a:lstStyle/>
          <a:p>
            <a:endParaRPr lang="en-US"/>
          </a:p>
        </p:txBody>
      </p:sp>
      <p:sp>
        <p:nvSpPr>
          <p:cNvPr id="14341" name="Line 6"/>
          <p:cNvSpPr>
            <a:spLocks noChangeShapeType="1"/>
          </p:cNvSpPr>
          <p:nvPr/>
        </p:nvSpPr>
        <p:spPr bwMode="auto">
          <a:xfrm flipH="1">
            <a:off x="5156200" y="2819400"/>
            <a:ext cx="177800" cy="290513"/>
          </a:xfrm>
          <a:prstGeom prst="line">
            <a:avLst/>
          </a:prstGeom>
          <a:noFill/>
          <a:ln w="69850">
            <a:solidFill>
              <a:srgbClr val="FF0000"/>
            </a:solidFill>
            <a:round/>
            <a:headEnd/>
            <a:tailEnd/>
          </a:ln>
        </p:spPr>
        <p:txBody>
          <a:bodyPr wrap="none" anchor="ctr"/>
          <a:lstStyle/>
          <a:p>
            <a:endParaRPr lang="en-US"/>
          </a:p>
        </p:txBody>
      </p:sp>
      <p:pic>
        <p:nvPicPr>
          <p:cNvPr id="7" name="Picture 6" descr="checkmark.jpg"/>
          <p:cNvPicPr>
            <a:picLocks noChangeAspect="1"/>
          </p:cNvPicPr>
          <p:nvPr/>
        </p:nvPicPr>
        <p:blipFill>
          <a:blip r:embed="rId3" cstate="print"/>
          <a:srcRect/>
          <a:stretch>
            <a:fillRect/>
          </a:stretch>
        </p:blipFill>
        <p:spPr bwMode="auto">
          <a:xfrm>
            <a:off x="3579813" y="4572000"/>
            <a:ext cx="382587" cy="342900"/>
          </a:xfrm>
          <a:prstGeom prst="rect">
            <a:avLst/>
          </a:prstGeom>
          <a:noFill/>
          <a:ln w="9525">
            <a:noFill/>
            <a:miter lim="800000"/>
            <a:headEnd/>
            <a:tailEnd/>
          </a:ln>
        </p:spPr>
      </p:pic>
      <p:sp>
        <p:nvSpPr>
          <p:cNvPr id="8" name="Line 4"/>
          <p:cNvSpPr>
            <a:spLocks noChangeShapeType="1"/>
          </p:cNvSpPr>
          <p:nvPr/>
        </p:nvSpPr>
        <p:spPr bwMode="auto">
          <a:xfrm>
            <a:off x="685800" y="17526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1434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idx="4294967295"/>
          </p:nvPr>
        </p:nvSpPr>
        <p:spPr>
          <a:xfrm>
            <a:off x="0" y="0"/>
            <a:ext cx="9144000" cy="1462088"/>
          </a:xfrm>
        </p:spPr>
        <p:txBody>
          <a:bodyPr rtlCol="0">
            <a:normAutofit/>
          </a:bodyPr>
          <a:lstStyle/>
          <a:p>
            <a:pPr eaLnBrk="1" fontAlgn="auto" hangingPunct="1">
              <a:spcAft>
                <a:spcPts val="0"/>
              </a:spcAft>
              <a:defRPr/>
            </a:pPr>
            <a:r>
              <a:rPr lang="en-US" sz="4000" dirty="0" smtClean="0">
                <a:solidFill>
                  <a:srgbClr val="002060"/>
                </a:solidFill>
                <a:latin typeface="Arial" charset="0"/>
              </a:rPr>
              <a:t>Cost-effectiveness “Thresholds” </a:t>
            </a:r>
            <a:endParaRPr lang="en-US" sz="4000" dirty="0">
              <a:solidFill>
                <a:srgbClr val="002060"/>
              </a:solidFill>
              <a:latin typeface="Arial" charset="0"/>
            </a:endParaRPr>
          </a:p>
        </p:txBody>
      </p:sp>
      <p:sp>
        <p:nvSpPr>
          <p:cNvPr id="207875" name="Rectangle 3"/>
          <p:cNvSpPr>
            <a:spLocks noGrp="1" noChangeArrowheads="1"/>
          </p:cNvSpPr>
          <p:nvPr>
            <p:ph type="body" idx="4294967295"/>
          </p:nvPr>
        </p:nvSpPr>
        <p:spPr>
          <a:xfrm>
            <a:off x="0" y="1644650"/>
            <a:ext cx="8683625" cy="4487863"/>
          </a:xfrm>
        </p:spPr>
        <p:txBody>
          <a:bodyPr rtlCol="0">
            <a:normAutofit/>
          </a:bodyPr>
          <a:lstStyle/>
          <a:p>
            <a:pPr marL="349250" indent="-349250" eaLnBrk="1" fontAlgn="auto" hangingPunct="1">
              <a:spcAft>
                <a:spcPts val="0"/>
              </a:spcAft>
              <a:buFontTx/>
              <a:buNone/>
              <a:defRPr/>
            </a:pPr>
            <a:r>
              <a:rPr lang="en-US" sz="2800" dirty="0">
                <a:solidFill>
                  <a:schemeClr val="tx1">
                    <a:lumMod val="75000"/>
                    <a:lumOff val="25000"/>
                  </a:schemeClr>
                </a:solidFill>
                <a:latin typeface="Arial" charset="0"/>
              </a:rPr>
              <a:t>   The Commission on Macroeconomics and Health and WHO have suggested that interventions are:</a:t>
            </a:r>
          </a:p>
          <a:p>
            <a:pPr marL="1139825" lvl="2" indent="-227013" eaLnBrk="1" fontAlgn="auto" hangingPunct="1">
              <a:spcAft>
                <a:spcPts val="0"/>
              </a:spcAft>
              <a:buFont typeface="Arial" pitchFamily="34" charset="0"/>
              <a:buChar char="•"/>
              <a:defRPr/>
            </a:pPr>
            <a:r>
              <a:rPr lang="en-US" sz="2600" b="1" i="1" dirty="0" smtClean="0">
                <a:solidFill>
                  <a:schemeClr val="tx1">
                    <a:lumMod val="75000"/>
                    <a:lumOff val="25000"/>
                  </a:schemeClr>
                </a:solidFill>
                <a:latin typeface="Arial" charset="0"/>
              </a:rPr>
              <a:t> </a:t>
            </a:r>
            <a:r>
              <a:rPr lang="en-US" sz="2600" b="1" i="1" dirty="0" smtClean="0">
                <a:solidFill>
                  <a:srgbClr val="FF0000"/>
                </a:solidFill>
                <a:latin typeface="Arial" charset="0"/>
              </a:rPr>
              <a:t>Very </a:t>
            </a:r>
            <a:r>
              <a:rPr lang="en-US" sz="2600" b="1" i="1" dirty="0">
                <a:solidFill>
                  <a:srgbClr val="FF0000"/>
                </a:solidFill>
                <a:latin typeface="Arial" charset="0"/>
              </a:rPr>
              <a:t>cost-effective</a:t>
            </a:r>
            <a:r>
              <a:rPr lang="en-US" sz="2600" dirty="0">
                <a:solidFill>
                  <a:schemeClr val="tx1">
                    <a:lumMod val="75000"/>
                    <a:lumOff val="25000"/>
                  </a:schemeClr>
                </a:solidFill>
                <a:latin typeface="Arial" charset="0"/>
              </a:rPr>
              <a:t>: the CE ratio is &lt;1 x GDP per capita for that country</a:t>
            </a:r>
          </a:p>
          <a:p>
            <a:pPr marL="1139825" lvl="2" indent="-227013" eaLnBrk="1" fontAlgn="auto" hangingPunct="1">
              <a:spcAft>
                <a:spcPts val="0"/>
              </a:spcAft>
              <a:buFontTx/>
              <a:buNone/>
              <a:defRPr/>
            </a:pPr>
            <a:r>
              <a:rPr lang="en-US" sz="2600" dirty="0">
                <a:solidFill>
                  <a:schemeClr val="tx1">
                    <a:lumMod val="75000"/>
                    <a:lumOff val="25000"/>
                  </a:schemeClr>
                </a:solidFill>
                <a:latin typeface="Arial" charset="0"/>
              </a:rPr>
              <a:t>	</a:t>
            </a:r>
            <a:r>
              <a:rPr lang="en-US" sz="2800" dirty="0">
                <a:solidFill>
                  <a:schemeClr val="tx1">
                    <a:lumMod val="75000"/>
                    <a:lumOff val="25000"/>
                  </a:schemeClr>
                </a:solidFill>
                <a:latin typeface="Arial" charset="0"/>
              </a:rPr>
              <a:t>	$43,000 for US</a:t>
            </a:r>
          </a:p>
          <a:p>
            <a:pPr marL="1139825" lvl="2" indent="-227013" eaLnBrk="1" fontAlgn="auto" hangingPunct="1">
              <a:spcAft>
                <a:spcPts val="0"/>
              </a:spcAft>
              <a:buFont typeface="Arial" pitchFamily="34" charset="0"/>
              <a:buChar char="•"/>
              <a:defRPr/>
            </a:pPr>
            <a:r>
              <a:rPr lang="en-US" sz="2600" b="1" dirty="0">
                <a:solidFill>
                  <a:schemeClr val="tx1">
                    <a:lumMod val="75000"/>
                    <a:lumOff val="25000"/>
                  </a:schemeClr>
                </a:solidFill>
                <a:latin typeface="Arial" charset="0"/>
              </a:rPr>
              <a:t> </a:t>
            </a:r>
            <a:r>
              <a:rPr lang="en-US" sz="2600" b="1" i="1" dirty="0">
                <a:solidFill>
                  <a:srgbClr val="FF0000"/>
                </a:solidFill>
                <a:latin typeface="Arial" charset="0"/>
              </a:rPr>
              <a:t>Cost-effective</a:t>
            </a:r>
            <a:r>
              <a:rPr lang="en-US" sz="2600" dirty="0">
                <a:solidFill>
                  <a:schemeClr val="tx1">
                    <a:lumMod val="75000"/>
                    <a:lumOff val="25000"/>
                  </a:schemeClr>
                </a:solidFill>
                <a:latin typeface="Arial" charset="0"/>
              </a:rPr>
              <a:t>: the CE ratio is </a:t>
            </a:r>
          </a:p>
          <a:p>
            <a:pPr marL="1139825" lvl="2" indent="-227013" eaLnBrk="1" fontAlgn="auto" hangingPunct="1">
              <a:spcAft>
                <a:spcPts val="0"/>
              </a:spcAft>
              <a:buFontTx/>
              <a:buNone/>
              <a:defRPr/>
            </a:pPr>
            <a:r>
              <a:rPr lang="en-US" sz="2600" dirty="0">
                <a:solidFill>
                  <a:schemeClr val="tx1">
                    <a:lumMod val="75000"/>
                    <a:lumOff val="25000"/>
                  </a:schemeClr>
                </a:solidFill>
                <a:latin typeface="Arial" charset="0"/>
              </a:rPr>
              <a:t>	&lt;3 x GDP per capita for that country</a:t>
            </a:r>
            <a:endParaRPr lang="en-US" sz="1800" dirty="0">
              <a:solidFill>
                <a:schemeClr val="tx1">
                  <a:lumMod val="75000"/>
                  <a:lumOff val="25000"/>
                </a:schemeClr>
              </a:solidFill>
              <a:latin typeface="Arial" charset="0"/>
            </a:endParaRPr>
          </a:p>
          <a:p>
            <a:pPr marL="1139825" lvl="2" indent="-227013" eaLnBrk="1" fontAlgn="auto" hangingPunct="1">
              <a:spcAft>
                <a:spcPts val="0"/>
              </a:spcAft>
              <a:buFontTx/>
              <a:buNone/>
              <a:defRPr/>
            </a:pPr>
            <a:endParaRPr lang="en-US" sz="2600" dirty="0">
              <a:solidFill>
                <a:srgbClr val="FF0000"/>
              </a:solidFill>
              <a:latin typeface="Arial" charset="0"/>
            </a:endParaRPr>
          </a:p>
        </p:txBody>
      </p:sp>
      <p:sp>
        <p:nvSpPr>
          <p:cNvPr id="207877" name="Rectangle 5"/>
          <p:cNvSpPr>
            <a:spLocks noChangeArrowheads="1"/>
          </p:cNvSpPr>
          <p:nvPr/>
        </p:nvSpPr>
        <p:spPr bwMode="auto">
          <a:xfrm>
            <a:off x="4275138" y="6400800"/>
            <a:ext cx="4010025" cy="369888"/>
          </a:xfrm>
          <a:prstGeom prst="rect">
            <a:avLst/>
          </a:prstGeom>
          <a:noFill/>
          <a:ln w="12700">
            <a:noFill/>
            <a:miter lim="800000"/>
            <a:headEnd/>
            <a:tailEnd/>
          </a:ln>
        </p:spPr>
        <p:txBody>
          <a:bodyPr wrap="none">
            <a:spAutoFit/>
          </a:bodyPr>
          <a:lstStyle/>
          <a:p>
            <a:pPr algn="ctr" eaLnBrk="0" fontAlgn="auto" hangingPunct="0">
              <a:spcBef>
                <a:spcPts val="0"/>
              </a:spcBef>
              <a:spcAft>
                <a:spcPts val="0"/>
              </a:spcAft>
              <a:defRPr/>
            </a:pPr>
            <a:r>
              <a:rPr lang="en-US" dirty="0">
                <a:solidFill>
                  <a:schemeClr val="tx1">
                    <a:lumMod val="75000"/>
                    <a:lumOff val="25000"/>
                  </a:schemeClr>
                </a:solidFill>
                <a:latin typeface="+mn-lt"/>
              </a:rPr>
              <a:t>Macroeconomics and Health: WHO 2001</a:t>
            </a:r>
          </a:p>
        </p:txBody>
      </p:sp>
      <p:sp>
        <p:nvSpPr>
          <p:cNvPr id="6"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pPr eaLnBrk="1" hangingPunct="1"/>
            <a:r>
              <a:rPr lang="en-US" sz="4000" dirty="0" smtClean="0">
                <a:solidFill>
                  <a:srgbClr val="002060"/>
                </a:solidFill>
                <a:latin typeface="Arial" charset="0"/>
              </a:rPr>
              <a:t>Resources are limited</a:t>
            </a:r>
          </a:p>
        </p:txBody>
      </p:sp>
      <p:sp>
        <p:nvSpPr>
          <p:cNvPr id="41986" name="Rectangle 3"/>
          <p:cNvSpPr>
            <a:spLocks noGrp="1" noChangeArrowheads="1"/>
          </p:cNvSpPr>
          <p:nvPr>
            <p:ph idx="1"/>
          </p:nvPr>
        </p:nvSpPr>
        <p:spPr/>
        <p:txBody>
          <a:bodyPr/>
          <a:lstStyle/>
          <a:p>
            <a:pPr marL="609600" indent="-609600" eaLnBrk="1" hangingPunct="1">
              <a:buFontTx/>
              <a:buNone/>
            </a:pPr>
            <a:endParaRPr lang="en-US" smtClean="0"/>
          </a:p>
        </p:txBody>
      </p:sp>
      <p:sp>
        <p:nvSpPr>
          <p:cNvPr id="5"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pPr eaLnBrk="1" hangingPunct="1"/>
            <a:r>
              <a:rPr lang="en-US" sz="4000" dirty="0" smtClean="0">
                <a:solidFill>
                  <a:srgbClr val="002060"/>
                </a:solidFill>
                <a:latin typeface="Arial" charset="0"/>
              </a:rPr>
              <a:t>Resources are limited</a:t>
            </a:r>
          </a:p>
        </p:txBody>
      </p:sp>
      <p:sp>
        <p:nvSpPr>
          <p:cNvPr id="44034" name="Rectangle 3"/>
          <p:cNvSpPr>
            <a:spLocks noGrp="1" noChangeArrowheads="1"/>
          </p:cNvSpPr>
          <p:nvPr>
            <p:ph idx="1"/>
          </p:nvPr>
        </p:nvSpPr>
        <p:spPr>
          <a:xfrm>
            <a:off x="457200" y="1981200"/>
            <a:ext cx="8229600" cy="4525963"/>
          </a:xfrm>
        </p:spPr>
        <p:txBody>
          <a:bodyPr/>
          <a:lstStyle/>
          <a:p>
            <a:pPr marL="609600" indent="-609600" eaLnBrk="1" hangingPunct="1">
              <a:buFontTx/>
              <a:buNone/>
            </a:pPr>
            <a:endParaRPr lang="en-US" dirty="0" smtClean="0">
              <a:latin typeface="Arial" charset="0"/>
            </a:endParaRPr>
          </a:p>
          <a:p>
            <a:pPr marL="609600" indent="-609600" eaLnBrk="1" hangingPunct="1">
              <a:buFontTx/>
              <a:buNone/>
            </a:pPr>
            <a:endParaRPr lang="en-US" dirty="0" smtClean="0">
              <a:latin typeface="Arial" charset="0"/>
            </a:endParaRPr>
          </a:p>
          <a:p>
            <a:pPr marL="609600" indent="-609600" eaLnBrk="1" hangingPunct="1">
              <a:buFontTx/>
              <a:buNone/>
            </a:pPr>
            <a:endParaRPr lang="en-US" dirty="0" smtClean="0">
              <a:latin typeface="Arial" charset="0"/>
            </a:endParaRPr>
          </a:p>
          <a:p>
            <a:pPr marL="609600" indent="-609600" algn="ctr" eaLnBrk="1" hangingPunct="1">
              <a:buFontTx/>
              <a:buNone/>
            </a:pPr>
            <a:r>
              <a:rPr lang="en-US" sz="3600" dirty="0" smtClean="0">
                <a:latin typeface="Arial" charset="0"/>
              </a:rPr>
              <a:t>Period.</a:t>
            </a:r>
          </a:p>
          <a:p>
            <a:pPr marL="609600" indent="-609600" algn="ctr" eaLnBrk="1" hangingPunct="1">
              <a:buFontTx/>
              <a:buNone/>
            </a:pPr>
            <a:endParaRPr lang="en-US" dirty="0" smtClean="0">
              <a:latin typeface="Arial" charset="0"/>
            </a:endParaRPr>
          </a:p>
          <a:p>
            <a:pPr marL="609600" indent="-609600" algn="ctr" eaLnBrk="1" hangingPunct="1">
              <a:buFontTx/>
              <a:buNone/>
            </a:pPr>
            <a:endParaRPr lang="en-US" dirty="0" smtClean="0">
              <a:latin typeface="Arial" charset="0"/>
            </a:endParaRPr>
          </a:p>
        </p:txBody>
      </p:sp>
      <p:sp>
        <p:nvSpPr>
          <p:cNvPr id="5"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type="title"/>
          </p:nvPr>
        </p:nvSpPr>
        <p:spPr>
          <a:xfrm>
            <a:off x="0" y="152400"/>
            <a:ext cx="9144000" cy="838200"/>
          </a:xfrm>
        </p:spPr>
        <p:txBody>
          <a:bodyPr/>
          <a:lstStyle/>
          <a:p>
            <a:pPr eaLnBrk="1" hangingPunct="1"/>
            <a:r>
              <a:rPr lang="en-US" sz="4000" dirty="0" smtClean="0">
                <a:solidFill>
                  <a:srgbClr val="002060"/>
                </a:solidFill>
                <a:latin typeface="Arial" pitchFamily="34" charset="0"/>
                <a:cs typeface="Arial" pitchFamily="34" charset="0"/>
              </a:rPr>
              <a:t>CREST Take-home #2</a:t>
            </a:r>
          </a:p>
        </p:txBody>
      </p:sp>
      <p:sp>
        <p:nvSpPr>
          <p:cNvPr id="62467" name="Content Placeholder 1"/>
          <p:cNvSpPr>
            <a:spLocks noGrp="1"/>
          </p:cNvSpPr>
          <p:nvPr>
            <p:ph idx="1"/>
          </p:nvPr>
        </p:nvSpPr>
        <p:spPr>
          <a:xfrm>
            <a:off x="457200" y="1447800"/>
            <a:ext cx="8229600" cy="4525963"/>
          </a:xfrm>
        </p:spPr>
        <p:txBody>
          <a:bodyPr/>
          <a:lstStyle/>
          <a:p>
            <a:r>
              <a:rPr lang="en-US" dirty="0" smtClean="0"/>
              <a:t>Find a good mentor</a:t>
            </a:r>
          </a:p>
          <a:p>
            <a:r>
              <a:rPr lang="en-US" dirty="0" smtClean="0"/>
              <a:t>“Mutual fund rule”</a:t>
            </a:r>
          </a:p>
        </p:txBody>
      </p:sp>
      <p:sp>
        <p:nvSpPr>
          <p:cNvPr id="5"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Effect transition="in" filter="blinds(horizontal)">
                                      <p:cBhvr>
                                        <p:cTn id="7" dur="1000"/>
                                        <p:tgtEl>
                                          <p:spTgt spid="624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ChangeArrowheads="1"/>
          </p:cNvSpPr>
          <p:nvPr/>
        </p:nvSpPr>
        <p:spPr bwMode="auto">
          <a:xfrm>
            <a:off x="0" y="6519863"/>
            <a:ext cx="7004050" cy="338137"/>
          </a:xfrm>
          <a:prstGeom prst="rect">
            <a:avLst/>
          </a:prstGeom>
          <a:noFill/>
          <a:ln w="9525">
            <a:noFill/>
            <a:miter lim="800000"/>
            <a:headEnd/>
            <a:tailEnd/>
          </a:ln>
        </p:spPr>
        <p:txBody>
          <a:bodyPr wrap="none">
            <a:spAutoFit/>
          </a:bodyPr>
          <a:lstStyle/>
          <a:p>
            <a:r>
              <a:rPr lang="en-US" sz="1600">
                <a:cs typeface="Arial" pitchFamily="34" charset="0"/>
              </a:rPr>
              <a:t>https://research.tufts-nemc.org/cear4/AboutUs/WhatistheCEARegistry.aspx</a:t>
            </a:r>
          </a:p>
        </p:txBody>
      </p:sp>
      <p:pic>
        <p:nvPicPr>
          <p:cNvPr id="19459" name="Picture 6"/>
          <p:cNvPicPr>
            <a:picLocks noChangeAspect="1" noChangeArrowheads="1"/>
          </p:cNvPicPr>
          <p:nvPr/>
        </p:nvPicPr>
        <p:blipFill>
          <a:blip r:embed="rId3" cstate="print"/>
          <a:srcRect r="1530" b="4720"/>
          <a:stretch>
            <a:fillRect/>
          </a:stretch>
        </p:blipFill>
        <p:spPr bwMode="auto">
          <a:xfrm>
            <a:off x="0" y="1447800"/>
            <a:ext cx="8928100" cy="4876800"/>
          </a:xfrm>
          <a:prstGeom prst="rect">
            <a:avLst/>
          </a:prstGeom>
          <a:noFill/>
          <a:ln w="9525">
            <a:noFill/>
            <a:miter lim="800000"/>
            <a:headEnd/>
            <a:tailEnd/>
          </a:ln>
        </p:spPr>
      </p:pic>
      <p:sp>
        <p:nvSpPr>
          <p:cNvPr id="11" name="Rectangle 2"/>
          <p:cNvSpPr txBox="1">
            <a:spLocks noChangeArrowheads="1"/>
          </p:cNvSpPr>
          <p:nvPr/>
        </p:nvSpPr>
        <p:spPr bwMode="auto">
          <a:xfrm>
            <a:off x="152400" y="609600"/>
            <a:ext cx="8839200" cy="533400"/>
          </a:xfrm>
          <a:prstGeom prst="rect">
            <a:avLst/>
          </a:prstGeom>
          <a:noFill/>
          <a:ln w="9525">
            <a:noFill/>
            <a:miter lim="800000"/>
            <a:headEnd/>
            <a:tailEnd/>
          </a:ln>
        </p:spPr>
        <p:txBody>
          <a:bodyPr anchor="ctr"/>
          <a:lstStyle/>
          <a:p>
            <a:pPr algn="ctr" eaLnBrk="0" hangingPunct="0">
              <a:defRPr/>
            </a:pPr>
            <a:r>
              <a:rPr lang="en-US" sz="4000" kern="0" dirty="0" smtClean="0">
                <a:solidFill>
                  <a:srgbClr val="002060"/>
                </a:solidFill>
                <a:ea typeface="+mj-ea"/>
                <a:cs typeface="Arial" pitchFamily="34" charset="0"/>
              </a:rPr>
              <a:t>Publications on </a:t>
            </a:r>
            <a:r>
              <a:rPr lang="en-US" sz="4000" kern="0" dirty="0">
                <a:solidFill>
                  <a:srgbClr val="002060"/>
                </a:solidFill>
                <a:ea typeface="+mj-ea"/>
                <a:cs typeface="Arial" pitchFamily="34" charset="0"/>
              </a:rPr>
              <a:t>Cost-Effectiveness</a:t>
            </a:r>
          </a:p>
        </p:txBody>
      </p:sp>
      <p:sp>
        <p:nvSpPr>
          <p:cNvPr id="19461" name="TextBox 6"/>
          <p:cNvSpPr txBox="1">
            <a:spLocks noChangeArrowheads="1"/>
          </p:cNvSpPr>
          <p:nvPr/>
        </p:nvSpPr>
        <p:spPr bwMode="auto">
          <a:xfrm rot="-5400000">
            <a:off x="-1088231" y="3586956"/>
            <a:ext cx="2667000" cy="369888"/>
          </a:xfrm>
          <a:prstGeom prst="rect">
            <a:avLst/>
          </a:prstGeom>
          <a:solidFill>
            <a:schemeClr val="bg1"/>
          </a:solidFill>
          <a:ln w="9525">
            <a:noFill/>
            <a:miter lim="800000"/>
            <a:headEnd/>
            <a:tailEnd/>
          </a:ln>
        </p:spPr>
        <p:txBody>
          <a:bodyPr>
            <a:spAutoFit/>
          </a:bodyPr>
          <a:lstStyle/>
          <a:p>
            <a:r>
              <a:rPr lang="en-US" b="1"/>
              <a:t>Number of Studies</a:t>
            </a:r>
          </a:p>
        </p:txBody>
      </p:sp>
      <p:sp>
        <p:nvSpPr>
          <p:cNvPr id="19462" name="TextBox 11"/>
          <p:cNvSpPr txBox="1">
            <a:spLocks noChangeArrowheads="1"/>
          </p:cNvSpPr>
          <p:nvPr/>
        </p:nvSpPr>
        <p:spPr bwMode="auto">
          <a:xfrm>
            <a:off x="4267200" y="6019800"/>
            <a:ext cx="762000" cy="369888"/>
          </a:xfrm>
          <a:prstGeom prst="rect">
            <a:avLst/>
          </a:prstGeom>
          <a:solidFill>
            <a:schemeClr val="bg1"/>
          </a:solidFill>
          <a:ln w="9525">
            <a:noFill/>
            <a:miter lim="800000"/>
            <a:headEnd/>
            <a:tailEnd/>
          </a:ln>
        </p:spPr>
        <p:txBody>
          <a:bodyPr>
            <a:spAutoFit/>
          </a:bodyPr>
          <a:lstStyle/>
          <a:p>
            <a:r>
              <a:rPr lang="en-US" b="1"/>
              <a:t>Year</a:t>
            </a:r>
          </a:p>
        </p:txBody>
      </p:sp>
      <p:sp>
        <p:nvSpPr>
          <p:cNvPr id="8"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endParaRPr lang="en-US">
              <a:latin typeface="Times New Roman" pitchFamily="18" charset="0"/>
            </a:endParaRPr>
          </a:p>
        </p:txBody>
      </p:sp>
      <p:sp>
        <p:nvSpPr>
          <p:cNvPr id="50178" name="Rectangle 3"/>
          <p:cNvSpPr>
            <a:spLocks noChangeArrowheads="1"/>
          </p:cNvSpPr>
          <p:nvPr/>
        </p:nvSpPr>
        <p:spPr bwMode="auto">
          <a:xfrm>
            <a:off x="3124200" y="6248400"/>
            <a:ext cx="2895600" cy="457200"/>
          </a:xfrm>
          <a:prstGeom prst="rect">
            <a:avLst/>
          </a:prstGeom>
          <a:noFill/>
          <a:ln w="12700">
            <a:noFill/>
            <a:miter lim="800000"/>
            <a:headEnd/>
            <a:tailEnd/>
          </a:ln>
        </p:spPr>
        <p:txBody>
          <a:bodyPr wrap="none" anchor="ctr"/>
          <a:lstStyle/>
          <a:p>
            <a:endParaRPr lang="en-US">
              <a:latin typeface="Times New Roman" pitchFamily="18" charset="0"/>
            </a:endParaRPr>
          </a:p>
        </p:txBody>
      </p:sp>
      <p:sp>
        <p:nvSpPr>
          <p:cNvPr id="13316" name="Rectangle 4"/>
          <p:cNvSpPr>
            <a:spLocks noGrp="1" noChangeArrowheads="1"/>
          </p:cNvSpPr>
          <p:nvPr>
            <p:ph type="title" idx="4294967295"/>
          </p:nvPr>
        </p:nvSpPr>
        <p:spPr>
          <a:xfrm>
            <a:off x="457200" y="0"/>
            <a:ext cx="8077200" cy="1676400"/>
          </a:xfrm>
        </p:spPr>
        <p:txBody>
          <a:bodyPr lIns="90488" tIns="44450" rIns="90488" bIns="44450" rtlCol="0">
            <a:normAutofit/>
          </a:bodyPr>
          <a:lstStyle/>
          <a:p>
            <a:pPr eaLnBrk="1" fontAlgn="auto" hangingPunct="1">
              <a:spcAft>
                <a:spcPts val="0"/>
              </a:spcAft>
              <a:defRPr/>
            </a:pPr>
            <a:r>
              <a:rPr lang="en-US" sz="3800" dirty="0">
                <a:solidFill>
                  <a:srgbClr val="002060"/>
                </a:solidFill>
                <a:latin typeface="Arial" charset="0"/>
              </a:rPr>
              <a:t>Cost-effectiveness of Preventing AIDS Complications (CEPAC</a:t>
            </a:r>
            <a:r>
              <a:rPr lang="en-US" sz="3800" dirty="0" smtClean="0">
                <a:solidFill>
                  <a:srgbClr val="002060"/>
                </a:solidFill>
                <a:latin typeface="Arial" charset="0"/>
              </a:rPr>
              <a:t>)</a:t>
            </a:r>
            <a:endParaRPr lang="en-US" sz="3800" dirty="0">
              <a:solidFill>
                <a:srgbClr val="002060"/>
              </a:solidFill>
              <a:latin typeface="Arial" charset="0"/>
            </a:endParaRPr>
          </a:p>
        </p:txBody>
      </p:sp>
      <p:sp>
        <p:nvSpPr>
          <p:cNvPr id="13317" name="Rectangle 5"/>
          <p:cNvSpPr>
            <a:spLocks noGrp="1" noChangeArrowheads="1"/>
          </p:cNvSpPr>
          <p:nvPr>
            <p:ph type="body" idx="4294967295"/>
          </p:nvPr>
        </p:nvSpPr>
        <p:spPr>
          <a:xfrm>
            <a:off x="277813" y="1981200"/>
            <a:ext cx="9170987" cy="6038850"/>
          </a:xfrm>
        </p:spPr>
        <p:txBody>
          <a:bodyPr lIns="90488" tIns="44450" rIns="90488" bIns="44450" rtlCol="0">
            <a:normAutofit/>
          </a:bodyPr>
          <a:lstStyle/>
          <a:p>
            <a:pPr eaLnBrk="1" fontAlgn="auto" hangingPunct="1">
              <a:lnSpc>
                <a:spcPct val="75000"/>
              </a:lnSpc>
              <a:spcBef>
                <a:spcPct val="0"/>
              </a:spcBef>
              <a:spcAft>
                <a:spcPct val="65000"/>
              </a:spcAft>
              <a:buFont typeface="Arial" pitchFamily="34" charset="0"/>
              <a:buChar char="•"/>
              <a:defRPr/>
            </a:pPr>
            <a:r>
              <a:rPr lang="en-US" dirty="0">
                <a:solidFill>
                  <a:schemeClr val="tx1">
                    <a:lumMod val="65000"/>
                    <a:lumOff val="35000"/>
                  </a:schemeClr>
                </a:solidFill>
                <a:latin typeface="Arial" charset="0"/>
              </a:rPr>
              <a:t>CEPAC is a simulation model of HIV disease and treatment that incorporates CD4,             HIV RNA, ART, opportunistic infections </a:t>
            </a:r>
          </a:p>
          <a:p>
            <a:pPr eaLnBrk="1" fontAlgn="auto" hangingPunct="1">
              <a:lnSpc>
                <a:spcPct val="75000"/>
              </a:lnSpc>
              <a:spcBef>
                <a:spcPct val="0"/>
              </a:spcBef>
              <a:spcAft>
                <a:spcPct val="65000"/>
              </a:spcAft>
              <a:buFont typeface="Arial" pitchFamily="34" charset="0"/>
              <a:buChar char="•"/>
              <a:defRPr/>
            </a:pPr>
            <a:r>
              <a:rPr lang="en-US" dirty="0">
                <a:solidFill>
                  <a:schemeClr val="tx1">
                    <a:lumMod val="65000"/>
                    <a:lumOff val="35000"/>
                  </a:schemeClr>
                </a:solidFill>
                <a:latin typeface="Arial" charset="0"/>
              </a:rPr>
              <a:t>Data are from public use datasets, published cohorts, and clinical trials</a:t>
            </a:r>
          </a:p>
          <a:p>
            <a:pPr eaLnBrk="1" fontAlgn="auto" hangingPunct="1">
              <a:lnSpc>
                <a:spcPct val="75000"/>
              </a:lnSpc>
              <a:spcBef>
                <a:spcPct val="0"/>
              </a:spcBef>
              <a:spcAft>
                <a:spcPct val="65000"/>
              </a:spcAft>
              <a:buFont typeface="Arial" pitchFamily="34" charset="0"/>
              <a:buChar char="•"/>
              <a:defRPr/>
            </a:pPr>
            <a:r>
              <a:rPr lang="en-US" dirty="0">
                <a:solidFill>
                  <a:schemeClr val="tx1">
                    <a:lumMod val="65000"/>
                    <a:lumOff val="35000"/>
                  </a:schemeClr>
                </a:solidFill>
                <a:latin typeface="Arial" charset="0"/>
              </a:rPr>
              <a:t>Model outcomes are reported in projected life expectancy and costs</a:t>
            </a:r>
          </a:p>
        </p:txBody>
      </p:sp>
      <p:sp>
        <p:nvSpPr>
          <p:cNvPr id="50182" name="Text Box 7"/>
          <p:cNvSpPr txBox="1">
            <a:spLocks noChangeArrowheads="1"/>
          </p:cNvSpPr>
          <p:nvPr/>
        </p:nvSpPr>
        <p:spPr bwMode="auto">
          <a:xfrm>
            <a:off x="136525" y="6324600"/>
            <a:ext cx="7026275" cy="400110"/>
          </a:xfrm>
          <a:prstGeom prst="rect">
            <a:avLst/>
          </a:prstGeom>
          <a:noFill/>
          <a:ln w="9525">
            <a:noFill/>
            <a:miter lim="800000"/>
            <a:headEnd/>
            <a:tailEnd/>
          </a:ln>
        </p:spPr>
        <p:txBody>
          <a:bodyPr>
            <a:spAutoFit/>
          </a:bodyPr>
          <a:lstStyle/>
          <a:p>
            <a:r>
              <a:rPr lang="en-US" sz="2000" dirty="0">
                <a:latin typeface="Calibri" pitchFamily="34" charset="0"/>
              </a:rPr>
              <a:t>* Funded by NIAID, NIMH, </a:t>
            </a:r>
            <a:r>
              <a:rPr lang="en-US" sz="2000" dirty="0" smtClean="0">
                <a:latin typeface="Calibri" pitchFamily="34" charset="0"/>
              </a:rPr>
              <a:t>CDC, CHAI, ANRS</a:t>
            </a:r>
            <a:endParaRPr lang="en-US" sz="2000" dirty="0">
              <a:latin typeface="Calibri" pitchFamily="34" charset="0"/>
            </a:endParaRPr>
          </a:p>
        </p:txBody>
      </p:sp>
      <p:sp>
        <p:nvSpPr>
          <p:cNvPr id="8" name="Line 4"/>
          <p:cNvSpPr>
            <a:spLocks noChangeShapeType="1"/>
          </p:cNvSpPr>
          <p:nvPr/>
        </p:nvSpPr>
        <p:spPr bwMode="auto">
          <a:xfrm>
            <a:off x="647700" y="15240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6" descr="Slide21.PN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endParaRPr lang="en-US">
              <a:latin typeface="Times New Roman" pitchFamily="18" charset="0"/>
            </a:endParaRPr>
          </a:p>
        </p:txBody>
      </p:sp>
      <p:sp>
        <p:nvSpPr>
          <p:cNvPr id="54274" name="Rectangle 3"/>
          <p:cNvSpPr>
            <a:spLocks noChangeArrowheads="1"/>
          </p:cNvSpPr>
          <p:nvPr/>
        </p:nvSpPr>
        <p:spPr bwMode="auto">
          <a:xfrm>
            <a:off x="3124200" y="6248400"/>
            <a:ext cx="2895600" cy="457200"/>
          </a:xfrm>
          <a:prstGeom prst="rect">
            <a:avLst/>
          </a:prstGeom>
          <a:noFill/>
          <a:ln w="12700">
            <a:noFill/>
            <a:miter lim="800000"/>
            <a:headEnd/>
            <a:tailEnd/>
          </a:ln>
        </p:spPr>
        <p:txBody>
          <a:bodyPr wrap="none" anchor="ctr"/>
          <a:lstStyle/>
          <a:p>
            <a:endParaRPr lang="en-US">
              <a:latin typeface="Times New Roman" pitchFamily="18" charset="0"/>
            </a:endParaRPr>
          </a:p>
        </p:txBody>
      </p:sp>
      <p:sp>
        <p:nvSpPr>
          <p:cNvPr id="54275" name="Rectangle 4"/>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endParaRPr lang="en-US">
              <a:latin typeface="Times New Roman" pitchFamily="18" charset="0"/>
            </a:endParaRPr>
          </a:p>
        </p:txBody>
      </p:sp>
      <p:sp>
        <p:nvSpPr>
          <p:cNvPr id="54276" name="Rectangle 5"/>
          <p:cNvSpPr>
            <a:spLocks noChangeArrowheads="1"/>
          </p:cNvSpPr>
          <p:nvPr/>
        </p:nvSpPr>
        <p:spPr bwMode="auto">
          <a:xfrm>
            <a:off x="3124200" y="6248400"/>
            <a:ext cx="2895600" cy="457200"/>
          </a:xfrm>
          <a:prstGeom prst="rect">
            <a:avLst/>
          </a:prstGeom>
          <a:noFill/>
          <a:ln w="12700">
            <a:noFill/>
            <a:miter lim="800000"/>
            <a:headEnd/>
            <a:tailEnd/>
          </a:ln>
        </p:spPr>
        <p:txBody>
          <a:bodyPr wrap="none" anchor="ctr"/>
          <a:lstStyle/>
          <a:p>
            <a:endParaRPr lang="en-US">
              <a:latin typeface="Times New Roman" pitchFamily="18" charset="0"/>
            </a:endParaRPr>
          </a:p>
        </p:txBody>
      </p:sp>
      <p:sp>
        <p:nvSpPr>
          <p:cNvPr id="54277" name="Rectangle 6"/>
          <p:cNvSpPr>
            <a:spLocks noGrp="1" noChangeArrowheads="1"/>
          </p:cNvSpPr>
          <p:nvPr>
            <p:ph type="title" idx="4294967295"/>
          </p:nvPr>
        </p:nvSpPr>
        <p:spPr>
          <a:xfrm>
            <a:off x="0" y="111125"/>
            <a:ext cx="8940800" cy="1143000"/>
          </a:xfrm>
        </p:spPr>
        <p:txBody>
          <a:bodyPr lIns="90488" tIns="44450" rIns="90488" bIns="44450"/>
          <a:lstStyle/>
          <a:p>
            <a:pPr eaLnBrk="1" hangingPunct="1"/>
            <a:r>
              <a:rPr lang="en-US" sz="4000" dirty="0" smtClean="0">
                <a:solidFill>
                  <a:srgbClr val="002060"/>
                </a:solidFill>
                <a:latin typeface="Arial" charset="0"/>
              </a:rPr>
              <a:t>Is ART Cost-effective in the US?</a:t>
            </a:r>
          </a:p>
        </p:txBody>
      </p:sp>
      <p:sp>
        <p:nvSpPr>
          <p:cNvPr id="54278" name="Text Box 7"/>
          <p:cNvSpPr txBox="1">
            <a:spLocks noChangeArrowheads="1"/>
          </p:cNvSpPr>
          <p:nvPr/>
        </p:nvSpPr>
        <p:spPr bwMode="auto">
          <a:xfrm>
            <a:off x="4940300" y="6461125"/>
            <a:ext cx="3862388" cy="400050"/>
          </a:xfrm>
          <a:prstGeom prst="rect">
            <a:avLst/>
          </a:prstGeom>
          <a:noFill/>
          <a:ln w="9525">
            <a:noFill/>
            <a:miter lim="800000"/>
            <a:headEnd/>
            <a:tailEnd/>
          </a:ln>
        </p:spPr>
        <p:txBody>
          <a:bodyPr wrap="none">
            <a:spAutoFit/>
          </a:bodyPr>
          <a:lstStyle/>
          <a:p>
            <a:r>
              <a:rPr lang="en-US" sz="2000">
                <a:latin typeface="Calibri" pitchFamily="34" charset="0"/>
              </a:rPr>
              <a:t>Freedberg et al, </a:t>
            </a:r>
            <a:r>
              <a:rPr lang="en-US" sz="2000" i="1">
                <a:latin typeface="Calibri" pitchFamily="34" charset="0"/>
              </a:rPr>
              <a:t>N Engl J Med </a:t>
            </a:r>
            <a:r>
              <a:rPr lang="en-US" sz="2000">
                <a:latin typeface="Calibri" pitchFamily="34" charset="0"/>
              </a:rPr>
              <a:t>2001.</a:t>
            </a:r>
          </a:p>
        </p:txBody>
      </p:sp>
      <p:sp>
        <p:nvSpPr>
          <p:cNvPr id="22536" name="Text Box 8"/>
          <p:cNvSpPr txBox="1">
            <a:spLocks noChangeArrowheads="1"/>
          </p:cNvSpPr>
          <p:nvPr/>
        </p:nvSpPr>
        <p:spPr bwMode="auto">
          <a:xfrm>
            <a:off x="304800" y="1219200"/>
            <a:ext cx="8466138" cy="3586163"/>
          </a:xfrm>
          <a:prstGeom prst="rect">
            <a:avLst/>
          </a:prstGeom>
          <a:noFill/>
          <a:ln w="9525">
            <a:noFill/>
            <a:miter lim="800000"/>
            <a:headEnd/>
            <a:tailEnd/>
          </a:ln>
        </p:spPr>
        <p:txBody>
          <a:bodyPr>
            <a:spAutoFit/>
          </a:bodyPr>
          <a:lstStyle/>
          <a:p>
            <a:pPr fontAlgn="auto">
              <a:spcBef>
                <a:spcPts val="0"/>
              </a:spcBef>
              <a:spcAft>
                <a:spcPts val="0"/>
              </a:spcAft>
              <a:defRPr/>
            </a:pPr>
            <a:r>
              <a:rPr lang="en-US" sz="2000" b="1" dirty="0">
                <a:solidFill>
                  <a:schemeClr val="tx1">
                    <a:lumMod val="75000"/>
                    <a:lumOff val="25000"/>
                  </a:schemeClr>
                </a:solidFill>
                <a:latin typeface="Times New Roman" pitchFamily="18" charset="0"/>
              </a:rPr>
              <a:t>			</a:t>
            </a:r>
            <a:r>
              <a:rPr lang="en-US" b="1" dirty="0">
                <a:solidFill>
                  <a:schemeClr val="tx1">
                    <a:lumMod val="75000"/>
                    <a:lumOff val="25000"/>
                  </a:schemeClr>
                </a:solidFill>
                <a:latin typeface="Times New Roman" pitchFamily="18" charset="0"/>
              </a:rPr>
              <a:t>				  C</a:t>
            </a:r>
            <a:r>
              <a:rPr lang="en-US" b="1" dirty="0">
                <a:solidFill>
                  <a:schemeClr val="tx1">
                    <a:lumMod val="75000"/>
                    <a:lumOff val="25000"/>
                  </a:schemeClr>
                </a:solidFill>
                <a:latin typeface="+mn-lt"/>
              </a:rPr>
              <a:t>E Ratio</a:t>
            </a:r>
          </a:p>
          <a:p>
            <a:pPr fontAlgn="auto">
              <a:spcBef>
                <a:spcPts val="0"/>
              </a:spcBef>
              <a:spcAft>
                <a:spcPts val="0"/>
              </a:spcAft>
              <a:defRPr/>
            </a:pPr>
            <a:r>
              <a:rPr lang="en-US" b="1" dirty="0">
                <a:solidFill>
                  <a:schemeClr val="tx1">
                    <a:lumMod val="75000"/>
                    <a:lumOff val="25000"/>
                  </a:schemeClr>
                </a:solidFill>
                <a:latin typeface="+mn-lt"/>
              </a:rPr>
              <a:t>Strategy	 	        	Costs ($)      	QALM       	 ($/QALY)</a:t>
            </a:r>
          </a:p>
          <a:p>
            <a:pPr fontAlgn="auto">
              <a:spcBef>
                <a:spcPct val="50000"/>
              </a:spcBef>
              <a:spcAft>
                <a:spcPts val="0"/>
              </a:spcAft>
              <a:defRPr/>
            </a:pPr>
            <a:endParaRPr lang="en-US" dirty="0">
              <a:solidFill>
                <a:schemeClr val="tx1">
                  <a:lumMod val="75000"/>
                  <a:lumOff val="25000"/>
                </a:schemeClr>
              </a:solidFill>
              <a:latin typeface="+mn-lt"/>
            </a:endParaRPr>
          </a:p>
          <a:p>
            <a:pPr fontAlgn="auto">
              <a:spcBef>
                <a:spcPct val="50000"/>
              </a:spcBef>
              <a:spcAft>
                <a:spcPts val="0"/>
              </a:spcAft>
              <a:defRPr/>
            </a:pPr>
            <a:r>
              <a:rPr lang="en-US" dirty="0" err="1">
                <a:solidFill>
                  <a:schemeClr val="tx1">
                    <a:lumMod val="75000"/>
                    <a:lumOff val="25000"/>
                  </a:schemeClr>
                </a:solidFill>
                <a:latin typeface="+mn-lt"/>
              </a:rPr>
              <a:t>Dupont</a:t>
            </a:r>
            <a:r>
              <a:rPr lang="en-US" dirty="0">
                <a:solidFill>
                  <a:schemeClr val="tx1">
                    <a:lumMod val="75000"/>
                    <a:lumOff val="25000"/>
                  </a:schemeClr>
                </a:solidFill>
                <a:latin typeface="+mn-lt"/>
              </a:rPr>
              <a:t> 006  (CD4 350/</a:t>
            </a:r>
            <a:r>
              <a:rPr lang="el-GR" dirty="0">
                <a:solidFill>
                  <a:schemeClr val="tx1">
                    <a:lumMod val="75000"/>
                    <a:lumOff val="25000"/>
                  </a:schemeClr>
                </a:solidFill>
                <a:latin typeface="+mn-lt"/>
                <a:cs typeface="Arial" charset="0"/>
              </a:rPr>
              <a:t>μ</a:t>
            </a:r>
            <a:r>
              <a:rPr lang="en-US" dirty="0">
                <a:solidFill>
                  <a:schemeClr val="tx1">
                    <a:lumMod val="75000"/>
                    <a:lumOff val="25000"/>
                  </a:schemeClr>
                </a:solidFill>
                <a:latin typeface="+mn-lt"/>
              </a:rPr>
              <a:t>l)		</a:t>
            </a:r>
          </a:p>
          <a:p>
            <a:pPr fontAlgn="auto">
              <a:spcBef>
                <a:spcPct val="50000"/>
              </a:spcBef>
              <a:spcAft>
                <a:spcPts val="0"/>
              </a:spcAft>
              <a:defRPr/>
            </a:pPr>
            <a:r>
              <a:rPr lang="en-US" dirty="0">
                <a:solidFill>
                  <a:schemeClr val="tx1">
                    <a:lumMod val="75000"/>
                    <a:lumOff val="25000"/>
                  </a:schemeClr>
                </a:solidFill>
                <a:latin typeface="+mn-lt"/>
              </a:rPr>
              <a:t>    No ART			59,790		47.52		      ---   </a:t>
            </a:r>
          </a:p>
          <a:p>
            <a:pPr fontAlgn="auto">
              <a:spcBef>
                <a:spcPct val="50000"/>
              </a:spcBef>
              <a:spcAft>
                <a:spcPts val="0"/>
              </a:spcAft>
              <a:defRPr/>
            </a:pPr>
            <a:r>
              <a:rPr lang="en-US" dirty="0">
                <a:solidFill>
                  <a:schemeClr val="tx1">
                    <a:lumMod val="75000"/>
                    <a:lumOff val="25000"/>
                  </a:schemeClr>
                </a:solidFill>
                <a:latin typeface="+mn-lt"/>
              </a:rPr>
              <a:t>    AZT/3TC/EFV		94,290		79.56	      	   13,000</a:t>
            </a:r>
          </a:p>
          <a:p>
            <a:pPr fontAlgn="auto">
              <a:spcBef>
                <a:spcPct val="50000"/>
              </a:spcBef>
              <a:spcAft>
                <a:spcPts val="0"/>
              </a:spcAft>
              <a:defRPr/>
            </a:pPr>
            <a:r>
              <a:rPr lang="en-US" dirty="0">
                <a:solidFill>
                  <a:schemeClr val="tx1">
                    <a:lumMod val="75000"/>
                    <a:lumOff val="25000"/>
                  </a:schemeClr>
                </a:solidFill>
                <a:latin typeface="+mn-lt"/>
              </a:rPr>
              <a:t>Johns Hopkins  (CD4 217/</a:t>
            </a:r>
            <a:r>
              <a:rPr lang="el-GR" dirty="0">
                <a:solidFill>
                  <a:schemeClr val="tx1">
                    <a:lumMod val="75000"/>
                    <a:lumOff val="25000"/>
                  </a:schemeClr>
                </a:solidFill>
                <a:latin typeface="+mn-lt"/>
                <a:cs typeface="Arial" charset="0"/>
              </a:rPr>
              <a:t>μ</a:t>
            </a:r>
            <a:r>
              <a:rPr lang="en-US" dirty="0">
                <a:solidFill>
                  <a:schemeClr val="tx1">
                    <a:lumMod val="75000"/>
                    <a:lumOff val="25000"/>
                  </a:schemeClr>
                </a:solidFill>
                <a:latin typeface="+mn-lt"/>
              </a:rPr>
              <a:t>l)</a:t>
            </a:r>
          </a:p>
          <a:p>
            <a:pPr fontAlgn="auto">
              <a:spcBef>
                <a:spcPct val="50000"/>
              </a:spcBef>
              <a:spcAft>
                <a:spcPts val="0"/>
              </a:spcAft>
              <a:defRPr/>
            </a:pPr>
            <a:r>
              <a:rPr lang="en-US" dirty="0">
                <a:solidFill>
                  <a:schemeClr val="tx1">
                    <a:lumMod val="75000"/>
                    <a:lumOff val="25000"/>
                  </a:schemeClr>
                </a:solidFill>
                <a:latin typeface="+mn-lt"/>
              </a:rPr>
              <a:t>    No ART			54,150		35.04	    	     ---</a:t>
            </a:r>
          </a:p>
          <a:p>
            <a:pPr fontAlgn="auto">
              <a:spcBef>
                <a:spcPct val="50000"/>
              </a:spcBef>
              <a:spcAft>
                <a:spcPts val="0"/>
              </a:spcAft>
              <a:defRPr/>
            </a:pPr>
            <a:r>
              <a:rPr lang="en-US" dirty="0">
                <a:solidFill>
                  <a:schemeClr val="tx1">
                    <a:lumMod val="75000"/>
                    <a:lumOff val="25000"/>
                  </a:schemeClr>
                </a:solidFill>
                <a:latin typeface="+mn-lt"/>
              </a:rPr>
              <a:t>    AZT/3TC/IDV		80,460		53.16	   	   17,000</a:t>
            </a:r>
          </a:p>
        </p:txBody>
      </p:sp>
      <p:sp>
        <p:nvSpPr>
          <p:cNvPr id="54281" name="Line 10"/>
          <p:cNvSpPr>
            <a:spLocks noChangeShapeType="1"/>
          </p:cNvSpPr>
          <p:nvPr/>
        </p:nvSpPr>
        <p:spPr bwMode="auto">
          <a:xfrm>
            <a:off x="342900" y="2354263"/>
            <a:ext cx="8342313" cy="0"/>
          </a:xfrm>
          <a:prstGeom prst="line">
            <a:avLst/>
          </a:prstGeom>
          <a:noFill/>
          <a:ln w="12700">
            <a:solidFill>
              <a:schemeClr val="bg1"/>
            </a:solidFill>
            <a:round/>
            <a:headEnd/>
            <a:tailEnd/>
          </a:ln>
        </p:spPr>
        <p:txBody>
          <a:bodyPr/>
          <a:lstStyle/>
          <a:p>
            <a:endParaRPr lang="en-US"/>
          </a:p>
        </p:txBody>
      </p:sp>
      <p:sp>
        <p:nvSpPr>
          <p:cNvPr id="54282" name="Line 11"/>
          <p:cNvSpPr>
            <a:spLocks noChangeShapeType="1"/>
          </p:cNvSpPr>
          <p:nvPr/>
        </p:nvSpPr>
        <p:spPr bwMode="auto">
          <a:xfrm>
            <a:off x="381000" y="2133600"/>
            <a:ext cx="8342313" cy="0"/>
          </a:xfrm>
          <a:prstGeom prst="line">
            <a:avLst/>
          </a:prstGeom>
          <a:noFill/>
          <a:ln w="12700">
            <a:solidFill>
              <a:srgbClr val="FF0000"/>
            </a:solidFill>
            <a:round/>
            <a:headEnd/>
            <a:tailEnd/>
          </a:ln>
        </p:spPr>
        <p:txBody>
          <a:bodyPr/>
          <a:lstStyle/>
          <a:p>
            <a:endParaRPr lang="en-US"/>
          </a:p>
        </p:txBody>
      </p:sp>
      <p:sp>
        <p:nvSpPr>
          <p:cNvPr id="54283" name="Line 11"/>
          <p:cNvSpPr>
            <a:spLocks noChangeShapeType="1"/>
          </p:cNvSpPr>
          <p:nvPr/>
        </p:nvSpPr>
        <p:spPr bwMode="auto">
          <a:xfrm>
            <a:off x="381000" y="5257800"/>
            <a:ext cx="8342313" cy="0"/>
          </a:xfrm>
          <a:prstGeom prst="line">
            <a:avLst/>
          </a:prstGeom>
          <a:noFill/>
          <a:ln w="12700">
            <a:solidFill>
              <a:srgbClr val="FF0000"/>
            </a:solidFill>
            <a:round/>
            <a:headEnd/>
            <a:tailEnd/>
          </a:ln>
        </p:spPr>
        <p:txBody>
          <a:bodyPr/>
          <a:lstStyle/>
          <a:p>
            <a:endParaRPr lang="en-US"/>
          </a:p>
        </p:txBody>
      </p:sp>
      <p:sp>
        <p:nvSpPr>
          <p:cNvPr id="13"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762000" y="152400"/>
            <a:ext cx="7772400" cy="1143000"/>
          </a:xfrm>
        </p:spPr>
        <p:txBody>
          <a:bodyPr rtlCol="0">
            <a:normAutofit fontScale="90000"/>
          </a:bodyPr>
          <a:lstStyle/>
          <a:p>
            <a:pPr eaLnBrk="1" fontAlgn="auto" hangingPunct="1">
              <a:spcAft>
                <a:spcPts val="0"/>
              </a:spcAft>
              <a:defRPr/>
            </a:pPr>
            <a:r>
              <a:rPr lang="en-US" sz="4000" dirty="0">
                <a:solidFill>
                  <a:srgbClr val="002060"/>
                </a:solidFill>
                <a:latin typeface="Arial" charset="0"/>
              </a:rPr>
              <a:t>Cost-effectiveness of Genotype Testing in ART-naïve Patients</a:t>
            </a:r>
          </a:p>
        </p:txBody>
      </p:sp>
      <p:sp>
        <p:nvSpPr>
          <p:cNvPr id="60419" name="Text Box 5"/>
          <p:cNvSpPr txBox="1">
            <a:spLocks noChangeArrowheads="1"/>
          </p:cNvSpPr>
          <p:nvPr/>
        </p:nvSpPr>
        <p:spPr bwMode="auto">
          <a:xfrm>
            <a:off x="3581400" y="6477000"/>
            <a:ext cx="4876800" cy="400110"/>
          </a:xfrm>
          <a:prstGeom prst="rect">
            <a:avLst/>
          </a:prstGeom>
          <a:noFill/>
          <a:ln w="9525">
            <a:noFill/>
            <a:miter lim="800000"/>
            <a:headEnd/>
            <a:tailEnd/>
          </a:ln>
        </p:spPr>
        <p:txBody>
          <a:bodyPr wrap="square">
            <a:spAutoFit/>
          </a:bodyPr>
          <a:lstStyle/>
          <a:p>
            <a:pPr>
              <a:spcBef>
                <a:spcPct val="50000"/>
              </a:spcBef>
            </a:pPr>
            <a:r>
              <a:rPr lang="en-US" sz="2000" dirty="0">
                <a:solidFill>
                  <a:srgbClr val="404040"/>
                </a:solidFill>
                <a:latin typeface="Calibri" pitchFamily="34" charset="0"/>
              </a:rPr>
              <a:t>Sax et al, IAS Barcelona </a:t>
            </a:r>
            <a:r>
              <a:rPr lang="en-US" sz="2000" dirty="0" smtClean="0">
                <a:solidFill>
                  <a:srgbClr val="404040"/>
                </a:solidFill>
                <a:latin typeface="Calibri" pitchFamily="34" charset="0"/>
              </a:rPr>
              <a:t>2002 </a:t>
            </a:r>
            <a:endParaRPr lang="en-US" sz="2000" dirty="0">
              <a:solidFill>
                <a:srgbClr val="404040"/>
              </a:solidFill>
              <a:latin typeface="Calibri" pitchFamily="34" charset="0"/>
            </a:endParaRPr>
          </a:p>
        </p:txBody>
      </p:sp>
      <p:pic>
        <p:nvPicPr>
          <p:cNvPr id="60420" name="Picture 8"/>
          <p:cNvPicPr>
            <a:picLocks noChangeAspect="1" noChangeArrowheads="1"/>
          </p:cNvPicPr>
          <p:nvPr/>
        </p:nvPicPr>
        <p:blipFill>
          <a:blip r:embed="rId3" cstate="print"/>
          <a:srcRect/>
          <a:stretch>
            <a:fillRect/>
          </a:stretch>
        </p:blipFill>
        <p:spPr bwMode="auto">
          <a:xfrm>
            <a:off x="304800" y="1828800"/>
            <a:ext cx="8610600" cy="4362450"/>
          </a:xfrm>
          <a:prstGeom prst="rect">
            <a:avLst/>
          </a:prstGeom>
          <a:noFill/>
          <a:ln w="9525">
            <a:noFill/>
            <a:miter lim="800000"/>
            <a:headEnd/>
            <a:tailEnd/>
          </a:ln>
        </p:spPr>
      </p:pic>
      <p:sp>
        <p:nvSpPr>
          <p:cNvPr id="60421" name="Oval 6"/>
          <p:cNvSpPr>
            <a:spLocks noChangeArrowheads="1"/>
          </p:cNvSpPr>
          <p:nvPr/>
        </p:nvSpPr>
        <p:spPr bwMode="auto">
          <a:xfrm>
            <a:off x="5334000" y="5105400"/>
            <a:ext cx="3048000" cy="457200"/>
          </a:xfrm>
          <a:prstGeom prst="ellipse">
            <a:avLst/>
          </a:prstGeom>
          <a:noFill/>
          <a:ln w="25400">
            <a:solidFill>
              <a:srgbClr val="FF0000"/>
            </a:solidFill>
            <a:round/>
            <a:headEnd/>
            <a:tailEnd/>
          </a:ln>
        </p:spPr>
        <p:txBody>
          <a:bodyPr wrap="none" anchor="ctr"/>
          <a:lstStyle/>
          <a:p>
            <a:endParaRPr lang="en-US">
              <a:latin typeface="Times New Roman" pitchFamily="18" charset="0"/>
            </a:endParaRPr>
          </a:p>
        </p:txBody>
      </p:sp>
      <p:sp>
        <p:nvSpPr>
          <p:cNvPr id="7" name="Line 4"/>
          <p:cNvSpPr>
            <a:spLocks noChangeShapeType="1"/>
          </p:cNvSpPr>
          <p:nvPr/>
        </p:nvSpPr>
        <p:spPr bwMode="auto">
          <a:xfrm>
            <a:off x="647700" y="12954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type="title"/>
          </p:nvPr>
        </p:nvSpPr>
        <p:spPr>
          <a:xfrm>
            <a:off x="0" y="152400"/>
            <a:ext cx="9144000" cy="838200"/>
          </a:xfrm>
        </p:spPr>
        <p:txBody>
          <a:bodyPr/>
          <a:lstStyle/>
          <a:p>
            <a:pPr eaLnBrk="1" hangingPunct="1"/>
            <a:r>
              <a:rPr lang="en-US" sz="4000" dirty="0" smtClean="0">
                <a:solidFill>
                  <a:srgbClr val="002060"/>
                </a:solidFill>
                <a:latin typeface="Arial" pitchFamily="34" charset="0"/>
                <a:cs typeface="Arial" pitchFamily="34" charset="0"/>
              </a:rPr>
              <a:t>CREST Take-home #3</a:t>
            </a:r>
          </a:p>
        </p:txBody>
      </p:sp>
      <p:sp>
        <p:nvSpPr>
          <p:cNvPr id="62467" name="Content Placeholder 1"/>
          <p:cNvSpPr>
            <a:spLocks noGrp="1"/>
          </p:cNvSpPr>
          <p:nvPr>
            <p:ph idx="1"/>
          </p:nvPr>
        </p:nvSpPr>
        <p:spPr>
          <a:xfrm>
            <a:off x="457200" y="1447800"/>
            <a:ext cx="8229600" cy="4525963"/>
          </a:xfrm>
        </p:spPr>
        <p:txBody>
          <a:bodyPr/>
          <a:lstStyle/>
          <a:p>
            <a:r>
              <a:rPr lang="en-US" dirty="0" smtClean="0"/>
              <a:t>If it’s not published it doesn’t exist.</a:t>
            </a:r>
          </a:p>
        </p:txBody>
      </p:sp>
      <p:sp>
        <p:nvSpPr>
          <p:cNvPr id="5"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762000" y="152400"/>
            <a:ext cx="7772400" cy="1143000"/>
          </a:xfrm>
        </p:spPr>
        <p:txBody>
          <a:bodyPr rtlCol="0">
            <a:normAutofit fontScale="90000"/>
          </a:bodyPr>
          <a:lstStyle/>
          <a:p>
            <a:pPr eaLnBrk="1" fontAlgn="auto" hangingPunct="1">
              <a:spcAft>
                <a:spcPts val="0"/>
              </a:spcAft>
              <a:defRPr/>
            </a:pPr>
            <a:r>
              <a:rPr lang="en-US" sz="4000" dirty="0">
                <a:solidFill>
                  <a:srgbClr val="002060"/>
                </a:solidFill>
                <a:latin typeface="Arial" charset="0"/>
              </a:rPr>
              <a:t>Cost-effectiveness of Genotype Testing in ART-naïve Patients</a:t>
            </a:r>
          </a:p>
        </p:txBody>
      </p:sp>
      <p:sp>
        <p:nvSpPr>
          <p:cNvPr id="60419" name="Text Box 5"/>
          <p:cNvSpPr txBox="1">
            <a:spLocks noChangeArrowheads="1"/>
          </p:cNvSpPr>
          <p:nvPr/>
        </p:nvSpPr>
        <p:spPr bwMode="auto">
          <a:xfrm>
            <a:off x="3581400" y="6477000"/>
            <a:ext cx="4876800" cy="400110"/>
          </a:xfrm>
          <a:prstGeom prst="rect">
            <a:avLst/>
          </a:prstGeom>
          <a:noFill/>
          <a:ln w="9525">
            <a:noFill/>
            <a:miter lim="800000"/>
            <a:headEnd/>
            <a:tailEnd/>
          </a:ln>
        </p:spPr>
        <p:txBody>
          <a:bodyPr wrap="square">
            <a:spAutoFit/>
          </a:bodyPr>
          <a:lstStyle/>
          <a:p>
            <a:pPr>
              <a:spcBef>
                <a:spcPct val="50000"/>
              </a:spcBef>
            </a:pPr>
            <a:r>
              <a:rPr lang="en-US" sz="2000" dirty="0">
                <a:solidFill>
                  <a:srgbClr val="404040"/>
                </a:solidFill>
                <a:latin typeface="Calibri" pitchFamily="34" charset="0"/>
              </a:rPr>
              <a:t>Sax et </a:t>
            </a:r>
            <a:r>
              <a:rPr lang="en-US" sz="2000" dirty="0" smtClean="0">
                <a:solidFill>
                  <a:srgbClr val="404040"/>
                </a:solidFill>
                <a:latin typeface="Calibri" pitchFamily="34" charset="0"/>
              </a:rPr>
              <a:t>al,</a:t>
            </a:r>
            <a:endParaRPr lang="en-US" sz="2000" dirty="0">
              <a:solidFill>
                <a:srgbClr val="404040"/>
              </a:solidFill>
              <a:latin typeface="Calibri" pitchFamily="34" charset="0"/>
            </a:endParaRPr>
          </a:p>
        </p:txBody>
      </p:sp>
      <p:pic>
        <p:nvPicPr>
          <p:cNvPr id="60420" name="Picture 8"/>
          <p:cNvPicPr>
            <a:picLocks noChangeAspect="1" noChangeArrowheads="1"/>
          </p:cNvPicPr>
          <p:nvPr/>
        </p:nvPicPr>
        <p:blipFill>
          <a:blip r:embed="rId3" cstate="print"/>
          <a:srcRect/>
          <a:stretch>
            <a:fillRect/>
          </a:stretch>
        </p:blipFill>
        <p:spPr bwMode="auto">
          <a:xfrm>
            <a:off x="304800" y="1828800"/>
            <a:ext cx="8610600" cy="4362450"/>
          </a:xfrm>
          <a:prstGeom prst="rect">
            <a:avLst/>
          </a:prstGeom>
          <a:noFill/>
          <a:ln w="9525">
            <a:noFill/>
            <a:miter lim="800000"/>
            <a:headEnd/>
            <a:tailEnd/>
          </a:ln>
        </p:spPr>
      </p:pic>
      <p:sp>
        <p:nvSpPr>
          <p:cNvPr id="60421" name="Oval 6"/>
          <p:cNvSpPr>
            <a:spLocks noChangeArrowheads="1"/>
          </p:cNvSpPr>
          <p:nvPr/>
        </p:nvSpPr>
        <p:spPr bwMode="auto">
          <a:xfrm>
            <a:off x="5334000" y="5105400"/>
            <a:ext cx="3048000" cy="457200"/>
          </a:xfrm>
          <a:prstGeom prst="ellipse">
            <a:avLst/>
          </a:prstGeom>
          <a:noFill/>
          <a:ln w="25400">
            <a:solidFill>
              <a:srgbClr val="FF0000"/>
            </a:solidFill>
            <a:round/>
            <a:headEnd/>
            <a:tailEnd/>
          </a:ln>
        </p:spPr>
        <p:txBody>
          <a:bodyPr wrap="none" anchor="ctr"/>
          <a:lstStyle/>
          <a:p>
            <a:endParaRPr lang="en-US">
              <a:latin typeface="Times New Roman" pitchFamily="18" charset="0"/>
            </a:endParaRPr>
          </a:p>
        </p:txBody>
      </p:sp>
      <p:sp>
        <p:nvSpPr>
          <p:cNvPr id="7" name="Text Box 5"/>
          <p:cNvSpPr txBox="1">
            <a:spLocks noChangeArrowheads="1"/>
          </p:cNvSpPr>
          <p:nvPr/>
        </p:nvSpPr>
        <p:spPr bwMode="auto">
          <a:xfrm>
            <a:off x="4517571" y="6479662"/>
            <a:ext cx="4876800" cy="400110"/>
          </a:xfrm>
          <a:prstGeom prst="rect">
            <a:avLst/>
          </a:prstGeom>
          <a:noFill/>
          <a:ln w="9525">
            <a:noFill/>
            <a:miter lim="800000"/>
            <a:headEnd/>
            <a:tailEnd/>
          </a:ln>
        </p:spPr>
        <p:txBody>
          <a:bodyPr wrap="square">
            <a:spAutoFit/>
          </a:bodyPr>
          <a:lstStyle/>
          <a:p>
            <a:pPr>
              <a:spcBef>
                <a:spcPct val="50000"/>
              </a:spcBef>
            </a:pPr>
            <a:r>
              <a:rPr lang="en-US" sz="2000" dirty="0" smtClean="0">
                <a:solidFill>
                  <a:srgbClr val="404040"/>
                </a:solidFill>
                <a:latin typeface="Calibri" pitchFamily="34" charset="0"/>
              </a:rPr>
              <a:t>IAS Barcelona 2002 </a:t>
            </a:r>
            <a:endParaRPr lang="en-US" sz="2000" dirty="0">
              <a:solidFill>
                <a:srgbClr val="404040"/>
              </a:solidFill>
              <a:latin typeface="Calibri" pitchFamily="34" charset="0"/>
            </a:endParaRPr>
          </a:p>
        </p:txBody>
      </p:sp>
      <p:sp>
        <p:nvSpPr>
          <p:cNvPr id="8" name="Text Box 5"/>
          <p:cNvSpPr txBox="1">
            <a:spLocks noChangeArrowheads="1"/>
          </p:cNvSpPr>
          <p:nvPr/>
        </p:nvSpPr>
        <p:spPr bwMode="auto">
          <a:xfrm>
            <a:off x="4506686" y="6479662"/>
            <a:ext cx="4876800" cy="400110"/>
          </a:xfrm>
          <a:prstGeom prst="rect">
            <a:avLst/>
          </a:prstGeom>
          <a:noFill/>
          <a:ln w="9525">
            <a:noFill/>
            <a:miter lim="800000"/>
            <a:headEnd/>
            <a:tailEnd/>
          </a:ln>
        </p:spPr>
        <p:txBody>
          <a:bodyPr wrap="square">
            <a:spAutoFit/>
          </a:bodyPr>
          <a:lstStyle/>
          <a:p>
            <a:pPr>
              <a:spcBef>
                <a:spcPct val="50000"/>
              </a:spcBef>
            </a:pPr>
            <a:r>
              <a:rPr lang="en-US" sz="2000" dirty="0" err="1" smtClean="0">
                <a:solidFill>
                  <a:srgbClr val="404040"/>
                </a:solidFill>
                <a:latin typeface="Calibri" pitchFamily="34" charset="0"/>
              </a:rPr>
              <a:t>Clin</a:t>
            </a:r>
            <a:r>
              <a:rPr lang="en-US" sz="2000" dirty="0" smtClean="0">
                <a:solidFill>
                  <a:srgbClr val="404040"/>
                </a:solidFill>
                <a:latin typeface="Calibri" pitchFamily="34" charset="0"/>
              </a:rPr>
              <a:t> </a:t>
            </a:r>
            <a:r>
              <a:rPr lang="en-US" sz="2000" dirty="0" err="1" smtClean="0">
                <a:solidFill>
                  <a:srgbClr val="404040"/>
                </a:solidFill>
                <a:latin typeface="Calibri" pitchFamily="34" charset="0"/>
              </a:rPr>
              <a:t>Inf</a:t>
            </a:r>
            <a:r>
              <a:rPr lang="en-US" sz="2000" dirty="0" smtClean="0">
                <a:solidFill>
                  <a:srgbClr val="404040"/>
                </a:solidFill>
                <a:latin typeface="Calibri" pitchFamily="34" charset="0"/>
              </a:rPr>
              <a:t> </a:t>
            </a:r>
            <a:r>
              <a:rPr lang="en-US" sz="2000" dirty="0" err="1" smtClean="0">
                <a:solidFill>
                  <a:srgbClr val="404040"/>
                </a:solidFill>
                <a:latin typeface="Calibri" pitchFamily="34" charset="0"/>
              </a:rPr>
              <a:t>Dis</a:t>
            </a:r>
            <a:r>
              <a:rPr lang="en-US" sz="2000" dirty="0" smtClean="0">
                <a:solidFill>
                  <a:srgbClr val="404040"/>
                </a:solidFill>
                <a:latin typeface="Calibri" pitchFamily="34" charset="0"/>
              </a:rPr>
              <a:t> 2005</a:t>
            </a:r>
            <a:endParaRPr lang="en-US" sz="2000" dirty="0">
              <a:solidFill>
                <a:srgbClr val="404040"/>
              </a:solidFill>
              <a:latin typeface="Calibri" pitchFamily="34" charset="0"/>
            </a:endParaRPr>
          </a:p>
        </p:txBody>
      </p:sp>
      <p:sp>
        <p:nvSpPr>
          <p:cNvPr id="9" name="Line 4"/>
          <p:cNvSpPr>
            <a:spLocks noChangeShapeType="1"/>
          </p:cNvSpPr>
          <p:nvPr/>
        </p:nvSpPr>
        <p:spPr bwMode="auto">
          <a:xfrm>
            <a:off x="647700" y="12954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7">
                                            <p:txEl>
                                              <p:pRg st="0" end="0"/>
                                            </p:txEl>
                                          </p:spTgt>
                                        </p:tgtEl>
                                      </p:cBhvr>
                                    </p:animEffect>
                                    <p:set>
                                      <p:cBhvr>
                                        <p:cTn id="7" dur="1" fill="hold">
                                          <p:stCondLst>
                                            <p:cond delay="499"/>
                                          </p:stCondLst>
                                        </p:cTn>
                                        <p:tgtEl>
                                          <p:spTgt spid="7">
                                            <p:txEl>
                                              <p:pRg st="0" end="0"/>
                                            </p:txEl>
                                          </p:spTgt>
                                        </p:tgtEl>
                                        <p:attrNameLst>
                                          <p:attrName>style.visibility</p:attrName>
                                        </p:attrNameLst>
                                      </p:cBhvr>
                                      <p:to>
                                        <p:strVal val="hidden"/>
                                      </p:to>
                                    </p:set>
                                  </p:childTnLst>
                                </p:cTn>
                              </p:par>
                              <p:par>
                                <p:cTn id="8" presetID="1"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5" descr="DHHS_cover"/>
          <p:cNvPicPr>
            <a:picLocks noChangeAspect="1" noChangeArrowheads="1"/>
          </p:cNvPicPr>
          <p:nvPr/>
        </p:nvPicPr>
        <p:blipFill>
          <a:blip r:embed="rId3" cstate="print"/>
          <a:srcRect/>
          <a:stretch>
            <a:fillRect/>
          </a:stretch>
        </p:blipFill>
        <p:spPr bwMode="auto">
          <a:xfrm>
            <a:off x="1889125" y="0"/>
            <a:ext cx="5297488" cy="6858000"/>
          </a:xfrm>
          <a:prstGeom prst="rect">
            <a:avLst/>
          </a:prstGeom>
          <a:noFill/>
          <a:ln w="9525">
            <a:solidFill>
              <a:schemeClr val="tx1"/>
            </a:solidFill>
            <a:miter lim="800000"/>
            <a:headEnd/>
            <a:tailEnd/>
          </a:ln>
        </p:spPr>
      </p:pic>
      <p:pic>
        <p:nvPicPr>
          <p:cNvPr id="62466" name="Picture 6" descr="TX_guidelines_text"/>
          <p:cNvPicPr>
            <a:picLocks noChangeAspect="1" noChangeArrowheads="1"/>
          </p:cNvPicPr>
          <p:nvPr/>
        </p:nvPicPr>
        <p:blipFill>
          <a:blip r:embed="rId4" cstate="print"/>
          <a:srcRect/>
          <a:stretch>
            <a:fillRect/>
          </a:stretch>
        </p:blipFill>
        <p:spPr bwMode="auto">
          <a:xfrm>
            <a:off x="0" y="5181600"/>
            <a:ext cx="9144000" cy="990600"/>
          </a:xfrm>
          <a:prstGeom prst="rect">
            <a:avLst/>
          </a:prstGeom>
          <a:solidFill>
            <a:schemeClr val="tx2"/>
          </a:solid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685800" y="514350"/>
            <a:ext cx="7772400" cy="1143000"/>
          </a:xfrm>
        </p:spPr>
        <p:txBody>
          <a:bodyPr/>
          <a:lstStyle/>
          <a:p>
            <a:pPr eaLnBrk="1" hangingPunct="1"/>
            <a:r>
              <a:rPr lang="en-US" dirty="0" smtClean="0">
                <a:solidFill>
                  <a:srgbClr val="002060"/>
                </a:solidFill>
                <a:latin typeface="Arial" charset="0"/>
              </a:rPr>
              <a:t>Patient: T.C.</a:t>
            </a:r>
          </a:p>
        </p:txBody>
      </p:sp>
      <p:sp>
        <p:nvSpPr>
          <p:cNvPr id="64514" name="Rectangle 3"/>
          <p:cNvSpPr>
            <a:spLocks noGrp="1" noChangeArrowheads="1"/>
          </p:cNvSpPr>
          <p:nvPr>
            <p:ph idx="1"/>
          </p:nvPr>
        </p:nvSpPr>
        <p:spPr>
          <a:xfrm>
            <a:off x="677863" y="1752600"/>
            <a:ext cx="7772400" cy="4267200"/>
          </a:xfrm>
        </p:spPr>
        <p:txBody>
          <a:bodyPr/>
          <a:lstStyle/>
          <a:p>
            <a:pPr marL="812800" indent="-812800" eaLnBrk="1" hangingPunct="1"/>
            <a:r>
              <a:rPr lang="en-US" dirty="0" smtClean="0">
                <a:latin typeface="Arial" charset="0"/>
              </a:rPr>
              <a:t>24 year-old woman</a:t>
            </a:r>
          </a:p>
          <a:p>
            <a:pPr marL="812800" indent="-812800" eaLnBrk="1" hangingPunct="1"/>
            <a:r>
              <a:rPr lang="en-US" dirty="0" smtClean="0">
                <a:latin typeface="Arial" charset="0"/>
              </a:rPr>
              <a:t>Outpatient department with sore throat</a:t>
            </a:r>
          </a:p>
          <a:p>
            <a:pPr marL="812800" indent="-812800" eaLnBrk="1" hangingPunct="1"/>
            <a:r>
              <a:rPr lang="en-US" dirty="0" smtClean="0">
                <a:latin typeface="Arial" charset="0"/>
              </a:rPr>
              <a:t>How many of you would recommend to her that she have an HIV test?</a:t>
            </a:r>
          </a:p>
        </p:txBody>
      </p:sp>
      <p:sp>
        <p:nvSpPr>
          <p:cNvPr id="5" name="Line 4"/>
          <p:cNvSpPr>
            <a:spLocks noChangeShapeType="1"/>
          </p:cNvSpPr>
          <p:nvPr/>
        </p:nvSpPr>
        <p:spPr bwMode="auto">
          <a:xfrm>
            <a:off x="647700" y="14478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8" descr="Paltiel_NEJM_date"/>
          <p:cNvPicPr>
            <a:picLocks noChangeAspect="1" noChangeArrowheads="1"/>
          </p:cNvPicPr>
          <p:nvPr/>
        </p:nvPicPr>
        <p:blipFill>
          <a:blip r:embed="rId3" cstate="print"/>
          <a:srcRect/>
          <a:stretch>
            <a:fillRect/>
          </a:stretch>
        </p:blipFill>
        <p:spPr bwMode="auto">
          <a:xfrm>
            <a:off x="381000" y="228600"/>
            <a:ext cx="6076950" cy="3282950"/>
          </a:xfrm>
          <a:prstGeom prst="rect">
            <a:avLst/>
          </a:prstGeom>
          <a:noFill/>
          <a:ln w="9525">
            <a:solidFill>
              <a:schemeClr val="tx1"/>
            </a:solidFill>
            <a:miter lim="800000"/>
            <a:headEnd/>
            <a:tailEnd/>
          </a:ln>
        </p:spPr>
      </p:pic>
      <p:pic>
        <p:nvPicPr>
          <p:cNvPr id="66562" name="Picture 9" descr="Sanders_NEJM_date"/>
          <p:cNvPicPr>
            <a:picLocks noChangeAspect="1" noChangeArrowheads="1"/>
          </p:cNvPicPr>
          <p:nvPr/>
        </p:nvPicPr>
        <p:blipFill>
          <a:blip r:embed="rId4" cstate="print"/>
          <a:srcRect/>
          <a:stretch>
            <a:fillRect/>
          </a:stretch>
        </p:blipFill>
        <p:spPr bwMode="auto">
          <a:xfrm>
            <a:off x="3352800" y="3476625"/>
            <a:ext cx="5803900" cy="3216275"/>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609600" y="533400"/>
            <a:ext cx="7772400" cy="1143000"/>
          </a:xfrm>
        </p:spPr>
        <p:txBody>
          <a:bodyPr rtlCol="0">
            <a:normAutofit fontScale="90000"/>
          </a:bodyPr>
          <a:lstStyle/>
          <a:p>
            <a:pPr eaLnBrk="1" fontAlgn="auto" hangingPunct="1">
              <a:spcAft>
                <a:spcPts val="0"/>
              </a:spcAft>
              <a:defRPr/>
            </a:pPr>
            <a:r>
              <a:rPr lang="en-US" dirty="0">
                <a:solidFill>
                  <a:srgbClr val="002060"/>
                </a:solidFill>
                <a:latin typeface="Arial" charset="0"/>
              </a:rPr>
              <a:t>HIV </a:t>
            </a:r>
            <a:r>
              <a:rPr lang="en-US" dirty="0" smtClean="0">
                <a:solidFill>
                  <a:srgbClr val="002060"/>
                </a:solidFill>
                <a:latin typeface="Arial" charset="0"/>
              </a:rPr>
              <a:t>Screening: Outpatients</a:t>
            </a:r>
            <a:r>
              <a:rPr lang="en-US" sz="3600" dirty="0" smtClean="0">
                <a:solidFill>
                  <a:srgbClr val="002060"/>
                </a:solidFill>
                <a:latin typeface="Arial" charset="0"/>
              </a:rPr>
              <a:t> </a:t>
            </a:r>
            <a:r>
              <a:rPr lang="en-US" sz="3600" dirty="0">
                <a:solidFill>
                  <a:srgbClr val="002060"/>
                </a:solidFill>
                <a:latin typeface="Arial" charset="0"/>
              </a:rPr>
              <a:t/>
            </a:r>
            <a:br>
              <a:rPr lang="en-US" sz="3600" dirty="0">
                <a:solidFill>
                  <a:srgbClr val="002060"/>
                </a:solidFill>
                <a:latin typeface="Arial" charset="0"/>
              </a:rPr>
            </a:br>
            <a:endParaRPr lang="en-US" dirty="0">
              <a:solidFill>
                <a:srgbClr val="002060"/>
              </a:solidFill>
            </a:endParaRPr>
          </a:p>
        </p:txBody>
      </p:sp>
      <p:sp>
        <p:nvSpPr>
          <p:cNvPr id="30723" name="Rectangle 3"/>
          <p:cNvSpPr>
            <a:spLocks noGrp="1" noChangeArrowheads="1"/>
          </p:cNvSpPr>
          <p:nvPr>
            <p:ph type="body" idx="4294967295"/>
          </p:nvPr>
        </p:nvSpPr>
        <p:spPr>
          <a:xfrm>
            <a:off x="76200" y="1752600"/>
            <a:ext cx="9144000" cy="4114800"/>
          </a:xfrm>
        </p:spPr>
        <p:txBody>
          <a:bodyPr rtlCol="0">
            <a:normAutofit fontScale="92500" lnSpcReduction="10000"/>
          </a:bodyPr>
          <a:lstStyle/>
          <a:p>
            <a:pPr eaLnBrk="1" fontAlgn="auto" hangingPunct="1">
              <a:lnSpc>
                <a:spcPct val="90000"/>
              </a:lnSpc>
              <a:spcBef>
                <a:spcPct val="70000"/>
              </a:spcBef>
              <a:spcAft>
                <a:spcPts val="0"/>
              </a:spcAft>
              <a:buFont typeface="Arial" pitchFamily="34" charset="0"/>
              <a:buChar char="•"/>
              <a:defRPr/>
            </a:pPr>
            <a:r>
              <a:rPr lang="en-US" sz="2800" dirty="0">
                <a:solidFill>
                  <a:schemeClr val="tx1">
                    <a:lumMod val="75000"/>
                    <a:lumOff val="25000"/>
                  </a:schemeClr>
                </a:solidFill>
                <a:latin typeface="Arial" charset="0"/>
              </a:rPr>
              <a:t>At a 1% prevalence of undiagnosed HIV infection, routine testing every 5 years had a </a:t>
            </a:r>
            <a:r>
              <a:rPr lang="en-US" sz="2800" dirty="0" smtClean="0">
                <a:solidFill>
                  <a:schemeClr val="tx1">
                    <a:lumMod val="75000"/>
                    <a:lumOff val="25000"/>
                  </a:schemeClr>
                </a:solidFill>
                <a:latin typeface="Arial" charset="0"/>
              </a:rPr>
              <a:t>cost-effectiveness </a:t>
            </a:r>
            <a:r>
              <a:rPr lang="en-US" sz="2800" dirty="0">
                <a:solidFill>
                  <a:schemeClr val="tx1">
                    <a:lumMod val="75000"/>
                    <a:lumOff val="25000"/>
                  </a:schemeClr>
                </a:solidFill>
                <a:latin typeface="Arial" charset="0"/>
              </a:rPr>
              <a:t>ratio of $71,000/QALY gained </a:t>
            </a:r>
            <a:r>
              <a:rPr lang="en-US" sz="2000" dirty="0" smtClean="0">
                <a:solidFill>
                  <a:schemeClr val="tx1">
                    <a:lumMod val="75000"/>
                    <a:lumOff val="25000"/>
                  </a:schemeClr>
                </a:solidFill>
                <a:latin typeface="Arial" charset="0"/>
              </a:rPr>
              <a:t>(</a:t>
            </a:r>
            <a:r>
              <a:rPr lang="en-US" sz="2000" dirty="0" err="1">
                <a:solidFill>
                  <a:schemeClr val="tx1">
                    <a:lumMod val="75000"/>
                    <a:lumOff val="25000"/>
                  </a:schemeClr>
                </a:solidFill>
                <a:latin typeface="Arial" charset="0"/>
              </a:rPr>
              <a:t>Paltiel</a:t>
            </a:r>
            <a:r>
              <a:rPr lang="en-US" sz="2000" dirty="0">
                <a:solidFill>
                  <a:schemeClr val="tx1">
                    <a:lumMod val="75000"/>
                    <a:lumOff val="25000"/>
                  </a:schemeClr>
                </a:solidFill>
                <a:latin typeface="Arial" charset="0"/>
              </a:rPr>
              <a:t> et al. </a:t>
            </a:r>
            <a:r>
              <a:rPr lang="en-US" sz="2000" i="1" dirty="0">
                <a:solidFill>
                  <a:schemeClr val="tx1">
                    <a:lumMod val="75000"/>
                    <a:lumOff val="25000"/>
                  </a:schemeClr>
                </a:solidFill>
                <a:latin typeface="Arial" charset="0"/>
              </a:rPr>
              <a:t>NEJM</a:t>
            </a:r>
            <a:r>
              <a:rPr lang="en-US" sz="2000" dirty="0">
                <a:solidFill>
                  <a:schemeClr val="tx1">
                    <a:lumMod val="75000"/>
                    <a:lumOff val="25000"/>
                  </a:schemeClr>
                </a:solidFill>
                <a:latin typeface="Arial" charset="0"/>
              </a:rPr>
              <a:t> 2005)</a:t>
            </a:r>
          </a:p>
          <a:p>
            <a:pPr eaLnBrk="1" fontAlgn="auto" hangingPunct="1">
              <a:lnSpc>
                <a:spcPct val="90000"/>
              </a:lnSpc>
              <a:spcBef>
                <a:spcPct val="70000"/>
              </a:spcBef>
              <a:spcAft>
                <a:spcPts val="0"/>
              </a:spcAft>
              <a:buFont typeface="Arial" pitchFamily="34" charset="0"/>
              <a:buChar char="•"/>
              <a:defRPr/>
            </a:pPr>
            <a:r>
              <a:rPr lang="en-US" sz="2800" dirty="0">
                <a:solidFill>
                  <a:schemeClr val="tx1">
                    <a:lumMod val="75000"/>
                    <a:lumOff val="25000"/>
                  </a:schemeClr>
                </a:solidFill>
                <a:latin typeface="Arial" charset="0"/>
              </a:rPr>
              <a:t>At a 1% prevalence of undiagnosed HIV infection, cost-effectiveness of routine screening was $41,700/QALY </a:t>
            </a:r>
            <a:r>
              <a:rPr lang="en-US" sz="2000" dirty="0">
                <a:solidFill>
                  <a:schemeClr val="tx1">
                    <a:lumMod val="75000"/>
                    <a:lumOff val="25000"/>
                  </a:schemeClr>
                </a:solidFill>
                <a:latin typeface="Arial" charset="0"/>
              </a:rPr>
              <a:t>(Sanders et al. </a:t>
            </a:r>
            <a:r>
              <a:rPr lang="en-US" sz="2000" i="1" dirty="0">
                <a:solidFill>
                  <a:schemeClr val="tx1">
                    <a:lumMod val="75000"/>
                    <a:lumOff val="25000"/>
                  </a:schemeClr>
                </a:solidFill>
                <a:latin typeface="Arial" charset="0"/>
              </a:rPr>
              <a:t>NEJM </a:t>
            </a:r>
            <a:r>
              <a:rPr lang="en-US" sz="2000" dirty="0">
                <a:solidFill>
                  <a:schemeClr val="tx1">
                    <a:lumMod val="75000"/>
                    <a:lumOff val="25000"/>
                  </a:schemeClr>
                </a:solidFill>
                <a:latin typeface="Arial" charset="0"/>
              </a:rPr>
              <a:t>2005)</a:t>
            </a:r>
          </a:p>
          <a:p>
            <a:pPr eaLnBrk="1" fontAlgn="auto" hangingPunct="1">
              <a:lnSpc>
                <a:spcPct val="90000"/>
              </a:lnSpc>
              <a:spcBef>
                <a:spcPct val="70000"/>
              </a:spcBef>
              <a:spcAft>
                <a:spcPts val="0"/>
              </a:spcAft>
              <a:buFont typeface="Arial" pitchFamily="34" charset="0"/>
              <a:buChar char="•"/>
              <a:defRPr/>
            </a:pPr>
            <a:r>
              <a:rPr lang="en-US" sz="2800" dirty="0">
                <a:solidFill>
                  <a:schemeClr val="tx1">
                    <a:lumMod val="75000"/>
                    <a:lumOff val="25000"/>
                  </a:schemeClr>
                </a:solidFill>
                <a:latin typeface="Arial" charset="0"/>
              </a:rPr>
              <a:t>With the inclusion of transmission effects, routine </a:t>
            </a:r>
            <a:r>
              <a:rPr lang="en-US" sz="2800" dirty="0" smtClean="0">
                <a:solidFill>
                  <a:schemeClr val="tx1">
                    <a:lumMod val="75000"/>
                    <a:lumOff val="25000"/>
                  </a:schemeClr>
                </a:solidFill>
                <a:latin typeface="Arial" charset="0"/>
              </a:rPr>
              <a:t>HIV </a:t>
            </a:r>
            <a:r>
              <a:rPr lang="en-US" sz="2800" dirty="0">
                <a:solidFill>
                  <a:schemeClr val="tx1">
                    <a:lumMod val="75000"/>
                    <a:lumOff val="25000"/>
                  </a:schemeClr>
                </a:solidFill>
                <a:latin typeface="Arial" charset="0"/>
              </a:rPr>
              <a:t>screening in a population with 0.2% </a:t>
            </a:r>
            <a:r>
              <a:rPr lang="en-US" sz="2800" dirty="0" smtClean="0">
                <a:solidFill>
                  <a:schemeClr val="tx1">
                    <a:lumMod val="75000"/>
                    <a:lumOff val="25000"/>
                  </a:schemeClr>
                </a:solidFill>
                <a:latin typeface="Arial" charset="0"/>
              </a:rPr>
              <a:t>prevalence </a:t>
            </a:r>
            <a:r>
              <a:rPr lang="en-US" sz="2800" dirty="0">
                <a:solidFill>
                  <a:schemeClr val="tx1">
                    <a:lumMod val="75000"/>
                    <a:lumOff val="25000"/>
                  </a:schemeClr>
                </a:solidFill>
                <a:latin typeface="Arial" charset="0"/>
              </a:rPr>
              <a:t>of undiagnosed HIV infection, had a </a:t>
            </a:r>
            <a:r>
              <a:rPr lang="en-US" sz="2800" dirty="0" smtClean="0">
                <a:solidFill>
                  <a:schemeClr val="tx1">
                    <a:lumMod val="75000"/>
                    <a:lumOff val="25000"/>
                  </a:schemeClr>
                </a:solidFill>
                <a:latin typeface="Arial" charset="0"/>
              </a:rPr>
              <a:t>cost-effectiveness </a:t>
            </a:r>
            <a:r>
              <a:rPr lang="en-US" sz="2800" dirty="0">
                <a:solidFill>
                  <a:schemeClr val="tx1">
                    <a:lumMod val="75000"/>
                    <a:lumOff val="25000"/>
                  </a:schemeClr>
                </a:solidFill>
                <a:latin typeface="Arial" charset="0"/>
              </a:rPr>
              <a:t>ratio of $50,000/QALY </a:t>
            </a:r>
            <a:r>
              <a:rPr lang="en-US" sz="2000" dirty="0" smtClean="0">
                <a:solidFill>
                  <a:schemeClr val="tx1">
                    <a:lumMod val="75000"/>
                    <a:lumOff val="25000"/>
                  </a:schemeClr>
                </a:solidFill>
                <a:latin typeface="Arial" charset="0"/>
              </a:rPr>
              <a:t>(</a:t>
            </a:r>
            <a:r>
              <a:rPr lang="en-US" sz="2000" dirty="0" err="1">
                <a:solidFill>
                  <a:schemeClr val="tx1">
                    <a:lumMod val="75000"/>
                    <a:lumOff val="25000"/>
                  </a:schemeClr>
                </a:solidFill>
                <a:latin typeface="Arial" charset="0"/>
              </a:rPr>
              <a:t>Paltiel</a:t>
            </a:r>
            <a:r>
              <a:rPr lang="en-US" sz="2000" dirty="0">
                <a:solidFill>
                  <a:schemeClr val="tx1">
                    <a:lumMod val="75000"/>
                    <a:lumOff val="25000"/>
                  </a:schemeClr>
                </a:solidFill>
                <a:latin typeface="Arial" charset="0"/>
              </a:rPr>
              <a:t> et al. </a:t>
            </a:r>
            <a:r>
              <a:rPr lang="en-US" sz="2000" i="1" dirty="0">
                <a:solidFill>
                  <a:schemeClr val="tx1">
                    <a:lumMod val="75000"/>
                    <a:lumOff val="25000"/>
                  </a:schemeClr>
                </a:solidFill>
                <a:latin typeface="Arial" charset="0"/>
              </a:rPr>
              <a:t>Ann Intern Med</a:t>
            </a:r>
            <a:r>
              <a:rPr lang="en-US" sz="2000" dirty="0">
                <a:solidFill>
                  <a:schemeClr val="tx1">
                    <a:lumMod val="75000"/>
                    <a:lumOff val="25000"/>
                  </a:schemeClr>
                </a:solidFill>
                <a:latin typeface="Arial" charset="0"/>
              </a:rPr>
              <a:t> 2006</a:t>
            </a:r>
            <a:r>
              <a:rPr lang="en-US" sz="2000" i="1" dirty="0">
                <a:solidFill>
                  <a:schemeClr val="tx1">
                    <a:lumMod val="75000"/>
                    <a:lumOff val="25000"/>
                  </a:schemeClr>
                </a:solidFill>
                <a:latin typeface="Arial" charset="0"/>
              </a:rPr>
              <a:t>)</a:t>
            </a:r>
            <a:endParaRPr lang="en-US" sz="2000" dirty="0">
              <a:solidFill>
                <a:schemeClr val="tx1">
                  <a:lumMod val="75000"/>
                  <a:lumOff val="25000"/>
                </a:schemeClr>
              </a:solidFill>
              <a:latin typeface="Arial" charset="0"/>
            </a:endParaRPr>
          </a:p>
        </p:txBody>
      </p:sp>
      <p:sp>
        <p:nvSpPr>
          <p:cNvPr id="5"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2"/>
          <p:cNvPicPr>
            <a:picLocks noChangeAspect="1" noChangeArrowheads="1"/>
          </p:cNvPicPr>
          <p:nvPr/>
        </p:nvPicPr>
        <p:blipFill>
          <a:blip r:embed="rId3" cstate="print"/>
          <a:srcRect/>
          <a:stretch>
            <a:fillRect/>
          </a:stretch>
        </p:blipFill>
        <p:spPr bwMode="auto">
          <a:xfrm>
            <a:off x="1981200" y="0"/>
            <a:ext cx="5257800" cy="6800850"/>
          </a:xfrm>
          <a:prstGeom prst="rect">
            <a:avLst/>
          </a:prstGeom>
          <a:noFill/>
          <a:ln w="9525">
            <a:noFill/>
            <a:miter lim="800000"/>
            <a:headEnd/>
            <a:tailEnd/>
          </a:ln>
        </p:spPr>
      </p:pic>
      <p:pic>
        <p:nvPicPr>
          <p:cNvPr id="70658" name="Picture 3"/>
          <p:cNvPicPr>
            <a:picLocks noChangeAspect="1" noChangeArrowheads="1"/>
          </p:cNvPicPr>
          <p:nvPr/>
        </p:nvPicPr>
        <p:blipFill>
          <a:blip r:embed="rId4" cstate="print"/>
          <a:srcRect/>
          <a:stretch>
            <a:fillRect/>
          </a:stretch>
        </p:blipFill>
        <p:spPr bwMode="auto">
          <a:xfrm>
            <a:off x="1143000" y="3810000"/>
            <a:ext cx="6858000" cy="2590800"/>
          </a:xfrm>
          <a:prstGeom prst="rect">
            <a:avLst/>
          </a:prstGeom>
          <a:solidFill>
            <a:schemeClr val="tx2"/>
          </a:solid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endParaRPr lang="en-US">
              <a:latin typeface="Times New Roman" pitchFamily="18" charset="0"/>
            </a:endParaRPr>
          </a:p>
        </p:txBody>
      </p:sp>
      <p:sp>
        <p:nvSpPr>
          <p:cNvPr id="74754" name="Rectangle 4"/>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endParaRPr lang="en-US">
              <a:latin typeface="Times New Roman" pitchFamily="18" charset="0"/>
            </a:endParaRPr>
          </a:p>
        </p:txBody>
      </p:sp>
      <p:sp>
        <p:nvSpPr>
          <p:cNvPr id="209924" name="Rectangle 6"/>
          <p:cNvSpPr>
            <a:spLocks noGrp="1" noChangeArrowheads="1"/>
          </p:cNvSpPr>
          <p:nvPr>
            <p:ph type="title" idx="4294967295"/>
          </p:nvPr>
        </p:nvSpPr>
        <p:spPr>
          <a:xfrm>
            <a:off x="304800" y="0"/>
            <a:ext cx="8477250" cy="1143000"/>
          </a:xfrm>
        </p:spPr>
        <p:txBody>
          <a:bodyPr lIns="90488" tIns="44450" rIns="90488" bIns="44450" rtlCol="0">
            <a:normAutofit fontScale="90000"/>
          </a:bodyPr>
          <a:lstStyle/>
          <a:p>
            <a:pPr eaLnBrk="1" fontAlgn="auto" hangingPunct="1">
              <a:spcAft>
                <a:spcPts val="0"/>
              </a:spcAft>
              <a:defRPr/>
            </a:pPr>
            <a:r>
              <a:rPr lang="en-US" sz="4000" dirty="0">
                <a:solidFill>
                  <a:schemeClr val="tx1">
                    <a:lumMod val="75000"/>
                    <a:lumOff val="25000"/>
                  </a:schemeClr>
                </a:solidFill>
                <a:latin typeface="Arial" charset="0"/>
              </a:rPr>
              <a:t>Cost-effectiveness Ratios</a:t>
            </a:r>
            <a:br>
              <a:rPr lang="en-US" sz="4000" dirty="0">
                <a:solidFill>
                  <a:schemeClr val="tx1">
                    <a:lumMod val="75000"/>
                    <a:lumOff val="25000"/>
                  </a:schemeClr>
                </a:solidFill>
                <a:latin typeface="Arial" charset="0"/>
              </a:rPr>
            </a:br>
            <a:r>
              <a:rPr lang="en-US" sz="4000" dirty="0">
                <a:solidFill>
                  <a:schemeClr val="tx1">
                    <a:lumMod val="75000"/>
                    <a:lumOff val="25000"/>
                  </a:schemeClr>
                </a:solidFill>
                <a:latin typeface="Arial" charset="0"/>
              </a:rPr>
              <a:t>for Other Screening Programs</a:t>
            </a:r>
          </a:p>
        </p:txBody>
      </p:sp>
      <p:sp>
        <p:nvSpPr>
          <p:cNvPr id="571399" name="Rectangle 7"/>
          <p:cNvSpPr>
            <a:spLocks noGrp="1" noChangeArrowheads="1"/>
          </p:cNvSpPr>
          <p:nvPr>
            <p:ph type="body" idx="4294967295"/>
          </p:nvPr>
        </p:nvSpPr>
        <p:spPr>
          <a:xfrm>
            <a:off x="152400" y="1219200"/>
            <a:ext cx="9144000" cy="5334000"/>
          </a:xfrm>
        </p:spPr>
        <p:txBody>
          <a:bodyPr lIns="90488" tIns="44450" rIns="90488" bIns="44450" rtlCol="0">
            <a:normAutofit/>
          </a:bodyPr>
          <a:lstStyle/>
          <a:p>
            <a:pPr eaLnBrk="1" fontAlgn="auto" hangingPunct="1">
              <a:lnSpc>
                <a:spcPct val="80000"/>
              </a:lnSpc>
              <a:spcAft>
                <a:spcPts val="0"/>
              </a:spcAft>
              <a:buFontTx/>
              <a:buNone/>
              <a:defRPr/>
            </a:pPr>
            <a:r>
              <a:rPr lang="en-US" sz="1800" dirty="0">
                <a:solidFill>
                  <a:schemeClr val="tx1">
                    <a:lumMod val="75000"/>
                    <a:lumOff val="25000"/>
                  </a:schemeClr>
                </a:solidFill>
                <a:latin typeface="Arial" charset="0"/>
              </a:rPr>
              <a:t>					</a:t>
            </a:r>
            <a:r>
              <a:rPr lang="en-US" sz="1800" dirty="0">
                <a:latin typeface="Arial" charset="0"/>
              </a:rPr>
              <a:t>              </a:t>
            </a:r>
            <a:r>
              <a:rPr lang="en-US" sz="2000" dirty="0">
                <a:latin typeface="Arial" charset="0"/>
              </a:rPr>
              <a:t>C-E ratio</a:t>
            </a:r>
            <a:r>
              <a:rPr lang="en-US" sz="1800" dirty="0">
                <a:latin typeface="Arial" charset="0"/>
              </a:rPr>
              <a:t>	</a:t>
            </a:r>
          </a:p>
          <a:p>
            <a:pPr eaLnBrk="1" fontAlgn="auto" hangingPunct="1">
              <a:lnSpc>
                <a:spcPct val="80000"/>
              </a:lnSpc>
              <a:spcAft>
                <a:spcPts val="0"/>
              </a:spcAft>
              <a:buFontTx/>
              <a:buNone/>
              <a:defRPr/>
            </a:pPr>
            <a:r>
              <a:rPr lang="en-US" sz="2000" dirty="0">
                <a:latin typeface="Arial" charset="0"/>
              </a:rPr>
              <a:t>Screening Program	                         ($/QALY)*    	Reference</a:t>
            </a:r>
            <a:endParaRPr lang="en-US" sz="2000" b="1" dirty="0">
              <a:latin typeface="Arial" charset="0"/>
            </a:endParaRPr>
          </a:p>
          <a:p>
            <a:pPr eaLnBrk="1" fontAlgn="auto" hangingPunct="1">
              <a:lnSpc>
                <a:spcPct val="50000"/>
              </a:lnSpc>
              <a:spcAft>
                <a:spcPts val="0"/>
              </a:spcAft>
              <a:buFontTx/>
              <a:buNone/>
              <a:defRPr/>
            </a:pPr>
            <a:endParaRPr lang="en-US" sz="2000" dirty="0">
              <a:solidFill>
                <a:schemeClr val="tx1">
                  <a:lumMod val="75000"/>
                  <a:lumOff val="25000"/>
                </a:schemeClr>
              </a:solidFill>
              <a:effectLst>
                <a:outerShdw blurRad="38100" dist="38100" dir="2700000" algn="tl">
                  <a:srgbClr val="000000"/>
                </a:outerShdw>
              </a:effectLst>
              <a:latin typeface="Arial" charset="0"/>
            </a:endParaRPr>
          </a:p>
          <a:p>
            <a:pPr eaLnBrk="1" fontAlgn="auto" hangingPunct="1">
              <a:lnSpc>
                <a:spcPct val="120000"/>
              </a:lnSpc>
              <a:spcBef>
                <a:spcPct val="0"/>
              </a:spcBef>
              <a:spcAft>
                <a:spcPts val="0"/>
              </a:spcAft>
              <a:buFontTx/>
              <a:buNone/>
              <a:defRPr/>
            </a:pPr>
            <a:r>
              <a:rPr lang="en-US" sz="2000" dirty="0" smtClean="0">
                <a:solidFill>
                  <a:srgbClr val="FF0000"/>
                </a:solidFill>
                <a:latin typeface="Arial" charset="0"/>
              </a:rPr>
              <a:t>HIV screening inpatients</a:t>
            </a:r>
            <a:r>
              <a:rPr lang="en-US" sz="2000" dirty="0">
                <a:solidFill>
                  <a:srgbClr val="FF0000"/>
                </a:solidFill>
                <a:latin typeface="Arial" charset="0"/>
              </a:rPr>
              <a:t>	        	$38,600	Walensky AJM </a:t>
            </a:r>
            <a:endParaRPr lang="en-US" sz="2000" dirty="0" smtClean="0">
              <a:solidFill>
                <a:srgbClr val="FF0000"/>
              </a:solidFill>
              <a:latin typeface="Arial" charset="0"/>
            </a:endParaRPr>
          </a:p>
          <a:p>
            <a:pPr eaLnBrk="1" fontAlgn="auto" hangingPunct="1">
              <a:lnSpc>
                <a:spcPct val="120000"/>
              </a:lnSpc>
              <a:spcBef>
                <a:spcPct val="0"/>
              </a:spcBef>
              <a:spcAft>
                <a:spcPts val="0"/>
              </a:spcAft>
              <a:buFontTx/>
              <a:buNone/>
              <a:defRPr/>
            </a:pPr>
            <a:endParaRPr lang="en-US" sz="2000" dirty="0" smtClean="0">
              <a:solidFill>
                <a:srgbClr val="FF0000"/>
              </a:solidFill>
              <a:latin typeface="Arial" charset="0"/>
            </a:endParaRPr>
          </a:p>
          <a:p>
            <a:pPr eaLnBrk="1" fontAlgn="auto" hangingPunct="1">
              <a:lnSpc>
                <a:spcPct val="120000"/>
              </a:lnSpc>
              <a:spcBef>
                <a:spcPct val="0"/>
              </a:spcBef>
              <a:spcAft>
                <a:spcPts val="0"/>
              </a:spcAft>
              <a:buFontTx/>
              <a:buNone/>
              <a:defRPr/>
            </a:pPr>
            <a:r>
              <a:rPr lang="en-US" sz="2000" dirty="0" smtClean="0">
                <a:solidFill>
                  <a:srgbClr val="FF0000"/>
                </a:solidFill>
                <a:latin typeface="Arial" charset="0"/>
              </a:rPr>
              <a:t>HIV </a:t>
            </a:r>
            <a:r>
              <a:rPr lang="en-US" sz="2000" dirty="0">
                <a:solidFill>
                  <a:srgbClr val="FF0000"/>
                </a:solidFill>
                <a:latin typeface="Arial" charset="0"/>
              </a:rPr>
              <a:t>screening every 5 years 	          </a:t>
            </a:r>
          </a:p>
          <a:p>
            <a:pPr eaLnBrk="1" fontAlgn="auto" hangingPunct="1">
              <a:lnSpc>
                <a:spcPct val="120000"/>
              </a:lnSpc>
              <a:spcBef>
                <a:spcPct val="0"/>
              </a:spcBef>
              <a:spcAft>
                <a:spcPts val="0"/>
              </a:spcAft>
              <a:buFontTx/>
              <a:buNone/>
              <a:defRPr/>
            </a:pPr>
            <a:r>
              <a:rPr lang="en-US" sz="2000" dirty="0">
                <a:solidFill>
                  <a:srgbClr val="FF0000"/>
                </a:solidFill>
                <a:latin typeface="Arial" charset="0"/>
              </a:rPr>
              <a:t>  high risk patients	          	 	$50,000	Paltiel NEJM </a:t>
            </a:r>
            <a:endParaRPr lang="en-US" sz="2000" dirty="0" smtClean="0">
              <a:solidFill>
                <a:schemeClr val="tx1">
                  <a:lumMod val="75000"/>
                  <a:lumOff val="25000"/>
                </a:schemeClr>
              </a:solidFill>
              <a:effectLst>
                <a:outerShdw blurRad="38100" dist="38100" dir="2700000" algn="tl">
                  <a:srgbClr val="000000"/>
                </a:outerShdw>
              </a:effectLst>
              <a:latin typeface="Arial" charset="0"/>
            </a:endParaRPr>
          </a:p>
          <a:p>
            <a:pPr eaLnBrk="1" fontAlgn="auto" hangingPunct="1">
              <a:lnSpc>
                <a:spcPct val="120000"/>
              </a:lnSpc>
              <a:spcBef>
                <a:spcPct val="0"/>
              </a:spcBef>
              <a:spcAft>
                <a:spcPts val="0"/>
              </a:spcAft>
              <a:buFontTx/>
              <a:buNone/>
              <a:defRPr/>
            </a:pPr>
            <a:endParaRPr lang="en-US" sz="2000" dirty="0">
              <a:solidFill>
                <a:schemeClr val="tx1">
                  <a:lumMod val="75000"/>
                  <a:lumOff val="25000"/>
                </a:schemeClr>
              </a:solidFill>
              <a:effectLst>
                <a:outerShdw blurRad="38100" dist="38100" dir="2700000" algn="tl">
                  <a:srgbClr val="000000"/>
                </a:outerShdw>
              </a:effectLst>
              <a:latin typeface="Arial" charset="0"/>
            </a:endParaRPr>
          </a:p>
          <a:p>
            <a:pPr eaLnBrk="1" fontAlgn="auto" hangingPunct="1">
              <a:lnSpc>
                <a:spcPct val="85000"/>
              </a:lnSpc>
              <a:spcAft>
                <a:spcPts val="0"/>
              </a:spcAft>
              <a:buFontTx/>
              <a:buNone/>
              <a:defRPr/>
            </a:pPr>
            <a:r>
              <a:rPr lang="en-US" sz="2000" dirty="0">
                <a:solidFill>
                  <a:schemeClr val="tx1">
                    <a:lumMod val="75000"/>
                    <a:lumOff val="25000"/>
                  </a:schemeClr>
                </a:solidFill>
                <a:latin typeface="Arial" charset="0"/>
              </a:rPr>
              <a:t>Breast cancer screening					</a:t>
            </a:r>
            <a:r>
              <a:rPr lang="en-US" sz="2000" dirty="0" smtClean="0">
                <a:solidFill>
                  <a:schemeClr val="tx1">
                    <a:lumMod val="75000"/>
                    <a:lumOff val="25000"/>
                  </a:schemeClr>
                </a:solidFill>
                <a:latin typeface="Arial" charset="0"/>
              </a:rPr>
              <a:t>Salzmann </a:t>
            </a:r>
            <a:endParaRPr lang="en-US" sz="2000" dirty="0">
              <a:solidFill>
                <a:schemeClr val="tx1">
                  <a:lumMod val="75000"/>
                  <a:lumOff val="25000"/>
                </a:schemeClr>
              </a:solidFill>
              <a:latin typeface="Arial" charset="0"/>
            </a:endParaRPr>
          </a:p>
          <a:p>
            <a:pPr eaLnBrk="1" fontAlgn="auto" hangingPunct="1">
              <a:lnSpc>
                <a:spcPct val="85000"/>
              </a:lnSpc>
              <a:spcAft>
                <a:spcPts val="0"/>
              </a:spcAft>
              <a:buFontTx/>
              <a:buNone/>
              <a:defRPr/>
            </a:pPr>
            <a:r>
              <a:rPr lang="en-US" sz="2000" dirty="0">
                <a:solidFill>
                  <a:schemeClr val="tx1">
                    <a:lumMod val="75000"/>
                    <a:lumOff val="25000"/>
                  </a:schemeClr>
                </a:solidFill>
                <a:latin typeface="Arial" charset="0"/>
              </a:rPr>
              <a:t> Annual mammogram, 50–69 y/o     	 $57,500	Ann Intern Med </a:t>
            </a:r>
            <a:endParaRPr lang="en-US" sz="2000" dirty="0" smtClean="0">
              <a:solidFill>
                <a:schemeClr val="tx1">
                  <a:lumMod val="75000"/>
                  <a:lumOff val="25000"/>
                </a:schemeClr>
              </a:solidFill>
              <a:latin typeface="Arial" charset="0"/>
            </a:endParaRPr>
          </a:p>
          <a:p>
            <a:pPr eaLnBrk="1" fontAlgn="auto" hangingPunct="1">
              <a:lnSpc>
                <a:spcPct val="85000"/>
              </a:lnSpc>
              <a:spcAft>
                <a:spcPts val="0"/>
              </a:spcAft>
              <a:buFontTx/>
              <a:buNone/>
              <a:defRPr/>
            </a:pPr>
            <a:endParaRPr lang="en-US" sz="2000" dirty="0">
              <a:solidFill>
                <a:schemeClr val="tx1">
                  <a:lumMod val="75000"/>
                  <a:lumOff val="25000"/>
                </a:schemeClr>
              </a:solidFill>
              <a:latin typeface="Arial" charset="0"/>
            </a:endParaRPr>
          </a:p>
          <a:p>
            <a:pPr eaLnBrk="1" fontAlgn="auto" hangingPunct="1">
              <a:lnSpc>
                <a:spcPct val="120000"/>
              </a:lnSpc>
              <a:spcAft>
                <a:spcPts val="0"/>
              </a:spcAft>
              <a:buFontTx/>
              <a:buNone/>
              <a:defRPr/>
            </a:pPr>
            <a:r>
              <a:rPr lang="en-US" sz="2000" dirty="0" smtClean="0">
                <a:solidFill>
                  <a:schemeClr val="tx1">
                    <a:lumMod val="75000"/>
                    <a:lumOff val="25000"/>
                  </a:schemeClr>
                </a:solidFill>
                <a:latin typeface="Arial" charset="0"/>
              </a:rPr>
              <a:t>Diabetes </a:t>
            </a:r>
            <a:r>
              <a:rPr lang="en-US" sz="2000" dirty="0">
                <a:solidFill>
                  <a:schemeClr val="tx1">
                    <a:lumMod val="75000"/>
                    <a:lumOff val="25000"/>
                  </a:schemeClr>
                </a:solidFill>
                <a:latin typeface="Arial" charset="0"/>
              </a:rPr>
              <a:t>Mellitus, Type 2 	</a:t>
            </a:r>
          </a:p>
          <a:p>
            <a:pPr eaLnBrk="1" fontAlgn="auto" hangingPunct="1">
              <a:lnSpc>
                <a:spcPct val="120000"/>
              </a:lnSpc>
              <a:spcBef>
                <a:spcPct val="0"/>
              </a:spcBef>
              <a:spcAft>
                <a:spcPts val="0"/>
              </a:spcAft>
              <a:buFontTx/>
              <a:buNone/>
              <a:defRPr/>
            </a:pPr>
            <a:r>
              <a:rPr lang="en-US" sz="2000" dirty="0">
                <a:solidFill>
                  <a:schemeClr val="tx1">
                    <a:lumMod val="75000"/>
                    <a:lumOff val="25000"/>
                  </a:schemeClr>
                </a:solidFill>
                <a:latin typeface="Arial" charset="0"/>
              </a:rPr>
              <a:t>  </a:t>
            </a:r>
            <a:r>
              <a:rPr lang="en-US" sz="2000" dirty="0" smtClean="0">
                <a:solidFill>
                  <a:schemeClr val="tx1">
                    <a:lumMod val="75000"/>
                    <a:lumOff val="25000"/>
                  </a:schemeClr>
                </a:solidFill>
                <a:latin typeface="Arial" charset="0"/>
              </a:rPr>
              <a:t>Fasting </a:t>
            </a:r>
            <a:r>
              <a:rPr lang="en-US" sz="2000" dirty="0">
                <a:solidFill>
                  <a:schemeClr val="tx1">
                    <a:lumMod val="75000"/>
                    <a:lumOff val="25000"/>
                  </a:schemeClr>
                </a:solidFill>
                <a:latin typeface="Arial" charset="0"/>
              </a:rPr>
              <a:t>plasma glucose, adults &gt;25 y/o   $70,000	CDC  </a:t>
            </a:r>
            <a:r>
              <a:rPr lang="en-US" sz="2000" dirty="0" smtClean="0">
                <a:solidFill>
                  <a:schemeClr val="tx1">
                    <a:lumMod val="75000"/>
                    <a:lumOff val="25000"/>
                  </a:schemeClr>
                </a:solidFill>
                <a:latin typeface="Arial" charset="0"/>
              </a:rPr>
              <a:t>JAMA</a:t>
            </a:r>
            <a:endParaRPr lang="en-US" sz="2000" dirty="0">
              <a:solidFill>
                <a:schemeClr val="tx1">
                  <a:lumMod val="75000"/>
                  <a:lumOff val="25000"/>
                </a:schemeClr>
              </a:solidFill>
              <a:latin typeface="Arial" charset="0"/>
            </a:endParaRPr>
          </a:p>
        </p:txBody>
      </p:sp>
      <p:sp>
        <p:nvSpPr>
          <p:cNvPr id="74759" name="Line 10"/>
          <p:cNvSpPr>
            <a:spLocks noChangeShapeType="1"/>
          </p:cNvSpPr>
          <p:nvPr/>
        </p:nvSpPr>
        <p:spPr bwMode="auto">
          <a:xfrm>
            <a:off x="63500" y="6091238"/>
            <a:ext cx="8915400" cy="0"/>
          </a:xfrm>
          <a:prstGeom prst="line">
            <a:avLst/>
          </a:prstGeom>
          <a:noFill/>
          <a:ln w="12700">
            <a:solidFill>
              <a:schemeClr val="bg1"/>
            </a:solidFill>
            <a:round/>
            <a:headEnd/>
            <a:tailEnd/>
          </a:ln>
        </p:spPr>
        <p:txBody>
          <a:bodyPr wrap="none" anchor="ctr"/>
          <a:lstStyle/>
          <a:p>
            <a:endParaRPr lang="en-US"/>
          </a:p>
        </p:txBody>
      </p:sp>
      <p:sp>
        <p:nvSpPr>
          <p:cNvPr id="74760" name="Text Box 11"/>
          <p:cNvSpPr txBox="1">
            <a:spLocks noChangeArrowheads="1"/>
          </p:cNvSpPr>
          <p:nvPr/>
        </p:nvSpPr>
        <p:spPr bwMode="auto">
          <a:xfrm>
            <a:off x="5173663" y="6518275"/>
            <a:ext cx="3994150" cy="366713"/>
          </a:xfrm>
          <a:prstGeom prst="rect">
            <a:avLst/>
          </a:prstGeom>
          <a:noFill/>
          <a:ln w="12700">
            <a:noFill/>
            <a:miter lim="800000"/>
            <a:headEnd/>
            <a:tailEnd/>
          </a:ln>
        </p:spPr>
        <p:txBody>
          <a:bodyPr wrap="none" anchor="ctr">
            <a:spAutoFit/>
          </a:bodyPr>
          <a:lstStyle/>
          <a:p>
            <a:pPr algn="ctr" eaLnBrk="0" hangingPunct="0">
              <a:spcBef>
                <a:spcPct val="50000"/>
              </a:spcBef>
            </a:pPr>
            <a:r>
              <a:rPr lang="en-US">
                <a:solidFill>
                  <a:schemeClr val="bg1"/>
                </a:solidFill>
                <a:latin typeface="Calibri" pitchFamily="34" charset="0"/>
              </a:rPr>
              <a:t>*All costs adjusted to 2001 US dollars</a:t>
            </a:r>
          </a:p>
        </p:txBody>
      </p:sp>
      <p:sp>
        <p:nvSpPr>
          <p:cNvPr id="74761" name="Line 9"/>
          <p:cNvSpPr>
            <a:spLocks noChangeShapeType="1"/>
          </p:cNvSpPr>
          <p:nvPr/>
        </p:nvSpPr>
        <p:spPr bwMode="auto">
          <a:xfrm>
            <a:off x="76200" y="1905000"/>
            <a:ext cx="8915400" cy="0"/>
          </a:xfrm>
          <a:prstGeom prst="line">
            <a:avLst/>
          </a:prstGeom>
          <a:noFill/>
          <a:ln w="12700">
            <a:solidFill>
              <a:srgbClr val="FF0000"/>
            </a:solidFill>
            <a:round/>
            <a:headEnd/>
            <a:tailEnd/>
          </a:ln>
        </p:spPr>
        <p:txBody>
          <a:bodyPr wrap="none" anchor="ctr"/>
          <a:lstStyle/>
          <a:p>
            <a:endParaRPr lang="en-US"/>
          </a:p>
        </p:txBody>
      </p:sp>
      <p:sp>
        <p:nvSpPr>
          <p:cNvPr id="74762" name="Line 9"/>
          <p:cNvSpPr>
            <a:spLocks noChangeShapeType="1"/>
          </p:cNvSpPr>
          <p:nvPr/>
        </p:nvSpPr>
        <p:spPr bwMode="auto">
          <a:xfrm>
            <a:off x="76200" y="6553200"/>
            <a:ext cx="8915400" cy="0"/>
          </a:xfrm>
          <a:prstGeom prst="line">
            <a:avLst/>
          </a:prstGeom>
          <a:noFill/>
          <a:ln w="12700">
            <a:solidFill>
              <a:srgbClr val="FF0000"/>
            </a:solidFill>
            <a:round/>
            <a:headEnd/>
            <a:tailEnd/>
          </a:ln>
        </p:spPr>
        <p:txBody>
          <a:bodyPr wrap="none" anchor="ctr"/>
          <a:lstStyle/>
          <a:p>
            <a:endParaRPr lang="en-US"/>
          </a:p>
        </p:txBody>
      </p:sp>
      <p:sp>
        <p:nvSpPr>
          <p:cNvPr id="12" name="Line 4"/>
          <p:cNvSpPr>
            <a:spLocks noChangeShapeType="1"/>
          </p:cNvSpPr>
          <p:nvPr/>
        </p:nvSpPr>
        <p:spPr bwMode="auto">
          <a:xfrm>
            <a:off x="647700" y="11430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37" name="Group 25"/>
          <p:cNvGraphicFramePr>
            <a:graphicFrameLocks noGrp="1"/>
          </p:cNvGraphicFramePr>
          <p:nvPr/>
        </p:nvGraphicFramePr>
        <p:xfrm>
          <a:off x="304800" y="1229931"/>
          <a:ext cx="8389937" cy="3364992"/>
        </p:xfrm>
        <a:graphic>
          <a:graphicData uri="http://schemas.openxmlformats.org/drawingml/2006/table">
            <a:tbl>
              <a:tblPr/>
              <a:tblGrid>
                <a:gridCol w="2159000"/>
                <a:gridCol w="2020887"/>
                <a:gridCol w="2755900"/>
                <a:gridCol w="1454150"/>
              </a:tblGrid>
              <a:tr h="1796444">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endPar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Life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expectancy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(QALY)</a:t>
                      </a:r>
                      <a:endPar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Per-person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lifetime cost*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(USD 2010)</a:t>
                      </a:r>
                      <a:endPar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ICER</a:t>
                      </a:r>
                      <a:endPar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($/QALY)</a:t>
                      </a:r>
                      <a:endPar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r>
              <a:tr h="342209">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No ART</a:t>
                      </a: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4.05 </a:t>
                      </a: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131,200</a:t>
                      </a: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r>
              <a:tr h="363559">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endParaRPr kumimoji="0" lang="en-US" sz="2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2400" b="0" i="0" u="none" strike="noStrike" cap="none" normalizeH="0" baseline="0" dirty="0" smtClean="0">
                        <a:ln>
                          <a:noFill/>
                        </a:ln>
                        <a:solidFill>
                          <a:schemeClr val="tx1"/>
                        </a:solidFill>
                        <a:effectLst/>
                        <a:latin typeface="Calibri" pitchFamily="34"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2400" b="0" i="0" u="none" strike="noStrike" cap="none" normalizeH="0" baseline="0" smtClean="0">
                        <a:ln>
                          <a:noFill/>
                        </a:ln>
                        <a:solidFill>
                          <a:schemeClr val="tx1"/>
                        </a:solidFill>
                        <a:effectLst/>
                        <a:latin typeface="Calibri" pitchFamily="34"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2400" b="0" i="0" u="none" strike="noStrike" cap="none" normalizeH="0" baseline="0" dirty="0" smtClean="0">
                        <a:ln>
                          <a:noFill/>
                        </a:ln>
                        <a:solidFill>
                          <a:schemeClr val="tx1"/>
                        </a:solidFill>
                        <a:effectLst/>
                        <a:latin typeface="Calibri" pitchFamily="34" charset="0"/>
                      </a:endParaRPr>
                    </a:p>
                  </a:txBody>
                  <a:tcPr marL="68580" marR="68580" marT="0" marB="0" horzOverflow="overflow">
                    <a:lnL>
                      <a:noFill/>
                    </a:lnL>
                    <a:lnR>
                      <a:noFill/>
                    </a:lnR>
                    <a:lnT>
                      <a:noFill/>
                    </a:lnT>
                    <a:lnB>
                      <a:noFill/>
                    </a:lnB>
                    <a:lnTlToBr>
                      <a:noFill/>
                    </a:lnTlToBr>
                    <a:lnBlToTr>
                      <a:noFill/>
                    </a:lnBlToTr>
                    <a:noFill/>
                  </a:tcPr>
                </a:tc>
              </a:tr>
              <a:tr h="342209">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Branded ART</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12.45 </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342,800</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25,200</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85345" name="Rectangle 2"/>
          <p:cNvSpPr>
            <a:spLocks noGrp="1" noChangeArrowheads="1"/>
          </p:cNvSpPr>
          <p:nvPr>
            <p:ph type="title" idx="4294967295"/>
          </p:nvPr>
        </p:nvSpPr>
        <p:spPr>
          <a:xfrm>
            <a:off x="285750" y="211138"/>
            <a:ext cx="8489950" cy="1143000"/>
          </a:xfrm>
        </p:spPr>
        <p:txBody>
          <a:bodyPr/>
          <a:lstStyle/>
          <a:p>
            <a:pPr eaLnBrk="1" hangingPunct="1"/>
            <a:r>
              <a:rPr lang="en-US" sz="4000" dirty="0" smtClean="0">
                <a:solidFill>
                  <a:srgbClr val="002060"/>
                </a:solidFill>
                <a:latin typeface="Arial" pitchFamily="34" charset="0"/>
                <a:cs typeface="Arial" pitchFamily="34" charset="0"/>
              </a:rPr>
              <a:t>Generic ART in the US</a:t>
            </a:r>
            <a:endParaRPr lang="en-US" sz="2800" i="1" dirty="0" smtClean="0">
              <a:solidFill>
                <a:srgbClr val="002060"/>
              </a:solidFill>
              <a:latin typeface="Arial" pitchFamily="34" charset="0"/>
              <a:cs typeface="Arial" pitchFamily="34" charset="0"/>
            </a:endParaRPr>
          </a:p>
        </p:txBody>
      </p:sp>
      <p:sp>
        <p:nvSpPr>
          <p:cNvPr id="185366" name="TextBox 4"/>
          <p:cNvSpPr txBox="1">
            <a:spLocks noChangeArrowheads="1"/>
          </p:cNvSpPr>
          <p:nvPr/>
        </p:nvSpPr>
        <p:spPr bwMode="auto">
          <a:xfrm>
            <a:off x="381000" y="4648200"/>
            <a:ext cx="8202612" cy="523875"/>
          </a:xfrm>
          <a:prstGeom prst="rect">
            <a:avLst/>
          </a:prstGeom>
          <a:noFill/>
          <a:ln w="9525">
            <a:noFill/>
            <a:miter lim="800000"/>
            <a:headEnd/>
            <a:tailEnd/>
          </a:ln>
        </p:spPr>
        <p:txBody>
          <a:bodyPr>
            <a:spAutoFit/>
          </a:bodyPr>
          <a:lstStyle/>
          <a:p>
            <a:pPr eaLnBrk="0" hangingPunct="0"/>
            <a:r>
              <a:rPr lang="en-US" sz="1400" dirty="0"/>
              <a:t>USD: United States Dollars; QALY: quality-adjusted life year; ART: antiretroviral therapy</a:t>
            </a:r>
          </a:p>
          <a:p>
            <a:pPr eaLnBrk="0" hangingPunct="0"/>
            <a:r>
              <a:rPr lang="en-US" sz="1400" dirty="0"/>
              <a:t>*QALY and costs discounted at 3% annually</a:t>
            </a:r>
          </a:p>
        </p:txBody>
      </p:sp>
      <p:sp>
        <p:nvSpPr>
          <p:cNvPr id="6" name="TextBox 5"/>
          <p:cNvSpPr txBox="1"/>
          <p:nvPr/>
        </p:nvSpPr>
        <p:spPr>
          <a:xfrm>
            <a:off x="5562600" y="6324600"/>
            <a:ext cx="4876800" cy="400050"/>
          </a:xfrm>
          <a:prstGeom prst="rect">
            <a:avLst/>
          </a:prstGeom>
          <a:noFill/>
        </p:spPr>
        <p:txBody>
          <a:bodyPr>
            <a:spAutoFit/>
          </a:bodyPr>
          <a:lstStyle/>
          <a:p>
            <a:pPr>
              <a:defRPr/>
            </a:pPr>
            <a:r>
              <a:rPr lang="en-US" sz="2000" dirty="0">
                <a:solidFill>
                  <a:schemeClr val="tx1">
                    <a:lumMod val="75000"/>
                    <a:lumOff val="25000"/>
                  </a:schemeClr>
                </a:solidFill>
              </a:rPr>
              <a:t>Walensky et al, </a:t>
            </a:r>
            <a:r>
              <a:rPr lang="en-US" sz="2000" i="1" dirty="0">
                <a:solidFill>
                  <a:schemeClr val="tx1">
                    <a:lumMod val="75000"/>
                    <a:lumOff val="25000"/>
                  </a:schemeClr>
                </a:solidFill>
              </a:rPr>
              <a:t>Annals</a:t>
            </a:r>
            <a:r>
              <a:rPr lang="en-US" sz="2000" dirty="0">
                <a:solidFill>
                  <a:schemeClr val="tx1">
                    <a:lumMod val="75000"/>
                    <a:lumOff val="25000"/>
                  </a:schemeClr>
                </a:solidFill>
              </a:rPr>
              <a:t> 2013</a:t>
            </a:r>
          </a:p>
        </p:txBody>
      </p:sp>
      <p:sp>
        <p:nvSpPr>
          <p:cNvPr id="7"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44" name="Group 28"/>
          <p:cNvGraphicFramePr>
            <a:graphicFrameLocks noGrp="1"/>
          </p:cNvGraphicFramePr>
          <p:nvPr/>
        </p:nvGraphicFramePr>
        <p:xfrm>
          <a:off x="423863" y="1157288"/>
          <a:ext cx="8275637" cy="3025776"/>
        </p:xfrm>
        <a:graphic>
          <a:graphicData uri="http://schemas.openxmlformats.org/drawingml/2006/table">
            <a:tbl>
              <a:tblPr/>
              <a:tblGrid>
                <a:gridCol w="2128837"/>
                <a:gridCol w="1905000"/>
                <a:gridCol w="2806700"/>
                <a:gridCol w="1435100"/>
              </a:tblGrid>
              <a:tr h="1746250">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ea typeface="Calibri" pitchFamily="34" charset="0"/>
                          <a:cs typeface="Times New Roman" pitchFamily="18" charset="0"/>
                        </a:rPr>
                        <a:t>Life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ea typeface="Calibri" pitchFamily="34" charset="0"/>
                          <a:cs typeface="Times New Roman" pitchFamily="18" charset="0"/>
                        </a:rPr>
                        <a:t>expectancy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ea typeface="Calibri" pitchFamily="34" charset="0"/>
                          <a:cs typeface="Times New Roman" pitchFamily="18" charset="0"/>
                        </a:rPr>
                        <a:t>(QALY)</a:t>
                      </a:r>
                      <a:endPar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ea typeface="Calibri" pitchFamily="34" charset="0"/>
                          <a:cs typeface="Times New Roman" pitchFamily="18" charset="0"/>
                        </a:rPr>
                        <a:t>Per-person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ea typeface="Calibri" pitchFamily="34" charset="0"/>
                          <a:cs typeface="Times New Roman" pitchFamily="18" charset="0"/>
                        </a:rPr>
                        <a:t>lifetime cost*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ea typeface="Calibri" pitchFamily="34" charset="0"/>
                          <a:cs typeface="Times New Roman" pitchFamily="18" charset="0"/>
                        </a:rPr>
                        <a:t>(USD 2010)</a:t>
                      </a:r>
                      <a:endPar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ICER</a:t>
                      </a: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($/QALY)</a:t>
                      </a: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No ART</a:t>
                      </a: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4.05 </a:t>
                      </a: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131,200</a:t>
                      </a: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a:t>
                      </a: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r>
              <a:tr h="419100">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Generic ART</a:t>
                      </a: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12.08 </a:t>
                      </a: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300,300</a:t>
                      </a: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21,100</a:t>
                      </a:r>
                    </a:p>
                  </a:txBody>
                  <a:tcPr marL="68580" marR="68580" marT="0" marB="0" horzOverflow="overflow">
                    <a:lnL>
                      <a:noFill/>
                    </a:lnL>
                    <a:lnR>
                      <a:noFill/>
                    </a:lnR>
                    <a:lnT>
                      <a:noFill/>
                    </a:lnT>
                    <a:lnB>
                      <a:noFill/>
                    </a:lnB>
                    <a:lnTlToBr>
                      <a:noFill/>
                    </a:lnTlToBr>
                    <a:lnBlToTr>
                      <a:noFill/>
                    </a:lnBlToTr>
                    <a:noFill/>
                  </a:tcPr>
                </a:tc>
              </a:tr>
              <a:tr h="433388">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Branded ART</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12.45 </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342,800</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114,800</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86389" name="TextBox 4"/>
          <p:cNvSpPr txBox="1">
            <a:spLocks noChangeArrowheads="1"/>
          </p:cNvSpPr>
          <p:nvPr/>
        </p:nvSpPr>
        <p:spPr bwMode="auto">
          <a:xfrm>
            <a:off x="407988" y="4424363"/>
            <a:ext cx="8202612" cy="523875"/>
          </a:xfrm>
          <a:prstGeom prst="rect">
            <a:avLst/>
          </a:prstGeom>
          <a:noFill/>
          <a:ln w="9525">
            <a:noFill/>
            <a:miter lim="800000"/>
            <a:headEnd/>
            <a:tailEnd/>
          </a:ln>
        </p:spPr>
        <p:txBody>
          <a:bodyPr>
            <a:spAutoFit/>
          </a:bodyPr>
          <a:lstStyle/>
          <a:p>
            <a:pPr eaLnBrk="0" hangingPunct="0"/>
            <a:r>
              <a:rPr lang="en-US" sz="1400"/>
              <a:t>USD: United States Dollars; QALY: quality-adjusted life year; ART: antiretroviral therapy</a:t>
            </a:r>
          </a:p>
          <a:p>
            <a:pPr eaLnBrk="0" hangingPunct="0"/>
            <a:r>
              <a:rPr lang="en-US" sz="1400"/>
              <a:t>*QALY and costs discounted at 3% annually</a:t>
            </a:r>
          </a:p>
        </p:txBody>
      </p:sp>
      <p:sp>
        <p:nvSpPr>
          <p:cNvPr id="186390" name="Text Box 24"/>
          <p:cNvSpPr txBox="1">
            <a:spLocks noChangeArrowheads="1"/>
          </p:cNvSpPr>
          <p:nvPr/>
        </p:nvSpPr>
        <p:spPr bwMode="auto">
          <a:xfrm>
            <a:off x="6362700" y="3543300"/>
            <a:ext cx="1689100" cy="396875"/>
          </a:xfrm>
          <a:prstGeom prst="rect">
            <a:avLst/>
          </a:prstGeom>
          <a:noFill/>
          <a:ln w="12700">
            <a:noFill/>
            <a:miter lim="800000"/>
            <a:headEnd/>
            <a:tailEnd/>
          </a:ln>
        </p:spPr>
        <p:txBody>
          <a:bodyPr>
            <a:spAutoFit/>
          </a:bodyPr>
          <a:lstStyle/>
          <a:p>
            <a:pPr eaLnBrk="0" hangingPunct="0">
              <a:spcBef>
                <a:spcPct val="50000"/>
              </a:spcBef>
            </a:pPr>
            <a:r>
              <a:rPr lang="en-US" sz="2000" b="1">
                <a:solidFill>
                  <a:srgbClr val="FF0000"/>
                </a:solidFill>
                <a:cs typeface="Arial" charset="0"/>
                <a:sym typeface="Symbol" pitchFamily="18" charset="2"/>
              </a:rPr>
              <a:t> </a:t>
            </a:r>
            <a:r>
              <a:rPr lang="en-US" sz="2000">
                <a:solidFill>
                  <a:srgbClr val="FF0000"/>
                </a:solidFill>
                <a:cs typeface="Arial" charset="0"/>
              </a:rPr>
              <a:t>$42,500</a:t>
            </a:r>
            <a:endParaRPr lang="en-US" sz="2000">
              <a:solidFill>
                <a:srgbClr val="FF0000"/>
              </a:solidFill>
            </a:endParaRPr>
          </a:p>
        </p:txBody>
      </p:sp>
      <p:sp>
        <p:nvSpPr>
          <p:cNvPr id="186391" name="AutoShape 25"/>
          <p:cNvSpPr>
            <a:spLocks/>
          </p:cNvSpPr>
          <p:nvPr/>
        </p:nvSpPr>
        <p:spPr bwMode="auto">
          <a:xfrm>
            <a:off x="6375400" y="3505200"/>
            <a:ext cx="88900" cy="508000"/>
          </a:xfrm>
          <a:prstGeom prst="rightBrace">
            <a:avLst>
              <a:gd name="adj1" fmla="val 47619"/>
              <a:gd name="adj2" fmla="val 50000"/>
            </a:avLst>
          </a:prstGeom>
          <a:noFill/>
          <a:ln w="25400">
            <a:solidFill>
              <a:srgbClr val="FF0000"/>
            </a:solidFill>
            <a:round/>
            <a:headEnd/>
            <a:tailEnd/>
          </a:ln>
        </p:spPr>
        <p:txBody>
          <a:bodyPr wrap="none" anchor="ctr"/>
          <a:lstStyle/>
          <a:p>
            <a:pPr eaLnBrk="0" hangingPunct="0"/>
            <a:endParaRPr lang="en-US" sz="4400" b="1">
              <a:solidFill>
                <a:srgbClr val="FFFF00"/>
              </a:solidFill>
            </a:endParaRPr>
          </a:p>
        </p:txBody>
      </p:sp>
      <p:sp>
        <p:nvSpPr>
          <p:cNvPr id="186392" name="Text Box 26"/>
          <p:cNvSpPr txBox="1">
            <a:spLocks noChangeArrowheads="1"/>
          </p:cNvSpPr>
          <p:nvPr/>
        </p:nvSpPr>
        <p:spPr bwMode="auto">
          <a:xfrm>
            <a:off x="3962400" y="3530600"/>
            <a:ext cx="1524000" cy="396875"/>
          </a:xfrm>
          <a:prstGeom prst="rect">
            <a:avLst/>
          </a:prstGeom>
          <a:noFill/>
          <a:ln w="12700">
            <a:noFill/>
            <a:miter lim="800000"/>
            <a:headEnd/>
            <a:tailEnd/>
          </a:ln>
        </p:spPr>
        <p:txBody>
          <a:bodyPr>
            <a:spAutoFit/>
          </a:bodyPr>
          <a:lstStyle/>
          <a:p>
            <a:pPr eaLnBrk="0" hangingPunct="0">
              <a:spcBef>
                <a:spcPct val="50000"/>
              </a:spcBef>
            </a:pPr>
            <a:r>
              <a:rPr lang="en-US" sz="2000" b="1">
                <a:solidFill>
                  <a:srgbClr val="FF0000"/>
                </a:solidFill>
                <a:cs typeface="Arial" charset="0"/>
                <a:sym typeface="Symbol" pitchFamily="18" charset="2"/>
              </a:rPr>
              <a:t></a:t>
            </a:r>
            <a:r>
              <a:rPr lang="en-US" sz="2000">
                <a:solidFill>
                  <a:srgbClr val="FF0000"/>
                </a:solidFill>
                <a:cs typeface="Arial" charset="0"/>
                <a:sym typeface="Symbol" pitchFamily="18" charset="2"/>
              </a:rPr>
              <a:t> </a:t>
            </a:r>
            <a:r>
              <a:rPr lang="en-US" sz="2000">
                <a:solidFill>
                  <a:srgbClr val="FF0000"/>
                </a:solidFill>
              </a:rPr>
              <a:t>0.37</a:t>
            </a:r>
          </a:p>
        </p:txBody>
      </p:sp>
      <p:sp>
        <p:nvSpPr>
          <p:cNvPr id="186393" name="AutoShape 27"/>
          <p:cNvSpPr>
            <a:spLocks/>
          </p:cNvSpPr>
          <p:nvPr/>
        </p:nvSpPr>
        <p:spPr bwMode="auto">
          <a:xfrm>
            <a:off x="3911600" y="3492500"/>
            <a:ext cx="88900" cy="508000"/>
          </a:xfrm>
          <a:prstGeom prst="rightBrace">
            <a:avLst>
              <a:gd name="adj1" fmla="val 47619"/>
              <a:gd name="adj2" fmla="val 50000"/>
            </a:avLst>
          </a:prstGeom>
          <a:noFill/>
          <a:ln w="25400">
            <a:solidFill>
              <a:srgbClr val="FF0000"/>
            </a:solidFill>
            <a:round/>
            <a:headEnd/>
            <a:tailEnd/>
          </a:ln>
        </p:spPr>
        <p:txBody>
          <a:bodyPr wrap="none" anchor="ctr"/>
          <a:lstStyle/>
          <a:p>
            <a:pPr eaLnBrk="0" hangingPunct="0"/>
            <a:endParaRPr lang="en-US" sz="4400" b="1">
              <a:solidFill>
                <a:srgbClr val="FF0000"/>
              </a:solidFill>
            </a:endParaRPr>
          </a:p>
        </p:txBody>
      </p:sp>
      <p:sp>
        <p:nvSpPr>
          <p:cNvPr id="10" name="Rectangle 2"/>
          <p:cNvSpPr txBox="1">
            <a:spLocks noChangeArrowheads="1"/>
          </p:cNvSpPr>
          <p:nvPr/>
        </p:nvSpPr>
        <p:spPr bwMode="auto">
          <a:xfrm>
            <a:off x="273050" y="209550"/>
            <a:ext cx="8489950" cy="1143000"/>
          </a:xfrm>
          <a:prstGeom prst="rect">
            <a:avLst/>
          </a:prstGeom>
          <a:noFill/>
          <a:ln w="9525">
            <a:noFill/>
            <a:miter lim="800000"/>
            <a:headEnd/>
            <a:tailEnd/>
          </a:ln>
        </p:spPr>
        <p:txBody>
          <a:bodyPr anchor="ctr"/>
          <a:lstStyle/>
          <a:p>
            <a:pPr algn="ctr">
              <a:defRPr/>
            </a:pPr>
            <a:r>
              <a:rPr lang="en-US" sz="4000" dirty="0">
                <a:solidFill>
                  <a:srgbClr val="002060"/>
                </a:solidFill>
                <a:latin typeface="Arial" pitchFamily="34" charset="0"/>
                <a:ea typeface="+mj-ea"/>
                <a:cs typeface="Arial" pitchFamily="34" charset="0"/>
              </a:rPr>
              <a:t>Generic ART in the US</a:t>
            </a:r>
            <a:endParaRPr lang="en-US" sz="2800" i="1" dirty="0">
              <a:solidFill>
                <a:srgbClr val="002060"/>
              </a:solidFill>
              <a:latin typeface="Arial" pitchFamily="34" charset="0"/>
              <a:ea typeface="+mj-ea"/>
              <a:cs typeface="Arial" pitchFamily="34" charset="0"/>
            </a:endParaRPr>
          </a:p>
        </p:txBody>
      </p:sp>
      <p:sp>
        <p:nvSpPr>
          <p:cNvPr id="12" name="TextBox 11"/>
          <p:cNvSpPr txBox="1"/>
          <p:nvPr/>
        </p:nvSpPr>
        <p:spPr>
          <a:xfrm>
            <a:off x="5562600" y="6324600"/>
            <a:ext cx="4876800" cy="400050"/>
          </a:xfrm>
          <a:prstGeom prst="rect">
            <a:avLst/>
          </a:prstGeom>
          <a:noFill/>
        </p:spPr>
        <p:txBody>
          <a:bodyPr>
            <a:spAutoFit/>
          </a:bodyPr>
          <a:lstStyle/>
          <a:p>
            <a:pPr>
              <a:defRPr/>
            </a:pPr>
            <a:r>
              <a:rPr lang="en-US" sz="2000" dirty="0">
                <a:solidFill>
                  <a:schemeClr val="tx1">
                    <a:lumMod val="75000"/>
                    <a:lumOff val="25000"/>
                  </a:schemeClr>
                </a:solidFill>
              </a:rPr>
              <a:t>Walensky et al, </a:t>
            </a:r>
            <a:r>
              <a:rPr lang="en-US" sz="2000" i="1" dirty="0">
                <a:solidFill>
                  <a:schemeClr val="tx1">
                    <a:lumMod val="75000"/>
                    <a:lumOff val="25000"/>
                  </a:schemeClr>
                </a:solidFill>
              </a:rPr>
              <a:t>Annals</a:t>
            </a:r>
            <a:r>
              <a:rPr lang="en-US" sz="2000" dirty="0">
                <a:solidFill>
                  <a:schemeClr val="tx1">
                    <a:lumMod val="75000"/>
                    <a:lumOff val="25000"/>
                  </a:schemeClr>
                </a:solidFill>
              </a:rPr>
              <a:t> 2013</a:t>
            </a:r>
          </a:p>
        </p:txBody>
      </p:sp>
      <p:sp>
        <p:nvSpPr>
          <p:cNvPr id="13"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noGrp="1"/>
          </p:cNvGraphicFramePr>
          <p:nvPr/>
        </p:nvGraphicFramePr>
        <p:xfrm>
          <a:off x="457200" y="914400"/>
          <a:ext cx="7841290" cy="5698205"/>
        </p:xfrm>
        <a:graphic>
          <a:graphicData uri="http://schemas.openxmlformats.org/drawingml/2006/chart">
            <c:chart xmlns:c="http://schemas.openxmlformats.org/drawingml/2006/chart" xmlns:r="http://schemas.openxmlformats.org/officeDocument/2006/relationships" r:id="rId2"/>
          </a:graphicData>
        </a:graphic>
      </p:graphicFrame>
      <p:sp>
        <p:nvSpPr>
          <p:cNvPr id="187393" name="Rectangle 2"/>
          <p:cNvSpPr>
            <a:spLocks noGrp="1" noChangeArrowheads="1"/>
          </p:cNvSpPr>
          <p:nvPr>
            <p:ph type="title" idx="4294967295"/>
          </p:nvPr>
        </p:nvSpPr>
        <p:spPr>
          <a:xfrm>
            <a:off x="285750" y="211138"/>
            <a:ext cx="8489950" cy="1143000"/>
          </a:xfrm>
        </p:spPr>
        <p:txBody>
          <a:bodyPr/>
          <a:lstStyle/>
          <a:p>
            <a:pPr eaLnBrk="1" hangingPunct="1"/>
            <a:r>
              <a:rPr lang="en-US" sz="4000" dirty="0" smtClean="0">
                <a:solidFill>
                  <a:srgbClr val="002060"/>
                </a:solidFill>
              </a:rPr>
              <a:t>Generic ART:</a:t>
            </a:r>
            <a:br>
              <a:rPr lang="en-US" sz="4000" dirty="0" smtClean="0">
                <a:solidFill>
                  <a:srgbClr val="002060"/>
                </a:solidFill>
              </a:rPr>
            </a:br>
            <a:r>
              <a:rPr lang="en-US" sz="4000" dirty="0" smtClean="0">
                <a:solidFill>
                  <a:srgbClr val="002060"/>
                </a:solidFill>
              </a:rPr>
              <a:t>Cost-effectiveness Plane</a:t>
            </a:r>
            <a:endParaRPr lang="en-US" sz="2800" i="1" dirty="0" smtClean="0">
              <a:solidFill>
                <a:srgbClr val="002060"/>
              </a:solidFill>
            </a:endParaRPr>
          </a:p>
        </p:txBody>
      </p:sp>
      <p:sp>
        <p:nvSpPr>
          <p:cNvPr id="187396" name="TextBox 1"/>
          <p:cNvSpPr txBox="1">
            <a:spLocks noChangeArrowheads="1"/>
          </p:cNvSpPr>
          <p:nvPr/>
        </p:nvSpPr>
        <p:spPr bwMode="auto">
          <a:xfrm>
            <a:off x="1619250" y="1663700"/>
            <a:ext cx="2422525" cy="981075"/>
          </a:xfrm>
          <a:prstGeom prst="rect">
            <a:avLst/>
          </a:prstGeom>
          <a:noFill/>
          <a:ln w="9525">
            <a:noFill/>
            <a:miter lim="800000"/>
            <a:headEnd/>
            <a:tailEnd/>
          </a:ln>
        </p:spPr>
        <p:txBody>
          <a:bodyPr/>
          <a:lstStyle/>
          <a:p>
            <a:pPr eaLnBrk="0" hangingPunct="0"/>
            <a:r>
              <a:rPr lang="en-US" sz="2000">
                <a:cs typeface="Arial" charset="0"/>
                <a:sym typeface="Wingdings" pitchFamily="2" charset="2"/>
              </a:rPr>
              <a:t>  </a:t>
            </a:r>
            <a:r>
              <a:rPr lang="en-US" sz="2000">
                <a:cs typeface="Arial" charset="0"/>
              </a:rPr>
              <a:t>No ART</a:t>
            </a:r>
          </a:p>
          <a:p>
            <a:pPr eaLnBrk="0" hangingPunct="0"/>
            <a:r>
              <a:rPr lang="en-US" sz="2000">
                <a:cs typeface="Arial" charset="0"/>
                <a:sym typeface="Wingdings 3" pitchFamily="18" charset="2"/>
              </a:rPr>
              <a:t> </a:t>
            </a:r>
            <a:r>
              <a:rPr lang="en-US" sz="2000">
                <a:cs typeface="Arial" charset="0"/>
              </a:rPr>
              <a:t>Generic ART</a:t>
            </a:r>
          </a:p>
          <a:p>
            <a:pPr eaLnBrk="0" hangingPunct="0"/>
            <a:r>
              <a:rPr lang="en-US" sz="2000">
                <a:cs typeface="Arial" charset="0"/>
                <a:sym typeface="Wingdings" pitchFamily="2" charset="2"/>
              </a:rPr>
              <a:t>  </a:t>
            </a:r>
            <a:r>
              <a:rPr lang="en-US" sz="2000">
                <a:cs typeface="Arial" charset="0"/>
              </a:rPr>
              <a:t>Branded ART</a:t>
            </a:r>
          </a:p>
        </p:txBody>
      </p:sp>
      <p:sp>
        <p:nvSpPr>
          <p:cNvPr id="6" name="TextBox 5"/>
          <p:cNvSpPr txBox="1"/>
          <p:nvPr/>
        </p:nvSpPr>
        <p:spPr>
          <a:xfrm>
            <a:off x="5867400" y="6477000"/>
            <a:ext cx="4876800" cy="400050"/>
          </a:xfrm>
          <a:prstGeom prst="rect">
            <a:avLst/>
          </a:prstGeom>
          <a:noFill/>
        </p:spPr>
        <p:txBody>
          <a:bodyPr>
            <a:spAutoFit/>
          </a:bodyPr>
          <a:lstStyle/>
          <a:p>
            <a:pPr>
              <a:defRPr/>
            </a:pPr>
            <a:r>
              <a:rPr lang="en-US" sz="2000" dirty="0">
                <a:solidFill>
                  <a:schemeClr val="tx1">
                    <a:lumMod val="75000"/>
                    <a:lumOff val="25000"/>
                  </a:schemeClr>
                </a:solidFill>
              </a:rPr>
              <a:t>Walensky et al, </a:t>
            </a:r>
            <a:r>
              <a:rPr lang="en-US" sz="2000" i="1" dirty="0">
                <a:solidFill>
                  <a:schemeClr val="tx1">
                    <a:lumMod val="75000"/>
                    <a:lumOff val="25000"/>
                  </a:schemeClr>
                </a:solidFill>
              </a:rPr>
              <a:t>Annals</a:t>
            </a:r>
            <a:r>
              <a:rPr lang="en-US" sz="2000" dirty="0">
                <a:solidFill>
                  <a:schemeClr val="tx1">
                    <a:lumMod val="75000"/>
                    <a:lumOff val="25000"/>
                  </a:schemeClr>
                </a:solidFill>
              </a:rPr>
              <a:t> 2013</a:t>
            </a:r>
          </a:p>
        </p:txBody>
      </p:sp>
      <p:sp>
        <p:nvSpPr>
          <p:cNvPr id="8" name="Line 4"/>
          <p:cNvSpPr>
            <a:spLocks noChangeShapeType="1"/>
          </p:cNvSpPr>
          <p:nvPr/>
        </p:nvSpPr>
        <p:spPr bwMode="auto">
          <a:xfrm>
            <a:off x="647700" y="13716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idx="4294967295"/>
          </p:nvPr>
        </p:nvSpPr>
        <p:spPr>
          <a:xfrm>
            <a:off x="285750" y="211138"/>
            <a:ext cx="8489950" cy="1143000"/>
          </a:xfrm>
        </p:spPr>
        <p:txBody>
          <a:bodyPr/>
          <a:lstStyle/>
          <a:p>
            <a:pPr eaLnBrk="1" hangingPunct="1"/>
            <a:r>
              <a:rPr lang="en-US" sz="4000" dirty="0" smtClean="0">
                <a:solidFill>
                  <a:srgbClr val="002060"/>
                </a:solidFill>
              </a:rPr>
              <a:t>Generic ART:</a:t>
            </a:r>
            <a:br>
              <a:rPr lang="en-US" sz="4000" dirty="0" smtClean="0">
                <a:solidFill>
                  <a:srgbClr val="002060"/>
                </a:solidFill>
              </a:rPr>
            </a:br>
            <a:r>
              <a:rPr lang="en-US" sz="4000" dirty="0" smtClean="0">
                <a:solidFill>
                  <a:srgbClr val="002060"/>
                </a:solidFill>
              </a:rPr>
              <a:t>Cost-effectiveness Plane</a:t>
            </a:r>
            <a:endParaRPr lang="en-US" sz="2800" i="1" dirty="0" smtClean="0">
              <a:solidFill>
                <a:srgbClr val="002060"/>
              </a:solidFill>
            </a:endParaRPr>
          </a:p>
        </p:txBody>
      </p:sp>
      <p:graphicFrame>
        <p:nvGraphicFramePr>
          <p:cNvPr id="11" name="Chart 10"/>
          <p:cNvGraphicFramePr>
            <a:graphicFrameLocks noGrp="1"/>
          </p:cNvGraphicFramePr>
          <p:nvPr/>
        </p:nvGraphicFramePr>
        <p:xfrm>
          <a:off x="540710" y="943894"/>
          <a:ext cx="7841290" cy="5698205"/>
        </p:xfrm>
        <a:graphic>
          <a:graphicData uri="http://schemas.openxmlformats.org/drawingml/2006/chart">
            <c:chart xmlns:c="http://schemas.openxmlformats.org/drawingml/2006/chart" xmlns:r="http://schemas.openxmlformats.org/officeDocument/2006/relationships" r:id="rId2"/>
          </a:graphicData>
        </a:graphic>
      </p:graphicFrame>
      <p:sp>
        <p:nvSpPr>
          <p:cNvPr id="188420" name="TextBox 1"/>
          <p:cNvSpPr txBox="1">
            <a:spLocks noChangeArrowheads="1"/>
          </p:cNvSpPr>
          <p:nvPr/>
        </p:nvSpPr>
        <p:spPr bwMode="auto">
          <a:xfrm>
            <a:off x="1619250" y="1663700"/>
            <a:ext cx="2422525" cy="981075"/>
          </a:xfrm>
          <a:prstGeom prst="rect">
            <a:avLst/>
          </a:prstGeom>
          <a:noFill/>
          <a:ln w="9525">
            <a:noFill/>
            <a:miter lim="800000"/>
            <a:headEnd/>
            <a:tailEnd/>
          </a:ln>
        </p:spPr>
        <p:txBody>
          <a:bodyPr/>
          <a:lstStyle/>
          <a:p>
            <a:pPr eaLnBrk="0" hangingPunct="0"/>
            <a:r>
              <a:rPr lang="en-US" sz="2000">
                <a:cs typeface="Arial" charset="0"/>
                <a:sym typeface="Wingdings" pitchFamily="2" charset="2"/>
              </a:rPr>
              <a:t>  </a:t>
            </a:r>
            <a:r>
              <a:rPr lang="en-US" sz="2000">
                <a:cs typeface="Arial" charset="0"/>
              </a:rPr>
              <a:t>No ART</a:t>
            </a:r>
          </a:p>
          <a:p>
            <a:pPr eaLnBrk="0" hangingPunct="0"/>
            <a:r>
              <a:rPr lang="en-US" sz="2000">
                <a:cs typeface="Arial" charset="0"/>
                <a:sym typeface="Wingdings 3" pitchFamily="18" charset="2"/>
              </a:rPr>
              <a:t> </a:t>
            </a:r>
            <a:r>
              <a:rPr lang="en-US" sz="2000">
                <a:cs typeface="Arial" charset="0"/>
              </a:rPr>
              <a:t>Generic ART</a:t>
            </a:r>
          </a:p>
          <a:p>
            <a:pPr eaLnBrk="0" hangingPunct="0"/>
            <a:r>
              <a:rPr lang="en-US" sz="2000">
                <a:cs typeface="Arial" charset="0"/>
                <a:sym typeface="Wingdings" pitchFamily="2" charset="2"/>
              </a:rPr>
              <a:t>  </a:t>
            </a:r>
            <a:r>
              <a:rPr lang="en-US" sz="2000">
                <a:cs typeface="Arial" charset="0"/>
              </a:rPr>
              <a:t>Branded ART</a:t>
            </a:r>
          </a:p>
        </p:txBody>
      </p:sp>
      <p:sp>
        <p:nvSpPr>
          <p:cNvPr id="9" name="Straight Connector 8"/>
          <p:cNvSpPr/>
          <p:nvPr/>
        </p:nvSpPr>
        <p:spPr>
          <a:xfrm rot="5400000" flipH="1" flipV="1">
            <a:off x="6288088" y="1576387"/>
            <a:ext cx="177800" cy="879475"/>
          </a:xfrm>
          <a:prstGeom prst="line">
            <a:avLst/>
          </a:prstGeom>
          <a:noFill/>
          <a:ln w="57150" cap="flat" cmpd="sng" algn="ctr">
            <a:solidFill>
              <a:srgbClr val="0000FF"/>
            </a:solidFill>
            <a:prstDash val="solid"/>
          </a:ln>
          <a:effectLst/>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eaLnBrk="0" hangingPunct="0">
              <a:defRPr/>
            </a:pPr>
            <a:endParaRPr lang="en-US" b="1">
              <a:solidFill>
                <a:srgbClr val="000000"/>
              </a:solidFill>
            </a:endParaRPr>
          </a:p>
        </p:txBody>
      </p:sp>
      <p:sp>
        <p:nvSpPr>
          <p:cNvPr id="7" name="TextBox 6"/>
          <p:cNvSpPr txBox="1"/>
          <p:nvPr/>
        </p:nvSpPr>
        <p:spPr>
          <a:xfrm>
            <a:off x="5867400" y="6457950"/>
            <a:ext cx="4876800" cy="400050"/>
          </a:xfrm>
          <a:prstGeom prst="rect">
            <a:avLst/>
          </a:prstGeom>
          <a:noFill/>
        </p:spPr>
        <p:txBody>
          <a:bodyPr>
            <a:spAutoFit/>
          </a:bodyPr>
          <a:lstStyle/>
          <a:p>
            <a:pPr>
              <a:defRPr/>
            </a:pPr>
            <a:r>
              <a:rPr lang="en-US" sz="2000" dirty="0">
                <a:solidFill>
                  <a:schemeClr val="tx1">
                    <a:lumMod val="75000"/>
                    <a:lumOff val="25000"/>
                  </a:schemeClr>
                </a:solidFill>
              </a:rPr>
              <a:t>Walensky et al, </a:t>
            </a:r>
            <a:r>
              <a:rPr lang="en-US" sz="2000" i="1" dirty="0">
                <a:solidFill>
                  <a:schemeClr val="tx1">
                    <a:lumMod val="75000"/>
                    <a:lumOff val="25000"/>
                  </a:schemeClr>
                </a:solidFill>
              </a:rPr>
              <a:t>Annals</a:t>
            </a:r>
            <a:r>
              <a:rPr lang="en-US" sz="2000" dirty="0">
                <a:solidFill>
                  <a:schemeClr val="tx1">
                    <a:lumMod val="75000"/>
                    <a:lumOff val="25000"/>
                  </a:schemeClr>
                </a:solidFill>
              </a:rPr>
              <a:t> 2013</a:t>
            </a:r>
          </a:p>
        </p:txBody>
      </p:sp>
      <p:sp>
        <p:nvSpPr>
          <p:cNvPr id="10" name="Line 4"/>
          <p:cNvSpPr>
            <a:spLocks noChangeShapeType="1"/>
          </p:cNvSpPr>
          <p:nvPr/>
        </p:nvSpPr>
        <p:spPr bwMode="auto">
          <a:xfrm>
            <a:off x="647700" y="13716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1371600" y="0"/>
            <a:ext cx="6096000" cy="2960688"/>
            <a:chOff x="1371600" y="0"/>
            <a:chExt cx="6096000" cy="2960132"/>
          </a:xfrm>
        </p:grpSpPr>
        <p:pic>
          <p:nvPicPr>
            <p:cNvPr id="68612" name="Picture 2"/>
            <p:cNvPicPr>
              <a:picLocks noChangeAspect="1" noChangeArrowheads="1"/>
            </p:cNvPicPr>
            <p:nvPr/>
          </p:nvPicPr>
          <p:blipFill>
            <a:blip r:embed="rId2" cstate="print"/>
            <a:srcRect l="10313" t="44531" r="64687" b="25781"/>
            <a:stretch>
              <a:fillRect/>
            </a:stretch>
          </p:blipFill>
          <p:spPr bwMode="auto">
            <a:xfrm>
              <a:off x="1371600" y="0"/>
              <a:ext cx="6096000" cy="2895600"/>
            </a:xfrm>
            <a:prstGeom prst="rect">
              <a:avLst/>
            </a:prstGeom>
            <a:noFill/>
            <a:ln w="9525">
              <a:noFill/>
              <a:miter lim="800000"/>
              <a:headEnd/>
              <a:tailEnd/>
            </a:ln>
          </p:spPr>
        </p:pic>
        <p:sp>
          <p:nvSpPr>
            <p:cNvPr id="68613" name="TextBox 2"/>
            <p:cNvSpPr txBox="1">
              <a:spLocks noChangeArrowheads="1"/>
            </p:cNvSpPr>
            <p:nvPr/>
          </p:nvSpPr>
          <p:spPr bwMode="auto">
            <a:xfrm>
              <a:off x="3048000" y="2590800"/>
              <a:ext cx="2971800" cy="369332"/>
            </a:xfrm>
            <a:prstGeom prst="rect">
              <a:avLst/>
            </a:prstGeom>
            <a:noFill/>
            <a:ln w="9525">
              <a:noFill/>
              <a:miter lim="800000"/>
              <a:headEnd/>
              <a:tailEnd/>
            </a:ln>
          </p:spPr>
          <p:txBody>
            <a:bodyPr>
              <a:spAutoFit/>
            </a:bodyPr>
            <a:lstStyle/>
            <a:p>
              <a:r>
                <a:rPr lang="en-US"/>
                <a:t>Revised May 1, 2014</a:t>
              </a:r>
            </a:p>
          </p:txBody>
        </p:sp>
      </p:grpSp>
      <p:pic>
        <p:nvPicPr>
          <p:cNvPr id="68611" name="Picture 3"/>
          <p:cNvPicPr>
            <a:picLocks noChangeAspect="1" noChangeArrowheads="1"/>
          </p:cNvPicPr>
          <p:nvPr/>
        </p:nvPicPr>
        <p:blipFill>
          <a:blip r:embed="rId3" cstate="print"/>
          <a:srcRect l="4457" t="34221" r="54449" b="47998"/>
          <a:stretch>
            <a:fillRect/>
          </a:stretch>
        </p:blipFill>
        <p:spPr bwMode="auto">
          <a:xfrm>
            <a:off x="381000" y="3200400"/>
            <a:ext cx="84582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type="title"/>
          </p:nvPr>
        </p:nvSpPr>
        <p:spPr>
          <a:xfrm>
            <a:off x="0" y="0"/>
            <a:ext cx="9144000" cy="838200"/>
          </a:xfrm>
        </p:spPr>
        <p:txBody>
          <a:bodyPr/>
          <a:lstStyle/>
          <a:p>
            <a:pPr eaLnBrk="1" hangingPunct="1"/>
            <a:r>
              <a:rPr lang="en-US" sz="4000" dirty="0" smtClean="0">
                <a:solidFill>
                  <a:srgbClr val="002060"/>
                </a:solidFill>
                <a:latin typeface="Arial" pitchFamily="34" charset="0"/>
                <a:cs typeface="Arial" pitchFamily="34" charset="0"/>
              </a:rPr>
              <a:t>What about HIV Cure?</a:t>
            </a:r>
          </a:p>
        </p:txBody>
      </p:sp>
      <p:sp>
        <p:nvSpPr>
          <p:cNvPr id="62467" name="Content Placeholder 1"/>
          <p:cNvSpPr>
            <a:spLocks noGrp="1"/>
          </p:cNvSpPr>
          <p:nvPr>
            <p:ph idx="1"/>
          </p:nvPr>
        </p:nvSpPr>
        <p:spPr>
          <a:xfrm>
            <a:off x="457200" y="1447800"/>
            <a:ext cx="8229600" cy="4525963"/>
          </a:xfrm>
        </p:spPr>
        <p:txBody>
          <a:bodyPr/>
          <a:lstStyle/>
          <a:p>
            <a:r>
              <a:rPr lang="fr-FR" sz="2800" dirty="0" err="1" smtClean="0">
                <a:latin typeface="Arial" pitchFamily="34" charset="0"/>
                <a:cs typeface="Arial" pitchFamily="34" charset="0"/>
              </a:rPr>
              <a:t>Recent</a:t>
            </a:r>
            <a:r>
              <a:rPr lang="fr-FR" sz="2800" dirty="0" smtClean="0">
                <a:latin typeface="Arial" pitchFamily="34" charset="0"/>
                <a:cs typeface="Arial" pitchFamily="34" charset="0"/>
              </a:rPr>
              <a:t> </a:t>
            </a:r>
            <a:r>
              <a:rPr lang="fr-FR" sz="2800" dirty="0" err="1" smtClean="0">
                <a:latin typeface="Arial" pitchFamily="34" charset="0"/>
                <a:cs typeface="Arial" pitchFamily="34" charset="0"/>
              </a:rPr>
              <a:t>evidence</a:t>
            </a:r>
            <a:r>
              <a:rPr lang="fr-FR" sz="2800" dirty="0" smtClean="0">
                <a:latin typeface="Arial" pitchFamily="34" charset="0"/>
                <a:cs typeface="Arial" pitchFamily="34" charset="0"/>
              </a:rPr>
              <a:t> in one </a:t>
            </a:r>
            <a:r>
              <a:rPr lang="fr-FR" sz="2800" dirty="0" err="1" smtClean="0">
                <a:latin typeface="Arial" pitchFamily="34" charset="0"/>
                <a:cs typeface="Arial" pitchFamily="34" charset="0"/>
              </a:rPr>
              <a:t>bone</a:t>
            </a:r>
            <a:r>
              <a:rPr lang="fr-FR" sz="2800" dirty="0" smtClean="0">
                <a:latin typeface="Arial" pitchFamily="34" charset="0"/>
                <a:cs typeface="Arial" pitchFamily="34" charset="0"/>
              </a:rPr>
              <a:t> </a:t>
            </a:r>
            <a:r>
              <a:rPr lang="fr-FR" sz="2800" dirty="0" err="1" smtClean="0">
                <a:latin typeface="Arial" pitchFamily="34" charset="0"/>
                <a:cs typeface="Arial" pitchFamily="34" charset="0"/>
              </a:rPr>
              <a:t>marrow</a:t>
            </a:r>
            <a:r>
              <a:rPr lang="fr-FR" sz="2800" dirty="0" smtClean="0">
                <a:latin typeface="Arial" pitchFamily="34" charset="0"/>
                <a:cs typeface="Arial" pitchFamily="34" charset="0"/>
              </a:rPr>
              <a:t> </a:t>
            </a:r>
            <a:r>
              <a:rPr lang="fr-FR" sz="2800" dirty="0" err="1" smtClean="0">
                <a:latin typeface="Arial" pitchFamily="34" charset="0"/>
                <a:cs typeface="Arial" pitchFamily="34" charset="0"/>
              </a:rPr>
              <a:t>recipient</a:t>
            </a:r>
            <a:r>
              <a:rPr lang="fr-FR" sz="2800" dirty="0" smtClean="0">
                <a:latin typeface="Arial" pitchFamily="34" charset="0"/>
                <a:cs typeface="Arial" pitchFamily="34" charset="0"/>
              </a:rPr>
              <a:t> and (</a:t>
            </a:r>
            <a:r>
              <a:rPr lang="fr-FR" sz="2800" dirty="0" err="1" smtClean="0">
                <a:latin typeface="Arial" pitchFamily="34" charset="0"/>
                <a:cs typeface="Arial" pitchFamily="34" charset="0"/>
              </a:rPr>
              <a:t>almost</a:t>
            </a:r>
            <a:r>
              <a:rPr lang="fr-FR" sz="2800" dirty="0" smtClean="0">
                <a:latin typeface="Arial" pitchFamily="34" charset="0"/>
                <a:cs typeface="Arial" pitchFamily="34" charset="0"/>
              </a:rPr>
              <a:t>…) one </a:t>
            </a:r>
            <a:r>
              <a:rPr lang="fr-FR" sz="2800" dirty="0" err="1" smtClean="0">
                <a:latin typeface="Arial" pitchFamily="34" charset="0"/>
                <a:cs typeface="Arial" pitchFamily="34" charset="0"/>
              </a:rPr>
              <a:t>newborn</a:t>
            </a:r>
            <a:r>
              <a:rPr lang="fr-FR" sz="2800" dirty="0" smtClean="0">
                <a:latin typeface="Arial" pitchFamily="34" charset="0"/>
                <a:cs typeface="Arial" pitchFamily="34" charset="0"/>
              </a:rPr>
              <a:t> </a:t>
            </a:r>
            <a:r>
              <a:rPr lang="fr-FR" sz="2800" dirty="0" err="1" smtClean="0">
                <a:latin typeface="Arial" pitchFamily="34" charset="0"/>
                <a:cs typeface="Arial" pitchFamily="34" charset="0"/>
              </a:rPr>
              <a:t>that</a:t>
            </a:r>
            <a:r>
              <a:rPr lang="fr-FR" sz="2800" dirty="0" smtClean="0">
                <a:latin typeface="Arial" pitchFamily="34" charset="0"/>
                <a:cs typeface="Arial" pitchFamily="34" charset="0"/>
              </a:rPr>
              <a:t> HIV </a:t>
            </a:r>
            <a:r>
              <a:rPr lang="fr-FR" sz="2800" dirty="0" err="1" smtClean="0">
                <a:latin typeface="Arial" pitchFamily="34" charset="0"/>
                <a:cs typeface="Arial" pitchFamily="34" charset="0"/>
              </a:rPr>
              <a:t>eradication</a:t>
            </a:r>
            <a:r>
              <a:rPr lang="fr-FR" sz="2800" dirty="0" smtClean="0">
                <a:latin typeface="Arial" pitchFamily="34" charset="0"/>
                <a:cs typeface="Arial" pitchFamily="34" charset="0"/>
              </a:rPr>
              <a:t>, or ‘cure’, </a:t>
            </a:r>
            <a:r>
              <a:rPr lang="fr-FR" sz="2800" dirty="0" err="1" smtClean="0">
                <a:latin typeface="Arial" pitchFamily="34" charset="0"/>
                <a:cs typeface="Arial" pitchFamily="34" charset="0"/>
              </a:rPr>
              <a:t>may</a:t>
            </a:r>
            <a:r>
              <a:rPr lang="fr-FR" sz="2800" dirty="0" smtClean="0">
                <a:latin typeface="Arial" pitchFamily="34" charset="0"/>
                <a:cs typeface="Arial" pitchFamily="34" charset="0"/>
              </a:rPr>
              <a:t> </a:t>
            </a:r>
            <a:r>
              <a:rPr lang="fr-FR" sz="2800" dirty="0" err="1" smtClean="0">
                <a:latin typeface="Arial" pitchFamily="34" charset="0"/>
                <a:cs typeface="Arial" pitchFamily="34" charset="0"/>
              </a:rPr>
              <a:t>be</a:t>
            </a:r>
            <a:r>
              <a:rPr lang="fr-FR" sz="2800" dirty="0" smtClean="0">
                <a:latin typeface="Arial" pitchFamily="34" charset="0"/>
                <a:cs typeface="Arial" pitchFamily="34" charset="0"/>
              </a:rPr>
              <a:t> viable </a:t>
            </a:r>
          </a:p>
          <a:p>
            <a:r>
              <a:rPr lang="fr-FR" sz="2800" dirty="0" smtClean="0">
                <a:latin typeface="Arial" pitchFamily="34" charset="0"/>
                <a:cs typeface="Arial" pitchFamily="34" charset="0"/>
              </a:rPr>
              <a:t>Major efforts </a:t>
            </a:r>
            <a:r>
              <a:rPr lang="fr-FR" sz="2800" dirty="0" err="1" smtClean="0">
                <a:latin typeface="Arial" pitchFamily="34" charset="0"/>
                <a:cs typeface="Arial" pitchFamily="34" charset="0"/>
              </a:rPr>
              <a:t>focused</a:t>
            </a:r>
            <a:r>
              <a:rPr lang="fr-FR" sz="2800" dirty="0" smtClean="0">
                <a:latin typeface="Arial" pitchFamily="34" charset="0"/>
                <a:cs typeface="Arial" pitchFamily="34" charset="0"/>
              </a:rPr>
              <a:t> on a </a:t>
            </a:r>
            <a:r>
              <a:rPr lang="fr-FR" sz="2800" dirty="0" err="1" smtClean="0">
                <a:latin typeface="Arial" pitchFamily="34" charset="0"/>
                <a:cs typeface="Arial" pitchFamily="34" charset="0"/>
              </a:rPr>
              <a:t>variety</a:t>
            </a:r>
            <a:r>
              <a:rPr lang="fr-FR" sz="2800" dirty="0" smtClean="0">
                <a:latin typeface="Arial" pitchFamily="34" charset="0"/>
                <a:cs typeface="Arial" pitchFamily="34" charset="0"/>
              </a:rPr>
              <a:t> of cure </a:t>
            </a:r>
            <a:r>
              <a:rPr lang="fr-FR" sz="2800" dirty="0" err="1" smtClean="0">
                <a:latin typeface="Arial" pitchFamily="34" charset="0"/>
                <a:cs typeface="Arial" pitchFamily="34" charset="0"/>
              </a:rPr>
              <a:t>strategies</a:t>
            </a:r>
            <a:r>
              <a:rPr lang="fr-FR" sz="2800" dirty="0">
                <a:latin typeface="Arial" pitchFamily="34" charset="0"/>
                <a:cs typeface="Arial" pitchFamily="34" charset="0"/>
              </a:rPr>
              <a:t>:</a:t>
            </a:r>
            <a:r>
              <a:rPr lang="fr-FR" sz="2800" dirty="0" smtClean="0">
                <a:latin typeface="Arial" pitchFamily="34" charset="0"/>
                <a:cs typeface="Arial" pitchFamily="34" charset="0"/>
              </a:rPr>
              <a:t> </a:t>
            </a:r>
            <a:r>
              <a:rPr lang="fr-FR" sz="2800" dirty="0" err="1" smtClean="0">
                <a:latin typeface="Arial" pitchFamily="34" charset="0"/>
                <a:cs typeface="Arial" pitchFamily="34" charset="0"/>
              </a:rPr>
              <a:t>gene</a:t>
            </a:r>
            <a:r>
              <a:rPr lang="fr-FR" sz="2800" dirty="0" smtClean="0">
                <a:latin typeface="Arial" pitchFamily="34" charset="0"/>
                <a:cs typeface="Arial" pitchFamily="34" charset="0"/>
              </a:rPr>
              <a:t> </a:t>
            </a:r>
            <a:r>
              <a:rPr lang="fr-FR" sz="2800" dirty="0" err="1" smtClean="0">
                <a:latin typeface="Arial" pitchFamily="34" charset="0"/>
                <a:cs typeface="Arial" pitchFamily="34" charset="0"/>
              </a:rPr>
              <a:t>therapy</a:t>
            </a:r>
            <a:r>
              <a:rPr lang="fr-FR" sz="2800" dirty="0" smtClean="0">
                <a:latin typeface="Arial" pitchFamily="34" charset="0"/>
                <a:cs typeface="Arial" pitchFamily="34" charset="0"/>
              </a:rPr>
              <a:t> and </a:t>
            </a:r>
            <a:r>
              <a:rPr lang="fr-FR" sz="2800" dirty="0" err="1" smtClean="0">
                <a:latin typeface="Arial" pitchFamily="34" charset="0"/>
                <a:cs typeface="Arial" pitchFamily="34" charset="0"/>
              </a:rPr>
              <a:t>chemotherapy</a:t>
            </a:r>
            <a:endParaRPr lang="fr-FR" sz="2800" dirty="0" smtClean="0">
              <a:latin typeface="Arial" pitchFamily="34" charset="0"/>
              <a:cs typeface="Arial" pitchFamily="34" charset="0"/>
            </a:endParaRPr>
          </a:p>
          <a:p>
            <a:r>
              <a:rPr lang="fr-FR" sz="2800" dirty="0" smtClean="0">
                <a:latin typeface="Arial" pitchFamily="34" charset="0"/>
                <a:cs typeface="Arial" pitchFamily="34" charset="0"/>
              </a:rPr>
              <a:t>Goal to </a:t>
            </a:r>
            <a:r>
              <a:rPr lang="fr-FR" sz="2800" dirty="0" err="1" smtClean="0">
                <a:latin typeface="Arial" pitchFamily="34" charset="0"/>
                <a:cs typeface="Arial" pitchFamily="34" charset="0"/>
              </a:rPr>
              <a:t>establish</a:t>
            </a:r>
            <a:r>
              <a:rPr lang="fr-FR" sz="2800" dirty="0" smtClean="0">
                <a:latin typeface="Arial" pitchFamily="34" charset="0"/>
                <a:cs typeface="Arial" pitchFamily="34" charset="0"/>
              </a:rPr>
              <a:t> </a:t>
            </a:r>
            <a:r>
              <a:rPr lang="fr-FR" sz="2800" dirty="0" err="1" smtClean="0">
                <a:latin typeface="Arial" pitchFamily="34" charset="0"/>
                <a:cs typeface="Arial" pitchFamily="34" charset="0"/>
              </a:rPr>
              <a:t>thresholds</a:t>
            </a:r>
            <a:r>
              <a:rPr lang="fr-FR" sz="2800" dirty="0" smtClean="0">
                <a:latin typeface="Arial" pitchFamily="34" charset="0"/>
                <a:cs typeface="Arial" pitchFamily="34" charset="0"/>
              </a:rPr>
              <a:t> of </a:t>
            </a:r>
            <a:r>
              <a:rPr lang="fr-FR" sz="2800" dirty="0" err="1" smtClean="0">
                <a:latin typeface="Arial" pitchFamily="34" charset="0"/>
                <a:cs typeface="Arial" pitchFamily="34" charset="0"/>
              </a:rPr>
              <a:t>efficacy</a:t>
            </a:r>
            <a:r>
              <a:rPr lang="fr-FR" sz="2800" dirty="0" smtClean="0">
                <a:latin typeface="Arial" pitchFamily="34" charset="0"/>
                <a:cs typeface="Arial" pitchFamily="34" charset="0"/>
              </a:rPr>
              <a:t>, </a:t>
            </a:r>
            <a:r>
              <a:rPr lang="fr-FR" sz="2800" dirty="0" err="1" smtClean="0">
                <a:latin typeface="Arial" pitchFamily="34" charset="0"/>
                <a:cs typeface="Arial" pitchFamily="34" charset="0"/>
              </a:rPr>
              <a:t>toxicity</a:t>
            </a:r>
            <a:r>
              <a:rPr lang="fr-FR" sz="2800" dirty="0" smtClean="0">
                <a:latin typeface="Arial" pitchFamily="34" charset="0"/>
                <a:cs typeface="Arial" pitchFamily="34" charset="0"/>
              </a:rPr>
              <a:t>, relapse, and </a:t>
            </a:r>
            <a:r>
              <a:rPr lang="fr-FR" sz="2800" dirty="0" err="1" smtClean="0">
                <a:latin typeface="Arial" pitchFamily="34" charset="0"/>
                <a:cs typeface="Arial" pitchFamily="34" charset="0"/>
              </a:rPr>
              <a:t>cost</a:t>
            </a:r>
            <a:r>
              <a:rPr lang="fr-FR" sz="2800" dirty="0" smtClean="0">
                <a:latin typeface="Arial" pitchFamily="34" charset="0"/>
                <a:cs typeface="Arial" pitchFamily="34" charset="0"/>
              </a:rPr>
              <a:t> </a:t>
            </a:r>
            <a:r>
              <a:rPr lang="fr-FR" sz="2800" dirty="0" err="1" smtClean="0">
                <a:latin typeface="Arial" pitchFamily="34" charset="0"/>
                <a:cs typeface="Arial" pitchFamily="34" charset="0"/>
              </a:rPr>
              <a:t>at</a:t>
            </a:r>
            <a:r>
              <a:rPr lang="fr-FR" sz="2800" dirty="0" smtClean="0">
                <a:latin typeface="Arial" pitchFamily="34" charset="0"/>
                <a:cs typeface="Arial" pitchFamily="34" charset="0"/>
              </a:rPr>
              <a:t> </a:t>
            </a:r>
            <a:r>
              <a:rPr lang="fr-FR" sz="2800" dirty="0" err="1" smtClean="0">
                <a:latin typeface="Arial" pitchFamily="34" charset="0"/>
                <a:cs typeface="Arial" pitchFamily="34" charset="0"/>
              </a:rPr>
              <a:t>which</a:t>
            </a:r>
            <a:r>
              <a:rPr lang="fr-FR" sz="2800" dirty="0" smtClean="0">
                <a:latin typeface="Arial" pitchFamily="34" charset="0"/>
                <a:cs typeface="Arial" pitchFamily="34" charset="0"/>
              </a:rPr>
              <a:t> a cure </a:t>
            </a:r>
            <a:r>
              <a:rPr lang="fr-FR" sz="2800" dirty="0" err="1" smtClean="0">
                <a:latin typeface="Arial" pitchFamily="34" charset="0"/>
                <a:cs typeface="Arial" pitchFamily="34" charset="0"/>
              </a:rPr>
              <a:t>strategy</a:t>
            </a:r>
            <a:r>
              <a:rPr lang="fr-FR" sz="2800" dirty="0" smtClean="0">
                <a:latin typeface="Arial" pitchFamily="34" charset="0"/>
                <a:cs typeface="Arial" pitchFamily="34" charset="0"/>
              </a:rPr>
              <a:t> </a:t>
            </a:r>
            <a:r>
              <a:rPr lang="fr-FR" sz="2800" dirty="0" err="1" smtClean="0">
                <a:latin typeface="Arial" pitchFamily="34" charset="0"/>
                <a:cs typeface="Arial" pitchFamily="34" charset="0"/>
              </a:rPr>
              <a:t>could</a:t>
            </a:r>
            <a:r>
              <a:rPr lang="fr-FR" sz="2800" dirty="0" smtClean="0">
                <a:latin typeface="Arial" pitchFamily="34" charset="0"/>
                <a:cs typeface="Arial" pitchFamily="34" charset="0"/>
              </a:rPr>
              <a:t> </a:t>
            </a:r>
            <a:r>
              <a:rPr lang="fr-FR" sz="2800" dirty="0" err="1" smtClean="0">
                <a:latin typeface="Arial" pitchFamily="34" charset="0"/>
                <a:cs typeface="Arial" pitchFamily="34" charset="0"/>
              </a:rPr>
              <a:t>be</a:t>
            </a:r>
            <a:r>
              <a:rPr lang="fr-FR" sz="2800" dirty="0" smtClean="0">
                <a:latin typeface="Arial" pitchFamily="34" charset="0"/>
                <a:cs typeface="Arial" pitchFamily="34" charset="0"/>
              </a:rPr>
              <a:t> </a:t>
            </a:r>
            <a:r>
              <a:rPr lang="fr-FR" sz="2800" dirty="0" err="1" smtClean="0">
                <a:latin typeface="Arial" pitchFamily="34" charset="0"/>
                <a:cs typeface="Arial" pitchFamily="34" charset="0"/>
              </a:rPr>
              <a:t>cost</a:t>
            </a:r>
            <a:r>
              <a:rPr lang="fr-FR" sz="2800" dirty="0" smtClean="0">
                <a:latin typeface="Arial" pitchFamily="34" charset="0"/>
                <a:cs typeface="Arial" pitchFamily="34" charset="0"/>
              </a:rPr>
              <a:t>-effective</a:t>
            </a:r>
          </a:p>
          <a:p>
            <a:pPr>
              <a:buNone/>
            </a:pPr>
            <a:endParaRPr lang="en-US" dirty="0" smtClean="0"/>
          </a:p>
        </p:txBody>
      </p:sp>
      <p:sp>
        <p:nvSpPr>
          <p:cNvPr id="5" name="Line 4"/>
          <p:cNvSpPr>
            <a:spLocks noChangeShapeType="1"/>
          </p:cNvSpPr>
          <p:nvPr/>
        </p:nvSpPr>
        <p:spPr bwMode="auto">
          <a:xfrm>
            <a:off x="647700" y="9906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739099444"/>
              </p:ext>
            </p:extLst>
          </p:nvPr>
        </p:nvGraphicFramePr>
        <p:xfrm>
          <a:off x="228600" y="1705627"/>
          <a:ext cx="3820666" cy="2637773"/>
        </p:xfrm>
        <a:graphic>
          <a:graphicData uri="http://schemas.openxmlformats.org/drawingml/2006/table">
            <a:tbl>
              <a:tblPr/>
              <a:tblGrid>
                <a:gridCol w="721500"/>
                <a:gridCol w="442738"/>
                <a:gridCol w="442738"/>
                <a:gridCol w="442738"/>
                <a:gridCol w="442738"/>
                <a:gridCol w="442738"/>
                <a:gridCol w="442738"/>
                <a:gridCol w="442738"/>
              </a:tblGrid>
              <a:tr h="504172">
                <a:tc>
                  <a:txBody>
                    <a:bodyPr/>
                    <a:lstStyle/>
                    <a:p>
                      <a:pPr algn="l" fontAlgn="ctr"/>
                      <a:endParaRPr lang="en-US" sz="2000" b="1" i="0" u="none" strike="noStrike" dirty="0">
                        <a:solidFill>
                          <a:schemeClr val="tx1"/>
                        </a:solidFill>
                        <a:latin typeface="+mj-lt"/>
                      </a:endParaRPr>
                    </a:p>
                  </a:txBody>
                  <a:tcPr marL="0" marR="0" marT="0" marB="0" anchor="ctr">
                    <a:lnL>
                      <a:noFill/>
                    </a:lnL>
                    <a:lnR>
                      <a:noFill/>
                    </a:lnR>
                    <a:lnT>
                      <a:noFill/>
                    </a:lnT>
                    <a:lnB>
                      <a:noFill/>
                    </a:lnB>
                  </a:tcPr>
                </a:tc>
                <a:tc>
                  <a:txBody>
                    <a:bodyPr/>
                    <a:lstStyle/>
                    <a:p>
                      <a:pPr algn="ctr" fontAlgn="ctr"/>
                      <a:endParaRPr lang="en-US" sz="2000" b="1" i="0" u="none" strike="noStrike">
                        <a:solidFill>
                          <a:schemeClr val="tx1"/>
                        </a:solidFill>
                        <a:latin typeface="+mj-lt"/>
                      </a:endParaRPr>
                    </a:p>
                  </a:txBody>
                  <a:tcPr marL="0" marR="0" marT="0" marB="0" anchor="ctr">
                    <a:lnL>
                      <a:noFill/>
                    </a:lnL>
                    <a:lnR>
                      <a:noFill/>
                    </a:lnR>
                    <a:lnT>
                      <a:noFill/>
                    </a:lnT>
                    <a:lnB>
                      <a:noFill/>
                    </a:lnB>
                  </a:tcPr>
                </a:tc>
                <a:tc gridSpan="6">
                  <a:txBody>
                    <a:bodyPr/>
                    <a:lstStyle/>
                    <a:p>
                      <a:pPr algn="ctr" fontAlgn="ctr"/>
                      <a:r>
                        <a:rPr lang="en-US" sz="2000" b="1" i="0" u="none" strike="noStrike" dirty="0" smtClean="0">
                          <a:solidFill>
                            <a:schemeClr val="tx1"/>
                          </a:solidFill>
                          <a:latin typeface="+mj-lt"/>
                        </a:rPr>
                        <a:t>Cost </a:t>
                      </a:r>
                      <a:r>
                        <a:rPr lang="en-US" sz="2000" b="1" i="0" u="none" strike="noStrike" dirty="0">
                          <a:solidFill>
                            <a:schemeClr val="tx1"/>
                          </a:solidFill>
                          <a:latin typeface="+mj-lt"/>
                        </a:rPr>
                        <a:t>= $</a:t>
                      </a:r>
                      <a:r>
                        <a:rPr lang="en-US" sz="2000" b="1" i="0" u="none" strike="noStrike" dirty="0" smtClean="0">
                          <a:solidFill>
                            <a:schemeClr val="tx1"/>
                          </a:solidFill>
                          <a:latin typeface="+mj-lt"/>
                        </a:rPr>
                        <a:t>50</a:t>
                      </a:r>
                      <a:r>
                        <a:rPr lang="en-US" sz="2000" b="1" i="0" u="none" strike="noStrike" baseline="0" dirty="0" smtClean="0">
                          <a:solidFill>
                            <a:schemeClr val="tx1"/>
                          </a:solidFill>
                          <a:latin typeface="+mj-lt"/>
                        </a:rPr>
                        <a:t> </a:t>
                      </a:r>
                      <a:r>
                        <a:rPr lang="en-US" sz="2000" b="1" i="0" u="none" strike="noStrike" dirty="0" smtClean="0">
                          <a:solidFill>
                            <a:schemeClr val="tx1"/>
                          </a:solidFill>
                          <a:latin typeface="+mj-lt"/>
                        </a:rPr>
                        <a:t>000</a:t>
                      </a:r>
                      <a:endParaRPr lang="en-US" sz="2000" b="1" i="0" u="none" strike="noStrike" dirty="0">
                        <a:solidFill>
                          <a:schemeClr val="tx1"/>
                        </a:solidFill>
                        <a:latin typeface="+mj-lt"/>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5927">
                <a:tc rowSpan="5">
                  <a:txBody>
                    <a:bodyPr/>
                    <a:lstStyle/>
                    <a:p>
                      <a:pPr algn="ctr" rtl="0" fontAlgn="ctr"/>
                      <a:r>
                        <a:rPr lang="en-US" sz="2000" b="1" i="0" u="none" strike="noStrike" dirty="0" smtClean="0">
                          <a:solidFill>
                            <a:schemeClr val="tx1"/>
                          </a:solidFill>
                          <a:latin typeface="+mj-lt"/>
                        </a:rPr>
                        <a:t>Relapse </a:t>
                      </a:r>
                      <a:r>
                        <a:rPr lang="en-US" sz="2000" b="1" i="0" u="none" strike="noStrike" dirty="0">
                          <a:solidFill>
                            <a:schemeClr val="tx1"/>
                          </a:solidFill>
                          <a:latin typeface="+mj-lt"/>
                        </a:rPr>
                        <a:t>(%/</a:t>
                      </a:r>
                      <a:r>
                        <a:rPr lang="en-US" sz="2000" b="1" i="0" u="none" strike="noStrike" dirty="0" smtClean="0">
                          <a:solidFill>
                            <a:schemeClr val="tx1"/>
                          </a:solidFill>
                          <a:latin typeface="+mj-lt"/>
                        </a:rPr>
                        <a:t>month) </a:t>
                      </a:r>
                      <a:endParaRPr lang="en-US" sz="2000" b="1" i="0" u="none" strike="noStrike" dirty="0">
                        <a:solidFill>
                          <a:schemeClr val="tx1"/>
                        </a:solidFill>
                        <a:latin typeface="+mj-lt"/>
                      </a:endParaRPr>
                    </a:p>
                  </a:txBody>
                  <a:tcPr marL="0" marR="0" marT="0" marB="0" vert="vert270" anchor="ctr">
                    <a:lnL>
                      <a:noFill/>
                    </a:lnL>
                    <a:lnR>
                      <a:noFill/>
                    </a:lnR>
                    <a:lnT>
                      <a:noFill/>
                    </a:lnT>
                    <a:lnB>
                      <a:noFill/>
                    </a:lnB>
                  </a:tcPr>
                </a:tc>
                <a:tc>
                  <a:txBody>
                    <a:bodyPr/>
                    <a:lstStyle/>
                    <a:p>
                      <a:pPr algn="ctr" fontAlgn="b"/>
                      <a:r>
                        <a:rPr lang="en-US" sz="2000" b="1" i="0" u="none" strike="noStrike">
                          <a:solidFill>
                            <a:schemeClr val="tx1"/>
                          </a:solidFill>
                          <a:latin typeface="+mj-lt"/>
                        </a:rPr>
                        <a:t>0.0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2000" b="1" i="0" u="none" strike="noStrike">
                          <a:solidFill>
                            <a:schemeClr val="bg1"/>
                          </a:solidFill>
                          <a:latin typeface="+mj-lt"/>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00B050"/>
                    </a:solidFill>
                  </a:tcPr>
                </a:tc>
                <a:tc>
                  <a:txBody>
                    <a:bodyPr/>
                    <a:lstStyle/>
                    <a:p>
                      <a:pPr algn="r" fontAlgn="b"/>
                      <a:r>
                        <a:rPr lang="en-US" sz="2000" b="1" i="0" u="none" strike="noStrike" dirty="0">
                          <a:solidFill>
                            <a:schemeClr val="bg1"/>
                          </a:solidFill>
                          <a:latin typeface="+mj-lt"/>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00B050"/>
                    </a:solidFill>
                  </a:tcPr>
                </a:tc>
                <a:tc>
                  <a:txBody>
                    <a:bodyPr/>
                    <a:lstStyle/>
                    <a:p>
                      <a:pPr algn="l" fontAlgn="b"/>
                      <a:r>
                        <a:rPr lang="en-US" sz="2000" b="1" i="0" u="none" strike="noStrike">
                          <a:solidFill>
                            <a:schemeClr val="bg1"/>
                          </a:solidFill>
                          <a:latin typeface="+mj-lt"/>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00B050"/>
                    </a:solidFill>
                  </a:tcPr>
                </a:tc>
                <a:tc>
                  <a:txBody>
                    <a:bodyPr/>
                    <a:lstStyle/>
                    <a:p>
                      <a:pPr algn="l" fontAlgn="b"/>
                      <a:r>
                        <a:rPr lang="en-US" sz="2000" b="1" i="0" u="none" strike="noStrike">
                          <a:solidFill>
                            <a:schemeClr val="tx1"/>
                          </a:solidFill>
                          <a:latin typeface="+mj-lt"/>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00B050"/>
                    </a:solidFill>
                  </a:tcPr>
                </a:tc>
                <a:tc>
                  <a:txBody>
                    <a:bodyPr/>
                    <a:lstStyle/>
                    <a:p>
                      <a:pPr algn="l" fontAlgn="b"/>
                      <a:r>
                        <a:rPr lang="en-US" sz="2000" b="1" i="0" u="none" strike="noStrike">
                          <a:solidFill>
                            <a:schemeClr val="bg1"/>
                          </a:solidFill>
                          <a:latin typeface="+mj-lt"/>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00B050"/>
                    </a:solidFill>
                  </a:tcPr>
                </a:tc>
                <a:tc>
                  <a:txBody>
                    <a:bodyPr/>
                    <a:lstStyle/>
                    <a:p>
                      <a:pPr algn="l" fontAlgn="b"/>
                      <a:r>
                        <a:rPr lang="en-US" sz="2000" b="1" i="0" u="none" strike="noStrike">
                          <a:solidFill>
                            <a:schemeClr val="bg1"/>
                          </a:solidFill>
                          <a:latin typeface="+mj-lt"/>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B050"/>
                    </a:solidFill>
                  </a:tcPr>
                </a:tc>
              </a:tr>
              <a:tr h="295927">
                <a:tc vMerge="1">
                  <a:txBody>
                    <a:bodyPr/>
                    <a:lstStyle/>
                    <a:p>
                      <a:endParaRPr lang="en-US"/>
                    </a:p>
                  </a:txBody>
                  <a:tcPr/>
                </a:tc>
                <a:tc>
                  <a:txBody>
                    <a:bodyPr/>
                    <a:lstStyle/>
                    <a:p>
                      <a:pPr algn="ctr" fontAlgn="ctr"/>
                      <a:r>
                        <a:rPr lang="en-US" sz="2000" b="1" i="0" u="none" strike="noStrike">
                          <a:solidFill>
                            <a:schemeClr val="tx1"/>
                          </a:solidFill>
                          <a:latin typeface="+mj-lt"/>
                        </a:rPr>
                        <a:t>0.5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2000" b="1" i="0" u="none" strike="noStrike">
                          <a:solidFill>
                            <a:schemeClr val="bg1"/>
                          </a:solidFill>
                          <a:latin typeface="+mj-lt"/>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r" fontAlgn="b"/>
                      <a:r>
                        <a:rPr lang="en-US" sz="2000" b="1" i="0" u="none" strike="noStrike">
                          <a:solidFill>
                            <a:schemeClr val="bg1"/>
                          </a:solidFill>
                          <a:latin typeface="+mj-lt"/>
                        </a:rPr>
                        <a:t> </a:t>
                      </a:r>
                    </a:p>
                  </a:txBody>
                  <a:tcPr marL="0" marR="0" marT="0" marB="0" anchor="b">
                    <a:lnL>
                      <a:noFill/>
                    </a:lnL>
                    <a:lnR>
                      <a:noFill/>
                    </a:lnR>
                    <a:lnT>
                      <a:noFill/>
                    </a:lnT>
                    <a:lnB>
                      <a:noFill/>
                    </a:lnB>
                    <a:solidFill>
                      <a:srgbClr val="00B050"/>
                    </a:solidFill>
                  </a:tcPr>
                </a:tc>
                <a:tc>
                  <a:txBody>
                    <a:bodyPr/>
                    <a:lstStyle/>
                    <a:p>
                      <a:pPr algn="r" fontAlgn="b"/>
                      <a:r>
                        <a:rPr lang="en-US" sz="2000" b="1" i="0" u="none" strike="noStrike">
                          <a:solidFill>
                            <a:schemeClr val="bg1"/>
                          </a:solidFill>
                          <a:latin typeface="+mj-lt"/>
                        </a:rPr>
                        <a:t> </a:t>
                      </a:r>
                    </a:p>
                  </a:txBody>
                  <a:tcPr marL="0" marR="0" marT="0" marB="0" anchor="b">
                    <a:lnL>
                      <a:noFill/>
                    </a:lnL>
                    <a:lnR>
                      <a:noFill/>
                    </a:lnR>
                    <a:lnT>
                      <a:noFill/>
                    </a:lnT>
                    <a:lnB>
                      <a:noFill/>
                    </a:lnB>
                    <a:solidFill>
                      <a:srgbClr val="00B050"/>
                    </a:solidFill>
                  </a:tcPr>
                </a:tc>
                <a:tc>
                  <a:txBody>
                    <a:bodyPr/>
                    <a:lstStyle/>
                    <a:p>
                      <a:pPr algn="l" fontAlgn="b"/>
                      <a:r>
                        <a:rPr lang="en-US" sz="2000" b="1" i="0" u="none" strike="noStrike" dirty="0">
                          <a:solidFill>
                            <a:schemeClr val="tx1"/>
                          </a:solidFill>
                          <a:latin typeface="+mj-lt"/>
                        </a:rPr>
                        <a:t> </a:t>
                      </a:r>
                    </a:p>
                  </a:txBody>
                  <a:tcPr marL="0" marR="0" marT="0" marB="0" anchor="b">
                    <a:lnL>
                      <a:noFill/>
                    </a:lnL>
                    <a:lnR>
                      <a:noFill/>
                    </a:lnR>
                    <a:lnT>
                      <a:noFill/>
                    </a:lnT>
                    <a:lnB>
                      <a:noFill/>
                    </a:lnB>
                    <a:solidFill>
                      <a:srgbClr val="00B050"/>
                    </a:solidFill>
                  </a:tcPr>
                </a:tc>
                <a:tc>
                  <a:txBody>
                    <a:bodyPr/>
                    <a:lstStyle/>
                    <a:p>
                      <a:pPr algn="l" fontAlgn="b"/>
                      <a:r>
                        <a:rPr lang="en-US" sz="2000" b="1" i="0" u="none" strike="noStrike">
                          <a:solidFill>
                            <a:schemeClr val="bg1"/>
                          </a:solidFill>
                          <a:latin typeface="+mj-lt"/>
                        </a:rPr>
                        <a:t> </a:t>
                      </a:r>
                    </a:p>
                  </a:txBody>
                  <a:tcPr marL="0" marR="0" marT="0" marB="0" anchor="b">
                    <a:lnL>
                      <a:noFill/>
                    </a:lnL>
                    <a:lnR>
                      <a:noFill/>
                    </a:lnR>
                    <a:lnT>
                      <a:noFill/>
                    </a:lnT>
                    <a:lnB>
                      <a:noFill/>
                    </a:lnB>
                    <a:solidFill>
                      <a:srgbClr val="00B050"/>
                    </a:solidFill>
                  </a:tcPr>
                </a:tc>
                <a:tc>
                  <a:txBody>
                    <a:bodyPr/>
                    <a:lstStyle/>
                    <a:p>
                      <a:pPr algn="l" fontAlgn="b"/>
                      <a:r>
                        <a:rPr lang="en-US" sz="2000" b="1" i="0" u="none" strike="noStrike">
                          <a:solidFill>
                            <a:schemeClr val="bg1"/>
                          </a:solidFill>
                          <a:latin typeface="+mj-lt"/>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00B050"/>
                    </a:solidFill>
                  </a:tcPr>
                </a:tc>
              </a:tr>
              <a:tr h="295927">
                <a:tc vMerge="1">
                  <a:txBody>
                    <a:bodyPr/>
                    <a:lstStyle/>
                    <a:p>
                      <a:endParaRPr lang="en-US"/>
                    </a:p>
                  </a:txBody>
                  <a:tcPr/>
                </a:tc>
                <a:tc>
                  <a:txBody>
                    <a:bodyPr/>
                    <a:lstStyle/>
                    <a:p>
                      <a:pPr algn="ctr" fontAlgn="ctr"/>
                      <a:r>
                        <a:rPr lang="en-US" sz="2000" b="1" i="0" u="none" strike="noStrike">
                          <a:solidFill>
                            <a:schemeClr val="tx1"/>
                          </a:solidFill>
                          <a:latin typeface="+mj-lt"/>
                        </a:rPr>
                        <a:t>1.0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2000" b="1" i="0" u="none" strike="noStrike">
                          <a:solidFill>
                            <a:schemeClr val="bg1"/>
                          </a:solidFill>
                          <a:latin typeface="+mj-lt"/>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0000"/>
                    </a:solidFill>
                  </a:tcPr>
                </a:tc>
                <a:tc>
                  <a:txBody>
                    <a:bodyPr/>
                    <a:lstStyle/>
                    <a:p>
                      <a:pPr algn="r" fontAlgn="b"/>
                      <a:r>
                        <a:rPr lang="en-US" sz="2000" b="1" i="0" u="none" strike="noStrike">
                          <a:solidFill>
                            <a:schemeClr val="bg1"/>
                          </a:solidFill>
                          <a:latin typeface="+mj-lt"/>
                        </a:rPr>
                        <a:t> </a:t>
                      </a:r>
                    </a:p>
                  </a:txBody>
                  <a:tcPr marL="0" marR="0" marT="0" marB="0" anchor="b">
                    <a:lnL>
                      <a:noFill/>
                    </a:lnL>
                    <a:lnR>
                      <a:noFill/>
                    </a:lnR>
                    <a:lnT>
                      <a:noFill/>
                    </a:lnT>
                    <a:lnB>
                      <a:noFill/>
                    </a:lnB>
                    <a:solidFill>
                      <a:srgbClr val="FFFF00"/>
                    </a:solidFill>
                  </a:tcPr>
                </a:tc>
                <a:tc>
                  <a:txBody>
                    <a:bodyPr/>
                    <a:lstStyle/>
                    <a:p>
                      <a:pPr algn="r" fontAlgn="b"/>
                      <a:r>
                        <a:rPr lang="en-US" sz="2000" b="1" i="0" u="none" strike="noStrike" dirty="0">
                          <a:solidFill>
                            <a:schemeClr val="bg1"/>
                          </a:solidFill>
                          <a:latin typeface="+mj-lt"/>
                        </a:rPr>
                        <a:t> </a:t>
                      </a:r>
                    </a:p>
                  </a:txBody>
                  <a:tcPr marL="0" marR="0" marT="0" marB="0" anchor="b">
                    <a:lnL>
                      <a:noFill/>
                    </a:lnL>
                    <a:lnR>
                      <a:noFill/>
                    </a:lnR>
                    <a:lnT>
                      <a:noFill/>
                    </a:lnT>
                    <a:lnB>
                      <a:noFill/>
                    </a:lnB>
                    <a:solidFill>
                      <a:srgbClr val="00B050"/>
                    </a:solidFill>
                  </a:tcPr>
                </a:tc>
                <a:tc>
                  <a:txBody>
                    <a:bodyPr/>
                    <a:lstStyle/>
                    <a:p>
                      <a:pPr algn="ctr" fontAlgn="ctr"/>
                      <a:r>
                        <a:rPr lang="en-US" sz="2000" b="1" i="0" u="none" strike="noStrike" dirty="0">
                          <a:solidFill>
                            <a:schemeClr val="tx1"/>
                          </a:solidFill>
                          <a:latin typeface="+mj-lt"/>
                        </a:rPr>
                        <a:t> </a:t>
                      </a:r>
                    </a:p>
                  </a:txBody>
                  <a:tcPr marL="0" marR="0" marT="0" marB="0" anchor="ctr">
                    <a:lnL>
                      <a:noFill/>
                    </a:lnL>
                    <a:lnR>
                      <a:noFill/>
                    </a:lnR>
                    <a:lnT>
                      <a:noFill/>
                    </a:lnT>
                    <a:lnB>
                      <a:noFill/>
                    </a:lnB>
                    <a:solidFill>
                      <a:srgbClr val="00B050"/>
                    </a:solidFill>
                  </a:tcPr>
                </a:tc>
                <a:tc>
                  <a:txBody>
                    <a:bodyPr/>
                    <a:lstStyle/>
                    <a:p>
                      <a:pPr algn="l" fontAlgn="b"/>
                      <a:r>
                        <a:rPr lang="en-US" sz="2000" b="1" i="0" u="none" strike="noStrike" dirty="0">
                          <a:solidFill>
                            <a:schemeClr val="bg1"/>
                          </a:solidFill>
                          <a:latin typeface="+mj-lt"/>
                        </a:rPr>
                        <a:t> </a:t>
                      </a:r>
                    </a:p>
                  </a:txBody>
                  <a:tcPr marL="0" marR="0" marT="0" marB="0" anchor="b">
                    <a:lnL>
                      <a:noFill/>
                    </a:lnL>
                    <a:lnR>
                      <a:noFill/>
                    </a:lnR>
                    <a:lnT>
                      <a:noFill/>
                    </a:lnT>
                    <a:lnB>
                      <a:noFill/>
                    </a:lnB>
                    <a:solidFill>
                      <a:srgbClr val="00B050"/>
                    </a:solidFill>
                  </a:tcPr>
                </a:tc>
                <a:tc>
                  <a:txBody>
                    <a:bodyPr/>
                    <a:lstStyle/>
                    <a:p>
                      <a:pPr algn="l" fontAlgn="b"/>
                      <a:r>
                        <a:rPr lang="en-US" sz="2000" b="1" i="0" u="none" strike="noStrike" dirty="0">
                          <a:solidFill>
                            <a:schemeClr val="bg1"/>
                          </a:solidFill>
                          <a:latin typeface="+mj-lt"/>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00B050"/>
                    </a:solidFill>
                  </a:tcPr>
                </a:tc>
              </a:tr>
              <a:tr h="295927">
                <a:tc vMerge="1">
                  <a:txBody>
                    <a:bodyPr/>
                    <a:lstStyle/>
                    <a:p>
                      <a:endParaRPr lang="en-US"/>
                    </a:p>
                  </a:txBody>
                  <a:tcPr/>
                </a:tc>
                <a:tc>
                  <a:txBody>
                    <a:bodyPr/>
                    <a:lstStyle/>
                    <a:p>
                      <a:pPr algn="ctr" fontAlgn="ctr"/>
                      <a:r>
                        <a:rPr lang="en-US" sz="2000" b="1" i="0" u="none" strike="noStrike" dirty="0">
                          <a:solidFill>
                            <a:schemeClr val="tx1"/>
                          </a:solidFill>
                          <a:latin typeface="+mj-lt"/>
                        </a:rPr>
                        <a:t>1.5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2000" b="1" i="0" u="none" strike="noStrike">
                          <a:solidFill>
                            <a:schemeClr val="bg1"/>
                          </a:solidFill>
                          <a:latin typeface="+mj-lt"/>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0000"/>
                    </a:solidFill>
                  </a:tcPr>
                </a:tc>
                <a:tc>
                  <a:txBody>
                    <a:bodyPr/>
                    <a:lstStyle/>
                    <a:p>
                      <a:pPr algn="r" fontAlgn="b"/>
                      <a:r>
                        <a:rPr lang="en-US" sz="2000" b="1" i="0" u="none" strike="noStrike">
                          <a:solidFill>
                            <a:schemeClr val="bg1"/>
                          </a:solidFill>
                          <a:latin typeface="+mj-lt"/>
                        </a:rPr>
                        <a:t> </a:t>
                      </a:r>
                    </a:p>
                  </a:txBody>
                  <a:tcPr marL="0" marR="0" marT="0" marB="0" anchor="b">
                    <a:lnL>
                      <a:noFill/>
                    </a:lnL>
                    <a:lnR>
                      <a:noFill/>
                    </a:lnR>
                    <a:lnT>
                      <a:noFill/>
                    </a:lnT>
                    <a:lnB>
                      <a:noFill/>
                    </a:lnB>
                    <a:solidFill>
                      <a:srgbClr val="FFFF00"/>
                    </a:solidFill>
                  </a:tcPr>
                </a:tc>
                <a:tc>
                  <a:txBody>
                    <a:bodyPr/>
                    <a:lstStyle/>
                    <a:p>
                      <a:pPr algn="r" fontAlgn="b"/>
                      <a:r>
                        <a:rPr lang="en-US" sz="2000" b="1" i="0" u="none" strike="noStrike">
                          <a:solidFill>
                            <a:schemeClr val="bg1"/>
                          </a:solidFill>
                          <a:latin typeface="+mj-lt"/>
                        </a:rPr>
                        <a:t> </a:t>
                      </a:r>
                    </a:p>
                  </a:txBody>
                  <a:tcPr marL="0" marR="0" marT="0" marB="0" anchor="b">
                    <a:lnL>
                      <a:noFill/>
                    </a:lnL>
                    <a:lnR>
                      <a:noFill/>
                    </a:lnR>
                    <a:lnT>
                      <a:noFill/>
                    </a:lnT>
                    <a:lnB>
                      <a:noFill/>
                    </a:lnB>
                    <a:solidFill>
                      <a:srgbClr val="FFFF00"/>
                    </a:solidFill>
                  </a:tcPr>
                </a:tc>
                <a:tc>
                  <a:txBody>
                    <a:bodyPr/>
                    <a:lstStyle/>
                    <a:p>
                      <a:pPr algn="r" fontAlgn="b"/>
                      <a:r>
                        <a:rPr lang="en-US" sz="2000" b="1" i="0" u="none" strike="noStrike">
                          <a:solidFill>
                            <a:schemeClr val="tx1"/>
                          </a:solidFill>
                          <a:latin typeface="+mj-lt"/>
                        </a:rPr>
                        <a:t> </a:t>
                      </a:r>
                    </a:p>
                  </a:txBody>
                  <a:tcPr marL="0" marR="0" marT="0" marB="0" anchor="b">
                    <a:lnL>
                      <a:noFill/>
                    </a:lnL>
                    <a:lnR>
                      <a:noFill/>
                    </a:lnR>
                    <a:lnT>
                      <a:noFill/>
                    </a:lnT>
                    <a:lnB>
                      <a:noFill/>
                    </a:lnB>
                    <a:solidFill>
                      <a:srgbClr val="00B050"/>
                    </a:solidFill>
                  </a:tcPr>
                </a:tc>
                <a:tc>
                  <a:txBody>
                    <a:bodyPr/>
                    <a:lstStyle/>
                    <a:p>
                      <a:pPr algn="ctr" fontAlgn="ctr"/>
                      <a:r>
                        <a:rPr lang="en-US" sz="2000" b="1" i="0" u="none" strike="noStrike">
                          <a:solidFill>
                            <a:schemeClr val="bg1"/>
                          </a:solidFill>
                          <a:latin typeface="+mj-lt"/>
                        </a:rPr>
                        <a:t> </a:t>
                      </a:r>
                    </a:p>
                  </a:txBody>
                  <a:tcPr marL="0" marR="0" marT="0" marB="0" anchor="ctr">
                    <a:lnL>
                      <a:noFill/>
                    </a:lnL>
                    <a:lnR>
                      <a:noFill/>
                    </a:lnR>
                    <a:lnT>
                      <a:noFill/>
                    </a:lnT>
                    <a:lnB>
                      <a:noFill/>
                    </a:lnB>
                    <a:solidFill>
                      <a:srgbClr val="00B050"/>
                    </a:solidFill>
                  </a:tcPr>
                </a:tc>
                <a:tc>
                  <a:txBody>
                    <a:bodyPr/>
                    <a:lstStyle/>
                    <a:p>
                      <a:pPr algn="ctr" fontAlgn="ctr"/>
                      <a:r>
                        <a:rPr lang="en-US" sz="2000" b="1" i="0" u="none" strike="noStrike">
                          <a:solidFill>
                            <a:schemeClr val="bg1"/>
                          </a:solidFill>
                          <a:latin typeface="+mj-lt"/>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00B050"/>
                    </a:solidFill>
                  </a:tcPr>
                </a:tc>
              </a:tr>
              <a:tr h="304801">
                <a:tc vMerge="1">
                  <a:txBody>
                    <a:bodyPr/>
                    <a:lstStyle/>
                    <a:p>
                      <a:endParaRPr lang="en-US"/>
                    </a:p>
                  </a:txBody>
                  <a:tcPr/>
                </a:tc>
                <a:tc>
                  <a:txBody>
                    <a:bodyPr/>
                    <a:lstStyle/>
                    <a:p>
                      <a:pPr algn="ctr" fontAlgn="ctr"/>
                      <a:r>
                        <a:rPr lang="en-US" sz="2000" b="1" i="0" u="none" strike="noStrike" dirty="0">
                          <a:solidFill>
                            <a:schemeClr val="tx1"/>
                          </a:solidFill>
                          <a:latin typeface="+mj-lt"/>
                        </a:rPr>
                        <a:t>2.0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2000" b="1" i="0" u="none" strike="noStrike">
                          <a:solidFill>
                            <a:schemeClr val="bg1"/>
                          </a:solidFill>
                          <a:latin typeface="+mj-lt"/>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0000"/>
                    </a:solidFill>
                  </a:tcPr>
                </a:tc>
                <a:tc>
                  <a:txBody>
                    <a:bodyPr/>
                    <a:lstStyle/>
                    <a:p>
                      <a:pPr algn="r" fontAlgn="b"/>
                      <a:r>
                        <a:rPr lang="en-US" sz="2000" b="1" i="0" u="none" strike="noStrike">
                          <a:solidFill>
                            <a:schemeClr val="bg1"/>
                          </a:solidFill>
                          <a:latin typeface="+mj-lt"/>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0000"/>
                    </a:solidFill>
                  </a:tcPr>
                </a:tc>
                <a:tc>
                  <a:txBody>
                    <a:bodyPr/>
                    <a:lstStyle/>
                    <a:p>
                      <a:pPr algn="r" fontAlgn="b"/>
                      <a:r>
                        <a:rPr lang="en-US" sz="2000" b="1" i="0" u="none" strike="noStrike">
                          <a:solidFill>
                            <a:schemeClr val="bg1"/>
                          </a:solidFill>
                          <a:latin typeface="+mj-lt"/>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2000" b="1" i="0" u="none" strike="noStrike">
                          <a:solidFill>
                            <a:schemeClr val="tx1"/>
                          </a:solidFill>
                          <a:latin typeface="+mj-lt"/>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2000" b="1" i="0" u="none" strike="noStrike">
                          <a:solidFill>
                            <a:schemeClr val="bg1"/>
                          </a:solidFill>
                          <a:latin typeface="+mj-lt"/>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2000" b="1" i="0" u="none" strike="noStrike" dirty="0">
                          <a:solidFill>
                            <a:schemeClr val="bg1"/>
                          </a:solidFill>
                          <a:latin typeface="+mj-lt"/>
                        </a:rPr>
                        <a:t> </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00B050"/>
                    </a:solidFill>
                  </a:tcPr>
                </a:tc>
              </a:tr>
              <a:tr h="295927">
                <a:tc>
                  <a:txBody>
                    <a:bodyPr/>
                    <a:lstStyle/>
                    <a:p>
                      <a:pPr algn="ctr" fontAlgn="ctr"/>
                      <a:endParaRPr lang="en-US" sz="2000" b="1" i="0" u="none" strike="noStrike" dirty="0">
                        <a:solidFill>
                          <a:schemeClr val="tx1"/>
                        </a:solidFill>
                        <a:latin typeface="+mj-lt"/>
                      </a:endParaRPr>
                    </a:p>
                  </a:txBody>
                  <a:tcPr marL="0" marR="0" marT="0" marB="0" anchor="ctr">
                    <a:lnL>
                      <a:noFill/>
                    </a:lnL>
                    <a:lnR>
                      <a:noFill/>
                    </a:lnR>
                    <a:lnT>
                      <a:noFill/>
                    </a:lnT>
                    <a:lnB>
                      <a:noFill/>
                    </a:lnB>
                  </a:tcPr>
                </a:tc>
                <a:tc>
                  <a:txBody>
                    <a:bodyPr/>
                    <a:lstStyle/>
                    <a:p>
                      <a:pPr algn="ctr" fontAlgn="ctr"/>
                      <a:endParaRPr lang="en-US" sz="2000" b="1" i="0" u="none" strike="noStrike" dirty="0">
                        <a:solidFill>
                          <a:schemeClr val="tx1"/>
                        </a:solidFill>
                        <a:latin typeface="+mj-lt"/>
                      </a:endParaRPr>
                    </a:p>
                  </a:txBody>
                  <a:tcPr marL="0" marR="0" marT="0" marB="0" anchor="ctr">
                    <a:lnL>
                      <a:noFill/>
                    </a:lnL>
                    <a:lnR>
                      <a:noFill/>
                    </a:lnR>
                    <a:lnT>
                      <a:noFill/>
                    </a:lnT>
                    <a:lnB>
                      <a:noFill/>
                    </a:lnB>
                  </a:tcPr>
                </a:tc>
                <a:tc>
                  <a:txBody>
                    <a:bodyPr/>
                    <a:lstStyle/>
                    <a:p>
                      <a:pPr algn="ctr" fontAlgn="ctr"/>
                      <a:r>
                        <a:rPr lang="en-US" sz="2000" b="1" i="0" u="none" strike="noStrike" dirty="0">
                          <a:solidFill>
                            <a:schemeClr val="tx1"/>
                          </a:solidFill>
                          <a:latin typeface="+mj-lt"/>
                        </a:rPr>
                        <a:t>10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1" i="0" u="none" strike="noStrike">
                          <a:solidFill>
                            <a:schemeClr val="tx1"/>
                          </a:solidFill>
                          <a:latin typeface="+mj-lt"/>
                        </a:rPr>
                        <a:t>20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1" i="0" u="none" strike="noStrike">
                          <a:solidFill>
                            <a:schemeClr val="tx1"/>
                          </a:solidFill>
                          <a:latin typeface="+mj-lt"/>
                        </a:rPr>
                        <a:t>30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1" i="0" u="none" strike="noStrike" dirty="0">
                          <a:solidFill>
                            <a:schemeClr val="tx1"/>
                          </a:solidFill>
                          <a:latin typeface="+mj-lt"/>
                        </a:rPr>
                        <a:t>40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1" i="0" u="none" strike="noStrike" dirty="0">
                          <a:solidFill>
                            <a:schemeClr val="tx1"/>
                          </a:solidFill>
                          <a:latin typeface="+mj-lt"/>
                        </a:rPr>
                        <a:t>50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1" i="0" u="none" strike="noStrike" dirty="0">
                          <a:solidFill>
                            <a:schemeClr val="tx1"/>
                          </a:solidFill>
                          <a:latin typeface="+mj-lt"/>
                        </a:rPr>
                        <a:t>60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r>
              <a:tr h="280583">
                <a:tc>
                  <a:txBody>
                    <a:bodyPr/>
                    <a:lstStyle/>
                    <a:p>
                      <a:pPr algn="l" fontAlgn="b"/>
                      <a:endParaRPr lang="en-US" sz="2000" b="1" i="0" u="none" strike="noStrike" dirty="0">
                        <a:solidFill>
                          <a:schemeClr val="tx1"/>
                        </a:solidFill>
                        <a:latin typeface="+mj-lt"/>
                      </a:endParaRPr>
                    </a:p>
                  </a:txBody>
                  <a:tcPr marL="0" marR="0" marT="0" marB="0" anchor="b">
                    <a:lnL>
                      <a:noFill/>
                    </a:lnL>
                    <a:lnR>
                      <a:noFill/>
                    </a:lnR>
                    <a:lnT>
                      <a:noFill/>
                    </a:lnT>
                    <a:lnB>
                      <a:noFill/>
                    </a:lnB>
                  </a:tcPr>
                </a:tc>
                <a:tc>
                  <a:txBody>
                    <a:bodyPr/>
                    <a:lstStyle/>
                    <a:p>
                      <a:pPr algn="ctr" fontAlgn="ctr"/>
                      <a:endParaRPr lang="en-US" sz="2000" b="1" i="0" u="none" strike="noStrike" dirty="0">
                        <a:solidFill>
                          <a:schemeClr val="tx1"/>
                        </a:solidFill>
                        <a:latin typeface="+mj-lt"/>
                      </a:endParaRPr>
                    </a:p>
                  </a:txBody>
                  <a:tcPr marL="0" marR="0" marT="0" marB="0" anchor="ctr">
                    <a:lnL>
                      <a:noFill/>
                    </a:lnL>
                    <a:lnR>
                      <a:noFill/>
                    </a:lnR>
                    <a:lnT>
                      <a:noFill/>
                    </a:lnT>
                    <a:lnB>
                      <a:noFill/>
                    </a:lnB>
                  </a:tcPr>
                </a:tc>
                <a:tc gridSpan="6">
                  <a:txBody>
                    <a:bodyPr/>
                    <a:lstStyle/>
                    <a:p>
                      <a:pPr algn="ctr" rtl="0" fontAlgn="b"/>
                      <a:r>
                        <a:rPr lang="en-US" sz="2000" b="1" i="0" u="none" strike="noStrike" dirty="0" smtClean="0">
                          <a:solidFill>
                            <a:schemeClr val="tx1"/>
                          </a:solidFill>
                          <a:latin typeface="+mj-lt"/>
                        </a:rPr>
                        <a:t>Efficacy(</a:t>
                      </a:r>
                      <a:r>
                        <a:rPr lang="en-US" sz="2000" b="1" i="0" u="none" strike="noStrike" dirty="0">
                          <a:solidFill>
                            <a:schemeClr val="tx1"/>
                          </a:solidFill>
                          <a:latin typeface="+mj-lt"/>
                        </a:rPr>
                        <a:t>%)</a:t>
                      </a: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xmlns="" val="4196991856"/>
              </p:ext>
            </p:extLst>
          </p:nvPr>
        </p:nvGraphicFramePr>
        <p:xfrm>
          <a:off x="4800600" y="1705627"/>
          <a:ext cx="3893440" cy="2637773"/>
        </p:xfrm>
        <a:graphic>
          <a:graphicData uri="http://schemas.openxmlformats.org/drawingml/2006/table">
            <a:tbl>
              <a:tblPr/>
              <a:tblGrid>
                <a:gridCol w="886131"/>
                <a:gridCol w="373837"/>
                <a:gridCol w="438912"/>
                <a:gridCol w="438912"/>
                <a:gridCol w="438912"/>
                <a:gridCol w="438912"/>
                <a:gridCol w="438912"/>
                <a:gridCol w="438912"/>
              </a:tblGrid>
              <a:tr h="504173">
                <a:tc>
                  <a:txBody>
                    <a:bodyPr/>
                    <a:lstStyle/>
                    <a:p>
                      <a:pPr algn="l" fontAlgn="ctr"/>
                      <a:endParaRPr lang="en-US" sz="2000" b="1" i="0" u="none" strike="noStrike" dirty="0">
                        <a:solidFill>
                          <a:schemeClr val="tx1"/>
                        </a:solidFill>
                        <a:latin typeface="+mj-lt"/>
                      </a:endParaRPr>
                    </a:p>
                  </a:txBody>
                  <a:tcPr marL="0" marR="0" marT="0" marB="0" anchor="ctr">
                    <a:lnL>
                      <a:noFill/>
                    </a:lnL>
                    <a:lnR>
                      <a:noFill/>
                    </a:lnR>
                    <a:lnT>
                      <a:noFill/>
                    </a:lnT>
                    <a:lnB>
                      <a:noFill/>
                    </a:lnB>
                  </a:tcPr>
                </a:tc>
                <a:tc>
                  <a:txBody>
                    <a:bodyPr/>
                    <a:lstStyle/>
                    <a:p>
                      <a:pPr algn="ctr" fontAlgn="ctr"/>
                      <a:endParaRPr lang="en-US" sz="2000" b="1" i="0" u="none" strike="noStrike" dirty="0">
                        <a:solidFill>
                          <a:schemeClr val="tx1"/>
                        </a:solidFill>
                        <a:latin typeface="+mj-lt"/>
                      </a:endParaRPr>
                    </a:p>
                  </a:txBody>
                  <a:tcPr marL="0" marR="0" marT="0" marB="0" anchor="ctr">
                    <a:lnL>
                      <a:noFill/>
                    </a:lnL>
                    <a:lnR>
                      <a:noFill/>
                    </a:lnR>
                    <a:lnT>
                      <a:noFill/>
                    </a:lnT>
                    <a:lnB>
                      <a:noFill/>
                    </a:lnB>
                  </a:tcPr>
                </a:tc>
                <a:tc gridSpan="6">
                  <a:txBody>
                    <a:bodyPr/>
                    <a:lstStyle/>
                    <a:p>
                      <a:pPr algn="ctr" fontAlgn="ctr"/>
                      <a:r>
                        <a:rPr lang="en-US" sz="2000" b="1" i="0" u="none" strike="noStrike" dirty="0" smtClean="0">
                          <a:solidFill>
                            <a:schemeClr val="tx1"/>
                          </a:solidFill>
                          <a:latin typeface="+mj-lt"/>
                        </a:rPr>
                        <a:t>Cost </a:t>
                      </a:r>
                      <a:r>
                        <a:rPr lang="en-US" sz="2000" b="1" i="0" u="none" strike="noStrike" dirty="0">
                          <a:solidFill>
                            <a:schemeClr val="tx1"/>
                          </a:solidFill>
                          <a:latin typeface="+mj-lt"/>
                        </a:rPr>
                        <a:t>= $</a:t>
                      </a:r>
                      <a:r>
                        <a:rPr lang="en-US" sz="2000" b="1" i="0" u="none" strike="noStrike" dirty="0" smtClean="0">
                          <a:solidFill>
                            <a:schemeClr val="tx1"/>
                          </a:solidFill>
                          <a:latin typeface="+mj-lt"/>
                        </a:rPr>
                        <a:t>200</a:t>
                      </a:r>
                      <a:r>
                        <a:rPr lang="en-US" sz="2000" b="1" i="0" u="none" strike="noStrike" baseline="0" dirty="0" smtClean="0">
                          <a:solidFill>
                            <a:schemeClr val="tx1"/>
                          </a:solidFill>
                          <a:latin typeface="+mj-lt"/>
                        </a:rPr>
                        <a:t> </a:t>
                      </a:r>
                      <a:r>
                        <a:rPr lang="en-US" sz="2000" b="1" i="0" u="none" strike="noStrike" dirty="0" smtClean="0">
                          <a:solidFill>
                            <a:schemeClr val="tx1"/>
                          </a:solidFill>
                          <a:latin typeface="+mj-lt"/>
                        </a:rPr>
                        <a:t>000</a:t>
                      </a:r>
                      <a:endParaRPr lang="en-US" sz="2000" b="1" i="0" u="none" strike="noStrike" dirty="0">
                        <a:solidFill>
                          <a:schemeClr val="tx1"/>
                        </a:solidFill>
                        <a:latin typeface="+mj-lt"/>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5927">
                <a:tc rowSpan="5">
                  <a:txBody>
                    <a:bodyPr/>
                    <a:lstStyle/>
                    <a:p>
                      <a:pPr algn="ctr" rtl="0" fontAlgn="ctr"/>
                      <a:r>
                        <a:rPr lang="en-US" sz="2000" b="1" i="0" u="none" strike="noStrike" dirty="0" smtClean="0">
                          <a:solidFill>
                            <a:schemeClr val="tx1"/>
                          </a:solidFill>
                          <a:latin typeface="+mj-lt"/>
                        </a:rPr>
                        <a:t>Relapse</a:t>
                      </a:r>
                      <a:r>
                        <a:rPr lang="en-US" sz="2000" b="1" i="0" u="none" strike="noStrike" baseline="0" dirty="0" smtClean="0">
                          <a:solidFill>
                            <a:schemeClr val="tx1"/>
                          </a:solidFill>
                          <a:latin typeface="+mj-lt"/>
                        </a:rPr>
                        <a:t> </a:t>
                      </a:r>
                      <a:r>
                        <a:rPr lang="en-US" sz="2000" b="1" i="0" u="none" strike="noStrike" dirty="0" smtClean="0">
                          <a:solidFill>
                            <a:schemeClr val="tx1"/>
                          </a:solidFill>
                          <a:latin typeface="+mj-lt"/>
                        </a:rPr>
                        <a:t>(</a:t>
                      </a:r>
                      <a:r>
                        <a:rPr lang="en-US" sz="2000" b="1" i="0" u="none" strike="noStrike" dirty="0">
                          <a:solidFill>
                            <a:schemeClr val="tx1"/>
                          </a:solidFill>
                          <a:latin typeface="+mj-lt"/>
                        </a:rPr>
                        <a:t>%/</a:t>
                      </a:r>
                      <a:r>
                        <a:rPr lang="en-US" sz="2000" b="1" i="0" u="none" strike="noStrike" dirty="0" smtClean="0">
                          <a:solidFill>
                            <a:schemeClr val="tx1"/>
                          </a:solidFill>
                          <a:latin typeface="+mj-lt"/>
                        </a:rPr>
                        <a:t>month) </a:t>
                      </a:r>
                      <a:endParaRPr lang="en-US" sz="2000" b="1" i="0" u="none" strike="noStrike" dirty="0">
                        <a:solidFill>
                          <a:schemeClr val="tx1"/>
                        </a:solidFill>
                        <a:latin typeface="+mj-lt"/>
                      </a:endParaRPr>
                    </a:p>
                  </a:txBody>
                  <a:tcPr marL="0" marR="0" marT="0" marB="0" vert="vert270" anchor="ctr">
                    <a:lnL>
                      <a:noFill/>
                    </a:lnL>
                    <a:lnR>
                      <a:noFill/>
                    </a:lnR>
                    <a:lnT>
                      <a:noFill/>
                    </a:lnT>
                    <a:lnB>
                      <a:noFill/>
                    </a:lnB>
                  </a:tcPr>
                </a:tc>
                <a:tc>
                  <a:txBody>
                    <a:bodyPr/>
                    <a:lstStyle/>
                    <a:p>
                      <a:pPr algn="l" fontAlgn="b"/>
                      <a:r>
                        <a:rPr lang="en-US" sz="2000" b="1" i="0" u="none" strike="noStrike">
                          <a:solidFill>
                            <a:schemeClr val="tx1"/>
                          </a:solidFill>
                          <a:latin typeface="+mj-lt"/>
                        </a:rPr>
                        <a:t>0.0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2000" b="1" i="0" u="none" strike="noStrike">
                          <a:solidFill>
                            <a:schemeClr val="tx1"/>
                          </a:solidFill>
                          <a:latin typeface="+mj-lt"/>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0000"/>
                    </a:solidFill>
                  </a:tcPr>
                </a:tc>
                <a:tc>
                  <a:txBody>
                    <a:bodyPr/>
                    <a:lstStyle/>
                    <a:p>
                      <a:pPr algn="r" fontAlgn="b"/>
                      <a:r>
                        <a:rPr lang="en-US" sz="2000" b="1" i="0" u="none" strike="noStrike" dirty="0">
                          <a:solidFill>
                            <a:schemeClr val="tx1"/>
                          </a:solidFill>
                          <a:latin typeface="+mj-lt"/>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0000"/>
                    </a:solidFill>
                  </a:tcPr>
                </a:tc>
                <a:tc>
                  <a:txBody>
                    <a:bodyPr/>
                    <a:lstStyle/>
                    <a:p>
                      <a:pPr algn="l" fontAlgn="b"/>
                      <a:r>
                        <a:rPr lang="en-US" sz="2000" b="1" i="0" u="none" strike="noStrike" dirty="0">
                          <a:solidFill>
                            <a:schemeClr val="tx1"/>
                          </a:solidFill>
                          <a:latin typeface="+mj-lt"/>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l" fontAlgn="b"/>
                      <a:r>
                        <a:rPr lang="en-US" sz="2000" b="1" i="0" u="none" strike="noStrike" dirty="0">
                          <a:solidFill>
                            <a:schemeClr val="tx1"/>
                          </a:solidFill>
                          <a:latin typeface="+mj-lt"/>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l" fontAlgn="b"/>
                      <a:r>
                        <a:rPr lang="en-US" sz="2000" b="1" i="0" u="none" strike="noStrike" dirty="0">
                          <a:solidFill>
                            <a:schemeClr val="tx1"/>
                          </a:solidFill>
                          <a:latin typeface="+mj-lt"/>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00B050"/>
                    </a:solidFill>
                  </a:tcPr>
                </a:tc>
                <a:tc>
                  <a:txBody>
                    <a:bodyPr/>
                    <a:lstStyle/>
                    <a:p>
                      <a:pPr algn="l" fontAlgn="b"/>
                      <a:r>
                        <a:rPr lang="en-US" sz="2000" b="1" i="0" u="none" strike="noStrike" dirty="0">
                          <a:solidFill>
                            <a:schemeClr val="tx1"/>
                          </a:solidFill>
                          <a:latin typeface="+mj-lt"/>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B050"/>
                    </a:solidFill>
                  </a:tcPr>
                </a:tc>
              </a:tr>
              <a:tr h="295927">
                <a:tc vMerge="1">
                  <a:txBody>
                    <a:bodyPr/>
                    <a:lstStyle/>
                    <a:p>
                      <a:endParaRPr lang="en-US"/>
                    </a:p>
                  </a:txBody>
                  <a:tcPr/>
                </a:tc>
                <a:tc>
                  <a:txBody>
                    <a:bodyPr/>
                    <a:lstStyle/>
                    <a:p>
                      <a:pPr algn="ctr" fontAlgn="ctr"/>
                      <a:r>
                        <a:rPr lang="en-US" sz="2000" b="1" i="0" u="none" strike="noStrike">
                          <a:solidFill>
                            <a:schemeClr val="tx1"/>
                          </a:solidFill>
                          <a:latin typeface="+mj-lt"/>
                        </a:rPr>
                        <a:t>0.5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2000" b="1" i="0" u="none" strike="noStrike">
                          <a:solidFill>
                            <a:schemeClr val="tx1"/>
                          </a:solidFill>
                          <a:latin typeface="+mj-lt"/>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0000"/>
                    </a:solidFill>
                  </a:tcPr>
                </a:tc>
                <a:tc>
                  <a:txBody>
                    <a:bodyPr/>
                    <a:lstStyle/>
                    <a:p>
                      <a:pPr algn="r" fontAlgn="b"/>
                      <a:r>
                        <a:rPr lang="en-US" sz="2000" b="1" i="0" u="none" strike="noStrike">
                          <a:solidFill>
                            <a:schemeClr val="tx1"/>
                          </a:solidFill>
                          <a:latin typeface="+mj-lt"/>
                        </a:rPr>
                        <a:t> </a:t>
                      </a:r>
                    </a:p>
                  </a:txBody>
                  <a:tcPr marL="0" marR="0" marT="0" marB="0" anchor="b">
                    <a:lnL>
                      <a:noFill/>
                    </a:lnL>
                    <a:lnR>
                      <a:noFill/>
                    </a:lnR>
                    <a:lnT>
                      <a:noFill/>
                    </a:lnT>
                    <a:lnB>
                      <a:noFill/>
                    </a:lnB>
                    <a:solidFill>
                      <a:srgbClr val="FF0000"/>
                    </a:solidFill>
                  </a:tcPr>
                </a:tc>
                <a:tc>
                  <a:txBody>
                    <a:bodyPr/>
                    <a:lstStyle/>
                    <a:p>
                      <a:pPr algn="r" fontAlgn="b"/>
                      <a:r>
                        <a:rPr lang="en-US" sz="2000" b="1" i="0" u="none" strike="noStrike">
                          <a:solidFill>
                            <a:schemeClr val="tx1"/>
                          </a:solidFill>
                          <a:latin typeface="+mj-lt"/>
                        </a:rPr>
                        <a:t> </a:t>
                      </a:r>
                    </a:p>
                  </a:txBody>
                  <a:tcPr marL="0" marR="0" marT="0" marB="0" anchor="b">
                    <a:lnL>
                      <a:noFill/>
                    </a:lnL>
                    <a:lnR>
                      <a:noFill/>
                    </a:lnR>
                    <a:lnT>
                      <a:noFill/>
                    </a:lnT>
                    <a:lnB>
                      <a:noFill/>
                    </a:lnB>
                    <a:solidFill>
                      <a:srgbClr val="FF0000"/>
                    </a:solidFill>
                  </a:tcPr>
                </a:tc>
                <a:tc>
                  <a:txBody>
                    <a:bodyPr/>
                    <a:lstStyle/>
                    <a:p>
                      <a:pPr algn="l" fontAlgn="b"/>
                      <a:r>
                        <a:rPr lang="en-US" sz="2000" b="1" i="0" u="none" strike="noStrike" dirty="0">
                          <a:solidFill>
                            <a:schemeClr val="tx1"/>
                          </a:solidFill>
                          <a:latin typeface="+mj-lt"/>
                        </a:rPr>
                        <a:t> </a:t>
                      </a:r>
                    </a:p>
                  </a:txBody>
                  <a:tcPr marL="0" marR="0" marT="0" marB="0" anchor="b">
                    <a:lnL>
                      <a:noFill/>
                    </a:lnL>
                    <a:lnR>
                      <a:noFill/>
                    </a:lnR>
                    <a:lnT>
                      <a:noFill/>
                    </a:lnT>
                    <a:lnB>
                      <a:noFill/>
                    </a:lnB>
                    <a:solidFill>
                      <a:srgbClr val="FF0000"/>
                    </a:solidFill>
                  </a:tcPr>
                </a:tc>
                <a:tc>
                  <a:txBody>
                    <a:bodyPr/>
                    <a:lstStyle/>
                    <a:p>
                      <a:pPr algn="l" fontAlgn="b"/>
                      <a:r>
                        <a:rPr lang="en-US" sz="2000" b="1" i="0" u="none" strike="noStrike">
                          <a:solidFill>
                            <a:schemeClr val="tx1"/>
                          </a:solidFill>
                          <a:latin typeface="+mj-lt"/>
                        </a:rPr>
                        <a:t> </a:t>
                      </a:r>
                    </a:p>
                  </a:txBody>
                  <a:tcPr marL="0" marR="0" marT="0" marB="0" anchor="b">
                    <a:lnL>
                      <a:noFill/>
                    </a:lnL>
                    <a:lnR>
                      <a:noFill/>
                    </a:lnR>
                    <a:lnT>
                      <a:noFill/>
                    </a:lnT>
                    <a:lnB>
                      <a:noFill/>
                    </a:lnB>
                    <a:solidFill>
                      <a:srgbClr val="FFFF00"/>
                    </a:solidFill>
                  </a:tcPr>
                </a:tc>
                <a:tc>
                  <a:txBody>
                    <a:bodyPr/>
                    <a:lstStyle/>
                    <a:p>
                      <a:pPr algn="l" fontAlgn="b"/>
                      <a:r>
                        <a:rPr lang="en-US" sz="2000" b="1" i="0" u="none" strike="noStrike" dirty="0">
                          <a:solidFill>
                            <a:schemeClr val="tx1"/>
                          </a:solidFill>
                          <a:latin typeface="+mj-lt"/>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F00"/>
                    </a:solidFill>
                  </a:tcPr>
                </a:tc>
              </a:tr>
              <a:tr h="295927">
                <a:tc vMerge="1">
                  <a:txBody>
                    <a:bodyPr/>
                    <a:lstStyle/>
                    <a:p>
                      <a:endParaRPr lang="en-US"/>
                    </a:p>
                  </a:txBody>
                  <a:tcPr/>
                </a:tc>
                <a:tc>
                  <a:txBody>
                    <a:bodyPr/>
                    <a:lstStyle/>
                    <a:p>
                      <a:pPr algn="ctr" fontAlgn="ctr"/>
                      <a:r>
                        <a:rPr lang="en-US" sz="2000" b="1" i="0" u="none" strike="noStrike" dirty="0">
                          <a:solidFill>
                            <a:schemeClr val="tx1"/>
                          </a:solidFill>
                          <a:latin typeface="+mj-lt"/>
                        </a:rPr>
                        <a:t>1.0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2000" b="1" i="0" u="none" strike="noStrike">
                          <a:solidFill>
                            <a:schemeClr val="tx1"/>
                          </a:solidFill>
                          <a:latin typeface="+mj-lt"/>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0000"/>
                    </a:solidFill>
                  </a:tcPr>
                </a:tc>
                <a:tc>
                  <a:txBody>
                    <a:bodyPr/>
                    <a:lstStyle/>
                    <a:p>
                      <a:pPr algn="r" fontAlgn="b"/>
                      <a:r>
                        <a:rPr lang="en-US" sz="2000" b="1" i="0" u="none" strike="noStrike">
                          <a:solidFill>
                            <a:schemeClr val="tx1"/>
                          </a:solidFill>
                          <a:latin typeface="+mj-lt"/>
                        </a:rPr>
                        <a:t> </a:t>
                      </a:r>
                    </a:p>
                  </a:txBody>
                  <a:tcPr marL="0" marR="0" marT="0" marB="0" anchor="b">
                    <a:lnL>
                      <a:noFill/>
                    </a:lnL>
                    <a:lnR>
                      <a:noFill/>
                    </a:lnR>
                    <a:lnT>
                      <a:noFill/>
                    </a:lnT>
                    <a:lnB>
                      <a:noFill/>
                    </a:lnB>
                    <a:solidFill>
                      <a:srgbClr val="FF0000"/>
                    </a:solidFill>
                  </a:tcPr>
                </a:tc>
                <a:tc>
                  <a:txBody>
                    <a:bodyPr/>
                    <a:lstStyle/>
                    <a:p>
                      <a:pPr algn="r" fontAlgn="b"/>
                      <a:r>
                        <a:rPr lang="en-US" sz="2000" b="1" i="0" u="none" strike="noStrike">
                          <a:solidFill>
                            <a:schemeClr val="tx1"/>
                          </a:solidFill>
                          <a:latin typeface="+mj-lt"/>
                        </a:rPr>
                        <a:t> </a:t>
                      </a:r>
                    </a:p>
                  </a:txBody>
                  <a:tcPr marL="0" marR="0" marT="0" marB="0" anchor="b">
                    <a:lnL>
                      <a:noFill/>
                    </a:lnL>
                    <a:lnR>
                      <a:noFill/>
                    </a:lnR>
                    <a:lnT>
                      <a:noFill/>
                    </a:lnT>
                    <a:lnB>
                      <a:noFill/>
                    </a:lnB>
                    <a:solidFill>
                      <a:srgbClr val="FF0000"/>
                    </a:solidFill>
                  </a:tcPr>
                </a:tc>
                <a:tc>
                  <a:txBody>
                    <a:bodyPr/>
                    <a:lstStyle/>
                    <a:p>
                      <a:pPr algn="ctr" fontAlgn="ctr"/>
                      <a:r>
                        <a:rPr lang="en-US" sz="2000" b="1" i="0" u="none" strike="noStrike">
                          <a:solidFill>
                            <a:schemeClr val="tx1"/>
                          </a:solidFill>
                          <a:latin typeface="+mj-lt"/>
                        </a:rPr>
                        <a:t> </a:t>
                      </a:r>
                    </a:p>
                  </a:txBody>
                  <a:tcPr marL="0" marR="0" marT="0" marB="0" anchor="ctr">
                    <a:lnL>
                      <a:noFill/>
                    </a:lnL>
                    <a:lnR>
                      <a:noFill/>
                    </a:lnR>
                    <a:lnT>
                      <a:noFill/>
                    </a:lnT>
                    <a:lnB>
                      <a:noFill/>
                    </a:lnB>
                    <a:solidFill>
                      <a:srgbClr val="FF0000"/>
                    </a:solidFill>
                  </a:tcPr>
                </a:tc>
                <a:tc>
                  <a:txBody>
                    <a:bodyPr/>
                    <a:lstStyle/>
                    <a:p>
                      <a:pPr algn="l" fontAlgn="b"/>
                      <a:r>
                        <a:rPr lang="en-US" sz="2000" b="1" i="0" u="none" strike="noStrike" dirty="0">
                          <a:solidFill>
                            <a:schemeClr val="tx1"/>
                          </a:solidFill>
                          <a:latin typeface="+mj-lt"/>
                        </a:rPr>
                        <a:t> </a:t>
                      </a:r>
                    </a:p>
                  </a:txBody>
                  <a:tcPr marL="0" marR="0" marT="0" marB="0" anchor="b">
                    <a:lnL>
                      <a:noFill/>
                    </a:lnL>
                    <a:lnR>
                      <a:noFill/>
                    </a:lnR>
                    <a:lnT>
                      <a:noFill/>
                    </a:lnT>
                    <a:lnB>
                      <a:noFill/>
                    </a:lnB>
                    <a:solidFill>
                      <a:srgbClr val="FF0000"/>
                    </a:solidFill>
                  </a:tcPr>
                </a:tc>
                <a:tc>
                  <a:txBody>
                    <a:bodyPr/>
                    <a:lstStyle/>
                    <a:p>
                      <a:pPr algn="l" fontAlgn="b"/>
                      <a:r>
                        <a:rPr lang="en-US" sz="2000" b="1" i="0" u="none" strike="noStrike">
                          <a:solidFill>
                            <a:schemeClr val="tx1"/>
                          </a:solidFill>
                          <a:latin typeface="+mj-lt"/>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0000"/>
                    </a:solidFill>
                  </a:tcPr>
                </a:tc>
              </a:tr>
              <a:tr h="295927">
                <a:tc vMerge="1">
                  <a:txBody>
                    <a:bodyPr/>
                    <a:lstStyle/>
                    <a:p>
                      <a:endParaRPr lang="en-US"/>
                    </a:p>
                  </a:txBody>
                  <a:tcPr/>
                </a:tc>
                <a:tc>
                  <a:txBody>
                    <a:bodyPr/>
                    <a:lstStyle/>
                    <a:p>
                      <a:pPr algn="ctr" fontAlgn="ctr"/>
                      <a:r>
                        <a:rPr lang="en-US" sz="2000" b="1" i="0" u="none" strike="noStrike">
                          <a:solidFill>
                            <a:schemeClr val="tx1"/>
                          </a:solidFill>
                          <a:latin typeface="+mj-lt"/>
                        </a:rPr>
                        <a:t>1.5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2000" b="1" i="0" u="none" strike="noStrike">
                          <a:solidFill>
                            <a:schemeClr val="tx1"/>
                          </a:solidFill>
                          <a:latin typeface="+mj-lt"/>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0000"/>
                    </a:solidFill>
                  </a:tcPr>
                </a:tc>
                <a:tc>
                  <a:txBody>
                    <a:bodyPr/>
                    <a:lstStyle/>
                    <a:p>
                      <a:pPr algn="r" fontAlgn="b"/>
                      <a:r>
                        <a:rPr lang="en-US" sz="2000" b="1" i="0" u="none" strike="noStrike" dirty="0">
                          <a:solidFill>
                            <a:schemeClr val="tx1"/>
                          </a:solidFill>
                          <a:latin typeface="+mj-lt"/>
                        </a:rPr>
                        <a:t> </a:t>
                      </a:r>
                    </a:p>
                  </a:txBody>
                  <a:tcPr marL="0" marR="0" marT="0" marB="0" anchor="b">
                    <a:lnL>
                      <a:noFill/>
                    </a:lnL>
                    <a:lnR>
                      <a:noFill/>
                    </a:lnR>
                    <a:lnT>
                      <a:noFill/>
                    </a:lnT>
                    <a:lnB>
                      <a:noFill/>
                    </a:lnB>
                    <a:solidFill>
                      <a:srgbClr val="FF0000"/>
                    </a:solidFill>
                  </a:tcPr>
                </a:tc>
                <a:tc>
                  <a:txBody>
                    <a:bodyPr/>
                    <a:lstStyle/>
                    <a:p>
                      <a:pPr algn="r" fontAlgn="b"/>
                      <a:r>
                        <a:rPr lang="en-US" sz="2000" b="1" i="0" u="none" strike="noStrike">
                          <a:solidFill>
                            <a:schemeClr val="tx1"/>
                          </a:solidFill>
                          <a:latin typeface="+mj-lt"/>
                        </a:rPr>
                        <a:t> </a:t>
                      </a:r>
                    </a:p>
                  </a:txBody>
                  <a:tcPr marL="0" marR="0" marT="0" marB="0" anchor="b">
                    <a:lnL>
                      <a:noFill/>
                    </a:lnL>
                    <a:lnR>
                      <a:noFill/>
                    </a:lnR>
                    <a:lnT>
                      <a:noFill/>
                    </a:lnT>
                    <a:lnB>
                      <a:noFill/>
                    </a:lnB>
                    <a:solidFill>
                      <a:srgbClr val="FF0000"/>
                    </a:solidFill>
                  </a:tcPr>
                </a:tc>
                <a:tc>
                  <a:txBody>
                    <a:bodyPr/>
                    <a:lstStyle/>
                    <a:p>
                      <a:pPr algn="r" fontAlgn="b"/>
                      <a:r>
                        <a:rPr lang="en-US" sz="2000" b="1" i="0" u="none" strike="noStrike">
                          <a:solidFill>
                            <a:schemeClr val="tx1"/>
                          </a:solidFill>
                          <a:latin typeface="+mj-lt"/>
                        </a:rPr>
                        <a:t> </a:t>
                      </a:r>
                    </a:p>
                  </a:txBody>
                  <a:tcPr marL="0" marR="0" marT="0" marB="0" anchor="b">
                    <a:lnL>
                      <a:noFill/>
                    </a:lnL>
                    <a:lnR>
                      <a:noFill/>
                    </a:lnR>
                    <a:lnT>
                      <a:noFill/>
                    </a:lnT>
                    <a:lnB>
                      <a:noFill/>
                    </a:lnB>
                    <a:solidFill>
                      <a:srgbClr val="FF0000"/>
                    </a:solidFill>
                  </a:tcPr>
                </a:tc>
                <a:tc>
                  <a:txBody>
                    <a:bodyPr/>
                    <a:lstStyle/>
                    <a:p>
                      <a:pPr algn="ctr" fontAlgn="ctr"/>
                      <a:r>
                        <a:rPr lang="en-US" sz="2000" b="1" i="0" u="none" strike="noStrike">
                          <a:solidFill>
                            <a:schemeClr val="tx1"/>
                          </a:solidFill>
                          <a:latin typeface="+mj-lt"/>
                        </a:rPr>
                        <a:t> </a:t>
                      </a:r>
                    </a:p>
                  </a:txBody>
                  <a:tcPr marL="0" marR="0" marT="0" marB="0" anchor="ctr">
                    <a:lnL>
                      <a:noFill/>
                    </a:lnL>
                    <a:lnR>
                      <a:noFill/>
                    </a:lnR>
                    <a:lnT>
                      <a:noFill/>
                    </a:lnT>
                    <a:lnB>
                      <a:noFill/>
                    </a:lnB>
                    <a:solidFill>
                      <a:srgbClr val="FF0000"/>
                    </a:solidFill>
                  </a:tcPr>
                </a:tc>
                <a:tc>
                  <a:txBody>
                    <a:bodyPr/>
                    <a:lstStyle/>
                    <a:p>
                      <a:pPr algn="ctr" fontAlgn="ctr"/>
                      <a:r>
                        <a:rPr lang="en-US" sz="2000" b="1" i="0" u="none" strike="noStrike">
                          <a:solidFill>
                            <a:schemeClr val="tx1"/>
                          </a:solidFill>
                          <a:latin typeface="+mj-lt"/>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0000"/>
                    </a:solidFill>
                  </a:tcPr>
                </a:tc>
              </a:tr>
              <a:tr h="295927">
                <a:tc vMerge="1">
                  <a:txBody>
                    <a:bodyPr/>
                    <a:lstStyle/>
                    <a:p>
                      <a:endParaRPr lang="en-US"/>
                    </a:p>
                  </a:txBody>
                  <a:tcPr/>
                </a:tc>
                <a:tc>
                  <a:txBody>
                    <a:bodyPr/>
                    <a:lstStyle/>
                    <a:p>
                      <a:pPr algn="ctr" fontAlgn="ctr"/>
                      <a:r>
                        <a:rPr lang="en-US" sz="2000" b="1" i="0" u="none" strike="noStrike">
                          <a:solidFill>
                            <a:schemeClr val="tx1"/>
                          </a:solidFill>
                          <a:latin typeface="+mj-lt"/>
                        </a:rPr>
                        <a:t>2.0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2000" b="1" i="0" u="none" strike="noStrike">
                          <a:solidFill>
                            <a:schemeClr val="tx1"/>
                          </a:solidFill>
                          <a:latin typeface="+mj-lt"/>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0000"/>
                    </a:solidFill>
                  </a:tcPr>
                </a:tc>
                <a:tc>
                  <a:txBody>
                    <a:bodyPr/>
                    <a:lstStyle/>
                    <a:p>
                      <a:pPr algn="r" fontAlgn="b"/>
                      <a:r>
                        <a:rPr lang="en-US" sz="2000" b="1" i="0" u="none" strike="noStrike" dirty="0">
                          <a:solidFill>
                            <a:schemeClr val="tx1"/>
                          </a:solidFill>
                          <a:latin typeface="+mj-lt"/>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0000"/>
                    </a:solidFill>
                  </a:tcPr>
                </a:tc>
                <a:tc>
                  <a:txBody>
                    <a:bodyPr/>
                    <a:lstStyle/>
                    <a:p>
                      <a:pPr algn="r" fontAlgn="b"/>
                      <a:r>
                        <a:rPr lang="en-US" sz="2000" b="1" i="0" u="none" strike="noStrike">
                          <a:solidFill>
                            <a:schemeClr val="tx1"/>
                          </a:solidFill>
                          <a:latin typeface="+mj-lt"/>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0000"/>
                    </a:solidFill>
                  </a:tcPr>
                </a:tc>
                <a:tc>
                  <a:txBody>
                    <a:bodyPr/>
                    <a:lstStyle/>
                    <a:p>
                      <a:pPr algn="r" fontAlgn="b"/>
                      <a:r>
                        <a:rPr lang="en-US" sz="2000" b="1" i="0" u="none" strike="noStrike" dirty="0">
                          <a:solidFill>
                            <a:schemeClr val="tx1"/>
                          </a:solidFill>
                          <a:latin typeface="+mj-lt"/>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0000"/>
                    </a:solidFill>
                  </a:tcPr>
                </a:tc>
                <a:tc>
                  <a:txBody>
                    <a:bodyPr/>
                    <a:lstStyle/>
                    <a:p>
                      <a:pPr algn="r" fontAlgn="b"/>
                      <a:r>
                        <a:rPr lang="en-US" sz="2000" b="1" i="0" u="none" strike="noStrike">
                          <a:solidFill>
                            <a:schemeClr val="tx1"/>
                          </a:solidFill>
                          <a:latin typeface="+mj-lt"/>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2000" b="1" i="0" u="none" strike="noStrike" dirty="0">
                          <a:solidFill>
                            <a:schemeClr val="tx1"/>
                          </a:solidFill>
                          <a:latin typeface="+mj-lt"/>
                        </a:rPr>
                        <a:t> </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0000"/>
                    </a:solidFill>
                  </a:tcPr>
                </a:tc>
              </a:tr>
              <a:tr h="295927">
                <a:tc>
                  <a:txBody>
                    <a:bodyPr/>
                    <a:lstStyle/>
                    <a:p>
                      <a:pPr algn="l" fontAlgn="ctr"/>
                      <a:endParaRPr lang="en-US" sz="2000" b="1" i="0" u="none" strike="noStrike">
                        <a:solidFill>
                          <a:schemeClr val="tx1"/>
                        </a:solidFill>
                        <a:latin typeface="+mj-lt"/>
                      </a:endParaRPr>
                    </a:p>
                  </a:txBody>
                  <a:tcPr marL="0" marR="0" marT="0" marB="0" anchor="ctr">
                    <a:lnL>
                      <a:noFill/>
                    </a:lnL>
                    <a:lnR>
                      <a:noFill/>
                    </a:lnR>
                    <a:lnT>
                      <a:noFill/>
                    </a:lnT>
                    <a:lnB>
                      <a:noFill/>
                    </a:lnB>
                  </a:tcPr>
                </a:tc>
                <a:tc>
                  <a:txBody>
                    <a:bodyPr/>
                    <a:lstStyle/>
                    <a:p>
                      <a:pPr algn="ctr" fontAlgn="ctr"/>
                      <a:endParaRPr lang="en-US" sz="2000" b="1" i="0" u="none" strike="noStrike">
                        <a:solidFill>
                          <a:schemeClr val="tx1"/>
                        </a:solidFill>
                        <a:latin typeface="+mj-lt"/>
                      </a:endParaRPr>
                    </a:p>
                  </a:txBody>
                  <a:tcPr marL="0" marR="0" marT="0" marB="0" anchor="ctr">
                    <a:lnL>
                      <a:noFill/>
                    </a:lnL>
                    <a:lnR>
                      <a:noFill/>
                    </a:lnR>
                    <a:lnT>
                      <a:noFill/>
                    </a:lnT>
                    <a:lnB>
                      <a:noFill/>
                    </a:lnB>
                  </a:tcPr>
                </a:tc>
                <a:tc>
                  <a:txBody>
                    <a:bodyPr/>
                    <a:lstStyle/>
                    <a:p>
                      <a:pPr algn="ctr" fontAlgn="ctr"/>
                      <a:r>
                        <a:rPr lang="en-US" sz="2000" b="1" i="0" u="none" strike="noStrike" dirty="0">
                          <a:solidFill>
                            <a:schemeClr val="tx1"/>
                          </a:solidFill>
                          <a:latin typeface="+mj-lt"/>
                        </a:rPr>
                        <a:t>10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1" i="0" u="none" strike="noStrike" dirty="0">
                          <a:solidFill>
                            <a:schemeClr val="tx1"/>
                          </a:solidFill>
                          <a:latin typeface="+mj-lt"/>
                        </a:rPr>
                        <a:t>20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1" i="0" u="none" strike="noStrike">
                          <a:solidFill>
                            <a:schemeClr val="tx1"/>
                          </a:solidFill>
                          <a:latin typeface="+mj-lt"/>
                        </a:rPr>
                        <a:t>30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1" i="0" u="none" strike="noStrike">
                          <a:solidFill>
                            <a:schemeClr val="tx1"/>
                          </a:solidFill>
                          <a:latin typeface="+mj-lt"/>
                        </a:rPr>
                        <a:t>40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1" i="0" u="none" strike="noStrike">
                          <a:solidFill>
                            <a:schemeClr val="tx1"/>
                          </a:solidFill>
                          <a:latin typeface="+mj-lt"/>
                        </a:rPr>
                        <a:t>50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1" i="0" u="none" strike="noStrike">
                          <a:solidFill>
                            <a:schemeClr val="tx1"/>
                          </a:solidFill>
                          <a:latin typeface="+mj-lt"/>
                        </a:rPr>
                        <a:t>60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r>
              <a:tr h="280583">
                <a:tc>
                  <a:txBody>
                    <a:bodyPr/>
                    <a:lstStyle/>
                    <a:p>
                      <a:pPr algn="l" fontAlgn="b"/>
                      <a:endParaRPr lang="en-US" sz="2000" b="1" i="0" u="none" strike="noStrike">
                        <a:solidFill>
                          <a:schemeClr val="tx1"/>
                        </a:solidFill>
                        <a:latin typeface="+mj-lt"/>
                      </a:endParaRPr>
                    </a:p>
                  </a:txBody>
                  <a:tcPr marL="0" marR="0" marT="0" marB="0" anchor="b">
                    <a:lnL>
                      <a:noFill/>
                    </a:lnL>
                    <a:lnR>
                      <a:noFill/>
                    </a:lnR>
                    <a:lnT>
                      <a:noFill/>
                    </a:lnT>
                    <a:lnB>
                      <a:noFill/>
                    </a:lnB>
                  </a:tcPr>
                </a:tc>
                <a:tc>
                  <a:txBody>
                    <a:bodyPr/>
                    <a:lstStyle/>
                    <a:p>
                      <a:pPr algn="ctr" fontAlgn="ctr"/>
                      <a:endParaRPr lang="en-US" sz="2000" b="1" i="0" u="none" strike="noStrike">
                        <a:solidFill>
                          <a:schemeClr val="tx1"/>
                        </a:solidFill>
                        <a:latin typeface="+mj-lt"/>
                      </a:endParaRPr>
                    </a:p>
                  </a:txBody>
                  <a:tcPr marL="0" marR="0" marT="0" marB="0" anchor="ctr">
                    <a:lnL>
                      <a:noFill/>
                    </a:lnL>
                    <a:lnR>
                      <a:noFill/>
                    </a:lnR>
                    <a:lnT>
                      <a:noFill/>
                    </a:lnT>
                    <a:lnB>
                      <a:noFill/>
                    </a:lnB>
                  </a:tcPr>
                </a:tc>
                <a:tc gridSpan="6">
                  <a:txBody>
                    <a:bodyPr/>
                    <a:lstStyle/>
                    <a:p>
                      <a:pPr algn="ctr" rtl="0" fontAlgn="b"/>
                      <a:r>
                        <a:rPr lang="en-US" sz="2000" b="1" i="0" u="none" strike="noStrike" dirty="0" smtClean="0">
                          <a:solidFill>
                            <a:schemeClr val="tx1"/>
                          </a:solidFill>
                          <a:latin typeface="+mj-lt"/>
                        </a:rPr>
                        <a:t>Efficacy </a:t>
                      </a:r>
                      <a:r>
                        <a:rPr lang="en-US" sz="2000" b="1" i="0" u="none" strike="noStrike" dirty="0">
                          <a:solidFill>
                            <a:schemeClr val="tx1"/>
                          </a:solidFill>
                          <a:latin typeface="+mj-lt"/>
                        </a:rPr>
                        <a:t>(%)</a:t>
                      </a: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xmlns="" val="3627722854"/>
              </p:ext>
            </p:extLst>
          </p:nvPr>
        </p:nvGraphicFramePr>
        <p:xfrm>
          <a:off x="3124200" y="4648200"/>
          <a:ext cx="3816045" cy="1706880"/>
        </p:xfrm>
        <a:graphic>
          <a:graphicData uri="http://schemas.openxmlformats.org/drawingml/2006/table">
            <a:tbl>
              <a:tblPr/>
              <a:tblGrid>
                <a:gridCol w="383916"/>
                <a:gridCol w="149484"/>
                <a:gridCol w="3282645"/>
              </a:tblGrid>
              <a:tr h="274320">
                <a:tc>
                  <a:txBody>
                    <a:bodyPr/>
                    <a:lstStyle/>
                    <a:p>
                      <a:pPr algn="l" fontAlgn="b"/>
                      <a:endParaRPr lang="en-US" sz="2000" b="1" i="0" u="none" strike="noStrike" dirty="0">
                        <a:solidFill>
                          <a:schemeClr val="tx1"/>
                        </a:solidFill>
                        <a:latin typeface="+mj-lt"/>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1" i="0" u="none" strike="noStrike">
                        <a:solidFill>
                          <a:schemeClr val="tx1"/>
                        </a:solidFill>
                        <a:latin typeface="+mj-lt"/>
                      </a:endParaRPr>
                    </a:p>
                  </a:txBody>
                  <a:tcPr marL="0" marR="0" marT="0" marB="0" anchor="b">
                    <a:lnL>
                      <a:noFill/>
                    </a:lnL>
                    <a:lnR>
                      <a:noFill/>
                    </a:lnR>
                    <a:lnT>
                      <a:noFill/>
                    </a:lnT>
                    <a:lnB>
                      <a:noFill/>
                    </a:lnB>
                  </a:tcPr>
                </a:tc>
                <a:tc>
                  <a:txBody>
                    <a:bodyPr/>
                    <a:lstStyle/>
                    <a:p>
                      <a:endParaRPr lang="en-US" dirty="0">
                        <a:solidFill>
                          <a:schemeClr val="tx1"/>
                        </a:solidFill>
                      </a:endParaRPr>
                    </a:p>
                  </a:txBody>
                  <a:tcPr marL="0" marR="0" marT="0" marB="0" anchor="b">
                    <a:lnL>
                      <a:noFill/>
                    </a:lnL>
                    <a:lnR>
                      <a:noFill/>
                    </a:lnR>
                    <a:lnT>
                      <a:noFill/>
                    </a:lnT>
                    <a:lnB>
                      <a:noFill/>
                    </a:lnB>
                  </a:tcPr>
                </a:tc>
              </a:tr>
              <a:tr h="365760">
                <a:tc>
                  <a:txBody>
                    <a:bodyPr/>
                    <a:lstStyle/>
                    <a:p>
                      <a:pPr algn="l" fontAlgn="b"/>
                      <a:r>
                        <a:rPr lang="en-US" sz="2000" b="1" i="0" u="none" strike="noStrike">
                          <a:solidFill>
                            <a:schemeClr val="tx1"/>
                          </a:solidFill>
                          <a:latin typeface="+mj-lt"/>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B050"/>
                    </a:solidFill>
                  </a:tcPr>
                </a:tc>
                <a:tc>
                  <a:txBody>
                    <a:bodyPr/>
                    <a:lstStyle/>
                    <a:p>
                      <a:pPr algn="l" fontAlgn="ctr"/>
                      <a:endParaRPr lang="en-US" sz="2000" b="1" i="0" u="none" strike="noStrike" dirty="0">
                        <a:solidFill>
                          <a:schemeClr val="tx1"/>
                        </a:solidFill>
                        <a:latin typeface="+mj-lt"/>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dirty="0" smtClean="0">
                          <a:solidFill>
                            <a:schemeClr val="tx1"/>
                          </a:solidFill>
                          <a:latin typeface="+mn-lt"/>
                          <a:ea typeface="+mn-ea"/>
                          <a:cs typeface="+mn-cs"/>
                        </a:rPr>
                        <a:t>Cost-saving</a:t>
                      </a:r>
                      <a:endParaRPr lang="en-US" dirty="0">
                        <a:solidFill>
                          <a:schemeClr val="tx1"/>
                        </a:solidFill>
                      </a:endParaRPr>
                    </a:p>
                  </a:txBody>
                  <a:tcPr marL="0" marR="0" marT="0" marB="0" anchor="ctr">
                    <a:lnL w="6350" cap="flat" cmpd="sng" algn="ctr">
                      <a:noFill/>
                      <a:prstDash val="solid"/>
                      <a:round/>
                      <a:headEnd type="none" w="med" len="med"/>
                      <a:tailEnd type="none" w="med" len="med"/>
                    </a:lnL>
                    <a:lnR>
                      <a:noFill/>
                    </a:lnR>
                    <a:lnT>
                      <a:noFill/>
                    </a:lnT>
                    <a:lnB>
                      <a:noFill/>
                    </a:lnB>
                  </a:tcPr>
                </a:tc>
              </a:tr>
              <a:tr h="365760">
                <a:tc>
                  <a:txBody>
                    <a:bodyPr/>
                    <a:lstStyle/>
                    <a:p>
                      <a:pPr algn="l" fontAlgn="b"/>
                      <a:r>
                        <a:rPr lang="en-US" sz="2000" b="1" i="0" u="none" strike="noStrike">
                          <a:solidFill>
                            <a:schemeClr val="tx1"/>
                          </a:solidFill>
                          <a:latin typeface="+mj-lt"/>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endParaRPr lang="en-US" sz="2000" b="1" i="0" u="none" strike="noStrike" dirty="0">
                        <a:solidFill>
                          <a:schemeClr val="tx1"/>
                        </a:solidFill>
                        <a:latin typeface="+mj-lt"/>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2000" b="1" i="0" u="none" strike="noStrike" kern="1200" dirty="0" smtClean="0">
                          <a:solidFill>
                            <a:schemeClr val="tx1"/>
                          </a:solidFill>
                          <a:latin typeface="+mn-lt"/>
                          <a:ea typeface="+mn-ea"/>
                          <a:cs typeface="+mn-cs"/>
                        </a:rPr>
                        <a:t>C/E&lt;$100 000/QALY</a:t>
                      </a:r>
                      <a:endParaRPr lang="en-US" sz="2000" b="1" i="0" u="none" strike="noStrike" dirty="0">
                        <a:solidFill>
                          <a:schemeClr val="tx1"/>
                        </a:solidFill>
                        <a:latin typeface="+mj-lt"/>
                      </a:endParaRPr>
                    </a:p>
                  </a:txBody>
                  <a:tcPr marL="0" marR="0" marT="0" marB="0" anchor="ctr">
                    <a:lnL w="6350" cap="flat" cmpd="sng" algn="ctr">
                      <a:noFill/>
                      <a:prstDash val="solid"/>
                      <a:round/>
                      <a:headEnd type="none" w="med" len="med"/>
                      <a:tailEnd type="none" w="med" len="med"/>
                    </a:lnL>
                    <a:lnR>
                      <a:noFill/>
                    </a:lnR>
                    <a:lnT>
                      <a:noFill/>
                    </a:lnT>
                    <a:lnB>
                      <a:noFill/>
                    </a:lnB>
                  </a:tcPr>
                </a:tc>
              </a:tr>
              <a:tr h="365760">
                <a:tc>
                  <a:txBody>
                    <a:bodyPr/>
                    <a:lstStyle/>
                    <a:p>
                      <a:endParaRPr lang="en-US">
                        <a:solidFill>
                          <a:schemeClr val="tx1"/>
                        </a:solidFil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0000"/>
                    </a:solidFill>
                  </a:tcPr>
                </a:tc>
                <a:tc>
                  <a:txBody>
                    <a:bodyPr/>
                    <a:lstStyle/>
                    <a:p>
                      <a:endParaRPr lang="en-US" dirty="0">
                        <a:solidFill>
                          <a:schemeClr val="tx1"/>
                        </a:solidFil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1" i="0" u="none" strike="noStrike" dirty="0">
                          <a:solidFill>
                            <a:schemeClr val="tx1"/>
                          </a:solidFill>
                          <a:latin typeface="+mj-lt"/>
                        </a:rPr>
                        <a:t> </a:t>
                      </a:r>
                      <a:r>
                        <a:rPr lang="en-US" sz="2000" b="1" i="0" u="none" strike="noStrike" kern="1200" dirty="0" smtClean="0">
                          <a:solidFill>
                            <a:schemeClr val="tx1"/>
                          </a:solidFill>
                          <a:latin typeface="+mn-lt"/>
                          <a:ea typeface="+mn-ea"/>
                          <a:cs typeface="+mn-cs"/>
                        </a:rPr>
                        <a:t>Not</a:t>
                      </a:r>
                      <a:r>
                        <a:rPr lang="en-US" sz="2000" b="1" i="0" u="none" strike="noStrike" kern="1200" baseline="0" dirty="0" smtClean="0">
                          <a:solidFill>
                            <a:schemeClr val="tx1"/>
                          </a:solidFill>
                          <a:latin typeface="+mn-lt"/>
                          <a:ea typeface="+mn-ea"/>
                          <a:cs typeface="+mn-cs"/>
                        </a:rPr>
                        <a:t> cost-effective</a:t>
                      </a:r>
                      <a:endParaRPr lang="en-US" sz="2000" b="1" i="0" u="none" strike="noStrike" dirty="0">
                        <a:solidFill>
                          <a:schemeClr val="tx1"/>
                        </a:solidFill>
                        <a:latin typeface="+mj-lt"/>
                      </a:endParaRPr>
                    </a:p>
                  </a:txBody>
                  <a:tcPr marL="0" marR="0" marT="0" marB="0" anchor="b">
                    <a:lnL w="6350" cap="flat" cmpd="sng" algn="ctr">
                      <a:noFill/>
                      <a:prstDash val="solid"/>
                      <a:round/>
                      <a:headEnd type="none" w="med" len="med"/>
                      <a:tailEnd type="none" w="med" len="med"/>
                    </a:lnL>
                    <a:lnR>
                      <a:noFill/>
                    </a:lnR>
                    <a:lnT>
                      <a:noFill/>
                    </a:lnT>
                    <a:lnB>
                      <a:noFill/>
                    </a:lnB>
                  </a:tcPr>
                </a:tc>
              </a:tr>
              <a:tr h="274320">
                <a:tc>
                  <a:txBody>
                    <a:bodyPr/>
                    <a:lstStyle/>
                    <a:p>
                      <a:pPr algn="l" fontAlgn="b"/>
                      <a:endParaRPr lang="en-US" sz="2000" b="1" i="0" u="none" strike="noStrike">
                        <a:solidFill>
                          <a:schemeClr val="tx1"/>
                        </a:solidFill>
                        <a:latin typeface="+mj-lt"/>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1" i="0" u="none" strike="noStrike">
                        <a:solidFill>
                          <a:schemeClr val="tx1"/>
                        </a:solidFill>
                        <a:latin typeface="+mj-lt"/>
                      </a:endParaRPr>
                    </a:p>
                  </a:txBody>
                  <a:tcPr marL="0" marR="0" marT="0" marB="0" anchor="b">
                    <a:lnL>
                      <a:noFill/>
                    </a:lnL>
                    <a:lnR>
                      <a:noFill/>
                    </a:lnR>
                    <a:lnT>
                      <a:noFill/>
                    </a:lnT>
                    <a:lnB>
                      <a:noFill/>
                    </a:lnB>
                  </a:tcPr>
                </a:tc>
                <a:tc>
                  <a:txBody>
                    <a:bodyPr/>
                    <a:lstStyle/>
                    <a:p>
                      <a:endParaRPr lang="en-US" dirty="0">
                        <a:solidFill>
                          <a:schemeClr val="tx1"/>
                        </a:solidFill>
                      </a:endParaRPr>
                    </a:p>
                  </a:txBody>
                  <a:tcPr marL="0" marR="0" marT="0" marB="0" anchor="b">
                    <a:lnL>
                      <a:noFill/>
                    </a:lnL>
                    <a:lnR>
                      <a:noFill/>
                    </a:lnR>
                    <a:lnT>
                      <a:noFill/>
                    </a:lnT>
                    <a:lnB>
                      <a:noFill/>
                    </a:lnB>
                  </a:tcPr>
                </a:tc>
              </a:tr>
            </a:tbl>
          </a:graphicData>
        </a:graphic>
      </p:graphicFrame>
      <p:sp>
        <p:nvSpPr>
          <p:cNvPr id="7" name="Rectangle 2"/>
          <p:cNvSpPr>
            <a:spLocks noGrp="1" noChangeArrowheads="1"/>
          </p:cNvSpPr>
          <p:nvPr>
            <p:ph type="title"/>
          </p:nvPr>
        </p:nvSpPr>
        <p:spPr>
          <a:xfrm>
            <a:off x="152400" y="138113"/>
            <a:ext cx="8839200" cy="1143000"/>
          </a:xfrm>
        </p:spPr>
        <p:txBody>
          <a:bodyPr/>
          <a:lstStyle/>
          <a:p>
            <a:pPr eaLnBrk="1" hangingPunct="1"/>
            <a:r>
              <a:rPr lang="en-US" sz="4000" dirty="0" smtClean="0">
                <a:solidFill>
                  <a:srgbClr val="002060"/>
                </a:solidFill>
                <a:latin typeface="Arial" pitchFamily="34" charset="0"/>
                <a:cs typeface="Arial" pitchFamily="34" charset="0"/>
              </a:rPr>
              <a:t>Gene Therapy:  </a:t>
            </a:r>
            <a:br>
              <a:rPr lang="en-US" sz="4000" dirty="0" smtClean="0">
                <a:solidFill>
                  <a:srgbClr val="002060"/>
                </a:solidFill>
                <a:latin typeface="Arial" pitchFamily="34" charset="0"/>
                <a:cs typeface="Arial" pitchFamily="34" charset="0"/>
              </a:rPr>
            </a:br>
            <a:r>
              <a:rPr lang="en-US" sz="4000" dirty="0" smtClean="0">
                <a:solidFill>
                  <a:srgbClr val="002060"/>
                </a:solidFill>
                <a:latin typeface="Arial" pitchFamily="34" charset="0"/>
                <a:cs typeface="Arial" pitchFamily="34" charset="0"/>
              </a:rPr>
              <a:t>Efficacy, Relapse, and Cost</a:t>
            </a:r>
          </a:p>
        </p:txBody>
      </p:sp>
      <p:sp>
        <p:nvSpPr>
          <p:cNvPr id="2" name="TextBox 1"/>
          <p:cNvSpPr txBox="1"/>
          <p:nvPr/>
        </p:nvSpPr>
        <p:spPr>
          <a:xfrm>
            <a:off x="685800" y="6477000"/>
            <a:ext cx="2916183" cy="369332"/>
          </a:xfrm>
          <a:prstGeom prst="rect">
            <a:avLst/>
          </a:prstGeom>
          <a:noFill/>
        </p:spPr>
        <p:txBody>
          <a:bodyPr wrap="none" rtlCol="0">
            <a:spAutoFit/>
          </a:bodyPr>
          <a:lstStyle/>
          <a:p>
            <a:r>
              <a:rPr lang="en-US" dirty="0" smtClean="0"/>
              <a:t>Sax et al., </a:t>
            </a:r>
            <a:r>
              <a:rPr lang="en-US" dirty="0" err="1" smtClean="0"/>
              <a:t>PLoS</a:t>
            </a:r>
            <a:r>
              <a:rPr lang="en-US" dirty="0" smtClean="0"/>
              <a:t> One 2014</a:t>
            </a:r>
            <a:endParaRPr lang="en-US" dirty="0"/>
          </a:p>
        </p:txBody>
      </p:sp>
      <p:sp>
        <p:nvSpPr>
          <p:cNvPr id="9" name="Line 4"/>
          <p:cNvSpPr>
            <a:spLocks noChangeShapeType="1"/>
          </p:cNvSpPr>
          <p:nvPr/>
        </p:nvSpPr>
        <p:spPr bwMode="auto">
          <a:xfrm>
            <a:off x="647700" y="14478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4"/>
          <p:cNvSpPr>
            <a:spLocks noChangeArrowheads="1"/>
          </p:cNvSpPr>
          <p:nvPr/>
        </p:nvSpPr>
        <p:spPr bwMode="auto">
          <a:xfrm>
            <a:off x="0" y="-76200"/>
            <a:ext cx="9144000" cy="1676400"/>
          </a:xfrm>
          <a:prstGeom prst="rect">
            <a:avLst/>
          </a:prstGeom>
          <a:noFill/>
          <a:ln w="9525">
            <a:noFill/>
            <a:miter lim="800000"/>
            <a:headEnd/>
            <a:tailEnd/>
          </a:ln>
        </p:spPr>
        <p:txBody>
          <a:bodyPr lIns="90488" tIns="44450" rIns="90488" bIns="44450" anchor="ctr"/>
          <a:lstStyle/>
          <a:p>
            <a:pPr algn="ctr" eaLnBrk="0" hangingPunct="0"/>
            <a:r>
              <a:rPr lang="en-US" sz="4000" dirty="0">
                <a:solidFill>
                  <a:srgbClr val="002060"/>
                </a:solidFill>
              </a:rPr>
              <a:t>Number of People Living </a:t>
            </a:r>
            <a:br>
              <a:rPr lang="en-US" sz="4000" dirty="0">
                <a:solidFill>
                  <a:srgbClr val="002060"/>
                </a:solidFill>
              </a:rPr>
            </a:br>
            <a:r>
              <a:rPr lang="en-US" sz="4000" dirty="0">
                <a:solidFill>
                  <a:srgbClr val="002060"/>
                </a:solidFill>
              </a:rPr>
              <a:t>with HIV: US</a:t>
            </a:r>
          </a:p>
        </p:txBody>
      </p:sp>
      <p:grpSp>
        <p:nvGrpSpPr>
          <p:cNvPr id="189443" name="Group 13"/>
          <p:cNvGrpSpPr>
            <a:grpSpLocks/>
          </p:cNvGrpSpPr>
          <p:nvPr/>
        </p:nvGrpSpPr>
        <p:grpSpPr bwMode="auto">
          <a:xfrm>
            <a:off x="-406400" y="1789113"/>
            <a:ext cx="9728200" cy="5018087"/>
            <a:chOff x="-256" y="1079"/>
            <a:chExt cx="6128" cy="3161"/>
          </a:xfrm>
        </p:grpSpPr>
        <p:graphicFrame>
          <p:nvGraphicFramePr>
            <p:cNvPr id="189444" name="Object 5"/>
            <p:cNvGraphicFramePr>
              <a:graphicFrameLocks noChangeAspect="1"/>
            </p:cNvGraphicFramePr>
            <p:nvPr/>
          </p:nvGraphicFramePr>
          <p:xfrm>
            <a:off x="-256" y="1079"/>
            <a:ext cx="6128" cy="3161"/>
          </p:xfrm>
          <a:graphic>
            <a:graphicData uri="http://schemas.openxmlformats.org/presentationml/2006/ole">
              <p:oleObj spid="_x0000_s189444" r:id="rId3" imgW="9730059" imgH="5023539" progId="Excel.Sheet.8">
                <p:embed/>
              </p:oleObj>
            </a:graphicData>
          </a:graphic>
        </p:graphicFrame>
        <p:grpSp>
          <p:nvGrpSpPr>
            <p:cNvPr id="189445" name="Group 12"/>
            <p:cNvGrpSpPr>
              <a:grpSpLocks/>
            </p:cNvGrpSpPr>
            <p:nvPr/>
          </p:nvGrpSpPr>
          <p:grpSpPr bwMode="auto">
            <a:xfrm>
              <a:off x="144" y="1628"/>
              <a:ext cx="4176" cy="2548"/>
              <a:chOff x="144" y="1628"/>
              <a:chExt cx="4176" cy="2548"/>
            </a:xfrm>
          </p:grpSpPr>
          <p:sp>
            <p:nvSpPr>
              <p:cNvPr id="189446" name="Text Box 5"/>
              <p:cNvSpPr txBox="1">
                <a:spLocks noChangeArrowheads="1"/>
              </p:cNvSpPr>
              <p:nvPr/>
            </p:nvSpPr>
            <p:spPr bwMode="auto">
              <a:xfrm rot="-5400000">
                <a:off x="-582" y="2354"/>
                <a:ext cx="1684" cy="231"/>
              </a:xfrm>
              <a:prstGeom prst="rect">
                <a:avLst/>
              </a:prstGeom>
              <a:noFill/>
              <a:ln w="9525">
                <a:noFill/>
                <a:miter lim="800000"/>
                <a:headEnd/>
                <a:tailEnd/>
              </a:ln>
            </p:spPr>
            <p:txBody>
              <a:bodyPr wrap="none">
                <a:spAutoFit/>
              </a:bodyPr>
              <a:lstStyle/>
              <a:p>
                <a:r>
                  <a:rPr lang="en-US" b="1"/>
                  <a:t>People Living With HIV</a:t>
                </a:r>
              </a:p>
            </p:txBody>
          </p:sp>
          <p:sp>
            <p:nvSpPr>
              <p:cNvPr id="189447" name="Text Box 6"/>
              <p:cNvSpPr txBox="1">
                <a:spLocks noChangeArrowheads="1"/>
              </p:cNvSpPr>
              <p:nvPr/>
            </p:nvSpPr>
            <p:spPr bwMode="auto">
              <a:xfrm>
                <a:off x="2884" y="3945"/>
                <a:ext cx="428" cy="231"/>
              </a:xfrm>
              <a:prstGeom prst="rect">
                <a:avLst/>
              </a:prstGeom>
              <a:noFill/>
              <a:ln w="9525">
                <a:noFill/>
                <a:miter lim="800000"/>
                <a:headEnd/>
                <a:tailEnd/>
              </a:ln>
            </p:spPr>
            <p:txBody>
              <a:bodyPr wrap="none">
                <a:spAutoFit/>
              </a:bodyPr>
              <a:lstStyle/>
              <a:p>
                <a:r>
                  <a:rPr lang="en-US" b="1"/>
                  <a:t>Year</a:t>
                </a:r>
              </a:p>
            </p:txBody>
          </p:sp>
          <p:grpSp>
            <p:nvGrpSpPr>
              <p:cNvPr id="189448" name="Group 11"/>
              <p:cNvGrpSpPr>
                <a:grpSpLocks/>
              </p:cNvGrpSpPr>
              <p:nvPr/>
            </p:nvGrpSpPr>
            <p:grpSpPr bwMode="auto">
              <a:xfrm>
                <a:off x="3707" y="3045"/>
                <a:ext cx="613" cy="231"/>
                <a:chOff x="4176" y="3045"/>
                <a:chExt cx="613" cy="231"/>
              </a:xfrm>
            </p:grpSpPr>
            <p:sp>
              <p:nvSpPr>
                <p:cNvPr id="189449" name="Line 6"/>
                <p:cNvSpPr>
                  <a:spLocks noChangeShapeType="1"/>
                </p:cNvSpPr>
                <p:nvPr/>
              </p:nvSpPr>
              <p:spPr bwMode="auto">
                <a:xfrm>
                  <a:off x="4176" y="3168"/>
                  <a:ext cx="240" cy="0"/>
                </a:xfrm>
                <a:prstGeom prst="line">
                  <a:avLst/>
                </a:prstGeom>
                <a:noFill/>
                <a:ln w="38100">
                  <a:solidFill>
                    <a:srgbClr val="0070C0"/>
                  </a:solidFill>
                  <a:round/>
                  <a:headEnd/>
                  <a:tailEnd/>
                </a:ln>
              </p:spPr>
              <p:txBody>
                <a:bodyPr wrap="none" anchor="ctr"/>
                <a:lstStyle/>
                <a:p>
                  <a:endParaRPr lang="en-US"/>
                </a:p>
              </p:txBody>
            </p:sp>
            <p:sp>
              <p:nvSpPr>
                <p:cNvPr id="189450" name="Text Box 10"/>
                <p:cNvSpPr txBox="1">
                  <a:spLocks noChangeArrowheads="1"/>
                </p:cNvSpPr>
                <p:nvPr/>
              </p:nvSpPr>
              <p:spPr bwMode="auto">
                <a:xfrm>
                  <a:off x="4393" y="3045"/>
                  <a:ext cx="396" cy="231"/>
                </a:xfrm>
                <a:prstGeom prst="rect">
                  <a:avLst/>
                </a:prstGeom>
                <a:noFill/>
                <a:ln w="9525">
                  <a:noFill/>
                  <a:miter lim="800000"/>
                  <a:headEnd/>
                  <a:tailEnd/>
                </a:ln>
              </p:spPr>
              <p:txBody>
                <a:bodyPr wrap="none">
                  <a:spAutoFit/>
                </a:bodyPr>
                <a:lstStyle/>
                <a:p>
                  <a:r>
                    <a:rPr lang="en-US" b="1"/>
                    <a:t>U.S.</a:t>
                  </a:r>
                </a:p>
              </p:txBody>
            </p:sp>
          </p:grpSp>
        </p:grpSp>
      </p:grpSp>
      <p:sp>
        <p:nvSpPr>
          <p:cNvPr id="12" name="Line 4"/>
          <p:cNvSpPr>
            <a:spLocks noChangeShapeType="1"/>
          </p:cNvSpPr>
          <p:nvPr/>
        </p:nvSpPr>
        <p:spPr bwMode="auto">
          <a:xfrm>
            <a:off x="647700" y="13716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44" name="Rectangle 4"/>
          <p:cNvSpPr>
            <a:spLocks noChangeArrowheads="1"/>
          </p:cNvSpPr>
          <p:nvPr/>
        </p:nvSpPr>
        <p:spPr bwMode="auto">
          <a:xfrm>
            <a:off x="0" y="-76200"/>
            <a:ext cx="9144000" cy="1676400"/>
          </a:xfrm>
          <a:prstGeom prst="rect">
            <a:avLst/>
          </a:prstGeom>
          <a:noFill/>
          <a:ln w="9525">
            <a:noFill/>
            <a:miter lim="800000"/>
            <a:headEnd/>
            <a:tailEnd/>
          </a:ln>
        </p:spPr>
        <p:txBody>
          <a:bodyPr lIns="90488" tIns="44450" rIns="90488" bIns="44450" anchor="ctr"/>
          <a:lstStyle/>
          <a:p>
            <a:pPr algn="ctr" eaLnBrk="0" hangingPunct="0"/>
            <a:r>
              <a:rPr lang="en-US" sz="4000" dirty="0">
                <a:solidFill>
                  <a:srgbClr val="002060"/>
                </a:solidFill>
              </a:rPr>
              <a:t>Number of People Living </a:t>
            </a:r>
            <a:br>
              <a:rPr lang="en-US" sz="4000" dirty="0">
                <a:solidFill>
                  <a:srgbClr val="002060"/>
                </a:solidFill>
              </a:rPr>
            </a:br>
            <a:r>
              <a:rPr lang="en-US" sz="4000" dirty="0">
                <a:solidFill>
                  <a:srgbClr val="002060"/>
                </a:solidFill>
              </a:rPr>
              <a:t>with HIV: US and Globally</a:t>
            </a:r>
          </a:p>
        </p:txBody>
      </p:sp>
      <p:graphicFrame>
        <p:nvGraphicFramePr>
          <p:cNvPr id="223246" name="Object 4"/>
          <p:cNvGraphicFramePr>
            <a:graphicFrameLocks noGrp="1" noChangeAspect="1"/>
          </p:cNvGraphicFramePr>
          <p:nvPr>
            <p:ph idx="4294967295"/>
          </p:nvPr>
        </p:nvGraphicFramePr>
        <p:xfrm>
          <a:off x="-406400" y="1789113"/>
          <a:ext cx="9728200" cy="5018087"/>
        </p:xfrm>
        <a:graphic>
          <a:graphicData uri="http://schemas.openxmlformats.org/presentationml/2006/ole">
            <p:oleObj spid="_x0000_s223246" r:id="rId3" imgW="9730059" imgH="5023539" progId="Excel.Sheet.8">
              <p:embed/>
            </p:oleObj>
          </a:graphicData>
        </a:graphic>
      </p:graphicFrame>
      <p:sp>
        <p:nvSpPr>
          <p:cNvPr id="223247" name="Text Box 7"/>
          <p:cNvSpPr txBox="1">
            <a:spLocks noChangeArrowheads="1"/>
          </p:cNvSpPr>
          <p:nvPr/>
        </p:nvSpPr>
        <p:spPr bwMode="auto">
          <a:xfrm rot="-5400000">
            <a:off x="-1454943" y="3756818"/>
            <a:ext cx="3740150" cy="366713"/>
          </a:xfrm>
          <a:prstGeom prst="rect">
            <a:avLst/>
          </a:prstGeom>
          <a:noFill/>
          <a:ln w="9525">
            <a:noFill/>
            <a:miter lim="800000"/>
            <a:headEnd/>
            <a:tailEnd/>
          </a:ln>
        </p:spPr>
        <p:txBody>
          <a:bodyPr wrap="none">
            <a:spAutoFit/>
          </a:bodyPr>
          <a:lstStyle/>
          <a:p>
            <a:r>
              <a:rPr lang="en-US" b="1"/>
              <a:t>People Living With HIV (Millions)</a:t>
            </a:r>
          </a:p>
        </p:txBody>
      </p:sp>
      <p:sp>
        <p:nvSpPr>
          <p:cNvPr id="223248" name="Text Box 8"/>
          <p:cNvSpPr txBox="1">
            <a:spLocks noChangeArrowheads="1"/>
          </p:cNvSpPr>
          <p:nvPr/>
        </p:nvSpPr>
        <p:spPr bwMode="auto">
          <a:xfrm>
            <a:off x="4578350" y="6338888"/>
            <a:ext cx="679450" cy="366712"/>
          </a:xfrm>
          <a:prstGeom prst="rect">
            <a:avLst/>
          </a:prstGeom>
          <a:noFill/>
          <a:ln w="9525">
            <a:noFill/>
            <a:miter lim="800000"/>
            <a:headEnd/>
            <a:tailEnd/>
          </a:ln>
        </p:spPr>
        <p:txBody>
          <a:bodyPr wrap="none">
            <a:spAutoFit/>
          </a:bodyPr>
          <a:lstStyle/>
          <a:p>
            <a:r>
              <a:rPr lang="en-US" b="1"/>
              <a:t>Year</a:t>
            </a:r>
          </a:p>
        </p:txBody>
      </p:sp>
      <p:grpSp>
        <p:nvGrpSpPr>
          <p:cNvPr id="223249" name="Group 9"/>
          <p:cNvGrpSpPr>
            <a:grpSpLocks/>
          </p:cNvGrpSpPr>
          <p:nvPr/>
        </p:nvGrpSpPr>
        <p:grpSpPr bwMode="auto">
          <a:xfrm>
            <a:off x="5884863" y="4910138"/>
            <a:ext cx="973137" cy="366712"/>
            <a:chOff x="4176" y="3045"/>
            <a:chExt cx="613" cy="231"/>
          </a:xfrm>
        </p:grpSpPr>
        <p:sp>
          <p:nvSpPr>
            <p:cNvPr id="223253" name="Line 6"/>
            <p:cNvSpPr>
              <a:spLocks noChangeShapeType="1"/>
            </p:cNvSpPr>
            <p:nvPr/>
          </p:nvSpPr>
          <p:spPr bwMode="auto">
            <a:xfrm>
              <a:off x="4176" y="3168"/>
              <a:ext cx="240" cy="0"/>
            </a:xfrm>
            <a:prstGeom prst="line">
              <a:avLst/>
            </a:prstGeom>
            <a:noFill/>
            <a:ln w="38100">
              <a:solidFill>
                <a:srgbClr val="0070C0"/>
              </a:solidFill>
              <a:round/>
              <a:headEnd/>
              <a:tailEnd/>
            </a:ln>
          </p:spPr>
          <p:txBody>
            <a:bodyPr wrap="none" anchor="ctr"/>
            <a:lstStyle/>
            <a:p>
              <a:endParaRPr lang="en-US"/>
            </a:p>
          </p:txBody>
        </p:sp>
        <p:sp>
          <p:nvSpPr>
            <p:cNvPr id="223254" name="Text Box 11"/>
            <p:cNvSpPr txBox="1">
              <a:spLocks noChangeArrowheads="1"/>
            </p:cNvSpPr>
            <p:nvPr/>
          </p:nvSpPr>
          <p:spPr bwMode="auto">
            <a:xfrm>
              <a:off x="4393" y="3045"/>
              <a:ext cx="396" cy="231"/>
            </a:xfrm>
            <a:prstGeom prst="rect">
              <a:avLst/>
            </a:prstGeom>
            <a:noFill/>
            <a:ln w="9525">
              <a:noFill/>
              <a:miter lim="800000"/>
              <a:headEnd/>
              <a:tailEnd/>
            </a:ln>
          </p:spPr>
          <p:txBody>
            <a:bodyPr wrap="none">
              <a:spAutoFit/>
            </a:bodyPr>
            <a:lstStyle/>
            <a:p>
              <a:r>
                <a:rPr lang="en-US" b="1"/>
                <a:t>U.S.</a:t>
              </a:r>
            </a:p>
          </p:txBody>
        </p:sp>
      </p:grpSp>
      <p:graphicFrame>
        <p:nvGraphicFramePr>
          <p:cNvPr id="885771" name="Object 11"/>
          <p:cNvGraphicFramePr>
            <a:graphicFrameLocks noChangeAspect="1"/>
          </p:cNvGraphicFramePr>
          <p:nvPr/>
        </p:nvGraphicFramePr>
        <p:xfrm>
          <a:off x="1295400" y="2286000"/>
          <a:ext cx="6553200" cy="2743200"/>
        </p:xfrm>
        <a:graphic>
          <a:graphicData uri="http://schemas.openxmlformats.org/presentationml/2006/ole">
            <p:oleObj spid="_x0000_s223243" name="Chart" r:id="rId4" imgW="8372551" imgH="4648200" progId="MSGraph.Chart.8">
              <p:embed followColorScheme="full"/>
            </p:oleObj>
          </a:graphicData>
        </a:graphic>
      </p:graphicFrame>
      <p:grpSp>
        <p:nvGrpSpPr>
          <p:cNvPr id="2" name="Group 15"/>
          <p:cNvGrpSpPr>
            <a:grpSpLocks/>
          </p:cNvGrpSpPr>
          <p:nvPr/>
        </p:nvGrpSpPr>
        <p:grpSpPr bwMode="auto">
          <a:xfrm>
            <a:off x="5880100" y="4538663"/>
            <a:ext cx="1239838" cy="366712"/>
            <a:chOff x="3704" y="2859"/>
            <a:chExt cx="781" cy="231"/>
          </a:xfrm>
        </p:grpSpPr>
        <p:sp>
          <p:nvSpPr>
            <p:cNvPr id="223251" name="Line 6"/>
            <p:cNvSpPr>
              <a:spLocks noChangeShapeType="1"/>
            </p:cNvSpPr>
            <p:nvPr/>
          </p:nvSpPr>
          <p:spPr bwMode="auto">
            <a:xfrm>
              <a:off x="3704" y="2982"/>
              <a:ext cx="240" cy="0"/>
            </a:xfrm>
            <a:prstGeom prst="line">
              <a:avLst/>
            </a:prstGeom>
            <a:noFill/>
            <a:ln w="38100">
              <a:solidFill>
                <a:srgbClr val="00FF00"/>
              </a:solidFill>
              <a:round/>
              <a:headEnd/>
              <a:tailEnd/>
            </a:ln>
          </p:spPr>
          <p:txBody>
            <a:bodyPr wrap="none" anchor="ctr"/>
            <a:lstStyle/>
            <a:p>
              <a:endParaRPr lang="en-US"/>
            </a:p>
          </p:txBody>
        </p:sp>
        <p:sp>
          <p:nvSpPr>
            <p:cNvPr id="223252" name="Text Box 11"/>
            <p:cNvSpPr txBox="1">
              <a:spLocks noChangeArrowheads="1"/>
            </p:cNvSpPr>
            <p:nvPr/>
          </p:nvSpPr>
          <p:spPr bwMode="auto">
            <a:xfrm>
              <a:off x="3921" y="2859"/>
              <a:ext cx="564" cy="231"/>
            </a:xfrm>
            <a:prstGeom prst="rect">
              <a:avLst/>
            </a:prstGeom>
            <a:noFill/>
            <a:ln w="9525">
              <a:noFill/>
              <a:miter lim="800000"/>
              <a:headEnd/>
              <a:tailEnd/>
            </a:ln>
          </p:spPr>
          <p:txBody>
            <a:bodyPr wrap="none">
              <a:spAutoFit/>
            </a:bodyPr>
            <a:lstStyle/>
            <a:p>
              <a:r>
                <a:rPr lang="en-US" b="1"/>
                <a:t>Global</a:t>
              </a:r>
            </a:p>
          </p:txBody>
        </p:sp>
      </p:grpSp>
      <p:sp>
        <p:nvSpPr>
          <p:cNvPr id="14" name="Line 4"/>
          <p:cNvSpPr>
            <a:spLocks noChangeShapeType="1"/>
          </p:cNvSpPr>
          <p:nvPr/>
        </p:nvSpPr>
        <p:spPr bwMode="auto">
          <a:xfrm>
            <a:off x="647700" y="14478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85771"/>
                                        </p:tgtEl>
                                        <p:attrNameLst>
                                          <p:attrName>style.visibility</p:attrName>
                                        </p:attrNameLst>
                                      </p:cBhvr>
                                      <p:to>
                                        <p:strVal val="visible"/>
                                      </p:to>
                                    </p:set>
                                    <p:animEffect transition="in" filter="fade">
                                      <p:cBhvr>
                                        <p:cTn id="7" dur="1000"/>
                                        <p:tgtEl>
                                          <p:spTgt spid="885771"/>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885771" grpId="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4257" name="Rectangle 2"/>
          <p:cNvSpPr>
            <a:spLocks noGrp="1" noChangeArrowheads="1"/>
          </p:cNvSpPr>
          <p:nvPr>
            <p:ph type="title"/>
          </p:nvPr>
        </p:nvSpPr>
        <p:spPr>
          <a:xfrm>
            <a:off x="685800" y="5562600"/>
            <a:ext cx="7772400" cy="1143000"/>
          </a:xfrm>
        </p:spPr>
        <p:txBody>
          <a:bodyPr/>
          <a:lstStyle/>
          <a:p>
            <a:pPr eaLnBrk="1" hangingPunct="1"/>
            <a:r>
              <a:rPr lang="en-US" sz="3400" smtClean="0">
                <a:latin typeface="Arial" charset="0"/>
              </a:rPr>
              <a:t>What should be the standard of care?</a:t>
            </a:r>
          </a:p>
        </p:txBody>
      </p:sp>
      <p:pic>
        <p:nvPicPr>
          <p:cNvPr id="224258" name="Picture 17"/>
          <p:cNvPicPr>
            <a:picLocks noChangeAspect="1" noChangeArrowheads="1"/>
          </p:cNvPicPr>
          <p:nvPr/>
        </p:nvPicPr>
        <p:blipFill>
          <a:blip r:embed="rId3" cstate="print"/>
          <a:srcRect/>
          <a:stretch>
            <a:fillRect/>
          </a:stretch>
        </p:blipFill>
        <p:spPr bwMode="auto">
          <a:xfrm>
            <a:off x="0" y="617538"/>
            <a:ext cx="9144000" cy="532606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6305" name="Group 2"/>
          <p:cNvGrpSpPr>
            <a:grpSpLocks/>
          </p:cNvGrpSpPr>
          <p:nvPr/>
        </p:nvGrpSpPr>
        <p:grpSpPr bwMode="auto">
          <a:xfrm>
            <a:off x="744538" y="2057400"/>
            <a:ext cx="2946400" cy="3962400"/>
            <a:chOff x="432" y="96"/>
            <a:chExt cx="1119" cy="1200"/>
          </a:xfrm>
        </p:grpSpPr>
        <p:pic>
          <p:nvPicPr>
            <p:cNvPr id="226309" name="Picture 3"/>
            <p:cNvPicPr>
              <a:picLocks noChangeAspect="1" noChangeArrowheads="1"/>
            </p:cNvPicPr>
            <p:nvPr/>
          </p:nvPicPr>
          <p:blipFill>
            <a:blip r:embed="rId3" cstate="print"/>
            <a:srcRect/>
            <a:stretch>
              <a:fillRect/>
            </a:stretch>
          </p:blipFill>
          <p:spPr bwMode="auto">
            <a:xfrm>
              <a:off x="432" y="96"/>
              <a:ext cx="1119" cy="1200"/>
            </a:xfrm>
            <a:prstGeom prst="rect">
              <a:avLst/>
            </a:prstGeom>
            <a:noFill/>
            <a:ln w="9525">
              <a:noFill/>
              <a:miter lim="800000"/>
              <a:headEnd/>
              <a:tailEnd/>
            </a:ln>
          </p:spPr>
        </p:pic>
        <p:sp>
          <p:nvSpPr>
            <p:cNvPr id="317444" name="AutoShape 4"/>
            <p:cNvSpPr>
              <a:spLocks noChangeArrowheads="1"/>
            </p:cNvSpPr>
            <p:nvPr/>
          </p:nvSpPr>
          <p:spPr bwMode="auto">
            <a:xfrm>
              <a:off x="1152" y="960"/>
              <a:ext cx="96" cy="96"/>
            </a:xfrm>
            <a:prstGeom prst="star5">
              <a:avLst/>
            </a:prstGeom>
            <a:solidFill>
              <a:srgbClr val="FF0000"/>
            </a:solidFill>
            <a:ln w="9525">
              <a:noFill/>
              <a:miter lim="800000"/>
              <a:headEnd/>
              <a:tailEnd/>
            </a:ln>
            <a:effectLst/>
          </p:spPr>
          <p:txBody>
            <a:bodyPr wrap="none" anchor="ctr"/>
            <a:lstStyle/>
            <a:p>
              <a:pPr fontAlgn="auto">
                <a:spcBef>
                  <a:spcPts val="0"/>
                </a:spcBef>
                <a:spcAft>
                  <a:spcPts val="0"/>
                </a:spcAft>
                <a:defRPr/>
              </a:pPr>
              <a:endParaRPr lang="en-US">
                <a:latin typeface="+mn-lt"/>
              </a:endParaRPr>
            </a:p>
          </p:txBody>
        </p:sp>
      </p:grpSp>
      <p:sp>
        <p:nvSpPr>
          <p:cNvPr id="226306" name="Rectangle 5"/>
          <p:cNvSpPr>
            <a:spLocks noGrp="1" noChangeArrowheads="1"/>
          </p:cNvSpPr>
          <p:nvPr>
            <p:ph type="title"/>
          </p:nvPr>
        </p:nvSpPr>
        <p:spPr/>
        <p:txBody>
          <a:bodyPr/>
          <a:lstStyle/>
          <a:p>
            <a:pPr eaLnBrk="1" hangingPunct="1"/>
            <a:r>
              <a:rPr lang="en-US" sz="4000" dirty="0" smtClean="0">
                <a:solidFill>
                  <a:srgbClr val="002060"/>
                </a:solidFill>
                <a:latin typeface="Arial" charset="0"/>
              </a:rPr>
              <a:t>Abidjan, C</a:t>
            </a:r>
            <a:r>
              <a:rPr lang="en-US" sz="4000" dirty="0" smtClean="0">
                <a:solidFill>
                  <a:srgbClr val="002060"/>
                </a:solidFill>
                <a:latin typeface="Arial" charset="0"/>
                <a:cs typeface="Times New Roman" pitchFamily="18" charset="0"/>
              </a:rPr>
              <a:t>ô</a:t>
            </a:r>
            <a:r>
              <a:rPr lang="en-US" sz="4000" dirty="0" smtClean="0">
                <a:solidFill>
                  <a:srgbClr val="002060"/>
                </a:solidFill>
                <a:latin typeface="Arial" charset="0"/>
              </a:rPr>
              <a:t>te d’Ivoire</a:t>
            </a:r>
          </a:p>
        </p:txBody>
      </p:sp>
      <p:pic>
        <p:nvPicPr>
          <p:cNvPr id="226307" name="Picture 6"/>
          <p:cNvPicPr>
            <a:picLocks noChangeAspect="1" noChangeArrowheads="1"/>
          </p:cNvPicPr>
          <p:nvPr/>
        </p:nvPicPr>
        <p:blipFill>
          <a:blip r:embed="rId4" cstate="print"/>
          <a:srcRect/>
          <a:stretch>
            <a:fillRect/>
          </a:stretch>
        </p:blipFill>
        <p:spPr bwMode="auto">
          <a:xfrm>
            <a:off x="4572000" y="2193925"/>
            <a:ext cx="4198938" cy="3667125"/>
          </a:xfrm>
          <a:prstGeom prst="rect">
            <a:avLst/>
          </a:prstGeom>
          <a:noFill/>
          <a:ln w="12700">
            <a:noFill/>
            <a:miter lim="800000"/>
            <a:headEnd/>
            <a:tailEnd/>
          </a:ln>
        </p:spPr>
      </p:pic>
      <p:sp>
        <p:nvSpPr>
          <p:cNvPr id="8"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1" name="Picture 5" descr="WHO_CTX_combined"/>
          <p:cNvPicPr>
            <a:picLocks noChangeAspect="1" noChangeArrowheads="1"/>
          </p:cNvPicPr>
          <p:nvPr/>
        </p:nvPicPr>
        <p:blipFill>
          <a:blip r:embed="rId3" cstate="print"/>
          <a:srcRect/>
          <a:stretch>
            <a:fillRect/>
          </a:stretch>
        </p:blipFill>
        <p:spPr bwMode="auto">
          <a:xfrm>
            <a:off x="685800" y="685800"/>
            <a:ext cx="7943850" cy="5667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idx="4294967295"/>
          </p:nvPr>
        </p:nvSpPr>
        <p:spPr>
          <a:xfrm>
            <a:off x="228600" y="76200"/>
            <a:ext cx="8686800" cy="1143000"/>
          </a:xfrm>
        </p:spPr>
        <p:txBody>
          <a:bodyPr rtlCol="0">
            <a:normAutofit fontScale="90000"/>
          </a:bodyPr>
          <a:lstStyle/>
          <a:p>
            <a:pPr eaLnBrk="1" fontAlgn="auto" hangingPunct="1">
              <a:spcAft>
                <a:spcPts val="0"/>
              </a:spcAft>
              <a:defRPr/>
            </a:pPr>
            <a:r>
              <a:rPr lang="en-US" sz="4000" dirty="0">
                <a:solidFill>
                  <a:srgbClr val="002060"/>
                </a:solidFill>
                <a:latin typeface="Arial" charset="0"/>
              </a:rPr>
              <a:t>Policy </a:t>
            </a:r>
            <a:r>
              <a:rPr lang="en-US" sz="4000" dirty="0" smtClean="0">
                <a:solidFill>
                  <a:srgbClr val="002060"/>
                </a:solidFill>
                <a:latin typeface="Arial" charset="0"/>
              </a:rPr>
              <a:t>Issue:</a:t>
            </a:r>
            <a:r>
              <a:rPr lang="en-US" sz="4000" dirty="0">
                <a:solidFill>
                  <a:srgbClr val="002060"/>
                </a:solidFill>
                <a:latin typeface="Arial" charset="0"/>
              </a:rPr>
              <a:t/>
            </a:r>
            <a:br>
              <a:rPr lang="en-US" sz="4000" dirty="0">
                <a:solidFill>
                  <a:srgbClr val="002060"/>
                </a:solidFill>
                <a:latin typeface="Arial" charset="0"/>
              </a:rPr>
            </a:br>
            <a:r>
              <a:rPr lang="en-US" sz="4000" dirty="0">
                <a:solidFill>
                  <a:srgbClr val="002060"/>
                </a:solidFill>
                <a:latin typeface="Arial" charset="0"/>
              </a:rPr>
              <a:t>Cost-effectiveness of ART</a:t>
            </a:r>
          </a:p>
        </p:txBody>
      </p:sp>
      <p:sp>
        <p:nvSpPr>
          <p:cNvPr id="226307" name="Rectangle 3"/>
          <p:cNvSpPr>
            <a:spLocks noGrp="1" noChangeArrowheads="1"/>
          </p:cNvSpPr>
          <p:nvPr>
            <p:ph type="body" idx="4294967295"/>
          </p:nvPr>
        </p:nvSpPr>
        <p:spPr>
          <a:xfrm>
            <a:off x="317500" y="2057400"/>
            <a:ext cx="8826500" cy="4114800"/>
          </a:xfrm>
        </p:spPr>
        <p:txBody>
          <a:bodyPr rtlCol="0">
            <a:normAutofit/>
          </a:bodyPr>
          <a:lstStyle/>
          <a:p>
            <a:pPr eaLnBrk="1" fontAlgn="auto" hangingPunct="1">
              <a:lnSpc>
                <a:spcPct val="90000"/>
              </a:lnSpc>
              <a:spcBef>
                <a:spcPct val="50000"/>
              </a:spcBef>
              <a:spcAft>
                <a:spcPts val="0"/>
              </a:spcAft>
              <a:buFont typeface="Arial" pitchFamily="34" charset="0"/>
              <a:buChar char="•"/>
              <a:defRPr/>
            </a:pPr>
            <a:r>
              <a:rPr lang="en-US" sz="2800" dirty="0">
                <a:solidFill>
                  <a:schemeClr val="tx1">
                    <a:lumMod val="75000"/>
                    <a:lumOff val="25000"/>
                  </a:schemeClr>
                </a:solidFill>
                <a:latin typeface="Arial" charset="0"/>
              </a:rPr>
              <a:t>ART is $270 per month</a:t>
            </a:r>
          </a:p>
          <a:p>
            <a:pPr eaLnBrk="1" fontAlgn="auto" hangingPunct="1">
              <a:lnSpc>
                <a:spcPct val="90000"/>
              </a:lnSpc>
              <a:spcBef>
                <a:spcPct val="50000"/>
              </a:spcBef>
              <a:spcAft>
                <a:spcPts val="0"/>
              </a:spcAft>
              <a:buFont typeface="Arial" pitchFamily="34" charset="0"/>
              <a:buChar char="•"/>
              <a:defRPr/>
            </a:pPr>
            <a:r>
              <a:rPr lang="en-US" sz="2800" dirty="0">
                <a:solidFill>
                  <a:schemeClr val="tx1">
                    <a:lumMod val="75000"/>
                    <a:lumOff val="25000"/>
                  </a:schemeClr>
                </a:solidFill>
                <a:latin typeface="Arial" charset="0"/>
              </a:rPr>
              <a:t>Resources are limited (drug, clinic space, personnel)</a:t>
            </a:r>
          </a:p>
          <a:p>
            <a:pPr eaLnBrk="1" fontAlgn="auto" hangingPunct="1">
              <a:lnSpc>
                <a:spcPct val="90000"/>
              </a:lnSpc>
              <a:spcBef>
                <a:spcPct val="50000"/>
              </a:spcBef>
              <a:spcAft>
                <a:spcPts val="0"/>
              </a:spcAft>
              <a:buFont typeface="Arial" pitchFamily="34" charset="0"/>
              <a:buChar char="•"/>
              <a:defRPr/>
            </a:pPr>
            <a:r>
              <a:rPr lang="en-US" sz="2800" dirty="0">
                <a:solidFill>
                  <a:schemeClr val="tx1">
                    <a:lumMod val="75000"/>
                    <a:lumOff val="25000"/>
                  </a:schemeClr>
                </a:solidFill>
                <a:latin typeface="Arial" charset="0"/>
              </a:rPr>
              <a:t>Who should get ART and when?</a:t>
            </a:r>
          </a:p>
        </p:txBody>
      </p:sp>
      <p:sp>
        <p:nvSpPr>
          <p:cNvPr id="5"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6722" name="Group 2"/>
          <p:cNvGraphicFramePr>
            <a:graphicFrameLocks noGrp="1"/>
          </p:cNvGraphicFramePr>
          <p:nvPr>
            <p:ph idx="4294967295"/>
            <p:extLst>
              <p:ext uri="{D42A27DB-BD31-4B8C-83A1-F6EECF244321}">
                <p14:modId xmlns:p14="http://schemas.microsoft.com/office/powerpoint/2010/main" xmlns="" val="1487466950"/>
              </p:ext>
            </p:extLst>
          </p:nvPr>
        </p:nvGraphicFramePr>
        <p:xfrm>
          <a:off x="495301" y="2133600"/>
          <a:ext cx="8153399" cy="3962401"/>
        </p:xfrm>
        <a:graphic>
          <a:graphicData uri="http://schemas.openxmlformats.org/drawingml/2006/table">
            <a:tbl>
              <a:tblPr>
                <a:tableStyleId>{74C1A8A3-306A-4EB7-A6B1-4F7E0EB9C5D6}</a:tableStyleId>
              </a:tblPr>
              <a:tblGrid>
                <a:gridCol w="2900729"/>
                <a:gridCol w="1411165"/>
                <a:gridCol w="1175971"/>
                <a:gridCol w="1175971"/>
                <a:gridCol w="1489563"/>
              </a:tblGrid>
              <a:tr h="115647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Strategy</a:t>
                      </a: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 ART starting criteria</a:t>
                      </a: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 L-E (</a:t>
                      </a:r>
                      <a:r>
                        <a:rPr kumimoji="0" lang="en-US" sz="2200" u="none" strike="noStrike" cap="none" normalizeH="0" baseline="0" dirty="0" err="1" smtClean="0">
                          <a:ln>
                            <a:noFill/>
                          </a:ln>
                          <a:effectLst/>
                          <a:latin typeface="Arial" pitchFamily="34" charset="0"/>
                          <a:cs typeface="Arial" pitchFamily="34" charset="0"/>
                        </a:rPr>
                        <a:t>mths</a:t>
                      </a:r>
                      <a:r>
                        <a:rPr kumimoji="0" lang="en-US" sz="2200" u="none" strike="noStrike" cap="none" normalizeH="0" baseline="0" dirty="0" smtClean="0">
                          <a:ln>
                            <a:noFill/>
                          </a:ln>
                          <a:effectLst/>
                          <a:latin typeface="Arial" pitchFamily="34" charset="0"/>
                          <a:cs typeface="Arial" pitchFamily="34" charset="0"/>
                        </a:rPr>
                        <a:t>)</a:t>
                      </a:r>
                      <a:endParaRPr kumimoji="0" lang="en-US" sz="2200" b="1" i="1"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Cost ($)</a:t>
                      </a:r>
                      <a:endParaRPr kumimoji="0" lang="en-US" sz="2200" b="1" i="1"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C-E Ratio</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($/YLS)</a:t>
                      </a:r>
                      <a:endParaRPr kumimoji="0" lang="en-US" sz="2200" b="1" i="1"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34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200" b="0" i="0" u="none" strike="noStrike" cap="none" normalizeH="0" baseline="0" dirty="0" smtClean="0">
                          <a:ln>
                            <a:noFill/>
                          </a:ln>
                          <a:solidFill>
                            <a:schemeClr val="dk1"/>
                          </a:solidFill>
                          <a:effectLst/>
                          <a:latin typeface="Arial" pitchFamily="34" charset="0"/>
                          <a:cs typeface="Arial" pitchFamily="34" charset="0"/>
                        </a:rPr>
                        <a:t>No treatment</a:t>
                      </a: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a:t>
                      </a: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31.4</a:t>
                      </a: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  780</a:t>
                      </a: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a:t>
                      </a: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T w="12700" cap="flat" cmpd="sng" algn="ctr">
                      <a:solidFill>
                        <a:schemeClr val="tx1"/>
                      </a:solidFill>
                      <a:prstDash val="solid"/>
                      <a:round/>
                      <a:headEnd type="none" w="med" len="med"/>
                      <a:tailEnd type="none" w="med" len="med"/>
                    </a:lnT>
                  </a:tcPr>
                </a:tc>
              </a:tr>
              <a:tr h="87377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20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ART, no CD4</a:t>
                      </a: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2200" u="none" strike="noStrike" cap="none" normalizeH="0" baseline="0" dirty="0" smtClean="0">
                        <a:ln>
                          <a:noFill/>
                        </a:ln>
                        <a:effectLst/>
                        <a:latin typeface="Arial" pitchFamily="34" charset="0"/>
                        <a:cs typeface="Arial" pitchFamily="34"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2 OIs</a:t>
                      </a: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2200" u="none" strike="noStrike" cap="none" normalizeH="0" baseline="0" dirty="0" smtClean="0">
                        <a:ln>
                          <a:noFill/>
                        </a:ln>
                        <a:effectLst/>
                        <a:latin typeface="Arial" pitchFamily="34" charset="0"/>
                        <a:cs typeface="Arial" pitchFamily="34"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41.4</a:t>
                      </a: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2200" u="none" strike="noStrike" cap="none" normalizeH="0" baseline="0" dirty="0" smtClean="0">
                        <a:ln>
                          <a:noFill/>
                        </a:ln>
                        <a:effectLst/>
                        <a:latin typeface="Arial" pitchFamily="34" charset="0"/>
                        <a:cs typeface="Arial" pitchFamily="34"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1,230</a:t>
                      </a: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    </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   600   </a:t>
                      </a:r>
                      <a:endParaRPr kumimoji="0" lang="en-US" sz="2200" b="1" i="0" u="none" strike="noStrike" cap="none" normalizeH="0" baseline="0" dirty="0" smtClean="0">
                        <a:ln>
                          <a:noFill/>
                        </a:ln>
                        <a:solidFill>
                          <a:schemeClr val="tx2"/>
                        </a:solidFill>
                        <a:effectLst/>
                        <a:latin typeface="Arial" pitchFamily="34" charset="0"/>
                        <a:cs typeface="Arial" pitchFamily="34" charset="0"/>
                      </a:endParaRPr>
                    </a:p>
                  </a:txBody>
                  <a:tcPr anchor="ctr" horzOverflow="overflow"/>
                </a:tc>
              </a:tr>
              <a:tr h="1297817">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20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ART, with CD4</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CD4&lt;200 </a:t>
                      </a: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69.6</a:t>
                      </a: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3,400</a:t>
                      </a: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effectLst/>
                          <a:latin typeface="Arial" pitchFamily="34" charset="0"/>
                          <a:cs typeface="Arial" pitchFamily="34" charset="0"/>
                        </a:rPr>
                        <a:t> 1,200</a:t>
                      </a:r>
                      <a:endParaRPr kumimoji="0" lang="en-US" sz="2200" b="1" i="0" u="none" strike="noStrike" cap="none" normalizeH="0" baseline="0" dirty="0" smtClean="0">
                        <a:ln>
                          <a:noFill/>
                        </a:ln>
                        <a:solidFill>
                          <a:schemeClr val="tx2"/>
                        </a:solidFill>
                        <a:effectLst/>
                        <a:latin typeface="Arial" pitchFamily="34" charset="0"/>
                        <a:cs typeface="Arial" pitchFamily="34" charset="0"/>
                      </a:endParaRPr>
                    </a:p>
                  </a:txBody>
                  <a:tcPr anchor="ctr" horzOverflow="overflow">
                    <a:lnB w="12700" cap="flat" cmpd="sng" algn="ctr">
                      <a:solidFill>
                        <a:schemeClr val="tx1"/>
                      </a:solidFill>
                      <a:prstDash val="solid"/>
                      <a:round/>
                      <a:headEnd type="none" w="med" len="med"/>
                      <a:tailEnd type="none" w="med" len="med"/>
                    </a:lnB>
                  </a:tcPr>
                </a:tc>
              </a:tr>
            </a:tbl>
          </a:graphicData>
        </a:graphic>
      </p:graphicFrame>
      <p:sp>
        <p:nvSpPr>
          <p:cNvPr id="54298" name="Text Box 80"/>
          <p:cNvSpPr txBox="1">
            <a:spLocks noChangeArrowheads="1"/>
          </p:cNvSpPr>
          <p:nvPr/>
        </p:nvSpPr>
        <p:spPr bwMode="auto">
          <a:xfrm>
            <a:off x="0" y="6519863"/>
            <a:ext cx="2523448" cy="338554"/>
          </a:xfrm>
          <a:prstGeom prst="rect">
            <a:avLst/>
          </a:prstGeom>
          <a:noFill/>
          <a:ln w="9525">
            <a:noFill/>
            <a:miter lim="800000"/>
            <a:headEnd/>
            <a:tailEnd/>
          </a:ln>
        </p:spPr>
        <p:txBody>
          <a:bodyPr wrap="none">
            <a:spAutoFit/>
          </a:bodyPr>
          <a:lstStyle/>
          <a:p>
            <a:r>
              <a:rPr lang="en-US" sz="1600" dirty="0" smtClean="0"/>
              <a:t>Goldie </a:t>
            </a:r>
            <a:r>
              <a:rPr lang="en-US" sz="1600" dirty="0"/>
              <a:t>et al</a:t>
            </a:r>
            <a:r>
              <a:rPr lang="en-US" sz="1600" dirty="0" smtClean="0"/>
              <a:t>., </a:t>
            </a:r>
            <a:r>
              <a:rPr lang="en-US" sz="1600" dirty="0"/>
              <a:t>NEJM, 2006</a:t>
            </a:r>
          </a:p>
        </p:txBody>
      </p:sp>
      <p:pic>
        <p:nvPicPr>
          <p:cNvPr id="54299" name="Picture 42"/>
          <p:cNvPicPr>
            <a:picLocks noChangeAspect="1" noChangeArrowheads="1"/>
          </p:cNvPicPr>
          <p:nvPr/>
        </p:nvPicPr>
        <p:blipFill>
          <a:blip r:embed="rId3" cstate="print"/>
          <a:srcRect r="8653" b="83618"/>
          <a:stretch>
            <a:fillRect/>
          </a:stretch>
        </p:blipFill>
        <p:spPr bwMode="auto">
          <a:xfrm>
            <a:off x="457200" y="152400"/>
            <a:ext cx="4876800" cy="381000"/>
          </a:xfrm>
          <a:prstGeom prst="rect">
            <a:avLst/>
          </a:prstGeom>
          <a:noFill/>
          <a:ln w="9525">
            <a:noFill/>
            <a:miter lim="800000"/>
            <a:headEnd/>
            <a:tailEnd/>
          </a:ln>
        </p:spPr>
      </p:pic>
      <p:sp>
        <p:nvSpPr>
          <p:cNvPr id="54300" name="Text Box 43"/>
          <p:cNvSpPr txBox="1">
            <a:spLocks noChangeArrowheads="1"/>
          </p:cNvSpPr>
          <p:nvPr/>
        </p:nvSpPr>
        <p:spPr bwMode="auto">
          <a:xfrm>
            <a:off x="3733800" y="6248400"/>
            <a:ext cx="5410200" cy="369888"/>
          </a:xfrm>
          <a:prstGeom prst="rect">
            <a:avLst/>
          </a:prstGeom>
          <a:noFill/>
          <a:ln w="9525">
            <a:noFill/>
            <a:miter lim="800000"/>
            <a:headEnd/>
            <a:tailEnd/>
          </a:ln>
        </p:spPr>
        <p:txBody>
          <a:bodyPr>
            <a:spAutoFit/>
          </a:bodyPr>
          <a:lstStyle/>
          <a:p>
            <a:pPr eaLnBrk="0" hangingPunct="0">
              <a:spcBef>
                <a:spcPct val="50000"/>
              </a:spcBef>
            </a:pPr>
            <a:r>
              <a:rPr lang="en-US" dirty="0"/>
              <a:t>Côte </a:t>
            </a:r>
            <a:r>
              <a:rPr lang="en-US" dirty="0" smtClean="0"/>
              <a:t>d’Ivoire per capita GDP</a:t>
            </a:r>
            <a:r>
              <a:rPr lang="en-US" i="1" dirty="0" smtClean="0"/>
              <a:t> </a:t>
            </a:r>
            <a:r>
              <a:rPr lang="en-US" i="1" dirty="0"/>
              <a:t>= </a:t>
            </a:r>
            <a:r>
              <a:rPr lang="en-US" dirty="0"/>
              <a:t> $1,100</a:t>
            </a:r>
            <a:endParaRPr lang="en-US" i="1" dirty="0"/>
          </a:p>
        </p:txBody>
      </p:sp>
      <p:pic>
        <p:nvPicPr>
          <p:cNvPr id="54301" name="Picture 42"/>
          <p:cNvPicPr>
            <a:picLocks noChangeAspect="1" noChangeArrowheads="1"/>
          </p:cNvPicPr>
          <p:nvPr/>
        </p:nvPicPr>
        <p:blipFill>
          <a:blip r:embed="rId3" cstate="print"/>
          <a:srcRect l="4282" t="16382" r="35773" b="67236"/>
          <a:stretch>
            <a:fillRect/>
          </a:stretch>
        </p:blipFill>
        <p:spPr bwMode="auto">
          <a:xfrm>
            <a:off x="5257800" y="228600"/>
            <a:ext cx="3200400" cy="381000"/>
          </a:xfrm>
          <a:prstGeom prst="rect">
            <a:avLst/>
          </a:prstGeom>
          <a:noFill/>
          <a:ln w="9525">
            <a:noFill/>
            <a:miter lim="800000"/>
            <a:headEnd/>
            <a:tailEnd/>
          </a:ln>
        </p:spPr>
      </p:pic>
      <p:pic>
        <p:nvPicPr>
          <p:cNvPr id="54302" name="Picture 42"/>
          <p:cNvPicPr>
            <a:picLocks noChangeAspect="1" noChangeArrowheads="1"/>
          </p:cNvPicPr>
          <p:nvPr/>
        </p:nvPicPr>
        <p:blipFill>
          <a:blip r:embed="rId3" cstate="print"/>
          <a:srcRect t="49147" r="4372" b="8260"/>
          <a:stretch>
            <a:fillRect/>
          </a:stretch>
        </p:blipFill>
        <p:spPr bwMode="auto">
          <a:xfrm>
            <a:off x="2133600" y="990600"/>
            <a:ext cx="5105400" cy="990600"/>
          </a:xfrm>
          <a:prstGeom prst="rect">
            <a:avLst/>
          </a:prstGeom>
          <a:noFill/>
          <a:ln w="9525">
            <a:noFill/>
            <a:miter lim="800000"/>
            <a:headEnd/>
            <a:tailEnd/>
          </a:ln>
        </p:spPr>
      </p:pic>
      <p:pic>
        <p:nvPicPr>
          <p:cNvPr id="54303" name="Picture 42"/>
          <p:cNvPicPr>
            <a:picLocks noChangeAspect="1" noChangeArrowheads="1"/>
          </p:cNvPicPr>
          <p:nvPr/>
        </p:nvPicPr>
        <p:blipFill>
          <a:blip r:embed="rId3" cstate="print"/>
          <a:srcRect l="29973" t="29488" r="31490" b="54131"/>
          <a:stretch>
            <a:fillRect/>
          </a:stretch>
        </p:blipFill>
        <p:spPr bwMode="auto">
          <a:xfrm>
            <a:off x="4038600" y="685800"/>
            <a:ext cx="2057400" cy="381000"/>
          </a:xfrm>
          <a:prstGeom prst="rect">
            <a:avLst/>
          </a:prstGeom>
          <a:noFill/>
          <a:ln w="9525">
            <a:noFill/>
            <a:miter lim="800000"/>
            <a:headEnd/>
            <a:tailEnd/>
          </a:ln>
        </p:spPr>
      </p:pic>
      <p:pic>
        <p:nvPicPr>
          <p:cNvPr id="54304" name="Picture 42"/>
          <p:cNvPicPr>
            <a:picLocks noChangeAspect="1" noChangeArrowheads="1"/>
          </p:cNvPicPr>
          <p:nvPr/>
        </p:nvPicPr>
        <p:blipFill>
          <a:blip r:embed="rId3" cstate="print"/>
          <a:srcRect l="71365" t="16382" r="7227" b="70512"/>
          <a:stretch>
            <a:fillRect/>
          </a:stretch>
        </p:blipFill>
        <p:spPr bwMode="auto">
          <a:xfrm>
            <a:off x="2895600" y="685800"/>
            <a:ext cx="1143000" cy="304800"/>
          </a:xfrm>
          <a:prstGeom prst="rect">
            <a:avLst/>
          </a:prstGeom>
          <a:noFill/>
          <a:ln w="9525">
            <a:noFill/>
            <a:miter lim="800000"/>
            <a:headEnd/>
            <a:tailEnd/>
          </a:ln>
        </p:spPr>
      </p:pic>
      <p:sp>
        <p:nvSpPr>
          <p:cNvPr id="54305" name="Rectangle 11"/>
          <p:cNvSpPr>
            <a:spLocks noChangeArrowheads="1"/>
          </p:cNvSpPr>
          <p:nvPr/>
        </p:nvSpPr>
        <p:spPr bwMode="auto">
          <a:xfrm>
            <a:off x="6781800" y="533400"/>
            <a:ext cx="1219200" cy="304800"/>
          </a:xfrm>
          <a:prstGeom prst="rect">
            <a:avLst/>
          </a:prstGeom>
          <a:noFill/>
          <a:ln w="9525">
            <a:noFill/>
            <a:miter lim="800000"/>
            <a:headEnd/>
            <a:tailEnd/>
          </a:ln>
        </p:spPr>
        <p:txBody>
          <a:bodyPr>
            <a:spAutoFit/>
          </a:bodyPr>
          <a:lstStyle/>
          <a:p>
            <a:pPr algn="ctr">
              <a:spcBef>
                <a:spcPct val="50000"/>
              </a:spcBef>
            </a:pPr>
            <a:endParaRPr lang="en-US"/>
          </a:p>
        </p:txBody>
      </p:sp>
      <p:sp>
        <p:nvSpPr>
          <p:cNvPr id="54306" name="Rectangle 12"/>
          <p:cNvSpPr>
            <a:spLocks noChangeArrowheads="1"/>
          </p:cNvSpPr>
          <p:nvPr/>
        </p:nvSpPr>
        <p:spPr bwMode="auto">
          <a:xfrm>
            <a:off x="6705600" y="533400"/>
            <a:ext cx="1143000" cy="369888"/>
          </a:xfrm>
          <a:prstGeom prst="rect">
            <a:avLst/>
          </a:prstGeom>
          <a:solidFill>
            <a:schemeClr val="bg1"/>
          </a:solidFill>
          <a:ln w="9525">
            <a:noFill/>
            <a:miter lim="800000"/>
            <a:headEnd/>
            <a:tailEnd/>
          </a:ln>
        </p:spPr>
        <p:txBody>
          <a:bodyPr>
            <a:spAutoFit/>
          </a:bodyPr>
          <a:lstStyle/>
          <a:p>
            <a:pPr algn="ctr">
              <a:spcBef>
                <a:spcPct val="50000"/>
              </a:spcBef>
            </a:pPr>
            <a:endParaRPr lang="en-US"/>
          </a:p>
        </p:txBody>
      </p:sp>
      <p:sp>
        <p:nvSpPr>
          <p:cNvPr id="54307" name="Rectangle 13"/>
          <p:cNvSpPr>
            <a:spLocks noChangeArrowheads="1"/>
          </p:cNvSpPr>
          <p:nvPr/>
        </p:nvSpPr>
        <p:spPr bwMode="auto">
          <a:xfrm>
            <a:off x="5257800" y="609600"/>
            <a:ext cx="1143000" cy="92075"/>
          </a:xfrm>
          <a:prstGeom prst="rect">
            <a:avLst/>
          </a:prstGeom>
          <a:solidFill>
            <a:schemeClr val="bg1"/>
          </a:solidFill>
          <a:ln w="9525">
            <a:noFill/>
            <a:miter lim="800000"/>
            <a:headEnd/>
            <a:tailEnd/>
          </a:ln>
        </p:spPr>
        <p:txBody>
          <a:bodyPr>
            <a:spAutoFit/>
          </a:bodyPr>
          <a:lstStyle/>
          <a:p>
            <a:pPr algn="ctr">
              <a:spcBef>
                <a:spcPct val="50000"/>
              </a:spcBef>
            </a:pPr>
            <a:endParaRPr lang="en-US"/>
          </a:p>
        </p:txBody>
      </p:sp>
      <p:sp>
        <p:nvSpPr>
          <p:cNvPr id="14" name="Line 4"/>
          <p:cNvSpPr>
            <a:spLocks noChangeShapeType="1"/>
          </p:cNvSpPr>
          <p:nvPr/>
        </p:nvSpPr>
        <p:spPr bwMode="auto">
          <a:xfrm>
            <a:off x="647700" y="2046514"/>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5" name="Picture 2"/>
          <p:cNvPicPr>
            <a:picLocks noChangeAspect="1" noChangeArrowheads="1"/>
          </p:cNvPicPr>
          <p:nvPr/>
        </p:nvPicPr>
        <p:blipFill>
          <a:blip r:embed="rId3" cstate="print"/>
          <a:srcRect/>
          <a:stretch>
            <a:fillRect/>
          </a:stretch>
        </p:blipFill>
        <p:spPr bwMode="auto">
          <a:xfrm>
            <a:off x="762000" y="1447800"/>
            <a:ext cx="3995738" cy="3016250"/>
          </a:xfrm>
          <a:prstGeom prst="rect">
            <a:avLst/>
          </a:prstGeom>
          <a:noFill/>
          <a:ln w="12700">
            <a:noFill/>
            <a:miter lim="800000"/>
            <a:headEnd/>
            <a:tailEnd/>
          </a:ln>
        </p:spPr>
      </p:pic>
      <p:pic>
        <p:nvPicPr>
          <p:cNvPr id="236546" name="Picture 3"/>
          <p:cNvPicPr>
            <a:picLocks noChangeAspect="1" noChangeArrowheads="1"/>
          </p:cNvPicPr>
          <p:nvPr/>
        </p:nvPicPr>
        <p:blipFill>
          <a:blip r:embed="rId4" cstate="print"/>
          <a:srcRect/>
          <a:stretch>
            <a:fillRect/>
          </a:stretch>
        </p:blipFill>
        <p:spPr bwMode="auto">
          <a:xfrm>
            <a:off x="4419600" y="3951288"/>
            <a:ext cx="4046538" cy="2732087"/>
          </a:xfrm>
          <a:prstGeom prst="rect">
            <a:avLst/>
          </a:prstGeom>
          <a:noFill/>
          <a:ln w="12700">
            <a:noFill/>
            <a:miter lim="800000"/>
            <a:headEnd/>
            <a:tailEnd/>
          </a:ln>
        </p:spPr>
      </p:pic>
      <p:sp>
        <p:nvSpPr>
          <p:cNvPr id="236547" name="Text Box 4"/>
          <p:cNvSpPr txBox="1">
            <a:spLocks noChangeArrowheads="1"/>
          </p:cNvSpPr>
          <p:nvPr/>
        </p:nvSpPr>
        <p:spPr bwMode="auto">
          <a:xfrm>
            <a:off x="2438400" y="228600"/>
            <a:ext cx="4514890" cy="707886"/>
          </a:xfrm>
          <a:prstGeom prst="rect">
            <a:avLst/>
          </a:prstGeom>
          <a:noFill/>
          <a:ln w="9525">
            <a:noFill/>
            <a:miter lim="800000"/>
            <a:headEnd/>
            <a:tailEnd/>
          </a:ln>
        </p:spPr>
        <p:txBody>
          <a:bodyPr wrap="none">
            <a:spAutoFit/>
          </a:bodyPr>
          <a:lstStyle/>
          <a:p>
            <a:r>
              <a:rPr lang="en-US" sz="4000" dirty="0">
                <a:solidFill>
                  <a:srgbClr val="002060"/>
                </a:solidFill>
                <a:latin typeface="Calibri" pitchFamily="34" charset="0"/>
              </a:rPr>
              <a:t>Abidjan, March 2011</a:t>
            </a:r>
          </a:p>
        </p:txBody>
      </p:sp>
      <p:sp>
        <p:nvSpPr>
          <p:cNvPr id="6" name="Line 4"/>
          <p:cNvSpPr>
            <a:spLocks noChangeShapeType="1"/>
          </p:cNvSpPr>
          <p:nvPr/>
        </p:nvSpPr>
        <p:spPr bwMode="auto">
          <a:xfrm>
            <a:off x="647700" y="10668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6"/>
          <p:cNvSpPr>
            <a:spLocks noGrp="1" noChangeArrowheads="1"/>
          </p:cNvSpPr>
          <p:nvPr>
            <p:ph type="title"/>
          </p:nvPr>
        </p:nvSpPr>
        <p:spPr>
          <a:xfrm>
            <a:off x="381000" y="76200"/>
            <a:ext cx="8229600" cy="1143000"/>
          </a:xfrm>
        </p:spPr>
        <p:txBody>
          <a:bodyPr/>
          <a:lstStyle/>
          <a:p>
            <a:pPr eaLnBrk="1" hangingPunct="1"/>
            <a:r>
              <a:rPr lang="en-US" sz="4000" dirty="0" smtClean="0">
                <a:solidFill>
                  <a:srgbClr val="002060"/>
                </a:solidFill>
                <a:latin typeface="Arial" pitchFamily="34" charset="0"/>
                <a:cs typeface="Arial" pitchFamily="34" charset="0"/>
              </a:rPr>
              <a:t>3</a:t>
            </a:r>
            <a:r>
              <a:rPr lang="en-US" sz="4000" baseline="30000" dirty="0" smtClean="0">
                <a:solidFill>
                  <a:srgbClr val="002060"/>
                </a:solidFill>
                <a:latin typeface="Arial" pitchFamily="34" charset="0"/>
                <a:cs typeface="Arial" pitchFamily="34" charset="0"/>
              </a:rPr>
              <a:t>rd</a:t>
            </a:r>
            <a:r>
              <a:rPr lang="en-US" sz="4000" dirty="0">
                <a:solidFill>
                  <a:srgbClr val="002060"/>
                </a:solidFill>
                <a:latin typeface="Arial" pitchFamily="34" charset="0"/>
                <a:cs typeface="Arial" pitchFamily="34" charset="0"/>
              </a:rPr>
              <a:t>-</a:t>
            </a:r>
            <a:r>
              <a:rPr lang="en-US" sz="4000" dirty="0" smtClean="0">
                <a:solidFill>
                  <a:srgbClr val="002060"/>
                </a:solidFill>
                <a:latin typeface="Arial" pitchFamily="34" charset="0"/>
                <a:cs typeface="Arial" pitchFamily="34" charset="0"/>
              </a:rPr>
              <a:t>line ART in Côte d’Ivoire</a:t>
            </a:r>
          </a:p>
        </p:txBody>
      </p:sp>
      <p:sp>
        <p:nvSpPr>
          <p:cNvPr id="56323" name="Text Box 9"/>
          <p:cNvSpPr txBox="1">
            <a:spLocks noChangeArrowheads="1"/>
          </p:cNvSpPr>
          <p:nvPr/>
        </p:nvSpPr>
        <p:spPr bwMode="auto">
          <a:xfrm>
            <a:off x="0" y="6519863"/>
            <a:ext cx="9144000" cy="338137"/>
          </a:xfrm>
          <a:prstGeom prst="rect">
            <a:avLst/>
          </a:prstGeom>
          <a:noFill/>
          <a:ln w="25400" algn="ctr">
            <a:noFill/>
            <a:miter lim="800000"/>
            <a:headEnd type="none" w="sm" len="sm"/>
            <a:tailEnd type="none" w="sm" len="sm"/>
          </a:ln>
        </p:spPr>
        <p:txBody>
          <a:bodyPr>
            <a:spAutoFit/>
          </a:bodyPr>
          <a:lstStyle/>
          <a:p>
            <a:r>
              <a:rPr lang="en-US" sz="1600" dirty="0" err="1" smtClean="0"/>
              <a:t>Ouattara</a:t>
            </a:r>
            <a:r>
              <a:rPr lang="en-US" sz="1600" dirty="0" smtClean="0"/>
              <a:t> et al., JAIDS </a:t>
            </a:r>
            <a:r>
              <a:rPr lang="en-US" sz="1600" dirty="0"/>
              <a:t>2014</a:t>
            </a:r>
          </a:p>
        </p:txBody>
      </p:sp>
      <p:graphicFrame>
        <p:nvGraphicFramePr>
          <p:cNvPr id="7" name="Table 6"/>
          <p:cNvGraphicFramePr>
            <a:graphicFrameLocks noGrp="1"/>
          </p:cNvGraphicFramePr>
          <p:nvPr>
            <p:extLst>
              <p:ext uri="{D42A27DB-BD31-4B8C-83A1-F6EECF244321}">
                <p14:modId xmlns:p14="http://schemas.microsoft.com/office/powerpoint/2010/main" xmlns="" val="2136721840"/>
              </p:ext>
            </p:extLst>
          </p:nvPr>
        </p:nvGraphicFramePr>
        <p:xfrm>
          <a:off x="152400" y="1447800"/>
          <a:ext cx="8839202" cy="4483608"/>
        </p:xfrm>
        <a:graphic>
          <a:graphicData uri="http://schemas.openxmlformats.org/drawingml/2006/table">
            <a:tbl>
              <a:tblPr>
                <a:tableStyleId>{D27102A9-8310-4765-A935-A1911B00CA55}</a:tableStyleId>
              </a:tblPr>
              <a:tblGrid>
                <a:gridCol w="5181602"/>
                <a:gridCol w="106604"/>
                <a:gridCol w="1188796"/>
                <a:gridCol w="106604"/>
                <a:gridCol w="66002"/>
                <a:gridCol w="970394"/>
                <a:gridCol w="1219200"/>
              </a:tblGrid>
              <a:tr h="334369">
                <a:tc>
                  <a:txBody>
                    <a:bodyPr/>
                    <a:lstStyle/>
                    <a:p>
                      <a:pPr marL="0" marR="0" algn="ctr">
                        <a:spcBef>
                          <a:spcPts val="0"/>
                        </a:spcBef>
                        <a:spcAft>
                          <a:spcPts val="0"/>
                        </a:spcAft>
                      </a:pPr>
                      <a:endParaRPr lang="fr-FR" sz="2200" noProof="0" dirty="0">
                        <a:latin typeface="Arial" pitchFamily="34" charset="0"/>
                        <a:ea typeface="Times New Roman"/>
                        <a:cs typeface="Arial" pitchFamily="34" charset="0"/>
                      </a:endParaRPr>
                    </a:p>
                  </a:txBody>
                  <a:tcPr marL="40602" marR="40602" marT="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6">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2200" b="0" kern="1200" noProof="0" dirty="0" smtClean="0">
                        <a:solidFill>
                          <a:schemeClr val="tx1"/>
                        </a:solidFill>
                        <a:latin typeface="Arial" pitchFamily="34" charset="0"/>
                        <a:ea typeface="Times New Roman"/>
                        <a:cs typeface="Arial" pitchFamily="34" charset="0"/>
                      </a:endParaRPr>
                    </a:p>
                  </a:txBody>
                  <a:tcPr marL="40602" marR="40602"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4320">
                <a:tc>
                  <a:txBody>
                    <a:bodyPr/>
                    <a:lstStyle/>
                    <a:p>
                      <a:pPr marL="0" marR="0" algn="ctr">
                        <a:spcBef>
                          <a:spcPts val="0"/>
                        </a:spcBef>
                        <a:spcAft>
                          <a:spcPts val="0"/>
                        </a:spcAft>
                      </a:pPr>
                      <a:endParaRPr lang="fr-FR" sz="2200" noProof="0" dirty="0">
                        <a:latin typeface="Arial" pitchFamily="34" charset="0"/>
                        <a:ea typeface="Times New Roman"/>
                        <a:cs typeface="Arial" pitchFamily="34" charset="0"/>
                      </a:endParaRPr>
                    </a:p>
                  </a:txBody>
                  <a:tcPr marL="40602" marR="40602" marT="0" marB="0" anchor="ctr">
                    <a:lnL>
                      <a:noFill/>
                    </a:lnL>
                    <a:lnR>
                      <a:noFill/>
                    </a:lnR>
                    <a:lnT>
                      <a:noFill/>
                    </a:lnT>
                    <a:lnB>
                      <a:noFill/>
                    </a:lnB>
                    <a:lnTlToBr w="12700" cmpd="sng">
                      <a:noFill/>
                      <a:prstDash val="solid"/>
                    </a:lnTlToBr>
                    <a:lnBlToTr w="12700" cmpd="sng">
                      <a:noFill/>
                      <a:prstDash val="solid"/>
                    </a:lnBlToTr>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200" kern="1200" noProof="0" dirty="0" err="1" smtClean="0">
                          <a:latin typeface="Arial" pitchFamily="34" charset="0"/>
                          <a:cs typeface="Arial" pitchFamily="34" charset="0"/>
                        </a:rPr>
                        <a:t>Clinical</a:t>
                      </a:r>
                      <a:endParaRPr lang="fr-FR" sz="2200" b="0" kern="1200" noProof="0" dirty="0" smtClean="0">
                        <a:solidFill>
                          <a:schemeClr val="tx1"/>
                        </a:solidFill>
                        <a:latin typeface="Arial" pitchFamily="34" charset="0"/>
                        <a:ea typeface="Times New Roman"/>
                        <a:cs typeface="Arial" pitchFamily="34" charset="0"/>
                      </a:endParaRPr>
                    </a:p>
                  </a:txBody>
                  <a:tcPr marL="40602" marR="40602"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pPr>
                        <a:spcBef>
                          <a:spcPts val="0"/>
                        </a:spcBef>
                        <a:spcAft>
                          <a:spcPts val="0"/>
                        </a:spcAft>
                      </a:pPr>
                      <a:endParaRPr lang="en-US" dirty="0">
                        <a:latin typeface="Arial" pitchFamily="34" charset="0"/>
                        <a:cs typeface="Arial" pitchFamily="34" charset="0"/>
                      </a:endParaRPr>
                    </a:p>
                  </a:txBody>
                  <a:tcPr marL="40602" marR="40602"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en-US"/>
                    </a:p>
                  </a:txBody>
                  <a:tcPr/>
                </a:tc>
                <a:tc gridSpan="2">
                  <a:txBody>
                    <a:bodyPr/>
                    <a:lstStyle/>
                    <a:p>
                      <a:pPr marL="0" marR="0" algn="ctr">
                        <a:spcBef>
                          <a:spcPts val="0"/>
                        </a:spcBef>
                        <a:spcAft>
                          <a:spcPts val="0"/>
                        </a:spcAft>
                      </a:pPr>
                      <a:r>
                        <a:rPr lang="fr-FR" sz="2200" noProof="0" dirty="0" err="1" smtClean="0">
                          <a:latin typeface="Arial" pitchFamily="34" charset="0"/>
                          <a:cs typeface="Arial" pitchFamily="34" charset="0"/>
                        </a:rPr>
                        <a:t>Economic</a:t>
                      </a:r>
                      <a:endParaRPr lang="fr-FR" sz="2200" b="0" noProof="0" dirty="0">
                        <a:latin typeface="Arial" pitchFamily="34" charset="0"/>
                        <a:ea typeface="Times New Roman"/>
                        <a:cs typeface="Arial" pitchFamily="34" charset="0"/>
                      </a:endParaRPr>
                    </a:p>
                  </a:txBody>
                  <a:tcPr marL="40602" marR="40602"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r>
              <a:tr h="731520">
                <a:tc>
                  <a:txBody>
                    <a:bodyPr/>
                    <a:lstStyle/>
                    <a:p>
                      <a:pPr marL="0" marR="0" algn="ctr">
                        <a:spcBef>
                          <a:spcPts val="0"/>
                        </a:spcBef>
                        <a:spcAft>
                          <a:spcPts val="0"/>
                        </a:spcAft>
                      </a:pPr>
                      <a:r>
                        <a:rPr lang="fr-FR" sz="2200" noProof="0" dirty="0" err="1" smtClean="0">
                          <a:latin typeface="Arial" pitchFamily="34" charset="0"/>
                          <a:ea typeface="Times New Roman"/>
                          <a:cs typeface="Arial" pitchFamily="34" charset="0"/>
                        </a:rPr>
                        <a:t>Strategy</a:t>
                      </a:r>
                      <a:endParaRPr lang="fr-FR" sz="2200" noProof="0" dirty="0">
                        <a:latin typeface="Arial" pitchFamily="34" charset="0"/>
                        <a:ea typeface="Times New Roman"/>
                        <a:cs typeface="Arial" pitchFamily="34" charset="0"/>
                      </a:endParaRPr>
                    </a:p>
                  </a:txBody>
                  <a:tcPr marL="40602" marR="40602"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fr-FR" sz="2200" b="0" noProof="0" dirty="0" smtClean="0">
                          <a:latin typeface="Arial" pitchFamily="34" charset="0"/>
                          <a:ea typeface="+mn-ea"/>
                          <a:cs typeface="Arial" pitchFamily="34" charset="0"/>
                        </a:rPr>
                        <a:t>L-E (</a:t>
                      </a:r>
                      <a:r>
                        <a:rPr lang="fr-FR" sz="2200" b="0" noProof="0" dirty="0" err="1" smtClean="0">
                          <a:latin typeface="Arial" pitchFamily="34" charset="0"/>
                          <a:ea typeface="+mn-ea"/>
                          <a:cs typeface="Arial" pitchFamily="34" charset="0"/>
                        </a:rPr>
                        <a:t>months</a:t>
                      </a:r>
                      <a:r>
                        <a:rPr lang="fr-FR" sz="2200" b="0" noProof="0" dirty="0" smtClean="0">
                          <a:latin typeface="Arial" pitchFamily="34" charset="0"/>
                          <a:ea typeface="+mn-ea"/>
                          <a:cs typeface="Arial" pitchFamily="34" charset="0"/>
                        </a:rPr>
                        <a:t>)</a:t>
                      </a:r>
                      <a:endParaRPr lang="fr-FR" sz="2200" b="0" noProof="0" dirty="0">
                        <a:latin typeface="Arial" pitchFamily="34" charset="0"/>
                        <a:ea typeface="Times New Roman"/>
                        <a:cs typeface="Arial" pitchFamily="34" charset="0"/>
                      </a:endParaRPr>
                    </a:p>
                  </a:txBody>
                  <a:tcPr marL="40602" marR="40602"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algn="ctr">
                        <a:spcBef>
                          <a:spcPts val="200"/>
                        </a:spcBef>
                        <a:spcAft>
                          <a:spcPts val="200"/>
                        </a:spcAft>
                      </a:pPr>
                      <a:endParaRPr lang="en-US" sz="1800" b="0" dirty="0">
                        <a:latin typeface="+mj-lt"/>
                        <a:ea typeface="Times New Roman"/>
                        <a:cs typeface="Times New Roman"/>
                      </a:endParaRPr>
                    </a:p>
                  </a:txBody>
                  <a:tcPr marL="40602" marR="4060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Bef>
                          <a:spcPts val="0"/>
                        </a:spcBef>
                        <a:spcAft>
                          <a:spcPts val="0"/>
                        </a:spcAft>
                      </a:pPr>
                      <a:endParaRPr lang="en-US" dirty="0">
                        <a:latin typeface="Arial" pitchFamily="34" charset="0"/>
                        <a:cs typeface="Arial" pitchFamily="34" charset="0"/>
                      </a:endParaRPr>
                    </a:p>
                  </a:txBody>
                  <a:tcPr marL="40602" marR="40602"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fr-FR" sz="2200" noProof="0" dirty="0" err="1" smtClean="0">
                          <a:latin typeface="Arial" pitchFamily="34" charset="0"/>
                          <a:cs typeface="Arial" pitchFamily="34" charset="0"/>
                        </a:rPr>
                        <a:t>Cost</a:t>
                      </a:r>
                      <a:endParaRPr lang="fr-FR" sz="2200" noProof="0" dirty="0" smtClean="0">
                        <a:latin typeface="Arial" pitchFamily="34" charset="0"/>
                        <a:cs typeface="Arial" pitchFamily="34" charset="0"/>
                      </a:endParaRPr>
                    </a:p>
                    <a:p>
                      <a:pPr marL="0" marR="0" algn="ctr">
                        <a:spcBef>
                          <a:spcPts val="0"/>
                        </a:spcBef>
                        <a:spcAft>
                          <a:spcPts val="0"/>
                        </a:spcAft>
                      </a:pPr>
                      <a:r>
                        <a:rPr lang="fr-FR" sz="2200" noProof="0" dirty="0" smtClean="0">
                          <a:latin typeface="Arial" pitchFamily="34" charset="0"/>
                          <a:cs typeface="Arial" pitchFamily="34" charset="0"/>
                        </a:rPr>
                        <a:t>($)</a:t>
                      </a:r>
                      <a:endParaRPr lang="fr-FR" sz="2200" b="0" noProof="0" dirty="0">
                        <a:latin typeface="Arial" pitchFamily="34" charset="0"/>
                        <a:ea typeface="Times New Roman"/>
                        <a:cs typeface="Arial" pitchFamily="34" charset="0"/>
                      </a:endParaRPr>
                    </a:p>
                  </a:txBody>
                  <a:tcPr marL="40602" marR="40602"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fr-FR" sz="2200" noProof="0" dirty="0" smtClean="0">
                          <a:latin typeface="Arial" pitchFamily="34" charset="0"/>
                          <a:cs typeface="Arial" pitchFamily="34" charset="0"/>
                        </a:rPr>
                        <a:t>C-E Ratio</a:t>
                      </a:r>
                      <a:r>
                        <a:rPr lang="fr-FR" sz="2200" baseline="0" noProof="0" dirty="0" smtClean="0">
                          <a:latin typeface="Arial" pitchFamily="34" charset="0"/>
                          <a:cs typeface="Arial" pitchFamily="34" charset="0"/>
                        </a:rPr>
                        <a:t>   ($/YLS)</a:t>
                      </a:r>
                      <a:endParaRPr lang="fr-FR" sz="2200" b="0" noProof="0" dirty="0">
                        <a:latin typeface="Arial" pitchFamily="34" charset="0"/>
                        <a:ea typeface="Times New Roman"/>
                        <a:cs typeface="Arial" pitchFamily="34" charset="0"/>
                      </a:endParaRPr>
                    </a:p>
                  </a:txBody>
                  <a:tcPr marL="40602" marR="40602"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57200">
                <a:tc gridSpan="7">
                  <a:txBody>
                    <a:bodyPr/>
                    <a:lstStyle/>
                    <a:p>
                      <a:pPr marL="0" marR="0" algn="l">
                        <a:spcBef>
                          <a:spcPts val="0"/>
                        </a:spcBef>
                        <a:spcAft>
                          <a:spcPts val="0"/>
                        </a:spcAft>
                      </a:pPr>
                      <a:r>
                        <a:rPr lang="fr-FR" sz="2200" b="1" i="1" noProof="0" dirty="0" smtClean="0">
                          <a:latin typeface="Arial" pitchFamily="34" charset="0"/>
                          <a:cs typeface="Arial" pitchFamily="34" charset="0"/>
                        </a:rPr>
                        <a:t>Routine CD4</a:t>
                      </a:r>
                      <a:r>
                        <a:rPr lang="fr-FR" sz="2200" b="1" i="1" baseline="0" noProof="0" dirty="0" smtClean="0">
                          <a:latin typeface="Arial" pitchFamily="34" charset="0"/>
                          <a:cs typeface="Arial" pitchFamily="34" charset="0"/>
                        </a:rPr>
                        <a:t> </a:t>
                      </a:r>
                      <a:r>
                        <a:rPr lang="fr-FR" sz="2200" b="1" i="1" baseline="0" noProof="0" dirty="0" err="1" smtClean="0">
                          <a:latin typeface="Arial" pitchFamily="34" charset="0"/>
                          <a:cs typeface="Arial" pitchFamily="34" charset="0"/>
                        </a:rPr>
                        <a:t>counts</a:t>
                      </a:r>
                      <a:r>
                        <a:rPr lang="fr-FR" sz="2200" b="1" i="1" baseline="0" noProof="0" dirty="0" smtClean="0">
                          <a:latin typeface="Arial" pitchFamily="34" charset="0"/>
                          <a:cs typeface="Arial" pitchFamily="34" charset="0"/>
                        </a:rPr>
                        <a:t> for </a:t>
                      </a:r>
                      <a:r>
                        <a:rPr lang="fr-FR" sz="2200" b="1" i="1" baseline="0" noProof="0" dirty="0" err="1" smtClean="0">
                          <a:latin typeface="Arial" pitchFamily="34" charset="0"/>
                          <a:cs typeface="Arial" pitchFamily="34" charset="0"/>
                        </a:rPr>
                        <a:t>failure</a:t>
                      </a:r>
                      <a:endParaRPr lang="fr-FR" sz="2200" b="1" i="1" noProof="0" dirty="0">
                        <a:latin typeface="Arial" pitchFamily="34" charset="0"/>
                        <a:ea typeface="Times New Roman"/>
                        <a:cs typeface="Arial" pitchFamily="34" charset="0"/>
                      </a:endParaRPr>
                    </a:p>
                  </a:txBody>
                  <a:tcPr marL="40602" marR="40602" marT="0" marB="0" anchor="ctr">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pPr marL="0" marR="0" algn="ctr">
                        <a:spcBef>
                          <a:spcPts val="200"/>
                        </a:spcBef>
                        <a:spcAft>
                          <a:spcPts val="200"/>
                        </a:spcAft>
                      </a:pPr>
                      <a:endParaRPr lang="fr-FR" sz="2200" noProof="0" dirty="0">
                        <a:latin typeface="+mj-lt"/>
                        <a:ea typeface="Times New Roman"/>
                        <a:cs typeface="Times New Roman"/>
                      </a:endParaRPr>
                    </a:p>
                  </a:txBody>
                  <a:tcPr marL="40602" marR="40602" marT="0" marB="0" anchor="ctr">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pPr marL="0" marR="0" algn="ctr">
                        <a:spcBef>
                          <a:spcPts val="200"/>
                        </a:spcBef>
                        <a:spcAft>
                          <a:spcPts val="200"/>
                        </a:spcAft>
                      </a:pPr>
                      <a:endParaRPr lang="fr-FR" sz="2200" noProof="0" dirty="0">
                        <a:latin typeface="+mj-lt"/>
                        <a:ea typeface="Times New Roman"/>
                        <a:cs typeface="Times New Roman"/>
                      </a:endParaRPr>
                    </a:p>
                  </a:txBody>
                  <a:tcPr marL="40602" marR="40602" marT="0" marB="0" anchor="ctr">
                    <a:lnT w="12700" cap="flat" cmpd="sng" algn="ctr">
                      <a:solidFill>
                        <a:schemeClr val="tx1"/>
                      </a:solidFill>
                      <a:prstDash val="solid"/>
                      <a:round/>
                      <a:headEnd type="none" w="med" len="med"/>
                      <a:tailEnd type="none" w="med" len="med"/>
                    </a:lnT>
                  </a:tcPr>
                </a:tc>
                <a:tc hMerge="1">
                  <a:txBody>
                    <a:bodyPr/>
                    <a:lstStyle/>
                    <a:p>
                      <a:pPr marL="0" marR="0" algn="ctr">
                        <a:spcBef>
                          <a:spcPts val="200"/>
                        </a:spcBef>
                        <a:spcAft>
                          <a:spcPts val="200"/>
                        </a:spcAft>
                      </a:pPr>
                      <a:endParaRPr lang="fr-FR" sz="2200" noProof="0" dirty="0">
                        <a:latin typeface="+mj-lt"/>
                        <a:ea typeface="Times New Roman"/>
                        <a:cs typeface="Times New Roman"/>
                      </a:endParaRPr>
                    </a:p>
                  </a:txBody>
                  <a:tcPr marL="40602" marR="40602" marT="0" marB="0" anchor="ctr">
                    <a:lnT w="12700" cap="flat" cmpd="sng" algn="ctr">
                      <a:solidFill>
                        <a:schemeClr val="tx1"/>
                      </a:solidFill>
                      <a:prstDash val="solid"/>
                      <a:round/>
                      <a:headEnd type="none" w="med" len="med"/>
                      <a:tailEnd type="none" w="med" len="med"/>
                    </a:lnT>
                  </a:tcPr>
                </a:tc>
              </a:tr>
              <a:tr h="338328">
                <a:tc>
                  <a:txBody>
                    <a:bodyPr/>
                    <a:lstStyle/>
                    <a:p>
                      <a:pPr marL="0" marR="0" indent="114300" algn="l">
                        <a:spcBef>
                          <a:spcPts val="0"/>
                        </a:spcBef>
                        <a:spcAft>
                          <a:spcPts val="0"/>
                        </a:spcAft>
                      </a:pPr>
                      <a:r>
                        <a:rPr lang="fr-FR" sz="2200" noProof="0" dirty="0" smtClean="0">
                          <a:latin typeface="Arial" pitchFamily="34" charset="0"/>
                          <a:cs typeface="Arial" pitchFamily="34" charset="0"/>
                        </a:rPr>
                        <a:t>2</a:t>
                      </a:r>
                      <a:r>
                        <a:rPr lang="fr-FR" sz="2200" baseline="30000" noProof="0" dirty="0" smtClean="0">
                          <a:latin typeface="Arial" pitchFamily="34" charset="0"/>
                          <a:cs typeface="Arial" pitchFamily="34" charset="0"/>
                        </a:rPr>
                        <a:t>nd</a:t>
                      </a:r>
                      <a:r>
                        <a:rPr lang="fr-FR" sz="2200" baseline="0" noProof="0" dirty="0" smtClean="0">
                          <a:latin typeface="Arial" pitchFamily="34" charset="0"/>
                          <a:cs typeface="Arial" pitchFamily="34" charset="0"/>
                        </a:rPr>
                        <a:t>-line A</a:t>
                      </a:r>
                      <a:r>
                        <a:rPr lang="fr-FR" sz="2200" noProof="0" dirty="0" smtClean="0">
                          <a:latin typeface="Arial" pitchFamily="34" charset="0"/>
                          <a:cs typeface="Arial" pitchFamily="34" charset="0"/>
                        </a:rPr>
                        <a:t>RT </a:t>
                      </a:r>
                      <a:r>
                        <a:rPr lang="fr-FR" sz="2200" noProof="0" dirty="0" err="1" smtClean="0">
                          <a:latin typeface="Arial" pitchFamily="34" charset="0"/>
                          <a:cs typeface="Arial" pitchFamily="34" charset="0"/>
                        </a:rPr>
                        <a:t>only</a:t>
                      </a:r>
                      <a:endParaRPr lang="fr-FR" sz="2200" noProof="0" dirty="0">
                        <a:latin typeface="Arial" pitchFamily="34" charset="0"/>
                        <a:ea typeface="Times New Roman"/>
                        <a:cs typeface="Arial" pitchFamily="34" charset="0"/>
                      </a:endParaRPr>
                    </a:p>
                  </a:txBody>
                  <a:tcPr marL="40602" marR="40602" marT="0" marB="0" anchor="ctr"/>
                </a:tc>
                <a:tc>
                  <a:txBody>
                    <a:bodyPr/>
                    <a:lstStyle/>
                    <a:p>
                      <a:pPr>
                        <a:spcBef>
                          <a:spcPts val="0"/>
                        </a:spcBef>
                        <a:spcAft>
                          <a:spcPts val="0"/>
                        </a:spcAft>
                      </a:pPr>
                      <a:endParaRPr lang="en-US" dirty="0">
                        <a:latin typeface="Arial" pitchFamily="34" charset="0"/>
                        <a:cs typeface="Arial" pitchFamily="34" charset="0"/>
                      </a:endParaRPr>
                    </a:p>
                  </a:txBody>
                  <a:tcPr marL="40602" marR="40602" marT="0" marB="0" anchor="ctr"/>
                </a:tc>
                <a:tc>
                  <a:txBody>
                    <a:bodyPr/>
                    <a:lstStyle/>
                    <a:p>
                      <a:pPr marL="0" marR="0" algn="ctr">
                        <a:spcBef>
                          <a:spcPts val="0"/>
                        </a:spcBef>
                        <a:spcAft>
                          <a:spcPts val="0"/>
                        </a:spcAft>
                      </a:pPr>
                      <a:r>
                        <a:rPr lang="fr-FR" sz="2200" noProof="0" dirty="0" smtClean="0">
                          <a:latin typeface="Arial" pitchFamily="34" charset="0"/>
                          <a:cs typeface="Arial" pitchFamily="34" charset="0"/>
                        </a:rPr>
                        <a:t>49.6</a:t>
                      </a:r>
                      <a:endParaRPr lang="fr-FR" sz="2200" noProof="0" dirty="0">
                        <a:latin typeface="Arial" pitchFamily="34" charset="0"/>
                        <a:ea typeface="Times New Roman"/>
                        <a:cs typeface="Arial" pitchFamily="34" charset="0"/>
                      </a:endParaRPr>
                    </a:p>
                  </a:txBody>
                  <a:tcPr marL="40602" marR="40602" marT="0" marB="0" anchor="ctr"/>
                </a:tc>
                <a:tc>
                  <a:txBody>
                    <a:bodyPr/>
                    <a:lstStyle/>
                    <a:p>
                      <a:pPr marL="0" marR="0" algn="ctr">
                        <a:spcBef>
                          <a:spcPts val="0"/>
                        </a:spcBef>
                        <a:spcAft>
                          <a:spcPts val="0"/>
                        </a:spcAft>
                      </a:pPr>
                      <a:r>
                        <a:rPr lang="fr-FR" sz="2200" noProof="0" dirty="0" smtClean="0">
                          <a:latin typeface="Arial" pitchFamily="34" charset="0"/>
                          <a:cs typeface="Arial" pitchFamily="34" charset="0"/>
                        </a:rPr>
                        <a:t> </a:t>
                      </a:r>
                      <a:endParaRPr lang="fr-FR" sz="2200" noProof="0" dirty="0">
                        <a:latin typeface="Arial" pitchFamily="34" charset="0"/>
                        <a:ea typeface="Times New Roman"/>
                        <a:cs typeface="Arial" pitchFamily="34" charset="0"/>
                      </a:endParaRPr>
                    </a:p>
                  </a:txBody>
                  <a:tcPr marL="40602" marR="40602" marT="0" marB="0" anchor="ctr"/>
                </a:tc>
                <a:tc gridSpan="2">
                  <a:txBody>
                    <a:bodyPr/>
                    <a:lstStyle/>
                    <a:p>
                      <a:pPr marL="0" marR="0" algn="ctr">
                        <a:spcBef>
                          <a:spcPts val="0"/>
                        </a:spcBef>
                        <a:spcAft>
                          <a:spcPts val="0"/>
                        </a:spcAft>
                      </a:pPr>
                      <a:r>
                        <a:rPr lang="fr-FR" sz="2200" noProof="0" dirty="0" smtClean="0">
                          <a:latin typeface="Arial" pitchFamily="34" charset="0"/>
                          <a:cs typeface="Arial" pitchFamily="34" charset="0"/>
                        </a:rPr>
                        <a:t>  4,700</a:t>
                      </a:r>
                      <a:endParaRPr lang="fr-FR" sz="2200" noProof="0" dirty="0">
                        <a:latin typeface="Arial" pitchFamily="34" charset="0"/>
                        <a:ea typeface="Times New Roman"/>
                        <a:cs typeface="Arial" pitchFamily="34" charset="0"/>
                      </a:endParaRPr>
                    </a:p>
                  </a:txBody>
                  <a:tcPr marL="40602" marR="40602" marT="0" marB="0" anchor="ctr"/>
                </a:tc>
                <a:tc hMerge="1">
                  <a:txBody>
                    <a:bodyPr/>
                    <a:lstStyle/>
                    <a:p>
                      <a:pPr marL="0" marR="0" algn="ctr">
                        <a:spcBef>
                          <a:spcPts val="0"/>
                        </a:spcBef>
                        <a:spcAft>
                          <a:spcPts val="0"/>
                        </a:spcAft>
                      </a:pPr>
                      <a:endParaRPr lang="fr-FR" sz="2200" noProof="0" dirty="0">
                        <a:latin typeface="+mj-lt"/>
                        <a:ea typeface="Times New Roman"/>
                        <a:cs typeface="Times New Roman"/>
                      </a:endParaRPr>
                    </a:p>
                  </a:txBody>
                  <a:tcPr marL="40602" marR="40602" marT="0" marB="0" anchor="ctr"/>
                </a:tc>
                <a:tc>
                  <a:txBody>
                    <a:bodyPr/>
                    <a:lstStyle/>
                    <a:p>
                      <a:pPr marL="0" marR="0" algn="ctr">
                        <a:spcBef>
                          <a:spcPts val="0"/>
                        </a:spcBef>
                        <a:spcAft>
                          <a:spcPts val="0"/>
                        </a:spcAft>
                      </a:pPr>
                      <a:r>
                        <a:rPr lang="fr-FR" sz="2200" noProof="0" dirty="0" smtClean="0">
                          <a:latin typeface="Arial" pitchFamily="34" charset="0"/>
                          <a:cs typeface="Arial" pitchFamily="34" charset="0"/>
                        </a:rPr>
                        <a:t>--</a:t>
                      </a:r>
                      <a:endParaRPr lang="fr-FR" sz="2200" noProof="0" dirty="0">
                        <a:latin typeface="Arial" pitchFamily="34" charset="0"/>
                        <a:ea typeface="Times New Roman"/>
                        <a:cs typeface="Arial" pitchFamily="34" charset="0"/>
                      </a:endParaRPr>
                    </a:p>
                  </a:txBody>
                  <a:tcPr marL="40602" marR="40602" marT="0" marB="0" anchor="ctr"/>
                </a:tc>
              </a:tr>
              <a:tr h="334369">
                <a:tc>
                  <a:txBody>
                    <a:bodyPr/>
                    <a:lstStyle/>
                    <a:p>
                      <a:pPr marL="114300" marR="0" indent="0" algn="l">
                        <a:spcBef>
                          <a:spcPts val="0"/>
                        </a:spcBef>
                        <a:spcAft>
                          <a:spcPts val="0"/>
                        </a:spcAft>
                      </a:pPr>
                      <a:r>
                        <a:rPr lang="fr-FR" sz="2200" noProof="0" dirty="0" err="1" smtClean="0">
                          <a:latin typeface="Arial" pitchFamily="34" charset="0"/>
                          <a:cs typeface="Arial" pitchFamily="34" charset="0"/>
                        </a:rPr>
                        <a:t>Adherence</a:t>
                      </a:r>
                      <a:r>
                        <a:rPr lang="fr-FR" sz="2200" noProof="0" dirty="0" smtClean="0">
                          <a:latin typeface="Arial" pitchFamily="34" charset="0"/>
                          <a:cs typeface="Arial" pitchFamily="34" charset="0"/>
                        </a:rPr>
                        <a:t> intervention, </a:t>
                      </a:r>
                      <a:r>
                        <a:rPr lang="fr-FR" sz="2200" noProof="0" dirty="0" err="1" smtClean="0">
                          <a:latin typeface="Arial" pitchFamily="34" charset="0"/>
                          <a:cs typeface="Arial" pitchFamily="34" charset="0"/>
                        </a:rPr>
                        <a:t>then</a:t>
                      </a:r>
                      <a:r>
                        <a:rPr lang="fr-FR" sz="2200" noProof="0" dirty="0" smtClean="0">
                          <a:latin typeface="Arial" pitchFamily="34" charset="0"/>
                          <a:cs typeface="Arial" pitchFamily="34" charset="0"/>
                        </a:rPr>
                        <a:t> restart 2</a:t>
                      </a:r>
                      <a:r>
                        <a:rPr lang="fr-FR" sz="2200" baseline="30000" noProof="0" dirty="0" smtClean="0">
                          <a:latin typeface="Arial" pitchFamily="34" charset="0"/>
                          <a:cs typeface="Arial" pitchFamily="34" charset="0"/>
                        </a:rPr>
                        <a:t>nd</a:t>
                      </a:r>
                      <a:r>
                        <a:rPr lang="fr-FR" sz="2200" baseline="0" noProof="0" dirty="0" smtClean="0">
                          <a:latin typeface="Arial" pitchFamily="34" charset="0"/>
                          <a:cs typeface="Arial" pitchFamily="34" charset="0"/>
                        </a:rPr>
                        <a:t>-   line ART</a:t>
                      </a:r>
                      <a:endParaRPr lang="fr-FR" sz="2200" noProof="0" dirty="0">
                        <a:latin typeface="Arial" pitchFamily="34" charset="0"/>
                        <a:ea typeface="Times New Roman"/>
                        <a:cs typeface="Arial" pitchFamily="34" charset="0"/>
                      </a:endParaRPr>
                    </a:p>
                  </a:txBody>
                  <a:tcPr marL="40602" marR="40602" marT="0" marB="0" anchor="ctr"/>
                </a:tc>
                <a:tc>
                  <a:txBody>
                    <a:bodyPr/>
                    <a:lstStyle/>
                    <a:p>
                      <a:pPr>
                        <a:spcBef>
                          <a:spcPts val="0"/>
                        </a:spcBef>
                        <a:spcAft>
                          <a:spcPts val="0"/>
                        </a:spcAft>
                      </a:pPr>
                      <a:endParaRPr lang="en-US" dirty="0">
                        <a:latin typeface="Arial" pitchFamily="34" charset="0"/>
                        <a:cs typeface="Arial" pitchFamily="34" charset="0"/>
                      </a:endParaRPr>
                    </a:p>
                  </a:txBody>
                  <a:tcPr marL="40602" marR="40602" marT="0" marB="0" anchor="ctr"/>
                </a:tc>
                <a:tc>
                  <a:txBody>
                    <a:bodyPr/>
                    <a:lstStyle/>
                    <a:p>
                      <a:pPr marL="0" marR="0" algn="ctr">
                        <a:spcBef>
                          <a:spcPts val="0"/>
                        </a:spcBef>
                        <a:spcAft>
                          <a:spcPts val="0"/>
                        </a:spcAft>
                      </a:pPr>
                      <a:r>
                        <a:rPr lang="fr-FR" sz="2200" noProof="0" dirty="0" smtClean="0">
                          <a:latin typeface="Arial" pitchFamily="34" charset="0"/>
                          <a:cs typeface="Arial" pitchFamily="34" charset="0"/>
                        </a:rPr>
                        <a:t>64.2</a:t>
                      </a:r>
                      <a:endParaRPr lang="fr-FR" sz="2200" noProof="0" dirty="0">
                        <a:latin typeface="Arial" pitchFamily="34" charset="0"/>
                        <a:ea typeface="Times New Roman"/>
                        <a:cs typeface="Arial" pitchFamily="34" charset="0"/>
                      </a:endParaRPr>
                    </a:p>
                  </a:txBody>
                  <a:tcPr marL="40602" marR="40602" marT="0" marB="0" anchor="ctr"/>
                </a:tc>
                <a:tc>
                  <a:txBody>
                    <a:bodyPr/>
                    <a:lstStyle/>
                    <a:p>
                      <a:pPr marL="0" marR="0" algn="ctr">
                        <a:spcBef>
                          <a:spcPts val="0"/>
                        </a:spcBef>
                        <a:spcAft>
                          <a:spcPts val="0"/>
                        </a:spcAft>
                      </a:pPr>
                      <a:r>
                        <a:rPr lang="fr-FR" sz="2200" noProof="0" smtClean="0">
                          <a:latin typeface="Arial" pitchFamily="34" charset="0"/>
                          <a:cs typeface="Arial" pitchFamily="34" charset="0"/>
                        </a:rPr>
                        <a:t> </a:t>
                      </a:r>
                      <a:endParaRPr lang="fr-FR" sz="2200" noProof="0">
                        <a:latin typeface="Arial" pitchFamily="34" charset="0"/>
                        <a:ea typeface="Times New Roman"/>
                        <a:cs typeface="Arial" pitchFamily="34" charset="0"/>
                      </a:endParaRPr>
                    </a:p>
                  </a:txBody>
                  <a:tcPr marL="40602" marR="40602" marT="0" marB="0" anchor="ctr"/>
                </a:tc>
                <a:tc gridSpan="2">
                  <a:txBody>
                    <a:bodyPr/>
                    <a:lstStyle/>
                    <a:p>
                      <a:pPr marL="0" marR="0" algn="ctr">
                        <a:spcBef>
                          <a:spcPts val="0"/>
                        </a:spcBef>
                        <a:spcAft>
                          <a:spcPts val="0"/>
                        </a:spcAft>
                      </a:pPr>
                      <a:r>
                        <a:rPr lang="fr-FR" sz="2200" noProof="0" dirty="0" smtClean="0">
                          <a:latin typeface="Arial" pitchFamily="34" charset="0"/>
                          <a:cs typeface="Arial" pitchFamily="34" charset="0"/>
                        </a:rPr>
                        <a:t>  6,000</a:t>
                      </a:r>
                      <a:endParaRPr lang="fr-FR" sz="2200" noProof="0" dirty="0">
                        <a:latin typeface="Arial" pitchFamily="34" charset="0"/>
                        <a:ea typeface="Times New Roman"/>
                        <a:cs typeface="Arial" pitchFamily="34" charset="0"/>
                      </a:endParaRPr>
                    </a:p>
                  </a:txBody>
                  <a:tcPr marL="40602" marR="40602" marT="0" marB="0" anchor="ctr"/>
                </a:tc>
                <a:tc hMerge="1">
                  <a:txBody>
                    <a:bodyPr/>
                    <a:lstStyle/>
                    <a:p>
                      <a:pPr marL="0" marR="0" algn="ctr">
                        <a:spcBef>
                          <a:spcPts val="0"/>
                        </a:spcBef>
                        <a:spcAft>
                          <a:spcPts val="0"/>
                        </a:spcAft>
                      </a:pPr>
                      <a:endParaRPr lang="fr-FR" sz="2200" noProof="0" dirty="0">
                        <a:latin typeface="+mj-lt"/>
                        <a:ea typeface="Times New Roman"/>
                        <a:cs typeface="Times New Roman"/>
                      </a:endParaRPr>
                    </a:p>
                  </a:txBody>
                  <a:tcPr marL="40602" marR="40602" marT="0" marB="0" anchor="ctr"/>
                </a:tc>
                <a:tc>
                  <a:txBody>
                    <a:bodyPr/>
                    <a:lstStyle/>
                    <a:p>
                      <a:pPr marL="0" marR="0" algn="ctr">
                        <a:spcBef>
                          <a:spcPts val="0"/>
                        </a:spcBef>
                        <a:spcAft>
                          <a:spcPts val="0"/>
                        </a:spcAft>
                      </a:pPr>
                      <a:r>
                        <a:rPr lang="fr-FR" sz="2200" noProof="0" dirty="0" smtClean="0">
                          <a:latin typeface="Arial" pitchFamily="34" charset="0"/>
                          <a:cs typeface="Arial" pitchFamily="34" charset="0"/>
                        </a:rPr>
                        <a:t>1,100</a:t>
                      </a:r>
                      <a:endParaRPr lang="fr-FR" sz="2200" noProof="0" dirty="0">
                        <a:latin typeface="Arial" pitchFamily="34" charset="0"/>
                        <a:ea typeface="Times New Roman"/>
                        <a:cs typeface="Arial" pitchFamily="34" charset="0"/>
                      </a:endParaRPr>
                    </a:p>
                  </a:txBody>
                  <a:tcPr marL="40602" marR="40602" marT="0" marB="0" anchor="ctr"/>
                </a:tc>
              </a:tr>
              <a:tr h="334369">
                <a:tc>
                  <a:txBody>
                    <a:bodyPr/>
                    <a:lstStyle/>
                    <a:p>
                      <a:pPr marL="114300" marR="0" indent="0" algn="l">
                        <a:spcBef>
                          <a:spcPts val="0"/>
                        </a:spcBef>
                        <a:spcAft>
                          <a:spcPts val="0"/>
                        </a:spcAft>
                      </a:pPr>
                      <a:r>
                        <a:rPr lang="fr-FR" sz="2200" kern="1200" noProof="0" dirty="0" err="1" smtClean="0">
                          <a:latin typeface="Arial" pitchFamily="34" charset="0"/>
                          <a:cs typeface="Arial" pitchFamily="34" charset="0"/>
                        </a:rPr>
                        <a:t>Adherence</a:t>
                      </a:r>
                      <a:r>
                        <a:rPr lang="fr-FR" sz="2200" kern="1200" noProof="0" dirty="0" smtClean="0">
                          <a:latin typeface="Arial" pitchFamily="34" charset="0"/>
                          <a:cs typeface="Arial" pitchFamily="34" charset="0"/>
                        </a:rPr>
                        <a:t> intervention, </a:t>
                      </a:r>
                      <a:r>
                        <a:rPr lang="fr-FR" sz="2200" kern="1200" noProof="0" dirty="0" err="1" smtClean="0">
                          <a:latin typeface="Arial" pitchFamily="34" charset="0"/>
                          <a:cs typeface="Arial" pitchFamily="34" charset="0"/>
                        </a:rPr>
                        <a:t>then</a:t>
                      </a:r>
                      <a:r>
                        <a:rPr lang="fr-FR" sz="2200" kern="1200" baseline="0" noProof="0" smtClean="0">
                          <a:latin typeface="Arial" pitchFamily="34" charset="0"/>
                          <a:cs typeface="Arial" pitchFamily="34" charset="0"/>
                        </a:rPr>
                        <a:t> 3rd-line    </a:t>
                      </a:r>
                      <a:r>
                        <a:rPr lang="fr-FR" sz="2200" kern="1200" baseline="0" noProof="0" dirty="0" smtClean="0">
                          <a:latin typeface="Arial" pitchFamily="34" charset="0"/>
                          <a:cs typeface="Arial" pitchFamily="34" charset="0"/>
                        </a:rPr>
                        <a:t>ART if </a:t>
                      </a:r>
                      <a:r>
                        <a:rPr lang="fr-FR" sz="2200" kern="1200" baseline="0" noProof="0" dirty="0" err="1" smtClean="0">
                          <a:latin typeface="Arial" pitchFamily="34" charset="0"/>
                          <a:cs typeface="Arial" pitchFamily="34" charset="0"/>
                        </a:rPr>
                        <a:t>virologic</a:t>
                      </a:r>
                      <a:r>
                        <a:rPr lang="fr-FR" sz="2200" kern="1200" baseline="0" noProof="0" dirty="0" smtClean="0">
                          <a:latin typeface="Arial" pitchFamily="34" charset="0"/>
                          <a:cs typeface="Arial" pitchFamily="34" charset="0"/>
                        </a:rPr>
                        <a:t> </a:t>
                      </a:r>
                      <a:r>
                        <a:rPr lang="fr-FR" sz="2200" kern="1200" baseline="0" noProof="0" dirty="0" err="1" smtClean="0">
                          <a:latin typeface="Arial" pitchFamily="34" charset="0"/>
                          <a:cs typeface="Arial" pitchFamily="34" charset="0"/>
                        </a:rPr>
                        <a:t>failure</a:t>
                      </a:r>
                      <a:r>
                        <a:rPr lang="fr-FR" sz="2200" kern="1200" baseline="0" noProof="0" dirty="0" smtClean="0">
                          <a:latin typeface="Arial" pitchFamily="34" charset="0"/>
                          <a:cs typeface="Arial" pitchFamily="34" charset="0"/>
                        </a:rPr>
                        <a:t> </a:t>
                      </a:r>
                      <a:r>
                        <a:rPr lang="fr-FR" sz="2200" kern="1200" baseline="0" noProof="0" dirty="0" err="1" smtClean="0">
                          <a:latin typeface="Arial" pitchFamily="34" charset="0"/>
                          <a:cs typeface="Arial" pitchFamily="34" charset="0"/>
                        </a:rPr>
                        <a:t>persists</a:t>
                      </a:r>
                      <a:endParaRPr lang="fr-FR" sz="2200" noProof="0" dirty="0">
                        <a:latin typeface="Arial" pitchFamily="34" charset="0"/>
                        <a:ea typeface="Times New Roman"/>
                        <a:cs typeface="Arial" pitchFamily="34" charset="0"/>
                      </a:endParaRPr>
                    </a:p>
                  </a:txBody>
                  <a:tcPr marL="40602" marR="40602" marT="0" marB="0" anchor="ctr"/>
                </a:tc>
                <a:tc>
                  <a:txBody>
                    <a:bodyPr/>
                    <a:lstStyle/>
                    <a:p>
                      <a:pPr>
                        <a:spcBef>
                          <a:spcPts val="0"/>
                        </a:spcBef>
                        <a:spcAft>
                          <a:spcPts val="0"/>
                        </a:spcAft>
                      </a:pPr>
                      <a:endParaRPr lang="en-US" dirty="0">
                        <a:latin typeface="Arial" pitchFamily="34" charset="0"/>
                        <a:cs typeface="Arial" pitchFamily="34" charset="0"/>
                      </a:endParaRPr>
                    </a:p>
                  </a:txBody>
                  <a:tcPr marL="40602" marR="40602" marT="0" marB="0" anchor="ctr"/>
                </a:tc>
                <a:tc>
                  <a:txBody>
                    <a:bodyPr/>
                    <a:lstStyle/>
                    <a:p>
                      <a:pPr marL="0" marR="0" algn="ctr">
                        <a:spcBef>
                          <a:spcPts val="0"/>
                        </a:spcBef>
                        <a:spcAft>
                          <a:spcPts val="0"/>
                        </a:spcAft>
                      </a:pPr>
                      <a:r>
                        <a:rPr lang="fr-FR" sz="2200" noProof="0" smtClean="0">
                          <a:latin typeface="Arial" pitchFamily="34" charset="0"/>
                          <a:cs typeface="Arial" pitchFamily="34" charset="0"/>
                        </a:rPr>
                        <a:t>90.4</a:t>
                      </a:r>
                      <a:endParaRPr lang="fr-FR" sz="2200" noProof="0">
                        <a:latin typeface="Arial" pitchFamily="34" charset="0"/>
                        <a:ea typeface="Times New Roman"/>
                        <a:cs typeface="Arial" pitchFamily="34" charset="0"/>
                      </a:endParaRPr>
                    </a:p>
                  </a:txBody>
                  <a:tcPr marL="40602" marR="40602" marT="0" marB="0" anchor="ctr"/>
                </a:tc>
                <a:tc>
                  <a:txBody>
                    <a:bodyPr/>
                    <a:lstStyle/>
                    <a:p>
                      <a:pPr marL="0" marR="0" algn="ctr">
                        <a:spcBef>
                          <a:spcPts val="0"/>
                        </a:spcBef>
                        <a:spcAft>
                          <a:spcPts val="0"/>
                        </a:spcAft>
                      </a:pPr>
                      <a:r>
                        <a:rPr lang="fr-FR" sz="2200" noProof="0" smtClean="0">
                          <a:latin typeface="Arial" pitchFamily="34" charset="0"/>
                          <a:cs typeface="Arial" pitchFamily="34" charset="0"/>
                        </a:rPr>
                        <a:t> </a:t>
                      </a:r>
                      <a:endParaRPr lang="fr-FR" sz="2200" noProof="0">
                        <a:latin typeface="Arial" pitchFamily="34" charset="0"/>
                        <a:ea typeface="Times New Roman"/>
                        <a:cs typeface="Arial" pitchFamily="34" charset="0"/>
                      </a:endParaRPr>
                    </a:p>
                  </a:txBody>
                  <a:tcPr marL="40602" marR="40602" marT="0" marB="0" anchor="ctr"/>
                </a:tc>
                <a:tc gridSpan="2">
                  <a:txBody>
                    <a:bodyPr/>
                    <a:lstStyle/>
                    <a:p>
                      <a:pPr marL="0" marR="0" algn="ctr">
                        <a:spcBef>
                          <a:spcPts val="0"/>
                        </a:spcBef>
                        <a:spcAft>
                          <a:spcPts val="0"/>
                        </a:spcAft>
                      </a:pPr>
                      <a:r>
                        <a:rPr lang="fr-FR" sz="2200" noProof="0" dirty="0" smtClean="0">
                          <a:latin typeface="Arial" pitchFamily="34" charset="0"/>
                          <a:cs typeface="Arial" pitchFamily="34" charset="0"/>
                        </a:rPr>
                        <a:t>13,800</a:t>
                      </a:r>
                      <a:endParaRPr lang="fr-FR" sz="2200" noProof="0" dirty="0">
                        <a:latin typeface="Arial" pitchFamily="34" charset="0"/>
                        <a:ea typeface="Times New Roman"/>
                        <a:cs typeface="Arial" pitchFamily="34" charset="0"/>
                      </a:endParaRPr>
                    </a:p>
                  </a:txBody>
                  <a:tcPr marL="40602" marR="40602" marT="0" marB="0" anchor="ctr"/>
                </a:tc>
                <a:tc hMerge="1">
                  <a:txBody>
                    <a:bodyPr/>
                    <a:lstStyle/>
                    <a:p>
                      <a:pPr marL="0" marR="0" algn="ctr">
                        <a:spcBef>
                          <a:spcPts val="0"/>
                        </a:spcBef>
                        <a:spcAft>
                          <a:spcPts val="0"/>
                        </a:spcAft>
                      </a:pPr>
                      <a:endParaRPr lang="fr-FR" sz="2200" noProof="0" dirty="0">
                        <a:latin typeface="+mj-lt"/>
                        <a:ea typeface="Times New Roman"/>
                        <a:cs typeface="Times New Roman"/>
                      </a:endParaRPr>
                    </a:p>
                  </a:txBody>
                  <a:tcPr marL="40602" marR="40602" marT="0" marB="0" anchor="ctr"/>
                </a:tc>
                <a:tc>
                  <a:txBody>
                    <a:bodyPr/>
                    <a:lstStyle/>
                    <a:p>
                      <a:pPr marL="0" marR="0" algn="ctr">
                        <a:spcBef>
                          <a:spcPts val="0"/>
                        </a:spcBef>
                        <a:spcAft>
                          <a:spcPts val="0"/>
                        </a:spcAft>
                      </a:pPr>
                      <a:r>
                        <a:rPr lang="fr-FR" sz="2200" noProof="0" dirty="0" smtClean="0">
                          <a:latin typeface="Arial" pitchFamily="34" charset="0"/>
                          <a:cs typeface="Arial" pitchFamily="34" charset="0"/>
                        </a:rPr>
                        <a:t>3,600</a:t>
                      </a:r>
                      <a:endParaRPr lang="fr-FR" sz="2200" noProof="0" dirty="0">
                        <a:latin typeface="Arial" pitchFamily="34" charset="0"/>
                        <a:ea typeface="Times New Roman"/>
                        <a:cs typeface="Arial" pitchFamily="34" charset="0"/>
                      </a:endParaRPr>
                    </a:p>
                  </a:txBody>
                  <a:tcPr marL="40602" marR="40602" marT="0" marB="0" anchor="ctr"/>
                </a:tc>
              </a:tr>
              <a:tr h="334369">
                <a:tc>
                  <a:txBody>
                    <a:bodyPr/>
                    <a:lstStyle/>
                    <a:p>
                      <a:pPr marL="0" marR="0" indent="114300" algn="l">
                        <a:spcBef>
                          <a:spcPts val="0"/>
                        </a:spcBef>
                        <a:spcAft>
                          <a:spcPts val="0"/>
                        </a:spcAft>
                      </a:pPr>
                      <a:endParaRPr lang="fr-FR" sz="2200" baseline="0" noProof="0" dirty="0" smtClean="0">
                        <a:latin typeface="Arial" pitchFamily="34" charset="0"/>
                        <a:cs typeface="Arial" pitchFamily="34" charset="0"/>
                      </a:endParaRPr>
                    </a:p>
                    <a:p>
                      <a:pPr marL="0" marR="0" indent="114300" algn="l">
                        <a:spcBef>
                          <a:spcPts val="0"/>
                        </a:spcBef>
                        <a:spcAft>
                          <a:spcPts val="0"/>
                        </a:spcAft>
                      </a:pPr>
                      <a:r>
                        <a:rPr lang="fr-FR" sz="2200" baseline="0" noProof="0" dirty="0" err="1" smtClean="0">
                          <a:latin typeface="Arial" pitchFamily="34" charset="0"/>
                          <a:cs typeface="Arial" pitchFamily="34" charset="0"/>
                        </a:rPr>
                        <a:t>Immediate</a:t>
                      </a:r>
                      <a:r>
                        <a:rPr lang="fr-FR" sz="2200" baseline="0" noProof="0" dirty="0" smtClean="0">
                          <a:latin typeface="Arial" pitchFamily="34" charset="0"/>
                          <a:cs typeface="Arial" pitchFamily="34" charset="0"/>
                        </a:rPr>
                        <a:t> change to 3rd-line ART</a:t>
                      </a:r>
                      <a:endParaRPr lang="fr-FR" sz="2200" noProof="0" dirty="0">
                        <a:latin typeface="Arial" pitchFamily="34" charset="0"/>
                        <a:ea typeface="Times New Roman"/>
                        <a:cs typeface="Arial" pitchFamily="34" charset="0"/>
                      </a:endParaRPr>
                    </a:p>
                  </a:txBody>
                  <a:tcPr marL="40602" marR="40602" marT="0" marB="0" anchor="ctr"/>
                </a:tc>
                <a:tc>
                  <a:txBody>
                    <a:bodyPr/>
                    <a:lstStyle/>
                    <a:p>
                      <a:pPr>
                        <a:spcBef>
                          <a:spcPts val="0"/>
                        </a:spcBef>
                        <a:spcAft>
                          <a:spcPts val="0"/>
                        </a:spcAft>
                      </a:pPr>
                      <a:endParaRPr lang="en-US">
                        <a:latin typeface="Arial" pitchFamily="34" charset="0"/>
                        <a:cs typeface="Arial" pitchFamily="34" charset="0"/>
                      </a:endParaRPr>
                    </a:p>
                  </a:txBody>
                  <a:tcPr marL="40602" marR="40602" marT="0" marB="0" anchor="ctr"/>
                </a:tc>
                <a:tc>
                  <a:txBody>
                    <a:bodyPr/>
                    <a:lstStyle/>
                    <a:p>
                      <a:pPr marL="0" marR="0" algn="ctr">
                        <a:spcBef>
                          <a:spcPts val="0"/>
                        </a:spcBef>
                        <a:spcAft>
                          <a:spcPts val="0"/>
                        </a:spcAft>
                      </a:pPr>
                      <a:endParaRPr lang="fr-FR" sz="2200" noProof="0" dirty="0" smtClean="0">
                        <a:latin typeface="Arial" pitchFamily="34" charset="0"/>
                        <a:cs typeface="Arial" pitchFamily="34" charset="0"/>
                      </a:endParaRPr>
                    </a:p>
                    <a:p>
                      <a:pPr marL="0" marR="0" algn="ctr">
                        <a:spcBef>
                          <a:spcPts val="0"/>
                        </a:spcBef>
                        <a:spcAft>
                          <a:spcPts val="0"/>
                        </a:spcAft>
                      </a:pPr>
                      <a:r>
                        <a:rPr lang="fr-FR" sz="2200" noProof="0" dirty="0" smtClean="0">
                          <a:latin typeface="Arial" pitchFamily="34" charset="0"/>
                          <a:cs typeface="Arial" pitchFamily="34" charset="0"/>
                        </a:rPr>
                        <a:t>88.3</a:t>
                      </a:r>
                      <a:endParaRPr lang="fr-FR" sz="2200" noProof="0" dirty="0">
                        <a:latin typeface="Arial" pitchFamily="34" charset="0"/>
                        <a:ea typeface="Times New Roman"/>
                        <a:cs typeface="Arial" pitchFamily="34" charset="0"/>
                      </a:endParaRPr>
                    </a:p>
                  </a:txBody>
                  <a:tcPr marL="40602" marR="40602" marT="0" marB="0" anchor="ctr"/>
                </a:tc>
                <a:tc>
                  <a:txBody>
                    <a:bodyPr/>
                    <a:lstStyle/>
                    <a:p>
                      <a:pPr marL="0" marR="0" algn="ctr">
                        <a:spcBef>
                          <a:spcPts val="0"/>
                        </a:spcBef>
                        <a:spcAft>
                          <a:spcPts val="0"/>
                        </a:spcAft>
                      </a:pPr>
                      <a:r>
                        <a:rPr lang="fr-FR" sz="2200" noProof="0" smtClean="0">
                          <a:latin typeface="Arial" pitchFamily="34" charset="0"/>
                          <a:cs typeface="Arial" pitchFamily="34" charset="0"/>
                        </a:rPr>
                        <a:t> </a:t>
                      </a:r>
                      <a:endParaRPr lang="fr-FR" sz="2200" noProof="0">
                        <a:latin typeface="Arial" pitchFamily="34" charset="0"/>
                        <a:ea typeface="Times New Roman"/>
                        <a:cs typeface="Arial" pitchFamily="34" charset="0"/>
                      </a:endParaRPr>
                    </a:p>
                  </a:txBody>
                  <a:tcPr marL="40602" marR="40602" marT="0" marB="0" anchor="ctr"/>
                </a:tc>
                <a:tc gridSpan="2">
                  <a:txBody>
                    <a:bodyPr/>
                    <a:lstStyle/>
                    <a:p>
                      <a:pPr marL="0" marR="0" algn="ctr">
                        <a:spcBef>
                          <a:spcPts val="0"/>
                        </a:spcBef>
                        <a:spcAft>
                          <a:spcPts val="0"/>
                        </a:spcAft>
                      </a:pPr>
                      <a:endParaRPr lang="fr-FR" sz="2200" noProof="0" dirty="0" smtClean="0">
                        <a:latin typeface="Arial" pitchFamily="34" charset="0"/>
                        <a:cs typeface="Arial" pitchFamily="34" charset="0"/>
                      </a:endParaRPr>
                    </a:p>
                    <a:p>
                      <a:pPr marL="0" marR="0" algn="ctr">
                        <a:spcBef>
                          <a:spcPts val="0"/>
                        </a:spcBef>
                        <a:spcAft>
                          <a:spcPts val="0"/>
                        </a:spcAft>
                      </a:pPr>
                      <a:r>
                        <a:rPr lang="fr-FR" sz="2200" noProof="0" dirty="0" smtClean="0">
                          <a:latin typeface="Arial" pitchFamily="34" charset="0"/>
                          <a:cs typeface="Arial" pitchFamily="34" charset="0"/>
                        </a:rPr>
                        <a:t>16,600</a:t>
                      </a:r>
                      <a:endParaRPr lang="fr-FR" sz="2200" noProof="0" dirty="0">
                        <a:latin typeface="Arial" pitchFamily="34" charset="0"/>
                        <a:ea typeface="Times New Roman"/>
                        <a:cs typeface="Arial" pitchFamily="34" charset="0"/>
                      </a:endParaRPr>
                    </a:p>
                  </a:txBody>
                  <a:tcPr marL="40602" marR="40602" marT="0" marB="0" anchor="ctr"/>
                </a:tc>
                <a:tc hMerge="1">
                  <a:txBody>
                    <a:bodyPr/>
                    <a:lstStyle/>
                    <a:p>
                      <a:pPr marL="0" marR="0" algn="ctr">
                        <a:spcBef>
                          <a:spcPts val="0"/>
                        </a:spcBef>
                        <a:spcAft>
                          <a:spcPts val="0"/>
                        </a:spcAft>
                      </a:pPr>
                      <a:endParaRPr lang="fr-FR" sz="2200" noProof="0">
                        <a:latin typeface="+mj-lt"/>
                        <a:ea typeface="Times New Roman"/>
                        <a:cs typeface="Times New Roman"/>
                      </a:endParaRPr>
                    </a:p>
                  </a:txBody>
                  <a:tcPr marL="40602" marR="40602" marT="0" marB="0" anchor="ctr"/>
                </a:tc>
                <a:tc>
                  <a:txBody>
                    <a:bodyPr/>
                    <a:lstStyle/>
                    <a:p>
                      <a:pPr marL="0" marR="0" algn="ctr">
                        <a:spcBef>
                          <a:spcPts val="0"/>
                        </a:spcBef>
                        <a:spcAft>
                          <a:spcPts val="0"/>
                        </a:spcAft>
                      </a:pPr>
                      <a:endParaRPr lang="fr-FR" sz="2200" noProof="0" dirty="0" smtClean="0">
                        <a:latin typeface="Arial" pitchFamily="34" charset="0"/>
                        <a:cs typeface="Arial" pitchFamily="34" charset="0"/>
                      </a:endParaRPr>
                    </a:p>
                    <a:p>
                      <a:pPr marL="0" marR="0" algn="ctr">
                        <a:spcBef>
                          <a:spcPts val="0"/>
                        </a:spcBef>
                        <a:spcAft>
                          <a:spcPts val="0"/>
                        </a:spcAft>
                      </a:pPr>
                      <a:r>
                        <a:rPr lang="fr-FR" sz="2200" noProof="0" dirty="0" smtClean="0">
                          <a:latin typeface="Arial" pitchFamily="34" charset="0"/>
                          <a:cs typeface="Arial" pitchFamily="34" charset="0"/>
                        </a:rPr>
                        <a:t>Dom.</a:t>
                      </a:r>
                      <a:endParaRPr lang="fr-FR" sz="2200" noProof="0" dirty="0">
                        <a:latin typeface="Arial" pitchFamily="34" charset="0"/>
                        <a:ea typeface="Times New Roman"/>
                        <a:cs typeface="Arial" pitchFamily="34" charset="0"/>
                      </a:endParaRPr>
                    </a:p>
                  </a:txBody>
                  <a:tcPr marL="40602" marR="40602" marT="0" marB="0" anchor="ctr"/>
                </a:tc>
              </a:tr>
            </a:tbl>
          </a:graphicData>
        </a:graphic>
      </p:graphicFrame>
      <p:sp>
        <p:nvSpPr>
          <p:cNvPr id="6"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cstate="print"/>
          <a:srcRect t="43909"/>
          <a:stretch>
            <a:fillRect/>
          </a:stretch>
        </p:blipFill>
        <p:spPr bwMode="auto">
          <a:xfrm>
            <a:off x="304800" y="304800"/>
            <a:ext cx="8618538" cy="3009900"/>
          </a:xfrm>
          <a:prstGeom prst="rect">
            <a:avLst/>
          </a:prstGeom>
          <a:noFill/>
          <a:ln w="12700">
            <a:noFill/>
            <a:miter lim="800000"/>
            <a:headEnd/>
            <a:tailEnd/>
          </a:ln>
        </p:spPr>
      </p:pic>
      <p:sp>
        <p:nvSpPr>
          <p:cNvPr id="57347" name="TextBox 8"/>
          <p:cNvSpPr txBox="1">
            <a:spLocks noChangeArrowheads="1"/>
          </p:cNvSpPr>
          <p:nvPr/>
        </p:nvSpPr>
        <p:spPr bwMode="auto">
          <a:xfrm>
            <a:off x="0" y="6489700"/>
            <a:ext cx="2995613" cy="368300"/>
          </a:xfrm>
          <a:prstGeom prst="rect">
            <a:avLst/>
          </a:prstGeom>
          <a:noFill/>
          <a:ln w="9525">
            <a:noFill/>
            <a:miter lim="800000"/>
            <a:headEnd/>
            <a:tailEnd/>
          </a:ln>
        </p:spPr>
        <p:txBody>
          <a:bodyPr>
            <a:spAutoFit/>
          </a:bodyPr>
          <a:lstStyle/>
          <a:p>
            <a:pPr eaLnBrk="0" hangingPunct="0"/>
            <a:r>
              <a:rPr lang="en-US" dirty="0">
                <a:cs typeface="Arial" pitchFamily="34" charset="0"/>
              </a:rPr>
              <a:t>Cohen et </a:t>
            </a:r>
            <a:r>
              <a:rPr lang="en-US" dirty="0" smtClean="0">
                <a:cs typeface="Arial" pitchFamily="34" charset="0"/>
              </a:rPr>
              <a:t>al., </a:t>
            </a:r>
            <a:r>
              <a:rPr lang="en-US" i="1" dirty="0" smtClean="0">
                <a:cs typeface="Arial" pitchFamily="34" charset="0"/>
              </a:rPr>
              <a:t>NEJM </a:t>
            </a:r>
            <a:r>
              <a:rPr lang="en-US" dirty="0">
                <a:cs typeface="Arial" pitchFamily="34" charset="0"/>
              </a:rPr>
              <a:t>2011</a:t>
            </a:r>
          </a:p>
        </p:txBody>
      </p:sp>
      <p:sp>
        <p:nvSpPr>
          <p:cNvPr id="21509" name="Rectangle 3"/>
          <p:cNvSpPr>
            <a:spLocks noChangeArrowheads="1"/>
          </p:cNvSpPr>
          <p:nvPr/>
        </p:nvSpPr>
        <p:spPr bwMode="auto">
          <a:xfrm>
            <a:off x="457200" y="3433763"/>
            <a:ext cx="8478838" cy="3424237"/>
          </a:xfrm>
          <a:prstGeom prst="rect">
            <a:avLst/>
          </a:prstGeom>
          <a:noFill/>
          <a:ln w="9525">
            <a:noFill/>
            <a:miter lim="800000"/>
            <a:headEnd/>
            <a:tailEnd/>
          </a:ln>
        </p:spPr>
        <p:txBody>
          <a:bodyPr/>
          <a:lstStyle/>
          <a:p>
            <a:pPr indent="3175" eaLnBrk="0" hangingPunct="0">
              <a:spcBef>
                <a:spcPct val="20000"/>
              </a:spcBef>
              <a:defRPr/>
            </a:pPr>
            <a:r>
              <a:rPr lang="en-US" sz="3200" dirty="0">
                <a:latin typeface="Arial" charset="0"/>
              </a:rPr>
              <a:t>Early compared to delayed ART conferred a 96% relative reduction in linked HIV transmissions among </a:t>
            </a:r>
            <a:r>
              <a:rPr lang="en-US" sz="3200" dirty="0" err="1">
                <a:latin typeface="Arial" charset="0"/>
              </a:rPr>
              <a:t>serodiscordant</a:t>
            </a:r>
            <a:r>
              <a:rPr lang="en-US" sz="3200" dirty="0">
                <a:latin typeface="Arial" charset="0"/>
              </a:rPr>
              <a:t> couples</a:t>
            </a:r>
          </a:p>
          <a:p>
            <a:pPr marL="342900" indent="-342900" eaLnBrk="0" hangingPunct="0">
              <a:spcBef>
                <a:spcPct val="20000"/>
              </a:spcBef>
              <a:buFontTx/>
              <a:buChar char="•"/>
              <a:defRPr/>
            </a:pPr>
            <a:endParaRPr lang="en-US" sz="3200" dirty="0">
              <a:latin typeface="Arial" charset="0"/>
              <a:cs typeface="Arial" charset="0"/>
            </a:endParaRPr>
          </a:p>
        </p:txBody>
      </p:sp>
      <p:sp>
        <p:nvSpPr>
          <p:cNvPr id="6" name="Line 4"/>
          <p:cNvSpPr>
            <a:spLocks noChangeShapeType="1"/>
          </p:cNvSpPr>
          <p:nvPr/>
        </p:nvSpPr>
        <p:spPr bwMode="auto">
          <a:xfrm>
            <a:off x="647700" y="33528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nvGraphicFramePr>
        <p:xfrm>
          <a:off x="228600" y="1345328"/>
          <a:ext cx="8153400" cy="5410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Table 7"/>
          <p:cNvGraphicFramePr>
            <a:graphicFrameLocks noGrp="1"/>
          </p:cNvGraphicFramePr>
          <p:nvPr/>
        </p:nvGraphicFramePr>
        <p:xfrm>
          <a:off x="5257800" y="1219200"/>
          <a:ext cx="3657600" cy="1585595"/>
        </p:xfrm>
        <a:graphic>
          <a:graphicData uri="http://schemas.openxmlformats.org/drawingml/2006/table">
            <a:tbl>
              <a:tblPr/>
              <a:tblGrid>
                <a:gridCol w="1828800"/>
                <a:gridCol w="1828800"/>
              </a:tblGrid>
              <a:tr h="152400">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endParaRPr kumimoji="0" lang="en-US" sz="1800" b="1" i="0" u="none" strike="noStrike" cap="none" normalizeH="0" baseline="0" dirty="0" smtClean="0">
                        <a:ln>
                          <a:noFill/>
                        </a:ln>
                        <a:solidFill>
                          <a:schemeClr val="tx1"/>
                        </a:solidFill>
                        <a:effectLst/>
                        <a:latin typeface="Calibri"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chemeClr val="tx1"/>
                          </a:solidFill>
                          <a:effectLst/>
                          <a:latin typeface="Calibri" pitchFamily="34" charset="0"/>
                        </a:rPr>
                        <a:t> </a:t>
                      </a:r>
                      <a:r>
                        <a:rPr kumimoji="0" lang="en-US" sz="2000" b="1" i="0" u="sng" strike="noStrike" cap="none" normalizeH="0" baseline="0" smtClean="0">
                          <a:ln>
                            <a:noFill/>
                          </a:ln>
                          <a:solidFill>
                            <a:schemeClr val="tx1"/>
                          </a:solidFill>
                          <a:effectLst/>
                          <a:latin typeface="Calibri" pitchFamily="34" charset="0"/>
                        </a:rPr>
                        <a:t>5-year survival</a:t>
                      </a:r>
                    </a:p>
                  </a:txBody>
                  <a:tcPr horzOverflow="overflow">
                    <a:lnL>
                      <a:noFill/>
                    </a:lnL>
                    <a:lnR>
                      <a:noFill/>
                    </a:lnR>
                    <a:lnT>
                      <a:noFill/>
                    </a:lnT>
                    <a:lnB>
                      <a:noFill/>
                    </a:lnB>
                    <a:lnTlToBr>
                      <a:noFill/>
                    </a:lnTlToBr>
                    <a:lnBlToTr>
                      <a:noFill/>
                    </a:lnBlToTr>
                    <a:noFill/>
                  </a:tcPr>
                </a:tc>
              </a:tr>
              <a:tr h="371475">
                <a:tc>
                  <a:txBody>
                    <a:bodyPr/>
                    <a:lstStyle/>
                    <a:p>
                      <a:pPr marL="0" marR="0" lvl="2"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000" b="0" i="0" u="none" strike="noStrike" cap="none" normalizeH="0" baseline="0" dirty="0" smtClean="0">
                          <a:ln>
                            <a:noFill/>
                          </a:ln>
                          <a:solidFill>
                            <a:schemeClr val="tx1"/>
                          </a:solidFill>
                          <a:effectLst/>
                          <a:latin typeface="Calibri" pitchFamily="34" charset="0"/>
                        </a:rPr>
                        <a:t>      Early ART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2000" b="0" i="0" u="none" strike="noStrike" cap="none" normalizeH="0" baseline="0" dirty="0" smtClean="0">
                          <a:ln>
                            <a:noFill/>
                          </a:ln>
                          <a:solidFill>
                            <a:schemeClr val="tx1"/>
                          </a:solidFill>
                          <a:effectLst/>
                          <a:latin typeface="Calibri" pitchFamily="34" charset="0"/>
                        </a:rPr>
                        <a:t>93%</a:t>
                      </a:r>
                    </a:p>
                  </a:txBody>
                  <a:tcPr horzOverflow="overflow">
                    <a:lnL>
                      <a:noFill/>
                    </a:lnL>
                    <a:lnR>
                      <a:noFill/>
                    </a:lnR>
                    <a:lnT>
                      <a:noFill/>
                    </a:lnT>
                    <a:lnB>
                      <a:noFill/>
                    </a:lnB>
                    <a:lnTlToBr>
                      <a:noFill/>
                    </a:lnTlToBr>
                    <a:lnBlToTr>
                      <a:noFill/>
                    </a:lnBlToTr>
                    <a:noFill/>
                  </a:tcPr>
                </a:tc>
              </a:tr>
              <a:tr h="396875">
                <a:tc>
                  <a:txBody>
                    <a:bodyPr/>
                    <a:lstStyle/>
                    <a:p>
                      <a:pPr marL="0" marR="0" lvl="2"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000" b="0" i="0" u="none" strike="noStrike" cap="none" normalizeH="0" baseline="0" dirty="0" smtClean="0">
                          <a:ln>
                            <a:noFill/>
                          </a:ln>
                          <a:solidFill>
                            <a:schemeClr val="tx1"/>
                          </a:solidFill>
                          <a:effectLst/>
                          <a:latin typeface="Calibri" pitchFamily="34" charset="0"/>
                        </a:rPr>
                        <a:t>      Delayed ART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2000" b="0" i="0" u="none" strike="noStrike" cap="none" normalizeH="0" baseline="0" dirty="0" smtClean="0">
                          <a:ln>
                            <a:noFill/>
                          </a:ln>
                          <a:solidFill>
                            <a:schemeClr val="tx1"/>
                          </a:solidFill>
                          <a:effectLst/>
                          <a:latin typeface="Calibri" pitchFamily="34" charset="0"/>
                        </a:rPr>
                        <a:t>84%</a:t>
                      </a:r>
                    </a:p>
                  </a:txBody>
                  <a:tcPr horzOverflow="overflow">
                    <a:lnL>
                      <a:noFill/>
                    </a:lnL>
                    <a:lnR>
                      <a:noFill/>
                    </a:lnR>
                    <a:lnT>
                      <a:noFill/>
                    </a:lnT>
                    <a:lnB>
                      <a:noFill/>
                    </a:lnB>
                    <a:lnTlToBr>
                      <a:noFill/>
                    </a:lnTlToBr>
                    <a:lnBlToTr>
                      <a:noFill/>
                    </a:lnBlToTr>
                    <a:noFill/>
                  </a:tcPr>
                </a:tc>
              </a:tr>
              <a:tr h="371475">
                <a:tc>
                  <a:txBody>
                    <a:bodyPr/>
                    <a:lstStyle/>
                    <a:p>
                      <a:pPr marL="0" marR="0" lvl="2"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000" b="0" i="0" u="none" strike="noStrike" cap="none" normalizeH="0" baseline="0" dirty="0" smtClean="0">
                          <a:ln>
                            <a:noFill/>
                          </a:ln>
                          <a:solidFill>
                            <a:schemeClr val="tx1"/>
                          </a:solidFill>
                          <a:effectLst/>
                          <a:latin typeface="Calibri" pitchFamily="34" charset="0"/>
                        </a:rPr>
                        <a:t>      No ART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2000" b="0" i="0" u="none" strike="noStrike" cap="none" normalizeH="0" baseline="0" dirty="0" smtClean="0">
                          <a:ln>
                            <a:noFill/>
                          </a:ln>
                          <a:solidFill>
                            <a:schemeClr val="tx1"/>
                          </a:solidFill>
                          <a:effectLst/>
                          <a:latin typeface="Calibri" pitchFamily="34" charset="0"/>
                        </a:rPr>
                        <a:t>55%</a:t>
                      </a:r>
                    </a:p>
                  </a:txBody>
                  <a:tcPr horzOverflow="overflow">
                    <a:lnL>
                      <a:noFill/>
                    </a:lnL>
                    <a:lnR>
                      <a:noFill/>
                    </a:lnR>
                    <a:lnT>
                      <a:noFill/>
                    </a:lnT>
                    <a:lnB>
                      <a:noFill/>
                    </a:lnB>
                    <a:lnTlToBr>
                      <a:noFill/>
                    </a:lnTlToBr>
                    <a:lnBlToTr>
                      <a:noFill/>
                    </a:lnBlToTr>
                    <a:noFill/>
                  </a:tcPr>
                </a:tc>
              </a:tr>
            </a:tbl>
          </a:graphicData>
        </a:graphic>
      </p:graphicFrame>
      <p:cxnSp>
        <p:nvCxnSpPr>
          <p:cNvPr id="58380" name="Straight Connector 9"/>
          <p:cNvCxnSpPr>
            <a:cxnSpLocks noChangeShapeType="1"/>
          </p:cNvCxnSpPr>
          <p:nvPr/>
        </p:nvCxnSpPr>
        <p:spPr bwMode="auto">
          <a:xfrm>
            <a:off x="5181600" y="2209800"/>
            <a:ext cx="381000" cy="1588"/>
          </a:xfrm>
          <a:prstGeom prst="line">
            <a:avLst/>
          </a:prstGeom>
          <a:noFill/>
          <a:ln w="44450" algn="ctr">
            <a:solidFill>
              <a:srgbClr val="FF0000"/>
            </a:solidFill>
            <a:round/>
            <a:headEnd/>
            <a:tailEnd/>
          </a:ln>
        </p:spPr>
      </p:cxnSp>
      <p:cxnSp>
        <p:nvCxnSpPr>
          <p:cNvPr id="58381" name="Straight Connector 10"/>
          <p:cNvCxnSpPr>
            <a:cxnSpLocks noChangeShapeType="1"/>
          </p:cNvCxnSpPr>
          <p:nvPr/>
        </p:nvCxnSpPr>
        <p:spPr bwMode="auto">
          <a:xfrm>
            <a:off x="5181600" y="1827213"/>
            <a:ext cx="381000" cy="1587"/>
          </a:xfrm>
          <a:prstGeom prst="line">
            <a:avLst/>
          </a:prstGeom>
          <a:noFill/>
          <a:ln w="44450" algn="ctr">
            <a:solidFill>
              <a:srgbClr val="000099"/>
            </a:solidFill>
            <a:round/>
            <a:headEnd/>
            <a:tailEnd/>
          </a:ln>
        </p:spPr>
      </p:cxnSp>
      <p:cxnSp>
        <p:nvCxnSpPr>
          <p:cNvPr id="33806" name="Straight Connector 11"/>
          <p:cNvCxnSpPr>
            <a:cxnSpLocks noChangeShapeType="1"/>
          </p:cNvCxnSpPr>
          <p:nvPr/>
        </p:nvCxnSpPr>
        <p:spPr bwMode="auto">
          <a:xfrm>
            <a:off x="5181600" y="2590800"/>
            <a:ext cx="381000" cy="1588"/>
          </a:xfrm>
          <a:prstGeom prst="line">
            <a:avLst/>
          </a:prstGeom>
          <a:noFill/>
          <a:ln w="25400" algn="ctr">
            <a:solidFill>
              <a:schemeClr val="bg1">
                <a:lumMod val="50000"/>
              </a:schemeClr>
            </a:solidFill>
            <a:prstDash val="solid"/>
            <a:round/>
            <a:headEnd/>
            <a:tailEnd/>
          </a:ln>
        </p:spPr>
      </p:cxnSp>
      <p:cxnSp>
        <p:nvCxnSpPr>
          <p:cNvPr id="58383" name="Straight Connector 13"/>
          <p:cNvCxnSpPr>
            <a:cxnSpLocks noChangeShapeType="1"/>
          </p:cNvCxnSpPr>
          <p:nvPr/>
        </p:nvCxnSpPr>
        <p:spPr bwMode="auto">
          <a:xfrm rot="5400000" flipH="1" flipV="1">
            <a:off x="-76993" y="3706019"/>
            <a:ext cx="4268787" cy="3175"/>
          </a:xfrm>
          <a:prstGeom prst="line">
            <a:avLst/>
          </a:prstGeom>
          <a:noFill/>
          <a:ln w="28575" algn="ctr">
            <a:solidFill>
              <a:schemeClr val="tx1"/>
            </a:solidFill>
            <a:prstDash val="dash"/>
            <a:round/>
            <a:headEnd/>
            <a:tailEnd/>
          </a:ln>
        </p:spPr>
      </p:cxnSp>
      <p:sp>
        <p:nvSpPr>
          <p:cNvPr id="15" name="Rectangle 2"/>
          <p:cNvSpPr txBox="1">
            <a:spLocks noChangeArrowheads="1"/>
          </p:cNvSpPr>
          <p:nvPr/>
        </p:nvSpPr>
        <p:spPr bwMode="auto">
          <a:xfrm>
            <a:off x="349250" y="182563"/>
            <a:ext cx="8445500" cy="914400"/>
          </a:xfrm>
          <a:prstGeom prst="rect">
            <a:avLst/>
          </a:prstGeom>
          <a:noFill/>
          <a:ln w="9525">
            <a:noFill/>
            <a:miter lim="800000"/>
            <a:headEnd/>
            <a:tailEnd/>
          </a:ln>
        </p:spPr>
        <p:txBody>
          <a:bodyPr anchor="ctr"/>
          <a:lstStyle/>
          <a:p>
            <a:pPr algn="ctr" eaLnBrk="0" hangingPunct="0">
              <a:defRPr/>
            </a:pPr>
            <a:r>
              <a:rPr lang="en-US" sz="3600" kern="0" dirty="0">
                <a:solidFill>
                  <a:srgbClr val="002060"/>
                </a:solidFill>
                <a:ea typeface="+mj-ea"/>
                <a:cs typeface="Arial" pitchFamily="34" charset="0"/>
              </a:rPr>
              <a:t>Survival in South Africa</a:t>
            </a:r>
          </a:p>
        </p:txBody>
      </p:sp>
      <p:sp>
        <p:nvSpPr>
          <p:cNvPr id="58385" name="TextBox 12"/>
          <p:cNvSpPr txBox="1">
            <a:spLocks noChangeArrowheads="1"/>
          </p:cNvSpPr>
          <p:nvPr/>
        </p:nvSpPr>
        <p:spPr bwMode="auto">
          <a:xfrm>
            <a:off x="0" y="6488668"/>
            <a:ext cx="3048000" cy="369332"/>
          </a:xfrm>
          <a:prstGeom prst="rect">
            <a:avLst/>
          </a:prstGeom>
          <a:noFill/>
          <a:ln w="9525">
            <a:noFill/>
            <a:miter lim="800000"/>
            <a:headEnd/>
            <a:tailEnd/>
          </a:ln>
        </p:spPr>
        <p:txBody>
          <a:bodyPr wrap="square">
            <a:spAutoFit/>
          </a:bodyPr>
          <a:lstStyle/>
          <a:p>
            <a:r>
              <a:rPr lang="en-US" dirty="0"/>
              <a:t>Walensky et </a:t>
            </a:r>
            <a:r>
              <a:rPr lang="en-US" dirty="0" smtClean="0"/>
              <a:t>al., NEJM 2013</a:t>
            </a:r>
            <a:endParaRPr lang="en-US" dirty="0"/>
          </a:p>
        </p:txBody>
      </p:sp>
      <p:sp>
        <p:nvSpPr>
          <p:cNvPr id="11" name="Line 4"/>
          <p:cNvSpPr>
            <a:spLocks noChangeShapeType="1"/>
          </p:cNvSpPr>
          <p:nvPr/>
        </p:nvSpPr>
        <p:spPr bwMode="auto">
          <a:xfrm>
            <a:off x="647700" y="10668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nvGraphicFramePr>
        <p:xfrm>
          <a:off x="0" y="1275347"/>
          <a:ext cx="9039725" cy="54462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Table 7"/>
          <p:cNvGraphicFramePr>
            <a:graphicFrameLocks noGrp="1"/>
          </p:cNvGraphicFramePr>
          <p:nvPr/>
        </p:nvGraphicFramePr>
        <p:xfrm>
          <a:off x="5324475" y="796925"/>
          <a:ext cx="5478463" cy="1889760"/>
        </p:xfrm>
        <a:graphic>
          <a:graphicData uri="http://schemas.openxmlformats.org/drawingml/2006/table">
            <a:tbl>
              <a:tblPr/>
              <a:tblGrid>
                <a:gridCol w="2841625"/>
                <a:gridCol w="2636838"/>
              </a:tblGrid>
              <a:tr h="371475">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kumimoji="0" lang="en-US" sz="1800" b="1" i="0" u="none" strike="noStrike" cap="none" normalizeH="0" baseline="0" dirty="0" smtClean="0">
                        <a:ln>
                          <a:noFill/>
                        </a:ln>
                        <a:solidFill>
                          <a:schemeClr val="tx1"/>
                        </a:solidFill>
                        <a:effectLst/>
                        <a:latin typeface="Calibri"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 </a:t>
                      </a:r>
                      <a:endParaRPr kumimoji="0" lang="en-US" sz="2000" b="1" i="0" u="sng" strike="noStrike" cap="none" normalizeH="0" baseline="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kumimoji="0" lang="en-US" sz="2000" b="1" i="0" u="sng" strike="noStrike" cap="none" normalizeH="0" baseline="0" smtClean="0">
                        <a:ln>
                          <a:noFill/>
                        </a:ln>
                        <a:solidFill>
                          <a:schemeClr val="tx1"/>
                        </a:solidFill>
                        <a:effectLst/>
                        <a:latin typeface="Calibri" pitchFamily="34" charset="0"/>
                      </a:endParaRPr>
                    </a:p>
                  </a:txBody>
                  <a:tcPr horzOverflow="overflow">
                    <a:lnL>
                      <a:noFill/>
                    </a:lnL>
                    <a:lnR>
                      <a:noFill/>
                    </a:lnR>
                    <a:lnT>
                      <a:noFill/>
                    </a:lnT>
                    <a:lnB>
                      <a:noFill/>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rPr>
                        <a:t>                   Early ART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kumimoji="0" lang="en-US" sz="2000" b="0" i="0" u="none" strike="noStrike" cap="none" normalizeH="0" baseline="0" smtClean="0">
                        <a:ln>
                          <a:noFill/>
                        </a:ln>
                        <a:solidFill>
                          <a:schemeClr val="tx1"/>
                        </a:solidFill>
                        <a:effectLst/>
                        <a:latin typeface="Calibri" pitchFamily="34" charset="0"/>
                      </a:endParaRPr>
                    </a:p>
                  </a:txBody>
                  <a:tcPr horzOverflow="overflow">
                    <a:lnL>
                      <a:noFill/>
                    </a:lnL>
                    <a:lnR>
                      <a:noFill/>
                    </a:lnR>
                    <a:lnT>
                      <a:noFill/>
                    </a:lnT>
                    <a:lnB>
                      <a:noFill/>
                    </a:lnB>
                    <a:lnTlToBr>
                      <a:noFill/>
                    </a:lnTlToBr>
                    <a:lnBlToTr>
                      <a:noFill/>
                    </a:lnBlToTr>
                    <a:noFill/>
                  </a:tcPr>
                </a:tc>
              </a:tr>
              <a:tr h="388938">
                <a:tc>
                  <a:txBody>
                    <a:bodyPr/>
                    <a:lstStyle/>
                    <a:p>
                      <a:pPr marL="0" marR="0" lvl="0" indent="0" algn="r"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rPr>
                        <a:t>Delayed ART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kumimoji="0" lang="en-US" sz="2000" b="0" i="0" u="none" strike="noStrike" cap="none" normalizeH="0" baseline="0" smtClean="0">
                        <a:ln>
                          <a:noFill/>
                        </a:ln>
                        <a:solidFill>
                          <a:schemeClr val="tx1"/>
                        </a:solidFill>
                        <a:effectLst/>
                        <a:latin typeface="Calibri" pitchFamily="34" charset="0"/>
                      </a:endParaRPr>
                    </a:p>
                  </a:txBody>
                  <a:tcPr horzOverflow="overflow">
                    <a:lnL>
                      <a:noFill/>
                    </a:lnL>
                    <a:lnR>
                      <a:noFill/>
                    </a:lnR>
                    <a:lnT>
                      <a:noFill/>
                    </a:lnT>
                    <a:lnB>
                      <a:noFill/>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rPr>
                        <a:t>               No ART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ndParaRPr>
                    </a:p>
                  </a:txBody>
                  <a:tcPr horzOverflow="overflow">
                    <a:lnL>
                      <a:noFill/>
                    </a:lnL>
                    <a:lnR>
                      <a:noFill/>
                    </a:lnR>
                    <a:lnT>
                      <a:noFill/>
                    </a:lnT>
                    <a:lnB>
                      <a:noFill/>
                    </a:lnB>
                    <a:lnTlToBr>
                      <a:noFill/>
                    </a:lnTlToBr>
                    <a:lnBlToTr>
                      <a:noFill/>
                    </a:lnBlToTr>
                    <a:noFill/>
                  </a:tcPr>
                </a:tc>
              </a:tr>
            </a:tbl>
          </a:graphicData>
        </a:graphic>
      </p:graphicFrame>
      <p:sp>
        <p:nvSpPr>
          <p:cNvPr id="59404" name="Rectangle 2"/>
          <p:cNvSpPr txBox="1">
            <a:spLocks noChangeArrowheads="1"/>
          </p:cNvSpPr>
          <p:nvPr/>
        </p:nvSpPr>
        <p:spPr bwMode="auto">
          <a:xfrm>
            <a:off x="344488" y="53975"/>
            <a:ext cx="8455025" cy="1143000"/>
          </a:xfrm>
          <a:prstGeom prst="rect">
            <a:avLst/>
          </a:prstGeom>
          <a:noFill/>
          <a:ln w="9525">
            <a:noFill/>
            <a:miter lim="800000"/>
            <a:headEnd/>
            <a:tailEnd/>
          </a:ln>
        </p:spPr>
        <p:txBody>
          <a:bodyPr anchor="ctr"/>
          <a:lstStyle/>
          <a:p>
            <a:pPr algn="ctr" eaLnBrk="0" hangingPunct="0"/>
            <a:r>
              <a:rPr lang="en-US" sz="3600" dirty="0">
                <a:solidFill>
                  <a:srgbClr val="002060"/>
                </a:solidFill>
              </a:rPr>
              <a:t>Transmission Rates, 5 yrs, South Africa</a:t>
            </a:r>
          </a:p>
        </p:txBody>
      </p:sp>
      <p:cxnSp>
        <p:nvCxnSpPr>
          <p:cNvPr id="59405" name="Straight Connector 9"/>
          <p:cNvCxnSpPr>
            <a:cxnSpLocks noChangeShapeType="1"/>
          </p:cNvCxnSpPr>
          <p:nvPr/>
        </p:nvCxnSpPr>
        <p:spPr bwMode="auto">
          <a:xfrm>
            <a:off x="6118225" y="2084388"/>
            <a:ext cx="381000" cy="1587"/>
          </a:xfrm>
          <a:prstGeom prst="line">
            <a:avLst/>
          </a:prstGeom>
          <a:noFill/>
          <a:ln w="44450" algn="ctr">
            <a:solidFill>
              <a:srgbClr val="FF0000"/>
            </a:solidFill>
            <a:round/>
            <a:headEnd/>
            <a:tailEnd/>
          </a:ln>
        </p:spPr>
      </p:cxnSp>
      <p:cxnSp>
        <p:nvCxnSpPr>
          <p:cNvPr id="59406" name="Straight Connector 10"/>
          <p:cNvCxnSpPr>
            <a:cxnSpLocks noChangeShapeType="1"/>
          </p:cNvCxnSpPr>
          <p:nvPr/>
        </p:nvCxnSpPr>
        <p:spPr bwMode="auto">
          <a:xfrm>
            <a:off x="6118225" y="1689100"/>
            <a:ext cx="381000" cy="1588"/>
          </a:xfrm>
          <a:prstGeom prst="line">
            <a:avLst/>
          </a:prstGeom>
          <a:noFill/>
          <a:ln w="44450" algn="ctr">
            <a:solidFill>
              <a:srgbClr val="000099"/>
            </a:solidFill>
            <a:round/>
            <a:headEnd/>
            <a:tailEnd/>
          </a:ln>
        </p:spPr>
      </p:cxnSp>
      <p:cxnSp>
        <p:nvCxnSpPr>
          <p:cNvPr id="18" name="Straight Connector 11"/>
          <p:cNvCxnSpPr>
            <a:cxnSpLocks noChangeShapeType="1"/>
          </p:cNvCxnSpPr>
          <p:nvPr/>
        </p:nvCxnSpPr>
        <p:spPr bwMode="auto">
          <a:xfrm>
            <a:off x="6118225" y="2481263"/>
            <a:ext cx="381000" cy="1587"/>
          </a:xfrm>
          <a:prstGeom prst="line">
            <a:avLst/>
          </a:prstGeom>
          <a:noFill/>
          <a:ln w="47625" algn="ctr">
            <a:solidFill>
              <a:schemeClr val="bg1">
                <a:lumMod val="50000"/>
              </a:schemeClr>
            </a:solidFill>
            <a:prstDash val="solid"/>
            <a:round/>
            <a:headEnd/>
            <a:tailEnd/>
          </a:ln>
        </p:spPr>
      </p:cxnSp>
      <p:sp>
        <p:nvSpPr>
          <p:cNvPr id="59408" name="TextBox 9"/>
          <p:cNvSpPr txBox="1">
            <a:spLocks noChangeArrowheads="1"/>
          </p:cNvSpPr>
          <p:nvPr/>
        </p:nvSpPr>
        <p:spPr bwMode="auto">
          <a:xfrm>
            <a:off x="0" y="6488113"/>
            <a:ext cx="2743200" cy="366712"/>
          </a:xfrm>
          <a:prstGeom prst="rect">
            <a:avLst/>
          </a:prstGeom>
          <a:noFill/>
          <a:ln w="9525">
            <a:noFill/>
            <a:miter lim="800000"/>
            <a:headEnd/>
            <a:tailEnd/>
          </a:ln>
        </p:spPr>
        <p:txBody>
          <a:bodyPr>
            <a:spAutoFit/>
          </a:bodyPr>
          <a:lstStyle/>
          <a:p>
            <a:endParaRPr lang="en-US"/>
          </a:p>
        </p:txBody>
      </p:sp>
      <p:sp>
        <p:nvSpPr>
          <p:cNvPr id="59410" name="Text Box 18"/>
          <p:cNvSpPr txBox="1">
            <a:spLocks noChangeArrowheads="1"/>
          </p:cNvSpPr>
          <p:nvPr/>
        </p:nvSpPr>
        <p:spPr bwMode="auto">
          <a:xfrm>
            <a:off x="288925" y="6361113"/>
            <a:ext cx="184150" cy="366712"/>
          </a:xfrm>
          <a:prstGeom prst="rect">
            <a:avLst/>
          </a:prstGeom>
          <a:noFill/>
          <a:ln w="9525">
            <a:noFill/>
            <a:miter lim="800000"/>
            <a:headEnd/>
            <a:tailEnd/>
          </a:ln>
        </p:spPr>
        <p:txBody>
          <a:bodyPr wrap="none">
            <a:spAutoFit/>
          </a:bodyPr>
          <a:lstStyle/>
          <a:p>
            <a:endParaRPr lang="en-US"/>
          </a:p>
        </p:txBody>
      </p:sp>
      <p:sp>
        <p:nvSpPr>
          <p:cNvPr id="59411" name="TextBox 6"/>
          <p:cNvSpPr txBox="1">
            <a:spLocks noChangeArrowheads="1"/>
          </p:cNvSpPr>
          <p:nvPr/>
        </p:nvSpPr>
        <p:spPr bwMode="auto">
          <a:xfrm>
            <a:off x="0" y="6491288"/>
            <a:ext cx="3505200" cy="366712"/>
          </a:xfrm>
          <a:prstGeom prst="rect">
            <a:avLst/>
          </a:prstGeom>
          <a:noFill/>
          <a:ln w="9525">
            <a:noFill/>
            <a:miter lim="800000"/>
            <a:headEnd/>
            <a:tailEnd/>
          </a:ln>
        </p:spPr>
        <p:txBody>
          <a:bodyPr>
            <a:spAutoFit/>
          </a:bodyPr>
          <a:lstStyle/>
          <a:p>
            <a:r>
              <a:rPr lang="en-US"/>
              <a:t>Walensky et al., NEJM 2013</a:t>
            </a:r>
          </a:p>
        </p:txBody>
      </p:sp>
      <p:sp>
        <p:nvSpPr>
          <p:cNvPr id="12" name="Line 4"/>
          <p:cNvSpPr>
            <a:spLocks noChangeShapeType="1"/>
          </p:cNvSpPr>
          <p:nvPr/>
        </p:nvSpPr>
        <p:spPr bwMode="auto">
          <a:xfrm>
            <a:off x="647700" y="9906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304800" y="17300"/>
            <a:ext cx="9705976" cy="1143000"/>
          </a:xfrm>
        </p:spPr>
        <p:txBody>
          <a:bodyPr/>
          <a:lstStyle/>
          <a:p>
            <a:pPr eaLnBrk="1" hangingPunct="1"/>
            <a:r>
              <a:rPr lang="en-US" sz="3600" dirty="0" smtClean="0">
                <a:solidFill>
                  <a:srgbClr val="002060"/>
                </a:solidFill>
                <a:latin typeface="Arial" pitchFamily="34" charset="0"/>
                <a:cs typeface="Arial" pitchFamily="34" charset="0"/>
              </a:rPr>
              <a:t/>
            </a:r>
            <a:br>
              <a:rPr lang="en-US" sz="3600" dirty="0" smtClean="0">
                <a:solidFill>
                  <a:srgbClr val="002060"/>
                </a:solidFill>
                <a:latin typeface="Arial" pitchFamily="34" charset="0"/>
                <a:cs typeface="Arial" pitchFamily="34" charset="0"/>
              </a:rPr>
            </a:br>
            <a:r>
              <a:rPr lang="en-US" sz="3600" dirty="0" smtClean="0">
                <a:solidFill>
                  <a:srgbClr val="002060"/>
                </a:solidFill>
                <a:latin typeface="Arial" pitchFamily="34" charset="0"/>
                <a:cs typeface="Arial" pitchFamily="34" charset="0"/>
              </a:rPr>
              <a:t>Cost-effectiveness, Lifetime, South Africa </a:t>
            </a:r>
            <a:endParaRPr lang="en-US" sz="3600" i="1" dirty="0" smtClean="0">
              <a:solidFill>
                <a:srgbClr val="002060"/>
              </a:solidFill>
              <a:latin typeface="Arial" pitchFamily="34" charset="0"/>
              <a:cs typeface="Arial" pitchFamily="34" charset="0"/>
            </a:endParaRPr>
          </a:p>
        </p:txBody>
      </p:sp>
      <p:graphicFrame>
        <p:nvGraphicFramePr>
          <p:cNvPr id="57372" name="Group 28"/>
          <p:cNvGraphicFramePr>
            <a:graphicFrameLocks noGrp="1"/>
          </p:cNvGraphicFramePr>
          <p:nvPr/>
        </p:nvGraphicFramePr>
        <p:xfrm>
          <a:off x="342900" y="2057400"/>
          <a:ext cx="8216900" cy="2400301"/>
        </p:xfrm>
        <a:graphic>
          <a:graphicData uri="http://schemas.openxmlformats.org/drawingml/2006/table">
            <a:tbl>
              <a:tblPr/>
              <a:tblGrid>
                <a:gridCol w="2298700"/>
                <a:gridCol w="2124075"/>
                <a:gridCol w="1879600"/>
                <a:gridCol w="1914525"/>
              </a:tblGrid>
              <a:tr h="1171575">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kumimoji="0" lang="en-US" sz="2400" b="0" i="0" u="none" strike="noStrike" cap="none" normalizeH="0" baseline="0" dirty="0" smtClean="0">
                        <a:ln>
                          <a:noFill/>
                        </a:ln>
                        <a:solidFill>
                          <a:schemeClr val="tx1"/>
                        </a:solidFill>
                        <a:effectLst/>
                        <a:latin typeface="Calibri" pitchFamily="34" charset="0"/>
                        <a:cs typeface="Times New Roman" pitchFamily="18" charset="0"/>
                      </a:endParaRPr>
                    </a:p>
                  </a:txBody>
                  <a:tcPr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1" i="0" u="none" strike="noStrike" cap="none" normalizeH="0" baseline="0" dirty="0" smtClean="0">
                          <a:ln>
                            <a:noFill/>
                          </a:ln>
                          <a:solidFill>
                            <a:schemeClr val="tx1"/>
                          </a:solidFill>
                          <a:effectLst/>
                          <a:latin typeface="Calibri" pitchFamily="34" charset="0"/>
                          <a:cs typeface="Times New Roman" pitchFamily="18" charset="0"/>
                        </a:rPr>
                        <a:t>Life expectancy </a:t>
                      </a: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1" i="0" u="none" strike="noStrike" cap="none" normalizeH="0" baseline="0" dirty="0" smtClean="0">
                          <a:ln>
                            <a:noFill/>
                          </a:ln>
                          <a:solidFill>
                            <a:schemeClr val="tx1"/>
                          </a:solidFill>
                          <a:effectLst/>
                          <a:latin typeface="Calibri" pitchFamily="34" charset="0"/>
                          <a:cs typeface="Times New Roman" pitchFamily="18" charset="0"/>
                        </a:rPr>
                        <a:t>(years)</a:t>
                      </a:r>
                      <a:endParaRPr kumimoji="0" lang="en-US" sz="2400" b="0" i="0" u="none" strike="noStrike" cap="none" normalizeH="0" baseline="0" dirty="0" smtClean="0">
                        <a:ln>
                          <a:noFill/>
                        </a:ln>
                        <a:solidFill>
                          <a:schemeClr val="tx1"/>
                        </a:solidFill>
                        <a:effectLst/>
                        <a:latin typeface="Calibri" pitchFamily="34" charset="0"/>
                        <a:cs typeface="Times New Roman" pitchFamily="18" charset="0"/>
                      </a:endParaRPr>
                    </a:p>
                  </a:txBody>
                  <a:tcPr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1" i="0" u="none" strike="noStrike" cap="none" normalizeH="0" baseline="0" smtClean="0">
                          <a:ln>
                            <a:noFill/>
                          </a:ln>
                          <a:solidFill>
                            <a:schemeClr val="tx1"/>
                          </a:solidFill>
                          <a:effectLst/>
                          <a:latin typeface="Calibri" pitchFamily="34" charset="0"/>
                          <a:cs typeface="Times New Roman" pitchFamily="18" charset="0"/>
                        </a:rPr>
                        <a:t>Costs </a:t>
                      </a: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1" i="0" u="none" strike="noStrike" cap="none" normalizeH="0" baseline="0" smtClean="0">
                          <a:ln>
                            <a:noFill/>
                          </a:ln>
                          <a:solidFill>
                            <a:schemeClr val="tx1"/>
                          </a:solidFill>
                          <a:effectLst/>
                          <a:latin typeface="Calibri" pitchFamily="34" charset="0"/>
                          <a:cs typeface="Times New Roman" pitchFamily="18" charset="0"/>
                        </a:rPr>
                        <a:t>(USD 2011)</a:t>
                      </a:r>
                      <a:endParaRPr kumimoji="0" lang="en-US" sz="2400" b="0" i="0" u="none" strike="noStrike" cap="none" normalizeH="0" baseline="0" smtClean="0">
                        <a:ln>
                          <a:noFill/>
                        </a:ln>
                        <a:solidFill>
                          <a:schemeClr val="tx1"/>
                        </a:solidFill>
                        <a:effectLst/>
                        <a:latin typeface="Calibri" pitchFamily="34" charset="0"/>
                        <a:cs typeface="Times New Roman" pitchFamily="18" charset="0"/>
                      </a:endParaRPr>
                    </a:p>
                  </a:txBody>
                  <a:tcPr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1" i="0" u="none" strike="noStrike" cap="none" normalizeH="0" baseline="0" smtClean="0">
                          <a:ln>
                            <a:noFill/>
                          </a:ln>
                          <a:solidFill>
                            <a:schemeClr val="tx1"/>
                          </a:solidFill>
                          <a:effectLst/>
                          <a:latin typeface="Calibri" pitchFamily="34" charset="0"/>
                          <a:cs typeface="Times New Roman" pitchFamily="18" charset="0"/>
                        </a:rPr>
                        <a:t>ICER</a:t>
                      </a:r>
                      <a:r>
                        <a:rPr kumimoji="0" lang="en-US" sz="2400" b="1" i="0" u="none" strike="noStrike" cap="none" normalizeH="0" baseline="30000" smtClean="0">
                          <a:ln>
                            <a:noFill/>
                          </a:ln>
                          <a:solidFill>
                            <a:schemeClr val="tx1"/>
                          </a:solidFill>
                          <a:effectLst/>
                          <a:latin typeface="Calibri" pitchFamily="34" charset="0"/>
                          <a:cs typeface="Arial" charset="0"/>
                        </a:rPr>
                        <a:t>†</a:t>
                      </a:r>
                      <a:endParaRPr kumimoji="0" lang="en-US" sz="2400" b="0" i="0" u="none" strike="noStrike" cap="none" normalizeH="0" baseline="30000" smtClean="0">
                        <a:ln>
                          <a:noFill/>
                        </a:ln>
                        <a:solidFill>
                          <a:schemeClr val="tx1"/>
                        </a:solidFill>
                        <a:effectLst/>
                        <a:latin typeface="Calibri" pitchFamily="34" charset="0"/>
                        <a:cs typeface="Arial"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1" i="0" u="none" strike="noStrike" cap="none" normalizeH="0" baseline="0" smtClean="0">
                          <a:ln>
                            <a:noFill/>
                          </a:ln>
                          <a:solidFill>
                            <a:schemeClr val="tx1"/>
                          </a:solidFill>
                          <a:effectLst/>
                          <a:latin typeface="Calibri" pitchFamily="34" charset="0"/>
                          <a:cs typeface="Times New Roman" pitchFamily="18" charset="0"/>
                        </a:rPr>
                        <a:t>($/YLS)</a:t>
                      </a:r>
                      <a:endParaRPr kumimoji="0" lang="en-US" sz="2400" b="0" i="0" u="none" strike="noStrike" cap="none" normalizeH="0" baseline="0" smtClean="0">
                        <a:ln>
                          <a:noFill/>
                        </a:ln>
                        <a:solidFill>
                          <a:schemeClr val="tx1"/>
                        </a:solidFill>
                        <a:effectLst/>
                        <a:latin typeface="Calibri" pitchFamily="34" charset="0"/>
                        <a:cs typeface="Times New Roman" pitchFamily="18" charset="0"/>
                      </a:endParaRPr>
                    </a:p>
                  </a:txBody>
                  <a:tcPr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633413">
                <a:tc>
                  <a:txBody>
                    <a:bodyPr/>
                    <a:lstStyle/>
                    <a:p>
                      <a:pPr marL="228600" marR="0" lvl="0" indent="0" algn="r" defTabSz="914400" rtl="0" eaLnBrk="1" fontAlgn="base" latinLnBrk="0" hangingPunct="1">
                        <a:lnSpc>
                          <a:spcPct val="100000"/>
                        </a:lnSpc>
                        <a:spcBef>
                          <a:spcPct val="0"/>
                        </a:spcBef>
                        <a:spcAft>
                          <a:spcPct val="0"/>
                        </a:spcAft>
                        <a:buClrTx/>
                        <a:buSzTx/>
                        <a:buFont typeface="Arial" charset="0"/>
                        <a:buNone/>
                        <a:tabLst/>
                      </a:pPr>
                      <a:r>
                        <a:rPr kumimoji="0" lang="en-US" sz="2400" b="0" i="1" u="none" strike="noStrike" cap="none" normalizeH="0" baseline="0" smtClean="0">
                          <a:ln>
                            <a:noFill/>
                          </a:ln>
                          <a:solidFill>
                            <a:schemeClr val="tx1"/>
                          </a:solidFill>
                          <a:effectLst/>
                          <a:latin typeface="Calibri" pitchFamily="34" charset="0"/>
                          <a:cs typeface="Times New Roman" pitchFamily="18" charset="0"/>
                        </a:rPr>
                        <a:t>Delayed ART</a:t>
                      </a: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cs typeface="Times New Roman" pitchFamily="18" charset="0"/>
                        </a:rPr>
                        <a:t>13.3 </a:t>
                      </a: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cs typeface="Times New Roman" pitchFamily="18" charset="0"/>
                        </a:rPr>
                        <a:t>15,970</a:t>
                      </a: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cs typeface="Times New Roman" pitchFamily="18" charset="0"/>
                        </a:rPr>
                        <a:t>--</a:t>
                      </a: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595313">
                <a:tc>
                  <a:txBody>
                    <a:bodyPr/>
                    <a:lstStyle/>
                    <a:p>
                      <a:pPr marL="228600" marR="0" lvl="0" indent="0" algn="r" defTabSz="914400" rtl="0" eaLnBrk="1" fontAlgn="base" latinLnBrk="0" hangingPunct="1">
                        <a:lnSpc>
                          <a:spcPct val="100000"/>
                        </a:lnSpc>
                        <a:spcBef>
                          <a:spcPct val="0"/>
                        </a:spcBef>
                        <a:spcAft>
                          <a:spcPct val="0"/>
                        </a:spcAft>
                        <a:buClrTx/>
                        <a:buSzTx/>
                        <a:buFont typeface="Arial" charset="0"/>
                        <a:buNone/>
                        <a:tabLst/>
                      </a:pPr>
                      <a:r>
                        <a:rPr kumimoji="0" lang="en-US" sz="2400" b="0" i="1" u="none" strike="noStrike" cap="none" normalizeH="0" baseline="0" smtClean="0">
                          <a:ln>
                            <a:noFill/>
                          </a:ln>
                          <a:solidFill>
                            <a:schemeClr val="tx1"/>
                          </a:solidFill>
                          <a:effectLst/>
                          <a:latin typeface="Calibri" pitchFamily="34" charset="0"/>
                          <a:cs typeface="Times New Roman" pitchFamily="18" charset="0"/>
                        </a:rPr>
                        <a:t>Early ART</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cs typeface="Times New Roman" pitchFamily="18" charset="0"/>
                        </a:rPr>
                        <a:t>15.2</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cs typeface="Times New Roman" pitchFamily="18" charset="0"/>
                        </a:rPr>
                        <a:t>16,320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cs typeface="Times New Roman" pitchFamily="18" charset="0"/>
                        </a:rPr>
                        <a:t>530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0434" name="Text Box 27"/>
          <p:cNvSpPr txBox="1">
            <a:spLocks noChangeArrowheads="1"/>
          </p:cNvSpPr>
          <p:nvPr/>
        </p:nvSpPr>
        <p:spPr bwMode="auto">
          <a:xfrm>
            <a:off x="541338" y="4625975"/>
            <a:ext cx="7773987" cy="1384300"/>
          </a:xfrm>
          <a:prstGeom prst="rect">
            <a:avLst/>
          </a:prstGeom>
          <a:noFill/>
          <a:ln w="12700">
            <a:noFill/>
            <a:miter lim="800000"/>
            <a:headEnd/>
            <a:tailEnd/>
          </a:ln>
        </p:spPr>
        <p:txBody>
          <a:bodyPr>
            <a:spAutoFit/>
          </a:bodyPr>
          <a:lstStyle/>
          <a:p>
            <a:pPr eaLnBrk="0" hangingPunct="0"/>
            <a:r>
              <a:rPr lang="en-US" sz="2000" b="1" baseline="30000">
                <a:cs typeface="Arial" pitchFamily="34" charset="0"/>
              </a:rPr>
              <a:t>†</a:t>
            </a:r>
            <a:r>
              <a:rPr lang="en-US" sz="2000"/>
              <a:t>Including projected survival losses and cost increases associated with 1</a:t>
            </a:r>
            <a:r>
              <a:rPr lang="en-US" sz="2000" baseline="30000"/>
              <a:t>st</a:t>
            </a:r>
            <a:r>
              <a:rPr lang="en-US" sz="2000"/>
              <a:t>- and 2</a:t>
            </a:r>
            <a:r>
              <a:rPr lang="en-US" sz="2000" baseline="30000"/>
              <a:t>nd</a:t>
            </a:r>
            <a:r>
              <a:rPr lang="en-US" sz="2000"/>
              <a:t>-order transmissions</a:t>
            </a:r>
          </a:p>
          <a:p>
            <a:pPr eaLnBrk="0" hangingPunct="0"/>
            <a:endParaRPr lang="en-US" sz="2000"/>
          </a:p>
          <a:p>
            <a:pPr eaLnBrk="0" hangingPunct="0"/>
            <a:r>
              <a:rPr lang="en-US" sz="2000" i="1"/>
              <a:t>per capita </a:t>
            </a:r>
            <a:r>
              <a:rPr lang="en-US" sz="2000"/>
              <a:t>GDP for South Africa: $8,100</a:t>
            </a:r>
            <a:r>
              <a:rPr lang="en-US" sz="2400"/>
              <a:t> </a:t>
            </a:r>
          </a:p>
        </p:txBody>
      </p:sp>
      <p:sp>
        <p:nvSpPr>
          <p:cNvPr id="60435" name="TextBox 6"/>
          <p:cNvSpPr txBox="1">
            <a:spLocks noChangeArrowheads="1"/>
          </p:cNvSpPr>
          <p:nvPr/>
        </p:nvSpPr>
        <p:spPr bwMode="auto">
          <a:xfrm>
            <a:off x="152400" y="6324600"/>
            <a:ext cx="3505200" cy="366713"/>
          </a:xfrm>
          <a:prstGeom prst="rect">
            <a:avLst/>
          </a:prstGeom>
          <a:noFill/>
          <a:ln w="9525">
            <a:noFill/>
            <a:miter lim="800000"/>
            <a:headEnd/>
            <a:tailEnd/>
          </a:ln>
        </p:spPr>
        <p:txBody>
          <a:bodyPr>
            <a:spAutoFit/>
          </a:bodyPr>
          <a:lstStyle/>
          <a:p>
            <a:r>
              <a:rPr lang="en-US"/>
              <a:t>Walensky et al., NEJM 2013</a:t>
            </a:r>
          </a:p>
        </p:txBody>
      </p:sp>
      <p:sp>
        <p:nvSpPr>
          <p:cNvPr id="7" name="Line 4"/>
          <p:cNvSpPr>
            <a:spLocks noChangeShapeType="1"/>
          </p:cNvSpPr>
          <p:nvPr/>
        </p:nvSpPr>
        <p:spPr bwMode="auto">
          <a:xfrm>
            <a:off x="647700" y="13716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81E27E33-9CE2-45CF-AB63-199FC214B2C2}" type="slidenum">
              <a:rPr lang="fr-FR" smtClean="0"/>
              <a:pPr/>
              <a:t>52</a:t>
            </a:fld>
            <a:endParaRPr lang="fr-FR"/>
          </a:p>
        </p:txBody>
      </p:sp>
      <p:graphicFrame>
        <p:nvGraphicFramePr>
          <p:cNvPr id="7" name="Espace réservé du contenu 5"/>
          <p:cNvGraphicFramePr>
            <a:graphicFrameLocks/>
          </p:cNvGraphicFramePr>
          <p:nvPr>
            <p:extLst>
              <p:ext uri="{D42A27DB-BD31-4B8C-83A1-F6EECF244321}">
                <p14:modId xmlns:p14="http://schemas.microsoft.com/office/powerpoint/2010/main" xmlns="" val="1786551529"/>
              </p:ext>
            </p:extLst>
          </p:nvPr>
        </p:nvGraphicFramePr>
        <p:xfrm>
          <a:off x="228600" y="3733800"/>
          <a:ext cx="5040560" cy="2468990"/>
        </p:xfrm>
        <a:graphic>
          <a:graphicData uri="http://schemas.openxmlformats.org/drawingml/2006/table">
            <a:tbl>
              <a:tblPr firstRow="1" bandRow="1">
                <a:tableStyleId>{2D5ABB26-0587-4C30-8999-92F81FD0307C}</a:tableStyleId>
              </a:tblPr>
              <a:tblGrid>
                <a:gridCol w="1421696"/>
                <a:gridCol w="904716"/>
                <a:gridCol w="969338"/>
                <a:gridCol w="710848"/>
                <a:gridCol w="1033962"/>
              </a:tblGrid>
              <a:tr h="50405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2000" b="1" dirty="0" smtClean="0">
                        <a:solidFill>
                          <a:srgbClr val="FF0000"/>
                        </a:solidFill>
                        <a:latin typeface="Arial" panose="020B0604020202020204" pitchFamily="34" charset="0"/>
                        <a:cs typeface="Arial" panose="020B0604020202020204" pitchFamily="34" charset="0"/>
                      </a:endParaRPr>
                    </a:p>
                  </a:txBody>
                  <a:tcPr marL="91455" marR="91455" marT="45731" marB="45731">
                    <a:lnT w="12700" cap="flat" cmpd="sng" algn="ctr">
                      <a:solidFill>
                        <a:schemeClr val="tx1"/>
                      </a:solidFill>
                      <a:prstDash val="solid"/>
                      <a:round/>
                      <a:headEnd type="none" w="med" len="med"/>
                      <a:tailEnd type="none" w="med" len="med"/>
                    </a:lnT>
                  </a:tcPr>
                </a:tc>
                <a:tc>
                  <a:txBody>
                    <a:bodyPr/>
                    <a:lstStyle/>
                    <a:p>
                      <a:pPr algn="ctr"/>
                      <a:r>
                        <a:rPr lang="fr-FR" sz="1600" dirty="0" smtClean="0">
                          <a:latin typeface="Arial" panose="020B0604020202020204" pitchFamily="34" charset="0"/>
                          <a:cs typeface="Arial" panose="020B0604020202020204" pitchFamily="34" charset="0"/>
                        </a:rPr>
                        <a:t>n</a:t>
                      </a:r>
                      <a:endParaRPr lang="fr-FR" sz="1600" dirty="0">
                        <a:latin typeface="Arial" panose="020B0604020202020204" pitchFamily="34" charset="0"/>
                        <a:cs typeface="Arial" panose="020B0604020202020204" pitchFamily="34" charset="0"/>
                      </a:endParaRPr>
                    </a:p>
                  </a:txBody>
                  <a:tcPr marL="91455" marR="91455" marT="45731" marB="4573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2000" dirty="0" smtClean="0">
                          <a:latin typeface="Arial" panose="020B0604020202020204" pitchFamily="34" charset="0"/>
                          <a:cs typeface="Arial" panose="020B0604020202020204" pitchFamily="34" charset="0"/>
                        </a:rPr>
                        <a:t>Rate </a:t>
                      </a:r>
                    </a:p>
                    <a:p>
                      <a:pPr algn="ctr"/>
                      <a:r>
                        <a:rPr lang="fr-FR" sz="1600" dirty="0" smtClean="0">
                          <a:latin typeface="Arial" panose="020B0604020202020204" pitchFamily="34" charset="0"/>
                          <a:cs typeface="Arial" panose="020B0604020202020204" pitchFamily="34" charset="0"/>
                        </a:rPr>
                        <a:t>/1OO</a:t>
                      </a:r>
                      <a:r>
                        <a:rPr lang="fr-FR" sz="1600" baseline="0" dirty="0" smtClean="0">
                          <a:latin typeface="Arial" panose="020B0604020202020204" pitchFamily="34" charset="0"/>
                          <a:cs typeface="Arial" panose="020B0604020202020204" pitchFamily="34" charset="0"/>
                        </a:rPr>
                        <a:t> PY</a:t>
                      </a:r>
                      <a:endParaRPr lang="fr-FR" sz="1600" dirty="0">
                        <a:latin typeface="Arial" panose="020B0604020202020204" pitchFamily="34" charset="0"/>
                        <a:cs typeface="Arial" panose="020B0604020202020204" pitchFamily="34" charset="0"/>
                      </a:endParaRPr>
                    </a:p>
                  </a:txBody>
                  <a:tcPr marL="91455" marR="91455" marT="45731" marB="4573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2000" b="1" i="0" dirty="0" err="1" smtClean="0">
                          <a:latin typeface="Arial" panose="020B0604020202020204" pitchFamily="34" charset="0"/>
                          <a:cs typeface="Arial" panose="020B0604020202020204" pitchFamily="34" charset="0"/>
                        </a:rPr>
                        <a:t>aHR</a:t>
                      </a:r>
                      <a:endParaRPr lang="fr-FR" sz="2000" b="1" i="0" dirty="0">
                        <a:latin typeface="Arial" panose="020B0604020202020204" pitchFamily="34" charset="0"/>
                        <a:cs typeface="Arial" panose="020B0604020202020204" pitchFamily="34" charset="0"/>
                      </a:endParaRPr>
                    </a:p>
                  </a:txBody>
                  <a:tcPr marL="91455" marR="91455" marT="45731" marB="4573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2000" i="1" dirty="0" smtClean="0">
                          <a:latin typeface="Arial" panose="020B0604020202020204" pitchFamily="34" charset="0"/>
                          <a:cs typeface="Arial" panose="020B0604020202020204" pitchFamily="34" charset="0"/>
                        </a:rPr>
                        <a:t>p</a:t>
                      </a:r>
                      <a:endParaRPr lang="fr-FR" sz="2000" i="1" dirty="0">
                        <a:latin typeface="Arial" panose="020B0604020202020204" pitchFamily="34" charset="0"/>
                        <a:cs typeface="Arial" panose="020B0604020202020204" pitchFamily="34" charset="0"/>
                      </a:endParaRPr>
                    </a:p>
                  </a:txBody>
                  <a:tcPr marL="91455" marR="91455" marT="45731" marB="4573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868">
                <a:tc>
                  <a:txBody>
                    <a:bodyPr/>
                    <a:lstStyle/>
                    <a:p>
                      <a:r>
                        <a:rPr lang="fr-FR" sz="2000" b="1" dirty="0" smtClean="0">
                          <a:latin typeface="Arial" panose="020B0604020202020204" pitchFamily="34" charset="0"/>
                          <a:cs typeface="Arial" panose="020B0604020202020204" pitchFamily="34" charset="0"/>
                        </a:rPr>
                        <a:t>WHO ART </a:t>
                      </a:r>
                      <a:endParaRPr lang="fr-FR" sz="2000" b="1" dirty="0">
                        <a:latin typeface="Arial" panose="020B0604020202020204" pitchFamily="34" charset="0"/>
                        <a:cs typeface="Arial" panose="020B0604020202020204" pitchFamily="34" charset="0"/>
                      </a:endParaRPr>
                    </a:p>
                  </a:txBody>
                  <a:tcPr marL="91455" marR="91455" marT="45731" marB="45731">
                    <a:solidFill>
                      <a:schemeClr val="bg1">
                        <a:lumMod val="95000"/>
                      </a:schemeClr>
                    </a:solidFill>
                  </a:tcPr>
                </a:tc>
                <a:tc>
                  <a:txBody>
                    <a:bodyPr/>
                    <a:lstStyle/>
                    <a:p>
                      <a:pPr algn="ctr"/>
                      <a:r>
                        <a:rPr lang="fr-FR" sz="2000" dirty="0" smtClean="0">
                          <a:latin typeface="Arial" panose="020B0604020202020204" pitchFamily="34" charset="0"/>
                          <a:cs typeface="Arial" panose="020B0604020202020204" pitchFamily="34" charset="0"/>
                        </a:rPr>
                        <a:t>111</a:t>
                      </a:r>
                      <a:endParaRPr lang="fr-FR" sz="2000" dirty="0">
                        <a:latin typeface="Arial" panose="020B0604020202020204" pitchFamily="34" charset="0"/>
                        <a:cs typeface="Arial" panose="020B0604020202020204" pitchFamily="34" charset="0"/>
                      </a:endParaRPr>
                    </a:p>
                  </a:txBody>
                  <a:tcPr marL="91455" marR="91455" marT="45731" marB="45731">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algn="ctr"/>
                      <a:r>
                        <a:rPr lang="fr-FR" sz="2000" i="0" dirty="0" smtClean="0">
                          <a:latin typeface="Arial" panose="020B0604020202020204" pitchFamily="34" charset="0"/>
                          <a:cs typeface="Arial" panose="020B0604020202020204" pitchFamily="34" charset="0"/>
                        </a:rPr>
                        <a:t>4.9</a:t>
                      </a:r>
                      <a:endParaRPr lang="fr-FR" sz="2000" i="0" dirty="0">
                        <a:latin typeface="Arial" panose="020B0604020202020204" pitchFamily="34" charset="0"/>
                        <a:cs typeface="Arial" panose="020B0604020202020204" pitchFamily="34" charset="0"/>
                      </a:endParaRPr>
                    </a:p>
                  </a:txBody>
                  <a:tcPr marL="91455" marR="91455" marT="45731" marB="45731">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algn="ctr"/>
                      <a:endParaRPr lang="fr-FR" sz="2000" b="1" dirty="0">
                        <a:latin typeface="Arial" panose="020B0604020202020204" pitchFamily="34" charset="0"/>
                        <a:cs typeface="Arial" panose="020B0604020202020204" pitchFamily="34" charset="0"/>
                      </a:endParaRPr>
                    </a:p>
                  </a:txBody>
                  <a:tcPr marL="91455" marR="91455" marT="45731" marB="45731">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algn="ctr"/>
                      <a:endParaRPr lang="fr-FR" sz="2000" dirty="0">
                        <a:latin typeface="Arial" panose="020B0604020202020204" pitchFamily="34" charset="0"/>
                        <a:cs typeface="Arial" panose="020B0604020202020204" pitchFamily="34" charset="0"/>
                      </a:endParaRPr>
                    </a:p>
                  </a:txBody>
                  <a:tcPr marL="91455" marR="91455" marT="45731" marB="45731">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r>
              <a:tr h="365868">
                <a:tc>
                  <a:txBody>
                    <a:bodyPr/>
                    <a:lstStyle/>
                    <a:p>
                      <a:r>
                        <a:rPr lang="fr-FR" sz="2000" b="1" baseline="0" dirty="0" err="1" smtClean="0">
                          <a:latin typeface="Arial" panose="020B0604020202020204" pitchFamily="34" charset="0"/>
                          <a:cs typeface="Arial" panose="020B0604020202020204" pitchFamily="34" charset="0"/>
                        </a:rPr>
                        <a:t>Early</a:t>
                      </a:r>
                      <a:r>
                        <a:rPr lang="fr-FR" sz="2000" b="1" baseline="0" dirty="0" smtClean="0">
                          <a:latin typeface="Arial" panose="020B0604020202020204" pitchFamily="34" charset="0"/>
                          <a:cs typeface="Arial" panose="020B0604020202020204" pitchFamily="34" charset="0"/>
                        </a:rPr>
                        <a:t> ART</a:t>
                      </a:r>
                      <a:endParaRPr lang="fr-FR" sz="2000" b="1" dirty="0">
                        <a:latin typeface="Arial" panose="020B0604020202020204" pitchFamily="34" charset="0"/>
                        <a:cs typeface="Arial" panose="020B0604020202020204" pitchFamily="34" charset="0"/>
                      </a:endParaRPr>
                    </a:p>
                  </a:txBody>
                  <a:tcPr marL="91455" marR="91455" marT="45731" marB="45731">
                    <a:solidFill>
                      <a:schemeClr val="bg1">
                        <a:lumMod val="95000"/>
                      </a:schemeClr>
                    </a:solidFill>
                  </a:tcPr>
                </a:tc>
                <a:tc>
                  <a:txBody>
                    <a:bodyPr/>
                    <a:lstStyle/>
                    <a:p>
                      <a:pPr algn="ctr"/>
                      <a:r>
                        <a:rPr lang="fr-FR" sz="2000" dirty="0" smtClean="0">
                          <a:latin typeface="Arial" panose="020B0604020202020204" pitchFamily="34" charset="0"/>
                          <a:cs typeface="Arial" panose="020B0604020202020204" pitchFamily="34" charset="0"/>
                        </a:rPr>
                        <a:t>64</a:t>
                      </a:r>
                      <a:endParaRPr lang="fr-FR" sz="2000" dirty="0">
                        <a:latin typeface="Arial" panose="020B0604020202020204" pitchFamily="34" charset="0"/>
                        <a:cs typeface="Arial" panose="020B0604020202020204" pitchFamily="34" charset="0"/>
                      </a:endParaRPr>
                    </a:p>
                  </a:txBody>
                  <a:tcPr marL="91455" marR="91455" marT="45731" marB="45731">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algn="ctr"/>
                      <a:r>
                        <a:rPr lang="fr-FR" sz="2000" i="0" kern="1200" dirty="0" smtClean="0">
                          <a:solidFill>
                            <a:schemeClr val="tx1"/>
                          </a:solidFill>
                          <a:latin typeface="Arial" panose="020B0604020202020204" pitchFamily="34" charset="0"/>
                          <a:ea typeface="+mn-ea"/>
                          <a:cs typeface="Arial" panose="020B0604020202020204" pitchFamily="34" charset="0"/>
                        </a:rPr>
                        <a:t>2.8</a:t>
                      </a:r>
                      <a:endParaRPr lang="fr-FR" sz="2000" i="0" kern="1200" dirty="0">
                        <a:solidFill>
                          <a:schemeClr val="tx1"/>
                        </a:solidFill>
                        <a:latin typeface="Arial" panose="020B0604020202020204" pitchFamily="34" charset="0"/>
                        <a:ea typeface="+mn-ea"/>
                        <a:cs typeface="Arial" panose="020B0604020202020204" pitchFamily="34" charset="0"/>
                      </a:endParaRPr>
                    </a:p>
                  </a:txBody>
                  <a:tcPr marL="91455" marR="91455" marT="45731" marB="45731">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algn="ctr"/>
                      <a:r>
                        <a:rPr lang="fr-FR" sz="2000" b="1" i="0" dirty="0" smtClean="0">
                          <a:latin typeface="Arial" panose="020B0604020202020204" pitchFamily="34" charset="0"/>
                          <a:cs typeface="Arial" panose="020B0604020202020204" pitchFamily="34" charset="0"/>
                        </a:rPr>
                        <a:t>0.56</a:t>
                      </a:r>
                      <a:endParaRPr lang="fr-FR" sz="2000" b="1" i="0" baseline="30000" dirty="0">
                        <a:latin typeface="Arial" panose="020B0604020202020204" pitchFamily="34" charset="0"/>
                        <a:cs typeface="Arial" panose="020B0604020202020204" pitchFamily="34" charset="0"/>
                      </a:endParaRPr>
                    </a:p>
                  </a:txBody>
                  <a:tcPr marL="91455" marR="91455" marT="45731" marB="45731">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algn="ctr"/>
                      <a:r>
                        <a:rPr lang="fr-FR" sz="2000" i="1" kern="1200" dirty="0" smtClean="0">
                          <a:solidFill>
                            <a:schemeClr val="tx1"/>
                          </a:solidFill>
                          <a:latin typeface="Arial" panose="020B0604020202020204" pitchFamily="34" charset="0"/>
                          <a:ea typeface="+mn-ea"/>
                          <a:cs typeface="Arial" panose="020B0604020202020204" pitchFamily="34" charset="0"/>
                        </a:rPr>
                        <a:t>0.0002</a:t>
                      </a:r>
                      <a:endParaRPr lang="fr-FR" sz="2000" i="1" kern="1200" dirty="0">
                        <a:solidFill>
                          <a:schemeClr val="tx1"/>
                        </a:solidFill>
                        <a:latin typeface="Arial" panose="020B0604020202020204" pitchFamily="34" charset="0"/>
                        <a:ea typeface="+mn-ea"/>
                        <a:cs typeface="Arial" panose="020B0604020202020204" pitchFamily="34" charset="0"/>
                      </a:endParaRPr>
                    </a:p>
                  </a:txBody>
                  <a:tcPr marL="91455" marR="91455" marT="45731" marB="45731">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r>
              <a:tr h="365868">
                <a:tc>
                  <a:txBody>
                    <a:bodyPr/>
                    <a:lstStyle/>
                    <a:p>
                      <a:r>
                        <a:rPr lang="fr-FR" sz="2000" b="1" dirty="0" smtClean="0">
                          <a:latin typeface="Arial" panose="020B0604020202020204" pitchFamily="34" charset="0"/>
                          <a:cs typeface="Arial" panose="020B0604020202020204" pitchFamily="34" charset="0"/>
                        </a:rPr>
                        <a:t>No IPT </a:t>
                      </a:r>
                      <a:endParaRPr lang="fr-FR" sz="2000" b="1" dirty="0">
                        <a:latin typeface="Arial" panose="020B0604020202020204" pitchFamily="34" charset="0"/>
                        <a:cs typeface="Arial" panose="020B0604020202020204" pitchFamily="34" charset="0"/>
                      </a:endParaRPr>
                    </a:p>
                  </a:txBody>
                  <a:tcPr marL="91455" marR="91455" marT="45731" marB="45731">
                    <a:solidFill>
                      <a:schemeClr val="tx2">
                        <a:lumMod val="20000"/>
                        <a:lumOff val="80000"/>
                      </a:schemeClr>
                    </a:solidFill>
                  </a:tcPr>
                </a:tc>
                <a:tc>
                  <a:txBody>
                    <a:bodyPr/>
                    <a:lstStyle/>
                    <a:p>
                      <a:pPr algn="ctr"/>
                      <a:r>
                        <a:rPr lang="fr-FR" sz="2000" dirty="0" smtClean="0">
                          <a:latin typeface="Arial" panose="020B0604020202020204" pitchFamily="34" charset="0"/>
                          <a:cs typeface="Arial" panose="020B0604020202020204" pitchFamily="34" charset="0"/>
                        </a:rPr>
                        <a:t>104</a:t>
                      </a:r>
                      <a:endParaRPr lang="fr-FR" sz="2000" dirty="0">
                        <a:latin typeface="Arial" panose="020B0604020202020204" pitchFamily="34" charset="0"/>
                        <a:cs typeface="Arial" panose="020B0604020202020204" pitchFamily="34" charset="0"/>
                      </a:endParaRPr>
                    </a:p>
                  </a:txBody>
                  <a:tcPr marL="91455" marR="91455" marT="45731" marB="45731">
                    <a:lnT>
                      <a:noFill/>
                    </a:lnT>
                    <a:lnB>
                      <a:noFill/>
                    </a:lnB>
                    <a:solidFill>
                      <a:schemeClr val="tx2">
                        <a:lumMod val="20000"/>
                        <a:lumOff val="80000"/>
                      </a:schemeClr>
                    </a:solidFill>
                  </a:tcPr>
                </a:tc>
                <a:tc>
                  <a:txBody>
                    <a:bodyPr/>
                    <a:lstStyle/>
                    <a:p>
                      <a:pPr algn="ctr"/>
                      <a:r>
                        <a:rPr lang="fr-FR" sz="2000" i="0" dirty="0" smtClean="0">
                          <a:latin typeface="Arial" panose="020B0604020202020204" pitchFamily="34" charset="0"/>
                          <a:cs typeface="Arial" panose="020B0604020202020204" pitchFamily="34" charset="0"/>
                        </a:rPr>
                        <a:t>4.7</a:t>
                      </a:r>
                      <a:endParaRPr lang="fr-FR" sz="2000" i="0" dirty="0">
                        <a:latin typeface="Arial" panose="020B0604020202020204" pitchFamily="34" charset="0"/>
                        <a:cs typeface="Arial" panose="020B0604020202020204" pitchFamily="34" charset="0"/>
                      </a:endParaRPr>
                    </a:p>
                  </a:txBody>
                  <a:tcPr marL="91455" marR="91455" marT="45731" marB="45731">
                    <a:lnT>
                      <a:noFill/>
                    </a:lnT>
                    <a:lnB>
                      <a:noFill/>
                    </a:lnB>
                    <a:solidFill>
                      <a:schemeClr val="tx2">
                        <a:lumMod val="20000"/>
                        <a:lumOff val="80000"/>
                      </a:schemeClr>
                    </a:solidFill>
                  </a:tcPr>
                </a:tc>
                <a:tc>
                  <a:txBody>
                    <a:bodyPr/>
                    <a:lstStyle/>
                    <a:p>
                      <a:pPr algn="ctr"/>
                      <a:endParaRPr lang="fr-FR" sz="2000" b="0" i="1" dirty="0">
                        <a:latin typeface="Arial" panose="020B0604020202020204" pitchFamily="34" charset="0"/>
                        <a:cs typeface="Arial" panose="020B0604020202020204" pitchFamily="34" charset="0"/>
                      </a:endParaRPr>
                    </a:p>
                  </a:txBody>
                  <a:tcPr marL="91455" marR="91455" marT="45731" marB="45731">
                    <a:lnT>
                      <a:noFill/>
                    </a:lnT>
                    <a:lnB>
                      <a:noFill/>
                    </a:lnB>
                    <a:solidFill>
                      <a:schemeClr val="tx2">
                        <a:lumMod val="20000"/>
                        <a:lumOff val="80000"/>
                      </a:schemeClr>
                    </a:solidFill>
                  </a:tcPr>
                </a:tc>
                <a:tc>
                  <a:txBody>
                    <a:bodyPr/>
                    <a:lstStyle/>
                    <a:p>
                      <a:pPr algn="ctr"/>
                      <a:endParaRPr lang="fr-FR" sz="2000" i="1" dirty="0">
                        <a:latin typeface="Arial" panose="020B0604020202020204" pitchFamily="34" charset="0"/>
                        <a:cs typeface="Arial" panose="020B0604020202020204" pitchFamily="34" charset="0"/>
                      </a:endParaRPr>
                    </a:p>
                  </a:txBody>
                  <a:tcPr marL="91455" marR="91455" marT="45731" marB="45731">
                    <a:lnT>
                      <a:noFill/>
                    </a:lnT>
                    <a:lnB>
                      <a:noFill/>
                    </a:lnB>
                    <a:solidFill>
                      <a:schemeClr val="tx2">
                        <a:lumMod val="20000"/>
                        <a:lumOff val="80000"/>
                      </a:schemeClr>
                    </a:solidFill>
                  </a:tcPr>
                </a:tc>
              </a:tr>
              <a:tr h="365868">
                <a:tc>
                  <a:txBody>
                    <a:bodyPr/>
                    <a:lstStyle/>
                    <a:p>
                      <a:r>
                        <a:rPr lang="fr-FR" sz="2000" b="1" dirty="0" smtClean="0">
                          <a:latin typeface="Arial" panose="020B0604020202020204" pitchFamily="34" charset="0"/>
                          <a:cs typeface="Arial" panose="020B0604020202020204" pitchFamily="34" charset="0"/>
                        </a:rPr>
                        <a:t>IPT</a:t>
                      </a:r>
                      <a:endParaRPr lang="fr-FR" sz="2000" b="1" dirty="0">
                        <a:latin typeface="Arial" panose="020B0604020202020204" pitchFamily="34" charset="0"/>
                        <a:cs typeface="Arial" panose="020B0604020202020204" pitchFamily="34" charset="0"/>
                      </a:endParaRPr>
                    </a:p>
                  </a:txBody>
                  <a:tcPr marL="91455" marR="91455" marT="45731" marB="45731">
                    <a:lnB w="19050" cap="flat" cmpd="sng" algn="ctr">
                      <a:solidFill>
                        <a:schemeClr val="bg1">
                          <a:lumMod val="50000"/>
                        </a:schemeClr>
                      </a:solidFill>
                      <a:prstDash val="solid"/>
                      <a:round/>
                      <a:headEnd type="none" w="med" len="med"/>
                      <a:tailEnd type="none" w="med" len="med"/>
                    </a:lnB>
                    <a:solidFill>
                      <a:schemeClr val="tx2">
                        <a:lumMod val="20000"/>
                        <a:lumOff val="80000"/>
                      </a:schemeClr>
                    </a:solidFill>
                  </a:tcPr>
                </a:tc>
                <a:tc>
                  <a:txBody>
                    <a:bodyPr/>
                    <a:lstStyle/>
                    <a:p>
                      <a:pPr algn="ctr"/>
                      <a:r>
                        <a:rPr lang="fr-FR" sz="2000" dirty="0" smtClean="0">
                          <a:latin typeface="Arial" panose="020B0604020202020204" pitchFamily="34" charset="0"/>
                          <a:cs typeface="Arial" panose="020B0604020202020204" pitchFamily="34" charset="0"/>
                        </a:rPr>
                        <a:t>71</a:t>
                      </a:r>
                      <a:endParaRPr lang="fr-FR" sz="2000" dirty="0">
                        <a:latin typeface="Arial" panose="020B0604020202020204" pitchFamily="34" charset="0"/>
                        <a:cs typeface="Arial" panose="020B0604020202020204" pitchFamily="34" charset="0"/>
                      </a:endParaRPr>
                    </a:p>
                  </a:txBody>
                  <a:tcPr marL="91455" marR="91455" marT="45731" marB="45731">
                    <a:lnT>
                      <a:noFill/>
                    </a:lnT>
                    <a:lnB w="19050" cap="flat" cmpd="sng" algn="ctr">
                      <a:solidFill>
                        <a:schemeClr val="bg1">
                          <a:lumMod val="50000"/>
                        </a:schemeClr>
                      </a:solidFill>
                      <a:prstDash val="solid"/>
                      <a:round/>
                      <a:headEnd type="none" w="med" len="med"/>
                      <a:tailEnd type="none" w="med" len="med"/>
                    </a:lnB>
                    <a:solidFill>
                      <a:schemeClr val="tx2">
                        <a:lumMod val="20000"/>
                        <a:lumOff val="80000"/>
                      </a:schemeClr>
                    </a:solidFill>
                  </a:tcPr>
                </a:tc>
                <a:tc>
                  <a:txBody>
                    <a:bodyPr/>
                    <a:lstStyle/>
                    <a:p>
                      <a:pPr algn="ctr"/>
                      <a:r>
                        <a:rPr lang="fr-FR" sz="2000" i="0" dirty="0" smtClean="0">
                          <a:latin typeface="Arial" panose="020B0604020202020204" pitchFamily="34" charset="0"/>
                          <a:cs typeface="Arial" panose="020B0604020202020204" pitchFamily="34" charset="0"/>
                        </a:rPr>
                        <a:t>3.0</a:t>
                      </a:r>
                      <a:endParaRPr lang="fr-FR" sz="2000" i="0" dirty="0">
                        <a:latin typeface="Arial" panose="020B0604020202020204" pitchFamily="34" charset="0"/>
                        <a:cs typeface="Arial" panose="020B0604020202020204" pitchFamily="34" charset="0"/>
                      </a:endParaRPr>
                    </a:p>
                  </a:txBody>
                  <a:tcPr marL="91455" marR="91455" marT="45731" marB="45731">
                    <a:lnT>
                      <a:noFill/>
                    </a:lnT>
                    <a:lnB w="19050" cap="flat" cmpd="sng" algn="ctr">
                      <a:solidFill>
                        <a:schemeClr val="bg1">
                          <a:lumMod val="50000"/>
                        </a:schemeClr>
                      </a:solidFill>
                      <a:prstDash val="solid"/>
                      <a:round/>
                      <a:headEnd type="none" w="med" len="med"/>
                      <a:tailEnd type="none" w="med" len="med"/>
                    </a:lnB>
                    <a:solidFill>
                      <a:schemeClr val="tx2">
                        <a:lumMod val="20000"/>
                        <a:lumOff val="80000"/>
                      </a:schemeClr>
                    </a:solidFill>
                  </a:tcPr>
                </a:tc>
                <a:tc>
                  <a:txBody>
                    <a:bodyPr/>
                    <a:lstStyle/>
                    <a:p>
                      <a:pPr algn="ctr"/>
                      <a:r>
                        <a:rPr lang="fr-FR" sz="2000" b="1" i="0" dirty="0" smtClean="0">
                          <a:latin typeface="Arial" panose="020B0604020202020204" pitchFamily="34" charset="0"/>
                          <a:cs typeface="Arial" panose="020B0604020202020204" pitchFamily="34" charset="0"/>
                        </a:rPr>
                        <a:t>0.65</a:t>
                      </a:r>
                      <a:endParaRPr lang="fr-FR" sz="2000" b="1" i="0" baseline="30000" dirty="0">
                        <a:latin typeface="Arial" panose="020B0604020202020204" pitchFamily="34" charset="0"/>
                        <a:cs typeface="Arial" panose="020B0604020202020204" pitchFamily="34" charset="0"/>
                      </a:endParaRPr>
                    </a:p>
                  </a:txBody>
                  <a:tcPr marL="91455" marR="91455" marT="45731" marB="45731">
                    <a:lnT>
                      <a:noFill/>
                    </a:lnT>
                    <a:lnB w="19050" cap="flat" cmpd="sng" algn="ctr">
                      <a:solidFill>
                        <a:schemeClr val="bg1">
                          <a:lumMod val="50000"/>
                        </a:schemeClr>
                      </a:solidFill>
                      <a:prstDash val="solid"/>
                      <a:round/>
                      <a:headEnd type="none" w="med" len="med"/>
                      <a:tailEnd type="none" w="med" len="med"/>
                    </a:lnB>
                    <a:solidFill>
                      <a:schemeClr val="tx2">
                        <a:lumMod val="20000"/>
                        <a:lumOff val="80000"/>
                      </a:schemeClr>
                    </a:solidFill>
                  </a:tcPr>
                </a:tc>
                <a:tc>
                  <a:txBody>
                    <a:bodyPr/>
                    <a:lstStyle/>
                    <a:p>
                      <a:pPr marL="0" algn="ctr" defTabSz="914400" rtl="0" eaLnBrk="1" latinLnBrk="0" hangingPunct="1"/>
                      <a:r>
                        <a:rPr lang="fr-FR" sz="2000" i="1" kern="1200" dirty="0" smtClean="0">
                          <a:solidFill>
                            <a:schemeClr val="tx1"/>
                          </a:solidFill>
                          <a:latin typeface="Arial" panose="020B0604020202020204" pitchFamily="34" charset="0"/>
                          <a:ea typeface="+mn-ea"/>
                          <a:cs typeface="Arial" panose="020B0604020202020204" pitchFamily="34" charset="0"/>
                        </a:rPr>
                        <a:t>0.005</a:t>
                      </a:r>
                      <a:endParaRPr lang="fr-FR" sz="2000" i="1" kern="1200" dirty="0">
                        <a:solidFill>
                          <a:schemeClr val="tx1"/>
                        </a:solidFill>
                        <a:latin typeface="Arial" panose="020B0604020202020204" pitchFamily="34" charset="0"/>
                        <a:ea typeface="+mn-ea"/>
                        <a:cs typeface="Arial" panose="020B0604020202020204" pitchFamily="34" charset="0"/>
                      </a:endParaRPr>
                    </a:p>
                  </a:txBody>
                  <a:tcPr marL="91455" marR="91455" marT="45731" marB="45731">
                    <a:lnT>
                      <a:noFill/>
                    </a:lnT>
                    <a:lnB w="19050" cap="flat" cmpd="sng" algn="ctr">
                      <a:solidFill>
                        <a:schemeClr val="bg1">
                          <a:lumMod val="50000"/>
                        </a:schemeClr>
                      </a:solidFill>
                      <a:prstDash val="solid"/>
                      <a:round/>
                      <a:headEnd type="none" w="med" len="med"/>
                      <a:tailEnd type="none" w="med" len="med"/>
                    </a:lnB>
                    <a:solidFill>
                      <a:schemeClr val="tx2">
                        <a:lumMod val="20000"/>
                        <a:lumOff val="80000"/>
                      </a:schemeClr>
                    </a:solidFill>
                  </a:tcPr>
                </a:tc>
              </a:tr>
            </a:tbl>
          </a:graphicData>
        </a:graphic>
      </p:graphicFrame>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8030" y="925066"/>
            <a:ext cx="8801100" cy="26479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 name="Titre 1"/>
          <p:cNvSpPr txBox="1">
            <a:spLocks/>
          </p:cNvSpPr>
          <p:nvPr/>
        </p:nvSpPr>
        <p:spPr>
          <a:xfrm>
            <a:off x="1295400" y="533400"/>
            <a:ext cx="7135442" cy="4994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rgbClr val="0070C0"/>
                </a:solidFill>
                <a:latin typeface="+mj-lt"/>
                <a:ea typeface="+mj-ea"/>
                <a:cs typeface="+mj-cs"/>
              </a:defRPr>
            </a:lvl1pPr>
          </a:lstStyle>
          <a:p>
            <a:r>
              <a:rPr lang="en-US" sz="4000" b="0" dirty="0" err="1" smtClean="0">
                <a:solidFill>
                  <a:srgbClr val="002060"/>
                </a:solidFill>
              </a:rPr>
              <a:t>Temprano</a:t>
            </a:r>
            <a:r>
              <a:rPr lang="en-US" sz="4000" b="0" dirty="0" smtClean="0">
                <a:solidFill>
                  <a:srgbClr val="002060"/>
                </a:solidFill>
              </a:rPr>
              <a:t> Severe HIV morbidity: </a:t>
            </a:r>
          </a:p>
          <a:p>
            <a:r>
              <a:rPr lang="fr-FR" sz="2800" b="0" dirty="0" smtClean="0">
                <a:solidFill>
                  <a:srgbClr val="002060"/>
                </a:solidFill>
              </a:rPr>
              <a:t>(N=2,056) </a:t>
            </a:r>
            <a:r>
              <a:rPr lang="fr-FR" sz="4000" dirty="0" smtClean="0"/>
              <a:t/>
            </a:r>
            <a:br>
              <a:rPr lang="fr-FR" sz="4000" dirty="0" smtClean="0"/>
            </a:br>
            <a:endParaRPr lang="fr-FR" sz="4000" dirty="0"/>
          </a:p>
        </p:txBody>
      </p:sp>
      <p:sp>
        <p:nvSpPr>
          <p:cNvPr id="10" name="Espace réservé du contenu 2"/>
          <p:cNvSpPr>
            <a:spLocks noGrp="1"/>
          </p:cNvSpPr>
          <p:nvPr>
            <p:ph idx="1"/>
          </p:nvPr>
        </p:nvSpPr>
        <p:spPr>
          <a:xfrm>
            <a:off x="5148064" y="3717032"/>
            <a:ext cx="3995936" cy="2952328"/>
          </a:xfrm>
        </p:spPr>
        <p:txBody>
          <a:bodyPr>
            <a:normAutofit fontScale="85000" lnSpcReduction="20000"/>
          </a:bodyPr>
          <a:lstStyle/>
          <a:p>
            <a:pPr marL="914400" lvl="2" indent="0">
              <a:buNone/>
            </a:pPr>
            <a:endParaRPr lang="en-US" dirty="0" smtClean="0"/>
          </a:p>
          <a:p>
            <a:r>
              <a:rPr lang="en-US" dirty="0" smtClean="0"/>
              <a:t>No significant interaction between Early-ART and IPT</a:t>
            </a:r>
          </a:p>
          <a:p>
            <a:r>
              <a:rPr lang="en-US" dirty="0" smtClean="0"/>
              <a:t>44% reduction in risk with Early ART</a:t>
            </a:r>
          </a:p>
          <a:p>
            <a:r>
              <a:rPr lang="en-US" dirty="0" smtClean="0"/>
              <a:t>35% reduction in risk with IPT</a:t>
            </a:r>
          </a:p>
          <a:p>
            <a:pPr lvl="1"/>
            <a:endParaRPr lang="fr-FR" dirty="0" smtClean="0"/>
          </a:p>
          <a:p>
            <a:endParaRPr lang="fr-FR" dirty="0" smtClean="0"/>
          </a:p>
          <a:p>
            <a:endParaRPr lang="fr-FR" dirty="0"/>
          </a:p>
        </p:txBody>
      </p:sp>
      <p:sp>
        <p:nvSpPr>
          <p:cNvPr id="8" name="ZoneTexte 7"/>
          <p:cNvSpPr txBox="1"/>
          <p:nvPr/>
        </p:nvSpPr>
        <p:spPr>
          <a:xfrm>
            <a:off x="107504" y="6453336"/>
            <a:ext cx="2569934" cy="646331"/>
          </a:xfrm>
          <a:prstGeom prst="rect">
            <a:avLst/>
          </a:prstGeom>
          <a:noFill/>
        </p:spPr>
        <p:txBody>
          <a:bodyPr wrap="none" rtlCol="0">
            <a:spAutoFit/>
          </a:bodyPr>
          <a:lstStyle/>
          <a:p>
            <a:r>
              <a:rPr lang="en-US" dirty="0" smtClean="0"/>
              <a:t>Danel et al, CROI 2015</a:t>
            </a:r>
            <a:endParaRPr lang="en-US" dirty="0"/>
          </a:p>
          <a:p>
            <a:endParaRPr lang="fr-FR" dirty="0"/>
          </a:p>
        </p:txBody>
      </p:sp>
    </p:spTree>
    <p:extLst>
      <p:ext uri="{BB962C8B-B14F-4D97-AF65-F5344CB8AC3E}">
        <p14:creationId xmlns:p14="http://schemas.microsoft.com/office/powerpoint/2010/main" xmlns="" val="211944115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17" name="Picture 2"/>
          <p:cNvPicPr>
            <a:picLocks noChangeAspect="1" noChangeArrowheads="1"/>
          </p:cNvPicPr>
          <p:nvPr/>
        </p:nvPicPr>
        <p:blipFill>
          <a:blip r:embed="rId3" cstate="print"/>
          <a:srcRect/>
          <a:stretch>
            <a:fillRect/>
          </a:stretch>
        </p:blipFill>
        <p:spPr bwMode="auto">
          <a:xfrm>
            <a:off x="4876800" y="3581400"/>
            <a:ext cx="4021138" cy="3016250"/>
          </a:xfrm>
          <a:prstGeom prst="rect">
            <a:avLst/>
          </a:prstGeom>
          <a:noFill/>
          <a:ln w="9525">
            <a:noFill/>
            <a:miter lim="800000"/>
            <a:headEnd/>
            <a:tailEnd/>
          </a:ln>
        </p:spPr>
      </p:pic>
      <p:pic>
        <p:nvPicPr>
          <p:cNvPr id="239618" name="Picture 4"/>
          <p:cNvPicPr>
            <a:picLocks noChangeAspect="1" noChangeArrowheads="1"/>
          </p:cNvPicPr>
          <p:nvPr/>
        </p:nvPicPr>
        <p:blipFill>
          <a:blip r:embed="rId4" cstate="print"/>
          <a:srcRect/>
          <a:stretch>
            <a:fillRect/>
          </a:stretch>
        </p:blipFill>
        <p:spPr bwMode="auto">
          <a:xfrm>
            <a:off x="533400" y="1447800"/>
            <a:ext cx="3794125" cy="2844800"/>
          </a:xfrm>
          <a:prstGeom prst="rect">
            <a:avLst/>
          </a:prstGeom>
          <a:noFill/>
          <a:ln w="9525">
            <a:noFill/>
            <a:miter lim="800000"/>
            <a:headEnd/>
            <a:tailEnd/>
          </a:ln>
        </p:spPr>
      </p:pic>
      <p:sp>
        <p:nvSpPr>
          <p:cNvPr id="239619" name="Text Box 4"/>
          <p:cNvSpPr txBox="1">
            <a:spLocks noChangeArrowheads="1"/>
          </p:cNvSpPr>
          <p:nvPr/>
        </p:nvSpPr>
        <p:spPr bwMode="auto">
          <a:xfrm>
            <a:off x="609600" y="152400"/>
            <a:ext cx="8199489" cy="646331"/>
          </a:xfrm>
          <a:prstGeom prst="rect">
            <a:avLst/>
          </a:prstGeom>
          <a:noFill/>
          <a:ln w="9525">
            <a:noFill/>
            <a:miter lim="800000"/>
            <a:headEnd/>
            <a:tailEnd/>
          </a:ln>
        </p:spPr>
        <p:txBody>
          <a:bodyPr wrap="none">
            <a:spAutoFit/>
          </a:bodyPr>
          <a:lstStyle/>
          <a:p>
            <a:r>
              <a:rPr lang="en-US" sz="3600" dirty="0">
                <a:solidFill>
                  <a:srgbClr val="002060"/>
                </a:solidFill>
                <a:latin typeface="Calibri" pitchFamily="34" charset="0"/>
              </a:rPr>
              <a:t>The “Tutu Tester”, Cape Town, South Africa</a:t>
            </a:r>
          </a:p>
        </p:txBody>
      </p:sp>
      <p:sp>
        <p:nvSpPr>
          <p:cNvPr id="6" name="Line 4"/>
          <p:cNvSpPr>
            <a:spLocks noChangeShapeType="1"/>
          </p:cNvSpPr>
          <p:nvPr/>
        </p:nvSpPr>
        <p:spPr bwMode="auto">
          <a:xfrm>
            <a:off x="647700" y="9144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spd="med"/>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droppedImage.pdf"/>
          <p:cNvPicPr>
            <a:picLocks noChangeAspect="1" noChangeArrowheads="1"/>
          </p:cNvPicPr>
          <p:nvPr/>
        </p:nvPicPr>
        <p:blipFill>
          <a:blip r:embed="rId2" cstate="print"/>
          <a:srcRect/>
          <a:stretch>
            <a:fillRect/>
          </a:stretch>
        </p:blipFill>
        <p:spPr bwMode="auto">
          <a:xfrm rot="61478">
            <a:off x="4813300" y="3560763"/>
            <a:ext cx="615950" cy="619125"/>
          </a:xfrm>
          <a:prstGeom prst="rect">
            <a:avLst/>
          </a:prstGeom>
          <a:noFill/>
          <a:ln w="12700">
            <a:noFill/>
            <a:miter lim="400000"/>
            <a:headEnd/>
            <a:tailEnd/>
          </a:ln>
        </p:spPr>
      </p:pic>
      <p:pic>
        <p:nvPicPr>
          <p:cNvPr id="65539" name="27_f1.jpg"/>
          <p:cNvPicPr>
            <a:picLocks noChangeAspect="1" noChangeArrowheads="1"/>
          </p:cNvPicPr>
          <p:nvPr/>
        </p:nvPicPr>
        <p:blipFill>
          <a:blip r:embed="rId3" cstate="print"/>
          <a:srcRect/>
          <a:stretch>
            <a:fillRect/>
          </a:stretch>
        </p:blipFill>
        <p:spPr bwMode="auto">
          <a:xfrm>
            <a:off x="-276225" y="419100"/>
            <a:ext cx="9693275" cy="6170613"/>
          </a:xfrm>
          <a:prstGeom prst="rect">
            <a:avLst/>
          </a:prstGeom>
          <a:noFill/>
          <a:ln w="12700">
            <a:noFill/>
            <a:round/>
            <a:headEnd/>
            <a:tailEnd/>
          </a:ln>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44" name="Group 28"/>
          <p:cNvGraphicFramePr>
            <a:graphicFrameLocks noGrp="1"/>
          </p:cNvGraphicFramePr>
          <p:nvPr/>
        </p:nvGraphicFramePr>
        <p:xfrm>
          <a:off x="152400" y="1372402"/>
          <a:ext cx="8839199" cy="4696968"/>
        </p:xfrm>
        <a:graphic>
          <a:graphicData uri="http://schemas.openxmlformats.org/drawingml/2006/table">
            <a:tbl>
              <a:tblPr/>
              <a:tblGrid>
                <a:gridCol w="2362200"/>
                <a:gridCol w="1254939"/>
                <a:gridCol w="1618407"/>
                <a:gridCol w="2232054"/>
                <a:gridCol w="1371599"/>
              </a:tblGrid>
              <a:tr h="1746250">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Treatment Strategy</a:t>
                      </a:r>
                    </a:p>
                  </a:txBody>
                  <a:tcPr marL="68580" marR="68580" marT="0" marB="0" anchor="b"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defRPr/>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SVR, %</a:t>
                      </a:r>
                    </a:p>
                  </a:txBody>
                  <a:tcPr marL="68580" marR="68580" marT="0" marB="0" anchor="b"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Life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expectancy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(QALYs)</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Per-person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lifetime cost*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(USD 2013)</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ICER</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($/QALY)</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r>
              <a:tr h="152400">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Naïve </a:t>
                      </a: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r>
              <a:tr h="0">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No treatment</a:t>
                      </a: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5.1</a:t>
                      </a: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94,000</a:t>
                      </a: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defRPr/>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p>
                  </a:txBody>
                  <a:tcPr marL="68580" marR="68580" marT="0" marB="0" horzOverflow="overflow">
                    <a:lnL>
                      <a:noFill/>
                    </a:lnL>
                    <a:lnR>
                      <a:noFill/>
                    </a:lnR>
                    <a:lnT>
                      <a:noFill/>
                    </a:lnT>
                    <a:lnB>
                      <a:noFill/>
                    </a:lnB>
                    <a:lnTlToBr>
                      <a:noFill/>
                    </a:lnTlToBr>
                    <a:lnBlToTr>
                      <a:noFill/>
                    </a:lnBlToTr>
                    <a:noFill/>
                  </a:tcPr>
                </a:tc>
              </a:tr>
              <a:tr h="54864">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24 wk of PEG-RBV  </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62</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11.3</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defRPr/>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150,000</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8,700</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r>
              <a:tr h="44196">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12 wk of SOF-RBV</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90</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14.2</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defRPr/>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253,000</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35,500</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r>
              <a:tr h="33528">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Experienced </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No treatment</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4.1</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85,000</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12 wk of SOF-RBV</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58</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9.3</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defRPr/>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230,000</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Dominated</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16 wk of SOF-RBV</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77</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10.8</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defRPr/>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268,000</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27,300</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 name="Rectangle 2"/>
          <p:cNvSpPr txBox="1">
            <a:spLocks noChangeArrowheads="1"/>
          </p:cNvSpPr>
          <p:nvPr/>
        </p:nvSpPr>
        <p:spPr bwMode="auto">
          <a:xfrm>
            <a:off x="273050" y="209550"/>
            <a:ext cx="8489950" cy="1143000"/>
          </a:xfrm>
          <a:prstGeom prst="rect">
            <a:avLst/>
          </a:prstGeom>
          <a:noFill/>
          <a:ln w="9525">
            <a:noFill/>
            <a:miter lim="800000"/>
            <a:headEnd/>
            <a:tailEnd/>
          </a:ln>
        </p:spPr>
        <p:txBody>
          <a:bodyPr anchor="ctr"/>
          <a:lstStyle/>
          <a:p>
            <a:pPr algn="ctr">
              <a:defRPr/>
            </a:pPr>
            <a:r>
              <a:rPr lang="en-US" sz="4000" dirty="0" smtClean="0">
                <a:solidFill>
                  <a:srgbClr val="002060"/>
                </a:solidFill>
                <a:latin typeface="+mj-lt"/>
                <a:ea typeface="+mj-ea"/>
                <a:cs typeface="+mj-cs"/>
              </a:rPr>
              <a:t>Cost-Effectiveness of HCV Rx:</a:t>
            </a:r>
          </a:p>
          <a:p>
            <a:pPr algn="ctr">
              <a:defRPr/>
            </a:pPr>
            <a:r>
              <a:rPr lang="en-US" sz="4000" dirty="0" smtClean="0">
                <a:solidFill>
                  <a:srgbClr val="002060"/>
                </a:solidFill>
                <a:latin typeface="+mj-lt"/>
                <a:ea typeface="+mj-ea"/>
                <a:cs typeface="+mj-cs"/>
              </a:rPr>
              <a:t>   Genotype 2, with Cirrhosis</a:t>
            </a:r>
            <a:endParaRPr lang="en-US" sz="2800" i="1" dirty="0">
              <a:solidFill>
                <a:srgbClr val="002060"/>
              </a:solidFill>
              <a:latin typeface="+mj-lt"/>
              <a:ea typeface="+mj-ea"/>
              <a:cs typeface="+mj-cs"/>
            </a:endParaRPr>
          </a:p>
        </p:txBody>
      </p:sp>
      <p:sp>
        <p:nvSpPr>
          <p:cNvPr id="12" name="TextBox 11"/>
          <p:cNvSpPr txBox="1"/>
          <p:nvPr/>
        </p:nvSpPr>
        <p:spPr>
          <a:xfrm>
            <a:off x="6172200" y="6457950"/>
            <a:ext cx="4876800" cy="400050"/>
          </a:xfrm>
          <a:prstGeom prst="rect">
            <a:avLst/>
          </a:prstGeom>
          <a:noFill/>
        </p:spPr>
        <p:txBody>
          <a:bodyPr>
            <a:spAutoFit/>
          </a:bodyPr>
          <a:lstStyle/>
          <a:p>
            <a:pPr>
              <a:defRPr/>
            </a:pPr>
            <a:r>
              <a:rPr lang="en-US" sz="2000" dirty="0" err="1" smtClean="0">
                <a:solidFill>
                  <a:schemeClr val="tx1">
                    <a:lumMod val="75000"/>
                    <a:lumOff val="25000"/>
                  </a:schemeClr>
                </a:solidFill>
              </a:rPr>
              <a:t>Linas</a:t>
            </a:r>
            <a:r>
              <a:rPr lang="en-US" sz="2000" dirty="0" smtClean="0">
                <a:solidFill>
                  <a:schemeClr val="tx1">
                    <a:lumMod val="75000"/>
                    <a:lumOff val="25000"/>
                  </a:schemeClr>
                </a:solidFill>
              </a:rPr>
              <a:t> et al, </a:t>
            </a:r>
            <a:r>
              <a:rPr lang="en-US" sz="2000" i="1" dirty="0" smtClean="0">
                <a:solidFill>
                  <a:schemeClr val="tx1">
                    <a:lumMod val="75000"/>
                    <a:lumOff val="25000"/>
                  </a:schemeClr>
                </a:solidFill>
              </a:rPr>
              <a:t>Annals</a:t>
            </a:r>
            <a:r>
              <a:rPr lang="en-US" sz="2000" dirty="0" smtClean="0">
                <a:solidFill>
                  <a:schemeClr val="tx1">
                    <a:lumMod val="75000"/>
                    <a:lumOff val="25000"/>
                  </a:schemeClr>
                </a:solidFill>
              </a:rPr>
              <a:t> 2015</a:t>
            </a:r>
            <a:endParaRPr lang="en-US" sz="2000" dirty="0">
              <a:solidFill>
                <a:schemeClr val="tx1">
                  <a:lumMod val="75000"/>
                  <a:lumOff val="25000"/>
                </a:schemeClr>
              </a:solidFill>
            </a:endParaRPr>
          </a:p>
        </p:txBody>
      </p:sp>
      <p:sp>
        <p:nvSpPr>
          <p:cNvPr id="7" name="Line 4"/>
          <p:cNvSpPr>
            <a:spLocks noChangeShapeType="1"/>
          </p:cNvSpPr>
          <p:nvPr/>
        </p:nvSpPr>
        <p:spPr bwMode="auto">
          <a:xfrm>
            <a:off x="647700" y="14478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44" name="Group 28"/>
          <p:cNvGraphicFramePr>
            <a:graphicFrameLocks noGrp="1"/>
          </p:cNvGraphicFramePr>
          <p:nvPr/>
        </p:nvGraphicFramePr>
        <p:xfrm>
          <a:off x="152400" y="1371600"/>
          <a:ext cx="8839199" cy="4696968"/>
        </p:xfrm>
        <a:graphic>
          <a:graphicData uri="http://schemas.openxmlformats.org/drawingml/2006/table">
            <a:tbl>
              <a:tblPr/>
              <a:tblGrid>
                <a:gridCol w="2362200"/>
                <a:gridCol w="1254939"/>
                <a:gridCol w="1618407"/>
                <a:gridCol w="2232054"/>
                <a:gridCol w="1371599"/>
              </a:tblGrid>
              <a:tr h="1746250">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Treatment Strategy</a:t>
                      </a:r>
                    </a:p>
                  </a:txBody>
                  <a:tcPr marL="68580" marR="68580" marT="0" marB="0" anchor="b"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defRPr/>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SVR, %</a:t>
                      </a:r>
                    </a:p>
                  </a:txBody>
                  <a:tcPr marL="68580" marR="68580" marT="0" marB="0" anchor="b"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Life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expectancy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(QALYs)</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Per-person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lifetime cost* </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(USD 2013)</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ICER</a:t>
                      </a:r>
                    </a:p>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($/QALY)</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r>
              <a:tr h="152400">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Naïve </a:t>
                      </a: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r>
              <a:tr h="0">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No treatment</a:t>
                      </a: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13.9</a:t>
                      </a: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169,000</a:t>
                      </a: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defRPr/>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p>
                  </a:txBody>
                  <a:tcPr marL="68580" marR="68580" marT="0" marB="0" horzOverflow="overflow">
                    <a:lnL>
                      <a:noFill/>
                    </a:lnL>
                    <a:lnR>
                      <a:noFill/>
                    </a:lnR>
                    <a:lnT>
                      <a:noFill/>
                    </a:lnT>
                    <a:lnB>
                      <a:noFill/>
                    </a:lnB>
                    <a:lnTlToBr>
                      <a:noFill/>
                    </a:lnTlToBr>
                    <a:lnBlToTr>
                      <a:noFill/>
                    </a:lnBlToTr>
                    <a:noFill/>
                  </a:tcPr>
                </a:tc>
              </a:tr>
              <a:tr h="54864">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24 wk of PEG-RBV  </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82</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15.5</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defRPr/>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173,000</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3,000</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r>
              <a:tr h="44196">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12 wk of SOF-RBV</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98</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15.8</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defRPr/>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261,000</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238,000</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r>
              <a:tr h="33528">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Experienced </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endPar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No treatment</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12.3</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163,000</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12 wk of SOF-RBV</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96</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13.8</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defRPr/>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258,000</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63,700</a:t>
                      </a:r>
                    </a:p>
                  </a:txBody>
                  <a:tcPr marL="68580" marR="68580" marT="0" marB="0" horzOverflow="overflow">
                    <a:lnL>
                      <a:noFill/>
                    </a:lnL>
                    <a:lnR>
                      <a:noFill/>
                    </a:lnR>
                    <a:lnT>
                      <a:noFill/>
                    </a:lnT>
                    <a:lnB w="28575" cap="flat" cmpd="sng" algn="ctr">
                      <a:no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16 wk of SOF-RBV</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99</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13.9</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defRPr/>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288,000</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 typeface="Arial" charset="0"/>
                        <a:buNone/>
                        <a:tabLst/>
                      </a:pPr>
                      <a:r>
                        <a:rPr kumimoji="0" lang="en-US" sz="2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468,000</a:t>
                      </a:r>
                    </a:p>
                  </a:txBody>
                  <a:tcPr marL="68580" marR="6858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 name="Rectangle 2"/>
          <p:cNvSpPr txBox="1">
            <a:spLocks noChangeArrowheads="1"/>
          </p:cNvSpPr>
          <p:nvPr/>
        </p:nvSpPr>
        <p:spPr bwMode="auto">
          <a:xfrm>
            <a:off x="273050" y="209550"/>
            <a:ext cx="8489950" cy="1143000"/>
          </a:xfrm>
          <a:prstGeom prst="rect">
            <a:avLst/>
          </a:prstGeom>
          <a:noFill/>
          <a:ln w="9525">
            <a:noFill/>
            <a:miter lim="800000"/>
            <a:headEnd/>
            <a:tailEnd/>
          </a:ln>
        </p:spPr>
        <p:txBody>
          <a:bodyPr anchor="ctr"/>
          <a:lstStyle/>
          <a:p>
            <a:pPr algn="ctr">
              <a:defRPr/>
            </a:pPr>
            <a:r>
              <a:rPr lang="en-US" sz="4000" dirty="0" smtClean="0">
                <a:solidFill>
                  <a:srgbClr val="002060"/>
                </a:solidFill>
                <a:latin typeface="+mj-lt"/>
                <a:ea typeface="+mj-ea"/>
                <a:cs typeface="+mj-cs"/>
              </a:rPr>
              <a:t>Cost-Effectiveness of HCV Rx: </a:t>
            </a:r>
          </a:p>
          <a:p>
            <a:pPr algn="ctr">
              <a:defRPr/>
            </a:pPr>
            <a:r>
              <a:rPr lang="en-US" sz="4000" dirty="0" smtClean="0">
                <a:solidFill>
                  <a:srgbClr val="002060"/>
                </a:solidFill>
                <a:latin typeface="+mj-lt"/>
                <a:ea typeface="+mj-ea"/>
                <a:cs typeface="+mj-cs"/>
              </a:rPr>
              <a:t>Genotype 2, No Cirrhosis</a:t>
            </a:r>
            <a:endParaRPr lang="en-US" sz="2800" i="1" dirty="0">
              <a:solidFill>
                <a:srgbClr val="002060"/>
              </a:solidFill>
              <a:latin typeface="+mj-lt"/>
              <a:ea typeface="+mj-ea"/>
              <a:cs typeface="+mj-cs"/>
            </a:endParaRPr>
          </a:p>
        </p:txBody>
      </p:sp>
      <p:sp>
        <p:nvSpPr>
          <p:cNvPr id="12" name="TextBox 11"/>
          <p:cNvSpPr txBox="1"/>
          <p:nvPr/>
        </p:nvSpPr>
        <p:spPr>
          <a:xfrm>
            <a:off x="6172200" y="6457950"/>
            <a:ext cx="4876800" cy="400050"/>
          </a:xfrm>
          <a:prstGeom prst="rect">
            <a:avLst/>
          </a:prstGeom>
          <a:noFill/>
        </p:spPr>
        <p:txBody>
          <a:bodyPr>
            <a:spAutoFit/>
          </a:bodyPr>
          <a:lstStyle/>
          <a:p>
            <a:pPr>
              <a:defRPr/>
            </a:pPr>
            <a:r>
              <a:rPr lang="en-US" sz="2000" dirty="0" err="1" smtClean="0">
                <a:solidFill>
                  <a:schemeClr val="tx1">
                    <a:lumMod val="75000"/>
                    <a:lumOff val="25000"/>
                  </a:schemeClr>
                </a:solidFill>
              </a:rPr>
              <a:t>Linas</a:t>
            </a:r>
            <a:r>
              <a:rPr lang="en-US" sz="2000" dirty="0" smtClean="0">
                <a:solidFill>
                  <a:schemeClr val="tx1">
                    <a:lumMod val="75000"/>
                    <a:lumOff val="25000"/>
                  </a:schemeClr>
                </a:solidFill>
              </a:rPr>
              <a:t> et al, </a:t>
            </a:r>
            <a:r>
              <a:rPr lang="en-US" sz="2000" i="1" dirty="0" smtClean="0">
                <a:solidFill>
                  <a:schemeClr val="tx1">
                    <a:lumMod val="75000"/>
                    <a:lumOff val="25000"/>
                  </a:schemeClr>
                </a:solidFill>
              </a:rPr>
              <a:t>Annals</a:t>
            </a:r>
            <a:r>
              <a:rPr lang="en-US" sz="2000" dirty="0" smtClean="0">
                <a:solidFill>
                  <a:schemeClr val="tx1">
                    <a:lumMod val="75000"/>
                    <a:lumOff val="25000"/>
                  </a:schemeClr>
                </a:solidFill>
              </a:rPr>
              <a:t> 2015</a:t>
            </a:r>
            <a:endParaRPr lang="en-US" sz="2000" dirty="0">
              <a:solidFill>
                <a:schemeClr val="tx1">
                  <a:lumMod val="75000"/>
                  <a:lumOff val="25000"/>
                </a:schemeClr>
              </a:solidFill>
            </a:endParaRPr>
          </a:p>
        </p:txBody>
      </p:sp>
      <p:sp>
        <p:nvSpPr>
          <p:cNvPr id="7" name="Line 4"/>
          <p:cNvSpPr>
            <a:spLocks noChangeShapeType="1"/>
          </p:cNvSpPr>
          <p:nvPr/>
        </p:nvSpPr>
        <p:spPr bwMode="auto">
          <a:xfrm>
            <a:off x="647700" y="14478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type="title"/>
          </p:nvPr>
        </p:nvSpPr>
        <p:spPr>
          <a:xfrm>
            <a:off x="0" y="152400"/>
            <a:ext cx="9144000" cy="838200"/>
          </a:xfrm>
        </p:spPr>
        <p:txBody>
          <a:bodyPr/>
          <a:lstStyle/>
          <a:p>
            <a:pPr eaLnBrk="1" hangingPunct="1"/>
            <a:r>
              <a:rPr lang="en-US" sz="4000" dirty="0" smtClean="0">
                <a:solidFill>
                  <a:srgbClr val="002060"/>
                </a:solidFill>
                <a:latin typeface="Arial" pitchFamily="34" charset="0"/>
                <a:cs typeface="Arial" pitchFamily="34" charset="0"/>
              </a:rPr>
              <a:t>CREST Take-home #4</a:t>
            </a:r>
          </a:p>
        </p:txBody>
      </p:sp>
      <p:sp>
        <p:nvSpPr>
          <p:cNvPr id="62467" name="Content Placeholder 1"/>
          <p:cNvSpPr>
            <a:spLocks noGrp="1"/>
          </p:cNvSpPr>
          <p:nvPr>
            <p:ph idx="1"/>
          </p:nvPr>
        </p:nvSpPr>
        <p:spPr>
          <a:xfrm>
            <a:off x="457200" y="1447800"/>
            <a:ext cx="8229600" cy="4525963"/>
          </a:xfrm>
        </p:spPr>
        <p:txBody>
          <a:bodyPr/>
          <a:lstStyle/>
          <a:p>
            <a:r>
              <a:rPr lang="en-US" dirty="0" smtClean="0"/>
              <a:t>Be at the table</a:t>
            </a:r>
          </a:p>
          <a:p>
            <a:r>
              <a:rPr lang="en-US" dirty="0" smtClean="0"/>
              <a:t>Ben Linas, MD, MPH</a:t>
            </a:r>
          </a:p>
          <a:p>
            <a:pPr lvl="1"/>
            <a:r>
              <a:rPr lang="en-US" dirty="0" smtClean="0"/>
              <a:t>AASLD/IDSA Guidelines Committee on HCV, 2015</a:t>
            </a:r>
          </a:p>
        </p:txBody>
      </p:sp>
      <p:sp>
        <p:nvSpPr>
          <p:cNvPr id="5"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Effect transition="in" filter="blinds(horizontal)">
                                      <p:cBhvr>
                                        <p:cTn id="7" dur="1000"/>
                                        <p:tgtEl>
                                          <p:spTgt spid="62467">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2467">
                                            <p:txEl>
                                              <p:pRg st="2" end="2"/>
                                            </p:txEl>
                                          </p:spTgt>
                                        </p:tgtEl>
                                        <p:attrNameLst>
                                          <p:attrName>style.visibility</p:attrName>
                                        </p:attrNameLst>
                                      </p:cBhvr>
                                      <p:to>
                                        <p:strVal val="visible"/>
                                      </p:to>
                                    </p:set>
                                    <p:animEffect transition="in" filter="blinds(horizontal)">
                                      <p:cBhvr>
                                        <p:cTn id="10" dur="1000"/>
                                        <p:tgtEl>
                                          <p:spTgt spid="624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a:xfrm>
            <a:off x="685800" y="228600"/>
            <a:ext cx="7772400" cy="1143000"/>
          </a:xfrm>
        </p:spPr>
        <p:txBody>
          <a:bodyPr/>
          <a:lstStyle/>
          <a:p>
            <a:pPr eaLnBrk="1" hangingPunct="1"/>
            <a:r>
              <a:rPr lang="en-US" sz="4000" dirty="0" smtClean="0">
                <a:solidFill>
                  <a:srgbClr val="002060"/>
                </a:solidFill>
                <a:latin typeface="Arial" charset="0"/>
              </a:rPr>
              <a:t>Patient: T.C.</a:t>
            </a:r>
          </a:p>
        </p:txBody>
      </p:sp>
      <p:sp>
        <p:nvSpPr>
          <p:cNvPr id="237571" name="Rectangle 3"/>
          <p:cNvSpPr>
            <a:spLocks noGrp="1" noChangeArrowheads="1"/>
          </p:cNvSpPr>
          <p:nvPr>
            <p:ph idx="1"/>
          </p:nvPr>
        </p:nvSpPr>
        <p:spPr>
          <a:xfrm>
            <a:off x="685800" y="1447800"/>
            <a:ext cx="7772400" cy="4741863"/>
          </a:xfrm>
        </p:spPr>
        <p:txBody>
          <a:bodyPr rtlCol="0">
            <a:normAutofit fontScale="92500"/>
          </a:bodyPr>
          <a:lstStyle/>
          <a:p>
            <a:pPr marL="812800" indent="-812800" eaLnBrk="1" fontAlgn="auto" hangingPunct="1">
              <a:spcAft>
                <a:spcPts val="0"/>
              </a:spcAft>
              <a:buFont typeface="Arial" pitchFamily="34" charset="0"/>
              <a:buChar char="•"/>
              <a:defRPr/>
            </a:pPr>
            <a:r>
              <a:rPr lang="en-US" sz="3000" dirty="0" smtClean="0">
                <a:latin typeface="Arial" charset="0"/>
              </a:rPr>
              <a:t>24 year old woman</a:t>
            </a:r>
          </a:p>
          <a:p>
            <a:pPr marL="812800" indent="-812800" eaLnBrk="1" fontAlgn="auto" hangingPunct="1">
              <a:spcAft>
                <a:spcPts val="0"/>
              </a:spcAft>
              <a:buFont typeface="Arial" pitchFamily="34" charset="0"/>
              <a:buChar char="•"/>
              <a:defRPr/>
            </a:pPr>
            <a:r>
              <a:rPr lang="en-US" sz="3000" dirty="0" smtClean="0">
                <a:latin typeface="Arial" charset="0"/>
              </a:rPr>
              <a:t>Outpatient department with sore throat</a:t>
            </a:r>
          </a:p>
          <a:p>
            <a:pPr marL="812800" indent="-812800" eaLnBrk="1" fontAlgn="auto" hangingPunct="1">
              <a:spcAft>
                <a:spcPts val="0"/>
              </a:spcAft>
              <a:buFont typeface="Arial" pitchFamily="34" charset="0"/>
              <a:buChar char="•"/>
              <a:defRPr/>
            </a:pPr>
            <a:r>
              <a:rPr lang="en-US" sz="3000" dirty="0" smtClean="0">
                <a:latin typeface="Arial" charset="0"/>
              </a:rPr>
              <a:t>Thrush noted </a:t>
            </a:r>
          </a:p>
          <a:p>
            <a:pPr marL="812800" indent="-812800" eaLnBrk="1" fontAlgn="auto" hangingPunct="1">
              <a:spcAft>
                <a:spcPts val="0"/>
              </a:spcAft>
              <a:buFont typeface="Arial" pitchFamily="34" charset="0"/>
              <a:buChar char="•"/>
              <a:defRPr/>
            </a:pPr>
            <a:r>
              <a:rPr lang="en-US" sz="3000" dirty="0" smtClean="0">
                <a:latin typeface="Arial" charset="0"/>
              </a:rPr>
              <a:t>HIV test recommended</a:t>
            </a:r>
          </a:p>
          <a:p>
            <a:pPr marL="812800" indent="-812800" eaLnBrk="1" fontAlgn="auto" hangingPunct="1">
              <a:spcAft>
                <a:spcPts val="0"/>
              </a:spcAft>
              <a:buFont typeface="Arial" pitchFamily="34" charset="0"/>
              <a:buChar char="•"/>
              <a:defRPr/>
            </a:pPr>
            <a:r>
              <a:rPr lang="en-US" sz="3000" dirty="0" smtClean="0">
                <a:latin typeface="Arial" charset="0"/>
              </a:rPr>
              <a:t>Positive</a:t>
            </a:r>
          </a:p>
          <a:p>
            <a:pPr marL="812800" indent="-812800" eaLnBrk="1" fontAlgn="auto" hangingPunct="1">
              <a:spcAft>
                <a:spcPts val="0"/>
              </a:spcAft>
              <a:buFont typeface="Arial" pitchFamily="34" charset="0"/>
              <a:buChar char="•"/>
              <a:defRPr/>
            </a:pPr>
            <a:r>
              <a:rPr lang="en-US" sz="3000" dirty="0" smtClean="0">
                <a:latin typeface="Arial" charset="0"/>
              </a:rPr>
              <a:t>CD4 20/</a:t>
            </a:r>
            <a:r>
              <a:rPr lang="en-US" sz="3000" dirty="0" err="1" smtClean="0">
                <a:latin typeface="Arial" charset="0"/>
              </a:rPr>
              <a:t>ul</a:t>
            </a:r>
            <a:r>
              <a:rPr lang="en-US" sz="3000" dirty="0" smtClean="0">
                <a:latin typeface="Arial" charset="0"/>
              </a:rPr>
              <a:t>, viral load 120,000 copies/ml</a:t>
            </a:r>
          </a:p>
          <a:p>
            <a:pPr marL="812800" indent="-812800" eaLnBrk="1" fontAlgn="auto" hangingPunct="1">
              <a:spcAft>
                <a:spcPts val="0"/>
              </a:spcAft>
              <a:buFont typeface="Arial" pitchFamily="34" charset="0"/>
              <a:buChar char="•"/>
              <a:defRPr/>
            </a:pPr>
            <a:r>
              <a:rPr lang="en-US" sz="3000" dirty="0" smtClean="0">
                <a:solidFill>
                  <a:srgbClr val="FF0000"/>
                </a:solidFill>
                <a:latin typeface="Arial" charset="0"/>
              </a:rPr>
              <a:t>On medication since 1999 (TDF/FTC/EFV)</a:t>
            </a:r>
          </a:p>
          <a:p>
            <a:pPr marL="812800" indent="-812800" eaLnBrk="1" fontAlgn="auto" hangingPunct="1">
              <a:spcAft>
                <a:spcPts val="0"/>
              </a:spcAft>
              <a:buFont typeface="Arial" pitchFamily="34" charset="0"/>
              <a:buChar char="•"/>
              <a:defRPr/>
            </a:pPr>
            <a:r>
              <a:rPr lang="en-US" sz="3000" dirty="0" smtClean="0">
                <a:solidFill>
                  <a:srgbClr val="FF0000"/>
                </a:solidFill>
                <a:latin typeface="Arial" charset="0"/>
              </a:rPr>
              <a:t>May 2015: CD4 489/</a:t>
            </a:r>
            <a:r>
              <a:rPr lang="en-US" sz="3000" dirty="0" err="1" smtClean="0">
                <a:solidFill>
                  <a:srgbClr val="FF0000"/>
                </a:solidFill>
                <a:latin typeface="Arial" charset="0"/>
              </a:rPr>
              <a:t>ul</a:t>
            </a:r>
            <a:r>
              <a:rPr lang="en-US" sz="3000" dirty="0" smtClean="0">
                <a:solidFill>
                  <a:srgbClr val="FF0000"/>
                </a:solidFill>
                <a:latin typeface="Arial" charset="0"/>
              </a:rPr>
              <a:t>, RNA&lt;20 copies/ml</a:t>
            </a:r>
          </a:p>
          <a:p>
            <a:pPr marL="812800" indent="-812800" eaLnBrk="1" fontAlgn="auto" hangingPunct="1">
              <a:spcAft>
                <a:spcPts val="0"/>
              </a:spcAft>
              <a:buFont typeface="Arial" pitchFamily="34" charset="0"/>
              <a:buChar char="•"/>
              <a:defRPr/>
            </a:pPr>
            <a:endParaRPr lang="en-US" dirty="0">
              <a:latin typeface="Arial" charset="0"/>
            </a:endParaRPr>
          </a:p>
        </p:txBody>
      </p:sp>
      <p:sp>
        <p:nvSpPr>
          <p:cNvPr id="5"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7571">
                                            <p:txEl>
                                              <p:pRg st="6" end="6"/>
                                            </p:txEl>
                                          </p:spTgt>
                                        </p:tgtEl>
                                        <p:attrNameLst>
                                          <p:attrName>style.visibility</p:attrName>
                                        </p:attrNameLst>
                                      </p:cBhvr>
                                      <p:to>
                                        <p:strVal val="visible"/>
                                      </p:to>
                                    </p:set>
                                    <p:animEffect transition="in" filter="blinds(horizontal)">
                                      <p:cBhvr>
                                        <p:cTn id="7" dur="500"/>
                                        <p:tgtEl>
                                          <p:spTgt spid="237571">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37571">
                                            <p:txEl>
                                              <p:pRg st="7" end="7"/>
                                            </p:txEl>
                                          </p:spTgt>
                                        </p:tgtEl>
                                        <p:attrNameLst>
                                          <p:attrName>style.visibility</p:attrName>
                                        </p:attrNameLst>
                                      </p:cBhvr>
                                      <p:to>
                                        <p:strVal val="visible"/>
                                      </p:to>
                                    </p:set>
                                    <p:animEffect transition="in" filter="blinds(horizontal)">
                                      <p:cBhvr>
                                        <p:cTn id="12" dur="500"/>
                                        <p:tgtEl>
                                          <p:spTgt spid="2375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ChangeArrowheads="1"/>
          </p:cNvSpPr>
          <p:nvPr>
            <p:ph type="title"/>
          </p:nvPr>
        </p:nvSpPr>
        <p:spPr>
          <a:xfrm>
            <a:off x="685800" y="514350"/>
            <a:ext cx="7772400" cy="1143000"/>
          </a:xfrm>
        </p:spPr>
        <p:txBody>
          <a:bodyPr/>
          <a:lstStyle/>
          <a:p>
            <a:pPr eaLnBrk="1" hangingPunct="1"/>
            <a:r>
              <a:rPr lang="en-US" sz="4000" dirty="0" smtClean="0">
                <a:solidFill>
                  <a:srgbClr val="002060"/>
                </a:solidFill>
                <a:latin typeface="Arial" charset="0"/>
              </a:rPr>
              <a:t>CREST Take-Home Messages</a:t>
            </a:r>
          </a:p>
        </p:txBody>
      </p:sp>
      <p:sp>
        <p:nvSpPr>
          <p:cNvPr id="250882" name="Rectangle 3"/>
          <p:cNvSpPr>
            <a:spLocks noGrp="1" noChangeArrowheads="1"/>
          </p:cNvSpPr>
          <p:nvPr>
            <p:ph idx="1"/>
          </p:nvPr>
        </p:nvSpPr>
        <p:spPr>
          <a:xfrm>
            <a:off x="677862" y="1752600"/>
            <a:ext cx="8161337" cy="4343400"/>
          </a:xfrm>
        </p:spPr>
        <p:txBody>
          <a:bodyPr/>
          <a:lstStyle/>
          <a:p>
            <a:pPr marL="812800" indent="-812800" eaLnBrk="1" hangingPunct="1"/>
            <a:r>
              <a:rPr lang="en-US" dirty="0" smtClean="0">
                <a:latin typeface="Arial" charset="0"/>
              </a:rPr>
              <a:t>What do you want to do?</a:t>
            </a:r>
          </a:p>
          <a:p>
            <a:pPr marL="812800" indent="-812800" eaLnBrk="1" hangingPunct="1"/>
            <a:r>
              <a:rPr lang="en-US" dirty="0" smtClean="0">
                <a:latin typeface="Arial" charset="0"/>
              </a:rPr>
              <a:t>Find a good mentor. </a:t>
            </a:r>
          </a:p>
          <a:p>
            <a:pPr marL="812800" indent="-812800" eaLnBrk="1" hangingPunct="1"/>
            <a:r>
              <a:rPr lang="en-US" dirty="0" smtClean="0">
                <a:latin typeface="Arial" charset="0"/>
              </a:rPr>
              <a:t>If it’s not published, it doesn’t exist.</a:t>
            </a:r>
          </a:p>
          <a:p>
            <a:pPr marL="812800" indent="-812800" eaLnBrk="1" hangingPunct="1"/>
            <a:r>
              <a:rPr lang="en-US" dirty="0" smtClean="0">
                <a:latin typeface="Arial" charset="0"/>
              </a:rPr>
              <a:t>Be at the table.</a:t>
            </a:r>
          </a:p>
          <a:p>
            <a:pPr marL="812800" indent="-812800" eaLnBrk="1" hangingPunct="1"/>
            <a:r>
              <a:rPr lang="en-US" dirty="0" smtClean="0">
                <a:latin typeface="Arial" charset="0"/>
              </a:rPr>
              <a:t>#5. Always </a:t>
            </a:r>
            <a:r>
              <a:rPr lang="en-US" dirty="0" smtClean="0">
                <a:latin typeface="Arial" charset="0"/>
              </a:rPr>
              <a:t>acknowledge your funders. </a:t>
            </a:r>
          </a:p>
        </p:txBody>
      </p:sp>
      <p:sp>
        <p:nvSpPr>
          <p:cNvPr id="5" name="Line 4"/>
          <p:cNvSpPr>
            <a:spLocks noChangeShapeType="1"/>
          </p:cNvSpPr>
          <p:nvPr/>
        </p:nvSpPr>
        <p:spPr bwMode="auto">
          <a:xfrm>
            <a:off x="647700" y="15240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50882">
                                            <p:txEl>
                                              <p:pRg st="4" end="4"/>
                                            </p:txEl>
                                          </p:spTgt>
                                        </p:tgtEl>
                                        <p:attrNameLst>
                                          <p:attrName>style.visibility</p:attrName>
                                        </p:attrNameLst>
                                      </p:cBhvr>
                                      <p:to>
                                        <p:strVal val="visible"/>
                                      </p:to>
                                    </p:set>
                                    <p:animEffect transition="in" filter="blinds(horizontal)">
                                      <p:cBhvr>
                                        <p:cTn id="7" dur="500"/>
                                        <p:tgtEl>
                                          <p:spTgt spid="25088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idx="4294967295"/>
          </p:nvPr>
        </p:nvSpPr>
        <p:spPr>
          <a:xfrm>
            <a:off x="685800" y="0"/>
            <a:ext cx="7772400" cy="1143000"/>
          </a:xfrm>
        </p:spPr>
        <p:txBody>
          <a:bodyPr/>
          <a:lstStyle/>
          <a:p>
            <a:pPr eaLnBrk="1" hangingPunct="1"/>
            <a:r>
              <a:rPr lang="en-US" dirty="0" smtClean="0">
                <a:solidFill>
                  <a:srgbClr val="002060"/>
                </a:solidFill>
                <a:latin typeface="Arial" charset="0"/>
              </a:rPr>
              <a:t>Conclusions</a:t>
            </a:r>
          </a:p>
        </p:txBody>
      </p:sp>
      <p:sp>
        <p:nvSpPr>
          <p:cNvPr id="68611" name="Rectangle 3"/>
          <p:cNvSpPr>
            <a:spLocks noGrp="1" noChangeArrowheads="1"/>
          </p:cNvSpPr>
          <p:nvPr>
            <p:ph type="body" idx="4294967295"/>
          </p:nvPr>
        </p:nvSpPr>
        <p:spPr>
          <a:xfrm>
            <a:off x="152400" y="1600200"/>
            <a:ext cx="8839200" cy="5715000"/>
          </a:xfrm>
        </p:spPr>
        <p:txBody>
          <a:bodyPr rtlCol="0">
            <a:normAutofit/>
          </a:bodyPr>
          <a:lstStyle/>
          <a:p>
            <a:pPr marL="609600" indent="-609600" eaLnBrk="1" fontAlgn="auto" hangingPunct="1">
              <a:spcAft>
                <a:spcPts val="0"/>
              </a:spcAft>
              <a:defRPr/>
            </a:pPr>
            <a:r>
              <a:rPr lang="en-US" dirty="0">
                <a:solidFill>
                  <a:schemeClr val="tx1">
                    <a:lumMod val="75000"/>
                    <a:lumOff val="25000"/>
                  </a:schemeClr>
                </a:solidFill>
                <a:latin typeface="Arial" charset="0"/>
              </a:rPr>
              <a:t>Cost-effectiveness is about value for money; </a:t>
            </a:r>
            <a:r>
              <a:rPr lang="en-US" dirty="0" smtClean="0">
                <a:solidFill>
                  <a:schemeClr val="tx1">
                    <a:lumMod val="75000"/>
                    <a:lumOff val="25000"/>
                  </a:schemeClr>
                </a:solidFill>
                <a:latin typeface="Arial" charset="0"/>
              </a:rPr>
              <a:t>critical </a:t>
            </a:r>
            <a:r>
              <a:rPr lang="en-US" dirty="0" smtClean="0">
                <a:solidFill>
                  <a:schemeClr val="tx1">
                    <a:lumMod val="75000"/>
                    <a:lumOff val="25000"/>
                  </a:schemeClr>
                </a:solidFill>
                <a:latin typeface="Arial" charset="0"/>
              </a:rPr>
              <a:t>if resources </a:t>
            </a:r>
            <a:r>
              <a:rPr lang="en-US" dirty="0">
                <a:solidFill>
                  <a:schemeClr val="tx1">
                    <a:lumMod val="75000"/>
                    <a:lumOff val="25000"/>
                  </a:schemeClr>
                </a:solidFill>
                <a:latin typeface="Arial" charset="0"/>
              </a:rPr>
              <a:t>are </a:t>
            </a:r>
            <a:r>
              <a:rPr lang="en-US" dirty="0" smtClean="0">
                <a:solidFill>
                  <a:schemeClr val="tx1">
                    <a:lumMod val="75000"/>
                    <a:lumOff val="25000"/>
                  </a:schemeClr>
                </a:solidFill>
                <a:latin typeface="Arial" charset="0"/>
              </a:rPr>
              <a:t>limited</a:t>
            </a:r>
          </a:p>
          <a:p>
            <a:pPr marL="609600" indent="-609600" eaLnBrk="1" fontAlgn="auto" hangingPunct="1">
              <a:spcAft>
                <a:spcPts val="0"/>
              </a:spcAft>
              <a:defRPr/>
            </a:pPr>
            <a:r>
              <a:rPr lang="en-US" dirty="0" smtClean="0">
                <a:solidFill>
                  <a:schemeClr val="tx1">
                    <a:lumMod val="75000"/>
                    <a:lumOff val="25000"/>
                  </a:schemeClr>
                </a:solidFill>
                <a:latin typeface="Arial" charset="0"/>
              </a:rPr>
              <a:t>… </a:t>
            </a:r>
            <a:r>
              <a:rPr lang="en-US" dirty="0" smtClean="0">
                <a:solidFill>
                  <a:schemeClr val="tx1">
                    <a:lumMod val="75000"/>
                    <a:lumOff val="25000"/>
                  </a:schemeClr>
                </a:solidFill>
                <a:latin typeface="Arial" charset="0"/>
              </a:rPr>
              <a:t>resources are limited</a:t>
            </a:r>
            <a:endParaRPr lang="en-US" dirty="0">
              <a:solidFill>
                <a:schemeClr val="tx1">
                  <a:lumMod val="75000"/>
                  <a:lumOff val="25000"/>
                </a:schemeClr>
              </a:solidFill>
              <a:latin typeface="Arial" charset="0"/>
            </a:endParaRPr>
          </a:p>
          <a:p>
            <a:pPr marL="609600" indent="-609600" eaLnBrk="1" fontAlgn="auto" hangingPunct="1">
              <a:spcAft>
                <a:spcPts val="0"/>
              </a:spcAft>
              <a:defRPr/>
            </a:pPr>
            <a:r>
              <a:rPr lang="en-US" dirty="0">
                <a:solidFill>
                  <a:schemeClr val="tx1">
                    <a:lumMod val="75000"/>
                    <a:lumOff val="25000"/>
                  </a:schemeClr>
                </a:solidFill>
                <a:latin typeface="Arial" charset="0"/>
              </a:rPr>
              <a:t>In the US cost-effectiveness analysis has motivated policy changes supporting ART, genotype testing for naïve and experienced patients, </a:t>
            </a:r>
            <a:r>
              <a:rPr lang="en-US" dirty="0" smtClean="0">
                <a:solidFill>
                  <a:schemeClr val="tx1">
                    <a:lumMod val="75000"/>
                    <a:lumOff val="25000"/>
                  </a:schemeClr>
                </a:solidFill>
                <a:latin typeface="Arial" charset="0"/>
              </a:rPr>
              <a:t>HIV testing, and lab monitoring</a:t>
            </a:r>
            <a:endParaRPr lang="en-US" dirty="0">
              <a:solidFill>
                <a:schemeClr val="tx1">
                  <a:lumMod val="75000"/>
                  <a:lumOff val="25000"/>
                </a:schemeClr>
              </a:solidFill>
              <a:latin typeface="Arial" charset="0"/>
            </a:endParaRPr>
          </a:p>
          <a:p>
            <a:pPr marL="609600" indent="-609600" eaLnBrk="1" fontAlgn="auto" hangingPunct="1">
              <a:spcAft>
                <a:spcPts val="0"/>
              </a:spcAft>
              <a:defRPr/>
            </a:pPr>
            <a:r>
              <a:rPr lang="en-US" dirty="0">
                <a:solidFill>
                  <a:schemeClr val="tx1">
                    <a:lumMod val="75000"/>
                    <a:lumOff val="25000"/>
                  </a:schemeClr>
                </a:solidFill>
                <a:latin typeface="Arial" charset="0"/>
              </a:rPr>
              <a:t>In resource-limited settings, cost-effectiveness analysis </a:t>
            </a:r>
            <a:r>
              <a:rPr lang="en-US" dirty="0" smtClean="0">
                <a:solidFill>
                  <a:schemeClr val="tx1">
                    <a:lumMod val="75000"/>
                    <a:lumOff val="25000"/>
                  </a:schemeClr>
                </a:solidFill>
                <a:latin typeface="Arial" charset="0"/>
              </a:rPr>
              <a:t>even more important</a:t>
            </a:r>
            <a:endParaRPr lang="en-US" dirty="0">
              <a:solidFill>
                <a:schemeClr val="tx1">
                  <a:lumMod val="75000"/>
                  <a:lumOff val="25000"/>
                </a:schemeClr>
              </a:solidFill>
              <a:latin typeface="Arial" charset="0"/>
            </a:endParaRPr>
          </a:p>
          <a:p>
            <a:pPr marL="990600" lvl="1" indent="-533400" eaLnBrk="1" fontAlgn="auto" hangingPunct="1">
              <a:spcAft>
                <a:spcPts val="0"/>
              </a:spcAft>
              <a:buFont typeface="Arial" pitchFamily="34" charset="0"/>
              <a:buChar char="–"/>
              <a:defRPr/>
            </a:pPr>
            <a:endParaRPr lang="en-US" dirty="0">
              <a:solidFill>
                <a:schemeClr val="bg1"/>
              </a:solidFill>
              <a:latin typeface="Arial" charset="0"/>
            </a:endParaRPr>
          </a:p>
        </p:txBody>
      </p:sp>
      <p:sp>
        <p:nvSpPr>
          <p:cNvPr id="5" name="Line 4"/>
          <p:cNvSpPr>
            <a:spLocks noChangeShapeType="1"/>
          </p:cNvSpPr>
          <p:nvPr/>
        </p:nvSpPr>
        <p:spPr bwMode="auto">
          <a:xfrm>
            <a:off x="647700" y="11430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4876800" y="609600"/>
            <a:ext cx="3810000" cy="5872163"/>
          </a:xfrm>
          <a:prstGeom prst="rect">
            <a:avLst/>
          </a:prstGeom>
          <a:noFill/>
          <a:ln w="9525">
            <a:noFill/>
            <a:miter lim="800000"/>
            <a:headEnd/>
            <a:tailEnd/>
          </a:ln>
        </p:spPr>
        <p:txBody>
          <a:bodyPr/>
          <a:lstStyle/>
          <a:p>
            <a:pPr eaLnBrk="0" hangingPunct="0">
              <a:lnSpc>
                <a:spcPct val="85000"/>
              </a:lnSpc>
            </a:pPr>
            <a:r>
              <a:rPr lang="en-US" b="1" i="1" dirty="0">
                <a:solidFill>
                  <a:srgbClr val="FF0000"/>
                </a:solidFill>
              </a:rPr>
              <a:t>India</a:t>
            </a:r>
            <a:r>
              <a:rPr lang="en-US" dirty="0">
                <a:solidFill>
                  <a:srgbClr val="FF0000"/>
                </a:solidFill>
              </a:rPr>
              <a:t> </a:t>
            </a:r>
          </a:p>
          <a:p>
            <a:pPr eaLnBrk="0" hangingPunct="0">
              <a:lnSpc>
                <a:spcPct val="85000"/>
              </a:lnSpc>
            </a:pPr>
            <a:r>
              <a:rPr lang="en-US" sz="1600" dirty="0" err="1"/>
              <a:t>Nagalingsewaran</a:t>
            </a:r>
            <a:r>
              <a:rPr lang="en-US" sz="1600" dirty="0"/>
              <a:t> Kumarasamy, MBBS</a:t>
            </a:r>
          </a:p>
          <a:p>
            <a:pPr eaLnBrk="0" hangingPunct="0">
              <a:lnSpc>
                <a:spcPct val="85000"/>
              </a:lnSpc>
            </a:pPr>
            <a:r>
              <a:rPr lang="en-US" sz="1600" dirty="0"/>
              <a:t>Kenneth H. Mayer MD</a:t>
            </a:r>
          </a:p>
          <a:p>
            <a:pPr eaLnBrk="0" hangingPunct="0">
              <a:lnSpc>
                <a:spcPct val="85000"/>
              </a:lnSpc>
            </a:pPr>
            <a:r>
              <a:rPr lang="en-US" sz="1600" dirty="0"/>
              <a:t>Soumya Swaminathan, MD</a:t>
            </a:r>
          </a:p>
          <a:p>
            <a:pPr eaLnBrk="0" hangingPunct="0">
              <a:lnSpc>
                <a:spcPct val="85000"/>
              </a:lnSpc>
            </a:pPr>
            <a:endParaRPr lang="en-US" sz="1600" dirty="0">
              <a:solidFill>
                <a:srgbClr val="FFFF66"/>
              </a:solidFill>
            </a:endParaRPr>
          </a:p>
          <a:p>
            <a:pPr eaLnBrk="0" hangingPunct="0">
              <a:lnSpc>
                <a:spcPct val="85000"/>
              </a:lnSpc>
            </a:pPr>
            <a:r>
              <a:rPr lang="en-US" b="1" i="1" dirty="0">
                <a:solidFill>
                  <a:srgbClr val="FF0000"/>
                </a:solidFill>
              </a:rPr>
              <a:t>South Africa</a:t>
            </a:r>
          </a:p>
          <a:p>
            <a:pPr eaLnBrk="0" hangingPunct="0">
              <a:lnSpc>
                <a:spcPct val="85000"/>
              </a:lnSpc>
            </a:pPr>
            <a:r>
              <a:rPr lang="en-US" sz="1600" dirty="0"/>
              <a:t>Linda-Gail Bekker, MD, PhD</a:t>
            </a:r>
          </a:p>
          <a:p>
            <a:pPr eaLnBrk="0" hangingPunct="0">
              <a:lnSpc>
                <a:spcPct val="85000"/>
              </a:lnSpc>
            </a:pPr>
            <a:r>
              <a:rPr lang="en-US" sz="1600" dirty="0"/>
              <a:t>Neil Martinson, </a:t>
            </a:r>
            <a:r>
              <a:rPr lang="en-US" sz="1600" dirty="0" err="1"/>
              <a:t>MBBCh</a:t>
            </a:r>
            <a:r>
              <a:rPr lang="en-US" sz="1600" dirty="0"/>
              <a:t>, MPH</a:t>
            </a:r>
          </a:p>
          <a:p>
            <a:pPr eaLnBrk="0" hangingPunct="0">
              <a:lnSpc>
                <a:spcPct val="85000"/>
              </a:lnSpc>
            </a:pPr>
            <a:r>
              <a:rPr lang="en-US" sz="1600" dirty="0"/>
              <a:t>Catherine </a:t>
            </a:r>
            <a:r>
              <a:rPr lang="en-US" sz="1600" dirty="0" err="1"/>
              <a:t>Orrell</a:t>
            </a:r>
            <a:r>
              <a:rPr lang="en-US" sz="1600" dirty="0"/>
              <a:t>, </a:t>
            </a:r>
            <a:r>
              <a:rPr lang="en-US" sz="1600" dirty="0" err="1"/>
              <a:t>MBBCh</a:t>
            </a:r>
            <a:r>
              <a:rPr lang="en-US" sz="1600" dirty="0"/>
              <a:t>, </a:t>
            </a:r>
            <a:r>
              <a:rPr lang="en-US" sz="1600" dirty="0" err="1"/>
              <a:t>MMed</a:t>
            </a:r>
            <a:endParaRPr lang="en-US" sz="1600" dirty="0"/>
          </a:p>
          <a:p>
            <a:pPr eaLnBrk="0" hangingPunct="0">
              <a:lnSpc>
                <a:spcPct val="85000"/>
              </a:lnSpc>
            </a:pPr>
            <a:r>
              <a:rPr lang="en-US" sz="1600" dirty="0"/>
              <a:t>Robin Wood, </a:t>
            </a:r>
            <a:r>
              <a:rPr lang="en-US" sz="1600" dirty="0" err="1"/>
              <a:t>MBBCh</a:t>
            </a:r>
            <a:r>
              <a:rPr lang="en-US" sz="1600" dirty="0"/>
              <a:t>, </a:t>
            </a:r>
            <a:r>
              <a:rPr lang="en-US" sz="1600" dirty="0" err="1"/>
              <a:t>MMed</a:t>
            </a:r>
            <a:endParaRPr lang="en-US" sz="1600" dirty="0"/>
          </a:p>
          <a:p>
            <a:pPr eaLnBrk="0" hangingPunct="0">
              <a:lnSpc>
                <a:spcPct val="85000"/>
              </a:lnSpc>
            </a:pPr>
            <a:endParaRPr lang="en-US" dirty="0">
              <a:solidFill>
                <a:srgbClr val="FF0000"/>
              </a:solidFill>
            </a:endParaRPr>
          </a:p>
          <a:p>
            <a:pPr eaLnBrk="0" hangingPunct="0">
              <a:lnSpc>
                <a:spcPct val="85000"/>
              </a:lnSpc>
            </a:pPr>
            <a:r>
              <a:rPr lang="en-US" b="1" i="1" dirty="0">
                <a:solidFill>
                  <a:srgbClr val="FF0000"/>
                </a:solidFill>
              </a:rPr>
              <a:t>C</a:t>
            </a:r>
            <a:r>
              <a:rPr lang="en-US" b="1" i="1" dirty="0">
                <a:solidFill>
                  <a:srgbClr val="FF0000"/>
                </a:solidFill>
                <a:cs typeface="Times New Roman" pitchFamily="18" charset="0"/>
              </a:rPr>
              <a:t>ô</a:t>
            </a:r>
            <a:r>
              <a:rPr lang="en-US" b="1" i="1" dirty="0">
                <a:solidFill>
                  <a:srgbClr val="FF0000"/>
                </a:solidFill>
              </a:rPr>
              <a:t>te d’Ivoire </a:t>
            </a:r>
          </a:p>
          <a:p>
            <a:pPr eaLnBrk="0" hangingPunct="0">
              <a:lnSpc>
                <a:spcPct val="85000"/>
              </a:lnSpc>
            </a:pPr>
            <a:r>
              <a:rPr lang="en-US" sz="1600" dirty="0"/>
              <a:t>Xavier Anglaret, MD, PhD</a:t>
            </a:r>
          </a:p>
          <a:p>
            <a:pPr eaLnBrk="0" hangingPunct="0">
              <a:lnSpc>
                <a:spcPct val="85000"/>
              </a:lnSpc>
            </a:pPr>
            <a:r>
              <a:rPr lang="en-US" sz="1600" dirty="0"/>
              <a:t>Christine Danel, MD</a:t>
            </a:r>
          </a:p>
          <a:p>
            <a:pPr eaLnBrk="0" hangingPunct="0">
              <a:lnSpc>
                <a:spcPct val="85000"/>
              </a:lnSpc>
            </a:pPr>
            <a:r>
              <a:rPr lang="en-US" sz="1600" dirty="0"/>
              <a:t>Eric Ouattara, MD, MPH</a:t>
            </a:r>
          </a:p>
          <a:p>
            <a:pPr eaLnBrk="0" hangingPunct="0">
              <a:lnSpc>
                <a:spcPct val="85000"/>
              </a:lnSpc>
            </a:pPr>
            <a:r>
              <a:rPr lang="en-US" sz="1600" dirty="0" err="1"/>
              <a:t>Eugène</a:t>
            </a:r>
            <a:r>
              <a:rPr lang="en-US" sz="1600" dirty="0"/>
              <a:t> </a:t>
            </a:r>
            <a:r>
              <a:rPr lang="en-US" sz="1600" dirty="0" err="1"/>
              <a:t>Messou</a:t>
            </a:r>
            <a:r>
              <a:rPr lang="en-US" sz="1600" dirty="0"/>
              <a:t>, MD</a:t>
            </a:r>
          </a:p>
          <a:p>
            <a:pPr eaLnBrk="0" hangingPunct="0">
              <a:lnSpc>
                <a:spcPct val="85000"/>
              </a:lnSpc>
            </a:pPr>
            <a:r>
              <a:rPr lang="en-US" sz="1600" dirty="0" err="1"/>
              <a:t>Hapsa</a:t>
            </a:r>
            <a:r>
              <a:rPr lang="en-US" sz="1600" dirty="0"/>
              <a:t> </a:t>
            </a:r>
            <a:r>
              <a:rPr lang="en-US" sz="1600" dirty="0" err="1"/>
              <a:t>Toure</a:t>
            </a:r>
            <a:r>
              <a:rPr lang="en-US" sz="1600" dirty="0"/>
              <a:t>, MD</a:t>
            </a:r>
            <a:endParaRPr lang="fr-FR" sz="1600" dirty="0"/>
          </a:p>
          <a:p>
            <a:pPr eaLnBrk="0" hangingPunct="0">
              <a:lnSpc>
                <a:spcPct val="85000"/>
              </a:lnSpc>
            </a:pPr>
            <a:endParaRPr lang="en-US" sz="1600" dirty="0">
              <a:solidFill>
                <a:srgbClr val="FFFF66"/>
              </a:solidFill>
            </a:endParaRPr>
          </a:p>
          <a:p>
            <a:pPr eaLnBrk="0" hangingPunct="0">
              <a:lnSpc>
                <a:spcPct val="85000"/>
              </a:lnSpc>
            </a:pPr>
            <a:r>
              <a:rPr lang="en-US" b="1" i="1" dirty="0">
                <a:solidFill>
                  <a:srgbClr val="FF0000"/>
                </a:solidFill>
              </a:rPr>
              <a:t>France</a:t>
            </a:r>
          </a:p>
          <a:p>
            <a:pPr eaLnBrk="0" hangingPunct="0">
              <a:lnSpc>
                <a:spcPct val="85000"/>
              </a:lnSpc>
            </a:pPr>
            <a:r>
              <a:rPr lang="en-US" sz="1600" dirty="0"/>
              <a:t>Yazdan Yazdanpanah, MD, PhD</a:t>
            </a:r>
          </a:p>
          <a:p>
            <a:pPr eaLnBrk="0" hangingPunct="0">
              <a:lnSpc>
                <a:spcPct val="85000"/>
              </a:lnSpc>
            </a:pPr>
            <a:r>
              <a:rPr lang="en-US" sz="1600" dirty="0" err="1"/>
              <a:t>Delphine</a:t>
            </a:r>
            <a:r>
              <a:rPr lang="en-US" sz="1600" dirty="0"/>
              <a:t> </a:t>
            </a:r>
            <a:r>
              <a:rPr lang="en-US" sz="1600" dirty="0" err="1"/>
              <a:t>Gabillard</a:t>
            </a:r>
            <a:r>
              <a:rPr lang="en-US" sz="1600" dirty="0"/>
              <a:t>, </a:t>
            </a:r>
            <a:r>
              <a:rPr lang="en-US" sz="1600" dirty="0" smtClean="0"/>
              <a:t>PhD</a:t>
            </a:r>
          </a:p>
          <a:p>
            <a:pPr eaLnBrk="0" hangingPunct="0">
              <a:lnSpc>
                <a:spcPct val="85000"/>
              </a:lnSpc>
            </a:pPr>
            <a:r>
              <a:rPr lang="en-US" sz="1600" dirty="0" smtClean="0"/>
              <a:t>Liem Luong, MD</a:t>
            </a:r>
            <a:endParaRPr lang="en-US" sz="1600" dirty="0"/>
          </a:p>
          <a:p>
            <a:pPr eaLnBrk="0" hangingPunct="0">
              <a:lnSpc>
                <a:spcPct val="85000"/>
              </a:lnSpc>
            </a:pPr>
            <a:r>
              <a:rPr lang="en-US" sz="1600" dirty="0"/>
              <a:t>Francois </a:t>
            </a:r>
            <a:r>
              <a:rPr lang="en-US" sz="1600" dirty="0" err="1"/>
              <a:t>Dabis</a:t>
            </a:r>
            <a:r>
              <a:rPr lang="en-US" sz="1600" dirty="0"/>
              <a:t>, MD</a:t>
            </a:r>
          </a:p>
          <a:p>
            <a:pPr eaLnBrk="0" hangingPunct="0">
              <a:lnSpc>
                <a:spcPct val="85000"/>
              </a:lnSpc>
            </a:pPr>
            <a:endParaRPr lang="en-US" sz="1600" dirty="0"/>
          </a:p>
          <a:p>
            <a:pPr eaLnBrk="0" hangingPunct="0">
              <a:lnSpc>
                <a:spcPct val="85000"/>
              </a:lnSpc>
            </a:pPr>
            <a:r>
              <a:rPr lang="en-US" b="1" i="1" dirty="0">
                <a:solidFill>
                  <a:srgbClr val="FF0000"/>
                </a:solidFill>
              </a:rPr>
              <a:t>Zimbabwe</a:t>
            </a:r>
          </a:p>
          <a:p>
            <a:pPr eaLnBrk="0" hangingPunct="0">
              <a:lnSpc>
                <a:spcPct val="85000"/>
              </a:lnSpc>
            </a:pPr>
            <a:r>
              <a:rPr lang="it-IT" sz="1600" dirty="0"/>
              <a:t>Barbara Englesmann, MD, MPH</a:t>
            </a:r>
            <a:r>
              <a:rPr lang="en-US" sz="1600" dirty="0"/>
              <a:t> </a:t>
            </a:r>
          </a:p>
          <a:p>
            <a:pPr eaLnBrk="0" hangingPunct="0">
              <a:lnSpc>
                <a:spcPct val="85000"/>
              </a:lnSpc>
            </a:pPr>
            <a:r>
              <a:rPr lang="it-IT" sz="1600" dirty="0" smtClean="0"/>
              <a:t>Angela </a:t>
            </a:r>
            <a:r>
              <a:rPr lang="it-IT" sz="1600" dirty="0"/>
              <a:t>Mushavi, MBchB, MMed</a:t>
            </a:r>
          </a:p>
        </p:txBody>
      </p:sp>
      <p:sp>
        <p:nvSpPr>
          <p:cNvPr id="67587" name="Rectangle 2"/>
          <p:cNvSpPr>
            <a:spLocks noGrp="1" noChangeArrowheads="1"/>
          </p:cNvSpPr>
          <p:nvPr>
            <p:ph type="title" idx="4294967295"/>
          </p:nvPr>
        </p:nvSpPr>
        <p:spPr>
          <a:xfrm>
            <a:off x="677863" y="-246063"/>
            <a:ext cx="7772400" cy="1143001"/>
          </a:xfrm>
        </p:spPr>
        <p:txBody>
          <a:bodyPr/>
          <a:lstStyle/>
          <a:p>
            <a:pPr eaLnBrk="1" hangingPunct="1"/>
            <a:r>
              <a:rPr lang="en-US" sz="4000" dirty="0" smtClean="0">
                <a:solidFill>
                  <a:srgbClr val="002060"/>
                </a:solidFill>
                <a:latin typeface="Arial" pitchFamily="34" charset="0"/>
              </a:rPr>
              <a:t>CEPAC Investigators</a:t>
            </a:r>
          </a:p>
        </p:txBody>
      </p:sp>
      <p:sp>
        <p:nvSpPr>
          <p:cNvPr id="67588" name="Rectangle 3"/>
          <p:cNvSpPr>
            <a:spLocks noGrp="1" noChangeArrowheads="1"/>
          </p:cNvSpPr>
          <p:nvPr>
            <p:ph type="body" sz="half" idx="4294967295"/>
          </p:nvPr>
        </p:nvSpPr>
        <p:spPr>
          <a:xfrm>
            <a:off x="533400" y="723900"/>
            <a:ext cx="3048000" cy="5448300"/>
          </a:xfrm>
        </p:spPr>
        <p:txBody>
          <a:bodyPr/>
          <a:lstStyle/>
          <a:p>
            <a:pPr eaLnBrk="1" hangingPunct="1">
              <a:lnSpc>
                <a:spcPct val="80000"/>
              </a:lnSpc>
              <a:buFont typeface="Arial" pitchFamily="34" charset="0"/>
              <a:buNone/>
            </a:pPr>
            <a:r>
              <a:rPr lang="en-US" sz="1800" b="1" i="1" dirty="0" smtClean="0">
                <a:solidFill>
                  <a:srgbClr val="FF0000"/>
                </a:solidFill>
                <a:latin typeface="Arial" pitchFamily="34" charset="0"/>
              </a:rPr>
              <a:t>United States</a:t>
            </a:r>
          </a:p>
          <a:p>
            <a:pPr eaLnBrk="1" hangingPunct="1">
              <a:lnSpc>
                <a:spcPct val="80000"/>
              </a:lnSpc>
              <a:buFont typeface="Arial" pitchFamily="34" charset="0"/>
              <a:buNone/>
            </a:pPr>
            <a:r>
              <a:rPr lang="pt-BR" sz="1600" dirty="0" smtClean="0">
                <a:latin typeface="Arial" pitchFamily="34" charset="0"/>
              </a:rPr>
              <a:t>Ingrid Bassett, MD, MPH</a:t>
            </a:r>
          </a:p>
          <a:p>
            <a:pPr eaLnBrk="1" hangingPunct="1">
              <a:lnSpc>
                <a:spcPct val="80000"/>
              </a:lnSpc>
              <a:buFont typeface="Arial" pitchFamily="34" charset="0"/>
              <a:buNone/>
            </a:pPr>
            <a:r>
              <a:rPr lang="pt-BR" sz="1600" dirty="0" smtClean="0">
                <a:latin typeface="Arial" pitchFamily="34" charset="0"/>
              </a:rPr>
              <a:t>Andrea Ciaranello, MD, MPH</a:t>
            </a:r>
          </a:p>
          <a:p>
            <a:pPr eaLnBrk="1" hangingPunct="1">
              <a:lnSpc>
                <a:spcPct val="80000"/>
              </a:lnSpc>
              <a:buFont typeface="Arial" pitchFamily="34" charset="0"/>
              <a:buNone/>
            </a:pPr>
            <a:r>
              <a:rPr lang="sv-SE" sz="1600" dirty="0" smtClean="0">
                <a:latin typeface="Arial" pitchFamily="34" charset="0"/>
              </a:rPr>
              <a:t>Kenneth Freedberg, MD, MSc</a:t>
            </a:r>
          </a:p>
          <a:p>
            <a:pPr>
              <a:lnSpc>
                <a:spcPct val="80000"/>
              </a:lnSpc>
              <a:buFont typeface="Arial" pitchFamily="34" charset="0"/>
              <a:buNone/>
            </a:pPr>
            <a:r>
              <a:rPr lang="en-US" sz="1600" dirty="0" smtClean="0">
                <a:solidFill>
                  <a:srgbClr val="000000"/>
                </a:solidFill>
                <a:latin typeface="Arial" pitchFamily="34" charset="0"/>
              </a:rPr>
              <a:t>Rochelle Walensky, MD, MPH</a:t>
            </a:r>
          </a:p>
          <a:p>
            <a:pPr>
              <a:lnSpc>
                <a:spcPct val="80000"/>
              </a:lnSpc>
              <a:buFont typeface="Arial" pitchFamily="34" charset="0"/>
              <a:buNone/>
            </a:pPr>
            <a:r>
              <a:rPr lang="en-US" sz="1600" dirty="0" smtClean="0">
                <a:solidFill>
                  <a:srgbClr val="000000"/>
                </a:solidFill>
                <a:latin typeface="Arial" pitchFamily="34" charset="0"/>
              </a:rPr>
              <a:t>Milton Weinstein, PhD</a:t>
            </a:r>
          </a:p>
          <a:p>
            <a:pPr>
              <a:lnSpc>
                <a:spcPct val="80000"/>
              </a:lnSpc>
              <a:buFont typeface="Arial" pitchFamily="34" charset="0"/>
              <a:buNone/>
            </a:pPr>
            <a:r>
              <a:rPr lang="pt-BR" sz="1600" dirty="0" smtClean="0">
                <a:solidFill>
                  <a:srgbClr val="000000"/>
                </a:solidFill>
                <a:latin typeface="Arial" pitchFamily="34" charset="0"/>
              </a:rPr>
              <a:t>Paul Sax, MD</a:t>
            </a:r>
          </a:p>
          <a:p>
            <a:pPr>
              <a:lnSpc>
                <a:spcPct val="80000"/>
              </a:lnSpc>
              <a:buFont typeface="Arial" pitchFamily="34" charset="0"/>
              <a:buNone/>
            </a:pPr>
            <a:r>
              <a:rPr lang="en-US" sz="1600" dirty="0" smtClean="0">
                <a:solidFill>
                  <a:srgbClr val="000000"/>
                </a:solidFill>
                <a:latin typeface="Arial" pitchFamily="34" charset="0"/>
              </a:rPr>
              <a:t>Marc Lipsitch, PhD</a:t>
            </a:r>
          </a:p>
          <a:p>
            <a:pPr>
              <a:lnSpc>
                <a:spcPct val="80000"/>
              </a:lnSpc>
              <a:buFont typeface="Arial" pitchFamily="34" charset="0"/>
              <a:buNone/>
            </a:pPr>
            <a:r>
              <a:rPr lang="en-US" sz="1600" dirty="0" smtClean="0">
                <a:solidFill>
                  <a:srgbClr val="000000"/>
                </a:solidFill>
                <a:latin typeface="Arial" pitchFamily="34" charset="0"/>
              </a:rPr>
              <a:t>Emily Hyle, MD, MPH</a:t>
            </a:r>
          </a:p>
          <a:p>
            <a:pPr>
              <a:lnSpc>
                <a:spcPct val="80000"/>
              </a:lnSpc>
              <a:buFont typeface="Arial" pitchFamily="34" charset="0"/>
              <a:buNone/>
            </a:pPr>
            <a:r>
              <a:rPr lang="en-US" sz="1600" dirty="0" smtClean="0">
                <a:solidFill>
                  <a:srgbClr val="000000"/>
                </a:solidFill>
                <a:latin typeface="Arial" pitchFamily="34" charset="0"/>
              </a:rPr>
              <a:t>Anne Neilan, MD, MPH</a:t>
            </a:r>
          </a:p>
          <a:p>
            <a:pPr>
              <a:lnSpc>
                <a:spcPct val="80000"/>
              </a:lnSpc>
              <a:buFont typeface="Arial" pitchFamily="34" charset="0"/>
              <a:buNone/>
            </a:pPr>
            <a:r>
              <a:rPr lang="en-US" sz="1600" dirty="0" smtClean="0">
                <a:solidFill>
                  <a:srgbClr val="000000"/>
                </a:solidFill>
                <a:latin typeface="Arial" pitchFamily="34" charset="0"/>
              </a:rPr>
              <a:t>Melanie Gaynes</a:t>
            </a:r>
            <a:endParaRPr lang="sv-SE" sz="1600" dirty="0" smtClean="0">
              <a:latin typeface="Arial" pitchFamily="34" charset="0"/>
            </a:endParaRPr>
          </a:p>
          <a:p>
            <a:pPr eaLnBrk="1" hangingPunct="1">
              <a:lnSpc>
                <a:spcPct val="80000"/>
              </a:lnSpc>
              <a:buFont typeface="Arial" pitchFamily="34" charset="0"/>
              <a:buNone/>
            </a:pPr>
            <a:r>
              <a:rPr lang="sv-SE" sz="1600" dirty="0" smtClean="0">
                <a:latin typeface="Arial" pitchFamily="34" charset="0"/>
              </a:rPr>
              <a:t>Taige Hou</a:t>
            </a:r>
          </a:p>
          <a:p>
            <a:pPr eaLnBrk="1" hangingPunct="1">
              <a:lnSpc>
                <a:spcPct val="80000"/>
              </a:lnSpc>
              <a:buFont typeface="Arial" pitchFamily="34" charset="0"/>
              <a:buNone/>
            </a:pPr>
            <a:r>
              <a:rPr lang="sv-SE" sz="1600" dirty="0" smtClean="0">
                <a:latin typeface="Arial" pitchFamily="34" charset="0"/>
              </a:rPr>
              <a:t>Margo Jacobson</a:t>
            </a:r>
          </a:p>
          <a:p>
            <a:pPr eaLnBrk="1" hangingPunct="1">
              <a:lnSpc>
                <a:spcPct val="80000"/>
              </a:lnSpc>
              <a:buFont typeface="Arial" pitchFamily="34" charset="0"/>
              <a:buNone/>
            </a:pPr>
            <a:r>
              <a:rPr lang="pt-BR" sz="1600" dirty="0" smtClean="0">
                <a:latin typeface="Arial" pitchFamily="34" charset="0"/>
              </a:rPr>
              <a:t>Elena Losina, PhD</a:t>
            </a:r>
          </a:p>
          <a:p>
            <a:pPr eaLnBrk="1" hangingPunct="1">
              <a:lnSpc>
                <a:spcPct val="80000"/>
              </a:lnSpc>
              <a:buFont typeface="Arial" pitchFamily="34" charset="0"/>
              <a:buNone/>
            </a:pPr>
            <a:r>
              <a:rPr lang="pt-BR" sz="1600" dirty="0" smtClean="0">
                <a:latin typeface="Arial" pitchFamily="34" charset="0"/>
              </a:rPr>
              <a:t>Rachel MacLean</a:t>
            </a:r>
          </a:p>
          <a:p>
            <a:pPr eaLnBrk="1" hangingPunct="1">
              <a:lnSpc>
                <a:spcPct val="80000"/>
              </a:lnSpc>
              <a:buFont typeface="Arial" pitchFamily="34" charset="0"/>
              <a:buNone/>
            </a:pPr>
            <a:r>
              <a:rPr lang="en-US" sz="1600" dirty="0" smtClean="0">
                <a:latin typeface="Arial" pitchFamily="34" charset="0"/>
              </a:rPr>
              <a:t>A. David Paltiel, PhD </a:t>
            </a:r>
          </a:p>
          <a:p>
            <a:pPr eaLnBrk="1" hangingPunct="1">
              <a:lnSpc>
                <a:spcPct val="80000"/>
              </a:lnSpc>
              <a:buFont typeface="Arial" pitchFamily="34" charset="0"/>
              <a:buNone/>
            </a:pPr>
            <a:r>
              <a:rPr lang="en-US" sz="1600" dirty="0" smtClean="0">
                <a:latin typeface="Arial" pitchFamily="34" charset="0"/>
              </a:rPr>
              <a:t>Bruce Schackman, PhD, MBA</a:t>
            </a:r>
          </a:p>
          <a:p>
            <a:pPr eaLnBrk="1" hangingPunct="1">
              <a:lnSpc>
                <a:spcPct val="80000"/>
              </a:lnSpc>
              <a:buFont typeface="Arial" pitchFamily="34" charset="0"/>
              <a:buNone/>
            </a:pPr>
            <a:r>
              <a:rPr lang="en-US" sz="1600" dirty="0" smtClean="0">
                <a:latin typeface="Arial" pitchFamily="34" charset="0"/>
              </a:rPr>
              <a:t>George Seage, III </a:t>
            </a:r>
            <a:r>
              <a:rPr lang="en-US" sz="1600" dirty="0" err="1" smtClean="0">
                <a:latin typeface="Arial" pitchFamily="34" charset="0"/>
              </a:rPr>
              <a:t>DSc</a:t>
            </a:r>
            <a:r>
              <a:rPr lang="en-US" sz="1600" dirty="0" smtClean="0">
                <a:latin typeface="Arial" pitchFamily="34" charset="0"/>
              </a:rPr>
              <a:t>, MPH</a:t>
            </a:r>
            <a:endParaRPr lang="pt-BR" sz="1600" dirty="0" smtClean="0">
              <a:latin typeface="Arial" pitchFamily="34" charset="0"/>
            </a:endParaRPr>
          </a:p>
          <a:p>
            <a:pPr eaLnBrk="1" hangingPunct="1">
              <a:lnSpc>
                <a:spcPct val="80000"/>
              </a:lnSpc>
              <a:buFont typeface="Arial" pitchFamily="34" charset="0"/>
              <a:buNone/>
            </a:pPr>
            <a:r>
              <a:rPr lang="en-US" sz="1600" dirty="0" smtClean="0">
                <a:latin typeface="Arial" pitchFamily="34" charset="0"/>
              </a:rPr>
              <a:t>Robert Parker, ScD</a:t>
            </a:r>
          </a:p>
          <a:p>
            <a:pPr>
              <a:lnSpc>
                <a:spcPct val="80000"/>
              </a:lnSpc>
              <a:buFont typeface="Arial" pitchFamily="34" charset="0"/>
              <a:buNone/>
            </a:pPr>
            <a:r>
              <a:rPr lang="en-US" sz="1600" dirty="0" smtClean="0">
                <a:solidFill>
                  <a:srgbClr val="000000"/>
                </a:solidFill>
                <a:latin typeface="Arial" pitchFamily="34" charset="0"/>
                <a:cs typeface="Arial" pitchFamily="34" charset="0"/>
              </a:rPr>
              <a:t>Jared Leff, MS</a:t>
            </a:r>
          </a:p>
          <a:p>
            <a:pPr>
              <a:lnSpc>
                <a:spcPct val="80000"/>
              </a:lnSpc>
              <a:buFont typeface="Arial" pitchFamily="34" charset="0"/>
              <a:buNone/>
            </a:pPr>
            <a:r>
              <a:rPr lang="en-US" sz="1600" dirty="0" smtClean="0">
                <a:latin typeface="Arial" pitchFamily="34" charset="0"/>
                <a:cs typeface="Arial" pitchFamily="34" charset="0"/>
              </a:rPr>
              <a:t>Michael Girouard</a:t>
            </a:r>
          </a:p>
          <a:p>
            <a:pPr>
              <a:lnSpc>
                <a:spcPct val="80000"/>
              </a:lnSpc>
              <a:buFont typeface="Arial" pitchFamily="34" charset="0"/>
              <a:buNone/>
            </a:pPr>
            <a:r>
              <a:rPr lang="en-US" sz="1600" dirty="0" smtClean="0">
                <a:latin typeface="Arial" pitchFamily="34" charset="0"/>
                <a:cs typeface="Arial" pitchFamily="34" charset="0"/>
              </a:rPr>
              <a:t>Sarah Park</a:t>
            </a:r>
          </a:p>
        </p:txBody>
      </p:sp>
      <p:sp>
        <p:nvSpPr>
          <p:cNvPr id="6" name="TextBox 5"/>
          <p:cNvSpPr txBox="1"/>
          <p:nvPr/>
        </p:nvSpPr>
        <p:spPr>
          <a:xfrm>
            <a:off x="0" y="6324600"/>
            <a:ext cx="5247987" cy="369332"/>
          </a:xfrm>
          <a:prstGeom prst="rect">
            <a:avLst/>
          </a:prstGeom>
          <a:noFill/>
        </p:spPr>
        <p:txBody>
          <a:bodyPr wrap="square" rtlCol="0">
            <a:spAutoFit/>
          </a:bodyPr>
          <a:lstStyle/>
          <a:p>
            <a:r>
              <a:rPr lang="en-US" dirty="0" smtClean="0"/>
              <a:t>Supported by NIAID, NIMH, CDC, CHAI, ANRS</a:t>
            </a:r>
            <a:endParaRPr lang="en-US" dirty="0"/>
          </a:p>
        </p:txBody>
      </p:sp>
      <p:sp>
        <p:nvSpPr>
          <p:cNvPr id="7" name="Line 4"/>
          <p:cNvSpPr>
            <a:spLocks noChangeShapeType="1"/>
          </p:cNvSpPr>
          <p:nvPr/>
        </p:nvSpPr>
        <p:spPr bwMode="auto">
          <a:xfrm>
            <a:off x="647700" y="631371"/>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p:cNvSpPr>
          <p:nvPr>
            <p:ph type="title"/>
          </p:nvPr>
        </p:nvSpPr>
        <p:spPr/>
        <p:txBody>
          <a:bodyPr/>
          <a:lstStyle/>
          <a:p>
            <a:pPr eaLnBrk="1" hangingPunct="1"/>
            <a:endParaRPr lang="en-US" smtClean="0"/>
          </a:p>
        </p:txBody>
      </p:sp>
      <p:sp>
        <p:nvSpPr>
          <p:cNvPr id="267266" name="Rectangle 3"/>
          <p:cNvSpPr>
            <a:spLocks noGrp="1"/>
          </p:cNvSpPr>
          <p:nvPr>
            <p:ph type="body" idx="1"/>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p:txBody>
          <a:bodyPr/>
          <a:lstStyle/>
          <a:p>
            <a:pPr eaLnBrk="1" hangingPunct="1"/>
            <a:r>
              <a:rPr lang="en-US" smtClean="0">
                <a:latin typeface="Arial" charset="0"/>
              </a:rPr>
              <a:t>Makumbe Hospital, Zimbabwe</a:t>
            </a:r>
          </a:p>
        </p:txBody>
      </p:sp>
      <p:pic>
        <p:nvPicPr>
          <p:cNvPr id="257026" name="Picture 3" descr="Harare 11"/>
          <p:cNvPicPr>
            <a:picLocks noChangeAspect="1" noChangeArrowheads="1"/>
          </p:cNvPicPr>
          <p:nvPr/>
        </p:nvPicPr>
        <p:blipFill>
          <a:blip r:embed="rId3" cstate="print"/>
          <a:srcRect/>
          <a:stretch>
            <a:fillRect/>
          </a:stretch>
        </p:blipFill>
        <p:spPr bwMode="auto">
          <a:xfrm>
            <a:off x="304800" y="1828800"/>
            <a:ext cx="3775075" cy="2832100"/>
          </a:xfrm>
          <a:prstGeom prst="rect">
            <a:avLst/>
          </a:prstGeom>
          <a:noFill/>
          <a:ln w="9525">
            <a:noFill/>
            <a:miter lim="800000"/>
            <a:headEnd/>
            <a:tailEnd/>
          </a:ln>
        </p:spPr>
      </p:pic>
      <p:pic>
        <p:nvPicPr>
          <p:cNvPr id="257027" name="Picture 4" descr="Harare 11"/>
          <p:cNvPicPr>
            <a:picLocks noChangeAspect="1" noChangeArrowheads="1"/>
          </p:cNvPicPr>
          <p:nvPr/>
        </p:nvPicPr>
        <p:blipFill>
          <a:blip r:embed="rId4" cstate="print"/>
          <a:srcRect l="17578"/>
          <a:stretch>
            <a:fillRect/>
          </a:stretch>
        </p:blipFill>
        <p:spPr bwMode="auto">
          <a:xfrm>
            <a:off x="4648200" y="2438400"/>
            <a:ext cx="3536950" cy="3219450"/>
          </a:xfrm>
          <a:prstGeom prst="rect">
            <a:avLst/>
          </a:prstGeom>
          <a:noFill/>
          <a:ln w="9525">
            <a:noFill/>
            <a:miter lim="800000"/>
            <a:headEnd/>
            <a:tailEnd/>
          </a:ln>
        </p:spPr>
      </p:pic>
      <p:sp>
        <p:nvSpPr>
          <p:cNvPr id="257028" name="Text Box 5"/>
          <p:cNvSpPr txBox="1">
            <a:spLocks noChangeArrowheads="1"/>
          </p:cNvSpPr>
          <p:nvPr/>
        </p:nvSpPr>
        <p:spPr bwMode="auto">
          <a:xfrm>
            <a:off x="533400" y="4800600"/>
            <a:ext cx="3184525" cy="1066800"/>
          </a:xfrm>
          <a:prstGeom prst="rect">
            <a:avLst/>
          </a:prstGeom>
          <a:noFill/>
          <a:ln w="9525">
            <a:noFill/>
            <a:miter lim="800000"/>
            <a:headEnd/>
            <a:tailEnd/>
          </a:ln>
        </p:spPr>
        <p:txBody>
          <a:bodyPr wrap="none">
            <a:spAutoFit/>
          </a:bodyPr>
          <a:lstStyle/>
          <a:p>
            <a:pPr algn="ctr"/>
            <a:r>
              <a:rPr lang="en-US" sz="3200">
                <a:latin typeface="Calibri" pitchFamily="34" charset="0"/>
              </a:rPr>
              <a:t>Inpatients, </a:t>
            </a:r>
          </a:p>
          <a:p>
            <a:pPr algn="ctr"/>
            <a:r>
              <a:rPr lang="en-US" sz="3200">
                <a:latin typeface="Calibri" pitchFamily="34" charset="0"/>
              </a:rPr>
              <a:t>Labor &amp; Delivery</a:t>
            </a:r>
          </a:p>
        </p:txBody>
      </p:sp>
      <p:sp>
        <p:nvSpPr>
          <p:cNvPr id="257029" name="Text Box 6"/>
          <p:cNvSpPr txBox="1">
            <a:spLocks noChangeArrowheads="1"/>
          </p:cNvSpPr>
          <p:nvPr/>
        </p:nvSpPr>
        <p:spPr bwMode="auto">
          <a:xfrm>
            <a:off x="5146675" y="5715000"/>
            <a:ext cx="2778125" cy="1066800"/>
          </a:xfrm>
          <a:prstGeom prst="rect">
            <a:avLst/>
          </a:prstGeom>
          <a:noFill/>
          <a:ln w="9525">
            <a:noFill/>
            <a:miter lim="800000"/>
            <a:headEnd/>
            <a:tailEnd/>
          </a:ln>
        </p:spPr>
        <p:txBody>
          <a:bodyPr wrap="none">
            <a:spAutoFit/>
          </a:bodyPr>
          <a:lstStyle/>
          <a:p>
            <a:pPr algn="ctr"/>
            <a:r>
              <a:rPr lang="en-US" sz="3200">
                <a:latin typeface="Calibri" pitchFamily="34" charset="0"/>
              </a:rPr>
              <a:t>ART Clinic, </a:t>
            </a:r>
          </a:p>
          <a:p>
            <a:pPr algn="ctr"/>
            <a:r>
              <a:rPr lang="en-US" sz="3200">
                <a:latin typeface="Calibri" pitchFamily="34" charset="0"/>
              </a:rPr>
              <a:t>Isolation Ward</a:t>
            </a:r>
          </a:p>
        </p:txBody>
      </p:sp>
      <p:sp>
        <p:nvSpPr>
          <p:cNvPr id="8"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533400" y="152400"/>
            <a:ext cx="8229600" cy="1295400"/>
          </a:xfrm>
        </p:spPr>
        <p:txBody>
          <a:bodyPr/>
          <a:lstStyle/>
          <a:p>
            <a:pPr eaLnBrk="1" hangingPunct="1"/>
            <a:r>
              <a:rPr lang="en-US" sz="3600" smtClean="0">
                <a:latin typeface="Arial" charset="0"/>
              </a:rPr>
              <a:t>Preventing Mother to Child Transmission (PMTCT) in Zimbabwe</a:t>
            </a:r>
            <a:r>
              <a:rPr lang="en-US" sz="4000" smtClean="0">
                <a:latin typeface="Arial" charset="0"/>
              </a:rPr>
              <a:t> </a:t>
            </a:r>
          </a:p>
        </p:txBody>
      </p:sp>
      <p:sp>
        <p:nvSpPr>
          <p:cNvPr id="259074" name="Rectangle 3"/>
          <p:cNvSpPr>
            <a:spLocks noGrp="1" noChangeArrowheads="1"/>
          </p:cNvSpPr>
          <p:nvPr>
            <p:ph idx="1"/>
          </p:nvPr>
        </p:nvSpPr>
        <p:spPr/>
        <p:txBody>
          <a:bodyPr/>
          <a:lstStyle/>
          <a:p>
            <a:pPr eaLnBrk="1" hangingPunct="1">
              <a:lnSpc>
                <a:spcPct val="80000"/>
              </a:lnSpc>
            </a:pPr>
            <a:r>
              <a:rPr lang="en-US" sz="2800" smtClean="0">
                <a:latin typeface="Arial" charset="0"/>
              </a:rPr>
              <a:t>Computer model of MTCT</a:t>
            </a:r>
          </a:p>
          <a:p>
            <a:pPr lvl="1" eaLnBrk="1" hangingPunct="1">
              <a:lnSpc>
                <a:spcPct val="80000"/>
              </a:lnSpc>
            </a:pPr>
            <a:r>
              <a:rPr lang="en-US" sz="2400" smtClean="0">
                <a:latin typeface="Arial" charset="0"/>
              </a:rPr>
              <a:t>Linked to CEPAC adult and pilot infant models</a:t>
            </a:r>
          </a:p>
          <a:p>
            <a:pPr eaLnBrk="1" hangingPunct="1">
              <a:lnSpc>
                <a:spcPct val="80000"/>
              </a:lnSpc>
            </a:pPr>
            <a:r>
              <a:rPr lang="en-US" sz="2800" smtClean="0">
                <a:latin typeface="Arial" charset="0"/>
              </a:rPr>
              <a:t>Data from Zimbabwe </a:t>
            </a:r>
          </a:p>
          <a:p>
            <a:pPr lvl="1" eaLnBrk="1" hangingPunct="1">
              <a:lnSpc>
                <a:spcPct val="80000"/>
              </a:lnSpc>
            </a:pPr>
            <a:r>
              <a:rPr lang="en-US" sz="2400" smtClean="0">
                <a:latin typeface="Arial" charset="0"/>
              </a:rPr>
              <a:t>National PMTCT programs</a:t>
            </a:r>
          </a:p>
          <a:p>
            <a:pPr lvl="1" eaLnBrk="1" hangingPunct="1">
              <a:lnSpc>
                <a:spcPct val="80000"/>
              </a:lnSpc>
            </a:pPr>
            <a:r>
              <a:rPr lang="en-US" sz="2400" smtClean="0">
                <a:latin typeface="Arial" charset="0"/>
              </a:rPr>
              <a:t>EGPAF, OPHID</a:t>
            </a:r>
          </a:p>
          <a:p>
            <a:pPr lvl="1" eaLnBrk="1" hangingPunct="1">
              <a:lnSpc>
                <a:spcPct val="80000"/>
              </a:lnSpc>
            </a:pPr>
            <a:r>
              <a:rPr lang="en-US" sz="2400" smtClean="0">
                <a:latin typeface="Arial" charset="0"/>
              </a:rPr>
              <a:t>ZVITAMBO trial</a:t>
            </a:r>
          </a:p>
          <a:p>
            <a:pPr eaLnBrk="1" hangingPunct="1">
              <a:lnSpc>
                <a:spcPct val="80000"/>
              </a:lnSpc>
            </a:pPr>
            <a:r>
              <a:rPr lang="en-US" sz="2800" smtClean="0">
                <a:latin typeface="Arial" charset="0"/>
              </a:rPr>
              <a:t>Outcomes</a:t>
            </a:r>
          </a:p>
          <a:p>
            <a:pPr lvl="1" eaLnBrk="1" hangingPunct="1">
              <a:lnSpc>
                <a:spcPct val="80000"/>
              </a:lnSpc>
            </a:pPr>
            <a:r>
              <a:rPr lang="en-US" sz="2400" smtClean="0">
                <a:latin typeface="Arial" charset="0"/>
              </a:rPr>
              <a:t>Infant infection risk</a:t>
            </a:r>
          </a:p>
          <a:p>
            <a:pPr lvl="1" eaLnBrk="1" hangingPunct="1">
              <a:lnSpc>
                <a:spcPct val="80000"/>
              </a:lnSpc>
            </a:pPr>
            <a:r>
              <a:rPr lang="en-US" sz="2400" smtClean="0">
                <a:latin typeface="Arial" charset="0"/>
              </a:rPr>
              <a:t>2-year survival (mothers and infants)</a:t>
            </a:r>
          </a:p>
          <a:p>
            <a:pPr lvl="1" eaLnBrk="1" hangingPunct="1">
              <a:lnSpc>
                <a:spcPct val="80000"/>
              </a:lnSpc>
            </a:pPr>
            <a:r>
              <a:rPr lang="en-US" sz="2400" smtClean="0">
                <a:latin typeface="Arial" charset="0"/>
              </a:rPr>
              <a:t>Life expectancy (mothers)</a:t>
            </a:r>
          </a:p>
          <a:p>
            <a:pPr lvl="1" eaLnBrk="1" hangingPunct="1">
              <a:lnSpc>
                <a:spcPct val="80000"/>
              </a:lnSpc>
            </a:pPr>
            <a:r>
              <a:rPr lang="en-US" sz="2400" smtClean="0">
                <a:latin typeface="Arial" charset="0"/>
              </a:rPr>
              <a:t>Costs</a:t>
            </a:r>
          </a:p>
        </p:txBody>
      </p:sp>
      <p:sp>
        <p:nvSpPr>
          <p:cNvPr id="5" name="Line 4"/>
          <p:cNvSpPr>
            <a:spLocks noChangeShapeType="1"/>
          </p:cNvSpPr>
          <p:nvPr/>
        </p:nvSpPr>
        <p:spPr bwMode="auto">
          <a:xfrm>
            <a:off x="647700" y="13716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a:xfrm>
            <a:off x="1117600" y="304800"/>
            <a:ext cx="6908800" cy="1143000"/>
          </a:xfrm>
        </p:spPr>
        <p:txBody>
          <a:bodyPr/>
          <a:lstStyle/>
          <a:p>
            <a:pPr eaLnBrk="1" hangingPunct="1"/>
            <a:r>
              <a:rPr lang="en-US" smtClean="0">
                <a:latin typeface="Arial" charset="0"/>
              </a:rPr>
              <a:t>Four PMTCT strategies</a:t>
            </a:r>
          </a:p>
        </p:txBody>
      </p:sp>
      <p:sp>
        <p:nvSpPr>
          <p:cNvPr id="263170" name="Rectangle 3"/>
          <p:cNvSpPr>
            <a:spLocks noGrp="1" noChangeArrowheads="1"/>
          </p:cNvSpPr>
          <p:nvPr>
            <p:ph idx="1"/>
          </p:nvPr>
        </p:nvSpPr>
        <p:spPr>
          <a:xfrm>
            <a:off x="1117600" y="1828800"/>
            <a:ext cx="6908800" cy="4114800"/>
          </a:xfrm>
        </p:spPr>
        <p:txBody>
          <a:bodyPr/>
          <a:lstStyle/>
          <a:p>
            <a:pPr eaLnBrk="1" hangingPunct="1"/>
            <a:r>
              <a:rPr lang="en-US" sz="2800" smtClean="0">
                <a:latin typeface="Arial" charset="0"/>
              </a:rPr>
              <a:t>No antenatal care PMTCT (reference)</a:t>
            </a:r>
          </a:p>
          <a:p>
            <a:pPr eaLnBrk="1" hangingPunct="1"/>
            <a:r>
              <a:rPr lang="en-US" sz="2800" smtClean="0">
                <a:latin typeface="Arial" charset="0"/>
              </a:rPr>
              <a:t>2009 national program (primarily single dose NVP)</a:t>
            </a:r>
          </a:p>
          <a:p>
            <a:pPr eaLnBrk="1" hangingPunct="1"/>
            <a:r>
              <a:rPr lang="en-US" sz="2800" smtClean="0">
                <a:latin typeface="Arial" charset="0"/>
              </a:rPr>
              <a:t>WHO 2010 guidelines with Option A (AZT to mothers)</a:t>
            </a:r>
          </a:p>
          <a:p>
            <a:pPr lvl="1" eaLnBrk="1" hangingPunct="1"/>
            <a:r>
              <a:rPr lang="en-US" smtClean="0">
                <a:latin typeface="Arial" charset="0"/>
              </a:rPr>
              <a:t>Infant NVP through breastfeeding</a:t>
            </a:r>
          </a:p>
          <a:p>
            <a:pPr eaLnBrk="1" hangingPunct="1"/>
            <a:r>
              <a:rPr lang="en-US" sz="2800" smtClean="0">
                <a:latin typeface="Arial" charset="0"/>
              </a:rPr>
              <a:t>WHO 2010 guidelines with Option B</a:t>
            </a:r>
          </a:p>
          <a:p>
            <a:pPr lvl="1" eaLnBrk="1" hangingPunct="1"/>
            <a:r>
              <a:rPr lang="en-US" smtClean="0">
                <a:latin typeface="Arial" charset="0"/>
              </a:rPr>
              <a:t>Maternal ART through breastfeeding</a:t>
            </a:r>
          </a:p>
        </p:txBody>
      </p:sp>
      <p:sp>
        <p:nvSpPr>
          <p:cNvPr id="5"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617538" y="255588"/>
            <a:ext cx="7916862" cy="1143000"/>
          </a:xfrm>
        </p:spPr>
        <p:txBody>
          <a:bodyPr rtlCol="0">
            <a:normAutofit fontScale="90000"/>
          </a:bodyPr>
          <a:lstStyle/>
          <a:p>
            <a:pPr eaLnBrk="1" fontAlgn="auto" hangingPunct="1">
              <a:spcAft>
                <a:spcPts val="0"/>
              </a:spcAft>
              <a:defRPr/>
            </a:pPr>
            <a:r>
              <a:rPr lang="en-US" sz="4000" dirty="0">
                <a:latin typeface="Arial" charset="0"/>
              </a:rPr>
              <a:t>Genotype Testing at </a:t>
            </a:r>
            <a:br>
              <a:rPr lang="en-US" sz="4000" dirty="0">
                <a:latin typeface="Arial" charset="0"/>
              </a:rPr>
            </a:br>
            <a:r>
              <a:rPr lang="en-US" sz="4000" dirty="0">
                <a:latin typeface="Arial" charset="0"/>
              </a:rPr>
              <a:t>HIV Treatment Failure</a:t>
            </a:r>
          </a:p>
        </p:txBody>
      </p:sp>
      <p:sp>
        <p:nvSpPr>
          <p:cNvPr id="23555" name="Rectangle 3"/>
          <p:cNvSpPr>
            <a:spLocks noGrp="1" noChangeArrowheads="1"/>
          </p:cNvSpPr>
          <p:nvPr>
            <p:ph type="body" idx="4294967295"/>
          </p:nvPr>
        </p:nvSpPr>
        <p:spPr>
          <a:xfrm>
            <a:off x="381000" y="1905000"/>
            <a:ext cx="8602663" cy="4114800"/>
          </a:xfrm>
        </p:spPr>
        <p:txBody>
          <a:bodyPr rtlCol="0" anchor="ctr">
            <a:normAutofit/>
          </a:bodyPr>
          <a:lstStyle/>
          <a:p>
            <a:pPr eaLnBrk="1" fontAlgn="auto" hangingPunct="1">
              <a:spcAft>
                <a:spcPts val="0"/>
              </a:spcAft>
              <a:buFontTx/>
              <a:buNone/>
              <a:defRPr/>
            </a:pPr>
            <a:r>
              <a:rPr lang="en-US" dirty="0">
                <a:solidFill>
                  <a:schemeClr val="tx1">
                    <a:lumMod val="75000"/>
                    <a:lumOff val="25000"/>
                  </a:schemeClr>
                </a:solidFill>
                <a:latin typeface="Arial" charset="0"/>
              </a:rPr>
              <a:t>								    </a:t>
            </a:r>
            <a:r>
              <a:rPr lang="en-US" sz="2800" dirty="0">
                <a:latin typeface="Arial" charset="0"/>
              </a:rPr>
              <a:t>CE Ratio</a:t>
            </a:r>
          </a:p>
          <a:p>
            <a:pPr eaLnBrk="1" fontAlgn="auto" hangingPunct="1">
              <a:spcAft>
                <a:spcPts val="0"/>
              </a:spcAft>
              <a:buFontTx/>
              <a:buNone/>
              <a:defRPr/>
            </a:pPr>
            <a:r>
              <a:rPr lang="en-US" sz="2800" dirty="0">
                <a:latin typeface="Arial" charset="0"/>
              </a:rPr>
              <a:t>   Strategy	                 Costs ($)	QALM   ($/QALY)</a:t>
            </a:r>
          </a:p>
          <a:p>
            <a:pPr eaLnBrk="1" fontAlgn="auto" hangingPunct="1">
              <a:lnSpc>
                <a:spcPct val="70000"/>
              </a:lnSpc>
              <a:spcAft>
                <a:spcPts val="0"/>
              </a:spcAft>
              <a:buFontTx/>
              <a:buNone/>
              <a:defRPr/>
            </a:pPr>
            <a:endParaRPr lang="en-US" sz="2800" dirty="0">
              <a:solidFill>
                <a:schemeClr val="tx1">
                  <a:lumMod val="75000"/>
                  <a:lumOff val="25000"/>
                </a:schemeClr>
              </a:solidFill>
              <a:latin typeface="Arial" charset="0"/>
            </a:endParaRPr>
          </a:p>
          <a:p>
            <a:pPr eaLnBrk="1" fontAlgn="auto" hangingPunct="1">
              <a:lnSpc>
                <a:spcPct val="70000"/>
              </a:lnSpc>
              <a:spcAft>
                <a:spcPts val="0"/>
              </a:spcAft>
              <a:buFontTx/>
              <a:buNone/>
              <a:defRPr/>
            </a:pPr>
            <a:endParaRPr lang="en-US" sz="2800" dirty="0">
              <a:solidFill>
                <a:schemeClr val="tx1">
                  <a:lumMod val="75000"/>
                  <a:lumOff val="25000"/>
                </a:schemeClr>
              </a:solidFill>
              <a:latin typeface="Arial" charset="0"/>
            </a:endParaRPr>
          </a:p>
          <a:p>
            <a:pPr eaLnBrk="1" fontAlgn="auto" hangingPunct="1">
              <a:lnSpc>
                <a:spcPct val="70000"/>
              </a:lnSpc>
              <a:spcAft>
                <a:spcPts val="0"/>
              </a:spcAft>
              <a:buFontTx/>
              <a:buNone/>
              <a:defRPr/>
            </a:pPr>
            <a:r>
              <a:rPr lang="en-US" sz="2800" dirty="0">
                <a:solidFill>
                  <a:schemeClr val="tx1">
                    <a:lumMod val="75000"/>
                    <a:lumOff val="25000"/>
                  </a:schemeClr>
                </a:solidFill>
                <a:latin typeface="Arial" charset="0"/>
              </a:rPr>
              <a:t>No Resistance Test      92,130	 65.10	  ---</a:t>
            </a:r>
          </a:p>
          <a:p>
            <a:pPr eaLnBrk="1" fontAlgn="auto" hangingPunct="1">
              <a:spcAft>
                <a:spcPts val="0"/>
              </a:spcAft>
              <a:buFontTx/>
              <a:buNone/>
              <a:defRPr/>
            </a:pPr>
            <a:r>
              <a:rPr lang="en-US" sz="2800" dirty="0">
                <a:solidFill>
                  <a:schemeClr val="tx1">
                    <a:lumMod val="75000"/>
                    <a:lumOff val="25000"/>
                  </a:schemeClr>
                </a:solidFill>
                <a:latin typeface="Arial" charset="0"/>
              </a:rPr>
              <a:t>Resistance Test	  	95,630	 67.65      16,500</a:t>
            </a:r>
          </a:p>
          <a:p>
            <a:pPr eaLnBrk="1" fontAlgn="auto" hangingPunct="1">
              <a:spcAft>
                <a:spcPts val="0"/>
              </a:spcAft>
              <a:buFontTx/>
              <a:buNone/>
              <a:defRPr/>
            </a:pPr>
            <a:endParaRPr lang="en-US" sz="2800" dirty="0">
              <a:solidFill>
                <a:schemeClr val="tx1">
                  <a:lumMod val="75000"/>
                  <a:lumOff val="25000"/>
                </a:schemeClr>
              </a:solidFill>
              <a:latin typeface="Arial" charset="0"/>
            </a:endParaRPr>
          </a:p>
          <a:p>
            <a:pPr algn="r" eaLnBrk="1" fontAlgn="auto" hangingPunct="1">
              <a:spcAft>
                <a:spcPts val="0"/>
              </a:spcAft>
              <a:buFontTx/>
              <a:buNone/>
              <a:defRPr/>
            </a:pPr>
            <a:endParaRPr lang="en-US" sz="2800" dirty="0">
              <a:solidFill>
                <a:schemeClr val="tx1">
                  <a:lumMod val="75000"/>
                  <a:lumOff val="25000"/>
                </a:schemeClr>
              </a:solidFill>
              <a:latin typeface="Arial" charset="0"/>
            </a:endParaRPr>
          </a:p>
          <a:p>
            <a:pPr algn="r" eaLnBrk="1" fontAlgn="auto" hangingPunct="1">
              <a:spcAft>
                <a:spcPts val="0"/>
              </a:spcAft>
              <a:buFontTx/>
              <a:buNone/>
              <a:defRPr/>
            </a:pPr>
            <a:endParaRPr lang="en-US" sz="2000" dirty="0">
              <a:solidFill>
                <a:schemeClr val="tx1">
                  <a:lumMod val="75000"/>
                  <a:lumOff val="25000"/>
                </a:schemeClr>
              </a:solidFill>
              <a:latin typeface="Arial" charset="0"/>
            </a:endParaRPr>
          </a:p>
          <a:p>
            <a:pPr algn="r" eaLnBrk="1" fontAlgn="auto" hangingPunct="1">
              <a:spcAft>
                <a:spcPts val="0"/>
              </a:spcAft>
              <a:buFontTx/>
              <a:buNone/>
              <a:defRPr/>
            </a:pPr>
            <a:endParaRPr lang="en-US" dirty="0">
              <a:solidFill>
                <a:schemeClr val="tx1">
                  <a:lumMod val="75000"/>
                  <a:lumOff val="25000"/>
                </a:schemeClr>
              </a:solidFill>
              <a:latin typeface="Arial" charset="0"/>
            </a:endParaRPr>
          </a:p>
        </p:txBody>
      </p:sp>
      <p:sp>
        <p:nvSpPr>
          <p:cNvPr id="268292" name="Line 5"/>
          <p:cNvSpPr>
            <a:spLocks noChangeShapeType="1"/>
          </p:cNvSpPr>
          <p:nvPr/>
        </p:nvSpPr>
        <p:spPr bwMode="auto">
          <a:xfrm>
            <a:off x="377825" y="3128963"/>
            <a:ext cx="8342313" cy="0"/>
          </a:xfrm>
          <a:prstGeom prst="line">
            <a:avLst/>
          </a:prstGeom>
          <a:noFill/>
          <a:ln w="12700">
            <a:solidFill>
              <a:schemeClr val="bg1"/>
            </a:solidFill>
            <a:round/>
            <a:headEnd/>
            <a:tailEnd/>
          </a:ln>
        </p:spPr>
        <p:txBody>
          <a:bodyPr/>
          <a:lstStyle/>
          <a:p>
            <a:endParaRPr lang="en-US"/>
          </a:p>
        </p:txBody>
      </p:sp>
      <p:sp>
        <p:nvSpPr>
          <p:cNvPr id="268293" name="Line 6"/>
          <p:cNvSpPr>
            <a:spLocks noChangeShapeType="1"/>
          </p:cNvSpPr>
          <p:nvPr/>
        </p:nvSpPr>
        <p:spPr bwMode="auto">
          <a:xfrm>
            <a:off x="381000" y="4572000"/>
            <a:ext cx="8342313" cy="0"/>
          </a:xfrm>
          <a:prstGeom prst="line">
            <a:avLst/>
          </a:prstGeom>
          <a:noFill/>
          <a:ln w="12700">
            <a:solidFill>
              <a:schemeClr val="bg1"/>
            </a:solidFill>
            <a:round/>
            <a:headEnd/>
            <a:tailEnd/>
          </a:ln>
        </p:spPr>
        <p:txBody>
          <a:bodyPr/>
          <a:lstStyle/>
          <a:p>
            <a:endParaRPr lang="en-US"/>
          </a:p>
        </p:txBody>
      </p:sp>
      <p:sp>
        <p:nvSpPr>
          <p:cNvPr id="23559" name="Text Box 7"/>
          <p:cNvSpPr txBox="1">
            <a:spLocks noChangeArrowheads="1"/>
          </p:cNvSpPr>
          <p:nvPr/>
        </p:nvSpPr>
        <p:spPr bwMode="auto">
          <a:xfrm>
            <a:off x="3810000" y="6491288"/>
            <a:ext cx="5334000" cy="366712"/>
          </a:xfrm>
          <a:prstGeom prst="rect">
            <a:avLst/>
          </a:prstGeom>
          <a:noFill/>
          <a:ln w="9525">
            <a:noFill/>
            <a:miter lim="800000"/>
            <a:headEnd/>
            <a:tailEnd/>
          </a:ln>
        </p:spPr>
        <p:txBody>
          <a:bodyPr>
            <a:spAutoFit/>
          </a:bodyPr>
          <a:lstStyle/>
          <a:p>
            <a:pPr algn="r" fontAlgn="auto">
              <a:spcBef>
                <a:spcPct val="50000"/>
              </a:spcBef>
              <a:spcAft>
                <a:spcPts val="0"/>
              </a:spcAft>
              <a:defRPr/>
            </a:pPr>
            <a:r>
              <a:rPr lang="en-US" dirty="0">
                <a:solidFill>
                  <a:schemeClr val="tx1">
                    <a:lumMod val="75000"/>
                    <a:lumOff val="25000"/>
                  </a:schemeClr>
                </a:solidFill>
                <a:latin typeface="+mn-lt"/>
              </a:rPr>
              <a:t>Weinstein et al. </a:t>
            </a:r>
            <a:r>
              <a:rPr lang="en-US" i="1" dirty="0">
                <a:solidFill>
                  <a:schemeClr val="tx1">
                    <a:lumMod val="75000"/>
                    <a:lumOff val="25000"/>
                  </a:schemeClr>
                </a:solidFill>
                <a:latin typeface="+mn-lt"/>
              </a:rPr>
              <a:t>Ann Intern Med</a:t>
            </a:r>
            <a:r>
              <a:rPr lang="en-US" dirty="0">
                <a:solidFill>
                  <a:schemeClr val="tx1">
                    <a:lumMod val="75000"/>
                    <a:lumOff val="25000"/>
                  </a:schemeClr>
                </a:solidFill>
                <a:latin typeface="+mn-lt"/>
              </a:rPr>
              <a:t> 2001</a:t>
            </a:r>
          </a:p>
        </p:txBody>
      </p:sp>
      <p:sp>
        <p:nvSpPr>
          <p:cNvPr id="268295" name="Line 10"/>
          <p:cNvSpPr>
            <a:spLocks noChangeShapeType="1"/>
          </p:cNvSpPr>
          <p:nvPr/>
        </p:nvSpPr>
        <p:spPr bwMode="auto">
          <a:xfrm>
            <a:off x="381000" y="2819400"/>
            <a:ext cx="8305800" cy="0"/>
          </a:xfrm>
          <a:prstGeom prst="line">
            <a:avLst/>
          </a:prstGeom>
          <a:noFill/>
          <a:ln w="9525">
            <a:solidFill>
              <a:srgbClr val="FF0000"/>
            </a:solidFill>
            <a:round/>
            <a:headEnd/>
            <a:tailEnd/>
          </a:ln>
        </p:spPr>
        <p:txBody>
          <a:bodyPr wrap="none" anchor="ctr"/>
          <a:lstStyle/>
          <a:p>
            <a:endParaRPr lang="en-US"/>
          </a:p>
        </p:txBody>
      </p:sp>
      <p:sp>
        <p:nvSpPr>
          <p:cNvPr id="268296" name="Line 9"/>
          <p:cNvSpPr>
            <a:spLocks noChangeShapeType="1"/>
          </p:cNvSpPr>
          <p:nvPr/>
        </p:nvSpPr>
        <p:spPr bwMode="auto">
          <a:xfrm>
            <a:off x="381000" y="4648200"/>
            <a:ext cx="8382000" cy="0"/>
          </a:xfrm>
          <a:prstGeom prst="line">
            <a:avLst/>
          </a:prstGeom>
          <a:noFill/>
          <a:ln w="12700">
            <a:solidFill>
              <a:srgbClr val="FF0000"/>
            </a:solidFill>
            <a:round/>
            <a:headEnd/>
            <a:tailEnd/>
          </a:ln>
        </p:spPr>
        <p:txBody>
          <a:bodyPr wrap="none" anchor="ctr"/>
          <a:lstStyle/>
          <a:p>
            <a:endParaRPr lang="en-US"/>
          </a:p>
        </p:txBody>
      </p:sp>
      <p:sp>
        <p:nvSpPr>
          <p:cNvPr id="10" name="Line 4"/>
          <p:cNvSpPr>
            <a:spLocks noChangeShapeType="1"/>
          </p:cNvSpPr>
          <p:nvPr/>
        </p:nvSpPr>
        <p:spPr bwMode="auto">
          <a:xfrm>
            <a:off x="647700" y="14478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TextBox 5"/>
          <p:cNvSpPr txBox="1">
            <a:spLocks noChangeArrowheads="1"/>
          </p:cNvSpPr>
          <p:nvPr/>
        </p:nvSpPr>
        <p:spPr bwMode="auto">
          <a:xfrm>
            <a:off x="5062538" y="6415088"/>
            <a:ext cx="4114800" cy="396875"/>
          </a:xfrm>
          <a:prstGeom prst="rect">
            <a:avLst/>
          </a:prstGeom>
          <a:noFill/>
          <a:ln w="9525">
            <a:noFill/>
            <a:miter lim="800000"/>
            <a:headEnd/>
            <a:tailEnd/>
          </a:ln>
        </p:spPr>
        <p:txBody>
          <a:bodyPr>
            <a:spAutoFit/>
          </a:bodyPr>
          <a:lstStyle/>
          <a:p>
            <a:pPr>
              <a:defRPr/>
            </a:pPr>
            <a:r>
              <a:rPr lang="en-US" sz="2000" dirty="0">
                <a:solidFill>
                  <a:schemeClr val="tx1">
                    <a:lumMod val="75000"/>
                    <a:lumOff val="25000"/>
                  </a:schemeClr>
                </a:solidFill>
              </a:rPr>
              <a:t>Linas et al. </a:t>
            </a:r>
            <a:r>
              <a:rPr lang="en-US" sz="2000" i="1" dirty="0">
                <a:solidFill>
                  <a:schemeClr val="tx1">
                    <a:lumMod val="75000"/>
                    <a:lumOff val="25000"/>
                  </a:schemeClr>
                </a:solidFill>
              </a:rPr>
              <a:t>JAIDS</a:t>
            </a:r>
            <a:r>
              <a:rPr lang="en-US" sz="2000" dirty="0">
                <a:solidFill>
                  <a:schemeClr val="tx1">
                    <a:lumMod val="75000"/>
                    <a:lumOff val="25000"/>
                  </a:schemeClr>
                </a:solidFill>
              </a:rPr>
              <a:t> 2009; NASTAD</a:t>
            </a:r>
            <a:r>
              <a:rPr lang="en-US" sz="1600" dirty="0">
                <a:solidFill>
                  <a:schemeClr val="tx1">
                    <a:lumMod val="75000"/>
                    <a:lumOff val="25000"/>
                  </a:schemeClr>
                </a:solidFill>
              </a:rPr>
              <a:t> </a:t>
            </a:r>
          </a:p>
        </p:txBody>
      </p:sp>
      <p:sp>
        <p:nvSpPr>
          <p:cNvPr id="184329" name="Rectangle 4"/>
          <p:cNvSpPr>
            <a:spLocks noChangeArrowheads="1"/>
          </p:cNvSpPr>
          <p:nvPr/>
        </p:nvSpPr>
        <p:spPr bwMode="auto">
          <a:xfrm>
            <a:off x="0" y="-76200"/>
            <a:ext cx="9144000" cy="1676400"/>
          </a:xfrm>
          <a:prstGeom prst="rect">
            <a:avLst/>
          </a:prstGeom>
          <a:noFill/>
          <a:ln w="9525">
            <a:noFill/>
            <a:miter lim="800000"/>
            <a:headEnd/>
            <a:tailEnd/>
          </a:ln>
        </p:spPr>
        <p:txBody>
          <a:bodyPr lIns="90488" tIns="44450" rIns="90488" bIns="44450" anchor="ctr"/>
          <a:lstStyle/>
          <a:p>
            <a:pPr algn="ctr" eaLnBrk="0" hangingPunct="0"/>
            <a:r>
              <a:rPr lang="en-US" sz="4000"/>
              <a:t>AIDS Drug Assistance Programs (ADAPs): State-Based, Uninsured</a:t>
            </a:r>
          </a:p>
        </p:txBody>
      </p:sp>
      <p:grpSp>
        <p:nvGrpSpPr>
          <p:cNvPr id="184331" name="Group 41"/>
          <p:cNvGrpSpPr>
            <a:grpSpLocks/>
          </p:cNvGrpSpPr>
          <p:nvPr/>
        </p:nvGrpSpPr>
        <p:grpSpPr bwMode="auto">
          <a:xfrm>
            <a:off x="381000" y="1295400"/>
            <a:ext cx="8272463" cy="4875213"/>
            <a:chOff x="240" y="816"/>
            <a:chExt cx="5211" cy="3071"/>
          </a:xfrm>
        </p:grpSpPr>
        <p:graphicFrame>
          <p:nvGraphicFramePr>
            <p:cNvPr id="184327" name="Object 7"/>
            <p:cNvGraphicFramePr>
              <a:graphicFrameLocks/>
            </p:cNvGraphicFramePr>
            <p:nvPr/>
          </p:nvGraphicFramePr>
          <p:xfrm>
            <a:off x="240" y="1008"/>
            <a:ext cx="5211" cy="2879"/>
          </p:xfrm>
          <a:graphic>
            <a:graphicData uri="http://schemas.openxmlformats.org/presentationml/2006/ole">
              <p:oleObj spid="_x0000_s184327" name="Chart" r:id="rId3" imgW="9286862" imgH="5695816" progId="Excel.Sheet.8">
                <p:embed/>
              </p:oleObj>
            </a:graphicData>
          </a:graphic>
        </p:graphicFrame>
        <p:grpSp>
          <p:nvGrpSpPr>
            <p:cNvPr id="184332" name="Group 40"/>
            <p:cNvGrpSpPr>
              <a:grpSpLocks/>
            </p:cNvGrpSpPr>
            <p:nvPr/>
          </p:nvGrpSpPr>
          <p:grpSpPr bwMode="auto">
            <a:xfrm>
              <a:off x="864" y="816"/>
              <a:ext cx="4293" cy="2784"/>
              <a:chOff x="864" y="816"/>
              <a:chExt cx="4293" cy="2784"/>
            </a:xfrm>
          </p:grpSpPr>
          <p:sp>
            <p:nvSpPr>
              <p:cNvPr id="184333" name="Rectangle 5"/>
              <p:cNvSpPr>
                <a:spLocks noChangeArrowheads="1"/>
              </p:cNvSpPr>
              <p:nvPr/>
            </p:nvSpPr>
            <p:spPr bwMode="auto">
              <a:xfrm>
                <a:off x="1173" y="816"/>
                <a:ext cx="3888" cy="720"/>
              </a:xfrm>
              <a:prstGeom prst="rect">
                <a:avLst/>
              </a:prstGeom>
              <a:noFill/>
              <a:ln w="9525">
                <a:noFill/>
                <a:miter lim="800000"/>
                <a:headEnd/>
                <a:tailEnd/>
              </a:ln>
            </p:spPr>
            <p:txBody>
              <a:bodyPr wrap="none" anchor="ctr"/>
              <a:lstStyle/>
              <a:p>
                <a:pPr algn="ctr"/>
                <a:r>
                  <a:rPr lang="en-US" sz="2800" b="1">
                    <a:solidFill>
                      <a:srgbClr val="000000"/>
                    </a:solidFill>
                  </a:rPr>
                  <a:t>8,100 on wait lists, February 2013 </a:t>
                </a:r>
              </a:p>
            </p:txBody>
          </p:sp>
          <p:sp>
            <p:nvSpPr>
              <p:cNvPr id="184334" name="Text Box 12"/>
              <p:cNvSpPr txBox="1">
                <a:spLocks noChangeArrowheads="1"/>
              </p:cNvSpPr>
              <p:nvPr/>
            </p:nvSpPr>
            <p:spPr bwMode="auto">
              <a:xfrm>
                <a:off x="1815" y="3207"/>
                <a:ext cx="807" cy="384"/>
              </a:xfrm>
              <a:prstGeom prst="rect">
                <a:avLst/>
              </a:prstGeom>
              <a:solidFill>
                <a:schemeClr val="bg1"/>
              </a:solidFill>
              <a:ln w="9525">
                <a:noFill/>
                <a:miter lim="800000"/>
                <a:headEnd/>
                <a:tailEnd/>
              </a:ln>
            </p:spPr>
            <p:txBody>
              <a:bodyPr wrap="none"/>
              <a:lstStyle/>
              <a:p>
                <a:pPr algn="ctr"/>
                <a:r>
                  <a:rPr lang="en-US" sz="1600" b="1" u="sng">
                    <a:solidFill>
                      <a:srgbClr val="000000"/>
                    </a:solidFill>
                  </a:rPr>
                  <a:t>&lt; </a:t>
                </a:r>
                <a:r>
                  <a:rPr lang="en-US" sz="1600" b="1">
                    <a:solidFill>
                      <a:srgbClr val="000000"/>
                    </a:solidFill>
                  </a:rPr>
                  <a:t>300/</a:t>
                </a:r>
                <a:r>
                  <a:rPr lang="el-GR" sz="1600" b="1">
                    <a:solidFill>
                      <a:srgbClr val="000000"/>
                    </a:solidFill>
                    <a:cs typeface="Arial" charset="0"/>
                  </a:rPr>
                  <a:t>μ</a:t>
                </a:r>
                <a:r>
                  <a:rPr lang="en-US" sz="1600" b="1">
                    <a:solidFill>
                      <a:srgbClr val="000000"/>
                    </a:solidFill>
                    <a:cs typeface="Arial" charset="0"/>
                  </a:rPr>
                  <a:t>L</a:t>
                </a:r>
                <a:endParaRPr lang="el-GR" sz="1600" b="1">
                  <a:solidFill>
                    <a:srgbClr val="000000"/>
                  </a:solidFill>
                  <a:cs typeface="Arial" charset="0"/>
                </a:endParaRPr>
              </a:p>
            </p:txBody>
          </p:sp>
          <p:sp>
            <p:nvSpPr>
              <p:cNvPr id="184335" name="Text Box 12"/>
              <p:cNvSpPr txBox="1">
                <a:spLocks noChangeArrowheads="1"/>
              </p:cNvSpPr>
              <p:nvPr/>
            </p:nvSpPr>
            <p:spPr bwMode="auto">
              <a:xfrm>
                <a:off x="2679" y="3216"/>
                <a:ext cx="816" cy="336"/>
              </a:xfrm>
              <a:prstGeom prst="rect">
                <a:avLst/>
              </a:prstGeom>
              <a:solidFill>
                <a:schemeClr val="bg1"/>
              </a:solidFill>
              <a:ln w="9525">
                <a:noFill/>
                <a:miter lim="800000"/>
                <a:headEnd/>
                <a:tailEnd/>
              </a:ln>
            </p:spPr>
            <p:txBody>
              <a:bodyPr wrap="none"/>
              <a:lstStyle/>
              <a:p>
                <a:pPr algn="ctr"/>
                <a:r>
                  <a:rPr lang="en-US" sz="1600" b="1" u="sng">
                    <a:solidFill>
                      <a:srgbClr val="000000"/>
                    </a:solidFill>
                  </a:rPr>
                  <a:t>&lt; </a:t>
                </a:r>
                <a:r>
                  <a:rPr lang="en-US" sz="1600" b="1">
                    <a:solidFill>
                      <a:srgbClr val="000000"/>
                    </a:solidFill>
                  </a:rPr>
                  <a:t>250/</a:t>
                </a:r>
                <a:r>
                  <a:rPr lang="el-GR" sz="1600" b="1">
                    <a:solidFill>
                      <a:srgbClr val="000000"/>
                    </a:solidFill>
                    <a:cs typeface="Arial" charset="0"/>
                  </a:rPr>
                  <a:t>μ</a:t>
                </a:r>
                <a:r>
                  <a:rPr lang="en-US" sz="1600" b="1">
                    <a:solidFill>
                      <a:srgbClr val="000000"/>
                    </a:solidFill>
                    <a:cs typeface="Arial" charset="0"/>
                  </a:rPr>
                  <a:t>L</a:t>
                </a:r>
                <a:endParaRPr lang="el-GR" sz="1600" b="1">
                  <a:solidFill>
                    <a:srgbClr val="000000"/>
                  </a:solidFill>
                  <a:cs typeface="Arial" charset="0"/>
                </a:endParaRPr>
              </a:p>
            </p:txBody>
          </p:sp>
          <p:sp>
            <p:nvSpPr>
              <p:cNvPr id="184336" name="Text Box 12"/>
              <p:cNvSpPr txBox="1">
                <a:spLocks noChangeArrowheads="1"/>
              </p:cNvSpPr>
              <p:nvPr/>
            </p:nvSpPr>
            <p:spPr bwMode="auto">
              <a:xfrm>
                <a:off x="3528" y="3216"/>
                <a:ext cx="813" cy="384"/>
              </a:xfrm>
              <a:prstGeom prst="rect">
                <a:avLst/>
              </a:prstGeom>
              <a:solidFill>
                <a:schemeClr val="bg1"/>
              </a:solidFill>
              <a:ln w="9525">
                <a:noFill/>
                <a:miter lim="800000"/>
                <a:headEnd/>
                <a:tailEnd/>
              </a:ln>
            </p:spPr>
            <p:txBody>
              <a:bodyPr wrap="none"/>
              <a:lstStyle/>
              <a:p>
                <a:pPr algn="ctr"/>
                <a:r>
                  <a:rPr lang="en-US" sz="1600" b="1" u="sng">
                    <a:solidFill>
                      <a:srgbClr val="000000"/>
                    </a:solidFill>
                  </a:rPr>
                  <a:t>&lt; </a:t>
                </a:r>
                <a:r>
                  <a:rPr lang="en-US" sz="1600" b="1">
                    <a:solidFill>
                      <a:srgbClr val="000000"/>
                    </a:solidFill>
                  </a:rPr>
                  <a:t>200/</a:t>
                </a:r>
                <a:r>
                  <a:rPr lang="el-GR" sz="1600" b="1">
                    <a:solidFill>
                      <a:srgbClr val="000000"/>
                    </a:solidFill>
                    <a:cs typeface="Arial" charset="0"/>
                  </a:rPr>
                  <a:t>μ</a:t>
                </a:r>
                <a:r>
                  <a:rPr lang="en-US" sz="1600" b="1">
                    <a:solidFill>
                      <a:srgbClr val="000000"/>
                    </a:solidFill>
                    <a:cs typeface="Arial" charset="0"/>
                  </a:rPr>
                  <a:t>L</a:t>
                </a:r>
                <a:endParaRPr lang="el-GR" sz="1600" b="1">
                  <a:solidFill>
                    <a:srgbClr val="000000"/>
                  </a:solidFill>
                  <a:cs typeface="Arial" charset="0"/>
                </a:endParaRPr>
              </a:p>
            </p:txBody>
          </p:sp>
          <p:sp>
            <p:nvSpPr>
              <p:cNvPr id="184337" name="Text Box 12"/>
              <p:cNvSpPr txBox="1">
                <a:spLocks noChangeArrowheads="1"/>
              </p:cNvSpPr>
              <p:nvPr/>
            </p:nvSpPr>
            <p:spPr bwMode="auto">
              <a:xfrm>
                <a:off x="4389" y="3216"/>
                <a:ext cx="768" cy="384"/>
              </a:xfrm>
              <a:prstGeom prst="rect">
                <a:avLst/>
              </a:prstGeom>
              <a:solidFill>
                <a:schemeClr val="bg1"/>
              </a:solidFill>
              <a:ln w="9525">
                <a:noFill/>
                <a:miter lim="800000"/>
                <a:headEnd/>
                <a:tailEnd/>
              </a:ln>
            </p:spPr>
            <p:txBody>
              <a:bodyPr wrap="none"/>
              <a:lstStyle/>
              <a:p>
                <a:pPr algn="ctr"/>
                <a:r>
                  <a:rPr lang="en-US" sz="1600" b="1" u="sng">
                    <a:solidFill>
                      <a:srgbClr val="000000"/>
                    </a:solidFill>
                  </a:rPr>
                  <a:t>&lt; </a:t>
                </a:r>
                <a:r>
                  <a:rPr lang="en-US" sz="1600" b="1">
                    <a:solidFill>
                      <a:srgbClr val="000000"/>
                    </a:solidFill>
                  </a:rPr>
                  <a:t>150/</a:t>
                </a:r>
                <a:r>
                  <a:rPr lang="el-GR" sz="1600" b="1">
                    <a:solidFill>
                      <a:srgbClr val="000000"/>
                    </a:solidFill>
                    <a:cs typeface="Arial" charset="0"/>
                  </a:rPr>
                  <a:t>μ</a:t>
                </a:r>
                <a:r>
                  <a:rPr lang="en-US" sz="1600" b="1">
                    <a:solidFill>
                      <a:srgbClr val="000000"/>
                    </a:solidFill>
                    <a:cs typeface="Arial" charset="0"/>
                  </a:rPr>
                  <a:t>L</a:t>
                </a:r>
                <a:endParaRPr lang="el-GR" sz="1600" b="1">
                  <a:solidFill>
                    <a:srgbClr val="000000"/>
                  </a:solidFill>
                  <a:cs typeface="Arial" charset="0"/>
                </a:endParaRPr>
              </a:p>
            </p:txBody>
          </p:sp>
          <p:sp>
            <p:nvSpPr>
              <p:cNvPr id="184338" name="Text Box 12"/>
              <p:cNvSpPr txBox="1">
                <a:spLocks noChangeArrowheads="1"/>
              </p:cNvSpPr>
              <p:nvPr/>
            </p:nvSpPr>
            <p:spPr bwMode="auto">
              <a:xfrm>
                <a:off x="864" y="3207"/>
                <a:ext cx="912" cy="288"/>
              </a:xfrm>
              <a:prstGeom prst="rect">
                <a:avLst/>
              </a:prstGeom>
              <a:solidFill>
                <a:schemeClr val="bg1"/>
              </a:solidFill>
              <a:ln w="9525">
                <a:noFill/>
                <a:miter lim="800000"/>
                <a:headEnd/>
                <a:tailEnd/>
              </a:ln>
            </p:spPr>
            <p:txBody>
              <a:bodyPr wrap="none"/>
              <a:lstStyle/>
              <a:p>
                <a:pPr algn="ctr"/>
                <a:r>
                  <a:rPr lang="en-US" sz="1600" b="1">
                    <a:solidFill>
                      <a:srgbClr val="000000"/>
                    </a:solidFill>
                  </a:rPr>
                  <a:t>FCFS </a:t>
                </a:r>
                <a:r>
                  <a:rPr lang="en-US" sz="1600" b="1" u="sng">
                    <a:solidFill>
                      <a:srgbClr val="000000"/>
                    </a:solidFill>
                  </a:rPr>
                  <a:t>&lt; </a:t>
                </a:r>
                <a:r>
                  <a:rPr lang="en-US" sz="1600" b="1">
                    <a:solidFill>
                      <a:srgbClr val="000000"/>
                    </a:solidFill>
                  </a:rPr>
                  <a:t>350/</a:t>
                </a:r>
                <a:r>
                  <a:rPr lang="el-GR" sz="1600" b="1">
                    <a:solidFill>
                      <a:srgbClr val="000000"/>
                    </a:solidFill>
                    <a:cs typeface="Arial" charset="0"/>
                  </a:rPr>
                  <a:t>μ</a:t>
                </a:r>
                <a:r>
                  <a:rPr lang="en-US" sz="1600" b="1">
                    <a:solidFill>
                      <a:srgbClr val="000000"/>
                    </a:solidFill>
                    <a:cs typeface="Arial" charset="0"/>
                  </a:rPr>
                  <a:t>L</a:t>
                </a:r>
                <a:endParaRPr lang="el-GR" sz="1600" b="1">
                  <a:solidFill>
                    <a:srgbClr val="000000"/>
                  </a:solidFill>
                  <a:cs typeface="Arial" charset="0"/>
                </a:endParaRPr>
              </a:p>
            </p:txBody>
          </p:sp>
        </p:grpSp>
      </p:grpSp>
      <p:sp>
        <p:nvSpPr>
          <p:cNvPr id="14" name="Line 4"/>
          <p:cNvSpPr>
            <a:spLocks noChangeShapeType="1"/>
          </p:cNvSpPr>
          <p:nvPr/>
        </p:nvSpPr>
        <p:spPr bwMode="auto">
          <a:xfrm>
            <a:off x="647700" y="14478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p:nvPr>
        </p:nvSpPr>
        <p:spPr>
          <a:xfrm>
            <a:off x="685800" y="514350"/>
            <a:ext cx="7772400" cy="1143000"/>
          </a:xfrm>
        </p:spPr>
        <p:txBody>
          <a:bodyPr/>
          <a:lstStyle/>
          <a:p>
            <a:pPr eaLnBrk="1" hangingPunct="1"/>
            <a:r>
              <a:rPr lang="en-US" smtClean="0">
                <a:latin typeface="Arial" charset="0"/>
              </a:rPr>
              <a:t>Patient: T.C.</a:t>
            </a:r>
          </a:p>
        </p:txBody>
      </p:sp>
      <p:sp>
        <p:nvSpPr>
          <p:cNvPr id="179203" name="Rectangle 3"/>
          <p:cNvSpPr>
            <a:spLocks noGrp="1" noChangeArrowheads="1"/>
          </p:cNvSpPr>
          <p:nvPr>
            <p:ph idx="1"/>
          </p:nvPr>
        </p:nvSpPr>
        <p:spPr>
          <a:xfrm>
            <a:off x="677863" y="1752600"/>
            <a:ext cx="7772400" cy="4267200"/>
          </a:xfrm>
        </p:spPr>
        <p:txBody>
          <a:bodyPr/>
          <a:lstStyle/>
          <a:p>
            <a:pPr marL="812800" indent="-812800" eaLnBrk="1" hangingPunct="1">
              <a:lnSpc>
                <a:spcPct val="90000"/>
              </a:lnSpc>
            </a:pPr>
            <a:r>
              <a:rPr lang="en-US" smtClean="0">
                <a:latin typeface="Arial" charset="0"/>
              </a:rPr>
              <a:t>24 year old woman</a:t>
            </a:r>
          </a:p>
          <a:p>
            <a:pPr marL="812800" indent="-812800" eaLnBrk="1" hangingPunct="1">
              <a:lnSpc>
                <a:spcPct val="90000"/>
              </a:lnSpc>
            </a:pPr>
            <a:r>
              <a:rPr lang="en-US" smtClean="0">
                <a:latin typeface="Arial" charset="0"/>
              </a:rPr>
              <a:t>Outpatient department with sore throat</a:t>
            </a:r>
          </a:p>
          <a:p>
            <a:pPr marL="812800" indent="-812800" eaLnBrk="1" hangingPunct="1">
              <a:lnSpc>
                <a:spcPct val="90000"/>
              </a:lnSpc>
            </a:pPr>
            <a:r>
              <a:rPr lang="en-US" smtClean="0">
                <a:latin typeface="Arial" charset="0"/>
              </a:rPr>
              <a:t>Thrush noted </a:t>
            </a:r>
          </a:p>
          <a:p>
            <a:pPr marL="812800" indent="-812800" eaLnBrk="1" hangingPunct="1">
              <a:lnSpc>
                <a:spcPct val="90000"/>
              </a:lnSpc>
            </a:pPr>
            <a:r>
              <a:rPr lang="en-US" smtClean="0">
                <a:latin typeface="Arial" charset="0"/>
              </a:rPr>
              <a:t>HIV test recommended</a:t>
            </a:r>
          </a:p>
          <a:p>
            <a:pPr marL="812800" indent="-812800" eaLnBrk="1" hangingPunct="1">
              <a:lnSpc>
                <a:spcPct val="90000"/>
              </a:lnSpc>
            </a:pPr>
            <a:r>
              <a:rPr lang="en-US" smtClean="0">
                <a:solidFill>
                  <a:srgbClr val="FF0000"/>
                </a:solidFill>
                <a:latin typeface="Arial" charset="0"/>
              </a:rPr>
              <a:t>Positive</a:t>
            </a:r>
          </a:p>
          <a:p>
            <a:pPr marL="812800" indent="-812800" eaLnBrk="1" hangingPunct="1">
              <a:lnSpc>
                <a:spcPct val="90000"/>
              </a:lnSpc>
            </a:pPr>
            <a:r>
              <a:rPr lang="en-US" smtClean="0">
                <a:solidFill>
                  <a:srgbClr val="FF0000"/>
                </a:solidFill>
                <a:latin typeface="Arial" charset="0"/>
              </a:rPr>
              <a:t>CD4 20/ul, viral load 120,000 copies/ml</a:t>
            </a:r>
          </a:p>
        </p:txBody>
      </p:sp>
      <p:sp>
        <p:nvSpPr>
          <p:cNvPr id="5" name="Line 4"/>
          <p:cNvSpPr>
            <a:spLocks noChangeShapeType="1"/>
          </p:cNvSpPr>
          <p:nvPr/>
        </p:nvSpPr>
        <p:spPr bwMode="auto">
          <a:xfrm>
            <a:off x="647700" y="14478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79203">
                                            <p:txEl>
                                              <p:pRg st="4" end="4"/>
                                            </p:txEl>
                                          </p:spTgt>
                                        </p:tgtEl>
                                        <p:attrNameLst>
                                          <p:attrName>style.visibility</p:attrName>
                                        </p:attrNameLst>
                                      </p:cBhvr>
                                      <p:to>
                                        <p:strVal val="visible"/>
                                      </p:to>
                                    </p:set>
                                    <p:anim calcmode="lin" valueType="num">
                                      <p:cBhvr additive="base">
                                        <p:cTn id="7" dur="500" fill="hold"/>
                                        <p:tgtEl>
                                          <p:spTgt spid="179203">
                                            <p:txEl>
                                              <p:pRg st="4" end="4"/>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920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79203">
                                            <p:txEl>
                                              <p:pRg st="5" end="5"/>
                                            </p:txEl>
                                          </p:spTgt>
                                        </p:tgtEl>
                                        <p:attrNameLst>
                                          <p:attrName>style.visibility</p:attrName>
                                        </p:attrNameLst>
                                      </p:cBhvr>
                                      <p:to>
                                        <p:strVal val="visible"/>
                                      </p:to>
                                    </p:set>
                                    <p:anim calcmode="lin" valueType="num">
                                      <p:cBhvr additive="base">
                                        <p:cTn id="13" dur="500" fill="hold"/>
                                        <p:tgtEl>
                                          <p:spTgt spid="179203">
                                            <p:txEl>
                                              <p:pRg st="5" end="5"/>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7920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xfrm>
            <a:off x="685800" y="514350"/>
            <a:ext cx="7772400" cy="1143000"/>
          </a:xfrm>
        </p:spPr>
        <p:txBody>
          <a:bodyPr/>
          <a:lstStyle/>
          <a:p>
            <a:pPr eaLnBrk="1" hangingPunct="1"/>
            <a:r>
              <a:rPr lang="en-US" b="1" smtClean="0"/>
              <a:t>CREST Take-Home #5</a:t>
            </a:r>
          </a:p>
        </p:txBody>
      </p:sp>
      <p:sp>
        <p:nvSpPr>
          <p:cNvPr id="272386" name="Rectangle 3"/>
          <p:cNvSpPr>
            <a:spLocks noGrp="1" noChangeArrowheads="1"/>
          </p:cNvSpPr>
          <p:nvPr>
            <p:ph idx="1"/>
          </p:nvPr>
        </p:nvSpPr>
        <p:spPr>
          <a:xfrm>
            <a:off x="677863" y="1752600"/>
            <a:ext cx="7772400" cy="4267200"/>
          </a:xfrm>
        </p:spPr>
        <p:txBody>
          <a:bodyPr anchor="ctr"/>
          <a:lstStyle/>
          <a:p>
            <a:pPr marL="812800" indent="-812800" algn="ctr" eaLnBrk="1" hangingPunct="1">
              <a:buFont typeface="Arial" charset="0"/>
              <a:buNone/>
            </a:pPr>
            <a:r>
              <a:rPr lang="en-US" smtClean="0"/>
              <a:t>Make it a good story.</a:t>
            </a:r>
          </a:p>
        </p:txBody>
      </p:sp>
      <p:sp>
        <p:nvSpPr>
          <p:cNvPr id="5" name="Line 4"/>
          <p:cNvSpPr>
            <a:spLocks noChangeShapeType="1"/>
          </p:cNvSpPr>
          <p:nvPr/>
        </p:nvSpPr>
        <p:spPr bwMode="auto">
          <a:xfrm>
            <a:off x="647700" y="14478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p:txBody>
          <a:bodyPr rtlCol="0">
            <a:normAutofit/>
          </a:bodyPr>
          <a:lstStyle/>
          <a:p>
            <a:pPr eaLnBrk="1" fontAlgn="auto" hangingPunct="1">
              <a:spcAft>
                <a:spcPts val="0"/>
              </a:spcAft>
              <a:defRPr/>
            </a:pPr>
            <a:r>
              <a:rPr lang="en-US" sz="4800" dirty="0" smtClean="0">
                <a:solidFill>
                  <a:schemeClr val="tx1">
                    <a:lumMod val="95000"/>
                    <a:lumOff val="5000"/>
                  </a:schemeClr>
                </a:solidFill>
                <a:latin typeface="Arial" charset="0"/>
              </a:rPr>
              <a:t>The Role of </a:t>
            </a:r>
            <a:r>
              <a:rPr lang="en-US" sz="4800" dirty="0" err="1" smtClean="0">
                <a:solidFill>
                  <a:schemeClr val="tx1">
                    <a:lumMod val="95000"/>
                    <a:lumOff val="5000"/>
                  </a:schemeClr>
                </a:solidFill>
                <a:latin typeface="Arial" charset="0"/>
              </a:rPr>
              <a:t>PrEP</a:t>
            </a:r>
            <a:r>
              <a:rPr lang="en-US" sz="4800" dirty="0" smtClean="0">
                <a:solidFill>
                  <a:schemeClr val="tx1">
                    <a:lumMod val="95000"/>
                    <a:lumOff val="5000"/>
                  </a:schemeClr>
                </a:solidFill>
                <a:latin typeface="Arial" charset="0"/>
              </a:rPr>
              <a:t> in the US</a:t>
            </a:r>
            <a:endParaRPr lang="en-US" sz="4800" dirty="0">
              <a:solidFill>
                <a:schemeClr val="tx1">
                  <a:lumMod val="95000"/>
                  <a:lumOff val="5000"/>
                </a:schemeClr>
              </a:solidFill>
              <a:latin typeface="Arial" charset="0"/>
            </a:endParaRPr>
          </a:p>
        </p:txBody>
      </p:sp>
      <p:sp>
        <p:nvSpPr>
          <p:cNvPr id="264195" name="Rectangle 3"/>
          <p:cNvSpPr>
            <a:spLocks noGrp="1" noChangeArrowheads="1"/>
          </p:cNvSpPr>
          <p:nvPr>
            <p:ph idx="1"/>
          </p:nvPr>
        </p:nvSpPr>
        <p:spPr>
          <a:xfrm>
            <a:off x="457200" y="2332038"/>
            <a:ext cx="8305800" cy="3763962"/>
          </a:xfrm>
        </p:spPr>
        <p:txBody>
          <a:bodyPr rtlCol="0">
            <a:normAutofit/>
          </a:bodyPr>
          <a:lstStyle/>
          <a:p>
            <a:pPr eaLnBrk="1" fontAlgn="auto" hangingPunct="1">
              <a:spcAft>
                <a:spcPts val="0"/>
              </a:spcAft>
              <a:buFont typeface="Arial" pitchFamily="34" charset="0"/>
              <a:buChar char="•"/>
              <a:defRPr/>
            </a:pPr>
            <a:r>
              <a:rPr lang="en-US" dirty="0" smtClean="0">
                <a:solidFill>
                  <a:schemeClr val="tx1">
                    <a:lumMod val="75000"/>
                    <a:lumOff val="25000"/>
                  </a:schemeClr>
                </a:solidFill>
                <a:latin typeface="Arial" charset="0"/>
              </a:rPr>
              <a:t>Evidence of efficacy of TDF/FTC</a:t>
            </a:r>
          </a:p>
          <a:p>
            <a:pPr eaLnBrk="1" fontAlgn="auto" hangingPunct="1">
              <a:spcAft>
                <a:spcPts val="0"/>
              </a:spcAft>
              <a:buFont typeface="Arial" pitchFamily="34" charset="0"/>
              <a:buChar char="•"/>
              <a:defRPr/>
            </a:pPr>
            <a:r>
              <a:rPr lang="en-US" dirty="0" smtClean="0">
                <a:solidFill>
                  <a:schemeClr val="tx1">
                    <a:lumMod val="75000"/>
                    <a:lumOff val="25000"/>
                  </a:schemeClr>
                </a:solidFill>
                <a:latin typeface="Arial" charset="0"/>
              </a:rPr>
              <a:t>Current cost = $1,430/month</a:t>
            </a:r>
          </a:p>
          <a:p>
            <a:pPr eaLnBrk="1" fontAlgn="auto" hangingPunct="1">
              <a:spcAft>
                <a:spcPts val="0"/>
              </a:spcAft>
              <a:buFont typeface="Arial" pitchFamily="34" charset="0"/>
              <a:buChar char="•"/>
              <a:defRPr/>
            </a:pPr>
            <a:r>
              <a:rPr lang="en-US" dirty="0" smtClean="0">
                <a:solidFill>
                  <a:schemeClr val="tx1">
                    <a:lumMod val="75000"/>
                    <a:lumOff val="25000"/>
                  </a:schemeClr>
                </a:solidFill>
                <a:latin typeface="Arial" charset="0"/>
              </a:rPr>
              <a:t>What will be the role?</a:t>
            </a:r>
            <a:endParaRPr lang="en-US" dirty="0">
              <a:solidFill>
                <a:schemeClr val="tx1">
                  <a:lumMod val="75000"/>
                  <a:lumOff val="25000"/>
                </a:schemeClr>
              </a:solidFill>
              <a:latin typeface="Arial" charset="0"/>
            </a:endParaRPr>
          </a:p>
        </p:txBody>
      </p:sp>
      <p:sp>
        <p:nvSpPr>
          <p:cNvPr id="5"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type="title" idx="4294967295"/>
          </p:nvPr>
        </p:nvSpPr>
        <p:spPr>
          <a:xfrm>
            <a:off x="685800" y="609600"/>
            <a:ext cx="7772400" cy="1143000"/>
          </a:xfrm>
        </p:spPr>
        <p:txBody>
          <a:bodyPr/>
          <a:lstStyle/>
          <a:p>
            <a:pPr eaLnBrk="1" hangingPunct="1"/>
            <a:r>
              <a:rPr lang="en-US" smtClean="0">
                <a:latin typeface="Arial" charset="0"/>
              </a:rPr>
              <a:t>Population-level Scenario</a:t>
            </a:r>
          </a:p>
        </p:txBody>
      </p:sp>
      <p:sp>
        <p:nvSpPr>
          <p:cNvPr id="335875" name="Rectangle 3"/>
          <p:cNvSpPr>
            <a:spLocks noGrp="1" noChangeArrowheads="1"/>
          </p:cNvSpPr>
          <p:nvPr>
            <p:ph type="body" idx="4294967295"/>
          </p:nvPr>
        </p:nvSpPr>
        <p:spPr>
          <a:xfrm>
            <a:off x="685800" y="1981200"/>
            <a:ext cx="7772400" cy="4114800"/>
          </a:xfrm>
        </p:spPr>
        <p:txBody>
          <a:bodyPr rtlCol="0">
            <a:normAutofit/>
          </a:bodyPr>
          <a:lstStyle/>
          <a:p>
            <a:pPr eaLnBrk="1" fontAlgn="auto" hangingPunct="1">
              <a:lnSpc>
                <a:spcPct val="115000"/>
              </a:lnSpc>
              <a:spcAft>
                <a:spcPts val="0"/>
              </a:spcAft>
              <a:buFont typeface="Arial" pitchFamily="34" charset="0"/>
              <a:buChar char="•"/>
              <a:defRPr/>
            </a:pPr>
            <a:r>
              <a:rPr lang="en-US" sz="2400" dirty="0">
                <a:solidFill>
                  <a:schemeClr val="tx1">
                    <a:lumMod val="75000"/>
                    <a:lumOff val="25000"/>
                  </a:schemeClr>
                </a:solidFill>
                <a:latin typeface="Arial" charset="0"/>
              </a:rPr>
              <a:t>Based on:</a:t>
            </a:r>
          </a:p>
          <a:p>
            <a:pPr lvl="1" eaLnBrk="1" fontAlgn="auto" hangingPunct="1">
              <a:lnSpc>
                <a:spcPct val="115000"/>
              </a:lnSpc>
              <a:spcAft>
                <a:spcPts val="0"/>
              </a:spcAft>
              <a:buFont typeface="Arial" pitchFamily="34" charset="0"/>
              <a:buChar char="–"/>
              <a:defRPr/>
            </a:pPr>
            <a:r>
              <a:rPr lang="en-US" sz="2400" dirty="0">
                <a:solidFill>
                  <a:schemeClr val="tx1">
                    <a:lumMod val="75000"/>
                    <a:lumOff val="25000"/>
                  </a:schemeClr>
                </a:solidFill>
                <a:latin typeface="Arial" charset="0"/>
              </a:rPr>
              <a:t>392,460 annual births in Zimbabwe</a:t>
            </a:r>
          </a:p>
          <a:p>
            <a:pPr lvl="1" eaLnBrk="1" fontAlgn="auto" hangingPunct="1">
              <a:lnSpc>
                <a:spcPct val="115000"/>
              </a:lnSpc>
              <a:spcAft>
                <a:spcPts val="0"/>
              </a:spcAft>
              <a:buFont typeface="Arial" pitchFamily="34" charset="0"/>
              <a:buChar char="–"/>
              <a:defRPr/>
            </a:pPr>
            <a:r>
              <a:rPr lang="en-US" sz="2400" dirty="0">
                <a:solidFill>
                  <a:schemeClr val="tx1">
                    <a:lumMod val="75000"/>
                    <a:lumOff val="25000"/>
                  </a:schemeClr>
                </a:solidFill>
                <a:latin typeface="Arial" charset="0"/>
              </a:rPr>
              <a:t>16% ANC HIV prevalence </a:t>
            </a:r>
          </a:p>
          <a:p>
            <a:pPr lvl="2" eaLnBrk="1" fontAlgn="auto" hangingPunct="1">
              <a:lnSpc>
                <a:spcPct val="115000"/>
              </a:lnSpc>
              <a:spcAft>
                <a:spcPts val="0"/>
              </a:spcAft>
              <a:buFont typeface="Arial" pitchFamily="34" charset="0"/>
              <a:buChar char="•"/>
              <a:defRPr/>
            </a:pPr>
            <a:r>
              <a:rPr lang="en-US" dirty="0">
                <a:solidFill>
                  <a:schemeClr val="tx1">
                    <a:lumMod val="75000"/>
                    <a:lumOff val="25000"/>
                  </a:schemeClr>
                </a:solidFill>
                <a:latin typeface="Arial" charset="0"/>
              </a:rPr>
              <a:t>~ 63,000 HIV-infected pregnant women</a:t>
            </a:r>
          </a:p>
          <a:p>
            <a:pPr lvl="1" eaLnBrk="1" fontAlgn="auto" hangingPunct="1">
              <a:lnSpc>
                <a:spcPct val="115000"/>
              </a:lnSpc>
              <a:spcAft>
                <a:spcPts val="0"/>
              </a:spcAft>
              <a:buFont typeface="Arial" pitchFamily="34" charset="0"/>
              <a:buChar char="–"/>
              <a:defRPr/>
            </a:pPr>
            <a:r>
              <a:rPr lang="en-US" sz="2400" dirty="0">
                <a:solidFill>
                  <a:schemeClr val="tx1">
                    <a:lumMod val="75000"/>
                    <a:lumOff val="25000"/>
                  </a:schemeClr>
                </a:solidFill>
                <a:latin typeface="Arial" charset="0"/>
              </a:rPr>
              <a:t>0.96% annual HIV incidence </a:t>
            </a:r>
          </a:p>
          <a:p>
            <a:pPr lvl="2" eaLnBrk="1" fontAlgn="auto" hangingPunct="1">
              <a:lnSpc>
                <a:spcPct val="115000"/>
              </a:lnSpc>
              <a:spcAft>
                <a:spcPts val="0"/>
              </a:spcAft>
              <a:buFont typeface="Arial" pitchFamily="34" charset="0"/>
              <a:buChar char="•"/>
              <a:defRPr/>
            </a:pPr>
            <a:r>
              <a:rPr lang="en-US" dirty="0">
                <a:solidFill>
                  <a:schemeClr val="tx1">
                    <a:lumMod val="75000"/>
                    <a:lumOff val="25000"/>
                  </a:schemeClr>
                </a:solidFill>
                <a:latin typeface="Arial" charset="0"/>
              </a:rPr>
              <a:t>~ 5,000 incident infections during breastfeeding </a:t>
            </a:r>
          </a:p>
          <a:p>
            <a:pPr eaLnBrk="1" fontAlgn="auto" hangingPunct="1">
              <a:lnSpc>
                <a:spcPct val="115000"/>
              </a:lnSpc>
              <a:spcAft>
                <a:spcPts val="0"/>
              </a:spcAft>
              <a:buFont typeface="Arial" pitchFamily="34" charset="0"/>
              <a:buChar char="•"/>
              <a:defRPr/>
            </a:pPr>
            <a:r>
              <a:rPr lang="en-US" sz="2400" dirty="0">
                <a:solidFill>
                  <a:schemeClr val="tx1">
                    <a:lumMod val="75000"/>
                    <a:lumOff val="25000"/>
                  </a:schemeClr>
                </a:solidFill>
                <a:latin typeface="Arial" charset="0"/>
              </a:rPr>
              <a:t>Current ARV uptake for PMTCT: 56%</a:t>
            </a:r>
          </a:p>
        </p:txBody>
      </p:sp>
      <p:sp>
        <p:nvSpPr>
          <p:cNvPr id="276483" name="Text Box 76"/>
          <p:cNvSpPr txBox="1">
            <a:spLocks noChangeArrowheads="1"/>
          </p:cNvSpPr>
          <p:nvPr/>
        </p:nvSpPr>
        <p:spPr bwMode="auto">
          <a:xfrm>
            <a:off x="0" y="6491288"/>
            <a:ext cx="9144000" cy="366712"/>
          </a:xfrm>
          <a:prstGeom prst="rect">
            <a:avLst/>
          </a:prstGeom>
          <a:noFill/>
          <a:ln w="9525">
            <a:noFill/>
            <a:miter lim="800000"/>
            <a:headEnd/>
            <a:tailEnd/>
          </a:ln>
        </p:spPr>
        <p:txBody>
          <a:bodyPr>
            <a:spAutoFit/>
          </a:bodyPr>
          <a:lstStyle/>
          <a:p>
            <a:r>
              <a:rPr lang="en-US">
                <a:solidFill>
                  <a:schemeClr val="bg1"/>
                </a:solidFill>
                <a:latin typeface="Calibri" pitchFamily="34" charset="0"/>
              </a:rPr>
              <a:t>Index Mundi, Zimbabwe ANC Survey 2009, National HIV Estimates 2009</a:t>
            </a:r>
          </a:p>
        </p:txBody>
      </p:sp>
      <p:sp>
        <p:nvSpPr>
          <p:cNvPr id="6" name="Line 4"/>
          <p:cNvSpPr>
            <a:spLocks noChangeShapeType="1"/>
          </p:cNvSpPr>
          <p:nvPr/>
        </p:nvSpPr>
        <p:spPr bwMode="auto">
          <a:xfrm>
            <a:off x="647700" y="1600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457200" y="228600"/>
            <a:ext cx="8229600" cy="1143000"/>
          </a:xfrm>
        </p:spPr>
        <p:txBody>
          <a:bodyPr/>
          <a:lstStyle/>
          <a:p>
            <a:pPr eaLnBrk="1" hangingPunct="1"/>
            <a:r>
              <a:rPr lang="en-US" sz="4000" smtClean="0">
                <a:latin typeface="Arial" charset="0"/>
              </a:rPr>
              <a:t>Summary of Findings</a:t>
            </a:r>
          </a:p>
        </p:txBody>
      </p:sp>
      <p:sp>
        <p:nvSpPr>
          <p:cNvPr id="339971" name="Rectangle 3"/>
          <p:cNvSpPr>
            <a:spLocks noGrp="1" noChangeArrowheads="1"/>
          </p:cNvSpPr>
          <p:nvPr>
            <p:ph idx="1"/>
          </p:nvPr>
        </p:nvSpPr>
        <p:spPr>
          <a:xfrm>
            <a:off x="304800" y="1447800"/>
            <a:ext cx="8610600" cy="5410200"/>
          </a:xfrm>
        </p:spPr>
        <p:txBody>
          <a:bodyPr rtlCol="0">
            <a:normAutofit/>
          </a:bodyPr>
          <a:lstStyle/>
          <a:p>
            <a:pPr marL="609600" indent="-609600" eaLnBrk="1" fontAlgn="auto" hangingPunct="1">
              <a:lnSpc>
                <a:spcPct val="85000"/>
              </a:lnSpc>
              <a:spcAft>
                <a:spcPts val="0"/>
              </a:spcAft>
              <a:buFontTx/>
              <a:buAutoNum type="arabicPeriod"/>
              <a:defRPr/>
            </a:pPr>
            <a:r>
              <a:rPr lang="en-US" sz="2800" dirty="0" smtClean="0">
                <a:solidFill>
                  <a:schemeClr val="tx1">
                    <a:lumMod val="75000"/>
                    <a:lumOff val="25000"/>
                  </a:schemeClr>
                </a:solidFill>
                <a:latin typeface="Arial" charset="0"/>
              </a:rPr>
              <a:t>The transition from the 2009 national PMTCT program to Option A or B will dramatically improve pediatric outcomes</a:t>
            </a:r>
          </a:p>
          <a:p>
            <a:pPr marL="609600" indent="-609600" eaLnBrk="1" fontAlgn="auto" hangingPunct="1">
              <a:lnSpc>
                <a:spcPct val="85000"/>
              </a:lnSpc>
              <a:spcAft>
                <a:spcPts val="0"/>
              </a:spcAft>
              <a:buFontTx/>
              <a:buAutoNum type="arabicPeriod"/>
              <a:defRPr/>
            </a:pPr>
            <a:endParaRPr lang="en-US" sz="1800" dirty="0" smtClean="0">
              <a:solidFill>
                <a:schemeClr val="tx1">
                  <a:lumMod val="75000"/>
                  <a:lumOff val="25000"/>
                </a:schemeClr>
              </a:solidFill>
              <a:latin typeface="Arial" charset="0"/>
            </a:endParaRPr>
          </a:p>
          <a:p>
            <a:pPr marL="609600" indent="-609600" eaLnBrk="1" fontAlgn="auto" hangingPunct="1">
              <a:lnSpc>
                <a:spcPct val="85000"/>
              </a:lnSpc>
              <a:spcAft>
                <a:spcPts val="0"/>
              </a:spcAft>
              <a:buFontTx/>
              <a:buAutoNum type="arabicPeriod"/>
              <a:defRPr/>
            </a:pPr>
            <a:r>
              <a:rPr lang="en-US" sz="2800" dirty="0" smtClean="0">
                <a:solidFill>
                  <a:schemeClr val="tx1">
                    <a:lumMod val="75000"/>
                    <a:lumOff val="25000"/>
                  </a:schemeClr>
                </a:solidFill>
                <a:latin typeface="Arial" charset="0"/>
              </a:rPr>
              <a:t>Substantial improvements in uptake of all steps of the PMTCT cascade with Option A or Option B will be necessary to approach “virtual elimination” of pediatric HIV</a:t>
            </a:r>
          </a:p>
          <a:p>
            <a:pPr marL="609600" indent="-609600" eaLnBrk="1" fontAlgn="auto" hangingPunct="1">
              <a:lnSpc>
                <a:spcPct val="85000"/>
              </a:lnSpc>
              <a:spcAft>
                <a:spcPts val="0"/>
              </a:spcAft>
              <a:buFontTx/>
              <a:buNone/>
              <a:defRPr/>
            </a:pPr>
            <a:endParaRPr lang="en-US" sz="1600" dirty="0" smtClean="0">
              <a:solidFill>
                <a:schemeClr val="tx1">
                  <a:lumMod val="75000"/>
                  <a:lumOff val="25000"/>
                </a:schemeClr>
              </a:solidFill>
              <a:latin typeface="Arial" charset="0"/>
            </a:endParaRPr>
          </a:p>
          <a:p>
            <a:pPr marL="609600" indent="-609600" eaLnBrk="1" fontAlgn="auto" hangingPunct="1">
              <a:lnSpc>
                <a:spcPct val="85000"/>
              </a:lnSpc>
              <a:spcAft>
                <a:spcPts val="0"/>
              </a:spcAft>
              <a:buFontTx/>
              <a:buAutoNum type="arabicPeriod" startAt="3"/>
              <a:defRPr/>
            </a:pPr>
            <a:r>
              <a:rPr lang="en-US" sz="2800" dirty="0" smtClean="0">
                <a:solidFill>
                  <a:schemeClr val="tx1">
                    <a:lumMod val="75000"/>
                    <a:lumOff val="25000"/>
                  </a:schemeClr>
                </a:solidFill>
                <a:latin typeface="Arial" charset="0"/>
              </a:rPr>
              <a:t>Option A is cost-effective, compared to </a:t>
            </a:r>
            <a:r>
              <a:rPr lang="en-US" sz="2800" dirty="0" err="1" smtClean="0">
                <a:solidFill>
                  <a:schemeClr val="tx1">
                    <a:lumMod val="75000"/>
                    <a:lumOff val="25000"/>
                  </a:schemeClr>
                </a:solidFill>
                <a:latin typeface="Arial" charset="0"/>
              </a:rPr>
              <a:t>sdNVP</a:t>
            </a:r>
            <a:endParaRPr lang="en-US" sz="2800" dirty="0">
              <a:solidFill>
                <a:schemeClr val="tx1">
                  <a:lumMod val="75000"/>
                  <a:lumOff val="25000"/>
                </a:schemeClr>
              </a:solidFill>
              <a:latin typeface="Arial" charset="0"/>
            </a:endParaRPr>
          </a:p>
        </p:txBody>
      </p:sp>
      <p:sp>
        <p:nvSpPr>
          <p:cNvPr id="5" name="Line 4"/>
          <p:cNvSpPr>
            <a:spLocks noChangeShapeType="1"/>
          </p:cNvSpPr>
          <p:nvPr/>
        </p:nvSpPr>
        <p:spPr bwMode="auto">
          <a:xfrm>
            <a:off x="647700" y="11430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4"/>
          <p:cNvSpPr>
            <a:spLocks noGrp="1" noChangeArrowheads="1"/>
          </p:cNvSpPr>
          <p:nvPr>
            <p:ph type="title"/>
          </p:nvPr>
        </p:nvSpPr>
        <p:spPr>
          <a:xfrm>
            <a:off x="228600" y="304800"/>
            <a:ext cx="8686800" cy="1447800"/>
          </a:xfrm>
        </p:spPr>
        <p:txBody>
          <a:bodyPr/>
          <a:lstStyle/>
          <a:p>
            <a:pPr eaLnBrk="1" hangingPunct="1"/>
            <a:r>
              <a:rPr lang="en-US" smtClean="0">
                <a:latin typeface="Arial" charset="0"/>
              </a:rPr>
              <a:t>Expanded Screening and ART in the US</a:t>
            </a:r>
          </a:p>
        </p:txBody>
      </p:sp>
      <p:graphicFrame>
        <p:nvGraphicFramePr>
          <p:cNvPr id="306538" name="Group 362"/>
          <p:cNvGraphicFramePr>
            <a:graphicFrameLocks noGrp="1"/>
          </p:cNvGraphicFramePr>
          <p:nvPr>
            <p:ph type="tbl" idx="1"/>
          </p:nvPr>
        </p:nvGraphicFramePr>
        <p:xfrm>
          <a:off x="152400" y="1676400"/>
          <a:ext cx="8839200" cy="4505960"/>
        </p:xfrm>
        <a:graphic>
          <a:graphicData uri="http://schemas.openxmlformats.org/drawingml/2006/table">
            <a:tbl>
              <a:tblPr/>
              <a:tblGrid>
                <a:gridCol w="2574925"/>
                <a:gridCol w="2228850"/>
                <a:gridCol w="1236663"/>
                <a:gridCol w="1611312"/>
                <a:gridCol w="1187450"/>
              </a:tblGrid>
              <a:tr h="13811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a:txBody>
                  <a:tcPr anchor="ct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cs typeface="Arial" charset="0"/>
                        </a:rPr>
                        <a:t>Infection/20 yrs</a:t>
                      </a:r>
                      <a:endParaRPr kumimoji="0" lang="en-US" sz="2400" b="0" i="0" u="none" strike="noStrike" cap="none" normalizeH="0" baseline="0" dirty="0" smtClean="0">
                        <a:ln>
                          <a:noFill/>
                        </a:ln>
                        <a:solidFill>
                          <a:schemeClr val="tx1"/>
                        </a:solidFill>
                        <a:effectLst/>
                        <a:latin typeface="Times New Roman" pitchFamily="18" charset="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cs typeface="Arial" charset="0"/>
                        </a:rPr>
                        <a:t>Inc Cost/$ Billions</a:t>
                      </a:r>
                      <a:endParaRPr kumimoji="0" lang="en-US" sz="2400" b="0" i="0" u="none" strike="noStrike" cap="none" normalizeH="0" baseline="0" dirty="0" smtClean="0">
                        <a:ln>
                          <a:noFill/>
                        </a:ln>
                        <a:solidFill>
                          <a:schemeClr val="tx1"/>
                        </a:solidFill>
                        <a:effectLst/>
                        <a:latin typeface="Times New Roman" pitchFamily="18" charset="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cs typeface="Arial" charset="0"/>
                        </a:rPr>
                        <a:t>Inc </a:t>
                      </a:r>
                    </a:p>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cs typeface="Arial" charset="0"/>
                        </a:rPr>
                        <a:t>QALYs</a:t>
                      </a:r>
                    </a:p>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cs typeface="Arial" charset="0"/>
                        </a:rPr>
                        <a:t>Millions</a:t>
                      </a:r>
                      <a:endParaRPr kumimoji="0" lang="en-US" sz="2400" b="0" i="0" u="none" strike="noStrike" cap="none" normalizeH="0" baseline="0" dirty="0" smtClean="0">
                        <a:ln>
                          <a:noFill/>
                        </a:ln>
                        <a:solidFill>
                          <a:schemeClr val="tx1"/>
                        </a:solidFill>
                        <a:effectLst/>
                        <a:latin typeface="Times New Roman" pitchFamily="18" charset="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cs typeface="Arial" charset="0"/>
                        </a:rPr>
                        <a:t>ICER, $</a:t>
                      </a:r>
                      <a:endParaRPr kumimoji="0" lang="en-US" sz="2400" b="0" i="0" u="none" strike="noStrike" cap="none" normalizeH="0" baseline="0" dirty="0" smtClean="0">
                        <a:ln>
                          <a:noFill/>
                        </a:ln>
                        <a:solidFill>
                          <a:schemeClr val="tx1"/>
                        </a:solidFill>
                        <a:effectLst/>
                        <a:latin typeface="Times New Roman" pitchFamily="18" charset="0"/>
                      </a:endParaRPr>
                    </a:p>
                  </a:txBody>
                  <a:tcPr anchor="ctr" horzOverflow="overflow">
                    <a:lnL>
                      <a:noFill/>
                    </a:lnL>
                    <a:lnR cap="flat">
                      <a:noFill/>
                    </a:lnR>
                    <a:lnT cap="flat">
                      <a:noFill/>
                    </a:lnT>
                    <a:lnB>
                      <a:noFill/>
                    </a:lnB>
                    <a:lnTlToBr>
                      <a:noFill/>
                    </a:lnTlToBr>
                    <a:lnBlToTr>
                      <a:noFill/>
                    </a:lnBlToTr>
                    <a:noFill/>
                  </a:tcPr>
                </a:tc>
              </a:tr>
              <a:tr h="52387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lumMod val="75000"/>
                              <a:lumOff val="25000"/>
                            </a:schemeClr>
                          </a:solidFill>
                          <a:effectLst/>
                          <a:latin typeface="Arial" charset="0"/>
                          <a:cs typeface="Arial" charset="0"/>
                        </a:rPr>
                        <a:t>Status Quo</a:t>
                      </a:r>
                      <a:endParaRPr kumimoji="0" lang="en-US" sz="2400" b="0" i="0" u="none" strike="noStrike" cap="none" normalizeH="0" baseline="0" dirty="0" smtClean="0">
                        <a:ln>
                          <a:noFill/>
                        </a:ln>
                        <a:solidFill>
                          <a:schemeClr val="tx1">
                            <a:lumMod val="75000"/>
                            <a:lumOff val="25000"/>
                          </a:schemeClr>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lumMod val="75000"/>
                              <a:lumOff val="25000"/>
                            </a:schemeClr>
                          </a:solidFill>
                          <a:effectLst/>
                          <a:latin typeface="Arial" charset="0"/>
                          <a:cs typeface="Arial" charset="0"/>
                        </a:rPr>
                        <a:t>1,225,400</a:t>
                      </a:r>
                      <a:endParaRPr kumimoji="0" lang="en-US" sz="2400" b="0" i="0" u="none" strike="noStrike" cap="none" normalizeH="0" baseline="0" dirty="0" smtClean="0">
                        <a:ln>
                          <a:noFill/>
                        </a:ln>
                        <a:solidFill>
                          <a:schemeClr val="tx1">
                            <a:lumMod val="75000"/>
                            <a:lumOff val="25000"/>
                          </a:schemeClr>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lumMod val="75000"/>
                            <a:lumOff val="25000"/>
                          </a:schemeClr>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lumMod val="75000"/>
                            <a:lumOff val="25000"/>
                          </a:schemeClr>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lumMod val="75000"/>
                            <a:lumOff val="25000"/>
                          </a:schemeClr>
                        </a:solidFill>
                        <a:effectLst/>
                        <a:latin typeface="Times New Roman" pitchFamily="18" charset="0"/>
                      </a:endParaRPr>
                    </a:p>
                  </a:txBody>
                  <a:tcPr anchor="ctr" horzOverflow="overflow">
                    <a:lnL>
                      <a:noFill/>
                    </a:lnL>
                    <a:lnR cap="flat">
                      <a:noFill/>
                    </a:lnR>
                    <a:lnT>
                      <a:noFill/>
                    </a:lnT>
                    <a:lnB>
                      <a:noFill/>
                    </a:lnB>
                    <a:lnTlToBr>
                      <a:noFill/>
                    </a:lnTlToBr>
                    <a:lnBlToTr>
                      <a:noFill/>
                    </a:lnBlToTr>
                    <a:noFill/>
                  </a:tcPr>
                </a:tc>
              </a:tr>
              <a:tr h="73342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lumMod val="75000"/>
                              <a:lumOff val="25000"/>
                            </a:schemeClr>
                          </a:solidFill>
                          <a:effectLst/>
                          <a:latin typeface="Arial" charset="0"/>
                          <a:cs typeface="Arial" charset="0"/>
                        </a:rPr>
                        <a:t>Expanded screen</a:t>
                      </a:r>
                      <a:endParaRPr kumimoji="0" lang="en-US" sz="2400" b="0" i="0" u="none" strike="noStrike" cap="none" normalizeH="0" baseline="0" dirty="0" smtClean="0">
                        <a:ln>
                          <a:noFill/>
                        </a:ln>
                        <a:solidFill>
                          <a:schemeClr val="tx1">
                            <a:lumMod val="75000"/>
                            <a:lumOff val="25000"/>
                          </a:schemeClr>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lumMod val="75000"/>
                              <a:lumOff val="25000"/>
                            </a:schemeClr>
                          </a:solidFill>
                          <a:effectLst/>
                          <a:latin typeface="Arial" charset="0"/>
                          <a:cs typeface="Arial" charset="0"/>
                        </a:rPr>
                        <a:t>-82,000 </a:t>
                      </a:r>
                    </a:p>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lumMod val="75000"/>
                              <a:lumOff val="25000"/>
                            </a:schemeClr>
                          </a:solidFill>
                          <a:effectLst/>
                          <a:latin typeface="Arial" charset="0"/>
                          <a:cs typeface="Arial" charset="0"/>
                        </a:rPr>
                        <a:t>(6.7%)</a:t>
                      </a:r>
                      <a:endParaRPr kumimoji="0" lang="en-US" sz="2400" b="0" i="0" u="none" strike="noStrike" cap="none" normalizeH="0" baseline="0" dirty="0" smtClean="0">
                        <a:ln>
                          <a:noFill/>
                        </a:ln>
                        <a:solidFill>
                          <a:schemeClr val="tx1">
                            <a:lumMod val="75000"/>
                            <a:lumOff val="25000"/>
                          </a:schemeClr>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lumMod val="75000"/>
                              <a:lumOff val="25000"/>
                            </a:schemeClr>
                          </a:solidFill>
                          <a:effectLst/>
                          <a:latin typeface="Arial" charset="0"/>
                          <a:cs typeface="Arial" charset="0"/>
                        </a:rPr>
                        <a:t>26.9</a:t>
                      </a:r>
                      <a:endParaRPr kumimoji="0" lang="en-US" sz="2400" b="0" i="0" u="none" strike="noStrike" cap="none" normalizeH="0" baseline="0" dirty="0" smtClean="0">
                        <a:ln>
                          <a:noFill/>
                        </a:ln>
                        <a:solidFill>
                          <a:schemeClr val="tx1">
                            <a:lumMod val="75000"/>
                            <a:lumOff val="25000"/>
                          </a:schemeClr>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lumMod val="75000"/>
                              <a:lumOff val="25000"/>
                            </a:schemeClr>
                          </a:solidFill>
                          <a:effectLst/>
                          <a:latin typeface="Arial" charset="0"/>
                          <a:cs typeface="Arial" charset="0"/>
                        </a:rPr>
                        <a:t>1.2</a:t>
                      </a:r>
                      <a:endParaRPr kumimoji="0" lang="en-US" sz="2400" b="0" i="0" u="none" strike="noStrike" cap="none" normalizeH="0" baseline="0" dirty="0" smtClean="0">
                        <a:ln>
                          <a:noFill/>
                        </a:ln>
                        <a:solidFill>
                          <a:schemeClr val="tx1">
                            <a:lumMod val="75000"/>
                            <a:lumOff val="25000"/>
                          </a:schemeClr>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lumMod val="75000"/>
                              <a:lumOff val="25000"/>
                            </a:schemeClr>
                          </a:solidFill>
                          <a:effectLst/>
                          <a:latin typeface="Arial" charset="0"/>
                          <a:cs typeface="Arial" charset="0"/>
                        </a:rPr>
                        <a:t>22,400</a:t>
                      </a:r>
                      <a:endParaRPr kumimoji="0" lang="en-US" sz="2400" b="0" i="0" u="none" strike="noStrike" cap="none" normalizeH="0" baseline="0" smtClean="0">
                        <a:ln>
                          <a:noFill/>
                        </a:ln>
                        <a:solidFill>
                          <a:schemeClr val="tx1">
                            <a:lumMod val="75000"/>
                            <a:lumOff val="25000"/>
                          </a:schemeClr>
                        </a:solidFill>
                        <a:effectLst/>
                        <a:latin typeface="Times New Roman" pitchFamily="18" charset="0"/>
                      </a:endParaRPr>
                    </a:p>
                  </a:txBody>
                  <a:tcPr anchor="ctr" horzOverflow="overflow">
                    <a:lnL>
                      <a:noFill/>
                    </a:lnL>
                    <a:lnR cap="flat">
                      <a:noFill/>
                    </a:lnR>
                    <a:lnT>
                      <a:noFill/>
                    </a:lnT>
                    <a:lnB>
                      <a:noFill/>
                    </a:lnB>
                    <a:lnTlToBr>
                      <a:noFill/>
                    </a:lnTlToBr>
                    <a:lnBlToTr>
                      <a:noFill/>
                    </a:lnBlToTr>
                    <a:noFill/>
                  </a:tcPr>
                </a:tc>
              </a:tr>
              <a:tr h="889000">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lumMod val="75000"/>
                              <a:lumOff val="25000"/>
                            </a:schemeClr>
                          </a:solidFill>
                          <a:effectLst/>
                          <a:latin typeface="Arial" charset="0"/>
                          <a:cs typeface="Arial" charset="0"/>
                        </a:rPr>
                        <a:t>Expanded ART       (75 %)</a:t>
                      </a:r>
                      <a:endParaRPr kumimoji="0" lang="en-US" sz="2400" b="0" i="0" u="none" strike="noStrike" cap="none" normalizeH="0" baseline="0" dirty="0" smtClean="0">
                        <a:ln>
                          <a:noFill/>
                        </a:ln>
                        <a:solidFill>
                          <a:schemeClr val="tx1">
                            <a:lumMod val="75000"/>
                            <a:lumOff val="25000"/>
                          </a:schemeClr>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lumMod val="75000"/>
                              <a:lumOff val="25000"/>
                            </a:schemeClr>
                          </a:solidFill>
                          <a:effectLst/>
                          <a:latin typeface="Arial" charset="0"/>
                          <a:cs typeface="Arial" charset="0"/>
                        </a:rPr>
                        <a:t>-125,800 (70.3%)</a:t>
                      </a:r>
                      <a:endParaRPr kumimoji="0" lang="en-US" sz="2400" b="0" i="0" u="none" strike="noStrike" cap="none" normalizeH="0" baseline="0" dirty="0" smtClean="0">
                        <a:ln>
                          <a:noFill/>
                        </a:ln>
                        <a:solidFill>
                          <a:schemeClr val="tx1">
                            <a:lumMod val="75000"/>
                            <a:lumOff val="25000"/>
                          </a:schemeClr>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lumMod val="75000"/>
                              <a:lumOff val="25000"/>
                            </a:schemeClr>
                          </a:solidFill>
                          <a:effectLst/>
                          <a:latin typeface="Arial" charset="0"/>
                          <a:cs typeface="Arial" charset="0"/>
                        </a:rPr>
                        <a:t>63.8</a:t>
                      </a:r>
                      <a:endParaRPr kumimoji="0" lang="en-US" sz="2400" b="0" i="0" u="none" strike="noStrike" cap="none" normalizeH="0" baseline="0" smtClean="0">
                        <a:ln>
                          <a:noFill/>
                        </a:ln>
                        <a:solidFill>
                          <a:schemeClr val="tx1">
                            <a:lumMod val="75000"/>
                            <a:lumOff val="25000"/>
                          </a:schemeClr>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lumMod val="75000"/>
                              <a:lumOff val="25000"/>
                            </a:schemeClr>
                          </a:solidFill>
                          <a:effectLst/>
                          <a:latin typeface="Arial" charset="0"/>
                          <a:cs typeface="Arial" charset="0"/>
                        </a:rPr>
                        <a:t>3.1</a:t>
                      </a:r>
                      <a:endParaRPr kumimoji="0" lang="en-US" sz="2400" b="0" i="0" u="none" strike="noStrike" cap="none" normalizeH="0" baseline="0" dirty="0" smtClean="0">
                        <a:ln>
                          <a:noFill/>
                        </a:ln>
                        <a:solidFill>
                          <a:schemeClr val="tx1">
                            <a:lumMod val="75000"/>
                            <a:lumOff val="25000"/>
                          </a:schemeClr>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lumMod val="75000"/>
                              <a:lumOff val="25000"/>
                            </a:schemeClr>
                          </a:solidFill>
                          <a:effectLst/>
                          <a:latin typeface="Arial" charset="0"/>
                          <a:cs typeface="Arial" charset="0"/>
                        </a:rPr>
                        <a:t>20,300</a:t>
                      </a:r>
                      <a:endParaRPr kumimoji="0" lang="en-US" sz="2400" b="0" i="0" u="none" strike="noStrike" cap="none" normalizeH="0" baseline="0" dirty="0" smtClean="0">
                        <a:ln>
                          <a:noFill/>
                        </a:ln>
                        <a:solidFill>
                          <a:schemeClr val="tx1">
                            <a:lumMod val="75000"/>
                            <a:lumOff val="25000"/>
                          </a:schemeClr>
                        </a:solidFill>
                        <a:effectLst/>
                        <a:latin typeface="Times New Roman" pitchFamily="18" charset="0"/>
                      </a:endParaRPr>
                    </a:p>
                  </a:txBody>
                  <a:tcPr anchor="ctr" horzOverflow="overflow">
                    <a:lnL>
                      <a:noFill/>
                    </a:lnL>
                    <a:lnR cap="flat">
                      <a:noFill/>
                    </a:lnR>
                    <a:lnT>
                      <a:noFill/>
                    </a:lnT>
                    <a:lnB>
                      <a:noFill/>
                    </a:lnB>
                    <a:lnTlToBr>
                      <a:noFill/>
                    </a:lnTlToBr>
                    <a:lnBlToTr>
                      <a:noFill/>
                    </a:lnBlToTr>
                    <a:noFill/>
                  </a:tcPr>
                </a:tc>
              </a:tr>
              <a:tr h="889000">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lumMod val="75000"/>
                              <a:lumOff val="25000"/>
                            </a:schemeClr>
                          </a:solidFill>
                          <a:effectLst/>
                          <a:latin typeface="Arial" charset="0"/>
                          <a:cs typeface="Arial" charset="0"/>
                        </a:rPr>
                        <a:t>Screen/ART</a:t>
                      </a:r>
                      <a:endParaRPr kumimoji="0" lang="en-US" sz="2400" b="0" i="0" u="none" strike="noStrike" cap="none" normalizeH="0" baseline="0" smtClean="0">
                        <a:ln>
                          <a:noFill/>
                        </a:ln>
                        <a:solidFill>
                          <a:schemeClr val="tx1">
                            <a:lumMod val="75000"/>
                            <a:lumOff val="25000"/>
                          </a:schemeClr>
                        </a:solidFill>
                        <a:effectLst/>
                        <a:latin typeface="Times New Roman" pitchFamily="18" charset="0"/>
                      </a:endParaRPr>
                    </a:p>
                  </a:txBody>
                  <a:tcPr anchor="ctr"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lumMod val="75000"/>
                              <a:lumOff val="25000"/>
                            </a:schemeClr>
                          </a:solidFill>
                          <a:effectLst/>
                          <a:latin typeface="Arial" charset="0"/>
                          <a:cs typeface="Arial" charset="0"/>
                        </a:rPr>
                        <a:t>-212,300 (17.3%)</a:t>
                      </a:r>
                      <a:endParaRPr kumimoji="0" lang="en-US" sz="2400" b="0" i="0" u="none" strike="noStrike" cap="none" normalizeH="0" baseline="0" smtClean="0">
                        <a:ln>
                          <a:noFill/>
                        </a:ln>
                        <a:solidFill>
                          <a:schemeClr val="tx1">
                            <a:lumMod val="75000"/>
                            <a:lumOff val="25000"/>
                          </a:schemeClr>
                        </a:solidFill>
                        <a:effectLst/>
                        <a:latin typeface="Times New Roman" pitchFamily="18" charset="0"/>
                      </a:endParaRPr>
                    </a:p>
                  </a:txBody>
                  <a:tcPr anchor="ctr"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lumMod val="75000"/>
                              <a:lumOff val="25000"/>
                            </a:schemeClr>
                          </a:solidFill>
                          <a:effectLst/>
                          <a:latin typeface="Arial" charset="0"/>
                          <a:cs typeface="Arial" charset="0"/>
                        </a:rPr>
                        <a:t>92.6</a:t>
                      </a:r>
                      <a:endParaRPr kumimoji="0" lang="en-US" sz="2400" b="0" i="0" u="none" strike="noStrike" cap="none" normalizeH="0" baseline="0" smtClean="0">
                        <a:ln>
                          <a:noFill/>
                        </a:ln>
                        <a:solidFill>
                          <a:schemeClr val="tx1">
                            <a:lumMod val="75000"/>
                            <a:lumOff val="25000"/>
                          </a:schemeClr>
                        </a:solidFill>
                        <a:effectLst/>
                        <a:latin typeface="Times New Roman" pitchFamily="18" charset="0"/>
                      </a:endParaRPr>
                    </a:p>
                  </a:txBody>
                  <a:tcPr anchor="ctr"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lumMod val="75000"/>
                              <a:lumOff val="25000"/>
                            </a:schemeClr>
                          </a:solidFill>
                          <a:effectLst/>
                          <a:latin typeface="Arial" charset="0"/>
                          <a:cs typeface="Arial" charset="0"/>
                        </a:rPr>
                        <a:t>4.5</a:t>
                      </a:r>
                      <a:endParaRPr kumimoji="0" lang="en-US" sz="2400" b="0" i="0" u="none" strike="noStrike" cap="none" normalizeH="0" baseline="0" smtClean="0">
                        <a:ln>
                          <a:noFill/>
                        </a:ln>
                        <a:solidFill>
                          <a:schemeClr val="tx1">
                            <a:lumMod val="75000"/>
                            <a:lumOff val="25000"/>
                          </a:schemeClr>
                        </a:solidFill>
                        <a:effectLst/>
                        <a:latin typeface="Times New Roman" pitchFamily="18" charset="0"/>
                      </a:endParaRPr>
                    </a:p>
                  </a:txBody>
                  <a:tcPr anchor="ctr"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lumMod val="75000"/>
                              <a:lumOff val="25000"/>
                            </a:schemeClr>
                          </a:solidFill>
                          <a:effectLst/>
                          <a:latin typeface="Arial" charset="0"/>
                          <a:cs typeface="Arial" charset="0"/>
                        </a:rPr>
                        <a:t>21,600</a:t>
                      </a:r>
                      <a:endParaRPr kumimoji="0" lang="en-US" sz="2400" b="0" i="0" u="none" strike="noStrike" cap="none" normalizeH="0" baseline="0" dirty="0" smtClean="0">
                        <a:ln>
                          <a:noFill/>
                        </a:ln>
                        <a:solidFill>
                          <a:schemeClr val="tx1">
                            <a:lumMod val="75000"/>
                            <a:lumOff val="25000"/>
                          </a:schemeClr>
                        </a:solidFill>
                        <a:effectLst/>
                        <a:latin typeface="Times New Roman" pitchFamily="18" charset="0"/>
                      </a:endParaRPr>
                    </a:p>
                  </a:txBody>
                  <a:tcPr anchor="ctr" horzOverflow="overflow">
                    <a:lnL>
                      <a:noFill/>
                    </a:lnL>
                    <a:lnR cap="flat">
                      <a:noFill/>
                    </a:lnR>
                    <a:lnT>
                      <a:noFill/>
                    </a:lnT>
                    <a:lnB cap="flat">
                      <a:noFill/>
                    </a:lnB>
                    <a:lnTlToBr>
                      <a:noFill/>
                    </a:lnTlToBr>
                    <a:lnBlToTr>
                      <a:noFill/>
                    </a:lnBlToTr>
                    <a:noFill/>
                  </a:tcPr>
                </a:tc>
              </a:tr>
            </a:tbl>
          </a:graphicData>
        </a:graphic>
      </p:graphicFrame>
      <p:sp>
        <p:nvSpPr>
          <p:cNvPr id="280605" name="Text Box 226"/>
          <p:cNvSpPr txBox="1">
            <a:spLocks noChangeArrowheads="1"/>
          </p:cNvSpPr>
          <p:nvPr/>
        </p:nvSpPr>
        <p:spPr bwMode="auto">
          <a:xfrm>
            <a:off x="5562600" y="6491288"/>
            <a:ext cx="3581400" cy="366712"/>
          </a:xfrm>
          <a:prstGeom prst="rect">
            <a:avLst/>
          </a:prstGeom>
          <a:noFill/>
          <a:ln w="9525">
            <a:noFill/>
            <a:miter lim="800000"/>
            <a:headEnd/>
            <a:tailEnd/>
          </a:ln>
        </p:spPr>
        <p:txBody>
          <a:bodyPr>
            <a:spAutoFit/>
          </a:bodyPr>
          <a:lstStyle/>
          <a:p>
            <a:pPr>
              <a:spcBef>
                <a:spcPct val="50000"/>
              </a:spcBef>
            </a:pPr>
            <a:r>
              <a:rPr lang="en-US">
                <a:latin typeface="Calibri" pitchFamily="34" charset="0"/>
              </a:rPr>
              <a:t>Long et al. </a:t>
            </a:r>
            <a:r>
              <a:rPr lang="en-US" i="1">
                <a:latin typeface="Calibri" pitchFamily="34" charset="0"/>
              </a:rPr>
              <a:t>Ann Intern Med</a:t>
            </a:r>
            <a:r>
              <a:rPr lang="en-US">
                <a:latin typeface="Calibri" pitchFamily="34" charset="0"/>
              </a:rPr>
              <a:t> 2010</a:t>
            </a:r>
          </a:p>
        </p:txBody>
      </p:sp>
      <p:sp>
        <p:nvSpPr>
          <p:cNvPr id="280606" name="Text Box 215"/>
          <p:cNvSpPr txBox="1">
            <a:spLocks noChangeArrowheads="1"/>
          </p:cNvSpPr>
          <p:nvPr/>
        </p:nvSpPr>
        <p:spPr bwMode="auto">
          <a:xfrm>
            <a:off x="685800" y="4114800"/>
            <a:ext cx="2514600" cy="336550"/>
          </a:xfrm>
          <a:prstGeom prst="rect">
            <a:avLst/>
          </a:prstGeom>
          <a:noFill/>
          <a:ln w="9525">
            <a:noFill/>
            <a:miter lim="800000"/>
            <a:headEnd/>
            <a:tailEnd/>
          </a:ln>
        </p:spPr>
        <p:txBody>
          <a:bodyPr>
            <a:spAutoFit/>
          </a:bodyPr>
          <a:lstStyle/>
          <a:p>
            <a:r>
              <a:rPr lang="en-US" sz="1600">
                <a:latin typeface="Calibri" pitchFamily="34" charset="0"/>
              </a:rPr>
              <a:t>LR-once, HR-annual</a:t>
            </a:r>
          </a:p>
        </p:txBody>
      </p:sp>
      <p:sp>
        <p:nvSpPr>
          <p:cNvPr id="280607" name="Line 9"/>
          <p:cNvSpPr>
            <a:spLocks noChangeShapeType="1"/>
          </p:cNvSpPr>
          <p:nvPr/>
        </p:nvSpPr>
        <p:spPr bwMode="auto">
          <a:xfrm>
            <a:off x="228600" y="2971800"/>
            <a:ext cx="8686800" cy="0"/>
          </a:xfrm>
          <a:prstGeom prst="line">
            <a:avLst/>
          </a:prstGeom>
          <a:noFill/>
          <a:ln w="12700">
            <a:solidFill>
              <a:srgbClr val="FF0000"/>
            </a:solidFill>
            <a:round/>
            <a:headEnd/>
            <a:tailEnd/>
          </a:ln>
        </p:spPr>
        <p:txBody>
          <a:bodyPr wrap="none" anchor="ctr"/>
          <a:lstStyle/>
          <a:p>
            <a:endParaRPr lang="en-US"/>
          </a:p>
        </p:txBody>
      </p:sp>
      <p:sp>
        <p:nvSpPr>
          <p:cNvPr id="280608" name="Line 9"/>
          <p:cNvSpPr>
            <a:spLocks noChangeShapeType="1"/>
          </p:cNvSpPr>
          <p:nvPr/>
        </p:nvSpPr>
        <p:spPr bwMode="auto">
          <a:xfrm>
            <a:off x="228600" y="6172200"/>
            <a:ext cx="8686800" cy="0"/>
          </a:xfrm>
          <a:prstGeom prst="line">
            <a:avLst/>
          </a:prstGeom>
          <a:noFill/>
          <a:ln w="12700">
            <a:solidFill>
              <a:srgbClr val="FF0000"/>
            </a:solidFill>
            <a:round/>
            <a:headEnd/>
            <a:tailEnd/>
          </a:ln>
        </p:spPr>
        <p:txBody>
          <a:bodyPr wrap="none" anchor="ctr"/>
          <a:lstStyle/>
          <a:p>
            <a:endParaRPr lang="en-US"/>
          </a:p>
        </p:txBody>
      </p:sp>
      <p:sp>
        <p:nvSpPr>
          <p:cNvPr id="9" name="Line 4"/>
          <p:cNvSpPr>
            <a:spLocks noChangeShapeType="1"/>
          </p:cNvSpPr>
          <p:nvPr/>
        </p:nvSpPr>
        <p:spPr bwMode="auto">
          <a:xfrm>
            <a:off x="647700" y="16764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a:xfrm>
            <a:off x="685800" y="381000"/>
            <a:ext cx="7772400" cy="1143000"/>
          </a:xfrm>
        </p:spPr>
        <p:txBody>
          <a:bodyPr rtlCol="0">
            <a:normAutofit fontScale="90000"/>
          </a:bodyPr>
          <a:lstStyle/>
          <a:p>
            <a:pPr eaLnBrk="1" fontAlgn="auto" hangingPunct="1">
              <a:spcAft>
                <a:spcPts val="0"/>
              </a:spcAft>
              <a:defRPr/>
            </a:pPr>
            <a:r>
              <a:rPr lang="en-US" dirty="0" smtClean="0">
                <a:latin typeface="Arial" charset="0"/>
              </a:rPr>
              <a:t>Patient TC:  </a:t>
            </a:r>
            <a:br>
              <a:rPr lang="en-US" dirty="0" smtClean="0">
                <a:latin typeface="Arial" charset="0"/>
              </a:rPr>
            </a:br>
            <a:r>
              <a:rPr lang="en-US" dirty="0" smtClean="0">
                <a:latin typeface="Arial" charset="0"/>
              </a:rPr>
              <a:t>Presentation with an OI</a:t>
            </a:r>
            <a:endParaRPr lang="en-US" dirty="0">
              <a:latin typeface="Arial" charset="0"/>
            </a:endParaRPr>
          </a:p>
        </p:txBody>
      </p:sp>
      <p:sp>
        <p:nvSpPr>
          <p:cNvPr id="248835" name="Rectangle 3"/>
          <p:cNvSpPr>
            <a:spLocks noGrp="1" noChangeArrowheads="1"/>
          </p:cNvSpPr>
          <p:nvPr>
            <p:ph idx="1"/>
          </p:nvPr>
        </p:nvSpPr>
        <p:spPr>
          <a:xfrm>
            <a:off x="609600" y="1981200"/>
            <a:ext cx="7772400" cy="4267200"/>
          </a:xfrm>
        </p:spPr>
        <p:txBody>
          <a:bodyPr/>
          <a:lstStyle/>
          <a:p>
            <a:pPr marL="812800" indent="-812800" eaLnBrk="1" hangingPunct="1"/>
            <a:r>
              <a:rPr lang="en-US" smtClean="0">
                <a:latin typeface="Arial" charset="0"/>
              </a:rPr>
              <a:t>24 year old woman</a:t>
            </a:r>
          </a:p>
          <a:p>
            <a:pPr marL="812800" indent="-812800" eaLnBrk="1" hangingPunct="1"/>
            <a:r>
              <a:rPr lang="en-US" smtClean="0">
                <a:latin typeface="Arial" charset="0"/>
              </a:rPr>
              <a:t>Outpatient department with cough</a:t>
            </a:r>
          </a:p>
          <a:p>
            <a:pPr marL="812800" indent="-812800" eaLnBrk="1" hangingPunct="1"/>
            <a:r>
              <a:rPr lang="en-US" smtClean="0">
                <a:latin typeface="Arial" charset="0"/>
              </a:rPr>
              <a:t>HIV positive</a:t>
            </a:r>
          </a:p>
          <a:p>
            <a:pPr marL="812800" indent="-812800" eaLnBrk="1" hangingPunct="1"/>
            <a:r>
              <a:rPr lang="en-US" smtClean="0">
                <a:latin typeface="Arial" charset="0"/>
              </a:rPr>
              <a:t>CD4 20/ul</a:t>
            </a:r>
          </a:p>
          <a:p>
            <a:pPr marL="812800" indent="-812800" eaLnBrk="1" hangingPunct="1"/>
            <a:r>
              <a:rPr lang="en-US" smtClean="0">
                <a:latin typeface="Arial" charset="0"/>
              </a:rPr>
              <a:t>Sputum positive for PCP</a:t>
            </a:r>
          </a:p>
        </p:txBody>
      </p:sp>
      <p:sp>
        <p:nvSpPr>
          <p:cNvPr id="5" name="Line 4"/>
          <p:cNvSpPr>
            <a:spLocks noChangeShapeType="1"/>
          </p:cNvSpPr>
          <p:nvPr/>
        </p:nvSpPr>
        <p:spPr bwMode="auto">
          <a:xfrm>
            <a:off x="647700" y="1600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48835">
                                            <p:txEl>
                                              <p:pRg st="3" end="3"/>
                                            </p:txEl>
                                          </p:spTgt>
                                        </p:tgtEl>
                                        <p:attrNameLst>
                                          <p:attrName>style.visibility</p:attrName>
                                        </p:attrNameLst>
                                      </p:cBhvr>
                                      <p:to>
                                        <p:strVal val="visible"/>
                                      </p:to>
                                    </p:set>
                                    <p:anim calcmode="lin" valueType="num">
                                      <p:cBhvr additive="base">
                                        <p:cTn id="7" dur="500" fill="hold"/>
                                        <p:tgtEl>
                                          <p:spTgt spid="248835">
                                            <p:txEl>
                                              <p:pRg st="3" end="3"/>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488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48835">
                                            <p:txEl>
                                              <p:pRg st="4" end="4"/>
                                            </p:txEl>
                                          </p:spTgt>
                                        </p:tgtEl>
                                        <p:attrNameLst>
                                          <p:attrName>style.visibility</p:attrName>
                                        </p:attrNameLst>
                                      </p:cBhvr>
                                      <p:to>
                                        <p:strVal val="visible"/>
                                      </p:to>
                                    </p:set>
                                    <p:anim calcmode="lin" valueType="num">
                                      <p:cBhvr additive="base">
                                        <p:cTn id="13" dur="500" fill="hold"/>
                                        <p:tgtEl>
                                          <p:spTgt spid="248835">
                                            <p:txEl>
                                              <p:pRg st="4" end="4"/>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4883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5"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mtClean="0">
                <a:latin typeface="Arial" charset="0"/>
              </a:rPr>
              <a:t>Expanded Screening and ART in the US</a:t>
            </a:r>
            <a:endParaRPr lang="en-US">
              <a:latin typeface="Arial" charset="0"/>
            </a:endParaRPr>
          </a:p>
        </p:txBody>
      </p:sp>
      <p:sp>
        <p:nvSpPr>
          <p:cNvPr id="308227" name="Rectangle 3"/>
          <p:cNvSpPr>
            <a:spLocks noGrp="1" noChangeArrowheads="1"/>
          </p:cNvSpPr>
          <p:nvPr>
            <p:ph idx="1"/>
          </p:nvPr>
        </p:nvSpPr>
        <p:spPr>
          <a:xfrm>
            <a:off x="685800" y="2057400"/>
            <a:ext cx="7772400" cy="4114800"/>
          </a:xfrm>
        </p:spPr>
        <p:txBody>
          <a:bodyPr rtlCol="0">
            <a:normAutofit/>
          </a:bodyPr>
          <a:lstStyle/>
          <a:p>
            <a:pPr eaLnBrk="1" fontAlgn="auto" hangingPunct="1">
              <a:spcAft>
                <a:spcPts val="0"/>
              </a:spcAft>
              <a:buFont typeface="Arial" pitchFamily="34" charset="0"/>
              <a:buChar char="•"/>
              <a:defRPr/>
            </a:pPr>
            <a:r>
              <a:rPr lang="en-US" dirty="0" smtClean="0">
                <a:solidFill>
                  <a:schemeClr val="tx1">
                    <a:lumMod val="75000"/>
                    <a:lumOff val="25000"/>
                  </a:schemeClr>
                </a:solidFill>
                <a:latin typeface="Arial" charset="0"/>
              </a:rPr>
              <a:t>Starting ART at &lt;350/</a:t>
            </a:r>
            <a:r>
              <a:rPr lang="el-GR" dirty="0" smtClean="0">
                <a:solidFill>
                  <a:schemeClr val="tx1">
                    <a:lumMod val="75000"/>
                    <a:lumOff val="25000"/>
                  </a:schemeClr>
                </a:solidFill>
                <a:latin typeface="Arial" charset="0"/>
                <a:cs typeface="Arial" charset="0"/>
              </a:rPr>
              <a:t>μ</a:t>
            </a:r>
            <a:r>
              <a:rPr lang="en-US" dirty="0" smtClean="0">
                <a:solidFill>
                  <a:schemeClr val="tx1">
                    <a:lumMod val="75000"/>
                    <a:lumOff val="25000"/>
                  </a:schemeClr>
                </a:solidFill>
                <a:latin typeface="Arial" charset="0"/>
                <a:cs typeface="Arial" charset="0"/>
              </a:rPr>
              <a:t>l</a:t>
            </a:r>
          </a:p>
          <a:p>
            <a:pPr eaLnBrk="1" fontAlgn="auto" hangingPunct="1">
              <a:spcAft>
                <a:spcPts val="0"/>
              </a:spcAft>
              <a:buFont typeface="Arial" pitchFamily="34" charset="0"/>
              <a:buChar char="•"/>
              <a:defRPr/>
            </a:pPr>
            <a:r>
              <a:rPr lang="en-US" dirty="0" smtClean="0">
                <a:solidFill>
                  <a:schemeClr val="tx1">
                    <a:lumMod val="75000"/>
                    <a:lumOff val="25000"/>
                  </a:schemeClr>
                </a:solidFill>
                <a:latin typeface="Arial" charset="0"/>
                <a:cs typeface="Arial" charset="0"/>
              </a:rPr>
              <a:t>Earlier ART, 50% decrease </a:t>
            </a:r>
          </a:p>
          <a:p>
            <a:pPr eaLnBrk="1" fontAlgn="auto" hangingPunct="1">
              <a:spcAft>
                <a:spcPts val="0"/>
              </a:spcAft>
              <a:buFontTx/>
              <a:buNone/>
              <a:defRPr/>
            </a:pPr>
            <a:r>
              <a:rPr lang="en-US" dirty="0" smtClean="0">
                <a:solidFill>
                  <a:schemeClr val="tx1">
                    <a:lumMod val="75000"/>
                    <a:lumOff val="25000"/>
                  </a:schemeClr>
                </a:solidFill>
                <a:latin typeface="Arial" charset="0"/>
                <a:cs typeface="Arial" charset="0"/>
              </a:rPr>
              <a:t>        in high-risk behavior: 65% reduction</a:t>
            </a:r>
          </a:p>
          <a:p>
            <a:pPr eaLnBrk="1" fontAlgn="auto" hangingPunct="1">
              <a:spcAft>
                <a:spcPts val="0"/>
              </a:spcAft>
              <a:buFont typeface="Arial" pitchFamily="34" charset="0"/>
              <a:buChar char="•"/>
              <a:defRPr/>
            </a:pPr>
            <a:r>
              <a:rPr lang="en-US" dirty="0" smtClean="0">
                <a:solidFill>
                  <a:schemeClr val="tx1">
                    <a:lumMod val="75000"/>
                    <a:lumOff val="25000"/>
                  </a:schemeClr>
                </a:solidFill>
                <a:latin typeface="Arial" charset="0"/>
                <a:cs typeface="Arial" charset="0"/>
              </a:rPr>
              <a:t>Screening and treatment:</a:t>
            </a:r>
          </a:p>
          <a:p>
            <a:pPr lvl="1" eaLnBrk="1" fontAlgn="auto" hangingPunct="1">
              <a:spcAft>
                <a:spcPts val="0"/>
              </a:spcAft>
              <a:buFont typeface="Arial" pitchFamily="34" charset="0"/>
              <a:buChar char="–"/>
              <a:defRPr/>
            </a:pPr>
            <a:r>
              <a:rPr lang="en-US" dirty="0" smtClean="0">
                <a:solidFill>
                  <a:schemeClr val="tx1">
                    <a:lumMod val="75000"/>
                    <a:lumOff val="25000"/>
                  </a:schemeClr>
                </a:solidFill>
                <a:latin typeface="Arial" charset="0"/>
                <a:cs typeface="Arial" charset="0"/>
              </a:rPr>
              <a:t> highly cost-effective</a:t>
            </a:r>
          </a:p>
          <a:p>
            <a:pPr eaLnBrk="1" fontAlgn="auto" hangingPunct="1">
              <a:spcAft>
                <a:spcPts val="0"/>
              </a:spcAft>
              <a:buFont typeface="Arial" pitchFamily="34" charset="0"/>
              <a:buChar char="•"/>
              <a:defRPr/>
            </a:pPr>
            <a:r>
              <a:rPr lang="en-US" dirty="0" smtClean="0">
                <a:solidFill>
                  <a:schemeClr val="tx1">
                    <a:lumMod val="75000"/>
                    <a:lumOff val="25000"/>
                  </a:schemeClr>
                </a:solidFill>
                <a:latin typeface="Arial" charset="0"/>
                <a:cs typeface="Arial" charset="0"/>
              </a:rPr>
              <a:t>Will not eliminate the epidemic in US</a:t>
            </a:r>
            <a:endParaRPr lang="en-US" dirty="0">
              <a:solidFill>
                <a:schemeClr val="tx1">
                  <a:lumMod val="75000"/>
                  <a:lumOff val="25000"/>
                </a:schemeClr>
              </a:solidFill>
              <a:latin typeface="Arial" charset="0"/>
              <a:cs typeface="Arial" charset="0"/>
            </a:endParaRPr>
          </a:p>
        </p:txBody>
      </p:sp>
      <p:sp>
        <p:nvSpPr>
          <p:cNvPr id="284676" name="Text Box 5"/>
          <p:cNvSpPr txBox="1">
            <a:spLocks noChangeArrowheads="1"/>
          </p:cNvSpPr>
          <p:nvPr/>
        </p:nvSpPr>
        <p:spPr bwMode="auto">
          <a:xfrm>
            <a:off x="5187950" y="6248400"/>
            <a:ext cx="3186113" cy="646113"/>
          </a:xfrm>
          <a:prstGeom prst="rect">
            <a:avLst/>
          </a:prstGeom>
          <a:noFill/>
          <a:ln w="9525">
            <a:noFill/>
            <a:miter lim="800000"/>
            <a:headEnd/>
            <a:tailEnd/>
          </a:ln>
        </p:spPr>
        <p:txBody>
          <a:bodyPr wrap="none">
            <a:spAutoFit/>
          </a:bodyPr>
          <a:lstStyle/>
          <a:p>
            <a:pPr>
              <a:spcBef>
                <a:spcPct val="50000"/>
              </a:spcBef>
            </a:pPr>
            <a:r>
              <a:rPr lang="en-US">
                <a:latin typeface="Calibri" pitchFamily="34" charset="0"/>
              </a:rPr>
              <a:t>Long et al. </a:t>
            </a:r>
            <a:r>
              <a:rPr lang="en-US" i="1">
                <a:latin typeface="Calibri" pitchFamily="34" charset="0"/>
              </a:rPr>
              <a:t>Ann Intern Med</a:t>
            </a:r>
            <a:r>
              <a:rPr lang="en-US">
                <a:latin typeface="Calibri" pitchFamily="34" charset="0"/>
              </a:rPr>
              <a:t> 2010</a:t>
            </a:r>
          </a:p>
          <a:p>
            <a:endParaRPr lang="en-US">
              <a:latin typeface="Calibri" pitchFamily="34" charset="0"/>
            </a:endParaRPr>
          </a:p>
        </p:txBody>
      </p:sp>
      <p:sp>
        <p:nvSpPr>
          <p:cNvPr id="6" name="Line 4"/>
          <p:cNvSpPr>
            <a:spLocks noChangeShapeType="1"/>
          </p:cNvSpPr>
          <p:nvPr/>
        </p:nvSpPr>
        <p:spPr bwMode="auto">
          <a:xfrm>
            <a:off x="647700" y="1600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ChangeArrowheads="1"/>
          </p:cNvSpPr>
          <p:nvPr>
            <p:ph type="title" idx="4294967295"/>
          </p:nvPr>
        </p:nvSpPr>
        <p:spPr>
          <a:xfrm>
            <a:off x="-280988" y="166688"/>
            <a:ext cx="9705976" cy="1143000"/>
          </a:xfrm>
        </p:spPr>
        <p:txBody>
          <a:bodyPr/>
          <a:lstStyle/>
          <a:p>
            <a:pPr eaLnBrk="1" hangingPunct="1"/>
            <a:r>
              <a:rPr lang="en-US" sz="3600" smtClean="0"/>
              <a:t>Results: </a:t>
            </a:r>
            <a:br>
              <a:rPr lang="en-US" sz="3600" smtClean="0"/>
            </a:br>
            <a:r>
              <a:rPr lang="en-US" sz="3600" smtClean="0"/>
              <a:t>Cost-effectiveness, Lifetime, South Africa </a:t>
            </a:r>
            <a:endParaRPr lang="en-US" sz="3600" i="1" smtClean="0"/>
          </a:p>
        </p:txBody>
      </p:sp>
      <p:graphicFrame>
        <p:nvGraphicFramePr>
          <p:cNvPr id="57372" name="Group 28"/>
          <p:cNvGraphicFramePr>
            <a:graphicFrameLocks noGrp="1"/>
          </p:cNvGraphicFramePr>
          <p:nvPr/>
        </p:nvGraphicFramePr>
        <p:xfrm>
          <a:off x="342900" y="2057400"/>
          <a:ext cx="8216900" cy="2400301"/>
        </p:xfrm>
        <a:graphic>
          <a:graphicData uri="http://schemas.openxmlformats.org/drawingml/2006/table">
            <a:tbl>
              <a:tblPr/>
              <a:tblGrid>
                <a:gridCol w="2298700"/>
                <a:gridCol w="2124075"/>
                <a:gridCol w="1879600"/>
                <a:gridCol w="1914525"/>
              </a:tblGrid>
              <a:tr h="1171575">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kumimoji="0" lang="en-US" sz="2400" b="0" i="0" u="none" strike="noStrike" cap="none" normalizeH="0" baseline="0" smtClean="0">
                        <a:ln>
                          <a:noFill/>
                        </a:ln>
                        <a:solidFill>
                          <a:schemeClr val="tx1"/>
                        </a:solidFill>
                        <a:effectLst/>
                        <a:latin typeface="Calibri" pitchFamily="34" charset="0"/>
                        <a:cs typeface="Times New Roman" pitchFamily="18" charset="0"/>
                      </a:endParaRPr>
                    </a:p>
                  </a:txBody>
                  <a:tcPr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1" i="0" u="none" strike="noStrike" cap="none" normalizeH="0" baseline="0" smtClean="0">
                          <a:ln>
                            <a:noFill/>
                          </a:ln>
                          <a:solidFill>
                            <a:schemeClr val="tx1"/>
                          </a:solidFill>
                          <a:effectLst/>
                          <a:latin typeface="Calibri" pitchFamily="34" charset="0"/>
                          <a:cs typeface="Times New Roman" pitchFamily="18" charset="0"/>
                        </a:rPr>
                        <a:t>Life expectancy </a:t>
                      </a: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1" i="0" u="none" strike="noStrike" cap="none" normalizeH="0" baseline="0" smtClean="0">
                          <a:ln>
                            <a:noFill/>
                          </a:ln>
                          <a:solidFill>
                            <a:schemeClr val="tx1"/>
                          </a:solidFill>
                          <a:effectLst/>
                          <a:latin typeface="Calibri" pitchFamily="34" charset="0"/>
                          <a:cs typeface="Times New Roman" pitchFamily="18" charset="0"/>
                        </a:rPr>
                        <a:t>(years)</a:t>
                      </a:r>
                      <a:endParaRPr kumimoji="0" lang="en-US" sz="2400" b="0" i="0" u="none" strike="noStrike" cap="none" normalizeH="0" baseline="0" smtClean="0">
                        <a:ln>
                          <a:noFill/>
                        </a:ln>
                        <a:solidFill>
                          <a:schemeClr val="tx1"/>
                        </a:solidFill>
                        <a:effectLst/>
                        <a:latin typeface="Calibri" pitchFamily="34" charset="0"/>
                        <a:cs typeface="Times New Roman" pitchFamily="18" charset="0"/>
                      </a:endParaRPr>
                    </a:p>
                  </a:txBody>
                  <a:tcPr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1" i="0" u="none" strike="noStrike" cap="none" normalizeH="0" baseline="0" smtClean="0">
                          <a:ln>
                            <a:noFill/>
                          </a:ln>
                          <a:solidFill>
                            <a:schemeClr val="tx1"/>
                          </a:solidFill>
                          <a:effectLst/>
                          <a:latin typeface="Calibri" pitchFamily="34" charset="0"/>
                          <a:cs typeface="Times New Roman" pitchFamily="18" charset="0"/>
                        </a:rPr>
                        <a:t>Costs </a:t>
                      </a: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1" i="0" u="none" strike="noStrike" cap="none" normalizeH="0" baseline="0" smtClean="0">
                          <a:ln>
                            <a:noFill/>
                          </a:ln>
                          <a:solidFill>
                            <a:schemeClr val="tx1"/>
                          </a:solidFill>
                          <a:effectLst/>
                          <a:latin typeface="Calibri" pitchFamily="34" charset="0"/>
                          <a:cs typeface="Times New Roman" pitchFamily="18" charset="0"/>
                        </a:rPr>
                        <a:t>(USD 2011)</a:t>
                      </a:r>
                      <a:endParaRPr kumimoji="0" lang="en-US" sz="2400" b="0" i="0" u="none" strike="noStrike" cap="none" normalizeH="0" baseline="0" smtClean="0">
                        <a:ln>
                          <a:noFill/>
                        </a:ln>
                        <a:solidFill>
                          <a:schemeClr val="tx1"/>
                        </a:solidFill>
                        <a:effectLst/>
                        <a:latin typeface="Calibri" pitchFamily="34" charset="0"/>
                        <a:cs typeface="Times New Roman" pitchFamily="18" charset="0"/>
                      </a:endParaRPr>
                    </a:p>
                  </a:txBody>
                  <a:tcPr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1" i="0" u="none" strike="noStrike" cap="none" normalizeH="0" baseline="0" smtClean="0">
                          <a:ln>
                            <a:noFill/>
                          </a:ln>
                          <a:solidFill>
                            <a:schemeClr val="tx1"/>
                          </a:solidFill>
                          <a:effectLst/>
                          <a:latin typeface="Calibri" pitchFamily="34" charset="0"/>
                          <a:cs typeface="Times New Roman" pitchFamily="18" charset="0"/>
                        </a:rPr>
                        <a:t>ICER</a:t>
                      </a:r>
                      <a:r>
                        <a:rPr kumimoji="0" lang="en-US" sz="2400" b="1" i="0" u="none" strike="noStrike" cap="none" normalizeH="0" baseline="30000" smtClean="0">
                          <a:ln>
                            <a:noFill/>
                          </a:ln>
                          <a:solidFill>
                            <a:schemeClr val="tx1"/>
                          </a:solidFill>
                          <a:effectLst/>
                          <a:latin typeface="Calibri" pitchFamily="34" charset="0"/>
                          <a:cs typeface="Arial" charset="0"/>
                        </a:rPr>
                        <a:t>†</a:t>
                      </a:r>
                      <a:endParaRPr kumimoji="0" lang="en-US" sz="2400" b="0" i="0" u="none" strike="noStrike" cap="none" normalizeH="0" baseline="30000" smtClean="0">
                        <a:ln>
                          <a:noFill/>
                        </a:ln>
                        <a:solidFill>
                          <a:schemeClr val="tx1"/>
                        </a:solidFill>
                        <a:effectLst/>
                        <a:latin typeface="Calibri" pitchFamily="34" charset="0"/>
                        <a:cs typeface="Arial"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1" i="0" u="none" strike="noStrike" cap="none" normalizeH="0" baseline="0" smtClean="0">
                          <a:ln>
                            <a:noFill/>
                          </a:ln>
                          <a:solidFill>
                            <a:schemeClr val="tx1"/>
                          </a:solidFill>
                          <a:effectLst/>
                          <a:latin typeface="Calibri" pitchFamily="34" charset="0"/>
                          <a:cs typeface="Times New Roman" pitchFamily="18" charset="0"/>
                        </a:rPr>
                        <a:t>($/YLS)</a:t>
                      </a:r>
                      <a:endParaRPr kumimoji="0" lang="en-US" sz="2400" b="0" i="0" u="none" strike="noStrike" cap="none" normalizeH="0" baseline="0" smtClean="0">
                        <a:ln>
                          <a:noFill/>
                        </a:ln>
                        <a:solidFill>
                          <a:schemeClr val="tx1"/>
                        </a:solidFill>
                        <a:effectLst/>
                        <a:latin typeface="Calibri" pitchFamily="34" charset="0"/>
                        <a:cs typeface="Times New Roman" pitchFamily="18" charset="0"/>
                      </a:endParaRPr>
                    </a:p>
                  </a:txBody>
                  <a:tcPr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633413">
                <a:tc>
                  <a:txBody>
                    <a:bodyPr/>
                    <a:lstStyle/>
                    <a:p>
                      <a:pPr marL="228600" marR="0" lvl="0" indent="0" algn="r" defTabSz="914400" rtl="0" eaLnBrk="1" fontAlgn="base" latinLnBrk="0" hangingPunct="1">
                        <a:lnSpc>
                          <a:spcPct val="100000"/>
                        </a:lnSpc>
                        <a:spcBef>
                          <a:spcPct val="0"/>
                        </a:spcBef>
                        <a:spcAft>
                          <a:spcPct val="0"/>
                        </a:spcAft>
                        <a:buClrTx/>
                        <a:buSzTx/>
                        <a:buFont typeface="Arial" charset="0"/>
                        <a:buNone/>
                        <a:tabLst/>
                      </a:pPr>
                      <a:r>
                        <a:rPr kumimoji="0" lang="en-US" sz="2400" b="0" i="1" u="none" strike="noStrike" cap="none" normalizeH="0" baseline="0" smtClean="0">
                          <a:ln>
                            <a:noFill/>
                          </a:ln>
                          <a:solidFill>
                            <a:schemeClr val="tx1"/>
                          </a:solidFill>
                          <a:effectLst/>
                          <a:latin typeface="Calibri" pitchFamily="34" charset="0"/>
                          <a:cs typeface="Times New Roman" pitchFamily="18" charset="0"/>
                        </a:rPr>
                        <a:t>Delayed ART</a:t>
                      </a: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cs typeface="Times New Roman" pitchFamily="18" charset="0"/>
                        </a:rPr>
                        <a:t>13.3 </a:t>
                      </a: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cs typeface="Times New Roman" pitchFamily="18" charset="0"/>
                        </a:rPr>
                        <a:t>15,970</a:t>
                      </a: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cs typeface="Times New Roman" pitchFamily="18" charset="0"/>
                        </a:rPr>
                        <a:t>--</a:t>
                      </a: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595313">
                <a:tc>
                  <a:txBody>
                    <a:bodyPr/>
                    <a:lstStyle/>
                    <a:p>
                      <a:pPr marL="228600" marR="0" lvl="0" indent="0" algn="r" defTabSz="914400" rtl="0" eaLnBrk="1" fontAlgn="base" latinLnBrk="0" hangingPunct="1">
                        <a:lnSpc>
                          <a:spcPct val="100000"/>
                        </a:lnSpc>
                        <a:spcBef>
                          <a:spcPct val="0"/>
                        </a:spcBef>
                        <a:spcAft>
                          <a:spcPct val="0"/>
                        </a:spcAft>
                        <a:buClrTx/>
                        <a:buSzTx/>
                        <a:buFont typeface="Arial" charset="0"/>
                        <a:buNone/>
                        <a:tabLst/>
                      </a:pPr>
                      <a:r>
                        <a:rPr kumimoji="0" lang="en-US" sz="2400" b="0" i="1" u="none" strike="noStrike" cap="none" normalizeH="0" baseline="0" smtClean="0">
                          <a:ln>
                            <a:noFill/>
                          </a:ln>
                          <a:solidFill>
                            <a:schemeClr val="tx1"/>
                          </a:solidFill>
                          <a:effectLst/>
                          <a:latin typeface="Calibri" pitchFamily="34" charset="0"/>
                          <a:cs typeface="Times New Roman" pitchFamily="18" charset="0"/>
                        </a:rPr>
                        <a:t>Early ART</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cs typeface="Times New Roman" pitchFamily="18" charset="0"/>
                        </a:rPr>
                        <a:t>15.2</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cs typeface="Times New Roman" pitchFamily="18" charset="0"/>
                        </a:rPr>
                        <a:t>16,320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cs typeface="Times New Roman" pitchFamily="18" charset="0"/>
                        </a:rPr>
                        <a:t>530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86737" name="Text Box 27"/>
          <p:cNvSpPr txBox="1">
            <a:spLocks noChangeArrowheads="1"/>
          </p:cNvSpPr>
          <p:nvPr/>
        </p:nvSpPr>
        <p:spPr bwMode="auto">
          <a:xfrm>
            <a:off x="541338" y="4625975"/>
            <a:ext cx="7773987" cy="1384300"/>
          </a:xfrm>
          <a:prstGeom prst="rect">
            <a:avLst/>
          </a:prstGeom>
          <a:noFill/>
          <a:ln w="12700">
            <a:noFill/>
            <a:miter lim="800000"/>
            <a:headEnd/>
            <a:tailEnd/>
          </a:ln>
        </p:spPr>
        <p:txBody>
          <a:bodyPr>
            <a:spAutoFit/>
          </a:bodyPr>
          <a:lstStyle/>
          <a:p>
            <a:pPr eaLnBrk="0" hangingPunct="0"/>
            <a:r>
              <a:rPr lang="en-US" sz="2000" b="1" baseline="30000">
                <a:cs typeface="Arial" charset="0"/>
              </a:rPr>
              <a:t>†</a:t>
            </a:r>
            <a:r>
              <a:rPr lang="en-US" sz="2000"/>
              <a:t>Including projected survival losses and cost increases associated with 1</a:t>
            </a:r>
            <a:r>
              <a:rPr lang="en-US" sz="2000" baseline="30000"/>
              <a:t>st</a:t>
            </a:r>
            <a:r>
              <a:rPr lang="en-US" sz="2000"/>
              <a:t>- and 2</a:t>
            </a:r>
            <a:r>
              <a:rPr lang="en-US" sz="2000" baseline="30000"/>
              <a:t>nd</a:t>
            </a:r>
            <a:r>
              <a:rPr lang="en-US" sz="2000"/>
              <a:t>-order transmissions</a:t>
            </a:r>
          </a:p>
          <a:p>
            <a:pPr eaLnBrk="0" hangingPunct="0"/>
            <a:endParaRPr lang="en-US" sz="2000"/>
          </a:p>
          <a:p>
            <a:pPr eaLnBrk="0" hangingPunct="0"/>
            <a:r>
              <a:rPr lang="en-US" sz="2000" i="1"/>
              <a:t>per capita </a:t>
            </a:r>
            <a:r>
              <a:rPr lang="en-US" sz="2000"/>
              <a:t>GDP for South Africa: $8,100</a:t>
            </a:r>
            <a:r>
              <a:rPr lang="en-US" sz="2400"/>
              <a:t> </a:t>
            </a:r>
          </a:p>
        </p:txBody>
      </p:sp>
      <p:sp>
        <p:nvSpPr>
          <p:cNvPr id="7" name="Line 4"/>
          <p:cNvSpPr>
            <a:spLocks noChangeShapeType="1"/>
          </p:cNvSpPr>
          <p:nvPr/>
        </p:nvSpPr>
        <p:spPr bwMode="auto">
          <a:xfrm>
            <a:off x="647700" y="12954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idx="4294967295"/>
          </p:nvPr>
        </p:nvSpPr>
        <p:spPr>
          <a:xfrm>
            <a:off x="285750" y="211138"/>
            <a:ext cx="8489950" cy="1143000"/>
          </a:xfrm>
        </p:spPr>
        <p:txBody>
          <a:bodyPr/>
          <a:lstStyle/>
          <a:p>
            <a:pPr eaLnBrk="1" hangingPunct="1"/>
            <a:r>
              <a:rPr lang="en-US" sz="4000" dirty="0" smtClean="0"/>
              <a:t>Results</a:t>
            </a:r>
            <a:br>
              <a:rPr lang="en-US" sz="4000" dirty="0" smtClean="0"/>
            </a:br>
            <a:r>
              <a:rPr lang="en-US" sz="4000" dirty="0" smtClean="0"/>
              <a:t>Cost-effectiveness Plane</a:t>
            </a:r>
            <a:endParaRPr lang="en-US" sz="2800" i="1" dirty="0" smtClean="0"/>
          </a:p>
        </p:txBody>
      </p:sp>
      <p:graphicFrame>
        <p:nvGraphicFramePr>
          <p:cNvPr id="11" name="Chart 10"/>
          <p:cNvGraphicFramePr>
            <a:graphicFrameLocks noGrp="1"/>
          </p:cNvGraphicFramePr>
          <p:nvPr/>
        </p:nvGraphicFramePr>
        <p:xfrm>
          <a:off x="540710" y="943894"/>
          <a:ext cx="7841290" cy="5698205"/>
        </p:xfrm>
        <a:graphic>
          <a:graphicData uri="http://schemas.openxmlformats.org/drawingml/2006/chart">
            <c:chart xmlns:c="http://schemas.openxmlformats.org/drawingml/2006/chart" xmlns:r="http://schemas.openxmlformats.org/officeDocument/2006/relationships" r:id="rId2"/>
          </a:graphicData>
        </a:graphic>
      </p:graphicFrame>
      <p:sp>
        <p:nvSpPr>
          <p:cNvPr id="287748" name="TextBox 1"/>
          <p:cNvSpPr txBox="1">
            <a:spLocks noChangeArrowheads="1"/>
          </p:cNvSpPr>
          <p:nvPr/>
        </p:nvSpPr>
        <p:spPr bwMode="auto">
          <a:xfrm>
            <a:off x="1619250" y="1663700"/>
            <a:ext cx="2422525" cy="981075"/>
          </a:xfrm>
          <a:prstGeom prst="rect">
            <a:avLst/>
          </a:prstGeom>
          <a:noFill/>
          <a:ln w="9525">
            <a:noFill/>
            <a:miter lim="800000"/>
            <a:headEnd/>
            <a:tailEnd/>
          </a:ln>
        </p:spPr>
        <p:txBody>
          <a:bodyPr/>
          <a:lstStyle/>
          <a:p>
            <a:pPr eaLnBrk="0" hangingPunct="0"/>
            <a:r>
              <a:rPr lang="en-US" sz="2000">
                <a:cs typeface="Arial" charset="0"/>
                <a:sym typeface="Wingdings" pitchFamily="2" charset="2"/>
              </a:rPr>
              <a:t>  </a:t>
            </a:r>
            <a:r>
              <a:rPr lang="en-US" sz="2000">
                <a:cs typeface="Arial" charset="0"/>
              </a:rPr>
              <a:t>No ART</a:t>
            </a:r>
          </a:p>
          <a:p>
            <a:pPr eaLnBrk="0" hangingPunct="0"/>
            <a:r>
              <a:rPr lang="en-US" sz="2000">
                <a:cs typeface="Arial" charset="0"/>
                <a:sym typeface="Wingdings 3" pitchFamily="18" charset="2"/>
              </a:rPr>
              <a:t> </a:t>
            </a:r>
            <a:r>
              <a:rPr lang="en-US" sz="2000">
                <a:cs typeface="Arial" charset="0"/>
              </a:rPr>
              <a:t>Generic ART</a:t>
            </a:r>
          </a:p>
          <a:p>
            <a:pPr eaLnBrk="0" hangingPunct="0"/>
            <a:r>
              <a:rPr lang="en-US" sz="2000">
                <a:cs typeface="Arial" charset="0"/>
                <a:sym typeface="Wingdings" pitchFamily="2" charset="2"/>
              </a:rPr>
              <a:t>  </a:t>
            </a:r>
            <a:r>
              <a:rPr lang="en-US" sz="2000">
                <a:cs typeface="Arial" charset="0"/>
              </a:rPr>
              <a:t>Branded ART</a:t>
            </a:r>
          </a:p>
        </p:txBody>
      </p:sp>
      <p:sp>
        <p:nvSpPr>
          <p:cNvPr id="9" name="Straight Connector 8"/>
          <p:cNvSpPr/>
          <p:nvPr/>
        </p:nvSpPr>
        <p:spPr>
          <a:xfrm rot="5400000" flipH="1" flipV="1">
            <a:off x="6288088" y="1576387"/>
            <a:ext cx="177800" cy="879475"/>
          </a:xfrm>
          <a:prstGeom prst="line">
            <a:avLst/>
          </a:prstGeom>
          <a:noFill/>
          <a:ln w="57150" cap="flat" cmpd="sng" algn="ctr">
            <a:solidFill>
              <a:srgbClr val="0000FF"/>
            </a:solidFill>
            <a:prstDash val="solid"/>
          </a:ln>
          <a:effectLst/>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eaLnBrk="0" hangingPunct="0">
              <a:defRPr/>
            </a:pPr>
            <a:endParaRPr lang="en-US" b="1">
              <a:solidFill>
                <a:srgbClr val="000000"/>
              </a:solidFill>
            </a:endParaRPr>
          </a:p>
        </p:txBody>
      </p:sp>
      <p:sp>
        <p:nvSpPr>
          <p:cNvPr id="7" name="Line 4"/>
          <p:cNvSpPr>
            <a:spLocks noChangeShapeType="1"/>
          </p:cNvSpPr>
          <p:nvPr/>
        </p:nvSpPr>
        <p:spPr bwMode="auto">
          <a:xfrm>
            <a:off x="647700" y="13716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6350" y="1162050"/>
          <a:ext cx="9143999" cy="5245100"/>
        </p:xfrm>
        <a:graphic>
          <a:graphicData uri="http://schemas.openxmlformats.org/drawingml/2006/chart">
            <c:chart xmlns:c="http://schemas.openxmlformats.org/drawingml/2006/chart" xmlns:r="http://schemas.openxmlformats.org/officeDocument/2006/relationships" r:id="rId2"/>
          </a:graphicData>
        </a:graphic>
      </p:graphicFrame>
      <p:sp>
        <p:nvSpPr>
          <p:cNvPr id="288770" name="TextBox 1"/>
          <p:cNvSpPr txBox="1">
            <a:spLocks noChangeArrowheads="1"/>
          </p:cNvSpPr>
          <p:nvPr/>
        </p:nvSpPr>
        <p:spPr bwMode="auto">
          <a:xfrm rot="-5400000">
            <a:off x="-1031875" y="3441700"/>
            <a:ext cx="3028950" cy="635000"/>
          </a:xfrm>
          <a:prstGeom prst="rect">
            <a:avLst/>
          </a:prstGeom>
          <a:noFill/>
          <a:ln w="9525">
            <a:noFill/>
            <a:miter lim="800000"/>
            <a:headEnd/>
            <a:tailEnd/>
          </a:ln>
        </p:spPr>
        <p:txBody>
          <a:bodyPr/>
          <a:lstStyle/>
          <a:p>
            <a:pPr eaLnBrk="0" hangingPunct="0"/>
            <a:r>
              <a:rPr lang="en-US" sz="1400" b="1"/>
              <a:t>Amount Saved (in USD millions)</a:t>
            </a:r>
          </a:p>
        </p:txBody>
      </p:sp>
      <p:sp>
        <p:nvSpPr>
          <p:cNvPr id="288771" name="TextBox 1"/>
          <p:cNvSpPr txBox="1">
            <a:spLocks noChangeArrowheads="1"/>
          </p:cNvSpPr>
          <p:nvPr/>
        </p:nvSpPr>
        <p:spPr bwMode="auto">
          <a:xfrm>
            <a:off x="2127250" y="6078538"/>
            <a:ext cx="4559300" cy="246062"/>
          </a:xfrm>
          <a:prstGeom prst="rect">
            <a:avLst/>
          </a:prstGeom>
          <a:noFill/>
          <a:ln w="9525">
            <a:noFill/>
            <a:miter lim="800000"/>
            <a:headEnd/>
            <a:tailEnd/>
          </a:ln>
        </p:spPr>
        <p:txBody>
          <a:bodyPr/>
          <a:lstStyle/>
          <a:p>
            <a:pPr eaLnBrk="0" hangingPunct="0"/>
            <a:r>
              <a:rPr lang="en-US" sz="1400" b="1"/>
              <a:t>Generic Drug Price Reduction (%AWP)</a:t>
            </a:r>
          </a:p>
        </p:txBody>
      </p:sp>
      <p:sp>
        <p:nvSpPr>
          <p:cNvPr id="288772" name="TextBox 1"/>
          <p:cNvSpPr txBox="1">
            <a:spLocks noChangeArrowheads="1"/>
          </p:cNvSpPr>
          <p:nvPr/>
        </p:nvSpPr>
        <p:spPr bwMode="auto">
          <a:xfrm>
            <a:off x="3725863" y="1897063"/>
            <a:ext cx="4460875" cy="879475"/>
          </a:xfrm>
          <a:prstGeom prst="rect">
            <a:avLst/>
          </a:prstGeom>
          <a:noFill/>
          <a:ln w="9525">
            <a:noFill/>
            <a:miter lim="800000"/>
            <a:headEnd/>
            <a:tailEnd/>
          </a:ln>
        </p:spPr>
        <p:txBody>
          <a:bodyPr/>
          <a:lstStyle/>
          <a:p>
            <a:pPr eaLnBrk="0" hangingPunct="0"/>
            <a:r>
              <a:rPr lang="en-US" sz="1600" b="1">
                <a:cs typeface="Arial" charset="0"/>
              </a:rPr>
              <a:t>Base case (75% reduction)</a:t>
            </a:r>
          </a:p>
          <a:p>
            <a:pPr eaLnBrk="0" hangingPunct="0"/>
            <a:r>
              <a:rPr lang="en-US" sz="1600" b="1">
                <a:solidFill>
                  <a:srgbClr val="0000FF"/>
                </a:solidFill>
                <a:cs typeface="Arial" charset="0"/>
              </a:rPr>
              <a:t>Generic ART: $920 million</a:t>
            </a:r>
          </a:p>
        </p:txBody>
      </p:sp>
      <p:sp>
        <p:nvSpPr>
          <p:cNvPr id="8" name="Down Arrow 7"/>
          <p:cNvSpPr/>
          <p:nvPr/>
        </p:nvSpPr>
        <p:spPr>
          <a:xfrm>
            <a:off x="5399088" y="2438400"/>
            <a:ext cx="225425" cy="2794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0" hangingPunct="0">
              <a:defRPr/>
            </a:pPr>
            <a:endParaRPr lang="en-US" b="1"/>
          </a:p>
        </p:txBody>
      </p:sp>
      <p:sp>
        <p:nvSpPr>
          <p:cNvPr id="9" name="Rectangle 2"/>
          <p:cNvSpPr txBox="1">
            <a:spLocks noChangeArrowheads="1"/>
          </p:cNvSpPr>
          <p:nvPr/>
        </p:nvSpPr>
        <p:spPr bwMode="auto">
          <a:xfrm>
            <a:off x="349250" y="0"/>
            <a:ext cx="8489950" cy="1143000"/>
          </a:xfrm>
          <a:prstGeom prst="rect">
            <a:avLst/>
          </a:prstGeom>
          <a:noFill/>
          <a:ln w="9525">
            <a:noFill/>
            <a:miter lim="800000"/>
            <a:headEnd/>
            <a:tailEnd/>
          </a:ln>
        </p:spPr>
        <p:txBody>
          <a:bodyPr anchor="ctr"/>
          <a:lstStyle/>
          <a:p>
            <a:pPr algn="ctr" eaLnBrk="0" hangingPunct="0">
              <a:defRPr/>
            </a:pPr>
            <a:r>
              <a:rPr lang="en-US" sz="4000" kern="0" dirty="0">
                <a:latin typeface="+mj-lt"/>
                <a:ea typeface="+mj-ea"/>
                <a:cs typeface="+mj-cs"/>
              </a:rPr>
              <a:t>Potential Savings in the First-Year</a:t>
            </a:r>
            <a:endParaRPr lang="en-US" sz="2800" i="1" kern="0" dirty="0">
              <a:latin typeface="+mj-lt"/>
              <a:ea typeface="+mj-ea"/>
              <a:cs typeface="+mj-cs"/>
            </a:endParaRPr>
          </a:p>
        </p:txBody>
      </p:sp>
      <p:sp>
        <p:nvSpPr>
          <p:cNvPr id="288776" name="TextBox 1"/>
          <p:cNvSpPr txBox="1">
            <a:spLocks noChangeArrowheads="1"/>
          </p:cNvSpPr>
          <p:nvPr/>
        </p:nvSpPr>
        <p:spPr bwMode="auto">
          <a:xfrm>
            <a:off x="1073150" y="6370638"/>
            <a:ext cx="4559300" cy="246062"/>
          </a:xfrm>
          <a:prstGeom prst="rect">
            <a:avLst/>
          </a:prstGeom>
          <a:noFill/>
          <a:ln w="9525">
            <a:noFill/>
            <a:miter lim="800000"/>
            <a:headEnd/>
            <a:tailEnd/>
          </a:ln>
        </p:spPr>
        <p:txBody>
          <a:bodyPr/>
          <a:lstStyle/>
          <a:p>
            <a:pPr eaLnBrk="0" hangingPunct="0"/>
            <a:r>
              <a:rPr lang="en-US" sz="1400" b="1"/>
              <a:t>Generic Prices Get Cheaper</a:t>
            </a:r>
          </a:p>
        </p:txBody>
      </p:sp>
      <p:sp>
        <p:nvSpPr>
          <p:cNvPr id="288777" name="Line 12"/>
          <p:cNvSpPr>
            <a:spLocks noChangeShapeType="1"/>
          </p:cNvSpPr>
          <p:nvPr/>
        </p:nvSpPr>
        <p:spPr bwMode="auto">
          <a:xfrm>
            <a:off x="3683000" y="6540500"/>
            <a:ext cx="3619500" cy="0"/>
          </a:xfrm>
          <a:prstGeom prst="line">
            <a:avLst/>
          </a:prstGeom>
          <a:noFill/>
          <a:ln w="25400">
            <a:solidFill>
              <a:schemeClr val="tx1"/>
            </a:solidFill>
            <a:round/>
            <a:headEnd/>
            <a:tailEnd type="triangle" w="lg" len="lg"/>
          </a:ln>
        </p:spPr>
        <p:txBody>
          <a:bodyPr wrap="none" anchor="ctr"/>
          <a:lstStyle/>
          <a:p>
            <a:endParaRPr lang="en-US"/>
          </a:p>
        </p:txBody>
      </p:sp>
      <p:sp>
        <p:nvSpPr>
          <p:cNvPr id="288778" name="Rectangular Callout 16"/>
          <p:cNvSpPr>
            <a:spLocks noChangeArrowheads="1"/>
          </p:cNvSpPr>
          <p:nvPr/>
        </p:nvSpPr>
        <p:spPr bwMode="auto">
          <a:xfrm flipH="1">
            <a:off x="2514600" y="3606800"/>
            <a:ext cx="1955800" cy="825500"/>
          </a:xfrm>
          <a:prstGeom prst="wedgeRectCallout">
            <a:avLst>
              <a:gd name="adj1" fmla="val -65028"/>
              <a:gd name="adj2" fmla="val 215375"/>
            </a:avLst>
          </a:prstGeom>
          <a:solidFill>
            <a:schemeClr val="bg1"/>
          </a:solidFill>
          <a:ln w="12700" algn="ctr">
            <a:solidFill>
              <a:schemeClr val="tx1"/>
            </a:solidFill>
            <a:round/>
            <a:headEnd/>
            <a:tailEnd/>
          </a:ln>
        </p:spPr>
        <p:txBody>
          <a:bodyPr wrap="none" anchor="ctr"/>
          <a:lstStyle/>
          <a:p>
            <a:pPr eaLnBrk="0" hangingPunct="0"/>
            <a:endParaRPr lang="en-US" sz="4400">
              <a:solidFill>
                <a:srgbClr val="FFFF00"/>
              </a:solidFill>
            </a:endParaRPr>
          </a:p>
        </p:txBody>
      </p:sp>
      <p:sp>
        <p:nvSpPr>
          <p:cNvPr id="288779" name="TextBox 19"/>
          <p:cNvSpPr txBox="1">
            <a:spLocks noChangeArrowheads="1"/>
          </p:cNvSpPr>
          <p:nvPr/>
        </p:nvSpPr>
        <p:spPr bwMode="auto">
          <a:xfrm>
            <a:off x="2501900" y="3698875"/>
            <a:ext cx="2057400" cy="585788"/>
          </a:xfrm>
          <a:prstGeom prst="rect">
            <a:avLst/>
          </a:prstGeom>
          <a:noFill/>
          <a:ln w="9525">
            <a:noFill/>
            <a:miter lim="800000"/>
            <a:headEnd/>
            <a:tailEnd/>
          </a:ln>
        </p:spPr>
        <p:txBody>
          <a:bodyPr>
            <a:spAutoFit/>
          </a:bodyPr>
          <a:lstStyle/>
          <a:p>
            <a:pPr eaLnBrk="0" hangingPunct="0"/>
            <a:r>
              <a:rPr lang="en-US" sz="1600" b="1">
                <a:solidFill>
                  <a:srgbClr val="000000"/>
                </a:solidFill>
              </a:rPr>
              <a:t>Zocor</a:t>
            </a:r>
            <a:r>
              <a:rPr lang="en-US" sz="1600" b="1">
                <a:solidFill>
                  <a:srgbClr val="000000"/>
                </a:solidFill>
                <a:cs typeface="Arial" charset="0"/>
              </a:rPr>
              <a:t>®</a:t>
            </a:r>
            <a:r>
              <a:rPr lang="en-US" sz="1600" b="1">
                <a:solidFill>
                  <a:srgbClr val="000000"/>
                </a:solidFill>
              </a:rPr>
              <a:t> </a:t>
            </a:r>
          </a:p>
          <a:p>
            <a:pPr eaLnBrk="0" hangingPunct="0"/>
            <a:r>
              <a:rPr lang="en-US" sz="1600" b="1">
                <a:solidFill>
                  <a:srgbClr val="000000"/>
                </a:solidFill>
              </a:rPr>
              <a:t>(Simvastatin) </a:t>
            </a:r>
            <a:r>
              <a:rPr lang="en-US" sz="1600" b="1">
                <a:solidFill>
                  <a:srgbClr val="FF0000"/>
                </a:solidFill>
              </a:rPr>
              <a:t>~66%</a:t>
            </a:r>
          </a:p>
        </p:txBody>
      </p:sp>
      <p:sp>
        <p:nvSpPr>
          <p:cNvPr id="288780" name="Rectangular Callout 18"/>
          <p:cNvSpPr>
            <a:spLocks noChangeArrowheads="1"/>
          </p:cNvSpPr>
          <p:nvPr/>
        </p:nvSpPr>
        <p:spPr bwMode="auto">
          <a:xfrm flipH="1">
            <a:off x="4711700" y="3568700"/>
            <a:ext cx="2349500" cy="889000"/>
          </a:xfrm>
          <a:prstGeom prst="wedgeRectCallout">
            <a:avLst>
              <a:gd name="adj1" fmla="val 30625"/>
              <a:gd name="adj2" fmla="val 197912"/>
            </a:avLst>
          </a:prstGeom>
          <a:solidFill>
            <a:schemeClr val="bg1"/>
          </a:solidFill>
          <a:ln w="12700" algn="ctr">
            <a:solidFill>
              <a:schemeClr val="tx1"/>
            </a:solidFill>
            <a:round/>
            <a:headEnd/>
            <a:tailEnd/>
          </a:ln>
        </p:spPr>
        <p:txBody>
          <a:bodyPr wrap="none" anchor="ctr"/>
          <a:lstStyle/>
          <a:p>
            <a:pPr eaLnBrk="0" hangingPunct="0"/>
            <a:endParaRPr lang="en-US" sz="4400">
              <a:solidFill>
                <a:srgbClr val="FFFF00"/>
              </a:solidFill>
            </a:endParaRPr>
          </a:p>
        </p:txBody>
      </p:sp>
      <p:sp>
        <p:nvSpPr>
          <p:cNvPr id="288781" name="TextBox 19"/>
          <p:cNvSpPr txBox="1">
            <a:spLocks noChangeArrowheads="1"/>
          </p:cNvSpPr>
          <p:nvPr/>
        </p:nvSpPr>
        <p:spPr bwMode="auto">
          <a:xfrm>
            <a:off x="4737100" y="3619500"/>
            <a:ext cx="2413000" cy="830263"/>
          </a:xfrm>
          <a:prstGeom prst="rect">
            <a:avLst/>
          </a:prstGeom>
          <a:noFill/>
          <a:ln w="9525">
            <a:noFill/>
            <a:miter lim="800000"/>
            <a:headEnd/>
            <a:tailEnd/>
          </a:ln>
        </p:spPr>
        <p:txBody>
          <a:bodyPr>
            <a:spAutoFit/>
          </a:bodyPr>
          <a:lstStyle/>
          <a:p>
            <a:pPr eaLnBrk="0" hangingPunct="0"/>
            <a:r>
              <a:rPr lang="en-US" sz="1600" b="1"/>
              <a:t>Methylin</a:t>
            </a:r>
            <a:r>
              <a:rPr lang="en-US" sz="1600" b="1">
                <a:cs typeface="Arial" charset="0"/>
              </a:rPr>
              <a:t>®</a:t>
            </a:r>
            <a:r>
              <a:rPr lang="en-US" sz="1600" b="1"/>
              <a:t> (Methylphenidate HCl) </a:t>
            </a:r>
            <a:r>
              <a:rPr lang="en-US" sz="1600" b="1">
                <a:solidFill>
                  <a:srgbClr val="FF0000"/>
                </a:solidFill>
              </a:rPr>
              <a:t>~72%</a:t>
            </a:r>
          </a:p>
        </p:txBody>
      </p:sp>
      <p:sp>
        <p:nvSpPr>
          <p:cNvPr id="288782" name="Rectangular Callout 14"/>
          <p:cNvSpPr>
            <a:spLocks noChangeArrowheads="1"/>
          </p:cNvSpPr>
          <p:nvPr/>
        </p:nvSpPr>
        <p:spPr bwMode="auto">
          <a:xfrm>
            <a:off x="7213600" y="3581400"/>
            <a:ext cx="1676400" cy="901700"/>
          </a:xfrm>
          <a:prstGeom prst="wedgeRectCallout">
            <a:avLst>
              <a:gd name="adj1" fmla="val -91870"/>
              <a:gd name="adj2" fmla="val 194981"/>
            </a:avLst>
          </a:prstGeom>
          <a:solidFill>
            <a:schemeClr val="bg1"/>
          </a:solidFill>
          <a:ln w="12700" algn="ctr">
            <a:solidFill>
              <a:schemeClr val="tx1"/>
            </a:solidFill>
            <a:round/>
            <a:headEnd/>
            <a:tailEnd/>
          </a:ln>
        </p:spPr>
        <p:txBody>
          <a:bodyPr wrap="none" anchor="ctr"/>
          <a:lstStyle/>
          <a:p>
            <a:pPr eaLnBrk="0" hangingPunct="0"/>
            <a:endParaRPr lang="en-US" sz="4400">
              <a:solidFill>
                <a:srgbClr val="FFFF00"/>
              </a:solidFill>
            </a:endParaRPr>
          </a:p>
        </p:txBody>
      </p:sp>
      <p:sp>
        <p:nvSpPr>
          <p:cNvPr id="288783" name="TextBox 15"/>
          <p:cNvSpPr txBox="1">
            <a:spLocks noChangeArrowheads="1"/>
          </p:cNvSpPr>
          <p:nvPr/>
        </p:nvSpPr>
        <p:spPr bwMode="auto">
          <a:xfrm>
            <a:off x="7239000" y="3657600"/>
            <a:ext cx="1752600" cy="584200"/>
          </a:xfrm>
          <a:prstGeom prst="rect">
            <a:avLst/>
          </a:prstGeom>
          <a:noFill/>
          <a:ln w="9525">
            <a:noFill/>
            <a:miter lim="800000"/>
            <a:headEnd/>
            <a:tailEnd/>
          </a:ln>
        </p:spPr>
        <p:txBody>
          <a:bodyPr>
            <a:spAutoFit/>
          </a:bodyPr>
          <a:lstStyle/>
          <a:p>
            <a:pPr eaLnBrk="0" hangingPunct="0"/>
            <a:r>
              <a:rPr lang="en-US" sz="1600" b="1"/>
              <a:t>Coumadin</a:t>
            </a:r>
            <a:r>
              <a:rPr lang="en-US" sz="1600" b="1">
                <a:cs typeface="Arial" charset="0"/>
              </a:rPr>
              <a:t>®</a:t>
            </a:r>
            <a:r>
              <a:rPr lang="en-US" sz="1600" b="1"/>
              <a:t> (Warfarin) </a:t>
            </a:r>
            <a:r>
              <a:rPr lang="en-US" sz="1600" b="1">
                <a:solidFill>
                  <a:srgbClr val="FF0000"/>
                </a:solidFill>
              </a:rPr>
              <a:t>~85%</a:t>
            </a:r>
          </a:p>
        </p:txBody>
      </p:sp>
      <p:sp>
        <p:nvSpPr>
          <p:cNvPr id="17" name="Line 4"/>
          <p:cNvSpPr>
            <a:spLocks noChangeShapeType="1"/>
          </p:cNvSpPr>
          <p:nvPr/>
        </p:nvSpPr>
        <p:spPr bwMode="auto">
          <a:xfrm>
            <a:off x="647700" y="10668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457200" y="457200"/>
            <a:ext cx="8229600" cy="1143000"/>
          </a:xfrm>
        </p:spPr>
        <p:txBody>
          <a:bodyPr rtlCol="0">
            <a:normAutofit fontScale="90000"/>
          </a:bodyPr>
          <a:lstStyle/>
          <a:p>
            <a:pPr eaLnBrk="1" fontAlgn="auto" hangingPunct="1">
              <a:spcAft>
                <a:spcPts val="0"/>
              </a:spcAft>
              <a:defRPr/>
            </a:pPr>
            <a:r>
              <a:rPr lang="en-US" sz="4000" dirty="0" smtClean="0">
                <a:solidFill>
                  <a:schemeClr val="tx1">
                    <a:lumMod val="95000"/>
                    <a:lumOff val="5000"/>
                  </a:schemeClr>
                </a:solidFill>
                <a:latin typeface="Arial" charset="0"/>
              </a:rPr>
              <a:t>Pre-Exposure Prophylaxis (</a:t>
            </a:r>
            <a:r>
              <a:rPr lang="en-US" sz="4000" dirty="0" err="1" smtClean="0">
                <a:solidFill>
                  <a:schemeClr val="tx1">
                    <a:lumMod val="95000"/>
                    <a:lumOff val="5000"/>
                  </a:schemeClr>
                </a:solidFill>
                <a:latin typeface="Arial" charset="0"/>
              </a:rPr>
              <a:t>PrEP</a:t>
            </a:r>
            <a:r>
              <a:rPr lang="en-US" sz="4000" dirty="0" smtClean="0">
                <a:solidFill>
                  <a:schemeClr val="tx1">
                    <a:lumMod val="95000"/>
                    <a:lumOff val="5000"/>
                  </a:schemeClr>
                </a:solidFill>
                <a:latin typeface="Arial" charset="0"/>
              </a:rPr>
              <a:t>):</a:t>
            </a:r>
            <a:br>
              <a:rPr lang="en-US" sz="4000" dirty="0" smtClean="0">
                <a:solidFill>
                  <a:schemeClr val="tx1">
                    <a:lumMod val="95000"/>
                    <a:lumOff val="5000"/>
                  </a:schemeClr>
                </a:solidFill>
                <a:latin typeface="Arial" charset="0"/>
              </a:rPr>
            </a:br>
            <a:r>
              <a:rPr lang="en-US" sz="4000" dirty="0" smtClean="0">
                <a:solidFill>
                  <a:schemeClr val="tx1">
                    <a:lumMod val="95000"/>
                    <a:lumOff val="5000"/>
                  </a:schemeClr>
                </a:solidFill>
                <a:latin typeface="Arial" charset="0"/>
              </a:rPr>
              <a:t> Cost-effectiveness 2009</a:t>
            </a:r>
            <a:endParaRPr lang="en-US" sz="4000" dirty="0">
              <a:solidFill>
                <a:schemeClr val="tx1">
                  <a:lumMod val="95000"/>
                  <a:lumOff val="5000"/>
                </a:schemeClr>
              </a:solidFill>
              <a:latin typeface="Arial" charset="0"/>
            </a:endParaRPr>
          </a:p>
        </p:txBody>
      </p:sp>
      <p:sp>
        <p:nvSpPr>
          <p:cNvPr id="260099" name="Rectangle 3"/>
          <p:cNvSpPr>
            <a:spLocks noGrp="1" noChangeArrowheads="1"/>
          </p:cNvSpPr>
          <p:nvPr>
            <p:ph idx="1"/>
          </p:nvPr>
        </p:nvSpPr>
        <p:spPr>
          <a:xfrm>
            <a:off x="685800" y="1981200"/>
            <a:ext cx="7620000" cy="3505200"/>
          </a:xfrm>
        </p:spPr>
        <p:txBody>
          <a:bodyPr rtlCol="0">
            <a:normAutofit/>
          </a:bodyPr>
          <a:lstStyle/>
          <a:p>
            <a:pPr eaLnBrk="1" fontAlgn="auto" hangingPunct="1">
              <a:spcAft>
                <a:spcPts val="0"/>
              </a:spcAft>
              <a:buFont typeface="Arial" pitchFamily="34" charset="0"/>
              <a:buChar char="•"/>
              <a:defRPr/>
            </a:pPr>
            <a:r>
              <a:rPr lang="en-US" dirty="0" smtClean="0">
                <a:solidFill>
                  <a:schemeClr val="tx1">
                    <a:lumMod val="75000"/>
                    <a:lumOff val="25000"/>
                  </a:schemeClr>
                </a:solidFill>
                <a:latin typeface="Arial" charset="0"/>
              </a:rPr>
              <a:t>Before trials done: 50% efficacy, 1.6% annual incidence, $753/month</a:t>
            </a:r>
          </a:p>
          <a:p>
            <a:pPr eaLnBrk="1" fontAlgn="auto" hangingPunct="1">
              <a:spcAft>
                <a:spcPts val="0"/>
              </a:spcAft>
              <a:buFont typeface="Arial" pitchFamily="34" charset="0"/>
              <a:buChar char="•"/>
              <a:defRPr/>
            </a:pPr>
            <a:r>
              <a:rPr lang="en-US" dirty="0" smtClean="0">
                <a:solidFill>
                  <a:schemeClr val="tx1">
                    <a:lumMod val="75000"/>
                    <a:lumOff val="25000"/>
                  </a:schemeClr>
                </a:solidFill>
                <a:latin typeface="Arial" charset="0"/>
              </a:rPr>
              <a:t>C-E ratio of $298,000/YLS</a:t>
            </a:r>
          </a:p>
          <a:p>
            <a:pPr eaLnBrk="1" fontAlgn="auto" hangingPunct="1">
              <a:spcAft>
                <a:spcPts val="0"/>
              </a:spcAft>
              <a:buFont typeface="Arial" pitchFamily="34" charset="0"/>
              <a:buChar char="•"/>
              <a:defRPr/>
            </a:pPr>
            <a:r>
              <a:rPr lang="en-US" dirty="0" smtClean="0">
                <a:solidFill>
                  <a:schemeClr val="tx1">
                    <a:lumMod val="75000"/>
                    <a:lumOff val="25000"/>
                  </a:schemeClr>
                </a:solidFill>
                <a:latin typeface="Arial" charset="0"/>
              </a:rPr>
              <a:t>More cost-effective at lower cost, higher incidence, younger age, increased efficacy</a:t>
            </a:r>
            <a:endParaRPr lang="en-US" dirty="0">
              <a:solidFill>
                <a:schemeClr val="tx1">
                  <a:lumMod val="75000"/>
                  <a:lumOff val="25000"/>
                </a:schemeClr>
              </a:solidFill>
              <a:latin typeface="Arial" charset="0"/>
            </a:endParaRPr>
          </a:p>
        </p:txBody>
      </p:sp>
      <p:sp>
        <p:nvSpPr>
          <p:cNvPr id="260100" name="Text Box 4"/>
          <p:cNvSpPr txBox="1">
            <a:spLocks noChangeArrowheads="1"/>
          </p:cNvSpPr>
          <p:nvPr/>
        </p:nvSpPr>
        <p:spPr bwMode="auto">
          <a:xfrm>
            <a:off x="5867400" y="6019800"/>
            <a:ext cx="3505200" cy="369888"/>
          </a:xfrm>
          <a:prstGeom prst="rect">
            <a:avLst/>
          </a:prstGeom>
          <a:noFill/>
          <a:ln w="9525">
            <a:noFill/>
            <a:miter lim="800000"/>
            <a:headEnd/>
            <a:tailEnd/>
          </a:ln>
          <a:effectLst/>
        </p:spPr>
        <p:txBody>
          <a:bodyPr>
            <a:spAutoFit/>
          </a:bodyPr>
          <a:lstStyle/>
          <a:p>
            <a:pPr fontAlgn="auto">
              <a:spcBef>
                <a:spcPct val="50000"/>
              </a:spcBef>
              <a:spcAft>
                <a:spcPts val="0"/>
              </a:spcAft>
              <a:defRPr/>
            </a:pPr>
            <a:r>
              <a:rPr lang="en-US" dirty="0" err="1">
                <a:solidFill>
                  <a:schemeClr val="tx1">
                    <a:lumMod val="95000"/>
                    <a:lumOff val="5000"/>
                  </a:schemeClr>
                </a:solidFill>
                <a:latin typeface="+mn-lt"/>
              </a:rPr>
              <a:t>Paltiel</a:t>
            </a:r>
            <a:r>
              <a:rPr lang="en-US" dirty="0">
                <a:solidFill>
                  <a:schemeClr val="tx1">
                    <a:lumMod val="95000"/>
                    <a:lumOff val="5000"/>
                  </a:schemeClr>
                </a:solidFill>
                <a:latin typeface="+mn-lt"/>
              </a:rPr>
              <a:t> et al, </a:t>
            </a:r>
            <a:r>
              <a:rPr lang="en-US" i="1" dirty="0">
                <a:solidFill>
                  <a:schemeClr val="tx1">
                    <a:lumMod val="95000"/>
                    <a:lumOff val="5000"/>
                  </a:schemeClr>
                </a:solidFill>
                <a:latin typeface="+mn-lt"/>
              </a:rPr>
              <a:t>CID</a:t>
            </a:r>
            <a:r>
              <a:rPr lang="en-US" dirty="0">
                <a:solidFill>
                  <a:schemeClr val="tx1">
                    <a:lumMod val="95000"/>
                    <a:lumOff val="5000"/>
                  </a:schemeClr>
                </a:solidFill>
                <a:latin typeface="+mn-lt"/>
              </a:rPr>
              <a:t> 2009</a:t>
            </a:r>
          </a:p>
        </p:txBody>
      </p:sp>
      <p:sp>
        <p:nvSpPr>
          <p:cNvPr id="6" name="Line 4"/>
          <p:cNvSpPr>
            <a:spLocks noChangeShapeType="1"/>
          </p:cNvSpPr>
          <p:nvPr/>
        </p:nvSpPr>
        <p:spPr bwMode="auto">
          <a:xfrm>
            <a:off x="647700" y="1600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ChangeArrowheads="1"/>
          </p:cNvSpPr>
          <p:nvPr/>
        </p:nvSpPr>
        <p:spPr bwMode="auto">
          <a:xfrm>
            <a:off x="762000" y="304800"/>
            <a:ext cx="7958138" cy="758825"/>
          </a:xfrm>
          <a:prstGeom prst="rect">
            <a:avLst/>
          </a:prstGeom>
          <a:noFill/>
          <a:ln w="12700">
            <a:noFill/>
            <a:miter lim="800000"/>
            <a:headEnd/>
            <a:tailEnd/>
          </a:ln>
        </p:spPr>
        <p:txBody>
          <a:bodyPr lIns="90488" tIns="44450" rIns="90488" bIns="44450">
            <a:spAutoFit/>
          </a:bodyPr>
          <a:lstStyle/>
          <a:p>
            <a:pPr algn="ctr" eaLnBrk="0" hangingPunct="0"/>
            <a:endParaRPr lang="en-US" sz="4400">
              <a:solidFill>
                <a:schemeClr val="tx2"/>
              </a:solidFill>
              <a:latin typeface="Times New Roman" pitchFamily="18" charset="0"/>
            </a:endParaRPr>
          </a:p>
        </p:txBody>
      </p:sp>
      <p:sp>
        <p:nvSpPr>
          <p:cNvPr id="569347" name="Rectangle 3"/>
          <p:cNvSpPr>
            <a:spLocks noChangeArrowheads="1"/>
          </p:cNvSpPr>
          <p:nvPr/>
        </p:nvSpPr>
        <p:spPr bwMode="auto">
          <a:xfrm>
            <a:off x="12700" y="342900"/>
            <a:ext cx="9448800" cy="5341938"/>
          </a:xfrm>
          <a:prstGeom prst="rect">
            <a:avLst/>
          </a:prstGeom>
          <a:noFill/>
          <a:ln w="12700">
            <a:noFill/>
            <a:miter lim="800000"/>
            <a:headEnd/>
            <a:tailEnd/>
          </a:ln>
          <a:effectLst/>
        </p:spPr>
        <p:txBody>
          <a:bodyPr lIns="90488" tIns="44450" rIns="90488" bIns="44450">
            <a:spAutoFit/>
          </a:bodyPr>
          <a:lstStyle/>
          <a:p>
            <a:pPr eaLnBrk="0" hangingPunct="0">
              <a:lnSpc>
                <a:spcPct val="110000"/>
              </a:lnSpc>
              <a:spcBef>
                <a:spcPct val="20000"/>
              </a:spcBef>
              <a:defRPr/>
            </a:pPr>
            <a:r>
              <a:rPr lang="en-US" sz="2200" b="1">
                <a:solidFill>
                  <a:schemeClr val="bg1"/>
                </a:solidFill>
                <a:latin typeface="Times New Roman" pitchFamily="18" charset="0"/>
              </a:rPr>
              <a:t>				         	 		      </a:t>
            </a:r>
          </a:p>
          <a:p>
            <a:pPr eaLnBrk="0" hangingPunct="0">
              <a:lnSpc>
                <a:spcPct val="110000"/>
              </a:lnSpc>
              <a:spcBef>
                <a:spcPct val="20000"/>
              </a:spcBef>
              <a:defRPr/>
            </a:pPr>
            <a:r>
              <a:rPr lang="en-US" sz="2200">
                <a:solidFill>
                  <a:srgbClr val="404040"/>
                </a:solidFill>
                <a:latin typeface="Times New Roman" pitchFamily="18" charset="0"/>
              </a:rPr>
              <a:t>			</a:t>
            </a:r>
            <a:r>
              <a:rPr lang="en-US" sz="2200">
                <a:solidFill>
                  <a:srgbClr val="404040"/>
                </a:solidFill>
                <a:latin typeface="Calibri" pitchFamily="34" charset="0"/>
              </a:rPr>
              <a:t>	     </a:t>
            </a:r>
          </a:p>
          <a:p>
            <a:pPr eaLnBrk="0" hangingPunct="0">
              <a:lnSpc>
                <a:spcPct val="110000"/>
              </a:lnSpc>
              <a:spcBef>
                <a:spcPct val="20000"/>
              </a:spcBef>
              <a:defRPr/>
            </a:pPr>
            <a:r>
              <a:rPr lang="en-US" sz="2200">
                <a:solidFill>
                  <a:srgbClr val="404040"/>
                </a:solidFill>
                <a:latin typeface="Calibri" pitchFamily="34" charset="0"/>
              </a:rPr>
              <a:t>				     	 C-E Ratio</a:t>
            </a:r>
          </a:p>
          <a:p>
            <a:pPr eaLnBrk="0" hangingPunct="0">
              <a:spcBef>
                <a:spcPct val="20000"/>
              </a:spcBef>
              <a:defRPr/>
            </a:pPr>
            <a:r>
              <a:rPr lang="en-US" sz="2200">
                <a:solidFill>
                  <a:srgbClr val="404040"/>
                </a:solidFill>
                <a:latin typeface="Calibri" pitchFamily="34" charset="0"/>
              </a:rPr>
              <a:t>Intervention	         	 Agent	    	($/QALY)*	Reference</a:t>
            </a:r>
          </a:p>
          <a:p>
            <a:pPr eaLnBrk="0" hangingPunct="0">
              <a:lnSpc>
                <a:spcPct val="20000"/>
              </a:lnSpc>
              <a:spcBef>
                <a:spcPct val="20000"/>
              </a:spcBef>
              <a:defRPr/>
            </a:pPr>
            <a:endParaRPr lang="en-US" sz="2200">
              <a:solidFill>
                <a:srgbClr val="404040"/>
              </a:solidFill>
              <a:latin typeface="Calibri" pitchFamily="34" charset="0"/>
            </a:endParaRPr>
          </a:p>
          <a:p>
            <a:pPr eaLnBrk="0" hangingPunct="0">
              <a:spcBef>
                <a:spcPct val="20000"/>
              </a:spcBef>
              <a:defRPr/>
            </a:pPr>
            <a:r>
              <a:rPr lang="en-US" sz="2200">
                <a:solidFill>
                  <a:srgbClr val="404040"/>
                </a:solidFill>
                <a:latin typeface="Calibri" pitchFamily="34" charset="0"/>
              </a:rPr>
              <a:t>PCP/Toxo proph. 	TMP-SMX           $2,800     	</a:t>
            </a:r>
            <a:r>
              <a:rPr lang="en-US" sz="2000">
                <a:solidFill>
                  <a:srgbClr val="404040"/>
                </a:solidFill>
                <a:latin typeface="Calibri" pitchFamily="34" charset="0"/>
              </a:rPr>
              <a:t>Freedberg JAMA 1998</a:t>
            </a:r>
          </a:p>
          <a:p>
            <a:pPr eaLnBrk="0" hangingPunct="0">
              <a:spcBef>
                <a:spcPct val="40000"/>
              </a:spcBef>
              <a:defRPr/>
            </a:pPr>
            <a:r>
              <a:rPr lang="en-US" sz="2200">
                <a:solidFill>
                  <a:srgbClr val="404040"/>
                </a:solidFill>
                <a:latin typeface="Calibri" pitchFamily="34" charset="0"/>
              </a:rPr>
              <a:t>ART		  	AZT/3TC/EFV </a:t>
            </a:r>
            <a:r>
              <a:rPr lang="en-US" sz="1000">
                <a:solidFill>
                  <a:srgbClr val="404040"/>
                </a:solidFill>
                <a:latin typeface="Calibri" pitchFamily="34" charset="0"/>
              </a:rPr>
              <a:t>          </a:t>
            </a:r>
            <a:r>
              <a:rPr lang="en-US" sz="2200">
                <a:solidFill>
                  <a:srgbClr val="404040"/>
                </a:solidFill>
                <a:latin typeface="Calibri" pitchFamily="34" charset="0"/>
              </a:rPr>
              <a:t>$11,700	</a:t>
            </a:r>
            <a:r>
              <a:rPr lang="en-US" sz="2000">
                <a:solidFill>
                  <a:srgbClr val="404040"/>
                </a:solidFill>
                <a:latin typeface="Calibri" pitchFamily="34" charset="0"/>
              </a:rPr>
              <a:t>Freedberg NEJM 2001</a:t>
            </a:r>
          </a:p>
          <a:p>
            <a:pPr eaLnBrk="0" hangingPunct="0">
              <a:spcBef>
                <a:spcPct val="40000"/>
              </a:spcBef>
              <a:defRPr/>
            </a:pPr>
            <a:r>
              <a:rPr lang="en-US" sz="2200">
                <a:solidFill>
                  <a:srgbClr val="404040"/>
                </a:solidFill>
                <a:latin typeface="Calibri" pitchFamily="34" charset="0"/>
              </a:rPr>
              <a:t>Resistance Test		   ---		$20,200       	</a:t>
            </a:r>
            <a:r>
              <a:rPr lang="en-US" sz="2000">
                <a:solidFill>
                  <a:srgbClr val="404040"/>
                </a:solidFill>
                <a:latin typeface="Calibri" pitchFamily="34" charset="0"/>
              </a:rPr>
              <a:t>Weinstein Annals 2001</a:t>
            </a:r>
          </a:p>
          <a:p>
            <a:pPr eaLnBrk="0" hangingPunct="0">
              <a:spcBef>
                <a:spcPct val="40000"/>
              </a:spcBef>
              <a:defRPr/>
            </a:pPr>
            <a:r>
              <a:rPr lang="en-US" sz="2200">
                <a:solidFill>
                  <a:srgbClr val="404040"/>
                </a:solidFill>
                <a:latin typeface="Calibri" pitchFamily="34" charset="0"/>
              </a:rPr>
              <a:t>Resistance Test </a:t>
            </a:r>
            <a:r>
              <a:rPr lang="en-US">
                <a:solidFill>
                  <a:srgbClr val="404040"/>
                </a:solidFill>
                <a:latin typeface="Calibri" pitchFamily="34" charset="0"/>
              </a:rPr>
              <a:t>(naïve)	    </a:t>
            </a:r>
            <a:r>
              <a:rPr lang="en-US" sz="2200">
                <a:solidFill>
                  <a:srgbClr val="404040"/>
                </a:solidFill>
                <a:latin typeface="Calibri" pitchFamily="34" charset="0"/>
              </a:rPr>
              <a:t>---	 	$23,900</a:t>
            </a:r>
            <a:r>
              <a:rPr lang="en-US" sz="2000">
                <a:solidFill>
                  <a:srgbClr val="404040"/>
                </a:solidFill>
                <a:latin typeface="Calibri" pitchFamily="34" charset="0"/>
              </a:rPr>
              <a:t>       	Sax CID 2005</a:t>
            </a:r>
          </a:p>
          <a:p>
            <a:pPr eaLnBrk="0" hangingPunct="0">
              <a:spcBef>
                <a:spcPct val="40000"/>
              </a:spcBef>
              <a:defRPr/>
            </a:pPr>
            <a:r>
              <a:rPr lang="en-US" sz="2200">
                <a:solidFill>
                  <a:srgbClr val="404040"/>
                </a:solidFill>
                <a:effectLst>
                  <a:outerShdw blurRad="38100" dist="38100" dir="2700000" algn="tl">
                    <a:srgbClr val="C0C0C0"/>
                  </a:outerShdw>
                </a:effectLst>
                <a:latin typeface="Calibri" pitchFamily="34" charset="0"/>
              </a:rPr>
              <a:t>Inpt HIV screening 	   --- 		$38,600 	</a:t>
            </a:r>
            <a:r>
              <a:rPr lang="en-US" sz="2000">
                <a:solidFill>
                  <a:srgbClr val="404040"/>
                </a:solidFill>
                <a:effectLst>
                  <a:outerShdw blurRad="38100" dist="38100" dir="2700000" algn="tl">
                    <a:srgbClr val="C0C0C0"/>
                  </a:outerShdw>
                </a:effectLst>
                <a:latin typeface="Calibri" pitchFamily="34" charset="0"/>
              </a:rPr>
              <a:t>Walensky AJM 2005</a:t>
            </a:r>
          </a:p>
          <a:p>
            <a:pPr eaLnBrk="0" hangingPunct="0">
              <a:spcBef>
                <a:spcPct val="40000"/>
              </a:spcBef>
              <a:defRPr/>
            </a:pPr>
            <a:r>
              <a:rPr lang="en-US" sz="2200">
                <a:solidFill>
                  <a:srgbClr val="404040"/>
                </a:solidFill>
                <a:latin typeface="Calibri" pitchFamily="34" charset="0"/>
              </a:rPr>
              <a:t>MAC proph.		Azithromycin     $43,300       	</a:t>
            </a:r>
            <a:r>
              <a:rPr lang="en-US" sz="2000">
                <a:solidFill>
                  <a:srgbClr val="404040"/>
                </a:solidFill>
                <a:latin typeface="Calibri" pitchFamily="34" charset="0"/>
              </a:rPr>
              <a:t>Freedberg JAMA 1998</a:t>
            </a:r>
          </a:p>
          <a:p>
            <a:pPr eaLnBrk="0" hangingPunct="0">
              <a:spcBef>
                <a:spcPct val="20000"/>
              </a:spcBef>
              <a:defRPr/>
            </a:pPr>
            <a:r>
              <a:rPr lang="en-US" sz="2200">
                <a:solidFill>
                  <a:srgbClr val="404040"/>
                </a:solidFill>
                <a:effectLst>
                  <a:outerShdw blurRad="38100" dist="38100" dir="2700000" algn="tl">
                    <a:srgbClr val="C0C0C0"/>
                  </a:outerShdw>
                </a:effectLst>
                <a:latin typeface="Calibri" pitchFamily="34" charset="0"/>
              </a:rPr>
              <a:t>HIV screening q5y 	   --- 		$50,000	P</a:t>
            </a:r>
            <a:r>
              <a:rPr lang="en-US" sz="2000">
                <a:solidFill>
                  <a:srgbClr val="404040"/>
                </a:solidFill>
                <a:effectLst>
                  <a:outerShdw blurRad="38100" dist="38100" dir="2700000" algn="tl">
                    <a:srgbClr val="C0C0C0"/>
                  </a:outerShdw>
                </a:effectLst>
                <a:latin typeface="Calibri" pitchFamily="34" charset="0"/>
              </a:rPr>
              <a:t>altiel NEJM 2005</a:t>
            </a:r>
          </a:p>
          <a:p>
            <a:pPr eaLnBrk="0" hangingPunct="0">
              <a:defRPr/>
            </a:pPr>
            <a:r>
              <a:rPr lang="en-US" sz="2200">
                <a:solidFill>
                  <a:srgbClr val="404040"/>
                </a:solidFill>
                <a:effectLst>
                  <a:outerShdw blurRad="38100" dist="38100" dir="2700000" algn="tl">
                    <a:srgbClr val="C0C0C0"/>
                  </a:outerShdw>
                </a:effectLst>
                <a:latin typeface="Calibri" pitchFamily="34" charset="0"/>
              </a:rPr>
              <a:t>  high risk patients	          	</a:t>
            </a:r>
          </a:p>
        </p:txBody>
      </p:sp>
      <p:sp>
        <p:nvSpPr>
          <p:cNvPr id="26628" name="Text Box 4"/>
          <p:cNvSpPr txBox="1">
            <a:spLocks noChangeArrowheads="1"/>
          </p:cNvSpPr>
          <p:nvPr/>
        </p:nvSpPr>
        <p:spPr bwMode="auto">
          <a:xfrm>
            <a:off x="-457200" y="517525"/>
            <a:ext cx="10134600" cy="366713"/>
          </a:xfrm>
          <a:prstGeom prst="rect">
            <a:avLst/>
          </a:prstGeom>
          <a:noFill/>
          <a:ln w="127000">
            <a:noFill/>
            <a:miter lim="800000"/>
            <a:headEnd/>
            <a:tailEnd/>
          </a:ln>
        </p:spPr>
        <p:txBody>
          <a:bodyPr anchor="ctr">
            <a:spAutoFit/>
          </a:bodyPr>
          <a:lstStyle/>
          <a:p>
            <a:pPr algn="ctr" eaLnBrk="0" fontAlgn="auto" hangingPunct="0">
              <a:lnSpc>
                <a:spcPct val="30000"/>
              </a:lnSpc>
              <a:spcBef>
                <a:spcPct val="50000"/>
              </a:spcBef>
              <a:spcAft>
                <a:spcPts val="0"/>
              </a:spcAft>
              <a:defRPr/>
            </a:pPr>
            <a:r>
              <a:rPr lang="en-US" sz="4000" dirty="0">
                <a:solidFill>
                  <a:schemeClr val="tx1">
                    <a:lumMod val="75000"/>
                    <a:lumOff val="25000"/>
                  </a:schemeClr>
                </a:solidFill>
                <a:latin typeface="+mn-lt"/>
              </a:rPr>
              <a:t>Cost-effectiveness Ratios for HIV Care</a:t>
            </a:r>
          </a:p>
        </p:txBody>
      </p:sp>
      <p:sp>
        <p:nvSpPr>
          <p:cNvPr id="26629" name="Text Box 5"/>
          <p:cNvSpPr txBox="1">
            <a:spLocks noChangeArrowheads="1"/>
          </p:cNvSpPr>
          <p:nvPr/>
        </p:nvSpPr>
        <p:spPr bwMode="auto">
          <a:xfrm>
            <a:off x="5307013" y="6489700"/>
            <a:ext cx="3679825" cy="369888"/>
          </a:xfrm>
          <a:prstGeom prst="rect">
            <a:avLst/>
          </a:prstGeom>
          <a:noFill/>
          <a:ln w="12700">
            <a:noFill/>
            <a:miter lim="800000"/>
            <a:headEnd/>
            <a:tailEnd/>
          </a:ln>
        </p:spPr>
        <p:txBody>
          <a:bodyPr wrap="none" anchor="ctr">
            <a:spAutoFit/>
          </a:bodyPr>
          <a:lstStyle/>
          <a:p>
            <a:pPr algn="ctr" eaLnBrk="0" fontAlgn="auto" hangingPunct="0">
              <a:spcBef>
                <a:spcPct val="50000"/>
              </a:spcBef>
              <a:spcAft>
                <a:spcPts val="0"/>
              </a:spcAft>
              <a:defRPr/>
            </a:pPr>
            <a:r>
              <a:rPr lang="en-US" dirty="0">
                <a:solidFill>
                  <a:schemeClr val="tx1">
                    <a:lumMod val="75000"/>
                    <a:lumOff val="25000"/>
                  </a:schemeClr>
                </a:solidFill>
                <a:latin typeface="+mn-lt"/>
              </a:rPr>
              <a:t>*All costs adjusted to 2001 US dollars</a:t>
            </a:r>
            <a:endParaRPr lang="en-US" sz="2800" dirty="0">
              <a:solidFill>
                <a:schemeClr val="tx1">
                  <a:lumMod val="75000"/>
                  <a:lumOff val="25000"/>
                </a:schemeClr>
              </a:solidFill>
              <a:latin typeface="+mn-lt"/>
            </a:endParaRPr>
          </a:p>
        </p:txBody>
      </p:sp>
      <p:sp>
        <p:nvSpPr>
          <p:cNvPr id="291846" name="Line 7"/>
          <p:cNvSpPr>
            <a:spLocks noChangeShapeType="1"/>
          </p:cNvSpPr>
          <p:nvPr/>
        </p:nvSpPr>
        <p:spPr bwMode="auto">
          <a:xfrm>
            <a:off x="63500" y="2095500"/>
            <a:ext cx="8915400" cy="0"/>
          </a:xfrm>
          <a:prstGeom prst="line">
            <a:avLst/>
          </a:prstGeom>
          <a:noFill/>
          <a:ln w="12700">
            <a:solidFill>
              <a:schemeClr val="bg1"/>
            </a:solidFill>
            <a:round/>
            <a:headEnd/>
            <a:tailEnd/>
          </a:ln>
        </p:spPr>
        <p:txBody>
          <a:bodyPr wrap="none" anchor="ctr"/>
          <a:lstStyle/>
          <a:p>
            <a:endParaRPr lang="en-US"/>
          </a:p>
        </p:txBody>
      </p:sp>
      <p:sp>
        <p:nvSpPr>
          <p:cNvPr id="291847" name="Line 8"/>
          <p:cNvSpPr>
            <a:spLocks noChangeShapeType="1"/>
          </p:cNvSpPr>
          <p:nvPr/>
        </p:nvSpPr>
        <p:spPr bwMode="auto">
          <a:xfrm>
            <a:off x="76200" y="5867400"/>
            <a:ext cx="8915400" cy="0"/>
          </a:xfrm>
          <a:prstGeom prst="line">
            <a:avLst/>
          </a:prstGeom>
          <a:noFill/>
          <a:ln w="12700">
            <a:solidFill>
              <a:schemeClr val="bg1"/>
            </a:solidFill>
            <a:round/>
            <a:headEnd/>
            <a:tailEnd/>
          </a:ln>
        </p:spPr>
        <p:txBody>
          <a:bodyPr wrap="none" anchor="ctr"/>
          <a:lstStyle/>
          <a:p>
            <a:endParaRPr lang="en-US"/>
          </a:p>
        </p:txBody>
      </p:sp>
      <p:sp>
        <p:nvSpPr>
          <p:cNvPr id="291848" name="Line 9"/>
          <p:cNvSpPr>
            <a:spLocks noChangeShapeType="1"/>
          </p:cNvSpPr>
          <p:nvPr/>
        </p:nvSpPr>
        <p:spPr bwMode="auto">
          <a:xfrm>
            <a:off x="228600" y="5867400"/>
            <a:ext cx="8686800" cy="0"/>
          </a:xfrm>
          <a:prstGeom prst="line">
            <a:avLst/>
          </a:prstGeom>
          <a:noFill/>
          <a:ln w="12700">
            <a:solidFill>
              <a:srgbClr val="FF0000"/>
            </a:solidFill>
            <a:round/>
            <a:headEnd/>
            <a:tailEnd/>
          </a:ln>
        </p:spPr>
        <p:txBody>
          <a:bodyPr wrap="none" anchor="ctr"/>
          <a:lstStyle/>
          <a:p>
            <a:endParaRPr lang="en-US"/>
          </a:p>
        </p:txBody>
      </p:sp>
      <p:sp>
        <p:nvSpPr>
          <p:cNvPr id="291849" name="Line 9"/>
          <p:cNvSpPr>
            <a:spLocks noChangeShapeType="1"/>
          </p:cNvSpPr>
          <p:nvPr/>
        </p:nvSpPr>
        <p:spPr bwMode="auto">
          <a:xfrm>
            <a:off x="152400" y="2133600"/>
            <a:ext cx="8686800" cy="0"/>
          </a:xfrm>
          <a:prstGeom prst="line">
            <a:avLst/>
          </a:prstGeom>
          <a:noFill/>
          <a:ln w="12700">
            <a:solidFill>
              <a:srgbClr val="FF0000"/>
            </a:solidFill>
            <a:round/>
            <a:headEnd/>
            <a:tailEnd/>
          </a:ln>
        </p:spPr>
        <p:txBody>
          <a:bodyPr wrap="none" anchor="ctr"/>
          <a:lstStyle/>
          <a:p>
            <a:endParaRPr lang="en-US"/>
          </a:p>
        </p:txBody>
      </p:sp>
      <p:sp>
        <p:nvSpPr>
          <p:cNvPr id="11" name="Line 4"/>
          <p:cNvSpPr>
            <a:spLocks noChangeShapeType="1"/>
          </p:cNvSpPr>
          <p:nvPr/>
        </p:nvSpPr>
        <p:spPr bwMode="auto">
          <a:xfrm>
            <a:off x="647700" y="9906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nvGraphicFramePr>
        <p:xfrm>
          <a:off x="228600" y="1345328"/>
          <a:ext cx="8153400" cy="5410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Table 7"/>
          <p:cNvGraphicFramePr>
            <a:graphicFrameLocks noGrp="1"/>
          </p:cNvGraphicFramePr>
          <p:nvPr/>
        </p:nvGraphicFramePr>
        <p:xfrm>
          <a:off x="2971800" y="1268413"/>
          <a:ext cx="4876800" cy="1584960"/>
        </p:xfrm>
        <a:graphic>
          <a:graphicData uri="http://schemas.openxmlformats.org/drawingml/2006/table">
            <a:tbl>
              <a:tblPr/>
              <a:tblGrid>
                <a:gridCol w="2620963"/>
                <a:gridCol w="2255837"/>
              </a:tblGrid>
              <a:tr h="371475">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kumimoji="0" lang="en-US" sz="1800" b="1" i="0" u="none" strike="noStrike" cap="none" normalizeH="0" baseline="0" smtClean="0">
                        <a:ln>
                          <a:noFill/>
                        </a:ln>
                        <a:solidFill>
                          <a:schemeClr val="tx1"/>
                        </a:solidFill>
                        <a:effectLst/>
                        <a:latin typeface="Calibri"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 </a:t>
                      </a:r>
                      <a:r>
                        <a:rPr kumimoji="0" lang="en-US" sz="2000" b="1" i="0" u="sng" strike="noStrike" cap="none" normalizeH="0" baseline="0" smtClean="0">
                          <a:ln>
                            <a:noFill/>
                          </a:ln>
                          <a:solidFill>
                            <a:schemeClr val="tx1"/>
                          </a:solidFill>
                          <a:effectLst/>
                          <a:latin typeface="Calibri" pitchFamily="34" charset="0"/>
                        </a:rPr>
                        <a:t>5-year survival</a:t>
                      </a:r>
                    </a:p>
                  </a:txBody>
                  <a:tcPr horzOverflow="overflow">
                    <a:lnL>
                      <a:noFill/>
                    </a:lnL>
                    <a:lnR>
                      <a:noFill/>
                    </a:lnR>
                    <a:lnT>
                      <a:noFill/>
                    </a:lnT>
                    <a:lnB>
                      <a:noFill/>
                    </a:lnB>
                    <a:lnTlToBr>
                      <a:noFill/>
                    </a:lnTlToBr>
                    <a:lnBlToTr>
                      <a:noFill/>
                    </a:lnBlToTr>
                    <a:noFill/>
                  </a:tcPr>
                </a:tc>
              </a:tr>
              <a:tr h="371475">
                <a:tc>
                  <a:txBody>
                    <a:bodyPr/>
                    <a:lstStyle/>
                    <a:p>
                      <a:pPr marL="0" marR="0" lvl="2" indent="0" algn="r"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Early ART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93%</a:t>
                      </a:r>
                    </a:p>
                  </a:txBody>
                  <a:tcPr horzOverflow="overflow">
                    <a:lnL>
                      <a:noFill/>
                    </a:lnL>
                    <a:lnR>
                      <a:noFill/>
                    </a:lnR>
                    <a:lnT>
                      <a:noFill/>
                    </a:lnT>
                    <a:lnB>
                      <a:noFill/>
                    </a:lnB>
                    <a:lnTlToBr>
                      <a:noFill/>
                    </a:lnTlToBr>
                    <a:lnBlToTr>
                      <a:noFill/>
                    </a:lnBlToTr>
                    <a:noFill/>
                  </a:tcPr>
                </a:tc>
              </a:tr>
              <a:tr h="371475">
                <a:tc>
                  <a:txBody>
                    <a:bodyPr/>
                    <a:lstStyle/>
                    <a:p>
                      <a:pPr marL="0" marR="0" lvl="2" indent="0" algn="r"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Delayed ART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84%</a:t>
                      </a:r>
                    </a:p>
                  </a:txBody>
                  <a:tcPr horzOverflow="overflow">
                    <a:lnL>
                      <a:noFill/>
                    </a:lnL>
                    <a:lnR>
                      <a:noFill/>
                    </a:lnR>
                    <a:lnT>
                      <a:noFill/>
                    </a:lnT>
                    <a:lnB>
                      <a:noFill/>
                    </a:lnB>
                    <a:lnTlToBr>
                      <a:noFill/>
                    </a:lnTlToBr>
                    <a:lnBlToTr>
                      <a:noFill/>
                    </a:lnBlToTr>
                    <a:noFill/>
                  </a:tcPr>
                </a:tc>
              </a:tr>
              <a:tr h="371475">
                <a:tc>
                  <a:txBody>
                    <a:bodyPr/>
                    <a:lstStyle/>
                    <a:p>
                      <a:pPr marL="0" marR="0" lvl="2" indent="0" algn="r"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No ART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55%</a:t>
                      </a:r>
                    </a:p>
                  </a:txBody>
                  <a:tcPr horzOverflow="overflow">
                    <a:lnL>
                      <a:noFill/>
                    </a:lnL>
                    <a:lnR>
                      <a:noFill/>
                    </a:lnR>
                    <a:lnT>
                      <a:noFill/>
                    </a:lnT>
                    <a:lnB>
                      <a:noFill/>
                    </a:lnB>
                    <a:lnTlToBr>
                      <a:noFill/>
                    </a:lnTlToBr>
                    <a:lnBlToTr>
                      <a:noFill/>
                    </a:lnBlToTr>
                    <a:noFill/>
                  </a:tcPr>
                </a:tc>
              </a:tr>
            </a:tbl>
          </a:graphicData>
        </a:graphic>
      </p:graphicFrame>
      <p:cxnSp>
        <p:nvCxnSpPr>
          <p:cNvPr id="293899" name="Straight Connector 9"/>
          <p:cNvCxnSpPr>
            <a:cxnSpLocks noChangeShapeType="1"/>
          </p:cNvCxnSpPr>
          <p:nvPr/>
        </p:nvCxnSpPr>
        <p:spPr bwMode="auto">
          <a:xfrm>
            <a:off x="3521075" y="2252663"/>
            <a:ext cx="381000" cy="1587"/>
          </a:xfrm>
          <a:prstGeom prst="line">
            <a:avLst/>
          </a:prstGeom>
          <a:noFill/>
          <a:ln w="44450" algn="ctr">
            <a:solidFill>
              <a:srgbClr val="FF0000"/>
            </a:solidFill>
            <a:round/>
            <a:headEnd/>
            <a:tailEnd/>
          </a:ln>
        </p:spPr>
      </p:cxnSp>
      <p:cxnSp>
        <p:nvCxnSpPr>
          <p:cNvPr id="293900" name="Straight Connector 10"/>
          <p:cNvCxnSpPr>
            <a:cxnSpLocks noChangeShapeType="1"/>
          </p:cNvCxnSpPr>
          <p:nvPr/>
        </p:nvCxnSpPr>
        <p:spPr bwMode="auto">
          <a:xfrm>
            <a:off x="3521075" y="1857375"/>
            <a:ext cx="381000" cy="1588"/>
          </a:xfrm>
          <a:prstGeom prst="line">
            <a:avLst/>
          </a:prstGeom>
          <a:noFill/>
          <a:ln w="44450" algn="ctr">
            <a:solidFill>
              <a:srgbClr val="000099"/>
            </a:solidFill>
            <a:round/>
            <a:headEnd/>
            <a:tailEnd/>
          </a:ln>
        </p:spPr>
      </p:cxnSp>
      <p:cxnSp>
        <p:nvCxnSpPr>
          <p:cNvPr id="33806" name="Straight Connector 11"/>
          <p:cNvCxnSpPr>
            <a:cxnSpLocks noChangeShapeType="1"/>
          </p:cNvCxnSpPr>
          <p:nvPr/>
        </p:nvCxnSpPr>
        <p:spPr bwMode="auto">
          <a:xfrm>
            <a:off x="3521075" y="2649538"/>
            <a:ext cx="381000" cy="1587"/>
          </a:xfrm>
          <a:prstGeom prst="line">
            <a:avLst/>
          </a:prstGeom>
          <a:noFill/>
          <a:ln w="25400" algn="ctr">
            <a:solidFill>
              <a:schemeClr val="bg1">
                <a:lumMod val="50000"/>
              </a:schemeClr>
            </a:solidFill>
            <a:prstDash val="solid"/>
            <a:round/>
            <a:headEnd/>
            <a:tailEnd/>
          </a:ln>
        </p:spPr>
      </p:cxnSp>
      <p:cxnSp>
        <p:nvCxnSpPr>
          <p:cNvPr id="293902" name="Straight Connector 13"/>
          <p:cNvCxnSpPr>
            <a:cxnSpLocks noChangeShapeType="1"/>
          </p:cNvCxnSpPr>
          <p:nvPr/>
        </p:nvCxnSpPr>
        <p:spPr bwMode="auto">
          <a:xfrm rot="5400000" flipH="1" flipV="1">
            <a:off x="-76993" y="3706019"/>
            <a:ext cx="4268787" cy="3175"/>
          </a:xfrm>
          <a:prstGeom prst="line">
            <a:avLst/>
          </a:prstGeom>
          <a:noFill/>
          <a:ln w="28575" algn="ctr">
            <a:solidFill>
              <a:schemeClr val="tx1"/>
            </a:solidFill>
            <a:prstDash val="dash"/>
            <a:round/>
            <a:headEnd/>
            <a:tailEnd/>
          </a:ln>
        </p:spPr>
      </p:cxnSp>
      <p:sp>
        <p:nvSpPr>
          <p:cNvPr id="15" name="Rectangle 2"/>
          <p:cNvSpPr txBox="1">
            <a:spLocks noChangeArrowheads="1"/>
          </p:cNvSpPr>
          <p:nvPr/>
        </p:nvSpPr>
        <p:spPr bwMode="auto">
          <a:xfrm>
            <a:off x="349250" y="182563"/>
            <a:ext cx="8445500" cy="914400"/>
          </a:xfrm>
          <a:prstGeom prst="rect">
            <a:avLst/>
          </a:prstGeom>
          <a:noFill/>
          <a:ln w="9525">
            <a:noFill/>
            <a:miter lim="800000"/>
            <a:headEnd/>
            <a:tailEnd/>
          </a:ln>
        </p:spPr>
        <p:txBody>
          <a:bodyPr anchor="ctr"/>
          <a:lstStyle/>
          <a:p>
            <a:pPr algn="ctr" eaLnBrk="0" hangingPunct="0">
              <a:defRPr/>
            </a:pPr>
            <a:r>
              <a:rPr lang="en-US" sz="3600" kern="0" dirty="0">
                <a:latin typeface="+mj-lt"/>
                <a:ea typeface="+mj-ea"/>
                <a:cs typeface="+mj-cs"/>
              </a:rPr>
              <a:t>Results: </a:t>
            </a:r>
            <a:br>
              <a:rPr lang="en-US" sz="3600" kern="0" dirty="0">
                <a:latin typeface="+mj-lt"/>
                <a:ea typeface="+mj-ea"/>
                <a:cs typeface="+mj-cs"/>
              </a:rPr>
            </a:br>
            <a:r>
              <a:rPr lang="en-US" sz="3600" kern="0" dirty="0">
                <a:latin typeface="+mj-lt"/>
                <a:ea typeface="+mj-ea"/>
                <a:cs typeface="+mj-cs"/>
              </a:rPr>
              <a:t>Survival for South Africa</a:t>
            </a:r>
          </a:p>
        </p:txBody>
      </p:sp>
      <p:sp>
        <p:nvSpPr>
          <p:cNvPr id="11"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p:nvPr/>
        </p:nvGraphicFramePr>
        <p:xfrm>
          <a:off x="171451" y="1245476"/>
          <a:ext cx="8458200" cy="547917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le 6"/>
          <p:cNvGraphicFramePr>
            <a:graphicFrameLocks noGrp="1"/>
          </p:cNvGraphicFramePr>
          <p:nvPr/>
        </p:nvGraphicFramePr>
        <p:xfrm>
          <a:off x="3622675" y="3594100"/>
          <a:ext cx="6715125" cy="1584960"/>
        </p:xfrm>
        <a:graphic>
          <a:graphicData uri="http://schemas.openxmlformats.org/drawingml/2006/table">
            <a:tbl>
              <a:tblPr/>
              <a:tblGrid>
                <a:gridCol w="3667125"/>
                <a:gridCol w="3048000"/>
              </a:tblGrid>
              <a:tr h="371475">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kumimoji="0" lang="en-US" sz="1800" b="1" i="0" u="none" strike="noStrike" cap="none" normalizeH="0" baseline="0" smtClean="0">
                        <a:ln>
                          <a:noFill/>
                        </a:ln>
                        <a:solidFill>
                          <a:schemeClr val="tx1"/>
                        </a:solidFill>
                        <a:effectLst/>
                        <a:latin typeface="Calibri"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 </a:t>
                      </a:r>
                      <a:endParaRPr kumimoji="0" lang="en-US" sz="2000" b="1" i="0" u="sng" strike="noStrike" cap="none" normalizeH="0" baseline="0" smtClean="0">
                        <a:ln>
                          <a:noFill/>
                        </a:ln>
                        <a:solidFill>
                          <a:schemeClr val="tx1"/>
                        </a:solidFill>
                        <a:effectLst/>
                        <a:latin typeface="Calibri" pitchFamily="34" charset="0"/>
                      </a:endParaRPr>
                    </a:p>
                  </a:txBody>
                  <a:tcPr horzOverflow="overflow">
                    <a:lnL>
                      <a:noFill/>
                    </a:lnL>
                    <a:lnR>
                      <a:noFill/>
                    </a:lnR>
                    <a:lnT>
                      <a:noFill/>
                    </a:lnT>
                    <a:lnB>
                      <a:noFill/>
                    </a:lnB>
                    <a:lnTlToBr>
                      <a:noFill/>
                    </a:lnTlToBr>
                    <a:lnBlToTr>
                      <a:noFill/>
                    </a:lnBlToTr>
                    <a:noFill/>
                  </a:tcPr>
                </a:tc>
              </a:tr>
              <a:tr h="371475">
                <a:tc>
                  <a:txBody>
                    <a:bodyPr/>
                    <a:lstStyle/>
                    <a:p>
                      <a:pPr marL="0" marR="0" lvl="0" indent="0" algn="r"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Early ART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kumimoji="0" lang="en-US" sz="2000" b="0" i="0" u="none" strike="noStrike" cap="none" normalizeH="0" baseline="0" smtClean="0">
                        <a:ln>
                          <a:noFill/>
                        </a:ln>
                        <a:solidFill>
                          <a:schemeClr val="tx1"/>
                        </a:solidFill>
                        <a:effectLst/>
                        <a:latin typeface="Calibri" pitchFamily="34" charset="0"/>
                      </a:endParaRPr>
                    </a:p>
                  </a:txBody>
                  <a:tcPr horzOverflow="overflow">
                    <a:lnL>
                      <a:noFill/>
                    </a:lnL>
                    <a:lnR>
                      <a:noFill/>
                    </a:lnR>
                    <a:lnT>
                      <a:noFill/>
                    </a:lnT>
                    <a:lnB>
                      <a:noFill/>
                    </a:lnB>
                    <a:lnTlToBr>
                      <a:noFill/>
                    </a:lnTlToBr>
                    <a:lnBlToTr>
                      <a:noFill/>
                    </a:lnBlToTr>
                    <a:noFill/>
                  </a:tcPr>
                </a:tc>
              </a:tr>
              <a:tr h="388938">
                <a:tc>
                  <a:txBody>
                    <a:bodyPr/>
                    <a:lstStyle/>
                    <a:p>
                      <a:pPr marL="0" marR="0" lvl="0" indent="0" algn="r"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Delayed ART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kumimoji="0" lang="en-US" sz="2000" b="0" i="0" u="none" strike="noStrike" cap="none" normalizeH="0" baseline="0" smtClean="0">
                        <a:ln>
                          <a:noFill/>
                        </a:ln>
                        <a:solidFill>
                          <a:schemeClr val="tx1"/>
                        </a:solidFill>
                        <a:effectLst/>
                        <a:latin typeface="Calibri" pitchFamily="34" charset="0"/>
                      </a:endParaRPr>
                    </a:p>
                  </a:txBody>
                  <a:tcPr horzOverflow="overflow">
                    <a:lnL>
                      <a:noFill/>
                    </a:lnL>
                    <a:lnR>
                      <a:noFill/>
                    </a:lnR>
                    <a:lnT>
                      <a:noFill/>
                    </a:lnT>
                    <a:lnB>
                      <a:noFill/>
                    </a:lnB>
                    <a:lnTlToBr>
                      <a:noFill/>
                    </a:lnTlToBr>
                    <a:lnBlToTr>
                      <a:noFill/>
                    </a:lnBlToTr>
                    <a:noFill/>
                  </a:tcPr>
                </a:tc>
              </a:tr>
              <a:tr h="371475">
                <a:tc>
                  <a:txBody>
                    <a:bodyPr/>
                    <a:lstStyle/>
                    <a:p>
                      <a:pPr marL="0" marR="0" lvl="0" indent="0" algn="r"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No ART</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kumimoji="0" lang="en-US" sz="2000" b="0" i="0" u="none" strike="noStrike" cap="none" normalizeH="0" baseline="0" smtClean="0">
                        <a:ln>
                          <a:noFill/>
                        </a:ln>
                        <a:solidFill>
                          <a:schemeClr val="tx1"/>
                        </a:solidFill>
                        <a:effectLst/>
                        <a:latin typeface="Calibri" pitchFamily="34" charset="0"/>
                      </a:endParaRPr>
                    </a:p>
                  </a:txBody>
                  <a:tcPr horzOverflow="overflow">
                    <a:lnL>
                      <a:noFill/>
                    </a:lnL>
                    <a:lnR>
                      <a:noFill/>
                    </a:lnR>
                    <a:lnT>
                      <a:noFill/>
                    </a:lnT>
                    <a:lnB>
                      <a:noFill/>
                    </a:lnB>
                    <a:lnTlToBr>
                      <a:noFill/>
                    </a:lnTlToBr>
                    <a:lnBlToTr>
                      <a:noFill/>
                    </a:lnBlToTr>
                    <a:noFill/>
                  </a:tcPr>
                </a:tc>
              </a:tr>
            </a:tbl>
          </a:graphicData>
        </a:graphic>
      </p:graphicFrame>
      <p:sp>
        <p:nvSpPr>
          <p:cNvPr id="13" name="Rectangle 2"/>
          <p:cNvSpPr txBox="1">
            <a:spLocks noChangeArrowheads="1"/>
          </p:cNvSpPr>
          <p:nvPr/>
        </p:nvSpPr>
        <p:spPr bwMode="auto">
          <a:xfrm>
            <a:off x="346075" y="60325"/>
            <a:ext cx="8451850" cy="1143000"/>
          </a:xfrm>
          <a:prstGeom prst="rect">
            <a:avLst/>
          </a:prstGeom>
          <a:noFill/>
          <a:ln w="9525">
            <a:noFill/>
            <a:miter lim="800000"/>
            <a:headEnd/>
            <a:tailEnd/>
          </a:ln>
        </p:spPr>
        <p:txBody>
          <a:bodyPr anchor="ctr"/>
          <a:lstStyle/>
          <a:p>
            <a:pPr algn="ctr" eaLnBrk="0" hangingPunct="0">
              <a:defRPr/>
            </a:pPr>
            <a:r>
              <a:rPr lang="en-US" sz="3600" kern="0" dirty="0">
                <a:latin typeface="+mj-lt"/>
                <a:ea typeface="+mj-ea"/>
                <a:cs typeface="+mj-cs"/>
              </a:rPr>
              <a:t>Results:</a:t>
            </a:r>
            <a:br>
              <a:rPr lang="en-US" sz="3600" kern="0" dirty="0">
                <a:latin typeface="+mj-lt"/>
                <a:ea typeface="+mj-ea"/>
                <a:cs typeface="+mj-cs"/>
              </a:rPr>
            </a:br>
            <a:r>
              <a:rPr lang="en-US" sz="3600" kern="0" dirty="0">
                <a:latin typeface="+mj-lt"/>
                <a:ea typeface="+mj-ea"/>
                <a:cs typeface="+mj-cs"/>
              </a:rPr>
              <a:t>Cumulative Transmissions, South Africa</a:t>
            </a:r>
          </a:p>
        </p:txBody>
      </p:sp>
      <p:cxnSp>
        <p:nvCxnSpPr>
          <p:cNvPr id="294926" name="Straight Connector 9"/>
          <p:cNvCxnSpPr>
            <a:cxnSpLocks noChangeShapeType="1"/>
          </p:cNvCxnSpPr>
          <p:nvPr/>
        </p:nvCxnSpPr>
        <p:spPr bwMode="auto">
          <a:xfrm>
            <a:off x="5227638" y="4579938"/>
            <a:ext cx="381000" cy="1587"/>
          </a:xfrm>
          <a:prstGeom prst="line">
            <a:avLst/>
          </a:prstGeom>
          <a:noFill/>
          <a:ln w="44450" algn="ctr">
            <a:solidFill>
              <a:srgbClr val="FF0000"/>
            </a:solidFill>
            <a:round/>
            <a:headEnd/>
            <a:tailEnd/>
          </a:ln>
        </p:spPr>
      </p:cxnSp>
      <p:cxnSp>
        <p:nvCxnSpPr>
          <p:cNvPr id="294927" name="Straight Connector 10"/>
          <p:cNvCxnSpPr>
            <a:cxnSpLocks noChangeShapeType="1"/>
          </p:cNvCxnSpPr>
          <p:nvPr/>
        </p:nvCxnSpPr>
        <p:spPr bwMode="auto">
          <a:xfrm>
            <a:off x="5227638" y="4184650"/>
            <a:ext cx="381000" cy="1588"/>
          </a:xfrm>
          <a:prstGeom prst="line">
            <a:avLst/>
          </a:prstGeom>
          <a:noFill/>
          <a:ln w="44450" algn="ctr">
            <a:solidFill>
              <a:srgbClr val="000099"/>
            </a:solidFill>
            <a:round/>
            <a:headEnd/>
            <a:tailEnd/>
          </a:ln>
        </p:spPr>
      </p:cxnSp>
      <p:cxnSp>
        <p:nvCxnSpPr>
          <p:cNvPr id="19" name="Straight Connector 11"/>
          <p:cNvCxnSpPr>
            <a:cxnSpLocks noChangeShapeType="1"/>
          </p:cNvCxnSpPr>
          <p:nvPr/>
        </p:nvCxnSpPr>
        <p:spPr bwMode="auto">
          <a:xfrm>
            <a:off x="5227638" y="4976813"/>
            <a:ext cx="381000" cy="1587"/>
          </a:xfrm>
          <a:prstGeom prst="line">
            <a:avLst/>
          </a:prstGeom>
          <a:noFill/>
          <a:ln w="25400" algn="ctr">
            <a:solidFill>
              <a:schemeClr val="bg1">
                <a:lumMod val="50000"/>
              </a:schemeClr>
            </a:solidFill>
            <a:prstDash val="solid"/>
            <a:round/>
            <a:headEnd/>
            <a:tailEnd/>
          </a:ln>
        </p:spPr>
      </p:cxnSp>
      <p:sp>
        <p:nvSpPr>
          <p:cNvPr id="10"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idx="4294967295"/>
          </p:nvPr>
        </p:nvSpPr>
        <p:spPr>
          <a:xfrm>
            <a:off x="685800" y="152400"/>
            <a:ext cx="7627938" cy="990600"/>
          </a:xfrm>
        </p:spPr>
        <p:txBody>
          <a:bodyPr/>
          <a:lstStyle/>
          <a:p>
            <a:pPr eaLnBrk="1" hangingPunct="1"/>
            <a:r>
              <a:rPr lang="en-US" sz="4000" smtClean="0">
                <a:latin typeface="Arial" charset="0"/>
              </a:rPr>
              <a:t>Laboratory Monitoring in India: Benefits and Costs</a:t>
            </a:r>
          </a:p>
        </p:txBody>
      </p:sp>
      <p:sp>
        <p:nvSpPr>
          <p:cNvPr id="13317" name="Rectangle 104"/>
          <p:cNvSpPr>
            <a:spLocks noChangeArrowheads="1"/>
          </p:cNvSpPr>
          <p:nvPr/>
        </p:nvSpPr>
        <p:spPr bwMode="auto">
          <a:xfrm>
            <a:off x="4264025" y="4397375"/>
            <a:ext cx="3025775" cy="228600"/>
          </a:xfrm>
          <a:prstGeom prst="rect">
            <a:avLst/>
          </a:prstGeom>
          <a:noFill/>
          <a:ln w="9525">
            <a:noFill/>
            <a:miter lim="800000"/>
            <a:headEnd/>
            <a:tailEnd/>
          </a:ln>
        </p:spPr>
        <p:txBody>
          <a:bodyPr wrap="none" lIns="0" tIns="0" rIns="0" bIns="0">
            <a:spAutoFit/>
          </a:bodyPr>
          <a:lstStyle/>
          <a:p>
            <a:pPr>
              <a:defRPr/>
            </a:pPr>
            <a:r>
              <a:rPr lang="en-US" sz="1500">
                <a:solidFill>
                  <a:schemeClr val="accent4">
                    <a:lumMod val="10000"/>
                  </a:schemeClr>
                </a:solidFill>
              </a:rPr>
              <a:t>Routine laboratory monitoring alone</a:t>
            </a:r>
            <a:endParaRPr lang="en-US">
              <a:solidFill>
                <a:schemeClr val="accent4">
                  <a:lumMod val="10000"/>
                </a:schemeClr>
              </a:solidFill>
            </a:endParaRPr>
          </a:p>
        </p:txBody>
      </p:sp>
      <p:sp>
        <p:nvSpPr>
          <p:cNvPr id="13318" name="AutoShape 8"/>
          <p:cNvSpPr>
            <a:spLocks noChangeAspect="1" noChangeArrowheads="1" noTextEdit="1"/>
          </p:cNvSpPr>
          <p:nvPr/>
        </p:nvSpPr>
        <p:spPr bwMode="auto">
          <a:xfrm>
            <a:off x="304800" y="1227138"/>
            <a:ext cx="8235950" cy="5630862"/>
          </a:xfrm>
          <a:prstGeom prst="rect">
            <a:avLst/>
          </a:prstGeom>
          <a:noFill/>
          <a:ln w="9525">
            <a:noFill/>
            <a:miter lim="800000"/>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19" name="Line 11"/>
          <p:cNvSpPr>
            <a:spLocks noChangeShapeType="1"/>
          </p:cNvSpPr>
          <p:nvPr/>
        </p:nvSpPr>
        <p:spPr bwMode="auto">
          <a:xfrm>
            <a:off x="1168400" y="1554163"/>
            <a:ext cx="0" cy="4494212"/>
          </a:xfrm>
          <a:prstGeom prst="line">
            <a:avLst/>
          </a:prstGeom>
          <a:noFill/>
          <a:ln w="0">
            <a:solidFill>
              <a:schemeClr val="accent4">
                <a:lumMod val="10000"/>
              </a:schemeClr>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20" name="Line 12"/>
          <p:cNvSpPr>
            <a:spLocks noChangeShapeType="1"/>
          </p:cNvSpPr>
          <p:nvPr/>
        </p:nvSpPr>
        <p:spPr bwMode="auto">
          <a:xfrm>
            <a:off x="1101725" y="6048375"/>
            <a:ext cx="66675" cy="0"/>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21" name="Line 13"/>
          <p:cNvSpPr>
            <a:spLocks noChangeShapeType="1"/>
          </p:cNvSpPr>
          <p:nvPr/>
        </p:nvSpPr>
        <p:spPr bwMode="auto">
          <a:xfrm>
            <a:off x="1101725" y="5487988"/>
            <a:ext cx="66675" cy="0"/>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22" name="Line 14"/>
          <p:cNvSpPr>
            <a:spLocks noChangeShapeType="1"/>
          </p:cNvSpPr>
          <p:nvPr/>
        </p:nvSpPr>
        <p:spPr bwMode="auto">
          <a:xfrm>
            <a:off x="1101725" y="4924425"/>
            <a:ext cx="66675" cy="0"/>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23" name="Line 15"/>
          <p:cNvSpPr>
            <a:spLocks noChangeShapeType="1"/>
          </p:cNvSpPr>
          <p:nvPr/>
        </p:nvSpPr>
        <p:spPr bwMode="auto">
          <a:xfrm>
            <a:off x="1101725" y="4364038"/>
            <a:ext cx="66675" cy="0"/>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24" name="Line 16"/>
          <p:cNvSpPr>
            <a:spLocks noChangeShapeType="1"/>
          </p:cNvSpPr>
          <p:nvPr/>
        </p:nvSpPr>
        <p:spPr bwMode="auto">
          <a:xfrm>
            <a:off x="1101725" y="3802063"/>
            <a:ext cx="66675" cy="0"/>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25" name="Line 17"/>
          <p:cNvSpPr>
            <a:spLocks noChangeShapeType="1"/>
          </p:cNvSpPr>
          <p:nvPr/>
        </p:nvSpPr>
        <p:spPr bwMode="auto">
          <a:xfrm>
            <a:off x="1101725" y="3240088"/>
            <a:ext cx="66675" cy="0"/>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26" name="Line 18"/>
          <p:cNvSpPr>
            <a:spLocks noChangeShapeType="1"/>
          </p:cNvSpPr>
          <p:nvPr/>
        </p:nvSpPr>
        <p:spPr bwMode="auto">
          <a:xfrm>
            <a:off x="1101725" y="2678113"/>
            <a:ext cx="66675" cy="0"/>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27" name="Line 19"/>
          <p:cNvSpPr>
            <a:spLocks noChangeShapeType="1"/>
          </p:cNvSpPr>
          <p:nvPr/>
        </p:nvSpPr>
        <p:spPr bwMode="auto">
          <a:xfrm>
            <a:off x="1101725" y="2116138"/>
            <a:ext cx="66675" cy="0"/>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28" name="Line 20"/>
          <p:cNvSpPr>
            <a:spLocks noChangeShapeType="1"/>
          </p:cNvSpPr>
          <p:nvPr/>
        </p:nvSpPr>
        <p:spPr bwMode="auto">
          <a:xfrm>
            <a:off x="1101725" y="1554163"/>
            <a:ext cx="66675" cy="0"/>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29" name="Line 21"/>
          <p:cNvSpPr>
            <a:spLocks noChangeShapeType="1"/>
          </p:cNvSpPr>
          <p:nvPr/>
        </p:nvSpPr>
        <p:spPr bwMode="auto">
          <a:xfrm>
            <a:off x="1168400" y="6048375"/>
            <a:ext cx="7099300" cy="0"/>
          </a:xfrm>
          <a:prstGeom prst="line">
            <a:avLst/>
          </a:prstGeom>
          <a:noFill/>
          <a:ln w="0">
            <a:solidFill>
              <a:schemeClr val="accent4">
                <a:lumMod val="10000"/>
              </a:schemeClr>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30" name="Line 22"/>
          <p:cNvSpPr>
            <a:spLocks noChangeShapeType="1"/>
          </p:cNvSpPr>
          <p:nvPr/>
        </p:nvSpPr>
        <p:spPr bwMode="auto">
          <a:xfrm flipV="1">
            <a:off x="1168400" y="6048375"/>
            <a:ext cx="0" cy="66675"/>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31" name="Line 23"/>
          <p:cNvSpPr>
            <a:spLocks noChangeShapeType="1"/>
          </p:cNvSpPr>
          <p:nvPr/>
        </p:nvSpPr>
        <p:spPr bwMode="auto">
          <a:xfrm flipV="1">
            <a:off x="2055813" y="6048375"/>
            <a:ext cx="0" cy="66675"/>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32" name="Line 24"/>
          <p:cNvSpPr>
            <a:spLocks noChangeShapeType="1"/>
          </p:cNvSpPr>
          <p:nvPr/>
        </p:nvSpPr>
        <p:spPr bwMode="auto">
          <a:xfrm flipV="1">
            <a:off x="2943225" y="6048375"/>
            <a:ext cx="0" cy="66675"/>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33" name="Line 25"/>
          <p:cNvSpPr>
            <a:spLocks noChangeShapeType="1"/>
          </p:cNvSpPr>
          <p:nvPr/>
        </p:nvSpPr>
        <p:spPr bwMode="auto">
          <a:xfrm flipV="1">
            <a:off x="3830638" y="6048375"/>
            <a:ext cx="0" cy="66675"/>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34" name="Line 26"/>
          <p:cNvSpPr>
            <a:spLocks noChangeShapeType="1"/>
          </p:cNvSpPr>
          <p:nvPr/>
        </p:nvSpPr>
        <p:spPr bwMode="auto">
          <a:xfrm flipV="1">
            <a:off x="4719638" y="6048375"/>
            <a:ext cx="0" cy="66675"/>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35" name="Line 27"/>
          <p:cNvSpPr>
            <a:spLocks noChangeShapeType="1"/>
          </p:cNvSpPr>
          <p:nvPr/>
        </p:nvSpPr>
        <p:spPr bwMode="auto">
          <a:xfrm flipV="1">
            <a:off x="5605463" y="6048375"/>
            <a:ext cx="0" cy="66675"/>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36" name="Line 28"/>
          <p:cNvSpPr>
            <a:spLocks noChangeShapeType="1"/>
          </p:cNvSpPr>
          <p:nvPr/>
        </p:nvSpPr>
        <p:spPr bwMode="auto">
          <a:xfrm flipV="1">
            <a:off x="6492875" y="6048375"/>
            <a:ext cx="0" cy="66675"/>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37" name="Line 29"/>
          <p:cNvSpPr>
            <a:spLocks noChangeShapeType="1"/>
          </p:cNvSpPr>
          <p:nvPr/>
        </p:nvSpPr>
        <p:spPr bwMode="auto">
          <a:xfrm flipV="1">
            <a:off x="7381875" y="6048375"/>
            <a:ext cx="0" cy="66675"/>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38" name="Line 30"/>
          <p:cNvSpPr>
            <a:spLocks noChangeShapeType="1"/>
          </p:cNvSpPr>
          <p:nvPr/>
        </p:nvSpPr>
        <p:spPr bwMode="auto">
          <a:xfrm flipV="1">
            <a:off x="8267700" y="6048375"/>
            <a:ext cx="0" cy="66675"/>
          </a:xfrm>
          <a:prstGeom prst="line">
            <a:avLst/>
          </a:prstGeom>
          <a:noFill/>
          <a:ln w="0">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39" name="Freeform 31"/>
          <p:cNvSpPr>
            <a:spLocks/>
          </p:cNvSpPr>
          <p:nvPr/>
        </p:nvSpPr>
        <p:spPr bwMode="auto">
          <a:xfrm>
            <a:off x="1630363" y="1595438"/>
            <a:ext cx="5627687" cy="3435350"/>
          </a:xfrm>
          <a:custGeom>
            <a:avLst/>
            <a:gdLst>
              <a:gd name="T0" fmla="*/ 0 w 3889"/>
              <a:gd name="T1" fmla="*/ 1973 h 2374"/>
              <a:gd name="T2" fmla="*/ 798 w 3889"/>
              <a:gd name="T3" fmla="*/ 541 h 2374"/>
              <a:gd name="T4" fmla="*/ 2041 w 3889"/>
              <a:gd name="T5" fmla="*/ 98 h 2374"/>
              <a:gd name="T6" fmla="*/ 2202 w 3889"/>
              <a:gd name="T7" fmla="*/ 62 h 2374"/>
              <a:gd name="T8" fmla="*/ 2433 w 3889"/>
              <a:gd name="T9" fmla="*/ 18 h 2374"/>
              <a:gd name="T10" fmla="*/ 2652 w 3889"/>
              <a:gd name="T11" fmla="*/ 5 h 2374"/>
              <a:gd name="T12" fmla="*/ 3231 w 3889"/>
              <a:gd name="T13" fmla="*/ 0 h 2374"/>
              <a:gd name="T14" fmla="*/ 0 60000 65536"/>
              <a:gd name="T15" fmla="*/ 0 60000 65536"/>
              <a:gd name="T16" fmla="*/ 0 60000 65536"/>
              <a:gd name="T17" fmla="*/ 0 60000 65536"/>
              <a:gd name="T18" fmla="*/ 0 60000 65536"/>
              <a:gd name="T19" fmla="*/ 0 60000 65536"/>
              <a:gd name="T20" fmla="*/ 0 60000 65536"/>
              <a:gd name="T21" fmla="*/ 0 w 3889"/>
              <a:gd name="T22" fmla="*/ 0 h 2374"/>
              <a:gd name="T23" fmla="*/ 3889 w 3889"/>
              <a:gd name="T24" fmla="*/ 2374 h 23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89" h="2374">
                <a:moveTo>
                  <a:pt x="0" y="2374"/>
                </a:moveTo>
                <a:lnTo>
                  <a:pt x="960" y="652"/>
                </a:lnTo>
                <a:lnTo>
                  <a:pt x="2456" y="117"/>
                </a:lnTo>
                <a:lnTo>
                  <a:pt x="2650" y="75"/>
                </a:lnTo>
                <a:lnTo>
                  <a:pt x="2928" y="22"/>
                </a:lnTo>
                <a:lnTo>
                  <a:pt x="3191" y="5"/>
                </a:lnTo>
                <a:lnTo>
                  <a:pt x="3889" y="0"/>
                </a:lnTo>
              </a:path>
            </a:pathLst>
          </a:custGeom>
          <a:solidFill>
            <a:schemeClr val="bg1"/>
          </a:solidFill>
          <a:ln w="11113">
            <a:solidFill>
              <a:schemeClr val="accent4">
                <a:lumMod val="10000"/>
              </a:schemeClr>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40" name="Rectangle 32"/>
          <p:cNvSpPr>
            <a:spLocks noChangeArrowheads="1"/>
          </p:cNvSpPr>
          <p:nvPr/>
        </p:nvSpPr>
        <p:spPr bwMode="auto">
          <a:xfrm>
            <a:off x="1557338" y="4956175"/>
            <a:ext cx="149225" cy="149225"/>
          </a:xfrm>
          <a:prstGeom prst="rect">
            <a:avLst/>
          </a:prstGeom>
          <a:noFill/>
          <a:ln w="9525">
            <a:noFill/>
            <a:miter lim="800000"/>
            <a:headEnd/>
            <a:tailEnd/>
          </a:ln>
        </p:spPr>
        <p:txBody>
          <a:bodyPr/>
          <a:lstStyle/>
          <a:p>
            <a:pPr>
              <a:defRPr/>
            </a:pPr>
            <a:endParaRPr lang="en-US">
              <a:solidFill>
                <a:schemeClr val="accent4">
                  <a:lumMod val="10000"/>
                </a:schemeClr>
              </a:solidFill>
            </a:endParaRPr>
          </a:p>
        </p:txBody>
      </p:sp>
      <p:sp>
        <p:nvSpPr>
          <p:cNvPr id="13343" name="Line 35"/>
          <p:cNvSpPr>
            <a:spLocks noChangeShapeType="1"/>
          </p:cNvSpPr>
          <p:nvPr/>
        </p:nvSpPr>
        <p:spPr bwMode="auto">
          <a:xfrm flipH="1">
            <a:off x="1558925" y="5030788"/>
            <a:ext cx="71438" cy="0"/>
          </a:xfrm>
          <a:prstGeom prst="line">
            <a:avLst/>
          </a:prstGeom>
          <a:noFill/>
          <a:ln w="11113">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45" name="Rectangle 37"/>
          <p:cNvSpPr>
            <a:spLocks noChangeArrowheads="1"/>
          </p:cNvSpPr>
          <p:nvPr/>
        </p:nvSpPr>
        <p:spPr bwMode="auto">
          <a:xfrm>
            <a:off x="2946400" y="2465388"/>
            <a:ext cx="149225" cy="149225"/>
          </a:xfrm>
          <a:prstGeom prst="rect">
            <a:avLst/>
          </a:prstGeom>
          <a:noFill/>
          <a:ln w="9525">
            <a:noFill/>
            <a:miter lim="800000"/>
            <a:headEnd/>
            <a:tailEnd/>
          </a:ln>
        </p:spPr>
        <p:txBody>
          <a:bodyPr/>
          <a:lstStyle/>
          <a:p>
            <a:pPr>
              <a:defRPr/>
            </a:pPr>
            <a:endParaRPr lang="en-US">
              <a:solidFill>
                <a:schemeClr val="accent4">
                  <a:lumMod val="10000"/>
                </a:schemeClr>
              </a:solidFill>
            </a:endParaRPr>
          </a:p>
        </p:txBody>
      </p:sp>
      <p:sp>
        <p:nvSpPr>
          <p:cNvPr id="13346" name="Line 38"/>
          <p:cNvSpPr>
            <a:spLocks noChangeShapeType="1"/>
          </p:cNvSpPr>
          <p:nvPr/>
        </p:nvSpPr>
        <p:spPr bwMode="auto">
          <a:xfrm flipH="1" flipV="1">
            <a:off x="2947988" y="2466975"/>
            <a:ext cx="71437" cy="73025"/>
          </a:xfrm>
          <a:prstGeom prst="line">
            <a:avLst/>
          </a:prstGeom>
          <a:noFill/>
          <a:ln w="11113">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49" name="Line 41"/>
          <p:cNvSpPr>
            <a:spLocks noChangeShapeType="1"/>
          </p:cNvSpPr>
          <p:nvPr/>
        </p:nvSpPr>
        <p:spPr bwMode="auto">
          <a:xfrm flipV="1">
            <a:off x="3019425" y="2466975"/>
            <a:ext cx="73025" cy="73025"/>
          </a:xfrm>
          <a:prstGeom prst="line">
            <a:avLst/>
          </a:prstGeom>
          <a:noFill/>
          <a:ln w="11113">
            <a:solidFill>
              <a:srgbClr val="FFFFFF"/>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52" name="Oval 44"/>
          <p:cNvSpPr>
            <a:spLocks noChangeArrowheads="1"/>
          </p:cNvSpPr>
          <p:nvPr/>
        </p:nvSpPr>
        <p:spPr bwMode="auto">
          <a:xfrm>
            <a:off x="4422775" y="1997075"/>
            <a:ext cx="142875" cy="142875"/>
          </a:xfrm>
          <a:prstGeom prst="ellipse">
            <a:avLst/>
          </a:prstGeom>
          <a:solidFill>
            <a:srgbClr val="FF5050"/>
          </a:solidFill>
          <a:ln w="11113">
            <a:solidFill>
              <a:srgbClr val="FF5050"/>
            </a:solidFill>
            <a:round/>
            <a:headEnd/>
            <a:tailEnd/>
          </a:ln>
        </p:spPr>
        <p:txBody>
          <a:bodyPr/>
          <a:lstStyle/>
          <a:p>
            <a:pPr>
              <a:defRPr/>
            </a:pPr>
            <a:endParaRPr lang="en-US">
              <a:solidFill>
                <a:schemeClr val="accent4">
                  <a:lumMod val="10000"/>
                </a:schemeClr>
              </a:solidFill>
            </a:endParaRPr>
          </a:p>
        </p:txBody>
      </p:sp>
      <p:sp>
        <p:nvSpPr>
          <p:cNvPr id="13353" name="Oval 45"/>
          <p:cNvSpPr>
            <a:spLocks noChangeArrowheads="1"/>
          </p:cNvSpPr>
          <p:nvPr/>
        </p:nvSpPr>
        <p:spPr bwMode="auto">
          <a:xfrm>
            <a:off x="4429125" y="2105025"/>
            <a:ext cx="142875" cy="142875"/>
          </a:xfrm>
          <a:prstGeom prst="ellipse">
            <a:avLst/>
          </a:prstGeom>
          <a:solidFill>
            <a:srgbClr val="FF5050"/>
          </a:solidFill>
          <a:ln w="11113">
            <a:solidFill>
              <a:srgbClr val="FF5050"/>
            </a:solidFill>
            <a:round/>
            <a:headEnd/>
            <a:tailEnd/>
          </a:ln>
        </p:spPr>
        <p:txBody>
          <a:bodyPr/>
          <a:lstStyle/>
          <a:p>
            <a:pPr>
              <a:defRPr/>
            </a:pPr>
            <a:endParaRPr lang="en-US">
              <a:solidFill>
                <a:schemeClr val="accent4">
                  <a:lumMod val="10000"/>
                </a:schemeClr>
              </a:solidFill>
            </a:endParaRPr>
          </a:p>
        </p:txBody>
      </p:sp>
      <p:sp>
        <p:nvSpPr>
          <p:cNvPr id="13354" name="Oval 46"/>
          <p:cNvSpPr>
            <a:spLocks noChangeArrowheads="1"/>
          </p:cNvSpPr>
          <p:nvPr/>
        </p:nvSpPr>
        <p:spPr bwMode="auto">
          <a:xfrm>
            <a:off x="4929188" y="2124075"/>
            <a:ext cx="142875" cy="142875"/>
          </a:xfrm>
          <a:prstGeom prst="ellipse">
            <a:avLst/>
          </a:prstGeom>
          <a:solidFill>
            <a:srgbClr val="FF5050"/>
          </a:solidFill>
          <a:ln w="11113">
            <a:solidFill>
              <a:srgbClr val="FF5050"/>
            </a:solidFill>
            <a:round/>
            <a:headEnd/>
            <a:tailEnd/>
          </a:ln>
        </p:spPr>
        <p:txBody>
          <a:bodyPr/>
          <a:lstStyle/>
          <a:p>
            <a:pPr>
              <a:defRPr/>
            </a:pPr>
            <a:endParaRPr lang="en-US">
              <a:solidFill>
                <a:schemeClr val="accent4">
                  <a:lumMod val="10000"/>
                </a:schemeClr>
              </a:solidFill>
            </a:endParaRPr>
          </a:p>
        </p:txBody>
      </p:sp>
      <p:sp>
        <p:nvSpPr>
          <p:cNvPr id="13355" name="Rectangle 47"/>
          <p:cNvSpPr>
            <a:spLocks noChangeArrowheads="1"/>
          </p:cNvSpPr>
          <p:nvPr/>
        </p:nvSpPr>
        <p:spPr bwMode="auto">
          <a:xfrm>
            <a:off x="5221288" y="1685925"/>
            <a:ext cx="142875" cy="142875"/>
          </a:xfrm>
          <a:prstGeom prst="rect">
            <a:avLst/>
          </a:prstGeom>
          <a:solidFill>
            <a:schemeClr val="accent2"/>
          </a:solidFill>
          <a:ln w="11113">
            <a:solidFill>
              <a:schemeClr val="accent2"/>
            </a:solidFill>
            <a:miter lim="800000"/>
            <a:headEnd/>
            <a:tailEnd/>
          </a:ln>
        </p:spPr>
        <p:txBody>
          <a:bodyPr/>
          <a:lstStyle/>
          <a:p>
            <a:pPr>
              <a:defRPr/>
            </a:pPr>
            <a:endParaRPr lang="en-US">
              <a:solidFill>
                <a:schemeClr val="accent4">
                  <a:lumMod val="10000"/>
                </a:schemeClr>
              </a:solidFill>
            </a:endParaRPr>
          </a:p>
        </p:txBody>
      </p:sp>
      <p:sp>
        <p:nvSpPr>
          <p:cNvPr id="13356" name="Rectangle 48"/>
          <p:cNvSpPr>
            <a:spLocks noChangeArrowheads="1"/>
          </p:cNvSpPr>
          <p:nvPr/>
        </p:nvSpPr>
        <p:spPr bwMode="auto">
          <a:xfrm>
            <a:off x="5503863" y="1639888"/>
            <a:ext cx="144462" cy="142875"/>
          </a:xfrm>
          <a:prstGeom prst="rect">
            <a:avLst/>
          </a:prstGeom>
          <a:solidFill>
            <a:schemeClr val="accent2"/>
          </a:solidFill>
          <a:ln w="11113">
            <a:solidFill>
              <a:schemeClr val="accent2"/>
            </a:solidFill>
            <a:miter lim="800000"/>
            <a:headEnd/>
            <a:tailEnd/>
          </a:ln>
        </p:spPr>
        <p:txBody>
          <a:bodyPr/>
          <a:lstStyle/>
          <a:p>
            <a:pPr>
              <a:defRPr/>
            </a:pPr>
            <a:endParaRPr lang="en-US">
              <a:solidFill>
                <a:schemeClr val="accent4">
                  <a:lumMod val="10000"/>
                </a:schemeClr>
              </a:solidFill>
            </a:endParaRPr>
          </a:p>
        </p:txBody>
      </p:sp>
      <p:sp>
        <p:nvSpPr>
          <p:cNvPr id="13357" name="Rectangle 49"/>
          <p:cNvSpPr>
            <a:spLocks noChangeArrowheads="1"/>
          </p:cNvSpPr>
          <p:nvPr/>
        </p:nvSpPr>
        <p:spPr bwMode="auto">
          <a:xfrm>
            <a:off x="5797550" y="1825625"/>
            <a:ext cx="144463" cy="144463"/>
          </a:xfrm>
          <a:prstGeom prst="rect">
            <a:avLst/>
          </a:prstGeom>
          <a:solidFill>
            <a:schemeClr val="accent2"/>
          </a:solidFill>
          <a:ln w="11113">
            <a:solidFill>
              <a:schemeClr val="accent2"/>
            </a:solidFill>
            <a:miter lim="800000"/>
            <a:headEnd/>
            <a:tailEnd/>
          </a:ln>
        </p:spPr>
        <p:txBody>
          <a:bodyPr/>
          <a:lstStyle/>
          <a:p>
            <a:pPr>
              <a:defRPr/>
            </a:pPr>
            <a:endParaRPr lang="en-US">
              <a:solidFill>
                <a:schemeClr val="accent4">
                  <a:lumMod val="10000"/>
                </a:schemeClr>
              </a:solidFill>
            </a:endParaRPr>
          </a:p>
        </p:txBody>
      </p:sp>
      <p:sp>
        <p:nvSpPr>
          <p:cNvPr id="13358" name="Rectangle 50"/>
          <p:cNvSpPr>
            <a:spLocks noChangeArrowheads="1"/>
          </p:cNvSpPr>
          <p:nvPr/>
        </p:nvSpPr>
        <p:spPr bwMode="auto">
          <a:xfrm>
            <a:off x="5948363" y="1806575"/>
            <a:ext cx="144462" cy="142875"/>
          </a:xfrm>
          <a:prstGeom prst="rect">
            <a:avLst/>
          </a:prstGeom>
          <a:solidFill>
            <a:schemeClr val="accent2"/>
          </a:solidFill>
          <a:ln w="11113">
            <a:solidFill>
              <a:schemeClr val="accent2"/>
            </a:solidFill>
            <a:miter lim="800000"/>
            <a:headEnd/>
            <a:tailEnd/>
          </a:ln>
        </p:spPr>
        <p:txBody>
          <a:bodyPr/>
          <a:lstStyle/>
          <a:p>
            <a:pPr>
              <a:defRPr/>
            </a:pPr>
            <a:endParaRPr lang="en-US">
              <a:solidFill>
                <a:schemeClr val="accent4">
                  <a:lumMod val="10000"/>
                </a:schemeClr>
              </a:solidFill>
            </a:endParaRPr>
          </a:p>
        </p:txBody>
      </p:sp>
      <p:sp>
        <p:nvSpPr>
          <p:cNvPr id="13359" name="Rectangle 51"/>
          <p:cNvSpPr>
            <a:spLocks noChangeArrowheads="1"/>
          </p:cNvSpPr>
          <p:nvPr/>
        </p:nvSpPr>
        <p:spPr bwMode="auto">
          <a:xfrm>
            <a:off x="5970588" y="1614488"/>
            <a:ext cx="142875" cy="142875"/>
          </a:xfrm>
          <a:prstGeom prst="rect">
            <a:avLst/>
          </a:prstGeom>
          <a:solidFill>
            <a:schemeClr val="accent2"/>
          </a:solidFill>
          <a:ln w="11113">
            <a:solidFill>
              <a:schemeClr val="accent2"/>
            </a:solidFill>
            <a:miter lim="800000"/>
            <a:headEnd/>
            <a:tailEnd/>
          </a:ln>
        </p:spPr>
        <p:txBody>
          <a:bodyPr/>
          <a:lstStyle/>
          <a:p>
            <a:pPr>
              <a:defRPr/>
            </a:pPr>
            <a:endParaRPr lang="en-US">
              <a:solidFill>
                <a:schemeClr val="accent4">
                  <a:lumMod val="10000"/>
                </a:schemeClr>
              </a:solidFill>
            </a:endParaRPr>
          </a:p>
        </p:txBody>
      </p:sp>
      <p:sp>
        <p:nvSpPr>
          <p:cNvPr id="13360" name="Rectangle 52"/>
          <p:cNvSpPr>
            <a:spLocks noChangeArrowheads="1"/>
          </p:cNvSpPr>
          <p:nvPr/>
        </p:nvSpPr>
        <p:spPr bwMode="auto">
          <a:xfrm>
            <a:off x="6262688" y="1784350"/>
            <a:ext cx="142875" cy="142875"/>
          </a:xfrm>
          <a:prstGeom prst="rect">
            <a:avLst/>
          </a:prstGeom>
          <a:solidFill>
            <a:schemeClr val="accent2"/>
          </a:solidFill>
          <a:ln w="11113">
            <a:solidFill>
              <a:schemeClr val="accent2"/>
            </a:solidFill>
            <a:miter lim="800000"/>
            <a:headEnd/>
            <a:tailEnd/>
          </a:ln>
        </p:spPr>
        <p:txBody>
          <a:bodyPr/>
          <a:lstStyle/>
          <a:p>
            <a:pPr>
              <a:defRPr/>
            </a:pPr>
            <a:endParaRPr lang="en-US">
              <a:solidFill>
                <a:schemeClr val="accent4">
                  <a:lumMod val="10000"/>
                </a:schemeClr>
              </a:solidFill>
            </a:endParaRPr>
          </a:p>
        </p:txBody>
      </p:sp>
      <p:sp>
        <p:nvSpPr>
          <p:cNvPr id="13361" name="Rectangle 53"/>
          <p:cNvSpPr>
            <a:spLocks noChangeArrowheads="1"/>
          </p:cNvSpPr>
          <p:nvPr/>
        </p:nvSpPr>
        <p:spPr bwMode="auto">
          <a:xfrm>
            <a:off x="6442075" y="1576388"/>
            <a:ext cx="142875" cy="142875"/>
          </a:xfrm>
          <a:prstGeom prst="rect">
            <a:avLst/>
          </a:prstGeom>
          <a:solidFill>
            <a:schemeClr val="accent2"/>
          </a:solidFill>
          <a:ln w="11113">
            <a:solidFill>
              <a:schemeClr val="accent2"/>
            </a:solidFill>
            <a:miter lim="800000"/>
            <a:headEnd/>
            <a:tailEnd/>
          </a:ln>
        </p:spPr>
        <p:txBody>
          <a:bodyPr/>
          <a:lstStyle/>
          <a:p>
            <a:pPr>
              <a:defRPr/>
            </a:pPr>
            <a:endParaRPr lang="en-US">
              <a:solidFill>
                <a:schemeClr val="accent4">
                  <a:lumMod val="10000"/>
                </a:schemeClr>
              </a:solidFill>
            </a:endParaRPr>
          </a:p>
        </p:txBody>
      </p:sp>
      <p:sp>
        <p:nvSpPr>
          <p:cNvPr id="13362" name="Rectangle 54"/>
          <p:cNvSpPr>
            <a:spLocks noChangeArrowheads="1"/>
          </p:cNvSpPr>
          <p:nvPr/>
        </p:nvSpPr>
        <p:spPr bwMode="auto">
          <a:xfrm>
            <a:off x="6578600" y="1571625"/>
            <a:ext cx="142875" cy="142875"/>
          </a:xfrm>
          <a:prstGeom prst="rect">
            <a:avLst/>
          </a:prstGeom>
          <a:solidFill>
            <a:schemeClr val="accent2"/>
          </a:solidFill>
          <a:ln w="11113">
            <a:solidFill>
              <a:schemeClr val="accent2"/>
            </a:solidFill>
            <a:miter lim="800000"/>
            <a:headEnd/>
            <a:tailEnd/>
          </a:ln>
        </p:spPr>
        <p:txBody>
          <a:bodyPr/>
          <a:lstStyle/>
          <a:p>
            <a:pPr>
              <a:defRPr/>
            </a:pPr>
            <a:endParaRPr lang="en-US">
              <a:solidFill>
                <a:schemeClr val="accent4">
                  <a:lumMod val="10000"/>
                </a:schemeClr>
              </a:solidFill>
            </a:endParaRPr>
          </a:p>
        </p:txBody>
      </p:sp>
      <p:sp>
        <p:nvSpPr>
          <p:cNvPr id="13363" name="Rectangle 55"/>
          <p:cNvSpPr>
            <a:spLocks noChangeArrowheads="1"/>
          </p:cNvSpPr>
          <p:nvPr/>
        </p:nvSpPr>
        <p:spPr bwMode="auto">
          <a:xfrm>
            <a:off x="6696075" y="1604963"/>
            <a:ext cx="142875" cy="142875"/>
          </a:xfrm>
          <a:prstGeom prst="rect">
            <a:avLst/>
          </a:prstGeom>
          <a:solidFill>
            <a:schemeClr val="accent2"/>
          </a:solidFill>
          <a:ln w="11113">
            <a:solidFill>
              <a:schemeClr val="accent2"/>
            </a:solidFill>
            <a:miter lim="800000"/>
            <a:headEnd/>
            <a:tailEnd/>
          </a:ln>
        </p:spPr>
        <p:txBody>
          <a:bodyPr/>
          <a:lstStyle/>
          <a:p>
            <a:pPr>
              <a:defRPr/>
            </a:pPr>
            <a:endParaRPr lang="en-US">
              <a:solidFill>
                <a:schemeClr val="accent4">
                  <a:lumMod val="10000"/>
                </a:schemeClr>
              </a:solidFill>
            </a:endParaRPr>
          </a:p>
        </p:txBody>
      </p:sp>
      <p:sp>
        <p:nvSpPr>
          <p:cNvPr id="13364" name="Rectangle 56"/>
          <p:cNvSpPr>
            <a:spLocks noChangeArrowheads="1"/>
          </p:cNvSpPr>
          <p:nvPr/>
        </p:nvSpPr>
        <p:spPr bwMode="auto">
          <a:xfrm>
            <a:off x="6819900" y="1598613"/>
            <a:ext cx="142875" cy="142875"/>
          </a:xfrm>
          <a:prstGeom prst="rect">
            <a:avLst/>
          </a:prstGeom>
          <a:solidFill>
            <a:schemeClr val="accent2"/>
          </a:solidFill>
          <a:ln w="11113">
            <a:solidFill>
              <a:schemeClr val="accent2"/>
            </a:solidFill>
            <a:miter lim="800000"/>
            <a:headEnd/>
            <a:tailEnd/>
          </a:ln>
        </p:spPr>
        <p:txBody>
          <a:bodyPr/>
          <a:lstStyle/>
          <a:p>
            <a:pPr>
              <a:defRPr/>
            </a:pPr>
            <a:endParaRPr lang="en-US">
              <a:solidFill>
                <a:schemeClr val="accent4">
                  <a:lumMod val="10000"/>
                </a:schemeClr>
              </a:solidFill>
            </a:endParaRPr>
          </a:p>
        </p:txBody>
      </p:sp>
      <p:sp>
        <p:nvSpPr>
          <p:cNvPr id="13365" name="Rectangle 57"/>
          <p:cNvSpPr>
            <a:spLocks noChangeArrowheads="1"/>
          </p:cNvSpPr>
          <p:nvPr/>
        </p:nvSpPr>
        <p:spPr bwMode="auto">
          <a:xfrm>
            <a:off x="7265988" y="1574800"/>
            <a:ext cx="142875" cy="142875"/>
          </a:xfrm>
          <a:prstGeom prst="rect">
            <a:avLst/>
          </a:prstGeom>
          <a:solidFill>
            <a:schemeClr val="accent2"/>
          </a:solidFill>
          <a:ln w="11113">
            <a:solidFill>
              <a:schemeClr val="accent2"/>
            </a:solidFill>
            <a:miter lim="800000"/>
            <a:headEnd/>
            <a:tailEnd/>
          </a:ln>
        </p:spPr>
        <p:txBody>
          <a:bodyPr/>
          <a:lstStyle/>
          <a:p>
            <a:pPr>
              <a:defRPr/>
            </a:pPr>
            <a:endParaRPr lang="en-US">
              <a:solidFill>
                <a:schemeClr val="accent4">
                  <a:lumMod val="10000"/>
                </a:schemeClr>
              </a:solidFill>
            </a:endParaRPr>
          </a:p>
        </p:txBody>
      </p:sp>
      <p:sp>
        <p:nvSpPr>
          <p:cNvPr id="13366" name="Rectangle 58"/>
          <p:cNvSpPr>
            <a:spLocks noChangeArrowheads="1"/>
          </p:cNvSpPr>
          <p:nvPr/>
        </p:nvSpPr>
        <p:spPr bwMode="auto">
          <a:xfrm>
            <a:off x="7350125" y="1566863"/>
            <a:ext cx="144463" cy="142875"/>
          </a:xfrm>
          <a:prstGeom prst="rect">
            <a:avLst/>
          </a:prstGeom>
          <a:solidFill>
            <a:schemeClr val="accent2"/>
          </a:solidFill>
          <a:ln w="11113">
            <a:solidFill>
              <a:schemeClr val="accent2"/>
            </a:solidFill>
            <a:miter lim="800000"/>
            <a:headEnd/>
            <a:tailEnd/>
          </a:ln>
        </p:spPr>
        <p:txBody>
          <a:bodyPr/>
          <a:lstStyle/>
          <a:p>
            <a:pPr>
              <a:defRPr/>
            </a:pPr>
            <a:endParaRPr lang="en-US">
              <a:solidFill>
                <a:schemeClr val="accent4">
                  <a:lumMod val="10000"/>
                </a:schemeClr>
              </a:solidFill>
            </a:endParaRPr>
          </a:p>
        </p:txBody>
      </p:sp>
      <p:sp>
        <p:nvSpPr>
          <p:cNvPr id="13367" name="Freeform 59"/>
          <p:cNvSpPr>
            <a:spLocks/>
          </p:cNvSpPr>
          <p:nvPr/>
        </p:nvSpPr>
        <p:spPr bwMode="auto">
          <a:xfrm>
            <a:off x="5111750" y="1692275"/>
            <a:ext cx="146050" cy="146050"/>
          </a:xfrm>
          <a:custGeom>
            <a:avLst/>
            <a:gdLst>
              <a:gd name="T0" fmla="*/ 46 w 92"/>
              <a:gd name="T1" fmla="*/ 0 h 92"/>
              <a:gd name="T2" fmla="*/ 92 w 92"/>
              <a:gd name="T3" fmla="*/ 92 h 92"/>
              <a:gd name="T4" fmla="*/ 0 w 92"/>
              <a:gd name="T5" fmla="*/ 92 h 92"/>
              <a:gd name="T6" fmla="*/ 46 w 92"/>
              <a:gd name="T7" fmla="*/ 0 h 92"/>
              <a:gd name="T8" fmla="*/ 0 60000 65536"/>
              <a:gd name="T9" fmla="*/ 0 60000 65536"/>
              <a:gd name="T10" fmla="*/ 0 60000 65536"/>
              <a:gd name="T11" fmla="*/ 0 60000 65536"/>
              <a:gd name="T12" fmla="*/ 0 w 92"/>
              <a:gd name="T13" fmla="*/ 0 h 92"/>
              <a:gd name="T14" fmla="*/ 92 w 92"/>
              <a:gd name="T15" fmla="*/ 92 h 92"/>
            </a:gdLst>
            <a:ahLst/>
            <a:cxnLst>
              <a:cxn ang="T8">
                <a:pos x="T0" y="T1"/>
              </a:cxn>
              <a:cxn ang="T9">
                <a:pos x="T2" y="T3"/>
              </a:cxn>
              <a:cxn ang="T10">
                <a:pos x="T4" y="T5"/>
              </a:cxn>
              <a:cxn ang="T11">
                <a:pos x="T6" y="T7"/>
              </a:cxn>
            </a:cxnLst>
            <a:rect l="T12" t="T13" r="T14" b="T15"/>
            <a:pathLst>
              <a:path w="92" h="92">
                <a:moveTo>
                  <a:pt x="46" y="0"/>
                </a:moveTo>
                <a:lnTo>
                  <a:pt x="92" y="92"/>
                </a:lnTo>
                <a:lnTo>
                  <a:pt x="0" y="92"/>
                </a:lnTo>
                <a:lnTo>
                  <a:pt x="46"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68" name="Freeform 60"/>
          <p:cNvSpPr>
            <a:spLocks/>
          </p:cNvSpPr>
          <p:nvPr/>
        </p:nvSpPr>
        <p:spPr bwMode="auto">
          <a:xfrm>
            <a:off x="5111750" y="1692275"/>
            <a:ext cx="146050" cy="146050"/>
          </a:xfrm>
          <a:custGeom>
            <a:avLst/>
            <a:gdLst>
              <a:gd name="T0" fmla="*/ 46 w 92"/>
              <a:gd name="T1" fmla="*/ 0 h 92"/>
              <a:gd name="T2" fmla="*/ 92 w 92"/>
              <a:gd name="T3" fmla="*/ 92 h 92"/>
              <a:gd name="T4" fmla="*/ 0 w 92"/>
              <a:gd name="T5" fmla="*/ 92 h 92"/>
              <a:gd name="T6" fmla="*/ 46 w 92"/>
              <a:gd name="T7" fmla="*/ 0 h 92"/>
              <a:gd name="T8" fmla="*/ 0 60000 65536"/>
              <a:gd name="T9" fmla="*/ 0 60000 65536"/>
              <a:gd name="T10" fmla="*/ 0 60000 65536"/>
              <a:gd name="T11" fmla="*/ 0 60000 65536"/>
              <a:gd name="T12" fmla="*/ 0 w 92"/>
              <a:gd name="T13" fmla="*/ 0 h 92"/>
              <a:gd name="T14" fmla="*/ 92 w 92"/>
              <a:gd name="T15" fmla="*/ 92 h 92"/>
            </a:gdLst>
            <a:ahLst/>
            <a:cxnLst>
              <a:cxn ang="T8">
                <a:pos x="T0" y="T1"/>
              </a:cxn>
              <a:cxn ang="T9">
                <a:pos x="T2" y="T3"/>
              </a:cxn>
              <a:cxn ang="T10">
                <a:pos x="T4" y="T5"/>
              </a:cxn>
              <a:cxn ang="T11">
                <a:pos x="T6" y="T7"/>
              </a:cxn>
            </a:cxnLst>
            <a:rect l="T12" t="T13" r="T14" b="T15"/>
            <a:pathLst>
              <a:path w="92" h="92">
                <a:moveTo>
                  <a:pt x="46" y="0"/>
                </a:moveTo>
                <a:lnTo>
                  <a:pt x="92" y="92"/>
                </a:lnTo>
                <a:lnTo>
                  <a:pt x="0" y="92"/>
                </a:lnTo>
                <a:lnTo>
                  <a:pt x="46"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69" name="Freeform 61"/>
          <p:cNvSpPr>
            <a:spLocks/>
          </p:cNvSpPr>
          <p:nvPr/>
        </p:nvSpPr>
        <p:spPr bwMode="auto">
          <a:xfrm>
            <a:off x="5392738" y="1631950"/>
            <a:ext cx="144462" cy="144463"/>
          </a:xfrm>
          <a:custGeom>
            <a:avLst/>
            <a:gdLst>
              <a:gd name="T0" fmla="*/ 46 w 91"/>
              <a:gd name="T1" fmla="*/ 0 h 91"/>
              <a:gd name="T2" fmla="*/ 91 w 91"/>
              <a:gd name="T3" fmla="*/ 91 h 91"/>
              <a:gd name="T4" fmla="*/ 0 w 91"/>
              <a:gd name="T5" fmla="*/ 91 h 91"/>
              <a:gd name="T6" fmla="*/ 46 w 91"/>
              <a:gd name="T7" fmla="*/ 0 h 91"/>
              <a:gd name="T8" fmla="*/ 0 60000 65536"/>
              <a:gd name="T9" fmla="*/ 0 60000 65536"/>
              <a:gd name="T10" fmla="*/ 0 60000 65536"/>
              <a:gd name="T11" fmla="*/ 0 60000 65536"/>
              <a:gd name="T12" fmla="*/ 0 w 91"/>
              <a:gd name="T13" fmla="*/ 0 h 91"/>
              <a:gd name="T14" fmla="*/ 91 w 91"/>
              <a:gd name="T15" fmla="*/ 91 h 91"/>
            </a:gdLst>
            <a:ahLst/>
            <a:cxnLst>
              <a:cxn ang="T8">
                <a:pos x="T0" y="T1"/>
              </a:cxn>
              <a:cxn ang="T9">
                <a:pos x="T2" y="T3"/>
              </a:cxn>
              <a:cxn ang="T10">
                <a:pos x="T4" y="T5"/>
              </a:cxn>
              <a:cxn ang="T11">
                <a:pos x="T6" y="T7"/>
              </a:cxn>
            </a:cxnLst>
            <a:rect l="T12" t="T13" r="T14" b="T15"/>
            <a:pathLst>
              <a:path w="91" h="91">
                <a:moveTo>
                  <a:pt x="46" y="0"/>
                </a:moveTo>
                <a:lnTo>
                  <a:pt x="91" y="91"/>
                </a:lnTo>
                <a:lnTo>
                  <a:pt x="0" y="91"/>
                </a:lnTo>
                <a:lnTo>
                  <a:pt x="46"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70" name="Freeform 62"/>
          <p:cNvSpPr>
            <a:spLocks/>
          </p:cNvSpPr>
          <p:nvPr/>
        </p:nvSpPr>
        <p:spPr bwMode="auto">
          <a:xfrm>
            <a:off x="5392738" y="1631950"/>
            <a:ext cx="144462" cy="144463"/>
          </a:xfrm>
          <a:custGeom>
            <a:avLst/>
            <a:gdLst>
              <a:gd name="T0" fmla="*/ 46 w 91"/>
              <a:gd name="T1" fmla="*/ 0 h 91"/>
              <a:gd name="T2" fmla="*/ 91 w 91"/>
              <a:gd name="T3" fmla="*/ 91 h 91"/>
              <a:gd name="T4" fmla="*/ 0 w 91"/>
              <a:gd name="T5" fmla="*/ 91 h 91"/>
              <a:gd name="T6" fmla="*/ 46 w 91"/>
              <a:gd name="T7" fmla="*/ 0 h 91"/>
              <a:gd name="T8" fmla="*/ 0 60000 65536"/>
              <a:gd name="T9" fmla="*/ 0 60000 65536"/>
              <a:gd name="T10" fmla="*/ 0 60000 65536"/>
              <a:gd name="T11" fmla="*/ 0 60000 65536"/>
              <a:gd name="T12" fmla="*/ 0 w 91"/>
              <a:gd name="T13" fmla="*/ 0 h 91"/>
              <a:gd name="T14" fmla="*/ 91 w 91"/>
              <a:gd name="T15" fmla="*/ 91 h 91"/>
            </a:gdLst>
            <a:ahLst/>
            <a:cxnLst>
              <a:cxn ang="T8">
                <a:pos x="T0" y="T1"/>
              </a:cxn>
              <a:cxn ang="T9">
                <a:pos x="T2" y="T3"/>
              </a:cxn>
              <a:cxn ang="T10">
                <a:pos x="T4" y="T5"/>
              </a:cxn>
              <a:cxn ang="T11">
                <a:pos x="T6" y="T7"/>
              </a:cxn>
            </a:cxnLst>
            <a:rect l="T12" t="T13" r="T14" b="T15"/>
            <a:pathLst>
              <a:path w="91" h="91">
                <a:moveTo>
                  <a:pt x="46" y="0"/>
                </a:moveTo>
                <a:lnTo>
                  <a:pt x="91" y="91"/>
                </a:lnTo>
                <a:lnTo>
                  <a:pt x="0" y="91"/>
                </a:lnTo>
                <a:lnTo>
                  <a:pt x="46"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71" name="Freeform 63"/>
          <p:cNvSpPr>
            <a:spLocks/>
          </p:cNvSpPr>
          <p:nvPr/>
        </p:nvSpPr>
        <p:spPr bwMode="auto">
          <a:xfrm>
            <a:off x="5405438" y="1643063"/>
            <a:ext cx="146050" cy="146050"/>
          </a:xfrm>
          <a:custGeom>
            <a:avLst/>
            <a:gdLst>
              <a:gd name="T0" fmla="*/ 46 w 92"/>
              <a:gd name="T1" fmla="*/ 0 h 92"/>
              <a:gd name="T2" fmla="*/ 92 w 92"/>
              <a:gd name="T3" fmla="*/ 92 h 92"/>
              <a:gd name="T4" fmla="*/ 0 w 92"/>
              <a:gd name="T5" fmla="*/ 92 h 92"/>
              <a:gd name="T6" fmla="*/ 46 w 92"/>
              <a:gd name="T7" fmla="*/ 0 h 92"/>
              <a:gd name="T8" fmla="*/ 0 60000 65536"/>
              <a:gd name="T9" fmla="*/ 0 60000 65536"/>
              <a:gd name="T10" fmla="*/ 0 60000 65536"/>
              <a:gd name="T11" fmla="*/ 0 60000 65536"/>
              <a:gd name="T12" fmla="*/ 0 w 92"/>
              <a:gd name="T13" fmla="*/ 0 h 92"/>
              <a:gd name="T14" fmla="*/ 92 w 92"/>
              <a:gd name="T15" fmla="*/ 92 h 92"/>
            </a:gdLst>
            <a:ahLst/>
            <a:cxnLst>
              <a:cxn ang="T8">
                <a:pos x="T0" y="T1"/>
              </a:cxn>
              <a:cxn ang="T9">
                <a:pos x="T2" y="T3"/>
              </a:cxn>
              <a:cxn ang="T10">
                <a:pos x="T4" y="T5"/>
              </a:cxn>
              <a:cxn ang="T11">
                <a:pos x="T6" y="T7"/>
              </a:cxn>
            </a:cxnLst>
            <a:rect l="T12" t="T13" r="T14" b="T15"/>
            <a:pathLst>
              <a:path w="92" h="92">
                <a:moveTo>
                  <a:pt x="46" y="0"/>
                </a:moveTo>
                <a:lnTo>
                  <a:pt x="92" y="92"/>
                </a:lnTo>
                <a:lnTo>
                  <a:pt x="0" y="92"/>
                </a:lnTo>
                <a:lnTo>
                  <a:pt x="46"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72" name="Freeform 64"/>
          <p:cNvSpPr>
            <a:spLocks/>
          </p:cNvSpPr>
          <p:nvPr/>
        </p:nvSpPr>
        <p:spPr bwMode="auto">
          <a:xfrm>
            <a:off x="5605463" y="1604963"/>
            <a:ext cx="144462" cy="144462"/>
          </a:xfrm>
          <a:custGeom>
            <a:avLst/>
            <a:gdLst>
              <a:gd name="T0" fmla="*/ 46 w 91"/>
              <a:gd name="T1" fmla="*/ 0 h 91"/>
              <a:gd name="T2" fmla="*/ 91 w 91"/>
              <a:gd name="T3" fmla="*/ 91 h 91"/>
              <a:gd name="T4" fmla="*/ 0 w 91"/>
              <a:gd name="T5" fmla="*/ 91 h 91"/>
              <a:gd name="T6" fmla="*/ 46 w 91"/>
              <a:gd name="T7" fmla="*/ 0 h 91"/>
              <a:gd name="T8" fmla="*/ 0 60000 65536"/>
              <a:gd name="T9" fmla="*/ 0 60000 65536"/>
              <a:gd name="T10" fmla="*/ 0 60000 65536"/>
              <a:gd name="T11" fmla="*/ 0 60000 65536"/>
              <a:gd name="T12" fmla="*/ 0 w 91"/>
              <a:gd name="T13" fmla="*/ 0 h 91"/>
              <a:gd name="T14" fmla="*/ 91 w 91"/>
              <a:gd name="T15" fmla="*/ 91 h 91"/>
            </a:gdLst>
            <a:ahLst/>
            <a:cxnLst>
              <a:cxn ang="T8">
                <a:pos x="T0" y="T1"/>
              </a:cxn>
              <a:cxn ang="T9">
                <a:pos x="T2" y="T3"/>
              </a:cxn>
              <a:cxn ang="T10">
                <a:pos x="T4" y="T5"/>
              </a:cxn>
              <a:cxn ang="T11">
                <a:pos x="T6" y="T7"/>
              </a:cxn>
            </a:cxnLst>
            <a:rect l="T12" t="T13" r="T14" b="T15"/>
            <a:pathLst>
              <a:path w="91" h="91">
                <a:moveTo>
                  <a:pt x="46" y="0"/>
                </a:moveTo>
                <a:lnTo>
                  <a:pt x="91" y="91"/>
                </a:lnTo>
                <a:lnTo>
                  <a:pt x="0" y="91"/>
                </a:lnTo>
                <a:lnTo>
                  <a:pt x="46"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73" name="Freeform 65"/>
          <p:cNvSpPr>
            <a:spLocks/>
          </p:cNvSpPr>
          <p:nvPr/>
        </p:nvSpPr>
        <p:spPr bwMode="auto">
          <a:xfrm>
            <a:off x="5795963" y="1555750"/>
            <a:ext cx="144462" cy="144463"/>
          </a:xfrm>
          <a:custGeom>
            <a:avLst/>
            <a:gdLst>
              <a:gd name="T0" fmla="*/ 45 w 91"/>
              <a:gd name="T1" fmla="*/ 0 h 91"/>
              <a:gd name="T2" fmla="*/ 91 w 91"/>
              <a:gd name="T3" fmla="*/ 91 h 91"/>
              <a:gd name="T4" fmla="*/ 0 w 91"/>
              <a:gd name="T5" fmla="*/ 91 h 91"/>
              <a:gd name="T6" fmla="*/ 45 w 91"/>
              <a:gd name="T7" fmla="*/ 0 h 91"/>
              <a:gd name="T8" fmla="*/ 0 60000 65536"/>
              <a:gd name="T9" fmla="*/ 0 60000 65536"/>
              <a:gd name="T10" fmla="*/ 0 60000 65536"/>
              <a:gd name="T11" fmla="*/ 0 60000 65536"/>
              <a:gd name="T12" fmla="*/ 0 w 91"/>
              <a:gd name="T13" fmla="*/ 0 h 91"/>
              <a:gd name="T14" fmla="*/ 91 w 91"/>
              <a:gd name="T15" fmla="*/ 91 h 91"/>
            </a:gdLst>
            <a:ahLst/>
            <a:cxnLst>
              <a:cxn ang="T8">
                <a:pos x="T0" y="T1"/>
              </a:cxn>
              <a:cxn ang="T9">
                <a:pos x="T2" y="T3"/>
              </a:cxn>
              <a:cxn ang="T10">
                <a:pos x="T4" y="T5"/>
              </a:cxn>
              <a:cxn ang="T11">
                <a:pos x="T6" y="T7"/>
              </a:cxn>
            </a:cxnLst>
            <a:rect l="T12" t="T13" r="T14" b="T15"/>
            <a:pathLst>
              <a:path w="91" h="91">
                <a:moveTo>
                  <a:pt x="45" y="0"/>
                </a:moveTo>
                <a:lnTo>
                  <a:pt x="91" y="91"/>
                </a:lnTo>
                <a:lnTo>
                  <a:pt x="0" y="91"/>
                </a:lnTo>
                <a:lnTo>
                  <a:pt x="45"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74" name="Freeform 66"/>
          <p:cNvSpPr>
            <a:spLocks/>
          </p:cNvSpPr>
          <p:nvPr/>
        </p:nvSpPr>
        <p:spPr bwMode="auto">
          <a:xfrm>
            <a:off x="5795963" y="1555750"/>
            <a:ext cx="144462" cy="144463"/>
          </a:xfrm>
          <a:custGeom>
            <a:avLst/>
            <a:gdLst>
              <a:gd name="T0" fmla="*/ 45 w 91"/>
              <a:gd name="T1" fmla="*/ 0 h 91"/>
              <a:gd name="T2" fmla="*/ 91 w 91"/>
              <a:gd name="T3" fmla="*/ 91 h 91"/>
              <a:gd name="T4" fmla="*/ 0 w 91"/>
              <a:gd name="T5" fmla="*/ 91 h 91"/>
              <a:gd name="T6" fmla="*/ 45 w 91"/>
              <a:gd name="T7" fmla="*/ 0 h 91"/>
              <a:gd name="T8" fmla="*/ 0 60000 65536"/>
              <a:gd name="T9" fmla="*/ 0 60000 65536"/>
              <a:gd name="T10" fmla="*/ 0 60000 65536"/>
              <a:gd name="T11" fmla="*/ 0 60000 65536"/>
              <a:gd name="T12" fmla="*/ 0 w 91"/>
              <a:gd name="T13" fmla="*/ 0 h 91"/>
              <a:gd name="T14" fmla="*/ 91 w 91"/>
              <a:gd name="T15" fmla="*/ 91 h 91"/>
            </a:gdLst>
            <a:ahLst/>
            <a:cxnLst>
              <a:cxn ang="T8">
                <a:pos x="T0" y="T1"/>
              </a:cxn>
              <a:cxn ang="T9">
                <a:pos x="T2" y="T3"/>
              </a:cxn>
              <a:cxn ang="T10">
                <a:pos x="T4" y="T5"/>
              </a:cxn>
              <a:cxn ang="T11">
                <a:pos x="T6" y="T7"/>
              </a:cxn>
            </a:cxnLst>
            <a:rect l="T12" t="T13" r="T14" b="T15"/>
            <a:pathLst>
              <a:path w="91" h="91">
                <a:moveTo>
                  <a:pt x="45" y="0"/>
                </a:moveTo>
                <a:lnTo>
                  <a:pt x="91" y="91"/>
                </a:lnTo>
                <a:lnTo>
                  <a:pt x="0" y="91"/>
                </a:lnTo>
                <a:lnTo>
                  <a:pt x="45"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75" name="Freeform 67"/>
          <p:cNvSpPr>
            <a:spLocks/>
          </p:cNvSpPr>
          <p:nvPr/>
        </p:nvSpPr>
        <p:spPr bwMode="auto">
          <a:xfrm>
            <a:off x="5932488" y="1547813"/>
            <a:ext cx="144462" cy="144462"/>
          </a:xfrm>
          <a:custGeom>
            <a:avLst/>
            <a:gdLst>
              <a:gd name="T0" fmla="*/ 46 w 91"/>
              <a:gd name="T1" fmla="*/ 0 h 91"/>
              <a:gd name="T2" fmla="*/ 91 w 91"/>
              <a:gd name="T3" fmla="*/ 91 h 91"/>
              <a:gd name="T4" fmla="*/ 0 w 91"/>
              <a:gd name="T5" fmla="*/ 91 h 91"/>
              <a:gd name="T6" fmla="*/ 46 w 91"/>
              <a:gd name="T7" fmla="*/ 0 h 91"/>
              <a:gd name="T8" fmla="*/ 0 60000 65536"/>
              <a:gd name="T9" fmla="*/ 0 60000 65536"/>
              <a:gd name="T10" fmla="*/ 0 60000 65536"/>
              <a:gd name="T11" fmla="*/ 0 60000 65536"/>
              <a:gd name="T12" fmla="*/ 0 w 91"/>
              <a:gd name="T13" fmla="*/ 0 h 91"/>
              <a:gd name="T14" fmla="*/ 91 w 91"/>
              <a:gd name="T15" fmla="*/ 91 h 91"/>
            </a:gdLst>
            <a:ahLst/>
            <a:cxnLst>
              <a:cxn ang="T8">
                <a:pos x="T0" y="T1"/>
              </a:cxn>
              <a:cxn ang="T9">
                <a:pos x="T2" y="T3"/>
              </a:cxn>
              <a:cxn ang="T10">
                <a:pos x="T4" y="T5"/>
              </a:cxn>
              <a:cxn ang="T11">
                <a:pos x="T6" y="T7"/>
              </a:cxn>
            </a:cxnLst>
            <a:rect l="T12" t="T13" r="T14" b="T15"/>
            <a:pathLst>
              <a:path w="91" h="91">
                <a:moveTo>
                  <a:pt x="46" y="0"/>
                </a:moveTo>
                <a:lnTo>
                  <a:pt x="91" y="91"/>
                </a:lnTo>
                <a:lnTo>
                  <a:pt x="0" y="91"/>
                </a:lnTo>
                <a:lnTo>
                  <a:pt x="46"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76" name="Freeform 68"/>
          <p:cNvSpPr>
            <a:spLocks/>
          </p:cNvSpPr>
          <p:nvPr/>
        </p:nvSpPr>
        <p:spPr bwMode="auto">
          <a:xfrm>
            <a:off x="6175375" y="1530350"/>
            <a:ext cx="146050" cy="146050"/>
          </a:xfrm>
          <a:custGeom>
            <a:avLst/>
            <a:gdLst>
              <a:gd name="T0" fmla="*/ 46 w 92"/>
              <a:gd name="T1" fmla="*/ 0 h 92"/>
              <a:gd name="T2" fmla="*/ 92 w 92"/>
              <a:gd name="T3" fmla="*/ 92 h 92"/>
              <a:gd name="T4" fmla="*/ 0 w 92"/>
              <a:gd name="T5" fmla="*/ 92 h 92"/>
              <a:gd name="T6" fmla="*/ 46 w 92"/>
              <a:gd name="T7" fmla="*/ 0 h 92"/>
              <a:gd name="T8" fmla="*/ 0 60000 65536"/>
              <a:gd name="T9" fmla="*/ 0 60000 65536"/>
              <a:gd name="T10" fmla="*/ 0 60000 65536"/>
              <a:gd name="T11" fmla="*/ 0 60000 65536"/>
              <a:gd name="T12" fmla="*/ 0 w 92"/>
              <a:gd name="T13" fmla="*/ 0 h 92"/>
              <a:gd name="T14" fmla="*/ 92 w 92"/>
              <a:gd name="T15" fmla="*/ 92 h 92"/>
            </a:gdLst>
            <a:ahLst/>
            <a:cxnLst>
              <a:cxn ang="T8">
                <a:pos x="T0" y="T1"/>
              </a:cxn>
              <a:cxn ang="T9">
                <a:pos x="T2" y="T3"/>
              </a:cxn>
              <a:cxn ang="T10">
                <a:pos x="T4" y="T5"/>
              </a:cxn>
              <a:cxn ang="T11">
                <a:pos x="T6" y="T7"/>
              </a:cxn>
            </a:cxnLst>
            <a:rect l="T12" t="T13" r="T14" b="T15"/>
            <a:pathLst>
              <a:path w="92" h="92">
                <a:moveTo>
                  <a:pt x="46" y="0"/>
                </a:moveTo>
                <a:lnTo>
                  <a:pt x="92" y="92"/>
                </a:lnTo>
                <a:lnTo>
                  <a:pt x="0" y="92"/>
                </a:lnTo>
                <a:lnTo>
                  <a:pt x="46"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77" name="Freeform 69"/>
          <p:cNvSpPr>
            <a:spLocks/>
          </p:cNvSpPr>
          <p:nvPr/>
        </p:nvSpPr>
        <p:spPr bwMode="auto">
          <a:xfrm>
            <a:off x="6175375" y="1530350"/>
            <a:ext cx="146050" cy="146050"/>
          </a:xfrm>
          <a:custGeom>
            <a:avLst/>
            <a:gdLst>
              <a:gd name="T0" fmla="*/ 46 w 92"/>
              <a:gd name="T1" fmla="*/ 0 h 92"/>
              <a:gd name="T2" fmla="*/ 92 w 92"/>
              <a:gd name="T3" fmla="*/ 92 h 92"/>
              <a:gd name="T4" fmla="*/ 0 w 92"/>
              <a:gd name="T5" fmla="*/ 92 h 92"/>
              <a:gd name="T6" fmla="*/ 46 w 92"/>
              <a:gd name="T7" fmla="*/ 0 h 92"/>
              <a:gd name="T8" fmla="*/ 0 60000 65536"/>
              <a:gd name="T9" fmla="*/ 0 60000 65536"/>
              <a:gd name="T10" fmla="*/ 0 60000 65536"/>
              <a:gd name="T11" fmla="*/ 0 60000 65536"/>
              <a:gd name="T12" fmla="*/ 0 w 92"/>
              <a:gd name="T13" fmla="*/ 0 h 92"/>
              <a:gd name="T14" fmla="*/ 92 w 92"/>
              <a:gd name="T15" fmla="*/ 92 h 92"/>
            </a:gdLst>
            <a:ahLst/>
            <a:cxnLst>
              <a:cxn ang="T8">
                <a:pos x="T0" y="T1"/>
              </a:cxn>
              <a:cxn ang="T9">
                <a:pos x="T2" y="T3"/>
              </a:cxn>
              <a:cxn ang="T10">
                <a:pos x="T4" y="T5"/>
              </a:cxn>
              <a:cxn ang="T11">
                <a:pos x="T6" y="T7"/>
              </a:cxn>
            </a:cxnLst>
            <a:rect l="T12" t="T13" r="T14" b="T15"/>
            <a:pathLst>
              <a:path w="92" h="92">
                <a:moveTo>
                  <a:pt x="46" y="0"/>
                </a:moveTo>
                <a:lnTo>
                  <a:pt x="92" y="92"/>
                </a:lnTo>
                <a:lnTo>
                  <a:pt x="0" y="92"/>
                </a:lnTo>
                <a:lnTo>
                  <a:pt x="46"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78" name="Freeform 70"/>
          <p:cNvSpPr>
            <a:spLocks/>
          </p:cNvSpPr>
          <p:nvPr/>
        </p:nvSpPr>
        <p:spPr bwMode="auto">
          <a:xfrm>
            <a:off x="6491288" y="1577975"/>
            <a:ext cx="144462" cy="144463"/>
          </a:xfrm>
          <a:custGeom>
            <a:avLst/>
            <a:gdLst>
              <a:gd name="T0" fmla="*/ 46 w 91"/>
              <a:gd name="T1" fmla="*/ 0 h 91"/>
              <a:gd name="T2" fmla="*/ 91 w 91"/>
              <a:gd name="T3" fmla="*/ 91 h 91"/>
              <a:gd name="T4" fmla="*/ 0 w 91"/>
              <a:gd name="T5" fmla="*/ 91 h 91"/>
              <a:gd name="T6" fmla="*/ 46 w 91"/>
              <a:gd name="T7" fmla="*/ 0 h 91"/>
              <a:gd name="T8" fmla="*/ 0 60000 65536"/>
              <a:gd name="T9" fmla="*/ 0 60000 65536"/>
              <a:gd name="T10" fmla="*/ 0 60000 65536"/>
              <a:gd name="T11" fmla="*/ 0 60000 65536"/>
              <a:gd name="T12" fmla="*/ 0 w 91"/>
              <a:gd name="T13" fmla="*/ 0 h 91"/>
              <a:gd name="T14" fmla="*/ 91 w 91"/>
              <a:gd name="T15" fmla="*/ 91 h 91"/>
            </a:gdLst>
            <a:ahLst/>
            <a:cxnLst>
              <a:cxn ang="T8">
                <a:pos x="T0" y="T1"/>
              </a:cxn>
              <a:cxn ang="T9">
                <a:pos x="T2" y="T3"/>
              </a:cxn>
              <a:cxn ang="T10">
                <a:pos x="T4" y="T5"/>
              </a:cxn>
              <a:cxn ang="T11">
                <a:pos x="T6" y="T7"/>
              </a:cxn>
            </a:cxnLst>
            <a:rect l="T12" t="T13" r="T14" b="T15"/>
            <a:pathLst>
              <a:path w="91" h="91">
                <a:moveTo>
                  <a:pt x="46" y="0"/>
                </a:moveTo>
                <a:lnTo>
                  <a:pt x="91" y="91"/>
                </a:lnTo>
                <a:lnTo>
                  <a:pt x="0" y="91"/>
                </a:lnTo>
                <a:lnTo>
                  <a:pt x="46"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79" name="Freeform 71"/>
          <p:cNvSpPr>
            <a:spLocks/>
          </p:cNvSpPr>
          <p:nvPr/>
        </p:nvSpPr>
        <p:spPr bwMode="auto">
          <a:xfrm>
            <a:off x="6523038" y="1549400"/>
            <a:ext cx="144462" cy="144463"/>
          </a:xfrm>
          <a:custGeom>
            <a:avLst/>
            <a:gdLst>
              <a:gd name="T0" fmla="*/ 46 w 91"/>
              <a:gd name="T1" fmla="*/ 0 h 91"/>
              <a:gd name="T2" fmla="*/ 91 w 91"/>
              <a:gd name="T3" fmla="*/ 91 h 91"/>
              <a:gd name="T4" fmla="*/ 0 w 91"/>
              <a:gd name="T5" fmla="*/ 91 h 91"/>
              <a:gd name="T6" fmla="*/ 46 w 91"/>
              <a:gd name="T7" fmla="*/ 0 h 91"/>
              <a:gd name="T8" fmla="*/ 0 60000 65536"/>
              <a:gd name="T9" fmla="*/ 0 60000 65536"/>
              <a:gd name="T10" fmla="*/ 0 60000 65536"/>
              <a:gd name="T11" fmla="*/ 0 60000 65536"/>
              <a:gd name="T12" fmla="*/ 0 w 91"/>
              <a:gd name="T13" fmla="*/ 0 h 91"/>
              <a:gd name="T14" fmla="*/ 91 w 91"/>
              <a:gd name="T15" fmla="*/ 91 h 91"/>
            </a:gdLst>
            <a:ahLst/>
            <a:cxnLst>
              <a:cxn ang="T8">
                <a:pos x="T0" y="T1"/>
              </a:cxn>
              <a:cxn ang="T9">
                <a:pos x="T2" y="T3"/>
              </a:cxn>
              <a:cxn ang="T10">
                <a:pos x="T4" y="T5"/>
              </a:cxn>
              <a:cxn ang="T11">
                <a:pos x="T6" y="T7"/>
              </a:cxn>
            </a:cxnLst>
            <a:rect l="T12" t="T13" r="T14" b="T15"/>
            <a:pathLst>
              <a:path w="91" h="91">
                <a:moveTo>
                  <a:pt x="46" y="0"/>
                </a:moveTo>
                <a:lnTo>
                  <a:pt x="91" y="91"/>
                </a:lnTo>
                <a:lnTo>
                  <a:pt x="0" y="91"/>
                </a:lnTo>
                <a:lnTo>
                  <a:pt x="46"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80" name="Freeform 72"/>
          <p:cNvSpPr>
            <a:spLocks/>
          </p:cNvSpPr>
          <p:nvPr/>
        </p:nvSpPr>
        <p:spPr bwMode="auto">
          <a:xfrm>
            <a:off x="6616700" y="1555750"/>
            <a:ext cx="146050" cy="144463"/>
          </a:xfrm>
          <a:custGeom>
            <a:avLst/>
            <a:gdLst>
              <a:gd name="T0" fmla="*/ 46 w 92"/>
              <a:gd name="T1" fmla="*/ 0 h 91"/>
              <a:gd name="T2" fmla="*/ 92 w 92"/>
              <a:gd name="T3" fmla="*/ 91 h 91"/>
              <a:gd name="T4" fmla="*/ 0 w 92"/>
              <a:gd name="T5" fmla="*/ 91 h 91"/>
              <a:gd name="T6" fmla="*/ 46 w 92"/>
              <a:gd name="T7" fmla="*/ 0 h 91"/>
              <a:gd name="T8" fmla="*/ 0 60000 65536"/>
              <a:gd name="T9" fmla="*/ 0 60000 65536"/>
              <a:gd name="T10" fmla="*/ 0 60000 65536"/>
              <a:gd name="T11" fmla="*/ 0 60000 65536"/>
              <a:gd name="T12" fmla="*/ 0 w 92"/>
              <a:gd name="T13" fmla="*/ 0 h 91"/>
              <a:gd name="T14" fmla="*/ 92 w 92"/>
              <a:gd name="T15" fmla="*/ 91 h 91"/>
            </a:gdLst>
            <a:ahLst/>
            <a:cxnLst>
              <a:cxn ang="T8">
                <a:pos x="T0" y="T1"/>
              </a:cxn>
              <a:cxn ang="T9">
                <a:pos x="T2" y="T3"/>
              </a:cxn>
              <a:cxn ang="T10">
                <a:pos x="T4" y="T5"/>
              </a:cxn>
              <a:cxn ang="T11">
                <a:pos x="T6" y="T7"/>
              </a:cxn>
            </a:cxnLst>
            <a:rect l="T12" t="T13" r="T14" b="T15"/>
            <a:pathLst>
              <a:path w="92" h="91">
                <a:moveTo>
                  <a:pt x="46" y="0"/>
                </a:moveTo>
                <a:lnTo>
                  <a:pt x="92" y="91"/>
                </a:lnTo>
                <a:lnTo>
                  <a:pt x="0" y="91"/>
                </a:lnTo>
                <a:lnTo>
                  <a:pt x="46"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81" name="Freeform 73"/>
          <p:cNvSpPr>
            <a:spLocks/>
          </p:cNvSpPr>
          <p:nvPr/>
        </p:nvSpPr>
        <p:spPr bwMode="auto">
          <a:xfrm>
            <a:off x="6851650" y="1582738"/>
            <a:ext cx="144463" cy="144462"/>
          </a:xfrm>
          <a:custGeom>
            <a:avLst/>
            <a:gdLst>
              <a:gd name="T0" fmla="*/ 46 w 91"/>
              <a:gd name="T1" fmla="*/ 0 h 91"/>
              <a:gd name="T2" fmla="*/ 91 w 91"/>
              <a:gd name="T3" fmla="*/ 91 h 91"/>
              <a:gd name="T4" fmla="*/ 0 w 91"/>
              <a:gd name="T5" fmla="*/ 91 h 91"/>
              <a:gd name="T6" fmla="*/ 46 w 91"/>
              <a:gd name="T7" fmla="*/ 0 h 91"/>
              <a:gd name="T8" fmla="*/ 0 60000 65536"/>
              <a:gd name="T9" fmla="*/ 0 60000 65536"/>
              <a:gd name="T10" fmla="*/ 0 60000 65536"/>
              <a:gd name="T11" fmla="*/ 0 60000 65536"/>
              <a:gd name="T12" fmla="*/ 0 w 91"/>
              <a:gd name="T13" fmla="*/ 0 h 91"/>
              <a:gd name="T14" fmla="*/ 91 w 91"/>
              <a:gd name="T15" fmla="*/ 91 h 91"/>
            </a:gdLst>
            <a:ahLst/>
            <a:cxnLst>
              <a:cxn ang="T8">
                <a:pos x="T0" y="T1"/>
              </a:cxn>
              <a:cxn ang="T9">
                <a:pos x="T2" y="T3"/>
              </a:cxn>
              <a:cxn ang="T10">
                <a:pos x="T4" y="T5"/>
              </a:cxn>
              <a:cxn ang="T11">
                <a:pos x="T6" y="T7"/>
              </a:cxn>
            </a:cxnLst>
            <a:rect l="T12" t="T13" r="T14" b="T15"/>
            <a:pathLst>
              <a:path w="91" h="91">
                <a:moveTo>
                  <a:pt x="46" y="0"/>
                </a:moveTo>
                <a:lnTo>
                  <a:pt x="91" y="91"/>
                </a:lnTo>
                <a:lnTo>
                  <a:pt x="0" y="91"/>
                </a:lnTo>
                <a:lnTo>
                  <a:pt x="46"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82" name="Freeform 74"/>
          <p:cNvSpPr>
            <a:spLocks/>
          </p:cNvSpPr>
          <p:nvPr/>
        </p:nvSpPr>
        <p:spPr bwMode="auto">
          <a:xfrm>
            <a:off x="7186613" y="1524000"/>
            <a:ext cx="144462" cy="144463"/>
          </a:xfrm>
          <a:custGeom>
            <a:avLst/>
            <a:gdLst>
              <a:gd name="T0" fmla="*/ 45 w 91"/>
              <a:gd name="T1" fmla="*/ 0 h 91"/>
              <a:gd name="T2" fmla="*/ 91 w 91"/>
              <a:gd name="T3" fmla="*/ 91 h 91"/>
              <a:gd name="T4" fmla="*/ 0 w 91"/>
              <a:gd name="T5" fmla="*/ 91 h 91"/>
              <a:gd name="T6" fmla="*/ 45 w 91"/>
              <a:gd name="T7" fmla="*/ 0 h 91"/>
              <a:gd name="T8" fmla="*/ 0 60000 65536"/>
              <a:gd name="T9" fmla="*/ 0 60000 65536"/>
              <a:gd name="T10" fmla="*/ 0 60000 65536"/>
              <a:gd name="T11" fmla="*/ 0 60000 65536"/>
              <a:gd name="T12" fmla="*/ 0 w 91"/>
              <a:gd name="T13" fmla="*/ 0 h 91"/>
              <a:gd name="T14" fmla="*/ 91 w 91"/>
              <a:gd name="T15" fmla="*/ 91 h 91"/>
            </a:gdLst>
            <a:ahLst/>
            <a:cxnLst>
              <a:cxn ang="T8">
                <a:pos x="T0" y="T1"/>
              </a:cxn>
              <a:cxn ang="T9">
                <a:pos x="T2" y="T3"/>
              </a:cxn>
              <a:cxn ang="T10">
                <a:pos x="T4" y="T5"/>
              </a:cxn>
              <a:cxn ang="T11">
                <a:pos x="T6" y="T7"/>
              </a:cxn>
            </a:cxnLst>
            <a:rect l="T12" t="T13" r="T14" b="T15"/>
            <a:pathLst>
              <a:path w="91" h="91">
                <a:moveTo>
                  <a:pt x="45" y="0"/>
                </a:moveTo>
                <a:lnTo>
                  <a:pt x="91" y="91"/>
                </a:lnTo>
                <a:lnTo>
                  <a:pt x="0" y="91"/>
                </a:lnTo>
                <a:lnTo>
                  <a:pt x="45"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83" name="Freeform 75"/>
          <p:cNvSpPr>
            <a:spLocks/>
          </p:cNvSpPr>
          <p:nvPr/>
        </p:nvSpPr>
        <p:spPr bwMode="auto">
          <a:xfrm>
            <a:off x="7186613" y="1524000"/>
            <a:ext cx="144462" cy="144463"/>
          </a:xfrm>
          <a:custGeom>
            <a:avLst/>
            <a:gdLst>
              <a:gd name="T0" fmla="*/ 45 w 91"/>
              <a:gd name="T1" fmla="*/ 0 h 91"/>
              <a:gd name="T2" fmla="*/ 91 w 91"/>
              <a:gd name="T3" fmla="*/ 91 h 91"/>
              <a:gd name="T4" fmla="*/ 0 w 91"/>
              <a:gd name="T5" fmla="*/ 91 h 91"/>
              <a:gd name="T6" fmla="*/ 45 w 91"/>
              <a:gd name="T7" fmla="*/ 0 h 91"/>
              <a:gd name="T8" fmla="*/ 0 60000 65536"/>
              <a:gd name="T9" fmla="*/ 0 60000 65536"/>
              <a:gd name="T10" fmla="*/ 0 60000 65536"/>
              <a:gd name="T11" fmla="*/ 0 60000 65536"/>
              <a:gd name="T12" fmla="*/ 0 w 91"/>
              <a:gd name="T13" fmla="*/ 0 h 91"/>
              <a:gd name="T14" fmla="*/ 91 w 91"/>
              <a:gd name="T15" fmla="*/ 91 h 91"/>
            </a:gdLst>
            <a:ahLst/>
            <a:cxnLst>
              <a:cxn ang="T8">
                <a:pos x="T0" y="T1"/>
              </a:cxn>
              <a:cxn ang="T9">
                <a:pos x="T2" y="T3"/>
              </a:cxn>
              <a:cxn ang="T10">
                <a:pos x="T4" y="T5"/>
              </a:cxn>
              <a:cxn ang="T11">
                <a:pos x="T6" y="T7"/>
              </a:cxn>
            </a:cxnLst>
            <a:rect l="T12" t="T13" r="T14" b="T15"/>
            <a:pathLst>
              <a:path w="91" h="91">
                <a:moveTo>
                  <a:pt x="45" y="0"/>
                </a:moveTo>
                <a:lnTo>
                  <a:pt x="91" y="91"/>
                </a:lnTo>
                <a:lnTo>
                  <a:pt x="0" y="91"/>
                </a:lnTo>
                <a:lnTo>
                  <a:pt x="45" y="0"/>
                </a:lnTo>
                <a:close/>
              </a:path>
            </a:pathLst>
          </a:custGeom>
          <a:solidFill>
            <a:srgbClr val="50E281"/>
          </a:solidFill>
          <a:ln w="11113">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384" name="Rectangle 76"/>
          <p:cNvSpPr>
            <a:spLocks noChangeArrowheads="1"/>
          </p:cNvSpPr>
          <p:nvPr/>
        </p:nvSpPr>
        <p:spPr bwMode="auto">
          <a:xfrm>
            <a:off x="884238" y="5926138"/>
            <a:ext cx="122237" cy="261937"/>
          </a:xfrm>
          <a:prstGeom prst="rect">
            <a:avLst/>
          </a:prstGeom>
          <a:noFill/>
          <a:ln w="9525">
            <a:noFill/>
            <a:miter lim="800000"/>
            <a:headEnd/>
            <a:tailEnd/>
          </a:ln>
        </p:spPr>
        <p:txBody>
          <a:bodyPr wrap="none" lIns="0" tIns="0" rIns="0" bIns="0">
            <a:spAutoFit/>
          </a:bodyPr>
          <a:lstStyle/>
          <a:p>
            <a:pPr>
              <a:defRPr/>
            </a:pPr>
            <a:r>
              <a:rPr lang="en-US" sz="1700">
                <a:solidFill>
                  <a:schemeClr val="accent4">
                    <a:lumMod val="10000"/>
                  </a:schemeClr>
                </a:solidFill>
              </a:rPr>
              <a:t>0</a:t>
            </a:r>
            <a:endParaRPr lang="en-US">
              <a:solidFill>
                <a:schemeClr val="accent4">
                  <a:lumMod val="10000"/>
                </a:schemeClr>
              </a:solidFill>
            </a:endParaRPr>
          </a:p>
        </p:txBody>
      </p:sp>
      <p:sp>
        <p:nvSpPr>
          <p:cNvPr id="13385" name="Rectangle 77"/>
          <p:cNvSpPr>
            <a:spLocks noChangeArrowheads="1"/>
          </p:cNvSpPr>
          <p:nvPr/>
        </p:nvSpPr>
        <p:spPr bwMode="auto">
          <a:xfrm>
            <a:off x="765175" y="5364163"/>
            <a:ext cx="242888" cy="261937"/>
          </a:xfrm>
          <a:prstGeom prst="rect">
            <a:avLst/>
          </a:prstGeom>
          <a:noFill/>
          <a:ln w="9525">
            <a:noFill/>
            <a:miter lim="800000"/>
            <a:headEnd/>
            <a:tailEnd/>
          </a:ln>
        </p:spPr>
        <p:txBody>
          <a:bodyPr wrap="none" lIns="0" tIns="0" rIns="0" bIns="0">
            <a:spAutoFit/>
          </a:bodyPr>
          <a:lstStyle/>
          <a:p>
            <a:pPr>
              <a:defRPr/>
            </a:pPr>
            <a:r>
              <a:rPr lang="en-US" sz="1700">
                <a:solidFill>
                  <a:schemeClr val="accent4">
                    <a:lumMod val="10000"/>
                  </a:schemeClr>
                </a:solidFill>
              </a:rPr>
              <a:t>10</a:t>
            </a:r>
            <a:endParaRPr lang="en-US">
              <a:solidFill>
                <a:schemeClr val="accent4">
                  <a:lumMod val="10000"/>
                </a:schemeClr>
              </a:solidFill>
            </a:endParaRPr>
          </a:p>
        </p:txBody>
      </p:sp>
      <p:sp>
        <p:nvSpPr>
          <p:cNvPr id="13386" name="Rectangle 78"/>
          <p:cNvSpPr>
            <a:spLocks noChangeArrowheads="1"/>
          </p:cNvSpPr>
          <p:nvPr/>
        </p:nvSpPr>
        <p:spPr bwMode="auto">
          <a:xfrm>
            <a:off x="765175" y="4802188"/>
            <a:ext cx="242888" cy="261937"/>
          </a:xfrm>
          <a:prstGeom prst="rect">
            <a:avLst/>
          </a:prstGeom>
          <a:noFill/>
          <a:ln w="9525">
            <a:noFill/>
            <a:miter lim="800000"/>
            <a:headEnd/>
            <a:tailEnd/>
          </a:ln>
        </p:spPr>
        <p:txBody>
          <a:bodyPr wrap="none" lIns="0" tIns="0" rIns="0" bIns="0">
            <a:spAutoFit/>
          </a:bodyPr>
          <a:lstStyle/>
          <a:p>
            <a:pPr>
              <a:defRPr/>
            </a:pPr>
            <a:r>
              <a:rPr lang="en-US" sz="1700">
                <a:solidFill>
                  <a:schemeClr val="accent4">
                    <a:lumMod val="10000"/>
                  </a:schemeClr>
                </a:solidFill>
              </a:rPr>
              <a:t>20</a:t>
            </a:r>
            <a:endParaRPr lang="en-US">
              <a:solidFill>
                <a:schemeClr val="accent4">
                  <a:lumMod val="10000"/>
                </a:schemeClr>
              </a:solidFill>
            </a:endParaRPr>
          </a:p>
        </p:txBody>
      </p:sp>
      <p:sp>
        <p:nvSpPr>
          <p:cNvPr id="13387" name="Rectangle 79"/>
          <p:cNvSpPr>
            <a:spLocks noChangeArrowheads="1"/>
          </p:cNvSpPr>
          <p:nvPr/>
        </p:nvSpPr>
        <p:spPr bwMode="auto">
          <a:xfrm>
            <a:off x="765175" y="4240213"/>
            <a:ext cx="242888" cy="261937"/>
          </a:xfrm>
          <a:prstGeom prst="rect">
            <a:avLst/>
          </a:prstGeom>
          <a:noFill/>
          <a:ln w="9525">
            <a:noFill/>
            <a:miter lim="800000"/>
            <a:headEnd/>
            <a:tailEnd/>
          </a:ln>
        </p:spPr>
        <p:txBody>
          <a:bodyPr wrap="none" lIns="0" tIns="0" rIns="0" bIns="0">
            <a:spAutoFit/>
          </a:bodyPr>
          <a:lstStyle/>
          <a:p>
            <a:pPr>
              <a:defRPr/>
            </a:pPr>
            <a:r>
              <a:rPr lang="en-US" sz="1700">
                <a:solidFill>
                  <a:schemeClr val="accent4">
                    <a:lumMod val="10000"/>
                  </a:schemeClr>
                </a:solidFill>
              </a:rPr>
              <a:t>30</a:t>
            </a:r>
            <a:endParaRPr lang="en-US">
              <a:solidFill>
                <a:schemeClr val="accent4">
                  <a:lumMod val="10000"/>
                </a:schemeClr>
              </a:solidFill>
            </a:endParaRPr>
          </a:p>
        </p:txBody>
      </p:sp>
      <p:sp>
        <p:nvSpPr>
          <p:cNvPr id="13388" name="Rectangle 80"/>
          <p:cNvSpPr>
            <a:spLocks noChangeArrowheads="1"/>
          </p:cNvSpPr>
          <p:nvPr/>
        </p:nvSpPr>
        <p:spPr bwMode="auto">
          <a:xfrm>
            <a:off x="765175" y="3679825"/>
            <a:ext cx="242888" cy="261938"/>
          </a:xfrm>
          <a:prstGeom prst="rect">
            <a:avLst/>
          </a:prstGeom>
          <a:noFill/>
          <a:ln w="9525">
            <a:noFill/>
            <a:miter lim="800000"/>
            <a:headEnd/>
            <a:tailEnd/>
          </a:ln>
        </p:spPr>
        <p:txBody>
          <a:bodyPr wrap="none" lIns="0" tIns="0" rIns="0" bIns="0">
            <a:spAutoFit/>
          </a:bodyPr>
          <a:lstStyle/>
          <a:p>
            <a:pPr>
              <a:defRPr/>
            </a:pPr>
            <a:r>
              <a:rPr lang="en-US" sz="1700" dirty="0">
                <a:solidFill>
                  <a:schemeClr val="accent4">
                    <a:lumMod val="10000"/>
                  </a:schemeClr>
                </a:solidFill>
              </a:rPr>
              <a:t>40</a:t>
            </a:r>
            <a:endParaRPr lang="en-US" dirty="0">
              <a:solidFill>
                <a:schemeClr val="accent4">
                  <a:lumMod val="10000"/>
                </a:schemeClr>
              </a:solidFill>
            </a:endParaRPr>
          </a:p>
        </p:txBody>
      </p:sp>
      <p:sp>
        <p:nvSpPr>
          <p:cNvPr id="13389" name="Rectangle 81"/>
          <p:cNvSpPr>
            <a:spLocks noChangeArrowheads="1"/>
          </p:cNvSpPr>
          <p:nvPr/>
        </p:nvSpPr>
        <p:spPr bwMode="auto">
          <a:xfrm>
            <a:off x="765175" y="3116263"/>
            <a:ext cx="242888" cy="261937"/>
          </a:xfrm>
          <a:prstGeom prst="rect">
            <a:avLst/>
          </a:prstGeom>
          <a:noFill/>
          <a:ln w="9525">
            <a:noFill/>
            <a:miter lim="800000"/>
            <a:headEnd/>
            <a:tailEnd/>
          </a:ln>
        </p:spPr>
        <p:txBody>
          <a:bodyPr wrap="none" lIns="0" tIns="0" rIns="0" bIns="0">
            <a:spAutoFit/>
          </a:bodyPr>
          <a:lstStyle/>
          <a:p>
            <a:pPr>
              <a:defRPr/>
            </a:pPr>
            <a:r>
              <a:rPr lang="en-US" sz="1700" dirty="0">
                <a:solidFill>
                  <a:schemeClr val="accent4">
                    <a:lumMod val="10000"/>
                  </a:schemeClr>
                </a:solidFill>
              </a:rPr>
              <a:t>50</a:t>
            </a:r>
            <a:endParaRPr lang="en-US" dirty="0">
              <a:solidFill>
                <a:schemeClr val="accent4">
                  <a:lumMod val="10000"/>
                </a:schemeClr>
              </a:solidFill>
            </a:endParaRPr>
          </a:p>
        </p:txBody>
      </p:sp>
      <p:sp>
        <p:nvSpPr>
          <p:cNvPr id="13390" name="Rectangle 82"/>
          <p:cNvSpPr>
            <a:spLocks noChangeArrowheads="1"/>
          </p:cNvSpPr>
          <p:nvPr/>
        </p:nvSpPr>
        <p:spPr bwMode="auto">
          <a:xfrm>
            <a:off x="765175" y="2555875"/>
            <a:ext cx="242888" cy="261938"/>
          </a:xfrm>
          <a:prstGeom prst="rect">
            <a:avLst/>
          </a:prstGeom>
          <a:noFill/>
          <a:ln w="9525">
            <a:noFill/>
            <a:miter lim="800000"/>
            <a:headEnd/>
            <a:tailEnd/>
          </a:ln>
        </p:spPr>
        <p:txBody>
          <a:bodyPr wrap="none" lIns="0" tIns="0" rIns="0" bIns="0">
            <a:spAutoFit/>
          </a:bodyPr>
          <a:lstStyle/>
          <a:p>
            <a:pPr>
              <a:defRPr/>
            </a:pPr>
            <a:r>
              <a:rPr lang="en-US" sz="1700" dirty="0">
                <a:solidFill>
                  <a:schemeClr val="accent4">
                    <a:lumMod val="10000"/>
                  </a:schemeClr>
                </a:solidFill>
              </a:rPr>
              <a:t>60</a:t>
            </a:r>
            <a:endParaRPr lang="en-US" dirty="0">
              <a:solidFill>
                <a:schemeClr val="accent4">
                  <a:lumMod val="10000"/>
                </a:schemeClr>
              </a:solidFill>
            </a:endParaRPr>
          </a:p>
        </p:txBody>
      </p:sp>
      <p:sp>
        <p:nvSpPr>
          <p:cNvPr id="13391" name="Rectangle 83"/>
          <p:cNvSpPr>
            <a:spLocks noChangeArrowheads="1"/>
          </p:cNvSpPr>
          <p:nvPr/>
        </p:nvSpPr>
        <p:spPr bwMode="auto">
          <a:xfrm>
            <a:off x="765175" y="1992313"/>
            <a:ext cx="242888" cy="261937"/>
          </a:xfrm>
          <a:prstGeom prst="rect">
            <a:avLst/>
          </a:prstGeom>
          <a:noFill/>
          <a:ln w="9525">
            <a:noFill/>
            <a:miter lim="800000"/>
            <a:headEnd/>
            <a:tailEnd/>
          </a:ln>
        </p:spPr>
        <p:txBody>
          <a:bodyPr wrap="none" lIns="0" tIns="0" rIns="0" bIns="0">
            <a:spAutoFit/>
          </a:bodyPr>
          <a:lstStyle/>
          <a:p>
            <a:pPr>
              <a:defRPr/>
            </a:pPr>
            <a:r>
              <a:rPr lang="en-US" sz="1700" dirty="0">
                <a:solidFill>
                  <a:schemeClr val="accent4">
                    <a:lumMod val="10000"/>
                  </a:schemeClr>
                </a:solidFill>
              </a:rPr>
              <a:t>70</a:t>
            </a:r>
            <a:endParaRPr lang="en-US" dirty="0">
              <a:solidFill>
                <a:schemeClr val="accent4">
                  <a:lumMod val="10000"/>
                </a:schemeClr>
              </a:solidFill>
            </a:endParaRPr>
          </a:p>
        </p:txBody>
      </p:sp>
      <p:sp>
        <p:nvSpPr>
          <p:cNvPr id="13392" name="Rectangle 84"/>
          <p:cNvSpPr>
            <a:spLocks noChangeArrowheads="1"/>
          </p:cNvSpPr>
          <p:nvPr/>
        </p:nvSpPr>
        <p:spPr bwMode="auto">
          <a:xfrm>
            <a:off x="765175" y="1430338"/>
            <a:ext cx="242888" cy="261937"/>
          </a:xfrm>
          <a:prstGeom prst="rect">
            <a:avLst/>
          </a:prstGeom>
          <a:noFill/>
          <a:ln w="9525">
            <a:noFill/>
            <a:miter lim="800000"/>
            <a:headEnd/>
            <a:tailEnd/>
          </a:ln>
        </p:spPr>
        <p:txBody>
          <a:bodyPr wrap="none" lIns="0" tIns="0" rIns="0" bIns="0">
            <a:spAutoFit/>
          </a:bodyPr>
          <a:lstStyle/>
          <a:p>
            <a:pPr>
              <a:defRPr/>
            </a:pPr>
            <a:r>
              <a:rPr lang="en-US" sz="1700">
                <a:solidFill>
                  <a:schemeClr val="accent4">
                    <a:lumMod val="10000"/>
                  </a:schemeClr>
                </a:solidFill>
              </a:rPr>
              <a:t>80</a:t>
            </a:r>
            <a:endParaRPr lang="en-US">
              <a:solidFill>
                <a:schemeClr val="accent4">
                  <a:lumMod val="10000"/>
                </a:schemeClr>
              </a:solidFill>
            </a:endParaRPr>
          </a:p>
        </p:txBody>
      </p:sp>
      <p:sp>
        <p:nvSpPr>
          <p:cNvPr id="13393" name="Rectangle 85"/>
          <p:cNvSpPr>
            <a:spLocks noChangeArrowheads="1"/>
          </p:cNvSpPr>
          <p:nvPr/>
        </p:nvSpPr>
        <p:spPr bwMode="auto">
          <a:xfrm>
            <a:off x="1108075" y="6237288"/>
            <a:ext cx="122238" cy="261937"/>
          </a:xfrm>
          <a:prstGeom prst="rect">
            <a:avLst/>
          </a:prstGeom>
          <a:noFill/>
          <a:ln w="9525">
            <a:noFill/>
            <a:miter lim="800000"/>
            <a:headEnd/>
            <a:tailEnd/>
          </a:ln>
        </p:spPr>
        <p:txBody>
          <a:bodyPr wrap="none" lIns="0" tIns="0" rIns="0" bIns="0">
            <a:spAutoFit/>
          </a:bodyPr>
          <a:lstStyle/>
          <a:p>
            <a:pPr>
              <a:defRPr/>
            </a:pPr>
            <a:r>
              <a:rPr lang="en-US" sz="1700">
                <a:solidFill>
                  <a:schemeClr val="accent4">
                    <a:lumMod val="10000"/>
                  </a:schemeClr>
                </a:solidFill>
              </a:rPr>
              <a:t>0</a:t>
            </a:r>
            <a:endParaRPr lang="en-US">
              <a:solidFill>
                <a:schemeClr val="accent4">
                  <a:lumMod val="10000"/>
                </a:schemeClr>
              </a:solidFill>
            </a:endParaRPr>
          </a:p>
        </p:txBody>
      </p:sp>
      <p:sp>
        <p:nvSpPr>
          <p:cNvPr id="13394" name="Rectangle 86"/>
          <p:cNvSpPr>
            <a:spLocks noChangeArrowheads="1"/>
          </p:cNvSpPr>
          <p:nvPr/>
        </p:nvSpPr>
        <p:spPr bwMode="auto">
          <a:xfrm>
            <a:off x="1876425" y="6237288"/>
            <a:ext cx="365125" cy="261937"/>
          </a:xfrm>
          <a:prstGeom prst="rect">
            <a:avLst/>
          </a:prstGeom>
          <a:noFill/>
          <a:ln w="9525">
            <a:noFill/>
            <a:miter lim="800000"/>
            <a:headEnd/>
            <a:tailEnd/>
          </a:ln>
        </p:spPr>
        <p:txBody>
          <a:bodyPr wrap="none" lIns="0" tIns="0" rIns="0" bIns="0">
            <a:spAutoFit/>
          </a:bodyPr>
          <a:lstStyle/>
          <a:p>
            <a:pPr>
              <a:defRPr/>
            </a:pPr>
            <a:r>
              <a:rPr lang="en-US" sz="1700">
                <a:solidFill>
                  <a:schemeClr val="accent4">
                    <a:lumMod val="10000"/>
                  </a:schemeClr>
                </a:solidFill>
              </a:rPr>
              <a:t>500</a:t>
            </a:r>
            <a:endParaRPr lang="en-US">
              <a:solidFill>
                <a:schemeClr val="accent4">
                  <a:lumMod val="10000"/>
                </a:schemeClr>
              </a:solidFill>
            </a:endParaRPr>
          </a:p>
        </p:txBody>
      </p:sp>
      <p:sp>
        <p:nvSpPr>
          <p:cNvPr id="13395" name="Rectangle 87"/>
          <p:cNvSpPr>
            <a:spLocks noChangeArrowheads="1"/>
          </p:cNvSpPr>
          <p:nvPr/>
        </p:nvSpPr>
        <p:spPr bwMode="auto">
          <a:xfrm>
            <a:off x="2673350" y="6237288"/>
            <a:ext cx="547688" cy="261937"/>
          </a:xfrm>
          <a:prstGeom prst="rect">
            <a:avLst/>
          </a:prstGeom>
          <a:noFill/>
          <a:ln w="9525">
            <a:noFill/>
            <a:miter lim="800000"/>
            <a:headEnd/>
            <a:tailEnd/>
          </a:ln>
        </p:spPr>
        <p:txBody>
          <a:bodyPr wrap="none" lIns="0" tIns="0" rIns="0" bIns="0">
            <a:spAutoFit/>
          </a:bodyPr>
          <a:lstStyle/>
          <a:p>
            <a:pPr>
              <a:defRPr/>
            </a:pPr>
            <a:r>
              <a:rPr lang="en-US" sz="1700">
                <a:solidFill>
                  <a:schemeClr val="accent4">
                    <a:lumMod val="10000"/>
                  </a:schemeClr>
                </a:solidFill>
              </a:rPr>
              <a:t>1,000</a:t>
            </a:r>
            <a:endParaRPr lang="en-US">
              <a:solidFill>
                <a:schemeClr val="accent4">
                  <a:lumMod val="10000"/>
                </a:schemeClr>
              </a:solidFill>
            </a:endParaRPr>
          </a:p>
        </p:txBody>
      </p:sp>
      <p:sp>
        <p:nvSpPr>
          <p:cNvPr id="13396" name="Rectangle 88"/>
          <p:cNvSpPr>
            <a:spLocks noChangeArrowheads="1"/>
          </p:cNvSpPr>
          <p:nvPr/>
        </p:nvSpPr>
        <p:spPr bwMode="auto">
          <a:xfrm>
            <a:off x="3559175" y="6237288"/>
            <a:ext cx="547688" cy="261937"/>
          </a:xfrm>
          <a:prstGeom prst="rect">
            <a:avLst/>
          </a:prstGeom>
          <a:noFill/>
          <a:ln w="9525">
            <a:noFill/>
            <a:miter lim="800000"/>
            <a:headEnd/>
            <a:tailEnd/>
          </a:ln>
        </p:spPr>
        <p:txBody>
          <a:bodyPr wrap="none" lIns="0" tIns="0" rIns="0" bIns="0">
            <a:spAutoFit/>
          </a:bodyPr>
          <a:lstStyle/>
          <a:p>
            <a:pPr>
              <a:defRPr/>
            </a:pPr>
            <a:r>
              <a:rPr lang="en-US" sz="1700">
                <a:solidFill>
                  <a:schemeClr val="accent4">
                    <a:lumMod val="10000"/>
                  </a:schemeClr>
                </a:solidFill>
              </a:rPr>
              <a:t>1,500</a:t>
            </a:r>
            <a:endParaRPr lang="en-US">
              <a:solidFill>
                <a:schemeClr val="accent4">
                  <a:lumMod val="10000"/>
                </a:schemeClr>
              </a:solidFill>
            </a:endParaRPr>
          </a:p>
        </p:txBody>
      </p:sp>
      <p:sp>
        <p:nvSpPr>
          <p:cNvPr id="13397" name="Rectangle 89"/>
          <p:cNvSpPr>
            <a:spLocks noChangeArrowheads="1"/>
          </p:cNvSpPr>
          <p:nvPr/>
        </p:nvSpPr>
        <p:spPr bwMode="auto">
          <a:xfrm>
            <a:off x="4448175" y="6237288"/>
            <a:ext cx="547688" cy="261937"/>
          </a:xfrm>
          <a:prstGeom prst="rect">
            <a:avLst/>
          </a:prstGeom>
          <a:noFill/>
          <a:ln w="9525">
            <a:noFill/>
            <a:miter lim="800000"/>
            <a:headEnd/>
            <a:tailEnd/>
          </a:ln>
        </p:spPr>
        <p:txBody>
          <a:bodyPr wrap="none" lIns="0" tIns="0" rIns="0" bIns="0">
            <a:spAutoFit/>
          </a:bodyPr>
          <a:lstStyle/>
          <a:p>
            <a:pPr>
              <a:defRPr/>
            </a:pPr>
            <a:r>
              <a:rPr lang="en-US" sz="1700">
                <a:solidFill>
                  <a:schemeClr val="accent4">
                    <a:lumMod val="10000"/>
                  </a:schemeClr>
                </a:solidFill>
              </a:rPr>
              <a:t>2,000</a:t>
            </a:r>
            <a:endParaRPr lang="en-US">
              <a:solidFill>
                <a:schemeClr val="accent4">
                  <a:lumMod val="10000"/>
                </a:schemeClr>
              </a:solidFill>
            </a:endParaRPr>
          </a:p>
        </p:txBody>
      </p:sp>
      <p:sp>
        <p:nvSpPr>
          <p:cNvPr id="13398" name="Rectangle 90"/>
          <p:cNvSpPr>
            <a:spLocks noChangeArrowheads="1"/>
          </p:cNvSpPr>
          <p:nvPr/>
        </p:nvSpPr>
        <p:spPr bwMode="auto">
          <a:xfrm>
            <a:off x="5335588" y="6237288"/>
            <a:ext cx="547687" cy="261937"/>
          </a:xfrm>
          <a:prstGeom prst="rect">
            <a:avLst/>
          </a:prstGeom>
          <a:noFill/>
          <a:ln w="9525">
            <a:noFill/>
            <a:miter lim="800000"/>
            <a:headEnd/>
            <a:tailEnd/>
          </a:ln>
        </p:spPr>
        <p:txBody>
          <a:bodyPr wrap="none" lIns="0" tIns="0" rIns="0" bIns="0">
            <a:spAutoFit/>
          </a:bodyPr>
          <a:lstStyle/>
          <a:p>
            <a:pPr>
              <a:defRPr/>
            </a:pPr>
            <a:r>
              <a:rPr lang="en-US" sz="1700">
                <a:solidFill>
                  <a:schemeClr val="accent4">
                    <a:lumMod val="10000"/>
                  </a:schemeClr>
                </a:solidFill>
              </a:rPr>
              <a:t>2,500</a:t>
            </a:r>
            <a:endParaRPr lang="en-US">
              <a:solidFill>
                <a:schemeClr val="accent4">
                  <a:lumMod val="10000"/>
                </a:schemeClr>
              </a:solidFill>
            </a:endParaRPr>
          </a:p>
        </p:txBody>
      </p:sp>
      <p:sp>
        <p:nvSpPr>
          <p:cNvPr id="13399" name="Rectangle 91"/>
          <p:cNvSpPr>
            <a:spLocks noChangeArrowheads="1"/>
          </p:cNvSpPr>
          <p:nvPr/>
        </p:nvSpPr>
        <p:spPr bwMode="auto">
          <a:xfrm>
            <a:off x="6223000" y="6237288"/>
            <a:ext cx="547688" cy="261937"/>
          </a:xfrm>
          <a:prstGeom prst="rect">
            <a:avLst/>
          </a:prstGeom>
          <a:noFill/>
          <a:ln w="9525">
            <a:noFill/>
            <a:miter lim="800000"/>
            <a:headEnd/>
            <a:tailEnd/>
          </a:ln>
        </p:spPr>
        <p:txBody>
          <a:bodyPr wrap="none" lIns="0" tIns="0" rIns="0" bIns="0">
            <a:spAutoFit/>
          </a:bodyPr>
          <a:lstStyle/>
          <a:p>
            <a:pPr>
              <a:defRPr/>
            </a:pPr>
            <a:r>
              <a:rPr lang="en-US" sz="1700">
                <a:solidFill>
                  <a:schemeClr val="accent4">
                    <a:lumMod val="10000"/>
                  </a:schemeClr>
                </a:solidFill>
              </a:rPr>
              <a:t>3,000</a:t>
            </a:r>
            <a:endParaRPr lang="en-US">
              <a:solidFill>
                <a:schemeClr val="accent4">
                  <a:lumMod val="10000"/>
                </a:schemeClr>
              </a:solidFill>
            </a:endParaRPr>
          </a:p>
        </p:txBody>
      </p:sp>
      <p:sp>
        <p:nvSpPr>
          <p:cNvPr id="13400" name="Rectangle 92"/>
          <p:cNvSpPr>
            <a:spLocks noChangeArrowheads="1"/>
          </p:cNvSpPr>
          <p:nvPr/>
        </p:nvSpPr>
        <p:spPr bwMode="auto">
          <a:xfrm>
            <a:off x="7110413" y="6237288"/>
            <a:ext cx="547687" cy="261937"/>
          </a:xfrm>
          <a:prstGeom prst="rect">
            <a:avLst/>
          </a:prstGeom>
          <a:noFill/>
          <a:ln w="9525">
            <a:noFill/>
            <a:miter lim="800000"/>
            <a:headEnd/>
            <a:tailEnd/>
          </a:ln>
        </p:spPr>
        <p:txBody>
          <a:bodyPr wrap="none" lIns="0" tIns="0" rIns="0" bIns="0">
            <a:spAutoFit/>
          </a:bodyPr>
          <a:lstStyle/>
          <a:p>
            <a:pPr>
              <a:defRPr/>
            </a:pPr>
            <a:r>
              <a:rPr lang="en-US" sz="1700">
                <a:solidFill>
                  <a:schemeClr val="accent4">
                    <a:lumMod val="10000"/>
                  </a:schemeClr>
                </a:solidFill>
              </a:rPr>
              <a:t>3,500</a:t>
            </a:r>
            <a:endParaRPr lang="en-US">
              <a:solidFill>
                <a:schemeClr val="accent4">
                  <a:lumMod val="10000"/>
                </a:schemeClr>
              </a:solidFill>
            </a:endParaRPr>
          </a:p>
        </p:txBody>
      </p:sp>
      <p:sp>
        <p:nvSpPr>
          <p:cNvPr id="13401" name="Rectangle 93"/>
          <p:cNvSpPr>
            <a:spLocks noChangeArrowheads="1"/>
          </p:cNvSpPr>
          <p:nvPr/>
        </p:nvSpPr>
        <p:spPr bwMode="auto">
          <a:xfrm>
            <a:off x="7997825" y="6237288"/>
            <a:ext cx="547688" cy="261937"/>
          </a:xfrm>
          <a:prstGeom prst="rect">
            <a:avLst/>
          </a:prstGeom>
          <a:noFill/>
          <a:ln w="9525">
            <a:noFill/>
            <a:miter lim="800000"/>
            <a:headEnd/>
            <a:tailEnd/>
          </a:ln>
        </p:spPr>
        <p:txBody>
          <a:bodyPr wrap="none" lIns="0" tIns="0" rIns="0" bIns="0">
            <a:spAutoFit/>
          </a:bodyPr>
          <a:lstStyle/>
          <a:p>
            <a:pPr>
              <a:defRPr/>
            </a:pPr>
            <a:r>
              <a:rPr lang="en-US" sz="1700">
                <a:solidFill>
                  <a:schemeClr val="accent4">
                    <a:lumMod val="10000"/>
                  </a:schemeClr>
                </a:solidFill>
              </a:rPr>
              <a:t>4,000</a:t>
            </a:r>
            <a:endParaRPr lang="en-US">
              <a:solidFill>
                <a:schemeClr val="accent4">
                  <a:lumMod val="10000"/>
                </a:schemeClr>
              </a:solidFill>
            </a:endParaRPr>
          </a:p>
        </p:txBody>
      </p:sp>
      <p:sp>
        <p:nvSpPr>
          <p:cNvPr id="13402" name="Rectangle 94"/>
          <p:cNvSpPr>
            <a:spLocks noChangeArrowheads="1"/>
          </p:cNvSpPr>
          <p:nvPr/>
        </p:nvSpPr>
        <p:spPr bwMode="auto">
          <a:xfrm>
            <a:off x="4332288" y="6507163"/>
            <a:ext cx="776287" cy="261937"/>
          </a:xfrm>
          <a:prstGeom prst="rect">
            <a:avLst/>
          </a:prstGeom>
          <a:noFill/>
          <a:ln w="9525">
            <a:noFill/>
            <a:miter lim="800000"/>
            <a:headEnd/>
            <a:tailEnd/>
          </a:ln>
        </p:spPr>
        <p:txBody>
          <a:bodyPr wrap="none" lIns="0" tIns="0" rIns="0" bIns="0">
            <a:spAutoFit/>
          </a:bodyPr>
          <a:lstStyle/>
          <a:p>
            <a:pPr>
              <a:defRPr/>
            </a:pPr>
            <a:r>
              <a:rPr lang="en-US" sz="1700">
                <a:solidFill>
                  <a:schemeClr val="accent4">
                    <a:lumMod val="10000"/>
                  </a:schemeClr>
                </a:solidFill>
              </a:rPr>
              <a:t>Cost ($)</a:t>
            </a:r>
            <a:endParaRPr lang="en-US">
              <a:solidFill>
                <a:schemeClr val="accent4">
                  <a:lumMod val="10000"/>
                </a:schemeClr>
              </a:solidFill>
            </a:endParaRPr>
          </a:p>
        </p:txBody>
      </p:sp>
      <p:sp>
        <p:nvSpPr>
          <p:cNvPr id="13403" name="Rectangle 95"/>
          <p:cNvSpPr>
            <a:spLocks noChangeArrowheads="1"/>
          </p:cNvSpPr>
          <p:nvPr/>
        </p:nvSpPr>
        <p:spPr bwMode="auto">
          <a:xfrm rot="16200000">
            <a:off x="-709612" y="3592513"/>
            <a:ext cx="2439987" cy="261937"/>
          </a:xfrm>
          <a:prstGeom prst="rect">
            <a:avLst/>
          </a:prstGeom>
          <a:noFill/>
          <a:ln w="9525">
            <a:noFill/>
            <a:miter lim="800000"/>
            <a:headEnd/>
            <a:tailEnd/>
          </a:ln>
        </p:spPr>
        <p:txBody>
          <a:bodyPr wrap="none" lIns="0" tIns="0" rIns="0" bIns="0">
            <a:spAutoFit/>
          </a:bodyPr>
          <a:lstStyle/>
          <a:p>
            <a:pPr>
              <a:defRPr/>
            </a:pPr>
            <a:r>
              <a:rPr lang="en-US" sz="1700" dirty="0">
                <a:solidFill>
                  <a:schemeClr val="accent4">
                    <a:lumMod val="10000"/>
                  </a:schemeClr>
                </a:solidFill>
              </a:rPr>
              <a:t>Life expectancy (months)</a:t>
            </a:r>
            <a:endParaRPr lang="en-US" dirty="0">
              <a:solidFill>
                <a:schemeClr val="accent4">
                  <a:lumMod val="10000"/>
                </a:schemeClr>
              </a:solidFill>
            </a:endParaRPr>
          </a:p>
        </p:txBody>
      </p:sp>
      <p:sp>
        <p:nvSpPr>
          <p:cNvPr id="13405" name="Rectangle 99"/>
          <p:cNvSpPr>
            <a:spLocks noChangeArrowheads="1"/>
          </p:cNvSpPr>
          <p:nvPr/>
        </p:nvSpPr>
        <p:spPr bwMode="auto">
          <a:xfrm>
            <a:off x="4264025" y="4646613"/>
            <a:ext cx="2727325" cy="228600"/>
          </a:xfrm>
          <a:prstGeom prst="rect">
            <a:avLst/>
          </a:prstGeom>
          <a:noFill/>
          <a:ln w="9525">
            <a:noFill/>
            <a:miter lim="800000"/>
            <a:headEnd/>
            <a:tailEnd/>
          </a:ln>
        </p:spPr>
        <p:txBody>
          <a:bodyPr wrap="none" lIns="0" tIns="0" rIns="0" bIns="0">
            <a:spAutoFit/>
          </a:bodyPr>
          <a:lstStyle/>
          <a:p>
            <a:pPr>
              <a:defRPr/>
            </a:pPr>
            <a:r>
              <a:rPr lang="en-US" sz="1500">
                <a:solidFill>
                  <a:schemeClr val="accent4">
                    <a:lumMod val="10000"/>
                  </a:schemeClr>
                </a:solidFill>
              </a:rPr>
              <a:t>No routine laboratory monitoring</a:t>
            </a:r>
            <a:endParaRPr lang="en-US">
              <a:solidFill>
                <a:schemeClr val="accent4">
                  <a:lumMod val="10000"/>
                </a:schemeClr>
              </a:solidFill>
            </a:endParaRPr>
          </a:p>
        </p:txBody>
      </p:sp>
      <p:sp>
        <p:nvSpPr>
          <p:cNvPr id="13425" name="Rectangle 102"/>
          <p:cNvSpPr>
            <a:spLocks noChangeArrowheads="1"/>
          </p:cNvSpPr>
          <p:nvPr/>
        </p:nvSpPr>
        <p:spPr bwMode="auto">
          <a:xfrm>
            <a:off x="4052888" y="4457700"/>
            <a:ext cx="146050" cy="136525"/>
          </a:xfrm>
          <a:prstGeom prst="rect">
            <a:avLst/>
          </a:prstGeom>
          <a:noFill/>
          <a:ln w="12700" cap="rnd">
            <a:solidFill>
              <a:srgbClr val="FFFF66"/>
            </a:solidFill>
            <a:miter lim="800000"/>
            <a:headEnd/>
            <a:tailEnd/>
          </a:ln>
        </p:spPr>
        <p:txBody>
          <a:bodyPr/>
          <a:lstStyle/>
          <a:p>
            <a:pPr>
              <a:defRPr/>
            </a:pPr>
            <a:endParaRPr lang="en-US">
              <a:solidFill>
                <a:schemeClr val="accent4">
                  <a:lumMod val="10000"/>
                </a:schemeClr>
              </a:solidFill>
            </a:endParaRPr>
          </a:p>
        </p:txBody>
      </p:sp>
      <p:grpSp>
        <p:nvGrpSpPr>
          <p:cNvPr id="244820" name="Group 107"/>
          <p:cNvGrpSpPr>
            <a:grpSpLocks/>
          </p:cNvGrpSpPr>
          <p:nvPr/>
        </p:nvGrpSpPr>
        <p:grpSpPr bwMode="auto">
          <a:xfrm>
            <a:off x="4052888" y="4197350"/>
            <a:ext cx="146050" cy="136525"/>
            <a:chOff x="2601" y="2596"/>
            <a:chExt cx="75" cy="72"/>
          </a:xfrm>
        </p:grpSpPr>
        <p:sp>
          <p:nvSpPr>
            <p:cNvPr id="13422" name="Freeform 105"/>
            <p:cNvSpPr>
              <a:spLocks/>
            </p:cNvSpPr>
            <p:nvPr/>
          </p:nvSpPr>
          <p:spPr bwMode="auto">
            <a:xfrm>
              <a:off x="2601" y="2596"/>
              <a:ext cx="75" cy="72"/>
            </a:xfrm>
            <a:custGeom>
              <a:avLst/>
              <a:gdLst>
                <a:gd name="T0" fmla="*/ 38 w 75"/>
                <a:gd name="T1" fmla="*/ 0 h 72"/>
                <a:gd name="T2" fmla="*/ 75 w 75"/>
                <a:gd name="T3" fmla="*/ 72 h 72"/>
                <a:gd name="T4" fmla="*/ 0 w 75"/>
                <a:gd name="T5" fmla="*/ 72 h 72"/>
                <a:gd name="T6" fmla="*/ 38 w 75"/>
                <a:gd name="T7" fmla="*/ 0 h 72"/>
                <a:gd name="T8" fmla="*/ 0 60000 65536"/>
                <a:gd name="T9" fmla="*/ 0 60000 65536"/>
                <a:gd name="T10" fmla="*/ 0 60000 65536"/>
                <a:gd name="T11" fmla="*/ 0 60000 65536"/>
                <a:gd name="T12" fmla="*/ 0 w 75"/>
                <a:gd name="T13" fmla="*/ 0 h 72"/>
                <a:gd name="T14" fmla="*/ 75 w 75"/>
                <a:gd name="T15" fmla="*/ 72 h 72"/>
              </a:gdLst>
              <a:ahLst/>
              <a:cxnLst>
                <a:cxn ang="T8">
                  <a:pos x="T0" y="T1"/>
                </a:cxn>
                <a:cxn ang="T9">
                  <a:pos x="T2" y="T3"/>
                </a:cxn>
                <a:cxn ang="T10">
                  <a:pos x="T4" y="T5"/>
                </a:cxn>
                <a:cxn ang="T11">
                  <a:pos x="T6" y="T7"/>
                </a:cxn>
              </a:cxnLst>
              <a:rect l="T12" t="T13" r="T14" b="T15"/>
              <a:pathLst>
                <a:path w="75" h="72">
                  <a:moveTo>
                    <a:pt x="38" y="0"/>
                  </a:moveTo>
                  <a:lnTo>
                    <a:pt x="75" y="72"/>
                  </a:lnTo>
                  <a:lnTo>
                    <a:pt x="0" y="72"/>
                  </a:lnTo>
                  <a:lnTo>
                    <a:pt x="38" y="0"/>
                  </a:lnTo>
                  <a:close/>
                </a:path>
              </a:pathLst>
            </a:custGeom>
            <a:solidFill>
              <a:srgbClr val="50E281"/>
            </a:solidFill>
            <a:ln w="9525">
              <a:no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423" name="Freeform 106"/>
            <p:cNvSpPr>
              <a:spLocks/>
            </p:cNvSpPr>
            <p:nvPr/>
          </p:nvSpPr>
          <p:spPr bwMode="auto">
            <a:xfrm>
              <a:off x="2601" y="2596"/>
              <a:ext cx="75" cy="72"/>
            </a:xfrm>
            <a:custGeom>
              <a:avLst/>
              <a:gdLst>
                <a:gd name="T0" fmla="*/ 38 w 75"/>
                <a:gd name="T1" fmla="*/ 0 h 72"/>
                <a:gd name="T2" fmla="*/ 75 w 75"/>
                <a:gd name="T3" fmla="*/ 72 h 72"/>
                <a:gd name="T4" fmla="*/ 0 w 75"/>
                <a:gd name="T5" fmla="*/ 72 h 72"/>
                <a:gd name="T6" fmla="*/ 38 w 75"/>
                <a:gd name="T7" fmla="*/ 0 h 72"/>
                <a:gd name="T8" fmla="*/ 0 60000 65536"/>
                <a:gd name="T9" fmla="*/ 0 60000 65536"/>
                <a:gd name="T10" fmla="*/ 0 60000 65536"/>
                <a:gd name="T11" fmla="*/ 0 60000 65536"/>
                <a:gd name="T12" fmla="*/ 0 w 75"/>
                <a:gd name="T13" fmla="*/ 0 h 72"/>
                <a:gd name="T14" fmla="*/ 75 w 75"/>
                <a:gd name="T15" fmla="*/ 72 h 72"/>
              </a:gdLst>
              <a:ahLst/>
              <a:cxnLst>
                <a:cxn ang="T8">
                  <a:pos x="T0" y="T1"/>
                </a:cxn>
                <a:cxn ang="T9">
                  <a:pos x="T2" y="T3"/>
                </a:cxn>
                <a:cxn ang="T10">
                  <a:pos x="T4" y="T5"/>
                </a:cxn>
                <a:cxn ang="T11">
                  <a:pos x="T6" y="T7"/>
                </a:cxn>
              </a:cxnLst>
              <a:rect l="T12" t="T13" r="T14" b="T15"/>
              <a:pathLst>
                <a:path w="75" h="72">
                  <a:moveTo>
                    <a:pt x="38" y="0"/>
                  </a:moveTo>
                  <a:lnTo>
                    <a:pt x="75" y="72"/>
                  </a:lnTo>
                  <a:lnTo>
                    <a:pt x="0" y="72"/>
                  </a:lnTo>
                  <a:lnTo>
                    <a:pt x="38" y="0"/>
                  </a:lnTo>
                  <a:close/>
                </a:path>
              </a:pathLst>
            </a:custGeom>
            <a:noFill/>
            <a:ln w="12700" cap="rnd">
              <a:solidFill>
                <a:srgbClr val="50E281"/>
              </a:solidFill>
              <a:round/>
              <a:headEnd/>
              <a:tailEnd/>
            </a:ln>
          </p:spPr>
          <p:txBody>
            <a:bodyPr/>
            <a:lstStyle/>
            <a:p>
              <a:pPr>
                <a:defRPr/>
              </a:pPr>
              <a:endParaRPr lang="en-US" sz="2400">
                <a:solidFill>
                  <a:schemeClr val="accent4">
                    <a:lumMod val="10000"/>
                  </a:schemeClr>
                </a:solidFill>
                <a:latin typeface="Times New Roman" pitchFamily="18" charset="0"/>
              </a:endParaRPr>
            </a:p>
          </p:txBody>
        </p:sp>
      </p:grpSp>
      <p:sp>
        <p:nvSpPr>
          <p:cNvPr id="13408" name="Rectangle 108"/>
          <p:cNvSpPr>
            <a:spLocks noChangeArrowheads="1"/>
          </p:cNvSpPr>
          <p:nvPr/>
        </p:nvSpPr>
        <p:spPr bwMode="auto">
          <a:xfrm>
            <a:off x="4264025" y="4114800"/>
            <a:ext cx="4422775" cy="228600"/>
          </a:xfrm>
          <a:prstGeom prst="rect">
            <a:avLst/>
          </a:prstGeom>
          <a:noFill/>
          <a:ln w="9525">
            <a:noFill/>
            <a:miter lim="800000"/>
            <a:headEnd/>
            <a:tailEnd/>
          </a:ln>
        </p:spPr>
        <p:txBody>
          <a:bodyPr lIns="0" tIns="0" rIns="0" bIns="0">
            <a:spAutoFit/>
          </a:bodyPr>
          <a:lstStyle/>
          <a:p>
            <a:pPr>
              <a:defRPr/>
            </a:pPr>
            <a:r>
              <a:rPr lang="en-US" sz="1500">
                <a:solidFill>
                  <a:schemeClr val="accent4">
                    <a:lumMod val="10000"/>
                  </a:schemeClr>
                </a:solidFill>
              </a:rPr>
              <a:t>Routine laboratory monitoring with confirmatory test</a:t>
            </a:r>
            <a:endParaRPr lang="en-US">
              <a:solidFill>
                <a:schemeClr val="accent4">
                  <a:lumMod val="10000"/>
                </a:schemeClr>
              </a:solidFill>
            </a:endParaRPr>
          </a:p>
        </p:txBody>
      </p:sp>
      <p:sp>
        <p:nvSpPr>
          <p:cNvPr id="13409" name="Rectangle 110"/>
          <p:cNvSpPr>
            <a:spLocks noChangeArrowheads="1"/>
          </p:cNvSpPr>
          <p:nvPr/>
        </p:nvSpPr>
        <p:spPr bwMode="auto">
          <a:xfrm>
            <a:off x="4264025" y="4600575"/>
            <a:ext cx="0" cy="276225"/>
          </a:xfrm>
          <a:prstGeom prst="rect">
            <a:avLst/>
          </a:prstGeom>
          <a:noFill/>
          <a:ln w="9525">
            <a:noFill/>
            <a:miter lim="800000"/>
            <a:headEnd/>
            <a:tailEnd/>
          </a:ln>
        </p:spPr>
        <p:txBody>
          <a:bodyPr wrap="none" lIns="0" tIns="0" rIns="0" bIns="0">
            <a:spAutoFit/>
          </a:bodyPr>
          <a:lstStyle/>
          <a:p>
            <a:pPr>
              <a:defRPr/>
            </a:pPr>
            <a:endParaRPr lang="en-US">
              <a:solidFill>
                <a:schemeClr val="accent4">
                  <a:lumMod val="10000"/>
                </a:schemeClr>
              </a:solidFill>
            </a:endParaRPr>
          </a:p>
        </p:txBody>
      </p:sp>
      <p:sp>
        <p:nvSpPr>
          <p:cNvPr id="13410" name="Rectangle 111"/>
          <p:cNvSpPr>
            <a:spLocks noChangeArrowheads="1"/>
          </p:cNvSpPr>
          <p:nvPr/>
        </p:nvSpPr>
        <p:spPr bwMode="auto">
          <a:xfrm>
            <a:off x="1679575" y="5118100"/>
            <a:ext cx="677863" cy="228600"/>
          </a:xfrm>
          <a:prstGeom prst="rect">
            <a:avLst/>
          </a:prstGeom>
          <a:noFill/>
          <a:ln w="9525">
            <a:noFill/>
            <a:miter lim="800000"/>
            <a:headEnd/>
            <a:tailEnd/>
          </a:ln>
        </p:spPr>
        <p:txBody>
          <a:bodyPr wrap="none" lIns="0" tIns="0" rIns="0" bIns="0">
            <a:spAutoFit/>
          </a:bodyPr>
          <a:lstStyle/>
          <a:p>
            <a:pPr>
              <a:defRPr/>
            </a:pPr>
            <a:r>
              <a:rPr lang="en-US" sz="1500">
                <a:solidFill>
                  <a:schemeClr val="accent4">
                    <a:lumMod val="10000"/>
                  </a:schemeClr>
                </a:solidFill>
              </a:rPr>
              <a:t>No ART</a:t>
            </a:r>
            <a:endParaRPr lang="en-US">
              <a:solidFill>
                <a:schemeClr val="accent4">
                  <a:lumMod val="10000"/>
                </a:schemeClr>
              </a:solidFill>
            </a:endParaRPr>
          </a:p>
        </p:txBody>
      </p:sp>
      <p:sp>
        <p:nvSpPr>
          <p:cNvPr id="13411" name="Rectangle 112"/>
          <p:cNvSpPr>
            <a:spLocks noChangeArrowheads="1"/>
          </p:cNvSpPr>
          <p:nvPr/>
        </p:nvSpPr>
        <p:spPr bwMode="auto">
          <a:xfrm>
            <a:off x="3071813" y="2641600"/>
            <a:ext cx="1674812" cy="228600"/>
          </a:xfrm>
          <a:prstGeom prst="rect">
            <a:avLst/>
          </a:prstGeom>
          <a:noFill/>
          <a:ln w="9525">
            <a:noFill/>
            <a:miter lim="800000"/>
            <a:headEnd/>
            <a:tailEnd/>
          </a:ln>
        </p:spPr>
        <p:txBody>
          <a:bodyPr wrap="none" lIns="0" tIns="0" rIns="0" bIns="0">
            <a:spAutoFit/>
          </a:bodyPr>
          <a:lstStyle/>
          <a:p>
            <a:pPr>
              <a:defRPr/>
            </a:pPr>
            <a:r>
              <a:rPr lang="en-US" sz="1500" dirty="0">
                <a:solidFill>
                  <a:schemeClr val="accent4">
                    <a:lumMod val="10000"/>
                  </a:schemeClr>
                </a:solidFill>
              </a:rPr>
              <a:t>1 line of ART alone </a:t>
            </a:r>
            <a:endParaRPr lang="en-US" dirty="0">
              <a:solidFill>
                <a:schemeClr val="accent4">
                  <a:lumMod val="10000"/>
                </a:schemeClr>
              </a:solidFill>
            </a:endParaRPr>
          </a:p>
        </p:txBody>
      </p:sp>
      <p:sp>
        <p:nvSpPr>
          <p:cNvPr id="13412" name="Oval 114"/>
          <p:cNvSpPr>
            <a:spLocks noChangeArrowheads="1"/>
          </p:cNvSpPr>
          <p:nvPr/>
        </p:nvSpPr>
        <p:spPr bwMode="auto">
          <a:xfrm>
            <a:off x="6149975" y="1401763"/>
            <a:ext cx="1555750" cy="400050"/>
          </a:xfrm>
          <a:prstGeom prst="ellipse">
            <a:avLst/>
          </a:prstGeom>
          <a:noFill/>
          <a:ln w="23813" cap="rnd">
            <a:solidFill>
              <a:schemeClr val="accent4">
                <a:lumMod val="10000"/>
              </a:schemeClr>
            </a:solidFill>
            <a:round/>
            <a:headEnd/>
            <a:tailEnd/>
          </a:ln>
        </p:spPr>
        <p:txBody>
          <a:bodyPr/>
          <a:lstStyle/>
          <a:p>
            <a:pPr>
              <a:defRPr/>
            </a:pPr>
            <a:endParaRPr lang="en-US">
              <a:solidFill>
                <a:schemeClr val="accent4">
                  <a:lumMod val="10000"/>
                </a:schemeClr>
              </a:solidFill>
            </a:endParaRPr>
          </a:p>
        </p:txBody>
      </p:sp>
      <p:sp>
        <p:nvSpPr>
          <p:cNvPr id="13413" name="Freeform 115"/>
          <p:cNvSpPr>
            <a:spLocks/>
          </p:cNvSpPr>
          <p:nvPr/>
        </p:nvSpPr>
        <p:spPr bwMode="auto">
          <a:xfrm>
            <a:off x="5024438" y="1447800"/>
            <a:ext cx="1460500" cy="766763"/>
          </a:xfrm>
          <a:custGeom>
            <a:avLst/>
            <a:gdLst>
              <a:gd name="T0" fmla="*/ 505 w 920"/>
              <a:gd name="T1" fmla="*/ 57 h 483"/>
              <a:gd name="T2" fmla="*/ 25 w 920"/>
              <a:gd name="T3" fmla="*/ 136 h 483"/>
              <a:gd name="T4" fmla="*/ 416 w 920"/>
              <a:gd name="T5" fmla="*/ 425 h 483"/>
              <a:gd name="T6" fmla="*/ 896 w 920"/>
              <a:gd name="T7" fmla="*/ 346 h 483"/>
              <a:gd name="T8" fmla="*/ 505 w 920"/>
              <a:gd name="T9" fmla="*/ 57 h 483"/>
              <a:gd name="T10" fmla="*/ 0 60000 65536"/>
              <a:gd name="T11" fmla="*/ 0 60000 65536"/>
              <a:gd name="T12" fmla="*/ 0 60000 65536"/>
              <a:gd name="T13" fmla="*/ 0 60000 65536"/>
              <a:gd name="T14" fmla="*/ 0 60000 65536"/>
              <a:gd name="T15" fmla="*/ 0 w 920"/>
              <a:gd name="T16" fmla="*/ 0 h 483"/>
              <a:gd name="T17" fmla="*/ 920 w 920"/>
              <a:gd name="T18" fmla="*/ 483 h 483"/>
            </a:gdLst>
            <a:ahLst/>
            <a:cxnLst>
              <a:cxn ang="T10">
                <a:pos x="T0" y="T1"/>
              </a:cxn>
              <a:cxn ang="T11">
                <a:pos x="T2" y="T3"/>
              </a:cxn>
              <a:cxn ang="T12">
                <a:pos x="T4" y="T5"/>
              </a:cxn>
              <a:cxn ang="T13">
                <a:pos x="T6" y="T7"/>
              </a:cxn>
              <a:cxn ang="T14">
                <a:pos x="T8" y="T9"/>
              </a:cxn>
            </a:cxnLst>
            <a:rect l="T15" t="T16" r="T17" b="T18"/>
            <a:pathLst>
              <a:path w="920" h="483">
                <a:moveTo>
                  <a:pt x="505" y="57"/>
                </a:moveTo>
                <a:cubicBezTo>
                  <a:pt x="264" y="0"/>
                  <a:pt x="49" y="35"/>
                  <a:pt x="25" y="136"/>
                </a:cubicBezTo>
                <a:cubicBezTo>
                  <a:pt x="0" y="238"/>
                  <a:pt x="176" y="367"/>
                  <a:pt x="416" y="425"/>
                </a:cubicBezTo>
                <a:cubicBezTo>
                  <a:pt x="657" y="483"/>
                  <a:pt x="871" y="447"/>
                  <a:pt x="896" y="346"/>
                </a:cubicBezTo>
                <a:cubicBezTo>
                  <a:pt x="920" y="244"/>
                  <a:pt x="745" y="115"/>
                  <a:pt x="505" y="57"/>
                </a:cubicBezTo>
              </a:path>
            </a:pathLst>
          </a:custGeom>
          <a:noFill/>
          <a:ln w="23813" cap="rnd">
            <a:solidFill>
              <a:schemeClr val="accent4">
                <a:lumMod val="10000"/>
              </a:schemeClr>
            </a:solidFill>
            <a:round/>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414" name="Freeform 116"/>
          <p:cNvSpPr>
            <a:spLocks noEditPoints="1"/>
          </p:cNvSpPr>
          <p:nvPr/>
        </p:nvSpPr>
        <p:spPr bwMode="auto">
          <a:xfrm>
            <a:off x="4708525" y="1474788"/>
            <a:ext cx="334963" cy="136525"/>
          </a:xfrm>
          <a:custGeom>
            <a:avLst/>
            <a:gdLst>
              <a:gd name="T0" fmla="*/ 5 w 211"/>
              <a:gd name="T1" fmla="*/ 0 h 86"/>
              <a:gd name="T2" fmla="*/ 178 w 211"/>
              <a:gd name="T3" fmla="*/ 60 h 86"/>
              <a:gd name="T4" fmla="*/ 173 w 211"/>
              <a:gd name="T5" fmla="*/ 74 h 86"/>
              <a:gd name="T6" fmla="*/ 0 w 211"/>
              <a:gd name="T7" fmla="*/ 14 h 86"/>
              <a:gd name="T8" fmla="*/ 5 w 211"/>
              <a:gd name="T9" fmla="*/ 0 h 86"/>
              <a:gd name="T10" fmla="*/ 176 w 211"/>
              <a:gd name="T11" fmla="*/ 43 h 86"/>
              <a:gd name="T12" fmla="*/ 211 w 211"/>
              <a:gd name="T13" fmla="*/ 80 h 86"/>
              <a:gd name="T14" fmla="*/ 161 w 211"/>
              <a:gd name="T15" fmla="*/ 86 h 86"/>
              <a:gd name="T16" fmla="*/ 176 w 211"/>
              <a:gd name="T17" fmla="*/ 43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1"/>
              <a:gd name="T28" fmla="*/ 0 h 86"/>
              <a:gd name="T29" fmla="*/ 211 w 211"/>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1" h="86">
                <a:moveTo>
                  <a:pt x="5" y="0"/>
                </a:moveTo>
                <a:lnTo>
                  <a:pt x="178" y="60"/>
                </a:lnTo>
                <a:lnTo>
                  <a:pt x="173" y="74"/>
                </a:lnTo>
                <a:lnTo>
                  <a:pt x="0" y="14"/>
                </a:lnTo>
                <a:lnTo>
                  <a:pt x="5" y="0"/>
                </a:lnTo>
                <a:close/>
                <a:moveTo>
                  <a:pt x="176" y="43"/>
                </a:moveTo>
                <a:lnTo>
                  <a:pt x="211" y="80"/>
                </a:lnTo>
                <a:lnTo>
                  <a:pt x="161" y="86"/>
                </a:lnTo>
                <a:lnTo>
                  <a:pt x="176" y="43"/>
                </a:lnTo>
                <a:close/>
              </a:path>
            </a:pathLst>
          </a:custGeom>
          <a:solidFill>
            <a:schemeClr val="accent4">
              <a:lumMod val="10000"/>
            </a:schemeClr>
          </a:solidFill>
          <a:ln w="1588">
            <a:solidFill>
              <a:schemeClr val="accent4">
                <a:lumMod val="10000"/>
              </a:schemeClr>
            </a:solidFill>
            <a:bevel/>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415" name="Rectangle 117"/>
          <p:cNvSpPr>
            <a:spLocks noChangeArrowheads="1"/>
          </p:cNvSpPr>
          <p:nvPr/>
        </p:nvSpPr>
        <p:spPr bwMode="auto">
          <a:xfrm>
            <a:off x="3079750" y="1319213"/>
            <a:ext cx="1568450" cy="228600"/>
          </a:xfrm>
          <a:prstGeom prst="rect">
            <a:avLst/>
          </a:prstGeom>
          <a:noFill/>
          <a:ln w="9525">
            <a:noFill/>
            <a:miter lim="800000"/>
            <a:headEnd/>
            <a:tailEnd/>
          </a:ln>
        </p:spPr>
        <p:txBody>
          <a:bodyPr wrap="none" lIns="0" tIns="0" rIns="0" bIns="0">
            <a:spAutoFit/>
          </a:bodyPr>
          <a:lstStyle/>
          <a:p>
            <a:pPr>
              <a:defRPr/>
            </a:pPr>
            <a:r>
              <a:rPr lang="en-US" sz="1500">
                <a:solidFill>
                  <a:schemeClr val="accent4">
                    <a:lumMod val="10000"/>
                  </a:schemeClr>
                </a:solidFill>
              </a:rPr>
              <a:t>Strategies without </a:t>
            </a:r>
            <a:endParaRPr lang="en-US">
              <a:solidFill>
                <a:schemeClr val="accent4">
                  <a:lumMod val="10000"/>
                </a:schemeClr>
              </a:solidFill>
            </a:endParaRPr>
          </a:p>
        </p:txBody>
      </p:sp>
      <p:sp>
        <p:nvSpPr>
          <p:cNvPr id="13416" name="Rectangle 118"/>
          <p:cNvSpPr>
            <a:spLocks noChangeArrowheads="1"/>
          </p:cNvSpPr>
          <p:nvPr/>
        </p:nvSpPr>
        <p:spPr bwMode="auto">
          <a:xfrm>
            <a:off x="3133725" y="1552575"/>
            <a:ext cx="1462088" cy="228600"/>
          </a:xfrm>
          <a:prstGeom prst="rect">
            <a:avLst/>
          </a:prstGeom>
          <a:noFill/>
          <a:ln w="9525">
            <a:noFill/>
            <a:miter lim="800000"/>
            <a:headEnd/>
            <a:tailEnd/>
          </a:ln>
        </p:spPr>
        <p:txBody>
          <a:bodyPr wrap="none" lIns="0" tIns="0" rIns="0" bIns="0">
            <a:spAutoFit/>
          </a:bodyPr>
          <a:lstStyle/>
          <a:p>
            <a:pPr>
              <a:defRPr/>
            </a:pPr>
            <a:r>
              <a:rPr lang="en-US" sz="1500">
                <a:solidFill>
                  <a:schemeClr val="accent4">
                    <a:lumMod val="10000"/>
                  </a:schemeClr>
                </a:solidFill>
              </a:rPr>
              <a:t>routine HIV RNA </a:t>
            </a:r>
            <a:endParaRPr lang="en-US">
              <a:solidFill>
                <a:schemeClr val="accent4">
                  <a:lumMod val="10000"/>
                </a:schemeClr>
              </a:solidFill>
            </a:endParaRPr>
          </a:p>
        </p:txBody>
      </p:sp>
      <p:sp>
        <p:nvSpPr>
          <p:cNvPr id="13417" name="Rectangle 119"/>
          <p:cNvSpPr>
            <a:spLocks noChangeArrowheads="1"/>
          </p:cNvSpPr>
          <p:nvPr/>
        </p:nvSpPr>
        <p:spPr bwMode="auto">
          <a:xfrm>
            <a:off x="3395663" y="1785938"/>
            <a:ext cx="0" cy="276225"/>
          </a:xfrm>
          <a:prstGeom prst="rect">
            <a:avLst/>
          </a:prstGeom>
          <a:noFill/>
          <a:ln w="9525">
            <a:noFill/>
            <a:miter lim="800000"/>
            <a:headEnd/>
            <a:tailEnd/>
          </a:ln>
        </p:spPr>
        <p:txBody>
          <a:bodyPr wrap="none" lIns="0" tIns="0" rIns="0" bIns="0">
            <a:spAutoFit/>
          </a:bodyPr>
          <a:lstStyle/>
          <a:p>
            <a:pPr>
              <a:defRPr/>
            </a:pPr>
            <a:endParaRPr lang="en-US">
              <a:solidFill>
                <a:schemeClr val="accent4">
                  <a:lumMod val="10000"/>
                </a:schemeClr>
              </a:solidFill>
            </a:endParaRPr>
          </a:p>
        </p:txBody>
      </p:sp>
      <p:sp>
        <p:nvSpPr>
          <p:cNvPr id="13418" name="Freeform 120"/>
          <p:cNvSpPr>
            <a:spLocks noEditPoints="1"/>
          </p:cNvSpPr>
          <p:nvPr/>
        </p:nvSpPr>
        <p:spPr bwMode="auto">
          <a:xfrm>
            <a:off x="7280275" y="1801813"/>
            <a:ext cx="209550" cy="228600"/>
          </a:xfrm>
          <a:custGeom>
            <a:avLst/>
            <a:gdLst>
              <a:gd name="T0" fmla="*/ 121 w 132"/>
              <a:gd name="T1" fmla="*/ 144 h 144"/>
              <a:gd name="T2" fmla="*/ 20 w 132"/>
              <a:gd name="T3" fmla="*/ 34 h 144"/>
              <a:gd name="T4" fmla="*/ 32 w 132"/>
              <a:gd name="T5" fmla="*/ 23 h 144"/>
              <a:gd name="T6" fmla="*/ 132 w 132"/>
              <a:gd name="T7" fmla="*/ 134 h 144"/>
              <a:gd name="T8" fmla="*/ 121 w 132"/>
              <a:gd name="T9" fmla="*/ 144 h 144"/>
              <a:gd name="T10" fmla="*/ 14 w 132"/>
              <a:gd name="T11" fmla="*/ 49 h 144"/>
              <a:gd name="T12" fmla="*/ 0 w 132"/>
              <a:gd name="T13" fmla="*/ 0 h 144"/>
              <a:gd name="T14" fmla="*/ 48 w 132"/>
              <a:gd name="T15" fmla="*/ 19 h 144"/>
              <a:gd name="T16" fmla="*/ 14 w 132"/>
              <a:gd name="T17" fmla="*/ 49 h 1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2"/>
              <a:gd name="T28" fmla="*/ 0 h 144"/>
              <a:gd name="T29" fmla="*/ 132 w 132"/>
              <a:gd name="T30" fmla="*/ 144 h 1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2" h="144">
                <a:moveTo>
                  <a:pt x="121" y="144"/>
                </a:moveTo>
                <a:lnTo>
                  <a:pt x="20" y="34"/>
                </a:lnTo>
                <a:lnTo>
                  <a:pt x="32" y="23"/>
                </a:lnTo>
                <a:lnTo>
                  <a:pt x="132" y="134"/>
                </a:lnTo>
                <a:lnTo>
                  <a:pt x="121" y="144"/>
                </a:lnTo>
                <a:close/>
                <a:moveTo>
                  <a:pt x="14" y="49"/>
                </a:moveTo>
                <a:lnTo>
                  <a:pt x="0" y="0"/>
                </a:lnTo>
                <a:lnTo>
                  <a:pt x="48" y="19"/>
                </a:lnTo>
                <a:lnTo>
                  <a:pt x="14" y="49"/>
                </a:lnTo>
                <a:close/>
              </a:path>
            </a:pathLst>
          </a:custGeom>
          <a:solidFill>
            <a:schemeClr val="accent4">
              <a:lumMod val="10000"/>
            </a:schemeClr>
          </a:solidFill>
          <a:ln w="1588">
            <a:solidFill>
              <a:schemeClr val="accent4">
                <a:lumMod val="10000"/>
              </a:schemeClr>
            </a:solidFill>
            <a:bevel/>
            <a:headEnd/>
            <a:tailEnd/>
          </a:ln>
        </p:spPr>
        <p:txBody>
          <a:bodyPr/>
          <a:lstStyle/>
          <a:p>
            <a:pPr>
              <a:defRPr/>
            </a:pPr>
            <a:endParaRPr lang="en-US" sz="2400">
              <a:solidFill>
                <a:schemeClr val="accent4">
                  <a:lumMod val="10000"/>
                </a:schemeClr>
              </a:solidFill>
              <a:latin typeface="Times New Roman" pitchFamily="18" charset="0"/>
            </a:endParaRPr>
          </a:p>
        </p:txBody>
      </p:sp>
      <p:sp>
        <p:nvSpPr>
          <p:cNvPr id="13419" name="Rectangle 121"/>
          <p:cNvSpPr>
            <a:spLocks noChangeArrowheads="1"/>
          </p:cNvSpPr>
          <p:nvPr/>
        </p:nvSpPr>
        <p:spPr bwMode="auto">
          <a:xfrm>
            <a:off x="6956425" y="2039938"/>
            <a:ext cx="1303338" cy="228600"/>
          </a:xfrm>
          <a:prstGeom prst="rect">
            <a:avLst/>
          </a:prstGeom>
          <a:noFill/>
          <a:ln w="9525">
            <a:noFill/>
            <a:miter lim="800000"/>
            <a:headEnd/>
            <a:tailEnd/>
          </a:ln>
        </p:spPr>
        <p:txBody>
          <a:bodyPr wrap="none" lIns="0" tIns="0" rIns="0" bIns="0">
            <a:spAutoFit/>
          </a:bodyPr>
          <a:lstStyle/>
          <a:p>
            <a:pPr>
              <a:defRPr/>
            </a:pPr>
            <a:r>
              <a:rPr lang="en-US" sz="1500" dirty="0">
                <a:solidFill>
                  <a:schemeClr val="accent4">
                    <a:lumMod val="10000"/>
                  </a:schemeClr>
                </a:solidFill>
              </a:rPr>
              <a:t>Strategies with </a:t>
            </a:r>
            <a:endParaRPr lang="en-US" dirty="0">
              <a:solidFill>
                <a:schemeClr val="accent4">
                  <a:lumMod val="10000"/>
                </a:schemeClr>
              </a:solidFill>
            </a:endParaRPr>
          </a:p>
        </p:txBody>
      </p:sp>
      <p:sp>
        <p:nvSpPr>
          <p:cNvPr id="13420" name="Rectangle 122"/>
          <p:cNvSpPr>
            <a:spLocks noChangeArrowheads="1"/>
          </p:cNvSpPr>
          <p:nvPr/>
        </p:nvSpPr>
        <p:spPr bwMode="auto">
          <a:xfrm>
            <a:off x="6875463" y="2273300"/>
            <a:ext cx="1462087" cy="228600"/>
          </a:xfrm>
          <a:prstGeom prst="rect">
            <a:avLst/>
          </a:prstGeom>
          <a:noFill/>
          <a:ln w="9525">
            <a:noFill/>
            <a:miter lim="800000"/>
            <a:headEnd/>
            <a:tailEnd/>
          </a:ln>
        </p:spPr>
        <p:txBody>
          <a:bodyPr wrap="none" lIns="0" tIns="0" rIns="0" bIns="0">
            <a:spAutoFit/>
          </a:bodyPr>
          <a:lstStyle/>
          <a:p>
            <a:pPr>
              <a:defRPr/>
            </a:pPr>
            <a:r>
              <a:rPr lang="en-US" sz="1500" dirty="0">
                <a:solidFill>
                  <a:schemeClr val="accent4">
                    <a:lumMod val="10000"/>
                  </a:schemeClr>
                </a:solidFill>
              </a:rPr>
              <a:t>routine HIV RNA </a:t>
            </a:r>
            <a:endParaRPr lang="en-US" dirty="0">
              <a:solidFill>
                <a:schemeClr val="accent4">
                  <a:lumMod val="10000"/>
                </a:schemeClr>
              </a:solidFill>
            </a:endParaRPr>
          </a:p>
        </p:txBody>
      </p:sp>
      <p:sp>
        <p:nvSpPr>
          <p:cNvPr id="13421" name="Rectangle 123"/>
          <p:cNvSpPr>
            <a:spLocks noChangeArrowheads="1"/>
          </p:cNvSpPr>
          <p:nvPr/>
        </p:nvSpPr>
        <p:spPr bwMode="auto">
          <a:xfrm>
            <a:off x="7137400" y="2506663"/>
            <a:ext cx="0" cy="276225"/>
          </a:xfrm>
          <a:prstGeom prst="rect">
            <a:avLst/>
          </a:prstGeom>
          <a:noFill/>
          <a:ln w="9525">
            <a:noFill/>
            <a:miter lim="800000"/>
            <a:headEnd/>
            <a:tailEnd/>
          </a:ln>
        </p:spPr>
        <p:txBody>
          <a:bodyPr wrap="none" lIns="0" tIns="0" rIns="0" bIns="0">
            <a:spAutoFit/>
          </a:bodyPr>
          <a:lstStyle/>
          <a:p>
            <a:pPr>
              <a:defRPr/>
            </a:pPr>
            <a:endParaRPr lang="en-US">
              <a:solidFill>
                <a:schemeClr val="accent4">
                  <a:lumMod val="10000"/>
                </a:schemeClr>
              </a:solidFill>
            </a:endParaRPr>
          </a:p>
        </p:txBody>
      </p:sp>
      <p:sp>
        <p:nvSpPr>
          <p:cNvPr id="116" name="TextBox 115"/>
          <p:cNvSpPr txBox="1"/>
          <p:nvPr/>
        </p:nvSpPr>
        <p:spPr>
          <a:xfrm>
            <a:off x="2895600" y="2362200"/>
            <a:ext cx="304800" cy="369888"/>
          </a:xfrm>
          <a:prstGeom prst="rect">
            <a:avLst/>
          </a:prstGeom>
          <a:noFill/>
        </p:spPr>
        <p:txBody>
          <a:bodyPr>
            <a:spAutoFit/>
          </a:bodyPr>
          <a:lstStyle/>
          <a:p>
            <a:pPr>
              <a:defRPr/>
            </a:pPr>
            <a:r>
              <a:rPr lang="en-US" dirty="0">
                <a:solidFill>
                  <a:schemeClr val="accent4">
                    <a:lumMod val="10000"/>
                  </a:schemeClr>
                </a:solidFill>
                <a:latin typeface="Arial" pitchFamily="34" charset="0"/>
                <a:cs typeface="Arial" pitchFamily="34" charset="0"/>
              </a:rPr>
              <a:t>X</a:t>
            </a:r>
          </a:p>
        </p:txBody>
      </p:sp>
      <p:sp>
        <p:nvSpPr>
          <p:cNvPr id="117" name="TextBox 116"/>
          <p:cNvSpPr txBox="1"/>
          <p:nvPr/>
        </p:nvSpPr>
        <p:spPr>
          <a:xfrm>
            <a:off x="1447800" y="4800600"/>
            <a:ext cx="304800" cy="461963"/>
          </a:xfrm>
          <a:prstGeom prst="rect">
            <a:avLst/>
          </a:prstGeom>
          <a:noFill/>
        </p:spPr>
        <p:txBody>
          <a:bodyPr>
            <a:spAutoFit/>
          </a:bodyPr>
          <a:lstStyle/>
          <a:p>
            <a:pPr>
              <a:defRPr/>
            </a:pPr>
            <a:r>
              <a:rPr lang="en-US" sz="2400" dirty="0">
                <a:solidFill>
                  <a:schemeClr val="accent4">
                    <a:lumMod val="10000"/>
                  </a:schemeClr>
                </a:solidFill>
                <a:latin typeface="Arial" pitchFamily="34" charset="0"/>
                <a:cs typeface="Arial" pitchFamily="34" charset="0"/>
              </a:rPr>
              <a:t>+</a:t>
            </a:r>
          </a:p>
        </p:txBody>
      </p:sp>
      <p:sp>
        <p:nvSpPr>
          <p:cNvPr id="118" name="Oval 46"/>
          <p:cNvSpPr>
            <a:spLocks noChangeArrowheads="1"/>
          </p:cNvSpPr>
          <p:nvPr/>
        </p:nvSpPr>
        <p:spPr bwMode="auto">
          <a:xfrm>
            <a:off x="4038600" y="4724400"/>
            <a:ext cx="142875" cy="142875"/>
          </a:xfrm>
          <a:prstGeom prst="ellipse">
            <a:avLst/>
          </a:prstGeom>
          <a:solidFill>
            <a:srgbClr val="FF5050"/>
          </a:solidFill>
          <a:ln w="11113">
            <a:solidFill>
              <a:srgbClr val="FF5050"/>
            </a:solidFill>
            <a:round/>
            <a:headEnd/>
            <a:tailEnd/>
          </a:ln>
        </p:spPr>
        <p:txBody>
          <a:bodyPr/>
          <a:lstStyle/>
          <a:p>
            <a:pPr>
              <a:defRPr/>
            </a:pPr>
            <a:endParaRPr lang="en-US">
              <a:solidFill>
                <a:schemeClr val="accent4">
                  <a:lumMod val="10000"/>
                </a:schemeClr>
              </a:solidFill>
            </a:endParaRPr>
          </a:p>
        </p:txBody>
      </p:sp>
      <p:sp>
        <p:nvSpPr>
          <p:cNvPr id="119" name="Rectangle 49"/>
          <p:cNvSpPr>
            <a:spLocks noChangeArrowheads="1"/>
          </p:cNvSpPr>
          <p:nvPr/>
        </p:nvSpPr>
        <p:spPr bwMode="auto">
          <a:xfrm>
            <a:off x="4038600" y="4495800"/>
            <a:ext cx="144463" cy="144463"/>
          </a:xfrm>
          <a:prstGeom prst="rect">
            <a:avLst/>
          </a:prstGeom>
          <a:solidFill>
            <a:schemeClr val="accent2"/>
          </a:solidFill>
          <a:ln w="11113">
            <a:solidFill>
              <a:schemeClr val="accent2"/>
            </a:solidFill>
            <a:miter lim="800000"/>
            <a:headEnd/>
            <a:tailEnd/>
          </a:ln>
        </p:spPr>
        <p:txBody>
          <a:bodyPr/>
          <a:lstStyle/>
          <a:p>
            <a:pPr>
              <a:defRPr/>
            </a:pPr>
            <a:endParaRPr lang="en-US">
              <a:solidFill>
                <a:schemeClr val="accent4">
                  <a:lumMod val="10000"/>
                </a:schemeClr>
              </a:solidFill>
            </a:endParaRPr>
          </a:p>
        </p:txBody>
      </p:sp>
      <p:sp>
        <p:nvSpPr>
          <p:cNvPr id="107" name="TextBox 106"/>
          <p:cNvSpPr txBox="1"/>
          <p:nvPr/>
        </p:nvSpPr>
        <p:spPr>
          <a:xfrm>
            <a:off x="6934200" y="6477000"/>
            <a:ext cx="2362200" cy="369888"/>
          </a:xfrm>
          <a:prstGeom prst="rect">
            <a:avLst/>
          </a:prstGeom>
          <a:noFill/>
        </p:spPr>
        <p:txBody>
          <a:bodyPr>
            <a:spAutoFit/>
          </a:bodyPr>
          <a:lstStyle/>
          <a:p>
            <a:pPr>
              <a:defRPr/>
            </a:pPr>
            <a:r>
              <a:rPr lang="en-US" dirty="0">
                <a:solidFill>
                  <a:schemeClr val="tx1">
                    <a:lumMod val="75000"/>
                    <a:lumOff val="25000"/>
                  </a:schemeClr>
                </a:solidFill>
              </a:rPr>
              <a:t>Scott et al, IAS 2011</a:t>
            </a:r>
          </a:p>
        </p:txBody>
      </p:sp>
      <p:sp>
        <p:nvSpPr>
          <p:cNvPr id="108" name="Line 4"/>
          <p:cNvSpPr>
            <a:spLocks noChangeShapeType="1"/>
          </p:cNvSpPr>
          <p:nvPr/>
        </p:nvSpPr>
        <p:spPr bwMode="auto">
          <a:xfrm>
            <a:off x="647700" y="1219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idx="4294967295"/>
          </p:nvPr>
        </p:nvSpPr>
        <p:spPr>
          <a:xfrm>
            <a:off x="0" y="76200"/>
            <a:ext cx="9525000" cy="1143000"/>
          </a:xfrm>
        </p:spPr>
        <p:txBody>
          <a:bodyPr rtlCol="0">
            <a:normAutofit fontScale="90000"/>
          </a:bodyPr>
          <a:lstStyle/>
          <a:p>
            <a:pPr eaLnBrk="1" fontAlgn="auto" hangingPunct="1">
              <a:spcAft>
                <a:spcPts val="0"/>
              </a:spcAft>
              <a:defRPr/>
            </a:pPr>
            <a:r>
              <a:rPr lang="en-US" dirty="0">
                <a:latin typeface="Arial" charset="0"/>
              </a:rPr>
              <a:t>Cost-effectiveness of Co-</a:t>
            </a:r>
            <a:r>
              <a:rPr lang="en-US" dirty="0" err="1">
                <a:latin typeface="Arial" charset="0"/>
              </a:rPr>
              <a:t>trimoxazole</a:t>
            </a:r>
            <a:r>
              <a:rPr lang="en-US" dirty="0">
                <a:latin typeface="Arial" charset="0"/>
              </a:rPr>
              <a:t> Prophylaxis in C</a:t>
            </a:r>
            <a:r>
              <a:rPr lang="en-US" dirty="0">
                <a:latin typeface="Arial" charset="0"/>
                <a:cs typeface="Arial" charset="0"/>
              </a:rPr>
              <a:t>ô</a:t>
            </a:r>
            <a:r>
              <a:rPr lang="en-US" dirty="0">
                <a:latin typeface="Arial" charset="0"/>
              </a:rPr>
              <a:t>te d’Ivoire</a:t>
            </a:r>
          </a:p>
        </p:txBody>
      </p:sp>
      <p:graphicFrame>
        <p:nvGraphicFramePr>
          <p:cNvPr id="223291" name="Group 59"/>
          <p:cNvGraphicFramePr>
            <a:graphicFrameLocks noGrp="1"/>
          </p:cNvGraphicFramePr>
          <p:nvPr>
            <p:ph idx="4294967295"/>
          </p:nvPr>
        </p:nvGraphicFramePr>
        <p:xfrm>
          <a:off x="76200" y="1600200"/>
          <a:ext cx="8991600" cy="4557396"/>
        </p:xfrm>
        <a:graphic>
          <a:graphicData uri="http://schemas.openxmlformats.org/drawingml/2006/table">
            <a:tbl>
              <a:tblPr/>
              <a:tblGrid>
                <a:gridCol w="4114800"/>
                <a:gridCol w="1676400"/>
                <a:gridCol w="1447800"/>
                <a:gridCol w="1752600"/>
              </a:tblGrid>
              <a:tr h="508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Prophylaxis Strategy</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Life Expectancy </a:t>
                      </a:r>
                      <a:r>
                        <a:rPr kumimoji="0" lang="en-US" sz="1800" b="0" i="1" u="none" strike="noStrike" cap="none" normalizeH="0" baseline="0" dirty="0" smtClean="0">
                          <a:ln>
                            <a:noFill/>
                          </a:ln>
                          <a:solidFill>
                            <a:schemeClr val="tx1"/>
                          </a:solidFill>
                          <a:effectLst/>
                          <a:latin typeface="Arial" charset="0"/>
                        </a:rPr>
                        <a:t>(mo)</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Lifetime Costs </a:t>
                      </a:r>
                      <a:r>
                        <a:rPr kumimoji="0" lang="en-US" sz="1800" b="0" i="1" u="none" strike="noStrike" cap="none" normalizeH="0" baseline="0" dirty="0" smtClean="0">
                          <a:ln>
                            <a:noFill/>
                          </a:ln>
                          <a:solidFill>
                            <a:schemeClr val="tx1"/>
                          </a:solidFill>
                          <a:effectLst/>
                          <a:latin typeface="Arial" charset="0"/>
                        </a:rPr>
                        <a:t>($)</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Incremental CE Ratio </a:t>
                      </a:r>
                      <a:r>
                        <a:rPr kumimoji="0" lang="en-US" sz="1800" b="0" i="1" u="none" strike="noStrike" cap="none" normalizeH="0" baseline="0" dirty="0" smtClean="0">
                          <a:ln>
                            <a:noFill/>
                          </a:ln>
                          <a:solidFill>
                            <a:schemeClr val="tx1"/>
                          </a:solidFill>
                          <a:effectLst/>
                          <a:latin typeface="Arial" charset="0"/>
                        </a:rPr>
                        <a:t>($/yr life saved)</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1" u="none" strike="noStrike" cap="none" normalizeH="0" baseline="0" dirty="0" smtClean="0">
                          <a:ln>
                            <a:noFill/>
                          </a:ln>
                          <a:solidFill>
                            <a:schemeClr val="tx1"/>
                          </a:solidFill>
                          <a:effectLst/>
                          <a:latin typeface="Arial" charset="0"/>
                        </a:rPr>
                        <a:t>Based on clinical stage</a:t>
                      </a:r>
                    </a:p>
                  </a:txBody>
                  <a:tcP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FF0000">
                        <a:alpha val="30000"/>
                      </a:srgbClr>
                    </a:solidFill>
                  </a:tcPr>
                </a:tc>
              </a:tr>
              <a:tr h="381000">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No prophylaxis</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38.0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1,260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a:t>
                      </a:r>
                    </a:p>
                  </a:txBody>
                  <a:tcPr horzOverflow="overflow">
                    <a:lnL>
                      <a:noFill/>
                    </a:lnL>
                    <a:lnR>
                      <a:noFill/>
                    </a:lnR>
                    <a:lnT>
                      <a:noFill/>
                    </a:lnT>
                    <a:lnB>
                      <a:noFill/>
                    </a:lnB>
                    <a:lnTlToBr>
                      <a:noFill/>
                    </a:lnTlToBr>
                    <a:lnBlToTr>
                      <a:noFill/>
                    </a:lnBlToTr>
                    <a:noFill/>
                  </a:tcPr>
                </a:tc>
              </a:tr>
              <a:tr h="333375">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Co-</a:t>
                      </a:r>
                      <a:r>
                        <a:rPr kumimoji="0" lang="en-US" sz="1800" b="0" i="0" u="none" strike="noStrike" cap="none" normalizeH="0" baseline="0" dirty="0" err="1" smtClean="0">
                          <a:ln>
                            <a:noFill/>
                          </a:ln>
                          <a:solidFill>
                            <a:schemeClr val="tx1">
                              <a:lumMod val="75000"/>
                              <a:lumOff val="25000"/>
                            </a:schemeClr>
                          </a:solidFill>
                          <a:effectLst/>
                          <a:latin typeface="Arial" charset="0"/>
                        </a:rPr>
                        <a:t>trimoxazole</a:t>
                      </a:r>
                      <a:r>
                        <a:rPr kumimoji="0" lang="en-US" sz="1800" b="0" i="0" u="none" strike="noStrike" cap="none" normalizeH="0" baseline="0" dirty="0" smtClean="0">
                          <a:ln>
                            <a:noFill/>
                          </a:ln>
                          <a:solidFill>
                            <a:schemeClr val="tx1">
                              <a:lumMod val="75000"/>
                              <a:lumOff val="25000"/>
                            </a:schemeClr>
                          </a:solidFill>
                          <a:effectLst/>
                          <a:latin typeface="Arial" charset="0"/>
                        </a:rPr>
                        <a:t> at WHO stage </a:t>
                      </a:r>
                      <a:r>
                        <a:rPr kumimoji="0" lang="en-US" sz="1800" b="0" i="0" u="none" strike="noStrike" cap="none" normalizeH="0" baseline="0" dirty="0" smtClean="0">
                          <a:ln>
                            <a:noFill/>
                          </a:ln>
                          <a:solidFill>
                            <a:schemeClr val="tx1">
                              <a:lumMod val="75000"/>
                              <a:lumOff val="25000"/>
                            </a:schemeClr>
                          </a:solidFill>
                          <a:effectLst/>
                          <a:latin typeface="Arial" charset="0"/>
                          <a:cs typeface="Arial" charset="0"/>
                        </a:rPr>
                        <a:t>≥3</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40.4</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1,290</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110</a:t>
                      </a:r>
                    </a:p>
                  </a:txBody>
                  <a:tcPr horzOverflow="overflow">
                    <a:lnL>
                      <a:noFill/>
                    </a:lnL>
                    <a:lnR>
                      <a:noFill/>
                    </a:lnR>
                    <a:lnT>
                      <a:noFill/>
                    </a:lnT>
                    <a:lnB>
                      <a:noFill/>
                    </a:lnB>
                    <a:lnTlToBr>
                      <a:noFill/>
                    </a:lnTlToBr>
                    <a:lnBlToTr>
                      <a:noFill/>
                    </a:lnBlToTr>
                    <a:solidFill>
                      <a:srgbClr val="FF0000">
                        <a:alpha val="30000"/>
                      </a:srgbClr>
                    </a:solidFill>
                  </a:tcPr>
                </a:tc>
              </a:tr>
              <a:tr h="427038">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Co-</a:t>
                      </a:r>
                      <a:r>
                        <a:rPr kumimoji="0" lang="en-US" sz="1800" b="0" i="0" u="none" strike="noStrike" cap="none" normalizeH="0" baseline="0" dirty="0" err="1" smtClean="0">
                          <a:ln>
                            <a:noFill/>
                          </a:ln>
                          <a:solidFill>
                            <a:schemeClr val="tx1">
                              <a:lumMod val="75000"/>
                              <a:lumOff val="25000"/>
                            </a:schemeClr>
                          </a:solidFill>
                          <a:effectLst/>
                          <a:latin typeface="Arial" charset="0"/>
                        </a:rPr>
                        <a:t>trimoxazole</a:t>
                      </a:r>
                      <a:r>
                        <a:rPr kumimoji="0" lang="en-US" sz="1800" b="0" i="0" u="none" strike="noStrike" cap="none" normalizeH="0" baseline="0" dirty="0" smtClean="0">
                          <a:ln>
                            <a:noFill/>
                          </a:ln>
                          <a:solidFill>
                            <a:schemeClr val="tx1">
                              <a:lumMod val="75000"/>
                              <a:lumOff val="25000"/>
                            </a:schemeClr>
                          </a:solidFill>
                          <a:effectLst/>
                          <a:latin typeface="Arial" charset="0"/>
                        </a:rPr>
                        <a:t> at WHO stage </a:t>
                      </a:r>
                      <a:r>
                        <a:rPr kumimoji="0" lang="en-US" sz="1800" b="0" i="0" u="none" strike="noStrike" cap="none" normalizeH="0" baseline="0" dirty="0" smtClean="0">
                          <a:ln>
                            <a:noFill/>
                          </a:ln>
                          <a:solidFill>
                            <a:schemeClr val="tx1">
                              <a:lumMod val="75000"/>
                              <a:lumOff val="25000"/>
                            </a:schemeClr>
                          </a:solidFill>
                          <a:effectLst/>
                          <a:latin typeface="Arial" charset="0"/>
                          <a:cs typeface="Arial" charset="0"/>
                        </a:rPr>
                        <a:t>≥2</a:t>
                      </a:r>
                      <a:endParaRPr kumimoji="0" lang="en-US" sz="1800" b="0" i="0" u="none" strike="noStrike" cap="none" normalizeH="0" baseline="0" dirty="0" smtClean="0">
                        <a:ln>
                          <a:noFill/>
                        </a:ln>
                        <a:solidFill>
                          <a:schemeClr val="tx1">
                            <a:lumMod val="75000"/>
                            <a:lumOff val="25000"/>
                          </a:schemeClr>
                        </a:solidFill>
                        <a:effectLst/>
                        <a:latin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FF0000"/>
                          </a:solidFill>
                          <a:effectLst/>
                          <a:latin typeface="Arial" charset="0"/>
                        </a:rPr>
                        <a:t>42.4</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1,320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FF0000"/>
                          </a:solidFill>
                          <a:effectLst/>
                          <a:latin typeface="Arial" charset="0"/>
                        </a:rPr>
                        <a:t>200</a:t>
                      </a:r>
                    </a:p>
                  </a:txBody>
                  <a:tcPr horzOverflow="overflow">
                    <a:lnL>
                      <a:noFill/>
                    </a:lnL>
                    <a:lnR>
                      <a:noFill/>
                    </a:lnR>
                    <a:lnT>
                      <a:noFill/>
                    </a:lnT>
                    <a:lnB>
                      <a:noFill/>
                    </a:lnB>
                    <a:lnTlToBr>
                      <a:noFill/>
                    </a:lnTlToBr>
                    <a:lnBlToTr>
                      <a:noFill/>
                    </a:lnBlToTr>
                    <a:noFill/>
                  </a:tcPr>
                </a:tc>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1" u="none" strike="noStrike" cap="none" normalizeH="0" baseline="0" dirty="0" smtClean="0">
                          <a:ln>
                            <a:noFill/>
                          </a:ln>
                          <a:solidFill>
                            <a:schemeClr val="tx1"/>
                          </a:solidFill>
                          <a:effectLst/>
                          <a:latin typeface="Arial" charset="0"/>
                        </a:rPr>
                        <a:t>Based on CD4 cell count</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bg1"/>
                        </a:solidFill>
                        <a:effectLst/>
                        <a:latin typeface="Arial" charset="0"/>
                      </a:endParaRP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bg1"/>
                        </a:solidFill>
                        <a:effectLst/>
                        <a:latin typeface="Arial" charset="0"/>
                      </a:endParaRP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bg1"/>
                        </a:solidFill>
                        <a:effectLst/>
                        <a:latin typeface="Arial" charset="0"/>
                      </a:endParaRPr>
                    </a:p>
                  </a:txBody>
                  <a:tcPr horzOverflow="overflow">
                    <a:lnL>
                      <a:noFill/>
                    </a:lnL>
                    <a:lnR>
                      <a:noFill/>
                    </a:lnR>
                    <a:lnT>
                      <a:noFill/>
                    </a:lnT>
                    <a:lnB>
                      <a:noFill/>
                    </a:lnB>
                    <a:lnTlToBr>
                      <a:noFill/>
                    </a:lnTlToBr>
                    <a:lnBlToTr>
                      <a:noFill/>
                    </a:lnBlToTr>
                    <a:solidFill>
                      <a:srgbClr val="FF0000">
                        <a:alpha val="30000"/>
                      </a:srgbClr>
                    </a:solidFill>
                  </a:tcPr>
                </a:tc>
              </a:tr>
              <a:tr h="381000">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No prophylaxis</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38.0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1,260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a:t>
                      </a:r>
                    </a:p>
                  </a:txBody>
                  <a:tcPr horzOverflow="overflow">
                    <a:lnL>
                      <a:noFill/>
                    </a:lnL>
                    <a:lnR>
                      <a:noFill/>
                    </a:lnR>
                    <a:lnT>
                      <a:noFill/>
                    </a:lnT>
                    <a:lnB>
                      <a:noFill/>
                    </a:lnB>
                    <a:lnTlToBr>
                      <a:noFill/>
                    </a:lnTlToBr>
                    <a:lnBlToTr>
                      <a:noFill/>
                    </a:lnBlToTr>
                    <a:noFill/>
                  </a:tcPr>
                </a:tc>
              </a:tr>
              <a:tr h="381000">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Co-</a:t>
                      </a:r>
                      <a:r>
                        <a:rPr kumimoji="0" lang="en-US" sz="1800" b="0" i="0" u="none" strike="noStrike" cap="none" normalizeH="0" baseline="0" dirty="0" err="1" smtClean="0">
                          <a:ln>
                            <a:noFill/>
                          </a:ln>
                          <a:solidFill>
                            <a:schemeClr val="tx1">
                              <a:lumMod val="75000"/>
                              <a:lumOff val="25000"/>
                            </a:schemeClr>
                          </a:solidFill>
                          <a:effectLst/>
                          <a:latin typeface="Arial" charset="0"/>
                        </a:rPr>
                        <a:t>trimoxazole</a:t>
                      </a:r>
                      <a:r>
                        <a:rPr kumimoji="0" lang="en-US" sz="1800" b="0" i="0" u="none" strike="noStrike" cap="none" normalizeH="0" baseline="0" dirty="0" smtClean="0">
                          <a:ln>
                            <a:noFill/>
                          </a:ln>
                          <a:solidFill>
                            <a:schemeClr val="tx1">
                              <a:lumMod val="75000"/>
                              <a:lumOff val="25000"/>
                            </a:schemeClr>
                          </a:solidFill>
                          <a:effectLst/>
                          <a:latin typeface="Arial" charset="0"/>
                        </a:rPr>
                        <a:t> at CD4 </a:t>
                      </a:r>
                      <a:r>
                        <a:rPr kumimoji="0" lang="en-US" sz="1800" b="0" i="0" u="none" strike="noStrike" cap="none" normalizeH="0" baseline="0" dirty="0" smtClean="0">
                          <a:ln>
                            <a:noFill/>
                          </a:ln>
                          <a:solidFill>
                            <a:schemeClr val="tx1">
                              <a:lumMod val="75000"/>
                              <a:lumOff val="25000"/>
                            </a:schemeClr>
                          </a:solidFill>
                          <a:effectLst/>
                          <a:latin typeface="Arial" charset="0"/>
                          <a:cs typeface="Arial" charset="0"/>
                        </a:rPr>
                        <a:t>≤200/</a:t>
                      </a:r>
                      <a:r>
                        <a:rPr kumimoji="0" lang="el-GR" sz="1800" b="0" i="0" u="none" strike="noStrike" cap="none" normalizeH="0" baseline="0" dirty="0" smtClean="0">
                          <a:ln>
                            <a:noFill/>
                          </a:ln>
                          <a:solidFill>
                            <a:schemeClr val="tx1">
                              <a:lumMod val="75000"/>
                              <a:lumOff val="25000"/>
                            </a:schemeClr>
                          </a:solidFill>
                          <a:effectLst/>
                          <a:latin typeface="Arial" charset="0"/>
                          <a:cs typeface="Arial" charset="0"/>
                        </a:rPr>
                        <a:t>μ</a:t>
                      </a:r>
                      <a:r>
                        <a:rPr kumimoji="0" lang="en-US" sz="1800" b="0" i="0" u="none" strike="noStrike" cap="none" normalizeH="0" baseline="0" dirty="0" smtClean="0">
                          <a:ln>
                            <a:noFill/>
                          </a:ln>
                          <a:solidFill>
                            <a:schemeClr val="tx1">
                              <a:lumMod val="75000"/>
                              <a:lumOff val="25000"/>
                            </a:schemeClr>
                          </a:solidFill>
                          <a:effectLst/>
                          <a:latin typeface="Arial" charset="0"/>
                          <a:cs typeface="Arial" charset="0"/>
                        </a:rPr>
                        <a:t>l</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39.0</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lumMod val="75000"/>
                              <a:lumOff val="25000"/>
                            </a:schemeClr>
                          </a:solidFill>
                          <a:effectLst/>
                          <a:latin typeface="Arial" charset="0"/>
                        </a:rPr>
                        <a:t>1,360</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Dominated</a:t>
                      </a:r>
                    </a:p>
                  </a:txBody>
                  <a:tcPr horzOverflow="overflow">
                    <a:lnL>
                      <a:noFill/>
                    </a:lnL>
                    <a:lnR>
                      <a:noFill/>
                    </a:lnR>
                    <a:lnT>
                      <a:noFill/>
                    </a:lnT>
                    <a:lnB>
                      <a:noFill/>
                    </a:lnB>
                    <a:lnTlToBr>
                      <a:noFill/>
                    </a:lnTlToBr>
                    <a:lnBlToTr>
                      <a:noFill/>
                    </a:lnBlToTr>
                    <a:solidFill>
                      <a:srgbClr val="FF0000">
                        <a:alpha val="30000"/>
                      </a:srgbClr>
                    </a:solidFill>
                  </a:tcPr>
                </a:tc>
              </a:tr>
              <a:tr h="427038">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Co-</a:t>
                      </a:r>
                      <a:r>
                        <a:rPr kumimoji="0" lang="en-US" sz="1800" b="0" i="0" u="none" strike="noStrike" cap="none" normalizeH="0" baseline="0" dirty="0" err="1" smtClean="0">
                          <a:ln>
                            <a:noFill/>
                          </a:ln>
                          <a:solidFill>
                            <a:schemeClr val="tx1">
                              <a:lumMod val="75000"/>
                              <a:lumOff val="25000"/>
                            </a:schemeClr>
                          </a:solidFill>
                          <a:effectLst/>
                          <a:latin typeface="Arial" charset="0"/>
                        </a:rPr>
                        <a:t>trimoxazole</a:t>
                      </a:r>
                      <a:r>
                        <a:rPr kumimoji="0" lang="en-US" sz="1800" b="0" i="0" u="none" strike="noStrike" cap="none" normalizeH="0" baseline="0" dirty="0" smtClean="0">
                          <a:ln>
                            <a:noFill/>
                          </a:ln>
                          <a:solidFill>
                            <a:schemeClr val="tx1">
                              <a:lumMod val="75000"/>
                              <a:lumOff val="25000"/>
                            </a:schemeClr>
                          </a:solidFill>
                          <a:effectLst/>
                          <a:latin typeface="Arial" charset="0"/>
                        </a:rPr>
                        <a:t> at CD4 </a:t>
                      </a:r>
                      <a:r>
                        <a:rPr kumimoji="0" lang="en-US" sz="1800" b="0" i="0" u="none" strike="noStrike" cap="none" normalizeH="0" baseline="0" dirty="0" smtClean="0">
                          <a:ln>
                            <a:noFill/>
                          </a:ln>
                          <a:solidFill>
                            <a:schemeClr val="tx1">
                              <a:lumMod val="75000"/>
                              <a:lumOff val="25000"/>
                            </a:schemeClr>
                          </a:solidFill>
                          <a:effectLst/>
                          <a:latin typeface="Arial" charset="0"/>
                          <a:cs typeface="Arial" charset="0"/>
                        </a:rPr>
                        <a:t>≤500/</a:t>
                      </a:r>
                      <a:r>
                        <a:rPr kumimoji="0" lang="el-GR" sz="1800" b="0" i="0" u="none" strike="noStrike" cap="none" normalizeH="0" baseline="0" dirty="0" smtClean="0">
                          <a:ln>
                            <a:noFill/>
                          </a:ln>
                          <a:solidFill>
                            <a:schemeClr val="tx1">
                              <a:lumMod val="75000"/>
                              <a:lumOff val="25000"/>
                            </a:schemeClr>
                          </a:solidFill>
                          <a:effectLst/>
                          <a:latin typeface="Arial" charset="0"/>
                          <a:cs typeface="Arial" charset="0"/>
                        </a:rPr>
                        <a:t>μ</a:t>
                      </a:r>
                      <a:r>
                        <a:rPr kumimoji="0" lang="en-US" sz="1800" b="0" i="0" u="none" strike="noStrike" cap="none" normalizeH="0" baseline="0" dirty="0" smtClean="0">
                          <a:ln>
                            <a:noFill/>
                          </a:ln>
                          <a:solidFill>
                            <a:schemeClr val="tx1">
                              <a:lumMod val="75000"/>
                              <a:lumOff val="25000"/>
                            </a:schemeClr>
                          </a:solidFill>
                          <a:effectLst/>
                          <a:latin typeface="Arial" charset="0"/>
                          <a:cs typeface="Arial" charset="0"/>
                        </a:rPr>
                        <a:t>l</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41.4</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1,390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Dominated</a:t>
                      </a:r>
                    </a:p>
                  </a:txBody>
                  <a:tcPr horzOverflow="overflow">
                    <a:lnL>
                      <a:noFill/>
                    </a:lnL>
                    <a:lnR>
                      <a:noFill/>
                    </a:lnR>
                    <a:lnT>
                      <a:noFill/>
                    </a:lnT>
                    <a:lnB>
                      <a:noFill/>
                    </a:lnB>
                    <a:lnTlToBr>
                      <a:noFill/>
                    </a:lnTlToBr>
                    <a:lnBlToTr>
                      <a:noFill/>
                    </a:lnBlToTr>
                    <a:noFill/>
                  </a:tcPr>
                </a:tc>
              </a:tr>
              <a:tr h="304800">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Co-</a:t>
                      </a:r>
                      <a:r>
                        <a:rPr kumimoji="0" lang="en-US" sz="1800" b="0" i="0" u="none" strike="noStrike" cap="none" normalizeH="0" baseline="0" dirty="0" err="1" smtClean="0">
                          <a:ln>
                            <a:noFill/>
                          </a:ln>
                          <a:solidFill>
                            <a:schemeClr val="tx1">
                              <a:lumMod val="75000"/>
                              <a:lumOff val="25000"/>
                            </a:schemeClr>
                          </a:solidFill>
                          <a:effectLst/>
                          <a:latin typeface="Arial" charset="0"/>
                        </a:rPr>
                        <a:t>trimoxazole</a:t>
                      </a:r>
                      <a:r>
                        <a:rPr kumimoji="0" lang="en-US" sz="1800" b="0" i="0" u="none" strike="noStrike" cap="none" normalizeH="0" baseline="0" dirty="0" smtClean="0">
                          <a:ln>
                            <a:noFill/>
                          </a:ln>
                          <a:solidFill>
                            <a:schemeClr val="tx1">
                              <a:lumMod val="75000"/>
                              <a:lumOff val="25000"/>
                            </a:schemeClr>
                          </a:solidFill>
                          <a:effectLst/>
                          <a:latin typeface="Arial" charset="0"/>
                        </a:rPr>
                        <a:t> regardless of CD4</a:t>
                      </a:r>
                      <a:endParaRPr kumimoji="0" lang="en-US" sz="1800" b="0" i="0" u="none" strike="noStrike" cap="none" normalizeH="0" baseline="0" dirty="0" smtClean="0">
                        <a:ln>
                          <a:noFill/>
                        </a:ln>
                        <a:solidFill>
                          <a:schemeClr val="tx1">
                            <a:lumMod val="75000"/>
                            <a:lumOff val="25000"/>
                          </a:schemeClr>
                        </a:solidFill>
                        <a:effectLst/>
                        <a:latin typeface="Arial" charset="0"/>
                        <a:cs typeface="Arial" charset="0"/>
                      </a:endParaRPr>
                    </a:p>
                  </a:txBody>
                  <a:tcP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FF0000"/>
                          </a:solidFill>
                          <a:effectLst/>
                          <a:latin typeface="Arial" charset="0"/>
                        </a:rPr>
                        <a:t>42.4</a:t>
                      </a:r>
                    </a:p>
                  </a:txBody>
                  <a:tcP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1,320*</a:t>
                      </a:r>
                    </a:p>
                  </a:txBody>
                  <a:tcP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FF0000"/>
                          </a:solidFill>
                          <a:effectLst/>
                          <a:latin typeface="Arial" charset="0"/>
                        </a:rPr>
                        <a:t>150</a:t>
                      </a:r>
                    </a:p>
                  </a:txBody>
                  <a:tcP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FF0000">
                        <a:alpha val="30000"/>
                      </a:srgbClr>
                    </a:solidFill>
                  </a:tcPr>
                </a:tc>
              </a:tr>
            </a:tbl>
          </a:graphicData>
        </a:graphic>
      </p:graphicFrame>
      <p:sp>
        <p:nvSpPr>
          <p:cNvPr id="223280" name="Text Box 64"/>
          <p:cNvSpPr txBox="1">
            <a:spLocks noChangeArrowheads="1"/>
          </p:cNvSpPr>
          <p:nvPr/>
        </p:nvSpPr>
        <p:spPr bwMode="auto">
          <a:xfrm>
            <a:off x="5867400" y="6491288"/>
            <a:ext cx="2949575" cy="369887"/>
          </a:xfrm>
          <a:prstGeom prst="rect">
            <a:avLst/>
          </a:prstGeom>
          <a:noFill/>
          <a:ln w="9525">
            <a:noFill/>
            <a:miter lim="800000"/>
            <a:headEnd/>
            <a:tailEnd/>
          </a:ln>
        </p:spPr>
        <p:txBody>
          <a:bodyPr wrap="none">
            <a:spAutoFit/>
          </a:bodyPr>
          <a:lstStyle/>
          <a:p>
            <a:pPr fontAlgn="auto">
              <a:spcBef>
                <a:spcPts val="0"/>
              </a:spcBef>
              <a:spcAft>
                <a:spcPts val="0"/>
              </a:spcAft>
              <a:defRPr/>
            </a:pPr>
            <a:r>
              <a:rPr lang="en-US" dirty="0" err="1">
                <a:solidFill>
                  <a:schemeClr val="tx1">
                    <a:lumMod val="75000"/>
                    <a:lumOff val="25000"/>
                  </a:schemeClr>
                </a:solidFill>
                <a:latin typeface="+mn-lt"/>
              </a:rPr>
              <a:t>Yazdanpanah</a:t>
            </a:r>
            <a:r>
              <a:rPr lang="en-US" dirty="0">
                <a:solidFill>
                  <a:schemeClr val="tx1">
                    <a:lumMod val="75000"/>
                    <a:lumOff val="25000"/>
                  </a:schemeClr>
                </a:solidFill>
                <a:latin typeface="+mn-lt"/>
              </a:rPr>
              <a:t> et al. </a:t>
            </a:r>
            <a:r>
              <a:rPr lang="en-US" i="1" dirty="0">
                <a:solidFill>
                  <a:schemeClr val="tx1">
                    <a:lumMod val="75000"/>
                    <a:lumOff val="25000"/>
                  </a:schemeClr>
                </a:solidFill>
                <a:latin typeface="+mn-lt"/>
              </a:rPr>
              <a:t>AIDS </a:t>
            </a:r>
            <a:r>
              <a:rPr lang="en-US" dirty="0">
                <a:solidFill>
                  <a:schemeClr val="tx1">
                    <a:lumMod val="75000"/>
                    <a:lumOff val="25000"/>
                  </a:schemeClr>
                </a:solidFill>
                <a:latin typeface="+mn-lt"/>
              </a:rPr>
              <a:t>2005</a:t>
            </a:r>
          </a:p>
        </p:txBody>
      </p:sp>
      <p:sp>
        <p:nvSpPr>
          <p:cNvPr id="228400" name="Text Box 65"/>
          <p:cNvSpPr txBox="1">
            <a:spLocks noChangeArrowheads="1"/>
          </p:cNvSpPr>
          <p:nvPr/>
        </p:nvSpPr>
        <p:spPr bwMode="auto">
          <a:xfrm>
            <a:off x="6350" y="6292850"/>
            <a:ext cx="2736850" cy="336550"/>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*CD4 test costs not included</a:t>
            </a:r>
          </a:p>
        </p:txBody>
      </p:sp>
      <p:sp>
        <p:nvSpPr>
          <p:cNvPr id="228401" name="Line 9"/>
          <p:cNvSpPr>
            <a:spLocks noChangeShapeType="1"/>
          </p:cNvSpPr>
          <p:nvPr/>
        </p:nvSpPr>
        <p:spPr bwMode="auto">
          <a:xfrm>
            <a:off x="76200" y="6172200"/>
            <a:ext cx="8915400" cy="0"/>
          </a:xfrm>
          <a:prstGeom prst="line">
            <a:avLst/>
          </a:prstGeom>
          <a:noFill/>
          <a:ln w="12700">
            <a:solidFill>
              <a:srgbClr val="FF0000"/>
            </a:solidFill>
            <a:round/>
            <a:headEnd/>
            <a:tailEnd/>
          </a:ln>
        </p:spPr>
        <p:txBody>
          <a:bodyPr wrap="none" anchor="ctr"/>
          <a:lstStyle/>
          <a:p>
            <a:endParaRPr lang="en-US"/>
          </a:p>
        </p:txBody>
      </p:sp>
      <p:sp>
        <p:nvSpPr>
          <p:cNvPr id="228402" name="Line 9"/>
          <p:cNvSpPr>
            <a:spLocks noChangeShapeType="1"/>
          </p:cNvSpPr>
          <p:nvPr/>
        </p:nvSpPr>
        <p:spPr bwMode="auto">
          <a:xfrm>
            <a:off x="76200" y="2514600"/>
            <a:ext cx="8991600" cy="0"/>
          </a:xfrm>
          <a:prstGeom prst="line">
            <a:avLst/>
          </a:prstGeom>
          <a:noFill/>
          <a:ln w="12700">
            <a:solidFill>
              <a:srgbClr val="FF0000"/>
            </a:solidFill>
            <a:round/>
            <a:headEnd/>
            <a:tailEnd/>
          </a:ln>
        </p:spPr>
        <p:txBody>
          <a:bodyPr wrap="none" anchor="ctr"/>
          <a:lstStyle/>
          <a:p>
            <a:endParaRPr lang="en-US"/>
          </a:p>
        </p:txBody>
      </p:sp>
      <p:sp>
        <p:nvSpPr>
          <p:cNvPr id="9" name="Line 4"/>
          <p:cNvSpPr>
            <a:spLocks noChangeShapeType="1"/>
          </p:cNvSpPr>
          <p:nvPr/>
        </p:nvSpPr>
        <p:spPr bwMode="auto">
          <a:xfrm>
            <a:off x="647700" y="12954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idx="4294967295"/>
          </p:nvPr>
        </p:nvSpPr>
        <p:spPr>
          <a:xfrm>
            <a:off x="0" y="76200"/>
            <a:ext cx="9525000" cy="1143000"/>
          </a:xfrm>
        </p:spPr>
        <p:txBody>
          <a:bodyPr rtlCol="0">
            <a:normAutofit fontScale="90000"/>
          </a:bodyPr>
          <a:lstStyle/>
          <a:p>
            <a:pPr eaLnBrk="1" fontAlgn="auto" hangingPunct="1">
              <a:spcAft>
                <a:spcPts val="0"/>
              </a:spcAft>
              <a:defRPr/>
            </a:pPr>
            <a:r>
              <a:rPr lang="en-US" dirty="0">
                <a:latin typeface="Arial" charset="0"/>
              </a:rPr>
              <a:t>Cost-effectiveness of HIV Treatment in Resource-Poor Settings</a:t>
            </a:r>
          </a:p>
        </p:txBody>
      </p:sp>
      <p:graphicFrame>
        <p:nvGraphicFramePr>
          <p:cNvPr id="228426" name="Group 74"/>
          <p:cNvGraphicFramePr>
            <a:graphicFrameLocks noGrp="1"/>
          </p:cNvGraphicFramePr>
          <p:nvPr>
            <p:ph idx="4294967295"/>
          </p:nvPr>
        </p:nvGraphicFramePr>
        <p:xfrm>
          <a:off x="0" y="1522413"/>
          <a:ext cx="8991600" cy="4868546"/>
        </p:xfrm>
        <a:graphic>
          <a:graphicData uri="http://schemas.openxmlformats.org/drawingml/2006/table">
            <a:tbl>
              <a:tblPr/>
              <a:tblGrid>
                <a:gridCol w="1371600"/>
                <a:gridCol w="182563"/>
                <a:gridCol w="182562"/>
                <a:gridCol w="549275"/>
                <a:gridCol w="2057400"/>
                <a:gridCol w="1050925"/>
                <a:gridCol w="1330325"/>
                <a:gridCol w="938213"/>
                <a:gridCol w="1328737"/>
              </a:tblGrid>
              <a:tr h="508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Strategy</a:t>
                      </a:r>
                    </a:p>
                  </a:txBody>
                  <a:tcPr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CD4 Testing</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ART Starting Criteria</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ART Stopping Criteria</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Life Expectancy </a:t>
                      </a:r>
                      <a:r>
                        <a:rPr kumimoji="0" lang="en-US" sz="1600" b="0" i="1" u="none" strike="noStrike" cap="none" normalizeH="0" baseline="0" dirty="0" smtClean="0">
                          <a:ln>
                            <a:noFill/>
                          </a:ln>
                          <a:solidFill>
                            <a:schemeClr val="tx1"/>
                          </a:solidFill>
                          <a:effectLst/>
                          <a:latin typeface="Arial" charset="0"/>
                        </a:rPr>
                        <a:t>(mo)</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Lifetime Costs </a:t>
                      </a:r>
                      <a:r>
                        <a:rPr kumimoji="0" lang="en-US" sz="1600" b="0" i="1" u="none" strike="noStrike" cap="none" normalizeH="0" baseline="0" dirty="0" smtClean="0">
                          <a:ln>
                            <a:noFill/>
                          </a:ln>
                          <a:solidFill>
                            <a:schemeClr val="tx1"/>
                          </a:solidFill>
                          <a:effectLst/>
                          <a:latin typeface="Arial" charset="0"/>
                        </a:rPr>
                        <a:t>($)</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Incremental C-E Ratio </a:t>
                      </a:r>
                      <a:r>
                        <a:rPr kumimoji="0" lang="en-US" sz="1600" b="0" i="1" u="none" strike="noStrike" cap="none" normalizeH="0" baseline="0" dirty="0" smtClean="0">
                          <a:ln>
                            <a:noFill/>
                          </a:ln>
                          <a:solidFill>
                            <a:schemeClr val="tx1"/>
                          </a:solidFill>
                          <a:effectLst/>
                          <a:latin typeface="Arial" charset="0"/>
                        </a:rPr>
                        <a:t>($/yr life saved)</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31813">
                <a:tc gridSpan="3">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No Treatment</a:t>
                      </a:r>
                    </a:p>
                  </a:txBody>
                  <a:tcP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a:t>
                      </a:r>
                    </a:p>
                  </a:txBody>
                  <a:tcP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a:t>
                      </a:r>
                    </a:p>
                  </a:txBody>
                  <a:tcP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a:t>
                      </a:r>
                    </a:p>
                  </a:txBody>
                  <a:tcP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31.4</a:t>
                      </a:r>
                    </a:p>
                  </a:txBody>
                  <a:tcP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783</a:t>
                      </a:r>
                    </a:p>
                  </a:txBody>
                  <a:tcP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a:t>
                      </a:r>
                    </a:p>
                  </a:txBody>
                  <a:tcP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noFill/>
                  </a:tcPr>
                </a:tc>
              </a:tr>
              <a:tr h="333375">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CTX alone</a:t>
                      </a:r>
                    </a:p>
                  </a:txBody>
                  <a:tcPr horzOverflow="overflow">
                    <a:lnL>
                      <a:noFill/>
                    </a:lnL>
                    <a:lnR>
                      <a:noFill/>
                    </a:lnR>
                    <a:lnT>
                      <a:noFill/>
                    </a:lnT>
                    <a:lnB>
                      <a:noFill/>
                    </a:lnB>
                    <a:lnTlToBr>
                      <a:noFill/>
                    </a:lnTlToBr>
                    <a:lnBlToTr>
                      <a:noFill/>
                    </a:lnBlToTr>
                    <a:solidFill>
                      <a:srgbClr val="FF0000">
                        <a:alpha val="30000"/>
                      </a:srgb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No</a:t>
                      </a:r>
                    </a:p>
                  </a:txBody>
                  <a:tcPr horzOverflow="overflow">
                    <a:lnL>
                      <a:noFill/>
                    </a:lnL>
                    <a:lnR>
                      <a:noFill/>
                    </a:lnR>
                    <a:lnT>
                      <a:noFill/>
                    </a:lnT>
                    <a:lnB>
                      <a:noFill/>
                    </a:lnB>
                    <a:lnTlToBr>
                      <a:noFill/>
                    </a:lnTlToBr>
                    <a:lnBlToTr>
                      <a:noFill/>
                    </a:lnBlToTr>
                    <a:solidFill>
                      <a:srgbClr val="FF0000">
                        <a:alpha val="30000"/>
                      </a:srgb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lumMod val="75000"/>
                              <a:lumOff val="25000"/>
                            </a:schemeClr>
                          </a:solidFill>
                          <a:effectLst/>
                          <a:latin typeface="Arial" charset="0"/>
                        </a:rPr>
                        <a:t>--</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lumMod val="75000"/>
                              <a:lumOff val="25000"/>
                            </a:schemeClr>
                          </a:solidFill>
                          <a:effectLst/>
                          <a:latin typeface="Arial" charset="0"/>
                        </a:rPr>
                        <a:t>32.8</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lumMod val="75000"/>
                              <a:lumOff val="25000"/>
                            </a:schemeClr>
                          </a:solidFill>
                          <a:effectLst/>
                          <a:latin typeface="Arial" charset="0"/>
                        </a:rPr>
                        <a:t>811</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240</a:t>
                      </a:r>
                    </a:p>
                  </a:txBody>
                  <a:tcPr horzOverflow="overflow">
                    <a:lnL>
                      <a:noFill/>
                    </a:lnL>
                    <a:lnR>
                      <a:noFill/>
                    </a:lnR>
                    <a:lnT>
                      <a:noFill/>
                    </a:lnT>
                    <a:lnB>
                      <a:noFill/>
                    </a:lnB>
                    <a:lnTlToBr>
                      <a:noFill/>
                    </a:lnTlToBr>
                    <a:lnBlToTr>
                      <a:noFill/>
                    </a:lnBlToTr>
                    <a:solidFill>
                      <a:srgbClr val="FF0000">
                        <a:alpha val="30000"/>
                      </a:srgbClr>
                    </a:solidFill>
                  </a:tcPr>
                </a:tc>
              </a:tr>
              <a:tr h="531813">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CTX + ART</a:t>
                      </a:r>
                    </a:p>
                  </a:txBody>
                  <a:tcPr horzOverflow="overflow">
                    <a:lnL>
                      <a:noFill/>
                    </a:lnL>
                    <a:lnR>
                      <a:noFill/>
                    </a:lnR>
                    <a:lnT>
                      <a:noFill/>
                    </a:lnT>
                    <a:lnB>
                      <a:noFill/>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No</a:t>
                      </a:r>
                    </a:p>
                  </a:txBody>
                  <a:tcPr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2 ODs</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1 OD</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41.4</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1,233</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590</a:t>
                      </a:r>
                    </a:p>
                  </a:txBody>
                  <a:tcPr horzOverflow="overflow">
                    <a:lnL>
                      <a:noFill/>
                    </a:lnL>
                    <a:lnR>
                      <a:noFill/>
                    </a:lnR>
                    <a:lnT>
                      <a:noFill/>
                    </a:lnT>
                    <a:lnB>
                      <a:noFill/>
                    </a:lnB>
                    <a:lnTlToBr>
                      <a:noFill/>
                    </a:lnTlToBr>
                    <a:lnBlToTr>
                      <a:noFill/>
                    </a:lnBlToTr>
                    <a:noFill/>
                  </a:tcPr>
                </a:tc>
              </a:tr>
              <a:tr h="323850">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CTX + ART</a:t>
                      </a:r>
                    </a:p>
                  </a:txBody>
                  <a:tcPr horzOverflow="overflow">
                    <a:lnL>
                      <a:noFill/>
                    </a:lnL>
                    <a:lnR>
                      <a:noFill/>
                    </a:lnR>
                    <a:lnT>
                      <a:noFill/>
                    </a:lnT>
                    <a:lnB>
                      <a:noFill/>
                    </a:lnB>
                    <a:lnTlToBr>
                      <a:noFill/>
                    </a:lnTlToBr>
                    <a:lnBlToTr>
                      <a:noFill/>
                    </a:lnBlToTr>
                    <a:solidFill>
                      <a:srgbClr val="FF0000">
                        <a:alpha val="30000"/>
                      </a:srgb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No</a:t>
                      </a:r>
                    </a:p>
                  </a:txBody>
                  <a:tcPr horzOverflow="overflow">
                    <a:lnL>
                      <a:noFill/>
                    </a:lnL>
                    <a:lnR>
                      <a:noFill/>
                    </a:lnR>
                    <a:lnT>
                      <a:noFill/>
                    </a:lnT>
                    <a:lnB>
                      <a:noFill/>
                    </a:lnB>
                    <a:lnTlToBr>
                      <a:noFill/>
                    </a:lnTlToBr>
                    <a:lnBlToTr>
                      <a:noFill/>
                    </a:lnBlToTr>
                    <a:solidFill>
                      <a:srgbClr val="FF0000">
                        <a:alpha val="30000"/>
                      </a:srgb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1 OD</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1 OD</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50.7</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1,716</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620</a:t>
                      </a:r>
                    </a:p>
                  </a:txBody>
                  <a:tcPr horzOverflow="overflow">
                    <a:lnL>
                      <a:noFill/>
                    </a:lnL>
                    <a:lnR>
                      <a:noFill/>
                    </a:lnR>
                    <a:lnT>
                      <a:noFill/>
                    </a:lnT>
                    <a:lnB>
                      <a:noFill/>
                    </a:lnB>
                    <a:lnTlToBr>
                      <a:noFill/>
                    </a:lnTlToBr>
                    <a:lnBlToTr>
                      <a:noFill/>
                    </a:lnBlToTr>
                    <a:solidFill>
                      <a:srgbClr val="FF0000">
                        <a:alpha val="30000"/>
                      </a:srgbClr>
                    </a:solidFill>
                  </a:tcPr>
                </a:tc>
              </a:tr>
              <a:tr h="381000">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CTX + ART</a:t>
                      </a:r>
                    </a:p>
                  </a:txBody>
                  <a:tcPr horzOverflow="overflow">
                    <a:lnL>
                      <a:noFill/>
                    </a:lnL>
                    <a:lnR>
                      <a:noFill/>
                    </a:lnR>
                    <a:lnT>
                      <a:noFill/>
                    </a:lnT>
                    <a:lnB>
                      <a:noFill/>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No</a:t>
                      </a:r>
                    </a:p>
                  </a:txBody>
                  <a:tcPr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1 OD</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3 ODs</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56.8</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2,171</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890</a:t>
                      </a:r>
                    </a:p>
                  </a:txBody>
                  <a:tcPr horzOverflow="overflow">
                    <a:lnL>
                      <a:noFill/>
                    </a:lnL>
                    <a:lnR>
                      <a:noFill/>
                    </a:lnR>
                    <a:lnT>
                      <a:noFill/>
                    </a:lnT>
                    <a:lnB>
                      <a:noFill/>
                    </a:lnB>
                    <a:lnTlToBr>
                      <a:noFill/>
                    </a:lnTlToBr>
                    <a:lnBlToTr>
                      <a:noFill/>
                    </a:lnBlToTr>
                    <a:noFill/>
                  </a:tcPr>
                </a:tc>
              </a:tr>
              <a:tr h="381000">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CTX + ART</a:t>
                      </a:r>
                    </a:p>
                  </a:txBody>
                  <a:tcPr horzOverflow="overflow">
                    <a:lnL>
                      <a:noFill/>
                    </a:lnL>
                    <a:lnR>
                      <a:noFill/>
                    </a:lnR>
                    <a:lnT>
                      <a:noFill/>
                    </a:lnT>
                    <a:lnB>
                      <a:noFill/>
                    </a:lnB>
                    <a:lnTlToBr>
                      <a:noFill/>
                    </a:lnTlToBr>
                    <a:lnBlToTr>
                      <a:noFill/>
                    </a:lnBlToTr>
                    <a:solidFill>
                      <a:srgbClr val="FF0000">
                        <a:alpha val="30000"/>
                      </a:srgb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No</a:t>
                      </a:r>
                    </a:p>
                  </a:txBody>
                  <a:tcPr horzOverflow="overflow">
                    <a:lnL>
                      <a:noFill/>
                    </a:lnL>
                    <a:lnR>
                      <a:noFill/>
                    </a:lnR>
                    <a:lnT>
                      <a:noFill/>
                    </a:lnT>
                    <a:lnB>
                      <a:noFill/>
                    </a:lnB>
                    <a:lnTlToBr>
                      <a:noFill/>
                    </a:lnTlToBr>
                    <a:lnBlToTr>
                      <a:noFill/>
                    </a:lnBlToTr>
                    <a:solidFill>
                      <a:srgbClr val="FF0000">
                        <a:alpha val="30000"/>
                      </a:srgb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1 OD</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lumMod val="75000"/>
                              <a:lumOff val="25000"/>
                            </a:schemeClr>
                          </a:solidFill>
                          <a:effectLst/>
                          <a:latin typeface="Arial" charset="0"/>
                        </a:rPr>
                        <a:t>5 ODs</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lumMod val="75000"/>
                              <a:lumOff val="25000"/>
                            </a:schemeClr>
                          </a:solidFill>
                          <a:effectLst/>
                          <a:latin typeface="Arial" charset="0"/>
                        </a:rPr>
                        <a:t>57.9</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lumMod val="75000"/>
                              <a:lumOff val="25000"/>
                            </a:schemeClr>
                          </a:solidFill>
                          <a:effectLst/>
                          <a:latin typeface="Arial" charset="0"/>
                        </a:rPr>
                        <a:t>2,264</a:t>
                      </a:r>
                    </a:p>
                  </a:txBody>
                  <a:tcPr horzOverflow="overflow">
                    <a:lnL>
                      <a:noFill/>
                    </a:lnL>
                    <a:lnR>
                      <a:noFill/>
                    </a:lnR>
                    <a:lnT>
                      <a:noFill/>
                    </a:lnT>
                    <a:lnB>
                      <a:noFill/>
                    </a:lnB>
                    <a:lnTlToBr>
                      <a:noFill/>
                    </a:lnTlToBr>
                    <a:lnBlToTr>
                      <a:noFill/>
                    </a:lnBlToTr>
                    <a:solidFill>
                      <a:srgbClr val="FF0000">
                        <a:alpha val="3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lumMod val="75000"/>
                              <a:lumOff val="25000"/>
                            </a:schemeClr>
                          </a:solidFill>
                          <a:effectLst/>
                          <a:latin typeface="Arial" charset="0"/>
                        </a:rPr>
                        <a:t>1,060</a:t>
                      </a:r>
                    </a:p>
                  </a:txBody>
                  <a:tcPr horzOverflow="overflow">
                    <a:lnL>
                      <a:noFill/>
                    </a:lnL>
                    <a:lnR>
                      <a:noFill/>
                    </a:lnR>
                    <a:lnT>
                      <a:noFill/>
                    </a:lnT>
                    <a:lnB>
                      <a:noFill/>
                    </a:lnB>
                    <a:lnTlToBr>
                      <a:noFill/>
                    </a:lnTlToBr>
                    <a:lnBlToTr>
                      <a:noFill/>
                    </a:lnBlToTr>
                    <a:solidFill>
                      <a:srgbClr val="FF0000">
                        <a:alpha val="30000"/>
                      </a:srgbClr>
                    </a:solidFill>
                  </a:tcPr>
                </a:tc>
              </a:tr>
              <a:tr h="1244600">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FF0000"/>
                          </a:solidFill>
                          <a:effectLst/>
                          <a:latin typeface="Arial" charset="0"/>
                        </a:rPr>
                        <a:t>CTX + ART</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rgbClr val="FF0000"/>
                        </a:solidFill>
                        <a:effectLst/>
                        <a:latin typeface="Arial" charset="0"/>
                      </a:endParaRPr>
                    </a:p>
                  </a:txBody>
                  <a:tcP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FF0000"/>
                          </a:solidFill>
                          <a:effectLst/>
                          <a:latin typeface="Arial" charset="0"/>
                        </a:rPr>
                        <a:t>Yes</a:t>
                      </a:r>
                    </a:p>
                  </a:txBody>
                  <a:tcP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FF0000"/>
                          </a:solidFill>
                          <a:effectLst/>
                          <a:latin typeface="Arial" charset="0"/>
                        </a:rPr>
                        <a:t>CD4&lt;200, CD4&lt;350 and 1 severe OD</a:t>
                      </a:r>
                    </a:p>
                  </a:txBody>
                  <a:tcP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FF0000"/>
                          </a:solidFill>
                          <a:effectLst/>
                          <a:latin typeface="Arial" charset="0"/>
                        </a:rPr>
                        <a:t>90%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FF0000"/>
                          </a:solidFill>
                          <a:effectLst/>
                          <a:latin typeface="Arial" charset="0"/>
                        </a:rPr>
                        <a:t>in CD4 count</a:t>
                      </a:r>
                    </a:p>
                  </a:txBody>
                  <a:tcP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FF0000"/>
                          </a:solidFill>
                          <a:effectLst/>
                          <a:latin typeface="Arial" charset="0"/>
                        </a:rPr>
                        <a:t>69.6</a:t>
                      </a:r>
                    </a:p>
                  </a:txBody>
                  <a:tcP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FF0000"/>
                          </a:solidFill>
                          <a:effectLst/>
                          <a:latin typeface="Arial" charset="0"/>
                        </a:rPr>
                        <a:t>3,423</a:t>
                      </a:r>
                    </a:p>
                  </a:txBody>
                  <a:tcP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FF0000"/>
                          </a:solidFill>
                          <a:effectLst/>
                          <a:latin typeface="Arial" charset="0"/>
                        </a:rPr>
                        <a:t>1,180</a:t>
                      </a:r>
                    </a:p>
                  </a:txBody>
                  <a:tcP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34559" name="Text Box 80"/>
          <p:cNvSpPr txBox="1">
            <a:spLocks noChangeArrowheads="1"/>
          </p:cNvSpPr>
          <p:nvPr/>
        </p:nvSpPr>
        <p:spPr bwMode="auto">
          <a:xfrm>
            <a:off x="5486400" y="6491288"/>
            <a:ext cx="3095625" cy="369887"/>
          </a:xfrm>
          <a:prstGeom prst="rect">
            <a:avLst/>
          </a:prstGeom>
          <a:noFill/>
          <a:ln w="9525">
            <a:noFill/>
            <a:miter lim="800000"/>
            <a:headEnd/>
            <a:tailEnd/>
          </a:ln>
        </p:spPr>
        <p:txBody>
          <a:bodyPr wrap="none">
            <a:spAutoFit/>
          </a:bodyPr>
          <a:lstStyle/>
          <a:p>
            <a:r>
              <a:rPr lang="en-US">
                <a:latin typeface="Calibri" pitchFamily="34" charset="0"/>
              </a:rPr>
              <a:t>Goldie et al. </a:t>
            </a:r>
            <a:r>
              <a:rPr lang="en-US" i="1">
                <a:latin typeface="Calibri" pitchFamily="34" charset="0"/>
              </a:rPr>
              <a:t>N Engl J Med </a:t>
            </a:r>
            <a:r>
              <a:rPr lang="en-US">
                <a:latin typeface="Calibri" pitchFamily="34" charset="0"/>
              </a:rPr>
              <a:t>2006</a:t>
            </a:r>
          </a:p>
        </p:txBody>
      </p:sp>
      <p:sp>
        <p:nvSpPr>
          <p:cNvPr id="234560" name="Line 81"/>
          <p:cNvSpPr>
            <a:spLocks noChangeShapeType="1"/>
          </p:cNvSpPr>
          <p:nvPr/>
        </p:nvSpPr>
        <p:spPr bwMode="auto">
          <a:xfrm>
            <a:off x="5257800" y="5181600"/>
            <a:ext cx="0" cy="304800"/>
          </a:xfrm>
          <a:prstGeom prst="line">
            <a:avLst/>
          </a:prstGeom>
          <a:noFill/>
          <a:ln w="9525">
            <a:solidFill>
              <a:schemeClr val="bg1"/>
            </a:solidFill>
            <a:round/>
            <a:headEnd/>
            <a:tailEnd type="triangle" w="med" len="med"/>
          </a:ln>
        </p:spPr>
        <p:txBody>
          <a:bodyPr/>
          <a:lstStyle/>
          <a:p>
            <a:endParaRPr lang="en-US"/>
          </a:p>
        </p:txBody>
      </p:sp>
      <p:sp>
        <p:nvSpPr>
          <p:cNvPr id="234561" name="Line 9"/>
          <p:cNvSpPr>
            <a:spLocks noChangeShapeType="1"/>
          </p:cNvSpPr>
          <p:nvPr/>
        </p:nvSpPr>
        <p:spPr bwMode="auto">
          <a:xfrm>
            <a:off x="152400" y="6096000"/>
            <a:ext cx="8686800" cy="0"/>
          </a:xfrm>
          <a:prstGeom prst="line">
            <a:avLst/>
          </a:prstGeom>
          <a:noFill/>
          <a:ln w="12700">
            <a:solidFill>
              <a:srgbClr val="FF0000"/>
            </a:solidFill>
            <a:round/>
            <a:headEnd/>
            <a:tailEnd/>
          </a:ln>
        </p:spPr>
        <p:txBody>
          <a:bodyPr wrap="none" anchor="ctr"/>
          <a:lstStyle/>
          <a:p>
            <a:endParaRPr lang="en-US"/>
          </a:p>
        </p:txBody>
      </p:sp>
      <p:sp>
        <p:nvSpPr>
          <p:cNvPr id="234562" name="Line 9"/>
          <p:cNvSpPr>
            <a:spLocks noChangeShapeType="1"/>
          </p:cNvSpPr>
          <p:nvPr/>
        </p:nvSpPr>
        <p:spPr bwMode="auto">
          <a:xfrm>
            <a:off x="152400" y="2514600"/>
            <a:ext cx="8686800" cy="0"/>
          </a:xfrm>
          <a:prstGeom prst="line">
            <a:avLst/>
          </a:prstGeom>
          <a:noFill/>
          <a:ln w="12700">
            <a:solidFill>
              <a:srgbClr val="FF0000"/>
            </a:solidFill>
            <a:round/>
            <a:headEnd/>
            <a:tailEnd/>
          </a:ln>
        </p:spPr>
        <p:txBody>
          <a:bodyPr wrap="none" anchor="ctr"/>
          <a:lstStyle/>
          <a:p>
            <a:endParaRPr lang="en-US"/>
          </a:p>
        </p:txBody>
      </p:sp>
      <p:sp>
        <p:nvSpPr>
          <p:cNvPr id="9" name="Line 4"/>
          <p:cNvSpPr>
            <a:spLocks noChangeShapeType="1"/>
          </p:cNvSpPr>
          <p:nvPr/>
        </p:nvSpPr>
        <p:spPr bwMode="auto">
          <a:xfrm>
            <a:off x="647700" y="12954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ChangeArrowheads="1"/>
          </p:cNvSpPr>
          <p:nvPr/>
        </p:nvSpPr>
        <p:spPr bwMode="auto">
          <a:xfrm>
            <a:off x="762000" y="304800"/>
            <a:ext cx="7958138" cy="758825"/>
          </a:xfrm>
          <a:prstGeom prst="rect">
            <a:avLst/>
          </a:prstGeom>
          <a:noFill/>
          <a:ln w="12700">
            <a:noFill/>
            <a:miter lim="800000"/>
            <a:headEnd/>
            <a:tailEnd/>
          </a:ln>
        </p:spPr>
        <p:txBody>
          <a:bodyPr lIns="90488" tIns="44450" rIns="90488" bIns="44450">
            <a:spAutoFit/>
          </a:bodyPr>
          <a:lstStyle/>
          <a:p>
            <a:pPr algn="ctr" eaLnBrk="0" hangingPunct="0"/>
            <a:endParaRPr lang="en-US" sz="4400">
              <a:solidFill>
                <a:schemeClr val="tx2"/>
              </a:solidFill>
              <a:latin typeface="Times New Roman" pitchFamily="18" charset="0"/>
            </a:endParaRPr>
          </a:p>
        </p:txBody>
      </p:sp>
      <p:sp>
        <p:nvSpPr>
          <p:cNvPr id="569347" name="Rectangle 3"/>
          <p:cNvSpPr>
            <a:spLocks noChangeArrowheads="1"/>
          </p:cNvSpPr>
          <p:nvPr/>
        </p:nvSpPr>
        <p:spPr bwMode="auto">
          <a:xfrm>
            <a:off x="12700" y="342900"/>
            <a:ext cx="9448800" cy="5341938"/>
          </a:xfrm>
          <a:prstGeom prst="rect">
            <a:avLst/>
          </a:prstGeom>
          <a:noFill/>
          <a:ln w="12700">
            <a:noFill/>
            <a:miter lim="800000"/>
            <a:headEnd/>
            <a:tailEnd/>
          </a:ln>
          <a:effectLst/>
        </p:spPr>
        <p:txBody>
          <a:bodyPr lIns="90488" tIns="44450" rIns="90488" bIns="44450">
            <a:spAutoFit/>
          </a:bodyPr>
          <a:lstStyle/>
          <a:p>
            <a:pPr eaLnBrk="0" hangingPunct="0">
              <a:lnSpc>
                <a:spcPct val="110000"/>
              </a:lnSpc>
              <a:spcBef>
                <a:spcPct val="20000"/>
              </a:spcBef>
              <a:defRPr/>
            </a:pPr>
            <a:r>
              <a:rPr lang="en-US" sz="2200" b="1">
                <a:solidFill>
                  <a:schemeClr val="bg1"/>
                </a:solidFill>
                <a:latin typeface="Times New Roman" pitchFamily="18" charset="0"/>
              </a:rPr>
              <a:t>				         	 		      </a:t>
            </a:r>
          </a:p>
          <a:p>
            <a:pPr eaLnBrk="0" hangingPunct="0">
              <a:lnSpc>
                <a:spcPct val="110000"/>
              </a:lnSpc>
              <a:spcBef>
                <a:spcPct val="20000"/>
              </a:spcBef>
              <a:defRPr/>
            </a:pPr>
            <a:r>
              <a:rPr lang="en-US" sz="2200">
                <a:solidFill>
                  <a:srgbClr val="404040"/>
                </a:solidFill>
                <a:latin typeface="Times New Roman" pitchFamily="18" charset="0"/>
              </a:rPr>
              <a:t>			</a:t>
            </a:r>
            <a:r>
              <a:rPr lang="en-US" sz="2200">
                <a:solidFill>
                  <a:srgbClr val="404040"/>
                </a:solidFill>
                <a:latin typeface="Calibri" pitchFamily="34" charset="0"/>
              </a:rPr>
              <a:t>	     </a:t>
            </a:r>
          </a:p>
          <a:p>
            <a:pPr eaLnBrk="0" hangingPunct="0">
              <a:lnSpc>
                <a:spcPct val="110000"/>
              </a:lnSpc>
              <a:spcBef>
                <a:spcPct val="20000"/>
              </a:spcBef>
              <a:defRPr/>
            </a:pPr>
            <a:r>
              <a:rPr lang="en-US" sz="2200">
                <a:solidFill>
                  <a:srgbClr val="404040"/>
                </a:solidFill>
                <a:latin typeface="Calibri" pitchFamily="34" charset="0"/>
              </a:rPr>
              <a:t>				     	 C-E Ratio</a:t>
            </a:r>
          </a:p>
          <a:p>
            <a:pPr eaLnBrk="0" hangingPunct="0">
              <a:spcBef>
                <a:spcPct val="20000"/>
              </a:spcBef>
              <a:defRPr/>
            </a:pPr>
            <a:r>
              <a:rPr lang="en-US" sz="2200">
                <a:solidFill>
                  <a:srgbClr val="404040"/>
                </a:solidFill>
                <a:latin typeface="Calibri" pitchFamily="34" charset="0"/>
              </a:rPr>
              <a:t>Intervention	         	 Agent	    	($/QALY)*	Reference</a:t>
            </a:r>
          </a:p>
          <a:p>
            <a:pPr eaLnBrk="0" hangingPunct="0">
              <a:lnSpc>
                <a:spcPct val="20000"/>
              </a:lnSpc>
              <a:spcBef>
                <a:spcPct val="20000"/>
              </a:spcBef>
              <a:defRPr/>
            </a:pPr>
            <a:endParaRPr lang="en-US" sz="2200">
              <a:solidFill>
                <a:srgbClr val="404040"/>
              </a:solidFill>
              <a:latin typeface="Calibri" pitchFamily="34" charset="0"/>
            </a:endParaRPr>
          </a:p>
          <a:p>
            <a:pPr eaLnBrk="0" hangingPunct="0">
              <a:spcBef>
                <a:spcPct val="20000"/>
              </a:spcBef>
              <a:defRPr/>
            </a:pPr>
            <a:r>
              <a:rPr lang="en-US" sz="2200">
                <a:solidFill>
                  <a:srgbClr val="404040"/>
                </a:solidFill>
                <a:latin typeface="Calibri" pitchFamily="34" charset="0"/>
              </a:rPr>
              <a:t>PCP/Toxo proph. 	TMP-SMX           $2,800     	</a:t>
            </a:r>
            <a:r>
              <a:rPr lang="en-US" sz="2000">
                <a:solidFill>
                  <a:srgbClr val="404040"/>
                </a:solidFill>
                <a:latin typeface="Calibri" pitchFamily="34" charset="0"/>
              </a:rPr>
              <a:t>Freedberg JAMA 1998</a:t>
            </a:r>
          </a:p>
          <a:p>
            <a:pPr eaLnBrk="0" hangingPunct="0">
              <a:spcBef>
                <a:spcPct val="40000"/>
              </a:spcBef>
              <a:defRPr/>
            </a:pPr>
            <a:r>
              <a:rPr lang="en-US" sz="2200">
                <a:solidFill>
                  <a:srgbClr val="404040"/>
                </a:solidFill>
                <a:latin typeface="Calibri" pitchFamily="34" charset="0"/>
              </a:rPr>
              <a:t>ART		  	AZT/3TC/EFV </a:t>
            </a:r>
            <a:r>
              <a:rPr lang="en-US" sz="1000">
                <a:solidFill>
                  <a:srgbClr val="404040"/>
                </a:solidFill>
                <a:latin typeface="Calibri" pitchFamily="34" charset="0"/>
              </a:rPr>
              <a:t>          </a:t>
            </a:r>
            <a:r>
              <a:rPr lang="en-US" sz="2200">
                <a:solidFill>
                  <a:srgbClr val="404040"/>
                </a:solidFill>
                <a:latin typeface="Calibri" pitchFamily="34" charset="0"/>
              </a:rPr>
              <a:t>$11,700	</a:t>
            </a:r>
            <a:r>
              <a:rPr lang="en-US" sz="2000">
                <a:solidFill>
                  <a:srgbClr val="404040"/>
                </a:solidFill>
                <a:latin typeface="Calibri" pitchFamily="34" charset="0"/>
              </a:rPr>
              <a:t>Freedberg NEJM 2001</a:t>
            </a:r>
          </a:p>
          <a:p>
            <a:pPr eaLnBrk="0" hangingPunct="0">
              <a:spcBef>
                <a:spcPct val="40000"/>
              </a:spcBef>
              <a:defRPr/>
            </a:pPr>
            <a:r>
              <a:rPr lang="en-US" sz="2200">
                <a:solidFill>
                  <a:srgbClr val="404040"/>
                </a:solidFill>
                <a:latin typeface="Calibri" pitchFamily="34" charset="0"/>
              </a:rPr>
              <a:t>Resistance Test		   ---		$20,200       	</a:t>
            </a:r>
            <a:r>
              <a:rPr lang="en-US" sz="2000">
                <a:solidFill>
                  <a:srgbClr val="404040"/>
                </a:solidFill>
                <a:latin typeface="Calibri" pitchFamily="34" charset="0"/>
              </a:rPr>
              <a:t>Weinstein Annals 2001</a:t>
            </a:r>
          </a:p>
          <a:p>
            <a:pPr eaLnBrk="0" hangingPunct="0">
              <a:spcBef>
                <a:spcPct val="40000"/>
              </a:spcBef>
              <a:defRPr/>
            </a:pPr>
            <a:r>
              <a:rPr lang="en-US" sz="2200">
                <a:solidFill>
                  <a:srgbClr val="404040"/>
                </a:solidFill>
                <a:latin typeface="Calibri" pitchFamily="34" charset="0"/>
              </a:rPr>
              <a:t>Resistance Test </a:t>
            </a:r>
            <a:r>
              <a:rPr lang="en-US">
                <a:solidFill>
                  <a:srgbClr val="404040"/>
                </a:solidFill>
                <a:latin typeface="Calibri" pitchFamily="34" charset="0"/>
              </a:rPr>
              <a:t>(naïve)	    </a:t>
            </a:r>
            <a:r>
              <a:rPr lang="en-US" sz="2200">
                <a:solidFill>
                  <a:srgbClr val="404040"/>
                </a:solidFill>
                <a:latin typeface="Calibri" pitchFamily="34" charset="0"/>
              </a:rPr>
              <a:t>---	 	$23,900</a:t>
            </a:r>
            <a:r>
              <a:rPr lang="en-US" sz="2000">
                <a:solidFill>
                  <a:srgbClr val="404040"/>
                </a:solidFill>
                <a:latin typeface="Calibri" pitchFamily="34" charset="0"/>
              </a:rPr>
              <a:t>       	Sax CID 2005</a:t>
            </a:r>
          </a:p>
          <a:p>
            <a:pPr eaLnBrk="0" hangingPunct="0">
              <a:spcBef>
                <a:spcPct val="40000"/>
              </a:spcBef>
              <a:defRPr/>
            </a:pPr>
            <a:r>
              <a:rPr lang="en-US" sz="2200">
                <a:solidFill>
                  <a:srgbClr val="404040"/>
                </a:solidFill>
                <a:effectLst>
                  <a:outerShdw blurRad="38100" dist="38100" dir="2700000" algn="tl">
                    <a:srgbClr val="C0C0C0"/>
                  </a:outerShdw>
                </a:effectLst>
                <a:latin typeface="Calibri" pitchFamily="34" charset="0"/>
              </a:rPr>
              <a:t>Inpt HIV screening 	   --- 		$38,600 	</a:t>
            </a:r>
            <a:r>
              <a:rPr lang="en-US" sz="2000">
                <a:solidFill>
                  <a:srgbClr val="404040"/>
                </a:solidFill>
                <a:effectLst>
                  <a:outerShdw blurRad="38100" dist="38100" dir="2700000" algn="tl">
                    <a:srgbClr val="C0C0C0"/>
                  </a:outerShdw>
                </a:effectLst>
                <a:latin typeface="Calibri" pitchFamily="34" charset="0"/>
              </a:rPr>
              <a:t>Walensky AJM 2005</a:t>
            </a:r>
          </a:p>
          <a:p>
            <a:pPr eaLnBrk="0" hangingPunct="0">
              <a:spcBef>
                <a:spcPct val="40000"/>
              </a:spcBef>
              <a:defRPr/>
            </a:pPr>
            <a:r>
              <a:rPr lang="en-US" sz="2200">
                <a:solidFill>
                  <a:srgbClr val="404040"/>
                </a:solidFill>
                <a:latin typeface="Calibri" pitchFamily="34" charset="0"/>
              </a:rPr>
              <a:t>MAC proph.		Azithromycin     $43,300       	</a:t>
            </a:r>
            <a:r>
              <a:rPr lang="en-US" sz="2000">
                <a:solidFill>
                  <a:srgbClr val="404040"/>
                </a:solidFill>
                <a:latin typeface="Calibri" pitchFamily="34" charset="0"/>
              </a:rPr>
              <a:t>Freedberg JAMA 1998</a:t>
            </a:r>
          </a:p>
          <a:p>
            <a:pPr eaLnBrk="0" hangingPunct="0">
              <a:spcBef>
                <a:spcPct val="20000"/>
              </a:spcBef>
              <a:defRPr/>
            </a:pPr>
            <a:r>
              <a:rPr lang="en-US" sz="2200">
                <a:solidFill>
                  <a:srgbClr val="404040"/>
                </a:solidFill>
                <a:effectLst>
                  <a:outerShdw blurRad="38100" dist="38100" dir="2700000" algn="tl">
                    <a:srgbClr val="C0C0C0"/>
                  </a:outerShdw>
                </a:effectLst>
                <a:latin typeface="Calibri" pitchFamily="34" charset="0"/>
              </a:rPr>
              <a:t>HIV screening q5y 	   --- 		$50,000	P</a:t>
            </a:r>
            <a:r>
              <a:rPr lang="en-US" sz="2000">
                <a:solidFill>
                  <a:srgbClr val="404040"/>
                </a:solidFill>
                <a:effectLst>
                  <a:outerShdw blurRad="38100" dist="38100" dir="2700000" algn="tl">
                    <a:srgbClr val="C0C0C0"/>
                  </a:outerShdw>
                </a:effectLst>
                <a:latin typeface="Calibri" pitchFamily="34" charset="0"/>
              </a:rPr>
              <a:t>altiel NEJM 2005</a:t>
            </a:r>
          </a:p>
          <a:p>
            <a:pPr eaLnBrk="0" hangingPunct="0">
              <a:defRPr/>
            </a:pPr>
            <a:r>
              <a:rPr lang="en-US" sz="2200">
                <a:solidFill>
                  <a:srgbClr val="404040"/>
                </a:solidFill>
                <a:effectLst>
                  <a:outerShdw blurRad="38100" dist="38100" dir="2700000" algn="tl">
                    <a:srgbClr val="C0C0C0"/>
                  </a:outerShdw>
                </a:effectLst>
                <a:latin typeface="Calibri" pitchFamily="34" charset="0"/>
              </a:rPr>
              <a:t>  high risk patients	          	</a:t>
            </a:r>
          </a:p>
        </p:txBody>
      </p:sp>
      <p:sp>
        <p:nvSpPr>
          <p:cNvPr id="26628" name="Text Box 4"/>
          <p:cNvSpPr txBox="1">
            <a:spLocks noChangeArrowheads="1"/>
          </p:cNvSpPr>
          <p:nvPr/>
        </p:nvSpPr>
        <p:spPr bwMode="auto">
          <a:xfrm>
            <a:off x="-381000" y="466758"/>
            <a:ext cx="10134600" cy="347596"/>
          </a:xfrm>
          <a:prstGeom prst="rect">
            <a:avLst/>
          </a:prstGeom>
          <a:noFill/>
          <a:ln w="127000">
            <a:noFill/>
            <a:miter lim="800000"/>
            <a:headEnd/>
            <a:tailEnd/>
          </a:ln>
        </p:spPr>
        <p:txBody>
          <a:bodyPr anchor="ctr">
            <a:spAutoFit/>
          </a:bodyPr>
          <a:lstStyle/>
          <a:p>
            <a:pPr algn="ctr" eaLnBrk="0" fontAlgn="auto" hangingPunct="0">
              <a:lnSpc>
                <a:spcPct val="30000"/>
              </a:lnSpc>
              <a:spcBef>
                <a:spcPct val="50000"/>
              </a:spcBef>
              <a:spcAft>
                <a:spcPts val="0"/>
              </a:spcAft>
              <a:defRPr/>
            </a:pPr>
            <a:r>
              <a:rPr lang="en-US" sz="4000" dirty="0">
                <a:solidFill>
                  <a:schemeClr val="tx1">
                    <a:lumMod val="75000"/>
                    <a:lumOff val="25000"/>
                  </a:schemeClr>
                </a:solidFill>
                <a:latin typeface="Arial" pitchFamily="34" charset="0"/>
                <a:cs typeface="Arial" pitchFamily="34" charset="0"/>
              </a:rPr>
              <a:t>Cost-effectiveness Ratios for HIV Care</a:t>
            </a:r>
          </a:p>
        </p:txBody>
      </p:sp>
      <p:sp>
        <p:nvSpPr>
          <p:cNvPr id="26629" name="Text Box 5"/>
          <p:cNvSpPr txBox="1">
            <a:spLocks noChangeArrowheads="1"/>
          </p:cNvSpPr>
          <p:nvPr/>
        </p:nvSpPr>
        <p:spPr bwMode="auto">
          <a:xfrm>
            <a:off x="5307013" y="6489700"/>
            <a:ext cx="3679825" cy="369888"/>
          </a:xfrm>
          <a:prstGeom prst="rect">
            <a:avLst/>
          </a:prstGeom>
          <a:noFill/>
          <a:ln w="12700">
            <a:noFill/>
            <a:miter lim="800000"/>
            <a:headEnd/>
            <a:tailEnd/>
          </a:ln>
        </p:spPr>
        <p:txBody>
          <a:bodyPr wrap="none" anchor="ctr">
            <a:spAutoFit/>
          </a:bodyPr>
          <a:lstStyle/>
          <a:p>
            <a:pPr algn="ctr" eaLnBrk="0" fontAlgn="auto" hangingPunct="0">
              <a:spcBef>
                <a:spcPct val="50000"/>
              </a:spcBef>
              <a:spcAft>
                <a:spcPts val="0"/>
              </a:spcAft>
              <a:defRPr/>
            </a:pPr>
            <a:r>
              <a:rPr lang="en-US" dirty="0">
                <a:solidFill>
                  <a:schemeClr val="tx1">
                    <a:lumMod val="75000"/>
                    <a:lumOff val="25000"/>
                  </a:schemeClr>
                </a:solidFill>
                <a:latin typeface="+mn-lt"/>
              </a:rPr>
              <a:t>*All costs adjusted to 2001 US dollars</a:t>
            </a:r>
            <a:endParaRPr lang="en-US" sz="2800" dirty="0">
              <a:solidFill>
                <a:schemeClr val="tx1">
                  <a:lumMod val="75000"/>
                  <a:lumOff val="25000"/>
                </a:schemeClr>
              </a:solidFill>
              <a:latin typeface="+mn-lt"/>
            </a:endParaRPr>
          </a:p>
        </p:txBody>
      </p:sp>
      <p:sp>
        <p:nvSpPr>
          <p:cNvPr id="72710" name="Line 7"/>
          <p:cNvSpPr>
            <a:spLocks noChangeShapeType="1"/>
          </p:cNvSpPr>
          <p:nvPr/>
        </p:nvSpPr>
        <p:spPr bwMode="auto">
          <a:xfrm>
            <a:off x="63500" y="2095500"/>
            <a:ext cx="8915400" cy="0"/>
          </a:xfrm>
          <a:prstGeom prst="line">
            <a:avLst/>
          </a:prstGeom>
          <a:noFill/>
          <a:ln w="12700">
            <a:solidFill>
              <a:schemeClr val="bg1"/>
            </a:solidFill>
            <a:round/>
            <a:headEnd/>
            <a:tailEnd/>
          </a:ln>
        </p:spPr>
        <p:txBody>
          <a:bodyPr wrap="none" anchor="ctr"/>
          <a:lstStyle/>
          <a:p>
            <a:endParaRPr lang="en-US"/>
          </a:p>
        </p:txBody>
      </p:sp>
      <p:sp>
        <p:nvSpPr>
          <p:cNvPr id="72711" name="Line 8"/>
          <p:cNvSpPr>
            <a:spLocks noChangeShapeType="1"/>
          </p:cNvSpPr>
          <p:nvPr/>
        </p:nvSpPr>
        <p:spPr bwMode="auto">
          <a:xfrm>
            <a:off x="76200" y="5867400"/>
            <a:ext cx="8915400" cy="0"/>
          </a:xfrm>
          <a:prstGeom prst="line">
            <a:avLst/>
          </a:prstGeom>
          <a:noFill/>
          <a:ln w="12700">
            <a:solidFill>
              <a:schemeClr val="bg1"/>
            </a:solidFill>
            <a:round/>
            <a:headEnd/>
            <a:tailEnd/>
          </a:ln>
        </p:spPr>
        <p:txBody>
          <a:bodyPr wrap="none" anchor="ctr"/>
          <a:lstStyle/>
          <a:p>
            <a:endParaRPr lang="en-US"/>
          </a:p>
        </p:txBody>
      </p:sp>
      <p:sp>
        <p:nvSpPr>
          <p:cNvPr id="72712" name="Line 11"/>
          <p:cNvSpPr>
            <a:spLocks noChangeShapeType="1"/>
          </p:cNvSpPr>
          <p:nvPr/>
        </p:nvSpPr>
        <p:spPr bwMode="auto">
          <a:xfrm>
            <a:off x="152400" y="5867400"/>
            <a:ext cx="8686800" cy="0"/>
          </a:xfrm>
          <a:prstGeom prst="line">
            <a:avLst/>
          </a:prstGeom>
          <a:noFill/>
          <a:ln w="12700">
            <a:solidFill>
              <a:srgbClr val="FF0000"/>
            </a:solidFill>
            <a:round/>
            <a:headEnd/>
            <a:tailEnd/>
          </a:ln>
        </p:spPr>
        <p:txBody>
          <a:bodyPr/>
          <a:lstStyle/>
          <a:p>
            <a:endParaRPr lang="en-US"/>
          </a:p>
        </p:txBody>
      </p:sp>
      <p:sp>
        <p:nvSpPr>
          <p:cNvPr id="72713" name="Line 11"/>
          <p:cNvSpPr>
            <a:spLocks noChangeShapeType="1"/>
          </p:cNvSpPr>
          <p:nvPr/>
        </p:nvSpPr>
        <p:spPr bwMode="auto">
          <a:xfrm>
            <a:off x="152400" y="2133600"/>
            <a:ext cx="8686800" cy="0"/>
          </a:xfrm>
          <a:prstGeom prst="line">
            <a:avLst/>
          </a:prstGeom>
          <a:noFill/>
          <a:ln w="12700">
            <a:solidFill>
              <a:srgbClr val="FF0000"/>
            </a:solidFill>
            <a:round/>
            <a:headEnd/>
            <a:tailEnd/>
          </a:ln>
        </p:spPr>
        <p:txBody>
          <a:bodyPr/>
          <a:lstStyle/>
          <a:p>
            <a:endParaRPr lang="en-US"/>
          </a:p>
        </p:txBody>
      </p:sp>
      <p:sp>
        <p:nvSpPr>
          <p:cNvPr id="11" name="Line 4"/>
          <p:cNvSpPr>
            <a:spLocks noChangeShapeType="1"/>
          </p:cNvSpPr>
          <p:nvPr/>
        </p:nvSpPr>
        <p:spPr bwMode="auto">
          <a:xfrm>
            <a:off x="647700" y="8382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type="title"/>
          </p:nvPr>
        </p:nvSpPr>
        <p:spPr>
          <a:xfrm>
            <a:off x="0" y="152400"/>
            <a:ext cx="9144000" cy="838200"/>
          </a:xfrm>
        </p:spPr>
        <p:txBody>
          <a:bodyPr/>
          <a:lstStyle/>
          <a:p>
            <a:pPr eaLnBrk="1" hangingPunct="1"/>
            <a:r>
              <a:rPr lang="en-US" sz="4000" dirty="0" smtClean="0">
                <a:solidFill>
                  <a:srgbClr val="002060"/>
                </a:solidFill>
                <a:latin typeface="Arial" pitchFamily="34" charset="0"/>
                <a:cs typeface="Arial" pitchFamily="34" charset="0"/>
              </a:rPr>
              <a:t>CREST Take-home #4</a:t>
            </a:r>
          </a:p>
        </p:txBody>
      </p:sp>
      <p:sp>
        <p:nvSpPr>
          <p:cNvPr id="62467" name="Content Placeholder 1"/>
          <p:cNvSpPr>
            <a:spLocks noGrp="1"/>
          </p:cNvSpPr>
          <p:nvPr>
            <p:ph idx="1"/>
          </p:nvPr>
        </p:nvSpPr>
        <p:spPr>
          <a:xfrm>
            <a:off x="457200" y="1447800"/>
            <a:ext cx="8229600" cy="4525963"/>
          </a:xfrm>
        </p:spPr>
        <p:txBody>
          <a:bodyPr/>
          <a:lstStyle/>
          <a:p>
            <a:r>
              <a:rPr lang="en-US" dirty="0" smtClean="0"/>
              <a:t>Be at the table</a:t>
            </a:r>
          </a:p>
        </p:txBody>
      </p:sp>
      <p:sp>
        <p:nvSpPr>
          <p:cNvPr id="5" name="Line 4"/>
          <p:cNvSpPr>
            <a:spLocks noChangeShapeType="1"/>
          </p:cNvSpPr>
          <p:nvPr/>
        </p:nvSpPr>
        <p:spPr bwMode="auto">
          <a:xfrm>
            <a:off x="647700" y="914400"/>
            <a:ext cx="7848600" cy="0"/>
          </a:xfrm>
          <a:prstGeom prst="line">
            <a:avLst/>
          </a:prstGeom>
          <a:noFill/>
          <a:ln w="28575">
            <a:solidFill>
              <a:srgbClr val="FF00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693</TotalTime>
  <Words>4497</Words>
  <Application>Microsoft Office PowerPoint</Application>
  <PresentationFormat>On-screen Show (4:3)</PresentationFormat>
  <Paragraphs>1065</Paragraphs>
  <Slides>87</Slides>
  <Notes>64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87</vt:i4>
      </vt:variant>
    </vt:vector>
  </HeadingPairs>
  <TitlesOfParts>
    <vt:vector size="90" baseType="lpstr">
      <vt:lpstr>Office Theme</vt:lpstr>
      <vt:lpstr>Microsoft Office Excel 97-2003 Worksheet</vt:lpstr>
      <vt:lpstr>Chart</vt:lpstr>
      <vt:lpstr>  Assessing Value in Medicine:  From Virus to Policy in HIV Disease</vt:lpstr>
      <vt:lpstr>Slide 2</vt:lpstr>
      <vt:lpstr>Patient: T.C.</vt:lpstr>
      <vt:lpstr>Overview</vt:lpstr>
      <vt:lpstr>HIV Clinical Policy: US</vt:lpstr>
      <vt:lpstr>HIV Clinical Policy: US</vt:lpstr>
      <vt:lpstr>Medical Care, 2015…</vt:lpstr>
      <vt:lpstr>Medical Care, 1991</vt:lpstr>
      <vt:lpstr>CREST Take-home #1</vt:lpstr>
      <vt:lpstr>Medical Care, 1991</vt:lpstr>
      <vt:lpstr>Cost Analysis</vt:lpstr>
      <vt:lpstr>Slide 12</vt:lpstr>
      <vt:lpstr>Cost-effectiveness Analysis</vt:lpstr>
      <vt:lpstr>Cost-effectiveness:  Common Misconceptions</vt:lpstr>
      <vt:lpstr>Cost-effectiveness “Thresholds” </vt:lpstr>
      <vt:lpstr>Resources are limited</vt:lpstr>
      <vt:lpstr>Resources are limited</vt:lpstr>
      <vt:lpstr>CREST Take-home #2</vt:lpstr>
      <vt:lpstr>Slide 19</vt:lpstr>
      <vt:lpstr>Cost-effectiveness of Preventing AIDS Complications (CEPAC)</vt:lpstr>
      <vt:lpstr>Slide 21</vt:lpstr>
      <vt:lpstr>Is ART Cost-effective in the US?</vt:lpstr>
      <vt:lpstr>Cost-effectiveness of Genotype Testing in ART-naïve Patients</vt:lpstr>
      <vt:lpstr>CREST Take-home #3</vt:lpstr>
      <vt:lpstr>Cost-effectiveness of Genotype Testing in ART-naïve Patients</vt:lpstr>
      <vt:lpstr>Slide 26</vt:lpstr>
      <vt:lpstr>Patient: T.C.</vt:lpstr>
      <vt:lpstr>Slide 28</vt:lpstr>
      <vt:lpstr>HIV Screening: Outpatients  </vt:lpstr>
      <vt:lpstr>Slide 30</vt:lpstr>
      <vt:lpstr>Cost-effectiveness Ratios for Other Screening Programs</vt:lpstr>
      <vt:lpstr>Generic ART in the US</vt:lpstr>
      <vt:lpstr>Slide 33</vt:lpstr>
      <vt:lpstr>Generic ART: Cost-effectiveness Plane</vt:lpstr>
      <vt:lpstr>Generic ART: Cost-effectiveness Plane</vt:lpstr>
      <vt:lpstr>Slide 36</vt:lpstr>
      <vt:lpstr>What about HIV Cure?</vt:lpstr>
      <vt:lpstr>Gene Therapy:   Efficacy, Relapse, and Cost</vt:lpstr>
      <vt:lpstr>Slide 39</vt:lpstr>
      <vt:lpstr>Slide 40</vt:lpstr>
      <vt:lpstr>What should be the standard of care?</vt:lpstr>
      <vt:lpstr>Abidjan, Côte d’Ivoire</vt:lpstr>
      <vt:lpstr>Slide 43</vt:lpstr>
      <vt:lpstr>Policy Issue: Cost-effectiveness of ART</vt:lpstr>
      <vt:lpstr>Slide 45</vt:lpstr>
      <vt:lpstr>Slide 46</vt:lpstr>
      <vt:lpstr>3rd-line ART in Côte d’Ivoire</vt:lpstr>
      <vt:lpstr>Slide 48</vt:lpstr>
      <vt:lpstr>Slide 49</vt:lpstr>
      <vt:lpstr>Slide 50</vt:lpstr>
      <vt:lpstr> Cost-effectiveness, Lifetime, South Africa </vt:lpstr>
      <vt:lpstr>Slide 52</vt:lpstr>
      <vt:lpstr>Slide 53</vt:lpstr>
      <vt:lpstr>Slide 54</vt:lpstr>
      <vt:lpstr>Slide 55</vt:lpstr>
      <vt:lpstr>Slide 56</vt:lpstr>
      <vt:lpstr>CREST Take-home #4</vt:lpstr>
      <vt:lpstr>Patient: T.C.</vt:lpstr>
      <vt:lpstr>CREST Take-Home Messages</vt:lpstr>
      <vt:lpstr>Conclusions</vt:lpstr>
      <vt:lpstr>CEPAC Investigators</vt:lpstr>
      <vt:lpstr>Slide 62</vt:lpstr>
      <vt:lpstr>Makumbe Hospital, Zimbabwe</vt:lpstr>
      <vt:lpstr>Preventing Mother to Child Transmission (PMTCT) in Zimbabwe </vt:lpstr>
      <vt:lpstr>Four PMTCT strategies</vt:lpstr>
      <vt:lpstr>Genotype Testing at  HIV Treatment Failure</vt:lpstr>
      <vt:lpstr>Slide 67</vt:lpstr>
      <vt:lpstr>Patient: T.C.</vt:lpstr>
      <vt:lpstr>CREST Take-Home #5</vt:lpstr>
      <vt:lpstr>The Role of PrEP in the US</vt:lpstr>
      <vt:lpstr>Population-level Scenario</vt:lpstr>
      <vt:lpstr>Summary of Findings</vt:lpstr>
      <vt:lpstr>Expanded Screening and ART in the US</vt:lpstr>
      <vt:lpstr>Patient TC:   Presentation with an OI</vt:lpstr>
      <vt:lpstr>Expanded Screening and ART in the US</vt:lpstr>
      <vt:lpstr>Results:  Cost-effectiveness, Lifetime, South Africa </vt:lpstr>
      <vt:lpstr>Results Cost-effectiveness Plane</vt:lpstr>
      <vt:lpstr>Slide 78</vt:lpstr>
      <vt:lpstr>Pre-Exposure Prophylaxis (PrEP):  Cost-effectiveness 2009</vt:lpstr>
      <vt:lpstr>Slide 80</vt:lpstr>
      <vt:lpstr>Slide 81</vt:lpstr>
      <vt:lpstr>Slide 82</vt:lpstr>
      <vt:lpstr>Laboratory Monitoring in India: Benefits and Costs</vt:lpstr>
      <vt:lpstr>Cost-effectiveness of Co-trimoxazole Prophylaxis in Côte d’Ivoire</vt:lpstr>
      <vt:lpstr>Cost-effectiveness of HIV Treatment in Resource-Poor Settings</vt:lpstr>
      <vt:lpstr>Slide 86</vt:lpstr>
      <vt:lpstr>CREST Take-home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Partners Information Systems</dc:creator>
  <cp:lastModifiedBy>Partners Information Systems</cp:lastModifiedBy>
  <cp:revision>139</cp:revision>
  <dcterms:created xsi:type="dcterms:W3CDTF">2013-02-22T19:32:47Z</dcterms:created>
  <dcterms:modified xsi:type="dcterms:W3CDTF">2015-06-09T15:22:11Z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_AdHocReviewCycleID">
    <vt:i4>1310486322</vt:i4>
  </property>
  <property fmtid="{D5CDD505-2E9C-101B-9397-08002B2CF9AE}" pid="4" name="_EmailSubject">
    <vt:lpwstr>Confirming your CREST Talk 6/9/15</vt:lpwstr>
  </property>
  <property fmtid="{D5CDD505-2E9C-101B-9397-08002B2CF9AE}" pid="5" name="_AuthorEmail">
    <vt:lpwstr>KFREEDBERG@mgh.harvard.edu</vt:lpwstr>
  </property>
  <property fmtid="{D5CDD505-2E9C-101B-9397-08002B2CF9AE}" pid="6" name="_AuthorEmailDisplayName">
    <vt:lpwstr>Freedberg, Kenneth A.,M.D.</vt:lpwstr>
  </property>
  <property fmtid="{D5CDD505-2E9C-101B-9397-08002B2CF9AE}" pid="7" name="_PreviousAdHocReviewCycleID">
    <vt:i4>1345273106</vt:i4>
  </property>
</Properties>
</file>