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283" r:id="rId2"/>
    <p:sldId id="398" r:id="rId3"/>
    <p:sldId id="399" r:id="rId4"/>
    <p:sldId id="526" r:id="rId5"/>
    <p:sldId id="532" r:id="rId6"/>
    <p:sldId id="529" r:id="rId7"/>
    <p:sldId id="530" r:id="rId8"/>
    <p:sldId id="537" r:id="rId9"/>
    <p:sldId id="581" r:id="rId10"/>
    <p:sldId id="536" r:id="rId11"/>
    <p:sldId id="579" r:id="rId12"/>
    <p:sldId id="534" r:id="rId13"/>
    <p:sldId id="531" r:id="rId14"/>
    <p:sldId id="586" r:id="rId15"/>
    <p:sldId id="584" r:id="rId16"/>
    <p:sldId id="585" r:id="rId17"/>
    <p:sldId id="583" r:id="rId18"/>
    <p:sldId id="415" r:id="rId19"/>
    <p:sldId id="416" r:id="rId20"/>
    <p:sldId id="417" r:id="rId21"/>
    <p:sldId id="418" r:id="rId22"/>
    <p:sldId id="419" r:id="rId23"/>
    <p:sldId id="545" r:id="rId24"/>
    <p:sldId id="420" r:id="rId25"/>
    <p:sldId id="338" r:id="rId26"/>
    <p:sldId id="427" r:id="rId27"/>
    <p:sldId id="539" r:id="rId28"/>
    <p:sldId id="540" r:id="rId29"/>
    <p:sldId id="541" r:id="rId30"/>
    <p:sldId id="542" r:id="rId31"/>
    <p:sldId id="543" r:id="rId32"/>
    <p:sldId id="544" r:id="rId33"/>
    <p:sldId id="498" r:id="rId34"/>
    <p:sldId id="479" r:id="rId35"/>
    <p:sldId id="593" r:id="rId36"/>
    <p:sldId id="473" r:id="rId37"/>
    <p:sldId id="570" r:id="rId38"/>
    <p:sldId id="474" r:id="rId39"/>
    <p:sldId id="475" r:id="rId40"/>
    <p:sldId id="480" r:id="rId41"/>
    <p:sldId id="481" r:id="rId42"/>
    <p:sldId id="482" r:id="rId43"/>
    <p:sldId id="483" r:id="rId44"/>
    <p:sldId id="487" r:id="rId45"/>
    <p:sldId id="488" r:id="rId46"/>
    <p:sldId id="486" r:id="rId47"/>
    <p:sldId id="490" r:id="rId48"/>
    <p:sldId id="492" r:id="rId49"/>
    <p:sldId id="497" r:id="rId50"/>
    <p:sldId id="574" r:id="rId51"/>
    <p:sldId id="459" r:id="rId52"/>
    <p:sldId id="547" r:id="rId53"/>
    <p:sldId id="548" r:id="rId54"/>
    <p:sldId id="549" r:id="rId55"/>
    <p:sldId id="553" r:id="rId56"/>
    <p:sldId id="554" r:id="rId57"/>
    <p:sldId id="555" r:id="rId58"/>
    <p:sldId id="556" r:id="rId59"/>
    <p:sldId id="557" r:id="rId60"/>
    <p:sldId id="558" r:id="rId61"/>
    <p:sldId id="559" r:id="rId62"/>
    <p:sldId id="591" r:id="rId63"/>
    <p:sldId id="590" r:id="rId64"/>
    <p:sldId id="587" r:id="rId65"/>
    <p:sldId id="588" r:id="rId66"/>
    <p:sldId id="589" r:id="rId67"/>
    <p:sldId id="566" r:id="rId68"/>
    <p:sldId id="394" r:id="rId69"/>
    <p:sldId id="431" r:id="rId70"/>
    <p:sldId id="472" r:id="rId71"/>
    <p:sldId id="466" r:id="rId72"/>
    <p:sldId id="592" r:id="rId73"/>
    <p:sldId id="582" r:id="rId74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habhskressn" initials="" lastIdx="3" clrIdx="0"/>
  <p:cmAuthor id="1" name="Christopher W. Shanahan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000066"/>
    <a:srgbClr val="A5C4E9"/>
    <a:srgbClr val="8AB2E2"/>
    <a:srgbClr val="6B9EDB"/>
    <a:srgbClr val="72A2DC"/>
    <a:srgbClr val="78A6DE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334" autoAdjust="0"/>
    <p:restoredTop sz="94660"/>
  </p:normalViewPr>
  <p:slideViewPr>
    <p:cSldViewPr>
      <p:cViewPr varScale="1">
        <p:scale>
          <a:sx n="43" d="100"/>
          <a:sy n="43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0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emcnas.bmc.bmcroot.bmc.org\PEDI$\Byrne-Dugan\Bill\CHC%20Booklet\HL6\HL6%20Combined%20CHC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606473594548551"/>
          <c:y val="4.4702022892648463E-2"/>
          <c:w val="0.8500851788756385"/>
          <c:h val="0.7384111929674505"/>
        </c:manualLayout>
      </c:layout>
      <c:lineChart>
        <c:grouping val="standard"/>
        <c:ser>
          <c:idx val="0"/>
          <c:order val="0"/>
          <c:tx>
            <c:strRef>
              <c:f>Chart!$H$2</c:f>
              <c:strCache>
                <c:ptCount val="1"/>
                <c:pt idx="0">
                  <c:v>BMC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Chart!$I$2:$O$2</c:f>
              <c:numCache>
                <c:formatCode>General</c:formatCode>
                <c:ptCount val="7"/>
                <c:pt idx="0">
                  <c:v>68.304999999999993</c:v>
                </c:pt>
                <c:pt idx="1">
                  <c:v>69.315000000000012</c:v>
                </c:pt>
                <c:pt idx="2">
                  <c:v>69.06</c:v>
                </c:pt>
                <c:pt idx="3">
                  <c:v>70.16</c:v>
                </c:pt>
                <c:pt idx="4">
                  <c:v>71.03</c:v>
                </c:pt>
                <c:pt idx="5">
                  <c:v>70.795000000000002</c:v>
                </c:pt>
                <c:pt idx="6">
                  <c:v>71.260000000000005</c:v>
                </c:pt>
              </c:numCache>
            </c:numRef>
          </c:val>
        </c:ser>
        <c:ser>
          <c:idx val="1"/>
          <c:order val="1"/>
          <c:tx>
            <c:strRef>
              <c:f>Chart!$H$3</c:f>
              <c:strCache>
                <c:ptCount val="1"/>
                <c:pt idx="0">
                  <c:v>CHC 1</c:v>
                </c:pt>
              </c:strCache>
            </c:strRef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Chart!$I$3:$O$3</c:f>
              <c:numCache>
                <c:formatCode>General</c:formatCode>
                <c:ptCount val="7"/>
                <c:pt idx="0">
                  <c:v>50.675000000000011</c:v>
                </c:pt>
                <c:pt idx="1">
                  <c:v>50.660000000000011</c:v>
                </c:pt>
                <c:pt idx="2">
                  <c:v>52.95</c:v>
                </c:pt>
                <c:pt idx="3">
                  <c:v>53.99</c:v>
                </c:pt>
                <c:pt idx="4">
                  <c:v>57.265000000000029</c:v>
                </c:pt>
                <c:pt idx="5">
                  <c:v>55.475000000000001</c:v>
                </c:pt>
                <c:pt idx="6">
                  <c:v>56.86</c:v>
                </c:pt>
              </c:numCache>
            </c:numRef>
          </c:val>
        </c:ser>
        <c:ser>
          <c:idx val="2"/>
          <c:order val="2"/>
          <c:tx>
            <c:strRef>
              <c:f>Chart!$H$4</c:f>
              <c:strCache>
                <c:ptCount val="1"/>
                <c:pt idx="0">
                  <c:v>CHC 2</c:v>
                </c:pt>
              </c:strCache>
            </c:strRef>
          </c:tx>
          <c:spPr>
            <a:ln w="38100">
              <a:solidFill>
                <a:srgbClr val="00FF00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Chart!$I$4:$O$4</c:f>
              <c:numCache>
                <c:formatCode>General</c:formatCode>
                <c:ptCount val="7"/>
                <c:pt idx="0">
                  <c:v>72.73</c:v>
                </c:pt>
                <c:pt idx="1">
                  <c:v>76.825000000000003</c:v>
                </c:pt>
                <c:pt idx="2">
                  <c:v>74.88</c:v>
                </c:pt>
                <c:pt idx="3">
                  <c:v>75.205000000000013</c:v>
                </c:pt>
                <c:pt idx="4">
                  <c:v>74.974999999999994</c:v>
                </c:pt>
                <c:pt idx="5">
                  <c:v>70.3</c:v>
                </c:pt>
                <c:pt idx="6">
                  <c:v>71.95</c:v>
                </c:pt>
              </c:numCache>
            </c:numRef>
          </c:val>
        </c:ser>
        <c:ser>
          <c:idx val="3"/>
          <c:order val="3"/>
          <c:tx>
            <c:strRef>
              <c:f>Chart!$H$5</c:f>
              <c:strCache>
                <c:ptCount val="1"/>
                <c:pt idx="0">
                  <c:v>CHC 3</c:v>
                </c:pt>
              </c:strCache>
            </c:strRef>
          </c:tx>
          <c:spPr>
            <a:ln w="38100">
              <a:solidFill>
                <a:srgbClr val="FFFF00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Chart!$I$5:$O$5</c:f>
              <c:numCache>
                <c:formatCode>General</c:formatCode>
                <c:ptCount val="7"/>
                <c:pt idx="0">
                  <c:v>59.87</c:v>
                </c:pt>
                <c:pt idx="1">
                  <c:v>53.01</c:v>
                </c:pt>
                <c:pt idx="2">
                  <c:v>51.64</c:v>
                </c:pt>
                <c:pt idx="3">
                  <c:v>56.344999999999999</c:v>
                </c:pt>
                <c:pt idx="4">
                  <c:v>57.925000000000011</c:v>
                </c:pt>
                <c:pt idx="5">
                  <c:v>59.190000000000012</c:v>
                </c:pt>
                <c:pt idx="6">
                  <c:v>62.88</c:v>
                </c:pt>
              </c:numCache>
            </c:numRef>
          </c:val>
        </c:ser>
        <c:ser>
          <c:idx val="4"/>
          <c:order val="4"/>
          <c:tx>
            <c:strRef>
              <c:f>Chart!$H$6</c:f>
              <c:strCache>
                <c:ptCount val="1"/>
                <c:pt idx="0">
                  <c:v>CHC 4</c:v>
                </c:pt>
              </c:strCache>
            </c:strRef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Chart!$I$6:$O$6</c:f>
              <c:numCache>
                <c:formatCode>General</c:formatCode>
                <c:ptCount val="7"/>
                <c:pt idx="0">
                  <c:v>73.955000000000013</c:v>
                </c:pt>
                <c:pt idx="1">
                  <c:v>76</c:v>
                </c:pt>
                <c:pt idx="2">
                  <c:v>81.540000000000006</c:v>
                </c:pt>
                <c:pt idx="3">
                  <c:v>82.8</c:v>
                </c:pt>
                <c:pt idx="4">
                  <c:v>84.490000000000023</c:v>
                </c:pt>
                <c:pt idx="5">
                  <c:v>85.53</c:v>
                </c:pt>
                <c:pt idx="6">
                  <c:v>83.64</c:v>
                </c:pt>
              </c:numCache>
            </c:numRef>
          </c:val>
        </c:ser>
        <c:ser>
          <c:idx val="5"/>
          <c:order val="5"/>
          <c:tx>
            <c:strRef>
              <c:f>Chart!$H$7</c:f>
              <c:strCache>
                <c:ptCount val="1"/>
                <c:pt idx="0">
                  <c:v>CHC 5</c:v>
                </c:pt>
              </c:strCache>
            </c:strRef>
          </c:tx>
          <c:spPr>
            <a:ln w="38100">
              <a:solidFill>
                <a:srgbClr val="00FFFF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Chart!$I$7:$O$7</c:f>
              <c:numCache>
                <c:formatCode>General</c:formatCode>
                <c:ptCount val="7"/>
                <c:pt idx="0">
                  <c:v>72.88</c:v>
                </c:pt>
                <c:pt idx="1">
                  <c:v>75.179999999999978</c:v>
                </c:pt>
                <c:pt idx="2">
                  <c:v>74.584999999999994</c:v>
                </c:pt>
                <c:pt idx="3">
                  <c:v>74.10499999999999</c:v>
                </c:pt>
                <c:pt idx="4">
                  <c:v>73.11999999999999</c:v>
                </c:pt>
                <c:pt idx="5">
                  <c:v>71.945000000000007</c:v>
                </c:pt>
                <c:pt idx="6">
                  <c:v>71.11999999999999</c:v>
                </c:pt>
              </c:numCache>
            </c:numRef>
          </c:val>
        </c:ser>
        <c:ser>
          <c:idx val="6"/>
          <c:order val="6"/>
          <c:tx>
            <c:strRef>
              <c:f>Chart!$H$8</c:f>
              <c:strCache>
                <c:ptCount val="1"/>
                <c:pt idx="0">
                  <c:v>CHC 6</c:v>
                </c:pt>
              </c:strCache>
            </c:strRef>
          </c:tx>
          <c:spPr>
            <a:ln w="38100">
              <a:solidFill>
                <a:srgbClr val="FF8080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Chart!$I$8:$O$8</c:f>
              <c:numCache>
                <c:formatCode>General</c:formatCode>
                <c:ptCount val="7"/>
                <c:pt idx="0">
                  <c:v>56.484999999999999</c:v>
                </c:pt>
                <c:pt idx="1">
                  <c:v>57.690000000000012</c:v>
                </c:pt>
                <c:pt idx="2">
                  <c:v>58.405000000000001</c:v>
                </c:pt>
                <c:pt idx="3">
                  <c:v>61.85</c:v>
                </c:pt>
                <c:pt idx="4">
                  <c:v>68.745000000000005</c:v>
                </c:pt>
                <c:pt idx="5">
                  <c:v>66.97</c:v>
                </c:pt>
                <c:pt idx="6">
                  <c:v>72.34</c:v>
                </c:pt>
              </c:numCache>
            </c:numRef>
          </c:val>
        </c:ser>
        <c:ser>
          <c:idx val="7"/>
          <c:order val="7"/>
          <c:tx>
            <c:strRef>
              <c:f>Chart!$H$9</c:f>
              <c:strCache>
                <c:ptCount val="1"/>
                <c:pt idx="0">
                  <c:v>CHC 7 </c:v>
                </c:pt>
              </c:strCache>
            </c:strRef>
          </c:tx>
          <c:spPr>
            <a:ln w="38100">
              <a:solidFill>
                <a:srgbClr val="808080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Chart!$I$9:$O$9</c:f>
              <c:numCache>
                <c:formatCode>General</c:formatCode>
                <c:ptCount val="7"/>
                <c:pt idx="0">
                  <c:v>66.83</c:v>
                </c:pt>
                <c:pt idx="1">
                  <c:v>69.924999999999997</c:v>
                </c:pt>
                <c:pt idx="2">
                  <c:v>72.905000000000001</c:v>
                </c:pt>
                <c:pt idx="3">
                  <c:v>79.435000000000002</c:v>
                </c:pt>
                <c:pt idx="4">
                  <c:v>80.034999999999997</c:v>
                </c:pt>
                <c:pt idx="5">
                  <c:v>73.065000000000012</c:v>
                </c:pt>
                <c:pt idx="6">
                  <c:v>73.524999999999991</c:v>
                </c:pt>
              </c:numCache>
            </c:numRef>
          </c:val>
        </c:ser>
        <c:ser>
          <c:idx val="8"/>
          <c:order val="8"/>
          <c:tx>
            <c:strRef>
              <c:f>Chart!$H$10</c:f>
              <c:strCache>
                <c:ptCount val="1"/>
                <c:pt idx="0">
                  <c:v>CHC 8 </c:v>
                </c:pt>
              </c:strCache>
            </c:strRef>
          </c:tx>
          <c:spPr>
            <a:ln w="38100">
              <a:solidFill>
                <a:srgbClr val="800000"/>
              </a:solidFill>
              <a:prstDash val="solid"/>
            </a:ln>
          </c:spPr>
          <c:marker>
            <c:symbol val="none"/>
          </c:marker>
          <c:cat>
            <c:numRef>
              <c:f>Chart!$I$1:$O$1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Chart!$I$10:$O$10</c:f>
              <c:numCache>
                <c:formatCode>General</c:formatCode>
                <c:ptCount val="7"/>
                <c:pt idx="0">
                  <c:v>68.7</c:v>
                </c:pt>
                <c:pt idx="1">
                  <c:v>68.334999999999994</c:v>
                </c:pt>
                <c:pt idx="2">
                  <c:v>63.74</c:v>
                </c:pt>
                <c:pt idx="3">
                  <c:v>63.59</c:v>
                </c:pt>
                <c:pt idx="4">
                  <c:v>70.724999999999994</c:v>
                </c:pt>
                <c:pt idx="5">
                  <c:v>68.31</c:v>
                </c:pt>
                <c:pt idx="6">
                  <c:v>70.669999999999987</c:v>
                </c:pt>
              </c:numCache>
            </c:numRef>
          </c:val>
        </c:ser>
        <c:dLbls/>
        <c:marker val="1"/>
        <c:axId val="43902080"/>
        <c:axId val="43904000"/>
      </c:lineChart>
      <c:catAx>
        <c:axId val="439020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1959105777335235"/>
              <c:y val="0.841060297926335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3904000"/>
        <c:crosses val="autoZero"/>
        <c:auto val="1"/>
        <c:lblAlgn val="ctr"/>
        <c:lblOffset val="100"/>
        <c:tickLblSkip val="1"/>
        <c:tickMarkSkip val="1"/>
      </c:catAx>
      <c:valAx>
        <c:axId val="43904000"/>
        <c:scaling>
          <c:orientation val="minMax"/>
          <c:max val="90"/>
          <c:min val="40"/>
        </c:scaling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Percent</a:t>
                </a:r>
              </a:p>
            </c:rich>
          </c:tx>
          <c:layout>
            <c:manualLayout>
              <c:xMode val="edge"/>
              <c:yMode val="edge"/>
              <c:x val="2.7257283355387588E-2"/>
              <c:y val="0.36423875823469087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3902080"/>
        <c:crosses val="autoZero"/>
        <c:crossBetween val="between"/>
        <c:majorUnit val="5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7376498486774036"/>
          <c:y val="0.90728546348924921"/>
          <c:w val="0.75298125171957575"/>
          <c:h val="8.112582781456959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1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F0D0A38-339F-4F12-99F2-CC13F69ADEC3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5D5DD38-495C-4C31-AA59-8E33C2487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208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27C4FC-759F-452C-B2F2-465D7D8BB31F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9600"/>
            <a:ext cx="5616575" cy="4187825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151A4D-D092-459A-9180-C33983607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666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1FE58F-5167-4FA4-AA80-2D453E3A11D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1577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2CD1D-1381-49D7-A562-89CCAB7677F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900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73ADFF-F26E-4BE5-8CF8-D85456676FD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2455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32888E-469D-4441-8707-D053D4D9F42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6699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486D25-5C9B-46E8-8F96-7CDCECB36A9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6500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574F3E-B784-44E5-9A46-DBC8D149B0D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2038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2EA6BD-DAA8-4724-A96B-B80E80BED8E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9196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B0EF4C-682F-4AC2-A4C9-7B842F77DF9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12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151A4D-D092-459A-9180-C3398360735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49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7C2D5B-24FE-41D6-9EEE-C804DE6F0F9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6182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D9CBFC-66B3-43F8-9CA1-C1FFF0A1019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414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D9CBFC-66B3-43F8-9CA1-C1FFF0A1019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155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D9CBFC-66B3-43F8-9CA1-C1FFF0A1019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19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CE475E-EF47-4E49-9132-A2B234007C0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8932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6D5DEC-03BC-4514-80BA-92E81D27973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8777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9E1DCF-3D89-490A-97DA-F542A806DFF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6160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BC4ECD-E59A-4BE1-975C-E8C199CE051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6667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BD6BB3-5DC3-49E1-8087-A5342B95C60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57681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EC502-7715-46F2-9018-058B50A62A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2462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</p:spPr>
        <p:txBody>
          <a:bodyPr lIns="93287" tIns="46644" rIns="93287" bIns="4664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13DCB89-A66B-48AC-9E5A-AB5B5B675DBC}" type="slidenum">
              <a:rPr lang="en-U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5889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19CE3D-3CFC-415E-AAD2-B11099B4BE6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9468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933B27-AF22-43FB-AE91-EDB9F3C619E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6041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933B27-AF22-43FB-AE91-EDB9F3C619E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0859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</p:spPr>
        <p:txBody>
          <a:bodyPr lIns="93287" tIns="46644" rIns="93287" bIns="4664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66C0060-F33A-4568-A1E5-58FF13AAEDD7}" type="slidenum">
              <a:rPr lang="en-U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7905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</p:spPr>
        <p:txBody>
          <a:bodyPr lIns="93287" tIns="46644" rIns="93287" bIns="4664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B5A8D5B-382A-430C-8D23-6F9309E867B0}" type="slidenum">
              <a:rPr lang="en-U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67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18268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</p:spPr>
        <p:txBody>
          <a:bodyPr lIns="93287" tIns="46644" rIns="93287" bIns="4664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DB5BD72-B6BF-411B-B6D2-ABE39C7DD2FA}" type="slidenum">
              <a:rPr lang="en-US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68</a:t>
            </a:fld>
            <a:endParaRPr lang="en-US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9327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</p:spPr>
        <p:txBody>
          <a:bodyPr lIns="93287" tIns="46644" rIns="93287" bIns="4664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B5A8D5B-382A-430C-8D23-6F9309E867B0}" type="slidenum">
              <a:rPr lang="en-U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69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870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906C3-EFA1-467E-8D60-DD950E520086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86CD-EA0B-4CFA-81E0-AF5213333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74BEB-EAA9-421F-9BC1-AF4A174F388B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131DC-6DAD-4A9B-9C5D-11D1B54B3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0918B-2B05-49D0-B68B-E77F2B42BDA4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7CBAF-5BD7-436F-92A5-792E6042F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50803-4634-466A-BC28-5571DCF841F3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5F525-F8AA-4BC9-9C6F-DA44C9691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79CF1-BA3B-4376-B5E5-37C25039D3BD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838CC-DA74-4D07-9353-935291209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D9923-5874-4711-B36B-CFF5F130B7EC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53A55-3485-463D-B591-C698819A492D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E909-3AFD-479A-B91C-3E5B44A2F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C9741-7B4D-41DD-8113-4C23F04A2F32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4843B-E9D2-458C-8C75-AC84E4E2F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3BF01-24A2-4E8F-8B9A-5BD55E7AA2C1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D5DB5-0952-49C7-8FEA-3C9F0971A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87A09-CDE0-41C9-86B8-C51AD2F00CAA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5623-992D-4381-B343-510F66937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945BCC-59C6-4125-81CC-5139660CD47D}" type="datetimeFigureOut">
              <a:rPr lang="en-US"/>
              <a:pPr>
                <a:defRPr/>
              </a:pPr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660492-B52A-491F-BA05-5A10E72F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74" r:id="rId6"/>
    <p:sldLayoutId id="2147483675" r:id="rId7"/>
    <p:sldLayoutId id="2147483657" r:id="rId8"/>
    <p:sldLayoutId id="2147483656" r:id="rId9"/>
    <p:sldLayoutId id="2147483655" r:id="rId10"/>
    <p:sldLayoutId id="21474836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CC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home-project.net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85800" y="3124200"/>
            <a:ext cx="7848600" cy="25908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William G. Adams, MD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US" sz="1400" dirty="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Professor of Pediatrics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Director, BU-CTSI Clinical Research Informatics 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Boston University School of Medicine/Boston Medical </a:t>
            </a:r>
            <a:r>
              <a:rPr lang="en-US" sz="2000" dirty="0" smtClean="0"/>
              <a:t>Center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Director, Community Health Informatics, Boston </a:t>
            </a:r>
            <a:r>
              <a:rPr lang="en-US" sz="2000" dirty="0" err="1" smtClean="0"/>
              <a:t>HealthNet</a:t>
            </a:r>
            <a:endParaRPr lang="en-US" sz="2000" dirty="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badams@bu.edu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US" dirty="0" smtClean="0"/>
          </a:p>
        </p:txBody>
      </p:sp>
      <p:sp>
        <p:nvSpPr>
          <p:cNvPr id="27650" name="Title 1"/>
          <p:cNvSpPr txBox="1">
            <a:spLocks/>
          </p:cNvSpPr>
          <p:nvPr/>
        </p:nvSpPr>
        <p:spPr bwMode="auto">
          <a:xfrm>
            <a:off x="228600" y="677333"/>
            <a:ext cx="8077200" cy="1532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FC000"/>
                </a:solidFill>
                <a:latin typeface="+mj-lt"/>
              </a:rPr>
              <a:t>Is i2b2 for you?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FC000"/>
                </a:solidFill>
                <a:latin typeface="+mj-lt"/>
              </a:rPr>
              <a:t>Monitoring </a:t>
            </a:r>
            <a:r>
              <a:rPr lang="en-US" sz="3200" dirty="0">
                <a:solidFill>
                  <a:srgbClr val="FFC000"/>
                </a:solidFill>
                <a:latin typeface="+mj-lt"/>
              </a:rPr>
              <a:t>and Evaluation of Urban Health Outcomes using Open-source Population Health Software</a:t>
            </a:r>
            <a:endParaRPr lang="en-US" sz="3200" dirty="0">
              <a:solidFill>
                <a:srgbClr val="FFC000"/>
              </a:solidFill>
              <a:latin typeface="+mj-lt"/>
              <a:ea typeface="Calibri"/>
              <a:cs typeface="Times New Roman"/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Calibri" pitchFamily="34" charset="0"/>
                <a:cs typeface="Times New Roman" pitchFamily="18" charset="0"/>
              </a:rPr>
              <a:t>  </a:t>
            </a:r>
            <a:endParaRPr lang="en-US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0" y="129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Calibri" pitchFamily="34" charset="0"/>
                <a:cs typeface="Times New Roman" pitchFamily="18" charset="0"/>
              </a:rPr>
              <a:t> </a:t>
            </a:r>
            <a:endParaRPr lang="en-US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7653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0950" y="6019800"/>
            <a:ext cx="11430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4" name="Group 12"/>
          <p:cNvGrpSpPr>
            <a:grpSpLocks/>
          </p:cNvGrpSpPr>
          <p:nvPr/>
        </p:nvGrpSpPr>
        <p:grpSpPr bwMode="auto">
          <a:xfrm>
            <a:off x="2324100" y="5867400"/>
            <a:ext cx="1447800" cy="838200"/>
            <a:chOff x="2514600" y="5867400"/>
            <a:chExt cx="1447800" cy="838200"/>
          </a:xfrm>
        </p:grpSpPr>
        <p:sp>
          <p:nvSpPr>
            <p:cNvPr id="11" name="Rectangle 10"/>
            <p:cNvSpPr/>
            <p:nvPr/>
          </p:nvSpPr>
          <p:spPr>
            <a:xfrm>
              <a:off x="2514600" y="5867400"/>
              <a:ext cx="1371600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7657" name="Picture 3" descr="LH-3clr-CTSI"/>
            <p:cNvPicPr>
              <a:picLocks noChangeAspect="1" noChangeArrowheads="1"/>
            </p:cNvPicPr>
            <p:nvPr/>
          </p:nvPicPr>
          <p:blipFill>
            <a:blip r:embed="rId4" cstate="print"/>
            <a:srcRect l="80775" r="-1797" b="-26984"/>
            <a:stretch>
              <a:fillRect/>
            </a:stretch>
          </p:blipFill>
          <p:spPr bwMode="auto">
            <a:xfrm>
              <a:off x="2514600" y="5943600"/>
              <a:ext cx="14478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655" name="Picture 5" descr="Boston HealthNet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67300" y="5934075"/>
            <a:ext cx="27051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The “</a:t>
            </a:r>
            <a:r>
              <a:rPr lang="en-US" sz="4000" dirty="0" err="1" smtClean="0"/>
              <a:t>EcoSystem</a:t>
            </a:r>
            <a:r>
              <a:rPr lang="en-US" sz="4000" dirty="0" smtClean="0"/>
              <a:t>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600" y="1998345"/>
            <a:ext cx="45720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1775" indent="-231775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BMC is largest safety net provider in 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New England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  <a:p>
            <a:pPr marL="111125" indent="-111125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 Nearly all CHCs are FQHCs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 EHR-based care </a:t>
            </a:r>
          </a:p>
          <a:p>
            <a:pPr marL="573088" lvl="1" indent="-115888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 BMC since 1999</a:t>
            </a:r>
          </a:p>
          <a:p>
            <a:pPr marL="573088" lvl="1" indent="-115888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 CHCs since 2003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1447800"/>
            <a:ext cx="3436739" cy="4506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 txBox="1">
            <a:spLocks noChangeArrowheads="1"/>
          </p:cNvSpPr>
          <p:nvPr/>
        </p:nvSpPr>
        <p:spPr bwMode="auto">
          <a:xfrm>
            <a:off x="381000" y="457200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>
                <a:solidFill>
                  <a:srgbClr val="FFCC00"/>
                </a:solidFill>
                <a:cs typeface="Arial" charset="0"/>
              </a:rPr>
              <a:t>A Vision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990600" y="1600200"/>
            <a:ext cx="7696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spcBef>
                <a:spcPts val="0"/>
              </a:spcBef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Data is open - privacy is protected</a:t>
            </a:r>
          </a:p>
          <a:p>
            <a:pPr marL="228600" indent="-228600">
              <a:spcBef>
                <a:spcPts val="0"/>
              </a:spcBef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Researchers focus on the question </a:t>
            </a:r>
            <a:r>
              <a:rPr lang="en-US" sz="3600" dirty="0" smtClean="0">
                <a:solidFill>
                  <a:schemeClr val="bg1"/>
                </a:solidFill>
                <a:latin typeface="+mn-lt"/>
              </a:rPr>
              <a:t>-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not the query</a:t>
            </a:r>
          </a:p>
          <a:p>
            <a:pPr marL="228600" indent="-228600">
              <a:spcBef>
                <a:spcPts val="0"/>
              </a:spcBef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Researchers ask complex clinical research questions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themselves</a:t>
            </a:r>
          </a:p>
          <a:p>
            <a:pPr marL="228600" indent="-228600">
              <a:spcBef>
                <a:spcPts val="0"/>
              </a:spcBef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Data is standardized so the same question can be asked at multiple sites</a:t>
            </a:r>
          </a:p>
          <a:p>
            <a:pPr marL="228600" indent="-228600">
              <a:spcBef>
                <a:spcPts val="0"/>
              </a:spcBef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10 hypotheses -&gt; 1 great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i2b2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239000" cy="4800600"/>
          </a:xfrm>
        </p:spPr>
        <p:txBody>
          <a:bodyPr/>
          <a:lstStyle/>
          <a:p>
            <a:pPr marL="347663" indent="-347663" eaLnBrk="1" hangingPunct="1">
              <a:lnSpc>
                <a:spcPct val="80000"/>
              </a:lnSpc>
            </a:pPr>
            <a:r>
              <a:rPr lang="en-US" sz="3000" dirty="0" smtClean="0"/>
              <a:t>“</a:t>
            </a:r>
            <a:r>
              <a:rPr lang="en-US" sz="3000" u="sng" dirty="0" smtClean="0"/>
              <a:t>I</a:t>
            </a:r>
            <a:r>
              <a:rPr lang="en-US" sz="3000" dirty="0" smtClean="0"/>
              <a:t>nformatics for </a:t>
            </a:r>
            <a:r>
              <a:rPr lang="en-US" sz="3000" u="sng" dirty="0" smtClean="0"/>
              <a:t>I</a:t>
            </a:r>
            <a:r>
              <a:rPr lang="en-US" sz="3000" dirty="0" smtClean="0"/>
              <a:t>ntegrating </a:t>
            </a:r>
            <a:r>
              <a:rPr lang="en-US" sz="3000" u="sng" dirty="0" smtClean="0"/>
              <a:t>B</a:t>
            </a:r>
            <a:r>
              <a:rPr lang="en-US" sz="3000" dirty="0" smtClean="0"/>
              <a:t>iology with the </a:t>
            </a:r>
            <a:r>
              <a:rPr lang="en-US" sz="3000" u="sng" dirty="0" smtClean="0"/>
              <a:t>B</a:t>
            </a:r>
            <a:r>
              <a:rPr lang="en-US" sz="3000" dirty="0" smtClean="0"/>
              <a:t>edside”</a:t>
            </a:r>
          </a:p>
          <a:p>
            <a:pPr marL="347663" indent="-347663" eaLnBrk="1" hangingPunct="1">
              <a:lnSpc>
                <a:spcPct val="80000"/>
              </a:lnSpc>
            </a:pPr>
            <a:r>
              <a:rPr lang="en-US" sz="3000" dirty="0" smtClean="0"/>
              <a:t>Open-source software based on the MGH Research Patient Data Repository (RPDR)</a:t>
            </a:r>
          </a:p>
          <a:p>
            <a:pPr marL="347663" indent="-347663" eaLnBrk="1" hangingPunct="1">
              <a:lnSpc>
                <a:spcPct val="80000"/>
              </a:lnSpc>
            </a:pPr>
            <a:r>
              <a:rPr lang="en-US" sz="3000" dirty="0" smtClean="0"/>
              <a:t>Collection of modules or “cells” constitute the i2b2 “hive”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De-identified clinical data repository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Data linked to standardized vocabularies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Query and analytic tools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Two applications: web-client and Workbench (java)</a:t>
            </a:r>
          </a:p>
        </p:txBody>
      </p:sp>
    </p:spTree>
    <p:extLst>
      <p:ext uri="{BB962C8B-B14F-4D97-AF65-F5344CB8AC3E}">
        <p14:creationId xmlns:p14="http://schemas.microsoft.com/office/powerpoint/2010/main" xmlns="" val="117972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 txBox="1">
            <a:spLocks/>
          </p:cNvSpPr>
          <p:nvPr/>
        </p:nvSpPr>
        <p:spPr bwMode="auto">
          <a:xfrm>
            <a:off x="457200" y="3810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>
                <a:solidFill>
                  <a:srgbClr val="FFCC00"/>
                </a:solidFill>
                <a:cs typeface="Arial" charset="0"/>
              </a:rPr>
              <a:t>i2b2 Key Concepts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66800" y="1676400"/>
            <a:ext cx="6858000" cy="4495800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Arial" charset="0"/>
              </a:rPr>
              <a:t>Data integration and mapping</a:t>
            </a:r>
          </a:p>
          <a:p>
            <a:pPr marL="1200150" lvl="2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Arial" charset="0"/>
              </a:rPr>
              <a:t>Disparate data mapped to common format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Arial" charset="0"/>
              </a:rPr>
              <a:t>Master Patient Index (MPI)</a:t>
            </a:r>
          </a:p>
          <a:p>
            <a:pPr marL="1200150" lvl="2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Arial" charset="0"/>
              </a:rPr>
              <a:t>Data for individuals linked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Arial" charset="0"/>
              </a:rPr>
              <a:t>De-identification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Arial" charset="0"/>
              </a:rPr>
              <a:t>Patient sets</a:t>
            </a:r>
          </a:p>
          <a:p>
            <a:pPr marL="1200150" lvl="2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cs typeface="Arial" charset="0"/>
              </a:rPr>
              <a:t>Outcomes measured via nested queries that identify populations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36988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4"/>
          <p:cNvPicPr>
            <a:picLocks noChangeAspect="1" noChangeArrowheads="1"/>
          </p:cNvPicPr>
          <p:nvPr/>
        </p:nvPicPr>
        <p:blipFill>
          <a:blip r:embed="rId3" cstate="print"/>
          <a:srcRect l="6250" t="10938" r="5823" b="3125"/>
          <a:stretch>
            <a:fillRect/>
          </a:stretch>
        </p:blipFill>
        <p:spPr bwMode="auto">
          <a:xfrm>
            <a:off x="457200" y="228600"/>
            <a:ext cx="8153400" cy="637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Oval 4"/>
          <p:cNvSpPr>
            <a:spLocks noChangeArrowheads="1"/>
          </p:cNvSpPr>
          <p:nvPr/>
        </p:nvSpPr>
        <p:spPr bwMode="auto">
          <a:xfrm rot="2021404">
            <a:off x="2736850" y="3154363"/>
            <a:ext cx="1628775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709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 txBox="1">
            <a:spLocks/>
          </p:cNvSpPr>
          <p:nvPr/>
        </p:nvSpPr>
        <p:spPr bwMode="auto">
          <a:xfrm>
            <a:off x="457200" y="838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>
                <a:solidFill>
                  <a:srgbClr val="FFCC00"/>
                </a:solidFill>
                <a:cs typeface="Arial" charset="0"/>
              </a:rPr>
              <a:t>i2b2 Core Data Elements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00200" y="2438400"/>
            <a:ext cx="7391400" cy="1905000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Patients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Observations (Facts)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Concept Libraries (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charset="0"/>
              </a:rPr>
              <a:t>Ontologies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28810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295400" y="685800"/>
            <a:ext cx="6781800" cy="571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40666" y="4525963"/>
            <a:ext cx="1828800" cy="164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695700" y="2438400"/>
            <a:ext cx="18288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990975" y="2209800"/>
            <a:ext cx="1295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Calibri" pitchFamily="34" charset="0"/>
                <a:cs typeface="Calibri" pitchFamily="34" charset="0"/>
              </a:rPr>
              <a:t>Staging Area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69266" y="4343400"/>
            <a:ext cx="1371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400" dirty="0" smtClean="0">
                <a:latin typeface="Calibri" pitchFamily="34" charset="0"/>
                <a:cs typeface="Calibri" pitchFamily="34" charset="0"/>
              </a:rPr>
              <a:t>i2b2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562100" y="1096963"/>
            <a:ext cx="19050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057400" y="914400"/>
            <a:ext cx="969753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dirty="0" smtClean="0">
                <a:latin typeface="Calibri" pitchFamily="34" charset="0"/>
                <a:cs typeface="Calibri" pitchFamily="34" charset="0"/>
              </a:rPr>
              <a:t>Payer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Data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810000" y="2514600"/>
            <a:ext cx="1638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" indent="-5715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Functions:</a:t>
            </a:r>
          </a:p>
          <a:p>
            <a:pPr marL="57150" indent="-57150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MPI linkage</a:t>
            </a:r>
          </a:p>
          <a:p>
            <a:pPr marL="57150" indent="-57150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Data cleaning</a:t>
            </a:r>
          </a:p>
          <a:p>
            <a:pPr marL="57150" indent="-57150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Standardization</a:t>
            </a:r>
          </a:p>
          <a:p>
            <a:pPr marL="57150" indent="-5715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(LOINC, CPT, </a:t>
            </a:r>
            <a:r>
              <a:rPr lang="en-US" sz="1200" dirty="0" err="1" smtClean="0">
                <a:latin typeface="Calibri" pitchFamily="34" charset="0"/>
                <a:cs typeface="Calibri" pitchFamily="34" charset="0"/>
              </a:rPr>
              <a:t>RxNorm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, ICD9,SNOMED 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CT)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714500" y="1219200"/>
            <a:ext cx="1409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5888" indent="-115888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Data: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Claims/Services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Member details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Provider details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6172200" y="1143000"/>
            <a:ext cx="160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Data: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Demographic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Insurances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Services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Medications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Problems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Labs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Clinical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Observations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905500" y="1096963"/>
            <a:ext cx="1943100" cy="3932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324600" y="838200"/>
            <a:ext cx="10826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dirty="0">
                <a:latin typeface="Calibri" pitchFamily="34" charset="0"/>
                <a:cs typeface="Calibri" pitchFamily="34" charset="0"/>
              </a:rPr>
              <a:t>Clinical Data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1714500" y="2052935"/>
            <a:ext cx="16383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5888" indent="-115888" eaLnBrk="1" hangingPunct="1"/>
            <a:r>
              <a:rPr lang="en-US" sz="1200" dirty="0" smtClean="0">
                <a:latin typeface="Calibri" pitchFamily="34" charset="0"/>
                <a:cs typeface="Calibri" pitchFamily="34" charset="0"/>
              </a:rPr>
              <a:t>Sites: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BMC </a:t>
            </a:r>
            <a:r>
              <a:rPr lang="en-US" sz="1200" dirty="0" err="1">
                <a:latin typeface="Calibri" pitchFamily="34" charset="0"/>
                <a:cs typeface="Calibri" pitchFamily="34" charset="0"/>
              </a:rPr>
              <a:t>HealthNet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 Plan</a:t>
            </a: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3314700" y="1143000"/>
            <a:ext cx="1219200" cy="1079500"/>
          </a:xfrm>
          <a:custGeom>
            <a:avLst/>
            <a:gdLst>
              <a:gd name="T0" fmla="*/ 0 w 688"/>
              <a:gd name="T1" fmla="*/ 154214 h 728"/>
              <a:gd name="T2" fmla="*/ 1020726 w 688"/>
              <a:gd name="T3" fmla="*/ 154214 h 728"/>
              <a:gd name="T4" fmla="*/ 1190847 w 688"/>
              <a:gd name="T5" fmla="*/ 1079500 h 728"/>
              <a:gd name="T6" fmla="*/ 0 60000 65536"/>
              <a:gd name="T7" fmla="*/ 0 60000 65536"/>
              <a:gd name="T8" fmla="*/ 0 60000 65536"/>
              <a:gd name="T9" fmla="*/ 0 w 688"/>
              <a:gd name="T10" fmla="*/ 0 h 728"/>
              <a:gd name="T11" fmla="*/ 688 w 688"/>
              <a:gd name="T12" fmla="*/ 728 h 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8" h="728">
                <a:moveTo>
                  <a:pt x="0" y="104"/>
                </a:moveTo>
                <a:cubicBezTo>
                  <a:pt x="232" y="52"/>
                  <a:pt x="464" y="0"/>
                  <a:pt x="576" y="104"/>
                </a:cubicBezTo>
                <a:cubicBezTo>
                  <a:pt x="688" y="208"/>
                  <a:pt x="680" y="468"/>
                  <a:pt x="672" y="728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943600" y="2743200"/>
            <a:ext cx="1828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5888" indent="-115888" eaLnBrk="1" hangingPunct="1"/>
            <a:r>
              <a:rPr lang="en-US" sz="1200" dirty="0" smtClean="0">
                <a:latin typeface="Calibri" pitchFamily="34" charset="0"/>
                <a:cs typeface="Calibri" pitchFamily="34" charset="0"/>
              </a:rPr>
              <a:t>Sites: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Boston Medical Center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Dorchester House MSC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Codman Square 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Harvard Street NHC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Healthcare for the Homeless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Greater Roslindale MDC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Whittier Street 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Mattapan CHC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South Boston CHC</a:t>
            </a:r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4419600" y="1333500"/>
            <a:ext cx="1676400" cy="889000"/>
          </a:xfrm>
          <a:custGeom>
            <a:avLst/>
            <a:gdLst>
              <a:gd name="T0" fmla="*/ 1676400 w 856"/>
              <a:gd name="T1" fmla="*/ 127000 h 560"/>
              <a:gd name="T2" fmla="*/ 266344 w 856"/>
              <a:gd name="T3" fmla="*/ 127000 h 560"/>
              <a:gd name="T4" fmla="*/ 78336 w 856"/>
              <a:gd name="T5" fmla="*/ 889000 h 560"/>
              <a:gd name="T6" fmla="*/ 0 60000 65536"/>
              <a:gd name="T7" fmla="*/ 0 60000 65536"/>
              <a:gd name="T8" fmla="*/ 0 60000 65536"/>
              <a:gd name="T9" fmla="*/ 0 w 856"/>
              <a:gd name="T10" fmla="*/ 0 h 560"/>
              <a:gd name="T11" fmla="*/ 856 w 856"/>
              <a:gd name="T12" fmla="*/ 560 h 5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56" h="560">
                <a:moveTo>
                  <a:pt x="856" y="80"/>
                </a:moveTo>
                <a:cubicBezTo>
                  <a:pt x="564" y="40"/>
                  <a:pt x="272" y="0"/>
                  <a:pt x="136" y="80"/>
                </a:cubicBezTo>
                <a:cubicBezTo>
                  <a:pt x="0" y="160"/>
                  <a:pt x="56" y="480"/>
                  <a:pt x="40" y="560"/>
                </a:cubicBezTo>
              </a:path>
            </a:pathLst>
          </a:custGeom>
          <a:solidFill>
            <a:schemeClr val="bg1"/>
          </a:solidFill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3809999" y="4623137"/>
            <a:ext cx="1549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Database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People (1.2 mil)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Facts (650 mil)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Concepts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2" name="Straight Arrow Connector 35"/>
          <p:cNvCxnSpPr>
            <a:cxnSpLocks noChangeShapeType="1"/>
          </p:cNvCxnSpPr>
          <p:nvPr/>
        </p:nvCxnSpPr>
        <p:spPr bwMode="auto">
          <a:xfrm>
            <a:off x="4572000" y="3886200"/>
            <a:ext cx="0" cy="3810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4021666" y="5440363"/>
            <a:ext cx="121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Tools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Query Cell 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HOME Cell </a:t>
            </a:r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5105400" cy="457200"/>
          </a:xfr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MHDR Data </a:t>
            </a:r>
            <a:r>
              <a:rPr lang="en-US" sz="2400" dirty="0">
                <a:solidFill>
                  <a:schemeClr val="tx1"/>
                </a:solidFill>
              </a:rPr>
              <a:t>Exchange Model</a:t>
            </a: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1761067" y="5308937"/>
            <a:ext cx="1532307" cy="10156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 eaLnBrk="1" hangingPunct="1"/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BU-i2b2</a:t>
            </a:r>
            <a:endParaRPr lang="en-US" sz="1200" b="1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BMC only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Web </a:t>
            </a:r>
            <a:r>
              <a:rPr lang="en-US" sz="1200" dirty="0" err="1" smtClean="0">
                <a:latin typeface="Calibri" pitchFamily="34" charset="0"/>
                <a:cs typeface="Calibri" pitchFamily="34" charset="0"/>
              </a:rPr>
              <a:t>accessable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Aggregate data 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No additional IRB 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5715000" y="5308937"/>
            <a:ext cx="2286000" cy="10156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 eaLnBrk="1" hangingPunct="1"/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MHDR</a:t>
            </a:r>
            <a:endParaRPr lang="en-US" sz="1200" b="1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BMC + CHCs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RDP access (with SAS, STATA)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HOME Cell and data extracts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IRB approval required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359401" y="5440362"/>
            <a:ext cx="2743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3352800" y="5405438"/>
            <a:ext cx="342900" cy="47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56778" y="222647"/>
            <a:ext cx="5883275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800" dirty="0" smtClean="0"/>
          </a:p>
          <a:p>
            <a:pPr algn="ctr"/>
            <a:r>
              <a:rPr lang="en-US" dirty="0" smtClean="0"/>
              <a:t>Massachusetts Health Disparities Repository</a:t>
            </a:r>
          </a:p>
          <a:p>
            <a:pPr algn="ctr"/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175188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96838"/>
            <a:ext cx="8258175" cy="662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>
          <a:xfrm rot="10800000" flipV="1">
            <a:off x="1371600" y="3829050"/>
            <a:ext cx="1004888" cy="3619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3" name="TextBox 5"/>
          <p:cNvSpPr txBox="1">
            <a:spLocks noChangeArrowheads="1"/>
          </p:cNvSpPr>
          <p:nvPr/>
        </p:nvSpPr>
        <p:spPr bwMode="auto">
          <a:xfrm>
            <a:off x="2438400" y="3581400"/>
            <a:ext cx="1371600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Ontology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3390901" y="2552700"/>
            <a:ext cx="381000" cy="31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5" name="TextBox 7"/>
          <p:cNvSpPr txBox="1">
            <a:spLocks noChangeArrowheads="1"/>
          </p:cNvSpPr>
          <p:nvPr/>
        </p:nvSpPr>
        <p:spPr bwMode="auto">
          <a:xfrm>
            <a:off x="3200400" y="2743200"/>
            <a:ext cx="80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/>
              <a:t>Facts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781800" y="5257800"/>
            <a:ext cx="1219200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7" name="TextBox 11"/>
          <p:cNvSpPr txBox="1">
            <a:spLocks noChangeArrowheads="1"/>
          </p:cNvSpPr>
          <p:nvPr/>
        </p:nvSpPr>
        <p:spPr bwMode="auto">
          <a:xfrm>
            <a:off x="6172200" y="4887913"/>
            <a:ext cx="914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/>
              <a:t>Count</a:t>
            </a:r>
          </a:p>
        </p:txBody>
      </p:sp>
    </p:spTree>
    <p:extLst>
      <p:ext uri="{BB962C8B-B14F-4D97-AF65-F5344CB8AC3E}">
        <p14:creationId xmlns:p14="http://schemas.microsoft.com/office/powerpoint/2010/main" xmlns="" val="333187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750" y="76200"/>
            <a:ext cx="8274050" cy="663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1646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3200400" y="2514600"/>
            <a:ext cx="3733800" cy="3429000"/>
          </a:xfrm>
          <a:prstGeom prst="ellipse">
            <a:avLst/>
          </a:prstGeom>
          <a:solidFill>
            <a:srgbClr val="0070C0">
              <a:alpha val="49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81600" y="4572000"/>
            <a:ext cx="1676400" cy="646331"/>
          </a:xfrm>
          <a:prstGeom prst="rect">
            <a:avLst/>
          </a:prstGeom>
          <a:solidFill>
            <a:srgbClr val="92D05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1+ Primary Care Visit</a:t>
            </a:r>
            <a:endParaRPr lang="en-US" dirty="0"/>
          </a:p>
        </p:txBody>
      </p:sp>
      <p:sp>
        <p:nvSpPr>
          <p:cNvPr id="131074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152400"/>
            <a:ext cx="80010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Patient Sets Example</a:t>
            </a:r>
          </a:p>
        </p:txBody>
      </p:sp>
      <p:sp>
        <p:nvSpPr>
          <p:cNvPr id="13" name="Oval 12"/>
          <p:cNvSpPr/>
          <p:nvPr/>
        </p:nvSpPr>
        <p:spPr>
          <a:xfrm>
            <a:off x="1143000" y="1295400"/>
            <a:ext cx="6629400" cy="5105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905000" y="2667000"/>
            <a:ext cx="3505200" cy="3200400"/>
          </a:xfrm>
          <a:prstGeom prst="ellipse">
            <a:avLst/>
          </a:prstGeom>
          <a:solidFill>
            <a:srgbClr val="FFFF00">
              <a:alpha val="49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858944" y="3628072"/>
            <a:ext cx="1447800" cy="1477328"/>
          </a:xfrm>
          <a:prstGeom prst="rect">
            <a:avLst/>
          </a:prstGeom>
          <a:solidFill>
            <a:srgbClr val="FFFF0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Ever Diagnosed with Essential HTN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352800" y="1828800"/>
            <a:ext cx="2971800" cy="2819400"/>
          </a:xfrm>
          <a:prstGeom prst="ellipse">
            <a:avLst/>
          </a:prstGeom>
          <a:solidFill>
            <a:srgbClr val="C00000">
              <a:alpha val="49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506880" y="1143000"/>
            <a:ext cx="20574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MHDR Individuals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14800" y="2069068"/>
            <a:ext cx="1371600" cy="369332"/>
          </a:xfrm>
          <a:prstGeom prst="rect">
            <a:avLst/>
          </a:prstGeom>
          <a:solidFill>
            <a:srgbClr val="C0000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 45-64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420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457200"/>
          <a:ext cx="5562601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553"/>
                <a:gridCol w="700553"/>
                <a:gridCol w="941041"/>
                <a:gridCol w="585536"/>
                <a:gridCol w="658729"/>
                <a:gridCol w="658729"/>
                <a:gridCol w="658730"/>
                <a:gridCol w="658730"/>
              </a:tblGrid>
              <a:tr h="254000">
                <a:tc gridSpan="8">
                  <a:txBody>
                    <a:bodyPr/>
                    <a:lstStyle/>
                    <a:p>
                      <a:r>
                        <a:rPr lang="en-US" sz="1200" dirty="0" smtClean="0"/>
                        <a:t>Patients – Site 1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FName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Lname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DOB</a:t>
                      </a:r>
                      <a:r>
                        <a:rPr lang="en-US" sz="1200" b="1" baseline="0" dirty="0" smtClean="0"/>
                        <a:t>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MRN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Site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Gender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Race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…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Patient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10/31/2000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2667000" y="2209800"/>
          <a:ext cx="37338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1143000"/>
                <a:gridCol w="762000"/>
                <a:gridCol w="914400"/>
                <a:gridCol w="381000"/>
              </a:tblGrid>
              <a:tr h="254000">
                <a:tc gridSpan="5">
                  <a:txBody>
                    <a:bodyPr/>
                    <a:lstStyle/>
                    <a:p>
                      <a:r>
                        <a:rPr lang="en-US" sz="1200" dirty="0" smtClean="0"/>
                        <a:t>Patients 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Birth_Date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Sex_Cd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Race_Cd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…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11/07/2000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268288" y="457200"/>
          <a:ext cx="5218097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81"/>
                <a:gridCol w="1319247"/>
                <a:gridCol w="1078872"/>
                <a:gridCol w="927749"/>
                <a:gridCol w="1013748"/>
              </a:tblGrid>
              <a:tr h="228600">
                <a:tc gridSpan="5">
                  <a:txBody>
                    <a:bodyPr/>
                    <a:lstStyle/>
                    <a:p>
                      <a:r>
                        <a:rPr lang="en-US" sz="1200" b="1" dirty="0" smtClean="0"/>
                        <a:t>Clinical Data – Site 2</a:t>
                      </a:r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MRN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Observation_date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baseline="0" dirty="0" smtClean="0"/>
                        <a:t>Observation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Value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…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ABCD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2/15/2010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Hct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11.1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ABCD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2/15/2010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MCV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4835" name="Picture 7" descr="iStock_000012161585Small.jpg"/>
          <p:cNvPicPr>
            <a:picLocks noChangeAspect="1"/>
          </p:cNvPicPr>
          <p:nvPr/>
        </p:nvPicPr>
        <p:blipFill>
          <a:blip r:embed="rId3" cstate="print"/>
          <a:srcRect r="11742"/>
          <a:stretch>
            <a:fillRect/>
          </a:stretch>
        </p:blipFill>
        <p:spPr bwMode="auto">
          <a:xfrm>
            <a:off x="87313" y="1752600"/>
            <a:ext cx="2290762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457200"/>
          <a:ext cx="66294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599"/>
                <a:gridCol w="965705"/>
                <a:gridCol w="777064"/>
                <a:gridCol w="667691"/>
                <a:gridCol w="662940"/>
                <a:gridCol w="736600"/>
                <a:gridCol w="838200"/>
                <a:gridCol w="1371601"/>
              </a:tblGrid>
              <a:tr h="228600">
                <a:tc gridSpan="8">
                  <a:txBody>
                    <a:bodyPr/>
                    <a:lstStyle/>
                    <a:p>
                      <a:r>
                        <a:rPr lang="en-US" sz="1200" dirty="0" smtClean="0"/>
                        <a:t>Billing Data</a:t>
                      </a:r>
                      <a:r>
                        <a:rPr lang="en-US" sz="1200" baseline="0" dirty="0" smtClean="0"/>
                        <a:t> – Site 1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MRN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Visit_date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baseline="0" dirty="0" smtClean="0"/>
                        <a:t>Location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Dx1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Dx2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CPT1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CPT2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PrimIns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1/15/2010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Pedi PC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123.4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125.8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90214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90213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MassHealth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8600" y="457200"/>
          <a:ext cx="5562601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553"/>
                <a:gridCol w="700553"/>
                <a:gridCol w="941041"/>
                <a:gridCol w="585536"/>
                <a:gridCol w="658729"/>
                <a:gridCol w="658729"/>
                <a:gridCol w="658730"/>
                <a:gridCol w="658730"/>
              </a:tblGrid>
              <a:tr h="121920">
                <a:tc gridSpan="8">
                  <a:txBody>
                    <a:bodyPr/>
                    <a:lstStyle/>
                    <a:p>
                      <a:r>
                        <a:rPr lang="en-US" sz="1200" dirty="0" smtClean="0"/>
                        <a:t>Patients – Site 2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FName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Lname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DOB</a:t>
                      </a:r>
                      <a:r>
                        <a:rPr lang="en-US" sz="1200" b="1" baseline="0" dirty="0" smtClean="0"/>
                        <a:t>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MRN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Site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Gender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Race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…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Peter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Patient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10/31/2000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ABCD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2667000" y="3184525"/>
          <a:ext cx="6248401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656"/>
                <a:gridCol w="970344"/>
                <a:gridCol w="914400"/>
                <a:gridCol w="1295400"/>
                <a:gridCol w="990600"/>
                <a:gridCol w="838200"/>
                <a:gridCol w="685801"/>
              </a:tblGrid>
              <a:tr h="198120">
                <a:tc gridSpan="7">
                  <a:txBody>
                    <a:bodyPr/>
                    <a:lstStyle/>
                    <a:p>
                      <a:r>
                        <a:rPr lang="en-US" sz="1200" dirty="0" err="1" smtClean="0"/>
                        <a:t>Observation_facts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Concept_Cd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Start_Date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Value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Location_Cd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End_Date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…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PrimCareVis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1/22/2010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123.4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Dx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125.8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90124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90254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Medicaid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PediPulm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2/22/2010</a:t>
                      </a:r>
                      <a:endParaRPr lang="en-US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Site2-PediPulm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123.4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667000" y="3184525"/>
          <a:ext cx="62484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656"/>
                <a:gridCol w="970344"/>
                <a:gridCol w="914400"/>
                <a:gridCol w="1295400"/>
                <a:gridCol w="990600"/>
                <a:gridCol w="838200"/>
                <a:gridCol w="685801"/>
              </a:tblGrid>
              <a:tr h="198120">
                <a:tc gridSpan="7">
                  <a:txBody>
                    <a:bodyPr/>
                    <a:lstStyle/>
                    <a:p>
                      <a:r>
                        <a:rPr lang="en-US" sz="1200" dirty="0" err="1" smtClean="0"/>
                        <a:t>Observation_facts</a:t>
                      </a:r>
                      <a:r>
                        <a:rPr lang="en-US" sz="120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Concept_Cd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Start_Date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Value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Location_Cd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End_Date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…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PrimCareVis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1/22/2010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123.4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Dx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125.8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90124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90254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Medicaid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PediPulm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Site2-PediPulm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123.4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Hct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11.1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MCV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667000" y="3200400"/>
          <a:ext cx="624840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656"/>
                <a:gridCol w="970344"/>
                <a:gridCol w="914400"/>
                <a:gridCol w="1295400"/>
                <a:gridCol w="990600"/>
                <a:gridCol w="838200"/>
                <a:gridCol w="685801"/>
              </a:tblGrid>
              <a:tr h="198120">
                <a:tc gridSpan="7">
                  <a:txBody>
                    <a:bodyPr/>
                    <a:lstStyle/>
                    <a:p>
                      <a:r>
                        <a:rPr lang="en-US" sz="1200" dirty="0" err="1" smtClean="0"/>
                        <a:t>Observation_facts</a:t>
                      </a:r>
                      <a:r>
                        <a:rPr lang="en-US" sz="120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Concept_Cd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Start_Date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Value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Location_Cd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End_Date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…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PrimCareVis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1/22/2010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123.4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Dx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125.8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90124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90254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1/22/2010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Medicaid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Site1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7086600" y="349250"/>
          <a:ext cx="1828799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587828"/>
                <a:gridCol w="783771"/>
              </a:tblGrid>
              <a:tr h="312420"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Link Table 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MRN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Site</a:t>
                      </a:r>
                      <a:endParaRPr lang="en-US" sz="1200" b="1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</a:tr>
              <a:tr h="3124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ABCD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Site2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7086600" y="427038"/>
          <a:ext cx="1828799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587828"/>
                <a:gridCol w="783771"/>
              </a:tblGrid>
              <a:tr h="254000"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Link Table 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MRN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Site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Site1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76200" y="228600"/>
            <a:ext cx="89916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557463" y="2133600"/>
            <a:ext cx="6477000" cy="457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188" name="TextBox 34"/>
          <p:cNvSpPr txBox="1">
            <a:spLocks noChangeArrowheads="1"/>
          </p:cNvSpPr>
          <p:nvPr/>
        </p:nvSpPr>
        <p:spPr bwMode="auto">
          <a:xfrm>
            <a:off x="304800" y="0"/>
            <a:ext cx="3736975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Staging Area (PHI containing data)</a:t>
            </a:r>
          </a:p>
        </p:txBody>
      </p:sp>
      <p:sp>
        <p:nvSpPr>
          <p:cNvPr id="75189" name="TextBox 32"/>
          <p:cNvSpPr txBox="1">
            <a:spLocks noChangeArrowheads="1"/>
          </p:cNvSpPr>
          <p:nvPr/>
        </p:nvSpPr>
        <p:spPr bwMode="auto">
          <a:xfrm>
            <a:off x="2743200" y="1817688"/>
            <a:ext cx="3787775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i2b2 Repository (de-identified data)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457200"/>
          <a:ext cx="65532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973"/>
                <a:gridCol w="1181825"/>
                <a:gridCol w="855999"/>
                <a:gridCol w="680403"/>
                <a:gridCol w="609600"/>
                <a:gridCol w="838200"/>
                <a:gridCol w="762000"/>
                <a:gridCol w="838200"/>
              </a:tblGrid>
              <a:tr h="228600">
                <a:tc gridSpan="8">
                  <a:txBody>
                    <a:bodyPr/>
                    <a:lstStyle/>
                    <a:p>
                      <a:r>
                        <a:rPr lang="en-US" sz="1200" dirty="0" smtClean="0"/>
                        <a:t>Billing Data – Site 2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MRN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Visit_date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baseline="0" dirty="0" smtClean="0"/>
                        <a:t>Location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Dx1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Dx2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CPT1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CPT2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PrimIns</a:t>
                      </a:r>
                      <a:endParaRPr lang="en-US" sz="1200" b="1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ABCD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2/15/2010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PediPulm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123.4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125.8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90214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90213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Uninsured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400340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" y="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-0.0044 L -0.1625 0.2400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" y="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83 -0.0044 L -0.22083 0.2400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5000" y="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-0.0044 L -0.1625 0.24004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9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5000" y="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66 -0.0044 L -0.21666 0.24004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9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5000" y="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57 -0.0243 L -0.14357 0.22014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 txBox="1">
            <a:spLocks/>
          </p:cNvSpPr>
          <p:nvPr/>
        </p:nvSpPr>
        <p:spPr bwMode="auto">
          <a:xfrm>
            <a:off x="533400" y="609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CC00"/>
                </a:solidFill>
                <a:cs typeface="Arial" charset="0"/>
              </a:rPr>
              <a:t>Value considerations</a:t>
            </a:r>
            <a:endParaRPr lang="en-US" sz="4400" dirty="0">
              <a:solidFill>
                <a:srgbClr val="FFCC00"/>
              </a:solidFill>
              <a:cs typeface="Arial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47800" y="1905000"/>
            <a:ext cx="6629400" cy="4495800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bg1"/>
                </a:solidFill>
                <a:latin typeface="+mj-lt"/>
                <a:cs typeface="Arial" charset="0"/>
              </a:rPr>
              <a:t>i2b2 uses standard coding systems (ontologies) like ICD9, ICD10, LOINC, </a:t>
            </a:r>
            <a:r>
              <a:rPr lang="en-US" sz="3600" dirty="0" err="1" smtClean="0">
                <a:solidFill>
                  <a:schemeClr val="bg1"/>
                </a:solidFill>
                <a:latin typeface="+mj-lt"/>
                <a:cs typeface="Arial" charset="0"/>
              </a:rPr>
              <a:t>RxNorm</a:t>
            </a:r>
            <a:r>
              <a:rPr lang="en-US" sz="3600" dirty="0" smtClean="0">
                <a:solidFill>
                  <a:schemeClr val="bg1"/>
                </a:solidFill>
                <a:latin typeface="+mj-lt"/>
                <a:cs typeface="Arial" charset="0"/>
              </a:rPr>
              <a:t>, SNOMED-CT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bg1"/>
                </a:solidFill>
                <a:latin typeface="+mj-lt"/>
                <a:cs typeface="Arial" charset="0"/>
              </a:rPr>
              <a:t>Observations have five main components: Pt ID, start/end dates, concept ID, and value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bg1"/>
                </a:solidFill>
                <a:latin typeface="+mj-lt"/>
                <a:cs typeface="Arial" charset="0"/>
              </a:rPr>
              <a:t>Concepts with the same code can mean different things</a:t>
            </a:r>
          </a:p>
        </p:txBody>
      </p:sp>
    </p:spTree>
    <p:extLst>
      <p:ext uri="{BB962C8B-B14F-4D97-AF65-F5344CB8AC3E}">
        <p14:creationId xmlns:p14="http://schemas.microsoft.com/office/powerpoint/2010/main" xmlns="" val="220086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t="10375"/>
          <a:stretch/>
        </p:blipFill>
        <p:spPr>
          <a:xfrm>
            <a:off x="533400" y="762000"/>
            <a:ext cx="8077200" cy="527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302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t="10524"/>
          <a:stretch/>
        </p:blipFill>
        <p:spPr>
          <a:xfrm>
            <a:off x="609600" y="762000"/>
            <a:ext cx="7823392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t="10738"/>
          <a:stretch/>
        </p:blipFill>
        <p:spPr>
          <a:xfrm>
            <a:off x="609600" y="762000"/>
            <a:ext cx="795923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347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 txBox="1">
            <a:spLocks/>
          </p:cNvSpPr>
          <p:nvPr/>
        </p:nvSpPr>
        <p:spPr bwMode="auto">
          <a:xfrm>
            <a:off x="457200" y="685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>
                <a:solidFill>
                  <a:srgbClr val="FFCC00"/>
                </a:solidFill>
                <a:cs typeface="Arial" charset="0"/>
              </a:rPr>
              <a:t>i2b2 Compatible Data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057400" y="1905000"/>
            <a:ext cx="6019800" cy="4495800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Demographics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Problems/Diagnoses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Medications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Clinical Observations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Procedures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Laboratory Data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Genomic Data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bg1"/>
                </a:solidFill>
                <a:latin typeface="+mj-lt"/>
                <a:cs typeface="Arial" charset="0"/>
              </a:rPr>
              <a:t>Much more…</a:t>
            </a:r>
          </a:p>
        </p:txBody>
      </p:sp>
    </p:spTree>
    <p:extLst>
      <p:ext uri="{BB962C8B-B14F-4D97-AF65-F5344CB8AC3E}">
        <p14:creationId xmlns:p14="http://schemas.microsoft.com/office/powerpoint/2010/main" xmlns="" val="398381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 txBox="1">
            <a:spLocks noChangeArrowheads="1"/>
          </p:cNvSpPr>
          <p:nvPr/>
        </p:nvSpPr>
        <p:spPr bwMode="auto">
          <a:xfrm>
            <a:off x="533400" y="533400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600">
                <a:solidFill>
                  <a:srgbClr val="FFCC00"/>
                </a:solidFill>
                <a:cs typeface="Arial" charset="0"/>
              </a:rPr>
              <a:t>i2b2 and Health Services Research</a:t>
            </a:r>
          </a:p>
        </p:txBody>
      </p:sp>
      <p:sp>
        <p:nvSpPr>
          <p:cNvPr id="82946" name="Content Placeholder 2"/>
          <p:cNvSpPr txBox="1">
            <a:spLocks/>
          </p:cNvSpPr>
          <p:nvPr/>
        </p:nvSpPr>
        <p:spPr bwMode="auto">
          <a:xfrm>
            <a:off x="990600" y="1676400"/>
            <a:ext cx="7696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i2b2 excels at cohort identification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Lacked </a:t>
            </a: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functionality to describe clinical processes and outcomes </a:t>
            </a:r>
            <a:r>
              <a:rPr lang="en-US" sz="3200" i="1" dirty="0">
                <a:solidFill>
                  <a:schemeClr val="bg1"/>
                </a:solidFill>
                <a:latin typeface="Calibri" pitchFamily="34" charset="0"/>
              </a:rPr>
              <a:t>over time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Outcomes research possible with: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New ontologies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New data (GIS, services, insurance, </a:t>
            </a:r>
            <a:r>
              <a:rPr lang="en-US" sz="3200" dirty="0" err="1" smtClean="0">
                <a:solidFill>
                  <a:schemeClr val="bg1"/>
                </a:solidFill>
                <a:latin typeface="Calibri" pitchFamily="34" charset="0"/>
              </a:rPr>
              <a:t>etc</a:t>
            </a: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Temporal modeling </a:t>
            </a: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of facts as exposures and outcomes</a:t>
            </a:r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 idx="4294967295"/>
          </p:nvPr>
        </p:nvSpPr>
        <p:spPr>
          <a:xfrm>
            <a:off x="2133600" y="228600"/>
            <a:ext cx="5029200" cy="762000"/>
          </a:xfrm>
        </p:spPr>
        <p:txBody>
          <a:bodyPr/>
          <a:lstStyle/>
          <a:p>
            <a:r>
              <a:rPr lang="en-US" sz="4000" dirty="0" smtClean="0">
                <a:ea typeface="ＭＳ Ｐゴシック"/>
                <a:cs typeface="ＭＳ Ｐゴシック"/>
              </a:rPr>
              <a:t>New MHDR Ontologies</a:t>
            </a:r>
          </a:p>
        </p:txBody>
      </p:sp>
      <p:sp>
        <p:nvSpPr>
          <p:cNvPr id="84994" name="Title 1"/>
          <p:cNvSpPr txBox="1">
            <a:spLocks/>
          </p:cNvSpPr>
          <p:nvPr/>
        </p:nvSpPr>
        <p:spPr bwMode="auto">
          <a:xfrm>
            <a:off x="1219200" y="1219200"/>
            <a:ext cx="7467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Administrative:</a:t>
            </a:r>
          </a:p>
          <a:p>
            <a:pPr eaLnBrk="0" hangingPunct="0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Clinical Services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(e.g. GIM, Pediatrics)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By location and specialty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Coding: custom ontology</a:t>
            </a:r>
          </a:p>
          <a:p>
            <a:pPr eaLnBrk="0" hangingPunct="0">
              <a:buFont typeface="Arial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Insurance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(e.g. BCBS, Medicaid)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By payer type (e.g. Commercial, Medicaid)</a:t>
            </a:r>
          </a:p>
          <a:p>
            <a:pPr lvl="1" eaLnBrk="0" hangingPunct="0"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Coding: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Custom</a:t>
            </a:r>
            <a:endParaRPr lang="en-US" sz="2800" dirty="0">
              <a:solidFill>
                <a:schemeClr val="bg1"/>
              </a:solidFill>
              <a:latin typeface="Calibri" pitchFamily="34" charset="0"/>
              <a:ea typeface="ＭＳ Ｐゴシック"/>
              <a:cs typeface="ＭＳ Ｐゴシック"/>
            </a:endParaRPr>
          </a:p>
          <a:p>
            <a:pPr lvl="1" eaLnBrk="0" hangingPunct="0">
              <a:buFontTx/>
              <a:buChar char="•"/>
            </a:pPr>
            <a:endParaRPr lang="en-US" sz="2400" dirty="0">
              <a:solidFill>
                <a:schemeClr val="bg1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84995" name="Title 1"/>
          <p:cNvSpPr txBox="1">
            <a:spLocks/>
          </p:cNvSpPr>
          <p:nvPr/>
        </p:nvSpPr>
        <p:spPr bwMode="auto">
          <a:xfrm>
            <a:off x="1219200" y="4876800"/>
            <a:ext cx="7620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Clinical:</a:t>
            </a:r>
          </a:p>
          <a:p>
            <a:pPr eaLnBrk="0" hangingPunct="0">
              <a:buFont typeface="Arial" charset="0"/>
              <a:buChar char="•"/>
            </a:pPr>
            <a:r>
              <a:rPr lang="en-US" sz="320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</a:t>
            </a:r>
            <a:r>
              <a:rPr lang="en-US" sz="2800" u="sng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Vital Signs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(e.g. Blood Pressure, Growth)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2800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Coding: SNOMED-CT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 idx="4294967295"/>
          </p:nvPr>
        </p:nvSpPr>
        <p:spPr>
          <a:xfrm>
            <a:off x="3533494" y="152400"/>
            <a:ext cx="2667000" cy="533400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US" sz="2800" dirty="0" smtClean="0">
                <a:ea typeface="ＭＳ Ｐゴシック"/>
                <a:cs typeface="ＭＳ Ｐゴシック"/>
              </a:rPr>
              <a:t>New Ontologies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/>
          <a:srcRect l="2734" t="19350" r="60503" b="37740"/>
          <a:stretch>
            <a:fillRect/>
          </a:stretch>
        </p:blipFill>
        <p:spPr bwMode="auto">
          <a:xfrm>
            <a:off x="4029635" y="1295400"/>
            <a:ext cx="1600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5" name="Picture 6" descr="Service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403" y="304800"/>
            <a:ext cx="3205163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7" name="TextBox 8"/>
          <p:cNvSpPr txBox="1">
            <a:spLocks noChangeArrowheads="1"/>
          </p:cNvSpPr>
          <p:nvPr/>
        </p:nvSpPr>
        <p:spPr bwMode="auto">
          <a:xfrm>
            <a:off x="447675" y="6474023"/>
            <a:ext cx="259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Coding: </a:t>
            </a:r>
            <a:r>
              <a:rPr lang="en-US" sz="1400" dirty="0" smtClean="0">
                <a:solidFill>
                  <a:schemeClr val="bg1"/>
                </a:solidFill>
              </a:rPr>
              <a:t>Custom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00075" y="6172200"/>
            <a:ext cx="1143000" cy="304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049" name="TextBox 10"/>
          <p:cNvSpPr txBox="1">
            <a:spLocks noChangeArrowheads="1"/>
          </p:cNvSpPr>
          <p:nvPr/>
        </p:nvSpPr>
        <p:spPr bwMode="auto">
          <a:xfrm>
            <a:off x="3779878" y="3487270"/>
            <a:ext cx="20695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Coding: SNOMED-CT</a:t>
            </a:r>
          </a:p>
        </p:txBody>
      </p:sp>
      <p:sp>
        <p:nvSpPr>
          <p:cNvPr id="87050" name="TextBox 11"/>
          <p:cNvSpPr txBox="1">
            <a:spLocks noChangeArrowheads="1"/>
          </p:cNvSpPr>
          <p:nvPr/>
        </p:nvSpPr>
        <p:spPr bwMode="auto">
          <a:xfrm>
            <a:off x="6239435" y="5943600"/>
            <a:ext cx="2819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Coding: </a:t>
            </a:r>
            <a:r>
              <a:rPr lang="en-US" sz="1400" dirty="0" smtClean="0">
                <a:solidFill>
                  <a:schemeClr val="bg1"/>
                </a:solidFill>
              </a:rPr>
              <a:t>Census - Zip Code - Custom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8600" y="609600"/>
            <a:ext cx="7620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1219200" y="76200"/>
            <a:ext cx="1409700" cy="39220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FFC000"/>
                </a:solidFill>
                <a:latin typeface="+mj-lt"/>
                <a:ea typeface="ＭＳ Ｐゴシック"/>
                <a:cs typeface="ＭＳ Ｐゴシック"/>
              </a:rPr>
              <a:t>Services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3953435" y="76200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FFC000"/>
                </a:solidFill>
                <a:latin typeface="+mj-lt"/>
                <a:ea typeface="ＭＳ Ｐゴシック"/>
                <a:cs typeface="ＭＳ Ｐゴシック"/>
              </a:rPr>
              <a:t>Vital Signs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00" b="1294"/>
          <a:stretch/>
        </p:blipFill>
        <p:spPr bwMode="auto">
          <a:xfrm>
            <a:off x="6278095" y="990601"/>
            <a:ext cx="2695575" cy="4827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4" name="Picture 5" descr="ServicesByLocation.jpg"/>
          <p:cNvPicPr>
            <a:picLocks noChangeAspect="1"/>
          </p:cNvPicPr>
          <p:nvPr/>
        </p:nvPicPr>
        <p:blipFill rotWithShape="1">
          <a:blip r:embed="rId6" cstate="print"/>
          <a:srcRect l="2863" t="45753" r="60272" b="16497"/>
          <a:stretch/>
        </p:blipFill>
        <p:spPr bwMode="auto">
          <a:xfrm>
            <a:off x="1828800" y="1063751"/>
            <a:ext cx="1484947" cy="1603249"/>
          </a:xfrm>
          <a:prstGeom prst="rect">
            <a:avLst/>
          </a:prstGeom>
          <a:noFill/>
          <a:ln w="19050" cmpd="sng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6" name="Title 1"/>
          <p:cNvSpPr txBox="1">
            <a:spLocks/>
          </p:cNvSpPr>
          <p:nvPr/>
        </p:nvSpPr>
        <p:spPr bwMode="auto">
          <a:xfrm>
            <a:off x="6414778" y="381000"/>
            <a:ext cx="2422207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400" dirty="0" smtClean="0">
                <a:solidFill>
                  <a:srgbClr val="FFC000"/>
                </a:solidFill>
                <a:latin typeface="+mj-lt"/>
                <a:ea typeface="ＭＳ Ｐゴシック"/>
                <a:cs typeface="ＭＳ Ｐゴシック"/>
              </a:rPr>
              <a:t>GIS and Insurance</a:t>
            </a:r>
            <a:endParaRPr lang="en-US" sz="2400" dirty="0">
              <a:solidFill>
                <a:srgbClr val="FFC000"/>
              </a:solidFill>
              <a:latin typeface="+mj-lt"/>
              <a:ea typeface="ＭＳ Ｐゴシック"/>
              <a:cs typeface="ＭＳ Ｐゴシック"/>
            </a:endParaRPr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3703679" y="6324600"/>
            <a:ext cx="20695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Coding: </a:t>
            </a:r>
            <a:r>
              <a:rPr lang="en-US" sz="1400" dirty="0" smtClean="0">
                <a:solidFill>
                  <a:schemeClr val="bg1"/>
                </a:solidFill>
              </a:rPr>
              <a:t>Custom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3810000" y="3944470"/>
            <a:ext cx="198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400" dirty="0" smtClean="0">
                <a:solidFill>
                  <a:srgbClr val="FFC000"/>
                </a:solidFill>
                <a:latin typeface="+mj-lt"/>
                <a:ea typeface="ＭＳ Ｐゴシック"/>
                <a:cs typeface="ＭＳ Ｐゴシック"/>
              </a:rPr>
              <a:t>Substance Use</a:t>
            </a:r>
            <a:endParaRPr lang="en-US" sz="2400" dirty="0">
              <a:solidFill>
                <a:srgbClr val="FFC000"/>
              </a:solidFill>
              <a:latin typeface="+mj-lt"/>
              <a:ea typeface="ＭＳ Ｐゴシック"/>
              <a:cs typeface="ＭＳ Ｐゴシック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72" r="5176" b="3466"/>
          <a:stretch/>
        </p:blipFill>
        <p:spPr bwMode="auto">
          <a:xfrm>
            <a:off x="3581400" y="4453858"/>
            <a:ext cx="2438400" cy="1794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CC00"/>
                </a:solidFill>
                <a:cs typeface="Arial" charset="0"/>
              </a:rPr>
              <a:t>The HOME Cell</a:t>
            </a:r>
            <a:endParaRPr lang="en-US" sz="4000" dirty="0">
              <a:solidFill>
                <a:srgbClr val="FFCC00"/>
              </a:solidFill>
              <a:cs typeface="Arial" charset="0"/>
            </a:endParaRPr>
          </a:p>
        </p:txBody>
      </p:sp>
      <p:sp>
        <p:nvSpPr>
          <p:cNvPr id="89090" name="Content Placeholder 2"/>
          <p:cNvSpPr txBox="1">
            <a:spLocks/>
          </p:cNvSpPr>
          <p:nvPr/>
        </p:nvSpPr>
        <p:spPr bwMode="auto">
          <a:xfrm>
            <a:off x="990600" y="1371600"/>
            <a:ext cx="7620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bg1"/>
              </a:buClr>
            </a:pP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A new i2b2 Health Outcome Monitoring and Evaluation (HOME) Cell to model and assess relationships between: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i="1">
                <a:solidFill>
                  <a:schemeClr val="bg1"/>
                </a:solidFill>
                <a:latin typeface="Calibri" pitchFamily="34" charset="0"/>
              </a:rPr>
              <a:t>any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 exposure fact(s)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i="1">
                <a:solidFill>
                  <a:schemeClr val="bg1"/>
                </a:solidFill>
                <a:latin typeface="Calibri" pitchFamily="34" charset="0"/>
              </a:rPr>
              <a:t>any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 outcome fact(s) 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 i="1">
                <a:solidFill>
                  <a:schemeClr val="bg1"/>
                </a:solidFill>
                <a:latin typeface="Calibri" pitchFamily="34" charset="0"/>
              </a:rPr>
              <a:t>many 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temporal relationships 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stratified by </a:t>
            </a:r>
            <a:r>
              <a:rPr lang="en-US" sz="3200" i="1">
                <a:solidFill>
                  <a:schemeClr val="bg1"/>
                </a:solidFill>
                <a:latin typeface="Calibri" pitchFamily="34" charset="0"/>
              </a:rPr>
              <a:t>any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 i2b2 query population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during discrete reference intervals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4"/>
          <p:cNvPicPr>
            <a:picLocks noChangeAspect="1" noChangeArrowheads="1"/>
          </p:cNvPicPr>
          <p:nvPr/>
        </p:nvPicPr>
        <p:blipFill>
          <a:blip r:embed="rId3" cstate="print"/>
          <a:srcRect l="6250" t="10938" r="5823" b="3125"/>
          <a:stretch>
            <a:fillRect/>
          </a:stretch>
        </p:blipFill>
        <p:spPr bwMode="auto">
          <a:xfrm>
            <a:off x="457200" y="228600"/>
            <a:ext cx="8153400" cy="637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38" name="Oval 4"/>
          <p:cNvSpPr>
            <a:spLocks noChangeArrowheads="1"/>
          </p:cNvSpPr>
          <p:nvPr/>
        </p:nvSpPr>
        <p:spPr bwMode="auto">
          <a:xfrm rot="2021404">
            <a:off x="2736850" y="3154363"/>
            <a:ext cx="1628775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Hexagon 3"/>
          <p:cNvSpPr/>
          <p:nvPr/>
        </p:nvSpPr>
        <p:spPr>
          <a:xfrm>
            <a:off x="6400800" y="2514600"/>
            <a:ext cx="2209800" cy="1828800"/>
          </a:xfrm>
          <a:prstGeom prst="hexagon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Health Outcome Monitoring and Evaluation (HOME)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10800000">
            <a:off x="6019800" y="3429000"/>
            <a:ext cx="304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 txBox="1">
            <a:spLocks noChangeArrowheads="1"/>
          </p:cNvSpPr>
          <p:nvPr/>
        </p:nvSpPr>
        <p:spPr bwMode="auto">
          <a:xfrm>
            <a:off x="457200" y="350837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>
                <a:solidFill>
                  <a:srgbClr val="FFCC00"/>
                </a:solidFill>
                <a:latin typeface="+mn-lt"/>
                <a:cs typeface="Arial" charset="0"/>
              </a:rPr>
              <a:t>HOME Cell Components</a:t>
            </a:r>
          </a:p>
        </p:txBody>
      </p:sp>
      <p:sp>
        <p:nvSpPr>
          <p:cNvPr id="95234" name="Content Placeholder 2"/>
          <p:cNvSpPr txBox="1">
            <a:spLocks/>
          </p:cNvSpPr>
          <p:nvPr/>
        </p:nvSpPr>
        <p:spPr bwMode="auto">
          <a:xfrm>
            <a:off x="990600" y="1325563"/>
            <a:ext cx="7772400" cy="515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</a:pPr>
            <a:r>
              <a:rPr lang="en-US" sz="2800" u="sng" dirty="0">
                <a:solidFill>
                  <a:schemeClr val="bg1"/>
                </a:solidFill>
                <a:latin typeface="Calibri" pitchFamily="34" charset="0"/>
              </a:rPr>
              <a:t>Baseline query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from i2b2 Query Cell</a:t>
            </a:r>
          </a:p>
          <a:p>
            <a:pPr marL="228600" indent="-22860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</a:pPr>
            <a:r>
              <a:rPr lang="en-US" sz="2800" u="sng" dirty="0">
                <a:solidFill>
                  <a:schemeClr val="bg1"/>
                </a:solidFill>
                <a:latin typeface="Calibri" pitchFamily="34" charset="0"/>
              </a:rPr>
              <a:t>Constraints: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685800" lvl="1" indent="-22860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</a:pPr>
            <a:r>
              <a:rPr lang="en-US" sz="2800" dirty="0">
                <a:solidFill>
                  <a:srgbClr val="FFCC00"/>
                </a:solidFill>
                <a:latin typeface="Calibri" pitchFamily="34" charset="0"/>
              </a:rPr>
              <a:t>Occurrence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: temporal relationships between facts</a:t>
            </a:r>
          </a:p>
          <a:p>
            <a:pPr marL="685800" lvl="1" indent="-22860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</a:pPr>
            <a:r>
              <a:rPr lang="en-US" sz="2800" dirty="0">
                <a:solidFill>
                  <a:srgbClr val="FFCC00"/>
                </a:solidFill>
                <a:latin typeface="Calibri" pitchFamily="34" charset="0"/>
              </a:rPr>
              <a:t>Value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: extends occurrence constraint to specify numeric values/ranges</a:t>
            </a:r>
          </a:p>
          <a:p>
            <a:pPr marL="685800" lvl="1" indent="-22860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</a:pPr>
            <a:r>
              <a:rPr lang="en-US" sz="2800" dirty="0">
                <a:solidFill>
                  <a:srgbClr val="FFCC00"/>
                </a:solidFill>
                <a:latin typeface="Calibri" pitchFamily="34" charset="0"/>
              </a:rPr>
              <a:t>Age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: models subject’s age at time of fact</a:t>
            </a:r>
          </a:p>
          <a:p>
            <a:pPr marL="228600" indent="-22860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</a:pPr>
            <a:r>
              <a:rPr lang="en-US" sz="2800" u="sng" dirty="0">
                <a:solidFill>
                  <a:schemeClr val="bg1"/>
                </a:solidFill>
                <a:latin typeface="Calibri" pitchFamily="34" charset="0"/>
              </a:rPr>
              <a:t>Strata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: 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i2b2 queries define sub-populations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</a:pPr>
            <a:r>
              <a:rPr lang="en-US" sz="2800" u="sng" dirty="0">
                <a:solidFill>
                  <a:schemeClr val="bg1"/>
                </a:solidFill>
                <a:latin typeface="Calibri" pitchFamily="34" charset="0"/>
              </a:rPr>
              <a:t>Reference interval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period (month, year, date interval) to optionally further constrain data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2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 txBox="1">
            <a:spLocks noChangeArrowheads="1"/>
          </p:cNvSpPr>
          <p:nvPr/>
        </p:nvSpPr>
        <p:spPr bwMode="auto">
          <a:xfrm>
            <a:off x="381000" y="2438400"/>
            <a:ext cx="8305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FFCC00"/>
                </a:solidFill>
                <a:latin typeface="Calibri" pitchFamily="34" charset="0"/>
                <a:cs typeface="Arial" charset="0"/>
              </a:rPr>
              <a:t>HOME Cell Example</a:t>
            </a:r>
            <a:r>
              <a:rPr lang="en-US" sz="3600" dirty="0">
                <a:solidFill>
                  <a:srgbClr val="FFCC00"/>
                </a:solidFill>
                <a:latin typeface="Calibri" pitchFamily="34" charset="0"/>
                <a:cs typeface="Arial" charset="0"/>
              </a:rPr>
              <a:t>:</a:t>
            </a:r>
          </a:p>
          <a:p>
            <a:pPr algn="ctr"/>
            <a:r>
              <a:rPr lang="en-US" sz="3600" dirty="0">
                <a:solidFill>
                  <a:srgbClr val="FFCC00"/>
                </a:solidFill>
                <a:latin typeface="Calibri" pitchFamily="34" charset="0"/>
                <a:cs typeface="Arial" charset="0"/>
              </a:rPr>
              <a:t>Hypertension Control 45-64 Years </a:t>
            </a:r>
            <a:r>
              <a:rPr lang="en-US" sz="3600" dirty="0" smtClean="0">
                <a:solidFill>
                  <a:srgbClr val="FFCC00"/>
                </a:solidFill>
                <a:latin typeface="Calibri" pitchFamily="34" charset="0"/>
                <a:cs typeface="Arial" charset="0"/>
              </a:rPr>
              <a:t>Old</a:t>
            </a:r>
            <a:endParaRPr lang="en-US" sz="3600" dirty="0">
              <a:solidFill>
                <a:srgbClr val="FFCC00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>
                <a:solidFill>
                  <a:srgbClr val="FFCC00"/>
                </a:solidFill>
                <a:latin typeface="+mn-lt"/>
                <a:cs typeface="Arial" charset="0"/>
              </a:rPr>
              <a:t>Initial Query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90600"/>
            <a:ext cx="784225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2"/>
          <p:cNvSpPr txBox="1">
            <a:spLocks noChangeArrowheads="1"/>
          </p:cNvSpPr>
          <p:nvPr/>
        </p:nvSpPr>
        <p:spPr bwMode="auto">
          <a:xfrm>
            <a:off x="2514600" y="350837"/>
            <a:ext cx="441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CC00"/>
                </a:solidFill>
                <a:latin typeface="+mn-lt"/>
                <a:cs typeface="Arial" charset="0"/>
              </a:rPr>
              <a:t>Strata Queries</a:t>
            </a:r>
            <a:endParaRPr lang="en-US" sz="4000" dirty="0">
              <a:solidFill>
                <a:srgbClr val="FFCC00"/>
              </a:solidFill>
              <a:latin typeface="+mn-lt"/>
              <a:cs typeface="Arial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t="45662" r="75263"/>
          <a:stretch>
            <a:fillRect/>
          </a:stretch>
        </p:blipFill>
        <p:spPr bwMode="auto">
          <a:xfrm>
            <a:off x="3048000" y="1295400"/>
            <a:ext cx="327668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90600"/>
            <a:ext cx="7810500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CC00"/>
                </a:solidFill>
                <a:latin typeface="+mn-lt"/>
                <a:cs typeface="Arial" charset="0"/>
              </a:rPr>
              <a:t>Denominator Population</a:t>
            </a:r>
            <a:endParaRPr lang="en-US" sz="4000" dirty="0">
              <a:solidFill>
                <a:srgbClr val="FFCC00"/>
              </a:solidFill>
              <a:latin typeface="+mn-lt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792240" y="1702794"/>
            <a:ext cx="1855959" cy="88800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67000" y="4114800"/>
            <a:ext cx="2133600" cy="1219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257800" y="2971800"/>
            <a:ext cx="2819400" cy="1676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586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5240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>
                <a:solidFill>
                  <a:srgbClr val="FFCC00"/>
                </a:solidFill>
                <a:latin typeface="+mn-lt"/>
                <a:cs typeface="Arial" charset="0"/>
              </a:rPr>
              <a:t>Numerator </a:t>
            </a:r>
            <a:r>
              <a:rPr lang="en-US" sz="4000" dirty="0" smtClean="0">
                <a:solidFill>
                  <a:srgbClr val="FFCC00"/>
                </a:solidFill>
                <a:latin typeface="+mn-lt"/>
                <a:cs typeface="Arial" charset="0"/>
              </a:rPr>
              <a:t>Population</a:t>
            </a:r>
            <a:endParaRPr lang="en-US" sz="4000" dirty="0">
              <a:solidFill>
                <a:srgbClr val="FFCC00"/>
              </a:solidFill>
              <a:latin typeface="+mn-lt"/>
              <a:cs typeface="Arial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481" y="990600"/>
            <a:ext cx="7890919" cy="559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3552825" y="1600200"/>
            <a:ext cx="990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209800" y="2971800"/>
            <a:ext cx="6172200" cy="2362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696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2"/>
          <p:cNvSpPr txBox="1">
            <a:spLocks noChangeArrowheads="1"/>
          </p:cNvSpPr>
          <p:nvPr/>
        </p:nvSpPr>
        <p:spPr bwMode="auto">
          <a:xfrm>
            <a:off x="2514600" y="152400"/>
            <a:ext cx="441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>
                <a:solidFill>
                  <a:srgbClr val="FFCC00"/>
                </a:solidFill>
                <a:latin typeface="+mj-lt"/>
                <a:cs typeface="Arial" charset="0"/>
              </a:rPr>
              <a:t>Strata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762000"/>
            <a:ext cx="7848600" cy="5567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Arrow Connector 15"/>
          <p:cNvCxnSpPr/>
          <p:nvPr/>
        </p:nvCxnSpPr>
        <p:spPr>
          <a:xfrm flipV="1">
            <a:off x="1676400" y="2895600"/>
            <a:ext cx="1905000" cy="1676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752600" y="4419600"/>
            <a:ext cx="1828800" cy="990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621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CC00"/>
                </a:solidFill>
                <a:latin typeface="+mn-lt"/>
                <a:cs typeface="Arial" charset="0"/>
              </a:rPr>
              <a:t>Display/Execute: Percent</a:t>
            </a:r>
            <a:endParaRPr lang="en-US" sz="4000" dirty="0">
              <a:solidFill>
                <a:srgbClr val="FFCC00"/>
              </a:solidFill>
              <a:latin typeface="+mn-lt"/>
              <a:cs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3968" t="12785" r="2186" b="31369"/>
          <a:stretch>
            <a:fillRect/>
          </a:stretch>
        </p:blipFill>
        <p:spPr bwMode="auto">
          <a:xfrm>
            <a:off x="304800" y="1447800"/>
            <a:ext cx="852333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2133600" y="1981200"/>
            <a:ext cx="2514600" cy="1295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38400" y="3048000"/>
            <a:ext cx="4495800" cy="1143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26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24615" t="12785" r="2186" b="3196"/>
          <a:stretch>
            <a:fillRect/>
          </a:stretch>
        </p:blipFill>
        <p:spPr bwMode="auto">
          <a:xfrm>
            <a:off x="457200" y="1143000"/>
            <a:ext cx="6601239" cy="537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19" name="Rectangle 2"/>
          <p:cNvSpPr txBox="1">
            <a:spLocks noChangeArrowheads="1"/>
          </p:cNvSpPr>
          <p:nvPr/>
        </p:nvSpPr>
        <p:spPr bwMode="auto">
          <a:xfrm>
            <a:off x="1447800" y="274638"/>
            <a:ext cx="64770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dirty="0">
                <a:solidFill>
                  <a:srgbClr val="FFCC00"/>
                </a:solidFill>
                <a:latin typeface="+mn-lt"/>
                <a:cs typeface="Arial" charset="0"/>
              </a:rPr>
              <a:t>Sample Result Set</a:t>
            </a:r>
          </a:p>
        </p:txBody>
      </p:sp>
      <p:sp>
        <p:nvSpPr>
          <p:cNvPr id="111621" name="Line 6"/>
          <p:cNvSpPr>
            <a:spLocks noChangeShapeType="1"/>
          </p:cNvSpPr>
          <p:nvPr/>
        </p:nvSpPr>
        <p:spPr bwMode="auto">
          <a:xfrm>
            <a:off x="2819400" y="2164535"/>
            <a:ext cx="16002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22" name="Text Box 7"/>
          <p:cNvSpPr txBox="1">
            <a:spLocks noChangeArrowheads="1"/>
          </p:cNvSpPr>
          <p:nvPr/>
        </p:nvSpPr>
        <p:spPr bwMode="auto">
          <a:xfrm>
            <a:off x="1524000" y="1676400"/>
            <a:ext cx="2838450" cy="366713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Strata Denominator Count</a:t>
            </a:r>
          </a:p>
        </p:txBody>
      </p:sp>
      <p:sp>
        <p:nvSpPr>
          <p:cNvPr id="111623" name="Line 8"/>
          <p:cNvSpPr>
            <a:spLocks noChangeShapeType="1"/>
          </p:cNvSpPr>
          <p:nvPr/>
        </p:nvSpPr>
        <p:spPr bwMode="auto">
          <a:xfrm>
            <a:off x="5105400" y="2590800"/>
            <a:ext cx="771053" cy="56055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24" name="Text Box 9"/>
          <p:cNvSpPr txBox="1">
            <a:spLocks noChangeArrowheads="1"/>
          </p:cNvSpPr>
          <p:nvPr/>
        </p:nvSpPr>
        <p:spPr bwMode="auto">
          <a:xfrm>
            <a:off x="4058981" y="2107899"/>
            <a:ext cx="2609850" cy="366713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Strata Numerator Count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24615" t="18741" r="23766" b="65276"/>
          <a:stretch>
            <a:fillRect/>
          </a:stretch>
        </p:blipFill>
        <p:spPr bwMode="auto">
          <a:xfrm>
            <a:off x="990600" y="3200400"/>
            <a:ext cx="7980218" cy="17526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828140" y="2514600"/>
            <a:ext cx="1249060" cy="369332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Proportion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7467600" y="2971801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78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41" name="Picture 5"/>
          <p:cNvPicPr>
            <a:picLocks noChangeAspect="1" noChangeArrowheads="1"/>
          </p:cNvPicPr>
          <p:nvPr/>
        </p:nvPicPr>
        <p:blipFill>
          <a:blip r:embed="rId2" cstate="print"/>
          <a:srcRect l="22084" t="8148" r="24167" b="11111"/>
          <a:stretch>
            <a:fillRect/>
          </a:stretch>
        </p:blipFill>
        <p:spPr bwMode="auto">
          <a:xfrm>
            <a:off x="838200" y="243368"/>
            <a:ext cx="7543800" cy="637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4734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en-US" dirty="0" smtClean="0"/>
              <a:t>I2b2 + HOME ?</a:t>
            </a:r>
            <a:endParaRPr lang="en-US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2828" y="2971800"/>
            <a:ext cx="330717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2514600"/>
            <a:ext cx="22574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633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93" t="17999" r="64101" b="14438"/>
          <a:stretch>
            <a:fillRect/>
          </a:stretch>
        </p:blipFill>
        <p:spPr bwMode="auto">
          <a:xfrm>
            <a:off x="1905000" y="914400"/>
            <a:ext cx="5381080" cy="5133702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7" t="76196" r="94801" b="14734"/>
          <a:stretch>
            <a:fillRect/>
          </a:stretch>
        </p:blipFill>
        <p:spPr bwMode="auto">
          <a:xfrm>
            <a:off x="6019800" y="3352800"/>
            <a:ext cx="1352550" cy="114953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0" y="228600"/>
            <a:ext cx="6215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Catchment Area for the MHDR, 2005-2011</a:t>
            </a:r>
            <a:endParaRPr lang="en-US" sz="2400" dirty="0" smtClean="0">
              <a:solidFill>
                <a:srgbClr val="FFC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09600" y="6182380"/>
            <a:ext cx="815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71625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Note: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This map shows the number of people, by census tract of residence (2008-2011), who had at least one visit to an MHDR clinical center from 2005-11.  Census tracts with fewer than 20 patients are not included.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3348" y="1080574"/>
            <a:ext cx="3817909" cy="4743463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5765247" y="-802098"/>
            <a:ext cx="184731" cy="21929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/>
          </a:p>
        </p:txBody>
      </p:sp>
      <p:sp>
        <p:nvSpPr>
          <p:cNvPr id="3" name="TextBox 2"/>
          <p:cNvSpPr txBox="1"/>
          <p:nvPr/>
        </p:nvSpPr>
        <p:spPr>
          <a:xfrm>
            <a:off x="1423957" y="2165755"/>
            <a:ext cx="150393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Allston/Brighton (A/B) - 15%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346" y="1770265"/>
            <a:ext cx="1704313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Back Bay/Downtown (BB) - 18%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066" y="3905846"/>
            <a:ext cx="143180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West Roxbury (WR) - 15%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52368" y="2992342"/>
            <a:ext cx="1125629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Fenway (FW) - 20%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4914" y="3402213"/>
            <a:ext cx="137569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Jamaica Plain (JP) - 30%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6034" y="4079999"/>
            <a:ext cx="212750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Mattapan (MT) - 95%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024215" y="1706353"/>
            <a:ext cx="2475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/>
              <a:t>East Boston (EB) - 65% </a:t>
            </a:r>
          </a:p>
          <a:p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sz="1050" dirty="0"/>
              <a:t>(no local EHR data)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03518" y="3422400"/>
            <a:ext cx="294664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North Dorchester (ND) - 100%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08104" y="2801294"/>
            <a:ext cx="327365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South End/Chinatown (SE) – 84%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703517" y="3118242"/>
            <a:ext cx="202170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Roxbury (RX) - 71%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211428" y="4385846"/>
            <a:ext cx="22124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Roslindale (RS) - 45%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708104" y="3745468"/>
            <a:ext cx="285526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South Dorchester (SD) - 91%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4413729" y="4724400"/>
            <a:ext cx="221567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Hyde Park (HP) - </a:t>
            </a:r>
            <a:r>
              <a:rPr lang="en-US" sz="1600" dirty="0"/>
              <a:t>6</a:t>
            </a:r>
            <a:r>
              <a:rPr lang="en-US" sz="1600" dirty="0" smtClean="0"/>
              <a:t>5%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2059" y="1475521"/>
            <a:ext cx="133562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Charlestown (CH) - 17%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08104" y="2450068"/>
            <a:ext cx="252344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South Boston (SB) – 63%</a:t>
            </a:r>
            <a:endParaRPr lang="en-US" sz="16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097018" y="1671728"/>
            <a:ext cx="426344" cy="199631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102363" y="1948726"/>
            <a:ext cx="451457" cy="413236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767583" y="2361962"/>
            <a:ext cx="420657" cy="123748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426176" y="2796300"/>
            <a:ext cx="613724" cy="271769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818132" y="3395241"/>
            <a:ext cx="914906" cy="118234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2685109" y="3971642"/>
            <a:ext cx="218801" cy="27645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033416" y="3985465"/>
            <a:ext cx="696318" cy="653279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4205626" y="4548898"/>
            <a:ext cx="197423" cy="185788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4126549" y="3952339"/>
            <a:ext cx="1048649" cy="542906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5213633" y="3813839"/>
            <a:ext cx="489885" cy="138500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 flipV="1">
            <a:off x="5213632" y="3433003"/>
            <a:ext cx="489886" cy="100738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4" idx="1"/>
          </p:cNvCxnSpPr>
          <p:nvPr/>
        </p:nvCxnSpPr>
        <p:spPr>
          <a:xfrm flipH="1" flipV="1">
            <a:off x="4720349" y="3099434"/>
            <a:ext cx="983168" cy="188085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4786010" y="2929279"/>
            <a:ext cx="917508" cy="87398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5282121" y="2772437"/>
            <a:ext cx="421397" cy="55332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5499622" y="1986772"/>
            <a:ext cx="626336" cy="183900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96933" y="762000"/>
            <a:ext cx="7291611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100" dirty="0"/>
              <a:t>Percent of patients with any BHN Contact during 2011-2014</a:t>
            </a:r>
          </a:p>
          <a:p>
            <a:pPr algn="ctr"/>
            <a:r>
              <a:rPr lang="en-US" sz="2100" dirty="0"/>
              <a:t>by Zip Code of residence 2011-2014*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2626" y="5951019"/>
            <a:ext cx="7108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/>
            <a:r>
              <a:rPr lang="en-US" sz="1050" dirty="0"/>
              <a:t>* </a:t>
            </a:r>
            <a:r>
              <a:rPr lang="en-US" sz="1400" dirty="0"/>
              <a:t>% of patients with address zip code noted at least once 2011-2014 divided by 2010 US Census count for that area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H="1" flipV="1">
            <a:off x="4685407" y="4124618"/>
            <a:ext cx="520627" cy="89511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269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116"/>
          <p:cNvGrpSpPr>
            <a:grpSpLocks/>
          </p:cNvGrpSpPr>
          <p:nvPr/>
        </p:nvGrpSpPr>
        <p:grpSpPr bwMode="auto">
          <a:xfrm>
            <a:off x="2057400" y="838200"/>
            <a:ext cx="5455424" cy="5340350"/>
            <a:chOff x="1080" y="2340"/>
            <a:chExt cx="10186" cy="9720"/>
          </a:xfrm>
        </p:grpSpPr>
        <p:pic>
          <p:nvPicPr>
            <p:cNvPr id="117" name="Picture 38"/>
            <p:cNvPicPr>
              <a:picLocks noChangeAspect="1" noChangeArrowheads="1"/>
            </p:cNvPicPr>
            <p:nvPr/>
          </p:nvPicPr>
          <p:blipFill>
            <a:blip r:embed="rId2" cstate="print"/>
            <a:srcRect l="17336" t="19647" r="28732" b="14243"/>
            <a:stretch>
              <a:fillRect/>
            </a:stretch>
          </p:blipFill>
          <p:spPr bwMode="auto">
            <a:xfrm>
              <a:off x="1080" y="2340"/>
              <a:ext cx="9900" cy="9720"/>
            </a:xfrm>
            <a:prstGeom prst="rect">
              <a:avLst/>
            </a:prstGeom>
            <a:noFill/>
          </p:spPr>
        </p:pic>
        <p:pic>
          <p:nvPicPr>
            <p:cNvPr id="118" name="Picture 39"/>
            <p:cNvPicPr>
              <a:picLocks noChangeAspect="1" noChangeArrowheads="1"/>
            </p:cNvPicPr>
            <p:nvPr/>
          </p:nvPicPr>
          <p:blipFill>
            <a:blip r:embed="rId3" cstate="print"/>
            <a:srcRect l="507" t="76268" r="90369" b="14240"/>
            <a:stretch>
              <a:fillRect/>
            </a:stretch>
          </p:blipFill>
          <p:spPr bwMode="auto">
            <a:xfrm>
              <a:off x="8336" y="7110"/>
              <a:ext cx="2930" cy="2442"/>
            </a:xfrm>
            <a:prstGeom prst="rect">
              <a:avLst/>
            </a:prstGeom>
            <a:noFill/>
          </p:spPr>
        </p:pic>
        <p:sp>
          <p:nvSpPr>
            <p:cNvPr id="119" name="AutoShape 12"/>
            <p:cNvSpPr>
              <a:spLocks noChangeArrowheads="1"/>
            </p:cNvSpPr>
            <p:nvPr/>
          </p:nvSpPr>
          <p:spPr bwMode="auto">
            <a:xfrm>
              <a:off x="5940" y="5760"/>
              <a:ext cx="165" cy="195"/>
            </a:xfrm>
            <a:custGeom>
              <a:avLst/>
              <a:gdLst>
                <a:gd name="T0" fmla="*/ 0 w 104775"/>
                <a:gd name="T1" fmla="*/ 74 h 123825"/>
                <a:gd name="T2" fmla="*/ 63 w 104775"/>
                <a:gd name="T3" fmla="*/ 74 h 123825"/>
                <a:gd name="T4" fmla="*/ 83 w 104775"/>
                <a:gd name="T5" fmla="*/ 0 h 123825"/>
                <a:gd name="T6" fmla="*/ 102 w 104775"/>
                <a:gd name="T7" fmla="*/ 74 h 123825"/>
                <a:gd name="T8" fmla="*/ 165 w 104775"/>
                <a:gd name="T9" fmla="*/ 74 h 123825"/>
                <a:gd name="T10" fmla="*/ 114 w 104775"/>
                <a:gd name="T11" fmla="*/ 121 h 123825"/>
                <a:gd name="T12" fmla="*/ 133 w 104775"/>
                <a:gd name="T13" fmla="*/ 195 h 123825"/>
                <a:gd name="T14" fmla="*/ 83 w 104775"/>
                <a:gd name="T15" fmla="*/ 149 h 123825"/>
                <a:gd name="T16" fmla="*/ 32 w 104775"/>
                <a:gd name="T17" fmla="*/ 195 h 123825"/>
                <a:gd name="T18" fmla="*/ 51 w 104775"/>
                <a:gd name="T19" fmla="*/ 121 h 123825"/>
                <a:gd name="T20" fmla="*/ 0 w 104775"/>
                <a:gd name="T21" fmla="*/ 74 h 1238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4775" h="123825">
                  <a:moveTo>
                    <a:pt x="0" y="47297"/>
                  </a:moveTo>
                  <a:lnTo>
                    <a:pt x="40021" y="47297"/>
                  </a:lnTo>
                  <a:lnTo>
                    <a:pt x="52388" y="0"/>
                  </a:lnTo>
                  <a:lnTo>
                    <a:pt x="64754" y="47297"/>
                  </a:lnTo>
                  <a:lnTo>
                    <a:pt x="104775" y="47297"/>
                  </a:lnTo>
                  <a:lnTo>
                    <a:pt x="72397" y="76528"/>
                  </a:lnTo>
                  <a:lnTo>
                    <a:pt x="84765" y="123825"/>
                  </a:lnTo>
                  <a:lnTo>
                    <a:pt x="52388" y="94593"/>
                  </a:lnTo>
                  <a:lnTo>
                    <a:pt x="20010" y="123825"/>
                  </a:lnTo>
                  <a:lnTo>
                    <a:pt x="32378" y="76528"/>
                  </a:lnTo>
                  <a:lnTo>
                    <a:pt x="0" y="47297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71625" algn="l"/>
              </a:tabLst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Catchment Area for Boston Medical Center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501939" y="182434"/>
            <a:ext cx="64506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tabLst>
                <a:tab pos="1571625" algn="l"/>
              </a:tabLst>
            </a:pPr>
            <a:r>
              <a:rPr lang="en-US" sz="2400" b="1" dirty="0" smtClean="0">
                <a:solidFill>
                  <a:srgbClr val="FFC000"/>
                </a:solidFill>
              </a:rPr>
              <a:t>Catchment Area for Boston Medical Center</a:t>
            </a:r>
            <a:endParaRPr lang="en-US" sz="2400" dirty="0" smtClean="0">
              <a:solidFill>
                <a:srgbClr val="FFC000"/>
              </a:solidFill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905000" y="6258580"/>
            <a:ext cx="5562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71625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Note: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Number of people, by census tract of residence (2008-2011), who had at least one visit to </a:t>
            </a:r>
            <a:r>
              <a:rPr lang="en-US" sz="140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the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clinical center from 2005-11. 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4800"/>
            <a:ext cx="485047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5163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785" t="18187" r="13058" b="10945"/>
          <a:stretch>
            <a:fillRect/>
          </a:stretch>
        </p:blipFill>
        <p:spPr bwMode="auto">
          <a:xfrm>
            <a:off x="1981200" y="1295400"/>
            <a:ext cx="5141648" cy="45914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47800" y="304800"/>
            <a:ext cx="6013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Adult Blood Pressure Control by Center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2005-11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0175" y="6106180"/>
            <a:ext cx="6089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 </a:t>
            </a:r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Percent of patients with essential HTN whose latest systolic BP was &lt; 140 and diastolic BP was &lt; 90 during each year for each center.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12003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Blood Pressure Control by Sex-Race</a:t>
            </a:r>
            <a:endParaRPr lang="en-US" sz="2400" dirty="0" smtClean="0">
              <a:solidFill>
                <a:srgbClr val="FFC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2005-2011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100107" y="5968425"/>
            <a:ext cx="6900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Percent of patients with essential HTN whose latest systolic BP was &lt; 140 and diastolic BP was &lt; 90 during each year for patients of differing race and/or sex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626" t="18069" r="13124" b="10625"/>
          <a:stretch>
            <a:fillRect/>
          </a:stretch>
        </p:blipFill>
        <p:spPr bwMode="auto">
          <a:xfrm>
            <a:off x="1676400" y="1447800"/>
            <a:ext cx="5700127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524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Blood Pressure Control by Census Tract</a:t>
            </a:r>
            <a:endParaRPr lang="en-US" sz="2400" dirty="0" smtClean="0">
              <a:solidFill>
                <a:srgbClr val="FFC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5906869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Percent of primary care patients with essential HTN whose latest systolic BP was &lt; 140 and diastolic BP was &lt; 90 by census tract.  Patients were assigned to a tract if they had at least one address listed in the tract during 2008-2011.</a:t>
            </a:r>
            <a:endParaRPr lang="en-US" sz="1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74" t="16031" r="30376" b="15843"/>
          <a:stretch>
            <a:fillRect/>
          </a:stretch>
        </p:blipFill>
        <p:spPr bwMode="auto">
          <a:xfrm>
            <a:off x="2272470" y="1143000"/>
            <a:ext cx="4197405" cy="464820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0" t="72844" r="90543" b="15932"/>
          <a:stretch>
            <a:fillRect/>
          </a:stretch>
        </p:blipFill>
        <p:spPr bwMode="auto">
          <a:xfrm>
            <a:off x="5758193" y="3622765"/>
            <a:ext cx="1234622" cy="1254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Blood Pressure Control Rates by Census Tract</a:t>
            </a:r>
            <a:endParaRPr lang="en-US" sz="2400" dirty="0" smtClean="0">
              <a:solidFill>
                <a:srgbClr val="FFC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 Medical Center, 2010-11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5943600"/>
            <a:ext cx="716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Percent of primary care patients with essential HTN whose latest systolic BP was &lt; 140 and diastolic BP was &lt; 90 by census tract.  Patients were assigned to a tract if they had at least one address listed in the tract during 2008-2011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grpSp>
        <p:nvGrpSpPr>
          <p:cNvPr id="96258" name="Group 120"/>
          <p:cNvGrpSpPr>
            <a:grpSpLocks/>
          </p:cNvGrpSpPr>
          <p:nvPr/>
        </p:nvGrpSpPr>
        <p:grpSpPr bwMode="auto">
          <a:xfrm>
            <a:off x="2370883" y="1212850"/>
            <a:ext cx="4106117" cy="4578350"/>
            <a:chOff x="1632" y="2700"/>
            <a:chExt cx="9348" cy="10260"/>
          </a:xfrm>
        </p:grpSpPr>
        <p:pic>
          <p:nvPicPr>
            <p:cNvPr id="121" name="Picture 42"/>
            <p:cNvPicPr>
              <a:picLocks noChangeAspect="1" noChangeArrowheads="1"/>
            </p:cNvPicPr>
            <p:nvPr/>
          </p:nvPicPr>
          <p:blipFill>
            <a:blip r:embed="rId2" cstate="print"/>
            <a:srcRect l="21526" t="19647" r="30412" b="14496"/>
            <a:stretch>
              <a:fillRect/>
            </a:stretch>
          </p:blipFill>
          <p:spPr bwMode="auto">
            <a:xfrm>
              <a:off x="1632" y="2700"/>
              <a:ext cx="9348" cy="10260"/>
            </a:xfrm>
            <a:prstGeom prst="rect">
              <a:avLst/>
            </a:prstGeom>
            <a:noFill/>
          </p:spPr>
        </p:pic>
        <p:pic>
          <p:nvPicPr>
            <p:cNvPr id="122" name="Picture 43"/>
            <p:cNvPicPr>
              <a:picLocks noChangeAspect="1" noChangeArrowheads="1"/>
            </p:cNvPicPr>
            <p:nvPr/>
          </p:nvPicPr>
          <p:blipFill>
            <a:blip r:embed="rId3" cstate="print"/>
            <a:srcRect l="595" t="74246" r="90485" b="14182"/>
            <a:stretch>
              <a:fillRect/>
            </a:stretch>
          </p:blipFill>
          <p:spPr bwMode="auto">
            <a:xfrm>
              <a:off x="9000" y="8820"/>
              <a:ext cx="1906" cy="1980"/>
            </a:xfrm>
            <a:prstGeom prst="rect">
              <a:avLst/>
            </a:prstGeom>
            <a:noFill/>
          </p:spPr>
        </p:pic>
        <p:sp>
          <p:nvSpPr>
            <p:cNvPr id="123" name="Freeform 44"/>
            <p:cNvSpPr>
              <a:spLocks noChangeArrowheads="1"/>
            </p:cNvSpPr>
            <p:nvPr/>
          </p:nvSpPr>
          <p:spPr bwMode="auto">
            <a:xfrm>
              <a:off x="7200" y="6300"/>
              <a:ext cx="165" cy="195"/>
            </a:xfrm>
            <a:custGeom>
              <a:avLst/>
              <a:gdLst>
                <a:gd name="T0" fmla="*/ 0 w 104775"/>
                <a:gd name="T1" fmla="*/ 74 h 123825"/>
                <a:gd name="T2" fmla="*/ 63 w 104775"/>
                <a:gd name="T3" fmla="*/ 74 h 123825"/>
                <a:gd name="T4" fmla="*/ 83 w 104775"/>
                <a:gd name="T5" fmla="*/ 0 h 123825"/>
                <a:gd name="T6" fmla="*/ 102 w 104775"/>
                <a:gd name="T7" fmla="*/ 74 h 123825"/>
                <a:gd name="T8" fmla="*/ 165 w 104775"/>
                <a:gd name="T9" fmla="*/ 74 h 123825"/>
                <a:gd name="T10" fmla="*/ 114 w 104775"/>
                <a:gd name="T11" fmla="*/ 121 h 123825"/>
                <a:gd name="T12" fmla="*/ 133 w 104775"/>
                <a:gd name="T13" fmla="*/ 195 h 123825"/>
                <a:gd name="T14" fmla="*/ 83 w 104775"/>
                <a:gd name="T15" fmla="*/ 149 h 123825"/>
                <a:gd name="T16" fmla="*/ 32 w 104775"/>
                <a:gd name="T17" fmla="*/ 195 h 123825"/>
                <a:gd name="T18" fmla="*/ 51 w 104775"/>
                <a:gd name="T19" fmla="*/ 121 h 123825"/>
                <a:gd name="T20" fmla="*/ 0 w 104775"/>
                <a:gd name="T21" fmla="*/ 74 h 1238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4775" h="123825">
                  <a:moveTo>
                    <a:pt x="0" y="47297"/>
                  </a:moveTo>
                  <a:lnTo>
                    <a:pt x="40021" y="47297"/>
                  </a:lnTo>
                  <a:lnTo>
                    <a:pt x="52388" y="0"/>
                  </a:lnTo>
                  <a:lnTo>
                    <a:pt x="64754" y="47297"/>
                  </a:lnTo>
                  <a:lnTo>
                    <a:pt x="104775" y="47297"/>
                  </a:lnTo>
                  <a:lnTo>
                    <a:pt x="72397" y="76528"/>
                  </a:lnTo>
                  <a:lnTo>
                    <a:pt x="84765" y="123825"/>
                  </a:lnTo>
                  <a:lnTo>
                    <a:pt x="52388" y="94593"/>
                  </a:lnTo>
                  <a:lnTo>
                    <a:pt x="20010" y="123825"/>
                  </a:lnTo>
                  <a:lnTo>
                    <a:pt x="32378" y="76528"/>
                  </a:lnTo>
                  <a:lnTo>
                    <a:pt x="0" y="47297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52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Lipid Screening by Center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2005-2011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5867400"/>
            <a:ext cx="7162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Percent of patients (male ≥ 35 years old or female ≥ 45 years old) with a primary care visit during the year and at least one lipid screening  test (HDL, LDL, or Total Cholesterol) within 2 years preceding or 60 days following the visit for each Center </a:t>
            </a:r>
            <a:r>
              <a:rPr lang="en-US" dirty="0" smtClean="0">
                <a:solidFill>
                  <a:srgbClr val="FFC000"/>
                </a:solidFill>
              </a:rPr>
              <a:t>. </a:t>
            </a:r>
          </a:p>
        </p:txBody>
      </p:sp>
      <p:graphicFrame>
        <p:nvGraphicFramePr>
          <p:cNvPr id="4" name="Picture 39"/>
          <p:cNvGraphicFramePr/>
          <p:nvPr>
            <p:extLst>
              <p:ext uri="{D42A27DB-BD31-4B8C-83A1-F6EECF244321}">
                <p14:modId xmlns:p14="http://schemas.microsoft.com/office/powerpoint/2010/main" xmlns="" val="1776643128"/>
              </p:ext>
            </p:extLst>
          </p:nvPr>
        </p:nvGraphicFramePr>
        <p:xfrm>
          <a:off x="2561317" y="1295400"/>
          <a:ext cx="4173765" cy="4277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Lipid Control for High Risk CVD Patients by Center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2005-2011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5966936"/>
            <a:ext cx="7391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Percentage of high risk CVD patients (≥ 20 years old) with a primary care visit during the reference year who had controlled lipid levels (HDL &gt;50 in females, HDL &gt;40 in males, or Total Cholesterol &lt;200) stratified by CHC.. </a:t>
            </a:r>
            <a:endParaRPr lang="en-US" sz="1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5114" y="1079151"/>
            <a:ext cx="4659086" cy="47882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524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Adult Obesity by Sex-Race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2005-2011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2954" y="6106180"/>
            <a:ext cx="5890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</a:t>
            </a:r>
            <a:r>
              <a:rPr lang="en-US" sz="1400" dirty="0" smtClean="0">
                <a:solidFill>
                  <a:srgbClr val="FFC000"/>
                </a:solidFill>
              </a:rPr>
              <a:t>: Percent of patients with a primary care visit at 18- 65 years old during the reference year who had a BMI </a:t>
            </a:r>
            <a:r>
              <a:rPr lang="en-US" sz="1400" u="sng" dirty="0" smtClean="0">
                <a:solidFill>
                  <a:srgbClr val="FFC000"/>
                </a:solidFill>
              </a:rPr>
              <a:t>&gt;</a:t>
            </a:r>
            <a:r>
              <a:rPr lang="en-US" sz="1400" dirty="0" smtClean="0">
                <a:solidFill>
                  <a:srgbClr val="FFC000"/>
                </a:solidFill>
              </a:rPr>
              <a:t>30 by race and gender </a:t>
            </a:r>
            <a:endParaRPr lang="en-US" sz="1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94" t="18216" r="26056" b="12764"/>
          <a:stretch>
            <a:fillRect/>
          </a:stretch>
        </p:blipFill>
        <p:spPr bwMode="auto">
          <a:xfrm>
            <a:off x="2362200" y="1179731"/>
            <a:ext cx="4458684" cy="4687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003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Adult Obesity in Boston, 2010-2011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6019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Percent of patients with essential HTN whose latest systolic BP was &lt; 140 and diastolic BP was &lt; 90 during each year for patients of differing race and/or sex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95" t="18028" r="65384" b="14664"/>
          <a:stretch>
            <a:fillRect/>
          </a:stretch>
        </p:blipFill>
        <p:spPr bwMode="auto">
          <a:xfrm>
            <a:off x="2209800" y="1002870"/>
            <a:ext cx="4724400" cy="486453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4" t="75684" r="95203" b="14995"/>
          <a:stretch>
            <a:fillRect/>
          </a:stretch>
        </p:blipFill>
        <p:spPr bwMode="auto">
          <a:xfrm>
            <a:off x="6400800" y="3230427"/>
            <a:ext cx="1232716" cy="10367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417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Childhood Obesity Screening by Center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2005-2011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602998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</a:t>
            </a:r>
            <a:r>
              <a:rPr lang="en-US" sz="1400" dirty="0" smtClean="0">
                <a:solidFill>
                  <a:srgbClr val="FFC000"/>
                </a:solidFill>
              </a:rPr>
              <a:t>: For patients who were seen at each Center during 2010-2011, percent of patients with a primary care visit at 3-18 years old during the reference year who had a recorded BMI %’</a:t>
            </a:r>
            <a:r>
              <a:rPr lang="en-US" sz="1400" dirty="0" err="1" smtClean="0">
                <a:solidFill>
                  <a:srgbClr val="FFC000"/>
                </a:solidFill>
              </a:rPr>
              <a:t>ile</a:t>
            </a:r>
            <a:r>
              <a:rPr lang="en-US" sz="1400" dirty="0" smtClean="0">
                <a:solidFill>
                  <a:srgbClr val="FFC000"/>
                </a:solidFill>
              </a:rPr>
              <a:t> by Center.  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93" t="18111" r="26414" b="12167"/>
          <a:stretch>
            <a:fillRect/>
          </a:stretch>
        </p:blipFill>
        <p:spPr bwMode="auto">
          <a:xfrm>
            <a:off x="2451463" y="1284652"/>
            <a:ext cx="4177937" cy="4430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Childhood Obesity by Sex-Race 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2009-2011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60198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</a:t>
            </a:r>
            <a:r>
              <a:rPr lang="en-US" sz="1400" dirty="0" smtClean="0">
                <a:solidFill>
                  <a:srgbClr val="FFC000"/>
                </a:solidFill>
              </a:rPr>
              <a:t>: Percent of children with a primary care visit at 3-18 years old during the reference year who had a BMI Percentile ≥ 95%’ile by race and/or sex. </a:t>
            </a:r>
            <a:endParaRPr lang="en-US" sz="1400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75" t="19745" r="29692" b="11377"/>
          <a:stretch/>
        </p:blipFill>
        <p:spPr bwMode="auto">
          <a:xfrm>
            <a:off x="2345781" y="1317674"/>
            <a:ext cx="4207419" cy="4531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24135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Cigarette smoking in Adults by Center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Boston, 2005-2011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60960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Note:</a:t>
            </a:r>
            <a:r>
              <a:rPr lang="en-US" sz="1400" dirty="0" smtClean="0">
                <a:solidFill>
                  <a:srgbClr val="FFC000"/>
                </a:solidFill>
              </a:rPr>
              <a:t> Patients with a primary care visit during the reference year who were ≥18 years old at the time of the visit, were screened for cigarette use, and reported being a smoker by CHC</a:t>
            </a:r>
            <a:endParaRPr lang="en-US" sz="1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593" t="18460" r="26529" b="12282"/>
          <a:stretch>
            <a:fillRect/>
          </a:stretch>
        </p:blipFill>
        <p:spPr bwMode="auto">
          <a:xfrm>
            <a:off x="2353542" y="1201344"/>
            <a:ext cx="4428258" cy="4742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Passive Cigarette Exposure in Children by </a:t>
            </a:r>
            <a:r>
              <a:rPr lang="en-US" sz="2400" b="1" dirty="0" smtClean="0">
                <a:solidFill>
                  <a:srgbClr val="FFC000"/>
                </a:solidFill>
              </a:rPr>
              <a:t>Sex-Race</a:t>
            </a:r>
            <a:endParaRPr lang="en-US" sz="2400" dirty="0">
              <a:solidFill>
                <a:srgbClr val="FFC000"/>
              </a:solidFill>
            </a:endParaRP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Boston, 2005-2011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610618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</a:rPr>
              <a:t>Note:</a:t>
            </a:r>
            <a:r>
              <a:rPr lang="en-US" sz="1400" dirty="0">
                <a:solidFill>
                  <a:srgbClr val="FFC000"/>
                </a:solidFill>
              </a:rPr>
              <a:t> Children with a primary care visit during the reference year who were 0-12 years old at the time of the visit, screened for passive exposure, and reported smoking in the home by race and/or sex</a:t>
            </a:r>
            <a:r>
              <a:rPr lang="en-US" sz="1400" dirty="0" smtClean="0">
                <a:solidFill>
                  <a:srgbClr val="FFC000"/>
                </a:solidFill>
              </a:rPr>
              <a:t>. </a:t>
            </a:r>
            <a:endParaRPr lang="en-US" sz="1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713" t="18073" r="13232" b="12480"/>
          <a:stretch>
            <a:fillRect/>
          </a:stretch>
        </p:blipFill>
        <p:spPr bwMode="auto">
          <a:xfrm>
            <a:off x="1371600" y="1143000"/>
            <a:ext cx="6400800" cy="472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77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409700" y="1181048"/>
            <a:ext cx="6324600" cy="4495904"/>
            <a:chOff x="14592" y="8178"/>
            <a:chExt cx="3674" cy="2525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592" y="8495"/>
              <a:ext cx="3674" cy="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14592" y="8178"/>
              <a:ext cx="3674" cy="41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115498" tIns="57749" rIns="115498" bIns="57749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576263" indent="-119063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1154113" indent="-239713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731963" indent="-360363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2309813" indent="-481013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r>
                <a:rPr lang="en-US" sz="2000" b="1" dirty="0" smtClean="0">
                  <a:latin typeface="Calibri" pitchFamily="34" charset="0"/>
                </a:rPr>
                <a:t>Percent of Asthma Patients with Assessment of Daytime or Nighttime Symptoms by Center* 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362200" y="2855893"/>
            <a:ext cx="8382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EHR Asthma Form </a:t>
            </a:r>
          </a:p>
          <a:p>
            <a:pPr algn="ctr"/>
            <a:r>
              <a:rPr lang="en-US" sz="1400" dirty="0" smtClean="0">
                <a:latin typeface="+mj-lt"/>
              </a:rPr>
              <a:t>Added</a:t>
            </a:r>
            <a:endParaRPr lang="en-US" sz="1400" dirty="0">
              <a:latin typeface="+mj-lt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743200" y="3863618"/>
            <a:ext cx="114300" cy="47978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2000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HOME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610600" cy="1371600"/>
          </a:xfrm>
        </p:spPr>
        <p:txBody>
          <a:bodyPr/>
          <a:lstStyle/>
          <a:p>
            <a:r>
              <a:rPr lang="en-US" sz="2400" dirty="0" smtClean="0"/>
              <a:t>5 Collaborating i2b2-enabled CTSAs</a:t>
            </a:r>
          </a:p>
          <a:p>
            <a:r>
              <a:rPr lang="en-US" sz="2400" dirty="0" smtClean="0"/>
              <a:t>Comparative effectiveness evaluation of medications for hypertension, hypercholesterolemia, childhood asthma, diabetes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446" t="11957" r="35190" b="10870"/>
          <a:stretch>
            <a:fillRect/>
          </a:stretch>
        </p:blipFill>
        <p:spPr bwMode="auto">
          <a:xfrm>
            <a:off x="609600" y="3200400"/>
            <a:ext cx="4488287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4-Point Star 17"/>
          <p:cNvSpPr/>
          <p:nvPr/>
        </p:nvSpPr>
        <p:spPr>
          <a:xfrm>
            <a:off x="762000" y="3581400"/>
            <a:ext cx="304800" cy="304800"/>
          </a:xfrm>
          <a:prstGeom prst="star4">
            <a:avLst>
              <a:gd name="adj" fmla="val 2141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4-Point Star 18"/>
          <p:cNvSpPr/>
          <p:nvPr/>
        </p:nvSpPr>
        <p:spPr>
          <a:xfrm>
            <a:off x="3581400" y="5486400"/>
            <a:ext cx="304800" cy="304800"/>
          </a:xfrm>
          <a:prstGeom prst="star4">
            <a:avLst>
              <a:gd name="adj" fmla="val 2141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4-Point Star 19"/>
          <p:cNvSpPr/>
          <p:nvPr/>
        </p:nvSpPr>
        <p:spPr>
          <a:xfrm>
            <a:off x="3733800" y="4648200"/>
            <a:ext cx="304800" cy="304800"/>
          </a:xfrm>
          <a:prstGeom prst="star4">
            <a:avLst>
              <a:gd name="adj" fmla="val 2141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4-Point Star 20"/>
          <p:cNvSpPr/>
          <p:nvPr/>
        </p:nvSpPr>
        <p:spPr>
          <a:xfrm>
            <a:off x="4572000" y="4114800"/>
            <a:ext cx="304800" cy="304800"/>
          </a:xfrm>
          <a:prstGeom prst="star4">
            <a:avLst>
              <a:gd name="adj" fmla="val 2141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4-Point Star 21"/>
          <p:cNvSpPr/>
          <p:nvPr/>
        </p:nvSpPr>
        <p:spPr>
          <a:xfrm>
            <a:off x="4724400" y="4191000"/>
            <a:ext cx="304800" cy="304800"/>
          </a:xfrm>
          <a:prstGeom prst="star4">
            <a:avLst>
              <a:gd name="adj" fmla="val 2141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5257800" y="3200400"/>
            <a:ext cx="3733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Tx/>
              <a:buChar char="•"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Boston University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Univ.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Massachusetts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Tx/>
              <a:buChar char="•"/>
              <a:tabLst/>
              <a:defRPr/>
            </a:pPr>
            <a:r>
              <a:rPr lang="en-US" sz="2400" baseline="0" dirty="0" smtClean="0">
                <a:solidFill>
                  <a:schemeClr val="bg1"/>
                </a:solidFill>
                <a:latin typeface="+mn-lt"/>
              </a:rPr>
              <a:t>Univ.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of Cincinnati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Univ.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Alabama at Birmingham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Tx/>
              <a:buChar char="•"/>
              <a:tabLst/>
              <a:defRPr/>
            </a:pPr>
            <a:r>
              <a:rPr lang="en-US" sz="2400" baseline="0" dirty="0" smtClean="0">
                <a:solidFill>
                  <a:schemeClr val="bg1"/>
                </a:solidFill>
                <a:latin typeface="+mn-lt"/>
              </a:rPr>
              <a:t>Univ.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of Washington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0" y="6183868"/>
            <a:ext cx="27367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hlinkClick r:id="rId3"/>
              </a:rPr>
              <a:t>www.dhome-project.net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759327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8975" lvl="1" indent="-231775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Describe variation in cardiovascular outcomes (hypertension,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dyslipidemia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, diabetes) over time in 5 CTSA i2b2 instances distributed across U.S.</a:t>
            </a:r>
          </a:p>
          <a:p>
            <a:pPr marL="688975" lvl="1" indent="-231775">
              <a:buFont typeface="Arial" pitchFamily="34" charset="0"/>
              <a:buChar char="•"/>
            </a:pPr>
            <a:endParaRPr lang="en-US" sz="3200" dirty="0" smtClean="0">
              <a:solidFill>
                <a:schemeClr val="bg1"/>
              </a:solidFill>
              <a:latin typeface="+mj-lt"/>
            </a:endParaRPr>
          </a:p>
          <a:p>
            <a:pPr marL="688975" lvl="1" indent="-231775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Assess within medication class outcome differences (comparative effectiveness) for commonly used medications (anti-hyper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tensives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statins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, oral hypo-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glycemics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Research Objectives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684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676400"/>
            <a:ext cx="7391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6125" lvl="1" indent="-288925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Bi-monthly web-based teleconferences</a:t>
            </a:r>
          </a:p>
          <a:p>
            <a:pPr marL="746125" lvl="1" indent="-288925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Shared ontology development (BP, BMI, medications)</a:t>
            </a:r>
          </a:p>
          <a:p>
            <a:pPr marL="746125" lvl="1" indent="-288925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Technical collaborations between sites and from Recombinant/Deloitte</a:t>
            </a:r>
          </a:p>
          <a:p>
            <a:pPr marL="746125" lvl="1" indent="-288925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Shared query development</a:t>
            </a:r>
          </a:p>
          <a:p>
            <a:pPr marL="746125" lvl="1" indent="-288925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Distributed query execution with centralized aggregate data sharing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3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Definitions – BP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153400" cy="5638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Denominator:</a:t>
            </a:r>
          </a:p>
          <a:p>
            <a:pPr lvl="1"/>
            <a:r>
              <a:rPr lang="en-US" dirty="0" smtClean="0"/>
              <a:t>At least one primary care visit in reference year</a:t>
            </a:r>
          </a:p>
          <a:p>
            <a:pPr lvl="1"/>
            <a:r>
              <a:rPr lang="en-US" dirty="0" smtClean="0"/>
              <a:t>At least one systolic and diastolic BP that followed a diagnosis of essential hypertension during year</a:t>
            </a:r>
          </a:p>
          <a:p>
            <a:pPr lvl="1"/>
            <a:r>
              <a:rPr lang="en-US" dirty="0" smtClean="0"/>
              <a:t>Separate HOME Cell queries for all combinations of BMI (&lt; 30 , 30+) and Age (&lt; 65, Age 65+) during reference year</a:t>
            </a:r>
          </a:p>
          <a:p>
            <a:pPr>
              <a:buNone/>
            </a:pPr>
            <a:r>
              <a:rPr lang="en-US" dirty="0" smtClean="0"/>
              <a:t>Numerator</a:t>
            </a:r>
          </a:p>
          <a:p>
            <a:pPr lvl="1"/>
            <a:r>
              <a:rPr lang="en-US" dirty="0" smtClean="0"/>
              <a:t>Most recent systolic BP during year &lt; 140</a:t>
            </a:r>
          </a:p>
          <a:p>
            <a:pPr lvl="1"/>
            <a:r>
              <a:rPr lang="en-US" dirty="0" smtClean="0"/>
              <a:t>Most recent diastolic BP during year &lt; 90</a:t>
            </a:r>
          </a:p>
          <a:p>
            <a:pPr>
              <a:buNone/>
            </a:pPr>
            <a:r>
              <a:rPr lang="en-US" dirty="0" smtClean="0"/>
              <a:t>Strata: Race, Gender</a:t>
            </a:r>
          </a:p>
        </p:txBody>
      </p:sp>
    </p:spTree>
    <p:extLst>
      <p:ext uri="{BB962C8B-B14F-4D97-AF65-F5344CB8AC3E}">
        <p14:creationId xmlns:p14="http://schemas.microsoft.com/office/powerpoint/2010/main" xmlns="" val="300500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74" t="10534" r="14980" b="5162"/>
          <a:stretch>
            <a:fillRect/>
          </a:stretch>
        </p:blipFill>
        <p:spPr bwMode="auto">
          <a:xfrm>
            <a:off x="609600" y="831448"/>
            <a:ext cx="7924800" cy="541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228600"/>
            <a:ext cx="7620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C000"/>
                </a:solidFill>
                <a:latin typeface="+mj-lt"/>
              </a:rPr>
              <a:t>Percent of Patients with Essential Hypertension and Controlled BP*</a:t>
            </a:r>
            <a:endParaRPr lang="en-US" sz="2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7978" y="6324600"/>
            <a:ext cx="4756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* n = number of patients for most recent year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162800" y="4251960"/>
          <a:ext cx="1676400" cy="24536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38200"/>
                <a:gridCol w="8382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Site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BMC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24,930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UAB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15,393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UC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19,435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UMASS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16,144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UW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8,913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84,815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85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52" t="10934" r="15066" b="7840"/>
          <a:stretch>
            <a:fillRect/>
          </a:stretch>
        </p:blipFill>
        <p:spPr bwMode="auto">
          <a:xfrm>
            <a:off x="381000" y="1066800"/>
            <a:ext cx="833510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228600"/>
            <a:ext cx="7620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C000"/>
                </a:solidFill>
                <a:latin typeface="+mj-lt"/>
              </a:rPr>
              <a:t>Percent of Patients with Essential Hypertension and Controlled BP on Most Recent Test</a:t>
            </a:r>
            <a:endParaRPr lang="en-US" sz="2800" dirty="0">
              <a:solidFill>
                <a:srgbClr val="FFC000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239000" y="4881880"/>
          <a:ext cx="1676400" cy="1747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38200"/>
                <a:gridCol w="8382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Site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BMC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24,930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UC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19,435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UMASS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16,144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60,509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5951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0" t="10943" r="15833" b="6205"/>
          <a:stretch>
            <a:fillRect/>
          </a:stretch>
        </p:blipFill>
        <p:spPr bwMode="auto">
          <a:xfrm>
            <a:off x="533400" y="914400"/>
            <a:ext cx="8229600" cy="5664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715000" y="2590800"/>
            <a:ext cx="29718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228600"/>
            <a:ext cx="7620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C000"/>
                </a:solidFill>
                <a:latin typeface="+mj-lt"/>
              </a:rPr>
              <a:t>BP Control for Patients with Essential Hypertension by Gender and Site</a:t>
            </a:r>
            <a:endParaRPr lang="en-US" sz="2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1200" y="2057400"/>
            <a:ext cx="1589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UMASS - Female</a:t>
            </a:r>
            <a:endParaRPr lang="en-US" sz="16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1200" y="2590800"/>
            <a:ext cx="14077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UMASS - Male</a:t>
            </a:r>
            <a:endParaRPr lang="en-US" sz="1600" b="1" dirty="0">
              <a:latin typeface="+mj-lt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5410200" y="2057400"/>
            <a:ext cx="533400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43400" y="3124200"/>
            <a:ext cx="1759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UC – Male/Female</a:t>
            </a:r>
            <a:endParaRPr lang="en-US" sz="1600" b="1" dirty="0">
              <a:latin typeface="+mj-lt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5410200" y="4495800"/>
            <a:ext cx="533400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943600" y="4495800"/>
            <a:ext cx="1358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- Female</a:t>
            </a:r>
            <a:endParaRPr 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5181600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- Male</a:t>
            </a:r>
            <a:endParaRPr lang="en-US" sz="1600" b="1" dirty="0">
              <a:latin typeface="+mj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24400" y="1447800"/>
            <a:ext cx="1752600" cy="2133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876800" y="3886200"/>
            <a:ext cx="1524000" cy="2133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38600" y="2743200"/>
            <a:ext cx="838200" cy="1066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05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62" t="10934" r="15821" b="7840"/>
          <a:stretch>
            <a:fillRect/>
          </a:stretch>
        </p:blipFill>
        <p:spPr bwMode="auto">
          <a:xfrm>
            <a:off x="381000" y="914400"/>
            <a:ext cx="8349762" cy="563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228600"/>
            <a:ext cx="7620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C000"/>
                </a:solidFill>
                <a:latin typeface="+mj-lt"/>
              </a:rPr>
              <a:t>BP Control for Patients with Essential Hypertension by Obesity and Site</a:t>
            </a:r>
            <a:endParaRPr lang="en-US" sz="2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5000" y="2590800"/>
            <a:ext cx="28194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914199" y="1676400"/>
            <a:ext cx="1858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UMass – Not Obese</a:t>
            </a:r>
            <a:endParaRPr lang="en-US" sz="1600" b="1" dirty="0">
              <a:latin typeface="+mj-lt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5410200" y="1752600"/>
            <a:ext cx="914400" cy="1447800"/>
          </a:xfrm>
          <a:prstGeom prst="rightBrace">
            <a:avLst>
              <a:gd name="adj1" fmla="val 8333"/>
              <a:gd name="adj2" fmla="val 5100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3733800"/>
            <a:ext cx="1160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UC – Obese</a:t>
            </a:r>
            <a:endParaRPr lang="en-US" sz="1600" b="1" dirty="0">
              <a:latin typeface="+mj-lt"/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4343400" y="2514600"/>
            <a:ext cx="457200" cy="1447800"/>
          </a:xfrm>
          <a:prstGeom prst="righ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67400" y="2938046"/>
            <a:ext cx="1914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UMASS – Not Obese</a:t>
            </a:r>
            <a:endParaRPr lang="en-US" sz="16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68026" y="2099846"/>
            <a:ext cx="152317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UC – Not Obese</a:t>
            </a:r>
            <a:endParaRPr lang="en-US" sz="1600" b="1" dirty="0">
              <a:latin typeface="+mj-lt"/>
            </a:endParaRPr>
          </a:p>
        </p:txBody>
      </p:sp>
      <p:sp>
        <p:nvSpPr>
          <p:cNvPr id="13" name="Right Brace 12"/>
          <p:cNvSpPr/>
          <p:nvPr/>
        </p:nvSpPr>
        <p:spPr>
          <a:xfrm>
            <a:off x="5410200" y="4572000"/>
            <a:ext cx="304800" cy="6858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867400" y="4419600"/>
            <a:ext cx="1683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– Not Obese</a:t>
            </a:r>
            <a:endParaRPr lang="en-US" sz="1600" b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7400" y="5071646"/>
            <a:ext cx="1281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- Obese</a:t>
            </a:r>
            <a:endParaRPr lang="en-US" sz="1600" b="1" dirty="0"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00600" y="4114800"/>
            <a:ext cx="1295400" cy="1524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724400" y="1295400"/>
            <a:ext cx="1676400" cy="2286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33800" y="2057400"/>
            <a:ext cx="1295400" cy="2209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636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94" t="10833" r="15861" b="7822"/>
          <a:stretch>
            <a:fillRect/>
          </a:stretch>
        </p:blipFill>
        <p:spPr bwMode="auto">
          <a:xfrm>
            <a:off x="381000" y="8382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867400" y="2438400"/>
            <a:ext cx="28194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228600"/>
            <a:ext cx="7620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C000"/>
                </a:solidFill>
                <a:latin typeface="+mj-lt"/>
              </a:rPr>
              <a:t>BP Control for Patients with Essential Hypertension by Race and Site</a:t>
            </a:r>
            <a:endParaRPr lang="en-US" sz="2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800" y="1828800"/>
            <a:ext cx="1140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UC – White</a:t>
            </a:r>
            <a:endParaRPr lang="en-US" sz="1600" b="1" dirty="0">
              <a:latin typeface="+mj-lt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4572000" y="2057400"/>
            <a:ext cx="457200" cy="29718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45467" y="480060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UC – Black</a:t>
            </a:r>
            <a:endParaRPr lang="en-US" sz="1600" b="1" dirty="0">
              <a:latin typeface="+mj-lt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5638800" y="2362200"/>
            <a:ext cx="457200" cy="990600"/>
          </a:xfrm>
          <a:prstGeom prst="righ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2209800"/>
            <a:ext cx="149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UMASS - White</a:t>
            </a:r>
            <a:endParaRPr 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3124200"/>
            <a:ext cx="142539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UMASS - Black</a:t>
            </a:r>
            <a:endParaRPr lang="en-US" sz="1600" b="1" dirty="0">
              <a:latin typeface="+mj-lt"/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5638800" y="3657600"/>
            <a:ext cx="304800" cy="2133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43600" y="3581400"/>
            <a:ext cx="1260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- White</a:t>
            </a:r>
            <a:endParaRPr 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3600" y="5638800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- Black</a:t>
            </a:r>
            <a:endParaRPr lang="en-US" sz="1600" b="1" dirty="0">
              <a:latin typeface="+mj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86200" y="1752600"/>
            <a:ext cx="1295400" cy="3505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953000" y="2057400"/>
            <a:ext cx="1295400" cy="1905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876800" y="3429000"/>
            <a:ext cx="1371600" cy="2667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31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81000"/>
          </a:xfrm>
        </p:spPr>
        <p:txBody>
          <a:bodyPr/>
          <a:lstStyle/>
          <a:p>
            <a:r>
              <a:rPr lang="en-US" sz="2400" dirty="0" smtClean="0"/>
              <a:t>Logistic Regression Models for BP Control  2006-2012*</a:t>
            </a:r>
            <a:br>
              <a:rPr lang="en-US" sz="2400" dirty="0" smtClean="0"/>
            </a:br>
            <a:endParaRPr lang="en-US" sz="2400" dirty="0"/>
          </a:p>
        </p:txBody>
      </p:sp>
      <p:pic>
        <p:nvPicPr>
          <p:cNvPr id="6" name="Picture 5" descr="LogisticB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13687"/>
            <a:ext cx="9144000" cy="55347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28261" y="6324600"/>
            <a:ext cx="513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* Limited to comparisons with significant findings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19200" y="1676400"/>
            <a:ext cx="1905000" cy="2133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57600" y="1676400"/>
            <a:ext cx="1905000" cy="2133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48400" y="1676400"/>
            <a:ext cx="1905000" cy="2133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3657600"/>
            <a:ext cx="9144000" cy="685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523936"/>
            <a:ext cx="91440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908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4" grpId="0" animBg="1"/>
      <p:bldP spid="1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38" t="10951" r="15012" b="6132"/>
          <a:stretch>
            <a:fillRect/>
          </a:stretch>
        </p:blipFill>
        <p:spPr bwMode="auto">
          <a:xfrm>
            <a:off x="381000" y="914400"/>
            <a:ext cx="8382000" cy="55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228600"/>
            <a:ext cx="7620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C000"/>
                </a:solidFill>
                <a:latin typeface="+mj-lt"/>
              </a:rPr>
              <a:t>BP Control for Patients with Essential Hypertension by Medication Class at BMC</a:t>
            </a:r>
            <a:endParaRPr lang="en-US" sz="2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5105400" y="2743200"/>
            <a:ext cx="381000" cy="2133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10200" y="2438400"/>
            <a:ext cx="29718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86400" y="4572000"/>
            <a:ext cx="1674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-  ACE: Black</a:t>
            </a:r>
            <a:endParaRPr lang="en-US" sz="16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2590800"/>
            <a:ext cx="1734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– ACE: White</a:t>
            </a:r>
            <a:endParaRPr lang="en-US" sz="1600" b="1" dirty="0">
              <a:latin typeface="+mj-lt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4953000" y="3276600"/>
            <a:ext cx="1143000" cy="609600"/>
          </a:xfrm>
          <a:prstGeom prst="rightBrace">
            <a:avLst>
              <a:gd name="adj1" fmla="val 8333"/>
              <a:gd name="adj2" fmla="val 638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62600" y="3733800"/>
            <a:ext cx="20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-  Diuretic: Black</a:t>
            </a:r>
            <a:endParaRPr lang="en-US" sz="16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2600" y="3124200"/>
            <a:ext cx="2073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BMC – Diuretic: White</a:t>
            </a:r>
            <a:endParaRPr lang="en-US" sz="1600" b="1" dirty="0"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72000" y="2133600"/>
            <a:ext cx="1219200" cy="3352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572000" y="3200400"/>
            <a:ext cx="7620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408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1"/>
          <p:cNvSpPr>
            <a:spLocks noGrp="1"/>
          </p:cNvSpPr>
          <p:nvPr>
            <p:ph idx="1"/>
          </p:nvPr>
        </p:nvSpPr>
        <p:spPr>
          <a:xfrm>
            <a:off x="1143000" y="1600200"/>
            <a:ext cx="7543800" cy="4525963"/>
          </a:xfrm>
        </p:spPr>
        <p:txBody>
          <a:bodyPr>
            <a:normAutofit lnSpcReduction="10000"/>
          </a:bodyPr>
          <a:lstStyle/>
          <a:p>
            <a:r>
              <a:rPr lang="en-US" altLang="en-US" sz="2800" dirty="0" smtClean="0"/>
              <a:t>Leverage experience with data-driven telephony to support IVR REDCAP</a:t>
            </a:r>
          </a:p>
          <a:p>
            <a:pPr lvl="1"/>
            <a:r>
              <a:rPr lang="en-US" altLang="en-US" dirty="0" smtClean="0"/>
              <a:t>“self-service questionnaires”</a:t>
            </a:r>
          </a:p>
          <a:p>
            <a:pPr lvl="1"/>
            <a:r>
              <a:rPr lang="en-US" altLang="en-US" dirty="0" smtClean="0"/>
              <a:t>Local and cloud-based options</a:t>
            </a:r>
          </a:p>
          <a:p>
            <a:pPr lvl="1"/>
            <a:r>
              <a:rPr lang="en-US" altLang="en-US" dirty="0" smtClean="0"/>
              <a:t>TTS (Susan) and ASR</a:t>
            </a:r>
          </a:p>
          <a:p>
            <a:pPr lvl="1"/>
            <a:r>
              <a:rPr lang="en-US" altLang="en-US" dirty="0" smtClean="0"/>
              <a:t>Staff make contact and obtain consent</a:t>
            </a:r>
          </a:p>
          <a:p>
            <a:r>
              <a:rPr lang="en-US" altLang="en-US" sz="2800" dirty="0" smtClean="0"/>
              <a:t>Majority of call via IVR</a:t>
            </a:r>
          </a:p>
          <a:p>
            <a:pPr lvl="1"/>
            <a:r>
              <a:rPr lang="en-US" altLang="en-US" dirty="0" smtClean="0"/>
              <a:t>Scalable</a:t>
            </a:r>
          </a:p>
          <a:p>
            <a:pPr lvl="1"/>
            <a:r>
              <a:rPr lang="en-US" altLang="en-US" dirty="0" smtClean="0"/>
              <a:t>IRB- and patient-friendly</a:t>
            </a:r>
          </a:p>
        </p:txBody>
      </p:sp>
      <p:sp>
        <p:nvSpPr>
          <p:cNvPr id="92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err="1" smtClean="0">
                <a:solidFill>
                  <a:srgbClr val="FFC000"/>
                </a:solidFill>
              </a:rPr>
              <a:t>MySCILHS</a:t>
            </a:r>
            <a:r>
              <a:rPr lang="en-US" altLang="en-US" sz="4000" dirty="0" smtClean="0">
                <a:solidFill>
                  <a:srgbClr val="FFC000"/>
                </a:solidFill>
              </a:rPr>
              <a:t> Telephony</a:t>
            </a:r>
          </a:p>
        </p:txBody>
      </p:sp>
    </p:spTree>
    <p:extLst>
      <p:ext uri="{BB962C8B-B14F-4D97-AF65-F5344CB8AC3E}">
        <p14:creationId xmlns:p14="http://schemas.microsoft.com/office/powerpoint/2010/main" xmlns="" val="267047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3299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FFC000"/>
                </a:solidFill>
              </a:rPr>
              <a:t>IVR Strengths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4285" y="1444032"/>
            <a:ext cx="5469802" cy="436829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dirty="0" smtClean="0"/>
              <a:t>Conversational</a:t>
            </a:r>
          </a:p>
          <a:p>
            <a:pPr lvl="1"/>
            <a:r>
              <a:rPr lang="en-US" altLang="en-US" dirty="0" smtClean="0"/>
              <a:t>Bidirectional</a:t>
            </a:r>
          </a:p>
          <a:p>
            <a:pPr lvl="1"/>
            <a:r>
              <a:rPr lang="en-US" altLang="en-US" dirty="0" smtClean="0"/>
              <a:t>Speech-based</a:t>
            </a:r>
          </a:p>
          <a:p>
            <a:pPr eaLnBrk="1" hangingPunct="1"/>
            <a:r>
              <a:rPr lang="en-US" altLang="en-US" sz="2800" dirty="0" smtClean="0"/>
              <a:t>Accessible</a:t>
            </a:r>
          </a:p>
          <a:p>
            <a:pPr lvl="1" eaLnBrk="1" hangingPunct="1"/>
            <a:r>
              <a:rPr lang="en-US" altLang="en-US" dirty="0" smtClean="0"/>
              <a:t>Ubiquitous technology</a:t>
            </a:r>
          </a:p>
          <a:p>
            <a:pPr lvl="1" eaLnBrk="1" hangingPunct="1"/>
            <a:r>
              <a:rPr lang="en-US" altLang="en-US" dirty="0" smtClean="0"/>
              <a:t>Available everywhere</a:t>
            </a:r>
          </a:p>
          <a:p>
            <a:pPr lvl="1" eaLnBrk="1" hangingPunct="1"/>
            <a:r>
              <a:rPr lang="en-US" altLang="en-US" dirty="0" smtClean="0"/>
              <a:t>Lower literacy requirements</a:t>
            </a:r>
          </a:p>
          <a:p>
            <a:pPr eaLnBrk="1" hangingPunct="1"/>
            <a:r>
              <a:rPr lang="en-US" altLang="en-US" sz="2800" dirty="0" smtClean="0"/>
              <a:t>Adaptive</a:t>
            </a:r>
          </a:p>
        </p:txBody>
      </p:sp>
    </p:spTree>
    <p:extLst>
      <p:ext uri="{BB962C8B-B14F-4D97-AF65-F5344CB8AC3E}">
        <p14:creationId xmlns:p14="http://schemas.microsoft.com/office/powerpoint/2010/main" xmlns="" val="92079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301" y="482625"/>
            <a:ext cx="7257957" cy="529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0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5752" y="320227"/>
            <a:ext cx="7441953" cy="542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616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755" y="334977"/>
            <a:ext cx="7435572" cy="54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06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CC00"/>
                </a:solidFill>
                <a:latin typeface="Calibri" pitchFamily="34" charset="0"/>
                <a:cs typeface="Arial" charset="0"/>
              </a:rPr>
              <a:t>Conclusions</a:t>
            </a:r>
            <a:endParaRPr lang="en-US" sz="4400" dirty="0">
              <a:solidFill>
                <a:srgbClr val="FFCC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6738" name="Content Placeholder 2"/>
          <p:cNvSpPr txBox="1">
            <a:spLocks/>
          </p:cNvSpPr>
          <p:nvPr/>
        </p:nvSpPr>
        <p:spPr bwMode="auto">
          <a:xfrm>
            <a:off x="990600" y="1447800"/>
            <a:ext cx="777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Powerful tool for exploratory analyses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“Rapid”, distributed queries are feasible and informative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The outcomes evaluated are not improving nor are racial gaps narrowing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Multi-</a:t>
            </a:r>
            <a:r>
              <a:rPr lang="en-US" sz="3600" dirty="0" err="1" smtClean="0">
                <a:solidFill>
                  <a:schemeClr val="bg1"/>
                </a:solidFill>
                <a:latin typeface="+mj-lt"/>
              </a:rPr>
              <a:t>variate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 approach particularly promising/important (strata enhancement work ongoing)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297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ChangeArrowheads="1"/>
          </p:cNvSpPr>
          <p:nvPr/>
        </p:nvSpPr>
        <p:spPr bwMode="auto">
          <a:xfrm>
            <a:off x="457200" y="579438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CC00"/>
                </a:solidFill>
                <a:latin typeface="Calibri" pitchFamily="34" charset="0"/>
              </a:rPr>
              <a:t>Word of caution…</a:t>
            </a:r>
            <a:endParaRPr lang="en-US" sz="4400" dirty="0">
              <a:solidFill>
                <a:srgbClr val="FFCC00"/>
              </a:solidFill>
              <a:latin typeface="Calibri" pitchFamily="34" charset="0"/>
            </a:endParaRPr>
          </a:p>
        </p:txBody>
      </p:sp>
      <p:sp>
        <p:nvSpPr>
          <p:cNvPr id="23555" name="Content Placeholder 2"/>
          <p:cNvSpPr txBox="1">
            <a:spLocks/>
          </p:cNvSpPr>
          <p:nvPr/>
        </p:nvSpPr>
        <p:spPr bwMode="auto">
          <a:xfrm>
            <a:off x="914400" y="1524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Numerous opportunities for “epidemiologic malpractice”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endParaRPr lang="en-US" sz="3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endParaRPr lang="en-US" sz="3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endParaRPr lang="en-US" sz="3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endParaRPr lang="en-US" sz="3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endParaRPr lang="en-US" sz="3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New ways of thinking and data management required (not always easy)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Lots of work to do with Epic</a:t>
            </a:r>
          </a:p>
        </p:txBody>
      </p:sp>
      <p:pic>
        <p:nvPicPr>
          <p:cNvPr id="3074" name="Picture 2" descr="http://www.arabdairy.com/e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667000"/>
            <a:ext cx="3000375" cy="2238375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0" y="3048000"/>
            <a:ext cx="426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bg1"/>
              </a:buCl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Lots of cheese</a:t>
            </a:r>
          </a:p>
          <a:p>
            <a:pPr marL="228600" indent="-228600">
              <a:buClr>
                <a:schemeClr val="bg1"/>
              </a:buCl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Plenty of holes…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 txBox="1">
            <a:spLocks noChangeArrowheads="1"/>
          </p:cNvSpPr>
          <p:nvPr/>
        </p:nvSpPr>
        <p:spPr bwMode="auto">
          <a:xfrm>
            <a:off x="457200" y="457200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>
                <a:solidFill>
                  <a:srgbClr val="FFCC00"/>
                </a:solidFill>
                <a:latin typeface="Calibri" pitchFamily="34" charset="0"/>
                <a:cs typeface="Arial" charset="0"/>
              </a:rPr>
              <a:t>A Novel Approach</a:t>
            </a:r>
          </a:p>
        </p:txBody>
      </p:sp>
      <p:sp>
        <p:nvSpPr>
          <p:cNvPr id="116738" name="Content Placeholder 2"/>
          <p:cNvSpPr txBox="1">
            <a:spLocks/>
          </p:cNvSpPr>
          <p:nvPr/>
        </p:nvSpPr>
        <p:spPr bwMode="auto">
          <a:xfrm>
            <a:off x="914400" y="1676400"/>
            <a:ext cx="8077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Data is open - privacy is protected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Focus is on measurement -  not SQL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Researchers can ask complex questions </a:t>
            </a:r>
            <a:r>
              <a:rPr lang="en-US" sz="3600" i="1" dirty="0">
                <a:solidFill>
                  <a:schemeClr val="bg1"/>
                </a:solidFill>
                <a:latin typeface="Calibri" pitchFamily="34" charset="0"/>
              </a:rPr>
              <a:t>themselves - quickly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CER, HSR, </a:t>
            </a:r>
            <a:r>
              <a:rPr lang="en-US" sz="3600" i="1" dirty="0">
                <a:solidFill>
                  <a:schemeClr val="bg1"/>
                </a:solidFill>
                <a:latin typeface="Calibri" pitchFamily="34" charset="0"/>
              </a:rPr>
              <a:t>and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QI supported by a common framework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Analytic software is interoperable</a:t>
            </a:r>
          </a:p>
          <a:p>
            <a:pPr marL="228600" indent="-228600">
              <a:buClr>
                <a:schemeClr val="bg1"/>
              </a:buClr>
              <a:buFont typeface="Arial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Logic is transparent </a:t>
            </a:r>
            <a:r>
              <a:rPr lang="en-US" sz="3600" i="1" dirty="0">
                <a:solidFill>
                  <a:schemeClr val="bg1"/>
                </a:solidFill>
                <a:latin typeface="Calibri" pitchFamily="34" charset="0"/>
              </a:rPr>
              <a:t>and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portable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Additional projects/activities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145" y="1482436"/>
            <a:ext cx="4724400" cy="4953000"/>
          </a:xfrm>
        </p:spPr>
        <p:txBody>
          <a:bodyPr/>
          <a:lstStyle/>
          <a:p>
            <a:r>
              <a:rPr lang="en-US" sz="2000" dirty="0" smtClean="0"/>
              <a:t>BMC Cancer Registry Integration</a:t>
            </a:r>
          </a:p>
          <a:p>
            <a:r>
              <a:rPr lang="en-US" sz="2000" dirty="0" smtClean="0"/>
              <a:t>BP Normalization and Care</a:t>
            </a:r>
          </a:p>
          <a:p>
            <a:r>
              <a:rPr lang="en-US" sz="2000" dirty="0" smtClean="0"/>
              <a:t>VVV in BP, lipid, and Hgb1C</a:t>
            </a:r>
          </a:p>
          <a:p>
            <a:r>
              <a:rPr lang="en-US" sz="2000" dirty="0" smtClean="0"/>
              <a:t>Sickle Cell QI (children and adults)</a:t>
            </a:r>
          </a:p>
          <a:p>
            <a:r>
              <a:rPr lang="en-US" sz="2000" dirty="0" smtClean="0"/>
              <a:t>Sickle Cell BH</a:t>
            </a:r>
          </a:p>
          <a:p>
            <a:r>
              <a:rPr lang="en-US" sz="2000" dirty="0" smtClean="0"/>
              <a:t>Community-based smoking cessation</a:t>
            </a:r>
          </a:p>
          <a:p>
            <a:r>
              <a:rPr lang="en-US" sz="2000" dirty="0" smtClean="0"/>
              <a:t>Pneumonia rates in PCV vaccine era</a:t>
            </a:r>
          </a:p>
          <a:p>
            <a:r>
              <a:rPr lang="en-US" sz="2000" dirty="0" smtClean="0"/>
              <a:t>HPV vaccination</a:t>
            </a:r>
          </a:p>
          <a:p>
            <a:r>
              <a:rPr lang="en-US" sz="2000" dirty="0" smtClean="0"/>
              <a:t>Algorithms for Personalized Decision Making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105400" y="1447800"/>
            <a:ext cx="3733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ePROS</a:t>
            </a:r>
            <a:r>
              <a:rPr lang="en-US" sz="2000" dirty="0" smtClean="0"/>
              <a:t> – psychotropic medication use in kids</a:t>
            </a:r>
          </a:p>
          <a:p>
            <a:r>
              <a:rPr lang="en-US" sz="2000" dirty="0" err="1" smtClean="0"/>
              <a:t>ePROS</a:t>
            </a:r>
            <a:r>
              <a:rPr lang="en-US" sz="2000" dirty="0" smtClean="0"/>
              <a:t> – on- off-label safety</a:t>
            </a:r>
          </a:p>
          <a:p>
            <a:r>
              <a:rPr lang="en-US" sz="2000" dirty="0" smtClean="0"/>
              <a:t>PCORI-CDRN (SCILHS) </a:t>
            </a:r>
          </a:p>
          <a:p>
            <a:r>
              <a:rPr lang="en-US" sz="2000" dirty="0" smtClean="0"/>
              <a:t>Tele-REDCAP</a:t>
            </a:r>
          </a:p>
          <a:p>
            <a:r>
              <a:rPr lang="en-US" sz="2000" dirty="0" smtClean="0"/>
              <a:t>Insurance switching</a:t>
            </a:r>
          </a:p>
          <a:p>
            <a:r>
              <a:rPr lang="en-US" sz="2000" dirty="0" smtClean="0"/>
              <a:t>Vital Village – geographic health effects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76400"/>
            <a:ext cx="5943600" cy="2895600"/>
          </a:xfrm>
        </p:spPr>
        <p:txBody>
          <a:bodyPr/>
          <a:lstStyle/>
          <a:p>
            <a:r>
              <a:rPr lang="en-US" sz="2800" dirty="0" smtClean="0"/>
              <a:t>Spread i2b2 web-client access to BUMC research community</a:t>
            </a:r>
          </a:p>
          <a:p>
            <a:r>
              <a:rPr lang="en-US" sz="2800" dirty="0" smtClean="0"/>
              <a:t>Expand functionality of Strata tab and query code to support multivariate, aggregate data generation</a:t>
            </a:r>
          </a:p>
          <a:p>
            <a:r>
              <a:rPr lang="en-US" sz="2800" dirty="0" smtClean="0"/>
              <a:t>Provide a web-based version of the HOME Cell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t="10194"/>
          <a:stretch/>
        </p:blipFill>
        <p:spPr>
          <a:xfrm>
            <a:off x="457200" y="1106629"/>
            <a:ext cx="8199205" cy="537037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944562"/>
          </a:xfrm>
        </p:spPr>
        <p:txBody>
          <a:bodyPr/>
          <a:lstStyle/>
          <a:p>
            <a:r>
              <a:rPr lang="en-US" sz="3200" dirty="0" smtClean="0"/>
              <a:t>Coming soon…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91445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295400" y="685800"/>
            <a:ext cx="6781800" cy="571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40666" y="4525963"/>
            <a:ext cx="1828800" cy="164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695700" y="2438400"/>
            <a:ext cx="18288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990975" y="2209800"/>
            <a:ext cx="1295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Calibri" pitchFamily="34" charset="0"/>
                <a:cs typeface="Calibri" pitchFamily="34" charset="0"/>
              </a:rPr>
              <a:t>Staging Area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69266" y="4343400"/>
            <a:ext cx="1371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400" dirty="0" smtClean="0">
                <a:latin typeface="Calibri" pitchFamily="34" charset="0"/>
                <a:cs typeface="Calibri" pitchFamily="34" charset="0"/>
              </a:rPr>
              <a:t>i2b2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562100" y="1096963"/>
            <a:ext cx="19050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057400" y="914400"/>
            <a:ext cx="969753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dirty="0" smtClean="0">
                <a:latin typeface="Calibri" pitchFamily="34" charset="0"/>
                <a:cs typeface="Calibri" pitchFamily="34" charset="0"/>
              </a:rPr>
              <a:t>Payer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Data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810000" y="2514600"/>
            <a:ext cx="1638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" indent="-5715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Functions:</a:t>
            </a:r>
          </a:p>
          <a:p>
            <a:pPr marL="57150" indent="-57150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MPI linkage</a:t>
            </a:r>
          </a:p>
          <a:p>
            <a:pPr marL="57150" indent="-57150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Data cleaning</a:t>
            </a:r>
          </a:p>
          <a:p>
            <a:pPr marL="57150" indent="-57150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Standardization</a:t>
            </a:r>
          </a:p>
          <a:p>
            <a:pPr marL="57150" indent="-5715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(LOINC, CPT, </a:t>
            </a:r>
            <a:r>
              <a:rPr lang="en-US" sz="1200" dirty="0" err="1" smtClean="0">
                <a:latin typeface="Calibri" pitchFamily="34" charset="0"/>
                <a:cs typeface="Calibri" pitchFamily="34" charset="0"/>
              </a:rPr>
              <a:t>RxNorm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, ICD9,SNOMED 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CT)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714500" y="1219200"/>
            <a:ext cx="1409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5888" indent="-115888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Data: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Claims/Services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Member details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Provider details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6172200" y="1143000"/>
            <a:ext cx="160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Data: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Demographic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Insurances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Services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Medications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Problems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Labs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Clinical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Observations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905500" y="1096963"/>
            <a:ext cx="1943100" cy="3932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324600" y="838200"/>
            <a:ext cx="10826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 dirty="0">
                <a:latin typeface="Calibri" pitchFamily="34" charset="0"/>
                <a:cs typeface="Calibri" pitchFamily="34" charset="0"/>
              </a:rPr>
              <a:t>Clinical Data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1714500" y="2052935"/>
            <a:ext cx="16383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5888" indent="-115888" eaLnBrk="1" hangingPunct="1"/>
            <a:r>
              <a:rPr lang="en-US" sz="1200" dirty="0" smtClean="0">
                <a:latin typeface="Calibri" pitchFamily="34" charset="0"/>
                <a:cs typeface="Calibri" pitchFamily="34" charset="0"/>
              </a:rPr>
              <a:t>Sites: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BMC </a:t>
            </a:r>
            <a:r>
              <a:rPr lang="en-US" sz="1200" dirty="0" err="1">
                <a:latin typeface="Calibri" pitchFamily="34" charset="0"/>
                <a:cs typeface="Calibri" pitchFamily="34" charset="0"/>
              </a:rPr>
              <a:t>HealthNet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 Plan</a:t>
            </a: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3314700" y="1143000"/>
            <a:ext cx="1219200" cy="1079500"/>
          </a:xfrm>
          <a:custGeom>
            <a:avLst/>
            <a:gdLst>
              <a:gd name="T0" fmla="*/ 0 w 688"/>
              <a:gd name="T1" fmla="*/ 154214 h 728"/>
              <a:gd name="T2" fmla="*/ 1020726 w 688"/>
              <a:gd name="T3" fmla="*/ 154214 h 728"/>
              <a:gd name="T4" fmla="*/ 1190847 w 688"/>
              <a:gd name="T5" fmla="*/ 1079500 h 728"/>
              <a:gd name="T6" fmla="*/ 0 60000 65536"/>
              <a:gd name="T7" fmla="*/ 0 60000 65536"/>
              <a:gd name="T8" fmla="*/ 0 60000 65536"/>
              <a:gd name="T9" fmla="*/ 0 w 688"/>
              <a:gd name="T10" fmla="*/ 0 h 728"/>
              <a:gd name="T11" fmla="*/ 688 w 688"/>
              <a:gd name="T12" fmla="*/ 728 h 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8" h="728">
                <a:moveTo>
                  <a:pt x="0" y="104"/>
                </a:moveTo>
                <a:cubicBezTo>
                  <a:pt x="232" y="52"/>
                  <a:pt x="464" y="0"/>
                  <a:pt x="576" y="104"/>
                </a:cubicBezTo>
                <a:cubicBezTo>
                  <a:pt x="688" y="208"/>
                  <a:pt x="680" y="468"/>
                  <a:pt x="672" y="728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943600" y="2743200"/>
            <a:ext cx="1828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5888" indent="-115888" eaLnBrk="1" hangingPunct="1"/>
            <a:r>
              <a:rPr lang="en-US" sz="1200" dirty="0" smtClean="0">
                <a:latin typeface="Calibri" pitchFamily="34" charset="0"/>
                <a:cs typeface="Calibri" pitchFamily="34" charset="0"/>
              </a:rPr>
              <a:t>Sites: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Boston Medical Center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Dorchester House MSC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Codman Square 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Harvard Street NHC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Healthcare for the Homeless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Greater Roslindale MDC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Whittier Street 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Mattapan CHC</a:t>
            </a:r>
          </a:p>
          <a:p>
            <a:pPr marL="115888" indent="-115888" eaLnBrk="1" hangingPunct="1">
              <a:buFontTx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South Boston CHC</a:t>
            </a:r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4419600" y="1333500"/>
            <a:ext cx="1676400" cy="889000"/>
          </a:xfrm>
          <a:custGeom>
            <a:avLst/>
            <a:gdLst>
              <a:gd name="T0" fmla="*/ 1676400 w 856"/>
              <a:gd name="T1" fmla="*/ 127000 h 560"/>
              <a:gd name="T2" fmla="*/ 266344 w 856"/>
              <a:gd name="T3" fmla="*/ 127000 h 560"/>
              <a:gd name="T4" fmla="*/ 78336 w 856"/>
              <a:gd name="T5" fmla="*/ 889000 h 560"/>
              <a:gd name="T6" fmla="*/ 0 60000 65536"/>
              <a:gd name="T7" fmla="*/ 0 60000 65536"/>
              <a:gd name="T8" fmla="*/ 0 60000 65536"/>
              <a:gd name="T9" fmla="*/ 0 w 856"/>
              <a:gd name="T10" fmla="*/ 0 h 560"/>
              <a:gd name="T11" fmla="*/ 856 w 856"/>
              <a:gd name="T12" fmla="*/ 560 h 5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56" h="560">
                <a:moveTo>
                  <a:pt x="856" y="80"/>
                </a:moveTo>
                <a:cubicBezTo>
                  <a:pt x="564" y="40"/>
                  <a:pt x="272" y="0"/>
                  <a:pt x="136" y="80"/>
                </a:cubicBezTo>
                <a:cubicBezTo>
                  <a:pt x="0" y="160"/>
                  <a:pt x="56" y="480"/>
                  <a:pt x="40" y="560"/>
                </a:cubicBezTo>
              </a:path>
            </a:pathLst>
          </a:custGeom>
          <a:solidFill>
            <a:schemeClr val="bg1"/>
          </a:solidFill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3809999" y="4623137"/>
            <a:ext cx="1549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Database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People (1.2 mil)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Facts (650 mil)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Concepts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2" name="Straight Arrow Connector 35"/>
          <p:cNvCxnSpPr>
            <a:cxnSpLocks noChangeShapeType="1"/>
          </p:cNvCxnSpPr>
          <p:nvPr/>
        </p:nvCxnSpPr>
        <p:spPr bwMode="auto">
          <a:xfrm>
            <a:off x="4572000" y="3886200"/>
            <a:ext cx="0" cy="3810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4021666" y="5440363"/>
            <a:ext cx="121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eaLnBrk="1" hangingPunct="1"/>
            <a:r>
              <a:rPr lang="en-US" sz="1200" dirty="0">
                <a:latin typeface="Calibri" pitchFamily="34" charset="0"/>
                <a:cs typeface="Calibri" pitchFamily="34" charset="0"/>
              </a:rPr>
              <a:t>Tools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Query Cell 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>
                <a:latin typeface="Calibri" pitchFamily="34" charset="0"/>
                <a:cs typeface="Calibri" pitchFamily="34" charset="0"/>
              </a:rPr>
              <a:t>HOME Cell </a:t>
            </a:r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5105400" cy="457200"/>
          </a:xfr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MHDR Data </a:t>
            </a:r>
            <a:r>
              <a:rPr lang="en-US" sz="2400" dirty="0">
                <a:solidFill>
                  <a:schemeClr val="tx1"/>
                </a:solidFill>
              </a:rPr>
              <a:t>Exchange Model</a:t>
            </a: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1761067" y="5308937"/>
            <a:ext cx="1532307" cy="10156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 eaLnBrk="1" hangingPunct="1"/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BU-i2b2</a:t>
            </a:r>
            <a:endParaRPr lang="en-US" sz="1200" b="1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BMC only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Web accessible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Aggregate data 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No additional IRB 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5715000" y="5308937"/>
            <a:ext cx="2286000" cy="10156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 eaLnBrk="1" hangingPunct="1"/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MHDR</a:t>
            </a:r>
            <a:endParaRPr lang="en-US" sz="1200" b="1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BMC + CHCs</a:t>
            </a: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RDP access (with SAS, STATA)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HOME Cell and data extracts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 marL="114300" indent="-114300" eaLnBrk="1" hangingPunct="1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IRB approval required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359401" y="5440362"/>
            <a:ext cx="2743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3352800" y="5405438"/>
            <a:ext cx="342900" cy="47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56778" y="222647"/>
            <a:ext cx="5883275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800" dirty="0" smtClean="0"/>
          </a:p>
          <a:p>
            <a:pPr algn="ctr"/>
            <a:r>
              <a:rPr lang="en-US" dirty="0" smtClean="0"/>
              <a:t>Massachusetts Health Disparities Repository</a:t>
            </a:r>
          </a:p>
          <a:p>
            <a:pPr algn="ctr"/>
            <a:endParaRPr lang="en-US" sz="800" dirty="0"/>
          </a:p>
        </p:txBody>
      </p:sp>
      <p:sp>
        <p:nvSpPr>
          <p:cNvPr id="27" name="Oval 26"/>
          <p:cNvSpPr/>
          <p:nvPr/>
        </p:nvSpPr>
        <p:spPr>
          <a:xfrm>
            <a:off x="1485900" y="4953000"/>
            <a:ext cx="1981200" cy="1676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28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2628</TotalTime>
  <Words>2652</Words>
  <Application>Microsoft Office PowerPoint</Application>
  <PresentationFormat>On-screen Show (4:3)</PresentationFormat>
  <Paragraphs>715</Paragraphs>
  <Slides>73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Office Theme</vt:lpstr>
      <vt:lpstr>Slide 1</vt:lpstr>
      <vt:lpstr>The “EcoSystem”</vt:lpstr>
      <vt:lpstr>Slide 3</vt:lpstr>
      <vt:lpstr>i2b2</vt:lpstr>
      <vt:lpstr>Slide 5</vt:lpstr>
      <vt:lpstr>Slide 6</vt:lpstr>
      <vt:lpstr>Slide 7</vt:lpstr>
      <vt:lpstr>MHDR Data Exchange Model</vt:lpstr>
      <vt:lpstr>Slide 9</vt:lpstr>
      <vt:lpstr>Slide 10</vt:lpstr>
      <vt:lpstr>Patient Sets Example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New MHDR Ontologies</vt:lpstr>
      <vt:lpstr>New Ontologies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I2b2 + HOME ?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Distributed HOME Project</vt:lpstr>
      <vt:lpstr>Slide 52</vt:lpstr>
      <vt:lpstr>Approach</vt:lpstr>
      <vt:lpstr>Definitions – BP control</vt:lpstr>
      <vt:lpstr>Slide 55</vt:lpstr>
      <vt:lpstr>Slide 56</vt:lpstr>
      <vt:lpstr>Slide 57</vt:lpstr>
      <vt:lpstr>Slide 58</vt:lpstr>
      <vt:lpstr>Slide 59</vt:lpstr>
      <vt:lpstr>Logistic Regression Models for BP Control  2006-2012* </vt:lpstr>
      <vt:lpstr>Slide 61</vt:lpstr>
      <vt:lpstr>MySCILHS Telephony</vt:lpstr>
      <vt:lpstr>IVR Strengths</vt:lpstr>
      <vt:lpstr>Slide 64</vt:lpstr>
      <vt:lpstr>Slide 65</vt:lpstr>
      <vt:lpstr>Slide 66</vt:lpstr>
      <vt:lpstr>Slide 67</vt:lpstr>
      <vt:lpstr>Slide 68</vt:lpstr>
      <vt:lpstr>Slide 69</vt:lpstr>
      <vt:lpstr>Additional projects/activities</vt:lpstr>
      <vt:lpstr>Future Plans</vt:lpstr>
      <vt:lpstr>Coming soon…</vt:lpstr>
      <vt:lpstr>MHDR Data Exchange Model</vt:lpstr>
    </vt:vector>
  </TitlesOfParts>
  <Company>BMC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“De-identified” Data for Clinical and Translational Research</dc:title>
  <dc:creator>biadams</dc:creator>
  <cp:lastModifiedBy>CREST</cp:lastModifiedBy>
  <cp:revision>311</cp:revision>
  <dcterms:created xsi:type="dcterms:W3CDTF">2009-10-14T14:48:06Z</dcterms:created>
  <dcterms:modified xsi:type="dcterms:W3CDTF">2015-10-27T17:08:03Z</dcterms:modified>
</cp:coreProperties>
</file>