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6" r:id="rId3"/>
    <p:sldId id="268" r:id="rId4"/>
    <p:sldId id="269" r:id="rId5"/>
    <p:sldId id="270" r:id="rId6"/>
    <p:sldId id="271" r:id="rId7"/>
    <p:sldId id="258" r:id="rId8"/>
    <p:sldId id="272" r:id="rId9"/>
    <p:sldId id="260" r:id="rId10"/>
    <p:sldId id="273" r:id="rId11"/>
    <p:sldId id="259" r:id="rId12"/>
    <p:sldId id="263" r:id="rId13"/>
    <p:sldId id="261" r:id="rId14"/>
    <p:sldId id="262" r:id="rId15"/>
    <p:sldId id="275" r:id="rId16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18" autoAdjust="0"/>
    <p:restoredTop sz="94660"/>
  </p:normalViewPr>
  <p:slideViewPr>
    <p:cSldViewPr>
      <p:cViewPr varScale="1">
        <p:scale>
          <a:sx n="126" d="100"/>
          <a:sy n="126" d="100"/>
        </p:scale>
        <p:origin x="-12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9005C4E7-8F9D-48E9-919C-6E72B86CE409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645EF5BB-F554-4A1A-8886-290369154E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5495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C9FCF46-96A3-4368-9C31-6B71490B8399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CFF1B5B8-7E59-4106-81F8-E82A34557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337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1B5B8-7E59-4106-81F8-E82A345578B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CBB9E5A-C6E8-4AC7-98B3-AF9BB6C19758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968B3E8-2C91-4C33-9887-40C9FDEDB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tucker@b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etucker@bu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829761"/>
          </a:xfrm>
        </p:spPr>
        <p:txBody>
          <a:bodyPr>
            <a:noAutofit/>
          </a:bodyPr>
          <a:lstStyle/>
          <a:p>
            <a:r>
              <a:rPr lang="en-US" sz="2800" b="1" cap="none" dirty="0" smtClean="0">
                <a:effectLst/>
                <a:latin typeface="+mn-lt"/>
              </a:rPr>
              <a:t>Teaching critical thinking in hospitality management using student ‘</a:t>
            </a:r>
            <a:r>
              <a:rPr lang="en-US" sz="2800" b="1" cap="none" dirty="0" err="1" smtClean="0">
                <a:latin typeface="+mn-lt"/>
              </a:rPr>
              <a:t>l</a:t>
            </a:r>
            <a:r>
              <a:rPr lang="en-US" sz="2800" b="1" cap="none" dirty="0" err="1" smtClean="0">
                <a:effectLst/>
                <a:latin typeface="+mn-lt"/>
              </a:rPr>
              <a:t>earntertainment</a:t>
            </a:r>
            <a:r>
              <a:rPr lang="en-US" sz="2800" b="1" cap="none" dirty="0" smtClean="0">
                <a:effectLst/>
                <a:latin typeface="+mn-lt"/>
              </a:rPr>
              <a:t>’ and SAGE approach</a:t>
            </a:r>
            <a:endParaRPr lang="en-US" sz="2800" b="1" cap="none" dirty="0">
              <a:effectLst/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38600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Erinn Tucker, PhD, MBA</a:t>
            </a:r>
          </a:p>
          <a:p>
            <a:pPr algn="ctr"/>
            <a:r>
              <a:rPr lang="en-US" sz="2000" dirty="0" smtClean="0"/>
              <a:t>Boston University – School of Hospitality Administration</a:t>
            </a:r>
          </a:p>
          <a:p>
            <a:pPr algn="ctr"/>
            <a:r>
              <a:rPr lang="en-US" sz="2000" dirty="0" smtClean="0">
                <a:hlinkClick r:id="rId3"/>
              </a:rPr>
              <a:t>etucker@bu.edu</a:t>
            </a:r>
            <a:r>
              <a:rPr lang="en-US" sz="2000" dirty="0" smtClean="0"/>
              <a:t> 617-358-8911</a:t>
            </a:r>
            <a:endParaRPr lang="en-US" sz="2000" dirty="0"/>
          </a:p>
        </p:txBody>
      </p:sp>
      <p:pic>
        <p:nvPicPr>
          <p:cNvPr id="1026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5125" y="6626072"/>
            <a:ext cx="197990" cy="19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213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110" y="1371600"/>
            <a:ext cx="4038600" cy="3597676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Critical Thinking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Bloom’s Taxonomy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9408" y="3068574"/>
            <a:ext cx="4038600" cy="1143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Activities </a:t>
            </a:r>
            <a:r>
              <a:rPr lang="en-US" dirty="0"/>
              <a:t>into the </a:t>
            </a:r>
            <a:r>
              <a:rPr lang="en-US" dirty="0" smtClean="0"/>
              <a:t>classroom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3863266" y="3480316"/>
            <a:ext cx="16002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/>
        </p:nvSpPr>
        <p:spPr>
          <a:xfrm>
            <a:off x="3581400" y="2895600"/>
            <a:ext cx="1882066" cy="181226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6493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Problem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While critical thinking allows for a student to view any issue from a broad perspective and thereby problem solve, the lack of activities in the classroom that teaches and/enhances critical thinking has been a challenge for some instructors of record.</a:t>
            </a:r>
            <a:endParaRPr lang="en-US" dirty="0"/>
          </a:p>
        </p:txBody>
      </p:sp>
      <p:pic>
        <p:nvPicPr>
          <p:cNvPr id="4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10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Two (2) Approaches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3355848"/>
          </a:xfrm>
        </p:spPr>
        <p:txBody>
          <a:bodyPr/>
          <a:lstStyle/>
          <a:p>
            <a:pPr marL="514350" indent="-514350" algn="ctr">
              <a:buFont typeface="+mj-lt"/>
              <a:buAutoNum type="arabicParenR"/>
            </a:pPr>
            <a:r>
              <a:rPr lang="en-US" b="1" dirty="0" err="1" smtClean="0"/>
              <a:t>Learntertainment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Activity during </a:t>
            </a:r>
            <a:r>
              <a:rPr lang="en-US" u="sng" dirty="0" smtClean="0"/>
              <a:t>oral</a:t>
            </a:r>
            <a:r>
              <a:rPr lang="en-US" dirty="0" smtClean="0"/>
              <a:t> presentations sessions  within the classroom.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3127248"/>
          </a:xfrm>
        </p:spPr>
        <p:txBody>
          <a:bodyPr/>
          <a:lstStyle/>
          <a:p>
            <a:pPr marL="514350" indent="-514350" algn="ctr">
              <a:buFont typeface="+mj-lt"/>
              <a:buAutoNum type="arabicParenR" startAt="2"/>
            </a:pPr>
            <a:r>
              <a:rPr lang="en-US" b="1" dirty="0" smtClean="0"/>
              <a:t>SAGE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Format used in </a:t>
            </a:r>
            <a:r>
              <a:rPr lang="en-US" u="sng" dirty="0" smtClean="0"/>
              <a:t>writing</a:t>
            </a:r>
            <a:r>
              <a:rPr lang="en-US" dirty="0" smtClean="0"/>
              <a:t> deliverable outside the classroom.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586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Learntertainment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Learnterainment</a:t>
            </a:r>
            <a:r>
              <a:rPr lang="en-US" dirty="0"/>
              <a:t> is the process of weaving and implementing elements of fun and entertainment into every learning experience, thereby ensuring that learning comes to life for everyone involved in the </a:t>
            </a:r>
            <a:r>
              <a:rPr lang="en-US" dirty="0" smtClean="0"/>
              <a:t>teaching-learning </a:t>
            </a:r>
            <a:r>
              <a:rPr lang="en-US" dirty="0"/>
              <a:t>process. </a:t>
            </a:r>
            <a:r>
              <a:rPr lang="en-US" sz="1200" dirty="0" smtClean="0"/>
              <a:t>(</a:t>
            </a:r>
            <a:r>
              <a:rPr lang="en-US" sz="1200" i="1" dirty="0" err="1" smtClean="0"/>
              <a:t>Armoo</a:t>
            </a:r>
            <a:r>
              <a:rPr lang="en-US" sz="1200" i="1" dirty="0" smtClean="0"/>
              <a:t> &amp; Garrick</a:t>
            </a:r>
            <a:r>
              <a:rPr lang="en-US" sz="1200" i="1" dirty="0"/>
              <a:t>, </a:t>
            </a:r>
            <a:r>
              <a:rPr lang="en-US" sz="1200" i="1" dirty="0" smtClean="0"/>
              <a:t>2006)</a:t>
            </a:r>
          </a:p>
          <a:p>
            <a:pPr marL="0" indent="0">
              <a:buNone/>
            </a:pPr>
            <a:endParaRPr lang="en-US" sz="1100" i="1" dirty="0"/>
          </a:p>
          <a:p>
            <a:pPr lvl="1"/>
            <a:r>
              <a:rPr lang="en-US" sz="1800" i="1" dirty="0"/>
              <a:t>Active learning</a:t>
            </a:r>
          </a:p>
          <a:p>
            <a:pPr lvl="1"/>
            <a:r>
              <a:rPr lang="en-US" sz="1800" i="1" dirty="0"/>
              <a:t>Focus on </a:t>
            </a:r>
            <a:r>
              <a:rPr lang="en-US" sz="1800" i="1" u="sng" dirty="0" smtClean="0"/>
              <a:t>learning </a:t>
            </a:r>
            <a:r>
              <a:rPr lang="en-US" sz="1800" i="1" u="sng" dirty="0"/>
              <a:t>process </a:t>
            </a:r>
            <a:r>
              <a:rPr lang="en-US" sz="1800" i="1" dirty="0"/>
              <a:t>rather than on </a:t>
            </a:r>
            <a:r>
              <a:rPr lang="en-US" sz="1800" i="1" dirty="0" smtClean="0"/>
              <a:t>learning </a:t>
            </a:r>
            <a:r>
              <a:rPr lang="en-US" sz="1800" i="1" dirty="0"/>
              <a:t>products </a:t>
            </a:r>
            <a:r>
              <a:rPr lang="en-US" sz="1800" i="1" dirty="0" smtClean="0"/>
              <a:t>– student engagement.</a:t>
            </a:r>
            <a:endParaRPr lang="en-US" sz="1800" i="1" dirty="0"/>
          </a:p>
          <a:p>
            <a:pPr lvl="1"/>
            <a:r>
              <a:rPr lang="en-US" sz="1800" i="1" dirty="0"/>
              <a:t>Focus on assessment </a:t>
            </a:r>
            <a:r>
              <a:rPr lang="en-US" sz="1800" i="1" u="sng" dirty="0"/>
              <a:t>for</a:t>
            </a:r>
            <a:r>
              <a:rPr lang="en-US" sz="1800" i="1" dirty="0"/>
              <a:t> learning rather than on assessment </a:t>
            </a:r>
            <a:r>
              <a:rPr lang="en-US" sz="1800" i="1" u="sng" dirty="0"/>
              <a:t>of</a:t>
            </a:r>
            <a:r>
              <a:rPr lang="en-US" sz="1800" i="1" dirty="0"/>
              <a:t> </a:t>
            </a:r>
            <a:r>
              <a:rPr lang="en-US" sz="1800" i="1" dirty="0" smtClean="0"/>
              <a:t>learning</a:t>
            </a:r>
            <a:r>
              <a:rPr lang="en-US" sz="1800" dirty="0" smtClean="0"/>
              <a:t>. 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4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229600" cy="4572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Implementation</a:t>
            </a:r>
            <a:endParaRPr lang="en-US" sz="3600" b="1" dirty="0"/>
          </a:p>
        </p:txBody>
      </p:sp>
      <p:pic>
        <p:nvPicPr>
          <p:cNvPr id="4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867400" y="5867400"/>
            <a:ext cx="19431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Select a topic</a:t>
            </a:r>
            <a:endParaRPr lang="en-US" sz="1600" dirty="0"/>
          </a:p>
        </p:txBody>
      </p:sp>
      <p:sp>
        <p:nvSpPr>
          <p:cNvPr id="6" name="Oval 5"/>
          <p:cNvSpPr/>
          <p:nvPr/>
        </p:nvSpPr>
        <p:spPr>
          <a:xfrm>
            <a:off x="5567779" y="4419600"/>
            <a:ext cx="2600324" cy="1041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Explain the issue &amp; Identify the problem</a:t>
            </a:r>
            <a:endParaRPr lang="en-US" sz="1600" dirty="0"/>
          </a:p>
        </p:txBody>
      </p:sp>
      <p:sp>
        <p:nvSpPr>
          <p:cNvPr id="7" name="Oval 6"/>
          <p:cNvSpPr/>
          <p:nvPr/>
        </p:nvSpPr>
        <p:spPr>
          <a:xfrm>
            <a:off x="5314950" y="2971800"/>
            <a:ext cx="3048000" cy="9107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Analyze the issue from a HRM perspective</a:t>
            </a:r>
            <a:endParaRPr lang="en-US" sz="1600" dirty="0"/>
          </a:p>
        </p:txBody>
      </p:sp>
      <p:sp>
        <p:nvSpPr>
          <p:cNvPr id="8" name="Oval 7"/>
          <p:cNvSpPr/>
          <p:nvPr/>
        </p:nvSpPr>
        <p:spPr>
          <a:xfrm>
            <a:off x="5124450" y="1752600"/>
            <a:ext cx="3429000" cy="1011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Develop 3 potential options for solving the problem</a:t>
            </a:r>
            <a:endParaRPr lang="en-US" sz="1600" dirty="0"/>
          </a:p>
        </p:txBody>
      </p:sp>
      <p:sp>
        <p:nvSpPr>
          <p:cNvPr id="9" name="Oval 8"/>
          <p:cNvSpPr/>
          <p:nvPr/>
        </p:nvSpPr>
        <p:spPr>
          <a:xfrm>
            <a:off x="4938389" y="419100"/>
            <a:ext cx="34290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Defend 1 solution by implementing it in a hospitality organization</a:t>
            </a:r>
            <a:endParaRPr lang="en-US" sz="16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6791" y="2230696"/>
            <a:ext cx="3462545" cy="25214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961" y="4752140"/>
            <a:ext cx="10454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Bloom, 1956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xmlns="" val="36812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Course Application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HF231 Human Resources Management in the Hospitality Industry. </a:t>
            </a:r>
            <a:r>
              <a:rPr lang="en-US" sz="2000" dirty="0" smtClean="0"/>
              <a:t>(core course)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dirty="0" smtClean="0"/>
              <a:t>Lecture-type undergraduate course.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dirty="0" smtClean="0"/>
              <a:t>2 days a week for 90 minutes each.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dirty="0" smtClean="0"/>
              <a:t>Goal was to increase student critical think skills by utilizing current critical issues facing hospitality organizations.</a:t>
            </a:r>
          </a:p>
        </p:txBody>
      </p:sp>
      <p:pic>
        <p:nvPicPr>
          <p:cNvPr id="3074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221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Deliverable #1: Presentation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31242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Design: </a:t>
            </a:r>
            <a:r>
              <a:rPr lang="en-US" sz="2000" dirty="0" smtClean="0"/>
              <a:t>Presentation was designed </a:t>
            </a:r>
            <a:r>
              <a:rPr lang="en-US" sz="2000" dirty="0"/>
              <a:t>to inquire into students competencies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000" b="1" dirty="0" err="1" smtClean="0"/>
              <a:t>Learnterainment</a:t>
            </a:r>
            <a:r>
              <a:rPr lang="en-US" sz="2000" b="1" dirty="0" smtClean="0"/>
              <a:t>:  </a:t>
            </a:r>
            <a:r>
              <a:rPr lang="en-US" sz="2000" dirty="0" smtClean="0"/>
              <a:t>Utilized </a:t>
            </a:r>
            <a:r>
              <a:rPr lang="en-US" sz="2000" dirty="0"/>
              <a:t>in each </a:t>
            </a:r>
            <a:r>
              <a:rPr lang="en-US" sz="2000" dirty="0" smtClean="0"/>
              <a:t>presentation and be authentic.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000" b="1" dirty="0" smtClean="0"/>
              <a:t>Execution: </a:t>
            </a:r>
            <a:r>
              <a:rPr lang="en-US" sz="2000" dirty="0" smtClean="0"/>
              <a:t>Presentations were conducted throughout the semester.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2000" b="1" dirty="0" smtClean="0"/>
              <a:t>Evaluation: </a:t>
            </a:r>
            <a:r>
              <a:rPr lang="en-US" sz="2000" dirty="0" smtClean="0"/>
              <a:t>Group was assessed on how well they explained and articulated </a:t>
            </a:r>
            <a:r>
              <a:rPr lang="en-US" sz="2000" dirty="0"/>
              <a:t>their points during the </a:t>
            </a:r>
            <a:r>
              <a:rPr lang="en-US" sz="2000" dirty="0" smtClean="0"/>
              <a:t>presentation and Q&amp;A.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074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5495278"/>
            <a:ext cx="83858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Presentation was conducted </a:t>
            </a:r>
            <a:r>
              <a:rPr lang="en-US" sz="2000" b="1" u="sng" dirty="0"/>
              <a:t>one week prior </a:t>
            </a:r>
            <a:r>
              <a:rPr lang="en-US" sz="2000" b="1" dirty="0"/>
              <a:t>to turning in the paper.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146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78" y="4572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Learntertainment</a:t>
            </a:r>
            <a:r>
              <a:rPr lang="en-US" sz="2800" b="1" dirty="0" smtClean="0"/>
              <a:t> Examples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29718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4807" y="3499907"/>
            <a:ext cx="2105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Weldon &amp; Giesen - SHA</a:t>
            </a:r>
            <a:endParaRPr lang="en-US" sz="14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710139"/>
            <a:ext cx="3602697" cy="270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57600" y="6477000"/>
            <a:ext cx="2117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Shellito &amp; Frankle - SHA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6605569" y="838200"/>
            <a:ext cx="212429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T</a:t>
            </a:r>
            <a:r>
              <a:rPr lang="en-US" sz="2800" dirty="0" smtClean="0"/>
              <a:t>rain </a:t>
            </a:r>
          </a:p>
          <a:p>
            <a:r>
              <a:rPr lang="en-US" sz="2800" b="1" u="sng" dirty="0" smtClean="0"/>
              <a:t>R</a:t>
            </a:r>
            <a:r>
              <a:rPr lang="en-US" sz="2800" dirty="0" smtClean="0"/>
              <a:t>epetition </a:t>
            </a:r>
          </a:p>
          <a:p>
            <a:r>
              <a:rPr lang="en-US" sz="2800" b="1" u="sng" dirty="0" smtClean="0"/>
              <a:t>A</a:t>
            </a:r>
            <a:r>
              <a:rPr lang="en-US" sz="2800" dirty="0" smtClean="0"/>
              <a:t>ssimilation</a:t>
            </a:r>
          </a:p>
          <a:p>
            <a:r>
              <a:rPr lang="en-US" sz="2800" b="1" u="sng" dirty="0" smtClean="0"/>
              <a:t>I</a:t>
            </a:r>
            <a:r>
              <a:rPr lang="en-US" sz="2800" dirty="0" smtClean="0"/>
              <a:t>nitiate</a:t>
            </a:r>
          </a:p>
          <a:p>
            <a:r>
              <a:rPr lang="en-US" sz="2800" b="1" u="sng" dirty="0" smtClean="0"/>
              <a:t>N</a:t>
            </a:r>
            <a:r>
              <a:rPr lang="en-US" sz="2800" dirty="0" smtClean="0"/>
              <a:t>egotiate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434047" y="3207602"/>
            <a:ext cx="2295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Courtnall &amp; Meghan - SHA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9308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78" y="4572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Learntertainment</a:t>
            </a:r>
            <a:r>
              <a:rPr lang="en-US" sz="2800" b="1" dirty="0" smtClean="0"/>
              <a:t> Examples</a:t>
            </a:r>
            <a:endParaRPr lang="en-US" sz="2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3581" y="2590800"/>
            <a:ext cx="3100917" cy="232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83280" y="4953000"/>
            <a:ext cx="1984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Moinian &amp; Toobi - SHA</a:t>
            </a:r>
            <a:endParaRPr lang="en-US" sz="14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36" y="1219200"/>
            <a:ext cx="26670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5217" y="1185597"/>
            <a:ext cx="2897717" cy="217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4695" y="3065561"/>
            <a:ext cx="16898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Lee &amp; Giske - SHA</a:t>
            </a:r>
            <a:endParaRPr lang="en-US" sz="1400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357" y="3970539"/>
            <a:ext cx="3820357" cy="286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898865" y="6464441"/>
            <a:ext cx="1858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Leiber</a:t>
            </a:r>
            <a:r>
              <a:rPr lang="en-US" sz="1400" dirty="0" smtClean="0"/>
              <a:t> &amp; Parry - SHA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27995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Deliverable </a:t>
            </a:r>
            <a:r>
              <a:rPr lang="en-US" b="1" dirty="0" smtClean="0"/>
              <a:t>#2: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</a:t>
            </a:r>
            <a:r>
              <a:rPr lang="en-US" dirty="0" smtClean="0"/>
              <a:t>ee the problem</a:t>
            </a:r>
          </a:p>
          <a:p>
            <a:r>
              <a:rPr lang="en-US" b="1" u="sng" dirty="0" smtClean="0"/>
              <a:t>A</a:t>
            </a:r>
            <a:r>
              <a:rPr lang="en-US" dirty="0" smtClean="0"/>
              <a:t>nalyze the issue</a:t>
            </a:r>
          </a:p>
          <a:p>
            <a:r>
              <a:rPr lang="en-US" b="1" u="sng" dirty="0" smtClean="0"/>
              <a:t>G</a:t>
            </a:r>
            <a:r>
              <a:rPr lang="en-US" dirty="0" smtClean="0"/>
              <a:t>enerate options</a:t>
            </a:r>
          </a:p>
          <a:p>
            <a:r>
              <a:rPr lang="en-US" b="1" u="sng" dirty="0" smtClean="0"/>
              <a:t>E</a:t>
            </a:r>
            <a:r>
              <a:rPr lang="en-US" dirty="0" smtClean="0"/>
              <a:t>valuate and implement one option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One page outline given on day of presentation.</a:t>
            </a:r>
          </a:p>
          <a:p>
            <a:r>
              <a:rPr lang="en-US" dirty="0" smtClean="0"/>
              <a:t>Full report due one week after presentation.</a:t>
            </a:r>
            <a:endParaRPr lang="en-US" dirty="0"/>
          </a:p>
        </p:txBody>
      </p:sp>
      <p:pic>
        <p:nvPicPr>
          <p:cNvPr id="6146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Application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Applicable to any social science course where critical thinking is the primary focus for student learning and/or assessment.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Increase student engagement by actively incorporating  students during the presentation.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Students evaluate each other at the end – higher collaboration.</a:t>
            </a:r>
          </a:p>
          <a:p>
            <a:endParaRPr lang="en-US" dirty="0"/>
          </a:p>
        </p:txBody>
      </p:sp>
      <p:pic>
        <p:nvPicPr>
          <p:cNvPr id="8194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96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Professor’s Observations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Classroom time shifts from faculty-centered to student-centered.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 smtClean="0"/>
              <a:t>Better utilization of office hours.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 smtClean="0"/>
              <a:t>Increase in one-on-one face time with students outside of class.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 smtClean="0"/>
              <a:t>Provide feedback to students before handing in paper which improved deliverable quality.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/>
              <a:t>R</a:t>
            </a:r>
            <a:r>
              <a:rPr lang="en-US" dirty="0" smtClean="0"/>
              <a:t>educe heavy grading at the end of the semester. 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 smtClean="0"/>
              <a:t>Reinforced student presentation topics in my lecture making their work part of the class.</a:t>
            </a:r>
          </a:p>
        </p:txBody>
      </p:sp>
      <p:pic>
        <p:nvPicPr>
          <p:cNvPr id="7170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658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837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Conclusion</a:t>
            </a:r>
            <a:endParaRPr lang="en-US" sz="36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Learning occurs when students are:</a:t>
            </a:r>
          </a:p>
          <a:p>
            <a:pPr lvl="1"/>
            <a:r>
              <a:rPr lang="en-US" sz="1900" dirty="0"/>
              <a:t>Actively </a:t>
            </a:r>
            <a:r>
              <a:rPr lang="en-US" sz="1900" dirty="0" smtClean="0"/>
              <a:t>engaged. </a:t>
            </a:r>
            <a:endParaRPr lang="en-US" sz="1900" dirty="0"/>
          </a:p>
          <a:p>
            <a:pPr lvl="1"/>
            <a:r>
              <a:rPr lang="en-US" sz="1900" dirty="0"/>
              <a:t>Opportunities for integration with </a:t>
            </a:r>
            <a:r>
              <a:rPr lang="en-US" sz="1900" dirty="0" smtClean="0"/>
              <a:t>others.</a:t>
            </a:r>
            <a:endParaRPr lang="en-US" sz="1900" dirty="0"/>
          </a:p>
          <a:p>
            <a:pPr lvl="1"/>
            <a:r>
              <a:rPr lang="en-US" sz="1900" dirty="0"/>
              <a:t>Presented with challenging situations or questions that require critical thinking </a:t>
            </a:r>
            <a:r>
              <a:rPr lang="en-US" sz="1900" dirty="0" smtClean="0"/>
              <a:t>skills.</a:t>
            </a:r>
            <a:endParaRPr lang="en-US" sz="1900" dirty="0"/>
          </a:p>
          <a:p>
            <a:pPr lvl="1"/>
            <a:r>
              <a:rPr lang="en-US" sz="1900" dirty="0"/>
              <a:t>Surrounded by a nurturing fun </a:t>
            </a:r>
            <a:r>
              <a:rPr lang="en-US" sz="1900" dirty="0" smtClean="0"/>
              <a:t>environment.</a:t>
            </a:r>
            <a:endParaRPr lang="en-US" sz="1900" dirty="0"/>
          </a:p>
          <a:p>
            <a:pPr marL="274320" lvl="1" indent="0" algn="r">
              <a:buNone/>
            </a:pPr>
            <a:r>
              <a:rPr lang="en-US" sz="1200" i="1" dirty="0" smtClean="0"/>
              <a:t>(</a:t>
            </a:r>
            <a:r>
              <a:rPr lang="en-US" sz="1200" i="1" dirty="0" err="1" smtClean="0"/>
              <a:t>Baranowski</a:t>
            </a:r>
            <a:r>
              <a:rPr lang="en-US" sz="1200" i="1" dirty="0" smtClean="0"/>
              <a:t> &amp; Weir, 2011; </a:t>
            </a:r>
            <a:r>
              <a:rPr lang="en-US" sz="1200" i="1" dirty="0" err="1" smtClean="0"/>
              <a:t>Chickering</a:t>
            </a:r>
            <a:r>
              <a:rPr lang="en-US" sz="1200" i="1" dirty="0" smtClean="0"/>
              <a:t> </a:t>
            </a:r>
            <a:r>
              <a:rPr lang="en-US" sz="1200" i="1" dirty="0"/>
              <a:t>&amp;</a:t>
            </a:r>
            <a:r>
              <a:rPr lang="en-US" sz="1200" i="1" dirty="0" smtClean="0"/>
              <a:t> </a:t>
            </a:r>
            <a:r>
              <a:rPr lang="en-US" sz="1200" i="1" dirty="0" err="1"/>
              <a:t>Gamson</a:t>
            </a:r>
            <a:r>
              <a:rPr lang="en-US" sz="1200" i="1" dirty="0"/>
              <a:t>, 1987; </a:t>
            </a:r>
            <a:r>
              <a:rPr lang="en-US" sz="1200" i="1" dirty="0" err="1"/>
              <a:t>Mckeachi</a:t>
            </a:r>
            <a:r>
              <a:rPr lang="en-US" sz="1200" i="1" dirty="0"/>
              <a:t> et al., </a:t>
            </a:r>
            <a:r>
              <a:rPr lang="en-US" sz="1200" i="1" dirty="0" smtClean="0"/>
              <a:t>1986)</a:t>
            </a:r>
            <a:endParaRPr lang="en-US" sz="1200" i="1" dirty="0"/>
          </a:p>
          <a:p>
            <a:pPr lvl="1" indent="-457200"/>
            <a:endParaRPr lang="en-US" sz="1100" dirty="0" smtClean="0"/>
          </a:p>
          <a:p>
            <a:pPr marL="230188" lvl="1" indent="-230188">
              <a:tabLst>
                <a:tab pos="230188" algn="l"/>
              </a:tabLst>
            </a:pPr>
            <a:r>
              <a:rPr lang="en-US" sz="2400" dirty="0" smtClean="0"/>
              <a:t>Instructors:</a:t>
            </a:r>
            <a:endParaRPr lang="en-US" sz="2400" dirty="0"/>
          </a:p>
          <a:p>
            <a:pPr marL="461963" lvl="2" indent="-188913">
              <a:tabLst>
                <a:tab pos="461963" algn="l"/>
              </a:tabLst>
            </a:pPr>
            <a:r>
              <a:rPr lang="en-US" sz="1900" dirty="0" smtClean="0"/>
              <a:t>Implement alternative </a:t>
            </a:r>
            <a:r>
              <a:rPr lang="en-US" sz="1900" dirty="0"/>
              <a:t>techniques and strategies for questioning and discussion </a:t>
            </a:r>
            <a:endParaRPr lang="en-US" sz="1900" dirty="0" smtClean="0"/>
          </a:p>
          <a:p>
            <a:pPr marL="461963" lvl="2" indent="-188913">
              <a:tabLst>
                <a:tab pos="461963" algn="l"/>
              </a:tabLst>
            </a:pPr>
            <a:r>
              <a:rPr lang="en-US" sz="1900" dirty="0" smtClean="0"/>
              <a:t>Create </a:t>
            </a:r>
            <a:r>
              <a:rPr lang="en-US" sz="1900" dirty="0"/>
              <a:t>a supportive intellectual and emotional </a:t>
            </a:r>
            <a:r>
              <a:rPr lang="en-US" sz="1900" dirty="0" smtClean="0"/>
              <a:t>environment for maximum results.</a:t>
            </a:r>
            <a:endParaRPr lang="en-US" sz="1900" dirty="0"/>
          </a:p>
          <a:p>
            <a:pPr marL="461963" lvl="2" indent="-188913">
              <a:tabLst>
                <a:tab pos="461963" algn="l"/>
              </a:tabLst>
            </a:pPr>
            <a:r>
              <a:rPr lang="en-US" sz="1900" dirty="0"/>
              <a:t>Encourage students to take </a:t>
            </a:r>
            <a:r>
              <a:rPr lang="en-US" sz="1900" dirty="0" smtClean="0"/>
              <a:t>risks. </a:t>
            </a:r>
            <a:endParaRPr lang="en-US" sz="19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4400" y="0"/>
            <a:ext cx="31496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503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b="1" dirty="0" smtClean="0"/>
              <a:t>THANK YOU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Erinn Tucker, PhD, MBA</a:t>
            </a:r>
          </a:p>
          <a:p>
            <a:pPr marL="0" indent="0" algn="ctr">
              <a:buNone/>
            </a:pPr>
            <a:r>
              <a:rPr lang="en-US" dirty="0"/>
              <a:t>Boston University – School of Hospitality Administration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etucker@bu.edu</a:t>
            </a:r>
            <a:r>
              <a:rPr lang="en-US" dirty="0"/>
              <a:t> 617-358-8911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C:\Users\etucker\Pictures\BU SHA Logo webs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37338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5125" y="6626072"/>
            <a:ext cx="197990" cy="19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488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7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C00000"/>
      </a:accent1>
      <a:accent2>
        <a:srgbClr val="AD8F67"/>
      </a:accent2>
      <a:accent3>
        <a:srgbClr val="726056"/>
      </a:accent3>
      <a:accent4>
        <a:srgbClr val="292934"/>
      </a:accent4>
      <a:accent5>
        <a:srgbClr val="292934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443</TotalTime>
  <Words>606</Words>
  <Application>Microsoft Office PowerPoint</Application>
  <PresentationFormat>On-screen Show (4:3)</PresentationFormat>
  <Paragraphs>112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Clarity</vt:lpstr>
      <vt:lpstr>Teaching critical thinking in hospitality management using student ‘learntertainment’ and SAGE approach</vt:lpstr>
      <vt:lpstr>Introduction</vt:lpstr>
      <vt:lpstr>Problem </vt:lpstr>
      <vt:lpstr>Two (2) Approaches</vt:lpstr>
      <vt:lpstr>Learntertainment</vt:lpstr>
      <vt:lpstr>Implementation</vt:lpstr>
      <vt:lpstr>Course Application</vt:lpstr>
      <vt:lpstr>Deliverable #1: Presentation</vt:lpstr>
      <vt:lpstr>Learntertainment Examples</vt:lpstr>
      <vt:lpstr>Learntertainment Examples</vt:lpstr>
      <vt:lpstr>Deliverable #2: Paper</vt:lpstr>
      <vt:lpstr>Application</vt:lpstr>
      <vt:lpstr>Professor’s Observations</vt:lpstr>
      <vt:lpstr>Conclusion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Tucker, Erinn</dc:creator>
  <cp:lastModifiedBy>hessl</cp:lastModifiedBy>
  <cp:revision>49</cp:revision>
  <cp:lastPrinted>2012-02-17T17:38:14Z</cp:lastPrinted>
  <dcterms:created xsi:type="dcterms:W3CDTF">2012-02-13T16:35:09Z</dcterms:created>
  <dcterms:modified xsi:type="dcterms:W3CDTF">2012-02-28T15:05:36Z</dcterms:modified>
</cp:coreProperties>
</file>