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6" d="100"/>
          <a:sy n="126" d="100"/>
        </p:scale>
        <p:origin x="-119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8D12D9-7C49-48EA-AF5A-6CB4DD508874}" type="datetimeFigureOut">
              <a:rPr lang="en-US" smtClean="0"/>
              <a:t>2/28/2012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6DB787-4F93-4119-A570-3450C2E89E6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6DB787-4F93-4119-A570-3450C2E89E60}"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2555F5-741B-4541-9C27-53E879DAA9FE}"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4256746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2555F5-741B-4541-9C27-53E879DAA9FE}"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158986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2555F5-741B-4541-9C27-53E879DAA9FE}"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2282135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2555F5-741B-4541-9C27-53E879DAA9FE}"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213818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2555F5-741B-4541-9C27-53E879DAA9FE}" type="datetimeFigureOut">
              <a:rPr lang="en-US" smtClean="0"/>
              <a:pPr/>
              <a:t>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4141253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2555F5-741B-4541-9C27-53E879DAA9FE}" type="datetimeFigureOut">
              <a:rPr lang="en-US" smtClean="0"/>
              <a:pPr/>
              <a:t>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399635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2555F5-741B-4541-9C27-53E879DAA9FE}" type="datetimeFigureOut">
              <a:rPr lang="en-US" smtClean="0"/>
              <a:pPr/>
              <a:t>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3006326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2555F5-741B-4541-9C27-53E879DAA9FE}"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415209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2555F5-741B-4541-9C27-53E879DAA9FE}" type="datetimeFigureOut">
              <a:rPr lang="en-US" smtClean="0"/>
              <a:pPr/>
              <a:t>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3304661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2555F5-741B-4541-9C27-53E879DAA9FE}"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232247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2555F5-741B-4541-9C27-53E879DAA9FE}" type="datetimeFigureOut">
              <a:rPr lang="en-US" smtClean="0"/>
              <a:pPr/>
              <a:t>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283877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2555F5-741B-4541-9C27-53E879DAA9FE}" type="datetimeFigureOut">
              <a:rPr lang="en-US" smtClean="0"/>
              <a:pPr/>
              <a:t>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1E04B-7330-42C7-9C89-D9B3B6EBFC8B}" type="slidenum">
              <a:rPr lang="en-US" smtClean="0"/>
              <a:pPr/>
              <a:t>‹#›</a:t>
            </a:fld>
            <a:endParaRPr lang="en-US"/>
          </a:p>
        </p:txBody>
      </p:sp>
    </p:spTree>
    <p:extLst>
      <p:ext uri="{BB962C8B-B14F-4D97-AF65-F5344CB8AC3E}">
        <p14:creationId xmlns:p14="http://schemas.microsoft.com/office/powerpoint/2010/main" xmlns="" val="306279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14400"/>
            <a:ext cx="8229600" cy="3810000"/>
          </a:xfrm>
        </p:spPr>
        <p:txBody>
          <a:bodyPr>
            <a:noAutofit/>
          </a:bodyPr>
          <a:lstStyle/>
          <a:p>
            <a:r>
              <a:rPr lang="en-US" sz="3200" dirty="0" smtClean="0"/>
              <a:t>Anatoly Temkin (MET CS)</a:t>
            </a:r>
            <a:br>
              <a:rPr lang="en-US" sz="3200" dirty="0" smtClean="0"/>
            </a:br>
            <a:r>
              <a:rPr lang="en-US" sz="3200" dirty="0" smtClean="0"/>
              <a:t/>
            </a:r>
            <a:br>
              <a:rPr lang="en-US" sz="3200" dirty="0" smtClean="0"/>
            </a:br>
            <a:r>
              <a:rPr lang="en-US" sz="3200" b="1" dirty="0" smtClean="0"/>
              <a:t>Enhancing Education with Technology: </a:t>
            </a:r>
            <a:br>
              <a:rPr lang="en-US" sz="3200" b="1" dirty="0" smtClean="0"/>
            </a:br>
            <a:r>
              <a:rPr lang="en-US" sz="3200" b="1" dirty="0" smtClean="0"/>
              <a:t>Study Groups in Online Classes</a:t>
            </a:r>
            <a:br>
              <a:rPr lang="en-US" sz="3200" b="1" dirty="0" smtClean="0"/>
            </a:br>
            <a:r>
              <a:rPr lang="en-US" sz="3200" b="1" dirty="0" smtClean="0"/>
              <a:t/>
            </a:r>
            <a:br>
              <a:rPr lang="en-US" sz="3200" b="1" dirty="0" smtClean="0"/>
            </a:br>
            <a:r>
              <a:rPr lang="en-US" sz="3200" b="1" dirty="0" smtClean="0"/>
              <a:t>Benefits of having online study groups in students’ own words.</a:t>
            </a:r>
            <a:br>
              <a:rPr lang="en-US" sz="3200" b="1" dirty="0" smtClean="0"/>
            </a:br>
            <a:endParaRPr lang="en-US" sz="3200" dirty="0"/>
          </a:p>
        </p:txBody>
      </p:sp>
    </p:spTree>
    <p:extLst>
      <p:ext uri="{BB962C8B-B14F-4D97-AF65-F5344CB8AC3E}">
        <p14:creationId xmlns:p14="http://schemas.microsoft.com/office/powerpoint/2010/main" xmlns="" val="4265741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pPr marL="0" marR="0">
              <a:spcBef>
                <a:spcPts val="0"/>
              </a:spcBef>
              <a:spcAft>
                <a:spcPts val="0"/>
              </a:spcAft>
            </a:pPr>
            <a:r>
              <a:rPr lang="en-US" sz="3200" b="1" dirty="0" smtClean="0">
                <a:latin typeface="Times New Roman"/>
                <a:ea typeface="Calibri"/>
                <a:cs typeface="Times New Roman"/>
              </a:rPr>
              <a:t>Student Louise Behan:</a:t>
            </a:r>
            <a:endParaRPr lang="en-US" sz="3200" dirty="0">
              <a:ea typeface="Calibri"/>
              <a:cs typeface="Times New Roman"/>
            </a:endParaRPr>
          </a:p>
        </p:txBody>
      </p:sp>
      <p:sp>
        <p:nvSpPr>
          <p:cNvPr id="3" name="Content Placeholder 2"/>
          <p:cNvSpPr>
            <a:spLocks noGrp="1"/>
          </p:cNvSpPr>
          <p:nvPr>
            <p:ph idx="1"/>
          </p:nvPr>
        </p:nvSpPr>
        <p:spPr>
          <a:xfrm>
            <a:off x="457200" y="1143000"/>
            <a:ext cx="8458200" cy="5211763"/>
          </a:xfrm>
        </p:spPr>
        <p:txBody>
          <a:bodyPr>
            <a:noAutofit/>
          </a:bodyPr>
          <a:lstStyle/>
          <a:p>
            <a:r>
              <a:rPr lang="en-US" dirty="0">
                <a:latin typeface="Times New Roman" pitchFamily="18" charset="0"/>
                <a:cs typeface="Times New Roman" pitchFamily="18" charset="0"/>
              </a:rPr>
              <a:t>What I find most valuable about working with the study group is the insights into how other see a question, analyze the expectations and perform the requirements. </a:t>
            </a:r>
          </a:p>
          <a:p>
            <a:r>
              <a:rPr lang="en-US" dirty="0">
                <a:latin typeface="Times New Roman" pitchFamily="18" charset="0"/>
                <a:cs typeface="Times New Roman" pitchFamily="18" charset="0"/>
              </a:rPr>
              <a:t>Of course, there are times </a:t>
            </a:r>
            <a:r>
              <a:rPr lang="en-US" dirty="0" smtClean="0">
                <a:latin typeface="Times New Roman" pitchFamily="18" charset="0"/>
                <a:cs typeface="Times New Roman" pitchFamily="18" charset="0"/>
              </a:rPr>
              <a:t>when </a:t>
            </a:r>
            <a:r>
              <a:rPr lang="en-US" dirty="0">
                <a:latin typeface="Times New Roman" pitchFamily="18" charset="0"/>
                <a:cs typeface="Times New Roman" pitchFamily="18" charset="0"/>
              </a:rPr>
              <a:t>I fail to understand a concept from the reading. </a:t>
            </a:r>
            <a:r>
              <a:rPr lang="en-US" dirty="0">
                <a:latin typeface="Times New Roman" pitchFamily="18" charset="0"/>
                <a:ea typeface="Calibri"/>
                <a:cs typeface="Times New Roman" pitchFamily="18" charset="0"/>
              </a:rPr>
              <a:t>In this case, I may hear someone’s explanation of the concept, and suddenly, their slightly different view "clicks" for me, and I now understand </a:t>
            </a:r>
            <a:r>
              <a:rPr lang="en-US" dirty="0" smtClean="0">
                <a:latin typeface="Times New Roman" pitchFamily="18" charset="0"/>
                <a:ea typeface="Calibri"/>
                <a:cs typeface="Times New Roman" pitchFamily="18" charset="0"/>
              </a:rPr>
              <a:t>it.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321039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305800" cy="5364163"/>
          </a:xfrm>
        </p:spPr>
        <p:txBody>
          <a:bodyPr anchor="ctr">
            <a:normAutofit/>
          </a:bodyPr>
          <a:lstStyle/>
          <a:p>
            <a:pPr marL="0" lvl="0" indent="0">
              <a:buNone/>
            </a:pPr>
            <a:r>
              <a:rPr lang="en-US" dirty="0">
                <a:solidFill>
                  <a:prstClr val="black"/>
                </a:solidFill>
                <a:latin typeface="Times New Roman" pitchFamily="18" charset="0"/>
                <a:ea typeface="Calibri"/>
                <a:cs typeface="Times New Roman" pitchFamily="18" charset="0"/>
              </a:rPr>
              <a:t>I know one way of understanding the concept, but because of what others have said, </a:t>
            </a:r>
            <a:r>
              <a:rPr lang="en-US" dirty="0">
                <a:latin typeface="Times New Roman" pitchFamily="18" charset="0"/>
                <a:ea typeface="Calibri"/>
                <a:cs typeface="Times New Roman" pitchFamily="18" charset="0"/>
              </a:rPr>
              <a:t>I see the process in a new light, and therefore develop a broader understanding of it. The more different ways the concept connects to my world, the better I understand it, the more likely I am to be able to recall it, and a broader array of ways and occasions to use it are available to me. </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922106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7772400" cy="5257800"/>
          </a:xfrm>
        </p:spPr>
        <p:txBody>
          <a:bodyPr anchor="ctr">
            <a:noAutofit/>
          </a:bodyPr>
          <a:lstStyle/>
          <a:p>
            <a:pPr marL="0" indent="0">
              <a:buNone/>
            </a:pPr>
            <a:r>
              <a:rPr lang="en-US" dirty="0" smtClean="0">
                <a:latin typeface="Times New Roman"/>
                <a:ea typeface="Calibri"/>
              </a:rPr>
              <a:t>We </a:t>
            </a:r>
            <a:r>
              <a:rPr lang="en-US" dirty="0">
                <a:latin typeface="Times New Roman"/>
                <a:ea typeface="Calibri"/>
              </a:rPr>
              <a:t>all have a </a:t>
            </a:r>
            <a:r>
              <a:rPr lang="en-US" b="1" dirty="0">
                <a:latin typeface="Times New Roman"/>
                <a:ea typeface="Calibri"/>
              </a:rPr>
              <a:t>common</a:t>
            </a:r>
            <a:r>
              <a:rPr lang="en-US" dirty="0">
                <a:latin typeface="Times New Roman"/>
                <a:ea typeface="Calibri"/>
              </a:rPr>
              <a:t> </a:t>
            </a:r>
            <a:r>
              <a:rPr lang="en-US" b="1" dirty="0">
                <a:latin typeface="Times New Roman"/>
                <a:ea typeface="Calibri"/>
              </a:rPr>
              <a:t>goal</a:t>
            </a:r>
            <a:r>
              <a:rPr lang="en-US" dirty="0">
                <a:latin typeface="Times New Roman"/>
                <a:ea typeface="Calibri"/>
              </a:rPr>
              <a:t>, which is to do well in this class, so when we meet once a week, it is a way for us to express our thoughts and opinions and to gain common ground with one another.  </a:t>
            </a:r>
            <a:endParaRPr lang="en-US" dirty="0"/>
          </a:p>
        </p:txBody>
      </p:sp>
    </p:spTree>
    <p:extLst>
      <p:ext uri="{BB962C8B-B14F-4D97-AF65-F5344CB8AC3E}">
        <p14:creationId xmlns:p14="http://schemas.microsoft.com/office/powerpoint/2010/main" xmlns="" val="17216607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229600" cy="5715000"/>
          </a:xfrm>
        </p:spPr>
        <p:txBody>
          <a:bodyPr>
            <a:normAutofit/>
          </a:bodyPr>
          <a:lstStyle/>
          <a:p>
            <a:pPr marL="0" indent="0">
              <a:buNone/>
            </a:pPr>
            <a:endParaRPr lang="en-US" dirty="0" smtClean="0">
              <a:latin typeface="Times New Roman" pitchFamily="18" charset="0"/>
              <a:ea typeface="Calibri"/>
              <a:cs typeface="Times New Roman" pitchFamily="18" charset="0"/>
            </a:endParaRPr>
          </a:p>
          <a:p>
            <a:pPr marL="0" indent="0">
              <a:buNone/>
            </a:pPr>
            <a:endParaRPr lang="en-US" dirty="0">
              <a:latin typeface="Times New Roman" pitchFamily="18" charset="0"/>
              <a:ea typeface="Calibri"/>
              <a:cs typeface="Times New Roman" pitchFamily="18" charset="0"/>
            </a:endParaRPr>
          </a:p>
          <a:p>
            <a:pPr marL="0" indent="0">
              <a:buNone/>
            </a:pPr>
            <a:r>
              <a:rPr lang="en-US" dirty="0" smtClean="0">
                <a:latin typeface="Times New Roman" pitchFamily="18" charset="0"/>
                <a:ea typeface="Calibri"/>
                <a:cs typeface="Times New Roman" pitchFamily="18" charset="0"/>
              </a:rPr>
              <a:t>If </a:t>
            </a:r>
            <a:r>
              <a:rPr lang="en-US" dirty="0">
                <a:latin typeface="Times New Roman" pitchFamily="18" charset="0"/>
                <a:ea typeface="Calibri"/>
                <a:cs typeface="Times New Roman" pitchFamily="18" charset="0"/>
              </a:rPr>
              <a:t>I have a good comprehension on the lecture material I like being able to help other students out who may be having a harder time. </a:t>
            </a:r>
            <a:r>
              <a:rPr lang="en-US" b="1" dirty="0">
                <a:latin typeface="Times New Roman" pitchFamily="18" charset="0"/>
                <a:ea typeface="Calibri"/>
                <a:cs typeface="Times New Roman" pitchFamily="18" charset="0"/>
              </a:rPr>
              <a:t>Making an impact is very rewarding</a:t>
            </a:r>
            <a:r>
              <a:rPr lang="en-US" dirty="0" smtClean="0">
                <a:latin typeface="Times New Roman" pitchFamily="18" charset="0"/>
                <a:ea typeface="Calibri"/>
                <a:cs typeface="Times New Roman" pitchFamily="18" charset="0"/>
              </a:rPr>
              <a:t>.</a:t>
            </a:r>
            <a:r>
              <a:rPr lang="en-US" dirty="0">
                <a:latin typeface="Times New Roman" pitchFamily="18" charset="0"/>
                <a:ea typeface="Calibri"/>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014846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a:ea typeface="Calibri"/>
              </a:rPr>
              <a:t>Student Deb Chaulk:</a:t>
            </a:r>
            <a:endParaRPr lang="en-US" sz="3200" b="1" dirty="0"/>
          </a:p>
        </p:txBody>
      </p:sp>
      <p:sp>
        <p:nvSpPr>
          <p:cNvPr id="3" name="Content Placeholder 2"/>
          <p:cNvSpPr>
            <a:spLocks noGrp="1"/>
          </p:cNvSpPr>
          <p:nvPr>
            <p:ph idx="1"/>
          </p:nvPr>
        </p:nvSpPr>
        <p:spPr/>
        <p:txBody>
          <a:bodyPr/>
          <a:lstStyle/>
          <a:p>
            <a:pPr marL="0" indent="0">
              <a:buNone/>
            </a:pPr>
            <a:r>
              <a:rPr lang="en-US" dirty="0">
                <a:latin typeface="Times New Roman"/>
                <a:ea typeface="Calibri"/>
              </a:rPr>
              <a:t>I think the thing that was most beneficial to me about it was hearing the </a:t>
            </a:r>
            <a:r>
              <a:rPr lang="en-US" b="1" dirty="0">
                <a:latin typeface="Times New Roman"/>
                <a:ea typeface="Calibri"/>
              </a:rPr>
              <a:t>voices</a:t>
            </a:r>
            <a:r>
              <a:rPr lang="en-US" dirty="0">
                <a:latin typeface="Times New Roman"/>
                <a:ea typeface="Calibri"/>
              </a:rPr>
              <a:t> of my classmates and hearing about what topics and past homework assignments were the most challenging for them.  It's kind of an "</a:t>
            </a:r>
            <a:r>
              <a:rPr lang="en-US" b="1" dirty="0">
                <a:latin typeface="Times New Roman"/>
                <a:ea typeface="Calibri"/>
              </a:rPr>
              <a:t>I'm not alone</a:t>
            </a:r>
            <a:r>
              <a:rPr lang="en-US" dirty="0">
                <a:latin typeface="Times New Roman"/>
                <a:ea typeface="Calibri"/>
              </a:rPr>
              <a:t>" feeling, which helps in an on-line program where you don't have much interaction.</a:t>
            </a:r>
            <a:endParaRPr lang="en-US" dirty="0"/>
          </a:p>
        </p:txBody>
      </p:sp>
    </p:spTree>
    <p:extLst>
      <p:ext uri="{BB962C8B-B14F-4D97-AF65-F5344CB8AC3E}">
        <p14:creationId xmlns:p14="http://schemas.microsoft.com/office/powerpoint/2010/main" xmlns="" val="773337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latin typeface="Times New Roman"/>
                <a:ea typeface="Calibri"/>
              </a:rPr>
              <a:t>I </a:t>
            </a:r>
            <a:r>
              <a:rPr lang="en-US" dirty="0">
                <a:latin typeface="Times New Roman"/>
                <a:ea typeface="Calibri"/>
              </a:rPr>
              <a:t>think it would be very helpful for people with different learning styles and for people struggling in the class.  It's always helpful to get support.  And it's great to see which students stand out in terms of their ability to explain something. </a:t>
            </a:r>
            <a:endParaRPr lang="en-US" dirty="0"/>
          </a:p>
        </p:txBody>
      </p:sp>
    </p:spTree>
    <p:extLst>
      <p:ext uri="{BB962C8B-B14F-4D97-AF65-F5344CB8AC3E}">
        <p14:creationId xmlns:p14="http://schemas.microsoft.com/office/powerpoint/2010/main" xmlns="" val="2182226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latin typeface="Times New Roman"/>
                <a:ea typeface="Calibri"/>
              </a:rPr>
              <a:t>I've seen quite a few cases where a student will explain how they got an answer or how they think about a specific type of problem and there will be a </a:t>
            </a:r>
            <a:r>
              <a:rPr lang="en-US" dirty="0" smtClean="0">
                <a:latin typeface="Times New Roman"/>
                <a:ea typeface="Calibri"/>
              </a:rPr>
              <a:t>light bulb </a:t>
            </a:r>
            <a:r>
              <a:rPr lang="en-US" dirty="0">
                <a:latin typeface="Times New Roman"/>
                <a:ea typeface="Calibri"/>
              </a:rPr>
              <a:t>or an "aha" moment from someone else, who says that they didn't understand it until thinking about it a different way.</a:t>
            </a:r>
            <a:br>
              <a:rPr lang="en-US" dirty="0">
                <a:latin typeface="Times New Roman"/>
                <a:ea typeface="Calibri"/>
              </a:rPr>
            </a:br>
            <a:endParaRPr lang="en-US" dirty="0"/>
          </a:p>
        </p:txBody>
      </p:sp>
    </p:spTree>
    <p:extLst>
      <p:ext uri="{BB962C8B-B14F-4D97-AF65-F5344CB8AC3E}">
        <p14:creationId xmlns:p14="http://schemas.microsoft.com/office/powerpoint/2010/main" xmlns="" val="29319457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ea typeface="Calibri"/>
                <a:cs typeface="Times New Roman" pitchFamily="18" charset="0"/>
              </a:rPr>
              <a:t>Student Kristen </a:t>
            </a:r>
            <a:r>
              <a:rPr lang="en-US" sz="3200" b="1" dirty="0" err="1" smtClean="0">
                <a:latin typeface="Times New Roman" pitchFamily="18" charset="0"/>
                <a:ea typeface="Calibri"/>
                <a:cs typeface="Times New Roman" pitchFamily="18" charset="0"/>
              </a:rPr>
              <a:t>Volponi</a:t>
            </a:r>
            <a:r>
              <a:rPr lang="en-US" sz="3200" dirty="0" smtClean="0">
                <a:ea typeface="Calibri"/>
                <a:cs typeface="Times New Roman"/>
              </a:rPr>
              <a:t>:</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a:latin typeface="Times New Roman"/>
                <a:ea typeface="Calibri"/>
              </a:rPr>
              <a:t>The biggest benefit of holding the study sessions is to hear the perspectives of other students. </a:t>
            </a:r>
            <a:r>
              <a:rPr lang="en-US" dirty="0" smtClean="0">
                <a:latin typeface="Times New Roman"/>
                <a:ea typeface="Calibri"/>
              </a:rPr>
              <a:t>Personally</a:t>
            </a:r>
            <a:r>
              <a:rPr lang="en-US" dirty="0">
                <a:latin typeface="Times New Roman"/>
                <a:ea typeface="Calibri"/>
              </a:rPr>
              <a:t>, I also enjoy the </a:t>
            </a:r>
            <a:r>
              <a:rPr lang="en-US" b="1" dirty="0">
                <a:latin typeface="Times New Roman"/>
                <a:ea typeface="Calibri"/>
              </a:rPr>
              <a:t>camaraderie</a:t>
            </a:r>
            <a:r>
              <a:rPr lang="en-US" dirty="0">
                <a:latin typeface="Times New Roman"/>
                <a:ea typeface="Calibri"/>
              </a:rPr>
              <a:t> that goes along with the study group</a:t>
            </a:r>
            <a:r>
              <a:rPr lang="en-US" dirty="0" smtClean="0">
                <a:latin typeface="Times New Roman"/>
                <a:ea typeface="Calibri"/>
              </a:rPr>
              <a:t>.  </a:t>
            </a:r>
            <a:r>
              <a:rPr lang="en-US" dirty="0">
                <a:latin typeface="Times New Roman"/>
                <a:ea typeface="Calibri"/>
              </a:rPr>
              <a:t>We are all there for each other which helps reduce the anxiety for the simple fact we are not in this alone and at the same time allows us to have a little bit of </a:t>
            </a:r>
            <a:r>
              <a:rPr lang="en-US" dirty="0" smtClean="0">
                <a:latin typeface="Times New Roman"/>
                <a:ea typeface="Calibri"/>
              </a:rPr>
              <a:t>fun.</a:t>
            </a:r>
            <a:endParaRPr lang="en-US" dirty="0"/>
          </a:p>
        </p:txBody>
      </p:sp>
    </p:spTree>
    <p:extLst>
      <p:ext uri="{BB962C8B-B14F-4D97-AF65-F5344CB8AC3E}">
        <p14:creationId xmlns:p14="http://schemas.microsoft.com/office/powerpoint/2010/main" xmlns="" val="80384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924800" cy="990600"/>
          </a:xfrm>
        </p:spPr>
        <p:txBody>
          <a:bodyPr>
            <a:normAutofit fontScale="90000"/>
          </a:bodyPr>
          <a:lstStyle/>
          <a:p>
            <a:pPr marL="0" marR="0">
              <a:lnSpc>
                <a:spcPct val="115000"/>
              </a:lnSpc>
              <a:spcBef>
                <a:spcPts val="0"/>
              </a:spcBef>
              <a:spcAft>
                <a:spcPts val="1000"/>
              </a:spcAft>
            </a:pPr>
            <a:r>
              <a:rPr lang="en-US" sz="3600" dirty="0" smtClean="0">
                <a:latin typeface="Times New Roman"/>
                <a:ea typeface="Calibri"/>
                <a:cs typeface="Times New Roman"/>
              </a:rPr>
              <a:t/>
            </a:r>
            <a:br>
              <a:rPr lang="en-US" sz="3600" dirty="0" smtClean="0">
                <a:latin typeface="Times New Roman"/>
                <a:ea typeface="Calibri"/>
                <a:cs typeface="Times New Roman"/>
              </a:rPr>
            </a:br>
            <a:r>
              <a:rPr lang="en-US" sz="3600" b="1" dirty="0" smtClean="0">
                <a:latin typeface="Times New Roman"/>
                <a:ea typeface="Calibri"/>
                <a:cs typeface="Times New Roman"/>
              </a:rPr>
              <a:t>Student Deb Knowles</a:t>
            </a:r>
            <a:r>
              <a:rPr lang="en-US" sz="3600" dirty="0" smtClean="0">
                <a:latin typeface="Times New Roman"/>
                <a:ea typeface="Calibri"/>
                <a:cs typeface="Times New Roman"/>
              </a:rPr>
              <a:t>: </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a:xfrm>
            <a:off x="457200" y="1447800"/>
            <a:ext cx="8229600" cy="5059363"/>
          </a:xfrm>
        </p:spPr>
        <p:txBody>
          <a:bodyPr>
            <a:normAutofit/>
          </a:bodyPr>
          <a:lstStyle/>
          <a:p>
            <a:pPr marL="0" indent="0">
              <a:buNone/>
            </a:pPr>
            <a:r>
              <a:rPr lang="en-US" dirty="0">
                <a:latin typeface="Times New Roman"/>
                <a:ea typeface="Calibri"/>
              </a:rPr>
              <a:t>The sheer number of students in the class and therefore posting in the “Water Cooler” area was intimidating to me in the beginning and still is to a certain extent.  The smaller and casual conversations within the study group boosted my confidence and enabled me to make some personal connections with other students.  </a:t>
            </a:r>
            <a:r>
              <a:rPr lang="en-US" b="1" dirty="0">
                <a:latin typeface="Times New Roman"/>
                <a:ea typeface="Calibri"/>
              </a:rPr>
              <a:t>It was very reassuring to have other folks say that they’d completely missed a question or were confused. </a:t>
            </a:r>
            <a:endParaRPr lang="en-US" b="1" dirty="0"/>
          </a:p>
        </p:txBody>
      </p:sp>
    </p:spTree>
    <p:extLst>
      <p:ext uri="{BB962C8B-B14F-4D97-AF65-F5344CB8AC3E}">
        <p14:creationId xmlns:p14="http://schemas.microsoft.com/office/powerpoint/2010/main" xmlns="" val="4139061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latin typeface="Times New Roman"/>
                <a:ea typeface="Calibri"/>
              </a:rPr>
              <a:t>There was a sense of community and connection with the other students that was missing, for me, in the Discussion areas.  It would be great if the same dynamic in study group could have been cultivated within the assigned </a:t>
            </a:r>
            <a:r>
              <a:rPr lang="en-US" dirty="0" smtClean="0">
                <a:latin typeface="Times New Roman"/>
                <a:ea typeface="Calibri"/>
              </a:rPr>
              <a:t>groups</a:t>
            </a:r>
            <a:r>
              <a:rPr lang="en-US" dirty="0">
                <a:latin typeface="Times New Roman"/>
                <a:ea typeface="Calibri"/>
              </a:rPr>
              <a:t>.</a:t>
            </a:r>
            <a:endParaRPr lang="en-US" dirty="0"/>
          </a:p>
        </p:txBody>
      </p:sp>
    </p:spTree>
    <p:extLst>
      <p:ext uri="{BB962C8B-B14F-4D97-AF65-F5344CB8AC3E}">
        <p14:creationId xmlns:p14="http://schemas.microsoft.com/office/powerpoint/2010/main" xmlns="" val="23840552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lstStyle/>
          <a:p>
            <a:pPr marL="0" indent="0">
              <a:buNone/>
            </a:pPr>
            <a:r>
              <a:rPr lang="en-US" dirty="0">
                <a:latin typeface="Times New Roman"/>
                <a:ea typeface="Calibri"/>
              </a:rPr>
              <a:t>The assistance that I received in study group extended beyond the scope of this course, but into understanding the overall Master’s program </a:t>
            </a:r>
            <a:r>
              <a:rPr lang="en-US" dirty="0" smtClean="0">
                <a:latin typeface="Times New Roman"/>
                <a:ea typeface="Calibri"/>
              </a:rPr>
              <a:t>better.</a:t>
            </a:r>
          </a:p>
          <a:p>
            <a:endParaRPr lang="en-US" dirty="0"/>
          </a:p>
        </p:txBody>
      </p:sp>
    </p:spTree>
    <p:extLst>
      <p:ext uri="{BB962C8B-B14F-4D97-AF65-F5344CB8AC3E}">
        <p14:creationId xmlns:p14="http://schemas.microsoft.com/office/powerpoint/2010/main" xmlns="" val="2911560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marR="0" indent="0">
              <a:lnSpc>
                <a:spcPct val="115000"/>
              </a:lnSpc>
              <a:spcBef>
                <a:spcPts val="0"/>
              </a:spcBef>
              <a:spcAft>
                <a:spcPts val="1000"/>
              </a:spcAft>
              <a:buNone/>
            </a:pPr>
            <a:r>
              <a:rPr lang="en-US" dirty="0">
                <a:latin typeface="Times New Roman"/>
                <a:ea typeface="Calibri"/>
                <a:cs typeface="Times New Roman"/>
              </a:rPr>
              <a:t>There were a couple of instances where I was quite confused by what exactly the question was asking me and someone just restating it or stating it a different way would immediately point me in the right direction. It would be curious to see if the students that participated in study group scored better overall than those students who did not.</a:t>
            </a:r>
            <a:endParaRPr lang="en-US" sz="2800" dirty="0">
              <a:ea typeface="Calibri"/>
              <a:cs typeface="Times New Roman"/>
            </a:endParaRPr>
          </a:p>
          <a:p>
            <a:endParaRPr lang="en-US" dirty="0"/>
          </a:p>
        </p:txBody>
      </p:sp>
    </p:spTree>
    <p:extLst>
      <p:ext uri="{BB962C8B-B14F-4D97-AF65-F5344CB8AC3E}">
        <p14:creationId xmlns:p14="http://schemas.microsoft.com/office/powerpoint/2010/main" xmlns="" val="4128156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990600"/>
          </a:xfrm>
        </p:spPr>
        <p:txBody>
          <a:bodyPr>
            <a:normAutofit fontScale="90000"/>
          </a:bodyPr>
          <a:lstStyle/>
          <a:p>
            <a:pPr marL="0" marR="0">
              <a:lnSpc>
                <a:spcPct val="115000"/>
              </a:lnSpc>
              <a:spcBef>
                <a:spcPts val="0"/>
              </a:spcBef>
              <a:spcAft>
                <a:spcPts val="1000"/>
              </a:spcAft>
            </a:pPr>
            <a:r>
              <a:rPr lang="en-US" sz="3600" b="1" dirty="0" smtClean="0">
                <a:latin typeface="Times New Roman"/>
                <a:ea typeface="Calibri"/>
                <a:cs typeface="Times New Roman"/>
              </a:rPr>
              <a:t>Student Frank Felicetti:</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a:xfrm>
            <a:off x="381000" y="1219200"/>
            <a:ext cx="8305800" cy="4906963"/>
          </a:xfrm>
        </p:spPr>
        <p:txBody>
          <a:bodyPr>
            <a:normAutofit/>
          </a:bodyPr>
          <a:lstStyle/>
          <a:p>
            <a:r>
              <a:rPr lang="en-US" dirty="0">
                <a:latin typeface="Times New Roman"/>
                <a:ea typeface="Calibri"/>
              </a:rPr>
              <a:t>I also found these study sessions to be a great way to connect with my fellow classmates (it’s nice to put voices to </a:t>
            </a:r>
            <a:r>
              <a:rPr lang="en-US" dirty="0" smtClean="0">
                <a:latin typeface="Times New Roman"/>
                <a:ea typeface="Calibri"/>
              </a:rPr>
              <a:t>names)</a:t>
            </a:r>
          </a:p>
          <a:p>
            <a:r>
              <a:rPr lang="en-US" dirty="0">
                <a:latin typeface="Times New Roman"/>
                <a:ea typeface="Calibri"/>
              </a:rPr>
              <a:t>The atmosphere was also very conducive to studying; lots of ideas floated around and I felt that classmates were able to express themselves freely without the fear of being ridiculed or mocked because of their questions and/or ideas.  </a:t>
            </a:r>
            <a:endParaRPr lang="en-US" dirty="0"/>
          </a:p>
        </p:txBody>
      </p:sp>
    </p:spTree>
    <p:extLst>
      <p:ext uri="{BB962C8B-B14F-4D97-AF65-F5344CB8AC3E}">
        <p14:creationId xmlns:p14="http://schemas.microsoft.com/office/powerpoint/2010/main" xmlns="" val="60390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Student Thomas Meyer:</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a:latin typeface="Times New Roman"/>
                <a:ea typeface="Calibri"/>
              </a:rPr>
              <a:t>The group started slow but that is normal. By the end of the semester, people were </a:t>
            </a:r>
            <a:r>
              <a:rPr lang="en-US" b="1" dirty="0">
                <a:latin typeface="Times New Roman"/>
                <a:ea typeface="Calibri"/>
              </a:rPr>
              <a:t>fighting for air time</a:t>
            </a:r>
            <a:r>
              <a:rPr lang="en-US" dirty="0">
                <a:latin typeface="Times New Roman"/>
                <a:ea typeface="Calibri"/>
              </a:rPr>
              <a:t> and wanting to show their ideas of how they solved the HW. </a:t>
            </a:r>
            <a:r>
              <a:rPr lang="en-US" b="1" dirty="0">
                <a:latin typeface="Times New Roman"/>
                <a:ea typeface="Calibri"/>
              </a:rPr>
              <a:t>It was awesome! </a:t>
            </a:r>
            <a:r>
              <a:rPr lang="en-US" dirty="0">
                <a:latin typeface="Times New Roman"/>
                <a:ea typeface="Calibri"/>
              </a:rPr>
              <a:t>The harmony of the group was great. You have seen how people now want to start study groups in other classes because they saw that </a:t>
            </a:r>
            <a:r>
              <a:rPr lang="en-US" b="1" dirty="0">
                <a:latin typeface="Times New Roman"/>
                <a:ea typeface="Calibri"/>
              </a:rPr>
              <a:t>we taught each other. </a:t>
            </a:r>
            <a:endParaRPr lang="en-US" b="1" dirty="0"/>
          </a:p>
        </p:txBody>
      </p:sp>
    </p:spTree>
    <p:extLst>
      <p:ext uri="{BB962C8B-B14F-4D97-AF65-F5344CB8AC3E}">
        <p14:creationId xmlns:p14="http://schemas.microsoft.com/office/powerpoint/2010/main" xmlns="" val="42204423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990600"/>
            <a:ext cx="8229600" cy="4525963"/>
          </a:xfrm>
        </p:spPr>
        <p:txBody>
          <a:bodyPr/>
          <a:lstStyle/>
          <a:p>
            <a:pPr marL="0" marR="0" indent="0">
              <a:spcBef>
                <a:spcPts val="0"/>
              </a:spcBef>
              <a:spcAft>
                <a:spcPts val="0"/>
              </a:spcAft>
              <a:buNone/>
            </a:pPr>
            <a:r>
              <a:rPr lang="en-US" dirty="0">
                <a:latin typeface="Times New Roman" pitchFamily="18" charset="0"/>
                <a:ea typeface="Calibri"/>
                <a:cs typeface="Times New Roman" pitchFamily="18" charset="0"/>
              </a:rPr>
              <a:t>There were no bounds; no restrictions. No one was better than anyone else. We were equals but you sure could see the cream of the class floating to the top because folks would ask for certain people to share their work</a:t>
            </a:r>
            <a:r>
              <a:rPr lang="en-US" dirty="0" smtClean="0">
                <a:latin typeface="Times New Roman" pitchFamily="18" charset="0"/>
                <a:ea typeface="Calibri"/>
                <a:cs typeface="Times New Roman" pitchFamily="18" charset="0"/>
              </a:rPr>
              <a:t>.</a:t>
            </a:r>
          </a:p>
          <a:p>
            <a:pPr marL="0" marR="0" indent="0">
              <a:spcBef>
                <a:spcPts val="0"/>
              </a:spcBef>
              <a:spcAft>
                <a:spcPts val="0"/>
              </a:spcAft>
              <a:buNone/>
            </a:pPr>
            <a:endParaRPr lang="en-US" sz="2400" dirty="0">
              <a:latin typeface="Times New Roman" pitchFamily="18" charset="0"/>
              <a:ea typeface="Calibri"/>
              <a:cs typeface="Times New Roman" pitchFamily="18" charset="0"/>
            </a:endParaRPr>
          </a:p>
          <a:p>
            <a:pPr marL="0" marR="0" indent="0">
              <a:spcBef>
                <a:spcPts val="0"/>
              </a:spcBef>
              <a:spcAft>
                <a:spcPts val="0"/>
              </a:spcAft>
              <a:buNone/>
            </a:pPr>
            <a:r>
              <a:rPr lang="en-US" dirty="0">
                <a:latin typeface="Times New Roman" pitchFamily="18" charset="0"/>
                <a:ea typeface="Calibri"/>
                <a:cs typeface="Times New Roman" pitchFamily="18" charset="0"/>
              </a:rPr>
              <a:t>A fabulously great experience and I thank you for allowing us to run with it.</a:t>
            </a:r>
            <a:endParaRPr lang="en-US" sz="24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xmlns="" val="9645442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695</Words>
  <Application>Microsoft Office PowerPoint</Application>
  <PresentationFormat>On-screen Show (4:3)</PresentationFormat>
  <Paragraphs>30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Anatoly Temkin (MET CS)  Enhancing Education with Technology:  Study Groups in Online Classes  Benefits of having online study groups in students’ own words. </vt:lpstr>
      <vt:lpstr>Student Louise Behan:</vt:lpstr>
      <vt:lpstr>Slide 3</vt:lpstr>
      <vt:lpstr>Slide 4</vt:lpstr>
      <vt:lpstr>Slide 5</vt:lpstr>
      <vt:lpstr>Student Deb Chaulk:</vt:lpstr>
      <vt:lpstr>Slide 7</vt:lpstr>
      <vt:lpstr>Slide 8</vt:lpstr>
      <vt:lpstr>Student Kristen Volponi:</vt:lpstr>
      <vt:lpstr> Student Deb Knowles:  </vt:lpstr>
      <vt:lpstr>Slide 11</vt:lpstr>
      <vt:lpstr> </vt:lpstr>
      <vt:lpstr>Slide 13</vt:lpstr>
      <vt:lpstr>Student Frank Felicetti: </vt:lpstr>
      <vt:lpstr>Student Thomas Meyer:</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Anatoly Temkin (MET CS)  Enhancing Education with Technology:  Study Groups in Online Classes Benefits of having online study groups in students’ own words.</dc:title>
  <dc:creator>Anatoly Temkin</dc:creator>
  <cp:lastModifiedBy>hessl</cp:lastModifiedBy>
  <cp:revision>17</cp:revision>
  <dcterms:created xsi:type="dcterms:W3CDTF">2012-02-21T01:16:59Z</dcterms:created>
  <dcterms:modified xsi:type="dcterms:W3CDTF">2012-02-28T15:02:09Z</dcterms:modified>
</cp:coreProperties>
</file>