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67" r:id="rId4"/>
    <p:sldId id="266" r:id="rId5"/>
    <p:sldId id="261" r:id="rId6"/>
    <p:sldId id="263" r:id="rId7"/>
    <p:sldId id="262" r:id="rId8"/>
    <p:sldId id="260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tinka Csigi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6" d="100"/>
          <a:sy n="126" d="100"/>
        </p:scale>
        <p:origin x="-11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1-08-09T10:13:10.718" idx="1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7C6F3-49DF-8148-BE3B-62013AB4B24D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633DD6-85B3-DF4F-B832-25A5B1529E5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38C11-1078-4EDE-86B8-C4EFF267B26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38C11-1078-4EDE-86B8-C4EFF267B26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38C11-1078-4EDE-86B8-C4EFF267B26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Comprehensive product characterization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38C11-1078-4EDE-86B8-C4EFF267B26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38C11-1078-4EDE-86B8-C4EFF267B26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this innovation allow us to do now that we couldn’t do before.</a:t>
            </a:r>
          </a:p>
          <a:p>
            <a:r>
              <a:rPr lang="en-US" dirty="0" smtClean="0"/>
              <a:t>Trend toward organic chemistry used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38C11-1078-4EDE-86B8-C4EFF267B26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38C11-1078-4EDE-86B8-C4EFF267B26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02DD21-3B43-F445-B279-A4B159B9DB3D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96CB78-21E5-B245-BDFD-FCF5CC66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02DD21-3B43-F445-B279-A4B159B9DB3D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96CB78-21E5-B245-BDFD-FCF5CC66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02DD21-3B43-F445-B279-A4B159B9DB3D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96CB78-21E5-B245-BDFD-FCF5CC66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02DD21-3B43-F445-B279-A4B159B9DB3D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96CB78-21E5-B245-BDFD-FCF5CC66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02DD21-3B43-F445-B279-A4B159B9DB3D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96CB78-21E5-B245-BDFD-FCF5CC66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02DD21-3B43-F445-B279-A4B159B9DB3D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96CB78-21E5-B245-BDFD-FCF5CC66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02DD21-3B43-F445-B279-A4B159B9DB3D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96CB78-21E5-B245-BDFD-FCF5CC66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02DD21-3B43-F445-B279-A4B159B9DB3D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96CB78-21E5-B245-BDFD-FCF5CC66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02DD21-3B43-F445-B279-A4B159B9DB3D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96CB78-21E5-B245-BDFD-FCF5CC66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02DD21-3B43-F445-B279-A4B159B9DB3D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96CB78-21E5-B245-BDFD-FCF5CC66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02DD21-3B43-F445-B279-A4B159B9DB3D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96CB78-21E5-B245-BDFD-FCF5CC66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dcommon.bu.edu/xmlui/handle/2144/1415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518349" y="686771"/>
            <a:ext cx="8092251" cy="1425375"/>
          </a:xfrm>
        </p:spPr>
        <p:txBody>
          <a:bodyPr>
            <a:normAutofit fontScale="90000"/>
          </a:bodyPr>
          <a:lstStyle/>
          <a:p>
            <a:r>
              <a:rPr lang="en-US" sz="6000" dirty="0" smtClean="0"/>
              <a:t>The Paperless Laboratory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556" dirty="0" smtClean="0"/>
              <a:t>Using Technology to Maximize the Organic Chemistry Laboratory Experience</a:t>
            </a:r>
            <a:endParaRPr lang="en-US" sz="3556" i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49430" y="3519706"/>
            <a:ext cx="4034280" cy="1300654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Seann P. Mulcahy, Ph.D.</a:t>
            </a:r>
          </a:p>
          <a:p>
            <a:r>
              <a:rPr lang="en-US" dirty="0" smtClean="0"/>
              <a:t>Professor John Snyder</a:t>
            </a:r>
          </a:p>
          <a:p>
            <a:r>
              <a:rPr lang="en-US" dirty="0" smtClean="0"/>
              <a:t>Professor Scott </a:t>
            </a:r>
            <a:r>
              <a:rPr lang="en-US" dirty="0" err="1" smtClean="0"/>
              <a:t>Schaus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570785" y="5105439"/>
            <a:ext cx="1850631" cy="81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702" y="3369265"/>
            <a:ext cx="3984279" cy="26561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01045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Intensive Organic Chemistry I/II (CH211/CH212)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654" y="2026665"/>
            <a:ext cx="8590146" cy="4374568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 smtClean="0"/>
              <a:t>Approximately 40 students</a:t>
            </a:r>
          </a:p>
          <a:p>
            <a:pPr lvl="1"/>
            <a:r>
              <a:rPr lang="en-US" dirty="0" smtClean="0"/>
              <a:t>Primarily chemistry majors (also physics, biology, biochemistry/molecular biology, engineering)</a:t>
            </a:r>
          </a:p>
          <a:p>
            <a:pPr lvl="1"/>
            <a:r>
              <a:rPr lang="en-US" dirty="0" smtClean="0"/>
              <a:t>Advanced instruction</a:t>
            </a:r>
          </a:p>
          <a:p>
            <a:pPr lvl="2"/>
            <a:r>
              <a:rPr lang="en-US" dirty="0" smtClean="0"/>
              <a:t>non-standard textbook, fast-paced, modern</a:t>
            </a:r>
          </a:p>
          <a:p>
            <a:pPr lvl="1"/>
            <a:r>
              <a:rPr lang="en-US" dirty="0" smtClean="0"/>
              <a:t>Rigorous laboratory component</a:t>
            </a:r>
          </a:p>
          <a:p>
            <a:pPr lvl="2"/>
            <a:r>
              <a:rPr lang="en-US" dirty="0" smtClean="0"/>
              <a:t>Weekly, 4 hour laboratories</a:t>
            </a:r>
          </a:p>
          <a:p>
            <a:pPr lvl="2"/>
            <a:r>
              <a:rPr lang="en-US" dirty="0" smtClean="0"/>
              <a:t>Extensive data analysis</a:t>
            </a:r>
          </a:p>
          <a:p>
            <a:pPr lvl="2"/>
            <a:r>
              <a:rPr lang="en-US" dirty="0" smtClean="0"/>
              <a:t>Journal-style writing component</a:t>
            </a:r>
          </a:p>
          <a:p>
            <a:pPr lvl="2"/>
            <a:r>
              <a:rPr lang="en-US" dirty="0" smtClean="0"/>
              <a:t>Roughly 50% turnover of experiments each year</a:t>
            </a: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33295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564" y="274638"/>
            <a:ext cx="7632689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Implementation of Technology in the Organic Chemistry Laboratory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7777"/>
            <a:ext cx="8229600" cy="4742613"/>
          </a:xfrm>
        </p:spPr>
        <p:txBody>
          <a:bodyPr>
            <a:normAutofit/>
          </a:bodyPr>
          <a:lstStyle/>
          <a:p>
            <a:r>
              <a:rPr lang="en-US" dirty="0" smtClean="0"/>
              <a:t>Innovation Goals: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Perform experiments relevant to 21</a:t>
            </a:r>
            <a:r>
              <a:rPr lang="en-US" baseline="30000" dirty="0" smtClean="0"/>
              <a:t>st</a:t>
            </a:r>
            <a:r>
              <a:rPr lang="en-US" dirty="0" smtClean="0"/>
              <a:t> century organic chemistry</a:t>
            </a:r>
          </a:p>
          <a:p>
            <a:pPr lvl="1"/>
            <a:r>
              <a:rPr lang="en-US" dirty="0" smtClean="0"/>
              <a:t>Expose students to cutting-edge instrumentation</a:t>
            </a:r>
          </a:p>
          <a:p>
            <a:pPr lvl="1"/>
            <a:r>
              <a:rPr lang="en-US" dirty="0" smtClean="0"/>
              <a:t>Enable fast and efficient data analysis</a:t>
            </a:r>
          </a:p>
          <a:p>
            <a:pPr lvl="1"/>
            <a:r>
              <a:rPr lang="en-US" dirty="0" smtClean="0"/>
              <a:t>Focus on problem-solving and critical thinking</a:t>
            </a:r>
          </a:p>
          <a:p>
            <a:pPr lvl="1"/>
            <a:r>
              <a:rPr lang="en-US" dirty="0" smtClean="0"/>
              <a:t>Use industry as a model for organic chemistry education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768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81" y="659812"/>
            <a:ext cx="3331868" cy="2221245"/>
          </a:xfrm>
          <a:prstGeom prst="rect">
            <a:avLst/>
          </a:prstGeom>
        </p:spPr>
      </p:pic>
      <p:pic>
        <p:nvPicPr>
          <p:cNvPr id="7" name="Picture 6" descr="IMG_769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7599" y="659812"/>
            <a:ext cx="2942808" cy="1961872"/>
          </a:xfrm>
          <a:prstGeom prst="rect">
            <a:avLst/>
          </a:prstGeom>
        </p:spPr>
      </p:pic>
      <p:pic>
        <p:nvPicPr>
          <p:cNvPr id="8" name="Picture 7" descr="IMG_77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5365" y="4321587"/>
            <a:ext cx="3308635" cy="2205756"/>
          </a:xfrm>
          <a:prstGeom prst="rect">
            <a:avLst/>
          </a:prstGeom>
        </p:spPr>
      </p:pic>
      <p:pic>
        <p:nvPicPr>
          <p:cNvPr id="9" name="Picture 8" descr="IMG_770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2564" y="542135"/>
            <a:ext cx="1920704" cy="2881057"/>
          </a:xfrm>
          <a:prstGeom prst="rect">
            <a:avLst/>
          </a:prstGeom>
        </p:spPr>
      </p:pic>
      <p:pic>
        <p:nvPicPr>
          <p:cNvPr id="10" name="Picture 9" descr="IMG_772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8354" y="4346327"/>
            <a:ext cx="3122759" cy="2081839"/>
          </a:xfrm>
          <a:prstGeom prst="rect">
            <a:avLst/>
          </a:prstGeom>
        </p:spPr>
      </p:pic>
      <p:pic>
        <p:nvPicPr>
          <p:cNvPr id="11" name="Picture 10" descr="IMG_773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295" y="3547109"/>
            <a:ext cx="1920705" cy="288105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608354" y="3237318"/>
            <a:ext cx="422205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New Organic Lab Space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Dissemination of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112" y="1783735"/>
            <a:ext cx="7345363" cy="4007466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Boston University Digital Common (</a:t>
            </a:r>
            <a:r>
              <a:rPr lang="en-US" b="1" dirty="0" err="1" smtClean="0"/>
              <a:t>DCommon</a:t>
            </a:r>
            <a:r>
              <a:rPr lang="en-US" b="1" dirty="0" smtClean="0"/>
              <a:t>)</a:t>
            </a:r>
          </a:p>
          <a:p>
            <a:pPr lvl="1"/>
            <a:r>
              <a:rPr lang="en-US" dirty="0" smtClean="0"/>
              <a:t>Open-access repository of organic chemistry experiments for the teaching laboratory</a:t>
            </a:r>
          </a:p>
          <a:p>
            <a:pPr lvl="2"/>
            <a:r>
              <a:rPr lang="en-US" dirty="0" smtClean="0"/>
              <a:t>Free download/upload</a:t>
            </a:r>
          </a:p>
          <a:p>
            <a:pPr lvl="2"/>
            <a:r>
              <a:rPr lang="en-US" dirty="0" smtClean="0"/>
              <a:t>Dynamic</a:t>
            </a:r>
          </a:p>
          <a:p>
            <a:pPr lvl="2"/>
            <a:r>
              <a:rPr lang="en-US" dirty="0" smtClean="0"/>
              <a:t>Replaces textbooks and lab manuals</a:t>
            </a:r>
          </a:p>
          <a:p>
            <a:pPr lvl="2"/>
            <a:r>
              <a:rPr lang="en-US" dirty="0" smtClean="0"/>
              <a:t>Network of faculty with commitment to undergraduate learning</a:t>
            </a:r>
          </a:p>
          <a:p>
            <a:pPr lvl="2"/>
            <a:r>
              <a:rPr lang="en-US" dirty="0" smtClean="0"/>
              <a:t>Available worldwide (747 hits since late July)</a:t>
            </a:r>
          </a:p>
          <a:p>
            <a:pPr lvl="3"/>
            <a:r>
              <a:rPr lang="en-US" dirty="0" smtClean="0"/>
              <a:t>Italy, Japan, China, Russia, U. K., Germany, France, Australia, India</a:t>
            </a:r>
          </a:p>
          <a:p>
            <a:pPr lvl="3"/>
            <a:r>
              <a:rPr lang="en-US" dirty="0" smtClean="0"/>
              <a:t>U. S. cities: Cambridge, Chicago, </a:t>
            </a:r>
            <a:r>
              <a:rPr lang="en-US" b="1" dirty="0" smtClean="0"/>
              <a:t>State College</a:t>
            </a:r>
            <a:r>
              <a:rPr lang="en-US" dirty="0" smtClean="0"/>
              <a:t>, Buffalo, </a:t>
            </a:r>
            <a:r>
              <a:rPr lang="en-US" b="1" dirty="0" smtClean="0"/>
              <a:t>Greensboro</a:t>
            </a:r>
            <a:r>
              <a:rPr lang="en-US" dirty="0" smtClean="0"/>
              <a:t>, Thousand Oaks, </a:t>
            </a:r>
            <a:r>
              <a:rPr lang="en-US" b="1" dirty="0" smtClean="0"/>
              <a:t>Champaign</a:t>
            </a:r>
            <a:r>
              <a:rPr lang="en-US" dirty="0" smtClean="0"/>
              <a:t>, Seattle, San Francisco, San Antonio, Brooklyn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33575" y="5986577"/>
            <a:ext cx="7437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  <a:hlinkClick r:id="rId3"/>
              </a:rPr>
              <a:t>Organic Chemistry Labs</a:t>
            </a:r>
            <a:r>
              <a:rPr lang="en-US" dirty="0" smtClean="0"/>
              <a:t>: http://dcommon.bu.edu/xmlui/handle/2144/1415</a:t>
            </a:r>
          </a:p>
          <a:p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85455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38" y="183932"/>
            <a:ext cx="8920062" cy="904536"/>
          </a:xfrm>
        </p:spPr>
        <p:txBody>
          <a:bodyPr>
            <a:noAutofit/>
          </a:bodyPr>
          <a:lstStyle/>
          <a:p>
            <a:pPr algn="l"/>
            <a:r>
              <a:rPr lang="en-US" sz="4200" dirty="0" smtClean="0"/>
              <a:t>Use of State-of-the-Art Instrumentation</a:t>
            </a:r>
            <a:endParaRPr lang="en-US" sz="4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26629" y="5525090"/>
            <a:ext cx="2743200" cy="10702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3593" y="5239479"/>
            <a:ext cx="1725608" cy="13641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4025" y="2427010"/>
            <a:ext cx="1819941" cy="181994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122" y="1472743"/>
            <a:ext cx="5768471" cy="4345131"/>
          </a:xfrm>
        </p:spPr>
        <p:txBody>
          <a:bodyPr wrap="square">
            <a:normAutofit fontScale="70000" lnSpcReduction="20000"/>
          </a:bodyPr>
          <a:lstStyle/>
          <a:p>
            <a:pPr indent="0">
              <a:buNone/>
            </a:pPr>
            <a:r>
              <a:rPr lang="en-US" sz="4000" b="1" dirty="0" smtClean="0"/>
              <a:t>How do students know what they have made in the lab?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Analytical data collection is all automated</a:t>
            </a:r>
          </a:p>
          <a:p>
            <a:pPr lvl="1"/>
            <a:r>
              <a:rPr lang="en-US" dirty="0" smtClean="0"/>
              <a:t>Saves students time, enables implementation of more difficult/lengthy experiments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Chemistry server hosts folder for all data</a:t>
            </a:r>
          </a:p>
          <a:p>
            <a:pPr lvl="1"/>
            <a:r>
              <a:rPr lang="en-US" dirty="0" smtClean="0"/>
              <a:t>Student access via </a:t>
            </a:r>
            <a:r>
              <a:rPr lang="en-US" dirty="0" err="1" smtClean="0"/>
              <a:t>ResNet</a:t>
            </a:r>
            <a:r>
              <a:rPr lang="en-US" dirty="0" smtClean="0"/>
              <a:t> or via e-mail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Data manipulation on personal computers</a:t>
            </a:r>
          </a:p>
          <a:p>
            <a:pPr lvl="2"/>
            <a:r>
              <a:rPr lang="en-US" dirty="0" smtClean="0"/>
              <a:t>Analysis and interpretation all done by </a:t>
            </a:r>
            <a:r>
              <a:rPr lang="en-US" b="1" i="1" dirty="0" smtClean="0"/>
              <a:t>students</a:t>
            </a: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9340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3932"/>
            <a:ext cx="8229600" cy="878620"/>
          </a:xfrm>
        </p:spPr>
        <p:txBody>
          <a:bodyPr>
            <a:normAutofit/>
          </a:bodyPr>
          <a:lstStyle/>
          <a:p>
            <a:r>
              <a:rPr lang="en-US" dirty="0" smtClean="0"/>
              <a:t>Cloud Computing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0165"/>
            <a:ext cx="8229600" cy="5007433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Electronic Laboratory Notebook</a:t>
            </a:r>
          </a:p>
          <a:p>
            <a:pPr lvl="1"/>
            <a:r>
              <a:rPr lang="en-US" dirty="0" smtClean="0"/>
              <a:t>electronic documentation of laboratory experiments</a:t>
            </a:r>
          </a:p>
          <a:p>
            <a:pPr lvl="1"/>
            <a:r>
              <a:rPr lang="en-US" dirty="0" smtClean="0"/>
              <a:t>easily searchable, more secure, and instructor has access controls</a:t>
            </a:r>
          </a:p>
          <a:p>
            <a:pPr lvl="1"/>
            <a:r>
              <a:rPr lang="en-US" dirty="0" smtClean="0"/>
              <a:t>foster collaboration or data sharing among students</a:t>
            </a:r>
          </a:p>
          <a:p>
            <a:pPr lvl="1"/>
            <a:r>
              <a:rPr lang="en-US" dirty="0" smtClean="0"/>
              <a:t>intelligent database of chemicals</a:t>
            </a:r>
          </a:p>
          <a:p>
            <a:pPr>
              <a:buNone/>
            </a:pPr>
            <a:endParaRPr lang="en-US" b="1" dirty="0" smtClean="0"/>
          </a:p>
          <a:p>
            <a:pPr lvl="1"/>
            <a:r>
              <a:rPr lang="en-US" b="1" dirty="0" err="1" smtClean="0"/>
              <a:t>ArtusLabs</a:t>
            </a:r>
            <a:r>
              <a:rPr lang="en-US" b="1" dirty="0" smtClean="0"/>
              <a:t> Ensemble</a:t>
            </a:r>
          </a:p>
          <a:p>
            <a:pPr lvl="1"/>
            <a:r>
              <a:rPr lang="en-US" dirty="0" smtClean="0"/>
              <a:t>Industrial model of scientific documentation</a:t>
            </a:r>
          </a:p>
          <a:p>
            <a:pPr lvl="3">
              <a:buFont typeface="Wingdings" charset="2"/>
              <a:buChar char="§"/>
            </a:pPr>
            <a:r>
              <a:rPr lang="en-US" b="1" dirty="0" smtClean="0"/>
              <a:t>Completely paperless</a:t>
            </a:r>
          </a:p>
          <a:p>
            <a:pPr lvl="3">
              <a:buFont typeface="Wingdings" charset="2"/>
              <a:buChar char="§"/>
            </a:pPr>
            <a:r>
              <a:rPr lang="en-US" dirty="0" smtClean="0"/>
              <a:t>Students bring laptops to lab</a:t>
            </a:r>
          </a:p>
          <a:p>
            <a:pPr lvl="3">
              <a:buFont typeface="Wingdings" charset="2"/>
              <a:buChar char="§"/>
            </a:pPr>
            <a:r>
              <a:rPr lang="en-US" dirty="0" err="1" smtClean="0"/>
              <a:t>Stoichiometry</a:t>
            </a:r>
            <a:r>
              <a:rPr lang="en-US" dirty="0" smtClean="0"/>
              <a:t> calculations are done by the software</a:t>
            </a:r>
          </a:p>
          <a:p>
            <a:pPr lvl="3">
              <a:buFont typeface="Wingdings" charset="2"/>
              <a:buChar char="§"/>
            </a:pPr>
            <a:r>
              <a:rPr lang="en-US" dirty="0" smtClean="0"/>
              <a:t>Experimental procedure is written as it is performed</a:t>
            </a:r>
          </a:p>
          <a:p>
            <a:pPr lvl="3">
              <a:buFont typeface="Wingdings" charset="2"/>
              <a:buChar char="§"/>
            </a:pPr>
            <a:r>
              <a:rPr lang="en-US" dirty="0" smtClean="0"/>
              <a:t>Electronic upload of analytical data (IR, GC/MS, LC/MS, </a:t>
            </a:r>
            <a:r>
              <a:rPr lang="en-US" baseline="30000" dirty="0" smtClean="0"/>
              <a:t>1</a:t>
            </a:r>
            <a:r>
              <a:rPr lang="en-US" dirty="0" smtClean="0"/>
              <a:t>H NMR, </a:t>
            </a:r>
            <a:r>
              <a:rPr lang="en-US" baseline="30000" dirty="0" smtClean="0"/>
              <a:t>13</a:t>
            </a:r>
            <a:r>
              <a:rPr lang="en-US" dirty="0" smtClean="0"/>
              <a:t>C NMR)</a:t>
            </a:r>
          </a:p>
          <a:p>
            <a:pPr lvl="3">
              <a:buFont typeface="Wingdings" charset="2"/>
              <a:buChar char="§"/>
            </a:pPr>
            <a:r>
              <a:rPr lang="en-US" dirty="0" smtClean="0"/>
              <a:t>Electronic upload of laboratory report (</a:t>
            </a:r>
            <a:r>
              <a:rPr lang="en-US" i="1" dirty="0" smtClean="0"/>
              <a:t>Org. Syn. Prep</a:t>
            </a:r>
            <a:r>
              <a:rPr lang="en-US" dirty="0" smtClean="0"/>
              <a:t>.)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95415" y="6128266"/>
            <a:ext cx="410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https://artuslabs.bu.edu/ch211/index.jsp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331" y="3578340"/>
            <a:ext cx="2171700" cy="1371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84574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0873"/>
          </a:xfrm>
        </p:spPr>
        <p:txBody>
          <a:bodyPr>
            <a:normAutofit/>
          </a:bodyPr>
          <a:lstStyle/>
          <a:p>
            <a:r>
              <a:rPr lang="en-US" dirty="0" smtClean="0"/>
              <a:t>Innovation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8331"/>
            <a:ext cx="8229600" cy="522205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Movement away from passive, “cookbook” protocols to “discovery-based” experiments</a:t>
            </a:r>
          </a:p>
          <a:p>
            <a:r>
              <a:rPr lang="en-US" dirty="0" smtClean="0"/>
              <a:t>Students are better prepared for graduate school/industrial careers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12 new experiments designed since implementation</a:t>
            </a:r>
          </a:p>
          <a:p>
            <a:pPr lvl="2"/>
            <a:r>
              <a:rPr lang="en-US" dirty="0" smtClean="0"/>
              <a:t>Applications to real world creates </a:t>
            </a:r>
            <a:r>
              <a:rPr lang="en-US" i="1" dirty="0" smtClean="0"/>
              <a:t>excitement</a:t>
            </a:r>
          </a:p>
          <a:p>
            <a:pPr lvl="2"/>
            <a:endParaRPr lang="en-US" i="1" dirty="0" smtClean="0"/>
          </a:p>
          <a:p>
            <a:pPr lvl="2"/>
            <a:r>
              <a:rPr lang="en-US" dirty="0" smtClean="0"/>
              <a:t>Extensions of classroom themes is relevant to lecture, but exposes students to more chemistry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Different set of reagents fosters ownership and independence in synthesis and analysis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Compiling of results allows students to construct structure-property correlations and solidify conceptual understanding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Collaborations with other disciplines</a:t>
            </a:r>
          </a:p>
          <a:p>
            <a:pPr lvl="3"/>
            <a:r>
              <a:rPr lang="en-US" dirty="0" smtClean="0"/>
              <a:t>Inorganic Chemistry (CH232) – </a:t>
            </a:r>
            <a:r>
              <a:rPr lang="en-US" dirty="0" err="1" smtClean="0"/>
              <a:t>Caradonna</a:t>
            </a:r>
            <a:endParaRPr lang="en-US" dirty="0" smtClean="0"/>
          </a:p>
          <a:p>
            <a:pPr lvl="3"/>
            <a:r>
              <a:rPr lang="en-US" dirty="0" smtClean="0"/>
              <a:t>Genetics Lab (BI513) – </a:t>
            </a:r>
            <a:r>
              <a:rPr lang="en-US" dirty="0" err="1" smtClean="0"/>
              <a:t>Celenza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42627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4941"/>
          </a:xfrm>
        </p:spPr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062" y="5391309"/>
            <a:ext cx="2480673" cy="11107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1975" y="5088024"/>
            <a:ext cx="2472449" cy="15109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0" y="3662952"/>
            <a:ext cx="1762961" cy="17629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0222" y="5511621"/>
            <a:ext cx="5278419" cy="94021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849898" y="5230894"/>
            <a:ext cx="842211" cy="16354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112" y="1298915"/>
            <a:ext cx="7345363" cy="2497717"/>
          </a:xfrm>
        </p:spPr>
        <p:txBody>
          <a:bodyPr>
            <a:normAutofit fontScale="92500" lnSpcReduction="20000"/>
          </a:bodyPr>
          <a:lstStyle/>
          <a:p>
            <a:pPr lvl="1">
              <a:buNone/>
            </a:pPr>
            <a:r>
              <a:rPr lang="en-US" dirty="0" smtClean="0"/>
              <a:t>Paul </a:t>
            </a:r>
            <a:r>
              <a:rPr lang="en-US" dirty="0" err="1" smtClean="0"/>
              <a:t>Sanschagrin</a:t>
            </a:r>
            <a:r>
              <a:rPr lang="en-US" dirty="0" smtClean="0"/>
              <a:t>				Mick </a:t>
            </a:r>
            <a:r>
              <a:rPr lang="en-US" dirty="0" err="1" smtClean="0"/>
              <a:t>Timony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Paul </a:t>
            </a:r>
            <a:r>
              <a:rPr lang="en-US" dirty="0" err="1" smtClean="0"/>
              <a:t>Ralifo</a:t>
            </a:r>
            <a:r>
              <a:rPr lang="en-US" dirty="0" smtClean="0"/>
              <a:t>					Norman Lee</a:t>
            </a:r>
          </a:p>
          <a:p>
            <a:pPr lvl="1">
              <a:buNone/>
            </a:pPr>
            <a:r>
              <a:rPr lang="en-US" dirty="0" err="1" smtClean="0"/>
              <a:t>Vika</a:t>
            </a:r>
            <a:r>
              <a:rPr lang="en-US" dirty="0" smtClean="0"/>
              <a:t> </a:t>
            </a:r>
            <a:r>
              <a:rPr lang="en-US" dirty="0" err="1" smtClean="0"/>
              <a:t>Zafrin</a:t>
            </a:r>
            <a:r>
              <a:rPr lang="en-US" dirty="0" smtClean="0"/>
              <a:t>					</a:t>
            </a:r>
            <a:r>
              <a:rPr lang="en-US" dirty="0" err="1" smtClean="0"/>
              <a:t>Mertin</a:t>
            </a:r>
            <a:r>
              <a:rPr lang="en-US" dirty="0" smtClean="0"/>
              <a:t> Betts</a:t>
            </a:r>
          </a:p>
          <a:p>
            <a:pPr lvl="1">
              <a:buNone/>
            </a:pPr>
            <a:r>
              <a:rPr lang="en-US" dirty="0" err="1" smtClean="0"/>
              <a:t>Katinka</a:t>
            </a:r>
            <a:r>
              <a:rPr lang="en-US" dirty="0" smtClean="0"/>
              <a:t> </a:t>
            </a:r>
            <a:r>
              <a:rPr lang="en-US" dirty="0" err="1" smtClean="0"/>
              <a:t>Csigi</a:t>
            </a:r>
            <a:r>
              <a:rPr lang="en-US" dirty="0" smtClean="0"/>
              <a:t>					Prof. John Straub</a:t>
            </a:r>
          </a:p>
          <a:p>
            <a:pPr lvl="1">
              <a:buNone/>
            </a:pPr>
            <a:r>
              <a:rPr lang="en-US" dirty="0" smtClean="0"/>
              <a:t>PFF Committee				BU Chemistry</a:t>
            </a:r>
          </a:p>
          <a:p>
            <a:pPr lvl="1">
              <a:buNone/>
            </a:pPr>
            <a:r>
              <a:rPr lang="en-US" dirty="0" smtClean="0"/>
              <a:t>BU CAS						BU CEIT</a:t>
            </a:r>
          </a:p>
          <a:p>
            <a:pPr lvl="1">
              <a:buNone/>
            </a:pPr>
            <a:endParaRPr lang="en-US" dirty="0" err="1" smtClean="0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171343" y="4121076"/>
            <a:ext cx="1850631" cy="81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0843" y="3939502"/>
            <a:ext cx="1937088" cy="12913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66240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503</Words>
  <Application>Microsoft Office PowerPoint</Application>
  <PresentationFormat>On-screen Show (4:3)</PresentationFormat>
  <Paragraphs>94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The Paperless Laboratory  Using Technology to Maximize the Organic Chemistry Laboratory Experience</vt:lpstr>
      <vt:lpstr>Intensive Organic Chemistry I/II (CH211/CH212)</vt:lpstr>
      <vt:lpstr>Implementation of Technology in the Organic Chemistry Laboratory</vt:lpstr>
      <vt:lpstr>Slide 4</vt:lpstr>
      <vt:lpstr>Public Dissemination of Protocols</vt:lpstr>
      <vt:lpstr>Use of State-of-the-Art Instrumentation</vt:lpstr>
      <vt:lpstr>Cloud Computing</vt:lpstr>
      <vt:lpstr>Innovation outcomes</vt:lpstr>
      <vt:lpstr>Acknowledgements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Technological Advances in Intensive Organic Chemistry  Moving CH211 into 2011</dc:title>
  <dc:creator>Seann Mulcahy</dc:creator>
  <cp:lastModifiedBy>hessl</cp:lastModifiedBy>
  <cp:revision>16</cp:revision>
  <dcterms:created xsi:type="dcterms:W3CDTF">2012-02-18T17:33:47Z</dcterms:created>
  <dcterms:modified xsi:type="dcterms:W3CDTF">2012-02-28T15:02:56Z</dcterms:modified>
</cp:coreProperties>
</file>