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9"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p:restoredLeft sz="15620"/>
    <p:restoredTop sz="94660"/>
  </p:normalViewPr>
  <p:slideViewPr>
    <p:cSldViewPr snapToGrid="0" snapToObjects="1">
      <p:cViewPr varScale="1">
        <p:scale>
          <a:sx n="126" d="100"/>
          <a:sy n="126" d="100"/>
        </p:scale>
        <p:origin x="-119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56415B-64E6-47BC-8748-04FEB73D2E9B}" type="datetimeFigureOut">
              <a:rPr lang="en-US" smtClean="0"/>
              <a:t>3/1/2012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FAAB7B-739A-46B5-918B-6757D322AF8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FAAB7B-739A-46B5-918B-6757D322AF8E}"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46F7BF-0F68-5E47-8824-ED250E39492A}" type="datetimeFigureOut">
              <a:rPr lang="en-US" smtClean="0"/>
              <a:pPr/>
              <a:t>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B4710A-DFA4-154F-9B45-13B7FBA1E90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46F7BF-0F68-5E47-8824-ED250E39492A}" type="datetimeFigureOut">
              <a:rPr lang="en-US" smtClean="0"/>
              <a:pPr/>
              <a:t>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B4710A-DFA4-154F-9B45-13B7FBA1E90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46F7BF-0F68-5E47-8824-ED250E39492A}" type="datetimeFigureOut">
              <a:rPr lang="en-US" smtClean="0"/>
              <a:pPr/>
              <a:t>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B4710A-DFA4-154F-9B45-13B7FBA1E90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46F7BF-0F68-5E47-8824-ED250E39492A}" type="datetimeFigureOut">
              <a:rPr lang="en-US" smtClean="0"/>
              <a:pPr/>
              <a:t>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B4710A-DFA4-154F-9B45-13B7FBA1E90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46F7BF-0F68-5E47-8824-ED250E39492A}" type="datetimeFigureOut">
              <a:rPr lang="en-US" smtClean="0"/>
              <a:pPr/>
              <a:t>3/1/2012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B4710A-DFA4-154F-9B45-13B7FBA1E90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46F7BF-0F68-5E47-8824-ED250E39492A}" type="datetimeFigureOut">
              <a:rPr lang="en-US" smtClean="0"/>
              <a:pPr/>
              <a:t>3/1/2012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B4710A-DFA4-154F-9B45-13B7FBA1E90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46F7BF-0F68-5E47-8824-ED250E39492A}" type="datetimeFigureOut">
              <a:rPr lang="en-US" smtClean="0"/>
              <a:pPr/>
              <a:t>3/1/2012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B4710A-DFA4-154F-9B45-13B7FBA1E9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46F7BF-0F68-5E47-8824-ED250E39492A}" type="datetimeFigureOut">
              <a:rPr lang="en-US" smtClean="0"/>
              <a:pPr/>
              <a:t>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B4710A-DFA4-154F-9B45-13B7FBA1E90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46F7BF-0F68-5E47-8824-ED250E39492A}" type="datetimeFigureOut">
              <a:rPr lang="en-US" smtClean="0"/>
              <a:pPr/>
              <a:t>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B4710A-DFA4-154F-9B45-13B7FBA1E90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46F7BF-0F68-5E47-8824-ED250E39492A}" type="datetimeFigureOut">
              <a:rPr lang="en-US" smtClean="0"/>
              <a:pPr/>
              <a:t>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B4710A-DFA4-154F-9B45-13B7FBA1E90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46F7BF-0F68-5E47-8824-ED250E39492A}" type="datetimeFigureOut">
              <a:rPr lang="en-US" smtClean="0"/>
              <a:pPr/>
              <a:t>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B4710A-DFA4-154F-9B45-13B7FBA1E9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46F7BF-0F68-5E47-8824-ED250E39492A}" type="datetimeFigureOut">
              <a:rPr lang="en-US" smtClean="0"/>
              <a:pPr/>
              <a:t>3/1/2012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B4710A-DFA4-154F-9B45-13B7FBA1E90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scordner@bu.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Engaging Students through Service-Learning	</a:t>
            </a:r>
            <a:endParaRPr lang="en-US" dirty="0"/>
          </a:p>
        </p:txBody>
      </p:sp>
      <p:sp>
        <p:nvSpPr>
          <p:cNvPr id="3" name="Subtitle 2"/>
          <p:cNvSpPr>
            <a:spLocks noGrp="1"/>
          </p:cNvSpPr>
          <p:nvPr>
            <p:ph type="subTitle" idx="1"/>
          </p:nvPr>
        </p:nvSpPr>
        <p:spPr/>
        <p:txBody>
          <a:bodyPr/>
          <a:lstStyle/>
          <a:p>
            <a:r>
              <a:rPr lang="en-US" dirty="0" smtClean="0"/>
              <a:t>Sheila Cordner</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Service-Learning Project Goals</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To gain a new perspective on</a:t>
            </a:r>
            <a:r>
              <a:rPr lang="en-US" dirty="0" smtClean="0"/>
              <a:t> your </a:t>
            </a:r>
            <a:r>
              <a:rPr lang="en-US" dirty="0"/>
              <a:t>study of literature.</a:t>
            </a:r>
          </a:p>
          <a:p>
            <a:pPr lvl="0"/>
            <a:r>
              <a:rPr lang="en-US" dirty="0"/>
              <a:t>To bring literature in some way to a group of people in our city outside of Boston University.</a:t>
            </a:r>
          </a:p>
          <a:p>
            <a:pPr lvl="0"/>
            <a:r>
              <a:rPr lang="en-US" dirty="0"/>
              <a:t>To become more engaged students of literature.</a:t>
            </a:r>
          </a:p>
          <a:p>
            <a:pPr lvl="0"/>
            <a:r>
              <a:rPr lang="en-US" dirty="0"/>
              <a:t>To relate what you are learning as college students to important issues in our contemporary society.</a:t>
            </a:r>
          </a:p>
          <a:p>
            <a:endParaRPr lang="en-US"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Service-Learning </a:t>
            </a:r>
            <a:br>
              <a:rPr lang="en-US" dirty="0" smtClean="0"/>
            </a:br>
            <a:r>
              <a:rPr lang="en-US" dirty="0" smtClean="0"/>
              <a:t>vs. </a:t>
            </a:r>
            <a:br>
              <a:rPr lang="en-US" dirty="0" smtClean="0"/>
            </a:br>
            <a:r>
              <a:rPr lang="en-US" dirty="0" smtClean="0"/>
              <a:t>Community Service</a:t>
            </a:r>
            <a:endParaRPr lang="en-US" dirty="0"/>
          </a:p>
        </p:txBody>
      </p:sp>
      <p:sp>
        <p:nvSpPr>
          <p:cNvPr id="3" name="Content Placeholder 2"/>
          <p:cNvSpPr>
            <a:spLocks noGrp="1"/>
          </p:cNvSpPr>
          <p:nvPr>
            <p:ph idx="1"/>
          </p:nvPr>
        </p:nvSpPr>
        <p:spPr/>
        <p:txBody>
          <a:bodyPr>
            <a:normAutofit fontScale="92500"/>
          </a:bodyPr>
          <a:lstStyle/>
          <a:p>
            <a:pPr>
              <a:buNone/>
            </a:pPr>
            <a:endParaRPr lang="en-US" dirty="0" smtClean="0"/>
          </a:p>
          <a:p>
            <a:pPr>
              <a:buNone/>
            </a:pPr>
            <a:r>
              <a:rPr lang="en-US" b="1" dirty="0" smtClean="0"/>
              <a:t>Service-learning:</a:t>
            </a:r>
          </a:p>
          <a:p>
            <a:pPr>
              <a:buNone/>
            </a:pPr>
            <a:r>
              <a:rPr lang="en-US" dirty="0" smtClean="0"/>
              <a:t>	“</a:t>
            </a:r>
            <a:r>
              <a:rPr lang="en-US" dirty="0"/>
              <a:t>a form of experiential learning where students </a:t>
            </a:r>
            <a:r>
              <a:rPr lang="en-US" dirty="0" smtClean="0"/>
              <a:t>and faculty </a:t>
            </a:r>
            <a:r>
              <a:rPr lang="en-US" dirty="0"/>
              <a:t>collaborate with communities to address problems and issues, simultaneously gaining knowledge and skills and advancing personal development”  </a:t>
            </a:r>
            <a:endParaRPr lang="en-US" dirty="0" smtClean="0"/>
          </a:p>
          <a:p>
            <a:pPr>
              <a:buNone/>
            </a:pPr>
            <a:r>
              <a:rPr lang="en-US" dirty="0" smtClean="0"/>
              <a:t>			-</a:t>
            </a:r>
            <a:r>
              <a:rPr lang="en-US" dirty="0"/>
              <a:t>- UCLA’s Higher Education</a:t>
            </a:r>
            <a:r>
              <a:rPr lang="en-US" dirty="0" smtClean="0"/>
              <a:t> Research 			Institute</a:t>
            </a:r>
            <a:endParaRPr lang="en-US" dirty="0"/>
          </a:p>
          <a:p>
            <a:endParaRPr lang="en-US" dirty="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a:t>
            </a:r>
            <a:r>
              <a:rPr lang="en-US" dirty="0"/>
              <a:t>While service-learning may have been taken up originally (and enthusiastically) by faculty in occupational fields such as business and education and social science fields such as sociology and political science, </a:t>
            </a:r>
            <a:r>
              <a:rPr lang="en-US" b="1" dirty="0"/>
              <a:t>we believe that community service learning certainly can play an equal role, and may even play a larger one, in humanistic disciplines such as philosophy.  </a:t>
            </a:r>
            <a:r>
              <a:rPr lang="en-US" dirty="0"/>
              <a:t>In order to thrive, these fields need to demonstrate their relevance to a new generation of young adults, and community service learning represents an important vehicle for doing </a:t>
            </a:r>
            <a:r>
              <a:rPr lang="en-US" dirty="0" smtClean="0"/>
              <a:t>so.” </a:t>
            </a:r>
          </a:p>
          <a:p>
            <a:pPr>
              <a:buNone/>
            </a:pPr>
            <a:r>
              <a:rPr lang="en-US" dirty="0" smtClean="0"/>
              <a:t>							--Scott </a:t>
            </a:r>
            <a:r>
              <a:rPr lang="en-US" dirty="0" err="1"/>
              <a:t>Seider</a:t>
            </a:r>
            <a:r>
              <a:rPr lang="en-US" dirty="0"/>
              <a:t> &amp; Jason </a:t>
            </a:r>
            <a:r>
              <a:rPr lang="en-US" dirty="0" smtClean="0"/>
              <a:t>Taylor</a:t>
            </a:r>
          </a:p>
          <a:p>
            <a:endParaRPr lang="en-US" dirty="0"/>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t>
            </a:r>
            <a:br>
              <a:rPr lang="en-US" b="1" dirty="0" smtClean="0"/>
            </a:br>
            <a:r>
              <a:rPr lang="en-US" b="1" dirty="0" smtClean="0"/>
              <a:t>EN 220: SEMINAR IN LITERATURE </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8229600" cy="4805662"/>
          </a:xfrm>
        </p:spPr>
        <p:txBody>
          <a:bodyPr>
            <a:normAutofit fontScale="25000" lnSpcReduction="20000"/>
          </a:bodyPr>
          <a:lstStyle/>
          <a:p>
            <a:pPr algn="ctr">
              <a:buNone/>
            </a:pPr>
            <a:endParaRPr lang="en-US" sz="7385" b="1" dirty="0" smtClean="0"/>
          </a:p>
          <a:p>
            <a:pPr algn="ctr">
              <a:buNone/>
            </a:pPr>
            <a:r>
              <a:rPr lang="en-US" sz="7385" b="1" dirty="0" smtClean="0"/>
              <a:t>Seminar theme of </a:t>
            </a:r>
            <a:r>
              <a:rPr lang="en-US" sz="7385" b="1" u="sng" dirty="0" smtClean="0"/>
              <a:t>EDUCATION</a:t>
            </a:r>
            <a:endParaRPr lang="en-US" sz="7385" b="1" dirty="0" smtClean="0"/>
          </a:p>
          <a:p>
            <a:pPr>
              <a:buNone/>
            </a:pPr>
            <a:endParaRPr lang="en-US" sz="7385" dirty="0" smtClean="0"/>
          </a:p>
          <a:p>
            <a:pPr>
              <a:buNone/>
            </a:pPr>
            <a:endParaRPr lang="en-US" sz="7385" dirty="0" smtClean="0"/>
          </a:p>
          <a:p>
            <a:pPr>
              <a:buNone/>
            </a:pPr>
            <a:r>
              <a:rPr lang="en-US" sz="7385" dirty="0" smtClean="0"/>
              <a:t>Course texts included:</a:t>
            </a:r>
          </a:p>
          <a:p>
            <a:pPr>
              <a:buNone/>
            </a:pPr>
            <a:endParaRPr lang="en-US" sz="7385" dirty="0" smtClean="0"/>
          </a:p>
          <a:p>
            <a:r>
              <a:rPr lang="en-US" sz="7385" dirty="0" smtClean="0"/>
              <a:t>Langston Hughes, “Theme for English B”</a:t>
            </a:r>
          </a:p>
          <a:p>
            <a:endParaRPr lang="en-US" sz="7385" dirty="0" smtClean="0"/>
          </a:p>
          <a:p>
            <a:r>
              <a:rPr lang="en-US" sz="7385" dirty="0" smtClean="0"/>
              <a:t>William Wordsworth, “</a:t>
            </a:r>
            <a:r>
              <a:rPr lang="en-US" sz="7385" dirty="0"/>
              <a:t>The Tables Turned” and “Expostulation and Reply</a:t>
            </a:r>
            <a:r>
              <a:rPr lang="en-US" sz="7385" dirty="0" smtClean="0"/>
              <a:t>”</a:t>
            </a:r>
          </a:p>
          <a:p>
            <a:endParaRPr lang="en-US" sz="7385" dirty="0" smtClean="0"/>
          </a:p>
          <a:p>
            <a:r>
              <a:rPr lang="en-US" sz="7385" dirty="0" err="1" smtClean="0"/>
              <a:t>Ama</a:t>
            </a:r>
            <a:r>
              <a:rPr lang="en-US" sz="7385" dirty="0" smtClean="0"/>
              <a:t> </a:t>
            </a:r>
            <a:r>
              <a:rPr lang="en-US" sz="7385" dirty="0"/>
              <a:t>Ata </a:t>
            </a:r>
            <a:r>
              <a:rPr lang="en-US" sz="7385" dirty="0" err="1" smtClean="0"/>
              <a:t>Aidoo</a:t>
            </a:r>
            <a:r>
              <a:rPr lang="en-US" sz="7385" dirty="0"/>
              <a:t>,</a:t>
            </a:r>
            <a:r>
              <a:rPr lang="en-US" sz="7385" dirty="0" smtClean="0"/>
              <a:t> </a:t>
            </a:r>
            <a:r>
              <a:rPr lang="en-US" sz="7385" i="1" dirty="0"/>
              <a:t>Changes: A Love </a:t>
            </a:r>
            <a:r>
              <a:rPr lang="en-US" sz="7385" i="1" dirty="0" smtClean="0"/>
              <a:t>Story</a:t>
            </a:r>
          </a:p>
          <a:p>
            <a:endParaRPr lang="en-US" sz="7385" dirty="0" smtClean="0"/>
          </a:p>
          <a:p>
            <a:r>
              <a:rPr lang="en-US" sz="7385" dirty="0" smtClean="0"/>
              <a:t>Thomas Hardy, </a:t>
            </a:r>
            <a:r>
              <a:rPr lang="en-US" sz="7385" i="1" dirty="0"/>
              <a:t>Jude the </a:t>
            </a:r>
            <a:r>
              <a:rPr lang="en-US" sz="7385" i="1" dirty="0" smtClean="0"/>
              <a:t>Obscure</a:t>
            </a:r>
          </a:p>
          <a:p>
            <a:endParaRPr lang="en-US" sz="7385" dirty="0" smtClean="0"/>
          </a:p>
          <a:p>
            <a:r>
              <a:rPr lang="en-US" sz="7385" dirty="0" smtClean="0"/>
              <a:t>Margaret </a:t>
            </a:r>
            <a:r>
              <a:rPr lang="en-US" sz="7385" dirty="0" err="1" smtClean="0"/>
              <a:t>Edson</a:t>
            </a:r>
            <a:r>
              <a:rPr lang="en-US" sz="7385" dirty="0"/>
              <a:t>,</a:t>
            </a:r>
            <a:r>
              <a:rPr lang="en-US" sz="7385" dirty="0" smtClean="0"/>
              <a:t> </a:t>
            </a:r>
            <a:r>
              <a:rPr lang="en-US" sz="7385" i="1" dirty="0"/>
              <a:t>Wit</a:t>
            </a:r>
            <a:endParaRPr lang="en-US" sz="7385" dirty="0"/>
          </a:p>
          <a:p>
            <a:pPr>
              <a:buNone/>
            </a:pPr>
            <a:r>
              <a:rPr lang="en-US" sz="7385" dirty="0"/>
              <a:t> </a:t>
            </a:r>
            <a:endParaRPr lang="en-US" sz="7385" dirty="0" smtClean="0"/>
          </a:p>
          <a:p>
            <a:pPr>
              <a:buNone/>
            </a:pPr>
            <a:endParaRPr lang="en-US" sz="6985" b="1" dirty="0" smtClean="0"/>
          </a:p>
          <a:p>
            <a:pPr>
              <a:buNone/>
            </a:pPr>
            <a:r>
              <a:rPr lang="en-US" sz="7385" dirty="0"/>
              <a:t> </a:t>
            </a:r>
          </a:p>
          <a:p>
            <a:endParaRPr lang="en-US"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 220 SERVICE PROJECTS</a:t>
            </a:r>
            <a:endParaRPr lang="en-US" dirty="0"/>
          </a:p>
        </p:txBody>
      </p:sp>
      <p:sp>
        <p:nvSpPr>
          <p:cNvPr id="3" name="Content Placeholder 2"/>
          <p:cNvSpPr>
            <a:spLocks noGrp="1"/>
          </p:cNvSpPr>
          <p:nvPr>
            <p:ph idx="1"/>
          </p:nvPr>
        </p:nvSpPr>
        <p:spPr/>
        <p:txBody>
          <a:bodyPr>
            <a:normAutofit fontScale="32500" lnSpcReduction="20000"/>
          </a:bodyPr>
          <a:lstStyle/>
          <a:p>
            <a:pPr>
              <a:buNone/>
            </a:pPr>
            <a:r>
              <a:rPr lang="en-US" sz="7385" dirty="0" smtClean="0"/>
              <a:t>Students participated in 4 educational projects in Boston: </a:t>
            </a:r>
          </a:p>
          <a:p>
            <a:pPr>
              <a:buNone/>
            </a:pPr>
            <a:r>
              <a:rPr lang="en-US" sz="7385" dirty="0" smtClean="0"/>
              <a:t> </a:t>
            </a:r>
          </a:p>
          <a:p>
            <a:pPr lvl="1"/>
            <a:r>
              <a:rPr lang="en-US" sz="6985" b="1" dirty="0" smtClean="0"/>
              <a:t>Book Club at Hale House</a:t>
            </a:r>
            <a:r>
              <a:rPr lang="en-US" sz="6985" dirty="0" smtClean="0"/>
              <a:t>, a low-income senior center and nursing home.</a:t>
            </a:r>
          </a:p>
          <a:p>
            <a:pPr marL="0" indent="0">
              <a:buNone/>
            </a:pPr>
            <a:endParaRPr lang="en-US" sz="7385" dirty="0" smtClean="0"/>
          </a:p>
          <a:p>
            <a:pPr lvl="1"/>
            <a:r>
              <a:rPr lang="en-US" sz="6985" dirty="0" smtClean="0"/>
              <a:t>Writing workshop for inner-city youth at </a:t>
            </a:r>
            <a:r>
              <a:rPr lang="en-US" sz="6985" b="1" dirty="0" smtClean="0"/>
              <a:t>826 Boston</a:t>
            </a:r>
            <a:r>
              <a:rPr lang="en-US" sz="6985" dirty="0" smtClean="0"/>
              <a:t>.</a:t>
            </a:r>
          </a:p>
          <a:p>
            <a:pPr lvl="1">
              <a:buNone/>
            </a:pPr>
            <a:endParaRPr lang="en-US" sz="6985" dirty="0" smtClean="0"/>
          </a:p>
          <a:p>
            <a:pPr lvl="1"/>
            <a:r>
              <a:rPr lang="en-US" sz="6985" b="1" dirty="0" smtClean="0"/>
              <a:t>Prison Book Program</a:t>
            </a:r>
            <a:endParaRPr lang="en-US" sz="7385" dirty="0" smtClean="0"/>
          </a:p>
          <a:p>
            <a:pPr>
              <a:buNone/>
            </a:pPr>
            <a:endParaRPr lang="en-US" sz="7385" dirty="0" smtClean="0"/>
          </a:p>
          <a:p>
            <a:pPr lvl="1"/>
            <a:r>
              <a:rPr lang="en-US" sz="6985" b="1" dirty="0" smtClean="0"/>
              <a:t>Sudanese Education Fund</a:t>
            </a:r>
            <a:endParaRPr lang="en-US"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Requirements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endParaRPr lang="en-US" dirty="0"/>
          </a:p>
          <a:p>
            <a:pPr>
              <a:buNone/>
            </a:pPr>
            <a:r>
              <a:rPr lang="en-US" dirty="0"/>
              <a:t>1) Sign up for </a:t>
            </a:r>
            <a:r>
              <a:rPr lang="en-US" dirty="0" smtClean="0"/>
              <a:t>project </a:t>
            </a:r>
          </a:p>
          <a:p>
            <a:pPr>
              <a:buNone/>
            </a:pPr>
            <a:endParaRPr lang="en-US" dirty="0" smtClean="0"/>
          </a:p>
          <a:p>
            <a:pPr>
              <a:buNone/>
            </a:pPr>
            <a:r>
              <a:rPr lang="en-US" dirty="0" smtClean="0"/>
              <a:t>2) </a:t>
            </a:r>
            <a:r>
              <a:rPr lang="en-US" dirty="0"/>
              <a:t>Participate with a group in one of the service </a:t>
            </a:r>
            <a:r>
              <a:rPr lang="en-US" dirty="0" smtClean="0"/>
              <a:t>projects   </a:t>
            </a:r>
            <a:endParaRPr lang="en-US" dirty="0"/>
          </a:p>
          <a:p>
            <a:pPr>
              <a:buNone/>
            </a:pPr>
            <a:r>
              <a:rPr lang="en-US" dirty="0"/>
              <a:t> </a:t>
            </a:r>
            <a:endParaRPr lang="en-US" dirty="0" smtClean="0"/>
          </a:p>
          <a:p>
            <a:pPr>
              <a:buNone/>
            </a:pPr>
            <a:r>
              <a:rPr lang="en-US" dirty="0" smtClean="0"/>
              <a:t>3) </a:t>
            </a:r>
            <a:r>
              <a:rPr lang="en-US" dirty="0"/>
              <a:t>Report back to the </a:t>
            </a:r>
            <a:r>
              <a:rPr lang="en-US" dirty="0" smtClean="0"/>
              <a:t>class</a:t>
            </a:r>
          </a:p>
          <a:p>
            <a:pPr>
              <a:buNone/>
            </a:pPr>
            <a:r>
              <a:rPr lang="en-US" dirty="0"/>
              <a:t> </a:t>
            </a:r>
            <a:endParaRPr lang="en-US" dirty="0" smtClean="0"/>
          </a:p>
          <a:p>
            <a:pPr>
              <a:buNone/>
            </a:pPr>
            <a:r>
              <a:rPr lang="en-US" dirty="0" smtClean="0"/>
              <a:t>4) </a:t>
            </a:r>
            <a:r>
              <a:rPr lang="en-US" dirty="0"/>
              <a:t>Write a reflection relating the experience to course</a:t>
            </a:r>
            <a:r>
              <a:rPr lang="en-US" dirty="0" smtClean="0"/>
              <a:t> texts </a:t>
            </a:r>
            <a:r>
              <a:rPr lang="en-US" dirty="0"/>
              <a:t>and class </a:t>
            </a:r>
            <a:r>
              <a:rPr lang="en-US" dirty="0" smtClean="0"/>
              <a:t>discussions</a:t>
            </a:r>
          </a:p>
          <a:p>
            <a:endParaRPr lang="en-US"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Feedback</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a:t>
            </a:r>
            <a:r>
              <a:rPr lang="en-US" dirty="0"/>
              <a:t>…Seniors need to expand their minds the </a:t>
            </a:r>
            <a:r>
              <a:rPr lang="en-US" dirty="0" smtClean="0"/>
              <a:t>same way </a:t>
            </a:r>
            <a:r>
              <a:rPr lang="en-US" dirty="0"/>
              <a:t>students do.  I point this out to prove that seniors and students may seem very different, but at the core, we are all humans and need to fulfill the same basic need for education.</a:t>
            </a:r>
            <a:r>
              <a:rPr lang="en-US" dirty="0" smtClean="0"/>
              <a:t>”</a:t>
            </a:r>
          </a:p>
          <a:p>
            <a:pPr>
              <a:buNone/>
            </a:pPr>
            <a:r>
              <a:rPr lang="en-US" dirty="0" smtClean="0"/>
              <a:t>		</a:t>
            </a:r>
          </a:p>
          <a:p>
            <a:pPr>
              <a:buNone/>
            </a:pPr>
            <a:r>
              <a:rPr lang="en-US" dirty="0" smtClean="0"/>
              <a:t>		-- Seminar in Literature Student </a:t>
            </a:r>
          </a:p>
          <a:p>
            <a:pPr>
              <a:buNone/>
            </a:pPr>
            <a:r>
              <a:rPr lang="en-US" dirty="0"/>
              <a:t>	</a:t>
            </a:r>
            <a:r>
              <a:rPr lang="en-US" dirty="0" smtClean="0"/>
              <a:t>(Computer Science Major; Hale House Book Club participant)</a:t>
            </a:r>
            <a:endParaRPr lang="en-US" dirty="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Service-Learning in Your Courses?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Introduce </a:t>
            </a:r>
            <a:r>
              <a:rPr lang="en-US" dirty="0"/>
              <a:t>the idea</a:t>
            </a:r>
            <a:r>
              <a:rPr lang="en-US" dirty="0" smtClean="0"/>
              <a:t> early in the semester – build up to the service project</a:t>
            </a:r>
          </a:p>
          <a:p>
            <a:pPr>
              <a:buNone/>
            </a:pPr>
            <a:endParaRPr lang="en-US" dirty="0" smtClean="0"/>
          </a:p>
          <a:p>
            <a:r>
              <a:rPr lang="en-US" dirty="0" smtClean="0"/>
              <a:t>Use </a:t>
            </a:r>
            <a:r>
              <a:rPr lang="en-US" dirty="0"/>
              <a:t>resources to build </a:t>
            </a:r>
            <a:r>
              <a:rPr lang="en-US" dirty="0" smtClean="0"/>
              <a:t>partnerships:</a:t>
            </a:r>
            <a:endParaRPr lang="en-US" b="1" dirty="0" smtClean="0"/>
          </a:p>
          <a:p>
            <a:pPr lvl="1"/>
            <a:r>
              <a:rPr lang="en-US" b="1" dirty="0" smtClean="0"/>
              <a:t>Boston </a:t>
            </a:r>
            <a:r>
              <a:rPr lang="en-US" b="1" dirty="0"/>
              <a:t>University Community Service Center</a:t>
            </a:r>
            <a:r>
              <a:rPr lang="en-US" dirty="0" smtClean="0"/>
              <a:t> </a:t>
            </a:r>
          </a:p>
          <a:p>
            <a:pPr lvl="1"/>
            <a:r>
              <a:rPr lang="en-US" b="1" dirty="0" smtClean="0"/>
              <a:t>Boston </a:t>
            </a:r>
            <a:r>
              <a:rPr lang="en-US" b="1" dirty="0"/>
              <a:t>Cares</a:t>
            </a:r>
            <a:r>
              <a:rPr lang="en-US" dirty="0"/>
              <a:t> </a:t>
            </a:r>
            <a:r>
              <a:rPr lang="en-US" dirty="0" smtClean="0"/>
              <a:t>– </a:t>
            </a:r>
            <a:r>
              <a:rPr lang="en-US" dirty="0" err="1" smtClean="0"/>
              <a:t>www.bostoncares.org</a:t>
            </a:r>
            <a:r>
              <a:rPr lang="en-US" dirty="0" smtClean="0"/>
              <a:t>  </a:t>
            </a:r>
          </a:p>
          <a:p>
            <a:pPr lvl="1"/>
            <a:r>
              <a:rPr lang="en-US" b="1" dirty="0" err="1" smtClean="0"/>
              <a:t>www.volunteerboston.org</a:t>
            </a:r>
            <a:endParaRPr lang="en-US" b="1" dirty="0" smtClean="0"/>
          </a:p>
          <a:p>
            <a:pPr>
              <a:buNone/>
            </a:pPr>
            <a:r>
              <a:rPr lang="en-US" dirty="0"/>
              <a:t> </a:t>
            </a:r>
            <a:endParaRPr lang="en-US" dirty="0" smtClean="0"/>
          </a:p>
          <a:p>
            <a:r>
              <a:rPr lang="en-US" dirty="0"/>
              <a:t>S</a:t>
            </a:r>
            <a:r>
              <a:rPr lang="en-US" dirty="0" smtClean="0"/>
              <a:t>ervice </a:t>
            </a:r>
            <a:r>
              <a:rPr lang="en-US" dirty="0"/>
              <a:t>projects</a:t>
            </a:r>
            <a:r>
              <a:rPr lang="en-US" dirty="0" smtClean="0"/>
              <a:t> in </a:t>
            </a:r>
            <a:r>
              <a:rPr lang="en-US" dirty="0"/>
              <a:t>upper-level </a:t>
            </a:r>
            <a:r>
              <a:rPr lang="en-US" dirty="0" smtClean="0"/>
              <a:t>courses:</a:t>
            </a:r>
          </a:p>
          <a:p>
            <a:pPr lvl="1"/>
            <a:r>
              <a:rPr lang="en-US" dirty="0" smtClean="0"/>
              <a:t>Students choose placements and submit proposals</a:t>
            </a:r>
          </a:p>
          <a:p>
            <a:pPr lvl="1"/>
            <a:r>
              <a:rPr lang="en-US" dirty="0" smtClean="0"/>
              <a:t>Specialized </a:t>
            </a:r>
            <a:r>
              <a:rPr lang="en-US" dirty="0"/>
              <a:t>projects </a:t>
            </a:r>
            <a:endParaRPr lang="en-US" dirty="0" smtClean="0"/>
          </a:p>
          <a:p>
            <a:pPr lvl="1"/>
            <a:r>
              <a:rPr lang="en-US" dirty="0" smtClean="0"/>
              <a:t>Research </a:t>
            </a:r>
            <a:r>
              <a:rPr lang="en-US" dirty="0"/>
              <a:t>element</a:t>
            </a:r>
            <a:endParaRPr lang="en-US" dirty="0" smtClean="0"/>
          </a:p>
          <a:p>
            <a:pPr>
              <a:buNone/>
            </a:pPr>
            <a:endParaRPr lang="en-US" dirty="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Brainstorming Service-Learning in Different Disciplines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Possible ideas… </a:t>
            </a:r>
          </a:p>
          <a:p>
            <a:pPr>
              <a:buNone/>
            </a:pPr>
            <a:endParaRPr lang="en-US" dirty="0" smtClean="0"/>
          </a:p>
          <a:p>
            <a:r>
              <a:rPr lang="en-US" b="1" dirty="0" smtClean="0"/>
              <a:t>Foreign Languages </a:t>
            </a:r>
            <a:r>
              <a:rPr lang="en-US" dirty="0" smtClean="0"/>
              <a:t>– partner with elderly immigrants looking for people to speak their native language </a:t>
            </a:r>
          </a:p>
          <a:p>
            <a:pPr>
              <a:buNone/>
            </a:pPr>
            <a:endParaRPr lang="en-US" dirty="0" smtClean="0"/>
          </a:p>
          <a:p>
            <a:r>
              <a:rPr lang="en-US" b="1" dirty="0" smtClean="0"/>
              <a:t>Sciences</a:t>
            </a:r>
            <a:r>
              <a:rPr lang="en-US" dirty="0" smtClean="0"/>
              <a:t> – participate in a project with Science Club for Girls</a:t>
            </a:r>
          </a:p>
          <a:p>
            <a:endParaRPr lang="en-US" dirty="0"/>
          </a:p>
          <a:p>
            <a:r>
              <a:rPr lang="en-US" b="1" dirty="0" smtClean="0"/>
              <a:t>Film</a:t>
            </a:r>
            <a:r>
              <a:rPr lang="en-US" dirty="0" smtClean="0"/>
              <a:t> – screen a film and lead a discussion at a homeless shelter </a:t>
            </a:r>
          </a:p>
          <a:p>
            <a:endParaRPr lang="en-US" dirty="0"/>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Service-Learning </a:t>
            </a:r>
            <a:br>
              <a:rPr lang="en-US" dirty="0" smtClean="0"/>
            </a:br>
            <a:r>
              <a:rPr lang="en-US" dirty="0" smtClean="0"/>
              <a:t>at Boston University?</a:t>
            </a:r>
            <a:endParaRPr lang="en-US" dirty="0"/>
          </a:p>
        </p:txBody>
      </p:sp>
      <p:sp>
        <p:nvSpPr>
          <p:cNvPr id="3" name="Content Placeholder 2"/>
          <p:cNvSpPr>
            <a:spLocks noGrp="1"/>
          </p:cNvSpPr>
          <p:nvPr>
            <p:ph idx="1"/>
          </p:nvPr>
        </p:nvSpPr>
        <p:spPr/>
        <p:txBody>
          <a:bodyPr>
            <a:normAutofit/>
          </a:bodyPr>
          <a:lstStyle/>
          <a:p>
            <a:pPr>
              <a:buNone/>
            </a:pPr>
            <a:r>
              <a:rPr lang="en-US" dirty="0" smtClean="0"/>
              <a:t>	“</a:t>
            </a:r>
            <a:r>
              <a:rPr lang="en-US" dirty="0"/>
              <a:t>We remain dedicated to our </a:t>
            </a:r>
            <a:r>
              <a:rPr lang="en-US" dirty="0" smtClean="0"/>
              <a:t>founding principles</a:t>
            </a:r>
            <a:r>
              <a:rPr lang="en-US" dirty="0"/>
              <a:t>: that higher education should be accessible to all and that research, scholarship, artistic creation, and professional practice </a:t>
            </a:r>
            <a:r>
              <a:rPr lang="en-US" b="1" dirty="0"/>
              <a:t>should be conducted in the service of the wider community—local and international.</a:t>
            </a:r>
            <a:r>
              <a:rPr lang="en-US" b="1" dirty="0" smtClean="0"/>
              <a:t>”</a:t>
            </a:r>
          </a:p>
          <a:p>
            <a:pPr>
              <a:buNone/>
            </a:pPr>
            <a:r>
              <a:rPr lang="en-US" b="1" dirty="0" smtClean="0"/>
              <a:t>			--</a:t>
            </a:r>
            <a:r>
              <a:rPr lang="en-US" dirty="0" smtClean="0"/>
              <a:t>Boston University Mission Statement</a:t>
            </a:r>
          </a:p>
          <a:p>
            <a:pPr>
              <a:buNone/>
            </a:pPr>
            <a:endParaRPr lang="en-US" dirty="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fontScale="25000" lnSpcReduction="20000"/>
          </a:bodyPr>
          <a:lstStyle/>
          <a:p>
            <a:pPr>
              <a:buNone/>
            </a:pPr>
            <a:r>
              <a:rPr lang="en-US" sz="8000" dirty="0" smtClean="0"/>
              <a:t>“My service project with the Prison Book Program truly put our study of world literature into perspective … the prisoners were simply looking to become more educated and more aware of themselves and those around them, which is an important part of being human: the drive to learn. . .”</a:t>
            </a:r>
          </a:p>
          <a:p>
            <a:pPr>
              <a:buNone/>
            </a:pPr>
            <a:r>
              <a:rPr lang="en-US" sz="8000" dirty="0" smtClean="0"/>
              <a:t>	– World Literature Student </a:t>
            </a:r>
          </a:p>
          <a:p>
            <a:pPr>
              <a:buNone/>
            </a:pPr>
            <a:r>
              <a:rPr lang="en-US" sz="8000" dirty="0"/>
              <a:t>	</a:t>
            </a:r>
            <a:r>
              <a:rPr lang="en-US" sz="8000" dirty="0" smtClean="0"/>
              <a:t>(Biochemical Engineering Major; Prison Book Program participant)</a:t>
            </a:r>
          </a:p>
          <a:p>
            <a:pPr algn="ctr">
              <a:buNone/>
            </a:pPr>
            <a:r>
              <a:rPr lang="en-US" sz="8000" b="1" dirty="0" smtClean="0"/>
              <a:t>~</a:t>
            </a:r>
          </a:p>
          <a:p>
            <a:pPr algn="ctr">
              <a:buNone/>
            </a:pPr>
            <a:endParaRPr lang="en-US" sz="8000" dirty="0" smtClean="0"/>
          </a:p>
          <a:p>
            <a:pPr>
              <a:buNone/>
            </a:pPr>
            <a:r>
              <a:rPr lang="en-US" sz="8000" dirty="0" smtClean="0"/>
              <a:t>“</a:t>
            </a:r>
            <a:r>
              <a:rPr lang="en-US" sz="8000" dirty="0"/>
              <a:t>Personal experience truly gives meaning to education because </a:t>
            </a:r>
            <a:r>
              <a:rPr lang="en-US" sz="8000" dirty="0" smtClean="0"/>
              <a:t>it connects </a:t>
            </a:r>
            <a:r>
              <a:rPr lang="en-US" sz="8000" dirty="0"/>
              <a:t>you to the subject that seems so far away in the books or on the chalkboards.”</a:t>
            </a:r>
            <a:r>
              <a:rPr lang="en-US" sz="8000" dirty="0" smtClean="0"/>
              <a:t> </a:t>
            </a:r>
          </a:p>
          <a:p>
            <a:pPr>
              <a:buNone/>
            </a:pPr>
            <a:r>
              <a:rPr lang="en-US" sz="8000" dirty="0" smtClean="0"/>
              <a:t>		– Seminar in Literature Student </a:t>
            </a:r>
          </a:p>
          <a:p>
            <a:pPr>
              <a:buNone/>
            </a:pPr>
            <a:r>
              <a:rPr lang="en-US" sz="8000" dirty="0"/>
              <a:t>	</a:t>
            </a:r>
            <a:r>
              <a:rPr lang="en-US" sz="8000" dirty="0" smtClean="0"/>
              <a:t>(English Major; Hale House Book Club Participant) </a:t>
            </a:r>
          </a:p>
          <a:p>
            <a:pPr algn="ctr">
              <a:buNone/>
            </a:pPr>
            <a:r>
              <a:rPr lang="en-US" sz="9600" b="1" dirty="0" smtClean="0"/>
              <a:t>~</a:t>
            </a:r>
          </a:p>
          <a:p>
            <a:pPr algn="ctr">
              <a:buNone/>
            </a:pPr>
            <a:endParaRPr lang="en-US" sz="9600" b="1" dirty="0" smtClean="0"/>
          </a:p>
          <a:p>
            <a:pPr algn="ctr">
              <a:buNone/>
            </a:pPr>
            <a:r>
              <a:rPr lang="en-US" sz="9600" dirty="0" smtClean="0"/>
              <a:t>Thank you and feel free to contact me: </a:t>
            </a:r>
            <a:r>
              <a:rPr lang="en-US" sz="9600" dirty="0" smtClean="0">
                <a:hlinkClick r:id="rId2"/>
              </a:rPr>
              <a:t>scordner@bu.edu</a:t>
            </a:r>
            <a:r>
              <a:rPr lang="en-US" sz="9600" dirty="0" smtClean="0"/>
              <a:t> </a:t>
            </a:r>
          </a:p>
          <a:p>
            <a:pPr>
              <a:buNone/>
            </a:pPr>
            <a:endParaRPr lang="en-US" sz="4000" dirty="0" smtClean="0"/>
          </a:p>
          <a:p>
            <a:pPr>
              <a:buNone/>
            </a:pPr>
            <a:endParaRPr lang="en-US" sz="4000" dirty="0" smtClean="0"/>
          </a:p>
          <a:p>
            <a:r>
              <a:rPr lang="en-US" dirty="0" smtClean="0"/>
              <a:t>“</a:t>
            </a:r>
            <a:endParaRPr lang="en-US" dirty="0"/>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Office Them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Apex">
      <a:majorFont>
        <a:latin typeface="Lucida Sans"/>
        <a:ea typeface=""/>
        <a:cs typeface=""/>
        <a:font script="Grek" typeface="Arial"/>
        <a:font script="Cyrl" typeface="Arial"/>
        <a:font script="Jpan" typeface="ヒラギノ丸ゴ Pro W4"/>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ＭＳ 明朝"/>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283</Words>
  <Application>Microsoft Office PowerPoint</Application>
  <PresentationFormat>On-screen Show (4:3)</PresentationFormat>
  <Paragraphs>95</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1_Office Theme</vt:lpstr>
      <vt:lpstr>Engaging Students through Service-Learning </vt:lpstr>
      <vt:lpstr>Service-Learning Project Goals</vt:lpstr>
      <vt:lpstr>Service-Learning  vs.  Community Service</vt:lpstr>
      <vt:lpstr>Slide 4</vt:lpstr>
      <vt:lpstr>  EN 220: SEMINAR IN LITERATURE  </vt:lpstr>
      <vt:lpstr>EN 220 SERVICE PROJECTS</vt:lpstr>
      <vt:lpstr>Project Requirements</vt:lpstr>
      <vt:lpstr>Student Feedback</vt:lpstr>
      <vt:lpstr>Service-Learning in Your Courses?</vt:lpstr>
      <vt:lpstr>Brainstorming Service-Learning in Different Disciplines</vt:lpstr>
      <vt:lpstr>Why Service-Learning  at Boston University?</vt:lpstr>
      <vt:lpstr>Slide 12</vt:lpstr>
    </vt:vector>
  </TitlesOfParts>
  <Company>Boston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Sheila Cordner</dc:creator>
  <cp:lastModifiedBy>hessl</cp:lastModifiedBy>
  <cp:revision>3</cp:revision>
  <dcterms:created xsi:type="dcterms:W3CDTF">2012-03-01T04:50:28Z</dcterms:created>
  <dcterms:modified xsi:type="dcterms:W3CDTF">2012-03-01T13:43:49Z</dcterms:modified>
</cp:coreProperties>
</file>