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 snapToGrid="0" snapToObjects="1">
      <p:cViewPr>
        <p:scale>
          <a:sx n="87" d="100"/>
          <a:sy n="87" d="100"/>
        </p:scale>
        <p:origin x="-2304" y="-9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FCE1F8-A936-7C46-822E-8862A1C29D06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D9A217-DFCB-134E-B6CE-ECB164C72E9B}">
      <dgm:prSet phldrT="[Text]"/>
      <dgm:spPr/>
      <dgm:t>
        <a:bodyPr/>
        <a:lstStyle/>
        <a:p>
          <a:r>
            <a:rPr lang="en-US" dirty="0" smtClean="0"/>
            <a:t> Preparation with out of class reading and video lectures</a:t>
          </a:r>
          <a:endParaRPr lang="en-US" dirty="0"/>
        </a:p>
      </dgm:t>
    </dgm:pt>
    <dgm:pt modelId="{4494AE8E-48C0-604E-8419-1CC8865B0333}" type="parTrans" cxnId="{0F4EFD96-BB7F-1B44-AA7E-14A6A1AECDB3}">
      <dgm:prSet/>
      <dgm:spPr/>
      <dgm:t>
        <a:bodyPr/>
        <a:lstStyle/>
        <a:p>
          <a:endParaRPr lang="en-US"/>
        </a:p>
      </dgm:t>
    </dgm:pt>
    <dgm:pt modelId="{1838458E-9568-3547-A34C-5DA72FB5C04B}" type="sibTrans" cxnId="{0F4EFD96-BB7F-1B44-AA7E-14A6A1AECDB3}">
      <dgm:prSet/>
      <dgm:spPr/>
      <dgm:t>
        <a:bodyPr/>
        <a:lstStyle/>
        <a:p>
          <a:endParaRPr lang="en-US"/>
        </a:p>
      </dgm:t>
    </dgm:pt>
    <dgm:pt modelId="{BC469FA1-4EDB-A445-B9EC-50948FC8D713}">
      <dgm:prSet phldrT="[Text]"/>
      <dgm:spPr/>
      <dgm:t>
        <a:bodyPr/>
        <a:lstStyle/>
        <a:p>
          <a:r>
            <a:rPr lang="en-US" dirty="0" smtClean="0"/>
            <a:t>First Class: Apply skills and concepts through exercises</a:t>
          </a:r>
          <a:endParaRPr lang="en-US" dirty="0"/>
        </a:p>
      </dgm:t>
    </dgm:pt>
    <dgm:pt modelId="{27CBE1CA-3885-2346-9E44-0D243662A40A}" type="parTrans" cxnId="{43FC5DDA-C0AB-CC4C-A393-68E224B6C8DF}">
      <dgm:prSet/>
      <dgm:spPr/>
      <dgm:t>
        <a:bodyPr/>
        <a:lstStyle/>
        <a:p>
          <a:endParaRPr lang="en-US"/>
        </a:p>
      </dgm:t>
    </dgm:pt>
    <dgm:pt modelId="{8DB17F4E-2733-F449-B4E3-6E1E37A614B2}" type="sibTrans" cxnId="{43FC5DDA-C0AB-CC4C-A393-68E224B6C8DF}">
      <dgm:prSet/>
      <dgm:spPr/>
      <dgm:t>
        <a:bodyPr/>
        <a:lstStyle/>
        <a:p>
          <a:endParaRPr lang="en-US"/>
        </a:p>
      </dgm:t>
    </dgm:pt>
    <dgm:pt modelId="{74056764-BC50-F44C-A83F-14A009C601EC}">
      <dgm:prSet phldrT="[Text]"/>
      <dgm:spPr/>
      <dgm:t>
        <a:bodyPr/>
        <a:lstStyle/>
        <a:p>
          <a:r>
            <a:rPr lang="en-US" dirty="0" smtClean="0"/>
            <a:t>Students implement scope of work for their organization</a:t>
          </a:r>
          <a:endParaRPr lang="en-US" dirty="0"/>
        </a:p>
      </dgm:t>
    </dgm:pt>
    <dgm:pt modelId="{F250BF14-6E5A-B74D-BADB-F38E6A653226}" type="parTrans" cxnId="{38CC3C85-52F4-314B-BE9E-21AB42573BA1}">
      <dgm:prSet/>
      <dgm:spPr/>
      <dgm:t>
        <a:bodyPr/>
        <a:lstStyle/>
        <a:p>
          <a:endParaRPr lang="en-US"/>
        </a:p>
      </dgm:t>
    </dgm:pt>
    <dgm:pt modelId="{E10AFBF5-D7FE-7547-8D1B-E2743FC8339F}" type="sibTrans" cxnId="{38CC3C85-52F4-314B-BE9E-21AB42573BA1}">
      <dgm:prSet/>
      <dgm:spPr/>
      <dgm:t>
        <a:bodyPr/>
        <a:lstStyle/>
        <a:p>
          <a:endParaRPr lang="en-US"/>
        </a:p>
      </dgm:t>
    </dgm:pt>
    <dgm:pt modelId="{39E2FECA-A0C7-A347-B014-448B0E9FE6A6}">
      <dgm:prSet phldrT="[Text]"/>
      <dgm:spPr/>
      <dgm:t>
        <a:bodyPr/>
        <a:lstStyle/>
        <a:p>
          <a:r>
            <a:rPr lang="en-US" dirty="0" smtClean="0"/>
            <a:t>Students report out on their deliverables and process</a:t>
          </a:r>
          <a:endParaRPr lang="en-US" dirty="0"/>
        </a:p>
      </dgm:t>
    </dgm:pt>
    <dgm:pt modelId="{9F27A309-E2B0-EF49-A0B3-E762C9B3F44E}" type="parTrans" cxnId="{4120CFB7-64AB-AF49-A2B0-F481060A0951}">
      <dgm:prSet/>
      <dgm:spPr/>
      <dgm:t>
        <a:bodyPr/>
        <a:lstStyle/>
        <a:p>
          <a:endParaRPr lang="en-US"/>
        </a:p>
      </dgm:t>
    </dgm:pt>
    <dgm:pt modelId="{957648AC-0413-E947-B9A0-7AF2A779B968}" type="sibTrans" cxnId="{4120CFB7-64AB-AF49-A2B0-F481060A0951}">
      <dgm:prSet/>
      <dgm:spPr/>
      <dgm:t>
        <a:bodyPr/>
        <a:lstStyle/>
        <a:p>
          <a:endParaRPr lang="en-US"/>
        </a:p>
      </dgm:t>
    </dgm:pt>
    <dgm:pt modelId="{FDAAA616-242B-AF40-8D5A-365900A084B2}">
      <dgm:prSet phldrT="[Text]"/>
      <dgm:spPr/>
      <dgm:t>
        <a:bodyPr/>
        <a:lstStyle/>
        <a:p>
          <a:r>
            <a:rPr lang="en-US" dirty="0" smtClean="0"/>
            <a:t>Peer, faculty and organizational review and feedback</a:t>
          </a:r>
          <a:endParaRPr lang="en-US" dirty="0"/>
        </a:p>
      </dgm:t>
    </dgm:pt>
    <dgm:pt modelId="{02C5127B-58B2-624C-BF37-10BC839BFA70}" type="parTrans" cxnId="{F3364DB5-790A-6D4E-B7DC-0338CA653423}">
      <dgm:prSet/>
      <dgm:spPr/>
      <dgm:t>
        <a:bodyPr/>
        <a:lstStyle/>
        <a:p>
          <a:endParaRPr lang="en-US"/>
        </a:p>
      </dgm:t>
    </dgm:pt>
    <dgm:pt modelId="{2304DABB-28E9-2B4C-A558-3238F27CC066}" type="sibTrans" cxnId="{F3364DB5-790A-6D4E-B7DC-0338CA653423}">
      <dgm:prSet/>
      <dgm:spPr/>
      <dgm:t>
        <a:bodyPr/>
        <a:lstStyle/>
        <a:p>
          <a:endParaRPr lang="en-US"/>
        </a:p>
      </dgm:t>
    </dgm:pt>
    <dgm:pt modelId="{1263ECA2-438F-DA4F-B241-C5691603C3A6}">
      <dgm:prSet phldrT="[Text]"/>
      <dgm:spPr/>
      <dgm:t>
        <a:bodyPr/>
        <a:lstStyle/>
        <a:p>
          <a:r>
            <a:rPr lang="en-US" dirty="0" smtClean="0"/>
            <a:t>E-Portfolio documentation of individual and group reflections on process</a:t>
          </a:r>
          <a:endParaRPr lang="en-US" dirty="0"/>
        </a:p>
      </dgm:t>
    </dgm:pt>
    <dgm:pt modelId="{311C26FC-F489-554C-AD27-4B511B1AC54C}" type="parTrans" cxnId="{BAF93E2E-98DD-424B-BA63-520CBB8B8158}">
      <dgm:prSet/>
      <dgm:spPr/>
      <dgm:t>
        <a:bodyPr/>
        <a:lstStyle/>
        <a:p>
          <a:endParaRPr lang="en-US"/>
        </a:p>
      </dgm:t>
    </dgm:pt>
    <dgm:pt modelId="{C27E94C4-2124-1947-9032-8EA81D56FA2C}" type="sibTrans" cxnId="{BAF93E2E-98DD-424B-BA63-520CBB8B8158}">
      <dgm:prSet/>
      <dgm:spPr/>
      <dgm:t>
        <a:bodyPr/>
        <a:lstStyle/>
        <a:p>
          <a:endParaRPr lang="en-US"/>
        </a:p>
      </dgm:t>
    </dgm:pt>
    <dgm:pt modelId="{EA031B01-CA77-754F-8997-E5E822087856}" type="pres">
      <dgm:prSet presAssocID="{09FCE1F8-A936-7C46-822E-8862A1C29D0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26F3E6-9B1B-D447-9067-C5B1AA39A2FF}" type="pres">
      <dgm:prSet presAssocID="{24D9A217-DFCB-134E-B6CE-ECB164C72E9B}" presName="dummy" presStyleCnt="0"/>
      <dgm:spPr/>
    </dgm:pt>
    <dgm:pt modelId="{E51EF8AF-0268-B34B-9862-BD2B40BC1FF4}" type="pres">
      <dgm:prSet presAssocID="{24D9A217-DFCB-134E-B6CE-ECB164C72E9B}" presName="node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665C8-70BF-C042-9C04-0C757CD79CFF}" type="pres">
      <dgm:prSet presAssocID="{1838458E-9568-3547-A34C-5DA72FB5C04B}" presName="sibTrans" presStyleLbl="node1" presStyleIdx="0" presStyleCnt="6"/>
      <dgm:spPr/>
      <dgm:t>
        <a:bodyPr/>
        <a:lstStyle/>
        <a:p>
          <a:endParaRPr lang="en-US"/>
        </a:p>
      </dgm:t>
    </dgm:pt>
    <dgm:pt modelId="{AB218EFD-9EA3-844B-8308-C4C99CFC236F}" type="pres">
      <dgm:prSet presAssocID="{BC469FA1-4EDB-A445-B9EC-50948FC8D713}" presName="dummy" presStyleCnt="0"/>
      <dgm:spPr/>
    </dgm:pt>
    <dgm:pt modelId="{3C4A1FA4-547B-C347-A42A-A738D5AC8A76}" type="pres">
      <dgm:prSet presAssocID="{BC469FA1-4EDB-A445-B9EC-50948FC8D713}" presName="node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2548A2-B468-9A4C-B0A8-7967ACD0834A}" type="pres">
      <dgm:prSet presAssocID="{8DB17F4E-2733-F449-B4E3-6E1E37A614B2}" presName="sibTrans" presStyleLbl="node1" presStyleIdx="1" presStyleCnt="6"/>
      <dgm:spPr/>
      <dgm:t>
        <a:bodyPr/>
        <a:lstStyle/>
        <a:p>
          <a:endParaRPr lang="en-US"/>
        </a:p>
      </dgm:t>
    </dgm:pt>
    <dgm:pt modelId="{301CC619-28D5-344B-85D1-EE473CD7D5B1}" type="pres">
      <dgm:prSet presAssocID="{74056764-BC50-F44C-A83F-14A009C601EC}" presName="dummy" presStyleCnt="0"/>
      <dgm:spPr/>
    </dgm:pt>
    <dgm:pt modelId="{73191616-3814-AC4C-A2E3-BF2D412809AE}" type="pres">
      <dgm:prSet presAssocID="{74056764-BC50-F44C-A83F-14A009C601EC}" presName="node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3CCF19-A2D4-6F4D-8420-8C1AAC778859}" type="pres">
      <dgm:prSet presAssocID="{E10AFBF5-D7FE-7547-8D1B-E2743FC8339F}" presName="sibTrans" presStyleLbl="node1" presStyleIdx="2" presStyleCnt="6"/>
      <dgm:spPr/>
      <dgm:t>
        <a:bodyPr/>
        <a:lstStyle/>
        <a:p>
          <a:endParaRPr lang="en-US"/>
        </a:p>
      </dgm:t>
    </dgm:pt>
    <dgm:pt modelId="{8784271C-4C12-404C-9C7B-A989FF499131}" type="pres">
      <dgm:prSet presAssocID="{39E2FECA-A0C7-A347-B014-448B0E9FE6A6}" presName="dummy" presStyleCnt="0"/>
      <dgm:spPr/>
    </dgm:pt>
    <dgm:pt modelId="{9084DADA-6EF5-1A40-9DB9-1FF064AD3D93}" type="pres">
      <dgm:prSet presAssocID="{39E2FECA-A0C7-A347-B014-448B0E9FE6A6}" presName="node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2E05EB-3316-394A-8579-9BEAE0F8D536}" type="pres">
      <dgm:prSet presAssocID="{957648AC-0413-E947-B9A0-7AF2A779B968}" presName="sibTrans" presStyleLbl="node1" presStyleIdx="3" presStyleCnt="6"/>
      <dgm:spPr/>
      <dgm:t>
        <a:bodyPr/>
        <a:lstStyle/>
        <a:p>
          <a:endParaRPr lang="en-US"/>
        </a:p>
      </dgm:t>
    </dgm:pt>
    <dgm:pt modelId="{BA9F807B-B2EF-4F48-9EE7-8182E116BE2C}" type="pres">
      <dgm:prSet presAssocID="{FDAAA616-242B-AF40-8D5A-365900A084B2}" presName="dummy" presStyleCnt="0"/>
      <dgm:spPr/>
    </dgm:pt>
    <dgm:pt modelId="{3288E70C-D990-A746-B8C7-9CBDBA215962}" type="pres">
      <dgm:prSet presAssocID="{FDAAA616-242B-AF40-8D5A-365900A084B2}" presName="node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544E84-A2E7-5845-B394-0CC28F0BEE33}" type="pres">
      <dgm:prSet presAssocID="{2304DABB-28E9-2B4C-A558-3238F27CC066}" presName="sibTrans" presStyleLbl="node1" presStyleIdx="4" presStyleCnt="6"/>
      <dgm:spPr/>
      <dgm:t>
        <a:bodyPr/>
        <a:lstStyle/>
        <a:p>
          <a:endParaRPr lang="en-US"/>
        </a:p>
      </dgm:t>
    </dgm:pt>
    <dgm:pt modelId="{82A02E36-CB4B-CA4A-AE13-C06CA9F9C136}" type="pres">
      <dgm:prSet presAssocID="{1263ECA2-438F-DA4F-B241-C5691603C3A6}" presName="dummy" presStyleCnt="0"/>
      <dgm:spPr/>
    </dgm:pt>
    <dgm:pt modelId="{B8F54FB4-5EF5-6E4A-B79B-E378F1582D38}" type="pres">
      <dgm:prSet presAssocID="{1263ECA2-438F-DA4F-B241-C5691603C3A6}" presName="node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0D8610-52CF-A944-8F22-D0F570FB0F74}" type="pres">
      <dgm:prSet presAssocID="{C27E94C4-2124-1947-9032-8EA81D56FA2C}" presName="sibTrans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817D70E3-6C12-6E45-BC4B-67EB4807A358}" type="presOf" srcId="{8DB17F4E-2733-F449-B4E3-6E1E37A614B2}" destId="{232548A2-B468-9A4C-B0A8-7967ACD0834A}" srcOrd="0" destOrd="0" presId="urn:microsoft.com/office/officeart/2005/8/layout/cycle1"/>
    <dgm:cxn modelId="{EBA597D3-0797-B240-9567-1784AECEF913}" type="presOf" srcId="{1838458E-9568-3547-A34C-5DA72FB5C04B}" destId="{2A4665C8-70BF-C042-9C04-0C757CD79CFF}" srcOrd="0" destOrd="0" presId="urn:microsoft.com/office/officeart/2005/8/layout/cycle1"/>
    <dgm:cxn modelId="{BAF93E2E-98DD-424B-BA63-520CBB8B8158}" srcId="{09FCE1F8-A936-7C46-822E-8862A1C29D06}" destId="{1263ECA2-438F-DA4F-B241-C5691603C3A6}" srcOrd="5" destOrd="0" parTransId="{311C26FC-F489-554C-AD27-4B511B1AC54C}" sibTransId="{C27E94C4-2124-1947-9032-8EA81D56FA2C}"/>
    <dgm:cxn modelId="{F17242FA-3EFE-B941-984F-FF7C94D53D40}" type="presOf" srcId="{24D9A217-DFCB-134E-B6CE-ECB164C72E9B}" destId="{E51EF8AF-0268-B34B-9862-BD2B40BC1FF4}" srcOrd="0" destOrd="0" presId="urn:microsoft.com/office/officeart/2005/8/layout/cycle1"/>
    <dgm:cxn modelId="{5F771DF2-F8E5-A445-952F-F98A725C92BC}" type="presOf" srcId="{BC469FA1-4EDB-A445-B9EC-50948FC8D713}" destId="{3C4A1FA4-547B-C347-A42A-A738D5AC8A76}" srcOrd="0" destOrd="0" presId="urn:microsoft.com/office/officeart/2005/8/layout/cycle1"/>
    <dgm:cxn modelId="{38CC3C85-52F4-314B-BE9E-21AB42573BA1}" srcId="{09FCE1F8-A936-7C46-822E-8862A1C29D06}" destId="{74056764-BC50-F44C-A83F-14A009C601EC}" srcOrd="2" destOrd="0" parTransId="{F250BF14-6E5A-B74D-BADB-F38E6A653226}" sibTransId="{E10AFBF5-D7FE-7547-8D1B-E2743FC8339F}"/>
    <dgm:cxn modelId="{4120CFB7-64AB-AF49-A2B0-F481060A0951}" srcId="{09FCE1F8-A936-7C46-822E-8862A1C29D06}" destId="{39E2FECA-A0C7-A347-B014-448B0E9FE6A6}" srcOrd="3" destOrd="0" parTransId="{9F27A309-E2B0-EF49-A0B3-E762C9B3F44E}" sibTransId="{957648AC-0413-E947-B9A0-7AF2A779B968}"/>
    <dgm:cxn modelId="{B3A302B9-B85F-9C40-922B-7C4CAA77D262}" type="presOf" srcId="{2304DABB-28E9-2B4C-A558-3238F27CC066}" destId="{91544E84-A2E7-5845-B394-0CC28F0BEE33}" srcOrd="0" destOrd="0" presId="urn:microsoft.com/office/officeart/2005/8/layout/cycle1"/>
    <dgm:cxn modelId="{5CC6CE60-044F-8945-8EBC-87933D897413}" type="presOf" srcId="{74056764-BC50-F44C-A83F-14A009C601EC}" destId="{73191616-3814-AC4C-A2E3-BF2D412809AE}" srcOrd="0" destOrd="0" presId="urn:microsoft.com/office/officeart/2005/8/layout/cycle1"/>
    <dgm:cxn modelId="{E520B54D-510C-004C-A78C-889FFE84565E}" type="presOf" srcId="{09FCE1F8-A936-7C46-822E-8862A1C29D06}" destId="{EA031B01-CA77-754F-8997-E5E822087856}" srcOrd="0" destOrd="0" presId="urn:microsoft.com/office/officeart/2005/8/layout/cycle1"/>
    <dgm:cxn modelId="{0F4EFD96-BB7F-1B44-AA7E-14A6A1AECDB3}" srcId="{09FCE1F8-A936-7C46-822E-8862A1C29D06}" destId="{24D9A217-DFCB-134E-B6CE-ECB164C72E9B}" srcOrd="0" destOrd="0" parTransId="{4494AE8E-48C0-604E-8419-1CC8865B0333}" sibTransId="{1838458E-9568-3547-A34C-5DA72FB5C04B}"/>
    <dgm:cxn modelId="{BDE6690A-12B2-4E46-926D-360A216507F7}" type="presOf" srcId="{1263ECA2-438F-DA4F-B241-C5691603C3A6}" destId="{B8F54FB4-5EF5-6E4A-B79B-E378F1582D38}" srcOrd="0" destOrd="0" presId="urn:microsoft.com/office/officeart/2005/8/layout/cycle1"/>
    <dgm:cxn modelId="{3E4CA291-21E4-C246-AA30-B340F897375E}" type="presOf" srcId="{957648AC-0413-E947-B9A0-7AF2A779B968}" destId="{042E05EB-3316-394A-8579-9BEAE0F8D536}" srcOrd="0" destOrd="0" presId="urn:microsoft.com/office/officeart/2005/8/layout/cycle1"/>
    <dgm:cxn modelId="{F3364DB5-790A-6D4E-B7DC-0338CA653423}" srcId="{09FCE1F8-A936-7C46-822E-8862A1C29D06}" destId="{FDAAA616-242B-AF40-8D5A-365900A084B2}" srcOrd="4" destOrd="0" parTransId="{02C5127B-58B2-624C-BF37-10BC839BFA70}" sibTransId="{2304DABB-28E9-2B4C-A558-3238F27CC066}"/>
    <dgm:cxn modelId="{43FC5DDA-C0AB-CC4C-A393-68E224B6C8DF}" srcId="{09FCE1F8-A936-7C46-822E-8862A1C29D06}" destId="{BC469FA1-4EDB-A445-B9EC-50948FC8D713}" srcOrd="1" destOrd="0" parTransId="{27CBE1CA-3885-2346-9E44-0D243662A40A}" sibTransId="{8DB17F4E-2733-F449-B4E3-6E1E37A614B2}"/>
    <dgm:cxn modelId="{ADE822D4-007B-8A49-9756-0976DFD74136}" type="presOf" srcId="{FDAAA616-242B-AF40-8D5A-365900A084B2}" destId="{3288E70C-D990-A746-B8C7-9CBDBA215962}" srcOrd="0" destOrd="0" presId="urn:microsoft.com/office/officeart/2005/8/layout/cycle1"/>
    <dgm:cxn modelId="{71459E4E-04F2-5745-A27E-D5A90C573E5D}" type="presOf" srcId="{C27E94C4-2124-1947-9032-8EA81D56FA2C}" destId="{670D8610-52CF-A944-8F22-D0F570FB0F74}" srcOrd="0" destOrd="0" presId="urn:microsoft.com/office/officeart/2005/8/layout/cycle1"/>
    <dgm:cxn modelId="{BAB7627E-3C0B-5F4B-96C4-BE043CAF7AD1}" type="presOf" srcId="{39E2FECA-A0C7-A347-B014-448B0E9FE6A6}" destId="{9084DADA-6EF5-1A40-9DB9-1FF064AD3D93}" srcOrd="0" destOrd="0" presId="urn:microsoft.com/office/officeart/2005/8/layout/cycle1"/>
    <dgm:cxn modelId="{16788A7B-42ED-3F45-A660-2A1F1AC16BF8}" type="presOf" srcId="{E10AFBF5-D7FE-7547-8D1B-E2743FC8339F}" destId="{003CCF19-A2D4-6F4D-8420-8C1AAC778859}" srcOrd="0" destOrd="0" presId="urn:microsoft.com/office/officeart/2005/8/layout/cycle1"/>
    <dgm:cxn modelId="{7E392E75-B1F7-0C4C-AA9A-DD3FD42749CE}" type="presParOf" srcId="{EA031B01-CA77-754F-8997-E5E822087856}" destId="{C126F3E6-9B1B-D447-9067-C5B1AA39A2FF}" srcOrd="0" destOrd="0" presId="urn:microsoft.com/office/officeart/2005/8/layout/cycle1"/>
    <dgm:cxn modelId="{04F270ED-88BF-8F4A-9FC6-7B326B89EB1A}" type="presParOf" srcId="{EA031B01-CA77-754F-8997-E5E822087856}" destId="{E51EF8AF-0268-B34B-9862-BD2B40BC1FF4}" srcOrd="1" destOrd="0" presId="urn:microsoft.com/office/officeart/2005/8/layout/cycle1"/>
    <dgm:cxn modelId="{BD3A56BB-972F-0242-BF9E-AD3221CCB0C1}" type="presParOf" srcId="{EA031B01-CA77-754F-8997-E5E822087856}" destId="{2A4665C8-70BF-C042-9C04-0C757CD79CFF}" srcOrd="2" destOrd="0" presId="urn:microsoft.com/office/officeart/2005/8/layout/cycle1"/>
    <dgm:cxn modelId="{727B08DA-D440-D048-B48E-EFDDB479AED7}" type="presParOf" srcId="{EA031B01-CA77-754F-8997-E5E822087856}" destId="{AB218EFD-9EA3-844B-8308-C4C99CFC236F}" srcOrd="3" destOrd="0" presId="urn:microsoft.com/office/officeart/2005/8/layout/cycle1"/>
    <dgm:cxn modelId="{65DEDF32-AE0A-BC45-ADCD-821D41021152}" type="presParOf" srcId="{EA031B01-CA77-754F-8997-E5E822087856}" destId="{3C4A1FA4-547B-C347-A42A-A738D5AC8A76}" srcOrd="4" destOrd="0" presId="urn:microsoft.com/office/officeart/2005/8/layout/cycle1"/>
    <dgm:cxn modelId="{95C648DD-6D4A-1E47-9647-1968CB0F19D1}" type="presParOf" srcId="{EA031B01-CA77-754F-8997-E5E822087856}" destId="{232548A2-B468-9A4C-B0A8-7967ACD0834A}" srcOrd="5" destOrd="0" presId="urn:microsoft.com/office/officeart/2005/8/layout/cycle1"/>
    <dgm:cxn modelId="{2FB7EB32-D441-2E45-B224-1FD9C17477F1}" type="presParOf" srcId="{EA031B01-CA77-754F-8997-E5E822087856}" destId="{301CC619-28D5-344B-85D1-EE473CD7D5B1}" srcOrd="6" destOrd="0" presId="urn:microsoft.com/office/officeart/2005/8/layout/cycle1"/>
    <dgm:cxn modelId="{F773EB79-77AE-9A4E-BF36-224594BD66B1}" type="presParOf" srcId="{EA031B01-CA77-754F-8997-E5E822087856}" destId="{73191616-3814-AC4C-A2E3-BF2D412809AE}" srcOrd="7" destOrd="0" presId="urn:microsoft.com/office/officeart/2005/8/layout/cycle1"/>
    <dgm:cxn modelId="{74FE12CC-2F6E-4940-A669-E4EF91C627AD}" type="presParOf" srcId="{EA031B01-CA77-754F-8997-E5E822087856}" destId="{003CCF19-A2D4-6F4D-8420-8C1AAC778859}" srcOrd="8" destOrd="0" presId="urn:microsoft.com/office/officeart/2005/8/layout/cycle1"/>
    <dgm:cxn modelId="{7D4FB5DC-A569-2B4F-9335-5400B0EBFE24}" type="presParOf" srcId="{EA031B01-CA77-754F-8997-E5E822087856}" destId="{8784271C-4C12-404C-9C7B-A989FF499131}" srcOrd="9" destOrd="0" presId="urn:microsoft.com/office/officeart/2005/8/layout/cycle1"/>
    <dgm:cxn modelId="{FE64C299-5D25-A14E-A6FD-854798A7E595}" type="presParOf" srcId="{EA031B01-CA77-754F-8997-E5E822087856}" destId="{9084DADA-6EF5-1A40-9DB9-1FF064AD3D93}" srcOrd="10" destOrd="0" presId="urn:microsoft.com/office/officeart/2005/8/layout/cycle1"/>
    <dgm:cxn modelId="{0872C550-2A53-A540-ABDC-00BC567E6571}" type="presParOf" srcId="{EA031B01-CA77-754F-8997-E5E822087856}" destId="{042E05EB-3316-394A-8579-9BEAE0F8D536}" srcOrd="11" destOrd="0" presId="urn:microsoft.com/office/officeart/2005/8/layout/cycle1"/>
    <dgm:cxn modelId="{EDDC89EC-E707-0A41-9135-579359C08A05}" type="presParOf" srcId="{EA031B01-CA77-754F-8997-E5E822087856}" destId="{BA9F807B-B2EF-4F48-9EE7-8182E116BE2C}" srcOrd="12" destOrd="0" presId="urn:microsoft.com/office/officeart/2005/8/layout/cycle1"/>
    <dgm:cxn modelId="{ED339860-A485-7C46-93E7-B0689CA72B7F}" type="presParOf" srcId="{EA031B01-CA77-754F-8997-E5E822087856}" destId="{3288E70C-D990-A746-B8C7-9CBDBA215962}" srcOrd="13" destOrd="0" presId="urn:microsoft.com/office/officeart/2005/8/layout/cycle1"/>
    <dgm:cxn modelId="{D06A602D-BA51-9E47-A7BD-8954E0EAD339}" type="presParOf" srcId="{EA031B01-CA77-754F-8997-E5E822087856}" destId="{91544E84-A2E7-5845-B394-0CC28F0BEE33}" srcOrd="14" destOrd="0" presId="urn:microsoft.com/office/officeart/2005/8/layout/cycle1"/>
    <dgm:cxn modelId="{26212BFA-3FA0-A946-9641-8D247A8C3958}" type="presParOf" srcId="{EA031B01-CA77-754F-8997-E5E822087856}" destId="{82A02E36-CB4B-CA4A-AE13-C06CA9F9C136}" srcOrd="15" destOrd="0" presId="urn:microsoft.com/office/officeart/2005/8/layout/cycle1"/>
    <dgm:cxn modelId="{7157CAFC-6B76-F042-9F79-4670ADDCE9C4}" type="presParOf" srcId="{EA031B01-CA77-754F-8997-E5E822087856}" destId="{B8F54FB4-5EF5-6E4A-B79B-E378F1582D38}" srcOrd="16" destOrd="0" presId="urn:microsoft.com/office/officeart/2005/8/layout/cycle1"/>
    <dgm:cxn modelId="{59B53FFD-4377-5648-A741-6319E7E918DA}" type="presParOf" srcId="{EA031B01-CA77-754F-8997-E5E822087856}" destId="{670D8610-52CF-A944-8F22-D0F570FB0F74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1EF8AF-0268-B34B-9862-BD2B40BC1FF4}">
      <dsp:nvSpPr>
        <dsp:cNvPr id="0" name=""/>
        <dsp:cNvSpPr/>
      </dsp:nvSpPr>
      <dsp:spPr>
        <a:xfrm>
          <a:off x="4312474" y="12302"/>
          <a:ext cx="987607" cy="987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Preparation with out of class reading and video lectures</a:t>
          </a:r>
          <a:endParaRPr lang="en-US" sz="1100" kern="1200" dirty="0"/>
        </a:p>
      </dsp:txBody>
      <dsp:txXfrm>
        <a:off x="4312474" y="12302"/>
        <a:ext cx="987607" cy="987607"/>
      </dsp:txXfrm>
    </dsp:sp>
    <dsp:sp modelId="{2A4665C8-70BF-C042-9C04-0C757CD79CFF}">
      <dsp:nvSpPr>
        <dsp:cNvPr id="0" name=""/>
        <dsp:cNvSpPr/>
      </dsp:nvSpPr>
      <dsp:spPr>
        <a:xfrm>
          <a:off x="1292105" y="2234"/>
          <a:ext cx="4824651" cy="4824651"/>
        </a:xfrm>
        <a:prstGeom prst="circularArrow">
          <a:avLst>
            <a:gd name="adj1" fmla="val 3992"/>
            <a:gd name="adj2" fmla="val 250413"/>
            <a:gd name="adj3" fmla="val 20572661"/>
            <a:gd name="adj4" fmla="val 18983542"/>
            <a:gd name="adj5" fmla="val 465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4A1FA4-547B-C347-A42A-A738D5AC8A76}">
      <dsp:nvSpPr>
        <dsp:cNvPr id="0" name=""/>
        <dsp:cNvSpPr/>
      </dsp:nvSpPr>
      <dsp:spPr>
        <a:xfrm>
          <a:off x="5414321" y="1920756"/>
          <a:ext cx="987607" cy="987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First Class: Apply skills and concepts through exercises</a:t>
          </a:r>
          <a:endParaRPr lang="en-US" sz="1100" kern="1200" dirty="0"/>
        </a:p>
      </dsp:txBody>
      <dsp:txXfrm>
        <a:off x="5414321" y="1920756"/>
        <a:ext cx="987607" cy="987607"/>
      </dsp:txXfrm>
    </dsp:sp>
    <dsp:sp modelId="{232548A2-B468-9A4C-B0A8-7967ACD0834A}">
      <dsp:nvSpPr>
        <dsp:cNvPr id="0" name=""/>
        <dsp:cNvSpPr/>
      </dsp:nvSpPr>
      <dsp:spPr>
        <a:xfrm>
          <a:off x="1292105" y="2234"/>
          <a:ext cx="4824651" cy="4824651"/>
        </a:xfrm>
        <a:prstGeom prst="circularArrow">
          <a:avLst>
            <a:gd name="adj1" fmla="val 3992"/>
            <a:gd name="adj2" fmla="val 250413"/>
            <a:gd name="adj3" fmla="val 2366046"/>
            <a:gd name="adj4" fmla="val 776927"/>
            <a:gd name="adj5" fmla="val 465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191616-3814-AC4C-A2E3-BF2D412809AE}">
      <dsp:nvSpPr>
        <dsp:cNvPr id="0" name=""/>
        <dsp:cNvSpPr/>
      </dsp:nvSpPr>
      <dsp:spPr>
        <a:xfrm>
          <a:off x="4312474" y="3829211"/>
          <a:ext cx="987607" cy="987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Students implement scope of work for their organization</a:t>
          </a:r>
          <a:endParaRPr lang="en-US" sz="1100" kern="1200" dirty="0"/>
        </a:p>
      </dsp:txBody>
      <dsp:txXfrm>
        <a:off x="4312474" y="3829211"/>
        <a:ext cx="987607" cy="987607"/>
      </dsp:txXfrm>
    </dsp:sp>
    <dsp:sp modelId="{003CCF19-A2D4-6F4D-8420-8C1AAC778859}">
      <dsp:nvSpPr>
        <dsp:cNvPr id="0" name=""/>
        <dsp:cNvSpPr/>
      </dsp:nvSpPr>
      <dsp:spPr>
        <a:xfrm>
          <a:off x="1292105" y="2234"/>
          <a:ext cx="4824651" cy="4824651"/>
        </a:xfrm>
        <a:prstGeom prst="circularArrow">
          <a:avLst>
            <a:gd name="adj1" fmla="val 3992"/>
            <a:gd name="adj2" fmla="val 250413"/>
            <a:gd name="adj3" fmla="val 6110599"/>
            <a:gd name="adj4" fmla="val 4438989"/>
            <a:gd name="adj5" fmla="val 465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84DADA-6EF5-1A40-9DB9-1FF064AD3D93}">
      <dsp:nvSpPr>
        <dsp:cNvPr id="0" name=""/>
        <dsp:cNvSpPr/>
      </dsp:nvSpPr>
      <dsp:spPr>
        <a:xfrm>
          <a:off x="2108780" y="3829211"/>
          <a:ext cx="987607" cy="987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Students report out on their deliverables and process</a:t>
          </a:r>
          <a:endParaRPr lang="en-US" sz="1100" kern="1200" dirty="0"/>
        </a:p>
      </dsp:txBody>
      <dsp:txXfrm>
        <a:off x="2108780" y="3829211"/>
        <a:ext cx="987607" cy="987607"/>
      </dsp:txXfrm>
    </dsp:sp>
    <dsp:sp modelId="{042E05EB-3316-394A-8579-9BEAE0F8D536}">
      <dsp:nvSpPr>
        <dsp:cNvPr id="0" name=""/>
        <dsp:cNvSpPr/>
      </dsp:nvSpPr>
      <dsp:spPr>
        <a:xfrm>
          <a:off x="1292105" y="2234"/>
          <a:ext cx="4824651" cy="4824651"/>
        </a:xfrm>
        <a:prstGeom prst="circularArrow">
          <a:avLst>
            <a:gd name="adj1" fmla="val 3992"/>
            <a:gd name="adj2" fmla="val 250413"/>
            <a:gd name="adj3" fmla="val 9772661"/>
            <a:gd name="adj4" fmla="val 8183542"/>
            <a:gd name="adj5" fmla="val 465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88E70C-D990-A746-B8C7-9CBDBA215962}">
      <dsp:nvSpPr>
        <dsp:cNvPr id="0" name=""/>
        <dsp:cNvSpPr/>
      </dsp:nvSpPr>
      <dsp:spPr>
        <a:xfrm>
          <a:off x="1006933" y="1920756"/>
          <a:ext cx="987607" cy="987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Peer, faculty and organizational review and feedback</a:t>
          </a:r>
          <a:endParaRPr lang="en-US" sz="1100" kern="1200" dirty="0"/>
        </a:p>
      </dsp:txBody>
      <dsp:txXfrm>
        <a:off x="1006933" y="1920756"/>
        <a:ext cx="987607" cy="987607"/>
      </dsp:txXfrm>
    </dsp:sp>
    <dsp:sp modelId="{91544E84-A2E7-5845-B394-0CC28F0BEE33}">
      <dsp:nvSpPr>
        <dsp:cNvPr id="0" name=""/>
        <dsp:cNvSpPr/>
      </dsp:nvSpPr>
      <dsp:spPr>
        <a:xfrm>
          <a:off x="1292105" y="2234"/>
          <a:ext cx="4824651" cy="4824651"/>
        </a:xfrm>
        <a:prstGeom prst="circularArrow">
          <a:avLst>
            <a:gd name="adj1" fmla="val 3992"/>
            <a:gd name="adj2" fmla="val 250413"/>
            <a:gd name="adj3" fmla="val 13166046"/>
            <a:gd name="adj4" fmla="val 11576927"/>
            <a:gd name="adj5" fmla="val 465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F54FB4-5EF5-6E4A-B79B-E378F1582D38}">
      <dsp:nvSpPr>
        <dsp:cNvPr id="0" name=""/>
        <dsp:cNvSpPr/>
      </dsp:nvSpPr>
      <dsp:spPr>
        <a:xfrm>
          <a:off x="2108780" y="12302"/>
          <a:ext cx="987607" cy="987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E-Portfolio documentation of individual and group reflections on process</a:t>
          </a:r>
          <a:endParaRPr lang="en-US" sz="1100" kern="1200" dirty="0"/>
        </a:p>
      </dsp:txBody>
      <dsp:txXfrm>
        <a:off x="2108780" y="12302"/>
        <a:ext cx="987607" cy="987607"/>
      </dsp:txXfrm>
    </dsp:sp>
    <dsp:sp modelId="{670D8610-52CF-A944-8F22-D0F570FB0F74}">
      <dsp:nvSpPr>
        <dsp:cNvPr id="0" name=""/>
        <dsp:cNvSpPr/>
      </dsp:nvSpPr>
      <dsp:spPr>
        <a:xfrm>
          <a:off x="1292105" y="2234"/>
          <a:ext cx="4824651" cy="4824651"/>
        </a:xfrm>
        <a:prstGeom prst="circularArrow">
          <a:avLst>
            <a:gd name="adj1" fmla="val 3992"/>
            <a:gd name="adj2" fmla="val 250413"/>
            <a:gd name="adj3" fmla="val 16910599"/>
            <a:gd name="adj4" fmla="val 15238989"/>
            <a:gd name="adj5" fmla="val 465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2151F-FE3F-4CE9-A25A-7B4A0215212A}" type="datetimeFigureOut">
              <a:rPr lang="en-US" smtClean="0"/>
              <a:t>2/28/2012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D5EC77-8291-4913-BE96-F949E0252E5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5EC77-8291-4913-BE96-F949E0252E56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B675-CC46-BE43-A7A3-2896ECFBE3A7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7939-2C1F-8E42-AB89-1974B975D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B675-CC46-BE43-A7A3-2896ECFBE3A7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7939-2C1F-8E42-AB89-1974B975DC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B675-CC46-BE43-A7A3-2896ECFBE3A7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7939-2C1F-8E42-AB89-1974B975D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B675-CC46-BE43-A7A3-2896ECFBE3A7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7939-2C1F-8E42-AB89-1974B975DC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B675-CC46-BE43-A7A3-2896ECFBE3A7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7939-2C1F-8E42-AB89-1974B975D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B675-CC46-BE43-A7A3-2896ECFBE3A7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7939-2C1F-8E42-AB89-1974B975D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B675-CC46-BE43-A7A3-2896ECFBE3A7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7939-2C1F-8E42-AB89-1974B975D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B675-CC46-BE43-A7A3-2896ECFBE3A7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7939-2C1F-8E42-AB89-1974B975DC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B675-CC46-BE43-A7A3-2896ECFBE3A7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7939-2C1F-8E42-AB89-1974B975DC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B675-CC46-BE43-A7A3-2896ECFBE3A7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7939-2C1F-8E42-AB89-1974B975D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B675-CC46-BE43-A7A3-2896ECFBE3A7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7939-2C1F-8E42-AB89-1974B975DCB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8F7B675-CC46-BE43-A7A3-2896ECFBE3A7}" type="datetimeFigureOut">
              <a:rPr lang="en-US" smtClean="0"/>
              <a:pPr/>
              <a:t>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01F7939-2C1F-8E42-AB89-1974B975DC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VZb6ZfDrCXc?version=3&amp;hl=en_U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XsNyTLmlwVU?version=3&amp;hl=en_US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misscharles@gmail.com" TargetMode="External"/><Relationship Id="rId2" Type="http://schemas.openxmlformats.org/officeDocument/2006/relationships/hyperlink" Target="mailto:bryantm@bu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wolff@b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7457" y="751114"/>
            <a:ext cx="8469085" cy="2993572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MAKING </a:t>
            </a:r>
            <a:br>
              <a:rPr lang="en-US" dirty="0" smtClean="0"/>
            </a:br>
            <a:r>
              <a:rPr lang="en-US" dirty="0" smtClean="0"/>
              <a:t>GLOBAL PUBLIC </a:t>
            </a:r>
            <a:br>
              <a:rPr lang="en-US" dirty="0" smtClean="0"/>
            </a:br>
            <a:r>
              <a:rPr lang="en-US" dirty="0" smtClean="0"/>
              <a:t>HEALTH EDUCATION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61220"/>
            <a:ext cx="6400800" cy="575390"/>
          </a:xfrm>
        </p:spPr>
        <p:txBody>
          <a:bodyPr/>
          <a:lstStyle/>
          <a:p>
            <a:r>
              <a:rPr lang="en-US" dirty="0" smtClean="0"/>
              <a:t>Connecting with International Partners in the Classroom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97448" y="4736610"/>
            <a:ext cx="299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Malcolm Bryant, MBBS, MPH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Jessica Charles, MPH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James Wolff, MD, MPH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4620" y="2582631"/>
            <a:ext cx="38019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REAL</a:t>
            </a:r>
            <a:endParaRPr lang="en-US" sz="96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719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411" y="1913467"/>
            <a:ext cx="4440162" cy="4803019"/>
          </a:xfrm>
        </p:spPr>
        <p:txBody>
          <a:bodyPr>
            <a:normAutofit/>
          </a:bodyPr>
          <a:lstStyle/>
          <a:p>
            <a:r>
              <a:rPr lang="en-US" dirty="0" smtClean="0"/>
              <a:t>Program management is an important field of work for International Health graduates</a:t>
            </a:r>
            <a:endParaRPr lang="en-US" dirty="0"/>
          </a:p>
          <a:p>
            <a:r>
              <a:rPr lang="en-US" dirty="0" smtClean="0"/>
              <a:t>Department of International Health is responding to the need to provide opportunities for building practice-based skills</a:t>
            </a:r>
          </a:p>
          <a:p>
            <a:r>
              <a:rPr lang="en-US" dirty="0" smtClean="0"/>
              <a:t>Our task:</a:t>
            </a:r>
          </a:p>
          <a:p>
            <a:pPr lvl="1"/>
            <a:r>
              <a:rPr lang="en-US" dirty="0" smtClean="0"/>
              <a:t>To build a course that provided practical program implementation skills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Challenge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9198" y="3069772"/>
            <a:ext cx="3875315" cy="290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174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353" y="2207381"/>
            <a:ext cx="3406019" cy="34506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Engages students in real work situations</a:t>
            </a:r>
          </a:p>
          <a:p>
            <a:r>
              <a:rPr lang="en-US" dirty="0" smtClean="0"/>
              <a:t>Takes place in low and middle income countries</a:t>
            </a:r>
          </a:p>
          <a:p>
            <a:r>
              <a:rPr lang="en-US" dirty="0" smtClean="0"/>
              <a:t>Provides exposure to current organizational problems at the program level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Course Criteria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7457" y="2555648"/>
            <a:ext cx="4136572" cy="310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163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75467"/>
            <a:ext cx="3755572" cy="345069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To meet our criteria with available resources we:</a:t>
            </a:r>
          </a:p>
          <a:p>
            <a:pPr lvl="1"/>
            <a:r>
              <a:rPr lang="en-US" dirty="0" smtClean="0"/>
              <a:t>Recruited overseas faculty in international health</a:t>
            </a:r>
          </a:p>
          <a:p>
            <a:pPr lvl="1"/>
            <a:r>
              <a:rPr lang="en-US" dirty="0" smtClean="0"/>
              <a:t>Identified health organizations as partners</a:t>
            </a:r>
          </a:p>
          <a:p>
            <a:pPr lvl="1"/>
            <a:r>
              <a:rPr lang="en-US" dirty="0" smtClean="0"/>
              <a:t>Designed specific scopes of work for students to address in the five focus areas of the course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Available</a:t>
            </a:r>
            <a:endParaRPr lang="en-US" dirty="0"/>
          </a:p>
        </p:txBody>
      </p:sp>
      <p:pic>
        <p:nvPicPr>
          <p:cNvPr id="5" name="VZb6ZfDrCXc?version=3&amp;hl=en_US"/>
          <p:cNvPicPr>
            <a:picLocks noRot="1" noChangeAspect="1"/>
          </p:cNvPicPr>
          <p:nvPr>
            <a:quickTimeFile r:link="rId1"/>
          </p:nvPr>
        </p:nvPicPr>
        <p:blipFill>
          <a:blip r:embed="rId3"/>
          <a:stretch>
            <a:fillRect/>
          </a:stretch>
        </p:blipFill>
        <p:spPr>
          <a:xfrm>
            <a:off x="5116286" y="342900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23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orld_600w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932" b="12932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Country Partner Sites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81314" y="5339032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South Africa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8991" y="5476927"/>
            <a:ext cx="97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Lesotho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0123" y="4809307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Zambia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56250" y="4345842"/>
            <a:ext cx="673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ndia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316119" y="4715174"/>
            <a:ext cx="781519" cy="266811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316119" y="5115193"/>
            <a:ext cx="781519" cy="36173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5178991" y="5026388"/>
            <a:ext cx="424859" cy="609352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0"/>
          </p:cNvCxnSpPr>
          <p:nvPr/>
        </p:nvCxnSpPr>
        <p:spPr>
          <a:xfrm flipV="1">
            <a:off x="6093166" y="3996246"/>
            <a:ext cx="167871" cy="349596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7451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124" y="2294467"/>
            <a:ext cx="3776133" cy="429139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Didactic materials presented prior to class using video lectures</a:t>
            </a:r>
          </a:p>
          <a:p>
            <a:r>
              <a:rPr lang="en-US" dirty="0" smtClean="0"/>
              <a:t>Devote class time to apply and practice program management skills</a:t>
            </a:r>
          </a:p>
          <a:p>
            <a:r>
              <a:rPr lang="en-US" dirty="0" smtClean="0"/>
              <a:t>Explore program management in four different country, cultural, political, and social contexts.</a:t>
            </a:r>
          </a:p>
          <a:p>
            <a:r>
              <a:rPr lang="en-US" dirty="0" smtClean="0"/>
              <a:t>Opportunity to work in teams and learn about team process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Course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34167" y="2993997"/>
            <a:ext cx="4152633" cy="248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594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382" y="2163838"/>
            <a:ext cx="4102704" cy="4552647"/>
          </a:xfrm>
        </p:spPr>
        <p:txBody>
          <a:bodyPr>
            <a:normAutofit/>
          </a:bodyPr>
          <a:lstStyle/>
          <a:p>
            <a:r>
              <a:rPr lang="en-US" dirty="0" smtClean="0"/>
              <a:t>Class divided into two-week modules for each program area:</a:t>
            </a:r>
          </a:p>
          <a:p>
            <a:pPr lvl="1"/>
            <a:r>
              <a:rPr lang="en-US" dirty="0" smtClean="0"/>
              <a:t>Work planning</a:t>
            </a:r>
          </a:p>
          <a:p>
            <a:pPr lvl="1"/>
            <a:r>
              <a:rPr lang="en-US" dirty="0" smtClean="0"/>
              <a:t>Human Resources</a:t>
            </a:r>
          </a:p>
          <a:p>
            <a:pPr lvl="1"/>
            <a:r>
              <a:rPr lang="en-US" dirty="0" smtClean="0"/>
              <a:t>Pharmaceutical Management</a:t>
            </a:r>
          </a:p>
          <a:p>
            <a:pPr lvl="1"/>
            <a:r>
              <a:rPr lang="en-US" dirty="0" smtClean="0"/>
              <a:t>Mobile health/information systems</a:t>
            </a:r>
          </a:p>
          <a:p>
            <a:pPr lvl="1"/>
            <a:r>
              <a:rPr lang="en-US" dirty="0" smtClean="0"/>
              <a:t>Quality Improvement</a:t>
            </a:r>
          </a:p>
          <a:p>
            <a:pPr lvl="1"/>
            <a:r>
              <a:rPr lang="en-US" dirty="0" smtClean="0"/>
              <a:t>Financial Management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 Content Areas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32084" y="2917370"/>
            <a:ext cx="4034973" cy="302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891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17352823"/>
              </p:ext>
            </p:extLst>
          </p:nvPr>
        </p:nvGraphicFramePr>
        <p:xfrm>
          <a:off x="862657" y="1937853"/>
          <a:ext cx="7408862" cy="4829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Modular Design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34145" y="3553009"/>
            <a:ext cx="17065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Two-week </a:t>
            </a:r>
            <a:r>
              <a:rPr lang="en-US" dirty="0" smtClean="0"/>
              <a:t>Module for each</a:t>
            </a:r>
            <a:endParaRPr lang="en-US" dirty="0"/>
          </a:p>
          <a:p>
            <a:pPr algn="ctr"/>
            <a:r>
              <a:rPr lang="en-US" dirty="0" smtClean="0"/>
              <a:t>Program Focus</a:t>
            </a:r>
          </a:p>
          <a:p>
            <a:pPr algn="ctr"/>
            <a:r>
              <a:rPr lang="en-US" dirty="0" smtClean="0"/>
              <a:t>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463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Practical program implementation experience</a:t>
            </a:r>
          </a:p>
          <a:p>
            <a:r>
              <a:rPr lang="en-US" dirty="0" smtClean="0"/>
              <a:t>Exposure to multiple contexts</a:t>
            </a:r>
          </a:p>
          <a:p>
            <a:r>
              <a:rPr lang="en-US" dirty="0" smtClean="0"/>
              <a:t>Improved ability to work in teams</a:t>
            </a:r>
          </a:p>
          <a:p>
            <a:r>
              <a:rPr lang="en-US" dirty="0" smtClean="0"/>
              <a:t>Ability to work on complex problems over long distances</a:t>
            </a:r>
          </a:p>
          <a:p>
            <a:r>
              <a:rPr lang="en-US" dirty="0" smtClean="0"/>
              <a:t>Complete assignments with incomplete data</a:t>
            </a:r>
          </a:p>
          <a:p>
            <a:r>
              <a:rPr lang="en-US" dirty="0" smtClean="0"/>
              <a:t>Develop report writing, presentation skills</a:t>
            </a:r>
          </a:p>
          <a:p>
            <a:r>
              <a:rPr lang="en-US" dirty="0" smtClean="0"/>
              <a:t>Individual leadership skills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the innovation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4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3625"/>
            <a:ext cx="8229600" cy="1252728"/>
          </a:xfrm>
        </p:spPr>
        <p:txBody>
          <a:bodyPr>
            <a:noAutofit/>
          </a:bodyPr>
          <a:lstStyle/>
          <a:p>
            <a:r>
              <a:rPr lang="en-US" sz="3600" dirty="0" smtClean="0"/>
              <a:t>Real world experience in multiple cultural, organizational &amp; country contexts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76655" y="2131331"/>
            <a:ext cx="3822192" cy="399514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“The real world experience this class can give you, matches no other.”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“Working with a partner organization made this class worth every second put into  it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“We worked on real problems for a real  organization rather than dealing with theory”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“Real life scenarios with our foreign liaisons where our inputs had real impacts on our organizations”</a:t>
            </a:r>
          </a:p>
        </p:txBody>
      </p:sp>
      <p:pic>
        <p:nvPicPr>
          <p:cNvPr id="6" name="Content Placeholder 5" descr="M0eeb5d4fc8d131fa6d905be7ee69639c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8" r="13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02654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Complex programs over long distances with incomplete information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“This course encouraged us to use our creativity, professional skills, and experiences, and to transform challenges and obstacles into experiences to learn from.”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“We were required to use all kinds of media to communicate with field liaisons, organizations, and fellow classmates.”</a:t>
            </a:r>
            <a:endParaRPr lang="en-US" dirty="0"/>
          </a:p>
        </p:txBody>
      </p:sp>
      <p:pic>
        <p:nvPicPr>
          <p:cNvPr id="6" name="Content Placeholder 5" descr="M0511f2fa72a7ec19aae629b86d4826c7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309" b="163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74612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Consulting skills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“The organization we were working with did not necessarily support the collaboration 100%.... At times we felt a little awkward”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“The challenges we encountered with the scopes of work taught us many useful lessons about the realities of consulting with international health organizations.”</a:t>
            </a:r>
            <a:endParaRPr lang="en-US" dirty="0"/>
          </a:p>
        </p:txBody>
      </p:sp>
      <p:pic>
        <p:nvPicPr>
          <p:cNvPr id="6" name="Content Placeholder 5" descr="M9758ef7ae388071b1bb9d5b6e94fb8b5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28" r="86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3972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and Leadership skills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76655" y="2229017"/>
            <a:ext cx="3822192" cy="38974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“All the work in the course is group based (with the same group). I have never had such a highly  functioning group in my time at the school”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“We were encouraged to take risks in this class and think outside the box”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“Groups met with the professors at the end of every module so that if there were group problems they could be worked through.”</a:t>
            </a:r>
            <a:endParaRPr lang="en-US" dirty="0"/>
          </a:p>
        </p:txBody>
      </p:sp>
      <p:pic>
        <p:nvPicPr>
          <p:cNvPr id="6" name="Content Placeholder 5" descr="Mdb775234862af09c2288d30432975144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28" r="86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56452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Linked students to organizations in the field and to BU’s international faculty</a:t>
            </a:r>
          </a:p>
          <a:p>
            <a:r>
              <a:rPr lang="en-US" dirty="0" smtClean="0"/>
              <a:t>Connected </a:t>
            </a:r>
            <a:r>
              <a:rPr lang="en-US" dirty="0"/>
              <a:t>field-based </a:t>
            </a:r>
            <a:r>
              <a:rPr lang="en-US" dirty="0" smtClean="0"/>
              <a:t>faculty more </a:t>
            </a:r>
            <a:r>
              <a:rPr lang="en-US" dirty="0"/>
              <a:t>directly to the mission of the </a:t>
            </a:r>
            <a:r>
              <a:rPr lang="en-US" dirty="0" smtClean="0"/>
              <a:t>department and enriched their experience </a:t>
            </a:r>
            <a:endParaRPr lang="en-US" dirty="0"/>
          </a:p>
          <a:p>
            <a:r>
              <a:rPr lang="en-US" dirty="0" smtClean="0"/>
              <a:t>Provided opportunity for real work experience in the international arena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accomplished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358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Movie Madness Wrap-up</a:t>
            </a:r>
            <a:endParaRPr lang="en-US" dirty="0"/>
          </a:p>
        </p:txBody>
      </p:sp>
      <p:pic>
        <p:nvPicPr>
          <p:cNvPr id="4" name="XsNyTLmlwVU?version=3&amp;hl=en_U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43200" y="3135086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233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 has many international connections and faculty overseas</a:t>
            </a:r>
          </a:p>
          <a:p>
            <a:r>
              <a:rPr lang="en-US" dirty="0"/>
              <a:t>Virtual modalities make communicating with international faculty and organizations possible</a:t>
            </a:r>
          </a:p>
          <a:p>
            <a:r>
              <a:rPr lang="en-US" dirty="0" smtClean="0"/>
              <a:t>Partnering with International faculty and international organizations can provide students a real-world international experience in many fields such as education, agriculture, engineering, and economics.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816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3589867"/>
            <a:ext cx="7408333" cy="161350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Malcolm Bryant: </a:t>
            </a:r>
            <a:r>
              <a:rPr lang="en-US" dirty="0" smtClean="0">
                <a:hlinkClick r:id="rId2"/>
              </a:rPr>
              <a:t>bryantm@bu.edu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Jessica Charles: </a:t>
            </a:r>
            <a:r>
              <a:rPr lang="en-US" dirty="0" smtClean="0">
                <a:hlinkClick r:id="rId3"/>
              </a:rPr>
              <a:t>misscharles@hotmail.com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James Wolff: </a:t>
            </a:r>
            <a:r>
              <a:rPr lang="en-US" dirty="0" smtClean="0">
                <a:hlinkClick r:id="rId4"/>
              </a:rPr>
              <a:t>jwolff@bu.edu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602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3574</TotalTime>
  <Words>684</Words>
  <Application>Microsoft Office PowerPoint</Application>
  <PresentationFormat>On-screen Show (4:3)</PresentationFormat>
  <Paragraphs>92</Paragraphs>
  <Slides>17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Waveform</vt:lpstr>
      <vt:lpstr>MAKING  GLOBAL PUBLIC  HEALTH EDUCATION  </vt:lpstr>
      <vt:lpstr>Our Challenge</vt:lpstr>
      <vt:lpstr>Course Criteria</vt:lpstr>
      <vt:lpstr>Resources Available</vt:lpstr>
      <vt:lpstr>Country Partner Sites</vt:lpstr>
      <vt:lpstr>Principles Course Design</vt:lpstr>
      <vt:lpstr>Specific Content Areas</vt:lpstr>
      <vt:lpstr>Use of Modular Design</vt:lpstr>
      <vt:lpstr>Benefits of the innovation </vt:lpstr>
      <vt:lpstr>Real world experience in multiple cultural, organizational &amp; country contexts </vt:lpstr>
      <vt:lpstr>Complex programs over long distances with incomplete information</vt:lpstr>
      <vt:lpstr>Consulting skills</vt:lpstr>
      <vt:lpstr>Team and Leadership skills</vt:lpstr>
      <vt:lpstr>What we accomplished</vt:lpstr>
      <vt:lpstr>Movie Madness Wrap-up</vt:lpstr>
      <vt:lpstr>Conclusions</vt:lpstr>
      <vt:lpstr>THANK YOU</vt:lpstr>
    </vt:vector>
  </TitlesOfParts>
  <Company>Boston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GLOBAL PUBLIC HEALTH EDUCATION REAL</dc:title>
  <dc:creator>Malcolm Bryant</dc:creator>
  <cp:lastModifiedBy>hessl</cp:lastModifiedBy>
  <cp:revision>27</cp:revision>
  <dcterms:created xsi:type="dcterms:W3CDTF">2012-02-16T15:09:47Z</dcterms:created>
  <dcterms:modified xsi:type="dcterms:W3CDTF">2012-02-28T14:54:11Z</dcterms:modified>
</cp:coreProperties>
</file>