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314" r:id="rId2"/>
    <p:sldId id="308" r:id="rId3"/>
    <p:sldId id="307" r:id="rId4"/>
    <p:sldId id="319" r:id="rId5"/>
    <p:sldId id="315" r:id="rId6"/>
    <p:sldId id="310" r:id="rId7"/>
    <p:sldId id="311" r:id="rId8"/>
    <p:sldId id="320" r:id="rId9"/>
    <p:sldId id="321" r:id="rId10"/>
    <p:sldId id="300" r:id="rId11"/>
    <p:sldId id="257" r:id="rId12"/>
    <p:sldId id="330" r:id="rId13"/>
    <p:sldId id="353" r:id="rId14"/>
    <p:sldId id="343" r:id="rId15"/>
    <p:sldId id="359" r:id="rId16"/>
    <p:sldId id="360" r:id="rId17"/>
    <p:sldId id="296" r:id="rId18"/>
    <p:sldId id="290" r:id="rId19"/>
    <p:sldId id="291" r:id="rId20"/>
    <p:sldId id="332" r:id="rId21"/>
    <p:sldId id="333" r:id="rId22"/>
    <p:sldId id="334" r:id="rId23"/>
    <p:sldId id="292" r:id="rId24"/>
    <p:sldId id="293" r:id="rId25"/>
    <p:sldId id="323" r:id="rId26"/>
    <p:sldId id="355" r:id="rId27"/>
    <p:sldId id="357" r:id="rId28"/>
    <p:sldId id="32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0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2742" y="-11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78DBE-46F0-4F7F-A844-A718377A4D1B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F9D7D-6D67-4557-A68A-C43F8FB52F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D7D-6D67-4557-A68A-C43F8FB52F4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BBDF-613D-F944-92BC-2E08FC994D70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4DCE-7B57-5347-B202-AD2D01C6F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b="0" dirty="0" smtClean="0"/>
              <a:t>Economic</a:t>
            </a:r>
            <a:r>
              <a:rPr lang="en-US" sz="2800" dirty="0" smtClean="0"/>
              <a:t>s  </a:t>
            </a:r>
            <a:r>
              <a:rPr lang="en-US" sz="2800" b="0" dirty="0" smtClean="0"/>
              <a:t>in a Foreign Language Course</a:t>
            </a:r>
            <a:endParaRPr lang="en-US" sz="2800" b="0" dirty="0"/>
          </a:p>
        </p:txBody>
      </p:sp>
      <p:pic>
        <p:nvPicPr>
          <p:cNvPr id="17" name="Picture Placeholder 16" descr="Weltwirtschaft2009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-10484" b="-10484"/>
          <a:stretch>
            <a:fillRect/>
          </a:stretch>
        </p:blipFill>
        <p:spPr>
          <a:xfrm>
            <a:off x="1127760" y="0"/>
            <a:ext cx="6888480" cy="5166360"/>
          </a:xfrm>
        </p:spPr>
      </p:pic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500" dirty="0" smtClean="0"/>
              <a:t>Beate Alhadeff, CAS/MLCL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0497" cy="157276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portExpor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-109733" y="854221"/>
            <a:ext cx="9363466" cy="51495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sz="3111" u="sng" dirty="0" smtClean="0"/>
              <a:t/>
            </a:r>
            <a:br>
              <a:rPr lang="en-US" sz="3111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endParaRPr lang="en-US" dirty="0"/>
          </a:p>
        </p:txBody>
      </p:sp>
      <p:pic>
        <p:nvPicPr>
          <p:cNvPr id="4" name="Content Placeholder 3" descr="SozialesNetz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645" r="-64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 vert="horz">
            <a:noAutofit/>
          </a:bodyPr>
          <a:lstStyle/>
          <a:p>
            <a:r>
              <a:rPr lang="en-US" sz="2800" u="sng" dirty="0" smtClean="0"/>
              <a:t>Assignment:</a:t>
            </a:r>
            <a:r>
              <a:rPr lang="en-US" sz="2800" dirty="0" smtClean="0"/>
              <a:t> </a:t>
            </a:r>
            <a:r>
              <a:rPr lang="en-US" sz="2400" dirty="0" smtClean="0"/>
              <a:t>Discuss the pros and cons of a </a:t>
            </a:r>
            <a:r>
              <a:rPr lang="en-US" sz="2400" dirty="0" err="1" smtClean="0"/>
              <a:t>Sozialstaat</a:t>
            </a:r>
            <a:r>
              <a:rPr lang="en-US" sz="2400" dirty="0" smtClean="0"/>
              <a:t> like Germany.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reiksIn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62" r="-15762"/>
          <a:stretch>
            <a:fillRect/>
          </a:stretch>
        </p:blipFill>
        <p:spPr>
          <a:xfrm>
            <a:off x="-8344" y="909998"/>
            <a:ext cx="9160689" cy="50380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arnstreik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035" r="-13035"/>
          <a:stretch>
            <a:fillRect/>
          </a:stretch>
        </p:blipFill>
        <p:spPr>
          <a:xfrm>
            <a:off x="457200" y="1166019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 descr="Spielregel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724" b="-1724"/>
          <a:stretch>
            <a:fillRect/>
          </a:stretch>
        </p:blipFill>
        <p:spPr>
          <a:xfrm>
            <a:off x="1725176" y="1138436"/>
            <a:ext cx="5693648" cy="4270232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828800" y="5367338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German Collective Bargaining Rules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HStreik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62" r="-15762"/>
          <a:stretch>
            <a:fillRect/>
          </a:stretch>
        </p:blipFill>
        <p:spPr>
          <a:xfrm>
            <a:off x="457200" y="1166019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Role Play: collective bargaining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b="1" dirty="0" smtClean="0"/>
              <a:t>based on events in  February – June 2010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17638"/>
          <a:ext cx="8229600" cy="4881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4881562"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baseline="0" dirty="0" smtClean="0"/>
                        <a:t>Lufthansa Pilots</a:t>
                      </a:r>
                    </a:p>
                    <a:p>
                      <a:pPr algn="l"/>
                      <a:endParaRPr lang="en-US" sz="2800" b="1" baseline="0" dirty="0" smtClean="0"/>
                    </a:p>
                    <a:p>
                      <a:pPr algn="l"/>
                      <a:r>
                        <a:rPr lang="en-US" sz="2800" b="0" baseline="0" dirty="0" smtClean="0"/>
                        <a:t>• expansions abroad/cuts  </a:t>
                      </a:r>
                    </a:p>
                    <a:p>
                      <a:pPr algn="l"/>
                      <a:r>
                        <a:rPr lang="en-US" sz="2800" b="0" baseline="0" dirty="0" smtClean="0"/>
                        <a:t>   affect work conditions</a:t>
                      </a:r>
                    </a:p>
                    <a:p>
                      <a:pPr algn="l"/>
                      <a:endParaRPr lang="en-US" sz="2800" b="0" baseline="0" dirty="0" smtClean="0"/>
                    </a:p>
                    <a:p>
                      <a:pPr algn="l">
                        <a:buFontTx/>
                        <a:buChar char="•"/>
                      </a:pPr>
                      <a:r>
                        <a:rPr lang="en-US" sz="2800" b="0" baseline="0" dirty="0" smtClean="0"/>
                        <a:t> 6.4% salary raise</a:t>
                      </a:r>
                    </a:p>
                    <a:p>
                      <a:pPr algn="l">
                        <a:buFontTx/>
                        <a:buNone/>
                      </a:pPr>
                      <a:endParaRPr lang="en-US" sz="2800" b="0" baseline="0" dirty="0" smtClean="0"/>
                    </a:p>
                    <a:p>
                      <a:pPr algn="l">
                        <a:buFontTx/>
                        <a:buNone/>
                      </a:pPr>
                      <a:r>
                        <a:rPr lang="en-US" sz="2800" b="0" baseline="0" dirty="0" smtClean="0"/>
                        <a:t>• more profit sharing</a:t>
                      </a:r>
                    </a:p>
                    <a:p>
                      <a:pPr algn="l">
                        <a:buFontTx/>
                        <a:buNone/>
                      </a:pPr>
                      <a:endParaRPr lang="en-US" sz="2800" b="0" baseline="0" dirty="0" smtClean="0"/>
                    </a:p>
                    <a:p>
                      <a:pPr algn="l">
                        <a:buFontTx/>
                        <a:buNone/>
                      </a:pPr>
                      <a:r>
                        <a:rPr lang="en-US" sz="2800" b="0" baseline="0" dirty="0" smtClean="0"/>
                        <a:t>• threat of four-day strike</a:t>
                      </a:r>
                    </a:p>
                    <a:p>
                      <a:pPr algn="l">
                        <a:buFontTx/>
                        <a:buChar char="•"/>
                      </a:pP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 smtClean="0"/>
                        <a:t>Lufthansa Management</a:t>
                      </a:r>
                    </a:p>
                    <a:p>
                      <a:pPr algn="l"/>
                      <a:endParaRPr lang="en-US" sz="2800" b="1" dirty="0" smtClean="0"/>
                    </a:p>
                    <a:p>
                      <a:pPr algn="l"/>
                      <a:r>
                        <a:rPr lang="en-US" sz="2800" b="1" dirty="0" smtClean="0"/>
                        <a:t>• </a:t>
                      </a:r>
                      <a:r>
                        <a:rPr lang="en-US" sz="2800" b="0" baseline="0" dirty="0" smtClean="0"/>
                        <a:t>cheaper airlines are</a:t>
                      </a:r>
                    </a:p>
                    <a:p>
                      <a:pPr algn="l"/>
                      <a:r>
                        <a:rPr lang="en-US" sz="2800" b="0" baseline="0" dirty="0" smtClean="0"/>
                        <a:t>    gaining market share</a:t>
                      </a:r>
                    </a:p>
                    <a:p>
                      <a:pPr algn="l"/>
                      <a:endParaRPr lang="en-US" sz="2800" b="1" dirty="0" smtClean="0"/>
                    </a:p>
                    <a:p>
                      <a:pPr algn="l"/>
                      <a:r>
                        <a:rPr lang="en-US" sz="2800" b="1" dirty="0" smtClean="0"/>
                        <a:t>• </a:t>
                      </a:r>
                      <a:r>
                        <a:rPr lang="en-US" sz="2800" b="0" baseline="0" dirty="0" smtClean="0"/>
                        <a:t>pilots already  earn well</a:t>
                      </a:r>
                    </a:p>
                    <a:p>
                      <a:pPr algn="l"/>
                      <a:r>
                        <a:rPr lang="en-US" sz="2800" b="0" baseline="0" dirty="0" smtClean="0"/>
                        <a:t>   ( €62,000 – €250, 000 )</a:t>
                      </a:r>
                    </a:p>
                    <a:p>
                      <a:pPr algn="l"/>
                      <a:r>
                        <a:rPr lang="en-US" sz="2800" b="1" dirty="0" smtClean="0"/>
                        <a:t>• </a:t>
                      </a:r>
                      <a:r>
                        <a:rPr lang="en-US" sz="2800" b="0" dirty="0" smtClean="0"/>
                        <a:t>rising</a:t>
                      </a:r>
                      <a:r>
                        <a:rPr lang="en-US" sz="2800" b="0" baseline="0" dirty="0" smtClean="0"/>
                        <a:t> fuel prices</a:t>
                      </a:r>
                    </a:p>
                    <a:p>
                      <a:pPr algn="l"/>
                      <a:endParaRPr lang="en-US" sz="2800" b="0" baseline="0" dirty="0" smtClean="0"/>
                    </a:p>
                    <a:p>
                      <a:pPr algn="l"/>
                      <a:r>
                        <a:rPr lang="en-US" sz="2800" b="0" baseline="0" dirty="0" smtClean="0"/>
                        <a:t>• insolvency problems of  </a:t>
                      </a:r>
                      <a:endParaRPr lang="en-US" sz="2800" b="1" dirty="0" smtClean="0"/>
                    </a:p>
                    <a:p>
                      <a:pPr algn="l"/>
                      <a:r>
                        <a:rPr lang="en-US" sz="2800" b="0" baseline="0" dirty="0" smtClean="0"/>
                        <a:t>   other airlines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SteuernEuropaUS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41324" r="-41324"/>
          <a:stretch>
            <a:fillRect/>
          </a:stretch>
        </p:blipFill>
        <p:spPr>
          <a:xfrm>
            <a:off x="1487424" y="612775"/>
            <a:ext cx="6169152" cy="462686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293876" y="5367338"/>
            <a:ext cx="6556248" cy="8048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Taxes &amp; Social Welfare Contributions in % of GDP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Famous US Tax Returns (2010)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131763" y="1075036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US" dirty="0" smtClean="0"/>
          </a:p>
          <a:p>
            <a:pPr fontAlgn="t"/>
            <a:endParaRPr lang="en-US" dirty="0" smtClean="0"/>
          </a:p>
          <a:p>
            <a:pPr fontAlgn="t"/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15933"/>
                <a:gridCol w="2098867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Donations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Romney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$21,6</a:t>
                      </a:r>
                      <a:r>
                        <a:rPr lang="en-US" sz="2400" baseline="0" dirty="0" smtClean="0"/>
                        <a:t> Mio.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</a:t>
                      </a:r>
                      <a:r>
                        <a:rPr lang="en-US" sz="2400" baseline="0" dirty="0" smtClean="0"/>
                        <a:t>3 Mio.</a:t>
                      </a:r>
                    </a:p>
                    <a:p>
                      <a:r>
                        <a:rPr lang="en-US" sz="2400" baseline="0" dirty="0" smtClean="0"/>
                        <a:t> 13,9%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$2,98 Mio.</a:t>
                      </a:r>
                    </a:p>
                    <a:p>
                      <a:r>
                        <a:rPr lang="en-US" sz="2400" dirty="0" smtClean="0"/>
                        <a:t> 13,8%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Gingrich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$3,1 Mio.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$995</a:t>
                      </a:r>
                      <a:r>
                        <a:rPr lang="en-US" sz="2400" baseline="0" dirty="0" smtClean="0"/>
                        <a:t> 000</a:t>
                      </a:r>
                    </a:p>
                    <a:p>
                      <a:r>
                        <a:rPr lang="en-US" sz="2400" baseline="0" dirty="0" smtClean="0"/>
                        <a:t>31,6%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$81</a:t>
                      </a:r>
                      <a:r>
                        <a:rPr lang="en-US" sz="2400" baseline="0" dirty="0" smtClean="0"/>
                        <a:t> 000</a:t>
                      </a:r>
                    </a:p>
                    <a:p>
                      <a:r>
                        <a:rPr lang="en-US" sz="2400" baseline="0" dirty="0" smtClean="0"/>
                        <a:t>2,6%</a:t>
                      </a:r>
                      <a:endParaRPr lang="en-US" sz="2400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Obama</a:t>
                      </a:r>
                    </a:p>
                    <a:p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$1,</a:t>
                      </a:r>
                      <a:r>
                        <a:rPr lang="en-US" sz="2400" baseline="0" dirty="0" smtClean="0"/>
                        <a:t> 8Mio.</a:t>
                      </a:r>
                    </a:p>
                    <a:p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$454 000</a:t>
                      </a:r>
                    </a:p>
                    <a:p>
                      <a:r>
                        <a:rPr lang="en-US" sz="2400" dirty="0" smtClean="0"/>
                        <a:t>26%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$245 000</a:t>
                      </a:r>
                    </a:p>
                    <a:p>
                      <a:r>
                        <a:rPr lang="en-US" sz="2400" dirty="0" smtClean="0"/>
                        <a:t>13,6%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2800" dirty="0"/>
          </a:p>
        </p:txBody>
      </p:sp>
      <p:pic>
        <p:nvPicPr>
          <p:cNvPr id="6" name="Content Placeholder 5" descr="Steuerspirale201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667" r="-667"/>
          <a:stretch>
            <a:fillRect/>
          </a:stretch>
        </p:blipFill>
        <p:spPr>
          <a:xfrm>
            <a:off x="1238598" y="795210"/>
            <a:ext cx="6666805" cy="526758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828800" y="5367338"/>
            <a:ext cx="5486400" cy="804862"/>
          </a:xfrm>
        </p:spPr>
        <p:txBody>
          <a:bodyPr>
            <a:normAutofit/>
          </a:bodyPr>
          <a:lstStyle/>
          <a:p>
            <a:pPr algn="ctr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Measures against German “</a:t>
            </a:r>
            <a:r>
              <a:rPr lang="en-US" sz="4000" b="1" smtClean="0"/>
              <a:t>Tax Sinners”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600" dirty="0" err="1" smtClean="0"/>
              <a:t>Steuerhinterziehungsbekämpfungsgesetz</a:t>
            </a:r>
            <a:endParaRPr lang="en-US" sz="3600" dirty="0" smtClean="0"/>
          </a:p>
          <a:p>
            <a:pPr algn="ctr">
              <a:buNone/>
            </a:pPr>
            <a:r>
              <a:rPr lang="en-US" sz="2800" dirty="0" smtClean="0"/>
              <a:t>– law to combat tax evasion –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3600" dirty="0" err="1" smtClean="0"/>
              <a:t>Strafbefreiende</a:t>
            </a:r>
            <a:r>
              <a:rPr lang="en-US" sz="3600" dirty="0" smtClean="0"/>
              <a:t> </a:t>
            </a:r>
            <a:r>
              <a:rPr lang="en-US" sz="3600" dirty="0" err="1" smtClean="0"/>
              <a:t>Selbstanzeige</a:t>
            </a:r>
            <a:endParaRPr lang="en-US" sz="3600" dirty="0" smtClean="0"/>
          </a:p>
          <a:p>
            <a:pPr algn="ctr">
              <a:buNone/>
            </a:pPr>
            <a:r>
              <a:rPr lang="en-US" sz="2800" dirty="0" smtClean="0"/>
              <a:t>– immunity from prosecution for self-denunciation –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u="sng" dirty="0" smtClean="0"/>
              <a:t>Assignment:</a:t>
            </a:r>
          </a:p>
          <a:p>
            <a:pPr algn="ctr">
              <a:buNone/>
            </a:pPr>
            <a:r>
              <a:rPr lang="en-US" sz="2800" dirty="0" smtClean="0"/>
              <a:t>Search the German press for examples of tax evasion</a:t>
            </a:r>
          </a:p>
          <a:p>
            <a:pPr algn="ctr">
              <a:buNone/>
            </a:pPr>
            <a:r>
              <a:rPr lang="en-US" sz="2800" dirty="0" smtClean="0"/>
              <a:t>in other European countries</a:t>
            </a:r>
          </a:p>
          <a:p>
            <a:pPr algn="ctr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600" b="1" dirty="0"/>
          </a:p>
        </p:txBody>
      </p:sp>
      <p:pic>
        <p:nvPicPr>
          <p:cNvPr id="15" name="Content Placeholder 14" descr="Euroländ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9057" r="-59057"/>
          <a:stretch>
            <a:fillRect/>
          </a:stretch>
        </p:blipFill>
        <p:spPr>
          <a:xfrm>
            <a:off x="-623551" y="571662"/>
            <a:ext cx="10391103" cy="57146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Reasons for European Currency Union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to eliminate fluctuating exchange rates and the uncertainties and transaction costs involved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• to intensify trade in Europe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• to diminish the gap between richer and poorer member states</a:t>
            </a:r>
          </a:p>
          <a:p>
            <a:pPr>
              <a:buNone/>
            </a:pPr>
            <a:r>
              <a:rPr lang="en-US" dirty="0" smtClean="0"/>
              <a:t> • ………….?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Pros and Cons of the Euro  for Germany (prior to the crisis)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Euro Advocates</a:t>
                      </a:r>
                    </a:p>
                    <a:p>
                      <a:pPr algn="l"/>
                      <a:endParaRPr lang="en-US" sz="2800" dirty="0" smtClean="0"/>
                    </a:p>
                    <a:p>
                      <a:pPr algn="l"/>
                      <a:r>
                        <a:rPr lang="en-US" sz="2800" dirty="0" smtClean="0"/>
                        <a:t>It</a:t>
                      </a:r>
                      <a:r>
                        <a:rPr lang="en-US" sz="2800" baseline="0" dirty="0" smtClean="0"/>
                        <a:t> made reunification more  acceptable to other European nations.</a:t>
                      </a:r>
                    </a:p>
                    <a:p>
                      <a:pPr algn="l"/>
                      <a:endParaRPr lang="en-US" sz="2800" baseline="0" dirty="0" smtClean="0"/>
                    </a:p>
                    <a:p>
                      <a:pPr algn="l"/>
                      <a:r>
                        <a:rPr lang="en-US" sz="2800" baseline="0" dirty="0" smtClean="0"/>
                        <a:t>Without the euro Germany would not have been the  </a:t>
                      </a:r>
                    </a:p>
                    <a:p>
                      <a:pPr algn="l"/>
                      <a:r>
                        <a:rPr lang="en-US" sz="2800" baseline="0" dirty="0" smtClean="0"/>
                        <a:t>world’s biggest exporter</a:t>
                      </a:r>
                    </a:p>
                    <a:p>
                      <a:pPr algn="l"/>
                      <a:r>
                        <a:rPr lang="en-US" sz="2800" baseline="0" dirty="0" smtClean="0"/>
                        <a:t>between 2003 and 2008.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Euro</a:t>
                      </a:r>
                      <a:r>
                        <a:rPr lang="en-US" sz="2800" baseline="0" dirty="0" smtClean="0"/>
                        <a:t> Skeptics</a:t>
                      </a:r>
                    </a:p>
                    <a:p>
                      <a:pPr algn="l"/>
                      <a:endParaRPr lang="en-US" sz="2800" baseline="0" dirty="0" smtClean="0"/>
                    </a:p>
                    <a:p>
                      <a:pPr algn="l"/>
                      <a:r>
                        <a:rPr lang="en-US" sz="2800" baseline="0" dirty="0" smtClean="0"/>
                        <a:t>Imports became more</a:t>
                      </a:r>
                    </a:p>
                    <a:p>
                      <a:pPr algn="l"/>
                      <a:r>
                        <a:rPr lang="en-US" sz="2800" baseline="0" dirty="0" smtClean="0"/>
                        <a:t>expensive, a drawback for </a:t>
                      </a:r>
                    </a:p>
                    <a:p>
                      <a:pPr algn="l"/>
                      <a:r>
                        <a:rPr lang="en-US" sz="2800" baseline="0" dirty="0" smtClean="0"/>
                        <a:t>an industry that needs </a:t>
                      </a:r>
                    </a:p>
                    <a:p>
                      <a:pPr algn="l"/>
                      <a:r>
                        <a:rPr lang="en-US" sz="2800" baseline="0" dirty="0" smtClean="0"/>
                        <a:t>parts and raw materials</a:t>
                      </a:r>
                    </a:p>
                    <a:p>
                      <a:pPr algn="l"/>
                      <a:r>
                        <a:rPr lang="en-US" sz="2800" baseline="0" dirty="0" smtClean="0"/>
                        <a:t>from abroad.</a:t>
                      </a:r>
                    </a:p>
                    <a:p>
                      <a:pPr algn="l"/>
                      <a:endParaRPr lang="en-US" sz="2800" baseline="0" dirty="0" smtClean="0"/>
                    </a:p>
                    <a:p>
                      <a:pPr algn="l"/>
                      <a:r>
                        <a:rPr lang="en-US" sz="2800" dirty="0" smtClean="0"/>
                        <a:t>“The</a:t>
                      </a:r>
                      <a:r>
                        <a:rPr lang="en-US" sz="2800" baseline="0" dirty="0" smtClean="0"/>
                        <a:t> euro subsidized the </a:t>
                      </a:r>
                    </a:p>
                    <a:p>
                      <a:pPr algn="l"/>
                      <a:r>
                        <a:rPr lang="en-US" sz="2800" baseline="0" dirty="0" smtClean="0"/>
                        <a:t>southern States.”</a:t>
                      </a:r>
                      <a:endParaRPr lang="en-US" sz="28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 Pros and Cons of the Euro for Greece (prior to the crisis) 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Euro Advocates</a:t>
                      </a:r>
                    </a:p>
                    <a:p>
                      <a:pPr algn="l"/>
                      <a:endParaRPr lang="en-US" sz="2800" dirty="0" smtClean="0"/>
                    </a:p>
                    <a:p>
                      <a:pPr algn="l"/>
                      <a:r>
                        <a:rPr lang="en-US" sz="2800" dirty="0" smtClean="0"/>
                        <a:t>In the 70s &amp; 80s the Greek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drachme</a:t>
                      </a:r>
                      <a:r>
                        <a:rPr lang="en-US" sz="2800" dirty="0" smtClean="0"/>
                        <a:t> had double digit inflation rates.</a:t>
                      </a:r>
                    </a:p>
                    <a:p>
                      <a:pPr algn="l"/>
                      <a:endParaRPr lang="en-US" sz="2800" dirty="0" smtClean="0"/>
                    </a:p>
                    <a:p>
                      <a:pPr algn="l"/>
                      <a:r>
                        <a:rPr lang="en-US" sz="2800" dirty="0" smtClean="0"/>
                        <a:t>Thanks to the euro</a:t>
                      </a:r>
                      <a:r>
                        <a:rPr lang="en-US" sz="2800" baseline="0" dirty="0" smtClean="0"/>
                        <a:t> Greece</a:t>
                      </a:r>
                    </a:p>
                    <a:p>
                      <a:pPr algn="l"/>
                      <a:r>
                        <a:rPr lang="en-US" sz="2800" baseline="0" dirty="0" smtClean="0"/>
                        <a:t>could borrow cheaply and</a:t>
                      </a:r>
                    </a:p>
                    <a:p>
                      <a:pPr algn="l"/>
                      <a:r>
                        <a:rPr lang="en-US" sz="2800" baseline="0" dirty="0" smtClean="0"/>
                        <a:t>enjoy relative price stability.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Euro Skeptics</a:t>
                      </a:r>
                    </a:p>
                    <a:p>
                      <a:pPr algn="l"/>
                      <a:endParaRPr lang="en-US" sz="2800" dirty="0" smtClean="0"/>
                    </a:p>
                    <a:p>
                      <a:pPr algn="l"/>
                      <a:r>
                        <a:rPr lang="en-US" sz="2800" baseline="0" dirty="0" smtClean="0"/>
                        <a:t>Prices of products and  services  increased.</a:t>
                      </a:r>
                    </a:p>
                    <a:p>
                      <a:endParaRPr lang="en-US" sz="1800" dirty="0" smtClean="0"/>
                    </a:p>
                    <a:p>
                      <a:endParaRPr lang="en-US" sz="1800" dirty="0" smtClean="0"/>
                    </a:p>
                    <a:p>
                      <a:endParaRPr lang="en-US" sz="1800" dirty="0" smtClean="0"/>
                    </a:p>
                    <a:p>
                      <a:r>
                        <a:rPr lang="en-US" sz="2800" dirty="0" smtClean="0"/>
                        <a:t>Exports, </a:t>
                      </a:r>
                      <a:r>
                        <a:rPr lang="en-US" sz="2800" baseline="0" dirty="0" smtClean="0"/>
                        <a:t>7 % of the Greek</a:t>
                      </a:r>
                    </a:p>
                    <a:p>
                      <a:r>
                        <a:rPr lang="en-US" sz="2800" baseline="0" dirty="0" smtClean="0"/>
                        <a:t>GDP, became more expensive.</a:t>
                      </a:r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Staatsfinanze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797" b="-1797"/>
          <a:stretch>
            <a:fillRect/>
          </a:stretch>
        </p:blipFill>
        <p:spPr>
          <a:xfrm>
            <a:off x="1083734" y="690034"/>
            <a:ext cx="6972533" cy="54779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What caused the Euro-Crisis?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400" dirty="0" smtClean="0"/>
              <a:t>• A consequence of the global financial crisis</a:t>
            </a:r>
            <a:endParaRPr lang="en-US" dirty="0" smtClean="0"/>
          </a:p>
          <a:p>
            <a:pPr>
              <a:buNone/>
            </a:pPr>
            <a:r>
              <a:rPr lang="en-US" sz="3400" dirty="0" smtClean="0"/>
              <a:t>• Some  European banks also took high risks</a:t>
            </a:r>
            <a:endParaRPr lang="en-US" dirty="0" smtClean="0"/>
          </a:p>
          <a:p>
            <a:pPr>
              <a:buNone/>
            </a:pPr>
            <a:r>
              <a:rPr lang="en-US" sz="3400" dirty="0" smtClean="0"/>
              <a:t>• The EU broke its own rules and regulations</a:t>
            </a:r>
          </a:p>
          <a:p>
            <a:pPr>
              <a:buNone/>
            </a:pPr>
            <a:r>
              <a:rPr lang="en-US" sz="3400" dirty="0" smtClean="0"/>
              <a:t>• The euro-zone economies are too different </a:t>
            </a:r>
          </a:p>
          <a:p>
            <a:pPr>
              <a:buNone/>
            </a:pPr>
            <a:r>
              <a:rPr lang="en-US" sz="3400" dirty="0" smtClean="0"/>
              <a:t>   for common financial policies</a:t>
            </a:r>
            <a:endParaRPr lang="en-US" sz="2800" dirty="0" smtClean="0"/>
          </a:p>
          <a:p>
            <a:pPr>
              <a:buNone/>
            </a:pPr>
            <a:r>
              <a:rPr lang="en-US" sz="3400" dirty="0" smtClean="0"/>
              <a:t>• Rampant tax evasion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Assignment:</a:t>
            </a:r>
            <a:r>
              <a:rPr lang="en-US" dirty="0" smtClean="0"/>
              <a:t> study information sheet!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Greece in 2010</a:t>
            </a:r>
            <a:endParaRPr lang="en-US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Greece can no longer pay the interest on its </a:t>
            </a:r>
          </a:p>
          <a:p>
            <a:pPr>
              <a:buNone/>
            </a:pPr>
            <a:r>
              <a:rPr lang="en-US" dirty="0" smtClean="0"/>
              <a:t>   sovereign debt.</a:t>
            </a:r>
          </a:p>
          <a:p>
            <a:pPr>
              <a:buNone/>
            </a:pPr>
            <a:r>
              <a:rPr lang="en-US" dirty="0" smtClean="0"/>
              <a:t>• EU and IMF grant first rescue package of €110</a:t>
            </a:r>
          </a:p>
          <a:p>
            <a:pPr>
              <a:buNone/>
            </a:pPr>
            <a:r>
              <a:rPr lang="en-US" dirty="0" smtClean="0"/>
              <a:t>   billions and demand strict austerity measures.</a:t>
            </a:r>
          </a:p>
          <a:p>
            <a:pPr>
              <a:buNone/>
            </a:pPr>
            <a:r>
              <a:rPr lang="en-US" dirty="0" smtClean="0"/>
              <a:t>• Strikes and riots create chaos in Athens.</a:t>
            </a:r>
          </a:p>
          <a:p>
            <a:pPr>
              <a:buNone/>
            </a:pPr>
            <a:r>
              <a:rPr lang="en-US" dirty="0" smtClean="0"/>
              <a:t>• Greeks show growing resentment against </a:t>
            </a:r>
          </a:p>
          <a:p>
            <a:pPr>
              <a:buNone/>
            </a:pPr>
            <a:r>
              <a:rPr lang="en-US" dirty="0" smtClean="0"/>
              <a:t>   Germany because of WWII.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Street Riots in Athens</a:t>
            </a:r>
            <a:endParaRPr lang="en-US" sz="2800" dirty="0"/>
          </a:p>
        </p:txBody>
      </p:sp>
      <p:pic>
        <p:nvPicPr>
          <p:cNvPr id="8" name="Content Placeholder 7" descr="EUProtest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2849" b="-12849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Demonstration in Greece</a:t>
            </a:r>
            <a:endParaRPr lang="en-US" sz="2800" dirty="0"/>
          </a:p>
        </p:txBody>
      </p:sp>
      <p:pic>
        <p:nvPicPr>
          <p:cNvPr id="4" name="Content Placeholder 3" descr="AthenKiregsrep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6250" b="-625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Possible Panel Discussions about the Euro Crisis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• A discussion among Greeks and Germans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• “Non-profligate” countries versus “profligate” countries</a:t>
            </a:r>
          </a:p>
          <a:p>
            <a:pPr>
              <a:buNone/>
            </a:pPr>
            <a:r>
              <a:rPr lang="en-US" sz="3600" dirty="0" smtClean="0"/>
              <a:t>    </a:t>
            </a:r>
          </a:p>
          <a:p>
            <a:pPr>
              <a:buNone/>
            </a:pPr>
            <a:r>
              <a:rPr lang="en-US" sz="3600" dirty="0" smtClean="0"/>
              <a:t>• Euro skeptics versus euro supporters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If Greece Dropped the Euro 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• The new currency would depreciate overnight, because …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• This would worsen the crisis</a:t>
            </a:r>
            <a:r>
              <a:rPr lang="en-US" sz="3600" smtClean="0"/>
              <a:t>, because…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• ……….?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If Germany Dropped the Euro 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• The new currency would appreciate overnight, because …</a:t>
            </a:r>
          </a:p>
          <a:p>
            <a:pPr>
              <a:buNone/>
            </a:pPr>
            <a:r>
              <a:rPr lang="en-US" sz="3600" dirty="0" smtClean="0"/>
              <a:t>• The price of German products would increase tremendously (30-50%).</a:t>
            </a:r>
          </a:p>
          <a:p>
            <a:pPr>
              <a:buNone/>
            </a:pPr>
            <a:r>
              <a:rPr lang="en-US" sz="3600" dirty="0" smtClean="0"/>
              <a:t>• Firms would outsource.</a:t>
            </a:r>
          </a:p>
          <a:p>
            <a:pPr>
              <a:buNone/>
            </a:pPr>
            <a:r>
              <a:rPr lang="en-US" sz="3600" dirty="0" smtClean="0"/>
              <a:t>• Unemployment in Germany would rise.</a:t>
            </a:r>
          </a:p>
          <a:p>
            <a:pPr>
              <a:buNone/>
            </a:pPr>
            <a:r>
              <a:rPr lang="en-US" sz="3600" dirty="0" smtClean="0"/>
              <a:t>• ……….?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 </a:t>
            </a:r>
            <a:endParaRPr lang="en-US" b="0" dirty="0"/>
          </a:p>
        </p:txBody>
      </p:sp>
      <p:pic>
        <p:nvPicPr>
          <p:cNvPr id="4" name="Content Placeholder 3" descr="EurokriseTroik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338" r="-13338"/>
          <a:stretch>
            <a:fillRect/>
          </a:stretch>
        </p:blipFill>
        <p:spPr>
          <a:xfrm>
            <a:off x="-41610" y="891699"/>
            <a:ext cx="9227220" cy="50746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Greece: Spring – Fall 2011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600" dirty="0" smtClean="0"/>
              <a:t>• Despite reduction of current deficit, the threat of a melt-down was looming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• Approval of second  rescue package in  the amount of  €130 provided that Greece  implements drastic cuts and reforms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• Creditors forgo 50% of Greek debt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The Euro Crisis at the End of 2011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dirty="0" smtClean="0"/>
              <a:t>• Growing concern over Italy’s debt and the fact</a:t>
            </a:r>
          </a:p>
          <a:p>
            <a:pPr>
              <a:buNone/>
            </a:pPr>
            <a:r>
              <a:rPr lang="en-US" dirty="0" smtClean="0"/>
              <a:t>   that its economy is too big to bail out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u="sng" dirty="0" smtClean="0"/>
              <a:t>European leaders agree that </a:t>
            </a:r>
          </a:p>
          <a:p>
            <a:pPr>
              <a:buNone/>
            </a:pPr>
            <a:r>
              <a:rPr lang="en-US" dirty="0" smtClean="0"/>
              <a:t>•  … more oversight of economic and fiscal policies in  the euro zone is needed</a:t>
            </a:r>
          </a:p>
          <a:p>
            <a:pPr>
              <a:buNone/>
            </a:pPr>
            <a:r>
              <a:rPr lang="en-US" dirty="0" smtClean="0"/>
              <a:t>• … leading Europeans banks have to increase their core capital form 4% to 9%</a:t>
            </a:r>
          </a:p>
          <a:p>
            <a:pPr>
              <a:buNone/>
            </a:pPr>
            <a:r>
              <a:rPr lang="en-US" dirty="0" smtClean="0"/>
              <a:t>•… changes to EU treaties have to be made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08939" y="26903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urokriseChin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04" r="-10004"/>
          <a:stretch>
            <a:fillRect/>
          </a:stretch>
        </p:blipFill>
        <p:spPr>
          <a:xfrm>
            <a:off x="457200" y="1166019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704</Words>
  <Application>Microsoft Office PowerPoint</Application>
  <PresentationFormat>On-screen Show (4:3)</PresentationFormat>
  <Paragraphs>177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Economics  in a Foreign Language Course</vt:lpstr>
      <vt:lpstr>Slide 2</vt:lpstr>
      <vt:lpstr>         </vt:lpstr>
      <vt:lpstr>Slide 4</vt:lpstr>
      <vt:lpstr>Slide 5</vt:lpstr>
      <vt:lpstr>Slide 6</vt:lpstr>
      <vt:lpstr>Slide 7</vt:lpstr>
      <vt:lpstr>Role Play: collective bargaining  based on events in  February – June 2010</vt:lpstr>
      <vt:lpstr>Slide 9</vt:lpstr>
      <vt:lpstr>Famous US Tax Returns (2010)</vt:lpstr>
      <vt:lpstr>Slide 11</vt:lpstr>
      <vt:lpstr>Measures against German “Tax Sinners”</vt:lpstr>
      <vt:lpstr>Slide 13</vt:lpstr>
      <vt:lpstr>Reasons for European Currency Union</vt:lpstr>
      <vt:lpstr>Pros and Cons of the Euro  for Germany (prior to the crisis)</vt:lpstr>
      <vt:lpstr> Pros and Cons of the Euro for Greece (prior to the crisis) </vt:lpstr>
      <vt:lpstr>Slide 17</vt:lpstr>
      <vt:lpstr> What caused the Euro-Crisis? </vt:lpstr>
      <vt:lpstr>Greece in 2010</vt:lpstr>
      <vt:lpstr>Street Riots in Athens</vt:lpstr>
      <vt:lpstr>Demonstration in Greece</vt:lpstr>
      <vt:lpstr>Possible Panel Discussions about the Euro Crisis</vt:lpstr>
      <vt:lpstr>If Greece Dropped the Euro …</vt:lpstr>
      <vt:lpstr>If Germany Dropped the Euro …</vt:lpstr>
      <vt:lpstr> </vt:lpstr>
      <vt:lpstr>Greece: Spring – Fall 2011</vt:lpstr>
      <vt:lpstr>The Euro Crisis at the End of 2011</vt:lpstr>
      <vt:lpstr>Slide 28</vt:lpstr>
    </vt:vector>
  </TitlesOfParts>
  <Company>Boston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Beate Alhadeff</dc:creator>
  <cp:lastModifiedBy>hessl</cp:lastModifiedBy>
  <cp:revision>266</cp:revision>
  <dcterms:created xsi:type="dcterms:W3CDTF">2012-02-28T15:03:34Z</dcterms:created>
  <dcterms:modified xsi:type="dcterms:W3CDTF">2012-02-28T15:30:11Z</dcterms:modified>
</cp:coreProperties>
</file>