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8"/>
  </p:notesMasterIdLst>
  <p:handoutMasterIdLst>
    <p:handoutMasterId r:id="rId59"/>
  </p:handoutMasterIdLst>
  <p:sldIdLst>
    <p:sldId id="256" r:id="rId2"/>
    <p:sldId id="267" r:id="rId3"/>
    <p:sldId id="257" r:id="rId4"/>
    <p:sldId id="258" r:id="rId5"/>
    <p:sldId id="291" r:id="rId6"/>
    <p:sldId id="292" r:id="rId7"/>
    <p:sldId id="259" r:id="rId8"/>
    <p:sldId id="260" r:id="rId9"/>
    <p:sldId id="261" r:id="rId10"/>
    <p:sldId id="262" r:id="rId11"/>
    <p:sldId id="263" r:id="rId12"/>
    <p:sldId id="289" r:id="rId13"/>
    <p:sldId id="283" r:id="rId14"/>
    <p:sldId id="265" r:id="rId15"/>
    <p:sldId id="264" r:id="rId16"/>
    <p:sldId id="268" r:id="rId17"/>
    <p:sldId id="279" r:id="rId18"/>
    <p:sldId id="282" r:id="rId19"/>
    <p:sldId id="270" r:id="rId20"/>
    <p:sldId id="271" r:id="rId21"/>
    <p:sldId id="302" r:id="rId22"/>
    <p:sldId id="269" r:id="rId23"/>
    <p:sldId id="309" r:id="rId24"/>
    <p:sldId id="278" r:id="rId25"/>
    <p:sldId id="280" r:id="rId26"/>
    <p:sldId id="276" r:id="rId27"/>
    <p:sldId id="281" r:id="rId28"/>
    <p:sldId id="287" r:id="rId29"/>
    <p:sldId id="284" r:id="rId30"/>
    <p:sldId id="306" r:id="rId31"/>
    <p:sldId id="290" r:id="rId32"/>
    <p:sldId id="273" r:id="rId33"/>
    <p:sldId id="285" r:id="rId34"/>
    <p:sldId id="277" r:id="rId35"/>
    <p:sldId id="288" r:id="rId36"/>
    <p:sldId id="307" r:id="rId37"/>
    <p:sldId id="297" r:id="rId38"/>
    <p:sldId id="308" r:id="rId39"/>
    <p:sldId id="304" r:id="rId40"/>
    <p:sldId id="294" r:id="rId41"/>
    <p:sldId id="305" r:id="rId42"/>
    <p:sldId id="295" r:id="rId43"/>
    <p:sldId id="299" r:id="rId44"/>
    <p:sldId id="300" r:id="rId45"/>
    <p:sldId id="301" r:id="rId46"/>
    <p:sldId id="296" r:id="rId47"/>
    <p:sldId id="298" r:id="rId48"/>
    <p:sldId id="310" r:id="rId49"/>
    <p:sldId id="311" r:id="rId50"/>
    <p:sldId id="303" r:id="rId51"/>
    <p:sldId id="312" r:id="rId52"/>
    <p:sldId id="315" r:id="rId53"/>
    <p:sldId id="313" r:id="rId54"/>
    <p:sldId id="314" r:id="rId55"/>
    <p:sldId id="317" r:id="rId56"/>
    <p:sldId id="316" r:id="rId5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scaleToFitPaper="1"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941" autoAdjust="0"/>
    <p:restoredTop sz="94586"/>
  </p:normalViewPr>
  <p:slideViewPr>
    <p:cSldViewPr snapToGrid="0" snapToObjects="1">
      <p:cViewPr varScale="1">
        <p:scale>
          <a:sx n="102" d="100"/>
          <a:sy n="102" d="100"/>
        </p:scale>
        <p:origin x="1520" y="184"/>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D61CF26-ACD2-414F-85E7-50CF719D8951}" type="datetimeFigureOut">
              <a:rPr lang="en-US" smtClean="0"/>
              <a:t>10/28/18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61E8564-DDA3-364C-92D4-1E8BECDDA737}" type="slidenum">
              <a:rPr lang="en-US" smtClean="0"/>
              <a:t>‹#›</a:t>
            </a:fld>
            <a:endParaRPr lang="en-US"/>
          </a:p>
        </p:txBody>
      </p:sp>
    </p:spTree>
    <p:extLst>
      <p:ext uri="{BB962C8B-B14F-4D97-AF65-F5344CB8AC3E}">
        <p14:creationId xmlns:p14="http://schemas.microsoft.com/office/powerpoint/2010/main" val="36569774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6154A6-32BA-E74B-B40C-5AB825F26C1F}" type="datetimeFigureOut">
              <a:rPr lang="en-US" smtClean="0"/>
              <a:t>10/28/18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21A4B6-63A3-0949-BE6F-D4AD7D50E0DF}" type="slidenum">
              <a:rPr lang="en-US" smtClean="0"/>
              <a:t>‹#›</a:t>
            </a:fld>
            <a:endParaRPr lang="en-US"/>
          </a:p>
        </p:txBody>
      </p:sp>
    </p:spTree>
    <p:extLst>
      <p:ext uri="{BB962C8B-B14F-4D97-AF65-F5344CB8AC3E}">
        <p14:creationId xmlns:p14="http://schemas.microsoft.com/office/powerpoint/2010/main" val="7551519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doubt all aware of the hype around this.</a:t>
            </a:r>
          </a:p>
        </p:txBody>
      </p:sp>
      <p:sp>
        <p:nvSpPr>
          <p:cNvPr id="4" name="Slide Number Placeholder 3"/>
          <p:cNvSpPr>
            <a:spLocks noGrp="1"/>
          </p:cNvSpPr>
          <p:nvPr>
            <p:ph type="sldNum" sz="quarter" idx="5"/>
          </p:nvPr>
        </p:nvSpPr>
        <p:spPr/>
        <p:txBody>
          <a:bodyPr/>
          <a:lstStyle/>
          <a:p>
            <a:fld id="{5F653D00-6446-9144-8EB0-2628BB8DB5F8}" type="slidenum">
              <a:rPr lang="en-US" smtClean="0"/>
              <a:t>3</a:t>
            </a:fld>
            <a:endParaRPr lang="en-US"/>
          </a:p>
        </p:txBody>
      </p:sp>
    </p:spTree>
    <p:extLst>
      <p:ext uri="{BB962C8B-B14F-4D97-AF65-F5344CB8AC3E}">
        <p14:creationId xmlns:p14="http://schemas.microsoft.com/office/powerpoint/2010/main" val="39593857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have leapt on the bandwagon, including some philosophers, like Marc </a:t>
            </a:r>
            <a:r>
              <a:rPr lang="en-US" dirty="0" err="1"/>
              <a:t>Ereshefsky</a:t>
            </a:r>
            <a:r>
              <a:rPr lang="en-US" dirty="0"/>
              <a:t>.</a:t>
            </a:r>
          </a:p>
        </p:txBody>
      </p:sp>
      <p:sp>
        <p:nvSpPr>
          <p:cNvPr id="4" name="Slide Number Placeholder 3"/>
          <p:cNvSpPr>
            <a:spLocks noGrp="1"/>
          </p:cNvSpPr>
          <p:nvPr>
            <p:ph type="sldNum" sz="quarter" idx="5"/>
          </p:nvPr>
        </p:nvSpPr>
        <p:spPr/>
        <p:txBody>
          <a:bodyPr/>
          <a:lstStyle/>
          <a:p>
            <a:fld id="{5F653D00-6446-9144-8EB0-2628BB8DB5F8}" type="slidenum">
              <a:rPr lang="en-US" smtClean="0"/>
              <a:t>4</a:t>
            </a:fld>
            <a:endParaRPr lang="en-US"/>
          </a:p>
        </p:txBody>
      </p:sp>
    </p:spTree>
    <p:extLst>
      <p:ext uri="{BB962C8B-B14F-4D97-AF65-F5344CB8AC3E}">
        <p14:creationId xmlns:p14="http://schemas.microsoft.com/office/powerpoint/2010/main" val="17522762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people have objected to this,</a:t>
            </a:r>
            <a:r>
              <a:rPr lang="en-US" baseline="0" dirty="0"/>
              <a:t> and we have proposed a theory which I am about to articulate.</a:t>
            </a:r>
            <a:endParaRPr lang="en-US" dirty="0"/>
          </a:p>
        </p:txBody>
      </p:sp>
      <p:sp>
        <p:nvSpPr>
          <p:cNvPr id="4" name="Slide Number Placeholder 3"/>
          <p:cNvSpPr>
            <a:spLocks noGrp="1"/>
          </p:cNvSpPr>
          <p:nvPr>
            <p:ph type="sldNum" sz="quarter" idx="10"/>
          </p:nvPr>
        </p:nvSpPr>
        <p:spPr/>
        <p:txBody>
          <a:bodyPr/>
          <a:lstStyle/>
          <a:p>
            <a:fld id="{17D7DBF7-6F99-EC4D-99B8-9E40C640BCD4}" type="slidenum">
              <a:rPr lang="en-US" smtClean="0"/>
              <a:t>6</a:t>
            </a:fld>
            <a:endParaRPr lang="en-US"/>
          </a:p>
        </p:txBody>
      </p:sp>
    </p:spTree>
    <p:extLst>
      <p:ext uri="{BB962C8B-B14F-4D97-AF65-F5344CB8AC3E}">
        <p14:creationId xmlns:p14="http://schemas.microsoft.com/office/powerpoint/2010/main" val="27768550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Presented in this way, evolution by natural selection seems to be about </a:t>
            </a:r>
            <a:r>
              <a:rPr lang="en-US" b="1" dirty="0"/>
              <a:t>differential reproduction of things</a:t>
            </a:r>
            <a:r>
              <a:rPr lang="en-US" dirty="0"/>
              <a:t>.  This is spelled out in more detail here by another philosopher, Peter Godfrey-Smith. I will argue that this view, which is the standard one, is too restrictive, but that it can be reconciled with a more generous conception.</a:t>
            </a:r>
          </a:p>
        </p:txBody>
      </p:sp>
      <p:sp>
        <p:nvSpPr>
          <p:cNvPr id="4" name="Slide Number Placeholder 3"/>
          <p:cNvSpPr>
            <a:spLocks noGrp="1"/>
          </p:cNvSpPr>
          <p:nvPr>
            <p:ph type="sldNum" sz="quarter" idx="5"/>
          </p:nvPr>
        </p:nvSpPr>
        <p:spPr/>
        <p:txBody>
          <a:bodyPr/>
          <a:lstStyle/>
          <a:p>
            <a:fld id="{5F653D00-6446-9144-8EB0-2628BB8DB5F8}" type="slidenum">
              <a:rPr lang="en-US" smtClean="0"/>
              <a:t>7</a:t>
            </a:fld>
            <a:endParaRPr lang="en-US"/>
          </a:p>
        </p:txBody>
      </p:sp>
    </p:spTree>
    <p:extLst>
      <p:ext uri="{BB962C8B-B14F-4D97-AF65-F5344CB8AC3E}">
        <p14:creationId xmlns:p14="http://schemas.microsoft.com/office/powerpoint/2010/main" val="33725406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process which is understood by the majority of contemporary biologists and philosophers of biology to entail three propositions, here as laid out (with much editing) by Richard </a:t>
            </a:r>
            <a:r>
              <a:rPr lang="en-US" dirty="0" err="1"/>
              <a:t>Lewontin</a:t>
            </a:r>
            <a:r>
              <a:rPr lang="en-US" dirty="0"/>
              <a:t>.</a:t>
            </a:r>
          </a:p>
        </p:txBody>
      </p:sp>
      <p:sp>
        <p:nvSpPr>
          <p:cNvPr id="4" name="Slide Number Placeholder 3"/>
          <p:cNvSpPr>
            <a:spLocks noGrp="1"/>
          </p:cNvSpPr>
          <p:nvPr>
            <p:ph type="sldNum" sz="quarter" idx="5"/>
          </p:nvPr>
        </p:nvSpPr>
        <p:spPr/>
        <p:txBody>
          <a:bodyPr/>
          <a:lstStyle/>
          <a:p>
            <a:fld id="{5F653D00-6446-9144-8EB0-2628BB8DB5F8}" type="slidenum">
              <a:rPr lang="en-US" smtClean="0"/>
              <a:t>8</a:t>
            </a:fld>
            <a:endParaRPr lang="en-US"/>
          </a:p>
        </p:txBody>
      </p:sp>
    </p:spTree>
    <p:extLst>
      <p:ext uri="{BB962C8B-B14F-4D97-AF65-F5344CB8AC3E}">
        <p14:creationId xmlns:p14="http://schemas.microsoft.com/office/powerpoint/2010/main" val="35852505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What we particularly object to is the notion of </a:t>
            </a:r>
            <a:r>
              <a:rPr lang="en-US" sz="1200" kern="1200" dirty="0" err="1">
                <a:solidFill>
                  <a:schemeClr val="tx1"/>
                </a:solidFill>
                <a:effectLst/>
                <a:latin typeface="+mn-lt"/>
                <a:ea typeface="+mn-ea"/>
                <a:cs typeface="+mn-cs"/>
              </a:rPr>
              <a:t>holbionts</a:t>
            </a:r>
            <a:r>
              <a:rPr lang="en-US" sz="1200" kern="1200" dirty="0">
                <a:solidFill>
                  <a:schemeClr val="tx1"/>
                </a:solidFill>
                <a:effectLst/>
                <a:latin typeface="+mn-lt"/>
                <a:ea typeface="+mn-ea"/>
                <a:cs typeface="+mn-cs"/>
              </a:rPr>
              <a:t> being a “unit of selection”. Sometimes they are, but sometimes not, as on this slide.</a:t>
            </a:r>
            <a:r>
              <a:rPr lang="en-CA" dirty="0">
                <a:effectLst/>
              </a:rPr>
              <a:t> </a:t>
            </a:r>
            <a:r>
              <a:rPr lang="en-US" sz="1200" kern="1200" dirty="0">
                <a:solidFill>
                  <a:schemeClr val="tx1"/>
                </a:solidFill>
                <a:effectLst/>
                <a:latin typeface="+mn-lt"/>
                <a:ea typeface="+mn-ea"/>
                <a:cs typeface="+mn-cs"/>
              </a:rPr>
              <a:t>There is no </a:t>
            </a:r>
            <a:r>
              <a:rPr lang="en-US" sz="1200" kern="1200" dirty="0" err="1">
                <a:solidFill>
                  <a:schemeClr val="tx1"/>
                </a:solidFill>
                <a:effectLst/>
                <a:latin typeface="+mn-lt"/>
                <a:ea typeface="+mn-ea"/>
                <a:cs typeface="+mn-cs"/>
              </a:rPr>
              <a:t>hologenome</a:t>
            </a:r>
            <a:r>
              <a:rPr lang="en-US" sz="1200" kern="1200" dirty="0">
                <a:solidFill>
                  <a:schemeClr val="tx1"/>
                </a:solidFill>
                <a:effectLst/>
                <a:latin typeface="+mn-lt"/>
                <a:ea typeface="+mn-ea"/>
                <a:cs typeface="+mn-cs"/>
              </a:rPr>
              <a:t> in this case, and though species may co-evolve to their mutual benefit, there is no sense in which the host and its </a:t>
            </a:r>
            <a:r>
              <a:rPr lang="en-US" sz="1200" kern="1200" dirty="0" err="1">
                <a:solidFill>
                  <a:schemeClr val="tx1"/>
                </a:solidFill>
                <a:effectLst/>
                <a:latin typeface="+mn-lt"/>
                <a:ea typeface="+mn-ea"/>
                <a:cs typeface="+mn-cs"/>
              </a:rPr>
              <a:t>symbionts</a:t>
            </a:r>
            <a:r>
              <a:rPr lang="en-US" sz="1200" kern="1200" dirty="0">
                <a:solidFill>
                  <a:schemeClr val="tx1"/>
                </a:solidFill>
                <a:effectLst/>
                <a:latin typeface="+mn-lt"/>
                <a:ea typeface="+mn-ea"/>
                <a:cs typeface="+mn-cs"/>
              </a:rPr>
              <a:t> comprise a single unit evolving under selection. ENS is generally thought to involve differential replication, and in this case, replication of the partners is disconnected. The host might be a unit of selection and the </a:t>
            </a:r>
            <a:r>
              <a:rPr lang="en-US" sz="1200" kern="1200" dirty="0" err="1">
                <a:solidFill>
                  <a:schemeClr val="tx1"/>
                </a:solidFill>
                <a:effectLst/>
                <a:latin typeface="+mn-lt"/>
                <a:ea typeface="+mn-ea"/>
                <a:cs typeface="+mn-cs"/>
              </a:rPr>
              <a:t>symbiont</a:t>
            </a:r>
            <a:r>
              <a:rPr lang="en-US" sz="1200" kern="1200" dirty="0">
                <a:solidFill>
                  <a:schemeClr val="tx1"/>
                </a:solidFill>
                <a:effectLst/>
                <a:latin typeface="+mn-lt"/>
                <a:ea typeface="+mn-ea"/>
                <a:cs typeface="+mn-cs"/>
              </a:rPr>
              <a:t> might be, but together they do not comprise a new and higher </a:t>
            </a:r>
            <a:r>
              <a:rPr lang="en-US" sz="1200" b="1" kern="1200" dirty="0">
                <a:solidFill>
                  <a:schemeClr val="tx1"/>
                </a:solidFill>
                <a:effectLst/>
                <a:latin typeface="+mn-lt"/>
                <a:ea typeface="+mn-ea"/>
                <a:cs typeface="+mn-cs"/>
              </a:rPr>
              <a:t>unit of selection</a:t>
            </a:r>
            <a:r>
              <a:rPr lang="en-US" sz="1200" kern="1200" dirty="0">
                <a:solidFill>
                  <a:schemeClr val="tx1"/>
                </a:solidFill>
                <a:effectLst/>
                <a:latin typeface="+mn-lt"/>
                <a:ea typeface="+mn-ea"/>
                <a:cs typeface="+mn-cs"/>
              </a:rPr>
              <a:t>.</a:t>
            </a:r>
            <a:endParaRPr lang="en-CA"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CA"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7D7DBF7-6F99-EC4D-99B8-9E40C640BCD4}" type="slidenum">
              <a:rPr lang="en-US" smtClean="0"/>
              <a:t>9</a:t>
            </a:fld>
            <a:endParaRPr lang="en-US"/>
          </a:p>
        </p:txBody>
      </p:sp>
    </p:spTree>
    <p:extLst>
      <p:ext uri="{BB962C8B-B14F-4D97-AF65-F5344CB8AC3E}">
        <p14:creationId xmlns:p14="http://schemas.microsoft.com/office/powerpoint/2010/main" val="6923949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What we particularly object to is the notion of </a:t>
            </a:r>
            <a:r>
              <a:rPr lang="en-US" sz="1200" kern="1200" dirty="0" err="1">
                <a:solidFill>
                  <a:schemeClr val="tx1"/>
                </a:solidFill>
                <a:effectLst/>
                <a:latin typeface="+mn-lt"/>
                <a:ea typeface="+mn-ea"/>
                <a:cs typeface="+mn-cs"/>
              </a:rPr>
              <a:t>holbionts</a:t>
            </a:r>
            <a:r>
              <a:rPr lang="en-US" sz="1200" kern="1200" dirty="0">
                <a:solidFill>
                  <a:schemeClr val="tx1"/>
                </a:solidFill>
                <a:effectLst/>
                <a:latin typeface="+mn-lt"/>
                <a:ea typeface="+mn-ea"/>
                <a:cs typeface="+mn-cs"/>
              </a:rPr>
              <a:t> being a “unit of selection”. Sometimes they are, but sometimes not, as on this slide.</a:t>
            </a:r>
            <a:r>
              <a:rPr lang="en-CA" dirty="0">
                <a:effectLst/>
              </a:rPr>
              <a:t> </a:t>
            </a:r>
            <a:r>
              <a:rPr lang="en-US" sz="1200" kern="1200" dirty="0">
                <a:solidFill>
                  <a:schemeClr val="tx1"/>
                </a:solidFill>
                <a:effectLst/>
                <a:latin typeface="+mn-lt"/>
                <a:ea typeface="+mn-ea"/>
                <a:cs typeface="+mn-cs"/>
              </a:rPr>
              <a:t>There is no </a:t>
            </a:r>
            <a:r>
              <a:rPr lang="en-US" sz="1200" kern="1200" dirty="0" err="1">
                <a:solidFill>
                  <a:schemeClr val="tx1"/>
                </a:solidFill>
                <a:effectLst/>
                <a:latin typeface="+mn-lt"/>
                <a:ea typeface="+mn-ea"/>
                <a:cs typeface="+mn-cs"/>
              </a:rPr>
              <a:t>hologenome</a:t>
            </a:r>
            <a:r>
              <a:rPr lang="en-US" sz="1200" kern="1200" dirty="0">
                <a:solidFill>
                  <a:schemeClr val="tx1"/>
                </a:solidFill>
                <a:effectLst/>
                <a:latin typeface="+mn-lt"/>
                <a:ea typeface="+mn-ea"/>
                <a:cs typeface="+mn-cs"/>
              </a:rPr>
              <a:t> in this case, and though species may co-evolve to their mutual benefit, there is no sense in which the host and its </a:t>
            </a:r>
            <a:r>
              <a:rPr lang="en-US" sz="1200" kern="1200" dirty="0" err="1">
                <a:solidFill>
                  <a:schemeClr val="tx1"/>
                </a:solidFill>
                <a:effectLst/>
                <a:latin typeface="+mn-lt"/>
                <a:ea typeface="+mn-ea"/>
                <a:cs typeface="+mn-cs"/>
              </a:rPr>
              <a:t>symbionts</a:t>
            </a:r>
            <a:r>
              <a:rPr lang="en-US" sz="1200" kern="1200" dirty="0">
                <a:solidFill>
                  <a:schemeClr val="tx1"/>
                </a:solidFill>
                <a:effectLst/>
                <a:latin typeface="+mn-lt"/>
                <a:ea typeface="+mn-ea"/>
                <a:cs typeface="+mn-cs"/>
              </a:rPr>
              <a:t> comprise a single unit evolving under selection. ENS is generally thought to involve differential replication, and in this case, replication of the partners is disconnected. The host might be a unit of selection and the </a:t>
            </a:r>
            <a:r>
              <a:rPr lang="en-US" sz="1200" kern="1200" dirty="0" err="1">
                <a:solidFill>
                  <a:schemeClr val="tx1"/>
                </a:solidFill>
                <a:effectLst/>
                <a:latin typeface="+mn-lt"/>
                <a:ea typeface="+mn-ea"/>
                <a:cs typeface="+mn-cs"/>
              </a:rPr>
              <a:t>symbiont</a:t>
            </a:r>
            <a:r>
              <a:rPr lang="en-US" sz="1200" kern="1200" dirty="0">
                <a:solidFill>
                  <a:schemeClr val="tx1"/>
                </a:solidFill>
                <a:effectLst/>
                <a:latin typeface="+mn-lt"/>
                <a:ea typeface="+mn-ea"/>
                <a:cs typeface="+mn-cs"/>
              </a:rPr>
              <a:t> might be, but together they do not comprise a new and higher </a:t>
            </a:r>
            <a:r>
              <a:rPr lang="en-US" sz="1200" b="1" kern="1200" dirty="0">
                <a:solidFill>
                  <a:schemeClr val="tx1"/>
                </a:solidFill>
                <a:effectLst/>
                <a:latin typeface="+mn-lt"/>
                <a:ea typeface="+mn-ea"/>
                <a:cs typeface="+mn-cs"/>
              </a:rPr>
              <a:t>unit of selection</a:t>
            </a:r>
            <a:r>
              <a:rPr lang="en-US" sz="1200" kern="1200" dirty="0">
                <a:solidFill>
                  <a:schemeClr val="tx1"/>
                </a:solidFill>
                <a:effectLst/>
                <a:latin typeface="+mn-lt"/>
                <a:ea typeface="+mn-ea"/>
                <a:cs typeface="+mn-cs"/>
              </a:rPr>
              <a:t>.</a:t>
            </a:r>
            <a:endParaRPr lang="en-CA"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CA"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7D7DBF7-6F99-EC4D-99B8-9E40C640BCD4}" type="slidenum">
              <a:rPr lang="en-US" smtClean="0"/>
              <a:t>10</a:t>
            </a:fld>
            <a:endParaRPr lang="en-US"/>
          </a:p>
        </p:txBody>
      </p:sp>
    </p:spTree>
    <p:extLst>
      <p:ext uri="{BB962C8B-B14F-4D97-AF65-F5344CB8AC3E}">
        <p14:creationId xmlns:p14="http://schemas.microsoft.com/office/powerpoint/2010/main" val="6923949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has long been known. Quote from </a:t>
            </a:r>
            <a:r>
              <a:rPr lang="en-US" sz="1200" kern="1200" dirty="0" err="1">
                <a:solidFill>
                  <a:schemeClr val="tx1"/>
                </a:solidFill>
                <a:effectLst/>
                <a:latin typeface="+mn-lt"/>
                <a:ea typeface="+mn-ea"/>
                <a:cs typeface="+mn-cs"/>
              </a:rPr>
              <a:t>Turnbaugh</a:t>
            </a:r>
            <a:r>
              <a:rPr lang="en-US" sz="1200" kern="1200" dirty="0">
                <a:solidFill>
                  <a:schemeClr val="tx1"/>
                </a:solidFill>
                <a:effectLst/>
                <a:latin typeface="+mn-lt"/>
                <a:ea typeface="+mn-ea"/>
                <a:cs typeface="+mn-cs"/>
              </a:rPr>
              <a:t> et al, more recent figure from Human </a:t>
            </a:r>
            <a:r>
              <a:rPr lang="en-US" sz="1200" kern="1200" dirty="0" err="1">
                <a:solidFill>
                  <a:schemeClr val="tx1"/>
                </a:solidFill>
                <a:effectLst/>
                <a:latin typeface="+mn-lt"/>
                <a:ea typeface="+mn-ea"/>
                <a:cs typeface="+mn-cs"/>
              </a:rPr>
              <a:t>Microbiome</a:t>
            </a:r>
            <a:r>
              <a:rPr lang="en-US" sz="1200" kern="1200" dirty="0">
                <a:solidFill>
                  <a:schemeClr val="tx1"/>
                </a:solidFill>
                <a:effectLst/>
                <a:latin typeface="+mn-lt"/>
                <a:ea typeface="+mn-ea"/>
                <a:cs typeface="+mn-cs"/>
              </a:rPr>
              <a:t> Project.</a:t>
            </a:r>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FB390C7-DD03-9A4E-A54C-8A839DF3E434}" type="slidenum">
              <a:rPr lang="en-US" smtClean="0"/>
              <a:t>11</a:t>
            </a:fld>
            <a:endParaRPr lang="en-US"/>
          </a:p>
        </p:txBody>
      </p:sp>
    </p:spTree>
    <p:extLst>
      <p:ext uri="{BB962C8B-B14F-4D97-AF65-F5344CB8AC3E}">
        <p14:creationId xmlns:p14="http://schemas.microsoft.com/office/powerpoint/2010/main" val="32532211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a:solidFill>
                  <a:schemeClr val="tx1"/>
                </a:solidFill>
                <a:effectLst/>
                <a:latin typeface="+mn-lt"/>
                <a:ea typeface="+mn-ea"/>
                <a:cs typeface="+mn-cs"/>
              </a:rPr>
              <a:t>I think yes, and its called “It’s the song, not the singer”, or ITSNTS or  “It’s nuts!” theory, which is based on this philosophical move [READ] …</a:t>
            </a:r>
          </a:p>
          <a:p>
            <a:r>
              <a:rPr lang="en-US" sz="1200" kern="1200" dirty="0">
                <a:solidFill>
                  <a:schemeClr val="tx1"/>
                </a:solidFill>
                <a:effectLst/>
                <a:latin typeface="+mn-lt"/>
                <a:ea typeface="+mn-ea"/>
                <a:cs typeface="+mn-cs"/>
              </a:rPr>
              <a:t> </a:t>
            </a:r>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7D7DBF7-6F99-EC4D-99B8-9E40C640BCD4}" type="slidenum">
              <a:rPr lang="en-US" smtClean="0"/>
              <a:t>13</a:t>
            </a:fld>
            <a:endParaRPr lang="en-US"/>
          </a:p>
        </p:txBody>
      </p:sp>
    </p:spTree>
    <p:extLst>
      <p:ext uri="{BB962C8B-B14F-4D97-AF65-F5344CB8AC3E}">
        <p14:creationId xmlns:p14="http://schemas.microsoft.com/office/powerpoint/2010/main" val="27785417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has long been known. Quote from </a:t>
            </a:r>
            <a:r>
              <a:rPr lang="en-US" sz="1200" kern="1200" dirty="0" err="1">
                <a:solidFill>
                  <a:schemeClr val="tx1"/>
                </a:solidFill>
                <a:effectLst/>
                <a:latin typeface="+mn-lt"/>
                <a:ea typeface="+mn-ea"/>
                <a:cs typeface="+mn-cs"/>
              </a:rPr>
              <a:t>Turnbaugh</a:t>
            </a:r>
            <a:r>
              <a:rPr lang="en-US" sz="1200" kern="1200" dirty="0">
                <a:solidFill>
                  <a:schemeClr val="tx1"/>
                </a:solidFill>
                <a:effectLst/>
                <a:latin typeface="+mn-lt"/>
                <a:ea typeface="+mn-ea"/>
                <a:cs typeface="+mn-cs"/>
              </a:rPr>
              <a:t> et al, more recent figure from Human </a:t>
            </a:r>
            <a:r>
              <a:rPr lang="en-US" sz="1200" kern="1200" dirty="0" err="1">
                <a:solidFill>
                  <a:schemeClr val="tx1"/>
                </a:solidFill>
                <a:effectLst/>
                <a:latin typeface="+mn-lt"/>
                <a:ea typeface="+mn-ea"/>
                <a:cs typeface="+mn-cs"/>
              </a:rPr>
              <a:t>Microbiome</a:t>
            </a:r>
            <a:r>
              <a:rPr lang="en-US" sz="1200" kern="1200" dirty="0">
                <a:solidFill>
                  <a:schemeClr val="tx1"/>
                </a:solidFill>
                <a:effectLst/>
                <a:latin typeface="+mn-lt"/>
                <a:ea typeface="+mn-ea"/>
                <a:cs typeface="+mn-cs"/>
              </a:rPr>
              <a:t> Project.</a:t>
            </a:r>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FB390C7-DD03-9A4E-A54C-8A839DF3E434}" type="slidenum">
              <a:rPr lang="en-US" smtClean="0"/>
              <a:t>15</a:t>
            </a:fld>
            <a:endParaRPr lang="en-US"/>
          </a:p>
        </p:txBody>
      </p:sp>
    </p:spTree>
    <p:extLst>
      <p:ext uri="{BB962C8B-B14F-4D97-AF65-F5344CB8AC3E}">
        <p14:creationId xmlns:p14="http://schemas.microsoft.com/office/powerpoint/2010/main" val="32532211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this idea has been developed in three papers. AND WHAT THE SYMBOL ON THE RIGHT IS IS  [READ]</a:t>
            </a:r>
          </a:p>
        </p:txBody>
      </p:sp>
      <p:sp>
        <p:nvSpPr>
          <p:cNvPr id="4" name="Slide Number Placeholder 3"/>
          <p:cNvSpPr>
            <a:spLocks noGrp="1"/>
          </p:cNvSpPr>
          <p:nvPr>
            <p:ph type="sldNum" sz="quarter" idx="5"/>
          </p:nvPr>
        </p:nvSpPr>
        <p:spPr/>
        <p:txBody>
          <a:bodyPr/>
          <a:lstStyle/>
          <a:p>
            <a:fld id="{5F653D00-6446-9144-8EB0-2628BB8DB5F8}" type="slidenum">
              <a:rPr lang="en-US" smtClean="0"/>
              <a:t>17</a:t>
            </a:fld>
            <a:endParaRPr lang="en-US"/>
          </a:p>
        </p:txBody>
      </p:sp>
    </p:spTree>
    <p:extLst>
      <p:ext uri="{BB962C8B-B14F-4D97-AF65-F5344CB8AC3E}">
        <p14:creationId xmlns:p14="http://schemas.microsoft.com/office/powerpoint/2010/main" val="11052961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a:t>
            </a:r>
          </a:p>
        </p:txBody>
      </p:sp>
      <p:sp>
        <p:nvSpPr>
          <p:cNvPr id="4" name="Slide Number Placeholder 3"/>
          <p:cNvSpPr>
            <a:spLocks noGrp="1"/>
          </p:cNvSpPr>
          <p:nvPr>
            <p:ph type="sldNum" sz="quarter" idx="10"/>
          </p:nvPr>
        </p:nvSpPr>
        <p:spPr/>
        <p:txBody>
          <a:bodyPr/>
          <a:lstStyle/>
          <a:p>
            <a:fld id="{17D7DBF7-6F99-EC4D-99B8-9E40C640BCD4}" type="slidenum">
              <a:rPr lang="en-US" smtClean="0"/>
              <a:t>18</a:t>
            </a:fld>
            <a:endParaRPr lang="en-US"/>
          </a:p>
        </p:txBody>
      </p:sp>
    </p:spTree>
    <p:extLst>
      <p:ext uri="{BB962C8B-B14F-4D97-AF65-F5344CB8AC3E}">
        <p14:creationId xmlns:p14="http://schemas.microsoft.com/office/powerpoint/2010/main" val="19983333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Presented in this way, evolution by natural selection seems to be about </a:t>
            </a:r>
            <a:r>
              <a:rPr lang="en-US" b="1" dirty="0"/>
              <a:t>differential reproduction of things</a:t>
            </a:r>
            <a:r>
              <a:rPr lang="en-US" dirty="0"/>
              <a:t>.  This is spelled out in more detail here by another philosopher, Peter Godfrey-Smith. I will argue that this view, which is the standard one, is too restrictive, but that it can be reconciled with a more generous conception.</a:t>
            </a:r>
          </a:p>
        </p:txBody>
      </p:sp>
      <p:sp>
        <p:nvSpPr>
          <p:cNvPr id="4" name="Slide Number Placeholder 3"/>
          <p:cNvSpPr>
            <a:spLocks noGrp="1"/>
          </p:cNvSpPr>
          <p:nvPr>
            <p:ph type="sldNum" sz="quarter" idx="5"/>
          </p:nvPr>
        </p:nvSpPr>
        <p:spPr/>
        <p:txBody>
          <a:bodyPr/>
          <a:lstStyle/>
          <a:p>
            <a:fld id="{5F653D00-6446-9144-8EB0-2628BB8DB5F8}" type="slidenum">
              <a:rPr lang="en-US" smtClean="0"/>
              <a:t>19</a:t>
            </a:fld>
            <a:endParaRPr lang="en-US"/>
          </a:p>
        </p:txBody>
      </p:sp>
    </p:spTree>
    <p:extLst>
      <p:ext uri="{BB962C8B-B14F-4D97-AF65-F5344CB8AC3E}">
        <p14:creationId xmlns:p14="http://schemas.microsoft.com/office/powerpoint/2010/main" val="33725406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I’ve substituted re-production (with a hyphen) for reproduction, as well as rewriting </a:t>
            </a:r>
            <a:r>
              <a:rPr lang="en-US" dirty="0" err="1"/>
              <a:t>Lewontin’s</a:t>
            </a:r>
            <a:r>
              <a:rPr lang="en-US" dirty="0"/>
              <a:t> recipe to allow persistence.</a:t>
            </a:r>
          </a:p>
        </p:txBody>
      </p:sp>
      <p:sp>
        <p:nvSpPr>
          <p:cNvPr id="4" name="Slide Number Placeholder 3"/>
          <p:cNvSpPr>
            <a:spLocks noGrp="1"/>
          </p:cNvSpPr>
          <p:nvPr>
            <p:ph type="sldNum" sz="quarter" idx="5"/>
          </p:nvPr>
        </p:nvSpPr>
        <p:spPr/>
        <p:txBody>
          <a:bodyPr/>
          <a:lstStyle/>
          <a:p>
            <a:fld id="{5F653D00-6446-9144-8EB0-2628BB8DB5F8}" type="slidenum">
              <a:rPr lang="en-US" smtClean="0"/>
              <a:t>20</a:t>
            </a:fld>
            <a:endParaRPr lang="en-US"/>
          </a:p>
        </p:txBody>
      </p:sp>
    </p:spTree>
    <p:extLst>
      <p:ext uri="{BB962C8B-B14F-4D97-AF65-F5344CB8AC3E}">
        <p14:creationId xmlns:p14="http://schemas.microsoft.com/office/powerpoint/2010/main" val="38531170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I’ve rewritten </a:t>
            </a:r>
            <a:r>
              <a:rPr lang="en-US" dirty="0" err="1"/>
              <a:t>Lewontin’s</a:t>
            </a:r>
            <a:r>
              <a:rPr lang="en-US" dirty="0"/>
              <a:t> recipe, as follows … You have to accept this to accept what follows, PROBABLY.</a:t>
            </a:r>
          </a:p>
        </p:txBody>
      </p:sp>
      <p:sp>
        <p:nvSpPr>
          <p:cNvPr id="4" name="Slide Number Placeholder 3"/>
          <p:cNvSpPr>
            <a:spLocks noGrp="1"/>
          </p:cNvSpPr>
          <p:nvPr>
            <p:ph type="sldNum" sz="quarter" idx="5"/>
          </p:nvPr>
        </p:nvSpPr>
        <p:spPr/>
        <p:txBody>
          <a:bodyPr/>
          <a:lstStyle/>
          <a:p>
            <a:fld id="{5F653D00-6446-9144-8EB0-2628BB8DB5F8}" type="slidenum">
              <a:rPr lang="en-US" smtClean="0"/>
              <a:t>21</a:t>
            </a:fld>
            <a:endParaRPr lang="en-US"/>
          </a:p>
        </p:txBody>
      </p:sp>
    </p:spTree>
    <p:extLst>
      <p:ext uri="{BB962C8B-B14F-4D97-AF65-F5344CB8AC3E}">
        <p14:creationId xmlns:p14="http://schemas.microsoft.com/office/powerpoint/2010/main" val="40811080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Obvious</a:t>
            </a:r>
            <a:r>
              <a:rPr lang="en-US" baseline="0" dirty="0"/>
              <a:t> example</a:t>
            </a:r>
            <a:endParaRPr lang="en-US" b="0" dirty="0"/>
          </a:p>
          <a:p>
            <a:endParaRPr lang="en-US" b="0" dirty="0"/>
          </a:p>
        </p:txBody>
      </p:sp>
      <p:sp>
        <p:nvSpPr>
          <p:cNvPr id="4" name="Slide Number Placeholder 3"/>
          <p:cNvSpPr>
            <a:spLocks noGrp="1"/>
          </p:cNvSpPr>
          <p:nvPr>
            <p:ph type="sldNum" sz="quarter" idx="10"/>
          </p:nvPr>
        </p:nvSpPr>
        <p:spPr/>
        <p:txBody>
          <a:bodyPr/>
          <a:lstStyle/>
          <a:p>
            <a:fld id="{DB4CA792-C07D-0044-A6F8-5333A3096E5B}" type="slidenum">
              <a:rPr lang="en-US" smtClean="0"/>
              <a:pPr/>
              <a:t>29</a:t>
            </a:fld>
            <a:endParaRPr lang="en-US"/>
          </a:p>
        </p:txBody>
      </p:sp>
    </p:spTree>
    <p:extLst>
      <p:ext uri="{BB962C8B-B14F-4D97-AF65-F5344CB8AC3E}">
        <p14:creationId xmlns:p14="http://schemas.microsoft.com/office/powerpoint/2010/main" val="17260029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Actually, I scooped Dawkins, though, saying, two years earlier in a piece in a hippy journal called the </a:t>
            </a:r>
            <a:r>
              <a:rPr lang="en-US" i="1" dirty="0" err="1"/>
              <a:t>CoEvolution</a:t>
            </a:r>
            <a:r>
              <a:rPr lang="en-US" i="1" dirty="0"/>
              <a:t> Quarterly</a:t>
            </a:r>
            <a:r>
              <a:rPr lang="en-US" dirty="0"/>
              <a:t>, which Lynn Margulis helped me get into, the following three things … And several other more prominent evolutionary biologists, including my hero John Maynard Smith, had similar complaints …</a:t>
            </a:r>
          </a:p>
        </p:txBody>
      </p:sp>
      <p:sp>
        <p:nvSpPr>
          <p:cNvPr id="4" name="Slide Number Placeholder 3"/>
          <p:cNvSpPr>
            <a:spLocks noGrp="1"/>
          </p:cNvSpPr>
          <p:nvPr>
            <p:ph type="sldNum" sz="quarter" idx="10"/>
          </p:nvPr>
        </p:nvSpPr>
        <p:spPr/>
        <p:txBody>
          <a:bodyPr/>
          <a:lstStyle/>
          <a:p>
            <a:fld id="{DB4CA792-C07D-0044-A6F8-5333A3096E5B}" type="slidenum">
              <a:rPr lang="en-US" smtClean="0"/>
              <a:pPr/>
              <a:t>35</a:t>
            </a:fld>
            <a:endParaRPr lang="en-US"/>
          </a:p>
        </p:txBody>
      </p:sp>
    </p:spTree>
    <p:extLst>
      <p:ext uri="{BB962C8B-B14F-4D97-AF65-F5344CB8AC3E}">
        <p14:creationId xmlns:p14="http://schemas.microsoft.com/office/powerpoint/2010/main" val="39370840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Actually, I scooped Dawkins, though, saying, two years earlier in a piece in a hippy journal called the </a:t>
            </a:r>
            <a:r>
              <a:rPr lang="en-US" i="1" dirty="0" err="1"/>
              <a:t>CoEvolution</a:t>
            </a:r>
            <a:r>
              <a:rPr lang="en-US" i="1" dirty="0"/>
              <a:t> Quarterly</a:t>
            </a:r>
            <a:r>
              <a:rPr lang="en-US" dirty="0"/>
              <a:t>, which Lynn Margulis helped me get into, the following three things … And several other more prominent evolutionary biologists, including my hero John Maynard Smith, had similar complaints …</a:t>
            </a:r>
          </a:p>
        </p:txBody>
      </p:sp>
      <p:sp>
        <p:nvSpPr>
          <p:cNvPr id="4" name="Slide Number Placeholder 3"/>
          <p:cNvSpPr>
            <a:spLocks noGrp="1"/>
          </p:cNvSpPr>
          <p:nvPr>
            <p:ph type="sldNum" sz="quarter" idx="10"/>
          </p:nvPr>
        </p:nvSpPr>
        <p:spPr/>
        <p:txBody>
          <a:bodyPr/>
          <a:lstStyle/>
          <a:p>
            <a:fld id="{DB4CA792-C07D-0044-A6F8-5333A3096E5B}" type="slidenum">
              <a:rPr lang="en-US" smtClean="0"/>
              <a:pPr/>
              <a:t>36</a:t>
            </a:fld>
            <a:endParaRPr lang="en-US"/>
          </a:p>
        </p:txBody>
      </p:sp>
    </p:spTree>
    <p:extLst>
      <p:ext uri="{BB962C8B-B14F-4D97-AF65-F5344CB8AC3E}">
        <p14:creationId xmlns:p14="http://schemas.microsoft.com/office/powerpoint/2010/main" val="39370840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Dawkins</a:t>
            </a:r>
            <a:r>
              <a:rPr lang="en-US" sz="1200" kern="1200" baseline="0" dirty="0">
                <a:solidFill>
                  <a:schemeClr val="tx1"/>
                </a:solidFill>
                <a:effectLst/>
                <a:latin typeface="+mn-lt"/>
                <a:ea typeface="+mn-ea"/>
                <a:cs typeface="+mn-cs"/>
              </a:rPr>
              <a:t>, as you will recall, argued thusly against Gaia. He was concerned that planets or biospheres do not make up populations, and do not reproduce.</a:t>
            </a:r>
            <a:endParaRPr lang="en-US" dirty="0"/>
          </a:p>
        </p:txBody>
      </p:sp>
      <p:sp>
        <p:nvSpPr>
          <p:cNvPr id="4" name="Slide Number Placeholder 3"/>
          <p:cNvSpPr>
            <a:spLocks noGrp="1"/>
          </p:cNvSpPr>
          <p:nvPr>
            <p:ph type="sldNum" sz="quarter" idx="10"/>
          </p:nvPr>
        </p:nvSpPr>
        <p:spPr/>
        <p:txBody>
          <a:bodyPr/>
          <a:lstStyle/>
          <a:p>
            <a:fld id="{968882FE-1B9C-E349-B37D-AA882EF7CC8B}" type="slidenum">
              <a:rPr lang="en-US" smtClean="0"/>
              <a:pPr/>
              <a:t>37</a:t>
            </a:fld>
            <a:endParaRPr lang="en-US"/>
          </a:p>
        </p:txBody>
      </p:sp>
    </p:spTree>
    <p:extLst>
      <p:ext uri="{BB962C8B-B14F-4D97-AF65-F5344CB8AC3E}">
        <p14:creationId xmlns:p14="http://schemas.microsoft.com/office/powerpoint/2010/main" val="15961712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Tim and Andrew Watson noted that it was around this issue that the debate revolves.</a:t>
            </a:r>
          </a:p>
        </p:txBody>
      </p:sp>
      <p:sp>
        <p:nvSpPr>
          <p:cNvPr id="4" name="Slide Number Placeholder 3"/>
          <p:cNvSpPr>
            <a:spLocks noGrp="1"/>
          </p:cNvSpPr>
          <p:nvPr>
            <p:ph type="sldNum" sz="quarter" idx="5"/>
          </p:nvPr>
        </p:nvSpPr>
        <p:spPr/>
        <p:txBody>
          <a:bodyPr/>
          <a:lstStyle/>
          <a:p>
            <a:fld id="{5F653D00-6446-9144-8EB0-2628BB8DB5F8}" type="slidenum">
              <a:rPr lang="en-US" smtClean="0"/>
              <a:t>38</a:t>
            </a:fld>
            <a:endParaRPr lang="en-US"/>
          </a:p>
        </p:txBody>
      </p:sp>
    </p:spTree>
    <p:extLst>
      <p:ext uri="{BB962C8B-B14F-4D97-AF65-F5344CB8AC3E}">
        <p14:creationId xmlns:p14="http://schemas.microsoft.com/office/powerpoint/2010/main" val="18121107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t>
            </a:r>
          </a:p>
        </p:txBody>
      </p:sp>
      <p:sp>
        <p:nvSpPr>
          <p:cNvPr id="4" name="Slide Number Placeholder 3"/>
          <p:cNvSpPr>
            <a:spLocks noGrp="1"/>
          </p:cNvSpPr>
          <p:nvPr>
            <p:ph type="sldNum" sz="quarter" idx="5"/>
          </p:nvPr>
        </p:nvSpPr>
        <p:spPr/>
        <p:txBody>
          <a:bodyPr/>
          <a:lstStyle/>
          <a:p>
            <a:fld id="{5F653D00-6446-9144-8EB0-2628BB8DB5F8}" type="slidenum">
              <a:rPr lang="en-US" smtClean="0"/>
              <a:t>39</a:t>
            </a:fld>
            <a:endParaRPr lang="en-US"/>
          </a:p>
        </p:txBody>
      </p:sp>
    </p:spTree>
    <p:extLst>
      <p:ext uri="{BB962C8B-B14F-4D97-AF65-F5344CB8AC3E}">
        <p14:creationId xmlns:p14="http://schemas.microsoft.com/office/powerpoint/2010/main" val="1992661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cycles are connected, so in a sense one very complex song and gazillions of singers, each having a vested interest only in how playing its particular role helps it. NO ALTRUISM OR TRUE CO-OPERATION</a:t>
            </a:r>
          </a:p>
        </p:txBody>
      </p:sp>
      <p:sp>
        <p:nvSpPr>
          <p:cNvPr id="4" name="Slide Number Placeholder 3"/>
          <p:cNvSpPr>
            <a:spLocks noGrp="1"/>
          </p:cNvSpPr>
          <p:nvPr>
            <p:ph type="sldNum" sz="quarter" idx="5"/>
          </p:nvPr>
        </p:nvSpPr>
        <p:spPr/>
        <p:txBody>
          <a:bodyPr/>
          <a:lstStyle/>
          <a:p>
            <a:fld id="{5F653D00-6446-9144-8EB0-2628BB8DB5F8}" type="slidenum">
              <a:rPr lang="en-US" smtClean="0"/>
              <a:t>40</a:t>
            </a:fld>
            <a:endParaRPr lang="en-US"/>
          </a:p>
        </p:txBody>
      </p:sp>
    </p:spTree>
    <p:extLst>
      <p:ext uri="{BB962C8B-B14F-4D97-AF65-F5344CB8AC3E}">
        <p14:creationId xmlns:p14="http://schemas.microsoft.com/office/powerpoint/2010/main" val="17716043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cycles are connected, so in a sense one very complex song and gazillions of singers, each having a vested interest only in how playing its particular role helps it. NO ALTRUISM OR TRUE CO-OPERATION</a:t>
            </a:r>
          </a:p>
        </p:txBody>
      </p:sp>
      <p:sp>
        <p:nvSpPr>
          <p:cNvPr id="4" name="Slide Number Placeholder 3"/>
          <p:cNvSpPr>
            <a:spLocks noGrp="1"/>
          </p:cNvSpPr>
          <p:nvPr>
            <p:ph type="sldNum" sz="quarter" idx="5"/>
          </p:nvPr>
        </p:nvSpPr>
        <p:spPr/>
        <p:txBody>
          <a:bodyPr/>
          <a:lstStyle/>
          <a:p>
            <a:fld id="{5F653D00-6446-9144-8EB0-2628BB8DB5F8}" type="slidenum">
              <a:rPr lang="en-US" smtClean="0"/>
              <a:t>41</a:t>
            </a:fld>
            <a:endParaRPr lang="en-US"/>
          </a:p>
        </p:txBody>
      </p:sp>
    </p:spTree>
    <p:extLst>
      <p:ext uri="{BB962C8B-B14F-4D97-AF65-F5344CB8AC3E}">
        <p14:creationId xmlns:p14="http://schemas.microsoft.com/office/powerpoint/2010/main" val="17716043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fact, in my penultimate paper in the series, I rely on this by two astrophysicists.</a:t>
            </a:r>
          </a:p>
        </p:txBody>
      </p:sp>
      <p:sp>
        <p:nvSpPr>
          <p:cNvPr id="4" name="Slide Number Placeholder 3"/>
          <p:cNvSpPr>
            <a:spLocks noGrp="1"/>
          </p:cNvSpPr>
          <p:nvPr>
            <p:ph type="sldNum" sz="quarter" idx="5"/>
          </p:nvPr>
        </p:nvSpPr>
        <p:spPr/>
        <p:txBody>
          <a:bodyPr/>
          <a:lstStyle/>
          <a:p>
            <a:fld id="{5F653D00-6446-9144-8EB0-2628BB8DB5F8}" type="slidenum">
              <a:rPr lang="en-US" smtClean="0"/>
              <a:t>42</a:t>
            </a:fld>
            <a:endParaRPr lang="en-US"/>
          </a:p>
        </p:txBody>
      </p:sp>
    </p:spTree>
    <p:extLst>
      <p:ext uri="{BB962C8B-B14F-4D97-AF65-F5344CB8AC3E}">
        <p14:creationId xmlns:p14="http://schemas.microsoft.com/office/powerpoint/2010/main" val="4517094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fact, that’s what we do think! We imagine that at the time of the last universal common ancestor, or LUCA, there where other potential clade founders that have now gone extinct.</a:t>
            </a:r>
          </a:p>
        </p:txBody>
      </p:sp>
      <p:sp>
        <p:nvSpPr>
          <p:cNvPr id="4" name="Slide Number Placeholder 3"/>
          <p:cNvSpPr>
            <a:spLocks noGrp="1"/>
          </p:cNvSpPr>
          <p:nvPr>
            <p:ph type="sldNum" sz="quarter" idx="5"/>
          </p:nvPr>
        </p:nvSpPr>
        <p:spPr/>
        <p:txBody>
          <a:bodyPr/>
          <a:lstStyle/>
          <a:p>
            <a:fld id="{5F653D00-6446-9144-8EB0-2628BB8DB5F8}" type="slidenum">
              <a:rPr lang="en-US" smtClean="0"/>
              <a:t>43</a:t>
            </a:fld>
            <a:endParaRPr lang="en-US"/>
          </a:p>
        </p:txBody>
      </p:sp>
    </p:spTree>
    <p:extLst>
      <p:ext uri="{BB962C8B-B14F-4D97-AF65-F5344CB8AC3E}">
        <p14:creationId xmlns:p14="http://schemas.microsoft.com/office/powerpoint/2010/main" val="143451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there will be reasons for this … </a:t>
            </a:r>
          </a:p>
        </p:txBody>
      </p:sp>
      <p:sp>
        <p:nvSpPr>
          <p:cNvPr id="4" name="Slide Number Placeholder 3"/>
          <p:cNvSpPr>
            <a:spLocks noGrp="1"/>
          </p:cNvSpPr>
          <p:nvPr>
            <p:ph type="sldNum" sz="quarter" idx="5"/>
          </p:nvPr>
        </p:nvSpPr>
        <p:spPr/>
        <p:txBody>
          <a:bodyPr/>
          <a:lstStyle/>
          <a:p>
            <a:fld id="{5F653D00-6446-9144-8EB0-2628BB8DB5F8}" type="slidenum">
              <a:rPr lang="en-US" smtClean="0"/>
              <a:t>44</a:t>
            </a:fld>
            <a:endParaRPr lang="en-US"/>
          </a:p>
        </p:txBody>
      </p:sp>
    </p:spTree>
    <p:extLst>
      <p:ext uri="{BB962C8B-B14F-4D97-AF65-F5344CB8AC3E}">
        <p14:creationId xmlns:p14="http://schemas.microsoft.com/office/powerpoint/2010/main" val="8922693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if we are consistent we might imagine that if Life persists, perhaps the clade we know today as Archaea and Eukaryotes will also have gone extinct, and there will be. A new LUCA, possibly a bacterium.</a:t>
            </a:r>
          </a:p>
        </p:txBody>
      </p:sp>
      <p:sp>
        <p:nvSpPr>
          <p:cNvPr id="4" name="Slide Number Placeholder 3"/>
          <p:cNvSpPr>
            <a:spLocks noGrp="1"/>
          </p:cNvSpPr>
          <p:nvPr>
            <p:ph type="sldNum" sz="quarter" idx="5"/>
          </p:nvPr>
        </p:nvSpPr>
        <p:spPr/>
        <p:txBody>
          <a:bodyPr/>
          <a:lstStyle/>
          <a:p>
            <a:fld id="{5F653D00-6446-9144-8EB0-2628BB8DB5F8}" type="slidenum">
              <a:rPr lang="en-US" smtClean="0"/>
              <a:t>45</a:t>
            </a:fld>
            <a:endParaRPr lang="en-US"/>
          </a:p>
        </p:txBody>
      </p:sp>
    </p:spTree>
    <p:extLst>
      <p:ext uri="{BB962C8B-B14F-4D97-AF65-F5344CB8AC3E}">
        <p14:creationId xmlns:p14="http://schemas.microsoft.com/office/powerpoint/2010/main" val="41798041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 which we can now say … (1) and (2)</a:t>
            </a:r>
            <a:endParaRPr lang="en-US" dirty="0"/>
          </a:p>
        </p:txBody>
      </p:sp>
      <p:sp>
        <p:nvSpPr>
          <p:cNvPr id="4" name="Slide Number Placeholder 3"/>
          <p:cNvSpPr>
            <a:spLocks noGrp="1"/>
          </p:cNvSpPr>
          <p:nvPr>
            <p:ph type="sldNum" sz="quarter" idx="10"/>
          </p:nvPr>
        </p:nvSpPr>
        <p:spPr/>
        <p:txBody>
          <a:bodyPr/>
          <a:lstStyle/>
          <a:p>
            <a:fld id="{968882FE-1B9C-E349-B37D-AA882EF7CC8B}" type="slidenum">
              <a:rPr lang="en-US" smtClean="0"/>
              <a:pPr/>
              <a:t>46</a:t>
            </a:fld>
            <a:endParaRPr lang="en-US"/>
          </a:p>
        </p:txBody>
      </p:sp>
    </p:spTree>
    <p:extLst>
      <p:ext uri="{BB962C8B-B14F-4D97-AF65-F5344CB8AC3E}">
        <p14:creationId xmlns:p14="http://schemas.microsoft.com/office/powerpoint/2010/main" val="40799949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off by acknowledging I am not a philosopher of biology, but for the last little while have been trying to remake myself into one, with the aid of some smart postdocs with PhDs in philosophy, and a student. And perhaps it all started with Maureen </a:t>
            </a:r>
            <a:r>
              <a:rPr lang="en-US" dirty="0" err="1"/>
              <a:t>O”Malley</a:t>
            </a:r>
            <a:r>
              <a:rPr lang="en-US" dirty="0"/>
              <a:t>, a long-ago postdoc who then went on to work with John Dupre, and created a whole new discipline – philosophy of microbiology.</a:t>
            </a:r>
          </a:p>
        </p:txBody>
      </p:sp>
      <p:sp>
        <p:nvSpPr>
          <p:cNvPr id="4" name="Slide Number Placeholder 3"/>
          <p:cNvSpPr>
            <a:spLocks noGrp="1"/>
          </p:cNvSpPr>
          <p:nvPr>
            <p:ph type="sldNum" sz="quarter" idx="10"/>
          </p:nvPr>
        </p:nvSpPr>
        <p:spPr/>
        <p:txBody>
          <a:bodyPr/>
          <a:lstStyle/>
          <a:p>
            <a:fld id="{DB4CA792-C07D-0044-A6F8-5333A3096E5B}" type="slidenum">
              <a:rPr lang="en-US" smtClean="0"/>
              <a:t>47</a:t>
            </a:fld>
            <a:endParaRPr lang="en-US"/>
          </a:p>
        </p:txBody>
      </p:sp>
    </p:spTree>
    <p:extLst>
      <p:ext uri="{BB962C8B-B14F-4D97-AF65-F5344CB8AC3E}">
        <p14:creationId xmlns:p14="http://schemas.microsoft.com/office/powerpoint/2010/main" val="893960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I’ve rewritten </a:t>
            </a:r>
            <a:r>
              <a:rPr lang="en-US" dirty="0" err="1"/>
              <a:t>Lewontin’s</a:t>
            </a:r>
            <a:r>
              <a:rPr lang="en-US" dirty="0"/>
              <a:t> recipe, as follows … You have to accept this to accept what follows, PROBABLY.</a:t>
            </a:r>
          </a:p>
        </p:txBody>
      </p:sp>
      <p:sp>
        <p:nvSpPr>
          <p:cNvPr id="4" name="Slide Number Placeholder 3"/>
          <p:cNvSpPr>
            <a:spLocks noGrp="1"/>
          </p:cNvSpPr>
          <p:nvPr>
            <p:ph type="sldNum" sz="quarter" idx="5"/>
          </p:nvPr>
        </p:nvSpPr>
        <p:spPr/>
        <p:txBody>
          <a:bodyPr/>
          <a:lstStyle/>
          <a:p>
            <a:fld id="{5F653D00-6446-9144-8EB0-2628BB8DB5F8}" type="slidenum">
              <a:rPr lang="en-US" smtClean="0"/>
              <a:t>49</a:t>
            </a:fld>
            <a:endParaRPr lang="en-US"/>
          </a:p>
        </p:txBody>
      </p:sp>
    </p:spTree>
    <p:extLst>
      <p:ext uri="{BB962C8B-B14F-4D97-AF65-F5344CB8AC3E}">
        <p14:creationId xmlns:p14="http://schemas.microsoft.com/office/powerpoint/2010/main" val="40811080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paper, I make an analogy between clades and clones in a chemostat, because neither reproduces but both have parts that do. [READ legend first, then red text.].</a:t>
            </a:r>
          </a:p>
          <a:p>
            <a:endParaRPr lang="en-US" dirty="0"/>
          </a:p>
        </p:txBody>
      </p:sp>
      <p:sp>
        <p:nvSpPr>
          <p:cNvPr id="4" name="Slide Number Placeholder 3"/>
          <p:cNvSpPr>
            <a:spLocks noGrp="1"/>
          </p:cNvSpPr>
          <p:nvPr>
            <p:ph type="sldNum" sz="quarter" idx="5"/>
          </p:nvPr>
        </p:nvSpPr>
        <p:spPr/>
        <p:txBody>
          <a:bodyPr/>
          <a:lstStyle/>
          <a:p>
            <a:fld id="{5F653D00-6446-9144-8EB0-2628BB8DB5F8}" type="slidenum">
              <a:rPr lang="en-US" smtClean="0"/>
              <a:t>50</a:t>
            </a:fld>
            <a:endParaRPr lang="en-US"/>
          </a:p>
        </p:txBody>
      </p:sp>
    </p:spTree>
    <p:extLst>
      <p:ext uri="{BB962C8B-B14F-4D97-AF65-F5344CB8AC3E}">
        <p14:creationId xmlns:p14="http://schemas.microsoft.com/office/powerpoint/2010/main" val="41528305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A8069B1-2DDC-014D-91EE-F32D40534733}" type="datetimeFigureOut">
              <a:rPr lang="en-US" smtClean="0"/>
              <a:t>10/28/18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110B67-B340-7F4E-9747-A16D9182EA5C}" type="slidenum">
              <a:rPr lang="en-US" smtClean="0"/>
              <a:t>‹#›</a:t>
            </a:fld>
            <a:endParaRPr lang="en-US"/>
          </a:p>
        </p:txBody>
      </p:sp>
    </p:spTree>
    <p:extLst>
      <p:ext uri="{BB962C8B-B14F-4D97-AF65-F5344CB8AC3E}">
        <p14:creationId xmlns:p14="http://schemas.microsoft.com/office/powerpoint/2010/main" val="1585234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A8069B1-2DDC-014D-91EE-F32D40534733}" type="datetimeFigureOut">
              <a:rPr lang="en-US" smtClean="0"/>
              <a:t>10/28/18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110B67-B340-7F4E-9747-A16D9182EA5C}" type="slidenum">
              <a:rPr lang="en-US" smtClean="0"/>
              <a:t>‹#›</a:t>
            </a:fld>
            <a:endParaRPr lang="en-US"/>
          </a:p>
        </p:txBody>
      </p:sp>
    </p:spTree>
    <p:extLst>
      <p:ext uri="{BB962C8B-B14F-4D97-AF65-F5344CB8AC3E}">
        <p14:creationId xmlns:p14="http://schemas.microsoft.com/office/powerpoint/2010/main" val="5224992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8069B1-2DDC-014D-91EE-F32D40534733}" type="datetimeFigureOut">
              <a:rPr lang="en-US" smtClean="0"/>
              <a:t>10/28/18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110B67-B340-7F4E-9747-A16D9182EA5C}" type="slidenum">
              <a:rPr lang="en-US" smtClean="0"/>
              <a:t>‹#›</a:t>
            </a:fld>
            <a:endParaRPr lang="en-US"/>
          </a:p>
        </p:txBody>
      </p:sp>
    </p:spTree>
    <p:extLst>
      <p:ext uri="{BB962C8B-B14F-4D97-AF65-F5344CB8AC3E}">
        <p14:creationId xmlns:p14="http://schemas.microsoft.com/office/powerpoint/2010/main" val="2157174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A8069B1-2DDC-014D-91EE-F32D40534733}" type="datetimeFigureOut">
              <a:rPr lang="en-US" smtClean="0"/>
              <a:t>10/28/18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110B67-B340-7F4E-9747-A16D9182EA5C}" type="slidenum">
              <a:rPr lang="en-US" smtClean="0"/>
              <a:t>‹#›</a:t>
            </a:fld>
            <a:endParaRPr lang="en-US"/>
          </a:p>
        </p:txBody>
      </p:sp>
    </p:spTree>
    <p:extLst>
      <p:ext uri="{BB962C8B-B14F-4D97-AF65-F5344CB8AC3E}">
        <p14:creationId xmlns:p14="http://schemas.microsoft.com/office/powerpoint/2010/main" val="3947326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A8069B1-2DDC-014D-91EE-F32D40534733}" type="datetimeFigureOut">
              <a:rPr lang="en-US" smtClean="0"/>
              <a:t>10/28/18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110B67-B340-7F4E-9747-A16D9182EA5C}" type="slidenum">
              <a:rPr lang="en-US" smtClean="0"/>
              <a:t>‹#›</a:t>
            </a:fld>
            <a:endParaRPr lang="en-US"/>
          </a:p>
        </p:txBody>
      </p:sp>
    </p:spTree>
    <p:extLst>
      <p:ext uri="{BB962C8B-B14F-4D97-AF65-F5344CB8AC3E}">
        <p14:creationId xmlns:p14="http://schemas.microsoft.com/office/powerpoint/2010/main" val="2329880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A8069B1-2DDC-014D-91EE-F32D40534733}" type="datetimeFigureOut">
              <a:rPr lang="en-US" smtClean="0"/>
              <a:t>10/28/18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110B67-B340-7F4E-9747-A16D9182EA5C}" type="slidenum">
              <a:rPr lang="en-US" smtClean="0"/>
              <a:t>‹#›</a:t>
            </a:fld>
            <a:endParaRPr lang="en-US"/>
          </a:p>
        </p:txBody>
      </p:sp>
    </p:spTree>
    <p:extLst>
      <p:ext uri="{BB962C8B-B14F-4D97-AF65-F5344CB8AC3E}">
        <p14:creationId xmlns:p14="http://schemas.microsoft.com/office/powerpoint/2010/main" val="37941565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8069B1-2DDC-014D-91EE-F32D40534733}" type="datetimeFigureOut">
              <a:rPr lang="en-US" smtClean="0"/>
              <a:t>10/28/18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110B67-B340-7F4E-9747-A16D9182EA5C}" type="slidenum">
              <a:rPr lang="en-US" smtClean="0"/>
              <a:t>‹#›</a:t>
            </a:fld>
            <a:endParaRPr lang="en-US"/>
          </a:p>
        </p:txBody>
      </p:sp>
    </p:spTree>
    <p:extLst>
      <p:ext uri="{BB962C8B-B14F-4D97-AF65-F5344CB8AC3E}">
        <p14:creationId xmlns:p14="http://schemas.microsoft.com/office/powerpoint/2010/main" val="1727143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A8069B1-2DDC-014D-91EE-F32D40534733}" type="datetimeFigureOut">
              <a:rPr lang="en-US" smtClean="0"/>
              <a:t>10/28/18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110B67-B340-7F4E-9747-A16D9182EA5C}" type="slidenum">
              <a:rPr lang="en-US" smtClean="0"/>
              <a:t>‹#›</a:t>
            </a:fld>
            <a:endParaRPr lang="en-US"/>
          </a:p>
        </p:txBody>
      </p:sp>
    </p:spTree>
    <p:extLst>
      <p:ext uri="{BB962C8B-B14F-4D97-AF65-F5344CB8AC3E}">
        <p14:creationId xmlns:p14="http://schemas.microsoft.com/office/powerpoint/2010/main" val="3339189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A8069B1-2DDC-014D-91EE-F32D40534733}" type="datetimeFigureOut">
              <a:rPr lang="en-US" smtClean="0"/>
              <a:t>10/28/18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110B67-B340-7F4E-9747-A16D9182EA5C}" type="slidenum">
              <a:rPr lang="en-US" smtClean="0"/>
              <a:t>‹#›</a:t>
            </a:fld>
            <a:endParaRPr lang="en-US"/>
          </a:p>
        </p:txBody>
      </p:sp>
    </p:spTree>
    <p:extLst>
      <p:ext uri="{BB962C8B-B14F-4D97-AF65-F5344CB8AC3E}">
        <p14:creationId xmlns:p14="http://schemas.microsoft.com/office/powerpoint/2010/main" val="1462346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A8069B1-2DDC-014D-91EE-F32D40534733}" type="datetimeFigureOut">
              <a:rPr lang="en-US" smtClean="0"/>
              <a:t>10/28/18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110B67-B340-7F4E-9747-A16D9182EA5C}" type="slidenum">
              <a:rPr lang="en-US" smtClean="0"/>
              <a:t>‹#›</a:t>
            </a:fld>
            <a:endParaRPr lang="en-US"/>
          </a:p>
        </p:txBody>
      </p:sp>
    </p:spTree>
    <p:extLst>
      <p:ext uri="{BB962C8B-B14F-4D97-AF65-F5344CB8AC3E}">
        <p14:creationId xmlns:p14="http://schemas.microsoft.com/office/powerpoint/2010/main" val="42525340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A8069B1-2DDC-014D-91EE-F32D40534733}" type="datetimeFigureOut">
              <a:rPr lang="en-US" smtClean="0"/>
              <a:t>10/28/18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110B67-B340-7F4E-9747-A16D9182EA5C}" type="slidenum">
              <a:rPr lang="en-US" smtClean="0"/>
              <a:t>‹#›</a:t>
            </a:fld>
            <a:endParaRPr lang="en-US"/>
          </a:p>
        </p:txBody>
      </p:sp>
    </p:spTree>
    <p:extLst>
      <p:ext uri="{BB962C8B-B14F-4D97-AF65-F5344CB8AC3E}">
        <p14:creationId xmlns:p14="http://schemas.microsoft.com/office/powerpoint/2010/main" val="3837245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8069B1-2DDC-014D-91EE-F32D40534733}" type="datetimeFigureOut">
              <a:rPr lang="en-US" smtClean="0"/>
              <a:t>10/28/18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110B67-B340-7F4E-9747-A16D9182EA5C}" type="slidenum">
              <a:rPr lang="en-US" smtClean="0"/>
              <a:t>‹#›</a:t>
            </a:fld>
            <a:endParaRPr lang="en-US"/>
          </a:p>
        </p:txBody>
      </p:sp>
    </p:spTree>
    <p:extLst>
      <p:ext uri="{BB962C8B-B14F-4D97-AF65-F5344CB8AC3E}">
        <p14:creationId xmlns:p14="http://schemas.microsoft.com/office/powerpoint/2010/main" val="2762314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tiff"/><Relationship Id="rId4" Type="http://schemas.openxmlformats.org/officeDocument/2006/relationships/image" Target="../media/image8.tiff"/></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14.png"/><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14.png"/><Relationship Id="rId4" Type="http://schemas.openxmlformats.org/officeDocument/2006/relationships/image" Target="../media/image13.jpg"/></Relationships>
</file>

<file path=ppt/slides/_rels/slide11.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jpe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34.jpeg"/><Relationship Id="rId13" Type="http://schemas.openxmlformats.org/officeDocument/2006/relationships/image" Target="../media/image39.jpeg"/><Relationship Id="rId3" Type="http://schemas.openxmlformats.org/officeDocument/2006/relationships/image" Target="../media/image29.jpeg"/><Relationship Id="rId7" Type="http://schemas.openxmlformats.org/officeDocument/2006/relationships/image" Target="../media/image33.jpeg"/><Relationship Id="rId12" Type="http://schemas.openxmlformats.org/officeDocument/2006/relationships/image" Target="../media/image38.jpeg"/><Relationship Id="rId2" Type="http://schemas.openxmlformats.org/officeDocument/2006/relationships/image" Target="../media/image28.jpeg"/><Relationship Id="rId1" Type="http://schemas.openxmlformats.org/officeDocument/2006/relationships/slideLayout" Target="../slideLayouts/slideLayout2.xml"/><Relationship Id="rId6" Type="http://schemas.openxmlformats.org/officeDocument/2006/relationships/image" Target="../media/image32.jpeg"/><Relationship Id="rId11" Type="http://schemas.openxmlformats.org/officeDocument/2006/relationships/image" Target="../media/image37.jpeg"/><Relationship Id="rId5" Type="http://schemas.openxmlformats.org/officeDocument/2006/relationships/image" Target="../media/image31.jpeg"/><Relationship Id="rId10" Type="http://schemas.openxmlformats.org/officeDocument/2006/relationships/image" Target="../media/image36.jpeg"/><Relationship Id="rId4" Type="http://schemas.openxmlformats.org/officeDocument/2006/relationships/image" Target="../media/image30.jpeg"/><Relationship Id="rId9" Type="http://schemas.openxmlformats.org/officeDocument/2006/relationships/image" Target="../media/image35.jpeg"/></Relationships>
</file>

<file path=ppt/slides/_rels/slide23.xml.rels><?xml version="1.0" encoding="UTF-8" standalone="yes"?>
<Relationships xmlns="http://schemas.openxmlformats.org/package/2006/relationships"><Relationship Id="rId8" Type="http://schemas.openxmlformats.org/officeDocument/2006/relationships/image" Target="../media/image34.jpeg"/><Relationship Id="rId13" Type="http://schemas.openxmlformats.org/officeDocument/2006/relationships/image" Target="../media/image39.jpeg"/><Relationship Id="rId3" Type="http://schemas.openxmlformats.org/officeDocument/2006/relationships/image" Target="../media/image29.jpeg"/><Relationship Id="rId7" Type="http://schemas.openxmlformats.org/officeDocument/2006/relationships/image" Target="../media/image33.jpeg"/><Relationship Id="rId12" Type="http://schemas.openxmlformats.org/officeDocument/2006/relationships/image" Target="../media/image38.jpeg"/><Relationship Id="rId2" Type="http://schemas.openxmlformats.org/officeDocument/2006/relationships/image" Target="../media/image28.jpeg"/><Relationship Id="rId1" Type="http://schemas.openxmlformats.org/officeDocument/2006/relationships/slideLayout" Target="../slideLayouts/slideLayout2.xml"/><Relationship Id="rId6" Type="http://schemas.openxmlformats.org/officeDocument/2006/relationships/image" Target="../media/image32.jpeg"/><Relationship Id="rId11" Type="http://schemas.openxmlformats.org/officeDocument/2006/relationships/image" Target="../media/image37.jpeg"/><Relationship Id="rId5" Type="http://schemas.openxmlformats.org/officeDocument/2006/relationships/image" Target="../media/image31.jpeg"/><Relationship Id="rId10" Type="http://schemas.openxmlformats.org/officeDocument/2006/relationships/image" Target="../media/image36.jpeg"/><Relationship Id="rId4" Type="http://schemas.openxmlformats.org/officeDocument/2006/relationships/image" Target="../media/image30.jpeg"/><Relationship Id="rId9" Type="http://schemas.openxmlformats.org/officeDocument/2006/relationships/image" Target="../media/image35.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0.tif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3.tiff"/><Relationship Id="rId7" Type="http://schemas.openxmlformats.org/officeDocument/2006/relationships/image" Target="../media/image47.tiff"/><Relationship Id="rId2" Type="http://schemas.openxmlformats.org/officeDocument/2006/relationships/image" Target="../media/image42.tiff"/><Relationship Id="rId1" Type="http://schemas.openxmlformats.org/officeDocument/2006/relationships/slideLayout" Target="../slideLayouts/slideLayout2.xml"/><Relationship Id="rId6" Type="http://schemas.openxmlformats.org/officeDocument/2006/relationships/image" Target="../media/image46.tiff"/><Relationship Id="rId5" Type="http://schemas.openxmlformats.org/officeDocument/2006/relationships/image" Target="../media/image45.tiff"/><Relationship Id="rId4" Type="http://schemas.openxmlformats.org/officeDocument/2006/relationships/image" Target="../media/image44.tiff"/></Relationships>
</file>

<file path=ppt/slides/_rels/slide3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 Id="rId4" Type="http://schemas.openxmlformats.org/officeDocument/2006/relationships/image" Target="../media/image51.jpeg"/></Relationships>
</file>

<file path=ppt/slides/_rels/slide35.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4.tiff"/><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56.tiff"/><Relationship Id="rId4" Type="http://schemas.openxmlformats.org/officeDocument/2006/relationships/image" Target="../media/image55.tiff"/></Relationships>
</file>

<file path=ppt/slides/_rels/slide3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61.tiff"/><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image" Target="../media/image63.jpeg"/><Relationship Id="rId7" Type="http://schemas.openxmlformats.org/officeDocument/2006/relationships/image" Target="../media/image67.jpe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66.tiff"/><Relationship Id="rId5" Type="http://schemas.openxmlformats.org/officeDocument/2006/relationships/image" Target="../media/image65.jpeg"/><Relationship Id="rId10" Type="http://schemas.openxmlformats.org/officeDocument/2006/relationships/image" Target="../media/image70.png"/><Relationship Id="rId4" Type="http://schemas.openxmlformats.org/officeDocument/2006/relationships/image" Target="../media/image64.jpeg"/><Relationship Id="rId9" Type="http://schemas.openxmlformats.org/officeDocument/2006/relationships/image" Target="../media/image6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2933" y="2423290"/>
            <a:ext cx="7772400" cy="1470025"/>
          </a:xfrm>
        </p:spPr>
        <p:txBody>
          <a:bodyPr>
            <a:noAutofit/>
          </a:bodyPr>
          <a:lstStyle/>
          <a:p>
            <a:pPr algn="l"/>
            <a:r>
              <a:rPr lang="en-US" sz="4000" b="1" dirty="0"/>
              <a:t>IT’S THE SONG, NOT THE SINGER (ITSNTS*) THINKING: WHY, WHAT, WHERE</a:t>
            </a:r>
            <a:br>
              <a:rPr lang="en-US" sz="3200" b="1" dirty="0"/>
            </a:br>
            <a:br>
              <a:rPr lang="en-US" sz="3200" dirty="0"/>
            </a:br>
            <a:r>
              <a:rPr lang="en-US" sz="3200" dirty="0"/>
              <a:t>FORD DOOLITTLE</a:t>
            </a:r>
            <a:br>
              <a:rPr lang="en-US" sz="3200" dirty="0"/>
            </a:br>
            <a:r>
              <a:rPr lang="en-US" sz="3200" dirty="0"/>
              <a:t>DALHOUSIE UNIVERSITY**</a:t>
            </a:r>
            <a:br>
              <a:rPr lang="en-US" sz="3200" dirty="0"/>
            </a:br>
            <a:r>
              <a:rPr lang="en-US" sz="3200" dirty="0"/>
              <a:t>29 OCTOBER 2018</a:t>
            </a:r>
            <a:br>
              <a:rPr lang="en-US" sz="3200" dirty="0"/>
            </a:br>
            <a:br>
              <a:rPr lang="en-US" sz="3200" dirty="0"/>
            </a:br>
            <a:br>
              <a:rPr lang="en-US" sz="3200" dirty="0"/>
            </a:br>
            <a:br>
              <a:rPr lang="en-US" sz="3200" dirty="0"/>
            </a:br>
            <a:endParaRPr lang="en-US" sz="3200" dirty="0"/>
          </a:p>
        </p:txBody>
      </p:sp>
      <p:sp>
        <p:nvSpPr>
          <p:cNvPr id="3" name="TextBox 2"/>
          <p:cNvSpPr txBox="1"/>
          <p:nvPr/>
        </p:nvSpPr>
        <p:spPr>
          <a:xfrm>
            <a:off x="246556" y="5776712"/>
            <a:ext cx="6566086" cy="830997"/>
          </a:xfrm>
          <a:prstGeom prst="rect">
            <a:avLst/>
          </a:prstGeom>
          <a:noFill/>
        </p:spPr>
        <p:txBody>
          <a:bodyPr wrap="square" rtlCol="0">
            <a:spAutoFit/>
          </a:bodyPr>
          <a:lstStyle/>
          <a:p>
            <a:r>
              <a:rPr lang="en-US" sz="2400" dirty="0"/>
              <a:t>*   PRONOUNCED “IT’S NUTS”</a:t>
            </a:r>
          </a:p>
          <a:p>
            <a:r>
              <a:rPr lang="en-US" sz="2400" dirty="0"/>
              <a:t>** NOT “UNIVERSITY OF DALHOUSIE”</a:t>
            </a:r>
          </a:p>
        </p:txBody>
      </p:sp>
    </p:spTree>
    <p:extLst>
      <p:ext uri="{BB962C8B-B14F-4D97-AF65-F5344CB8AC3E}">
        <p14:creationId xmlns:p14="http://schemas.microsoft.com/office/powerpoint/2010/main" val="2468723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97948" y="2324949"/>
            <a:ext cx="5864956" cy="1200329"/>
          </a:xfrm>
          <a:prstGeom prst="rect">
            <a:avLst/>
          </a:prstGeom>
          <a:noFill/>
        </p:spPr>
        <p:txBody>
          <a:bodyPr wrap="square" rtlCol="0">
            <a:spAutoFit/>
          </a:bodyPr>
          <a:lstStyle/>
          <a:p>
            <a:r>
              <a:rPr lang="en-US" sz="7200" b="1" dirty="0"/>
              <a:t>WHY?</a:t>
            </a:r>
          </a:p>
        </p:txBody>
      </p:sp>
    </p:spTree>
    <p:extLst>
      <p:ext uri="{BB962C8B-B14F-4D97-AF65-F5344CB8AC3E}">
        <p14:creationId xmlns:p14="http://schemas.microsoft.com/office/powerpoint/2010/main" val="8131183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B.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4750" y="-534389"/>
            <a:ext cx="11488496" cy="7772400"/>
          </a:xfrm>
          <a:prstGeom prst="rect">
            <a:avLst/>
          </a:prstGeom>
        </p:spPr>
      </p:pic>
      <p:pic>
        <p:nvPicPr>
          <p:cNvPr id="3" name="Picture 2">
            <a:extLst>
              <a:ext uri="{FF2B5EF4-FFF2-40B4-BE49-F238E27FC236}">
                <a16:creationId xmlns:a16="http://schemas.microsoft.com/office/drawing/2014/main" id="{9EAF168F-D02B-AF48-98B0-F2C4FD08E4A8}"/>
              </a:ext>
            </a:extLst>
          </p:cNvPr>
          <p:cNvPicPr>
            <a:picLocks noChangeAspect="1"/>
          </p:cNvPicPr>
          <p:nvPr/>
        </p:nvPicPr>
        <p:blipFill>
          <a:blip r:embed="rId4"/>
          <a:stretch>
            <a:fillRect/>
          </a:stretch>
        </p:blipFill>
        <p:spPr>
          <a:xfrm>
            <a:off x="5447832" y="562335"/>
            <a:ext cx="3337820" cy="4450426"/>
          </a:xfrm>
          <a:prstGeom prst="rect">
            <a:avLst/>
          </a:prstGeom>
          <a:ln w="38100">
            <a:solidFill>
              <a:schemeClr val="bg1"/>
            </a:solidFill>
          </a:ln>
        </p:spPr>
      </p:pic>
      <p:pic>
        <p:nvPicPr>
          <p:cNvPr id="5" name="Picture 4">
            <a:extLst>
              <a:ext uri="{FF2B5EF4-FFF2-40B4-BE49-F238E27FC236}">
                <a16:creationId xmlns:a16="http://schemas.microsoft.com/office/drawing/2014/main" id="{19C4DD55-1FBF-D74B-BCB3-868E5A137283}"/>
              </a:ext>
            </a:extLst>
          </p:cNvPr>
          <p:cNvPicPr>
            <a:picLocks noChangeAspect="1"/>
          </p:cNvPicPr>
          <p:nvPr/>
        </p:nvPicPr>
        <p:blipFill>
          <a:blip r:embed="rId5"/>
          <a:stretch>
            <a:fillRect/>
          </a:stretch>
        </p:blipFill>
        <p:spPr>
          <a:xfrm>
            <a:off x="1566709" y="3410234"/>
            <a:ext cx="3622148" cy="2995012"/>
          </a:xfrm>
          <a:prstGeom prst="rect">
            <a:avLst/>
          </a:prstGeom>
        </p:spPr>
      </p:pic>
      <p:sp>
        <p:nvSpPr>
          <p:cNvPr id="2" name="Rectangle 1"/>
          <p:cNvSpPr/>
          <p:nvPr/>
        </p:nvSpPr>
        <p:spPr>
          <a:xfrm>
            <a:off x="217821" y="376153"/>
            <a:ext cx="3819071" cy="2521857"/>
          </a:xfrm>
          <a:prstGeom prst="rect">
            <a:avLst/>
          </a:prstGeom>
          <a:solidFill>
            <a:schemeClr val="bg1"/>
          </a:solidFill>
          <a:ln w="3810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GUT.jpe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5307" y="498038"/>
            <a:ext cx="3480049" cy="2272973"/>
          </a:xfrm>
          <a:prstGeom prst="rect">
            <a:avLst/>
          </a:prstGeom>
        </p:spPr>
      </p:pic>
    </p:spTree>
    <p:extLst>
      <p:ext uri="{BB962C8B-B14F-4D97-AF65-F5344CB8AC3E}">
        <p14:creationId xmlns:p14="http://schemas.microsoft.com/office/powerpoint/2010/main" val="23738551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B.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4750" y="-534389"/>
            <a:ext cx="11488496" cy="7772400"/>
          </a:xfrm>
          <a:prstGeom prst="rect">
            <a:avLst/>
          </a:prstGeom>
        </p:spPr>
      </p:pic>
      <p:pic>
        <p:nvPicPr>
          <p:cNvPr id="3" name="Picture 2">
            <a:extLst>
              <a:ext uri="{FF2B5EF4-FFF2-40B4-BE49-F238E27FC236}">
                <a16:creationId xmlns:a16="http://schemas.microsoft.com/office/drawing/2014/main" id="{9EAF168F-D02B-AF48-98B0-F2C4FD08E4A8}"/>
              </a:ext>
            </a:extLst>
          </p:cNvPr>
          <p:cNvPicPr>
            <a:picLocks noChangeAspect="1"/>
          </p:cNvPicPr>
          <p:nvPr/>
        </p:nvPicPr>
        <p:blipFill>
          <a:blip r:embed="rId4"/>
          <a:stretch>
            <a:fillRect/>
          </a:stretch>
        </p:blipFill>
        <p:spPr>
          <a:xfrm>
            <a:off x="5447832" y="562335"/>
            <a:ext cx="3337820" cy="4450426"/>
          </a:xfrm>
          <a:prstGeom prst="rect">
            <a:avLst/>
          </a:prstGeom>
          <a:ln w="38100">
            <a:solidFill>
              <a:schemeClr val="bg1"/>
            </a:solidFill>
          </a:ln>
        </p:spPr>
      </p:pic>
      <p:pic>
        <p:nvPicPr>
          <p:cNvPr id="5" name="Picture 4">
            <a:extLst>
              <a:ext uri="{FF2B5EF4-FFF2-40B4-BE49-F238E27FC236}">
                <a16:creationId xmlns:a16="http://schemas.microsoft.com/office/drawing/2014/main" id="{19C4DD55-1FBF-D74B-BCB3-868E5A137283}"/>
              </a:ext>
            </a:extLst>
          </p:cNvPr>
          <p:cNvPicPr>
            <a:picLocks noChangeAspect="1"/>
          </p:cNvPicPr>
          <p:nvPr/>
        </p:nvPicPr>
        <p:blipFill>
          <a:blip r:embed="rId5"/>
          <a:stretch>
            <a:fillRect/>
          </a:stretch>
        </p:blipFill>
        <p:spPr>
          <a:xfrm>
            <a:off x="160638" y="2361362"/>
            <a:ext cx="4139514" cy="3422802"/>
          </a:xfrm>
          <a:prstGeom prst="rect">
            <a:avLst/>
          </a:prstGeom>
        </p:spPr>
      </p:pic>
      <p:sp>
        <p:nvSpPr>
          <p:cNvPr id="2" name="Rectangle 1">
            <a:extLst>
              <a:ext uri="{FF2B5EF4-FFF2-40B4-BE49-F238E27FC236}">
                <a16:creationId xmlns:a16="http://schemas.microsoft.com/office/drawing/2014/main" id="{218D2A78-61CF-3D44-B6F8-03968506A558}"/>
              </a:ext>
            </a:extLst>
          </p:cNvPr>
          <p:cNvSpPr/>
          <p:nvPr/>
        </p:nvSpPr>
        <p:spPr>
          <a:xfrm>
            <a:off x="380035" y="297535"/>
            <a:ext cx="8137664" cy="5499156"/>
          </a:xfrm>
          <a:prstGeom prst="rect">
            <a:avLst/>
          </a:prstGeom>
          <a:solidFill>
            <a:schemeClr val="bg2"/>
          </a:solidFill>
          <a:ln w="571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7E4D673B-DB42-2643-B14D-49E9363869FB}"/>
              </a:ext>
            </a:extLst>
          </p:cNvPr>
          <p:cNvSpPr txBox="1"/>
          <p:nvPr/>
        </p:nvSpPr>
        <p:spPr>
          <a:xfrm>
            <a:off x="831922" y="779932"/>
            <a:ext cx="7398328" cy="4708981"/>
          </a:xfrm>
          <a:prstGeom prst="rect">
            <a:avLst/>
          </a:prstGeom>
          <a:noFill/>
        </p:spPr>
        <p:txBody>
          <a:bodyPr wrap="square" rtlCol="0">
            <a:spAutoFit/>
          </a:bodyPr>
          <a:lstStyle/>
          <a:p>
            <a:r>
              <a:rPr lang="en-CA" sz="2000" dirty="0"/>
              <a:t>‘‘ </a:t>
            </a:r>
            <a:r>
              <a:rPr lang="mr-IN" sz="2000" dirty="0"/>
              <a:t>…</a:t>
            </a:r>
            <a:r>
              <a:rPr lang="en-CA" sz="2000" dirty="0"/>
              <a:t> the </a:t>
            </a:r>
            <a:r>
              <a:rPr lang="en-CA" sz="2000" dirty="0" err="1"/>
              <a:t>holobiont</a:t>
            </a:r>
            <a:r>
              <a:rPr lang="en-CA" sz="2000" dirty="0"/>
              <a:t>, i.e., </a:t>
            </a:r>
            <a:r>
              <a:rPr lang="en-CA" sz="2000" b="1" dirty="0"/>
              <a:t>the host including all symbionts</a:t>
            </a:r>
            <a:r>
              <a:rPr lang="en-CA" sz="2000" dirty="0"/>
              <a:t>, should be regarded as the </a:t>
            </a:r>
            <a:r>
              <a:rPr lang="en-CA" sz="2000" b="1" dirty="0"/>
              <a:t>unit of selection </a:t>
            </a:r>
            <a:r>
              <a:rPr lang="mr-IN" sz="2000" dirty="0"/>
              <a:t>…</a:t>
            </a:r>
            <a:r>
              <a:rPr lang="en-CA" sz="2000" dirty="0"/>
              <a:t>’’ (</a:t>
            </a:r>
            <a:r>
              <a:rPr lang="en-CA" sz="2000" dirty="0" err="1"/>
              <a:t>Feldhaar</a:t>
            </a:r>
            <a:r>
              <a:rPr lang="en-CA" sz="2000" dirty="0"/>
              <a:t> 2011). </a:t>
            </a:r>
          </a:p>
          <a:p>
            <a:endParaRPr lang="en-CA" sz="2000" dirty="0"/>
          </a:p>
          <a:p>
            <a:r>
              <a:rPr lang="en-CA" sz="2000" dirty="0"/>
              <a:t>‘‘The </a:t>
            </a:r>
            <a:r>
              <a:rPr lang="en-CA" sz="2000" dirty="0" err="1"/>
              <a:t>hologenome</a:t>
            </a:r>
            <a:r>
              <a:rPr lang="en-CA" sz="2000" dirty="0"/>
              <a:t> theory of evolution considers the dynamic </a:t>
            </a:r>
            <a:r>
              <a:rPr lang="en-CA" sz="2000" dirty="0" err="1"/>
              <a:t>holobiont</a:t>
            </a:r>
            <a:r>
              <a:rPr lang="en-CA" sz="2000" dirty="0"/>
              <a:t> as a single </a:t>
            </a:r>
            <a:r>
              <a:rPr lang="en-CA" sz="2000" b="1" dirty="0"/>
              <a:t>unit for natural selection </a:t>
            </a:r>
            <a:r>
              <a:rPr lang="mr-IN" sz="2000" dirty="0"/>
              <a:t>…</a:t>
            </a:r>
            <a:r>
              <a:rPr lang="en-US" sz="2000" dirty="0"/>
              <a:t> </a:t>
            </a:r>
            <a:r>
              <a:rPr lang="en-CA" sz="2000" dirty="0"/>
              <a:t>’’ (Singh et al. 2013). </a:t>
            </a:r>
          </a:p>
          <a:p>
            <a:endParaRPr lang="en-CA" sz="2000" dirty="0"/>
          </a:p>
          <a:p>
            <a:r>
              <a:rPr lang="en-CA" sz="2000" dirty="0"/>
              <a:t>‘‘Thus, the </a:t>
            </a:r>
            <a:r>
              <a:rPr lang="en-CA" sz="2000" dirty="0" err="1"/>
              <a:t>holobiont</a:t>
            </a:r>
            <a:r>
              <a:rPr lang="en-CA" sz="2000" dirty="0"/>
              <a:t>, with its integrated community of species, becomes a </a:t>
            </a:r>
            <a:r>
              <a:rPr lang="en-CA" sz="2000" b="1" dirty="0"/>
              <a:t>unit of natural selection </a:t>
            </a:r>
            <a:r>
              <a:rPr lang="mr-IN" sz="2000" dirty="0"/>
              <a:t>…</a:t>
            </a:r>
            <a:r>
              <a:rPr lang="en-CA" sz="2000" dirty="0"/>
              <a:t>’’ (Gilbert 2014). </a:t>
            </a:r>
          </a:p>
          <a:p>
            <a:endParaRPr lang="en-CA" sz="2000" dirty="0"/>
          </a:p>
          <a:p>
            <a:r>
              <a:rPr lang="en-CA" sz="2000" dirty="0"/>
              <a:t>‘‘The </a:t>
            </a:r>
            <a:r>
              <a:rPr lang="en-CA" sz="2000" dirty="0" err="1"/>
              <a:t>hologenome</a:t>
            </a:r>
            <a:r>
              <a:rPr lang="en-CA" sz="2000" dirty="0"/>
              <a:t> concept is a holistic view of genetics in which animals and plants are </a:t>
            </a:r>
            <a:r>
              <a:rPr lang="en-CA" sz="2000" dirty="0" err="1"/>
              <a:t>polygenomic</a:t>
            </a:r>
            <a:r>
              <a:rPr lang="en-CA" sz="2000" dirty="0"/>
              <a:t> entities. Thus, </a:t>
            </a:r>
            <a:r>
              <a:rPr lang="en-CA" sz="2000" b="1" dirty="0"/>
              <a:t>variation in the </a:t>
            </a:r>
            <a:r>
              <a:rPr lang="en-CA" sz="2000" b="1" dirty="0" err="1"/>
              <a:t>hologenome</a:t>
            </a:r>
            <a:r>
              <a:rPr lang="en-CA" sz="2000" b="1" dirty="0"/>
              <a:t> can lead to variation in phenotypes upon which natural selection … can operate</a:t>
            </a:r>
            <a:r>
              <a:rPr lang="en-CA" sz="2000" dirty="0"/>
              <a:t>’’ (</a:t>
            </a:r>
            <a:r>
              <a:rPr lang="en-CA" sz="2000" dirty="0" err="1"/>
              <a:t>Bordenstein</a:t>
            </a:r>
            <a:r>
              <a:rPr lang="en-CA" sz="2000" dirty="0"/>
              <a:t> and </a:t>
            </a:r>
            <a:r>
              <a:rPr lang="en-CA" sz="2000" dirty="0" err="1"/>
              <a:t>Theis</a:t>
            </a:r>
            <a:r>
              <a:rPr lang="en-CA" sz="2000" dirty="0"/>
              <a:t> 2015). </a:t>
            </a:r>
          </a:p>
          <a:p>
            <a:endParaRPr lang="en-US" sz="2000" dirty="0"/>
          </a:p>
          <a:p>
            <a:r>
              <a:rPr lang="en-US" sz="2000" dirty="0"/>
              <a:t>                                           Quotations collected by Derek </a:t>
            </a:r>
            <a:r>
              <a:rPr lang="en-US" sz="2000" dirty="0" err="1"/>
              <a:t>Skillings</a:t>
            </a:r>
            <a:r>
              <a:rPr lang="en-US" sz="2000" dirty="0"/>
              <a:t> (2016)</a:t>
            </a:r>
          </a:p>
        </p:txBody>
      </p:sp>
      <p:sp>
        <p:nvSpPr>
          <p:cNvPr id="7" name="TextBox 6"/>
          <p:cNvSpPr txBox="1"/>
          <p:nvPr/>
        </p:nvSpPr>
        <p:spPr>
          <a:xfrm>
            <a:off x="5297715" y="428852"/>
            <a:ext cx="1995714" cy="338554"/>
          </a:xfrm>
          <a:prstGeom prst="rect">
            <a:avLst/>
          </a:prstGeom>
          <a:noFill/>
        </p:spPr>
        <p:txBody>
          <a:bodyPr wrap="square" rtlCol="0">
            <a:spAutoFit/>
          </a:bodyPr>
          <a:lstStyle/>
          <a:p>
            <a:r>
              <a:rPr lang="en-US" sz="1600" b="1" dirty="0">
                <a:solidFill>
                  <a:srgbClr val="FF0000"/>
                </a:solidFill>
              </a:rPr>
              <a:t>microbial</a:t>
            </a:r>
          </a:p>
        </p:txBody>
      </p:sp>
      <p:cxnSp>
        <p:nvCxnSpPr>
          <p:cNvPr id="9" name="Straight Arrow Connector 8"/>
          <p:cNvCxnSpPr/>
          <p:nvPr/>
        </p:nvCxnSpPr>
        <p:spPr>
          <a:xfrm>
            <a:off x="5551716" y="740193"/>
            <a:ext cx="0" cy="194165"/>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712135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olb.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5143" y="3300675"/>
            <a:ext cx="6339114" cy="2564243"/>
          </a:xfrm>
          <a:prstGeom prst="rect">
            <a:avLst/>
          </a:prstGeom>
        </p:spPr>
      </p:pic>
      <p:pic>
        <p:nvPicPr>
          <p:cNvPr id="4" name="Picture 3" descr="Treek.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1650" y="235855"/>
            <a:ext cx="4446991" cy="3071570"/>
          </a:xfrm>
          <a:prstGeom prst="rect">
            <a:avLst/>
          </a:prstGeom>
        </p:spPr>
      </p:pic>
    </p:spTree>
    <p:extLst>
      <p:ext uri="{BB962C8B-B14F-4D97-AF65-F5344CB8AC3E}">
        <p14:creationId xmlns:p14="http://schemas.microsoft.com/office/powerpoint/2010/main" val="1761706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2" name="Picture 1" descr="smbe1.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080" y="259366"/>
            <a:ext cx="7965440" cy="1907467"/>
          </a:xfrm>
          <a:prstGeom prst="rect">
            <a:avLst/>
          </a:prstGeom>
        </p:spPr>
      </p:pic>
      <p:pic>
        <p:nvPicPr>
          <p:cNvPr id="3" name="Picture 2" descr="smbe2.tif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8160" y="2376958"/>
            <a:ext cx="8067040" cy="1822889"/>
          </a:xfrm>
          <a:prstGeom prst="rect">
            <a:avLst/>
          </a:prstGeom>
        </p:spPr>
      </p:pic>
      <p:pic>
        <p:nvPicPr>
          <p:cNvPr id="5" name="Picture 4" descr="smbe3.tif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68400" y="4404704"/>
            <a:ext cx="6471920" cy="2246322"/>
          </a:xfrm>
          <a:prstGeom prst="rect">
            <a:avLst/>
          </a:prstGeom>
        </p:spPr>
      </p:pic>
    </p:spTree>
    <p:extLst>
      <p:ext uri="{BB962C8B-B14F-4D97-AF65-F5344CB8AC3E}">
        <p14:creationId xmlns:p14="http://schemas.microsoft.com/office/powerpoint/2010/main" val="25515001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6979895-1A6A-A440-8351-6B143B0DEE2B}"/>
              </a:ext>
            </a:extLst>
          </p:cNvPr>
          <p:cNvSpPr txBox="1"/>
          <p:nvPr/>
        </p:nvSpPr>
        <p:spPr>
          <a:xfrm>
            <a:off x="691022" y="1110306"/>
            <a:ext cx="7672387" cy="3416320"/>
          </a:xfrm>
          <a:prstGeom prst="rect">
            <a:avLst/>
          </a:prstGeom>
          <a:noFill/>
        </p:spPr>
        <p:txBody>
          <a:bodyPr wrap="square" rtlCol="0">
            <a:spAutoFit/>
          </a:bodyPr>
          <a:lstStyle/>
          <a:p>
            <a:r>
              <a:rPr lang="en-CA" sz="2400" dirty="0"/>
              <a:t>“Evolution by natural selection [ENS] is change in a </a:t>
            </a:r>
            <a:r>
              <a:rPr lang="en-CA" sz="2400" i="1" dirty="0"/>
              <a:t>population </a:t>
            </a:r>
            <a:r>
              <a:rPr lang="en-CA" sz="2400" dirty="0"/>
              <a:t>owing to variation, heredity and differential reproductive success. … the criteria required are abstract; genes, cells, social groups and species can all, in principle, enter into change of this kind. </a:t>
            </a:r>
            <a:r>
              <a:rPr lang="en-CA" sz="2400" b="1" dirty="0"/>
              <a:t>For any objects to be </a:t>
            </a:r>
            <a:r>
              <a:rPr lang="en-CA" sz="2400" b="1" dirty="0">
                <a:solidFill>
                  <a:srgbClr val="FF0000"/>
                </a:solidFill>
              </a:rPr>
              <a:t>units of selection </a:t>
            </a:r>
            <a:r>
              <a:rPr lang="en-CA" sz="2400" b="1" dirty="0"/>
              <a:t>in this sense, however, they must be connected by parent–offspring relations; they must have the </a:t>
            </a:r>
            <a:r>
              <a:rPr lang="en-CA" sz="2400" b="1" i="1" dirty="0"/>
              <a:t>capacity to reproduce</a:t>
            </a:r>
            <a:r>
              <a:rPr lang="en-CA" sz="2400" b="1" dirty="0"/>
              <a:t>.”</a:t>
            </a:r>
          </a:p>
          <a:p>
            <a:endParaRPr lang="en-US" sz="2400" dirty="0"/>
          </a:p>
        </p:txBody>
      </p:sp>
      <p:sp>
        <p:nvSpPr>
          <p:cNvPr id="5" name="TextBox 4">
            <a:extLst>
              <a:ext uri="{FF2B5EF4-FFF2-40B4-BE49-F238E27FC236}">
                <a16:creationId xmlns:a16="http://schemas.microsoft.com/office/drawing/2014/main" id="{10C1630B-518E-6042-8B79-41D5FE4C77F4}"/>
              </a:ext>
            </a:extLst>
          </p:cNvPr>
          <p:cNvSpPr txBox="1"/>
          <p:nvPr/>
        </p:nvSpPr>
        <p:spPr>
          <a:xfrm>
            <a:off x="4957180" y="6308239"/>
            <a:ext cx="4649715" cy="830997"/>
          </a:xfrm>
          <a:prstGeom prst="rect">
            <a:avLst/>
          </a:prstGeom>
          <a:noFill/>
        </p:spPr>
        <p:txBody>
          <a:bodyPr wrap="square" rtlCol="0">
            <a:spAutoFit/>
          </a:bodyPr>
          <a:lstStyle/>
          <a:p>
            <a:r>
              <a:rPr lang="en-US" sz="2400" dirty="0"/>
              <a:t>Peter Godfrey-Smith (2012)</a:t>
            </a:r>
          </a:p>
          <a:p>
            <a:endParaRPr lang="en-US" sz="2400" dirty="0"/>
          </a:p>
        </p:txBody>
      </p:sp>
      <p:pic>
        <p:nvPicPr>
          <p:cNvPr id="6" name="Picture 5">
            <a:extLst>
              <a:ext uri="{FF2B5EF4-FFF2-40B4-BE49-F238E27FC236}">
                <a16:creationId xmlns:a16="http://schemas.microsoft.com/office/drawing/2014/main" id="{F103880E-C2B2-A040-9C47-C063310D464B}"/>
              </a:ext>
            </a:extLst>
          </p:cNvPr>
          <p:cNvPicPr>
            <a:picLocks noChangeAspect="1"/>
          </p:cNvPicPr>
          <p:nvPr/>
        </p:nvPicPr>
        <p:blipFill>
          <a:blip r:embed="rId3"/>
          <a:stretch>
            <a:fillRect/>
          </a:stretch>
        </p:blipFill>
        <p:spPr>
          <a:xfrm>
            <a:off x="5842000" y="3890411"/>
            <a:ext cx="1585845" cy="2378768"/>
          </a:xfrm>
          <a:prstGeom prst="rect">
            <a:avLst/>
          </a:prstGeom>
        </p:spPr>
      </p:pic>
      <p:sp>
        <p:nvSpPr>
          <p:cNvPr id="7" name="TextBox 6">
            <a:extLst>
              <a:ext uri="{FF2B5EF4-FFF2-40B4-BE49-F238E27FC236}">
                <a16:creationId xmlns:a16="http://schemas.microsoft.com/office/drawing/2014/main" id="{CB9E88EB-2D11-794C-AB51-4CA5FE8F748B}"/>
              </a:ext>
            </a:extLst>
          </p:cNvPr>
          <p:cNvSpPr txBox="1"/>
          <p:nvPr/>
        </p:nvSpPr>
        <p:spPr>
          <a:xfrm>
            <a:off x="402172" y="222517"/>
            <a:ext cx="9216368" cy="1323439"/>
          </a:xfrm>
          <a:prstGeom prst="rect">
            <a:avLst/>
          </a:prstGeom>
          <a:noFill/>
        </p:spPr>
        <p:txBody>
          <a:bodyPr wrap="square" rtlCol="0">
            <a:spAutoFit/>
          </a:bodyPr>
          <a:lstStyle/>
          <a:p>
            <a:r>
              <a:rPr lang="en-US" sz="4000" b="1" dirty="0"/>
              <a:t>WHY THIS PUSHBACK?</a:t>
            </a:r>
          </a:p>
          <a:p>
            <a:endParaRPr lang="en-US" sz="4000" b="1" dirty="0"/>
          </a:p>
        </p:txBody>
      </p:sp>
    </p:spTree>
    <p:extLst>
      <p:ext uri="{BB962C8B-B14F-4D97-AF65-F5344CB8AC3E}">
        <p14:creationId xmlns:p14="http://schemas.microsoft.com/office/powerpoint/2010/main" val="4094103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95638" y="1104865"/>
            <a:ext cx="7871317" cy="830997"/>
          </a:xfrm>
          <a:prstGeom prst="rect">
            <a:avLst/>
          </a:prstGeom>
          <a:noFill/>
        </p:spPr>
        <p:txBody>
          <a:bodyPr wrap="square" rtlCol="0">
            <a:spAutoFit/>
          </a:bodyPr>
          <a:lstStyle/>
          <a:p>
            <a:r>
              <a:rPr lang="en-US" sz="2400" i="1" dirty="0"/>
              <a:t>“A sufficient mechanism for </a:t>
            </a:r>
            <a:r>
              <a:rPr lang="en-US" sz="2400" b="1" i="1" dirty="0"/>
              <a:t>evolution by natural selection </a:t>
            </a:r>
            <a:r>
              <a:rPr lang="en-US" sz="2400" i="1" dirty="0"/>
              <a:t>is contained in three propositions.</a:t>
            </a:r>
          </a:p>
        </p:txBody>
      </p:sp>
      <p:sp>
        <p:nvSpPr>
          <p:cNvPr id="6" name="TextBox 5"/>
          <p:cNvSpPr txBox="1"/>
          <p:nvPr/>
        </p:nvSpPr>
        <p:spPr>
          <a:xfrm>
            <a:off x="981012" y="2001261"/>
            <a:ext cx="7222924" cy="1569660"/>
          </a:xfrm>
          <a:prstGeom prst="rect">
            <a:avLst/>
          </a:prstGeom>
          <a:noFill/>
        </p:spPr>
        <p:txBody>
          <a:bodyPr wrap="square" rtlCol="0">
            <a:spAutoFit/>
          </a:bodyPr>
          <a:lstStyle/>
          <a:p>
            <a:pPr marL="342900" indent="-342900">
              <a:buAutoNum type="arabicPeriod"/>
            </a:pPr>
            <a:r>
              <a:rPr lang="en-US" sz="2400" dirty="0"/>
              <a:t> There is </a:t>
            </a:r>
            <a:r>
              <a:rPr lang="en-US" sz="2400" b="1" dirty="0"/>
              <a:t>variation</a:t>
            </a:r>
            <a:r>
              <a:rPr lang="en-US" sz="2400" dirty="0"/>
              <a:t> (in phenotypic properties) ....</a:t>
            </a:r>
          </a:p>
          <a:p>
            <a:pPr marL="342900" indent="-342900">
              <a:buAutoNum type="arabicPeriod"/>
            </a:pPr>
            <a:endParaRPr lang="en-US" sz="2400" dirty="0"/>
          </a:p>
          <a:p>
            <a:endParaRPr lang="en-US" sz="2400" dirty="0"/>
          </a:p>
          <a:p>
            <a:endParaRPr lang="en-US" sz="2400" dirty="0"/>
          </a:p>
        </p:txBody>
      </p:sp>
      <p:sp>
        <p:nvSpPr>
          <p:cNvPr id="7" name="TextBox 6"/>
          <p:cNvSpPr txBox="1"/>
          <p:nvPr/>
        </p:nvSpPr>
        <p:spPr>
          <a:xfrm>
            <a:off x="771493" y="3853106"/>
            <a:ext cx="7695462" cy="830997"/>
          </a:xfrm>
          <a:prstGeom prst="rect">
            <a:avLst/>
          </a:prstGeom>
          <a:noFill/>
        </p:spPr>
        <p:txBody>
          <a:bodyPr wrap="square" rtlCol="0">
            <a:spAutoFit/>
          </a:bodyPr>
          <a:lstStyle/>
          <a:p>
            <a:r>
              <a:rPr lang="en-US" sz="2400" i="1" dirty="0"/>
              <a:t>All three conditions are necessary as well as sufficient for evolution by natural selection …”</a:t>
            </a:r>
          </a:p>
        </p:txBody>
      </p:sp>
      <p:sp>
        <p:nvSpPr>
          <p:cNvPr id="3" name="TextBox 2"/>
          <p:cNvSpPr txBox="1"/>
          <p:nvPr/>
        </p:nvSpPr>
        <p:spPr>
          <a:xfrm>
            <a:off x="981017" y="2469410"/>
            <a:ext cx="8395083" cy="830997"/>
          </a:xfrm>
          <a:prstGeom prst="rect">
            <a:avLst/>
          </a:prstGeom>
          <a:noFill/>
        </p:spPr>
        <p:txBody>
          <a:bodyPr wrap="square" rtlCol="0">
            <a:spAutoFit/>
          </a:bodyPr>
          <a:lstStyle/>
          <a:p>
            <a:r>
              <a:rPr lang="en-US" sz="2400" dirty="0"/>
              <a:t>2.   The variation is … </a:t>
            </a:r>
            <a:r>
              <a:rPr lang="en-US" sz="2400" b="1" dirty="0"/>
              <a:t>heritable</a:t>
            </a:r>
            <a:r>
              <a:rPr lang="en-US" sz="2400" dirty="0"/>
              <a:t> …</a:t>
            </a:r>
          </a:p>
          <a:p>
            <a:endParaRPr lang="en-US" sz="2400" dirty="0"/>
          </a:p>
        </p:txBody>
      </p:sp>
      <p:sp>
        <p:nvSpPr>
          <p:cNvPr id="9" name="TextBox 8"/>
          <p:cNvSpPr txBox="1"/>
          <p:nvPr/>
        </p:nvSpPr>
        <p:spPr>
          <a:xfrm>
            <a:off x="5482920" y="6299096"/>
            <a:ext cx="3386873" cy="461665"/>
          </a:xfrm>
          <a:prstGeom prst="rect">
            <a:avLst/>
          </a:prstGeom>
          <a:noFill/>
        </p:spPr>
        <p:txBody>
          <a:bodyPr wrap="square" rtlCol="0">
            <a:spAutoFit/>
          </a:bodyPr>
          <a:lstStyle/>
          <a:p>
            <a:r>
              <a:rPr lang="en-US" sz="2400" dirty="0"/>
              <a:t>Richard </a:t>
            </a:r>
            <a:r>
              <a:rPr lang="en-US" sz="2400" dirty="0" err="1"/>
              <a:t>Lewontin</a:t>
            </a:r>
            <a:r>
              <a:rPr lang="en-US" sz="2400" dirty="0"/>
              <a:t> (1985)</a:t>
            </a:r>
          </a:p>
        </p:txBody>
      </p:sp>
      <p:sp>
        <p:nvSpPr>
          <p:cNvPr id="2" name="Slide Number Placeholder 1"/>
          <p:cNvSpPr>
            <a:spLocks noGrp="1"/>
          </p:cNvSpPr>
          <p:nvPr>
            <p:ph type="sldNum" sz="quarter" idx="12"/>
          </p:nvPr>
        </p:nvSpPr>
        <p:spPr>
          <a:xfrm>
            <a:off x="6553200" y="7062931"/>
            <a:ext cx="2133600" cy="365125"/>
          </a:xfrm>
        </p:spPr>
        <p:txBody>
          <a:bodyPr/>
          <a:lstStyle/>
          <a:p>
            <a:fld id="{D6734745-D711-7B4E-AEB2-DD8C76EFAA79}" type="slidenum">
              <a:rPr lang="en-US" smtClean="0"/>
              <a:t>8</a:t>
            </a:fld>
            <a:endParaRPr lang="en-US"/>
          </a:p>
        </p:txBody>
      </p:sp>
      <p:sp>
        <p:nvSpPr>
          <p:cNvPr id="10" name="TextBox 9">
            <a:extLst>
              <a:ext uri="{FF2B5EF4-FFF2-40B4-BE49-F238E27FC236}">
                <a16:creationId xmlns:a16="http://schemas.microsoft.com/office/drawing/2014/main" id="{4B60D823-C597-624C-885E-3F9250DD0AB4}"/>
              </a:ext>
            </a:extLst>
          </p:cNvPr>
          <p:cNvSpPr txBox="1"/>
          <p:nvPr/>
        </p:nvSpPr>
        <p:spPr>
          <a:xfrm>
            <a:off x="981017" y="2920121"/>
            <a:ext cx="8395083" cy="1200329"/>
          </a:xfrm>
          <a:prstGeom prst="rect">
            <a:avLst/>
          </a:prstGeom>
          <a:noFill/>
        </p:spPr>
        <p:txBody>
          <a:bodyPr wrap="square" rtlCol="0">
            <a:spAutoFit/>
          </a:bodyPr>
          <a:lstStyle/>
          <a:p>
            <a:pPr marL="457200" indent="-457200">
              <a:buAutoNum type="arabicPeriod" startAt="3"/>
            </a:pPr>
            <a:r>
              <a:rPr lang="en-US" sz="2400" dirty="0"/>
              <a:t>Different variants leave different numbers of </a:t>
            </a:r>
            <a:r>
              <a:rPr lang="en-US" sz="2400" b="1" dirty="0"/>
              <a:t>offspring</a:t>
            </a:r>
          </a:p>
          <a:p>
            <a:r>
              <a:rPr lang="en-US" sz="2400" b="1" dirty="0"/>
              <a:t>       </a:t>
            </a:r>
            <a:r>
              <a:rPr lang="en-US" sz="2400" dirty="0"/>
              <a:t>because of their properties (</a:t>
            </a:r>
            <a:r>
              <a:rPr lang="en-US" sz="2400" b="1" dirty="0"/>
              <a:t>fitness</a:t>
            </a:r>
            <a:r>
              <a:rPr lang="en-US" sz="2400" dirty="0"/>
              <a:t>) … </a:t>
            </a:r>
          </a:p>
          <a:p>
            <a:endParaRPr lang="en-US" sz="2400" dirty="0"/>
          </a:p>
        </p:txBody>
      </p:sp>
      <p:sp>
        <p:nvSpPr>
          <p:cNvPr id="11" name="TextBox 10">
            <a:extLst>
              <a:ext uri="{FF2B5EF4-FFF2-40B4-BE49-F238E27FC236}">
                <a16:creationId xmlns:a16="http://schemas.microsoft.com/office/drawing/2014/main" id="{CB9E88EB-2D11-794C-AB51-4CA5FE8F748B}"/>
              </a:ext>
            </a:extLst>
          </p:cNvPr>
          <p:cNvSpPr txBox="1"/>
          <p:nvPr/>
        </p:nvSpPr>
        <p:spPr>
          <a:xfrm>
            <a:off x="402172" y="222517"/>
            <a:ext cx="9216368" cy="1323439"/>
          </a:xfrm>
          <a:prstGeom prst="rect">
            <a:avLst/>
          </a:prstGeom>
          <a:noFill/>
        </p:spPr>
        <p:txBody>
          <a:bodyPr wrap="square" rtlCol="0">
            <a:spAutoFit/>
          </a:bodyPr>
          <a:lstStyle/>
          <a:p>
            <a:r>
              <a:rPr lang="en-US" sz="4000" b="1" dirty="0"/>
              <a:t>ACCORDING TO LEWONTIN’S RECIPE</a:t>
            </a:r>
          </a:p>
          <a:p>
            <a:endParaRPr lang="en-US" sz="4000" b="1" dirty="0"/>
          </a:p>
        </p:txBody>
      </p:sp>
      <p:pic>
        <p:nvPicPr>
          <p:cNvPr id="4" name="Picture 3" descr="lew1.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4556" y="4626444"/>
            <a:ext cx="1848456" cy="1672652"/>
          </a:xfrm>
          <a:prstGeom prst="rect">
            <a:avLst/>
          </a:prstGeom>
        </p:spPr>
      </p:pic>
      <p:sp>
        <p:nvSpPr>
          <p:cNvPr id="12" name="Rectangle 11"/>
          <p:cNvSpPr/>
          <p:nvPr/>
        </p:nvSpPr>
        <p:spPr>
          <a:xfrm rot="21242290">
            <a:off x="1636548" y="5017622"/>
            <a:ext cx="4075180" cy="774596"/>
          </a:xfrm>
          <a:prstGeom prst="rect">
            <a:avLst/>
          </a:prstGeom>
          <a:solidFill>
            <a:schemeClr val="bg2"/>
          </a:solid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2400" b="1" dirty="0">
                <a:solidFill>
                  <a:schemeClr val="tx1"/>
                </a:solidFill>
              </a:rPr>
              <a:t>ENTAILS REPRODUCTION AND </a:t>
            </a:r>
          </a:p>
          <a:p>
            <a:r>
              <a:rPr lang="en-US" sz="2400" b="1" dirty="0">
                <a:solidFill>
                  <a:schemeClr val="tx1"/>
                </a:solidFill>
              </a:rPr>
              <a:t>PARENT-OFFSPRING LINEAGES</a:t>
            </a:r>
          </a:p>
        </p:txBody>
      </p:sp>
    </p:spTree>
    <p:extLst>
      <p:ext uri="{BB962C8B-B14F-4D97-AF65-F5344CB8AC3E}">
        <p14:creationId xmlns:p14="http://schemas.microsoft.com/office/powerpoint/2010/main" val="19307218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mbe9.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29816" y="485134"/>
            <a:ext cx="3076888" cy="4809662"/>
          </a:xfrm>
          <a:prstGeom prst="rect">
            <a:avLst/>
          </a:prstGeom>
        </p:spPr>
      </p:pic>
      <p:pic>
        <p:nvPicPr>
          <p:cNvPr id="3" name="Picture 2" descr="smbe8.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3294" y="607908"/>
            <a:ext cx="2252582" cy="5197100"/>
          </a:xfrm>
          <a:prstGeom prst="rect">
            <a:avLst/>
          </a:prstGeom>
        </p:spPr>
      </p:pic>
      <p:sp>
        <p:nvSpPr>
          <p:cNvPr id="5" name="Rectangle 4"/>
          <p:cNvSpPr/>
          <p:nvPr/>
        </p:nvSpPr>
        <p:spPr>
          <a:xfrm>
            <a:off x="3147957" y="561126"/>
            <a:ext cx="477621" cy="267383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575316" y="1183256"/>
            <a:ext cx="1074647" cy="646331"/>
          </a:xfrm>
          <a:prstGeom prst="rect">
            <a:avLst/>
          </a:prstGeom>
          <a:noFill/>
        </p:spPr>
        <p:txBody>
          <a:bodyPr wrap="square" rtlCol="0">
            <a:spAutoFit/>
          </a:bodyPr>
          <a:lstStyle/>
          <a:p>
            <a:r>
              <a:rPr lang="en-US" dirty="0"/>
              <a:t>host parent</a:t>
            </a:r>
          </a:p>
        </p:txBody>
      </p:sp>
      <p:sp>
        <p:nvSpPr>
          <p:cNvPr id="7" name="TextBox 6"/>
          <p:cNvSpPr txBox="1"/>
          <p:nvPr/>
        </p:nvSpPr>
        <p:spPr>
          <a:xfrm>
            <a:off x="4613813" y="1183256"/>
            <a:ext cx="1074647" cy="646331"/>
          </a:xfrm>
          <a:prstGeom prst="rect">
            <a:avLst/>
          </a:prstGeom>
          <a:noFill/>
        </p:spPr>
        <p:txBody>
          <a:bodyPr wrap="square" rtlCol="0">
            <a:spAutoFit/>
          </a:bodyPr>
          <a:lstStyle/>
          <a:p>
            <a:r>
              <a:rPr lang="en-US" dirty="0"/>
              <a:t>host parent</a:t>
            </a:r>
          </a:p>
        </p:txBody>
      </p:sp>
      <p:sp>
        <p:nvSpPr>
          <p:cNvPr id="8" name="TextBox 7"/>
          <p:cNvSpPr txBox="1"/>
          <p:nvPr/>
        </p:nvSpPr>
        <p:spPr>
          <a:xfrm>
            <a:off x="4646378" y="3593613"/>
            <a:ext cx="1074647" cy="646331"/>
          </a:xfrm>
          <a:prstGeom prst="rect">
            <a:avLst/>
          </a:prstGeom>
          <a:noFill/>
        </p:spPr>
        <p:txBody>
          <a:bodyPr wrap="square" rtlCol="0">
            <a:spAutoFit/>
          </a:bodyPr>
          <a:lstStyle/>
          <a:p>
            <a:r>
              <a:rPr lang="en-US" dirty="0"/>
              <a:t>host offspring</a:t>
            </a:r>
          </a:p>
        </p:txBody>
      </p:sp>
      <p:sp>
        <p:nvSpPr>
          <p:cNvPr id="9" name="TextBox 8"/>
          <p:cNvSpPr txBox="1"/>
          <p:nvPr/>
        </p:nvSpPr>
        <p:spPr>
          <a:xfrm>
            <a:off x="478052" y="3746013"/>
            <a:ext cx="1074647" cy="646331"/>
          </a:xfrm>
          <a:prstGeom prst="rect">
            <a:avLst/>
          </a:prstGeom>
          <a:noFill/>
        </p:spPr>
        <p:txBody>
          <a:bodyPr wrap="square" rtlCol="0">
            <a:spAutoFit/>
          </a:bodyPr>
          <a:lstStyle/>
          <a:p>
            <a:r>
              <a:rPr lang="en-US" dirty="0"/>
              <a:t>host offspring</a:t>
            </a:r>
          </a:p>
        </p:txBody>
      </p:sp>
      <p:sp>
        <p:nvSpPr>
          <p:cNvPr id="11" name="TextBox 10"/>
          <p:cNvSpPr txBox="1"/>
          <p:nvPr/>
        </p:nvSpPr>
        <p:spPr>
          <a:xfrm>
            <a:off x="2808552" y="1506421"/>
            <a:ext cx="1074647" cy="646331"/>
          </a:xfrm>
          <a:prstGeom prst="rect">
            <a:avLst/>
          </a:prstGeom>
          <a:noFill/>
        </p:spPr>
        <p:txBody>
          <a:bodyPr wrap="square" rtlCol="0">
            <a:spAutoFit/>
          </a:bodyPr>
          <a:lstStyle/>
          <a:p>
            <a:r>
              <a:rPr lang="en-US" dirty="0" err="1"/>
              <a:t>symbiont</a:t>
            </a:r>
            <a:r>
              <a:rPr lang="en-US" dirty="0"/>
              <a:t> parents</a:t>
            </a:r>
          </a:p>
        </p:txBody>
      </p:sp>
      <p:sp>
        <p:nvSpPr>
          <p:cNvPr id="12" name="TextBox 11"/>
          <p:cNvSpPr txBox="1"/>
          <p:nvPr/>
        </p:nvSpPr>
        <p:spPr>
          <a:xfrm>
            <a:off x="6382850" y="104346"/>
            <a:ext cx="1161999" cy="646331"/>
          </a:xfrm>
          <a:prstGeom prst="rect">
            <a:avLst/>
          </a:prstGeom>
          <a:noFill/>
        </p:spPr>
        <p:txBody>
          <a:bodyPr wrap="square" rtlCol="0">
            <a:spAutoFit/>
          </a:bodyPr>
          <a:lstStyle/>
          <a:p>
            <a:r>
              <a:rPr lang="en-US" dirty="0"/>
              <a:t>old </a:t>
            </a:r>
            <a:r>
              <a:rPr lang="en-US" dirty="0" err="1"/>
              <a:t>symbionts</a:t>
            </a:r>
            <a:endParaRPr lang="en-US" dirty="0"/>
          </a:p>
        </p:txBody>
      </p:sp>
      <p:sp>
        <p:nvSpPr>
          <p:cNvPr id="13" name="TextBox 12"/>
          <p:cNvSpPr txBox="1"/>
          <p:nvPr/>
        </p:nvSpPr>
        <p:spPr>
          <a:xfrm>
            <a:off x="7769394" y="1695970"/>
            <a:ext cx="1274620" cy="646331"/>
          </a:xfrm>
          <a:prstGeom prst="rect">
            <a:avLst/>
          </a:prstGeom>
          <a:noFill/>
        </p:spPr>
        <p:txBody>
          <a:bodyPr wrap="square" rtlCol="0">
            <a:spAutoFit/>
          </a:bodyPr>
          <a:lstStyle/>
          <a:p>
            <a:r>
              <a:rPr lang="en-US" dirty="0"/>
              <a:t>discarded</a:t>
            </a:r>
          </a:p>
          <a:p>
            <a:r>
              <a:rPr lang="en-US" dirty="0" err="1"/>
              <a:t>symbionts</a:t>
            </a:r>
            <a:endParaRPr lang="en-US" dirty="0"/>
          </a:p>
        </p:txBody>
      </p:sp>
      <p:sp>
        <p:nvSpPr>
          <p:cNvPr id="14" name="TextBox 13"/>
          <p:cNvSpPr txBox="1"/>
          <p:nvPr/>
        </p:nvSpPr>
        <p:spPr>
          <a:xfrm>
            <a:off x="2808552" y="4392344"/>
            <a:ext cx="1074647" cy="646331"/>
          </a:xfrm>
          <a:prstGeom prst="rect">
            <a:avLst/>
          </a:prstGeom>
          <a:noFill/>
        </p:spPr>
        <p:txBody>
          <a:bodyPr wrap="square" rtlCol="0">
            <a:spAutoFit/>
          </a:bodyPr>
          <a:lstStyle/>
          <a:p>
            <a:r>
              <a:rPr lang="en-US" dirty="0" err="1"/>
              <a:t>symbiont</a:t>
            </a:r>
            <a:r>
              <a:rPr lang="en-US" dirty="0"/>
              <a:t> offspring</a:t>
            </a:r>
          </a:p>
        </p:txBody>
      </p:sp>
      <p:cxnSp>
        <p:nvCxnSpPr>
          <p:cNvPr id="16" name="Straight Arrow Connector 15"/>
          <p:cNvCxnSpPr/>
          <p:nvPr/>
        </p:nvCxnSpPr>
        <p:spPr>
          <a:xfrm flipH="1" flipV="1">
            <a:off x="2442380" y="1628336"/>
            <a:ext cx="420447" cy="390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7" name="Down Arrow 16"/>
          <p:cNvSpPr/>
          <p:nvPr/>
        </p:nvSpPr>
        <p:spPr>
          <a:xfrm>
            <a:off x="759852" y="1964856"/>
            <a:ext cx="347361" cy="172687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Down Arrow 17"/>
          <p:cNvSpPr/>
          <p:nvPr/>
        </p:nvSpPr>
        <p:spPr>
          <a:xfrm>
            <a:off x="3166603" y="2274667"/>
            <a:ext cx="347361" cy="211767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Arrow Connector 18"/>
          <p:cNvCxnSpPr/>
          <p:nvPr/>
        </p:nvCxnSpPr>
        <p:spPr>
          <a:xfrm flipH="1" flipV="1">
            <a:off x="2417121" y="4424912"/>
            <a:ext cx="420447" cy="390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0" name="Down Arrow 19"/>
          <p:cNvSpPr/>
          <p:nvPr/>
        </p:nvSpPr>
        <p:spPr>
          <a:xfrm>
            <a:off x="4754929" y="1866736"/>
            <a:ext cx="347361" cy="172687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p:cNvSpPr txBox="1"/>
          <p:nvPr/>
        </p:nvSpPr>
        <p:spPr>
          <a:xfrm>
            <a:off x="7062799" y="4115345"/>
            <a:ext cx="2377761" cy="923330"/>
          </a:xfrm>
          <a:prstGeom prst="rect">
            <a:avLst/>
          </a:prstGeom>
          <a:noFill/>
        </p:spPr>
        <p:txBody>
          <a:bodyPr wrap="square" rtlCol="0">
            <a:spAutoFit/>
          </a:bodyPr>
          <a:lstStyle/>
          <a:p>
            <a:r>
              <a:rPr lang="en-US" dirty="0"/>
              <a:t>new </a:t>
            </a:r>
            <a:r>
              <a:rPr lang="en-US" dirty="0" err="1"/>
              <a:t>symbionts</a:t>
            </a:r>
            <a:endParaRPr lang="en-US" dirty="0"/>
          </a:p>
          <a:p>
            <a:r>
              <a:rPr lang="en-US" dirty="0"/>
              <a:t>recruited from environment</a:t>
            </a:r>
          </a:p>
        </p:txBody>
      </p:sp>
      <p:cxnSp>
        <p:nvCxnSpPr>
          <p:cNvPr id="22" name="Straight Arrow Connector 21"/>
          <p:cNvCxnSpPr/>
          <p:nvPr/>
        </p:nvCxnSpPr>
        <p:spPr>
          <a:xfrm flipH="1">
            <a:off x="6350619" y="770745"/>
            <a:ext cx="520099" cy="34487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rot="4481995">
            <a:off x="7374801" y="2148047"/>
            <a:ext cx="477621" cy="157560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5" name="Straight Arrow Connector 24"/>
          <p:cNvCxnSpPr/>
          <p:nvPr/>
        </p:nvCxnSpPr>
        <p:spPr>
          <a:xfrm flipV="1">
            <a:off x="5557772" y="4424912"/>
            <a:ext cx="195818" cy="42336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260218" y="5327882"/>
            <a:ext cx="4276877" cy="1631216"/>
          </a:xfrm>
          <a:prstGeom prst="rect">
            <a:avLst/>
          </a:prstGeom>
          <a:noFill/>
        </p:spPr>
        <p:txBody>
          <a:bodyPr wrap="square" rtlCol="0">
            <a:spAutoFit/>
          </a:bodyPr>
          <a:lstStyle/>
          <a:p>
            <a:r>
              <a:rPr lang="en-US" sz="2000" b="1" dirty="0">
                <a:solidFill>
                  <a:srgbClr val="FF0000"/>
                </a:solidFill>
              </a:rPr>
              <a:t>HAS</a:t>
            </a:r>
            <a:r>
              <a:rPr lang="en-US" sz="2000" b="1" dirty="0"/>
              <a:t> CAPACITY TO REPRODUCE AS A </a:t>
            </a:r>
          </a:p>
          <a:p>
            <a:r>
              <a:rPr lang="en-US" sz="2000" b="1" i="1" u="sng" dirty="0">
                <a:solidFill>
                  <a:srgbClr val="FF0000"/>
                </a:solidFill>
              </a:rPr>
              <a:t>SINGLE</a:t>
            </a:r>
            <a:r>
              <a:rPr lang="en-US" sz="2000" b="1" dirty="0"/>
              <a:t> UNIT OF SELECTION. </a:t>
            </a:r>
          </a:p>
          <a:p>
            <a:r>
              <a:rPr lang="en-US" sz="2000" b="1" dirty="0"/>
              <a:t>PARENT-OFFSPRING RELATIONS</a:t>
            </a:r>
            <a:br>
              <a:rPr lang="en-US" sz="2000" b="1" dirty="0"/>
            </a:br>
            <a:r>
              <a:rPr lang="en-US" sz="2000" b="1" dirty="0"/>
              <a:t>READILY DEFINED.           </a:t>
            </a:r>
          </a:p>
          <a:p>
            <a:r>
              <a:rPr lang="en-US" sz="2000" b="1" dirty="0"/>
              <a:t>          </a:t>
            </a:r>
          </a:p>
        </p:txBody>
      </p:sp>
      <p:cxnSp>
        <p:nvCxnSpPr>
          <p:cNvPr id="10" name="Straight Connector 9"/>
          <p:cNvCxnSpPr/>
          <p:nvPr/>
        </p:nvCxnSpPr>
        <p:spPr>
          <a:xfrm>
            <a:off x="4375912" y="-216061"/>
            <a:ext cx="0" cy="761934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27" name="Picture 26"/>
          <p:cNvPicPr>
            <a:picLocks noChangeAspect="1"/>
          </p:cNvPicPr>
          <p:nvPr/>
        </p:nvPicPr>
        <p:blipFill>
          <a:blip r:embed="rId5"/>
          <a:stretch>
            <a:fillRect/>
          </a:stretch>
        </p:blipFill>
        <p:spPr>
          <a:xfrm>
            <a:off x="-1" y="-16394"/>
            <a:ext cx="1206037" cy="1218097"/>
          </a:xfrm>
          <a:prstGeom prst="rect">
            <a:avLst/>
          </a:prstGeom>
        </p:spPr>
      </p:pic>
      <p:sp>
        <p:nvSpPr>
          <p:cNvPr id="4" name="TextBox 3"/>
          <p:cNvSpPr txBox="1"/>
          <p:nvPr/>
        </p:nvSpPr>
        <p:spPr>
          <a:xfrm>
            <a:off x="1344337" y="99066"/>
            <a:ext cx="5104699" cy="1200329"/>
          </a:xfrm>
          <a:prstGeom prst="rect">
            <a:avLst/>
          </a:prstGeom>
          <a:noFill/>
        </p:spPr>
        <p:txBody>
          <a:bodyPr wrap="square" rtlCol="0">
            <a:spAutoFit/>
          </a:bodyPr>
          <a:lstStyle/>
          <a:p>
            <a:r>
              <a:rPr lang="en-US" b="1" dirty="0">
                <a:solidFill>
                  <a:srgbClr val="FF0000"/>
                </a:solidFill>
              </a:rPr>
              <a:t>VERTICAL                                          HORIZONTAL</a:t>
            </a:r>
          </a:p>
          <a:p>
            <a:r>
              <a:rPr lang="en-US" b="1" dirty="0">
                <a:solidFill>
                  <a:srgbClr val="FF0000"/>
                </a:solidFill>
              </a:rPr>
              <a:t>INHERITANCE                                   INHERITANCE</a:t>
            </a:r>
          </a:p>
          <a:p>
            <a:r>
              <a:rPr lang="en-US" b="1" dirty="0">
                <a:solidFill>
                  <a:srgbClr val="FF0000"/>
                </a:solidFill>
              </a:rPr>
              <a:t>                                                           (RECRUITMENT)</a:t>
            </a:r>
          </a:p>
          <a:p>
            <a:endParaRPr lang="en-US" b="1" dirty="0">
              <a:solidFill>
                <a:srgbClr val="FF0000"/>
              </a:solidFill>
            </a:endParaRPr>
          </a:p>
        </p:txBody>
      </p:sp>
      <p:sp>
        <p:nvSpPr>
          <p:cNvPr id="29" name="TextBox 28"/>
          <p:cNvSpPr txBox="1"/>
          <p:nvPr/>
        </p:nvSpPr>
        <p:spPr>
          <a:xfrm>
            <a:off x="7544849" y="2632834"/>
            <a:ext cx="1571786" cy="923330"/>
          </a:xfrm>
          <a:prstGeom prst="rect">
            <a:avLst/>
          </a:prstGeom>
          <a:noFill/>
        </p:spPr>
        <p:txBody>
          <a:bodyPr wrap="square" rtlCol="0">
            <a:spAutoFit/>
          </a:bodyPr>
          <a:lstStyle/>
          <a:p>
            <a:r>
              <a:rPr lang="en-US" dirty="0"/>
              <a:t>enormous environmental pool</a:t>
            </a:r>
          </a:p>
        </p:txBody>
      </p:sp>
      <p:sp>
        <p:nvSpPr>
          <p:cNvPr id="31" name="TextBox 30"/>
          <p:cNvSpPr txBox="1"/>
          <p:nvPr/>
        </p:nvSpPr>
        <p:spPr>
          <a:xfrm>
            <a:off x="4754929" y="5324434"/>
            <a:ext cx="4698998" cy="1323439"/>
          </a:xfrm>
          <a:prstGeom prst="rect">
            <a:avLst/>
          </a:prstGeom>
          <a:noFill/>
        </p:spPr>
        <p:txBody>
          <a:bodyPr wrap="square" rtlCol="0">
            <a:spAutoFit/>
          </a:bodyPr>
          <a:lstStyle/>
          <a:p>
            <a:r>
              <a:rPr lang="en-US" sz="2000" b="1" dirty="0">
                <a:solidFill>
                  <a:srgbClr val="FF0000"/>
                </a:solidFill>
              </a:rPr>
              <a:t>LACKS</a:t>
            </a:r>
            <a:r>
              <a:rPr lang="en-US" sz="2000" b="1" dirty="0"/>
              <a:t> CAPACITY TO REPRODUCE AS A </a:t>
            </a:r>
            <a:r>
              <a:rPr lang="en-US" sz="2000" b="1" i="1" u="sng" dirty="0">
                <a:solidFill>
                  <a:srgbClr val="FF0000"/>
                </a:solidFill>
              </a:rPr>
              <a:t>SINGLE</a:t>
            </a:r>
            <a:r>
              <a:rPr lang="en-US" sz="2000" b="1" dirty="0">
                <a:solidFill>
                  <a:srgbClr val="FF0000"/>
                </a:solidFill>
              </a:rPr>
              <a:t> </a:t>
            </a:r>
            <a:r>
              <a:rPr lang="en-US" sz="2000" b="1" dirty="0"/>
              <a:t>UNIT OF SELECTION</a:t>
            </a:r>
            <a:r>
              <a:rPr lang="en-US" sz="2000" b="1" i="1" dirty="0"/>
              <a:t>. </a:t>
            </a:r>
          </a:p>
          <a:p>
            <a:r>
              <a:rPr lang="en-US" sz="2000" b="1" dirty="0"/>
              <a:t>PARENT-OFFSPRING RELATIONS</a:t>
            </a:r>
            <a:br>
              <a:rPr lang="en-US" sz="2000" b="1" dirty="0"/>
            </a:br>
            <a:r>
              <a:rPr lang="en-US" sz="2000" b="1" dirty="0">
                <a:solidFill>
                  <a:srgbClr val="FF0000"/>
                </a:solidFill>
              </a:rPr>
              <a:t>NOT</a:t>
            </a:r>
            <a:r>
              <a:rPr lang="en-US" sz="2000" b="1" dirty="0"/>
              <a:t> READILY DEFINED.</a:t>
            </a:r>
            <a:endParaRPr lang="en-US" sz="2000" b="1" i="1" dirty="0"/>
          </a:p>
        </p:txBody>
      </p:sp>
      <p:pic>
        <p:nvPicPr>
          <p:cNvPr id="23" name="Picture 22" descr="GUT.jpe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60323" y="-16395"/>
            <a:ext cx="1583677" cy="1034369"/>
          </a:xfrm>
          <a:prstGeom prst="rect">
            <a:avLst/>
          </a:prstGeom>
        </p:spPr>
      </p:pic>
      <p:sp>
        <p:nvSpPr>
          <p:cNvPr id="26" name="TextBox 25"/>
          <p:cNvSpPr txBox="1"/>
          <p:nvPr/>
        </p:nvSpPr>
        <p:spPr>
          <a:xfrm>
            <a:off x="0" y="561126"/>
            <a:ext cx="1793177" cy="523220"/>
          </a:xfrm>
          <a:prstGeom prst="rect">
            <a:avLst/>
          </a:prstGeom>
          <a:noFill/>
        </p:spPr>
        <p:txBody>
          <a:bodyPr wrap="square" rtlCol="0">
            <a:spAutoFit/>
          </a:bodyPr>
          <a:lstStyle/>
          <a:p>
            <a:r>
              <a:rPr lang="en-US" sz="1400" b="1" dirty="0">
                <a:solidFill>
                  <a:schemeClr val="bg1"/>
                </a:solidFill>
              </a:rPr>
              <a:t>APHID -</a:t>
            </a:r>
          </a:p>
          <a:p>
            <a:r>
              <a:rPr lang="en-US" sz="1400" b="1" i="1" dirty="0">
                <a:solidFill>
                  <a:schemeClr val="bg1"/>
                </a:solidFill>
              </a:rPr>
              <a:t>BUCHNERA</a:t>
            </a:r>
          </a:p>
        </p:txBody>
      </p:sp>
      <p:sp>
        <p:nvSpPr>
          <p:cNvPr id="32" name="TextBox 31"/>
          <p:cNvSpPr txBox="1"/>
          <p:nvPr/>
        </p:nvSpPr>
        <p:spPr>
          <a:xfrm>
            <a:off x="7560323" y="451916"/>
            <a:ext cx="1793177" cy="523220"/>
          </a:xfrm>
          <a:prstGeom prst="rect">
            <a:avLst/>
          </a:prstGeom>
          <a:noFill/>
        </p:spPr>
        <p:txBody>
          <a:bodyPr wrap="square" rtlCol="0">
            <a:spAutoFit/>
          </a:bodyPr>
          <a:lstStyle/>
          <a:p>
            <a:r>
              <a:rPr lang="en-US" sz="1400" b="1" dirty="0">
                <a:solidFill>
                  <a:schemeClr val="bg1"/>
                </a:solidFill>
              </a:rPr>
              <a:t>HUMAN -</a:t>
            </a:r>
          </a:p>
          <a:p>
            <a:r>
              <a:rPr lang="en-US" sz="1400" b="1" dirty="0">
                <a:solidFill>
                  <a:schemeClr val="bg1"/>
                </a:solidFill>
              </a:rPr>
              <a:t>GUT MICROBES</a:t>
            </a:r>
            <a:endParaRPr lang="en-US" sz="1400" b="1" i="1" dirty="0">
              <a:solidFill>
                <a:schemeClr val="bg1"/>
              </a:solidFill>
            </a:endParaRPr>
          </a:p>
        </p:txBody>
      </p:sp>
    </p:spTree>
    <p:extLst>
      <p:ext uri="{BB962C8B-B14F-4D97-AF65-F5344CB8AC3E}">
        <p14:creationId xmlns:p14="http://schemas.microsoft.com/office/powerpoint/2010/main" val="47162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mbe9.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29816" y="485134"/>
            <a:ext cx="3076888" cy="4809662"/>
          </a:xfrm>
          <a:prstGeom prst="rect">
            <a:avLst/>
          </a:prstGeom>
        </p:spPr>
      </p:pic>
      <p:pic>
        <p:nvPicPr>
          <p:cNvPr id="3" name="Picture 2" descr="smbe8.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3294" y="607908"/>
            <a:ext cx="2252582" cy="5197100"/>
          </a:xfrm>
          <a:prstGeom prst="rect">
            <a:avLst/>
          </a:prstGeom>
        </p:spPr>
      </p:pic>
      <p:sp>
        <p:nvSpPr>
          <p:cNvPr id="5" name="Rectangle 4"/>
          <p:cNvSpPr/>
          <p:nvPr/>
        </p:nvSpPr>
        <p:spPr>
          <a:xfrm>
            <a:off x="3147957" y="561126"/>
            <a:ext cx="477621" cy="267383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575316" y="1183256"/>
            <a:ext cx="1074647" cy="646331"/>
          </a:xfrm>
          <a:prstGeom prst="rect">
            <a:avLst/>
          </a:prstGeom>
          <a:noFill/>
        </p:spPr>
        <p:txBody>
          <a:bodyPr wrap="square" rtlCol="0">
            <a:spAutoFit/>
          </a:bodyPr>
          <a:lstStyle/>
          <a:p>
            <a:r>
              <a:rPr lang="en-US" dirty="0"/>
              <a:t>host parent</a:t>
            </a:r>
          </a:p>
        </p:txBody>
      </p:sp>
      <p:sp>
        <p:nvSpPr>
          <p:cNvPr id="7" name="TextBox 6"/>
          <p:cNvSpPr txBox="1"/>
          <p:nvPr/>
        </p:nvSpPr>
        <p:spPr>
          <a:xfrm>
            <a:off x="4613813" y="1183256"/>
            <a:ext cx="1074647" cy="646331"/>
          </a:xfrm>
          <a:prstGeom prst="rect">
            <a:avLst/>
          </a:prstGeom>
          <a:noFill/>
        </p:spPr>
        <p:txBody>
          <a:bodyPr wrap="square" rtlCol="0">
            <a:spAutoFit/>
          </a:bodyPr>
          <a:lstStyle/>
          <a:p>
            <a:r>
              <a:rPr lang="en-US" dirty="0"/>
              <a:t>host parent</a:t>
            </a:r>
          </a:p>
        </p:txBody>
      </p:sp>
      <p:sp>
        <p:nvSpPr>
          <p:cNvPr id="8" name="TextBox 7"/>
          <p:cNvSpPr txBox="1"/>
          <p:nvPr/>
        </p:nvSpPr>
        <p:spPr>
          <a:xfrm>
            <a:off x="4646378" y="3593613"/>
            <a:ext cx="1074647" cy="646331"/>
          </a:xfrm>
          <a:prstGeom prst="rect">
            <a:avLst/>
          </a:prstGeom>
          <a:noFill/>
        </p:spPr>
        <p:txBody>
          <a:bodyPr wrap="square" rtlCol="0">
            <a:spAutoFit/>
          </a:bodyPr>
          <a:lstStyle/>
          <a:p>
            <a:r>
              <a:rPr lang="en-US" dirty="0"/>
              <a:t>host offspring</a:t>
            </a:r>
          </a:p>
        </p:txBody>
      </p:sp>
      <p:sp>
        <p:nvSpPr>
          <p:cNvPr id="9" name="TextBox 8"/>
          <p:cNvSpPr txBox="1"/>
          <p:nvPr/>
        </p:nvSpPr>
        <p:spPr>
          <a:xfrm>
            <a:off x="478052" y="3746013"/>
            <a:ext cx="1074647" cy="646331"/>
          </a:xfrm>
          <a:prstGeom prst="rect">
            <a:avLst/>
          </a:prstGeom>
          <a:noFill/>
        </p:spPr>
        <p:txBody>
          <a:bodyPr wrap="square" rtlCol="0">
            <a:spAutoFit/>
          </a:bodyPr>
          <a:lstStyle/>
          <a:p>
            <a:r>
              <a:rPr lang="en-US" dirty="0"/>
              <a:t>host offspring</a:t>
            </a:r>
          </a:p>
        </p:txBody>
      </p:sp>
      <p:sp>
        <p:nvSpPr>
          <p:cNvPr id="11" name="TextBox 10"/>
          <p:cNvSpPr txBox="1"/>
          <p:nvPr/>
        </p:nvSpPr>
        <p:spPr>
          <a:xfrm>
            <a:off x="2808552" y="1506421"/>
            <a:ext cx="1074647" cy="646331"/>
          </a:xfrm>
          <a:prstGeom prst="rect">
            <a:avLst/>
          </a:prstGeom>
          <a:noFill/>
        </p:spPr>
        <p:txBody>
          <a:bodyPr wrap="square" rtlCol="0">
            <a:spAutoFit/>
          </a:bodyPr>
          <a:lstStyle/>
          <a:p>
            <a:r>
              <a:rPr lang="en-US" dirty="0" err="1"/>
              <a:t>symbiont</a:t>
            </a:r>
            <a:r>
              <a:rPr lang="en-US" dirty="0"/>
              <a:t> parents</a:t>
            </a:r>
          </a:p>
        </p:txBody>
      </p:sp>
      <p:sp>
        <p:nvSpPr>
          <p:cNvPr id="13" name="TextBox 12"/>
          <p:cNvSpPr txBox="1"/>
          <p:nvPr/>
        </p:nvSpPr>
        <p:spPr>
          <a:xfrm>
            <a:off x="7769394" y="1695970"/>
            <a:ext cx="1274620" cy="646331"/>
          </a:xfrm>
          <a:prstGeom prst="rect">
            <a:avLst/>
          </a:prstGeom>
          <a:noFill/>
        </p:spPr>
        <p:txBody>
          <a:bodyPr wrap="square" rtlCol="0">
            <a:spAutoFit/>
          </a:bodyPr>
          <a:lstStyle/>
          <a:p>
            <a:r>
              <a:rPr lang="en-US" dirty="0"/>
              <a:t>discarded</a:t>
            </a:r>
          </a:p>
          <a:p>
            <a:r>
              <a:rPr lang="en-US" dirty="0" err="1"/>
              <a:t>symbionts</a:t>
            </a:r>
            <a:endParaRPr lang="en-US" dirty="0"/>
          </a:p>
        </p:txBody>
      </p:sp>
      <p:sp>
        <p:nvSpPr>
          <p:cNvPr id="14" name="TextBox 13"/>
          <p:cNvSpPr txBox="1"/>
          <p:nvPr/>
        </p:nvSpPr>
        <p:spPr>
          <a:xfrm>
            <a:off x="2808552" y="4392344"/>
            <a:ext cx="1074647" cy="646331"/>
          </a:xfrm>
          <a:prstGeom prst="rect">
            <a:avLst/>
          </a:prstGeom>
          <a:noFill/>
        </p:spPr>
        <p:txBody>
          <a:bodyPr wrap="square" rtlCol="0">
            <a:spAutoFit/>
          </a:bodyPr>
          <a:lstStyle/>
          <a:p>
            <a:r>
              <a:rPr lang="en-US" dirty="0" err="1"/>
              <a:t>symbiont</a:t>
            </a:r>
            <a:r>
              <a:rPr lang="en-US" dirty="0"/>
              <a:t> offspring</a:t>
            </a:r>
          </a:p>
        </p:txBody>
      </p:sp>
      <p:cxnSp>
        <p:nvCxnSpPr>
          <p:cNvPr id="16" name="Straight Arrow Connector 15"/>
          <p:cNvCxnSpPr/>
          <p:nvPr/>
        </p:nvCxnSpPr>
        <p:spPr>
          <a:xfrm flipH="1" flipV="1">
            <a:off x="2442380" y="1628336"/>
            <a:ext cx="420447" cy="390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7" name="Down Arrow 16"/>
          <p:cNvSpPr/>
          <p:nvPr/>
        </p:nvSpPr>
        <p:spPr>
          <a:xfrm>
            <a:off x="759852" y="1964856"/>
            <a:ext cx="347361" cy="172687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Down Arrow 17"/>
          <p:cNvSpPr/>
          <p:nvPr/>
        </p:nvSpPr>
        <p:spPr>
          <a:xfrm>
            <a:off x="3166603" y="2274667"/>
            <a:ext cx="347361" cy="211767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Arrow Connector 18"/>
          <p:cNvCxnSpPr/>
          <p:nvPr/>
        </p:nvCxnSpPr>
        <p:spPr>
          <a:xfrm flipH="1" flipV="1">
            <a:off x="2417121" y="4424912"/>
            <a:ext cx="420447" cy="390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0" name="Down Arrow 19"/>
          <p:cNvSpPr/>
          <p:nvPr/>
        </p:nvSpPr>
        <p:spPr>
          <a:xfrm>
            <a:off x="4754929" y="1866736"/>
            <a:ext cx="347361" cy="172687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p:cNvSpPr txBox="1"/>
          <p:nvPr/>
        </p:nvSpPr>
        <p:spPr>
          <a:xfrm>
            <a:off x="7062799" y="4115345"/>
            <a:ext cx="2377761" cy="923330"/>
          </a:xfrm>
          <a:prstGeom prst="rect">
            <a:avLst/>
          </a:prstGeom>
          <a:noFill/>
        </p:spPr>
        <p:txBody>
          <a:bodyPr wrap="square" rtlCol="0">
            <a:spAutoFit/>
          </a:bodyPr>
          <a:lstStyle/>
          <a:p>
            <a:r>
              <a:rPr lang="en-US" dirty="0"/>
              <a:t>new </a:t>
            </a:r>
            <a:r>
              <a:rPr lang="en-US" dirty="0" err="1"/>
              <a:t>symbionts</a:t>
            </a:r>
            <a:endParaRPr lang="en-US" dirty="0"/>
          </a:p>
          <a:p>
            <a:r>
              <a:rPr lang="en-US" dirty="0"/>
              <a:t>recruited from environment</a:t>
            </a:r>
          </a:p>
        </p:txBody>
      </p:sp>
      <p:cxnSp>
        <p:nvCxnSpPr>
          <p:cNvPr id="22" name="Straight Arrow Connector 21"/>
          <p:cNvCxnSpPr/>
          <p:nvPr/>
        </p:nvCxnSpPr>
        <p:spPr>
          <a:xfrm flipH="1">
            <a:off x="6350619" y="770745"/>
            <a:ext cx="520099" cy="34487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rot="4481995">
            <a:off x="7374801" y="2148047"/>
            <a:ext cx="477621" cy="157560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5" name="Straight Arrow Connector 24"/>
          <p:cNvCxnSpPr/>
          <p:nvPr/>
        </p:nvCxnSpPr>
        <p:spPr>
          <a:xfrm flipV="1">
            <a:off x="5557772" y="4424912"/>
            <a:ext cx="195818" cy="42336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260218" y="5327882"/>
            <a:ext cx="4276877" cy="1631216"/>
          </a:xfrm>
          <a:prstGeom prst="rect">
            <a:avLst/>
          </a:prstGeom>
          <a:noFill/>
        </p:spPr>
        <p:txBody>
          <a:bodyPr wrap="square" rtlCol="0">
            <a:spAutoFit/>
          </a:bodyPr>
          <a:lstStyle/>
          <a:p>
            <a:r>
              <a:rPr lang="en-US" sz="2000" b="1" dirty="0"/>
              <a:t>HAS CAPACITY TO REPRODUCE AS A </a:t>
            </a:r>
          </a:p>
          <a:p>
            <a:r>
              <a:rPr lang="en-US" sz="2000" b="1" i="1" u="sng" dirty="0">
                <a:solidFill>
                  <a:srgbClr val="FF0000"/>
                </a:solidFill>
              </a:rPr>
              <a:t>SINGLE</a:t>
            </a:r>
            <a:r>
              <a:rPr lang="en-US" sz="2000" b="1" dirty="0"/>
              <a:t> UNIT OF SELECTION. </a:t>
            </a:r>
          </a:p>
          <a:p>
            <a:r>
              <a:rPr lang="en-US" sz="2000" b="1" dirty="0"/>
              <a:t>PARENT-OFFSPRING RELATIONS</a:t>
            </a:r>
            <a:br>
              <a:rPr lang="en-US" sz="2000" b="1" dirty="0"/>
            </a:br>
            <a:r>
              <a:rPr lang="en-US" sz="2000" b="1" dirty="0"/>
              <a:t>READILY DEFINED.           </a:t>
            </a:r>
          </a:p>
          <a:p>
            <a:r>
              <a:rPr lang="en-US" sz="2000" b="1" dirty="0"/>
              <a:t>          </a:t>
            </a:r>
          </a:p>
        </p:txBody>
      </p:sp>
      <p:cxnSp>
        <p:nvCxnSpPr>
          <p:cNvPr id="10" name="Straight Connector 9"/>
          <p:cNvCxnSpPr/>
          <p:nvPr/>
        </p:nvCxnSpPr>
        <p:spPr>
          <a:xfrm>
            <a:off x="4375912" y="-216061"/>
            <a:ext cx="0" cy="761934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27" name="Picture 26"/>
          <p:cNvPicPr>
            <a:picLocks noChangeAspect="1"/>
          </p:cNvPicPr>
          <p:nvPr/>
        </p:nvPicPr>
        <p:blipFill>
          <a:blip r:embed="rId5"/>
          <a:stretch>
            <a:fillRect/>
          </a:stretch>
        </p:blipFill>
        <p:spPr>
          <a:xfrm>
            <a:off x="-1" y="-16394"/>
            <a:ext cx="1206037" cy="1218097"/>
          </a:xfrm>
          <a:prstGeom prst="rect">
            <a:avLst/>
          </a:prstGeom>
        </p:spPr>
      </p:pic>
      <p:sp>
        <p:nvSpPr>
          <p:cNvPr id="4" name="TextBox 3"/>
          <p:cNvSpPr txBox="1"/>
          <p:nvPr/>
        </p:nvSpPr>
        <p:spPr>
          <a:xfrm>
            <a:off x="1344337" y="99066"/>
            <a:ext cx="5104699" cy="1200329"/>
          </a:xfrm>
          <a:prstGeom prst="rect">
            <a:avLst/>
          </a:prstGeom>
          <a:noFill/>
        </p:spPr>
        <p:txBody>
          <a:bodyPr wrap="square" rtlCol="0">
            <a:spAutoFit/>
          </a:bodyPr>
          <a:lstStyle/>
          <a:p>
            <a:r>
              <a:rPr lang="en-US" b="1" dirty="0">
                <a:solidFill>
                  <a:srgbClr val="FF0000"/>
                </a:solidFill>
              </a:rPr>
              <a:t>VERTICAL                                          HORIZONTAL</a:t>
            </a:r>
          </a:p>
          <a:p>
            <a:r>
              <a:rPr lang="en-US" b="1" dirty="0">
                <a:solidFill>
                  <a:srgbClr val="FF0000"/>
                </a:solidFill>
              </a:rPr>
              <a:t>INHERITANCE                                   INHERITANCE</a:t>
            </a:r>
          </a:p>
          <a:p>
            <a:r>
              <a:rPr lang="en-US" b="1" dirty="0">
                <a:solidFill>
                  <a:srgbClr val="FF0000"/>
                </a:solidFill>
              </a:rPr>
              <a:t>                                                           (RECRUITMENT)</a:t>
            </a:r>
          </a:p>
          <a:p>
            <a:endParaRPr lang="en-US" b="1" dirty="0">
              <a:solidFill>
                <a:srgbClr val="FF0000"/>
              </a:solidFill>
            </a:endParaRPr>
          </a:p>
        </p:txBody>
      </p:sp>
      <p:sp>
        <p:nvSpPr>
          <p:cNvPr id="29" name="TextBox 28"/>
          <p:cNvSpPr txBox="1"/>
          <p:nvPr/>
        </p:nvSpPr>
        <p:spPr>
          <a:xfrm>
            <a:off x="7544849" y="2632834"/>
            <a:ext cx="1571786" cy="923330"/>
          </a:xfrm>
          <a:prstGeom prst="rect">
            <a:avLst/>
          </a:prstGeom>
          <a:noFill/>
        </p:spPr>
        <p:txBody>
          <a:bodyPr wrap="square" rtlCol="0">
            <a:spAutoFit/>
          </a:bodyPr>
          <a:lstStyle/>
          <a:p>
            <a:r>
              <a:rPr lang="en-US" dirty="0"/>
              <a:t>enormous environmental pool</a:t>
            </a:r>
          </a:p>
        </p:txBody>
      </p:sp>
      <p:sp>
        <p:nvSpPr>
          <p:cNvPr id="31" name="TextBox 30"/>
          <p:cNvSpPr txBox="1"/>
          <p:nvPr/>
        </p:nvSpPr>
        <p:spPr>
          <a:xfrm>
            <a:off x="4754929" y="5324434"/>
            <a:ext cx="4698998" cy="1323439"/>
          </a:xfrm>
          <a:prstGeom prst="rect">
            <a:avLst/>
          </a:prstGeom>
          <a:noFill/>
        </p:spPr>
        <p:txBody>
          <a:bodyPr wrap="square" rtlCol="0">
            <a:spAutoFit/>
          </a:bodyPr>
          <a:lstStyle/>
          <a:p>
            <a:r>
              <a:rPr lang="en-US" sz="2000" b="1" dirty="0">
                <a:solidFill>
                  <a:srgbClr val="FF0000"/>
                </a:solidFill>
              </a:rPr>
              <a:t>LACKS</a:t>
            </a:r>
            <a:r>
              <a:rPr lang="en-US" sz="2000" b="1" dirty="0"/>
              <a:t> CAPACITY TO REPRODUCE AS A </a:t>
            </a:r>
            <a:r>
              <a:rPr lang="en-US" sz="2000" b="1" i="1" u="sng" dirty="0">
                <a:solidFill>
                  <a:srgbClr val="FF0000"/>
                </a:solidFill>
              </a:rPr>
              <a:t>SINGLE</a:t>
            </a:r>
            <a:r>
              <a:rPr lang="en-US" sz="2000" b="1" dirty="0">
                <a:solidFill>
                  <a:srgbClr val="FF0000"/>
                </a:solidFill>
              </a:rPr>
              <a:t> </a:t>
            </a:r>
            <a:r>
              <a:rPr lang="en-US" sz="2000" b="1" dirty="0"/>
              <a:t>UNIT OF SELECTION</a:t>
            </a:r>
            <a:r>
              <a:rPr lang="en-US" sz="2000" b="1" i="1" dirty="0"/>
              <a:t>. </a:t>
            </a:r>
          </a:p>
          <a:p>
            <a:r>
              <a:rPr lang="en-US" sz="2000" b="1" dirty="0"/>
              <a:t>PARENT-OFFSPRING RELATIONS</a:t>
            </a:r>
            <a:br>
              <a:rPr lang="en-US" sz="2000" b="1" dirty="0"/>
            </a:br>
            <a:r>
              <a:rPr lang="en-US" sz="2000" b="1" dirty="0">
                <a:solidFill>
                  <a:srgbClr val="FF0000"/>
                </a:solidFill>
              </a:rPr>
              <a:t>NOT</a:t>
            </a:r>
            <a:r>
              <a:rPr lang="en-US" sz="2000" b="1" dirty="0"/>
              <a:t> READILY DEFINED.</a:t>
            </a:r>
            <a:endParaRPr lang="en-US" sz="2000" b="1" i="1" dirty="0"/>
          </a:p>
        </p:txBody>
      </p:sp>
      <p:sp>
        <p:nvSpPr>
          <p:cNvPr id="32" name="Rectangle 31"/>
          <p:cNvSpPr/>
          <p:nvPr/>
        </p:nvSpPr>
        <p:spPr>
          <a:xfrm>
            <a:off x="4646378" y="2885529"/>
            <a:ext cx="4397636" cy="2593613"/>
          </a:xfrm>
          <a:prstGeom prst="rect">
            <a:avLst/>
          </a:prstGeom>
          <a:solidFill>
            <a:schemeClr val="bg2"/>
          </a:solidFill>
          <a:ln w="76200" cmpd="sng">
            <a:solidFill>
              <a:srgbClr val="FF0000"/>
            </a:solidFill>
          </a:ln>
          <a:effectLst>
            <a:outerShdw blurRad="40000" dist="23000" dir="5400000" sx="96000" sy="96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TextBox 32"/>
          <p:cNvSpPr txBox="1"/>
          <p:nvPr/>
        </p:nvSpPr>
        <p:spPr>
          <a:xfrm>
            <a:off x="4754929" y="2862439"/>
            <a:ext cx="4089714" cy="2554545"/>
          </a:xfrm>
          <a:prstGeom prst="rect">
            <a:avLst/>
          </a:prstGeom>
          <a:noFill/>
        </p:spPr>
        <p:txBody>
          <a:bodyPr wrap="square" rtlCol="0">
            <a:spAutoFit/>
          </a:bodyPr>
          <a:lstStyle/>
          <a:p>
            <a:r>
              <a:rPr lang="en-US" sz="2000" dirty="0"/>
              <a:t>SYMBIONTS AND HOSTS MAY CO-EVOLVE AS SPECIES (EACH USING THE OTHER AS ITS ‘ENVIRONMENT’). BUT AN INDIVIDUAL HOST AND ITS SYMBIONTS DO </a:t>
            </a:r>
            <a:r>
              <a:rPr lang="en-US" sz="2000" b="1" i="1" dirty="0"/>
              <a:t>NOT </a:t>
            </a:r>
            <a:r>
              <a:rPr lang="en-US" sz="2000" b="1" dirty="0"/>
              <a:t>COMPRISE A </a:t>
            </a:r>
            <a:r>
              <a:rPr lang="en-US" sz="2000" b="1" i="1" dirty="0"/>
              <a:t>UNIT OF SELECTION, </a:t>
            </a:r>
            <a:r>
              <a:rPr lang="en-US" sz="2000" dirty="0"/>
              <a:t>BECAUSE THEY </a:t>
            </a:r>
            <a:r>
              <a:rPr lang="en-US" sz="2000" b="1" dirty="0"/>
              <a:t>LACK THE </a:t>
            </a:r>
            <a:r>
              <a:rPr lang="en-US" sz="2000" b="1" i="1" dirty="0"/>
              <a:t>CAPACITY TO REPRODUCE AS A UNIT.</a:t>
            </a:r>
          </a:p>
        </p:txBody>
      </p:sp>
      <p:pic>
        <p:nvPicPr>
          <p:cNvPr id="34" name="Picture 33" descr="GUT.jpe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60323" y="-16395"/>
            <a:ext cx="1583677" cy="1034369"/>
          </a:xfrm>
          <a:prstGeom prst="rect">
            <a:avLst/>
          </a:prstGeom>
        </p:spPr>
      </p:pic>
      <p:sp>
        <p:nvSpPr>
          <p:cNvPr id="35" name="TextBox 34"/>
          <p:cNvSpPr txBox="1"/>
          <p:nvPr/>
        </p:nvSpPr>
        <p:spPr>
          <a:xfrm>
            <a:off x="6382850" y="104346"/>
            <a:ext cx="1161999" cy="646331"/>
          </a:xfrm>
          <a:prstGeom prst="rect">
            <a:avLst/>
          </a:prstGeom>
          <a:noFill/>
        </p:spPr>
        <p:txBody>
          <a:bodyPr wrap="square" rtlCol="0">
            <a:spAutoFit/>
          </a:bodyPr>
          <a:lstStyle/>
          <a:p>
            <a:r>
              <a:rPr lang="en-US" dirty="0"/>
              <a:t>old </a:t>
            </a:r>
            <a:r>
              <a:rPr lang="en-US" dirty="0" err="1"/>
              <a:t>symbionts</a:t>
            </a:r>
            <a:endParaRPr lang="en-US" dirty="0"/>
          </a:p>
        </p:txBody>
      </p:sp>
      <p:sp>
        <p:nvSpPr>
          <p:cNvPr id="36" name="TextBox 35"/>
          <p:cNvSpPr txBox="1"/>
          <p:nvPr/>
        </p:nvSpPr>
        <p:spPr>
          <a:xfrm>
            <a:off x="0" y="561126"/>
            <a:ext cx="1793177" cy="523220"/>
          </a:xfrm>
          <a:prstGeom prst="rect">
            <a:avLst/>
          </a:prstGeom>
          <a:noFill/>
        </p:spPr>
        <p:txBody>
          <a:bodyPr wrap="square" rtlCol="0">
            <a:spAutoFit/>
          </a:bodyPr>
          <a:lstStyle/>
          <a:p>
            <a:r>
              <a:rPr lang="en-US" sz="1400" b="1" dirty="0">
                <a:solidFill>
                  <a:schemeClr val="bg1"/>
                </a:solidFill>
              </a:rPr>
              <a:t>APHID -</a:t>
            </a:r>
          </a:p>
          <a:p>
            <a:r>
              <a:rPr lang="en-US" sz="1400" b="1" i="1" dirty="0">
                <a:solidFill>
                  <a:schemeClr val="bg1"/>
                </a:solidFill>
              </a:rPr>
              <a:t>BUCHNERA</a:t>
            </a:r>
          </a:p>
        </p:txBody>
      </p:sp>
      <p:sp>
        <p:nvSpPr>
          <p:cNvPr id="37" name="TextBox 36"/>
          <p:cNvSpPr txBox="1"/>
          <p:nvPr/>
        </p:nvSpPr>
        <p:spPr>
          <a:xfrm>
            <a:off x="7560323" y="451916"/>
            <a:ext cx="1793177" cy="523220"/>
          </a:xfrm>
          <a:prstGeom prst="rect">
            <a:avLst/>
          </a:prstGeom>
          <a:noFill/>
        </p:spPr>
        <p:txBody>
          <a:bodyPr wrap="square" rtlCol="0">
            <a:spAutoFit/>
          </a:bodyPr>
          <a:lstStyle/>
          <a:p>
            <a:r>
              <a:rPr lang="en-US" sz="1400" b="1" dirty="0">
                <a:solidFill>
                  <a:schemeClr val="bg1"/>
                </a:solidFill>
              </a:rPr>
              <a:t>HUMAN -</a:t>
            </a:r>
          </a:p>
          <a:p>
            <a:r>
              <a:rPr lang="en-US" sz="1400" b="1" dirty="0">
                <a:solidFill>
                  <a:schemeClr val="bg1"/>
                </a:solidFill>
              </a:rPr>
              <a:t>GUT MICROBES</a:t>
            </a:r>
            <a:endParaRPr lang="en-US" sz="1400" b="1" i="1" dirty="0">
              <a:solidFill>
                <a:schemeClr val="bg1"/>
              </a:solidFill>
            </a:endParaRPr>
          </a:p>
        </p:txBody>
      </p:sp>
    </p:spTree>
    <p:extLst>
      <p:ext uri="{BB962C8B-B14F-4D97-AF65-F5344CB8AC3E}">
        <p14:creationId xmlns:p14="http://schemas.microsoft.com/office/powerpoint/2010/main" val="3681403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R1.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454" y="60960"/>
            <a:ext cx="3912829" cy="6572891"/>
          </a:xfrm>
          <a:prstGeom prst="rect">
            <a:avLst/>
          </a:prstGeom>
        </p:spPr>
      </p:pic>
      <p:sp>
        <p:nvSpPr>
          <p:cNvPr id="3" name="TextBox 2"/>
          <p:cNvSpPr txBox="1"/>
          <p:nvPr/>
        </p:nvSpPr>
        <p:spPr>
          <a:xfrm>
            <a:off x="2873711" y="6534889"/>
            <a:ext cx="3839087" cy="276999"/>
          </a:xfrm>
          <a:prstGeom prst="rect">
            <a:avLst/>
          </a:prstGeom>
          <a:noFill/>
        </p:spPr>
        <p:txBody>
          <a:bodyPr wrap="square" rtlCol="0">
            <a:spAutoFit/>
          </a:bodyPr>
          <a:lstStyle/>
          <a:p>
            <a:r>
              <a:rPr lang="en-US" sz="1200" dirty="0" err="1"/>
              <a:t>Lozupone</a:t>
            </a:r>
            <a:r>
              <a:rPr lang="en-US" sz="1200" dirty="0"/>
              <a:t> et al. (2102)</a:t>
            </a:r>
          </a:p>
        </p:txBody>
      </p:sp>
      <p:sp>
        <p:nvSpPr>
          <p:cNvPr id="7" name="TextBox 6"/>
          <p:cNvSpPr txBox="1"/>
          <p:nvPr/>
        </p:nvSpPr>
        <p:spPr>
          <a:xfrm>
            <a:off x="4727950" y="1272171"/>
            <a:ext cx="4165059" cy="2554545"/>
          </a:xfrm>
          <a:prstGeom prst="rect">
            <a:avLst/>
          </a:prstGeom>
          <a:noFill/>
        </p:spPr>
        <p:txBody>
          <a:bodyPr wrap="square" rtlCol="0">
            <a:spAutoFit/>
          </a:bodyPr>
          <a:lstStyle/>
          <a:p>
            <a:r>
              <a:rPr lang="en-US" sz="1600" dirty="0"/>
              <a:t>“This conservation suggests a high degree of redundancy in the gut </a:t>
            </a:r>
            <a:r>
              <a:rPr lang="en-US" sz="1600" dirty="0" err="1"/>
              <a:t>microbiome</a:t>
            </a:r>
            <a:r>
              <a:rPr lang="en-US" sz="1600" dirty="0"/>
              <a:t> and supports an ecological view of each individual as an ‘island’ inhabited by unique collections of microbial </a:t>
            </a:r>
            <a:r>
              <a:rPr lang="en-US" sz="1600" dirty="0" err="1"/>
              <a:t>phylotypes</a:t>
            </a:r>
            <a:r>
              <a:rPr lang="en-US" sz="1600" dirty="0"/>
              <a:t>: as in actual islands, different species assemblages converge on shared core functions provided by distinctive components.” </a:t>
            </a:r>
          </a:p>
          <a:p>
            <a:r>
              <a:rPr lang="en-US" sz="1600" dirty="0"/>
              <a:t>                              </a:t>
            </a:r>
            <a:r>
              <a:rPr lang="en-US" sz="1600" dirty="0" err="1"/>
              <a:t>Turnbaugh</a:t>
            </a:r>
            <a:r>
              <a:rPr lang="en-US" sz="1600" dirty="0"/>
              <a:t> et al. (2009)</a:t>
            </a:r>
            <a:endParaRPr lang="en-CA" sz="1600" dirty="0"/>
          </a:p>
          <a:p>
            <a:endParaRPr lang="en-US" sz="1600" dirty="0"/>
          </a:p>
        </p:txBody>
      </p:sp>
      <p:pic>
        <p:nvPicPr>
          <p:cNvPr id="8" name="Picture 7"/>
          <p:cNvPicPr>
            <a:picLocks noChangeAspect="1"/>
          </p:cNvPicPr>
          <p:nvPr/>
        </p:nvPicPr>
        <p:blipFill>
          <a:blip r:embed="rId4"/>
          <a:stretch>
            <a:fillRect/>
          </a:stretch>
        </p:blipFill>
        <p:spPr>
          <a:xfrm>
            <a:off x="4727950" y="3938838"/>
            <a:ext cx="4146175" cy="2695013"/>
          </a:xfrm>
          <a:prstGeom prst="rect">
            <a:avLst/>
          </a:prstGeom>
        </p:spPr>
      </p:pic>
      <p:sp>
        <p:nvSpPr>
          <p:cNvPr id="4" name="TextBox 3"/>
          <p:cNvSpPr txBox="1"/>
          <p:nvPr/>
        </p:nvSpPr>
        <p:spPr>
          <a:xfrm>
            <a:off x="4727950" y="167098"/>
            <a:ext cx="4343479" cy="1015663"/>
          </a:xfrm>
          <a:prstGeom prst="rect">
            <a:avLst/>
          </a:prstGeom>
          <a:noFill/>
        </p:spPr>
        <p:txBody>
          <a:bodyPr wrap="square" rtlCol="0">
            <a:spAutoFit/>
          </a:bodyPr>
          <a:lstStyle/>
          <a:p>
            <a:r>
              <a:rPr lang="en-US" sz="2000" b="1" i="1" dirty="0"/>
              <a:t>BUT STILL </a:t>
            </a:r>
            <a:r>
              <a:rPr lang="en-US" sz="2000" b="1" dirty="0"/>
              <a:t>, COLLECTIVE METABOLISM (“FUNCTION”) SEEMS MORE STABLE (CONSERVED) THAN IS TAXONOMY.</a:t>
            </a:r>
          </a:p>
        </p:txBody>
      </p:sp>
      <p:sp>
        <p:nvSpPr>
          <p:cNvPr id="5" name="Slide Number Placeholder 4"/>
          <p:cNvSpPr>
            <a:spLocks noGrp="1"/>
          </p:cNvSpPr>
          <p:nvPr>
            <p:ph type="sldNum" sz="quarter" idx="12"/>
          </p:nvPr>
        </p:nvSpPr>
        <p:spPr/>
        <p:txBody>
          <a:bodyPr/>
          <a:lstStyle/>
          <a:p>
            <a:fld id="{D6734745-D711-7B4E-AEB2-DD8C76EFAA79}" type="slidenum">
              <a:rPr lang="en-US" smtClean="0"/>
              <a:t>11</a:t>
            </a:fld>
            <a:endParaRPr lang="en-US"/>
          </a:p>
        </p:txBody>
      </p:sp>
    </p:spTree>
    <p:extLst>
      <p:ext uri="{BB962C8B-B14F-4D97-AF65-F5344CB8AC3E}">
        <p14:creationId xmlns:p14="http://schemas.microsoft.com/office/powerpoint/2010/main" val="42789030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727950" y="167098"/>
            <a:ext cx="4028899" cy="1323439"/>
          </a:xfrm>
          <a:prstGeom prst="rect">
            <a:avLst/>
          </a:prstGeom>
          <a:noFill/>
        </p:spPr>
        <p:txBody>
          <a:bodyPr wrap="square" rtlCol="0">
            <a:spAutoFit/>
          </a:bodyPr>
          <a:lstStyle/>
          <a:p>
            <a:r>
              <a:rPr lang="en-US" sz="2000" b="1" dirty="0"/>
              <a:t>AND THIS IS TRUE FOR MANY SORTS OF MICROBIAL COMMUNITIES, NOT JUST THOSE THAT ARE PARTS OF “HOLOBIONTS”.</a:t>
            </a:r>
          </a:p>
        </p:txBody>
      </p:sp>
      <p:pic>
        <p:nvPicPr>
          <p:cNvPr id="5" name="Picture 4"/>
          <p:cNvPicPr>
            <a:picLocks noChangeAspect="1"/>
          </p:cNvPicPr>
          <p:nvPr/>
        </p:nvPicPr>
        <p:blipFill>
          <a:blip r:embed="rId2"/>
          <a:stretch>
            <a:fillRect/>
          </a:stretch>
        </p:blipFill>
        <p:spPr>
          <a:xfrm>
            <a:off x="610710" y="329394"/>
            <a:ext cx="3634704" cy="1817352"/>
          </a:xfrm>
          <a:prstGeom prst="rect">
            <a:avLst/>
          </a:prstGeom>
        </p:spPr>
      </p:pic>
      <p:pic>
        <p:nvPicPr>
          <p:cNvPr id="6" name="Picture 5" descr="1024px-Nitrogen_Cycle.sv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5712" y="1563108"/>
            <a:ext cx="3428004" cy="2571003"/>
          </a:xfrm>
          <a:prstGeom prst="rect">
            <a:avLst/>
          </a:prstGeom>
        </p:spPr>
      </p:pic>
      <p:pic>
        <p:nvPicPr>
          <p:cNvPr id="7" name="Picture 6"/>
          <p:cNvPicPr>
            <a:picLocks noChangeAspect="1"/>
          </p:cNvPicPr>
          <p:nvPr/>
        </p:nvPicPr>
        <p:blipFill>
          <a:blip r:embed="rId4"/>
          <a:stretch>
            <a:fillRect/>
          </a:stretch>
        </p:blipFill>
        <p:spPr>
          <a:xfrm>
            <a:off x="6725448" y="4530163"/>
            <a:ext cx="2188246" cy="2188246"/>
          </a:xfrm>
          <a:prstGeom prst="rect">
            <a:avLst/>
          </a:prstGeom>
        </p:spPr>
      </p:pic>
      <p:pic>
        <p:nvPicPr>
          <p:cNvPr id="8" name="Picture 7" descr="A1.jpe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37642" y="4286385"/>
            <a:ext cx="2407557" cy="2432024"/>
          </a:xfrm>
          <a:prstGeom prst="rect">
            <a:avLst/>
          </a:prstGeom>
        </p:spPr>
      </p:pic>
      <p:pic>
        <p:nvPicPr>
          <p:cNvPr id="9" name="Picture 8" descr="A2.jpe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2296" y="3412270"/>
            <a:ext cx="3175000" cy="2096823"/>
          </a:xfrm>
          <a:prstGeom prst="rect">
            <a:avLst/>
          </a:prstGeom>
        </p:spPr>
      </p:pic>
      <p:pic>
        <p:nvPicPr>
          <p:cNvPr id="10" name="Picture 9" descr="A3.jpe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89376" y="1730325"/>
            <a:ext cx="2357262" cy="2069152"/>
          </a:xfrm>
          <a:prstGeom prst="rect">
            <a:avLst/>
          </a:prstGeom>
        </p:spPr>
      </p:pic>
    </p:spTree>
    <p:extLst>
      <p:ext uri="{BB962C8B-B14F-4D97-AF65-F5344CB8AC3E}">
        <p14:creationId xmlns:p14="http://schemas.microsoft.com/office/powerpoint/2010/main" val="12541932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4769" y="1034044"/>
            <a:ext cx="8170959" cy="3416320"/>
          </a:xfrm>
          <a:prstGeom prst="rect">
            <a:avLst/>
          </a:prstGeom>
          <a:noFill/>
        </p:spPr>
        <p:txBody>
          <a:bodyPr wrap="square" rtlCol="0">
            <a:spAutoFit/>
          </a:bodyPr>
          <a:lstStyle/>
          <a:p>
            <a:r>
              <a:rPr lang="en-US" sz="2400" dirty="0"/>
              <a:t>If the individual organisms or taxa (the singers) involved do not collectively comprise a single unit of selection, and yet the pattern of “functional” (aka metabolic) interactions between them (the song) remains more-or-less the same (possibly evolving over time), then </a:t>
            </a:r>
            <a:r>
              <a:rPr lang="en-US" sz="2400" i="1" dirty="0"/>
              <a:t>just maybe </a:t>
            </a:r>
            <a:r>
              <a:rPr lang="en-US" sz="2400" dirty="0"/>
              <a:t>…</a:t>
            </a:r>
          </a:p>
          <a:p>
            <a:endParaRPr lang="en-US" sz="2400" dirty="0"/>
          </a:p>
          <a:p>
            <a:endParaRPr lang="en-US" sz="2400" dirty="0"/>
          </a:p>
          <a:p>
            <a:endParaRPr lang="en-US" sz="2400" dirty="0"/>
          </a:p>
          <a:p>
            <a:endParaRPr lang="en-US" sz="2400" dirty="0"/>
          </a:p>
        </p:txBody>
      </p:sp>
      <p:pic>
        <p:nvPicPr>
          <p:cNvPr id="7" name="Picture 6"/>
          <p:cNvPicPr>
            <a:picLocks noChangeAspect="1"/>
          </p:cNvPicPr>
          <p:nvPr/>
        </p:nvPicPr>
        <p:blipFill>
          <a:blip r:embed="rId3"/>
          <a:stretch>
            <a:fillRect/>
          </a:stretch>
        </p:blipFill>
        <p:spPr>
          <a:xfrm flipH="1">
            <a:off x="6196353" y="4320434"/>
            <a:ext cx="2509375" cy="2509375"/>
          </a:xfrm>
          <a:prstGeom prst="rect">
            <a:avLst/>
          </a:prstGeom>
        </p:spPr>
      </p:pic>
      <p:sp>
        <p:nvSpPr>
          <p:cNvPr id="5" name="TextBox 4"/>
          <p:cNvSpPr txBox="1"/>
          <p:nvPr/>
        </p:nvSpPr>
        <p:spPr>
          <a:xfrm>
            <a:off x="497571" y="266313"/>
            <a:ext cx="9216368" cy="1323439"/>
          </a:xfrm>
          <a:prstGeom prst="rect">
            <a:avLst/>
          </a:prstGeom>
          <a:noFill/>
        </p:spPr>
        <p:txBody>
          <a:bodyPr wrap="square" rtlCol="0">
            <a:spAutoFit/>
          </a:bodyPr>
          <a:lstStyle/>
          <a:p>
            <a:r>
              <a:rPr lang="en-US" sz="4000" dirty="0"/>
              <a:t> </a:t>
            </a:r>
          </a:p>
          <a:p>
            <a:endParaRPr lang="en-US" sz="4000" dirty="0"/>
          </a:p>
        </p:txBody>
      </p:sp>
      <p:sp>
        <p:nvSpPr>
          <p:cNvPr id="4" name="TextBox 3"/>
          <p:cNvSpPr txBox="1"/>
          <p:nvPr/>
        </p:nvSpPr>
        <p:spPr>
          <a:xfrm>
            <a:off x="534769" y="3024585"/>
            <a:ext cx="8152031" cy="1569660"/>
          </a:xfrm>
          <a:prstGeom prst="rect">
            <a:avLst/>
          </a:prstGeom>
          <a:noFill/>
        </p:spPr>
        <p:txBody>
          <a:bodyPr wrap="square" rtlCol="0">
            <a:spAutoFit/>
          </a:bodyPr>
          <a:lstStyle/>
          <a:p>
            <a:r>
              <a:rPr lang="en-US" sz="2400" dirty="0"/>
              <a:t>It</a:t>
            </a:r>
            <a:r>
              <a:rPr lang="fr-FR" sz="2400" dirty="0"/>
              <a:t>’</a:t>
            </a:r>
            <a:r>
              <a:rPr lang="en-US" sz="2400" dirty="0"/>
              <a:t>s actually </a:t>
            </a:r>
            <a:r>
              <a:rPr lang="en-US" sz="2400" b="1" dirty="0"/>
              <a:t>the interaction pattern itself </a:t>
            </a:r>
            <a:r>
              <a:rPr lang="en-US" sz="2400" dirty="0"/>
              <a:t>(the song), and not the singers, that should be considered the </a:t>
            </a:r>
            <a:r>
              <a:rPr lang="en-US" sz="2400" b="1" dirty="0"/>
              <a:t>unit of selection</a:t>
            </a:r>
            <a:r>
              <a:rPr lang="en-US" sz="2400" dirty="0"/>
              <a:t>, and as the bearer of</a:t>
            </a:r>
            <a:r>
              <a:rPr lang="en-US" sz="2400" b="1" dirty="0"/>
              <a:t> function</a:t>
            </a:r>
            <a:r>
              <a:rPr lang="en-US" sz="2400" dirty="0"/>
              <a:t>. (Thing ontology </a:t>
            </a:r>
            <a:r>
              <a:rPr lang="en-US" sz="2400" dirty="0">
                <a:sym typeface="Wingdings"/>
              </a:rPr>
              <a:t> process ontology)</a:t>
            </a:r>
            <a:endParaRPr lang="en-US" sz="2400" dirty="0"/>
          </a:p>
          <a:p>
            <a:endParaRPr lang="en-US" sz="2400" dirty="0"/>
          </a:p>
        </p:txBody>
      </p:sp>
      <p:sp>
        <p:nvSpPr>
          <p:cNvPr id="8" name="TextBox 7">
            <a:extLst>
              <a:ext uri="{FF2B5EF4-FFF2-40B4-BE49-F238E27FC236}">
                <a16:creationId xmlns:a16="http://schemas.microsoft.com/office/drawing/2014/main" id="{CB9E88EB-2D11-794C-AB51-4CA5FE8F748B}"/>
              </a:ext>
            </a:extLst>
          </p:cNvPr>
          <p:cNvSpPr txBox="1"/>
          <p:nvPr/>
        </p:nvSpPr>
        <p:spPr>
          <a:xfrm>
            <a:off x="402172" y="222517"/>
            <a:ext cx="9216368" cy="1323439"/>
          </a:xfrm>
          <a:prstGeom prst="rect">
            <a:avLst/>
          </a:prstGeom>
          <a:noFill/>
        </p:spPr>
        <p:txBody>
          <a:bodyPr wrap="square" rtlCol="0">
            <a:spAutoFit/>
          </a:bodyPr>
          <a:lstStyle/>
          <a:p>
            <a:r>
              <a:rPr lang="en-US" sz="4000" b="1" dirty="0"/>
              <a:t>HOW COULD THIS BE?</a:t>
            </a:r>
          </a:p>
          <a:p>
            <a:endParaRPr lang="en-US" sz="4000" b="1" dirty="0"/>
          </a:p>
        </p:txBody>
      </p:sp>
    </p:spTree>
    <p:extLst>
      <p:ext uri="{BB962C8B-B14F-4D97-AF65-F5344CB8AC3E}">
        <p14:creationId xmlns:p14="http://schemas.microsoft.com/office/powerpoint/2010/main" val="7257413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rot="21358573">
            <a:off x="224263" y="844443"/>
            <a:ext cx="3889844" cy="3889844"/>
          </a:xfrm>
          <a:prstGeom prst="rect">
            <a:avLst/>
          </a:prstGeom>
        </p:spPr>
      </p:pic>
      <p:sp>
        <p:nvSpPr>
          <p:cNvPr id="5" name="TextBox 4"/>
          <p:cNvSpPr txBox="1"/>
          <p:nvPr/>
        </p:nvSpPr>
        <p:spPr>
          <a:xfrm>
            <a:off x="4614411" y="397495"/>
            <a:ext cx="4081234" cy="6186310"/>
          </a:xfrm>
          <a:prstGeom prst="rect">
            <a:avLst/>
          </a:prstGeom>
          <a:noFill/>
        </p:spPr>
        <p:txBody>
          <a:bodyPr wrap="square" rtlCol="0">
            <a:spAutoFit/>
          </a:bodyPr>
          <a:lstStyle/>
          <a:p>
            <a:r>
              <a:rPr lang="en-US" dirty="0"/>
              <a:t>Everywhere you want I always go</a:t>
            </a:r>
            <a:br>
              <a:rPr lang="en-US" dirty="0"/>
            </a:br>
            <a:r>
              <a:rPr lang="en-US" dirty="0"/>
              <a:t>I always give in because, babe, you know</a:t>
            </a:r>
            <a:br>
              <a:rPr lang="en-US" dirty="0"/>
            </a:br>
            <a:r>
              <a:rPr lang="en-US" dirty="0"/>
              <a:t>You just say so cause you give me that</a:t>
            </a:r>
            <a:br>
              <a:rPr lang="en-US" dirty="0"/>
            </a:br>
            <a:r>
              <a:rPr lang="en-US" dirty="0"/>
              <a:t>Feeling inside that I know must be right</a:t>
            </a:r>
            <a:br>
              <a:rPr lang="en-US" dirty="0"/>
            </a:br>
            <a:r>
              <a:rPr lang="en-US" b="1" dirty="0"/>
              <a:t>It's the singer not the song</a:t>
            </a:r>
            <a:br>
              <a:rPr lang="en-US" b="1" dirty="0"/>
            </a:br>
            <a:r>
              <a:rPr lang="en-US" dirty="0"/>
              <a:t>It's not the way you give in willingly</a:t>
            </a:r>
            <a:br>
              <a:rPr lang="en-US" dirty="0"/>
            </a:br>
            <a:r>
              <a:rPr lang="en-US" dirty="0"/>
              <a:t>Others do it without thrilling me</a:t>
            </a:r>
            <a:br>
              <a:rPr lang="en-US" dirty="0"/>
            </a:br>
            <a:r>
              <a:rPr lang="en-US" dirty="0"/>
              <a:t>Giving me that same old feeling inside that I</a:t>
            </a:r>
            <a:br>
              <a:rPr lang="en-US" dirty="0"/>
            </a:br>
            <a:r>
              <a:rPr lang="en-US" dirty="0"/>
              <a:t>Know I must be right</a:t>
            </a:r>
            <a:br>
              <a:rPr lang="en-US" dirty="0"/>
            </a:br>
            <a:r>
              <a:rPr lang="en-US" b="1" dirty="0"/>
              <a:t>It's the singer not the song</a:t>
            </a:r>
            <a:br>
              <a:rPr lang="en-US" b="1" dirty="0"/>
            </a:br>
            <a:r>
              <a:rPr lang="en-US" dirty="0"/>
              <a:t>The same old places and the same old songs</a:t>
            </a:r>
            <a:br>
              <a:rPr lang="en-US" dirty="0"/>
            </a:br>
            <a:r>
              <a:rPr lang="en-US" dirty="0"/>
              <a:t>We've been going there for much too long</a:t>
            </a:r>
            <a:br>
              <a:rPr lang="en-US" dirty="0"/>
            </a:br>
            <a:r>
              <a:rPr lang="en-US" dirty="0"/>
              <a:t>There's something wrong and it gives me that feeling</a:t>
            </a:r>
            <a:br>
              <a:rPr lang="en-US" dirty="0"/>
            </a:br>
            <a:r>
              <a:rPr lang="en-US" dirty="0"/>
              <a:t>Inside that I know I must be right</a:t>
            </a:r>
            <a:br>
              <a:rPr lang="en-US" dirty="0"/>
            </a:br>
            <a:r>
              <a:rPr lang="en-US" b="1" dirty="0"/>
              <a:t>It's the singer not the song</a:t>
            </a:r>
            <a:br>
              <a:rPr lang="en-US" b="1" dirty="0"/>
            </a:br>
            <a:r>
              <a:rPr lang="en-US" b="1" dirty="0"/>
              <a:t>It's the singer not the song</a:t>
            </a:r>
            <a:br>
              <a:rPr lang="en-US" b="1" dirty="0"/>
            </a:br>
            <a:r>
              <a:rPr lang="en-US" b="1" dirty="0"/>
              <a:t>It's the singer not the song </a:t>
            </a:r>
          </a:p>
          <a:p>
            <a:endParaRPr lang="en-US" dirty="0"/>
          </a:p>
        </p:txBody>
      </p:sp>
      <p:sp>
        <p:nvSpPr>
          <p:cNvPr id="6" name="TextBox 5"/>
          <p:cNvSpPr txBox="1"/>
          <p:nvPr/>
        </p:nvSpPr>
        <p:spPr>
          <a:xfrm rot="21388295">
            <a:off x="3412337" y="4149460"/>
            <a:ext cx="652643" cy="369332"/>
          </a:xfrm>
          <a:prstGeom prst="rect">
            <a:avLst/>
          </a:prstGeom>
          <a:noFill/>
        </p:spPr>
        <p:txBody>
          <a:bodyPr wrap="none" rtlCol="0">
            <a:spAutoFit/>
          </a:bodyPr>
          <a:lstStyle/>
          <a:p>
            <a:r>
              <a:rPr lang="en-US" dirty="0">
                <a:solidFill>
                  <a:schemeClr val="bg1"/>
                </a:solidFill>
              </a:rPr>
              <a:t>1965</a:t>
            </a:r>
          </a:p>
        </p:txBody>
      </p:sp>
    </p:spTree>
    <p:extLst>
      <p:ext uri="{BB962C8B-B14F-4D97-AF65-F5344CB8AC3E}">
        <p14:creationId xmlns:p14="http://schemas.microsoft.com/office/powerpoint/2010/main" val="10844975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R1.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454" y="60960"/>
            <a:ext cx="3912829" cy="6572891"/>
          </a:xfrm>
          <a:prstGeom prst="rect">
            <a:avLst/>
          </a:prstGeom>
        </p:spPr>
      </p:pic>
      <p:sp>
        <p:nvSpPr>
          <p:cNvPr id="3" name="TextBox 2"/>
          <p:cNvSpPr txBox="1"/>
          <p:nvPr/>
        </p:nvSpPr>
        <p:spPr>
          <a:xfrm>
            <a:off x="2873711" y="6534889"/>
            <a:ext cx="3839087" cy="276999"/>
          </a:xfrm>
          <a:prstGeom prst="rect">
            <a:avLst/>
          </a:prstGeom>
          <a:noFill/>
        </p:spPr>
        <p:txBody>
          <a:bodyPr wrap="square" rtlCol="0">
            <a:spAutoFit/>
          </a:bodyPr>
          <a:lstStyle/>
          <a:p>
            <a:r>
              <a:rPr lang="en-US" sz="1200" dirty="0" err="1"/>
              <a:t>Lozupone</a:t>
            </a:r>
            <a:r>
              <a:rPr lang="en-US" sz="1200" dirty="0"/>
              <a:t> et al. (2102)</a:t>
            </a:r>
          </a:p>
        </p:txBody>
      </p:sp>
      <p:sp>
        <p:nvSpPr>
          <p:cNvPr id="6" name="TextBox 5"/>
          <p:cNvSpPr txBox="1"/>
          <p:nvPr/>
        </p:nvSpPr>
        <p:spPr>
          <a:xfrm>
            <a:off x="697792" y="1853771"/>
            <a:ext cx="4478832" cy="646331"/>
          </a:xfrm>
          <a:prstGeom prst="rect">
            <a:avLst/>
          </a:prstGeom>
          <a:noFill/>
        </p:spPr>
        <p:txBody>
          <a:bodyPr wrap="square" rtlCol="0">
            <a:spAutoFit/>
          </a:bodyPr>
          <a:lstStyle/>
          <a:p>
            <a:r>
              <a:rPr lang="en-US" sz="3600" b="1" dirty="0">
                <a:solidFill>
                  <a:schemeClr val="bg1"/>
                </a:solidFill>
              </a:rPr>
              <a:t>SINGERS   SONGS</a:t>
            </a:r>
          </a:p>
        </p:txBody>
      </p:sp>
      <p:pic>
        <p:nvPicPr>
          <p:cNvPr id="8" name="Picture 7"/>
          <p:cNvPicPr>
            <a:picLocks noChangeAspect="1"/>
          </p:cNvPicPr>
          <p:nvPr/>
        </p:nvPicPr>
        <p:blipFill>
          <a:blip r:embed="rId4"/>
          <a:stretch>
            <a:fillRect/>
          </a:stretch>
        </p:blipFill>
        <p:spPr>
          <a:xfrm>
            <a:off x="4727950" y="3938838"/>
            <a:ext cx="4146175" cy="2695013"/>
          </a:xfrm>
          <a:prstGeom prst="rect">
            <a:avLst/>
          </a:prstGeom>
        </p:spPr>
      </p:pic>
      <p:sp>
        <p:nvSpPr>
          <p:cNvPr id="11" name="TextBox 10"/>
          <p:cNvSpPr txBox="1"/>
          <p:nvPr/>
        </p:nvSpPr>
        <p:spPr>
          <a:xfrm>
            <a:off x="4727950" y="1272171"/>
            <a:ext cx="4165059" cy="2554545"/>
          </a:xfrm>
          <a:prstGeom prst="rect">
            <a:avLst/>
          </a:prstGeom>
          <a:noFill/>
        </p:spPr>
        <p:txBody>
          <a:bodyPr wrap="square" rtlCol="0">
            <a:spAutoFit/>
          </a:bodyPr>
          <a:lstStyle/>
          <a:p>
            <a:r>
              <a:rPr lang="en-US" sz="1600" dirty="0"/>
              <a:t>“This conservation suggests a high degree of redundancy in the gut </a:t>
            </a:r>
            <a:r>
              <a:rPr lang="en-US" sz="1600" dirty="0" err="1"/>
              <a:t>microbiome</a:t>
            </a:r>
            <a:r>
              <a:rPr lang="en-US" sz="1600" dirty="0"/>
              <a:t> and supports an ecological view of each individual as an ‘island’ inhabited by unique collections of microbial </a:t>
            </a:r>
            <a:r>
              <a:rPr lang="en-US" sz="1600" dirty="0" err="1"/>
              <a:t>phylotypes</a:t>
            </a:r>
            <a:r>
              <a:rPr lang="en-US" sz="1600" dirty="0"/>
              <a:t>: as in actual islands, different species assemblages converge on shared core functions provided by distinctive components.” </a:t>
            </a:r>
          </a:p>
          <a:p>
            <a:r>
              <a:rPr lang="en-US" sz="1600" dirty="0"/>
              <a:t>                              </a:t>
            </a:r>
            <a:r>
              <a:rPr lang="en-US" sz="1600" dirty="0" err="1"/>
              <a:t>Turnbaugh</a:t>
            </a:r>
            <a:r>
              <a:rPr lang="en-US" sz="1600" dirty="0"/>
              <a:t> et al. (2009)</a:t>
            </a:r>
            <a:endParaRPr lang="en-CA" sz="1600" dirty="0"/>
          </a:p>
          <a:p>
            <a:endParaRPr lang="en-US" sz="1600" dirty="0"/>
          </a:p>
        </p:txBody>
      </p:sp>
      <p:sp>
        <p:nvSpPr>
          <p:cNvPr id="12" name="TextBox 11"/>
          <p:cNvSpPr txBox="1"/>
          <p:nvPr/>
        </p:nvSpPr>
        <p:spPr>
          <a:xfrm>
            <a:off x="4727950" y="167098"/>
            <a:ext cx="4028899" cy="1015663"/>
          </a:xfrm>
          <a:prstGeom prst="rect">
            <a:avLst/>
          </a:prstGeom>
          <a:noFill/>
        </p:spPr>
        <p:txBody>
          <a:bodyPr wrap="square" rtlCol="0">
            <a:spAutoFit/>
          </a:bodyPr>
          <a:lstStyle/>
          <a:p>
            <a:r>
              <a:rPr lang="en-US" sz="2000" b="1" dirty="0"/>
              <a:t>THE TAXA ARE THE SINGERS AND THEIR COLLECTIVE METABOLISM IS THE SONG.</a:t>
            </a:r>
          </a:p>
        </p:txBody>
      </p:sp>
    </p:spTree>
    <p:extLst>
      <p:ext uri="{BB962C8B-B14F-4D97-AF65-F5344CB8AC3E}">
        <p14:creationId xmlns:p14="http://schemas.microsoft.com/office/powerpoint/2010/main" val="41439418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995490" y="2324949"/>
            <a:ext cx="5864956" cy="1877437"/>
          </a:xfrm>
          <a:prstGeom prst="rect">
            <a:avLst/>
          </a:prstGeom>
          <a:noFill/>
        </p:spPr>
        <p:txBody>
          <a:bodyPr wrap="square" rtlCol="0">
            <a:spAutoFit/>
          </a:bodyPr>
          <a:lstStyle/>
          <a:p>
            <a:r>
              <a:rPr lang="en-US" sz="7200" b="1" dirty="0"/>
              <a:t>WHAT?</a:t>
            </a:r>
          </a:p>
          <a:p>
            <a:r>
              <a:rPr lang="en-US" sz="4400" b="1" dirty="0"/>
              <a:t>(IS ITSNTS)</a:t>
            </a:r>
          </a:p>
        </p:txBody>
      </p:sp>
    </p:spTree>
    <p:extLst>
      <p:ext uri="{BB962C8B-B14F-4D97-AF65-F5344CB8AC3E}">
        <p14:creationId xmlns:p14="http://schemas.microsoft.com/office/powerpoint/2010/main" val="30428796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863867A-F086-ED4B-B2BE-C9850B829AF7}"/>
              </a:ext>
            </a:extLst>
          </p:cNvPr>
          <p:cNvPicPr>
            <a:picLocks noChangeAspect="1"/>
          </p:cNvPicPr>
          <p:nvPr/>
        </p:nvPicPr>
        <p:blipFill>
          <a:blip r:embed="rId3">
            <a:biLevel thresh="50000"/>
            <a:extLst/>
          </a:blip>
          <a:stretch>
            <a:fillRect/>
          </a:stretch>
        </p:blipFill>
        <p:spPr>
          <a:xfrm>
            <a:off x="4937339" y="227051"/>
            <a:ext cx="3353565" cy="3327228"/>
          </a:xfrm>
          <a:prstGeom prst="rect">
            <a:avLst/>
          </a:prstGeom>
        </p:spPr>
      </p:pic>
      <p:sp>
        <p:nvSpPr>
          <p:cNvPr id="4" name="TextBox 3">
            <a:extLst>
              <a:ext uri="{FF2B5EF4-FFF2-40B4-BE49-F238E27FC236}">
                <a16:creationId xmlns:a16="http://schemas.microsoft.com/office/drawing/2014/main" id="{CDEE1BD9-0516-314A-B82D-E211D21C2A12}"/>
              </a:ext>
            </a:extLst>
          </p:cNvPr>
          <p:cNvSpPr txBox="1"/>
          <p:nvPr/>
        </p:nvSpPr>
        <p:spPr>
          <a:xfrm>
            <a:off x="4444985" y="3850994"/>
            <a:ext cx="4408714" cy="2308324"/>
          </a:xfrm>
          <a:prstGeom prst="rect">
            <a:avLst/>
          </a:prstGeom>
          <a:noFill/>
        </p:spPr>
        <p:txBody>
          <a:bodyPr wrap="square" rtlCol="0">
            <a:spAutoFit/>
          </a:bodyPr>
          <a:lstStyle/>
          <a:p>
            <a:r>
              <a:rPr lang="en-US" dirty="0"/>
              <a:t>A CYCLE OR OTHER INTERACTION PATTERN. ARROWS ARE SUCCESIVE STEPS PRODUCING INTERMEDIATES </a:t>
            </a:r>
            <a:r>
              <a:rPr lang="en-US" b="1" dirty="0"/>
              <a:t>A</a:t>
            </a:r>
            <a:r>
              <a:rPr lang="en-US" dirty="0"/>
              <a:t>, </a:t>
            </a:r>
            <a:r>
              <a:rPr lang="en-US" b="1" dirty="0"/>
              <a:t>B</a:t>
            </a:r>
            <a:r>
              <a:rPr lang="en-US" dirty="0"/>
              <a:t>, </a:t>
            </a:r>
            <a:r>
              <a:rPr lang="en-US" b="1" dirty="0"/>
              <a:t>C</a:t>
            </a:r>
            <a:r>
              <a:rPr lang="en-US" dirty="0"/>
              <a:t> AND </a:t>
            </a:r>
            <a:r>
              <a:rPr lang="en-US" b="1" dirty="0"/>
              <a:t>D</a:t>
            </a:r>
            <a:r>
              <a:rPr lang="en-US" dirty="0"/>
              <a:t>.</a:t>
            </a:r>
          </a:p>
          <a:p>
            <a:endParaRPr lang="en-US" dirty="0"/>
          </a:p>
          <a:p>
            <a:r>
              <a:rPr lang="en-US" dirty="0"/>
              <a:t>EACH STEP MAY BE CATALYZED BY ANY MEMBER OF A GUILD OF TAXA WITH THE ABILITY TO PERFORM THAT SPECIFIC STEP. NO TAXON PERFORMS ALL STEPS.</a:t>
            </a:r>
          </a:p>
        </p:txBody>
      </p:sp>
      <p:sp>
        <p:nvSpPr>
          <p:cNvPr id="5" name="TextBox 4">
            <a:extLst>
              <a:ext uri="{FF2B5EF4-FFF2-40B4-BE49-F238E27FC236}">
                <a16:creationId xmlns:a16="http://schemas.microsoft.com/office/drawing/2014/main" id="{88CE4CA0-0702-8649-8A53-615E86349F69}"/>
              </a:ext>
            </a:extLst>
          </p:cNvPr>
          <p:cNvSpPr txBox="1"/>
          <p:nvPr/>
        </p:nvSpPr>
        <p:spPr>
          <a:xfrm>
            <a:off x="494270" y="395416"/>
            <a:ext cx="3274541" cy="5632311"/>
          </a:xfrm>
          <a:prstGeom prst="rect">
            <a:avLst/>
          </a:prstGeom>
          <a:noFill/>
        </p:spPr>
        <p:txBody>
          <a:bodyPr wrap="square" rtlCol="0">
            <a:spAutoFit/>
          </a:bodyPr>
          <a:lstStyle/>
          <a:p>
            <a:r>
              <a:rPr lang="en-US" sz="2000" dirty="0"/>
              <a:t>Microbial </a:t>
            </a:r>
            <a:r>
              <a:rPr lang="en-US" sz="2000" dirty="0" err="1"/>
              <a:t>neopleomorphism</a:t>
            </a:r>
            <a:r>
              <a:rPr lang="en-US" sz="2000" dirty="0"/>
              <a:t>.</a:t>
            </a:r>
          </a:p>
          <a:p>
            <a:r>
              <a:rPr lang="en-US" sz="2000" i="1" dirty="0" err="1"/>
              <a:t>Biol</a:t>
            </a:r>
            <a:r>
              <a:rPr lang="en-US" sz="2000" i="1" dirty="0"/>
              <a:t> </a:t>
            </a:r>
            <a:r>
              <a:rPr lang="en-US" sz="2000" i="1" dirty="0" err="1"/>
              <a:t>Philos</a:t>
            </a:r>
            <a:r>
              <a:rPr lang="en-US" sz="2000" i="1" dirty="0"/>
              <a:t> </a:t>
            </a:r>
            <a:r>
              <a:rPr lang="en-US" sz="2000" dirty="0"/>
              <a:t>28: 351-378 (2013)</a:t>
            </a:r>
          </a:p>
          <a:p>
            <a:endParaRPr lang="en-US" sz="2000" dirty="0"/>
          </a:p>
          <a:p>
            <a:r>
              <a:rPr lang="en-US" sz="2000" dirty="0"/>
              <a:t>It’s the song, not the singer: an exploration of </a:t>
            </a:r>
            <a:r>
              <a:rPr lang="en-US" sz="2000" dirty="0" err="1"/>
              <a:t>holobiosis</a:t>
            </a:r>
            <a:r>
              <a:rPr lang="en-US" sz="2000" dirty="0"/>
              <a:t> and evolutionary theory. (With Austin Booth). </a:t>
            </a:r>
            <a:r>
              <a:rPr lang="en-US" sz="2000" i="1" dirty="0" err="1"/>
              <a:t>Biol</a:t>
            </a:r>
            <a:r>
              <a:rPr lang="en-US" sz="2000" i="1" dirty="0"/>
              <a:t> </a:t>
            </a:r>
            <a:r>
              <a:rPr lang="en-US" sz="2000" i="1" dirty="0" err="1"/>
              <a:t>Philos</a:t>
            </a:r>
            <a:r>
              <a:rPr lang="en-US" sz="2000" dirty="0"/>
              <a:t>  32: 5-24 (2017)</a:t>
            </a:r>
          </a:p>
          <a:p>
            <a:endParaRPr lang="en-US" sz="2000" dirty="0"/>
          </a:p>
          <a:p>
            <a:r>
              <a:rPr lang="en-US" sz="2000" dirty="0"/>
              <a:t>Processes and patterns of interaction as units of selection: an introduction to ITSNTS thinking. (With Andrew </a:t>
            </a:r>
            <a:r>
              <a:rPr lang="en-US" sz="2000" dirty="0" err="1"/>
              <a:t>Inkpen</a:t>
            </a:r>
            <a:r>
              <a:rPr lang="en-US" sz="2000" dirty="0"/>
              <a:t>). </a:t>
            </a:r>
            <a:r>
              <a:rPr lang="en-US" sz="2000" i="1" dirty="0"/>
              <a:t>Proc Natl </a:t>
            </a:r>
            <a:r>
              <a:rPr lang="en-US" sz="2000" i="1" dirty="0" err="1"/>
              <a:t>Acad</a:t>
            </a:r>
            <a:r>
              <a:rPr lang="en-US" sz="2000" i="1" dirty="0"/>
              <a:t> Sci USA</a:t>
            </a:r>
            <a:r>
              <a:rPr lang="en-US" sz="2000" dirty="0"/>
              <a:t> 115: 4006-4014 (2018)</a:t>
            </a:r>
          </a:p>
          <a:p>
            <a:endParaRPr lang="en-US" sz="2000" dirty="0"/>
          </a:p>
          <a:p>
            <a:endParaRPr lang="en-US" sz="2000" dirty="0"/>
          </a:p>
        </p:txBody>
      </p:sp>
      <p:sp>
        <p:nvSpPr>
          <p:cNvPr id="2" name="TextBox 1"/>
          <p:cNvSpPr txBox="1"/>
          <p:nvPr/>
        </p:nvSpPr>
        <p:spPr>
          <a:xfrm>
            <a:off x="5950857" y="1587501"/>
            <a:ext cx="1187945" cy="584776"/>
          </a:xfrm>
          <a:prstGeom prst="rect">
            <a:avLst/>
          </a:prstGeom>
          <a:noFill/>
        </p:spPr>
        <p:txBody>
          <a:bodyPr wrap="none" rtlCol="0">
            <a:spAutoFit/>
          </a:bodyPr>
          <a:lstStyle/>
          <a:p>
            <a:r>
              <a:rPr lang="en-US" sz="3200" b="1" dirty="0">
                <a:solidFill>
                  <a:srgbClr val="FF0000"/>
                </a:solidFill>
              </a:rPr>
              <a:t>SONG</a:t>
            </a:r>
          </a:p>
        </p:txBody>
      </p:sp>
      <p:sp>
        <p:nvSpPr>
          <p:cNvPr id="6" name="TextBox 5"/>
          <p:cNvSpPr txBox="1"/>
          <p:nvPr/>
        </p:nvSpPr>
        <p:spPr>
          <a:xfrm rot="16200000">
            <a:off x="4120621" y="1605643"/>
            <a:ext cx="1170214" cy="369332"/>
          </a:xfrm>
          <a:prstGeom prst="rect">
            <a:avLst/>
          </a:prstGeom>
          <a:noFill/>
        </p:spPr>
        <p:txBody>
          <a:bodyPr wrap="square" rtlCol="0">
            <a:spAutoFit/>
          </a:bodyPr>
          <a:lstStyle/>
          <a:p>
            <a:r>
              <a:rPr lang="en-US" b="1" dirty="0">
                <a:solidFill>
                  <a:srgbClr val="FF0000"/>
                </a:solidFill>
              </a:rPr>
              <a:t>SINGERS</a:t>
            </a:r>
          </a:p>
        </p:txBody>
      </p:sp>
      <p:sp>
        <p:nvSpPr>
          <p:cNvPr id="7" name="TextBox 6"/>
          <p:cNvSpPr txBox="1"/>
          <p:nvPr/>
        </p:nvSpPr>
        <p:spPr>
          <a:xfrm rot="20814733">
            <a:off x="5607324" y="297542"/>
            <a:ext cx="1170214" cy="369332"/>
          </a:xfrm>
          <a:prstGeom prst="rect">
            <a:avLst/>
          </a:prstGeom>
          <a:noFill/>
        </p:spPr>
        <p:txBody>
          <a:bodyPr wrap="square" rtlCol="0">
            <a:spAutoFit/>
          </a:bodyPr>
          <a:lstStyle/>
          <a:p>
            <a:r>
              <a:rPr lang="en-US" b="1" dirty="0">
                <a:solidFill>
                  <a:srgbClr val="FF0000"/>
                </a:solidFill>
              </a:rPr>
              <a:t>SINGERS</a:t>
            </a:r>
          </a:p>
        </p:txBody>
      </p:sp>
      <p:sp>
        <p:nvSpPr>
          <p:cNvPr id="8" name="TextBox 7"/>
          <p:cNvSpPr txBox="1"/>
          <p:nvPr/>
        </p:nvSpPr>
        <p:spPr>
          <a:xfrm rot="5108632">
            <a:off x="7852160" y="1747818"/>
            <a:ext cx="1170214" cy="369332"/>
          </a:xfrm>
          <a:prstGeom prst="rect">
            <a:avLst/>
          </a:prstGeom>
          <a:noFill/>
        </p:spPr>
        <p:txBody>
          <a:bodyPr wrap="square" rtlCol="0">
            <a:spAutoFit/>
          </a:bodyPr>
          <a:lstStyle/>
          <a:p>
            <a:r>
              <a:rPr lang="en-US" b="1" dirty="0">
                <a:solidFill>
                  <a:srgbClr val="FF0000"/>
                </a:solidFill>
              </a:rPr>
              <a:t>SINGERS</a:t>
            </a:r>
          </a:p>
        </p:txBody>
      </p:sp>
      <p:sp>
        <p:nvSpPr>
          <p:cNvPr id="9" name="TextBox 8"/>
          <p:cNvSpPr txBox="1"/>
          <p:nvPr/>
        </p:nvSpPr>
        <p:spPr>
          <a:xfrm rot="11924943">
            <a:off x="5605635" y="3260935"/>
            <a:ext cx="1170214" cy="369332"/>
          </a:xfrm>
          <a:prstGeom prst="rect">
            <a:avLst/>
          </a:prstGeom>
          <a:noFill/>
        </p:spPr>
        <p:txBody>
          <a:bodyPr wrap="square" rtlCol="0">
            <a:spAutoFit/>
          </a:bodyPr>
          <a:lstStyle/>
          <a:p>
            <a:r>
              <a:rPr lang="en-US" b="1" dirty="0">
                <a:solidFill>
                  <a:srgbClr val="FF0000"/>
                </a:solidFill>
              </a:rPr>
              <a:t>SINGERS</a:t>
            </a:r>
          </a:p>
        </p:txBody>
      </p:sp>
    </p:spTree>
    <p:extLst>
      <p:ext uri="{BB962C8B-B14F-4D97-AF65-F5344CB8AC3E}">
        <p14:creationId xmlns:p14="http://schemas.microsoft.com/office/powerpoint/2010/main" val="27652742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3">
            <a:extLst>
              <a:ext uri="{28A0092B-C50C-407E-A947-70E740481C1C}">
                <a14:useLocalDpi xmlns:a14="http://schemas.microsoft.com/office/drawing/2010/main" val="0"/>
              </a:ext>
            </a:extLst>
          </a:blip>
          <a:stretch>
            <a:fillRect/>
          </a:stretch>
        </p:blipFill>
        <p:spPr>
          <a:xfrm>
            <a:off x="564747" y="748927"/>
            <a:ext cx="8027794" cy="5277565"/>
          </a:xfrm>
          <a:prstGeom prst="rect">
            <a:avLst/>
          </a:prstGeom>
          <a:ln>
            <a:noFill/>
          </a:ln>
        </p:spPr>
      </p:pic>
      <p:sp>
        <p:nvSpPr>
          <p:cNvPr id="2" name="Rounded Rectangle 1"/>
          <p:cNvSpPr/>
          <p:nvPr/>
        </p:nvSpPr>
        <p:spPr>
          <a:xfrm>
            <a:off x="4846348" y="4694634"/>
            <a:ext cx="1804847" cy="1102850"/>
          </a:xfrm>
          <a:prstGeom prst="roundRect">
            <a:avLst/>
          </a:prstGeom>
          <a:noFill/>
          <a:ln w="762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270796" y="220958"/>
            <a:ext cx="9216368" cy="1323439"/>
          </a:xfrm>
          <a:prstGeom prst="rect">
            <a:avLst/>
          </a:prstGeom>
          <a:noFill/>
        </p:spPr>
        <p:txBody>
          <a:bodyPr wrap="square" rtlCol="0">
            <a:spAutoFit/>
          </a:bodyPr>
          <a:lstStyle/>
          <a:p>
            <a:r>
              <a:rPr lang="en-US" sz="4000" dirty="0"/>
              <a:t>ITSNTS TO THE RESCUE</a:t>
            </a:r>
          </a:p>
          <a:p>
            <a:endParaRPr lang="en-US" sz="4000" dirty="0"/>
          </a:p>
        </p:txBody>
      </p:sp>
      <p:sp>
        <p:nvSpPr>
          <p:cNvPr id="6" name="TextBox 5"/>
          <p:cNvSpPr txBox="1"/>
          <p:nvPr/>
        </p:nvSpPr>
        <p:spPr>
          <a:xfrm>
            <a:off x="363817" y="6021428"/>
            <a:ext cx="7877702" cy="707886"/>
          </a:xfrm>
          <a:prstGeom prst="rect">
            <a:avLst/>
          </a:prstGeom>
          <a:noFill/>
        </p:spPr>
        <p:txBody>
          <a:bodyPr wrap="none" rtlCol="0">
            <a:spAutoFit/>
          </a:bodyPr>
          <a:lstStyle/>
          <a:p>
            <a:r>
              <a:rPr lang="en-US" sz="2000" dirty="0"/>
              <a:t>* Persistence through producing again: re-producing but not reproducing. </a:t>
            </a:r>
          </a:p>
          <a:p>
            <a:r>
              <a:rPr lang="en-US" sz="2000" dirty="0"/>
              <a:t>   (Thus no parent-offspring relationships.)</a:t>
            </a:r>
          </a:p>
        </p:txBody>
      </p:sp>
      <p:sp>
        <p:nvSpPr>
          <p:cNvPr id="7" name="TextBox 6"/>
          <p:cNvSpPr txBox="1"/>
          <p:nvPr/>
        </p:nvSpPr>
        <p:spPr>
          <a:xfrm>
            <a:off x="6163409" y="5307216"/>
            <a:ext cx="299631" cy="369332"/>
          </a:xfrm>
          <a:prstGeom prst="rect">
            <a:avLst/>
          </a:prstGeom>
          <a:noFill/>
        </p:spPr>
        <p:txBody>
          <a:bodyPr wrap="none" rtlCol="0">
            <a:spAutoFit/>
          </a:bodyPr>
          <a:lstStyle/>
          <a:p>
            <a:r>
              <a:rPr lang="en-US" dirty="0"/>
              <a:t>*</a:t>
            </a:r>
          </a:p>
        </p:txBody>
      </p:sp>
      <p:sp>
        <p:nvSpPr>
          <p:cNvPr id="8" name="Rectangle 7"/>
          <p:cNvSpPr/>
          <p:nvPr/>
        </p:nvSpPr>
        <p:spPr>
          <a:xfrm>
            <a:off x="-287450" y="41347"/>
            <a:ext cx="6550918" cy="898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800" b="1" dirty="0">
                <a:solidFill>
                  <a:schemeClr val="tx1"/>
                </a:solidFill>
              </a:rPr>
              <a:t>ITSNTS THEORY</a:t>
            </a:r>
          </a:p>
        </p:txBody>
      </p:sp>
      <p:sp>
        <p:nvSpPr>
          <p:cNvPr id="9" name="Rectangle 8"/>
          <p:cNvSpPr/>
          <p:nvPr/>
        </p:nvSpPr>
        <p:spPr>
          <a:xfrm>
            <a:off x="5159155" y="440498"/>
            <a:ext cx="2788090" cy="10903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611410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6979895-1A6A-A440-8351-6B143B0DEE2B}"/>
              </a:ext>
            </a:extLst>
          </p:cNvPr>
          <p:cNvSpPr txBox="1"/>
          <p:nvPr/>
        </p:nvSpPr>
        <p:spPr>
          <a:xfrm>
            <a:off x="700088" y="448085"/>
            <a:ext cx="7672387" cy="3416320"/>
          </a:xfrm>
          <a:prstGeom prst="rect">
            <a:avLst/>
          </a:prstGeom>
          <a:noFill/>
        </p:spPr>
        <p:txBody>
          <a:bodyPr wrap="square" rtlCol="0">
            <a:spAutoFit/>
          </a:bodyPr>
          <a:lstStyle/>
          <a:p>
            <a:r>
              <a:rPr lang="en-CA" sz="2400" dirty="0"/>
              <a:t>“Evolution by natural selection [ENS] is change in a </a:t>
            </a:r>
            <a:r>
              <a:rPr lang="en-CA" sz="2400" b="1" i="1" dirty="0"/>
              <a:t>population </a:t>
            </a:r>
            <a:r>
              <a:rPr lang="en-CA" sz="2400" dirty="0"/>
              <a:t>owing to </a:t>
            </a:r>
            <a:r>
              <a:rPr lang="en-CA" sz="2400" b="1" dirty="0"/>
              <a:t>variation, heredity and differential reproductive success. </a:t>
            </a:r>
            <a:r>
              <a:rPr lang="en-CA" sz="2400" dirty="0"/>
              <a:t>… </a:t>
            </a:r>
            <a:r>
              <a:rPr lang="en-CA" sz="2400" b="1" dirty="0"/>
              <a:t>the criteria required are abstract</a:t>
            </a:r>
            <a:r>
              <a:rPr lang="en-CA" sz="2400" dirty="0"/>
              <a:t>; genes, cells, social groups and species can all, in principle, enter into change of this kind. </a:t>
            </a:r>
            <a:r>
              <a:rPr lang="en-CA" sz="2400" b="1" dirty="0"/>
              <a:t>For any objects to be </a:t>
            </a:r>
            <a:r>
              <a:rPr lang="en-CA" sz="2400" b="1" dirty="0">
                <a:solidFill>
                  <a:srgbClr val="FF0000"/>
                </a:solidFill>
              </a:rPr>
              <a:t>units of selection </a:t>
            </a:r>
            <a:r>
              <a:rPr lang="en-CA" sz="2400" b="1" dirty="0"/>
              <a:t>in this sense, however, they must be connected by parent–offspring relations; they must have the </a:t>
            </a:r>
            <a:r>
              <a:rPr lang="en-CA" sz="2400" b="1" i="1" dirty="0"/>
              <a:t>capacity to reproduce</a:t>
            </a:r>
            <a:r>
              <a:rPr lang="en-CA" sz="2400" b="1" dirty="0"/>
              <a:t>.”</a:t>
            </a:r>
          </a:p>
          <a:p>
            <a:endParaRPr lang="en-US" sz="2400" dirty="0"/>
          </a:p>
        </p:txBody>
      </p:sp>
      <p:sp>
        <p:nvSpPr>
          <p:cNvPr id="5" name="TextBox 4">
            <a:extLst>
              <a:ext uri="{FF2B5EF4-FFF2-40B4-BE49-F238E27FC236}">
                <a16:creationId xmlns:a16="http://schemas.microsoft.com/office/drawing/2014/main" id="{10C1630B-518E-6042-8B79-41D5FE4C77F4}"/>
              </a:ext>
            </a:extLst>
          </p:cNvPr>
          <p:cNvSpPr txBox="1"/>
          <p:nvPr/>
        </p:nvSpPr>
        <p:spPr>
          <a:xfrm>
            <a:off x="4957180" y="6317310"/>
            <a:ext cx="4649715" cy="830997"/>
          </a:xfrm>
          <a:prstGeom prst="rect">
            <a:avLst/>
          </a:prstGeom>
          <a:noFill/>
        </p:spPr>
        <p:txBody>
          <a:bodyPr wrap="square" rtlCol="0">
            <a:spAutoFit/>
          </a:bodyPr>
          <a:lstStyle/>
          <a:p>
            <a:r>
              <a:rPr lang="en-US" sz="2400" dirty="0"/>
              <a:t>Peter Godfrey-Smith (2012)</a:t>
            </a:r>
          </a:p>
          <a:p>
            <a:endParaRPr lang="en-US" sz="2400" dirty="0"/>
          </a:p>
        </p:txBody>
      </p:sp>
      <p:pic>
        <p:nvPicPr>
          <p:cNvPr id="6" name="Picture 5">
            <a:extLst>
              <a:ext uri="{FF2B5EF4-FFF2-40B4-BE49-F238E27FC236}">
                <a16:creationId xmlns:a16="http://schemas.microsoft.com/office/drawing/2014/main" id="{F103880E-C2B2-A040-9C47-C063310D464B}"/>
              </a:ext>
            </a:extLst>
          </p:cNvPr>
          <p:cNvPicPr>
            <a:picLocks noChangeAspect="1"/>
          </p:cNvPicPr>
          <p:nvPr/>
        </p:nvPicPr>
        <p:blipFill>
          <a:blip r:embed="rId3"/>
          <a:stretch>
            <a:fillRect/>
          </a:stretch>
        </p:blipFill>
        <p:spPr>
          <a:xfrm>
            <a:off x="5912304" y="3596726"/>
            <a:ext cx="1696970" cy="2545455"/>
          </a:xfrm>
          <a:prstGeom prst="rect">
            <a:avLst/>
          </a:prstGeom>
        </p:spPr>
      </p:pic>
      <p:sp>
        <p:nvSpPr>
          <p:cNvPr id="3" name="TextBox 2"/>
          <p:cNvSpPr txBox="1"/>
          <p:nvPr/>
        </p:nvSpPr>
        <p:spPr>
          <a:xfrm>
            <a:off x="299357" y="3864381"/>
            <a:ext cx="5252357" cy="2677656"/>
          </a:xfrm>
          <a:prstGeom prst="rect">
            <a:avLst/>
          </a:prstGeom>
          <a:noFill/>
        </p:spPr>
        <p:txBody>
          <a:bodyPr wrap="square" rtlCol="0">
            <a:spAutoFit/>
          </a:bodyPr>
          <a:lstStyle/>
          <a:p>
            <a:r>
              <a:rPr lang="en-US" sz="2400" b="1" dirty="0"/>
              <a:t>ITSNTS THINKING REQUIRES THAT WE RELAX THIS REQUIREMENT FOR ENS, REPLACING </a:t>
            </a:r>
            <a:r>
              <a:rPr lang="en-US" sz="2400" b="1" i="1" dirty="0">
                <a:solidFill>
                  <a:srgbClr val="000000"/>
                </a:solidFill>
              </a:rPr>
              <a:t>DIFFERENTIAL REPRODUCTION</a:t>
            </a:r>
            <a:r>
              <a:rPr lang="en-US" sz="2400" b="1" dirty="0">
                <a:solidFill>
                  <a:srgbClr val="000000"/>
                </a:solidFill>
              </a:rPr>
              <a:t> WITH </a:t>
            </a:r>
            <a:r>
              <a:rPr lang="en-US" sz="2400" b="1" i="1" dirty="0">
                <a:solidFill>
                  <a:srgbClr val="000000"/>
                </a:solidFill>
              </a:rPr>
              <a:t>DIFFERENTIAL RE-PRODUCTION </a:t>
            </a:r>
            <a:r>
              <a:rPr lang="en-US" sz="2400" b="1" dirty="0">
                <a:solidFill>
                  <a:srgbClr val="000000"/>
                </a:solidFill>
              </a:rPr>
              <a:t>(AKA </a:t>
            </a:r>
            <a:r>
              <a:rPr lang="en-US" sz="2400" b="1" i="1" dirty="0">
                <a:solidFill>
                  <a:srgbClr val="000000"/>
                </a:solidFill>
              </a:rPr>
              <a:t>PERSISTENCE</a:t>
            </a:r>
            <a:r>
              <a:rPr lang="en-US" sz="2400" b="1" dirty="0">
                <a:solidFill>
                  <a:srgbClr val="000000"/>
                </a:solidFill>
              </a:rPr>
              <a:t>) AND NOT REQUIRING PARENT-OFFSPRING LINEAGES.</a:t>
            </a:r>
          </a:p>
        </p:txBody>
      </p:sp>
      <p:sp>
        <p:nvSpPr>
          <p:cNvPr id="7" name="Freeform 6"/>
          <p:cNvSpPr/>
          <p:nvPr/>
        </p:nvSpPr>
        <p:spPr>
          <a:xfrm>
            <a:off x="458333" y="1852353"/>
            <a:ext cx="8059347" cy="1863749"/>
          </a:xfrm>
          <a:custGeom>
            <a:avLst/>
            <a:gdLst>
              <a:gd name="connsiteX0" fmla="*/ 4019970 w 8059347"/>
              <a:gd name="connsiteY0" fmla="*/ 429670 h 1863749"/>
              <a:gd name="connsiteX1" fmla="*/ 4019970 w 8059347"/>
              <a:gd name="connsiteY1" fmla="*/ 429670 h 1863749"/>
              <a:gd name="connsiteX2" fmla="*/ 4010422 w 8059347"/>
              <a:gd name="connsiteY2" fmla="*/ 343736 h 1863749"/>
              <a:gd name="connsiteX3" fmla="*/ 4019970 w 8059347"/>
              <a:gd name="connsiteY3" fmla="*/ 248254 h 1863749"/>
              <a:gd name="connsiteX4" fmla="*/ 4048616 w 8059347"/>
              <a:gd name="connsiteY4" fmla="*/ 152772 h 1863749"/>
              <a:gd name="connsiteX5" fmla="*/ 4086811 w 8059347"/>
              <a:gd name="connsiteY5" fmla="*/ 114579 h 1863749"/>
              <a:gd name="connsiteX6" fmla="*/ 4153651 w 8059347"/>
              <a:gd name="connsiteY6" fmla="*/ 76386 h 1863749"/>
              <a:gd name="connsiteX7" fmla="*/ 4210943 w 8059347"/>
              <a:gd name="connsiteY7" fmla="*/ 57290 h 1863749"/>
              <a:gd name="connsiteX8" fmla="*/ 4277783 w 8059347"/>
              <a:gd name="connsiteY8" fmla="*/ 38193 h 1863749"/>
              <a:gd name="connsiteX9" fmla="*/ 4526047 w 8059347"/>
              <a:gd name="connsiteY9" fmla="*/ 47741 h 1863749"/>
              <a:gd name="connsiteX10" fmla="*/ 4602436 w 8059347"/>
              <a:gd name="connsiteY10" fmla="*/ 66838 h 1863749"/>
              <a:gd name="connsiteX11" fmla="*/ 4678825 w 8059347"/>
              <a:gd name="connsiteY11" fmla="*/ 76386 h 1863749"/>
              <a:gd name="connsiteX12" fmla="*/ 4755214 w 8059347"/>
              <a:gd name="connsiteY12" fmla="*/ 95482 h 1863749"/>
              <a:gd name="connsiteX13" fmla="*/ 4850701 w 8059347"/>
              <a:gd name="connsiteY13" fmla="*/ 105031 h 1863749"/>
              <a:gd name="connsiteX14" fmla="*/ 4974833 w 8059347"/>
              <a:gd name="connsiteY14" fmla="*/ 124127 h 1863749"/>
              <a:gd name="connsiteX15" fmla="*/ 5098965 w 8059347"/>
              <a:gd name="connsiteY15" fmla="*/ 133675 h 1863749"/>
              <a:gd name="connsiteX16" fmla="*/ 5194451 w 8059347"/>
              <a:gd name="connsiteY16" fmla="*/ 152772 h 1863749"/>
              <a:gd name="connsiteX17" fmla="*/ 5280389 w 8059347"/>
              <a:gd name="connsiteY17" fmla="*/ 171868 h 1863749"/>
              <a:gd name="connsiteX18" fmla="*/ 5547750 w 8059347"/>
              <a:gd name="connsiteY18" fmla="*/ 152772 h 1863749"/>
              <a:gd name="connsiteX19" fmla="*/ 5977438 w 8059347"/>
              <a:gd name="connsiteY19" fmla="*/ 133675 h 1863749"/>
              <a:gd name="connsiteX20" fmla="*/ 6225702 w 8059347"/>
              <a:gd name="connsiteY20" fmla="*/ 114579 h 1863749"/>
              <a:gd name="connsiteX21" fmla="*/ 6951398 w 8059347"/>
              <a:gd name="connsiteY21" fmla="*/ 124127 h 1863749"/>
              <a:gd name="connsiteX22" fmla="*/ 7008689 w 8059347"/>
              <a:gd name="connsiteY22" fmla="*/ 114579 h 1863749"/>
              <a:gd name="connsiteX23" fmla="*/ 7151919 w 8059347"/>
              <a:gd name="connsiteY23" fmla="*/ 105031 h 1863749"/>
              <a:gd name="connsiteX24" fmla="*/ 7209210 w 8059347"/>
              <a:gd name="connsiteY24" fmla="*/ 85934 h 1863749"/>
              <a:gd name="connsiteX25" fmla="*/ 7285599 w 8059347"/>
              <a:gd name="connsiteY25" fmla="*/ 66838 h 1863749"/>
              <a:gd name="connsiteX26" fmla="*/ 7314245 w 8059347"/>
              <a:gd name="connsiteY26" fmla="*/ 47741 h 1863749"/>
              <a:gd name="connsiteX27" fmla="*/ 7495669 w 8059347"/>
              <a:gd name="connsiteY27" fmla="*/ 28645 h 1863749"/>
              <a:gd name="connsiteX28" fmla="*/ 7600704 w 8059347"/>
              <a:gd name="connsiteY28" fmla="*/ 19097 h 1863749"/>
              <a:gd name="connsiteX29" fmla="*/ 7686642 w 8059347"/>
              <a:gd name="connsiteY29" fmla="*/ 0 h 1863749"/>
              <a:gd name="connsiteX30" fmla="*/ 7772579 w 8059347"/>
              <a:gd name="connsiteY30" fmla="*/ 9548 h 1863749"/>
              <a:gd name="connsiteX31" fmla="*/ 7839420 w 8059347"/>
              <a:gd name="connsiteY31" fmla="*/ 28645 h 1863749"/>
              <a:gd name="connsiteX32" fmla="*/ 7896711 w 8059347"/>
              <a:gd name="connsiteY32" fmla="*/ 57290 h 1863749"/>
              <a:gd name="connsiteX33" fmla="*/ 7944454 w 8059347"/>
              <a:gd name="connsiteY33" fmla="*/ 85934 h 1863749"/>
              <a:gd name="connsiteX34" fmla="*/ 7963552 w 8059347"/>
              <a:gd name="connsiteY34" fmla="*/ 105031 h 1863749"/>
              <a:gd name="connsiteX35" fmla="*/ 7973100 w 8059347"/>
              <a:gd name="connsiteY35" fmla="*/ 133675 h 1863749"/>
              <a:gd name="connsiteX36" fmla="*/ 7992198 w 8059347"/>
              <a:gd name="connsiteY36" fmla="*/ 152772 h 1863749"/>
              <a:gd name="connsiteX37" fmla="*/ 8001746 w 8059347"/>
              <a:gd name="connsiteY37" fmla="*/ 190964 h 1863749"/>
              <a:gd name="connsiteX38" fmla="*/ 8020843 w 8059347"/>
              <a:gd name="connsiteY38" fmla="*/ 248254 h 1863749"/>
              <a:gd name="connsiteX39" fmla="*/ 8030392 w 8059347"/>
              <a:gd name="connsiteY39" fmla="*/ 276898 h 1863749"/>
              <a:gd name="connsiteX40" fmla="*/ 8049489 w 8059347"/>
              <a:gd name="connsiteY40" fmla="*/ 372380 h 1863749"/>
              <a:gd name="connsiteX41" fmla="*/ 8049489 w 8059347"/>
              <a:gd name="connsiteY41" fmla="*/ 887984 h 1863749"/>
              <a:gd name="connsiteX42" fmla="*/ 8039941 w 8059347"/>
              <a:gd name="connsiteY42" fmla="*/ 983466 h 1863749"/>
              <a:gd name="connsiteX43" fmla="*/ 8030392 w 8059347"/>
              <a:gd name="connsiteY43" fmla="*/ 1050303 h 1863749"/>
              <a:gd name="connsiteX44" fmla="*/ 7992198 w 8059347"/>
              <a:gd name="connsiteY44" fmla="*/ 1107592 h 1863749"/>
              <a:gd name="connsiteX45" fmla="*/ 7982649 w 8059347"/>
              <a:gd name="connsiteY45" fmla="*/ 1136237 h 1863749"/>
              <a:gd name="connsiteX46" fmla="*/ 7944454 w 8059347"/>
              <a:gd name="connsiteY46" fmla="*/ 1174430 h 1863749"/>
              <a:gd name="connsiteX47" fmla="*/ 7925357 w 8059347"/>
              <a:gd name="connsiteY47" fmla="*/ 1203074 h 1863749"/>
              <a:gd name="connsiteX48" fmla="*/ 7896711 w 8059347"/>
              <a:gd name="connsiteY48" fmla="*/ 1250815 h 1863749"/>
              <a:gd name="connsiteX49" fmla="*/ 7868065 w 8059347"/>
              <a:gd name="connsiteY49" fmla="*/ 1298556 h 1863749"/>
              <a:gd name="connsiteX50" fmla="*/ 7829871 w 8059347"/>
              <a:gd name="connsiteY50" fmla="*/ 1336749 h 1863749"/>
              <a:gd name="connsiteX51" fmla="*/ 7801225 w 8059347"/>
              <a:gd name="connsiteY51" fmla="*/ 1365394 h 1863749"/>
              <a:gd name="connsiteX52" fmla="*/ 7705739 w 8059347"/>
              <a:gd name="connsiteY52" fmla="*/ 1422683 h 1863749"/>
              <a:gd name="connsiteX53" fmla="*/ 7505218 w 8059347"/>
              <a:gd name="connsiteY53" fmla="*/ 1451328 h 1863749"/>
              <a:gd name="connsiteX54" fmla="*/ 7428829 w 8059347"/>
              <a:gd name="connsiteY54" fmla="*/ 1460876 h 1863749"/>
              <a:gd name="connsiteX55" fmla="*/ 7295148 w 8059347"/>
              <a:gd name="connsiteY55" fmla="*/ 1451328 h 1863749"/>
              <a:gd name="connsiteX56" fmla="*/ 7256954 w 8059347"/>
              <a:gd name="connsiteY56" fmla="*/ 1441780 h 1863749"/>
              <a:gd name="connsiteX57" fmla="*/ 7132821 w 8059347"/>
              <a:gd name="connsiteY57" fmla="*/ 1422683 h 1863749"/>
              <a:gd name="connsiteX58" fmla="*/ 7027787 w 8059347"/>
              <a:gd name="connsiteY58" fmla="*/ 1403587 h 1863749"/>
              <a:gd name="connsiteX59" fmla="*/ 6980043 w 8059347"/>
              <a:gd name="connsiteY59" fmla="*/ 1394039 h 1863749"/>
              <a:gd name="connsiteX60" fmla="*/ 6941849 w 8059347"/>
              <a:gd name="connsiteY60" fmla="*/ 1384490 h 1863749"/>
              <a:gd name="connsiteX61" fmla="*/ 6302091 w 8059347"/>
              <a:gd name="connsiteY61" fmla="*/ 1365394 h 1863749"/>
              <a:gd name="connsiteX62" fmla="*/ 6225702 w 8059347"/>
              <a:gd name="connsiteY62" fmla="*/ 1365394 h 1863749"/>
              <a:gd name="connsiteX63" fmla="*/ 5967889 w 8059347"/>
              <a:gd name="connsiteY63" fmla="*/ 1355846 h 1863749"/>
              <a:gd name="connsiteX64" fmla="*/ 5881952 w 8059347"/>
              <a:gd name="connsiteY64" fmla="*/ 1346298 h 1863749"/>
              <a:gd name="connsiteX65" fmla="*/ 5853306 w 8059347"/>
              <a:gd name="connsiteY65" fmla="*/ 1336749 h 1863749"/>
              <a:gd name="connsiteX66" fmla="*/ 5757820 w 8059347"/>
              <a:gd name="connsiteY66" fmla="*/ 1327201 h 1863749"/>
              <a:gd name="connsiteX67" fmla="*/ 5729174 w 8059347"/>
              <a:gd name="connsiteY67" fmla="*/ 1317653 h 1863749"/>
              <a:gd name="connsiteX68" fmla="*/ 5605042 w 8059347"/>
              <a:gd name="connsiteY68" fmla="*/ 1298556 h 1863749"/>
              <a:gd name="connsiteX69" fmla="*/ 5356778 w 8059347"/>
              <a:gd name="connsiteY69" fmla="*/ 1308105 h 1863749"/>
              <a:gd name="connsiteX70" fmla="*/ 5328132 w 8059347"/>
              <a:gd name="connsiteY70" fmla="*/ 1327201 h 1863749"/>
              <a:gd name="connsiteX71" fmla="*/ 5060770 w 8059347"/>
              <a:gd name="connsiteY71" fmla="*/ 1336749 h 1863749"/>
              <a:gd name="connsiteX72" fmla="*/ 4965284 w 8059347"/>
              <a:gd name="connsiteY72" fmla="*/ 1346298 h 1863749"/>
              <a:gd name="connsiteX73" fmla="*/ 4936638 w 8059347"/>
              <a:gd name="connsiteY73" fmla="*/ 1336749 h 1863749"/>
              <a:gd name="connsiteX74" fmla="*/ 4888895 w 8059347"/>
              <a:gd name="connsiteY74" fmla="*/ 1346298 h 1863749"/>
              <a:gd name="connsiteX75" fmla="*/ 4802957 w 8059347"/>
              <a:gd name="connsiteY75" fmla="*/ 1355846 h 1863749"/>
              <a:gd name="connsiteX76" fmla="*/ 4611985 w 8059347"/>
              <a:gd name="connsiteY76" fmla="*/ 1365394 h 1863749"/>
              <a:gd name="connsiteX77" fmla="*/ 4421013 w 8059347"/>
              <a:gd name="connsiteY77" fmla="*/ 1355846 h 1863749"/>
              <a:gd name="connsiteX78" fmla="*/ 4306429 w 8059347"/>
              <a:gd name="connsiteY78" fmla="*/ 1336749 h 1863749"/>
              <a:gd name="connsiteX79" fmla="*/ 4277783 w 8059347"/>
              <a:gd name="connsiteY79" fmla="*/ 1327201 h 1863749"/>
              <a:gd name="connsiteX80" fmla="*/ 3638025 w 8059347"/>
              <a:gd name="connsiteY80" fmla="*/ 1317653 h 1863749"/>
              <a:gd name="connsiteX81" fmla="*/ 3370664 w 8059347"/>
              <a:gd name="connsiteY81" fmla="*/ 1269912 h 1863749"/>
              <a:gd name="connsiteX82" fmla="*/ 3265629 w 8059347"/>
              <a:gd name="connsiteY82" fmla="*/ 1260364 h 1863749"/>
              <a:gd name="connsiteX83" fmla="*/ 3170143 w 8059347"/>
              <a:gd name="connsiteY83" fmla="*/ 1269912 h 1863749"/>
              <a:gd name="connsiteX84" fmla="*/ 3151046 w 8059347"/>
              <a:gd name="connsiteY84" fmla="*/ 1298556 h 1863749"/>
              <a:gd name="connsiteX85" fmla="*/ 3131948 w 8059347"/>
              <a:gd name="connsiteY85" fmla="*/ 1317653 h 1863749"/>
              <a:gd name="connsiteX86" fmla="*/ 3093754 w 8059347"/>
              <a:gd name="connsiteY86" fmla="*/ 1365394 h 1863749"/>
              <a:gd name="connsiteX87" fmla="*/ 3055559 w 8059347"/>
              <a:gd name="connsiteY87" fmla="*/ 1403587 h 1863749"/>
              <a:gd name="connsiteX88" fmla="*/ 3036462 w 8059347"/>
              <a:gd name="connsiteY88" fmla="*/ 1432231 h 1863749"/>
              <a:gd name="connsiteX89" fmla="*/ 3017365 w 8059347"/>
              <a:gd name="connsiteY89" fmla="*/ 1451328 h 1863749"/>
              <a:gd name="connsiteX90" fmla="*/ 2979170 w 8059347"/>
              <a:gd name="connsiteY90" fmla="*/ 1499069 h 1863749"/>
              <a:gd name="connsiteX91" fmla="*/ 2931427 w 8059347"/>
              <a:gd name="connsiteY91" fmla="*/ 1546810 h 1863749"/>
              <a:gd name="connsiteX92" fmla="*/ 2912330 w 8059347"/>
              <a:gd name="connsiteY92" fmla="*/ 1575455 h 1863749"/>
              <a:gd name="connsiteX93" fmla="*/ 2883684 w 8059347"/>
              <a:gd name="connsiteY93" fmla="*/ 1585003 h 1863749"/>
              <a:gd name="connsiteX94" fmla="*/ 2788198 w 8059347"/>
              <a:gd name="connsiteY94" fmla="*/ 1642292 h 1863749"/>
              <a:gd name="connsiteX95" fmla="*/ 2702260 w 8059347"/>
              <a:gd name="connsiteY95" fmla="*/ 1670937 h 1863749"/>
              <a:gd name="connsiteX96" fmla="*/ 2597226 w 8059347"/>
              <a:gd name="connsiteY96" fmla="*/ 1709129 h 1863749"/>
              <a:gd name="connsiteX97" fmla="*/ 2568580 w 8059347"/>
              <a:gd name="connsiteY97" fmla="*/ 1718678 h 1863749"/>
              <a:gd name="connsiteX98" fmla="*/ 2520837 w 8059347"/>
              <a:gd name="connsiteY98" fmla="*/ 1728226 h 1863749"/>
              <a:gd name="connsiteX99" fmla="*/ 2387156 w 8059347"/>
              <a:gd name="connsiteY99" fmla="*/ 1775967 h 1863749"/>
              <a:gd name="connsiteX100" fmla="*/ 2329864 w 8059347"/>
              <a:gd name="connsiteY100" fmla="*/ 1795063 h 1863749"/>
              <a:gd name="connsiteX101" fmla="*/ 2253475 w 8059347"/>
              <a:gd name="connsiteY101" fmla="*/ 1814160 h 1863749"/>
              <a:gd name="connsiteX102" fmla="*/ 2205732 w 8059347"/>
              <a:gd name="connsiteY102" fmla="*/ 1833256 h 1863749"/>
              <a:gd name="connsiteX103" fmla="*/ 2091149 w 8059347"/>
              <a:gd name="connsiteY103" fmla="*/ 1842804 h 1863749"/>
              <a:gd name="connsiteX104" fmla="*/ 1766495 w 8059347"/>
              <a:gd name="connsiteY104" fmla="*/ 1842804 h 1863749"/>
              <a:gd name="connsiteX105" fmla="*/ 1575523 w 8059347"/>
              <a:gd name="connsiteY105" fmla="*/ 1833256 h 1863749"/>
              <a:gd name="connsiteX106" fmla="*/ 1403648 w 8059347"/>
              <a:gd name="connsiteY106" fmla="*/ 1804611 h 1863749"/>
              <a:gd name="connsiteX107" fmla="*/ 1279516 w 8059347"/>
              <a:gd name="connsiteY107" fmla="*/ 1785515 h 1863749"/>
              <a:gd name="connsiteX108" fmla="*/ 1174481 w 8059347"/>
              <a:gd name="connsiteY108" fmla="*/ 1775967 h 1863749"/>
              <a:gd name="connsiteX109" fmla="*/ 1098092 w 8059347"/>
              <a:gd name="connsiteY109" fmla="*/ 1766419 h 1863749"/>
              <a:gd name="connsiteX110" fmla="*/ 983508 w 8059347"/>
              <a:gd name="connsiteY110" fmla="*/ 1747322 h 1863749"/>
              <a:gd name="connsiteX111" fmla="*/ 868925 w 8059347"/>
              <a:gd name="connsiteY111" fmla="*/ 1728226 h 1863749"/>
              <a:gd name="connsiteX112" fmla="*/ 802084 w 8059347"/>
              <a:gd name="connsiteY112" fmla="*/ 1718678 h 1863749"/>
              <a:gd name="connsiteX113" fmla="*/ 687501 w 8059347"/>
              <a:gd name="connsiteY113" fmla="*/ 1699581 h 1863749"/>
              <a:gd name="connsiteX114" fmla="*/ 477431 w 8059347"/>
              <a:gd name="connsiteY114" fmla="*/ 1680485 h 1863749"/>
              <a:gd name="connsiteX115" fmla="*/ 420140 w 8059347"/>
              <a:gd name="connsiteY115" fmla="*/ 1661388 h 1863749"/>
              <a:gd name="connsiteX116" fmla="*/ 391494 w 8059347"/>
              <a:gd name="connsiteY116" fmla="*/ 1651840 h 1863749"/>
              <a:gd name="connsiteX117" fmla="*/ 372396 w 8059347"/>
              <a:gd name="connsiteY117" fmla="*/ 1632744 h 1863749"/>
              <a:gd name="connsiteX118" fmla="*/ 315105 w 8059347"/>
              <a:gd name="connsiteY118" fmla="*/ 1613647 h 1863749"/>
              <a:gd name="connsiteX119" fmla="*/ 286459 w 8059347"/>
              <a:gd name="connsiteY119" fmla="*/ 1604099 h 1863749"/>
              <a:gd name="connsiteX120" fmla="*/ 238716 w 8059347"/>
              <a:gd name="connsiteY120" fmla="*/ 1575455 h 1863749"/>
              <a:gd name="connsiteX121" fmla="*/ 200521 w 8059347"/>
              <a:gd name="connsiteY121" fmla="*/ 1556358 h 1863749"/>
              <a:gd name="connsiteX122" fmla="*/ 143229 w 8059347"/>
              <a:gd name="connsiteY122" fmla="*/ 1518165 h 1863749"/>
              <a:gd name="connsiteX123" fmla="*/ 95486 w 8059347"/>
              <a:gd name="connsiteY123" fmla="*/ 1479972 h 1863749"/>
              <a:gd name="connsiteX124" fmla="*/ 47743 w 8059347"/>
              <a:gd name="connsiteY124" fmla="*/ 1413135 h 1863749"/>
              <a:gd name="connsiteX125" fmla="*/ 38195 w 8059347"/>
              <a:gd name="connsiteY125" fmla="*/ 1374942 h 1863749"/>
              <a:gd name="connsiteX126" fmla="*/ 19097 w 8059347"/>
              <a:gd name="connsiteY126" fmla="*/ 1346298 h 1863749"/>
              <a:gd name="connsiteX127" fmla="*/ 0 w 8059347"/>
              <a:gd name="connsiteY127" fmla="*/ 1269912 h 1863749"/>
              <a:gd name="connsiteX128" fmla="*/ 19097 w 8059347"/>
              <a:gd name="connsiteY128" fmla="*/ 1050303 h 1863749"/>
              <a:gd name="connsiteX129" fmla="*/ 38195 w 8059347"/>
              <a:gd name="connsiteY129" fmla="*/ 916628 h 1863749"/>
              <a:gd name="connsiteX130" fmla="*/ 47743 w 8059347"/>
              <a:gd name="connsiteY130" fmla="*/ 878435 h 1863749"/>
              <a:gd name="connsiteX131" fmla="*/ 66841 w 8059347"/>
              <a:gd name="connsiteY131" fmla="*/ 849791 h 1863749"/>
              <a:gd name="connsiteX132" fmla="*/ 85938 w 8059347"/>
              <a:gd name="connsiteY132" fmla="*/ 763857 h 1863749"/>
              <a:gd name="connsiteX133" fmla="*/ 105035 w 8059347"/>
              <a:gd name="connsiteY133" fmla="*/ 706568 h 1863749"/>
              <a:gd name="connsiteX134" fmla="*/ 124132 w 8059347"/>
              <a:gd name="connsiteY134" fmla="*/ 687471 h 1863749"/>
              <a:gd name="connsiteX135" fmla="*/ 143229 w 8059347"/>
              <a:gd name="connsiteY135" fmla="*/ 611086 h 1863749"/>
              <a:gd name="connsiteX136" fmla="*/ 162327 w 8059347"/>
              <a:gd name="connsiteY136" fmla="*/ 591989 h 1863749"/>
              <a:gd name="connsiteX137" fmla="*/ 171875 w 8059347"/>
              <a:gd name="connsiteY137" fmla="*/ 563345 h 1863749"/>
              <a:gd name="connsiteX138" fmla="*/ 190973 w 8059347"/>
              <a:gd name="connsiteY138" fmla="*/ 544248 h 1863749"/>
              <a:gd name="connsiteX139" fmla="*/ 248264 w 8059347"/>
              <a:gd name="connsiteY139" fmla="*/ 515603 h 1863749"/>
              <a:gd name="connsiteX140" fmla="*/ 267362 w 8059347"/>
              <a:gd name="connsiteY140" fmla="*/ 486959 h 1863749"/>
              <a:gd name="connsiteX141" fmla="*/ 305556 w 8059347"/>
              <a:gd name="connsiteY141" fmla="*/ 477411 h 1863749"/>
              <a:gd name="connsiteX142" fmla="*/ 381945 w 8059347"/>
              <a:gd name="connsiteY142" fmla="*/ 458314 h 1863749"/>
              <a:gd name="connsiteX143" fmla="*/ 620661 w 8059347"/>
              <a:gd name="connsiteY143" fmla="*/ 477411 h 1863749"/>
              <a:gd name="connsiteX144" fmla="*/ 658855 w 8059347"/>
              <a:gd name="connsiteY144" fmla="*/ 486959 h 1863749"/>
              <a:gd name="connsiteX145" fmla="*/ 754341 w 8059347"/>
              <a:gd name="connsiteY145" fmla="*/ 525152 h 1863749"/>
              <a:gd name="connsiteX146" fmla="*/ 916668 w 8059347"/>
              <a:gd name="connsiteY146" fmla="*/ 553796 h 1863749"/>
              <a:gd name="connsiteX147" fmla="*/ 1012154 w 8059347"/>
              <a:gd name="connsiteY147" fmla="*/ 563345 h 1863749"/>
              <a:gd name="connsiteX148" fmla="*/ 1155384 w 8059347"/>
              <a:gd name="connsiteY148" fmla="*/ 582441 h 1863749"/>
              <a:gd name="connsiteX149" fmla="*/ 1193578 w 8059347"/>
              <a:gd name="connsiteY149" fmla="*/ 591989 h 1863749"/>
              <a:gd name="connsiteX150" fmla="*/ 1289064 w 8059347"/>
              <a:gd name="connsiteY150" fmla="*/ 601537 h 1863749"/>
              <a:gd name="connsiteX151" fmla="*/ 1527780 w 8059347"/>
              <a:gd name="connsiteY151" fmla="*/ 591989 h 1863749"/>
              <a:gd name="connsiteX152" fmla="*/ 1565974 w 8059347"/>
              <a:gd name="connsiteY152" fmla="*/ 582441 h 1863749"/>
              <a:gd name="connsiteX153" fmla="*/ 1756947 w 8059347"/>
              <a:gd name="connsiteY153" fmla="*/ 563345 h 1863749"/>
              <a:gd name="connsiteX154" fmla="*/ 1823787 w 8059347"/>
              <a:gd name="connsiteY154" fmla="*/ 553796 h 1863749"/>
              <a:gd name="connsiteX155" fmla="*/ 1881079 w 8059347"/>
              <a:gd name="connsiteY155" fmla="*/ 544248 h 1863749"/>
              <a:gd name="connsiteX156" fmla="*/ 2148440 w 8059347"/>
              <a:gd name="connsiteY156" fmla="*/ 525152 h 1863749"/>
              <a:gd name="connsiteX157" fmla="*/ 2291670 w 8059347"/>
              <a:gd name="connsiteY157" fmla="*/ 506055 h 1863749"/>
              <a:gd name="connsiteX158" fmla="*/ 2434899 w 8059347"/>
              <a:gd name="connsiteY158" fmla="*/ 486959 h 1863749"/>
              <a:gd name="connsiteX159" fmla="*/ 2759552 w 8059347"/>
              <a:gd name="connsiteY159" fmla="*/ 506055 h 1863749"/>
              <a:gd name="connsiteX160" fmla="*/ 2807295 w 8059347"/>
              <a:gd name="connsiteY160" fmla="*/ 525152 h 1863749"/>
              <a:gd name="connsiteX161" fmla="*/ 2931427 w 8059347"/>
              <a:gd name="connsiteY161" fmla="*/ 534700 h 1863749"/>
              <a:gd name="connsiteX162" fmla="*/ 3217886 w 8059347"/>
              <a:gd name="connsiteY162" fmla="*/ 544248 h 1863749"/>
              <a:gd name="connsiteX163" fmla="*/ 3771706 w 8059347"/>
              <a:gd name="connsiteY163" fmla="*/ 544248 h 1863749"/>
              <a:gd name="connsiteX164" fmla="*/ 4010422 w 8059347"/>
              <a:gd name="connsiteY164" fmla="*/ 525152 h 1863749"/>
              <a:gd name="connsiteX165" fmla="*/ 4048616 w 8059347"/>
              <a:gd name="connsiteY165" fmla="*/ 477411 h 1863749"/>
              <a:gd name="connsiteX166" fmla="*/ 4029519 w 8059347"/>
              <a:gd name="connsiteY166" fmla="*/ 362832 h 1863749"/>
              <a:gd name="connsiteX167" fmla="*/ 4029519 w 8059347"/>
              <a:gd name="connsiteY167" fmla="*/ 362832 h 1863749"/>
              <a:gd name="connsiteX168" fmla="*/ 4029519 w 8059347"/>
              <a:gd name="connsiteY168" fmla="*/ 362832 h 1863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8059347" h="1863749">
                <a:moveTo>
                  <a:pt x="4019970" y="429670"/>
                </a:moveTo>
                <a:lnTo>
                  <a:pt x="4019970" y="429670"/>
                </a:lnTo>
                <a:cubicBezTo>
                  <a:pt x="4016787" y="401025"/>
                  <a:pt x="4010422" y="372557"/>
                  <a:pt x="4010422" y="343736"/>
                </a:cubicBezTo>
                <a:cubicBezTo>
                  <a:pt x="4010422" y="311750"/>
                  <a:pt x="4015446" y="279919"/>
                  <a:pt x="4019970" y="248254"/>
                </a:cubicBezTo>
                <a:cubicBezTo>
                  <a:pt x="4022134" y="233110"/>
                  <a:pt x="4044187" y="157201"/>
                  <a:pt x="4048616" y="152772"/>
                </a:cubicBezTo>
                <a:cubicBezTo>
                  <a:pt x="4061348" y="140041"/>
                  <a:pt x="4071830" y="124566"/>
                  <a:pt x="4086811" y="114579"/>
                </a:cubicBezTo>
                <a:cubicBezTo>
                  <a:pt x="4112650" y="97353"/>
                  <a:pt x="4123363" y="88500"/>
                  <a:pt x="4153651" y="76386"/>
                </a:cubicBezTo>
                <a:cubicBezTo>
                  <a:pt x="4172342" y="68910"/>
                  <a:pt x="4191846" y="63656"/>
                  <a:pt x="4210943" y="57290"/>
                </a:cubicBezTo>
                <a:cubicBezTo>
                  <a:pt x="4252050" y="43588"/>
                  <a:pt x="4229809" y="50186"/>
                  <a:pt x="4277783" y="38193"/>
                </a:cubicBezTo>
                <a:cubicBezTo>
                  <a:pt x="4360538" y="41376"/>
                  <a:pt x="4443552" y="40462"/>
                  <a:pt x="4526047" y="47741"/>
                </a:cubicBezTo>
                <a:cubicBezTo>
                  <a:pt x="4552192" y="50048"/>
                  <a:pt x="4576392" y="63583"/>
                  <a:pt x="4602436" y="66838"/>
                </a:cubicBezTo>
                <a:lnTo>
                  <a:pt x="4678825" y="76386"/>
                </a:lnTo>
                <a:cubicBezTo>
                  <a:pt x="4710958" y="87096"/>
                  <a:pt x="4716805" y="90361"/>
                  <a:pt x="4755214" y="95482"/>
                </a:cubicBezTo>
                <a:cubicBezTo>
                  <a:pt x="4786921" y="99710"/>
                  <a:pt x="4818960" y="101063"/>
                  <a:pt x="4850701" y="105031"/>
                </a:cubicBezTo>
                <a:cubicBezTo>
                  <a:pt x="4935835" y="115673"/>
                  <a:pt x="4882266" y="114871"/>
                  <a:pt x="4974833" y="124127"/>
                </a:cubicBezTo>
                <a:cubicBezTo>
                  <a:pt x="5016127" y="128256"/>
                  <a:pt x="5057588" y="130492"/>
                  <a:pt x="5098965" y="133675"/>
                </a:cubicBezTo>
                <a:cubicBezTo>
                  <a:pt x="5130794" y="140041"/>
                  <a:pt x="5162434" y="147436"/>
                  <a:pt x="5194451" y="152772"/>
                </a:cubicBezTo>
                <a:cubicBezTo>
                  <a:pt x="5261671" y="163975"/>
                  <a:pt x="5233376" y="156198"/>
                  <a:pt x="5280389" y="171868"/>
                </a:cubicBezTo>
                <a:lnTo>
                  <a:pt x="5547750" y="152772"/>
                </a:lnTo>
                <a:cubicBezTo>
                  <a:pt x="6293464" y="114202"/>
                  <a:pt x="5532824" y="163314"/>
                  <a:pt x="5977438" y="133675"/>
                </a:cubicBezTo>
                <a:cubicBezTo>
                  <a:pt x="6078282" y="113507"/>
                  <a:pt x="6060573" y="114579"/>
                  <a:pt x="6225702" y="114579"/>
                </a:cubicBezTo>
                <a:cubicBezTo>
                  <a:pt x="6467622" y="114579"/>
                  <a:pt x="6709499" y="120944"/>
                  <a:pt x="6951398" y="124127"/>
                </a:cubicBezTo>
                <a:cubicBezTo>
                  <a:pt x="6970495" y="120944"/>
                  <a:pt x="6989416" y="116414"/>
                  <a:pt x="7008689" y="114579"/>
                </a:cubicBezTo>
                <a:cubicBezTo>
                  <a:pt x="7056323" y="110043"/>
                  <a:pt x="7104551" y="111798"/>
                  <a:pt x="7151919" y="105031"/>
                </a:cubicBezTo>
                <a:cubicBezTo>
                  <a:pt x="7171847" y="102184"/>
                  <a:pt x="7190113" y="92300"/>
                  <a:pt x="7209210" y="85934"/>
                </a:cubicBezTo>
                <a:cubicBezTo>
                  <a:pt x="7253248" y="71255"/>
                  <a:pt x="7227995" y="78358"/>
                  <a:pt x="7285599" y="66838"/>
                </a:cubicBezTo>
                <a:cubicBezTo>
                  <a:pt x="7295148" y="60472"/>
                  <a:pt x="7303500" y="51770"/>
                  <a:pt x="7314245" y="47741"/>
                </a:cubicBezTo>
                <a:cubicBezTo>
                  <a:pt x="7353066" y="33184"/>
                  <a:pt x="7490942" y="29023"/>
                  <a:pt x="7495669" y="28645"/>
                </a:cubicBezTo>
                <a:cubicBezTo>
                  <a:pt x="7530713" y="25842"/>
                  <a:pt x="7565692" y="22280"/>
                  <a:pt x="7600704" y="19097"/>
                </a:cubicBezTo>
                <a:cubicBezTo>
                  <a:pt x="7615440" y="15413"/>
                  <a:pt x="7674513" y="0"/>
                  <a:pt x="7686642" y="0"/>
                </a:cubicBezTo>
                <a:cubicBezTo>
                  <a:pt x="7715464" y="0"/>
                  <a:pt x="7743933" y="6365"/>
                  <a:pt x="7772579" y="9548"/>
                </a:cubicBezTo>
                <a:cubicBezTo>
                  <a:pt x="7784812" y="12606"/>
                  <a:pt x="7825724" y="21798"/>
                  <a:pt x="7839420" y="28645"/>
                </a:cubicBezTo>
                <a:cubicBezTo>
                  <a:pt x="7913469" y="65667"/>
                  <a:pt x="7824700" y="33286"/>
                  <a:pt x="7896711" y="57290"/>
                </a:cubicBezTo>
                <a:cubicBezTo>
                  <a:pt x="7945104" y="105678"/>
                  <a:pt x="7882473" y="48747"/>
                  <a:pt x="7944454" y="85934"/>
                </a:cubicBezTo>
                <a:cubicBezTo>
                  <a:pt x="7952174" y="90566"/>
                  <a:pt x="7957186" y="98665"/>
                  <a:pt x="7963552" y="105031"/>
                </a:cubicBezTo>
                <a:cubicBezTo>
                  <a:pt x="7966735" y="114579"/>
                  <a:pt x="7967922" y="125045"/>
                  <a:pt x="7973100" y="133675"/>
                </a:cubicBezTo>
                <a:cubicBezTo>
                  <a:pt x="7977732" y="141395"/>
                  <a:pt x="7988172" y="144720"/>
                  <a:pt x="7992198" y="152772"/>
                </a:cubicBezTo>
                <a:cubicBezTo>
                  <a:pt x="7998067" y="164509"/>
                  <a:pt x="7997975" y="178395"/>
                  <a:pt x="8001746" y="190964"/>
                </a:cubicBezTo>
                <a:cubicBezTo>
                  <a:pt x="8007530" y="210245"/>
                  <a:pt x="8014477" y="229157"/>
                  <a:pt x="8020843" y="248254"/>
                </a:cubicBezTo>
                <a:cubicBezTo>
                  <a:pt x="8024026" y="257802"/>
                  <a:pt x="8027951" y="267134"/>
                  <a:pt x="8030392" y="276898"/>
                </a:cubicBezTo>
                <a:cubicBezTo>
                  <a:pt x="8044637" y="333873"/>
                  <a:pt x="8037784" y="302147"/>
                  <a:pt x="8049489" y="372380"/>
                </a:cubicBezTo>
                <a:cubicBezTo>
                  <a:pt x="8060816" y="644201"/>
                  <a:pt x="8064334" y="591093"/>
                  <a:pt x="8049489" y="887984"/>
                </a:cubicBezTo>
                <a:cubicBezTo>
                  <a:pt x="8047892" y="919930"/>
                  <a:pt x="8043678" y="951699"/>
                  <a:pt x="8039941" y="983466"/>
                </a:cubicBezTo>
                <a:cubicBezTo>
                  <a:pt x="8037311" y="1005817"/>
                  <a:pt x="8038471" y="1029298"/>
                  <a:pt x="8030392" y="1050303"/>
                </a:cubicBezTo>
                <a:cubicBezTo>
                  <a:pt x="8022153" y="1071724"/>
                  <a:pt x="7999456" y="1085819"/>
                  <a:pt x="7992198" y="1107592"/>
                </a:cubicBezTo>
                <a:cubicBezTo>
                  <a:pt x="7989015" y="1117140"/>
                  <a:pt x="7988499" y="1128047"/>
                  <a:pt x="7982649" y="1136237"/>
                </a:cubicBezTo>
                <a:cubicBezTo>
                  <a:pt x="7972184" y="1150888"/>
                  <a:pt x="7956172" y="1160760"/>
                  <a:pt x="7944454" y="1174430"/>
                </a:cubicBezTo>
                <a:cubicBezTo>
                  <a:pt x="7936986" y="1183143"/>
                  <a:pt x="7931723" y="1193526"/>
                  <a:pt x="7925357" y="1203074"/>
                </a:cubicBezTo>
                <a:cubicBezTo>
                  <a:pt x="7898309" y="1284220"/>
                  <a:pt x="7936033" y="1185282"/>
                  <a:pt x="7896711" y="1250815"/>
                </a:cubicBezTo>
                <a:cubicBezTo>
                  <a:pt x="7859524" y="1312790"/>
                  <a:pt x="7916455" y="1250171"/>
                  <a:pt x="7868065" y="1298556"/>
                </a:cubicBezTo>
                <a:cubicBezTo>
                  <a:pt x="7849878" y="1353117"/>
                  <a:pt x="7873521" y="1307650"/>
                  <a:pt x="7829871" y="1336749"/>
                </a:cubicBezTo>
                <a:cubicBezTo>
                  <a:pt x="7818635" y="1344239"/>
                  <a:pt x="7811884" y="1357104"/>
                  <a:pt x="7801225" y="1365394"/>
                </a:cubicBezTo>
                <a:cubicBezTo>
                  <a:pt x="7773456" y="1386992"/>
                  <a:pt x="7738808" y="1408511"/>
                  <a:pt x="7705739" y="1422683"/>
                </a:cubicBezTo>
                <a:cubicBezTo>
                  <a:pt x="7647099" y="1447813"/>
                  <a:pt x="7545682" y="1446270"/>
                  <a:pt x="7505218" y="1451328"/>
                </a:cubicBezTo>
                <a:lnTo>
                  <a:pt x="7428829" y="1460876"/>
                </a:lnTo>
                <a:cubicBezTo>
                  <a:pt x="7384269" y="1457693"/>
                  <a:pt x="7339549" y="1456261"/>
                  <a:pt x="7295148" y="1451328"/>
                </a:cubicBezTo>
                <a:cubicBezTo>
                  <a:pt x="7282105" y="1449879"/>
                  <a:pt x="7269865" y="1444128"/>
                  <a:pt x="7256954" y="1441780"/>
                </a:cubicBezTo>
                <a:cubicBezTo>
                  <a:pt x="7156081" y="1423440"/>
                  <a:pt x="7225101" y="1441138"/>
                  <a:pt x="7132821" y="1422683"/>
                </a:cubicBezTo>
                <a:cubicBezTo>
                  <a:pt x="6949503" y="1386022"/>
                  <a:pt x="7319060" y="1452129"/>
                  <a:pt x="7027787" y="1403587"/>
                </a:cubicBezTo>
                <a:cubicBezTo>
                  <a:pt x="7011778" y="1400919"/>
                  <a:pt x="6995886" y="1397560"/>
                  <a:pt x="6980043" y="1394039"/>
                </a:cubicBezTo>
                <a:cubicBezTo>
                  <a:pt x="6967232" y="1391192"/>
                  <a:pt x="6954951" y="1385239"/>
                  <a:pt x="6941849" y="1384490"/>
                </a:cubicBezTo>
                <a:cubicBezTo>
                  <a:pt x="6879212" y="1380911"/>
                  <a:pt x="6340520" y="1366461"/>
                  <a:pt x="6302091" y="1365394"/>
                </a:cubicBezTo>
                <a:cubicBezTo>
                  <a:pt x="6200242" y="1339933"/>
                  <a:pt x="6327553" y="1365394"/>
                  <a:pt x="6225702" y="1365394"/>
                </a:cubicBezTo>
                <a:cubicBezTo>
                  <a:pt x="6139705" y="1365394"/>
                  <a:pt x="6053827" y="1359029"/>
                  <a:pt x="5967889" y="1355846"/>
                </a:cubicBezTo>
                <a:cubicBezTo>
                  <a:pt x="5939243" y="1352663"/>
                  <a:pt x="5910382" y="1351036"/>
                  <a:pt x="5881952" y="1346298"/>
                </a:cubicBezTo>
                <a:cubicBezTo>
                  <a:pt x="5872024" y="1344643"/>
                  <a:pt x="5863254" y="1338279"/>
                  <a:pt x="5853306" y="1336749"/>
                </a:cubicBezTo>
                <a:cubicBezTo>
                  <a:pt x="5821691" y="1331885"/>
                  <a:pt x="5789649" y="1330384"/>
                  <a:pt x="5757820" y="1327201"/>
                </a:cubicBezTo>
                <a:cubicBezTo>
                  <a:pt x="5748271" y="1324018"/>
                  <a:pt x="5738939" y="1320094"/>
                  <a:pt x="5729174" y="1317653"/>
                </a:cubicBezTo>
                <a:cubicBezTo>
                  <a:pt x="5685433" y="1306719"/>
                  <a:pt x="5651421" y="1304354"/>
                  <a:pt x="5605042" y="1298556"/>
                </a:cubicBezTo>
                <a:cubicBezTo>
                  <a:pt x="5522287" y="1301739"/>
                  <a:pt x="5439154" y="1299584"/>
                  <a:pt x="5356778" y="1308105"/>
                </a:cubicBezTo>
                <a:cubicBezTo>
                  <a:pt x="5345363" y="1309286"/>
                  <a:pt x="5339554" y="1326096"/>
                  <a:pt x="5328132" y="1327201"/>
                </a:cubicBezTo>
                <a:cubicBezTo>
                  <a:pt x="5239369" y="1335790"/>
                  <a:pt x="5149891" y="1333566"/>
                  <a:pt x="5060770" y="1336749"/>
                </a:cubicBezTo>
                <a:cubicBezTo>
                  <a:pt x="5028941" y="1339932"/>
                  <a:pt x="4997271" y="1346298"/>
                  <a:pt x="4965284" y="1346298"/>
                </a:cubicBezTo>
                <a:cubicBezTo>
                  <a:pt x="4955219" y="1346298"/>
                  <a:pt x="4946703" y="1336749"/>
                  <a:pt x="4936638" y="1336749"/>
                </a:cubicBezTo>
                <a:cubicBezTo>
                  <a:pt x="4920408" y="1336749"/>
                  <a:pt x="4904961" y="1344003"/>
                  <a:pt x="4888895" y="1346298"/>
                </a:cubicBezTo>
                <a:cubicBezTo>
                  <a:pt x="4860362" y="1350374"/>
                  <a:pt x="4831711" y="1353863"/>
                  <a:pt x="4802957" y="1355846"/>
                </a:cubicBezTo>
                <a:cubicBezTo>
                  <a:pt x="4739371" y="1360231"/>
                  <a:pt x="4675642" y="1362211"/>
                  <a:pt x="4611985" y="1365394"/>
                </a:cubicBezTo>
                <a:cubicBezTo>
                  <a:pt x="4548328" y="1362211"/>
                  <a:pt x="4484472" y="1361795"/>
                  <a:pt x="4421013" y="1355846"/>
                </a:cubicBezTo>
                <a:cubicBezTo>
                  <a:pt x="4382461" y="1352232"/>
                  <a:pt x="4344399" y="1344343"/>
                  <a:pt x="4306429" y="1336749"/>
                </a:cubicBezTo>
                <a:cubicBezTo>
                  <a:pt x="4296559" y="1334775"/>
                  <a:pt x="4287844" y="1327488"/>
                  <a:pt x="4277783" y="1327201"/>
                </a:cubicBezTo>
                <a:cubicBezTo>
                  <a:pt x="4064594" y="1321110"/>
                  <a:pt x="3851278" y="1320836"/>
                  <a:pt x="3638025" y="1317653"/>
                </a:cubicBezTo>
                <a:cubicBezTo>
                  <a:pt x="3543762" y="1296706"/>
                  <a:pt x="3473750" y="1279283"/>
                  <a:pt x="3370664" y="1269912"/>
                </a:cubicBezTo>
                <a:lnTo>
                  <a:pt x="3265629" y="1260364"/>
                </a:lnTo>
                <a:cubicBezTo>
                  <a:pt x="3233800" y="1263547"/>
                  <a:pt x="3200489" y="1259797"/>
                  <a:pt x="3170143" y="1269912"/>
                </a:cubicBezTo>
                <a:cubicBezTo>
                  <a:pt x="3159256" y="1273541"/>
                  <a:pt x="3158215" y="1289595"/>
                  <a:pt x="3151046" y="1298556"/>
                </a:cubicBezTo>
                <a:cubicBezTo>
                  <a:pt x="3145422" y="1305586"/>
                  <a:pt x="3137807" y="1310818"/>
                  <a:pt x="3131948" y="1317653"/>
                </a:cubicBezTo>
                <a:cubicBezTo>
                  <a:pt x="3118685" y="1333126"/>
                  <a:pt x="3107294" y="1350162"/>
                  <a:pt x="3093754" y="1365394"/>
                </a:cubicBezTo>
                <a:cubicBezTo>
                  <a:pt x="3081792" y="1378851"/>
                  <a:pt x="3067277" y="1389917"/>
                  <a:pt x="3055559" y="1403587"/>
                </a:cubicBezTo>
                <a:cubicBezTo>
                  <a:pt x="3048091" y="1412300"/>
                  <a:pt x="3043631" y="1423270"/>
                  <a:pt x="3036462" y="1432231"/>
                </a:cubicBezTo>
                <a:cubicBezTo>
                  <a:pt x="3030838" y="1439261"/>
                  <a:pt x="3023224" y="1444493"/>
                  <a:pt x="3017365" y="1451328"/>
                </a:cubicBezTo>
                <a:cubicBezTo>
                  <a:pt x="3004102" y="1466801"/>
                  <a:pt x="2992804" y="1483921"/>
                  <a:pt x="2979170" y="1499069"/>
                </a:cubicBezTo>
                <a:cubicBezTo>
                  <a:pt x="2964114" y="1515797"/>
                  <a:pt x="2943911" y="1528084"/>
                  <a:pt x="2931427" y="1546810"/>
                </a:cubicBezTo>
                <a:cubicBezTo>
                  <a:pt x="2925061" y="1556358"/>
                  <a:pt x="2921291" y="1568286"/>
                  <a:pt x="2912330" y="1575455"/>
                </a:cubicBezTo>
                <a:cubicBezTo>
                  <a:pt x="2904470" y="1581742"/>
                  <a:pt x="2892483" y="1580115"/>
                  <a:pt x="2883684" y="1585003"/>
                </a:cubicBezTo>
                <a:cubicBezTo>
                  <a:pt x="2833514" y="1612874"/>
                  <a:pt x="2835160" y="1624231"/>
                  <a:pt x="2788198" y="1642292"/>
                </a:cubicBezTo>
                <a:cubicBezTo>
                  <a:pt x="2760015" y="1653131"/>
                  <a:pt x="2730296" y="1659723"/>
                  <a:pt x="2702260" y="1670937"/>
                </a:cubicBezTo>
                <a:cubicBezTo>
                  <a:pt x="2635818" y="1697512"/>
                  <a:pt x="2670788" y="1684609"/>
                  <a:pt x="2597226" y="1709129"/>
                </a:cubicBezTo>
                <a:cubicBezTo>
                  <a:pt x="2587677" y="1712312"/>
                  <a:pt x="2578450" y="1716704"/>
                  <a:pt x="2568580" y="1718678"/>
                </a:cubicBezTo>
                <a:lnTo>
                  <a:pt x="2520837" y="1728226"/>
                </a:lnTo>
                <a:cubicBezTo>
                  <a:pt x="2439246" y="1789414"/>
                  <a:pt x="2533794" y="1727091"/>
                  <a:pt x="2387156" y="1775967"/>
                </a:cubicBezTo>
                <a:cubicBezTo>
                  <a:pt x="2368059" y="1782332"/>
                  <a:pt x="2349393" y="1790181"/>
                  <a:pt x="2329864" y="1795063"/>
                </a:cubicBezTo>
                <a:cubicBezTo>
                  <a:pt x="2304401" y="1801429"/>
                  <a:pt x="2277845" y="1804413"/>
                  <a:pt x="2253475" y="1814160"/>
                </a:cubicBezTo>
                <a:cubicBezTo>
                  <a:pt x="2237561" y="1820525"/>
                  <a:pt x="2222611" y="1830277"/>
                  <a:pt x="2205732" y="1833256"/>
                </a:cubicBezTo>
                <a:cubicBezTo>
                  <a:pt x="2167988" y="1839916"/>
                  <a:pt x="2129343" y="1839621"/>
                  <a:pt x="2091149" y="1842804"/>
                </a:cubicBezTo>
                <a:cubicBezTo>
                  <a:pt x="1969431" y="1883378"/>
                  <a:pt x="2066849" y="1854582"/>
                  <a:pt x="1766495" y="1842804"/>
                </a:cubicBezTo>
                <a:cubicBezTo>
                  <a:pt x="1702807" y="1840306"/>
                  <a:pt x="1639180" y="1836439"/>
                  <a:pt x="1575523" y="1833256"/>
                </a:cubicBezTo>
                <a:lnTo>
                  <a:pt x="1403648" y="1804611"/>
                </a:lnTo>
                <a:cubicBezTo>
                  <a:pt x="1366442" y="1798410"/>
                  <a:pt x="1316366" y="1789609"/>
                  <a:pt x="1279516" y="1785515"/>
                </a:cubicBezTo>
                <a:cubicBezTo>
                  <a:pt x="1244575" y="1781633"/>
                  <a:pt x="1209444" y="1779647"/>
                  <a:pt x="1174481" y="1775967"/>
                </a:cubicBezTo>
                <a:cubicBezTo>
                  <a:pt x="1148961" y="1773281"/>
                  <a:pt x="1123555" y="1769602"/>
                  <a:pt x="1098092" y="1766419"/>
                </a:cubicBezTo>
                <a:cubicBezTo>
                  <a:pt x="1036520" y="1745894"/>
                  <a:pt x="1095437" y="1763311"/>
                  <a:pt x="983508" y="1747322"/>
                </a:cubicBezTo>
                <a:cubicBezTo>
                  <a:pt x="945176" y="1741846"/>
                  <a:pt x="907257" y="1733702"/>
                  <a:pt x="868925" y="1728226"/>
                </a:cubicBezTo>
                <a:lnTo>
                  <a:pt x="802084" y="1718678"/>
                </a:lnTo>
                <a:cubicBezTo>
                  <a:pt x="763837" y="1712639"/>
                  <a:pt x="726124" y="1702340"/>
                  <a:pt x="687501" y="1699581"/>
                </a:cubicBezTo>
                <a:cubicBezTo>
                  <a:pt x="528224" y="1688205"/>
                  <a:pt x="598149" y="1695574"/>
                  <a:pt x="477431" y="1680485"/>
                </a:cubicBezTo>
                <a:lnTo>
                  <a:pt x="420140" y="1661388"/>
                </a:lnTo>
                <a:lnTo>
                  <a:pt x="391494" y="1651840"/>
                </a:lnTo>
                <a:cubicBezTo>
                  <a:pt x="385128" y="1645475"/>
                  <a:pt x="380448" y="1636770"/>
                  <a:pt x="372396" y="1632744"/>
                </a:cubicBezTo>
                <a:cubicBezTo>
                  <a:pt x="354391" y="1623742"/>
                  <a:pt x="334202" y="1620013"/>
                  <a:pt x="315105" y="1613647"/>
                </a:cubicBezTo>
                <a:cubicBezTo>
                  <a:pt x="305556" y="1610464"/>
                  <a:pt x="295090" y="1609277"/>
                  <a:pt x="286459" y="1604099"/>
                </a:cubicBezTo>
                <a:cubicBezTo>
                  <a:pt x="270545" y="1594551"/>
                  <a:pt x="254940" y="1584468"/>
                  <a:pt x="238716" y="1575455"/>
                </a:cubicBezTo>
                <a:cubicBezTo>
                  <a:pt x="226273" y="1568542"/>
                  <a:pt x="212727" y="1563681"/>
                  <a:pt x="200521" y="1556358"/>
                </a:cubicBezTo>
                <a:cubicBezTo>
                  <a:pt x="180840" y="1544550"/>
                  <a:pt x="162326" y="1530896"/>
                  <a:pt x="143229" y="1518165"/>
                </a:cubicBezTo>
                <a:cubicBezTo>
                  <a:pt x="126015" y="1506689"/>
                  <a:pt x="107855" y="1497287"/>
                  <a:pt x="95486" y="1479972"/>
                </a:cubicBezTo>
                <a:cubicBezTo>
                  <a:pt x="40026" y="1402331"/>
                  <a:pt x="90725" y="1456113"/>
                  <a:pt x="47743" y="1413135"/>
                </a:cubicBezTo>
                <a:cubicBezTo>
                  <a:pt x="44560" y="1400404"/>
                  <a:pt x="43365" y="1387004"/>
                  <a:pt x="38195" y="1374942"/>
                </a:cubicBezTo>
                <a:cubicBezTo>
                  <a:pt x="33674" y="1364394"/>
                  <a:pt x="23019" y="1357083"/>
                  <a:pt x="19097" y="1346298"/>
                </a:cubicBezTo>
                <a:cubicBezTo>
                  <a:pt x="10127" y="1321633"/>
                  <a:pt x="0" y="1269912"/>
                  <a:pt x="0" y="1269912"/>
                </a:cubicBezTo>
                <a:cubicBezTo>
                  <a:pt x="18845" y="949581"/>
                  <a:pt x="-2275" y="1210591"/>
                  <a:pt x="19097" y="1050303"/>
                </a:cubicBezTo>
                <a:cubicBezTo>
                  <a:pt x="31610" y="956456"/>
                  <a:pt x="22333" y="988003"/>
                  <a:pt x="38195" y="916628"/>
                </a:cubicBezTo>
                <a:cubicBezTo>
                  <a:pt x="41042" y="903818"/>
                  <a:pt x="42573" y="890497"/>
                  <a:pt x="47743" y="878435"/>
                </a:cubicBezTo>
                <a:cubicBezTo>
                  <a:pt x="52264" y="867887"/>
                  <a:pt x="60475" y="859339"/>
                  <a:pt x="66841" y="849791"/>
                </a:cubicBezTo>
                <a:cubicBezTo>
                  <a:pt x="94162" y="767825"/>
                  <a:pt x="52323" y="898309"/>
                  <a:pt x="85938" y="763857"/>
                </a:cubicBezTo>
                <a:cubicBezTo>
                  <a:pt x="90820" y="744329"/>
                  <a:pt x="90801" y="720802"/>
                  <a:pt x="105035" y="706568"/>
                </a:cubicBezTo>
                <a:lnTo>
                  <a:pt x="124132" y="687471"/>
                </a:lnTo>
                <a:cubicBezTo>
                  <a:pt x="126185" y="677208"/>
                  <a:pt x="134422" y="625764"/>
                  <a:pt x="143229" y="611086"/>
                </a:cubicBezTo>
                <a:cubicBezTo>
                  <a:pt x="147861" y="603366"/>
                  <a:pt x="155961" y="598355"/>
                  <a:pt x="162327" y="591989"/>
                </a:cubicBezTo>
                <a:cubicBezTo>
                  <a:pt x="165510" y="582441"/>
                  <a:pt x="166697" y="571975"/>
                  <a:pt x="171875" y="563345"/>
                </a:cubicBezTo>
                <a:cubicBezTo>
                  <a:pt x="176507" y="555625"/>
                  <a:pt x="183943" y="549872"/>
                  <a:pt x="190973" y="544248"/>
                </a:cubicBezTo>
                <a:cubicBezTo>
                  <a:pt x="217415" y="523095"/>
                  <a:pt x="218009" y="525688"/>
                  <a:pt x="248264" y="515603"/>
                </a:cubicBezTo>
                <a:cubicBezTo>
                  <a:pt x="254630" y="506055"/>
                  <a:pt x="257813" y="493324"/>
                  <a:pt x="267362" y="486959"/>
                </a:cubicBezTo>
                <a:cubicBezTo>
                  <a:pt x="278281" y="479680"/>
                  <a:pt x="292938" y="481016"/>
                  <a:pt x="305556" y="477411"/>
                </a:cubicBezTo>
                <a:cubicBezTo>
                  <a:pt x="374071" y="457836"/>
                  <a:pt x="284873" y="477727"/>
                  <a:pt x="381945" y="458314"/>
                </a:cubicBezTo>
                <a:cubicBezTo>
                  <a:pt x="499927" y="464523"/>
                  <a:pt x="530098" y="459299"/>
                  <a:pt x="620661" y="477411"/>
                </a:cubicBezTo>
                <a:cubicBezTo>
                  <a:pt x="633529" y="479985"/>
                  <a:pt x="646567" y="482351"/>
                  <a:pt x="658855" y="486959"/>
                </a:cubicBezTo>
                <a:cubicBezTo>
                  <a:pt x="717049" y="508780"/>
                  <a:pt x="680727" y="510430"/>
                  <a:pt x="754341" y="525152"/>
                </a:cubicBezTo>
                <a:cubicBezTo>
                  <a:pt x="803566" y="534996"/>
                  <a:pt x="873131" y="549442"/>
                  <a:pt x="916668" y="553796"/>
                </a:cubicBezTo>
                <a:lnTo>
                  <a:pt x="1012154" y="563345"/>
                </a:lnTo>
                <a:cubicBezTo>
                  <a:pt x="1083706" y="587194"/>
                  <a:pt x="1005846" y="563750"/>
                  <a:pt x="1155384" y="582441"/>
                </a:cubicBezTo>
                <a:cubicBezTo>
                  <a:pt x="1168406" y="584069"/>
                  <a:pt x="1180587" y="590133"/>
                  <a:pt x="1193578" y="591989"/>
                </a:cubicBezTo>
                <a:cubicBezTo>
                  <a:pt x="1225244" y="596512"/>
                  <a:pt x="1257235" y="598354"/>
                  <a:pt x="1289064" y="601537"/>
                </a:cubicBezTo>
                <a:cubicBezTo>
                  <a:pt x="1368636" y="598354"/>
                  <a:pt x="1448333" y="597468"/>
                  <a:pt x="1527780" y="591989"/>
                </a:cubicBezTo>
                <a:cubicBezTo>
                  <a:pt x="1540872" y="591086"/>
                  <a:pt x="1552952" y="584069"/>
                  <a:pt x="1565974" y="582441"/>
                </a:cubicBezTo>
                <a:cubicBezTo>
                  <a:pt x="1629455" y="574506"/>
                  <a:pt x="1693615" y="572393"/>
                  <a:pt x="1756947" y="563345"/>
                </a:cubicBezTo>
                <a:lnTo>
                  <a:pt x="1823787" y="553796"/>
                </a:lnTo>
                <a:cubicBezTo>
                  <a:pt x="1842923" y="550852"/>
                  <a:pt x="1861793" y="545950"/>
                  <a:pt x="1881079" y="544248"/>
                </a:cubicBezTo>
                <a:cubicBezTo>
                  <a:pt x="1970081" y="536395"/>
                  <a:pt x="2148440" y="525152"/>
                  <a:pt x="2148440" y="525152"/>
                </a:cubicBezTo>
                <a:cubicBezTo>
                  <a:pt x="2215445" y="515580"/>
                  <a:pt x="2221725" y="514283"/>
                  <a:pt x="2291670" y="506055"/>
                </a:cubicBezTo>
                <a:cubicBezTo>
                  <a:pt x="2410873" y="492032"/>
                  <a:pt x="2339757" y="502815"/>
                  <a:pt x="2434899" y="486959"/>
                </a:cubicBezTo>
                <a:lnTo>
                  <a:pt x="2759552" y="506055"/>
                </a:lnTo>
                <a:cubicBezTo>
                  <a:pt x="2776520" y="508479"/>
                  <a:pt x="2790388" y="522334"/>
                  <a:pt x="2807295" y="525152"/>
                </a:cubicBezTo>
                <a:cubicBezTo>
                  <a:pt x="2848230" y="531974"/>
                  <a:pt x="2889972" y="532772"/>
                  <a:pt x="2931427" y="534700"/>
                </a:cubicBezTo>
                <a:cubicBezTo>
                  <a:pt x="3026863" y="539139"/>
                  <a:pt x="3122400" y="541065"/>
                  <a:pt x="3217886" y="544248"/>
                </a:cubicBezTo>
                <a:cubicBezTo>
                  <a:pt x="3678082" y="517179"/>
                  <a:pt x="2922495" y="557114"/>
                  <a:pt x="3771706" y="544248"/>
                </a:cubicBezTo>
                <a:cubicBezTo>
                  <a:pt x="3851523" y="543039"/>
                  <a:pt x="4010422" y="525152"/>
                  <a:pt x="4010422" y="525152"/>
                </a:cubicBezTo>
                <a:cubicBezTo>
                  <a:pt x="4019364" y="516210"/>
                  <a:pt x="4047813" y="490257"/>
                  <a:pt x="4048616" y="477411"/>
                </a:cubicBezTo>
                <a:cubicBezTo>
                  <a:pt x="4057851" y="329670"/>
                  <a:pt x="4066338" y="326017"/>
                  <a:pt x="4029519" y="362832"/>
                </a:cubicBezTo>
                <a:lnTo>
                  <a:pt x="4029519" y="362832"/>
                </a:lnTo>
                <a:lnTo>
                  <a:pt x="4029519" y="362832"/>
                </a:lnTo>
              </a:path>
            </a:pathLst>
          </a:custGeom>
          <a:ln w="571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7727156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D973D0-450C-D84B-9711-04A325CDF648}"/>
              </a:ext>
            </a:extLst>
          </p:cNvPr>
          <p:cNvSpPr txBox="1"/>
          <p:nvPr/>
        </p:nvSpPr>
        <p:spPr>
          <a:xfrm>
            <a:off x="695543" y="265694"/>
            <a:ext cx="7929563" cy="3631763"/>
          </a:xfrm>
          <a:prstGeom prst="rect">
            <a:avLst/>
          </a:prstGeom>
          <a:noFill/>
        </p:spPr>
        <p:txBody>
          <a:bodyPr wrap="square" rtlCol="0">
            <a:spAutoFit/>
          </a:bodyPr>
          <a:lstStyle/>
          <a:p>
            <a:r>
              <a:rPr lang="en-US" sz="2800" b="1" dirty="0"/>
              <a:t>REPRODUCTION</a:t>
            </a:r>
          </a:p>
          <a:p>
            <a:r>
              <a:rPr lang="en-US" b="1" dirty="0"/>
              <a:t>PARENT-OFFSPRING LINEAGES CLEARLY TRACEABLE, WITH PARENT-OFFSPRING RESEMBLANCE (HEREDITY), MATERIAL OVERLAP. LEWONTIN’S RECIPE WORKS.</a:t>
            </a:r>
          </a:p>
          <a:p>
            <a:endParaRPr lang="en-US" sz="2800" b="1" dirty="0"/>
          </a:p>
          <a:p>
            <a:endParaRPr lang="en-US" sz="2800" b="1" dirty="0"/>
          </a:p>
          <a:p>
            <a:endParaRPr lang="en-US" sz="2800" b="1" dirty="0"/>
          </a:p>
          <a:p>
            <a:r>
              <a:rPr lang="en-US" sz="2800" b="1" dirty="0"/>
              <a:t>RE-PRODUCTION</a:t>
            </a:r>
            <a:endParaRPr lang="en-US" b="1" dirty="0"/>
          </a:p>
          <a:p>
            <a:r>
              <a:rPr lang="en-US" b="1" dirty="0"/>
              <a:t>PARENT-OFFSPRING RELATIONS COMPLEX AND UNTRACEABLE, VANISHING RESEMBLANCE, SINGERS DISPERSED IN SPACE AND TIME. STANDARD LEWONTIN RECIPE FAILS, AND </a:t>
            </a:r>
            <a:r>
              <a:rPr lang="en-US" b="1" dirty="0">
                <a:solidFill>
                  <a:srgbClr val="FF0000"/>
                </a:solidFill>
              </a:rPr>
              <a:t>YET THE SONG PERSISTS</a:t>
            </a:r>
            <a:r>
              <a:rPr lang="en-US" b="1" dirty="0"/>
              <a:t>.</a:t>
            </a:r>
            <a:endParaRPr lang="en-US" sz="2800" b="1" dirty="0"/>
          </a:p>
        </p:txBody>
      </p:sp>
      <p:pic>
        <p:nvPicPr>
          <p:cNvPr id="3" name="Picture 2">
            <a:extLst>
              <a:ext uri="{FF2B5EF4-FFF2-40B4-BE49-F238E27FC236}">
                <a16:creationId xmlns:a16="http://schemas.microsoft.com/office/drawing/2014/main" id="{EB7AC447-A099-F54F-9E24-E339980CC4AF}"/>
              </a:ext>
            </a:extLst>
          </p:cNvPr>
          <p:cNvPicPr>
            <a:picLocks noChangeAspect="1"/>
          </p:cNvPicPr>
          <p:nvPr/>
        </p:nvPicPr>
        <p:blipFill>
          <a:blip r:embed="rId3">
            <a:biLevel thresh="50000"/>
            <a:extLst/>
          </a:blip>
          <a:stretch>
            <a:fillRect/>
          </a:stretch>
        </p:blipFill>
        <p:spPr>
          <a:xfrm>
            <a:off x="1086779" y="4557713"/>
            <a:ext cx="831899" cy="825365"/>
          </a:xfrm>
          <a:prstGeom prst="rect">
            <a:avLst/>
          </a:prstGeom>
        </p:spPr>
      </p:pic>
      <p:pic>
        <p:nvPicPr>
          <p:cNvPr id="5" name="Picture 4">
            <a:extLst>
              <a:ext uri="{FF2B5EF4-FFF2-40B4-BE49-F238E27FC236}">
                <a16:creationId xmlns:a16="http://schemas.microsoft.com/office/drawing/2014/main" id="{2675F0EF-73E6-794A-99B5-27A82CDB833B}"/>
              </a:ext>
            </a:extLst>
          </p:cNvPr>
          <p:cNvPicPr>
            <a:picLocks noChangeAspect="1"/>
          </p:cNvPicPr>
          <p:nvPr/>
        </p:nvPicPr>
        <p:blipFill>
          <a:blip r:embed="rId3">
            <a:biLevel thresh="50000"/>
            <a:extLst/>
          </a:blip>
          <a:stretch>
            <a:fillRect/>
          </a:stretch>
        </p:blipFill>
        <p:spPr>
          <a:xfrm>
            <a:off x="803244" y="3793052"/>
            <a:ext cx="831899" cy="825365"/>
          </a:xfrm>
          <a:prstGeom prst="rect">
            <a:avLst/>
          </a:prstGeom>
        </p:spPr>
      </p:pic>
      <p:pic>
        <p:nvPicPr>
          <p:cNvPr id="6" name="Picture 5">
            <a:extLst>
              <a:ext uri="{FF2B5EF4-FFF2-40B4-BE49-F238E27FC236}">
                <a16:creationId xmlns:a16="http://schemas.microsoft.com/office/drawing/2014/main" id="{ED328D87-2265-F347-890B-8E2BFED5CC34}"/>
              </a:ext>
            </a:extLst>
          </p:cNvPr>
          <p:cNvPicPr>
            <a:picLocks noChangeAspect="1"/>
          </p:cNvPicPr>
          <p:nvPr/>
        </p:nvPicPr>
        <p:blipFill>
          <a:blip r:embed="rId3">
            <a:biLevel thresh="50000"/>
            <a:extLst/>
          </a:blip>
          <a:stretch>
            <a:fillRect/>
          </a:stretch>
        </p:blipFill>
        <p:spPr>
          <a:xfrm>
            <a:off x="670829" y="5560717"/>
            <a:ext cx="831899" cy="825365"/>
          </a:xfrm>
          <a:prstGeom prst="rect">
            <a:avLst/>
          </a:prstGeom>
        </p:spPr>
      </p:pic>
      <p:pic>
        <p:nvPicPr>
          <p:cNvPr id="7" name="Picture 6">
            <a:extLst>
              <a:ext uri="{FF2B5EF4-FFF2-40B4-BE49-F238E27FC236}">
                <a16:creationId xmlns:a16="http://schemas.microsoft.com/office/drawing/2014/main" id="{977CA519-6F05-3846-B85A-4791CBCA151A}"/>
              </a:ext>
            </a:extLst>
          </p:cNvPr>
          <p:cNvPicPr>
            <a:picLocks noChangeAspect="1"/>
          </p:cNvPicPr>
          <p:nvPr/>
        </p:nvPicPr>
        <p:blipFill>
          <a:blip r:embed="rId3">
            <a:biLevel thresh="50000"/>
            <a:extLst/>
          </a:blip>
          <a:stretch>
            <a:fillRect/>
          </a:stretch>
        </p:blipFill>
        <p:spPr>
          <a:xfrm>
            <a:off x="2327237" y="4737587"/>
            <a:ext cx="831899" cy="825365"/>
          </a:xfrm>
          <a:prstGeom prst="rect">
            <a:avLst/>
          </a:prstGeom>
        </p:spPr>
      </p:pic>
      <p:pic>
        <p:nvPicPr>
          <p:cNvPr id="8" name="Picture 7">
            <a:extLst>
              <a:ext uri="{FF2B5EF4-FFF2-40B4-BE49-F238E27FC236}">
                <a16:creationId xmlns:a16="http://schemas.microsoft.com/office/drawing/2014/main" id="{53D45457-7D00-FF49-868A-1C62FBBDACBC}"/>
              </a:ext>
            </a:extLst>
          </p:cNvPr>
          <p:cNvPicPr>
            <a:picLocks noChangeAspect="1"/>
          </p:cNvPicPr>
          <p:nvPr/>
        </p:nvPicPr>
        <p:blipFill>
          <a:blip r:embed="rId3">
            <a:biLevel thresh="50000"/>
            <a:extLst/>
          </a:blip>
          <a:stretch>
            <a:fillRect/>
          </a:stretch>
        </p:blipFill>
        <p:spPr>
          <a:xfrm>
            <a:off x="2688751" y="3853755"/>
            <a:ext cx="831899" cy="825365"/>
          </a:xfrm>
          <a:prstGeom prst="rect">
            <a:avLst/>
          </a:prstGeom>
        </p:spPr>
      </p:pic>
      <p:pic>
        <p:nvPicPr>
          <p:cNvPr id="9" name="Picture 8">
            <a:extLst>
              <a:ext uri="{FF2B5EF4-FFF2-40B4-BE49-F238E27FC236}">
                <a16:creationId xmlns:a16="http://schemas.microsoft.com/office/drawing/2014/main" id="{DDD7A051-6E12-0D41-8114-E352327E34CD}"/>
              </a:ext>
            </a:extLst>
          </p:cNvPr>
          <p:cNvPicPr>
            <a:picLocks noChangeAspect="1"/>
          </p:cNvPicPr>
          <p:nvPr/>
        </p:nvPicPr>
        <p:blipFill>
          <a:blip r:embed="rId3">
            <a:biLevel thresh="50000"/>
            <a:extLst/>
          </a:blip>
          <a:stretch>
            <a:fillRect/>
          </a:stretch>
        </p:blipFill>
        <p:spPr>
          <a:xfrm>
            <a:off x="2854048" y="5560716"/>
            <a:ext cx="831899" cy="825365"/>
          </a:xfrm>
          <a:prstGeom prst="rect">
            <a:avLst/>
          </a:prstGeom>
        </p:spPr>
      </p:pic>
      <p:pic>
        <p:nvPicPr>
          <p:cNvPr id="10" name="Picture 9">
            <a:extLst>
              <a:ext uri="{FF2B5EF4-FFF2-40B4-BE49-F238E27FC236}">
                <a16:creationId xmlns:a16="http://schemas.microsoft.com/office/drawing/2014/main" id="{A8742E57-3DAB-8842-B260-A4D10E8CD4AE}"/>
              </a:ext>
            </a:extLst>
          </p:cNvPr>
          <p:cNvPicPr>
            <a:picLocks noChangeAspect="1"/>
          </p:cNvPicPr>
          <p:nvPr/>
        </p:nvPicPr>
        <p:blipFill>
          <a:blip r:embed="rId3">
            <a:biLevel thresh="50000"/>
            <a:extLst/>
          </a:blip>
          <a:stretch>
            <a:fillRect/>
          </a:stretch>
        </p:blipFill>
        <p:spPr>
          <a:xfrm>
            <a:off x="4270443" y="3793051"/>
            <a:ext cx="831899" cy="825365"/>
          </a:xfrm>
          <a:prstGeom prst="rect">
            <a:avLst/>
          </a:prstGeom>
        </p:spPr>
      </p:pic>
      <p:pic>
        <p:nvPicPr>
          <p:cNvPr id="11" name="Picture 10">
            <a:extLst>
              <a:ext uri="{FF2B5EF4-FFF2-40B4-BE49-F238E27FC236}">
                <a16:creationId xmlns:a16="http://schemas.microsoft.com/office/drawing/2014/main" id="{790049B2-E580-674C-832B-5A1FB81AB3FE}"/>
              </a:ext>
            </a:extLst>
          </p:cNvPr>
          <p:cNvPicPr>
            <a:picLocks noChangeAspect="1"/>
          </p:cNvPicPr>
          <p:nvPr/>
        </p:nvPicPr>
        <p:blipFill>
          <a:blip r:embed="rId3">
            <a:biLevel thresh="50000"/>
            <a:extLst/>
          </a:blip>
          <a:stretch>
            <a:fillRect/>
          </a:stretch>
        </p:blipFill>
        <p:spPr>
          <a:xfrm>
            <a:off x="3513259" y="4646531"/>
            <a:ext cx="831899" cy="825365"/>
          </a:xfrm>
          <a:prstGeom prst="rect">
            <a:avLst/>
          </a:prstGeom>
        </p:spPr>
      </p:pic>
      <p:pic>
        <p:nvPicPr>
          <p:cNvPr id="12" name="Picture 11">
            <a:extLst>
              <a:ext uri="{FF2B5EF4-FFF2-40B4-BE49-F238E27FC236}">
                <a16:creationId xmlns:a16="http://schemas.microsoft.com/office/drawing/2014/main" id="{CF33889E-015D-7948-9BC4-0F60E8A547DA}"/>
              </a:ext>
            </a:extLst>
          </p:cNvPr>
          <p:cNvPicPr>
            <a:picLocks noChangeAspect="1"/>
          </p:cNvPicPr>
          <p:nvPr/>
        </p:nvPicPr>
        <p:blipFill>
          <a:blip r:embed="rId3">
            <a:biLevel thresh="50000"/>
            <a:extLst/>
          </a:blip>
          <a:stretch>
            <a:fillRect/>
          </a:stretch>
        </p:blipFill>
        <p:spPr>
          <a:xfrm>
            <a:off x="4448629" y="5471896"/>
            <a:ext cx="831899" cy="825365"/>
          </a:xfrm>
          <a:prstGeom prst="rect">
            <a:avLst/>
          </a:prstGeom>
        </p:spPr>
      </p:pic>
      <p:pic>
        <p:nvPicPr>
          <p:cNvPr id="13" name="Picture 12">
            <a:extLst>
              <a:ext uri="{FF2B5EF4-FFF2-40B4-BE49-F238E27FC236}">
                <a16:creationId xmlns:a16="http://schemas.microsoft.com/office/drawing/2014/main" id="{DE73234B-009E-904B-BE00-F779CE081257}"/>
              </a:ext>
            </a:extLst>
          </p:cNvPr>
          <p:cNvPicPr>
            <a:picLocks noChangeAspect="1"/>
          </p:cNvPicPr>
          <p:nvPr/>
        </p:nvPicPr>
        <p:blipFill>
          <a:blip r:embed="rId3">
            <a:biLevel thresh="50000"/>
            <a:extLst/>
          </a:blip>
          <a:stretch>
            <a:fillRect/>
          </a:stretch>
        </p:blipFill>
        <p:spPr>
          <a:xfrm>
            <a:off x="4946711" y="4437662"/>
            <a:ext cx="831899" cy="825365"/>
          </a:xfrm>
          <a:prstGeom prst="rect">
            <a:avLst/>
          </a:prstGeom>
        </p:spPr>
      </p:pic>
      <p:pic>
        <p:nvPicPr>
          <p:cNvPr id="14" name="Picture 13">
            <a:extLst>
              <a:ext uri="{FF2B5EF4-FFF2-40B4-BE49-F238E27FC236}">
                <a16:creationId xmlns:a16="http://schemas.microsoft.com/office/drawing/2014/main" id="{94B5A807-E388-8949-AC4C-75AE381D036F}"/>
              </a:ext>
            </a:extLst>
          </p:cNvPr>
          <p:cNvPicPr>
            <a:picLocks noChangeAspect="1"/>
          </p:cNvPicPr>
          <p:nvPr/>
        </p:nvPicPr>
        <p:blipFill>
          <a:blip r:embed="rId3">
            <a:biLevel thresh="50000"/>
            <a:extLst/>
          </a:blip>
          <a:stretch>
            <a:fillRect/>
          </a:stretch>
        </p:blipFill>
        <p:spPr>
          <a:xfrm>
            <a:off x="5900571" y="5634171"/>
            <a:ext cx="831899" cy="825365"/>
          </a:xfrm>
          <a:prstGeom prst="rect">
            <a:avLst/>
          </a:prstGeom>
        </p:spPr>
      </p:pic>
      <p:pic>
        <p:nvPicPr>
          <p:cNvPr id="15" name="Picture 14">
            <a:extLst>
              <a:ext uri="{FF2B5EF4-FFF2-40B4-BE49-F238E27FC236}">
                <a16:creationId xmlns:a16="http://schemas.microsoft.com/office/drawing/2014/main" id="{2ABB6187-825D-C345-BC71-B703A99682E4}"/>
              </a:ext>
            </a:extLst>
          </p:cNvPr>
          <p:cNvPicPr>
            <a:picLocks noChangeAspect="1"/>
          </p:cNvPicPr>
          <p:nvPr/>
        </p:nvPicPr>
        <p:blipFill>
          <a:blip r:embed="rId3">
            <a:biLevel thresh="50000"/>
            <a:extLst/>
          </a:blip>
          <a:stretch>
            <a:fillRect/>
          </a:stretch>
        </p:blipFill>
        <p:spPr>
          <a:xfrm>
            <a:off x="5900571" y="3579315"/>
            <a:ext cx="831899" cy="825365"/>
          </a:xfrm>
          <a:prstGeom prst="rect">
            <a:avLst/>
          </a:prstGeom>
        </p:spPr>
      </p:pic>
      <p:pic>
        <p:nvPicPr>
          <p:cNvPr id="16" name="Picture 15">
            <a:extLst>
              <a:ext uri="{FF2B5EF4-FFF2-40B4-BE49-F238E27FC236}">
                <a16:creationId xmlns:a16="http://schemas.microsoft.com/office/drawing/2014/main" id="{0851789C-6F83-9E4A-8321-F2A4414B740C}"/>
              </a:ext>
            </a:extLst>
          </p:cNvPr>
          <p:cNvPicPr>
            <a:picLocks noChangeAspect="1"/>
          </p:cNvPicPr>
          <p:nvPr/>
        </p:nvPicPr>
        <p:blipFill>
          <a:blip r:embed="rId3">
            <a:biLevel thresh="50000"/>
            <a:extLst/>
          </a:blip>
          <a:stretch>
            <a:fillRect/>
          </a:stretch>
        </p:blipFill>
        <p:spPr>
          <a:xfrm>
            <a:off x="7204671" y="4625394"/>
            <a:ext cx="831899" cy="825365"/>
          </a:xfrm>
          <a:prstGeom prst="rect">
            <a:avLst/>
          </a:prstGeom>
        </p:spPr>
      </p:pic>
      <p:pic>
        <p:nvPicPr>
          <p:cNvPr id="17" name="Picture 16">
            <a:extLst>
              <a:ext uri="{FF2B5EF4-FFF2-40B4-BE49-F238E27FC236}">
                <a16:creationId xmlns:a16="http://schemas.microsoft.com/office/drawing/2014/main" id="{5C2C41B7-AA0B-224B-B8E5-89EDD82A4C89}"/>
              </a:ext>
            </a:extLst>
          </p:cNvPr>
          <p:cNvPicPr>
            <a:picLocks noChangeAspect="1"/>
          </p:cNvPicPr>
          <p:nvPr/>
        </p:nvPicPr>
        <p:blipFill>
          <a:blip r:embed="rId3">
            <a:biLevel thresh="50000"/>
            <a:extLst/>
          </a:blip>
          <a:stretch>
            <a:fillRect/>
          </a:stretch>
        </p:blipFill>
        <p:spPr>
          <a:xfrm>
            <a:off x="5891999" y="4646530"/>
            <a:ext cx="831899" cy="825365"/>
          </a:xfrm>
          <a:prstGeom prst="rect">
            <a:avLst/>
          </a:prstGeom>
        </p:spPr>
      </p:pic>
      <p:pic>
        <p:nvPicPr>
          <p:cNvPr id="18" name="Picture 17">
            <a:extLst>
              <a:ext uri="{FF2B5EF4-FFF2-40B4-BE49-F238E27FC236}">
                <a16:creationId xmlns:a16="http://schemas.microsoft.com/office/drawing/2014/main" id="{12A0997B-D9B2-8F40-936D-D011F675D83D}"/>
              </a:ext>
            </a:extLst>
          </p:cNvPr>
          <p:cNvPicPr>
            <a:picLocks noChangeAspect="1"/>
          </p:cNvPicPr>
          <p:nvPr/>
        </p:nvPicPr>
        <p:blipFill>
          <a:blip r:embed="rId3">
            <a:biLevel thresh="50000"/>
            <a:extLst/>
          </a:blip>
          <a:stretch>
            <a:fillRect/>
          </a:stretch>
        </p:blipFill>
        <p:spPr>
          <a:xfrm>
            <a:off x="8017366" y="3586498"/>
            <a:ext cx="831899" cy="825365"/>
          </a:xfrm>
          <a:prstGeom prst="rect">
            <a:avLst/>
          </a:prstGeom>
        </p:spPr>
      </p:pic>
      <p:pic>
        <p:nvPicPr>
          <p:cNvPr id="19" name="Picture 18">
            <a:extLst>
              <a:ext uri="{FF2B5EF4-FFF2-40B4-BE49-F238E27FC236}">
                <a16:creationId xmlns:a16="http://schemas.microsoft.com/office/drawing/2014/main" id="{3D7F6451-3756-804C-B84F-A8D43BC21EA8}"/>
              </a:ext>
            </a:extLst>
          </p:cNvPr>
          <p:cNvPicPr>
            <a:picLocks noChangeAspect="1"/>
          </p:cNvPicPr>
          <p:nvPr/>
        </p:nvPicPr>
        <p:blipFill>
          <a:blip r:embed="rId3">
            <a:biLevel thresh="50000"/>
            <a:extLst/>
          </a:blip>
          <a:stretch>
            <a:fillRect/>
          </a:stretch>
        </p:blipFill>
        <p:spPr>
          <a:xfrm>
            <a:off x="7766873" y="5827920"/>
            <a:ext cx="831899" cy="825365"/>
          </a:xfrm>
          <a:prstGeom prst="rect">
            <a:avLst/>
          </a:prstGeom>
        </p:spPr>
      </p:pic>
      <p:cxnSp>
        <p:nvCxnSpPr>
          <p:cNvPr id="21" name="Straight Arrow Connector 20">
            <a:extLst>
              <a:ext uri="{FF2B5EF4-FFF2-40B4-BE49-F238E27FC236}">
                <a16:creationId xmlns:a16="http://schemas.microsoft.com/office/drawing/2014/main" id="{2878CA81-1AEF-5A48-B980-C96C68DAD4DF}"/>
              </a:ext>
            </a:extLst>
          </p:cNvPr>
          <p:cNvCxnSpPr>
            <a:cxnSpLocks/>
          </p:cNvCxnSpPr>
          <p:nvPr/>
        </p:nvCxnSpPr>
        <p:spPr>
          <a:xfrm>
            <a:off x="1663992" y="4380074"/>
            <a:ext cx="1247714" cy="784072"/>
          </a:xfrm>
          <a:prstGeom prst="straightConnector1">
            <a:avLst/>
          </a:prstGeom>
          <a:ln>
            <a:solidFill>
              <a:schemeClr val="tx1"/>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E4327589-C39B-3142-AF17-86AA930CB6D2}"/>
              </a:ext>
            </a:extLst>
          </p:cNvPr>
          <p:cNvCxnSpPr>
            <a:cxnSpLocks/>
          </p:cNvCxnSpPr>
          <p:nvPr/>
        </p:nvCxnSpPr>
        <p:spPr>
          <a:xfrm>
            <a:off x="1712079" y="4184305"/>
            <a:ext cx="3819101" cy="697271"/>
          </a:xfrm>
          <a:prstGeom prst="straightConnector1">
            <a:avLst/>
          </a:prstGeom>
          <a:ln>
            <a:solidFill>
              <a:schemeClr val="tx1"/>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56C07565-D968-504C-99DB-E113B952D36B}"/>
              </a:ext>
            </a:extLst>
          </p:cNvPr>
          <p:cNvCxnSpPr>
            <a:cxnSpLocks/>
            <a:endCxn id="13" idx="1"/>
          </p:cNvCxnSpPr>
          <p:nvPr/>
        </p:nvCxnSpPr>
        <p:spPr>
          <a:xfrm flipV="1">
            <a:off x="835856" y="4850345"/>
            <a:ext cx="4110855" cy="1211874"/>
          </a:xfrm>
          <a:prstGeom prst="straightConnector1">
            <a:avLst/>
          </a:prstGeom>
          <a:ln>
            <a:solidFill>
              <a:schemeClr val="tx1"/>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94D6B7A9-2A83-0A4D-BCEF-90DF43ACEB56}"/>
              </a:ext>
            </a:extLst>
          </p:cNvPr>
          <p:cNvCxnSpPr>
            <a:cxnSpLocks/>
          </p:cNvCxnSpPr>
          <p:nvPr/>
        </p:nvCxnSpPr>
        <p:spPr>
          <a:xfrm>
            <a:off x="1502728" y="5222613"/>
            <a:ext cx="6514638" cy="1387214"/>
          </a:xfrm>
          <a:prstGeom prst="straightConnector1">
            <a:avLst/>
          </a:prstGeom>
          <a:ln>
            <a:solidFill>
              <a:schemeClr val="tx1"/>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47BD5D01-9E1A-A746-B645-37574770F46B}"/>
              </a:ext>
            </a:extLst>
          </p:cNvPr>
          <p:cNvCxnSpPr>
            <a:cxnSpLocks/>
          </p:cNvCxnSpPr>
          <p:nvPr/>
        </p:nvCxnSpPr>
        <p:spPr>
          <a:xfrm flipV="1">
            <a:off x="3159136" y="4056207"/>
            <a:ext cx="3316092" cy="1149543"/>
          </a:xfrm>
          <a:prstGeom prst="straightConnector1">
            <a:avLst/>
          </a:prstGeom>
          <a:ln>
            <a:solidFill>
              <a:schemeClr val="tx1"/>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35" name="Straight Arrow Connector 34">
            <a:extLst>
              <a:ext uri="{FF2B5EF4-FFF2-40B4-BE49-F238E27FC236}">
                <a16:creationId xmlns:a16="http://schemas.microsoft.com/office/drawing/2014/main" id="{83F48F12-CBBF-4A4D-A0E9-76BF5D0CBA50}"/>
              </a:ext>
            </a:extLst>
          </p:cNvPr>
          <p:cNvCxnSpPr>
            <a:cxnSpLocks/>
          </p:cNvCxnSpPr>
          <p:nvPr/>
        </p:nvCxnSpPr>
        <p:spPr>
          <a:xfrm>
            <a:off x="1463570" y="4824453"/>
            <a:ext cx="3292828" cy="755362"/>
          </a:xfrm>
          <a:prstGeom prst="straightConnector1">
            <a:avLst/>
          </a:prstGeom>
          <a:ln>
            <a:solidFill>
              <a:schemeClr val="tx1"/>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06DB28C6-627A-9A4D-A246-3BC88ADD597E}"/>
              </a:ext>
            </a:extLst>
          </p:cNvPr>
          <p:cNvCxnSpPr>
            <a:cxnSpLocks/>
          </p:cNvCxnSpPr>
          <p:nvPr/>
        </p:nvCxnSpPr>
        <p:spPr>
          <a:xfrm flipV="1">
            <a:off x="4864579" y="4727428"/>
            <a:ext cx="463250" cy="797633"/>
          </a:xfrm>
          <a:prstGeom prst="straightConnector1">
            <a:avLst/>
          </a:prstGeom>
          <a:ln>
            <a:solidFill>
              <a:schemeClr val="tx1"/>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A81C9D97-6283-8146-850F-EC5B15D8639A}"/>
              </a:ext>
            </a:extLst>
          </p:cNvPr>
          <p:cNvCxnSpPr>
            <a:cxnSpLocks/>
          </p:cNvCxnSpPr>
          <p:nvPr/>
        </p:nvCxnSpPr>
        <p:spPr>
          <a:xfrm flipV="1">
            <a:off x="6338396" y="4404680"/>
            <a:ext cx="1964546" cy="1804268"/>
          </a:xfrm>
          <a:prstGeom prst="straightConnector1">
            <a:avLst/>
          </a:prstGeom>
          <a:ln>
            <a:solidFill>
              <a:schemeClr val="tx1"/>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B3BB4DF1-1D7E-8C45-80DC-2F9908C44747}"/>
              </a:ext>
            </a:extLst>
          </p:cNvPr>
          <p:cNvCxnSpPr>
            <a:cxnSpLocks/>
          </p:cNvCxnSpPr>
          <p:nvPr/>
        </p:nvCxnSpPr>
        <p:spPr>
          <a:xfrm flipV="1">
            <a:off x="5274294" y="4056207"/>
            <a:ext cx="1249202" cy="1779503"/>
          </a:xfrm>
          <a:prstGeom prst="straightConnector1">
            <a:avLst/>
          </a:prstGeom>
          <a:ln>
            <a:solidFill>
              <a:schemeClr val="tx1"/>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45" name="Straight Arrow Connector 44">
            <a:extLst>
              <a:ext uri="{FF2B5EF4-FFF2-40B4-BE49-F238E27FC236}">
                <a16:creationId xmlns:a16="http://schemas.microsoft.com/office/drawing/2014/main" id="{70A4CF7E-AF42-9D4A-A1B8-95DE98D80C25}"/>
              </a:ext>
            </a:extLst>
          </p:cNvPr>
          <p:cNvCxnSpPr>
            <a:cxnSpLocks/>
          </p:cNvCxnSpPr>
          <p:nvPr/>
        </p:nvCxnSpPr>
        <p:spPr>
          <a:xfrm>
            <a:off x="5249653" y="5793641"/>
            <a:ext cx="3065022" cy="533612"/>
          </a:xfrm>
          <a:prstGeom prst="straightConnector1">
            <a:avLst/>
          </a:prstGeom>
          <a:ln>
            <a:solidFill>
              <a:schemeClr val="tx1"/>
            </a:solidFill>
            <a:prstDash val="sysDot"/>
            <a:tailEnd type="triangle"/>
          </a:ln>
        </p:spPr>
        <p:style>
          <a:lnRef idx="2">
            <a:schemeClr val="accent1"/>
          </a:lnRef>
          <a:fillRef idx="0">
            <a:schemeClr val="accent1"/>
          </a:fillRef>
          <a:effectRef idx="1">
            <a:schemeClr val="accent1"/>
          </a:effectRef>
          <a:fontRef idx="minor">
            <a:schemeClr val="tx1"/>
          </a:fontRef>
        </p:style>
      </p:cxnSp>
      <p:pic>
        <p:nvPicPr>
          <p:cNvPr id="47" name="Picture 46">
            <a:extLst>
              <a:ext uri="{FF2B5EF4-FFF2-40B4-BE49-F238E27FC236}">
                <a16:creationId xmlns:a16="http://schemas.microsoft.com/office/drawing/2014/main" id="{36E5CD1B-AC7C-BB4D-A2B0-F63C33E6CCA4}"/>
              </a:ext>
            </a:extLst>
          </p:cNvPr>
          <p:cNvPicPr>
            <a:picLocks noChangeAspect="1"/>
          </p:cNvPicPr>
          <p:nvPr/>
        </p:nvPicPr>
        <p:blipFill>
          <a:blip r:embed="rId4"/>
          <a:stretch>
            <a:fillRect/>
          </a:stretch>
        </p:blipFill>
        <p:spPr>
          <a:xfrm>
            <a:off x="614553" y="1394045"/>
            <a:ext cx="1097526" cy="1097526"/>
          </a:xfrm>
          <a:prstGeom prst="rect">
            <a:avLst/>
          </a:prstGeom>
        </p:spPr>
      </p:pic>
      <p:pic>
        <p:nvPicPr>
          <p:cNvPr id="48" name="Picture 47">
            <a:extLst>
              <a:ext uri="{FF2B5EF4-FFF2-40B4-BE49-F238E27FC236}">
                <a16:creationId xmlns:a16="http://schemas.microsoft.com/office/drawing/2014/main" id="{283E4231-D6CF-5A40-9614-AEC82227E8D4}"/>
              </a:ext>
            </a:extLst>
          </p:cNvPr>
          <p:cNvPicPr>
            <a:picLocks noChangeAspect="1"/>
          </p:cNvPicPr>
          <p:nvPr/>
        </p:nvPicPr>
        <p:blipFill>
          <a:blip r:embed="rId4"/>
          <a:stretch>
            <a:fillRect/>
          </a:stretch>
        </p:blipFill>
        <p:spPr>
          <a:xfrm>
            <a:off x="1834016" y="1394045"/>
            <a:ext cx="1097526" cy="1097526"/>
          </a:xfrm>
          <a:prstGeom prst="rect">
            <a:avLst/>
          </a:prstGeom>
        </p:spPr>
      </p:pic>
      <p:pic>
        <p:nvPicPr>
          <p:cNvPr id="49" name="Picture 48">
            <a:extLst>
              <a:ext uri="{FF2B5EF4-FFF2-40B4-BE49-F238E27FC236}">
                <a16:creationId xmlns:a16="http://schemas.microsoft.com/office/drawing/2014/main" id="{84E90D1C-BAB7-784F-8616-248DEC8F3825}"/>
              </a:ext>
            </a:extLst>
          </p:cNvPr>
          <p:cNvPicPr>
            <a:picLocks noChangeAspect="1"/>
          </p:cNvPicPr>
          <p:nvPr/>
        </p:nvPicPr>
        <p:blipFill>
          <a:blip r:embed="rId4"/>
          <a:stretch>
            <a:fillRect/>
          </a:stretch>
        </p:blipFill>
        <p:spPr>
          <a:xfrm>
            <a:off x="3021090" y="1364053"/>
            <a:ext cx="1097526" cy="1097526"/>
          </a:xfrm>
          <a:prstGeom prst="rect">
            <a:avLst/>
          </a:prstGeom>
        </p:spPr>
      </p:pic>
      <p:pic>
        <p:nvPicPr>
          <p:cNvPr id="50" name="Picture 49">
            <a:extLst>
              <a:ext uri="{FF2B5EF4-FFF2-40B4-BE49-F238E27FC236}">
                <a16:creationId xmlns:a16="http://schemas.microsoft.com/office/drawing/2014/main" id="{EB7B5368-1E15-B54D-A5AB-CD62B441B025}"/>
              </a:ext>
            </a:extLst>
          </p:cNvPr>
          <p:cNvPicPr>
            <a:picLocks noChangeAspect="1"/>
          </p:cNvPicPr>
          <p:nvPr/>
        </p:nvPicPr>
        <p:blipFill>
          <a:blip r:embed="rId4"/>
          <a:stretch>
            <a:fillRect/>
          </a:stretch>
        </p:blipFill>
        <p:spPr>
          <a:xfrm>
            <a:off x="4240553" y="1364053"/>
            <a:ext cx="1097526" cy="1097526"/>
          </a:xfrm>
          <a:prstGeom prst="rect">
            <a:avLst/>
          </a:prstGeom>
        </p:spPr>
      </p:pic>
      <p:pic>
        <p:nvPicPr>
          <p:cNvPr id="51" name="Picture 50">
            <a:extLst>
              <a:ext uri="{FF2B5EF4-FFF2-40B4-BE49-F238E27FC236}">
                <a16:creationId xmlns:a16="http://schemas.microsoft.com/office/drawing/2014/main" id="{E8DEF1AA-17EE-014F-8F17-9B0AF73D910E}"/>
              </a:ext>
            </a:extLst>
          </p:cNvPr>
          <p:cNvPicPr>
            <a:picLocks noChangeAspect="1"/>
          </p:cNvPicPr>
          <p:nvPr/>
        </p:nvPicPr>
        <p:blipFill>
          <a:blip r:embed="rId4"/>
          <a:stretch>
            <a:fillRect/>
          </a:stretch>
        </p:blipFill>
        <p:spPr>
          <a:xfrm>
            <a:off x="5401890" y="1364053"/>
            <a:ext cx="1097526" cy="1097526"/>
          </a:xfrm>
          <a:prstGeom prst="rect">
            <a:avLst/>
          </a:prstGeom>
        </p:spPr>
      </p:pic>
      <p:pic>
        <p:nvPicPr>
          <p:cNvPr id="52" name="Picture 51">
            <a:extLst>
              <a:ext uri="{FF2B5EF4-FFF2-40B4-BE49-F238E27FC236}">
                <a16:creationId xmlns:a16="http://schemas.microsoft.com/office/drawing/2014/main" id="{CB405E38-D8C0-8E4A-A109-23AEB4FA3971}"/>
              </a:ext>
            </a:extLst>
          </p:cNvPr>
          <p:cNvPicPr>
            <a:picLocks noChangeAspect="1"/>
          </p:cNvPicPr>
          <p:nvPr/>
        </p:nvPicPr>
        <p:blipFill>
          <a:blip r:embed="rId4"/>
          <a:stretch>
            <a:fillRect/>
          </a:stretch>
        </p:blipFill>
        <p:spPr>
          <a:xfrm>
            <a:off x="6621353" y="1364053"/>
            <a:ext cx="1097526" cy="1097526"/>
          </a:xfrm>
          <a:prstGeom prst="rect">
            <a:avLst/>
          </a:prstGeom>
        </p:spPr>
      </p:pic>
      <p:pic>
        <p:nvPicPr>
          <p:cNvPr id="53" name="Picture 52">
            <a:extLst>
              <a:ext uri="{FF2B5EF4-FFF2-40B4-BE49-F238E27FC236}">
                <a16:creationId xmlns:a16="http://schemas.microsoft.com/office/drawing/2014/main" id="{2020BB66-1909-674C-B6B9-216C513B234B}"/>
              </a:ext>
            </a:extLst>
          </p:cNvPr>
          <p:cNvPicPr>
            <a:picLocks noChangeAspect="1"/>
          </p:cNvPicPr>
          <p:nvPr/>
        </p:nvPicPr>
        <p:blipFill>
          <a:blip r:embed="rId4"/>
          <a:stretch>
            <a:fillRect/>
          </a:stretch>
        </p:blipFill>
        <p:spPr>
          <a:xfrm>
            <a:off x="7808427" y="1334034"/>
            <a:ext cx="1097526" cy="1097526"/>
          </a:xfrm>
          <a:prstGeom prst="rect">
            <a:avLst/>
          </a:prstGeom>
        </p:spPr>
      </p:pic>
      <p:pic>
        <p:nvPicPr>
          <p:cNvPr id="54" name="Picture 53">
            <a:extLst>
              <a:ext uri="{FF2B5EF4-FFF2-40B4-BE49-F238E27FC236}">
                <a16:creationId xmlns:a16="http://schemas.microsoft.com/office/drawing/2014/main" id="{2E1615E2-5AE1-F54B-B2E6-0D3680737B46}"/>
              </a:ext>
            </a:extLst>
          </p:cNvPr>
          <p:cNvPicPr>
            <a:picLocks noChangeAspect="1"/>
          </p:cNvPicPr>
          <p:nvPr/>
        </p:nvPicPr>
        <p:blipFill>
          <a:blip r:embed="rId4"/>
          <a:stretch>
            <a:fillRect/>
          </a:stretch>
        </p:blipFill>
        <p:spPr>
          <a:xfrm>
            <a:off x="9027890" y="1334034"/>
            <a:ext cx="1097526" cy="1097526"/>
          </a:xfrm>
          <a:prstGeom prst="rect">
            <a:avLst/>
          </a:prstGeom>
        </p:spPr>
      </p:pic>
      <p:pic>
        <p:nvPicPr>
          <p:cNvPr id="55" name="Picture 54">
            <a:extLst>
              <a:ext uri="{FF2B5EF4-FFF2-40B4-BE49-F238E27FC236}">
                <a16:creationId xmlns:a16="http://schemas.microsoft.com/office/drawing/2014/main" id="{D7DB04B8-73D7-D442-83F1-C872F465826E}"/>
              </a:ext>
            </a:extLst>
          </p:cNvPr>
          <p:cNvPicPr>
            <a:picLocks noChangeAspect="1"/>
          </p:cNvPicPr>
          <p:nvPr/>
        </p:nvPicPr>
        <p:blipFill>
          <a:blip r:embed="rId4"/>
          <a:stretch>
            <a:fillRect/>
          </a:stretch>
        </p:blipFill>
        <p:spPr>
          <a:xfrm>
            <a:off x="-588715" y="1364053"/>
            <a:ext cx="1097526" cy="1097526"/>
          </a:xfrm>
          <a:prstGeom prst="rect">
            <a:avLst/>
          </a:prstGeom>
        </p:spPr>
      </p:pic>
      <p:cxnSp>
        <p:nvCxnSpPr>
          <p:cNvPr id="57" name="Straight Arrow Connector 56">
            <a:extLst>
              <a:ext uri="{FF2B5EF4-FFF2-40B4-BE49-F238E27FC236}">
                <a16:creationId xmlns:a16="http://schemas.microsoft.com/office/drawing/2014/main" id="{F1EE8A66-89A9-4C4D-895E-8655DCBE58E6}"/>
              </a:ext>
            </a:extLst>
          </p:cNvPr>
          <p:cNvCxnSpPr/>
          <p:nvPr/>
        </p:nvCxnSpPr>
        <p:spPr>
          <a:xfrm>
            <a:off x="460004" y="1996400"/>
            <a:ext cx="343240" cy="0"/>
          </a:xfrm>
          <a:prstGeom prst="straightConnector1">
            <a:avLst/>
          </a:prstGeom>
          <a:ln w="762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58" name="Straight Arrow Connector 57">
            <a:extLst>
              <a:ext uri="{FF2B5EF4-FFF2-40B4-BE49-F238E27FC236}">
                <a16:creationId xmlns:a16="http://schemas.microsoft.com/office/drawing/2014/main" id="{9FD5A4C0-81B4-A24C-A8F5-13CF9F9880AE}"/>
              </a:ext>
            </a:extLst>
          </p:cNvPr>
          <p:cNvCxnSpPr/>
          <p:nvPr/>
        </p:nvCxnSpPr>
        <p:spPr>
          <a:xfrm>
            <a:off x="1712079" y="1996400"/>
            <a:ext cx="343240" cy="0"/>
          </a:xfrm>
          <a:prstGeom prst="straightConnector1">
            <a:avLst/>
          </a:prstGeom>
          <a:ln w="762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59" name="Straight Arrow Connector 58">
            <a:extLst>
              <a:ext uri="{FF2B5EF4-FFF2-40B4-BE49-F238E27FC236}">
                <a16:creationId xmlns:a16="http://schemas.microsoft.com/office/drawing/2014/main" id="{52CB2B37-7950-5E49-B780-A0E13EFF5733}"/>
              </a:ext>
            </a:extLst>
          </p:cNvPr>
          <p:cNvCxnSpPr/>
          <p:nvPr/>
        </p:nvCxnSpPr>
        <p:spPr>
          <a:xfrm>
            <a:off x="2891283" y="1996400"/>
            <a:ext cx="343240" cy="0"/>
          </a:xfrm>
          <a:prstGeom prst="straightConnector1">
            <a:avLst/>
          </a:prstGeom>
          <a:ln w="762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60" name="Straight Arrow Connector 59">
            <a:extLst>
              <a:ext uri="{FF2B5EF4-FFF2-40B4-BE49-F238E27FC236}">
                <a16:creationId xmlns:a16="http://schemas.microsoft.com/office/drawing/2014/main" id="{096FBC0D-EEDB-AD44-95CE-95DA4C327359}"/>
              </a:ext>
            </a:extLst>
          </p:cNvPr>
          <p:cNvCxnSpPr/>
          <p:nvPr/>
        </p:nvCxnSpPr>
        <p:spPr>
          <a:xfrm>
            <a:off x="4105389" y="1996400"/>
            <a:ext cx="343240" cy="0"/>
          </a:xfrm>
          <a:prstGeom prst="straightConnector1">
            <a:avLst/>
          </a:prstGeom>
          <a:ln w="762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61" name="Straight Arrow Connector 60">
            <a:extLst>
              <a:ext uri="{FF2B5EF4-FFF2-40B4-BE49-F238E27FC236}">
                <a16:creationId xmlns:a16="http://schemas.microsoft.com/office/drawing/2014/main" id="{CBF04879-4FA6-3148-AF6E-22E00BC98D13}"/>
              </a:ext>
            </a:extLst>
          </p:cNvPr>
          <p:cNvCxnSpPr/>
          <p:nvPr/>
        </p:nvCxnSpPr>
        <p:spPr>
          <a:xfrm>
            <a:off x="5274294" y="1996400"/>
            <a:ext cx="343240" cy="0"/>
          </a:xfrm>
          <a:prstGeom prst="straightConnector1">
            <a:avLst/>
          </a:prstGeom>
          <a:ln w="762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62" name="Straight Arrow Connector 61">
            <a:extLst>
              <a:ext uri="{FF2B5EF4-FFF2-40B4-BE49-F238E27FC236}">
                <a16:creationId xmlns:a16="http://schemas.microsoft.com/office/drawing/2014/main" id="{B779EF05-C469-BE46-8388-67CFEB369C97}"/>
              </a:ext>
            </a:extLst>
          </p:cNvPr>
          <p:cNvCxnSpPr/>
          <p:nvPr/>
        </p:nvCxnSpPr>
        <p:spPr>
          <a:xfrm>
            <a:off x="6475228" y="1996400"/>
            <a:ext cx="343240" cy="0"/>
          </a:xfrm>
          <a:prstGeom prst="straightConnector1">
            <a:avLst/>
          </a:prstGeom>
          <a:ln w="762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63" name="Straight Arrow Connector 62">
            <a:extLst>
              <a:ext uri="{FF2B5EF4-FFF2-40B4-BE49-F238E27FC236}">
                <a16:creationId xmlns:a16="http://schemas.microsoft.com/office/drawing/2014/main" id="{02745B58-88D6-DB4E-85B4-95A9D01E45F0}"/>
              </a:ext>
            </a:extLst>
          </p:cNvPr>
          <p:cNvCxnSpPr/>
          <p:nvPr/>
        </p:nvCxnSpPr>
        <p:spPr>
          <a:xfrm>
            <a:off x="7674126" y="1996400"/>
            <a:ext cx="343240" cy="0"/>
          </a:xfrm>
          <a:prstGeom prst="straightConnector1">
            <a:avLst/>
          </a:prstGeom>
          <a:ln w="762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65" name="Straight Arrow Connector 64">
            <a:extLst>
              <a:ext uri="{FF2B5EF4-FFF2-40B4-BE49-F238E27FC236}">
                <a16:creationId xmlns:a16="http://schemas.microsoft.com/office/drawing/2014/main" id="{312608A2-5BD4-FA4F-9DA6-37B83A939346}"/>
              </a:ext>
            </a:extLst>
          </p:cNvPr>
          <p:cNvCxnSpPr/>
          <p:nvPr/>
        </p:nvCxnSpPr>
        <p:spPr>
          <a:xfrm>
            <a:off x="8953577" y="2049538"/>
            <a:ext cx="343240" cy="0"/>
          </a:xfrm>
          <a:prstGeom prst="straightConnector1">
            <a:avLst/>
          </a:prstGeom>
          <a:ln w="762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66" name="Straight Arrow Connector 65">
            <a:extLst>
              <a:ext uri="{FF2B5EF4-FFF2-40B4-BE49-F238E27FC236}">
                <a16:creationId xmlns:a16="http://schemas.microsoft.com/office/drawing/2014/main" id="{DD9E10F3-A950-A247-B1FE-D1562722BFC6}"/>
              </a:ext>
            </a:extLst>
          </p:cNvPr>
          <p:cNvCxnSpPr>
            <a:cxnSpLocks/>
            <a:endCxn id="10" idx="1"/>
          </p:cNvCxnSpPr>
          <p:nvPr/>
        </p:nvCxnSpPr>
        <p:spPr>
          <a:xfrm flipV="1">
            <a:off x="1286540" y="4205734"/>
            <a:ext cx="2983903" cy="812834"/>
          </a:xfrm>
          <a:prstGeom prst="straightConnector1">
            <a:avLst/>
          </a:prstGeom>
          <a:ln>
            <a:solidFill>
              <a:schemeClr val="tx1"/>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69" name="Straight Arrow Connector 68">
            <a:extLst>
              <a:ext uri="{FF2B5EF4-FFF2-40B4-BE49-F238E27FC236}">
                <a16:creationId xmlns:a16="http://schemas.microsoft.com/office/drawing/2014/main" id="{C6700831-B601-5F46-9D90-3A48B40CE52F}"/>
              </a:ext>
            </a:extLst>
          </p:cNvPr>
          <p:cNvCxnSpPr>
            <a:cxnSpLocks/>
            <a:endCxn id="16" idx="1"/>
          </p:cNvCxnSpPr>
          <p:nvPr/>
        </p:nvCxnSpPr>
        <p:spPr>
          <a:xfrm>
            <a:off x="1286540" y="5018568"/>
            <a:ext cx="5918131" cy="19509"/>
          </a:xfrm>
          <a:prstGeom prst="straightConnector1">
            <a:avLst/>
          </a:prstGeom>
          <a:ln>
            <a:solidFill>
              <a:schemeClr val="tx1"/>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72" name="Straight Arrow Connector 71">
            <a:extLst>
              <a:ext uri="{FF2B5EF4-FFF2-40B4-BE49-F238E27FC236}">
                <a16:creationId xmlns:a16="http://schemas.microsoft.com/office/drawing/2014/main" id="{3C8CA41B-3527-C54E-8F2C-E2E921E33322}"/>
              </a:ext>
            </a:extLst>
          </p:cNvPr>
          <p:cNvCxnSpPr>
            <a:cxnSpLocks/>
            <a:stCxn id="6" idx="3"/>
          </p:cNvCxnSpPr>
          <p:nvPr/>
        </p:nvCxnSpPr>
        <p:spPr>
          <a:xfrm>
            <a:off x="1502728" y="5973400"/>
            <a:ext cx="1911498" cy="0"/>
          </a:xfrm>
          <a:prstGeom prst="straightConnector1">
            <a:avLst/>
          </a:prstGeom>
          <a:ln>
            <a:solidFill>
              <a:schemeClr val="tx1"/>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75" name="Straight Arrow Connector 74">
            <a:extLst>
              <a:ext uri="{FF2B5EF4-FFF2-40B4-BE49-F238E27FC236}">
                <a16:creationId xmlns:a16="http://schemas.microsoft.com/office/drawing/2014/main" id="{74E0B49B-2B86-374F-9F5F-48B10131A014}"/>
              </a:ext>
            </a:extLst>
          </p:cNvPr>
          <p:cNvCxnSpPr>
            <a:cxnSpLocks/>
          </p:cNvCxnSpPr>
          <p:nvPr/>
        </p:nvCxnSpPr>
        <p:spPr>
          <a:xfrm flipV="1">
            <a:off x="3234523" y="3846223"/>
            <a:ext cx="3001681" cy="1787948"/>
          </a:xfrm>
          <a:prstGeom prst="straightConnector1">
            <a:avLst/>
          </a:prstGeom>
          <a:ln>
            <a:solidFill>
              <a:schemeClr val="tx1"/>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78" name="Straight Arrow Connector 77">
            <a:extLst>
              <a:ext uri="{FF2B5EF4-FFF2-40B4-BE49-F238E27FC236}">
                <a16:creationId xmlns:a16="http://schemas.microsoft.com/office/drawing/2014/main" id="{89446055-4A55-8941-B933-D0F84BEBE2B5}"/>
              </a:ext>
            </a:extLst>
          </p:cNvPr>
          <p:cNvCxnSpPr>
            <a:cxnSpLocks/>
          </p:cNvCxnSpPr>
          <p:nvPr/>
        </p:nvCxnSpPr>
        <p:spPr>
          <a:xfrm>
            <a:off x="6818468" y="4056207"/>
            <a:ext cx="1538722" cy="2184395"/>
          </a:xfrm>
          <a:prstGeom prst="straightConnector1">
            <a:avLst/>
          </a:prstGeom>
          <a:ln>
            <a:solidFill>
              <a:schemeClr val="tx1"/>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81" name="Straight Arrow Connector 80">
            <a:extLst>
              <a:ext uri="{FF2B5EF4-FFF2-40B4-BE49-F238E27FC236}">
                <a16:creationId xmlns:a16="http://schemas.microsoft.com/office/drawing/2014/main" id="{49B47FE2-046C-9E41-9204-A6A4073426B5}"/>
              </a:ext>
            </a:extLst>
          </p:cNvPr>
          <p:cNvCxnSpPr>
            <a:cxnSpLocks/>
          </p:cNvCxnSpPr>
          <p:nvPr/>
        </p:nvCxnSpPr>
        <p:spPr>
          <a:xfrm flipV="1">
            <a:off x="1119661" y="4136039"/>
            <a:ext cx="1940796" cy="1545662"/>
          </a:xfrm>
          <a:prstGeom prst="straightConnector1">
            <a:avLst/>
          </a:prstGeom>
          <a:ln>
            <a:solidFill>
              <a:schemeClr val="tx1"/>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85" name="Straight Arrow Connector 84">
            <a:extLst>
              <a:ext uri="{FF2B5EF4-FFF2-40B4-BE49-F238E27FC236}">
                <a16:creationId xmlns:a16="http://schemas.microsoft.com/office/drawing/2014/main" id="{167481F4-7A0C-4F40-A612-333C08D4EB18}"/>
              </a:ext>
            </a:extLst>
          </p:cNvPr>
          <p:cNvCxnSpPr>
            <a:cxnSpLocks/>
          </p:cNvCxnSpPr>
          <p:nvPr/>
        </p:nvCxnSpPr>
        <p:spPr>
          <a:xfrm flipV="1">
            <a:off x="1082586" y="5222613"/>
            <a:ext cx="4124552" cy="937559"/>
          </a:xfrm>
          <a:prstGeom prst="straightConnector1">
            <a:avLst/>
          </a:prstGeom>
          <a:ln>
            <a:solidFill>
              <a:schemeClr val="tx1"/>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88" name="Straight Arrow Connector 87">
            <a:extLst>
              <a:ext uri="{FF2B5EF4-FFF2-40B4-BE49-F238E27FC236}">
                <a16:creationId xmlns:a16="http://schemas.microsoft.com/office/drawing/2014/main" id="{B8370A23-D82A-EC42-A11A-7F7DC0028B52}"/>
              </a:ext>
            </a:extLst>
          </p:cNvPr>
          <p:cNvCxnSpPr>
            <a:cxnSpLocks/>
          </p:cNvCxnSpPr>
          <p:nvPr/>
        </p:nvCxnSpPr>
        <p:spPr>
          <a:xfrm flipV="1">
            <a:off x="3709198" y="4403184"/>
            <a:ext cx="4498822" cy="1532033"/>
          </a:xfrm>
          <a:prstGeom prst="straightConnector1">
            <a:avLst/>
          </a:prstGeom>
          <a:ln>
            <a:solidFill>
              <a:schemeClr val="tx1"/>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90" name="Straight Arrow Connector 89">
            <a:extLst>
              <a:ext uri="{FF2B5EF4-FFF2-40B4-BE49-F238E27FC236}">
                <a16:creationId xmlns:a16="http://schemas.microsoft.com/office/drawing/2014/main" id="{3A983C38-1154-0440-8BFC-232EAEEE299A}"/>
              </a:ext>
            </a:extLst>
          </p:cNvPr>
          <p:cNvCxnSpPr>
            <a:cxnSpLocks/>
          </p:cNvCxnSpPr>
          <p:nvPr/>
        </p:nvCxnSpPr>
        <p:spPr>
          <a:xfrm>
            <a:off x="6751061" y="3990501"/>
            <a:ext cx="1859525" cy="19899"/>
          </a:xfrm>
          <a:prstGeom prst="straightConnector1">
            <a:avLst/>
          </a:prstGeom>
          <a:ln>
            <a:solidFill>
              <a:schemeClr val="tx1"/>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92" name="Straight Arrow Connector 91">
            <a:extLst>
              <a:ext uri="{FF2B5EF4-FFF2-40B4-BE49-F238E27FC236}">
                <a16:creationId xmlns:a16="http://schemas.microsoft.com/office/drawing/2014/main" id="{989DB5F7-D675-CA45-B2B4-091ECEEC5AE0}"/>
              </a:ext>
            </a:extLst>
          </p:cNvPr>
          <p:cNvCxnSpPr>
            <a:cxnSpLocks/>
          </p:cNvCxnSpPr>
          <p:nvPr/>
        </p:nvCxnSpPr>
        <p:spPr>
          <a:xfrm>
            <a:off x="6260845" y="4247100"/>
            <a:ext cx="1260255" cy="966253"/>
          </a:xfrm>
          <a:prstGeom prst="straightConnector1">
            <a:avLst/>
          </a:prstGeom>
          <a:ln>
            <a:solidFill>
              <a:schemeClr val="tx1"/>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95" name="Straight Arrow Connector 94">
            <a:extLst>
              <a:ext uri="{FF2B5EF4-FFF2-40B4-BE49-F238E27FC236}">
                <a16:creationId xmlns:a16="http://schemas.microsoft.com/office/drawing/2014/main" id="{8EB47FD5-4E20-B04F-BAE7-C33EFCFE4FCE}"/>
              </a:ext>
            </a:extLst>
          </p:cNvPr>
          <p:cNvCxnSpPr>
            <a:cxnSpLocks/>
          </p:cNvCxnSpPr>
          <p:nvPr/>
        </p:nvCxnSpPr>
        <p:spPr>
          <a:xfrm>
            <a:off x="1811678" y="4099277"/>
            <a:ext cx="3194700" cy="1766822"/>
          </a:xfrm>
          <a:prstGeom prst="straightConnector1">
            <a:avLst/>
          </a:prstGeom>
          <a:ln>
            <a:solidFill>
              <a:schemeClr val="tx1"/>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97" name="Straight Arrow Connector 96">
            <a:extLst>
              <a:ext uri="{FF2B5EF4-FFF2-40B4-BE49-F238E27FC236}">
                <a16:creationId xmlns:a16="http://schemas.microsoft.com/office/drawing/2014/main" id="{E89F185B-D5BA-5747-88B9-C394DA7494BB}"/>
              </a:ext>
            </a:extLst>
          </p:cNvPr>
          <p:cNvCxnSpPr>
            <a:cxnSpLocks/>
          </p:cNvCxnSpPr>
          <p:nvPr/>
        </p:nvCxnSpPr>
        <p:spPr>
          <a:xfrm>
            <a:off x="4628630" y="4109900"/>
            <a:ext cx="1607552" cy="1599697"/>
          </a:xfrm>
          <a:prstGeom prst="straightConnector1">
            <a:avLst/>
          </a:prstGeom>
          <a:ln>
            <a:solidFill>
              <a:schemeClr val="tx1"/>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99" name="Straight Arrow Connector 98">
            <a:extLst>
              <a:ext uri="{FF2B5EF4-FFF2-40B4-BE49-F238E27FC236}">
                <a16:creationId xmlns:a16="http://schemas.microsoft.com/office/drawing/2014/main" id="{4DB55054-94F9-3A44-8312-6C947D60C888}"/>
              </a:ext>
            </a:extLst>
          </p:cNvPr>
          <p:cNvCxnSpPr>
            <a:cxnSpLocks/>
            <a:stCxn id="13" idx="3"/>
          </p:cNvCxnSpPr>
          <p:nvPr/>
        </p:nvCxnSpPr>
        <p:spPr>
          <a:xfrm flipV="1">
            <a:off x="5778610" y="4093039"/>
            <a:ext cx="2697326" cy="757306"/>
          </a:xfrm>
          <a:prstGeom prst="straightConnector1">
            <a:avLst/>
          </a:prstGeom>
          <a:ln>
            <a:solidFill>
              <a:schemeClr val="tx1"/>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64" name="Straight Arrow Connector 63">
            <a:extLst>
              <a:ext uri="{FF2B5EF4-FFF2-40B4-BE49-F238E27FC236}">
                <a16:creationId xmlns:a16="http://schemas.microsoft.com/office/drawing/2014/main" id="{827B5F4B-4FA9-6D4E-BA39-C6274ED6353B}"/>
              </a:ext>
            </a:extLst>
          </p:cNvPr>
          <p:cNvCxnSpPr>
            <a:cxnSpLocks/>
          </p:cNvCxnSpPr>
          <p:nvPr/>
        </p:nvCxnSpPr>
        <p:spPr>
          <a:xfrm>
            <a:off x="-476520" y="4040623"/>
            <a:ext cx="1168747" cy="165110"/>
          </a:xfrm>
          <a:prstGeom prst="straightConnector1">
            <a:avLst/>
          </a:prstGeom>
          <a:ln>
            <a:solidFill>
              <a:schemeClr val="tx1"/>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67" name="Straight Arrow Connector 66">
            <a:extLst>
              <a:ext uri="{FF2B5EF4-FFF2-40B4-BE49-F238E27FC236}">
                <a16:creationId xmlns:a16="http://schemas.microsoft.com/office/drawing/2014/main" id="{3EBBAA56-088A-AE4F-BDA1-5732C6E8D844}"/>
              </a:ext>
            </a:extLst>
          </p:cNvPr>
          <p:cNvCxnSpPr>
            <a:cxnSpLocks/>
          </p:cNvCxnSpPr>
          <p:nvPr/>
        </p:nvCxnSpPr>
        <p:spPr>
          <a:xfrm flipV="1">
            <a:off x="-380578" y="4319558"/>
            <a:ext cx="3552052" cy="530787"/>
          </a:xfrm>
          <a:prstGeom prst="straightConnector1">
            <a:avLst/>
          </a:prstGeom>
          <a:ln>
            <a:solidFill>
              <a:schemeClr val="tx1"/>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68" name="Straight Arrow Connector 67">
            <a:extLst>
              <a:ext uri="{FF2B5EF4-FFF2-40B4-BE49-F238E27FC236}">
                <a16:creationId xmlns:a16="http://schemas.microsoft.com/office/drawing/2014/main" id="{A2835494-EDE1-6242-842C-1F36B1D63A9D}"/>
              </a:ext>
            </a:extLst>
          </p:cNvPr>
          <p:cNvCxnSpPr>
            <a:cxnSpLocks/>
          </p:cNvCxnSpPr>
          <p:nvPr/>
        </p:nvCxnSpPr>
        <p:spPr>
          <a:xfrm>
            <a:off x="-228178" y="5002746"/>
            <a:ext cx="3683447" cy="948381"/>
          </a:xfrm>
          <a:prstGeom prst="straightConnector1">
            <a:avLst/>
          </a:prstGeom>
          <a:ln>
            <a:solidFill>
              <a:schemeClr val="tx1"/>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70" name="Straight Arrow Connector 69">
            <a:extLst>
              <a:ext uri="{FF2B5EF4-FFF2-40B4-BE49-F238E27FC236}">
                <a16:creationId xmlns:a16="http://schemas.microsoft.com/office/drawing/2014/main" id="{5EA78624-39F2-7F45-8525-48BFC38732F9}"/>
              </a:ext>
            </a:extLst>
          </p:cNvPr>
          <p:cNvCxnSpPr>
            <a:cxnSpLocks/>
            <a:endCxn id="6" idx="1"/>
          </p:cNvCxnSpPr>
          <p:nvPr/>
        </p:nvCxnSpPr>
        <p:spPr>
          <a:xfrm flipV="1">
            <a:off x="-604113" y="5973400"/>
            <a:ext cx="1274942" cy="186772"/>
          </a:xfrm>
          <a:prstGeom prst="straightConnector1">
            <a:avLst/>
          </a:prstGeom>
          <a:ln>
            <a:solidFill>
              <a:schemeClr val="tx1"/>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71" name="Straight Arrow Connector 70">
            <a:extLst>
              <a:ext uri="{FF2B5EF4-FFF2-40B4-BE49-F238E27FC236}">
                <a16:creationId xmlns:a16="http://schemas.microsoft.com/office/drawing/2014/main" id="{A69B4406-ACBF-C64F-8D30-A66E043E5815}"/>
              </a:ext>
            </a:extLst>
          </p:cNvPr>
          <p:cNvCxnSpPr>
            <a:cxnSpLocks/>
          </p:cNvCxnSpPr>
          <p:nvPr/>
        </p:nvCxnSpPr>
        <p:spPr>
          <a:xfrm flipV="1">
            <a:off x="-344007" y="5082273"/>
            <a:ext cx="1274942" cy="186772"/>
          </a:xfrm>
          <a:prstGeom prst="straightConnector1">
            <a:avLst/>
          </a:prstGeom>
          <a:ln>
            <a:solidFill>
              <a:schemeClr val="tx1"/>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73" name="Straight Arrow Connector 72">
            <a:extLst>
              <a:ext uri="{FF2B5EF4-FFF2-40B4-BE49-F238E27FC236}">
                <a16:creationId xmlns:a16="http://schemas.microsoft.com/office/drawing/2014/main" id="{74F73091-1A9B-984D-920B-BC5A93EB5EAB}"/>
              </a:ext>
            </a:extLst>
          </p:cNvPr>
          <p:cNvCxnSpPr>
            <a:cxnSpLocks/>
          </p:cNvCxnSpPr>
          <p:nvPr/>
        </p:nvCxnSpPr>
        <p:spPr>
          <a:xfrm flipV="1">
            <a:off x="-794767" y="4134414"/>
            <a:ext cx="8718009" cy="429736"/>
          </a:xfrm>
          <a:prstGeom prst="straightConnector1">
            <a:avLst/>
          </a:prstGeom>
          <a:ln>
            <a:solidFill>
              <a:schemeClr val="tx1"/>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74" name="Straight Arrow Connector 73">
            <a:extLst>
              <a:ext uri="{FF2B5EF4-FFF2-40B4-BE49-F238E27FC236}">
                <a16:creationId xmlns:a16="http://schemas.microsoft.com/office/drawing/2014/main" id="{1C084A5F-CBCC-0E48-96E9-949ADD0AC9E2}"/>
              </a:ext>
            </a:extLst>
          </p:cNvPr>
          <p:cNvCxnSpPr>
            <a:cxnSpLocks/>
          </p:cNvCxnSpPr>
          <p:nvPr/>
        </p:nvCxnSpPr>
        <p:spPr>
          <a:xfrm flipV="1">
            <a:off x="8085895" y="4772110"/>
            <a:ext cx="1274942" cy="186772"/>
          </a:xfrm>
          <a:prstGeom prst="straightConnector1">
            <a:avLst/>
          </a:prstGeom>
          <a:ln>
            <a:solidFill>
              <a:schemeClr val="tx1"/>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76" name="Straight Arrow Connector 75">
            <a:extLst>
              <a:ext uri="{FF2B5EF4-FFF2-40B4-BE49-F238E27FC236}">
                <a16:creationId xmlns:a16="http://schemas.microsoft.com/office/drawing/2014/main" id="{B676BB2A-02EA-6C47-B068-C54E14FB60F7}"/>
              </a:ext>
            </a:extLst>
          </p:cNvPr>
          <p:cNvCxnSpPr>
            <a:cxnSpLocks/>
          </p:cNvCxnSpPr>
          <p:nvPr/>
        </p:nvCxnSpPr>
        <p:spPr>
          <a:xfrm flipV="1">
            <a:off x="6943002" y="4924510"/>
            <a:ext cx="2570235" cy="991710"/>
          </a:xfrm>
          <a:prstGeom prst="straightConnector1">
            <a:avLst/>
          </a:prstGeom>
          <a:ln>
            <a:solidFill>
              <a:schemeClr val="tx1"/>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77" name="Straight Arrow Connector 76">
            <a:extLst>
              <a:ext uri="{FF2B5EF4-FFF2-40B4-BE49-F238E27FC236}">
                <a16:creationId xmlns:a16="http://schemas.microsoft.com/office/drawing/2014/main" id="{C103746C-744F-3F45-A5DE-94EC2A3DE8AF}"/>
              </a:ext>
            </a:extLst>
          </p:cNvPr>
          <p:cNvCxnSpPr>
            <a:cxnSpLocks/>
          </p:cNvCxnSpPr>
          <p:nvPr/>
        </p:nvCxnSpPr>
        <p:spPr>
          <a:xfrm>
            <a:off x="4418535" y="5202134"/>
            <a:ext cx="5094702" cy="676498"/>
          </a:xfrm>
          <a:prstGeom prst="straightConnector1">
            <a:avLst/>
          </a:prstGeom>
          <a:ln>
            <a:solidFill>
              <a:schemeClr val="tx1"/>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79" name="Straight Arrow Connector 78">
            <a:extLst>
              <a:ext uri="{FF2B5EF4-FFF2-40B4-BE49-F238E27FC236}">
                <a16:creationId xmlns:a16="http://schemas.microsoft.com/office/drawing/2014/main" id="{B52CF8C5-1EA5-9349-9748-41F73A2A6D33}"/>
              </a:ext>
            </a:extLst>
          </p:cNvPr>
          <p:cNvCxnSpPr>
            <a:cxnSpLocks/>
          </p:cNvCxnSpPr>
          <p:nvPr/>
        </p:nvCxnSpPr>
        <p:spPr>
          <a:xfrm flipV="1">
            <a:off x="6943002" y="5426884"/>
            <a:ext cx="2735369" cy="654846"/>
          </a:xfrm>
          <a:prstGeom prst="straightConnector1">
            <a:avLst/>
          </a:prstGeom>
          <a:ln>
            <a:solidFill>
              <a:schemeClr val="tx1"/>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82" name="Straight Arrow Connector 81">
            <a:extLst>
              <a:ext uri="{FF2B5EF4-FFF2-40B4-BE49-F238E27FC236}">
                <a16:creationId xmlns:a16="http://schemas.microsoft.com/office/drawing/2014/main" id="{2C02D172-03A3-4040-91D4-3396F3C02D25}"/>
              </a:ext>
            </a:extLst>
          </p:cNvPr>
          <p:cNvCxnSpPr>
            <a:cxnSpLocks/>
          </p:cNvCxnSpPr>
          <p:nvPr/>
        </p:nvCxnSpPr>
        <p:spPr>
          <a:xfrm>
            <a:off x="8871504" y="4121909"/>
            <a:ext cx="1687038" cy="853836"/>
          </a:xfrm>
          <a:prstGeom prst="straightConnector1">
            <a:avLst/>
          </a:prstGeom>
          <a:ln>
            <a:solidFill>
              <a:schemeClr val="tx1"/>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86" name="Straight Arrow Connector 85">
            <a:extLst>
              <a:ext uri="{FF2B5EF4-FFF2-40B4-BE49-F238E27FC236}">
                <a16:creationId xmlns:a16="http://schemas.microsoft.com/office/drawing/2014/main" id="{C4C2DC5B-11BB-1C48-8DF0-1F481BC3E3EC}"/>
              </a:ext>
            </a:extLst>
          </p:cNvPr>
          <p:cNvCxnSpPr>
            <a:cxnSpLocks/>
            <a:stCxn id="19" idx="0"/>
          </p:cNvCxnSpPr>
          <p:nvPr/>
        </p:nvCxnSpPr>
        <p:spPr>
          <a:xfrm flipV="1">
            <a:off x="8182823" y="4081784"/>
            <a:ext cx="1495548" cy="1746136"/>
          </a:xfrm>
          <a:prstGeom prst="straightConnector1">
            <a:avLst/>
          </a:prstGeom>
          <a:ln>
            <a:solidFill>
              <a:schemeClr val="tx1"/>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89" name="Straight Arrow Connector 88">
            <a:extLst>
              <a:ext uri="{FF2B5EF4-FFF2-40B4-BE49-F238E27FC236}">
                <a16:creationId xmlns:a16="http://schemas.microsoft.com/office/drawing/2014/main" id="{E132B8BC-AFD5-1449-B488-BF9FADE81A74}"/>
              </a:ext>
            </a:extLst>
          </p:cNvPr>
          <p:cNvCxnSpPr>
            <a:cxnSpLocks/>
          </p:cNvCxnSpPr>
          <p:nvPr/>
        </p:nvCxnSpPr>
        <p:spPr>
          <a:xfrm flipV="1">
            <a:off x="-191607" y="5234673"/>
            <a:ext cx="1274942" cy="186772"/>
          </a:xfrm>
          <a:prstGeom prst="straightConnector1">
            <a:avLst/>
          </a:prstGeom>
          <a:ln>
            <a:solidFill>
              <a:schemeClr val="tx1"/>
            </a:solidFill>
            <a:prstDash val="sysDot"/>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26316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25DB13-A05F-1840-89EE-03F0D2EF2B2F}"/>
              </a:ext>
            </a:extLst>
          </p:cNvPr>
          <p:cNvSpPr txBox="1"/>
          <p:nvPr/>
        </p:nvSpPr>
        <p:spPr>
          <a:xfrm>
            <a:off x="-286760" y="297686"/>
            <a:ext cx="9216368" cy="1323439"/>
          </a:xfrm>
          <a:prstGeom prst="rect">
            <a:avLst/>
          </a:prstGeom>
          <a:noFill/>
        </p:spPr>
        <p:txBody>
          <a:bodyPr wrap="square" rtlCol="0">
            <a:spAutoFit/>
          </a:bodyPr>
          <a:lstStyle/>
          <a:p>
            <a:pPr algn="ctr"/>
            <a:r>
              <a:rPr lang="en-US" sz="4000" b="1" dirty="0"/>
              <a:t>REWRITING LEWONTIN’S RECIPE  </a:t>
            </a:r>
          </a:p>
          <a:p>
            <a:endParaRPr lang="en-US" sz="4000" b="1" dirty="0"/>
          </a:p>
        </p:txBody>
      </p:sp>
      <p:sp>
        <p:nvSpPr>
          <p:cNvPr id="3" name="TextBox 2">
            <a:extLst>
              <a:ext uri="{FF2B5EF4-FFF2-40B4-BE49-F238E27FC236}">
                <a16:creationId xmlns:a16="http://schemas.microsoft.com/office/drawing/2014/main" id="{B1E0E1BB-0F05-A54E-A4AB-B79DE9A650AE}"/>
              </a:ext>
            </a:extLst>
          </p:cNvPr>
          <p:cNvSpPr txBox="1"/>
          <p:nvPr/>
        </p:nvSpPr>
        <p:spPr>
          <a:xfrm>
            <a:off x="876822" y="1024535"/>
            <a:ext cx="7540667" cy="954107"/>
          </a:xfrm>
          <a:prstGeom prst="rect">
            <a:avLst/>
          </a:prstGeom>
          <a:noFill/>
        </p:spPr>
        <p:txBody>
          <a:bodyPr wrap="square" rtlCol="0">
            <a:spAutoFit/>
          </a:bodyPr>
          <a:lstStyle/>
          <a:p>
            <a:r>
              <a:rPr lang="en-US" sz="2800" dirty="0"/>
              <a:t>SELECTED ENTITIES                  SELECTED ENTITIES</a:t>
            </a:r>
          </a:p>
          <a:p>
            <a:r>
              <a:rPr lang="en-US" sz="2800" dirty="0"/>
              <a:t>    TOTAL ENTITIES                         TOTAL ENTITIES</a:t>
            </a:r>
          </a:p>
        </p:txBody>
      </p:sp>
      <p:cxnSp>
        <p:nvCxnSpPr>
          <p:cNvPr id="8" name="Straight Connector 7">
            <a:extLst>
              <a:ext uri="{FF2B5EF4-FFF2-40B4-BE49-F238E27FC236}">
                <a16:creationId xmlns:a16="http://schemas.microsoft.com/office/drawing/2014/main" id="{73CDA322-9224-2F4E-8A8C-A4102972C49D}"/>
              </a:ext>
            </a:extLst>
          </p:cNvPr>
          <p:cNvCxnSpPr>
            <a:cxnSpLocks/>
          </p:cNvCxnSpPr>
          <p:nvPr/>
        </p:nvCxnSpPr>
        <p:spPr>
          <a:xfrm>
            <a:off x="876822" y="1538102"/>
            <a:ext cx="2931091"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BEA0450D-7EF6-C14B-B2CC-719D3238D441}"/>
              </a:ext>
            </a:extLst>
          </p:cNvPr>
          <p:cNvCxnSpPr>
            <a:cxnSpLocks/>
          </p:cNvCxnSpPr>
          <p:nvPr/>
        </p:nvCxnSpPr>
        <p:spPr>
          <a:xfrm>
            <a:off x="5137759" y="1502611"/>
            <a:ext cx="2931091" cy="0"/>
          </a:xfrm>
          <a:prstGeom prst="line">
            <a:avLst/>
          </a:prstGeom>
          <a:ln w="38100"/>
        </p:spPr>
        <p:style>
          <a:lnRef idx="1">
            <a:schemeClr val="dk1"/>
          </a:lnRef>
          <a:fillRef idx="0">
            <a:schemeClr val="dk1"/>
          </a:fillRef>
          <a:effectRef idx="0">
            <a:schemeClr val="dk1"/>
          </a:effectRef>
          <a:fontRef idx="minor">
            <a:schemeClr val="tx1"/>
          </a:fontRef>
        </p:style>
      </p:cxnSp>
      <p:sp>
        <p:nvSpPr>
          <p:cNvPr id="11" name="Right Arrow 10">
            <a:extLst>
              <a:ext uri="{FF2B5EF4-FFF2-40B4-BE49-F238E27FC236}">
                <a16:creationId xmlns:a16="http://schemas.microsoft.com/office/drawing/2014/main" id="{58F5CA0B-627D-1E4A-875E-558D526B072B}"/>
              </a:ext>
            </a:extLst>
          </p:cNvPr>
          <p:cNvSpPr/>
          <p:nvPr/>
        </p:nvSpPr>
        <p:spPr>
          <a:xfrm>
            <a:off x="4175344" y="1282382"/>
            <a:ext cx="613776" cy="438411"/>
          </a:xfrm>
          <a:prstGeom prst="rightArrow">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0EBF005D-6693-414E-AB5B-F1766F06A632}"/>
              </a:ext>
            </a:extLst>
          </p:cNvPr>
          <p:cNvSpPr txBox="1"/>
          <p:nvPr/>
        </p:nvSpPr>
        <p:spPr>
          <a:xfrm>
            <a:off x="780791" y="1990760"/>
            <a:ext cx="7665929" cy="1569660"/>
          </a:xfrm>
          <a:prstGeom prst="rect">
            <a:avLst/>
          </a:prstGeom>
          <a:noFill/>
        </p:spPr>
        <p:txBody>
          <a:bodyPr wrap="square" rtlCol="0">
            <a:spAutoFit/>
          </a:bodyPr>
          <a:lstStyle/>
          <a:p>
            <a:r>
              <a:rPr lang="en-US" sz="2400" dirty="0"/>
              <a:t>IT IS SUFFICIENT AND NECESSARY FOR EVOLUTION BY NATURAL SELECTION THAT THIS RATIO </a:t>
            </a:r>
            <a:r>
              <a:rPr lang="en-US" sz="2400" i="1" dirty="0"/>
              <a:t>INCREASES</a:t>
            </a:r>
            <a:r>
              <a:rPr lang="en-US" sz="2400" dirty="0"/>
              <a:t>. INCREASE CAN OCCUR EITHER BY: </a:t>
            </a:r>
          </a:p>
          <a:p>
            <a:r>
              <a:rPr lang="en-US" sz="2400" dirty="0"/>
              <a:t>     </a:t>
            </a:r>
          </a:p>
        </p:txBody>
      </p:sp>
      <p:sp>
        <p:nvSpPr>
          <p:cNvPr id="15" name="TextBox 14">
            <a:extLst>
              <a:ext uri="{FF2B5EF4-FFF2-40B4-BE49-F238E27FC236}">
                <a16:creationId xmlns:a16="http://schemas.microsoft.com/office/drawing/2014/main" id="{9BFBA942-23E1-284F-A65A-6165DEB70382}"/>
              </a:ext>
            </a:extLst>
          </p:cNvPr>
          <p:cNvSpPr txBox="1"/>
          <p:nvPr/>
        </p:nvSpPr>
        <p:spPr>
          <a:xfrm>
            <a:off x="649905" y="4869720"/>
            <a:ext cx="8104339" cy="830997"/>
          </a:xfrm>
          <a:prstGeom prst="rect">
            <a:avLst/>
          </a:prstGeom>
          <a:noFill/>
        </p:spPr>
        <p:txBody>
          <a:bodyPr wrap="square" rtlCol="0">
            <a:spAutoFit/>
          </a:bodyPr>
          <a:lstStyle/>
          <a:p>
            <a:r>
              <a:rPr lang="en-US" sz="2400" dirty="0"/>
              <a:t>PROPERTIES OF SELECTED ENTITIES LEADING TO SUCH A RESULT ARE </a:t>
            </a:r>
            <a:r>
              <a:rPr lang="en-US" sz="2400" i="1" dirty="0"/>
              <a:t>ADAPTATIONS</a:t>
            </a:r>
            <a:r>
              <a:rPr lang="en-US" sz="2400" dirty="0"/>
              <a:t>, THEIR SELECTED EFFECTS  </a:t>
            </a:r>
            <a:r>
              <a:rPr lang="en-US" sz="2400" i="1" dirty="0"/>
              <a:t>FUNCTIONS</a:t>
            </a:r>
            <a:r>
              <a:rPr lang="en-US" sz="2400" dirty="0"/>
              <a:t>.</a:t>
            </a:r>
          </a:p>
        </p:txBody>
      </p:sp>
      <p:sp>
        <p:nvSpPr>
          <p:cNvPr id="16" name="TextBox 15">
            <a:extLst>
              <a:ext uri="{FF2B5EF4-FFF2-40B4-BE49-F238E27FC236}">
                <a16:creationId xmlns:a16="http://schemas.microsoft.com/office/drawing/2014/main" id="{CE15A218-A597-994D-924A-1EB3C9540F8D}"/>
              </a:ext>
            </a:extLst>
          </p:cNvPr>
          <p:cNvSpPr txBox="1"/>
          <p:nvPr/>
        </p:nvSpPr>
        <p:spPr>
          <a:xfrm>
            <a:off x="649905" y="3237621"/>
            <a:ext cx="7665929" cy="1938992"/>
          </a:xfrm>
          <a:prstGeom prst="rect">
            <a:avLst/>
          </a:prstGeom>
          <a:noFill/>
        </p:spPr>
        <p:txBody>
          <a:bodyPr wrap="square" rtlCol="0">
            <a:spAutoFit/>
          </a:bodyPr>
          <a:lstStyle/>
          <a:p>
            <a:r>
              <a:rPr lang="en-US" sz="2400" dirty="0"/>
              <a:t>     1. INCREASE IN THE NUMERATOR (AS IN </a:t>
            </a:r>
            <a:r>
              <a:rPr lang="en-US" sz="2400" i="1" dirty="0"/>
              <a:t>DIFFERENTIAL   </a:t>
            </a:r>
          </a:p>
          <a:p>
            <a:r>
              <a:rPr lang="en-US" sz="2400" i="1" dirty="0"/>
              <a:t>         REPRODUCTION*</a:t>
            </a:r>
            <a:r>
              <a:rPr lang="en-US" sz="2400" dirty="0"/>
              <a:t>), OR</a:t>
            </a:r>
          </a:p>
          <a:p>
            <a:r>
              <a:rPr lang="en-US" sz="2400" dirty="0"/>
              <a:t>     2. DECREASE IN THE DENOMINATOR (AS IN </a:t>
            </a:r>
            <a:r>
              <a:rPr lang="en-US" sz="2400" i="1" dirty="0"/>
              <a:t>DIFFERENTIAL </a:t>
            </a:r>
          </a:p>
          <a:p>
            <a:r>
              <a:rPr lang="en-US" sz="2400" i="1" dirty="0"/>
              <a:t>          PERSISTENCE</a:t>
            </a:r>
            <a:r>
              <a:rPr lang="en-US" sz="2400" dirty="0"/>
              <a:t>).</a:t>
            </a:r>
          </a:p>
          <a:p>
            <a:endParaRPr lang="en-US" sz="2400" dirty="0"/>
          </a:p>
        </p:txBody>
      </p:sp>
      <p:sp>
        <p:nvSpPr>
          <p:cNvPr id="12" name="TextBox 11">
            <a:extLst>
              <a:ext uri="{FF2B5EF4-FFF2-40B4-BE49-F238E27FC236}">
                <a16:creationId xmlns:a16="http://schemas.microsoft.com/office/drawing/2014/main" id="{57E6CB1D-98A8-9644-AE90-D6F9224B1E0D}"/>
              </a:ext>
            </a:extLst>
          </p:cNvPr>
          <p:cNvSpPr txBox="1"/>
          <p:nvPr/>
        </p:nvSpPr>
        <p:spPr>
          <a:xfrm>
            <a:off x="649904" y="6018183"/>
            <a:ext cx="8104339" cy="646331"/>
          </a:xfrm>
          <a:prstGeom prst="rect">
            <a:avLst/>
          </a:prstGeom>
          <a:noFill/>
        </p:spPr>
        <p:txBody>
          <a:bodyPr wrap="square" rtlCol="0">
            <a:spAutoFit/>
          </a:bodyPr>
          <a:lstStyle/>
          <a:p>
            <a:r>
              <a:rPr lang="en-US" dirty="0"/>
              <a:t>- - - - - - - - - - - - - - - - - - - - - - - - - - - - - - - - - - - - - - - - - - - - - - - - - - - - - - - - - - - - - - - *WITH OR WITHOUT RESOURCES CONSTRAINING POPULATION SIZE</a:t>
            </a:r>
          </a:p>
        </p:txBody>
      </p:sp>
    </p:spTree>
    <p:extLst>
      <p:ext uri="{BB962C8B-B14F-4D97-AF65-F5344CB8AC3E}">
        <p14:creationId xmlns:p14="http://schemas.microsoft.com/office/powerpoint/2010/main" val="7237085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M1.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243256">
            <a:off x="74749" y="1769776"/>
            <a:ext cx="2211691" cy="2361574"/>
          </a:xfrm>
          <a:prstGeom prst="rect">
            <a:avLst/>
          </a:prstGeom>
        </p:spPr>
      </p:pic>
      <p:pic>
        <p:nvPicPr>
          <p:cNvPr id="3" name="Picture 2" descr="HM2.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614012">
            <a:off x="2556411" y="1766501"/>
            <a:ext cx="1298823" cy="1313926"/>
          </a:xfrm>
          <a:prstGeom prst="rect">
            <a:avLst/>
          </a:prstGeom>
        </p:spPr>
      </p:pic>
      <p:pic>
        <p:nvPicPr>
          <p:cNvPr id="5" name="Picture 4" descr="HM3.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020509">
            <a:off x="6723212" y="212598"/>
            <a:ext cx="2011499" cy="3102569"/>
          </a:xfrm>
          <a:prstGeom prst="rect">
            <a:avLst/>
          </a:prstGeom>
        </p:spPr>
      </p:pic>
      <p:pic>
        <p:nvPicPr>
          <p:cNvPr id="6" name="Picture 5" descr="HM4.jpe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43803">
            <a:off x="4620670" y="355162"/>
            <a:ext cx="2025835" cy="2859688"/>
          </a:xfrm>
          <a:prstGeom prst="rect">
            <a:avLst/>
          </a:prstGeom>
        </p:spPr>
      </p:pic>
      <p:pic>
        <p:nvPicPr>
          <p:cNvPr id="7" name="Picture 6" descr="HM6.jpe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4268">
            <a:off x="205584" y="2872211"/>
            <a:ext cx="1577163" cy="2502889"/>
          </a:xfrm>
          <a:prstGeom prst="rect">
            <a:avLst/>
          </a:prstGeom>
        </p:spPr>
      </p:pic>
      <p:pic>
        <p:nvPicPr>
          <p:cNvPr id="8" name="Picture 7" descr="HM5.jpe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419440">
            <a:off x="3663041" y="2695497"/>
            <a:ext cx="3280229" cy="2014176"/>
          </a:xfrm>
          <a:prstGeom prst="rect">
            <a:avLst/>
          </a:prstGeom>
        </p:spPr>
      </p:pic>
      <p:pic>
        <p:nvPicPr>
          <p:cNvPr id="10" name="Picture 9" descr="HM8.jpe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473806">
            <a:off x="6175234" y="2361775"/>
            <a:ext cx="2647949" cy="2476004"/>
          </a:xfrm>
          <a:prstGeom prst="rect">
            <a:avLst/>
          </a:prstGeom>
        </p:spPr>
      </p:pic>
      <p:pic>
        <p:nvPicPr>
          <p:cNvPr id="13" name="Picture 12" descr="HM10.jpe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21386800">
            <a:off x="2968459" y="2695804"/>
            <a:ext cx="1791365" cy="2599994"/>
          </a:xfrm>
          <a:prstGeom prst="rect">
            <a:avLst/>
          </a:prstGeom>
        </p:spPr>
      </p:pic>
      <p:pic>
        <p:nvPicPr>
          <p:cNvPr id="14" name="Picture 13" descr="HM9.jpe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942103">
            <a:off x="473567" y="3984808"/>
            <a:ext cx="2544080" cy="2503952"/>
          </a:xfrm>
          <a:prstGeom prst="rect">
            <a:avLst/>
          </a:prstGeom>
        </p:spPr>
      </p:pic>
      <p:pic>
        <p:nvPicPr>
          <p:cNvPr id="15" name="Picture 14" descr="HM7.jpe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076519" y="2337988"/>
            <a:ext cx="1891039" cy="2563813"/>
          </a:xfrm>
          <a:prstGeom prst="rect">
            <a:avLst/>
          </a:prstGeom>
        </p:spPr>
      </p:pic>
      <p:sp>
        <p:nvSpPr>
          <p:cNvPr id="18" name="Rectangle 17"/>
          <p:cNvSpPr/>
          <p:nvPr/>
        </p:nvSpPr>
        <p:spPr>
          <a:xfrm>
            <a:off x="6059706" y="4643153"/>
            <a:ext cx="2930073" cy="2115061"/>
          </a:xfrm>
          <a:prstGeom prst="rect">
            <a:avLst/>
          </a:prstGeom>
          <a:solidFill>
            <a:schemeClr val="accent2">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descr="HMbook1.jpe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35405" y="4811091"/>
            <a:ext cx="1157279" cy="1821486"/>
          </a:xfrm>
          <a:prstGeom prst="rect">
            <a:avLst/>
          </a:prstGeom>
        </p:spPr>
      </p:pic>
      <p:pic>
        <p:nvPicPr>
          <p:cNvPr id="20" name="Picture 19" descr="HMBook2.jpe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565560" y="4811091"/>
            <a:ext cx="1202431" cy="1821486"/>
          </a:xfrm>
          <a:prstGeom prst="rect">
            <a:avLst/>
          </a:prstGeom>
        </p:spPr>
      </p:pic>
      <p:sp>
        <p:nvSpPr>
          <p:cNvPr id="21" name="TextBox 20"/>
          <p:cNvSpPr txBox="1"/>
          <p:nvPr/>
        </p:nvSpPr>
        <p:spPr>
          <a:xfrm>
            <a:off x="3414201" y="5402134"/>
            <a:ext cx="2603500" cy="1384995"/>
          </a:xfrm>
          <a:prstGeom prst="rect">
            <a:avLst/>
          </a:prstGeom>
          <a:noFill/>
        </p:spPr>
        <p:txBody>
          <a:bodyPr wrap="square" rtlCol="0">
            <a:spAutoFit/>
          </a:bodyPr>
          <a:lstStyle/>
          <a:p>
            <a:r>
              <a:rPr lang="en-US" sz="2800" b="1" dirty="0"/>
              <a:t>PERSISTENCE WITH CHANGE OVER TIME</a:t>
            </a:r>
          </a:p>
        </p:txBody>
      </p:sp>
      <p:sp>
        <p:nvSpPr>
          <p:cNvPr id="16" name="TextBox 15"/>
          <p:cNvSpPr txBox="1"/>
          <p:nvPr/>
        </p:nvSpPr>
        <p:spPr>
          <a:xfrm>
            <a:off x="553357" y="387969"/>
            <a:ext cx="7810500" cy="707886"/>
          </a:xfrm>
          <a:prstGeom prst="rect">
            <a:avLst/>
          </a:prstGeom>
          <a:noFill/>
        </p:spPr>
        <p:txBody>
          <a:bodyPr wrap="square" rtlCol="0">
            <a:spAutoFit/>
          </a:bodyPr>
          <a:lstStyle/>
          <a:p>
            <a:r>
              <a:rPr lang="en-US" sz="4000" b="1" dirty="0"/>
              <a:t>WHAT ITSNTS </a:t>
            </a:r>
            <a:r>
              <a:rPr lang="en-US" sz="4000" b="1" i="1" dirty="0"/>
              <a:t>IS</a:t>
            </a:r>
          </a:p>
        </p:txBody>
      </p:sp>
      <p:sp>
        <p:nvSpPr>
          <p:cNvPr id="17" name="TextBox 16"/>
          <p:cNvSpPr txBox="1"/>
          <p:nvPr/>
        </p:nvSpPr>
        <p:spPr>
          <a:xfrm>
            <a:off x="1034142" y="1034400"/>
            <a:ext cx="7810500" cy="1138773"/>
          </a:xfrm>
          <a:prstGeom prst="rect">
            <a:avLst/>
          </a:prstGeom>
          <a:noFill/>
        </p:spPr>
        <p:txBody>
          <a:bodyPr wrap="square" rtlCol="0">
            <a:spAutoFit/>
          </a:bodyPr>
          <a:lstStyle/>
          <a:p>
            <a:r>
              <a:rPr lang="en-US" sz="3200" b="1" dirty="0"/>
              <a:t>MEMETICS </a:t>
            </a:r>
            <a:r>
              <a:rPr lang="en-US" sz="3200" b="1" i="1" u="sng" dirty="0"/>
              <a:t>RE-BIOLOGIZED</a:t>
            </a:r>
          </a:p>
          <a:p>
            <a:endParaRPr lang="en-US" sz="3600" b="1" dirty="0"/>
          </a:p>
        </p:txBody>
      </p:sp>
    </p:spTree>
    <p:extLst>
      <p:ext uri="{BB962C8B-B14F-4D97-AF65-F5344CB8AC3E}">
        <p14:creationId xmlns:p14="http://schemas.microsoft.com/office/powerpoint/2010/main" val="17651863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M1.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243256">
            <a:off x="74749" y="1769776"/>
            <a:ext cx="2211691" cy="2361574"/>
          </a:xfrm>
          <a:prstGeom prst="rect">
            <a:avLst/>
          </a:prstGeom>
        </p:spPr>
      </p:pic>
      <p:pic>
        <p:nvPicPr>
          <p:cNvPr id="3" name="Picture 2" descr="HM2.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614012">
            <a:off x="2556411" y="1766501"/>
            <a:ext cx="1298823" cy="1313926"/>
          </a:xfrm>
          <a:prstGeom prst="rect">
            <a:avLst/>
          </a:prstGeom>
        </p:spPr>
      </p:pic>
      <p:pic>
        <p:nvPicPr>
          <p:cNvPr id="5" name="Picture 4" descr="HM3.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020509">
            <a:off x="6723212" y="212598"/>
            <a:ext cx="2011499" cy="3102569"/>
          </a:xfrm>
          <a:prstGeom prst="rect">
            <a:avLst/>
          </a:prstGeom>
        </p:spPr>
      </p:pic>
      <p:pic>
        <p:nvPicPr>
          <p:cNvPr id="6" name="Picture 5" descr="HM4.jpe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43803">
            <a:off x="4620670" y="355162"/>
            <a:ext cx="2025835" cy="2859688"/>
          </a:xfrm>
          <a:prstGeom prst="rect">
            <a:avLst/>
          </a:prstGeom>
        </p:spPr>
      </p:pic>
      <p:pic>
        <p:nvPicPr>
          <p:cNvPr id="7" name="Picture 6" descr="HM6.jpe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4268">
            <a:off x="205584" y="2872211"/>
            <a:ext cx="1577163" cy="2502889"/>
          </a:xfrm>
          <a:prstGeom prst="rect">
            <a:avLst/>
          </a:prstGeom>
        </p:spPr>
      </p:pic>
      <p:pic>
        <p:nvPicPr>
          <p:cNvPr id="8" name="Picture 7" descr="HM5.jpe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419440">
            <a:off x="3663041" y="2695497"/>
            <a:ext cx="3280229" cy="2014176"/>
          </a:xfrm>
          <a:prstGeom prst="rect">
            <a:avLst/>
          </a:prstGeom>
        </p:spPr>
      </p:pic>
      <p:pic>
        <p:nvPicPr>
          <p:cNvPr id="10" name="Picture 9" descr="HM8.jpe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473806">
            <a:off x="6175234" y="2361775"/>
            <a:ext cx="2647949" cy="2476004"/>
          </a:xfrm>
          <a:prstGeom prst="rect">
            <a:avLst/>
          </a:prstGeom>
        </p:spPr>
      </p:pic>
      <p:pic>
        <p:nvPicPr>
          <p:cNvPr id="13" name="Picture 12" descr="HM10.jpe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21386800">
            <a:off x="2968459" y="2695804"/>
            <a:ext cx="1791365" cy="2599994"/>
          </a:xfrm>
          <a:prstGeom prst="rect">
            <a:avLst/>
          </a:prstGeom>
        </p:spPr>
      </p:pic>
      <p:pic>
        <p:nvPicPr>
          <p:cNvPr id="14" name="Picture 13" descr="HM9.jpe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942103">
            <a:off x="473567" y="3984808"/>
            <a:ext cx="2544080" cy="2503952"/>
          </a:xfrm>
          <a:prstGeom prst="rect">
            <a:avLst/>
          </a:prstGeom>
        </p:spPr>
      </p:pic>
      <p:pic>
        <p:nvPicPr>
          <p:cNvPr id="15" name="Picture 14" descr="HM7.jpe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076519" y="2337988"/>
            <a:ext cx="1891039" cy="2563813"/>
          </a:xfrm>
          <a:prstGeom prst="rect">
            <a:avLst/>
          </a:prstGeom>
        </p:spPr>
      </p:pic>
      <p:sp>
        <p:nvSpPr>
          <p:cNvPr id="18" name="Rectangle 17"/>
          <p:cNvSpPr/>
          <p:nvPr/>
        </p:nvSpPr>
        <p:spPr>
          <a:xfrm>
            <a:off x="6059706" y="4643153"/>
            <a:ext cx="2930073" cy="2115061"/>
          </a:xfrm>
          <a:prstGeom prst="rect">
            <a:avLst/>
          </a:prstGeom>
          <a:solidFill>
            <a:schemeClr val="accent2">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descr="HMbook1.jpe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35405" y="4811091"/>
            <a:ext cx="1157279" cy="1821486"/>
          </a:xfrm>
          <a:prstGeom prst="rect">
            <a:avLst/>
          </a:prstGeom>
        </p:spPr>
      </p:pic>
      <p:pic>
        <p:nvPicPr>
          <p:cNvPr id="20" name="Picture 19" descr="HMBook2.jpe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565560" y="4811091"/>
            <a:ext cx="1202431" cy="1821486"/>
          </a:xfrm>
          <a:prstGeom prst="rect">
            <a:avLst/>
          </a:prstGeom>
        </p:spPr>
      </p:pic>
      <p:sp>
        <p:nvSpPr>
          <p:cNvPr id="21" name="TextBox 20"/>
          <p:cNvSpPr txBox="1"/>
          <p:nvPr/>
        </p:nvSpPr>
        <p:spPr>
          <a:xfrm>
            <a:off x="3414201" y="5402134"/>
            <a:ext cx="2603500" cy="1384995"/>
          </a:xfrm>
          <a:prstGeom prst="rect">
            <a:avLst/>
          </a:prstGeom>
          <a:noFill/>
        </p:spPr>
        <p:txBody>
          <a:bodyPr wrap="square" rtlCol="0">
            <a:spAutoFit/>
          </a:bodyPr>
          <a:lstStyle/>
          <a:p>
            <a:r>
              <a:rPr lang="en-US" sz="2800" b="1" dirty="0"/>
              <a:t>EACH PERFORMANCE AS A </a:t>
            </a:r>
            <a:r>
              <a:rPr lang="en-US" sz="2800" b="1" i="1" dirty="0"/>
              <a:t>TOKEN</a:t>
            </a:r>
          </a:p>
        </p:txBody>
      </p:sp>
      <p:sp>
        <p:nvSpPr>
          <p:cNvPr id="16" name="TextBox 15"/>
          <p:cNvSpPr txBox="1"/>
          <p:nvPr/>
        </p:nvSpPr>
        <p:spPr>
          <a:xfrm>
            <a:off x="553357" y="387969"/>
            <a:ext cx="7810500" cy="1323439"/>
          </a:xfrm>
          <a:prstGeom prst="rect">
            <a:avLst/>
          </a:prstGeom>
          <a:noFill/>
        </p:spPr>
        <p:txBody>
          <a:bodyPr wrap="square" rtlCol="0">
            <a:spAutoFit/>
          </a:bodyPr>
          <a:lstStyle/>
          <a:p>
            <a:r>
              <a:rPr lang="en-US" sz="4000" b="1" dirty="0"/>
              <a:t>HANDEL’S MESSIAH </a:t>
            </a:r>
          </a:p>
          <a:p>
            <a:r>
              <a:rPr lang="en-US" sz="4000" b="1" dirty="0"/>
              <a:t>AS A </a:t>
            </a:r>
            <a:r>
              <a:rPr lang="en-US" sz="4000" b="1" i="1" dirty="0"/>
              <a:t>TYPE</a:t>
            </a:r>
          </a:p>
        </p:txBody>
      </p:sp>
    </p:spTree>
    <p:extLst>
      <p:ext uri="{BB962C8B-B14F-4D97-AF65-F5344CB8AC3E}">
        <p14:creationId xmlns:p14="http://schemas.microsoft.com/office/powerpoint/2010/main" val="7002900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3357" y="387969"/>
            <a:ext cx="7810500" cy="1323439"/>
          </a:xfrm>
          <a:prstGeom prst="rect">
            <a:avLst/>
          </a:prstGeom>
          <a:noFill/>
        </p:spPr>
        <p:txBody>
          <a:bodyPr wrap="square" rtlCol="0">
            <a:spAutoFit/>
          </a:bodyPr>
          <a:lstStyle/>
          <a:p>
            <a:r>
              <a:rPr lang="en-US" sz="4000" b="1" dirty="0"/>
              <a:t>WHAT ITSNTS IS </a:t>
            </a:r>
            <a:r>
              <a:rPr lang="en-US" sz="4000" b="1" i="1" dirty="0"/>
              <a:t>NOT</a:t>
            </a:r>
          </a:p>
          <a:p>
            <a:endParaRPr lang="en-US" sz="4000" b="1" dirty="0"/>
          </a:p>
        </p:txBody>
      </p:sp>
      <p:sp>
        <p:nvSpPr>
          <p:cNvPr id="3" name="TextBox 2"/>
          <p:cNvSpPr txBox="1"/>
          <p:nvPr/>
        </p:nvSpPr>
        <p:spPr>
          <a:xfrm>
            <a:off x="752941" y="1243033"/>
            <a:ext cx="7810500" cy="1138773"/>
          </a:xfrm>
          <a:prstGeom prst="rect">
            <a:avLst/>
          </a:prstGeom>
          <a:noFill/>
        </p:spPr>
        <p:txBody>
          <a:bodyPr wrap="square" rtlCol="0">
            <a:spAutoFit/>
          </a:bodyPr>
          <a:lstStyle/>
          <a:p>
            <a:r>
              <a:rPr lang="en-US" sz="3200" b="1" i="1" dirty="0"/>
              <a:t>• PURELY</a:t>
            </a:r>
            <a:r>
              <a:rPr lang="en-US" sz="3200" b="1" dirty="0"/>
              <a:t> PROCESSURAL</a:t>
            </a:r>
          </a:p>
          <a:p>
            <a:endParaRPr lang="en-US" sz="3600" b="1" dirty="0"/>
          </a:p>
        </p:txBody>
      </p:sp>
      <p:sp>
        <p:nvSpPr>
          <p:cNvPr id="17" name="TextBox 16"/>
          <p:cNvSpPr txBox="1"/>
          <p:nvPr/>
        </p:nvSpPr>
        <p:spPr>
          <a:xfrm>
            <a:off x="3900709" y="4490384"/>
            <a:ext cx="1582484" cy="1384995"/>
          </a:xfrm>
          <a:prstGeom prst="rect">
            <a:avLst/>
          </a:prstGeom>
          <a:noFill/>
        </p:spPr>
        <p:txBody>
          <a:bodyPr wrap="none" rtlCol="0">
            <a:spAutoFit/>
          </a:bodyPr>
          <a:lstStyle/>
          <a:p>
            <a:r>
              <a:rPr lang="en-US" sz="2800" b="1" dirty="0">
                <a:solidFill>
                  <a:srgbClr val="FF0000"/>
                </a:solidFill>
              </a:rPr>
              <a:t>PROCESS</a:t>
            </a:r>
            <a:br>
              <a:rPr lang="en-US" sz="2800" b="1" dirty="0">
                <a:solidFill>
                  <a:srgbClr val="FF0000"/>
                </a:solidFill>
              </a:rPr>
            </a:br>
            <a:br>
              <a:rPr lang="en-US" sz="2800" b="1" dirty="0">
                <a:solidFill>
                  <a:srgbClr val="FF0000"/>
                </a:solidFill>
              </a:rPr>
            </a:br>
            <a:r>
              <a:rPr lang="en-US" sz="2800" b="1" dirty="0">
                <a:solidFill>
                  <a:srgbClr val="FF0000"/>
                </a:solidFill>
              </a:rPr>
              <a:t> THINGS*</a:t>
            </a:r>
          </a:p>
        </p:txBody>
      </p:sp>
      <p:sp>
        <p:nvSpPr>
          <p:cNvPr id="18" name="Curved Left Arrow 17"/>
          <p:cNvSpPr/>
          <p:nvPr/>
        </p:nvSpPr>
        <p:spPr>
          <a:xfrm>
            <a:off x="5426112" y="4744386"/>
            <a:ext cx="680358" cy="1043214"/>
          </a:xfrm>
          <a:prstGeom prst="curvedLeftArrow">
            <a:avLst/>
          </a:prstGeom>
          <a:solidFill>
            <a:schemeClr val="tx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9" name="Curved Left Arrow 18"/>
          <p:cNvSpPr/>
          <p:nvPr/>
        </p:nvSpPr>
        <p:spPr>
          <a:xfrm flipH="1" flipV="1">
            <a:off x="3229423" y="4610128"/>
            <a:ext cx="671286" cy="1095829"/>
          </a:xfrm>
          <a:prstGeom prst="curvedLeftArrow">
            <a:avLst/>
          </a:prstGeom>
          <a:solidFill>
            <a:schemeClr val="tx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0" name="TextBox 19"/>
          <p:cNvSpPr txBox="1"/>
          <p:nvPr/>
        </p:nvSpPr>
        <p:spPr>
          <a:xfrm>
            <a:off x="6259279" y="4789743"/>
            <a:ext cx="1723549" cy="646331"/>
          </a:xfrm>
          <a:prstGeom prst="rect">
            <a:avLst/>
          </a:prstGeom>
          <a:noFill/>
        </p:spPr>
        <p:txBody>
          <a:bodyPr wrap="none" rtlCol="0">
            <a:spAutoFit/>
          </a:bodyPr>
          <a:lstStyle/>
          <a:p>
            <a:r>
              <a:rPr lang="en-US" b="1" dirty="0"/>
              <a:t>EVOLUTIONARY </a:t>
            </a:r>
          </a:p>
          <a:p>
            <a:r>
              <a:rPr lang="en-US" b="1" dirty="0"/>
              <a:t>RECRUITMENT</a:t>
            </a:r>
          </a:p>
        </p:txBody>
      </p:sp>
      <p:sp>
        <p:nvSpPr>
          <p:cNvPr id="21" name="TextBox 20"/>
          <p:cNvSpPr txBox="1"/>
          <p:nvPr/>
        </p:nvSpPr>
        <p:spPr>
          <a:xfrm>
            <a:off x="1186560" y="4788190"/>
            <a:ext cx="1985565" cy="646331"/>
          </a:xfrm>
          <a:prstGeom prst="rect">
            <a:avLst/>
          </a:prstGeom>
          <a:noFill/>
        </p:spPr>
        <p:txBody>
          <a:bodyPr wrap="none" rtlCol="0">
            <a:spAutoFit/>
          </a:bodyPr>
          <a:lstStyle/>
          <a:p>
            <a:r>
              <a:rPr lang="en-US" b="1" dirty="0"/>
              <a:t>METABOLIC </a:t>
            </a:r>
          </a:p>
          <a:p>
            <a:r>
              <a:rPr lang="en-US" b="1" dirty="0"/>
              <a:t>IMPLEMENTATION</a:t>
            </a:r>
          </a:p>
        </p:txBody>
      </p:sp>
      <p:sp>
        <p:nvSpPr>
          <p:cNvPr id="22" name="TextBox 21"/>
          <p:cNvSpPr txBox="1"/>
          <p:nvPr/>
        </p:nvSpPr>
        <p:spPr>
          <a:xfrm>
            <a:off x="780143" y="6177642"/>
            <a:ext cx="4703050" cy="461665"/>
          </a:xfrm>
          <a:prstGeom prst="rect">
            <a:avLst/>
          </a:prstGeom>
          <a:noFill/>
        </p:spPr>
        <p:txBody>
          <a:bodyPr wrap="square" rtlCol="0">
            <a:spAutoFit/>
          </a:bodyPr>
          <a:lstStyle/>
          <a:p>
            <a:r>
              <a:rPr lang="en-US" sz="2400" dirty="0">
                <a:solidFill>
                  <a:srgbClr val="FF0000"/>
                </a:solidFill>
              </a:rPr>
              <a:t>* As commonly understood.</a:t>
            </a:r>
          </a:p>
        </p:txBody>
      </p:sp>
      <p:sp>
        <p:nvSpPr>
          <p:cNvPr id="23" name="TextBox 22"/>
          <p:cNvSpPr txBox="1"/>
          <p:nvPr/>
        </p:nvSpPr>
        <p:spPr>
          <a:xfrm>
            <a:off x="653142" y="1899181"/>
            <a:ext cx="7910299" cy="2677656"/>
          </a:xfrm>
          <a:prstGeom prst="rect">
            <a:avLst/>
          </a:prstGeom>
          <a:noFill/>
        </p:spPr>
        <p:txBody>
          <a:bodyPr wrap="square" rtlCol="0">
            <a:spAutoFit/>
          </a:bodyPr>
          <a:lstStyle/>
          <a:p>
            <a:r>
              <a:rPr lang="en-US" sz="2400" dirty="0"/>
              <a:t>“Whenever what is remarkable about a biological or cultural phenomenon is the persistence of a process or pattern of interactions (a song) that can be carried out by a variety of cooperating entities (singers), each of these having evolved because individual participation has (as in standard ENS) favored its differential reproduction, that is ITSNTS.” </a:t>
            </a:r>
          </a:p>
          <a:p>
            <a:endParaRPr lang="en-US" sz="2400" dirty="0"/>
          </a:p>
        </p:txBody>
      </p:sp>
    </p:spTree>
    <p:extLst>
      <p:ext uri="{BB962C8B-B14F-4D97-AF65-F5344CB8AC3E}">
        <p14:creationId xmlns:p14="http://schemas.microsoft.com/office/powerpoint/2010/main" val="42504445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3357" y="387969"/>
            <a:ext cx="7810500" cy="1323439"/>
          </a:xfrm>
          <a:prstGeom prst="rect">
            <a:avLst/>
          </a:prstGeom>
          <a:noFill/>
        </p:spPr>
        <p:txBody>
          <a:bodyPr wrap="square" rtlCol="0">
            <a:spAutoFit/>
          </a:bodyPr>
          <a:lstStyle/>
          <a:p>
            <a:r>
              <a:rPr lang="en-US" sz="4000" b="1" dirty="0"/>
              <a:t>WHAT ITSNTS IS </a:t>
            </a:r>
            <a:r>
              <a:rPr lang="en-US" sz="4000" b="1" i="1" dirty="0"/>
              <a:t>NOT</a:t>
            </a:r>
          </a:p>
          <a:p>
            <a:endParaRPr lang="en-US" sz="4000" b="1" dirty="0"/>
          </a:p>
        </p:txBody>
      </p:sp>
      <p:sp>
        <p:nvSpPr>
          <p:cNvPr id="10" name="Left Brace 9"/>
          <p:cNvSpPr/>
          <p:nvPr/>
        </p:nvSpPr>
        <p:spPr>
          <a:xfrm rot="10800000" flipH="1">
            <a:off x="2100505" y="3295289"/>
            <a:ext cx="321581" cy="2991212"/>
          </a:xfrm>
          <a:prstGeom prst="leftBrace">
            <a:avLst/>
          </a:prstGeom>
          <a:ln w="571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rgbClr val="FF0000"/>
              </a:solidFill>
            </a:endParaRPr>
          </a:p>
        </p:txBody>
      </p:sp>
      <p:sp>
        <p:nvSpPr>
          <p:cNvPr id="25" name="Left Brace 24"/>
          <p:cNvSpPr/>
          <p:nvPr/>
        </p:nvSpPr>
        <p:spPr>
          <a:xfrm rot="16200000" flipH="1">
            <a:off x="4535717" y="2716894"/>
            <a:ext cx="240395" cy="2136324"/>
          </a:xfrm>
          <a:prstGeom prst="leftBrac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6" name="Left Brace 25"/>
          <p:cNvSpPr/>
          <p:nvPr/>
        </p:nvSpPr>
        <p:spPr>
          <a:xfrm rot="16200000" flipH="1">
            <a:off x="4412347" y="2434771"/>
            <a:ext cx="310244" cy="3873500"/>
          </a:xfrm>
          <a:prstGeom prst="leftBrac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7" name="Left Brace 26"/>
          <p:cNvSpPr/>
          <p:nvPr/>
        </p:nvSpPr>
        <p:spPr>
          <a:xfrm rot="16200000" flipH="1">
            <a:off x="4451805" y="4236824"/>
            <a:ext cx="240399" cy="1360714"/>
          </a:xfrm>
          <a:prstGeom prst="leftBrac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8" name="Left Brace 27"/>
          <p:cNvSpPr/>
          <p:nvPr/>
        </p:nvSpPr>
        <p:spPr>
          <a:xfrm rot="16200000" flipH="1">
            <a:off x="4451805" y="4770225"/>
            <a:ext cx="240399" cy="1360714"/>
          </a:xfrm>
          <a:prstGeom prst="leftBrac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9" name="Left Brace 28"/>
          <p:cNvSpPr/>
          <p:nvPr/>
        </p:nvSpPr>
        <p:spPr>
          <a:xfrm rot="16200000" flipH="1">
            <a:off x="4451808" y="5285483"/>
            <a:ext cx="240399" cy="1360714"/>
          </a:xfrm>
          <a:prstGeom prst="leftBrac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TextBox 29"/>
          <p:cNvSpPr txBox="1"/>
          <p:nvPr/>
        </p:nvSpPr>
        <p:spPr>
          <a:xfrm>
            <a:off x="399145" y="3498230"/>
            <a:ext cx="2760512" cy="2308324"/>
          </a:xfrm>
          <a:prstGeom prst="rect">
            <a:avLst/>
          </a:prstGeom>
          <a:noFill/>
        </p:spPr>
        <p:txBody>
          <a:bodyPr wrap="square" rtlCol="0">
            <a:spAutoFit/>
          </a:bodyPr>
          <a:lstStyle/>
          <a:p>
            <a:r>
              <a:rPr lang="en-US" b="1" dirty="0">
                <a:solidFill>
                  <a:srgbClr val="FF0000"/>
                </a:solidFill>
              </a:rPr>
              <a:t>SONGS ARE NOT </a:t>
            </a:r>
          </a:p>
          <a:p>
            <a:r>
              <a:rPr lang="en-US" b="1" dirty="0">
                <a:solidFill>
                  <a:srgbClr val="FF0000"/>
                </a:solidFill>
              </a:rPr>
              <a:t>MADE UP OF </a:t>
            </a:r>
          </a:p>
          <a:p>
            <a:r>
              <a:rPr lang="en-US" b="1" dirty="0">
                <a:solidFill>
                  <a:srgbClr val="FF0000"/>
                </a:solidFill>
              </a:rPr>
              <a:t>SINGERS.</a:t>
            </a:r>
          </a:p>
          <a:p>
            <a:r>
              <a:rPr lang="en-US" b="1" dirty="0">
                <a:solidFill>
                  <a:srgbClr val="FF0000"/>
                </a:solidFill>
              </a:rPr>
              <a:t>MOREOVER,</a:t>
            </a:r>
          </a:p>
          <a:p>
            <a:r>
              <a:rPr lang="en-US" b="1" dirty="0">
                <a:solidFill>
                  <a:srgbClr val="FF0000"/>
                </a:solidFill>
              </a:rPr>
              <a:t>THERE ARE </a:t>
            </a:r>
            <a:br>
              <a:rPr lang="en-US" b="1" dirty="0">
                <a:solidFill>
                  <a:srgbClr val="FF0000"/>
                </a:solidFill>
              </a:rPr>
            </a:br>
            <a:r>
              <a:rPr lang="en-US" b="1" dirty="0">
                <a:solidFill>
                  <a:srgbClr val="FF0000"/>
                </a:solidFill>
              </a:rPr>
              <a:t>SELECTABLE</a:t>
            </a:r>
          </a:p>
          <a:p>
            <a:r>
              <a:rPr lang="en-US" b="1" dirty="0">
                <a:solidFill>
                  <a:srgbClr val="FF0000"/>
                </a:solidFill>
              </a:rPr>
              <a:t>PROCESSES AT</a:t>
            </a:r>
            <a:br>
              <a:rPr lang="en-US" b="1" dirty="0">
                <a:solidFill>
                  <a:srgbClr val="FF0000"/>
                </a:solidFill>
              </a:rPr>
            </a:br>
            <a:r>
              <a:rPr lang="en-US" b="1" dirty="0">
                <a:solidFill>
                  <a:srgbClr val="FF0000"/>
                </a:solidFill>
              </a:rPr>
              <a:t>EACH LEVEL.</a:t>
            </a:r>
          </a:p>
        </p:txBody>
      </p:sp>
      <p:sp>
        <p:nvSpPr>
          <p:cNvPr id="31" name="TextBox 30"/>
          <p:cNvSpPr txBox="1"/>
          <p:nvPr/>
        </p:nvSpPr>
        <p:spPr>
          <a:xfrm>
            <a:off x="2104573" y="3079407"/>
            <a:ext cx="5025571" cy="3385542"/>
          </a:xfrm>
          <a:prstGeom prst="rect">
            <a:avLst/>
          </a:prstGeom>
          <a:noFill/>
        </p:spPr>
        <p:txBody>
          <a:bodyPr wrap="square" rtlCol="0">
            <a:spAutoFit/>
          </a:bodyPr>
          <a:lstStyle/>
          <a:p>
            <a:pPr algn="ctr">
              <a:lnSpc>
                <a:spcPct val="150000"/>
              </a:lnSpc>
            </a:pPr>
            <a:r>
              <a:rPr lang="en-US" sz="2400" dirty="0"/>
              <a:t>ECOSYSTEMS</a:t>
            </a:r>
          </a:p>
          <a:p>
            <a:pPr algn="ctr">
              <a:lnSpc>
                <a:spcPct val="150000"/>
              </a:lnSpc>
            </a:pPr>
            <a:r>
              <a:rPr lang="en-US" sz="2400" dirty="0"/>
              <a:t>SPECIES</a:t>
            </a:r>
          </a:p>
          <a:p>
            <a:pPr algn="ctr">
              <a:lnSpc>
                <a:spcPct val="150000"/>
              </a:lnSpc>
            </a:pPr>
            <a:r>
              <a:rPr lang="en-US" sz="2400" dirty="0"/>
              <a:t>POPULATIONS</a:t>
            </a:r>
            <a:br>
              <a:rPr lang="en-US" sz="2400" dirty="0"/>
            </a:br>
            <a:r>
              <a:rPr lang="en-US" sz="2400" dirty="0"/>
              <a:t>MULTICELLULAR ORGANISMS</a:t>
            </a:r>
            <a:br>
              <a:rPr lang="en-US" sz="2400" dirty="0"/>
            </a:br>
            <a:r>
              <a:rPr lang="en-US" sz="2400" dirty="0"/>
              <a:t>CELLS</a:t>
            </a:r>
            <a:br>
              <a:rPr lang="en-US" sz="2400" dirty="0"/>
            </a:br>
            <a:r>
              <a:rPr lang="en-US" sz="2400" dirty="0"/>
              <a:t>GENES</a:t>
            </a:r>
          </a:p>
        </p:txBody>
      </p:sp>
      <p:sp>
        <p:nvSpPr>
          <p:cNvPr id="13" name="TextBox 12"/>
          <p:cNvSpPr txBox="1"/>
          <p:nvPr/>
        </p:nvSpPr>
        <p:spPr>
          <a:xfrm>
            <a:off x="752941" y="1243033"/>
            <a:ext cx="7810500" cy="1138773"/>
          </a:xfrm>
          <a:prstGeom prst="rect">
            <a:avLst/>
          </a:prstGeom>
          <a:noFill/>
        </p:spPr>
        <p:txBody>
          <a:bodyPr wrap="square" rtlCol="0">
            <a:spAutoFit/>
          </a:bodyPr>
          <a:lstStyle/>
          <a:p>
            <a:r>
              <a:rPr lang="en-US" sz="3200" b="1" i="1" dirty="0"/>
              <a:t>• PURELY</a:t>
            </a:r>
            <a:r>
              <a:rPr lang="en-US" sz="3200" b="1" dirty="0"/>
              <a:t> PROCESSURAL</a:t>
            </a:r>
          </a:p>
          <a:p>
            <a:endParaRPr lang="en-US" sz="3600" b="1" dirty="0"/>
          </a:p>
        </p:txBody>
      </p:sp>
      <p:sp>
        <p:nvSpPr>
          <p:cNvPr id="14" name="TextBox 13"/>
          <p:cNvSpPr txBox="1"/>
          <p:nvPr/>
        </p:nvSpPr>
        <p:spPr>
          <a:xfrm>
            <a:off x="752941" y="1883757"/>
            <a:ext cx="7810500" cy="1569660"/>
          </a:xfrm>
          <a:prstGeom prst="rect">
            <a:avLst/>
          </a:prstGeom>
          <a:noFill/>
        </p:spPr>
        <p:txBody>
          <a:bodyPr wrap="square" rtlCol="0">
            <a:spAutoFit/>
          </a:bodyPr>
          <a:lstStyle/>
          <a:p>
            <a:r>
              <a:rPr lang="en-US" sz="3200" b="1" dirty="0"/>
              <a:t>• ANOTHER MAJOR TRANSITION, OR </a:t>
            </a:r>
          </a:p>
          <a:p>
            <a:r>
              <a:rPr lang="en-US" sz="3200" b="1" dirty="0"/>
              <a:t>   ANOTHER LEVEL IN THE HIERARCHY OF LIFE</a:t>
            </a:r>
          </a:p>
          <a:p>
            <a:endParaRPr lang="en-US" sz="3200" b="1" dirty="0"/>
          </a:p>
        </p:txBody>
      </p:sp>
    </p:spTree>
    <p:extLst>
      <p:ext uri="{BB962C8B-B14F-4D97-AF65-F5344CB8AC3E}">
        <p14:creationId xmlns:p14="http://schemas.microsoft.com/office/powerpoint/2010/main" val="38169752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dina et al.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758" y="163286"/>
            <a:ext cx="5018314" cy="6379015"/>
          </a:xfrm>
          <a:prstGeom prst="rect">
            <a:avLst/>
          </a:prstGeom>
        </p:spPr>
      </p:pic>
      <p:sp>
        <p:nvSpPr>
          <p:cNvPr id="3" name="TextBox 2"/>
          <p:cNvSpPr txBox="1"/>
          <p:nvPr/>
        </p:nvSpPr>
        <p:spPr>
          <a:xfrm>
            <a:off x="6966857" y="6383413"/>
            <a:ext cx="2721428" cy="369332"/>
          </a:xfrm>
          <a:prstGeom prst="rect">
            <a:avLst/>
          </a:prstGeom>
          <a:noFill/>
        </p:spPr>
        <p:txBody>
          <a:bodyPr wrap="square" rtlCol="0">
            <a:spAutoFit/>
          </a:bodyPr>
          <a:lstStyle/>
          <a:p>
            <a:r>
              <a:rPr lang="en-US" dirty="0"/>
              <a:t>Medina et al. (2016)</a:t>
            </a:r>
          </a:p>
        </p:txBody>
      </p:sp>
      <p:sp>
        <p:nvSpPr>
          <p:cNvPr id="16" name="TextBox 15"/>
          <p:cNvSpPr txBox="1"/>
          <p:nvPr/>
        </p:nvSpPr>
        <p:spPr>
          <a:xfrm>
            <a:off x="4581061" y="684534"/>
            <a:ext cx="5025571" cy="3385542"/>
          </a:xfrm>
          <a:prstGeom prst="rect">
            <a:avLst/>
          </a:prstGeom>
          <a:noFill/>
        </p:spPr>
        <p:txBody>
          <a:bodyPr wrap="square" rtlCol="0">
            <a:spAutoFit/>
          </a:bodyPr>
          <a:lstStyle/>
          <a:p>
            <a:pPr algn="ctr">
              <a:lnSpc>
                <a:spcPct val="150000"/>
              </a:lnSpc>
            </a:pPr>
            <a:r>
              <a:rPr lang="en-US" sz="2400" dirty="0"/>
              <a:t>ECOSYSTEMS</a:t>
            </a:r>
          </a:p>
          <a:p>
            <a:pPr algn="ctr">
              <a:lnSpc>
                <a:spcPct val="150000"/>
              </a:lnSpc>
            </a:pPr>
            <a:r>
              <a:rPr lang="en-US" sz="2400" dirty="0"/>
              <a:t>SPECIES</a:t>
            </a:r>
          </a:p>
          <a:p>
            <a:pPr algn="ctr">
              <a:lnSpc>
                <a:spcPct val="150000"/>
              </a:lnSpc>
            </a:pPr>
            <a:r>
              <a:rPr lang="en-US" sz="2400" dirty="0"/>
              <a:t>POPULATIONS</a:t>
            </a:r>
            <a:br>
              <a:rPr lang="en-US" sz="2400" dirty="0"/>
            </a:br>
            <a:r>
              <a:rPr lang="en-US" sz="2400" dirty="0"/>
              <a:t>MULTICELLULAR ORGANISMS</a:t>
            </a:r>
            <a:br>
              <a:rPr lang="en-US" sz="2400" dirty="0"/>
            </a:br>
            <a:r>
              <a:rPr lang="en-US" sz="2400" dirty="0"/>
              <a:t>CELLS</a:t>
            </a:r>
            <a:br>
              <a:rPr lang="en-US" sz="2400" dirty="0"/>
            </a:br>
            <a:r>
              <a:rPr lang="en-US" sz="2400" b="1" dirty="0">
                <a:solidFill>
                  <a:srgbClr val="FF0000"/>
                </a:solidFill>
              </a:rPr>
              <a:t>GENES</a:t>
            </a:r>
          </a:p>
        </p:txBody>
      </p:sp>
      <p:sp>
        <p:nvSpPr>
          <p:cNvPr id="17" name="Left Brace 16"/>
          <p:cNvSpPr/>
          <p:nvPr/>
        </p:nvSpPr>
        <p:spPr>
          <a:xfrm rot="16200000" flipH="1">
            <a:off x="7012205" y="322021"/>
            <a:ext cx="240395" cy="2136324"/>
          </a:xfrm>
          <a:prstGeom prst="leftBrac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Left Brace 17"/>
          <p:cNvSpPr/>
          <p:nvPr/>
        </p:nvSpPr>
        <p:spPr>
          <a:xfrm rot="16200000" flipH="1">
            <a:off x="6888835" y="39898"/>
            <a:ext cx="310244" cy="3873500"/>
          </a:xfrm>
          <a:prstGeom prst="leftBrac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 name="Left Brace 18"/>
          <p:cNvSpPr/>
          <p:nvPr/>
        </p:nvSpPr>
        <p:spPr>
          <a:xfrm rot="16200000" flipH="1">
            <a:off x="6928293" y="1841951"/>
            <a:ext cx="240399" cy="1360714"/>
          </a:xfrm>
          <a:prstGeom prst="leftBrac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Left Brace 19"/>
          <p:cNvSpPr/>
          <p:nvPr/>
        </p:nvSpPr>
        <p:spPr>
          <a:xfrm rot="16200000" flipH="1">
            <a:off x="6928293" y="2375352"/>
            <a:ext cx="240399" cy="1360714"/>
          </a:xfrm>
          <a:prstGeom prst="leftBrac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Left Brace 20"/>
          <p:cNvSpPr/>
          <p:nvPr/>
        </p:nvSpPr>
        <p:spPr>
          <a:xfrm rot="16200000" flipH="1">
            <a:off x="6928296" y="2890610"/>
            <a:ext cx="240399" cy="1360714"/>
          </a:xfrm>
          <a:prstGeom prst="leftBrac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 name="Right Arrow 3"/>
          <p:cNvSpPr/>
          <p:nvPr/>
        </p:nvSpPr>
        <p:spPr>
          <a:xfrm rot="824395" flipH="1">
            <a:off x="7674428" y="3927929"/>
            <a:ext cx="653143" cy="353785"/>
          </a:xfrm>
          <a:prstGeom prst="rightArrow">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57011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966857" y="6383413"/>
            <a:ext cx="2721428" cy="369332"/>
          </a:xfrm>
          <a:prstGeom prst="rect">
            <a:avLst/>
          </a:prstGeom>
          <a:noFill/>
        </p:spPr>
        <p:txBody>
          <a:bodyPr wrap="square" rtlCol="0">
            <a:spAutoFit/>
          </a:bodyPr>
          <a:lstStyle/>
          <a:p>
            <a:r>
              <a:rPr lang="en-US" dirty="0"/>
              <a:t>Medina et al. (2016)</a:t>
            </a:r>
          </a:p>
        </p:txBody>
      </p:sp>
      <p:pic>
        <p:nvPicPr>
          <p:cNvPr id="9" name="Picture 8"/>
          <p:cNvPicPr>
            <a:picLocks noChangeAspect="1"/>
          </p:cNvPicPr>
          <p:nvPr/>
        </p:nvPicPr>
        <p:blipFill>
          <a:blip r:embed="rId2"/>
          <a:stretch>
            <a:fillRect/>
          </a:stretch>
        </p:blipFill>
        <p:spPr>
          <a:xfrm>
            <a:off x="-72571" y="477913"/>
            <a:ext cx="7381875" cy="5905500"/>
          </a:xfrm>
          <a:prstGeom prst="rect">
            <a:avLst/>
          </a:prstGeom>
        </p:spPr>
      </p:pic>
      <p:sp>
        <p:nvSpPr>
          <p:cNvPr id="15" name="Rectangle 14"/>
          <p:cNvSpPr/>
          <p:nvPr/>
        </p:nvSpPr>
        <p:spPr>
          <a:xfrm>
            <a:off x="5361214" y="381000"/>
            <a:ext cx="3882572" cy="36285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nvSpPr>
        <p:spPr>
          <a:xfrm>
            <a:off x="5785322" y="3601343"/>
            <a:ext cx="340169" cy="340169"/>
          </a:xfrm>
          <a:prstGeom prst="ellipse">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4581061" y="684534"/>
            <a:ext cx="5025571" cy="3385542"/>
          </a:xfrm>
          <a:prstGeom prst="rect">
            <a:avLst/>
          </a:prstGeom>
          <a:noFill/>
        </p:spPr>
        <p:txBody>
          <a:bodyPr wrap="square" rtlCol="0">
            <a:spAutoFit/>
          </a:bodyPr>
          <a:lstStyle/>
          <a:p>
            <a:pPr algn="ctr">
              <a:lnSpc>
                <a:spcPct val="150000"/>
              </a:lnSpc>
            </a:pPr>
            <a:r>
              <a:rPr lang="en-US" sz="2400" b="1" dirty="0">
                <a:solidFill>
                  <a:srgbClr val="FF0000"/>
                </a:solidFill>
              </a:rPr>
              <a:t>ECOSYSTEMS</a:t>
            </a:r>
          </a:p>
          <a:p>
            <a:pPr algn="ctr">
              <a:lnSpc>
                <a:spcPct val="150000"/>
              </a:lnSpc>
            </a:pPr>
            <a:r>
              <a:rPr lang="en-US" sz="2400" dirty="0"/>
              <a:t>SPECIES</a:t>
            </a:r>
          </a:p>
          <a:p>
            <a:pPr algn="ctr">
              <a:lnSpc>
                <a:spcPct val="150000"/>
              </a:lnSpc>
            </a:pPr>
            <a:r>
              <a:rPr lang="en-US" sz="2400" dirty="0"/>
              <a:t>POPULATIONS</a:t>
            </a:r>
            <a:br>
              <a:rPr lang="en-US" sz="2400" dirty="0"/>
            </a:br>
            <a:r>
              <a:rPr lang="en-US" sz="2400" dirty="0"/>
              <a:t>MULTICELLULAR ORGANISMS</a:t>
            </a:r>
            <a:br>
              <a:rPr lang="en-US" sz="2400" dirty="0"/>
            </a:br>
            <a:r>
              <a:rPr lang="en-US" sz="2400" dirty="0"/>
              <a:t>CELLS</a:t>
            </a:r>
            <a:br>
              <a:rPr lang="en-US" sz="2400" dirty="0"/>
            </a:br>
            <a:r>
              <a:rPr lang="en-US" sz="2400" dirty="0"/>
              <a:t>GENES</a:t>
            </a:r>
          </a:p>
        </p:txBody>
      </p:sp>
      <p:sp>
        <p:nvSpPr>
          <p:cNvPr id="13" name="Left Brace 12"/>
          <p:cNvSpPr/>
          <p:nvPr/>
        </p:nvSpPr>
        <p:spPr>
          <a:xfrm rot="16200000" flipH="1">
            <a:off x="7012205" y="322021"/>
            <a:ext cx="240395" cy="2136324"/>
          </a:xfrm>
          <a:prstGeom prst="leftBrac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 name="Left Brace 13"/>
          <p:cNvSpPr/>
          <p:nvPr/>
        </p:nvSpPr>
        <p:spPr>
          <a:xfrm rot="16200000" flipH="1">
            <a:off x="6888835" y="39898"/>
            <a:ext cx="310244" cy="3873500"/>
          </a:xfrm>
          <a:prstGeom prst="leftBrac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Left Brace 15"/>
          <p:cNvSpPr/>
          <p:nvPr/>
        </p:nvSpPr>
        <p:spPr>
          <a:xfrm rot="16200000" flipH="1">
            <a:off x="6928293" y="1841951"/>
            <a:ext cx="240399" cy="1360714"/>
          </a:xfrm>
          <a:prstGeom prst="leftBrac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Left Brace 16"/>
          <p:cNvSpPr/>
          <p:nvPr/>
        </p:nvSpPr>
        <p:spPr>
          <a:xfrm rot="16200000" flipH="1">
            <a:off x="6928293" y="2375352"/>
            <a:ext cx="240399" cy="1360714"/>
          </a:xfrm>
          <a:prstGeom prst="leftBrac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Left Brace 17"/>
          <p:cNvSpPr/>
          <p:nvPr/>
        </p:nvSpPr>
        <p:spPr>
          <a:xfrm rot="16200000" flipH="1">
            <a:off x="6928296" y="2890610"/>
            <a:ext cx="240399" cy="1360714"/>
          </a:xfrm>
          <a:prstGeom prst="leftBrac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 name="Right Arrow 18"/>
          <p:cNvSpPr/>
          <p:nvPr/>
        </p:nvSpPr>
        <p:spPr>
          <a:xfrm rot="9500577" flipH="1">
            <a:off x="5297714" y="1048563"/>
            <a:ext cx="653143" cy="353785"/>
          </a:xfrm>
          <a:prstGeom prst="rightArrow">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716158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966857" y="6383413"/>
            <a:ext cx="2721428" cy="369332"/>
          </a:xfrm>
          <a:prstGeom prst="rect">
            <a:avLst/>
          </a:prstGeom>
          <a:noFill/>
        </p:spPr>
        <p:txBody>
          <a:bodyPr wrap="square" rtlCol="0">
            <a:spAutoFit/>
          </a:bodyPr>
          <a:lstStyle/>
          <a:p>
            <a:r>
              <a:rPr lang="en-US" dirty="0"/>
              <a:t>Medina et al. (2016)</a:t>
            </a:r>
          </a:p>
        </p:txBody>
      </p:sp>
      <p:pic>
        <p:nvPicPr>
          <p:cNvPr id="9" name="Picture 8"/>
          <p:cNvPicPr>
            <a:picLocks noChangeAspect="1"/>
          </p:cNvPicPr>
          <p:nvPr/>
        </p:nvPicPr>
        <p:blipFill>
          <a:blip r:embed="rId2"/>
          <a:stretch>
            <a:fillRect/>
          </a:stretch>
        </p:blipFill>
        <p:spPr>
          <a:xfrm>
            <a:off x="-72571" y="477913"/>
            <a:ext cx="7381875" cy="5905500"/>
          </a:xfrm>
          <a:prstGeom prst="rect">
            <a:avLst/>
          </a:prstGeom>
        </p:spPr>
      </p:pic>
      <p:sp>
        <p:nvSpPr>
          <p:cNvPr id="15" name="Rectangle 14"/>
          <p:cNvSpPr/>
          <p:nvPr/>
        </p:nvSpPr>
        <p:spPr>
          <a:xfrm>
            <a:off x="5361214" y="381000"/>
            <a:ext cx="3882572" cy="36285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nvSpPr>
        <p:spPr>
          <a:xfrm>
            <a:off x="5785322" y="3601343"/>
            <a:ext cx="340169" cy="340169"/>
          </a:xfrm>
          <a:prstGeom prst="ellipse">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4581061" y="684534"/>
            <a:ext cx="5025571" cy="3385542"/>
          </a:xfrm>
          <a:prstGeom prst="rect">
            <a:avLst/>
          </a:prstGeom>
          <a:noFill/>
        </p:spPr>
        <p:txBody>
          <a:bodyPr wrap="square" rtlCol="0">
            <a:spAutoFit/>
          </a:bodyPr>
          <a:lstStyle/>
          <a:p>
            <a:pPr algn="ctr">
              <a:lnSpc>
                <a:spcPct val="150000"/>
              </a:lnSpc>
            </a:pPr>
            <a:r>
              <a:rPr lang="en-US" sz="2400" dirty="0"/>
              <a:t>ECOSYTEMS</a:t>
            </a:r>
          </a:p>
          <a:p>
            <a:pPr algn="ctr">
              <a:lnSpc>
                <a:spcPct val="150000"/>
              </a:lnSpc>
            </a:pPr>
            <a:r>
              <a:rPr lang="en-US" sz="2400" dirty="0"/>
              <a:t>SPECIES</a:t>
            </a:r>
          </a:p>
          <a:p>
            <a:pPr algn="ctr">
              <a:lnSpc>
                <a:spcPct val="150000"/>
              </a:lnSpc>
            </a:pPr>
            <a:r>
              <a:rPr lang="en-US" sz="2400" dirty="0"/>
              <a:t>POPULATIONS</a:t>
            </a:r>
            <a:br>
              <a:rPr lang="en-US" sz="2400" dirty="0"/>
            </a:br>
            <a:r>
              <a:rPr lang="en-US" sz="2400" dirty="0"/>
              <a:t>MULTICELLULAR ORGANISMS</a:t>
            </a:r>
            <a:br>
              <a:rPr lang="en-US" sz="2400" dirty="0"/>
            </a:br>
            <a:r>
              <a:rPr lang="en-US" sz="2400" dirty="0"/>
              <a:t>CELLS</a:t>
            </a:r>
            <a:br>
              <a:rPr lang="en-US" sz="2400" dirty="0"/>
            </a:br>
            <a:r>
              <a:rPr lang="en-US" sz="2400" dirty="0"/>
              <a:t>GENES</a:t>
            </a:r>
          </a:p>
        </p:txBody>
      </p:sp>
      <p:sp>
        <p:nvSpPr>
          <p:cNvPr id="13" name="Left Brace 12"/>
          <p:cNvSpPr/>
          <p:nvPr/>
        </p:nvSpPr>
        <p:spPr>
          <a:xfrm rot="16200000" flipH="1">
            <a:off x="7012205" y="322021"/>
            <a:ext cx="240395" cy="2136324"/>
          </a:xfrm>
          <a:prstGeom prst="leftBrac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 name="Left Brace 13"/>
          <p:cNvSpPr/>
          <p:nvPr/>
        </p:nvSpPr>
        <p:spPr>
          <a:xfrm rot="16200000" flipH="1">
            <a:off x="6888835" y="39898"/>
            <a:ext cx="310244" cy="3873500"/>
          </a:xfrm>
          <a:prstGeom prst="leftBrac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Left Brace 15"/>
          <p:cNvSpPr/>
          <p:nvPr/>
        </p:nvSpPr>
        <p:spPr>
          <a:xfrm rot="16200000" flipH="1">
            <a:off x="6928293" y="1841951"/>
            <a:ext cx="240399" cy="1360714"/>
          </a:xfrm>
          <a:prstGeom prst="leftBrac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Left Brace 16"/>
          <p:cNvSpPr/>
          <p:nvPr/>
        </p:nvSpPr>
        <p:spPr>
          <a:xfrm rot="16200000" flipH="1">
            <a:off x="6928293" y="2375352"/>
            <a:ext cx="240399" cy="1360714"/>
          </a:xfrm>
          <a:prstGeom prst="leftBrac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Left Brace 17"/>
          <p:cNvSpPr/>
          <p:nvPr/>
        </p:nvSpPr>
        <p:spPr>
          <a:xfrm rot="16200000" flipH="1">
            <a:off x="6928296" y="2890610"/>
            <a:ext cx="240399" cy="1360714"/>
          </a:xfrm>
          <a:prstGeom prst="leftBrac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 name="TextBox 18"/>
          <p:cNvSpPr txBox="1"/>
          <p:nvPr/>
        </p:nvSpPr>
        <p:spPr>
          <a:xfrm>
            <a:off x="5361214" y="137137"/>
            <a:ext cx="3356422" cy="646331"/>
          </a:xfrm>
          <a:prstGeom prst="rect">
            <a:avLst/>
          </a:prstGeom>
          <a:noFill/>
        </p:spPr>
        <p:txBody>
          <a:bodyPr wrap="square" rtlCol="0">
            <a:spAutoFit/>
          </a:bodyPr>
          <a:lstStyle/>
          <a:p>
            <a:r>
              <a:rPr lang="en-US" sz="3600" b="1" dirty="0"/>
              <a:t>THE BIOSPHERE</a:t>
            </a:r>
          </a:p>
        </p:txBody>
      </p:sp>
      <p:sp>
        <p:nvSpPr>
          <p:cNvPr id="20" name="Left Brace 19"/>
          <p:cNvSpPr/>
          <p:nvPr/>
        </p:nvSpPr>
        <p:spPr>
          <a:xfrm rot="16200000" flipH="1">
            <a:off x="6975915" y="-187185"/>
            <a:ext cx="240395" cy="2136324"/>
          </a:xfrm>
          <a:prstGeom prst="leftBrac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Right Arrow 21"/>
          <p:cNvSpPr/>
          <p:nvPr/>
        </p:nvSpPr>
        <p:spPr>
          <a:xfrm rot="9500577" flipH="1">
            <a:off x="4560111" y="489034"/>
            <a:ext cx="653143" cy="353785"/>
          </a:xfrm>
          <a:prstGeom prst="rightArrow">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15943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949938" y="6398527"/>
            <a:ext cx="924438" cy="369332"/>
          </a:xfrm>
          <a:prstGeom prst="rect">
            <a:avLst/>
          </a:prstGeom>
          <a:noFill/>
        </p:spPr>
        <p:txBody>
          <a:bodyPr wrap="square" rtlCol="0">
            <a:spAutoFit/>
          </a:bodyPr>
          <a:lstStyle/>
          <a:p>
            <a:endParaRPr lang="en-US" dirty="0"/>
          </a:p>
        </p:txBody>
      </p:sp>
      <p:pic>
        <p:nvPicPr>
          <p:cNvPr id="2" name="Picture 1" descr="1024px-Nitrogen_Cycle.sv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6582" y="1152071"/>
            <a:ext cx="6267062" cy="4700295"/>
          </a:xfrm>
          <a:prstGeom prst="rect">
            <a:avLst/>
          </a:prstGeom>
        </p:spPr>
      </p:pic>
      <p:sp>
        <p:nvSpPr>
          <p:cNvPr id="6" name="TextBox 5"/>
          <p:cNvSpPr txBox="1"/>
          <p:nvPr/>
        </p:nvSpPr>
        <p:spPr>
          <a:xfrm>
            <a:off x="270796" y="266313"/>
            <a:ext cx="9216368" cy="1323439"/>
          </a:xfrm>
          <a:prstGeom prst="rect">
            <a:avLst/>
          </a:prstGeom>
          <a:noFill/>
        </p:spPr>
        <p:txBody>
          <a:bodyPr wrap="square" rtlCol="0">
            <a:spAutoFit/>
          </a:bodyPr>
          <a:lstStyle/>
          <a:p>
            <a:r>
              <a:rPr lang="en-US" sz="4000" b="1" dirty="0"/>
              <a:t>NITROGEN CYCLE AS EXAMPLE*</a:t>
            </a:r>
          </a:p>
          <a:p>
            <a:endParaRPr lang="en-US" sz="4000" b="1" dirty="0"/>
          </a:p>
        </p:txBody>
      </p:sp>
      <p:sp>
        <p:nvSpPr>
          <p:cNvPr id="5" name="TextBox 4"/>
          <p:cNvSpPr txBox="1"/>
          <p:nvPr/>
        </p:nvSpPr>
        <p:spPr>
          <a:xfrm>
            <a:off x="270796" y="6186835"/>
            <a:ext cx="5509291" cy="461665"/>
          </a:xfrm>
          <a:prstGeom prst="rect">
            <a:avLst/>
          </a:prstGeom>
          <a:noFill/>
        </p:spPr>
        <p:txBody>
          <a:bodyPr wrap="none" rtlCol="0">
            <a:spAutoFit/>
          </a:bodyPr>
          <a:lstStyle/>
          <a:p>
            <a:r>
              <a:rPr lang="en-US" sz="2400" dirty="0"/>
              <a:t>* proximity in time and space not required</a:t>
            </a:r>
          </a:p>
        </p:txBody>
      </p:sp>
    </p:spTree>
    <p:extLst>
      <p:ext uri="{BB962C8B-B14F-4D97-AF65-F5344CB8AC3E}">
        <p14:creationId xmlns:p14="http://schemas.microsoft.com/office/powerpoint/2010/main" val="41199710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7" name="Picture 6" descr="cyc 3.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54246">
            <a:off x="256655" y="2446556"/>
            <a:ext cx="8816258" cy="2250313"/>
          </a:xfrm>
          <a:prstGeom prst="rect">
            <a:avLst/>
          </a:prstGeom>
        </p:spPr>
      </p:pic>
      <p:pic>
        <p:nvPicPr>
          <p:cNvPr id="8" name="Picture 7" descr="cyc 1.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61737">
            <a:off x="591904" y="91578"/>
            <a:ext cx="6610660" cy="1825332"/>
          </a:xfrm>
          <a:prstGeom prst="rect">
            <a:avLst/>
          </a:prstGeom>
        </p:spPr>
      </p:pic>
      <p:pic>
        <p:nvPicPr>
          <p:cNvPr id="9" name="Picture 8" descr="Cyc 2.tif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88581">
            <a:off x="3662436" y="1755604"/>
            <a:ext cx="5249339" cy="2076465"/>
          </a:xfrm>
          <a:prstGeom prst="rect">
            <a:avLst/>
          </a:prstGeom>
        </p:spPr>
      </p:pic>
      <p:pic>
        <p:nvPicPr>
          <p:cNvPr id="12" name="Picture 11" descr="cyc 6.tif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59729">
            <a:off x="313198" y="5206999"/>
            <a:ext cx="3964908" cy="1582057"/>
          </a:xfrm>
          <a:prstGeom prst="rect">
            <a:avLst/>
          </a:prstGeom>
        </p:spPr>
      </p:pic>
      <p:pic>
        <p:nvPicPr>
          <p:cNvPr id="13" name="Picture 12" descr="cyc 5.tif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318979">
            <a:off x="86015" y="4250876"/>
            <a:ext cx="6706067" cy="1289002"/>
          </a:xfrm>
          <a:prstGeom prst="rect">
            <a:avLst/>
          </a:prstGeom>
        </p:spPr>
      </p:pic>
      <p:pic>
        <p:nvPicPr>
          <p:cNvPr id="14" name="Picture 13" descr="cyc 4.tif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315846">
            <a:off x="3448322" y="5203387"/>
            <a:ext cx="5203510" cy="1418756"/>
          </a:xfrm>
          <a:prstGeom prst="rect">
            <a:avLst/>
          </a:prstGeom>
        </p:spPr>
      </p:pic>
    </p:spTree>
    <p:extLst>
      <p:ext uri="{BB962C8B-B14F-4D97-AF65-F5344CB8AC3E}">
        <p14:creationId xmlns:p14="http://schemas.microsoft.com/office/powerpoint/2010/main" val="30776893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ig1:0.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000" y="457519"/>
            <a:ext cx="6286500" cy="5854603"/>
          </a:xfrm>
          <a:prstGeom prst="rect">
            <a:avLst/>
          </a:prstGeom>
        </p:spPr>
      </p:pic>
      <p:sp>
        <p:nvSpPr>
          <p:cNvPr id="5" name="TextBox 4"/>
          <p:cNvSpPr txBox="1"/>
          <p:nvPr/>
        </p:nvSpPr>
        <p:spPr>
          <a:xfrm>
            <a:off x="6422572" y="6410263"/>
            <a:ext cx="2630714" cy="369332"/>
          </a:xfrm>
          <a:prstGeom prst="rect">
            <a:avLst/>
          </a:prstGeom>
          <a:noFill/>
        </p:spPr>
        <p:txBody>
          <a:bodyPr wrap="square" rtlCol="0">
            <a:spAutoFit/>
          </a:bodyPr>
          <a:lstStyle/>
          <a:p>
            <a:r>
              <a:rPr lang="en-US" dirty="0"/>
              <a:t>Klotz and Stein (2007)</a:t>
            </a:r>
          </a:p>
        </p:txBody>
      </p:sp>
    </p:spTree>
    <p:extLst>
      <p:ext uri="{BB962C8B-B14F-4D97-AF65-F5344CB8AC3E}">
        <p14:creationId xmlns:p14="http://schemas.microsoft.com/office/powerpoint/2010/main" val="20846338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06594" y="2324949"/>
            <a:ext cx="5864956" cy="1200329"/>
          </a:xfrm>
          <a:prstGeom prst="rect">
            <a:avLst/>
          </a:prstGeom>
          <a:noFill/>
        </p:spPr>
        <p:txBody>
          <a:bodyPr wrap="square" rtlCol="0">
            <a:spAutoFit/>
          </a:bodyPr>
          <a:lstStyle/>
          <a:p>
            <a:r>
              <a:rPr lang="en-US" sz="7200" b="1" dirty="0"/>
              <a:t>WHERE?</a:t>
            </a:r>
          </a:p>
        </p:txBody>
      </p:sp>
    </p:spTree>
    <p:extLst>
      <p:ext uri="{BB962C8B-B14F-4D97-AF65-F5344CB8AC3E}">
        <p14:creationId xmlns:p14="http://schemas.microsoft.com/office/powerpoint/2010/main" val="12823591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79381" y="2334020"/>
            <a:ext cx="5864956" cy="3231654"/>
          </a:xfrm>
          <a:prstGeom prst="rect">
            <a:avLst/>
          </a:prstGeom>
          <a:noFill/>
        </p:spPr>
        <p:txBody>
          <a:bodyPr wrap="square" rtlCol="0">
            <a:spAutoFit/>
          </a:bodyPr>
          <a:lstStyle/>
          <a:p>
            <a:r>
              <a:rPr lang="en-US" sz="7200" b="1" dirty="0"/>
              <a:t> </a:t>
            </a:r>
          </a:p>
          <a:p>
            <a:r>
              <a:rPr lang="en-US" sz="4400" b="1" dirty="0"/>
              <a:t>(ARE WE GOING </a:t>
            </a:r>
          </a:p>
          <a:p>
            <a:r>
              <a:rPr lang="en-US" sz="4400" b="1" dirty="0"/>
              <a:t>WITH ITSNTS THINKING?)</a:t>
            </a:r>
          </a:p>
        </p:txBody>
      </p:sp>
      <p:sp>
        <p:nvSpPr>
          <p:cNvPr id="5" name="TextBox 4"/>
          <p:cNvSpPr txBox="1"/>
          <p:nvPr/>
        </p:nvSpPr>
        <p:spPr>
          <a:xfrm>
            <a:off x="2806594" y="2324949"/>
            <a:ext cx="5864956" cy="1200329"/>
          </a:xfrm>
          <a:prstGeom prst="rect">
            <a:avLst/>
          </a:prstGeom>
          <a:noFill/>
        </p:spPr>
        <p:txBody>
          <a:bodyPr wrap="square" rtlCol="0">
            <a:spAutoFit/>
          </a:bodyPr>
          <a:lstStyle/>
          <a:p>
            <a:r>
              <a:rPr lang="en-US" sz="7200" b="1" dirty="0"/>
              <a:t>WHERE?</a:t>
            </a:r>
          </a:p>
        </p:txBody>
      </p:sp>
    </p:spTree>
    <p:extLst>
      <p:ext uri="{BB962C8B-B14F-4D97-AF65-F5344CB8AC3E}">
        <p14:creationId xmlns:p14="http://schemas.microsoft.com/office/powerpoint/2010/main" val="32919642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8072" y="208624"/>
            <a:ext cx="7511142" cy="3152391"/>
          </a:xfrm>
          <a:prstGeom prst="rect">
            <a:avLst/>
          </a:prstGeom>
        </p:spPr>
      </p:pic>
      <p:sp>
        <p:nvSpPr>
          <p:cNvPr id="3" name="Rectangle 2"/>
          <p:cNvSpPr/>
          <p:nvPr/>
        </p:nvSpPr>
        <p:spPr>
          <a:xfrm>
            <a:off x="807358" y="233545"/>
            <a:ext cx="7701642" cy="3286169"/>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descr="A1zDKQIP0j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6063" y="3773237"/>
            <a:ext cx="1703722" cy="2702310"/>
          </a:xfrm>
          <a:prstGeom prst="rect">
            <a:avLst/>
          </a:prstGeom>
        </p:spPr>
      </p:pic>
      <p:pic>
        <p:nvPicPr>
          <p:cNvPr id="5" name="Picture 4" descr="C_LM-JL-Gaia-statue.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41837" y="3728358"/>
            <a:ext cx="3974704" cy="2766786"/>
          </a:xfrm>
          <a:prstGeom prst="rect">
            <a:avLst/>
          </a:prstGeom>
        </p:spPr>
      </p:pic>
      <p:sp>
        <p:nvSpPr>
          <p:cNvPr id="6" name="TextBox 5"/>
          <p:cNvSpPr txBox="1"/>
          <p:nvPr/>
        </p:nvSpPr>
        <p:spPr>
          <a:xfrm>
            <a:off x="4646341" y="5851113"/>
            <a:ext cx="825562" cy="461665"/>
          </a:xfrm>
          <a:prstGeom prst="rect">
            <a:avLst/>
          </a:prstGeom>
          <a:noFill/>
        </p:spPr>
        <p:txBody>
          <a:bodyPr wrap="square" rtlCol="0">
            <a:spAutoFit/>
          </a:bodyPr>
          <a:lstStyle/>
          <a:p>
            <a:r>
              <a:rPr lang="en-US" sz="1200" dirty="0">
                <a:solidFill>
                  <a:schemeClr val="bg1"/>
                </a:solidFill>
              </a:rPr>
              <a:t>James Lovelock</a:t>
            </a:r>
          </a:p>
        </p:txBody>
      </p:sp>
      <p:sp>
        <p:nvSpPr>
          <p:cNvPr id="7" name="TextBox 6"/>
          <p:cNvSpPr txBox="1"/>
          <p:nvPr/>
        </p:nvSpPr>
        <p:spPr>
          <a:xfrm>
            <a:off x="7170251" y="5514405"/>
            <a:ext cx="759452" cy="461665"/>
          </a:xfrm>
          <a:prstGeom prst="rect">
            <a:avLst/>
          </a:prstGeom>
          <a:noFill/>
        </p:spPr>
        <p:txBody>
          <a:bodyPr wrap="square" rtlCol="0">
            <a:spAutoFit/>
          </a:bodyPr>
          <a:lstStyle/>
          <a:p>
            <a:r>
              <a:rPr lang="en-US" sz="1200" dirty="0">
                <a:solidFill>
                  <a:schemeClr val="bg1"/>
                </a:solidFill>
              </a:rPr>
              <a:t>Lynn </a:t>
            </a:r>
            <a:r>
              <a:rPr lang="en-US" sz="1200" dirty="0" err="1">
                <a:solidFill>
                  <a:schemeClr val="bg1"/>
                </a:solidFill>
              </a:rPr>
              <a:t>Margulis</a:t>
            </a:r>
            <a:endParaRPr lang="en-US" sz="1200" dirty="0">
              <a:solidFill>
                <a:schemeClr val="bg1"/>
              </a:solidFill>
            </a:endParaRPr>
          </a:p>
        </p:txBody>
      </p:sp>
      <p:sp>
        <p:nvSpPr>
          <p:cNvPr id="8" name="Rectangle 7"/>
          <p:cNvSpPr/>
          <p:nvPr/>
        </p:nvSpPr>
        <p:spPr>
          <a:xfrm rot="20874241">
            <a:off x="1283460" y="4703322"/>
            <a:ext cx="2177702" cy="509207"/>
          </a:xfrm>
          <a:prstGeom prst="rect">
            <a:avLst/>
          </a:prstGeom>
          <a:solidFill>
            <a:schemeClr val="bg2">
              <a:lumMod val="90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n-US" sz="1200" b="1" dirty="0">
                <a:solidFill>
                  <a:schemeClr val="tx1"/>
                </a:solidFill>
              </a:rPr>
              <a:t>“… the largest living creature  </a:t>
            </a:r>
          </a:p>
          <a:p>
            <a:r>
              <a:rPr lang="en-US" sz="1200" b="1" dirty="0">
                <a:solidFill>
                  <a:schemeClr val="tx1"/>
                </a:solidFill>
              </a:rPr>
              <a:t>      on  Earth”.</a:t>
            </a:r>
          </a:p>
        </p:txBody>
      </p:sp>
    </p:spTree>
    <p:extLst>
      <p:ext uri="{BB962C8B-B14F-4D97-AF65-F5344CB8AC3E}">
        <p14:creationId xmlns:p14="http://schemas.microsoft.com/office/powerpoint/2010/main" val="29187221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hole earth.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642" y="245586"/>
            <a:ext cx="3961510" cy="6052840"/>
          </a:xfrm>
          <a:prstGeom prst="rect">
            <a:avLst/>
          </a:prstGeom>
        </p:spPr>
      </p:pic>
      <p:sp>
        <p:nvSpPr>
          <p:cNvPr id="3" name="TextBox 2"/>
          <p:cNvSpPr txBox="1"/>
          <p:nvPr/>
        </p:nvSpPr>
        <p:spPr>
          <a:xfrm>
            <a:off x="5079858" y="267982"/>
            <a:ext cx="3696318" cy="5755423"/>
          </a:xfrm>
          <a:prstGeom prst="rect">
            <a:avLst/>
          </a:prstGeom>
          <a:noFill/>
        </p:spPr>
        <p:txBody>
          <a:bodyPr wrap="square" rtlCol="0">
            <a:spAutoFit/>
          </a:bodyPr>
          <a:lstStyle/>
          <a:p>
            <a:r>
              <a:rPr lang="en-US" sz="1600" dirty="0"/>
              <a:t>“… no serious student of evolution would suggest that natural selection could favor the development in one species of a </a:t>
            </a:r>
            <a:r>
              <a:rPr lang="en-US" sz="1600" b="1" dirty="0"/>
              <a:t>behavior pattern which is beneficial to another </a:t>
            </a:r>
            <a:r>
              <a:rPr lang="en-US" sz="1600" dirty="0"/>
              <a:t>… if this behavior were either detrimental or of no selective value to the species itself.</a:t>
            </a:r>
          </a:p>
          <a:p>
            <a:endParaRPr lang="en-US" sz="1600" dirty="0"/>
          </a:p>
          <a:p>
            <a:r>
              <a:rPr lang="en-US" sz="1600" dirty="0"/>
              <a:t>… selective pressure against irresponsible behavior will not be felt for thousands or millions of years, during which time </a:t>
            </a:r>
            <a:r>
              <a:rPr lang="en-US" sz="1600" b="1" dirty="0"/>
              <a:t>irresponsible mutants</a:t>
            </a:r>
            <a:r>
              <a:rPr lang="en-US" sz="1600" dirty="0"/>
              <a:t>, which may well have a temporary selective advantage, would have replaced all responsible members of the species.</a:t>
            </a:r>
          </a:p>
          <a:p>
            <a:endParaRPr lang="en-US" sz="1600" dirty="0"/>
          </a:p>
          <a:p>
            <a:r>
              <a:rPr lang="en-US" sz="1600" dirty="0"/>
              <a:t>I do not doubt that some of the feedback loops which Lovelock claims exist do exist, but </a:t>
            </a:r>
            <a:r>
              <a:rPr lang="en-US" sz="1600" b="1" dirty="0"/>
              <a:t>I do doubt that they were </a:t>
            </a:r>
            <a:r>
              <a:rPr lang="en-US" sz="1600" b="1" i="1" dirty="0"/>
              <a:t>caused by natural selection</a:t>
            </a:r>
            <a:r>
              <a:rPr lang="en-US" sz="1600" b="1" dirty="0"/>
              <a:t>, or that they are anything but </a:t>
            </a:r>
            <a:r>
              <a:rPr lang="en-US" sz="1600" b="1" i="1" dirty="0">
                <a:solidFill>
                  <a:srgbClr val="FF0000"/>
                </a:solidFill>
              </a:rPr>
              <a:t>accidental.</a:t>
            </a:r>
            <a:r>
              <a:rPr lang="en-US" sz="1600" b="1" dirty="0"/>
              <a:t>”</a:t>
            </a:r>
          </a:p>
          <a:p>
            <a:endParaRPr lang="en-US" sz="1600" b="1" dirty="0"/>
          </a:p>
          <a:p>
            <a:endParaRPr lang="en-US" sz="1600" dirty="0"/>
          </a:p>
        </p:txBody>
      </p:sp>
      <p:sp>
        <p:nvSpPr>
          <p:cNvPr id="4" name="TextBox 3"/>
          <p:cNvSpPr txBox="1"/>
          <p:nvPr/>
        </p:nvSpPr>
        <p:spPr>
          <a:xfrm>
            <a:off x="7117851" y="6226688"/>
            <a:ext cx="2045684" cy="369332"/>
          </a:xfrm>
          <a:prstGeom prst="rect">
            <a:avLst/>
          </a:prstGeom>
          <a:noFill/>
        </p:spPr>
        <p:txBody>
          <a:bodyPr wrap="square" rtlCol="0">
            <a:spAutoFit/>
          </a:bodyPr>
          <a:lstStyle/>
          <a:p>
            <a:r>
              <a:rPr lang="en-US" dirty="0"/>
              <a:t>Doolittle (1980)</a:t>
            </a:r>
          </a:p>
        </p:txBody>
      </p:sp>
    </p:spTree>
    <p:extLst>
      <p:ext uri="{BB962C8B-B14F-4D97-AF65-F5344CB8AC3E}">
        <p14:creationId xmlns:p14="http://schemas.microsoft.com/office/powerpoint/2010/main" val="4289667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hole earth.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642" y="245586"/>
            <a:ext cx="3961510" cy="6052840"/>
          </a:xfrm>
          <a:prstGeom prst="rect">
            <a:avLst/>
          </a:prstGeom>
        </p:spPr>
      </p:pic>
      <p:sp>
        <p:nvSpPr>
          <p:cNvPr id="3" name="TextBox 2"/>
          <p:cNvSpPr txBox="1"/>
          <p:nvPr/>
        </p:nvSpPr>
        <p:spPr>
          <a:xfrm>
            <a:off x="5079858" y="267982"/>
            <a:ext cx="3696318" cy="5755423"/>
          </a:xfrm>
          <a:prstGeom prst="rect">
            <a:avLst/>
          </a:prstGeom>
          <a:noFill/>
        </p:spPr>
        <p:txBody>
          <a:bodyPr wrap="square" rtlCol="0">
            <a:spAutoFit/>
          </a:bodyPr>
          <a:lstStyle/>
          <a:p>
            <a:r>
              <a:rPr lang="en-US" sz="1600" dirty="0"/>
              <a:t>“… no serious student of evolution would suggest that natural selection could favor the development in one species of a </a:t>
            </a:r>
            <a:r>
              <a:rPr lang="en-US" sz="1600" b="1" dirty="0"/>
              <a:t>behavior pattern which is beneficial to another </a:t>
            </a:r>
            <a:r>
              <a:rPr lang="en-US" sz="1600" dirty="0"/>
              <a:t>… if this behavior were either detrimental or of no selective value to the species itself.</a:t>
            </a:r>
          </a:p>
          <a:p>
            <a:endParaRPr lang="en-US" sz="1600" dirty="0"/>
          </a:p>
          <a:p>
            <a:r>
              <a:rPr lang="en-US" sz="1600" dirty="0"/>
              <a:t>… selective pressure against irresponsible behavior will not be felt for thousands or millions of years, during which time </a:t>
            </a:r>
            <a:r>
              <a:rPr lang="en-US" sz="1600" b="1" dirty="0"/>
              <a:t>irresponsible mutants</a:t>
            </a:r>
            <a:r>
              <a:rPr lang="en-US" sz="1600" dirty="0"/>
              <a:t>, which may well have a temporary selective advantage, would have replaced all responsible members of the species.</a:t>
            </a:r>
          </a:p>
          <a:p>
            <a:endParaRPr lang="en-US" sz="1600" dirty="0"/>
          </a:p>
          <a:p>
            <a:r>
              <a:rPr lang="en-US" sz="1600" dirty="0"/>
              <a:t>I do not doubt that some of the feedback loops which Lovelock claims exist do exist, but </a:t>
            </a:r>
            <a:r>
              <a:rPr lang="en-US" sz="1600" b="1" dirty="0"/>
              <a:t>I do doubt that they were </a:t>
            </a:r>
            <a:r>
              <a:rPr lang="en-US" sz="1600" b="1" i="1" dirty="0"/>
              <a:t>caused by natural selection</a:t>
            </a:r>
            <a:r>
              <a:rPr lang="en-US" sz="1600" b="1" dirty="0"/>
              <a:t>, or that they are anything but </a:t>
            </a:r>
            <a:r>
              <a:rPr lang="en-US" sz="1600" b="1" i="1" dirty="0">
                <a:solidFill>
                  <a:srgbClr val="FF0000"/>
                </a:solidFill>
              </a:rPr>
              <a:t>accidental</a:t>
            </a:r>
            <a:r>
              <a:rPr lang="en-US" sz="1600" b="1" i="1" dirty="0"/>
              <a:t>.</a:t>
            </a:r>
            <a:r>
              <a:rPr lang="en-US" sz="1600" b="1" dirty="0"/>
              <a:t>”</a:t>
            </a:r>
          </a:p>
          <a:p>
            <a:endParaRPr lang="en-US" sz="1600" b="1" dirty="0"/>
          </a:p>
          <a:p>
            <a:endParaRPr lang="en-US" sz="1600" dirty="0"/>
          </a:p>
        </p:txBody>
      </p:sp>
      <p:sp>
        <p:nvSpPr>
          <p:cNvPr id="4" name="TextBox 3"/>
          <p:cNvSpPr txBox="1"/>
          <p:nvPr/>
        </p:nvSpPr>
        <p:spPr>
          <a:xfrm>
            <a:off x="7117851" y="6226688"/>
            <a:ext cx="2045684" cy="369332"/>
          </a:xfrm>
          <a:prstGeom prst="rect">
            <a:avLst/>
          </a:prstGeom>
          <a:noFill/>
        </p:spPr>
        <p:txBody>
          <a:bodyPr wrap="square" rtlCol="0">
            <a:spAutoFit/>
          </a:bodyPr>
          <a:lstStyle/>
          <a:p>
            <a:r>
              <a:rPr lang="en-US" dirty="0"/>
              <a:t>Doolittle (1980)</a:t>
            </a:r>
          </a:p>
        </p:txBody>
      </p:sp>
      <p:sp>
        <p:nvSpPr>
          <p:cNvPr id="6" name="Rectangle 5"/>
          <p:cNvSpPr/>
          <p:nvPr/>
        </p:nvSpPr>
        <p:spPr>
          <a:xfrm rot="21238298">
            <a:off x="69351" y="5125918"/>
            <a:ext cx="4166318" cy="1148423"/>
          </a:xfrm>
          <a:prstGeom prst="rect">
            <a:avLst/>
          </a:prstGeom>
          <a:solidFill>
            <a:schemeClr val="bg2">
              <a:lumMod val="9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rot="21239370">
            <a:off x="149992" y="5208995"/>
            <a:ext cx="4215191" cy="1169551"/>
          </a:xfrm>
          <a:prstGeom prst="rect">
            <a:avLst/>
          </a:prstGeom>
          <a:noFill/>
        </p:spPr>
        <p:txBody>
          <a:bodyPr wrap="square" rtlCol="0">
            <a:spAutoFit/>
          </a:bodyPr>
          <a:lstStyle/>
          <a:p>
            <a:r>
              <a:rPr lang="en-US" sz="1400" dirty="0"/>
              <a:t>John Maynard Smith … “an evil religion”. </a:t>
            </a:r>
          </a:p>
          <a:p>
            <a:r>
              <a:rPr lang="en-US" sz="1400" dirty="0"/>
              <a:t>Stephen Jay Gould …  “a metaphor, not a mechanism”.</a:t>
            </a:r>
          </a:p>
          <a:p>
            <a:r>
              <a:rPr lang="en-US" sz="1400" dirty="0"/>
              <a:t>Paul Ehrlich … “radical and dangerous”</a:t>
            </a:r>
          </a:p>
          <a:p>
            <a:r>
              <a:rPr lang="en-US" sz="1400" dirty="0"/>
              <a:t>Robert May … Lovelock a “holy fool”.  </a:t>
            </a:r>
          </a:p>
          <a:p>
            <a:r>
              <a:rPr lang="en-US" sz="1400" dirty="0"/>
              <a:t>                                                                      </a:t>
            </a:r>
          </a:p>
        </p:txBody>
      </p:sp>
      <p:sp>
        <p:nvSpPr>
          <p:cNvPr id="5" name="TextBox 4"/>
          <p:cNvSpPr txBox="1"/>
          <p:nvPr/>
        </p:nvSpPr>
        <p:spPr>
          <a:xfrm>
            <a:off x="5207000" y="5578414"/>
            <a:ext cx="3676006" cy="584776"/>
          </a:xfrm>
          <a:prstGeom prst="rect">
            <a:avLst/>
          </a:prstGeom>
          <a:noFill/>
        </p:spPr>
        <p:txBody>
          <a:bodyPr wrap="none" rtlCol="0">
            <a:spAutoFit/>
          </a:bodyPr>
          <a:lstStyle/>
          <a:p>
            <a:r>
              <a:rPr lang="en-US" sz="1600" dirty="0">
                <a:solidFill>
                  <a:srgbClr val="FF0000"/>
                </a:solidFill>
              </a:rPr>
              <a:t>AT THE LEVEL OF ORGANISMS OR SPECIES </a:t>
            </a:r>
          </a:p>
          <a:p>
            <a:r>
              <a:rPr lang="en-US" sz="1600" dirty="0">
                <a:solidFill>
                  <a:srgbClr val="FF0000"/>
                </a:solidFill>
              </a:rPr>
              <a:t>(THAT IS, AT THE LEVEL OF </a:t>
            </a:r>
            <a:r>
              <a:rPr lang="en-US" sz="1600" b="1" i="1" dirty="0">
                <a:solidFill>
                  <a:srgbClr val="FF0000"/>
                </a:solidFill>
              </a:rPr>
              <a:t>THINGS</a:t>
            </a:r>
            <a:r>
              <a:rPr lang="en-US" sz="1600" dirty="0">
                <a:solidFill>
                  <a:srgbClr val="FF0000"/>
                </a:solidFill>
              </a:rPr>
              <a:t>)</a:t>
            </a:r>
          </a:p>
        </p:txBody>
      </p:sp>
      <p:sp>
        <p:nvSpPr>
          <p:cNvPr id="8" name="Bent Arrow 7"/>
          <p:cNvSpPr/>
          <p:nvPr/>
        </p:nvSpPr>
        <p:spPr>
          <a:xfrm flipH="1">
            <a:off x="7329719" y="5279571"/>
            <a:ext cx="163284" cy="335127"/>
          </a:xfrm>
          <a:prstGeom prst="bentArrow">
            <a:avLst/>
          </a:prstGeom>
          <a:solidFill>
            <a:srgbClr val="C050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490623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01072" y="953947"/>
            <a:ext cx="7613548" cy="2554545"/>
          </a:xfrm>
          <a:prstGeom prst="rect">
            <a:avLst/>
          </a:prstGeom>
          <a:noFill/>
        </p:spPr>
        <p:txBody>
          <a:bodyPr wrap="square" rtlCol="0">
            <a:spAutoFit/>
          </a:bodyPr>
          <a:lstStyle/>
          <a:p>
            <a:r>
              <a:rPr lang="en-US" sz="2000" dirty="0"/>
              <a:t>“The Universe would have to be full of dead planets whose homeostatic regulation systems had failed, with, dotted around, a handful of successful, well-regulated planets, of which the Earth is one. Even this </a:t>
            </a:r>
            <a:r>
              <a:rPr lang="en-US" sz="2000" i="1" dirty="0"/>
              <a:t>improbable scenario </a:t>
            </a:r>
            <a:r>
              <a:rPr lang="en-US" sz="2000" dirty="0"/>
              <a:t>is not sufficient to lead to the evolution of planetary adaptations of the kind Lovelock proposes. In addition we would have to </a:t>
            </a:r>
            <a:r>
              <a:rPr lang="en-US" sz="2000" i="1" dirty="0"/>
              <a:t>postulate some kind of reproduction</a:t>
            </a:r>
            <a:r>
              <a:rPr lang="en-US" sz="2000" dirty="0"/>
              <a:t>, whereby successful planets spawned copies of their life forms on new planets.”</a:t>
            </a:r>
          </a:p>
          <a:p>
            <a:r>
              <a:rPr lang="en-US" sz="2000" dirty="0"/>
              <a:t>										</a:t>
            </a:r>
          </a:p>
        </p:txBody>
      </p:sp>
      <p:pic>
        <p:nvPicPr>
          <p:cNvPr id="3" name="Picture 2" descr="richard_dawkins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8768" y="3792665"/>
            <a:ext cx="2927091" cy="1951394"/>
          </a:xfrm>
          <a:prstGeom prst="rect">
            <a:avLst/>
          </a:prstGeom>
        </p:spPr>
      </p:pic>
      <p:sp>
        <p:nvSpPr>
          <p:cNvPr id="4" name="TextBox 3"/>
          <p:cNvSpPr txBox="1"/>
          <p:nvPr/>
        </p:nvSpPr>
        <p:spPr>
          <a:xfrm>
            <a:off x="1230917" y="5937292"/>
            <a:ext cx="2647462" cy="378853"/>
          </a:xfrm>
          <a:prstGeom prst="rect">
            <a:avLst/>
          </a:prstGeom>
          <a:noFill/>
        </p:spPr>
        <p:txBody>
          <a:bodyPr wrap="square" rtlCol="0">
            <a:spAutoFit/>
          </a:bodyPr>
          <a:lstStyle/>
          <a:p>
            <a:r>
              <a:rPr lang="en-US" dirty="0"/>
              <a:t>RICHARD DAWKINS</a:t>
            </a:r>
          </a:p>
        </p:txBody>
      </p:sp>
      <p:sp>
        <p:nvSpPr>
          <p:cNvPr id="28" name="TextBox 27"/>
          <p:cNvSpPr txBox="1"/>
          <p:nvPr/>
        </p:nvSpPr>
        <p:spPr>
          <a:xfrm>
            <a:off x="6509179" y="3177150"/>
            <a:ext cx="2253268" cy="707886"/>
          </a:xfrm>
          <a:prstGeom prst="rect">
            <a:avLst/>
          </a:prstGeom>
          <a:noFill/>
        </p:spPr>
        <p:txBody>
          <a:bodyPr wrap="square" rtlCol="0">
            <a:spAutoFit/>
          </a:bodyPr>
          <a:lstStyle/>
          <a:p>
            <a:r>
              <a:rPr lang="en-US" sz="2000" dirty="0"/>
              <a:t>Dawkins (1982)</a:t>
            </a:r>
          </a:p>
          <a:p>
            <a:endParaRPr lang="en-US" sz="2000" dirty="0"/>
          </a:p>
        </p:txBody>
      </p:sp>
      <p:sp>
        <p:nvSpPr>
          <p:cNvPr id="5" name="TextBox 4"/>
          <p:cNvSpPr txBox="1"/>
          <p:nvPr/>
        </p:nvSpPr>
        <p:spPr>
          <a:xfrm>
            <a:off x="680065" y="278582"/>
            <a:ext cx="6317225" cy="1077218"/>
          </a:xfrm>
          <a:prstGeom prst="rect">
            <a:avLst/>
          </a:prstGeom>
          <a:noFill/>
        </p:spPr>
        <p:txBody>
          <a:bodyPr wrap="square" rtlCol="0">
            <a:spAutoFit/>
          </a:bodyPr>
          <a:lstStyle/>
          <a:p>
            <a:r>
              <a:rPr lang="en-US" sz="3200" b="1" dirty="0"/>
              <a:t>How does a species of one evolve?</a:t>
            </a:r>
          </a:p>
          <a:p>
            <a:endParaRPr lang="en-US" sz="3200" dirty="0"/>
          </a:p>
        </p:txBody>
      </p:sp>
    </p:spTree>
    <p:extLst>
      <p:ext uri="{BB962C8B-B14F-4D97-AF65-F5344CB8AC3E}">
        <p14:creationId xmlns:p14="http://schemas.microsoft.com/office/powerpoint/2010/main" val="39495118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6242" y="242957"/>
            <a:ext cx="8166692" cy="2677656"/>
          </a:xfrm>
          <a:prstGeom prst="rect">
            <a:avLst/>
          </a:prstGeom>
          <a:noFill/>
        </p:spPr>
        <p:txBody>
          <a:bodyPr wrap="square" rtlCol="0">
            <a:spAutoFit/>
          </a:bodyPr>
          <a:lstStyle/>
          <a:p>
            <a:r>
              <a:rPr lang="en-US" sz="2400" dirty="0"/>
              <a:t>“According to </a:t>
            </a:r>
            <a:r>
              <a:rPr lang="en-US" sz="2400" i="1" dirty="0"/>
              <a:t>Lucky Gaia</a:t>
            </a:r>
            <a:r>
              <a:rPr lang="en-US" sz="2400" dirty="0"/>
              <a:t>, it is just </a:t>
            </a:r>
            <a:r>
              <a:rPr lang="en-US" sz="2400" i="1" dirty="0"/>
              <a:t>good luck </a:t>
            </a:r>
            <a:r>
              <a:rPr lang="en-US" sz="2400" dirty="0"/>
              <a:t>that the Earth happens to possess predominantly regulatory feedbacks that have helped maintain a habitable state… </a:t>
            </a:r>
          </a:p>
          <a:p>
            <a:endParaRPr lang="en-US" sz="2400" dirty="0"/>
          </a:p>
          <a:p>
            <a:endParaRPr lang="en-US" sz="2400" dirty="0"/>
          </a:p>
          <a:p>
            <a:endParaRPr lang="en-US" sz="2400" dirty="0"/>
          </a:p>
          <a:p>
            <a:r>
              <a:rPr lang="en-US" sz="2400" dirty="0"/>
              <a:t>                                                                          </a:t>
            </a:r>
          </a:p>
        </p:txBody>
      </p:sp>
      <p:sp>
        <p:nvSpPr>
          <p:cNvPr id="3" name="TextBox 2"/>
          <p:cNvSpPr txBox="1"/>
          <p:nvPr/>
        </p:nvSpPr>
        <p:spPr>
          <a:xfrm>
            <a:off x="415370" y="1478928"/>
            <a:ext cx="8166692" cy="2677656"/>
          </a:xfrm>
          <a:prstGeom prst="rect">
            <a:avLst/>
          </a:prstGeom>
          <a:noFill/>
        </p:spPr>
        <p:txBody>
          <a:bodyPr wrap="square" rtlCol="0">
            <a:spAutoFit/>
          </a:bodyPr>
          <a:lstStyle/>
          <a:p>
            <a:r>
              <a:rPr lang="en-US" sz="2400" i="1" dirty="0"/>
              <a:t>Probable Gaia </a:t>
            </a:r>
            <a:r>
              <a:rPr lang="en-US" sz="2400" dirty="0"/>
              <a:t>postulates that there are some </a:t>
            </a:r>
            <a:r>
              <a:rPr lang="en-US" sz="2400" b="1" i="1" dirty="0"/>
              <a:t>basic principles </a:t>
            </a:r>
            <a:r>
              <a:rPr lang="en-US" sz="2400" dirty="0"/>
              <a:t>at work that lead one to </a:t>
            </a:r>
            <a:r>
              <a:rPr lang="en-US" sz="2400" i="1" dirty="0"/>
              <a:t>expect</a:t>
            </a:r>
            <a:r>
              <a:rPr lang="en-US" sz="2400" dirty="0"/>
              <a:t> regulatory feedbacks to predominate … </a:t>
            </a:r>
          </a:p>
          <a:p>
            <a:endParaRPr lang="en-US" sz="2400" dirty="0"/>
          </a:p>
          <a:p>
            <a:endParaRPr lang="en-US" sz="2400" dirty="0"/>
          </a:p>
          <a:p>
            <a:endParaRPr lang="en-US" sz="2400" dirty="0"/>
          </a:p>
          <a:p>
            <a:r>
              <a:rPr lang="en-US" sz="2400" dirty="0"/>
              <a:t>                                                                          </a:t>
            </a:r>
          </a:p>
        </p:txBody>
      </p:sp>
      <p:sp>
        <p:nvSpPr>
          <p:cNvPr id="4" name="TextBox 3"/>
          <p:cNvSpPr txBox="1"/>
          <p:nvPr/>
        </p:nvSpPr>
        <p:spPr>
          <a:xfrm>
            <a:off x="403550" y="2719260"/>
            <a:ext cx="8166692" cy="2308324"/>
          </a:xfrm>
          <a:prstGeom prst="rect">
            <a:avLst/>
          </a:prstGeom>
          <a:noFill/>
        </p:spPr>
        <p:txBody>
          <a:bodyPr wrap="square" rtlCol="0">
            <a:spAutoFit/>
          </a:bodyPr>
          <a:lstStyle/>
          <a:p>
            <a:r>
              <a:rPr lang="en-US" sz="2400" dirty="0"/>
              <a:t>In our view, the present debate about Gaia boils down to whether </a:t>
            </a:r>
            <a:r>
              <a:rPr lang="en-US" sz="2400" i="1" dirty="0"/>
              <a:t>Lucky Gaia </a:t>
            </a:r>
            <a:r>
              <a:rPr lang="en-US" sz="2400" dirty="0"/>
              <a:t>or </a:t>
            </a:r>
            <a:r>
              <a:rPr lang="en-US" sz="2400" i="1" dirty="0"/>
              <a:t>Probable Gaia </a:t>
            </a:r>
            <a:r>
              <a:rPr lang="en-US" sz="2400" dirty="0"/>
              <a:t>is closer to the truth. “</a:t>
            </a:r>
          </a:p>
          <a:p>
            <a:endParaRPr lang="en-US" sz="2400" dirty="0"/>
          </a:p>
          <a:p>
            <a:endParaRPr lang="en-US" sz="2400" dirty="0"/>
          </a:p>
          <a:p>
            <a:endParaRPr lang="en-US" sz="2400" dirty="0"/>
          </a:p>
          <a:p>
            <a:r>
              <a:rPr lang="en-US" sz="2400" dirty="0"/>
              <a:t>                                                                          </a:t>
            </a:r>
          </a:p>
        </p:txBody>
      </p:sp>
      <p:pic>
        <p:nvPicPr>
          <p:cNvPr id="5" name="Picture 4" descr="TL.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3488" y="3696842"/>
            <a:ext cx="1942616" cy="2698078"/>
          </a:xfrm>
          <a:prstGeom prst="rect">
            <a:avLst/>
          </a:prstGeom>
        </p:spPr>
      </p:pic>
      <p:pic>
        <p:nvPicPr>
          <p:cNvPr id="6" name="Picture 5" descr="AW.tif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37198" y="3785088"/>
            <a:ext cx="2211404" cy="2237575"/>
          </a:xfrm>
          <a:prstGeom prst="rect">
            <a:avLst/>
          </a:prstGeom>
        </p:spPr>
      </p:pic>
      <p:sp>
        <p:nvSpPr>
          <p:cNvPr id="7" name="TextBox 6"/>
          <p:cNvSpPr txBox="1"/>
          <p:nvPr/>
        </p:nvSpPr>
        <p:spPr>
          <a:xfrm>
            <a:off x="2813536" y="3748431"/>
            <a:ext cx="1204238" cy="646331"/>
          </a:xfrm>
          <a:prstGeom prst="rect">
            <a:avLst/>
          </a:prstGeom>
          <a:noFill/>
        </p:spPr>
        <p:txBody>
          <a:bodyPr wrap="square" rtlCol="0">
            <a:spAutoFit/>
          </a:bodyPr>
          <a:lstStyle/>
          <a:p>
            <a:r>
              <a:rPr lang="en-US" dirty="0"/>
              <a:t>Tim</a:t>
            </a:r>
          </a:p>
          <a:p>
            <a:r>
              <a:rPr lang="en-US" dirty="0" err="1"/>
              <a:t>Lenton</a:t>
            </a:r>
            <a:endParaRPr lang="en-US" dirty="0"/>
          </a:p>
        </p:txBody>
      </p:sp>
      <p:sp>
        <p:nvSpPr>
          <p:cNvPr id="8" name="TextBox 7"/>
          <p:cNvSpPr txBox="1"/>
          <p:nvPr/>
        </p:nvSpPr>
        <p:spPr>
          <a:xfrm>
            <a:off x="7059868" y="6071754"/>
            <a:ext cx="1204238" cy="646331"/>
          </a:xfrm>
          <a:prstGeom prst="rect">
            <a:avLst/>
          </a:prstGeom>
          <a:noFill/>
        </p:spPr>
        <p:txBody>
          <a:bodyPr wrap="square" rtlCol="0">
            <a:spAutoFit/>
          </a:bodyPr>
          <a:lstStyle/>
          <a:p>
            <a:r>
              <a:rPr lang="en-US" dirty="0"/>
              <a:t>Andrew Watson</a:t>
            </a:r>
          </a:p>
        </p:txBody>
      </p:sp>
      <p:pic>
        <p:nvPicPr>
          <p:cNvPr id="9" name="Picture 8" descr="BK.tif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82423" y="3785087"/>
            <a:ext cx="1589911" cy="2403672"/>
          </a:xfrm>
          <a:prstGeom prst="rect">
            <a:avLst/>
          </a:prstGeom>
        </p:spPr>
      </p:pic>
      <p:sp>
        <p:nvSpPr>
          <p:cNvPr id="10" name="TextBox 9"/>
          <p:cNvSpPr txBox="1"/>
          <p:nvPr/>
        </p:nvSpPr>
        <p:spPr>
          <a:xfrm>
            <a:off x="4477576" y="6184333"/>
            <a:ext cx="1204238" cy="369332"/>
          </a:xfrm>
          <a:prstGeom prst="rect">
            <a:avLst/>
          </a:prstGeom>
          <a:noFill/>
        </p:spPr>
        <p:txBody>
          <a:bodyPr wrap="square" rtlCol="0">
            <a:spAutoFit/>
          </a:bodyPr>
          <a:lstStyle/>
          <a:p>
            <a:r>
              <a:rPr lang="en-US" dirty="0"/>
              <a:t>2011</a:t>
            </a:r>
          </a:p>
        </p:txBody>
      </p:sp>
    </p:spTree>
    <p:extLst>
      <p:ext uri="{BB962C8B-B14F-4D97-AF65-F5344CB8AC3E}">
        <p14:creationId xmlns:p14="http://schemas.microsoft.com/office/powerpoint/2010/main" val="34621572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260BE5C-7D2B-3B40-9EEA-DCEF48D1EF27}"/>
              </a:ext>
            </a:extLst>
          </p:cNvPr>
          <p:cNvSpPr txBox="1"/>
          <p:nvPr/>
        </p:nvSpPr>
        <p:spPr>
          <a:xfrm>
            <a:off x="434784" y="278327"/>
            <a:ext cx="8428002" cy="954107"/>
          </a:xfrm>
          <a:prstGeom prst="rect">
            <a:avLst/>
          </a:prstGeom>
          <a:noFill/>
        </p:spPr>
        <p:txBody>
          <a:bodyPr wrap="square" rtlCol="0">
            <a:spAutoFit/>
          </a:bodyPr>
          <a:lstStyle/>
          <a:p>
            <a:r>
              <a:rPr lang="en-US" sz="2800" b="1" dirty="0"/>
              <a:t>HOW MIGHT ITSNTS THEORY SUPPORT A “PROBABLE GAIA” IN A WAY THAT DARWIN MIGHT ACCEPT?</a:t>
            </a:r>
          </a:p>
        </p:txBody>
      </p:sp>
      <p:pic>
        <p:nvPicPr>
          <p:cNvPr id="5" name="Picture 4" descr="bestbudsfinal2.1.pdf">
            <a:extLst>
              <a:ext uri="{FF2B5EF4-FFF2-40B4-BE49-F238E27FC236}">
                <a16:creationId xmlns:a16="http://schemas.microsoft.com/office/drawing/2014/main" id="{10FCAB2E-CF1C-3240-AF0E-EE22F6F82AC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8072" y="-462642"/>
            <a:ext cx="6583545" cy="8519881"/>
          </a:xfrm>
          <a:prstGeom prst="rect">
            <a:avLst/>
          </a:prstGeom>
        </p:spPr>
      </p:pic>
    </p:spTree>
    <p:extLst>
      <p:ext uri="{BB962C8B-B14F-4D97-AF65-F5344CB8AC3E}">
        <p14:creationId xmlns:p14="http://schemas.microsoft.com/office/powerpoint/2010/main" val="7862362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D.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529" y="560120"/>
            <a:ext cx="8148618" cy="5169553"/>
          </a:xfrm>
          <a:prstGeom prst="rect">
            <a:avLst/>
          </a:prstGeom>
        </p:spPr>
      </p:pic>
      <p:cxnSp>
        <p:nvCxnSpPr>
          <p:cNvPr id="5" name="Straight Connector 4"/>
          <p:cNvCxnSpPr/>
          <p:nvPr/>
        </p:nvCxnSpPr>
        <p:spPr>
          <a:xfrm flipV="1">
            <a:off x="514855" y="560120"/>
            <a:ext cx="0" cy="2237140"/>
          </a:xfrm>
          <a:prstGeom prst="line">
            <a:avLst/>
          </a:prstGeom>
          <a:ln w="762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a:off x="5611895" y="6032121"/>
            <a:ext cx="3122595" cy="369332"/>
          </a:xfrm>
          <a:prstGeom prst="rect">
            <a:avLst/>
          </a:prstGeom>
          <a:noFill/>
        </p:spPr>
        <p:txBody>
          <a:bodyPr wrap="none" rtlCol="0">
            <a:spAutoFit/>
          </a:bodyPr>
          <a:lstStyle/>
          <a:p>
            <a:r>
              <a:rPr lang="en-US" dirty="0"/>
              <a:t>PAUL FALKOWSKI AND OTHERS</a:t>
            </a:r>
          </a:p>
        </p:txBody>
      </p:sp>
      <p:sp>
        <p:nvSpPr>
          <p:cNvPr id="8" name="Rounded Rectangle 7">
            <a:extLst>
              <a:ext uri="{FF2B5EF4-FFF2-40B4-BE49-F238E27FC236}">
                <a16:creationId xmlns:a16="http://schemas.microsoft.com/office/drawing/2014/main" id="{64E2372C-F89F-4743-9A63-C4565D084BD5}"/>
              </a:ext>
            </a:extLst>
          </p:cNvPr>
          <p:cNvSpPr/>
          <p:nvPr/>
        </p:nvSpPr>
        <p:spPr>
          <a:xfrm rot="20776814">
            <a:off x="4346713" y="3975652"/>
            <a:ext cx="4121426" cy="967409"/>
          </a:xfrm>
          <a:prstGeom prst="roundRect">
            <a:avLst/>
          </a:prstGeom>
          <a:solidFill>
            <a:schemeClr val="bg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2BABC67D-3C50-3F49-827D-222C52EEFB88}"/>
              </a:ext>
            </a:extLst>
          </p:cNvPr>
          <p:cNvSpPr txBox="1"/>
          <p:nvPr/>
        </p:nvSpPr>
        <p:spPr>
          <a:xfrm rot="20811787">
            <a:off x="4411940" y="3948838"/>
            <a:ext cx="4081670" cy="1200329"/>
          </a:xfrm>
          <a:prstGeom prst="rect">
            <a:avLst/>
          </a:prstGeom>
          <a:noFill/>
        </p:spPr>
        <p:txBody>
          <a:bodyPr wrap="square" rtlCol="0">
            <a:spAutoFit/>
          </a:bodyPr>
          <a:lstStyle/>
          <a:p>
            <a:r>
              <a:rPr lang="en-CA" dirty="0"/>
              <a:t> global, interconnected network of the biologically mediated cycles for hydrogen, carbon, nitrogen, oxygen, sulfur, and iron. </a:t>
            </a:r>
          </a:p>
          <a:p>
            <a:endParaRPr lang="en-US" dirty="0"/>
          </a:p>
        </p:txBody>
      </p:sp>
    </p:spTree>
    <p:extLst>
      <p:ext uri="{BB962C8B-B14F-4D97-AF65-F5344CB8AC3E}">
        <p14:creationId xmlns:p14="http://schemas.microsoft.com/office/powerpoint/2010/main" val="14911589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D.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529" y="560120"/>
            <a:ext cx="8148618" cy="5169553"/>
          </a:xfrm>
          <a:prstGeom prst="rect">
            <a:avLst/>
          </a:prstGeom>
        </p:spPr>
      </p:pic>
      <p:cxnSp>
        <p:nvCxnSpPr>
          <p:cNvPr id="5" name="Straight Connector 4"/>
          <p:cNvCxnSpPr/>
          <p:nvPr/>
        </p:nvCxnSpPr>
        <p:spPr>
          <a:xfrm flipV="1">
            <a:off x="514855" y="560120"/>
            <a:ext cx="0" cy="2237140"/>
          </a:xfrm>
          <a:prstGeom prst="line">
            <a:avLst/>
          </a:prstGeom>
          <a:ln w="762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a:off x="5611895" y="6032121"/>
            <a:ext cx="3122595" cy="369332"/>
          </a:xfrm>
          <a:prstGeom prst="rect">
            <a:avLst/>
          </a:prstGeom>
          <a:noFill/>
        </p:spPr>
        <p:txBody>
          <a:bodyPr wrap="none" rtlCol="0">
            <a:spAutoFit/>
          </a:bodyPr>
          <a:lstStyle/>
          <a:p>
            <a:r>
              <a:rPr lang="en-US" dirty="0"/>
              <a:t>PAUL FALKOWSKI AND OTHERS</a:t>
            </a:r>
          </a:p>
        </p:txBody>
      </p:sp>
      <p:sp>
        <p:nvSpPr>
          <p:cNvPr id="8" name="Rounded Rectangle 7">
            <a:extLst>
              <a:ext uri="{FF2B5EF4-FFF2-40B4-BE49-F238E27FC236}">
                <a16:creationId xmlns:a16="http://schemas.microsoft.com/office/drawing/2014/main" id="{64E2372C-F89F-4743-9A63-C4565D084BD5}"/>
              </a:ext>
            </a:extLst>
          </p:cNvPr>
          <p:cNvSpPr/>
          <p:nvPr/>
        </p:nvSpPr>
        <p:spPr>
          <a:xfrm rot="20776814">
            <a:off x="4346713" y="3975652"/>
            <a:ext cx="4121426" cy="967409"/>
          </a:xfrm>
          <a:prstGeom prst="roundRect">
            <a:avLst/>
          </a:prstGeom>
          <a:solidFill>
            <a:schemeClr val="bg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2BABC67D-3C50-3F49-827D-222C52EEFB88}"/>
              </a:ext>
            </a:extLst>
          </p:cNvPr>
          <p:cNvSpPr txBox="1"/>
          <p:nvPr/>
        </p:nvSpPr>
        <p:spPr>
          <a:xfrm rot="20811787">
            <a:off x="4411940" y="3948838"/>
            <a:ext cx="4081670" cy="1200329"/>
          </a:xfrm>
          <a:prstGeom prst="rect">
            <a:avLst/>
          </a:prstGeom>
          <a:noFill/>
        </p:spPr>
        <p:txBody>
          <a:bodyPr wrap="square" rtlCol="0">
            <a:spAutoFit/>
          </a:bodyPr>
          <a:lstStyle/>
          <a:p>
            <a:r>
              <a:rPr lang="en-CA" dirty="0"/>
              <a:t> global, interconnected network of the biologically mediated cycles for hydrogen, carbon, nitrogen, oxygen, sulfur, and iron. </a:t>
            </a:r>
          </a:p>
          <a:p>
            <a:endParaRPr lang="en-US" dirty="0"/>
          </a:p>
        </p:txBody>
      </p:sp>
      <p:sp>
        <p:nvSpPr>
          <p:cNvPr id="10" name="Rounded Rectangle 9">
            <a:extLst>
              <a:ext uri="{FF2B5EF4-FFF2-40B4-BE49-F238E27FC236}">
                <a16:creationId xmlns:a16="http://schemas.microsoft.com/office/drawing/2014/main" id="{64E2372C-F89F-4743-9A63-C4565D084BD5}"/>
              </a:ext>
            </a:extLst>
          </p:cNvPr>
          <p:cNvSpPr/>
          <p:nvPr/>
        </p:nvSpPr>
        <p:spPr>
          <a:xfrm rot="891519">
            <a:off x="4475499" y="4721242"/>
            <a:ext cx="3288262" cy="581068"/>
          </a:xfrm>
          <a:prstGeom prst="roundRect">
            <a:avLst/>
          </a:prstGeom>
          <a:solidFill>
            <a:schemeClr val="accent2">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2BABC67D-3C50-3F49-827D-222C52EEFB88}"/>
              </a:ext>
            </a:extLst>
          </p:cNvPr>
          <p:cNvSpPr txBox="1"/>
          <p:nvPr/>
        </p:nvSpPr>
        <p:spPr>
          <a:xfrm rot="926492">
            <a:off x="4507873" y="4956404"/>
            <a:ext cx="4081670" cy="646331"/>
          </a:xfrm>
          <a:prstGeom prst="rect">
            <a:avLst/>
          </a:prstGeom>
          <a:noFill/>
        </p:spPr>
        <p:txBody>
          <a:bodyPr wrap="square" rtlCol="0">
            <a:spAutoFit/>
          </a:bodyPr>
          <a:lstStyle/>
          <a:p>
            <a:r>
              <a:rPr lang="en-CA" b="1" dirty="0"/>
              <a:t> A SINGLE (COMPLEX) PROCESS </a:t>
            </a:r>
          </a:p>
          <a:p>
            <a:endParaRPr lang="en-US" b="1" dirty="0"/>
          </a:p>
        </p:txBody>
      </p:sp>
    </p:spTree>
    <p:extLst>
      <p:ext uri="{BB962C8B-B14F-4D97-AF65-F5344CB8AC3E}">
        <p14:creationId xmlns:p14="http://schemas.microsoft.com/office/powerpoint/2010/main" val="35434788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L.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412" y="647371"/>
            <a:ext cx="8515391" cy="5435573"/>
          </a:xfrm>
          <a:prstGeom prst="rect">
            <a:avLst/>
          </a:prstGeom>
        </p:spPr>
      </p:pic>
    </p:spTree>
    <p:extLst>
      <p:ext uri="{BB962C8B-B14F-4D97-AF65-F5344CB8AC3E}">
        <p14:creationId xmlns:p14="http://schemas.microsoft.com/office/powerpoint/2010/main" val="29966552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ol 1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1219201" y="1854765"/>
            <a:ext cx="6900332" cy="4460308"/>
          </a:xfrm>
          <a:prstGeom prst="rect">
            <a:avLst/>
          </a:prstGeom>
        </p:spPr>
      </p:pic>
      <p:sp>
        <p:nvSpPr>
          <p:cNvPr id="27" name="TextBox 26"/>
          <p:cNvSpPr txBox="1"/>
          <p:nvPr/>
        </p:nvSpPr>
        <p:spPr>
          <a:xfrm>
            <a:off x="184666" y="82207"/>
            <a:ext cx="2724400" cy="2062103"/>
          </a:xfrm>
          <a:prstGeom prst="rect">
            <a:avLst/>
          </a:prstGeom>
          <a:noFill/>
        </p:spPr>
        <p:txBody>
          <a:bodyPr wrap="none" rtlCol="0">
            <a:spAutoFit/>
          </a:bodyPr>
          <a:lstStyle/>
          <a:p>
            <a:r>
              <a:rPr lang="en-US" sz="3200" b="1" dirty="0"/>
              <a:t>LIFE ON EARTH</a:t>
            </a:r>
          </a:p>
          <a:p>
            <a:r>
              <a:rPr lang="en-US" sz="3200" b="1" dirty="0"/>
              <a:t>(LIFE) IS A </a:t>
            </a:r>
          </a:p>
          <a:p>
            <a:r>
              <a:rPr lang="en-US" sz="3200" b="1" dirty="0"/>
              <a:t>SURVING </a:t>
            </a:r>
          </a:p>
          <a:p>
            <a:r>
              <a:rPr lang="en-US" sz="3200" b="1" dirty="0"/>
              <a:t>CLADE</a:t>
            </a:r>
          </a:p>
        </p:txBody>
      </p:sp>
      <p:sp>
        <p:nvSpPr>
          <p:cNvPr id="32" name="TextBox 31"/>
          <p:cNvSpPr txBox="1"/>
          <p:nvPr/>
        </p:nvSpPr>
        <p:spPr>
          <a:xfrm>
            <a:off x="2751692" y="1138373"/>
            <a:ext cx="4453621" cy="369332"/>
          </a:xfrm>
          <a:prstGeom prst="rect">
            <a:avLst/>
          </a:prstGeom>
          <a:noFill/>
        </p:spPr>
        <p:txBody>
          <a:bodyPr wrap="square" rtlCol="0">
            <a:spAutoFit/>
          </a:bodyPr>
          <a:lstStyle/>
          <a:p>
            <a:r>
              <a:rPr lang="en-US" b="1" dirty="0"/>
              <a:t>BACTERIA         EUKARYA      ARCHAEA</a:t>
            </a:r>
          </a:p>
        </p:txBody>
      </p:sp>
      <p:sp>
        <p:nvSpPr>
          <p:cNvPr id="33" name="Oval 32"/>
          <p:cNvSpPr/>
          <p:nvPr/>
        </p:nvSpPr>
        <p:spPr>
          <a:xfrm>
            <a:off x="3970867" y="4699637"/>
            <a:ext cx="1041400" cy="433461"/>
          </a:xfrm>
          <a:prstGeom prst="ellipse">
            <a:avLst/>
          </a:prstGeom>
          <a:solidFill>
            <a:srgbClr val="FFFF00"/>
          </a:solidFill>
          <a:ln w="381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rgbClr val="000000"/>
                </a:solidFill>
              </a:rPr>
              <a:t>LUCA</a:t>
            </a:r>
          </a:p>
        </p:txBody>
      </p:sp>
      <p:sp>
        <p:nvSpPr>
          <p:cNvPr id="34" name="Oval 33"/>
          <p:cNvSpPr/>
          <p:nvPr/>
        </p:nvSpPr>
        <p:spPr>
          <a:xfrm>
            <a:off x="3577246" y="5946026"/>
            <a:ext cx="2815233" cy="433461"/>
          </a:xfrm>
          <a:prstGeom prst="ellipse">
            <a:avLst/>
          </a:prstGeom>
          <a:solidFill>
            <a:srgbClr val="FFFF00"/>
          </a:solidFill>
          <a:ln w="381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rgbClr val="000000"/>
                </a:solidFill>
              </a:rPr>
              <a:t>ORIGINS</a:t>
            </a:r>
          </a:p>
        </p:txBody>
      </p:sp>
      <p:sp>
        <p:nvSpPr>
          <p:cNvPr id="35" name="Oval 34"/>
          <p:cNvSpPr/>
          <p:nvPr/>
        </p:nvSpPr>
        <p:spPr>
          <a:xfrm>
            <a:off x="2870200" y="1619433"/>
            <a:ext cx="259358" cy="235332"/>
          </a:xfrm>
          <a:prstGeom prst="ellipse">
            <a:avLst/>
          </a:prstGeom>
          <a:solidFill>
            <a:srgbClr val="17CD1A"/>
          </a:solidFill>
          <a:ln w="381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Oval 35"/>
          <p:cNvSpPr/>
          <p:nvPr/>
        </p:nvSpPr>
        <p:spPr>
          <a:xfrm>
            <a:off x="3589889" y="1627894"/>
            <a:ext cx="259358" cy="235332"/>
          </a:xfrm>
          <a:prstGeom prst="ellipse">
            <a:avLst/>
          </a:prstGeom>
          <a:solidFill>
            <a:srgbClr val="17CD1A"/>
          </a:solidFill>
          <a:ln w="381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Oval 36"/>
          <p:cNvSpPr/>
          <p:nvPr/>
        </p:nvSpPr>
        <p:spPr>
          <a:xfrm>
            <a:off x="4148705" y="1636355"/>
            <a:ext cx="259358" cy="235332"/>
          </a:xfrm>
          <a:prstGeom prst="ellipse">
            <a:avLst/>
          </a:prstGeom>
          <a:solidFill>
            <a:srgbClr val="17CD1A"/>
          </a:solidFill>
          <a:ln w="381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Oval 37"/>
          <p:cNvSpPr/>
          <p:nvPr/>
        </p:nvSpPr>
        <p:spPr>
          <a:xfrm>
            <a:off x="4927663" y="1653283"/>
            <a:ext cx="259358" cy="235332"/>
          </a:xfrm>
          <a:prstGeom prst="ellipse">
            <a:avLst/>
          </a:prstGeom>
          <a:solidFill>
            <a:srgbClr val="17CD1A"/>
          </a:solidFill>
          <a:ln w="381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Oval 38"/>
          <p:cNvSpPr/>
          <p:nvPr/>
        </p:nvSpPr>
        <p:spPr>
          <a:xfrm>
            <a:off x="5376408" y="1653277"/>
            <a:ext cx="259358" cy="235332"/>
          </a:xfrm>
          <a:prstGeom prst="ellipse">
            <a:avLst/>
          </a:prstGeom>
          <a:solidFill>
            <a:srgbClr val="17CD1A"/>
          </a:solidFill>
          <a:ln w="381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Oval 39"/>
          <p:cNvSpPr/>
          <p:nvPr/>
        </p:nvSpPr>
        <p:spPr>
          <a:xfrm>
            <a:off x="5859021" y="1661738"/>
            <a:ext cx="259358" cy="235332"/>
          </a:xfrm>
          <a:prstGeom prst="ellipse">
            <a:avLst/>
          </a:prstGeom>
          <a:solidFill>
            <a:srgbClr val="17CD1A"/>
          </a:solidFill>
          <a:ln w="381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Oval 40"/>
          <p:cNvSpPr/>
          <p:nvPr/>
        </p:nvSpPr>
        <p:spPr>
          <a:xfrm>
            <a:off x="584288" y="5710694"/>
            <a:ext cx="259358" cy="235332"/>
          </a:xfrm>
          <a:prstGeom prst="ellipse">
            <a:avLst/>
          </a:prstGeom>
          <a:solidFill>
            <a:srgbClr val="17CD1A"/>
          </a:solidFill>
          <a:ln w="381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p:cNvSpPr txBox="1"/>
          <p:nvPr/>
        </p:nvSpPr>
        <p:spPr>
          <a:xfrm>
            <a:off x="897465" y="5610562"/>
            <a:ext cx="1604150" cy="369332"/>
          </a:xfrm>
          <a:prstGeom prst="rect">
            <a:avLst/>
          </a:prstGeom>
          <a:noFill/>
        </p:spPr>
        <p:txBody>
          <a:bodyPr wrap="none" rtlCol="0">
            <a:spAutoFit/>
          </a:bodyPr>
          <a:lstStyle/>
          <a:p>
            <a:r>
              <a:rPr lang="en-US" dirty="0"/>
              <a:t>surviving taxon</a:t>
            </a:r>
          </a:p>
        </p:txBody>
      </p:sp>
      <p:sp>
        <p:nvSpPr>
          <p:cNvPr id="4" name="TextBox 3"/>
          <p:cNvSpPr txBox="1"/>
          <p:nvPr/>
        </p:nvSpPr>
        <p:spPr>
          <a:xfrm>
            <a:off x="592753" y="2542187"/>
            <a:ext cx="902811" cy="584776"/>
          </a:xfrm>
          <a:prstGeom prst="rect">
            <a:avLst/>
          </a:prstGeom>
          <a:noFill/>
        </p:spPr>
        <p:txBody>
          <a:bodyPr wrap="none" rtlCol="0">
            <a:spAutoFit/>
          </a:bodyPr>
          <a:lstStyle/>
          <a:p>
            <a:r>
              <a:rPr lang="en-US" sz="1600" b="1" dirty="0"/>
              <a:t>EXTINCT </a:t>
            </a:r>
          </a:p>
          <a:p>
            <a:r>
              <a:rPr lang="en-US" sz="1600" b="1" dirty="0"/>
              <a:t>CLADE</a:t>
            </a:r>
          </a:p>
        </p:txBody>
      </p:sp>
      <p:sp>
        <p:nvSpPr>
          <p:cNvPr id="42" name="TextBox 41"/>
          <p:cNvSpPr txBox="1"/>
          <p:nvPr/>
        </p:nvSpPr>
        <p:spPr>
          <a:xfrm>
            <a:off x="6457853" y="1975033"/>
            <a:ext cx="1494920" cy="338554"/>
          </a:xfrm>
          <a:prstGeom prst="rect">
            <a:avLst/>
          </a:prstGeom>
          <a:noFill/>
        </p:spPr>
        <p:txBody>
          <a:bodyPr wrap="none" rtlCol="0">
            <a:spAutoFit/>
          </a:bodyPr>
          <a:lstStyle/>
          <a:p>
            <a:r>
              <a:rPr lang="en-US" sz="1600" b="1" dirty="0"/>
              <a:t>EXTINCT CLADE</a:t>
            </a:r>
          </a:p>
        </p:txBody>
      </p:sp>
      <p:sp>
        <p:nvSpPr>
          <p:cNvPr id="44" name="TextBox 43"/>
          <p:cNvSpPr txBox="1"/>
          <p:nvPr/>
        </p:nvSpPr>
        <p:spPr>
          <a:xfrm>
            <a:off x="7372073" y="2973987"/>
            <a:ext cx="1494920" cy="338554"/>
          </a:xfrm>
          <a:prstGeom prst="rect">
            <a:avLst/>
          </a:prstGeom>
          <a:noFill/>
        </p:spPr>
        <p:txBody>
          <a:bodyPr wrap="none" rtlCol="0">
            <a:spAutoFit/>
          </a:bodyPr>
          <a:lstStyle/>
          <a:p>
            <a:r>
              <a:rPr lang="en-US" sz="1600" b="1" dirty="0"/>
              <a:t>EXTINCT CLADE</a:t>
            </a:r>
          </a:p>
        </p:txBody>
      </p:sp>
      <p:sp>
        <p:nvSpPr>
          <p:cNvPr id="5" name="TextBox 4"/>
          <p:cNvSpPr txBox="1"/>
          <p:nvPr/>
        </p:nvSpPr>
        <p:spPr>
          <a:xfrm>
            <a:off x="4249944" y="273234"/>
            <a:ext cx="795410" cy="584776"/>
          </a:xfrm>
          <a:prstGeom prst="rect">
            <a:avLst/>
          </a:prstGeom>
          <a:noFill/>
        </p:spPr>
        <p:txBody>
          <a:bodyPr wrap="none" rtlCol="0">
            <a:spAutoFit/>
          </a:bodyPr>
          <a:lstStyle/>
          <a:p>
            <a:r>
              <a:rPr lang="en-US" sz="3200" b="1" dirty="0">
                <a:solidFill>
                  <a:srgbClr val="FF0000"/>
                </a:solidFill>
              </a:rPr>
              <a:t>Life</a:t>
            </a:r>
          </a:p>
        </p:txBody>
      </p:sp>
      <p:sp>
        <p:nvSpPr>
          <p:cNvPr id="6" name="Left Brace 5"/>
          <p:cNvSpPr/>
          <p:nvPr/>
        </p:nvSpPr>
        <p:spPr>
          <a:xfrm rot="5400000">
            <a:off x="4434813" y="-798080"/>
            <a:ext cx="401590" cy="3706161"/>
          </a:xfrm>
          <a:prstGeom prst="leftBrace">
            <a:avLst/>
          </a:prstGeom>
          <a:ln w="571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TextBox 6"/>
          <p:cNvSpPr txBox="1"/>
          <p:nvPr/>
        </p:nvSpPr>
        <p:spPr>
          <a:xfrm>
            <a:off x="7063773" y="334590"/>
            <a:ext cx="1778000" cy="1200329"/>
          </a:xfrm>
          <a:prstGeom prst="rect">
            <a:avLst/>
          </a:prstGeom>
          <a:noFill/>
        </p:spPr>
        <p:txBody>
          <a:bodyPr wrap="square" rtlCol="0">
            <a:spAutoFit/>
          </a:bodyPr>
          <a:lstStyle/>
          <a:p>
            <a:r>
              <a:rPr lang="en-US" b="1" dirty="0">
                <a:solidFill>
                  <a:srgbClr val="FF0000"/>
                </a:solidFill>
              </a:rPr>
              <a:t>SURELY THERE ARE REASONS WHY “LIFE” SURVIVED.</a:t>
            </a:r>
          </a:p>
        </p:txBody>
      </p:sp>
      <p:sp>
        <p:nvSpPr>
          <p:cNvPr id="8" name="Rectangle 7"/>
          <p:cNvSpPr/>
          <p:nvPr/>
        </p:nvSpPr>
        <p:spPr>
          <a:xfrm>
            <a:off x="7063773" y="352732"/>
            <a:ext cx="1572227" cy="1173115"/>
          </a:xfrm>
          <a:prstGeom prst="rect">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52951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7239" y="3119941"/>
            <a:ext cx="8060364" cy="2308324"/>
          </a:xfrm>
          <a:prstGeom prst="rect">
            <a:avLst/>
          </a:prstGeom>
          <a:noFill/>
        </p:spPr>
        <p:txBody>
          <a:bodyPr wrap="square" rtlCol="0">
            <a:spAutoFit/>
          </a:bodyPr>
          <a:lstStyle/>
          <a:p>
            <a:r>
              <a:rPr lang="en-US" dirty="0"/>
              <a:t>“… This biosphere, be it alone or one of many, is, accordingly, itself a product of</a:t>
            </a:r>
          </a:p>
          <a:p>
            <a:r>
              <a:rPr lang="en-US" dirty="0"/>
              <a:t>natural selection, since the overall evolvability conferred by its coding concept (nucleic acids as information carriers with the “rulebook of meanings ”provided by codons* …) certainly played a key role in enabling this biosphere to survive up to the present … . We submit that … a particular coding concept, with its respective potential to give rise to a biosphere, or class of biospheres, of a certain evolvability, may itself be regarded as a unit (indeed the arch-unit) of natural selection.”</a:t>
            </a:r>
          </a:p>
          <a:p>
            <a:endParaRPr lang="en-US" dirty="0"/>
          </a:p>
        </p:txBody>
      </p:sp>
      <p:pic>
        <p:nvPicPr>
          <p:cNvPr id="3" name="Picture 2" descr="jank.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212" y="158373"/>
            <a:ext cx="8000267" cy="3057656"/>
          </a:xfrm>
          <a:prstGeom prst="rect">
            <a:avLst/>
          </a:prstGeom>
        </p:spPr>
      </p:pic>
      <p:sp>
        <p:nvSpPr>
          <p:cNvPr id="4" name="TextBox 3">
            <a:extLst>
              <a:ext uri="{FF2B5EF4-FFF2-40B4-BE49-F238E27FC236}">
                <a16:creationId xmlns:a16="http://schemas.microsoft.com/office/drawing/2014/main" id="{D9FA42AB-3741-D846-BBE7-FD64FB90102D}"/>
              </a:ext>
            </a:extLst>
          </p:cNvPr>
          <p:cNvSpPr txBox="1"/>
          <p:nvPr/>
        </p:nvSpPr>
        <p:spPr>
          <a:xfrm>
            <a:off x="577239" y="5708073"/>
            <a:ext cx="6405452" cy="646331"/>
          </a:xfrm>
          <a:prstGeom prst="rect">
            <a:avLst/>
          </a:prstGeom>
          <a:noFill/>
        </p:spPr>
        <p:txBody>
          <a:bodyPr wrap="square" rtlCol="0">
            <a:spAutoFit/>
          </a:bodyPr>
          <a:lstStyle/>
          <a:p>
            <a:r>
              <a:rPr lang="en-US" dirty="0"/>
              <a:t>- - - - - - - - - - - - - </a:t>
            </a:r>
          </a:p>
          <a:p>
            <a:r>
              <a:rPr lang="en-US" dirty="0"/>
              <a:t>* also, of course, potential for lateral gene transfer</a:t>
            </a:r>
          </a:p>
        </p:txBody>
      </p:sp>
      <p:sp>
        <p:nvSpPr>
          <p:cNvPr id="5" name="TextBox 4"/>
          <p:cNvSpPr txBox="1"/>
          <p:nvPr/>
        </p:nvSpPr>
        <p:spPr>
          <a:xfrm>
            <a:off x="6501345" y="1628352"/>
            <a:ext cx="1778000" cy="646331"/>
          </a:xfrm>
          <a:prstGeom prst="rect">
            <a:avLst/>
          </a:prstGeom>
          <a:noFill/>
        </p:spPr>
        <p:txBody>
          <a:bodyPr wrap="square" rtlCol="0">
            <a:spAutoFit/>
          </a:bodyPr>
          <a:lstStyle/>
          <a:p>
            <a:r>
              <a:rPr lang="en-US" b="1" dirty="0">
                <a:solidFill>
                  <a:srgbClr val="FF0000"/>
                </a:solidFill>
              </a:rPr>
              <a:t>SOME OF THOSE REASONS</a:t>
            </a:r>
          </a:p>
        </p:txBody>
      </p:sp>
      <p:sp>
        <p:nvSpPr>
          <p:cNvPr id="6" name="Rectangle 5"/>
          <p:cNvSpPr/>
          <p:nvPr/>
        </p:nvSpPr>
        <p:spPr>
          <a:xfrm>
            <a:off x="6501345" y="1646494"/>
            <a:ext cx="1778000" cy="628189"/>
          </a:xfrm>
          <a:prstGeom prst="rect">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41592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ol 1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1337732" y="1435192"/>
            <a:ext cx="6612463" cy="4943026"/>
          </a:xfrm>
          <a:prstGeom prst="rect">
            <a:avLst/>
          </a:prstGeom>
        </p:spPr>
      </p:pic>
      <p:sp>
        <p:nvSpPr>
          <p:cNvPr id="22" name="Oval 21"/>
          <p:cNvSpPr/>
          <p:nvPr/>
        </p:nvSpPr>
        <p:spPr>
          <a:xfrm>
            <a:off x="3509510" y="6138456"/>
            <a:ext cx="2815233" cy="433461"/>
          </a:xfrm>
          <a:prstGeom prst="ellipse">
            <a:avLst/>
          </a:prstGeom>
          <a:solidFill>
            <a:srgbClr val="FFFF00"/>
          </a:solidFill>
          <a:ln w="381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rgbClr val="000000"/>
                </a:solidFill>
              </a:rPr>
              <a:t>ORIGINS</a:t>
            </a:r>
          </a:p>
        </p:txBody>
      </p:sp>
      <p:sp>
        <p:nvSpPr>
          <p:cNvPr id="25" name="TextBox 24"/>
          <p:cNvSpPr txBox="1"/>
          <p:nvPr/>
        </p:nvSpPr>
        <p:spPr>
          <a:xfrm>
            <a:off x="2777093" y="1590064"/>
            <a:ext cx="4453621" cy="369332"/>
          </a:xfrm>
          <a:prstGeom prst="rect">
            <a:avLst/>
          </a:prstGeom>
          <a:noFill/>
        </p:spPr>
        <p:txBody>
          <a:bodyPr wrap="square" rtlCol="0">
            <a:spAutoFit/>
          </a:bodyPr>
          <a:lstStyle/>
          <a:p>
            <a:r>
              <a:rPr lang="en-US" b="1" dirty="0"/>
              <a:t>                             </a:t>
            </a:r>
          </a:p>
        </p:txBody>
      </p:sp>
      <p:sp>
        <p:nvSpPr>
          <p:cNvPr id="26" name="Oval 25"/>
          <p:cNvSpPr/>
          <p:nvPr/>
        </p:nvSpPr>
        <p:spPr>
          <a:xfrm>
            <a:off x="2853268" y="1219198"/>
            <a:ext cx="259358" cy="235332"/>
          </a:xfrm>
          <a:prstGeom prst="ellipse">
            <a:avLst/>
          </a:prstGeom>
          <a:solidFill>
            <a:srgbClr val="17CD1A"/>
          </a:solidFill>
          <a:ln w="381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p:nvPr/>
        </p:nvSpPr>
        <p:spPr>
          <a:xfrm>
            <a:off x="3327412" y="1193797"/>
            <a:ext cx="259358" cy="235332"/>
          </a:xfrm>
          <a:prstGeom prst="ellipse">
            <a:avLst/>
          </a:prstGeom>
          <a:solidFill>
            <a:srgbClr val="17CD1A"/>
          </a:solidFill>
          <a:ln w="381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064035" y="1219192"/>
            <a:ext cx="259358" cy="235332"/>
          </a:xfrm>
          <a:prstGeom prst="ellipse">
            <a:avLst/>
          </a:prstGeom>
          <a:solidFill>
            <a:srgbClr val="17CD1A"/>
          </a:solidFill>
          <a:ln w="381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TextBox 28"/>
          <p:cNvSpPr txBox="1"/>
          <p:nvPr/>
        </p:nvSpPr>
        <p:spPr>
          <a:xfrm>
            <a:off x="432342" y="4215097"/>
            <a:ext cx="902811" cy="584776"/>
          </a:xfrm>
          <a:prstGeom prst="rect">
            <a:avLst/>
          </a:prstGeom>
          <a:noFill/>
        </p:spPr>
        <p:txBody>
          <a:bodyPr wrap="none" rtlCol="0">
            <a:spAutoFit/>
          </a:bodyPr>
          <a:lstStyle/>
          <a:p>
            <a:r>
              <a:rPr lang="en-US" sz="1600" b="1" dirty="0"/>
              <a:t>EXTINCT </a:t>
            </a:r>
          </a:p>
          <a:p>
            <a:r>
              <a:rPr lang="en-US" sz="1600" b="1" dirty="0"/>
              <a:t>CLADE</a:t>
            </a:r>
          </a:p>
        </p:txBody>
      </p:sp>
      <p:sp>
        <p:nvSpPr>
          <p:cNvPr id="31" name="TextBox 30"/>
          <p:cNvSpPr txBox="1"/>
          <p:nvPr/>
        </p:nvSpPr>
        <p:spPr>
          <a:xfrm>
            <a:off x="7372073" y="3251087"/>
            <a:ext cx="1494920" cy="338554"/>
          </a:xfrm>
          <a:prstGeom prst="rect">
            <a:avLst/>
          </a:prstGeom>
          <a:noFill/>
        </p:spPr>
        <p:txBody>
          <a:bodyPr wrap="none" rtlCol="0">
            <a:spAutoFit/>
          </a:bodyPr>
          <a:lstStyle/>
          <a:p>
            <a:r>
              <a:rPr lang="en-US" sz="1600" b="1" dirty="0"/>
              <a:t>EXTINCT CLADE</a:t>
            </a:r>
          </a:p>
        </p:txBody>
      </p:sp>
      <p:sp>
        <p:nvSpPr>
          <p:cNvPr id="32" name="Rectangle 31"/>
          <p:cNvSpPr/>
          <p:nvPr/>
        </p:nvSpPr>
        <p:spPr>
          <a:xfrm>
            <a:off x="6324744" y="2108200"/>
            <a:ext cx="465524" cy="8805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nvSpPr>
        <p:spPr>
          <a:xfrm rot="21042283">
            <a:off x="6673787" y="1938754"/>
            <a:ext cx="698286" cy="8805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5" name="Straight Connector 34"/>
          <p:cNvCxnSpPr/>
          <p:nvPr/>
        </p:nvCxnSpPr>
        <p:spPr>
          <a:xfrm>
            <a:off x="6510867" y="2988733"/>
            <a:ext cx="194733"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a:endCxn id="33" idx="2"/>
          </p:cNvCxnSpPr>
          <p:nvPr/>
        </p:nvCxnSpPr>
        <p:spPr>
          <a:xfrm flipV="1">
            <a:off x="6858000" y="2813506"/>
            <a:ext cx="236043" cy="5639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6457853" y="2252133"/>
            <a:ext cx="1494920" cy="338554"/>
          </a:xfrm>
          <a:prstGeom prst="rect">
            <a:avLst/>
          </a:prstGeom>
          <a:noFill/>
        </p:spPr>
        <p:txBody>
          <a:bodyPr wrap="none" rtlCol="0">
            <a:spAutoFit/>
          </a:bodyPr>
          <a:lstStyle/>
          <a:p>
            <a:r>
              <a:rPr lang="en-US" sz="1600" b="1" dirty="0"/>
              <a:t>EXTINCT CLADE</a:t>
            </a:r>
          </a:p>
        </p:txBody>
      </p:sp>
      <p:sp>
        <p:nvSpPr>
          <p:cNvPr id="39" name="TextBox 38"/>
          <p:cNvSpPr txBox="1"/>
          <p:nvPr/>
        </p:nvSpPr>
        <p:spPr>
          <a:xfrm>
            <a:off x="4323393" y="1454530"/>
            <a:ext cx="1494920" cy="584776"/>
          </a:xfrm>
          <a:prstGeom prst="rect">
            <a:avLst/>
          </a:prstGeom>
          <a:noFill/>
        </p:spPr>
        <p:txBody>
          <a:bodyPr wrap="none" rtlCol="0">
            <a:spAutoFit/>
          </a:bodyPr>
          <a:lstStyle/>
          <a:p>
            <a:r>
              <a:rPr lang="en-US" sz="1600" b="1" dirty="0"/>
              <a:t>EXTINCT CLADE</a:t>
            </a:r>
          </a:p>
          <a:p>
            <a:r>
              <a:rPr lang="en-US" sz="1600" b="1" dirty="0"/>
              <a:t>EUKARYA</a:t>
            </a:r>
          </a:p>
        </p:txBody>
      </p:sp>
      <p:sp>
        <p:nvSpPr>
          <p:cNvPr id="40" name="TextBox 39"/>
          <p:cNvSpPr txBox="1"/>
          <p:nvPr/>
        </p:nvSpPr>
        <p:spPr>
          <a:xfrm>
            <a:off x="5958140" y="1552645"/>
            <a:ext cx="1494920" cy="584776"/>
          </a:xfrm>
          <a:prstGeom prst="rect">
            <a:avLst/>
          </a:prstGeom>
          <a:noFill/>
        </p:spPr>
        <p:txBody>
          <a:bodyPr wrap="none" rtlCol="0">
            <a:spAutoFit/>
          </a:bodyPr>
          <a:lstStyle/>
          <a:p>
            <a:r>
              <a:rPr lang="en-US" sz="1600" b="1" dirty="0"/>
              <a:t>EXTINCT CLADE</a:t>
            </a:r>
          </a:p>
          <a:p>
            <a:r>
              <a:rPr lang="en-US" sz="1600" b="1" dirty="0"/>
              <a:t>ARCHAEA</a:t>
            </a:r>
          </a:p>
        </p:txBody>
      </p:sp>
      <p:sp>
        <p:nvSpPr>
          <p:cNvPr id="41" name="TextBox 40"/>
          <p:cNvSpPr txBox="1"/>
          <p:nvPr/>
        </p:nvSpPr>
        <p:spPr>
          <a:xfrm>
            <a:off x="2918452" y="688880"/>
            <a:ext cx="4453621" cy="369332"/>
          </a:xfrm>
          <a:prstGeom prst="rect">
            <a:avLst/>
          </a:prstGeom>
          <a:noFill/>
        </p:spPr>
        <p:txBody>
          <a:bodyPr wrap="square" rtlCol="0">
            <a:spAutoFit/>
          </a:bodyPr>
          <a:lstStyle/>
          <a:p>
            <a:r>
              <a:rPr lang="en-US" b="1" dirty="0"/>
              <a:t>BACTERIA</a:t>
            </a:r>
          </a:p>
        </p:txBody>
      </p:sp>
      <p:sp>
        <p:nvSpPr>
          <p:cNvPr id="43" name="TextBox 42"/>
          <p:cNvSpPr txBox="1"/>
          <p:nvPr/>
        </p:nvSpPr>
        <p:spPr>
          <a:xfrm>
            <a:off x="4982797" y="150271"/>
            <a:ext cx="3884196" cy="1077218"/>
          </a:xfrm>
          <a:prstGeom prst="rect">
            <a:avLst/>
          </a:prstGeom>
          <a:noFill/>
        </p:spPr>
        <p:txBody>
          <a:bodyPr wrap="none" rtlCol="0">
            <a:spAutoFit/>
          </a:bodyPr>
          <a:lstStyle/>
          <a:p>
            <a:r>
              <a:rPr lang="en-US" sz="3200" b="1" dirty="0"/>
              <a:t>THE VIEW FROM A </a:t>
            </a:r>
          </a:p>
          <a:p>
            <a:r>
              <a:rPr lang="en-US" sz="3200" b="1" dirty="0"/>
              <a:t>FAR DISTANT FUTURE</a:t>
            </a:r>
          </a:p>
        </p:txBody>
      </p:sp>
      <p:sp>
        <p:nvSpPr>
          <p:cNvPr id="44" name="Oval 43"/>
          <p:cNvSpPr/>
          <p:nvPr/>
        </p:nvSpPr>
        <p:spPr>
          <a:xfrm>
            <a:off x="2918452" y="2537474"/>
            <a:ext cx="1310630" cy="552090"/>
          </a:xfrm>
          <a:prstGeom prst="ellipse">
            <a:avLst/>
          </a:prstGeom>
          <a:solidFill>
            <a:srgbClr val="FFFF00"/>
          </a:solidFill>
          <a:ln w="381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a:solidFill>
                  <a:srgbClr val="000000"/>
                </a:solidFill>
              </a:rPr>
              <a:t> NEW  </a:t>
            </a:r>
          </a:p>
          <a:p>
            <a:pPr algn="ctr"/>
            <a:r>
              <a:rPr lang="en-US" sz="1400" b="1" dirty="0">
                <a:solidFill>
                  <a:srgbClr val="000000"/>
                </a:solidFill>
              </a:rPr>
              <a:t> LUCA</a:t>
            </a:r>
          </a:p>
        </p:txBody>
      </p:sp>
      <p:sp>
        <p:nvSpPr>
          <p:cNvPr id="20" name="TextBox 19"/>
          <p:cNvSpPr txBox="1"/>
          <p:nvPr/>
        </p:nvSpPr>
        <p:spPr>
          <a:xfrm>
            <a:off x="3236977" y="6509"/>
            <a:ext cx="1494481" cy="584776"/>
          </a:xfrm>
          <a:prstGeom prst="rect">
            <a:avLst/>
          </a:prstGeom>
          <a:noFill/>
        </p:spPr>
        <p:txBody>
          <a:bodyPr wrap="square" rtlCol="0">
            <a:spAutoFit/>
          </a:bodyPr>
          <a:lstStyle/>
          <a:p>
            <a:r>
              <a:rPr lang="en-US" sz="3200" b="1" dirty="0">
                <a:solidFill>
                  <a:srgbClr val="FF0000"/>
                </a:solidFill>
              </a:rPr>
              <a:t>Life</a:t>
            </a:r>
          </a:p>
        </p:txBody>
      </p:sp>
      <p:sp>
        <p:nvSpPr>
          <p:cNvPr id="21" name="Left Brace 20"/>
          <p:cNvSpPr/>
          <p:nvPr/>
        </p:nvSpPr>
        <p:spPr>
          <a:xfrm rot="5400000">
            <a:off x="3415409" y="-129739"/>
            <a:ext cx="277158" cy="1539992"/>
          </a:xfrm>
          <a:prstGeom prst="leftBrace">
            <a:avLst/>
          </a:prstGeom>
          <a:ln w="571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Oval 23">
            <a:extLst>
              <a:ext uri="{FF2B5EF4-FFF2-40B4-BE49-F238E27FC236}">
                <a16:creationId xmlns:a16="http://schemas.microsoft.com/office/drawing/2014/main" id="{E9003510-DE9E-B943-A237-11219C539AA8}"/>
              </a:ext>
            </a:extLst>
          </p:cNvPr>
          <p:cNvSpPr/>
          <p:nvPr/>
        </p:nvSpPr>
        <p:spPr>
          <a:xfrm>
            <a:off x="3327412" y="4699637"/>
            <a:ext cx="1684855" cy="433461"/>
          </a:xfrm>
          <a:prstGeom prst="ellipse">
            <a:avLst/>
          </a:prstGeom>
          <a:solidFill>
            <a:srgbClr val="FFFF00"/>
          </a:solidFill>
          <a:ln w="381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rgbClr val="000000"/>
                </a:solidFill>
              </a:rPr>
              <a:t>OLD LUCA</a:t>
            </a:r>
          </a:p>
        </p:txBody>
      </p:sp>
      <p:sp>
        <p:nvSpPr>
          <p:cNvPr id="3" name="Rectangle 2"/>
          <p:cNvSpPr/>
          <p:nvPr/>
        </p:nvSpPr>
        <p:spPr>
          <a:xfrm>
            <a:off x="6858000" y="5978071"/>
            <a:ext cx="1632857" cy="762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rot="20418695">
            <a:off x="13353" y="1614284"/>
            <a:ext cx="2432379" cy="501347"/>
          </a:xfrm>
          <a:prstGeom prst="rect">
            <a:avLst/>
          </a:prstGeom>
          <a:solidFill>
            <a:schemeClr val="bg2"/>
          </a:solidFill>
          <a:ln w="381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rgbClr val="000000"/>
                </a:solidFill>
              </a:rPr>
              <a:t>A THOUGHT EXPERIMENT</a:t>
            </a:r>
          </a:p>
        </p:txBody>
      </p:sp>
    </p:spTree>
    <p:extLst>
      <p:ext uri="{BB962C8B-B14F-4D97-AF65-F5344CB8AC3E}">
        <p14:creationId xmlns:p14="http://schemas.microsoft.com/office/powerpoint/2010/main" val="25966147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01072" y="953947"/>
            <a:ext cx="7613548" cy="2554545"/>
          </a:xfrm>
          <a:prstGeom prst="rect">
            <a:avLst/>
          </a:prstGeom>
          <a:noFill/>
        </p:spPr>
        <p:txBody>
          <a:bodyPr wrap="square" rtlCol="0">
            <a:spAutoFit/>
          </a:bodyPr>
          <a:lstStyle/>
          <a:p>
            <a:r>
              <a:rPr lang="en-US" sz="2000" dirty="0"/>
              <a:t>“The Universe would have to be full of dead planets whose homeostatic regulation systems had failed, with, dotted around, a handful of successful, well-regulated planets, of which the Earth is one. Even this </a:t>
            </a:r>
            <a:r>
              <a:rPr lang="en-US" sz="2000" i="1" dirty="0"/>
              <a:t>improbable scenario </a:t>
            </a:r>
            <a:r>
              <a:rPr lang="en-US" sz="2000" dirty="0"/>
              <a:t>is not sufficient to lead to the evolution of planetary adaptations of the kind Lovelock proposes. In addition we would have to </a:t>
            </a:r>
            <a:r>
              <a:rPr lang="en-US" sz="2000" i="1" dirty="0"/>
              <a:t>postulate some kind of reproduction</a:t>
            </a:r>
            <a:r>
              <a:rPr lang="en-US" sz="2000" dirty="0"/>
              <a:t>, whereby successful planets spawned copies of their life forms on new planets.”</a:t>
            </a:r>
          </a:p>
          <a:p>
            <a:r>
              <a:rPr lang="en-US" sz="2000" dirty="0"/>
              <a:t>										</a:t>
            </a:r>
          </a:p>
        </p:txBody>
      </p:sp>
      <p:pic>
        <p:nvPicPr>
          <p:cNvPr id="3" name="Picture 2" descr="richard_dawkins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8768" y="3792665"/>
            <a:ext cx="2927091" cy="1951394"/>
          </a:xfrm>
          <a:prstGeom prst="rect">
            <a:avLst/>
          </a:prstGeom>
        </p:spPr>
      </p:pic>
      <p:sp>
        <p:nvSpPr>
          <p:cNvPr id="4" name="TextBox 3"/>
          <p:cNvSpPr txBox="1"/>
          <p:nvPr/>
        </p:nvSpPr>
        <p:spPr>
          <a:xfrm>
            <a:off x="1230917" y="5937292"/>
            <a:ext cx="2647462" cy="378853"/>
          </a:xfrm>
          <a:prstGeom prst="rect">
            <a:avLst/>
          </a:prstGeom>
          <a:noFill/>
        </p:spPr>
        <p:txBody>
          <a:bodyPr wrap="square" rtlCol="0">
            <a:spAutoFit/>
          </a:bodyPr>
          <a:lstStyle/>
          <a:p>
            <a:r>
              <a:rPr lang="en-US" dirty="0"/>
              <a:t>RICHARD DAWKINS</a:t>
            </a:r>
          </a:p>
        </p:txBody>
      </p:sp>
      <p:sp>
        <p:nvSpPr>
          <p:cNvPr id="28" name="TextBox 27"/>
          <p:cNvSpPr txBox="1"/>
          <p:nvPr/>
        </p:nvSpPr>
        <p:spPr>
          <a:xfrm>
            <a:off x="6509179" y="3177150"/>
            <a:ext cx="2253268" cy="707886"/>
          </a:xfrm>
          <a:prstGeom prst="rect">
            <a:avLst/>
          </a:prstGeom>
          <a:noFill/>
        </p:spPr>
        <p:txBody>
          <a:bodyPr wrap="square" rtlCol="0">
            <a:spAutoFit/>
          </a:bodyPr>
          <a:lstStyle/>
          <a:p>
            <a:r>
              <a:rPr lang="en-US" sz="2000" dirty="0"/>
              <a:t>Dawkins (1982)</a:t>
            </a:r>
          </a:p>
          <a:p>
            <a:endParaRPr lang="en-US" sz="2000" dirty="0"/>
          </a:p>
        </p:txBody>
      </p:sp>
      <p:sp>
        <p:nvSpPr>
          <p:cNvPr id="5" name="TextBox 4"/>
          <p:cNvSpPr txBox="1"/>
          <p:nvPr/>
        </p:nvSpPr>
        <p:spPr>
          <a:xfrm>
            <a:off x="680065" y="278582"/>
            <a:ext cx="6317225" cy="1077218"/>
          </a:xfrm>
          <a:prstGeom prst="rect">
            <a:avLst/>
          </a:prstGeom>
          <a:noFill/>
        </p:spPr>
        <p:txBody>
          <a:bodyPr wrap="square" rtlCol="0">
            <a:spAutoFit/>
          </a:bodyPr>
          <a:lstStyle/>
          <a:p>
            <a:r>
              <a:rPr lang="en-US" sz="3200" b="1" dirty="0"/>
              <a:t>How does a species of one evolve?</a:t>
            </a:r>
          </a:p>
          <a:p>
            <a:endParaRPr lang="en-US" sz="3200" dirty="0"/>
          </a:p>
        </p:txBody>
      </p:sp>
      <p:cxnSp>
        <p:nvCxnSpPr>
          <p:cNvPr id="7" name="Straight Arrow Connector 6"/>
          <p:cNvCxnSpPr>
            <a:cxnSpLocks/>
          </p:cNvCxnSpPr>
          <p:nvPr/>
        </p:nvCxnSpPr>
        <p:spPr>
          <a:xfrm flipH="1" flipV="1">
            <a:off x="3003310" y="2188042"/>
            <a:ext cx="2126519" cy="2799678"/>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4183211" y="4941553"/>
            <a:ext cx="2462789" cy="1754327"/>
          </a:xfrm>
          <a:prstGeom prst="rect">
            <a:avLst/>
          </a:prstGeom>
          <a:noFill/>
        </p:spPr>
        <p:txBody>
          <a:bodyPr wrap="square" rtlCol="0">
            <a:spAutoFit/>
          </a:bodyPr>
          <a:lstStyle/>
          <a:p>
            <a:r>
              <a:rPr lang="en-US" b="1" dirty="0">
                <a:solidFill>
                  <a:srgbClr val="FF0000"/>
                </a:solidFill>
              </a:rPr>
              <a:t>(1) WHO SAYS </a:t>
            </a:r>
          </a:p>
          <a:p>
            <a:r>
              <a:rPr lang="en-US" b="1" dirty="0">
                <a:solidFill>
                  <a:srgbClr val="FF0000"/>
                </a:solidFill>
              </a:rPr>
              <a:t>      IMPROBABLE? AND    </a:t>
            </a:r>
          </a:p>
          <a:p>
            <a:r>
              <a:rPr lang="en-US" b="1" dirty="0">
                <a:solidFill>
                  <a:srgbClr val="FF0000"/>
                </a:solidFill>
              </a:rPr>
              <a:t>      IN ANY CASE, GAIA </a:t>
            </a:r>
          </a:p>
          <a:p>
            <a:r>
              <a:rPr lang="en-US" b="1" i="1" dirty="0">
                <a:solidFill>
                  <a:srgbClr val="FF0000"/>
                </a:solidFill>
              </a:rPr>
              <a:t>     IS</a:t>
            </a:r>
            <a:r>
              <a:rPr lang="en-US" b="1" dirty="0">
                <a:solidFill>
                  <a:srgbClr val="FF0000"/>
                </a:solidFill>
              </a:rPr>
              <a:t> THE SURVIVING </a:t>
            </a:r>
          </a:p>
          <a:p>
            <a:r>
              <a:rPr lang="en-US" b="1" dirty="0">
                <a:solidFill>
                  <a:srgbClr val="FF0000"/>
                </a:solidFill>
              </a:rPr>
              <a:t>     MEMBER OF A </a:t>
            </a:r>
          </a:p>
          <a:p>
            <a:r>
              <a:rPr lang="en-US" b="1" dirty="0">
                <a:solidFill>
                  <a:srgbClr val="FF0000"/>
                </a:solidFill>
              </a:rPr>
              <a:t>     LARGE POPULATION.</a:t>
            </a:r>
          </a:p>
        </p:txBody>
      </p:sp>
      <p:cxnSp>
        <p:nvCxnSpPr>
          <p:cNvPr id="9" name="Straight Arrow Connector 8"/>
          <p:cNvCxnSpPr/>
          <p:nvPr/>
        </p:nvCxnSpPr>
        <p:spPr>
          <a:xfrm flipH="1" flipV="1">
            <a:off x="5140119" y="2838118"/>
            <a:ext cx="2530777" cy="1443577"/>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6745786" y="4405453"/>
            <a:ext cx="2319870" cy="2308324"/>
          </a:xfrm>
          <a:prstGeom prst="rect">
            <a:avLst/>
          </a:prstGeom>
          <a:noFill/>
        </p:spPr>
        <p:txBody>
          <a:bodyPr wrap="square" rtlCol="0">
            <a:spAutoFit/>
          </a:bodyPr>
          <a:lstStyle/>
          <a:p>
            <a:r>
              <a:rPr lang="en-US" b="1" dirty="0">
                <a:solidFill>
                  <a:srgbClr val="FF0000"/>
                </a:solidFill>
              </a:rPr>
              <a:t>(2) PERSISTENCE</a:t>
            </a:r>
          </a:p>
          <a:p>
            <a:r>
              <a:rPr lang="en-US" b="1" dirty="0">
                <a:solidFill>
                  <a:srgbClr val="FF0000"/>
                </a:solidFill>
              </a:rPr>
              <a:t>      THROUGH </a:t>
            </a:r>
          </a:p>
          <a:p>
            <a:r>
              <a:rPr lang="en-US" b="1" dirty="0">
                <a:solidFill>
                  <a:srgbClr val="FF0000"/>
                </a:solidFill>
              </a:rPr>
              <a:t>      RE-PRODUCTION</a:t>
            </a:r>
          </a:p>
          <a:p>
            <a:r>
              <a:rPr lang="en-US" b="1" dirty="0">
                <a:solidFill>
                  <a:srgbClr val="FF0000"/>
                </a:solidFill>
              </a:rPr>
              <a:t>      ALSO DRIVES</a:t>
            </a:r>
            <a:br>
              <a:rPr lang="en-US" b="1" dirty="0">
                <a:solidFill>
                  <a:srgbClr val="FF0000"/>
                </a:solidFill>
              </a:rPr>
            </a:br>
            <a:r>
              <a:rPr lang="en-US" b="1" dirty="0">
                <a:solidFill>
                  <a:srgbClr val="FF0000"/>
                </a:solidFill>
              </a:rPr>
              <a:t>      EVOLUTION BY</a:t>
            </a:r>
          </a:p>
          <a:p>
            <a:r>
              <a:rPr lang="en-US" b="1" dirty="0">
                <a:solidFill>
                  <a:srgbClr val="FF0000"/>
                </a:solidFill>
              </a:rPr>
              <a:t>      NATURAL</a:t>
            </a:r>
          </a:p>
          <a:p>
            <a:r>
              <a:rPr lang="en-US" b="1" dirty="0">
                <a:solidFill>
                  <a:srgbClr val="FF0000"/>
                </a:solidFill>
              </a:rPr>
              <a:t>      SELECTION.</a:t>
            </a:r>
          </a:p>
          <a:p>
            <a:r>
              <a:rPr lang="en-US" b="1" dirty="0">
                <a:solidFill>
                  <a:srgbClr val="FF0000"/>
                </a:solidFill>
              </a:rPr>
              <a:t>    </a:t>
            </a:r>
          </a:p>
        </p:txBody>
      </p:sp>
    </p:spTree>
    <p:extLst>
      <p:ext uri="{BB962C8B-B14F-4D97-AF65-F5344CB8AC3E}">
        <p14:creationId xmlns:p14="http://schemas.microsoft.com/office/powerpoint/2010/main" val="39992592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yler.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59975" y="1338964"/>
            <a:ext cx="1504567" cy="2256850"/>
          </a:xfrm>
          <a:prstGeom prst="rect">
            <a:avLst/>
          </a:prstGeom>
        </p:spPr>
      </p:pic>
      <p:pic>
        <p:nvPicPr>
          <p:cNvPr id="6" name="Picture 5" descr="Austin.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031516" y="2436697"/>
            <a:ext cx="1463542" cy="2195313"/>
          </a:xfrm>
          <a:prstGeom prst="rect">
            <a:avLst/>
          </a:prstGeom>
        </p:spPr>
      </p:pic>
      <p:pic>
        <p:nvPicPr>
          <p:cNvPr id="8" name="Picture 7" descr="Carlos.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938930" y="2597651"/>
            <a:ext cx="1520297" cy="2280446"/>
          </a:xfrm>
          <a:prstGeom prst="rect">
            <a:avLst/>
          </a:prstGeom>
        </p:spPr>
      </p:pic>
      <p:sp>
        <p:nvSpPr>
          <p:cNvPr id="11" name="TextBox 10"/>
          <p:cNvSpPr txBox="1"/>
          <p:nvPr/>
        </p:nvSpPr>
        <p:spPr>
          <a:xfrm>
            <a:off x="2759975" y="3595814"/>
            <a:ext cx="1562096" cy="369332"/>
          </a:xfrm>
          <a:prstGeom prst="rect">
            <a:avLst/>
          </a:prstGeom>
          <a:noFill/>
        </p:spPr>
        <p:txBody>
          <a:bodyPr wrap="square" rtlCol="0">
            <a:spAutoFit/>
          </a:bodyPr>
          <a:lstStyle/>
          <a:p>
            <a:r>
              <a:rPr lang="en-US" dirty="0"/>
              <a:t>TYLER BRUNET</a:t>
            </a:r>
          </a:p>
        </p:txBody>
      </p:sp>
      <p:sp>
        <p:nvSpPr>
          <p:cNvPr id="12" name="TextBox 11"/>
          <p:cNvSpPr txBox="1"/>
          <p:nvPr/>
        </p:nvSpPr>
        <p:spPr>
          <a:xfrm>
            <a:off x="4918586" y="4632010"/>
            <a:ext cx="1665916" cy="369332"/>
          </a:xfrm>
          <a:prstGeom prst="rect">
            <a:avLst/>
          </a:prstGeom>
          <a:noFill/>
        </p:spPr>
        <p:txBody>
          <a:bodyPr wrap="none" rtlCol="0">
            <a:spAutoFit/>
          </a:bodyPr>
          <a:lstStyle/>
          <a:p>
            <a:r>
              <a:rPr lang="en-US" b="1" dirty="0"/>
              <a:t>AUSTIN BOOTH</a:t>
            </a:r>
          </a:p>
        </p:txBody>
      </p:sp>
      <p:sp>
        <p:nvSpPr>
          <p:cNvPr id="13" name="TextBox 12"/>
          <p:cNvSpPr txBox="1"/>
          <p:nvPr/>
        </p:nvSpPr>
        <p:spPr>
          <a:xfrm>
            <a:off x="6796327" y="4878097"/>
            <a:ext cx="1942904" cy="646331"/>
          </a:xfrm>
          <a:prstGeom prst="rect">
            <a:avLst/>
          </a:prstGeom>
          <a:noFill/>
        </p:spPr>
        <p:txBody>
          <a:bodyPr wrap="none" rtlCol="0">
            <a:spAutoFit/>
          </a:bodyPr>
          <a:lstStyle/>
          <a:p>
            <a:r>
              <a:rPr lang="en-US" dirty="0"/>
              <a:t>CARLOS MARISCAL</a:t>
            </a:r>
          </a:p>
          <a:p>
            <a:endParaRPr lang="en-US" dirty="0"/>
          </a:p>
        </p:txBody>
      </p:sp>
      <p:pic>
        <p:nvPicPr>
          <p:cNvPr id="20" name="Picture 19" descr="NSERC.tiff"/>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287947" y="5645823"/>
            <a:ext cx="1650983" cy="770032"/>
          </a:xfrm>
          <a:prstGeom prst="rect">
            <a:avLst/>
          </a:prstGeom>
          <a:ln>
            <a:solidFill>
              <a:schemeClr val="bg2">
                <a:lumMod val="90000"/>
              </a:schemeClr>
            </a:solidFill>
          </a:ln>
        </p:spPr>
      </p:pic>
      <p:sp>
        <p:nvSpPr>
          <p:cNvPr id="7" name="TextBox 6"/>
          <p:cNvSpPr txBox="1"/>
          <p:nvPr/>
        </p:nvSpPr>
        <p:spPr>
          <a:xfrm>
            <a:off x="309254" y="316468"/>
            <a:ext cx="4632933" cy="707886"/>
          </a:xfrm>
          <a:prstGeom prst="rect">
            <a:avLst/>
          </a:prstGeom>
          <a:noFill/>
        </p:spPr>
        <p:txBody>
          <a:bodyPr wrap="square" rtlCol="0">
            <a:spAutoFit/>
          </a:bodyPr>
          <a:lstStyle/>
          <a:p>
            <a:r>
              <a:rPr lang="en-US" sz="4000" b="1" dirty="0">
                <a:solidFill>
                  <a:srgbClr val="FF0000"/>
                </a:solidFill>
              </a:rPr>
              <a:t>THANKS TO …</a:t>
            </a:r>
          </a:p>
        </p:txBody>
      </p:sp>
      <p:pic>
        <p:nvPicPr>
          <p:cNvPr id="15" name="Picture 14">
            <a:extLst>
              <a:ext uri="{FF2B5EF4-FFF2-40B4-BE49-F238E27FC236}">
                <a16:creationId xmlns:a16="http://schemas.microsoft.com/office/drawing/2014/main" id="{4F49A803-D85F-FF43-88BA-AF5B2FAE2890}"/>
              </a:ext>
            </a:extLst>
          </p:cNvPr>
          <p:cNvPicPr>
            <a:picLocks noChangeAspect="1"/>
          </p:cNvPicPr>
          <p:nvPr/>
        </p:nvPicPr>
        <p:blipFill>
          <a:blip r:embed="rId7"/>
          <a:stretch>
            <a:fillRect/>
          </a:stretch>
        </p:blipFill>
        <p:spPr>
          <a:xfrm>
            <a:off x="501500" y="1405707"/>
            <a:ext cx="1697417" cy="1749379"/>
          </a:xfrm>
          <a:prstGeom prst="rect">
            <a:avLst/>
          </a:prstGeom>
        </p:spPr>
      </p:pic>
      <p:sp>
        <p:nvSpPr>
          <p:cNvPr id="16" name="TextBox 15">
            <a:extLst>
              <a:ext uri="{FF2B5EF4-FFF2-40B4-BE49-F238E27FC236}">
                <a16:creationId xmlns:a16="http://schemas.microsoft.com/office/drawing/2014/main" id="{0322CB21-4399-8642-B229-7BF4E63FD2B2}"/>
              </a:ext>
            </a:extLst>
          </p:cNvPr>
          <p:cNvSpPr txBox="1"/>
          <p:nvPr/>
        </p:nvSpPr>
        <p:spPr>
          <a:xfrm>
            <a:off x="501500" y="3155086"/>
            <a:ext cx="1853354" cy="369332"/>
          </a:xfrm>
          <a:prstGeom prst="rect">
            <a:avLst/>
          </a:prstGeom>
          <a:noFill/>
        </p:spPr>
        <p:txBody>
          <a:bodyPr wrap="none" rtlCol="0">
            <a:spAutoFit/>
          </a:bodyPr>
          <a:lstStyle/>
          <a:p>
            <a:r>
              <a:rPr lang="en-US" b="1" dirty="0"/>
              <a:t>ANDREW INKPEN</a:t>
            </a:r>
          </a:p>
        </p:txBody>
      </p:sp>
      <p:pic>
        <p:nvPicPr>
          <p:cNvPr id="3" name="Picture 2">
            <a:extLst>
              <a:ext uri="{FF2B5EF4-FFF2-40B4-BE49-F238E27FC236}">
                <a16:creationId xmlns:a16="http://schemas.microsoft.com/office/drawing/2014/main" id="{64DC283A-7EB1-E04A-A589-8C98A284B02F}"/>
              </a:ext>
            </a:extLst>
          </p:cNvPr>
          <p:cNvPicPr>
            <a:picLocks noChangeAspect="1"/>
          </p:cNvPicPr>
          <p:nvPr/>
        </p:nvPicPr>
        <p:blipFill>
          <a:blip r:embed="rId8"/>
          <a:stretch>
            <a:fillRect/>
          </a:stretch>
        </p:blipFill>
        <p:spPr>
          <a:xfrm>
            <a:off x="5763287" y="316468"/>
            <a:ext cx="1509735" cy="1565811"/>
          </a:xfrm>
          <a:prstGeom prst="rect">
            <a:avLst/>
          </a:prstGeom>
        </p:spPr>
      </p:pic>
      <p:sp>
        <p:nvSpPr>
          <p:cNvPr id="17" name="TextBox 16">
            <a:extLst>
              <a:ext uri="{FF2B5EF4-FFF2-40B4-BE49-F238E27FC236}">
                <a16:creationId xmlns:a16="http://schemas.microsoft.com/office/drawing/2014/main" id="{AC7F0A83-4BBB-AD47-A36F-9AE73DEADD9E}"/>
              </a:ext>
            </a:extLst>
          </p:cNvPr>
          <p:cNvSpPr txBox="1"/>
          <p:nvPr/>
        </p:nvSpPr>
        <p:spPr>
          <a:xfrm>
            <a:off x="7285298" y="731070"/>
            <a:ext cx="1157305" cy="646331"/>
          </a:xfrm>
          <a:prstGeom prst="rect">
            <a:avLst/>
          </a:prstGeom>
          <a:noFill/>
        </p:spPr>
        <p:txBody>
          <a:bodyPr wrap="none" rtlCol="0">
            <a:spAutoFit/>
          </a:bodyPr>
          <a:lstStyle/>
          <a:p>
            <a:r>
              <a:rPr lang="en-US" dirty="0"/>
              <a:t>MAUREEN</a:t>
            </a:r>
          </a:p>
          <a:p>
            <a:r>
              <a:rPr lang="en-US" dirty="0"/>
              <a:t>O’MALLEY</a:t>
            </a:r>
          </a:p>
        </p:txBody>
      </p:sp>
      <p:pic>
        <p:nvPicPr>
          <p:cNvPr id="2" name="Picture 1"/>
          <p:cNvPicPr>
            <a:picLocks noChangeAspect="1"/>
          </p:cNvPicPr>
          <p:nvPr/>
        </p:nvPicPr>
        <p:blipFill>
          <a:blip r:embed="rId9"/>
          <a:stretch>
            <a:fillRect/>
          </a:stretch>
        </p:blipFill>
        <p:spPr>
          <a:xfrm>
            <a:off x="647207" y="4128408"/>
            <a:ext cx="1777577" cy="1651000"/>
          </a:xfrm>
          <a:prstGeom prst="rect">
            <a:avLst/>
          </a:prstGeom>
        </p:spPr>
      </p:pic>
      <p:sp>
        <p:nvSpPr>
          <p:cNvPr id="18" name="TextBox 17"/>
          <p:cNvSpPr txBox="1"/>
          <p:nvPr/>
        </p:nvSpPr>
        <p:spPr>
          <a:xfrm>
            <a:off x="636821" y="5879999"/>
            <a:ext cx="1857822" cy="369332"/>
          </a:xfrm>
          <a:prstGeom prst="rect">
            <a:avLst/>
          </a:prstGeom>
          <a:noFill/>
        </p:spPr>
        <p:txBody>
          <a:bodyPr wrap="square" rtlCol="0">
            <a:spAutoFit/>
          </a:bodyPr>
          <a:lstStyle/>
          <a:p>
            <a:r>
              <a:rPr lang="en-US" dirty="0"/>
              <a:t>AARON NOVICK</a:t>
            </a:r>
          </a:p>
        </p:txBody>
      </p:sp>
      <p:pic>
        <p:nvPicPr>
          <p:cNvPr id="4" name="Picture 3"/>
          <p:cNvPicPr>
            <a:picLocks noChangeAspect="1"/>
          </p:cNvPicPr>
          <p:nvPr/>
        </p:nvPicPr>
        <p:blipFill>
          <a:blip r:embed="rId10"/>
          <a:stretch>
            <a:fillRect/>
          </a:stretch>
        </p:blipFill>
        <p:spPr>
          <a:xfrm>
            <a:off x="2957284" y="4135148"/>
            <a:ext cx="1478643" cy="1901112"/>
          </a:xfrm>
          <a:prstGeom prst="rect">
            <a:avLst/>
          </a:prstGeom>
        </p:spPr>
      </p:pic>
      <p:sp>
        <p:nvSpPr>
          <p:cNvPr id="19" name="TextBox 18"/>
          <p:cNvSpPr txBox="1"/>
          <p:nvPr/>
        </p:nvSpPr>
        <p:spPr>
          <a:xfrm>
            <a:off x="2723691" y="6046523"/>
            <a:ext cx="2182212" cy="369332"/>
          </a:xfrm>
          <a:prstGeom prst="rect">
            <a:avLst/>
          </a:prstGeom>
          <a:noFill/>
        </p:spPr>
        <p:txBody>
          <a:bodyPr wrap="square" rtlCol="0">
            <a:spAutoFit/>
          </a:bodyPr>
          <a:lstStyle/>
          <a:p>
            <a:r>
              <a:rPr lang="en-US" dirty="0"/>
              <a:t>JEREMY WIDEMAN</a:t>
            </a:r>
          </a:p>
        </p:txBody>
      </p:sp>
    </p:spTree>
    <p:extLst>
      <p:ext uri="{BB962C8B-B14F-4D97-AF65-F5344CB8AC3E}">
        <p14:creationId xmlns:p14="http://schemas.microsoft.com/office/powerpoint/2010/main" val="26730566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64009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25DB13-A05F-1840-89EE-03F0D2EF2B2F}"/>
              </a:ext>
            </a:extLst>
          </p:cNvPr>
          <p:cNvSpPr txBox="1"/>
          <p:nvPr/>
        </p:nvSpPr>
        <p:spPr>
          <a:xfrm>
            <a:off x="-286760" y="297686"/>
            <a:ext cx="9216368" cy="1323439"/>
          </a:xfrm>
          <a:prstGeom prst="rect">
            <a:avLst/>
          </a:prstGeom>
          <a:noFill/>
        </p:spPr>
        <p:txBody>
          <a:bodyPr wrap="square" rtlCol="0">
            <a:spAutoFit/>
          </a:bodyPr>
          <a:lstStyle/>
          <a:p>
            <a:pPr algn="ctr"/>
            <a:r>
              <a:rPr lang="en-US" sz="4000" b="1" dirty="0"/>
              <a:t>REWRITING LEWONTIN’S RECIPE  </a:t>
            </a:r>
          </a:p>
          <a:p>
            <a:endParaRPr lang="en-US" sz="4000" b="1" dirty="0"/>
          </a:p>
        </p:txBody>
      </p:sp>
      <p:sp>
        <p:nvSpPr>
          <p:cNvPr id="3" name="TextBox 2">
            <a:extLst>
              <a:ext uri="{FF2B5EF4-FFF2-40B4-BE49-F238E27FC236}">
                <a16:creationId xmlns:a16="http://schemas.microsoft.com/office/drawing/2014/main" id="{B1E0E1BB-0F05-A54E-A4AB-B79DE9A650AE}"/>
              </a:ext>
            </a:extLst>
          </p:cNvPr>
          <p:cNvSpPr txBox="1"/>
          <p:nvPr/>
        </p:nvSpPr>
        <p:spPr>
          <a:xfrm>
            <a:off x="876822" y="1024535"/>
            <a:ext cx="7540667" cy="954107"/>
          </a:xfrm>
          <a:prstGeom prst="rect">
            <a:avLst/>
          </a:prstGeom>
          <a:noFill/>
        </p:spPr>
        <p:txBody>
          <a:bodyPr wrap="square" rtlCol="0">
            <a:spAutoFit/>
          </a:bodyPr>
          <a:lstStyle/>
          <a:p>
            <a:r>
              <a:rPr lang="en-US" sz="2800" dirty="0"/>
              <a:t>SELECTED ENTITIES                  SELECTED ENTITIES</a:t>
            </a:r>
          </a:p>
          <a:p>
            <a:r>
              <a:rPr lang="en-US" sz="2800" dirty="0"/>
              <a:t>    TOTAL ENTITIES                         TOTAL ENTITIES</a:t>
            </a:r>
          </a:p>
        </p:txBody>
      </p:sp>
      <p:cxnSp>
        <p:nvCxnSpPr>
          <p:cNvPr id="8" name="Straight Connector 7">
            <a:extLst>
              <a:ext uri="{FF2B5EF4-FFF2-40B4-BE49-F238E27FC236}">
                <a16:creationId xmlns:a16="http://schemas.microsoft.com/office/drawing/2014/main" id="{73CDA322-9224-2F4E-8A8C-A4102972C49D}"/>
              </a:ext>
            </a:extLst>
          </p:cNvPr>
          <p:cNvCxnSpPr>
            <a:cxnSpLocks/>
          </p:cNvCxnSpPr>
          <p:nvPr/>
        </p:nvCxnSpPr>
        <p:spPr>
          <a:xfrm>
            <a:off x="876822" y="1538102"/>
            <a:ext cx="2931091"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BEA0450D-7EF6-C14B-B2CC-719D3238D441}"/>
              </a:ext>
            </a:extLst>
          </p:cNvPr>
          <p:cNvCxnSpPr>
            <a:cxnSpLocks/>
          </p:cNvCxnSpPr>
          <p:nvPr/>
        </p:nvCxnSpPr>
        <p:spPr>
          <a:xfrm>
            <a:off x="5137759" y="1502611"/>
            <a:ext cx="2931091" cy="0"/>
          </a:xfrm>
          <a:prstGeom prst="line">
            <a:avLst/>
          </a:prstGeom>
          <a:ln w="38100"/>
        </p:spPr>
        <p:style>
          <a:lnRef idx="1">
            <a:schemeClr val="dk1"/>
          </a:lnRef>
          <a:fillRef idx="0">
            <a:schemeClr val="dk1"/>
          </a:fillRef>
          <a:effectRef idx="0">
            <a:schemeClr val="dk1"/>
          </a:effectRef>
          <a:fontRef idx="minor">
            <a:schemeClr val="tx1"/>
          </a:fontRef>
        </p:style>
      </p:cxnSp>
      <p:sp>
        <p:nvSpPr>
          <p:cNvPr id="11" name="Right Arrow 10">
            <a:extLst>
              <a:ext uri="{FF2B5EF4-FFF2-40B4-BE49-F238E27FC236}">
                <a16:creationId xmlns:a16="http://schemas.microsoft.com/office/drawing/2014/main" id="{58F5CA0B-627D-1E4A-875E-558D526B072B}"/>
              </a:ext>
            </a:extLst>
          </p:cNvPr>
          <p:cNvSpPr/>
          <p:nvPr/>
        </p:nvSpPr>
        <p:spPr>
          <a:xfrm>
            <a:off x="4175344" y="1282382"/>
            <a:ext cx="613776" cy="438411"/>
          </a:xfrm>
          <a:prstGeom prst="rightArrow">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0EBF005D-6693-414E-AB5B-F1766F06A632}"/>
              </a:ext>
            </a:extLst>
          </p:cNvPr>
          <p:cNvSpPr txBox="1"/>
          <p:nvPr/>
        </p:nvSpPr>
        <p:spPr>
          <a:xfrm>
            <a:off x="780791" y="1990760"/>
            <a:ext cx="7665929" cy="1569660"/>
          </a:xfrm>
          <a:prstGeom prst="rect">
            <a:avLst/>
          </a:prstGeom>
          <a:noFill/>
        </p:spPr>
        <p:txBody>
          <a:bodyPr wrap="square" rtlCol="0">
            <a:spAutoFit/>
          </a:bodyPr>
          <a:lstStyle/>
          <a:p>
            <a:r>
              <a:rPr lang="en-US" sz="2400" dirty="0"/>
              <a:t>IT IS SUFFICIENT AND NECESSARY FOR EVOLUTION BY NATURAL SELECTION THAT THIS RATIO </a:t>
            </a:r>
            <a:r>
              <a:rPr lang="en-US" sz="2400" i="1" dirty="0"/>
              <a:t>INCREASES</a:t>
            </a:r>
            <a:r>
              <a:rPr lang="en-US" sz="2400" dirty="0"/>
              <a:t>. INCREASE CAN OCCUR EITHER BY: </a:t>
            </a:r>
          </a:p>
          <a:p>
            <a:r>
              <a:rPr lang="en-US" sz="2400" dirty="0"/>
              <a:t>     </a:t>
            </a:r>
          </a:p>
        </p:txBody>
      </p:sp>
      <p:sp>
        <p:nvSpPr>
          <p:cNvPr id="15" name="TextBox 14">
            <a:extLst>
              <a:ext uri="{FF2B5EF4-FFF2-40B4-BE49-F238E27FC236}">
                <a16:creationId xmlns:a16="http://schemas.microsoft.com/office/drawing/2014/main" id="{9BFBA942-23E1-284F-A65A-6165DEB70382}"/>
              </a:ext>
            </a:extLst>
          </p:cNvPr>
          <p:cNvSpPr txBox="1"/>
          <p:nvPr/>
        </p:nvSpPr>
        <p:spPr>
          <a:xfrm>
            <a:off x="649905" y="4869720"/>
            <a:ext cx="8104339" cy="830997"/>
          </a:xfrm>
          <a:prstGeom prst="rect">
            <a:avLst/>
          </a:prstGeom>
          <a:noFill/>
        </p:spPr>
        <p:txBody>
          <a:bodyPr wrap="square" rtlCol="0">
            <a:spAutoFit/>
          </a:bodyPr>
          <a:lstStyle/>
          <a:p>
            <a:r>
              <a:rPr lang="en-US" sz="2400" dirty="0"/>
              <a:t>PROPERTIES OF SELECTED ENTITIES LEADING TO SUCH A RESULT ARE </a:t>
            </a:r>
            <a:r>
              <a:rPr lang="en-US" sz="2400" i="1" dirty="0"/>
              <a:t>ADAPTATIONS</a:t>
            </a:r>
            <a:r>
              <a:rPr lang="en-US" sz="2400" dirty="0"/>
              <a:t>, THEIR SELECTED EFFECTS  </a:t>
            </a:r>
            <a:r>
              <a:rPr lang="en-US" sz="2400" i="1" dirty="0"/>
              <a:t>FUNCTIONS</a:t>
            </a:r>
            <a:r>
              <a:rPr lang="en-US" sz="2400" dirty="0"/>
              <a:t>.</a:t>
            </a:r>
          </a:p>
        </p:txBody>
      </p:sp>
      <p:sp>
        <p:nvSpPr>
          <p:cNvPr id="16" name="TextBox 15">
            <a:extLst>
              <a:ext uri="{FF2B5EF4-FFF2-40B4-BE49-F238E27FC236}">
                <a16:creationId xmlns:a16="http://schemas.microsoft.com/office/drawing/2014/main" id="{CE15A218-A597-994D-924A-1EB3C9540F8D}"/>
              </a:ext>
            </a:extLst>
          </p:cNvPr>
          <p:cNvSpPr txBox="1"/>
          <p:nvPr/>
        </p:nvSpPr>
        <p:spPr>
          <a:xfrm>
            <a:off x="649905" y="3237621"/>
            <a:ext cx="7665929" cy="1938992"/>
          </a:xfrm>
          <a:prstGeom prst="rect">
            <a:avLst/>
          </a:prstGeom>
          <a:noFill/>
        </p:spPr>
        <p:txBody>
          <a:bodyPr wrap="square" rtlCol="0">
            <a:spAutoFit/>
          </a:bodyPr>
          <a:lstStyle/>
          <a:p>
            <a:r>
              <a:rPr lang="en-US" sz="2400" dirty="0"/>
              <a:t>     1. INCREASE IN THE NUMERATOR (AS IN </a:t>
            </a:r>
            <a:r>
              <a:rPr lang="en-US" sz="2400" i="1" dirty="0"/>
              <a:t>DIFFERENTIAL   </a:t>
            </a:r>
          </a:p>
          <a:p>
            <a:r>
              <a:rPr lang="en-US" sz="2400" i="1" dirty="0"/>
              <a:t>         REPRODUCTION*</a:t>
            </a:r>
            <a:r>
              <a:rPr lang="en-US" sz="2400" dirty="0"/>
              <a:t>), OR</a:t>
            </a:r>
          </a:p>
          <a:p>
            <a:r>
              <a:rPr lang="en-US" sz="2400" dirty="0"/>
              <a:t>     2. DECREASE IN THE DENOMINATOR (AS IN </a:t>
            </a:r>
            <a:r>
              <a:rPr lang="en-US" sz="2400" i="1" dirty="0"/>
              <a:t>DIFFERENTIAL </a:t>
            </a:r>
          </a:p>
          <a:p>
            <a:r>
              <a:rPr lang="en-US" sz="2400" i="1" dirty="0"/>
              <a:t>          PERSISTENCE</a:t>
            </a:r>
            <a:r>
              <a:rPr lang="en-US" sz="2400" dirty="0"/>
              <a:t>).</a:t>
            </a:r>
          </a:p>
          <a:p>
            <a:endParaRPr lang="en-US" sz="2400" dirty="0"/>
          </a:p>
        </p:txBody>
      </p:sp>
      <p:sp>
        <p:nvSpPr>
          <p:cNvPr id="12" name="TextBox 11">
            <a:extLst>
              <a:ext uri="{FF2B5EF4-FFF2-40B4-BE49-F238E27FC236}">
                <a16:creationId xmlns:a16="http://schemas.microsoft.com/office/drawing/2014/main" id="{57E6CB1D-98A8-9644-AE90-D6F9224B1E0D}"/>
              </a:ext>
            </a:extLst>
          </p:cNvPr>
          <p:cNvSpPr txBox="1"/>
          <p:nvPr/>
        </p:nvSpPr>
        <p:spPr>
          <a:xfrm>
            <a:off x="649904" y="6018183"/>
            <a:ext cx="8104339" cy="646331"/>
          </a:xfrm>
          <a:prstGeom prst="rect">
            <a:avLst/>
          </a:prstGeom>
          <a:noFill/>
        </p:spPr>
        <p:txBody>
          <a:bodyPr wrap="square" rtlCol="0">
            <a:spAutoFit/>
          </a:bodyPr>
          <a:lstStyle/>
          <a:p>
            <a:r>
              <a:rPr lang="en-US" dirty="0"/>
              <a:t>- - - - - - - - - - - - - - - - - - - - - - - - - - - - - - - - - - - - - - - - - - - - - - - - - - - - - - - - - - - - - - - *WITH OR WITHOUT RESOURCES CONSTRAINING POPULATION SIZE</a:t>
            </a:r>
          </a:p>
        </p:txBody>
      </p:sp>
    </p:spTree>
    <p:extLst>
      <p:ext uri="{BB962C8B-B14F-4D97-AF65-F5344CB8AC3E}">
        <p14:creationId xmlns:p14="http://schemas.microsoft.com/office/powerpoint/2010/main" val="5941424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811221-F99A-D441-AD84-35C3EC273C89}"/>
              </a:ext>
            </a:extLst>
          </p:cNvPr>
          <p:cNvPicPr>
            <a:picLocks noChangeAspect="1"/>
          </p:cNvPicPr>
          <p:nvPr/>
        </p:nvPicPr>
        <p:blipFill>
          <a:blip r:embed="rId3"/>
          <a:stretch>
            <a:fillRect/>
          </a:stretch>
        </p:blipFill>
        <p:spPr>
          <a:xfrm>
            <a:off x="3501521" y="598719"/>
            <a:ext cx="5196481" cy="5892998"/>
          </a:xfrm>
          <a:prstGeom prst="rect">
            <a:avLst/>
          </a:prstGeom>
        </p:spPr>
      </p:pic>
      <p:sp>
        <p:nvSpPr>
          <p:cNvPr id="2" name="TextBox 1">
            <a:extLst>
              <a:ext uri="{FF2B5EF4-FFF2-40B4-BE49-F238E27FC236}">
                <a16:creationId xmlns:a16="http://schemas.microsoft.com/office/drawing/2014/main" id="{02A09D9F-71B2-8D49-8D00-30C955C137BC}"/>
              </a:ext>
            </a:extLst>
          </p:cNvPr>
          <p:cNvSpPr txBox="1"/>
          <p:nvPr/>
        </p:nvSpPr>
        <p:spPr>
          <a:xfrm>
            <a:off x="4272816" y="593913"/>
            <a:ext cx="4070959" cy="369332"/>
          </a:xfrm>
          <a:prstGeom prst="rect">
            <a:avLst/>
          </a:prstGeom>
          <a:noFill/>
        </p:spPr>
        <p:txBody>
          <a:bodyPr wrap="square" rtlCol="0">
            <a:spAutoFit/>
          </a:bodyPr>
          <a:lstStyle/>
          <a:p>
            <a:r>
              <a:rPr lang="en-US" dirty="0"/>
              <a:t>ONLY ONE OF THREE CLADES SURVIVING </a:t>
            </a:r>
          </a:p>
        </p:txBody>
      </p:sp>
      <p:sp>
        <p:nvSpPr>
          <p:cNvPr id="4" name="TextBox 3">
            <a:extLst>
              <a:ext uri="{FF2B5EF4-FFF2-40B4-BE49-F238E27FC236}">
                <a16:creationId xmlns:a16="http://schemas.microsoft.com/office/drawing/2014/main" id="{92BFB4D3-249D-F64D-B9FB-6D1B7FB7C6B5}"/>
              </a:ext>
            </a:extLst>
          </p:cNvPr>
          <p:cNvSpPr txBox="1"/>
          <p:nvPr/>
        </p:nvSpPr>
        <p:spPr>
          <a:xfrm>
            <a:off x="5025025" y="4022943"/>
            <a:ext cx="2880986" cy="369332"/>
          </a:xfrm>
          <a:prstGeom prst="rect">
            <a:avLst/>
          </a:prstGeom>
          <a:noFill/>
        </p:spPr>
        <p:txBody>
          <a:bodyPr wrap="square" rtlCol="0">
            <a:spAutoFit/>
          </a:bodyPr>
          <a:lstStyle/>
          <a:p>
            <a:r>
              <a:rPr lang="en-US" dirty="0"/>
              <a:t>THREE CLADES PRESENT</a:t>
            </a:r>
          </a:p>
        </p:txBody>
      </p:sp>
      <p:sp>
        <p:nvSpPr>
          <p:cNvPr id="5" name="TextBox 4">
            <a:extLst>
              <a:ext uri="{FF2B5EF4-FFF2-40B4-BE49-F238E27FC236}">
                <a16:creationId xmlns:a16="http://schemas.microsoft.com/office/drawing/2014/main" id="{1FD877B7-426F-2747-BE08-4E1E66FE8B09}"/>
              </a:ext>
            </a:extLst>
          </p:cNvPr>
          <p:cNvSpPr txBox="1"/>
          <p:nvPr/>
        </p:nvSpPr>
        <p:spPr>
          <a:xfrm>
            <a:off x="237995" y="413360"/>
            <a:ext cx="3336148" cy="6124754"/>
          </a:xfrm>
          <a:prstGeom prst="rect">
            <a:avLst/>
          </a:prstGeom>
          <a:noFill/>
        </p:spPr>
        <p:txBody>
          <a:bodyPr wrap="square" rtlCol="0">
            <a:spAutoFit/>
          </a:bodyPr>
          <a:lstStyle/>
          <a:p>
            <a:r>
              <a:rPr lang="en-US" sz="2400" dirty="0"/>
              <a:t>Making the most of clade selection. </a:t>
            </a:r>
            <a:r>
              <a:rPr lang="en-US" sz="2400" i="1" dirty="0"/>
              <a:t>Phil Sci </a:t>
            </a:r>
            <a:r>
              <a:rPr lang="en-US" sz="2400" dirty="0"/>
              <a:t>84: 275-295 (2017)</a:t>
            </a:r>
          </a:p>
          <a:p>
            <a:endParaRPr lang="en-US" sz="2000" b="1" dirty="0">
              <a:solidFill>
                <a:srgbClr val="FF0000"/>
              </a:solidFill>
            </a:endParaRPr>
          </a:p>
          <a:p>
            <a:r>
              <a:rPr lang="en-US" sz="2000" b="1" dirty="0">
                <a:solidFill>
                  <a:srgbClr val="FF0000"/>
                </a:solidFill>
              </a:rPr>
              <a:t>CLADES ARE THOUGHT BY MOST NOT TO EVOLVE BY NATURAL SELECTION, BECAUSE THEY DO NOT REPRODUCE (BY DEFINITION).</a:t>
            </a:r>
          </a:p>
          <a:p>
            <a:endParaRPr lang="en-US" sz="2000" b="1" dirty="0">
              <a:solidFill>
                <a:srgbClr val="FF0000"/>
              </a:solidFill>
            </a:endParaRPr>
          </a:p>
          <a:p>
            <a:r>
              <a:rPr lang="en-US" sz="2000" b="1" dirty="0">
                <a:solidFill>
                  <a:srgbClr val="FF0000"/>
                </a:solidFill>
              </a:rPr>
              <a:t>BUT CLADES ARE LIKE CLONES: THE NUMBER, DIVERSITY AND DISPERSAL OF CONSTITUENT SPECIES ARE CLADE-LEVEL PROPERTIES AFFECTING CLADE SURVIVAL, REGARDLESS OF “LOWER” LEVEL CAUSES.</a:t>
            </a:r>
          </a:p>
        </p:txBody>
      </p:sp>
      <p:sp>
        <p:nvSpPr>
          <p:cNvPr id="6" name="Rectangle 5">
            <a:extLst>
              <a:ext uri="{FF2B5EF4-FFF2-40B4-BE49-F238E27FC236}">
                <a16:creationId xmlns:a16="http://schemas.microsoft.com/office/drawing/2014/main" id="{DFBCBB12-B20C-2849-80F2-6DCBC691CF1D}"/>
              </a:ext>
            </a:extLst>
          </p:cNvPr>
          <p:cNvSpPr/>
          <p:nvPr/>
        </p:nvSpPr>
        <p:spPr>
          <a:xfrm>
            <a:off x="3170399" y="4545010"/>
            <a:ext cx="6752077" cy="2631989"/>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0" name="TextBox 9">
            <a:extLst>
              <a:ext uri="{FF2B5EF4-FFF2-40B4-BE49-F238E27FC236}">
                <a16:creationId xmlns:a16="http://schemas.microsoft.com/office/drawing/2014/main" id="{7AE828ED-D104-B048-8E2A-DB3B09287900}"/>
              </a:ext>
            </a:extLst>
          </p:cNvPr>
          <p:cNvSpPr txBox="1"/>
          <p:nvPr/>
        </p:nvSpPr>
        <p:spPr>
          <a:xfrm>
            <a:off x="3574144" y="4687424"/>
            <a:ext cx="5324928" cy="1815882"/>
          </a:xfrm>
          <a:prstGeom prst="rect">
            <a:avLst/>
          </a:prstGeom>
          <a:noFill/>
        </p:spPr>
        <p:txBody>
          <a:bodyPr wrap="square" rtlCol="0">
            <a:spAutoFit/>
          </a:bodyPr>
          <a:lstStyle/>
          <a:p>
            <a:r>
              <a:rPr lang="en-CA" sz="1600" dirty="0"/>
              <a:t>Lines indicate periodic </a:t>
            </a:r>
            <a:r>
              <a:rPr lang="en-CA" sz="1600" dirty="0" err="1"/>
              <a:t>flushings</a:t>
            </a:r>
            <a:r>
              <a:rPr lang="en-CA" sz="1600" dirty="0"/>
              <a:t> of the chemostat eliminating all but three randomly recovered cells. Stars indicate mutations to more efficient substrate use, selected for among cells. But, importantly, an efficient utilizer has no advantage over a less efficient sister during the flushing process: there is at the clone level no selection based on efficiency, </a:t>
            </a:r>
            <a:r>
              <a:rPr lang="en-CA" sz="1600" b="1" dirty="0"/>
              <a:t>only on cell number, whatever its cause</a:t>
            </a:r>
            <a:r>
              <a:rPr lang="en-CA" sz="1600" dirty="0"/>
              <a:t>. </a:t>
            </a:r>
            <a:endParaRPr lang="en-US" sz="1600" dirty="0"/>
          </a:p>
        </p:txBody>
      </p:sp>
    </p:spTree>
    <p:extLst>
      <p:ext uri="{BB962C8B-B14F-4D97-AF65-F5344CB8AC3E}">
        <p14:creationId xmlns:p14="http://schemas.microsoft.com/office/powerpoint/2010/main" val="18417683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95FF464-71E4-4C44-9D24-98CA5F24F724}"/>
              </a:ext>
            </a:extLst>
          </p:cNvPr>
          <p:cNvSpPr txBox="1"/>
          <p:nvPr/>
        </p:nvSpPr>
        <p:spPr>
          <a:xfrm>
            <a:off x="789261" y="3015096"/>
            <a:ext cx="1163679" cy="830997"/>
          </a:xfrm>
          <a:prstGeom prst="rect">
            <a:avLst/>
          </a:prstGeom>
          <a:noFill/>
        </p:spPr>
        <p:txBody>
          <a:bodyPr wrap="square" rtlCol="0">
            <a:spAutoFit/>
          </a:bodyPr>
          <a:lstStyle/>
          <a:p>
            <a:r>
              <a:rPr lang="en-US" sz="1600" b="1" dirty="0">
                <a:solidFill>
                  <a:srgbClr val="FF0000"/>
                </a:solidFill>
              </a:rPr>
              <a:t>PROCESS</a:t>
            </a:r>
            <a:br>
              <a:rPr lang="en-US" sz="1600" b="1" dirty="0">
                <a:solidFill>
                  <a:srgbClr val="FF0000"/>
                </a:solidFill>
              </a:rPr>
            </a:br>
            <a:br>
              <a:rPr lang="en-US" sz="1600" b="1" dirty="0">
                <a:solidFill>
                  <a:srgbClr val="FF0000"/>
                </a:solidFill>
              </a:rPr>
            </a:br>
            <a:r>
              <a:rPr lang="en-US" sz="1600" b="1" dirty="0">
                <a:solidFill>
                  <a:srgbClr val="FF0000"/>
                </a:solidFill>
              </a:rPr>
              <a:t>  THINGS</a:t>
            </a:r>
          </a:p>
        </p:txBody>
      </p:sp>
      <p:sp>
        <p:nvSpPr>
          <p:cNvPr id="6" name="Curved Left Arrow 5">
            <a:extLst>
              <a:ext uri="{FF2B5EF4-FFF2-40B4-BE49-F238E27FC236}">
                <a16:creationId xmlns:a16="http://schemas.microsoft.com/office/drawing/2014/main" id="{277E0DD4-8FF3-3046-8D17-DB3AA5E17DE6}"/>
              </a:ext>
            </a:extLst>
          </p:cNvPr>
          <p:cNvSpPr/>
          <p:nvPr/>
        </p:nvSpPr>
        <p:spPr>
          <a:xfrm>
            <a:off x="1730988" y="3075588"/>
            <a:ext cx="443904" cy="747350"/>
          </a:xfrm>
          <a:prstGeom prst="curvedLeftArrow">
            <a:avLst/>
          </a:prstGeom>
          <a:solidFill>
            <a:schemeClr val="tx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tx1"/>
              </a:solidFill>
            </a:endParaRPr>
          </a:p>
        </p:txBody>
      </p:sp>
      <p:sp>
        <p:nvSpPr>
          <p:cNvPr id="7" name="Curved Left Arrow 6">
            <a:extLst>
              <a:ext uri="{FF2B5EF4-FFF2-40B4-BE49-F238E27FC236}">
                <a16:creationId xmlns:a16="http://schemas.microsoft.com/office/drawing/2014/main" id="{16E3C49D-256C-AB4A-8AB5-C889F8DF4D31}"/>
              </a:ext>
            </a:extLst>
          </p:cNvPr>
          <p:cNvSpPr/>
          <p:nvPr/>
        </p:nvSpPr>
        <p:spPr>
          <a:xfrm flipH="1" flipV="1">
            <a:off x="370788" y="3061818"/>
            <a:ext cx="418473" cy="737552"/>
          </a:xfrm>
          <a:prstGeom prst="curvedLeftArrow">
            <a:avLst/>
          </a:prstGeom>
          <a:solidFill>
            <a:schemeClr val="tx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tx1"/>
              </a:solidFill>
            </a:endParaRPr>
          </a:p>
        </p:txBody>
      </p:sp>
      <p:sp>
        <p:nvSpPr>
          <p:cNvPr id="8" name="TextBox 7">
            <a:extLst>
              <a:ext uri="{FF2B5EF4-FFF2-40B4-BE49-F238E27FC236}">
                <a16:creationId xmlns:a16="http://schemas.microsoft.com/office/drawing/2014/main" id="{3E828F50-1918-C34B-9181-2576EA3C5846}"/>
              </a:ext>
            </a:extLst>
          </p:cNvPr>
          <p:cNvSpPr txBox="1"/>
          <p:nvPr/>
        </p:nvSpPr>
        <p:spPr>
          <a:xfrm>
            <a:off x="2593365" y="2991941"/>
            <a:ext cx="1163679" cy="830997"/>
          </a:xfrm>
          <a:prstGeom prst="rect">
            <a:avLst/>
          </a:prstGeom>
          <a:noFill/>
        </p:spPr>
        <p:txBody>
          <a:bodyPr wrap="square" rtlCol="0">
            <a:spAutoFit/>
          </a:bodyPr>
          <a:lstStyle/>
          <a:p>
            <a:r>
              <a:rPr lang="en-US" sz="1600" b="1" dirty="0">
                <a:solidFill>
                  <a:srgbClr val="FF0000"/>
                </a:solidFill>
              </a:rPr>
              <a:t>PROCESS</a:t>
            </a:r>
            <a:br>
              <a:rPr lang="en-US" sz="1600" b="1" dirty="0">
                <a:solidFill>
                  <a:srgbClr val="FF0000"/>
                </a:solidFill>
              </a:rPr>
            </a:br>
            <a:br>
              <a:rPr lang="en-US" sz="1600" b="1" dirty="0">
                <a:solidFill>
                  <a:srgbClr val="FF0000"/>
                </a:solidFill>
              </a:rPr>
            </a:br>
            <a:r>
              <a:rPr lang="en-US" sz="1600" b="1" dirty="0">
                <a:solidFill>
                  <a:srgbClr val="FF0000"/>
                </a:solidFill>
              </a:rPr>
              <a:t>  THINGS</a:t>
            </a:r>
          </a:p>
        </p:txBody>
      </p:sp>
      <p:sp>
        <p:nvSpPr>
          <p:cNvPr id="9" name="Curved Left Arrow 8">
            <a:extLst>
              <a:ext uri="{FF2B5EF4-FFF2-40B4-BE49-F238E27FC236}">
                <a16:creationId xmlns:a16="http://schemas.microsoft.com/office/drawing/2014/main" id="{B9A43502-03FB-F143-97D4-DD6F09E14F43}"/>
              </a:ext>
            </a:extLst>
          </p:cNvPr>
          <p:cNvSpPr/>
          <p:nvPr/>
        </p:nvSpPr>
        <p:spPr>
          <a:xfrm>
            <a:off x="3535092" y="3052433"/>
            <a:ext cx="443904" cy="747350"/>
          </a:xfrm>
          <a:prstGeom prst="curvedLeftArrow">
            <a:avLst/>
          </a:prstGeom>
          <a:solidFill>
            <a:schemeClr val="tx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tx1"/>
              </a:solidFill>
            </a:endParaRPr>
          </a:p>
        </p:txBody>
      </p:sp>
      <p:sp>
        <p:nvSpPr>
          <p:cNvPr id="10" name="Curved Left Arrow 9">
            <a:extLst>
              <a:ext uri="{FF2B5EF4-FFF2-40B4-BE49-F238E27FC236}">
                <a16:creationId xmlns:a16="http://schemas.microsoft.com/office/drawing/2014/main" id="{95FC8F13-F00D-9846-980D-D922F6D11AAF}"/>
              </a:ext>
            </a:extLst>
          </p:cNvPr>
          <p:cNvSpPr/>
          <p:nvPr/>
        </p:nvSpPr>
        <p:spPr>
          <a:xfrm flipH="1" flipV="1">
            <a:off x="2174892" y="3038663"/>
            <a:ext cx="418473" cy="737552"/>
          </a:xfrm>
          <a:prstGeom prst="curvedLeftArrow">
            <a:avLst/>
          </a:prstGeom>
          <a:solidFill>
            <a:schemeClr val="tx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tx1"/>
              </a:solidFill>
            </a:endParaRPr>
          </a:p>
        </p:txBody>
      </p:sp>
      <p:sp>
        <p:nvSpPr>
          <p:cNvPr id="11" name="TextBox 10">
            <a:extLst>
              <a:ext uri="{FF2B5EF4-FFF2-40B4-BE49-F238E27FC236}">
                <a16:creationId xmlns:a16="http://schemas.microsoft.com/office/drawing/2014/main" id="{619F42B1-98A1-9540-8924-53ED6DCCA8EF}"/>
              </a:ext>
            </a:extLst>
          </p:cNvPr>
          <p:cNvSpPr txBox="1"/>
          <p:nvPr/>
        </p:nvSpPr>
        <p:spPr>
          <a:xfrm>
            <a:off x="4397469" y="2958746"/>
            <a:ext cx="1163679" cy="830997"/>
          </a:xfrm>
          <a:prstGeom prst="rect">
            <a:avLst/>
          </a:prstGeom>
          <a:noFill/>
        </p:spPr>
        <p:txBody>
          <a:bodyPr wrap="square" rtlCol="0">
            <a:spAutoFit/>
          </a:bodyPr>
          <a:lstStyle/>
          <a:p>
            <a:r>
              <a:rPr lang="en-US" sz="1600" b="1" dirty="0">
                <a:solidFill>
                  <a:srgbClr val="FF0000"/>
                </a:solidFill>
              </a:rPr>
              <a:t>PROCESS</a:t>
            </a:r>
            <a:br>
              <a:rPr lang="en-US" sz="1600" b="1" dirty="0">
                <a:solidFill>
                  <a:srgbClr val="FF0000"/>
                </a:solidFill>
              </a:rPr>
            </a:br>
            <a:br>
              <a:rPr lang="en-US" sz="1600" b="1" dirty="0">
                <a:solidFill>
                  <a:srgbClr val="FF0000"/>
                </a:solidFill>
              </a:rPr>
            </a:br>
            <a:r>
              <a:rPr lang="en-US" sz="1600" b="1" dirty="0">
                <a:solidFill>
                  <a:srgbClr val="FF0000"/>
                </a:solidFill>
              </a:rPr>
              <a:t>  THINGS</a:t>
            </a:r>
          </a:p>
        </p:txBody>
      </p:sp>
      <p:sp>
        <p:nvSpPr>
          <p:cNvPr id="12" name="Curved Left Arrow 11">
            <a:extLst>
              <a:ext uri="{FF2B5EF4-FFF2-40B4-BE49-F238E27FC236}">
                <a16:creationId xmlns:a16="http://schemas.microsoft.com/office/drawing/2014/main" id="{B3C89FB9-E292-A94B-A301-BCA13D2CADF3}"/>
              </a:ext>
            </a:extLst>
          </p:cNvPr>
          <p:cNvSpPr/>
          <p:nvPr/>
        </p:nvSpPr>
        <p:spPr>
          <a:xfrm>
            <a:off x="5339196" y="3019238"/>
            <a:ext cx="443904" cy="747350"/>
          </a:xfrm>
          <a:prstGeom prst="curvedLeftArrow">
            <a:avLst/>
          </a:prstGeom>
          <a:solidFill>
            <a:schemeClr val="tx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tx1"/>
              </a:solidFill>
            </a:endParaRPr>
          </a:p>
        </p:txBody>
      </p:sp>
      <p:sp>
        <p:nvSpPr>
          <p:cNvPr id="13" name="Curved Left Arrow 12">
            <a:extLst>
              <a:ext uri="{FF2B5EF4-FFF2-40B4-BE49-F238E27FC236}">
                <a16:creationId xmlns:a16="http://schemas.microsoft.com/office/drawing/2014/main" id="{4EC4C119-2BBF-6E4A-91C2-2E23CF95D674}"/>
              </a:ext>
            </a:extLst>
          </p:cNvPr>
          <p:cNvSpPr/>
          <p:nvPr/>
        </p:nvSpPr>
        <p:spPr>
          <a:xfrm flipH="1" flipV="1">
            <a:off x="3978996" y="3005468"/>
            <a:ext cx="418473" cy="737552"/>
          </a:xfrm>
          <a:prstGeom prst="curvedLeftArrow">
            <a:avLst/>
          </a:prstGeom>
          <a:solidFill>
            <a:schemeClr val="tx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tx1"/>
              </a:solidFill>
            </a:endParaRPr>
          </a:p>
        </p:txBody>
      </p:sp>
      <p:sp>
        <p:nvSpPr>
          <p:cNvPr id="14" name="TextBox 13">
            <a:extLst>
              <a:ext uri="{FF2B5EF4-FFF2-40B4-BE49-F238E27FC236}">
                <a16:creationId xmlns:a16="http://schemas.microsoft.com/office/drawing/2014/main" id="{2AADFAAA-2872-2048-BEFF-F893068876DB}"/>
              </a:ext>
            </a:extLst>
          </p:cNvPr>
          <p:cNvSpPr txBox="1"/>
          <p:nvPr/>
        </p:nvSpPr>
        <p:spPr>
          <a:xfrm>
            <a:off x="6163587" y="2954604"/>
            <a:ext cx="1163679" cy="830997"/>
          </a:xfrm>
          <a:prstGeom prst="rect">
            <a:avLst/>
          </a:prstGeom>
          <a:noFill/>
        </p:spPr>
        <p:txBody>
          <a:bodyPr wrap="square" rtlCol="0">
            <a:spAutoFit/>
          </a:bodyPr>
          <a:lstStyle/>
          <a:p>
            <a:r>
              <a:rPr lang="en-US" sz="1600" b="1" dirty="0">
                <a:solidFill>
                  <a:srgbClr val="FF0000"/>
                </a:solidFill>
              </a:rPr>
              <a:t>PROCESS</a:t>
            </a:r>
            <a:br>
              <a:rPr lang="en-US" sz="1600" b="1" dirty="0">
                <a:solidFill>
                  <a:srgbClr val="FF0000"/>
                </a:solidFill>
              </a:rPr>
            </a:br>
            <a:br>
              <a:rPr lang="en-US" sz="1600" b="1" dirty="0">
                <a:solidFill>
                  <a:srgbClr val="FF0000"/>
                </a:solidFill>
              </a:rPr>
            </a:br>
            <a:r>
              <a:rPr lang="en-US" sz="1600" b="1" dirty="0">
                <a:solidFill>
                  <a:srgbClr val="FF0000"/>
                </a:solidFill>
              </a:rPr>
              <a:t>  THINGS</a:t>
            </a:r>
          </a:p>
        </p:txBody>
      </p:sp>
      <p:sp>
        <p:nvSpPr>
          <p:cNvPr id="15" name="Curved Left Arrow 14">
            <a:extLst>
              <a:ext uri="{FF2B5EF4-FFF2-40B4-BE49-F238E27FC236}">
                <a16:creationId xmlns:a16="http://schemas.microsoft.com/office/drawing/2014/main" id="{97837F1B-A632-B145-A4AA-C63BC6481A5D}"/>
              </a:ext>
            </a:extLst>
          </p:cNvPr>
          <p:cNvSpPr/>
          <p:nvPr/>
        </p:nvSpPr>
        <p:spPr>
          <a:xfrm>
            <a:off x="7105314" y="3015096"/>
            <a:ext cx="443904" cy="747350"/>
          </a:xfrm>
          <a:prstGeom prst="curvedLeftArrow">
            <a:avLst/>
          </a:prstGeom>
          <a:solidFill>
            <a:schemeClr val="tx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tx1"/>
              </a:solidFill>
            </a:endParaRPr>
          </a:p>
        </p:txBody>
      </p:sp>
      <p:sp>
        <p:nvSpPr>
          <p:cNvPr id="16" name="Curved Left Arrow 15">
            <a:extLst>
              <a:ext uri="{FF2B5EF4-FFF2-40B4-BE49-F238E27FC236}">
                <a16:creationId xmlns:a16="http://schemas.microsoft.com/office/drawing/2014/main" id="{F2D01FF4-E78D-7B4E-B976-A832A16F78A0}"/>
              </a:ext>
            </a:extLst>
          </p:cNvPr>
          <p:cNvSpPr/>
          <p:nvPr/>
        </p:nvSpPr>
        <p:spPr>
          <a:xfrm flipH="1" flipV="1">
            <a:off x="5745114" y="3001326"/>
            <a:ext cx="418473" cy="737552"/>
          </a:xfrm>
          <a:prstGeom prst="curvedLeftArrow">
            <a:avLst/>
          </a:prstGeom>
          <a:solidFill>
            <a:schemeClr val="tx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tx1"/>
              </a:solidFill>
            </a:endParaRPr>
          </a:p>
        </p:txBody>
      </p:sp>
      <p:sp>
        <p:nvSpPr>
          <p:cNvPr id="17" name="TextBox 16">
            <a:extLst>
              <a:ext uri="{FF2B5EF4-FFF2-40B4-BE49-F238E27FC236}">
                <a16:creationId xmlns:a16="http://schemas.microsoft.com/office/drawing/2014/main" id="{30378AFD-9713-484A-ABA5-F10A6D9C1219}"/>
              </a:ext>
            </a:extLst>
          </p:cNvPr>
          <p:cNvSpPr txBox="1"/>
          <p:nvPr/>
        </p:nvSpPr>
        <p:spPr>
          <a:xfrm>
            <a:off x="7979809" y="2894112"/>
            <a:ext cx="1163679" cy="830997"/>
          </a:xfrm>
          <a:prstGeom prst="rect">
            <a:avLst/>
          </a:prstGeom>
          <a:noFill/>
        </p:spPr>
        <p:txBody>
          <a:bodyPr wrap="square" rtlCol="0">
            <a:spAutoFit/>
          </a:bodyPr>
          <a:lstStyle/>
          <a:p>
            <a:r>
              <a:rPr lang="en-US" sz="1600" b="1" dirty="0">
                <a:solidFill>
                  <a:srgbClr val="FF0000"/>
                </a:solidFill>
              </a:rPr>
              <a:t>PROCESS</a:t>
            </a:r>
            <a:br>
              <a:rPr lang="en-US" sz="1600" b="1" dirty="0">
                <a:solidFill>
                  <a:srgbClr val="FF0000"/>
                </a:solidFill>
              </a:rPr>
            </a:br>
            <a:br>
              <a:rPr lang="en-US" sz="1600" b="1" dirty="0">
                <a:solidFill>
                  <a:srgbClr val="FF0000"/>
                </a:solidFill>
              </a:rPr>
            </a:br>
            <a:r>
              <a:rPr lang="en-US" sz="1600" b="1" dirty="0">
                <a:solidFill>
                  <a:srgbClr val="FF0000"/>
                </a:solidFill>
              </a:rPr>
              <a:t>  THINGS</a:t>
            </a:r>
          </a:p>
        </p:txBody>
      </p:sp>
      <p:sp>
        <p:nvSpPr>
          <p:cNvPr id="18" name="Curved Left Arrow 17">
            <a:extLst>
              <a:ext uri="{FF2B5EF4-FFF2-40B4-BE49-F238E27FC236}">
                <a16:creationId xmlns:a16="http://schemas.microsoft.com/office/drawing/2014/main" id="{25F059CD-CF73-904B-9357-87CD8005BC49}"/>
              </a:ext>
            </a:extLst>
          </p:cNvPr>
          <p:cNvSpPr/>
          <p:nvPr/>
        </p:nvSpPr>
        <p:spPr>
          <a:xfrm>
            <a:off x="8921536" y="2954604"/>
            <a:ext cx="443904" cy="747350"/>
          </a:xfrm>
          <a:prstGeom prst="curvedLeftArrow">
            <a:avLst/>
          </a:prstGeom>
          <a:solidFill>
            <a:schemeClr val="tx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tx1"/>
              </a:solidFill>
            </a:endParaRPr>
          </a:p>
        </p:txBody>
      </p:sp>
      <p:sp>
        <p:nvSpPr>
          <p:cNvPr id="19" name="Curved Left Arrow 18">
            <a:extLst>
              <a:ext uri="{FF2B5EF4-FFF2-40B4-BE49-F238E27FC236}">
                <a16:creationId xmlns:a16="http://schemas.microsoft.com/office/drawing/2014/main" id="{D847CD77-F257-4B48-B9AF-D8FD9B68086F}"/>
              </a:ext>
            </a:extLst>
          </p:cNvPr>
          <p:cNvSpPr/>
          <p:nvPr/>
        </p:nvSpPr>
        <p:spPr>
          <a:xfrm flipH="1" flipV="1">
            <a:off x="7561336" y="2940834"/>
            <a:ext cx="418473" cy="737552"/>
          </a:xfrm>
          <a:prstGeom prst="curvedLeftArrow">
            <a:avLst/>
          </a:prstGeom>
          <a:solidFill>
            <a:schemeClr val="tx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tx1"/>
              </a:solidFill>
            </a:endParaRPr>
          </a:p>
        </p:txBody>
      </p:sp>
      <p:sp>
        <p:nvSpPr>
          <p:cNvPr id="20" name="TextBox 19">
            <a:extLst>
              <a:ext uri="{FF2B5EF4-FFF2-40B4-BE49-F238E27FC236}">
                <a16:creationId xmlns:a16="http://schemas.microsoft.com/office/drawing/2014/main" id="{C8A9C994-061D-7542-882B-2D69225D9DDB}"/>
              </a:ext>
            </a:extLst>
          </p:cNvPr>
          <p:cNvSpPr txBox="1"/>
          <p:nvPr/>
        </p:nvSpPr>
        <p:spPr>
          <a:xfrm>
            <a:off x="-991739" y="3038663"/>
            <a:ext cx="1163679" cy="830997"/>
          </a:xfrm>
          <a:prstGeom prst="rect">
            <a:avLst/>
          </a:prstGeom>
          <a:noFill/>
        </p:spPr>
        <p:txBody>
          <a:bodyPr wrap="square" rtlCol="0">
            <a:spAutoFit/>
          </a:bodyPr>
          <a:lstStyle/>
          <a:p>
            <a:r>
              <a:rPr lang="en-US" sz="1600" b="1" dirty="0">
                <a:solidFill>
                  <a:srgbClr val="FF0000"/>
                </a:solidFill>
              </a:rPr>
              <a:t>PROCESS</a:t>
            </a:r>
            <a:br>
              <a:rPr lang="en-US" sz="1600" b="1" dirty="0">
                <a:solidFill>
                  <a:srgbClr val="FF0000"/>
                </a:solidFill>
              </a:rPr>
            </a:br>
            <a:br>
              <a:rPr lang="en-US" sz="1600" b="1" dirty="0">
                <a:solidFill>
                  <a:srgbClr val="FF0000"/>
                </a:solidFill>
              </a:rPr>
            </a:br>
            <a:r>
              <a:rPr lang="en-US" sz="1600" b="1" dirty="0">
                <a:solidFill>
                  <a:srgbClr val="FF0000"/>
                </a:solidFill>
              </a:rPr>
              <a:t>  THINGS</a:t>
            </a:r>
          </a:p>
        </p:txBody>
      </p:sp>
      <p:sp>
        <p:nvSpPr>
          <p:cNvPr id="21" name="Curved Left Arrow 20">
            <a:extLst>
              <a:ext uri="{FF2B5EF4-FFF2-40B4-BE49-F238E27FC236}">
                <a16:creationId xmlns:a16="http://schemas.microsoft.com/office/drawing/2014/main" id="{50C8E965-B201-B148-ADDC-ED8A829A47D7}"/>
              </a:ext>
            </a:extLst>
          </p:cNvPr>
          <p:cNvSpPr/>
          <p:nvPr/>
        </p:nvSpPr>
        <p:spPr>
          <a:xfrm>
            <a:off x="-50012" y="3099155"/>
            <a:ext cx="443904" cy="747350"/>
          </a:xfrm>
          <a:prstGeom prst="curvedLeftArrow">
            <a:avLst/>
          </a:prstGeom>
          <a:solidFill>
            <a:schemeClr val="tx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tx1"/>
              </a:solidFill>
            </a:endParaRPr>
          </a:p>
        </p:txBody>
      </p:sp>
      <p:sp>
        <p:nvSpPr>
          <p:cNvPr id="22" name="Curved Left Arrow 21">
            <a:extLst>
              <a:ext uri="{FF2B5EF4-FFF2-40B4-BE49-F238E27FC236}">
                <a16:creationId xmlns:a16="http://schemas.microsoft.com/office/drawing/2014/main" id="{889D5E67-89E1-714C-8978-4B60FB4009B4}"/>
              </a:ext>
            </a:extLst>
          </p:cNvPr>
          <p:cNvSpPr/>
          <p:nvPr/>
        </p:nvSpPr>
        <p:spPr>
          <a:xfrm flipH="1" flipV="1">
            <a:off x="-1410212" y="3085385"/>
            <a:ext cx="418473" cy="737552"/>
          </a:xfrm>
          <a:prstGeom prst="curvedLeftArrow">
            <a:avLst/>
          </a:prstGeom>
          <a:solidFill>
            <a:schemeClr val="tx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tx1"/>
              </a:solidFill>
            </a:endParaRPr>
          </a:p>
        </p:txBody>
      </p:sp>
      <p:sp>
        <p:nvSpPr>
          <p:cNvPr id="41" name="TextBox 40">
            <a:extLst>
              <a:ext uri="{FF2B5EF4-FFF2-40B4-BE49-F238E27FC236}">
                <a16:creationId xmlns:a16="http://schemas.microsoft.com/office/drawing/2014/main" id="{0BB0E00B-F484-ED42-9ABA-7B2BC80D1E4F}"/>
              </a:ext>
            </a:extLst>
          </p:cNvPr>
          <p:cNvSpPr txBox="1"/>
          <p:nvPr/>
        </p:nvSpPr>
        <p:spPr>
          <a:xfrm>
            <a:off x="828927" y="1401330"/>
            <a:ext cx="1163679" cy="830997"/>
          </a:xfrm>
          <a:prstGeom prst="rect">
            <a:avLst/>
          </a:prstGeom>
          <a:noFill/>
        </p:spPr>
        <p:txBody>
          <a:bodyPr wrap="square" rtlCol="0">
            <a:spAutoFit/>
          </a:bodyPr>
          <a:lstStyle/>
          <a:p>
            <a:r>
              <a:rPr lang="en-US" sz="1600" b="1" dirty="0"/>
              <a:t>PROCESS</a:t>
            </a:r>
            <a:br>
              <a:rPr lang="en-US" sz="1600" b="1" dirty="0"/>
            </a:br>
            <a:br>
              <a:rPr lang="en-US" sz="1600" b="1" dirty="0"/>
            </a:br>
            <a:r>
              <a:rPr lang="en-US" sz="1600" b="1" dirty="0"/>
              <a:t>  THINGS</a:t>
            </a:r>
          </a:p>
        </p:txBody>
      </p:sp>
      <p:sp>
        <p:nvSpPr>
          <p:cNvPr id="42" name="Curved Left Arrow 41">
            <a:extLst>
              <a:ext uri="{FF2B5EF4-FFF2-40B4-BE49-F238E27FC236}">
                <a16:creationId xmlns:a16="http://schemas.microsoft.com/office/drawing/2014/main" id="{BBDE4844-861C-1C49-BA5E-38F5311A30BF}"/>
              </a:ext>
            </a:extLst>
          </p:cNvPr>
          <p:cNvSpPr/>
          <p:nvPr/>
        </p:nvSpPr>
        <p:spPr>
          <a:xfrm>
            <a:off x="1770654" y="1461822"/>
            <a:ext cx="443904" cy="747350"/>
          </a:xfrm>
          <a:prstGeom prst="curvedLeftArrow">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tx1"/>
              </a:solidFill>
            </a:endParaRPr>
          </a:p>
        </p:txBody>
      </p:sp>
      <p:sp>
        <p:nvSpPr>
          <p:cNvPr id="43" name="Curved Left Arrow 42">
            <a:extLst>
              <a:ext uri="{FF2B5EF4-FFF2-40B4-BE49-F238E27FC236}">
                <a16:creationId xmlns:a16="http://schemas.microsoft.com/office/drawing/2014/main" id="{2E65C20E-FADE-E943-97CD-DBACB3776E34}"/>
              </a:ext>
            </a:extLst>
          </p:cNvPr>
          <p:cNvSpPr/>
          <p:nvPr/>
        </p:nvSpPr>
        <p:spPr>
          <a:xfrm flipH="1" flipV="1">
            <a:off x="410454" y="1448052"/>
            <a:ext cx="418473" cy="737552"/>
          </a:xfrm>
          <a:prstGeom prst="curvedLeftArrow">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tx1"/>
              </a:solidFill>
            </a:endParaRPr>
          </a:p>
        </p:txBody>
      </p:sp>
      <p:sp>
        <p:nvSpPr>
          <p:cNvPr id="44" name="TextBox 43">
            <a:extLst>
              <a:ext uri="{FF2B5EF4-FFF2-40B4-BE49-F238E27FC236}">
                <a16:creationId xmlns:a16="http://schemas.microsoft.com/office/drawing/2014/main" id="{990D0DFA-89C5-7847-8955-0C6C52336066}"/>
              </a:ext>
            </a:extLst>
          </p:cNvPr>
          <p:cNvSpPr txBox="1"/>
          <p:nvPr/>
        </p:nvSpPr>
        <p:spPr>
          <a:xfrm>
            <a:off x="2633031" y="1378175"/>
            <a:ext cx="1163679" cy="830997"/>
          </a:xfrm>
          <a:prstGeom prst="rect">
            <a:avLst/>
          </a:prstGeom>
          <a:noFill/>
        </p:spPr>
        <p:txBody>
          <a:bodyPr wrap="square" rtlCol="0">
            <a:spAutoFit/>
          </a:bodyPr>
          <a:lstStyle/>
          <a:p>
            <a:r>
              <a:rPr lang="en-US" sz="1600" b="1" dirty="0"/>
              <a:t>PROCESS</a:t>
            </a:r>
            <a:br>
              <a:rPr lang="en-US" sz="1600" b="1" dirty="0"/>
            </a:br>
            <a:br>
              <a:rPr lang="en-US" sz="1600" b="1" dirty="0"/>
            </a:br>
            <a:r>
              <a:rPr lang="en-US" sz="1600" b="1" dirty="0"/>
              <a:t>  THINGS</a:t>
            </a:r>
          </a:p>
        </p:txBody>
      </p:sp>
      <p:sp>
        <p:nvSpPr>
          <p:cNvPr id="45" name="Curved Left Arrow 44">
            <a:extLst>
              <a:ext uri="{FF2B5EF4-FFF2-40B4-BE49-F238E27FC236}">
                <a16:creationId xmlns:a16="http://schemas.microsoft.com/office/drawing/2014/main" id="{B746D094-8030-FA4E-939F-B8EAF0220774}"/>
              </a:ext>
            </a:extLst>
          </p:cNvPr>
          <p:cNvSpPr/>
          <p:nvPr/>
        </p:nvSpPr>
        <p:spPr>
          <a:xfrm>
            <a:off x="3574758" y="1438667"/>
            <a:ext cx="443904" cy="747350"/>
          </a:xfrm>
          <a:prstGeom prst="curvedLeftArrow">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tx1"/>
              </a:solidFill>
            </a:endParaRPr>
          </a:p>
        </p:txBody>
      </p:sp>
      <p:sp>
        <p:nvSpPr>
          <p:cNvPr id="46" name="Curved Left Arrow 45">
            <a:extLst>
              <a:ext uri="{FF2B5EF4-FFF2-40B4-BE49-F238E27FC236}">
                <a16:creationId xmlns:a16="http://schemas.microsoft.com/office/drawing/2014/main" id="{78472599-524A-7143-94CA-168E5508FE1A}"/>
              </a:ext>
            </a:extLst>
          </p:cNvPr>
          <p:cNvSpPr/>
          <p:nvPr/>
        </p:nvSpPr>
        <p:spPr>
          <a:xfrm flipH="1" flipV="1">
            <a:off x="2214558" y="1424897"/>
            <a:ext cx="418473" cy="737552"/>
          </a:xfrm>
          <a:prstGeom prst="curvedLeftArrow">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tx1"/>
              </a:solidFill>
            </a:endParaRPr>
          </a:p>
        </p:txBody>
      </p:sp>
      <p:sp>
        <p:nvSpPr>
          <p:cNvPr id="47" name="TextBox 46">
            <a:extLst>
              <a:ext uri="{FF2B5EF4-FFF2-40B4-BE49-F238E27FC236}">
                <a16:creationId xmlns:a16="http://schemas.microsoft.com/office/drawing/2014/main" id="{9E4F1A89-5C0C-9849-83A7-EC7E9C5DD09A}"/>
              </a:ext>
            </a:extLst>
          </p:cNvPr>
          <p:cNvSpPr txBox="1"/>
          <p:nvPr/>
        </p:nvSpPr>
        <p:spPr>
          <a:xfrm>
            <a:off x="4437135" y="1344980"/>
            <a:ext cx="1163679" cy="830997"/>
          </a:xfrm>
          <a:prstGeom prst="rect">
            <a:avLst/>
          </a:prstGeom>
          <a:noFill/>
        </p:spPr>
        <p:txBody>
          <a:bodyPr wrap="square" rtlCol="0">
            <a:spAutoFit/>
          </a:bodyPr>
          <a:lstStyle/>
          <a:p>
            <a:r>
              <a:rPr lang="en-US" sz="1600" b="1" dirty="0"/>
              <a:t>PROCESS</a:t>
            </a:r>
            <a:br>
              <a:rPr lang="en-US" sz="1600" b="1" dirty="0"/>
            </a:br>
            <a:br>
              <a:rPr lang="en-US" sz="1600" b="1" dirty="0"/>
            </a:br>
            <a:r>
              <a:rPr lang="en-US" sz="1600" b="1" dirty="0"/>
              <a:t>  THINGS</a:t>
            </a:r>
          </a:p>
        </p:txBody>
      </p:sp>
      <p:sp>
        <p:nvSpPr>
          <p:cNvPr id="48" name="Curved Left Arrow 47">
            <a:extLst>
              <a:ext uri="{FF2B5EF4-FFF2-40B4-BE49-F238E27FC236}">
                <a16:creationId xmlns:a16="http://schemas.microsoft.com/office/drawing/2014/main" id="{3EC43455-7BB8-FE47-8686-8D59046E95A1}"/>
              </a:ext>
            </a:extLst>
          </p:cNvPr>
          <p:cNvSpPr/>
          <p:nvPr/>
        </p:nvSpPr>
        <p:spPr>
          <a:xfrm>
            <a:off x="5378862" y="1405472"/>
            <a:ext cx="443904" cy="747350"/>
          </a:xfrm>
          <a:prstGeom prst="curvedLeftArrow">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tx1"/>
              </a:solidFill>
            </a:endParaRPr>
          </a:p>
        </p:txBody>
      </p:sp>
      <p:sp>
        <p:nvSpPr>
          <p:cNvPr id="49" name="Curved Left Arrow 48">
            <a:extLst>
              <a:ext uri="{FF2B5EF4-FFF2-40B4-BE49-F238E27FC236}">
                <a16:creationId xmlns:a16="http://schemas.microsoft.com/office/drawing/2014/main" id="{85B2C283-4790-644E-896C-6E45C351B7E6}"/>
              </a:ext>
            </a:extLst>
          </p:cNvPr>
          <p:cNvSpPr/>
          <p:nvPr/>
        </p:nvSpPr>
        <p:spPr>
          <a:xfrm flipH="1" flipV="1">
            <a:off x="4018662" y="1391702"/>
            <a:ext cx="418473" cy="737552"/>
          </a:xfrm>
          <a:prstGeom prst="curvedLeftArrow">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tx1"/>
              </a:solidFill>
            </a:endParaRPr>
          </a:p>
        </p:txBody>
      </p:sp>
      <p:sp>
        <p:nvSpPr>
          <p:cNvPr id="50" name="TextBox 49">
            <a:extLst>
              <a:ext uri="{FF2B5EF4-FFF2-40B4-BE49-F238E27FC236}">
                <a16:creationId xmlns:a16="http://schemas.microsoft.com/office/drawing/2014/main" id="{087931B7-3D1B-B840-9442-1E15BFEB3B30}"/>
              </a:ext>
            </a:extLst>
          </p:cNvPr>
          <p:cNvSpPr txBox="1"/>
          <p:nvPr/>
        </p:nvSpPr>
        <p:spPr>
          <a:xfrm>
            <a:off x="6203253" y="1340838"/>
            <a:ext cx="1163679" cy="830997"/>
          </a:xfrm>
          <a:prstGeom prst="rect">
            <a:avLst/>
          </a:prstGeom>
          <a:noFill/>
        </p:spPr>
        <p:txBody>
          <a:bodyPr wrap="square" rtlCol="0">
            <a:spAutoFit/>
          </a:bodyPr>
          <a:lstStyle/>
          <a:p>
            <a:r>
              <a:rPr lang="en-US" sz="1600" b="1" dirty="0"/>
              <a:t>PROCESS</a:t>
            </a:r>
            <a:br>
              <a:rPr lang="en-US" sz="1600" b="1" dirty="0"/>
            </a:br>
            <a:br>
              <a:rPr lang="en-US" sz="1600" b="1" dirty="0"/>
            </a:br>
            <a:r>
              <a:rPr lang="en-US" sz="1600" b="1" dirty="0"/>
              <a:t>  THINGS</a:t>
            </a:r>
          </a:p>
        </p:txBody>
      </p:sp>
      <p:sp>
        <p:nvSpPr>
          <p:cNvPr id="51" name="Curved Left Arrow 50">
            <a:extLst>
              <a:ext uri="{FF2B5EF4-FFF2-40B4-BE49-F238E27FC236}">
                <a16:creationId xmlns:a16="http://schemas.microsoft.com/office/drawing/2014/main" id="{A46C6621-39C8-B741-92CF-9A806D7B327F}"/>
              </a:ext>
            </a:extLst>
          </p:cNvPr>
          <p:cNvSpPr/>
          <p:nvPr/>
        </p:nvSpPr>
        <p:spPr>
          <a:xfrm>
            <a:off x="7144980" y="1401330"/>
            <a:ext cx="443904" cy="747350"/>
          </a:xfrm>
          <a:prstGeom prst="curvedLeftArrow">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tx1"/>
              </a:solidFill>
            </a:endParaRPr>
          </a:p>
        </p:txBody>
      </p:sp>
      <p:sp>
        <p:nvSpPr>
          <p:cNvPr id="52" name="Curved Left Arrow 51">
            <a:extLst>
              <a:ext uri="{FF2B5EF4-FFF2-40B4-BE49-F238E27FC236}">
                <a16:creationId xmlns:a16="http://schemas.microsoft.com/office/drawing/2014/main" id="{AB502FAE-F9C8-3949-9EA9-28C4E287C635}"/>
              </a:ext>
            </a:extLst>
          </p:cNvPr>
          <p:cNvSpPr/>
          <p:nvPr/>
        </p:nvSpPr>
        <p:spPr>
          <a:xfrm flipH="1" flipV="1">
            <a:off x="5784780" y="1387560"/>
            <a:ext cx="418473" cy="737552"/>
          </a:xfrm>
          <a:prstGeom prst="curvedLeftArrow">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tx1"/>
              </a:solidFill>
            </a:endParaRPr>
          </a:p>
        </p:txBody>
      </p:sp>
      <p:sp>
        <p:nvSpPr>
          <p:cNvPr id="53" name="TextBox 52">
            <a:extLst>
              <a:ext uri="{FF2B5EF4-FFF2-40B4-BE49-F238E27FC236}">
                <a16:creationId xmlns:a16="http://schemas.microsoft.com/office/drawing/2014/main" id="{4F6CFAA2-9A50-2B4E-9F4A-71A1BF7F440F}"/>
              </a:ext>
            </a:extLst>
          </p:cNvPr>
          <p:cNvSpPr txBox="1"/>
          <p:nvPr/>
        </p:nvSpPr>
        <p:spPr>
          <a:xfrm>
            <a:off x="8019475" y="1317924"/>
            <a:ext cx="1163679" cy="830997"/>
          </a:xfrm>
          <a:prstGeom prst="rect">
            <a:avLst/>
          </a:prstGeom>
          <a:noFill/>
        </p:spPr>
        <p:txBody>
          <a:bodyPr wrap="square" rtlCol="0">
            <a:spAutoFit/>
          </a:bodyPr>
          <a:lstStyle/>
          <a:p>
            <a:r>
              <a:rPr lang="en-US" sz="1600" b="1" dirty="0"/>
              <a:t>PROCESS</a:t>
            </a:r>
            <a:br>
              <a:rPr lang="en-US" sz="1600" b="1" dirty="0"/>
            </a:br>
            <a:br>
              <a:rPr lang="en-US" sz="1600" b="1" dirty="0"/>
            </a:br>
            <a:r>
              <a:rPr lang="en-US" sz="1600" b="1" dirty="0"/>
              <a:t>  THINGS</a:t>
            </a:r>
          </a:p>
        </p:txBody>
      </p:sp>
      <p:sp>
        <p:nvSpPr>
          <p:cNvPr id="54" name="Curved Left Arrow 53">
            <a:extLst>
              <a:ext uri="{FF2B5EF4-FFF2-40B4-BE49-F238E27FC236}">
                <a16:creationId xmlns:a16="http://schemas.microsoft.com/office/drawing/2014/main" id="{6CACFCB8-F1F7-9D43-BDA3-8D71A3EBC2BF}"/>
              </a:ext>
            </a:extLst>
          </p:cNvPr>
          <p:cNvSpPr/>
          <p:nvPr/>
        </p:nvSpPr>
        <p:spPr>
          <a:xfrm>
            <a:off x="8961202" y="1340838"/>
            <a:ext cx="443904" cy="747350"/>
          </a:xfrm>
          <a:prstGeom prst="curvedLeftArrow">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tx1"/>
              </a:solidFill>
            </a:endParaRPr>
          </a:p>
        </p:txBody>
      </p:sp>
      <p:sp>
        <p:nvSpPr>
          <p:cNvPr id="55" name="Curved Left Arrow 54">
            <a:extLst>
              <a:ext uri="{FF2B5EF4-FFF2-40B4-BE49-F238E27FC236}">
                <a16:creationId xmlns:a16="http://schemas.microsoft.com/office/drawing/2014/main" id="{392C7E0A-4706-564B-9027-FB705AB83211}"/>
              </a:ext>
            </a:extLst>
          </p:cNvPr>
          <p:cNvSpPr/>
          <p:nvPr/>
        </p:nvSpPr>
        <p:spPr>
          <a:xfrm flipH="1" flipV="1">
            <a:off x="7601002" y="1327068"/>
            <a:ext cx="418473" cy="737552"/>
          </a:xfrm>
          <a:prstGeom prst="curvedLeftArrow">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tx1"/>
              </a:solidFill>
            </a:endParaRPr>
          </a:p>
        </p:txBody>
      </p:sp>
      <p:sp>
        <p:nvSpPr>
          <p:cNvPr id="56" name="TextBox 55">
            <a:extLst>
              <a:ext uri="{FF2B5EF4-FFF2-40B4-BE49-F238E27FC236}">
                <a16:creationId xmlns:a16="http://schemas.microsoft.com/office/drawing/2014/main" id="{34EFCCA7-6B4C-7E46-9F9C-FB2BDC666AAA}"/>
              </a:ext>
            </a:extLst>
          </p:cNvPr>
          <p:cNvSpPr txBox="1"/>
          <p:nvPr/>
        </p:nvSpPr>
        <p:spPr>
          <a:xfrm>
            <a:off x="-952073" y="1424897"/>
            <a:ext cx="1163679" cy="830997"/>
          </a:xfrm>
          <a:prstGeom prst="rect">
            <a:avLst/>
          </a:prstGeom>
          <a:noFill/>
        </p:spPr>
        <p:txBody>
          <a:bodyPr wrap="square" rtlCol="0">
            <a:spAutoFit/>
          </a:bodyPr>
          <a:lstStyle/>
          <a:p>
            <a:r>
              <a:rPr lang="en-US" sz="1600" b="1" dirty="0">
                <a:solidFill>
                  <a:srgbClr val="FF0000"/>
                </a:solidFill>
              </a:rPr>
              <a:t>PROCESS</a:t>
            </a:r>
            <a:br>
              <a:rPr lang="en-US" sz="1600" b="1" dirty="0">
                <a:solidFill>
                  <a:srgbClr val="FF0000"/>
                </a:solidFill>
              </a:rPr>
            </a:br>
            <a:br>
              <a:rPr lang="en-US" sz="1600" b="1" dirty="0">
                <a:solidFill>
                  <a:srgbClr val="FF0000"/>
                </a:solidFill>
              </a:rPr>
            </a:br>
            <a:r>
              <a:rPr lang="en-US" sz="1600" b="1" dirty="0">
                <a:solidFill>
                  <a:srgbClr val="FF0000"/>
                </a:solidFill>
              </a:rPr>
              <a:t>  THINGS</a:t>
            </a:r>
          </a:p>
        </p:txBody>
      </p:sp>
      <p:sp>
        <p:nvSpPr>
          <p:cNvPr id="57" name="Curved Left Arrow 56">
            <a:extLst>
              <a:ext uri="{FF2B5EF4-FFF2-40B4-BE49-F238E27FC236}">
                <a16:creationId xmlns:a16="http://schemas.microsoft.com/office/drawing/2014/main" id="{E2161A67-4E06-5041-9252-9190B1A81B03}"/>
              </a:ext>
            </a:extLst>
          </p:cNvPr>
          <p:cNvSpPr/>
          <p:nvPr/>
        </p:nvSpPr>
        <p:spPr>
          <a:xfrm>
            <a:off x="-10346" y="1485389"/>
            <a:ext cx="443904" cy="747350"/>
          </a:xfrm>
          <a:prstGeom prst="curvedLeftArrow">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tx1"/>
              </a:solidFill>
            </a:endParaRPr>
          </a:p>
        </p:txBody>
      </p:sp>
      <p:sp>
        <p:nvSpPr>
          <p:cNvPr id="58" name="Curved Left Arrow 57">
            <a:extLst>
              <a:ext uri="{FF2B5EF4-FFF2-40B4-BE49-F238E27FC236}">
                <a16:creationId xmlns:a16="http://schemas.microsoft.com/office/drawing/2014/main" id="{4E22FFA8-084A-F342-91F5-8F776F7145B0}"/>
              </a:ext>
            </a:extLst>
          </p:cNvPr>
          <p:cNvSpPr/>
          <p:nvPr/>
        </p:nvSpPr>
        <p:spPr>
          <a:xfrm flipH="1" flipV="1">
            <a:off x="-1370546" y="1471619"/>
            <a:ext cx="418473" cy="737552"/>
          </a:xfrm>
          <a:prstGeom prst="curvedLeftArrow">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tx1"/>
              </a:solidFill>
            </a:endParaRPr>
          </a:p>
        </p:txBody>
      </p:sp>
      <p:sp>
        <p:nvSpPr>
          <p:cNvPr id="59" name="TextBox 58">
            <a:extLst>
              <a:ext uri="{FF2B5EF4-FFF2-40B4-BE49-F238E27FC236}">
                <a16:creationId xmlns:a16="http://schemas.microsoft.com/office/drawing/2014/main" id="{CE5D0785-6570-3747-A14C-F3840E25CC26}"/>
              </a:ext>
            </a:extLst>
          </p:cNvPr>
          <p:cNvSpPr txBox="1"/>
          <p:nvPr/>
        </p:nvSpPr>
        <p:spPr>
          <a:xfrm>
            <a:off x="1716061" y="2267210"/>
            <a:ext cx="10146082" cy="646331"/>
          </a:xfrm>
          <a:prstGeom prst="rect">
            <a:avLst/>
          </a:prstGeom>
          <a:noFill/>
        </p:spPr>
        <p:txBody>
          <a:bodyPr wrap="square" rtlCol="0">
            <a:spAutoFit/>
          </a:bodyPr>
          <a:lstStyle/>
          <a:p>
            <a:r>
              <a:rPr lang="en-US" b="1" dirty="0"/>
              <a:t>IF AN IDENTICAL NITROGEN CYCLE AROSE INDEPENDENTLY </a:t>
            </a:r>
          </a:p>
          <a:p>
            <a:r>
              <a:rPr lang="en-US" b="1" dirty="0"/>
              <a:t>ON MARS, IT WOULD NOT BE THE SAME CYCLE</a:t>
            </a:r>
          </a:p>
        </p:txBody>
      </p:sp>
      <p:sp>
        <p:nvSpPr>
          <p:cNvPr id="60" name="TextBox 59">
            <a:extLst>
              <a:ext uri="{FF2B5EF4-FFF2-40B4-BE49-F238E27FC236}">
                <a16:creationId xmlns:a16="http://schemas.microsoft.com/office/drawing/2014/main" id="{DA6B4171-9EDB-8041-906A-E13423CF1EE4}"/>
              </a:ext>
            </a:extLst>
          </p:cNvPr>
          <p:cNvSpPr txBox="1"/>
          <p:nvPr/>
        </p:nvSpPr>
        <p:spPr>
          <a:xfrm>
            <a:off x="1426400" y="3908618"/>
            <a:ext cx="10146082" cy="646331"/>
          </a:xfrm>
          <a:prstGeom prst="rect">
            <a:avLst/>
          </a:prstGeom>
          <a:noFill/>
        </p:spPr>
        <p:txBody>
          <a:bodyPr wrap="square" rtlCol="0">
            <a:spAutoFit/>
          </a:bodyPr>
          <a:lstStyle/>
          <a:p>
            <a:r>
              <a:rPr lang="en-US" b="1" dirty="0"/>
              <a:t>BUT BECAUSE OF SPATIOTEMPORAL NON-BOUNDEDNESS OF ITS </a:t>
            </a:r>
          </a:p>
          <a:p>
            <a:r>
              <a:rPr lang="en-US" b="1" dirty="0"/>
              <a:t>INTERMEDIATES, THERE MAY BE ONLY ONE NITROGEN CYCLE ON EARTH</a:t>
            </a:r>
          </a:p>
        </p:txBody>
      </p:sp>
      <p:pic>
        <p:nvPicPr>
          <p:cNvPr id="61" name="Picture 60">
            <a:extLst>
              <a:ext uri="{FF2B5EF4-FFF2-40B4-BE49-F238E27FC236}">
                <a16:creationId xmlns:a16="http://schemas.microsoft.com/office/drawing/2014/main" id="{DFB93AC7-3558-6A4D-8905-701B03D71852}"/>
              </a:ext>
            </a:extLst>
          </p:cNvPr>
          <p:cNvPicPr>
            <a:picLocks noChangeAspect="1"/>
          </p:cNvPicPr>
          <p:nvPr/>
        </p:nvPicPr>
        <p:blipFill>
          <a:blip r:embed="rId2"/>
          <a:stretch>
            <a:fillRect/>
          </a:stretch>
        </p:blipFill>
        <p:spPr>
          <a:xfrm>
            <a:off x="1046304" y="4830782"/>
            <a:ext cx="2561975" cy="1665283"/>
          </a:xfrm>
          <a:prstGeom prst="rect">
            <a:avLst/>
          </a:prstGeom>
        </p:spPr>
      </p:pic>
      <p:sp>
        <p:nvSpPr>
          <p:cNvPr id="62" name="TextBox 61">
            <a:extLst>
              <a:ext uri="{FF2B5EF4-FFF2-40B4-BE49-F238E27FC236}">
                <a16:creationId xmlns:a16="http://schemas.microsoft.com/office/drawing/2014/main" id="{93E8FD49-66CA-C04B-83F0-87E6761E3BE2}"/>
              </a:ext>
            </a:extLst>
          </p:cNvPr>
          <p:cNvSpPr txBox="1"/>
          <p:nvPr/>
        </p:nvSpPr>
        <p:spPr>
          <a:xfrm>
            <a:off x="3796710" y="5088361"/>
            <a:ext cx="4430252" cy="923330"/>
          </a:xfrm>
          <a:prstGeom prst="rect">
            <a:avLst/>
          </a:prstGeom>
          <a:noFill/>
        </p:spPr>
        <p:txBody>
          <a:bodyPr wrap="square" rtlCol="0">
            <a:spAutoFit/>
          </a:bodyPr>
          <a:lstStyle/>
          <a:p>
            <a:r>
              <a:rPr lang="en-US" b="1" dirty="0"/>
              <a:t>THE NUMBER OF SONGS SUNG BY HUMAN GUTS MIGHT BE DEPENDENT ON DIET, AND HOST POPULATION STRUCTURES</a:t>
            </a:r>
          </a:p>
        </p:txBody>
      </p:sp>
      <p:sp>
        <p:nvSpPr>
          <p:cNvPr id="63" name="TextBox 62">
            <a:extLst>
              <a:ext uri="{FF2B5EF4-FFF2-40B4-BE49-F238E27FC236}">
                <a16:creationId xmlns:a16="http://schemas.microsoft.com/office/drawing/2014/main" id="{80353ACE-0385-9B43-9EFE-CA97A106B530}"/>
              </a:ext>
            </a:extLst>
          </p:cNvPr>
          <p:cNvSpPr txBox="1"/>
          <p:nvPr/>
        </p:nvSpPr>
        <p:spPr>
          <a:xfrm>
            <a:off x="363241" y="224678"/>
            <a:ext cx="9567852" cy="830997"/>
          </a:xfrm>
          <a:prstGeom prst="rect">
            <a:avLst/>
          </a:prstGeom>
          <a:noFill/>
        </p:spPr>
        <p:txBody>
          <a:bodyPr wrap="square" rtlCol="0">
            <a:spAutoFit/>
          </a:bodyPr>
          <a:lstStyle/>
          <a:p>
            <a:r>
              <a:rPr lang="en-US" sz="2400" b="1" dirty="0"/>
              <a:t>CONTINUITY OF PROCESSES DEPENDS ON UNINTERRUPTED CAUSAL </a:t>
            </a:r>
          </a:p>
          <a:p>
            <a:r>
              <a:rPr lang="en-US" sz="2400" b="1" dirty="0"/>
              <a:t>CHAINS OF EVOLUTIONARY RECRUITMENT AND RE-PRODUCTION</a:t>
            </a:r>
          </a:p>
        </p:txBody>
      </p:sp>
    </p:spTree>
    <p:extLst>
      <p:ext uri="{BB962C8B-B14F-4D97-AF65-F5344CB8AC3E}">
        <p14:creationId xmlns:p14="http://schemas.microsoft.com/office/powerpoint/2010/main" val="27402868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A5EF341-C4EA-834C-B8EF-ADE2593C0F61}"/>
              </a:ext>
            </a:extLst>
          </p:cNvPr>
          <p:cNvPicPr>
            <a:picLocks noChangeAspect="1"/>
          </p:cNvPicPr>
          <p:nvPr/>
        </p:nvPicPr>
        <p:blipFill>
          <a:blip r:embed="rId2"/>
          <a:stretch>
            <a:fillRect/>
          </a:stretch>
        </p:blipFill>
        <p:spPr>
          <a:xfrm>
            <a:off x="2379945" y="228860"/>
            <a:ext cx="4540351" cy="6491353"/>
          </a:xfrm>
          <a:prstGeom prst="rect">
            <a:avLst/>
          </a:prstGeom>
        </p:spPr>
      </p:pic>
    </p:spTree>
    <p:extLst>
      <p:ext uri="{BB962C8B-B14F-4D97-AF65-F5344CB8AC3E}">
        <p14:creationId xmlns:p14="http://schemas.microsoft.com/office/powerpoint/2010/main" val="26545555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2A667C4-E243-0741-B084-67D29DFA1307}"/>
              </a:ext>
            </a:extLst>
          </p:cNvPr>
          <p:cNvSpPr txBox="1"/>
          <p:nvPr/>
        </p:nvSpPr>
        <p:spPr>
          <a:xfrm>
            <a:off x="826718" y="363255"/>
            <a:ext cx="7640877" cy="2554545"/>
          </a:xfrm>
          <a:prstGeom prst="rect">
            <a:avLst/>
          </a:prstGeom>
          <a:noFill/>
        </p:spPr>
        <p:txBody>
          <a:bodyPr wrap="square" rtlCol="0">
            <a:spAutoFit/>
          </a:bodyPr>
          <a:lstStyle/>
          <a:p>
            <a:r>
              <a:rPr lang="en-CA" sz="2000" dirty="0"/>
              <a:t>“One of the merits of an ontology of processes—by comparison with one of substances—is that it makes it possible </a:t>
            </a:r>
            <a:r>
              <a:rPr lang="en-CA" sz="2000" b="1" dirty="0"/>
              <a:t>to embrace the vagueness</a:t>
            </a:r>
            <a:r>
              <a:rPr lang="en-CA" sz="2000" dirty="0"/>
              <a:t> naturally suggested by such cases. It appears that distinguishing discrete individuals within the deeply entangled flux of interdependent living processes is often a matter of conceptual decision motivated by specific theoretical or practical interests.”  (</a:t>
            </a:r>
            <a:r>
              <a:rPr lang="en-CA" sz="2000" dirty="0" err="1"/>
              <a:t>Dupré</a:t>
            </a:r>
            <a:r>
              <a:rPr lang="en-CA" sz="2000" dirty="0"/>
              <a:t> and Nicholson, p. 22)</a:t>
            </a:r>
          </a:p>
          <a:p>
            <a:endParaRPr lang="en-US" sz="2000" dirty="0"/>
          </a:p>
        </p:txBody>
      </p:sp>
      <p:sp>
        <p:nvSpPr>
          <p:cNvPr id="3" name="TextBox 2">
            <a:extLst>
              <a:ext uri="{FF2B5EF4-FFF2-40B4-BE49-F238E27FC236}">
                <a16:creationId xmlns:a16="http://schemas.microsoft.com/office/drawing/2014/main" id="{1CD77C6B-F798-094B-A097-C0AAD0377022}"/>
              </a:ext>
            </a:extLst>
          </p:cNvPr>
          <p:cNvSpPr txBox="1"/>
          <p:nvPr/>
        </p:nvSpPr>
        <p:spPr>
          <a:xfrm>
            <a:off x="826717" y="2917800"/>
            <a:ext cx="7640877" cy="3170099"/>
          </a:xfrm>
          <a:prstGeom prst="rect">
            <a:avLst/>
          </a:prstGeom>
          <a:noFill/>
        </p:spPr>
        <p:txBody>
          <a:bodyPr wrap="square" rtlCol="0">
            <a:spAutoFit/>
          </a:bodyPr>
          <a:lstStyle/>
          <a:p>
            <a:r>
              <a:rPr lang="en-CA" sz="2000" dirty="0"/>
              <a:t>“So what is it that makes the various temporal stages of the Great Red Spot temporal stages of the same process? We take it that the answer must be sought in various forms of </a:t>
            </a:r>
            <a:r>
              <a:rPr lang="en-CA" sz="2000" b="1" dirty="0"/>
              <a:t>causal connection and continuity </a:t>
            </a:r>
            <a:r>
              <a:rPr lang="en-CA" sz="2000" dirty="0"/>
              <a:t>between the relevant stages.… We suspect that this is the general form of explanation that is needed to account for the persistence of a process. An obvious advantage of this way of explaining persistence is that it poses no restrictions on the amount of change that can take place between the properties of a process at different moments in time.” (</a:t>
            </a:r>
            <a:r>
              <a:rPr lang="en-CA" sz="2000" dirty="0" err="1"/>
              <a:t>Dupré</a:t>
            </a:r>
            <a:r>
              <a:rPr lang="en-CA" sz="2000" dirty="0"/>
              <a:t> and Nicholson, p. 25)</a:t>
            </a:r>
          </a:p>
          <a:p>
            <a:endParaRPr lang="en-US" sz="2000" dirty="0"/>
          </a:p>
        </p:txBody>
      </p:sp>
    </p:spTree>
    <p:extLst>
      <p:ext uri="{BB962C8B-B14F-4D97-AF65-F5344CB8AC3E}">
        <p14:creationId xmlns:p14="http://schemas.microsoft.com/office/powerpoint/2010/main" val="38706738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2A667C4-E243-0741-B084-67D29DFA1307}"/>
              </a:ext>
            </a:extLst>
          </p:cNvPr>
          <p:cNvSpPr txBox="1"/>
          <p:nvPr/>
        </p:nvSpPr>
        <p:spPr>
          <a:xfrm>
            <a:off x="450937" y="225469"/>
            <a:ext cx="8442542" cy="6247864"/>
          </a:xfrm>
          <a:prstGeom prst="rect">
            <a:avLst/>
          </a:prstGeom>
          <a:noFill/>
        </p:spPr>
        <p:txBody>
          <a:bodyPr wrap="square" rtlCol="0">
            <a:spAutoFit/>
          </a:bodyPr>
          <a:lstStyle/>
          <a:p>
            <a:r>
              <a:rPr lang="en-CA" sz="2000" dirty="0"/>
              <a:t>“If species or lineages are individual processes, how do they manage to maintain their coherence and stability over time? It would seem that, just as organisms persist by renewing the cells that compose them through constant metabolic turnover, so </a:t>
            </a:r>
            <a:r>
              <a:rPr lang="en-CA" sz="2000" b="1" dirty="0"/>
              <a:t>lineages persist by replacing the organisms that make them up through continuous cycles of reproduction … </a:t>
            </a:r>
          </a:p>
          <a:p>
            <a:endParaRPr lang="en-CA" sz="2000" b="1" dirty="0"/>
          </a:p>
          <a:p>
            <a:r>
              <a:rPr lang="en-CA" sz="2000" dirty="0"/>
              <a:t>… </a:t>
            </a:r>
            <a:r>
              <a:rPr lang="en-CA" sz="2000" b="1" dirty="0"/>
              <a:t>the persistence of a lineage is dependent on natural selection, understood here not as a cause of change but as a stabilizing force</a:t>
            </a:r>
            <a:r>
              <a:rPr lang="en-CA" sz="2000" dirty="0"/>
              <a:t>. Stabilizing selection leads to the continued production of very similar phenotypes in a lineage (namely the most adaptive ones), and this helps maintain its stability over long periods of time. </a:t>
            </a:r>
          </a:p>
          <a:p>
            <a:r>
              <a:rPr lang="en-CA" sz="2000" dirty="0"/>
              <a:t>    Of course, despite these numerous forms of stabilization, lineages do gradually change, and this results in their evolution …</a:t>
            </a:r>
          </a:p>
          <a:p>
            <a:endParaRPr lang="en-CA" sz="2000" dirty="0"/>
          </a:p>
          <a:p>
            <a:r>
              <a:rPr lang="en-CA" sz="2000" dirty="0"/>
              <a:t>… We offer one last and more speculative suggestion. </a:t>
            </a:r>
            <a:r>
              <a:rPr lang="en-CA" sz="2000" b="1" dirty="0"/>
              <a:t>Processual systems such as organisms and cells respond to their environment in ways that are conducive to their persistence.</a:t>
            </a:r>
            <a:r>
              <a:rPr lang="en-CA" sz="2000" dirty="0"/>
              <a:t> A growing number of theorists maintain that such responses are not merely automatic reactions elicited by environmental stimuli, but rather reflect purposive actions. ”  (</a:t>
            </a:r>
            <a:r>
              <a:rPr lang="en-CA" sz="2000" dirty="0" err="1"/>
              <a:t>Dupré</a:t>
            </a:r>
            <a:r>
              <a:rPr lang="en-CA" sz="2000" dirty="0"/>
              <a:t> and Nicholson, p. 35-36)</a:t>
            </a:r>
          </a:p>
          <a:p>
            <a:endParaRPr lang="en-US" sz="2000" dirty="0"/>
          </a:p>
        </p:txBody>
      </p:sp>
    </p:spTree>
    <p:extLst>
      <p:ext uri="{BB962C8B-B14F-4D97-AF65-F5344CB8AC3E}">
        <p14:creationId xmlns:p14="http://schemas.microsoft.com/office/powerpoint/2010/main" val="35803198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2A667C4-E243-0741-B084-67D29DFA1307}"/>
              </a:ext>
            </a:extLst>
          </p:cNvPr>
          <p:cNvSpPr txBox="1"/>
          <p:nvPr/>
        </p:nvSpPr>
        <p:spPr>
          <a:xfrm>
            <a:off x="433558" y="576197"/>
            <a:ext cx="8442542" cy="3170099"/>
          </a:xfrm>
          <a:prstGeom prst="rect">
            <a:avLst/>
          </a:prstGeom>
          <a:noFill/>
        </p:spPr>
        <p:txBody>
          <a:bodyPr wrap="square" rtlCol="0">
            <a:spAutoFit/>
          </a:bodyPr>
          <a:lstStyle/>
          <a:p>
            <a:r>
              <a:rPr lang="en-CA" sz="2000" dirty="0"/>
              <a:t>“… although our metaphysical account could focus on processes and minimize the role that individuals play in explanations, this would be a pyrrhic victory, for it would be difficult to offer an operationally equivalent definition of these processes in an evolutionary explanation. </a:t>
            </a:r>
            <a:r>
              <a:rPr lang="en-CA" sz="2000" b="1" dirty="0"/>
              <a:t>Biological individuals may be temporary ‘eddies in the constant flux of process’, but viewing them as genuine individuals is necessary for evolutionary explanations nonetheless</a:t>
            </a:r>
            <a:r>
              <a:rPr lang="en-CA" sz="2000" dirty="0"/>
              <a:t>. In a naturalistic metaphysics, this may be an indication that individuals are real enough and should retain a prominent role in our explanations.”  (Bouchard, p. 188)</a:t>
            </a:r>
          </a:p>
          <a:p>
            <a:endParaRPr lang="en-US" sz="2000" dirty="0"/>
          </a:p>
        </p:txBody>
      </p:sp>
      <p:sp>
        <p:nvSpPr>
          <p:cNvPr id="3" name="TextBox 2">
            <a:extLst>
              <a:ext uri="{FF2B5EF4-FFF2-40B4-BE49-F238E27FC236}">
                <a16:creationId xmlns:a16="http://schemas.microsoft.com/office/drawing/2014/main" id="{CE631354-07B0-1C40-86E3-BCCD43C9CF47}"/>
              </a:ext>
            </a:extLst>
          </p:cNvPr>
          <p:cNvSpPr txBox="1"/>
          <p:nvPr/>
        </p:nvSpPr>
        <p:spPr>
          <a:xfrm>
            <a:off x="828927" y="4031790"/>
            <a:ext cx="1163679" cy="830997"/>
          </a:xfrm>
          <a:prstGeom prst="rect">
            <a:avLst/>
          </a:prstGeom>
          <a:noFill/>
        </p:spPr>
        <p:txBody>
          <a:bodyPr wrap="square" rtlCol="0">
            <a:spAutoFit/>
          </a:bodyPr>
          <a:lstStyle/>
          <a:p>
            <a:r>
              <a:rPr lang="en-US" sz="1600" b="1" dirty="0"/>
              <a:t>PROCESS</a:t>
            </a:r>
            <a:br>
              <a:rPr lang="en-US" sz="1600" b="1" dirty="0"/>
            </a:br>
            <a:br>
              <a:rPr lang="en-US" sz="1600" b="1" dirty="0"/>
            </a:br>
            <a:r>
              <a:rPr lang="en-US" sz="1600" b="1" dirty="0"/>
              <a:t>  THINGS</a:t>
            </a:r>
          </a:p>
        </p:txBody>
      </p:sp>
      <p:sp>
        <p:nvSpPr>
          <p:cNvPr id="4" name="Curved Left Arrow 3">
            <a:extLst>
              <a:ext uri="{FF2B5EF4-FFF2-40B4-BE49-F238E27FC236}">
                <a16:creationId xmlns:a16="http://schemas.microsoft.com/office/drawing/2014/main" id="{EEC9C44F-1CF5-A548-8966-96AF850993AD}"/>
              </a:ext>
            </a:extLst>
          </p:cNvPr>
          <p:cNvSpPr/>
          <p:nvPr/>
        </p:nvSpPr>
        <p:spPr>
          <a:xfrm>
            <a:off x="1770654" y="4092282"/>
            <a:ext cx="443904" cy="747350"/>
          </a:xfrm>
          <a:prstGeom prst="curvedLeftArrow">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tx1"/>
              </a:solidFill>
            </a:endParaRPr>
          </a:p>
        </p:txBody>
      </p:sp>
      <p:sp>
        <p:nvSpPr>
          <p:cNvPr id="5" name="Curved Left Arrow 4">
            <a:extLst>
              <a:ext uri="{FF2B5EF4-FFF2-40B4-BE49-F238E27FC236}">
                <a16:creationId xmlns:a16="http://schemas.microsoft.com/office/drawing/2014/main" id="{D44C648E-ACE7-474F-8F66-CD8DE7E6E479}"/>
              </a:ext>
            </a:extLst>
          </p:cNvPr>
          <p:cNvSpPr/>
          <p:nvPr/>
        </p:nvSpPr>
        <p:spPr>
          <a:xfrm flipH="1" flipV="1">
            <a:off x="410454" y="4078512"/>
            <a:ext cx="418473" cy="737552"/>
          </a:xfrm>
          <a:prstGeom prst="curvedLeftArrow">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tx1"/>
              </a:solidFill>
            </a:endParaRPr>
          </a:p>
        </p:txBody>
      </p:sp>
      <p:sp>
        <p:nvSpPr>
          <p:cNvPr id="6" name="TextBox 5">
            <a:extLst>
              <a:ext uri="{FF2B5EF4-FFF2-40B4-BE49-F238E27FC236}">
                <a16:creationId xmlns:a16="http://schemas.microsoft.com/office/drawing/2014/main" id="{44DED5BC-B568-5948-A0E4-51B7E77DEBD7}"/>
              </a:ext>
            </a:extLst>
          </p:cNvPr>
          <p:cNvSpPr txBox="1"/>
          <p:nvPr/>
        </p:nvSpPr>
        <p:spPr>
          <a:xfrm>
            <a:off x="2633031" y="4008635"/>
            <a:ext cx="1163679" cy="830997"/>
          </a:xfrm>
          <a:prstGeom prst="rect">
            <a:avLst/>
          </a:prstGeom>
          <a:noFill/>
        </p:spPr>
        <p:txBody>
          <a:bodyPr wrap="square" rtlCol="0">
            <a:spAutoFit/>
          </a:bodyPr>
          <a:lstStyle/>
          <a:p>
            <a:r>
              <a:rPr lang="en-US" sz="1600" b="1" dirty="0"/>
              <a:t>PROCESS</a:t>
            </a:r>
            <a:br>
              <a:rPr lang="en-US" sz="1600" b="1" dirty="0"/>
            </a:br>
            <a:br>
              <a:rPr lang="en-US" sz="1600" b="1" dirty="0"/>
            </a:br>
            <a:r>
              <a:rPr lang="en-US" sz="1600" b="1" dirty="0"/>
              <a:t>  THINGS</a:t>
            </a:r>
          </a:p>
        </p:txBody>
      </p:sp>
      <p:sp>
        <p:nvSpPr>
          <p:cNvPr id="7" name="Curved Left Arrow 6">
            <a:extLst>
              <a:ext uri="{FF2B5EF4-FFF2-40B4-BE49-F238E27FC236}">
                <a16:creationId xmlns:a16="http://schemas.microsoft.com/office/drawing/2014/main" id="{2795FA75-A5F1-B044-BEEF-924A6524C779}"/>
              </a:ext>
            </a:extLst>
          </p:cNvPr>
          <p:cNvSpPr/>
          <p:nvPr/>
        </p:nvSpPr>
        <p:spPr>
          <a:xfrm>
            <a:off x="3574758" y="4069127"/>
            <a:ext cx="443904" cy="747350"/>
          </a:xfrm>
          <a:prstGeom prst="curvedLeftArrow">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tx1"/>
              </a:solidFill>
            </a:endParaRPr>
          </a:p>
        </p:txBody>
      </p:sp>
      <p:sp>
        <p:nvSpPr>
          <p:cNvPr id="8" name="Curved Left Arrow 7">
            <a:extLst>
              <a:ext uri="{FF2B5EF4-FFF2-40B4-BE49-F238E27FC236}">
                <a16:creationId xmlns:a16="http://schemas.microsoft.com/office/drawing/2014/main" id="{31A40858-0D51-CF42-BFCC-1AF002CC9125}"/>
              </a:ext>
            </a:extLst>
          </p:cNvPr>
          <p:cNvSpPr/>
          <p:nvPr/>
        </p:nvSpPr>
        <p:spPr>
          <a:xfrm flipH="1" flipV="1">
            <a:off x="2214558" y="4055357"/>
            <a:ext cx="418473" cy="737552"/>
          </a:xfrm>
          <a:prstGeom prst="curvedLeftArrow">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tx1"/>
              </a:solidFill>
            </a:endParaRPr>
          </a:p>
        </p:txBody>
      </p:sp>
      <p:sp>
        <p:nvSpPr>
          <p:cNvPr id="9" name="TextBox 8">
            <a:extLst>
              <a:ext uri="{FF2B5EF4-FFF2-40B4-BE49-F238E27FC236}">
                <a16:creationId xmlns:a16="http://schemas.microsoft.com/office/drawing/2014/main" id="{9F3508C9-8168-7F48-9F7D-22DB88DF2786}"/>
              </a:ext>
            </a:extLst>
          </p:cNvPr>
          <p:cNvSpPr txBox="1"/>
          <p:nvPr/>
        </p:nvSpPr>
        <p:spPr>
          <a:xfrm>
            <a:off x="4437135" y="3975440"/>
            <a:ext cx="1163679" cy="830997"/>
          </a:xfrm>
          <a:prstGeom prst="rect">
            <a:avLst/>
          </a:prstGeom>
          <a:noFill/>
        </p:spPr>
        <p:txBody>
          <a:bodyPr wrap="square" rtlCol="0">
            <a:spAutoFit/>
          </a:bodyPr>
          <a:lstStyle/>
          <a:p>
            <a:r>
              <a:rPr lang="en-US" sz="1600" b="1" dirty="0"/>
              <a:t>PROCESS</a:t>
            </a:r>
            <a:br>
              <a:rPr lang="en-US" sz="1600" b="1" dirty="0"/>
            </a:br>
            <a:br>
              <a:rPr lang="en-US" sz="1600" b="1" dirty="0"/>
            </a:br>
            <a:r>
              <a:rPr lang="en-US" sz="1600" b="1" dirty="0"/>
              <a:t>  THINGS</a:t>
            </a:r>
          </a:p>
        </p:txBody>
      </p:sp>
      <p:sp>
        <p:nvSpPr>
          <p:cNvPr id="10" name="Curved Left Arrow 9">
            <a:extLst>
              <a:ext uri="{FF2B5EF4-FFF2-40B4-BE49-F238E27FC236}">
                <a16:creationId xmlns:a16="http://schemas.microsoft.com/office/drawing/2014/main" id="{6E6663EE-4CCE-2542-901D-4408B2DFE628}"/>
              </a:ext>
            </a:extLst>
          </p:cNvPr>
          <p:cNvSpPr/>
          <p:nvPr/>
        </p:nvSpPr>
        <p:spPr>
          <a:xfrm>
            <a:off x="5378862" y="4035932"/>
            <a:ext cx="443904" cy="747350"/>
          </a:xfrm>
          <a:prstGeom prst="curvedLeftArrow">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tx1"/>
              </a:solidFill>
            </a:endParaRPr>
          </a:p>
        </p:txBody>
      </p:sp>
      <p:sp>
        <p:nvSpPr>
          <p:cNvPr id="11" name="Curved Left Arrow 10">
            <a:extLst>
              <a:ext uri="{FF2B5EF4-FFF2-40B4-BE49-F238E27FC236}">
                <a16:creationId xmlns:a16="http://schemas.microsoft.com/office/drawing/2014/main" id="{111CBFE9-208E-8141-B442-852530239154}"/>
              </a:ext>
            </a:extLst>
          </p:cNvPr>
          <p:cNvSpPr/>
          <p:nvPr/>
        </p:nvSpPr>
        <p:spPr>
          <a:xfrm flipH="1" flipV="1">
            <a:off x="4018662" y="4022162"/>
            <a:ext cx="418473" cy="737552"/>
          </a:xfrm>
          <a:prstGeom prst="curvedLeftArrow">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tx1"/>
              </a:solidFill>
            </a:endParaRPr>
          </a:p>
        </p:txBody>
      </p:sp>
      <p:sp>
        <p:nvSpPr>
          <p:cNvPr id="12" name="TextBox 11">
            <a:extLst>
              <a:ext uri="{FF2B5EF4-FFF2-40B4-BE49-F238E27FC236}">
                <a16:creationId xmlns:a16="http://schemas.microsoft.com/office/drawing/2014/main" id="{822DDE0B-03B8-374E-8B1E-2BD75C9B18B3}"/>
              </a:ext>
            </a:extLst>
          </p:cNvPr>
          <p:cNvSpPr txBox="1"/>
          <p:nvPr/>
        </p:nvSpPr>
        <p:spPr>
          <a:xfrm>
            <a:off x="6203253" y="3971298"/>
            <a:ext cx="1163679" cy="830997"/>
          </a:xfrm>
          <a:prstGeom prst="rect">
            <a:avLst/>
          </a:prstGeom>
          <a:noFill/>
        </p:spPr>
        <p:txBody>
          <a:bodyPr wrap="square" rtlCol="0">
            <a:spAutoFit/>
          </a:bodyPr>
          <a:lstStyle/>
          <a:p>
            <a:r>
              <a:rPr lang="en-US" sz="1600" b="1" dirty="0"/>
              <a:t>PROCESS</a:t>
            </a:r>
            <a:br>
              <a:rPr lang="en-US" sz="1600" b="1" dirty="0"/>
            </a:br>
            <a:br>
              <a:rPr lang="en-US" sz="1600" b="1" dirty="0"/>
            </a:br>
            <a:r>
              <a:rPr lang="en-US" sz="1600" b="1" dirty="0"/>
              <a:t>  THINGS</a:t>
            </a:r>
          </a:p>
        </p:txBody>
      </p:sp>
      <p:sp>
        <p:nvSpPr>
          <p:cNvPr id="13" name="Curved Left Arrow 12">
            <a:extLst>
              <a:ext uri="{FF2B5EF4-FFF2-40B4-BE49-F238E27FC236}">
                <a16:creationId xmlns:a16="http://schemas.microsoft.com/office/drawing/2014/main" id="{905F8F7C-C3B9-734B-AC14-6CE199B1D424}"/>
              </a:ext>
            </a:extLst>
          </p:cNvPr>
          <p:cNvSpPr/>
          <p:nvPr/>
        </p:nvSpPr>
        <p:spPr>
          <a:xfrm>
            <a:off x="7144980" y="4031790"/>
            <a:ext cx="443904" cy="747350"/>
          </a:xfrm>
          <a:prstGeom prst="curvedLeftArrow">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tx1"/>
              </a:solidFill>
            </a:endParaRPr>
          </a:p>
        </p:txBody>
      </p:sp>
      <p:sp>
        <p:nvSpPr>
          <p:cNvPr id="14" name="Curved Left Arrow 13">
            <a:extLst>
              <a:ext uri="{FF2B5EF4-FFF2-40B4-BE49-F238E27FC236}">
                <a16:creationId xmlns:a16="http://schemas.microsoft.com/office/drawing/2014/main" id="{A574DF7E-5FDC-D94F-BC82-209F0DEB54FE}"/>
              </a:ext>
            </a:extLst>
          </p:cNvPr>
          <p:cNvSpPr/>
          <p:nvPr/>
        </p:nvSpPr>
        <p:spPr>
          <a:xfrm flipH="1" flipV="1">
            <a:off x="5784780" y="4018020"/>
            <a:ext cx="418473" cy="737552"/>
          </a:xfrm>
          <a:prstGeom prst="curvedLeftArrow">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tx1"/>
              </a:solidFill>
            </a:endParaRPr>
          </a:p>
        </p:txBody>
      </p:sp>
      <p:sp>
        <p:nvSpPr>
          <p:cNvPr id="15" name="TextBox 14">
            <a:extLst>
              <a:ext uri="{FF2B5EF4-FFF2-40B4-BE49-F238E27FC236}">
                <a16:creationId xmlns:a16="http://schemas.microsoft.com/office/drawing/2014/main" id="{01266E0D-4C0D-C44F-B3C1-F4AD2F74FB53}"/>
              </a:ext>
            </a:extLst>
          </p:cNvPr>
          <p:cNvSpPr txBox="1"/>
          <p:nvPr/>
        </p:nvSpPr>
        <p:spPr>
          <a:xfrm>
            <a:off x="8019475" y="3948384"/>
            <a:ext cx="1163679" cy="830997"/>
          </a:xfrm>
          <a:prstGeom prst="rect">
            <a:avLst/>
          </a:prstGeom>
          <a:noFill/>
        </p:spPr>
        <p:txBody>
          <a:bodyPr wrap="square" rtlCol="0">
            <a:spAutoFit/>
          </a:bodyPr>
          <a:lstStyle/>
          <a:p>
            <a:r>
              <a:rPr lang="en-US" sz="1600" b="1" dirty="0"/>
              <a:t>PROCESS</a:t>
            </a:r>
            <a:br>
              <a:rPr lang="en-US" sz="1600" b="1" dirty="0"/>
            </a:br>
            <a:br>
              <a:rPr lang="en-US" sz="1600" b="1" dirty="0"/>
            </a:br>
            <a:r>
              <a:rPr lang="en-US" sz="1600" b="1" dirty="0"/>
              <a:t>  THINGS</a:t>
            </a:r>
          </a:p>
        </p:txBody>
      </p:sp>
      <p:sp>
        <p:nvSpPr>
          <p:cNvPr id="16" name="Curved Left Arrow 15">
            <a:extLst>
              <a:ext uri="{FF2B5EF4-FFF2-40B4-BE49-F238E27FC236}">
                <a16:creationId xmlns:a16="http://schemas.microsoft.com/office/drawing/2014/main" id="{4FADFBEE-D29E-FF48-9D4F-0C0A3CB5F5FB}"/>
              </a:ext>
            </a:extLst>
          </p:cNvPr>
          <p:cNvSpPr/>
          <p:nvPr/>
        </p:nvSpPr>
        <p:spPr>
          <a:xfrm>
            <a:off x="8961202" y="3971298"/>
            <a:ext cx="443904" cy="747350"/>
          </a:xfrm>
          <a:prstGeom prst="curvedLeftArrow">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tx1"/>
              </a:solidFill>
            </a:endParaRPr>
          </a:p>
        </p:txBody>
      </p:sp>
      <p:sp>
        <p:nvSpPr>
          <p:cNvPr id="17" name="Curved Left Arrow 16">
            <a:extLst>
              <a:ext uri="{FF2B5EF4-FFF2-40B4-BE49-F238E27FC236}">
                <a16:creationId xmlns:a16="http://schemas.microsoft.com/office/drawing/2014/main" id="{76E479EC-1C25-BD43-AF14-EA51A1ACCE78}"/>
              </a:ext>
            </a:extLst>
          </p:cNvPr>
          <p:cNvSpPr/>
          <p:nvPr/>
        </p:nvSpPr>
        <p:spPr>
          <a:xfrm flipH="1" flipV="1">
            <a:off x="7601002" y="3957528"/>
            <a:ext cx="418473" cy="737552"/>
          </a:xfrm>
          <a:prstGeom prst="curvedLeftArrow">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tx1"/>
              </a:solidFill>
            </a:endParaRPr>
          </a:p>
        </p:txBody>
      </p:sp>
      <p:sp>
        <p:nvSpPr>
          <p:cNvPr id="18" name="Curved Left Arrow 17">
            <a:extLst>
              <a:ext uri="{FF2B5EF4-FFF2-40B4-BE49-F238E27FC236}">
                <a16:creationId xmlns:a16="http://schemas.microsoft.com/office/drawing/2014/main" id="{1A9503B7-BE32-D14A-A987-B35D46574BEE}"/>
              </a:ext>
            </a:extLst>
          </p:cNvPr>
          <p:cNvSpPr/>
          <p:nvPr/>
        </p:nvSpPr>
        <p:spPr>
          <a:xfrm>
            <a:off x="-10346" y="4115849"/>
            <a:ext cx="443904" cy="747350"/>
          </a:xfrm>
          <a:prstGeom prst="curvedLeftArrow">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tx1"/>
              </a:solidFill>
            </a:endParaRPr>
          </a:p>
        </p:txBody>
      </p:sp>
    </p:spTree>
    <p:extLst>
      <p:ext uri="{BB962C8B-B14F-4D97-AF65-F5344CB8AC3E}">
        <p14:creationId xmlns:p14="http://schemas.microsoft.com/office/powerpoint/2010/main" val="26900565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29216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1318</TotalTime>
  <Words>4401</Words>
  <Application>Microsoft Macintosh PowerPoint</Application>
  <PresentationFormat>On-screen Show (4:3)</PresentationFormat>
  <Paragraphs>422</Paragraphs>
  <Slides>56</Slides>
  <Notes>31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56</vt:i4>
      </vt:variant>
    </vt:vector>
  </HeadingPairs>
  <TitlesOfParts>
    <vt:vector size="61" baseType="lpstr">
      <vt:lpstr>Arial</vt:lpstr>
      <vt:lpstr>Calibri</vt:lpstr>
      <vt:lpstr>Mangal</vt:lpstr>
      <vt:lpstr>Wingdings</vt:lpstr>
      <vt:lpstr>Office Theme</vt:lpstr>
      <vt:lpstr>IT’S THE SONG, NOT THE SINGER (ITSNTS*) THINKING: WHY, WHAT, WHERE  FORD DOOLITTLE DALHOUSIE UNIVERSITY** 29 OCTOBER 2018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Dalhousie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IT’S THE SONG, NOT THE SINGER (ITSNTS) THINKING: WHY, WHAT, WHERE  FORD DOOLITTLE DALHOUSIE UNIVERSITY* 29 OCTOBER 2018    *NOT “UNIVERSITY OF DALHOUSIE”</dc:title>
  <dc:creator>Ford Doolittle</dc:creator>
  <cp:lastModifiedBy>Microsoft Office User</cp:lastModifiedBy>
  <cp:revision>83</cp:revision>
  <cp:lastPrinted>2018-10-26T13:28:18Z</cp:lastPrinted>
  <dcterms:created xsi:type="dcterms:W3CDTF">2018-10-23T09:27:59Z</dcterms:created>
  <dcterms:modified xsi:type="dcterms:W3CDTF">2018-10-28T20:09:26Z</dcterms:modified>
</cp:coreProperties>
</file>