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5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0"/>
  </p:notesMasterIdLst>
  <p:sldIdLst>
    <p:sldId id="256" r:id="rId2"/>
    <p:sldId id="413" r:id="rId3"/>
    <p:sldId id="422" r:id="rId4"/>
    <p:sldId id="257" r:id="rId5"/>
    <p:sldId id="420" r:id="rId6"/>
    <p:sldId id="268" r:id="rId7"/>
    <p:sldId id="392" r:id="rId8"/>
    <p:sldId id="271" r:id="rId9"/>
    <p:sldId id="344" r:id="rId10"/>
    <p:sldId id="283" r:id="rId11"/>
    <p:sldId id="382" r:id="rId12"/>
    <p:sldId id="393" r:id="rId13"/>
    <p:sldId id="284" r:id="rId14"/>
    <p:sldId id="286" r:id="rId15"/>
    <p:sldId id="285" r:id="rId16"/>
    <p:sldId id="345" r:id="rId17"/>
    <p:sldId id="274" r:id="rId18"/>
    <p:sldId id="396" r:id="rId19"/>
    <p:sldId id="275" r:id="rId20"/>
    <p:sldId id="414" r:id="rId21"/>
    <p:sldId id="394" r:id="rId22"/>
    <p:sldId id="395" r:id="rId23"/>
    <p:sldId id="397" r:id="rId24"/>
    <p:sldId id="372" r:id="rId25"/>
    <p:sldId id="398" r:id="rId26"/>
    <p:sldId id="307" r:id="rId27"/>
    <p:sldId id="385" r:id="rId28"/>
    <p:sldId id="368" r:id="rId29"/>
    <p:sldId id="306" r:id="rId30"/>
    <p:sldId id="399" r:id="rId31"/>
    <p:sldId id="309" r:id="rId32"/>
    <p:sldId id="401" r:id="rId33"/>
    <p:sldId id="400" r:id="rId34"/>
    <p:sldId id="369" r:id="rId35"/>
    <p:sldId id="308" r:id="rId36"/>
    <p:sldId id="386" r:id="rId37"/>
    <p:sldId id="310" r:id="rId38"/>
    <p:sldId id="387" r:id="rId39"/>
    <p:sldId id="402" r:id="rId40"/>
    <p:sldId id="337" r:id="rId41"/>
    <p:sldId id="388" r:id="rId42"/>
    <p:sldId id="346" r:id="rId43"/>
    <p:sldId id="403" r:id="rId44"/>
    <p:sldId id="258" r:id="rId45"/>
    <p:sldId id="404" r:id="rId46"/>
    <p:sldId id="259" r:id="rId47"/>
    <p:sldId id="290" r:id="rId48"/>
    <p:sldId id="266" r:id="rId49"/>
    <p:sldId id="405" r:id="rId50"/>
    <p:sldId id="265" r:id="rId51"/>
    <p:sldId id="406" r:id="rId52"/>
    <p:sldId id="267" r:id="rId53"/>
    <p:sldId id="360" r:id="rId54"/>
    <p:sldId id="407" r:id="rId55"/>
    <p:sldId id="300" r:id="rId56"/>
    <p:sldId id="301" r:id="rId57"/>
    <p:sldId id="302" r:id="rId58"/>
    <p:sldId id="303" r:id="rId59"/>
    <p:sldId id="348" r:id="rId60"/>
    <p:sldId id="408" r:id="rId61"/>
    <p:sldId id="423" r:id="rId62"/>
    <p:sldId id="305" r:id="rId63"/>
    <p:sldId id="304" r:id="rId64"/>
    <p:sldId id="260" r:id="rId65"/>
    <p:sldId id="350" r:id="rId66"/>
    <p:sldId id="261" r:id="rId67"/>
    <p:sldId id="351" r:id="rId68"/>
    <p:sldId id="262" r:id="rId69"/>
    <p:sldId id="352" r:id="rId70"/>
    <p:sldId id="263" r:id="rId71"/>
    <p:sldId id="353" r:id="rId72"/>
    <p:sldId id="264" r:id="rId73"/>
    <p:sldId id="354" r:id="rId74"/>
    <p:sldId id="409" r:id="rId75"/>
    <p:sldId id="389" r:id="rId76"/>
    <p:sldId id="390" r:id="rId77"/>
    <p:sldId id="331" r:id="rId78"/>
    <p:sldId id="361" r:id="rId79"/>
    <p:sldId id="332" r:id="rId80"/>
    <p:sldId id="391" r:id="rId81"/>
    <p:sldId id="333" r:id="rId82"/>
    <p:sldId id="334" r:id="rId83"/>
    <p:sldId id="362" r:id="rId84"/>
    <p:sldId id="329" r:id="rId85"/>
    <p:sldId id="416" r:id="rId86"/>
    <p:sldId id="330" r:id="rId87"/>
    <p:sldId id="363" r:id="rId88"/>
    <p:sldId id="328" r:id="rId89"/>
    <p:sldId id="364" r:id="rId90"/>
    <p:sldId id="411" r:id="rId91"/>
    <p:sldId id="324" r:id="rId92"/>
    <p:sldId id="410" r:id="rId93"/>
    <p:sldId id="325" r:id="rId94"/>
    <p:sldId id="326" r:id="rId95"/>
    <p:sldId id="327" r:id="rId96"/>
    <p:sldId id="317" r:id="rId97"/>
    <p:sldId id="365" r:id="rId98"/>
    <p:sldId id="315" r:id="rId99"/>
    <p:sldId id="366" r:id="rId100"/>
    <p:sldId id="343" r:id="rId101"/>
    <p:sldId id="342" r:id="rId102"/>
    <p:sldId id="383" r:id="rId103"/>
    <p:sldId id="376" r:id="rId104"/>
    <p:sldId id="417" r:id="rId105"/>
    <p:sldId id="338" r:id="rId106"/>
    <p:sldId id="339" r:id="rId107"/>
    <p:sldId id="340" r:id="rId108"/>
    <p:sldId id="341" r:id="rId109"/>
    <p:sldId id="355" r:id="rId110"/>
    <p:sldId id="278" r:id="rId111"/>
    <p:sldId id="281" r:id="rId112"/>
    <p:sldId id="282" r:id="rId113"/>
    <p:sldId id="356" r:id="rId114"/>
    <p:sldId id="323" r:id="rId115"/>
    <p:sldId id="357" r:id="rId116"/>
    <p:sldId id="296" r:id="rId117"/>
    <p:sldId id="298" r:id="rId118"/>
    <p:sldId id="299" r:id="rId119"/>
    <p:sldId id="375" r:id="rId120"/>
    <p:sldId id="297" r:id="rId121"/>
    <p:sldId id="367" r:id="rId122"/>
    <p:sldId id="359" r:id="rId123"/>
    <p:sldId id="384" r:id="rId124"/>
    <p:sldId id="370" r:id="rId125"/>
    <p:sldId id="371" r:id="rId126"/>
    <p:sldId id="418" r:id="rId127"/>
    <p:sldId id="412" r:id="rId128"/>
    <p:sldId id="336" r:id="rId129"/>
    <p:sldId id="291" r:id="rId130"/>
    <p:sldId id="295" r:id="rId131"/>
    <p:sldId id="280" r:id="rId132"/>
    <p:sldId id="269" r:id="rId133"/>
    <p:sldId id="270" r:id="rId134"/>
    <p:sldId id="318" r:id="rId135"/>
    <p:sldId id="322" r:id="rId136"/>
    <p:sldId id="319" r:id="rId137"/>
    <p:sldId id="320" r:id="rId138"/>
    <p:sldId id="321" r:id="rId139"/>
    <p:sldId id="311" r:id="rId140"/>
    <p:sldId id="312" r:id="rId141"/>
    <p:sldId id="313" r:id="rId142"/>
    <p:sldId id="314" r:id="rId143"/>
    <p:sldId id="287" r:id="rId144"/>
    <p:sldId id="293" r:id="rId145"/>
    <p:sldId id="294" r:id="rId146"/>
    <p:sldId id="277" r:id="rId147"/>
    <p:sldId id="289" r:id="rId148"/>
    <p:sldId id="273" r:id="rId149"/>
    <p:sldId id="288" r:id="rId150"/>
    <p:sldId id="279" r:id="rId151"/>
    <p:sldId id="373" r:id="rId152"/>
    <p:sldId id="374" r:id="rId153"/>
    <p:sldId id="377" r:id="rId154"/>
    <p:sldId id="378" r:id="rId155"/>
    <p:sldId id="380" r:id="rId156"/>
    <p:sldId id="379" r:id="rId157"/>
    <p:sldId id="381" r:id="rId158"/>
    <p:sldId id="276" r:id="rId1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p:restoredLeft sz="34578" autoAdjust="0"/>
    <p:restoredTop sz="99296" autoAdjust="0"/>
  </p:normalViewPr>
  <p:slideViewPr>
    <p:cSldViewPr>
      <p:cViewPr varScale="1">
        <p:scale>
          <a:sx n="86" d="100"/>
          <a:sy n="86" d="100"/>
        </p:scale>
        <p:origin x="-516" y="-78"/>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56A9C6-EFF4-4F68-B799-19CF4D6C4706}" type="datetimeFigureOut">
              <a:rPr lang="en-US" smtClean="0"/>
              <a:pPr/>
              <a:t>8/17/2010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04492D-705D-47F2-934C-348861D58F2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04492D-705D-47F2-934C-348861D58F28}"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62</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63</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64</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65</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66</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67</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68</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69</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70</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71</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72</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73</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74</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75</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76</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77</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78</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79</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80</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81</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82</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83</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84</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85</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86</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87</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88</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89</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90</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91</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92</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93</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94</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95</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04492D-705D-47F2-934C-348861D58F28}" type="slidenum">
              <a:rPr lang="en-US" smtClean="0"/>
              <a:pPr/>
              <a:t>96</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97</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98</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99</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100</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101</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102</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103</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104</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105</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106</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107</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108</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109</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110</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111</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112</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113</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114</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115</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116</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117</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118</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119</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120</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121</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122</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123</a:t>
            </a:fld>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124</a:t>
            </a:fld>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125</a:t>
            </a:fld>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126</a:t>
            </a:fld>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127</a:t>
            </a:fld>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128</a:t>
            </a:fld>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129</a:t>
            </a:fld>
            <a:endParaRPr 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130</a:t>
            </a:fld>
            <a:endParaRPr 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131</a:t>
            </a:fld>
            <a:endParaRPr 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132</a:t>
            </a:fld>
            <a:endParaRPr 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133</a:t>
            </a:fld>
            <a:endParaRPr 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134</a:t>
            </a:fld>
            <a:endParaRPr 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135</a:t>
            </a:fld>
            <a:endParaRPr 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136</a:t>
            </a:fld>
            <a:endParaRPr 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137</a:t>
            </a:fld>
            <a:endParaRPr 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138</a:t>
            </a:fld>
            <a:endParaRPr 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139</a:t>
            </a:fld>
            <a:endParaRPr 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140</a:t>
            </a:fld>
            <a:endParaRPr 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141</a:t>
            </a:fld>
            <a:endParaRPr 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142</a:t>
            </a:fld>
            <a:endParaRPr 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143</a:t>
            </a:fld>
            <a:endParaRPr 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144</a:t>
            </a:fld>
            <a:endParaRPr 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145</a:t>
            </a:fld>
            <a:endParaRPr 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146</a:t>
            </a:fld>
            <a:endParaRPr 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147</a:t>
            </a:fld>
            <a:endParaRPr 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148</a:t>
            </a:fld>
            <a:endParaRPr 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149</a:t>
            </a:fld>
            <a:endParaRPr 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150</a:t>
            </a:fld>
            <a:endParaRPr 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152</a:t>
            </a:fld>
            <a:endParaRPr 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153</a:t>
            </a:fld>
            <a:endParaRPr 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154</a:t>
            </a:fld>
            <a:endParaRPr 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155</a:t>
            </a:fld>
            <a:endParaRPr 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156</a:t>
            </a:fld>
            <a:endParaRPr 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604492D-705D-47F2-934C-348861D58F28}" type="slidenum">
              <a:rPr lang="en-US" smtClean="0"/>
              <a:pPr/>
              <a:t>157</a:t>
            </a:fld>
            <a:endParaRPr lang="en-US"/>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04492D-705D-47F2-934C-348861D58F28}" type="slidenum">
              <a:rPr lang="en-US" smtClean="0"/>
              <a:pPr/>
              <a:t>158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33CC5D-CF14-43F4-9396-332569DDD4A2}" type="datetimeFigureOut">
              <a:rPr lang="en-US" smtClean="0"/>
              <a:pPr/>
              <a:t>8/17/2010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6FA12-AE56-4D35-8D3E-7DCBA698CBA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33CC5D-CF14-43F4-9396-332569DDD4A2}" type="datetimeFigureOut">
              <a:rPr lang="en-US" smtClean="0"/>
              <a:pPr/>
              <a:t>8/17/2010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6FA12-AE56-4D35-8D3E-7DCBA698CBA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33CC5D-CF14-43F4-9396-332569DDD4A2}" type="datetimeFigureOut">
              <a:rPr lang="en-US" smtClean="0"/>
              <a:pPr/>
              <a:t>8/17/2010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6FA12-AE56-4D35-8D3E-7DCBA698CBA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33CC5D-CF14-43F4-9396-332569DDD4A2}" type="datetimeFigureOut">
              <a:rPr lang="en-US" smtClean="0"/>
              <a:pPr/>
              <a:t>8/17/2010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B6FA12-AE56-4D35-8D3E-7DCBA698CBA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33CC5D-CF14-43F4-9396-332569DDD4A2}" type="datetimeFigureOut">
              <a:rPr lang="en-US" smtClean="0"/>
              <a:pPr/>
              <a:t>8/17/2010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B6FA12-AE56-4D35-8D3E-7DCBA698CBA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33CC5D-CF14-43F4-9396-332569DDD4A2}" type="datetimeFigureOut">
              <a:rPr lang="en-US" smtClean="0"/>
              <a:pPr/>
              <a:t>8/17/2010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B6FA12-AE56-4D35-8D3E-7DCBA698CBA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33CC5D-CF14-43F4-9396-332569DDD4A2}" type="datetimeFigureOut">
              <a:rPr lang="en-US" smtClean="0"/>
              <a:pPr/>
              <a:t>8/17/2010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B6FA12-AE56-4D35-8D3E-7DCBA698CBA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33CC5D-CF14-43F4-9396-332569DDD4A2}" type="datetimeFigureOut">
              <a:rPr lang="en-US" smtClean="0"/>
              <a:pPr/>
              <a:t>8/17/2010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B6FA12-AE56-4D35-8D3E-7DCBA698CBA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33CC5D-CF14-43F4-9396-332569DDD4A2}" type="datetimeFigureOut">
              <a:rPr lang="en-US" smtClean="0"/>
              <a:pPr/>
              <a:t>8/17/2010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B6FA12-AE56-4D35-8D3E-7DCBA698CBA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33CC5D-CF14-43F4-9396-332569DDD4A2}" type="datetimeFigureOut">
              <a:rPr lang="en-US" smtClean="0"/>
              <a:pPr/>
              <a:t>8/17/2010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6FA12-AE56-4D35-8D3E-7DCBA698CB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33CC5D-CF14-43F4-9396-332569DDD4A2}" type="datetimeFigureOut">
              <a:rPr lang="en-US" smtClean="0"/>
              <a:pPr/>
              <a:t>8/17/2010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6FA12-AE56-4D35-8D3E-7DCBA698CBA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33CC5D-CF14-43F4-9396-332569DDD4A2}" type="datetimeFigureOut">
              <a:rPr lang="en-US" smtClean="0"/>
              <a:pPr/>
              <a:t>8/17/2010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B6FA12-AE56-4D35-8D3E-7DCBA698CBA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arxiv.org/abs/quant-ph/070306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arxiv.org/abs/quant-ph/0703066" TargetMode="External"/><Relationship Id="rId5" Type="http://schemas.openxmlformats.org/officeDocument/2006/relationships/hyperlink" Target="http://arxiv.org/abs/quant-ph/0703064" TargetMode="External"/><Relationship Id="rId4" Type="http://schemas.openxmlformats.org/officeDocument/2006/relationships/hyperlink" Target="http://arxiv.org/abs/quant-ph/0703062"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3.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7.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28.xml"/><Relationship Id="rId1" Type="http://schemas.openxmlformats.org/officeDocument/2006/relationships/slideLayout" Target="../slideLayouts/slideLayout6.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2.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6.xm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8.xml"/><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normAutofit fontScale="90000"/>
          </a:bodyPr>
          <a:lstStyle/>
          <a:p>
            <a:r>
              <a:rPr lang="en-US" sz="6000" b="1" dirty="0" smtClean="0">
                <a:solidFill>
                  <a:srgbClr val="0000FF"/>
                </a:solidFill>
              </a:rPr>
              <a:t>Structures </a:t>
            </a:r>
            <a:r>
              <a:rPr lang="en-US" sz="6000" b="1" dirty="0">
                <a:solidFill>
                  <a:srgbClr val="0000FF"/>
                </a:solidFill>
              </a:rPr>
              <a:t>and </a:t>
            </a:r>
            <a:r>
              <a:rPr lang="en-US" sz="6000" b="1" dirty="0" smtClean="0">
                <a:solidFill>
                  <a:srgbClr val="0000FF"/>
                </a:solidFill>
              </a:rPr>
              <a:t>Categories</a:t>
            </a:r>
            <a:r>
              <a:rPr lang="en-US" dirty="0" smtClean="0">
                <a:solidFill>
                  <a:srgbClr val="0000FF"/>
                </a:solidFill>
              </a:rPr>
              <a:t> </a:t>
            </a:r>
            <a:r>
              <a:rPr lang="en-US" b="1" dirty="0" smtClean="0"/>
              <a:t>John Stachel </a:t>
            </a:r>
            <a:br>
              <a:rPr lang="en-US" b="1" dirty="0" smtClean="0"/>
            </a:br>
            <a:r>
              <a:rPr lang="en-US" sz="3100" b="1" dirty="0" smtClean="0"/>
              <a:t>Center for Einstein Studies</a:t>
            </a:r>
            <a:br>
              <a:rPr lang="en-US" sz="3100" b="1" dirty="0" smtClean="0"/>
            </a:br>
            <a:r>
              <a:rPr lang="en-US" sz="3100" b="1" dirty="0" smtClean="0"/>
              <a:t>Boston University</a:t>
            </a:r>
            <a:endParaRPr lang="en-US" sz="3100" b="1" dirty="0">
              <a:solidFill>
                <a:srgbClr val="0070C0"/>
              </a:solidFill>
            </a:endParaRPr>
          </a:p>
        </p:txBody>
      </p:sp>
      <p:sp>
        <p:nvSpPr>
          <p:cNvPr id="3" name="Subtitle 2"/>
          <p:cNvSpPr>
            <a:spLocks noGrp="1"/>
          </p:cNvSpPr>
          <p:nvPr>
            <p:ph type="subTitle" idx="1"/>
          </p:nvPr>
        </p:nvSpPr>
        <p:spPr>
          <a:xfrm>
            <a:off x="1371600" y="3581400"/>
            <a:ext cx="6400800" cy="1752600"/>
          </a:xfrm>
        </p:spPr>
        <p:txBody>
          <a:bodyPr/>
          <a:lstStyle/>
          <a:p>
            <a:pPr algn="l"/>
            <a:r>
              <a:rPr lang="en-US" baseline="0" dirty="0" smtClean="0">
                <a:solidFill>
                  <a:srgbClr val="FF0000"/>
                </a:solidFill>
                <a:latin typeface="Chalkboard"/>
              </a:rPr>
              <a:t>       </a:t>
            </a:r>
            <a:r>
              <a:rPr lang="en-US" b="1" baseline="0" dirty="0" smtClean="0">
                <a:solidFill>
                  <a:srgbClr val="FF0000"/>
                </a:solidFill>
                <a:latin typeface="Chalkboard"/>
              </a:rPr>
              <a:t>Florence Category Day </a:t>
            </a:r>
          </a:p>
          <a:p>
            <a:pPr algn="l"/>
            <a:r>
              <a:rPr lang="en-US" b="1" dirty="0">
                <a:solidFill>
                  <a:srgbClr val="FF0000"/>
                </a:solidFill>
                <a:latin typeface="Chalkboard"/>
              </a:rPr>
              <a:t> </a:t>
            </a:r>
            <a:r>
              <a:rPr lang="en-US" b="1" dirty="0" smtClean="0">
                <a:solidFill>
                  <a:srgbClr val="FF0000"/>
                </a:solidFill>
                <a:latin typeface="Chalkboard"/>
              </a:rPr>
              <a:t>              </a:t>
            </a:r>
            <a:r>
              <a:rPr lang="en-US" b="1" baseline="0" dirty="0" smtClean="0">
                <a:solidFill>
                  <a:srgbClr val="FF0000"/>
                </a:solidFill>
                <a:latin typeface="Chalkboard"/>
              </a:rPr>
              <a:t>16 June 2010</a:t>
            </a:r>
          </a:p>
          <a:p>
            <a:pPr algn="l"/>
            <a:r>
              <a:rPr lang="en-US" sz="1800" baseline="0" dirty="0" smtClean="0">
                <a:solidFill>
                  <a:srgbClr val="FFFFFF"/>
                </a:solidFill>
                <a:latin typeface="Chalkboard"/>
              </a:rPr>
              <a:t>16 giugno</a:t>
            </a:r>
            <a:r>
              <a:rPr lang="en-US" sz="1800" dirty="0" smtClean="0">
                <a:solidFill>
                  <a:srgbClr val="FFFFFF"/>
                </a:solidFill>
                <a:latin typeface="Chalkboard"/>
              </a:rPr>
              <a:t>16</a:t>
            </a:r>
            <a:r>
              <a:rPr lang="en-US" sz="1800" baseline="0" dirty="0" smtClean="0">
                <a:solidFill>
                  <a:srgbClr val="FFFFFF"/>
                </a:solidFill>
                <a:latin typeface="Chalkboard"/>
              </a:rPr>
              <a:t>10</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it-IT" b="1" dirty="0" smtClean="0">
                <a:solidFill>
                  <a:srgbClr val="0000FF"/>
                </a:solidFill>
              </a:rPr>
              <a:t>Mi spiace molto di non poter </a:t>
            </a:r>
            <a:r>
              <a:rPr lang="en-US" b="1" dirty="0" err="1" smtClean="0">
                <a:solidFill>
                  <a:srgbClr val="0000FF"/>
                </a:solidFill>
              </a:rPr>
              <a:t>èssere</a:t>
            </a:r>
            <a:r>
              <a:rPr lang="en-US" b="1" dirty="0" smtClean="0">
                <a:solidFill>
                  <a:srgbClr val="0000FF"/>
                </a:solidFill>
              </a:rPr>
              <a:t> qui </a:t>
            </a:r>
            <a:r>
              <a:rPr lang="en-US" b="1" dirty="0" err="1" smtClean="0">
                <a:solidFill>
                  <a:srgbClr val="0000FF"/>
                </a:solidFill>
              </a:rPr>
              <a:t>oggi</a:t>
            </a:r>
            <a:endParaRPr lang="en-US" dirty="0"/>
          </a:p>
        </p:txBody>
      </p:sp>
      <p:pic>
        <p:nvPicPr>
          <p:cNvPr id="2050" name="Picture 2" descr="http://departments.colgate.edu/physics/einstein/Speakers/john-stachel.jpg"/>
          <p:cNvPicPr>
            <a:picLocks noChangeAspect="1" noChangeArrowheads="1"/>
          </p:cNvPicPr>
          <p:nvPr/>
        </p:nvPicPr>
        <p:blipFill>
          <a:blip r:embed="rId3" cstate="print"/>
          <a:srcRect/>
          <a:stretch>
            <a:fillRect/>
          </a:stretch>
        </p:blipFill>
        <p:spPr bwMode="auto">
          <a:xfrm>
            <a:off x="2819400" y="1447800"/>
            <a:ext cx="3653208" cy="54864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00FF"/>
                </a:solidFill>
              </a:rPr>
              <a:t>In Memoriam: Vladimir Arnold</a:t>
            </a:r>
            <a:endParaRPr lang="en-US" dirty="0"/>
          </a:p>
        </p:txBody>
      </p:sp>
      <p:pic>
        <p:nvPicPr>
          <p:cNvPr id="2050" name="Picture 2" descr="arnold-lecture.jpg (800×600)"/>
          <p:cNvPicPr>
            <a:picLocks noChangeAspect="1" noChangeArrowheads="1"/>
          </p:cNvPicPr>
          <p:nvPr/>
        </p:nvPicPr>
        <p:blipFill>
          <a:blip r:embed="rId3" cstate="print"/>
          <a:srcRect/>
          <a:stretch>
            <a:fillRect/>
          </a:stretch>
        </p:blipFill>
        <p:spPr bwMode="auto">
          <a:xfrm>
            <a:off x="762000" y="1371600"/>
            <a:ext cx="7620000" cy="5715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sz="5400" b="1" dirty="0" smtClean="0">
                <a:solidFill>
                  <a:srgbClr val="0000FF"/>
                </a:solidFill>
              </a:rPr>
              <a:t/>
            </a:r>
            <a:br>
              <a:rPr lang="en-US" sz="5400" b="1" dirty="0" smtClean="0">
                <a:solidFill>
                  <a:srgbClr val="0000FF"/>
                </a:solidFill>
              </a:rPr>
            </a:br>
            <a:r>
              <a:rPr lang="en-US" sz="5400" b="1" dirty="0" smtClean="0">
                <a:solidFill>
                  <a:srgbClr val="0000FF"/>
                </a:solidFill>
              </a:rPr>
              <a:t>Lorenzo De' Medici</a:t>
            </a:r>
            <a:br>
              <a:rPr lang="en-US" sz="5400" b="1" dirty="0" smtClean="0">
                <a:solidFill>
                  <a:srgbClr val="0000FF"/>
                </a:solidFill>
              </a:rPr>
            </a:br>
            <a:endParaRPr lang="en-US" sz="5400" b="1" dirty="0">
              <a:solidFill>
                <a:srgbClr val="0000FF"/>
              </a:solidFill>
            </a:endParaRPr>
          </a:p>
        </p:txBody>
      </p:sp>
      <p:sp>
        <p:nvSpPr>
          <p:cNvPr id="3" name="Content Placeholder 2"/>
          <p:cNvSpPr>
            <a:spLocks noGrp="1"/>
          </p:cNvSpPr>
          <p:nvPr>
            <p:ph idx="1"/>
          </p:nvPr>
        </p:nvSpPr>
        <p:spPr>
          <a:xfrm>
            <a:off x="609600" y="1905000"/>
            <a:ext cx="8229600" cy="4525963"/>
          </a:xfrm>
        </p:spPr>
        <p:txBody>
          <a:bodyPr>
            <a:normAutofit/>
          </a:bodyPr>
          <a:lstStyle/>
          <a:p>
            <a:pPr>
              <a:buNone/>
            </a:pPr>
            <a:r>
              <a:rPr lang="it-IT" sz="4000" b="1" i="1" dirty="0" smtClean="0"/>
              <a:t>         Quant’è </a:t>
            </a:r>
            <a:r>
              <a:rPr lang="it-IT" sz="4000" b="1" i="1" dirty="0"/>
              <a:t>bella giovinezza</a:t>
            </a:r>
          </a:p>
          <a:p>
            <a:pPr>
              <a:buNone/>
            </a:pPr>
            <a:r>
              <a:rPr lang="it-IT" sz="4000" b="1" i="1" dirty="0" smtClean="0"/>
              <a:t>         che </a:t>
            </a:r>
            <a:r>
              <a:rPr lang="it-IT" sz="4000" b="1" i="1" dirty="0"/>
              <a:t>si fugge tuttavia!</a:t>
            </a:r>
          </a:p>
          <a:p>
            <a:pPr>
              <a:buNone/>
            </a:pPr>
            <a:r>
              <a:rPr lang="it-IT" sz="4000" b="1" i="1" dirty="0" smtClean="0"/>
              <a:t>         Chi </a:t>
            </a:r>
            <a:r>
              <a:rPr lang="it-IT" sz="4000" b="1" i="1" dirty="0"/>
              <a:t>vuol esser lieto, sia:</a:t>
            </a:r>
          </a:p>
          <a:p>
            <a:pPr>
              <a:buNone/>
            </a:pPr>
            <a:r>
              <a:rPr lang="it-IT" sz="4000" b="1" i="1" dirty="0" smtClean="0"/>
              <a:t>         di </a:t>
            </a:r>
            <a:r>
              <a:rPr lang="it-IT" sz="4000" b="1" i="1" dirty="0"/>
              <a:t>doman non c’è certezza.</a:t>
            </a:r>
          </a:p>
          <a:p>
            <a:pPr>
              <a:buNone/>
            </a:pPr>
            <a:r>
              <a:rPr lang="en-US" sz="4000" b="1" dirty="0" smtClean="0">
                <a:solidFill>
                  <a:srgbClr val="7030A0"/>
                </a:solidFill>
              </a:rPr>
              <a:t>              </a:t>
            </a:r>
            <a:endParaRPr lang="en-US" sz="4000" b="1" dirty="0">
              <a:solidFill>
                <a:srgbClr val="7030A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143000"/>
          </a:xfrm>
        </p:spPr>
        <p:txBody>
          <a:bodyPr>
            <a:normAutofit fontScale="90000"/>
          </a:bodyPr>
          <a:lstStyle/>
          <a:p>
            <a:r>
              <a:rPr lang="en-US" sz="6000" b="1" dirty="0" smtClean="0">
                <a:solidFill>
                  <a:srgbClr val="0000FF"/>
                </a:solidFill>
              </a:rPr>
              <a:t/>
            </a:r>
            <a:br>
              <a:rPr lang="en-US" sz="6000" b="1" dirty="0" smtClean="0">
                <a:solidFill>
                  <a:srgbClr val="0000FF"/>
                </a:solidFill>
              </a:rPr>
            </a:br>
            <a:r>
              <a:rPr lang="en-US" sz="6000" b="1" dirty="0" smtClean="0">
                <a:solidFill>
                  <a:srgbClr val="0000FF"/>
                </a:solidFill>
              </a:rPr>
              <a:t>“On Teaching Mathematics” (Arnold 1997)</a:t>
            </a:r>
            <a:endParaRPr lang="en-US" sz="6000" b="1" dirty="0">
              <a:solidFill>
                <a:srgbClr val="0000FF"/>
              </a:solidFill>
            </a:endParaRPr>
          </a:p>
        </p:txBody>
      </p:sp>
      <p:sp>
        <p:nvSpPr>
          <p:cNvPr id="4" name="Content Placeholder 3"/>
          <p:cNvSpPr>
            <a:spLocks noGrp="1"/>
          </p:cNvSpPr>
          <p:nvPr>
            <p:ph idx="1"/>
          </p:nvPr>
        </p:nvSpPr>
        <p:spPr>
          <a:xfrm>
            <a:off x="457200" y="1524000"/>
            <a:ext cx="8229600" cy="4525963"/>
          </a:xfrm>
        </p:spPr>
        <p:txBody>
          <a:bodyPr>
            <a:normAutofit fontScale="70000" lnSpcReduction="20000"/>
          </a:bodyPr>
          <a:lstStyle/>
          <a:p>
            <a:pPr>
              <a:buNone/>
            </a:pPr>
            <a:r>
              <a:rPr lang="en-US" b="1" dirty="0" smtClean="0"/>
              <a:t>  </a:t>
            </a:r>
          </a:p>
          <a:p>
            <a:pPr>
              <a:buNone/>
            </a:pPr>
            <a:endParaRPr lang="en-US" sz="5200" b="1" dirty="0" smtClean="0"/>
          </a:p>
          <a:p>
            <a:pPr>
              <a:buNone/>
            </a:pPr>
            <a:r>
              <a:rPr lang="en-US" sz="5200" b="1" dirty="0" smtClean="0"/>
              <a:t>  “Mathematics is a part of physics.</a:t>
            </a:r>
          </a:p>
          <a:p>
            <a:pPr>
              <a:buNone/>
            </a:pPr>
            <a:r>
              <a:rPr lang="en-US" sz="5200" b="1" dirty="0" smtClean="0"/>
              <a:t>	Physics is an experimental science, a part of natural science. </a:t>
            </a:r>
          </a:p>
          <a:p>
            <a:pPr>
              <a:buNone/>
            </a:pPr>
            <a:r>
              <a:rPr lang="en-US" sz="5200" b="1" dirty="0" smtClean="0"/>
              <a:t>	Mathematics is the part of physics where experiments are cheap.”</a:t>
            </a:r>
            <a:r>
              <a:rPr lang="en-US" sz="5200" dirty="0" smtClean="0"/>
              <a:t/>
            </a:r>
            <a:br>
              <a:rPr lang="en-US" sz="5200" dirty="0" smtClean="0"/>
            </a:br>
            <a:r>
              <a:rPr lang="en-US" sz="5200" dirty="0" smtClean="0"/>
              <a:t/>
            </a:r>
            <a:br>
              <a:rPr lang="en-US" sz="5200" dirty="0" smtClean="0"/>
            </a:b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smtClean="0">
                <a:solidFill>
                  <a:srgbClr val="0000FF"/>
                </a:solidFill>
              </a:rPr>
              <a:t>Theory and “Concrete-in-Thought”</a:t>
            </a:r>
            <a:endParaRPr lang="en-US" sz="4800" b="1" dirty="0">
              <a:solidFill>
                <a:srgbClr val="0000FF"/>
              </a:solidFill>
            </a:endParaRPr>
          </a:p>
        </p:txBody>
      </p:sp>
      <p:sp>
        <p:nvSpPr>
          <p:cNvPr id="3" name="Content Placeholder 2"/>
          <p:cNvSpPr>
            <a:spLocks noGrp="1"/>
          </p:cNvSpPr>
          <p:nvPr>
            <p:ph idx="1"/>
          </p:nvPr>
        </p:nvSpPr>
        <p:spPr>
          <a:xfrm>
            <a:off x="457200" y="1722437"/>
            <a:ext cx="8229600" cy="4525963"/>
          </a:xfrm>
        </p:spPr>
        <p:txBody>
          <a:bodyPr>
            <a:normAutofit fontScale="55000" lnSpcReduction="20000"/>
          </a:bodyPr>
          <a:lstStyle/>
          <a:p>
            <a:pPr>
              <a:buNone/>
            </a:pPr>
            <a:r>
              <a:rPr lang="en-US" dirty="0" smtClean="0"/>
              <a:t>       </a:t>
            </a:r>
            <a:r>
              <a:rPr lang="en-US" sz="5800" b="1" dirty="0" smtClean="0"/>
              <a:t>Every </a:t>
            </a:r>
            <a:r>
              <a:rPr lang="en-US" sz="5800" b="1" i="1" dirty="0">
                <a:solidFill>
                  <a:srgbClr val="FF0000"/>
                </a:solidFill>
              </a:rPr>
              <a:t>theory </a:t>
            </a:r>
            <a:r>
              <a:rPr lang="en-US" sz="5800" b="1" dirty="0"/>
              <a:t>deals with </a:t>
            </a:r>
            <a:r>
              <a:rPr lang="en-US" sz="5800" b="1" i="1" dirty="0" smtClean="0">
                <a:solidFill>
                  <a:srgbClr val="FF0000"/>
                </a:solidFill>
              </a:rPr>
              <a:t>models</a:t>
            </a:r>
            <a:r>
              <a:rPr lang="en-US" sz="5800" b="1" dirty="0" smtClean="0"/>
              <a:t>, every </a:t>
            </a:r>
            <a:r>
              <a:rPr lang="en-US" sz="5800" b="1" dirty="0"/>
              <a:t>model is a model of some sort of </a:t>
            </a:r>
            <a:r>
              <a:rPr lang="en-US" sz="5800" b="1" i="1" dirty="0" smtClean="0">
                <a:solidFill>
                  <a:srgbClr val="FF0000"/>
                </a:solidFill>
              </a:rPr>
              <a:t>structure</a:t>
            </a:r>
            <a:r>
              <a:rPr lang="en-US" sz="5800" b="1" i="1" dirty="0" smtClean="0"/>
              <a:t>.</a:t>
            </a:r>
          </a:p>
          <a:p>
            <a:pPr>
              <a:buNone/>
            </a:pPr>
            <a:r>
              <a:rPr lang="en-US" sz="5800" b="1" i="1" dirty="0"/>
              <a:t>	</a:t>
            </a:r>
            <a:r>
              <a:rPr lang="en-US" sz="5800" b="1" dirty="0" smtClean="0"/>
              <a:t>Let </a:t>
            </a:r>
            <a:r>
              <a:rPr lang="en-US" sz="5800" b="1" dirty="0"/>
              <a:t>me emphasize </a:t>
            </a:r>
            <a:r>
              <a:rPr lang="en-US" sz="5800" b="1" dirty="0" smtClean="0"/>
              <a:t>that the </a:t>
            </a:r>
            <a:r>
              <a:rPr lang="en-US" sz="5800" b="1" i="1" dirty="0">
                <a:solidFill>
                  <a:srgbClr val="FF0000"/>
                </a:solidFill>
              </a:rPr>
              <a:t>concrete</a:t>
            </a:r>
            <a:r>
              <a:rPr lang="en-US" sz="5800" b="1" i="1" dirty="0"/>
              <a:t> </a:t>
            </a:r>
            <a:r>
              <a:rPr lang="en-US" sz="5800" b="1" dirty="0"/>
              <a:t>as well as the </a:t>
            </a:r>
            <a:r>
              <a:rPr lang="en-US" sz="5800" b="1" i="1" dirty="0">
                <a:solidFill>
                  <a:srgbClr val="FF0000"/>
                </a:solidFill>
              </a:rPr>
              <a:t>abstract</a:t>
            </a:r>
            <a:r>
              <a:rPr lang="en-US" sz="5800" b="1" dirty="0">
                <a:solidFill>
                  <a:srgbClr val="FF0000"/>
                </a:solidFill>
              </a:rPr>
              <a:t> </a:t>
            </a:r>
            <a:r>
              <a:rPr lang="en-US" sz="5800" b="1" dirty="0"/>
              <a:t>structures under discussion here are </a:t>
            </a:r>
            <a:r>
              <a:rPr lang="en-US" sz="5800" b="1" dirty="0">
                <a:solidFill>
                  <a:srgbClr val="FF0000"/>
                </a:solidFill>
              </a:rPr>
              <a:t>objects </a:t>
            </a:r>
            <a:r>
              <a:rPr lang="en-US" sz="5800" b="1" dirty="0"/>
              <a:t>at the level of </a:t>
            </a:r>
            <a:r>
              <a:rPr lang="en-US" sz="5800" b="1" i="1" dirty="0">
                <a:solidFill>
                  <a:srgbClr val="FF0000"/>
                </a:solidFill>
              </a:rPr>
              <a:t>theory</a:t>
            </a:r>
            <a:r>
              <a:rPr lang="en-US" sz="5800" b="1" dirty="0"/>
              <a:t>. </a:t>
            </a:r>
            <a:r>
              <a:rPr lang="en-US" sz="5800" b="1" dirty="0" smtClean="0"/>
              <a:t>One </a:t>
            </a:r>
            <a:r>
              <a:rPr lang="en-US" sz="5800" b="1" dirty="0"/>
              <a:t>must not make the </a:t>
            </a:r>
            <a:r>
              <a:rPr lang="en-US" sz="5800" b="1" i="1" dirty="0" smtClean="0">
                <a:solidFill>
                  <a:srgbClr val="00B050"/>
                </a:solidFill>
              </a:rPr>
              <a:t>empiricist error </a:t>
            </a:r>
            <a:r>
              <a:rPr lang="en-US" sz="5800" b="1" dirty="0" smtClean="0"/>
              <a:t>of </a:t>
            </a:r>
            <a:r>
              <a:rPr lang="en-US" sz="5800" b="1" dirty="0"/>
              <a:t>pretending that </a:t>
            </a:r>
            <a:r>
              <a:rPr lang="en-US" sz="5800" b="1" dirty="0" smtClean="0"/>
              <a:t>our theories </a:t>
            </a:r>
            <a:r>
              <a:rPr lang="en-US" sz="5800" b="1" dirty="0"/>
              <a:t>deal </a:t>
            </a:r>
            <a:r>
              <a:rPr lang="en-US" sz="5800" b="1" i="1" dirty="0">
                <a:solidFill>
                  <a:srgbClr val="00B050"/>
                </a:solidFill>
              </a:rPr>
              <a:t>directly</a:t>
            </a:r>
            <a:r>
              <a:rPr lang="en-US" sz="5800" b="1" dirty="0">
                <a:solidFill>
                  <a:srgbClr val="00B050"/>
                </a:solidFill>
              </a:rPr>
              <a:t> </a:t>
            </a:r>
            <a:r>
              <a:rPr lang="en-US" sz="5800" b="1" dirty="0"/>
              <a:t>with objects of the </a:t>
            </a:r>
            <a:r>
              <a:rPr lang="en-US" sz="5800" b="1" dirty="0">
                <a:solidFill>
                  <a:srgbClr val="00B050"/>
                </a:solidFill>
              </a:rPr>
              <a:t>external world</a:t>
            </a:r>
            <a:r>
              <a:rPr lang="en-US" sz="5800" b="1" dirty="0"/>
              <a:t>. The </a:t>
            </a:r>
            <a:r>
              <a:rPr lang="en-US" sz="5800" b="1" dirty="0" smtClean="0"/>
              <a:t>“</a:t>
            </a:r>
            <a:r>
              <a:rPr lang="en-US" sz="5800" b="1" i="1" dirty="0" smtClean="0">
                <a:solidFill>
                  <a:srgbClr val="FF0000"/>
                </a:solidFill>
              </a:rPr>
              <a:t>concrete-in-thought</a:t>
            </a:r>
            <a:r>
              <a:rPr lang="en-US" sz="5800" b="1" i="1" dirty="0" smtClean="0"/>
              <a:t>”</a:t>
            </a:r>
            <a:r>
              <a:rPr lang="en-US" sz="5800" b="1" dirty="0" smtClean="0"/>
              <a:t> </a:t>
            </a:r>
            <a:r>
              <a:rPr lang="en-US" sz="5800" b="1" dirty="0"/>
              <a:t>must not be confused with the </a:t>
            </a:r>
            <a:r>
              <a:rPr lang="en-US" sz="5800" b="1" i="1" dirty="0">
                <a:solidFill>
                  <a:srgbClr val="FF0000"/>
                </a:solidFill>
              </a:rPr>
              <a:t>entity in the external world</a:t>
            </a:r>
            <a:r>
              <a:rPr lang="en-US" sz="5800" b="1" i="1" dirty="0"/>
              <a:t> </a:t>
            </a:r>
            <a:r>
              <a:rPr lang="en-US" sz="5800" b="1" dirty="0"/>
              <a:t>that is </a:t>
            </a:r>
            <a:r>
              <a:rPr lang="en-US" sz="5800" b="1" i="1" dirty="0">
                <a:solidFill>
                  <a:srgbClr val="FF0000"/>
                </a:solidFill>
              </a:rPr>
              <a:t>its </a:t>
            </a:r>
            <a:r>
              <a:rPr lang="en-US" sz="5800" b="1" i="1" dirty="0" smtClean="0">
                <a:solidFill>
                  <a:srgbClr val="FF0000"/>
                </a:solidFill>
              </a:rPr>
              <a:t>object</a:t>
            </a:r>
            <a:r>
              <a:rPr lang="en-US" sz="5800" b="1" i="1" dirty="0" smtClean="0"/>
              <a:t>.</a:t>
            </a:r>
            <a:endParaRPr lang="en-US" sz="5800" b="1" i="1"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8000" b="1" dirty="0" smtClean="0">
                <a:solidFill>
                  <a:srgbClr val="0000FF"/>
                </a:solidFill>
              </a:rPr>
              <a:t>Karl Marx</a:t>
            </a:r>
            <a:endParaRPr lang="en-US" sz="8000" dirty="0">
              <a:solidFill>
                <a:srgbClr val="0000FF"/>
              </a:solidFill>
            </a:endParaRPr>
          </a:p>
        </p:txBody>
      </p:sp>
      <p:pic>
        <p:nvPicPr>
          <p:cNvPr id="2050" name="Picture 2" descr="http://static.guim.co.uk/sys-images/Guardian/Pix/pictures/2008/10/15/karlmarx_460x276.jpg"/>
          <p:cNvPicPr>
            <a:picLocks noChangeAspect="1" noChangeArrowheads="1"/>
          </p:cNvPicPr>
          <p:nvPr/>
        </p:nvPicPr>
        <p:blipFill>
          <a:blip r:embed="rId3" cstate="print"/>
          <a:srcRect/>
          <a:stretch>
            <a:fillRect/>
          </a:stretch>
        </p:blipFill>
        <p:spPr bwMode="auto">
          <a:xfrm>
            <a:off x="457200" y="1600200"/>
            <a:ext cx="8229600" cy="493776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0000FF"/>
                </a:solidFill>
              </a:rPr>
              <a:t>“Introduction” to the </a:t>
            </a:r>
            <a:r>
              <a:rPr lang="en-US" sz="3600" b="1" i="1" dirty="0" err="1" smtClean="0">
                <a:solidFill>
                  <a:srgbClr val="0000FF"/>
                </a:solidFill>
              </a:rPr>
              <a:t>Grundrisse</a:t>
            </a:r>
            <a:r>
              <a:rPr lang="en-US" sz="3600" b="1" dirty="0" smtClean="0">
                <a:solidFill>
                  <a:srgbClr val="0000FF"/>
                </a:solidFill>
              </a:rPr>
              <a:t>, (</a:t>
            </a:r>
            <a:r>
              <a:rPr lang="en-US" sz="3600" b="1" dirty="0" err="1" smtClean="0">
                <a:solidFill>
                  <a:srgbClr val="0000FF"/>
                </a:solidFill>
              </a:rPr>
              <a:t>Nikolaus</a:t>
            </a:r>
            <a:r>
              <a:rPr lang="en-US" sz="3600" b="1" dirty="0" smtClean="0">
                <a:solidFill>
                  <a:srgbClr val="0000FF"/>
                </a:solidFill>
              </a:rPr>
              <a:t> translation, modified) </a:t>
            </a:r>
            <a:endParaRPr lang="en-US" sz="3600" dirty="0">
              <a:solidFill>
                <a:srgbClr val="0000FF"/>
              </a:solidFill>
            </a:endParaRPr>
          </a:p>
        </p:txBody>
      </p:sp>
      <p:sp>
        <p:nvSpPr>
          <p:cNvPr id="3" name="Content Placeholder 2"/>
          <p:cNvSpPr>
            <a:spLocks noGrp="1"/>
          </p:cNvSpPr>
          <p:nvPr>
            <p:ph idx="1"/>
          </p:nvPr>
        </p:nvSpPr>
        <p:spPr/>
        <p:txBody>
          <a:bodyPr/>
          <a:lstStyle/>
          <a:p>
            <a:pPr>
              <a:buNone/>
            </a:pPr>
            <a:r>
              <a:rPr lang="en-US" b="1" dirty="0"/>
              <a:t> </a:t>
            </a:r>
            <a:r>
              <a:rPr lang="en-US" b="1" dirty="0" smtClean="0"/>
              <a:t>  Hegel fell into the illusion of conceiving the </a:t>
            </a:r>
            <a:r>
              <a:rPr lang="en-US" b="1" dirty="0" smtClean="0">
                <a:solidFill>
                  <a:srgbClr val="00B050"/>
                </a:solidFill>
              </a:rPr>
              <a:t>real </a:t>
            </a:r>
            <a:r>
              <a:rPr lang="en-US" b="1" dirty="0" smtClean="0"/>
              <a:t>as the </a:t>
            </a:r>
            <a:r>
              <a:rPr lang="en-US" b="1" dirty="0" smtClean="0">
                <a:solidFill>
                  <a:srgbClr val="00B050"/>
                </a:solidFill>
              </a:rPr>
              <a:t>product of thought </a:t>
            </a:r>
            <a:r>
              <a:rPr lang="en-US" b="1" dirty="0" smtClean="0"/>
              <a:t>concentrating itself, probing its own depths, and unfolding itself out of itself, by itself, whereas the </a:t>
            </a:r>
            <a:r>
              <a:rPr lang="en-US" b="1" dirty="0" smtClean="0">
                <a:solidFill>
                  <a:srgbClr val="FF0000"/>
                </a:solidFill>
              </a:rPr>
              <a:t>method of advancing from the abstract to the concrete </a:t>
            </a:r>
            <a:r>
              <a:rPr lang="en-US" b="1" dirty="0" smtClean="0"/>
              <a:t>is only the way in which thought appropriates the concrete, reproduces it as the </a:t>
            </a:r>
            <a:r>
              <a:rPr lang="en-US" b="1" dirty="0" smtClean="0">
                <a:solidFill>
                  <a:srgbClr val="FF0000"/>
                </a:solidFill>
              </a:rPr>
              <a:t>concrete-in-thought</a:t>
            </a:r>
            <a:r>
              <a:rPr lang="en-US" b="1" dirty="0" smtClean="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noAutofit/>
          </a:bodyPr>
          <a:lstStyle/>
          <a:p>
            <a:r>
              <a:rPr lang="en-US" sz="4800" b="1" dirty="0" smtClean="0">
                <a:solidFill>
                  <a:srgbClr val="0000FF"/>
                </a:solidFill>
              </a:rPr>
              <a:t>Surely, no one falls into this Hegelian trap today!</a:t>
            </a:r>
            <a:endParaRPr lang="en-US" sz="4800" b="1" dirty="0">
              <a:solidFill>
                <a:srgbClr val="0000FF"/>
              </a:solidFill>
            </a:endParaRPr>
          </a:p>
        </p:txBody>
      </p:sp>
      <p:sp>
        <p:nvSpPr>
          <p:cNvPr id="3" name="Subtitle 2"/>
          <p:cNvSpPr>
            <a:spLocks noGrp="1"/>
          </p:cNvSpPr>
          <p:nvPr>
            <p:ph type="subTitle" idx="1"/>
          </p:nvPr>
        </p:nvSpPr>
        <p:spPr>
          <a:xfrm>
            <a:off x="1371600" y="3581400"/>
            <a:ext cx="6400800" cy="1752600"/>
          </a:xfrm>
        </p:spPr>
        <p:txBody>
          <a:bodyPr>
            <a:normAutofit/>
          </a:bodyPr>
          <a:lstStyle/>
          <a:p>
            <a:r>
              <a:rPr lang="en-US" sz="6000" b="1" dirty="0" smtClean="0">
                <a:solidFill>
                  <a:srgbClr val="FF0000"/>
                </a:solidFill>
              </a:rPr>
              <a:t>-Or do They?</a:t>
            </a:r>
            <a:endParaRPr lang="en-US" sz="6000" b="1"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 </a:t>
            </a:r>
            <a:r>
              <a:rPr lang="en-US" sz="4800" b="1" dirty="0">
                <a:solidFill>
                  <a:srgbClr val="0000FF"/>
                </a:solidFill>
              </a:rPr>
              <a:t>Cecilia </a:t>
            </a:r>
            <a:r>
              <a:rPr lang="en-US" sz="4800" b="1" dirty="0" err="1" smtClean="0">
                <a:solidFill>
                  <a:srgbClr val="0000FF"/>
                </a:solidFill>
              </a:rPr>
              <a:t>Flori,"Topoi</a:t>
            </a:r>
            <a:r>
              <a:rPr lang="en-US" sz="4800" b="1" dirty="0" smtClean="0">
                <a:solidFill>
                  <a:srgbClr val="0000FF"/>
                </a:solidFill>
              </a:rPr>
              <a:t> </a:t>
            </a:r>
            <a:r>
              <a:rPr lang="en-US" sz="4800" b="1" dirty="0">
                <a:solidFill>
                  <a:srgbClr val="0000FF"/>
                </a:solidFill>
              </a:rPr>
              <a:t>for Physics</a:t>
            </a:r>
            <a:r>
              <a:rPr lang="en-US" sz="4800" b="1" dirty="0">
                <a:solidFill>
                  <a:srgbClr val="0070C0"/>
                </a:solidFill>
              </a:rPr>
              <a:t>"</a:t>
            </a:r>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b="1" dirty="0" smtClean="0">
                <a:solidFill>
                  <a:srgbClr val="00B050"/>
                </a:solidFill>
              </a:rPr>
              <a:t>Platonically </a:t>
            </a:r>
            <a:r>
              <a:rPr lang="en-US" b="1" dirty="0">
                <a:solidFill>
                  <a:srgbClr val="00B050"/>
                </a:solidFill>
              </a:rPr>
              <a:t>speaking</a:t>
            </a:r>
            <a:r>
              <a:rPr lang="en-US" b="1" dirty="0"/>
              <a:t>, one can view a </a:t>
            </a:r>
            <a:r>
              <a:rPr lang="en-US" b="1" dirty="0">
                <a:solidFill>
                  <a:srgbClr val="00B050"/>
                </a:solidFill>
              </a:rPr>
              <a:t>Physics Theory </a:t>
            </a:r>
            <a:r>
              <a:rPr lang="en-US" b="1" dirty="0"/>
              <a:t>as a concrete realization, in the realm of a Topos, of an </a:t>
            </a:r>
            <a:r>
              <a:rPr lang="en-US" b="1" dirty="0">
                <a:solidFill>
                  <a:srgbClr val="00B050"/>
                </a:solidFill>
              </a:rPr>
              <a:t>abstract “idea” in the realm of logic</a:t>
            </a:r>
            <a:r>
              <a:rPr lang="en-US" b="1" dirty="0"/>
              <a:t>. Therefore, this view presupposes that at a </a:t>
            </a:r>
            <a:r>
              <a:rPr lang="en-US" b="1" dirty="0">
                <a:solidFill>
                  <a:srgbClr val="00B050"/>
                </a:solidFill>
              </a:rPr>
              <a:t>fundamental level</a:t>
            </a:r>
            <a:r>
              <a:rPr lang="en-US" b="1" dirty="0"/>
              <a:t>, what there is, are </a:t>
            </a:r>
            <a:r>
              <a:rPr lang="en-US" b="1" dirty="0">
                <a:solidFill>
                  <a:srgbClr val="00B050"/>
                </a:solidFill>
              </a:rPr>
              <a:t>logical relations among elements</a:t>
            </a:r>
            <a:r>
              <a:rPr lang="en-US" b="1" dirty="0"/>
              <a:t>, and a </a:t>
            </a:r>
            <a:r>
              <a:rPr lang="en-US" b="1" dirty="0">
                <a:solidFill>
                  <a:srgbClr val="00B050"/>
                </a:solidFill>
              </a:rPr>
              <a:t>Physics Theory </a:t>
            </a:r>
            <a:r>
              <a:rPr lang="en-US" b="1" dirty="0"/>
              <a:t>is nothing more than a </a:t>
            </a:r>
            <a:r>
              <a:rPr lang="en-US" b="1" dirty="0">
                <a:solidFill>
                  <a:srgbClr val="00B050"/>
                </a:solidFill>
              </a:rPr>
              <a:t>representation of </a:t>
            </a:r>
            <a:r>
              <a:rPr lang="en-US" b="1" dirty="0" smtClean="0">
                <a:solidFill>
                  <a:srgbClr val="00B050"/>
                </a:solidFill>
              </a:rPr>
              <a:t>these </a:t>
            </a:r>
            <a:r>
              <a:rPr lang="en-US" b="1" dirty="0">
                <a:solidFill>
                  <a:srgbClr val="00B050"/>
                </a:solidFill>
              </a:rPr>
              <a:t>relations</a:t>
            </a:r>
            <a:r>
              <a:rPr lang="en-US" b="1" dirty="0"/>
              <a:t> as applied/projected to specific situations/systems. For a detailed analysis of the above ideas see the series of papers: </a:t>
            </a:r>
            <a:r>
              <a:rPr lang="en-US" b="1" dirty="0" err="1">
                <a:hlinkClick r:id="rId3"/>
              </a:rPr>
              <a:t>Isham</a:t>
            </a:r>
            <a:r>
              <a:rPr lang="en-US" b="1" dirty="0">
                <a:hlinkClick r:id="rId3"/>
              </a:rPr>
              <a:t>, </a:t>
            </a:r>
            <a:r>
              <a:rPr lang="en-US" b="1" dirty="0" err="1">
                <a:hlinkClick r:id="rId3"/>
              </a:rPr>
              <a:t>Döring</a:t>
            </a:r>
            <a:r>
              <a:rPr lang="en-US" b="1" dirty="0">
                <a:hlinkClick r:id="rId3"/>
              </a:rPr>
              <a:t>, I 2007</a:t>
            </a:r>
            <a:r>
              <a:rPr lang="en-US" b="1" dirty="0"/>
              <a:t>, </a:t>
            </a:r>
            <a:r>
              <a:rPr lang="en-US" b="1" dirty="0" err="1">
                <a:hlinkClick r:id="rId4"/>
              </a:rPr>
              <a:t>Isham</a:t>
            </a:r>
            <a:r>
              <a:rPr lang="en-US" b="1" dirty="0">
                <a:hlinkClick r:id="rId4"/>
              </a:rPr>
              <a:t>, </a:t>
            </a:r>
            <a:r>
              <a:rPr lang="en-US" b="1" dirty="0" err="1">
                <a:hlinkClick r:id="rId4"/>
              </a:rPr>
              <a:t>Döring</a:t>
            </a:r>
            <a:r>
              <a:rPr lang="en-US" b="1" dirty="0">
                <a:hlinkClick r:id="rId4"/>
              </a:rPr>
              <a:t>, II 2007</a:t>
            </a:r>
            <a:r>
              <a:rPr lang="en-US" b="1" dirty="0"/>
              <a:t>, </a:t>
            </a:r>
            <a:r>
              <a:rPr lang="en-US" b="1" dirty="0" err="1">
                <a:hlinkClick r:id="rId5"/>
              </a:rPr>
              <a:t>Isham</a:t>
            </a:r>
            <a:r>
              <a:rPr lang="en-US" b="1" dirty="0">
                <a:hlinkClick r:id="rId5"/>
              </a:rPr>
              <a:t>, </a:t>
            </a:r>
            <a:r>
              <a:rPr lang="en-US" b="1" dirty="0" err="1">
                <a:hlinkClick r:id="rId5"/>
              </a:rPr>
              <a:t>Döring</a:t>
            </a:r>
            <a:r>
              <a:rPr lang="en-US" b="1" dirty="0">
                <a:hlinkClick r:id="rId5"/>
              </a:rPr>
              <a:t>, III 2007</a:t>
            </a:r>
            <a:r>
              <a:rPr lang="en-US" b="1" dirty="0"/>
              <a:t>, </a:t>
            </a:r>
            <a:r>
              <a:rPr lang="en-US" b="1" dirty="0" err="1">
                <a:hlinkClick r:id="rId6"/>
              </a:rPr>
              <a:t>Isham</a:t>
            </a:r>
            <a:r>
              <a:rPr lang="en-US" b="1" dirty="0">
                <a:hlinkClick r:id="rId6"/>
              </a:rPr>
              <a:t>, </a:t>
            </a:r>
            <a:r>
              <a:rPr lang="en-US" b="1" dirty="0" err="1">
                <a:hlinkClick r:id="rId6"/>
              </a:rPr>
              <a:t>Döring</a:t>
            </a:r>
            <a:r>
              <a:rPr lang="en-US" b="1" dirty="0">
                <a:hlinkClick r:id="rId6"/>
              </a:rPr>
              <a:t>, IV 2007</a:t>
            </a:r>
            <a:r>
              <a:rPr lang="en-US" b="1" dirty="0"/>
              <a:t>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3810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rgbClr val="0000FF"/>
                </a:solidFill>
                <a:effectLst/>
                <a:uLnTx/>
                <a:uFillTx/>
                <a:latin typeface="+mj-lt"/>
                <a:ea typeface="+mj-ea"/>
                <a:cs typeface="+mj-cs"/>
              </a:rPr>
              <a:t>Logic-Language-World</a:t>
            </a:r>
            <a:endParaRPr kumimoji="0" lang="en-US" sz="5400" b="1"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447800"/>
            <a:ext cx="8229600" cy="4525963"/>
          </a:xfrm>
          <a:prstGeom prst="rect">
            <a:avLst/>
          </a:prstGeom>
        </p:spPr>
        <p:txBody>
          <a:bodyPr/>
          <a:lstStyle/>
          <a:p>
            <a:pPr marL="342900" lvl="0" indent="-342900">
              <a:spcBef>
                <a:spcPct val="20000"/>
              </a:spcBef>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Three steps:	</a:t>
            </a:r>
          </a:p>
          <a:p>
            <a:pPr marL="342900" lvl="0" indent="-342900">
              <a:spcBef>
                <a:spcPct val="20000"/>
              </a:spcBef>
              <a:defRPr/>
            </a:pPr>
            <a:r>
              <a:rPr kumimoji="0" lang="en-US" sz="3200" b="1" i="0" u="none" strike="noStrike" kern="1200" cap="none" spc="0" normalizeH="0" baseline="0" noProof="0" dirty="0" smtClean="0">
                <a:ln>
                  <a:noFill/>
                </a:ln>
                <a:solidFill>
                  <a:srgbClr val="FF0000"/>
                </a:solidFill>
                <a:effectLst/>
                <a:uLnTx/>
                <a:uFillTx/>
                <a:latin typeface="+mn-lt"/>
                <a:ea typeface="+mn-ea"/>
                <a:cs typeface="+mn-cs"/>
              </a:rPr>
              <a:t>	Logic</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is about </a:t>
            </a:r>
            <a:r>
              <a:rPr lang="en-US" sz="3200" b="1" dirty="0" smtClean="0">
                <a:solidFill>
                  <a:srgbClr val="FF0000"/>
                </a:solidFill>
              </a:rPr>
              <a:t>Language*</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p>
          <a:p>
            <a:pPr marL="342900" lvl="0" indent="-342900">
              <a:spcBef>
                <a:spcPct val="20000"/>
              </a:spcBef>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Language</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is about </a:t>
            </a:r>
            <a:r>
              <a:rPr lang="en-US" sz="3200" b="1" dirty="0" smtClean="0">
                <a:solidFill>
                  <a:srgbClr val="FF0000"/>
                </a:solidFill>
              </a:rPr>
              <a:t>The World.</a:t>
            </a: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3200" b="1" dirty="0" smtClean="0">
                <a:solidFill>
                  <a:srgbClr val="00B050"/>
                </a:solidFill>
              </a:rPr>
              <a:t> </a:t>
            </a:r>
            <a:r>
              <a:rPr lang="en-US" sz="3200" b="1" dirty="0" err="1" smtClean="0">
                <a:solidFill>
                  <a:srgbClr val="00B050"/>
                </a:solidFill>
              </a:rPr>
              <a:t>Panlogism</a:t>
            </a:r>
            <a:endParaRPr kumimoji="0" lang="en-US" sz="3200" b="1" i="0" u="none" strike="noStrike" kern="1200" cap="none" spc="0" normalizeH="0" baseline="0" noProof="0" dirty="0" smtClean="0">
              <a:ln>
                <a:noFill/>
              </a:ln>
              <a:solidFill>
                <a:srgbClr val="FF0000"/>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The attempt to “short circuit” this process by </a:t>
            </a:r>
            <a:r>
              <a:rPr kumimoji="0" lang="en-US" sz="2800" b="1" i="0" u="none" strike="noStrike" kern="1200" cap="none" spc="0" normalizeH="0" baseline="0" noProof="0" dirty="0" smtClean="0">
                <a:ln>
                  <a:noFill/>
                </a:ln>
                <a:solidFill>
                  <a:srgbClr val="00B050"/>
                </a:solidFill>
                <a:effectLst/>
                <a:uLnTx/>
                <a:uFillTx/>
                <a:latin typeface="+mn-lt"/>
                <a:ea typeface="+mn-ea"/>
                <a:cs typeface="+mn-cs"/>
              </a:rPr>
              <a:t>identifying</a:t>
            </a:r>
            <a:r>
              <a:rPr kumimoji="0" lang="en-US" sz="2800" b="1" i="0" u="none" strike="noStrike" kern="1200" cap="none" spc="0" normalizeH="0" baseline="0" noProof="0" dirty="0" smtClean="0">
                <a:ln>
                  <a:noFill/>
                </a:ln>
                <a:solidFill>
                  <a:schemeClr val="tx1"/>
                </a:solidFill>
                <a:effectLst/>
                <a:uLnTx/>
                <a:uFillTx/>
                <a:latin typeface="+mn-lt"/>
                <a:ea typeface="+mn-ea"/>
                <a:cs typeface="+mn-cs"/>
              </a:rPr>
              <a:t> the </a:t>
            </a:r>
            <a:r>
              <a:rPr kumimoji="0" lang="en-US" sz="2800" b="1" i="0" u="none" strike="noStrike" kern="1200" cap="none" spc="0" normalizeH="0" baseline="0" noProof="0" dirty="0" smtClean="0">
                <a:ln>
                  <a:noFill/>
                </a:ln>
                <a:solidFill>
                  <a:srgbClr val="00B050"/>
                </a:solidFill>
                <a:effectLst/>
                <a:uLnTx/>
                <a:uFillTx/>
                <a:latin typeface="+mn-lt"/>
                <a:ea typeface="+mn-ea"/>
                <a:cs typeface="+mn-cs"/>
              </a:rPr>
              <a:t>real object </a:t>
            </a:r>
            <a:r>
              <a:rPr kumimoji="0" lang="en-US" sz="2800" b="1" i="0" u="none" strike="noStrike" kern="1200" cap="none" spc="0" normalizeH="0" baseline="0" noProof="0" dirty="0" smtClean="0">
                <a:ln>
                  <a:noFill/>
                </a:ln>
                <a:solidFill>
                  <a:schemeClr val="tx1"/>
                </a:solidFill>
                <a:effectLst/>
                <a:uLnTx/>
                <a:uFillTx/>
                <a:latin typeface="+mn-lt"/>
                <a:ea typeface="+mn-ea"/>
                <a:cs typeface="+mn-cs"/>
              </a:rPr>
              <a:t>and the</a:t>
            </a:r>
            <a:r>
              <a:rPr kumimoji="0" lang="en-US" sz="2800" b="1" i="0" u="none" strike="noStrike" kern="1200" cap="none" spc="0" normalizeH="0" noProof="0" dirty="0" smtClean="0">
                <a:ln>
                  <a:noFill/>
                </a:ln>
                <a:solidFill>
                  <a:schemeClr val="tx1"/>
                </a:solidFill>
                <a:effectLst/>
                <a:uLnTx/>
                <a:uFillTx/>
                <a:latin typeface="+mn-lt"/>
                <a:ea typeface="+mn-ea"/>
                <a:cs typeface="+mn-cs"/>
              </a:rPr>
              <a:t> “</a:t>
            </a:r>
            <a:r>
              <a:rPr kumimoji="0" lang="en-US" sz="2800" b="1" i="0" u="none" strike="noStrike" kern="1200" cap="none" spc="0" normalizeH="0" noProof="0" dirty="0" smtClean="0">
                <a:ln>
                  <a:noFill/>
                </a:ln>
                <a:solidFill>
                  <a:srgbClr val="00B050"/>
                </a:solidFill>
                <a:effectLst/>
                <a:uLnTx/>
                <a:uFillTx/>
                <a:latin typeface="+mn-lt"/>
                <a:ea typeface="+mn-ea"/>
                <a:cs typeface="+mn-cs"/>
              </a:rPr>
              <a:t>concrete-in- thought</a:t>
            </a:r>
            <a:r>
              <a:rPr kumimoji="0" lang="en-US" sz="2800" b="1" i="0" u="none" strike="noStrike" kern="1200" cap="none" spc="0" normalizeH="0" noProof="0" dirty="0" smtClean="0">
                <a:ln>
                  <a:noFill/>
                </a:ln>
                <a:solidFill>
                  <a:schemeClr val="tx1"/>
                </a:solidFill>
                <a:effectLst/>
                <a:uLnTx/>
                <a:uFillTx/>
                <a:latin typeface="+mn-lt"/>
                <a:ea typeface="+mn-ea"/>
                <a:cs typeface="+mn-cs"/>
              </a:rPr>
              <a:t>”</a:t>
            </a:r>
            <a:r>
              <a:rPr kumimoji="0" lang="en-US" sz="2800" b="1" i="0" u="none" strike="noStrike" kern="1200" cap="none" spc="0" normalizeH="0" baseline="0" noProof="0" dirty="0" smtClean="0">
                <a:ln>
                  <a:noFill/>
                </a:ln>
                <a:solidFill>
                  <a:schemeClr val="tx1"/>
                </a:solidFill>
                <a:effectLst/>
                <a:uLnTx/>
                <a:uFillTx/>
                <a:latin typeface="+mn-lt"/>
                <a:ea typeface="+mn-ea"/>
                <a:cs typeface="+mn-cs"/>
              </a:rPr>
              <a:t> leads to the assertion: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smtClean="0">
                <a:ln>
                  <a:noFill/>
                </a:ln>
                <a:solidFill>
                  <a:srgbClr val="00B050"/>
                </a:solidFill>
                <a:effectLst/>
                <a:uLnTx/>
                <a:uFillTx/>
                <a:latin typeface="+mn-lt"/>
                <a:ea typeface="+mn-ea"/>
                <a:cs typeface="+mn-cs"/>
              </a:rPr>
              <a:t>Logic is about The World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2800" b="1" dirty="0" smtClean="0"/>
              <a:t>* “Language” includes other symbolic systems</a:t>
            </a:r>
            <a:endParaRPr kumimoji="0" lang="en-US" sz="2800" b="1" i="0"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err="1" smtClean="0">
                <a:solidFill>
                  <a:srgbClr val="0070C0"/>
                </a:solidFill>
              </a:rPr>
              <a:t>Aron</a:t>
            </a:r>
            <a:r>
              <a:rPr lang="en-US" sz="6600" b="1" dirty="0" smtClean="0">
                <a:solidFill>
                  <a:srgbClr val="0070C0"/>
                </a:solidFill>
              </a:rPr>
              <a:t> </a:t>
            </a:r>
            <a:r>
              <a:rPr lang="en-US" sz="6600" b="1" dirty="0" err="1" smtClean="0">
                <a:solidFill>
                  <a:srgbClr val="0070C0"/>
                </a:solidFill>
              </a:rPr>
              <a:t>Gurwitsch</a:t>
            </a:r>
            <a:endParaRPr lang="en-US" sz="6600" dirty="0">
              <a:solidFill>
                <a:srgbClr val="0070C0"/>
              </a:solidFill>
            </a:endParaRPr>
          </a:p>
        </p:txBody>
      </p:sp>
      <p:pic>
        <p:nvPicPr>
          <p:cNvPr id="282626" name="Picture 2" descr="http://www.gurwitsch.net/images/AG%20-%20Harvard.jpg"/>
          <p:cNvPicPr>
            <a:picLocks noChangeAspect="1" noChangeArrowheads="1"/>
          </p:cNvPicPr>
          <p:nvPr/>
        </p:nvPicPr>
        <p:blipFill>
          <a:blip r:embed="rId3" cstate="print"/>
          <a:srcRect/>
          <a:stretch>
            <a:fillRect/>
          </a:stretch>
        </p:blipFill>
        <p:spPr bwMode="auto">
          <a:xfrm>
            <a:off x="2133600" y="1447800"/>
            <a:ext cx="5243098" cy="521208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i="1" dirty="0" smtClean="0">
                <a:solidFill>
                  <a:srgbClr val="0000FF"/>
                </a:solidFill>
              </a:rPr>
              <a:t>Leibniz: </a:t>
            </a:r>
            <a:r>
              <a:rPr lang="en-US" b="1" i="1" dirty="0" err="1" smtClean="0">
                <a:solidFill>
                  <a:srgbClr val="0000FF"/>
                </a:solidFill>
              </a:rPr>
              <a:t>Philosophie</a:t>
            </a:r>
            <a:r>
              <a:rPr lang="en-US" b="1" i="1" dirty="0" smtClean="0">
                <a:solidFill>
                  <a:srgbClr val="0000FF"/>
                </a:solidFill>
              </a:rPr>
              <a:t> des </a:t>
            </a:r>
            <a:r>
              <a:rPr lang="en-US" b="1" i="1" dirty="0" err="1" smtClean="0">
                <a:solidFill>
                  <a:srgbClr val="0000FF"/>
                </a:solidFill>
              </a:rPr>
              <a:t>Panlogismus</a:t>
            </a:r>
            <a:endParaRPr lang="en-US" b="1" dirty="0">
              <a:solidFill>
                <a:srgbClr val="0000FF"/>
              </a:solidFill>
            </a:endParaRPr>
          </a:p>
        </p:txBody>
      </p:sp>
      <p:sp>
        <p:nvSpPr>
          <p:cNvPr id="3" name="Content Placeholder 2"/>
          <p:cNvSpPr>
            <a:spLocks noGrp="1"/>
          </p:cNvSpPr>
          <p:nvPr>
            <p:ph idx="1"/>
          </p:nvPr>
        </p:nvSpPr>
        <p:spPr/>
        <p:txBody>
          <a:bodyPr>
            <a:normAutofit/>
          </a:bodyPr>
          <a:lstStyle/>
          <a:p>
            <a:pPr>
              <a:buNone/>
            </a:pPr>
            <a:r>
              <a:rPr lang="en-US" b="1" dirty="0" smtClean="0"/>
              <a:t>  “</a:t>
            </a:r>
            <a:r>
              <a:rPr lang="en-US" b="1" dirty="0" smtClean="0">
                <a:solidFill>
                  <a:srgbClr val="00B050"/>
                </a:solidFill>
              </a:rPr>
              <a:t>Things are realizations of  concepts of reason</a:t>
            </a:r>
            <a:r>
              <a:rPr lang="en-US" b="1" dirty="0" smtClean="0"/>
              <a:t>. It is not sufficient to maintain that the logical and the ontological viewpoints can never be fully distinguished from each other, or that no separation, no abyss exists between reason and  reality. One seems most faithful to the situation, if one speaks of an </a:t>
            </a:r>
            <a:r>
              <a:rPr lang="en-US" b="1" dirty="0" smtClean="0">
                <a:solidFill>
                  <a:srgbClr val="00B050"/>
                </a:solidFill>
              </a:rPr>
              <a:t>identity</a:t>
            </a:r>
            <a:r>
              <a:rPr lang="en-US" b="1" dirty="0" smtClean="0"/>
              <a:t>, or better of an </a:t>
            </a:r>
            <a:r>
              <a:rPr lang="en-US" b="1" i="1" dirty="0" smtClean="0">
                <a:solidFill>
                  <a:srgbClr val="00B050"/>
                </a:solidFill>
              </a:rPr>
              <a:t>equivalence of the logical and the ontological</a:t>
            </a:r>
            <a:r>
              <a:rPr lang="en-US" b="1" i="1" dirty="0" smtClean="0"/>
              <a:t>”</a:t>
            </a:r>
            <a:endParaRPr lang="en-US"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smtClean="0">
                <a:solidFill>
                  <a:srgbClr val="0000FF"/>
                </a:solidFill>
              </a:rPr>
              <a:t>Panlogism</a:t>
            </a:r>
            <a:r>
              <a:rPr lang="en-US" sz="6000" b="1" dirty="0" smtClean="0">
                <a:solidFill>
                  <a:srgbClr val="0000FF"/>
                </a:solidFill>
              </a:rPr>
              <a:t> </a:t>
            </a:r>
            <a:r>
              <a:rPr lang="en-US" sz="6000" b="1" dirty="0" err="1" smtClean="0">
                <a:solidFill>
                  <a:srgbClr val="0000FF"/>
                </a:solidFill>
              </a:rPr>
              <a:t>redivivus</a:t>
            </a:r>
            <a:r>
              <a:rPr lang="en-US" sz="6000" b="1" dirty="0" smtClean="0">
                <a:solidFill>
                  <a:srgbClr val="0000FF"/>
                </a:solidFill>
              </a:rPr>
              <a:t>!</a:t>
            </a:r>
            <a:endParaRPr lang="en-US" sz="6000" dirty="0">
              <a:solidFill>
                <a:srgbClr val="0000FF"/>
              </a:solidFill>
            </a:endParaRPr>
          </a:p>
        </p:txBody>
      </p:sp>
      <p:sp>
        <p:nvSpPr>
          <p:cNvPr id="3" name="Content Placeholder 2"/>
          <p:cNvSpPr>
            <a:spLocks noGrp="1"/>
          </p:cNvSpPr>
          <p:nvPr>
            <p:ph idx="1"/>
          </p:nvPr>
        </p:nvSpPr>
        <p:spPr>
          <a:xfrm>
            <a:off x="457200" y="1524000"/>
            <a:ext cx="8229600" cy="4525963"/>
          </a:xfrm>
        </p:spPr>
        <p:txBody>
          <a:bodyPr>
            <a:normAutofit/>
          </a:bodyPr>
          <a:lstStyle/>
          <a:p>
            <a:pPr>
              <a:buNone/>
            </a:pPr>
            <a:r>
              <a:rPr lang="en-US" b="1" dirty="0" smtClean="0"/>
              <a:t> “ By </a:t>
            </a:r>
            <a:r>
              <a:rPr lang="en-US" b="1" dirty="0" err="1" smtClean="0">
                <a:solidFill>
                  <a:srgbClr val="00B050"/>
                </a:solidFill>
              </a:rPr>
              <a:t>panlogism</a:t>
            </a:r>
            <a:r>
              <a:rPr lang="en-US" b="1" dirty="0" smtClean="0">
                <a:solidFill>
                  <a:srgbClr val="00B050"/>
                </a:solidFill>
              </a:rPr>
              <a:t> </a:t>
            </a:r>
            <a:r>
              <a:rPr lang="en-US" b="1" dirty="0" smtClean="0"/>
              <a:t>I mean the philosophical tendency to </a:t>
            </a:r>
            <a:r>
              <a:rPr lang="en-US" b="1" dirty="0" smtClean="0">
                <a:solidFill>
                  <a:srgbClr val="00B050"/>
                </a:solidFill>
              </a:rPr>
              <a:t>obliterate</a:t>
            </a:r>
            <a:r>
              <a:rPr lang="en-US" b="1" dirty="0" smtClean="0">
                <a:solidFill>
                  <a:srgbClr val="FF0000"/>
                </a:solidFill>
              </a:rPr>
              <a:t> </a:t>
            </a:r>
            <a:r>
              <a:rPr lang="en-US" b="1" dirty="0" smtClean="0"/>
              <a:t>the </a:t>
            </a:r>
            <a:r>
              <a:rPr lang="en-US" b="1" dirty="0" smtClean="0">
                <a:solidFill>
                  <a:srgbClr val="00B050"/>
                </a:solidFill>
              </a:rPr>
              <a:t>distinction</a:t>
            </a:r>
            <a:r>
              <a:rPr lang="en-US" b="1" dirty="0" smtClean="0"/>
              <a:t> between </a:t>
            </a:r>
            <a:r>
              <a:rPr lang="en-US" b="1" dirty="0" smtClean="0">
                <a:solidFill>
                  <a:srgbClr val="00B050"/>
                </a:solidFill>
              </a:rPr>
              <a:t>logical </a:t>
            </a:r>
            <a:r>
              <a:rPr lang="en-US" b="1" dirty="0" smtClean="0"/>
              <a:t>and </a:t>
            </a:r>
            <a:r>
              <a:rPr lang="en-US" b="1" dirty="0" smtClean="0">
                <a:solidFill>
                  <a:srgbClr val="00B050"/>
                </a:solidFill>
              </a:rPr>
              <a:t>ontological </a:t>
            </a:r>
            <a:r>
              <a:rPr lang="en-US" b="1" dirty="0" smtClean="0"/>
              <a:t>principles”       	</a:t>
            </a:r>
            <a:r>
              <a:rPr lang="en-US" sz="2400" b="1" dirty="0" smtClean="0"/>
              <a:t>JS, “Do Quanta Need a New Logic?” (1986)</a:t>
            </a:r>
          </a:p>
          <a:p>
            <a:pPr>
              <a:buNone/>
            </a:pPr>
            <a:r>
              <a:rPr lang="en-US" b="1" dirty="0" smtClean="0"/>
              <a:t>    I have been combating this viewpoint for over 35 years: </a:t>
            </a:r>
          </a:p>
          <a:p>
            <a:pPr>
              <a:buNone/>
            </a:pPr>
            <a:r>
              <a:rPr lang="en-US" b="1" dirty="0" smtClean="0"/>
              <a:t>  		</a:t>
            </a:r>
            <a:r>
              <a:rPr lang="en-US" sz="2400" b="1" dirty="0" smtClean="0"/>
              <a:t>”The ‘Logic’ of Quantum Logic” in </a:t>
            </a:r>
            <a:r>
              <a:rPr lang="en-US" sz="2400" b="1" i="1" dirty="0" smtClean="0"/>
              <a:t>PSA 1974 </a:t>
            </a:r>
            <a:r>
              <a:rPr lang="en-US" sz="2400" b="1" dirty="0" smtClean="0"/>
              <a:t>(Dordrecht: </a:t>
            </a:r>
            <a:r>
              <a:rPr lang="en-US" sz="2400" b="1" dirty="0" err="1" smtClean="0"/>
              <a:t>Reidel</a:t>
            </a:r>
            <a:r>
              <a:rPr lang="en-US" sz="2400" b="1" dirty="0" smtClean="0"/>
              <a:t> 1976), pp. 515-526.</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229600" cy="1143000"/>
          </a:xfrm>
        </p:spPr>
        <p:txBody>
          <a:bodyPr>
            <a:noAutofit/>
          </a:bodyPr>
          <a:lstStyle/>
          <a:p>
            <a:r>
              <a:rPr lang="en-US" sz="4800" b="1" dirty="0" smtClean="0">
                <a:solidFill>
                  <a:srgbClr val="0000FF"/>
                </a:solidFill>
              </a:rPr>
              <a:t>Enough! Having Looked, Let us Pass On</a:t>
            </a:r>
            <a:endParaRPr lang="en-US" sz="4800" b="1" dirty="0">
              <a:solidFill>
                <a:srgbClr val="0000FF"/>
              </a:solidFill>
            </a:endParaRPr>
          </a:p>
        </p:txBody>
      </p:sp>
      <p:sp>
        <p:nvSpPr>
          <p:cNvPr id="3" name="Content Placeholder 2"/>
          <p:cNvSpPr>
            <a:spLocks noGrp="1"/>
          </p:cNvSpPr>
          <p:nvPr>
            <p:ph idx="1"/>
          </p:nvPr>
        </p:nvSpPr>
        <p:spPr>
          <a:xfrm>
            <a:off x="457200" y="1798637"/>
            <a:ext cx="8229600" cy="4525963"/>
          </a:xfrm>
        </p:spPr>
        <p:txBody>
          <a:bodyPr>
            <a:normAutofit fontScale="92500"/>
          </a:bodyPr>
          <a:lstStyle/>
          <a:p>
            <a:pPr>
              <a:buNone/>
            </a:pPr>
            <a:r>
              <a:rPr lang="it-IT" b="1" dirty="0" smtClean="0"/>
              <a:t>«</a:t>
            </a:r>
            <a:r>
              <a:rPr lang="it-IT" b="1" dirty="0"/>
              <a:t> Fama di loro il mondo esser non lassa;</a:t>
            </a:r>
            <a:br>
              <a:rPr lang="it-IT" b="1" dirty="0"/>
            </a:br>
            <a:r>
              <a:rPr lang="it-IT" b="1" dirty="0"/>
              <a:t>misericordia e giustizia li sdegna:</a:t>
            </a:r>
            <a:br>
              <a:rPr lang="it-IT" b="1" dirty="0"/>
            </a:br>
            <a:r>
              <a:rPr lang="it-IT" b="1" dirty="0"/>
              <a:t>non ragioniam di lor, ma </a:t>
            </a:r>
            <a:r>
              <a:rPr lang="it-IT" b="1" dirty="0">
                <a:solidFill>
                  <a:srgbClr val="FF0000"/>
                </a:solidFill>
              </a:rPr>
              <a:t>guarda e passa</a:t>
            </a:r>
            <a:r>
              <a:rPr lang="it-IT" b="1" dirty="0"/>
              <a:t>. </a:t>
            </a:r>
            <a:r>
              <a:rPr lang="it-IT" b="1" dirty="0" smtClean="0"/>
              <a:t>»</a:t>
            </a:r>
          </a:p>
          <a:p>
            <a:pPr>
              <a:buNone/>
            </a:pPr>
            <a:r>
              <a:rPr lang="en-US" b="1" i="1" dirty="0" smtClean="0"/>
              <a:t>   		</a:t>
            </a:r>
            <a:r>
              <a:rPr lang="en-US" b="1" i="1" dirty="0" err="1" smtClean="0">
                <a:solidFill>
                  <a:srgbClr val="0000FF"/>
                </a:solidFill>
              </a:rPr>
              <a:t>Divina</a:t>
            </a:r>
            <a:r>
              <a:rPr lang="en-US" b="1" i="1" dirty="0" smtClean="0">
                <a:solidFill>
                  <a:srgbClr val="0000FF"/>
                </a:solidFill>
              </a:rPr>
              <a:t> Commedia</a:t>
            </a:r>
            <a:r>
              <a:rPr lang="en-US" b="1" dirty="0" smtClean="0">
                <a:solidFill>
                  <a:srgbClr val="0000FF"/>
                </a:solidFill>
              </a:rPr>
              <a:t>, </a:t>
            </a:r>
            <a:r>
              <a:rPr lang="it-IT" b="1" i="1" dirty="0" smtClean="0">
                <a:solidFill>
                  <a:srgbClr val="0000FF"/>
                </a:solidFill>
              </a:rPr>
              <a:t>Inferno</a:t>
            </a:r>
            <a:r>
              <a:rPr lang="it-IT" i="1" dirty="0" smtClean="0">
                <a:solidFill>
                  <a:srgbClr val="0000FF"/>
                </a:solidFill>
              </a:rPr>
              <a:t>, </a:t>
            </a:r>
            <a:r>
              <a:rPr lang="it-IT" b="1" i="1" dirty="0" smtClean="0">
                <a:solidFill>
                  <a:srgbClr val="0000FF"/>
                </a:solidFill>
              </a:rPr>
              <a:t>Canto III</a:t>
            </a:r>
            <a:r>
              <a:rPr lang="it-IT" b="1" dirty="0" smtClean="0">
                <a:solidFill>
                  <a:srgbClr val="0000FF"/>
                </a:solidFill>
              </a:rPr>
              <a:t>, 49- 51</a:t>
            </a:r>
          </a:p>
          <a:p>
            <a:pPr>
              <a:buNone/>
            </a:pPr>
            <a:r>
              <a:rPr lang="en-US" b="1" dirty="0" smtClean="0"/>
              <a:t> “To </a:t>
            </a:r>
            <a:r>
              <a:rPr lang="en-US" b="1" dirty="0"/>
              <a:t>all memory of them, the world is deaf.</a:t>
            </a:r>
            <a:br>
              <a:rPr lang="en-US" b="1" dirty="0"/>
            </a:br>
            <a:r>
              <a:rPr lang="en-US" b="1" dirty="0"/>
              <a:t>Mercy and justice disdain </a:t>
            </a:r>
            <a:r>
              <a:rPr lang="en-US" b="1" dirty="0" smtClean="0"/>
              <a:t>them</a:t>
            </a:r>
          </a:p>
          <a:p>
            <a:pPr>
              <a:buNone/>
            </a:pPr>
            <a:r>
              <a:rPr lang="en-US" b="1" dirty="0" smtClean="0"/>
              <a:t>	Let </a:t>
            </a:r>
            <a:r>
              <a:rPr lang="en-US" b="1" dirty="0"/>
              <a:t>us </a:t>
            </a:r>
            <a:r>
              <a:rPr lang="en-US" b="1" dirty="0" smtClean="0"/>
              <a:t>not speak </a:t>
            </a:r>
            <a:r>
              <a:rPr lang="en-US" b="1" dirty="0"/>
              <a:t>of them: look and pass on. </a:t>
            </a:r>
            <a:r>
              <a:rPr lang="en-US" b="1" dirty="0" smtClean="0"/>
              <a:t>          		(tr. </a:t>
            </a:r>
            <a:r>
              <a:rPr lang="en-US" b="1" dirty="0" smtClean="0">
                <a:solidFill>
                  <a:srgbClr val="0000FF"/>
                </a:solidFill>
              </a:rPr>
              <a:t>Robert </a:t>
            </a:r>
            <a:r>
              <a:rPr lang="en-US" b="1" dirty="0" err="1" smtClean="0">
                <a:solidFill>
                  <a:srgbClr val="0000FF"/>
                </a:solidFill>
              </a:rPr>
              <a:t>Pinsky</a:t>
            </a:r>
            <a:r>
              <a:rPr lang="en-US" b="1" dirty="0" smtClean="0"/>
              <a:t>)</a:t>
            </a:r>
            <a:r>
              <a:rPr lang="en-US" dirty="0"/>
              <a:t/>
            </a:r>
            <a:br>
              <a:rPr lang="en-US" dirty="0"/>
            </a:br>
            <a:endParaRPr lang="en-US"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000" b="1" dirty="0" smtClean="0">
                <a:solidFill>
                  <a:srgbClr val="0000FF"/>
                </a:solidFill>
              </a:rPr>
              <a:t>The Primacy of Process</a:t>
            </a:r>
            <a:endParaRPr lang="en-US" sz="6000" b="1" dirty="0">
              <a:solidFill>
                <a:srgbClr val="0000FF"/>
              </a:solidFill>
            </a:endParaRPr>
          </a:p>
        </p:txBody>
      </p:sp>
      <p:sp>
        <p:nvSpPr>
          <p:cNvPr id="5" name="Subtitle 4"/>
          <p:cNvSpPr>
            <a:spLocks noGrp="1"/>
          </p:cNvSpPr>
          <p:nvPr>
            <p:ph type="subTitle" idx="1"/>
          </p:nvPr>
        </p:nvSpPr>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00FF"/>
                </a:solidFill>
              </a:rPr>
              <a:t>Things and Processes</a:t>
            </a:r>
            <a:endParaRPr lang="en-US" sz="4800" b="1" dirty="0">
              <a:solidFill>
                <a:srgbClr val="0000FF"/>
              </a:solidFill>
            </a:endParaRPr>
          </a:p>
        </p:txBody>
      </p:sp>
      <p:sp>
        <p:nvSpPr>
          <p:cNvPr id="3" name="Content Placeholder 2"/>
          <p:cNvSpPr>
            <a:spLocks noGrp="1"/>
          </p:cNvSpPr>
          <p:nvPr>
            <p:ph idx="1"/>
          </p:nvPr>
        </p:nvSpPr>
        <p:spPr/>
        <p:txBody>
          <a:bodyPr>
            <a:normAutofit/>
          </a:bodyPr>
          <a:lstStyle/>
          <a:p>
            <a:pPr>
              <a:buNone/>
            </a:pPr>
            <a:r>
              <a:rPr lang="en-US" b="1" dirty="0" smtClean="0"/>
              <a:t>	A </a:t>
            </a:r>
            <a:r>
              <a:rPr lang="en-US" b="1" i="1" dirty="0" smtClean="0">
                <a:solidFill>
                  <a:srgbClr val="FF0000"/>
                </a:solidFill>
              </a:rPr>
              <a:t>particular, concrete structure</a:t>
            </a:r>
            <a:r>
              <a:rPr lang="en-US" b="1" dirty="0" smtClean="0">
                <a:solidFill>
                  <a:srgbClr val="FF0000"/>
                </a:solidFill>
              </a:rPr>
              <a:t> </a:t>
            </a:r>
            <a:r>
              <a:rPr lang="en-US" b="1" dirty="0" smtClean="0"/>
              <a:t>is characterized by some </a:t>
            </a:r>
            <a:r>
              <a:rPr lang="en-US" b="1" i="1" dirty="0" smtClean="0">
                <a:solidFill>
                  <a:srgbClr val="FF0000"/>
                </a:solidFill>
              </a:rPr>
              <a:t>concrete </a:t>
            </a:r>
            <a:r>
              <a:rPr lang="en-US" b="1" dirty="0" smtClean="0"/>
              <a:t> </a:t>
            </a:r>
            <a:r>
              <a:rPr lang="en-US" b="1" i="1" dirty="0" smtClean="0">
                <a:solidFill>
                  <a:srgbClr val="FF0000"/>
                </a:solidFill>
              </a:rPr>
              <a:t>objects</a:t>
            </a:r>
            <a:r>
              <a:rPr lang="en-US" b="1" dirty="0" smtClean="0"/>
              <a:t> (the </a:t>
            </a:r>
            <a:r>
              <a:rPr lang="en-US" b="1" i="1" dirty="0" err="1" smtClean="0">
                <a:solidFill>
                  <a:srgbClr val="FF0000"/>
                </a:solidFill>
              </a:rPr>
              <a:t>relata</a:t>
            </a:r>
            <a:r>
              <a:rPr lang="en-US" b="1" dirty="0" smtClean="0"/>
              <a:t>) together with a set of</a:t>
            </a:r>
            <a:r>
              <a:rPr lang="en-US" b="1" i="1" dirty="0" smtClean="0"/>
              <a:t> </a:t>
            </a:r>
            <a:r>
              <a:rPr lang="en-US" b="1" i="1" dirty="0" smtClean="0">
                <a:solidFill>
                  <a:srgbClr val="FF0000"/>
                </a:solidFill>
              </a:rPr>
              <a:t>concrete relations</a:t>
            </a:r>
            <a:r>
              <a:rPr lang="en-US" b="1" dirty="0" smtClean="0">
                <a:solidFill>
                  <a:srgbClr val="FF0000"/>
                </a:solidFill>
              </a:rPr>
              <a:t> </a:t>
            </a:r>
            <a:r>
              <a:rPr lang="en-US" b="1" dirty="0" smtClean="0"/>
              <a:t>between them. The word “object” is here used in a very broad sense, which allows objects to be (elements of) </a:t>
            </a:r>
            <a:r>
              <a:rPr lang="en-US" b="1" i="1" dirty="0" smtClean="0">
                <a:solidFill>
                  <a:srgbClr val="FF0000"/>
                </a:solidFill>
              </a:rPr>
              <a:t>processes</a:t>
            </a:r>
            <a:r>
              <a:rPr lang="en-US" b="1" dirty="0" smtClean="0"/>
              <a:t> as well as </a:t>
            </a:r>
            <a:r>
              <a:rPr lang="en-US" b="1" i="1" dirty="0" smtClean="0"/>
              <a:t>states</a:t>
            </a:r>
            <a:r>
              <a:rPr lang="en-US" b="1" dirty="0" smtClean="0"/>
              <a:t>.     </a:t>
            </a:r>
          </a:p>
          <a:p>
            <a:pPr>
              <a:buNone/>
            </a:pPr>
            <a:r>
              <a:rPr lang="en-US" b="1" dirty="0" smtClean="0"/>
              <a:t>  </a:t>
            </a:r>
            <a:endParaRPr lang="en-US" sz="3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6600" b="1" dirty="0" smtClean="0">
                <a:solidFill>
                  <a:srgbClr val="0000FF"/>
                </a:solidFill>
              </a:rPr>
              <a:t>Marx </a:t>
            </a:r>
            <a:r>
              <a:rPr lang="en-US" sz="6600" b="1" dirty="0" err="1" smtClean="0">
                <a:solidFill>
                  <a:srgbClr val="0000FF"/>
                </a:solidFill>
              </a:rPr>
              <a:t>Wartofsky</a:t>
            </a:r>
            <a:endParaRPr lang="en-US" dirty="0">
              <a:solidFill>
                <a:srgbClr val="0000FF"/>
              </a:solidFill>
            </a:endParaRPr>
          </a:p>
        </p:txBody>
      </p:sp>
      <p:pic>
        <p:nvPicPr>
          <p:cNvPr id="5" name="Picture 2" descr="Wartofsky"/>
          <p:cNvPicPr>
            <a:picLocks noChangeAspect="1" noChangeArrowheads="1"/>
          </p:cNvPicPr>
          <p:nvPr/>
        </p:nvPicPr>
        <p:blipFill>
          <a:blip r:embed="rId3" cstate="print"/>
          <a:srcRect/>
          <a:stretch>
            <a:fillRect/>
          </a:stretch>
        </p:blipFill>
        <p:spPr bwMode="auto">
          <a:xfrm>
            <a:off x="2435942" y="1463040"/>
            <a:ext cx="4041058" cy="539496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143000"/>
          </a:xfrm>
        </p:spPr>
        <p:txBody>
          <a:bodyPr>
            <a:noAutofit/>
          </a:bodyPr>
          <a:lstStyle/>
          <a:p>
            <a:r>
              <a:rPr lang="en-US" b="1" i="1" dirty="0" smtClean="0">
                <a:solidFill>
                  <a:srgbClr val="0000FF"/>
                </a:solidFill>
              </a:rPr>
              <a:t>Conceptual </a:t>
            </a:r>
            <a:r>
              <a:rPr lang="en-US" b="1" i="1" dirty="0">
                <a:solidFill>
                  <a:srgbClr val="0000FF"/>
                </a:solidFill>
              </a:rPr>
              <a:t>Foundations of Scientific </a:t>
            </a:r>
            <a:r>
              <a:rPr lang="en-US" b="1" i="1" dirty="0" smtClean="0">
                <a:solidFill>
                  <a:srgbClr val="0000FF"/>
                </a:solidFill>
              </a:rPr>
              <a:t>Thought</a:t>
            </a:r>
            <a:endParaRPr lang="en-US" b="1" dirty="0">
              <a:solidFill>
                <a:srgbClr val="0000FF"/>
              </a:solidFill>
            </a:endParaRPr>
          </a:p>
        </p:txBody>
      </p:sp>
      <p:sp>
        <p:nvSpPr>
          <p:cNvPr id="3" name="Content Placeholder 2"/>
          <p:cNvSpPr>
            <a:spLocks noGrp="1"/>
          </p:cNvSpPr>
          <p:nvPr>
            <p:ph idx="1"/>
          </p:nvPr>
        </p:nvSpPr>
        <p:spPr>
          <a:xfrm>
            <a:off x="457200" y="1981200"/>
            <a:ext cx="8229600" cy="4525963"/>
          </a:xfrm>
        </p:spPr>
        <p:txBody>
          <a:bodyPr/>
          <a:lstStyle/>
          <a:p>
            <a:pPr>
              <a:buNone/>
            </a:pPr>
            <a:r>
              <a:rPr lang="en-US" b="1" dirty="0" smtClean="0"/>
              <a:t>  “[A] </a:t>
            </a:r>
            <a:r>
              <a:rPr lang="en-US" b="1" i="1" dirty="0" smtClean="0">
                <a:solidFill>
                  <a:srgbClr val="FF0000"/>
                </a:solidFill>
              </a:rPr>
              <a:t>thing</a:t>
            </a:r>
            <a:r>
              <a:rPr lang="en-US" b="1" dirty="0" smtClean="0"/>
              <a:t>, insofar as it is more than an instantaneous occurrence and has duration through time, is a </a:t>
            </a:r>
            <a:r>
              <a:rPr lang="en-US" b="1" i="1" dirty="0" smtClean="0">
                <a:solidFill>
                  <a:srgbClr val="FF0000"/>
                </a:solidFill>
              </a:rPr>
              <a:t>process</a:t>
            </a:r>
            <a:r>
              <a:rPr lang="en-US" b="1" dirty="0" smtClean="0"/>
              <a:t>. This introduces some odd results in our ways of talking. For example, talking would be a process but we would hardly talk of it as a “thing”; similarly, it is not usual to talk of </a:t>
            </a:r>
            <a:r>
              <a:rPr lang="en-US" b="1" dirty="0" smtClean="0">
                <a:solidFill>
                  <a:srgbClr val="FF0000"/>
                </a:solidFill>
              </a:rPr>
              <a:t>a rock or a human being as a process</a:t>
            </a:r>
            <a:r>
              <a:rPr lang="en-US" b="1" dirty="0" smtClean="0"/>
              <a:t>.”  </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3810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none" spc="0" normalizeH="0" baseline="0" noProof="0" dirty="0" smtClean="0">
                <a:ln>
                  <a:noFill/>
                </a:ln>
                <a:solidFill>
                  <a:srgbClr val="0000FF"/>
                </a:solidFill>
                <a:effectLst/>
                <a:uLnTx/>
                <a:uFillTx/>
                <a:latin typeface="+mj-lt"/>
                <a:ea typeface="+mj-ea"/>
                <a:cs typeface="+mj-cs"/>
              </a:rPr>
              <a:t>Capital: I. The Production Process, II. The Circulation Process, </a:t>
            </a:r>
            <a:r>
              <a:rPr kumimoji="0" lang="en-US" sz="3600" b="1" i="1" u="none" strike="noStrike" kern="1200" cap="none" spc="0" normalizeH="0" baseline="0" noProof="0" dirty="0" err="1" smtClean="0">
                <a:ln>
                  <a:noFill/>
                </a:ln>
                <a:solidFill>
                  <a:srgbClr val="0000FF"/>
                </a:solidFill>
                <a:effectLst/>
                <a:uLnTx/>
                <a:uFillTx/>
                <a:latin typeface="+mj-lt"/>
                <a:ea typeface="+mj-ea"/>
                <a:cs typeface="+mj-cs"/>
              </a:rPr>
              <a:t>III.The</a:t>
            </a:r>
            <a:r>
              <a:rPr kumimoji="0" lang="en-US" sz="3600" b="1" i="1" u="none" strike="noStrike" kern="1200" cap="none" spc="0" normalizeH="0" baseline="0" noProof="0" dirty="0" smtClean="0">
                <a:ln>
                  <a:noFill/>
                </a:ln>
                <a:solidFill>
                  <a:srgbClr val="0000FF"/>
                </a:solidFill>
                <a:effectLst/>
                <a:uLnTx/>
                <a:uFillTx/>
                <a:latin typeface="+mj-lt"/>
                <a:ea typeface="+mj-ea"/>
                <a:cs typeface="+mj-cs"/>
              </a:rPr>
              <a:t> Complete Process</a:t>
            </a:r>
            <a:endParaRPr kumimoji="0" lang="en-US" sz="3600" b="1" i="1" u="none" strike="noStrike" kern="1200" cap="none" spc="0" normalizeH="0" baseline="0" noProof="0" dirty="0">
              <a:ln>
                <a:noFill/>
              </a:ln>
              <a:solidFill>
                <a:srgbClr val="0000FF"/>
              </a:solidFill>
              <a:effectLst/>
              <a:uLnTx/>
              <a:uFillTx/>
              <a:latin typeface="+mj-lt"/>
              <a:ea typeface="+mj-ea"/>
              <a:cs typeface="+mj-cs"/>
            </a:endParaRPr>
          </a:p>
        </p:txBody>
      </p:sp>
      <p:pic>
        <p:nvPicPr>
          <p:cNvPr id="5" name="Picture 2" descr="http://giftconcordance.pbworks.com/f/MarxCapital.jpg"/>
          <p:cNvPicPr>
            <a:picLocks noChangeAspect="1" noChangeArrowheads="1"/>
          </p:cNvPicPr>
          <p:nvPr/>
        </p:nvPicPr>
        <p:blipFill>
          <a:blip r:embed="rId3" cstate="print"/>
          <a:srcRect/>
          <a:stretch>
            <a:fillRect/>
          </a:stretch>
        </p:blipFill>
        <p:spPr bwMode="auto">
          <a:xfrm>
            <a:off x="63500" y="1905000"/>
            <a:ext cx="3052072" cy="4846320"/>
          </a:xfrm>
          <a:prstGeom prst="rect">
            <a:avLst/>
          </a:prstGeom>
          <a:noFill/>
        </p:spPr>
      </p:pic>
      <p:pic>
        <p:nvPicPr>
          <p:cNvPr id="6" name="Picture 4" descr="http://thequintessential.files.wordpress.com/2009/02/350px-daskapitalzwo.jpg"/>
          <p:cNvPicPr>
            <a:picLocks noChangeAspect="1" noChangeArrowheads="1"/>
          </p:cNvPicPr>
          <p:nvPr/>
        </p:nvPicPr>
        <p:blipFill>
          <a:blip r:embed="rId4" cstate="print"/>
          <a:srcRect/>
          <a:stretch>
            <a:fillRect/>
          </a:stretch>
        </p:blipFill>
        <p:spPr bwMode="auto">
          <a:xfrm>
            <a:off x="3124200" y="2118360"/>
            <a:ext cx="3187898" cy="4663440"/>
          </a:xfrm>
          <a:prstGeom prst="rect">
            <a:avLst/>
          </a:prstGeom>
          <a:noFill/>
        </p:spPr>
      </p:pic>
      <p:pic>
        <p:nvPicPr>
          <p:cNvPr id="7" name="Picture 6" descr="http://upload.wikimedia.org/wikipedia/en/thumb/6/65/DasKapitalDrei.jpg/350px-DasKapitalDrei.jpg"/>
          <p:cNvPicPr>
            <a:picLocks noChangeAspect="1" noChangeArrowheads="1"/>
          </p:cNvPicPr>
          <p:nvPr/>
        </p:nvPicPr>
        <p:blipFill>
          <a:blip r:embed="rId5" cstate="print"/>
          <a:srcRect/>
          <a:stretch>
            <a:fillRect/>
          </a:stretch>
        </p:blipFill>
        <p:spPr bwMode="auto">
          <a:xfrm>
            <a:off x="6242833" y="2118360"/>
            <a:ext cx="2824967" cy="466344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7200" b="1" dirty="0" smtClean="0">
                <a:solidFill>
                  <a:srgbClr val="0000FF"/>
                </a:solidFill>
              </a:rPr>
              <a:t>Hans </a:t>
            </a:r>
            <a:r>
              <a:rPr lang="en-US" sz="7200" b="1" dirty="0" err="1" smtClean="0">
                <a:solidFill>
                  <a:srgbClr val="0000FF"/>
                </a:solidFill>
              </a:rPr>
              <a:t>Ehrbar</a:t>
            </a:r>
            <a:endParaRPr lang="en-US" sz="7200" dirty="0">
              <a:solidFill>
                <a:srgbClr val="0000FF"/>
              </a:solidFill>
            </a:endParaRPr>
          </a:p>
        </p:txBody>
      </p:sp>
      <p:pic>
        <p:nvPicPr>
          <p:cNvPr id="284674" name="Picture 2" descr="http://www.econ.utah.edu/hans.jpg"/>
          <p:cNvPicPr>
            <a:picLocks noChangeAspect="1" noChangeArrowheads="1"/>
          </p:cNvPicPr>
          <p:nvPr/>
        </p:nvPicPr>
        <p:blipFill>
          <a:blip r:embed="rId3" cstate="print"/>
          <a:srcRect/>
          <a:stretch>
            <a:fillRect/>
          </a:stretch>
        </p:blipFill>
        <p:spPr bwMode="auto">
          <a:xfrm>
            <a:off x="1600200" y="1447800"/>
            <a:ext cx="6339840" cy="475488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1143000"/>
          </a:xfrm>
        </p:spPr>
        <p:txBody>
          <a:bodyPr>
            <a:normAutofit fontScale="90000"/>
          </a:bodyPr>
          <a:lstStyle/>
          <a:p>
            <a:r>
              <a:rPr lang="en-US" b="1" dirty="0" smtClean="0">
                <a:solidFill>
                  <a:srgbClr val="0000FF"/>
                </a:solidFill>
              </a:rPr>
              <a:t>Annotations to Karl Marx’s Introduction to </a:t>
            </a:r>
            <a:r>
              <a:rPr lang="en-US" b="1" i="1" dirty="0" err="1" smtClean="0">
                <a:solidFill>
                  <a:srgbClr val="0000FF"/>
                </a:solidFill>
              </a:rPr>
              <a:t>Grundrisse</a:t>
            </a:r>
            <a:endParaRPr lang="en-US" b="1" dirty="0" smtClean="0">
              <a:solidFill>
                <a:srgbClr val="0000FF"/>
              </a:solidFill>
            </a:endParaRPr>
          </a:p>
        </p:txBody>
      </p:sp>
      <p:sp>
        <p:nvSpPr>
          <p:cNvPr id="4" name="Content Placeholder 3"/>
          <p:cNvSpPr>
            <a:spLocks noGrp="1"/>
          </p:cNvSpPr>
          <p:nvPr>
            <p:ph idx="1"/>
          </p:nvPr>
        </p:nvSpPr>
        <p:spPr>
          <a:xfrm>
            <a:off x="457200" y="1874837"/>
            <a:ext cx="8229600" cy="4525963"/>
          </a:xfrm>
        </p:spPr>
        <p:txBody>
          <a:bodyPr/>
          <a:lstStyle/>
          <a:p>
            <a:pPr>
              <a:buNone/>
            </a:pPr>
            <a:r>
              <a:rPr lang="en-US" b="1" dirty="0" smtClean="0"/>
              <a:t>	</a:t>
            </a:r>
            <a:r>
              <a:rPr lang="en-US" sz="4400" b="1" dirty="0" smtClean="0"/>
              <a:t>Notice that ‘The subject, </a:t>
            </a:r>
            <a:r>
              <a:rPr lang="en-US" sz="4400" b="1" dirty="0" smtClean="0">
                <a:solidFill>
                  <a:srgbClr val="FF0000"/>
                </a:solidFill>
              </a:rPr>
              <a:t>society</a:t>
            </a:r>
            <a:r>
              <a:rPr lang="en-US" sz="4400" b="1" dirty="0" smtClean="0"/>
              <a:t>’ is indeed a </a:t>
            </a:r>
            <a:r>
              <a:rPr lang="en-US" sz="4400" b="1" dirty="0" smtClean="0">
                <a:solidFill>
                  <a:srgbClr val="FF0000"/>
                </a:solidFill>
              </a:rPr>
              <a:t>process</a:t>
            </a:r>
            <a:r>
              <a:rPr lang="en-US" sz="4400" b="1" dirty="0" smtClean="0"/>
              <a:t>, as are </a:t>
            </a:r>
            <a:r>
              <a:rPr lang="en-US" sz="4400" b="1" dirty="0" smtClean="0">
                <a:solidFill>
                  <a:srgbClr val="FF0000"/>
                </a:solidFill>
              </a:rPr>
              <a:t>labor</a:t>
            </a:r>
            <a:r>
              <a:rPr lang="en-US" sz="4400" b="1" dirty="0" smtClean="0"/>
              <a:t>, </a:t>
            </a:r>
            <a:r>
              <a:rPr lang="en-US" sz="4400" b="1" dirty="0" smtClean="0">
                <a:solidFill>
                  <a:srgbClr val="FF0000"/>
                </a:solidFill>
              </a:rPr>
              <a:t>capital</a:t>
            </a:r>
            <a:r>
              <a:rPr lang="en-US" sz="4400" b="1" dirty="0" smtClean="0"/>
              <a:t> and so </a:t>
            </a:r>
            <a:r>
              <a:rPr lang="en-US" sz="4400" b="1" dirty="0" smtClean="0">
                <a:solidFill>
                  <a:srgbClr val="FF0000"/>
                </a:solidFill>
              </a:rPr>
              <a:t>many other categories</a:t>
            </a:r>
            <a:r>
              <a:rPr lang="en-US" sz="4400" b="1" dirty="0" smtClean="0"/>
              <a:t> considered by Marx.</a:t>
            </a:r>
            <a:endParaRPr lang="en-US" sz="4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7200" b="1" dirty="0" smtClean="0">
                <a:solidFill>
                  <a:srgbClr val="0000FF"/>
                </a:solidFill>
              </a:rPr>
              <a:t>John F. Kennedy</a:t>
            </a:r>
            <a:endParaRPr lang="en-US" sz="7200" dirty="0">
              <a:solidFill>
                <a:srgbClr val="0000FF"/>
              </a:solidFill>
            </a:endParaRPr>
          </a:p>
        </p:txBody>
      </p:sp>
      <p:pic>
        <p:nvPicPr>
          <p:cNvPr id="286724" name="Picture 4" descr="http://www.voltairenet.org/IMG/jpg/JFK-University.jpg"/>
          <p:cNvPicPr>
            <a:picLocks noChangeAspect="1" noChangeArrowheads="1"/>
          </p:cNvPicPr>
          <p:nvPr/>
        </p:nvPicPr>
        <p:blipFill>
          <a:blip r:embed="rId3" cstate="print"/>
          <a:srcRect/>
          <a:stretch>
            <a:fillRect/>
          </a:stretch>
        </p:blipFill>
        <p:spPr bwMode="auto">
          <a:xfrm>
            <a:off x="1143000" y="1447800"/>
            <a:ext cx="6936824" cy="50292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sz="4800" b="1" dirty="0" smtClean="0">
                <a:solidFill>
                  <a:srgbClr val="0000FF"/>
                </a:solidFill>
              </a:rPr>
              <a:t>1963 Commencement Address, American University</a:t>
            </a:r>
            <a:endParaRPr lang="en-US" sz="4800" b="1" dirty="0">
              <a:solidFill>
                <a:srgbClr val="0000FF"/>
              </a:solidFill>
            </a:endParaRPr>
          </a:p>
        </p:txBody>
      </p:sp>
      <p:sp>
        <p:nvSpPr>
          <p:cNvPr id="3" name="Content Placeholder 2"/>
          <p:cNvSpPr>
            <a:spLocks noGrp="1"/>
          </p:cNvSpPr>
          <p:nvPr>
            <p:ph idx="1"/>
          </p:nvPr>
        </p:nvSpPr>
        <p:spPr>
          <a:xfrm>
            <a:off x="457200" y="1722437"/>
            <a:ext cx="8229600" cy="4525963"/>
          </a:xfrm>
        </p:spPr>
        <p:txBody>
          <a:bodyPr/>
          <a:lstStyle/>
          <a:p>
            <a:pPr>
              <a:buNone/>
            </a:pPr>
            <a:r>
              <a:rPr lang="en-US" b="1" dirty="0" smtClean="0"/>
              <a:t>	“Genuine peace must be the product of many nations, the sum of many acts. It must be </a:t>
            </a:r>
            <a:r>
              <a:rPr lang="en-US" b="1" dirty="0" smtClean="0">
                <a:solidFill>
                  <a:srgbClr val="FF0000"/>
                </a:solidFill>
              </a:rPr>
              <a:t>dynamic</a:t>
            </a:r>
            <a:r>
              <a:rPr lang="en-US" b="1" dirty="0" smtClean="0"/>
              <a:t>, not </a:t>
            </a:r>
            <a:r>
              <a:rPr lang="en-US" b="1" dirty="0" smtClean="0">
                <a:solidFill>
                  <a:srgbClr val="FF0000"/>
                </a:solidFill>
              </a:rPr>
              <a:t>static</a:t>
            </a:r>
            <a:r>
              <a:rPr lang="en-US" b="1" dirty="0" smtClean="0"/>
              <a:t>, changing to meet the challenge of each new generation. </a:t>
            </a:r>
          </a:p>
          <a:p>
            <a:pPr>
              <a:buNone/>
            </a:pPr>
            <a:r>
              <a:rPr lang="en-US" b="1" dirty="0" smtClean="0"/>
              <a:t>	</a:t>
            </a:r>
            <a:r>
              <a:rPr lang="en-US" sz="4800" b="1" dirty="0" smtClean="0"/>
              <a:t>For </a:t>
            </a:r>
            <a:r>
              <a:rPr lang="en-US" sz="4800" b="1" dirty="0" smtClean="0">
                <a:solidFill>
                  <a:srgbClr val="FF0000"/>
                </a:solidFill>
              </a:rPr>
              <a:t>peace is a process</a:t>
            </a:r>
            <a:r>
              <a:rPr lang="en-US" sz="4800" b="1" dirty="0" smtClean="0"/>
              <a:t>– a way of solving problems.”</a:t>
            </a:r>
            <a:endParaRPr lang="en-US" sz="48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6600" b="1" dirty="0" smtClean="0">
                <a:solidFill>
                  <a:srgbClr val="0000FF"/>
                </a:solidFill>
              </a:rPr>
              <a:t>Chris </a:t>
            </a:r>
            <a:r>
              <a:rPr lang="en-US" sz="6600" b="1" dirty="0" err="1" smtClean="0">
                <a:solidFill>
                  <a:srgbClr val="0000FF"/>
                </a:solidFill>
              </a:rPr>
              <a:t>Isham</a:t>
            </a:r>
            <a:endParaRPr lang="en-US" sz="6600" dirty="0">
              <a:solidFill>
                <a:srgbClr val="0000FF"/>
              </a:solidFill>
            </a:endParaRPr>
          </a:p>
        </p:txBody>
      </p:sp>
      <p:pic>
        <p:nvPicPr>
          <p:cNvPr id="292866" name="Picture 2" descr="http://www.fqxi.org/data/article-images/html/isham_isham.jpg"/>
          <p:cNvPicPr>
            <a:picLocks noChangeAspect="1" noChangeArrowheads="1"/>
          </p:cNvPicPr>
          <p:nvPr/>
        </p:nvPicPr>
        <p:blipFill>
          <a:blip r:embed="rId3" cstate="print"/>
          <a:srcRect/>
          <a:stretch>
            <a:fillRect/>
          </a:stretch>
        </p:blipFill>
        <p:spPr bwMode="auto">
          <a:xfrm>
            <a:off x="2362200" y="1478280"/>
            <a:ext cx="4554901" cy="530352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3238"/>
            <a:ext cx="8229600" cy="1096962"/>
          </a:xfrm>
        </p:spPr>
        <p:txBody>
          <a:bodyPr>
            <a:noAutofit/>
          </a:bodyPr>
          <a:lstStyle/>
          <a:p>
            <a:r>
              <a:rPr lang="en-US" sz="3200" b="1" dirty="0" smtClean="0">
                <a:solidFill>
                  <a:srgbClr val="0000FF"/>
                </a:solidFill>
              </a:rPr>
              <a:t>“Is it True; or is it False; or Some-where In Between? The Logic of Quantum Theory” </a:t>
            </a:r>
            <a:endParaRPr lang="en-US" sz="3200" dirty="0">
              <a:solidFill>
                <a:srgbClr val="0000FF"/>
              </a:solidFill>
            </a:endParaRPr>
          </a:p>
        </p:txBody>
      </p:sp>
      <p:sp>
        <p:nvSpPr>
          <p:cNvPr id="3" name="Content Placeholder 2"/>
          <p:cNvSpPr>
            <a:spLocks noGrp="1"/>
          </p:cNvSpPr>
          <p:nvPr>
            <p:ph idx="1"/>
          </p:nvPr>
        </p:nvSpPr>
        <p:spPr/>
        <p:txBody>
          <a:bodyPr>
            <a:normAutofit fontScale="92500"/>
          </a:bodyPr>
          <a:lstStyle/>
          <a:p>
            <a:pPr>
              <a:buNone/>
            </a:pPr>
            <a:r>
              <a:rPr lang="en-US" b="1" dirty="0" smtClean="0"/>
              <a:t>  "A key feature of classical physics is that, at </a:t>
            </a:r>
            <a:r>
              <a:rPr lang="en-US" b="1" dirty="0" smtClean="0">
                <a:solidFill>
                  <a:srgbClr val="FF0000"/>
                </a:solidFill>
              </a:rPr>
              <a:t>any given time</a:t>
            </a:r>
            <a:r>
              <a:rPr lang="en-US" b="1" dirty="0" smtClean="0"/>
              <a:t>, the system has a </a:t>
            </a:r>
            <a:r>
              <a:rPr lang="en-US" b="1" dirty="0" smtClean="0">
                <a:solidFill>
                  <a:srgbClr val="FF0000"/>
                </a:solidFill>
              </a:rPr>
              <a:t>definite state</a:t>
            </a:r>
            <a:r>
              <a:rPr lang="en-US" b="1" dirty="0" smtClean="0"/>
              <a:t>, and this </a:t>
            </a:r>
            <a:r>
              <a:rPr lang="en-US" b="1" dirty="0" smtClean="0">
                <a:solidFill>
                  <a:srgbClr val="FF0000"/>
                </a:solidFill>
              </a:rPr>
              <a:t>state determines-</a:t>
            </a:r>
            <a:r>
              <a:rPr lang="en-US" b="1" dirty="0" smtClean="0"/>
              <a:t>- and is uniquely determined by-- the </a:t>
            </a:r>
            <a:r>
              <a:rPr lang="en-US" b="1" dirty="0" smtClean="0">
                <a:solidFill>
                  <a:srgbClr val="FF0000"/>
                </a:solidFill>
              </a:rPr>
              <a:t>values of all the physical quantities associated with the system</a:t>
            </a:r>
            <a:r>
              <a:rPr lang="en-US" b="1" dirty="0" smtClean="0"/>
              <a:t>.“ </a:t>
            </a:r>
          </a:p>
          <a:p>
            <a:pPr>
              <a:buNone/>
            </a:pPr>
            <a:r>
              <a:rPr lang="en-US" b="1" dirty="0" smtClean="0"/>
              <a:t>	Realism is "the philosophical view that </a:t>
            </a:r>
            <a:r>
              <a:rPr lang="en-US" b="1" dirty="0" smtClean="0">
                <a:solidFill>
                  <a:srgbClr val="FF0000"/>
                </a:solidFill>
              </a:rPr>
              <a:t>each physical quantity </a:t>
            </a:r>
            <a:r>
              <a:rPr lang="en-US" b="1" i="1" dirty="0" smtClean="0">
                <a:solidFill>
                  <a:srgbClr val="FF0000"/>
                </a:solidFill>
              </a:rPr>
              <a:t>has</a:t>
            </a:r>
            <a:r>
              <a:rPr lang="en-US" b="1" dirty="0" smtClean="0">
                <a:solidFill>
                  <a:srgbClr val="FF0000"/>
                </a:solidFill>
              </a:rPr>
              <a:t> a value for any given state </a:t>
            </a:r>
            <a:r>
              <a:rPr lang="en-US" b="1" dirty="0" smtClean="0"/>
              <a:t>of the system.“</a:t>
            </a:r>
          </a:p>
          <a:p>
            <a:pPr>
              <a:buNone/>
            </a:pPr>
            <a:r>
              <a:rPr lang="en-US" b="1" dirty="0" smtClean="0"/>
              <a:t>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81000" y="2286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rgbClr val="0000FF"/>
                </a:solidFill>
                <a:effectLst/>
                <a:uLnTx/>
                <a:uFillTx/>
                <a:latin typeface="+mj-lt"/>
                <a:ea typeface="+mj-ea"/>
                <a:cs typeface="+mj-cs"/>
              </a:rPr>
              <a:t>In a Letter to Chris </a:t>
            </a:r>
            <a:r>
              <a:rPr kumimoji="0" lang="en-US" sz="4000" b="1" i="0" u="none" strike="noStrike" kern="1200" cap="none" spc="0" normalizeH="0" baseline="0" noProof="0" dirty="0" err="1" smtClean="0">
                <a:ln>
                  <a:noFill/>
                </a:ln>
                <a:solidFill>
                  <a:srgbClr val="0000FF"/>
                </a:solidFill>
                <a:effectLst/>
                <a:uLnTx/>
                <a:uFillTx/>
                <a:latin typeface="+mj-lt"/>
                <a:ea typeface="+mj-ea"/>
                <a:cs typeface="+mj-cs"/>
              </a:rPr>
              <a:t>Isham</a:t>
            </a:r>
            <a:r>
              <a:rPr kumimoji="0" lang="en-US" sz="4000" b="1" i="0" u="none" strike="noStrike" kern="1200" cap="none" spc="0" normalizeH="0" baseline="0" noProof="0" dirty="0" smtClean="0">
                <a:ln>
                  <a:noFill/>
                </a:ln>
                <a:solidFill>
                  <a:srgbClr val="0000FF"/>
                </a:solidFill>
                <a:effectLst/>
                <a:uLnTx/>
                <a:uFillTx/>
                <a:latin typeface="+mj-lt"/>
                <a:ea typeface="+mj-ea"/>
                <a:cs typeface="+mj-cs"/>
              </a:rPr>
              <a:t>, I Raised Two Problems:</a:t>
            </a:r>
            <a:br>
              <a:rPr kumimoji="0" lang="en-US" sz="4000" b="1" i="0" u="none" strike="noStrike" kern="1200" cap="none" spc="0" normalizeH="0" baseline="0" noProof="0" dirty="0" smtClean="0">
                <a:ln>
                  <a:noFill/>
                </a:ln>
                <a:solidFill>
                  <a:srgbClr val="0000FF"/>
                </a:solidFill>
                <a:effectLst/>
                <a:uLnTx/>
                <a:uFillTx/>
                <a:latin typeface="+mj-lt"/>
                <a:ea typeface="+mj-ea"/>
                <a:cs typeface="+mj-cs"/>
              </a:rPr>
            </a:br>
            <a:endParaRPr kumimoji="0" lang="en-US" sz="4000" b="0"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rgbClr val="FF0000"/>
                </a:solidFill>
                <a:effectLst/>
                <a:uLnTx/>
                <a:uFillTx/>
                <a:latin typeface="+mn-lt"/>
                <a:ea typeface="+mn-ea"/>
                <a:cs typeface="+mn-cs"/>
              </a:rPr>
              <a:t>	</a:t>
            </a:r>
            <a:r>
              <a:rPr kumimoji="0" lang="en-US" sz="4000" b="1" i="0" u="none" strike="noStrike" kern="1200" cap="none" spc="0" normalizeH="0" baseline="0" noProof="0" dirty="0" smtClean="0">
                <a:ln>
                  <a:noFill/>
                </a:ln>
                <a:solidFill>
                  <a:schemeClr val="tx1"/>
                </a:solidFill>
                <a:effectLst/>
                <a:uLnTx/>
                <a:uFillTx/>
                <a:latin typeface="+mn-lt"/>
                <a:ea typeface="+mn-ea"/>
                <a:cs typeface="+mn-cs"/>
              </a:rPr>
              <a:t>1) </a:t>
            </a:r>
            <a:r>
              <a:rPr kumimoji="0" lang="en-US" sz="4000" b="1" i="0" u="none" strike="noStrike" kern="1200" cap="none" spc="0" normalizeH="0" baseline="0" noProof="0" dirty="0" smtClean="0">
                <a:ln>
                  <a:noFill/>
                </a:ln>
                <a:effectLst/>
                <a:uLnTx/>
                <a:uFillTx/>
                <a:latin typeface="+mn-lt"/>
                <a:ea typeface="+mn-ea"/>
                <a:cs typeface="+mn-cs"/>
              </a:rPr>
              <a:t>Conditional Properties: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effectLst/>
                <a:uLnTx/>
                <a:uFillTx/>
                <a:latin typeface="+mn-lt"/>
                <a:ea typeface="+mn-ea"/>
                <a:cs typeface="+mn-cs"/>
              </a:rPr>
              <a:t>			“each physical quantity </a:t>
            </a:r>
            <a:r>
              <a:rPr kumimoji="0" lang="en-US" sz="4000" b="1" i="1" u="none" strike="noStrike" kern="1200" cap="none" spc="0" normalizeH="0" baseline="0" noProof="0" dirty="0" smtClean="0">
                <a:ln>
                  <a:noFill/>
                </a:ln>
                <a:effectLst/>
                <a:uLnTx/>
                <a:uFillTx/>
                <a:latin typeface="+mn-lt"/>
                <a:ea typeface="+mn-ea"/>
                <a:cs typeface="+mn-cs"/>
              </a:rPr>
              <a:t>has</a:t>
            </a:r>
            <a:r>
              <a:rPr kumimoji="0" lang="en-US" sz="4000" b="1" i="0" u="none" strike="noStrike" kern="1200" cap="none" spc="0" normalizeH="0" baseline="0" noProof="0" dirty="0" smtClean="0">
                <a:ln>
                  <a:noFill/>
                </a:ln>
                <a:effectLst/>
                <a:uLnTx/>
                <a:uFillTx/>
                <a:latin typeface="+mn-lt"/>
                <a:ea typeface="+mn-ea"/>
                <a:cs typeface="+mn-cs"/>
              </a:rPr>
              <a:t> a 		value”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tx1"/>
                </a:solidFill>
                <a:effectLst/>
                <a:uLnTx/>
                <a:uFillTx/>
                <a:latin typeface="+mn-lt"/>
                <a:ea typeface="+mn-ea"/>
                <a:cs typeface="+mn-cs"/>
              </a:rPr>
              <a:t>	 2) </a:t>
            </a:r>
            <a:r>
              <a:rPr kumimoji="0" lang="en-US" sz="4000" b="1" i="0" u="none" strike="noStrike" kern="1200" cap="none" spc="0" normalizeH="0" baseline="0" noProof="0" dirty="0" smtClean="0">
                <a:ln>
                  <a:noFill/>
                </a:ln>
                <a:effectLst/>
                <a:uLnTx/>
                <a:uFillTx/>
                <a:latin typeface="+mn-lt"/>
                <a:ea typeface="+mn-ea"/>
                <a:cs typeface="+mn-cs"/>
              </a:rPr>
              <a:t>The Primacy of Process: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effectLst/>
                <a:uLnTx/>
                <a:uFillTx/>
                <a:latin typeface="+mn-lt"/>
                <a:ea typeface="+mn-ea"/>
                <a:cs typeface="+mn-cs"/>
              </a:rPr>
              <a:t>			“for any given state of the 		system”</a:t>
            </a:r>
            <a:endParaRPr kumimoji="0" lang="en-US" sz="4000" b="0" i="0" u="none" strike="noStrike" kern="1200" cap="none" spc="0" normalizeH="0" baseline="0" noProof="0" dirty="0">
              <a:ln>
                <a:noFill/>
              </a:ln>
              <a:effectLst/>
              <a:uLnTx/>
              <a:uFillTx/>
              <a:latin typeface="+mn-lt"/>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smtClean="0"/>
              <a:t/>
            </a:r>
            <a:br>
              <a:rPr lang="en-US" b="1" dirty="0" smtClean="0"/>
            </a:br>
            <a:r>
              <a:rPr lang="en-US" sz="6700" b="1" dirty="0" smtClean="0">
                <a:solidFill>
                  <a:srgbClr val="0000FF"/>
                </a:solidFill>
              </a:rPr>
              <a:t>Two Problems:</a:t>
            </a:r>
            <a:br>
              <a:rPr lang="en-US" sz="6700" b="1" dirty="0" smtClean="0">
                <a:solidFill>
                  <a:srgbClr val="0000FF"/>
                </a:solidFill>
              </a:rPr>
            </a:br>
            <a:endParaRPr lang="en-US" sz="6700" dirty="0">
              <a:solidFill>
                <a:srgbClr val="0000FF"/>
              </a:solidFill>
            </a:endParaRPr>
          </a:p>
        </p:txBody>
      </p:sp>
      <p:sp>
        <p:nvSpPr>
          <p:cNvPr id="3" name="Content Placeholder 2"/>
          <p:cNvSpPr>
            <a:spLocks noGrp="1"/>
          </p:cNvSpPr>
          <p:nvPr>
            <p:ph idx="1"/>
          </p:nvPr>
        </p:nvSpPr>
        <p:spPr/>
        <p:txBody>
          <a:bodyPr/>
          <a:lstStyle/>
          <a:p>
            <a:pPr>
              <a:buNone/>
            </a:pPr>
            <a:r>
              <a:rPr lang="en-US" b="1" dirty="0" smtClean="0">
                <a:solidFill>
                  <a:srgbClr val="FF0000"/>
                </a:solidFill>
              </a:rPr>
              <a:t>	</a:t>
            </a:r>
            <a:r>
              <a:rPr lang="en-US" sz="4000" b="1" dirty="0" smtClean="0"/>
              <a:t>1) </a:t>
            </a:r>
            <a:r>
              <a:rPr lang="en-US" sz="4000" b="1" dirty="0" smtClean="0">
                <a:solidFill>
                  <a:srgbClr val="FF0000"/>
                </a:solidFill>
              </a:rPr>
              <a:t>Conditional Properties:</a:t>
            </a:r>
          </a:p>
          <a:p>
            <a:pPr>
              <a:buNone/>
            </a:pPr>
            <a:r>
              <a:rPr lang="en-US" sz="4000" b="1" dirty="0" smtClean="0">
                <a:solidFill>
                  <a:srgbClr val="FF0000"/>
                </a:solidFill>
              </a:rPr>
              <a:t>			“each physical quantity </a:t>
            </a:r>
            <a:r>
              <a:rPr lang="en-US" sz="4000" b="1" i="1" dirty="0" smtClean="0">
                <a:solidFill>
                  <a:srgbClr val="FF0000"/>
                </a:solidFill>
              </a:rPr>
              <a:t>has</a:t>
            </a:r>
            <a:r>
              <a:rPr lang="en-US" sz="4000" b="1" dirty="0" smtClean="0">
                <a:solidFill>
                  <a:srgbClr val="FF0000"/>
                </a:solidFill>
              </a:rPr>
              <a:t> a 		value”</a:t>
            </a:r>
            <a:endParaRPr lang="en-US" sz="4000" b="1" dirty="0" smtClean="0"/>
          </a:p>
          <a:p>
            <a:pPr>
              <a:buNone/>
            </a:pPr>
            <a:r>
              <a:rPr lang="en-US" sz="4000" b="1" dirty="0" smtClean="0"/>
              <a:t>	 2) The Primacy of Process:</a:t>
            </a:r>
          </a:p>
          <a:p>
            <a:pPr>
              <a:buNone/>
            </a:pPr>
            <a:r>
              <a:rPr lang="en-US" sz="4000" b="1" dirty="0" smtClean="0"/>
              <a:t>			“for any given state of the 		system.”</a:t>
            </a:r>
            <a:endParaRPr lang="en-US" sz="4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FF"/>
                </a:solidFill>
              </a:rPr>
              <a:t>1) Conditional Properties</a:t>
            </a:r>
            <a:endParaRPr lang="en-US" sz="5400" b="1" dirty="0">
              <a:solidFill>
                <a:srgbClr val="0000FF"/>
              </a:solidFill>
            </a:endParaRPr>
          </a:p>
        </p:txBody>
      </p:sp>
      <p:sp>
        <p:nvSpPr>
          <p:cNvPr id="3" name="Content Placeholder 2"/>
          <p:cNvSpPr>
            <a:spLocks noGrp="1"/>
          </p:cNvSpPr>
          <p:nvPr>
            <p:ph idx="1"/>
          </p:nvPr>
        </p:nvSpPr>
        <p:spPr/>
        <p:txBody>
          <a:bodyPr>
            <a:normAutofit fontScale="92500" lnSpcReduction="10000"/>
          </a:bodyPr>
          <a:lstStyle/>
          <a:p>
            <a:pPr>
              <a:buNone/>
            </a:pPr>
            <a:r>
              <a:rPr lang="en-US" b="1" dirty="0" smtClean="0"/>
              <a:t>	This is just not true of </a:t>
            </a:r>
            <a:r>
              <a:rPr lang="en-US" b="1" dirty="0" smtClean="0">
                <a:solidFill>
                  <a:srgbClr val="FF0000"/>
                </a:solidFill>
              </a:rPr>
              <a:t>conditional properties</a:t>
            </a:r>
            <a:r>
              <a:rPr lang="en-US" b="1" dirty="0" smtClean="0"/>
              <a:t>, as discussed in detail in my paper ["Do Quanta Need a New Logic?" ]. The </a:t>
            </a:r>
            <a:r>
              <a:rPr lang="en-US" b="1" dirty="0" smtClean="0">
                <a:solidFill>
                  <a:srgbClr val="0000FF"/>
                </a:solidFill>
              </a:rPr>
              <a:t>example</a:t>
            </a:r>
            <a:r>
              <a:rPr lang="en-US" b="1" dirty="0" smtClean="0">
                <a:solidFill>
                  <a:srgbClr val="0070C0"/>
                </a:solidFill>
              </a:rPr>
              <a:t> </a:t>
            </a:r>
            <a:r>
              <a:rPr lang="en-US" b="1" dirty="0" smtClean="0"/>
              <a:t>I use concerns the properties "</a:t>
            </a:r>
            <a:r>
              <a:rPr lang="en-US" b="1" dirty="0" smtClean="0">
                <a:solidFill>
                  <a:srgbClr val="7030A0"/>
                </a:solidFill>
              </a:rPr>
              <a:t>hardness </a:t>
            </a:r>
            <a:r>
              <a:rPr lang="en-US" b="1" i="1" dirty="0" smtClean="0">
                <a:solidFill>
                  <a:srgbClr val="7030A0"/>
                </a:solidFill>
              </a:rPr>
              <a:t>h</a:t>
            </a:r>
            <a:r>
              <a:rPr lang="en-US" b="1" dirty="0" smtClean="0"/>
              <a:t>" and "</a:t>
            </a:r>
            <a:r>
              <a:rPr lang="en-US" b="1" dirty="0" smtClean="0">
                <a:solidFill>
                  <a:srgbClr val="C00000"/>
                </a:solidFill>
              </a:rPr>
              <a:t>viscosity </a:t>
            </a:r>
            <a:r>
              <a:rPr lang="en-US" b="1" i="1" dirty="0" smtClean="0">
                <a:solidFill>
                  <a:srgbClr val="C00000"/>
                </a:solidFill>
              </a:rPr>
              <a:t>v</a:t>
            </a:r>
            <a:r>
              <a:rPr lang="en-US" b="1" dirty="0" smtClean="0"/>
              <a:t>": Given a system defined by its chemical composition, the property "</a:t>
            </a:r>
            <a:r>
              <a:rPr lang="en-US" b="1" dirty="0" smtClean="0">
                <a:solidFill>
                  <a:srgbClr val="7030A0"/>
                </a:solidFill>
              </a:rPr>
              <a:t>hardness</a:t>
            </a:r>
            <a:r>
              <a:rPr lang="en-US" b="1" dirty="0" smtClean="0"/>
              <a:t>" will only apply-- let alone have a numerical value on </a:t>
            </a:r>
            <a:r>
              <a:rPr lang="en-US" b="1" dirty="0" err="1" smtClean="0"/>
              <a:t>Moh's</a:t>
            </a:r>
            <a:r>
              <a:rPr lang="en-US" b="1" dirty="0" smtClean="0"/>
              <a:t> scale-- if the system is in a </a:t>
            </a:r>
            <a:r>
              <a:rPr lang="en-US" b="1" dirty="0" smtClean="0">
                <a:solidFill>
                  <a:srgbClr val="7030A0"/>
                </a:solidFill>
              </a:rPr>
              <a:t>solid state</a:t>
            </a:r>
            <a:r>
              <a:rPr lang="en-US" b="1" dirty="0" smtClean="0"/>
              <a:t>; while "</a:t>
            </a:r>
            <a:r>
              <a:rPr lang="en-US" b="1" dirty="0" smtClean="0">
                <a:solidFill>
                  <a:srgbClr val="C00000"/>
                </a:solidFill>
              </a:rPr>
              <a:t>viscosity</a:t>
            </a:r>
            <a:r>
              <a:rPr lang="en-US" b="1" dirty="0" smtClean="0"/>
              <a:t>" will only apply if the system is in a </a:t>
            </a:r>
            <a:r>
              <a:rPr lang="en-US" b="1" dirty="0" smtClean="0">
                <a:solidFill>
                  <a:srgbClr val="C00000"/>
                </a:solidFill>
              </a:rPr>
              <a:t>fluid </a:t>
            </a:r>
            <a:r>
              <a:rPr lang="en-US" b="1" dirty="0" smtClean="0"/>
              <a:t>(liquid or gaseous) </a:t>
            </a:r>
            <a:r>
              <a:rPr lang="en-US" b="1" dirty="0" smtClean="0">
                <a:solidFill>
                  <a:srgbClr val="C00000"/>
                </a:solidFill>
              </a:rPr>
              <a:t>state</a:t>
            </a:r>
            <a:r>
              <a:rPr lang="en-US" b="1" dirty="0" smtClean="0"/>
              <a:t>. </a:t>
            </a:r>
            <a:endParaRPr lang="en-US"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FF"/>
                </a:solidFill>
              </a:rPr>
              <a:t>1) Conditional Properties</a:t>
            </a:r>
            <a:endParaRPr lang="en-US" sz="5400" dirty="0">
              <a:solidFill>
                <a:srgbClr val="0000FF"/>
              </a:solidFill>
            </a:endParaRPr>
          </a:p>
        </p:txBody>
      </p:sp>
      <p:sp>
        <p:nvSpPr>
          <p:cNvPr id="3" name="Content Placeholder 2"/>
          <p:cNvSpPr>
            <a:spLocks noGrp="1"/>
          </p:cNvSpPr>
          <p:nvPr>
            <p:ph idx="1"/>
          </p:nvPr>
        </p:nvSpPr>
        <p:spPr/>
        <p:txBody>
          <a:bodyPr/>
          <a:lstStyle/>
          <a:p>
            <a:pPr>
              <a:buNone/>
            </a:pPr>
            <a:r>
              <a:rPr lang="en-US" b="1" dirty="0" smtClean="0"/>
              <a:t>	So they are </a:t>
            </a:r>
            <a:r>
              <a:rPr lang="en-US" b="1" dirty="0" smtClean="0">
                <a:solidFill>
                  <a:srgbClr val="FF0000"/>
                </a:solidFill>
              </a:rPr>
              <a:t>conditional, mutually exclusive properties</a:t>
            </a:r>
            <a:r>
              <a:rPr lang="en-US" b="1" dirty="0" smtClean="0"/>
              <a:t> of a classical system, giving a much better analogy to the problems with the context-dependent properties and/or propositions that you introduce for a QM system …"What this discussion implies is that the truth value assigned to a projection operator </a:t>
            </a:r>
            <a:r>
              <a:rPr lang="en-US" b="1" i="1" dirty="0" smtClean="0"/>
              <a:t>P</a:t>
            </a:r>
            <a:r>
              <a:rPr lang="en-US" b="1" dirty="0" smtClean="0"/>
              <a:t> should be </a:t>
            </a:r>
            <a:r>
              <a:rPr lang="en-US" b="1" i="1" dirty="0" smtClean="0"/>
              <a:t>contextual</a:t>
            </a:r>
            <a:r>
              <a:rPr lang="en-US" b="1" dirty="0" smtClean="0"/>
              <a:t>."</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00FF"/>
                </a:solidFill>
              </a:rPr>
              <a:t>1) Conditional Properties</a:t>
            </a:r>
            <a:endParaRPr lang="en-US" sz="4800" dirty="0">
              <a:solidFill>
                <a:srgbClr val="0000FF"/>
              </a:solidFill>
            </a:endParaRPr>
          </a:p>
        </p:txBody>
      </p:sp>
      <p:sp>
        <p:nvSpPr>
          <p:cNvPr id="3" name="Content Placeholder 2"/>
          <p:cNvSpPr>
            <a:spLocks noGrp="1"/>
          </p:cNvSpPr>
          <p:nvPr>
            <p:ph idx="1"/>
          </p:nvPr>
        </p:nvSpPr>
        <p:spPr>
          <a:xfrm>
            <a:off x="457200" y="1295400"/>
            <a:ext cx="8229600" cy="4525963"/>
          </a:xfrm>
        </p:spPr>
        <p:txBody>
          <a:bodyPr>
            <a:noAutofit/>
          </a:bodyPr>
          <a:lstStyle/>
          <a:p>
            <a:pPr>
              <a:buNone/>
            </a:pPr>
            <a:r>
              <a:rPr lang="en-US" b="1" dirty="0" smtClean="0"/>
              <a:t>	With the definition of the logical '</a:t>
            </a:r>
            <a:r>
              <a:rPr lang="en-US" b="1" dirty="0" smtClean="0">
                <a:solidFill>
                  <a:srgbClr val="FF0000"/>
                </a:solidFill>
              </a:rPr>
              <a:t>negation</a:t>
            </a:r>
            <a:r>
              <a:rPr lang="en-US" b="1" dirty="0" smtClean="0"/>
              <a:t>' operator, [logic] has already gotten as </a:t>
            </a:r>
            <a:r>
              <a:rPr lang="en-US" b="1" dirty="0" err="1" smtClean="0"/>
              <a:t>compli-cated</a:t>
            </a:r>
            <a:r>
              <a:rPr lang="en-US" b="1" dirty="0" smtClean="0"/>
              <a:t> as it gets. … [M]y article … discusses the difference between </a:t>
            </a:r>
            <a:r>
              <a:rPr lang="en-US" b="1" dirty="0" smtClean="0">
                <a:solidFill>
                  <a:srgbClr val="FF0000"/>
                </a:solidFill>
              </a:rPr>
              <a:t>choice</a:t>
            </a:r>
            <a:r>
              <a:rPr lang="en-US" b="1" dirty="0" smtClean="0"/>
              <a:t> and </a:t>
            </a:r>
            <a:r>
              <a:rPr lang="en-US" b="1" dirty="0" smtClean="0">
                <a:solidFill>
                  <a:srgbClr val="FF0000"/>
                </a:solidFill>
              </a:rPr>
              <a:t>exclusion negation </a:t>
            </a:r>
            <a:r>
              <a:rPr lang="en-US" b="1" dirty="0" smtClean="0"/>
              <a:t>in general, and the inevitability of </a:t>
            </a:r>
            <a:r>
              <a:rPr lang="en-US" b="1" dirty="0" smtClean="0">
                <a:solidFill>
                  <a:srgbClr val="FF0000"/>
                </a:solidFill>
              </a:rPr>
              <a:t>choice negation </a:t>
            </a:r>
            <a:r>
              <a:rPr lang="en-US" b="1" dirty="0" smtClean="0"/>
              <a:t>for a </a:t>
            </a:r>
            <a:r>
              <a:rPr lang="en-US" b="1" dirty="0" smtClean="0">
                <a:solidFill>
                  <a:srgbClr val="FF0000"/>
                </a:solidFill>
              </a:rPr>
              <a:t>conditional predicate</a:t>
            </a:r>
            <a:r>
              <a:rPr lang="en-US" b="1" dirty="0" smtClean="0"/>
              <a:t> … if one wants to derive other predicates from it, and what follows from this choice even before getting to the special case of QM. </a:t>
            </a:r>
            <a:endParaRPr lang="en-US"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5400" b="1" dirty="0" err="1" smtClean="0">
                <a:solidFill>
                  <a:srgbClr val="0000FF"/>
                </a:solidFill>
              </a:rPr>
              <a:t>Aleksandr</a:t>
            </a:r>
            <a:r>
              <a:rPr lang="en-US" sz="5400" b="1" dirty="0" smtClean="0">
                <a:solidFill>
                  <a:srgbClr val="0000FF"/>
                </a:solidFill>
              </a:rPr>
              <a:t> </a:t>
            </a:r>
            <a:r>
              <a:rPr lang="en-US" sz="5400" b="1" dirty="0" err="1" smtClean="0">
                <a:solidFill>
                  <a:srgbClr val="0000FF"/>
                </a:solidFill>
              </a:rPr>
              <a:t>Zinov’ev</a:t>
            </a:r>
            <a:endParaRPr lang="en-US" sz="5400" b="1" dirty="0">
              <a:solidFill>
                <a:srgbClr val="0000FF"/>
              </a:solidFill>
            </a:endParaRPr>
          </a:p>
        </p:txBody>
      </p:sp>
      <p:pic>
        <p:nvPicPr>
          <p:cNvPr id="294914" name="Picture 2" descr="http://www.thesecondrenaissance.com/media/992.jpg"/>
          <p:cNvPicPr>
            <a:picLocks noChangeAspect="1" noChangeArrowheads="1"/>
          </p:cNvPicPr>
          <p:nvPr/>
        </p:nvPicPr>
        <p:blipFill>
          <a:blip r:embed="rId3" cstate="print"/>
          <a:srcRect/>
          <a:stretch>
            <a:fillRect/>
          </a:stretch>
        </p:blipFill>
        <p:spPr bwMode="auto">
          <a:xfrm>
            <a:off x="2743200" y="1371600"/>
            <a:ext cx="3586279" cy="521208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b="1" i="1" dirty="0" smtClean="0">
                <a:solidFill>
                  <a:srgbClr val="0000FF"/>
                </a:solidFill>
              </a:rPr>
              <a:t>Logische Sprachregeln. Eine Einführung in die Logik</a:t>
            </a:r>
            <a:endParaRPr lang="en-US" b="1" i="1" dirty="0">
              <a:solidFill>
                <a:srgbClr val="0000FF"/>
              </a:solidFill>
            </a:endParaRPr>
          </a:p>
        </p:txBody>
      </p:sp>
      <p:sp>
        <p:nvSpPr>
          <p:cNvPr id="3" name="Content Placeholder 2"/>
          <p:cNvSpPr>
            <a:spLocks noGrp="1"/>
          </p:cNvSpPr>
          <p:nvPr>
            <p:ph idx="1"/>
          </p:nvPr>
        </p:nvSpPr>
        <p:spPr/>
        <p:txBody>
          <a:bodyPr>
            <a:normAutofit/>
          </a:bodyPr>
          <a:lstStyle/>
          <a:p>
            <a:pPr>
              <a:buNone/>
            </a:pPr>
            <a:r>
              <a:rPr lang="en-US" b="1" dirty="0" smtClean="0"/>
              <a:t>	</a:t>
            </a:r>
            <a:r>
              <a:rPr lang="en-US" sz="3600" b="1" dirty="0" err="1" smtClean="0"/>
              <a:t>Zinov'ev</a:t>
            </a:r>
            <a:r>
              <a:rPr lang="en-US" sz="3600" b="1" dirty="0" smtClean="0"/>
              <a:t> speaks of "</a:t>
            </a:r>
            <a:r>
              <a:rPr lang="en-US" sz="3600" b="1" dirty="0" smtClean="0">
                <a:solidFill>
                  <a:srgbClr val="FF0000"/>
                </a:solidFill>
              </a:rPr>
              <a:t>intrinsic negation</a:t>
            </a:r>
            <a:r>
              <a:rPr lang="en-US" sz="3600" b="1" dirty="0" smtClean="0"/>
              <a:t>" of a </a:t>
            </a:r>
            <a:r>
              <a:rPr lang="en-US" sz="3600" b="1" dirty="0" smtClean="0">
                <a:solidFill>
                  <a:srgbClr val="FF0000"/>
                </a:solidFill>
              </a:rPr>
              <a:t>predicate</a:t>
            </a:r>
            <a:r>
              <a:rPr lang="en-US" sz="3600" b="1" dirty="0" smtClean="0"/>
              <a:t> and "</a:t>
            </a:r>
            <a:r>
              <a:rPr lang="en-US" sz="3600" b="1" dirty="0" smtClean="0">
                <a:solidFill>
                  <a:srgbClr val="FF0000"/>
                </a:solidFill>
              </a:rPr>
              <a:t>extrinsic negation</a:t>
            </a:r>
            <a:r>
              <a:rPr lang="en-US" sz="3600" b="1" dirty="0" smtClean="0"/>
              <a:t>" of </a:t>
            </a:r>
            <a:r>
              <a:rPr lang="en-US" sz="3600" b="1" dirty="0" smtClean="0">
                <a:solidFill>
                  <a:srgbClr val="FF0000"/>
                </a:solidFill>
              </a:rPr>
              <a:t>proposition</a:t>
            </a:r>
            <a:r>
              <a:rPr lang="en-US" sz="3600" b="1" dirty="0" smtClean="0"/>
              <a:t>, and agrees that there are cases in which intrinsic negation may be indeterminate. </a:t>
            </a:r>
            <a:r>
              <a:rPr lang="en-US" sz="3600" b="1" dirty="0" smtClean="0">
                <a:solidFill>
                  <a:srgbClr val="FF0000"/>
                </a:solidFill>
              </a:rPr>
              <a:t>All non-standard logics </a:t>
            </a:r>
            <a:r>
              <a:rPr lang="en-US" sz="3600" b="1" dirty="0" smtClean="0"/>
              <a:t>in </a:t>
            </a:r>
            <a:r>
              <a:rPr lang="en-US" sz="3600" b="1" dirty="0" err="1" smtClean="0"/>
              <a:t>Zinov'ev’s</a:t>
            </a:r>
            <a:r>
              <a:rPr lang="en-US" sz="3600" b="1" dirty="0" smtClean="0"/>
              <a:t> sense</a:t>
            </a:r>
            <a:r>
              <a:rPr lang="en-US" sz="3600" b="1" dirty="0" smtClean="0">
                <a:solidFill>
                  <a:srgbClr val="FF0000"/>
                </a:solidFill>
              </a:rPr>
              <a:t> are based on </a:t>
            </a:r>
            <a:r>
              <a:rPr lang="en-US" sz="3600" b="1" dirty="0" smtClean="0"/>
              <a:t>the existence of</a:t>
            </a:r>
            <a:r>
              <a:rPr lang="en-US" sz="3600" b="1" dirty="0" smtClean="0">
                <a:solidFill>
                  <a:srgbClr val="FF0000"/>
                </a:solidFill>
              </a:rPr>
              <a:t> these two negations</a:t>
            </a:r>
            <a:r>
              <a:rPr lang="en-US" sz="3600" b="1" dirty="0" smtClean="0"/>
              <a:t>. </a:t>
            </a:r>
            <a:endParaRPr lang="en-US"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81000" y="4572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0000FF"/>
                </a:solidFill>
                <a:effectLst/>
                <a:uLnTx/>
                <a:uFillTx/>
                <a:latin typeface="+mj-lt"/>
                <a:ea typeface="+mj-ea"/>
                <a:cs typeface="+mj-cs"/>
              </a:rPr>
              <a:t>Two Problems</a:t>
            </a:r>
            <a:br>
              <a:rPr kumimoji="0" lang="en-US" sz="6000" b="1" i="0" u="none" strike="noStrike" kern="1200" cap="none" spc="0" normalizeH="0" baseline="0" noProof="0" dirty="0" smtClean="0">
                <a:ln>
                  <a:noFill/>
                </a:ln>
                <a:solidFill>
                  <a:srgbClr val="0000FF"/>
                </a:solidFill>
                <a:effectLst/>
                <a:uLnTx/>
                <a:uFillTx/>
                <a:latin typeface="+mj-lt"/>
                <a:ea typeface="+mj-ea"/>
                <a:cs typeface="+mj-cs"/>
              </a:rPr>
            </a:br>
            <a:endParaRPr kumimoji="0" lang="en-US" sz="6000" b="0"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rgbClr val="FF0000"/>
                </a:solidFill>
                <a:effectLst/>
                <a:uLnTx/>
                <a:uFillTx/>
                <a:latin typeface="+mn-lt"/>
                <a:ea typeface="+mn-ea"/>
                <a:cs typeface="+mn-cs"/>
              </a:rPr>
              <a:t>	</a:t>
            </a:r>
            <a:r>
              <a:rPr kumimoji="0" lang="en-US" sz="4000" b="1" i="0" u="none" strike="noStrike" kern="1200" cap="none" spc="0" normalizeH="0" baseline="0" noProof="0" dirty="0" smtClean="0">
                <a:ln>
                  <a:noFill/>
                </a:ln>
                <a:solidFill>
                  <a:schemeClr val="tx1"/>
                </a:solidFill>
                <a:effectLst/>
                <a:uLnTx/>
                <a:uFillTx/>
                <a:latin typeface="+mn-lt"/>
                <a:ea typeface="+mn-ea"/>
                <a:cs typeface="+mn-cs"/>
              </a:rPr>
              <a:t>1) </a:t>
            </a:r>
            <a:r>
              <a:rPr kumimoji="0" lang="en-US" sz="4000" b="1" i="0" u="none" strike="noStrike" kern="1200" cap="none" spc="0" normalizeH="0" baseline="0" noProof="0" dirty="0" smtClean="0">
                <a:ln>
                  <a:noFill/>
                </a:ln>
                <a:effectLst/>
                <a:uLnTx/>
                <a:uFillTx/>
                <a:latin typeface="+mn-lt"/>
                <a:ea typeface="+mn-ea"/>
                <a:cs typeface="+mn-cs"/>
              </a:rPr>
              <a:t>Conditional Properties: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effectLst/>
                <a:uLnTx/>
                <a:uFillTx/>
                <a:latin typeface="+mn-lt"/>
                <a:ea typeface="+mn-ea"/>
                <a:cs typeface="+mn-cs"/>
              </a:rPr>
              <a:t>			“each physical quantity </a:t>
            </a:r>
            <a:r>
              <a:rPr kumimoji="0" lang="en-US" sz="4000" b="1" i="1" u="none" strike="noStrike" kern="1200" cap="none" spc="0" normalizeH="0" baseline="0" noProof="0" dirty="0" smtClean="0">
                <a:ln>
                  <a:noFill/>
                </a:ln>
                <a:effectLst/>
                <a:uLnTx/>
                <a:uFillTx/>
                <a:latin typeface="+mn-lt"/>
                <a:ea typeface="+mn-ea"/>
                <a:cs typeface="+mn-cs"/>
              </a:rPr>
              <a:t>has</a:t>
            </a:r>
            <a:r>
              <a:rPr kumimoji="0" lang="en-US" sz="4000" b="1" i="0" u="none" strike="noStrike" kern="1200" cap="none" spc="0" normalizeH="0" baseline="0" noProof="0" dirty="0" smtClean="0">
                <a:ln>
                  <a:noFill/>
                </a:ln>
                <a:effectLst/>
                <a:uLnTx/>
                <a:uFillTx/>
                <a:latin typeface="+mn-lt"/>
                <a:ea typeface="+mn-ea"/>
                <a:cs typeface="+mn-cs"/>
              </a:rPr>
              <a:t> a 		value”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tx1"/>
                </a:solidFill>
                <a:effectLst/>
                <a:uLnTx/>
                <a:uFillTx/>
                <a:latin typeface="+mn-lt"/>
                <a:ea typeface="+mn-ea"/>
                <a:cs typeface="+mn-cs"/>
              </a:rPr>
              <a:t>	 2) </a:t>
            </a:r>
            <a:r>
              <a:rPr kumimoji="0" lang="en-US" sz="4000" b="1" i="0" u="none" strike="noStrike" kern="1200" cap="none" spc="0" normalizeH="0" baseline="0" noProof="0" dirty="0" smtClean="0">
                <a:ln>
                  <a:noFill/>
                </a:ln>
                <a:solidFill>
                  <a:srgbClr val="FF0000"/>
                </a:solidFill>
                <a:effectLst/>
                <a:uLnTx/>
                <a:uFillTx/>
                <a:latin typeface="+mn-lt"/>
                <a:ea typeface="+mn-ea"/>
                <a:cs typeface="+mn-cs"/>
              </a:rPr>
              <a:t>The Primacy of Process: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rgbClr val="FF0000"/>
                </a:solidFill>
                <a:effectLst/>
                <a:uLnTx/>
                <a:uFillTx/>
                <a:latin typeface="+mn-lt"/>
                <a:ea typeface="+mn-ea"/>
                <a:cs typeface="+mn-cs"/>
              </a:rPr>
              <a:t>			“for any given state of the 		system”</a:t>
            </a:r>
            <a:endParaRPr kumimoji="0" lang="en-US" sz="4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US" sz="5400" b="1" dirty="0" smtClean="0">
                <a:solidFill>
                  <a:srgbClr val="0000FF"/>
                </a:solidFill>
              </a:rPr>
              <a:t>2) Primacy of Process</a:t>
            </a:r>
            <a:endParaRPr lang="en-US" sz="5400" b="1" dirty="0">
              <a:solidFill>
                <a:srgbClr val="0000FF"/>
              </a:solidFill>
            </a:endParaRPr>
          </a:p>
        </p:txBody>
      </p:sp>
      <p:sp>
        <p:nvSpPr>
          <p:cNvPr id="3" name="Content Placeholder 2"/>
          <p:cNvSpPr>
            <a:spLocks noGrp="1"/>
          </p:cNvSpPr>
          <p:nvPr>
            <p:ph idx="1"/>
          </p:nvPr>
        </p:nvSpPr>
        <p:spPr>
          <a:xfrm>
            <a:off x="457200" y="1646237"/>
            <a:ext cx="8229600" cy="4525963"/>
          </a:xfrm>
        </p:spPr>
        <p:txBody>
          <a:bodyPr>
            <a:noAutofit/>
          </a:bodyPr>
          <a:lstStyle/>
          <a:p>
            <a:pPr>
              <a:buNone/>
            </a:pPr>
            <a:r>
              <a:rPr lang="en-US" sz="3600" b="1" dirty="0" smtClean="0"/>
              <a:t>	Phrases such as "at any </a:t>
            </a:r>
            <a:r>
              <a:rPr lang="en-US" sz="3600" b="1" i="1" dirty="0" smtClean="0">
                <a:solidFill>
                  <a:srgbClr val="FF0000"/>
                </a:solidFill>
              </a:rPr>
              <a:t>moment of time</a:t>
            </a:r>
            <a:r>
              <a:rPr lang="en-US" sz="3600" b="1" dirty="0" smtClean="0"/>
              <a:t>", "at any </a:t>
            </a:r>
            <a:r>
              <a:rPr lang="en-US" sz="3600" b="1" i="1" dirty="0" smtClean="0">
                <a:solidFill>
                  <a:srgbClr val="FF0000"/>
                </a:solidFill>
              </a:rPr>
              <a:t>given time</a:t>
            </a:r>
            <a:r>
              <a:rPr lang="en-US" sz="3600" b="1" dirty="0" smtClean="0"/>
              <a:t>” are appropriate in </a:t>
            </a:r>
            <a:r>
              <a:rPr lang="en-US" sz="3600" b="1" dirty="0" smtClean="0">
                <a:solidFill>
                  <a:srgbClr val="FF0000"/>
                </a:solidFill>
              </a:rPr>
              <a:t>Newtonian-</a:t>
            </a:r>
            <a:r>
              <a:rPr lang="en-US" sz="3600" b="1" dirty="0" err="1" smtClean="0">
                <a:solidFill>
                  <a:srgbClr val="FF0000"/>
                </a:solidFill>
              </a:rPr>
              <a:t>Galileian</a:t>
            </a:r>
            <a:r>
              <a:rPr lang="en-US" sz="3600" b="1" dirty="0" smtClean="0">
                <a:solidFill>
                  <a:srgbClr val="FF0000"/>
                </a:solidFill>
              </a:rPr>
              <a:t> physics</a:t>
            </a:r>
            <a:r>
              <a:rPr lang="en-US" sz="3600" b="1" dirty="0" smtClean="0"/>
              <a:t>, which is based on a </a:t>
            </a:r>
            <a:r>
              <a:rPr lang="en-US" sz="3600" b="1" dirty="0" smtClean="0">
                <a:solidFill>
                  <a:srgbClr val="FF0000"/>
                </a:solidFill>
              </a:rPr>
              <a:t>global absolute time</a:t>
            </a:r>
            <a:r>
              <a:rPr lang="en-US" sz="3600" b="1" dirty="0" smtClean="0"/>
              <a:t>. But from SR on to GR, this phrase involves a convention defining a global time. </a:t>
            </a:r>
          </a:p>
          <a:p>
            <a:pPr>
              <a:buNone/>
            </a:pPr>
            <a:r>
              <a:rPr lang="en-US" sz="3600" b="1" dirty="0" smtClean="0"/>
              <a:t> </a:t>
            </a:r>
          </a:p>
          <a:p>
            <a:endParaRPr lang="en-US" sz="3600"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FF"/>
                </a:solidFill>
              </a:rPr>
              <a:t>2) Primacy of Process</a:t>
            </a:r>
            <a:endParaRPr lang="en-US" sz="5400" dirty="0">
              <a:solidFill>
                <a:srgbClr val="0000FF"/>
              </a:solidFill>
            </a:endParaRPr>
          </a:p>
        </p:txBody>
      </p:sp>
      <p:sp>
        <p:nvSpPr>
          <p:cNvPr id="3" name="Content Placeholder 2"/>
          <p:cNvSpPr>
            <a:spLocks noGrp="1"/>
          </p:cNvSpPr>
          <p:nvPr>
            <p:ph idx="1"/>
          </p:nvPr>
        </p:nvSpPr>
        <p:spPr>
          <a:xfrm>
            <a:off x="457200" y="1447800"/>
            <a:ext cx="8229600" cy="4525963"/>
          </a:xfrm>
        </p:spPr>
        <p:txBody>
          <a:bodyPr/>
          <a:lstStyle/>
          <a:p>
            <a:pPr>
              <a:buNone/>
            </a:pPr>
            <a:r>
              <a:rPr lang="en-US" b="1" dirty="0" smtClean="0"/>
              <a:t>	</a:t>
            </a:r>
            <a:r>
              <a:rPr lang="en-US" sz="3600" b="1" dirty="0" smtClean="0"/>
              <a:t>The only convention-invariant things are</a:t>
            </a:r>
            <a:r>
              <a:rPr lang="en-US" sz="3600" b="1" i="1" dirty="0" smtClean="0"/>
              <a:t> </a:t>
            </a:r>
            <a:r>
              <a:rPr lang="en-US" sz="3600" b="1" i="1" dirty="0" smtClean="0">
                <a:solidFill>
                  <a:srgbClr val="FF0000"/>
                </a:solidFill>
              </a:rPr>
              <a:t>processes</a:t>
            </a:r>
            <a:r>
              <a:rPr lang="en-US" sz="3600" b="1" dirty="0" smtClean="0"/>
              <a:t>,  each involving a </a:t>
            </a:r>
            <a:r>
              <a:rPr lang="en-US" sz="3600" b="1" dirty="0" smtClean="0">
                <a:solidFill>
                  <a:srgbClr val="FF0000"/>
                </a:solidFill>
              </a:rPr>
              <a:t>space-time region</a:t>
            </a:r>
            <a:r>
              <a:rPr lang="en-US" sz="3600" b="1" dirty="0" smtClean="0"/>
              <a:t>.  This suggests-- as do many other considerations-- that the </a:t>
            </a:r>
            <a:r>
              <a:rPr lang="en-US" sz="3600" b="1" dirty="0" smtClean="0">
                <a:solidFill>
                  <a:srgbClr val="FF0000"/>
                </a:solidFill>
              </a:rPr>
              <a:t>fundamental entities</a:t>
            </a:r>
            <a:r>
              <a:rPr lang="en-US" sz="3600" b="1" dirty="0" smtClean="0"/>
              <a:t> in quantum theory are the </a:t>
            </a:r>
            <a:r>
              <a:rPr lang="en-US" sz="3600" b="1" i="1" dirty="0" smtClean="0">
                <a:solidFill>
                  <a:srgbClr val="FF0000"/>
                </a:solidFill>
              </a:rPr>
              <a:t>transition amplitudes</a:t>
            </a:r>
            <a:r>
              <a:rPr lang="en-US" sz="3600" b="1" dirty="0" smtClean="0"/>
              <a:t>, and that </a:t>
            </a:r>
            <a:r>
              <a:rPr lang="en-US" sz="3600" b="1" dirty="0" smtClean="0">
                <a:solidFill>
                  <a:srgbClr val="00B050"/>
                </a:solidFill>
              </a:rPr>
              <a:t>states</a:t>
            </a:r>
            <a:r>
              <a:rPr lang="en-US" sz="3600" b="1" dirty="0" smtClean="0"/>
              <a:t> should be taken in the </a:t>
            </a:r>
            <a:r>
              <a:rPr lang="en-US" sz="3600" b="1" dirty="0" err="1" smtClean="0">
                <a:solidFill>
                  <a:srgbClr val="00B050"/>
                </a:solidFill>
              </a:rPr>
              <a:t>c.g.s</a:t>
            </a:r>
            <a:r>
              <a:rPr lang="en-US" sz="3600" b="1" dirty="0" smtClean="0">
                <a:solidFill>
                  <a:srgbClr val="00B050"/>
                </a:solidFill>
              </a:rPr>
              <a:t>.</a:t>
            </a:r>
            <a:r>
              <a:rPr lang="en-US" sz="3600" b="1" dirty="0" smtClean="0"/>
              <a:t> system (</a:t>
            </a:r>
            <a:r>
              <a:rPr lang="en-US" sz="3600" b="1" i="1" dirty="0" smtClean="0">
                <a:solidFill>
                  <a:srgbClr val="00B050"/>
                </a:solidFill>
              </a:rPr>
              <a:t>cum </a:t>
            </a:r>
            <a:r>
              <a:rPr lang="en-US" sz="3600" b="1" i="1" dirty="0" err="1" smtClean="0">
                <a:solidFill>
                  <a:srgbClr val="00B050"/>
                </a:solidFill>
              </a:rPr>
              <a:t>grano</a:t>
            </a:r>
            <a:r>
              <a:rPr lang="en-US" sz="3600" b="1" i="1" dirty="0" smtClean="0">
                <a:solidFill>
                  <a:srgbClr val="00B050"/>
                </a:solidFill>
              </a:rPr>
              <a:t> </a:t>
            </a:r>
            <a:r>
              <a:rPr lang="en-US" sz="3600" b="1" i="1" dirty="0" err="1" smtClean="0">
                <a:solidFill>
                  <a:srgbClr val="00B050"/>
                </a:solidFill>
              </a:rPr>
              <a:t>salis</a:t>
            </a:r>
            <a:r>
              <a:rPr lang="en-US" sz="3600" b="1" dirty="0" smtClean="0"/>
              <a:t>).</a:t>
            </a:r>
            <a:endParaRPr lang="en-US" sz="36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FF"/>
                </a:solidFill>
              </a:rPr>
              <a:t>2) Primacy of Process</a:t>
            </a:r>
            <a:endParaRPr lang="en-US" sz="5400" dirty="0">
              <a:solidFill>
                <a:srgbClr val="0000FF"/>
              </a:solidFill>
            </a:endParaRPr>
          </a:p>
        </p:txBody>
      </p:sp>
      <p:sp>
        <p:nvSpPr>
          <p:cNvPr id="3" name="Content Placeholder 2"/>
          <p:cNvSpPr>
            <a:spLocks noGrp="1"/>
          </p:cNvSpPr>
          <p:nvPr>
            <p:ph idx="1"/>
          </p:nvPr>
        </p:nvSpPr>
        <p:spPr/>
        <p:txBody>
          <a:bodyPr>
            <a:normAutofit/>
          </a:bodyPr>
          <a:lstStyle/>
          <a:p>
            <a:pPr>
              <a:buNone/>
            </a:pPr>
            <a:r>
              <a:rPr lang="en-US" sz="3600" b="1" dirty="0" smtClean="0"/>
              <a:t>	And this is true of our </a:t>
            </a:r>
            <a:r>
              <a:rPr lang="en-US" sz="3600" b="1" dirty="0" smtClean="0">
                <a:solidFill>
                  <a:srgbClr val="FF0000"/>
                </a:solidFill>
              </a:rPr>
              <a:t>measurements</a:t>
            </a:r>
            <a:r>
              <a:rPr lang="en-US" sz="3600" b="1" dirty="0" smtClean="0"/>
              <a:t> as well: </a:t>
            </a:r>
            <a:r>
              <a:rPr lang="en-US" sz="3600" b="1" dirty="0" smtClean="0">
                <a:solidFill>
                  <a:srgbClr val="FF0000"/>
                </a:solidFill>
              </a:rPr>
              <a:t>any measurement involves a finite time interval and a finite 3-dimensional spatial region</a:t>
            </a:r>
            <a:r>
              <a:rPr lang="en-US" sz="3600" b="1" dirty="0" smtClean="0"/>
              <a:t>. Sometimes, we can get away with neglecting this, and talking, for example in NR QM, about ideal instantaneous measurements. </a:t>
            </a:r>
            <a:endParaRPr lang="en-US" sz="3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00FF"/>
                </a:solidFill>
              </a:rPr>
              <a:t>2) Primacy of Process</a:t>
            </a:r>
            <a:endParaRPr lang="en-US" sz="6000" dirty="0">
              <a:solidFill>
                <a:srgbClr val="0000FF"/>
              </a:solidFill>
            </a:endParaRPr>
          </a:p>
        </p:txBody>
      </p:sp>
      <p:sp>
        <p:nvSpPr>
          <p:cNvPr id="3" name="Content Placeholder 2"/>
          <p:cNvSpPr>
            <a:spLocks noGrp="1"/>
          </p:cNvSpPr>
          <p:nvPr>
            <p:ph idx="1"/>
          </p:nvPr>
        </p:nvSpPr>
        <p:spPr>
          <a:xfrm>
            <a:off x="457200" y="1371600"/>
            <a:ext cx="8229600" cy="4525963"/>
          </a:xfrm>
        </p:spPr>
        <p:txBody>
          <a:bodyPr>
            <a:normAutofit/>
          </a:bodyPr>
          <a:lstStyle/>
          <a:p>
            <a:pPr>
              <a:buNone/>
            </a:pPr>
            <a:r>
              <a:rPr lang="en-US" sz="3600" b="1" dirty="0" smtClean="0"/>
              <a:t>	But sometimes we most definitely cannot, as Bohr and Rosenfeld demonstrated for E-M QFT, where </a:t>
            </a:r>
            <a:r>
              <a:rPr lang="en-US" sz="3600" b="1" dirty="0" smtClean="0">
                <a:solidFill>
                  <a:srgbClr val="FF0000"/>
                </a:solidFill>
              </a:rPr>
              <a:t>the basic quantities defined by the theory </a:t>
            </a:r>
            <a:r>
              <a:rPr lang="en-US" sz="3600" b="1" dirty="0" smtClean="0"/>
              <a:t>(and therefore measurable-- I am not an operation-</a:t>
            </a:r>
            <a:r>
              <a:rPr lang="en-US" sz="3600" b="1" dirty="0" err="1" smtClean="0"/>
              <a:t>alist</a:t>
            </a:r>
            <a:r>
              <a:rPr lang="en-US" sz="3600" b="1" dirty="0" smtClean="0"/>
              <a:t>!) are </a:t>
            </a:r>
            <a:r>
              <a:rPr lang="en-US" sz="3600" b="1" dirty="0" smtClean="0">
                <a:solidFill>
                  <a:srgbClr val="FF0000"/>
                </a:solidFill>
              </a:rPr>
              <a:t>space-time averages</a:t>
            </a:r>
            <a:r>
              <a:rPr lang="en-US" sz="3600" b="1" dirty="0" smtClean="0"/>
              <a:t>. Their critique of Heisenberg shows what happens if you forget this! </a:t>
            </a:r>
            <a:endParaRPr lang="en-US" sz="3600" dirty="0" smtClean="0"/>
          </a:p>
          <a:p>
            <a:endParaRPr lang="en-US" sz="3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8000" b="1" dirty="0" smtClean="0">
                <a:solidFill>
                  <a:srgbClr val="0000FF"/>
                </a:solidFill>
              </a:rPr>
              <a:t>Lee </a:t>
            </a:r>
            <a:r>
              <a:rPr lang="en-US" sz="8000" b="1" dirty="0" err="1" smtClean="0">
                <a:solidFill>
                  <a:srgbClr val="0000FF"/>
                </a:solidFill>
              </a:rPr>
              <a:t>Smolin</a:t>
            </a:r>
            <a:endParaRPr lang="en-US" sz="8000" dirty="0">
              <a:solidFill>
                <a:srgbClr val="0000FF"/>
              </a:solidFill>
            </a:endParaRPr>
          </a:p>
        </p:txBody>
      </p:sp>
      <p:pic>
        <p:nvPicPr>
          <p:cNvPr id="301058" name="Picture 2" descr="http://www.physicsdaily.com/physics/upload/5/54/LeeSmolinAtHarvard.JPG"/>
          <p:cNvPicPr>
            <a:picLocks noChangeAspect="1" noChangeArrowheads="1"/>
          </p:cNvPicPr>
          <p:nvPr/>
        </p:nvPicPr>
        <p:blipFill>
          <a:blip r:embed="rId3" cstate="print"/>
          <a:srcRect/>
          <a:stretch>
            <a:fillRect/>
          </a:stretch>
        </p:blipFill>
        <p:spPr bwMode="auto">
          <a:xfrm>
            <a:off x="2667000" y="1371600"/>
            <a:ext cx="3977640" cy="530352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50"/>
          <p:cNvSpPr txBox="1">
            <a:spLocks noChangeArrowheads="1"/>
          </p:cNvSpPr>
          <p:nvPr/>
        </p:nvSpPr>
        <p:spPr>
          <a:xfrm>
            <a:off x="685800" y="457200"/>
            <a:ext cx="77724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dirty="0" smtClean="0">
                <a:ln>
                  <a:noFill/>
                </a:ln>
                <a:solidFill>
                  <a:srgbClr val="0000FF"/>
                </a:solidFill>
                <a:effectLst/>
                <a:uLnTx/>
                <a:uFillTx/>
                <a:latin typeface="+mj-lt"/>
                <a:ea typeface="+mj-ea"/>
                <a:cs typeface="+mj-cs"/>
              </a:rPr>
              <a:t>Three Roads to Quantum Gravity</a:t>
            </a:r>
            <a:endParaRPr kumimoji="0" lang="en-US" sz="4800" b="1" i="0" u="none" strike="noStrike" kern="1200" cap="none" spc="0" normalizeH="0" baseline="0" noProof="0" dirty="0">
              <a:ln>
                <a:noFill/>
              </a:ln>
              <a:solidFill>
                <a:srgbClr val="0000FF"/>
              </a:solidFill>
              <a:effectLst/>
              <a:uLnTx/>
              <a:uFillTx/>
              <a:latin typeface="+mj-lt"/>
              <a:ea typeface="+mj-ea"/>
              <a:cs typeface="+mj-cs"/>
            </a:endParaRPr>
          </a:p>
        </p:txBody>
      </p:sp>
      <p:sp>
        <p:nvSpPr>
          <p:cNvPr id="5" name="Rectangle 2051"/>
          <p:cNvSpPr txBox="1">
            <a:spLocks noChangeArrowheads="1"/>
          </p:cNvSpPr>
          <p:nvPr/>
        </p:nvSpPr>
        <p:spPr>
          <a:xfrm>
            <a:off x="838200" y="1981200"/>
            <a:ext cx="7772400" cy="4114800"/>
          </a:xfrm>
          <a:prstGeom prst="rect">
            <a:avLst/>
          </a:prstGeom>
        </p:spPr>
        <p:txBody>
          <a:bodyPr/>
          <a:lstStyle/>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US" sz="3600" b="1" i="0" u="none" strike="noStrike" kern="1200" cap="none" spc="0" normalizeH="0" baseline="0" noProof="0" dirty="0" smtClean="0">
                <a:ln>
                  <a:noFill/>
                </a:ln>
                <a:solidFill>
                  <a:schemeClr val="tx1"/>
                </a:solidFill>
                <a:effectLst/>
                <a:uLnTx/>
                <a:uFillTx/>
                <a:latin typeface="+mn-lt"/>
                <a:ea typeface="+mn-ea"/>
                <a:cs typeface="+mn-cs"/>
              </a:rPr>
              <a:t>  “[R]</a:t>
            </a:r>
            <a:r>
              <a:rPr kumimoji="0" lang="en-US" sz="3600" b="1" i="0" u="none" strike="noStrike" kern="1200" cap="none" spc="0" normalizeH="0" baseline="0" noProof="0" dirty="0" err="1" smtClean="0">
                <a:ln>
                  <a:noFill/>
                </a:ln>
                <a:solidFill>
                  <a:schemeClr val="tx1"/>
                </a:solidFill>
                <a:effectLst/>
                <a:uLnTx/>
                <a:uFillTx/>
                <a:latin typeface="+mn-lt"/>
                <a:ea typeface="+mn-ea"/>
                <a:cs typeface="+mn-cs"/>
              </a:rPr>
              <a:t>elativity</a:t>
            </a:r>
            <a:r>
              <a:rPr kumimoji="0" lang="en-US" sz="3600" b="1" i="0" u="none" strike="noStrike" kern="1200" cap="none" spc="0" normalizeH="0" baseline="0" noProof="0" dirty="0" smtClean="0">
                <a:ln>
                  <a:noFill/>
                </a:ln>
                <a:solidFill>
                  <a:schemeClr val="tx1"/>
                </a:solidFill>
                <a:effectLst/>
                <a:uLnTx/>
                <a:uFillTx/>
                <a:latin typeface="+mn-lt"/>
                <a:ea typeface="+mn-ea"/>
                <a:cs typeface="+mn-cs"/>
              </a:rPr>
              <a:t> theory and quantum theory each ... tell us-- no, better, they scream at us-- that our world is a </a:t>
            </a:r>
            <a:r>
              <a:rPr kumimoji="0" lang="en-US" sz="3600" b="1" i="0" u="none" strike="noStrike" kern="1200" cap="none" spc="0" normalizeH="0" baseline="0" noProof="0" dirty="0" smtClean="0">
                <a:ln>
                  <a:noFill/>
                </a:ln>
                <a:solidFill>
                  <a:srgbClr val="FF0000"/>
                </a:solidFill>
                <a:effectLst/>
                <a:uLnTx/>
                <a:uFillTx/>
                <a:latin typeface="+mn-lt"/>
                <a:ea typeface="+mn-ea"/>
                <a:cs typeface="+mn-cs"/>
              </a:rPr>
              <a:t>history of processes</a:t>
            </a:r>
            <a:r>
              <a:rPr kumimoji="0" lang="en-US" sz="36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600" b="1" i="0" u="none" strike="noStrike" kern="1200" cap="none" spc="0" normalizeH="0" baseline="0" noProof="0" dirty="0" smtClean="0">
                <a:ln>
                  <a:noFill/>
                </a:ln>
                <a:solidFill>
                  <a:srgbClr val="FF0000"/>
                </a:solidFill>
                <a:effectLst/>
                <a:uLnTx/>
                <a:uFillTx/>
                <a:latin typeface="+mn-lt"/>
                <a:ea typeface="+mn-ea"/>
                <a:cs typeface="+mn-cs"/>
              </a:rPr>
              <a:t>Motion and change are primary</a:t>
            </a:r>
            <a:r>
              <a:rPr kumimoji="0" lang="en-US" sz="3600" b="1" i="0" u="none" strike="noStrike" kern="1200" cap="none" spc="0" normalizeH="0" baseline="0" noProof="0" dirty="0" smtClean="0">
                <a:ln>
                  <a:noFill/>
                </a:ln>
                <a:solidFill>
                  <a:schemeClr val="tx1"/>
                </a:solidFill>
                <a:effectLst/>
                <a:uLnTx/>
                <a:uFillTx/>
                <a:latin typeface="+mn-lt"/>
                <a:ea typeface="+mn-ea"/>
                <a:cs typeface="+mn-cs"/>
              </a:rPr>
              <a:t>. Nothing is, except in a very approximate and temporary sense. How something is, or what its state is, is an illusion. </a:t>
            </a:r>
            <a:endParaRPr kumimoji="0" lang="en-US" sz="3600" b="1" i="0" u="none" strike="noStrike" kern="1200" cap="none" spc="0" normalizeH="0" baseline="0" noProof="0" dirty="0">
              <a:ln>
                <a:noFill/>
              </a:ln>
              <a:effectLst/>
              <a:uLnTx/>
              <a:uFillTx/>
              <a:latin typeface="+mn-lt"/>
              <a:ea typeface="+mn-ea"/>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lvl="0"/>
            <a:r>
              <a:rPr lang="en-US" b="1" dirty="0" smtClean="0">
                <a:solidFill>
                  <a:srgbClr val="0000FF"/>
                </a:solidFill>
              </a:rPr>
              <a:t/>
            </a:r>
            <a:br>
              <a:rPr lang="en-US" b="1" dirty="0" smtClean="0">
                <a:solidFill>
                  <a:srgbClr val="0000FF"/>
                </a:solidFill>
              </a:rPr>
            </a:br>
            <a:r>
              <a:rPr lang="en-US" sz="5300" b="1" i="1" dirty="0" smtClean="0">
                <a:solidFill>
                  <a:srgbClr val="0000FF"/>
                </a:solidFill>
              </a:rPr>
              <a:t>Three Roads to Quantum Gravity </a:t>
            </a:r>
            <a:r>
              <a:rPr lang="en-US" sz="5300" b="1" dirty="0" smtClean="0">
                <a:solidFill>
                  <a:srgbClr val="0000FF"/>
                </a:solidFill>
              </a:rPr>
              <a:t/>
            </a:r>
            <a:br>
              <a:rPr lang="en-US" sz="5300" b="1" dirty="0" smtClean="0">
                <a:solidFill>
                  <a:srgbClr val="0000FF"/>
                </a:solidFill>
              </a:rPr>
            </a:br>
            <a:endParaRPr lang="en-US" sz="5300" dirty="0">
              <a:solidFill>
                <a:srgbClr val="0000FF"/>
              </a:solidFill>
            </a:endParaRPr>
          </a:p>
        </p:txBody>
      </p:sp>
      <p:sp>
        <p:nvSpPr>
          <p:cNvPr id="3" name="Content Placeholder 2"/>
          <p:cNvSpPr>
            <a:spLocks noGrp="1"/>
          </p:cNvSpPr>
          <p:nvPr>
            <p:ph idx="1"/>
          </p:nvPr>
        </p:nvSpPr>
        <p:spPr/>
        <p:txBody>
          <a:bodyPr>
            <a:normAutofit/>
          </a:bodyPr>
          <a:lstStyle/>
          <a:p>
            <a:pPr>
              <a:buNone/>
            </a:pPr>
            <a:r>
              <a:rPr lang="en-US" sz="3600" b="1" dirty="0" smtClean="0"/>
              <a:t>	It may be a useful illusion for some purposes, but if we want to think fundamentally we must not lose sight of the essential fact that 'is' is an illusion. So to speak the language of the new physics we must learn a </a:t>
            </a:r>
            <a:r>
              <a:rPr lang="en-US" sz="3600" b="1" dirty="0" smtClean="0">
                <a:solidFill>
                  <a:srgbClr val="FF0000"/>
                </a:solidFill>
              </a:rPr>
              <a:t>vocabulary in which process is more important than, and prior to, stasis</a:t>
            </a:r>
            <a:r>
              <a:rPr lang="en-US" sz="3600" b="1" dirty="0" smtClean="0"/>
              <a:t>.</a:t>
            </a:r>
            <a:endParaRPr lang="en-US" sz="3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905000"/>
            <a:ext cx="7772400" cy="1470025"/>
          </a:xfrm>
        </p:spPr>
        <p:txBody>
          <a:bodyPr>
            <a:noAutofit/>
          </a:bodyPr>
          <a:lstStyle/>
          <a:p>
            <a:r>
              <a:rPr lang="en-US" sz="6600" b="1" dirty="0" smtClean="0">
                <a:solidFill>
                  <a:srgbClr val="0000FF"/>
                </a:solidFill>
              </a:rPr>
              <a:t>Naturalness in Mathematics</a:t>
            </a:r>
            <a:endParaRPr lang="en-US" sz="6600" b="1" dirty="0">
              <a:solidFill>
                <a:srgbClr val="0000FF"/>
              </a:solidFill>
            </a:endParaRPr>
          </a:p>
        </p:txBody>
      </p:sp>
      <p:sp>
        <p:nvSpPr>
          <p:cNvPr id="5" name="Subtitle 4"/>
          <p:cNvSpPr>
            <a:spLocks noGrp="1"/>
          </p:cNvSpPr>
          <p:nvPr>
            <p:ph type="subTitle" idx="1"/>
          </p:nvPr>
        </p:nvSpPr>
        <p:spPr/>
        <p:txBody>
          <a:bodyPr>
            <a:normAutofit/>
          </a:bodyPr>
          <a:lstStyle/>
          <a:p>
            <a:r>
              <a:rPr lang="en-US" sz="4000" b="1" dirty="0" smtClean="0">
                <a:solidFill>
                  <a:srgbClr val="FF0000"/>
                </a:solidFill>
              </a:rPr>
              <a:t>What is It?</a:t>
            </a:r>
            <a:endParaRPr lang="en-US" sz="4000" b="1" dirty="0">
              <a:solidFill>
                <a:srgbClr val="FF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6600" b="1" dirty="0" smtClean="0">
                <a:solidFill>
                  <a:srgbClr val="0000FF"/>
                </a:solidFill>
              </a:rPr>
              <a:t>Jean </a:t>
            </a:r>
            <a:r>
              <a:rPr lang="en-US" sz="6600" b="1" dirty="0" err="1" smtClean="0">
                <a:solidFill>
                  <a:srgbClr val="0000FF"/>
                </a:solidFill>
              </a:rPr>
              <a:t>Dieudonn</a:t>
            </a:r>
            <a:r>
              <a:rPr lang="en-US" sz="6600" b="1" dirty="0" err="1" smtClean="0">
                <a:solidFill>
                  <a:srgbClr val="0000FF"/>
                </a:solidFill>
                <a:cs typeface="Arial" pitchFamily="34" charset="0"/>
              </a:rPr>
              <a:t>é</a:t>
            </a:r>
            <a:endParaRPr lang="en-US" sz="6600" b="1" dirty="0">
              <a:solidFill>
                <a:srgbClr val="0000FF"/>
              </a:solidFill>
            </a:endParaRPr>
          </a:p>
        </p:txBody>
      </p:sp>
      <p:pic>
        <p:nvPicPr>
          <p:cNvPr id="5" name="Picture 8" descr="[Jean_Dieudonne_1.jpg]"/>
          <p:cNvPicPr>
            <a:picLocks noChangeAspect="1" noChangeArrowheads="1"/>
          </p:cNvPicPr>
          <p:nvPr/>
        </p:nvPicPr>
        <p:blipFill>
          <a:blip r:embed="rId3" cstate="print"/>
          <a:srcRect/>
          <a:stretch>
            <a:fillRect/>
          </a:stretch>
        </p:blipFill>
        <p:spPr bwMode="auto">
          <a:xfrm>
            <a:off x="2743200" y="1524000"/>
            <a:ext cx="4134310" cy="50292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i="1" dirty="0" smtClean="0">
                <a:solidFill>
                  <a:srgbClr val="0000FF"/>
                </a:solidFill>
              </a:rPr>
              <a:t>A </a:t>
            </a:r>
            <a:r>
              <a:rPr lang="en-US" sz="3600" b="1" i="1" dirty="0">
                <a:solidFill>
                  <a:srgbClr val="0000FF"/>
                </a:solidFill>
              </a:rPr>
              <a:t>History of Algebraic and Differential Topology 1900-1960</a:t>
            </a:r>
            <a:endParaRPr lang="en-US" sz="3600" b="1" dirty="0">
              <a:solidFill>
                <a:srgbClr val="0000FF"/>
              </a:solidFill>
            </a:endParaRPr>
          </a:p>
        </p:txBody>
      </p:sp>
      <p:sp>
        <p:nvSpPr>
          <p:cNvPr id="3" name="Content Placeholder 2"/>
          <p:cNvSpPr>
            <a:spLocks noGrp="1"/>
          </p:cNvSpPr>
          <p:nvPr>
            <p:ph idx="1"/>
          </p:nvPr>
        </p:nvSpPr>
        <p:spPr/>
        <p:txBody>
          <a:bodyPr>
            <a:normAutofit lnSpcReduction="10000"/>
          </a:bodyPr>
          <a:lstStyle/>
          <a:p>
            <a:pPr>
              <a:buNone/>
            </a:pPr>
            <a:r>
              <a:rPr lang="en-US" b="1" dirty="0" smtClean="0"/>
              <a:t>    [T]he </a:t>
            </a:r>
            <a:r>
              <a:rPr lang="en-US" b="1" dirty="0"/>
              <a:t>typical ‘</a:t>
            </a:r>
            <a:r>
              <a:rPr lang="en-US" b="1" dirty="0">
                <a:solidFill>
                  <a:srgbClr val="00B050"/>
                </a:solidFill>
              </a:rPr>
              <a:t>unnatural</a:t>
            </a:r>
            <a:r>
              <a:rPr lang="en-US" b="1" dirty="0"/>
              <a:t>’ </a:t>
            </a:r>
            <a:r>
              <a:rPr lang="en-US" b="1" dirty="0" err="1"/>
              <a:t>isomorphisms</a:t>
            </a:r>
            <a:r>
              <a:rPr lang="en-US" b="1" dirty="0"/>
              <a:t> </a:t>
            </a:r>
            <a:r>
              <a:rPr lang="en-US" b="1" dirty="0" smtClean="0"/>
              <a:t>[are] </a:t>
            </a:r>
            <a:r>
              <a:rPr lang="en-US" b="1" dirty="0"/>
              <a:t>those between a </a:t>
            </a:r>
            <a:r>
              <a:rPr lang="en-US" b="1" dirty="0">
                <a:solidFill>
                  <a:srgbClr val="00B050"/>
                </a:solidFill>
              </a:rPr>
              <a:t>finite dimensional vector space</a:t>
            </a:r>
            <a:r>
              <a:rPr lang="en-US" b="1" dirty="0"/>
              <a:t> (resp. a finite commutative group) and </a:t>
            </a:r>
            <a:r>
              <a:rPr lang="en-US" b="1" dirty="0">
                <a:solidFill>
                  <a:srgbClr val="00B050"/>
                </a:solidFill>
              </a:rPr>
              <a:t>its dual vector space </a:t>
            </a:r>
            <a:r>
              <a:rPr lang="en-US" b="1" dirty="0"/>
              <a:t>(resp. its </a:t>
            </a:r>
            <a:r>
              <a:rPr lang="en-US" b="1" dirty="0" err="1"/>
              <a:t>Pontrjagin</a:t>
            </a:r>
            <a:r>
              <a:rPr lang="en-US" b="1" dirty="0"/>
              <a:t> dual), whereas there is a unique </a:t>
            </a:r>
            <a:r>
              <a:rPr lang="en-US" b="1" dirty="0">
                <a:solidFill>
                  <a:srgbClr val="FF0000"/>
                </a:solidFill>
              </a:rPr>
              <a:t>‘natural’ isomorphism </a:t>
            </a:r>
            <a:r>
              <a:rPr lang="en-US" b="1" dirty="0"/>
              <a:t>of </a:t>
            </a:r>
            <a:r>
              <a:rPr lang="en-US" b="1" dirty="0">
                <a:solidFill>
                  <a:srgbClr val="FF0000"/>
                </a:solidFill>
              </a:rPr>
              <a:t>that space </a:t>
            </a:r>
            <a:r>
              <a:rPr lang="en-US" b="1" dirty="0"/>
              <a:t>and </a:t>
            </a:r>
            <a:r>
              <a:rPr lang="en-US" b="1" dirty="0">
                <a:solidFill>
                  <a:srgbClr val="FF0000"/>
                </a:solidFill>
              </a:rPr>
              <a:t>its second dual</a:t>
            </a:r>
            <a:r>
              <a:rPr lang="en-US" b="1" dirty="0"/>
              <a:t> (resp. its second </a:t>
            </a:r>
            <a:r>
              <a:rPr lang="en-US" b="1" dirty="0" err="1"/>
              <a:t>Pontrjagin</a:t>
            </a:r>
            <a:r>
              <a:rPr lang="en-US" b="1" dirty="0"/>
              <a:t> dual). ... [U]</a:t>
            </a:r>
            <a:r>
              <a:rPr lang="en-US" b="1" dirty="0" err="1"/>
              <a:t>ntil</a:t>
            </a:r>
            <a:r>
              <a:rPr lang="en-US" b="1" dirty="0"/>
              <a:t> 1930 almost all mathematicians had been gleefully identifying vectors and linear </a:t>
            </a:r>
            <a:r>
              <a:rPr lang="en-US" b="1" dirty="0" smtClean="0"/>
              <a:t>forms…</a:t>
            </a:r>
            <a:endParaRPr lang="en-US" b="1"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i="1" dirty="0" err="1" smtClean="0">
                <a:solidFill>
                  <a:srgbClr val="0000FF"/>
                </a:solidFill>
              </a:rPr>
              <a:t>Jiří</a:t>
            </a:r>
            <a:r>
              <a:rPr lang="en-US" b="1" i="1" dirty="0" smtClean="0">
                <a:solidFill>
                  <a:srgbClr val="0000FF"/>
                </a:solidFill>
              </a:rPr>
              <a:t> </a:t>
            </a:r>
            <a:r>
              <a:rPr lang="en-US" b="1" i="1" dirty="0" err="1" smtClean="0">
                <a:solidFill>
                  <a:srgbClr val="0000FF"/>
                </a:solidFill>
              </a:rPr>
              <a:t>Adámek</a:t>
            </a:r>
            <a:r>
              <a:rPr lang="en-US" b="1" i="1" dirty="0" smtClean="0">
                <a:solidFill>
                  <a:srgbClr val="0000FF"/>
                </a:solidFill>
              </a:rPr>
              <a:t>, Horst </a:t>
            </a:r>
            <a:r>
              <a:rPr lang="en-US" b="1" i="1" dirty="0" err="1" smtClean="0">
                <a:solidFill>
                  <a:srgbClr val="0000FF"/>
                </a:solidFill>
              </a:rPr>
              <a:t>Herrlich</a:t>
            </a:r>
            <a:r>
              <a:rPr lang="en-US" b="1" i="1" dirty="0" smtClean="0">
                <a:solidFill>
                  <a:srgbClr val="0000FF"/>
                </a:solidFill>
              </a:rPr>
              <a:t> &amp; George </a:t>
            </a:r>
            <a:r>
              <a:rPr lang="en-US" b="1" i="1" dirty="0" err="1" smtClean="0">
                <a:solidFill>
                  <a:srgbClr val="0000FF"/>
                </a:solidFill>
              </a:rPr>
              <a:t>Strecker</a:t>
            </a:r>
            <a:endParaRPr lang="en-US" b="1" i="1" dirty="0">
              <a:solidFill>
                <a:srgbClr val="0000FF"/>
              </a:solidFill>
            </a:endParaRPr>
          </a:p>
        </p:txBody>
      </p:sp>
      <p:pic>
        <p:nvPicPr>
          <p:cNvPr id="305154" name="Picture 2" descr="http://www.heldermann.de/Ebooks/ebook03-280.gif"/>
          <p:cNvPicPr>
            <a:picLocks noChangeAspect="1" noChangeArrowheads="1"/>
          </p:cNvPicPr>
          <p:nvPr/>
        </p:nvPicPr>
        <p:blipFill>
          <a:blip r:embed="rId3" cstate="print"/>
          <a:srcRect/>
          <a:stretch>
            <a:fillRect/>
          </a:stretch>
        </p:blipFill>
        <p:spPr bwMode="auto">
          <a:xfrm>
            <a:off x="2743200" y="1447800"/>
            <a:ext cx="3824272" cy="539496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5400" b="1" dirty="0" smtClean="0">
                <a:solidFill>
                  <a:srgbClr val="0070C0"/>
                </a:solidFill>
              </a:rPr>
              <a:t> </a:t>
            </a:r>
            <a:r>
              <a:rPr lang="en-US" sz="5400" b="1" i="1" dirty="0" smtClean="0">
                <a:solidFill>
                  <a:srgbClr val="0000FF"/>
                </a:solidFill>
              </a:rPr>
              <a:t>Abstract and Concrete Categories</a:t>
            </a:r>
            <a:endParaRPr lang="en-US" sz="5400" b="1" dirty="0">
              <a:solidFill>
                <a:srgbClr val="0000FF"/>
              </a:solidFill>
            </a:endParaRPr>
          </a:p>
        </p:txBody>
      </p:sp>
      <p:sp>
        <p:nvSpPr>
          <p:cNvPr id="3" name="Content Placeholder 2"/>
          <p:cNvSpPr>
            <a:spLocks noGrp="1"/>
          </p:cNvSpPr>
          <p:nvPr>
            <p:ph idx="1"/>
          </p:nvPr>
        </p:nvSpPr>
        <p:spPr>
          <a:xfrm>
            <a:off x="457200" y="1752600"/>
            <a:ext cx="8229600" cy="4525963"/>
          </a:xfrm>
        </p:spPr>
        <p:txBody>
          <a:bodyPr/>
          <a:lstStyle/>
          <a:p>
            <a:pPr>
              <a:buNone/>
            </a:pPr>
            <a:r>
              <a:rPr lang="en-US" dirty="0" smtClean="0"/>
              <a:t>  </a:t>
            </a:r>
            <a:r>
              <a:rPr lang="en-US" b="1" dirty="0" smtClean="0"/>
              <a:t>	</a:t>
            </a:r>
            <a:r>
              <a:rPr lang="en-US" sz="3600" b="1" dirty="0" smtClean="0"/>
              <a:t>Each </a:t>
            </a:r>
            <a:r>
              <a:rPr lang="en-US" sz="3600" b="1" dirty="0"/>
              <a:t>finite dimensional vector space is </a:t>
            </a:r>
            <a:r>
              <a:rPr lang="en-US" sz="3600" b="1" dirty="0">
                <a:solidFill>
                  <a:srgbClr val="00B050"/>
                </a:solidFill>
              </a:rPr>
              <a:t>isomorphic to its dual </a:t>
            </a:r>
            <a:r>
              <a:rPr lang="en-US" sz="3600" b="1" dirty="0"/>
              <a:t>and hence also </a:t>
            </a:r>
            <a:r>
              <a:rPr lang="en-US" sz="3600" b="1" dirty="0">
                <a:solidFill>
                  <a:srgbClr val="FF0000"/>
                </a:solidFill>
              </a:rPr>
              <a:t>to its second dual</a:t>
            </a:r>
            <a:r>
              <a:rPr lang="en-US" sz="3600" b="1" dirty="0"/>
              <a:t>. The </a:t>
            </a:r>
            <a:r>
              <a:rPr lang="en-US" sz="3600" b="1" dirty="0">
                <a:solidFill>
                  <a:srgbClr val="FF0000"/>
                </a:solidFill>
              </a:rPr>
              <a:t>second</a:t>
            </a:r>
            <a:r>
              <a:rPr lang="en-US" sz="3600" b="1" dirty="0"/>
              <a:t> correspondence is considered “</a:t>
            </a:r>
            <a:r>
              <a:rPr lang="en-US" sz="3600" b="1" dirty="0">
                <a:solidFill>
                  <a:srgbClr val="FF0000"/>
                </a:solidFill>
              </a:rPr>
              <a:t>natural</a:t>
            </a:r>
            <a:r>
              <a:rPr lang="en-US" sz="3600" b="1" dirty="0"/>
              <a:t>”, but the </a:t>
            </a:r>
            <a:r>
              <a:rPr lang="en-US" sz="3600" b="1" dirty="0">
                <a:solidFill>
                  <a:srgbClr val="00B050"/>
                </a:solidFill>
              </a:rPr>
              <a:t>first</a:t>
            </a:r>
            <a:r>
              <a:rPr lang="en-US" sz="3600" b="1" dirty="0"/>
              <a:t> is </a:t>
            </a:r>
            <a:r>
              <a:rPr lang="en-US" sz="3600" b="1" dirty="0">
                <a:solidFill>
                  <a:srgbClr val="00B050"/>
                </a:solidFill>
              </a:rPr>
              <a:t>not</a:t>
            </a:r>
            <a:r>
              <a:rPr lang="en-US" sz="3600" b="1" dirty="0"/>
              <a:t>. </a:t>
            </a:r>
            <a:r>
              <a:rPr lang="en-US" sz="3600" b="1" dirty="0">
                <a:solidFill>
                  <a:srgbClr val="FF0000"/>
                </a:solidFill>
              </a:rPr>
              <a:t>Category theory </a:t>
            </a:r>
            <a:r>
              <a:rPr lang="en-US" sz="3600" b="1" dirty="0"/>
              <a:t>allows one to precisely make the distinction via the notion of </a:t>
            </a:r>
            <a:r>
              <a:rPr lang="en-US" sz="3600" b="1" i="1" dirty="0">
                <a:solidFill>
                  <a:srgbClr val="FF0000"/>
                </a:solidFill>
              </a:rPr>
              <a:t>natural </a:t>
            </a:r>
            <a:r>
              <a:rPr lang="en-US" sz="3600" b="1" i="1" dirty="0" smtClean="0">
                <a:solidFill>
                  <a:srgbClr val="FF0000"/>
                </a:solidFill>
              </a:rPr>
              <a:t>isomorphism</a:t>
            </a:r>
            <a:r>
              <a:rPr lang="en-US" sz="3600" b="1" i="1" dirty="0" smtClean="0"/>
              <a:t>.</a:t>
            </a:r>
            <a:endParaRPr lang="en-US" sz="3600" b="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sz="3200" b="1" dirty="0">
                <a:solidFill>
                  <a:srgbClr val="0000FF"/>
                </a:solidFill>
              </a:rPr>
              <a:t>The </a:t>
            </a:r>
            <a:r>
              <a:rPr lang="en-US" sz="3200" b="1" dirty="0" smtClean="0">
                <a:solidFill>
                  <a:srgbClr val="0000FF"/>
                </a:solidFill>
              </a:rPr>
              <a:t>Tangent Bundle and Cotangent Bundle of a Differentiable Manifold</a:t>
            </a:r>
            <a:endParaRPr lang="en-US" sz="3200" b="1" dirty="0">
              <a:solidFill>
                <a:srgbClr val="0000FF"/>
              </a:solidFill>
            </a:endParaRPr>
          </a:p>
        </p:txBody>
      </p:sp>
      <p:pic>
        <p:nvPicPr>
          <p:cNvPr id="49154" name="Picture 2" descr="\begin{figure}\begin{center}&#10;\small\psfrag{T} [c]{${\ensuremath{\mathcal{T}}}_...&#10;...berbundle_algebraictopology.eps, width=0.85\textwidth}\end{center}\end{figure}"/>
          <p:cNvPicPr>
            <a:picLocks noChangeAspect="1" noChangeArrowheads="1"/>
          </p:cNvPicPr>
          <p:nvPr/>
        </p:nvPicPr>
        <p:blipFill>
          <a:blip r:embed="rId3" cstate="print"/>
          <a:srcRect/>
          <a:stretch>
            <a:fillRect/>
          </a:stretch>
        </p:blipFill>
        <p:spPr bwMode="auto">
          <a:xfrm>
            <a:off x="533400" y="2209800"/>
            <a:ext cx="7982432" cy="384048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FF"/>
                </a:solidFill>
              </a:rPr>
              <a:t>Category Theory</a:t>
            </a:r>
            <a:endParaRPr lang="en-US" sz="5400" b="1" dirty="0">
              <a:solidFill>
                <a:srgbClr val="0000FF"/>
              </a:solidFill>
            </a:endParaRPr>
          </a:p>
        </p:txBody>
      </p:sp>
      <p:sp>
        <p:nvSpPr>
          <p:cNvPr id="3" name="Content Placeholder 2"/>
          <p:cNvSpPr>
            <a:spLocks noGrp="1"/>
          </p:cNvSpPr>
          <p:nvPr>
            <p:ph idx="1"/>
          </p:nvPr>
        </p:nvSpPr>
        <p:spPr>
          <a:xfrm>
            <a:off x="457200" y="1371600"/>
            <a:ext cx="8229600" cy="4525963"/>
          </a:xfrm>
        </p:spPr>
        <p:txBody>
          <a:bodyPr>
            <a:normAutofit fontScale="25000" lnSpcReduction="20000"/>
          </a:bodyPr>
          <a:lstStyle/>
          <a:p>
            <a:pPr>
              <a:buNone/>
            </a:pPr>
            <a:r>
              <a:rPr lang="en-US" sz="3800" b="1" dirty="0" smtClean="0"/>
              <a:t>     	</a:t>
            </a:r>
            <a:r>
              <a:rPr lang="en-US" sz="11200" b="1" i="1" dirty="0" smtClean="0">
                <a:solidFill>
                  <a:srgbClr val="FF0000"/>
                </a:solidFill>
              </a:rPr>
              <a:t>Category </a:t>
            </a:r>
            <a:r>
              <a:rPr lang="en-US" sz="11200" b="1" i="1" dirty="0">
                <a:solidFill>
                  <a:srgbClr val="FF0000"/>
                </a:solidFill>
              </a:rPr>
              <a:t>theory</a:t>
            </a:r>
            <a:r>
              <a:rPr lang="en-US" sz="11200" b="1" dirty="0">
                <a:solidFill>
                  <a:srgbClr val="FF0000"/>
                </a:solidFill>
              </a:rPr>
              <a:t> </a:t>
            </a:r>
            <a:r>
              <a:rPr lang="en-US" sz="11200" b="1" dirty="0"/>
              <a:t>is a way of studying the abstract structural features common to many concrete structures: </a:t>
            </a:r>
            <a:endParaRPr lang="en-US" sz="11200" b="1" dirty="0" smtClean="0"/>
          </a:p>
          <a:p>
            <a:pPr>
              <a:buNone/>
            </a:pPr>
            <a:r>
              <a:rPr lang="en-US" sz="11200" b="1" dirty="0" smtClean="0"/>
              <a:t>	“Category </a:t>
            </a:r>
            <a:r>
              <a:rPr lang="en-US" sz="11200" b="1" dirty="0"/>
              <a:t>theory provides a language to describe precisely many </a:t>
            </a:r>
            <a:r>
              <a:rPr lang="en-US" sz="11200" b="1" i="1" dirty="0"/>
              <a:t>similar phenomena</a:t>
            </a:r>
            <a:r>
              <a:rPr lang="en-US" sz="11200" b="1" dirty="0"/>
              <a:t> that occur in different mathematical </a:t>
            </a:r>
            <a:r>
              <a:rPr lang="en-US" sz="11200" b="1" dirty="0" smtClean="0"/>
              <a:t>fields. ... a </a:t>
            </a:r>
            <a:r>
              <a:rPr lang="en-US" sz="11200" b="1" dirty="0" smtClean="0">
                <a:solidFill>
                  <a:srgbClr val="FF0000"/>
                </a:solidFill>
              </a:rPr>
              <a:t>general </a:t>
            </a:r>
            <a:r>
              <a:rPr lang="en-US" sz="11200" b="1" dirty="0">
                <a:solidFill>
                  <a:srgbClr val="FF0000"/>
                </a:solidFill>
              </a:rPr>
              <a:t>theory of </a:t>
            </a:r>
            <a:r>
              <a:rPr lang="en-US" sz="11200" b="1" dirty="0" smtClean="0">
                <a:solidFill>
                  <a:srgbClr val="FF0000"/>
                </a:solidFill>
              </a:rPr>
              <a:t>structures </a:t>
            </a:r>
            <a:r>
              <a:rPr lang="en-US" sz="11200" b="1" dirty="0" smtClean="0"/>
              <a:t>…” (AHS). </a:t>
            </a:r>
          </a:p>
          <a:p>
            <a:pPr>
              <a:buNone/>
            </a:pPr>
            <a:r>
              <a:rPr lang="en-US" sz="11200" b="1" dirty="0" smtClean="0"/>
              <a:t>	Such study often enables us to discern structural features common to seemingly quite disparate concrete structures. </a:t>
            </a:r>
          </a:p>
          <a:p>
            <a:pPr>
              <a:buNone/>
            </a:pPr>
            <a:r>
              <a:rPr lang="en-US" sz="11200" b="1" dirty="0" smtClean="0">
                <a:solidFill>
                  <a:srgbClr val="0070C0"/>
                </a:solidFill>
              </a:rPr>
              <a:t>	</a:t>
            </a:r>
            <a:r>
              <a:rPr lang="en-US" sz="11200" b="1" dirty="0" smtClean="0">
                <a:solidFill>
                  <a:srgbClr val="0000FF"/>
                </a:solidFill>
              </a:rPr>
              <a:t>Example</a:t>
            </a:r>
            <a:r>
              <a:rPr lang="en-US" sz="11200" b="1" dirty="0" smtClean="0"/>
              <a:t>: The analogy between </a:t>
            </a:r>
            <a:r>
              <a:rPr lang="en-US" sz="11200" b="1" dirty="0" smtClean="0">
                <a:solidFill>
                  <a:srgbClr val="0000FF"/>
                </a:solidFill>
              </a:rPr>
              <a:t>electric circ</a:t>
            </a:r>
            <a:r>
              <a:rPr lang="en-US" sz="11200" b="1" dirty="0" smtClean="0">
                <a:solidFill>
                  <a:srgbClr val="0070C0"/>
                </a:solidFill>
              </a:rPr>
              <a:t>uits </a:t>
            </a:r>
            <a:r>
              <a:rPr lang="en-US" sz="11200" b="1" dirty="0" smtClean="0"/>
              <a:t>and </a:t>
            </a:r>
            <a:r>
              <a:rPr lang="en-US" sz="11200" b="1" dirty="0" smtClean="0">
                <a:solidFill>
                  <a:srgbClr val="0000FF"/>
                </a:solidFill>
              </a:rPr>
              <a:t>mechanical systems</a:t>
            </a:r>
            <a:r>
              <a:rPr lang="en-US" sz="11200" b="1" dirty="0" smtClean="0"/>
              <a:t>. </a:t>
            </a:r>
          </a:p>
          <a:p>
            <a:pPr>
              <a:buNone/>
            </a:pPr>
            <a:endParaRPr lang="en-US" sz="11200" b="1" dirty="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7200" b="1" dirty="0" smtClean="0">
                <a:solidFill>
                  <a:srgbClr val="0000FF"/>
                </a:solidFill>
              </a:rPr>
              <a:t>William </a:t>
            </a:r>
            <a:r>
              <a:rPr lang="en-US" sz="7200" b="1" dirty="0" err="1" smtClean="0">
                <a:solidFill>
                  <a:srgbClr val="0000FF"/>
                </a:solidFill>
              </a:rPr>
              <a:t>Lawvere</a:t>
            </a:r>
            <a:endParaRPr lang="en-US" sz="7200" dirty="0">
              <a:solidFill>
                <a:srgbClr val="0000FF"/>
              </a:solidFill>
            </a:endParaRPr>
          </a:p>
        </p:txBody>
      </p:sp>
      <p:pic>
        <p:nvPicPr>
          <p:cNvPr id="309250" name="Picture 2" descr="http://andrej.com/mathematicians/large/Lawvere_William.jpg"/>
          <p:cNvPicPr>
            <a:picLocks noChangeAspect="1" noChangeArrowheads="1"/>
          </p:cNvPicPr>
          <p:nvPr/>
        </p:nvPicPr>
        <p:blipFill>
          <a:blip r:embed="rId3" cstate="print"/>
          <a:srcRect/>
          <a:stretch>
            <a:fillRect/>
          </a:stretch>
        </p:blipFill>
        <p:spPr bwMode="auto">
          <a:xfrm>
            <a:off x="2743200" y="1447800"/>
            <a:ext cx="4046220" cy="539496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b="1" dirty="0" smtClean="0">
                <a:solidFill>
                  <a:srgbClr val="0000FF"/>
                </a:solidFill>
              </a:rPr>
              <a:t>“</a:t>
            </a:r>
            <a:r>
              <a:rPr lang="en-US" b="1" dirty="0" err="1" smtClean="0">
                <a:solidFill>
                  <a:srgbClr val="0000FF"/>
                </a:solidFill>
              </a:rPr>
              <a:t>Grassman’s</a:t>
            </a:r>
            <a:r>
              <a:rPr lang="en-US" b="1" dirty="0" smtClean="0">
                <a:solidFill>
                  <a:srgbClr val="0000FF"/>
                </a:solidFill>
              </a:rPr>
              <a:t> Dialectics and Category Theory”</a:t>
            </a:r>
            <a:endParaRPr lang="en-US" b="1" dirty="0">
              <a:solidFill>
                <a:srgbClr val="0000FF"/>
              </a:solidFill>
            </a:endParaRPr>
          </a:p>
        </p:txBody>
      </p:sp>
      <p:sp>
        <p:nvSpPr>
          <p:cNvPr id="3" name="Content Placeholder 2"/>
          <p:cNvSpPr>
            <a:spLocks noGrp="1"/>
          </p:cNvSpPr>
          <p:nvPr>
            <p:ph idx="1"/>
          </p:nvPr>
        </p:nvSpPr>
        <p:spPr>
          <a:xfrm>
            <a:off x="457200" y="2103437"/>
            <a:ext cx="8229600" cy="4525963"/>
          </a:xfrm>
        </p:spPr>
        <p:txBody>
          <a:bodyPr>
            <a:normAutofit fontScale="92500" lnSpcReduction="20000"/>
          </a:bodyPr>
          <a:lstStyle/>
          <a:p>
            <a:pPr>
              <a:buNone/>
            </a:pPr>
            <a:r>
              <a:rPr lang="en-US" dirty="0" smtClean="0"/>
              <a:t> </a:t>
            </a:r>
            <a:r>
              <a:rPr lang="en-US" sz="3900" b="1" dirty="0" smtClean="0"/>
              <a:t>“</a:t>
            </a:r>
            <a:r>
              <a:rPr lang="en-US" sz="3900" b="1" dirty="0"/>
              <a:t>The </a:t>
            </a:r>
            <a:r>
              <a:rPr lang="en-US" sz="3900" b="1" dirty="0">
                <a:solidFill>
                  <a:srgbClr val="FF0000"/>
                </a:solidFill>
              </a:rPr>
              <a:t>natural structure </a:t>
            </a:r>
            <a:r>
              <a:rPr lang="en-US" sz="3900" b="1" dirty="0"/>
              <a:t>(in the technical sense of my 1963 doctoral thesis) of any </a:t>
            </a:r>
            <a:r>
              <a:rPr lang="en-US" sz="3900" b="1" dirty="0" err="1">
                <a:solidFill>
                  <a:srgbClr val="FF0000"/>
                </a:solidFill>
              </a:rPr>
              <a:t>functor</a:t>
            </a:r>
            <a:r>
              <a:rPr lang="en-US" sz="3900" b="1" dirty="0"/>
              <a:t> consists of </a:t>
            </a:r>
            <a:r>
              <a:rPr lang="en-US" sz="3900" b="1" dirty="0">
                <a:solidFill>
                  <a:srgbClr val="FF0000"/>
                </a:solidFill>
              </a:rPr>
              <a:t>all natural operations</a:t>
            </a:r>
            <a:r>
              <a:rPr lang="en-US" sz="3900" b="1" dirty="0"/>
              <a:t>, where a natural operation is an </a:t>
            </a:r>
            <a:r>
              <a:rPr lang="en-US" sz="3900" b="1" dirty="0">
                <a:solidFill>
                  <a:srgbClr val="FF0000"/>
                </a:solidFill>
              </a:rPr>
              <a:t>assignment</a:t>
            </a:r>
            <a:r>
              <a:rPr lang="en-US" sz="3900" b="1" dirty="0"/>
              <a:t> to every value of the </a:t>
            </a:r>
            <a:r>
              <a:rPr lang="en-US" sz="3900" b="1" dirty="0" err="1"/>
              <a:t>functor</a:t>
            </a:r>
            <a:r>
              <a:rPr lang="en-US" sz="3900" b="1" dirty="0"/>
              <a:t> of </a:t>
            </a:r>
            <a:r>
              <a:rPr lang="en-US" sz="3900" b="1" dirty="0">
                <a:solidFill>
                  <a:srgbClr val="FF0000"/>
                </a:solidFill>
              </a:rPr>
              <a:t>an operation </a:t>
            </a:r>
            <a:r>
              <a:rPr lang="en-US" sz="3900" b="1" dirty="0"/>
              <a:t>which </a:t>
            </a:r>
            <a:r>
              <a:rPr lang="en-US" sz="3900" b="1" dirty="0">
                <a:solidFill>
                  <a:srgbClr val="FF0000"/>
                </a:solidFill>
              </a:rPr>
              <a:t>commutes with all the </a:t>
            </a:r>
            <a:r>
              <a:rPr lang="en-US" sz="3900" b="1" dirty="0" err="1">
                <a:solidFill>
                  <a:srgbClr val="FF0000"/>
                </a:solidFill>
              </a:rPr>
              <a:t>morphisms</a:t>
            </a:r>
            <a:r>
              <a:rPr lang="en-US" sz="3900" b="1" dirty="0">
                <a:solidFill>
                  <a:srgbClr val="FF0000"/>
                </a:solidFill>
              </a:rPr>
              <a:t> </a:t>
            </a:r>
            <a:r>
              <a:rPr lang="en-US" sz="3900" b="1" dirty="0"/>
              <a:t>which are values of the </a:t>
            </a:r>
            <a:r>
              <a:rPr lang="en-US" sz="3900" b="1" dirty="0" err="1"/>
              <a:t>functor</a:t>
            </a:r>
            <a:r>
              <a:rPr lang="en-US" sz="3900" b="1" dirty="0"/>
              <a:t>.”</a:t>
            </a:r>
          </a:p>
          <a:p>
            <a:pPr>
              <a:buNone/>
            </a:pPr>
            <a:r>
              <a:rPr lang="en-US" sz="3900" b="1" dirty="0"/>
              <a:t> </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solidFill>
                  <a:srgbClr val="0000FF"/>
                </a:solidFill>
              </a:rPr>
              <a:t>Ivan </a:t>
            </a:r>
            <a:r>
              <a:rPr lang="en-US" b="1" dirty="0" err="1" smtClean="0">
                <a:solidFill>
                  <a:srgbClr val="0000FF"/>
                </a:solidFill>
              </a:rPr>
              <a:t>Kolář</a:t>
            </a:r>
            <a:r>
              <a:rPr lang="en-US" b="1" dirty="0" smtClean="0">
                <a:solidFill>
                  <a:srgbClr val="0000FF"/>
                </a:solidFill>
              </a:rPr>
              <a:t>,  Peter W. </a:t>
            </a:r>
            <a:r>
              <a:rPr lang="en-US" b="1" dirty="0" err="1" smtClean="0">
                <a:solidFill>
                  <a:srgbClr val="0000FF"/>
                </a:solidFill>
              </a:rPr>
              <a:t>Michor</a:t>
            </a:r>
            <a:r>
              <a:rPr lang="en-US" b="1" dirty="0" smtClean="0">
                <a:solidFill>
                  <a:srgbClr val="0000FF"/>
                </a:solidFill>
              </a:rPr>
              <a:t>, and Jan </a:t>
            </a:r>
            <a:r>
              <a:rPr lang="en-US" b="1" dirty="0" err="1" smtClean="0">
                <a:solidFill>
                  <a:srgbClr val="0000FF"/>
                </a:solidFill>
              </a:rPr>
              <a:t>Slovák</a:t>
            </a:r>
            <a:endParaRPr lang="en-US" dirty="0">
              <a:solidFill>
                <a:srgbClr val="0000FF"/>
              </a:solidFill>
            </a:endParaRPr>
          </a:p>
        </p:txBody>
      </p:sp>
      <p:pic>
        <p:nvPicPr>
          <p:cNvPr id="311298" name="Picture 2" descr="http://ecx.images-amazon.com/images/I/41Z3KXCP1XL._SL500_AA300_.jpg"/>
          <p:cNvPicPr>
            <a:picLocks noChangeAspect="1" noChangeArrowheads="1"/>
          </p:cNvPicPr>
          <p:nvPr/>
        </p:nvPicPr>
        <p:blipFill>
          <a:blip r:embed="rId3" cstate="print"/>
          <a:srcRect/>
          <a:stretch>
            <a:fillRect/>
          </a:stretch>
        </p:blipFill>
        <p:spPr bwMode="auto">
          <a:xfrm>
            <a:off x="1905000" y="1432560"/>
            <a:ext cx="5577840" cy="557784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i="1" dirty="0" smtClean="0">
                <a:solidFill>
                  <a:srgbClr val="0000FF"/>
                </a:solidFill>
              </a:rPr>
              <a:t>Natural </a:t>
            </a:r>
            <a:r>
              <a:rPr lang="en-US" sz="4000" b="1" i="1" dirty="0">
                <a:solidFill>
                  <a:srgbClr val="0000FF"/>
                </a:solidFill>
              </a:rPr>
              <a:t>Operations in Differential Geometry</a:t>
            </a:r>
            <a:endParaRPr lang="en-US" sz="4000" b="1" dirty="0">
              <a:solidFill>
                <a:srgbClr val="0000FF"/>
              </a:solidFill>
            </a:endParaRPr>
          </a:p>
        </p:txBody>
      </p:sp>
      <p:sp>
        <p:nvSpPr>
          <p:cNvPr id="3" name="Content Placeholder 2"/>
          <p:cNvSpPr>
            <a:spLocks noGrp="1"/>
          </p:cNvSpPr>
          <p:nvPr>
            <p:ph idx="1"/>
          </p:nvPr>
        </p:nvSpPr>
        <p:spPr>
          <a:xfrm>
            <a:off x="457200" y="1524000"/>
            <a:ext cx="8229600" cy="4525963"/>
          </a:xfrm>
        </p:spPr>
        <p:txBody>
          <a:bodyPr>
            <a:normAutofit lnSpcReduction="10000"/>
          </a:bodyPr>
          <a:lstStyle/>
          <a:p>
            <a:pPr>
              <a:buNone/>
            </a:pPr>
            <a:r>
              <a:rPr lang="en-US" dirty="0" smtClean="0"/>
              <a:t>  </a:t>
            </a:r>
            <a:r>
              <a:rPr lang="en-US" b="1" dirty="0" smtClean="0"/>
              <a:t>“</a:t>
            </a:r>
            <a:r>
              <a:rPr lang="en-US" b="1" dirty="0"/>
              <a:t>If we interpret </a:t>
            </a:r>
            <a:r>
              <a:rPr lang="en-US" b="1" dirty="0">
                <a:solidFill>
                  <a:srgbClr val="FF0000"/>
                </a:solidFill>
              </a:rPr>
              <a:t>geometric objects </a:t>
            </a:r>
            <a:r>
              <a:rPr lang="en-US" b="1" dirty="0"/>
              <a:t>as </a:t>
            </a:r>
            <a:r>
              <a:rPr lang="en-US" b="1" dirty="0">
                <a:solidFill>
                  <a:srgbClr val="FF0000"/>
                </a:solidFill>
              </a:rPr>
              <a:t>bundle </a:t>
            </a:r>
            <a:r>
              <a:rPr lang="en-US" b="1" dirty="0" err="1">
                <a:solidFill>
                  <a:srgbClr val="FF0000"/>
                </a:solidFill>
              </a:rPr>
              <a:t>functors</a:t>
            </a:r>
            <a:r>
              <a:rPr lang="en-US" b="1" dirty="0">
                <a:solidFill>
                  <a:srgbClr val="FF0000"/>
                </a:solidFill>
              </a:rPr>
              <a:t> </a:t>
            </a:r>
            <a:r>
              <a:rPr lang="en-US" b="1" dirty="0"/>
              <a:t>defined on a </a:t>
            </a:r>
            <a:r>
              <a:rPr lang="en-US" b="1" dirty="0">
                <a:solidFill>
                  <a:srgbClr val="FF0000"/>
                </a:solidFill>
              </a:rPr>
              <a:t>suitable category over manifolds</a:t>
            </a:r>
            <a:r>
              <a:rPr lang="en-US" b="1" dirty="0"/>
              <a:t>, then some geometric constructions have the role of </a:t>
            </a:r>
            <a:r>
              <a:rPr lang="en-US" b="1" dirty="0">
                <a:solidFill>
                  <a:srgbClr val="FF0000"/>
                </a:solidFill>
              </a:rPr>
              <a:t>natural transformations</a:t>
            </a:r>
            <a:r>
              <a:rPr lang="en-US" b="1" dirty="0"/>
              <a:t>. Several others represent </a:t>
            </a:r>
            <a:r>
              <a:rPr lang="en-US" b="1" dirty="0">
                <a:solidFill>
                  <a:srgbClr val="FF0000"/>
                </a:solidFill>
              </a:rPr>
              <a:t>natural operators</a:t>
            </a:r>
            <a:r>
              <a:rPr lang="en-US" b="1" dirty="0"/>
              <a:t>, i.e., the map sections of certain fiber bundles to sections of other ones and commute with the action of local </a:t>
            </a:r>
            <a:r>
              <a:rPr lang="en-US" b="1" dirty="0" err="1"/>
              <a:t>isomorphisms</a:t>
            </a:r>
            <a:r>
              <a:rPr lang="en-US" b="1" dirty="0"/>
              <a:t>.  So </a:t>
            </a:r>
            <a:r>
              <a:rPr lang="en-US" b="1" dirty="0">
                <a:solidFill>
                  <a:srgbClr val="FF0000"/>
                </a:solidFill>
              </a:rPr>
              <a:t>geometric </a:t>
            </a:r>
            <a:r>
              <a:rPr lang="en-US" b="1" dirty="0"/>
              <a:t>means</a:t>
            </a:r>
            <a:r>
              <a:rPr lang="en-US" b="1" dirty="0">
                <a:solidFill>
                  <a:srgbClr val="FF0000"/>
                </a:solidFill>
              </a:rPr>
              <a:t> natural </a:t>
            </a:r>
            <a:r>
              <a:rPr lang="en-US" b="1" dirty="0"/>
              <a:t>in such </a:t>
            </a:r>
            <a:r>
              <a:rPr lang="en-US" b="1" dirty="0" smtClean="0"/>
              <a:t>situations.”</a:t>
            </a:r>
            <a:endParaRPr lang="en-US" b="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685800" y="1447800"/>
            <a:ext cx="7772400" cy="1470025"/>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600" b="1" i="0" u="none" strike="noStrike" kern="1200" cap="none" spc="0" normalizeH="0" baseline="0" noProof="0" dirty="0" smtClean="0">
                <a:ln>
                  <a:noFill/>
                </a:ln>
                <a:solidFill>
                  <a:srgbClr val="0000FF"/>
                </a:solidFill>
                <a:effectLst/>
                <a:uLnTx/>
                <a:uFillTx/>
                <a:latin typeface="+mj-lt"/>
                <a:ea typeface="+mj-ea"/>
                <a:cs typeface="+mj-cs"/>
              </a:rPr>
              <a:t>Naturalness in Mathematics</a:t>
            </a:r>
            <a:endParaRPr kumimoji="0" lang="en-US" sz="6600" b="1" i="0" u="none" strike="noStrike" kern="1200" cap="none" spc="0" normalizeH="0" baseline="0" noProof="0" dirty="0">
              <a:ln>
                <a:noFill/>
              </a:ln>
              <a:solidFill>
                <a:srgbClr val="0000FF"/>
              </a:solidFill>
              <a:effectLst/>
              <a:uLnTx/>
              <a:uFillTx/>
              <a:latin typeface="+mj-lt"/>
              <a:ea typeface="+mj-ea"/>
              <a:cs typeface="+mj-cs"/>
            </a:endParaRPr>
          </a:p>
        </p:txBody>
      </p:sp>
      <p:sp>
        <p:nvSpPr>
          <p:cNvPr id="5" name="Subtitle 5"/>
          <p:cNvSpPr txBox="1">
            <a:spLocks/>
          </p:cNvSpPr>
          <p:nvPr/>
        </p:nvSpPr>
        <p:spPr>
          <a:xfrm>
            <a:off x="1371600" y="2593975"/>
            <a:ext cx="6400800" cy="1752600"/>
          </a:xfrm>
          <a:prstGeom prst="rect">
            <a:avLst/>
          </a:prstGeom>
        </p:spPr>
        <p:txBody>
          <a:bodyPr>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4400" b="1"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400" b="1" i="0" u="none" strike="noStrike" kern="1200" cap="none" spc="0" normalizeH="0" baseline="0" noProof="0" dirty="0" smtClean="0">
                <a:ln>
                  <a:noFill/>
                </a:ln>
                <a:solidFill>
                  <a:srgbClr val="FF0000"/>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tabLst/>
              <a:defRPr/>
            </a:pPr>
            <a:r>
              <a:rPr lang="en-US" sz="4400" b="1" dirty="0" smtClean="0">
                <a:solidFill>
                  <a:srgbClr val="FF0000"/>
                </a:solidFill>
              </a:rPr>
              <a:t>		    </a:t>
            </a:r>
            <a:r>
              <a:rPr kumimoji="0" lang="en-US" sz="4400" b="1" i="0" u="none" strike="noStrike" kern="1200" cap="none" spc="0" normalizeH="0" baseline="0" noProof="0" dirty="0" smtClean="0">
                <a:ln>
                  <a:noFill/>
                </a:ln>
                <a:solidFill>
                  <a:srgbClr val="FF0000"/>
                </a:solidFill>
                <a:effectLst/>
                <a:uLnTx/>
                <a:uFillTx/>
                <a:latin typeface="+mn-lt"/>
                <a:ea typeface="+mn-ea"/>
                <a:cs typeface="+mn-cs"/>
              </a:rPr>
              <a:t>Natural Bundles</a:t>
            </a:r>
            <a:endParaRPr kumimoji="0" lang="en-US" sz="4400" b="1"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solidFill>
                  <a:srgbClr val="0000FF"/>
                </a:solidFill>
              </a:rPr>
              <a:t>Albert </a:t>
            </a:r>
            <a:r>
              <a:rPr lang="en-US" sz="6600" b="1" dirty="0" err="1" smtClean="0">
                <a:solidFill>
                  <a:srgbClr val="0000FF"/>
                </a:solidFill>
              </a:rPr>
              <a:t>Nijenhuis</a:t>
            </a:r>
            <a:endParaRPr lang="en-US" sz="6600" dirty="0">
              <a:solidFill>
                <a:srgbClr val="0000FF"/>
              </a:solidFill>
            </a:endParaRPr>
          </a:p>
        </p:txBody>
      </p:sp>
      <p:pic>
        <p:nvPicPr>
          <p:cNvPr id="313346" name="Picture 2" descr="http://www.math.upenn.edu/~wilf/photos/ALBERT.gif"/>
          <p:cNvPicPr>
            <a:picLocks noChangeAspect="1" noChangeArrowheads="1"/>
          </p:cNvPicPr>
          <p:nvPr/>
        </p:nvPicPr>
        <p:blipFill>
          <a:blip r:embed="rId3" cstate="print"/>
          <a:srcRect/>
          <a:stretch>
            <a:fillRect/>
          </a:stretch>
        </p:blipFill>
        <p:spPr bwMode="auto">
          <a:xfrm>
            <a:off x="1432560" y="1524000"/>
            <a:ext cx="6339840" cy="4754880"/>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solidFill>
                  <a:srgbClr val="0000FF"/>
                </a:solidFill>
              </a:rPr>
              <a:t>“Natural Bundles and Their General Properties”</a:t>
            </a:r>
            <a:endParaRPr lang="en-US" sz="4000" b="1" dirty="0">
              <a:solidFill>
                <a:srgbClr val="0000FF"/>
              </a:solidFill>
            </a:endParaRPr>
          </a:p>
        </p:txBody>
      </p:sp>
      <p:sp>
        <p:nvSpPr>
          <p:cNvPr id="3" name="Content Placeholder 2"/>
          <p:cNvSpPr>
            <a:spLocks noGrp="1"/>
          </p:cNvSpPr>
          <p:nvPr>
            <p:ph idx="1"/>
          </p:nvPr>
        </p:nvSpPr>
        <p:spPr/>
        <p:txBody>
          <a:bodyPr>
            <a:normAutofit lnSpcReduction="10000"/>
          </a:bodyPr>
          <a:lstStyle/>
          <a:p>
            <a:pPr>
              <a:buNone/>
            </a:pPr>
            <a:r>
              <a:rPr lang="en-US" b="1" i="1" dirty="0" smtClean="0">
                <a:latin typeface="Times New Roman" pitchFamily="18" charset="0"/>
                <a:cs typeface="Times New Roman" pitchFamily="18" charset="0"/>
              </a:rPr>
              <a:t>	</a:t>
            </a:r>
            <a:r>
              <a:rPr lang="en-US" b="1" i="1" dirty="0" smtClean="0">
                <a:solidFill>
                  <a:srgbClr val="FF0000"/>
                </a:solidFill>
                <a:cs typeface="Times New Roman" pitchFamily="18" charset="0"/>
              </a:rPr>
              <a:t>Natural bundles </a:t>
            </a:r>
            <a:r>
              <a:rPr lang="en-US" b="1" dirty="0" smtClean="0">
                <a:cs typeface="Times New Roman" pitchFamily="18" charset="0"/>
              </a:rPr>
              <a:t>… are defined through </a:t>
            </a:r>
            <a:r>
              <a:rPr lang="en-US" b="1" i="1" dirty="0" err="1" smtClean="0">
                <a:solidFill>
                  <a:srgbClr val="FF0000"/>
                </a:solidFill>
                <a:cs typeface="Times New Roman" pitchFamily="18" charset="0"/>
              </a:rPr>
              <a:t>func-tors</a:t>
            </a:r>
            <a:r>
              <a:rPr lang="en-US" b="1" i="1" dirty="0" smtClean="0">
                <a:solidFill>
                  <a:srgbClr val="FF0000"/>
                </a:solidFill>
                <a:cs typeface="Times New Roman" pitchFamily="18" charset="0"/>
              </a:rPr>
              <a:t> </a:t>
            </a:r>
            <a:r>
              <a:rPr lang="en-US" b="1" dirty="0" smtClean="0">
                <a:cs typeface="Times New Roman" pitchFamily="18" charset="0"/>
              </a:rPr>
              <a:t>that, for each type of </a:t>
            </a:r>
            <a:r>
              <a:rPr lang="en-US" b="1" dirty="0" smtClean="0">
                <a:solidFill>
                  <a:srgbClr val="FF0000"/>
                </a:solidFill>
                <a:cs typeface="Times New Roman" pitchFamily="18" charset="0"/>
              </a:rPr>
              <a:t>geometric object</a:t>
            </a:r>
            <a:r>
              <a:rPr lang="en-US" b="1" dirty="0" smtClean="0">
                <a:cs typeface="Times New Roman" pitchFamily="18" charset="0"/>
              </a:rPr>
              <a:t>, associate a fiber bundle with each </a:t>
            </a:r>
            <a:r>
              <a:rPr lang="en-US" b="1" dirty="0" smtClean="0">
                <a:solidFill>
                  <a:srgbClr val="FF0000"/>
                </a:solidFill>
                <a:cs typeface="Times New Roman" pitchFamily="18" charset="0"/>
              </a:rPr>
              <a:t>manifold</a:t>
            </a:r>
            <a:r>
              <a:rPr lang="en-US" b="1" dirty="0" smtClean="0">
                <a:cs typeface="Times New Roman" pitchFamily="18" charset="0"/>
              </a:rPr>
              <a:t>. To formalize this, we need </a:t>
            </a:r>
            <a:r>
              <a:rPr lang="en-US" b="1" dirty="0" smtClean="0">
                <a:solidFill>
                  <a:srgbClr val="FF0000"/>
                </a:solidFill>
                <a:cs typeface="Times New Roman" pitchFamily="18" charset="0"/>
              </a:rPr>
              <a:t>two categories</a:t>
            </a:r>
            <a:r>
              <a:rPr lang="en-US" b="1" dirty="0" smtClean="0">
                <a:cs typeface="Times New Roman" pitchFamily="18" charset="0"/>
              </a:rPr>
              <a:t>.</a:t>
            </a:r>
          </a:p>
          <a:p>
            <a:pPr>
              <a:buNone/>
            </a:pPr>
            <a:r>
              <a:rPr lang="en-US" b="1" dirty="0" smtClean="0">
                <a:cs typeface="Times New Roman" pitchFamily="18" charset="0"/>
              </a:rPr>
              <a:t>	First, consider the </a:t>
            </a:r>
            <a:r>
              <a:rPr lang="en-US" b="1" dirty="0" smtClean="0">
                <a:solidFill>
                  <a:srgbClr val="FF0000"/>
                </a:solidFill>
                <a:cs typeface="Times New Roman" pitchFamily="18" charset="0"/>
              </a:rPr>
              <a:t>category </a:t>
            </a:r>
            <a:r>
              <a:rPr lang="en-US" b="1" dirty="0" err="1" smtClean="0">
                <a:solidFill>
                  <a:srgbClr val="FF0000"/>
                </a:solidFill>
                <a:latin typeface="Monotype Corsiva" pitchFamily="66" charset="0"/>
                <a:cs typeface="Times New Roman" pitchFamily="18" charset="0"/>
              </a:rPr>
              <a:t>M</a:t>
            </a:r>
            <a:r>
              <a:rPr lang="en-US" b="1" i="1" dirty="0" err="1" smtClean="0">
                <a:solidFill>
                  <a:srgbClr val="FF0000"/>
                </a:solidFill>
                <a:latin typeface="Times New Roman" pitchFamily="18" charset="0"/>
                <a:cs typeface="Times New Roman" pitchFamily="18" charset="0"/>
              </a:rPr>
              <a:t>f</a:t>
            </a:r>
            <a:r>
              <a:rPr lang="en-US" b="1" i="1" baseline="-25000" dirty="0" err="1" smtClean="0">
                <a:solidFill>
                  <a:srgbClr val="FF0000"/>
                </a:solidFill>
                <a:latin typeface="Times New Roman" pitchFamily="18" charset="0"/>
                <a:cs typeface="Times New Roman" pitchFamily="18" charset="0"/>
              </a:rPr>
              <a:t>m</a:t>
            </a:r>
            <a:r>
              <a:rPr lang="en-US" b="1" i="1" dirty="0" smtClean="0">
                <a:solidFill>
                  <a:srgbClr val="FF0000"/>
                </a:solidFill>
                <a:latin typeface="Times New Roman" pitchFamily="18" charset="0"/>
                <a:cs typeface="Times New Roman" pitchFamily="18" charset="0"/>
              </a:rPr>
              <a:t> </a:t>
            </a:r>
            <a:r>
              <a:rPr lang="en-US" b="1" dirty="0" smtClean="0">
                <a:solidFill>
                  <a:srgbClr val="FF0000"/>
                </a:solidFill>
                <a:cs typeface="Times New Roman" pitchFamily="18" charset="0"/>
              </a:rPr>
              <a:t>of </a:t>
            </a:r>
            <a:r>
              <a:rPr lang="en-US" b="1" i="1" dirty="0" smtClean="0">
                <a:solidFill>
                  <a:srgbClr val="FF0000"/>
                </a:solidFill>
                <a:cs typeface="Times New Roman" pitchFamily="18" charset="0"/>
              </a:rPr>
              <a:t>m</a:t>
            </a:r>
            <a:r>
              <a:rPr lang="en-US" b="1" dirty="0" smtClean="0">
                <a:solidFill>
                  <a:srgbClr val="FF0000"/>
                </a:solidFill>
                <a:cs typeface="Times New Roman" pitchFamily="18" charset="0"/>
              </a:rPr>
              <a:t>-</a:t>
            </a:r>
            <a:r>
              <a:rPr lang="en-US" b="1" dirty="0" err="1" smtClean="0">
                <a:solidFill>
                  <a:srgbClr val="FF0000"/>
                </a:solidFill>
                <a:cs typeface="Times New Roman" pitchFamily="18" charset="0"/>
              </a:rPr>
              <a:t>dimen</a:t>
            </a:r>
            <a:r>
              <a:rPr lang="en-US" b="1" dirty="0" smtClean="0">
                <a:solidFill>
                  <a:srgbClr val="FF0000"/>
                </a:solidFill>
                <a:cs typeface="Times New Roman" pitchFamily="18" charset="0"/>
              </a:rPr>
              <a:t>-</a:t>
            </a:r>
            <a:r>
              <a:rPr lang="en-US" b="1" dirty="0" err="1" smtClean="0">
                <a:solidFill>
                  <a:srgbClr val="FF0000"/>
                </a:solidFill>
                <a:cs typeface="Times New Roman" pitchFamily="18" charset="0"/>
              </a:rPr>
              <a:t>sional</a:t>
            </a:r>
            <a:r>
              <a:rPr lang="en-US" b="1" dirty="0" smtClean="0">
                <a:solidFill>
                  <a:srgbClr val="FF0000"/>
                </a:solidFill>
                <a:cs typeface="Times New Roman" pitchFamily="18" charset="0"/>
              </a:rPr>
              <a:t> (smooth) manifolds</a:t>
            </a:r>
            <a:r>
              <a:rPr lang="en-US" b="1" dirty="0" smtClean="0">
                <a:cs typeface="Times New Roman" pitchFamily="18" charset="0"/>
              </a:rPr>
              <a:t>. Its </a:t>
            </a:r>
            <a:r>
              <a:rPr lang="en-US" b="1" dirty="0" err="1" smtClean="0">
                <a:solidFill>
                  <a:srgbClr val="FF0000"/>
                </a:solidFill>
                <a:cs typeface="Times New Roman" pitchFamily="18" charset="0"/>
              </a:rPr>
              <a:t>morphisms</a:t>
            </a:r>
            <a:r>
              <a:rPr lang="en-US" b="1" dirty="0" smtClean="0">
                <a:cs typeface="Times New Roman" pitchFamily="18" charset="0"/>
              </a:rPr>
              <a:t> are </a:t>
            </a:r>
            <a:r>
              <a:rPr lang="en-US" b="1" dirty="0" err="1" smtClean="0">
                <a:solidFill>
                  <a:srgbClr val="FF0000"/>
                </a:solidFill>
                <a:cs typeface="Times New Roman" pitchFamily="18" charset="0"/>
              </a:rPr>
              <a:t>diffeomorphisms</a:t>
            </a:r>
            <a:r>
              <a:rPr lang="en-US" b="1" dirty="0" smtClean="0">
                <a:cs typeface="Times New Roman" pitchFamily="18" charset="0"/>
              </a:rPr>
              <a:t> (into). Every open set of an </a:t>
            </a:r>
            <a:r>
              <a:rPr lang="en-US" b="1" i="1" dirty="0" smtClean="0">
                <a:cs typeface="Times New Roman" pitchFamily="18" charset="0"/>
              </a:rPr>
              <a:t>m</a:t>
            </a:r>
            <a:r>
              <a:rPr lang="en-US" b="1" dirty="0" smtClean="0">
                <a:cs typeface="Times New Roman" pitchFamily="18" charset="0"/>
              </a:rPr>
              <a:t>-manifold belongs to </a:t>
            </a:r>
            <a:r>
              <a:rPr lang="en-US" b="1" dirty="0" err="1" smtClean="0">
                <a:latin typeface="Monotype Corsiva" pitchFamily="66" charset="0"/>
                <a:cs typeface="Times New Roman" pitchFamily="18" charset="0"/>
              </a:rPr>
              <a:t>M</a:t>
            </a:r>
            <a:r>
              <a:rPr lang="en-US" b="1" i="1" dirty="0" err="1" smtClean="0">
                <a:latin typeface="Times New Roman" pitchFamily="18" charset="0"/>
                <a:cs typeface="Times New Roman" pitchFamily="18" charset="0"/>
              </a:rPr>
              <a:t>f</a:t>
            </a:r>
            <a:r>
              <a:rPr lang="en-US" b="1" i="1" baseline="-25000" dirty="0" err="1" smtClean="0">
                <a:latin typeface="Times New Roman" pitchFamily="18" charset="0"/>
                <a:cs typeface="Times New Roman" pitchFamily="18" charset="0"/>
              </a:rPr>
              <a:t>m</a:t>
            </a:r>
            <a:r>
              <a:rPr lang="en-US" b="1" dirty="0" smtClean="0">
                <a:cs typeface="Times New Roman" pitchFamily="18" charset="0"/>
              </a:rPr>
              <a:t>: the theory is fundamentally a local one.</a:t>
            </a:r>
          </a:p>
          <a:p>
            <a:endParaRPr lang="en-US" dirty="0">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“Natural Bundles and Their General Properties”</a:t>
            </a:r>
            <a:endParaRPr lang="en-US" dirty="0">
              <a:solidFill>
                <a:srgbClr val="0000FF"/>
              </a:solidFill>
            </a:endParaRPr>
          </a:p>
        </p:txBody>
      </p:sp>
      <p:sp>
        <p:nvSpPr>
          <p:cNvPr id="3" name="Content Placeholder 2"/>
          <p:cNvSpPr>
            <a:spLocks noGrp="1"/>
          </p:cNvSpPr>
          <p:nvPr>
            <p:ph idx="1"/>
          </p:nvPr>
        </p:nvSpPr>
        <p:spPr/>
        <p:txBody>
          <a:bodyPr>
            <a:normAutofit fontScale="92500" lnSpcReduction="10000"/>
          </a:bodyPr>
          <a:lstStyle/>
          <a:p>
            <a:pPr>
              <a:buNone/>
            </a:pPr>
            <a:r>
              <a:rPr lang="en-US" b="1" dirty="0" smtClean="0"/>
              <a:t>	Second, consider the</a:t>
            </a:r>
            <a:r>
              <a:rPr lang="en-US" b="1" dirty="0" smtClean="0">
                <a:solidFill>
                  <a:srgbClr val="FF0000"/>
                </a:solidFill>
              </a:rPr>
              <a:t> category </a:t>
            </a:r>
            <a:r>
              <a:rPr lang="en-US" sz="3500" b="1" dirty="0" smtClean="0">
                <a:solidFill>
                  <a:srgbClr val="FF0000"/>
                </a:solidFill>
                <a:latin typeface="Monotype Corsiva" pitchFamily="66" charset="0"/>
              </a:rPr>
              <a:t>F</a:t>
            </a:r>
            <a:r>
              <a:rPr lang="en-US" b="1" i="1" dirty="0" smtClean="0">
                <a:solidFill>
                  <a:srgbClr val="FF0000"/>
                </a:solidFill>
              </a:rPr>
              <a:t>M </a:t>
            </a:r>
            <a:r>
              <a:rPr lang="en-US" b="1" dirty="0" smtClean="0"/>
              <a:t>of</a:t>
            </a:r>
            <a:r>
              <a:rPr lang="en-US" b="1" dirty="0" smtClean="0">
                <a:solidFill>
                  <a:srgbClr val="FF0000"/>
                </a:solidFill>
              </a:rPr>
              <a:t> fibered manifolds </a:t>
            </a:r>
            <a:r>
              <a:rPr lang="en-US" b="1" dirty="0" smtClean="0"/>
              <a:t>(</a:t>
            </a:r>
            <a:r>
              <a:rPr lang="en-US" b="1" i="1" dirty="0" smtClean="0"/>
              <a:t>N, p, M</a:t>
            </a:r>
            <a:r>
              <a:rPr lang="en-US" b="1" dirty="0" smtClean="0"/>
              <a:t>), where </a:t>
            </a:r>
            <a:r>
              <a:rPr lang="en-US" b="1" i="1" dirty="0" smtClean="0"/>
              <a:t>M,N </a:t>
            </a:r>
            <a:r>
              <a:rPr lang="en-US" b="1" dirty="0" smtClean="0"/>
              <a:t>are manifolds and </a:t>
            </a:r>
            <a:r>
              <a:rPr lang="en-US" b="1" i="1" dirty="0" smtClean="0"/>
              <a:t>p</a:t>
            </a:r>
            <a:r>
              <a:rPr lang="en-US" b="1" dirty="0" smtClean="0"/>
              <a:t>: </a:t>
            </a:r>
            <a:r>
              <a:rPr lang="en-US" b="1" i="1" dirty="0" smtClean="0"/>
              <a:t>N→M </a:t>
            </a:r>
            <a:r>
              <a:rPr lang="en-US" b="1" dirty="0" smtClean="0"/>
              <a:t>is a </a:t>
            </a:r>
            <a:r>
              <a:rPr lang="en-US" b="1" dirty="0" err="1" smtClean="0"/>
              <a:t>surjective</a:t>
            </a:r>
            <a:r>
              <a:rPr lang="en-US" b="1" dirty="0" smtClean="0"/>
              <a:t> submersion. The inverse images </a:t>
            </a:r>
            <a:r>
              <a:rPr lang="en-US" b="1" i="1" dirty="0" smtClean="0"/>
              <a:t>p</a:t>
            </a:r>
            <a:r>
              <a:rPr lang="en-US" b="1" baseline="30000" dirty="0" smtClean="0"/>
              <a:t>−1</a:t>
            </a:r>
            <a:r>
              <a:rPr lang="en-US" b="1" dirty="0" smtClean="0"/>
              <a:t>(</a:t>
            </a:r>
            <a:r>
              <a:rPr lang="en-US" b="1" i="1" dirty="0" smtClean="0"/>
              <a:t>x</a:t>
            </a:r>
            <a:r>
              <a:rPr lang="en-US" b="1" dirty="0" smtClean="0"/>
              <a:t>), for </a:t>
            </a:r>
            <a:r>
              <a:rPr lang="en-US" b="1" i="1" dirty="0" smtClean="0"/>
              <a:t>x ε M</a:t>
            </a:r>
            <a:r>
              <a:rPr lang="en-US" b="1" dirty="0" smtClean="0"/>
              <a:t>, are the fibers, </a:t>
            </a:r>
            <a:r>
              <a:rPr lang="en-US" b="1" i="1" dirty="0" smtClean="0"/>
              <a:t>N </a:t>
            </a:r>
            <a:r>
              <a:rPr lang="en-US" b="1" dirty="0" smtClean="0"/>
              <a:t>is the total space, and </a:t>
            </a:r>
            <a:r>
              <a:rPr lang="en-US" b="1" i="1" dirty="0" smtClean="0"/>
              <a:t>M </a:t>
            </a:r>
            <a:r>
              <a:rPr lang="en-US" b="1" dirty="0" smtClean="0"/>
              <a:t>the base space. The </a:t>
            </a:r>
            <a:r>
              <a:rPr lang="en-US" b="1" dirty="0" err="1" smtClean="0">
                <a:solidFill>
                  <a:srgbClr val="FF0000"/>
                </a:solidFill>
              </a:rPr>
              <a:t>morphisms</a:t>
            </a:r>
            <a:r>
              <a:rPr lang="en-US" b="1" dirty="0" smtClean="0"/>
              <a:t> of </a:t>
            </a:r>
            <a:r>
              <a:rPr lang="en-US" sz="3500" b="1" dirty="0" smtClean="0">
                <a:latin typeface="Monotype Corsiva" pitchFamily="66" charset="0"/>
              </a:rPr>
              <a:t>F</a:t>
            </a:r>
            <a:r>
              <a:rPr lang="en-US" b="1" i="1" dirty="0" smtClean="0"/>
              <a:t>M</a:t>
            </a:r>
            <a:r>
              <a:rPr lang="en-US" b="1" dirty="0" smtClean="0"/>
              <a:t> are the </a:t>
            </a:r>
            <a:r>
              <a:rPr lang="en-US" b="1" dirty="0" smtClean="0">
                <a:solidFill>
                  <a:srgbClr val="FF0000"/>
                </a:solidFill>
              </a:rPr>
              <a:t>fiber-preserving (smooth) maps</a:t>
            </a:r>
            <a:r>
              <a:rPr lang="en-US" b="1" dirty="0" smtClean="0"/>
              <a:t>. The base </a:t>
            </a:r>
            <a:r>
              <a:rPr lang="en-US" b="1" dirty="0" err="1" smtClean="0"/>
              <a:t>functor</a:t>
            </a:r>
            <a:r>
              <a:rPr lang="en-US" b="1" dirty="0" smtClean="0"/>
              <a:t> </a:t>
            </a:r>
            <a:r>
              <a:rPr lang="en-US" b="1" i="1" dirty="0" smtClean="0"/>
              <a:t>B</a:t>
            </a:r>
            <a:r>
              <a:rPr lang="en-US" b="1" dirty="0" smtClean="0"/>
              <a:t>: </a:t>
            </a:r>
            <a:r>
              <a:rPr lang="en-US" sz="3500" b="1" dirty="0" smtClean="0">
                <a:latin typeface="Monotype Corsiva" pitchFamily="66" charset="0"/>
              </a:rPr>
              <a:t>F</a:t>
            </a:r>
            <a:r>
              <a:rPr lang="en-US" b="1" i="1" dirty="0" smtClean="0"/>
              <a:t>M→</a:t>
            </a:r>
            <a:r>
              <a:rPr lang="en-US" b="1" dirty="0" smtClean="0"/>
              <a:t> </a:t>
            </a:r>
            <a:r>
              <a:rPr lang="en-US" b="1" dirty="0" smtClean="0">
                <a:latin typeface="Monotype Corsiva" pitchFamily="66" charset="0"/>
                <a:cs typeface="Times New Roman" pitchFamily="18" charset="0"/>
              </a:rPr>
              <a:t>M</a:t>
            </a:r>
            <a:r>
              <a:rPr lang="en-US" b="1" i="1" dirty="0" smtClean="0"/>
              <a:t>f </a:t>
            </a:r>
            <a:r>
              <a:rPr lang="en-US" b="1" dirty="0" smtClean="0"/>
              <a:t>assigns to each fibered manifold (</a:t>
            </a:r>
            <a:r>
              <a:rPr lang="en-US" b="1" i="1" dirty="0" smtClean="0"/>
              <a:t>N, p, M</a:t>
            </a:r>
            <a:r>
              <a:rPr lang="en-US" b="1" dirty="0" smtClean="0"/>
              <a:t>) its base manifold </a:t>
            </a:r>
            <a:r>
              <a:rPr lang="en-US" b="1" i="1" dirty="0" smtClean="0"/>
              <a:t>M </a:t>
            </a:r>
            <a:r>
              <a:rPr lang="en-US" b="1" dirty="0" smtClean="0"/>
              <a:t>and to each </a:t>
            </a:r>
            <a:r>
              <a:rPr lang="en-US" b="1" dirty="0" err="1" smtClean="0"/>
              <a:t>morphism</a:t>
            </a:r>
            <a:r>
              <a:rPr lang="en-US" b="1" dirty="0" smtClean="0"/>
              <a:t> in </a:t>
            </a:r>
            <a:r>
              <a:rPr lang="en-US" b="1" dirty="0" smtClean="0">
                <a:latin typeface="Monotype Corsiva" pitchFamily="66" charset="0"/>
              </a:rPr>
              <a:t>F</a:t>
            </a:r>
            <a:r>
              <a:rPr lang="en-US" b="1" i="1" dirty="0" smtClean="0"/>
              <a:t>M </a:t>
            </a:r>
            <a:r>
              <a:rPr lang="en-US" b="1" dirty="0" smtClean="0"/>
              <a:t>the induced map on the base spaces.</a:t>
            </a:r>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“Natural Bundles and Their General Properties”</a:t>
            </a:r>
            <a:endParaRPr lang="en-US" dirty="0">
              <a:solidFill>
                <a:srgbClr val="0000FF"/>
              </a:solidFill>
            </a:endParaRPr>
          </a:p>
        </p:txBody>
      </p:sp>
      <p:sp>
        <p:nvSpPr>
          <p:cNvPr id="3" name="Content Placeholder 2"/>
          <p:cNvSpPr>
            <a:spLocks noGrp="1"/>
          </p:cNvSpPr>
          <p:nvPr>
            <p:ph idx="1"/>
          </p:nvPr>
        </p:nvSpPr>
        <p:spPr/>
        <p:txBody>
          <a:bodyPr>
            <a:normAutofit lnSpcReduction="10000"/>
          </a:bodyPr>
          <a:lstStyle/>
          <a:p>
            <a:pPr>
              <a:buNone/>
            </a:pPr>
            <a:r>
              <a:rPr lang="en-US" b="1" dirty="0" smtClean="0"/>
              <a:t>	With these definitions, a </a:t>
            </a:r>
            <a:r>
              <a:rPr lang="en-US" b="1" i="1" dirty="0" smtClean="0">
                <a:solidFill>
                  <a:srgbClr val="FF0000"/>
                </a:solidFill>
              </a:rPr>
              <a:t>bundle </a:t>
            </a:r>
            <a:r>
              <a:rPr lang="en-US" b="1" i="1" dirty="0" err="1" smtClean="0">
                <a:solidFill>
                  <a:srgbClr val="FF0000"/>
                </a:solidFill>
              </a:rPr>
              <a:t>functor</a:t>
            </a:r>
            <a:r>
              <a:rPr lang="en-US" b="1" i="1" dirty="0" smtClean="0">
                <a:solidFill>
                  <a:srgbClr val="FF0000"/>
                </a:solidFill>
              </a:rPr>
              <a:t> </a:t>
            </a:r>
            <a:r>
              <a:rPr lang="en-US" b="1" dirty="0" smtClean="0"/>
              <a:t>on </a:t>
            </a:r>
            <a:r>
              <a:rPr lang="en-US" b="1" dirty="0" err="1" smtClean="0">
                <a:latin typeface="Monotype Corsiva" pitchFamily="66" charset="0"/>
                <a:cs typeface="Times New Roman" pitchFamily="18" charset="0"/>
              </a:rPr>
              <a:t>M</a:t>
            </a:r>
            <a:r>
              <a:rPr lang="en-US" b="1" i="1" dirty="0" err="1" smtClean="0"/>
              <a:t>f</a:t>
            </a:r>
            <a:r>
              <a:rPr lang="en-US" b="1" i="1" baseline="-25000" dirty="0" err="1" smtClean="0"/>
              <a:t>m</a:t>
            </a:r>
            <a:r>
              <a:rPr lang="en-US" b="1" dirty="0" smtClean="0"/>
              <a:t> , or a </a:t>
            </a:r>
            <a:r>
              <a:rPr lang="en-US" b="1" i="1" dirty="0" smtClean="0">
                <a:solidFill>
                  <a:srgbClr val="FF0000"/>
                </a:solidFill>
              </a:rPr>
              <a:t>natural bundle </a:t>
            </a:r>
            <a:r>
              <a:rPr lang="en-US" b="1" dirty="0" smtClean="0"/>
              <a:t>over </a:t>
            </a:r>
            <a:r>
              <a:rPr lang="en-US" b="1" i="1" dirty="0" smtClean="0"/>
              <a:t>m-</a:t>
            </a:r>
            <a:r>
              <a:rPr lang="en-US" b="1" dirty="0" smtClean="0"/>
              <a:t>manifolds, is a </a:t>
            </a:r>
            <a:r>
              <a:rPr lang="en-US" b="1" dirty="0" smtClean="0">
                <a:solidFill>
                  <a:srgbClr val="FF0000"/>
                </a:solidFill>
              </a:rPr>
              <a:t>covariant </a:t>
            </a:r>
            <a:r>
              <a:rPr lang="en-US" b="1" dirty="0" err="1" smtClean="0">
                <a:solidFill>
                  <a:srgbClr val="FF0000"/>
                </a:solidFill>
              </a:rPr>
              <a:t>functor</a:t>
            </a:r>
            <a:r>
              <a:rPr lang="en-US" b="1" dirty="0" smtClean="0">
                <a:solidFill>
                  <a:srgbClr val="FF0000"/>
                </a:solidFill>
              </a:rPr>
              <a:t> </a:t>
            </a:r>
            <a:r>
              <a:rPr lang="en-US" b="1" i="1" dirty="0" smtClean="0">
                <a:solidFill>
                  <a:srgbClr val="FF0000"/>
                </a:solidFill>
              </a:rPr>
              <a:t>F </a:t>
            </a:r>
            <a:r>
              <a:rPr lang="en-US" b="1" dirty="0" smtClean="0"/>
              <a:t>: </a:t>
            </a:r>
            <a:r>
              <a:rPr lang="en-US" b="1" dirty="0" err="1" smtClean="0">
                <a:latin typeface="Monotype Corsiva" pitchFamily="66" charset="0"/>
                <a:cs typeface="Times New Roman" pitchFamily="18" charset="0"/>
              </a:rPr>
              <a:t>M</a:t>
            </a:r>
            <a:r>
              <a:rPr lang="en-US" b="1" i="1" dirty="0" err="1" smtClean="0"/>
              <a:t>f</a:t>
            </a:r>
            <a:r>
              <a:rPr lang="en-US" b="1" i="1" baseline="-25000" dirty="0" err="1" smtClean="0"/>
              <a:t>m</a:t>
            </a:r>
            <a:r>
              <a:rPr lang="en-US" b="1" dirty="0" smtClean="0"/>
              <a:t> → </a:t>
            </a:r>
            <a:r>
              <a:rPr lang="en-US" b="1" dirty="0" smtClean="0">
                <a:latin typeface="Monotype Corsiva" pitchFamily="66" charset="0"/>
              </a:rPr>
              <a:t>F</a:t>
            </a:r>
            <a:r>
              <a:rPr lang="en-US" b="1" i="1" dirty="0" smtClean="0"/>
              <a:t>M </a:t>
            </a:r>
            <a:r>
              <a:rPr lang="en-US" b="1" dirty="0" smtClean="0"/>
              <a:t>with these simple properties:</a:t>
            </a:r>
          </a:p>
          <a:p>
            <a:pPr>
              <a:buNone/>
            </a:pPr>
            <a:r>
              <a:rPr lang="en-US" b="1" dirty="0" smtClean="0"/>
              <a:t>		(1) (</a:t>
            </a:r>
            <a:r>
              <a:rPr lang="en-US" b="1" dirty="0" smtClean="0">
                <a:solidFill>
                  <a:srgbClr val="FF0000"/>
                </a:solidFill>
              </a:rPr>
              <a:t>Prolongation</a:t>
            </a:r>
            <a:r>
              <a:rPr lang="en-US" b="1" dirty="0" smtClean="0"/>
              <a:t>) The base space of the fibered manifold </a:t>
            </a:r>
            <a:r>
              <a:rPr lang="en-US" b="1" i="1" dirty="0" smtClean="0"/>
              <a:t>FM </a:t>
            </a:r>
            <a:r>
              <a:rPr lang="en-US" b="1" dirty="0" smtClean="0"/>
              <a:t>is </a:t>
            </a:r>
            <a:r>
              <a:rPr lang="en-US" b="1" i="1" dirty="0" smtClean="0"/>
              <a:t>M </a:t>
            </a:r>
            <a:r>
              <a:rPr lang="en-US" b="1" dirty="0" smtClean="0"/>
              <a:t>itself.</a:t>
            </a:r>
          </a:p>
          <a:p>
            <a:pPr>
              <a:buNone/>
            </a:pPr>
            <a:r>
              <a:rPr lang="en-US" b="1" dirty="0" smtClean="0"/>
              <a:t>		(2) (</a:t>
            </a:r>
            <a:r>
              <a:rPr lang="en-US" b="1" dirty="0" smtClean="0">
                <a:solidFill>
                  <a:srgbClr val="FF0000"/>
                </a:solidFill>
              </a:rPr>
              <a:t>Locality</a:t>
            </a:r>
            <a:r>
              <a:rPr lang="en-US" b="1" dirty="0" smtClean="0"/>
              <a:t>) If </a:t>
            </a:r>
            <a:r>
              <a:rPr lang="en-US" b="1" i="1" dirty="0" smtClean="0"/>
              <a:t>U </a:t>
            </a:r>
            <a:r>
              <a:rPr lang="en-US" b="1" dirty="0" smtClean="0"/>
              <a:t>is an open subset of </a:t>
            </a:r>
            <a:r>
              <a:rPr lang="en-US" b="1" i="1" dirty="0" smtClean="0"/>
              <a:t>M</a:t>
            </a:r>
            <a:r>
              <a:rPr lang="en-US" b="1" dirty="0" smtClean="0"/>
              <a:t>, then the total space of </a:t>
            </a:r>
            <a:r>
              <a:rPr lang="en-US" b="1" i="1" dirty="0" smtClean="0"/>
              <a:t>FU </a:t>
            </a:r>
            <a:r>
              <a:rPr lang="en-US" b="1" dirty="0" smtClean="0"/>
              <a:t>is </a:t>
            </a:r>
            <a:r>
              <a:rPr lang="en-US" b="1" i="1" dirty="0" smtClean="0"/>
              <a:t>p</a:t>
            </a:r>
            <a:r>
              <a:rPr lang="en-US" b="1" baseline="30000" dirty="0" smtClean="0"/>
              <a:t>−1</a:t>
            </a:r>
            <a:r>
              <a:rPr lang="en-US" b="1" dirty="0" smtClean="0"/>
              <a:t>(</a:t>
            </a:r>
            <a:r>
              <a:rPr lang="en-US" b="1" i="1" dirty="0" smtClean="0"/>
              <a:t>U</a:t>
            </a:r>
            <a:r>
              <a:rPr lang="en-US" b="1" dirty="0" smtClean="0"/>
              <a:t>),</a:t>
            </a:r>
          </a:p>
          <a:p>
            <a:r>
              <a:rPr lang="en-US" b="1" dirty="0" smtClean="0"/>
              <a:t>the part of </a:t>
            </a:r>
            <a:r>
              <a:rPr lang="en-US" b="1" i="1" dirty="0" smtClean="0"/>
              <a:t>N </a:t>
            </a:r>
            <a:r>
              <a:rPr lang="en-US" b="1" dirty="0" smtClean="0"/>
              <a:t>above </a:t>
            </a:r>
            <a:r>
              <a:rPr lang="en-US" b="1" i="1" dirty="0" smtClean="0"/>
              <a:t>U</a:t>
            </a:r>
            <a:r>
              <a:rPr lang="en-US" b="1" dirty="0" smtClean="0"/>
              <a:t>. </a:t>
            </a:r>
            <a:endParaRPr lang="en-US" b="1"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“Natural Bundles and Their General Properties”</a:t>
            </a:r>
            <a:endParaRPr lang="en-US" dirty="0">
              <a:solidFill>
                <a:srgbClr val="0000FF"/>
              </a:solidFill>
            </a:endParaRPr>
          </a:p>
        </p:txBody>
      </p:sp>
      <p:sp>
        <p:nvSpPr>
          <p:cNvPr id="3" name="Content Placeholder 2"/>
          <p:cNvSpPr>
            <a:spLocks noGrp="1"/>
          </p:cNvSpPr>
          <p:nvPr>
            <p:ph idx="1"/>
          </p:nvPr>
        </p:nvSpPr>
        <p:spPr/>
        <p:txBody>
          <a:bodyPr>
            <a:normAutofit/>
          </a:bodyPr>
          <a:lstStyle/>
          <a:p>
            <a:pPr>
              <a:buNone/>
            </a:pPr>
            <a:r>
              <a:rPr lang="en-US" sz="2800" b="1" dirty="0" smtClean="0"/>
              <a:t>	Hidden in this definition (because of the use of the term </a:t>
            </a:r>
            <a:r>
              <a:rPr lang="en-US" sz="2800" b="1" i="1" dirty="0" err="1" smtClean="0"/>
              <a:t>functor</a:t>
            </a:r>
            <a:r>
              <a:rPr lang="en-US" sz="2800" b="1" dirty="0" smtClean="0"/>
              <a:t>) is the </a:t>
            </a:r>
            <a:r>
              <a:rPr lang="en-US" sz="2800" b="1" dirty="0" smtClean="0">
                <a:solidFill>
                  <a:srgbClr val="FF0000"/>
                </a:solidFill>
              </a:rPr>
              <a:t>essence of natural bundles</a:t>
            </a:r>
            <a:r>
              <a:rPr lang="en-US" sz="2800" b="1" dirty="0" smtClean="0"/>
              <a:t>, namely, that </a:t>
            </a:r>
            <a:r>
              <a:rPr lang="en-US" sz="2800" b="1" dirty="0" smtClean="0">
                <a:solidFill>
                  <a:srgbClr val="FF0000"/>
                </a:solidFill>
              </a:rPr>
              <a:t>every local </a:t>
            </a:r>
            <a:r>
              <a:rPr lang="en-US" sz="2800" b="1" dirty="0" err="1" smtClean="0">
                <a:solidFill>
                  <a:srgbClr val="FF0000"/>
                </a:solidFill>
              </a:rPr>
              <a:t>diffeomorphism</a:t>
            </a:r>
            <a:r>
              <a:rPr lang="en-US" sz="2800" b="1" dirty="0" smtClean="0">
                <a:solidFill>
                  <a:srgbClr val="FF0000"/>
                </a:solidFill>
              </a:rPr>
              <a:t> of the base spaces </a:t>
            </a:r>
            <a:r>
              <a:rPr lang="en-US" sz="2800" b="1" dirty="0" smtClean="0"/>
              <a:t>(</a:t>
            </a:r>
            <a:r>
              <a:rPr lang="en-US" sz="2800" b="1" dirty="0" err="1" smtClean="0"/>
              <a:t>morphism</a:t>
            </a:r>
            <a:r>
              <a:rPr lang="en-US" sz="2800" b="1" dirty="0" smtClean="0"/>
              <a:t> of </a:t>
            </a:r>
            <a:r>
              <a:rPr lang="en-US" sz="2800" b="1" dirty="0" err="1" smtClean="0">
                <a:latin typeface="Monotype Corsiva" pitchFamily="66" charset="0"/>
                <a:cs typeface="Times New Roman" pitchFamily="18" charset="0"/>
              </a:rPr>
              <a:t>M</a:t>
            </a:r>
            <a:r>
              <a:rPr lang="en-US" sz="2800" b="1" i="1" dirty="0" err="1" smtClean="0"/>
              <a:t>f</a:t>
            </a:r>
            <a:r>
              <a:rPr lang="en-US" sz="2800" b="1" i="1" baseline="-25000" dirty="0" err="1" smtClean="0"/>
              <a:t>m</a:t>
            </a:r>
            <a:r>
              <a:rPr lang="en-US" sz="2800" b="1" dirty="0" smtClean="0"/>
              <a:t> ) </a:t>
            </a:r>
            <a:r>
              <a:rPr lang="en-US" sz="2800" b="1" dirty="0" smtClean="0">
                <a:solidFill>
                  <a:srgbClr val="FF0000"/>
                </a:solidFill>
              </a:rPr>
              <a:t>“lifts" uniquely to the total spaces defined over them </a:t>
            </a:r>
            <a:r>
              <a:rPr lang="en-US" sz="2800" b="1" dirty="0" smtClean="0"/>
              <a:t>by </a:t>
            </a:r>
            <a:r>
              <a:rPr lang="en-US" sz="2800" b="1" i="1" dirty="0" smtClean="0"/>
              <a:t>F</a:t>
            </a:r>
            <a:r>
              <a:rPr lang="en-US" sz="2800" b="1" dirty="0" smtClean="0"/>
              <a:t>. …</a:t>
            </a:r>
          </a:p>
          <a:p>
            <a:pPr>
              <a:buNone/>
            </a:pPr>
            <a:r>
              <a:rPr lang="en-US" sz="2800" b="1" dirty="0" smtClean="0"/>
              <a:t>	The sharp distinction between point trans-formations and coordinate transformations has disappeared: </a:t>
            </a:r>
            <a:r>
              <a:rPr lang="en-US" sz="2800" b="1" dirty="0" smtClean="0">
                <a:solidFill>
                  <a:srgbClr val="FF0000"/>
                </a:solidFill>
              </a:rPr>
              <a:t>coordinate systems are simply local </a:t>
            </a:r>
            <a:r>
              <a:rPr lang="en-US" sz="2800" b="1" dirty="0" err="1" smtClean="0">
                <a:solidFill>
                  <a:srgbClr val="FF0000"/>
                </a:solidFill>
              </a:rPr>
              <a:t>diffeomorphisms</a:t>
            </a:r>
            <a:r>
              <a:rPr lang="en-US" sz="2800" b="1" dirty="0" smtClean="0">
                <a:solidFill>
                  <a:srgbClr val="FF0000"/>
                </a:solidFill>
              </a:rPr>
              <a:t> into </a:t>
            </a:r>
            <a:r>
              <a:rPr lang="en-US" sz="2800" b="1" dirty="0" err="1" smtClean="0">
                <a:solidFill>
                  <a:srgbClr val="FF0000"/>
                </a:solidFill>
              </a:rPr>
              <a:t>R</a:t>
            </a:r>
            <a:r>
              <a:rPr lang="en-US" sz="2800" b="1" i="1" baseline="30000" dirty="0" err="1" smtClean="0">
                <a:solidFill>
                  <a:srgbClr val="FF0000"/>
                </a:solidFill>
              </a:rPr>
              <a:t>m</a:t>
            </a:r>
            <a:r>
              <a:rPr lang="en-US" sz="2800" b="1" dirty="0" smtClean="0">
                <a:solidFill>
                  <a:srgbClr val="FF0000"/>
                </a:solidFill>
              </a:rPr>
              <a:t> </a:t>
            </a:r>
            <a:r>
              <a:rPr lang="en-US" sz="2800" b="1" dirty="0" smtClean="0"/>
              <a:t>, which belongs to </a:t>
            </a:r>
            <a:r>
              <a:rPr lang="en-US" sz="2800" b="1" dirty="0" err="1" smtClean="0">
                <a:latin typeface="Monotype Corsiva" pitchFamily="66" charset="0"/>
                <a:cs typeface="Times New Roman" pitchFamily="18" charset="0"/>
              </a:rPr>
              <a:t>M</a:t>
            </a:r>
            <a:r>
              <a:rPr lang="en-US" sz="2800" b="1" i="1" dirty="0" err="1" smtClean="0"/>
              <a:t>f</a:t>
            </a:r>
            <a:r>
              <a:rPr lang="en-US" sz="2800" b="1" i="1" baseline="-25000" dirty="0" err="1" smtClean="0"/>
              <a:t>m</a:t>
            </a:r>
            <a:r>
              <a:rPr lang="en-US" sz="2800" b="1" dirty="0" smtClean="0"/>
              <a:t>, and the </a:t>
            </a:r>
            <a:r>
              <a:rPr lang="en-US" sz="2800" b="1" dirty="0" err="1" smtClean="0"/>
              <a:t>functor</a:t>
            </a:r>
            <a:r>
              <a:rPr lang="en-US" sz="2800" b="1" dirty="0" smtClean="0"/>
              <a:t> </a:t>
            </a:r>
            <a:r>
              <a:rPr lang="en-US" sz="2800" b="1" i="1" dirty="0" smtClean="0"/>
              <a:t>F </a:t>
            </a:r>
            <a:r>
              <a:rPr lang="en-US" sz="2800" b="1" dirty="0" smtClean="0"/>
              <a:t>does the rest.</a:t>
            </a:r>
            <a:endParaRPr lang="en-US" sz="2800" b="1"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1143000"/>
          </a:xfrm>
        </p:spPr>
        <p:txBody>
          <a:bodyPr>
            <a:noAutofit/>
          </a:bodyPr>
          <a:lstStyle/>
          <a:p>
            <a:pPr lvl="0"/>
            <a:r>
              <a:rPr lang="en-US" sz="6600" b="1" dirty="0" smtClean="0">
                <a:solidFill>
                  <a:srgbClr val="0000FF"/>
                </a:solidFill>
              </a:rPr>
              <a:t>Naturalness in Mathematics</a:t>
            </a:r>
            <a:br>
              <a:rPr lang="en-US" sz="6600" b="1" dirty="0" smtClean="0">
                <a:solidFill>
                  <a:srgbClr val="0000FF"/>
                </a:solidFill>
              </a:rPr>
            </a:br>
            <a:endParaRPr lang="en-US" sz="6600" dirty="0"/>
          </a:p>
        </p:txBody>
      </p:sp>
      <p:sp>
        <p:nvSpPr>
          <p:cNvPr id="3" name="Content Placeholder 2"/>
          <p:cNvSpPr>
            <a:spLocks noGrp="1"/>
          </p:cNvSpPr>
          <p:nvPr>
            <p:ph idx="1"/>
          </p:nvPr>
        </p:nvSpPr>
        <p:spPr>
          <a:xfrm>
            <a:off x="457200" y="1874837"/>
            <a:ext cx="8229600" cy="4525963"/>
          </a:xfrm>
        </p:spPr>
        <p:txBody>
          <a:bodyPr/>
          <a:lstStyle/>
          <a:p>
            <a:endParaRPr lang="en-US" dirty="0" smtClean="0"/>
          </a:p>
          <a:p>
            <a:endParaRPr lang="en-US" dirty="0" smtClean="0"/>
          </a:p>
          <a:p>
            <a:pPr lvl="0">
              <a:buNone/>
            </a:pPr>
            <a:r>
              <a:rPr lang="en-US" sz="4800" b="1" dirty="0" smtClean="0">
                <a:solidFill>
                  <a:srgbClr val="FF0000"/>
                </a:solidFill>
              </a:rPr>
              <a:t>        Gauge Natural Bundles</a:t>
            </a:r>
          </a:p>
          <a:p>
            <a:endParaRPr lang="en-US" dirty="0"/>
          </a:p>
        </p:txBody>
      </p:sp>
      <p:sp>
        <p:nvSpPr>
          <p:cNvPr id="4" name="Title 3"/>
          <p:cNvSpPr txBox="1">
            <a:spLocks/>
          </p:cNvSpPr>
          <p:nvPr/>
        </p:nvSpPr>
        <p:spPr>
          <a:xfrm>
            <a:off x="685800" y="2130425"/>
            <a:ext cx="7772400" cy="147002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1" i="0" u="none" strike="noStrike" kern="1200" cap="none" spc="0" normalizeH="0" baseline="0" noProof="0" dirty="0">
              <a:ln>
                <a:noFill/>
              </a:ln>
              <a:solidFill>
                <a:srgbClr val="FF0000"/>
              </a:solidFill>
              <a:effectLst/>
              <a:uLnTx/>
              <a:uFillTx/>
              <a:latin typeface="+mj-lt"/>
              <a:ea typeface="+mj-ea"/>
              <a:cs typeface="+mj-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6000" b="1" dirty="0" smtClean="0">
                <a:solidFill>
                  <a:srgbClr val="0000FF"/>
                </a:solidFill>
              </a:rPr>
              <a:t>Paolo </a:t>
            </a:r>
            <a:r>
              <a:rPr lang="en-US" sz="6000" b="1" dirty="0" err="1" smtClean="0">
                <a:solidFill>
                  <a:srgbClr val="0000FF"/>
                </a:solidFill>
              </a:rPr>
              <a:t>Matteucci</a:t>
            </a:r>
            <a:endParaRPr lang="en-US" sz="6000" dirty="0">
              <a:solidFill>
                <a:srgbClr val="0000FF"/>
              </a:solidFill>
            </a:endParaRPr>
          </a:p>
        </p:txBody>
      </p:sp>
      <p:pic>
        <p:nvPicPr>
          <p:cNvPr id="195586" name="Picture 2" descr="http://www.facebook.com/profile/pic.php?uid=AAAAAQAQHFDy5L-ujVUOpqCbYckFrAAAAAmi-CB3qz0YFvkmMlNQoSMN"/>
          <p:cNvPicPr>
            <a:picLocks noChangeAspect="1" noChangeArrowheads="1"/>
          </p:cNvPicPr>
          <p:nvPr/>
        </p:nvPicPr>
        <p:blipFill>
          <a:blip r:embed="rId3" cstate="print"/>
          <a:srcRect/>
          <a:stretch>
            <a:fillRect/>
          </a:stretch>
        </p:blipFill>
        <p:spPr bwMode="auto">
          <a:xfrm>
            <a:off x="1371600" y="1524000"/>
            <a:ext cx="6461760" cy="484632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solidFill>
                  <a:srgbClr val="0000FF"/>
                </a:solidFill>
              </a:rPr>
              <a:t>"Einstein-Dirac Theory on Gauge-natural Bundles" </a:t>
            </a:r>
            <a:endParaRPr lang="en-US" dirty="0"/>
          </a:p>
        </p:txBody>
      </p:sp>
      <p:sp>
        <p:nvSpPr>
          <p:cNvPr id="4" name="Content Placeholder 3"/>
          <p:cNvSpPr>
            <a:spLocks noGrp="1"/>
          </p:cNvSpPr>
          <p:nvPr>
            <p:ph idx="1"/>
          </p:nvPr>
        </p:nvSpPr>
        <p:spPr/>
        <p:txBody>
          <a:bodyPr>
            <a:noAutofit/>
          </a:bodyPr>
          <a:lstStyle/>
          <a:p>
            <a:pPr>
              <a:buNone/>
            </a:pPr>
            <a:r>
              <a:rPr lang="en-US" sz="2800" dirty="0" smtClean="0"/>
              <a:t>	</a:t>
            </a:r>
            <a:r>
              <a:rPr lang="en-US" sz="2800" b="1" dirty="0" smtClean="0"/>
              <a:t>It is commonly accepted nowadays that the </a:t>
            </a:r>
            <a:r>
              <a:rPr lang="en-US" sz="2800" b="1" dirty="0" err="1" smtClean="0">
                <a:solidFill>
                  <a:srgbClr val="FF0000"/>
                </a:solidFill>
              </a:rPr>
              <a:t>appro-priate</a:t>
            </a:r>
            <a:r>
              <a:rPr lang="en-US" sz="2800" b="1" dirty="0" smtClean="0">
                <a:solidFill>
                  <a:srgbClr val="FF0000"/>
                </a:solidFill>
              </a:rPr>
              <a:t> mathematical arena </a:t>
            </a:r>
            <a:r>
              <a:rPr lang="en-US" sz="2800" b="1" dirty="0" smtClean="0"/>
              <a:t>for classical field theory is that </a:t>
            </a:r>
            <a:r>
              <a:rPr lang="en-US" sz="2800" b="1" dirty="0" smtClean="0">
                <a:solidFill>
                  <a:srgbClr val="FF0000"/>
                </a:solidFill>
              </a:rPr>
              <a:t>of </a:t>
            </a:r>
            <a:r>
              <a:rPr lang="en-US" sz="2800" b="1" dirty="0" err="1" smtClean="0">
                <a:solidFill>
                  <a:srgbClr val="FF0000"/>
                </a:solidFill>
              </a:rPr>
              <a:t>fibre</a:t>
            </a:r>
            <a:r>
              <a:rPr lang="en-US" sz="2800" b="1" dirty="0" smtClean="0">
                <a:solidFill>
                  <a:srgbClr val="FF0000"/>
                </a:solidFill>
              </a:rPr>
              <a:t> bundles </a:t>
            </a:r>
            <a:r>
              <a:rPr lang="en-US" sz="2800" b="1" dirty="0" smtClean="0"/>
              <a:t>or, more precisely, of </a:t>
            </a:r>
            <a:r>
              <a:rPr lang="en-US" sz="2800" b="1" dirty="0" smtClean="0">
                <a:solidFill>
                  <a:srgbClr val="FF0000"/>
                </a:solidFill>
              </a:rPr>
              <a:t>their jet prolongations</a:t>
            </a:r>
            <a:r>
              <a:rPr lang="en-US" sz="2800" b="1" dirty="0" smtClean="0"/>
              <a:t>. What is less often realized or stressed is that, in physics, </a:t>
            </a:r>
            <a:r>
              <a:rPr lang="en-US" sz="2800" b="1" dirty="0" err="1" smtClean="0"/>
              <a:t>fibre</a:t>
            </a:r>
            <a:r>
              <a:rPr lang="en-US" sz="2800" b="1" dirty="0" smtClean="0"/>
              <a:t> bundles are always considered together with some special </a:t>
            </a:r>
            <a:r>
              <a:rPr lang="en-US" sz="2800" b="1" dirty="0" smtClean="0">
                <a:solidFill>
                  <a:srgbClr val="FF0000"/>
                </a:solidFill>
              </a:rPr>
              <a:t>class of </a:t>
            </a:r>
            <a:r>
              <a:rPr lang="en-US" sz="2800" b="1" dirty="0" err="1" smtClean="0">
                <a:solidFill>
                  <a:srgbClr val="FF0000"/>
                </a:solidFill>
              </a:rPr>
              <a:t>mor-phisms</a:t>
            </a:r>
            <a:r>
              <a:rPr lang="en-US" sz="2800" b="1" dirty="0" smtClean="0"/>
              <a:t>, i.e. as elements of a </a:t>
            </a:r>
            <a:r>
              <a:rPr lang="en-US" sz="2800" b="1" dirty="0" smtClean="0">
                <a:solidFill>
                  <a:srgbClr val="FF0000"/>
                </a:solidFill>
              </a:rPr>
              <a:t>particular category</a:t>
            </a:r>
            <a:r>
              <a:rPr lang="en-US" sz="2800" b="1" dirty="0" smtClean="0"/>
              <a:t>. The category of </a:t>
            </a:r>
            <a:r>
              <a:rPr lang="en-US" sz="2800" b="1" dirty="0" smtClean="0">
                <a:solidFill>
                  <a:srgbClr val="FF0000"/>
                </a:solidFill>
              </a:rPr>
              <a:t>natural bundles</a:t>
            </a:r>
            <a:r>
              <a:rPr lang="en-US" sz="2800" b="1" dirty="0" smtClean="0"/>
              <a:t> was introduced about thirty years ago and proved to be an extremely fruitful concept in differential geometry. </a:t>
            </a:r>
            <a:endParaRPr lang="en-US" sz="2800" b="1"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smtClean="0">
                <a:solidFill>
                  <a:srgbClr val="0000FF"/>
                </a:solidFill>
              </a:rPr>
              <a:t>"Einstein-Dirac Theory on Gauge-natural Bundles" </a:t>
            </a:r>
            <a:endParaRPr lang="en-US" b="1" dirty="0">
              <a:solidFill>
                <a:srgbClr val="0000FF"/>
              </a:solidFill>
            </a:endParaRPr>
          </a:p>
        </p:txBody>
      </p:sp>
      <p:sp>
        <p:nvSpPr>
          <p:cNvPr id="3" name="Content Placeholder 2"/>
          <p:cNvSpPr>
            <a:spLocks noGrp="1"/>
          </p:cNvSpPr>
          <p:nvPr>
            <p:ph idx="1"/>
          </p:nvPr>
        </p:nvSpPr>
        <p:spPr>
          <a:xfrm>
            <a:off x="457200" y="1722437"/>
            <a:ext cx="8229600" cy="4525963"/>
          </a:xfrm>
        </p:spPr>
        <p:txBody>
          <a:bodyPr>
            <a:normAutofit fontScale="77500" lnSpcReduction="20000"/>
          </a:bodyPr>
          <a:lstStyle/>
          <a:p>
            <a:pPr>
              <a:buNone/>
            </a:pPr>
            <a:r>
              <a:rPr lang="en-US" sz="4000" b="1" dirty="0" smtClean="0"/>
              <a:t>	But it was not until recently, when a </a:t>
            </a:r>
            <a:r>
              <a:rPr lang="en-US" sz="4000" b="1" dirty="0" smtClean="0">
                <a:solidFill>
                  <a:srgbClr val="FF0000"/>
                </a:solidFill>
              </a:rPr>
              <a:t>suitable generalization</a:t>
            </a:r>
            <a:r>
              <a:rPr lang="en-US" sz="4000" b="1" dirty="0" smtClean="0"/>
              <a:t> was introduced, that of </a:t>
            </a:r>
            <a:r>
              <a:rPr lang="en-US" sz="4000" b="1" dirty="0" smtClean="0">
                <a:solidFill>
                  <a:srgbClr val="FF0000"/>
                </a:solidFill>
              </a:rPr>
              <a:t>gauge-natural bundles</a:t>
            </a:r>
            <a:r>
              <a:rPr lang="en-US" sz="4000" b="1" dirty="0" smtClean="0"/>
              <a:t> that the relevance of this </a:t>
            </a:r>
            <a:r>
              <a:rPr lang="en-US" sz="4000" b="1" dirty="0" err="1" smtClean="0"/>
              <a:t>functorial</a:t>
            </a:r>
            <a:r>
              <a:rPr lang="en-US" sz="4000" b="1" dirty="0" smtClean="0"/>
              <a:t> approach to physical applications began to be clearly perceived. Indeed, every </a:t>
            </a:r>
            <a:r>
              <a:rPr lang="en-US" sz="4000" b="1" dirty="0" smtClean="0">
                <a:solidFill>
                  <a:srgbClr val="FF0000"/>
                </a:solidFill>
              </a:rPr>
              <a:t>classical field theory </a:t>
            </a:r>
            <a:r>
              <a:rPr lang="en-US" sz="4000" b="1" dirty="0" smtClean="0"/>
              <a:t>can be regarded as taking place on some </a:t>
            </a:r>
            <a:r>
              <a:rPr lang="en-US" sz="4000" b="1" dirty="0" smtClean="0">
                <a:solidFill>
                  <a:srgbClr val="FF0000"/>
                </a:solidFill>
              </a:rPr>
              <a:t>jet prolongation </a:t>
            </a:r>
            <a:r>
              <a:rPr lang="en-US" sz="4000" b="1" dirty="0" smtClean="0"/>
              <a:t>of some </a:t>
            </a:r>
            <a:r>
              <a:rPr lang="en-US" sz="4000" b="1" dirty="0" smtClean="0">
                <a:solidFill>
                  <a:srgbClr val="FF0000"/>
                </a:solidFill>
              </a:rPr>
              <a:t>gauge-natural (vector or affine) bundle </a:t>
            </a:r>
            <a:r>
              <a:rPr lang="en-US" sz="4000" b="1" dirty="0" smtClean="0"/>
              <a:t>associated with some </a:t>
            </a:r>
            <a:r>
              <a:rPr lang="en-US" sz="4000" b="1" dirty="0" smtClean="0">
                <a:solidFill>
                  <a:srgbClr val="FF0000"/>
                </a:solidFill>
              </a:rPr>
              <a:t>principal bundle </a:t>
            </a:r>
            <a:r>
              <a:rPr lang="en-US" sz="4000" b="1" dirty="0" smtClean="0"/>
              <a:t>over a given </a:t>
            </a:r>
            <a:r>
              <a:rPr lang="en-US" sz="4000" b="1" dirty="0" smtClean="0">
                <a:solidFill>
                  <a:srgbClr val="FF0000"/>
                </a:solidFill>
              </a:rPr>
              <a:t>base manifold</a:t>
            </a:r>
            <a:r>
              <a:rPr lang="en-US" sz="4000" b="1" dirty="0" smtClean="0"/>
              <a:t>.</a:t>
            </a:r>
            <a:endParaRPr lang="en-US" sz="4000" b="1"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solidFill>
                  <a:srgbClr val="0000FF"/>
                </a:solidFill>
              </a:rPr>
              <a:t>Natural Operations in Differential Geometry </a:t>
            </a:r>
            <a:r>
              <a:rPr lang="en-US" b="1" dirty="0" smtClean="0">
                <a:solidFill>
                  <a:srgbClr val="0000FF"/>
                </a:solidFill>
              </a:rPr>
              <a:t>(KMS)</a:t>
            </a:r>
            <a:endParaRPr lang="en-US" b="1" dirty="0">
              <a:solidFill>
                <a:srgbClr val="0070C0"/>
              </a:solidFill>
            </a:endParaRPr>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sz="3500" b="1" dirty="0" smtClean="0"/>
              <a:t>[I]n both differential geometry and mathematical physics one can meet </a:t>
            </a:r>
            <a:r>
              <a:rPr lang="en-US" sz="3500" b="1" dirty="0" smtClean="0">
                <a:solidFill>
                  <a:srgbClr val="FF0000"/>
                </a:solidFill>
              </a:rPr>
              <a:t>fiber  bundles </a:t>
            </a:r>
            <a:r>
              <a:rPr lang="en-US" sz="3500" b="1" dirty="0" smtClean="0"/>
              <a:t>associated to an </a:t>
            </a:r>
            <a:r>
              <a:rPr lang="en-US" sz="3500" b="1" dirty="0" smtClean="0">
                <a:solidFill>
                  <a:srgbClr val="FF0000"/>
                </a:solidFill>
              </a:rPr>
              <a:t>'abstract‘ principal bundle </a:t>
            </a:r>
            <a:r>
              <a:rPr lang="en-US" sz="3500" b="1" dirty="0" smtClean="0"/>
              <a:t>with an arbitrary </a:t>
            </a:r>
            <a:r>
              <a:rPr lang="en-US" sz="3500" b="1" dirty="0" smtClean="0">
                <a:solidFill>
                  <a:srgbClr val="FF0000"/>
                </a:solidFill>
              </a:rPr>
              <a:t>structure group G</a:t>
            </a:r>
            <a:r>
              <a:rPr lang="en-US" sz="3500" b="1" dirty="0" smtClean="0"/>
              <a:t>. If we modify the idea of </a:t>
            </a:r>
            <a:r>
              <a:rPr lang="en-US" sz="3500" b="1" dirty="0" smtClean="0">
                <a:solidFill>
                  <a:srgbClr val="FF0000"/>
                </a:solidFill>
              </a:rPr>
              <a:t>bundle </a:t>
            </a:r>
            <a:r>
              <a:rPr lang="en-US" sz="3500" b="1" dirty="0" err="1" smtClean="0">
                <a:solidFill>
                  <a:srgbClr val="FF0000"/>
                </a:solidFill>
              </a:rPr>
              <a:t>functor</a:t>
            </a:r>
            <a:r>
              <a:rPr lang="en-US" sz="3500" b="1" dirty="0" smtClean="0">
                <a:solidFill>
                  <a:srgbClr val="FF0000"/>
                </a:solidFill>
              </a:rPr>
              <a:t> </a:t>
            </a:r>
            <a:r>
              <a:rPr lang="en-US" sz="3500" b="1" dirty="0" smtClean="0"/>
              <a:t>to such a situation, we obtain the concept of </a:t>
            </a:r>
            <a:r>
              <a:rPr lang="en-US" sz="3500" b="1" dirty="0" smtClean="0">
                <a:solidFill>
                  <a:srgbClr val="FF0000"/>
                </a:solidFill>
              </a:rPr>
              <a:t>gauge natural bundle. </a:t>
            </a:r>
            <a:r>
              <a:rPr lang="en-US" sz="3500" b="1" dirty="0" smtClean="0"/>
              <a:t>This is a </a:t>
            </a:r>
            <a:r>
              <a:rPr lang="en-US" sz="3500" b="1" dirty="0" err="1" smtClean="0">
                <a:solidFill>
                  <a:srgbClr val="FF0000"/>
                </a:solidFill>
              </a:rPr>
              <a:t>functor</a:t>
            </a:r>
            <a:r>
              <a:rPr lang="en-US" sz="3500" b="1" dirty="0" smtClean="0"/>
              <a:t> on principle fiber bundles with structure group G and their </a:t>
            </a:r>
            <a:r>
              <a:rPr lang="en-US" sz="3500" b="1" dirty="0" smtClean="0">
                <a:solidFill>
                  <a:srgbClr val="FF0000"/>
                </a:solidFill>
              </a:rPr>
              <a:t>local </a:t>
            </a:r>
            <a:r>
              <a:rPr lang="en-US" sz="3500" b="1" dirty="0" err="1" smtClean="0">
                <a:solidFill>
                  <a:srgbClr val="FF0000"/>
                </a:solidFill>
              </a:rPr>
              <a:t>isomorphisms</a:t>
            </a:r>
            <a:r>
              <a:rPr lang="en-US" sz="3500" b="1" dirty="0" smtClean="0">
                <a:solidFill>
                  <a:srgbClr val="FF0000"/>
                </a:solidFill>
              </a:rPr>
              <a:t> </a:t>
            </a:r>
            <a:r>
              <a:rPr lang="en-US" sz="3500" b="1" dirty="0" smtClean="0"/>
              <a:t>with </a:t>
            </a:r>
            <a:r>
              <a:rPr lang="en-US" sz="3500" b="1" dirty="0" smtClean="0">
                <a:solidFill>
                  <a:srgbClr val="FF0000"/>
                </a:solidFill>
              </a:rPr>
              <a:t>values in fiber bundles, </a:t>
            </a:r>
            <a:r>
              <a:rPr lang="en-US" sz="3500" b="1" dirty="0" smtClean="0"/>
              <a:t>but with </a:t>
            </a:r>
            <a:r>
              <a:rPr lang="en-US" sz="3500" b="1" dirty="0" err="1" smtClean="0">
                <a:solidFill>
                  <a:srgbClr val="FF0000"/>
                </a:solidFill>
              </a:rPr>
              <a:t>fibration</a:t>
            </a:r>
            <a:r>
              <a:rPr lang="en-US" sz="3500" b="1" dirty="0" smtClean="0">
                <a:solidFill>
                  <a:srgbClr val="FF0000"/>
                </a:solidFill>
              </a:rPr>
              <a:t> over the original base manifold</a:t>
            </a:r>
            <a:r>
              <a:rPr lang="en-US" sz="3500" b="1" dirty="0" smtClean="0"/>
              <a:t>.</a:t>
            </a:r>
            <a:endParaRPr lang="en-US" sz="3500" b="1"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Autofit/>
          </a:bodyPr>
          <a:lstStyle/>
          <a:p>
            <a:r>
              <a:rPr lang="en-US" b="1" dirty="0" smtClean="0">
                <a:solidFill>
                  <a:srgbClr val="0000FF"/>
                </a:solidFill>
              </a:rPr>
              <a:t>Physical Concepts and Mathematical Structures</a:t>
            </a:r>
            <a:endParaRPr lang="en-US" dirty="0">
              <a:solidFill>
                <a:srgbClr val="0000FF"/>
              </a:solidFill>
            </a:endParaRPr>
          </a:p>
        </p:txBody>
      </p:sp>
      <p:sp>
        <p:nvSpPr>
          <p:cNvPr id="3" name="Content Placeholder 2"/>
          <p:cNvSpPr>
            <a:spLocks noGrp="1"/>
          </p:cNvSpPr>
          <p:nvPr>
            <p:ph idx="1"/>
          </p:nvPr>
        </p:nvSpPr>
        <p:spPr>
          <a:xfrm>
            <a:off x="457200" y="1722437"/>
            <a:ext cx="8229600" cy="4525963"/>
          </a:xfrm>
        </p:spPr>
        <p:txBody>
          <a:bodyPr>
            <a:normAutofit/>
          </a:bodyPr>
          <a:lstStyle/>
          <a:p>
            <a:pPr>
              <a:buNone/>
            </a:pPr>
            <a:r>
              <a:rPr lang="en-US" dirty="0" smtClean="0"/>
              <a:t>    </a:t>
            </a:r>
            <a:r>
              <a:rPr lang="en-US" sz="3500" b="1" dirty="0" smtClean="0"/>
              <a:t>At </a:t>
            </a:r>
            <a:r>
              <a:rPr lang="en-US" sz="3500" b="1" dirty="0"/>
              <a:t>the level of physics (or </a:t>
            </a:r>
            <a:r>
              <a:rPr lang="en-US" sz="3500" b="1" dirty="0" smtClean="0"/>
              <a:t>any </a:t>
            </a:r>
            <a:r>
              <a:rPr lang="en-US" sz="3500" b="1" dirty="0"/>
              <a:t>other natural science that has reached the level of abstraction, at which mathematical structures may be usefully correlated with the concepts of this science), the following </a:t>
            </a:r>
            <a:r>
              <a:rPr lang="en-US" sz="3500" b="1" dirty="0">
                <a:solidFill>
                  <a:srgbClr val="FF0000"/>
                </a:solidFill>
              </a:rPr>
              <a:t>correlations</a:t>
            </a:r>
            <a:r>
              <a:rPr lang="en-US" sz="3500" b="1" dirty="0"/>
              <a:t> between </a:t>
            </a:r>
            <a:r>
              <a:rPr lang="en-US" sz="3500" b="1" dirty="0">
                <a:solidFill>
                  <a:srgbClr val="FF0000"/>
                </a:solidFill>
              </a:rPr>
              <a:t>physical concepts </a:t>
            </a:r>
            <a:r>
              <a:rPr lang="en-US" sz="3500" b="1" dirty="0"/>
              <a:t>and </a:t>
            </a:r>
            <a:r>
              <a:rPr lang="en-US" sz="3500" b="1" dirty="0">
                <a:solidFill>
                  <a:srgbClr val="FF0000"/>
                </a:solidFill>
              </a:rPr>
              <a:t>mathematical </a:t>
            </a:r>
            <a:r>
              <a:rPr lang="en-US" sz="3500" b="1" dirty="0" smtClean="0">
                <a:solidFill>
                  <a:srgbClr val="FF0000"/>
                </a:solidFill>
              </a:rPr>
              <a:t>structures </a:t>
            </a:r>
            <a:r>
              <a:rPr lang="en-US" sz="3500" b="1" dirty="0" smtClean="0"/>
              <a:t>play </a:t>
            </a:r>
            <a:r>
              <a:rPr lang="en-US" sz="3500" b="1" dirty="0"/>
              <a:t>an important role:</a:t>
            </a: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5334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rgbClr val="0000FF"/>
                </a:solidFill>
                <a:effectLst/>
                <a:uLnTx/>
                <a:uFillTx/>
                <a:latin typeface="+mj-lt"/>
                <a:ea typeface="+mj-ea"/>
                <a:cs typeface="+mj-cs"/>
              </a:rPr>
              <a:t>Physical Concepts and Mathematical Structures</a:t>
            </a:r>
            <a:endParaRPr kumimoji="0" lang="en-US" sz="5400" b="0"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4000" b="1" i="0" u="none" strike="noStrike" kern="1200" cap="none" spc="0" normalizeH="0" baseline="0" noProof="0" dirty="0" smtClean="0">
              <a:ln>
                <a:noFill/>
              </a:ln>
              <a:solidFill>
                <a:srgbClr val="0070C0"/>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FF0000"/>
                </a:solidFill>
                <a:effectLst/>
                <a:uLnTx/>
                <a:uFillTx/>
                <a:latin typeface="+mn-lt"/>
                <a:ea typeface="+mn-ea"/>
                <a:cs typeface="+mn-cs"/>
              </a:rPr>
              <a:t>             Theories and Bundles</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70C0"/>
                </a:solidFill>
                <a:effectLst/>
                <a:uLnTx/>
                <a:uFillTx/>
                <a:latin typeface="+mn-lt"/>
                <a:ea typeface="+mn-ea"/>
                <a:cs typeface="+mn-cs"/>
              </a:rPr>
              <a:t>              </a:t>
            </a:r>
            <a:r>
              <a:rPr kumimoji="0" lang="en-US" sz="4000" b="1" i="0" u="none" strike="noStrike" kern="1200" cap="none" spc="0" normalizeH="0" baseline="0" noProof="0" dirty="0" smtClean="0">
                <a:ln>
                  <a:noFill/>
                </a:ln>
                <a:solidFill>
                  <a:srgbClr val="0000FF"/>
                </a:solidFill>
                <a:effectLst/>
                <a:uLnTx/>
                <a:uFillTx/>
                <a:latin typeface="+mn-lt"/>
                <a:ea typeface="+mn-ea"/>
                <a:cs typeface="+mn-cs"/>
              </a:rPr>
              <a:t>Models and Sections</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00FF"/>
                </a:solidFill>
                <a:effectLst/>
                <a:uLnTx/>
                <a:uFillTx/>
                <a:latin typeface="+mn-lt"/>
                <a:ea typeface="+mn-ea"/>
                <a:cs typeface="+mn-cs"/>
              </a:rPr>
              <a:t>         Particular Theory and Rule</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00FF"/>
                </a:solidFill>
                <a:effectLst/>
                <a:uLnTx/>
                <a:uFillTx/>
                <a:latin typeface="+mn-lt"/>
                <a:ea typeface="+mn-ea"/>
                <a:cs typeface="+mn-cs"/>
              </a:rPr>
              <a:t>    Jet Extensions, Forgetful </a:t>
            </a:r>
            <a:r>
              <a:rPr kumimoji="0" lang="en-US" sz="4000" b="1" i="0" u="none" strike="noStrike" kern="1200" cap="none" spc="0" normalizeH="0" baseline="0" noProof="0" dirty="0" err="1" smtClean="0">
                <a:ln>
                  <a:noFill/>
                </a:ln>
                <a:solidFill>
                  <a:srgbClr val="0000FF"/>
                </a:solidFill>
                <a:effectLst/>
                <a:uLnTx/>
                <a:uFillTx/>
                <a:latin typeface="+mn-lt"/>
                <a:ea typeface="+mn-ea"/>
                <a:cs typeface="+mn-cs"/>
              </a:rPr>
              <a:t>Functors</a:t>
            </a:r>
            <a:endParaRPr kumimoji="0" lang="en-US" sz="4000" b="0" i="0" u="none" strike="noStrike" kern="1200" cap="none" spc="0" normalizeH="0" baseline="0" noProof="0" dirty="0">
              <a:ln>
                <a:noFill/>
              </a:ln>
              <a:solidFill>
                <a:srgbClr val="0000FF"/>
              </a:solidFill>
              <a:effectLst/>
              <a:uLnTx/>
              <a:uFillTx/>
              <a:latin typeface="+mn-lt"/>
              <a:ea typeface="+mn-ea"/>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US" sz="5400" b="1" dirty="0" smtClean="0">
                <a:solidFill>
                  <a:srgbClr val="0000FF"/>
                </a:solidFill>
              </a:rPr>
              <a:t>Theories and Bundles</a:t>
            </a:r>
            <a:endParaRPr lang="en-US" sz="5400" b="1" dirty="0">
              <a:solidFill>
                <a:srgbClr val="0000FF"/>
              </a:solidFill>
            </a:endParaRPr>
          </a:p>
        </p:txBody>
      </p:sp>
      <p:sp>
        <p:nvSpPr>
          <p:cNvPr id="3" name="Content Placeholder 2"/>
          <p:cNvSpPr>
            <a:spLocks noGrp="1"/>
          </p:cNvSpPr>
          <p:nvPr>
            <p:ph idx="1"/>
          </p:nvPr>
        </p:nvSpPr>
        <p:spPr/>
        <p:txBody>
          <a:bodyPr>
            <a:normAutofit/>
          </a:bodyPr>
          <a:lstStyle/>
          <a:p>
            <a:pPr>
              <a:buNone/>
            </a:pPr>
            <a:r>
              <a:rPr lang="en-US" b="1" dirty="0" smtClean="0"/>
              <a:t>    A </a:t>
            </a:r>
            <a:r>
              <a:rPr lang="en-US" b="1" i="1" dirty="0">
                <a:solidFill>
                  <a:srgbClr val="FF0000"/>
                </a:solidFill>
              </a:rPr>
              <a:t>theory of a certain type </a:t>
            </a:r>
            <a:r>
              <a:rPr lang="en-US" b="1" dirty="0"/>
              <a:t>or </a:t>
            </a:r>
            <a:r>
              <a:rPr lang="en-US" b="1" i="1" dirty="0">
                <a:solidFill>
                  <a:srgbClr val="FF0000"/>
                </a:solidFill>
              </a:rPr>
              <a:t>type of theory</a:t>
            </a:r>
            <a:r>
              <a:rPr lang="en-US" b="1" dirty="0">
                <a:solidFill>
                  <a:srgbClr val="FF0000"/>
                </a:solidFill>
              </a:rPr>
              <a:t> </a:t>
            </a:r>
            <a:r>
              <a:rPr lang="en-US" b="1" dirty="0"/>
              <a:t>is correlated with a </a:t>
            </a:r>
            <a:r>
              <a:rPr lang="en-US" b="1" i="1" dirty="0">
                <a:solidFill>
                  <a:srgbClr val="FF0000"/>
                </a:solidFill>
              </a:rPr>
              <a:t>natural</a:t>
            </a:r>
            <a:r>
              <a:rPr lang="en-US" b="1" dirty="0"/>
              <a:t> or </a:t>
            </a:r>
            <a:r>
              <a:rPr lang="en-US" b="1" i="1" dirty="0">
                <a:solidFill>
                  <a:srgbClr val="FF0000"/>
                </a:solidFill>
              </a:rPr>
              <a:t>gauge natural bundle</a:t>
            </a:r>
            <a:r>
              <a:rPr lang="en-US" b="1" i="1" dirty="0"/>
              <a:t>.</a:t>
            </a:r>
            <a:endParaRPr lang="en-US" b="1" dirty="0"/>
          </a:p>
          <a:p>
            <a:pPr>
              <a:buNone/>
            </a:pPr>
            <a:r>
              <a:rPr lang="en-US" b="1" dirty="0" smtClean="0">
                <a:solidFill>
                  <a:srgbClr val="0070C0"/>
                </a:solidFill>
              </a:rPr>
              <a:t>	</a:t>
            </a:r>
            <a:r>
              <a:rPr lang="en-US" b="1" dirty="0" smtClean="0">
                <a:solidFill>
                  <a:srgbClr val="0000FF"/>
                </a:solidFill>
              </a:rPr>
              <a:t>Example</a:t>
            </a:r>
            <a:r>
              <a:rPr lang="en-US" b="1" dirty="0"/>
              <a:t>: </a:t>
            </a:r>
            <a:r>
              <a:rPr lang="en-US" b="1" i="1" dirty="0">
                <a:solidFill>
                  <a:srgbClr val="0000FF"/>
                </a:solidFill>
              </a:rPr>
              <a:t>electromagnetic theory</a:t>
            </a:r>
            <a:r>
              <a:rPr lang="en-US" b="1" dirty="0"/>
              <a:t>, treated as the gauge-invariant theory of an electromagnetic potential, is correlated with a </a:t>
            </a:r>
            <a:r>
              <a:rPr lang="en-US" b="1" i="1" dirty="0">
                <a:solidFill>
                  <a:srgbClr val="0000FF"/>
                </a:solidFill>
              </a:rPr>
              <a:t>gauge natural bundle of one-form </a:t>
            </a:r>
            <a:r>
              <a:rPr lang="en-US" b="1" i="1" dirty="0" smtClean="0">
                <a:solidFill>
                  <a:srgbClr val="0000FF"/>
                </a:solidFill>
              </a:rPr>
              <a:t>fields</a:t>
            </a:r>
            <a:r>
              <a:rPr lang="en-US" b="1" dirty="0">
                <a:solidFill>
                  <a:srgbClr val="0000FF"/>
                </a:solidFill>
              </a:rPr>
              <a:t> </a:t>
            </a:r>
            <a:r>
              <a:rPr lang="en-US" b="1" dirty="0" smtClean="0"/>
              <a:t>over </a:t>
            </a:r>
            <a:r>
              <a:rPr lang="en-US" b="1" dirty="0" err="1" smtClean="0">
                <a:solidFill>
                  <a:srgbClr val="0000FF"/>
                </a:solidFill>
              </a:rPr>
              <a:t>Minkowski</a:t>
            </a:r>
            <a:r>
              <a:rPr lang="en-US" b="1" dirty="0" smtClean="0">
                <a:solidFill>
                  <a:srgbClr val="0000FF"/>
                </a:solidFill>
              </a:rPr>
              <a:t> </a:t>
            </a:r>
            <a:r>
              <a:rPr lang="en-US" b="1" dirty="0">
                <a:solidFill>
                  <a:srgbClr val="0000FF"/>
                </a:solidFill>
              </a:rPr>
              <a:t>space-time </a:t>
            </a:r>
            <a:r>
              <a:rPr lang="en-US" b="1" dirty="0"/>
              <a:t>as </a:t>
            </a:r>
            <a:r>
              <a:rPr lang="en-US" b="1" dirty="0">
                <a:solidFill>
                  <a:srgbClr val="0000FF"/>
                </a:solidFill>
              </a:rPr>
              <a:t>base manifold</a:t>
            </a:r>
            <a:r>
              <a:rPr lang="en-US" b="1" dirty="0"/>
              <a: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5334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rgbClr val="0000FF"/>
                </a:solidFill>
                <a:effectLst/>
                <a:uLnTx/>
                <a:uFillTx/>
                <a:latin typeface="+mj-lt"/>
                <a:ea typeface="+mj-ea"/>
                <a:cs typeface="+mj-cs"/>
              </a:rPr>
              <a:t>Physical Concepts and Mathematical Structures</a:t>
            </a:r>
            <a:endParaRPr kumimoji="0" lang="en-US" sz="5400" b="0"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4000" b="1" i="0" u="none" strike="noStrike" kern="1200" cap="none" spc="0" normalizeH="0" baseline="0" noProof="0" dirty="0" smtClean="0">
              <a:ln>
                <a:noFill/>
              </a:ln>
              <a:solidFill>
                <a:srgbClr val="0070C0"/>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70C0"/>
                </a:solidFill>
                <a:effectLst/>
                <a:uLnTx/>
                <a:uFillTx/>
                <a:latin typeface="+mn-lt"/>
                <a:ea typeface="+mn-ea"/>
                <a:cs typeface="+mn-cs"/>
              </a:rPr>
              <a:t>             </a:t>
            </a:r>
            <a:r>
              <a:rPr kumimoji="0" lang="en-US" sz="4000" b="1" i="0" u="none" strike="noStrike" kern="1200" cap="none" spc="0" normalizeH="0" baseline="0" noProof="0" dirty="0" smtClean="0">
                <a:ln>
                  <a:noFill/>
                </a:ln>
                <a:solidFill>
                  <a:srgbClr val="0000FF"/>
                </a:solidFill>
                <a:effectLst/>
                <a:uLnTx/>
                <a:uFillTx/>
                <a:latin typeface="+mn-lt"/>
                <a:ea typeface="+mn-ea"/>
                <a:cs typeface="+mn-cs"/>
              </a:rPr>
              <a:t>Theories and Bundles</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FF0000"/>
                </a:solidFill>
                <a:effectLst/>
                <a:uLnTx/>
                <a:uFillTx/>
                <a:latin typeface="+mn-lt"/>
                <a:ea typeface="+mn-ea"/>
                <a:cs typeface="+mn-cs"/>
              </a:rPr>
              <a:t>              Models and Sections</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70C0"/>
                </a:solidFill>
                <a:effectLst/>
                <a:uLnTx/>
                <a:uFillTx/>
                <a:latin typeface="+mn-lt"/>
                <a:ea typeface="+mn-ea"/>
                <a:cs typeface="+mn-cs"/>
              </a:rPr>
              <a:t>         </a:t>
            </a:r>
            <a:r>
              <a:rPr kumimoji="0" lang="en-US" sz="4000" b="1" i="0" u="none" strike="noStrike" kern="1200" cap="none" spc="0" normalizeH="0" baseline="0" noProof="0" dirty="0" smtClean="0">
                <a:ln>
                  <a:noFill/>
                </a:ln>
                <a:solidFill>
                  <a:srgbClr val="0000FF"/>
                </a:solidFill>
                <a:effectLst/>
                <a:uLnTx/>
                <a:uFillTx/>
                <a:latin typeface="+mn-lt"/>
                <a:ea typeface="+mn-ea"/>
                <a:cs typeface="+mn-cs"/>
              </a:rPr>
              <a:t>Particular Theory and Rule</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00FF"/>
                </a:solidFill>
                <a:effectLst/>
                <a:uLnTx/>
                <a:uFillTx/>
                <a:latin typeface="+mn-lt"/>
                <a:ea typeface="+mn-ea"/>
                <a:cs typeface="+mn-cs"/>
              </a:rPr>
              <a:t>   Jet Extensions, Forgetful </a:t>
            </a:r>
            <a:r>
              <a:rPr kumimoji="0" lang="en-US" sz="4000" b="1" i="0" u="none" strike="noStrike" kern="1200" cap="none" spc="0" normalizeH="0" baseline="0" noProof="0" dirty="0" err="1" smtClean="0">
                <a:ln>
                  <a:noFill/>
                </a:ln>
                <a:solidFill>
                  <a:srgbClr val="0000FF"/>
                </a:solidFill>
                <a:effectLst/>
                <a:uLnTx/>
                <a:uFillTx/>
                <a:latin typeface="+mn-lt"/>
                <a:ea typeface="+mn-ea"/>
                <a:cs typeface="+mn-cs"/>
              </a:rPr>
              <a:t>Functors</a:t>
            </a:r>
            <a:endParaRPr kumimoji="0" lang="en-US" sz="4000" b="0" i="0" u="none" strike="noStrike" kern="1200" cap="none" spc="0" normalizeH="0" baseline="0" noProof="0" dirty="0">
              <a:ln>
                <a:noFill/>
              </a:ln>
              <a:solidFill>
                <a:srgbClr val="0000FF"/>
              </a:solidFill>
              <a:effectLst/>
              <a:uLnTx/>
              <a:uFillTx/>
              <a:latin typeface="+mn-lt"/>
              <a:ea typeface="+mn-ea"/>
              <a:cs typeface="+mn-c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00FF"/>
                </a:solidFill>
              </a:rPr>
              <a:t>Models and Sections</a:t>
            </a:r>
            <a:endParaRPr lang="en-US" sz="4800" b="1" dirty="0">
              <a:solidFill>
                <a:srgbClr val="0000FF"/>
              </a:solidFill>
            </a:endParaRPr>
          </a:p>
        </p:txBody>
      </p:sp>
      <p:sp>
        <p:nvSpPr>
          <p:cNvPr id="3" name="Content Placeholder 2"/>
          <p:cNvSpPr>
            <a:spLocks noGrp="1"/>
          </p:cNvSpPr>
          <p:nvPr>
            <p:ph idx="1"/>
          </p:nvPr>
        </p:nvSpPr>
        <p:spPr/>
        <p:txBody>
          <a:bodyPr>
            <a:normAutofit lnSpcReduction="10000"/>
          </a:bodyPr>
          <a:lstStyle/>
          <a:p>
            <a:pPr>
              <a:buNone/>
            </a:pPr>
            <a:r>
              <a:rPr lang="en-US" b="1" dirty="0" smtClean="0"/>
              <a:t>   A </a:t>
            </a:r>
            <a:r>
              <a:rPr lang="en-US" b="1" i="1" dirty="0">
                <a:solidFill>
                  <a:srgbClr val="FF0000"/>
                </a:solidFill>
              </a:rPr>
              <a:t>model</a:t>
            </a:r>
            <a:r>
              <a:rPr lang="en-US" b="1" dirty="0"/>
              <a:t> of a particular type of theory is correlated with a </a:t>
            </a:r>
            <a:r>
              <a:rPr lang="en-US" b="1" dirty="0" smtClean="0">
                <a:solidFill>
                  <a:srgbClr val="FF0000"/>
                </a:solidFill>
              </a:rPr>
              <a:t>s</a:t>
            </a:r>
            <a:r>
              <a:rPr lang="en-US" b="1" i="1" dirty="0" smtClean="0">
                <a:solidFill>
                  <a:srgbClr val="FF0000"/>
                </a:solidFill>
              </a:rPr>
              <a:t>ection </a:t>
            </a:r>
            <a:r>
              <a:rPr lang="en-US" b="1" i="1" dirty="0">
                <a:solidFill>
                  <a:srgbClr val="FF0000"/>
                </a:solidFill>
              </a:rPr>
              <a:t>of the corresponding natural bundle </a:t>
            </a:r>
            <a:r>
              <a:rPr lang="en-US" b="1" dirty="0"/>
              <a:t>or a</a:t>
            </a:r>
            <a:r>
              <a:rPr lang="en-US" b="1" i="1" dirty="0"/>
              <a:t> </a:t>
            </a:r>
            <a:r>
              <a:rPr lang="en-US" b="1" i="1" dirty="0">
                <a:solidFill>
                  <a:srgbClr val="FF0000"/>
                </a:solidFill>
              </a:rPr>
              <a:t>class of gauge-equivalent </a:t>
            </a:r>
            <a:r>
              <a:rPr lang="en-US" b="1" i="1" dirty="0" smtClean="0">
                <a:solidFill>
                  <a:srgbClr val="FF0000"/>
                </a:solidFill>
              </a:rPr>
              <a:t>sections </a:t>
            </a:r>
            <a:r>
              <a:rPr lang="en-US" b="1" i="1" dirty="0">
                <a:solidFill>
                  <a:srgbClr val="FF0000"/>
                </a:solidFill>
              </a:rPr>
              <a:t>of the corresponding gauge natural bundle</a:t>
            </a:r>
            <a:endParaRPr lang="en-US" b="1" dirty="0">
              <a:solidFill>
                <a:srgbClr val="FF0000"/>
              </a:solidFill>
            </a:endParaRPr>
          </a:p>
          <a:p>
            <a:pPr>
              <a:buNone/>
            </a:pPr>
            <a:r>
              <a:rPr lang="en-US" b="1" dirty="0" smtClean="0">
                <a:solidFill>
                  <a:srgbClr val="0070C0"/>
                </a:solidFill>
              </a:rPr>
              <a:t>	</a:t>
            </a:r>
            <a:r>
              <a:rPr lang="en-US" b="1" dirty="0" smtClean="0">
                <a:solidFill>
                  <a:srgbClr val="0000FF"/>
                </a:solidFill>
              </a:rPr>
              <a:t>Example</a:t>
            </a:r>
            <a:r>
              <a:rPr lang="en-US" b="1" dirty="0"/>
              <a:t>:</a:t>
            </a:r>
            <a:r>
              <a:rPr lang="en-US" b="1" i="1" dirty="0"/>
              <a:t> A </a:t>
            </a:r>
            <a:r>
              <a:rPr lang="en-US" b="1" i="1" dirty="0">
                <a:solidFill>
                  <a:srgbClr val="0000FF"/>
                </a:solidFill>
              </a:rPr>
              <a:t>particular model </a:t>
            </a:r>
            <a:r>
              <a:rPr lang="en-US" b="1" i="1" dirty="0"/>
              <a:t>of an </a:t>
            </a:r>
            <a:r>
              <a:rPr lang="en-US" b="1" i="1" dirty="0">
                <a:solidFill>
                  <a:srgbClr val="0000FF"/>
                </a:solidFill>
              </a:rPr>
              <a:t>electromagnetic field</a:t>
            </a:r>
            <a:r>
              <a:rPr lang="en-US" b="1" dirty="0">
                <a:solidFill>
                  <a:srgbClr val="0000FF"/>
                </a:solidFill>
              </a:rPr>
              <a:t> </a:t>
            </a:r>
            <a:r>
              <a:rPr lang="en-US" b="1" dirty="0"/>
              <a:t>is correlated with a </a:t>
            </a:r>
            <a:r>
              <a:rPr lang="en-US" b="1" i="1" dirty="0">
                <a:solidFill>
                  <a:srgbClr val="0000FF"/>
                </a:solidFill>
              </a:rPr>
              <a:t>class of gauge-equivalent cross-sections </a:t>
            </a:r>
            <a:r>
              <a:rPr lang="en-US" b="1" i="1" dirty="0"/>
              <a:t>of the gauge natural bundle of one-forms</a:t>
            </a:r>
            <a:r>
              <a:rPr lang="en-US" b="1" dirty="0"/>
              <a:t>.</a:t>
            </a:r>
          </a:p>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4572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rgbClr val="0000FF"/>
                </a:solidFill>
                <a:effectLst/>
                <a:uLnTx/>
                <a:uFillTx/>
                <a:latin typeface="+mj-lt"/>
                <a:ea typeface="+mj-ea"/>
                <a:cs typeface="+mj-cs"/>
              </a:rPr>
              <a:t>Physical Concepts and Mathematical Structures</a:t>
            </a:r>
            <a:endParaRPr kumimoji="0" lang="en-US" sz="5400" b="0"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4000" b="1" i="0" u="none" strike="noStrike" kern="1200" cap="none" spc="0" normalizeH="0" baseline="0" noProof="0" dirty="0" smtClean="0">
              <a:ln>
                <a:noFill/>
              </a:ln>
              <a:solidFill>
                <a:srgbClr val="0070C0"/>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70C0"/>
                </a:solidFill>
                <a:effectLst/>
                <a:uLnTx/>
                <a:uFillTx/>
                <a:latin typeface="+mn-lt"/>
                <a:ea typeface="+mn-ea"/>
                <a:cs typeface="+mn-cs"/>
              </a:rPr>
              <a:t>             </a:t>
            </a:r>
            <a:r>
              <a:rPr kumimoji="0" lang="en-US" sz="4000" b="1" i="0" u="none" strike="noStrike" kern="1200" cap="none" spc="0" normalizeH="0" baseline="0" noProof="0" dirty="0" smtClean="0">
                <a:ln>
                  <a:noFill/>
                </a:ln>
                <a:solidFill>
                  <a:srgbClr val="0000FF"/>
                </a:solidFill>
                <a:effectLst/>
                <a:uLnTx/>
                <a:uFillTx/>
                <a:latin typeface="+mn-lt"/>
                <a:ea typeface="+mn-ea"/>
                <a:cs typeface="+mn-cs"/>
              </a:rPr>
              <a:t>Theories and Bundles</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00FF"/>
                </a:solidFill>
                <a:effectLst/>
                <a:uLnTx/>
                <a:uFillTx/>
                <a:latin typeface="+mn-lt"/>
                <a:ea typeface="+mn-ea"/>
                <a:cs typeface="+mn-cs"/>
              </a:rPr>
              <a:t>              Models and Sections</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FF0000"/>
                </a:solidFill>
                <a:effectLst/>
                <a:uLnTx/>
                <a:uFillTx/>
                <a:latin typeface="+mn-lt"/>
                <a:ea typeface="+mn-ea"/>
                <a:cs typeface="+mn-cs"/>
              </a:rPr>
              <a:t>         Particular Theory and Rule</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70C0"/>
                </a:solidFill>
                <a:effectLst/>
                <a:uLnTx/>
                <a:uFillTx/>
                <a:latin typeface="+mn-lt"/>
                <a:ea typeface="+mn-ea"/>
                <a:cs typeface="+mn-cs"/>
              </a:rPr>
              <a:t>   </a:t>
            </a:r>
            <a:r>
              <a:rPr kumimoji="0" lang="en-US" sz="4000" b="1" i="0" u="none" strike="noStrike" kern="1200" cap="none" spc="0" normalizeH="0" baseline="0" noProof="0" dirty="0" smtClean="0">
                <a:ln>
                  <a:noFill/>
                </a:ln>
                <a:solidFill>
                  <a:srgbClr val="0000FF"/>
                </a:solidFill>
                <a:effectLst/>
                <a:uLnTx/>
                <a:uFillTx/>
                <a:latin typeface="+mn-lt"/>
                <a:ea typeface="+mn-ea"/>
                <a:cs typeface="+mn-cs"/>
              </a:rPr>
              <a:t>Jet Extensions, Forgetful </a:t>
            </a:r>
            <a:r>
              <a:rPr kumimoji="0" lang="en-US" sz="4000" b="1" i="0" u="none" strike="noStrike" kern="1200" cap="none" spc="0" normalizeH="0" baseline="0" noProof="0" dirty="0" err="1" smtClean="0">
                <a:ln>
                  <a:noFill/>
                </a:ln>
                <a:solidFill>
                  <a:srgbClr val="0000FF"/>
                </a:solidFill>
                <a:effectLst/>
                <a:uLnTx/>
                <a:uFillTx/>
                <a:latin typeface="+mn-lt"/>
                <a:ea typeface="+mn-ea"/>
                <a:cs typeface="+mn-cs"/>
              </a:rPr>
              <a:t>Functors</a:t>
            </a:r>
            <a:endParaRPr kumimoji="0" lang="en-US" sz="4000" b="0" i="0" u="none" strike="noStrike" kern="1200" cap="none" spc="0" normalizeH="0" baseline="0" noProof="0" dirty="0">
              <a:ln>
                <a:noFill/>
              </a:ln>
              <a:solidFill>
                <a:srgbClr val="0000FF"/>
              </a:solidFill>
              <a:effectLst/>
              <a:uLnTx/>
              <a:uFillTx/>
              <a:latin typeface="+mn-lt"/>
              <a:ea typeface="+mn-ea"/>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00FF"/>
                </a:solidFill>
              </a:rPr>
              <a:t>Particular Theory and Rule</a:t>
            </a:r>
            <a:endParaRPr lang="en-US" sz="4800" b="1" dirty="0">
              <a:solidFill>
                <a:srgbClr val="0000FF"/>
              </a:solidFill>
            </a:endParaRPr>
          </a:p>
        </p:txBody>
      </p:sp>
      <p:sp>
        <p:nvSpPr>
          <p:cNvPr id="3" name="Content Placeholder 2"/>
          <p:cNvSpPr>
            <a:spLocks noGrp="1"/>
          </p:cNvSpPr>
          <p:nvPr>
            <p:ph idx="1"/>
          </p:nvPr>
        </p:nvSpPr>
        <p:spPr/>
        <p:txBody>
          <a:bodyPr>
            <a:noAutofit/>
          </a:bodyPr>
          <a:lstStyle/>
          <a:p>
            <a:pPr>
              <a:buNone/>
            </a:pPr>
            <a:r>
              <a:rPr lang="en-US" b="1" dirty="0" smtClean="0"/>
              <a:t>    A </a:t>
            </a:r>
            <a:r>
              <a:rPr lang="en-US" b="1" i="1" dirty="0">
                <a:solidFill>
                  <a:srgbClr val="FF0000"/>
                </a:solidFill>
              </a:rPr>
              <a:t>particular theory</a:t>
            </a:r>
            <a:r>
              <a:rPr lang="en-US" b="1" dirty="0">
                <a:solidFill>
                  <a:srgbClr val="FF0000"/>
                </a:solidFill>
              </a:rPr>
              <a:t> </a:t>
            </a:r>
            <a:r>
              <a:rPr lang="en-US" b="1" dirty="0" smtClean="0"/>
              <a:t>is </a:t>
            </a:r>
            <a:r>
              <a:rPr lang="en-US" b="1" dirty="0"/>
              <a:t>correlated with a </a:t>
            </a:r>
            <a:r>
              <a:rPr lang="en-US" b="1" dirty="0">
                <a:solidFill>
                  <a:srgbClr val="FF0000"/>
                </a:solidFill>
              </a:rPr>
              <a:t>rule </a:t>
            </a:r>
            <a:r>
              <a:rPr lang="en-US" b="1" dirty="0"/>
              <a:t>for selecting </a:t>
            </a:r>
            <a:r>
              <a:rPr lang="en-US" b="1" i="1" dirty="0">
                <a:solidFill>
                  <a:srgbClr val="FF0000"/>
                </a:solidFill>
              </a:rPr>
              <a:t>a class of </a:t>
            </a:r>
            <a:r>
              <a:rPr lang="en-US" b="1" i="1" dirty="0" smtClean="0">
                <a:solidFill>
                  <a:srgbClr val="FF0000"/>
                </a:solidFill>
              </a:rPr>
              <a:t>sections </a:t>
            </a:r>
            <a:r>
              <a:rPr lang="en-US" b="1" i="1" dirty="0"/>
              <a:t>of the corresponding</a:t>
            </a:r>
            <a:r>
              <a:rPr lang="en-US" b="1" dirty="0"/>
              <a:t> </a:t>
            </a:r>
            <a:r>
              <a:rPr lang="en-US" b="1" i="1" dirty="0"/>
              <a:t>(gauge) natural bundle.</a:t>
            </a:r>
            <a:endParaRPr lang="en-US" b="1" dirty="0"/>
          </a:p>
          <a:p>
            <a:pPr>
              <a:buNone/>
            </a:pPr>
            <a:r>
              <a:rPr lang="en-US" b="1" dirty="0" smtClean="0">
                <a:solidFill>
                  <a:srgbClr val="0070C0"/>
                </a:solidFill>
              </a:rPr>
              <a:t>	</a:t>
            </a:r>
            <a:r>
              <a:rPr lang="en-US" b="1" dirty="0" smtClean="0">
                <a:solidFill>
                  <a:srgbClr val="0000FF"/>
                </a:solidFill>
              </a:rPr>
              <a:t>Examples</a:t>
            </a:r>
            <a:r>
              <a:rPr lang="en-US" b="1" dirty="0" smtClean="0"/>
              <a:t>: </a:t>
            </a:r>
            <a:r>
              <a:rPr lang="en-US" b="1" i="1" dirty="0" smtClean="0">
                <a:solidFill>
                  <a:srgbClr val="0000FF"/>
                </a:solidFill>
              </a:rPr>
              <a:t>Maxwell </a:t>
            </a:r>
            <a:r>
              <a:rPr lang="en-US" b="1" dirty="0" smtClean="0">
                <a:solidFill>
                  <a:srgbClr val="0000FF"/>
                </a:solidFill>
              </a:rPr>
              <a:t>(</a:t>
            </a:r>
            <a:r>
              <a:rPr lang="en-US" b="1" i="1" dirty="0" smtClean="0">
                <a:solidFill>
                  <a:srgbClr val="0000FF"/>
                </a:solidFill>
              </a:rPr>
              <a:t>Born-</a:t>
            </a:r>
            <a:r>
              <a:rPr lang="en-US" b="1" i="1" dirty="0" err="1" smtClean="0">
                <a:solidFill>
                  <a:srgbClr val="0000FF"/>
                </a:solidFill>
              </a:rPr>
              <a:t>Infeld</a:t>
            </a:r>
            <a:r>
              <a:rPr lang="en-US" b="1" dirty="0" smtClean="0">
                <a:solidFill>
                  <a:srgbClr val="0000FF"/>
                </a:solidFill>
              </a:rPr>
              <a:t>)</a:t>
            </a:r>
            <a:r>
              <a:rPr lang="en-US" b="1" i="1" dirty="0" smtClean="0">
                <a:solidFill>
                  <a:srgbClr val="0000FF"/>
                </a:solidFill>
              </a:rPr>
              <a:t> </a:t>
            </a:r>
            <a:r>
              <a:rPr lang="en-US" b="1" i="1" dirty="0">
                <a:solidFill>
                  <a:srgbClr val="0000FF"/>
                </a:solidFill>
              </a:rPr>
              <a:t>theory</a:t>
            </a:r>
            <a:r>
              <a:rPr lang="en-US" b="1" dirty="0">
                <a:solidFill>
                  <a:srgbClr val="0000FF"/>
                </a:solidFill>
              </a:rPr>
              <a:t> </a:t>
            </a:r>
            <a:r>
              <a:rPr lang="en-US" b="1" dirty="0"/>
              <a:t>is a rule for selecting the</a:t>
            </a:r>
            <a:r>
              <a:rPr lang="en-US" b="1" i="1" dirty="0"/>
              <a:t> </a:t>
            </a:r>
            <a:r>
              <a:rPr lang="en-US" b="1" i="1" dirty="0">
                <a:solidFill>
                  <a:srgbClr val="0000FF"/>
                </a:solidFill>
              </a:rPr>
              <a:t>class of </a:t>
            </a:r>
            <a:r>
              <a:rPr lang="en-US" b="1" i="1" dirty="0" smtClean="0">
                <a:solidFill>
                  <a:srgbClr val="0000FF"/>
                </a:solidFill>
              </a:rPr>
              <a:t>sections </a:t>
            </a:r>
            <a:r>
              <a:rPr lang="en-US" b="1" dirty="0"/>
              <a:t>of the gauge natural bundle of one-form fields that obey the </a:t>
            </a:r>
            <a:r>
              <a:rPr lang="en-US" b="1" i="1" dirty="0" smtClean="0">
                <a:solidFill>
                  <a:srgbClr val="0000FF"/>
                </a:solidFill>
              </a:rPr>
              <a:t>linear </a:t>
            </a:r>
            <a:r>
              <a:rPr lang="en-US" b="1" dirty="0" smtClean="0">
                <a:solidFill>
                  <a:srgbClr val="0000FF"/>
                </a:solidFill>
              </a:rPr>
              <a:t>(</a:t>
            </a:r>
            <a:r>
              <a:rPr lang="en-US" b="1" i="1" dirty="0" smtClean="0">
                <a:solidFill>
                  <a:srgbClr val="0000FF"/>
                </a:solidFill>
              </a:rPr>
              <a:t>non-linear</a:t>
            </a:r>
            <a:r>
              <a:rPr lang="en-US" b="1" dirty="0" smtClean="0">
                <a:solidFill>
                  <a:srgbClr val="0000FF"/>
                </a:solidFill>
              </a:rPr>
              <a:t>)</a:t>
            </a:r>
            <a:r>
              <a:rPr lang="en-US" b="1" i="1" dirty="0" smtClean="0">
                <a:solidFill>
                  <a:srgbClr val="0000FF"/>
                </a:solidFill>
              </a:rPr>
              <a:t> gauge-invariant Maxwell </a:t>
            </a:r>
            <a:r>
              <a:rPr lang="en-US" b="1" dirty="0" smtClean="0">
                <a:solidFill>
                  <a:srgbClr val="0000FF"/>
                </a:solidFill>
              </a:rPr>
              <a:t>(</a:t>
            </a:r>
            <a:r>
              <a:rPr lang="en-US" b="1" i="1" dirty="0" smtClean="0">
                <a:solidFill>
                  <a:srgbClr val="0000FF"/>
                </a:solidFill>
              </a:rPr>
              <a:t>Born-</a:t>
            </a:r>
            <a:r>
              <a:rPr lang="en-US" b="1" i="1" dirty="0" err="1" smtClean="0">
                <a:solidFill>
                  <a:srgbClr val="0000FF"/>
                </a:solidFill>
              </a:rPr>
              <a:t>Infeld</a:t>
            </a:r>
            <a:r>
              <a:rPr lang="en-US" b="1" dirty="0" smtClean="0">
                <a:solidFill>
                  <a:srgbClr val="0000FF"/>
                </a:solidFill>
              </a:rPr>
              <a:t>)</a:t>
            </a:r>
            <a:r>
              <a:rPr lang="en-US" b="1" i="1" dirty="0" smtClean="0">
                <a:solidFill>
                  <a:srgbClr val="0000FF"/>
                </a:solidFill>
              </a:rPr>
              <a:t> equations</a:t>
            </a:r>
            <a:r>
              <a:rPr lang="en-US" b="1" dirty="0"/>
              <a:t>. </a:t>
            </a:r>
          </a:p>
          <a:p>
            <a:pPr>
              <a:buNone/>
            </a:pPr>
            <a:r>
              <a:rPr lang="en-US" b="1" i="1" dirty="0" smtClean="0"/>
              <a:t>		</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4572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rgbClr val="0000FF"/>
                </a:solidFill>
                <a:effectLst/>
                <a:uLnTx/>
                <a:uFillTx/>
                <a:latin typeface="+mj-lt"/>
                <a:ea typeface="+mj-ea"/>
                <a:cs typeface="+mj-cs"/>
              </a:rPr>
              <a:t>Physical Concepts and Mathematical Structures</a:t>
            </a:r>
            <a:endParaRPr kumimoji="0" lang="en-US" sz="5400" b="0"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4000" b="1" i="0" u="none" strike="noStrike" kern="1200" cap="none" spc="0" normalizeH="0" baseline="0" noProof="0" dirty="0" smtClean="0">
              <a:ln>
                <a:noFill/>
              </a:ln>
              <a:solidFill>
                <a:srgbClr val="0070C0"/>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70C0"/>
                </a:solidFill>
                <a:effectLst/>
                <a:uLnTx/>
                <a:uFillTx/>
                <a:latin typeface="+mn-lt"/>
                <a:ea typeface="+mn-ea"/>
                <a:cs typeface="+mn-cs"/>
              </a:rPr>
              <a:t>            </a:t>
            </a:r>
            <a:r>
              <a:rPr kumimoji="0" lang="en-US" sz="4000" b="1" i="0" u="none" strike="noStrike" kern="1200" cap="none" spc="0" normalizeH="0" baseline="0" noProof="0" dirty="0" smtClean="0">
                <a:ln>
                  <a:noFill/>
                </a:ln>
                <a:solidFill>
                  <a:srgbClr val="0000FF"/>
                </a:solidFill>
                <a:effectLst/>
                <a:uLnTx/>
                <a:uFillTx/>
                <a:latin typeface="+mn-lt"/>
                <a:ea typeface="+mn-ea"/>
                <a:cs typeface="+mn-cs"/>
              </a:rPr>
              <a:t>Theories and Bundles</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00FF"/>
                </a:solidFill>
                <a:effectLst/>
                <a:uLnTx/>
                <a:uFillTx/>
                <a:latin typeface="+mn-lt"/>
                <a:ea typeface="+mn-ea"/>
                <a:cs typeface="+mn-cs"/>
              </a:rPr>
              <a:t>             Models and Sections</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0000FF"/>
                </a:solidFill>
                <a:effectLst/>
                <a:uLnTx/>
                <a:uFillTx/>
                <a:latin typeface="+mn-lt"/>
                <a:ea typeface="+mn-ea"/>
                <a:cs typeface="+mn-cs"/>
              </a:rPr>
              <a:t>         Particular Theory and Rule</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000" b="1" i="0" u="none" strike="noStrike" kern="1200" cap="none" spc="0" normalizeH="0" baseline="0" noProof="0" dirty="0" smtClean="0">
                <a:ln>
                  <a:noFill/>
                </a:ln>
                <a:solidFill>
                  <a:srgbClr val="FF0000"/>
                </a:solidFill>
                <a:effectLst/>
                <a:uLnTx/>
                <a:uFillTx/>
                <a:latin typeface="+mn-lt"/>
                <a:ea typeface="+mn-ea"/>
                <a:cs typeface="+mn-cs"/>
              </a:rPr>
              <a:t>   Jet Extensions, Forgetful </a:t>
            </a:r>
            <a:r>
              <a:rPr kumimoji="0" lang="en-US" sz="4000" b="1" i="0" u="none" strike="noStrike" kern="1200" cap="none" spc="0" normalizeH="0" baseline="0" noProof="0" dirty="0" err="1" smtClean="0">
                <a:ln>
                  <a:noFill/>
                </a:ln>
                <a:solidFill>
                  <a:srgbClr val="FF0000"/>
                </a:solidFill>
                <a:effectLst/>
                <a:uLnTx/>
                <a:uFillTx/>
                <a:latin typeface="+mn-lt"/>
                <a:ea typeface="+mn-ea"/>
                <a:cs typeface="+mn-cs"/>
              </a:rPr>
              <a:t>Functors</a:t>
            </a:r>
            <a:endParaRPr kumimoji="0" lang="en-US" sz="4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Autofit/>
          </a:bodyPr>
          <a:lstStyle/>
          <a:p>
            <a:r>
              <a:rPr lang="en-US" sz="4800" b="1" dirty="0" smtClean="0">
                <a:solidFill>
                  <a:srgbClr val="0000FF"/>
                </a:solidFill>
              </a:rPr>
              <a:t>Jet Extensions, Forgetful </a:t>
            </a:r>
            <a:r>
              <a:rPr lang="en-US" sz="4800" b="1" dirty="0" err="1" smtClean="0">
                <a:solidFill>
                  <a:srgbClr val="0000FF"/>
                </a:solidFill>
              </a:rPr>
              <a:t>Functors</a:t>
            </a:r>
            <a:endParaRPr lang="en-US" sz="4800" b="1" dirty="0">
              <a:solidFill>
                <a:srgbClr val="0000FF"/>
              </a:solidFill>
            </a:endParaRPr>
          </a:p>
        </p:txBody>
      </p:sp>
      <p:sp>
        <p:nvSpPr>
          <p:cNvPr id="3" name="Content Placeholder 2"/>
          <p:cNvSpPr>
            <a:spLocks noGrp="1"/>
          </p:cNvSpPr>
          <p:nvPr>
            <p:ph idx="1"/>
          </p:nvPr>
        </p:nvSpPr>
        <p:spPr>
          <a:xfrm>
            <a:off x="457200" y="1798637"/>
            <a:ext cx="8229600" cy="4525963"/>
          </a:xfrm>
        </p:spPr>
        <p:txBody>
          <a:bodyPr>
            <a:normAutofit fontScale="92500" lnSpcReduction="10000"/>
          </a:bodyPr>
          <a:lstStyle/>
          <a:p>
            <a:pPr>
              <a:buNone/>
            </a:pPr>
            <a:r>
              <a:rPr lang="en-US" b="1" dirty="0" smtClean="0"/>
              <a:t>	In </a:t>
            </a:r>
            <a:r>
              <a:rPr lang="en-US" b="1" dirty="0"/>
              <a:t>both of these cases</a:t>
            </a:r>
            <a:r>
              <a:rPr lang="en-US" b="1" dirty="0" smtClean="0"/>
              <a:t>, as in most others, </a:t>
            </a:r>
            <a:r>
              <a:rPr lang="en-US" b="1" dirty="0"/>
              <a:t>we would have to go to the </a:t>
            </a:r>
            <a:r>
              <a:rPr lang="en-US" b="1" i="1" dirty="0">
                <a:solidFill>
                  <a:srgbClr val="FF0000"/>
                </a:solidFill>
              </a:rPr>
              <a:t>second jet extension </a:t>
            </a:r>
            <a:r>
              <a:rPr lang="en-US" b="1" dirty="0"/>
              <a:t>of </a:t>
            </a:r>
            <a:r>
              <a:rPr lang="en-US" b="1" dirty="0" smtClean="0"/>
              <a:t>the </a:t>
            </a:r>
            <a:r>
              <a:rPr lang="en-US" b="1" dirty="0"/>
              <a:t>bundle in order to formulate the relevant differential equations, and thus make the rule precise. But, with the use of </a:t>
            </a:r>
            <a:r>
              <a:rPr lang="en-US" b="1" i="1" dirty="0">
                <a:solidFill>
                  <a:srgbClr val="FF0000"/>
                </a:solidFill>
              </a:rPr>
              <a:t>forgetful </a:t>
            </a:r>
            <a:r>
              <a:rPr lang="en-US" b="1" i="1" dirty="0" err="1">
                <a:solidFill>
                  <a:srgbClr val="FF0000"/>
                </a:solidFill>
              </a:rPr>
              <a:t>functors</a:t>
            </a:r>
            <a:r>
              <a:rPr lang="en-US" b="1" dirty="0"/>
              <a:t>, we may abstract from differentiability and even continuity in order to give definitions that apply to a much </a:t>
            </a:r>
            <a:r>
              <a:rPr lang="en-US" b="1" dirty="0">
                <a:solidFill>
                  <a:srgbClr val="FF0000"/>
                </a:solidFill>
              </a:rPr>
              <a:t>wider </a:t>
            </a:r>
            <a:r>
              <a:rPr lang="en-US" b="1" dirty="0" smtClean="0">
                <a:solidFill>
                  <a:srgbClr val="FF0000"/>
                </a:solidFill>
              </a:rPr>
              <a:t>class </a:t>
            </a:r>
            <a:r>
              <a:rPr lang="en-US" b="1" dirty="0">
                <a:solidFill>
                  <a:srgbClr val="FF0000"/>
                </a:solidFill>
              </a:rPr>
              <a:t>of theories</a:t>
            </a:r>
            <a:r>
              <a:rPr lang="en-US" b="1" dirty="0"/>
              <a:t>, to which the concepts of </a:t>
            </a:r>
            <a:r>
              <a:rPr lang="en-US" b="1" dirty="0">
                <a:solidFill>
                  <a:srgbClr val="FF0000"/>
                </a:solidFill>
              </a:rPr>
              <a:t>continuity and differentiability may not be applicable</a:t>
            </a:r>
            <a:r>
              <a:rPr lang="en-US" b="1" dirty="0"/>
              <a: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00FF"/>
                </a:solidFill>
              </a:rPr>
              <a:t>General Relativity</a:t>
            </a:r>
            <a:endParaRPr lang="en-US" sz="6000" b="1" dirty="0">
              <a:solidFill>
                <a:srgbClr val="0000FF"/>
              </a:solidFill>
            </a:endParaRPr>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b="1" dirty="0" smtClean="0">
                <a:solidFill>
                  <a:srgbClr val="FF0000"/>
                </a:solidFill>
              </a:rPr>
              <a:t>Einstein’s Vision</a:t>
            </a:r>
          </a:p>
          <a:p>
            <a:pPr>
              <a:buNone/>
            </a:pPr>
            <a:r>
              <a:rPr lang="en-US" b="1" dirty="0" smtClean="0"/>
              <a:t>                        Realizing Einstein’s Vision</a:t>
            </a:r>
          </a:p>
          <a:p>
            <a:pPr>
              <a:buNone/>
            </a:pPr>
            <a:r>
              <a:rPr lang="en-US" b="1" dirty="0" smtClean="0"/>
              <a:t>        Background-Dependence versus Background-	           	Independence</a:t>
            </a:r>
          </a:p>
          <a:p>
            <a:pPr>
              <a:buNone/>
            </a:pPr>
            <a:r>
              <a:rPr lang="en-US" b="1" dirty="0" smtClean="0"/>
              <a:t>  Background-Independence and </a:t>
            </a:r>
            <a:r>
              <a:rPr lang="en-US" b="1" dirty="0" err="1" smtClean="0"/>
              <a:t>Diffeomorphisms</a:t>
            </a:r>
            <a:r>
              <a:rPr lang="en-US" b="1" dirty="0" smtClean="0"/>
              <a:t> </a:t>
            </a:r>
          </a:p>
          <a:p>
            <a:pPr>
              <a:buNone/>
            </a:pPr>
            <a:r>
              <a:rPr lang="en-US" b="1" dirty="0" smtClean="0"/>
              <a:t>                    Geometry </a:t>
            </a:r>
            <a:r>
              <a:rPr lang="en-US" b="1" i="1" dirty="0" smtClean="0"/>
              <a:t>versus</a:t>
            </a:r>
            <a:r>
              <a:rPr lang="en-US" b="1" dirty="0" smtClean="0"/>
              <a:t> Algebra</a:t>
            </a:r>
          </a:p>
          <a:p>
            <a:pPr>
              <a:buNone/>
            </a:pPr>
            <a:r>
              <a:rPr lang="en-US" b="1" dirty="0" smtClean="0"/>
              <a:t>                         Global </a:t>
            </a:r>
            <a:r>
              <a:rPr lang="en-US" b="1" i="1" dirty="0" smtClean="0"/>
              <a:t>versus</a:t>
            </a:r>
            <a:r>
              <a:rPr lang="en-US" b="1" dirty="0" smtClean="0"/>
              <a:t> Local</a:t>
            </a:r>
          </a:p>
          <a:p>
            <a:pPr>
              <a:buNone/>
            </a:pPr>
            <a:r>
              <a:rPr lang="en-US" b="1" dirty="0" smtClean="0"/>
              <a:t>                         Closed </a:t>
            </a:r>
            <a:r>
              <a:rPr lang="en-US" b="1" i="1" dirty="0" smtClean="0"/>
              <a:t>versus</a:t>
            </a:r>
            <a:r>
              <a:rPr lang="en-US" b="1" dirty="0" smtClean="0"/>
              <a:t> Open</a:t>
            </a:r>
          </a:p>
          <a:p>
            <a:pPr>
              <a:buNone/>
            </a:pPr>
            <a:r>
              <a:rPr lang="en-US" b="1" dirty="0" smtClean="0"/>
              <a:t/>
            </a:r>
            <a:br>
              <a:rPr lang="en-US" b="1" dirty="0" smtClean="0"/>
            </a:br>
            <a:endParaRPr lang="en-US" b="1"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8000" b="1" dirty="0" smtClean="0">
                <a:solidFill>
                  <a:srgbClr val="0000FF"/>
                </a:solidFill>
              </a:rPr>
              <a:t>Albert Einstein</a:t>
            </a:r>
            <a:endParaRPr lang="en-US" sz="8000" b="1" dirty="0">
              <a:solidFill>
                <a:srgbClr val="0000FF"/>
              </a:solidFill>
            </a:endParaRPr>
          </a:p>
        </p:txBody>
      </p:sp>
      <p:pic>
        <p:nvPicPr>
          <p:cNvPr id="168962" name="Picture 2" descr="http://centros.edu.xunta.es/ceipcondesadefenosa/bibliocondesa/proxectos/astronomos/images/AlbertEinstein.jpg"/>
          <p:cNvPicPr>
            <a:picLocks noChangeAspect="1" noChangeArrowheads="1"/>
          </p:cNvPicPr>
          <p:nvPr/>
        </p:nvPicPr>
        <p:blipFill>
          <a:blip r:embed="rId3" cstate="print"/>
          <a:srcRect/>
          <a:stretch>
            <a:fillRect/>
          </a:stretch>
        </p:blipFill>
        <p:spPr bwMode="auto">
          <a:xfrm>
            <a:off x="1866755" y="1447800"/>
            <a:ext cx="5524645" cy="5394960"/>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b="1" dirty="0" smtClean="0">
                <a:solidFill>
                  <a:srgbClr val="0000FF"/>
                </a:solidFill>
              </a:rPr>
              <a:t>“The Theory of Relativity” (1925)</a:t>
            </a:r>
            <a:endParaRPr lang="en-US" dirty="0">
              <a:solidFill>
                <a:srgbClr val="0000FF"/>
              </a:solidFill>
            </a:endParaRPr>
          </a:p>
        </p:txBody>
      </p:sp>
      <p:sp>
        <p:nvSpPr>
          <p:cNvPr id="3" name="Content Placeholder 2"/>
          <p:cNvSpPr>
            <a:spLocks noGrp="1"/>
          </p:cNvSpPr>
          <p:nvPr>
            <p:ph idx="1"/>
          </p:nvPr>
        </p:nvSpPr>
        <p:spPr>
          <a:xfrm>
            <a:off x="457200" y="1447800"/>
            <a:ext cx="8229600" cy="4525963"/>
          </a:xfrm>
        </p:spPr>
        <p:txBody>
          <a:bodyPr>
            <a:noAutofit/>
          </a:bodyPr>
          <a:lstStyle/>
          <a:p>
            <a:pPr>
              <a:buNone/>
            </a:pPr>
            <a:r>
              <a:rPr lang="en-US" sz="3600" b="1" dirty="0" smtClean="0"/>
              <a:t>	The general theory of relativity brings with it a much deeper modification of the doctrine of Space and Time than in the special theory. … [T]here is </a:t>
            </a:r>
            <a:r>
              <a:rPr lang="en-US" sz="3600" b="1" dirty="0" smtClean="0">
                <a:solidFill>
                  <a:srgbClr val="FF0000"/>
                </a:solidFill>
              </a:rPr>
              <a:t>no geometry </a:t>
            </a:r>
            <a:r>
              <a:rPr lang="en-US" sz="3600" b="1" dirty="0" smtClean="0"/>
              <a:t>and </a:t>
            </a:r>
            <a:r>
              <a:rPr lang="en-US" sz="3600" b="1" dirty="0" smtClean="0">
                <a:solidFill>
                  <a:srgbClr val="FF0000"/>
                </a:solidFill>
              </a:rPr>
              <a:t>kinematics independent</a:t>
            </a:r>
            <a:r>
              <a:rPr lang="en-US" sz="3600" b="1" dirty="0" smtClean="0"/>
              <a:t> of the </a:t>
            </a:r>
            <a:r>
              <a:rPr lang="en-US" sz="3600" b="1" dirty="0" smtClean="0">
                <a:solidFill>
                  <a:srgbClr val="FF0000"/>
                </a:solidFill>
              </a:rPr>
              <a:t>remainder of physics</a:t>
            </a:r>
            <a:r>
              <a:rPr lang="en-US" sz="3600" b="1" dirty="0" smtClean="0"/>
              <a:t> since the behavior of measuring rods and clocks is conditioned by the gravitational field.  </a:t>
            </a:r>
            <a:endParaRPr lang="en-US" sz="3600" b="1"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b="1" dirty="0" smtClean="0">
                <a:solidFill>
                  <a:srgbClr val="0000FF"/>
                </a:solidFill>
              </a:rPr>
              <a:t>“The Theory of Relativity” (1925)</a:t>
            </a:r>
            <a:endParaRPr lang="en-US" b="1" dirty="0">
              <a:solidFill>
                <a:srgbClr val="0000FF"/>
              </a:solidFill>
            </a:endParaRPr>
          </a:p>
        </p:txBody>
      </p:sp>
      <p:sp>
        <p:nvSpPr>
          <p:cNvPr id="3" name="Content Placeholder 2"/>
          <p:cNvSpPr>
            <a:spLocks noGrp="1"/>
          </p:cNvSpPr>
          <p:nvPr>
            <p:ph idx="1"/>
          </p:nvPr>
        </p:nvSpPr>
        <p:spPr/>
        <p:txBody>
          <a:bodyPr>
            <a:normAutofit lnSpcReduction="10000"/>
          </a:bodyPr>
          <a:lstStyle/>
          <a:p>
            <a:pPr>
              <a:buNone/>
            </a:pPr>
            <a:r>
              <a:rPr lang="en-US" b="1" dirty="0" smtClean="0"/>
              <a:t>	To be sure, one arranges the system of occurrences, that is, the </a:t>
            </a:r>
            <a:r>
              <a:rPr lang="en-US" b="1" dirty="0" smtClean="0">
                <a:solidFill>
                  <a:srgbClr val="FF0000"/>
                </a:solidFill>
              </a:rPr>
              <a:t>point-events</a:t>
            </a:r>
            <a:r>
              <a:rPr lang="en-US" b="1" dirty="0" smtClean="0"/>
              <a:t> also here in a </a:t>
            </a:r>
            <a:r>
              <a:rPr lang="en-US" b="1" dirty="0" smtClean="0">
                <a:solidFill>
                  <a:srgbClr val="FF0000"/>
                </a:solidFill>
              </a:rPr>
              <a:t>four-dimensional continuum </a:t>
            </a:r>
            <a:r>
              <a:rPr lang="en-US" b="1" dirty="0" smtClean="0"/>
              <a:t>(space-time); however, the behavior of rods and clocks (the geometry, that is, in general the metric) is determined in the continuum by the </a:t>
            </a:r>
            <a:r>
              <a:rPr lang="en-US" b="1" dirty="0" smtClean="0">
                <a:solidFill>
                  <a:srgbClr val="FF0000"/>
                </a:solidFill>
              </a:rPr>
              <a:t>gravitational field</a:t>
            </a:r>
            <a:r>
              <a:rPr lang="en-US" b="1" dirty="0" smtClean="0"/>
              <a:t>. The latter is therefore a </a:t>
            </a:r>
            <a:r>
              <a:rPr lang="en-US" b="1" dirty="0" smtClean="0">
                <a:solidFill>
                  <a:srgbClr val="FF0000"/>
                </a:solidFill>
              </a:rPr>
              <a:t>physical condition of space </a:t>
            </a:r>
            <a:r>
              <a:rPr lang="en-US" b="1" dirty="0" smtClean="0"/>
              <a:t>that simultaneously </a:t>
            </a:r>
            <a:r>
              <a:rPr lang="en-US" b="1" dirty="0" smtClean="0">
                <a:solidFill>
                  <a:srgbClr val="FF0000"/>
                </a:solidFill>
              </a:rPr>
              <a:t>determines gravitation</a:t>
            </a:r>
            <a:r>
              <a:rPr lang="en-US" b="1" dirty="0" smtClean="0"/>
              <a:t>, </a:t>
            </a:r>
            <a:r>
              <a:rPr lang="en-US" b="1" dirty="0" smtClean="0">
                <a:solidFill>
                  <a:srgbClr val="FF0000"/>
                </a:solidFill>
              </a:rPr>
              <a:t>inertia</a:t>
            </a:r>
            <a:r>
              <a:rPr lang="en-US" b="1" dirty="0" smtClean="0"/>
              <a:t> and the </a:t>
            </a:r>
            <a:r>
              <a:rPr lang="en-US" b="1" dirty="0" smtClean="0">
                <a:solidFill>
                  <a:srgbClr val="FF0000"/>
                </a:solidFill>
              </a:rPr>
              <a:t>metric</a:t>
            </a:r>
            <a:r>
              <a:rPr lang="en-US" b="1" dirty="0" smtClean="0"/>
              <a:t>. </a:t>
            </a:r>
          </a:p>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solidFill>
                  <a:srgbClr val="0000FF"/>
                </a:solidFill>
              </a:rPr>
              <a:t>“Relativity and the Problem of Space“ (1952) </a:t>
            </a:r>
            <a:endParaRPr lang="en-US" b="1" dirty="0">
              <a:solidFill>
                <a:srgbClr val="0000FF"/>
              </a:solidFill>
            </a:endParaRPr>
          </a:p>
        </p:txBody>
      </p:sp>
      <p:sp>
        <p:nvSpPr>
          <p:cNvPr id="3" name="Content Placeholder 2"/>
          <p:cNvSpPr>
            <a:spLocks noGrp="1"/>
          </p:cNvSpPr>
          <p:nvPr>
            <p:ph idx="1"/>
          </p:nvPr>
        </p:nvSpPr>
        <p:spPr>
          <a:xfrm>
            <a:off x="457200" y="1447800"/>
            <a:ext cx="8229600" cy="4525963"/>
          </a:xfrm>
        </p:spPr>
        <p:txBody>
          <a:bodyPr>
            <a:noAutofit/>
          </a:bodyPr>
          <a:lstStyle/>
          <a:p>
            <a:pPr>
              <a:buNone/>
            </a:pPr>
            <a:r>
              <a:rPr lang="en-US" b="1" dirty="0" smtClean="0"/>
              <a:t>	On the basis of the general theory of </a:t>
            </a:r>
            <a:r>
              <a:rPr lang="en-US" b="1" dirty="0" err="1" smtClean="0"/>
              <a:t>relativ-ity</a:t>
            </a:r>
            <a:r>
              <a:rPr lang="en-US" b="1" dirty="0" smtClean="0"/>
              <a:t> ... </a:t>
            </a:r>
            <a:r>
              <a:rPr lang="en-US" b="1" dirty="0" smtClean="0">
                <a:solidFill>
                  <a:srgbClr val="FF0000"/>
                </a:solidFill>
              </a:rPr>
              <a:t>space as opposed to ‘what fills space’ ... has no separate existence</a:t>
            </a:r>
            <a:r>
              <a:rPr lang="en-US" b="1" dirty="0" smtClean="0"/>
              <a:t>. If we imagine the </a:t>
            </a:r>
            <a:r>
              <a:rPr lang="en-US" b="1" dirty="0" smtClean="0">
                <a:solidFill>
                  <a:srgbClr val="FF0000"/>
                </a:solidFill>
              </a:rPr>
              <a:t>gravitational field to be removed</a:t>
            </a:r>
            <a:r>
              <a:rPr lang="en-US" b="1" dirty="0" smtClean="0"/>
              <a:t>, there does not remain a space of the type [of SR], but </a:t>
            </a:r>
            <a:r>
              <a:rPr lang="en-US" b="1" dirty="0" smtClean="0">
                <a:solidFill>
                  <a:srgbClr val="FF0000"/>
                </a:solidFill>
              </a:rPr>
              <a:t>absolutely nothing</a:t>
            </a:r>
            <a:r>
              <a:rPr lang="en-US" b="1" dirty="0" smtClean="0"/>
              <a:t>, not even a ‘topological space’... </a:t>
            </a:r>
            <a:r>
              <a:rPr lang="en-US" b="1" dirty="0" smtClean="0">
                <a:solidFill>
                  <a:srgbClr val="FF0000"/>
                </a:solidFill>
              </a:rPr>
              <a:t>There is no such thing as an empty space, i.e., a space without field</a:t>
            </a:r>
            <a:r>
              <a:rPr lang="en-US" b="1" dirty="0" smtClean="0"/>
              <a:t>. </a:t>
            </a:r>
            <a:r>
              <a:rPr lang="en-US" b="1" dirty="0" smtClean="0">
                <a:solidFill>
                  <a:srgbClr val="FF0000"/>
                </a:solidFill>
              </a:rPr>
              <a:t>Space-time</a:t>
            </a:r>
            <a:r>
              <a:rPr lang="en-US" b="1" dirty="0" smtClean="0"/>
              <a:t> does not claim existence on its own, but only as </a:t>
            </a:r>
            <a:r>
              <a:rPr lang="en-US" b="1" dirty="0" smtClean="0">
                <a:solidFill>
                  <a:srgbClr val="FF0000"/>
                </a:solidFill>
              </a:rPr>
              <a:t>a structural quality of the field</a:t>
            </a:r>
            <a:r>
              <a:rPr lang="en-US" b="1" dirty="0" smtClean="0"/>
              <a:t>. </a:t>
            </a:r>
            <a:endParaRPr lang="en-US" b="1"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0000FF"/>
                </a:solidFill>
                <a:effectLst/>
                <a:uLnTx/>
                <a:uFillTx/>
                <a:latin typeface="+mj-lt"/>
                <a:ea typeface="+mj-ea"/>
                <a:cs typeface="+mj-cs"/>
              </a:rPr>
              <a:t>General Relativity</a:t>
            </a:r>
            <a:endParaRPr kumimoji="0" lang="en-US" sz="6000" b="1"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Realizing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Background-Dependence versus Background-	           	Independence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Background-Independence and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Diffeomorphisms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Geometry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Algebra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Global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Local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Closed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Open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FF"/>
                </a:solidFill>
              </a:rPr>
              <a:t>Realizing Einstein’s Vision</a:t>
            </a:r>
            <a:endParaRPr lang="en-US" sz="5400" b="1" dirty="0">
              <a:solidFill>
                <a:srgbClr val="0000FF"/>
              </a:solidFill>
            </a:endParaRPr>
          </a:p>
        </p:txBody>
      </p:sp>
      <p:sp>
        <p:nvSpPr>
          <p:cNvPr id="3" name="Content Placeholder 2"/>
          <p:cNvSpPr>
            <a:spLocks noGrp="1"/>
          </p:cNvSpPr>
          <p:nvPr>
            <p:ph idx="1"/>
          </p:nvPr>
        </p:nvSpPr>
        <p:spPr/>
        <p:txBody>
          <a:bodyPr>
            <a:normAutofit/>
          </a:bodyPr>
          <a:lstStyle/>
          <a:p>
            <a:pPr>
              <a:buNone/>
            </a:pPr>
            <a:r>
              <a:rPr lang="en-US" b="1" dirty="0" smtClean="0"/>
              <a:t>	The concepts of </a:t>
            </a:r>
            <a:r>
              <a:rPr lang="en-US" b="1" dirty="0" smtClean="0">
                <a:solidFill>
                  <a:srgbClr val="FF0000"/>
                </a:solidFill>
              </a:rPr>
              <a:t>fiber bundles </a:t>
            </a:r>
            <a:r>
              <a:rPr lang="en-US" b="1" dirty="0" smtClean="0"/>
              <a:t>and </a:t>
            </a:r>
            <a:r>
              <a:rPr lang="en-US" b="1" dirty="0" smtClean="0">
                <a:solidFill>
                  <a:srgbClr val="FF0000"/>
                </a:solidFill>
              </a:rPr>
              <a:t>sheaves </a:t>
            </a:r>
            <a:r>
              <a:rPr lang="en-US" b="1" dirty="0" smtClean="0"/>
              <a:t>enable a mathematical </a:t>
            </a:r>
            <a:r>
              <a:rPr lang="en-US" b="1" dirty="0" smtClean="0">
                <a:solidFill>
                  <a:srgbClr val="FF0000"/>
                </a:solidFill>
              </a:rPr>
              <a:t>formulation</a:t>
            </a:r>
            <a:r>
              <a:rPr lang="en-US" b="1" dirty="0" smtClean="0"/>
              <a:t> of general relativity </a:t>
            </a:r>
            <a:r>
              <a:rPr lang="en-US" b="1" dirty="0" smtClean="0">
                <a:solidFill>
                  <a:srgbClr val="FF0000"/>
                </a:solidFill>
              </a:rPr>
              <a:t>consistent</a:t>
            </a:r>
            <a:r>
              <a:rPr lang="en-US" b="1" dirty="0" smtClean="0"/>
              <a:t> with </a:t>
            </a:r>
            <a:r>
              <a:rPr lang="en-US" b="1" dirty="0" smtClean="0">
                <a:solidFill>
                  <a:srgbClr val="FF0000"/>
                </a:solidFill>
              </a:rPr>
              <a:t>Einstein's vision</a:t>
            </a:r>
            <a:r>
              <a:rPr lang="en-US" b="1" dirty="0" smtClean="0"/>
              <a:t>.</a:t>
            </a:r>
          </a:p>
          <a:p>
            <a:pPr>
              <a:buNone/>
            </a:pPr>
            <a:r>
              <a:rPr lang="en-US" b="1" dirty="0" smtClean="0"/>
              <a:t>	No formalism can resolve a philosophical issue, such as </a:t>
            </a:r>
            <a:r>
              <a:rPr lang="en-US" b="1" dirty="0" smtClean="0">
                <a:solidFill>
                  <a:srgbClr val="00B050"/>
                </a:solidFill>
              </a:rPr>
              <a:t>absolute</a:t>
            </a:r>
            <a:r>
              <a:rPr lang="en-US" b="1" dirty="0" smtClean="0"/>
              <a:t> versus </a:t>
            </a:r>
            <a:r>
              <a:rPr lang="en-US" b="1" dirty="0" smtClean="0">
                <a:solidFill>
                  <a:srgbClr val="FF0000"/>
                </a:solidFill>
              </a:rPr>
              <a:t>relational</a:t>
            </a:r>
            <a:r>
              <a:rPr lang="en-US" b="1" dirty="0" smtClean="0"/>
              <a:t> concepts of space-time, but: </a:t>
            </a:r>
          </a:p>
          <a:p>
            <a:pPr>
              <a:buNone/>
            </a:pPr>
            <a:r>
              <a:rPr lang="en-US" b="1" dirty="0" smtClean="0"/>
              <a:t>	</a:t>
            </a:r>
            <a:endParaRPr lang="en-US" b="1"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smtClean="0">
                <a:solidFill>
                  <a:srgbClr val="0000FF"/>
                </a:solidFill>
              </a:rPr>
              <a:t>Traditional Approach: Manifold First</a:t>
            </a:r>
            <a:endParaRPr lang="en-US" sz="4800" b="1" dirty="0">
              <a:solidFill>
                <a:srgbClr val="0000FF"/>
              </a:solidFill>
            </a:endParaRPr>
          </a:p>
        </p:txBody>
      </p:sp>
      <p:sp>
        <p:nvSpPr>
          <p:cNvPr id="3" name="Content Placeholder 2"/>
          <p:cNvSpPr>
            <a:spLocks noGrp="1"/>
          </p:cNvSpPr>
          <p:nvPr>
            <p:ph idx="1"/>
          </p:nvPr>
        </p:nvSpPr>
        <p:spPr/>
        <p:txBody>
          <a:bodyPr>
            <a:noAutofit/>
          </a:bodyPr>
          <a:lstStyle/>
          <a:p>
            <a:pPr>
              <a:buNone/>
            </a:pPr>
            <a:r>
              <a:rPr lang="en-US" b="1" dirty="0" smtClean="0"/>
              <a:t>	</a:t>
            </a:r>
            <a:r>
              <a:rPr lang="en-US" sz="3600" b="1" dirty="0" smtClean="0"/>
              <a:t>The </a:t>
            </a:r>
            <a:r>
              <a:rPr lang="en-US" sz="3600" b="1" dirty="0" smtClean="0">
                <a:solidFill>
                  <a:srgbClr val="00B050"/>
                </a:solidFill>
              </a:rPr>
              <a:t>traditional approach </a:t>
            </a:r>
            <a:r>
              <a:rPr lang="en-US" sz="3600" b="1" dirty="0" smtClean="0"/>
              <a:t>followed by most current textbooks, starts from a </a:t>
            </a:r>
            <a:r>
              <a:rPr lang="en-US" sz="3600" b="1" dirty="0" smtClean="0">
                <a:solidFill>
                  <a:srgbClr val="00B050"/>
                </a:solidFill>
              </a:rPr>
              <a:t>manifold </a:t>
            </a:r>
            <a:r>
              <a:rPr lang="en-US" sz="3600" b="1" i="1" dirty="0" smtClean="0">
                <a:solidFill>
                  <a:srgbClr val="00B050"/>
                </a:solidFill>
              </a:rPr>
              <a:t>M</a:t>
            </a:r>
            <a:r>
              <a:rPr lang="en-US" sz="3600" b="1" dirty="0" smtClean="0"/>
              <a:t> and defines various </a:t>
            </a:r>
            <a:r>
              <a:rPr lang="en-US" sz="3600" b="1" dirty="0" smtClean="0">
                <a:solidFill>
                  <a:srgbClr val="00B050"/>
                </a:solidFill>
              </a:rPr>
              <a:t>geometric object fields </a:t>
            </a:r>
            <a:r>
              <a:rPr lang="en-US" sz="3600" b="1" dirty="0" smtClean="0"/>
              <a:t>on it. </a:t>
            </a:r>
          </a:p>
          <a:p>
            <a:pPr>
              <a:buNone/>
            </a:pPr>
            <a:r>
              <a:rPr lang="en-US" sz="3600" b="1" dirty="0" smtClean="0"/>
              <a:t>	This gives </a:t>
            </a:r>
            <a:r>
              <a:rPr lang="en-US" sz="3600" b="1" dirty="0" smtClean="0">
                <a:solidFill>
                  <a:srgbClr val="00B050"/>
                </a:solidFill>
              </a:rPr>
              <a:t>absolutists</a:t>
            </a:r>
            <a:r>
              <a:rPr lang="en-US" sz="3600" b="1" dirty="0" smtClean="0">
                <a:solidFill>
                  <a:srgbClr val="FF0000"/>
                </a:solidFill>
              </a:rPr>
              <a:t> </a:t>
            </a:r>
            <a:r>
              <a:rPr lang="en-US" sz="3600" b="1" dirty="0" smtClean="0"/>
              <a:t>an </a:t>
            </a:r>
            <a:r>
              <a:rPr lang="en-US" sz="3600" b="1" dirty="0" smtClean="0">
                <a:solidFill>
                  <a:srgbClr val="00B050"/>
                </a:solidFill>
              </a:rPr>
              <a:t>initial advantage</a:t>
            </a:r>
            <a:r>
              <a:rPr lang="en-US" sz="3600" b="1" dirty="0" smtClean="0"/>
              <a:t>: A </a:t>
            </a:r>
            <a:r>
              <a:rPr lang="en-US" sz="3600" b="1" dirty="0" err="1" smtClean="0">
                <a:solidFill>
                  <a:srgbClr val="FF0000"/>
                </a:solidFill>
              </a:rPr>
              <a:t>relationalist</a:t>
            </a:r>
            <a:r>
              <a:rPr lang="en-US" sz="3600" b="1" dirty="0" smtClean="0"/>
              <a:t> somehow must explain away the </a:t>
            </a:r>
            <a:r>
              <a:rPr lang="en-US" sz="3600" b="1" dirty="0" smtClean="0">
                <a:solidFill>
                  <a:srgbClr val="FF0000"/>
                </a:solidFill>
              </a:rPr>
              <a:t>apparent  priority of </a:t>
            </a:r>
            <a:r>
              <a:rPr lang="en-US" sz="3600" b="1" i="1" dirty="0" smtClean="0">
                <a:solidFill>
                  <a:srgbClr val="FF0000"/>
                </a:solidFill>
              </a:rPr>
              <a:t>M</a:t>
            </a:r>
            <a:r>
              <a:rPr lang="en-US" sz="3600" b="1" dirty="0" smtClean="0"/>
              <a:t>. </a:t>
            </a:r>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FF"/>
                </a:solidFill>
              </a:rPr>
              <a:t>Modern Approach: Bundles</a:t>
            </a:r>
            <a:endParaRPr lang="en-US" sz="5400" dirty="0">
              <a:solidFill>
                <a:srgbClr val="0000FF"/>
              </a:solidFill>
            </a:endParaRPr>
          </a:p>
        </p:txBody>
      </p:sp>
      <p:sp>
        <p:nvSpPr>
          <p:cNvPr id="3" name="Content Placeholder 2"/>
          <p:cNvSpPr>
            <a:spLocks noGrp="1"/>
          </p:cNvSpPr>
          <p:nvPr>
            <p:ph idx="1"/>
          </p:nvPr>
        </p:nvSpPr>
        <p:spPr>
          <a:xfrm>
            <a:off x="457200" y="1371600"/>
            <a:ext cx="8229600" cy="4525963"/>
          </a:xfrm>
        </p:spPr>
        <p:txBody>
          <a:bodyPr>
            <a:noAutofit/>
          </a:bodyPr>
          <a:lstStyle/>
          <a:p>
            <a:pPr>
              <a:buNone/>
            </a:pPr>
            <a:r>
              <a:rPr lang="en-US" b="1" dirty="0" smtClean="0"/>
              <a:t>	A </a:t>
            </a:r>
            <a:r>
              <a:rPr lang="en-US" b="1" dirty="0" smtClean="0">
                <a:solidFill>
                  <a:srgbClr val="FF0000"/>
                </a:solidFill>
              </a:rPr>
              <a:t>modern approach </a:t>
            </a:r>
            <a:r>
              <a:rPr lang="en-US" b="1" dirty="0" smtClean="0"/>
              <a:t>starts from a </a:t>
            </a:r>
            <a:r>
              <a:rPr lang="en-US" b="1" dirty="0" smtClean="0">
                <a:solidFill>
                  <a:srgbClr val="FF0000"/>
                </a:solidFill>
              </a:rPr>
              <a:t>principal fiber bundle </a:t>
            </a:r>
            <a:r>
              <a:rPr lang="en-US" b="1" i="1" dirty="0" smtClean="0">
                <a:solidFill>
                  <a:srgbClr val="FF0000"/>
                </a:solidFill>
              </a:rPr>
              <a:t>P</a:t>
            </a:r>
            <a:r>
              <a:rPr lang="en-US" b="1" dirty="0" smtClean="0"/>
              <a:t> with </a:t>
            </a:r>
            <a:r>
              <a:rPr lang="en-US" b="1" dirty="0" smtClean="0">
                <a:solidFill>
                  <a:srgbClr val="FF0000"/>
                </a:solidFill>
              </a:rPr>
              <a:t>structure group </a:t>
            </a:r>
            <a:r>
              <a:rPr lang="en-US" b="1" i="1" dirty="0" smtClean="0">
                <a:solidFill>
                  <a:srgbClr val="FF0000"/>
                </a:solidFill>
              </a:rPr>
              <a:t>G</a:t>
            </a:r>
            <a:r>
              <a:rPr lang="en-US" b="1" dirty="0" smtClean="0">
                <a:solidFill>
                  <a:srgbClr val="FF0000"/>
                </a:solidFill>
              </a:rPr>
              <a:t> </a:t>
            </a:r>
            <a:r>
              <a:rPr lang="en-US" b="1" dirty="0" smtClean="0"/>
              <a:t>and </a:t>
            </a:r>
            <a:r>
              <a:rPr lang="en-US" b="1" dirty="0" smtClean="0">
                <a:solidFill>
                  <a:srgbClr val="FF0000"/>
                </a:solidFill>
              </a:rPr>
              <a:t>defines </a:t>
            </a:r>
            <a:r>
              <a:rPr lang="en-US" b="1" i="1" dirty="0" smtClean="0">
                <a:solidFill>
                  <a:srgbClr val="FF0000"/>
                </a:solidFill>
              </a:rPr>
              <a:t>M</a:t>
            </a:r>
            <a:r>
              <a:rPr lang="en-US" b="1" dirty="0" smtClean="0"/>
              <a:t> as the </a:t>
            </a:r>
            <a:r>
              <a:rPr lang="en-US" b="1" dirty="0" smtClean="0">
                <a:solidFill>
                  <a:srgbClr val="FF0000"/>
                </a:solidFill>
              </a:rPr>
              <a:t>quotient </a:t>
            </a:r>
            <a:r>
              <a:rPr lang="en-US" b="1" i="1" dirty="0" smtClean="0">
                <a:solidFill>
                  <a:srgbClr val="FF0000"/>
                </a:solidFill>
              </a:rPr>
              <a:t>P/G</a:t>
            </a:r>
            <a:r>
              <a:rPr lang="en-US" b="1" dirty="0" smtClean="0"/>
              <a:t>. </a:t>
            </a:r>
          </a:p>
          <a:p>
            <a:pPr>
              <a:buNone/>
            </a:pPr>
            <a:r>
              <a:rPr lang="en-US" b="1" dirty="0" smtClean="0"/>
              <a:t>	This gives </a:t>
            </a:r>
            <a:r>
              <a:rPr lang="en-US" b="1" dirty="0" err="1" smtClean="0">
                <a:solidFill>
                  <a:srgbClr val="FF0000"/>
                </a:solidFill>
              </a:rPr>
              <a:t>relationalists</a:t>
            </a:r>
            <a:r>
              <a:rPr lang="en-US" b="1" dirty="0" smtClean="0"/>
              <a:t> an </a:t>
            </a:r>
            <a:r>
              <a:rPr lang="en-US" b="1" dirty="0" smtClean="0">
                <a:solidFill>
                  <a:srgbClr val="FF0000"/>
                </a:solidFill>
              </a:rPr>
              <a:t>initial advantage</a:t>
            </a:r>
            <a:r>
              <a:rPr lang="en-US" b="1" dirty="0" smtClean="0"/>
              <a:t>: The whole package, which includes some geometric object field(s), a connection and a manifold, is there from the start, and an </a:t>
            </a:r>
            <a:r>
              <a:rPr lang="en-US" b="1" dirty="0" smtClean="0">
                <a:solidFill>
                  <a:srgbClr val="00B050"/>
                </a:solidFill>
              </a:rPr>
              <a:t>absolutist </a:t>
            </a:r>
            <a:r>
              <a:rPr lang="en-US" b="1" dirty="0" smtClean="0"/>
              <a:t>must explain why </a:t>
            </a:r>
            <a:r>
              <a:rPr lang="en-US" b="1" dirty="0" smtClean="0">
                <a:solidFill>
                  <a:srgbClr val="00B050"/>
                </a:solidFill>
              </a:rPr>
              <a:t>priority </a:t>
            </a:r>
            <a:r>
              <a:rPr lang="en-US" b="1" dirty="0" smtClean="0"/>
              <a:t>should be given to </a:t>
            </a:r>
            <a:r>
              <a:rPr lang="en-US" b="1" dirty="0" smtClean="0">
                <a:solidFill>
                  <a:srgbClr val="00B050"/>
                </a:solidFill>
              </a:rPr>
              <a:t>the manifold</a:t>
            </a:r>
            <a:r>
              <a:rPr lang="en-US" b="1" dirty="0" smtClean="0"/>
              <a:t>.</a:t>
            </a:r>
          </a:p>
          <a:p>
            <a:pPr>
              <a:buNone/>
            </a:pPr>
            <a:r>
              <a:rPr lang="en-US" b="1" dirty="0" smtClean="0"/>
              <a:t>	</a:t>
            </a:r>
            <a:endParaRPr lang="en-US" b="1"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FF"/>
                </a:solidFill>
              </a:rPr>
              <a:t>Realizing Einstein’s Vision</a:t>
            </a:r>
            <a:endParaRPr lang="en-US" sz="5400" dirty="0">
              <a:solidFill>
                <a:srgbClr val="0000FF"/>
              </a:solidFill>
            </a:endParaRPr>
          </a:p>
        </p:txBody>
      </p:sp>
      <p:sp>
        <p:nvSpPr>
          <p:cNvPr id="3" name="Content Placeholder 2"/>
          <p:cNvSpPr>
            <a:spLocks noGrp="1"/>
          </p:cNvSpPr>
          <p:nvPr>
            <p:ph idx="1"/>
          </p:nvPr>
        </p:nvSpPr>
        <p:spPr>
          <a:xfrm>
            <a:off x="457200" y="1447800"/>
            <a:ext cx="8229600" cy="4525963"/>
          </a:xfrm>
        </p:spPr>
        <p:txBody>
          <a:bodyPr>
            <a:noAutofit/>
          </a:bodyPr>
          <a:lstStyle/>
          <a:p>
            <a:pPr>
              <a:buNone/>
            </a:pPr>
            <a:r>
              <a:rPr lang="en-US" sz="3600" b="1" dirty="0" smtClean="0"/>
              <a:t>	</a:t>
            </a:r>
            <a:r>
              <a:rPr lang="en-US" sz="3600" b="1" dirty="0" smtClean="0">
                <a:solidFill>
                  <a:srgbClr val="00B050"/>
                </a:solidFill>
              </a:rPr>
              <a:t>Traditional approaches </a:t>
            </a:r>
            <a:r>
              <a:rPr lang="en-US" sz="3600" b="1" dirty="0" smtClean="0"/>
              <a:t>to general relativity, based exclusively on the </a:t>
            </a:r>
            <a:r>
              <a:rPr lang="en-US" sz="3600" b="1" dirty="0" smtClean="0">
                <a:solidFill>
                  <a:srgbClr val="00B050"/>
                </a:solidFill>
              </a:rPr>
              <a:t>metric</a:t>
            </a:r>
            <a:r>
              <a:rPr lang="en-US" sz="3600" b="1" dirty="0" smtClean="0"/>
              <a:t>, can be reformulated in terms of </a:t>
            </a:r>
            <a:r>
              <a:rPr lang="en-US" sz="3600" b="1" dirty="0" smtClean="0">
                <a:solidFill>
                  <a:srgbClr val="00B050"/>
                </a:solidFill>
              </a:rPr>
              <a:t>natural bundles</a:t>
            </a:r>
          </a:p>
          <a:p>
            <a:pPr>
              <a:buNone/>
            </a:pPr>
            <a:r>
              <a:rPr lang="en-US" sz="3600" b="1" dirty="0" smtClean="0"/>
              <a:t>	Modern approaches, which place equal emphasis on </a:t>
            </a:r>
            <a:r>
              <a:rPr lang="en-US" sz="3600" b="1" dirty="0" smtClean="0">
                <a:solidFill>
                  <a:srgbClr val="FF0000"/>
                </a:solidFill>
              </a:rPr>
              <a:t>metric</a:t>
            </a:r>
            <a:r>
              <a:rPr lang="en-US" sz="3600" b="1" dirty="0" smtClean="0"/>
              <a:t> and </a:t>
            </a:r>
            <a:r>
              <a:rPr lang="en-US" sz="3600" b="1" dirty="0" smtClean="0">
                <a:solidFill>
                  <a:srgbClr val="FF0000"/>
                </a:solidFill>
              </a:rPr>
              <a:t>connection </a:t>
            </a:r>
            <a:r>
              <a:rPr lang="en-US" sz="3600" b="1" dirty="0" smtClean="0"/>
              <a:t>from the start, are better suited to </a:t>
            </a:r>
            <a:r>
              <a:rPr lang="en-US" sz="3600" b="1" dirty="0" smtClean="0">
                <a:solidFill>
                  <a:srgbClr val="FF0000"/>
                </a:solidFill>
              </a:rPr>
              <a:t>gauge natural bundles</a:t>
            </a:r>
          </a:p>
          <a:p>
            <a:pPr>
              <a:buNone/>
            </a:pPr>
            <a:endParaRPr lang="en-US" sz="3600" b="1" dirty="0" smtClean="0"/>
          </a:p>
          <a:p>
            <a:endParaRPr lang="en-US" sz="36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0000FF"/>
                </a:solidFill>
                <a:effectLst/>
                <a:uLnTx/>
                <a:uFillTx/>
                <a:latin typeface="+mj-lt"/>
                <a:ea typeface="+mj-ea"/>
                <a:cs typeface="+mj-cs"/>
              </a:rPr>
              <a:t>General Relativity</a:t>
            </a:r>
            <a:endParaRPr kumimoji="0" lang="en-US" sz="6000" b="1"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Realizing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Background-Dependence versus Background-	           	Independence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Background-Independence and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Diffeomorphisms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Geometry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Algebra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Global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Local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Closed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Open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solidFill>
                  <a:srgbClr val="0070C0"/>
                </a:solidFill>
              </a:rPr>
              <a:t/>
            </a:r>
            <a:br>
              <a:rPr lang="en-US" b="1" dirty="0" smtClean="0">
                <a:solidFill>
                  <a:srgbClr val="0070C0"/>
                </a:solidFill>
              </a:rPr>
            </a:br>
            <a:r>
              <a:rPr lang="en-US" b="1" dirty="0" smtClean="0">
                <a:solidFill>
                  <a:srgbClr val="0000FF"/>
                </a:solidFill>
              </a:rPr>
              <a:t>Background-Dependence versus Background-Independence</a:t>
            </a:r>
            <a:br>
              <a:rPr lang="en-US" b="1" dirty="0" smtClean="0">
                <a:solidFill>
                  <a:srgbClr val="0000FF"/>
                </a:solidFill>
              </a:rPr>
            </a:br>
            <a:endParaRPr lang="en-US" b="1" dirty="0">
              <a:solidFill>
                <a:srgbClr val="0000FF"/>
              </a:solidFill>
            </a:endParaRPr>
          </a:p>
        </p:txBody>
      </p:sp>
      <p:sp>
        <p:nvSpPr>
          <p:cNvPr id="4" name="Content Placeholder 3"/>
          <p:cNvSpPr>
            <a:spLocks noGrp="1"/>
          </p:cNvSpPr>
          <p:nvPr>
            <p:ph idx="1"/>
          </p:nvPr>
        </p:nvSpPr>
        <p:spPr/>
        <p:txBody>
          <a:bodyPr>
            <a:normAutofit fontScale="85000" lnSpcReduction="20000"/>
          </a:bodyPr>
          <a:lstStyle/>
          <a:p>
            <a:pPr>
              <a:buNone/>
            </a:pPr>
            <a:r>
              <a:rPr lang="en-US" b="1" dirty="0" smtClean="0"/>
              <a:t>	</a:t>
            </a:r>
            <a:r>
              <a:rPr lang="en-US" sz="4600" b="1" dirty="0" smtClean="0"/>
              <a:t>GR is a </a:t>
            </a:r>
            <a:r>
              <a:rPr lang="en-US" sz="4600" b="1" dirty="0" smtClean="0">
                <a:solidFill>
                  <a:srgbClr val="FF0000"/>
                </a:solidFill>
              </a:rPr>
              <a:t>background independent </a:t>
            </a:r>
            <a:r>
              <a:rPr lang="en-US" sz="4600" b="1" dirty="0" smtClean="0"/>
              <a:t>theory, a "things-between relations" theory.</a:t>
            </a:r>
            <a:r>
              <a:rPr lang="en-US" sz="4600" dirty="0" smtClean="0"/>
              <a:t>  B</a:t>
            </a:r>
            <a:r>
              <a:rPr lang="en-US" sz="4600" b="1" dirty="0" smtClean="0"/>
              <a:t>oth the </a:t>
            </a:r>
            <a:r>
              <a:rPr lang="en-US" sz="4600" b="1" dirty="0" err="1" smtClean="0"/>
              <a:t>inertio</a:t>
            </a:r>
            <a:r>
              <a:rPr lang="en-US" sz="4600" b="1" dirty="0" smtClean="0"/>
              <a:t>- gravitational and the </a:t>
            </a:r>
            <a:r>
              <a:rPr lang="en-US" sz="4600" b="1" dirty="0" err="1" smtClean="0">
                <a:solidFill>
                  <a:srgbClr val="FF0000"/>
                </a:solidFill>
              </a:rPr>
              <a:t>chrono</a:t>
            </a:r>
            <a:r>
              <a:rPr lang="en-US" sz="4600" b="1" dirty="0" smtClean="0">
                <a:solidFill>
                  <a:srgbClr val="FF0000"/>
                </a:solidFill>
              </a:rPr>
              <a:t>-geometrical structures </a:t>
            </a:r>
            <a:r>
              <a:rPr lang="en-US" sz="4600" b="1" dirty="0" smtClean="0"/>
              <a:t>are </a:t>
            </a:r>
            <a:r>
              <a:rPr lang="en-US" sz="4600" b="1" dirty="0" smtClean="0">
                <a:solidFill>
                  <a:srgbClr val="FF0000"/>
                </a:solidFill>
              </a:rPr>
              <a:t>dynamical fields</a:t>
            </a:r>
            <a:r>
              <a:rPr lang="en-US" sz="4600" b="1" dirty="0" smtClean="0"/>
              <a:t>. In a background-free theory, with no non-dynamical structures, kinematics and dynamics cannot be separated. The slogan is: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143000"/>
            <a:ext cx="8305800" cy="3785652"/>
          </a:xfrm>
          <a:prstGeom prst="rect">
            <a:avLst/>
          </a:prstGeom>
        </p:spPr>
        <p:txBody>
          <a:bodyPr wrap="square">
            <a:spAutoFit/>
          </a:bodyPr>
          <a:lstStyle/>
          <a:p>
            <a:pPr>
              <a:buNone/>
            </a:pPr>
            <a:r>
              <a:rPr lang="en-US" sz="8000" b="1" i="1" dirty="0" smtClean="0">
                <a:solidFill>
                  <a:srgbClr val="FF0000"/>
                </a:solidFill>
              </a:rPr>
              <a:t>    No Kinematics Without Dynamics!</a:t>
            </a:r>
            <a:endParaRPr lang="en-US" sz="8000" b="1" dirty="0" smtClean="0">
              <a:solidFill>
                <a:srgbClr val="FF0000"/>
              </a:solidFill>
            </a:endParaRPr>
          </a:p>
          <a:p>
            <a:endParaRPr lang="en-US" sz="8000" dirty="0">
              <a:solidFill>
                <a:srgbClr val="FF0000"/>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smtClean="0">
                <a:solidFill>
                  <a:srgbClr val="0070C0"/>
                </a:solidFill>
              </a:rPr>
              <a:t/>
            </a:r>
            <a:br>
              <a:rPr lang="en-US" sz="4800" b="1" dirty="0" smtClean="0">
                <a:solidFill>
                  <a:srgbClr val="0070C0"/>
                </a:solidFill>
              </a:rPr>
            </a:br>
            <a:r>
              <a:rPr lang="en-US" sz="4800" b="1" dirty="0" smtClean="0">
                <a:solidFill>
                  <a:srgbClr val="0000FF"/>
                </a:solidFill>
              </a:rPr>
              <a:t>A Few Implications of Background-Independence</a:t>
            </a:r>
            <a:br>
              <a:rPr lang="en-US" sz="4800" b="1" dirty="0" smtClean="0">
                <a:solidFill>
                  <a:srgbClr val="0000FF"/>
                </a:solidFill>
              </a:rPr>
            </a:br>
            <a:endParaRPr lang="en-US" sz="4800" dirty="0">
              <a:solidFill>
                <a:srgbClr val="0000FF"/>
              </a:solidFill>
            </a:endParaRPr>
          </a:p>
        </p:txBody>
      </p:sp>
      <p:sp>
        <p:nvSpPr>
          <p:cNvPr id="3" name="Content Placeholder 2"/>
          <p:cNvSpPr>
            <a:spLocks noGrp="1"/>
          </p:cNvSpPr>
          <p:nvPr>
            <p:ph idx="1"/>
          </p:nvPr>
        </p:nvSpPr>
        <p:spPr>
          <a:xfrm>
            <a:off x="457200" y="1646237"/>
            <a:ext cx="8229600" cy="4525963"/>
          </a:xfrm>
        </p:spPr>
        <p:txBody>
          <a:bodyPr>
            <a:normAutofit fontScale="85000" lnSpcReduction="20000"/>
          </a:bodyPr>
          <a:lstStyle/>
          <a:p>
            <a:pPr>
              <a:buNone/>
            </a:pPr>
            <a:r>
              <a:rPr lang="en-US" b="1" dirty="0" smtClean="0"/>
              <a:t>	1) There are </a:t>
            </a:r>
            <a:r>
              <a:rPr lang="en-US" b="1" dirty="0" smtClean="0">
                <a:solidFill>
                  <a:srgbClr val="FF0000"/>
                </a:solidFill>
              </a:rPr>
              <a:t>no "empty" regions </a:t>
            </a:r>
            <a:r>
              <a:rPr lang="en-US" b="1" dirty="0" smtClean="0"/>
              <a:t>of space-time: Wherever there are </a:t>
            </a:r>
            <a:r>
              <a:rPr lang="en-US" b="1" dirty="0" smtClean="0">
                <a:solidFill>
                  <a:srgbClr val="FF0000"/>
                </a:solidFill>
              </a:rPr>
              <a:t>space and time </a:t>
            </a:r>
            <a:r>
              <a:rPr lang="en-US" b="1" dirty="0" smtClean="0"/>
              <a:t>(</a:t>
            </a:r>
            <a:r>
              <a:rPr lang="en-US" b="1" dirty="0" err="1" smtClean="0">
                <a:solidFill>
                  <a:srgbClr val="FF0000"/>
                </a:solidFill>
              </a:rPr>
              <a:t>chrono</a:t>
            </a:r>
            <a:r>
              <a:rPr lang="en-US" b="1" dirty="0" smtClean="0">
                <a:solidFill>
                  <a:srgbClr val="FF0000"/>
                </a:solidFill>
              </a:rPr>
              <a:t>-geometric structure</a:t>
            </a:r>
            <a:r>
              <a:rPr lang="en-US" b="1" dirty="0" smtClean="0"/>
              <a:t>), there is always (at least) an </a:t>
            </a:r>
            <a:r>
              <a:rPr lang="en-US" b="1" dirty="0" err="1" smtClean="0">
                <a:solidFill>
                  <a:srgbClr val="FF0000"/>
                </a:solidFill>
              </a:rPr>
              <a:t>inertio</a:t>
            </a:r>
            <a:r>
              <a:rPr lang="en-US" b="1" dirty="0" smtClean="0">
                <a:solidFill>
                  <a:srgbClr val="FF0000"/>
                </a:solidFill>
              </a:rPr>
              <a:t>-gravitational field </a:t>
            </a:r>
            <a:r>
              <a:rPr lang="en-US" b="1" dirty="0" smtClean="0"/>
              <a:t>(</a:t>
            </a:r>
            <a:r>
              <a:rPr lang="en-US" b="1" dirty="0" smtClean="0">
                <a:solidFill>
                  <a:srgbClr val="FF0000"/>
                </a:solidFill>
              </a:rPr>
              <a:t>affine structure</a:t>
            </a:r>
            <a:r>
              <a:rPr lang="en-US" b="1" dirty="0" smtClean="0"/>
              <a:t>).</a:t>
            </a:r>
          </a:p>
          <a:p>
            <a:pPr>
              <a:buNone/>
            </a:pPr>
            <a:r>
              <a:rPr lang="en-US" b="1" dirty="0" smtClean="0"/>
              <a:t>	2) Space-time structures are not independent of other processes. </a:t>
            </a:r>
            <a:r>
              <a:rPr lang="en-US" b="1" dirty="0" err="1" smtClean="0"/>
              <a:t>Chrono</a:t>
            </a:r>
            <a:r>
              <a:rPr lang="en-US" b="1" dirty="0" smtClean="0"/>
              <a:t>-geometry and </a:t>
            </a:r>
            <a:r>
              <a:rPr lang="en-US" b="1" dirty="0" err="1" smtClean="0"/>
              <a:t>inertio</a:t>
            </a:r>
            <a:r>
              <a:rPr lang="en-US" b="1" dirty="0" smtClean="0"/>
              <a:t>-gravitation obey </a:t>
            </a:r>
            <a:r>
              <a:rPr lang="en-US" b="1" dirty="0" smtClean="0">
                <a:solidFill>
                  <a:srgbClr val="FF0000"/>
                </a:solidFill>
              </a:rPr>
              <a:t>field equations </a:t>
            </a:r>
            <a:r>
              <a:rPr lang="en-US" b="1" dirty="0" smtClean="0"/>
              <a:t>coupling them </a:t>
            </a:r>
            <a:r>
              <a:rPr lang="en-US" b="1" dirty="0" smtClean="0">
                <a:solidFill>
                  <a:srgbClr val="FF0000"/>
                </a:solidFill>
              </a:rPr>
              <a:t>to each other and to all other physical processes</a:t>
            </a:r>
            <a:r>
              <a:rPr lang="en-US" b="1" dirty="0" smtClean="0"/>
              <a:t>. </a:t>
            </a:r>
          </a:p>
          <a:p>
            <a:pPr>
              <a:buNone/>
            </a:pPr>
            <a:r>
              <a:rPr lang="en-US" b="1" dirty="0" smtClean="0"/>
              <a:t>	3) Thus, there is now reciprocal interaction between space-time and other processes. Physical processes </a:t>
            </a:r>
            <a:r>
              <a:rPr lang="en-US" b="1" dirty="0" smtClean="0">
                <a:solidFill>
                  <a:srgbClr val="FF0000"/>
                </a:solidFill>
              </a:rPr>
              <a:t>do not </a:t>
            </a:r>
            <a:r>
              <a:rPr lang="en-US" b="1" dirty="0" smtClean="0"/>
              <a:t>take place </a:t>
            </a:r>
            <a:r>
              <a:rPr lang="en-US" b="1" i="1" dirty="0" smtClean="0">
                <a:solidFill>
                  <a:srgbClr val="FF0000"/>
                </a:solidFill>
              </a:rPr>
              <a:t>in </a:t>
            </a:r>
            <a:r>
              <a:rPr lang="en-US" b="1" i="1" dirty="0" smtClean="0"/>
              <a:t>space-time</a:t>
            </a:r>
            <a:r>
              <a:rPr lang="en-US" b="1" dirty="0" smtClean="0"/>
              <a:t>. </a:t>
            </a:r>
            <a:r>
              <a:rPr lang="en-US" b="1" dirty="0" smtClean="0">
                <a:solidFill>
                  <a:srgbClr val="FF0000"/>
                </a:solidFill>
              </a:rPr>
              <a:t>Space-time</a:t>
            </a:r>
            <a:r>
              <a:rPr lang="en-US" b="1" dirty="0" smtClean="0"/>
              <a:t> is just </a:t>
            </a:r>
            <a:r>
              <a:rPr lang="en-US" b="1" i="1" dirty="0" smtClean="0">
                <a:solidFill>
                  <a:srgbClr val="FF0000"/>
                </a:solidFill>
              </a:rPr>
              <a:t>an aspect </a:t>
            </a:r>
            <a:r>
              <a:rPr lang="en-US" b="1" dirty="0" smtClean="0"/>
              <a:t>of the </a:t>
            </a:r>
            <a:r>
              <a:rPr lang="en-US" b="1" i="1" dirty="0" smtClean="0">
                <a:solidFill>
                  <a:srgbClr val="FF0000"/>
                </a:solidFill>
              </a:rPr>
              <a:t>totality of physical processes</a:t>
            </a:r>
            <a:r>
              <a:rPr lang="en-US" b="1" dirty="0" smtClean="0"/>
              <a:t>.</a:t>
            </a:r>
          </a:p>
          <a:p>
            <a:endParaRPr lang="en-US" b="1"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5334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0000FF"/>
                </a:solidFill>
                <a:effectLst/>
                <a:uLnTx/>
                <a:uFillTx/>
                <a:latin typeface="+mj-lt"/>
                <a:ea typeface="+mj-ea"/>
                <a:cs typeface="+mj-cs"/>
              </a:rPr>
              <a:t>General Relativity</a:t>
            </a:r>
            <a:endParaRPr kumimoji="0" lang="en-US" sz="6000" b="1"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Realizing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Background-Dependence versus Background-	           	Independence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Background-Independence and </a:t>
            </a:r>
            <a:r>
              <a:rPr kumimoji="0" lang="en-US" sz="3200" b="1" i="0" u="none" strike="noStrike" kern="1200" cap="none" spc="0" normalizeH="0" baseline="0" noProof="0" dirty="0" err="1" smtClean="0">
                <a:ln>
                  <a:noFill/>
                </a:ln>
                <a:solidFill>
                  <a:srgbClr val="FF0000"/>
                </a:solidFill>
                <a:effectLst/>
                <a:uLnTx/>
                <a:uFillTx/>
                <a:latin typeface="+mn-lt"/>
                <a:ea typeface="+mn-ea"/>
                <a:cs typeface="+mn-cs"/>
              </a:rPr>
              <a:t>Diffeomorphisms</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Geometry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Algebra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Global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Local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Closed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Open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i="1" dirty="0" smtClean="0"/>
              <a:t/>
            </a:r>
            <a:br>
              <a:rPr lang="en-US" i="1" dirty="0" smtClean="0"/>
            </a:br>
            <a:r>
              <a:rPr lang="en-US" b="1" dirty="0" smtClean="0">
                <a:solidFill>
                  <a:srgbClr val="0000FF"/>
                </a:solidFill>
              </a:rPr>
              <a:t>Background-Independent Theories and </a:t>
            </a:r>
            <a:r>
              <a:rPr lang="en-US" b="1" dirty="0" err="1" smtClean="0">
                <a:solidFill>
                  <a:srgbClr val="0000FF"/>
                </a:solidFill>
              </a:rPr>
              <a:t>Diffeomorphisms</a:t>
            </a:r>
            <a:r>
              <a:rPr lang="en-US" b="1" dirty="0" smtClean="0">
                <a:solidFill>
                  <a:srgbClr val="0000FF"/>
                </a:solidFill>
              </a:rPr>
              <a:t/>
            </a:r>
            <a:br>
              <a:rPr lang="en-US" b="1" dirty="0" smtClean="0">
                <a:solidFill>
                  <a:srgbClr val="0000FF"/>
                </a:solidFill>
              </a:rPr>
            </a:br>
            <a:endParaRPr lang="en-US" b="1" dirty="0">
              <a:solidFill>
                <a:srgbClr val="0000FF"/>
              </a:solidFill>
            </a:endParaRPr>
          </a:p>
        </p:txBody>
      </p:sp>
      <p:sp>
        <p:nvSpPr>
          <p:cNvPr id="4" name="Content Placeholder 3"/>
          <p:cNvSpPr>
            <a:spLocks noGrp="1"/>
          </p:cNvSpPr>
          <p:nvPr>
            <p:ph idx="1"/>
          </p:nvPr>
        </p:nvSpPr>
        <p:spPr/>
        <p:txBody>
          <a:bodyPr>
            <a:noAutofit/>
          </a:bodyPr>
          <a:lstStyle/>
          <a:p>
            <a:pPr>
              <a:buNone/>
            </a:pPr>
            <a:r>
              <a:rPr lang="en-US" sz="2800" b="1" dirty="0" smtClean="0"/>
              <a:t>	In a background-independent theory, there are no non-dynamical relations to be preserved on the set of space-time points; so </a:t>
            </a:r>
            <a:r>
              <a:rPr lang="en-US" sz="2800" b="1" dirty="0" smtClean="0">
                <a:solidFill>
                  <a:srgbClr val="FF0000"/>
                </a:solidFill>
              </a:rPr>
              <a:t>all possible permutations of the points of space-time </a:t>
            </a:r>
            <a:r>
              <a:rPr lang="en-US" sz="2800" b="1" dirty="0" smtClean="0"/>
              <a:t>are permissible. If one adds the demand that these permutations be continuous (because space-time is a manifold) and differentiable (because it is a differentiable manifold), one gets the </a:t>
            </a:r>
            <a:r>
              <a:rPr lang="en-US" sz="2800" b="1" dirty="0" err="1" smtClean="0">
                <a:solidFill>
                  <a:srgbClr val="FF0000"/>
                </a:solidFill>
              </a:rPr>
              <a:t>diffeomorphism</a:t>
            </a:r>
            <a:r>
              <a:rPr lang="en-US" sz="2800" b="1" dirty="0" smtClean="0">
                <a:solidFill>
                  <a:srgbClr val="FF0000"/>
                </a:solidFill>
              </a:rPr>
              <a:t> group</a:t>
            </a:r>
            <a:r>
              <a:rPr lang="en-US" sz="2800" b="1" dirty="0" smtClean="0"/>
              <a:t>. As noted above, in GR </a:t>
            </a:r>
            <a:r>
              <a:rPr lang="en-US" sz="2800" b="1" dirty="0" smtClean="0">
                <a:solidFill>
                  <a:srgbClr val="FF0000"/>
                </a:solidFill>
              </a:rPr>
              <a:t>the points of space-time have no inherent properties that individuate them</a:t>
            </a:r>
            <a:r>
              <a:rPr lang="en-US" sz="2800" b="1" dirty="0" smtClean="0"/>
              <a:t>. </a:t>
            </a:r>
          </a:p>
          <a:p>
            <a:endParaRPr lang="en-US" sz="2800" b="1"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0000FF"/>
                </a:solidFill>
                <a:effectLst/>
                <a:uLnTx/>
                <a:uFillTx/>
                <a:latin typeface="+mj-lt"/>
                <a:ea typeface="+mj-ea"/>
                <a:cs typeface="+mj-cs"/>
              </a:rPr>
              <a:t>General Relativity</a:t>
            </a:r>
            <a:endParaRPr kumimoji="0" lang="en-US" sz="6000" b="1"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Realizing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Background-Dependence versus Background-	           	Independence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Background-Independence and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Diffeomorphisms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Geometry </a:t>
            </a:r>
            <a:r>
              <a:rPr kumimoji="0" lang="en-US" sz="3200" b="1" i="1" u="none" strike="noStrike" kern="1200" cap="none" spc="0" normalizeH="0" baseline="0" noProof="0" dirty="0" smtClean="0">
                <a:ln>
                  <a:noFill/>
                </a:ln>
                <a:solidFill>
                  <a:srgbClr val="FF0000"/>
                </a:solidFill>
                <a:effectLst/>
                <a:uLnTx/>
                <a:uFillTx/>
                <a:latin typeface="+mn-lt"/>
                <a:ea typeface="+mn-ea"/>
                <a:cs typeface="+mn-cs"/>
              </a:rPr>
              <a:t>versus</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 Algebra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Global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Local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Closed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Open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solidFill>
                  <a:srgbClr val="0000FF"/>
                </a:solidFill>
              </a:rPr>
              <a:t>Hermann </a:t>
            </a:r>
            <a:r>
              <a:rPr lang="en-US" sz="6600" b="1" dirty="0" err="1" smtClean="0">
                <a:solidFill>
                  <a:srgbClr val="0000FF"/>
                </a:solidFill>
              </a:rPr>
              <a:t>Weyl</a:t>
            </a:r>
            <a:endParaRPr lang="en-US" sz="6600" b="1" dirty="0">
              <a:solidFill>
                <a:srgbClr val="0000FF"/>
              </a:solidFill>
            </a:endParaRPr>
          </a:p>
        </p:txBody>
      </p:sp>
      <p:pic>
        <p:nvPicPr>
          <p:cNvPr id="3" name="Picture 6" descr="Weyl"/>
          <p:cNvPicPr>
            <a:picLocks noChangeAspect="1" noChangeArrowheads="1"/>
          </p:cNvPicPr>
          <p:nvPr/>
        </p:nvPicPr>
        <p:blipFill>
          <a:blip r:embed="rId3" cstate="print"/>
          <a:srcRect/>
          <a:stretch>
            <a:fillRect/>
          </a:stretch>
        </p:blipFill>
        <p:spPr bwMode="auto">
          <a:xfrm>
            <a:off x="2286000" y="1447800"/>
            <a:ext cx="4488547" cy="530352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r>
              <a:rPr lang="en-US" sz="7200" b="1" i="1" dirty="0" smtClean="0">
                <a:solidFill>
                  <a:srgbClr val="0070C0"/>
                </a:solidFill>
              </a:rPr>
              <a:t/>
            </a:r>
            <a:br>
              <a:rPr lang="en-US" sz="7200" b="1" i="1" dirty="0" smtClean="0">
                <a:solidFill>
                  <a:srgbClr val="0070C0"/>
                </a:solidFill>
              </a:rPr>
            </a:br>
            <a:r>
              <a:rPr lang="en-US" sz="4000" b="1" dirty="0" smtClean="0">
                <a:solidFill>
                  <a:srgbClr val="0000FF"/>
                </a:solidFill>
              </a:rPr>
              <a:t>Geometry (</a:t>
            </a:r>
            <a:r>
              <a:rPr lang="en-US" sz="4000" b="1" i="1" dirty="0" smtClean="0">
                <a:solidFill>
                  <a:srgbClr val="0000FF"/>
                </a:solidFill>
              </a:rPr>
              <a:t>Philosophy of Mathematics and Natural Science</a:t>
            </a:r>
            <a:r>
              <a:rPr lang="en-US" sz="4000" b="1" dirty="0" smtClean="0">
                <a:solidFill>
                  <a:srgbClr val="0000FF"/>
                </a:solidFill>
              </a:rPr>
              <a:t>)</a:t>
            </a:r>
            <a:br>
              <a:rPr lang="en-US" sz="4000" b="1" dirty="0" smtClean="0">
                <a:solidFill>
                  <a:srgbClr val="0000FF"/>
                </a:solidFill>
              </a:rPr>
            </a:br>
            <a:endParaRPr lang="en-US" sz="4000" b="1" dirty="0">
              <a:solidFill>
                <a:srgbClr val="0000FF"/>
              </a:solidFill>
            </a:endParaRPr>
          </a:p>
        </p:txBody>
      </p:sp>
      <p:sp>
        <p:nvSpPr>
          <p:cNvPr id="3" name="Content Placeholder 2"/>
          <p:cNvSpPr>
            <a:spLocks noGrp="1"/>
          </p:cNvSpPr>
          <p:nvPr>
            <p:ph idx="1"/>
          </p:nvPr>
        </p:nvSpPr>
        <p:spPr/>
        <p:txBody>
          <a:bodyPr>
            <a:normAutofit fontScale="85000" lnSpcReduction="20000"/>
          </a:bodyPr>
          <a:lstStyle/>
          <a:p>
            <a:pPr>
              <a:buNone/>
            </a:pPr>
            <a:r>
              <a:rPr lang="en-US" b="1" dirty="0" smtClean="0"/>
              <a:t>	</a:t>
            </a:r>
            <a:endParaRPr lang="en-US" sz="3300" b="1" dirty="0" smtClean="0"/>
          </a:p>
          <a:p>
            <a:pPr>
              <a:buNone/>
            </a:pPr>
            <a:r>
              <a:rPr lang="en-US" sz="3300" b="1" dirty="0" smtClean="0"/>
              <a:t>	A </a:t>
            </a:r>
            <a:r>
              <a:rPr lang="en-US" sz="3300" b="1" i="1" dirty="0" smtClean="0">
                <a:solidFill>
                  <a:srgbClr val="FF0000"/>
                </a:solidFill>
              </a:rPr>
              <a:t>geometry</a:t>
            </a:r>
            <a:r>
              <a:rPr lang="en-US" sz="3300" b="1" i="1" dirty="0" smtClean="0"/>
              <a:t> </a:t>
            </a:r>
            <a:r>
              <a:rPr lang="en-US" sz="3300" b="1" dirty="0" smtClean="0"/>
              <a:t>consists of a set of </a:t>
            </a:r>
            <a:r>
              <a:rPr lang="en-US" sz="3300" b="1" dirty="0" smtClean="0">
                <a:solidFill>
                  <a:srgbClr val="FF0000"/>
                </a:solidFill>
              </a:rPr>
              <a:t>elements</a:t>
            </a:r>
            <a:r>
              <a:rPr lang="en-US" sz="3300" b="1" dirty="0" smtClean="0"/>
              <a:t>, together with </a:t>
            </a:r>
            <a:r>
              <a:rPr lang="en-US" sz="3300" b="1" dirty="0" smtClean="0">
                <a:solidFill>
                  <a:srgbClr val="FF0000"/>
                </a:solidFill>
              </a:rPr>
              <a:t>certain relations </a:t>
            </a:r>
            <a:r>
              <a:rPr lang="en-US" sz="3300" b="1" dirty="0" smtClean="0"/>
              <a:t>between them, such that the elements are </a:t>
            </a:r>
            <a:r>
              <a:rPr lang="en-US" sz="3300" b="1" dirty="0" smtClean="0">
                <a:solidFill>
                  <a:srgbClr val="FF0000"/>
                </a:solidFill>
              </a:rPr>
              <a:t>homogeneous </a:t>
            </a:r>
            <a:r>
              <a:rPr lang="en-US" sz="3300" b="1" dirty="0" smtClean="0"/>
              <a:t>under the </a:t>
            </a:r>
            <a:r>
              <a:rPr lang="en-US" sz="3300" b="1" dirty="0" smtClean="0">
                <a:solidFill>
                  <a:srgbClr val="FF0000"/>
                </a:solidFill>
              </a:rPr>
              <a:t>group</a:t>
            </a:r>
            <a:r>
              <a:rPr lang="en-US" sz="3300" b="1" dirty="0" smtClean="0"/>
              <a:t> of </a:t>
            </a:r>
            <a:r>
              <a:rPr lang="en-US" sz="3300" b="1" dirty="0" err="1" smtClean="0">
                <a:solidFill>
                  <a:srgbClr val="FF0000"/>
                </a:solidFill>
              </a:rPr>
              <a:t>automorphisms</a:t>
            </a:r>
            <a:r>
              <a:rPr lang="en-US" sz="3300" b="1" dirty="0" smtClean="0"/>
              <a:t> (</a:t>
            </a:r>
            <a:r>
              <a:rPr lang="en-US" sz="3300" b="1" dirty="0" smtClean="0">
                <a:solidFill>
                  <a:srgbClr val="FF0000"/>
                </a:solidFill>
              </a:rPr>
              <a:t>permutations</a:t>
            </a:r>
            <a:r>
              <a:rPr lang="en-US" sz="3300" b="1" dirty="0" smtClean="0"/>
              <a:t>) that preserves all these relations. In such a case, since the </a:t>
            </a:r>
            <a:r>
              <a:rPr lang="en-US" sz="3300" b="1" dirty="0" smtClean="0">
                <a:solidFill>
                  <a:srgbClr val="FF0000"/>
                </a:solidFill>
              </a:rPr>
              <a:t>relations are primary</a:t>
            </a:r>
            <a:r>
              <a:rPr lang="en-US" sz="3300" b="1" dirty="0" smtClean="0"/>
              <a:t>, one may speak of the elements as “the things between relations“</a:t>
            </a:r>
          </a:p>
          <a:p>
            <a:pPr>
              <a:buNone/>
            </a:pPr>
            <a:r>
              <a:rPr lang="en-US" sz="3300" b="1" dirty="0" smtClean="0"/>
              <a:t>	</a:t>
            </a:r>
            <a:r>
              <a:rPr lang="en-US" sz="3300" b="1" dirty="0" smtClean="0">
                <a:solidFill>
                  <a:srgbClr val="0000FF"/>
                </a:solidFill>
              </a:rPr>
              <a:t>Example: Euclidean plane geometry</a:t>
            </a:r>
            <a:r>
              <a:rPr lang="en-US" sz="3300" b="1" dirty="0" smtClean="0"/>
              <a:t>, a manifold </a:t>
            </a:r>
            <a:r>
              <a:rPr lang="en-US" sz="3300" b="1" dirty="0" err="1" smtClean="0"/>
              <a:t>homeomorphic</a:t>
            </a:r>
            <a:r>
              <a:rPr lang="en-US" sz="3300" b="1" dirty="0" smtClean="0"/>
              <a:t> to </a:t>
            </a:r>
            <a:r>
              <a:rPr lang="en-US" sz="3300" b="1" i="1" dirty="0" smtClean="0"/>
              <a:t>R</a:t>
            </a:r>
            <a:r>
              <a:rPr lang="en-US" sz="3300" b="1" dirty="0" smtClean="0"/>
              <a:t>2, together with the </a:t>
            </a:r>
            <a:r>
              <a:rPr lang="en-US" sz="3300" b="1" dirty="0" smtClean="0">
                <a:solidFill>
                  <a:srgbClr val="0000FF"/>
                </a:solidFill>
              </a:rPr>
              <a:t>group </a:t>
            </a:r>
            <a:r>
              <a:rPr lang="en-US" sz="3300" b="1" dirty="0" smtClean="0"/>
              <a:t>of </a:t>
            </a:r>
            <a:r>
              <a:rPr lang="en-US" sz="3300" b="1" dirty="0" smtClean="0">
                <a:solidFill>
                  <a:srgbClr val="0070C0"/>
                </a:solidFill>
              </a:rPr>
              <a:t>translations </a:t>
            </a:r>
            <a:r>
              <a:rPr lang="en-US" sz="3300" b="1" dirty="0" smtClean="0"/>
              <a:t>and </a:t>
            </a:r>
            <a:r>
              <a:rPr lang="en-US" sz="3300" b="1" dirty="0" smtClean="0">
                <a:solidFill>
                  <a:srgbClr val="0000FF"/>
                </a:solidFill>
              </a:rPr>
              <a:t>rotations</a:t>
            </a:r>
            <a:r>
              <a:rPr lang="en-US" sz="3300" b="1" dirty="0" smtClean="0">
                <a:solidFill>
                  <a:srgbClr val="0070C0"/>
                </a:solidFill>
              </a:rPr>
              <a:t> </a:t>
            </a:r>
            <a:r>
              <a:rPr lang="en-US" sz="3300" b="1" dirty="0" smtClean="0"/>
              <a:t>acting on the points of the manifold.</a:t>
            </a:r>
          </a:p>
          <a:p>
            <a:endParaRPr lang="en-US" b="1"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6600" b="1" dirty="0" smtClean="0">
                <a:solidFill>
                  <a:srgbClr val="0000FF"/>
                </a:solidFill>
              </a:rPr>
              <a:t>Igor </a:t>
            </a:r>
            <a:r>
              <a:rPr lang="en-US" sz="6600" b="1" dirty="0" err="1" smtClean="0">
                <a:solidFill>
                  <a:srgbClr val="0000FF"/>
                </a:solidFill>
              </a:rPr>
              <a:t>Shafarevich</a:t>
            </a:r>
            <a:endParaRPr lang="en-US" sz="6600" b="1" dirty="0">
              <a:solidFill>
                <a:srgbClr val="0000FF"/>
              </a:solidFill>
            </a:endParaRPr>
          </a:p>
        </p:txBody>
      </p:sp>
      <p:pic>
        <p:nvPicPr>
          <p:cNvPr id="315394" name="Picture 2" descr="http://upload.wikimedia.org/wikipedia/commons/1/13/Igor_Shafarevich.jpeg"/>
          <p:cNvPicPr>
            <a:picLocks noChangeAspect="1" noChangeArrowheads="1"/>
          </p:cNvPicPr>
          <p:nvPr/>
        </p:nvPicPr>
        <p:blipFill>
          <a:blip r:embed="rId3" cstate="print"/>
          <a:srcRect/>
          <a:stretch>
            <a:fillRect/>
          </a:stretch>
        </p:blipFill>
        <p:spPr bwMode="auto">
          <a:xfrm>
            <a:off x="1752600" y="1447800"/>
            <a:ext cx="5786033" cy="5120640"/>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r>
              <a:rPr lang="en-US" sz="6000" b="1" i="1" dirty="0" smtClean="0">
                <a:solidFill>
                  <a:srgbClr val="0070C0"/>
                </a:solidFill>
              </a:rPr>
              <a:t/>
            </a:r>
            <a:br>
              <a:rPr lang="en-US" sz="6000" b="1" i="1" dirty="0" smtClean="0">
                <a:solidFill>
                  <a:srgbClr val="0070C0"/>
                </a:solidFill>
              </a:rPr>
            </a:br>
            <a:r>
              <a:rPr lang="en-US" b="1" dirty="0" smtClean="0">
                <a:solidFill>
                  <a:srgbClr val="0000FF"/>
                </a:solidFill>
              </a:rPr>
              <a:t>Algebra (</a:t>
            </a:r>
            <a:r>
              <a:rPr lang="en-US" b="1" i="1" dirty="0" smtClean="0">
                <a:solidFill>
                  <a:srgbClr val="0000FF"/>
                </a:solidFill>
              </a:rPr>
              <a:t>Basic Notions of Algebra</a:t>
            </a:r>
            <a:r>
              <a:rPr lang="en-US" b="1" dirty="0" smtClean="0">
                <a:solidFill>
                  <a:srgbClr val="0000FF"/>
                </a:solidFill>
              </a:rPr>
              <a:t>)</a:t>
            </a:r>
            <a:br>
              <a:rPr lang="en-US" b="1" dirty="0" smtClean="0">
                <a:solidFill>
                  <a:srgbClr val="0000FF"/>
                </a:solidFill>
              </a:rPr>
            </a:br>
            <a:endParaRPr lang="en-US" dirty="0">
              <a:solidFill>
                <a:srgbClr val="0000FF"/>
              </a:solidFill>
            </a:endParaRPr>
          </a:p>
        </p:txBody>
      </p:sp>
      <p:sp>
        <p:nvSpPr>
          <p:cNvPr id="3" name="Content Placeholder 2"/>
          <p:cNvSpPr>
            <a:spLocks noGrp="1"/>
          </p:cNvSpPr>
          <p:nvPr>
            <p:ph idx="1"/>
          </p:nvPr>
        </p:nvSpPr>
        <p:spPr/>
        <p:txBody>
          <a:bodyPr>
            <a:normAutofit fontScale="92500"/>
          </a:bodyPr>
          <a:lstStyle/>
          <a:p>
            <a:pPr>
              <a:buNone/>
            </a:pPr>
            <a:r>
              <a:rPr lang="en-US" dirty="0" smtClean="0"/>
              <a:t>	</a:t>
            </a:r>
            <a:r>
              <a:rPr lang="en-US" b="1" dirty="0" smtClean="0"/>
              <a:t>An </a:t>
            </a:r>
            <a:r>
              <a:rPr lang="en-US" b="1" i="1" dirty="0" smtClean="0">
                <a:solidFill>
                  <a:srgbClr val="FF0000"/>
                </a:solidFill>
              </a:rPr>
              <a:t>algebra </a:t>
            </a:r>
            <a:r>
              <a:rPr lang="en-US" b="1" dirty="0" smtClean="0"/>
              <a:t>consists of a set of elements, together with some relations between them, such that each element is </a:t>
            </a:r>
            <a:r>
              <a:rPr lang="en-US" b="1" dirty="0" smtClean="0">
                <a:solidFill>
                  <a:srgbClr val="FF0000"/>
                </a:solidFill>
              </a:rPr>
              <a:t>individuated</a:t>
            </a:r>
            <a:r>
              <a:rPr lang="en-US" b="1" dirty="0" smtClean="0"/>
              <a:t> </a:t>
            </a:r>
            <a:r>
              <a:rPr lang="en-US" b="1" dirty="0" smtClean="0">
                <a:solidFill>
                  <a:srgbClr val="FF0000"/>
                </a:solidFill>
              </a:rPr>
              <a:t>independently </a:t>
            </a:r>
            <a:r>
              <a:rPr lang="en-US" b="1" dirty="0" smtClean="0"/>
              <a:t>of the relations between it and the other elements. In such a case, since the </a:t>
            </a:r>
            <a:r>
              <a:rPr lang="en-US" b="1" dirty="0" smtClean="0">
                <a:solidFill>
                  <a:srgbClr val="FF0000"/>
                </a:solidFill>
              </a:rPr>
              <a:t>elements are primary</a:t>
            </a:r>
            <a:r>
              <a:rPr lang="en-US" b="1" dirty="0" smtClean="0"/>
              <a:t>, one may speak of “the relations between things"</a:t>
            </a:r>
          </a:p>
          <a:p>
            <a:pPr>
              <a:buNone/>
            </a:pPr>
            <a:r>
              <a:rPr lang="en-US" b="1" dirty="0" smtClean="0"/>
              <a:t>	</a:t>
            </a:r>
            <a:r>
              <a:rPr lang="en-US" b="1" dirty="0" smtClean="0">
                <a:solidFill>
                  <a:srgbClr val="0000FF"/>
                </a:solidFill>
              </a:rPr>
              <a:t>Example</a:t>
            </a:r>
            <a:r>
              <a:rPr lang="en-US" b="1" dirty="0" smtClean="0"/>
              <a:t>: The </a:t>
            </a:r>
            <a:r>
              <a:rPr lang="en-US" b="1" dirty="0" smtClean="0">
                <a:solidFill>
                  <a:srgbClr val="0000FF"/>
                </a:solidFill>
              </a:rPr>
              <a:t>plane rotation group</a:t>
            </a:r>
            <a:r>
              <a:rPr lang="en-US" b="1" dirty="0" smtClean="0"/>
              <a:t>, each element is characterized by an </a:t>
            </a:r>
            <a:r>
              <a:rPr lang="en-US" b="1" dirty="0" smtClean="0">
                <a:solidFill>
                  <a:srgbClr val="0000FF"/>
                </a:solidFill>
              </a:rPr>
              <a:t>angle 0 </a:t>
            </a:r>
            <a:r>
              <a:rPr lang="el-GR" b="1" dirty="0" smtClean="0">
                <a:solidFill>
                  <a:srgbClr val="0000FF"/>
                </a:solidFill>
              </a:rPr>
              <a:t>≤ θ</a:t>
            </a:r>
            <a:r>
              <a:rPr lang="en-US" b="1" dirty="0" smtClean="0">
                <a:solidFill>
                  <a:srgbClr val="0000FF"/>
                </a:solidFill>
              </a:rPr>
              <a:t> &lt;2</a:t>
            </a:r>
            <a:r>
              <a:rPr lang="el-GR" b="1" dirty="0" smtClean="0">
                <a:solidFill>
                  <a:srgbClr val="0000FF"/>
                </a:solidFill>
              </a:rPr>
              <a:t>π</a:t>
            </a:r>
            <a:r>
              <a:rPr lang="en-US" b="1" dirty="0" smtClean="0"/>
              <a:t>.</a:t>
            </a:r>
          </a:p>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4800" b="1" dirty="0" err="1" smtClean="0">
                <a:solidFill>
                  <a:srgbClr val="0000FF"/>
                </a:solidFill>
              </a:rPr>
              <a:t>Coordinatization</a:t>
            </a:r>
            <a:r>
              <a:rPr lang="en-US" sz="4800" b="1" dirty="0" smtClean="0">
                <a:solidFill>
                  <a:srgbClr val="0000FF"/>
                </a:solidFill>
              </a:rPr>
              <a:t> (</a:t>
            </a:r>
            <a:r>
              <a:rPr lang="en-US" sz="4800" b="1" dirty="0" err="1" smtClean="0">
                <a:solidFill>
                  <a:srgbClr val="0000FF"/>
                </a:solidFill>
              </a:rPr>
              <a:t>Weyl’s</a:t>
            </a:r>
            <a:r>
              <a:rPr lang="en-US" sz="4800" b="1" dirty="0" smtClean="0">
                <a:solidFill>
                  <a:srgbClr val="0000FF"/>
                </a:solidFill>
              </a:rPr>
              <a:t> term)</a:t>
            </a:r>
            <a:endParaRPr lang="en-US" sz="4800" dirty="0">
              <a:solidFill>
                <a:srgbClr val="0000FF"/>
              </a:solidFill>
            </a:endParaRPr>
          </a:p>
        </p:txBody>
      </p:sp>
      <p:sp>
        <p:nvSpPr>
          <p:cNvPr id="3" name="Content Placeholder 2"/>
          <p:cNvSpPr>
            <a:spLocks noGrp="1"/>
          </p:cNvSpPr>
          <p:nvPr>
            <p:ph idx="1"/>
          </p:nvPr>
        </p:nvSpPr>
        <p:spPr>
          <a:xfrm>
            <a:off x="457200" y="1447800"/>
            <a:ext cx="8229600" cy="4525963"/>
          </a:xfrm>
        </p:spPr>
        <p:txBody>
          <a:bodyPr>
            <a:noAutofit/>
          </a:bodyPr>
          <a:lstStyle/>
          <a:p>
            <a:pPr>
              <a:buNone/>
            </a:pPr>
            <a:r>
              <a:rPr lang="en-US" sz="3600" b="1" dirty="0" smtClean="0"/>
              <a:t>	 A </a:t>
            </a:r>
            <a:r>
              <a:rPr lang="en-US" sz="3600" b="1" i="1" dirty="0" err="1" smtClean="0">
                <a:solidFill>
                  <a:srgbClr val="FF0000"/>
                </a:solidFill>
              </a:rPr>
              <a:t>coordinatization</a:t>
            </a:r>
            <a:r>
              <a:rPr lang="en-US" sz="3600" b="1" dirty="0" smtClean="0"/>
              <a:t> is a </a:t>
            </a:r>
            <a:r>
              <a:rPr lang="en-US" sz="3600" b="1" dirty="0" smtClean="0">
                <a:solidFill>
                  <a:srgbClr val="FF0000"/>
                </a:solidFill>
              </a:rPr>
              <a:t>one-one correspondence </a:t>
            </a:r>
            <a:r>
              <a:rPr lang="en-US" sz="3600" b="1" dirty="0" smtClean="0"/>
              <a:t>between the </a:t>
            </a:r>
            <a:r>
              <a:rPr lang="en-US" sz="3600" b="1" dirty="0" smtClean="0">
                <a:solidFill>
                  <a:srgbClr val="FF0000"/>
                </a:solidFill>
              </a:rPr>
              <a:t>elements</a:t>
            </a:r>
            <a:r>
              <a:rPr lang="en-US" sz="3600" b="1" dirty="0" smtClean="0"/>
              <a:t> of an </a:t>
            </a:r>
            <a:r>
              <a:rPr lang="en-US" sz="3600" b="1" dirty="0" smtClean="0">
                <a:solidFill>
                  <a:srgbClr val="FF0000"/>
                </a:solidFill>
              </a:rPr>
              <a:t>algebra</a:t>
            </a:r>
            <a:r>
              <a:rPr lang="en-US" sz="3600" b="1" dirty="0" smtClean="0"/>
              <a:t> and those of a </a:t>
            </a:r>
            <a:r>
              <a:rPr lang="en-US" sz="3600" b="1" dirty="0" smtClean="0">
                <a:solidFill>
                  <a:srgbClr val="FF0000"/>
                </a:solidFill>
              </a:rPr>
              <a:t>geometry</a:t>
            </a:r>
            <a:r>
              <a:rPr lang="en-US" sz="3600" b="1" dirty="0" smtClean="0"/>
              <a:t>.</a:t>
            </a:r>
          </a:p>
          <a:p>
            <a:pPr>
              <a:buNone/>
            </a:pPr>
            <a:r>
              <a:rPr lang="en-US" sz="3600" b="1" dirty="0" smtClean="0"/>
              <a:t>	A </a:t>
            </a:r>
            <a:r>
              <a:rPr lang="en-US" sz="3600" b="1" i="1" dirty="0" smtClean="0">
                <a:solidFill>
                  <a:srgbClr val="FF0000"/>
                </a:solidFill>
              </a:rPr>
              <a:t>representation</a:t>
            </a:r>
            <a:r>
              <a:rPr lang="en-US" sz="3600" b="1" i="1" dirty="0" smtClean="0"/>
              <a:t> </a:t>
            </a:r>
            <a:r>
              <a:rPr lang="en-US" sz="3600" b="1" dirty="0" smtClean="0"/>
              <a:t>of an abstract space (geometry) is called </a:t>
            </a:r>
            <a:r>
              <a:rPr lang="en-US" sz="3600" b="1" i="1" dirty="0" smtClean="0">
                <a:solidFill>
                  <a:srgbClr val="FF0000"/>
                </a:solidFill>
              </a:rPr>
              <a:t>algebraic</a:t>
            </a:r>
            <a:r>
              <a:rPr lang="en-US" sz="3600" b="1" i="1" dirty="0" smtClean="0"/>
              <a:t> </a:t>
            </a:r>
            <a:r>
              <a:rPr lang="en-US" sz="3600" b="1" dirty="0" smtClean="0"/>
              <a:t>if it characterizes the space by means of some </a:t>
            </a:r>
            <a:r>
              <a:rPr lang="en-US" sz="3600" b="1" i="1" dirty="0" err="1" smtClean="0">
                <a:solidFill>
                  <a:srgbClr val="FF0000"/>
                </a:solidFill>
              </a:rPr>
              <a:t>coordinatization</a:t>
            </a:r>
            <a:r>
              <a:rPr lang="en-US" sz="3600" b="1" i="1" dirty="0" smtClean="0"/>
              <a:t> </a:t>
            </a:r>
            <a:r>
              <a:rPr lang="en-US" sz="3600" b="1" dirty="0" smtClean="0"/>
              <a:t>of its elements (points)</a:t>
            </a:r>
            <a:endParaRPr lang="en-US" sz="3600" b="1"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smtClean="0">
                <a:solidFill>
                  <a:srgbClr val="0000FF"/>
                </a:solidFill>
              </a:rPr>
              <a:t>A Dialectical Detour</a:t>
            </a:r>
            <a:endParaRPr lang="en-US" sz="7200" dirty="0">
              <a:solidFill>
                <a:srgbClr val="0000FF"/>
              </a:solidFill>
            </a:endParaRPr>
          </a:p>
        </p:txBody>
      </p:sp>
      <p:sp>
        <p:nvSpPr>
          <p:cNvPr id="3" name="Content Placeholder 2"/>
          <p:cNvSpPr>
            <a:spLocks noGrp="1"/>
          </p:cNvSpPr>
          <p:nvPr>
            <p:ph idx="1"/>
          </p:nvPr>
        </p:nvSpPr>
        <p:spPr/>
        <p:txBody>
          <a:bodyPr>
            <a:normAutofit fontScale="92500"/>
          </a:bodyPr>
          <a:lstStyle/>
          <a:p>
            <a:pPr>
              <a:buNone/>
            </a:pPr>
            <a:r>
              <a:rPr lang="en-US" b="1" dirty="0" smtClean="0"/>
              <a:t>	But </a:t>
            </a:r>
            <a:r>
              <a:rPr lang="en-US" b="1" dirty="0" smtClean="0">
                <a:solidFill>
                  <a:srgbClr val="FF0000"/>
                </a:solidFill>
              </a:rPr>
              <a:t>one</a:t>
            </a:r>
            <a:r>
              <a:rPr lang="en-US" b="1" dirty="0" smtClean="0"/>
              <a:t> </a:t>
            </a:r>
            <a:r>
              <a:rPr lang="en-US" b="1" dirty="0" err="1" smtClean="0"/>
              <a:t>coordinatization</a:t>
            </a:r>
            <a:r>
              <a:rPr lang="en-US" b="1" dirty="0" smtClean="0">
                <a:solidFill>
                  <a:srgbClr val="FF0000"/>
                </a:solidFill>
              </a:rPr>
              <a:t> </a:t>
            </a:r>
            <a:r>
              <a:rPr lang="en-US" b="1" i="1" dirty="0" smtClean="0">
                <a:solidFill>
                  <a:srgbClr val="FF0000"/>
                </a:solidFill>
              </a:rPr>
              <a:t>negates</a:t>
            </a:r>
            <a:r>
              <a:rPr lang="en-US" b="1" dirty="0" smtClean="0"/>
              <a:t> the </a:t>
            </a:r>
            <a:r>
              <a:rPr lang="en-US" b="1" dirty="0" smtClean="0">
                <a:solidFill>
                  <a:srgbClr val="FF0000"/>
                </a:solidFill>
              </a:rPr>
              <a:t>homogeneity</a:t>
            </a:r>
            <a:r>
              <a:rPr lang="en-US" b="1" dirty="0" smtClean="0"/>
              <a:t> </a:t>
            </a:r>
            <a:r>
              <a:rPr lang="en-US" b="1" dirty="0" smtClean="0">
                <a:solidFill>
                  <a:srgbClr val="FF0000"/>
                </a:solidFill>
              </a:rPr>
              <a:t>of all points </a:t>
            </a:r>
            <a:r>
              <a:rPr lang="en-US" b="1" dirty="0" smtClean="0"/>
              <a:t>of the geometry. The only way to </a:t>
            </a:r>
            <a:r>
              <a:rPr lang="en-US" b="1" dirty="0" smtClean="0">
                <a:solidFill>
                  <a:srgbClr val="FF0000"/>
                </a:solidFill>
              </a:rPr>
              <a:t>restore it</a:t>
            </a:r>
            <a:r>
              <a:rPr lang="en-US" b="1" dirty="0" smtClean="0"/>
              <a:t> is to </a:t>
            </a:r>
            <a:r>
              <a:rPr lang="en-US" b="1" i="1" dirty="0" smtClean="0">
                <a:solidFill>
                  <a:srgbClr val="FF0000"/>
                </a:solidFill>
              </a:rPr>
              <a:t>negate</a:t>
            </a:r>
            <a:r>
              <a:rPr lang="en-US" b="1" dirty="0" smtClean="0">
                <a:solidFill>
                  <a:srgbClr val="FF0000"/>
                </a:solidFill>
              </a:rPr>
              <a:t> </a:t>
            </a:r>
            <a:r>
              <a:rPr lang="en-US" b="1" dirty="0" smtClean="0"/>
              <a:t>the </a:t>
            </a:r>
            <a:r>
              <a:rPr lang="en-US" b="1" dirty="0" err="1" smtClean="0">
                <a:solidFill>
                  <a:srgbClr val="FF0000"/>
                </a:solidFill>
              </a:rPr>
              <a:t>indiviual</a:t>
            </a:r>
            <a:r>
              <a:rPr lang="en-US" b="1" dirty="0" smtClean="0"/>
              <a:t> </a:t>
            </a:r>
            <a:r>
              <a:rPr lang="en-US" b="1" dirty="0" err="1" smtClean="0"/>
              <a:t>coordinatization</a:t>
            </a:r>
            <a:r>
              <a:rPr lang="en-US" b="1" dirty="0" smtClean="0"/>
              <a:t>: </a:t>
            </a:r>
          </a:p>
          <a:p>
            <a:pPr>
              <a:buNone/>
            </a:pPr>
            <a:r>
              <a:rPr lang="en-US" b="1" dirty="0" smtClean="0"/>
              <a:t>	Require the </a:t>
            </a:r>
            <a:r>
              <a:rPr lang="en-US" b="1" dirty="0" smtClean="0">
                <a:solidFill>
                  <a:srgbClr val="FF0000"/>
                </a:solidFill>
              </a:rPr>
              <a:t>invariance</a:t>
            </a:r>
            <a:r>
              <a:rPr lang="en-US" b="1" dirty="0" smtClean="0"/>
              <a:t> of every </a:t>
            </a:r>
            <a:r>
              <a:rPr lang="en-US" b="1" dirty="0" smtClean="0">
                <a:solidFill>
                  <a:srgbClr val="FF0000"/>
                </a:solidFill>
              </a:rPr>
              <a:t>geometrically significant</a:t>
            </a:r>
            <a:r>
              <a:rPr lang="en-US" b="1" dirty="0" smtClean="0"/>
              <a:t> result under </a:t>
            </a:r>
            <a:r>
              <a:rPr lang="en-US" b="1" i="1" dirty="0" smtClean="0">
                <a:solidFill>
                  <a:srgbClr val="FF0000"/>
                </a:solidFill>
              </a:rPr>
              <a:t>all </a:t>
            </a:r>
            <a:r>
              <a:rPr lang="en-US" b="1" dirty="0" smtClean="0"/>
              <a:t>admissible </a:t>
            </a:r>
            <a:r>
              <a:rPr lang="en-US" b="1" dirty="0" err="1" smtClean="0">
                <a:solidFill>
                  <a:srgbClr val="FF0000"/>
                </a:solidFill>
              </a:rPr>
              <a:t>coordinatizations</a:t>
            </a:r>
            <a:r>
              <a:rPr lang="en-US" b="1" dirty="0" smtClean="0"/>
              <a:t>. Based on the given algebra, they usually forming a group </a:t>
            </a:r>
            <a:r>
              <a:rPr lang="en-US" b="1" dirty="0" smtClean="0">
                <a:solidFill>
                  <a:srgbClr val="FF0000"/>
                </a:solidFill>
              </a:rPr>
              <a:t>isomorphic to the </a:t>
            </a:r>
            <a:r>
              <a:rPr lang="en-US" b="1" dirty="0" err="1" smtClean="0">
                <a:solidFill>
                  <a:srgbClr val="FF0000"/>
                </a:solidFill>
              </a:rPr>
              <a:t>automorphism</a:t>
            </a:r>
            <a:r>
              <a:rPr lang="en-US" b="1" dirty="0" smtClean="0">
                <a:solidFill>
                  <a:srgbClr val="FF0000"/>
                </a:solidFill>
              </a:rPr>
              <a:t> group </a:t>
            </a:r>
            <a:r>
              <a:rPr lang="en-US" b="1" dirty="0" smtClean="0"/>
              <a:t>of the geometry. </a:t>
            </a:r>
            <a:endParaRPr lang="en-US" b="1"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4294967295"/>
          </p:nvPr>
        </p:nvSpPr>
        <p:spPr>
          <a:xfrm>
            <a:off x="0" y="1600200"/>
            <a:ext cx="4038600" cy="4525963"/>
          </a:xfrm>
        </p:spPr>
        <p:txBody>
          <a:bodyPr/>
          <a:lstStyle/>
          <a:p>
            <a:pPr marL="0" marR="0">
              <a:lnSpc>
                <a:spcPct val="115000"/>
              </a:lnSpc>
              <a:spcBef>
                <a:spcPts val="0"/>
              </a:spcBef>
              <a:spcAft>
                <a:spcPts val="1000"/>
              </a:spcAft>
            </a:pPr>
            <a:endParaRPr lang="en-US" dirty="0" smtClean="0">
              <a:ea typeface="Calibri"/>
              <a:cs typeface="Times New Roman"/>
            </a:endParaRPr>
          </a:p>
          <a:p>
            <a:endParaRPr lang="en-US" dirty="0"/>
          </a:p>
        </p:txBody>
      </p:sp>
      <p:sp>
        <p:nvSpPr>
          <p:cNvPr id="6" name="Content Placeholder 5"/>
          <p:cNvSpPr>
            <a:spLocks noGrp="1"/>
          </p:cNvSpPr>
          <p:nvPr>
            <p:ph sz="half" idx="4294967295"/>
          </p:nvPr>
        </p:nvSpPr>
        <p:spPr>
          <a:xfrm>
            <a:off x="5105400" y="1600200"/>
            <a:ext cx="4038600" cy="4525963"/>
          </a:xfrm>
        </p:spPr>
        <p:txBody>
          <a:bodyPr/>
          <a:lstStyle/>
          <a:p>
            <a:endParaRPr lang="en-US" dirty="0" smtClean="0"/>
          </a:p>
          <a:p>
            <a:endParaRPr lang="en-US" dirty="0"/>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descr="W.H._Denny.jpg (302×480)"/>
          <p:cNvPicPr>
            <a:picLocks noChangeAspect="1" noChangeArrowheads="1"/>
          </p:cNvPicPr>
          <p:nvPr/>
        </p:nvPicPr>
        <p:blipFill>
          <a:blip r:embed="rId3" cstate="print"/>
          <a:srcRect/>
          <a:stretch>
            <a:fillRect/>
          </a:stretch>
        </p:blipFill>
        <p:spPr bwMode="auto">
          <a:xfrm>
            <a:off x="877443" y="1264920"/>
            <a:ext cx="2703957" cy="4297680"/>
          </a:xfrm>
          <a:prstGeom prst="rect">
            <a:avLst/>
          </a:prstGeom>
          <a:noFill/>
        </p:spPr>
      </p:pic>
      <p:sp>
        <p:nvSpPr>
          <p:cNvPr id="9" name="Rectangle 8"/>
          <p:cNvSpPr/>
          <p:nvPr/>
        </p:nvSpPr>
        <p:spPr>
          <a:xfrm>
            <a:off x="3581400" y="1295400"/>
            <a:ext cx="4572000" cy="3970318"/>
          </a:xfrm>
          <a:prstGeom prst="rect">
            <a:avLst/>
          </a:prstGeom>
        </p:spPr>
        <p:txBody>
          <a:bodyPr wrap="square">
            <a:spAutoFit/>
          </a:bodyPr>
          <a:lstStyle/>
          <a:p>
            <a:pPr>
              <a:buNone/>
            </a:pPr>
            <a:r>
              <a:rPr lang="en-US" sz="2400" b="1" dirty="0" smtClean="0"/>
              <a:t>“</a:t>
            </a:r>
            <a:r>
              <a:rPr lang="en-US" sz="2800" b="1" dirty="0" smtClean="0"/>
              <a:t>In short, whoever you may   	be, </a:t>
            </a:r>
          </a:p>
          <a:p>
            <a:pPr>
              <a:buNone/>
            </a:pPr>
            <a:r>
              <a:rPr lang="en-US" sz="2800" b="1" dirty="0" smtClean="0"/>
              <a:t> to this conclusion you’ll 	agree:        </a:t>
            </a:r>
          </a:p>
          <a:p>
            <a:pPr>
              <a:buNone/>
            </a:pPr>
            <a:r>
              <a:rPr lang="en-US" sz="2800" b="1" dirty="0" smtClean="0">
                <a:solidFill>
                  <a:srgbClr val="FF0000"/>
                </a:solidFill>
              </a:rPr>
              <a:t>When everyone is somebody, </a:t>
            </a:r>
          </a:p>
          <a:p>
            <a:pPr>
              <a:buNone/>
            </a:pPr>
            <a:r>
              <a:rPr lang="en-US" sz="2800" b="1" dirty="0" smtClean="0">
                <a:solidFill>
                  <a:srgbClr val="FF0000"/>
                </a:solidFill>
              </a:rPr>
              <a:t>then no-one’s anybody</a:t>
            </a:r>
            <a:r>
              <a:rPr lang="en-US" sz="2800" b="1" dirty="0" smtClean="0"/>
              <a:t>!”</a:t>
            </a:r>
          </a:p>
          <a:p>
            <a:pPr>
              <a:buNone/>
            </a:pPr>
            <a:r>
              <a:rPr lang="it-IT" sz="2800" b="1" dirty="0" smtClean="0"/>
              <a:t>         --Don Alhambra del    	Bolero, </a:t>
            </a:r>
          </a:p>
          <a:p>
            <a:pPr>
              <a:buNone/>
            </a:pPr>
            <a:r>
              <a:rPr lang="it-IT" sz="2800" b="1" i="1" dirty="0" smtClean="0"/>
              <a:t>	The Grand Inquisitor</a:t>
            </a:r>
            <a:r>
              <a:rPr lang="it-IT" sz="2400" dirty="0" smtClean="0"/>
              <a:t> </a:t>
            </a:r>
            <a:endParaRPr lang="en-US" sz="2400" dirty="0"/>
          </a:p>
        </p:txBody>
      </p:sp>
      <p:sp>
        <p:nvSpPr>
          <p:cNvPr id="10" name="Rectangle 9"/>
          <p:cNvSpPr/>
          <p:nvPr/>
        </p:nvSpPr>
        <p:spPr>
          <a:xfrm>
            <a:off x="1610896" y="381000"/>
            <a:ext cx="6743769" cy="769441"/>
          </a:xfrm>
          <a:prstGeom prst="rect">
            <a:avLst/>
          </a:prstGeom>
        </p:spPr>
        <p:txBody>
          <a:bodyPr wrap="none">
            <a:spAutoFit/>
          </a:bodyPr>
          <a:lstStyle/>
          <a:p>
            <a:r>
              <a:rPr lang="en-US" sz="4400" b="1" dirty="0" smtClean="0">
                <a:solidFill>
                  <a:srgbClr val="0000FF"/>
                </a:solidFill>
              </a:rPr>
              <a:t>W.S. Gilbert, </a:t>
            </a:r>
            <a:r>
              <a:rPr lang="en-US" sz="4400" b="1" i="1" dirty="0" smtClean="0">
                <a:solidFill>
                  <a:srgbClr val="0000FF"/>
                </a:solidFill>
              </a:rPr>
              <a:t>The Gondoliers</a:t>
            </a:r>
            <a:endParaRPr lang="en-US" sz="4400" dirty="0">
              <a:solidFill>
                <a:srgbClr val="0000FF"/>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0000FF"/>
                </a:solidFill>
                <a:effectLst/>
                <a:uLnTx/>
                <a:uFillTx/>
                <a:latin typeface="+mj-lt"/>
                <a:ea typeface="+mj-ea"/>
                <a:cs typeface="+mj-cs"/>
              </a:rPr>
              <a:t>General Relativity</a:t>
            </a:r>
            <a:endParaRPr kumimoji="0" lang="en-US" sz="6000" b="1" i="0" u="none" strike="noStrike" kern="1200" cap="none" spc="0" normalizeH="0" baseline="0" noProof="0" dirty="0">
              <a:ln>
                <a:noFill/>
              </a:ln>
              <a:solidFill>
                <a:srgbClr val="0000FF"/>
              </a:solidFill>
              <a:effectLst/>
              <a:uLnTx/>
              <a:uFillTx/>
              <a:latin typeface="+mj-lt"/>
              <a:ea typeface="+mj-ea"/>
              <a:cs typeface="+mj-cs"/>
            </a:endParaRPr>
          </a:p>
        </p:txBody>
      </p:sp>
      <p:sp>
        <p:nvSpPr>
          <p:cNvPr id="3" name="Content Placeholder 2"/>
          <p:cNvSpPr txBox="1">
            <a:spLocks/>
          </p:cNvSpPr>
          <p:nvPr/>
        </p:nvSpPr>
        <p:spPr>
          <a:xfrm>
            <a:off x="457200" y="1600200"/>
            <a:ext cx="8229600" cy="4525963"/>
          </a:xfrm>
          <a:prstGeom prst="rect">
            <a:avLst/>
          </a:prstGeom>
        </p:spPr>
        <p:txBody>
          <a:bodyPr>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Realizing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Background-Dependence versus Background-	           	Independence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Background-Independence and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Diffeomorphisms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Geometry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Algebra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Global </a:t>
            </a:r>
            <a:r>
              <a:rPr kumimoji="0" lang="en-US" sz="3200" b="1" i="1" u="none" strike="noStrike" kern="1200" cap="none" spc="0" normalizeH="0" baseline="0" noProof="0" dirty="0" smtClean="0">
                <a:ln>
                  <a:noFill/>
                </a:ln>
                <a:solidFill>
                  <a:srgbClr val="FF0000"/>
                </a:solidFill>
                <a:effectLst/>
                <a:uLnTx/>
                <a:uFillTx/>
                <a:latin typeface="+mn-lt"/>
                <a:ea typeface="+mn-ea"/>
                <a:cs typeface="+mn-cs"/>
              </a:rPr>
              <a:t>versus</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 Local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Closed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Open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00FF"/>
                </a:solidFill>
              </a:rPr>
              <a:t>Global </a:t>
            </a:r>
            <a:r>
              <a:rPr lang="en-US" sz="4800" b="1" i="1" dirty="0" smtClean="0">
                <a:solidFill>
                  <a:srgbClr val="0000FF"/>
                </a:solidFill>
              </a:rPr>
              <a:t>versus</a:t>
            </a:r>
            <a:r>
              <a:rPr lang="en-US" sz="4800" b="1" dirty="0" smtClean="0">
                <a:solidFill>
                  <a:srgbClr val="0000FF"/>
                </a:solidFill>
              </a:rPr>
              <a:t> Local</a:t>
            </a:r>
            <a:endParaRPr lang="en-US" sz="4800" b="1" dirty="0">
              <a:solidFill>
                <a:srgbClr val="0000FF"/>
              </a:solidFill>
            </a:endParaRPr>
          </a:p>
        </p:txBody>
      </p:sp>
      <p:sp>
        <p:nvSpPr>
          <p:cNvPr id="3" name="Content Placeholder 2"/>
          <p:cNvSpPr>
            <a:spLocks noGrp="1"/>
          </p:cNvSpPr>
          <p:nvPr>
            <p:ph idx="1"/>
          </p:nvPr>
        </p:nvSpPr>
        <p:spPr/>
        <p:txBody>
          <a:bodyPr>
            <a:normAutofit fontScale="92500" lnSpcReduction="10000"/>
          </a:bodyPr>
          <a:lstStyle/>
          <a:p>
            <a:pPr>
              <a:buNone/>
            </a:pPr>
            <a:r>
              <a:rPr lang="en-US" b="1" dirty="0" smtClean="0"/>
              <a:t>	All is well as long as we confine ourselves to </a:t>
            </a:r>
            <a:r>
              <a:rPr lang="en-US" b="1" dirty="0" smtClean="0">
                <a:solidFill>
                  <a:srgbClr val="FF0000"/>
                </a:solidFill>
              </a:rPr>
              <a:t>local </a:t>
            </a:r>
            <a:r>
              <a:rPr lang="en-US" b="1" dirty="0" err="1" smtClean="0">
                <a:solidFill>
                  <a:srgbClr val="FF0000"/>
                </a:solidFill>
              </a:rPr>
              <a:t>diffeomorphisms</a:t>
            </a:r>
            <a:r>
              <a:rPr lang="en-US" b="1" dirty="0" smtClean="0"/>
              <a:t> and </a:t>
            </a:r>
            <a:r>
              <a:rPr lang="en-US" b="1" dirty="0" smtClean="0">
                <a:solidFill>
                  <a:srgbClr val="FF0000"/>
                </a:solidFill>
              </a:rPr>
              <a:t>local sections</a:t>
            </a:r>
            <a:r>
              <a:rPr lang="en-US" b="1" dirty="0" smtClean="0"/>
              <a:t>.	</a:t>
            </a:r>
          </a:p>
          <a:p>
            <a:pPr>
              <a:buNone/>
            </a:pPr>
            <a:r>
              <a:rPr lang="en-US" b="1" dirty="0" smtClean="0"/>
              <a:t>	Complications arise in going from </a:t>
            </a:r>
            <a:r>
              <a:rPr lang="en-US" b="1" dirty="0" smtClean="0">
                <a:solidFill>
                  <a:srgbClr val="FF0000"/>
                </a:solidFill>
              </a:rPr>
              <a:t>local</a:t>
            </a:r>
            <a:r>
              <a:rPr lang="en-US" b="1" dirty="0" smtClean="0"/>
              <a:t> to </a:t>
            </a:r>
            <a:r>
              <a:rPr lang="en-US" b="1" dirty="0" smtClean="0">
                <a:solidFill>
                  <a:srgbClr val="FF0000"/>
                </a:solidFill>
              </a:rPr>
              <a:t>global</a:t>
            </a:r>
            <a:r>
              <a:rPr lang="en-US" b="1" dirty="0" smtClean="0"/>
              <a:t>, especially  in the case of </a:t>
            </a:r>
            <a:r>
              <a:rPr lang="en-US" b="1" dirty="0" smtClean="0">
                <a:solidFill>
                  <a:srgbClr val="FF0000"/>
                </a:solidFill>
              </a:rPr>
              <a:t>background-independent theories</a:t>
            </a:r>
            <a:r>
              <a:rPr lang="en-US" b="1" dirty="0" smtClean="0"/>
              <a:t>, like GR, in which the global topology of the manifold is not fixed in advance, but varies with the </a:t>
            </a:r>
            <a:r>
              <a:rPr lang="en-US" b="1" dirty="0" smtClean="0">
                <a:solidFill>
                  <a:srgbClr val="FF0000"/>
                </a:solidFill>
              </a:rPr>
              <a:t>maximal global extension </a:t>
            </a:r>
            <a:r>
              <a:rPr lang="en-US" b="1" dirty="0" smtClean="0"/>
              <a:t>of a  </a:t>
            </a:r>
            <a:r>
              <a:rPr lang="en-US" b="1" dirty="0" smtClean="0">
                <a:solidFill>
                  <a:srgbClr val="FF0000"/>
                </a:solidFill>
              </a:rPr>
              <a:t>local section </a:t>
            </a:r>
            <a:r>
              <a:rPr lang="en-US" b="1" dirty="0" smtClean="0"/>
              <a:t>(cf. analytic functions and Riemann surfaces-- SOS: </a:t>
            </a:r>
            <a:r>
              <a:rPr lang="en-US" b="1" dirty="0" smtClean="0">
                <a:solidFill>
                  <a:srgbClr val="FF0000"/>
                </a:solidFill>
              </a:rPr>
              <a:t>sheaf theory</a:t>
            </a:r>
            <a:r>
              <a:rPr lang="en-US" b="1" dirty="0" smtClean="0"/>
              <a:t>).</a:t>
            </a: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0000FF"/>
                </a:solidFill>
                <a:effectLst/>
                <a:uLnTx/>
                <a:uFillTx/>
                <a:latin typeface="+mj-lt"/>
                <a:ea typeface="+mj-ea"/>
                <a:cs typeface="+mj-cs"/>
              </a:rPr>
              <a:t>General Relativity</a:t>
            </a:r>
            <a:endParaRPr kumimoji="0" lang="en-US" sz="6000" b="1"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600200"/>
            <a:ext cx="8229600" cy="4525963"/>
          </a:xfrm>
          <a:prstGeom prst="rect">
            <a:avLst/>
          </a:prstGeom>
        </p:spPr>
        <p:txBody>
          <a:bodyPr>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Realizing Einstein’s Vision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Background-Dependence versus Background-	           	Independence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Background-Independence and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Diffeomorphisms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Geometry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Algebra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Global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versus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Local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Closed </a:t>
            </a:r>
            <a:r>
              <a:rPr kumimoji="0" lang="en-US" sz="3200" b="1" i="1" u="none" strike="noStrike" kern="1200" cap="none" spc="0" normalizeH="0" baseline="0" noProof="0" dirty="0" smtClean="0">
                <a:ln>
                  <a:noFill/>
                </a:ln>
                <a:solidFill>
                  <a:srgbClr val="FF0000"/>
                </a:solidFill>
                <a:effectLst/>
                <a:uLnTx/>
                <a:uFillTx/>
                <a:latin typeface="+mn-lt"/>
                <a:ea typeface="+mn-ea"/>
                <a:cs typeface="+mn-cs"/>
              </a:rPr>
              <a:t>versus</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 Open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r>
            <a:br>
              <a:rPr kumimoji="0" lang="en-US" sz="3200" b="1" i="0" u="none" strike="noStrike" kern="1200" cap="none" spc="0" normalizeH="0" baseline="0" noProof="0" dirty="0" smtClean="0">
                <a:ln>
                  <a:noFill/>
                </a:ln>
                <a:solidFill>
                  <a:schemeClr val="tx1"/>
                </a:solidFill>
                <a:effectLst/>
                <a:uLnTx/>
                <a:uFillTx/>
                <a:latin typeface="+mn-lt"/>
                <a:ea typeface="+mn-ea"/>
                <a:cs typeface="+mn-cs"/>
              </a:rPr>
            </a:b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FF"/>
                </a:solidFill>
              </a:rPr>
              <a:t>Closed </a:t>
            </a:r>
            <a:r>
              <a:rPr lang="en-US" sz="5400" b="1" i="1" dirty="0" smtClean="0">
                <a:solidFill>
                  <a:srgbClr val="0000FF"/>
                </a:solidFill>
              </a:rPr>
              <a:t>versus</a:t>
            </a:r>
            <a:r>
              <a:rPr lang="en-US" sz="5400" b="1" dirty="0" smtClean="0">
                <a:solidFill>
                  <a:srgbClr val="0000FF"/>
                </a:solidFill>
              </a:rPr>
              <a:t> Open Systems</a:t>
            </a:r>
            <a:endParaRPr lang="en-US" sz="5400" dirty="0">
              <a:solidFill>
                <a:srgbClr val="0000FF"/>
              </a:solidFill>
            </a:endParaRPr>
          </a:p>
        </p:txBody>
      </p:sp>
      <p:sp>
        <p:nvSpPr>
          <p:cNvPr id="3" name="Content Placeholder 2"/>
          <p:cNvSpPr>
            <a:spLocks noGrp="1"/>
          </p:cNvSpPr>
          <p:nvPr>
            <p:ph idx="1"/>
          </p:nvPr>
        </p:nvSpPr>
        <p:spPr>
          <a:xfrm>
            <a:off x="457200" y="1371600"/>
            <a:ext cx="8229600" cy="4525963"/>
          </a:xfrm>
        </p:spPr>
        <p:txBody>
          <a:bodyPr>
            <a:normAutofit fontScale="92500" lnSpcReduction="10000"/>
          </a:bodyPr>
          <a:lstStyle/>
          <a:p>
            <a:pPr>
              <a:buNone/>
            </a:pPr>
            <a:r>
              <a:rPr lang="en-US" sz="3600" b="1" dirty="0" smtClean="0"/>
              <a:t>                 System        Key Concept</a:t>
            </a:r>
            <a:endParaRPr lang="en-US" sz="3600" dirty="0" smtClean="0"/>
          </a:p>
          <a:p>
            <a:pPr>
              <a:buNone/>
            </a:pPr>
            <a:r>
              <a:rPr lang="en-US" dirty="0" smtClean="0"/>
              <a:t>                    </a:t>
            </a:r>
            <a:r>
              <a:rPr lang="en-US" b="1" i="1" dirty="0" smtClean="0"/>
              <a:t>Closed            Determinism</a:t>
            </a:r>
          </a:p>
          <a:p>
            <a:pPr>
              <a:buNone/>
            </a:pPr>
            <a:r>
              <a:rPr lang="en-US" b="1" i="1" dirty="0" smtClean="0"/>
              <a:t>                     Open                Causality</a:t>
            </a:r>
          </a:p>
          <a:p>
            <a:pPr>
              <a:buNone/>
            </a:pPr>
            <a:r>
              <a:rPr lang="en-US" b="1" dirty="0" smtClean="0"/>
              <a:t>	</a:t>
            </a:r>
            <a:r>
              <a:rPr lang="en-US" b="1" dirty="0" smtClean="0">
                <a:solidFill>
                  <a:srgbClr val="FF0000"/>
                </a:solidFill>
              </a:rPr>
              <a:t>Determinism</a:t>
            </a:r>
            <a:r>
              <a:rPr lang="en-US" b="1" dirty="0" smtClean="0"/>
              <a:t> means </a:t>
            </a:r>
            <a:r>
              <a:rPr lang="en-US" b="1" i="1" dirty="0" smtClean="0">
                <a:solidFill>
                  <a:srgbClr val="FF0000"/>
                </a:solidFill>
              </a:rPr>
              <a:t>fatalism</a:t>
            </a:r>
            <a:r>
              <a:rPr lang="en-US" b="1" dirty="0" smtClean="0"/>
              <a:t>: nothing can 	change what happens</a:t>
            </a:r>
          </a:p>
          <a:p>
            <a:pPr>
              <a:buNone/>
            </a:pPr>
            <a:r>
              <a:rPr lang="en-US" b="1" dirty="0" smtClean="0"/>
              <a:t>	</a:t>
            </a:r>
            <a:r>
              <a:rPr lang="en-US" b="1" dirty="0" smtClean="0">
                <a:solidFill>
                  <a:srgbClr val="FF0000"/>
                </a:solidFill>
              </a:rPr>
              <a:t>Causality</a:t>
            </a:r>
            <a:r>
              <a:rPr lang="en-US" b="1" dirty="0" smtClean="0"/>
              <a:t> means </a:t>
            </a:r>
            <a:r>
              <a:rPr lang="en-US" b="1" i="1" dirty="0" smtClean="0">
                <a:solidFill>
                  <a:srgbClr val="FF0000"/>
                </a:solidFill>
              </a:rPr>
              <a:t>control</a:t>
            </a:r>
            <a:r>
              <a:rPr lang="en-US" b="1" dirty="0" smtClean="0"/>
              <a:t>: by manipulating the 	causes, one can change the outcome</a:t>
            </a:r>
          </a:p>
          <a:p>
            <a:pPr>
              <a:buNone/>
            </a:pPr>
            <a:r>
              <a:rPr lang="en-US" b="1" dirty="0" smtClean="0"/>
              <a:t>“Determinism is really an article of philosophical faith, not a scientific result” (JS 1968).</a:t>
            </a:r>
          </a:p>
          <a:p>
            <a:pPr>
              <a:buNone/>
            </a:pPr>
            <a:endParaRPr lang="en-US" b="1" i="1" dirty="0" smtClean="0"/>
          </a:p>
          <a:p>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00FF"/>
                </a:solidFill>
              </a:rPr>
              <a:t>Do We Really Want Global?</a:t>
            </a:r>
            <a:endParaRPr lang="en-US" sz="4800" b="1" dirty="0">
              <a:solidFill>
                <a:srgbClr val="0000FF"/>
              </a:solidFill>
            </a:endParaRPr>
          </a:p>
        </p:txBody>
      </p:sp>
      <p:sp>
        <p:nvSpPr>
          <p:cNvPr id="3" name="Content Placeholder 2"/>
          <p:cNvSpPr>
            <a:spLocks noGrp="1"/>
          </p:cNvSpPr>
          <p:nvPr>
            <p:ph idx="1"/>
          </p:nvPr>
        </p:nvSpPr>
        <p:spPr>
          <a:xfrm>
            <a:off x="457200" y="1371600"/>
            <a:ext cx="8229600" cy="4525963"/>
          </a:xfrm>
        </p:spPr>
        <p:txBody>
          <a:bodyPr>
            <a:normAutofit/>
          </a:bodyPr>
          <a:lstStyle/>
          <a:p>
            <a:pPr>
              <a:buNone/>
            </a:pPr>
            <a:r>
              <a:rPr lang="en-US" b="1" dirty="0" smtClean="0"/>
              <a:t>	The systems we actually model are </a:t>
            </a:r>
            <a:r>
              <a:rPr lang="en-US" b="1" dirty="0" smtClean="0">
                <a:solidFill>
                  <a:srgbClr val="FF0000"/>
                </a:solidFill>
              </a:rPr>
              <a:t>finite processes</a:t>
            </a:r>
            <a:r>
              <a:rPr lang="en-US" b="1" dirty="0" smtClean="0"/>
              <a:t>, and all finite processes are </a:t>
            </a:r>
            <a:r>
              <a:rPr lang="en-US" b="1" dirty="0" smtClean="0">
                <a:solidFill>
                  <a:srgbClr val="FF0000"/>
                </a:solidFill>
              </a:rPr>
              <a:t>open</a:t>
            </a:r>
            <a:r>
              <a:rPr lang="en-US" b="1" dirty="0" smtClean="0"/>
              <a:t>. </a:t>
            </a:r>
          </a:p>
          <a:p>
            <a:pPr>
              <a:buNone/>
            </a:pPr>
            <a:r>
              <a:rPr lang="en-US" b="1" dirty="0" smtClean="0"/>
              <a:t>	A finite process is a </a:t>
            </a:r>
            <a:r>
              <a:rPr lang="en-US" b="1" dirty="0" smtClean="0">
                <a:solidFill>
                  <a:srgbClr val="FF0000"/>
                </a:solidFill>
              </a:rPr>
              <a:t>bounded region in space- time</a:t>
            </a:r>
            <a:r>
              <a:rPr lang="en-US" b="1" dirty="0" smtClean="0"/>
              <a:t>: Its </a:t>
            </a:r>
            <a:r>
              <a:rPr lang="en-US" b="1" dirty="0" smtClean="0">
                <a:solidFill>
                  <a:srgbClr val="FF0000"/>
                </a:solidFill>
              </a:rPr>
              <a:t>boundary</a:t>
            </a:r>
            <a:r>
              <a:rPr lang="en-US" b="1" dirty="0" smtClean="0"/>
              <a:t> is where </a:t>
            </a:r>
            <a:r>
              <a:rPr lang="en-US" b="1" dirty="0" smtClean="0">
                <a:solidFill>
                  <a:srgbClr val="FF0000"/>
                </a:solidFill>
              </a:rPr>
              <a:t>new data </a:t>
            </a:r>
            <a:r>
              <a:rPr lang="en-US" b="1" dirty="0" smtClean="0"/>
              <a:t>(information) can be </a:t>
            </a:r>
            <a:r>
              <a:rPr lang="en-US" b="1" dirty="0" smtClean="0">
                <a:solidFill>
                  <a:srgbClr val="FF0000"/>
                </a:solidFill>
              </a:rPr>
              <a:t>fed into</a:t>
            </a:r>
            <a:r>
              <a:rPr lang="en-US" b="1" dirty="0" smtClean="0"/>
              <a:t> the system and the </a:t>
            </a:r>
            <a:r>
              <a:rPr lang="en-US" b="1" dirty="0" smtClean="0">
                <a:solidFill>
                  <a:srgbClr val="FF0000"/>
                </a:solidFill>
              </a:rPr>
              <a:t>resulting data </a:t>
            </a:r>
            <a:r>
              <a:rPr lang="en-US" b="1" dirty="0" smtClean="0"/>
              <a:t>can be </a:t>
            </a:r>
            <a:r>
              <a:rPr lang="en-US" b="1" dirty="0" smtClean="0">
                <a:solidFill>
                  <a:srgbClr val="FF0000"/>
                </a:solidFill>
              </a:rPr>
              <a:t>extracted from </a:t>
            </a:r>
            <a:r>
              <a:rPr lang="en-US" b="1" dirty="0" smtClean="0"/>
              <a:t>it. </a:t>
            </a:r>
          </a:p>
          <a:p>
            <a:pPr>
              <a:buNone/>
            </a:pPr>
            <a:r>
              <a:rPr lang="en-US" b="1" dirty="0" smtClean="0"/>
              <a:t>	</a:t>
            </a:r>
            <a:r>
              <a:rPr lang="en-US" b="1" dirty="0" smtClean="0">
                <a:solidFill>
                  <a:srgbClr val="0000FF"/>
                </a:solidFill>
              </a:rPr>
              <a:t>Example</a:t>
            </a:r>
            <a:r>
              <a:rPr lang="en-US" b="1" dirty="0" smtClean="0"/>
              <a:t>: Asymptotically </a:t>
            </a:r>
            <a:r>
              <a:rPr lang="en-US" b="1" dirty="0" smtClean="0">
                <a:solidFill>
                  <a:srgbClr val="0000FF"/>
                </a:solidFill>
              </a:rPr>
              <a:t>free in- and out-states</a:t>
            </a:r>
            <a:r>
              <a:rPr lang="en-US" b="1" dirty="0" smtClean="0"/>
              <a:t> in a </a:t>
            </a:r>
            <a:r>
              <a:rPr lang="en-US" b="1" dirty="0" smtClean="0">
                <a:solidFill>
                  <a:srgbClr val="0000FF"/>
                </a:solidFill>
              </a:rPr>
              <a:t>scattering process</a:t>
            </a:r>
            <a:r>
              <a:rPr lang="en-US" b="1" dirty="0" smtClean="0"/>
              <a:t>.</a:t>
            </a:r>
            <a:endParaRPr lang="en-US" b="1"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00FF"/>
                </a:solidFill>
              </a:rPr>
              <a:t>The Dogma of Closure</a:t>
            </a:r>
            <a:endParaRPr lang="en-US" sz="6000" b="1" dirty="0">
              <a:solidFill>
                <a:srgbClr val="0000FF"/>
              </a:solidFill>
            </a:endParaRPr>
          </a:p>
        </p:txBody>
      </p:sp>
      <p:sp>
        <p:nvSpPr>
          <p:cNvPr id="3" name="Content Placeholder 2"/>
          <p:cNvSpPr>
            <a:spLocks noGrp="1"/>
          </p:cNvSpPr>
          <p:nvPr>
            <p:ph idx="1"/>
          </p:nvPr>
        </p:nvSpPr>
        <p:spPr>
          <a:xfrm>
            <a:off x="457200" y="1447800"/>
            <a:ext cx="8229600" cy="4525963"/>
          </a:xfrm>
        </p:spPr>
        <p:txBody>
          <a:bodyPr>
            <a:normAutofit lnSpcReduction="10000"/>
          </a:bodyPr>
          <a:lstStyle/>
          <a:p>
            <a:pPr>
              <a:buNone/>
            </a:pPr>
            <a:r>
              <a:rPr lang="en-US" b="1" dirty="0" smtClean="0"/>
              <a:t>	When classical physics treated </a:t>
            </a:r>
            <a:r>
              <a:rPr lang="en-US" b="1" dirty="0" smtClean="0">
                <a:solidFill>
                  <a:srgbClr val="00B050"/>
                </a:solidFill>
              </a:rPr>
              <a:t>open systems</a:t>
            </a:r>
            <a:r>
              <a:rPr lang="en-US" b="1" dirty="0" smtClean="0"/>
              <a:t>, it was tacitly assumed (as an </a:t>
            </a:r>
            <a:r>
              <a:rPr lang="en-US" b="1" dirty="0" smtClean="0">
                <a:solidFill>
                  <a:srgbClr val="00B050"/>
                </a:solidFill>
              </a:rPr>
              <a:t>article of faith</a:t>
            </a:r>
            <a:r>
              <a:rPr lang="en-US" b="1" dirty="0" smtClean="0"/>
              <a:t>) that, by </a:t>
            </a:r>
            <a:r>
              <a:rPr lang="en-US" b="1" dirty="0" smtClean="0">
                <a:solidFill>
                  <a:srgbClr val="00B050"/>
                </a:solidFill>
              </a:rPr>
              <a:t>suitable enlargement </a:t>
            </a:r>
            <a:r>
              <a:rPr lang="en-US" b="1" dirty="0" smtClean="0"/>
              <a:t>of the system, it could always be </a:t>
            </a:r>
            <a:r>
              <a:rPr lang="en-US" b="1" dirty="0" smtClean="0">
                <a:solidFill>
                  <a:srgbClr val="00B050"/>
                </a:solidFill>
              </a:rPr>
              <a:t>included in  closed system </a:t>
            </a:r>
            <a:r>
              <a:rPr lang="en-US" b="1" dirty="0" smtClean="0"/>
              <a:t>of a deterministic type. … The contrast between </a:t>
            </a:r>
            <a:r>
              <a:rPr lang="en-US" b="1" dirty="0" smtClean="0">
                <a:solidFill>
                  <a:srgbClr val="FF0000"/>
                </a:solidFill>
              </a:rPr>
              <a:t>open</a:t>
            </a:r>
            <a:r>
              <a:rPr lang="en-US" b="1" dirty="0" smtClean="0"/>
              <a:t> and </a:t>
            </a:r>
            <a:r>
              <a:rPr lang="en-US" b="1" dirty="0" smtClean="0">
                <a:solidFill>
                  <a:srgbClr val="FF0000"/>
                </a:solidFill>
              </a:rPr>
              <a:t>closed</a:t>
            </a:r>
            <a:r>
              <a:rPr lang="en-US" b="1" dirty="0" smtClean="0"/>
              <a:t> should </a:t>
            </a:r>
            <a:r>
              <a:rPr lang="en-US" b="1" dirty="0" smtClean="0">
                <a:solidFill>
                  <a:srgbClr val="FF0000"/>
                </a:solidFill>
              </a:rPr>
              <a:t>not</a:t>
            </a:r>
            <a:r>
              <a:rPr lang="en-US" b="1" dirty="0" smtClean="0"/>
              <a:t> be taken as </a:t>
            </a:r>
            <a:r>
              <a:rPr lang="en-US" b="1" dirty="0" smtClean="0">
                <a:solidFill>
                  <a:srgbClr val="FF0000"/>
                </a:solidFill>
              </a:rPr>
              <a:t>identical</a:t>
            </a:r>
            <a:r>
              <a:rPr lang="en-US" b="1" dirty="0" smtClean="0"/>
              <a:t> with the contrast between ‘</a:t>
            </a:r>
            <a:r>
              <a:rPr lang="en-US" b="1" dirty="0" smtClean="0">
                <a:solidFill>
                  <a:srgbClr val="FF0000"/>
                </a:solidFill>
              </a:rPr>
              <a:t>phenomenological</a:t>
            </a:r>
            <a:r>
              <a:rPr lang="en-US" b="1" dirty="0" smtClean="0"/>
              <a:t>’ and ‘</a:t>
            </a:r>
            <a:r>
              <a:rPr lang="en-US" b="1" dirty="0" smtClean="0">
                <a:solidFill>
                  <a:srgbClr val="FF0000"/>
                </a:solidFill>
              </a:rPr>
              <a:t>fundamental</a:t>
            </a:r>
            <a:r>
              <a:rPr lang="en-US" b="1" dirty="0" smtClean="0"/>
              <a:t>’ …</a:t>
            </a:r>
          </a:p>
          <a:p>
            <a:pPr>
              <a:buNone/>
            </a:pPr>
            <a:r>
              <a:rPr lang="en-US" sz="2400" b="1" dirty="0" smtClean="0"/>
              <a:t>		(JS: “Comments on ‘Causality Requirements and the Theory of Relativity,” 1968)</a:t>
            </a:r>
            <a:endParaRPr lang="en-US" sz="2400" b="1"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b="1" dirty="0" smtClean="0">
                <a:solidFill>
                  <a:srgbClr val="0070C0"/>
                </a:solidFill>
              </a:rPr>
              <a:t/>
            </a:r>
            <a:br>
              <a:rPr lang="en-US" b="1" dirty="0" smtClean="0">
                <a:solidFill>
                  <a:srgbClr val="0070C0"/>
                </a:solidFill>
              </a:rPr>
            </a:br>
            <a:r>
              <a:rPr lang="en-US" b="1" dirty="0" smtClean="0">
                <a:solidFill>
                  <a:srgbClr val="0000FF"/>
                </a:solidFill>
              </a:rPr>
              <a:t>A </a:t>
            </a:r>
            <a:r>
              <a:rPr lang="en-US" b="1" dirty="0" err="1" smtClean="0">
                <a:solidFill>
                  <a:srgbClr val="0000FF"/>
                </a:solidFill>
              </a:rPr>
              <a:t>Topos</a:t>
            </a:r>
            <a:r>
              <a:rPr lang="en-US" b="1" dirty="0" smtClean="0">
                <a:solidFill>
                  <a:srgbClr val="0000FF"/>
                </a:solidFill>
              </a:rPr>
              <a:t> Foundation for Theories of Physics: </a:t>
            </a:r>
            <a:r>
              <a:rPr lang="en-US" b="1" dirty="0" err="1" smtClean="0">
                <a:solidFill>
                  <a:srgbClr val="0000FF"/>
                </a:solidFill>
              </a:rPr>
              <a:t>Isham</a:t>
            </a:r>
            <a:r>
              <a:rPr lang="en-US" b="1" dirty="0" smtClean="0">
                <a:solidFill>
                  <a:srgbClr val="0000FF"/>
                </a:solidFill>
              </a:rPr>
              <a:t> and </a:t>
            </a:r>
            <a:r>
              <a:rPr lang="en-US" b="1" dirty="0" err="1" smtClean="0">
                <a:solidFill>
                  <a:srgbClr val="0000FF"/>
                </a:solidFill>
              </a:rPr>
              <a:t>Döring</a:t>
            </a:r>
            <a:r>
              <a:rPr lang="en-US" b="1" dirty="0" smtClean="0">
                <a:solidFill>
                  <a:srgbClr val="0000FF"/>
                </a:solidFill>
              </a:rPr>
              <a:t> (2007)</a:t>
            </a:r>
            <a:r>
              <a:rPr lang="en-US" dirty="0" smtClean="0">
                <a:solidFill>
                  <a:srgbClr val="0000FF"/>
                </a:solidFill>
              </a:rPr>
              <a:t/>
            </a:r>
            <a:br>
              <a:rPr lang="en-US" dirty="0" smtClean="0">
                <a:solidFill>
                  <a:srgbClr val="0000FF"/>
                </a:solidFill>
              </a:rPr>
            </a:br>
            <a:endParaRPr lang="en-US" dirty="0">
              <a:solidFill>
                <a:srgbClr val="0000FF"/>
              </a:solidFill>
            </a:endParaRPr>
          </a:p>
        </p:txBody>
      </p:sp>
      <p:sp>
        <p:nvSpPr>
          <p:cNvPr id="3" name="Content Placeholder 2"/>
          <p:cNvSpPr>
            <a:spLocks noGrp="1"/>
          </p:cNvSpPr>
          <p:nvPr>
            <p:ph idx="1"/>
          </p:nvPr>
        </p:nvSpPr>
        <p:spPr/>
        <p:txBody>
          <a:bodyPr>
            <a:normAutofit fontScale="92500"/>
          </a:bodyPr>
          <a:lstStyle/>
          <a:p>
            <a:pPr>
              <a:buNone/>
            </a:pPr>
            <a:r>
              <a:rPr lang="en-US" dirty="0" smtClean="0"/>
              <a:t>	</a:t>
            </a:r>
            <a:r>
              <a:rPr lang="en-US" sz="3600" b="1" dirty="0" smtClean="0"/>
              <a:t>[T]he Copenhagen interpretation is </a:t>
            </a:r>
            <a:r>
              <a:rPr lang="en-US" sz="3600" b="1" dirty="0" err="1" smtClean="0"/>
              <a:t>inappli</a:t>
            </a:r>
            <a:r>
              <a:rPr lang="en-US" sz="3600" b="1" dirty="0" smtClean="0"/>
              <a:t>-cable for </a:t>
            </a:r>
            <a:r>
              <a:rPr lang="en-US" sz="3600" b="1" i="1" dirty="0" smtClean="0"/>
              <a:t>any </a:t>
            </a:r>
            <a:r>
              <a:rPr lang="en-US" sz="3600" b="1" dirty="0" smtClean="0"/>
              <a:t>system that is truly closed’ (or ‘self-contained’) and for which, therefore, there is no ‘external’ domain in which an observer can lurk. … When dealing with a closed system, what is needed is a </a:t>
            </a:r>
            <a:r>
              <a:rPr lang="en-US" sz="3600" b="1" i="1" dirty="0" smtClean="0"/>
              <a:t>realist </a:t>
            </a:r>
            <a:r>
              <a:rPr lang="en-US" sz="3600" b="1" dirty="0" smtClean="0"/>
              <a:t>interpretation of the theory, not one that is instrumentalist. </a:t>
            </a:r>
            <a:endParaRPr lang="en-US" sz="3600" b="1"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smtClean="0">
                <a:ln>
                  <a:noFill/>
                </a:ln>
                <a:solidFill>
                  <a:srgbClr val="0000FF"/>
                </a:solidFill>
                <a:effectLst/>
                <a:uLnTx/>
                <a:uFillTx/>
                <a:latin typeface="+mj-lt"/>
                <a:ea typeface="+mj-ea"/>
                <a:cs typeface="+mj-cs"/>
              </a:rPr>
              <a:t>Carlo Rovelli</a:t>
            </a:r>
            <a:endParaRPr kumimoji="0" lang="en-US" sz="6000" b="0" i="0" u="none" strike="noStrike" kern="1200" cap="none" spc="0" normalizeH="0" baseline="0" noProof="0" dirty="0">
              <a:ln>
                <a:noFill/>
              </a:ln>
              <a:solidFill>
                <a:srgbClr val="0000FF"/>
              </a:solidFill>
              <a:effectLst/>
              <a:uLnTx/>
              <a:uFillTx/>
              <a:latin typeface="+mj-lt"/>
              <a:ea typeface="+mj-ea"/>
              <a:cs typeface="+mj-cs"/>
            </a:endParaRPr>
          </a:p>
        </p:txBody>
      </p:sp>
      <p:pic>
        <p:nvPicPr>
          <p:cNvPr id="5" name="Picture 2" descr="http://www.cpt.univ-mrs.fr/~rovelli/carlo3.JPG"/>
          <p:cNvPicPr>
            <a:picLocks noChangeAspect="1" noChangeArrowheads="1"/>
          </p:cNvPicPr>
          <p:nvPr/>
        </p:nvPicPr>
        <p:blipFill>
          <a:blip r:embed="rId3" cstate="print"/>
          <a:srcRect/>
          <a:stretch>
            <a:fillRect/>
          </a:stretch>
        </p:blipFill>
        <p:spPr bwMode="auto">
          <a:xfrm>
            <a:off x="785498" y="1371600"/>
            <a:ext cx="7520302" cy="5029200"/>
          </a:xfrm>
          <a:prstGeom prst="rect">
            <a:avLst/>
          </a:prstGeom>
          <a:noFill/>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txBox="1">
            <a:spLocks noChangeArrowheads="1"/>
          </p:cNvSpPr>
          <p:nvPr/>
        </p:nvSpPr>
        <p:spPr>
          <a:xfrm>
            <a:off x="685800" y="609600"/>
            <a:ext cx="77724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600" b="1" i="1" u="none" strike="noStrike" kern="1200" cap="none" spc="0" normalizeH="0" baseline="0" noProof="0" dirty="0" smtClean="0">
                <a:ln>
                  <a:noFill/>
                </a:ln>
                <a:solidFill>
                  <a:srgbClr val="0000FF"/>
                </a:solidFill>
                <a:effectLst/>
                <a:uLnTx/>
                <a:uFillTx/>
                <a:latin typeface="+mj-lt"/>
                <a:ea typeface="+mj-ea"/>
                <a:cs typeface="+mj-cs"/>
              </a:rPr>
              <a:t>Quantum Gravity</a:t>
            </a:r>
            <a:endParaRPr kumimoji="0" lang="en-US" sz="6600" b="1" i="0" u="none" strike="noStrike" kern="1200" cap="none" spc="0" normalizeH="0" baseline="0" noProof="0" dirty="0">
              <a:ln>
                <a:noFill/>
              </a:ln>
              <a:solidFill>
                <a:srgbClr val="0000FF"/>
              </a:solidFill>
              <a:effectLst/>
              <a:uLnTx/>
              <a:uFillTx/>
              <a:latin typeface="+mj-lt"/>
              <a:ea typeface="+mj-ea"/>
              <a:cs typeface="+mj-cs"/>
            </a:endParaRPr>
          </a:p>
        </p:txBody>
      </p:sp>
      <p:sp>
        <p:nvSpPr>
          <p:cNvPr id="5" name="Rectangle 1027"/>
          <p:cNvSpPr txBox="1">
            <a:spLocks noChangeArrowheads="1"/>
          </p:cNvSpPr>
          <p:nvPr/>
        </p:nvSpPr>
        <p:spPr>
          <a:xfrm>
            <a:off x="457200" y="1676400"/>
            <a:ext cx="7772400" cy="4114800"/>
          </a:xfrm>
          <a:prstGeom prst="rect">
            <a:avLst/>
          </a:prstGeom>
        </p:spPr>
        <p:txBody>
          <a:bodyPr/>
          <a:lstStyle/>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  </a:t>
            </a:r>
            <a:r>
              <a:rPr lang="en-US" sz="3200" b="1" dirty="0" smtClean="0"/>
              <a:t>  </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The data from a local experiment (measurements, preparation, or just assumptions) must in fact refer to the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state of the system</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on the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entire bound-</a:t>
            </a:r>
            <a:r>
              <a:rPr kumimoji="0" lang="en-US" sz="3200" b="1" i="0" u="none" strike="noStrike" kern="1200" cap="none" spc="0" normalizeH="0" baseline="0" noProof="0" dirty="0" err="1" smtClean="0">
                <a:ln>
                  <a:noFill/>
                </a:ln>
                <a:solidFill>
                  <a:srgbClr val="FF0000"/>
                </a:solidFill>
                <a:effectLst/>
                <a:uLnTx/>
                <a:uFillTx/>
                <a:latin typeface="+mn-lt"/>
                <a:ea typeface="+mn-ea"/>
                <a:cs typeface="+mn-cs"/>
              </a:rPr>
              <a:t>ary</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 of a finite </a:t>
            </a:r>
            <a:r>
              <a:rPr kumimoji="0" lang="en-US" sz="3200" b="1" i="0" u="none" strike="noStrike" kern="1200" cap="none" spc="0" normalizeH="0" baseline="0" noProof="0" dirty="0" err="1" smtClean="0">
                <a:ln>
                  <a:noFill/>
                </a:ln>
                <a:solidFill>
                  <a:srgbClr val="FF0000"/>
                </a:solidFill>
                <a:effectLst/>
                <a:uLnTx/>
                <a:uFillTx/>
                <a:latin typeface="+mn-lt"/>
                <a:ea typeface="+mn-ea"/>
                <a:cs typeface="+mn-cs"/>
              </a:rPr>
              <a:t>spacetime</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 region</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The field theoretical space ... is therefore the space of surfaces </a:t>
            </a:r>
            <a:r>
              <a:rPr kumimoji="0" lang="el-GR" sz="3200" b="1" i="1" u="none" strike="noStrike" kern="1200" cap="none" spc="0" normalizeH="0" baseline="0" noProof="0" dirty="0" smtClean="0">
                <a:ln>
                  <a:noFill/>
                </a:ln>
                <a:solidFill>
                  <a:schemeClr val="tx1"/>
                </a:solidFill>
                <a:effectLst/>
                <a:uLnTx/>
                <a:uFillTx/>
                <a:latin typeface="+mn-lt"/>
                <a:ea typeface="+mn-ea"/>
                <a:cs typeface="Times New Roman" pitchFamily="18" charset="0"/>
              </a:rPr>
              <a:t>Σ</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[where </a:t>
            </a:r>
            <a:r>
              <a:rPr kumimoji="0" lang="el-GR" sz="3200" b="1" i="1" u="none" strike="noStrike" kern="1200" cap="none" spc="0" normalizeH="0" baseline="0" noProof="0" dirty="0" smtClean="0">
                <a:ln>
                  <a:noFill/>
                </a:ln>
                <a:solidFill>
                  <a:schemeClr val="tx1"/>
                </a:solidFill>
                <a:effectLst/>
                <a:uLnTx/>
                <a:uFillTx/>
                <a:latin typeface="+mn-lt"/>
                <a:ea typeface="+mn-ea"/>
                <a:cs typeface="Times New Roman" pitchFamily="18" charset="0"/>
              </a:rPr>
              <a:t>Σ</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is a 3d surface bounding a finite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spacetime</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region] and field configurations </a:t>
            </a:r>
            <a:r>
              <a:rPr kumimoji="0" lang="el-GR" sz="3200" b="1" i="1" u="none" strike="noStrike" kern="1200" cap="none" spc="0" normalizeH="0" baseline="0" noProof="0" dirty="0" smtClean="0">
                <a:ln>
                  <a:noFill/>
                </a:ln>
                <a:solidFill>
                  <a:schemeClr val="tx1"/>
                </a:solidFill>
                <a:effectLst/>
                <a:uLnTx/>
                <a:uFillTx/>
                <a:latin typeface="+mn-lt"/>
                <a:ea typeface="+mn-ea"/>
                <a:cs typeface="Times New Roman" pitchFamily="18" charset="0"/>
              </a:rPr>
              <a:t>φ</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on </a:t>
            </a:r>
            <a:r>
              <a:rPr kumimoji="0" lang="el-GR" sz="3200" b="1" i="1" u="none" strike="noStrike" kern="1200" cap="none" spc="0" normalizeH="0" baseline="0" noProof="0" dirty="0" smtClean="0">
                <a:ln>
                  <a:noFill/>
                </a:ln>
                <a:solidFill>
                  <a:schemeClr val="tx1"/>
                </a:solidFill>
                <a:effectLst/>
                <a:uLnTx/>
                <a:uFillTx/>
                <a:latin typeface="+mn-lt"/>
                <a:ea typeface="+mn-ea"/>
                <a:cs typeface="Times New Roman" pitchFamily="18" charset="0"/>
              </a:rPr>
              <a:t>Σ</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Quantum dynamics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can be expressed in terms of an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amplitude</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1" u="none" strike="noStrike" kern="1200" cap="none" spc="0" normalizeH="0" baseline="0" noProof="0" dirty="0" smtClean="0">
                <a:ln>
                  <a:noFill/>
                </a:ln>
                <a:solidFill>
                  <a:schemeClr val="tx1"/>
                </a:solidFill>
                <a:effectLst/>
                <a:uLnTx/>
                <a:uFillTx/>
                <a:latin typeface="+mn-lt"/>
                <a:ea typeface="+mn-ea"/>
                <a:cs typeface="+mn-cs"/>
              </a:rPr>
              <a:t>W</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a:t>
            </a:r>
            <a:r>
              <a:rPr kumimoji="0" lang="el-GR" sz="3200" b="1" i="1" u="none" strike="noStrike" kern="1200" cap="none" spc="0" normalizeH="0" baseline="0" noProof="0" dirty="0" smtClean="0">
                <a:ln>
                  <a:noFill/>
                </a:ln>
                <a:solidFill>
                  <a:schemeClr val="tx1"/>
                </a:solidFill>
                <a:effectLst/>
                <a:uLnTx/>
                <a:uFillTx/>
                <a:latin typeface="+mn-lt"/>
                <a:ea typeface="+mn-ea"/>
                <a:cs typeface="Times New Roman" pitchFamily="18" charset="0"/>
              </a:rPr>
              <a:t>Σ</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 </a:t>
            </a:r>
            <a:r>
              <a:rPr kumimoji="0" lang="el-GR" sz="3200" b="1" i="1" u="none" strike="noStrike" kern="1200" cap="none" spc="0" normalizeH="0" baseline="0" noProof="0" dirty="0" smtClean="0">
                <a:ln>
                  <a:noFill/>
                </a:ln>
                <a:solidFill>
                  <a:schemeClr val="tx1"/>
                </a:solidFill>
                <a:effectLst/>
                <a:uLnTx/>
                <a:uFillTx/>
                <a:latin typeface="+mn-lt"/>
                <a:ea typeface="+mn-ea"/>
                <a:cs typeface="Times New Roman" pitchFamily="18" charset="0"/>
              </a:rPr>
              <a:t>φ</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defRPr/>
            </a:pPr>
            <a:r>
              <a:rPr lang="en-US" sz="6600" b="1" i="1" dirty="0" smtClean="0">
                <a:solidFill>
                  <a:srgbClr val="0000FF"/>
                </a:solidFill>
              </a:rPr>
              <a:t>Quantum Gravity</a:t>
            </a:r>
            <a:endParaRPr lang="en-US" sz="6600" b="1" dirty="0">
              <a:solidFill>
                <a:srgbClr val="0000FF"/>
              </a:solidFill>
            </a:endParaRPr>
          </a:p>
        </p:txBody>
      </p:sp>
      <p:sp>
        <p:nvSpPr>
          <p:cNvPr id="3" name="Content Placeholder 2"/>
          <p:cNvSpPr>
            <a:spLocks noGrp="1"/>
          </p:cNvSpPr>
          <p:nvPr>
            <p:ph idx="1"/>
          </p:nvPr>
        </p:nvSpPr>
        <p:spPr>
          <a:xfrm>
            <a:off x="457200" y="1371600"/>
            <a:ext cx="8229600" cy="4525963"/>
          </a:xfrm>
        </p:spPr>
        <p:txBody>
          <a:bodyPr>
            <a:normAutofit/>
          </a:bodyPr>
          <a:lstStyle/>
          <a:p>
            <a:pPr>
              <a:lnSpc>
                <a:spcPct val="80000"/>
              </a:lnSpc>
              <a:buFontTx/>
              <a:buNone/>
            </a:pPr>
            <a:r>
              <a:rPr lang="en-US" sz="2800" b="1" dirty="0" smtClean="0"/>
              <a:t>	</a:t>
            </a:r>
            <a:r>
              <a:rPr lang="en-US" b="1" dirty="0" smtClean="0"/>
              <a:t>Following Feynman’s intuition, we can formally define </a:t>
            </a:r>
            <a:r>
              <a:rPr lang="en-US" b="1" i="1" dirty="0" smtClean="0"/>
              <a:t>W</a:t>
            </a:r>
            <a:r>
              <a:rPr lang="en-US" b="1" dirty="0" smtClean="0"/>
              <a:t>[</a:t>
            </a:r>
            <a:r>
              <a:rPr lang="el-GR" b="1" i="1" dirty="0" smtClean="0">
                <a:cs typeface="Times New Roman" pitchFamily="18" charset="0"/>
              </a:rPr>
              <a:t>Σ</a:t>
            </a:r>
            <a:r>
              <a:rPr lang="en-US" b="1" dirty="0" smtClean="0"/>
              <a:t> , </a:t>
            </a:r>
            <a:r>
              <a:rPr lang="el-GR" b="1" i="1" dirty="0" smtClean="0">
                <a:cs typeface="Times New Roman" pitchFamily="18" charset="0"/>
              </a:rPr>
              <a:t>φ</a:t>
            </a:r>
            <a:r>
              <a:rPr lang="en-US" b="1" dirty="0" smtClean="0">
                <a:cs typeface="Times New Roman" pitchFamily="18" charset="0"/>
              </a:rPr>
              <a:t>] in terms of a sum over bulk field configurations that take the value </a:t>
            </a:r>
            <a:r>
              <a:rPr lang="el-GR" b="1" i="1" dirty="0" smtClean="0">
                <a:cs typeface="Times New Roman" pitchFamily="18" charset="0"/>
              </a:rPr>
              <a:t>φ</a:t>
            </a:r>
            <a:r>
              <a:rPr lang="en-US" b="1" dirty="0" smtClean="0">
                <a:cs typeface="Times New Roman" pitchFamily="18" charset="0"/>
              </a:rPr>
              <a:t> on </a:t>
            </a:r>
            <a:r>
              <a:rPr lang="el-GR" b="1" i="1" dirty="0" smtClean="0">
                <a:cs typeface="Times New Roman" pitchFamily="18" charset="0"/>
              </a:rPr>
              <a:t>Σ</a:t>
            </a:r>
            <a:r>
              <a:rPr lang="en-US" b="1" dirty="0" smtClean="0"/>
              <a:t>. … Notice that the </a:t>
            </a:r>
            <a:r>
              <a:rPr lang="en-US" b="1" dirty="0" smtClean="0">
                <a:solidFill>
                  <a:srgbClr val="FF0000"/>
                </a:solidFill>
              </a:rPr>
              <a:t>dependence of </a:t>
            </a:r>
            <a:r>
              <a:rPr lang="en-US" b="1" i="1" dirty="0" smtClean="0">
                <a:solidFill>
                  <a:srgbClr val="FF0000"/>
                </a:solidFill>
              </a:rPr>
              <a:t>W</a:t>
            </a:r>
            <a:r>
              <a:rPr lang="en-US" b="1" dirty="0" smtClean="0">
                <a:solidFill>
                  <a:srgbClr val="FF0000"/>
                </a:solidFill>
              </a:rPr>
              <a:t>[</a:t>
            </a:r>
            <a:r>
              <a:rPr lang="el-GR" b="1" i="1" dirty="0" smtClean="0">
                <a:solidFill>
                  <a:srgbClr val="FF0000"/>
                </a:solidFill>
                <a:cs typeface="Times New Roman" pitchFamily="18" charset="0"/>
              </a:rPr>
              <a:t>Σ</a:t>
            </a:r>
            <a:r>
              <a:rPr lang="en-US" b="1" dirty="0" smtClean="0">
                <a:solidFill>
                  <a:srgbClr val="FF0000"/>
                </a:solidFill>
              </a:rPr>
              <a:t> , </a:t>
            </a:r>
            <a:r>
              <a:rPr lang="el-GR" b="1" i="1" dirty="0" smtClean="0">
                <a:solidFill>
                  <a:srgbClr val="FF0000"/>
                </a:solidFill>
                <a:cs typeface="Times New Roman" pitchFamily="18" charset="0"/>
              </a:rPr>
              <a:t>φ</a:t>
            </a:r>
            <a:r>
              <a:rPr lang="en-US" b="1" dirty="0" smtClean="0">
                <a:solidFill>
                  <a:srgbClr val="FF0000"/>
                </a:solidFill>
                <a:cs typeface="Times New Roman" pitchFamily="18" charset="0"/>
              </a:rPr>
              <a:t>] </a:t>
            </a:r>
            <a:r>
              <a:rPr lang="en-US" b="1" dirty="0" smtClean="0">
                <a:solidFill>
                  <a:srgbClr val="FF0000"/>
                </a:solidFill>
              </a:rPr>
              <a:t>on the geometry of </a:t>
            </a:r>
            <a:r>
              <a:rPr lang="el-GR" b="1" i="1" dirty="0" smtClean="0">
                <a:solidFill>
                  <a:srgbClr val="FF0000"/>
                </a:solidFill>
                <a:cs typeface="Times New Roman" pitchFamily="18" charset="0"/>
              </a:rPr>
              <a:t>Σ</a:t>
            </a:r>
            <a:r>
              <a:rPr lang="en-US" b="1" dirty="0" smtClean="0">
                <a:solidFill>
                  <a:srgbClr val="FF0000"/>
                </a:solidFill>
              </a:rPr>
              <a:t> codes the </a:t>
            </a:r>
            <a:r>
              <a:rPr lang="en-US" b="1" dirty="0" err="1" smtClean="0">
                <a:solidFill>
                  <a:srgbClr val="FF0000"/>
                </a:solidFill>
              </a:rPr>
              <a:t>spacetime</a:t>
            </a:r>
            <a:r>
              <a:rPr lang="en-US" b="1" dirty="0" smtClean="0">
                <a:solidFill>
                  <a:srgbClr val="FF0000"/>
                </a:solidFill>
              </a:rPr>
              <a:t> position of the measuring apparatus</a:t>
            </a:r>
            <a:r>
              <a:rPr lang="en-US" b="1" dirty="0" smtClean="0"/>
              <a:t>. In fact, the relative position of the components of the apparatus is determined by their physical distance and the physical time elapsed between measurements, and these data are contained in the metric of </a:t>
            </a:r>
            <a:r>
              <a:rPr lang="el-GR" b="1" i="1" dirty="0" smtClean="0">
                <a:cs typeface="Times New Roman" pitchFamily="18" charset="0"/>
              </a:rPr>
              <a:t>Σ</a:t>
            </a:r>
            <a:r>
              <a:rPr lang="en-US" b="1" dirty="0" smtClean="0">
                <a:cs typeface="Times New Roman" pitchFamily="18" charset="0"/>
              </a:rPr>
              <a:t>.</a:t>
            </a:r>
            <a:endParaRPr lang="en-US" b="1" dirty="0" smtClean="0"/>
          </a:p>
          <a:p>
            <a:pPr>
              <a:lnSpc>
                <a:spcPct val="80000"/>
              </a:lnSpc>
            </a:pPr>
            <a:endParaRPr lang="en-US" b="1" dirty="0" smtClean="0"/>
          </a:p>
          <a:p>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defRPr/>
            </a:pPr>
            <a:r>
              <a:rPr lang="en-US" sz="6700" b="1" i="1" dirty="0" smtClean="0">
                <a:solidFill>
                  <a:srgbClr val="0000FF"/>
                </a:solidFill>
              </a:rPr>
              <a:t>Quantum Gravity</a:t>
            </a:r>
            <a:endParaRPr lang="en-US" sz="6700" b="1" dirty="0">
              <a:solidFill>
                <a:srgbClr val="0000FF"/>
              </a:solidFill>
            </a:endParaRPr>
          </a:p>
        </p:txBody>
      </p:sp>
      <p:sp>
        <p:nvSpPr>
          <p:cNvPr id="3" name="Content Placeholder 2"/>
          <p:cNvSpPr>
            <a:spLocks noGrp="1"/>
          </p:cNvSpPr>
          <p:nvPr>
            <p:ph idx="1"/>
          </p:nvPr>
        </p:nvSpPr>
        <p:spPr>
          <a:xfrm>
            <a:off x="457200" y="1371600"/>
            <a:ext cx="8229600" cy="4525963"/>
          </a:xfrm>
        </p:spPr>
        <p:txBody>
          <a:bodyPr>
            <a:normAutofit fontScale="92500" lnSpcReduction="20000"/>
          </a:bodyPr>
          <a:lstStyle/>
          <a:p>
            <a:pPr>
              <a:buNone/>
            </a:pPr>
            <a:r>
              <a:rPr lang="en-US" sz="2800" dirty="0" smtClean="0"/>
              <a:t>    </a:t>
            </a:r>
            <a:r>
              <a:rPr lang="en-US" b="1" dirty="0" smtClean="0"/>
              <a:t>Consider now a </a:t>
            </a:r>
            <a:r>
              <a:rPr lang="en-US" b="1" dirty="0" smtClean="0">
                <a:solidFill>
                  <a:srgbClr val="FF0000"/>
                </a:solidFill>
              </a:rPr>
              <a:t>background independent theory</a:t>
            </a:r>
            <a:r>
              <a:rPr lang="en-US" b="1" dirty="0" smtClean="0"/>
              <a:t>. </a:t>
            </a:r>
            <a:r>
              <a:rPr lang="en-US" b="1" dirty="0" err="1" smtClean="0"/>
              <a:t>Diffeomorphism</a:t>
            </a:r>
            <a:r>
              <a:rPr lang="en-US" b="1" dirty="0" smtClean="0"/>
              <a:t> invariance implies immediately that </a:t>
            </a:r>
            <a:r>
              <a:rPr lang="en-US" b="1" i="1" dirty="0" smtClean="0"/>
              <a:t>W</a:t>
            </a:r>
            <a:r>
              <a:rPr lang="en-US" b="1" dirty="0" smtClean="0"/>
              <a:t>[</a:t>
            </a:r>
            <a:r>
              <a:rPr lang="el-GR" b="1" i="1" dirty="0" smtClean="0">
                <a:cs typeface="Times New Roman" pitchFamily="18" charset="0"/>
              </a:rPr>
              <a:t>Σ</a:t>
            </a:r>
            <a:r>
              <a:rPr lang="en-US" b="1" dirty="0" smtClean="0"/>
              <a:t> , </a:t>
            </a:r>
            <a:r>
              <a:rPr lang="el-GR" b="1" i="1" dirty="0" smtClean="0">
                <a:cs typeface="Times New Roman" pitchFamily="18" charset="0"/>
              </a:rPr>
              <a:t>φ</a:t>
            </a:r>
            <a:r>
              <a:rPr lang="en-US" b="1" dirty="0" smtClean="0">
                <a:cs typeface="Times New Roman" pitchFamily="18" charset="0"/>
              </a:rPr>
              <a:t>] </a:t>
            </a:r>
            <a:r>
              <a:rPr lang="en-US" b="1" dirty="0" smtClean="0"/>
              <a:t>is independent of </a:t>
            </a:r>
            <a:r>
              <a:rPr lang="el-GR" b="1" i="1" dirty="0" smtClean="0">
                <a:cs typeface="Times New Roman" pitchFamily="18" charset="0"/>
              </a:rPr>
              <a:t>Σ</a:t>
            </a:r>
            <a:r>
              <a:rPr lang="en-US" b="1" dirty="0" smtClean="0"/>
              <a:t> ... Therefore </a:t>
            </a:r>
            <a:r>
              <a:rPr lang="en-US" b="1" dirty="0" smtClean="0">
                <a:solidFill>
                  <a:srgbClr val="FF0000"/>
                </a:solidFill>
              </a:rPr>
              <a:t>in gravity </a:t>
            </a:r>
            <a:r>
              <a:rPr lang="en-US" b="1" i="1" dirty="0" smtClean="0"/>
              <a:t>W</a:t>
            </a:r>
            <a:r>
              <a:rPr lang="en-US" b="1" dirty="0" smtClean="0"/>
              <a:t> depends only on the </a:t>
            </a:r>
            <a:r>
              <a:rPr lang="en-US" b="1" dirty="0" smtClean="0">
                <a:solidFill>
                  <a:srgbClr val="FF0000"/>
                </a:solidFill>
              </a:rPr>
              <a:t>boundary value of the fields</a:t>
            </a:r>
            <a:r>
              <a:rPr lang="en-US" b="1" dirty="0" smtClean="0"/>
              <a:t>. However, the fields include</a:t>
            </a:r>
            <a:r>
              <a:rPr lang="en-US" b="1" dirty="0" smtClean="0">
                <a:solidFill>
                  <a:srgbClr val="FF0000"/>
                </a:solidFill>
              </a:rPr>
              <a:t> the gravitational field, </a:t>
            </a:r>
            <a:r>
              <a:rPr lang="en-US" b="1" dirty="0" smtClean="0"/>
              <a:t>and the gravitational field determines </a:t>
            </a:r>
            <a:r>
              <a:rPr lang="en-US" b="1" dirty="0" smtClean="0">
                <a:solidFill>
                  <a:srgbClr val="FF0000"/>
                </a:solidFill>
              </a:rPr>
              <a:t>the </a:t>
            </a:r>
            <a:r>
              <a:rPr lang="en-US" b="1" dirty="0" err="1" smtClean="0">
                <a:solidFill>
                  <a:srgbClr val="FF0000"/>
                </a:solidFill>
              </a:rPr>
              <a:t>spacetime</a:t>
            </a:r>
            <a:r>
              <a:rPr lang="en-US" b="1" dirty="0" smtClean="0">
                <a:solidFill>
                  <a:srgbClr val="FF0000"/>
                </a:solidFill>
              </a:rPr>
              <a:t> geometry. </a:t>
            </a:r>
            <a:r>
              <a:rPr lang="en-US" b="1" dirty="0" smtClean="0"/>
              <a:t>Therefore the </a:t>
            </a:r>
            <a:r>
              <a:rPr lang="en-US" b="1" dirty="0" smtClean="0">
                <a:solidFill>
                  <a:srgbClr val="FF0000"/>
                </a:solidFill>
              </a:rPr>
              <a:t>dependence of </a:t>
            </a:r>
            <a:r>
              <a:rPr lang="en-US" b="1" i="1" dirty="0" smtClean="0">
                <a:solidFill>
                  <a:srgbClr val="FF0000"/>
                </a:solidFill>
              </a:rPr>
              <a:t>W</a:t>
            </a:r>
            <a:r>
              <a:rPr lang="en-US" b="1" dirty="0" smtClean="0">
                <a:solidFill>
                  <a:srgbClr val="FF0000"/>
                </a:solidFill>
              </a:rPr>
              <a:t> on the fields </a:t>
            </a:r>
            <a:r>
              <a:rPr lang="en-US" b="1" dirty="0" smtClean="0"/>
              <a:t>is still sufficient to </a:t>
            </a:r>
            <a:r>
              <a:rPr lang="en-US" b="1" dirty="0" smtClean="0">
                <a:solidFill>
                  <a:srgbClr val="FF0000"/>
                </a:solidFill>
              </a:rPr>
              <a:t>code the relative distance </a:t>
            </a:r>
            <a:r>
              <a:rPr lang="en-US" b="1" dirty="0" smtClean="0"/>
              <a:t>and</a:t>
            </a:r>
            <a:r>
              <a:rPr lang="en-US" b="1" dirty="0" smtClean="0">
                <a:solidFill>
                  <a:srgbClr val="FF0000"/>
                </a:solidFill>
              </a:rPr>
              <a:t> time separation </a:t>
            </a:r>
            <a:r>
              <a:rPr lang="en-US" b="1" dirty="0" smtClean="0"/>
              <a:t>of the </a:t>
            </a:r>
            <a:r>
              <a:rPr lang="en-US" b="1" dirty="0" smtClean="0">
                <a:solidFill>
                  <a:srgbClr val="FF0000"/>
                </a:solidFill>
              </a:rPr>
              <a:t>components of the measuring apparatus</a:t>
            </a:r>
            <a:r>
              <a:rPr lang="en-US" b="1" dirty="0" smtClean="0"/>
              <a:t>! </a:t>
            </a:r>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lvl="0"/>
            <a:r>
              <a:rPr lang="en-US" b="1" dirty="0" smtClean="0">
                <a:solidFill>
                  <a:srgbClr val="0070C0"/>
                </a:solidFill>
              </a:rPr>
              <a:t/>
            </a:r>
            <a:br>
              <a:rPr lang="en-US" b="1" dirty="0" smtClean="0">
                <a:solidFill>
                  <a:srgbClr val="0070C0"/>
                </a:solidFill>
              </a:rPr>
            </a:br>
            <a:r>
              <a:rPr lang="en-US" sz="7300" b="1" i="1" dirty="0" smtClean="0">
                <a:solidFill>
                  <a:srgbClr val="0000FF"/>
                </a:solidFill>
              </a:rPr>
              <a:t>Quantum Gravity</a:t>
            </a:r>
            <a:r>
              <a:rPr lang="en-US" sz="7300" b="1" dirty="0" smtClean="0">
                <a:solidFill>
                  <a:srgbClr val="0000FF"/>
                </a:solidFill>
              </a:rPr>
              <a:t/>
            </a:r>
            <a:br>
              <a:rPr lang="en-US" sz="7300" b="1" dirty="0" smtClean="0">
                <a:solidFill>
                  <a:srgbClr val="0000FF"/>
                </a:solidFill>
              </a:rPr>
            </a:br>
            <a:endParaRPr lang="en-US" sz="7300" dirty="0"/>
          </a:p>
        </p:txBody>
      </p:sp>
      <p:sp>
        <p:nvSpPr>
          <p:cNvPr id="3" name="Content Placeholder 2"/>
          <p:cNvSpPr>
            <a:spLocks noGrp="1"/>
          </p:cNvSpPr>
          <p:nvPr>
            <p:ph idx="1"/>
          </p:nvPr>
        </p:nvSpPr>
        <p:spPr>
          <a:xfrm>
            <a:off x="457200" y="1371600"/>
            <a:ext cx="8229600" cy="4525963"/>
          </a:xfrm>
        </p:spPr>
        <p:txBody>
          <a:bodyPr>
            <a:normAutofit fontScale="85000" lnSpcReduction="10000"/>
          </a:bodyPr>
          <a:lstStyle/>
          <a:p>
            <a:pPr>
              <a:buNone/>
            </a:pPr>
            <a:r>
              <a:rPr lang="en-US" dirty="0" smtClean="0"/>
              <a:t>	</a:t>
            </a:r>
            <a:r>
              <a:rPr lang="en-US" b="1" dirty="0" smtClean="0"/>
              <a:t>What is happening is that in </a:t>
            </a:r>
            <a:r>
              <a:rPr lang="en-US" b="1" dirty="0" smtClean="0">
                <a:solidFill>
                  <a:srgbClr val="FF0000"/>
                </a:solidFill>
              </a:rPr>
              <a:t>background-dependent QFT </a:t>
            </a:r>
            <a:r>
              <a:rPr lang="en-US" b="1" dirty="0" smtClean="0"/>
              <a:t>we have </a:t>
            </a:r>
            <a:r>
              <a:rPr lang="en-US" b="1" dirty="0" smtClean="0">
                <a:solidFill>
                  <a:srgbClr val="FF0000"/>
                </a:solidFill>
              </a:rPr>
              <a:t>two kinds of measurements</a:t>
            </a:r>
            <a:r>
              <a:rPr lang="en-US" b="1" dirty="0" smtClean="0"/>
              <a:t>: those that determine the </a:t>
            </a:r>
            <a:r>
              <a:rPr lang="en-US" b="1" dirty="0" smtClean="0">
                <a:solidFill>
                  <a:srgbClr val="FF0000"/>
                </a:solidFill>
              </a:rPr>
              <a:t>distances</a:t>
            </a:r>
            <a:r>
              <a:rPr lang="en-US" b="1" dirty="0" smtClean="0"/>
              <a:t> of the parts of the apparatus and the </a:t>
            </a:r>
            <a:r>
              <a:rPr lang="en-US" b="1" dirty="0" smtClean="0">
                <a:solidFill>
                  <a:srgbClr val="FF0000"/>
                </a:solidFill>
              </a:rPr>
              <a:t>time</a:t>
            </a:r>
            <a:r>
              <a:rPr lang="en-US" b="1" dirty="0" smtClean="0"/>
              <a:t> elapsed between measurements, and the actual measurements of the </a:t>
            </a:r>
            <a:r>
              <a:rPr lang="en-US" b="1" dirty="0" smtClean="0">
                <a:solidFill>
                  <a:srgbClr val="FF0000"/>
                </a:solidFill>
              </a:rPr>
              <a:t>fields’ dynamical variables</a:t>
            </a:r>
            <a:r>
              <a:rPr lang="en-US" b="1" dirty="0" smtClean="0"/>
              <a:t>. In quantum gravity, instead</a:t>
            </a:r>
            <a:r>
              <a:rPr lang="en-US" b="1" dirty="0" smtClean="0">
                <a:solidFill>
                  <a:srgbClr val="FF0000"/>
                </a:solidFill>
              </a:rPr>
              <a:t>, distances and time separations </a:t>
            </a:r>
            <a:r>
              <a:rPr lang="en-US" b="1" dirty="0" smtClean="0"/>
              <a:t>are on an equal footing with</a:t>
            </a:r>
            <a:r>
              <a:rPr lang="en-US" b="1" dirty="0" smtClean="0">
                <a:solidFill>
                  <a:srgbClr val="FF0000"/>
                </a:solidFill>
              </a:rPr>
              <a:t> the dynamical fields</a:t>
            </a:r>
            <a:r>
              <a:rPr lang="en-US" b="1" dirty="0" smtClean="0"/>
              <a:t>.</a:t>
            </a:r>
            <a:r>
              <a:rPr lang="en-US" b="1" dirty="0" smtClean="0">
                <a:solidFill>
                  <a:srgbClr val="FF0000"/>
                </a:solidFill>
              </a:rPr>
              <a:t> </a:t>
            </a:r>
            <a:r>
              <a:rPr lang="en-US" sz="4300" b="1" dirty="0" smtClean="0">
                <a:solidFill>
                  <a:srgbClr val="FF0000"/>
                </a:solidFill>
              </a:rPr>
              <a:t>This is the core of the general relativistic revolution, and the key for background-independent QFT.</a:t>
            </a:r>
            <a:r>
              <a:rPr lang="en-US" sz="4300" dirty="0" smtClean="0">
                <a:solidFill>
                  <a:srgbClr val="FF0000"/>
                </a:solidFill>
              </a:rPr>
              <a:t>  </a:t>
            </a:r>
          </a:p>
          <a:p>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Autofit/>
          </a:bodyPr>
          <a:lstStyle/>
          <a:p>
            <a:r>
              <a:rPr lang="en-US" sz="6000" b="1" dirty="0" smtClean="0">
                <a:solidFill>
                  <a:srgbClr val="0000FF"/>
                </a:solidFill>
              </a:rPr>
              <a:t>Beyond General Relativity?</a:t>
            </a:r>
            <a:endParaRPr lang="en-US" sz="6000" b="1" dirty="0">
              <a:solidFill>
                <a:srgbClr val="0000FF"/>
              </a:solidFill>
            </a:endParaRPr>
          </a:p>
        </p:txBody>
      </p:sp>
      <p:sp>
        <p:nvSpPr>
          <p:cNvPr id="3" name="Content Placeholder 2"/>
          <p:cNvSpPr>
            <a:spLocks noGrp="1"/>
          </p:cNvSpPr>
          <p:nvPr>
            <p:ph idx="1"/>
          </p:nvPr>
        </p:nvSpPr>
        <p:spPr>
          <a:xfrm>
            <a:off x="457200" y="1219200"/>
            <a:ext cx="8229600" cy="4525963"/>
          </a:xfrm>
        </p:spPr>
        <p:txBody>
          <a:bodyPr/>
          <a:lstStyle/>
          <a:p>
            <a:endParaRPr lang="en-US" b="1" dirty="0" smtClean="0"/>
          </a:p>
          <a:p>
            <a:endParaRPr lang="en-US" b="1" dirty="0" smtClean="0"/>
          </a:p>
          <a:p>
            <a:pPr>
              <a:buNone/>
            </a:pPr>
            <a:r>
              <a:rPr lang="en-US" b="1" dirty="0" smtClean="0">
                <a:solidFill>
                  <a:srgbClr val="FF0000"/>
                </a:solidFill>
              </a:rPr>
              <a:t>          Principle of Maximal </a:t>
            </a:r>
            <a:r>
              <a:rPr lang="en-US" b="1" dirty="0" err="1" smtClean="0">
                <a:solidFill>
                  <a:srgbClr val="FF0000"/>
                </a:solidFill>
              </a:rPr>
              <a:t>Permutability</a:t>
            </a:r>
            <a:endParaRPr lang="en-US" b="1" dirty="0" smtClean="0">
              <a:solidFill>
                <a:srgbClr val="FF0000"/>
              </a:solidFill>
            </a:endParaRPr>
          </a:p>
          <a:p>
            <a:pPr>
              <a:buNone/>
            </a:pPr>
            <a:r>
              <a:rPr lang="en-US" b="1" dirty="0" smtClean="0"/>
              <a:t>            Generalization and Abstraction</a:t>
            </a:r>
          </a:p>
          <a:p>
            <a:pPr>
              <a:buNone/>
            </a:pPr>
            <a:r>
              <a:rPr lang="en-US" b="1" dirty="0" smtClean="0"/>
              <a:t>            </a:t>
            </a:r>
            <a:r>
              <a:rPr lang="en-US" b="1" dirty="0" err="1" smtClean="0"/>
              <a:t>Functors</a:t>
            </a:r>
            <a:r>
              <a:rPr lang="en-US" b="1" dirty="0" smtClean="0"/>
              <a:t>: Faithful and Forgetful </a:t>
            </a:r>
          </a:p>
          <a:p>
            <a:pPr>
              <a:buNone/>
            </a:pPr>
            <a:r>
              <a:rPr lang="en-US" b="1" dirty="0" smtClean="0"/>
              <a:t>           The Search for Quantum Gravity</a:t>
            </a:r>
          </a:p>
          <a:p>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i="1" dirty="0" smtClean="0">
                <a:solidFill>
                  <a:srgbClr val="0000FF"/>
                </a:solidFill>
              </a:rPr>
              <a:t>Structure</a:t>
            </a:r>
            <a:r>
              <a:rPr lang="en-US" sz="4800" b="1" i="1" dirty="0">
                <a:solidFill>
                  <a:srgbClr val="0000FF"/>
                </a:solidFill>
              </a:rPr>
              <a:t>, Individuality, </a:t>
            </a:r>
            <a:r>
              <a:rPr lang="en-US" sz="4800" b="1" i="1" dirty="0" smtClean="0">
                <a:solidFill>
                  <a:srgbClr val="0000FF"/>
                </a:solidFill>
              </a:rPr>
              <a:t>and Quantum Gravity </a:t>
            </a:r>
            <a:r>
              <a:rPr lang="en-US" sz="4800" b="1" dirty="0" smtClean="0">
                <a:solidFill>
                  <a:srgbClr val="0000FF"/>
                </a:solidFill>
              </a:rPr>
              <a:t>(JS)</a:t>
            </a:r>
            <a:endParaRPr lang="en-US" sz="4800" b="1" dirty="0">
              <a:solidFill>
                <a:srgbClr val="0000FF"/>
              </a:solidFill>
            </a:endParaRPr>
          </a:p>
        </p:txBody>
      </p:sp>
      <p:sp>
        <p:nvSpPr>
          <p:cNvPr id="3" name="Content Placeholder 2"/>
          <p:cNvSpPr>
            <a:spLocks noGrp="1"/>
          </p:cNvSpPr>
          <p:nvPr>
            <p:ph idx="1"/>
          </p:nvPr>
        </p:nvSpPr>
        <p:spPr/>
        <p:txBody>
          <a:bodyPr>
            <a:noAutofit/>
          </a:bodyPr>
          <a:lstStyle/>
          <a:p>
            <a:pPr>
              <a:buNone/>
            </a:pPr>
            <a:r>
              <a:rPr lang="en-US" sz="2800" b="1" dirty="0" smtClean="0"/>
              <a:t>     [T]he </a:t>
            </a:r>
            <a:r>
              <a:rPr lang="en-US" sz="2800" b="1" dirty="0"/>
              <a:t>way to assure the inherent </a:t>
            </a:r>
            <a:r>
              <a:rPr lang="en-US" sz="2800" b="1" dirty="0" err="1" smtClean="0"/>
              <a:t>indistinguish</a:t>
            </a:r>
            <a:r>
              <a:rPr lang="en-US" sz="2800" b="1" dirty="0" smtClean="0"/>
              <a:t>-ability </a:t>
            </a:r>
            <a:r>
              <a:rPr lang="en-US" sz="2800" b="1" dirty="0"/>
              <a:t>of the </a:t>
            </a:r>
            <a:r>
              <a:rPr lang="en-US" sz="2800" b="1" dirty="0" smtClean="0"/>
              <a:t>fundamental entities </a:t>
            </a:r>
            <a:r>
              <a:rPr lang="en-US" sz="2800" b="1" dirty="0"/>
              <a:t>of </a:t>
            </a:r>
            <a:r>
              <a:rPr lang="en-US" sz="2800" b="1" dirty="0" smtClean="0"/>
              <a:t>the </a:t>
            </a:r>
            <a:r>
              <a:rPr lang="en-US" sz="2800" b="1" dirty="0"/>
              <a:t>theory is to require the theory to be formulated in such a way that physical results </a:t>
            </a:r>
            <a:r>
              <a:rPr lang="en-US" sz="2800" b="1" dirty="0" smtClean="0"/>
              <a:t>are invariant </a:t>
            </a:r>
            <a:r>
              <a:rPr lang="en-US" sz="2800" b="1" dirty="0"/>
              <a:t>under all possible permutations of the basic entities of the same kind </a:t>
            </a:r>
            <a:r>
              <a:rPr lang="en-US" sz="2800" b="1" dirty="0" smtClean="0"/>
              <a:t>… I </a:t>
            </a:r>
            <a:r>
              <a:rPr lang="en-US" sz="2800" b="1" dirty="0"/>
              <a:t>have named this requirement the </a:t>
            </a:r>
            <a:r>
              <a:rPr lang="en-US" sz="2800" b="1" i="1" dirty="0">
                <a:solidFill>
                  <a:srgbClr val="FF0000"/>
                </a:solidFill>
              </a:rPr>
              <a:t>principle of maximal </a:t>
            </a:r>
            <a:r>
              <a:rPr lang="en-US" sz="2800" b="1" i="1" dirty="0" err="1">
                <a:solidFill>
                  <a:srgbClr val="FF0000"/>
                </a:solidFill>
              </a:rPr>
              <a:t>permutability</a:t>
            </a:r>
            <a:r>
              <a:rPr lang="en-US" sz="2800" b="1" i="1" dirty="0" smtClean="0"/>
              <a:t>. … </a:t>
            </a:r>
            <a:r>
              <a:rPr lang="en-US" sz="2800" b="1" dirty="0" smtClean="0"/>
              <a:t>The </a:t>
            </a:r>
            <a:r>
              <a:rPr lang="en-US" sz="2800" b="1" dirty="0"/>
              <a:t>exact content of the principle depends on the nature of the </a:t>
            </a:r>
            <a:r>
              <a:rPr lang="en-US" sz="2800" b="1" dirty="0" smtClean="0"/>
              <a:t>fundamental entities.</a:t>
            </a:r>
            <a:endParaRPr lang="en-US" sz="2800" b="1"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solidFill>
                  <a:srgbClr val="0000FF"/>
                </a:solidFill>
              </a:rPr>
              <a:t>Structure, Individuality, Quantum Gravity</a:t>
            </a:r>
            <a:r>
              <a:rPr lang="en-US" b="1" dirty="0" smtClean="0">
                <a:solidFill>
                  <a:srgbClr val="0000FF"/>
                </a:solidFill>
              </a:rPr>
              <a:t> (cont’d)</a:t>
            </a:r>
            <a:endParaRPr lang="en-US" dirty="0">
              <a:solidFill>
                <a:srgbClr val="0000FF"/>
              </a:solidFill>
            </a:endParaRPr>
          </a:p>
        </p:txBody>
      </p:sp>
      <p:sp>
        <p:nvSpPr>
          <p:cNvPr id="3" name="Content Placeholder 2"/>
          <p:cNvSpPr>
            <a:spLocks noGrp="1"/>
          </p:cNvSpPr>
          <p:nvPr>
            <p:ph idx="1"/>
          </p:nvPr>
        </p:nvSpPr>
        <p:spPr>
          <a:xfrm>
            <a:off x="457200" y="1570037"/>
            <a:ext cx="8229600" cy="4525963"/>
          </a:xfrm>
        </p:spPr>
        <p:txBody>
          <a:bodyPr>
            <a:noAutofit/>
          </a:bodyPr>
          <a:lstStyle/>
          <a:p>
            <a:pPr>
              <a:buNone/>
            </a:pPr>
            <a:r>
              <a:rPr lang="en-US" sz="2800" b="1" dirty="0" smtClean="0"/>
              <a:t>    For theories, such as non-relativistic quantum mechanics, that are based on a finite number of discrete fundamental entities, the permutations will also be finite in number, and </a:t>
            </a:r>
            <a:r>
              <a:rPr lang="en-US" sz="2800" b="1" dirty="0" smtClean="0">
                <a:solidFill>
                  <a:srgbClr val="FF0000"/>
                </a:solidFill>
              </a:rPr>
              <a:t>maximal </a:t>
            </a:r>
            <a:r>
              <a:rPr lang="en-US" sz="2800" b="1" dirty="0" err="1" smtClean="0">
                <a:solidFill>
                  <a:srgbClr val="FF0000"/>
                </a:solidFill>
              </a:rPr>
              <a:t>permutability</a:t>
            </a:r>
            <a:r>
              <a:rPr lang="en-US" sz="2800" b="1" dirty="0" smtClean="0">
                <a:solidFill>
                  <a:srgbClr val="FF0000"/>
                </a:solidFill>
              </a:rPr>
              <a:t> </a:t>
            </a:r>
            <a:r>
              <a:rPr lang="en-US" sz="2800" b="1" dirty="0" smtClean="0"/>
              <a:t>becomes </a:t>
            </a:r>
            <a:r>
              <a:rPr lang="en-US" sz="2800" b="1" dirty="0" smtClean="0">
                <a:solidFill>
                  <a:srgbClr val="FF0000"/>
                </a:solidFill>
              </a:rPr>
              <a:t>invariance </a:t>
            </a:r>
            <a:r>
              <a:rPr lang="en-US" sz="2800" b="1" dirty="0" smtClean="0"/>
              <a:t>under the </a:t>
            </a:r>
            <a:r>
              <a:rPr lang="en-US" sz="2800" b="1" dirty="0" smtClean="0">
                <a:solidFill>
                  <a:srgbClr val="FF0000"/>
                </a:solidFill>
              </a:rPr>
              <a:t>full symmetric group</a:t>
            </a:r>
            <a:r>
              <a:rPr lang="en-US" sz="2800" b="1" dirty="0" smtClean="0"/>
              <a:t>. For theories, such as general relativity, that are based on fundamental entities that are </a:t>
            </a:r>
            <a:r>
              <a:rPr lang="en-US" sz="2800" b="1" dirty="0" err="1" smtClean="0"/>
              <a:t>continu-ously</a:t>
            </a:r>
            <a:r>
              <a:rPr lang="en-US" sz="2800" b="1" dirty="0" smtClean="0"/>
              <a:t>, and even </a:t>
            </a:r>
            <a:r>
              <a:rPr lang="en-US" sz="2800" b="1" dirty="0" err="1" smtClean="0"/>
              <a:t>differentiably</a:t>
            </a:r>
            <a:r>
              <a:rPr lang="en-US" sz="2800" b="1" dirty="0" smtClean="0"/>
              <a:t> related to each other, so that they form a differentiable manifold, </a:t>
            </a:r>
            <a:r>
              <a:rPr lang="en-US" sz="2800" b="1" dirty="0" err="1" smtClean="0">
                <a:solidFill>
                  <a:srgbClr val="FF0000"/>
                </a:solidFill>
              </a:rPr>
              <a:t>permu-tations</a:t>
            </a:r>
            <a:r>
              <a:rPr lang="en-US" sz="2800" b="1" dirty="0" smtClean="0"/>
              <a:t> become </a:t>
            </a:r>
            <a:r>
              <a:rPr lang="en-US" sz="2800" b="1" dirty="0" err="1" smtClean="0">
                <a:solidFill>
                  <a:srgbClr val="FF0000"/>
                </a:solidFill>
              </a:rPr>
              <a:t>diffeomorphisms</a:t>
            </a:r>
            <a:r>
              <a:rPr lang="en-US" sz="2800" b="1" dirty="0" smtClean="0"/>
              <a:t>. </a:t>
            </a:r>
            <a:endParaRPr lang="en-US" sz="2800" b="1"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solidFill>
                  <a:srgbClr val="0000FF"/>
                </a:solidFill>
              </a:rPr>
              <a:t>Structure, Individuality, Quantum Gravity</a:t>
            </a:r>
            <a:r>
              <a:rPr lang="en-US" b="1" dirty="0" smtClean="0">
                <a:solidFill>
                  <a:srgbClr val="0000FF"/>
                </a:solidFill>
              </a:rPr>
              <a:t> (cont’d)</a:t>
            </a:r>
            <a:endParaRPr lang="en-US" dirty="0">
              <a:solidFill>
                <a:srgbClr val="0000FF"/>
              </a:solidFill>
            </a:endParaRPr>
          </a:p>
        </p:txBody>
      </p:sp>
      <p:sp>
        <p:nvSpPr>
          <p:cNvPr id="3" name="Content Placeholder 2"/>
          <p:cNvSpPr>
            <a:spLocks noGrp="1"/>
          </p:cNvSpPr>
          <p:nvPr>
            <p:ph idx="1"/>
          </p:nvPr>
        </p:nvSpPr>
        <p:spPr/>
        <p:txBody>
          <a:bodyPr/>
          <a:lstStyle/>
          <a:p>
            <a:pPr>
              <a:buNone/>
            </a:pPr>
            <a:r>
              <a:rPr lang="en-US" b="1" dirty="0" smtClean="0"/>
              <a:t>   For a </a:t>
            </a:r>
            <a:r>
              <a:rPr lang="en-US" b="1" dirty="0" err="1" smtClean="0">
                <a:solidFill>
                  <a:srgbClr val="FF0000"/>
                </a:solidFill>
              </a:rPr>
              <a:t>diffeomorphism</a:t>
            </a:r>
            <a:r>
              <a:rPr lang="en-US" b="1" dirty="0" smtClean="0"/>
              <a:t> of a manifold is nothing but a </a:t>
            </a:r>
            <a:r>
              <a:rPr lang="en-US" b="1" dirty="0" smtClean="0">
                <a:solidFill>
                  <a:srgbClr val="FF0000"/>
                </a:solidFill>
              </a:rPr>
              <a:t>continuous and differentiable permutation of the points </a:t>
            </a:r>
            <a:r>
              <a:rPr lang="en-US" b="1" dirty="0" smtClean="0"/>
              <a:t>of that manifold. So, </a:t>
            </a:r>
            <a:r>
              <a:rPr lang="en-US" b="1" dirty="0" smtClean="0">
                <a:solidFill>
                  <a:srgbClr val="FF0000"/>
                </a:solidFill>
              </a:rPr>
              <a:t>maximal </a:t>
            </a:r>
            <a:r>
              <a:rPr lang="en-US" b="1" dirty="0" err="1" smtClean="0">
                <a:solidFill>
                  <a:srgbClr val="FF0000"/>
                </a:solidFill>
              </a:rPr>
              <a:t>permutability</a:t>
            </a:r>
            <a:r>
              <a:rPr lang="en-US" b="1" dirty="0" smtClean="0">
                <a:solidFill>
                  <a:srgbClr val="FF0000"/>
                </a:solidFill>
              </a:rPr>
              <a:t> </a:t>
            </a:r>
            <a:r>
              <a:rPr lang="en-US" b="1" dirty="0" smtClean="0"/>
              <a:t>becomes </a:t>
            </a:r>
            <a:r>
              <a:rPr lang="en-US" b="1" dirty="0" smtClean="0">
                <a:solidFill>
                  <a:srgbClr val="FF0000"/>
                </a:solidFill>
              </a:rPr>
              <a:t>invariance under the full </a:t>
            </a:r>
            <a:r>
              <a:rPr lang="en-US" b="1" dirty="0" err="1" smtClean="0">
                <a:solidFill>
                  <a:srgbClr val="FF0000"/>
                </a:solidFill>
              </a:rPr>
              <a:t>diffeomorphism</a:t>
            </a:r>
            <a:r>
              <a:rPr lang="en-US" b="1" dirty="0" smtClean="0">
                <a:solidFill>
                  <a:srgbClr val="FF0000"/>
                </a:solidFill>
              </a:rPr>
              <a:t> group</a:t>
            </a:r>
            <a:r>
              <a:rPr lang="en-US" b="1" dirty="0" smtClean="0"/>
              <a:t>. Further extensions to an infinite number of discrete entities or mixed cases of discrete-continuous entities, if needed, are obviously possible.</a:t>
            </a:r>
          </a:p>
          <a:p>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6858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0000FF"/>
                </a:solidFill>
                <a:effectLst/>
                <a:uLnTx/>
                <a:uFillTx/>
                <a:latin typeface="+mj-lt"/>
                <a:ea typeface="+mj-ea"/>
                <a:cs typeface="+mj-cs"/>
              </a:rPr>
              <a:t>Beyond General Relativity?</a:t>
            </a:r>
            <a:endParaRPr kumimoji="0" lang="en-US" sz="6000" b="1" i="0"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4478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1257300" lvl="2" indent="-342900">
              <a:spcBef>
                <a:spcPct val="20000"/>
              </a:spcBef>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Principle of Maximal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Permutability</a:t>
            </a: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1257300" lvl="2" indent="-342900">
              <a:spcBef>
                <a:spcPct val="20000"/>
              </a:spcBef>
            </a:pPr>
            <a:r>
              <a:rPr kumimoji="0" lang="en-US" sz="3200" b="1" i="0" u="none" strike="noStrike" kern="1200" cap="none" spc="0" normalizeH="0" baseline="0" noProof="0" dirty="0" smtClean="0">
                <a:ln>
                  <a:noFill/>
                </a:ln>
                <a:solidFill>
                  <a:srgbClr val="FF0000"/>
                </a:solidFill>
                <a:effectLst/>
                <a:uLnTx/>
                <a:uFillTx/>
                <a:latin typeface="+mn-lt"/>
                <a:ea typeface="+mn-ea"/>
                <a:cs typeface="+mn-cs"/>
              </a:rPr>
              <a:t>   Generalization and Abstraction</a:t>
            </a:r>
          </a:p>
          <a:p>
            <a:pPr marL="1257300" lvl="2" indent="-342900">
              <a:spcBef>
                <a:spcPct val="20000"/>
              </a:spcBef>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Functors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Faithful and Forgetful </a:t>
            </a:r>
          </a:p>
          <a:p>
            <a:pPr marL="1257300" lvl="2" indent="-342900">
              <a:spcBef>
                <a:spcPct val="20000"/>
              </a:spcBef>
            </a:pPr>
            <a:r>
              <a:rPr lang="en-US" sz="3200" b="1" dirty="0" smtClean="0"/>
              <a:t>  The Search for Quantum Gravity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solidFill>
                  <a:srgbClr val="0070C0"/>
                </a:solidFill>
              </a:rPr>
              <a:t/>
            </a:r>
            <a:br>
              <a:rPr lang="en-US" b="1" dirty="0" smtClean="0">
                <a:solidFill>
                  <a:srgbClr val="0070C0"/>
                </a:solidFill>
              </a:rPr>
            </a:br>
            <a:r>
              <a:rPr lang="en-US" b="1" dirty="0" smtClean="0">
                <a:solidFill>
                  <a:srgbClr val="0000FF"/>
                </a:solidFill>
              </a:rPr>
              <a:t>Saunders </a:t>
            </a:r>
            <a:r>
              <a:rPr lang="en-US" b="1" dirty="0" err="1" smtClean="0">
                <a:solidFill>
                  <a:srgbClr val="0000FF"/>
                </a:solidFill>
              </a:rPr>
              <a:t>MacLane</a:t>
            </a:r>
            <a:r>
              <a:rPr lang="en-US" b="1" dirty="0" smtClean="0">
                <a:solidFill>
                  <a:srgbClr val="0000FF"/>
                </a:solidFill>
              </a:rPr>
              <a:t>, </a:t>
            </a:r>
            <a:r>
              <a:rPr lang="en-US" b="1" i="1" dirty="0" smtClean="0">
                <a:solidFill>
                  <a:srgbClr val="0000FF"/>
                </a:solidFill>
              </a:rPr>
              <a:t>Mathematics, </a:t>
            </a:r>
            <a:r>
              <a:rPr lang="en-US" b="1" dirty="0" smtClean="0">
                <a:solidFill>
                  <a:srgbClr val="0000FF"/>
                </a:solidFill>
              </a:rPr>
              <a:t/>
            </a:r>
            <a:br>
              <a:rPr lang="en-US" b="1" dirty="0" smtClean="0">
                <a:solidFill>
                  <a:srgbClr val="0000FF"/>
                </a:solidFill>
              </a:rPr>
            </a:br>
            <a:r>
              <a:rPr lang="en-US" b="1" i="1" dirty="0" smtClean="0">
                <a:solidFill>
                  <a:srgbClr val="0000FF"/>
                </a:solidFill>
              </a:rPr>
              <a:t> Form and Function</a:t>
            </a:r>
            <a:r>
              <a:rPr lang="en-US" b="1" dirty="0" smtClean="0">
                <a:solidFill>
                  <a:srgbClr val="0000FF"/>
                </a:solidFill>
              </a:rPr>
              <a:t>, 1986).</a:t>
            </a:r>
            <a:br>
              <a:rPr lang="en-US" b="1" dirty="0" smtClean="0">
                <a:solidFill>
                  <a:srgbClr val="0000FF"/>
                </a:solidFill>
              </a:rPr>
            </a:br>
            <a:endParaRPr lang="en-US" b="1" dirty="0">
              <a:solidFill>
                <a:srgbClr val="0000FF"/>
              </a:solidFill>
            </a:endParaRPr>
          </a:p>
        </p:txBody>
      </p:sp>
      <p:sp>
        <p:nvSpPr>
          <p:cNvPr id="5" name="Content Placeholder 4"/>
          <p:cNvSpPr>
            <a:spLocks noGrp="1"/>
          </p:cNvSpPr>
          <p:nvPr>
            <p:ph sz="half" idx="1"/>
          </p:nvPr>
        </p:nvSpPr>
        <p:spPr/>
        <p:txBody>
          <a:bodyPr>
            <a:normAutofit fontScale="92500" lnSpcReduction="10000"/>
          </a:bodyPr>
          <a:lstStyle/>
          <a:p>
            <a:pPr marL="0" marR="0">
              <a:lnSpc>
                <a:spcPct val="115000"/>
              </a:lnSpc>
              <a:spcBef>
                <a:spcPts val="0"/>
              </a:spcBef>
              <a:spcAft>
                <a:spcPts val="1000"/>
              </a:spcAft>
            </a:pPr>
            <a:endParaRPr lang="en-US" dirty="0" smtClean="0">
              <a:ea typeface="Calibri"/>
              <a:cs typeface="Times New Roman"/>
            </a:endParaRPr>
          </a:p>
          <a:p>
            <a:endParaRPr lang="en-US" dirty="0"/>
          </a:p>
        </p:txBody>
      </p:sp>
      <p:sp>
        <p:nvSpPr>
          <p:cNvPr id="6" name="Content Placeholder 5"/>
          <p:cNvSpPr>
            <a:spLocks noGrp="1"/>
          </p:cNvSpPr>
          <p:nvPr>
            <p:ph sz="half" idx="2"/>
          </p:nvPr>
        </p:nvSpPr>
        <p:spPr/>
        <p:txBody>
          <a:bodyPr>
            <a:normAutofit fontScale="92500" lnSpcReduction="10000"/>
          </a:bodyPr>
          <a:lstStyle/>
          <a:p>
            <a:pPr>
              <a:buNone/>
            </a:pPr>
            <a:r>
              <a:rPr lang="en-US" b="1" i="1" dirty="0" smtClean="0"/>
              <a:t>	</a:t>
            </a:r>
            <a:r>
              <a:rPr lang="en-US" b="1" i="1" dirty="0" smtClean="0">
                <a:solidFill>
                  <a:srgbClr val="FF0000"/>
                </a:solidFill>
              </a:rPr>
              <a:t>Generalization</a:t>
            </a:r>
            <a:r>
              <a:rPr lang="en-US" b="1" dirty="0" smtClean="0"/>
              <a:t>: from cases refers to the way in which several specific prior results may be sub-</a:t>
            </a:r>
            <a:r>
              <a:rPr lang="en-US" b="1" dirty="0" err="1" smtClean="0"/>
              <a:t>sumed</a:t>
            </a:r>
            <a:r>
              <a:rPr lang="en-US" b="1" dirty="0" smtClean="0"/>
              <a:t> under a single more general theorem" </a:t>
            </a:r>
            <a:r>
              <a:rPr lang="en-US" b="1" i="1" dirty="0" smtClean="0">
                <a:solidFill>
                  <a:srgbClr val="FF0000"/>
                </a:solidFill>
              </a:rPr>
              <a:t>Abstraction</a:t>
            </a:r>
            <a:r>
              <a:rPr lang="en-US" b="1" dirty="0" smtClean="0"/>
              <a:t>: by deletion ... One carefully omits parts of the data </a:t>
            </a:r>
            <a:r>
              <a:rPr lang="en-US" b="1" dirty="0" err="1" smtClean="0"/>
              <a:t>describ-ing</a:t>
            </a:r>
            <a:r>
              <a:rPr lang="en-US" b="1" dirty="0" smtClean="0"/>
              <a:t> the mathematical concepts ... to obtain the more abstract concept”</a:t>
            </a:r>
          </a:p>
          <a:p>
            <a:endParaRPr lang="en-US" b="1" dirty="0"/>
          </a:p>
        </p:txBody>
      </p:sp>
      <p:pic>
        <p:nvPicPr>
          <p:cNvPr id="7" name="Picture 6" descr="http://chronicle.uchicago.edu/030529/saunders-maclane.jpg"/>
          <p:cNvPicPr>
            <a:picLocks noChangeAspect="1"/>
          </p:cNvPicPr>
          <p:nvPr/>
        </p:nvPicPr>
        <p:blipFill>
          <a:blip r:embed="rId3" cstate="print"/>
          <a:srcRect/>
          <a:stretch>
            <a:fillRect/>
          </a:stretch>
        </p:blipFill>
        <p:spPr bwMode="auto">
          <a:xfrm>
            <a:off x="1371600" y="1676400"/>
            <a:ext cx="2987040" cy="4480560"/>
          </a:xfrm>
          <a:prstGeom prst="rect">
            <a:avLst/>
          </a:prstGeom>
          <a:noFill/>
          <a:ln w="9525">
            <a:noFill/>
            <a:miter lim="800000"/>
            <a:headEnd/>
            <a:tailEnd/>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8382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0000FF"/>
                </a:solidFill>
                <a:effectLst/>
                <a:uLnTx/>
                <a:uFillTx/>
                <a:latin typeface="+mj-lt"/>
                <a:ea typeface="+mj-ea"/>
                <a:cs typeface="+mj-cs"/>
              </a:rPr>
              <a:t>Beyond General Relativity?</a:t>
            </a:r>
            <a:endParaRPr kumimoji="0" lang="en-US" sz="6000" b="1" i="0" u="none" strike="noStrike" kern="1200" cap="none" spc="0" normalizeH="0" baseline="0" noProof="0" dirty="0">
              <a:ln>
                <a:noFill/>
              </a:ln>
              <a:solidFill>
                <a:srgbClr val="0000FF"/>
              </a:solidFill>
              <a:effectLst/>
              <a:uLnTx/>
              <a:uFillTx/>
              <a:latin typeface="+mj-lt"/>
              <a:ea typeface="+mj-ea"/>
              <a:cs typeface="+mj-cs"/>
            </a:endParaRPr>
          </a:p>
        </p:txBody>
      </p:sp>
      <p:sp>
        <p:nvSpPr>
          <p:cNvPr id="6" name="Content Placeholder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Principle of Maximal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Permutability</a:t>
            </a: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Generalization and Abstraction</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baseline="0" noProof="0" dirty="0" smtClean="0">
                <a:ln>
                  <a:noFill/>
                </a:ln>
                <a:solidFill>
                  <a:srgbClr val="FF0000"/>
                </a:solidFill>
                <a:effectLst/>
                <a:uLnTx/>
                <a:uFillTx/>
                <a:latin typeface="+mn-lt"/>
                <a:ea typeface="+mn-ea"/>
                <a:cs typeface="+mn-cs"/>
              </a:rPr>
              <a:t>              </a:t>
            </a:r>
            <a:r>
              <a:rPr kumimoji="0" lang="en-US" sz="3200" b="1" i="0" u="none" strike="noStrike" kern="1200" cap="none" spc="0" normalizeH="0" baseline="0" noProof="0" dirty="0" err="1" smtClean="0">
                <a:ln>
                  <a:noFill/>
                </a:ln>
                <a:solidFill>
                  <a:srgbClr val="FF0000"/>
                </a:solidFill>
                <a:effectLst/>
                <a:uLnTx/>
                <a:uFillTx/>
                <a:latin typeface="+mn-lt"/>
                <a:ea typeface="+mn-ea"/>
                <a:cs typeface="+mn-cs"/>
              </a:rPr>
              <a:t>Functors</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 Faithful and Forgetful </a:t>
            </a:r>
          </a:p>
          <a:p>
            <a:pPr marL="342900" indent="-342900">
              <a:spcBef>
                <a:spcPct val="20000"/>
              </a:spcBef>
            </a:pPr>
            <a:r>
              <a:rPr lang="en-US" sz="3200" b="1" dirty="0" smtClean="0"/>
              <a:t>              The Search for Quantum Gravity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err="1" smtClean="0">
                <a:solidFill>
                  <a:srgbClr val="0000FF"/>
                </a:solidFill>
              </a:rPr>
              <a:t>Functors</a:t>
            </a:r>
            <a:r>
              <a:rPr lang="en-US" sz="5400" b="1" dirty="0" smtClean="0">
                <a:solidFill>
                  <a:srgbClr val="0000FF"/>
                </a:solidFill>
              </a:rPr>
              <a:t> and People</a:t>
            </a:r>
            <a:endParaRPr lang="en-US" sz="5400" b="1" dirty="0">
              <a:solidFill>
                <a:srgbClr val="0000FF"/>
              </a:solidFill>
            </a:endParaRPr>
          </a:p>
        </p:txBody>
      </p:sp>
      <p:sp>
        <p:nvSpPr>
          <p:cNvPr id="3" name="Content Placeholder 2"/>
          <p:cNvSpPr>
            <a:spLocks noGrp="1"/>
          </p:cNvSpPr>
          <p:nvPr>
            <p:ph idx="1"/>
          </p:nvPr>
        </p:nvSpPr>
        <p:spPr/>
        <p:txBody>
          <a:bodyPr>
            <a:normAutofit/>
          </a:bodyPr>
          <a:lstStyle/>
          <a:p>
            <a:pPr>
              <a:buNone/>
            </a:pPr>
            <a:r>
              <a:rPr lang="en-US" b="1" dirty="0" smtClean="0"/>
              <a:t>	</a:t>
            </a:r>
            <a:r>
              <a:rPr lang="en-US" b="1" dirty="0" err="1" smtClean="0">
                <a:solidFill>
                  <a:srgbClr val="FF0000"/>
                </a:solidFill>
              </a:rPr>
              <a:t>Functors</a:t>
            </a:r>
            <a:r>
              <a:rPr lang="en-US" b="1" dirty="0" smtClean="0"/>
              <a:t> are like people:</a:t>
            </a:r>
          </a:p>
          <a:p>
            <a:pPr>
              <a:buNone/>
            </a:pPr>
            <a:r>
              <a:rPr lang="en-US" b="1" dirty="0" smtClean="0"/>
              <a:t>		They can be </a:t>
            </a:r>
            <a:r>
              <a:rPr lang="en-US" b="1" dirty="0" smtClean="0">
                <a:solidFill>
                  <a:srgbClr val="FF0000"/>
                </a:solidFill>
              </a:rPr>
              <a:t>faithful</a:t>
            </a:r>
            <a:r>
              <a:rPr lang="en-US" b="1" dirty="0" smtClean="0"/>
              <a:t>, they can be </a:t>
            </a:r>
            <a:r>
              <a:rPr lang="en-US" b="1" dirty="0" smtClean="0">
                <a:solidFill>
                  <a:srgbClr val="FF0000"/>
                </a:solidFill>
              </a:rPr>
              <a:t>forgetful</a:t>
            </a:r>
          </a:p>
          <a:p>
            <a:pPr>
              <a:buNone/>
            </a:pPr>
            <a:r>
              <a:rPr lang="en-US" b="1" dirty="0" smtClean="0">
                <a:solidFill>
                  <a:srgbClr val="FF0000"/>
                </a:solidFill>
              </a:rPr>
              <a:t>	</a:t>
            </a:r>
            <a:r>
              <a:rPr lang="en-US" b="1" dirty="0" smtClean="0"/>
              <a:t>People can be </a:t>
            </a:r>
            <a:r>
              <a:rPr lang="en-US" b="1" dirty="0" smtClean="0">
                <a:solidFill>
                  <a:srgbClr val="FF0000"/>
                </a:solidFill>
              </a:rPr>
              <a:t>faithful </a:t>
            </a:r>
            <a:r>
              <a:rPr lang="en-US" b="1" i="1" dirty="0" smtClean="0">
                <a:solidFill>
                  <a:srgbClr val="FF0000"/>
                </a:solidFill>
              </a:rPr>
              <a:t>and</a:t>
            </a:r>
            <a:r>
              <a:rPr lang="en-US" b="1" dirty="0" smtClean="0"/>
              <a:t> </a:t>
            </a:r>
            <a:r>
              <a:rPr lang="en-US" b="1" dirty="0" smtClean="0">
                <a:solidFill>
                  <a:srgbClr val="FF0000"/>
                </a:solidFill>
              </a:rPr>
              <a:t>forgetful</a:t>
            </a:r>
            <a:r>
              <a:rPr lang="en-US" b="1" dirty="0" smtClean="0"/>
              <a:t>--  so can 	</a:t>
            </a:r>
            <a:r>
              <a:rPr lang="en-US" b="1" dirty="0" err="1" smtClean="0"/>
              <a:t>functors</a:t>
            </a:r>
            <a:r>
              <a:rPr lang="en-US" b="1" dirty="0" smtClean="0"/>
              <a:t>:  There are </a:t>
            </a:r>
            <a:r>
              <a:rPr lang="en-US" b="1" dirty="0" err="1" smtClean="0"/>
              <a:t>functors</a:t>
            </a:r>
            <a:r>
              <a:rPr lang="en-US" b="1" dirty="0" smtClean="0"/>
              <a:t> that are</a:t>
            </a:r>
          </a:p>
          <a:p>
            <a:pPr marL="514350" indent="-514350">
              <a:buNone/>
            </a:pPr>
            <a:r>
              <a:rPr lang="en-US" b="1" dirty="0" smtClean="0">
                <a:solidFill>
                  <a:srgbClr val="FF0000"/>
                </a:solidFill>
              </a:rPr>
              <a:t>		faithful </a:t>
            </a:r>
            <a:r>
              <a:rPr lang="en-US" b="1" dirty="0" smtClean="0"/>
              <a:t>in some respects, </a:t>
            </a:r>
            <a:r>
              <a:rPr lang="en-US" b="1" dirty="0" smtClean="0">
                <a:solidFill>
                  <a:srgbClr val="FF0000"/>
                </a:solidFill>
              </a:rPr>
              <a:t>forgetful</a:t>
            </a:r>
            <a:r>
              <a:rPr lang="en-US" b="1" dirty="0" smtClean="0"/>
              <a:t> in 	others</a:t>
            </a:r>
          </a:p>
          <a:p>
            <a:pPr marL="514350" indent="-514350">
              <a:buNone/>
            </a:pPr>
            <a:r>
              <a:rPr lang="en-US" b="1" dirty="0" smtClean="0"/>
              <a:t>    People can be </a:t>
            </a:r>
            <a:r>
              <a:rPr lang="en-US" b="1" dirty="0" smtClean="0">
                <a:solidFill>
                  <a:srgbClr val="FF0000"/>
                </a:solidFill>
              </a:rPr>
              <a:t>fully faithful-</a:t>
            </a:r>
            <a:r>
              <a:rPr lang="en-US" b="1" dirty="0" smtClean="0"/>
              <a:t>-  so can </a:t>
            </a:r>
            <a:r>
              <a:rPr lang="en-US" b="1" dirty="0" err="1" smtClean="0"/>
              <a:t>functors</a:t>
            </a:r>
            <a:r>
              <a:rPr lang="en-US" b="1" dirty="0" smtClean="0"/>
              <a:t>: </a:t>
            </a:r>
          </a:p>
          <a:p>
            <a:pPr marL="514350" indent="-514350">
              <a:buNone/>
            </a:pPr>
            <a:r>
              <a:rPr lang="en-US" b="1" dirty="0" smtClean="0"/>
              <a:t>		There are </a:t>
            </a:r>
            <a:r>
              <a:rPr lang="en-US" b="1" dirty="0" smtClean="0">
                <a:solidFill>
                  <a:srgbClr val="FF0000"/>
                </a:solidFill>
              </a:rPr>
              <a:t>fully faithful </a:t>
            </a:r>
            <a:r>
              <a:rPr lang="en-US" b="1" dirty="0" err="1" smtClean="0"/>
              <a:t>functors</a:t>
            </a:r>
            <a:endParaRPr lang="en-US" b="1"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FF"/>
                </a:solidFill>
              </a:rPr>
              <a:t>Forgetful </a:t>
            </a:r>
            <a:r>
              <a:rPr lang="en-US" sz="5400" b="1" dirty="0" err="1" smtClean="0">
                <a:solidFill>
                  <a:srgbClr val="0000FF"/>
                </a:solidFill>
              </a:rPr>
              <a:t>Functor</a:t>
            </a:r>
            <a:endParaRPr lang="en-US" sz="5400" dirty="0">
              <a:solidFill>
                <a:srgbClr val="0000FF"/>
              </a:solidFill>
            </a:endParaRPr>
          </a:p>
        </p:txBody>
      </p:sp>
      <p:sp>
        <p:nvSpPr>
          <p:cNvPr id="3" name="Content Placeholder 2"/>
          <p:cNvSpPr>
            <a:spLocks noGrp="1"/>
          </p:cNvSpPr>
          <p:nvPr>
            <p:ph idx="1"/>
          </p:nvPr>
        </p:nvSpPr>
        <p:spPr/>
        <p:txBody>
          <a:bodyPr>
            <a:normAutofit/>
          </a:bodyPr>
          <a:lstStyle/>
          <a:p>
            <a:pPr>
              <a:buNone/>
            </a:pPr>
            <a:r>
              <a:rPr lang="en-US" b="1" dirty="0" smtClean="0"/>
              <a:t>	A covariant </a:t>
            </a:r>
            <a:r>
              <a:rPr lang="en-US" b="1" dirty="0" err="1" smtClean="0"/>
              <a:t>functor</a:t>
            </a:r>
            <a:r>
              <a:rPr lang="en-US" b="1" dirty="0" smtClean="0"/>
              <a:t> </a:t>
            </a:r>
            <a:r>
              <a:rPr lang="en-US" b="1" i="1" dirty="0" smtClean="0">
                <a:solidFill>
                  <a:srgbClr val="FF0000"/>
                </a:solidFill>
              </a:rPr>
              <a:t>F</a:t>
            </a:r>
            <a:r>
              <a:rPr lang="en-US" b="1" dirty="0" smtClean="0"/>
              <a:t> from category </a:t>
            </a:r>
            <a:r>
              <a:rPr lang="en-US" b="1" i="1" dirty="0" smtClean="0">
                <a:solidFill>
                  <a:srgbClr val="FF0000"/>
                </a:solidFill>
              </a:rPr>
              <a:t>C </a:t>
            </a:r>
            <a:r>
              <a:rPr lang="en-US" b="1" dirty="0" smtClean="0"/>
              <a:t>to category </a:t>
            </a:r>
            <a:r>
              <a:rPr lang="en-US" b="1" i="1" dirty="0" smtClean="0">
                <a:solidFill>
                  <a:srgbClr val="FF0000"/>
                </a:solidFill>
              </a:rPr>
              <a:t>C‘ </a:t>
            </a:r>
            <a:r>
              <a:rPr lang="en-US" b="1" dirty="0" smtClean="0"/>
              <a:t>that </a:t>
            </a:r>
            <a:r>
              <a:rPr lang="en-US" b="1" dirty="0" smtClean="0">
                <a:solidFill>
                  <a:srgbClr val="FF0000"/>
                </a:solidFill>
              </a:rPr>
              <a:t>ignores some (or all) of the structure</a:t>
            </a:r>
            <a:r>
              <a:rPr lang="en-US" b="1" dirty="0" smtClean="0"/>
              <a:t> that is present in</a:t>
            </a:r>
            <a:r>
              <a:rPr lang="en-US" b="1" i="1" dirty="0" smtClean="0">
                <a:solidFill>
                  <a:srgbClr val="FF0000"/>
                </a:solidFill>
              </a:rPr>
              <a:t> C</a:t>
            </a:r>
            <a:r>
              <a:rPr lang="en-US" b="1" dirty="0" smtClean="0"/>
              <a:t>, so it is a </a:t>
            </a:r>
            <a:r>
              <a:rPr lang="en-US" b="1" dirty="0" err="1" smtClean="0"/>
              <a:t>functor</a:t>
            </a:r>
            <a:r>
              <a:rPr lang="en-US" b="1" dirty="0" smtClean="0"/>
              <a:t> that is </a:t>
            </a:r>
            <a:r>
              <a:rPr lang="en-US" b="1" dirty="0" smtClean="0">
                <a:solidFill>
                  <a:srgbClr val="FF0000"/>
                </a:solidFill>
              </a:rPr>
              <a:t>less rich in structure</a:t>
            </a:r>
            <a:r>
              <a:rPr lang="en-US" b="1" dirty="0" smtClean="0"/>
              <a:t>. So we can </a:t>
            </a:r>
            <a:r>
              <a:rPr lang="en-US" b="1" dirty="0" smtClean="0">
                <a:solidFill>
                  <a:srgbClr val="FF0000"/>
                </a:solidFill>
              </a:rPr>
              <a:t>abstract </a:t>
            </a:r>
            <a:r>
              <a:rPr lang="en-US" b="1" dirty="0" smtClean="0"/>
              <a:t>by using a </a:t>
            </a:r>
            <a:r>
              <a:rPr lang="en-US" b="1" dirty="0" smtClean="0">
                <a:solidFill>
                  <a:srgbClr val="FF0000"/>
                </a:solidFill>
              </a:rPr>
              <a:t>forgetful </a:t>
            </a:r>
            <a:r>
              <a:rPr lang="en-US" b="1" dirty="0" err="1" smtClean="0">
                <a:solidFill>
                  <a:srgbClr val="FF0000"/>
                </a:solidFill>
              </a:rPr>
              <a:t>functor</a:t>
            </a:r>
            <a:r>
              <a:rPr lang="en-US" b="1" dirty="0" smtClean="0"/>
              <a:t>.</a:t>
            </a:r>
            <a:endParaRPr lang="en-US" b="1" dirty="0" smtClean="0">
              <a:solidFill>
                <a:srgbClr val="FF0000"/>
              </a:solidFill>
            </a:endParaRPr>
          </a:p>
          <a:p>
            <a:pPr>
              <a:buNone/>
            </a:pPr>
            <a:r>
              <a:rPr lang="en-US" b="1" dirty="0" smtClean="0"/>
              <a:t>	</a:t>
            </a:r>
            <a:r>
              <a:rPr lang="en-US" b="1" dirty="0" smtClean="0">
                <a:solidFill>
                  <a:srgbClr val="0000FF"/>
                </a:solidFill>
              </a:rPr>
              <a:t>Example</a:t>
            </a:r>
            <a:r>
              <a:rPr lang="en-US" b="1" dirty="0" smtClean="0"/>
              <a:t>: we can go from </a:t>
            </a:r>
            <a:r>
              <a:rPr lang="en-US" b="1" dirty="0" smtClean="0">
                <a:solidFill>
                  <a:srgbClr val="0000FF"/>
                </a:solidFill>
              </a:rPr>
              <a:t>bundles over a manifold</a:t>
            </a:r>
            <a:r>
              <a:rPr lang="en-US" b="1" dirty="0" smtClean="0"/>
              <a:t> to </a:t>
            </a:r>
            <a:r>
              <a:rPr lang="en-US" b="1" dirty="0" smtClean="0">
                <a:solidFill>
                  <a:srgbClr val="0000FF"/>
                </a:solidFill>
              </a:rPr>
              <a:t>stacks over a set </a:t>
            </a:r>
            <a:r>
              <a:rPr lang="en-US" b="1" dirty="0" smtClean="0"/>
              <a:t>by </a:t>
            </a:r>
            <a:r>
              <a:rPr lang="en-US" b="1" dirty="0" smtClean="0">
                <a:solidFill>
                  <a:srgbClr val="0000FF"/>
                </a:solidFill>
              </a:rPr>
              <a:t>forgetting continuity</a:t>
            </a:r>
            <a:r>
              <a:rPr lang="en-US" b="1" dirty="0" smtClean="0"/>
              <a:t> and </a:t>
            </a:r>
            <a:r>
              <a:rPr lang="en-US" b="1" dirty="0" smtClean="0">
                <a:solidFill>
                  <a:srgbClr val="0000FF"/>
                </a:solidFill>
              </a:rPr>
              <a:t>differentiability</a:t>
            </a:r>
            <a:endParaRPr lang="en-US" b="1" dirty="0">
              <a:solidFill>
                <a:srgbClr val="0000FF"/>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5800"/>
            <a:ext cx="8229600" cy="1143000"/>
          </a:xfrm>
        </p:spPr>
        <p:txBody>
          <a:bodyPr>
            <a:normAutofit/>
          </a:bodyPr>
          <a:lstStyle/>
          <a:p>
            <a:r>
              <a:rPr lang="en-US" sz="4800" b="1" dirty="0" smtClean="0">
                <a:solidFill>
                  <a:srgbClr val="0000FF"/>
                </a:solidFill>
              </a:rPr>
              <a:t>Forgetful </a:t>
            </a:r>
            <a:r>
              <a:rPr lang="en-US" sz="4800" b="1" dirty="0" err="1" smtClean="0">
                <a:solidFill>
                  <a:srgbClr val="0000FF"/>
                </a:solidFill>
              </a:rPr>
              <a:t>Functors</a:t>
            </a:r>
            <a:r>
              <a:rPr lang="en-US" sz="4800" b="1" dirty="0" smtClean="0">
                <a:solidFill>
                  <a:srgbClr val="0000FF"/>
                </a:solidFill>
              </a:rPr>
              <a:t>: Examples</a:t>
            </a:r>
            <a:endParaRPr lang="en-US" sz="4800" dirty="0">
              <a:solidFill>
                <a:srgbClr val="0000FF"/>
              </a:solidFill>
            </a:endParaRPr>
          </a:p>
        </p:txBody>
      </p:sp>
      <p:pic>
        <p:nvPicPr>
          <p:cNvPr id="53250" name="Picture 2" descr="\begin{array}{ccc}&#10;\textbf{Vect}_K &amp; \rightarrow &amp; \textbf{Set} \\&#10;\uparrow &amp; &amp; \uparrow \\&#10;\textbf{TVect}_K &amp; \rightarrow &amp; \textbf{Top}&#10;\end{array}"/>
          <p:cNvPicPr>
            <a:picLocks noChangeAspect="1" noChangeArrowheads="1"/>
          </p:cNvPicPr>
          <p:nvPr/>
        </p:nvPicPr>
        <p:blipFill>
          <a:blip r:embed="rId3" cstate="print"/>
          <a:srcRect/>
          <a:stretch>
            <a:fillRect/>
          </a:stretch>
        </p:blipFill>
        <p:spPr bwMode="auto">
          <a:xfrm>
            <a:off x="2245660" y="3581400"/>
            <a:ext cx="4383740" cy="1828800"/>
          </a:xfrm>
          <a:prstGeom prst="rect">
            <a:avLst/>
          </a:prstGeom>
          <a:noFill/>
        </p:spPr>
      </p:pic>
      <p:sp>
        <p:nvSpPr>
          <p:cNvPr id="8" name="Rectangle 7"/>
          <p:cNvSpPr/>
          <p:nvPr/>
        </p:nvSpPr>
        <p:spPr>
          <a:xfrm>
            <a:off x="2286000" y="1752600"/>
            <a:ext cx="4572000" cy="1569660"/>
          </a:xfrm>
          <a:prstGeom prst="rect">
            <a:avLst/>
          </a:prstGeom>
        </p:spPr>
        <p:txBody>
          <a:bodyPr>
            <a:spAutoFit/>
          </a:bodyPr>
          <a:lstStyle/>
          <a:p>
            <a:r>
              <a:rPr lang="en-US" sz="3200" b="1" dirty="0" smtClean="0"/>
              <a:t>the following diagram of forgetful  </a:t>
            </a:r>
            <a:r>
              <a:rPr lang="en-US" sz="3200" b="1" dirty="0" err="1" smtClean="0"/>
              <a:t>functors</a:t>
            </a:r>
            <a:r>
              <a:rPr lang="en-US" sz="3200" b="1" dirty="0" smtClean="0"/>
              <a:t> commutes:</a:t>
            </a:r>
            <a:endParaRPr lang="en-US" sz="32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00FF"/>
                </a:solidFill>
              </a:rPr>
              <a:t>Faithful </a:t>
            </a:r>
            <a:r>
              <a:rPr lang="en-US" b="1" dirty="0" err="1" smtClean="0">
                <a:solidFill>
                  <a:srgbClr val="0000FF"/>
                </a:solidFill>
              </a:rPr>
              <a:t>Functor</a:t>
            </a:r>
            <a:r>
              <a:rPr lang="en-US" b="1" dirty="0" smtClean="0">
                <a:solidFill>
                  <a:srgbClr val="0000FF"/>
                </a:solidFill>
              </a:rPr>
              <a:t> (Wikipedia)</a:t>
            </a:r>
            <a:endParaRPr lang="en-US" dirty="0">
              <a:solidFill>
                <a:srgbClr val="0000FF"/>
              </a:solidFill>
            </a:endParaRPr>
          </a:p>
        </p:txBody>
      </p:sp>
      <p:sp>
        <p:nvSpPr>
          <p:cNvPr id="3" name="Content Placeholder 2"/>
          <p:cNvSpPr>
            <a:spLocks noGrp="1"/>
          </p:cNvSpPr>
          <p:nvPr>
            <p:ph idx="1"/>
          </p:nvPr>
        </p:nvSpPr>
        <p:spPr>
          <a:xfrm>
            <a:off x="457200" y="1371600"/>
            <a:ext cx="8229600" cy="4525963"/>
          </a:xfrm>
        </p:spPr>
        <p:txBody>
          <a:bodyPr>
            <a:normAutofit fontScale="92500" lnSpcReduction="20000"/>
          </a:bodyPr>
          <a:lstStyle/>
          <a:p>
            <a:pPr>
              <a:buNone/>
            </a:pPr>
            <a:r>
              <a:rPr lang="en-US" b="1" dirty="0" smtClean="0"/>
              <a:t>	Let </a:t>
            </a:r>
            <a:r>
              <a:rPr lang="en-US" b="1" i="1" dirty="0" smtClean="0"/>
              <a:t>C</a:t>
            </a:r>
            <a:r>
              <a:rPr lang="en-US" b="1" dirty="0" smtClean="0"/>
              <a:t> and </a:t>
            </a:r>
            <a:r>
              <a:rPr lang="en-US" b="1" i="1" dirty="0" smtClean="0"/>
              <a:t>D</a:t>
            </a:r>
            <a:r>
              <a:rPr lang="en-US" b="1" dirty="0" smtClean="0"/>
              <a:t> be (locally small) categories and</a:t>
            </a:r>
            <a:r>
              <a:rPr lang="en-US" b="1" i="1" dirty="0" smtClean="0"/>
              <a:t> </a:t>
            </a:r>
            <a:r>
              <a:rPr lang="en-US" b="1" i="1" dirty="0" smtClean="0">
                <a:solidFill>
                  <a:srgbClr val="FF0000"/>
                </a:solidFill>
              </a:rPr>
              <a:t>F</a:t>
            </a:r>
            <a:r>
              <a:rPr lang="en-US" b="1" dirty="0" smtClean="0"/>
              <a:t> a 	</a:t>
            </a:r>
            <a:r>
              <a:rPr lang="en-US" b="1" dirty="0" err="1" smtClean="0">
                <a:solidFill>
                  <a:srgbClr val="FF0000"/>
                </a:solidFill>
              </a:rPr>
              <a:t>functor</a:t>
            </a:r>
            <a:r>
              <a:rPr lang="en-US" b="1" dirty="0" smtClean="0"/>
              <a:t> from </a:t>
            </a:r>
            <a:r>
              <a:rPr lang="en-US" b="1" i="1" dirty="0" smtClean="0"/>
              <a:t>C</a:t>
            </a:r>
            <a:r>
              <a:rPr lang="en-US" b="1" dirty="0" smtClean="0"/>
              <a:t> to </a:t>
            </a:r>
            <a:r>
              <a:rPr lang="en-US" b="1" i="1" dirty="0" smtClean="0"/>
              <a:t>D </a:t>
            </a:r>
            <a:r>
              <a:rPr lang="en-US" b="1" dirty="0" smtClean="0">
                <a:solidFill>
                  <a:srgbClr val="FF0000"/>
                </a:solidFill>
              </a:rPr>
              <a:t> </a:t>
            </a:r>
            <a:r>
              <a:rPr lang="en-US" b="1" i="1" dirty="0" smtClean="0">
                <a:solidFill>
                  <a:srgbClr val="FF0000"/>
                </a:solidFill>
              </a:rPr>
              <a:t>F</a:t>
            </a:r>
            <a:r>
              <a:rPr lang="en-US" b="1" dirty="0" smtClean="0"/>
              <a:t> : </a:t>
            </a:r>
            <a:r>
              <a:rPr lang="en-US" b="1" i="1" dirty="0" smtClean="0"/>
              <a:t>C</a:t>
            </a:r>
            <a:r>
              <a:rPr lang="en-US" b="1" dirty="0" smtClean="0"/>
              <a:t> → </a:t>
            </a:r>
            <a:r>
              <a:rPr lang="en-US" b="1" i="1" dirty="0" smtClean="0"/>
              <a:t>D</a:t>
            </a:r>
            <a:r>
              <a:rPr lang="en-US" b="1" dirty="0" smtClean="0"/>
              <a:t>.  </a:t>
            </a:r>
            <a:r>
              <a:rPr lang="en-US" b="1" i="1" dirty="0" smtClean="0">
                <a:solidFill>
                  <a:srgbClr val="FF0000"/>
                </a:solidFill>
              </a:rPr>
              <a:t>F</a:t>
            </a:r>
            <a:r>
              <a:rPr lang="en-US" b="1" dirty="0" smtClean="0">
                <a:solidFill>
                  <a:srgbClr val="FF0000"/>
                </a:solidFill>
              </a:rPr>
              <a:t> </a:t>
            </a:r>
            <a:r>
              <a:rPr lang="en-US" b="1" dirty="0" smtClean="0"/>
              <a:t>induces a 	function for every pair of </a:t>
            </a:r>
            <a:r>
              <a:rPr lang="en-US" b="1" dirty="0" err="1" smtClean="0"/>
              <a:t>bjects</a:t>
            </a:r>
            <a:r>
              <a:rPr lang="en-US" b="1" dirty="0" smtClean="0"/>
              <a:t> </a:t>
            </a:r>
            <a:r>
              <a:rPr lang="en-US" b="1" i="1" dirty="0" smtClean="0"/>
              <a:t>X</a:t>
            </a:r>
            <a:r>
              <a:rPr lang="en-US" b="1" dirty="0" smtClean="0"/>
              <a:t> and </a:t>
            </a:r>
            <a:r>
              <a:rPr lang="en-US" b="1" i="1" dirty="0" smtClean="0"/>
              <a:t>Y</a:t>
            </a:r>
            <a:r>
              <a:rPr lang="en-US" b="1" dirty="0" smtClean="0"/>
              <a:t> in </a:t>
            </a:r>
            <a:r>
              <a:rPr lang="en-US" b="1" i="1" dirty="0" smtClean="0"/>
              <a:t>C</a:t>
            </a:r>
            <a:r>
              <a:rPr lang="en-US" b="1" dirty="0" smtClean="0"/>
              <a:t>. </a:t>
            </a:r>
            <a:r>
              <a:rPr lang="en-US" b="1" i="1" dirty="0" smtClean="0">
                <a:solidFill>
                  <a:srgbClr val="FF0000"/>
                </a:solidFill>
              </a:rPr>
              <a:t>F</a:t>
            </a:r>
            <a:r>
              <a:rPr lang="en-US" b="1" dirty="0" smtClean="0">
                <a:solidFill>
                  <a:srgbClr val="FF0000"/>
                </a:solidFill>
              </a:rPr>
              <a:t> </a:t>
            </a:r>
            <a:r>
              <a:rPr lang="en-US" b="1" dirty="0" smtClean="0"/>
              <a:t>is said to be: 	</a:t>
            </a:r>
          </a:p>
          <a:p>
            <a:pPr>
              <a:buNone/>
            </a:pPr>
            <a:r>
              <a:rPr lang="en-US" b="1" dirty="0" smtClean="0">
                <a:solidFill>
                  <a:srgbClr val="FF0000"/>
                </a:solidFill>
              </a:rPr>
              <a:t>		faithful</a:t>
            </a:r>
            <a:r>
              <a:rPr lang="en-US" b="1" dirty="0" smtClean="0"/>
              <a:t> if </a:t>
            </a:r>
            <a:r>
              <a:rPr lang="en-US" b="1" i="1" dirty="0" smtClean="0"/>
              <a:t>F</a:t>
            </a:r>
            <a:r>
              <a:rPr lang="en-US" b="1" i="1" baseline="-25000" dirty="0" smtClean="0"/>
              <a:t>X</a:t>
            </a:r>
            <a:r>
              <a:rPr lang="en-US" b="1" baseline="-25000" dirty="0" smtClean="0"/>
              <a:t>,</a:t>
            </a:r>
            <a:r>
              <a:rPr lang="en-US" b="1" i="1" baseline="-25000" dirty="0" smtClean="0"/>
              <a:t>Y</a:t>
            </a:r>
            <a:r>
              <a:rPr lang="en-US" b="1" dirty="0" smtClean="0"/>
              <a:t> is </a:t>
            </a:r>
            <a:r>
              <a:rPr lang="en-US" b="1" i="1" dirty="0" smtClean="0">
                <a:solidFill>
                  <a:srgbClr val="FF0000"/>
                </a:solidFill>
              </a:rPr>
              <a:t>injective </a:t>
            </a:r>
          </a:p>
          <a:p>
            <a:pPr>
              <a:buNone/>
            </a:pPr>
            <a:r>
              <a:rPr lang="en-US" b="1" i="1" dirty="0" smtClean="0">
                <a:solidFill>
                  <a:srgbClr val="FF0000"/>
                </a:solidFill>
              </a:rPr>
              <a:t>		</a:t>
            </a:r>
            <a:r>
              <a:rPr lang="en-US" b="1" dirty="0" smtClean="0">
                <a:solidFill>
                  <a:srgbClr val="FF0000"/>
                </a:solidFill>
              </a:rPr>
              <a:t>full</a:t>
            </a:r>
            <a:r>
              <a:rPr lang="en-US" b="1" dirty="0" smtClean="0"/>
              <a:t> if </a:t>
            </a:r>
            <a:r>
              <a:rPr lang="en-US" b="1" i="1" dirty="0" smtClean="0"/>
              <a:t>F</a:t>
            </a:r>
            <a:r>
              <a:rPr lang="en-US" b="1" i="1" baseline="-25000" dirty="0" smtClean="0"/>
              <a:t>X</a:t>
            </a:r>
            <a:r>
              <a:rPr lang="en-US" b="1" baseline="-25000" dirty="0" smtClean="0"/>
              <a:t>,</a:t>
            </a:r>
            <a:r>
              <a:rPr lang="en-US" b="1" i="1" baseline="-25000" dirty="0" smtClean="0"/>
              <a:t>Y</a:t>
            </a:r>
            <a:r>
              <a:rPr lang="en-US" b="1" dirty="0" smtClean="0"/>
              <a:t> is </a:t>
            </a:r>
            <a:r>
              <a:rPr lang="en-US" b="1" i="1" dirty="0" err="1" smtClean="0">
                <a:solidFill>
                  <a:srgbClr val="FF0000"/>
                </a:solidFill>
              </a:rPr>
              <a:t>surjective</a:t>
            </a:r>
            <a:endParaRPr lang="en-US" b="1" i="1" dirty="0" smtClean="0">
              <a:solidFill>
                <a:srgbClr val="FF0000"/>
              </a:solidFill>
            </a:endParaRPr>
          </a:p>
          <a:p>
            <a:pPr>
              <a:buNone/>
            </a:pPr>
            <a:r>
              <a:rPr lang="en-US" b="1" dirty="0" smtClean="0"/>
              <a:t>		</a:t>
            </a:r>
            <a:r>
              <a:rPr lang="en-US" b="1" dirty="0" smtClean="0">
                <a:solidFill>
                  <a:srgbClr val="FF0000"/>
                </a:solidFill>
              </a:rPr>
              <a:t>fully faithful</a:t>
            </a:r>
            <a:r>
              <a:rPr lang="en-US" b="1" dirty="0" smtClean="0"/>
              <a:t> if </a:t>
            </a:r>
            <a:r>
              <a:rPr lang="en-US" b="1" i="1" dirty="0" smtClean="0"/>
              <a:t>F</a:t>
            </a:r>
            <a:r>
              <a:rPr lang="en-US" b="1" i="1" baseline="-25000" dirty="0" smtClean="0"/>
              <a:t>X</a:t>
            </a:r>
            <a:r>
              <a:rPr lang="en-US" b="1" baseline="-25000" dirty="0" smtClean="0"/>
              <a:t>,</a:t>
            </a:r>
            <a:r>
              <a:rPr lang="en-US" b="1" i="1" baseline="-25000" dirty="0" smtClean="0"/>
              <a:t>Y</a:t>
            </a:r>
            <a:r>
              <a:rPr lang="en-US" b="1" dirty="0" smtClean="0"/>
              <a:t> is </a:t>
            </a:r>
            <a:r>
              <a:rPr lang="en-US" b="1" i="1" dirty="0" err="1" smtClean="0">
                <a:solidFill>
                  <a:srgbClr val="FF0000"/>
                </a:solidFill>
              </a:rPr>
              <a:t>bijective</a:t>
            </a:r>
            <a:r>
              <a:rPr lang="en-US" b="1" dirty="0" smtClean="0"/>
              <a:t> for 			each </a:t>
            </a:r>
            <a:r>
              <a:rPr lang="en-US" b="1" i="1" dirty="0" smtClean="0"/>
              <a:t>X</a:t>
            </a:r>
            <a:r>
              <a:rPr lang="en-US" b="1" dirty="0" smtClean="0"/>
              <a:t> and </a:t>
            </a:r>
            <a:r>
              <a:rPr lang="en-US" b="1" i="1" dirty="0" smtClean="0"/>
              <a:t>Y</a:t>
            </a:r>
            <a:r>
              <a:rPr lang="en-US" b="1" dirty="0" smtClean="0"/>
              <a:t> in </a:t>
            </a:r>
            <a:r>
              <a:rPr lang="en-US" b="1" i="1" dirty="0" smtClean="0"/>
              <a:t>C</a:t>
            </a:r>
            <a:r>
              <a:rPr lang="en-US" b="1" dirty="0" smtClean="0"/>
              <a:t>.</a:t>
            </a:r>
          </a:p>
          <a:p>
            <a:pPr>
              <a:buNone/>
            </a:pPr>
            <a:r>
              <a:rPr lang="en-US" b="1" dirty="0" smtClean="0"/>
              <a:t>		</a:t>
            </a:r>
            <a:r>
              <a:rPr lang="en-US" b="1" dirty="0" smtClean="0">
                <a:solidFill>
                  <a:srgbClr val="FF0000"/>
                </a:solidFill>
              </a:rPr>
              <a:t>an equivalence </a:t>
            </a:r>
            <a:r>
              <a:rPr lang="en-US" b="1" dirty="0" smtClean="0"/>
              <a:t>if it is </a:t>
            </a:r>
            <a:r>
              <a:rPr lang="en-US" b="1" dirty="0" smtClean="0">
                <a:solidFill>
                  <a:srgbClr val="FF0000"/>
                </a:solidFill>
              </a:rPr>
              <a:t>fully faithful </a:t>
            </a:r>
            <a:r>
              <a:rPr lang="en-US" b="1" dirty="0" smtClean="0"/>
              <a:t>and 	</a:t>
            </a:r>
            <a:r>
              <a:rPr lang="en-US" b="1" dirty="0" smtClean="0">
                <a:solidFill>
                  <a:srgbClr val="FF0000"/>
                </a:solidFill>
              </a:rPr>
              <a:t>isomorphism dense</a:t>
            </a:r>
            <a:r>
              <a:rPr lang="en-US" b="1" dirty="0" smtClean="0"/>
              <a:t>: for any </a:t>
            </a:r>
            <a:r>
              <a:rPr lang="en-US" b="1" i="1" dirty="0" smtClean="0"/>
              <a:t>c</a:t>
            </a:r>
            <a:r>
              <a:rPr lang="en-US" b="1" dirty="0" smtClean="0"/>
              <a:t> in </a:t>
            </a:r>
            <a:r>
              <a:rPr lang="en-US" b="1" i="1" dirty="0" smtClean="0"/>
              <a:t>C </a:t>
            </a:r>
            <a:r>
              <a:rPr lang="en-US" b="1" dirty="0" smtClean="0"/>
              <a:t>, there 	is a </a:t>
            </a:r>
            <a:r>
              <a:rPr lang="en-US" b="1" i="1" dirty="0" smtClean="0"/>
              <a:t>d</a:t>
            </a:r>
            <a:r>
              <a:rPr lang="en-US" b="1" dirty="0" smtClean="0"/>
              <a:t> in </a:t>
            </a:r>
            <a:r>
              <a:rPr lang="en-US" b="1" i="1" dirty="0" smtClean="0"/>
              <a:t>D</a:t>
            </a:r>
            <a:r>
              <a:rPr lang="en-US" b="1" dirty="0" smtClean="0"/>
              <a:t> such that F(</a:t>
            </a:r>
            <a:r>
              <a:rPr lang="en-US" b="1" i="1" dirty="0" smtClean="0"/>
              <a:t>d</a:t>
            </a:r>
            <a:r>
              <a:rPr lang="en-US" b="1" dirty="0" smtClean="0"/>
              <a:t>) is isomorphic to </a:t>
            </a:r>
            <a:r>
              <a:rPr lang="en-US" b="1" i="1" dirty="0" smtClean="0"/>
              <a:t>c</a:t>
            </a:r>
            <a:r>
              <a:rPr lang="en-US" b="1" dirty="0" smtClean="0"/>
              <a:t> </a:t>
            </a:r>
            <a:endParaRPr lang="en-US" b="1" dirty="0" smtClean="0">
              <a:solidFill>
                <a:srgbClr val="FF0000"/>
              </a:solidFill>
            </a:endParaRPr>
          </a:p>
          <a:p>
            <a:endParaRPr lang="en-US" b="1"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b="1" dirty="0" smtClean="0">
                <a:solidFill>
                  <a:srgbClr val="0000FF"/>
                </a:solidFill>
              </a:rPr>
              <a:t>Generalization and Abstraction: </a:t>
            </a:r>
            <a:br>
              <a:rPr lang="en-US" b="1" dirty="0" smtClean="0">
                <a:solidFill>
                  <a:srgbClr val="0000FF"/>
                </a:solidFill>
              </a:rPr>
            </a:br>
            <a:r>
              <a:rPr lang="en-US" b="1" dirty="0" err="1" smtClean="0">
                <a:solidFill>
                  <a:srgbClr val="0000FF"/>
                </a:solidFill>
              </a:rPr>
              <a:t>Functors</a:t>
            </a:r>
            <a:endParaRPr lang="en-US" b="1" dirty="0">
              <a:solidFill>
                <a:srgbClr val="0000FF"/>
              </a:solidFill>
            </a:endParaRPr>
          </a:p>
        </p:txBody>
      </p:sp>
      <p:sp>
        <p:nvSpPr>
          <p:cNvPr id="3" name="Content Placeholder 2"/>
          <p:cNvSpPr>
            <a:spLocks noGrp="1"/>
          </p:cNvSpPr>
          <p:nvPr>
            <p:ph idx="1"/>
          </p:nvPr>
        </p:nvSpPr>
        <p:spPr>
          <a:xfrm>
            <a:off x="457200" y="1828800"/>
            <a:ext cx="8229600" cy="4525963"/>
          </a:xfrm>
        </p:spPr>
        <p:txBody>
          <a:bodyPr>
            <a:noAutofit/>
          </a:bodyPr>
          <a:lstStyle/>
          <a:p>
            <a:pPr>
              <a:buNone/>
            </a:pPr>
            <a:r>
              <a:rPr lang="en-US" sz="3600" b="1" dirty="0" smtClean="0"/>
              <a:t>We can use these </a:t>
            </a:r>
            <a:r>
              <a:rPr lang="en-US" sz="3600" b="1" dirty="0" err="1" smtClean="0"/>
              <a:t>functors</a:t>
            </a:r>
            <a:r>
              <a:rPr lang="en-US" sz="3600" b="1" dirty="0" smtClean="0"/>
              <a:t> for </a:t>
            </a:r>
            <a:r>
              <a:rPr lang="en-US" sz="3600" b="1" dirty="0" smtClean="0">
                <a:solidFill>
                  <a:srgbClr val="FF0000"/>
                </a:solidFill>
              </a:rPr>
              <a:t>generalization </a:t>
            </a:r>
            <a:r>
              <a:rPr lang="en-US" sz="3600" b="1" dirty="0" smtClean="0"/>
              <a:t>and </a:t>
            </a:r>
            <a:r>
              <a:rPr lang="en-US" sz="3600" b="1" dirty="0" smtClean="0">
                <a:solidFill>
                  <a:srgbClr val="FF0000"/>
                </a:solidFill>
              </a:rPr>
              <a:t>abstraction</a:t>
            </a:r>
          </a:p>
          <a:p>
            <a:pPr>
              <a:buNone/>
            </a:pPr>
            <a:r>
              <a:rPr lang="en-US" sz="3600" b="1" dirty="0" smtClean="0">
                <a:solidFill>
                  <a:srgbClr val="0000FF"/>
                </a:solidFill>
              </a:rPr>
              <a:t>Examples</a:t>
            </a:r>
            <a:r>
              <a:rPr lang="en-US" sz="3600" b="1" dirty="0" smtClean="0"/>
              <a:t>:  </a:t>
            </a:r>
            <a:r>
              <a:rPr lang="en-US" sz="3600" b="1" dirty="0" err="1" smtClean="0"/>
              <a:t>Abelian</a:t>
            </a:r>
            <a:r>
              <a:rPr lang="en-US" sz="3600" b="1" dirty="0" smtClean="0"/>
              <a:t> → Groups is </a:t>
            </a:r>
            <a:r>
              <a:rPr lang="en-US" sz="3600" b="1" dirty="0" smtClean="0">
                <a:solidFill>
                  <a:srgbClr val="0000FF"/>
                </a:solidFill>
              </a:rPr>
              <a:t>fully faithful</a:t>
            </a:r>
            <a:r>
              <a:rPr lang="en-US" sz="3600" dirty="0" smtClean="0"/>
              <a:t>. </a:t>
            </a:r>
            <a:r>
              <a:rPr lang="en-US" sz="3600" b="1" dirty="0" smtClean="0"/>
              <a:t> </a:t>
            </a:r>
            <a:r>
              <a:rPr lang="en-US" sz="3600" b="1" dirty="0" err="1" smtClean="0"/>
              <a:t>Grp</a:t>
            </a:r>
            <a:r>
              <a:rPr lang="en-US" sz="3600" dirty="0" smtClean="0"/>
              <a:t> → </a:t>
            </a:r>
            <a:r>
              <a:rPr lang="en-US" sz="3600" b="1" dirty="0" smtClean="0"/>
              <a:t>Set</a:t>
            </a:r>
            <a:r>
              <a:rPr lang="en-US" sz="3600" dirty="0" smtClean="0"/>
              <a:t> </a:t>
            </a:r>
            <a:r>
              <a:rPr lang="en-US" sz="3600" b="1" dirty="0" smtClean="0"/>
              <a:t>is </a:t>
            </a:r>
            <a:r>
              <a:rPr lang="en-US" sz="3600" b="1" dirty="0" smtClean="0">
                <a:solidFill>
                  <a:srgbClr val="0000FF"/>
                </a:solidFill>
              </a:rPr>
              <a:t>forgetful and faithful</a:t>
            </a:r>
            <a:r>
              <a:rPr lang="en-US" sz="3600" dirty="0" smtClean="0"/>
              <a:t>. </a:t>
            </a:r>
            <a:r>
              <a:rPr lang="en-US" sz="3600" b="1" dirty="0" smtClean="0"/>
              <a:t>Mat(R) (</a:t>
            </a:r>
            <a:r>
              <a:rPr lang="en-US" sz="3600" b="1" dirty="0" smtClean="0">
                <a:solidFill>
                  <a:srgbClr val="0000FF"/>
                </a:solidFill>
              </a:rPr>
              <a:t>real matrices</a:t>
            </a:r>
            <a:r>
              <a:rPr lang="en-US" sz="3600" b="1" dirty="0" smtClean="0"/>
              <a:t>) and </a:t>
            </a:r>
            <a:r>
              <a:rPr lang="en-US" b="1" dirty="0" err="1" smtClean="0"/>
              <a:t>FinVect</a:t>
            </a:r>
            <a:r>
              <a:rPr lang="en-US" b="1" dirty="0" smtClean="0"/>
              <a:t>(R) </a:t>
            </a:r>
            <a:r>
              <a:rPr lang="en-US" b="1" dirty="0" smtClean="0">
                <a:solidFill>
                  <a:srgbClr val="0000FF"/>
                </a:solidFill>
              </a:rPr>
              <a:t>(finite-dim</a:t>
            </a:r>
            <a:r>
              <a:rPr lang="en-US" sz="3600" b="1" dirty="0" smtClean="0">
                <a:solidFill>
                  <a:srgbClr val="0000FF"/>
                </a:solidFill>
              </a:rPr>
              <a:t> real vector spaces</a:t>
            </a:r>
            <a:r>
              <a:rPr lang="en-US" sz="3600" b="1" dirty="0" smtClean="0"/>
              <a:t>) are </a:t>
            </a:r>
            <a:r>
              <a:rPr lang="en-US" sz="3600" b="1" dirty="0" smtClean="0">
                <a:solidFill>
                  <a:srgbClr val="0000FF"/>
                </a:solidFill>
              </a:rPr>
              <a:t>equivalent</a:t>
            </a:r>
            <a:endParaRPr lang="en-US" sz="3600" b="1" dirty="0">
              <a:solidFill>
                <a:srgbClr val="0000FF"/>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8382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0000FF"/>
                </a:solidFill>
                <a:effectLst/>
                <a:uLnTx/>
                <a:uFillTx/>
                <a:latin typeface="+mj-lt"/>
                <a:ea typeface="+mj-ea"/>
                <a:cs typeface="+mj-cs"/>
              </a:rPr>
              <a:t>Beyond General Relativity?</a:t>
            </a:r>
            <a:endParaRPr kumimoji="0" lang="en-US" sz="6000" b="1" i="0" u="none" strike="noStrike" kern="1200" cap="none" spc="0" normalizeH="0" baseline="0" noProof="0" dirty="0">
              <a:ln>
                <a:noFill/>
              </a:ln>
              <a:solidFill>
                <a:srgbClr val="0000FF"/>
              </a:solidFill>
              <a:effectLst/>
              <a:uLnTx/>
              <a:uFillTx/>
              <a:latin typeface="+mj-lt"/>
              <a:ea typeface="+mj-ea"/>
              <a:cs typeface="+mj-cs"/>
            </a:endParaRPr>
          </a:p>
        </p:txBody>
      </p:sp>
      <p:sp>
        <p:nvSpPr>
          <p:cNvPr id="4" name="Content Placeholder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effectLst/>
                <a:uLnTx/>
                <a:uFillTx/>
                <a:latin typeface="+mn-lt"/>
                <a:ea typeface="+mn-ea"/>
                <a:cs typeface="+mn-cs"/>
              </a:rPr>
              <a:t>          Principle of Maximal </a:t>
            </a:r>
            <a:r>
              <a:rPr kumimoji="0" lang="en-US" sz="3200" b="1" i="0" u="none" strike="noStrike" kern="1200" cap="none" spc="0" normalizeH="0" baseline="0" noProof="0" dirty="0" err="1" smtClean="0">
                <a:ln>
                  <a:noFill/>
                </a:ln>
                <a:effectLst/>
                <a:uLnTx/>
                <a:uFillTx/>
                <a:latin typeface="+mn-lt"/>
                <a:ea typeface="+mn-ea"/>
                <a:cs typeface="+mn-cs"/>
              </a:rPr>
              <a:t>Permutability</a:t>
            </a:r>
            <a:endParaRPr kumimoji="0" lang="en-US" sz="3200" b="1" i="0"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Generalization and Abstraction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Functors</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Faithful and Forgetful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The Search for Quantum Gravity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1143000"/>
          </a:xfrm>
        </p:spPr>
        <p:txBody>
          <a:bodyPr>
            <a:noAutofit/>
          </a:bodyPr>
          <a:lstStyle/>
          <a:p>
            <a:r>
              <a:rPr lang="en-US" sz="4800" b="1" dirty="0" smtClean="0">
                <a:solidFill>
                  <a:srgbClr val="0070C0"/>
                </a:solidFill>
              </a:rPr>
              <a:t/>
            </a:r>
            <a:br>
              <a:rPr lang="en-US" sz="4800" b="1" dirty="0" smtClean="0">
                <a:solidFill>
                  <a:srgbClr val="0070C0"/>
                </a:solidFill>
              </a:rPr>
            </a:br>
            <a:r>
              <a:rPr lang="en-US" sz="4800" b="1" dirty="0" smtClean="0">
                <a:solidFill>
                  <a:srgbClr val="0000FF"/>
                </a:solidFill>
              </a:rPr>
              <a:t>The Search for Quantum Gravity</a:t>
            </a:r>
            <a:r>
              <a:rPr lang="en-US" sz="4800" b="1" dirty="0" smtClean="0">
                <a:solidFill>
                  <a:srgbClr val="0070C0"/>
                </a:solidFill>
              </a:rPr>
              <a:t/>
            </a:r>
            <a:br>
              <a:rPr lang="en-US" sz="4800" b="1" dirty="0" smtClean="0">
                <a:solidFill>
                  <a:srgbClr val="0070C0"/>
                </a:solidFill>
              </a:rPr>
            </a:br>
            <a:endParaRPr lang="en-US" sz="4800" dirty="0">
              <a:solidFill>
                <a:srgbClr val="0070C0"/>
              </a:solidFill>
            </a:endParaRPr>
          </a:p>
        </p:txBody>
      </p:sp>
      <p:sp>
        <p:nvSpPr>
          <p:cNvPr id="4" name="Content Placeholder 3"/>
          <p:cNvSpPr>
            <a:spLocks noGrp="1"/>
          </p:cNvSpPr>
          <p:nvPr>
            <p:ph idx="1"/>
          </p:nvPr>
        </p:nvSpPr>
        <p:spPr>
          <a:xfrm>
            <a:off x="457200" y="1722437"/>
            <a:ext cx="8229600" cy="4525963"/>
          </a:xfrm>
        </p:spPr>
        <p:txBody>
          <a:bodyPr>
            <a:normAutofit fontScale="92500"/>
          </a:bodyPr>
          <a:lstStyle/>
          <a:p>
            <a:pPr>
              <a:buNone/>
            </a:pPr>
            <a:r>
              <a:rPr lang="en-US" sz="3600" b="1" dirty="0" smtClean="0"/>
              <a:t>	Processes of generalization and abstraction are currently being used in the search for a theory of quantum gravity. None of the current approaches has been completely successful in solving the basic problem : </a:t>
            </a:r>
            <a:r>
              <a:rPr lang="en-US" sz="3600" b="1" dirty="0" smtClean="0">
                <a:solidFill>
                  <a:srgbClr val="FF0000"/>
                </a:solidFill>
              </a:rPr>
              <a:t>reconciliation of QFT with GR</a:t>
            </a:r>
            <a:r>
              <a:rPr lang="en-US" sz="3600" b="1" dirty="0" smtClean="0"/>
              <a:t>. I feel the </a:t>
            </a:r>
            <a:r>
              <a:rPr lang="en-US" sz="3600" b="1" dirty="0" smtClean="0">
                <a:solidFill>
                  <a:srgbClr val="FF0000"/>
                </a:solidFill>
              </a:rPr>
              <a:t>principle of maximal </a:t>
            </a:r>
            <a:r>
              <a:rPr lang="en-US" sz="3600" b="1" dirty="0" err="1" smtClean="0">
                <a:solidFill>
                  <a:srgbClr val="FF0000"/>
                </a:solidFill>
              </a:rPr>
              <a:t>permutability</a:t>
            </a:r>
            <a:r>
              <a:rPr lang="en-US" sz="3600" b="1" dirty="0" smtClean="0">
                <a:solidFill>
                  <a:srgbClr val="FF0000"/>
                </a:solidFill>
              </a:rPr>
              <a:t> </a:t>
            </a:r>
            <a:r>
              <a:rPr lang="en-US" sz="3600" b="1" dirty="0" smtClean="0"/>
              <a:t>provides a touchstone for judging all such attempts.</a:t>
            </a:r>
            <a:endParaRPr lang="en-US" sz="3600" b="1"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00FF"/>
                </a:solidFill>
              </a:rPr>
              <a:t>A New Formal Principle?</a:t>
            </a:r>
            <a:endParaRPr lang="en-US" sz="4800" b="1" dirty="0">
              <a:solidFill>
                <a:srgbClr val="0000FF"/>
              </a:solidFill>
            </a:endParaRPr>
          </a:p>
        </p:txBody>
      </p:sp>
      <p:sp>
        <p:nvSpPr>
          <p:cNvPr id="3" name="Content Placeholder 2"/>
          <p:cNvSpPr>
            <a:spLocks noGrp="1"/>
          </p:cNvSpPr>
          <p:nvPr>
            <p:ph idx="1"/>
          </p:nvPr>
        </p:nvSpPr>
        <p:spPr>
          <a:xfrm>
            <a:off x="457200" y="1371600"/>
            <a:ext cx="8229600" cy="4525963"/>
          </a:xfrm>
        </p:spPr>
        <p:txBody>
          <a:bodyPr>
            <a:noAutofit/>
          </a:bodyPr>
          <a:lstStyle/>
          <a:p>
            <a:pPr>
              <a:buNone/>
            </a:pPr>
            <a:r>
              <a:rPr lang="en-US" sz="2800" b="1" dirty="0" smtClean="0"/>
              <a:t>	In 1905, Einstein faced a </a:t>
            </a:r>
            <a:r>
              <a:rPr lang="en-US" sz="2800" b="1" dirty="0" smtClean="0">
                <a:solidFill>
                  <a:srgbClr val="FF0000"/>
                </a:solidFill>
              </a:rPr>
              <a:t>similar situation </a:t>
            </a:r>
            <a:r>
              <a:rPr lang="en-US" sz="2800" b="1" dirty="0" smtClean="0"/>
              <a:t>in his attempts to reconcile </a:t>
            </a:r>
            <a:r>
              <a:rPr lang="en-US" sz="2800" b="1" dirty="0" smtClean="0">
                <a:solidFill>
                  <a:srgbClr val="FF0000"/>
                </a:solidFill>
              </a:rPr>
              <a:t>Newtonian mechanics with Maxwell’s electrodynamics</a:t>
            </a:r>
            <a:r>
              <a:rPr lang="en-US" sz="2800" b="1" dirty="0" smtClean="0"/>
              <a:t>. </a:t>
            </a:r>
          </a:p>
          <a:p>
            <a:pPr>
              <a:buNone/>
            </a:pPr>
            <a:r>
              <a:rPr lang="en-US" sz="2800" b="1" dirty="0" smtClean="0"/>
              <a:t>  ”Gradually I despaired of the possibility of discovering the true laws by means of constructive efforts based on known facts. The longer and more desperately I tried, the more I came to the conviction that only the discovery of a </a:t>
            </a:r>
            <a:r>
              <a:rPr lang="en-US" sz="2800" b="1" dirty="0" smtClean="0">
                <a:solidFill>
                  <a:srgbClr val="FF0000"/>
                </a:solidFill>
              </a:rPr>
              <a:t>universal formal principle</a:t>
            </a:r>
            <a:r>
              <a:rPr lang="en-US" sz="2800" b="1" dirty="0" smtClean="0"/>
              <a:t> could lead us to assured results.” </a:t>
            </a:r>
          </a:p>
          <a:p>
            <a:pPr>
              <a:buNone/>
            </a:pPr>
            <a:r>
              <a:rPr lang="en-US" sz="2800" b="1" dirty="0" smtClean="0"/>
              <a:t>			(</a:t>
            </a:r>
            <a:r>
              <a:rPr lang="en-US" sz="2800" b="1" i="1" dirty="0" smtClean="0"/>
              <a:t>Autobiographical Notes, 1949)</a:t>
            </a:r>
            <a:endParaRPr lang="en-US" sz="2800" b="1"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533400"/>
            <a:ext cx="8229600" cy="1143000"/>
          </a:xfrm>
          <a:prstGeom prst="rect">
            <a:avLst/>
          </a:prstGeom>
        </p:spPr>
        <p:txBody>
          <a:bodyPr>
            <a:noAutofit/>
          </a:bodyPr>
          <a:lstStyle/>
          <a:p>
            <a:pPr lvl="0" algn="ctr">
              <a:spcBef>
                <a:spcPct val="0"/>
              </a:spcBef>
            </a:pPr>
            <a:r>
              <a:rPr lang="en-US" sz="6000" b="1" dirty="0" smtClean="0">
                <a:solidFill>
                  <a:srgbClr val="0000FF"/>
                </a:solidFill>
              </a:rPr>
              <a:t>Maximal </a:t>
            </a:r>
            <a:r>
              <a:rPr lang="en-US" sz="6000" b="1" dirty="0" err="1" smtClean="0">
                <a:solidFill>
                  <a:srgbClr val="0000FF"/>
                </a:solidFill>
              </a:rPr>
              <a:t>Permutability</a:t>
            </a:r>
            <a:endParaRPr kumimoji="0" lang="en-US" sz="6000" b="1" u="none" strike="noStrike" kern="1200" cap="none" spc="0" normalizeH="0" baseline="0" noProof="0" dirty="0">
              <a:ln>
                <a:noFill/>
              </a:ln>
              <a:solidFill>
                <a:srgbClr val="0000FF"/>
              </a:solidFill>
              <a:effectLst/>
              <a:uLnTx/>
              <a:uFillTx/>
              <a:latin typeface="+mj-lt"/>
              <a:ea typeface="+mj-ea"/>
              <a:cs typeface="+mj-cs"/>
            </a:endParaRPr>
          </a:p>
        </p:txBody>
      </p:sp>
      <p:sp>
        <p:nvSpPr>
          <p:cNvPr id="5" name="Content Placeholder 2"/>
          <p:cNvSpPr txBox="1">
            <a:spLocks/>
          </p:cNvSpPr>
          <p:nvPr/>
        </p:nvSpPr>
        <p:spPr>
          <a:xfrm>
            <a:off x="457200" y="1493837"/>
            <a:ext cx="8229600"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tx1"/>
                </a:solidFill>
                <a:effectLst/>
                <a:uLnTx/>
                <a:uFillTx/>
                <a:latin typeface="+mn-lt"/>
                <a:ea typeface="+mn-ea"/>
                <a:cs typeface="+mn-cs"/>
              </a:rPr>
              <a:t>  </a:t>
            </a:r>
            <a:r>
              <a:rPr lang="en-US" sz="3600" b="1" dirty="0" smtClean="0"/>
              <a:t>	</a:t>
            </a:r>
            <a:r>
              <a:rPr kumimoji="0" lang="en-US" sz="3600" b="1" i="0" u="none" strike="noStrike" kern="1200" cap="none" spc="0" normalizeH="0" baseline="0" noProof="0" dirty="0" smtClean="0">
                <a:ln>
                  <a:noFill/>
                </a:ln>
                <a:solidFill>
                  <a:schemeClr val="tx1"/>
                </a:solidFill>
                <a:effectLst/>
                <a:uLnTx/>
                <a:uFillTx/>
                <a:latin typeface="+mn-lt"/>
                <a:ea typeface="+mn-ea"/>
                <a:cs typeface="+mn-cs"/>
              </a:rPr>
              <a:t>The way to assure the inherent </a:t>
            </a:r>
            <a:r>
              <a:rPr kumimoji="0" lang="en-US" sz="3600" b="1" i="0" u="none" strike="noStrike" kern="1200" cap="none" spc="0" normalizeH="0" baseline="0" noProof="0" dirty="0" err="1" smtClean="0">
                <a:ln>
                  <a:noFill/>
                </a:ln>
                <a:solidFill>
                  <a:schemeClr val="tx1"/>
                </a:solidFill>
                <a:effectLst/>
                <a:uLnTx/>
                <a:uFillTx/>
                <a:latin typeface="+mn-lt"/>
                <a:ea typeface="+mn-ea"/>
                <a:cs typeface="+mn-cs"/>
              </a:rPr>
              <a:t>indistinguishability</a:t>
            </a:r>
            <a:r>
              <a:rPr kumimoji="0" lang="en-US" sz="3600" b="1" i="0" u="none" strike="noStrike" kern="1200" cap="none" spc="0" normalizeH="0" baseline="0" noProof="0" dirty="0" smtClean="0">
                <a:ln>
                  <a:noFill/>
                </a:ln>
                <a:solidFill>
                  <a:schemeClr val="tx1"/>
                </a:solidFill>
                <a:effectLst/>
                <a:uLnTx/>
                <a:uFillTx/>
                <a:latin typeface="+mn-lt"/>
                <a:ea typeface="+mn-ea"/>
                <a:cs typeface="+mn-cs"/>
              </a:rPr>
              <a:t> of the fundamental entities of the theory is to require the theory to be formulated in such a way that </a:t>
            </a:r>
            <a:r>
              <a:rPr kumimoji="0" lang="en-US" sz="3600" b="1" i="0" u="none" strike="noStrike" kern="1200" cap="none" spc="0" normalizeH="0" baseline="0" noProof="0" dirty="0" smtClean="0">
                <a:ln>
                  <a:noFill/>
                </a:ln>
                <a:solidFill>
                  <a:srgbClr val="FF0000"/>
                </a:solidFill>
                <a:effectLst/>
                <a:uLnTx/>
                <a:uFillTx/>
                <a:latin typeface="+mn-lt"/>
                <a:ea typeface="+mn-ea"/>
                <a:cs typeface="+mn-cs"/>
              </a:rPr>
              <a:t>physical results </a:t>
            </a:r>
            <a:r>
              <a:rPr kumimoji="0" lang="en-US" sz="3600" b="1" i="0" u="none" strike="noStrike" kern="1200" cap="none" spc="0" normalizeH="0" baseline="0" noProof="0" dirty="0" smtClean="0">
                <a:ln>
                  <a:noFill/>
                </a:ln>
                <a:solidFill>
                  <a:schemeClr val="tx1"/>
                </a:solidFill>
                <a:effectLst/>
                <a:uLnTx/>
                <a:uFillTx/>
                <a:latin typeface="+mn-lt"/>
                <a:ea typeface="+mn-ea"/>
                <a:cs typeface="+mn-cs"/>
              </a:rPr>
              <a:t>are </a:t>
            </a:r>
            <a:r>
              <a:rPr kumimoji="0" lang="en-US" sz="3600" b="1" i="0" u="none" strike="noStrike" kern="1200" cap="none" spc="0" normalizeH="0" baseline="0" noProof="0" dirty="0" smtClean="0">
                <a:ln>
                  <a:noFill/>
                </a:ln>
                <a:solidFill>
                  <a:srgbClr val="FF0000"/>
                </a:solidFill>
                <a:effectLst/>
                <a:uLnTx/>
                <a:uFillTx/>
                <a:latin typeface="+mn-lt"/>
                <a:ea typeface="+mn-ea"/>
                <a:cs typeface="+mn-cs"/>
              </a:rPr>
              <a:t>invariant</a:t>
            </a:r>
            <a:r>
              <a:rPr kumimoji="0" lang="en-US" sz="3600" b="1" i="0" u="none" strike="noStrike" kern="1200" cap="none" spc="0" normalizeH="0" baseline="0" noProof="0" dirty="0" smtClean="0">
                <a:ln>
                  <a:noFill/>
                </a:ln>
                <a:solidFill>
                  <a:schemeClr val="tx1"/>
                </a:solidFill>
                <a:effectLst/>
                <a:uLnTx/>
                <a:uFillTx/>
                <a:latin typeface="+mn-lt"/>
                <a:ea typeface="+mn-ea"/>
                <a:cs typeface="+mn-cs"/>
              </a:rPr>
              <a:t> under all </a:t>
            </a:r>
            <a:r>
              <a:rPr kumimoji="0" lang="en-US" sz="3600" b="1" i="0" u="none" strike="noStrike" kern="1200" cap="none" spc="0" normalizeH="0" baseline="0" noProof="0" dirty="0" smtClean="0">
                <a:ln>
                  <a:noFill/>
                </a:ln>
                <a:solidFill>
                  <a:srgbClr val="FF0000"/>
                </a:solidFill>
                <a:effectLst/>
                <a:uLnTx/>
                <a:uFillTx/>
                <a:latin typeface="+mn-lt"/>
                <a:ea typeface="+mn-ea"/>
                <a:cs typeface="+mn-cs"/>
              </a:rPr>
              <a:t>possible permutations of basic entities </a:t>
            </a:r>
            <a:r>
              <a:rPr kumimoji="0" lang="en-US" sz="3600" b="1" i="0" u="none" strike="noStrike" kern="1200" cap="none" spc="0" normalizeH="0" baseline="0" noProof="0" dirty="0" smtClean="0">
                <a:ln>
                  <a:noFill/>
                </a:ln>
                <a:solidFill>
                  <a:schemeClr val="tx1"/>
                </a:solidFill>
                <a:effectLst/>
                <a:uLnTx/>
                <a:uFillTx/>
                <a:latin typeface="+mn-lt"/>
                <a:ea typeface="+mn-ea"/>
                <a:cs typeface="+mn-cs"/>
              </a:rPr>
              <a:t>of the same kind.</a:t>
            </a:r>
            <a:endParaRPr kumimoji="0" lang="en-US" sz="36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sz="5400" b="1" dirty="0" smtClean="0">
                <a:solidFill>
                  <a:srgbClr val="0000FF"/>
                </a:solidFill>
              </a:rPr>
              <a:t>Background-Independent Physics</a:t>
            </a:r>
            <a:endParaRPr lang="en-US" sz="5400" dirty="0">
              <a:solidFill>
                <a:srgbClr val="0000FF"/>
              </a:solidFill>
            </a:endParaRPr>
          </a:p>
        </p:txBody>
      </p:sp>
      <p:sp>
        <p:nvSpPr>
          <p:cNvPr id="3" name="Content Placeholder 2"/>
          <p:cNvSpPr>
            <a:spLocks noGrp="1"/>
          </p:cNvSpPr>
          <p:nvPr>
            <p:ph idx="1"/>
          </p:nvPr>
        </p:nvSpPr>
        <p:spPr>
          <a:xfrm>
            <a:off x="457200" y="1951037"/>
            <a:ext cx="8229600" cy="4525963"/>
          </a:xfrm>
        </p:spPr>
        <p:txBody>
          <a:bodyPr>
            <a:normAutofit/>
          </a:bodyPr>
          <a:lstStyle/>
          <a:p>
            <a:pPr>
              <a:buNone/>
            </a:pPr>
            <a:r>
              <a:rPr lang="en-US" b="1" dirty="0" smtClean="0"/>
              <a:t>    </a:t>
            </a:r>
            <a:r>
              <a:rPr lang="en-US" sz="3600" b="1" dirty="0" smtClean="0"/>
              <a:t>My conjecture: Whatever form a future fundamental physical theory (such as some version of quantum gravity, or something even farther from our current conceptual framework) may take, there will be </a:t>
            </a:r>
            <a:r>
              <a:rPr lang="en-US" sz="3600" b="1" dirty="0" smtClean="0">
                <a:solidFill>
                  <a:srgbClr val="FF0000"/>
                </a:solidFill>
              </a:rPr>
              <a:t>no absolute elements </a:t>
            </a:r>
            <a:r>
              <a:rPr lang="en-US" sz="3600" b="1" dirty="0" smtClean="0"/>
              <a:t>in it</a:t>
            </a:r>
            <a:endParaRPr lang="en-US" sz="3600" b="1"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Autofit/>
          </a:bodyPr>
          <a:lstStyle/>
          <a:p>
            <a:r>
              <a:rPr lang="en-US" sz="5400" b="1" dirty="0" smtClean="0">
                <a:solidFill>
                  <a:srgbClr val="0000FF"/>
                </a:solidFill>
              </a:rPr>
              <a:t>Background-Independent Physics</a:t>
            </a:r>
            <a:endParaRPr lang="en-US" sz="5400" dirty="0"/>
          </a:p>
        </p:txBody>
      </p:sp>
      <p:sp>
        <p:nvSpPr>
          <p:cNvPr id="3" name="Content Placeholder 2"/>
          <p:cNvSpPr>
            <a:spLocks noGrp="1"/>
          </p:cNvSpPr>
          <p:nvPr>
            <p:ph idx="1"/>
          </p:nvPr>
        </p:nvSpPr>
        <p:spPr>
          <a:xfrm>
            <a:off x="457200" y="1798637"/>
            <a:ext cx="8229600" cy="4525963"/>
          </a:xfrm>
        </p:spPr>
        <p:txBody>
          <a:bodyPr/>
          <a:lstStyle/>
          <a:p>
            <a:pPr>
              <a:buNone/>
            </a:pPr>
            <a:r>
              <a:rPr lang="en-US" b="1" dirty="0" smtClean="0"/>
              <a:t>	</a:t>
            </a:r>
            <a:r>
              <a:rPr lang="en-US" sz="4000" b="1" dirty="0" smtClean="0"/>
              <a:t>Rather, its </a:t>
            </a:r>
            <a:r>
              <a:rPr lang="en-US" sz="4000" b="1" dirty="0" smtClean="0">
                <a:solidFill>
                  <a:srgbClr val="FF0000"/>
                </a:solidFill>
              </a:rPr>
              <a:t>basic entities</a:t>
            </a:r>
            <a:r>
              <a:rPr lang="en-US" sz="4000" b="1" dirty="0" smtClean="0"/>
              <a:t> –whatever their nature – will be </a:t>
            </a:r>
            <a:r>
              <a:rPr lang="en-US" sz="4000" b="1" dirty="0" smtClean="0">
                <a:solidFill>
                  <a:srgbClr val="FF0000"/>
                </a:solidFill>
              </a:rPr>
              <a:t>inherently indistinguishable</a:t>
            </a:r>
            <a:r>
              <a:rPr lang="en-US" sz="4000" b="1" dirty="0" smtClean="0"/>
              <a:t> and embedded in some (discrete or continuous) </a:t>
            </a:r>
            <a:r>
              <a:rPr lang="en-US" sz="4000" b="1" dirty="0" smtClean="0">
                <a:solidFill>
                  <a:srgbClr val="FF0000"/>
                </a:solidFill>
              </a:rPr>
              <a:t>relational structure</a:t>
            </a:r>
            <a:r>
              <a:rPr lang="en-US" sz="4000" b="1" dirty="0" smtClean="0"/>
              <a:t>: The result will be a </a:t>
            </a:r>
            <a:r>
              <a:rPr lang="en-US" sz="4000" b="1" dirty="0" smtClean="0">
                <a:solidFill>
                  <a:srgbClr val="FF0000"/>
                </a:solidFill>
              </a:rPr>
              <a:t>completely background-independent physics</a:t>
            </a:r>
            <a:r>
              <a:rPr lang="en-US" sz="4000" b="1" dirty="0" smtClean="0"/>
              <a:t>.</a:t>
            </a:r>
          </a:p>
          <a:p>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55638"/>
            <a:ext cx="8229600" cy="1173162"/>
          </a:xfrm>
        </p:spPr>
        <p:txBody>
          <a:bodyPr>
            <a:normAutofit fontScale="90000"/>
          </a:bodyPr>
          <a:lstStyle/>
          <a:p>
            <a:r>
              <a:rPr lang="en-US" sz="6600" b="1" dirty="0" smtClean="0">
                <a:solidFill>
                  <a:srgbClr val="0000FF"/>
                </a:solidFill>
              </a:rPr>
              <a:t>I Hope You Will Be Moved to Say</a:t>
            </a:r>
            <a:endParaRPr lang="en-US" sz="6600" b="1" dirty="0">
              <a:solidFill>
                <a:srgbClr val="0000FF"/>
              </a:solidFill>
            </a:endParaRPr>
          </a:p>
        </p:txBody>
      </p:sp>
      <p:sp>
        <p:nvSpPr>
          <p:cNvPr id="3" name="Content Placeholder 2"/>
          <p:cNvSpPr>
            <a:spLocks noGrp="1"/>
          </p:cNvSpPr>
          <p:nvPr>
            <p:ph idx="1"/>
          </p:nvPr>
        </p:nvSpPr>
        <p:spPr>
          <a:xfrm>
            <a:off x="457200" y="2027237"/>
            <a:ext cx="8229600" cy="4525963"/>
          </a:xfrm>
        </p:spPr>
        <p:txBody>
          <a:bodyPr/>
          <a:lstStyle/>
          <a:p>
            <a:pPr>
              <a:buNone/>
            </a:pPr>
            <a:r>
              <a:rPr lang="en-US" b="1" dirty="0" smtClean="0"/>
              <a:t>		</a:t>
            </a:r>
            <a:r>
              <a:rPr lang="en-US" sz="8000" b="1" dirty="0" smtClean="0">
                <a:solidFill>
                  <a:srgbClr val="FF0000"/>
                </a:solidFill>
              </a:rPr>
              <a:t>Se non è </a:t>
            </a:r>
            <a:r>
              <a:rPr lang="en-US" sz="8000" b="1" dirty="0" err="1" smtClean="0">
                <a:solidFill>
                  <a:srgbClr val="FF0000"/>
                </a:solidFill>
              </a:rPr>
              <a:t>vero</a:t>
            </a:r>
            <a:r>
              <a:rPr lang="en-US" sz="8000" b="1" dirty="0" smtClean="0">
                <a:solidFill>
                  <a:srgbClr val="FF0000"/>
                </a:solidFill>
              </a:rPr>
              <a:t>, </a:t>
            </a:r>
          </a:p>
          <a:p>
            <a:pPr>
              <a:buNone/>
            </a:pPr>
            <a:r>
              <a:rPr lang="en-US" sz="8000" b="1" dirty="0" smtClean="0">
                <a:solidFill>
                  <a:srgbClr val="FF0000"/>
                </a:solidFill>
              </a:rPr>
              <a:t>		è </a:t>
            </a:r>
            <a:r>
              <a:rPr lang="en-US" sz="8000" b="1" dirty="0" err="1" smtClean="0">
                <a:solidFill>
                  <a:srgbClr val="FF0000"/>
                </a:solidFill>
              </a:rPr>
              <a:t>ben</a:t>
            </a:r>
            <a:r>
              <a:rPr lang="en-US" sz="8000" b="1" dirty="0" smtClean="0">
                <a:solidFill>
                  <a:srgbClr val="FF0000"/>
                </a:solidFill>
              </a:rPr>
              <a:t> </a:t>
            </a:r>
            <a:r>
              <a:rPr lang="en-US" sz="8000" b="1" dirty="0" err="1" smtClean="0">
                <a:solidFill>
                  <a:srgbClr val="FF0000"/>
                </a:solidFill>
              </a:rPr>
              <a:t>trovato</a:t>
            </a:r>
            <a:r>
              <a:rPr lang="en-US" sz="8000" b="1" dirty="0" smtClean="0">
                <a:solidFill>
                  <a:srgbClr val="FF0000"/>
                </a:solidFill>
              </a:rPr>
              <a:t>!</a:t>
            </a:r>
            <a:r>
              <a:rPr lang="en-US" sz="8000" dirty="0" smtClean="0">
                <a:solidFill>
                  <a:srgbClr val="FF0000"/>
                </a:solidFill>
              </a:rPr>
              <a:t> </a:t>
            </a:r>
          </a:p>
          <a:p>
            <a:endParaRPr lang="en-US" sz="80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9700" y="-1143000"/>
            <a:ext cx="12047700" cy="9208039"/>
          </a:xfrm>
        </p:spPr>
        <p:txBody>
          <a:bodyPr>
            <a:normAutofit/>
          </a:bodyPr>
          <a:lstStyle/>
          <a:p>
            <a:r>
              <a:rPr lang="en-US" sz="9600" kern="10" dirty="0" smtClean="0">
                <a:ln w="9525">
                  <a:solidFill>
                    <a:srgbClr val="000000"/>
                  </a:solidFill>
                  <a:round/>
                  <a:headEnd/>
                  <a:tailEnd/>
                </a:ln>
                <a:solidFill>
                  <a:srgbClr val="000000"/>
                </a:solidFill>
                <a:latin typeface="Impact"/>
              </a:rPr>
              <a:t>Thank  You !</a:t>
            </a:r>
            <a:br>
              <a:rPr lang="en-US" sz="9600" kern="10" dirty="0" smtClean="0">
                <a:ln w="9525">
                  <a:solidFill>
                    <a:srgbClr val="000000"/>
                  </a:solidFill>
                  <a:round/>
                  <a:headEnd/>
                  <a:tailEnd/>
                </a:ln>
                <a:solidFill>
                  <a:srgbClr val="000000"/>
                </a:solidFill>
                <a:latin typeface="Impact"/>
              </a:rPr>
            </a:br>
            <a:r>
              <a:rPr lang="en-US" sz="9600" kern="10" dirty="0" smtClean="0">
                <a:ln w="9525">
                  <a:solidFill>
                    <a:srgbClr val="000000"/>
                  </a:solidFill>
                  <a:round/>
                  <a:headEnd/>
                  <a:tailEnd/>
                </a:ln>
                <a:solidFill>
                  <a:srgbClr val="000000"/>
                </a:solidFill>
                <a:latin typeface="Impact"/>
              </a:rPr>
              <a:t>Grazie Tanti!</a:t>
            </a:r>
            <a:br>
              <a:rPr lang="en-US" sz="9600" kern="10" dirty="0" smtClean="0">
                <a:ln w="9525">
                  <a:solidFill>
                    <a:srgbClr val="000000"/>
                  </a:solidFill>
                  <a:round/>
                  <a:headEnd/>
                  <a:tailEnd/>
                </a:ln>
                <a:solidFill>
                  <a:srgbClr val="000000"/>
                </a:solidFill>
                <a:latin typeface="Impact"/>
              </a:rPr>
            </a:br>
            <a:endParaRPr lang="en-US" sz="96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solidFill>
                  <a:srgbClr val="0070C0"/>
                </a:solidFill>
              </a:rPr>
              <a:t>The </a:t>
            </a:r>
            <a:r>
              <a:rPr lang="en-US" sz="2400" b="1" dirty="0">
                <a:solidFill>
                  <a:srgbClr val="0070C0"/>
                </a:solidFill>
              </a:rPr>
              <a:t>following table depicts the correspondence between discrete and continuous concepts </a:t>
            </a:r>
          </a:p>
        </p:txBody>
      </p:sp>
      <p:graphicFrame>
        <p:nvGraphicFramePr>
          <p:cNvPr id="3" name="Table 2"/>
          <p:cNvGraphicFramePr>
            <a:graphicFrameLocks noGrp="1"/>
          </p:cNvGraphicFramePr>
          <p:nvPr/>
        </p:nvGraphicFramePr>
        <p:xfrm>
          <a:off x="2057400" y="1676400"/>
          <a:ext cx="4880128" cy="4480559"/>
        </p:xfrm>
        <a:graphic>
          <a:graphicData uri="http://schemas.openxmlformats.org/drawingml/2006/table">
            <a:tbl>
              <a:tblPr/>
              <a:tblGrid>
                <a:gridCol w="1220032"/>
                <a:gridCol w="1220032"/>
                <a:gridCol w="1220032"/>
                <a:gridCol w="1220032"/>
              </a:tblGrid>
              <a:tr h="326356">
                <a:tc gridSpan="2">
                  <a:txBody>
                    <a:bodyPr/>
                    <a:lstStyle/>
                    <a:p>
                      <a:pPr algn="ctr"/>
                      <a:r>
                        <a:rPr lang="en-US" sz="1300" dirty="0"/>
                        <a:t>discrete setting</a:t>
                      </a:r>
                    </a:p>
                  </a:txBody>
                  <a:tcPr marL="53375" marR="53375" marT="53375" marB="53375" anchor="ctr">
                    <a:lnL>
                      <a:noFill/>
                    </a:lnL>
                    <a:lnR>
                      <a:noFill/>
                    </a:lnR>
                    <a:lnT>
                      <a:noFill/>
                    </a:lnT>
                    <a:lnB>
                      <a:noFill/>
                    </a:lnB>
                    <a:solidFill>
                      <a:srgbClr val="CCCCCC"/>
                    </a:solidFill>
                  </a:tcPr>
                </a:tc>
                <a:tc hMerge="1">
                  <a:txBody>
                    <a:bodyPr/>
                    <a:lstStyle/>
                    <a:p>
                      <a:endParaRPr lang="en-US"/>
                    </a:p>
                  </a:txBody>
                  <a:tcPr/>
                </a:tc>
                <a:tc gridSpan="2">
                  <a:txBody>
                    <a:bodyPr/>
                    <a:lstStyle/>
                    <a:p>
                      <a:pPr algn="ctr"/>
                      <a:r>
                        <a:rPr lang="en-US" sz="1300" dirty="0"/>
                        <a:t>continuous setting</a:t>
                      </a:r>
                    </a:p>
                  </a:txBody>
                  <a:tcPr marL="53375" marR="53375" marT="53375" marB="53375" anchor="ctr">
                    <a:lnL>
                      <a:noFill/>
                    </a:lnL>
                    <a:lnR>
                      <a:noFill/>
                    </a:lnR>
                    <a:lnT>
                      <a:noFill/>
                    </a:lnT>
                    <a:lnB>
                      <a:noFill/>
                    </a:lnB>
                    <a:solidFill>
                      <a:srgbClr val="CCCCCC"/>
                    </a:solidFill>
                  </a:tcPr>
                </a:tc>
                <a:tc hMerge="1">
                  <a:txBody>
                    <a:bodyPr/>
                    <a:lstStyle/>
                    <a:p>
                      <a:endParaRPr lang="en-US"/>
                    </a:p>
                  </a:txBody>
                  <a:tcPr/>
                </a:tc>
              </a:tr>
              <a:tr h="545963">
                <a:tc>
                  <a:txBody>
                    <a:bodyPr/>
                    <a:lstStyle/>
                    <a:p>
                      <a:pPr algn="r"/>
                      <a:r>
                        <a:rPr lang="en-US" sz="1300" dirty="0"/>
                        <a:t> </a:t>
                      </a:r>
                      <a:r>
                        <a:rPr lang="en-US" sz="1300" i="1" dirty="0" smtClean="0"/>
                        <a:t>p</a:t>
                      </a:r>
                      <a:r>
                        <a:rPr lang="en-US" sz="1300" dirty="0" smtClean="0"/>
                        <a:t>-cell</a:t>
                      </a:r>
                      <a:endParaRPr lang="en-US" sz="1300" dirty="0"/>
                    </a:p>
                  </a:txBody>
                  <a:tcPr marL="53375" marR="53375" marT="53375" marB="53375" anchor="ctr">
                    <a:lnL>
                      <a:noFill/>
                    </a:lnL>
                    <a:lnR>
                      <a:noFill/>
                    </a:lnR>
                    <a:lnT>
                      <a:noFill/>
                    </a:lnT>
                    <a:lnB>
                      <a:noFill/>
                    </a:lnB>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100" dirty="0"/>
                    </a:p>
                  </a:txBody>
                  <a:tcPr marL="53375" marR="53375" marT="53375" marB="53375" anchor="ctr">
                    <a:lnL>
                      <a:noFill/>
                    </a:lnL>
                    <a:lnR>
                      <a:noFill/>
                    </a:lnR>
                    <a:lnT>
                      <a:noFill/>
                    </a:lnT>
                    <a:lnB>
                      <a:noFill/>
                    </a:lnB>
                    <a:solidFill>
                      <a:srgbClr val="FFFFFF"/>
                    </a:solidFill>
                  </a:tcPr>
                </a:tc>
                <a:tc>
                  <a:txBody>
                    <a:bodyPr/>
                    <a:lstStyle/>
                    <a:p>
                      <a:pPr algn="ctr"/>
                      <a:endParaRPr lang="en-US" sz="1300" dirty="0"/>
                    </a:p>
                  </a:txBody>
                  <a:tcPr marL="53375" marR="53375" marT="53375" marB="53375" anchor="ctr">
                    <a:lnL>
                      <a:noFill/>
                    </a:lnL>
                    <a:lnR>
                      <a:noFill/>
                    </a:lnR>
                    <a:lnT>
                      <a:noFill/>
                    </a:lnT>
                    <a:lnB>
                      <a:noFill/>
                    </a:lnB>
                    <a:solidFill>
                      <a:srgbClr val="FFFFFF"/>
                    </a:solidFill>
                  </a:tcPr>
                </a:tc>
                <a:tc>
                  <a:txBody>
                    <a:bodyPr/>
                    <a:lstStyle/>
                    <a:p>
                      <a:pPr algn="l"/>
                      <a:r>
                        <a:rPr lang="en-US" sz="1300" dirty="0"/>
                        <a:t> </a:t>
                      </a:r>
                      <a:r>
                        <a:rPr lang="en-US" sz="1300" i="1" dirty="0" smtClean="0"/>
                        <a:t>p</a:t>
                      </a:r>
                      <a:r>
                        <a:rPr lang="en-US" sz="1300" dirty="0" smtClean="0"/>
                        <a:t>-dimensional </a:t>
                      </a:r>
                      <a:r>
                        <a:rPr lang="en-US" sz="1300" dirty="0"/>
                        <a:t>domain</a:t>
                      </a:r>
                    </a:p>
                  </a:txBody>
                  <a:tcPr marL="53375" marR="53375" marT="53375" marB="53375" anchor="ctr">
                    <a:lnL>
                      <a:noFill/>
                    </a:lnL>
                    <a:lnR>
                      <a:noFill/>
                    </a:lnR>
                    <a:lnT>
                      <a:noFill/>
                    </a:lnT>
                    <a:lnB>
                      <a:noFill/>
                    </a:lnB>
                    <a:solidFill>
                      <a:srgbClr val="FFFFFF"/>
                    </a:solidFill>
                  </a:tcPr>
                </a:tc>
              </a:tr>
              <a:tr h="985176">
                <a:tc>
                  <a:txBody>
                    <a:bodyPr/>
                    <a:lstStyle/>
                    <a:p>
                      <a:pPr algn="r"/>
                      <a:r>
                        <a:rPr lang="en-US" sz="1300" dirty="0"/>
                        <a:t>boundary of a  </a:t>
                      </a:r>
                      <a:r>
                        <a:rPr lang="en-US" sz="1300" i="1" dirty="0" smtClean="0"/>
                        <a:t>p</a:t>
                      </a:r>
                      <a:r>
                        <a:rPr lang="en-US" sz="1300" dirty="0" smtClean="0"/>
                        <a:t>-cell</a:t>
                      </a:r>
                      <a:endParaRPr lang="en-US" sz="1300" dirty="0"/>
                    </a:p>
                  </a:txBody>
                  <a:tcPr marL="53375" marR="53375" marT="53375" marB="53375" anchor="ctr">
                    <a:lnL>
                      <a:noFill/>
                    </a:lnL>
                    <a:lnR>
                      <a:noFill/>
                    </a:lnR>
                    <a:lnT>
                      <a:noFill/>
                    </a:lnT>
                    <a:lnB>
                      <a:noFill/>
                    </a:lnB>
                    <a:solidFill>
                      <a:srgbClr val="FFFFFF"/>
                    </a:solidFill>
                  </a:tcPr>
                </a:tc>
                <a:tc>
                  <a:txBody>
                    <a:bodyPr/>
                    <a:lstStyle/>
                    <a:p>
                      <a:pPr algn="ctr"/>
                      <a:endParaRPr lang="en-US" sz="1300" dirty="0"/>
                    </a:p>
                  </a:txBody>
                  <a:tcPr marL="53375" marR="53375" marT="53375" marB="53375" anchor="ctr">
                    <a:lnL>
                      <a:noFill/>
                    </a:lnL>
                    <a:lnR>
                      <a:noFill/>
                    </a:lnR>
                    <a:lnT>
                      <a:noFill/>
                    </a:lnT>
                    <a:lnB>
                      <a:noFill/>
                    </a:lnB>
                    <a:solidFill>
                      <a:srgbClr val="FFFFFF"/>
                    </a:solidFill>
                  </a:tcPr>
                </a:tc>
                <a:tc>
                  <a:txBody>
                    <a:bodyPr/>
                    <a:lstStyle/>
                    <a:p>
                      <a:pPr algn="ctr"/>
                      <a:endParaRPr lang="en-US" sz="1300" dirty="0"/>
                    </a:p>
                  </a:txBody>
                  <a:tcPr marL="53375" marR="53375" marT="53375" marB="53375" anchor="ctr">
                    <a:lnL>
                      <a:noFill/>
                    </a:lnL>
                    <a:lnR>
                      <a:noFill/>
                    </a:lnR>
                    <a:lnT>
                      <a:noFill/>
                    </a:lnT>
                    <a:lnB>
                      <a:noFill/>
                    </a:lnB>
                    <a:solidFill>
                      <a:srgbClr val="FFFFFF"/>
                    </a:solidFill>
                  </a:tcPr>
                </a:tc>
                <a:tc>
                  <a:txBody>
                    <a:bodyPr/>
                    <a:lstStyle/>
                    <a:p>
                      <a:pPr algn="l"/>
                      <a:r>
                        <a:rPr lang="en-US" sz="1300" dirty="0"/>
                        <a:t>boundary of a  </a:t>
                      </a:r>
                      <a:r>
                        <a:rPr lang="en-US" sz="1300" i="1" dirty="0" smtClean="0"/>
                        <a:t>p-</a:t>
                      </a:r>
                      <a:r>
                        <a:rPr lang="en-US" sz="1300" dirty="0" smtClean="0"/>
                        <a:t>dimensional </a:t>
                      </a:r>
                      <a:r>
                        <a:rPr lang="en-US" sz="1300" dirty="0"/>
                        <a:t>domain</a:t>
                      </a:r>
                    </a:p>
                  </a:txBody>
                  <a:tcPr marL="53375" marR="53375" marT="53375" marB="53375" anchor="ctr">
                    <a:lnL>
                      <a:noFill/>
                    </a:lnL>
                    <a:lnR>
                      <a:noFill/>
                    </a:lnR>
                    <a:lnT>
                      <a:noFill/>
                    </a:lnT>
                    <a:lnB>
                      <a:noFill/>
                    </a:lnB>
                    <a:solidFill>
                      <a:srgbClr val="FFFFFF"/>
                    </a:solidFill>
                  </a:tcPr>
                </a:tc>
              </a:tr>
              <a:tr h="545963">
                <a:tc>
                  <a:txBody>
                    <a:bodyPr/>
                    <a:lstStyle/>
                    <a:p>
                      <a:pPr algn="r"/>
                      <a:r>
                        <a:rPr lang="en-US" sz="1300" dirty="0" smtClean="0"/>
                        <a:t> </a:t>
                      </a:r>
                      <a:r>
                        <a:rPr lang="en-US" sz="1300" i="1" dirty="0" smtClean="0"/>
                        <a:t>p</a:t>
                      </a:r>
                      <a:r>
                        <a:rPr lang="en-US" sz="1300" dirty="0" smtClean="0"/>
                        <a:t>-chain</a:t>
                      </a:r>
                      <a:endParaRPr lang="en-US" sz="1300" dirty="0"/>
                    </a:p>
                  </a:txBody>
                  <a:tcPr marL="53375" marR="53375" marT="53375" marB="53375" anchor="ctr">
                    <a:lnL>
                      <a:noFill/>
                    </a:lnL>
                    <a:lnR>
                      <a:noFill/>
                    </a:lnR>
                    <a:lnT>
                      <a:noFill/>
                    </a:lnT>
                    <a:lnB>
                      <a:noFill/>
                    </a:lnB>
                    <a:solidFill>
                      <a:srgbClr val="FFFFFF"/>
                    </a:solidFill>
                  </a:tcPr>
                </a:tc>
                <a:tc>
                  <a:txBody>
                    <a:bodyPr/>
                    <a:lstStyle/>
                    <a:p>
                      <a:pPr algn="ctr"/>
                      <a:endParaRPr lang="en-US" sz="1300"/>
                    </a:p>
                  </a:txBody>
                  <a:tcPr marL="53375" marR="53375" marT="53375" marB="53375" anchor="ctr">
                    <a:lnL>
                      <a:noFill/>
                    </a:lnL>
                    <a:lnR>
                      <a:noFill/>
                    </a:lnR>
                    <a:lnT>
                      <a:noFill/>
                    </a:lnT>
                    <a:lnB>
                      <a:noFill/>
                    </a:lnB>
                    <a:solidFill>
                      <a:srgbClr val="FFFFFF"/>
                    </a:solidFill>
                  </a:tcPr>
                </a:tc>
                <a:tc>
                  <a:txBody>
                    <a:bodyPr/>
                    <a:lstStyle/>
                    <a:p>
                      <a:pPr algn="ctr"/>
                      <a:endParaRPr lang="en-US" sz="1300" dirty="0"/>
                    </a:p>
                  </a:txBody>
                  <a:tcPr marL="53375" marR="53375" marT="53375" marB="53375" anchor="ctr">
                    <a:lnL>
                      <a:noFill/>
                    </a:lnL>
                    <a:lnR>
                      <a:noFill/>
                    </a:lnR>
                    <a:lnT>
                      <a:noFill/>
                    </a:lnT>
                    <a:lnB>
                      <a:noFill/>
                    </a:lnB>
                    <a:solidFill>
                      <a:srgbClr val="FFFFFF"/>
                    </a:solidFill>
                  </a:tcPr>
                </a:tc>
                <a:tc>
                  <a:txBody>
                    <a:bodyPr/>
                    <a:lstStyle/>
                    <a:p>
                      <a:pPr algn="l"/>
                      <a:r>
                        <a:rPr lang="en-US" sz="1300" dirty="0"/>
                        <a:t>weighted  </a:t>
                      </a:r>
                      <a:r>
                        <a:rPr lang="en-US" sz="1300" dirty="0" smtClean="0"/>
                        <a:t> </a:t>
                      </a:r>
                      <a:r>
                        <a:rPr lang="en-US" sz="1300" i="1" dirty="0" smtClean="0"/>
                        <a:t>p-</a:t>
                      </a:r>
                      <a:r>
                        <a:rPr lang="en-US" sz="1300" dirty="0" smtClean="0"/>
                        <a:t>domain</a:t>
                      </a:r>
                      <a:endParaRPr lang="en-US" sz="1300" dirty="0"/>
                    </a:p>
                  </a:txBody>
                  <a:tcPr marL="53375" marR="53375" marT="53375" marB="53375" anchor="ctr">
                    <a:lnL>
                      <a:noFill/>
                    </a:lnL>
                    <a:lnR>
                      <a:noFill/>
                    </a:lnR>
                    <a:lnT>
                      <a:noFill/>
                    </a:lnT>
                    <a:lnB>
                      <a:noFill/>
                    </a:lnB>
                    <a:solidFill>
                      <a:srgbClr val="FFFFFF"/>
                    </a:solidFill>
                  </a:tcPr>
                </a:tc>
              </a:tr>
              <a:tr h="545963">
                <a:tc>
                  <a:txBody>
                    <a:bodyPr/>
                    <a:lstStyle/>
                    <a:p>
                      <a:pPr algn="r"/>
                      <a:r>
                        <a:rPr lang="en-US" sz="1300" dirty="0"/>
                        <a:t> </a:t>
                      </a:r>
                      <a:r>
                        <a:rPr lang="en-US" sz="1300" dirty="0" smtClean="0"/>
                        <a:t> </a:t>
                      </a:r>
                      <a:r>
                        <a:rPr lang="en-US" sz="1300" i="1" dirty="0" smtClean="0"/>
                        <a:t>p</a:t>
                      </a:r>
                      <a:r>
                        <a:rPr lang="en-US" sz="1300" dirty="0" smtClean="0"/>
                        <a:t>-</a:t>
                      </a:r>
                      <a:r>
                        <a:rPr lang="en-US" sz="1300" dirty="0" err="1" smtClean="0"/>
                        <a:t>cochain</a:t>
                      </a:r>
                      <a:endParaRPr lang="en-US" sz="1300" dirty="0"/>
                    </a:p>
                  </a:txBody>
                  <a:tcPr marL="53375" marR="53375" marT="53375" marB="53375" anchor="ctr">
                    <a:lnL>
                      <a:noFill/>
                    </a:lnL>
                    <a:lnR>
                      <a:noFill/>
                    </a:lnR>
                    <a:lnT>
                      <a:noFill/>
                    </a:lnT>
                    <a:lnB>
                      <a:noFill/>
                    </a:lnB>
                    <a:solidFill>
                      <a:srgbClr val="FFFFFF"/>
                    </a:solidFill>
                  </a:tcPr>
                </a:tc>
                <a:tc>
                  <a:txBody>
                    <a:bodyPr/>
                    <a:lstStyle/>
                    <a:p>
                      <a:pPr algn="ctr"/>
                      <a:endParaRPr lang="en-US" sz="1300"/>
                    </a:p>
                  </a:txBody>
                  <a:tcPr marL="53375" marR="53375" marT="53375" marB="53375" anchor="ctr">
                    <a:lnL>
                      <a:noFill/>
                    </a:lnL>
                    <a:lnR>
                      <a:noFill/>
                    </a:lnR>
                    <a:lnT>
                      <a:noFill/>
                    </a:lnT>
                    <a:lnB>
                      <a:noFill/>
                    </a:lnB>
                    <a:solidFill>
                      <a:srgbClr val="FFFFFF"/>
                    </a:solidFill>
                  </a:tcPr>
                </a:tc>
                <a:tc>
                  <a:txBody>
                    <a:bodyPr/>
                    <a:lstStyle/>
                    <a:p>
                      <a:pPr algn="ctr"/>
                      <a:endParaRPr lang="en-US" sz="1300" dirty="0"/>
                    </a:p>
                  </a:txBody>
                  <a:tcPr marL="53375" marR="53375" marT="53375" marB="53375" anchor="ctr">
                    <a:lnL>
                      <a:noFill/>
                    </a:lnL>
                    <a:lnR>
                      <a:noFill/>
                    </a:lnR>
                    <a:lnT>
                      <a:noFill/>
                    </a:lnT>
                    <a:lnB>
                      <a:noFill/>
                    </a:lnB>
                    <a:solidFill>
                      <a:srgbClr val="FFFFFF"/>
                    </a:solidFill>
                  </a:tcPr>
                </a:tc>
                <a:tc>
                  <a:txBody>
                    <a:bodyPr/>
                    <a:lstStyle/>
                    <a:p>
                      <a:pPr algn="l"/>
                      <a:r>
                        <a:rPr lang="en-US" sz="1300" dirty="0"/>
                        <a:t> </a:t>
                      </a:r>
                      <a:r>
                        <a:rPr lang="en-US" sz="1300" dirty="0" smtClean="0"/>
                        <a:t> </a:t>
                      </a:r>
                      <a:r>
                        <a:rPr lang="en-US" sz="1300" i="1" dirty="0" smtClean="0"/>
                        <a:t>p</a:t>
                      </a:r>
                      <a:r>
                        <a:rPr lang="en-US" sz="1300" dirty="0" smtClean="0"/>
                        <a:t>-differential </a:t>
                      </a:r>
                      <a:r>
                        <a:rPr lang="en-US" sz="1300" dirty="0"/>
                        <a:t>form</a:t>
                      </a:r>
                    </a:p>
                  </a:txBody>
                  <a:tcPr marL="53375" marR="53375" marT="53375" marB="53375" anchor="ctr">
                    <a:lnL>
                      <a:noFill/>
                    </a:lnL>
                    <a:lnR>
                      <a:noFill/>
                    </a:lnR>
                    <a:lnT>
                      <a:noFill/>
                    </a:lnT>
                    <a:lnB>
                      <a:noFill/>
                    </a:lnB>
                    <a:solidFill>
                      <a:srgbClr val="FFFFFF"/>
                    </a:solidFill>
                  </a:tcPr>
                </a:tc>
              </a:tr>
              <a:tr h="765569">
                <a:tc>
                  <a:txBody>
                    <a:bodyPr/>
                    <a:lstStyle/>
                    <a:p>
                      <a:pPr algn="r"/>
                      <a:r>
                        <a:rPr lang="en-US" sz="1300" dirty="0"/>
                        <a:t>pairing of  </a:t>
                      </a:r>
                      <a:r>
                        <a:rPr lang="en-US" sz="1300" i="1" dirty="0" smtClean="0"/>
                        <a:t>p</a:t>
                      </a:r>
                      <a:r>
                        <a:rPr lang="en-US" sz="1300" dirty="0" smtClean="0"/>
                        <a:t>-chain </a:t>
                      </a:r>
                      <a:r>
                        <a:rPr lang="en-US" sz="1300" dirty="0"/>
                        <a:t>and  </a:t>
                      </a:r>
                      <a:r>
                        <a:rPr lang="en-US" sz="1300" i="1" dirty="0" smtClean="0"/>
                        <a:t>p</a:t>
                      </a:r>
                      <a:r>
                        <a:rPr lang="en-US" sz="1300" dirty="0" smtClean="0"/>
                        <a:t>-</a:t>
                      </a:r>
                      <a:r>
                        <a:rPr lang="en-US" sz="1300" dirty="0" err="1" smtClean="0"/>
                        <a:t>cochain</a:t>
                      </a:r>
                      <a:endParaRPr lang="en-US" sz="1300" dirty="0"/>
                    </a:p>
                  </a:txBody>
                  <a:tcPr marL="53375" marR="53375" marT="53375" marB="53375" anchor="ctr">
                    <a:lnL>
                      <a:noFill/>
                    </a:lnL>
                    <a:lnR>
                      <a:noFill/>
                    </a:lnR>
                    <a:lnT>
                      <a:noFill/>
                    </a:lnT>
                    <a:lnB>
                      <a:noFill/>
                    </a:lnB>
                    <a:solidFill>
                      <a:srgbClr val="FFFFFF"/>
                    </a:solidFill>
                  </a:tcPr>
                </a:tc>
                <a:tc>
                  <a:txBody>
                    <a:bodyPr/>
                    <a:lstStyle/>
                    <a:p>
                      <a:pPr algn="ctr"/>
                      <a:endParaRPr lang="en-US" sz="1300"/>
                    </a:p>
                  </a:txBody>
                  <a:tcPr marL="53375" marR="53375" marT="53375" marB="53375" anchor="ctr">
                    <a:lnL>
                      <a:noFill/>
                    </a:lnL>
                    <a:lnR>
                      <a:noFill/>
                    </a:lnR>
                    <a:lnT>
                      <a:noFill/>
                    </a:lnT>
                    <a:lnB>
                      <a:noFill/>
                    </a:lnB>
                    <a:solidFill>
                      <a:srgbClr val="FFFFFF"/>
                    </a:solidFill>
                  </a:tcPr>
                </a:tc>
                <a:tc>
                  <a:txBody>
                    <a:bodyPr/>
                    <a:lstStyle/>
                    <a:p>
                      <a:pPr algn="ctr"/>
                      <a:endParaRPr lang="en-US" sz="1300" dirty="0"/>
                    </a:p>
                  </a:txBody>
                  <a:tcPr marL="53375" marR="53375" marT="53375" marB="53375" anchor="ctr">
                    <a:lnL>
                      <a:noFill/>
                    </a:lnL>
                    <a:lnR>
                      <a:noFill/>
                    </a:lnR>
                    <a:lnT>
                      <a:noFill/>
                    </a:lnT>
                    <a:lnB>
                      <a:noFill/>
                    </a:lnB>
                    <a:solidFill>
                      <a:srgbClr val="FFFFFF"/>
                    </a:solidFill>
                  </a:tcPr>
                </a:tc>
                <a:tc>
                  <a:txBody>
                    <a:bodyPr/>
                    <a:lstStyle/>
                    <a:p>
                      <a:pPr algn="l"/>
                      <a:r>
                        <a:rPr lang="en-US" sz="1300" dirty="0"/>
                        <a:t>weighted  </a:t>
                      </a:r>
                      <a:r>
                        <a:rPr lang="en-US" sz="1300" dirty="0" smtClean="0"/>
                        <a:t> </a:t>
                      </a:r>
                      <a:r>
                        <a:rPr lang="en-US" sz="1300" i="1" dirty="0" smtClean="0"/>
                        <a:t>p-</a:t>
                      </a:r>
                      <a:r>
                        <a:rPr lang="en-US" sz="1300" dirty="0" smtClean="0"/>
                        <a:t>integral </a:t>
                      </a:r>
                      <a:r>
                        <a:rPr lang="en-US" sz="1300" dirty="0"/>
                        <a:t>of a  </a:t>
                      </a:r>
                      <a:r>
                        <a:rPr lang="en-US" sz="1300" dirty="0" smtClean="0"/>
                        <a:t> </a:t>
                      </a:r>
                      <a:r>
                        <a:rPr lang="en-US" sz="1300" i="1" dirty="0" smtClean="0"/>
                        <a:t>p-</a:t>
                      </a:r>
                      <a:r>
                        <a:rPr lang="en-US" sz="1300" dirty="0" smtClean="0"/>
                        <a:t>form</a:t>
                      </a:r>
                      <a:endParaRPr lang="en-US" sz="1300" dirty="0"/>
                    </a:p>
                  </a:txBody>
                  <a:tcPr marL="53375" marR="53375" marT="53375" marB="53375" anchor="ctr">
                    <a:lnL>
                      <a:noFill/>
                    </a:lnL>
                    <a:lnR>
                      <a:noFill/>
                    </a:lnR>
                    <a:lnT>
                      <a:noFill/>
                    </a:lnT>
                    <a:lnB>
                      <a:noFill/>
                    </a:lnB>
                    <a:solidFill>
                      <a:srgbClr val="FFFFFF"/>
                    </a:solidFill>
                  </a:tcPr>
                </a:tc>
              </a:tr>
              <a:tr h="765569">
                <a:tc>
                  <a:txBody>
                    <a:bodyPr/>
                    <a:lstStyle/>
                    <a:p>
                      <a:pPr algn="r"/>
                      <a:r>
                        <a:rPr lang="en-US" sz="1300"/>
                        <a:t>coboundary operator</a:t>
                      </a:r>
                    </a:p>
                  </a:txBody>
                  <a:tcPr marL="53375" marR="53375" marT="53375" marB="53375" anchor="ctr">
                    <a:lnL>
                      <a:noFill/>
                    </a:lnL>
                    <a:lnR>
                      <a:noFill/>
                    </a:lnR>
                    <a:lnT>
                      <a:noFill/>
                    </a:lnT>
                    <a:lnB>
                      <a:noFill/>
                    </a:lnB>
                    <a:solidFill>
                      <a:srgbClr val="FFFFFF"/>
                    </a:solidFill>
                  </a:tcPr>
                </a:tc>
                <a:tc>
                  <a:txBody>
                    <a:bodyPr/>
                    <a:lstStyle/>
                    <a:p>
                      <a:pPr algn="ctr"/>
                      <a:endParaRPr lang="en-US" sz="1300"/>
                    </a:p>
                  </a:txBody>
                  <a:tcPr marL="53375" marR="53375" marT="53375" marB="53375" anchor="ctr">
                    <a:lnL>
                      <a:noFill/>
                    </a:lnL>
                    <a:lnR>
                      <a:noFill/>
                    </a:lnR>
                    <a:lnT>
                      <a:noFill/>
                    </a:lnT>
                    <a:lnB>
                      <a:noFill/>
                    </a:lnB>
                    <a:solidFill>
                      <a:srgbClr val="FFFFFF"/>
                    </a:solidFill>
                  </a:tcPr>
                </a:tc>
                <a:tc>
                  <a:txBody>
                    <a:bodyPr/>
                    <a:lstStyle/>
                    <a:p>
                      <a:pPr algn="ctr"/>
                      <a:endParaRPr lang="en-US" sz="1300" dirty="0"/>
                    </a:p>
                  </a:txBody>
                  <a:tcPr marL="53375" marR="53375" marT="53375" marB="53375" anchor="ctr">
                    <a:lnL>
                      <a:noFill/>
                    </a:lnL>
                    <a:lnR>
                      <a:noFill/>
                    </a:lnR>
                    <a:lnT>
                      <a:noFill/>
                    </a:lnT>
                    <a:lnB>
                      <a:noFill/>
                    </a:lnB>
                    <a:solidFill>
                      <a:srgbClr val="FFFFFF"/>
                    </a:solidFill>
                  </a:tcPr>
                </a:tc>
                <a:tc>
                  <a:txBody>
                    <a:bodyPr/>
                    <a:lstStyle/>
                    <a:p>
                      <a:pPr algn="l"/>
                      <a:r>
                        <a:rPr lang="en-US" sz="1300" dirty="0"/>
                        <a:t>exterior differential operator</a:t>
                      </a:r>
                    </a:p>
                  </a:txBody>
                  <a:tcPr marL="53375" marR="53375" marT="53375" marB="53375" anchor="ctr">
                    <a:lnL>
                      <a:noFill/>
                    </a:lnL>
                    <a:lnR>
                      <a:noFill/>
                    </a:lnR>
                    <a:lnT>
                      <a:noFill/>
                    </a:lnT>
                    <a:lnB>
                      <a:noFill/>
                    </a:lnB>
                    <a:solidFill>
                      <a:srgbClr val="FFFFFF"/>
                    </a:solidFill>
                  </a:tcPr>
                </a:tc>
              </a:tr>
            </a:tbl>
          </a:graphicData>
        </a:graphic>
      </p:graphicFrame>
      <p:pic>
        <p:nvPicPr>
          <p:cNvPr id="50179" name="Picture 3" descr="$ \ensuremath{\tau_{p}^{}}$"/>
          <p:cNvPicPr>
            <a:picLocks noChangeAspect="1" noChangeArrowheads="1"/>
          </p:cNvPicPr>
          <p:nvPr/>
        </p:nvPicPr>
        <p:blipFill>
          <a:blip r:embed="rId3" cstate="print"/>
          <a:srcRect/>
          <a:stretch>
            <a:fillRect/>
          </a:stretch>
        </p:blipFill>
        <p:spPr bwMode="auto">
          <a:xfrm>
            <a:off x="3886200" y="2190750"/>
            <a:ext cx="200025" cy="323850"/>
          </a:xfrm>
          <a:prstGeom prst="rect">
            <a:avLst/>
          </a:prstGeom>
          <a:noFill/>
        </p:spPr>
      </p:pic>
      <p:pic>
        <p:nvPicPr>
          <p:cNvPr id="50180" name="Picture 4" descr="$ {\ensuremath{\Omega}}_p$"/>
          <p:cNvPicPr>
            <a:picLocks noChangeAspect="1" noChangeArrowheads="1"/>
          </p:cNvPicPr>
          <p:nvPr/>
        </p:nvPicPr>
        <p:blipFill>
          <a:blip r:embed="rId4" cstate="print"/>
          <a:srcRect/>
          <a:stretch>
            <a:fillRect/>
          </a:stretch>
        </p:blipFill>
        <p:spPr bwMode="auto">
          <a:xfrm>
            <a:off x="4876800" y="2209800"/>
            <a:ext cx="247650" cy="323850"/>
          </a:xfrm>
          <a:prstGeom prst="rect">
            <a:avLst/>
          </a:prstGeom>
          <a:noFill/>
        </p:spPr>
      </p:pic>
      <p:pic>
        <p:nvPicPr>
          <p:cNvPr id="50183" name="Picture 7" descr="$ \partial \ensuremath{\tau_{p}^{}}$"/>
          <p:cNvPicPr>
            <a:picLocks noChangeAspect="1" noChangeArrowheads="1"/>
          </p:cNvPicPr>
          <p:nvPr/>
        </p:nvPicPr>
        <p:blipFill>
          <a:blip r:embed="rId5" cstate="print"/>
          <a:srcRect/>
          <a:stretch>
            <a:fillRect/>
          </a:stretch>
        </p:blipFill>
        <p:spPr bwMode="auto">
          <a:xfrm>
            <a:off x="3810000" y="2971800"/>
            <a:ext cx="295275" cy="323850"/>
          </a:xfrm>
          <a:prstGeom prst="rect">
            <a:avLst/>
          </a:prstGeom>
          <a:noFill/>
        </p:spPr>
      </p:pic>
      <p:pic>
        <p:nvPicPr>
          <p:cNvPr id="50184" name="Picture 8" descr="$ \partial {\ensuremath{\Omega}}_p$"/>
          <p:cNvPicPr>
            <a:picLocks noChangeAspect="1" noChangeArrowheads="1"/>
          </p:cNvPicPr>
          <p:nvPr/>
        </p:nvPicPr>
        <p:blipFill>
          <a:blip r:embed="rId6" cstate="print"/>
          <a:srcRect/>
          <a:stretch>
            <a:fillRect/>
          </a:stretch>
        </p:blipFill>
        <p:spPr bwMode="auto">
          <a:xfrm>
            <a:off x="4829175" y="2971800"/>
            <a:ext cx="352425" cy="323850"/>
          </a:xfrm>
          <a:prstGeom prst="rect">
            <a:avLst/>
          </a:prstGeom>
          <a:noFill/>
        </p:spPr>
      </p:pic>
      <p:pic>
        <p:nvPicPr>
          <p:cNvPr id="50187" name="Picture 11" descr="$ c_p$"/>
          <p:cNvPicPr>
            <a:picLocks noChangeAspect="1" noChangeArrowheads="1"/>
          </p:cNvPicPr>
          <p:nvPr/>
        </p:nvPicPr>
        <p:blipFill>
          <a:blip r:embed="rId7" cstate="print"/>
          <a:srcRect/>
          <a:stretch>
            <a:fillRect/>
          </a:stretch>
        </p:blipFill>
        <p:spPr bwMode="auto">
          <a:xfrm>
            <a:off x="3886200" y="3657600"/>
            <a:ext cx="200025" cy="323850"/>
          </a:xfrm>
          <a:prstGeom prst="rect">
            <a:avLst/>
          </a:prstGeom>
          <a:noFill/>
        </p:spPr>
      </p:pic>
      <p:pic>
        <p:nvPicPr>
          <p:cNvPr id="50188" name="Picture 12" descr="$ \ensuremath{\mathbf{v}}_p$"/>
          <p:cNvPicPr>
            <a:picLocks noChangeAspect="1" noChangeArrowheads="1"/>
          </p:cNvPicPr>
          <p:nvPr/>
        </p:nvPicPr>
        <p:blipFill>
          <a:blip r:embed="rId8" cstate="print"/>
          <a:srcRect/>
          <a:stretch>
            <a:fillRect/>
          </a:stretch>
        </p:blipFill>
        <p:spPr bwMode="auto">
          <a:xfrm>
            <a:off x="4876800" y="3714750"/>
            <a:ext cx="228600" cy="323850"/>
          </a:xfrm>
          <a:prstGeom prst="rect">
            <a:avLst/>
          </a:prstGeom>
          <a:noFill/>
        </p:spPr>
      </p:pic>
      <p:pic>
        <p:nvPicPr>
          <p:cNvPr id="50191" name="Picture 15" descr="$ c^p$"/>
          <p:cNvPicPr>
            <a:picLocks noChangeAspect="1" noChangeArrowheads="1"/>
          </p:cNvPicPr>
          <p:nvPr/>
        </p:nvPicPr>
        <p:blipFill>
          <a:blip r:embed="rId9" cstate="print"/>
          <a:srcRect/>
          <a:stretch>
            <a:fillRect/>
          </a:stretch>
        </p:blipFill>
        <p:spPr bwMode="auto">
          <a:xfrm>
            <a:off x="3914775" y="4267200"/>
            <a:ext cx="200025" cy="152400"/>
          </a:xfrm>
          <a:prstGeom prst="rect">
            <a:avLst/>
          </a:prstGeom>
          <a:noFill/>
        </p:spPr>
      </p:pic>
      <p:pic>
        <p:nvPicPr>
          <p:cNvPr id="50192" name="Picture 16" descr="$ \omega_p$"/>
          <p:cNvPicPr>
            <a:picLocks noChangeAspect="1" noChangeArrowheads="1"/>
          </p:cNvPicPr>
          <p:nvPr/>
        </p:nvPicPr>
        <p:blipFill>
          <a:blip r:embed="rId10" cstate="print"/>
          <a:srcRect/>
          <a:stretch>
            <a:fillRect/>
          </a:stretch>
        </p:blipFill>
        <p:spPr bwMode="auto">
          <a:xfrm>
            <a:off x="4876800" y="4248150"/>
            <a:ext cx="228600" cy="323850"/>
          </a:xfrm>
          <a:prstGeom prst="rect">
            <a:avLst/>
          </a:prstGeom>
          <a:noFill/>
        </p:spPr>
      </p:pic>
      <p:pic>
        <p:nvPicPr>
          <p:cNvPr id="50196" name="Picture 20" descr="$ \langle c_p, c^p \rangle$"/>
          <p:cNvPicPr>
            <a:picLocks noChangeAspect="1" noChangeArrowheads="1"/>
          </p:cNvPicPr>
          <p:nvPr/>
        </p:nvPicPr>
        <p:blipFill>
          <a:blip r:embed="rId11" cstate="print"/>
          <a:srcRect/>
          <a:stretch>
            <a:fillRect/>
          </a:stretch>
        </p:blipFill>
        <p:spPr bwMode="auto">
          <a:xfrm>
            <a:off x="3705225" y="4800600"/>
            <a:ext cx="561975" cy="457200"/>
          </a:xfrm>
          <a:prstGeom prst="rect">
            <a:avLst/>
          </a:prstGeom>
          <a:noFill/>
        </p:spPr>
      </p:pic>
      <p:pic>
        <p:nvPicPr>
          <p:cNvPr id="50197" name="Picture 21" descr="$ \int_{\ensuremath{\mathbf{v}}_p} \omega^p$"/>
          <p:cNvPicPr>
            <a:picLocks noChangeAspect="1" noChangeArrowheads="1"/>
          </p:cNvPicPr>
          <p:nvPr/>
        </p:nvPicPr>
        <p:blipFill>
          <a:blip r:embed="rId12" cstate="print"/>
          <a:srcRect/>
          <a:stretch>
            <a:fillRect/>
          </a:stretch>
        </p:blipFill>
        <p:spPr bwMode="auto">
          <a:xfrm>
            <a:off x="4752975" y="4810125"/>
            <a:ext cx="504825" cy="371475"/>
          </a:xfrm>
          <a:prstGeom prst="rect">
            <a:avLst/>
          </a:prstGeom>
          <a:noFill/>
        </p:spPr>
      </p:pic>
      <p:pic>
        <p:nvPicPr>
          <p:cNvPr id="50200" name="Picture 24" descr="$ \delta$"/>
          <p:cNvPicPr>
            <a:picLocks noChangeAspect="1" noChangeArrowheads="1"/>
          </p:cNvPicPr>
          <p:nvPr/>
        </p:nvPicPr>
        <p:blipFill>
          <a:blip r:embed="rId13" cstate="print"/>
          <a:srcRect/>
          <a:stretch>
            <a:fillRect/>
          </a:stretch>
        </p:blipFill>
        <p:spPr bwMode="auto">
          <a:xfrm>
            <a:off x="3905250" y="5638800"/>
            <a:ext cx="133350" cy="152400"/>
          </a:xfrm>
          <a:prstGeom prst="rect">
            <a:avLst/>
          </a:prstGeom>
          <a:noFill/>
        </p:spPr>
      </p:pic>
      <p:pic>
        <p:nvPicPr>
          <p:cNvPr id="50201" name="Picture 25" descr="$ d$"/>
          <p:cNvPicPr>
            <a:picLocks noChangeAspect="1" noChangeArrowheads="1"/>
          </p:cNvPicPr>
          <p:nvPr/>
        </p:nvPicPr>
        <p:blipFill>
          <a:blip r:embed="rId14" cstate="print"/>
          <a:srcRect/>
          <a:stretch>
            <a:fillRect/>
          </a:stretch>
        </p:blipFill>
        <p:spPr bwMode="auto">
          <a:xfrm>
            <a:off x="4962525" y="5638800"/>
            <a:ext cx="142875" cy="152400"/>
          </a:xfrm>
          <a:prstGeom prst="rect">
            <a:avLst/>
          </a:prstGeom>
          <a:noFill/>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the language of category theory, </a:t>
            </a:r>
            <a:r>
              <a:rPr lang="en-US" dirty="0" err="1" smtClean="0"/>
              <a:t>diffeomorphisms</a:t>
            </a:r>
            <a:r>
              <a:rPr lang="en-US" dirty="0" smtClean="0"/>
              <a:t> and permutations are both special cases of </a:t>
            </a:r>
            <a:r>
              <a:rPr lang="en-US" dirty="0" err="1" smtClean="0"/>
              <a:t>automorphisms</a:t>
            </a:r>
            <a:r>
              <a:rPr lang="en-US" dirty="0" smtClean="0"/>
              <a:t>.</a:t>
            </a:r>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Categories, Fibered Sets, and G-Spaces</a:t>
            </a:r>
            <a:endParaRPr lang="en-US" dirty="0"/>
          </a:p>
        </p:txBody>
      </p:sp>
      <p:sp>
        <p:nvSpPr>
          <p:cNvPr id="3" name="Content Placeholder 2"/>
          <p:cNvSpPr>
            <a:spLocks noGrp="1"/>
          </p:cNvSpPr>
          <p:nvPr>
            <p:ph idx="1"/>
          </p:nvPr>
        </p:nvSpPr>
        <p:spPr/>
        <p:txBody>
          <a:bodyPr>
            <a:noAutofit/>
          </a:bodyPr>
          <a:lstStyle/>
          <a:p>
            <a:pPr>
              <a:buNone/>
            </a:pPr>
            <a:r>
              <a:rPr lang="en-US" sz="2000" b="1" dirty="0"/>
              <a:t>A general map </a:t>
            </a:r>
            <a:r>
              <a:rPr lang="en-US" sz="2000" b="1" dirty="0" smtClean="0"/>
              <a:t>g X →S </a:t>
            </a:r>
            <a:r>
              <a:rPr lang="en-US" sz="2000" b="1" dirty="0"/>
              <a:t>between two sets is also called </a:t>
            </a:r>
            <a:r>
              <a:rPr lang="en-US" sz="2000" b="1" i="1" dirty="0"/>
              <a:t>sorting, stacking or</a:t>
            </a:r>
          </a:p>
          <a:p>
            <a:pPr>
              <a:buNone/>
            </a:pPr>
            <a:r>
              <a:rPr lang="en-US" sz="2000" b="1" i="1" dirty="0" err="1"/>
              <a:t>fibering</a:t>
            </a:r>
            <a:r>
              <a:rPr lang="en-US" sz="2000" b="1" i="1" dirty="0"/>
              <a:t> of X into S fibers (or stacks). A section for g is a map S → X such</a:t>
            </a:r>
          </a:p>
          <a:p>
            <a:pPr>
              <a:buNone/>
            </a:pPr>
            <a:r>
              <a:rPr lang="en-US" sz="2000" b="1" dirty="0"/>
              <a:t>that g ◦  = </a:t>
            </a:r>
            <a:r>
              <a:rPr lang="en-US" sz="2000" b="1" dirty="0" err="1"/>
              <a:t>idS</a:t>
            </a:r>
            <a:r>
              <a:rPr lang="en-US" sz="2000" b="1" dirty="0"/>
              <a:t>. A </a:t>
            </a:r>
            <a:r>
              <a:rPr lang="en-US" sz="2000" b="1" i="1" dirty="0"/>
              <a:t>retraction is a sort of inverse operation to a section . A</a:t>
            </a:r>
          </a:p>
          <a:p>
            <a:pPr>
              <a:buNone/>
            </a:pPr>
            <a:r>
              <a:rPr lang="en-US" sz="2000" b="1" dirty="0"/>
              <a:t>retraction for g is a map S </a:t>
            </a:r>
            <a:r>
              <a:rPr lang="en-US" sz="2000" b="1" dirty="0" err="1"/>
              <a:t>r</a:t>
            </a:r>
            <a:r>
              <a:rPr lang="en-US" sz="2000" b="1" dirty="0" err="1" smtClean="0"/>
              <a:t>→X</a:t>
            </a:r>
            <a:r>
              <a:rPr lang="en-US" sz="2000" b="1" dirty="0" smtClean="0"/>
              <a:t> </a:t>
            </a:r>
            <a:r>
              <a:rPr lang="en-US" sz="2000" b="1" dirty="0"/>
              <a:t>such that r ◦ g = </a:t>
            </a:r>
            <a:r>
              <a:rPr lang="en-US" sz="2000" b="1" dirty="0" err="1"/>
              <a:t>idX</a:t>
            </a:r>
            <a:r>
              <a:rPr lang="en-US" sz="2000" b="1" dirty="0"/>
              <a:t>. If g is not </a:t>
            </a:r>
            <a:r>
              <a:rPr lang="en-US" sz="2000" b="1" dirty="0" err="1"/>
              <a:t>surjective</a:t>
            </a:r>
            <a:r>
              <a:rPr lang="en-US" sz="2000" b="1" dirty="0"/>
              <a:t>,</a:t>
            </a:r>
          </a:p>
          <a:p>
            <a:pPr>
              <a:buNone/>
            </a:pPr>
            <a:r>
              <a:rPr lang="en-US" sz="2000" b="1" dirty="0"/>
              <a:t>some of the fibers of g are empty. If there are empty fibers, then the map </a:t>
            </a:r>
            <a:r>
              <a:rPr lang="en-US" sz="2000" b="1" dirty="0" smtClean="0"/>
              <a:t>g has </a:t>
            </a:r>
            <a:r>
              <a:rPr lang="en-US" sz="2000" b="1" dirty="0"/>
              <a:t>no section. If X and S are finite sets and all the fibers are non-empty,</a:t>
            </a:r>
          </a:p>
          <a:p>
            <a:pPr>
              <a:buNone/>
            </a:pPr>
            <a:r>
              <a:rPr lang="en-US" sz="2000" b="1" dirty="0"/>
              <a:t>then the map g has a section and it is said that g is a </a:t>
            </a:r>
            <a:r>
              <a:rPr lang="en-US" sz="2000" b="1" i="1" dirty="0"/>
              <a:t>partitioning of X into</a:t>
            </a:r>
          </a:p>
          <a:p>
            <a:pPr>
              <a:buNone/>
            </a:pPr>
            <a:r>
              <a:rPr lang="en-US" sz="2000" b="1" dirty="0"/>
              <a:t>B </a:t>
            </a:r>
            <a:r>
              <a:rPr lang="en-US" sz="2000" b="1" i="1" dirty="0"/>
              <a:t>fibers. In what follows we will consider only the case when g is a </a:t>
            </a:r>
            <a:r>
              <a:rPr lang="en-US" sz="2000" b="1" i="1" dirty="0" err="1" smtClean="0"/>
              <a:t>surjective</a:t>
            </a:r>
            <a:endParaRPr lang="en-US" sz="2000" b="1" i="1" dirty="0"/>
          </a:p>
          <a:p>
            <a:pPr>
              <a:buNone/>
            </a:pPr>
            <a:r>
              <a:rPr lang="en-US" sz="2000" b="1" dirty="0"/>
              <a:t>map.</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70C0"/>
                </a:solidFill>
              </a:rPr>
              <a:t>Karl Marx, “</a:t>
            </a:r>
            <a:r>
              <a:rPr lang="en-US" b="1" dirty="0">
                <a:solidFill>
                  <a:srgbClr val="0070C0"/>
                </a:solidFill>
              </a:rPr>
              <a:t>Introduction” to the </a:t>
            </a:r>
            <a:r>
              <a:rPr lang="en-US" b="1" i="1" dirty="0" err="1" smtClean="0">
                <a:solidFill>
                  <a:srgbClr val="0070C0"/>
                </a:solidFill>
              </a:rPr>
              <a:t>Grundrisse</a:t>
            </a:r>
            <a:r>
              <a:rPr lang="en-US" b="1" dirty="0" smtClean="0">
                <a:solidFill>
                  <a:srgbClr val="0070C0"/>
                </a:solidFill>
              </a:rPr>
              <a:t>, </a:t>
            </a:r>
            <a:r>
              <a:rPr lang="en-US" b="1" dirty="0" err="1">
                <a:solidFill>
                  <a:srgbClr val="0070C0"/>
                </a:solidFill>
              </a:rPr>
              <a:t>Nikolaus</a:t>
            </a:r>
            <a:r>
              <a:rPr lang="en-US" b="1" dirty="0">
                <a:solidFill>
                  <a:srgbClr val="0070C0"/>
                </a:solidFill>
              </a:rPr>
              <a:t> translation </a:t>
            </a:r>
          </a:p>
        </p:txBody>
      </p:sp>
      <p:sp>
        <p:nvSpPr>
          <p:cNvPr id="3" name="Content Placeholder 2"/>
          <p:cNvSpPr>
            <a:spLocks noGrp="1"/>
          </p:cNvSpPr>
          <p:nvPr>
            <p:ph idx="1"/>
          </p:nvPr>
        </p:nvSpPr>
        <p:spPr/>
        <p:txBody>
          <a:bodyPr>
            <a:noAutofit/>
          </a:bodyPr>
          <a:lstStyle/>
          <a:p>
            <a:pPr>
              <a:buNone/>
            </a:pPr>
            <a:r>
              <a:rPr lang="en-US" sz="2400" b="1" dirty="0" smtClean="0"/>
              <a:t>   “</a:t>
            </a:r>
            <a:r>
              <a:rPr lang="en-US" sz="2400" b="1" dirty="0"/>
              <a:t>The concrete is concrete because it is the concentration of many determinations, hence unity of the diverse. It appears in the process of thinking, therefore, as a process of concentration, as a result, not as a point of departure, even though it is the point of departure in reality and hence also the point of departure for observation [</a:t>
            </a:r>
            <a:r>
              <a:rPr lang="en-US" sz="2400" b="1" i="1" dirty="0" err="1"/>
              <a:t>Anschauung</a:t>
            </a:r>
            <a:r>
              <a:rPr lang="en-US" sz="2400" b="1" dirty="0"/>
              <a:t>] and conception. Along the first path the full conception was evaporated to yield an abstract determination; along the second, the abstract determinations lead towards a reproduction of the concrete by way of thought. </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dirty="0" smtClean="0"/>
              <a:t>Therefore, to the kind of consciousness – and this is characteristic of the philosophical consciousness – for which conceptual thinking is the real human being, and for which the conceptual world as such is thus the only reality, the movement of the categories appears as the real act of production – which only, unfortunately, receives a jolt from the outside – whose product is the world; and – but this is again a tautology – this is correct in so far as the concrete totality is a totality of thoughts, concrete in thought, in fact a product of thinking and comprehending; but not in any way a product of the concept which thinks and generates itself outside or above observation and conception; a product, rather, of the working-up of observation and conception into concepts. The totality as it appears in the head, as a totality of thoughts, is a product of a thinking head, which appropriates the world in the only way it can, a way different from the artistic, religious, practical and mental appropriation of this world. The real subject retains its autonomous existence outside the head just as before; namely as long as the head’s conduct is merely speculative, merely theoretical”</a:t>
            </a:r>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B0F0"/>
                </a:solidFill>
              </a:rPr>
              <a:t>Relations, internal and external</a:t>
            </a:r>
            <a:endParaRPr lang="en-US" sz="4800" dirty="0">
              <a:solidFill>
                <a:srgbClr val="00B0F0"/>
              </a:solidFill>
            </a:endParaRPr>
          </a:p>
        </p:txBody>
      </p:sp>
      <p:sp>
        <p:nvSpPr>
          <p:cNvPr id="3" name="Content Placeholder 2"/>
          <p:cNvSpPr>
            <a:spLocks noGrp="1"/>
          </p:cNvSpPr>
          <p:nvPr>
            <p:ph idx="1"/>
          </p:nvPr>
        </p:nvSpPr>
        <p:spPr>
          <a:xfrm>
            <a:off x="457200" y="1219200"/>
            <a:ext cx="8229600" cy="4525963"/>
          </a:xfrm>
        </p:spPr>
        <p:txBody>
          <a:bodyPr>
            <a:noAutofit/>
          </a:bodyPr>
          <a:lstStyle/>
          <a:p>
            <a:pPr>
              <a:buNone/>
            </a:pPr>
            <a:r>
              <a:rPr lang="en-US" sz="2800" b="1" i="1" dirty="0" smtClean="0"/>
              <a:t>	</a:t>
            </a:r>
            <a:r>
              <a:rPr lang="en-US" sz="2800" b="1" i="1" dirty="0" smtClean="0">
                <a:solidFill>
                  <a:srgbClr val="FF0000"/>
                </a:solidFill>
              </a:rPr>
              <a:t>Intrinsic</a:t>
            </a:r>
            <a:r>
              <a:rPr lang="en-US" sz="2800" b="1" dirty="0" smtClean="0">
                <a:solidFill>
                  <a:srgbClr val="FF0000"/>
                </a:solidFill>
              </a:rPr>
              <a:t> properties </a:t>
            </a:r>
            <a:r>
              <a:rPr lang="en-US" sz="2800" b="1" dirty="0" smtClean="0"/>
              <a:t>of an entity serve to  characterize its  </a:t>
            </a:r>
            <a:r>
              <a:rPr lang="en-US" sz="2800" b="1" dirty="0" smtClean="0">
                <a:solidFill>
                  <a:srgbClr val="FF0000"/>
                </a:solidFill>
              </a:rPr>
              <a:t>essence</a:t>
            </a:r>
            <a:r>
              <a:rPr lang="en-US" sz="2800" b="1" dirty="0" smtClean="0"/>
              <a:t>, </a:t>
            </a:r>
            <a:r>
              <a:rPr lang="en-US" sz="2800" b="1" dirty="0" smtClean="0">
                <a:solidFill>
                  <a:srgbClr val="FF0000"/>
                </a:solidFill>
              </a:rPr>
              <a:t>nature</a:t>
            </a:r>
            <a:r>
              <a:rPr lang="en-US" sz="2800" b="1" dirty="0" smtClean="0"/>
              <a:t> or </a:t>
            </a:r>
            <a:r>
              <a:rPr lang="en-US" sz="2800" b="1" dirty="0" smtClean="0">
                <a:solidFill>
                  <a:srgbClr val="FF0000"/>
                </a:solidFill>
              </a:rPr>
              <a:t>natural kind</a:t>
            </a:r>
            <a:r>
              <a:rPr lang="en-US" sz="2800" b="1" dirty="0" smtClean="0"/>
              <a:t>. (</a:t>
            </a:r>
            <a:r>
              <a:rPr lang="en-US" sz="2800" b="1" dirty="0" smtClean="0">
                <a:solidFill>
                  <a:srgbClr val="FF0000"/>
                </a:solidFill>
              </a:rPr>
              <a:t>Extrinsic properties </a:t>
            </a:r>
            <a:r>
              <a:rPr lang="en-US" sz="2800" b="1" dirty="0" smtClean="0"/>
              <a:t>don’t) </a:t>
            </a:r>
          </a:p>
          <a:p>
            <a:pPr>
              <a:buNone/>
            </a:pPr>
            <a:r>
              <a:rPr lang="en-US" sz="2800" b="1" i="1" dirty="0" smtClean="0">
                <a:solidFill>
                  <a:srgbClr val="FF0000"/>
                </a:solidFill>
              </a:rPr>
              <a:t>	</a:t>
            </a:r>
            <a:r>
              <a:rPr lang="en-US" sz="2800" b="1" i="1" dirty="0" err="1" smtClean="0">
                <a:solidFill>
                  <a:srgbClr val="FF0000"/>
                </a:solidFill>
              </a:rPr>
              <a:t>Relata</a:t>
            </a:r>
            <a:r>
              <a:rPr lang="en-US" sz="2800" b="1" i="1" dirty="0" smtClean="0"/>
              <a:t>: </a:t>
            </a:r>
            <a:r>
              <a:rPr lang="en-US" sz="2800" b="1" dirty="0" smtClean="0"/>
              <a:t>the entities that a </a:t>
            </a:r>
            <a:r>
              <a:rPr lang="en-US" sz="2800" b="1" i="1" dirty="0" smtClean="0">
                <a:solidFill>
                  <a:srgbClr val="FF0000"/>
                </a:solidFill>
              </a:rPr>
              <a:t>relation</a:t>
            </a:r>
            <a:r>
              <a:rPr lang="en-US" sz="2800" b="1" i="1" dirty="0" smtClean="0"/>
              <a:t> </a:t>
            </a:r>
            <a:r>
              <a:rPr lang="en-US" sz="2800" b="1" dirty="0" smtClean="0"/>
              <a:t>relates. </a:t>
            </a:r>
          </a:p>
          <a:p>
            <a:pPr>
              <a:buNone/>
            </a:pPr>
            <a:r>
              <a:rPr lang="en-US" sz="2800" b="1" dirty="0" smtClean="0"/>
              <a:t>	A relation is: </a:t>
            </a:r>
          </a:p>
          <a:p>
            <a:pPr>
              <a:buNone/>
            </a:pPr>
            <a:r>
              <a:rPr lang="en-US" sz="2800" b="1" i="1" dirty="0" smtClean="0"/>
              <a:t>		</a:t>
            </a:r>
            <a:r>
              <a:rPr lang="en-US" sz="2800" b="1" i="1" dirty="0" smtClean="0">
                <a:solidFill>
                  <a:srgbClr val="FF0000"/>
                </a:solidFill>
              </a:rPr>
              <a:t>internal</a:t>
            </a:r>
            <a:r>
              <a:rPr lang="en-US" sz="2800" b="1" dirty="0" smtClean="0">
                <a:solidFill>
                  <a:srgbClr val="FF0000"/>
                </a:solidFill>
              </a:rPr>
              <a:t> </a:t>
            </a:r>
            <a:r>
              <a:rPr lang="en-US" sz="2800" b="1" dirty="0" smtClean="0"/>
              <a:t>if one or more </a:t>
            </a:r>
            <a:r>
              <a:rPr lang="en-US" sz="2800" b="1" dirty="0" smtClean="0">
                <a:solidFill>
                  <a:srgbClr val="FF0000"/>
                </a:solidFill>
              </a:rPr>
              <a:t>essential properties</a:t>
            </a:r>
            <a:r>
              <a:rPr lang="en-US" sz="2800" b="1" dirty="0" smtClean="0"/>
              <a:t> of the </a:t>
            </a:r>
            <a:r>
              <a:rPr lang="en-US" sz="2800" b="1" dirty="0" err="1" smtClean="0">
                <a:solidFill>
                  <a:srgbClr val="FF0000"/>
                </a:solidFill>
              </a:rPr>
              <a:t>relata</a:t>
            </a:r>
            <a:r>
              <a:rPr lang="en-US" sz="2800" b="1" dirty="0" smtClean="0"/>
              <a:t> </a:t>
            </a:r>
            <a:r>
              <a:rPr lang="en-US" sz="2800" b="1" dirty="0" smtClean="0">
                <a:solidFill>
                  <a:srgbClr val="FF0000"/>
                </a:solidFill>
              </a:rPr>
              <a:t>depend on the relation</a:t>
            </a:r>
            <a:r>
              <a:rPr lang="en-US" sz="2800" b="1" dirty="0" smtClean="0"/>
              <a:t>; one may speak of " things between relations“ (Stachel 2002)</a:t>
            </a:r>
          </a:p>
          <a:p>
            <a:pPr>
              <a:buNone/>
            </a:pPr>
            <a:r>
              <a:rPr lang="en-US" sz="2800" b="1" i="1" dirty="0" smtClean="0"/>
              <a:t>		</a:t>
            </a:r>
            <a:r>
              <a:rPr lang="en-US" sz="2800" b="1" i="1" dirty="0" smtClean="0">
                <a:solidFill>
                  <a:srgbClr val="FF0000"/>
                </a:solidFill>
              </a:rPr>
              <a:t>external</a:t>
            </a:r>
            <a:r>
              <a:rPr lang="en-US" sz="2800" b="1" dirty="0" smtClean="0"/>
              <a:t> if no </a:t>
            </a:r>
            <a:r>
              <a:rPr lang="en-US" sz="2800" b="1" dirty="0" smtClean="0">
                <a:solidFill>
                  <a:srgbClr val="FF0000"/>
                </a:solidFill>
              </a:rPr>
              <a:t>essential property </a:t>
            </a:r>
            <a:r>
              <a:rPr lang="en-US" sz="2800" b="1" dirty="0" smtClean="0"/>
              <a:t>so depends; the more familiar case of "relations between things”</a:t>
            </a:r>
            <a:endParaRPr lang="en-US" sz="2800" b="1"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solidFill>
                  <a:srgbClr val="00B0F0"/>
                </a:solidFill>
              </a:rPr>
              <a:t>NB: All these distinctions are theory-laden</a:t>
            </a:r>
            <a:r>
              <a:rPr lang="en-US" b="1" dirty="0" smtClean="0"/>
              <a:t/>
            </a:r>
            <a:br>
              <a:rPr lang="en-US" b="1" dirty="0" smtClean="0"/>
            </a:br>
            <a:r>
              <a:rPr lang="en-US" b="1" dirty="0" smtClean="0"/>
              <a:t>	 </a:t>
            </a:r>
            <a:br>
              <a:rPr lang="en-US" b="1" dirty="0" smtClean="0"/>
            </a:br>
            <a:endParaRPr lang="en-US" dirty="0"/>
          </a:p>
        </p:txBody>
      </p:sp>
      <p:sp>
        <p:nvSpPr>
          <p:cNvPr id="3" name="Content Placeholder 2"/>
          <p:cNvSpPr>
            <a:spLocks noGrp="1"/>
          </p:cNvSpPr>
          <p:nvPr>
            <p:ph idx="1"/>
          </p:nvPr>
        </p:nvSpPr>
        <p:spPr/>
        <p:txBody>
          <a:bodyPr>
            <a:normAutofit/>
          </a:bodyPr>
          <a:lstStyle/>
          <a:p>
            <a:pPr>
              <a:buNone/>
            </a:pPr>
            <a:r>
              <a:rPr lang="en-US" b="1" dirty="0" smtClean="0"/>
              <a:t>	Whether a relation is internal or external may depend on the level at which the objects involved are treated. For example, as biological organisms, the social relation of master and slave between two people is external; while as two human beings, it is internal: one cannot be a master without a slave and vice versa.</a:t>
            </a:r>
          </a:p>
          <a:p>
            <a:endParaRPr lang="en-US" b="1"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err="1" smtClean="0">
                <a:solidFill>
                  <a:srgbClr val="00B0F0"/>
                </a:solidFill>
              </a:rPr>
              <a:t>Quiddity</a:t>
            </a:r>
            <a:r>
              <a:rPr lang="en-US" sz="4800" b="1" dirty="0" smtClean="0">
                <a:solidFill>
                  <a:srgbClr val="00B0F0"/>
                </a:solidFill>
              </a:rPr>
              <a:t> and </a:t>
            </a:r>
            <a:r>
              <a:rPr lang="en-US" sz="4800" b="1" dirty="0" err="1" smtClean="0">
                <a:solidFill>
                  <a:srgbClr val="00B0F0"/>
                </a:solidFill>
              </a:rPr>
              <a:t>Haecceity</a:t>
            </a:r>
            <a:endParaRPr lang="en-US" sz="4800" dirty="0">
              <a:solidFill>
                <a:srgbClr val="00B0F0"/>
              </a:solidFill>
            </a:endParaRPr>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b="1" dirty="0" err="1" smtClean="0">
                <a:solidFill>
                  <a:srgbClr val="FF0000"/>
                </a:solidFill>
              </a:rPr>
              <a:t>Quiddity</a:t>
            </a:r>
            <a:r>
              <a:rPr lang="en-US" b="1" dirty="0" smtClean="0"/>
              <a:t> is what characterizes all entities of the </a:t>
            </a:r>
            <a:r>
              <a:rPr lang="en-US" b="1" dirty="0" smtClean="0">
                <a:solidFill>
                  <a:srgbClr val="FF0000"/>
                </a:solidFill>
              </a:rPr>
              <a:t>same nature</a:t>
            </a:r>
            <a:r>
              <a:rPr lang="en-US" b="1" dirty="0" smtClean="0"/>
              <a:t>. </a:t>
            </a:r>
          </a:p>
          <a:p>
            <a:pPr>
              <a:buNone/>
            </a:pPr>
            <a:r>
              <a:rPr lang="en-US" b="1" dirty="0" smtClean="0"/>
              <a:t>	</a:t>
            </a:r>
            <a:r>
              <a:rPr lang="en-US" b="1" dirty="0" err="1" smtClean="0">
                <a:solidFill>
                  <a:srgbClr val="FF0000"/>
                </a:solidFill>
              </a:rPr>
              <a:t>Haecceity</a:t>
            </a:r>
            <a:r>
              <a:rPr lang="en-US" b="1" dirty="0" smtClean="0"/>
              <a:t> is what enables us </a:t>
            </a:r>
            <a:r>
              <a:rPr lang="en-US" b="1" dirty="0" smtClean="0">
                <a:solidFill>
                  <a:srgbClr val="FF0000"/>
                </a:solidFill>
              </a:rPr>
              <a:t>to individuate </a:t>
            </a:r>
            <a:r>
              <a:rPr lang="en-US" b="1" dirty="0" smtClean="0"/>
              <a:t>entities of the </a:t>
            </a:r>
            <a:r>
              <a:rPr lang="en-US" b="1" dirty="0" smtClean="0">
                <a:solidFill>
                  <a:srgbClr val="FF0000"/>
                </a:solidFill>
              </a:rPr>
              <a:t>same </a:t>
            </a:r>
            <a:r>
              <a:rPr lang="en-US" b="1" dirty="0" err="1" smtClean="0">
                <a:solidFill>
                  <a:srgbClr val="FF0000"/>
                </a:solidFill>
              </a:rPr>
              <a:t>quiddity</a:t>
            </a:r>
            <a:r>
              <a:rPr lang="en-US" b="1" dirty="0" smtClean="0"/>
              <a:t>. </a:t>
            </a:r>
          </a:p>
          <a:p>
            <a:pPr>
              <a:buNone/>
            </a:pPr>
            <a:r>
              <a:rPr lang="en-US" b="1" dirty="0" smtClean="0"/>
              <a:t>	Example: As organisms, all </a:t>
            </a:r>
            <a:r>
              <a:rPr lang="en-US" b="1" dirty="0" smtClean="0">
                <a:solidFill>
                  <a:srgbClr val="FF0000"/>
                </a:solidFill>
              </a:rPr>
              <a:t>human beings </a:t>
            </a:r>
            <a:r>
              <a:rPr lang="en-US" b="1" dirty="0" smtClean="0"/>
              <a:t>are of the </a:t>
            </a:r>
            <a:r>
              <a:rPr lang="en-US" b="1" dirty="0" smtClean="0">
                <a:solidFill>
                  <a:srgbClr val="FF0000"/>
                </a:solidFill>
              </a:rPr>
              <a:t>same </a:t>
            </a:r>
            <a:r>
              <a:rPr lang="en-US" b="1" dirty="0" err="1" smtClean="0">
                <a:solidFill>
                  <a:srgbClr val="FF0000"/>
                </a:solidFill>
              </a:rPr>
              <a:t>quiddity</a:t>
            </a:r>
            <a:r>
              <a:rPr lang="en-US" b="1" dirty="0" smtClean="0"/>
              <a:t>; but by means of </a:t>
            </a:r>
            <a:r>
              <a:rPr lang="en-US" b="1" dirty="0" smtClean="0">
                <a:solidFill>
                  <a:srgbClr val="FF0000"/>
                </a:solidFill>
              </a:rPr>
              <a:t>anatomical differences</a:t>
            </a:r>
            <a:r>
              <a:rPr lang="en-US" b="1" dirty="0" smtClean="0"/>
              <a:t>  they are </a:t>
            </a:r>
            <a:r>
              <a:rPr lang="en-US" b="1" dirty="0" smtClean="0">
                <a:solidFill>
                  <a:srgbClr val="FF0000"/>
                </a:solidFill>
              </a:rPr>
              <a:t>individuated biologically</a:t>
            </a:r>
            <a:r>
              <a:rPr lang="en-US" b="1" dirty="0" smtClean="0"/>
              <a:t>, quite independently of any social relations into which they have entered. </a:t>
            </a:r>
          </a:p>
          <a:p>
            <a:pPr>
              <a:buNone/>
            </a:pPr>
            <a:r>
              <a:rPr lang="en-US" b="1" dirty="0" smtClean="0"/>
              <a:t>	But they are only </a:t>
            </a:r>
            <a:r>
              <a:rPr lang="en-US" b="1" dirty="0" smtClean="0">
                <a:solidFill>
                  <a:srgbClr val="FF0000"/>
                </a:solidFill>
              </a:rPr>
              <a:t>socially individuated </a:t>
            </a:r>
            <a:r>
              <a:rPr lang="en-US" b="1" dirty="0" smtClean="0"/>
              <a:t>by such </a:t>
            </a:r>
            <a:r>
              <a:rPr lang="en-US" b="1" dirty="0" smtClean="0">
                <a:solidFill>
                  <a:srgbClr val="FF0000"/>
                </a:solidFill>
              </a:rPr>
              <a:t>social relations</a:t>
            </a:r>
            <a:r>
              <a:rPr lang="en-US" b="1" dirty="0" smtClean="0"/>
              <a:t>. </a:t>
            </a:r>
          </a:p>
          <a:p>
            <a:endParaRPr lang="en-US" b="1"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00B0F0"/>
                </a:solidFill>
              </a:rPr>
              <a:t>Quiddity</a:t>
            </a:r>
            <a:r>
              <a:rPr lang="en-US" b="1" dirty="0" smtClean="0">
                <a:solidFill>
                  <a:srgbClr val="00B0F0"/>
                </a:solidFill>
              </a:rPr>
              <a:t> and </a:t>
            </a:r>
            <a:r>
              <a:rPr lang="en-US" b="1" dirty="0" err="1" smtClean="0">
                <a:solidFill>
                  <a:srgbClr val="00B0F0"/>
                </a:solidFill>
              </a:rPr>
              <a:t>Haecceity</a:t>
            </a:r>
            <a:r>
              <a:rPr lang="en-US" b="1" dirty="0" smtClean="0">
                <a:solidFill>
                  <a:srgbClr val="00B0F0"/>
                </a:solidFill>
              </a:rPr>
              <a:t> (cont’d)</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t>
            </a:r>
            <a:r>
              <a:rPr lang="en-US" b="1" dirty="0" smtClean="0"/>
              <a:t>Up until the last century, it was assumed that </a:t>
            </a:r>
            <a:r>
              <a:rPr lang="en-US" b="1" dirty="0" smtClean="0">
                <a:solidFill>
                  <a:srgbClr val="FF0000"/>
                </a:solidFill>
              </a:rPr>
              <a:t>entities of the same </a:t>
            </a:r>
            <a:r>
              <a:rPr lang="en-US" b="1" dirty="0" err="1" smtClean="0">
                <a:solidFill>
                  <a:srgbClr val="FF0000"/>
                </a:solidFill>
              </a:rPr>
              <a:t>quiddity</a:t>
            </a:r>
            <a:r>
              <a:rPr lang="en-US" b="1" dirty="0" smtClean="0"/>
              <a:t>  also had </a:t>
            </a:r>
            <a:r>
              <a:rPr lang="en-US" b="1" dirty="0" smtClean="0">
                <a:solidFill>
                  <a:srgbClr val="FF0000"/>
                </a:solidFill>
              </a:rPr>
              <a:t>intrinsic </a:t>
            </a:r>
            <a:r>
              <a:rPr lang="en-US" b="1" dirty="0" err="1" smtClean="0">
                <a:solidFill>
                  <a:srgbClr val="FF0000"/>
                </a:solidFill>
              </a:rPr>
              <a:t>haecceity</a:t>
            </a:r>
            <a:r>
              <a:rPr lang="en-US" b="1" dirty="0" smtClean="0">
                <a:solidFill>
                  <a:srgbClr val="FF0000"/>
                </a:solidFill>
              </a:rPr>
              <a:t> </a:t>
            </a:r>
          </a:p>
          <a:p>
            <a:pPr>
              <a:buNone/>
            </a:pPr>
            <a:r>
              <a:rPr lang="en-US" b="1" dirty="0" smtClean="0">
                <a:solidFill>
                  <a:srgbClr val="FF0000"/>
                </a:solidFill>
              </a:rPr>
              <a:t>	</a:t>
            </a:r>
            <a:r>
              <a:rPr lang="en-US" b="1" dirty="0" smtClean="0"/>
              <a:t>i.e., could always </a:t>
            </a:r>
            <a:r>
              <a:rPr lang="en-US" b="1" dirty="0" smtClean="0">
                <a:solidFill>
                  <a:srgbClr val="FF0000"/>
                </a:solidFill>
              </a:rPr>
              <a:t>be individuated independently of any relations</a:t>
            </a:r>
            <a:r>
              <a:rPr lang="en-US" b="1" dirty="0" smtClean="0"/>
              <a:t>, into which they entered.</a:t>
            </a:r>
          </a:p>
          <a:p>
            <a:pPr>
              <a:buNone/>
            </a:pPr>
            <a:r>
              <a:rPr lang="en-US" sz="2600" b="1" dirty="0" smtClean="0"/>
              <a:t>    "For there are never two things in nature that are perfectly alike and in which it is impossible to find a difference that is </a:t>
            </a:r>
            <a:r>
              <a:rPr lang="en-US" sz="2600" b="1" i="1" dirty="0" smtClean="0"/>
              <a:t>internal</a:t>
            </a:r>
            <a:r>
              <a:rPr lang="en-US" sz="2600" b="1" dirty="0" smtClean="0"/>
              <a:t>, or founded on </a:t>
            </a:r>
            <a:r>
              <a:rPr lang="en-US" sz="2600" b="1" i="1" dirty="0" smtClean="0"/>
              <a:t>an intrinsic denomination</a:t>
            </a:r>
            <a:r>
              <a:rPr lang="en-US" sz="2600" b="1" dirty="0" smtClean="0"/>
              <a:t>." G. W. Leibniz, "The </a:t>
            </a:r>
            <a:r>
              <a:rPr lang="en-US" sz="2600" b="1" dirty="0" err="1" smtClean="0"/>
              <a:t>Monadology</a:t>
            </a:r>
            <a:r>
              <a:rPr lang="en-US" sz="2600" b="1" dirty="0" smtClean="0"/>
              <a:t>" </a:t>
            </a:r>
          </a:p>
          <a:p>
            <a:pPr>
              <a:buNone/>
            </a:pPr>
            <a:r>
              <a:rPr lang="en-US" b="1" dirty="0" smtClean="0"/>
              <a:t>	Any </a:t>
            </a:r>
            <a:r>
              <a:rPr lang="en-US" b="1" dirty="0" smtClean="0">
                <a:solidFill>
                  <a:srgbClr val="FF0000"/>
                </a:solidFill>
              </a:rPr>
              <a:t>further individuation </a:t>
            </a:r>
            <a:r>
              <a:rPr lang="en-US" b="1" dirty="0" smtClean="0"/>
              <a:t>due to such relations </a:t>
            </a:r>
            <a:r>
              <a:rPr lang="en-US" b="1" dirty="0" smtClean="0">
                <a:solidFill>
                  <a:srgbClr val="FF0000"/>
                </a:solidFill>
              </a:rPr>
              <a:t>supervened</a:t>
            </a:r>
            <a:r>
              <a:rPr lang="en-US" b="1" dirty="0" smtClean="0"/>
              <a:t> on this basic individuation.</a:t>
            </a:r>
          </a:p>
          <a:p>
            <a:r>
              <a:rPr lang="en-US" b="1" dirty="0" smtClean="0"/>
              <a:t>Example: Bill Gates naked could be identified by his physical description, but he could not be so identified as the Chairman of Microsoft.</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b="1" dirty="0" smtClean="0"/>
              <a:t>	With the advent of quantum statistics, it has come be recognized that there are </a:t>
            </a:r>
            <a:r>
              <a:rPr lang="en-US" b="1" dirty="0" smtClean="0">
                <a:solidFill>
                  <a:srgbClr val="FF0000"/>
                </a:solidFill>
              </a:rPr>
              <a:t>entities</a:t>
            </a:r>
            <a:r>
              <a:rPr lang="en-US" b="1" dirty="0" smtClean="0"/>
              <a:t>– e.g., the elementary particles-- that have </a:t>
            </a:r>
            <a:r>
              <a:rPr lang="en-US" b="1" dirty="0" err="1" smtClean="0">
                <a:solidFill>
                  <a:srgbClr val="FF0000"/>
                </a:solidFill>
              </a:rPr>
              <a:t>quiddity</a:t>
            </a:r>
            <a:r>
              <a:rPr lang="en-US" b="1" dirty="0" smtClean="0"/>
              <a:t> but </a:t>
            </a:r>
            <a:r>
              <a:rPr lang="en-US" b="1" dirty="0" smtClean="0">
                <a:solidFill>
                  <a:srgbClr val="FF0000"/>
                </a:solidFill>
              </a:rPr>
              <a:t>no inherent </a:t>
            </a:r>
            <a:r>
              <a:rPr lang="en-US" b="1" dirty="0" err="1" smtClean="0">
                <a:solidFill>
                  <a:srgbClr val="FF0000"/>
                </a:solidFill>
              </a:rPr>
              <a:t>haecceity</a:t>
            </a:r>
            <a:r>
              <a:rPr lang="en-US" b="1" dirty="0" smtClean="0"/>
              <a:t>. So one had to admit the utility of introducing a category of entities </a:t>
            </a:r>
            <a:r>
              <a:rPr lang="en-US" b="1" dirty="0" smtClean="0">
                <a:solidFill>
                  <a:srgbClr val="FF0000"/>
                </a:solidFill>
              </a:rPr>
              <a:t>with </a:t>
            </a:r>
            <a:r>
              <a:rPr lang="en-US" b="1" dirty="0" err="1" smtClean="0">
                <a:solidFill>
                  <a:srgbClr val="FF0000"/>
                </a:solidFill>
              </a:rPr>
              <a:t>quiddity</a:t>
            </a:r>
            <a:r>
              <a:rPr lang="en-US" b="1" dirty="0" smtClean="0">
                <a:solidFill>
                  <a:srgbClr val="FF0000"/>
                </a:solidFill>
              </a:rPr>
              <a:t> </a:t>
            </a:r>
            <a:r>
              <a:rPr lang="en-US" b="1" dirty="0" smtClean="0"/>
              <a:t>but </a:t>
            </a:r>
            <a:r>
              <a:rPr lang="en-US" b="1" dirty="0" smtClean="0">
                <a:solidFill>
                  <a:srgbClr val="FF0000"/>
                </a:solidFill>
              </a:rPr>
              <a:t>no inherent </a:t>
            </a:r>
            <a:r>
              <a:rPr lang="en-US" b="1" dirty="0" err="1" smtClean="0">
                <a:solidFill>
                  <a:srgbClr val="FF0000"/>
                </a:solidFill>
              </a:rPr>
              <a:t>haecceity</a:t>
            </a:r>
            <a:r>
              <a:rPr lang="en-US" b="1" dirty="0" smtClean="0">
                <a:solidFill>
                  <a:srgbClr val="FF0000"/>
                </a:solidFill>
              </a:rPr>
              <a:t> </a:t>
            </a:r>
            <a:r>
              <a:rPr lang="en-US" b="1" dirty="0" smtClean="0"/>
              <a:t>in theoretical physics.</a:t>
            </a:r>
          </a:p>
          <a:p>
            <a:r>
              <a:rPr lang="en-US" b="1" dirty="0" smtClean="0"/>
              <a:t>Example: Every </a:t>
            </a:r>
            <a:r>
              <a:rPr lang="en-US" b="1" dirty="0" smtClean="0">
                <a:solidFill>
                  <a:srgbClr val="FF0000"/>
                </a:solidFill>
              </a:rPr>
              <a:t>electron</a:t>
            </a:r>
            <a:r>
              <a:rPr lang="en-US" b="1" dirty="0" smtClean="0"/>
              <a:t> has same </a:t>
            </a:r>
            <a:r>
              <a:rPr lang="en-US" b="1" dirty="0" smtClean="0">
                <a:solidFill>
                  <a:srgbClr val="FF0000"/>
                </a:solidFill>
              </a:rPr>
              <a:t>mass</a:t>
            </a:r>
            <a:r>
              <a:rPr lang="en-US" b="1" dirty="0" smtClean="0"/>
              <a:t>, </a:t>
            </a:r>
            <a:r>
              <a:rPr lang="en-US" b="1" dirty="0" smtClean="0">
                <a:solidFill>
                  <a:srgbClr val="FF0000"/>
                </a:solidFill>
              </a:rPr>
              <a:t>charge</a:t>
            </a:r>
            <a:r>
              <a:rPr lang="en-US" b="1" dirty="0" smtClean="0"/>
              <a:t> and </a:t>
            </a:r>
            <a:r>
              <a:rPr lang="en-US" b="1" dirty="0" smtClean="0">
                <a:solidFill>
                  <a:srgbClr val="FF0000"/>
                </a:solidFill>
              </a:rPr>
              <a:t>spin</a:t>
            </a:r>
            <a:r>
              <a:rPr lang="en-US" b="1" dirty="0" smtClean="0"/>
              <a:t>, which fix its </a:t>
            </a:r>
            <a:r>
              <a:rPr lang="en-US" b="1" dirty="0" err="1" smtClean="0">
                <a:solidFill>
                  <a:srgbClr val="FF0000"/>
                </a:solidFill>
              </a:rPr>
              <a:t>quiddity</a:t>
            </a:r>
            <a:endParaRPr lang="en-US" b="1" dirty="0">
              <a:solidFill>
                <a:srgbClr val="FF0000"/>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solidFill>
                  <a:srgbClr val="0070C0"/>
                </a:solidFill>
              </a:rPr>
              <a:t>Structures, algebraic and geometric</a:t>
            </a:r>
            <a:endParaRPr lang="en-US" b="1" dirty="0">
              <a:solidFill>
                <a:srgbClr val="0070C0"/>
              </a:solidFill>
            </a:endParaRPr>
          </a:p>
        </p:txBody>
      </p:sp>
      <p:sp>
        <p:nvSpPr>
          <p:cNvPr id="3" name="Content Placeholder 2"/>
          <p:cNvSpPr>
            <a:spLocks noGrp="1"/>
          </p:cNvSpPr>
          <p:nvPr>
            <p:ph idx="1"/>
          </p:nvPr>
        </p:nvSpPr>
        <p:spPr/>
        <p:txBody>
          <a:bodyPr>
            <a:noAutofit/>
          </a:bodyPr>
          <a:lstStyle/>
          <a:p>
            <a:pPr>
              <a:buNone/>
            </a:pPr>
            <a:r>
              <a:rPr lang="en-US" sz="2400" b="1" dirty="0" smtClean="0"/>
              <a:t>     There is a fundamental distinction between </a:t>
            </a:r>
            <a:r>
              <a:rPr lang="en-US" sz="2400" b="1" dirty="0" smtClean="0">
                <a:solidFill>
                  <a:srgbClr val="FF0000"/>
                </a:solidFill>
              </a:rPr>
              <a:t>geometric</a:t>
            </a:r>
            <a:r>
              <a:rPr lang="en-US" sz="2400" b="1" dirty="0" smtClean="0"/>
              <a:t> (</a:t>
            </a:r>
            <a:r>
              <a:rPr lang="en-US" sz="2400" b="1" dirty="0" err="1" smtClean="0"/>
              <a:t>Weyl</a:t>
            </a:r>
            <a:r>
              <a:rPr lang="en-US" sz="2400" b="1" dirty="0" smtClean="0"/>
              <a:t>) and </a:t>
            </a:r>
            <a:r>
              <a:rPr lang="en-US" sz="2400" b="1" dirty="0" smtClean="0">
                <a:solidFill>
                  <a:srgbClr val="FF0000"/>
                </a:solidFill>
              </a:rPr>
              <a:t>algebraic</a:t>
            </a:r>
            <a:r>
              <a:rPr lang="en-US" sz="2400" b="1" dirty="0" smtClean="0"/>
              <a:t> (</a:t>
            </a:r>
            <a:r>
              <a:rPr lang="en-US" sz="2400" b="1" dirty="0" err="1" smtClean="0"/>
              <a:t>Shafarevich</a:t>
            </a:r>
            <a:r>
              <a:rPr lang="en-US" sz="2400" b="1" dirty="0" smtClean="0"/>
              <a:t>) structures. </a:t>
            </a:r>
            <a:endParaRPr lang="en-US" sz="2400" b="1" dirty="0" smtClean="0">
              <a:solidFill>
                <a:srgbClr val="FF0000"/>
              </a:solidFill>
            </a:endParaRPr>
          </a:p>
          <a:p>
            <a:pPr>
              <a:buNone/>
            </a:pPr>
            <a:r>
              <a:rPr lang="en-US" sz="2400" b="1" dirty="0" smtClean="0">
                <a:solidFill>
                  <a:srgbClr val="FF0000"/>
                </a:solidFill>
              </a:rPr>
              <a:t>	Geometry</a:t>
            </a:r>
            <a:r>
              <a:rPr lang="en-US" sz="2400" b="1" dirty="0" smtClean="0"/>
              <a:t>: The elements of  a geometry have the </a:t>
            </a:r>
            <a:r>
              <a:rPr lang="en-US" sz="2400" b="1" dirty="0" smtClean="0">
                <a:solidFill>
                  <a:srgbClr val="FF0000"/>
                </a:solidFill>
              </a:rPr>
              <a:t>same </a:t>
            </a:r>
            <a:r>
              <a:rPr lang="en-US" sz="2400" b="1" dirty="0" err="1" smtClean="0">
                <a:solidFill>
                  <a:srgbClr val="FF0000"/>
                </a:solidFill>
              </a:rPr>
              <a:t>quiddity</a:t>
            </a:r>
            <a:r>
              <a:rPr lang="en-US" sz="2400" b="1" dirty="0" smtClean="0"/>
              <a:t> but </a:t>
            </a:r>
            <a:r>
              <a:rPr lang="en-US" sz="2400" b="1" dirty="0" smtClean="0">
                <a:solidFill>
                  <a:srgbClr val="FF0000"/>
                </a:solidFill>
              </a:rPr>
              <a:t>lack inherent </a:t>
            </a:r>
            <a:r>
              <a:rPr lang="en-US" sz="2400" b="1" dirty="0" err="1" smtClean="0">
                <a:solidFill>
                  <a:srgbClr val="FF0000"/>
                </a:solidFill>
              </a:rPr>
              <a:t>haecceity</a:t>
            </a:r>
            <a:r>
              <a:rPr lang="en-US" sz="2400" b="1" dirty="0" smtClean="0"/>
              <a:t>; a set of </a:t>
            </a:r>
            <a:r>
              <a:rPr lang="en-US" sz="2400" b="1" dirty="0" smtClean="0">
                <a:solidFill>
                  <a:srgbClr val="FF0000"/>
                </a:solidFill>
              </a:rPr>
              <a:t>internal relations</a:t>
            </a:r>
            <a:r>
              <a:rPr lang="en-US" sz="2400" b="1" dirty="0" smtClean="0"/>
              <a:t> between these elements defines a </a:t>
            </a:r>
            <a:r>
              <a:rPr lang="en-US" sz="2400" b="1" dirty="0" smtClean="0">
                <a:solidFill>
                  <a:srgbClr val="FF0000"/>
                </a:solidFill>
              </a:rPr>
              <a:t>particular geometry</a:t>
            </a:r>
            <a:r>
              <a:rPr lang="en-US" sz="2400" b="1" dirty="0" smtClean="0"/>
              <a:t>. The group of permutations of the elements that preserves all these defining relations is the </a:t>
            </a:r>
            <a:r>
              <a:rPr lang="en-US" sz="2400" b="1" dirty="0" smtClean="0">
                <a:solidFill>
                  <a:srgbClr val="FF0000"/>
                </a:solidFill>
              </a:rPr>
              <a:t>symmetry</a:t>
            </a:r>
            <a:r>
              <a:rPr lang="en-US" sz="2400" b="1" dirty="0" smtClean="0"/>
              <a:t> or </a:t>
            </a:r>
            <a:r>
              <a:rPr lang="en-US" sz="2400" b="1" dirty="0" err="1" smtClean="0">
                <a:solidFill>
                  <a:srgbClr val="FF0000"/>
                </a:solidFill>
              </a:rPr>
              <a:t>automorphism</a:t>
            </a:r>
            <a:r>
              <a:rPr lang="en-US" sz="2400" b="1" dirty="0" smtClean="0">
                <a:solidFill>
                  <a:srgbClr val="FF0000"/>
                </a:solidFill>
              </a:rPr>
              <a:t> group</a:t>
            </a:r>
            <a:r>
              <a:rPr lang="en-US" sz="2400" b="1" dirty="0" smtClean="0"/>
              <a:t> of the geometry.</a:t>
            </a:r>
          </a:p>
          <a:p>
            <a:r>
              <a:rPr lang="en-US" sz="2400" b="1" dirty="0" smtClean="0"/>
              <a:t>Example: </a:t>
            </a:r>
            <a:r>
              <a:rPr lang="en-US" sz="2400" b="1" dirty="0" smtClean="0">
                <a:solidFill>
                  <a:srgbClr val="FF0000"/>
                </a:solidFill>
              </a:rPr>
              <a:t>Euclidean geometry</a:t>
            </a:r>
            <a:r>
              <a:rPr lang="en-US" sz="2400" b="1" dirty="0" smtClean="0"/>
              <a:t>. The </a:t>
            </a:r>
            <a:r>
              <a:rPr lang="en-US" sz="2400" b="1" dirty="0" smtClean="0">
                <a:solidFill>
                  <a:srgbClr val="FF0000"/>
                </a:solidFill>
              </a:rPr>
              <a:t>properties of a triangle </a:t>
            </a:r>
            <a:r>
              <a:rPr lang="en-US" sz="2400" b="1" dirty="0" smtClean="0"/>
              <a:t>are </a:t>
            </a:r>
            <a:r>
              <a:rPr lang="en-US" sz="2400" b="1" dirty="0" smtClean="0">
                <a:solidFill>
                  <a:srgbClr val="FF0000"/>
                </a:solidFill>
              </a:rPr>
              <a:t>preserved</a:t>
            </a:r>
            <a:r>
              <a:rPr lang="en-US" sz="2400" b="1" dirty="0" smtClean="0"/>
              <a:t> under the </a:t>
            </a:r>
            <a:r>
              <a:rPr lang="en-US" sz="2400" b="1" dirty="0" err="1" smtClean="0">
                <a:solidFill>
                  <a:srgbClr val="FF0000"/>
                </a:solidFill>
              </a:rPr>
              <a:t>automorphism</a:t>
            </a:r>
            <a:r>
              <a:rPr lang="en-US" sz="2400" b="1" dirty="0" smtClean="0">
                <a:solidFill>
                  <a:srgbClr val="FF0000"/>
                </a:solidFill>
              </a:rPr>
              <a:t> group </a:t>
            </a:r>
            <a:r>
              <a:rPr lang="en-US" sz="2400" b="1" dirty="0" smtClean="0"/>
              <a:t>of the Euclidean plane, consisting of all </a:t>
            </a:r>
            <a:r>
              <a:rPr lang="en-US" sz="2400" b="1" dirty="0" smtClean="0">
                <a:solidFill>
                  <a:srgbClr val="FF0000"/>
                </a:solidFill>
              </a:rPr>
              <a:t>translations</a:t>
            </a:r>
            <a:r>
              <a:rPr lang="en-US" sz="2400" b="1" dirty="0" smtClean="0"/>
              <a:t> and </a:t>
            </a:r>
            <a:r>
              <a:rPr lang="en-US" sz="2400" b="1" dirty="0" smtClean="0">
                <a:solidFill>
                  <a:srgbClr val="FF0000"/>
                </a:solidFill>
              </a:rPr>
              <a:t>rotations</a:t>
            </a:r>
            <a:r>
              <a:rPr lang="en-US" sz="2400" b="1" dirty="0" smtClean="0"/>
              <a:t>.</a:t>
            </a:r>
          </a:p>
          <a:p>
            <a:endParaRPr lang="en-US" sz="2400"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70C0"/>
                </a:solidFill>
              </a:rPr>
              <a:t>Structures, algebraic and geometric cont’d)</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a:t>
            </a:r>
            <a:r>
              <a:rPr lang="en-US" b="1" dirty="0" smtClean="0">
                <a:solidFill>
                  <a:srgbClr val="FF0000"/>
                </a:solidFill>
              </a:rPr>
              <a:t>Algebra</a:t>
            </a:r>
            <a:r>
              <a:rPr lang="en-US" b="1" dirty="0" smtClean="0"/>
              <a:t>: The elements of an algebra possess both </a:t>
            </a:r>
            <a:r>
              <a:rPr lang="en-US" b="1" dirty="0" err="1" smtClean="0">
                <a:solidFill>
                  <a:srgbClr val="FF0000"/>
                </a:solidFill>
              </a:rPr>
              <a:t>haecceity</a:t>
            </a:r>
            <a:r>
              <a:rPr lang="en-US" b="1" dirty="0" smtClean="0"/>
              <a:t> and </a:t>
            </a:r>
            <a:r>
              <a:rPr lang="en-US" b="1" dirty="0" err="1" smtClean="0">
                <a:solidFill>
                  <a:srgbClr val="FF0000"/>
                </a:solidFill>
              </a:rPr>
              <a:t>quiddity</a:t>
            </a:r>
            <a:r>
              <a:rPr lang="en-US" b="1" dirty="0" smtClean="0"/>
              <a:t>; a set of </a:t>
            </a:r>
            <a:r>
              <a:rPr lang="en-US" b="1" dirty="0" smtClean="0">
                <a:solidFill>
                  <a:srgbClr val="FF0000"/>
                </a:solidFill>
              </a:rPr>
              <a:t>external relations</a:t>
            </a:r>
            <a:r>
              <a:rPr lang="en-US" b="1" dirty="0" smtClean="0"/>
              <a:t> between (or </a:t>
            </a:r>
            <a:r>
              <a:rPr lang="en-US" b="1" dirty="0" smtClean="0">
                <a:solidFill>
                  <a:srgbClr val="FF0000"/>
                </a:solidFill>
              </a:rPr>
              <a:t>operations </a:t>
            </a:r>
            <a:r>
              <a:rPr lang="en-US" b="1" dirty="0" smtClean="0"/>
              <a:t>on) these elements defines a particular </a:t>
            </a:r>
            <a:r>
              <a:rPr lang="en-US" b="1" dirty="0" smtClean="0">
                <a:solidFill>
                  <a:srgbClr val="FF0000"/>
                </a:solidFill>
              </a:rPr>
              <a:t>algebraic structure</a:t>
            </a:r>
            <a:r>
              <a:rPr lang="en-US" b="1" dirty="0" smtClean="0"/>
              <a:t>. </a:t>
            </a:r>
          </a:p>
          <a:p>
            <a:pPr>
              <a:buNone/>
            </a:pPr>
            <a:r>
              <a:rPr lang="en-US" b="1" dirty="0" smtClean="0"/>
              <a:t>	Example: </a:t>
            </a:r>
            <a:r>
              <a:rPr lang="en-US" b="1" dirty="0" smtClean="0">
                <a:solidFill>
                  <a:srgbClr val="FF0000"/>
                </a:solidFill>
              </a:rPr>
              <a:t>The real numbers</a:t>
            </a:r>
            <a:r>
              <a:rPr lang="en-US" b="1" dirty="0" smtClean="0"/>
              <a:t>, each element of which is uniquely defined. They form a </a:t>
            </a:r>
            <a:r>
              <a:rPr lang="en-US" b="1" dirty="0" smtClean="0">
                <a:solidFill>
                  <a:srgbClr val="FF0000"/>
                </a:solidFill>
              </a:rPr>
              <a:t>field </a:t>
            </a:r>
            <a:r>
              <a:rPr lang="en-US" b="1" dirty="0" smtClean="0"/>
              <a:t>under the </a:t>
            </a:r>
            <a:r>
              <a:rPr lang="en-US" b="1" dirty="0" smtClean="0">
                <a:solidFill>
                  <a:srgbClr val="FF0000"/>
                </a:solidFill>
              </a:rPr>
              <a:t>relations</a:t>
            </a:r>
            <a:r>
              <a:rPr lang="en-US" b="1" dirty="0" smtClean="0"/>
              <a:t> (or </a:t>
            </a:r>
            <a:r>
              <a:rPr lang="en-US" b="1" dirty="0" smtClean="0">
                <a:solidFill>
                  <a:srgbClr val="FF0000"/>
                </a:solidFill>
              </a:rPr>
              <a:t>operations</a:t>
            </a:r>
            <a:r>
              <a:rPr lang="en-US" b="1" dirty="0" smtClean="0"/>
              <a:t>) of </a:t>
            </a:r>
            <a:r>
              <a:rPr lang="en-US" b="1" dirty="0" smtClean="0">
                <a:solidFill>
                  <a:srgbClr val="FF0000"/>
                </a:solidFill>
              </a:rPr>
              <a:t>addition</a:t>
            </a:r>
            <a:r>
              <a:rPr lang="en-US" b="1" dirty="0" smtClean="0"/>
              <a:t> and </a:t>
            </a:r>
            <a:r>
              <a:rPr lang="en-US" b="1" dirty="0" smtClean="0">
                <a:solidFill>
                  <a:srgbClr val="FF0000"/>
                </a:solidFill>
              </a:rPr>
              <a:t>multiplication</a:t>
            </a:r>
            <a:r>
              <a:rPr lang="en-US" b="1" dirty="0" smtClean="0"/>
              <a:t>.</a:t>
            </a:r>
          </a:p>
          <a:p>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err="1" smtClean="0">
                <a:solidFill>
                  <a:srgbClr val="0070C0"/>
                </a:solidFill>
              </a:rPr>
              <a:t>Coordinatization</a:t>
            </a:r>
            <a:r>
              <a:rPr lang="en-US" sz="4800" b="1" dirty="0" smtClean="0">
                <a:solidFill>
                  <a:srgbClr val="0070C0"/>
                </a:solidFill>
              </a:rPr>
              <a:t> (</a:t>
            </a:r>
            <a:r>
              <a:rPr lang="en-US" sz="4800" b="1" dirty="0" err="1" smtClean="0">
                <a:solidFill>
                  <a:srgbClr val="0070C0"/>
                </a:solidFill>
              </a:rPr>
              <a:t>Weyl’s</a:t>
            </a:r>
            <a:r>
              <a:rPr lang="en-US" sz="4800" b="1" dirty="0" smtClean="0">
                <a:solidFill>
                  <a:srgbClr val="0070C0"/>
                </a:solidFill>
              </a:rPr>
              <a:t> word)</a:t>
            </a:r>
            <a:endParaRPr lang="en-US" sz="4800" b="1" dirty="0">
              <a:solidFill>
                <a:srgbClr val="0070C0"/>
              </a:solidFill>
            </a:endParaRPr>
          </a:p>
        </p:txBody>
      </p:sp>
      <p:sp>
        <p:nvSpPr>
          <p:cNvPr id="3" name="Content Placeholder 2"/>
          <p:cNvSpPr>
            <a:spLocks noGrp="1"/>
          </p:cNvSpPr>
          <p:nvPr>
            <p:ph idx="1"/>
          </p:nvPr>
        </p:nvSpPr>
        <p:spPr/>
        <p:txBody>
          <a:bodyPr>
            <a:normAutofit fontScale="92500" lnSpcReduction="20000"/>
          </a:bodyPr>
          <a:lstStyle/>
          <a:p>
            <a:pPr>
              <a:buNone/>
            </a:pPr>
            <a:r>
              <a:rPr lang="en-US" b="1" dirty="0" smtClean="0"/>
              <a:t>	Since Descartes’ introduction of </a:t>
            </a:r>
            <a:r>
              <a:rPr lang="en-US" b="1" dirty="0" smtClean="0">
                <a:solidFill>
                  <a:srgbClr val="FF0000"/>
                </a:solidFill>
              </a:rPr>
              <a:t>analytic geometry</a:t>
            </a:r>
            <a:r>
              <a:rPr lang="en-US" b="1" dirty="0" smtClean="0"/>
              <a:t>, it has been realized that it is often convenient, and sometimes even necessary, to apply algebraic methods to formulate and solve geometrical problems. </a:t>
            </a:r>
          </a:p>
          <a:p>
            <a:pPr>
              <a:buNone/>
            </a:pPr>
            <a:r>
              <a:rPr lang="en-US" b="1" dirty="0" smtClean="0"/>
              <a:t>	This gave rise to the concept of the </a:t>
            </a:r>
            <a:r>
              <a:rPr lang="en-US" b="1" i="1" dirty="0" err="1" smtClean="0">
                <a:solidFill>
                  <a:srgbClr val="FF0000"/>
                </a:solidFill>
              </a:rPr>
              <a:t>coordinatiza-tion</a:t>
            </a:r>
            <a:r>
              <a:rPr lang="en-US" b="1" dirty="0" smtClean="0"/>
              <a:t> of a </a:t>
            </a:r>
            <a:r>
              <a:rPr lang="en-US" b="1" dirty="0" smtClean="0">
                <a:solidFill>
                  <a:srgbClr val="FF0000"/>
                </a:solidFill>
              </a:rPr>
              <a:t>geometry </a:t>
            </a:r>
            <a:r>
              <a:rPr lang="en-US" b="1" dirty="0" smtClean="0"/>
              <a:t>by an appropriate </a:t>
            </a:r>
            <a:r>
              <a:rPr lang="en-US" b="1" dirty="0" smtClean="0">
                <a:solidFill>
                  <a:srgbClr val="FF0000"/>
                </a:solidFill>
              </a:rPr>
              <a:t>algebra</a:t>
            </a:r>
            <a:r>
              <a:rPr lang="en-US" b="1" dirty="0" smtClean="0"/>
              <a:t>. By assigning an </a:t>
            </a:r>
            <a:r>
              <a:rPr lang="en-US" b="1" dirty="0" smtClean="0">
                <a:solidFill>
                  <a:srgbClr val="FF0000"/>
                </a:solidFill>
              </a:rPr>
              <a:t>element of an algebra </a:t>
            </a:r>
            <a:r>
              <a:rPr lang="en-US" b="1" dirty="0" smtClean="0"/>
              <a:t>to each </a:t>
            </a:r>
            <a:r>
              <a:rPr lang="en-US" b="1" dirty="0" smtClean="0">
                <a:solidFill>
                  <a:srgbClr val="FF0000"/>
                </a:solidFill>
              </a:rPr>
              <a:t>point of a geometry</a:t>
            </a:r>
            <a:r>
              <a:rPr lang="en-US" b="1" dirty="0" smtClean="0"/>
              <a:t>, one can carry out certain algebraic operations that now have a geometrical interpretation.</a:t>
            </a:r>
            <a:endParaRPr lang="en-US" b="1"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70C0"/>
                </a:solidFill>
              </a:rPr>
              <a:t>A Dialectical Detour</a:t>
            </a:r>
            <a:endParaRPr lang="en-US" sz="6000" b="1" dirty="0">
              <a:solidFill>
                <a:srgbClr val="0070C0"/>
              </a:solidFill>
            </a:endParaRPr>
          </a:p>
        </p:txBody>
      </p:sp>
      <p:sp>
        <p:nvSpPr>
          <p:cNvPr id="3" name="Content Placeholder 2"/>
          <p:cNvSpPr>
            <a:spLocks noGrp="1"/>
          </p:cNvSpPr>
          <p:nvPr>
            <p:ph idx="1"/>
          </p:nvPr>
        </p:nvSpPr>
        <p:spPr/>
        <p:txBody>
          <a:bodyPr>
            <a:normAutofit fontScale="85000" lnSpcReduction="10000"/>
          </a:bodyPr>
          <a:lstStyle/>
          <a:p>
            <a:pPr>
              <a:buNone/>
            </a:pPr>
            <a:r>
              <a:rPr lang="en-US" b="1" dirty="0" smtClean="0"/>
              <a:t>	</a:t>
            </a:r>
            <a:r>
              <a:rPr lang="en-US" sz="3300" b="1" dirty="0" smtClean="0"/>
              <a:t>But </a:t>
            </a:r>
            <a:r>
              <a:rPr lang="en-US" sz="3300" b="1" dirty="0" smtClean="0">
                <a:solidFill>
                  <a:srgbClr val="FF0000"/>
                </a:solidFill>
              </a:rPr>
              <a:t>one</a:t>
            </a:r>
            <a:r>
              <a:rPr lang="en-US" sz="3300" b="1" dirty="0" smtClean="0"/>
              <a:t> </a:t>
            </a:r>
            <a:r>
              <a:rPr lang="en-US" sz="3300" b="1" dirty="0" err="1" smtClean="0"/>
              <a:t>coordinatization</a:t>
            </a:r>
            <a:r>
              <a:rPr lang="en-US" sz="3300" b="1" dirty="0" smtClean="0">
                <a:solidFill>
                  <a:srgbClr val="FF0000"/>
                </a:solidFill>
              </a:rPr>
              <a:t> negates</a:t>
            </a:r>
            <a:r>
              <a:rPr lang="en-US" sz="3300" b="1" dirty="0" smtClean="0"/>
              <a:t> the </a:t>
            </a:r>
            <a:r>
              <a:rPr lang="en-US" sz="3300" b="1" dirty="0" smtClean="0">
                <a:solidFill>
                  <a:srgbClr val="FF0000"/>
                </a:solidFill>
              </a:rPr>
              <a:t>homogeneity</a:t>
            </a:r>
            <a:r>
              <a:rPr lang="en-US" sz="3300" b="1" dirty="0" smtClean="0"/>
              <a:t> </a:t>
            </a:r>
            <a:r>
              <a:rPr lang="en-US" sz="3300" b="1" dirty="0" smtClean="0">
                <a:solidFill>
                  <a:srgbClr val="FF0000"/>
                </a:solidFill>
              </a:rPr>
              <a:t>of all points </a:t>
            </a:r>
            <a:r>
              <a:rPr lang="en-US" sz="3300" b="1" dirty="0" smtClean="0"/>
              <a:t>of the geometry. The only way to </a:t>
            </a:r>
            <a:r>
              <a:rPr lang="en-US" sz="3300" b="1" dirty="0" smtClean="0">
                <a:solidFill>
                  <a:srgbClr val="FF0000"/>
                </a:solidFill>
              </a:rPr>
              <a:t>restore it</a:t>
            </a:r>
            <a:r>
              <a:rPr lang="en-US" sz="3300" b="1" dirty="0" smtClean="0"/>
              <a:t> is to </a:t>
            </a:r>
            <a:r>
              <a:rPr lang="en-US" sz="3300" b="1" dirty="0" smtClean="0">
                <a:solidFill>
                  <a:srgbClr val="FF0000"/>
                </a:solidFill>
              </a:rPr>
              <a:t>negate </a:t>
            </a:r>
            <a:r>
              <a:rPr lang="en-US" sz="3300" b="1" dirty="0" smtClean="0"/>
              <a:t>the </a:t>
            </a:r>
            <a:r>
              <a:rPr lang="en-US" sz="3300" b="1" dirty="0" err="1" smtClean="0"/>
              <a:t>coordinatization</a:t>
            </a:r>
            <a:r>
              <a:rPr lang="en-US" sz="3300" b="1" dirty="0" smtClean="0"/>
              <a:t>: </a:t>
            </a:r>
          </a:p>
          <a:p>
            <a:pPr>
              <a:buNone/>
            </a:pPr>
            <a:r>
              <a:rPr lang="en-US" sz="3300" b="1" dirty="0" smtClean="0"/>
              <a:t>	Introduce </a:t>
            </a:r>
            <a:r>
              <a:rPr lang="en-US" sz="3300" b="1" dirty="0" smtClean="0">
                <a:solidFill>
                  <a:srgbClr val="FF0000"/>
                </a:solidFill>
              </a:rPr>
              <a:t>the entire class of </a:t>
            </a:r>
            <a:r>
              <a:rPr lang="en-US" sz="3300" b="1" i="1" dirty="0" smtClean="0">
                <a:solidFill>
                  <a:srgbClr val="FF0000"/>
                </a:solidFill>
              </a:rPr>
              <a:t>all</a:t>
            </a:r>
            <a:r>
              <a:rPr lang="en-US" sz="3300" b="1" dirty="0" smtClean="0">
                <a:solidFill>
                  <a:srgbClr val="FF0000"/>
                </a:solidFill>
              </a:rPr>
              <a:t> admissible </a:t>
            </a:r>
            <a:r>
              <a:rPr lang="en-US" sz="3300" b="1" dirty="0" err="1" smtClean="0">
                <a:solidFill>
                  <a:srgbClr val="FF0000"/>
                </a:solidFill>
              </a:rPr>
              <a:t>coordinatizations</a:t>
            </a:r>
            <a:r>
              <a:rPr lang="en-US" sz="3300" b="1" dirty="0" smtClean="0">
                <a:solidFill>
                  <a:srgbClr val="FF0000"/>
                </a:solidFill>
              </a:rPr>
              <a:t> </a:t>
            </a:r>
            <a:r>
              <a:rPr lang="en-US" sz="3300" b="1" dirty="0" smtClean="0"/>
              <a:t>based on the given algebra (usually forming a group). </a:t>
            </a:r>
            <a:r>
              <a:rPr lang="en-US" sz="3300" b="1" dirty="0" smtClean="0">
                <a:solidFill>
                  <a:srgbClr val="FF0000"/>
                </a:solidFill>
              </a:rPr>
              <a:t>Each point of the geometry </a:t>
            </a:r>
            <a:r>
              <a:rPr lang="en-US" sz="3300" b="1" dirty="0" smtClean="0"/>
              <a:t>will have </a:t>
            </a:r>
            <a:r>
              <a:rPr lang="en-US" sz="3300" b="1" dirty="0" smtClean="0">
                <a:solidFill>
                  <a:srgbClr val="FF0000"/>
                </a:solidFill>
              </a:rPr>
              <a:t>every element of the algebra </a:t>
            </a:r>
            <a:r>
              <a:rPr lang="en-US" sz="3300" b="1" dirty="0" smtClean="0"/>
              <a:t>as its </a:t>
            </a:r>
            <a:r>
              <a:rPr lang="en-US" sz="3300" b="1" dirty="0" smtClean="0">
                <a:solidFill>
                  <a:srgbClr val="FF0000"/>
                </a:solidFill>
              </a:rPr>
              <a:t>coordinate</a:t>
            </a:r>
            <a:r>
              <a:rPr lang="en-US" sz="3300" b="1" dirty="0" smtClean="0"/>
              <a:t> in (at least) </a:t>
            </a:r>
            <a:r>
              <a:rPr lang="en-US" sz="3300" b="1" dirty="0" smtClean="0">
                <a:solidFill>
                  <a:srgbClr val="FF0000"/>
                </a:solidFill>
              </a:rPr>
              <a:t>one of the admissible coordinate systems</a:t>
            </a:r>
            <a:r>
              <a:rPr lang="en-US" sz="3300" b="1" dirty="0" smtClean="0"/>
              <a:t>. We call the transformations between admissible coordinate systems </a:t>
            </a:r>
            <a:r>
              <a:rPr lang="en-US" sz="3300" b="1" dirty="0" smtClean="0">
                <a:solidFill>
                  <a:srgbClr val="FF0000"/>
                </a:solidFill>
              </a:rPr>
              <a:t>admissible coordinate transformations</a:t>
            </a:r>
            <a:r>
              <a:rPr lang="en-US" sz="3300" b="1" dirty="0" smtClean="0"/>
              <a:t>. </a:t>
            </a:r>
          </a:p>
          <a:p>
            <a:endParaRPr lang="en-US" b="1"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1143000"/>
            <a:ext cx="8229600" cy="1143000"/>
          </a:xfrm>
        </p:spPr>
        <p:txBody>
          <a:bodyPr>
            <a:normAutofit/>
          </a:bodyPr>
          <a:lstStyle/>
          <a:p>
            <a:r>
              <a:rPr lang="en-US" sz="2200" b="1" dirty="0">
                <a:solidFill>
                  <a:srgbClr val="0070C0"/>
                </a:solidFill>
              </a:rPr>
              <a:t>Left: a fiber bundle with the </a:t>
            </a:r>
            <a:r>
              <a:rPr lang="en-US" sz="2200" b="1" dirty="0" smtClean="0">
                <a:solidFill>
                  <a:srgbClr val="0070C0"/>
                </a:solidFill>
              </a:rPr>
              <a:t>homeomorphism.  </a:t>
            </a:r>
            <a:r>
              <a:rPr lang="en-US" sz="2200" b="1" dirty="0">
                <a:solidFill>
                  <a:srgbClr val="0070C0"/>
                </a:solidFill>
              </a:rPr>
              <a:t>Right: A homeomorphism into , which does not preserve the projection, thus not revealing a fiber bundle </a:t>
            </a:r>
            <a:endParaRPr lang="en-US" dirty="0">
              <a:solidFill>
                <a:srgbClr val="0070C0"/>
              </a:solidFill>
            </a:endParaRPr>
          </a:p>
        </p:txBody>
      </p:sp>
      <p:pic>
        <p:nvPicPr>
          <p:cNvPr id="1026" name="Picture 2" descr="\begin{figure}\begin{center}&#10;\small\psfrag{FiberSpace} [c]{Fiber space}\psfr...&#10;...figures/fibration_existence.eps, width=0.85\textwidth}\end{center}\end{figure}"/>
          <p:cNvPicPr>
            <a:picLocks noChangeAspect="1" noChangeArrowheads="1"/>
          </p:cNvPicPr>
          <p:nvPr/>
        </p:nvPicPr>
        <p:blipFill>
          <a:blip r:embed="rId3" cstate="print"/>
          <a:srcRect/>
          <a:stretch>
            <a:fillRect/>
          </a:stretch>
        </p:blipFill>
        <p:spPr bwMode="auto">
          <a:xfrm>
            <a:off x="1066800" y="2743200"/>
            <a:ext cx="6803569" cy="2286000"/>
          </a:xfrm>
          <a:prstGeom prst="rect">
            <a:avLst/>
          </a:prstGeom>
          <a:noFill/>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Cecilia </a:t>
            </a:r>
            <a:r>
              <a:rPr lang="en-US" b="1" dirty="0" err="1" smtClean="0">
                <a:solidFill>
                  <a:srgbClr val="0070C0"/>
                </a:solidFill>
              </a:rPr>
              <a:t>Flori,"Topoi</a:t>
            </a:r>
            <a:r>
              <a:rPr lang="en-US" b="1" dirty="0" smtClean="0">
                <a:solidFill>
                  <a:srgbClr val="0070C0"/>
                </a:solidFill>
              </a:rPr>
              <a:t> for Physics"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The </a:t>
            </a:r>
            <a:r>
              <a:rPr lang="en-US" b="1" dirty="0"/>
              <a:t>reason why I have decided to build this site is because, although Topos Theory is a very fascinating branch of mathematics, it is not at all well known by the majority of Physicists. </a:t>
            </a:r>
            <a:br>
              <a:rPr lang="en-US" b="1" dirty="0"/>
            </a:br>
            <a:r>
              <a:rPr lang="en-US" b="1" dirty="0"/>
              <a:t/>
            </a:r>
            <a:br>
              <a:rPr lang="en-US" b="1" dirty="0"/>
            </a:br>
            <a:r>
              <a:rPr lang="en-US" b="1" dirty="0"/>
              <a:t>I hope this site will be a means of divulgation of the subject and a way of getting people interested in the use of Topos Theory, not just in a mathematical context, but in a physical one as well, since, in my opinion, Topos theory could be very useful in physics. </a:t>
            </a:r>
            <a:r>
              <a:rPr lang="en-US" dirty="0"/>
              <a:t/>
            </a:r>
            <a:br>
              <a:rPr lang="en-US" dirty="0"/>
            </a:br>
            <a:endParaRPr lang="en-US"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Chris </a:t>
            </a:r>
            <a:r>
              <a:rPr lang="en-US" sz="3200" b="1" dirty="0" err="1" smtClean="0">
                <a:solidFill>
                  <a:srgbClr val="0070C0"/>
                </a:solidFill>
              </a:rPr>
              <a:t>Isham</a:t>
            </a:r>
            <a:r>
              <a:rPr lang="en-US" sz="3200" b="1" dirty="0" smtClean="0">
                <a:solidFill>
                  <a:srgbClr val="0070C0"/>
                </a:solidFill>
              </a:rPr>
              <a:t>, “Is </a:t>
            </a:r>
            <a:r>
              <a:rPr lang="en-US" sz="3200" b="1" dirty="0">
                <a:solidFill>
                  <a:srgbClr val="0070C0"/>
                </a:solidFill>
              </a:rPr>
              <a:t>it True; or is it False; or </a:t>
            </a:r>
            <a:r>
              <a:rPr lang="en-US" sz="3200" b="1" dirty="0" smtClean="0">
                <a:solidFill>
                  <a:srgbClr val="0070C0"/>
                </a:solidFill>
              </a:rPr>
              <a:t>Some-where </a:t>
            </a:r>
            <a:r>
              <a:rPr lang="en-US" sz="3200" b="1" dirty="0">
                <a:solidFill>
                  <a:srgbClr val="0070C0"/>
                </a:solidFill>
              </a:rPr>
              <a:t>In Between</a:t>
            </a:r>
            <a:r>
              <a:rPr lang="en-US" sz="3200" b="1" dirty="0" smtClean="0">
                <a:solidFill>
                  <a:srgbClr val="0070C0"/>
                </a:solidFill>
              </a:rPr>
              <a:t>? The </a:t>
            </a:r>
            <a:r>
              <a:rPr lang="en-US" sz="3200" b="1" dirty="0">
                <a:solidFill>
                  <a:srgbClr val="0070C0"/>
                </a:solidFill>
              </a:rPr>
              <a:t>Logic of Quantum </a:t>
            </a:r>
            <a:r>
              <a:rPr lang="en-US" sz="3200" b="1" dirty="0" smtClean="0">
                <a:solidFill>
                  <a:srgbClr val="0070C0"/>
                </a:solidFill>
              </a:rPr>
              <a:t>Theory”</a:t>
            </a:r>
            <a:endParaRPr lang="en-US" sz="3200" b="1" dirty="0">
              <a:solidFill>
                <a:srgbClr val="0070C0"/>
              </a:solidFill>
            </a:endParaRPr>
          </a:p>
        </p:txBody>
      </p:sp>
      <p:sp>
        <p:nvSpPr>
          <p:cNvPr id="3" name="Content Placeholder 2"/>
          <p:cNvSpPr>
            <a:spLocks noGrp="1"/>
          </p:cNvSpPr>
          <p:nvPr>
            <p:ph idx="1"/>
          </p:nvPr>
        </p:nvSpPr>
        <p:spPr/>
        <p:txBody>
          <a:bodyPr>
            <a:noAutofit/>
          </a:bodyPr>
          <a:lstStyle/>
          <a:p>
            <a:pPr>
              <a:buNone/>
            </a:pPr>
            <a:r>
              <a:rPr lang="en-US" sz="2000" b="1" dirty="0" smtClean="0"/>
              <a:t>	Consider </a:t>
            </a:r>
            <a:r>
              <a:rPr lang="en-US" sz="2000" b="1" dirty="0"/>
              <a:t>the following two statements concerning a physical quantity </a:t>
            </a:r>
            <a:r>
              <a:rPr lang="en-US" sz="2000" b="1" i="1" dirty="0"/>
              <a:t>A </a:t>
            </a:r>
            <a:r>
              <a:rPr lang="en-US" sz="2000" b="1" dirty="0"/>
              <a:t>and a </a:t>
            </a:r>
            <a:r>
              <a:rPr lang="en-US" sz="2000" b="1" dirty="0" smtClean="0"/>
              <a:t>real number </a:t>
            </a:r>
            <a:r>
              <a:rPr lang="en-US" sz="2000" b="1" i="1" dirty="0"/>
              <a:t>a</a:t>
            </a:r>
            <a:r>
              <a:rPr lang="en-US" sz="2000" b="1" dirty="0"/>
              <a:t>. The critical words are </a:t>
            </a:r>
            <a:r>
              <a:rPr lang="en-US" sz="2000" b="1" dirty="0" err="1"/>
              <a:t>italicised</a:t>
            </a:r>
            <a:r>
              <a:rPr lang="en-US" sz="2000" b="1" dirty="0"/>
              <a:t>.</a:t>
            </a:r>
          </a:p>
          <a:p>
            <a:r>
              <a:rPr lang="en-US" sz="2000" b="1" dirty="0"/>
              <a:t>“If a </a:t>
            </a:r>
            <a:r>
              <a:rPr lang="en-US" sz="2000" b="1" i="1" dirty="0"/>
              <a:t>measurement </a:t>
            </a:r>
            <a:r>
              <a:rPr lang="en-US" sz="2000" b="1" dirty="0"/>
              <a:t>of </a:t>
            </a:r>
            <a:r>
              <a:rPr lang="en-US" sz="2000" b="1" i="1" dirty="0"/>
              <a:t>A</a:t>
            </a:r>
            <a:r>
              <a:rPr lang="en-US" sz="2000" b="1" dirty="0"/>
              <a:t> is made, the probability that the result will be a </a:t>
            </a:r>
            <a:r>
              <a:rPr lang="en-US" sz="2000" b="1" dirty="0" smtClean="0"/>
              <a:t>is </a:t>
            </a:r>
            <a:r>
              <a:rPr lang="en-US" sz="2000" b="1" i="1" dirty="0" smtClean="0"/>
              <a:t>p</a:t>
            </a:r>
            <a:r>
              <a:rPr lang="en-US" sz="2000" b="1" dirty="0"/>
              <a:t>.”</a:t>
            </a:r>
          </a:p>
          <a:p>
            <a:r>
              <a:rPr lang="en-US" sz="2000" b="1" dirty="0"/>
              <a:t>“The </a:t>
            </a:r>
            <a:r>
              <a:rPr lang="en-US" sz="2000" b="1" dirty="0">
                <a:solidFill>
                  <a:srgbClr val="00B050"/>
                </a:solidFill>
              </a:rPr>
              <a:t>quantity A </a:t>
            </a:r>
            <a:r>
              <a:rPr lang="en-US" sz="2000" b="1" i="1" dirty="0">
                <a:solidFill>
                  <a:srgbClr val="00B050"/>
                </a:solidFill>
              </a:rPr>
              <a:t>has </a:t>
            </a:r>
            <a:r>
              <a:rPr lang="en-US" sz="2000" b="1" dirty="0">
                <a:solidFill>
                  <a:srgbClr val="00B050"/>
                </a:solidFill>
              </a:rPr>
              <a:t>a value</a:t>
            </a:r>
            <a:r>
              <a:rPr lang="en-US" sz="2000" b="1" dirty="0"/>
              <a:t>, and the probability that this value </a:t>
            </a:r>
            <a:r>
              <a:rPr lang="en-US" sz="2000" b="1" i="1" dirty="0"/>
              <a:t>is</a:t>
            </a:r>
            <a:r>
              <a:rPr lang="en-US" sz="2000" b="1" dirty="0"/>
              <a:t> </a:t>
            </a:r>
            <a:r>
              <a:rPr lang="en-US" sz="2000" b="1" i="1" dirty="0"/>
              <a:t>a</a:t>
            </a:r>
            <a:r>
              <a:rPr lang="en-US" sz="2000" b="1" dirty="0"/>
              <a:t> is </a:t>
            </a:r>
            <a:r>
              <a:rPr lang="en-US" sz="2000" b="1" i="1" dirty="0"/>
              <a:t>p</a:t>
            </a:r>
            <a:r>
              <a:rPr lang="en-US" sz="2000" b="1" dirty="0"/>
              <a:t>.”</a:t>
            </a:r>
          </a:p>
          <a:p>
            <a:pPr>
              <a:buNone/>
            </a:pPr>
            <a:r>
              <a:rPr lang="en-US" sz="2000" b="1" dirty="0" smtClean="0"/>
              <a:t>	The </a:t>
            </a:r>
            <a:r>
              <a:rPr lang="en-US" sz="2000" b="1" dirty="0"/>
              <a:t>first statement is an instrumentalist way of talking about physics: it does </a:t>
            </a:r>
            <a:r>
              <a:rPr lang="en-US" sz="2000" b="1" dirty="0" smtClean="0"/>
              <a:t>not concern </a:t>
            </a:r>
            <a:r>
              <a:rPr lang="en-US" sz="2000" b="1" dirty="0"/>
              <a:t>itself with what ‘is the case’ but only with the results of measurements. </a:t>
            </a:r>
            <a:r>
              <a:rPr lang="en-US" sz="2000" b="1" dirty="0" smtClean="0"/>
              <a:t>The essential </a:t>
            </a:r>
            <a:r>
              <a:rPr lang="en-US" sz="2000" b="1" dirty="0" err="1"/>
              <a:t>counterfactuality</a:t>
            </a:r>
            <a:r>
              <a:rPr lang="en-US" sz="2000" b="1" dirty="0"/>
              <a:t> is captured by the opening ‘If’: the statement asserts </a:t>
            </a:r>
            <a:r>
              <a:rPr lang="en-US" sz="2000" b="1" dirty="0" smtClean="0"/>
              <a:t>what would </a:t>
            </a:r>
            <a:r>
              <a:rPr lang="en-US" sz="2000" b="1" dirty="0"/>
              <a:t>happen (or, more precisely, the probability of what would happen) </a:t>
            </a:r>
            <a:r>
              <a:rPr lang="en-US" sz="2000" b="1" i="1" dirty="0"/>
              <a:t>if</a:t>
            </a:r>
            <a:r>
              <a:rPr lang="en-US" sz="2000" b="1" dirty="0"/>
              <a:t> a </a:t>
            </a:r>
            <a:r>
              <a:rPr lang="en-US" sz="2000" b="1" dirty="0" smtClean="0"/>
              <a:t>certain action </a:t>
            </a:r>
            <a:r>
              <a:rPr lang="en-US" sz="2000" b="1" dirty="0"/>
              <a:t>is taken. It is silent about the situation in which no measurement is made.</a:t>
            </a:r>
          </a:p>
          <a:p>
            <a:pPr>
              <a:buNone/>
            </a:pPr>
            <a:r>
              <a:rPr lang="en-US" sz="2000" b="1" dirty="0" smtClean="0"/>
              <a:t>	The </a:t>
            </a:r>
            <a:r>
              <a:rPr lang="en-US" sz="2000" b="1" dirty="0"/>
              <a:t>second statement is very different. It reflects a </a:t>
            </a:r>
            <a:r>
              <a:rPr lang="en-US" sz="2000" b="1" dirty="0">
                <a:solidFill>
                  <a:srgbClr val="00B050"/>
                </a:solidFill>
              </a:rPr>
              <a:t>typical realist view of the world</a:t>
            </a:r>
            <a:r>
              <a:rPr lang="en-US" sz="2000" b="1" dirty="0"/>
              <a:t> </a:t>
            </a:r>
            <a:r>
              <a:rPr lang="en-US" sz="2000" b="1" dirty="0" smtClean="0"/>
              <a:t>in which</a:t>
            </a:r>
            <a:r>
              <a:rPr lang="en-US" sz="2000" b="1" dirty="0"/>
              <a:t>, </a:t>
            </a:r>
            <a:r>
              <a:rPr lang="en-US" sz="2000" b="1" dirty="0">
                <a:solidFill>
                  <a:srgbClr val="00B050"/>
                </a:solidFill>
              </a:rPr>
              <a:t>at any moment of time</a:t>
            </a:r>
            <a:r>
              <a:rPr lang="en-US" sz="2000" b="1" dirty="0"/>
              <a:t>, any </a:t>
            </a:r>
            <a:r>
              <a:rPr lang="en-US" sz="2000" b="1" dirty="0">
                <a:solidFill>
                  <a:srgbClr val="00B050"/>
                </a:solidFill>
              </a:rPr>
              <a:t>physical quantity is deemed to possess a value</a:t>
            </a:r>
            <a:r>
              <a:rPr lang="en-US" sz="2000" b="1" dirty="0"/>
              <a:t>, </a:t>
            </a:r>
            <a:r>
              <a:rPr lang="en-US" sz="2000" b="1" dirty="0" smtClean="0"/>
              <a:t>even if </a:t>
            </a:r>
            <a:r>
              <a:rPr lang="en-US" sz="2000" b="1" dirty="0"/>
              <a:t>we do not know what that value is.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solidFill>
                  <a:srgbClr val="0070C0"/>
                </a:solidFill>
              </a:rPr>
              <a:t>Karl Marx, From the manuscripts for </a:t>
            </a:r>
            <a:r>
              <a:rPr lang="en-US" b="1" i="1" dirty="0" smtClean="0">
                <a:solidFill>
                  <a:srgbClr val="0070C0"/>
                </a:solidFill>
              </a:rPr>
              <a:t>Capital</a:t>
            </a:r>
            <a:r>
              <a:rPr lang="en-US" dirty="0" smtClean="0"/>
              <a:t/>
            </a:r>
            <a:br>
              <a:rPr lang="en-US" dirty="0" smtClean="0"/>
            </a:br>
            <a:endParaRPr lang="en-US" dirty="0"/>
          </a:p>
        </p:txBody>
      </p:sp>
      <p:sp>
        <p:nvSpPr>
          <p:cNvPr id="3" name="Content Placeholder 2"/>
          <p:cNvSpPr>
            <a:spLocks noGrp="1"/>
          </p:cNvSpPr>
          <p:nvPr>
            <p:ph idx="1"/>
          </p:nvPr>
        </p:nvSpPr>
        <p:spPr/>
        <p:txBody>
          <a:bodyPr>
            <a:noAutofit/>
          </a:bodyPr>
          <a:lstStyle/>
          <a:p>
            <a:pPr>
              <a:buNone/>
            </a:pPr>
            <a:r>
              <a:rPr lang="en-US" sz="2400" dirty="0" smtClean="0"/>
              <a:t>      </a:t>
            </a:r>
            <a:r>
              <a:rPr lang="en-US" sz="2400" b="1" dirty="0" smtClean="0"/>
              <a:t>We </a:t>
            </a:r>
            <a:r>
              <a:rPr lang="en-US" sz="2400" b="1" dirty="0"/>
              <a:t>have seen that [the concept of] </a:t>
            </a:r>
            <a:r>
              <a:rPr lang="en-US" sz="2400" b="1" i="1" dirty="0"/>
              <a:t>value</a:t>
            </a:r>
            <a:r>
              <a:rPr lang="en-US" sz="2400" b="1" dirty="0"/>
              <a:t> rests upon the circumstance that men relate reciprocally to their labors as equivalent and general and, in this form, social labor. This is</a:t>
            </a:r>
            <a:r>
              <a:rPr lang="en-US" sz="2400" b="1" dirty="0">
                <a:solidFill>
                  <a:srgbClr val="FF0000"/>
                </a:solidFill>
              </a:rPr>
              <a:t> an abstraction, like all human thought</a:t>
            </a:r>
            <a:r>
              <a:rPr lang="en-US" sz="2400" b="1" dirty="0"/>
              <a:t>, and social relations between men only exist insofar as they think and possess this </a:t>
            </a:r>
            <a:r>
              <a:rPr lang="en-US" sz="2400" b="1" dirty="0">
                <a:solidFill>
                  <a:srgbClr val="FF0000"/>
                </a:solidFill>
              </a:rPr>
              <a:t>power of abstraction from individuality and accident as apprehended by the senses</a:t>
            </a:r>
            <a:r>
              <a:rPr lang="en-US" sz="2400" b="1" dirty="0"/>
              <a:t>. That sort of economist who attacks the determination of value by labor time because the labors of two individuals during the same time are not </a:t>
            </a:r>
            <a:r>
              <a:rPr lang="en-US" sz="2400" b="1" i="1" dirty="0"/>
              <a:t>absolutely equal</a:t>
            </a:r>
            <a:r>
              <a:rPr lang="en-US" sz="2400" b="1" dirty="0"/>
              <a:t> (even though in the same occupation) still does not understand at all wherein human social relations differ from those of beasts. </a:t>
            </a:r>
            <a:r>
              <a:rPr lang="en-US" sz="2400" b="1" dirty="0">
                <a:solidFill>
                  <a:srgbClr val="FF0000"/>
                </a:solidFill>
              </a:rPr>
              <a:t>They are beasts </a:t>
            </a:r>
            <a:r>
              <a:rPr lang="en-US" sz="2400" b="1" dirty="0"/>
              <a:t>[</a:t>
            </a:r>
            <a:r>
              <a:rPr lang="en-US" sz="2400" b="1" i="1" dirty="0"/>
              <a:t>last sentence in English</a:t>
            </a:r>
            <a:r>
              <a:rPr lang="en-US" sz="2400" b="1" dirty="0"/>
              <a:t>].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dirty="0"/>
              <a:t> </a:t>
            </a:r>
            <a:r>
              <a:rPr lang="en-US" b="1" dirty="0">
                <a:solidFill>
                  <a:srgbClr val="0070C0"/>
                </a:solidFill>
              </a:rPr>
              <a:t>Illustration of the correlation of tangent space and cotangent space.</a:t>
            </a:r>
          </a:p>
        </p:txBody>
      </p:sp>
      <p:pic>
        <p:nvPicPr>
          <p:cNvPr id="48130" name="Picture 2" descr="\begin{figure}\begin{center}&#10;\small\psfrag{T} [c]{${\ensuremath{\mathcal{T}}}_...&#10;...igure=figures/fiber_tangent.eps, width=0.65\textwidth}\end{center}\end{figure}"/>
          <p:cNvPicPr>
            <a:picLocks noChangeAspect="1" noChangeArrowheads="1"/>
          </p:cNvPicPr>
          <p:nvPr/>
        </p:nvPicPr>
        <p:blipFill>
          <a:blip r:embed="rId3" cstate="print"/>
          <a:srcRect/>
          <a:stretch>
            <a:fillRect/>
          </a:stretch>
        </p:blipFill>
        <p:spPr bwMode="auto">
          <a:xfrm>
            <a:off x="1496163" y="1981200"/>
            <a:ext cx="6157246" cy="4297680"/>
          </a:xfrm>
          <a:prstGeom prst="rect">
            <a:avLst/>
          </a:prstGeom>
          <a:noFill/>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But the </a:t>
            </a:r>
            <a:r>
              <a:rPr lang="en-US" i="1" dirty="0" smtClean="0"/>
              <a:t>abstract structure</a:t>
            </a:r>
            <a:r>
              <a:rPr lang="en-US" dirty="0" smtClean="0"/>
              <a:t> is independent of these particulars. It is what many concrete structures have in common. </a:t>
            </a:r>
            <a:r>
              <a:rPr lang="en-US" baseline="30000" dirty="0" smtClean="0">
                <a:hlinkClick r:id="rId3" action="ppaction://hlinkfile"/>
              </a:rPr>
              <a:t>2</a:t>
            </a:r>
            <a:r>
              <a:rPr lang="en-US" dirty="0"/>
              <a:t> Marx long ago singled out importance of the power of abstraction:</a:t>
            </a:r>
          </a:p>
          <a:p>
            <a:endParaRPr lang="en-US"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1800" b="1" dirty="0">
                <a:solidFill>
                  <a:srgbClr val="0070C0"/>
                </a:solidFill>
              </a:rPr>
              <a:t>A </a:t>
            </a:r>
            <a:r>
              <a:rPr lang="en-US" sz="1800" b="1" dirty="0">
                <a:solidFill>
                  <a:srgbClr val="FF0000"/>
                </a:solidFill>
              </a:rPr>
              <a:t>hierarchy of concepts </a:t>
            </a:r>
            <a:r>
              <a:rPr lang="en-US" sz="1800" b="1" dirty="0">
                <a:solidFill>
                  <a:srgbClr val="0070C0"/>
                </a:solidFill>
              </a:rPr>
              <a:t>with partial specialization. The most general form is represented by a </a:t>
            </a:r>
            <a:r>
              <a:rPr lang="en-US" sz="1800" b="1" dirty="0">
                <a:solidFill>
                  <a:srgbClr val="FF0000"/>
                </a:solidFill>
              </a:rPr>
              <a:t>sheaf </a:t>
            </a:r>
            <a:r>
              <a:rPr lang="en-US" sz="1800" b="1" dirty="0">
                <a:solidFill>
                  <a:srgbClr val="0070C0"/>
                </a:solidFill>
              </a:rPr>
              <a:t>concept. The concept of </a:t>
            </a:r>
            <a:r>
              <a:rPr lang="en-US" sz="1800" b="1" dirty="0">
                <a:solidFill>
                  <a:srgbClr val="FF0000"/>
                </a:solidFill>
              </a:rPr>
              <a:t>fiber bundles </a:t>
            </a:r>
            <a:r>
              <a:rPr lang="en-US" sz="1800" b="1" dirty="0">
                <a:solidFill>
                  <a:srgbClr val="0070C0"/>
                </a:solidFill>
              </a:rPr>
              <a:t>is obtained by using fibers with a certain dimension. If the fiber space satisfies linear vector space properties, the concept of </a:t>
            </a:r>
            <a:r>
              <a:rPr lang="en-US" sz="1800" b="1" dirty="0">
                <a:solidFill>
                  <a:srgbClr val="FF0000"/>
                </a:solidFill>
              </a:rPr>
              <a:t>a vector bundle </a:t>
            </a:r>
            <a:r>
              <a:rPr lang="en-US" sz="1800" b="1" dirty="0">
                <a:solidFill>
                  <a:srgbClr val="0070C0"/>
                </a:solidFill>
              </a:rPr>
              <a:t>is derived. Finally, by confining the dimension of the base and fiber space, a </a:t>
            </a:r>
            <a:r>
              <a:rPr lang="en-US" sz="1800" b="1" dirty="0">
                <a:solidFill>
                  <a:srgbClr val="FF0000"/>
                </a:solidFill>
              </a:rPr>
              <a:t>tangent bundle </a:t>
            </a:r>
            <a:r>
              <a:rPr lang="en-US" sz="1800" b="1" dirty="0">
                <a:solidFill>
                  <a:srgbClr val="0070C0"/>
                </a:solidFill>
              </a:rPr>
              <a:t>is obtained</a:t>
            </a:r>
          </a:p>
        </p:txBody>
      </p:sp>
      <p:pic>
        <p:nvPicPr>
          <p:cNvPr id="47106" name="Picture 2" descr="\begin{figure}\begin{center}&#10;\small\psfrag{constant type} [l]{constant dimensi...&#10;...ure=figures/fiber_hierarchy.eps, width=0.25\textwidth}\end{center}\end{figure}"/>
          <p:cNvPicPr>
            <a:picLocks noChangeAspect="1" noChangeArrowheads="1"/>
          </p:cNvPicPr>
          <p:nvPr/>
        </p:nvPicPr>
        <p:blipFill>
          <a:blip r:embed="rId3" cstate="print"/>
          <a:srcRect/>
          <a:stretch>
            <a:fillRect/>
          </a:stretch>
        </p:blipFill>
        <p:spPr bwMode="auto">
          <a:xfrm>
            <a:off x="2286000" y="2133600"/>
            <a:ext cx="4667675" cy="4206240"/>
          </a:xfrm>
          <a:prstGeom prst="rect">
            <a:avLst/>
          </a:prstGeom>
          <a:noFill/>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229600" cy="1143000"/>
          </a:xfrm>
        </p:spPr>
        <p:txBody>
          <a:bodyPr>
            <a:noAutofit/>
          </a:bodyPr>
          <a:lstStyle/>
          <a:p>
            <a:r>
              <a:rPr lang="en-US" sz="2400" b="1" dirty="0" smtClean="0">
                <a:solidFill>
                  <a:srgbClr val="0070C0"/>
                </a:solidFill>
              </a:rPr>
              <a:t>Stachel and </a:t>
            </a:r>
            <a:r>
              <a:rPr lang="en-US" sz="2400" b="1" dirty="0" err="1" smtClean="0">
                <a:solidFill>
                  <a:srgbClr val="0070C0"/>
                </a:solidFill>
              </a:rPr>
              <a:t>Iftime,“Fibered</a:t>
            </a:r>
            <a:r>
              <a:rPr lang="en-US" sz="2400" b="1" dirty="0" smtClean="0">
                <a:solidFill>
                  <a:srgbClr val="0070C0"/>
                </a:solidFill>
              </a:rPr>
              <a:t> </a:t>
            </a:r>
            <a:r>
              <a:rPr lang="en-US" sz="2400" b="1" dirty="0">
                <a:solidFill>
                  <a:srgbClr val="0070C0"/>
                </a:solidFill>
              </a:rPr>
              <a:t>Manifolds, Natural Bundles,</a:t>
            </a:r>
            <a:br>
              <a:rPr lang="en-US" sz="2400" b="1" dirty="0">
                <a:solidFill>
                  <a:srgbClr val="0070C0"/>
                </a:solidFill>
              </a:rPr>
            </a:br>
            <a:r>
              <a:rPr lang="en-US" sz="2400" b="1" dirty="0">
                <a:solidFill>
                  <a:srgbClr val="0070C0"/>
                </a:solidFill>
              </a:rPr>
              <a:t>Structured Sets, G-Sets and all </a:t>
            </a:r>
            <a:r>
              <a:rPr lang="en-US" sz="2400" b="1" dirty="0" smtClean="0">
                <a:solidFill>
                  <a:srgbClr val="0070C0"/>
                </a:solidFill>
              </a:rPr>
              <a:t>that: The Hole Story </a:t>
            </a:r>
            <a:r>
              <a:rPr lang="en-US" sz="2400" b="1" dirty="0">
                <a:solidFill>
                  <a:srgbClr val="0070C0"/>
                </a:solidFill>
              </a:rPr>
              <a:t>from Space </a:t>
            </a:r>
            <a:r>
              <a:rPr lang="en-US" sz="2400" b="1" dirty="0" smtClean="0">
                <a:solidFill>
                  <a:srgbClr val="0070C0"/>
                </a:solidFill>
              </a:rPr>
              <a:t>Time to Elementary Particles”</a:t>
            </a:r>
            <a:endParaRPr lang="en-US" sz="2400" b="1" dirty="0">
              <a:solidFill>
                <a:srgbClr val="0070C0"/>
              </a:solidFill>
            </a:endParaRPr>
          </a:p>
        </p:txBody>
      </p:sp>
      <p:sp>
        <p:nvSpPr>
          <p:cNvPr id="3" name="Content Placeholder 2"/>
          <p:cNvSpPr>
            <a:spLocks noGrp="1"/>
          </p:cNvSpPr>
          <p:nvPr>
            <p:ph idx="1"/>
          </p:nvPr>
        </p:nvSpPr>
        <p:spPr/>
        <p:txBody>
          <a:bodyPr>
            <a:normAutofit fontScale="77500" lnSpcReduction="20000"/>
          </a:bodyPr>
          <a:lstStyle/>
          <a:p>
            <a:pPr>
              <a:buNone/>
            </a:pPr>
            <a:r>
              <a:rPr lang="en-US" dirty="0" smtClean="0"/>
              <a:t>	</a:t>
            </a:r>
            <a:endParaRPr lang="en-US" sz="3800" b="1" dirty="0"/>
          </a:p>
          <a:p>
            <a:pPr>
              <a:buNone/>
            </a:pPr>
            <a:r>
              <a:rPr lang="en-US" sz="3800" b="1" i="1" dirty="0" smtClean="0"/>
              <a:t>    </a:t>
            </a:r>
            <a:r>
              <a:rPr lang="en-US" sz="3800" b="1" dirty="0" smtClean="0"/>
              <a:t>[</a:t>
            </a:r>
            <a:r>
              <a:rPr lang="en-US" sz="3800" b="1" i="1" dirty="0" smtClean="0"/>
              <a:t>T</a:t>
            </a:r>
            <a:r>
              <a:rPr lang="en-US" sz="3800" b="1" dirty="0" smtClean="0"/>
              <a:t>]</a:t>
            </a:r>
            <a:r>
              <a:rPr lang="en-US" sz="3800" b="1" i="1" dirty="0" smtClean="0"/>
              <a:t>he </a:t>
            </a:r>
            <a:r>
              <a:rPr lang="en-US" sz="3800" b="1" i="1" dirty="0"/>
              <a:t>essence of the hole argument does </a:t>
            </a:r>
            <a:r>
              <a:rPr lang="en-US" sz="3800" b="1" i="1" dirty="0" smtClean="0"/>
              <a:t>not </a:t>
            </a:r>
            <a:r>
              <a:rPr lang="en-US" sz="3800" b="1" dirty="0" smtClean="0"/>
              <a:t>depend </a:t>
            </a:r>
            <a:r>
              <a:rPr lang="en-US" sz="3800" b="1" dirty="0"/>
              <a:t>on the continuity or differentiability properties of the manifold. </a:t>
            </a:r>
            <a:r>
              <a:rPr lang="en-US" sz="3800" b="1" dirty="0" smtClean="0"/>
              <a:t>To get </a:t>
            </a:r>
            <a:r>
              <a:rPr lang="en-US" sz="3800" b="1" dirty="0"/>
              <a:t>to this deeper significance one must abstract from the topological </a:t>
            </a:r>
            <a:r>
              <a:rPr lang="en-US" sz="3800" b="1" dirty="0" smtClean="0"/>
              <a:t>and differentiable </a:t>
            </a:r>
            <a:r>
              <a:rPr lang="en-US" sz="3800" b="1" dirty="0"/>
              <a:t>properties of manifolds, leaving only sets. We shall start </a:t>
            </a:r>
            <a:r>
              <a:rPr lang="en-US" sz="3800" b="1" dirty="0" smtClean="0"/>
              <a:t>by defining </a:t>
            </a:r>
            <a:r>
              <a:rPr lang="en-US" sz="3800" b="1" dirty="0"/>
              <a:t>the basic structures upon which our study of hole argument for </a:t>
            </a:r>
            <a:r>
              <a:rPr lang="en-US" sz="3800" b="1" dirty="0" smtClean="0"/>
              <a:t>sets will </a:t>
            </a:r>
            <a:r>
              <a:rPr lang="en-US" sz="3800" b="1" dirty="0"/>
              <a:t>be based</a:t>
            </a:r>
            <a:r>
              <a:rPr lang="en-US" sz="3800" b="1" dirty="0" smtClean="0"/>
              <a:t>. As </a:t>
            </a:r>
            <a:r>
              <a:rPr lang="en-US" sz="3800" b="1" dirty="0"/>
              <a:t>usual one gets a clearer idea of the basic structure of the argument </a:t>
            </a:r>
            <a:r>
              <a:rPr lang="en-US" sz="3800" b="1" dirty="0" smtClean="0"/>
              <a:t>by formulating </a:t>
            </a:r>
            <a:r>
              <a:rPr lang="en-US" sz="3800" b="1" dirty="0"/>
              <a:t>it in the language of </a:t>
            </a:r>
            <a:r>
              <a:rPr lang="en-US" sz="3800" b="1" dirty="0" smtClean="0"/>
              <a:t>categories.</a:t>
            </a:r>
            <a:endParaRPr lang="en-US" sz="3800" b="1"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Faithful </a:t>
            </a:r>
            <a:r>
              <a:rPr lang="en-US" b="1" dirty="0" err="1" smtClean="0">
                <a:solidFill>
                  <a:srgbClr val="0070C0"/>
                </a:solidFill>
              </a:rPr>
              <a:t>Functor</a:t>
            </a:r>
            <a:r>
              <a:rPr lang="en-US" b="1" dirty="0" smtClean="0">
                <a:solidFill>
                  <a:srgbClr val="0070C0"/>
                </a:solidFill>
              </a:rPr>
              <a:t> (AHS)</a:t>
            </a:r>
            <a:endParaRPr lang="en-US" b="1" dirty="0">
              <a:solidFill>
                <a:srgbClr val="0070C0"/>
              </a:solidFill>
            </a:endParaRPr>
          </a:p>
        </p:txBody>
      </p:sp>
      <p:sp>
        <p:nvSpPr>
          <p:cNvPr id="3" name="Content Placeholder 2"/>
          <p:cNvSpPr>
            <a:spLocks noGrp="1"/>
          </p:cNvSpPr>
          <p:nvPr>
            <p:ph idx="1"/>
          </p:nvPr>
        </p:nvSpPr>
        <p:spPr/>
        <p:txBody>
          <a:bodyPr/>
          <a:lstStyle/>
          <a:p>
            <a:pPr>
              <a:buNone/>
            </a:pPr>
            <a:r>
              <a:rPr lang="en-US" b="1" dirty="0" smtClean="0"/>
              <a:t>	Let </a:t>
            </a:r>
            <a:r>
              <a:rPr lang="en-US" b="1" i="1" dirty="0" smtClean="0"/>
              <a:t>F</a:t>
            </a:r>
            <a:r>
              <a:rPr lang="en-US" b="1" dirty="0" smtClean="0"/>
              <a:t>: A → A’ be a </a:t>
            </a:r>
            <a:r>
              <a:rPr lang="en-US" b="1" dirty="0" err="1" smtClean="0"/>
              <a:t>functor</a:t>
            </a:r>
            <a:r>
              <a:rPr lang="en-US" b="1" dirty="0" smtClean="0"/>
              <a:t>. </a:t>
            </a:r>
            <a:r>
              <a:rPr lang="en-US" b="1" i="1" dirty="0" smtClean="0"/>
              <a:t>F</a:t>
            </a:r>
            <a:r>
              <a:rPr lang="en-US" b="1" dirty="0" smtClean="0"/>
              <a:t> is called </a:t>
            </a:r>
            <a:r>
              <a:rPr lang="en-US" b="1" dirty="0" smtClean="0">
                <a:solidFill>
                  <a:srgbClr val="FF0000"/>
                </a:solidFill>
              </a:rPr>
              <a:t>faithful </a:t>
            </a:r>
            <a:r>
              <a:rPr lang="en-US" b="1" dirty="0" smtClean="0"/>
              <a:t>provided that all the </a:t>
            </a:r>
            <a:r>
              <a:rPr lang="en-US" b="1" dirty="0" err="1" smtClean="0"/>
              <a:t>hom</a:t>
            </a:r>
            <a:r>
              <a:rPr lang="en-US" b="1" dirty="0" smtClean="0"/>
              <a:t>-set restrictions </a:t>
            </a:r>
          </a:p>
          <a:p>
            <a:pPr>
              <a:buNone/>
            </a:pPr>
            <a:r>
              <a:rPr lang="en-US" b="1" i="1" dirty="0" smtClean="0"/>
              <a:t>	F</a:t>
            </a:r>
            <a:r>
              <a:rPr lang="en-US" b="1" dirty="0" smtClean="0"/>
              <a:t>: </a:t>
            </a:r>
            <a:r>
              <a:rPr lang="en-US" b="1" dirty="0" err="1" smtClean="0"/>
              <a:t>hom</a:t>
            </a:r>
            <a:r>
              <a:rPr lang="en-US" sz="2800" b="1" baseline="-25000" dirty="0" err="1" smtClean="0"/>
              <a:t>A</a:t>
            </a:r>
            <a:r>
              <a:rPr lang="en-US" b="1" dirty="0" smtClean="0"/>
              <a:t>(</a:t>
            </a:r>
            <a:r>
              <a:rPr lang="en-US" i="1" dirty="0" smtClean="0"/>
              <a:t>A</a:t>
            </a:r>
            <a:r>
              <a:rPr lang="en-US" b="1" dirty="0" smtClean="0"/>
              <a:t>, </a:t>
            </a:r>
            <a:r>
              <a:rPr lang="en-US" i="1" dirty="0" smtClean="0"/>
              <a:t>B</a:t>
            </a:r>
            <a:r>
              <a:rPr lang="en-US" b="1" dirty="0" smtClean="0"/>
              <a:t>) → </a:t>
            </a:r>
            <a:r>
              <a:rPr lang="en-US" b="1" dirty="0" err="1" smtClean="0"/>
              <a:t>hom</a:t>
            </a:r>
            <a:r>
              <a:rPr lang="en-US" b="1" baseline="-25000" dirty="0" err="1" smtClean="0"/>
              <a:t>A</a:t>
            </a:r>
            <a:r>
              <a:rPr lang="en-US" b="1" baseline="-25000" dirty="0" smtClean="0"/>
              <a:t>’</a:t>
            </a:r>
            <a:r>
              <a:rPr lang="en-US" b="1" dirty="0" smtClean="0"/>
              <a:t>(</a:t>
            </a:r>
            <a:r>
              <a:rPr lang="en-US" i="1" dirty="0" smtClean="0"/>
              <a:t>A’</a:t>
            </a:r>
            <a:r>
              <a:rPr lang="en-US" b="1" dirty="0" smtClean="0"/>
              <a:t>, </a:t>
            </a:r>
            <a:r>
              <a:rPr lang="en-US" i="1" dirty="0" smtClean="0"/>
              <a:t>B’</a:t>
            </a:r>
            <a:r>
              <a:rPr lang="en-US" b="1" dirty="0" smtClean="0"/>
              <a:t>) are injective. </a:t>
            </a:r>
          </a:p>
          <a:p>
            <a:pPr>
              <a:buNone/>
            </a:pPr>
            <a:endParaRPr lang="en-US" b="1" dirty="0"/>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073" name="Picture 1" descr="HomFunctor-01.png (318×132)"/>
          <p:cNvPicPr>
            <a:picLocks noChangeAspect="1" noChangeArrowheads="1"/>
          </p:cNvPicPr>
          <p:nvPr/>
        </p:nvPicPr>
        <p:blipFill>
          <a:blip r:embed="rId2" cstate="print"/>
          <a:srcRect/>
          <a:stretch>
            <a:fillRect/>
          </a:stretch>
        </p:blipFill>
        <p:spPr bwMode="auto">
          <a:xfrm>
            <a:off x="2223656" y="3657600"/>
            <a:ext cx="4405744" cy="1828800"/>
          </a:xfrm>
          <a:prstGeom prst="rect">
            <a:avLst/>
          </a:prstGeom>
          <a:noFill/>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descr="HomFunctor-01.png (318×132)"/>
          <p:cNvPicPr>
            <a:picLocks noChangeAspect="1" noChangeArrowheads="1"/>
          </p:cNvPicPr>
          <p:nvPr/>
        </p:nvPicPr>
        <p:blipFill>
          <a:blip r:embed="rId3" cstate="print"/>
          <a:srcRect/>
          <a:stretch>
            <a:fillRect/>
          </a:stretch>
        </p:blipFill>
        <p:spPr bwMode="auto">
          <a:xfrm>
            <a:off x="2838450" y="3924300"/>
            <a:ext cx="3028950" cy="1257300"/>
          </a:xfrm>
          <a:prstGeom prst="rect">
            <a:avLst/>
          </a:prstGeom>
          <a:noFill/>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70C0"/>
                </a:solidFill>
              </a:rPr>
              <a:t>What ‘Realist Means to I &amp;D</a:t>
            </a:r>
            <a:endParaRPr lang="en-US" sz="4800" b="1" dirty="0">
              <a:solidFill>
                <a:srgbClr val="0070C0"/>
              </a:solidFill>
            </a:endParaRPr>
          </a:p>
        </p:txBody>
      </p:sp>
      <p:sp>
        <p:nvSpPr>
          <p:cNvPr id="3" name="Content Placeholder 2"/>
          <p:cNvSpPr>
            <a:spLocks noGrp="1"/>
          </p:cNvSpPr>
          <p:nvPr>
            <p:ph idx="1"/>
          </p:nvPr>
        </p:nvSpPr>
        <p:spPr/>
        <p:txBody>
          <a:bodyPr>
            <a:normAutofit fontScale="85000" lnSpcReduction="10000"/>
          </a:bodyPr>
          <a:lstStyle/>
          <a:p>
            <a:pPr>
              <a:buNone/>
            </a:pPr>
            <a:r>
              <a:rPr lang="en-US" dirty="0" smtClean="0"/>
              <a:t>   </a:t>
            </a:r>
            <a:r>
              <a:rPr lang="en-US" b="1" dirty="0" smtClean="0"/>
              <a:t>	1. The idea of ‘a property of the system’ (i.e., ‘the value of a physical quantity’) is meaningful, and </a:t>
            </a:r>
            <a:r>
              <a:rPr lang="en-US" b="1" dirty="0" err="1" smtClean="0"/>
              <a:t>representable</a:t>
            </a:r>
            <a:r>
              <a:rPr lang="en-US" b="1" dirty="0" smtClean="0"/>
              <a:t> in the theory. </a:t>
            </a:r>
          </a:p>
          <a:p>
            <a:pPr>
              <a:buNone/>
            </a:pPr>
            <a:r>
              <a:rPr lang="en-US" b="1" dirty="0" smtClean="0"/>
              <a:t>	2. Propositions about the system are handled using Boolean logic. This requirement is compelling in so far as we humans think in a Boolean way. </a:t>
            </a:r>
          </a:p>
          <a:p>
            <a:pPr>
              <a:buNone/>
            </a:pPr>
            <a:r>
              <a:rPr lang="en-US" b="1" dirty="0" smtClean="0"/>
              <a:t>	3. There is a space of microstates’ such that specifying a microstate leads to unequivocal truth values for all propositions about the system. The existence of such a state space is a natural way of ensuring that the first two requirements are satisfied.</a:t>
            </a:r>
          </a:p>
          <a:p>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70C0"/>
                </a:solidFill>
              </a:rPr>
              <a:t>The ‘Neo-Realist’ Interpretation </a:t>
            </a:r>
            <a:endParaRPr lang="en-US" sz="4800" b="1" dirty="0">
              <a:solidFill>
                <a:srgbClr val="0070C0"/>
              </a:solidFill>
            </a:endParaRPr>
          </a:p>
        </p:txBody>
      </p:sp>
      <p:sp>
        <p:nvSpPr>
          <p:cNvPr id="3" name="Content Placeholder 2"/>
          <p:cNvSpPr>
            <a:spLocks noGrp="1"/>
          </p:cNvSpPr>
          <p:nvPr>
            <p:ph idx="1"/>
          </p:nvPr>
        </p:nvSpPr>
        <p:spPr>
          <a:xfrm>
            <a:off x="457200" y="1570037"/>
            <a:ext cx="8229600" cy="4525963"/>
          </a:xfrm>
        </p:spPr>
        <p:txBody>
          <a:bodyPr>
            <a:noAutofit/>
          </a:bodyPr>
          <a:lstStyle/>
          <a:p>
            <a:pPr>
              <a:buNone/>
            </a:pPr>
            <a:r>
              <a:rPr lang="en-US" sz="2400" b="1" dirty="0" smtClean="0"/>
              <a:t>	</a:t>
            </a:r>
            <a:r>
              <a:rPr lang="en-US" b="1" dirty="0" smtClean="0"/>
              <a:t>In regard to the three conditions listed above for a ‘realist’ interpretation, our scheme has the following ingredients: </a:t>
            </a:r>
          </a:p>
          <a:p>
            <a:pPr>
              <a:buNone/>
            </a:pPr>
            <a:r>
              <a:rPr lang="en-US" b="1" dirty="0" smtClean="0"/>
              <a:t>	1. The concept of the ‘value of a physical quantity’ is meaningful, although this ‘value’ is associated with an object in the </a:t>
            </a:r>
            <a:r>
              <a:rPr lang="en-US" b="1" dirty="0" err="1" smtClean="0"/>
              <a:t>topos</a:t>
            </a:r>
            <a:r>
              <a:rPr lang="en-US" b="1" dirty="0" smtClean="0"/>
              <a:t> that may not be the real-number object. With that caveat, the concept of a ‘property of the system’ is also meaningful. </a:t>
            </a:r>
          </a:p>
          <a:p>
            <a:endParaRPr lang="en-US" sz="2400" b="1"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70C0"/>
                </a:solidFill>
              </a:rPr>
              <a:t>The ‘Neo-Realist’ Interpretation </a:t>
            </a:r>
            <a:endParaRPr lang="en-US" sz="4800"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2. Propositions about a system are represent-able by a </a:t>
            </a:r>
            <a:r>
              <a:rPr lang="en-US" b="1" dirty="0" err="1" smtClean="0"/>
              <a:t>Heyting</a:t>
            </a:r>
            <a:r>
              <a:rPr lang="en-US" b="1" dirty="0" smtClean="0"/>
              <a:t> algebra associated with the </a:t>
            </a:r>
            <a:r>
              <a:rPr lang="en-US" b="1" dirty="0" err="1" smtClean="0"/>
              <a:t>topos</a:t>
            </a:r>
            <a:r>
              <a:rPr lang="en-US" b="1" dirty="0" smtClean="0"/>
              <a:t>. A </a:t>
            </a:r>
            <a:r>
              <a:rPr lang="en-US" b="1" dirty="0" err="1" smtClean="0"/>
              <a:t>Heyting</a:t>
            </a:r>
            <a:r>
              <a:rPr lang="en-US" b="1" dirty="0" smtClean="0"/>
              <a:t> algebra is a distributive lattice that differs from a Boolean algebra only in so far as the </a:t>
            </a:r>
            <a:r>
              <a:rPr lang="en-US" b="1" i="1" dirty="0" smtClean="0"/>
              <a:t>law of excluded middle </a:t>
            </a:r>
            <a:r>
              <a:rPr lang="en-US" b="1" dirty="0" smtClean="0"/>
              <a:t>need not  hold. </a:t>
            </a:r>
          </a:p>
          <a:p>
            <a:pPr>
              <a:buNone/>
            </a:pPr>
            <a:r>
              <a:rPr lang="en-US" b="1" dirty="0" smtClean="0"/>
              <a:t>	3. There is a ‘state object’ in the </a:t>
            </a:r>
            <a:r>
              <a:rPr lang="en-US" b="1" dirty="0" err="1" smtClean="0"/>
              <a:t>topos</a:t>
            </a:r>
            <a:r>
              <a:rPr lang="en-US" b="1" dirty="0" smtClean="0"/>
              <a:t>. However, generally speaking, there will not be enough ‘microstates’ to determine this. Nevertheless, truth values can be assigned to propositions with the aid of a ‘truth object’. These truth values lie in another </a:t>
            </a:r>
            <a:r>
              <a:rPr lang="en-US" b="1" dirty="0" err="1" smtClean="0"/>
              <a:t>Heyting</a:t>
            </a:r>
            <a:r>
              <a:rPr lang="en-US" b="1" dirty="0" smtClean="0"/>
              <a:t> algebra.</a:t>
            </a:r>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70C0"/>
                </a:solidFill>
              </a:rPr>
              <a:t>The ‘Neo-Realist’ Interpretation </a:t>
            </a:r>
            <a:endParaRPr lang="en-US" sz="4800"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This neo-realism is the conceptual fruit of the mathematical fact that a physical theory expressed in a </a:t>
            </a:r>
            <a:r>
              <a:rPr lang="en-US" b="1" dirty="0" err="1" smtClean="0"/>
              <a:t>topos</a:t>
            </a:r>
            <a:r>
              <a:rPr lang="en-US" b="1" dirty="0" smtClean="0"/>
              <a:t> ‘looks’ very much like </a:t>
            </a:r>
            <a:r>
              <a:rPr lang="en-US" b="1" i="1" dirty="0" smtClean="0"/>
              <a:t>classical </a:t>
            </a:r>
            <a:r>
              <a:rPr lang="en-US" b="1" dirty="0" smtClean="0"/>
              <a:t>physics. This fundamental feature stems from (and, indeed, is defined by) the existence of two special objects in the </a:t>
            </a:r>
            <a:r>
              <a:rPr lang="en-US" b="1" dirty="0" err="1" smtClean="0"/>
              <a:t>topos</a:t>
            </a:r>
            <a:r>
              <a:rPr lang="en-US" b="1" dirty="0" smtClean="0"/>
              <a:t>: the ‘</a:t>
            </a:r>
            <a:r>
              <a:rPr lang="en-US" b="1" dirty="0" smtClean="0">
                <a:solidFill>
                  <a:srgbClr val="FF0000"/>
                </a:solidFill>
              </a:rPr>
              <a:t>state object</a:t>
            </a:r>
            <a:r>
              <a:rPr lang="en-US" b="1" dirty="0" smtClean="0"/>
              <a:t>’…and the ‘</a:t>
            </a:r>
            <a:r>
              <a:rPr lang="en-US" b="1" dirty="0" smtClean="0">
                <a:solidFill>
                  <a:srgbClr val="FF0000"/>
                </a:solidFill>
              </a:rPr>
              <a:t>quantity-value object, R</a:t>
            </a:r>
            <a:r>
              <a:rPr lang="en-US" b="1" dirty="0" smtClean="0"/>
              <a:t>. Then: (</a:t>
            </a:r>
            <a:r>
              <a:rPr lang="en-US" b="1" dirty="0" err="1" smtClean="0"/>
              <a:t>i</a:t>
            </a:r>
            <a:r>
              <a:rPr lang="en-US" b="1" dirty="0" smtClean="0"/>
              <a:t>) any physical quantity, A, is represented by an arrow A→ R in the </a:t>
            </a:r>
            <a:r>
              <a:rPr lang="en-US" b="1" dirty="0" err="1" smtClean="0"/>
              <a:t>topos</a:t>
            </a:r>
            <a:r>
              <a:rPr lang="en-US" b="1" dirty="0" smtClean="0"/>
              <a:t>; and (ii) propositions about the system are </a:t>
            </a:r>
            <a:r>
              <a:rPr lang="en-US" b="1" i="1" dirty="0" smtClean="0"/>
              <a:t>represented by sub-objects of the state object. </a:t>
            </a:r>
            <a:endParaRPr lang="en-US" b="1" dirty="0" smtClean="0"/>
          </a:p>
          <a:p>
            <a:endParaRPr lang="en-US" b="1"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70C0"/>
                </a:solidFill>
              </a:rPr>
              <a:t/>
            </a:r>
            <a:br>
              <a:rPr lang="en-US" b="1" dirty="0" smtClean="0">
                <a:solidFill>
                  <a:srgbClr val="0070C0"/>
                </a:solidFill>
              </a:rPr>
            </a:br>
            <a:r>
              <a:rPr lang="en-US" b="1" dirty="0" smtClean="0">
                <a:solidFill>
                  <a:srgbClr val="0070C0"/>
                </a:solidFill>
              </a:rPr>
              <a:t>A </a:t>
            </a:r>
            <a:r>
              <a:rPr lang="en-US" b="1" dirty="0" err="1" smtClean="0">
                <a:solidFill>
                  <a:srgbClr val="0070C0"/>
                </a:solidFill>
              </a:rPr>
              <a:t>Topos</a:t>
            </a:r>
            <a:r>
              <a:rPr lang="en-US" b="1" dirty="0" smtClean="0">
                <a:solidFill>
                  <a:srgbClr val="0070C0"/>
                </a:solidFill>
              </a:rPr>
              <a:t> Foundation for Theories of Physics: </a:t>
            </a:r>
            <a:r>
              <a:rPr lang="en-US" b="1" dirty="0" err="1" smtClean="0">
                <a:solidFill>
                  <a:srgbClr val="0070C0"/>
                </a:solidFill>
              </a:rPr>
              <a:t>Isham</a:t>
            </a:r>
            <a:r>
              <a:rPr lang="en-US" b="1" dirty="0" smtClean="0">
                <a:solidFill>
                  <a:srgbClr val="0070C0"/>
                </a:solidFill>
              </a:rPr>
              <a:t> and </a:t>
            </a:r>
            <a:r>
              <a:rPr lang="en-US" b="1" dirty="0" err="1" smtClean="0">
                <a:solidFill>
                  <a:srgbClr val="0070C0"/>
                </a:solidFill>
              </a:rPr>
              <a:t>Döring</a:t>
            </a:r>
            <a:r>
              <a:rPr lang="en-US" b="1" smtClean="0">
                <a:solidFill>
                  <a:srgbClr val="0070C0"/>
                </a:solidFill>
              </a:rPr>
              <a:t> (2007)</a:t>
            </a:r>
            <a:r>
              <a:rPr lang="en-US" smtClean="0">
                <a:solidFill>
                  <a:srgbClr val="0070C0"/>
                </a:solidFill>
              </a:rPr>
              <a:t/>
            </a:r>
            <a:br>
              <a:rPr lang="en-US" smtClean="0">
                <a:solidFill>
                  <a:srgbClr val="0070C0"/>
                </a:solidFill>
              </a:rPr>
            </a:br>
            <a:endParaRPr lang="en-US"/>
          </a:p>
        </p:txBody>
      </p:sp>
      <p:sp>
        <p:nvSpPr>
          <p:cNvPr id="3" name="Content Placeholder 2"/>
          <p:cNvSpPr>
            <a:spLocks noGrp="1"/>
          </p:cNvSpPr>
          <p:nvPr>
            <p:ph idx="1"/>
          </p:nvPr>
        </p:nvSpPr>
        <p:spPr/>
        <p:txBody>
          <a:bodyPr>
            <a:normAutofit fontScale="92500" lnSpcReduction="10000"/>
          </a:bodyPr>
          <a:lstStyle/>
          <a:p>
            <a:pPr>
              <a:buNone/>
            </a:pPr>
            <a:r>
              <a:rPr lang="en-US" b="1" dirty="0" smtClean="0"/>
              <a:t>	One deep result in </a:t>
            </a:r>
            <a:r>
              <a:rPr lang="en-US" b="1" dirty="0" err="1" smtClean="0"/>
              <a:t>topos</a:t>
            </a:r>
            <a:r>
              <a:rPr lang="en-US" b="1" dirty="0" smtClean="0"/>
              <a:t> theory is that there is an </a:t>
            </a:r>
            <a:r>
              <a:rPr lang="en-US" b="1" i="1" dirty="0" smtClean="0"/>
              <a:t>internal language </a:t>
            </a:r>
            <a:r>
              <a:rPr lang="en-US" b="1" dirty="0" smtClean="0"/>
              <a:t>associated with each </a:t>
            </a:r>
            <a:r>
              <a:rPr lang="en-US" b="1" dirty="0" err="1" smtClean="0"/>
              <a:t>topos</a:t>
            </a:r>
            <a:r>
              <a:rPr lang="en-US" b="1" dirty="0" smtClean="0"/>
              <a:t>. In fact, not only does each </a:t>
            </a:r>
            <a:r>
              <a:rPr lang="en-US" b="1" dirty="0" err="1" smtClean="0"/>
              <a:t>topos</a:t>
            </a:r>
            <a:r>
              <a:rPr lang="en-US" b="1" dirty="0" smtClean="0"/>
              <a:t> generate an internal language, but, conversely, a language satisfying appropriate conditions generates a </a:t>
            </a:r>
            <a:r>
              <a:rPr lang="en-US" b="1" dirty="0" err="1" smtClean="0"/>
              <a:t>topos</a:t>
            </a:r>
            <a:r>
              <a:rPr lang="en-US" b="1" dirty="0" smtClean="0"/>
              <a:t>. </a:t>
            </a:r>
            <a:r>
              <a:rPr lang="en-US" b="1" dirty="0" err="1" smtClean="0"/>
              <a:t>Topoi</a:t>
            </a:r>
            <a:r>
              <a:rPr lang="en-US" b="1" dirty="0" smtClean="0"/>
              <a:t> constructed in this way are called ‘linguistic </a:t>
            </a:r>
            <a:r>
              <a:rPr lang="en-US" b="1" dirty="0" err="1" smtClean="0"/>
              <a:t>topoi</a:t>
            </a:r>
            <a:r>
              <a:rPr lang="en-US" b="1" dirty="0" smtClean="0"/>
              <a:t>’, and every </a:t>
            </a:r>
            <a:r>
              <a:rPr lang="en-US" b="1" dirty="0" err="1" smtClean="0"/>
              <a:t>topos</a:t>
            </a:r>
            <a:r>
              <a:rPr lang="en-US" b="1" dirty="0" smtClean="0"/>
              <a:t> can be regarded as a linguistic </a:t>
            </a:r>
            <a:r>
              <a:rPr lang="en-US" b="1" dirty="0" err="1" smtClean="0"/>
              <a:t>topos</a:t>
            </a:r>
            <a:r>
              <a:rPr lang="en-US" b="1" dirty="0" smtClean="0"/>
              <a:t>. In many respects, this is one of the profoundest ways of understanding what a </a:t>
            </a:r>
            <a:r>
              <a:rPr lang="en-US" b="1" dirty="0" err="1" smtClean="0"/>
              <a:t>topos</a:t>
            </a:r>
            <a:r>
              <a:rPr lang="en-US" b="1" dirty="0" smtClean="0"/>
              <a:t> really ‘is’. </a:t>
            </a:r>
            <a:endParaRPr lang="en-US" b="1"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solidFill>
                  <a:srgbClr val="0070C0"/>
                </a:solidFill>
              </a:rPr>
              <a:t>Stachel, “</a:t>
            </a:r>
            <a:r>
              <a:rPr lang="pt-BR" b="1" dirty="0" smtClean="0">
                <a:solidFill>
                  <a:srgbClr val="0070C0"/>
                </a:solidFill>
              </a:rPr>
              <a:t>Prolegomena to Any Future Quantum Gravity”</a:t>
            </a:r>
            <a:r>
              <a:rPr lang="en-US" b="1" dirty="0"/>
              <a:t/>
            </a:r>
            <a:br>
              <a:rPr lang="en-US" b="1" dirty="0"/>
            </a:br>
            <a:endParaRPr lang="en-US" dirty="0"/>
          </a:p>
        </p:txBody>
      </p:sp>
      <p:sp>
        <p:nvSpPr>
          <p:cNvPr id="3" name="Content Placeholder 2"/>
          <p:cNvSpPr>
            <a:spLocks noGrp="1"/>
          </p:cNvSpPr>
          <p:nvPr>
            <p:ph idx="1"/>
          </p:nvPr>
        </p:nvSpPr>
        <p:spPr>
          <a:xfrm>
            <a:off x="457200" y="1676400"/>
            <a:ext cx="8229600" cy="4525963"/>
          </a:xfrm>
        </p:spPr>
        <p:txBody>
          <a:bodyPr>
            <a:normAutofit fontScale="92500" lnSpcReduction="20000"/>
          </a:bodyPr>
          <a:lstStyle/>
          <a:p>
            <a:pPr>
              <a:buNone/>
            </a:pPr>
            <a:r>
              <a:rPr lang="en-US" b="1" dirty="0" smtClean="0"/>
              <a:t>    General relativity (GR) and </a:t>
            </a:r>
            <a:r>
              <a:rPr lang="en-US" b="1" dirty="0"/>
              <a:t>special relativistic quantum field </a:t>
            </a:r>
            <a:r>
              <a:rPr lang="en-US" b="1" dirty="0" smtClean="0"/>
              <a:t>theory (SRQFT) do </a:t>
            </a:r>
            <a:r>
              <a:rPr lang="en-US" b="1" dirty="0">
                <a:solidFill>
                  <a:srgbClr val="FF0000"/>
                </a:solidFill>
              </a:rPr>
              <a:t>share one fundamental feature </a:t>
            </a:r>
            <a:r>
              <a:rPr lang="en-US" b="1" dirty="0"/>
              <a:t>that often is not sufficiently stressed: </a:t>
            </a:r>
            <a:r>
              <a:rPr lang="en-US" b="1" i="1" dirty="0">
                <a:solidFill>
                  <a:srgbClr val="FF0000"/>
                </a:solidFill>
              </a:rPr>
              <a:t>the primacy of processes over states</a:t>
            </a:r>
            <a:r>
              <a:rPr lang="en-US" b="1" dirty="0"/>
              <a:t>. The four-dimensional approach, emphasizing processes in regions of S-T, is basic to both </a:t>
            </a:r>
            <a:r>
              <a:rPr lang="en-US" b="1" dirty="0" smtClean="0"/>
              <a:t>… In </a:t>
            </a:r>
            <a:r>
              <a:rPr lang="en-US" b="1" dirty="0"/>
              <a:t>non-relativistic quantum </a:t>
            </a:r>
            <a:r>
              <a:rPr lang="en-US" b="1" dirty="0" smtClean="0"/>
              <a:t>mechanics, </a:t>
            </a:r>
            <a:r>
              <a:rPr lang="en-US" b="1" dirty="0"/>
              <a:t>one can choose a </a:t>
            </a:r>
            <a:r>
              <a:rPr lang="en-US" b="1" dirty="0">
                <a:solidFill>
                  <a:srgbClr val="FF0000"/>
                </a:solidFill>
              </a:rPr>
              <a:t>temporal slice of S-T so thin</a:t>
            </a:r>
            <a:r>
              <a:rPr lang="en-US" b="1" dirty="0">
                <a:solidFill>
                  <a:srgbClr val="00B050"/>
                </a:solidFill>
              </a:rPr>
              <a:t> </a:t>
            </a:r>
            <a:r>
              <a:rPr lang="en-US" b="1" dirty="0"/>
              <a:t>that one can speak meaningfully of "</a:t>
            </a:r>
            <a:r>
              <a:rPr lang="en-US" b="1" dirty="0">
                <a:solidFill>
                  <a:srgbClr val="FF0000"/>
                </a:solidFill>
              </a:rPr>
              <a:t>instantaneous </a:t>
            </a:r>
            <a:r>
              <a:rPr lang="en-US" b="1" dirty="0" smtClean="0">
                <a:solidFill>
                  <a:srgbClr val="FF0000"/>
                </a:solidFill>
              </a:rPr>
              <a:t>measurement</a:t>
            </a:r>
            <a:r>
              <a:rPr lang="en-US" b="1" dirty="0" smtClean="0"/>
              <a:t>" </a:t>
            </a:r>
            <a:r>
              <a:rPr lang="en-US" b="1" dirty="0"/>
              <a:t>of the </a:t>
            </a:r>
            <a:r>
              <a:rPr lang="en-US" b="1" dirty="0" smtClean="0"/>
              <a:t>state </a:t>
            </a:r>
            <a:r>
              <a:rPr lang="en-US" b="1" dirty="0"/>
              <a:t>of a </a:t>
            </a:r>
            <a:r>
              <a:rPr lang="en-US" b="1" dirty="0" smtClean="0"/>
              <a:t>system, </a:t>
            </a:r>
            <a:r>
              <a:rPr lang="en-US" b="1" dirty="0"/>
              <a:t>but </a:t>
            </a:r>
            <a:r>
              <a:rPr lang="en-US" b="1" dirty="0">
                <a:solidFill>
                  <a:srgbClr val="00B050"/>
                </a:solidFill>
              </a:rPr>
              <a:t>this is not so for measurements in </a:t>
            </a:r>
            <a:r>
              <a:rPr lang="en-US" b="1" dirty="0" smtClean="0">
                <a:solidFill>
                  <a:srgbClr val="00B050"/>
                </a:solidFill>
              </a:rPr>
              <a:t>SR QFT</a:t>
            </a:r>
            <a:r>
              <a:rPr lang="en-US" b="1" dirty="0">
                <a:solidFill>
                  <a:srgbClr val="00B050"/>
                </a:solidFill>
              </a:rPr>
              <a:t>, let alone in </a:t>
            </a:r>
            <a:r>
              <a:rPr lang="en-US" b="1" dirty="0" smtClean="0">
                <a:solidFill>
                  <a:srgbClr val="00B050"/>
                </a:solidFill>
              </a:rPr>
              <a:t>GR</a:t>
            </a:r>
            <a:endParaRPr lang="en-US" b="1" dirty="0">
              <a:solidFill>
                <a:srgbClr val="00B05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4805</TotalTime>
  <Words>3213</Words>
  <Application>Microsoft Office PowerPoint</Application>
  <PresentationFormat>On-screen Show (4:3)</PresentationFormat>
  <Paragraphs>664</Paragraphs>
  <Slides>158</Slides>
  <Notes>156</Notes>
  <HiddenSlides>0</HiddenSlides>
  <MMClips>0</MMClips>
  <ScaleCrop>false</ScaleCrop>
  <HeadingPairs>
    <vt:vector size="4" baseType="variant">
      <vt:variant>
        <vt:lpstr>Theme</vt:lpstr>
      </vt:variant>
      <vt:variant>
        <vt:i4>1</vt:i4>
      </vt:variant>
      <vt:variant>
        <vt:lpstr>Slide Titles</vt:lpstr>
      </vt:variant>
      <vt:variant>
        <vt:i4>158</vt:i4>
      </vt:variant>
    </vt:vector>
  </HeadingPairs>
  <TitlesOfParts>
    <vt:vector size="159" baseType="lpstr">
      <vt:lpstr>Office Theme</vt:lpstr>
      <vt:lpstr>Structures and Categories John Stachel  Center for Einstein Studies Boston University</vt:lpstr>
      <vt:lpstr>Mi spiace molto di non poter èssere qui oggi</vt:lpstr>
      <vt:lpstr>In Memoriam: Vladimir Arnold</vt:lpstr>
      <vt:lpstr> Lorenzo De' Medici </vt:lpstr>
      <vt:lpstr> “On Teaching Mathematics” (Arnold 1997)</vt:lpstr>
      <vt:lpstr>Theory and “Concrete-in-Thought”</vt:lpstr>
      <vt:lpstr>Karl Marx</vt:lpstr>
      <vt:lpstr>“Introduction” to the Grundrisse, (Nikolaus translation, modified) </vt:lpstr>
      <vt:lpstr>Surely, no one falls into this Hegelian trap today!</vt:lpstr>
      <vt:lpstr> Cecilia Flori,"Topoi for Physics"</vt:lpstr>
      <vt:lpstr>Slide 11</vt:lpstr>
      <vt:lpstr>Aron Gurwitsch</vt:lpstr>
      <vt:lpstr>Leibniz: Philosophie des Panlogismus</vt:lpstr>
      <vt:lpstr>Panlogism redivivus!</vt:lpstr>
      <vt:lpstr>Enough! Having Looked, Let us Pass On</vt:lpstr>
      <vt:lpstr>The Primacy of Process</vt:lpstr>
      <vt:lpstr>Things and Processes</vt:lpstr>
      <vt:lpstr>Marx Wartofsky</vt:lpstr>
      <vt:lpstr>Conceptual Foundations of Scientific Thought</vt:lpstr>
      <vt:lpstr>Slide 20</vt:lpstr>
      <vt:lpstr>Hans Ehrbar</vt:lpstr>
      <vt:lpstr>Annotations to Karl Marx’s Introduction to Grundrisse</vt:lpstr>
      <vt:lpstr>John F. Kennedy</vt:lpstr>
      <vt:lpstr>1963 Commencement Address, American University</vt:lpstr>
      <vt:lpstr>Chris Isham</vt:lpstr>
      <vt:lpstr>“Is it True; or is it False; or Some-where In Between? The Logic of Quantum Theory” </vt:lpstr>
      <vt:lpstr>Slide 27</vt:lpstr>
      <vt:lpstr> Two Problems: </vt:lpstr>
      <vt:lpstr>1) Conditional Properties</vt:lpstr>
      <vt:lpstr>1) Conditional Properties</vt:lpstr>
      <vt:lpstr>1) Conditional Properties</vt:lpstr>
      <vt:lpstr>Aleksandr Zinov’ev</vt:lpstr>
      <vt:lpstr>Logische Sprachregeln. Eine Einführung in die Logik</vt:lpstr>
      <vt:lpstr>Slide 34</vt:lpstr>
      <vt:lpstr>2) Primacy of Process</vt:lpstr>
      <vt:lpstr>2) Primacy of Process</vt:lpstr>
      <vt:lpstr>2) Primacy of Process</vt:lpstr>
      <vt:lpstr>2) Primacy of Process</vt:lpstr>
      <vt:lpstr>Lee Smolin</vt:lpstr>
      <vt:lpstr>Slide 40</vt:lpstr>
      <vt:lpstr> Three Roads to Quantum Gravity  </vt:lpstr>
      <vt:lpstr>Naturalness in Mathematics</vt:lpstr>
      <vt:lpstr>Jean Dieudonné</vt:lpstr>
      <vt:lpstr>A History of Algebraic and Differential Topology 1900-1960</vt:lpstr>
      <vt:lpstr>Jiří Adámek, Horst Herrlich &amp; George Strecker</vt:lpstr>
      <vt:lpstr> Abstract and Concrete Categories</vt:lpstr>
      <vt:lpstr>The Tangent Bundle and Cotangent Bundle of a Differentiable Manifold</vt:lpstr>
      <vt:lpstr>Category Theory</vt:lpstr>
      <vt:lpstr>William Lawvere</vt:lpstr>
      <vt:lpstr>“Grassman’s Dialectics and Category Theory”</vt:lpstr>
      <vt:lpstr>Ivan Kolář,  Peter W. Michor, and Jan Slovák</vt:lpstr>
      <vt:lpstr>Natural Operations in Differential Geometry</vt:lpstr>
      <vt:lpstr>Slide 53</vt:lpstr>
      <vt:lpstr>Albert Nijenhuis</vt:lpstr>
      <vt:lpstr>“Natural Bundles and Their General Properties”</vt:lpstr>
      <vt:lpstr>“Natural Bundles and Their General Properties”</vt:lpstr>
      <vt:lpstr>“Natural Bundles and Their General Properties”</vt:lpstr>
      <vt:lpstr>“Natural Bundles and Their General Properties”</vt:lpstr>
      <vt:lpstr>Naturalness in Mathematics </vt:lpstr>
      <vt:lpstr>Paolo Matteucci</vt:lpstr>
      <vt:lpstr>"Einstein-Dirac Theory on Gauge-natural Bundles" </vt:lpstr>
      <vt:lpstr>"Einstein-Dirac Theory on Gauge-natural Bundles" </vt:lpstr>
      <vt:lpstr>Natural Operations in Differential Geometry (KMS)</vt:lpstr>
      <vt:lpstr>Physical Concepts and Mathematical Structures</vt:lpstr>
      <vt:lpstr>Slide 65</vt:lpstr>
      <vt:lpstr>Theories and Bundles</vt:lpstr>
      <vt:lpstr>Slide 67</vt:lpstr>
      <vt:lpstr>Models and Sections</vt:lpstr>
      <vt:lpstr>Slide 69</vt:lpstr>
      <vt:lpstr>Particular Theory and Rule</vt:lpstr>
      <vt:lpstr>Slide 71</vt:lpstr>
      <vt:lpstr>Jet Extensions, Forgetful Functors</vt:lpstr>
      <vt:lpstr>General Relativity</vt:lpstr>
      <vt:lpstr>Albert Einstein</vt:lpstr>
      <vt:lpstr>“The Theory of Relativity” (1925)</vt:lpstr>
      <vt:lpstr>“The Theory of Relativity” (1925)</vt:lpstr>
      <vt:lpstr>“Relativity and the Problem of Space“ (1952) </vt:lpstr>
      <vt:lpstr>Slide 78</vt:lpstr>
      <vt:lpstr>Realizing Einstein’s Vision</vt:lpstr>
      <vt:lpstr>Traditional Approach: Manifold First</vt:lpstr>
      <vt:lpstr>Modern Approach: Bundles</vt:lpstr>
      <vt:lpstr>Realizing Einstein’s Vision</vt:lpstr>
      <vt:lpstr>Slide 83</vt:lpstr>
      <vt:lpstr> Background-Dependence versus Background-Independence </vt:lpstr>
      <vt:lpstr>Slide 85</vt:lpstr>
      <vt:lpstr> A Few Implications of Background-Independence </vt:lpstr>
      <vt:lpstr>Slide 87</vt:lpstr>
      <vt:lpstr> Background-Independent Theories and Diffeomorphisms </vt:lpstr>
      <vt:lpstr>Slide 89</vt:lpstr>
      <vt:lpstr>Hermann Weyl</vt:lpstr>
      <vt:lpstr> Geometry (Philosophy of Mathematics and Natural Science) </vt:lpstr>
      <vt:lpstr>Igor Shafarevich</vt:lpstr>
      <vt:lpstr> Algebra (Basic Notions of Algebra) </vt:lpstr>
      <vt:lpstr>Coordinatization (Weyl’s term)</vt:lpstr>
      <vt:lpstr>A Dialectical Detour</vt:lpstr>
      <vt:lpstr>Slide 96</vt:lpstr>
      <vt:lpstr>Slide 97</vt:lpstr>
      <vt:lpstr>Global versus Local</vt:lpstr>
      <vt:lpstr>Slide 99</vt:lpstr>
      <vt:lpstr>Closed versus Open Systems</vt:lpstr>
      <vt:lpstr>Do We Really Want Global?</vt:lpstr>
      <vt:lpstr>The Dogma of Closure</vt:lpstr>
      <vt:lpstr> A Topos Foundation for Theories of Physics: Isham and Döring (2007) </vt:lpstr>
      <vt:lpstr>Slide 104</vt:lpstr>
      <vt:lpstr>Slide 105</vt:lpstr>
      <vt:lpstr>Quantum Gravity</vt:lpstr>
      <vt:lpstr>Quantum Gravity</vt:lpstr>
      <vt:lpstr> Quantum Gravity </vt:lpstr>
      <vt:lpstr>Beyond General Relativity?</vt:lpstr>
      <vt:lpstr>Structure, Individuality, and Quantum Gravity (JS)</vt:lpstr>
      <vt:lpstr>Structure, Individuality, Quantum Gravity (cont’d)</vt:lpstr>
      <vt:lpstr>Structure, Individuality, Quantum Gravity (cont’d)</vt:lpstr>
      <vt:lpstr>Slide 113</vt:lpstr>
      <vt:lpstr> Saunders MacLane, Mathematics,   Form and Function, 1986). </vt:lpstr>
      <vt:lpstr>Slide 115</vt:lpstr>
      <vt:lpstr>Functors and People</vt:lpstr>
      <vt:lpstr>Forgetful Functor</vt:lpstr>
      <vt:lpstr>Forgetful Functors: Examples</vt:lpstr>
      <vt:lpstr>Faithful Functor (Wikipedia)</vt:lpstr>
      <vt:lpstr>Generalization and Abstraction:  Functors</vt:lpstr>
      <vt:lpstr>Slide 121</vt:lpstr>
      <vt:lpstr> The Search for Quantum Gravity </vt:lpstr>
      <vt:lpstr>A New Formal Principle?</vt:lpstr>
      <vt:lpstr>Slide 124</vt:lpstr>
      <vt:lpstr>Background-Independent Physics</vt:lpstr>
      <vt:lpstr>Background-Independent Physics</vt:lpstr>
      <vt:lpstr>I Hope You Will Be Moved to Say</vt:lpstr>
      <vt:lpstr>Thank  You ! Grazie Tanti! </vt:lpstr>
      <vt:lpstr>The following table depicts the correspondence between discrete and continuous concepts </vt:lpstr>
      <vt:lpstr>Slide 130</vt:lpstr>
      <vt:lpstr>Categories, Fibered Sets, and G-Spaces</vt:lpstr>
      <vt:lpstr>Karl Marx, “Introduction” to the Grundrisse, Nikolaus translation </vt:lpstr>
      <vt:lpstr>Slide 133</vt:lpstr>
      <vt:lpstr>Relations, internal and external</vt:lpstr>
      <vt:lpstr>  NB: All these distinctions are theory-laden    </vt:lpstr>
      <vt:lpstr>Quiddity and Haecceity</vt:lpstr>
      <vt:lpstr>Quiddity and Haecceity (cont’d)</vt:lpstr>
      <vt:lpstr>Slide 138</vt:lpstr>
      <vt:lpstr>Structures, algebraic and geometric</vt:lpstr>
      <vt:lpstr>Structures, algebraic and geometric cont’d)</vt:lpstr>
      <vt:lpstr>Coordinatization (Weyl’s word)</vt:lpstr>
      <vt:lpstr>A Dialectical Detour</vt:lpstr>
      <vt:lpstr>Left: a fiber bundle with the homeomorphism.  Right: A homeomorphism into , which does not preserve the projection, thus not revealing a fiber bundle </vt:lpstr>
      <vt:lpstr>Cecilia Flori,"Topoi for Physics"</vt:lpstr>
      <vt:lpstr>Chris Isham, “Is it True; or is it False; or Some-where In Between? The Logic of Quantum Theory”</vt:lpstr>
      <vt:lpstr> Karl Marx, From the manuscripts for Capital </vt:lpstr>
      <vt:lpstr> Illustration of the correlation of tangent space and cotangent space.</vt:lpstr>
      <vt:lpstr>Slide 148</vt:lpstr>
      <vt:lpstr>A hierarchy of concepts with partial specialization. The most general form is represented by a sheaf concept. The concept of fiber bundles is obtained by using fibers with a certain dimension. If the fiber space satisfies linear vector space properties, the concept of a vector bundle is derived. Finally, by confining the dimension of the base and fiber space, a tangent bundle is obtained</vt:lpstr>
      <vt:lpstr>Stachel and Iftime,“Fibered Manifolds, Natural Bundles, Structured Sets, G-Sets and all that: The Hole Story from Space Time to Elementary Particles”</vt:lpstr>
      <vt:lpstr>Faithful Functor (AHS)</vt:lpstr>
      <vt:lpstr>Slide 152</vt:lpstr>
      <vt:lpstr>What ‘Realist Means to I &amp;D</vt:lpstr>
      <vt:lpstr>The ‘Neo-Realist’ Interpretation </vt:lpstr>
      <vt:lpstr>The ‘Neo-Realist’ Interpretation </vt:lpstr>
      <vt:lpstr>The ‘Neo-Realist’ Interpretation </vt:lpstr>
      <vt:lpstr> A Topos Foundation for Theories of Physics: Isham and Döring (2007) </vt:lpstr>
      <vt:lpstr> Stachel, “Prolegomena to Any Future Quantum Gravity”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Structures and Categories John Stachel  Center for Einstein Studies Boston University</dc:title>
  <dc:creator>Boston University</dc:creator>
  <cp:lastModifiedBy>Boston University</cp:lastModifiedBy>
  <cp:revision>315</cp:revision>
  <dcterms:created xsi:type="dcterms:W3CDTF">2010-05-18T17:31:00Z</dcterms:created>
  <dcterms:modified xsi:type="dcterms:W3CDTF">2010-08-17T15:53:02Z</dcterms:modified>
</cp:coreProperties>
</file>