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7"/>
  </p:notesMasterIdLst>
  <p:sldIdLst>
    <p:sldId id="256" r:id="rId2"/>
    <p:sldId id="347" r:id="rId3"/>
    <p:sldId id="348" r:id="rId4"/>
    <p:sldId id="406" r:id="rId5"/>
    <p:sldId id="351" r:id="rId6"/>
    <p:sldId id="349" r:id="rId7"/>
    <p:sldId id="404" r:id="rId8"/>
    <p:sldId id="403" r:id="rId9"/>
    <p:sldId id="405" r:id="rId10"/>
    <p:sldId id="272" r:id="rId11"/>
    <p:sldId id="261" r:id="rId12"/>
    <p:sldId id="262" r:id="rId13"/>
    <p:sldId id="263" r:id="rId14"/>
    <p:sldId id="264" r:id="rId15"/>
    <p:sldId id="265" r:id="rId16"/>
    <p:sldId id="266" r:id="rId17"/>
    <p:sldId id="267" r:id="rId18"/>
    <p:sldId id="268" r:id="rId19"/>
    <p:sldId id="269" r:id="rId20"/>
    <p:sldId id="270" r:id="rId21"/>
    <p:sldId id="271" r:id="rId22"/>
    <p:sldId id="352" r:id="rId23"/>
    <p:sldId id="356" r:id="rId24"/>
    <p:sldId id="357" r:id="rId25"/>
    <p:sldId id="419" r:id="rId26"/>
    <p:sldId id="360" r:id="rId27"/>
    <p:sldId id="358" r:id="rId28"/>
    <p:sldId id="423" r:id="rId29"/>
    <p:sldId id="359" r:id="rId30"/>
    <p:sldId id="425" r:id="rId31"/>
    <p:sldId id="353" r:id="rId32"/>
    <p:sldId id="354" r:id="rId33"/>
    <p:sldId id="298" r:id="rId34"/>
    <p:sldId id="392" r:id="rId35"/>
    <p:sldId id="299" r:id="rId36"/>
    <p:sldId id="361" r:id="rId37"/>
    <p:sldId id="363" r:id="rId38"/>
    <p:sldId id="364" r:id="rId39"/>
    <p:sldId id="426" r:id="rId40"/>
    <p:sldId id="293" r:id="rId41"/>
    <p:sldId id="421" r:id="rId42"/>
    <p:sldId id="294" r:id="rId43"/>
    <p:sldId id="279" r:id="rId44"/>
    <p:sldId id="295" r:id="rId45"/>
    <p:sldId id="302" r:id="rId46"/>
    <p:sldId id="316" r:id="rId47"/>
    <p:sldId id="282" r:id="rId48"/>
    <p:sldId id="427" r:id="rId49"/>
    <p:sldId id="303" r:id="rId50"/>
    <p:sldId id="314" r:id="rId51"/>
    <p:sldId id="281" r:id="rId52"/>
    <p:sldId id="428" r:id="rId53"/>
    <p:sldId id="296" r:id="rId54"/>
    <p:sldId id="308" r:id="rId55"/>
    <p:sldId id="429" r:id="rId56"/>
    <p:sldId id="355" r:id="rId57"/>
    <p:sldId id="368" r:id="rId58"/>
    <p:sldId id="367" r:id="rId59"/>
    <p:sldId id="369" r:id="rId60"/>
    <p:sldId id="370" r:id="rId61"/>
    <p:sldId id="371" r:id="rId62"/>
    <p:sldId id="372" r:id="rId63"/>
    <p:sldId id="373" r:id="rId64"/>
    <p:sldId id="375" r:id="rId65"/>
    <p:sldId id="376" r:id="rId66"/>
    <p:sldId id="434" r:id="rId67"/>
    <p:sldId id="377" r:id="rId68"/>
    <p:sldId id="378" r:id="rId69"/>
    <p:sldId id="379" r:id="rId70"/>
    <p:sldId id="380" r:id="rId71"/>
    <p:sldId id="313" r:id="rId72"/>
    <p:sldId id="289" r:id="rId73"/>
    <p:sldId id="290" r:id="rId74"/>
    <p:sldId id="291" r:id="rId75"/>
    <p:sldId id="292" r:id="rId76"/>
    <p:sldId id="284" r:id="rId77"/>
    <p:sldId id="285" r:id="rId78"/>
    <p:sldId id="287" r:id="rId79"/>
    <p:sldId id="417" r:id="rId80"/>
    <p:sldId id="412" r:id="rId81"/>
    <p:sldId id="413" r:id="rId82"/>
    <p:sldId id="414" r:id="rId83"/>
    <p:sldId id="415" r:id="rId84"/>
    <p:sldId id="301" r:id="rId85"/>
    <p:sldId id="280" r:id="rId86"/>
    <p:sldId id="286" r:id="rId87"/>
    <p:sldId id="288" r:id="rId88"/>
    <p:sldId id="394" r:id="rId89"/>
    <p:sldId id="393" r:id="rId90"/>
    <p:sldId id="383" r:id="rId91"/>
    <p:sldId id="384" r:id="rId92"/>
    <p:sldId id="385" r:id="rId93"/>
    <p:sldId id="386" r:id="rId94"/>
    <p:sldId id="381" r:id="rId95"/>
    <p:sldId id="382" r:id="rId96"/>
    <p:sldId id="387" r:id="rId97"/>
    <p:sldId id="388" r:id="rId98"/>
    <p:sldId id="389" r:id="rId99"/>
    <p:sldId id="390" r:id="rId100"/>
    <p:sldId id="304" r:id="rId101"/>
    <p:sldId id="305" r:id="rId102"/>
    <p:sldId id="277" r:id="rId103"/>
    <p:sldId id="278" r:id="rId104"/>
    <p:sldId id="328" r:id="rId105"/>
    <p:sldId id="346" r:id="rId106"/>
    <p:sldId id="337" r:id="rId107"/>
    <p:sldId id="338" r:id="rId108"/>
    <p:sldId id="339" r:id="rId109"/>
    <p:sldId id="340" r:id="rId110"/>
    <p:sldId id="336" r:id="rId111"/>
    <p:sldId id="341" r:id="rId112"/>
    <p:sldId id="342" r:id="rId113"/>
    <p:sldId id="343" r:id="rId114"/>
    <p:sldId id="344" r:id="rId115"/>
    <p:sldId id="329" r:id="rId116"/>
    <p:sldId id="330" r:id="rId117"/>
    <p:sldId id="331" r:id="rId118"/>
    <p:sldId id="332" r:id="rId119"/>
    <p:sldId id="333" r:id="rId120"/>
    <p:sldId id="334" r:id="rId121"/>
    <p:sldId id="335" r:id="rId122"/>
    <p:sldId id="365" r:id="rId123"/>
    <p:sldId id="366" r:id="rId124"/>
    <p:sldId id="326" r:id="rId125"/>
    <p:sldId id="317" r:id="rId126"/>
    <p:sldId id="320" r:id="rId127"/>
    <p:sldId id="319" r:id="rId128"/>
    <p:sldId id="418" r:id="rId129"/>
    <p:sldId id="321" r:id="rId130"/>
    <p:sldId id="345" r:id="rId131"/>
    <p:sldId id="322" r:id="rId132"/>
    <p:sldId id="323" r:id="rId133"/>
    <p:sldId id="324" r:id="rId134"/>
    <p:sldId id="325" r:id="rId135"/>
    <p:sldId id="327" r:id="rId136"/>
    <p:sldId id="408" r:id="rId137"/>
    <p:sldId id="409" r:id="rId138"/>
    <p:sldId id="410" r:id="rId139"/>
    <p:sldId id="411" r:id="rId140"/>
    <p:sldId id="312" r:id="rId141"/>
    <p:sldId id="395" r:id="rId142"/>
    <p:sldId id="396" r:id="rId143"/>
    <p:sldId id="397" r:id="rId144"/>
    <p:sldId id="398" r:id="rId145"/>
    <p:sldId id="310" r:id="rId146"/>
    <p:sldId id="273" r:id="rId147"/>
    <p:sldId id="275" r:id="rId148"/>
    <p:sldId id="274" r:id="rId149"/>
    <p:sldId id="399" r:id="rId150"/>
    <p:sldId id="400" r:id="rId151"/>
    <p:sldId id="401" r:id="rId152"/>
    <p:sldId id="407" r:id="rId153"/>
    <p:sldId id="311" r:id="rId154"/>
    <p:sldId id="260" r:id="rId155"/>
    <p:sldId id="422" r:id="rId15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15620"/>
    <p:restoredTop sz="94660"/>
  </p:normalViewPr>
  <p:slideViewPr>
    <p:cSldViewPr>
      <p:cViewPr>
        <p:scale>
          <a:sx n="30" d="100"/>
          <a:sy n="30" d="100"/>
        </p:scale>
        <p:origin x="-1242" y="-10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535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481F2721-4003-4078-A0D9-3AA461844A4C}" type="datetimeFigureOut">
              <a:rPr lang="en-US"/>
              <a:pPr>
                <a:defRPr/>
              </a:pPr>
              <a:t>8/17/2010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E8AEFD2-E9A5-45DF-ADEC-CB562A251B7F}" type="slidenum">
              <a:rPr lang="en-US"/>
              <a:pPr>
                <a:defRPr/>
              </a:pPr>
              <a:t>‹#›</a:t>
            </a:fld>
            <a:endParaRPr lang="en-US"/>
          </a:p>
        </p:txBody>
      </p:sp>
    </p:spTree>
    <p:extLst>
      <p:ext uri="{BB962C8B-B14F-4D97-AF65-F5344CB8AC3E}">
        <p14:creationId xmlns:p14="http://schemas.microsoft.com/office/powerpoint/2010/main" xmlns="" val="19275534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F02BF7-19A6-4C11-AAAA-F30EF4290A62}" type="slidenum">
              <a:rPr lang="en-US"/>
              <a:pPr fontAlgn="base">
                <a:spcBef>
                  <a:spcPct val="0"/>
                </a:spcBef>
                <a:spcAft>
                  <a:spcPct val="0"/>
                </a:spcAft>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E7D09E-262E-49D2-B014-7768250BCD37}" type="slidenum">
              <a:rPr lang="en-US"/>
              <a:pPr fontAlgn="base">
                <a:spcBef>
                  <a:spcPct val="0"/>
                </a:spcBef>
                <a:spcAft>
                  <a:spcPct val="0"/>
                </a:spcAft>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F69310-74A9-42B2-AF14-010649F8BBD9}" type="slidenum">
              <a:rPr lang="en-US"/>
              <a:pPr fontAlgn="base">
                <a:spcBef>
                  <a:spcPct val="0"/>
                </a:spcBef>
                <a:spcAft>
                  <a:spcPct val="0"/>
                </a:spcAft>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A530D0-743D-4F53-AE34-FE1E8661398F}" type="slidenum">
              <a:rPr lang="en-US"/>
              <a:pPr fontAlgn="base">
                <a:spcBef>
                  <a:spcPct val="0"/>
                </a:spcBef>
                <a:spcAft>
                  <a:spcPct val="0"/>
                </a:spcAft>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50EF48-6FA6-4FEE-B3BE-C8215696DCA1}" type="slidenum">
              <a:rPr lang="en-US"/>
              <a:pPr fontAlgn="base">
                <a:spcBef>
                  <a:spcPct val="0"/>
                </a:spcBef>
                <a:spcAft>
                  <a:spcPct val="0"/>
                </a:spcAft>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804309-B652-4D39-BB96-70A1B0831D83}" type="slidenum">
              <a:rPr lang="en-US"/>
              <a:pPr fontAlgn="base">
                <a:spcBef>
                  <a:spcPct val="0"/>
                </a:spcBef>
                <a:spcAft>
                  <a:spcPct val="0"/>
                </a:spcAft>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764136-FE89-426B-BF0D-0912BE89D695}" type="slidenum">
              <a:rPr lang="en-US"/>
              <a:pPr fontAlgn="base">
                <a:spcBef>
                  <a:spcPct val="0"/>
                </a:spcBef>
                <a:spcAft>
                  <a:spcPct val="0"/>
                </a:spcAft>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41E6D5-6E60-4FCD-88C1-82864C65C446}" type="slidenum">
              <a:rPr lang="en-US"/>
              <a:pPr fontAlgn="base">
                <a:spcBef>
                  <a:spcPct val="0"/>
                </a:spcBef>
                <a:spcAft>
                  <a:spcPct val="0"/>
                </a:spcAft>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3A07C75-CF7D-4724-9BD7-27AEC62C62DB}" type="slidenum">
              <a:rPr lang="en-US"/>
              <a:pPr fontAlgn="base">
                <a:spcBef>
                  <a:spcPct val="0"/>
                </a:spcBef>
                <a:spcAft>
                  <a:spcPct val="0"/>
                </a:spcAft>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2EA8BF-4E38-4EDB-B466-5F766DA9CA77}" type="slidenum">
              <a:rPr lang="en-US"/>
              <a:pPr fontAlgn="base">
                <a:spcBef>
                  <a:spcPct val="0"/>
                </a:spcBef>
                <a:spcAft>
                  <a:spcPct val="0"/>
                </a:spcAft>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8923B99-C379-4552-BD2F-F8A81D4998E2}" type="slidenum">
              <a:rPr lang="en-US"/>
              <a:pPr fontAlgn="base">
                <a:spcBef>
                  <a:spcPct val="0"/>
                </a:spcBef>
                <a:spcAft>
                  <a:spcPct val="0"/>
                </a:spcAft>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7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8E65CE8-38C0-4585-893E-75C77139F997}" type="slidenum">
              <a:rPr lang="en-US"/>
              <a:pPr fontAlgn="base">
                <a:spcBef>
                  <a:spcPct val="0"/>
                </a:spcBef>
                <a:spcAft>
                  <a:spcPct val="0"/>
                </a:spcAft>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1D09FE-42B9-475E-8888-B7DED2F6841C}" type="slidenum">
              <a:rPr lang="en-US"/>
              <a:pPr fontAlgn="base">
                <a:spcBef>
                  <a:spcPct val="0"/>
                </a:spcBef>
                <a:spcAft>
                  <a:spcPct val="0"/>
                </a:spcAft>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5B34F5-DD06-40D8-B8AD-6BFB6095FC86}" type="slidenum">
              <a:rPr lang="en-US"/>
              <a:pPr fontAlgn="base">
                <a:spcBef>
                  <a:spcPct val="0"/>
                </a:spcBef>
                <a:spcAft>
                  <a:spcPct val="0"/>
                </a:spcAft>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BEA9FC-4C77-4129-ADAF-A4D6104B5E48}" type="slidenum">
              <a:rPr lang="en-US"/>
              <a:pPr fontAlgn="base">
                <a:spcBef>
                  <a:spcPct val="0"/>
                </a:spcBef>
                <a:spcAft>
                  <a:spcPct val="0"/>
                </a:spcAft>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87E3E7F-C1B0-489B-8A86-2A0A1D205473}" type="slidenum">
              <a:rPr lang="en-US"/>
              <a:pPr fontAlgn="base">
                <a:spcBef>
                  <a:spcPct val="0"/>
                </a:spcBef>
                <a:spcAft>
                  <a:spcPct val="0"/>
                </a:spcAft>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81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FAEE0D-4101-4BAF-9BBB-C7A902C7047E}" type="slidenum">
              <a:rPr lang="en-US"/>
              <a:pPr fontAlgn="base">
                <a:spcBef>
                  <a:spcPct val="0"/>
                </a:spcBef>
                <a:spcAft>
                  <a:spcPct val="0"/>
                </a:spcAft>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D6E14FD-7F52-4571-86A6-EEBE2D84F915}" type="slidenum">
              <a:rPr lang="en-US"/>
              <a:pPr fontAlgn="base">
                <a:spcBef>
                  <a:spcPct val="0"/>
                </a:spcBef>
                <a:spcAft>
                  <a:spcPct val="0"/>
                </a:spcAft>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2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482890-5502-4A57-8B7B-020DFD233998}" type="slidenum">
              <a:rPr lang="en-US"/>
              <a:pPr fontAlgn="base">
                <a:spcBef>
                  <a:spcPct val="0"/>
                </a:spcBef>
                <a:spcAft>
                  <a:spcPct val="0"/>
                </a:spcAft>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42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A6923A-C661-486D-9CE2-299B80F1C836}" type="slidenum">
              <a:rPr lang="en-US"/>
              <a:pPr fontAlgn="base">
                <a:spcBef>
                  <a:spcPct val="0"/>
                </a:spcBef>
                <a:spcAft>
                  <a:spcPct val="0"/>
                </a:spcAft>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63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B2A7036-333C-4074-86D1-BC9B21B9B597}" type="slidenum">
              <a:rPr lang="en-US"/>
              <a:pPr fontAlgn="base">
                <a:spcBef>
                  <a:spcPct val="0"/>
                </a:spcBef>
                <a:spcAft>
                  <a:spcPct val="0"/>
                </a:spcAft>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17BA63-2750-47F1-A991-12576AD939A7}" type="slidenum">
              <a:rPr lang="en-US"/>
              <a:pPr fontAlgn="base">
                <a:spcBef>
                  <a:spcPct val="0"/>
                </a:spcBef>
                <a:spcAft>
                  <a:spcPct val="0"/>
                </a:spcAft>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B8D552-1B68-4C2A-873C-238673B2DD38}" type="slidenum">
              <a:rPr lang="en-US"/>
              <a:pPr fontAlgn="base">
                <a:spcBef>
                  <a:spcPct val="0"/>
                </a:spcBef>
                <a:spcAft>
                  <a:spcPct val="0"/>
                </a:spcAft>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24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BB985A-42BD-4971-AEBF-BD9C653F211D}" type="slidenum">
              <a:rPr lang="en-US"/>
              <a:pPr fontAlgn="base">
                <a:spcBef>
                  <a:spcPct val="0"/>
                </a:spcBef>
                <a:spcAft>
                  <a:spcPct val="0"/>
                </a:spcAft>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FE8AEFD2-E9A5-45DF-ADEC-CB562A251B7F}" type="slidenum">
              <a:rPr lang="en-US" smtClean="0"/>
              <a:pPr>
                <a:defRPr/>
              </a:pPr>
              <a:t>25</a:t>
            </a:fld>
            <a:endParaRPr lang="en-US"/>
          </a:p>
        </p:txBody>
      </p:sp>
    </p:spTree>
    <p:extLst>
      <p:ext uri="{BB962C8B-B14F-4D97-AF65-F5344CB8AC3E}">
        <p14:creationId xmlns:p14="http://schemas.microsoft.com/office/powerpoint/2010/main" xmlns="" val="12661804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4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B219F7-6E8E-49E2-8150-6CD39A8A2D9B}" type="slidenum">
              <a:rPr lang="en-US"/>
              <a:pPr fontAlgn="base">
                <a:spcBef>
                  <a:spcPct val="0"/>
                </a:spcBef>
                <a:spcAft>
                  <a:spcPct val="0"/>
                </a:spcAft>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65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51588C-FE91-4EAA-86F0-700EF0624B6B}" type="slidenum">
              <a:rPr lang="en-US"/>
              <a:pPr fontAlgn="base">
                <a:spcBef>
                  <a:spcPct val="0"/>
                </a:spcBef>
                <a:spcAft>
                  <a:spcPct val="0"/>
                </a:spcAft>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86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58844E-C85F-4586-802F-35193A62EBBA}" type="slidenum">
              <a:rPr lang="en-US"/>
              <a:pPr fontAlgn="base">
                <a:spcBef>
                  <a:spcPct val="0"/>
                </a:spcBef>
                <a:spcAft>
                  <a:spcPct val="0"/>
                </a:spcAft>
                <a:defRPr/>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06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803D39-62D6-4B26-A0CF-05AF8DCF97AE}" type="slidenum">
              <a:rPr lang="en-US"/>
              <a:pPr fontAlgn="base">
                <a:spcBef>
                  <a:spcPct val="0"/>
                </a:spcBef>
                <a:spcAft>
                  <a:spcPct val="0"/>
                </a:spcAft>
                <a:defRPr/>
              </a:pPr>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27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3FDDAA-510F-4514-A65F-93406976E659}" type="slidenum">
              <a:rPr lang="en-US"/>
              <a:pPr fontAlgn="base">
                <a:spcBef>
                  <a:spcPct val="0"/>
                </a:spcBef>
                <a:spcAft>
                  <a:spcPct val="0"/>
                </a:spcAft>
                <a:defRPr/>
              </a:pPr>
              <a:t>32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47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F0DB68-708F-42D5-A5E2-B35CFAA3674F}" type="slidenum">
              <a:rPr lang="en-US"/>
              <a:pPr fontAlgn="base">
                <a:spcBef>
                  <a:spcPct val="0"/>
                </a:spcBef>
                <a:spcAft>
                  <a:spcPct val="0"/>
                </a:spcAft>
                <a:defRPr/>
              </a:pPr>
              <a:t>33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68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93EC33-B010-4016-B307-A3910DB0EF17}" type="slidenum">
              <a:rPr lang="en-US"/>
              <a:pPr fontAlgn="base">
                <a:spcBef>
                  <a:spcPct val="0"/>
                </a:spcBef>
                <a:spcAft>
                  <a:spcPct val="0"/>
                </a:spcAft>
                <a:defRPr/>
              </a:pPr>
              <a:t>34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88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B059917-E3D9-4580-8C4C-C5731FDB6445}" type="slidenum">
              <a:rPr lang="en-US"/>
              <a:pPr fontAlgn="base">
                <a:spcBef>
                  <a:spcPct val="0"/>
                </a:spcBef>
                <a:spcAft>
                  <a:spcPct val="0"/>
                </a:spcAft>
                <a:defRPr/>
              </a:pPr>
              <a:t>35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08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6D95EB8-DD46-4543-BA4A-657D6463A69F}" type="slidenum">
              <a:rPr lang="en-US"/>
              <a:pPr fontAlgn="base">
                <a:spcBef>
                  <a:spcPct val="0"/>
                </a:spcBef>
                <a:spcAft>
                  <a:spcPct val="0"/>
                </a:spcAft>
                <a:defRPr/>
              </a:pPr>
              <a:t>36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2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D52DB7-F33F-464E-B067-E89F07603140}" type="slidenum">
              <a:rPr lang="en-US"/>
              <a:pPr fontAlgn="base">
                <a:spcBef>
                  <a:spcPct val="0"/>
                </a:spcBef>
                <a:spcAft>
                  <a:spcPct val="0"/>
                </a:spcAft>
                <a:defRPr/>
              </a:pPr>
              <a:t>37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bwMode="auto">
          <a:noFill/>
          <a:ln>
            <a:solidFill>
              <a:srgbClr val="000000"/>
            </a:solidFill>
            <a:miter lim="800000"/>
            <a:headEnd/>
            <a:tailEnd/>
          </a:ln>
        </p:spPr>
      </p:sp>
      <p:sp>
        <p:nvSpPr>
          <p:cNvPr id="849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49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77E2C4-DDEC-46BE-8984-04ED786AEE76}" type="slidenum">
              <a:rPr lang="en-US"/>
              <a:pPr fontAlgn="base">
                <a:spcBef>
                  <a:spcPct val="0"/>
                </a:spcBef>
                <a:spcAft>
                  <a:spcPct val="0"/>
                </a:spcAft>
                <a:defRPr/>
              </a:pPr>
              <a:t>38</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p:spPr>
      </p:sp>
      <p:sp>
        <p:nvSpPr>
          <p:cNvPr id="870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70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194F66A-DBE6-4793-B8D7-36EA20C6FD03}" type="slidenum">
              <a:rPr lang="en-US"/>
              <a:pPr fontAlgn="base">
                <a:spcBef>
                  <a:spcPct val="0"/>
                </a:spcBef>
                <a:spcAft>
                  <a:spcPct val="0"/>
                </a:spcAft>
                <a:defRPr/>
              </a:pPr>
              <a:t>40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90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ED4799-1C01-4730-BC97-893E1E238EB0}" type="slidenum">
              <a:rPr lang="en-US"/>
              <a:pPr fontAlgn="base">
                <a:spcBef>
                  <a:spcPct val="0"/>
                </a:spcBef>
                <a:spcAft>
                  <a:spcPct val="0"/>
                </a:spcAft>
                <a:defRPr/>
              </a:pPr>
              <a:t>42</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31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09D480-9EEF-4FAE-8BFB-A776603047EC}" type="slidenum">
              <a:rPr lang="en-US"/>
              <a:pPr fontAlgn="base">
                <a:spcBef>
                  <a:spcPct val="0"/>
                </a:spcBef>
                <a:spcAft>
                  <a:spcPct val="0"/>
                </a:spcAft>
                <a:defRPr/>
              </a:pPr>
              <a:t>43</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bwMode="auto">
          <a:noFill/>
          <a:ln>
            <a:solidFill>
              <a:srgbClr val="000000"/>
            </a:solidFill>
            <a:miter lim="800000"/>
            <a:headEnd/>
            <a:tailEnd/>
          </a:ln>
        </p:spPr>
      </p:sp>
      <p:sp>
        <p:nvSpPr>
          <p:cNvPr id="952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52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3AA5BF-95F6-4902-8AC0-C5A4A37E7A29}" type="slidenum">
              <a:rPr lang="en-US"/>
              <a:pPr fontAlgn="base">
                <a:spcBef>
                  <a:spcPct val="0"/>
                </a:spcBef>
                <a:spcAft>
                  <a:spcPct val="0"/>
                </a:spcAft>
                <a:defRPr/>
              </a:pPr>
              <a:t>44</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72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A76E90D-BE8F-4E59-84EE-7295FA97DA44}" type="slidenum">
              <a:rPr lang="en-US"/>
              <a:pPr fontAlgn="base">
                <a:spcBef>
                  <a:spcPct val="0"/>
                </a:spcBef>
                <a:spcAft>
                  <a:spcPct val="0"/>
                </a:spcAft>
                <a:defRPr/>
              </a:pPr>
              <a:t>45</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93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10597B-7B7E-4DB6-BB5E-EBE155DFE620}" type="slidenum">
              <a:rPr lang="en-US"/>
              <a:pPr fontAlgn="base">
                <a:spcBef>
                  <a:spcPct val="0"/>
                </a:spcBef>
                <a:spcAft>
                  <a:spcPct val="0"/>
                </a:spcAft>
                <a:defRPr/>
              </a:pPr>
              <a:t>46</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bwMode="auto">
          <a:noFill/>
          <a:ln>
            <a:solidFill>
              <a:srgbClr val="000000"/>
            </a:solidFill>
            <a:miter lim="800000"/>
            <a:headEnd/>
            <a:tailEnd/>
          </a:ln>
        </p:spPr>
      </p:sp>
      <p:sp>
        <p:nvSpPr>
          <p:cNvPr id="1013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13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40C435C-6624-4D44-9386-BC15D3B64D11}" type="slidenum">
              <a:rPr lang="en-US"/>
              <a:pPr fontAlgn="base">
                <a:spcBef>
                  <a:spcPct val="0"/>
                </a:spcBef>
                <a:spcAft>
                  <a:spcPct val="0"/>
                </a:spcAft>
                <a:defRPr/>
              </a:pPr>
              <a:t>47</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bwMode="auto">
          <a:noFill/>
          <a:ln>
            <a:solidFill>
              <a:srgbClr val="000000"/>
            </a:solidFill>
            <a:miter lim="800000"/>
            <a:headEnd/>
            <a:tailEnd/>
          </a:ln>
        </p:spPr>
      </p:sp>
      <p:sp>
        <p:nvSpPr>
          <p:cNvPr id="1034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34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D8028C8-9548-4EDC-99B4-5018443E6E7C}" type="slidenum">
              <a:rPr lang="en-US"/>
              <a:pPr fontAlgn="base">
                <a:spcBef>
                  <a:spcPct val="0"/>
                </a:spcBef>
                <a:spcAft>
                  <a:spcPct val="0"/>
                </a:spcAft>
                <a:defRPr/>
              </a:pPr>
              <a:t>49</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p:cNvSpPr>
          <p:nvPr>
            <p:ph type="sldImg"/>
          </p:nvPr>
        </p:nvSpPr>
        <p:spPr bwMode="auto">
          <a:noFill/>
          <a:ln>
            <a:solidFill>
              <a:srgbClr val="000000"/>
            </a:solidFill>
            <a:miter lim="800000"/>
            <a:headEnd/>
            <a:tailEnd/>
          </a:ln>
        </p:spPr>
      </p:sp>
      <p:sp>
        <p:nvSpPr>
          <p:cNvPr id="105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54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F650A6-9ABC-48B6-A0F0-714FAFD2A1F2}" type="slidenum">
              <a:rPr lang="en-US"/>
              <a:pPr fontAlgn="base">
                <a:spcBef>
                  <a:spcPct val="0"/>
                </a:spcBef>
                <a:spcAft>
                  <a:spcPct val="0"/>
                </a:spcAft>
                <a:defRPr/>
              </a:pPr>
              <a:t>50</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p:cNvSpPr>
            <a:spLocks noGrp="1" noRot="1" noChangeAspect="1"/>
          </p:cNvSpPr>
          <p:nvPr>
            <p:ph type="sldImg"/>
          </p:nvPr>
        </p:nvSpPr>
        <p:spPr bwMode="auto">
          <a:noFill/>
          <a:ln>
            <a:solidFill>
              <a:srgbClr val="000000"/>
            </a:solidFill>
            <a:miter lim="800000"/>
            <a:headEnd/>
            <a:tailEnd/>
          </a:ln>
        </p:spPr>
      </p:sp>
      <p:sp>
        <p:nvSpPr>
          <p:cNvPr id="1075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75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CE5ED9-C08D-48D5-B4CC-D38701C39AB6}" type="slidenum">
              <a:rPr lang="en-US"/>
              <a:pPr fontAlgn="base">
                <a:spcBef>
                  <a:spcPct val="0"/>
                </a:spcBef>
                <a:spcAft>
                  <a:spcPct val="0"/>
                </a:spcAft>
                <a:defRPr/>
              </a:pPr>
              <a:t>51</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p:cNvSpPr>
            <a:spLocks noGrp="1" noRot="1" noChangeAspect="1"/>
          </p:cNvSpPr>
          <p:nvPr>
            <p:ph type="sldImg"/>
          </p:nvPr>
        </p:nvSpPr>
        <p:spPr bwMode="auto">
          <a:noFill/>
          <a:ln>
            <a:solidFill>
              <a:srgbClr val="000000"/>
            </a:solidFill>
            <a:miter lim="800000"/>
            <a:headEnd/>
            <a:tailEnd/>
          </a:ln>
        </p:spPr>
      </p:sp>
      <p:sp>
        <p:nvSpPr>
          <p:cNvPr id="1095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95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5A62CE-CAD1-47E7-B808-33C012CD8A4E}" type="slidenum">
              <a:rPr lang="en-US"/>
              <a:pPr fontAlgn="base">
                <a:spcBef>
                  <a:spcPct val="0"/>
                </a:spcBef>
                <a:spcAft>
                  <a:spcPct val="0"/>
                </a:spcAft>
                <a:defRPr/>
              </a:pPr>
              <a:t>53</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bwMode="auto">
          <a:noFill/>
          <a:ln>
            <a:solidFill>
              <a:srgbClr val="000000"/>
            </a:solidFill>
            <a:miter lim="800000"/>
            <a:headEnd/>
            <a:tailEnd/>
          </a:ln>
        </p:spPr>
      </p:sp>
      <p:sp>
        <p:nvSpPr>
          <p:cNvPr id="1116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16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972396-12B6-4985-B1CB-9AA911821845}" type="slidenum">
              <a:rPr lang="en-US"/>
              <a:pPr fontAlgn="base">
                <a:spcBef>
                  <a:spcPct val="0"/>
                </a:spcBef>
                <a:spcAft>
                  <a:spcPct val="0"/>
                </a:spcAft>
                <a:defRPr/>
              </a:pPr>
              <a:t>54</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p:cNvSpPr>
          <p:nvPr>
            <p:ph type="sldImg"/>
          </p:nvPr>
        </p:nvSpPr>
        <p:spPr bwMode="auto">
          <a:noFill/>
          <a:ln>
            <a:solidFill>
              <a:srgbClr val="000000"/>
            </a:solidFill>
            <a:miter lim="800000"/>
            <a:headEnd/>
            <a:tailEnd/>
          </a:ln>
        </p:spPr>
      </p:sp>
      <p:sp>
        <p:nvSpPr>
          <p:cNvPr id="113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36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17C660-3ECB-4D47-A87E-DA8D4149127B}" type="slidenum">
              <a:rPr lang="en-US"/>
              <a:pPr fontAlgn="base">
                <a:spcBef>
                  <a:spcPct val="0"/>
                </a:spcBef>
                <a:spcAft>
                  <a:spcPct val="0"/>
                </a:spcAft>
                <a:defRPr/>
              </a:pPr>
              <a:t>56</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p:cNvSpPr>
          <p:nvPr>
            <p:ph type="sldImg"/>
          </p:nvPr>
        </p:nvSpPr>
        <p:spPr bwMode="auto">
          <a:noFill/>
          <a:ln>
            <a:solidFill>
              <a:srgbClr val="000000"/>
            </a:solidFill>
            <a:miter lim="800000"/>
            <a:headEnd/>
            <a:tailEnd/>
          </a:ln>
        </p:spPr>
      </p:sp>
      <p:sp>
        <p:nvSpPr>
          <p:cNvPr id="1157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57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022EA9-B745-41FA-80A1-EF09E8AA6DB2}" type="slidenum">
              <a:rPr lang="en-US"/>
              <a:pPr fontAlgn="base">
                <a:spcBef>
                  <a:spcPct val="0"/>
                </a:spcBef>
                <a:spcAft>
                  <a:spcPct val="0"/>
                </a:spcAft>
                <a:defRPr/>
              </a:pPr>
              <a:t>57</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bwMode="auto">
          <a:noFill/>
          <a:ln>
            <a:solidFill>
              <a:srgbClr val="000000"/>
            </a:solidFill>
            <a:miter lim="800000"/>
            <a:headEnd/>
            <a:tailEnd/>
          </a:ln>
        </p:spPr>
      </p:sp>
      <p:sp>
        <p:nvSpPr>
          <p:cNvPr id="1177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77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B8E8F7A-5270-4DE4-8371-115903AAACA0}" type="slidenum">
              <a:rPr lang="en-US"/>
              <a:pPr fontAlgn="base">
                <a:spcBef>
                  <a:spcPct val="0"/>
                </a:spcBef>
                <a:spcAft>
                  <a:spcPct val="0"/>
                </a:spcAft>
                <a:defRPr/>
              </a:pPr>
              <a:t>58</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Image Placeholder 1"/>
          <p:cNvSpPr>
            <a:spLocks noGrp="1" noRot="1" noChangeAspect="1"/>
          </p:cNvSpPr>
          <p:nvPr>
            <p:ph type="sldImg"/>
          </p:nvPr>
        </p:nvSpPr>
        <p:spPr bwMode="auto">
          <a:noFill/>
          <a:ln>
            <a:solidFill>
              <a:srgbClr val="000000"/>
            </a:solidFill>
            <a:miter lim="800000"/>
            <a:headEnd/>
            <a:tailEnd/>
          </a:ln>
        </p:spPr>
      </p:sp>
      <p:sp>
        <p:nvSpPr>
          <p:cNvPr id="1198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98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F0906D7-D83A-4765-BC36-64532C2FCC4F}" type="slidenum">
              <a:rPr lang="en-US"/>
              <a:pPr fontAlgn="base">
                <a:spcBef>
                  <a:spcPct val="0"/>
                </a:spcBef>
                <a:spcAft>
                  <a:spcPct val="0"/>
                </a:spcAft>
                <a:defRPr/>
              </a:pPr>
              <a:t>59</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p:cNvSpPr>
          <p:nvPr>
            <p:ph type="sldImg"/>
          </p:nvPr>
        </p:nvSpPr>
        <p:spPr bwMode="auto">
          <a:noFill/>
          <a:ln>
            <a:solidFill>
              <a:srgbClr val="000000"/>
            </a:solidFill>
            <a:miter lim="800000"/>
            <a:headEnd/>
            <a:tailEnd/>
          </a:ln>
        </p:spPr>
      </p:sp>
      <p:sp>
        <p:nvSpPr>
          <p:cNvPr id="1218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218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8C994C5-86D5-4C7D-8208-8EF9FCCC84FA}" type="slidenum">
              <a:rPr lang="en-US"/>
              <a:pPr fontAlgn="base">
                <a:spcBef>
                  <a:spcPct val="0"/>
                </a:spcBef>
                <a:spcAft>
                  <a:spcPct val="0"/>
                </a:spcAft>
                <a:defRPr/>
              </a:pPr>
              <a:t>60</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bwMode="auto">
          <a:noFill/>
          <a:ln>
            <a:solidFill>
              <a:srgbClr val="000000"/>
            </a:solidFill>
            <a:miter lim="800000"/>
            <a:headEnd/>
            <a:tailEnd/>
          </a:ln>
        </p:spPr>
      </p:sp>
      <p:sp>
        <p:nvSpPr>
          <p:cNvPr id="1239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239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FBBCBC-02DC-482A-A99A-87F348FABD6E}" type="slidenum">
              <a:rPr lang="en-US"/>
              <a:pPr fontAlgn="base">
                <a:spcBef>
                  <a:spcPct val="0"/>
                </a:spcBef>
                <a:spcAft>
                  <a:spcPct val="0"/>
                </a:spcAft>
                <a:defRPr/>
              </a:pPr>
              <a:t>61</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bwMode="auto">
          <a:noFill/>
          <a:ln>
            <a:solidFill>
              <a:srgbClr val="000000"/>
            </a:solidFill>
            <a:miter lim="800000"/>
            <a:headEnd/>
            <a:tailEnd/>
          </a:ln>
        </p:spPr>
      </p:sp>
      <p:sp>
        <p:nvSpPr>
          <p:cNvPr id="1259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259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1EEBE3-E9B0-4906-8C84-D6A09CC2CE3E}" type="slidenum">
              <a:rPr lang="en-US"/>
              <a:pPr fontAlgn="base">
                <a:spcBef>
                  <a:spcPct val="0"/>
                </a:spcBef>
                <a:spcAft>
                  <a:spcPct val="0"/>
                </a:spcAft>
                <a:defRPr/>
              </a:pPr>
              <a:t>62</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bwMode="auto">
          <a:noFill/>
          <a:ln>
            <a:solidFill>
              <a:srgbClr val="000000"/>
            </a:solidFill>
            <a:miter lim="800000"/>
            <a:headEnd/>
            <a:tailEnd/>
          </a:ln>
        </p:spPr>
      </p:sp>
      <p:sp>
        <p:nvSpPr>
          <p:cNvPr id="1280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280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E38902-D7AA-47BE-97BF-B4582F243506}" type="slidenum">
              <a:rPr lang="en-US"/>
              <a:pPr fontAlgn="base">
                <a:spcBef>
                  <a:spcPct val="0"/>
                </a:spcBef>
                <a:spcAft>
                  <a:spcPct val="0"/>
                </a:spcAft>
                <a:defRPr/>
              </a:pPr>
              <a:t>63</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p:cNvSpPr>
          <p:nvPr>
            <p:ph type="sldImg"/>
          </p:nvPr>
        </p:nvSpPr>
        <p:spPr bwMode="auto">
          <a:noFill/>
          <a:ln>
            <a:solidFill>
              <a:srgbClr val="000000"/>
            </a:solidFill>
            <a:miter lim="800000"/>
            <a:headEnd/>
            <a:tailEnd/>
          </a:ln>
        </p:spPr>
      </p:sp>
      <p:sp>
        <p:nvSpPr>
          <p:cNvPr id="1300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300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105063-9491-4C61-B220-D59AD9808351}" type="slidenum">
              <a:rPr lang="en-US"/>
              <a:pPr fontAlgn="base">
                <a:spcBef>
                  <a:spcPct val="0"/>
                </a:spcBef>
                <a:spcAft>
                  <a:spcPct val="0"/>
                </a:spcAft>
                <a:defRPr/>
              </a:pPr>
              <a:t>64</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p:cNvSpPr>
          <p:nvPr>
            <p:ph type="sldImg"/>
          </p:nvPr>
        </p:nvSpPr>
        <p:spPr bwMode="auto">
          <a:noFill/>
          <a:ln>
            <a:solidFill>
              <a:srgbClr val="000000"/>
            </a:solidFill>
            <a:miter lim="800000"/>
            <a:headEnd/>
            <a:tailEnd/>
          </a:ln>
        </p:spPr>
      </p:sp>
      <p:sp>
        <p:nvSpPr>
          <p:cNvPr id="1320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320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184BF39-5115-48CF-8AD4-5F955184BD63}" type="slidenum">
              <a:rPr lang="en-US"/>
              <a:pPr fontAlgn="base">
                <a:spcBef>
                  <a:spcPct val="0"/>
                </a:spcBef>
                <a:spcAft>
                  <a:spcPct val="0"/>
                </a:spcAft>
                <a:defRPr/>
              </a:pPr>
              <a:t>65</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bwMode="auto">
          <a:noFill/>
          <a:ln>
            <a:solidFill>
              <a:srgbClr val="000000"/>
            </a:solidFill>
            <a:miter lim="800000"/>
            <a:headEnd/>
            <a:tailEnd/>
          </a:ln>
        </p:spPr>
      </p:sp>
      <p:sp>
        <p:nvSpPr>
          <p:cNvPr id="1341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341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AC0F522-1527-4771-BC7A-919218025D1B}" type="slidenum">
              <a:rPr lang="en-US"/>
              <a:pPr fontAlgn="base">
                <a:spcBef>
                  <a:spcPct val="0"/>
                </a:spcBef>
                <a:spcAft>
                  <a:spcPct val="0"/>
                </a:spcAft>
                <a:defRPr/>
              </a:pPr>
              <a:t>67</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bwMode="auto">
          <a:noFill/>
          <a:ln>
            <a:solidFill>
              <a:srgbClr val="000000"/>
            </a:solidFill>
            <a:miter lim="800000"/>
            <a:headEnd/>
            <a:tailEnd/>
          </a:ln>
        </p:spPr>
      </p:sp>
      <p:sp>
        <p:nvSpPr>
          <p:cNvPr id="1361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361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FE63E2-D401-4607-AA98-CA0C04649D9A}" type="slidenum">
              <a:rPr lang="en-US"/>
              <a:pPr fontAlgn="base">
                <a:spcBef>
                  <a:spcPct val="0"/>
                </a:spcBef>
                <a:spcAft>
                  <a:spcPct val="0"/>
                </a:spcAft>
                <a:defRPr/>
              </a:pPr>
              <a:t>68</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bwMode="auto">
          <a:noFill/>
          <a:ln>
            <a:solidFill>
              <a:srgbClr val="000000"/>
            </a:solidFill>
            <a:miter lim="800000"/>
            <a:headEnd/>
            <a:tailEnd/>
          </a:ln>
        </p:spPr>
      </p:sp>
      <p:sp>
        <p:nvSpPr>
          <p:cNvPr id="1382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382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1B0465-F738-400D-8EEA-C39D215C91BD}" type="slidenum">
              <a:rPr lang="en-US"/>
              <a:pPr fontAlgn="base">
                <a:spcBef>
                  <a:spcPct val="0"/>
                </a:spcBef>
                <a:spcAft>
                  <a:spcPct val="0"/>
                </a:spcAft>
                <a:defRPr/>
              </a:pPr>
              <a:t>69</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Image Placeholder 1"/>
          <p:cNvSpPr>
            <a:spLocks noGrp="1" noRot="1" noChangeAspect="1"/>
          </p:cNvSpPr>
          <p:nvPr>
            <p:ph type="sldImg"/>
          </p:nvPr>
        </p:nvSpPr>
        <p:spPr bwMode="auto">
          <a:noFill/>
          <a:ln>
            <a:solidFill>
              <a:srgbClr val="000000"/>
            </a:solidFill>
            <a:miter lim="800000"/>
            <a:headEnd/>
            <a:tailEnd/>
          </a:ln>
        </p:spPr>
      </p:sp>
      <p:sp>
        <p:nvSpPr>
          <p:cNvPr id="1402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02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7CA783-8BD1-4350-9309-47A327B92755}" type="slidenum">
              <a:rPr lang="en-US"/>
              <a:pPr fontAlgn="base">
                <a:spcBef>
                  <a:spcPct val="0"/>
                </a:spcBef>
                <a:spcAft>
                  <a:spcPct val="0"/>
                </a:spcAft>
                <a:defRPr/>
              </a:pPr>
              <a:t>70</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bwMode="auto">
          <a:noFill/>
          <a:ln>
            <a:solidFill>
              <a:srgbClr val="000000"/>
            </a:solidFill>
            <a:miter lim="800000"/>
            <a:headEnd/>
            <a:tailEnd/>
          </a:ln>
        </p:spPr>
      </p:sp>
      <p:sp>
        <p:nvSpPr>
          <p:cNvPr id="1423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23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C8ADFE-ADF4-45CB-8792-0F96EC9D8EDF}" type="slidenum">
              <a:rPr lang="en-US"/>
              <a:pPr fontAlgn="base">
                <a:spcBef>
                  <a:spcPct val="0"/>
                </a:spcBef>
                <a:spcAft>
                  <a:spcPct val="0"/>
                </a:spcAft>
                <a:defRPr/>
              </a:pPr>
              <a:t>71</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bwMode="auto">
          <a:noFill/>
          <a:ln>
            <a:solidFill>
              <a:srgbClr val="000000"/>
            </a:solidFill>
            <a:miter lim="800000"/>
            <a:headEnd/>
            <a:tailEnd/>
          </a:ln>
        </p:spPr>
      </p:sp>
      <p:sp>
        <p:nvSpPr>
          <p:cNvPr id="1443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4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4E44EC-96F5-4B49-9BBF-CDB6FEB23CE5}" type="slidenum">
              <a:rPr lang="en-US"/>
              <a:pPr fontAlgn="base">
                <a:spcBef>
                  <a:spcPct val="0"/>
                </a:spcBef>
                <a:spcAft>
                  <a:spcPct val="0"/>
                </a:spcAft>
                <a:defRPr/>
              </a:pPr>
              <a:t>72</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p:cNvSpPr>
          <p:nvPr>
            <p:ph type="sldImg"/>
          </p:nvPr>
        </p:nvSpPr>
        <p:spPr bwMode="auto">
          <a:noFill/>
          <a:ln>
            <a:solidFill>
              <a:srgbClr val="000000"/>
            </a:solidFill>
            <a:miter lim="800000"/>
            <a:headEnd/>
            <a:tailEnd/>
          </a:ln>
        </p:spPr>
      </p:sp>
      <p:sp>
        <p:nvSpPr>
          <p:cNvPr id="146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6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044FBC-989E-40EC-AE06-1AAF8E6DE502}" type="slidenum">
              <a:rPr lang="en-US"/>
              <a:pPr fontAlgn="base">
                <a:spcBef>
                  <a:spcPct val="0"/>
                </a:spcBef>
                <a:spcAft>
                  <a:spcPct val="0"/>
                </a:spcAft>
                <a:defRPr/>
              </a:pPr>
              <a:t>73</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Slide Image Placeholder 1"/>
          <p:cNvSpPr>
            <a:spLocks noGrp="1" noRot="1" noChangeAspect="1"/>
          </p:cNvSpPr>
          <p:nvPr>
            <p:ph type="sldImg"/>
          </p:nvPr>
        </p:nvSpPr>
        <p:spPr bwMode="auto">
          <a:noFill/>
          <a:ln>
            <a:solidFill>
              <a:srgbClr val="000000"/>
            </a:solidFill>
            <a:miter lim="800000"/>
            <a:headEnd/>
            <a:tailEnd/>
          </a:ln>
        </p:spPr>
      </p:sp>
      <p:sp>
        <p:nvSpPr>
          <p:cNvPr id="148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8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69F07A5-2B4F-4070-896E-A2FB05AE3C92}" type="slidenum">
              <a:rPr lang="en-US"/>
              <a:pPr fontAlgn="base">
                <a:spcBef>
                  <a:spcPct val="0"/>
                </a:spcBef>
                <a:spcAft>
                  <a:spcPct val="0"/>
                </a:spcAft>
                <a:defRPr/>
              </a:pPr>
              <a:t>74</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bwMode="auto">
          <a:noFill/>
          <a:ln>
            <a:solidFill>
              <a:srgbClr val="000000"/>
            </a:solidFill>
            <a:miter lim="800000"/>
            <a:headEnd/>
            <a:tailEnd/>
          </a:ln>
        </p:spPr>
      </p:sp>
      <p:sp>
        <p:nvSpPr>
          <p:cNvPr id="150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0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D7AD90-A2E1-4D9C-B1CF-43BA64AA3916}" type="slidenum">
              <a:rPr lang="en-US"/>
              <a:pPr fontAlgn="base">
                <a:spcBef>
                  <a:spcPct val="0"/>
                </a:spcBef>
                <a:spcAft>
                  <a:spcPct val="0"/>
                </a:spcAft>
                <a:defRPr/>
              </a:pPr>
              <a:t>75</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Slide Image Placeholder 1"/>
          <p:cNvSpPr>
            <a:spLocks noGrp="1" noRot="1" noChangeAspect="1"/>
          </p:cNvSpPr>
          <p:nvPr>
            <p:ph type="sldImg"/>
          </p:nvPr>
        </p:nvSpPr>
        <p:spPr bwMode="auto">
          <a:noFill/>
          <a:ln>
            <a:solidFill>
              <a:srgbClr val="000000"/>
            </a:solidFill>
            <a:miter lim="800000"/>
            <a:headEnd/>
            <a:tailEnd/>
          </a:ln>
        </p:spPr>
      </p:sp>
      <p:sp>
        <p:nvSpPr>
          <p:cNvPr id="1525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2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E9368B8-CC9E-4568-915E-AF76428F3276}" type="slidenum">
              <a:rPr lang="en-US"/>
              <a:pPr fontAlgn="base">
                <a:spcBef>
                  <a:spcPct val="0"/>
                </a:spcBef>
                <a:spcAft>
                  <a:spcPct val="0"/>
                </a:spcAft>
                <a:defRPr/>
              </a:pPr>
              <a:t>76</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Slide Image Placeholder 1"/>
          <p:cNvSpPr>
            <a:spLocks noGrp="1" noRot="1" noChangeAspect="1"/>
          </p:cNvSpPr>
          <p:nvPr>
            <p:ph type="sldImg"/>
          </p:nvPr>
        </p:nvSpPr>
        <p:spPr bwMode="auto">
          <a:noFill/>
          <a:ln>
            <a:solidFill>
              <a:srgbClr val="000000"/>
            </a:solidFill>
            <a:miter lim="800000"/>
            <a:headEnd/>
            <a:tailEnd/>
          </a:ln>
        </p:spPr>
      </p:sp>
      <p:sp>
        <p:nvSpPr>
          <p:cNvPr id="1546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46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B608160-DCFC-47C5-A56B-68CAD909DF1F}" type="slidenum">
              <a:rPr lang="en-US"/>
              <a:pPr fontAlgn="base">
                <a:spcBef>
                  <a:spcPct val="0"/>
                </a:spcBef>
                <a:spcAft>
                  <a:spcPct val="0"/>
                </a:spcAft>
                <a:defRPr/>
              </a:pPr>
              <a:t>77</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Slide Image Placeholder 1"/>
          <p:cNvSpPr>
            <a:spLocks noGrp="1" noRot="1" noChangeAspect="1"/>
          </p:cNvSpPr>
          <p:nvPr>
            <p:ph type="sldImg"/>
          </p:nvPr>
        </p:nvSpPr>
        <p:spPr bwMode="auto">
          <a:noFill/>
          <a:ln>
            <a:solidFill>
              <a:srgbClr val="000000"/>
            </a:solidFill>
            <a:miter lim="800000"/>
            <a:headEnd/>
            <a:tailEnd/>
          </a:ln>
        </p:spPr>
      </p:sp>
      <p:sp>
        <p:nvSpPr>
          <p:cNvPr id="1566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66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EFD548-DDDD-4B07-941D-FADBC537E62B}" type="slidenum">
              <a:rPr lang="en-US"/>
              <a:pPr fontAlgn="base">
                <a:spcBef>
                  <a:spcPct val="0"/>
                </a:spcBef>
                <a:spcAft>
                  <a:spcPct val="0"/>
                </a:spcAft>
                <a:defRPr/>
              </a:pPr>
              <a:t>78</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Slide Image Placeholder 1"/>
          <p:cNvSpPr>
            <a:spLocks noGrp="1" noRot="1" noChangeAspect="1"/>
          </p:cNvSpPr>
          <p:nvPr>
            <p:ph type="sldImg"/>
          </p:nvPr>
        </p:nvSpPr>
        <p:spPr bwMode="auto">
          <a:noFill/>
          <a:ln>
            <a:solidFill>
              <a:srgbClr val="000000"/>
            </a:solidFill>
            <a:miter lim="800000"/>
            <a:headEnd/>
            <a:tailEnd/>
          </a:ln>
        </p:spPr>
      </p:sp>
      <p:sp>
        <p:nvSpPr>
          <p:cNvPr id="164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8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643AE46-85A7-462E-9A85-B0941659DEA2}" type="slidenum">
              <a:rPr lang="en-US"/>
              <a:pPr fontAlgn="base">
                <a:spcBef>
                  <a:spcPct val="0"/>
                </a:spcBef>
                <a:spcAft>
                  <a:spcPct val="0"/>
                </a:spcAft>
                <a:defRPr/>
              </a:pPr>
              <a:t>84</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Image Placeholder 1"/>
          <p:cNvSpPr>
            <a:spLocks noGrp="1" noRot="1" noChangeAspect="1"/>
          </p:cNvSpPr>
          <p:nvPr>
            <p:ph type="sldImg"/>
          </p:nvPr>
        </p:nvSpPr>
        <p:spPr bwMode="auto">
          <a:noFill/>
          <a:ln>
            <a:solidFill>
              <a:srgbClr val="000000"/>
            </a:solidFill>
            <a:miter lim="800000"/>
            <a:headEnd/>
            <a:tailEnd/>
          </a:ln>
        </p:spPr>
      </p:sp>
      <p:sp>
        <p:nvSpPr>
          <p:cNvPr id="166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60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CB0CC29-EC06-471A-A813-DDE07CE40EBE}" type="slidenum">
              <a:rPr lang="en-US"/>
              <a:pPr fontAlgn="base">
                <a:spcBef>
                  <a:spcPct val="0"/>
                </a:spcBef>
                <a:spcAft>
                  <a:spcPct val="0"/>
                </a:spcAft>
                <a:defRPr/>
              </a:pPr>
              <a:t>85</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bwMode="auto">
          <a:noFill/>
          <a:ln>
            <a:solidFill>
              <a:srgbClr val="000000"/>
            </a:solidFill>
            <a:miter lim="800000"/>
            <a:headEnd/>
            <a:tailEnd/>
          </a:ln>
        </p:spPr>
      </p:sp>
      <p:sp>
        <p:nvSpPr>
          <p:cNvPr id="168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628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EA76FED-82D3-4931-8979-87FC6E76536C}" type="slidenum">
              <a:rPr lang="en-US"/>
              <a:pPr fontAlgn="base">
                <a:spcBef>
                  <a:spcPct val="0"/>
                </a:spcBef>
                <a:spcAft>
                  <a:spcPct val="0"/>
                </a:spcAft>
                <a:defRPr/>
              </a:pPr>
              <a:t>86</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bwMode="auto">
          <a:noFill/>
          <a:ln>
            <a:solidFill>
              <a:srgbClr val="000000"/>
            </a:solidFill>
            <a:miter lim="800000"/>
            <a:headEnd/>
            <a:tailEnd/>
          </a:ln>
        </p:spPr>
      </p:sp>
      <p:sp>
        <p:nvSpPr>
          <p:cNvPr id="1710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648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57C227-FE38-43CB-97D0-EA23D55A96F9}" type="slidenum">
              <a:rPr lang="en-US"/>
              <a:pPr fontAlgn="base">
                <a:spcBef>
                  <a:spcPct val="0"/>
                </a:spcBef>
                <a:spcAft>
                  <a:spcPct val="0"/>
                </a:spcAft>
                <a:defRPr/>
              </a:pPr>
              <a:t>87</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bwMode="auto">
          <a:noFill/>
          <a:ln>
            <a:solidFill>
              <a:srgbClr val="000000"/>
            </a:solidFill>
            <a:miter lim="800000"/>
            <a:headEnd/>
            <a:tailEnd/>
          </a:ln>
        </p:spPr>
      </p:sp>
      <p:sp>
        <p:nvSpPr>
          <p:cNvPr id="1730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669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01243A-57D1-4A50-9327-808C35E8729B}" type="slidenum">
              <a:rPr lang="en-US"/>
              <a:pPr fontAlgn="base">
                <a:spcBef>
                  <a:spcPct val="0"/>
                </a:spcBef>
                <a:spcAft>
                  <a:spcPct val="0"/>
                </a:spcAft>
                <a:defRPr/>
              </a:pPr>
              <a:t>88</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bwMode="auto">
          <a:noFill/>
          <a:ln>
            <a:solidFill>
              <a:srgbClr val="000000"/>
            </a:solidFill>
            <a:miter lim="800000"/>
            <a:headEnd/>
            <a:tailEnd/>
          </a:ln>
        </p:spPr>
      </p:sp>
      <p:sp>
        <p:nvSpPr>
          <p:cNvPr id="1751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689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F3ADB-4160-4A68-A19B-CC8B0C31C58F}" type="slidenum">
              <a:rPr lang="en-US"/>
              <a:pPr fontAlgn="base">
                <a:spcBef>
                  <a:spcPct val="0"/>
                </a:spcBef>
                <a:spcAft>
                  <a:spcPct val="0"/>
                </a:spcAft>
                <a:defRPr/>
              </a:pPr>
              <a:t>89</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bwMode="auto">
          <a:noFill/>
          <a:ln>
            <a:solidFill>
              <a:srgbClr val="000000"/>
            </a:solidFill>
            <a:miter lim="800000"/>
            <a:headEnd/>
            <a:tailEnd/>
          </a:ln>
        </p:spPr>
      </p:sp>
      <p:sp>
        <p:nvSpPr>
          <p:cNvPr id="1771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10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003EAB-32D7-45A4-B34E-244D5ED7DBDE}" type="slidenum">
              <a:rPr lang="en-US"/>
              <a:pPr fontAlgn="base">
                <a:spcBef>
                  <a:spcPct val="0"/>
                </a:spcBef>
                <a:spcAft>
                  <a:spcPct val="0"/>
                </a:spcAft>
                <a:defRPr/>
              </a:pPr>
              <a:t>90</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bwMode="auto">
          <a:noFill/>
          <a:ln>
            <a:solidFill>
              <a:srgbClr val="000000"/>
            </a:solidFill>
            <a:miter lim="800000"/>
            <a:headEnd/>
            <a:tailEnd/>
          </a:ln>
        </p:spPr>
      </p:sp>
      <p:sp>
        <p:nvSpPr>
          <p:cNvPr id="1792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30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392F9E-5AAB-457D-B17E-FF0DB3603FCC}" type="slidenum">
              <a:rPr lang="en-US"/>
              <a:pPr fontAlgn="base">
                <a:spcBef>
                  <a:spcPct val="0"/>
                </a:spcBef>
                <a:spcAft>
                  <a:spcPct val="0"/>
                </a:spcAft>
                <a:defRPr/>
              </a:pPr>
              <a:t>91</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Image Placeholder 1"/>
          <p:cNvSpPr>
            <a:spLocks noGrp="1" noRot="1" noChangeAspect="1"/>
          </p:cNvSpPr>
          <p:nvPr>
            <p:ph type="sldImg"/>
          </p:nvPr>
        </p:nvSpPr>
        <p:spPr bwMode="auto">
          <a:noFill/>
          <a:ln>
            <a:solidFill>
              <a:srgbClr val="000000"/>
            </a:solidFill>
            <a:miter lim="800000"/>
            <a:headEnd/>
            <a:tailEnd/>
          </a:ln>
        </p:spPr>
      </p:sp>
      <p:sp>
        <p:nvSpPr>
          <p:cNvPr id="181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5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633234-CBDD-40BA-9242-3F5A8848D056}" type="slidenum">
              <a:rPr lang="en-US"/>
              <a:pPr fontAlgn="base">
                <a:spcBef>
                  <a:spcPct val="0"/>
                </a:spcBef>
                <a:spcAft>
                  <a:spcPct val="0"/>
                </a:spcAft>
                <a:defRPr/>
              </a:pPr>
              <a:t>92</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bwMode="auto">
          <a:noFill/>
          <a:ln>
            <a:solidFill>
              <a:srgbClr val="000000"/>
            </a:solidFill>
            <a:miter lim="800000"/>
            <a:headEnd/>
            <a:tailEnd/>
          </a:ln>
        </p:spPr>
      </p:sp>
      <p:sp>
        <p:nvSpPr>
          <p:cNvPr id="183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71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800B7E-C617-45BF-AF36-71AD120A8B14}" type="slidenum">
              <a:rPr lang="en-US"/>
              <a:pPr fontAlgn="base">
                <a:spcBef>
                  <a:spcPct val="0"/>
                </a:spcBef>
                <a:spcAft>
                  <a:spcPct val="0"/>
                </a:spcAft>
                <a:defRPr/>
              </a:pPr>
              <a:t>93</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Slide Image Placeholder 1"/>
          <p:cNvSpPr>
            <a:spLocks noGrp="1" noRot="1" noChangeAspect="1"/>
          </p:cNvSpPr>
          <p:nvPr>
            <p:ph type="sldImg"/>
          </p:nvPr>
        </p:nvSpPr>
        <p:spPr bwMode="auto">
          <a:noFill/>
          <a:ln>
            <a:solidFill>
              <a:srgbClr val="000000"/>
            </a:solidFill>
            <a:miter lim="800000"/>
            <a:headEnd/>
            <a:tailEnd/>
          </a:ln>
        </p:spPr>
      </p:sp>
      <p:sp>
        <p:nvSpPr>
          <p:cNvPr id="1853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92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E1F56A0-5BF3-4915-B6F3-3C44CEF9FA79}" type="slidenum">
              <a:rPr lang="en-US"/>
              <a:pPr fontAlgn="base">
                <a:spcBef>
                  <a:spcPct val="0"/>
                </a:spcBef>
                <a:spcAft>
                  <a:spcPct val="0"/>
                </a:spcAft>
                <a:defRPr/>
              </a:pPr>
              <a:t>94</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Slide Image Placeholder 1"/>
          <p:cNvSpPr>
            <a:spLocks noGrp="1" noRot="1" noChangeAspect="1"/>
          </p:cNvSpPr>
          <p:nvPr>
            <p:ph type="sldImg"/>
          </p:nvPr>
        </p:nvSpPr>
        <p:spPr bwMode="auto">
          <a:noFill/>
          <a:ln>
            <a:solidFill>
              <a:srgbClr val="000000"/>
            </a:solidFill>
            <a:miter lim="800000"/>
            <a:headEnd/>
            <a:tailEnd/>
          </a:ln>
        </p:spPr>
      </p:sp>
      <p:sp>
        <p:nvSpPr>
          <p:cNvPr id="1873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12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EF1931-CA49-4F83-BC5A-B69E69191604}" type="slidenum">
              <a:rPr lang="en-US"/>
              <a:pPr fontAlgn="base">
                <a:spcBef>
                  <a:spcPct val="0"/>
                </a:spcBef>
                <a:spcAft>
                  <a:spcPct val="0"/>
                </a:spcAft>
                <a:defRPr/>
              </a:pPr>
              <a:t>95</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bwMode="auto">
          <a:noFill/>
          <a:ln>
            <a:solidFill>
              <a:srgbClr val="000000"/>
            </a:solidFill>
            <a:miter lim="800000"/>
            <a:headEnd/>
            <a:tailEnd/>
          </a:ln>
        </p:spPr>
      </p:sp>
      <p:sp>
        <p:nvSpPr>
          <p:cNvPr id="1894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32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1E8B4D-C138-4DBA-AB23-13FCB631E53B}" type="slidenum">
              <a:rPr lang="en-US"/>
              <a:pPr fontAlgn="base">
                <a:spcBef>
                  <a:spcPct val="0"/>
                </a:spcBef>
                <a:spcAft>
                  <a:spcPct val="0"/>
                </a:spcAft>
                <a:defRPr/>
              </a:pPr>
              <a:t>96</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Slide Image Placeholder 1"/>
          <p:cNvSpPr>
            <a:spLocks noGrp="1" noRot="1" noChangeAspect="1"/>
          </p:cNvSpPr>
          <p:nvPr>
            <p:ph type="sldImg"/>
          </p:nvPr>
        </p:nvSpPr>
        <p:spPr bwMode="auto">
          <a:noFill/>
          <a:ln>
            <a:solidFill>
              <a:srgbClr val="000000"/>
            </a:solidFill>
            <a:miter lim="800000"/>
            <a:headEnd/>
            <a:tailEnd/>
          </a:ln>
        </p:spPr>
      </p:sp>
      <p:sp>
        <p:nvSpPr>
          <p:cNvPr id="1914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53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43F977-549E-4D54-A9D7-D4F576645F5B}" type="slidenum">
              <a:rPr lang="en-US"/>
              <a:pPr fontAlgn="base">
                <a:spcBef>
                  <a:spcPct val="0"/>
                </a:spcBef>
                <a:spcAft>
                  <a:spcPct val="0"/>
                </a:spcAft>
                <a:defRPr/>
              </a:pPr>
              <a:t>97</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Slide Image Placeholder 1"/>
          <p:cNvSpPr>
            <a:spLocks noGrp="1" noRot="1" noChangeAspect="1"/>
          </p:cNvSpPr>
          <p:nvPr>
            <p:ph type="sldImg"/>
          </p:nvPr>
        </p:nvSpPr>
        <p:spPr bwMode="auto">
          <a:noFill/>
          <a:ln>
            <a:solidFill>
              <a:srgbClr val="000000"/>
            </a:solidFill>
            <a:miter lim="800000"/>
            <a:headEnd/>
            <a:tailEnd/>
          </a:ln>
        </p:spPr>
      </p:sp>
      <p:sp>
        <p:nvSpPr>
          <p:cNvPr id="1935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73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0955E88-7DE2-43C0-82B1-FEC958734574}" type="slidenum">
              <a:rPr lang="en-US"/>
              <a:pPr fontAlgn="base">
                <a:spcBef>
                  <a:spcPct val="0"/>
                </a:spcBef>
                <a:spcAft>
                  <a:spcPct val="0"/>
                </a:spcAft>
                <a:defRPr/>
              </a:pPr>
              <a:t>98</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Slide Image Placeholder 1"/>
          <p:cNvSpPr>
            <a:spLocks noGrp="1" noRot="1" noChangeAspect="1"/>
          </p:cNvSpPr>
          <p:nvPr>
            <p:ph type="sldImg"/>
          </p:nvPr>
        </p:nvSpPr>
        <p:spPr bwMode="auto">
          <a:noFill/>
          <a:ln>
            <a:solidFill>
              <a:srgbClr val="000000"/>
            </a:solidFill>
            <a:miter lim="800000"/>
            <a:headEnd/>
            <a:tailEnd/>
          </a:ln>
        </p:spPr>
      </p:sp>
      <p:sp>
        <p:nvSpPr>
          <p:cNvPr id="1955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94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ADCA377-B36F-4E08-BD4B-86C52559B22A}" type="slidenum">
              <a:rPr lang="en-US"/>
              <a:pPr fontAlgn="base">
                <a:spcBef>
                  <a:spcPct val="0"/>
                </a:spcBef>
                <a:spcAft>
                  <a:spcPct val="0"/>
                </a:spcAft>
                <a:defRPr/>
              </a:pPr>
              <a:t>99</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bwMode="auto">
          <a:noFill/>
          <a:ln>
            <a:solidFill>
              <a:srgbClr val="000000"/>
            </a:solidFill>
            <a:miter lim="800000"/>
            <a:headEnd/>
            <a:tailEnd/>
          </a:ln>
        </p:spPr>
      </p:sp>
      <p:sp>
        <p:nvSpPr>
          <p:cNvPr id="1976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14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72AD18-2724-465B-BE3C-4D0A3A6BAB3D}" type="slidenum">
              <a:rPr lang="en-US"/>
              <a:pPr fontAlgn="base">
                <a:spcBef>
                  <a:spcPct val="0"/>
                </a:spcBef>
                <a:spcAft>
                  <a:spcPct val="0"/>
                </a:spcAft>
                <a:defRPr/>
              </a:pPr>
              <a:t>100</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Slide Image Placeholder 1"/>
          <p:cNvSpPr>
            <a:spLocks noGrp="1" noRot="1" noChangeAspect="1"/>
          </p:cNvSpPr>
          <p:nvPr>
            <p:ph type="sldImg"/>
          </p:nvPr>
        </p:nvSpPr>
        <p:spPr bwMode="auto">
          <a:noFill/>
          <a:ln>
            <a:solidFill>
              <a:srgbClr val="000000"/>
            </a:solidFill>
            <a:miter lim="800000"/>
            <a:headEnd/>
            <a:tailEnd/>
          </a:ln>
        </p:spPr>
      </p:sp>
      <p:sp>
        <p:nvSpPr>
          <p:cNvPr id="1996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35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3AE0E4-2A5D-48D5-98D5-AFD408E5E682}" type="slidenum">
              <a:rPr lang="en-US"/>
              <a:pPr fontAlgn="base">
                <a:spcBef>
                  <a:spcPct val="0"/>
                </a:spcBef>
                <a:spcAft>
                  <a:spcPct val="0"/>
                </a:spcAft>
                <a:defRPr/>
              </a:pPr>
              <a:t>101</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p:cNvSpPr>
            <a:spLocks noGrp="1" noRot="1" noChangeAspect="1"/>
          </p:cNvSpPr>
          <p:nvPr>
            <p:ph type="sldImg"/>
          </p:nvPr>
        </p:nvSpPr>
        <p:spPr bwMode="auto">
          <a:noFill/>
          <a:ln>
            <a:solidFill>
              <a:srgbClr val="000000"/>
            </a:solidFill>
            <a:miter lim="800000"/>
            <a:headEnd/>
            <a:tailEnd/>
          </a:ln>
        </p:spPr>
      </p:sp>
      <p:sp>
        <p:nvSpPr>
          <p:cNvPr id="2017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55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848FAD-AF09-40ED-919B-ED014A46AD70}" type="slidenum">
              <a:rPr lang="en-US"/>
              <a:pPr fontAlgn="base">
                <a:spcBef>
                  <a:spcPct val="0"/>
                </a:spcBef>
                <a:spcAft>
                  <a:spcPct val="0"/>
                </a:spcAft>
                <a:defRPr/>
              </a:pPr>
              <a:t>102</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Slide Image Placeholder 1"/>
          <p:cNvSpPr>
            <a:spLocks noGrp="1" noRot="1" noChangeAspect="1"/>
          </p:cNvSpPr>
          <p:nvPr>
            <p:ph type="sldImg"/>
          </p:nvPr>
        </p:nvSpPr>
        <p:spPr bwMode="auto">
          <a:noFill/>
          <a:ln>
            <a:solidFill>
              <a:srgbClr val="000000"/>
            </a:solidFill>
            <a:miter lim="800000"/>
            <a:headEnd/>
            <a:tailEnd/>
          </a:ln>
        </p:spPr>
      </p:sp>
      <p:sp>
        <p:nvSpPr>
          <p:cNvPr id="2037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76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D9648D-2762-42D8-B2EC-142C683EA607}" type="slidenum">
              <a:rPr lang="en-US"/>
              <a:pPr fontAlgn="base">
                <a:spcBef>
                  <a:spcPct val="0"/>
                </a:spcBef>
                <a:spcAft>
                  <a:spcPct val="0"/>
                </a:spcAft>
                <a:defRPr/>
              </a:pPr>
              <a:t>103</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Slide Image Placeholder 1"/>
          <p:cNvSpPr>
            <a:spLocks noGrp="1" noRot="1" noChangeAspect="1"/>
          </p:cNvSpPr>
          <p:nvPr>
            <p:ph type="sldImg"/>
          </p:nvPr>
        </p:nvSpPr>
        <p:spPr bwMode="auto">
          <a:noFill/>
          <a:ln>
            <a:solidFill>
              <a:srgbClr val="000000"/>
            </a:solidFill>
            <a:miter lim="800000"/>
            <a:headEnd/>
            <a:tailEnd/>
          </a:ln>
        </p:spPr>
      </p:sp>
      <p:sp>
        <p:nvSpPr>
          <p:cNvPr id="2058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96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C1EE30-044A-4F62-9FA6-D42303CE995D}" type="slidenum">
              <a:rPr lang="en-US"/>
              <a:pPr fontAlgn="base">
                <a:spcBef>
                  <a:spcPct val="0"/>
                </a:spcBef>
                <a:spcAft>
                  <a:spcPct val="0"/>
                </a:spcAft>
                <a:defRPr/>
              </a:pPr>
              <a:t>104</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Slide Image Placeholder 1"/>
          <p:cNvSpPr>
            <a:spLocks noGrp="1" noRot="1" noChangeAspect="1"/>
          </p:cNvSpPr>
          <p:nvPr>
            <p:ph type="sldImg"/>
          </p:nvPr>
        </p:nvSpPr>
        <p:spPr bwMode="auto">
          <a:noFill/>
          <a:ln>
            <a:solidFill>
              <a:srgbClr val="000000"/>
            </a:solidFill>
            <a:miter lim="800000"/>
            <a:headEnd/>
            <a:tailEnd/>
          </a:ln>
        </p:spPr>
      </p:sp>
      <p:sp>
        <p:nvSpPr>
          <p:cNvPr id="2078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017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1D481D-3737-4FEE-9B5B-95B38872DF41}" type="slidenum">
              <a:rPr lang="en-US"/>
              <a:pPr fontAlgn="base">
                <a:spcBef>
                  <a:spcPct val="0"/>
                </a:spcBef>
                <a:spcAft>
                  <a:spcPct val="0"/>
                </a:spcAft>
                <a:defRPr/>
              </a:pPr>
              <a:t>105</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bwMode="auto">
          <a:noFill/>
          <a:ln>
            <a:solidFill>
              <a:srgbClr val="000000"/>
            </a:solidFill>
            <a:miter lim="800000"/>
            <a:headEnd/>
            <a:tailEnd/>
          </a:ln>
        </p:spPr>
      </p:sp>
      <p:sp>
        <p:nvSpPr>
          <p:cNvPr id="2099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037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609025-2A50-4C88-9914-AE524018F8C3}" type="slidenum">
              <a:rPr lang="en-US"/>
              <a:pPr fontAlgn="base">
                <a:spcBef>
                  <a:spcPct val="0"/>
                </a:spcBef>
                <a:spcAft>
                  <a:spcPct val="0"/>
                </a:spcAft>
                <a:defRPr/>
              </a:pPr>
              <a:t>106</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058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EE9010-874B-4B42-B1DC-3F80F5D9E026}" type="slidenum">
              <a:rPr lang="en-US"/>
              <a:pPr fontAlgn="base">
                <a:spcBef>
                  <a:spcPct val="0"/>
                </a:spcBef>
                <a:spcAft>
                  <a:spcPct val="0"/>
                </a:spcAft>
                <a:defRPr/>
              </a:pPr>
              <a:t>107</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p:cNvSpPr>
          <p:nvPr>
            <p:ph type="sldImg"/>
          </p:nvPr>
        </p:nvSpPr>
        <p:spPr bwMode="auto">
          <a:noFill/>
          <a:ln>
            <a:solidFill>
              <a:srgbClr val="000000"/>
            </a:solidFill>
            <a:miter lim="800000"/>
            <a:headEnd/>
            <a:tailEnd/>
          </a:ln>
        </p:spPr>
      </p:sp>
      <p:sp>
        <p:nvSpPr>
          <p:cNvPr id="2140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078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D2358F-5D40-4AD7-B2EB-8E786FB539EA}" type="slidenum">
              <a:rPr lang="en-US"/>
              <a:pPr fontAlgn="base">
                <a:spcBef>
                  <a:spcPct val="0"/>
                </a:spcBef>
                <a:spcAft>
                  <a:spcPct val="0"/>
                </a:spcAft>
                <a:defRPr/>
              </a:pPr>
              <a:t>108</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Slide Image Placeholder 1"/>
          <p:cNvSpPr>
            <a:spLocks noGrp="1" noRot="1" noChangeAspect="1"/>
          </p:cNvSpPr>
          <p:nvPr>
            <p:ph type="sldImg"/>
          </p:nvPr>
        </p:nvSpPr>
        <p:spPr bwMode="auto">
          <a:noFill/>
          <a:ln>
            <a:solidFill>
              <a:srgbClr val="000000"/>
            </a:solidFill>
            <a:miter lim="800000"/>
            <a:headEnd/>
            <a:tailEnd/>
          </a:ln>
        </p:spPr>
      </p:sp>
      <p:sp>
        <p:nvSpPr>
          <p:cNvPr id="2160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099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B4EC88-CE65-496D-914E-9408C2D703B3}" type="slidenum">
              <a:rPr lang="en-US"/>
              <a:pPr fontAlgn="base">
                <a:spcBef>
                  <a:spcPct val="0"/>
                </a:spcBef>
                <a:spcAft>
                  <a:spcPct val="0"/>
                </a:spcAft>
                <a:defRPr/>
              </a:pPr>
              <a:t>109</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Slide Image Placeholder 1"/>
          <p:cNvSpPr>
            <a:spLocks noGrp="1" noRot="1" noChangeAspect="1"/>
          </p:cNvSpPr>
          <p:nvPr>
            <p:ph type="sldImg"/>
          </p:nvPr>
        </p:nvSpPr>
        <p:spPr bwMode="auto">
          <a:noFill/>
          <a:ln>
            <a:solidFill>
              <a:srgbClr val="000000"/>
            </a:solidFill>
            <a:miter lim="800000"/>
            <a:headEnd/>
            <a:tailEnd/>
          </a:ln>
        </p:spPr>
      </p:sp>
      <p:sp>
        <p:nvSpPr>
          <p:cNvPr id="2181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19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54FD47-96D2-49EE-B19A-8F2A737561AC}" type="slidenum">
              <a:rPr lang="en-US"/>
              <a:pPr fontAlgn="base">
                <a:spcBef>
                  <a:spcPct val="0"/>
                </a:spcBef>
                <a:spcAft>
                  <a:spcPct val="0"/>
                </a:spcAft>
                <a:defRPr/>
              </a:pPr>
              <a:t>110</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Slide Image Placeholder 1"/>
          <p:cNvSpPr>
            <a:spLocks noGrp="1" noRot="1" noChangeAspect="1"/>
          </p:cNvSpPr>
          <p:nvPr>
            <p:ph type="sldImg"/>
          </p:nvPr>
        </p:nvSpPr>
        <p:spPr bwMode="auto">
          <a:noFill/>
          <a:ln>
            <a:solidFill>
              <a:srgbClr val="000000"/>
            </a:solidFill>
            <a:miter lim="800000"/>
            <a:headEnd/>
            <a:tailEnd/>
          </a:ln>
        </p:spPr>
      </p:sp>
      <p:sp>
        <p:nvSpPr>
          <p:cNvPr id="2201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40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05EC49-C5CC-476A-88B7-44E2B1674CCC}" type="slidenum">
              <a:rPr lang="en-US"/>
              <a:pPr fontAlgn="base">
                <a:spcBef>
                  <a:spcPct val="0"/>
                </a:spcBef>
                <a:spcAft>
                  <a:spcPct val="0"/>
                </a:spcAft>
                <a:defRPr/>
              </a:pPr>
              <a:t>111</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Slide Image Placeholder 1"/>
          <p:cNvSpPr>
            <a:spLocks noGrp="1" noRot="1" noChangeAspect="1"/>
          </p:cNvSpPr>
          <p:nvPr>
            <p:ph type="sldImg"/>
          </p:nvPr>
        </p:nvSpPr>
        <p:spPr bwMode="auto">
          <a:noFill/>
          <a:ln>
            <a:solidFill>
              <a:srgbClr val="000000"/>
            </a:solidFill>
            <a:miter lim="800000"/>
            <a:headEnd/>
            <a:tailEnd/>
          </a:ln>
        </p:spPr>
      </p:sp>
      <p:sp>
        <p:nvSpPr>
          <p:cNvPr id="2222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60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8F07198-A4CC-4B3C-9ECE-ABBD6299F580}" type="slidenum">
              <a:rPr lang="en-US"/>
              <a:pPr fontAlgn="base">
                <a:spcBef>
                  <a:spcPct val="0"/>
                </a:spcBef>
                <a:spcAft>
                  <a:spcPct val="0"/>
                </a:spcAft>
                <a:defRPr/>
              </a:pPr>
              <a:t>112</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Slide Image Placeholder 1"/>
          <p:cNvSpPr>
            <a:spLocks noGrp="1" noRot="1" noChangeAspect="1"/>
          </p:cNvSpPr>
          <p:nvPr>
            <p:ph type="sldImg"/>
          </p:nvPr>
        </p:nvSpPr>
        <p:spPr bwMode="auto">
          <a:noFill/>
          <a:ln>
            <a:solidFill>
              <a:srgbClr val="000000"/>
            </a:solidFill>
            <a:miter lim="800000"/>
            <a:headEnd/>
            <a:tailEnd/>
          </a:ln>
        </p:spPr>
      </p:sp>
      <p:sp>
        <p:nvSpPr>
          <p:cNvPr id="2242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81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A2FBF4-8458-47F6-BCC9-64FA6F0E6738}" type="slidenum">
              <a:rPr lang="en-US"/>
              <a:pPr fontAlgn="base">
                <a:spcBef>
                  <a:spcPct val="0"/>
                </a:spcBef>
                <a:spcAft>
                  <a:spcPct val="0"/>
                </a:spcAft>
                <a:defRPr/>
              </a:pPr>
              <a:t>113</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bwMode="auto">
          <a:noFill/>
          <a:ln>
            <a:solidFill>
              <a:srgbClr val="000000"/>
            </a:solidFill>
            <a:miter lim="800000"/>
            <a:headEnd/>
            <a:tailEnd/>
          </a:ln>
        </p:spPr>
      </p:sp>
      <p:sp>
        <p:nvSpPr>
          <p:cNvPr id="2263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20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93ABD8-88D7-4A76-B965-ECE7B39B4F12}" type="slidenum">
              <a:rPr lang="en-US"/>
              <a:pPr fontAlgn="base">
                <a:spcBef>
                  <a:spcPct val="0"/>
                </a:spcBef>
                <a:spcAft>
                  <a:spcPct val="0"/>
                </a:spcAft>
                <a:defRPr/>
              </a:pPr>
              <a:t>114</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Slide Image Placeholder 1"/>
          <p:cNvSpPr>
            <a:spLocks noGrp="1" noRot="1" noChangeAspect="1"/>
          </p:cNvSpPr>
          <p:nvPr>
            <p:ph type="sldImg"/>
          </p:nvPr>
        </p:nvSpPr>
        <p:spPr bwMode="auto">
          <a:noFill/>
          <a:ln>
            <a:solidFill>
              <a:srgbClr val="000000"/>
            </a:solidFill>
            <a:miter lim="800000"/>
            <a:headEnd/>
            <a:tailEnd/>
          </a:ln>
        </p:spPr>
      </p:sp>
      <p:sp>
        <p:nvSpPr>
          <p:cNvPr id="2283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222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A7832A-A5BA-4A4D-90CF-F8438BA7800C}" type="slidenum">
              <a:rPr lang="en-US"/>
              <a:pPr fontAlgn="base">
                <a:spcBef>
                  <a:spcPct val="0"/>
                </a:spcBef>
                <a:spcAft>
                  <a:spcPct val="0"/>
                </a:spcAft>
                <a:defRPr/>
              </a:pPr>
              <a:t>115</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Slide Image Placeholder 1"/>
          <p:cNvSpPr>
            <a:spLocks noGrp="1" noRot="1" noChangeAspect="1"/>
          </p:cNvSpPr>
          <p:nvPr>
            <p:ph type="sldImg"/>
          </p:nvPr>
        </p:nvSpPr>
        <p:spPr bwMode="auto">
          <a:noFill/>
          <a:ln>
            <a:solidFill>
              <a:srgbClr val="000000"/>
            </a:solidFill>
            <a:miter lim="800000"/>
            <a:headEnd/>
            <a:tailEnd/>
          </a:ln>
        </p:spPr>
      </p:sp>
      <p:sp>
        <p:nvSpPr>
          <p:cNvPr id="2304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242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66D6EA-DE19-4BB0-BD34-DCA70EB3E477}" type="slidenum">
              <a:rPr lang="en-US"/>
              <a:pPr fontAlgn="base">
                <a:spcBef>
                  <a:spcPct val="0"/>
                </a:spcBef>
                <a:spcAft>
                  <a:spcPct val="0"/>
                </a:spcAft>
                <a:defRPr/>
              </a:pPr>
              <a:t>116</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Slide Image Placeholder 1"/>
          <p:cNvSpPr>
            <a:spLocks noGrp="1" noRot="1" noChangeAspect="1"/>
          </p:cNvSpPr>
          <p:nvPr>
            <p:ph type="sldImg"/>
          </p:nvPr>
        </p:nvSpPr>
        <p:spPr bwMode="auto">
          <a:noFill/>
          <a:ln>
            <a:solidFill>
              <a:srgbClr val="000000"/>
            </a:solidFill>
            <a:miter lim="800000"/>
            <a:headEnd/>
            <a:tailEnd/>
          </a:ln>
        </p:spPr>
      </p:sp>
      <p:sp>
        <p:nvSpPr>
          <p:cNvPr id="2324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26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F118E9-AC3A-4D2C-9BBB-FDA2D535F0F4}" type="slidenum">
              <a:rPr lang="en-US"/>
              <a:pPr fontAlgn="base">
                <a:spcBef>
                  <a:spcPct val="0"/>
                </a:spcBef>
                <a:spcAft>
                  <a:spcPct val="0"/>
                </a:spcAft>
                <a:defRPr/>
              </a:pPr>
              <a:t>117</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Slide Image Placeholder 1"/>
          <p:cNvSpPr>
            <a:spLocks noGrp="1" noRot="1" noChangeAspect="1"/>
          </p:cNvSpPr>
          <p:nvPr>
            <p:ph type="sldImg"/>
          </p:nvPr>
        </p:nvSpPr>
        <p:spPr bwMode="auto">
          <a:noFill/>
          <a:ln>
            <a:solidFill>
              <a:srgbClr val="000000"/>
            </a:solidFill>
            <a:miter lim="800000"/>
            <a:headEnd/>
            <a:tailEnd/>
          </a:ln>
        </p:spPr>
      </p:sp>
      <p:sp>
        <p:nvSpPr>
          <p:cNvPr id="2344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283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FDB07A-C0B2-4616-9A57-9050B7696A16}" type="slidenum">
              <a:rPr lang="en-US"/>
              <a:pPr fontAlgn="base">
                <a:spcBef>
                  <a:spcPct val="0"/>
                </a:spcBef>
                <a:spcAft>
                  <a:spcPct val="0"/>
                </a:spcAft>
                <a:defRPr/>
              </a:pPr>
              <a:t>118</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Slide Image Placeholder 1"/>
          <p:cNvSpPr>
            <a:spLocks noGrp="1" noRot="1" noChangeAspect="1"/>
          </p:cNvSpPr>
          <p:nvPr>
            <p:ph type="sldImg"/>
          </p:nvPr>
        </p:nvSpPr>
        <p:spPr bwMode="auto">
          <a:noFill/>
          <a:ln>
            <a:solidFill>
              <a:srgbClr val="000000"/>
            </a:solidFill>
            <a:miter lim="800000"/>
            <a:headEnd/>
            <a:tailEnd/>
          </a:ln>
        </p:spPr>
      </p:sp>
      <p:sp>
        <p:nvSpPr>
          <p:cNvPr id="2365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04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D44254-4A5E-4842-8244-25723AEE8F69}" type="slidenum">
              <a:rPr lang="en-US"/>
              <a:pPr fontAlgn="base">
                <a:spcBef>
                  <a:spcPct val="0"/>
                </a:spcBef>
                <a:spcAft>
                  <a:spcPct val="0"/>
                </a:spcAft>
                <a:defRPr/>
              </a:pPr>
              <a:t>119</a:t>
            </a:fld>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Slide Image Placeholder 1"/>
          <p:cNvSpPr>
            <a:spLocks noGrp="1" noRot="1" noChangeAspect="1"/>
          </p:cNvSpPr>
          <p:nvPr>
            <p:ph type="sldImg"/>
          </p:nvPr>
        </p:nvSpPr>
        <p:spPr bwMode="auto">
          <a:noFill/>
          <a:ln>
            <a:solidFill>
              <a:srgbClr val="000000"/>
            </a:solidFill>
            <a:miter lim="800000"/>
            <a:headEnd/>
            <a:tailEnd/>
          </a:ln>
        </p:spPr>
      </p:sp>
      <p:sp>
        <p:nvSpPr>
          <p:cNvPr id="2385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24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DCBF05-01BD-4CB2-B04B-55EA8094AB72}" type="slidenum">
              <a:rPr lang="en-US"/>
              <a:pPr fontAlgn="base">
                <a:spcBef>
                  <a:spcPct val="0"/>
                </a:spcBef>
                <a:spcAft>
                  <a:spcPct val="0"/>
                </a:spcAft>
                <a:defRPr/>
              </a:pPr>
              <a:t>120</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Slide Image Placeholder 1"/>
          <p:cNvSpPr>
            <a:spLocks noGrp="1" noRot="1" noChangeAspect="1"/>
          </p:cNvSpPr>
          <p:nvPr>
            <p:ph type="sldImg"/>
          </p:nvPr>
        </p:nvSpPr>
        <p:spPr bwMode="auto">
          <a:noFill/>
          <a:ln>
            <a:solidFill>
              <a:srgbClr val="000000"/>
            </a:solidFill>
            <a:miter lim="800000"/>
            <a:headEnd/>
            <a:tailEnd/>
          </a:ln>
        </p:spPr>
      </p:sp>
      <p:sp>
        <p:nvSpPr>
          <p:cNvPr id="2406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44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CE8173-E527-4B43-BE6C-C6478770641A}" type="slidenum">
              <a:rPr lang="en-US"/>
              <a:pPr fontAlgn="base">
                <a:spcBef>
                  <a:spcPct val="0"/>
                </a:spcBef>
                <a:spcAft>
                  <a:spcPct val="0"/>
                </a:spcAft>
                <a:defRPr/>
              </a:pPr>
              <a:t>121</a:t>
            </a:fld>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Slide Image Placeholder 1"/>
          <p:cNvSpPr>
            <a:spLocks noGrp="1" noRot="1" noChangeAspect="1"/>
          </p:cNvSpPr>
          <p:nvPr>
            <p:ph type="sldImg"/>
          </p:nvPr>
        </p:nvSpPr>
        <p:spPr bwMode="auto">
          <a:noFill/>
          <a:ln>
            <a:solidFill>
              <a:srgbClr val="000000"/>
            </a:solidFill>
            <a:miter lim="800000"/>
            <a:headEnd/>
            <a:tailEnd/>
          </a:ln>
        </p:spPr>
      </p:sp>
      <p:sp>
        <p:nvSpPr>
          <p:cNvPr id="2426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65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B4DF30-627C-4429-9494-8F5EEEE78F02}" type="slidenum">
              <a:rPr lang="en-US"/>
              <a:pPr fontAlgn="base">
                <a:spcBef>
                  <a:spcPct val="0"/>
                </a:spcBef>
                <a:spcAft>
                  <a:spcPct val="0"/>
                </a:spcAft>
                <a:defRPr/>
              </a:pPr>
              <a:t>122</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Slide Image Placeholder 1"/>
          <p:cNvSpPr>
            <a:spLocks noGrp="1" noRot="1" noChangeAspect="1"/>
          </p:cNvSpPr>
          <p:nvPr>
            <p:ph type="sldImg"/>
          </p:nvPr>
        </p:nvSpPr>
        <p:spPr bwMode="auto">
          <a:noFill/>
          <a:ln>
            <a:solidFill>
              <a:srgbClr val="000000"/>
            </a:solidFill>
            <a:miter lim="800000"/>
            <a:headEnd/>
            <a:tailEnd/>
          </a:ln>
        </p:spPr>
      </p:sp>
      <p:sp>
        <p:nvSpPr>
          <p:cNvPr id="2447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85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200860-919A-4758-9CF7-617A18AC1332}" type="slidenum">
              <a:rPr lang="en-US"/>
              <a:pPr fontAlgn="base">
                <a:spcBef>
                  <a:spcPct val="0"/>
                </a:spcBef>
                <a:spcAft>
                  <a:spcPct val="0"/>
                </a:spcAft>
                <a:defRPr/>
              </a:pPr>
              <a:t>123</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Slide Image Placeholder 1"/>
          <p:cNvSpPr>
            <a:spLocks noGrp="1" noRot="1" noChangeAspect="1"/>
          </p:cNvSpPr>
          <p:nvPr>
            <p:ph type="sldImg"/>
          </p:nvPr>
        </p:nvSpPr>
        <p:spPr bwMode="auto">
          <a:noFill/>
          <a:ln>
            <a:solidFill>
              <a:srgbClr val="000000"/>
            </a:solidFill>
            <a:miter lim="800000"/>
            <a:headEnd/>
            <a:tailEnd/>
          </a:ln>
        </p:spPr>
      </p:sp>
      <p:sp>
        <p:nvSpPr>
          <p:cNvPr id="2467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406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DECDB9-F6F2-4F2A-BF1A-C321A4CECF15}" type="slidenum">
              <a:rPr lang="en-US"/>
              <a:pPr fontAlgn="base">
                <a:spcBef>
                  <a:spcPct val="0"/>
                </a:spcBef>
                <a:spcAft>
                  <a:spcPct val="0"/>
                </a:spcAft>
                <a:defRPr/>
              </a:pPr>
              <a:t>124</a:t>
            </a:fld>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bwMode="auto">
          <a:noFill/>
          <a:ln>
            <a:solidFill>
              <a:srgbClr val="000000"/>
            </a:solidFill>
            <a:miter lim="800000"/>
            <a:headEnd/>
            <a:tailEnd/>
          </a:ln>
        </p:spPr>
      </p:sp>
      <p:sp>
        <p:nvSpPr>
          <p:cNvPr id="2488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426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1E656C-CD0C-4232-8F82-F07DD99D04C4}" type="slidenum">
              <a:rPr lang="en-US"/>
              <a:pPr fontAlgn="base">
                <a:spcBef>
                  <a:spcPct val="0"/>
                </a:spcBef>
                <a:spcAft>
                  <a:spcPct val="0"/>
                </a:spcAft>
                <a:defRPr/>
              </a:pPr>
              <a:t>125</a:t>
            </a:fld>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p:spPr>
      </p:sp>
      <p:sp>
        <p:nvSpPr>
          <p:cNvPr id="2508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447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3E3F6A-1CF1-4608-8A81-74A8CE2D1470}" type="slidenum">
              <a:rPr lang="en-US"/>
              <a:pPr fontAlgn="base">
                <a:spcBef>
                  <a:spcPct val="0"/>
                </a:spcBef>
                <a:spcAft>
                  <a:spcPct val="0"/>
                </a:spcAft>
                <a:defRPr/>
              </a:pPr>
              <a:t>126</a:t>
            </a:fld>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bwMode="auto">
          <a:noFill/>
          <a:ln>
            <a:solidFill>
              <a:srgbClr val="000000"/>
            </a:solidFill>
            <a:miter lim="800000"/>
            <a:headEnd/>
            <a:tailEnd/>
          </a:ln>
        </p:spPr>
      </p:sp>
      <p:sp>
        <p:nvSpPr>
          <p:cNvPr id="2529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467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12A70C-FFFD-433D-B1EC-75DD2A058B89}" type="slidenum">
              <a:rPr lang="en-US"/>
              <a:pPr fontAlgn="base">
                <a:spcBef>
                  <a:spcPct val="0"/>
                </a:spcBef>
                <a:spcAft>
                  <a:spcPct val="0"/>
                </a:spcAft>
                <a:defRPr/>
              </a:pPr>
              <a:t>127</a:t>
            </a:fld>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bwMode="auto">
          <a:noFill/>
          <a:ln>
            <a:solidFill>
              <a:srgbClr val="000000"/>
            </a:solidFill>
            <a:miter lim="800000"/>
            <a:headEnd/>
            <a:tailEnd/>
          </a:ln>
        </p:spPr>
      </p:sp>
      <p:sp>
        <p:nvSpPr>
          <p:cNvPr id="2549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488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ADC84A-2889-4EC1-963E-03F0C15EEEC8}" type="slidenum">
              <a:rPr lang="en-US"/>
              <a:pPr fontAlgn="base">
                <a:spcBef>
                  <a:spcPct val="0"/>
                </a:spcBef>
                <a:spcAft>
                  <a:spcPct val="0"/>
                </a:spcAft>
                <a:defRPr/>
              </a:pPr>
              <a:t>129</a:t>
            </a:fld>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bwMode="auto">
          <a:noFill/>
          <a:ln>
            <a:solidFill>
              <a:srgbClr val="000000"/>
            </a:solidFill>
            <a:miter lim="800000"/>
            <a:headEnd/>
            <a:tailEnd/>
          </a:ln>
        </p:spPr>
      </p:sp>
      <p:sp>
        <p:nvSpPr>
          <p:cNvPr id="2570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08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1623B3-45BB-4AF2-B56A-E2142A1A2EE9}" type="slidenum">
              <a:rPr lang="en-US"/>
              <a:pPr fontAlgn="base">
                <a:spcBef>
                  <a:spcPct val="0"/>
                </a:spcBef>
                <a:spcAft>
                  <a:spcPct val="0"/>
                </a:spcAft>
                <a:defRPr/>
              </a:pPr>
              <a:t>130</a:t>
            </a:fld>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bwMode="auto">
          <a:noFill/>
          <a:ln>
            <a:solidFill>
              <a:srgbClr val="000000"/>
            </a:solidFill>
            <a:miter lim="800000"/>
            <a:headEnd/>
            <a:tailEnd/>
          </a:ln>
        </p:spPr>
      </p:sp>
      <p:sp>
        <p:nvSpPr>
          <p:cNvPr id="2590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29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69FB75-0EF5-4E7A-9326-D4830FCF1E96}" type="slidenum">
              <a:rPr lang="en-US"/>
              <a:pPr fontAlgn="base">
                <a:spcBef>
                  <a:spcPct val="0"/>
                </a:spcBef>
                <a:spcAft>
                  <a:spcPct val="0"/>
                </a:spcAft>
                <a:defRPr/>
              </a:pPr>
              <a:t>131</a:t>
            </a:fld>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bwMode="auto">
          <a:noFill/>
          <a:ln>
            <a:solidFill>
              <a:srgbClr val="000000"/>
            </a:solidFill>
            <a:miter lim="800000"/>
            <a:headEnd/>
            <a:tailEnd/>
          </a:ln>
        </p:spPr>
      </p:sp>
      <p:sp>
        <p:nvSpPr>
          <p:cNvPr id="2611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49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B27AE4-505B-48EA-A538-E51644816E14}" type="slidenum">
              <a:rPr lang="en-US"/>
              <a:pPr fontAlgn="base">
                <a:spcBef>
                  <a:spcPct val="0"/>
                </a:spcBef>
                <a:spcAft>
                  <a:spcPct val="0"/>
                </a:spcAft>
                <a:defRPr/>
              </a:pPr>
              <a:t>132</a:t>
            </a:fld>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Slide Image Placeholder 1"/>
          <p:cNvSpPr>
            <a:spLocks noGrp="1" noRot="1" noChangeAspect="1"/>
          </p:cNvSpPr>
          <p:nvPr>
            <p:ph type="sldImg"/>
          </p:nvPr>
        </p:nvSpPr>
        <p:spPr bwMode="auto">
          <a:noFill/>
          <a:ln>
            <a:solidFill>
              <a:srgbClr val="000000"/>
            </a:solidFill>
            <a:miter lim="800000"/>
            <a:headEnd/>
            <a:tailEnd/>
          </a:ln>
        </p:spPr>
      </p:sp>
      <p:sp>
        <p:nvSpPr>
          <p:cNvPr id="2631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70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126BB4-83EE-406A-831A-51E198AD7235}" type="slidenum">
              <a:rPr lang="en-US"/>
              <a:pPr fontAlgn="base">
                <a:spcBef>
                  <a:spcPct val="0"/>
                </a:spcBef>
                <a:spcAft>
                  <a:spcPct val="0"/>
                </a:spcAft>
                <a:defRPr/>
              </a:pPr>
              <a:t>133</a:t>
            </a:fld>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Slide Image Placeholder 1"/>
          <p:cNvSpPr>
            <a:spLocks noGrp="1" noRot="1" noChangeAspect="1"/>
          </p:cNvSpPr>
          <p:nvPr>
            <p:ph type="sldImg"/>
          </p:nvPr>
        </p:nvSpPr>
        <p:spPr bwMode="auto">
          <a:noFill/>
          <a:ln>
            <a:solidFill>
              <a:srgbClr val="000000"/>
            </a:solidFill>
            <a:miter lim="800000"/>
            <a:headEnd/>
            <a:tailEnd/>
          </a:ln>
        </p:spPr>
      </p:sp>
      <p:sp>
        <p:nvSpPr>
          <p:cNvPr id="2652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90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376EF3-4346-44A6-9CB6-06AD83C2CDCF}" type="slidenum">
              <a:rPr lang="en-US"/>
              <a:pPr fontAlgn="base">
                <a:spcBef>
                  <a:spcPct val="0"/>
                </a:spcBef>
                <a:spcAft>
                  <a:spcPct val="0"/>
                </a:spcAft>
                <a:defRPr/>
              </a:pPr>
              <a:t>134</a:t>
            </a:fld>
            <a:endParaRPr 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Slide Image Placeholder 1"/>
          <p:cNvSpPr>
            <a:spLocks noGrp="1" noRot="1" noChangeAspect="1"/>
          </p:cNvSpPr>
          <p:nvPr>
            <p:ph type="sldImg"/>
          </p:nvPr>
        </p:nvSpPr>
        <p:spPr bwMode="auto">
          <a:noFill/>
          <a:ln>
            <a:solidFill>
              <a:srgbClr val="000000"/>
            </a:solidFill>
            <a:miter lim="800000"/>
            <a:headEnd/>
            <a:tailEnd/>
          </a:ln>
        </p:spPr>
      </p:sp>
      <p:sp>
        <p:nvSpPr>
          <p:cNvPr id="2672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611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B1340D-A446-4CF2-8249-32314E5AFD8E}" type="slidenum">
              <a:rPr lang="en-US"/>
              <a:pPr fontAlgn="base">
                <a:spcBef>
                  <a:spcPct val="0"/>
                </a:spcBef>
                <a:spcAft>
                  <a:spcPct val="0"/>
                </a:spcAft>
                <a:defRPr/>
              </a:pPr>
              <a:t>135</a:t>
            </a:fld>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Slide Image Placeholder 1"/>
          <p:cNvSpPr>
            <a:spLocks noGrp="1" noRot="1" noChangeAspect="1"/>
          </p:cNvSpPr>
          <p:nvPr>
            <p:ph type="sldImg"/>
          </p:nvPr>
        </p:nvSpPr>
        <p:spPr bwMode="auto">
          <a:noFill/>
          <a:ln>
            <a:solidFill>
              <a:srgbClr val="000000"/>
            </a:solidFill>
            <a:miter lim="800000"/>
            <a:headEnd/>
            <a:tailEnd/>
          </a:ln>
        </p:spPr>
      </p:sp>
      <p:sp>
        <p:nvSpPr>
          <p:cNvPr id="291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85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AE5B4FD-2050-46B3-807A-653163BD8180}" type="slidenum">
              <a:rPr lang="en-US"/>
              <a:pPr fontAlgn="base">
                <a:spcBef>
                  <a:spcPct val="0"/>
                </a:spcBef>
                <a:spcAft>
                  <a:spcPct val="0"/>
                </a:spcAft>
                <a:defRPr/>
              </a:pPr>
              <a:t>136</a:t>
            </a:fld>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bwMode="auto">
          <a:noFill/>
          <a:ln>
            <a:solidFill>
              <a:srgbClr val="000000"/>
            </a:solidFill>
            <a:miter lim="800000"/>
            <a:headEnd/>
            <a:tailEnd/>
          </a:ln>
        </p:spPr>
      </p:sp>
      <p:sp>
        <p:nvSpPr>
          <p:cNvPr id="293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87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D7782BC-BF40-4B83-A738-8B5470389ACB}" type="slidenum">
              <a:rPr lang="en-US"/>
              <a:pPr fontAlgn="base">
                <a:spcBef>
                  <a:spcPct val="0"/>
                </a:spcBef>
                <a:spcAft>
                  <a:spcPct val="0"/>
                </a:spcAft>
                <a:defRPr/>
              </a:pPr>
              <a:t>137</a:t>
            </a:fld>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bwMode="auto">
          <a:noFill/>
          <a:ln>
            <a:solidFill>
              <a:srgbClr val="000000"/>
            </a:solidFill>
            <a:miter lim="800000"/>
            <a:headEnd/>
            <a:tailEnd/>
          </a:ln>
        </p:spPr>
      </p:sp>
      <p:sp>
        <p:nvSpPr>
          <p:cNvPr id="295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89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0016D03-C62D-4749-A03C-DB76C3B40033}" type="slidenum">
              <a:rPr lang="en-US"/>
              <a:pPr fontAlgn="base">
                <a:spcBef>
                  <a:spcPct val="0"/>
                </a:spcBef>
                <a:spcAft>
                  <a:spcPct val="0"/>
                </a:spcAft>
                <a:defRPr/>
              </a:pPr>
              <a:t>138</a:t>
            </a:fld>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bwMode="auto">
          <a:noFill/>
          <a:ln>
            <a:solidFill>
              <a:srgbClr val="000000"/>
            </a:solidFill>
            <a:miter lim="800000"/>
            <a:headEnd/>
            <a:tailEnd/>
          </a:ln>
        </p:spPr>
      </p:sp>
      <p:sp>
        <p:nvSpPr>
          <p:cNvPr id="297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1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9A3770-7AD8-4EDC-BEAD-588D27FE2DED}" type="slidenum">
              <a:rPr lang="en-US"/>
              <a:pPr fontAlgn="base">
                <a:spcBef>
                  <a:spcPct val="0"/>
                </a:spcBef>
                <a:spcAft>
                  <a:spcPct val="0"/>
                </a:spcAft>
                <a:defRPr/>
              </a:pPr>
              <a:t>139</a:t>
            </a:fld>
            <a:endParaRPr 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Slide Image Placeholder 1"/>
          <p:cNvSpPr>
            <a:spLocks noGrp="1" noRot="1" noChangeAspect="1"/>
          </p:cNvSpPr>
          <p:nvPr>
            <p:ph type="sldImg"/>
          </p:nvPr>
        </p:nvSpPr>
        <p:spPr bwMode="auto">
          <a:noFill/>
          <a:ln>
            <a:solidFill>
              <a:srgbClr val="000000"/>
            </a:solidFill>
            <a:miter lim="800000"/>
            <a:headEnd/>
            <a:tailEnd/>
          </a:ln>
        </p:spPr>
      </p:sp>
      <p:sp>
        <p:nvSpPr>
          <p:cNvPr id="2693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631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3C94A4-F9D6-44AB-8D47-7B817EDABB12}" type="slidenum">
              <a:rPr lang="en-US"/>
              <a:pPr fontAlgn="base">
                <a:spcBef>
                  <a:spcPct val="0"/>
                </a:spcBef>
                <a:spcAft>
                  <a:spcPct val="0"/>
                </a:spcAft>
                <a:defRPr/>
              </a:pPr>
              <a:t>140</a:t>
            </a:fld>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Slide Image Placeholder 1"/>
          <p:cNvSpPr>
            <a:spLocks noGrp="1" noRot="1" noChangeAspect="1"/>
          </p:cNvSpPr>
          <p:nvPr>
            <p:ph type="sldImg"/>
          </p:nvPr>
        </p:nvSpPr>
        <p:spPr bwMode="auto">
          <a:noFill/>
          <a:ln>
            <a:solidFill>
              <a:srgbClr val="000000"/>
            </a:solidFill>
            <a:miter lim="800000"/>
            <a:headEnd/>
            <a:tailEnd/>
          </a:ln>
        </p:spPr>
      </p:sp>
      <p:sp>
        <p:nvSpPr>
          <p:cNvPr id="271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652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79997A-9E03-4232-BC0F-BD4F044BDBE6}" type="slidenum">
              <a:rPr lang="en-US"/>
              <a:pPr fontAlgn="base">
                <a:spcBef>
                  <a:spcPct val="0"/>
                </a:spcBef>
                <a:spcAft>
                  <a:spcPct val="0"/>
                </a:spcAft>
                <a:defRPr/>
              </a:pPr>
              <a:t>141</a:t>
            </a:fld>
            <a:endParaRPr 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Slide Image Placeholder 1"/>
          <p:cNvSpPr>
            <a:spLocks noGrp="1" noRot="1" noChangeAspect="1"/>
          </p:cNvSpPr>
          <p:nvPr>
            <p:ph type="sldImg"/>
          </p:nvPr>
        </p:nvSpPr>
        <p:spPr bwMode="auto">
          <a:noFill/>
          <a:ln>
            <a:solidFill>
              <a:srgbClr val="000000"/>
            </a:solidFill>
            <a:miter lim="800000"/>
            <a:headEnd/>
            <a:tailEnd/>
          </a:ln>
        </p:spPr>
      </p:sp>
      <p:sp>
        <p:nvSpPr>
          <p:cNvPr id="273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672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9C7787A-9A26-4E3C-BC2D-444537B3BFAB}" type="slidenum">
              <a:rPr lang="en-US"/>
              <a:pPr fontAlgn="base">
                <a:spcBef>
                  <a:spcPct val="0"/>
                </a:spcBef>
                <a:spcAft>
                  <a:spcPct val="0"/>
                </a:spcAft>
                <a:defRPr/>
              </a:pPr>
              <a:t>142</a:t>
            </a:fld>
            <a:endParaRPr 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bwMode="auto">
          <a:noFill/>
          <a:ln>
            <a:solidFill>
              <a:srgbClr val="000000"/>
            </a:solidFill>
            <a:miter lim="800000"/>
            <a:headEnd/>
            <a:tailEnd/>
          </a:ln>
        </p:spPr>
      </p:sp>
      <p:sp>
        <p:nvSpPr>
          <p:cNvPr id="275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693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E9FD44-230C-4E8D-AA8B-E3192D0B620B}" type="slidenum">
              <a:rPr lang="en-US"/>
              <a:pPr fontAlgn="base">
                <a:spcBef>
                  <a:spcPct val="0"/>
                </a:spcBef>
                <a:spcAft>
                  <a:spcPct val="0"/>
                </a:spcAft>
                <a:defRPr/>
              </a:pPr>
              <a:t>143</a:t>
            </a:fld>
            <a:endParaRPr 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Slide Image Placeholder 1"/>
          <p:cNvSpPr>
            <a:spLocks noGrp="1" noRot="1" noChangeAspect="1"/>
          </p:cNvSpPr>
          <p:nvPr>
            <p:ph type="sldImg"/>
          </p:nvPr>
        </p:nvSpPr>
        <p:spPr bwMode="auto">
          <a:noFill/>
          <a:ln>
            <a:solidFill>
              <a:srgbClr val="000000"/>
            </a:solidFill>
            <a:miter lim="800000"/>
            <a:headEnd/>
            <a:tailEnd/>
          </a:ln>
        </p:spPr>
      </p:sp>
      <p:sp>
        <p:nvSpPr>
          <p:cNvPr id="277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1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A79BA6-0087-4209-8977-17CB11246FEE}" type="slidenum">
              <a:rPr lang="en-US"/>
              <a:pPr fontAlgn="base">
                <a:spcBef>
                  <a:spcPct val="0"/>
                </a:spcBef>
                <a:spcAft>
                  <a:spcPct val="0"/>
                </a:spcAft>
                <a:defRPr/>
              </a:pPr>
              <a:t>144</a:t>
            </a:fld>
            <a:endParaRPr 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Slide Image Placeholder 1"/>
          <p:cNvSpPr>
            <a:spLocks noGrp="1" noRot="1" noChangeAspect="1"/>
          </p:cNvSpPr>
          <p:nvPr>
            <p:ph type="sldImg"/>
          </p:nvPr>
        </p:nvSpPr>
        <p:spPr bwMode="auto">
          <a:noFill/>
          <a:ln>
            <a:solidFill>
              <a:srgbClr val="000000"/>
            </a:solidFill>
            <a:miter lim="800000"/>
            <a:headEnd/>
            <a:tailEnd/>
          </a:ln>
        </p:spPr>
      </p:sp>
      <p:sp>
        <p:nvSpPr>
          <p:cNvPr id="279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3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1995D50-1115-4AA5-A2EE-4013EB839FD9}" type="slidenum">
              <a:rPr lang="en-US"/>
              <a:pPr fontAlgn="base">
                <a:spcBef>
                  <a:spcPct val="0"/>
                </a:spcBef>
                <a:spcAft>
                  <a:spcPct val="0"/>
                </a:spcAft>
                <a:defRPr/>
              </a:pPr>
              <a:t>145</a:t>
            </a:fld>
            <a:endParaRPr 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Slide Image Placeholder 1"/>
          <p:cNvSpPr>
            <a:spLocks noGrp="1" noRot="1" noChangeAspect="1"/>
          </p:cNvSpPr>
          <p:nvPr>
            <p:ph type="sldImg"/>
          </p:nvPr>
        </p:nvSpPr>
        <p:spPr bwMode="auto">
          <a:noFill/>
          <a:ln>
            <a:solidFill>
              <a:srgbClr val="000000"/>
            </a:solidFill>
            <a:miter lim="800000"/>
            <a:headEnd/>
            <a:tailEnd/>
          </a:ln>
        </p:spPr>
      </p:sp>
      <p:sp>
        <p:nvSpPr>
          <p:cNvPr id="281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5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DBCC6F-F7AB-4D47-BD9B-CA7ED06E338B}" type="slidenum">
              <a:rPr lang="en-US"/>
              <a:pPr fontAlgn="base">
                <a:spcBef>
                  <a:spcPct val="0"/>
                </a:spcBef>
                <a:spcAft>
                  <a:spcPct val="0"/>
                </a:spcAft>
                <a:defRPr/>
              </a:pPr>
              <a:t>146</a:t>
            </a:fld>
            <a:endParaRPr 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Slide Image Placeholder 1"/>
          <p:cNvSpPr>
            <a:spLocks noGrp="1" noRot="1" noChangeAspect="1"/>
          </p:cNvSpPr>
          <p:nvPr>
            <p:ph type="sldImg"/>
          </p:nvPr>
        </p:nvSpPr>
        <p:spPr bwMode="auto">
          <a:noFill/>
          <a:ln>
            <a:solidFill>
              <a:srgbClr val="000000"/>
            </a:solidFill>
            <a:miter lim="800000"/>
            <a:headEnd/>
            <a:tailEnd/>
          </a:ln>
        </p:spPr>
      </p:sp>
      <p:sp>
        <p:nvSpPr>
          <p:cNvPr id="283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7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F46903-BC3B-4AAB-B787-7E5B058AD9C4}" type="slidenum">
              <a:rPr lang="en-US"/>
              <a:pPr fontAlgn="base">
                <a:spcBef>
                  <a:spcPct val="0"/>
                </a:spcBef>
                <a:spcAft>
                  <a:spcPct val="0"/>
                </a:spcAft>
                <a:defRPr/>
              </a:pPr>
              <a:t>147</a:t>
            </a:fld>
            <a:endParaRPr 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Slide Image Placeholder 1"/>
          <p:cNvSpPr>
            <a:spLocks noGrp="1" noRot="1" noChangeAspect="1"/>
          </p:cNvSpPr>
          <p:nvPr>
            <p:ph type="sldImg"/>
          </p:nvPr>
        </p:nvSpPr>
        <p:spPr bwMode="auto">
          <a:noFill/>
          <a:ln>
            <a:solidFill>
              <a:srgbClr val="000000"/>
            </a:solidFill>
            <a:miter lim="800000"/>
            <a:headEnd/>
            <a:tailEnd/>
          </a:ln>
        </p:spPr>
      </p:sp>
      <p:sp>
        <p:nvSpPr>
          <p:cNvPr id="285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9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C2ADC6-B5B2-4636-83C9-CCED05D682FE}" type="slidenum">
              <a:rPr lang="en-US"/>
              <a:pPr fontAlgn="base">
                <a:spcBef>
                  <a:spcPct val="0"/>
                </a:spcBef>
                <a:spcAft>
                  <a:spcPct val="0"/>
                </a:spcAft>
                <a:defRPr/>
              </a:pPr>
              <a:t>148</a:t>
            </a:fld>
            <a:endParaRPr 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bwMode="auto">
          <a:noFill/>
          <a:ln>
            <a:solidFill>
              <a:srgbClr val="000000"/>
            </a:solidFill>
            <a:miter lim="800000"/>
            <a:headEnd/>
            <a:tailEnd/>
          </a:ln>
        </p:spPr>
      </p:sp>
      <p:sp>
        <p:nvSpPr>
          <p:cNvPr id="287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81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7F42D8-31CE-4436-840F-75EFFFBF1D83}" type="slidenum">
              <a:rPr lang="en-US"/>
              <a:pPr fontAlgn="base">
                <a:spcBef>
                  <a:spcPct val="0"/>
                </a:spcBef>
                <a:spcAft>
                  <a:spcPct val="0"/>
                </a:spcAft>
                <a:defRPr/>
              </a:pPr>
              <a:t>149</a:t>
            </a:fld>
            <a:endParaRPr 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bwMode="auto">
          <a:noFill/>
          <a:ln>
            <a:solidFill>
              <a:srgbClr val="000000"/>
            </a:solidFill>
            <a:miter lim="800000"/>
            <a:headEnd/>
            <a:tailEnd/>
          </a:ln>
        </p:spPr>
      </p:sp>
      <p:sp>
        <p:nvSpPr>
          <p:cNvPr id="289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83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BC9226-4A98-4BE9-8593-6F3CBF1245D3}" type="slidenum">
              <a:rPr lang="en-US"/>
              <a:pPr fontAlgn="base">
                <a:spcBef>
                  <a:spcPct val="0"/>
                </a:spcBef>
                <a:spcAft>
                  <a:spcPct val="0"/>
                </a:spcAft>
                <a:defRPr/>
              </a:pPr>
              <a:t>150</a:t>
            </a:fld>
            <a:endParaRPr 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bwMode="auto">
          <a:noFill/>
          <a:ln>
            <a:solidFill>
              <a:srgbClr val="000000"/>
            </a:solidFill>
            <a:miter lim="800000"/>
            <a:headEnd/>
            <a:tailEnd/>
          </a:ln>
        </p:spPr>
      </p:sp>
      <p:sp>
        <p:nvSpPr>
          <p:cNvPr id="300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3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D7B99E-8B25-4A33-B65F-FAF1E36B7CD8}" type="slidenum">
              <a:rPr lang="en-US"/>
              <a:pPr fontAlgn="base">
                <a:spcBef>
                  <a:spcPct val="0"/>
                </a:spcBef>
                <a:spcAft>
                  <a:spcPct val="0"/>
                </a:spcAft>
                <a:defRPr/>
              </a:pPr>
              <a:t>151</a:t>
            </a:fld>
            <a:endParaRPr 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p:cNvSpPr>
          <p:nvPr>
            <p:ph type="sldImg"/>
          </p:nvPr>
        </p:nvSpPr>
        <p:spPr bwMode="auto">
          <a:noFill/>
          <a:ln>
            <a:solidFill>
              <a:srgbClr val="000000"/>
            </a:solidFill>
            <a:miter lim="800000"/>
            <a:headEnd/>
            <a:tailEnd/>
          </a:ln>
        </p:spPr>
      </p:sp>
      <p:sp>
        <p:nvSpPr>
          <p:cNvPr id="3031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69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891B87-E4EC-48F5-9290-8724AF0467D2}" type="slidenum">
              <a:rPr lang="en-US"/>
              <a:pPr fontAlgn="base">
                <a:spcBef>
                  <a:spcPct val="0"/>
                </a:spcBef>
                <a:spcAft>
                  <a:spcPct val="0"/>
                </a:spcAft>
                <a:defRPr/>
              </a:pPr>
              <a:t>153</a:t>
            </a:fld>
            <a:endParaRPr 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p:cNvSpPr>
          <p:nvPr>
            <p:ph type="sldImg"/>
          </p:nvPr>
        </p:nvSpPr>
        <p:spPr bwMode="auto">
          <a:noFill/>
          <a:ln>
            <a:solidFill>
              <a:srgbClr val="000000"/>
            </a:solidFill>
            <a:miter lim="800000"/>
            <a:headEnd/>
            <a:tailEnd/>
          </a:ln>
        </p:spPr>
      </p:sp>
      <p:sp>
        <p:nvSpPr>
          <p:cNvPr id="3051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90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1CE1B86-CF04-4C32-8954-866516306A7E}" type="slidenum">
              <a:rPr lang="en-US"/>
              <a:pPr fontAlgn="base">
                <a:spcBef>
                  <a:spcPct val="0"/>
                </a:spcBef>
                <a:spcAft>
                  <a:spcPct val="0"/>
                </a:spcAft>
                <a:defRPr/>
              </a:pPr>
              <a:t>154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053DCA1-D1CE-4FB8-911E-66150A7C80B6}" type="datetimeFigureOut">
              <a:rPr lang="en-US"/>
              <a:pPr>
                <a:defRPr/>
              </a:pPr>
              <a:t>8/17/2010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0DF6C6-EA10-4233-861F-2D5605344E7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AE55322-DE11-468D-A471-AE3A270B0F74}" type="datetimeFigureOut">
              <a:rPr lang="en-US"/>
              <a:pPr>
                <a:defRPr/>
              </a:pPr>
              <a:t>8/17/2010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7EB000-2361-4D42-93B1-FCB0235A11E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90BF933-901A-4172-82E9-1CBE8F394308}" type="datetimeFigureOut">
              <a:rPr lang="en-US"/>
              <a:pPr>
                <a:defRPr/>
              </a:pPr>
              <a:t>8/17/2010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9CB6469-0525-4E94-A733-1B0F11323E8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AD71BF9-3B06-4B00-B269-F926A4FDACD2}" type="datetimeFigureOut">
              <a:rPr lang="en-US"/>
              <a:pPr>
                <a:defRPr/>
              </a:pPr>
              <a:t>8/17/2010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5F778BF-E980-4C62-A1C0-2B367810EDB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188BD49-F8FE-4267-B44F-171560148606}" type="datetimeFigureOut">
              <a:rPr lang="en-US"/>
              <a:pPr>
                <a:defRPr/>
              </a:pPr>
              <a:t>8/17/2010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DFB9C9C-2527-4D75-8EDE-FC3AA872C31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A24F5C9-9926-4E92-A772-D0719BCC3CCB}" type="datetimeFigureOut">
              <a:rPr lang="en-US"/>
              <a:pPr>
                <a:defRPr/>
              </a:pPr>
              <a:t>8/17/2010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1E8F2D9-9DCF-4A07-A24C-F03958ECE3F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BBE4CAE-E67E-4BED-A306-B2537D10B56A}" type="datetimeFigureOut">
              <a:rPr lang="en-US"/>
              <a:pPr>
                <a:defRPr/>
              </a:pPr>
              <a:t>8/17/2010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71105E0-F2AA-4A9A-A513-F39DEB8A082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FAFFF22-D658-4EE1-AF72-DCA1E4D622F6}" type="datetimeFigureOut">
              <a:rPr lang="en-US"/>
              <a:pPr>
                <a:defRPr/>
              </a:pPr>
              <a:t>8/17/2010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6F1EA07-C9A9-4D3B-B9DD-C5E1BDDB6A0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FFF79E8-E78A-4F2E-9ADE-1DD09236A8FA}" type="datetimeFigureOut">
              <a:rPr lang="en-US"/>
              <a:pPr>
                <a:defRPr/>
              </a:pPr>
              <a:t>8/17/2010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1848E66-851A-4765-8A8F-38AC11A4AF0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3271EF6-8C59-4D58-8A69-6F58DDF89D06}" type="datetimeFigureOut">
              <a:rPr lang="en-US"/>
              <a:pPr>
                <a:defRPr/>
              </a:pPr>
              <a:t>8/17/2010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B939BF7-7AD0-46CF-9EA3-18FACCA93E5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4380911-1F0B-44A3-BAAD-35E48D0D532D}" type="datetimeFigureOut">
              <a:rPr lang="en-US"/>
              <a:pPr>
                <a:defRPr/>
              </a:pPr>
              <a:t>8/17/2010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1A5B57A-386B-448F-ADF7-6C935AFDC97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43010C1-4BE0-44E5-B892-C4A174C0E0FE}" type="datetimeFigureOut">
              <a:rPr lang="en-US"/>
              <a:pPr>
                <a:defRPr/>
              </a:pPr>
              <a:t>8/17/2010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E9B2793-25B9-44B0-9156-7E553721ED2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http://www.thehindu.com/thehindu/mp/2002/08/01/images/2002080100510101.jpg"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0.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2.xml"/><Relationship Id="rId1" Type="http://schemas.openxmlformats.org/officeDocument/2006/relationships/slideLayout" Target="../slideLayouts/slideLayout6.xml"/><Relationship Id="rId5" Type="http://schemas.openxmlformats.org/officeDocument/2006/relationships/image" Target="../media/image28.jpeg"/><Relationship Id="rId4" Type="http://schemas.openxmlformats.org/officeDocument/2006/relationships/image" Target="../media/image27.jpeg"/></Relationships>
</file>

<file path=ppt/slides/_rels/slide10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6.xm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6.xml"/><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1.xml"/><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138.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685800" y="914400"/>
            <a:ext cx="7772400" cy="1470025"/>
          </a:xfrm>
        </p:spPr>
        <p:txBody>
          <a:bodyPr/>
          <a:lstStyle/>
          <a:p>
            <a:pPr eaLnBrk="1" hangingPunct="1"/>
            <a:r>
              <a:rPr lang="en-US" sz="6600" b="1" smtClean="0">
                <a:solidFill>
                  <a:srgbClr val="0000FF"/>
                </a:solidFill>
              </a:rPr>
              <a:t>Where is Knowledge?</a:t>
            </a:r>
          </a:p>
        </p:txBody>
      </p:sp>
      <p:sp>
        <p:nvSpPr>
          <p:cNvPr id="3" name="Subtitle 2"/>
          <p:cNvSpPr>
            <a:spLocks noGrp="1"/>
          </p:cNvSpPr>
          <p:nvPr>
            <p:ph type="subTitle" idx="1"/>
          </p:nvPr>
        </p:nvSpPr>
        <p:spPr>
          <a:xfrm>
            <a:off x="1371600" y="2438400"/>
            <a:ext cx="6400800" cy="3200400"/>
          </a:xfrm>
        </p:spPr>
        <p:txBody>
          <a:bodyPr rtlCol="0">
            <a:normAutofit fontScale="92500" lnSpcReduction="10000"/>
          </a:bodyPr>
          <a:lstStyle/>
          <a:p>
            <a:pPr eaLnBrk="1" fontAlgn="auto" hangingPunct="1">
              <a:spcAft>
                <a:spcPts val="0"/>
              </a:spcAft>
              <a:buFont typeface="Arial" pitchFamily="34" charset="0"/>
              <a:buNone/>
              <a:defRPr/>
            </a:pPr>
            <a:r>
              <a:rPr lang="en-US" b="1" dirty="0" smtClean="0">
                <a:solidFill>
                  <a:schemeClr val="tx1"/>
                </a:solidFill>
              </a:rPr>
              <a:t>John Stachel</a:t>
            </a:r>
          </a:p>
          <a:p>
            <a:pPr eaLnBrk="1" fontAlgn="auto" hangingPunct="1">
              <a:spcAft>
                <a:spcPts val="0"/>
              </a:spcAft>
              <a:buFont typeface="Arial" pitchFamily="34" charset="0"/>
              <a:buNone/>
              <a:defRPr/>
            </a:pPr>
            <a:r>
              <a:rPr lang="en-US" b="1" dirty="0" smtClean="0">
                <a:solidFill>
                  <a:schemeClr val="tx1"/>
                </a:solidFill>
              </a:rPr>
              <a:t>Center for Einstein Studies, </a:t>
            </a:r>
          </a:p>
          <a:p>
            <a:pPr eaLnBrk="1" fontAlgn="auto" hangingPunct="1">
              <a:spcAft>
                <a:spcPts val="0"/>
              </a:spcAft>
              <a:buFont typeface="Arial" pitchFamily="34" charset="0"/>
              <a:buNone/>
              <a:defRPr/>
            </a:pPr>
            <a:r>
              <a:rPr lang="en-US" b="1" dirty="0" smtClean="0">
                <a:solidFill>
                  <a:schemeClr val="tx1"/>
                </a:solidFill>
              </a:rPr>
              <a:t>Boston University</a:t>
            </a:r>
          </a:p>
          <a:p>
            <a:pPr eaLnBrk="1" fontAlgn="auto" hangingPunct="1">
              <a:spcAft>
                <a:spcPts val="0"/>
              </a:spcAft>
              <a:buFont typeface="Arial" pitchFamily="34" charset="0"/>
              <a:buNone/>
              <a:defRPr/>
            </a:pPr>
            <a:endParaRPr lang="en-US" b="1" dirty="0" smtClean="0">
              <a:solidFill>
                <a:schemeClr val="tx1"/>
              </a:solidFill>
            </a:endParaRPr>
          </a:p>
          <a:p>
            <a:pPr eaLnBrk="1" fontAlgn="auto" hangingPunct="1">
              <a:spcAft>
                <a:spcPts val="0"/>
              </a:spcAft>
              <a:buFont typeface="Arial" pitchFamily="34" charset="0"/>
              <a:buNone/>
              <a:defRPr/>
            </a:pPr>
            <a:r>
              <a:rPr lang="en-US" sz="2600" b="1" dirty="0">
                <a:solidFill>
                  <a:srgbClr val="FF0000"/>
                </a:solidFill>
              </a:rPr>
              <a:t>11</a:t>
            </a:r>
            <a:r>
              <a:rPr lang="en-US" sz="2600" b="1" baseline="30000" dirty="0">
                <a:solidFill>
                  <a:srgbClr val="FF0000"/>
                </a:solidFill>
              </a:rPr>
              <a:t>th</a:t>
            </a:r>
            <a:r>
              <a:rPr lang="en-US" sz="2600" b="1" dirty="0">
                <a:solidFill>
                  <a:srgbClr val="FF0000"/>
                </a:solidFill>
              </a:rPr>
              <a:t> Conference on Frontiers of the </a:t>
            </a:r>
            <a:r>
              <a:rPr lang="en-US" sz="2600" b="1" dirty="0" smtClean="0">
                <a:solidFill>
                  <a:srgbClr val="FF0000"/>
                </a:solidFill>
              </a:rPr>
              <a:t>Foundations of Physics</a:t>
            </a:r>
          </a:p>
          <a:p>
            <a:pPr eaLnBrk="1" fontAlgn="auto" hangingPunct="1">
              <a:spcAft>
                <a:spcPts val="0"/>
              </a:spcAft>
              <a:buFont typeface="Arial" pitchFamily="34" charset="0"/>
              <a:buNone/>
              <a:defRPr/>
            </a:pPr>
            <a:r>
              <a:rPr lang="en-US" sz="2600" b="1" dirty="0" smtClean="0">
                <a:solidFill>
                  <a:srgbClr val="FF0000"/>
                </a:solidFill>
              </a:rPr>
              <a:t>Paris,  6-9 July 2010</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normAutofit/>
          </a:bodyPr>
          <a:lstStyle/>
          <a:p>
            <a:pPr algn="ctr" fontAlgn="auto">
              <a:spcAft>
                <a:spcPts val="0"/>
              </a:spcAft>
              <a:defRPr/>
            </a:pPr>
            <a:r>
              <a:rPr lang="en-US" sz="6600" b="1" dirty="0" err="1">
                <a:solidFill>
                  <a:srgbClr val="0000FF"/>
                </a:solidFill>
                <a:latin typeface="+mj-lt"/>
                <a:ea typeface="+mj-ea"/>
                <a:cs typeface="+mj-cs"/>
              </a:rPr>
              <a:t>Aron</a:t>
            </a:r>
            <a:r>
              <a:rPr lang="en-US" sz="6600" b="1" dirty="0">
                <a:solidFill>
                  <a:srgbClr val="0000FF"/>
                </a:solidFill>
                <a:latin typeface="+mj-lt"/>
                <a:ea typeface="+mj-ea"/>
                <a:cs typeface="+mj-cs"/>
              </a:rPr>
              <a:t> </a:t>
            </a:r>
            <a:r>
              <a:rPr lang="en-US" sz="6600" b="1" dirty="0" err="1">
                <a:solidFill>
                  <a:srgbClr val="0000FF"/>
                </a:solidFill>
                <a:latin typeface="+mj-lt"/>
                <a:ea typeface="+mj-ea"/>
                <a:cs typeface="+mj-cs"/>
              </a:rPr>
              <a:t>Gurwitsch</a:t>
            </a:r>
            <a:endParaRPr lang="en-US" sz="6600" dirty="0">
              <a:solidFill>
                <a:srgbClr val="0000FF"/>
              </a:solidFill>
              <a:latin typeface="+mj-lt"/>
              <a:ea typeface="+mj-ea"/>
              <a:cs typeface="+mj-cs"/>
            </a:endParaRPr>
          </a:p>
        </p:txBody>
      </p:sp>
      <p:pic>
        <p:nvPicPr>
          <p:cNvPr id="16386" name="Picture 2" descr="http://www.gurwitsch.net/images/AG%20-%20Harvard.jpg"/>
          <p:cNvPicPr>
            <a:picLocks noChangeAspect="1" noChangeArrowheads="1"/>
          </p:cNvPicPr>
          <p:nvPr/>
        </p:nvPicPr>
        <p:blipFill>
          <a:blip r:embed="rId3" cstate="print"/>
          <a:srcRect/>
          <a:stretch>
            <a:fillRect/>
          </a:stretch>
        </p:blipFill>
        <p:spPr bwMode="auto">
          <a:xfrm>
            <a:off x="1981200" y="1371600"/>
            <a:ext cx="5243513" cy="5211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Studies in Phenomenology and Psychology </a:t>
            </a:r>
            <a:r>
              <a:rPr lang="en-US" b="1" dirty="0" smtClean="0">
                <a:solidFill>
                  <a:srgbClr val="0000FF"/>
                </a:solidFill>
              </a:rPr>
              <a:t>(1966)</a:t>
            </a:r>
            <a:endParaRPr lang="en-US" b="1" dirty="0">
              <a:solidFill>
                <a:srgbClr val="0000FF"/>
              </a:solidFill>
            </a:endParaRPr>
          </a:p>
        </p:txBody>
      </p:sp>
      <p:sp>
        <p:nvSpPr>
          <p:cNvPr id="18434" name="Content Placeholder 2"/>
          <p:cNvSpPr>
            <a:spLocks noGrp="1"/>
          </p:cNvSpPr>
          <p:nvPr>
            <p:ph idx="1"/>
          </p:nvPr>
        </p:nvSpPr>
        <p:spPr>
          <a:xfrm>
            <a:off x="457200" y="1722437"/>
            <a:ext cx="8229600" cy="4525963"/>
          </a:xfrm>
        </p:spPr>
        <p:txBody>
          <a:bodyPr/>
          <a:lstStyle/>
          <a:p>
            <a:pPr eaLnBrk="1" hangingPunct="1">
              <a:buNone/>
            </a:pPr>
            <a:r>
              <a:rPr lang="en-US" sz="3600" b="1" dirty="0" smtClean="0"/>
              <a:t>	If the existence of Western man appears critical and problematic, it is because he has allowed himself to become </a:t>
            </a:r>
            <a:r>
              <a:rPr lang="en-US" sz="3600" b="1" dirty="0" smtClean="0">
                <a:solidFill>
                  <a:srgbClr val="FF0000"/>
                </a:solidFill>
              </a:rPr>
              <a:t>unfaithful to his idea</a:t>
            </a:r>
            <a:r>
              <a:rPr lang="en-US" sz="3600" b="1" dirty="0" smtClean="0"/>
              <a:t>, the very idea that </a:t>
            </a:r>
            <a:r>
              <a:rPr lang="en-US" sz="3600" b="1" dirty="0" smtClean="0">
                <a:solidFill>
                  <a:srgbClr val="FF0000"/>
                </a:solidFill>
              </a:rPr>
              <a:t>defines</a:t>
            </a:r>
            <a:r>
              <a:rPr lang="en-US" sz="3600" b="1" dirty="0" smtClean="0"/>
              <a:t> and </a:t>
            </a:r>
            <a:r>
              <a:rPr lang="en-US" sz="3600" b="1" dirty="0" smtClean="0">
                <a:solidFill>
                  <a:srgbClr val="FF0000"/>
                </a:solidFill>
              </a:rPr>
              <a:t>constitutes</a:t>
            </a:r>
            <a:r>
              <a:rPr lang="en-US" sz="3600" b="1" dirty="0" smtClean="0"/>
              <a:t> him as </a:t>
            </a:r>
            <a:r>
              <a:rPr lang="en-US" sz="3600" b="1" dirty="0" smtClean="0">
                <a:solidFill>
                  <a:srgbClr val="FF0000"/>
                </a:solidFill>
              </a:rPr>
              <a:t>Western</a:t>
            </a:r>
            <a:r>
              <a:rPr lang="en-US" sz="3600" b="1" dirty="0" smtClean="0"/>
              <a:t> man. </a:t>
            </a:r>
            <a:r>
              <a:rPr lang="en-US" sz="3600" b="1" dirty="0"/>
              <a:t>That idea is no other than the idea of philosophy itself: </a:t>
            </a:r>
            <a:endParaRPr lang="en-US" sz="3600" b="1"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Studies in Phenomenology and Psychology </a:t>
            </a:r>
            <a:r>
              <a:rPr lang="en-US" b="1" dirty="0" smtClean="0">
                <a:solidFill>
                  <a:srgbClr val="0000FF"/>
                </a:solidFill>
              </a:rPr>
              <a:t>(1966)</a:t>
            </a:r>
            <a:endParaRPr lang="en-US" dirty="0"/>
          </a:p>
        </p:txBody>
      </p:sp>
      <p:sp>
        <p:nvSpPr>
          <p:cNvPr id="20482" name="Content Placeholder 2"/>
          <p:cNvSpPr>
            <a:spLocks noGrp="1"/>
          </p:cNvSpPr>
          <p:nvPr>
            <p:ph idx="1"/>
          </p:nvPr>
        </p:nvSpPr>
        <p:spPr>
          <a:xfrm>
            <a:off x="381000" y="1676400"/>
            <a:ext cx="8229600" cy="4525963"/>
          </a:xfrm>
        </p:spPr>
        <p:txBody>
          <a:bodyPr/>
          <a:lstStyle/>
          <a:p>
            <a:pPr eaLnBrk="1" hangingPunct="1">
              <a:buFont typeface="Arial" charset="0"/>
              <a:buNone/>
            </a:pPr>
            <a:r>
              <a:rPr lang="en-US" b="1" dirty="0" smtClean="0"/>
              <a:t>	the idea of </a:t>
            </a:r>
            <a:r>
              <a:rPr lang="en-US" b="1" dirty="0" smtClean="0">
                <a:solidFill>
                  <a:srgbClr val="FF0000"/>
                </a:solidFill>
              </a:rPr>
              <a:t>a universal knowledge</a:t>
            </a:r>
            <a:r>
              <a:rPr lang="en-US" b="1" dirty="0" smtClean="0"/>
              <a:t> concerning </a:t>
            </a:r>
            <a:r>
              <a:rPr lang="en-US" b="1" dirty="0" smtClean="0">
                <a:solidFill>
                  <a:srgbClr val="FF0000"/>
                </a:solidFill>
              </a:rPr>
              <a:t>the totality of being</a:t>
            </a:r>
            <a:r>
              <a:rPr lang="en-US" b="1" dirty="0" smtClean="0"/>
              <a:t>, a knowledge which contains within itself whatever special sciences may grow out of it as its ramification, which </a:t>
            </a:r>
            <a:r>
              <a:rPr lang="en-US" b="1" dirty="0" smtClean="0">
                <a:solidFill>
                  <a:srgbClr val="FF0000"/>
                </a:solidFill>
              </a:rPr>
              <a:t>rests upon ultimate foundations </a:t>
            </a:r>
            <a:r>
              <a:rPr lang="en-US" b="1" dirty="0" smtClean="0"/>
              <a:t>and proceeds throughout in a </a:t>
            </a:r>
            <a:r>
              <a:rPr lang="en-US" b="1" dirty="0" smtClean="0">
                <a:solidFill>
                  <a:srgbClr val="FF0000"/>
                </a:solidFill>
              </a:rPr>
              <a:t>completely evident</a:t>
            </a:r>
            <a:r>
              <a:rPr lang="en-US" b="1" dirty="0" smtClean="0"/>
              <a:t> and </a:t>
            </a:r>
            <a:r>
              <a:rPr lang="en-US" b="1" dirty="0" smtClean="0">
                <a:solidFill>
                  <a:srgbClr val="FF0000"/>
                </a:solidFill>
              </a:rPr>
              <a:t>self-justifying</a:t>
            </a:r>
            <a:r>
              <a:rPr lang="en-US" b="1" dirty="0" smtClean="0"/>
              <a:t> fashion and in full awareness of itself.</a:t>
            </a: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1143000"/>
          </a:xfrm>
        </p:spPr>
        <p:txBody>
          <a:bodyPr rtlCol="0">
            <a:normAutofit fontScale="90000"/>
          </a:bodyPr>
          <a:lstStyle/>
          <a:p>
            <a:pPr eaLnBrk="1" fontAlgn="auto" hangingPunct="1">
              <a:spcAft>
                <a:spcPts val="0"/>
              </a:spcAft>
              <a:defRPr/>
            </a:pPr>
            <a:r>
              <a:rPr lang="en-US" b="1" dirty="0" smtClean="0">
                <a:solidFill>
                  <a:srgbClr val="0070C0"/>
                </a:solidFill>
              </a:rPr>
              <a:t/>
            </a:r>
            <a:br>
              <a:rPr lang="en-US" b="1" dirty="0" smtClean="0">
                <a:solidFill>
                  <a:srgbClr val="0070C0"/>
                </a:solidFill>
              </a:rPr>
            </a:br>
            <a:r>
              <a:rPr lang="en-US" sz="6000" b="1" dirty="0" smtClean="0">
                <a:solidFill>
                  <a:srgbClr val="0000FF"/>
                </a:solidFill>
              </a:rPr>
              <a:t>Jean Toussaint </a:t>
            </a:r>
            <a:r>
              <a:rPr lang="en-US" sz="6000" b="1" dirty="0" err="1" smtClean="0">
                <a:solidFill>
                  <a:srgbClr val="0000FF"/>
                </a:solidFill>
              </a:rPr>
              <a:t>Desanti</a:t>
            </a:r>
            <a:r>
              <a:rPr lang="en-US" sz="6000" b="1" dirty="0" smtClean="0">
                <a:solidFill>
                  <a:srgbClr val="0000FF"/>
                </a:solidFill>
              </a:rPr>
              <a:t/>
            </a:r>
            <a:br>
              <a:rPr lang="en-US" sz="6000" b="1" dirty="0" smtClean="0">
                <a:solidFill>
                  <a:srgbClr val="0000FF"/>
                </a:solidFill>
              </a:rPr>
            </a:br>
            <a:endParaRPr lang="en-US" sz="6000" dirty="0"/>
          </a:p>
        </p:txBody>
      </p:sp>
      <p:pic>
        <p:nvPicPr>
          <p:cNvPr id="22530" name="Picture 2" descr="desanti"/>
          <p:cNvPicPr>
            <a:picLocks noChangeAspect="1" noChangeArrowheads="1"/>
          </p:cNvPicPr>
          <p:nvPr/>
        </p:nvPicPr>
        <p:blipFill>
          <a:blip r:embed="rId3" cstate="print"/>
          <a:srcRect/>
          <a:stretch>
            <a:fillRect/>
          </a:stretch>
        </p:blipFill>
        <p:spPr bwMode="auto">
          <a:xfrm>
            <a:off x="2828925" y="1447800"/>
            <a:ext cx="3648075"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La </a:t>
            </a:r>
            <a:r>
              <a:rPr lang="en-US" b="1" i="1" dirty="0" err="1" smtClean="0">
                <a:solidFill>
                  <a:srgbClr val="0000FF"/>
                </a:solidFill>
              </a:rPr>
              <a:t>philosophie</a:t>
            </a:r>
            <a:r>
              <a:rPr lang="en-US" b="1" i="1" dirty="0" smtClean="0">
                <a:solidFill>
                  <a:srgbClr val="0000FF"/>
                </a:solidFill>
              </a:rPr>
              <a:t> </a:t>
            </a:r>
            <a:r>
              <a:rPr lang="en-US" b="1" i="1" dirty="0" err="1" smtClean="0">
                <a:solidFill>
                  <a:srgbClr val="0000FF"/>
                </a:solidFill>
              </a:rPr>
              <a:t>silencieuse</a:t>
            </a:r>
            <a:r>
              <a:rPr lang="en-US" b="1" i="1" dirty="0" smtClean="0">
                <a:solidFill>
                  <a:srgbClr val="0000FF"/>
                </a:solidFill>
              </a:rPr>
              <a:t> </a:t>
            </a:r>
            <a:r>
              <a:rPr lang="en-US" b="1" i="1" dirty="0" err="1" smtClean="0">
                <a:solidFill>
                  <a:srgbClr val="0000FF"/>
                </a:solidFill>
              </a:rPr>
              <a:t>ou</a:t>
            </a:r>
            <a:r>
              <a:rPr lang="en-US" b="1" i="1" dirty="0" smtClean="0">
                <a:solidFill>
                  <a:srgbClr val="0000FF"/>
                </a:solidFill>
              </a:rPr>
              <a:t> critique des philosophies de la science</a:t>
            </a:r>
            <a:r>
              <a:rPr lang="en-US" b="1" dirty="0" smtClean="0">
                <a:solidFill>
                  <a:srgbClr val="0000FF"/>
                </a:solidFill>
              </a:rPr>
              <a:t> (1975)</a:t>
            </a:r>
            <a:endParaRPr lang="en-US" dirty="0">
              <a:solidFill>
                <a:srgbClr val="0000FF"/>
              </a:solidFill>
            </a:endParaRPr>
          </a:p>
        </p:txBody>
      </p:sp>
      <p:sp>
        <p:nvSpPr>
          <p:cNvPr id="24578" name="Content Placeholder 2"/>
          <p:cNvSpPr>
            <a:spLocks noGrp="1"/>
          </p:cNvSpPr>
          <p:nvPr>
            <p:ph idx="1"/>
          </p:nvPr>
        </p:nvSpPr>
        <p:spPr/>
        <p:txBody>
          <a:bodyPr/>
          <a:lstStyle/>
          <a:p>
            <a:pPr eaLnBrk="1" hangingPunct="1">
              <a:buFont typeface="Arial" charset="0"/>
              <a:buNone/>
            </a:pPr>
            <a:r>
              <a:rPr lang="en-US" b="1" smtClean="0"/>
              <a:t>	</a:t>
            </a:r>
            <a:r>
              <a:rPr lang="en-US" sz="3600" b="1" smtClean="0"/>
              <a:t>Il </a:t>
            </a:r>
            <a:r>
              <a:rPr lang="en-US" sz="3600" b="1" smtClean="0">
                <a:solidFill>
                  <a:srgbClr val="FF0000"/>
                </a:solidFill>
              </a:rPr>
              <a:t>n’existe plus de point fixe</a:t>
            </a:r>
            <a:r>
              <a:rPr lang="en-US" sz="3600" b="1" smtClean="0"/>
              <a:t>, d’où l’un d’entre nous pourrait espérer </a:t>
            </a:r>
            <a:r>
              <a:rPr lang="en-US" sz="3600" b="1" smtClean="0">
                <a:solidFill>
                  <a:srgbClr val="FF0000"/>
                </a:solidFill>
              </a:rPr>
              <a:t>ressaisir</a:t>
            </a:r>
            <a:r>
              <a:rPr lang="en-US" sz="3600" b="1" smtClean="0"/>
              <a:t>, fût-ce en sa simple forme, </a:t>
            </a:r>
            <a:r>
              <a:rPr lang="en-US" sz="3600" b="1" smtClean="0">
                <a:solidFill>
                  <a:srgbClr val="FF0000"/>
                </a:solidFill>
              </a:rPr>
              <a:t>la configuration du savoir </a:t>
            </a:r>
            <a:r>
              <a:rPr lang="en-US" sz="3600" b="1" smtClean="0"/>
              <a:t>et, par là, en proposer </a:t>
            </a:r>
            <a:r>
              <a:rPr lang="en-US" sz="3600" b="1" smtClean="0">
                <a:solidFill>
                  <a:srgbClr val="FF0000"/>
                </a:solidFill>
              </a:rPr>
              <a:t>la fermeture</a:t>
            </a:r>
            <a:r>
              <a:rPr lang="en-US" sz="3600" b="1" smtClean="0"/>
              <a:t>. Ce n’est pas la tentation qui manque, mais l’instrument qui permettrait d’y céder d’une manière convaincante.</a:t>
            </a:r>
            <a:endParaRPr lang="en-US" sz="36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533400"/>
            <a:ext cx="8229600" cy="1143000"/>
          </a:xfrm>
          <a:prstGeom prst="rect">
            <a:avLst/>
          </a:prstGeom>
        </p:spPr>
        <p:txBody>
          <a:bodyPr/>
          <a:lstStyle/>
          <a:p>
            <a:pPr algn="ctr" fontAlgn="auto">
              <a:spcAft>
                <a:spcPts val="0"/>
              </a:spcAft>
              <a:defRPr/>
            </a:pPr>
            <a:r>
              <a:rPr lang="en-US" sz="4400" b="1" i="1" dirty="0">
                <a:solidFill>
                  <a:srgbClr val="0000FF"/>
                </a:solidFill>
                <a:latin typeface="+mj-lt"/>
                <a:ea typeface="+mj-ea"/>
                <a:cs typeface="+mj-cs"/>
              </a:rPr>
              <a:t>La </a:t>
            </a:r>
            <a:r>
              <a:rPr lang="en-US" sz="4400" b="1" i="1" dirty="0" err="1">
                <a:solidFill>
                  <a:srgbClr val="0000FF"/>
                </a:solidFill>
                <a:latin typeface="+mj-lt"/>
                <a:ea typeface="+mj-ea"/>
                <a:cs typeface="+mj-cs"/>
              </a:rPr>
              <a:t>philosophie</a:t>
            </a:r>
            <a:r>
              <a:rPr lang="en-US" sz="4400" b="1" i="1" dirty="0">
                <a:solidFill>
                  <a:srgbClr val="0000FF"/>
                </a:solidFill>
                <a:latin typeface="+mj-lt"/>
                <a:ea typeface="+mj-ea"/>
                <a:cs typeface="+mj-cs"/>
              </a:rPr>
              <a:t> </a:t>
            </a:r>
            <a:r>
              <a:rPr lang="en-US" sz="4400" b="1" i="1" dirty="0" err="1">
                <a:solidFill>
                  <a:srgbClr val="0000FF"/>
                </a:solidFill>
                <a:latin typeface="+mj-lt"/>
                <a:ea typeface="+mj-ea"/>
                <a:cs typeface="+mj-cs"/>
              </a:rPr>
              <a:t>silencieuse</a:t>
            </a:r>
            <a:r>
              <a:rPr lang="en-US" sz="4400" b="1" i="1" dirty="0">
                <a:solidFill>
                  <a:srgbClr val="0000FF"/>
                </a:solidFill>
                <a:latin typeface="+mj-lt"/>
                <a:ea typeface="+mj-ea"/>
                <a:cs typeface="+mj-cs"/>
              </a:rPr>
              <a:t> </a:t>
            </a:r>
            <a:r>
              <a:rPr lang="en-US" sz="4400" b="1" dirty="0">
                <a:solidFill>
                  <a:srgbClr val="0000FF"/>
                </a:solidFill>
                <a:latin typeface="+mj-lt"/>
                <a:ea typeface="+mj-ea"/>
                <a:cs typeface="+mj-cs"/>
              </a:rPr>
              <a:t>(1975)</a:t>
            </a:r>
            <a:endParaRPr lang="en-US" sz="4400" dirty="0">
              <a:latin typeface="+mj-lt"/>
              <a:ea typeface="+mj-ea"/>
              <a:cs typeface="+mj-cs"/>
            </a:endParaRPr>
          </a:p>
        </p:txBody>
      </p:sp>
      <p:sp>
        <p:nvSpPr>
          <p:cNvPr id="26626" name="Content Placeholder 2"/>
          <p:cNvSpPr txBox="1">
            <a:spLocks/>
          </p:cNvSpPr>
          <p:nvPr/>
        </p:nvSpPr>
        <p:spPr bwMode="auto">
          <a:xfrm>
            <a:off x="457200" y="1493838"/>
            <a:ext cx="8229600" cy="4525962"/>
          </a:xfrm>
          <a:prstGeom prst="rect">
            <a:avLst/>
          </a:prstGeom>
          <a:noFill/>
          <a:ln w="9525">
            <a:noFill/>
            <a:miter lim="800000"/>
            <a:headEnd/>
            <a:tailEnd/>
          </a:ln>
        </p:spPr>
        <p:txBody>
          <a:bodyPr/>
          <a:lstStyle/>
          <a:p>
            <a:pPr marL="342900" indent="-342900">
              <a:spcBef>
                <a:spcPct val="20000"/>
              </a:spcBef>
            </a:pPr>
            <a:r>
              <a:rPr lang="en-US" sz="3600" b="1" dirty="0">
                <a:latin typeface="Calibri" pitchFamily="34" charset="0"/>
              </a:rPr>
              <a:t>	</a:t>
            </a:r>
            <a:r>
              <a:rPr lang="en-US" sz="3600" b="1" dirty="0">
                <a:solidFill>
                  <a:srgbClr val="FF0000"/>
                </a:solidFill>
                <a:latin typeface="Calibri" pitchFamily="34" charset="0"/>
              </a:rPr>
              <a:t>A fixed point</a:t>
            </a:r>
            <a:r>
              <a:rPr lang="en-US" sz="3600" b="1" dirty="0">
                <a:latin typeface="Calibri" pitchFamily="34" charset="0"/>
              </a:rPr>
              <a:t> </a:t>
            </a:r>
            <a:r>
              <a:rPr lang="en-US" sz="3600" b="1" dirty="0">
                <a:solidFill>
                  <a:srgbClr val="FF0000"/>
                </a:solidFill>
                <a:latin typeface="Calibri" pitchFamily="34" charset="0"/>
              </a:rPr>
              <a:t>no longer exists</a:t>
            </a:r>
            <a:r>
              <a:rPr lang="en-US" sz="3600" b="1" dirty="0">
                <a:latin typeface="Calibri" pitchFamily="34" charset="0"/>
              </a:rPr>
              <a:t>, from which one could hope to </a:t>
            </a:r>
            <a:r>
              <a:rPr lang="en-US" sz="3600" b="1" dirty="0">
                <a:solidFill>
                  <a:srgbClr val="FF0000"/>
                </a:solidFill>
                <a:latin typeface="Calibri" pitchFamily="34" charset="0"/>
              </a:rPr>
              <a:t>recapture</a:t>
            </a:r>
            <a:r>
              <a:rPr lang="en-US" sz="3600" b="1" dirty="0">
                <a:latin typeface="Calibri" pitchFamily="34" charset="0"/>
              </a:rPr>
              <a:t>, even in its simple form, the </a:t>
            </a:r>
            <a:r>
              <a:rPr lang="en-US" sz="3600" b="1" dirty="0">
                <a:solidFill>
                  <a:srgbClr val="FF0000"/>
                </a:solidFill>
                <a:latin typeface="Calibri" pitchFamily="34" charset="0"/>
              </a:rPr>
              <a:t>configuration of knowledge</a:t>
            </a:r>
            <a:r>
              <a:rPr lang="en-US" sz="3600" b="1" dirty="0">
                <a:latin typeface="Calibri" pitchFamily="34" charset="0"/>
              </a:rPr>
              <a:t> and thereby propose </a:t>
            </a:r>
            <a:r>
              <a:rPr lang="en-US" sz="3600" b="1" dirty="0">
                <a:solidFill>
                  <a:srgbClr val="FF0000"/>
                </a:solidFill>
                <a:latin typeface="Calibri" pitchFamily="34" charset="0"/>
              </a:rPr>
              <a:t>its closure</a:t>
            </a:r>
            <a:r>
              <a:rPr lang="en-US" sz="3600" b="1" dirty="0">
                <a:latin typeface="Calibri" pitchFamily="34" charset="0"/>
              </a:rPr>
              <a:t>. It’s not the temptation that is lacking but the instrument that would allow one to give </a:t>
            </a:r>
            <a:r>
              <a:rPr lang="en-US" sz="3600" b="1" dirty="0" smtClean="0">
                <a:latin typeface="Calibri" pitchFamily="34" charset="0"/>
              </a:rPr>
              <a:t>in to </a:t>
            </a:r>
            <a:r>
              <a:rPr lang="en-US" sz="3600" b="1" dirty="0">
                <a:latin typeface="Calibri" pitchFamily="34" charset="0"/>
              </a:rPr>
              <a:t>it in a convincing manner. </a:t>
            </a:r>
            <a:endParaRPr lang="en-US" sz="3600" dirty="0">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La </a:t>
            </a:r>
            <a:r>
              <a:rPr lang="en-US" b="1" i="1" dirty="0" err="1" smtClean="0">
                <a:solidFill>
                  <a:srgbClr val="0000FF"/>
                </a:solidFill>
              </a:rPr>
              <a:t>philosophie</a:t>
            </a:r>
            <a:r>
              <a:rPr lang="en-US" b="1" i="1" dirty="0" smtClean="0">
                <a:solidFill>
                  <a:srgbClr val="0000FF"/>
                </a:solidFill>
              </a:rPr>
              <a:t> </a:t>
            </a:r>
            <a:r>
              <a:rPr lang="en-US" b="1" i="1" dirty="0" err="1" smtClean="0">
                <a:solidFill>
                  <a:srgbClr val="0000FF"/>
                </a:solidFill>
              </a:rPr>
              <a:t>silencieuse</a:t>
            </a:r>
            <a:r>
              <a:rPr lang="en-US" b="1" i="1" dirty="0" smtClean="0">
                <a:solidFill>
                  <a:srgbClr val="0000FF"/>
                </a:solidFill>
              </a:rPr>
              <a:t> </a:t>
            </a:r>
            <a:r>
              <a:rPr lang="en-US" b="1" i="1" dirty="0" err="1" smtClean="0">
                <a:solidFill>
                  <a:srgbClr val="0000FF"/>
                </a:solidFill>
              </a:rPr>
              <a:t>ou</a:t>
            </a:r>
            <a:r>
              <a:rPr lang="en-US" b="1" i="1" dirty="0" smtClean="0">
                <a:solidFill>
                  <a:srgbClr val="0000FF"/>
                </a:solidFill>
              </a:rPr>
              <a:t> critique des philosophies de la science</a:t>
            </a:r>
            <a:r>
              <a:rPr lang="en-US" b="1" dirty="0" smtClean="0">
                <a:solidFill>
                  <a:srgbClr val="0000FF"/>
                </a:solidFill>
              </a:rPr>
              <a:t> (1975)</a:t>
            </a:r>
            <a:endParaRPr lang="en-US" dirty="0"/>
          </a:p>
        </p:txBody>
      </p:sp>
      <p:sp>
        <p:nvSpPr>
          <p:cNvPr id="28674" name="Content Placeholder 2"/>
          <p:cNvSpPr>
            <a:spLocks noGrp="1"/>
          </p:cNvSpPr>
          <p:nvPr>
            <p:ph idx="1"/>
          </p:nvPr>
        </p:nvSpPr>
        <p:spPr/>
        <p:txBody>
          <a:bodyPr/>
          <a:lstStyle/>
          <a:p>
            <a:pPr eaLnBrk="1" hangingPunct="1">
              <a:buFont typeface="Arial" charset="0"/>
              <a:buNone/>
            </a:pPr>
            <a:r>
              <a:rPr lang="en-US" sz="3600" b="1" dirty="0" smtClean="0"/>
              <a:t>	Ni du </a:t>
            </a:r>
            <a:r>
              <a:rPr lang="en-US" sz="3600" b="1" dirty="0" err="1" smtClean="0"/>
              <a:t>côté</a:t>
            </a:r>
            <a:r>
              <a:rPr lang="en-US" sz="3600" b="1" dirty="0" smtClean="0"/>
              <a:t> du </a:t>
            </a:r>
            <a:r>
              <a:rPr lang="en-US" sz="3600" b="1" dirty="0" err="1" smtClean="0">
                <a:solidFill>
                  <a:srgbClr val="FF0000"/>
                </a:solidFill>
              </a:rPr>
              <a:t>Sujet</a:t>
            </a:r>
            <a:r>
              <a:rPr lang="en-US" sz="3600" b="1" dirty="0" smtClean="0"/>
              <a:t>, </a:t>
            </a:r>
            <a:r>
              <a:rPr lang="en-US" sz="3600" b="1" dirty="0" err="1" smtClean="0"/>
              <a:t>ni</a:t>
            </a:r>
            <a:r>
              <a:rPr lang="en-US" sz="3600" b="1" dirty="0" smtClean="0"/>
              <a:t> du </a:t>
            </a:r>
            <a:r>
              <a:rPr lang="en-US" sz="3600" b="1" dirty="0" err="1" smtClean="0"/>
              <a:t>côté</a:t>
            </a:r>
            <a:r>
              <a:rPr lang="en-US" sz="3600" b="1" dirty="0" smtClean="0"/>
              <a:t> du </a:t>
            </a:r>
            <a:r>
              <a:rPr lang="en-US" sz="3600" b="1" dirty="0" smtClean="0">
                <a:solidFill>
                  <a:srgbClr val="FF0000"/>
                </a:solidFill>
              </a:rPr>
              <a:t>Concept</a:t>
            </a:r>
            <a:r>
              <a:rPr lang="en-US" sz="3600" b="1" dirty="0" smtClean="0"/>
              <a:t>, </a:t>
            </a:r>
            <a:r>
              <a:rPr lang="en-US" sz="3600" b="1" dirty="0" err="1" smtClean="0"/>
              <a:t>ni</a:t>
            </a:r>
            <a:r>
              <a:rPr lang="en-US" sz="3600" b="1" dirty="0" smtClean="0"/>
              <a:t> du </a:t>
            </a:r>
            <a:r>
              <a:rPr lang="en-US" sz="3600" b="1" dirty="0" err="1" smtClean="0"/>
              <a:t>côté</a:t>
            </a:r>
            <a:r>
              <a:rPr lang="en-US" sz="3600" b="1" dirty="0" smtClean="0"/>
              <a:t> de la </a:t>
            </a:r>
            <a:r>
              <a:rPr lang="en-US" sz="3600" b="1" dirty="0" smtClean="0">
                <a:solidFill>
                  <a:srgbClr val="FF0000"/>
                </a:solidFill>
              </a:rPr>
              <a:t>Nature</a:t>
            </a:r>
            <a:r>
              <a:rPr lang="en-US" sz="3600" b="1" dirty="0" smtClean="0"/>
              <a:t> nous ne </a:t>
            </a:r>
            <a:r>
              <a:rPr lang="en-US" sz="3600" b="1" dirty="0" err="1" smtClean="0"/>
              <a:t>trouvons</a:t>
            </a:r>
            <a:r>
              <a:rPr lang="en-US" sz="3600" b="1" dirty="0" smtClean="0"/>
              <a:t> </a:t>
            </a:r>
            <a:r>
              <a:rPr lang="en-US" sz="3600" b="1" dirty="0" err="1" smtClean="0"/>
              <a:t>aujourd’hui</a:t>
            </a:r>
            <a:r>
              <a:rPr lang="en-US" sz="3600" b="1" dirty="0" smtClean="0"/>
              <a:t> de quoi </a:t>
            </a:r>
            <a:r>
              <a:rPr lang="en-US" sz="3600" b="1" dirty="0" err="1" smtClean="0"/>
              <a:t>nourrir</a:t>
            </a:r>
            <a:r>
              <a:rPr lang="en-US" sz="3600" b="1" dirty="0" smtClean="0"/>
              <a:t> et </a:t>
            </a:r>
            <a:r>
              <a:rPr lang="en-US" sz="3600" b="1" dirty="0" err="1" smtClean="0"/>
              <a:t>achever</a:t>
            </a:r>
            <a:r>
              <a:rPr lang="en-US" sz="3600" b="1" dirty="0" smtClean="0"/>
              <a:t> </a:t>
            </a:r>
            <a:r>
              <a:rPr lang="en-US" sz="3600" b="1" dirty="0" smtClean="0">
                <a:solidFill>
                  <a:srgbClr val="FF0000"/>
                </a:solidFill>
              </a:rPr>
              <a:t>un </a:t>
            </a:r>
            <a:r>
              <a:rPr lang="en-US" sz="3600" b="1" dirty="0" err="1" smtClean="0">
                <a:solidFill>
                  <a:srgbClr val="FF0000"/>
                </a:solidFill>
              </a:rPr>
              <a:t>discours</a:t>
            </a:r>
            <a:r>
              <a:rPr lang="en-US" sz="3600" b="1" dirty="0" smtClean="0">
                <a:solidFill>
                  <a:srgbClr val="FF0000"/>
                </a:solidFill>
              </a:rPr>
              <a:t> </a:t>
            </a:r>
            <a:r>
              <a:rPr lang="en-US" sz="3600" b="1" dirty="0" err="1" smtClean="0">
                <a:solidFill>
                  <a:srgbClr val="FF0000"/>
                </a:solidFill>
              </a:rPr>
              <a:t>totalisant</a:t>
            </a:r>
            <a:r>
              <a:rPr lang="en-US" sz="3600" b="1" dirty="0" smtClean="0"/>
              <a:t>. </a:t>
            </a:r>
            <a:r>
              <a:rPr lang="en-US" sz="3600" b="1" dirty="0" err="1" smtClean="0"/>
              <a:t>Mieux</a:t>
            </a:r>
            <a:r>
              <a:rPr lang="en-US" sz="3600" b="1" dirty="0" smtClean="0"/>
              <a:t> </a:t>
            </a:r>
            <a:r>
              <a:rPr lang="en-US" sz="3600" b="1" dirty="0" err="1" smtClean="0"/>
              <a:t>vaut</a:t>
            </a:r>
            <a:r>
              <a:rPr lang="en-US" sz="3600" b="1" dirty="0" smtClean="0"/>
              <a:t> en </a:t>
            </a:r>
            <a:r>
              <a:rPr lang="en-US" sz="3600" b="1" dirty="0" err="1" smtClean="0"/>
              <a:t>prendre</a:t>
            </a:r>
            <a:r>
              <a:rPr lang="en-US" sz="3600" b="1" dirty="0" smtClean="0"/>
              <a:t> </a:t>
            </a:r>
            <a:r>
              <a:rPr lang="en-US" sz="3600" b="1" dirty="0" err="1" smtClean="0"/>
              <a:t>acte</a:t>
            </a:r>
            <a:r>
              <a:rPr lang="en-US" sz="3600" b="1" dirty="0" smtClean="0"/>
              <a:t>, et </a:t>
            </a:r>
            <a:r>
              <a:rPr lang="en-US" sz="3600" b="1" dirty="0" err="1" smtClean="0"/>
              <a:t>renoncer</a:t>
            </a:r>
            <a:r>
              <a:rPr lang="en-US" sz="3600" b="1" dirty="0" smtClean="0"/>
              <a:t> à </a:t>
            </a:r>
            <a:r>
              <a:rPr lang="en-US" sz="3600" b="1" dirty="0" err="1" smtClean="0"/>
              <a:t>livrer</a:t>
            </a:r>
            <a:r>
              <a:rPr lang="en-US" sz="3600" b="1" dirty="0" smtClean="0"/>
              <a:t> </a:t>
            </a:r>
            <a:r>
              <a:rPr lang="en-US" sz="3600" b="1" dirty="0" err="1" smtClean="0"/>
              <a:t>sur</a:t>
            </a:r>
            <a:r>
              <a:rPr lang="en-US" sz="3600" b="1" dirty="0" smtClean="0"/>
              <a:t> </a:t>
            </a:r>
            <a:r>
              <a:rPr lang="en-US" sz="3600" b="1" dirty="0" err="1" smtClean="0"/>
              <a:t>ce</a:t>
            </a:r>
            <a:r>
              <a:rPr lang="en-US" sz="3600" b="1" dirty="0" smtClean="0"/>
              <a:t> point un </a:t>
            </a:r>
            <a:r>
              <a:rPr lang="en-US" sz="3600" b="1" dirty="0" err="1" smtClean="0"/>
              <a:t>anachronique</a:t>
            </a:r>
            <a:r>
              <a:rPr lang="en-US" sz="3600" b="1" dirty="0" smtClean="0"/>
              <a:t> combat </a:t>
            </a:r>
            <a:r>
              <a:rPr lang="en-US" sz="3600" b="1" dirty="0" err="1" smtClean="0"/>
              <a:t>d’arrière-garde</a:t>
            </a:r>
            <a:r>
              <a:rPr lang="en-US" sz="3600" b="1" dirty="0" smtClean="0"/>
              <a:t>.</a:t>
            </a:r>
            <a:endParaRPr lang="en-US" sz="36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609600"/>
            <a:ext cx="8229600" cy="1143000"/>
          </a:xfrm>
          <a:prstGeom prst="rect">
            <a:avLst/>
          </a:prstGeom>
        </p:spPr>
        <p:txBody>
          <a:bodyPr/>
          <a:lstStyle/>
          <a:p>
            <a:pPr algn="ctr" fontAlgn="auto">
              <a:spcAft>
                <a:spcPts val="0"/>
              </a:spcAft>
              <a:defRPr/>
            </a:pPr>
            <a:r>
              <a:rPr lang="en-US" sz="4400" b="1" i="1">
                <a:solidFill>
                  <a:srgbClr val="0000FF"/>
                </a:solidFill>
                <a:latin typeface="+mj-lt"/>
                <a:ea typeface="+mj-ea"/>
                <a:cs typeface="+mj-cs"/>
              </a:rPr>
              <a:t>La philosophie silencieuse </a:t>
            </a:r>
            <a:r>
              <a:rPr lang="en-US" sz="4400" b="1">
                <a:solidFill>
                  <a:srgbClr val="0000FF"/>
                </a:solidFill>
                <a:latin typeface="+mj-lt"/>
                <a:ea typeface="+mj-ea"/>
                <a:cs typeface="+mj-cs"/>
              </a:rPr>
              <a:t>(1975)</a:t>
            </a:r>
            <a:r>
              <a:rPr lang="en-US" sz="4400">
                <a:latin typeface="+mj-lt"/>
                <a:ea typeface="+mj-ea"/>
                <a:cs typeface="+mj-cs"/>
              </a:rPr>
              <a:t/>
            </a:r>
            <a:br>
              <a:rPr lang="en-US" sz="4400">
                <a:latin typeface="+mj-lt"/>
                <a:ea typeface="+mj-ea"/>
                <a:cs typeface="+mj-cs"/>
              </a:rPr>
            </a:br>
            <a:endParaRPr lang="en-US" sz="4400" dirty="0">
              <a:latin typeface="+mj-lt"/>
              <a:ea typeface="+mj-ea"/>
              <a:cs typeface="+mj-cs"/>
            </a:endParaRPr>
          </a:p>
        </p:txBody>
      </p:sp>
      <p:sp>
        <p:nvSpPr>
          <p:cNvPr id="30722" name="Content Placeholder 2"/>
          <p:cNvSpPr txBox="1">
            <a:spLocks/>
          </p:cNvSpPr>
          <p:nvPr/>
        </p:nvSpPr>
        <p:spPr bwMode="auto">
          <a:xfrm>
            <a:off x="457200" y="1447800"/>
            <a:ext cx="8229600" cy="4525963"/>
          </a:xfrm>
          <a:prstGeom prst="rect">
            <a:avLst/>
          </a:prstGeom>
          <a:noFill/>
          <a:ln w="9525">
            <a:noFill/>
            <a:miter lim="800000"/>
            <a:headEnd/>
            <a:tailEnd/>
          </a:ln>
        </p:spPr>
        <p:txBody>
          <a:bodyPr/>
          <a:lstStyle/>
          <a:p>
            <a:pPr marL="342900" indent="-342900">
              <a:spcBef>
                <a:spcPct val="20000"/>
              </a:spcBef>
            </a:pPr>
            <a:r>
              <a:rPr lang="en-US" sz="4000" b="1" dirty="0">
                <a:latin typeface="Calibri" pitchFamily="34" charset="0"/>
              </a:rPr>
              <a:t>	Neither from the side of the </a:t>
            </a:r>
            <a:r>
              <a:rPr lang="en-US" sz="4000" b="1" dirty="0">
                <a:solidFill>
                  <a:srgbClr val="FF0000"/>
                </a:solidFill>
                <a:latin typeface="Calibri" pitchFamily="34" charset="0"/>
              </a:rPr>
              <a:t>Subject</a:t>
            </a:r>
            <a:r>
              <a:rPr lang="en-US" sz="4000" b="1" dirty="0">
                <a:latin typeface="Calibri" pitchFamily="34" charset="0"/>
              </a:rPr>
              <a:t>, nor of the </a:t>
            </a:r>
            <a:r>
              <a:rPr lang="en-US" sz="4000" b="1" dirty="0">
                <a:solidFill>
                  <a:srgbClr val="FF0000"/>
                </a:solidFill>
                <a:latin typeface="Calibri" pitchFamily="34" charset="0"/>
              </a:rPr>
              <a:t>Concep</a:t>
            </a:r>
            <a:r>
              <a:rPr lang="en-US" sz="4000" b="1" dirty="0">
                <a:latin typeface="Calibri" pitchFamily="34" charset="0"/>
              </a:rPr>
              <a:t>t, nor of </a:t>
            </a:r>
            <a:r>
              <a:rPr lang="en-US" sz="4000" b="1" dirty="0">
                <a:solidFill>
                  <a:srgbClr val="FF0000"/>
                </a:solidFill>
                <a:latin typeface="Calibri" pitchFamily="34" charset="0"/>
              </a:rPr>
              <a:t>Nature</a:t>
            </a:r>
            <a:r>
              <a:rPr lang="en-US" sz="4000" b="1" dirty="0">
                <a:latin typeface="Calibri" pitchFamily="34" charset="0"/>
              </a:rPr>
              <a:t> do we find something today to nourish and attain a </a:t>
            </a:r>
            <a:r>
              <a:rPr lang="en-US" sz="4000" b="1" dirty="0">
                <a:solidFill>
                  <a:srgbClr val="FF0000"/>
                </a:solidFill>
                <a:latin typeface="Calibri" pitchFamily="34" charset="0"/>
              </a:rPr>
              <a:t>totalizing discourse</a:t>
            </a:r>
            <a:r>
              <a:rPr lang="en-US" sz="4000" b="1" dirty="0">
                <a:latin typeface="Calibri" pitchFamily="34" charset="0"/>
              </a:rPr>
              <a:t>. It is better to take note of this and to renounce an anachronistic rear-guard battle on this </a:t>
            </a:r>
            <a:r>
              <a:rPr lang="en-US" sz="4000" b="1" dirty="0" smtClean="0">
                <a:latin typeface="Calibri" pitchFamily="34" charset="0"/>
              </a:rPr>
              <a:t>score</a:t>
            </a:r>
            <a:r>
              <a:rPr lang="en-US" sz="4000" b="1" dirty="0">
                <a:latin typeface="Calibri" pitchFamily="34" charset="0"/>
              </a:rPr>
              <a:t>.</a:t>
            </a:r>
            <a:endParaRPr lang="en-US" sz="4000" dirty="0">
              <a:latin typeface="Calibri" pitchFamily="34" charset="0"/>
            </a:endParaRPr>
          </a:p>
          <a:p>
            <a:pPr marL="342900" indent="-342900">
              <a:spcBef>
                <a:spcPct val="20000"/>
              </a:spcBef>
              <a:buFont typeface="Arial" charset="0"/>
              <a:buChar char="•"/>
            </a:pPr>
            <a:endParaRPr lang="en-US" sz="4000" dirty="0">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762000" y="457200"/>
            <a:ext cx="7772400" cy="1981200"/>
          </a:xfrm>
          <a:prstGeom prst="rect">
            <a:avLst/>
          </a:prstGeom>
        </p:spPr>
        <p:txBody>
          <a:bodyPr/>
          <a:lstStyle/>
          <a:p>
            <a:pPr algn="ctr" fontAlgn="auto">
              <a:spcAft>
                <a:spcPts val="0"/>
              </a:spcAft>
              <a:defRPr/>
            </a:pPr>
            <a:r>
              <a:rPr lang="en-US" sz="4400" b="1" dirty="0">
                <a:solidFill>
                  <a:srgbClr val="0000FF"/>
                </a:solidFill>
                <a:latin typeface="+mj-lt"/>
                <a:ea typeface="+mj-ea"/>
                <a:cs typeface="+mj-cs"/>
              </a:rPr>
              <a:t>Next few slides are from:</a:t>
            </a:r>
          </a:p>
          <a:p>
            <a:pPr algn="ctr" fontAlgn="auto">
              <a:spcAft>
                <a:spcPts val="0"/>
              </a:spcAft>
              <a:defRPr/>
            </a:pPr>
            <a:endParaRPr lang="en-US" sz="4400" b="1" dirty="0">
              <a:solidFill>
                <a:schemeClr val="accent2"/>
              </a:solidFill>
              <a:latin typeface="+mj-lt"/>
              <a:ea typeface="+mj-ea"/>
              <a:cs typeface="+mj-cs"/>
            </a:endParaRPr>
          </a:p>
          <a:p>
            <a:pPr algn="ctr" fontAlgn="auto">
              <a:spcAft>
                <a:spcPts val="0"/>
              </a:spcAft>
              <a:defRPr/>
            </a:pPr>
            <a:r>
              <a:rPr lang="en-US" sz="4400" b="1" dirty="0">
                <a:solidFill>
                  <a:schemeClr val="accent2"/>
                </a:solidFill>
                <a:latin typeface="+mj-lt"/>
                <a:ea typeface="+mj-ea"/>
                <a:cs typeface="+mj-cs"/>
              </a:rPr>
              <a:t>WHERE IS CREATIVITY?</a:t>
            </a:r>
            <a:br>
              <a:rPr lang="en-US" sz="4400" b="1" dirty="0">
                <a:solidFill>
                  <a:schemeClr val="accent2"/>
                </a:solidFill>
                <a:latin typeface="+mj-lt"/>
                <a:ea typeface="+mj-ea"/>
                <a:cs typeface="+mj-cs"/>
              </a:rPr>
            </a:br>
            <a:r>
              <a:rPr lang="en-US" sz="4400" b="1" dirty="0">
                <a:solidFill>
                  <a:schemeClr val="accent2"/>
                </a:solidFill>
                <a:latin typeface="+mj-lt"/>
                <a:ea typeface="+mj-ea"/>
                <a:cs typeface="+mj-cs"/>
              </a:rPr>
              <a:t>The Case of Albert Einstein</a:t>
            </a:r>
          </a:p>
        </p:txBody>
      </p:sp>
      <p:sp>
        <p:nvSpPr>
          <p:cNvPr id="32770" name="Rectangle 3"/>
          <p:cNvSpPr txBox="1">
            <a:spLocks noChangeArrowheads="1"/>
          </p:cNvSpPr>
          <p:nvPr/>
        </p:nvSpPr>
        <p:spPr bwMode="auto">
          <a:xfrm>
            <a:off x="2438400" y="2819400"/>
            <a:ext cx="6400800" cy="2514600"/>
          </a:xfrm>
          <a:prstGeom prst="rect">
            <a:avLst/>
          </a:prstGeom>
          <a:noFill/>
          <a:ln w="9525">
            <a:noFill/>
            <a:miter lim="800000"/>
            <a:headEnd/>
            <a:tailEnd/>
          </a:ln>
        </p:spPr>
        <p:txBody>
          <a:bodyPr/>
          <a:lstStyle/>
          <a:p>
            <a:pPr marL="342900" indent="-342900">
              <a:spcBef>
                <a:spcPct val="20000"/>
              </a:spcBef>
            </a:pPr>
            <a:r>
              <a:rPr lang="en-US" sz="3200" b="1">
                <a:latin typeface="Calibri" pitchFamily="34" charset="0"/>
              </a:rPr>
              <a:t>	</a:t>
            </a:r>
          </a:p>
          <a:p>
            <a:pPr marL="342900" indent="-342900">
              <a:spcBef>
                <a:spcPct val="20000"/>
              </a:spcBef>
            </a:pPr>
            <a:r>
              <a:rPr lang="en-US" sz="3200" b="1">
                <a:latin typeface="Calibri" pitchFamily="34" charset="0"/>
              </a:rPr>
              <a:t>	John Stachel</a:t>
            </a:r>
          </a:p>
          <a:p>
            <a:pPr marL="342900" indent="-342900">
              <a:spcBef>
                <a:spcPct val="20000"/>
              </a:spcBef>
            </a:pPr>
            <a:r>
              <a:rPr lang="en-US" sz="3200" b="1">
                <a:latin typeface="Calibri" pitchFamily="34" charset="0"/>
              </a:rPr>
              <a:t>	Center for Einstein Studies, </a:t>
            </a:r>
          </a:p>
          <a:p>
            <a:pPr marL="342900" indent="-342900">
              <a:spcBef>
                <a:spcPct val="20000"/>
              </a:spcBef>
            </a:pPr>
            <a:r>
              <a:rPr lang="en-US" sz="3200" b="1">
                <a:latin typeface="Calibri" pitchFamily="34" charset="0"/>
              </a:rPr>
              <a:t>	Boston University</a:t>
            </a:r>
          </a:p>
        </p:txBody>
      </p:sp>
      <p:sp>
        <p:nvSpPr>
          <p:cNvPr id="32771" name="Rectangle 5"/>
          <p:cNvSpPr>
            <a:spLocks noChangeArrowheads="1"/>
          </p:cNvSpPr>
          <p:nvPr/>
        </p:nvSpPr>
        <p:spPr bwMode="auto">
          <a:xfrm>
            <a:off x="2438400" y="5241925"/>
            <a:ext cx="4572000" cy="701675"/>
          </a:xfrm>
          <a:prstGeom prst="rect">
            <a:avLst/>
          </a:prstGeom>
          <a:noFill/>
          <a:ln w="9525">
            <a:noFill/>
            <a:miter lim="800000"/>
            <a:headEnd/>
            <a:tailEnd/>
          </a:ln>
        </p:spPr>
        <p:txBody>
          <a:bodyPr>
            <a:spAutoFit/>
          </a:bodyPr>
          <a:lstStyle/>
          <a:p>
            <a:pPr marL="342900" indent="-342900">
              <a:spcBef>
                <a:spcPct val="20000"/>
              </a:spcBef>
            </a:pPr>
            <a:r>
              <a:rPr lang="en-US" b="1">
                <a:solidFill>
                  <a:srgbClr val="FF0000"/>
                </a:solidFill>
                <a:latin typeface="Calibri" pitchFamily="34" charset="0"/>
              </a:rPr>
              <a:t>International Congress of Philosophy</a:t>
            </a:r>
          </a:p>
          <a:p>
            <a:pPr marL="342900" indent="-342900">
              <a:spcBef>
                <a:spcPct val="20000"/>
              </a:spcBef>
            </a:pPr>
            <a:r>
              <a:rPr lang="en-US" b="1">
                <a:solidFill>
                  <a:srgbClr val="FF0000"/>
                </a:solidFill>
                <a:latin typeface="Calibri" pitchFamily="34" charset="0"/>
              </a:rPr>
              <a:t>	Braga, 19 November 2005</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609600"/>
            <a:ext cx="7772400" cy="1143000"/>
          </a:xfrm>
          <a:prstGeom prst="rect">
            <a:avLst/>
          </a:prstGeom>
        </p:spPr>
        <p:txBody>
          <a:bodyPr/>
          <a:lstStyle/>
          <a:p>
            <a:pPr algn="ctr" fontAlgn="auto">
              <a:spcAft>
                <a:spcPts val="0"/>
              </a:spcAft>
              <a:defRPr/>
            </a:pPr>
            <a:r>
              <a:rPr lang="en-US" sz="4000" b="1" dirty="0">
                <a:solidFill>
                  <a:srgbClr val="0000FF"/>
                </a:solidFill>
                <a:latin typeface="+mj-lt"/>
                <a:ea typeface="+mj-ea"/>
                <a:cs typeface="+mj-cs"/>
              </a:rPr>
              <a:t>Gertrude Stein- American Author</a:t>
            </a:r>
            <a:br>
              <a:rPr lang="en-US" sz="4000" b="1" dirty="0">
                <a:solidFill>
                  <a:srgbClr val="0000FF"/>
                </a:solidFill>
                <a:latin typeface="+mj-lt"/>
                <a:ea typeface="+mj-ea"/>
                <a:cs typeface="+mj-cs"/>
              </a:rPr>
            </a:br>
            <a:r>
              <a:rPr lang="en-US" sz="3200" b="1" dirty="0">
                <a:solidFill>
                  <a:srgbClr val="0000FF"/>
                </a:solidFill>
                <a:latin typeface="+mj-lt"/>
                <a:ea typeface="+mj-ea"/>
                <a:cs typeface="+mj-cs"/>
              </a:rPr>
              <a:t>(Portrait by Picasso)</a:t>
            </a:r>
          </a:p>
        </p:txBody>
      </p:sp>
      <p:sp>
        <p:nvSpPr>
          <p:cNvPr id="34818" name="Rectangle 4"/>
          <p:cNvSpPr txBox="1">
            <a:spLocks noChangeArrowheads="1"/>
          </p:cNvSpPr>
          <p:nvPr/>
        </p:nvSpPr>
        <p:spPr bwMode="auto">
          <a:xfrm>
            <a:off x="4572000" y="2057400"/>
            <a:ext cx="3810000" cy="4114800"/>
          </a:xfrm>
          <a:prstGeom prst="rect">
            <a:avLst/>
          </a:prstGeom>
          <a:noFill/>
          <a:ln w="9525">
            <a:noFill/>
            <a:miter lim="800000"/>
            <a:headEnd/>
            <a:tailEnd/>
          </a:ln>
        </p:spPr>
        <p:txBody>
          <a:bodyPr/>
          <a:lstStyle/>
          <a:p>
            <a:pPr marL="342900" indent="-342900">
              <a:lnSpc>
                <a:spcPct val="90000"/>
              </a:lnSpc>
              <a:spcBef>
                <a:spcPct val="20000"/>
              </a:spcBef>
            </a:pPr>
            <a:r>
              <a:rPr lang="en-US" sz="3600" b="1">
                <a:solidFill>
                  <a:srgbClr val="FF0000"/>
                </a:solidFill>
                <a:latin typeface="Calibri" pitchFamily="34" charset="0"/>
              </a:rPr>
              <a:t>"What is the answer?"</a:t>
            </a:r>
            <a:r>
              <a:rPr lang="en-US" sz="3600" b="1">
                <a:latin typeface="Calibri" pitchFamily="34" charset="0"/>
              </a:rPr>
              <a:t> [ I was silent ] </a:t>
            </a:r>
            <a:r>
              <a:rPr lang="en-US" sz="3600" b="1">
                <a:solidFill>
                  <a:srgbClr val="FF0000"/>
                </a:solidFill>
                <a:latin typeface="Calibri" pitchFamily="34" charset="0"/>
              </a:rPr>
              <a:t>"In that case, what is the question?"</a:t>
            </a:r>
            <a:r>
              <a:rPr lang="en-US" sz="3600">
                <a:solidFill>
                  <a:srgbClr val="FF0000"/>
                </a:solidFill>
                <a:latin typeface="Calibri" pitchFamily="34" charset="0"/>
              </a:rPr>
              <a:t> </a:t>
            </a:r>
          </a:p>
          <a:p>
            <a:pPr marL="342900" indent="-342900">
              <a:lnSpc>
                <a:spcPct val="90000"/>
              </a:lnSpc>
              <a:spcBef>
                <a:spcPct val="20000"/>
              </a:spcBef>
              <a:buFont typeface="Arial" charset="0"/>
              <a:buChar char="•"/>
            </a:pPr>
            <a:endParaRPr lang="en-US" sz="2000" b="1">
              <a:latin typeface="Calibri" pitchFamily="34" charset="0"/>
            </a:endParaRPr>
          </a:p>
          <a:p>
            <a:pPr marL="342900" indent="-342900">
              <a:lnSpc>
                <a:spcPct val="90000"/>
              </a:lnSpc>
              <a:spcBef>
                <a:spcPct val="20000"/>
              </a:spcBef>
            </a:pPr>
            <a:r>
              <a:rPr lang="en-US" sz="2000" b="1">
                <a:latin typeface="Calibri" pitchFamily="34" charset="0"/>
              </a:rPr>
              <a:t>     Gertrude Stein’s last words (July 1946) as told by Alice B. Toklas in </a:t>
            </a:r>
            <a:r>
              <a:rPr lang="en-US" sz="2000" b="1" i="1">
                <a:latin typeface="Calibri" pitchFamily="34" charset="0"/>
              </a:rPr>
              <a:t>What Is Remembered</a:t>
            </a:r>
            <a:r>
              <a:rPr lang="en-US" sz="2000" b="1">
                <a:latin typeface="Calibri" pitchFamily="34" charset="0"/>
              </a:rPr>
              <a:t> (1963) </a:t>
            </a:r>
          </a:p>
          <a:p>
            <a:pPr marL="342900" indent="-342900">
              <a:lnSpc>
                <a:spcPct val="90000"/>
              </a:lnSpc>
              <a:spcBef>
                <a:spcPct val="20000"/>
              </a:spcBef>
              <a:buFont typeface="Arial" charset="0"/>
              <a:buChar char="•"/>
            </a:pPr>
            <a:endParaRPr lang="en-US" sz="2000" b="1">
              <a:latin typeface="Calibri" pitchFamily="34" charset="0"/>
            </a:endParaRPr>
          </a:p>
        </p:txBody>
      </p:sp>
      <p:pic>
        <p:nvPicPr>
          <p:cNvPr id="34819" name="Picture 7" descr="gertrudestein"/>
          <p:cNvPicPr>
            <a:picLocks noChangeAspect="1" noChangeArrowheads="1"/>
          </p:cNvPicPr>
          <p:nvPr/>
        </p:nvPicPr>
        <p:blipFill>
          <a:blip r:embed="rId3" cstate="print"/>
          <a:srcRect/>
          <a:stretch>
            <a:fillRect/>
          </a:stretch>
        </p:blipFill>
        <p:spPr bwMode="auto">
          <a:xfrm>
            <a:off x="1125538" y="1828800"/>
            <a:ext cx="3522662" cy="4389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152400"/>
            <a:ext cx="7772400" cy="1143000"/>
          </a:xfrm>
          <a:prstGeom prst="rect">
            <a:avLst/>
          </a:prstGeom>
        </p:spPr>
        <p:txBody>
          <a:bodyPr/>
          <a:lstStyle/>
          <a:p>
            <a:pPr algn="ctr" fontAlgn="auto">
              <a:spcAft>
                <a:spcPts val="0"/>
              </a:spcAft>
              <a:defRPr/>
            </a:pPr>
            <a:r>
              <a:rPr lang="en-US" sz="6000" b="1" dirty="0">
                <a:solidFill>
                  <a:srgbClr val="0070C0"/>
                </a:solidFill>
                <a:latin typeface="+mj-lt"/>
                <a:ea typeface="+mj-ea"/>
                <a:cs typeface="+mj-cs"/>
              </a:rPr>
              <a:t/>
            </a:r>
            <a:br>
              <a:rPr lang="en-US" sz="6000" b="1" dirty="0">
                <a:solidFill>
                  <a:srgbClr val="0070C0"/>
                </a:solidFill>
                <a:latin typeface="+mj-lt"/>
                <a:ea typeface="+mj-ea"/>
                <a:cs typeface="+mj-cs"/>
              </a:rPr>
            </a:br>
            <a:r>
              <a:rPr lang="en-US" sz="6000" b="1" dirty="0">
                <a:solidFill>
                  <a:srgbClr val="0000FF"/>
                </a:solidFill>
                <a:latin typeface="+mj-lt"/>
                <a:ea typeface="+mj-ea"/>
                <a:cs typeface="+mj-cs"/>
              </a:rPr>
              <a:t>Eugene </a:t>
            </a:r>
            <a:r>
              <a:rPr lang="en-US" sz="6000" b="1" dirty="0" err="1">
                <a:solidFill>
                  <a:srgbClr val="0000FF"/>
                </a:solidFill>
                <a:latin typeface="+mj-lt"/>
                <a:ea typeface="+mj-ea"/>
                <a:cs typeface="+mj-cs"/>
              </a:rPr>
              <a:t>Ionescu</a:t>
            </a:r>
            <a:r>
              <a:rPr lang="en-US" sz="6000" b="1" dirty="0">
                <a:solidFill>
                  <a:srgbClr val="0070C0"/>
                </a:solidFill>
                <a:latin typeface="+mj-lt"/>
                <a:ea typeface="+mj-ea"/>
                <a:cs typeface="+mj-cs"/>
              </a:rPr>
              <a:t/>
            </a:r>
            <a:br>
              <a:rPr lang="en-US" sz="6000" b="1" dirty="0">
                <a:solidFill>
                  <a:srgbClr val="0070C0"/>
                </a:solidFill>
                <a:latin typeface="+mj-lt"/>
                <a:ea typeface="+mj-ea"/>
                <a:cs typeface="+mj-cs"/>
              </a:rPr>
            </a:br>
            <a:endParaRPr lang="en-US" sz="6000" b="1" dirty="0">
              <a:solidFill>
                <a:srgbClr val="0070C0"/>
              </a:solidFill>
              <a:latin typeface="+mj-lt"/>
              <a:ea typeface="+mj-ea"/>
              <a:cs typeface="+mj-cs"/>
            </a:endParaRPr>
          </a:p>
        </p:txBody>
      </p:sp>
      <p:sp>
        <p:nvSpPr>
          <p:cNvPr id="36866" name="Rectangle 4"/>
          <p:cNvSpPr txBox="1">
            <a:spLocks noChangeArrowheads="1"/>
          </p:cNvSpPr>
          <p:nvPr/>
        </p:nvSpPr>
        <p:spPr bwMode="auto">
          <a:xfrm>
            <a:off x="4648200" y="1981200"/>
            <a:ext cx="3810000" cy="4114800"/>
          </a:xfrm>
          <a:prstGeom prst="rect">
            <a:avLst/>
          </a:prstGeom>
          <a:noFill/>
          <a:ln w="9525">
            <a:noFill/>
            <a:miter lim="800000"/>
            <a:headEnd/>
            <a:tailEnd/>
          </a:ln>
        </p:spPr>
        <p:txBody>
          <a:bodyPr/>
          <a:lstStyle/>
          <a:p>
            <a:pPr marL="342900" indent="-342900">
              <a:spcBef>
                <a:spcPct val="20000"/>
              </a:spcBef>
            </a:pPr>
            <a:r>
              <a:rPr lang="en-US" sz="4400" b="1">
                <a:latin typeface="Calibri" pitchFamily="34" charset="0"/>
              </a:rPr>
              <a:t>“It is not the answer that enlightens, but the question”</a:t>
            </a:r>
            <a:br>
              <a:rPr lang="en-US" sz="4400" b="1">
                <a:latin typeface="Calibri" pitchFamily="34" charset="0"/>
              </a:rPr>
            </a:br>
            <a:endParaRPr lang="en-US" sz="4400" b="1">
              <a:latin typeface="Calibri" pitchFamily="34" charset="0"/>
            </a:endParaRPr>
          </a:p>
        </p:txBody>
      </p:sp>
      <p:pic>
        <p:nvPicPr>
          <p:cNvPr id="36867" name="Picture 7" descr="EUGEN%20IONESCU"/>
          <p:cNvPicPr>
            <a:picLocks noChangeAspect="1" noChangeArrowheads="1"/>
          </p:cNvPicPr>
          <p:nvPr/>
        </p:nvPicPr>
        <p:blipFill>
          <a:blip r:embed="rId3" cstate="print"/>
          <a:srcRect/>
          <a:stretch>
            <a:fillRect/>
          </a:stretch>
        </p:blipFill>
        <p:spPr bwMode="auto">
          <a:xfrm>
            <a:off x="762000" y="1920875"/>
            <a:ext cx="4016375" cy="3565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990600"/>
            <a:ext cx="7772400" cy="1143000"/>
          </a:xfrm>
          <a:prstGeom prst="rect">
            <a:avLst/>
          </a:prstGeom>
        </p:spPr>
        <p:txBody>
          <a:bodyPr/>
          <a:lstStyle/>
          <a:p>
            <a:pPr algn="ctr" fontAlgn="auto">
              <a:spcAft>
                <a:spcPts val="0"/>
              </a:spcAft>
              <a:defRPr/>
            </a:pPr>
            <a:r>
              <a:rPr lang="en-US" sz="6600" b="1">
                <a:solidFill>
                  <a:srgbClr val="FF0000"/>
                </a:solidFill>
                <a:latin typeface="+mj-lt"/>
                <a:ea typeface="+mj-ea"/>
                <a:cs typeface="+mj-cs"/>
              </a:rPr>
              <a:t/>
            </a:r>
            <a:br>
              <a:rPr lang="en-US" sz="6600" b="1">
                <a:solidFill>
                  <a:srgbClr val="FF0000"/>
                </a:solidFill>
                <a:latin typeface="+mj-lt"/>
                <a:ea typeface="+mj-ea"/>
                <a:cs typeface="+mj-cs"/>
              </a:rPr>
            </a:br>
            <a:r>
              <a:rPr lang="en-US" sz="6600" b="1">
                <a:solidFill>
                  <a:srgbClr val="FF0000"/>
                </a:solidFill>
                <a:latin typeface="+mj-lt"/>
                <a:ea typeface="+mj-ea"/>
                <a:cs typeface="+mj-cs"/>
              </a:rPr>
              <a:t/>
            </a:r>
            <a:br>
              <a:rPr lang="en-US" sz="6600" b="1">
                <a:solidFill>
                  <a:srgbClr val="FF0000"/>
                </a:solidFill>
                <a:latin typeface="+mj-lt"/>
                <a:ea typeface="+mj-ea"/>
                <a:cs typeface="+mj-cs"/>
              </a:rPr>
            </a:br>
            <a:r>
              <a:rPr lang="en-US" sz="6600" b="1">
                <a:solidFill>
                  <a:srgbClr val="FF0000"/>
                </a:solidFill>
                <a:latin typeface="+mj-lt"/>
                <a:ea typeface="+mj-ea"/>
                <a:cs typeface="+mj-cs"/>
              </a:rPr>
              <a:t>Changing the question can transform how you search for the answer</a:t>
            </a:r>
            <a:br>
              <a:rPr lang="en-US" sz="6600" b="1">
                <a:solidFill>
                  <a:srgbClr val="FF0000"/>
                </a:solidFill>
                <a:latin typeface="+mj-lt"/>
                <a:ea typeface="+mj-ea"/>
                <a:cs typeface="+mj-cs"/>
              </a:rPr>
            </a:br>
            <a:endParaRPr lang="en-US" sz="6600" b="1">
              <a:solidFill>
                <a:srgbClr val="FF0000"/>
              </a:solidFill>
              <a:latin typeface="+mj-lt"/>
              <a:ea typeface="+mj-ea"/>
              <a:cs typeface="+mj-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2" descr="P1"/>
          <p:cNvPicPr>
            <a:picLocks noChangeAspect="1" noChangeArrowheads="1"/>
          </p:cNvPicPr>
          <p:nvPr/>
        </p:nvPicPr>
        <p:blipFill>
          <a:blip r:embed="rId3" cstate="print"/>
          <a:srcRect/>
          <a:stretch>
            <a:fillRect/>
          </a:stretch>
        </p:blipFill>
        <p:spPr bwMode="auto">
          <a:xfrm>
            <a:off x="1219200" y="1828800"/>
            <a:ext cx="6197600" cy="4562475"/>
          </a:xfrm>
          <a:prstGeom prst="rect">
            <a:avLst/>
          </a:prstGeom>
          <a:noFill/>
          <a:ln w="9525">
            <a:noFill/>
            <a:miter lim="800000"/>
            <a:headEnd/>
            <a:tailEnd/>
          </a:ln>
        </p:spPr>
      </p:pic>
      <p:sp>
        <p:nvSpPr>
          <p:cNvPr id="3" name="Rectangle 3"/>
          <p:cNvSpPr txBox="1">
            <a:spLocks noChangeArrowheads="1"/>
          </p:cNvSpPr>
          <p:nvPr/>
        </p:nvSpPr>
        <p:spPr>
          <a:xfrm>
            <a:off x="533400" y="228600"/>
            <a:ext cx="7848600" cy="1524000"/>
          </a:xfrm>
          <a:prstGeom prst="rect">
            <a:avLst/>
          </a:prstGeom>
        </p:spPr>
        <p:txBody>
          <a:bodyPr/>
          <a:lstStyle/>
          <a:p>
            <a:pPr algn="ctr" fontAlgn="auto">
              <a:spcAft>
                <a:spcPts val="0"/>
              </a:spcAft>
              <a:defRPr/>
            </a:pPr>
            <a:r>
              <a:rPr lang="en-US" sz="4400" b="1" dirty="0" err="1">
                <a:solidFill>
                  <a:srgbClr val="0000FF"/>
                </a:solidFill>
                <a:latin typeface="+mj-lt"/>
                <a:ea typeface="+mj-ea"/>
                <a:cs typeface="+mj-cs"/>
              </a:rPr>
              <a:t>Mihalyi</a:t>
            </a:r>
            <a:r>
              <a:rPr lang="en-US" sz="4400" b="1" dirty="0">
                <a:solidFill>
                  <a:srgbClr val="0000FF"/>
                </a:solidFill>
                <a:latin typeface="+mj-lt"/>
                <a:ea typeface="+mj-ea"/>
                <a:cs typeface="+mj-cs"/>
              </a:rPr>
              <a:t> </a:t>
            </a:r>
            <a:r>
              <a:rPr lang="en-US" sz="4400" b="1" dirty="0" err="1">
                <a:solidFill>
                  <a:srgbClr val="0000FF"/>
                </a:solidFill>
                <a:latin typeface="+mj-lt"/>
                <a:ea typeface="+mj-ea"/>
                <a:cs typeface="+mj-cs"/>
              </a:rPr>
              <a:t>Csikszentmihalyi</a:t>
            </a:r>
            <a:r>
              <a:rPr lang="en-US" sz="4400" b="1" dirty="0">
                <a:solidFill>
                  <a:srgbClr val="0000FF"/>
                </a:solidFill>
                <a:latin typeface="+mj-lt"/>
                <a:ea typeface="+mj-ea"/>
                <a:cs typeface="+mj-cs"/>
              </a:rPr>
              <a:t>:</a:t>
            </a:r>
            <a:br>
              <a:rPr lang="en-US" sz="4400" b="1" dirty="0">
                <a:solidFill>
                  <a:srgbClr val="0000FF"/>
                </a:solidFill>
                <a:latin typeface="+mj-lt"/>
                <a:ea typeface="+mj-ea"/>
                <a:cs typeface="+mj-cs"/>
              </a:rPr>
            </a:br>
            <a:r>
              <a:rPr lang="en-US" sz="4400" b="1" dirty="0">
                <a:solidFill>
                  <a:srgbClr val="0000FF"/>
                </a:solidFill>
                <a:latin typeface="+mj-lt"/>
                <a:ea typeface="+mj-ea"/>
                <a:cs typeface="+mj-cs"/>
              </a:rPr>
              <a:t>From “</a:t>
            </a:r>
            <a:r>
              <a:rPr lang="en-US" sz="4400" b="1" i="1" dirty="0">
                <a:solidFill>
                  <a:srgbClr val="0000FF"/>
                </a:solidFill>
                <a:latin typeface="+mj-lt"/>
                <a:ea typeface="+mj-ea"/>
                <a:cs typeface="+mj-cs"/>
              </a:rPr>
              <a:t>What is Creativity?</a:t>
            </a:r>
            <a:r>
              <a:rPr lang="en-US" sz="4400" b="1" dirty="0">
                <a:solidFill>
                  <a:srgbClr val="0000FF"/>
                </a:solidFill>
                <a:latin typeface="+mj-lt"/>
                <a:ea typeface="+mj-ea"/>
                <a:cs typeface="+mj-cs"/>
              </a:rPr>
              <a:t>” to</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609600"/>
            <a:ext cx="7772400" cy="1143000"/>
          </a:xfrm>
          <a:prstGeom prst="rect">
            <a:avLst/>
          </a:prstGeom>
        </p:spPr>
        <p:txBody>
          <a:bodyPr/>
          <a:lstStyle/>
          <a:p>
            <a:pPr algn="ctr" fontAlgn="auto">
              <a:spcAft>
                <a:spcPts val="0"/>
              </a:spcAft>
              <a:defRPr/>
            </a:pPr>
            <a:r>
              <a:rPr lang="en-US" sz="5400" b="1" dirty="0">
                <a:solidFill>
                  <a:srgbClr val="0000FF"/>
                </a:solidFill>
                <a:latin typeface="+mj-lt"/>
                <a:ea typeface="+mj-ea"/>
                <a:cs typeface="+mj-cs"/>
              </a:rPr>
              <a:t>“</a:t>
            </a:r>
            <a:r>
              <a:rPr lang="en-US" sz="5400" b="1" i="1" dirty="0">
                <a:solidFill>
                  <a:srgbClr val="0000FF"/>
                </a:solidFill>
                <a:latin typeface="+mj-lt"/>
                <a:ea typeface="+mj-ea"/>
                <a:cs typeface="+mj-cs"/>
              </a:rPr>
              <a:t>Where is Creativity?</a:t>
            </a:r>
            <a:r>
              <a:rPr lang="en-US" sz="5400" b="1" dirty="0">
                <a:solidFill>
                  <a:srgbClr val="0000FF"/>
                </a:solidFill>
                <a:latin typeface="+mj-lt"/>
                <a:ea typeface="+mj-ea"/>
                <a:cs typeface="+mj-cs"/>
              </a:rPr>
              <a:t>”</a:t>
            </a:r>
          </a:p>
        </p:txBody>
      </p:sp>
      <p:sp>
        <p:nvSpPr>
          <p:cNvPr id="43010" name="Rectangle 4"/>
          <p:cNvSpPr txBox="1">
            <a:spLocks noChangeArrowheads="1"/>
          </p:cNvSpPr>
          <p:nvPr/>
        </p:nvSpPr>
        <p:spPr bwMode="auto">
          <a:xfrm>
            <a:off x="4648200" y="1981200"/>
            <a:ext cx="3810000" cy="4114800"/>
          </a:xfrm>
          <a:prstGeom prst="rect">
            <a:avLst/>
          </a:prstGeom>
          <a:noFill/>
          <a:ln w="9525">
            <a:noFill/>
            <a:miter lim="800000"/>
            <a:headEnd/>
            <a:tailEnd/>
          </a:ln>
        </p:spPr>
        <p:txBody>
          <a:bodyPr/>
          <a:lstStyle/>
          <a:p>
            <a:pPr marL="342900" indent="-342900">
              <a:spcBef>
                <a:spcPct val="20000"/>
              </a:spcBef>
            </a:pPr>
            <a:r>
              <a:rPr lang="en-US" sz="2800">
                <a:latin typeface="Calibri" pitchFamily="34" charset="0"/>
              </a:rPr>
              <a:t>  </a:t>
            </a:r>
          </a:p>
        </p:txBody>
      </p:sp>
      <p:pic>
        <p:nvPicPr>
          <p:cNvPr id="43011" name="Picture 7" descr="0060928204"/>
          <p:cNvPicPr>
            <a:picLocks noChangeAspect="1" noChangeArrowheads="1"/>
          </p:cNvPicPr>
          <p:nvPr/>
        </p:nvPicPr>
        <p:blipFill>
          <a:blip r:embed="rId3" cstate="print"/>
          <a:srcRect/>
          <a:stretch>
            <a:fillRect/>
          </a:stretch>
        </p:blipFill>
        <p:spPr bwMode="auto">
          <a:xfrm>
            <a:off x="1219200" y="1600200"/>
            <a:ext cx="2962275" cy="4560888"/>
          </a:xfrm>
          <a:prstGeom prst="rect">
            <a:avLst/>
          </a:prstGeom>
          <a:noFill/>
          <a:ln w="9525">
            <a:noFill/>
            <a:miter lim="800000"/>
            <a:headEnd/>
            <a:tailEnd/>
          </a:ln>
        </p:spPr>
      </p:pic>
      <p:pic>
        <p:nvPicPr>
          <p:cNvPr id="43012" name="Picture 9" descr="haleygoldman"/>
          <p:cNvPicPr>
            <a:picLocks noChangeAspect="1" noChangeArrowheads="1"/>
          </p:cNvPicPr>
          <p:nvPr/>
        </p:nvPicPr>
        <p:blipFill>
          <a:blip r:embed="rId4" cstate="print">
            <a:lum bright="40000" contrast="44000"/>
            <a:grayscl/>
            <a:biLevel thresh="50000"/>
          </a:blip>
          <a:srcRect/>
          <a:stretch>
            <a:fillRect/>
          </a:stretch>
        </p:blipFill>
        <p:spPr bwMode="auto">
          <a:xfrm>
            <a:off x="4495800" y="2133600"/>
            <a:ext cx="3622675" cy="3279775"/>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 Box 1026"/>
          <p:cNvSpPr txBox="1">
            <a:spLocks noChangeAspect="1" noChangeArrowheads="1"/>
          </p:cNvSpPr>
          <p:nvPr/>
        </p:nvSpPr>
        <p:spPr bwMode="auto">
          <a:xfrm>
            <a:off x="3094038" y="1214438"/>
            <a:ext cx="4144962" cy="461962"/>
          </a:xfrm>
          <a:prstGeom prst="rect">
            <a:avLst/>
          </a:prstGeom>
          <a:noFill/>
          <a:ln w="9525">
            <a:noFill/>
            <a:miter lim="800000"/>
            <a:headEnd/>
            <a:tailEnd/>
          </a:ln>
        </p:spPr>
        <p:txBody>
          <a:bodyPr>
            <a:spAutoFit/>
          </a:bodyPr>
          <a:lstStyle/>
          <a:p>
            <a:r>
              <a:rPr lang="en-US" sz="2400" b="1">
                <a:solidFill>
                  <a:srgbClr val="FF0000"/>
                </a:solidFill>
                <a:latin typeface="Calibri" pitchFamily="34" charset="0"/>
              </a:rPr>
              <a:t>Individual Talent</a:t>
            </a:r>
          </a:p>
        </p:txBody>
      </p:sp>
      <p:sp>
        <p:nvSpPr>
          <p:cNvPr id="45058" name="Text Box 1027"/>
          <p:cNvSpPr txBox="1">
            <a:spLocks noChangeArrowheads="1"/>
          </p:cNvSpPr>
          <p:nvPr/>
        </p:nvSpPr>
        <p:spPr bwMode="auto">
          <a:xfrm>
            <a:off x="685800" y="3810000"/>
            <a:ext cx="2057400" cy="1200150"/>
          </a:xfrm>
          <a:prstGeom prst="rect">
            <a:avLst/>
          </a:prstGeom>
          <a:noFill/>
          <a:ln w="9525">
            <a:noFill/>
            <a:miter lim="800000"/>
            <a:headEnd/>
            <a:tailEnd/>
          </a:ln>
        </p:spPr>
        <p:txBody>
          <a:bodyPr>
            <a:spAutoFit/>
          </a:bodyPr>
          <a:lstStyle/>
          <a:p>
            <a:r>
              <a:rPr lang="en-US" sz="2400" b="1">
                <a:solidFill>
                  <a:srgbClr val="FF0000"/>
                </a:solidFill>
                <a:latin typeface="Calibri" pitchFamily="34" charset="0"/>
              </a:rPr>
              <a:t>Field</a:t>
            </a:r>
          </a:p>
          <a:p>
            <a:r>
              <a:rPr lang="en-US" sz="2400" b="1">
                <a:solidFill>
                  <a:srgbClr val="FF0000"/>
                </a:solidFill>
                <a:latin typeface="Calibri" pitchFamily="34" charset="0"/>
              </a:rPr>
              <a:t> (judges, institutions)</a:t>
            </a:r>
          </a:p>
        </p:txBody>
      </p:sp>
      <p:sp>
        <p:nvSpPr>
          <p:cNvPr id="45059" name="Text Box 1028"/>
          <p:cNvSpPr txBox="1">
            <a:spLocks noChangeArrowheads="1"/>
          </p:cNvSpPr>
          <p:nvPr/>
        </p:nvSpPr>
        <p:spPr bwMode="auto">
          <a:xfrm>
            <a:off x="5334000" y="4038600"/>
            <a:ext cx="2590800" cy="457200"/>
          </a:xfrm>
          <a:prstGeom prst="rect">
            <a:avLst/>
          </a:prstGeom>
          <a:noFill/>
          <a:ln w="9525">
            <a:noFill/>
            <a:miter lim="800000"/>
            <a:headEnd/>
            <a:tailEnd/>
          </a:ln>
        </p:spPr>
        <p:txBody>
          <a:bodyPr>
            <a:spAutoFit/>
          </a:bodyPr>
          <a:lstStyle/>
          <a:p>
            <a:r>
              <a:rPr lang="en-US" sz="2400" b="1">
                <a:solidFill>
                  <a:srgbClr val="FF0000"/>
                </a:solidFill>
                <a:latin typeface="Calibri" pitchFamily="34" charset="0"/>
              </a:rPr>
              <a:t>Domain/Discipline</a:t>
            </a:r>
          </a:p>
        </p:txBody>
      </p:sp>
      <p:sp>
        <p:nvSpPr>
          <p:cNvPr id="45060" name="Line 1029"/>
          <p:cNvSpPr>
            <a:spLocks noChangeShapeType="1"/>
          </p:cNvSpPr>
          <p:nvPr/>
        </p:nvSpPr>
        <p:spPr bwMode="auto">
          <a:xfrm flipV="1">
            <a:off x="1752600" y="1828800"/>
            <a:ext cx="1371600" cy="1905000"/>
          </a:xfrm>
          <a:prstGeom prst="line">
            <a:avLst/>
          </a:prstGeom>
          <a:noFill/>
          <a:ln w="57150">
            <a:solidFill>
              <a:schemeClr val="tx1"/>
            </a:solidFill>
            <a:round/>
            <a:headEnd type="triangle" w="med" len="med"/>
            <a:tailEnd type="triangle" w="med" len="med"/>
          </a:ln>
        </p:spPr>
        <p:txBody>
          <a:bodyPr/>
          <a:lstStyle/>
          <a:p>
            <a:endParaRPr lang="en-US"/>
          </a:p>
        </p:txBody>
      </p:sp>
      <p:sp>
        <p:nvSpPr>
          <p:cNvPr id="45061" name="Line 1030"/>
          <p:cNvSpPr>
            <a:spLocks noChangeShapeType="1"/>
          </p:cNvSpPr>
          <p:nvPr/>
        </p:nvSpPr>
        <p:spPr bwMode="auto">
          <a:xfrm flipH="1" flipV="1">
            <a:off x="5334000" y="1828800"/>
            <a:ext cx="1219200" cy="2133600"/>
          </a:xfrm>
          <a:prstGeom prst="line">
            <a:avLst/>
          </a:prstGeom>
          <a:noFill/>
          <a:ln w="57150">
            <a:solidFill>
              <a:schemeClr val="tx1"/>
            </a:solidFill>
            <a:round/>
            <a:headEnd type="triangle" w="med" len="med"/>
            <a:tailEnd type="triangle" w="med" len="med"/>
          </a:ln>
        </p:spPr>
        <p:txBody>
          <a:bodyPr/>
          <a:lstStyle/>
          <a:p>
            <a:endParaRPr lang="en-US"/>
          </a:p>
        </p:txBody>
      </p:sp>
      <p:sp>
        <p:nvSpPr>
          <p:cNvPr id="45062" name="Line 1031"/>
          <p:cNvSpPr>
            <a:spLocks noChangeShapeType="1"/>
          </p:cNvSpPr>
          <p:nvPr/>
        </p:nvSpPr>
        <p:spPr bwMode="auto">
          <a:xfrm>
            <a:off x="2438400" y="4191000"/>
            <a:ext cx="2819400" cy="0"/>
          </a:xfrm>
          <a:prstGeom prst="line">
            <a:avLst/>
          </a:prstGeom>
          <a:noFill/>
          <a:ln w="57150">
            <a:solidFill>
              <a:schemeClr val="tx1"/>
            </a:solidFill>
            <a:round/>
            <a:headEnd type="triangle" w="med" len="me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026"/>
          <p:cNvSpPr>
            <a:spLocks noChangeArrowheads="1"/>
          </p:cNvSpPr>
          <p:nvPr/>
        </p:nvSpPr>
        <p:spPr bwMode="auto">
          <a:xfrm>
            <a:off x="685800" y="609600"/>
            <a:ext cx="7772400" cy="1143000"/>
          </a:xfrm>
          <a:prstGeom prst="rect">
            <a:avLst/>
          </a:prstGeom>
          <a:noFill/>
          <a:ln w="9525">
            <a:noFill/>
            <a:miter lim="800000"/>
            <a:headEnd/>
            <a:tailEnd/>
          </a:ln>
        </p:spPr>
        <p:txBody>
          <a:bodyPr anchor="ctr"/>
          <a:lstStyle/>
          <a:p>
            <a:pPr algn="ctr"/>
            <a:r>
              <a:rPr lang="en-US" sz="4400" b="1">
                <a:solidFill>
                  <a:srgbClr val="0070C0"/>
                </a:solidFill>
                <a:latin typeface="Calibri" pitchFamily="34" charset="0"/>
              </a:rPr>
              <a:t/>
            </a:r>
            <a:br>
              <a:rPr lang="en-US" sz="4400" b="1">
                <a:solidFill>
                  <a:srgbClr val="0070C0"/>
                </a:solidFill>
                <a:latin typeface="Calibri" pitchFamily="34" charset="0"/>
              </a:rPr>
            </a:br>
            <a:r>
              <a:rPr lang="en-US" sz="4400" b="1">
                <a:solidFill>
                  <a:srgbClr val="0000FF"/>
                </a:solidFill>
                <a:latin typeface="Calibri" pitchFamily="34" charset="0"/>
              </a:rPr>
              <a:t>Csikszentmihalyi’s Definitions </a:t>
            </a:r>
            <a:r>
              <a:rPr lang="en-US" sz="4400" b="1" i="1">
                <a:solidFill>
                  <a:srgbClr val="0000FF"/>
                </a:solidFill>
                <a:latin typeface="Calibri" pitchFamily="34" charset="0"/>
              </a:rPr>
              <a:t>Creativity</a:t>
            </a:r>
            <a:r>
              <a:rPr lang="en-US" sz="4400" b="1">
                <a:solidFill>
                  <a:srgbClr val="0000FF"/>
                </a:solidFill>
                <a:latin typeface="Calibri" pitchFamily="34" charset="0"/>
              </a:rPr>
              <a:t> (1993)</a:t>
            </a:r>
            <a:br>
              <a:rPr lang="en-US" sz="4400" b="1">
                <a:solidFill>
                  <a:srgbClr val="0000FF"/>
                </a:solidFill>
                <a:latin typeface="Calibri" pitchFamily="34" charset="0"/>
              </a:rPr>
            </a:br>
            <a:endParaRPr lang="en-US" sz="4400" b="1">
              <a:solidFill>
                <a:srgbClr val="0000FF"/>
              </a:solidFill>
              <a:latin typeface="Calibri" pitchFamily="34" charset="0"/>
            </a:endParaRPr>
          </a:p>
        </p:txBody>
      </p:sp>
      <p:sp>
        <p:nvSpPr>
          <p:cNvPr id="47106" name="Rectangle 1027"/>
          <p:cNvSpPr>
            <a:spLocks noChangeArrowheads="1"/>
          </p:cNvSpPr>
          <p:nvPr/>
        </p:nvSpPr>
        <p:spPr bwMode="auto">
          <a:xfrm>
            <a:off x="685800" y="1981200"/>
            <a:ext cx="7772400" cy="4114800"/>
          </a:xfrm>
          <a:prstGeom prst="rect">
            <a:avLst/>
          </a:prstGeom>
          <a:noFill/>
          <a:ln w="9525">
            <a:noFill/>
            <a:miter lim="800000"/>
            <a:headEnd/>
            <a:tailEnd/>
          </a:ln>
        </p:spPr>
        <p:txBody>
          <a:bodyPr/>
          <a:lstStyle/>
          <a:p>
            <a:pPr marL="342900" indent="-342900">
              <a:spcBef>
                <a:spcPct val="20000"/>
              </a:spcBef>
            </a:pPr>
            <a:r>
              <a:rPr lang="en-US" sz="2800" b="1">
                <a:latin typeface="Calibri" pitchFamily="34" charset="0"/>
              </a:rPr>
              <a:t>1) </a:t>
            </a:r>
            <a:r>
              <a:rPr lang="en-US" sz="2800" b="1">
                <a:solidFill>
                  <a:srgbClr val="FF0000"/>
                </a:solidFill>
                <a:latin typeface="Calibri" pitchFamily="34" charset="0"/>
              </a:rPr>
              <a:t>Domain</a:t>
            </a:r>
            <a:r>
              <a:rPr lang="en-US" sz="2800" b="1">
                <a:latin typeface="Calibri" pitchFamily="34" charset="0"/>
              </a:rPr>
              <a:t>: e.g. mathematics or biology, "consists of a set of symbols, rules and procedures” </a:t>
            </a:r>
          </a:p>
          <a:p>
            <a:pPr marL="342900" indent="-342900">
              <a:spcBef>
                <a:spcPct val="20000"/>
              </a:spcBef>
            </a:pPr>
            <a:r>
              <a:rPr lang="en-US" sz="2800" b="1">
                <a:latin typeface="Calibri" pitchFamily="34" charset="0"/>
              </a:rPr>
              <a:t>2) </a:t>
            </a:r>
            <a:r>
              <a:rPr lang="en-US" sz="2800" b="1">
                <a:solidFill>
                  <a:srgbClr val="FF0000"/>
                </a:solidFill>
                <a:latin typeface="Calibri" pitchFamily="34" charset="0"/>
              </a:rPr>
              <a:t>Field</a:t>
            </a:r>
            <a:r>
              <a:rPr lang="en-US" sz="2800" b="1">
                <a:latin typeface="Calibri" pitchFamily="34" charset="0"/>
              </a:rPr>
              <a:t>: "the individuals who act as gatekeepers to the domain...decide whether a new idea, performance, or product should be included” </a:t>
            </a:r>
          </a:p>
          <a:p>
            <a:pPr marL="342900" indent="-342900">
              <a:spcBef>
                <a:spcPct val="20000"/>
              </a:spcBef>
            </a:pPr>
            <a:r>
              <a:rPr lang="en-US" sz="2800" b="1">
                <a:latin typeface="Calibri" pitchFamily="34" charset="0"/>
              </a:rPr>
              <a:t>3) </a:t>
            </a:r>
            <a:r>
              <a:rPr lang="en-US" sz="2800" b="1">
                <a:solidFill>
                  <a:srgbClr val="FF0000"/>
                </a:solidFill>
                <a:latin typeface="Calibri" pitchFamily="34" charset="0"/>
              </a:rPr>
              <a:t>Individual</a:t>
            </a:r>
            <a:r>
              <a:rPr lang="en-US" sz="2800" b="1">
                <a:latin typeface="Calibri" pitchFamily="34" charset="0"/>
              </a:rPr>
              <a:t>: creativity is "when a person... has a new idea or sees a new pattern, and when this novelty is selected by the appropriate field for inclusion in the relevant domain"</a:t>
            </a:r>
          </a:p>
          <a:p>
            <a:pPr marL="342900" indent="-342900">
              <a:spcBef>
                <a:spcPct val="20000"/>
              </a:spcBef>
              <a:buFontTx/>
              <a:buChar char="•"/>
            </a:pPr>
            <a:endParaRPr lang="en-US" sz="2800">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1026" descr="P2"/>
          <p:cNvPicPr>
            <a:picLocks noChangeAspect="1" noChangeArrowheads="1"/>
          </p:cNvPicPr>
          <p:nvPr/>
        </p:nvPicPr>
        <p:blipFill>
          <a:blip r:embed="rId3" cstate="print"/>
          <a:srcRect/>
          <a:stretch>
            <a:fillRect/>
          </a:stretch>
        </p:blipFill>
        <p:spPr bwMode="auto">
          <a:xfrm>
            <a:off x="1752600" y="1828800"/>
            <a:ext cx="5073650" cy="4546600"/>
          </a:xfrm>
          <a:prstGeom prst="rect">
            <a:avLst/>
          </a:prstGeom>
          <a:noFill/>
          <a:ln w="9525">
            <a:noFill/>
            <a:miter lim="800000"/>
            <a:headEnd/>
            <a:tailEnd/>
          </a:ln>
        </p:spPr>
      </p:pic>
      <p:sp>
        <p:nvSpPr>
          <p:cNvPr id="49154" name="Rectangle 1027"/>
          <p:cNvSpPr>
            <a:spLocks noChangeArrowheads="1"/>
          </p:cNvSpPr>
          <p:nvPr/>
        </p:nvSpPr>
        <p:spPr bwMode="auto">
          <a:xfrm>
            <a:off x="685800" y="609600"/>
            <a:ext cx="7772400" cy="1143000"/>
          </a:xfrm>
          <a:prstGeom prst="rect">
            <a:avLst/>
          </a:prstGeom>
          <a:noFill/>
          <a:ln w="9525">
            <a:noFill/>
            <a:miter lim="800000"/>
            <a:headEnd/>
            <a:tailEnd/>
          </a:ln>
        </p:spPr>
        <p:txBody>
          <a:bodyPr anchor="ctr"/>
          <a:lstStyle/>
          <a:p>
            <a:pPr algn="ctr"/>
            <a:r>
              <a:rPr lang="en-US" sz="4400" b="1">
                <a:solidFill>
                  <a:srgbClr val="0000FF"/>
                </a:solidFill>
                <a:latin typeface="Calibri" pitchFamily="34" charset="0"/>
              </a:rPr>
              <a:t>Bringing it Closer to Home: Howard Gardner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609600"/>
            <a:ext cx="7772400" cy="1143000"/>
          </a:xfrm>
          <a:prstGeom prst="rect">
            <a:avLst/>
          </a:prstGeom>
        </p:spPr>
        <p:txBody>
          <a:bodyPr/>
          <a:lstStyle/>
          <a:p>
            <a:pPr algn="ctr" fontAlgn="auto">
              <a:spcAft>
                <a:spcPts val="0"/>
              </a:spcAft>
              <a:defRPr/>
            </a:pPr>
            <a:r>
              <a:rPr lang="en-US" sz="4800" b="1" dirty="0">
                <a:solidFill>
                  <a:srgbClr val="0000FF"/>
                </a:solidFill>
                <a:latin typeface="+mj-lt"/>
                <a:ea typeface="+mj-ea"/>
                <a:cs typeface="Times New Roman" pitchFamily="18" charset="0"/>
              </a:rPr>
              <a:t>Howard Gardner, </a:t>
            </a:r>
            <a:r>
              <a:rPr lang="en-US" sz="4800" b="1" i="1" dirty="0">
                <a:solidFill>
                  <a:srgbClr val="0000FF"/>
                </a:solidFill>
                <a:latin typeface="+mj-lt"/>
                <a:ea typeface="+mj-ea"/>
                <a:cs typeface="Times New Roman" pitchFamily="18" charset="0"/>
              </a:rPr>
              <a:t>Creating Minds</a:t>
            </a:r>
            <a:r>
              <a:rPr lang="en-US" sz="4800" i="1" dirty="0">
                <a:solidFill>
                  <a:srgbClr val="0000FF"/>
                </a:solidFill>
                <a:latin typeface="+mj-lt"/>
                <a:ea typeface="+mj-ea"/>
                <a:cs typeface="Times New Roman" pitchFamily="18" charset="0"/>
              </a:rPr>
              <a:t> </a:t>
            </a:r>
          </a:p>
        </p:txBody>
      </p:sp>
      <p:sp>
        <p:nvSpPr>
          <p:cNvPr id="51202" name="Rectangle 3"/>
          <p:cNvSpPr txBox="1">
            <a:spLocks noChangeArrowheads="1"/>
          </p:cNvSpPr>
          <p:nvPr/>
        </p:nvSpPr>
        <p:spPr bwMode="auto">
          <a:xfrm>
            <a:off x="685800" y="2057400"/>
            <a:ext cx="7772400" cy="4114800"/>
          </a:xfrm>
          <a:prstGeom prst="rect">
            <a:avLst/>
          </a:prstGeom>
          <a:noFill/>
          <a:ln w="9525">
            <a:noFill/>
            <a:miter lim="800000"/>
            <a:headEnd/>
            <a:tailEnd/>
          </a:ln>
        </p:spPr>
        <p:txBody>
          <a:bodyPr/>
          <a:lstStyle/>
          <a:p>
            <a:pPr marL="342900" indent="-342900">
              <a:spcBef>
                <a:spcPct val="20000"/>
              </a:spcBef>
            </a:pPr>
            <a:r>
              <a:rPr lang="en-US" sz="3600">
                <a:solidFill>
                  <a:srgbClr val="000000"/>
                </a:solidFill>
                <a:latin typeface="Calibri" pitchFamily="34" charset="0"/>
                <a:cs typeface="Times New Roman" pitchFamily="18" charset="0"/>
              </a:rPr>
              <a:t>   </a:t>
            </a:r>
            <a:r>
              <a:rPr lang="en-US" sz="3600" b="1">
                <a:solidFill>
                  <a:srgbClr val="000000"/>
                </a:solidFill>
                <a:latin typeface="Calibri" pitchFamily="34" charset="0"/>
                <a:cs typeface="Times New Roman" pitchFamily="18" charset="0"/>
              </a:rPr>
              <a:t>In Czikszenmihalyi’s persuasive account, creativity does not inhere in any single node, nor, indeed, in any pair of nodes. Rather, </a:t>
            </a:r>
            <a:r>
              <a:rPr lang="en-US" sz="3600" b="1">
                <a:solidFill>
                  <a:srgbClr val="FF0000"/>
                </a:solidFill>
                <a:latin typeface="Calibri" pitchFamily="34" charset="0"/>
                <a:cs typeface="Times New Roman" pitchFamily="18" charset="0"/>
              </a:rPr>
              <a:t>creativity is best viewed as a dialectical or interactive process</a:t>
            </a:r>
            <a:r>
              <a:rPr lang="en-US" sz="3600" b="1">
                <a:solidFill>
                  <a:srgbClr val="000000"/>
                </a:solidFill>
                <a:latin typeface="Calibri" pitchFamily="34" charset="0"/>
                <a:cs typeface="Times New Roman" pitchFamily="18" charset="0"/>
              </a:rPr>
              <a:t>, in which all three of these elements participate:</a:t>
            </a:r>
            <a:r>
              <a:rPr lang="en-US" sz="3600" b="1">
                <a:latin typeface="Calibri" pitchFamily="34" charset="0"/>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Line 2"/>
          <p:cNvSpPr>
            <a:spLocks noChangeShapeType="1"/>
          </p:cNvSpPr>
          <p:nvPr/>
        </p:nvSpPr>
        <p:spPr bwMode="auto">
          <a:xfrm flipV="1">
            <a:off x="2438400" y="1905000"/>
            <a:ext cx="1371600" cy="1905000"/>
          </a:xfrm>
          <a:prstGeom prst="line">
            <a:avLst/>
          </a:prstGeom>
          <a:noFill/>
          <a:ln w="57150">
            <a:solidFill>
              <a:schemeClr val="tx1"/>
            </a:solidFill>
            <a:round/>
            <a:headEnd type="triangle" w="med" len="med"/>
            <a:tailEnd type="triangle" w="med" len="med"/>
          </a:ln>
        </p:spPr>
        <p:txBody>
          <a:bodyPr/>
          <a:lstStyle/>
          <a:p>
            <a:endParaRPr lang="en-US"/>
          </a:p>
        </p:txBody>
      </p:sp>
      <p:sp>
        <p:nvSpPr>
          <p:cNvPr id="53250" name="Line 3"/>
          <p:cNvSpPr>
            <a:spLocks noChangeShapeType="1"/>
          </p:cNvSpPr>
          <p:nvPr/>
        </p:nvSpPr>
        <p:spPr bwMode="auto">
          <a:xfrm>
            <a:off x="5486400" y="1981200"/>
            <a:ext cx="1295400" cy="1676400"/>
          </a:xfrm>
          <a:prstGeom prst="line">
            <a:avLst/>
          </a:prstGeom>
          <a:noFill/>
          <a:ln w="57150">
            <a:solidFill>
              <a:schemeClr val="tx1"/>
            </a:solidFill>
            <a:round/>
            <a:headEnd type="triangle" w="med" len="med"/>
            <a:tailEnd type="triangle" w="med" len="med"/>
          </a:ln>
        </p:spPr>
        <p:txBody>
          <a:bodyPr/>
          <a:lstStyle/>
          <a:p>
            <a:endParaRPr lang="en-US"/>
          </a:p>
        </p:txBody>
      </p:sp>
      <p:sp>
        <p:nvSpPr>
          <p:cNvPr id="53251" name="Text Box 4"/>
          <p:cNvSpPr txBox="1">
            <a:spLocks noChangeArrowheads="1"/>
          </p:cNvSpPr>
          <p:nvPr/>
        </p:nvSpPr>
        <p:spPr bwMode="auto">
          <a:xfrm>
            <a:off x="3946525" y="1336675"/>
            <a:ext cx="1463675" cy="457200"/>
          </a:xfrm>
          <a:prstGeom prst="rect">
            <a:avLst/>
          </a:prstGeom>
          <a:noFill/>
          <a:ln w="9525">
            <a:noFill/>
            <a:miter lim="800000"/>
            <a:headEnd/>
            <a:tailEnd/>
          </a:ln>
        </p:spPr>
        <p:txBody>
          <a:bodyPr>
            <a:spAutoFit/>
          </a:bodyPr>
          <a:lstStyle/>
          <a:p>
            <a:endParaRPr lang="en-GB">
              <a:latin typeface="Calibri" pitchFamily="34" charset="0"/>
            </a:endParaRPr>
          </a:p>
        </p:txBody>
      </p:sp>
      <p:sp>
        <p:nvSpPr>
          <p:cNvPr id="53252" name="Text Box 5"/>
          <p:cNvSpPr txBox="1">
            <a:spLocks noChangeArrowheads="1"/>
          </p:cNvSpPr>
          <p:nvPr/>
        </p:nvSpPr>
        <p:spPr bwMode="auto">
          <a:xfrm>
            <a:off x="3200400" y="803275"/>
            <a:ext cx="1539875" cy="457200"/>
          </a:xfrm>
          <a:prstGeom prst="rect">
            <a:avLst/>
          </a:prstGeom>
          <a:noFill/>
          <a:ln w="9525">
            <a:noFill/>
            <a:miter lim="800000"/>
            <a:headEnd/>
            <a:tailEnd/>
          </a:ln>
        </p:spPr>
        <p:txBody>
          <a:bodyPr>
            <a:spAutoFit/>
          </a:bodyPr>
          <a:lstStyle/>
          <a:p>
            <a:endParaRPr lang="en-GB">
              <a:latin typeface="Calibri" pitchFamily="34" charset="0"/>
            </a:endParaRPr>
          </a:p>
        </p:txBody>
      </p:sp>
      <p:sp>
        <p:nvSpPr>
          <p:cNvPr id="53253" name="Text Box 6"/>
          <p:cNvSpPr txBox="1">
            <a:spLocks noChangeArrowheads="1"/>
          </p:cNvSpPr>
          <p:nvPr/>
        </p:nvSpPr>
        <p:spPr bwMode="auto">
          <a:xfrm>
            <a:off x="3870325" y="1489075"/>
            <a:ext cx="2149475" cy="457200"/>
          </a:xfrm>
          <a:prstGeom prst="rect">
            <a:avLst/>
          </a:prstGeom>
          <a:noFill/>
          <a:ln w="9525">
            <a:noFill/>
            <a:miter lim="800000"/>
            <a:headEnd/>
            <a:tailEnd/>
          </a:ln>
        </p:spPr>
        <p:txBody>
          <a:bodyPr>
            <a:spAutoFit/>
          </a:bodyPr>
          <a:lstStyle/>
          <a:p>
            <a:endParaRPr lang="en-GB">
              <a:latin typeface="Calibri" pitchFamily="34" charset="0"/>
            </a:endParaRPr>
          </a:p>
        </p:txBody>
      </p:sp>
      <p:sp>
        <p:nvSpPr>
          <p:cNvPr id="53254" name="Text Box 7"/>
          <p:cNvSpPr txBox="1">
            <a:spLocks noChangeArrowheads="1"/>
          </p:cNvSpPr>
          <p:nvPr/>
        </p:nvSpPr>
        <p:spPr bwMode="auto">
          <a:xfrm>
            <a:off x="2819400" y="838200"/>
            <a:ext cx="4210050" cy="954088"/>
          </a:xfrm>
          <a:prstGeom prst="rect">
            <a:avLst/>
          </a:prstGeom>
          <a:noFill/>
          <a:ln w="9525">
            <a:noFill/>
            <a:miter lim="800000"/>
            <a:headEnd/>
            <a:tailEnd/>
          </a:ln>
        </p:spPr>
        <p:txBody>
          <a:bodyPr wrap="none">
            <a:spAutoFit/>
          </a:bodyPr>
          <a:lstStyle/>
          <a:p>
            <a:r>
              <a:rPr lang="en-US" sz="2800">
                <a:solidFill>
                  <a:srgbClr val="FF0000"/>
                </a:solidFill>
                <a:latin typeface="Calibri" pitchFamily="34" charset="0"/>
              </a:rPr>
              <a:t>	</a:t>
            </a:r>
            <a:r>
              <a:rPr lang="en-US" sz="2800" b="1">
                <a:solidFill>
                  <a:srgbClr val="FF0000"/>
                </a:solidFill>
                <a:latin typeface="Calibri" pitchFamily="34" charset="0"/>
              </a:rPr>
              <a:t>Individual </a:t>
            </a:r>
          </a:p>
          <a:p>
            <a:r>
              <a:rPr lang="en-US" sz="2800" b="1">
                <a:solidFill>
                  <a:srgbClr val="FF0000"/>
                </a:solidFill>
                <a:latin typeface="Calibri" pitchFamily="34" charset="0"/>
              </a:rPr>
              <a:t>(as a child and as a master)</a:t>
            </a:r>
          </a:p>
        </p:txBody>
      </p:sp>
      <p:sp>
        <p:nvSpPr>
          <p:cNvPr id="53255" name="Text Box 8"/>
          <p:cNvSpPr txBox="1">
            <a:spLocks noChangeArrowheads="1"/>
          </p:cNvSpPr>
          <p:nvPr/>
        </p:nvSpPr>
        <p:spPr bwMode="auto">
          <a:xfrm>
            <a:off x="457200" y="3733800"/>
            <a:ext cx="4191000" cy="2286000"/>
          </a:xfrm>
          <a:prstGeom prst="rect">
            <a:avLst/>
          </a:prstGeom>
          <a:noFill/>
          <a:ln w="9525">
            <a:noFill/>
            <a:miter lim="800000"/>
            <a:headEnd/>
            <a:tailEnd/>
          </a:ln>
        </p:spPr>
        <p:txBody>
          <a:bodyPr>
            <a:spAutoFit/>
          </a:bodyPr>
          <a:lstStyle/>
          <a:p>
            <a:r>
              <a:rPr lang="en-US" sz="2800" b="1">
                <a:solidFill>
                  <a:srgbClr val="FF0000"/>
                </a:solidFill>
                <a:latin typeface="Calibri" pitchFamily="34" charset="0"/>
              </a:rPr>
              <a:t>Other Persons</a:t>
            </a:r>
          </a:p>
          <a:p>
            <a:r>
              <a:rPr lang="en-US" sz="2800" b="1">
                <a:solidFill>
                  <a:srgbClr val="FF0000"/>
                </a:solidFill>
                <a:latin typeface="Calibri" pitchFamily="34" charset="0"/>
              </a:rPr>
              <a:t>Childhood: Family, peers</a:t>
            </a:r>
          </a:p>
          <a:p>
            <a:r>
              <a:rPr lang="en-US" sz="2800" b="1">
                <a:solidFill>
                  <a:srgbClr val="FF0000"/>
                </a:solidFill>
                <a:latin typeface="Calibri" pitchFamily="34" charset="0"/>
              </a:rPr>
              <a:t>Mature years:</a:t>
            </a:r>
          </a:p>
          <a:p>
            <a:r>
              <a:rPr lang="en-US" sz="2800" b="1">
                <a:solidFill>
                  <a:srgbClr val="FF0000"/>
                </a:solidFill>
                <a:latin typeface="Calibri" pitchFamily="34" charset="0"/>
              </a:rPr>
              <a:t>Rivals, judges, in the domain/discipline</a:t>
            </a:r>
          </a:p>
        </p:txBody>
      </p:sp>
      <p:sp>
        <p:nvSpPr>
          <p:cNvPr id="53256" name="Text Box 9"/>
          <p:cNvSpPr txBox="1">
            <a:spLocks noChangeArrowheads="1"/>
          </p:cNvSpPr>
          <p:nvPr/>
        </p:nvSpPr>
        <p:spPr bwMode="auto">
          <a:xfrm>
            <a:off x="5105400" y="3922712"/>
            <a:ext cx="3705225" cy="954088"/>
          </a:xfrm>
          <a:prstGeom prst="rect">
            <a:avLst/>
          </a:prstGeom>
          <a:noFill/>
          <a:ln w="9525">
            <a:noFill/>
            <a:miter lim="800000"/>
            <a:headEnd/>
            <a:tailEnd/>
          </a:ln>
        </p:spPr>
        <p:txBody>
          <a:bodyPr wrap="none">
            <a:spAutoFit/>
          </a:bodyPr>
          <a:lstStyle/>
          <a:p>
            <a:r>
              <a:rPr lang="en-US" sz="2800">
                <a:solidFill>
                  <a:srgbClr val="FF0000"/>
                </a:solidFill>
                <a:latin typeface="Calibri" pitchFamily="34" charset="0"/>
              </a:rPr>
              <a:t>	</a:t>
            </a:r>
            <a:r>
              <a:rPr lang="en-US" sz="2800" b="1">
                <a:solidFill>
                  <a:srgbClr val="FF0000"/>
                </a:solidFill>
                <a:latin typeface="Calibri" pitchFamily="34" charset="0"/>
              </a:rPr>
              <a:t>The Work</a:t>
            </a:r>
          </a:p>
          <a:p>
            <a:r>
              <a:rPr lang="en-US" sz="2800" b="1">
                <a:solidFill>
                  <a:srgbClr val="FF0000"/>
                </a:solidFill>
                <a:latin typeface="Calibri" pitchFamily="34" charset="0"/>
              </a:rPr>
              <a:t>(supporters in the field)</a:t>
            </a:r>
          </a:p>
        </p:txBody>
      </p:sp>
      <p:sp>
        <p:nvSpPr>
          <p:cNvPr id="53257" name="Line 10"/>
          <p:cNvSpPr>
            <a:spLocks noChangeShapeType="1"/>
          </p:cNvSpPr>
          <p:nvPr/>
        </p:nvSpPr>
        <p:spPr bwMode="auto">
          <a:xfrm>
            <a:off x="3200400" y="4191000"/>
            <a:ext cx="2819400" cy="0"/>
          </a:xfrm>
          <a:prstGeom prst="line">
            <a:avLst/>
          </a:prstGeom>
          <a:noFill/>
          <a:ln w="57150">
            <a:solidFill>
              <a:schemeClr val="tx1"/>
            </a:solidFill>
            <a:round/>
            <a:headEnd type="triangle" w="med" len="me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en-US" sz="5400" b="1" smtClean="0">
                <a:solidFill>
                  <a:srgbClr val="0000FF"/>
                </a:solidFill>
              </a:rPr>
              <a:t>Mihalyi Csikszentmihalyi</a:t>
            </a:r>
            <a:endParaRPr lang="en-US" sz="5400" smtClean="0">
              <a:solidFill>
                <a:srgbClr val="0000FF"/>
              </a:solidFill>
            </a:endParaRPr>
          </a:p>
        </p:txBody>
      </p:sp>
      <p:sp>
        <p:nvSpPr>
          <p:cNvPr id="55298" name="Content Placeholder 2"/>
          <p:cNvSpPr>
            <a:spLocks noGrp="1"/>
          </p:cNvSpPr>
          <p:nvPr>
            <p:ph idx="1"/>
          </p:nvPr>
        </p:nvSpPr>
        <p:spPr/>
        <p:txBody>
          <a:bodyPr/>
          <a:lstStyle/>
          <a:p>
            <a:pPr eaLnBrk="1" hangingPunct="1">
              <a:buFont typeface="Arial" charset="0"/>
              <a:buNone/>
            </a:pPr>
            <a:r>
              <a:rPr lang="en-US" sz="4400" b="1" smtClean="0">
                <a:solidFill>
                  <a:srgbClr val="000000"/>
                </a:solidFill>
                <a:latin typeface="Verdana" pitchFamily="34" charset="0"/>
              </a:rPr>
              <a:t>"</a:t>
            </a:r>
            <a:r>
              <a:rPr lang="en-US" sz="4400" b="1" smtClean="0">
                <a:solidFill>
                  <a:srgbClr val="FF0000"/>
                </a:solidFill>
                <a:latin typeface="Verdana" pitchFamily="34" charset="0"/>
              </a:rPr>
              <a:t>Creativity </a:t>
            </a:r>
            <a:r>
              <a:rPr lang="en-US" sz="4400" b="1" smtClean="0">
                <a:latin typeface="Verdana" pitchFamily="34" charset="0"/>
              </a:rPr>
              <a:t>does not happen inside people's heads, but </a:t>
            </a:r>
            <a:r>
              <a:rPr lang="en-US" sz="4400" b="1" smtClean="0">
                <a:solidFill>
                  <a:srgbClr val="FF0000"/>
                </a:solidFill>
                <a:latin typeface="Verdana" pitchFamily="34" charset="0"/>
              </a:rPr>
              <a:t>in interaction between a person's thoughts and a socio-cultural context</a:t>
            </a:r>
            <a:r>
              <a:rPr lang="en-US" sz="4400" b="1" smtClean="0">
                <a:solidFill>
                  <a:srgbClr val="000000"/>
                </a:solidFill>
                <a:latin typeface="Verdana" pitchFamily="34" charset="0"/>
              </a:rPr>
              <a:t>."</a:t>
            </a:r>
            <a:endParaRPr lang="en-US" sz="440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800" y="914400"/>
            <a:ext cx="7772400" cy="1470025"/>
          </a:xfrm>
          <a:prstGeom prst="rect">
            <a:avLst/>
          </a:prstGeom>
        </p:spPr>
        <p:txBody>
          <a:bodyPr>
            <a:normAutofit fontScale="77500" lnSpcReduction="20000"/>
          </a:bodyPr>
          <a:lstStyle/>
          <a:p>
            <a:pPr algn="ctr" fontAlgn="auto">
              <a:spcAft>
                <a:spcPts val="0"/>
              </a:spcAft>
              <a:defRPr/>
            </a:pPr>
            <a:r>
              <a:rPr lang="en-US" sz="6600" b="1" dirty="0">
                <a:solidFill>
                  <a:srgbClr val="FF0000"/>
                </a:solidFill>
                <a:latin typeface="+mj-lt"/>
                <a:ea typeface="+mj-ea"/>
                <a:cs typeface="+mj-cs"/>
              </a:rPr>
              <a:t>Now Back To</a:t>
            </a:r>
            <a:r>
              <a:rPr lang="en-US" sz="6600" b="1" dirty="0">
                <a:solidFill>
                  <a:srgbClr val="0000FF"/>
                </a:solidFill>
                <a:latin typeface="+mj-lt"/>
                <a:ea typeface="+mj-ea"/>
                <a:cs typeface="+mj-cs"/>
              </a:rPr>
              <a:t>:</a:t>
            </a:r>
          </a:p>
          <a:p>
            <a:pPr algn="ctr" fontAlgn="auto">
              <a:spcAft>
                <a:spcPts val="0"/>
              </a:spcAft>
              <a:defRPr/>
            </a:pPr>
            <a:r>
              <a:rPr lang="en-US" sz="7800" b="1" dirty="0">
                <a:solidFill>
                  <a:srgbClr val="0000FF"/>
                </a:solidFill>
                <a:latin typeface="+mj-lt"/>
                <a:ea typeface="+mj-ea"/>
                <a:cs typeface="+mj-cs"/>
              </a:rPr>
              <a:t>Where is Knowledge?</a:t>
            </a:r>
          </a:p>
        </p:txBody>
      </p:sp>
      <p:sp>
        <p:nvSpPr>
          <p:cNvPr id="57346" name="Subtitle 2"/>
          <p:cNvSpPr txBox="1">
            <a:spLocks/>
          </p:cNvSpPr>
          <p:nvPr/>
        </p:nvSpPr>
        <p:spPr bwMode="auto">
          <a:xfrm>
            <a:off x="1371600" y="2438400"/>
            <a:ext cx="6400800" cy="3200400"/>
          </a:xfrm>
          <a:prstGeom prst="rect">
            <a:avLst/>
          </a:prstGeom>
          <a:noFill/>
          <a:ln w="9525">
            <a:noFill/>
            <a:miter lim="800000"/>
            <a:headEnd/>
            <a:tailEnd/>
          </a:ln>
        </p:spPr>
        <p:txBody>
          <a:bodyPr/>
          <a:lstStyle/>
          <a:p>
            <a:pPr marL="342900" indent="-342900">
              <a:spcBef>
                <a:spcPct val="20000"/>
              </a:spcBef>
            </a:pPr>
            <a:r>
              <a:rPr lang="en-US" sz="2600" b="1">
                <a:solidFill>
                  <a:srgbClr val="FF0000"/>
                </a:solidFill>
                <a:latin typeface="Calibri" pitchFamily="34" charset="0"/>
              </a:rPr>
              <a:t>	11</a:t>
            </a:r>
            <a:r>
              <a:rPr lang="en-US" sz="2600" b="1" baseline="30000">
                <a:solidFill>
                  <a:srgbClr val="FF0000"/>
                </a:solidFill>
                <a:latin typeface="Calibri" pitchFamily="34" charset="0"/>
              </a:rPr>
              <a:t>th</a:t>
            </a:r>
            <a:r>
              <a:rPr lang="en-US" sz="2600" b="1">
                <a:solidFill>
                  <a:srgbClr val="FF0000"/>
                </a:solidFill>
                <a:latin typeface="Calibri" pitchFamily="34" charset="0"/>
              </a:rPr>
              <a:t> Conference on Frontiers of the 		  Foundations of Physics</a:t>
            </a:r>
          </a:p>
          <a:p>
            <a:pPr marL="342900" indent="-342900">
              <a:spcBef>
                <a:spcPct val="20000"/>
              </a:spcBef>
            </a:pPr>
            <a:r>
              <a:rPr lang="en-US" sz="2600" b="1">
                <a:solidFill>
                  <a:srgbClr val="FF0000"/>
                </a:solidFill>
                <a:latin typeface="Calibri" pitchFamily="34" charset="0"/>
              </a:rPr>
              <a:t>		     Paris,  6-9 July 2010</a:t>
            </a:r>
            <a:endParaRPr lang="en-US" sz="3200">
              <a:latin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en-US" sz="6600" b="1" smtClean="0">
                <a:solidFill>
                  <a:srgbClr val="0000FF"/>
                </a:solidFill>
              </a:rPr>
              <a:t>Philip Kitcher</a:t>
            </a:r>
          </a:p>
        </p:txBody>
      </p:sp>
      <p:pic>
        <p:nvPicPr>
          <p:cNvPr id="59394" name="Picture 2" descr="Philip-Kitcher.jpg (200×246)"/>
          <p:cNvPicPr>
            <a:picLocks noChangeAspect="1" noChangeArrowheads="1"/>
          </p:cNvPicPr>
          <p:nvPr/>
        </p:nvPicPr>
        <p:blipFill>
          <a:blip r:embed="rId3" cstate="print"/>
          <a:srcRect/>
          <a:stretch>
            <a:fillRect/>
          </a:stretch>
        </p:blipFill>
        <p:spPr bwMode="auto">
          <a:xfrm>
            <a:off x="2438400" y="1371600"/>
            <a:ext cx="4237038" cy="5211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eaLnBrk="1" fontAlgn="auto" hangingPunct="1">
              <a:spcAft>
                <a:spcPts val="0"/>
              </a:spcAft>
              <a:defRPr/>
            </a:pPr>
            <a:r>
              <a:rPr lang="en-US" b="1" dirty="0" smtClean="0">
                <a:solidFill>
                  <a:srgbClr val="0000FF"/>
                </a:solidFill>
              </a:rPr>
              <a:t>"Public Knowledge and the Difficulties of Democracy“ (2006) </a:t>
            </a:r>
            <a:endParaRPr lang="en-US" dirty="0">
              <a:solidFill>
                <a:srgbClr val="0000FF"/>
              </a:solidFill>
            </a:endParaRPr>
          </a:p>
        </p:txBody>
      </p:sp>
      <p:sp>
        <p:nvSpPr>
          <p:cNvPr id="4" name="Content Placeholder 3"/>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en-US" b="1" dirty="0" smtClean="0"/>
              <a:t>	Most philosophy since 1640 [a reference to Descartes] has been obsessed with the concept of </a:t>
            </a:r>
            <a:r>
              <a:rPr lang="en-US" b="1" dirty="0" smtClean="0">
                <a:solidFill>
                  <a:srgbClr val="FF0000"/>
                </a:solidFill>
              </a:rPr>
              <a:t>knowledge</a:t>
            </a:r>
            <a:r>
              <a:rPr lang="en-US" b="1" dirty="0" smtClean="0"/>
              <a:t> as an </a:t>
            </a:r>
            <a:r>
              <a:rPr lang="en-US" b="1" dirty="0" smtClean="0">
                <a:solidFill>
                  <a:srgbClr val="FF0000"/>
                </a:solidFill>
              </a:rPr>
              <a:t>individual possession</a:t>
            </a:r>
            <a:r>
              <a:rPr lang="en-US" b="1" dirty="0" smtClean="0"/>
              <a:t>…. [T]he </a:t>
            </a:r>
            <a:r>
              <a:rPr lang="en-US" b="1" dirty="0" smtClean="0">
                <a:solidFill>
                  <a:srgbClr val="FF0000"/>
                </a:solidFill>
              </a:rPr>
              <a:t>central epistemological problems </a:t>
            </a:r>
            <a:r>
              <a:rPr lang="en-US" b="1" dirty="0" smtClean="0"/>
              <a:t>for our times are </a:t>
            </a:r>
            <a:r>
              <a:rPr lang="en-US" b="1" dirty="0" smtClean="0">
                <a:solidFill>
                  <a:srgbClr val="FF0000"/>
                </a:solidFill>
              </a:rPr>
              <a:t>not</a:t>
            </a:r>
            <a:r>
              <a:rPr lang="en-US" b="1" dirty="0" smtClean="0"/>
              <a:t> those about </a:t>
            </a:r>
            <a:r>
              <a:rPr lang="en-US" b="1" dirty="0" smtClean="0">
                <a:solidFill>
                  <a:srgbClr val="FF0000"/>
                </a:solidFill>
              </a:rPr>
              <a:t>individual knowledge </a:t>
            </a:r>
            <a:r>
              <a:rPr lang="en-US" b="1" dirty="0" smtClean="0"/>
              <a:t>(questions probed in contemporary Anglophone philosophy with an astonishing attention to minutiae and an equally astonishing disregard of what might really matter).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b="1" dirty="0">
                <a:solidFill>
                  <a:srgbClr val="0000FF"/>
                </a:solidFill>
              </a:rPr>
              <a:t>"Public Knowledge and the Difficulties of Democracy“</a:t>
            </a:r>
            <a:endParaRPr lang="en-GB" dirty="0"/>
          </a:p>
        </p:txBody>
      </p:sp>
      <p:sp>
        <p:nvSpPr>
          <p:cNvPr id="3" name="Content Placeholder 2"/>
          <p:cNvSpPr>
            <a:spLocks noGrp="1"/>
          </p:cNvSpPr>
          <p:nvPr>
            <p:ph idx="1"/>
          </p:nvPr>
        </p:nvSpPr>
        <p:spPr>
          <a:xfrm>
            <a:off x="457200" y="1951037"/>
            <a:ext cx="8229600" cy="4525963"/>
          </a:xfrm>
        </p:spPr>
        <p:txBody>
          <a:bodyPr/>
          <a:lstStyle/>
          <a:p>
            <a:pPr marL="0" indent="0">
              <a:buNone/>
            </a:pPr>
            <a:r>
              <a:rPr lang="en-US" sz="4000" b="1" dirty="0" smtClean="0"/>
              <a:t>	They </a:t>
            </a:r>
            <a:r>
              <a:rPr lang="en-US" sz="4000" b="1" dirty="0"/>
              <a:t>are instead about </a:t>
            </a:r>
            <a:r>
              <a:rPr lang="en-US" sz="4000" b="1" dirty="0">
                <a:solidFill>
                  <a:srgbClr val="FF0000"/>
                </a:solidFill>
              </a:rPr>
              <a:t>the </a:t>
            </a:r>
            <a:r>
              <a:rPr lang="en-US" sz="4000" b="1" dirty="0" smtClean="0">
                <a:solidFill>
                  <a:srgbClr val="FF0000"/>
                </a:solidFill>
              </a:rPr>
              <a:t>	character </a:t>
            </a:r>
            <a:r>
              <a:rPr lang="en-US" sz="4000" b="1" dirty="0">
                <a:solidFill>
                  <a:srgbClr val="FF0000"/>
                </a:solidFill>
              </a:rPr>
              <a:t>of knowledge </a:t>
            </a:r>
            <a:r>
              <a:rPr lang="en-US" sz="4000" b="1" dirty="0"/>
              <a:t>as a </a:t>
            </a:r>
            <a:r>
              <a:rPr lang="en-US" sz="4000" b="1" dirty="0" smtClean="0">
                <a:solidFill>
                  <a:srgbClr val="FF0000"/>
                </a:solidFill>
              </a:rPr>
              <a:t>	public </a:t>
            </a:r>
            <a:r>
              <a:rPr lang="en-US" sz="4000" b="1" dirty="0">
                <a:solidFill>
                  <a:srgbClr val="FF0000"/>
                </a:solidFill>
              </a:rPr>
              <a:t>good</a:t>
            </a:r>
            <a:r>
              <a:rPr lang="en-US" sz="4000" b="1" dirty="0"/>
              <a:t> and the</a:t>
            </a:r>
            <a:r>
              <a:rPr lang="en-US" sz="4000" b="1" dirty="0">
                <a:solidFill>
                  <a:srgbClr val="FF0000"/>
                </a:solidFill>
              </a:rPr>
              <a:t> systems that </a:t>
            </a:r>
            <a:r>
              <a:rPr lang="en-US" sz="4000" b="1" dirty="0" smtClean="0">
                <a:solidFill>
                  <a:srgbClr val="FF0000"/>
                </a:solidFill>
              </a:rPr>
              <a:t>	generate </a:t>
            </a:r>
            <a:r>
              <a:rPr lang="en-US" sz="4000" b="1" dirty="0">
                <a:solidFill>
                  <a:srgbClr val="FF0000"/>
                </a:solidFill>
              </a:rPr>
              <a:t>and sustain </a:t>
            </a:r>
            <a:r>
              <a:rPr lang="en-US" sz="4000" b="1" dirty="0"/>
              <a:t>that good. </a:t>
            </a:r>
          </a:p>
          <a:p>
            <a:endParaRPr lang="en-GB" sz="4000" dirty="0"/>
          </a:p>
        </p:txBody>
      </p:sp>
    </p:spTree>
    <p:extLst>
      <p:ext uri="{BB962C8B-B14F-4D97-AF65-F5344CB8AC3E}">
        <p14:creationId xmlns:p14="http://schemas.microsoft.com/office/powerpoint/2010/main" xmlns="" val="2505804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3"/>
          <p:cNvSpPr>
            <a:spLocks noGrp="1"/>
          </p:cNvSpPr>
          <p:nvPr>
            <p:ph type="title"/>
          </p:nvPr>
        </p:nvSpPr>
        <p:spPr/>
        <p:txBody>
          <a:bodyPr/>
          <a:lstStyle/>
          <a:p>
            <a:pPr eaLnBrk="1" hangingPunct="1"/>
            <a:r>
              <a:rPr lang="en-US" sz="7200" b="1" smtClean="0">
                <a:solidFill>
                  <a:srgbClr val="0000FF"/>
                </a:solidFill>
              </a:rPr>
              <a:t>Roy Bhaskar</a:t>
            </a:r>
          </a:p>
        </p:txBody>
      </p:sp>
      <p:pic>
        <p:nvPicPr>
          <p:cNvPr id="63490" name="Picture 2" descr="http://www.thehindu.com/thehindu/mp/2002/08/01/images/2002080100510101.jpg"/>
          <p:cNvPicPr>
            <a:picLocks noChangeAspect="1" noChangeArrowheads="1"/>
          </p:cNvPicPr>
          <p:nvPr/>
        </p:nvPicPr>
        <p:blipFill>
          <a:blip r:embed="rId3" r:link="rId4" cstate="print"/>
          <a:srcRect/>
          <a:stretch>
            <a:fillRect/>
          </a:stretch>
        </p:blipFill>
        <p:spPr bwMode="auto">
          <a:xfrm>
            <a:off x="1600200" y="1447800"/>
            <a:ext cx="5995988" cy="4300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pPr eaLnBrk="1" hangingPunct="1"/>
            <a:r>
              <a:rPr lang="en-US" sz="5400" b="1" i="1" dirty="0" smtClean="0">
                <a:solidFill>
                  <a:srgbClr val="0000FF"/>
                </a:solidFill>
              </a:rPr>
              <a:t>A Realist Theory of Science</a:t>
            </a:r>
            <a:endParaRPr lang="en-US" sz="5400" b="1" dirty="0" smtClean="0">
              <a:solidFill>
                <a:srgbClr val="0000FF"/>
              </a:solidFill>
            </a:endParaRPr>
          </a:p>
        </p:txBody>
      </p:sp>
      <p:sp>
        <p:nvSpPr>
          <p:cNvPr id="65538" name="Content Placeholder 2"/>
          <p:cNvSpPr>
            <a:spLocks noGrp="1"/>
          </p:cNvSpPr>
          <p:nvPr>
            <p:ph idx="1"/>
          </p:nvPr>
        </p:nvSpPr>
        <p:spPr>
          <a:xfrm>
            <a:off x="457200" y="1371600"/>
            <a:ext cx="8229600" cy="4525963"/>
          </a:xfrm>
        </p:spPr>
        <p:txBody>
          <a:bodyPr/>
          <a:lstStyle/>
          <a:p>
            <a:pPr eaLnBrk="1" hangingPunct="1">
              <a:buFont typeface="Arial" charset="0"/>
              <a:buNone/>
            </a:pPr>
            <a:r>
              <a:rPr lang="en-US" sz="4000" dirty="0" smtClean="0"/>
              <a:t>	</a:t>
            </a:r>
            <a:r>
              <a:rPr lang="en-US" sz="4000" b="1" dirty="0" smtClean="0"/>
              <a:t>Any adequate philosophy of science must find a way of grappling with this </a:t>
            </a:r>
            <a:r>
              <a:rPr lang="en-US" sz="4000" b="1" dirty="0" smtClean="0">
                <a:solidFill>
                  <a:srgbClr val="FF0000"/>
                </a:solidFill>
              </a:rPr>
              <a:t>central paradox of science</a:t>
            </a:r>
            <a:r>
              <a:rPr lang="en-US" sz="4000" b="1" dirty="0" smtClean="0"/>
              <a:t>: that men in their social activity produce knowledge which is </a:t>
            </a:r>
            <a:r>
              <a:rPr lang="en-US" sz="4000" b="1" dirty="0" smtClean="0">
                <a:solidFill>
                  <a:srgbClr val="FF0000"/>
                </a:solidFill>
              </a:rPr>
              <a:t>a social product much like any other</a:t>
            </a:r>
            <a:r>
              <a:rPr lang="en-US" sz="4000" b="1" dirty="0" smtClean="0"/>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i="1" dirty="0">
                <a:solidFill>
                  <a:srgbClr val="0000FF"/>
                </a:solidFill>
              </a:rPr>
              <a:t>A Realist Theory of Science</a:t>
            </a:r>
            <a:endParaRPr lang="en-GB" sz="5400" dirty="0"/>
          </a:p>
        </p:txBody>
      </p:sp>
      <p:sp>
        <p:nvSpPr>
          <p:cNvPr id="3" name="Content Placeholder 2"/>
          <p:cNvSpPr>
            <a:spLocks noGrp="1"/>
          </p:cNvSpPr>
          <p:nvPr>
            <p:ph idx="1"/>
          </p:nvPr>
        </p:nvSpPr>
        <p:spPr/>
        <p:txBody>
          <a:bodyPr/>
          <a:lstStyle/>
          <a:p>
            <a:pPr marL="0" indent="0">
              <a:buNone/>
            </a:pPr>
            <a:r>
              <a:rPr lang="en-US" sz="3600" b="1" dirty="0" smtClean="0"/>
              <a:t>which is no more independent of its production and the men who produce it than motor cars, armchairs or books, which has its own craftsmen, technicians, publicists, standards and skills and which is no less subject to change than any other commodity. This is </a:t>
            </a:r>
            <a:r>
              <a:rPr lang="en-US" sz="3600" b="1" dirty="0" smtClean="0">
                <a:solidFill>
                  <a:srgbClr val="FF0000"/>
                </a:solidFill>
              </a:rPr>
              <a:t>one side of `knowledge.'</a:t>
            </a:r>
          </a:p>
          <a:p>
            <a:endParaRPr lang="en-GB" sz="3600" dirty="0"/>
          </a:p>
        </p:txBody>
      </p:sp>
    </p:spTree>
    <p:extLst>
      <p:ext uri="{BB962C8B-B14F-4D97-AF65-F5344CB8AC3E}">
        <p14:creationId xmlns:p14="http://schemas.microsoft.com/office/powerpoint/2010/main" xmlns="" val="4188764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pPr eaLnBrk="1" hangingPunct="1"/>
            <a:r>
              <a:rPr lang="en-US" sz="5400" b="1" i="1" dirty="0" smtClean="0">
                <a:solidFill>
                  <a:srgbClr val="0000FF"/>
                </a:solidFill>
              </a:rPr>
              <a:t>A Realist Theory of Science</a:t>
            </a:r>
            <a:endParaRPr lang="en-US" sz="5400" dirty="0" smtClean="0"/>
          </a:p>
        </p:txBody>
      </p:sp>
      <p:sp>
        <p:nvSpPr>
          <p:cNvPr id="3" name="Content Placeholder 2"/>
          <p:cNvSpPr>
            <a:spLocks noGrp="1"/>
          </p:cNvSpPr>
          <p:nvPr>
            <p:ph idx="1"/>
          </p:nvPr>
        </p:nvSpPr>
        <p:spPr>
          <a:xfrm>
            <a:off x="457200" y="1371600"/>
            <a:ext cx="8229600" cy="4525963"/>
          </a:xfrm>
        </p:spPr>
        <p:txBody>
          <a:bodyPr rtlCol="0">
            <a:normAutofit/>
          </a:bodyPr>
          <a:lstStyle/>
          <a:p>
            <a:pPr eaLnBrk="1" fontAlgn="auto" hangingPunct="1">
              <a:spcAft>
                <a:spcPts val="0"/>
              </a:spcAft>
              <a:buFont typeface="Arial" pitchFamily="34" charset="0"/>
              <a:buNone/>
              <a:defRPr/>
            </a:pPr>
            <a:r>
              <a:rPr lang="en-US" sz="3600" dirty="0" smtClean="0"/>
              <a:t>	</a:t>
            </a:r>
            <a:r>
              <a:rPr lang="en-US" sz="3600" b="1" dirty="0" smtClean="0">
                <a:solidFill>
                  <a:srgbClr val="FF0000"/>
                </a:solidFill>
              </a:rPr>
              <a:t>The other </a:t>
            </a:r>
            <a:r>
              <a:rPr lang="en-US" sz="3600" b="1" dirty="0" smtClean="0"/>
              <a:t>is that knowledge is 'of' </a:t>
            </a:r>
            <a:r>
              <a:rPr lang="en-US" sz="3600" b="1" dirty="0" smtClean="0">
                <a:solidFill>
                  <a:srgbClr val="FF0000"/>
                </a:solidFill>
              </a:rPr>
              <a:t>things which are not produced by men</a:t>
            </a:r>
            <a:r>
              <a:rPr lang="en-US" sz="3600" b="1" dirty="0" smtClean="0"/>
              <a:t> at all: the specific gravity of mercury, the process of electrolysis, the mechanism of light propagation. </a:t>
            </a:r>
            <a:r>
              <a:rPr lang="en-US" sz="3600" b="1" dirty="0" smtClean="0">
                <a:solidFill>
                  <a:srgbClr val="FF0000"/>
                </a:solidFill>
              </a:rPr>
              <a:t>None </a:t>
            </a:r>
            <a:r>
              <a:rPr lang="en-US" sz="3600" b="1" dirty="0" smtClean="0"/>
              <a:t>of these </a:t>
            </a:r>
            <a:r>
              <a:rPr lang="en-US" sz="3600" b="1" dirty="0" smtClean="0">
                <a:solidFill>
                  <a:srgbClr val="FF0000"/>
                </a:solidFill>
              </a:rPr>
              <a:t>'objects of knowledge</a:t>
            </a:r>
            <a:r>
              <a:rPr lang="en-US" sz="3600" b="1" dirty="0" smtClean="0"/>
              <a:t>' </a:t>
            </a:r>
            <a:r>
              <a:rPr lang="en-US" sz="3600" b="1" dirty="0" smtClean="0">
                <a:solidFill>
                  <a:srgbClr val="FF0000"/>
                </a:solidFill>
              </a:rPr>
              <a:t>depend</a:t>
            </a:r>
            <a:r>
              <a:rPr lang="en-US" sz="3600" b="1" dirty="0" smtClean="0"/>
              <a:t> upon </a:t>
            </a:r>
            <a:r>
              <a:rPr lang="en-US" sz="3600" b="1" dirty="0" smtClean="0">
                <a:solidFill>
                  <a:srgbClr val="FF0000"/>
                </a:solidFill>
              </a:rPr>
              <a:t>human activity</a:t>
            </a:r>
            <a:r>
              <a:rPr lang="en-US" sz="3600" b="1" dirty="0" smtClean="0"/>
              <a:t>.  </a:t>
            </a:r>
            <a:endParaRPr lang="en-US" sz="36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z="5400" b="1" i="1" dirty="0">
                <a:solidFill>
                  <a:srgbClr val="0000FF"/>
                </a:solidFill>
              </a:rPr>
              <a:t>A Realist Theory of Science</a:t>
            </a:r>
            <a:endParaRPr lang="en-GB" sz="5400" dirty="0"/>
          </a:p>
        </p:txBody>
      </p:sp>
      <p:sp>
        <p:nvSpPr>
          <p:cNvPr id="3" name="Content Placeholder 2"/>
          <p:cNvSpPr>
            <a:spLocks noGrp="1"/>
          </p:cNvSpPr>
          <p:nvPr>
            <p:ph idx="1"/>
          </p:nvPr>
        </p:nvSpPr>
        <p:spPr>
          <a:xfrm>
            <a:off x="838200" y="1447800"/>
            <a:ext cx="8229600" cy="4525963"/>
          </a:xfrm>
        </p:spPr>
        <p:txBody>
          <a:bodyPr/>
          <a:lstStyle/>
          <a:p>
            <a:pPr marL="0" indent="0">
              <a:buNone/>
            </a:pPr>
            <a:r>
              <a:rPr lang="en-US" sz="4400" b="1" dirty="0" smtClean="0"/>
              <a:t>If </a:t>
            </a:r>
            <a:r>
              <a:rPr lang="en-US" sz="4400" b="1" dirty="0"/>
              <a:t>men ceased to exist sound would continue to travel and heavy bodies fall to the earth in exactly the same way, though </a:t>
            </a:r>
            <a:r>
              <a:rPr lang="en-US" sz="4400" b="1" i="1" dirty="0"/>
              <a:t>ex </a:t>
            </a:r>
            <a:r>
              <a:rPr lang="en-US" sz="4400" b="1" i="1" dirty="0" err="1"/>
              <a:t>hypothesi</a:t>
            </a:r>
            <a:r>
              <a:rPr lang="en-US" sz="4400" b="1" dirty="0"/>
              <a:t> there would be no-one to know it.</a:t>
            </a:r>
          </a:p>
          <a:p>
            <a:endParaRPr lang="en-GB" sz="4400" dirty="0"/>
          </a:p>
        </p:txBody>
      </p:sp>
    </p:spTree>
    <p:extLst>
      <p:ext uri="{BB962C8B-B14F-4D97-AF65-F5344CB8AC3E}">
        <p14:creationId xmlns:p14="http://schemas.microsoft.com/office/powerpoint/2010/main" xmlns="" val="1268697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457200" y="274638"/>
            <a:ext cx="8229600" cy="1143000"/>
          </a:xfrm>
          <a:prstGeom prst="rect">
            <a:avLst/>
          </a:prstGeom>
        </p:spPr>
        <p:txBody>
          <a:bodyPr/>
          <a:lstStyle/>
          <a:p>
            <a:pPr algn="ctr" fontAlgn="auto">
              <a:spcAft>
                <a:spcPts val="0"/>
              </a:spcAft>
              <a:defRPr/>
            </a:pPr>
            <a:r>
              <a:rPr lang="en-US" sz="8000" b="1">
                <a:solidFill>
                  <a:srgbClr val="0000FF"/>
                </a:solidFill>
                <a:latin typeface="+mj-lt"/>
                <a:ea typeface="+mj-ea"/>
                <a:cs typeface="+mj-cs"/>
              </a:rPr>
              <a:t>Karl Marx</a:t>
            </a:r>
            <a:endParaRPr lang="en-US" sz="8000" dirty="0">
              <a:solidFill>
                <a:srgbClr val="0000FF"/>
              </a:solidFill>
              <a:latin typeface="+mj-lt"/>
              <a:ea typeface="+mj-ea"/>
              <a:cs typeface="+mj-cs"/>
            </a:endParaRPr>
          </a:p>
        </p:txBody>
      </p:sp>
      <p:pic>
        <p:nvPicPr>
          <p:cNvPr id="69634" name="Picture 2" descr="http://static.guim.co.uk/sys-images/Guardian/Pix/pictures/2008/10/15/karlmarx_460x276.jpg"/>
          <p:cNvPicPr>
            <a:picLocks noChangeAspect="1" noChangeArrowheads="1"/>
          </p:cNvPicPr>
          <p:nvPr/>
        </p:nvPicPr>
        <p:blipFill>
          <a:blip r:embed="rId3" cstate="print"/>
          <a:srcRect/>
          <a:stretch>
            <a:fillRect/>
          </a:stretch>
        </p:blipFill>
        <p:spPr bwMode="auto">
          <a:xfrm>
            <a:off x="457200" y="1600200"/>
            <a:ext cx="8229600" cy="4937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p>
            <a:pPr algn="ctr" fontAlgn="auto">
              <a:spcAft>
                <a:spcPts val="0"/>
              </a:spcAft>
              <a:defRPr/>
            </a:pPr>
            <a:r>
              <a:rPr lang="en-US" sz="3600" b="1" dirty="0">
                <a:solidFill>
                  <a:srgbClr val="0000FF"/>
                </a:solidFill>
                <a:latin typeface="+mj-lt"/>
                <a:ea typeface="+mj-ea"/>
                <a:cs typeface="+mj-cs"/>
              </a:rPr>
              <a:t>“Introduction” to the </a:t>
            </a:r>
            <a:r>
              <a:rPr lang="en-US" sz="3600" b="1" i="1" dirty="0" err="1">
                <a:solidFill>
                  <a:srgbClr val="0000FF"/>
                </a:solidFill>
                <a:latin typeface="+mj-lt"/>
                <a:ea typeface="+mj-ea"/>
                <a:cs typeface="+mj-cs"/>
              </a:rPr>
              <a:t>Grundrisse</a:t>
            </a:r>
            <a:r>
              <a:rPr lang="en-US" sz="3600" b="1" dirty="0">
                <a:solidFill>
                  <a:srgbClr val="0000FF"/>
                </a:solidFill>
                <a:latin typeface="+mj-lt"/>
                <a:ea typeface="+mj-ea"/>
                <a:cs typeface="+mj-cs"/>
              </a:rPr>
              <a:t>, (</a:t>
            </a:r>
            <a:r>
              <a:rPr lang="en-US" sz="3600" b="1" dirty="0" err="1">
                <a:solidFill>
                  <a:srgbClr val="0000FF"/>
                </a:solidFill>
                <a:latin typeface="+mj-lt"/>
                <a:ea typeface="+mj-ea"/>
                <a:cs typeface="+mj-cs"/>
              </a:rPr>
              <a:t>Nikolaus</a:t>
            </a:r>
            <a:r>
              <a:rPr lang="en-US" sz="3600" b="1" dirty="0">
                <a:solidFill>
                  <a:srgbClr val="0000FF"/>
                </a:solidFill>
                <a:latin typeface="+mj-lt"/>
                <a:ea typeface="+mj-ea"/>
                <a:cs typeface="+mj-cs"/>
              </a:rPr>
              <a:t> translation, modified) </a:t>
            </a:r>
            <a:endParaRPr lang="en-US" sz="3600" dirty="0">
              <a:solidFill>
                <a:srgbClr val="0000FF"/>
              </a:solidFill>
              <a:latin typeface="+mj-lt"/>
              <a:ea typeface="+mj-ea"/>
              <a:cs typeface="+mj-cs"/>
            </a:endParaRPr>
          </a:p>
        </p:txBody>
      </p:sp>
      <p:sp>
        <p:nvSpPr>
          <p:cNvPr id="71682" name="Content Placeholder 2"/>
          <p:cNvSpPr txBox="1">
            <a:spLocks/>
          </p:cNvSpPr>
          <p:nvPr/>
        </p:nvSpPr>
        <p:spPr bwMode="auto">
          <a:xfrm>
            <a:off x="457200" y="1600200"/>
            <a:ext cx="8229600" cy="4525963"/>
          </a:xfrm>
          <a:prstGeom prst="rect">
            <a:avLst/>
          </a:prstGeom>
          <a:noFill/>
          <a:ln w="9525">
            <a:noFill/>
            <a:miter lim="800000"/>
            <a:headEnd/>
            <a:tailEnd/>
          </a:ln>
        </p:spPr>
        <p:txBody>
          <a:bodyPr/>
          <a:lstStyle/>
          <a:p>
            <a:pPr marL="342900" indent="-342900">
              <a:spcBef>
                <a:spcPct val="20000"/>
              </a:spcBef>
              <a:buFont typeface="Arial" charset="0"/>
              <a:buNone/>
            </a:pPr>
            <a:r>
              <a:rPr lang="en-US" sz="3200" b="1" dirty="0">
                <a:latin typeface="Calibri" pitchFamily="34" charset="0"/>
              </a:rPr>
              <a:t>   Hegel fell into the illusion of conceiving the </a:t>
            </a:r>
            <a:r>
              <a:rPr lang="en-US" sz="3200" b="1" dirty="0">
                <a:solidFill>
                  <a:srgbClr val="FF0000"/>
                </a:solidFill>
                <a:latin typeface="Calibri" pitchFamily="34" charset="0"/>
              </a:rPr>
              <a:t>real</a:t>
            </a:r>
            <a:r>
              <a:rPr lang="en-US" sz="3200" b="1" dirty="0">
                <a:solidFill>
                  <a:srgbClr val="00B050"/>
                </a:solidFill>
                <a:latin typeface="Calibri" pitchFamily="34" charset="0"/>
              </a:rPr>
              <a:t> </a:t>
            </a:r>
            <a:r>
              <a:rPr lang="en-US" sz="3200" b="1" dirty="0">
                <a:latin typeface="Calibri" pitchFamily="34" charset="0"/>
              </a:rPr>
              <a:t>as the </a:t>
            </a:r>
            <a:r>
              <a:rPr lang="en-US" sz="3200" b="1" dirty="0">
                <a:solidFill>
                  <a:srgbClr val="FF0000"/>
                </a:solidFill>
                <a:latin typeface="Calibri" pitchFamily="34" charset="0"/>
              </a:rPr>
              <a:t>product of thought </a:t>
            </a:r>
            <a:r>
              <a:rPr lang="en-US" sz="3200" b="1" dirty="0">
                <a:latin typeface="Calibri" pitchFamily="34" charset="0"/>
              </a:rPr>
              <a:t>concentrating itself, probing its own depths, and unfolding itself out of itself, by itself, whereas the </a:t>
            </a:r>
            <a:r>
              <a:rPr lang="en-US" sz="3200" b="1" dirty="0">
                <a:solidFill>
                  <a:srgbClr val="FF0000"/>
                </a:solidFill>
                <a:latin typeface="Calibri" pitchFamily="34" charset="0"/>
              </a:rPr>
              <a:t>method of advancing from the abstract to the concrete </a:t>
            </a:r>
            <a:r>
              <a:rPr lang="en-US" sz="3200" b="1" dirty="0">
                <a:latin typeface="Calibri" pitchFamily="34" charset="0"/>
              </a:rPr>
              <a:t>is only the way in which thought appropriates the concrete, reproduces it as the </a:t>
            </a:r>
            <a:r>
              <a:rPr lang="en-US" sz="3200" b="1" dirty="0">
                <a:solidFill>
                  <a:srgbClr val="FF0000"/>
                </a:solidFill>
                <a:latin typeface="Calibri" pitchFamily="34" charset="0"/>
              </a:rPr>
              <a:t>concrete-in-thought</a:t>
            </a:r>
            <a:r>
              <a:rPr lang="en-US" sz="3200" b="1" dirty="0">
                <a:latin typeface="Calibri" pitchFamily="34" charset="0"/>
              </a:rPr>
              <a:t>.</a:t>
            </a:r>
            <a:endParaRPr lang="en-US" sz="3200" dirty="0">
              <a:latin typeface="Calibri"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5800" y="1676400"/>
            <a:ext cx="7772400" cy="1470025"/>
          </a:xfrm>
          <a:prstGeom prst="rect">
            <a:avLst/>
          </a:prstGeom>
        </p:spPr>
        <p:txBody>
          <a:bodyPr/>
          <a:lstStyle/>
          <a:p>
            <a:pPr algn="ctr" fontAlgn="auto">
              <a:spcAft>
                <a:spcPts val="0"/>
              </a:spcAft>
              <a:defRPr/>
            </a:pPr>
            <a:r>
              <a:rPr lang="en-US" sz="4800" b="1" dirty="0">
                <a:solidFill>
                  <a:srgbClr val="0000FF"/>
                </a:solidFill>
                <a:latin typeface="+mj-lt"/>
                <a:ea typeface="+mj-ea"/>
                <a:cs typeface="+mj-cs"/>
              </a:rPr>
              <a:t>Surely, no one falls into this Hegelian trap today!</a:t>
            </a:r>
          </a:p>
        </p:txBody>
      </p:sp>
      <p:sp>
        <p:nvSpPr>
          <p:cNvPr id="73730" name="Subtitle 2"/>
          <p:cNvSpPr txBox="1">
            <a:spLocks/>
          </p:cNvSpPr>
          <p:nvPr/>
        </p:nvSpPr>
        <p:spPr bwMode="auto">
          <a:xfrm>
            <a:off x="1371600" y="3581400"/>
            <a:ext cx="6400800" cy="1752600"/>
          </a:xfrm>
          <a:prstGeom prst="rect">
            <a:avLst/>
          </a:prstGeom>
          <a:noFill/>
          <a:ln w="9525">
            <a:noFill/>
            <a:miter lim="800000"/>
            <a:headEnd/>
            <a:tailEnd/>
          </a:ln>
        </p:spPr>
        <p:txBody>
          <a:bodyPr/>
          <a:lstStyle/>
          <a:p>
            <a:pPr marL="342900" indent="-342900">
              <a:spcBef>
                <a:spcPct val="20000"/>
              </a:spcBef>
            </a:pPr>
            <a:r>
              <a:rPr lang="en-US" sz="6000" b="1">
                <a:solidFill>
                  <a:srgbClr val="FF0000"/>
                </a:solidFill>
                <a:latin typeface="Calibri" pitchFamily="34" charset="0"/>
              </a:rPr>
              <a:t>     -Or do They?</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eaLnBrk="1" hangingPunct="1"/>
            <a:r>
              <a:rPr lang="en-US" sz="6600" b="1" smtClean="0">
                <a:solidFill>
                  <a:srgbClr val="0000FF"/>
                </a:solidFill>
              </a:rPr>
              <a:t>Cecilia Flori</a:t>
            </a:r>
            <a:endParaRPr lang="en-US" sz="6600" smtClean="0">
              <a:solidFill>
                <a:srgbClr val="0000FF"/>
              </a:solidFill>
            </a:endParaRPr>
          </a:p>
        </p:txBody>
      </p:sp>
      <p:pic>
        <p:nvPicPr>
          <p:cNvPr id="75778" name="Picture 3"/>
          <p:cNvPicPr>
            <a:picLocks noChangeAspect="1" noChangeArrowheads="1"/>
          </p:cNvPicPr>
          <p:nvPr/>
        </p:nvPicPr>
        <p:blipFill>
          <a:blip r:embed="rId3" cstate="print"/>
          <a:srcRect/>
          <a:stretch>
            <a:fillRect/>
          </a:stretch>
        </p:blipFill>
        <p:spPr bwMode="auto">
          <a:xfrm>
            <a:off x="1371600" y="1371600"/>
            <a:ext cx="6950075" cy="5211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p>
            <a:pPr algn="ctr" fontAlgn="auto">
              <a:spcAft>
                <a:spcPts val="0"/>
              </a:spcAft>
              <a:defRPr/>
            </a:pPr>
            <a:r>
              <a:rPr lang="en-US" sz="4400" b="1" dirty="0">
                <a:latin typeface="+mj-lt"/>
                <a:ea typeface="+mj-ea"/>
                <a:cs typeface="+mj-cs"/>
              </a:rPr>
              <a:t> </a:t>
            </a:r>
            <a:r>
              <a:rPr lang="en-US" sz="6000" b="1" dirty="0" err="1">
                <a:solidFill>
                  <a:srgbClr val="0000FF"/>
                </a:solidFill>
                <a:latin typeface="+mj-lt"/>
                <a:ea typeface="+mj-ea"/>
                <a:cs typeface="+mj-cs"/>
              </a:rPr>
              <a:t>Topoi</a:t>
            </a:r>
            <a:r>
              <a:rPr lang="en-US" sz="6000" b="1" dirty="0">
                <a:solidFill>
                  <a:srgbClr val="0000FF"/>
                </a:solidFill>
                <a:latin typeface="+mj-lt"/>
                <a:ea typeface="+mj-ea"/>
                <a:cs typeface="+mj-cs"/>
              </a:rPr>
              <a:t> for Physics</a:t>
            </a:r>
          </a:p>
        </p:txBody>
      </p:sp>
      <p:sp>
        <p:nvSpPr>
          <p:cNvPr id="3" name="Content Placeholder 2"/>
          <p:cNvSpPr txBox="1">
            <a:spLocks/>
          </p:cNvSpPr>
          <p:nvPr/>
        </p:nvSpPr>
        <p:spPr>
          <a:xfrm>
            <a:off x="474785" y="1417638"/>
            <a:ext cx="8229600" cy="4525963"/>
          </a:xfrm>
          <a:prstGeom prst="rect">
            <a:avLst/>
          </a:prstGeom>
        </p:spPr>
        <p:txBody>
          <a:bodyPr>
            <a:noAutofit/>
          </a:bodyPr>
          <a:lstStyle/>
          <a:p>
            <a:pPr marL="342900" indent="-342900" fontAlgn="auto">
              <a:spcBef>
                <a:spcPct val="20000"/>
              </a:spcBef>
              <a:spcAft>
                <a:spcPts val="0"/>
              </a:spcAft>
              <a:buFont typeface="Arial" pitchFamily="34" charset="0"/>
              <a:buNone/>
              <a:defRPr/>
            </a:pPr>
            <a:r>
              <a:rPr lang="en-US" sz="3200" b="1" dirty="0">
                <a:latin typeface="+mn-lt"/>
              </a:rPr>
              <a:t>    </a:t>
            </a:r>
            <a:r>
              <a:rPr lang="en-US" sz="3200" b="1" dirty="0">
                <a:solidFill>
                  <a:srgbClr val="FF0000"/>
                </a:solidFill>
                <a:latin typeface="+mn-lt"/>
              </a:rPr>
              <a:t>Platonically speaking</a:t>
            </a:r>
            <a:r>
              <a:rPr lang="en-US" sz="3200" b="1" dirty="0">
                <a:latin typeface="+mn-lt"/>
              </a:rPr>
              <a:t>, one can view a </a:t>
            </a:r>
            <a:r>
              <a:rPr lang="en-US" sz="3200" b="1" dirty="0">
                <a:solidFill>
                  <a:srgbClr val="FF0000"/>
                </a:solidFill>
                <a:latin typeface="+mn-lt"/>
              </a:rPr>
              <a:t>Physics Theory </a:t>
            </a:r>
            <a:r>
              <a:rPr lang="en-US" sz="3200" b="1" dirty="0">
                <a:latin typeface="+mn-lt"/>
              </a:rPr>
              <a:t>as a concrete realization, in the realm of a </a:t>
            </a:r>
            <a:r>
              <a:rPr lang="en-US" sz="3200" b="1" dirty="0" err="1">
                <a:latin typeface="+mn-lt"/>
              </a:rPr>
              <a:t>Topos</a:t>
            </a:r>
            <a:r>
              <a:rPr lang="en-US" sz="3200" b="1" dirty="0">
                <a:latin typeface="+mn-lt"/>
              </a:rPr>
              <a:t>, of an </a:t>
            </a:r>
            <a:r>
              <a:rPr lang="en-US" sz="3200" b="1" dirty="0">
                <a:solidFill>
                  <a:srgbClr val="FF0000"/>
                </a:solidFill>
                <a:latin typeface="+mn-lt"/>
              </a:rPr>
              <a:t>abstract “idea” in the realm of logic. </a:t>
            </a:r>
            <a:r>
              <a:rPr lang="en-US" sz="3200" b="1" dirty="0">
                <a:latin typeface="+mn-lt"/>
              </a:rPr>
              <a:t>Therefore, this view presupposes that at a </a:t>
            </a:r>
            <a:r>
              <a:rPr lang="en-US" sz="3200" b="1" dirty="0">
                <a:solidFill>
                  <a:srgbClr val="FF0000"/>
                </a:solidFill>
                <a:latin typeface="+mn-lt"/>
              </a:rPr>
              <a:t>fundamental level, </a:t>
            </a:r>
            <a:r>
              <a:rPr lang="en-US" sz="3200" b="1" dirty="0">
                <a:latin typeface="+mn-lt"/>
              </a:rPr>
              <a:t>what there is, are </a:t>
            </a:r>
            <a:r>
              <a:rPr lang="en-US" sz="3200" b="1" dirty="0">
                <a:solidFill>
                  <a:srgbClr val="FF0000"/>
                </a:solidFill>
                <a:latin typeface="+mn-lt"/>
              </a:rPr>
              <a:t>logical relations among elements</a:t>
            </a:r>
            <a:r>
              <a:rPr lang="en-US" sz="3200" b="1" dirty="0">
                <a:latin typeface="+mn-lt"/>
              </a:rPr>
              <a:t>, and a </a:t>
            </a:r>
            <a:r>
              <a:rPr lang="en-US" sz="3200" b="1" dirty="0">
                <a:solidFill>
                  <a:srgbClr val="FF0000"/>
                </a:solidFill>
                <a:latin typeface="+mn-lt"/>
              </a:rPr>
              <a:t>Physics Theory </a:t>
            </a:r>
            <a:r>
              <a:rPr lang="en-US" sz="3200" b="1" dirty="0">
                <a:latin typeface="+mn-lt"/>
              </a:rPr>
              <a:t>is nothing more than a </a:t>
            </a:r>
            <a:r>
              <a:rPr lang="en-US" sz="3200" b="1" dirty="0" err="1" smtClean="0">
                <a:solidFill>
                  <a:srgbClr val="FF0000"/>
                </a:solidFill>
                <a:latin typeface="+mn-lt"/>
              </a:rPr>
              <a:t>repre-sentation</a:t>
            </a:r>
            <a:r>
              <a:rPr lang="en-US" sz="3200" b="1" dirty="0" smtClean="0">
                <a:solidFill>
                  <a:srgbClr val="FF0000"/>
                </a:solidFill>
                <a:latin typeface="+mn-lt"/>
              </a:rPr>
              <a:t> </a:t>
            </a:r>
            <a:r>
              <a:rPr lang="en-US" sz="3200" b="1" dirty="0">
                <a:solidFill>
                  <a:srgbClr val="FF0000"/>
                </a:solidFill>
                <a:latin typeface="+mn-lt"/>
              </a:rPr>
              <a:t>of these relations </a:t>
            </a:r>
            <a:r>
              <a:rPr lang="en-US" sz="3200" b="1" dirty="0">
                <a:latin typeface="+mn-lt"/>
              </a:rPr>
              <a:t>as applied</a:t>
            </a:r>
            <a:r>
              <a:rPr lang="en-US" sz="3200" b="1" dirty="0" smtClean="0">
                <a:latin typeface="+mn-lt"/>
              </a:rPr>
              <a:t>/ projected </a:t>
            </a:r>
            <a:r>
              <a:rPr lang="en-US" sz="3200" b="1" dirty="0">
                <a:latin typeface="+mn-lt"/>
              </a:rPr>
              <a:t>to specific situations/systems.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85800" y="304800"/>
            <a:ext cx="7772400" cy="1143000"/>
          </a:xfrm>
          <a:prstGeom prst="rect">
            <a:avLst/>
          </a:prstGeom>
        </p:spPr>
        <p:txBody>
          <a:bodyPr/>
          <a:lstStyle/>
          <a:p>
            <a:pPr algn="ctr" fontAlgn="auto">
              <a:spcAft>
                <a:spcPts val="0"/>
              </a:spcAft>
              <a:defRPr/>
            </a:pPr>
            <a:r>
              <a:rPr lang="en-US" sz="8000" b="1" baseline="-25000" dirty="0">
                <a:solidFill>
                  <a:srgbClr val="0000FF"/>
                </a:solidFill>
                <a:latin typeface="+mj-lt"/>
                <a:ea typeface="+mj-ea"/>
                <a:cs typeface="+mj-cs"/>
              </a:rPr>
              <a:t>Sunny </a:t>
            </a:r>
            <a:r>
              <a:rPr lang="en-US" sz="8000" b="1" baseline="-25000" dirty="0" err="1">
                <a:solidFill>
                  <a:srgbClr val="0000FF"/>
                </a:solidFill>
                <a:latin typeface="+mj-lt"/>
                <a:ea typeface="+mj-ea"/>
                <a:cs typeface="+mj-cs"/>
              </a:rPr>
              <a:t>Auyang</a:t>
            </a:r>
            <a:endParaRPr lang="en-US" sz="8000" b="1" baseline="-25000" dirty="0">
              <a:solidFill>
                <a:srgbClr val="0000FF"/>
              </a:solidFill>
              <a:latin typeface="+mj-lt"/>
              <a:ea typeface="+mj-ea"/>
              <a:cs typeface="+mj-cs"/>
            </a:endParaRPr>
          </a:p>
        </p:txBody>
      </p:sp>
      <p:pic>
        <p:nvPicPr>
          <p:cNvPr id="79874" name="Picture 4" descr="C:\Documents and Settings\John\My Documents\My Pictures\auyang, sunny1.jpg"/>
          <p:cNvPicPr>
            <a:picLocks noChangeAspect="1" noChangeArrowheads="1"/>
          </p:cNvPicPr>
          <p:nvPr/>
        </p:nvPicPr>
        <p:blipFill>
          <a:blip r:embed="rId3" cstate="print"/>
          <a:srcRect/>
          <a:stretch>
            <a:fillRect/>
          </a:stretch>
        </p:blipFill>
        <p:spPr bwMode="auto">
          <a:xfrm>
            <a:off x="2438400" y="1447800"/>
            <a:ext cx="4279900" cy="4937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rtlCol="0">
            <a:normAutofit fontScale="90000"/>
          </a:bodyPr>
          <a:lstStyle/>
          <a:p>
            <a:pPr eaLnBrk="1" fontAlgn="auto" hangingPunct="1">
              <a:spcAft>
                <a:spcPts val="0"/>
              </a:spcAft>
              <a:defRPr/>
            </a:pPr>
            <a:r>
              <a:rPr lang="en-US" b="1" i="1" dirty="0" smtClean="0">
                <a:solidFill>
                  <a:srgbClr val="0000FF"/>
                </a:solidFill>
                <a:cs typeface="Times New Roman" pitchFamily="18" charset="0"/>
              </a:rPr>
              <a:t>How is Quantum Field Theory Possible?</a:t>
            </a:r>
            <a:endParaRPr lang="en-US" dirty="0"/>
          </a:p>
        </p:txBody>
      </p:sp>
      <p:sp>
        <p:nvSpPr>
          <p:cNvPr id="81922" name="Content Placeholder 2"/>
          <p:cNvSpPr>
            <a:spLocks noGrp="1"/>
          </p:cNvSpPr>
          <p:nvPr>
            <p:ph idx="1"/>
          </p:nvPr>
        </p:nvSpPr>
        <p:spPr>
          <a:xfrm>
            <a:off x="457200" y="1722438"/>
            <a:ext cx="8229600" cy="4525962"/>
          </a:xfrm>
        </p:spPr>
        <p:txBody>
          <a:bodyPr/>
          <a:lstStyle/>
          <a:p>
            <a:pPr eaLnBrk="1" hangingPunct="1">
              <a:buFont typeface="Arial" charset="0"/>
              <a:buNone/>
            </a:pPr>
            <a:r>
              <a:rPr lang="en-US" sz="3600" b="1" dirty="0" smtClean="0">
                <a:cs typeface="Times New Roman" pitchFamily="18" charset="0"/>
              </a:rPr>
              <a:t>	We must mark the logical distinction between </a:t>
            </a:r>
            <a:r>
              <a:rPr lang="en-US" sz="3600" b="1" dirty="0" smtClean="0">
                <a:solidFill>
                  <a:srgbClr val="FF0000"/>
                </a:solidFill>
                <a:cs typeface="Times New Roman" pitchFamily="18" charset="0"/>
              </a:rPr>
              <a:t>substantive</a:t>
            </a:r>
            <a:r>
              <a:rPr lang="en-US" sz="3600" b="1" dirty="0" smtClean="0">
                <a:cs typeface="Times New Roman" pitchFamily="18" charset="0"/>
              </a:rPr>
              <a:t> and </a:t>
            </a:r>
            <a:r>
              <a:rPr lang="en-US" sz="3600" b="1" dirty="0" smtClean="0">
                <a:solidFill>
                  <a:srgbClr val="FF0000"/>
                </a:solidFill>
                <a:cs typeface="Times New Roman" pitchFamily="18" charset="0"/>
              </a:rPr>
              <a:t>general</a:t>
            </a:r>
            <a:r>
              <a:rPr lang="en-US" sz="3600" b="1" dirty="0" smtClean="0">
                <a:cs typeface="Times New Roman" pitchFamily="18" charset="0"/>
              </a:rPr>
              <a:t> concepts, or the </a:t>
            </a:r>
            <a:r>
              <a:rPr lang="en-US" sz="3600" b="1" dirty="0" smtClean="0">
                <a:solidFill>
                  <a:srgbClr val="FF0000"/>
                </a:solidFill>
                <a:cs typeface="Times New Roman" pitchFamily="18" charset="0"/>
              </a:rPr>
              <a:t>substantive content</a:t>
            </a:r>
            <a:r>
              <a:rPr lang="en-US" sz="3600" b="1" dirty="0" smtClean="0">
                <a:cs typeface="Times New Roman" pitchFamily="18" charset="0"/>
              </a:rPr>
              <a:t> and the </a:t>
            </a:r>
            <a:r>
              <a:rPr lang="en-US" sz="3600" b="1" dirty="0" err="1" smtClean="0">
                <a:solidFill>
                  <a:srgbClr val="FF0000"/>
                </a:solidFill>
                <a:cs typeface="Times New Roman" pitchFamily="18" charset="0"/>
              </a:rPr>
              <a:t>categorial</a:t>
            </a:r>
            <a:r>
              <a:rPr lang="en-US" sz="3600" b="1" dirty="0" smtClean="0">
                <a:solidFill>
                  <a:srgbClr val="FF0000"/>
                </a:solidFill>
                <a:cs typeface="Times New Roman" pitchFamily="18" charset="0"/>
              </a:rPr>
              <a:t> framework</a:t>
            </a:r>
            <a:r>
              <a:rPr lang="en-US" sz="3600" b="1" dirty="0" smtClean="0">
                <a:cs typeface="Times New Roman" pitchFamily="18" charset="0"/>
              </a:rPr>
              <a:t> of a theory. Electron, electrically charged, a dozen, and in between are substantive concepts, which characterize the subject matter of the empirical sciences</a:t>
            </a:r>
            <a:r>
              <a:rPr lang="en-US" b="1" dirty="0" smtClean="0">
                <a:cs typeface="Times New Roman" pitchFamily="18" charset="0"/>
              </a:rPr>
              <a:t>. </a:t>
            </a:r>
          </a:p>
          <a:p>
            <a:pPr eaLnBrk="1" hangingPunct="1"/>
            <a:endParaRPr lang="en-US"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rtlCol="0">
            <a:normAutofit fontScale="90000"/>
          </a:bodyPr>
          <a:lstStyle/>
          <a:p>
            <a:pPr eaLnBrk="1" fontAlgn="auto" hangingPunct="1">
              <a:spcAft>
                <a:spcPts val="0"/>
              </a:spcAft>
              <a:defRPr/>
            </a:pPr>
            <a:r>
              <a:rPr lang="en-US" b="1" i="1" dirty="0" smtClean="0">
                <a:solidFill>
                  <a:srgbClr val="0000FF"/>
                </a:solidFill>
                <a:cs typeface="Times New Roman" pitchFamily="18" charset="0"/>
              </a:rPr>
              <a:t>How is Quantum Field Theory Possible?</a:t>
            </a:r>
            <a:endParaRPr lang="en-US" dirty="0"/>
          </a:p>
        </p:txBody>
      </p:sp>
      <p:sp>
        <p:nvSpPr>
          <p:cNvPr id="3" name="Content Placeholder 2"/>
          <p:cNvSpPr>
            <a:spLocks noGrp="1"/>
          </p:cNvSpPr>
          <p:nvPr>
            <p:ph idx="1"/>
          </p:nvPr>
        </p:nvSpPr>
        <p:spPr>
          <a:xfrm>
            <a:off x="457200" y="1722438"/>
            <a:ext cx="8229600" cy="4525962"/>
          </a:xfrm>
        </p:spPr>
        <p:txBody>
          <a:bodyPr rtlCol="0">
            <a:normAutofit/>
          </a:bodyPr>
          <a:lstStyle/>
          <a:p>
            <a:pPr eaLnBrk="1" fontAlgn="auto" hangingPunct="1">
              <a:spcAft>
                <a:spcPts val="0"/>
              </a:spcAft>
              <a:buFont typeface="Arial" pitchFamily="34" charset="0"/>
              <a:buNone/>
              <a:defRPr/>
            </a:pPr>
            <a:r>
              <a:rPr lang="en-US" b="1" dirty="0" smtClean="0">
                <a:solidFill>
                  <a:srgbClr val="FF0000"/>
                </a:solidFill>
                <a:cs typeface="Times New Roman" pitchFamily="18" charset="0"/>
              </a:rPr>
              <a:t>	</a:t>
            </a:r>
            <a:r>
              <a:rPr lang="en-US" sz="4000" b="1" dirty="0" smtClean="0">
                <a:solidFill>
                  <a:srgbClr val="FF0000"/>
                </a:solidFill>
                <a:cs typeface="Times New Roman" pitchFamily="18" charset="0"/>
              </a:rPr>
              <a:t>Object</a:t>
            </a:r>
            <a:r>
              <a:rPr lang="en-US" sz="4000" b="1" dirty="0" smtClean="0">
                <a:cs typeface="Times New Roman" pitchFamily="18" charset="0"/>
              </a:rPr>
              <a:t>, </a:t>
            </a:r>
            <a:r>
              <a:rPr lang="en-US" sz="4000" b="1" dirty="0" smtClean="0">
                <a:solidFill>
                  <a:srgbClr val="FF0000"/>
                </a:solidFill>
                <a:cs typeface="Times New Roman" pitchFamily="18" charset="0"/>
              </a:rPr>
              <a:t>property</a:t>
            </a:r>
            <a:r>
              <a:rPr lang="en-US" sz="4000" b="1" dirty="0" smtClean="0">
                <a:cs typeface="Times New Roman" pitchFamily="18" charset="0"/>
              </a:rPr>
              <a:t>, </a:t>
            </a:r>
            <a:r>
              <a:rPr lang="en-US" sz="4000" b="1" dirty="0" smtClean="0">
                <a:solidFill>
                  <a:srgbClr val="FF0000"/>
                </a:solidFill>
                <a:cs typeface="Times New Roman" pitchFamily="18" charset="0"/>
              </a:rPr>
              <a:t>quantity</a:t>
            </a:r>
            <a:r>
              <a:rPr lang="en-US" sz="4000" b="1" dirty="0" smtClean="0">
                <a:cs typeface="Times New Roman" pitchFamily="18" charset="0"/>
              </a:rPr>
              <a:t>, and </a:t>
            </a:r>
            <a:r>
              <a:rPr lang="en-US" sz="4000" b="1" dirty="0" smtClean="0">
                <a:solidFill>
                  <a:srgbClr val="FF0000"/>
                </a:solidFill>
                <a:cs typeface="Times New Roman" pitchFamily="18" charset="0"/>
              </a:rPr>
              <a:t>relation</a:t>
            </a:r>
            <a:r>
              <a:rPr lang="en-US" sz="4000" b="1" dirty="0" smtClean="0">
                <a:cs typeface="Times New Roman" pitchFamily="18" charset="0"/>
              </a:rPr>
              <a:t> are general concepts that constitute the </a:t>
            </a:r>
            <a:r>
              <a:rPr lang="en-US" sz="4000" b="1" dirty="0" err="1" smtClean="0">
                <a:solidFill>
                  <a:srgbClr val="FF0000"/>
                </a:solidFill>
                <a:cs typeface="Times New Roman" pitchFamily="18" charset="0"/>
              </a:rPr>
              <a:t>categorial</a:t>
            </a:r>
            <a:r>
              <a:rPr lang="en-US" sz="4000" b="1" dirty="0" smtClean="0">
                <a:solidFill>
                  <a:srgbClr val="FF0000"/>
                </a:solidFill>
                <a:cs typeface="Times New Roman" pitchFamily="18" charset="0"/>
              </a:rPr>
              <a:t> framework</a:t>
            </a:r>
            <a:r>
              <a:rPr lang="en-US" sz="4000" b="1" dirty="0" smtClean="0">
                <a:cs typeface="Times New Roman" pitchFamily="18" charset="0"/>
              </a:rPr>
              <a:t> within which the substantive contents are acknowledged as a description of the world. </a:t>
            </a:r>
            <a:r>
              <a:rPr lang="en-US" b="1" dirty="0" smtClean="0">
                <a:cs typeface="Times New Roman" pitchFamily="18" charset="0"/>
              </a:rPr>
              <a:t>...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0000FF"/>
                </a:solidFill>
                <a:cs typeface="Times New Roman" pitchFamily="18" charset="0"/>
              </a:rPr>
              <a:t>How is Quantum Field Theory Possible?</a:t>
            </a:r>
            <a:endParaRPr lang="en-GB" dirty="0"/>
          </a:p>
        </p:txBody>
      </p:sp>
      <p:sp>
        <p:nvSpPr>
          <p:cNvPr id="3" name="Content Placeholder 2"/>
          <p:cNvSpPr>
            <a:spLocks noGrp="1"/>
          </p:cNvSpPr>
          <p:nvPr>
            <p:ph idx="1"/>
          </p:nvPr>
        </p:nvSpPr>
        <p:spPr>
          <a:xfrm>
            <a:off x="457200" y="1524000"/>
            <a:ext cx="8229600" cy="4525963"/>
          </a:xfrm>
        </p:spPr>
        <p:txBody>
          <a:bodyPr/>
          <a:lstStyle/>
          <a:p>
            <a:r>
              <a:rPr lang="en-US" sz="3600" b="1" dirty="0">
                <a:solidFill>
                  <a:srgbClr val="FF0000"/>
                </a:solidFill>
                <a:cs typeface="Times New Roman" pitchFamily="18" charset="0"/>
              </a:rPr>
              <a:t>Modern physical theories </a:t>
            </a:r>
            <a:r>
              <a:rPr lang="en-US" sz="3600" b="1" dirty="0">
                <a:cs typeface="Times New Roman" pitchFamily="18" charset="0"/>
              </a:rPr>
              <a:t>introduce </a:t>
            </a:r>
            <a:r>
              <a:rPr lang="en-US" sz="3600" b="1" dirty="0">
                <a:solidFill>
                  <a:srgbClr val="FF0000"/>
                </a:solidFill>
                <a:cs typeface="Times New Roman" pitchFamily="18" charset="0"/>
              </a:rPr>
              <a:t>radically new substantive concepts </a:t>
            </a:r>
            <a:r>
              <a:rPr lang="en-US" sz="3600" b="1" dirty="0">
                <a:cs typeface="Times New Roman" pitchFamily="18" charset="0"/>
              </a:rPr>
              <a:t>but maintain </a:t>
            </a:r>
            <a:r>
              <a:rPr lang="en-US" sz="3600" b="1" dirty="0">
                <a:solidFill>
                  <a:srgbClr val="FF0000"/>
                </a:solidFill>
                <a:cs typeface="Times New Roman" pitchFamily="18" charset="0"/>
              </a:rPr>
              <a:t>the continuity of the </a:t>
            </a:r>
            <a:r>
              <a:rPr lang="en-US" sz="3600" b="1" dirty="0" err="1">
                <a:solidFill>
                  <a:srgbClr val="FF0000"/>
                </a:solidFill>
                <a:cs typeface="Times New Roman" pitchFamily="18" charset="0"/>
              </a:rPr>
              <a:t>categorial</a:t>
            </a:r>
            <a:r>
              <a:rPr lang="en-US" sz="3600" b="1" dirty="0">
                <a:solidFill>
                  <a:srgbClr val="FF0000"/>
                </a:solidFill>
                <a:cs typeface="Times New Roman" pitchFamily="18" charset="0"/>
              </a:rPr>
              <a:t> framework</a:t>
            </a:r>
            <a:r>
              <a:rPr lang="en-US" sz="3600" b="1" dirty="0">
                <a:cs typeface="Times New Roman" pitchFamily="18" charset="0"/>
              </a:rPr>
              <a:t>. They do not overthrow general common concepts but </a:t>
            </a:r>
            <a:r>
              <a:rPr lang="en-US" sz="3600" b="1" dirty="0">
                <a:solidFill>
                  <a:srgbClr val="FF0000"/>
                </a:solidFill>
                <a:cs typeface="Times New Roman" pitchFamily="18" charset="0"/>
              </a:rPr>
              <a:t>rethink them and make them their own</a:t>
            </a:r>
            <a:r>
              <a:rPr lang="en-US" sz="3600" b="1" dirty="0">
                <a:cs typeface="Times New Roman" pitchFamily="18" charset="0"/>
              </a:rPr>
              <a:t>, effectively clarifying and reinforcing them</a:t>
            </a:r>
            <a:r>
              <a:rPr lang="en-US" sz="3600" b="1" dirty="0">
                <a:cs typeface="Times New Roman" pitchFamily="18" charset="0"/>
                <a:sym typeface="WP TypographicSymbols" pitchFamily="2" charset="0"/>
              </a:rPr>
              <a:t>.</a:t>
            </a:r>
            <a:endParaRPr lang="en-US" sz="3600" dirty="0"/>
          </a:p>
          <a:p>
            <a:endParaRPr lang="en-GB" sz="3600" dirty="0"/>
          </a:p>
        </p:txBody>
      </p:sp>
    </p:spTree>
    <p:extLst>
      <p:ext uri="{BB962C8B-B14F-4D97-AF65-F5344CB8AC3E}">
        <p14:creationId xmlns:p14="http://schemas.microsoft.com/office/powerpoint/2010/main" xmlns="" val="5078041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p:txBody>
          <a:bodyPr/>
          <a:lstStyle/>
          <a:p>
            <a:pPr eaLnBrk="1" hangingPunct="1"/>
            <a:r>
              <a:rPr lang="en-US" sz="6000" b="1" dirty="0" smtClean="0">
                <a:solidFill>
                  <a:srgbClr val="0000FF"/>
                </a:solidFill>
              </a:rPr>
              <a:t>Measure and Units</a:t>
            </a:r>
          </a:p>
        </p:txBody>
      </p:sp>
      <p:sp>
        <p:nvSpPr>
          <p:cNvPr id="3" name="Content Placeholder 2"/>
          <p:cNvSpPr>
            <a:spLocks noGrp="1"/>
          </p:cNvSpPr>
          <p:nvPr>
            <p:ph idx="1"/>
          </p:nvPr>
        </p:nvSpPr>
        <p:spPr>
          <a:xfrm>
            <a:off x="457200" y="1371600"/>
            <a:ext cx="8229600" cy="4525963"/>
          </a:xfrm>
        </p:spPr>
        <p:txBody>
          <a:bodyPr rtlCol="0">
            <a:noAutofit/>
          </a:bodyPr>
          <a:lstStyle/>
          <a:p>
            <a:pPr eaLnBrk="1" fontAlgn="auto" hangingPunct="1">
              <a:spcAft>
                <a:spcPts val="0"/>
              </a:spcAft>
              <a:buFont typeface="Arial" pitchFamily="34" charset="0"/>
              <a:buNone/>
              <a:defRPr/>
            </a:pPr>
            <a:r>
              <a:rPr lang="en-US" sz="4000" b="1" dirty="0" smtClean="0"/>
              <a:t>	In physical theory, the step from </a:t>
            </a:r>
            <a:r>
              <a:rPr lang="en-US" sz="4000" b="1" dirty="0" smtClean="0">
                <a:solidFill>
                  <a:srgbClr val="FF0000"/>
                </a:solidFill>
              </a:rPr>
              <a:t>physical</a:t>
            </a:r>
            <a:r>
              <a:rPr lang="en-US" sz="4000" b="1" dirty="0" smtClean="0"/>
              <a:t> to </a:t>
            </a:r>
            <a:r>
              <a:rPr lang="en-US" sz="4000" b="1" dirty="0" smtClean="0">
                <a:solidFill>
                  <a:srgbClr val="FF0000"/>
                </a:solidFill>
              </a:rPr>
              <a:t>mathematical</a:t>
            </a:r>
            <a:r>
              <a:rPr lang="en-US" sz="4000" b="1" dirty="0" smtClean="0"/>
              <a:t> concepts can only be taken on the basis of some </a:t>
            </a:r>
            <a:r>
              <a:rPr lang="en-US" sz="4000" b="1" dirty="0" smtClean="0">
                <a:solidFill>
                  <a:srgbClr val="FF0000"/>
                </a:solidFill>
              </a:rPr>
              <a:t>system of units</a:t>
            </a:r>
            <a:r>
              <a:rPr lang="en-US" sz="4000" b="1" dirty="0" smtClean="0"/>
              <a:t>. It is only the </a:t>
            </a:r>
            <a:r>
              <a:rPr lang="en-US" sz="4000" b="1" dirty="0" smtClean="0">
                <a:solidFill>
                  <a:srgbClr val="FF0000"/>
                </a:solidFill>
              </a:rPr>
              <a:t>ratio</a:t>
            </a:r>
            <a:r>
              <a:rPr lang="en-US" sz="4000" b="1" dirty="0" smtClean="0"/>
              <a:t> of a </a:t>
            </a:r>
            <a:r>
              <a:rPr lang="en-US" sz="4000" b="1" dirty="0" smtClean="0">
                <a:solidFill>
                  <a:srgbClr val="FF0000"/>
                </a:solidFill>
              </a:rPr>
              <a:t>physical quantity </a:t>
            </a:r>
            <a:r>
              <a:rPr lang="en-US" sz="4000" b="1" dirty="0" smtClean="0"/>
              <a:t>to </a:t>
            </a:r>
            <a:r>
              <a:rPr lang="en-US" sz="4000" b="1" dirty="0" smtClean="0">
                <a:solidFill>
                  <a:srgbClr val="FF0000"/>
                </a:solidFill>
              </a:rPr>
              <a:t>some unit </a:t>
            </a:r>
            <a:r>
              <a:rPr lang="en-US" sz="4000" b="1" dirty="0" smtClean="0"/>
              <a:t>of that quantity that can be treated as a “pure number.”</a:t>
            </a:r>
            <a:r>
              <a:rPr lang="en-US" sz="4000" dirty="0" smtClean="0"/>
              <a:t>  </a:t>
            </a:r>
          </a:p>
          <a:p>
            <a:pPr eaLnBrk="1" fontAlgn="auto" hangingPunct="1">
              <a:spcAft>
                <a:spcPts val="0"/>
              </a:spcAft>
              <a:buFont typeface="Arial" pitchFamily="34" charset="0"/>
              <a:buNone/>
              <a:defRPr/>
            </a:pPr>
            <a:r>
              <a:rPr lang="en-US" sz="4000" b="1" dirty="0" smtClean="0"/>
              <a:t>	</a:t>
            </a:r>
            <a:endParaRPr lang="en-US" sz="4000"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0000FF"/>
                </a:solidFill>
              </a:rPr>
              <a:t>Measure and Units</a:t>
            </a:r>
            <a:endParaRPr lang="en-GB" sz="5400" dirty="0"/>
          </a:p>
        </p:txBody>
      </p:sp>
      <p:sp>
        <p:nvSpPr>
          <p:cNvPr id="3" name="Content Placeholder 2"/>
          <p:cNvSpPr>
            <a:spLocks noGrp="1"/>
          </p:cNvSpPr>
          <p:nvPr>
            <p:ph idx="1"/>
          </p:nvPr>
        </p:nvSpPr>
        <p:spPr>
          <a:xfrm>
            <a:off x="762000" y="1371600"/>
            <a:ext cx="8229600" cy="4525963"/>
          </a:xfrm>
        </p:spPr>
        <p:txBody>
          <a:bodyPr/>
          <a:lstStyle/>
          <a:p>
            <a:pPr marL="0" indent="0">
              <a:buNone/>
            </a:pPr>
            <a:r>
              <a:rPr lang="en-US" sz="4400" b="1" dirty="0" smtClean="0"/>
              <a:t>Here </a:t>
            </a:r>
            <a:r>
              <a:rPr lang="en-US" sz="4400" b="1" dirty="0"/>
              <a:t>is </a:t>
            </a:r>
            <a:r>
              <a:rPr lang="en-US" sz="4400" b="1" dirty="0" smtClean="0"/>
              <a:t>where </a:t>
            </a:r>
            <a:r>
              <a:rPr lang="en-US" sz="4400" b="1" dirty="0"/>
              <a:t>the </a:t>
            </a:r>
            <a:r>
              <a:rPr lang="en-US" sz="4400" b="1" dirty="0">
                <a:solidFill>
                  <a:srgbClr val="FF0000"/>
                </a:solidFill>
              </a:rPr>
              <a:t>question of measurement</a:t>
            </a:r>
            <a:r>
              <a:rPr lang="en-US" sz="4400" b="1" dirty="0"/>
              <a:t> enters unavoidably into the </a:t>
            </a:r>
            <a:r>
              <a:rPr lang="en-US" sz="4400" b="1" dirty="0">
                <a:solidFill>
                  <a:srgbClr val="FF0000"/>
                </a:solidFill>
              </a:rPr>
              <a:t>foundations of physics</a:t>
            </a:r>
            <a:r>
              <a:rPr lang="en-US" sz="4400" b="1" dirty="0"/>
              <a:t>, quite apart from any philosophical issues of "instrumentalism," which I dislike as much as anyone else. </a:t>
            </a:r>
          </a:p>
          <a:p>
            <a:endParaRPr lang="en-GB" sz="4400" dirty="0"/>
          </a:p>
        </p:txBody>
      </p:sp>
    </p:spTree>
    <p:extLst>
      <p:ext uri="{BB962C8B-B14F-4D97-AF65-F5344CB8AC3E}">
        <p14:creationId xmlns:p14="http://schemas.microsoft.com/office/powerpoint/2010/main" xmlns="" val="420564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pPr eaLnBrk="1" hangingPunct="1"/>
            <a:r>
              <a:rPr lang="en-US" sz="7200" b="1" smtClean="0">
                <a:solidFill>
                  <a:srgbClr val="0000FF"/>
                </a:solidFill>
              </a:rPr>
              <a:t>Measure and Units</a:t>
            </a:r>
            <a:endParaRPr lang="en-US" sz="7200" smtClean="0"/>
          </a:p>
        </p:txBody>
      </p:sp>
      <p:sp>
        <p:nvSpPr>
          <p:cNvPr id="88066" name="Content Placeholder 2"/>
          <p:cNvSpPr>
            <a:spLocks noGrp="1"/>
          </p:cNvSpPr>
          <p:nvPr>
            <p:ph idx="1"/>
          </p:nvPr>
        </p:nvSpPr>
        <p:spPr>
          <a:xfrm>
            <a:off x="1143000" y="1600200"/>
            <a:ext cx="8229600" cy="4525963"/>
          </a:xfrm>
        </p:spPr>
        <p:txBody>
          <a:bodyPr/>
          <a:lstStyle/>
          <a:p>
            <a:pPr eaLnBrk="1" hangingPunct="1">
              <a:buFont typeface="Arial" charset="0"/>
              <a:buNone/>
            </a:pPr>
            <a:r>
              <a:rPr lang="en-US" sz="4400" b="1" dirty="0" smtClean="0"/>
              <a:t>1) </a:t>
            </a:r>
            <a:r>
              <a:rPr lang="en-US" sz="4400" b="1" dirty="0" smtClean="0">
                <a:solidFill>
                  <a:srgbClr val="FF0000"/>
                </a:solidFill>
              </a:rPr>
              <a:t>Marx on Measure</a:t>
            </a:r>
          </a:p>
          <a:p>
            <a:pPr eaLnBrk="1" hangingPunct="1">
              <a:buFont typeface="Arial" charset="0"/>
              <a:buNone/>
            </a:pPr>
            <a:r>
              <a:rPr lang="en-US" sz="4400" b="1" dirty="0" smtClean="0"/>
              <a:t>2) </a:t>
            </a:r>
            <a:r>
              <a:rPr lang="en-US" sz="4400" b="1" dirty="0" err="1" smtClean="0"/>
              <a:t>D’Alembert</a:t>
            </a:r>
            <a:r>
              <a:rPr lang="en-US" sz="4400" b="1" dirty="0" smtClean="0"/>
              <a:t> on Role of Units</a:t>
            </a:r>
          </a:p>
          <a:p>
            <a:pPr eaLnBrk="1" hangingPunct="1">
              <a:buFont typeface="Arial" charset="0"/>
              <a:buNone/>
            </a:pPr>
            <a:r>
              <a:rPr lang="en-US" sz="4400" b="1" dirty="0" smtClean="0"/>
              <a:t>3) Schouten on Difference Between Mathematical and Physical Components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rtlCol="0">
            <a:normAutofit fontScale="90000"/>
          </a:bodyPr>
          <a:lstStyle/>
          <a:p>
            <a:pPr eaLnBrk="1" fontAlgn="auto" hangingPunct="1">
              <a:spcAft>
                <a:spcPts val="0"/>
              </a:spcAft>
              <a:defRPr/>
            </a:pPr>
            <a:r>
              <a:rPr lang="en-US" b="1" i="1" dirty="0" smtClean="0">
                <a:solidFill>
                  <a:srgbClr val="0000FF"/>
                </a:solidFill>
              </a:rPr>
              <a:t>Capital</a:t>
            </a:r>
            <a:r>
              <a:rPr lang="en-US" b="1" dirty="0" smtClean="0">
                <a:solidFill>
                  <a:srgbClr val="0000FF"/>
                </a:solidFill>
              </a:rPr>
              <a:t>, </a:t>
            </a:r>
            <a:r>
              <a:rPr lang="en-US" b="1" i="1" dirty="0" smtClean="0">
                <a:solidFill>
                  <a:srgbClr val="0000FF"/>
                </a:solidFill>
              </a:rPr>
              <a:t>Volume One</a:t>
            </a:r>
            <a:r>
              <a:rPr lang="en-US" b="1" dirty="0" smtClean="0">
                <a:solidFill>
                  <a:srgbClr val="0000FF"/>
                </a:solidFill>
              </a:rPr>
              <a:t>, third paragraph </a:t>
            </a:r>
            <a:endParaRPr lang="en-US" b="1" dirty="0">
              <a:solidFill>
                <a:srgbClr val="0000FF"/>
              </a:solidFill>
            </a:endParaRPr>
          </a:p>
        </p:txBody>
      </p:sp>
      <p:sp>
        <p:nvSpPr>
          <p:cNvPr id="92162" name="Content Placeholder 2"/>
          <p:cNvSpPr>
            <a:spLocks noGrp="1"/>
          </p:cNvSpPr>
          <p:nvPr>
            <p:ph idx="1"/>
          </p:nvPr>
        </p:nvSpPr>
        <p:spPr/>
        <p:txBody>
          <a:bodyPr/>
          <a:lstStyle/>
          <a:p>
            <a:pPr eaLnBrk="1" hangingPunct="1">
              <a:buFont typeface="Arial" charset="0"/>
              <a:buNone/>
            </a:pPr>
            <a:r>
              <a:rPr lang="en-US" b="1" dirty="0" smtClean="0"/>
              <a:t>	</a:t>
            </a:r>
            <a:r>
              <a:rPr lang="en-US" sz="3600" b="1" dirty="0" smtClean="0"/>
              <a:t>Every useful thing, for example, iron, paper, etc., must be considered from the two points of view, </a:t>
            </a:r>
            <a:r>
              <a:rPr lang="en-US" sz="3600" b="1" dirty="0" smtClean="0">
                <a:solidFill>
                  <a:srgbClr val="FF0000"/>
                </a:solidFill>
              </a:rPr>
              <a:t>quality </a:t>
            </a:r>
            <a:r>
              <a:rPr lang="en-US" sz="3600" b="1" dirty="0" smtClean="0"/>
              <a:t>and </a:t>
            </a:r>
            <a:r>
              <a:rPr lang="en-US" sz="3600" b="1" dirty="0" smtClean="0">
                <a:solidFill>
                  <a:srgbClr val="FF0000"/>
                </a:solidFill>
              </a:rPr>
              <a:t>quantity</a:t>
            </a:r>
            <a:r>
              <a:rPr lang="en-US" sz="3600" b="1" dirty="0" smtClean="0"/>
              <a:t>. Every such thing is a totality of many properties and can therefore be useful in various ways. The discovery of these various ways and hence of the manifold uses of things is the </a:t>
            </a:r>
            <a:r>
              <a:rPr lang="en-US" sz="3600" b="1" dirty="0" smtClean="0">
                <a:solidFill>
                  <a:srgbClr val="FF0000"/>
                </a:solidFill>
              </a:rPr>
              <a:t>work of history</a:t>
            </a:r>
            <a:r>
              <a:rPr lang="en-US" sz="3600" b="1" dirty="0" smtClean="0"/>
              <a:t>.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pPr eaLnBrk="1" hangingPunct="1"/>
            <a:r>
              <a:rPr lang="en-US" b="1" i="1" smtClean="0">
                <a:solidFill>
                  <a:srgbClr val="0000FF"/>
                </a:solidFill>
              </a:rPr>
              <a:t>Capital</a:t>
            </a:r>
            <a:r>
              <a:rPr lang="en-US" b="1" smtClean="0">
                <a:solidFill>
                  <a:srgbClr val="0000FF"/>
                </a:solidFill>
              </a:rPr>
              <a:t>, </a:t>
            </a:r>
            <a:r>
              <a:rPr lang="en-US" b="1" i="1" smtClean="0">
                <a:solidFill>
                  <a:srgbClr val="0000FF"/>
                </a:solidFill>
              </a:rPr>
              <a:t>Volume One</a:t>
            </a:r>
            <a:r>
              <a:rPr lang="en-US" b="1" smtClean="0">
                <a:solidFill>
                  <a:srgbClr val="0000FF"/>
                </a:solidFill>
              </a:rPr>
              <a:t> (cont’d)</a:t>
            </a:r>
            <a:endParaRPr lang="en-US" smtClean="0">
              <a:solidFill>
                <a:srgbClr val="0000FF"/>
              </a:solidFill>
            </a:endParaRPr>
          </a:p>
        </p:txBody>
      </p:sp>
      <p:sp>
        <p:nvSpPr>
          <p:cNvPr id="94210" name="Content Placeholder 2"/>
          <p:cNvSpPr>
            <a:spLocks noGrp="1"/>
          </p:cNvSpPr>
          <p:nvPr>
            <p:ph idx="1"/>
          </p:nvPr>
        </p:nvSpPr>
        <p:spPr>
          <a:xfrm>
            <a:off x="457200" y="1371600"/>
            <a:ext cx="8229600" cy="4525963"/>
          </a:xfrm>
        </p:spPr>
        <p:txBody>
          <a:bodyPr/>
          <a:lstStyle/>
          <a:p>
            <a:pPr eaLnBrk="1" hangingPunct="1">
              <a:buFont typeface="Arial" charset="0"/>
              <a:buNone/>
            </a:pPr>
            <a:r>
              <a:rPr lang="en-US" sz="4000" b="1" smtClean="0"/>
              <a:t>	So too the </a:t>
            </a:r>
            <a:r>
              <a:rPr lang="en-US" sz="4000" b="1" smtClean="0">
                <a:solidFill>
                  <a:srgbClr val="FF0000"/>
                </a:solidFill>
              </a:rPr>
              <a:t>invention</a:t>
            </a:r>
            <a:r>
              <a:rPr lang="en-US" sz="4000" b="1" smtClean="0"/>
              <a:t> of </a:t>
            </a:r>
            <a:r>
              <a:rPr lang="en-US" sz="4000" b="1" smtClean="0">
                <a:solidFill>
                  <a:srgbClr val="FF0000"/>
                </a:solidFill>
              </a:rPr>
              <a:t>social standards of measure </a:t>
            </a:r>
            <a:r>
              <a:rPr lang="en-US" sz="4000" b="1" smtClean="0"/>
              <a:t>for the </a:t>
            </a:r>
            <a:r>
              <a:rPr lang="en-US" sz="4000" b="1" smtClean="0">
                <a:solidFill>
                  <a:srgbClr val="FF0000"/>
                </a:solidFill>
              </a:rPr>
              <a:t>quantities</a:t>
            </a:r>
            <a:r>
              <a:rPr lang="en-US" sz="4000" b="1" smtClean="0"/>
              <a:t> of useful objects. The </a:t>
            </a:r>
            <a:r>
              <a:rPr lang="en-US" sz="4000" b="1" smtClean="0">
                <a:solidFill>
                  <a:srgbClr val="FF0000"/>
                </a:solidFill>
              </a:rPr>
              <a:t>diversity of the measures </a:t>
            </a:r>
            <a:r>
              <a:rPr lang="en-US" sz="4000" b="1" smtClean="0"/>
              <a:t>for commodities arises in part from the </a:t>
            </a:r>
            <a:r>
              <a:rPr lang="en-US" sz="4000" b="1" smtClean="0">
                <a:solidFill>
                  <a:srgbClr val="FF0000"/>
                </a:solidFill>
              </a:rPr>
              <a:t>diverse nature of the objects </a:t>
            </a:r>
            <a:r>
              <a:rPr lang="en-US" sz="4000" b="1" smtClean="0"/>
              <a:t>to be measured, in part from </a:t>
            </a:r>
            <a:r>
              <a:rPr lang="en-US" sz="4000" b="1" smtClean="0">
                <a:solidFill>
                  <a:srgbClr val="FF0000"/>
                </a:solidFill>
              </a:rPr>
              <a:t>convention</a:t>
            </a:r>
            <a:r>
              <a:rPr lang="en-US" sz="4000" b="1" smtClean="0"/>
              <a:t>.</a:t>
            </a:r>
            <a:endParaRPr lang="en-US" sz="400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lstStyle/>
          <a:p>
            <a:pPr algn="ctr" fontAlgn="auto">
              <a:spcAft>
                <a:spcPts val="0"/>
              </a:spcAft>
              <a:defRPr/>
            </a:pPr>
            <a:r>
              <a:rPr lang="en-US" sz="7200" b="1">
                <a:solidFill>
                  <a:srgbClr val="0000FF"/>
                </a:solidFill>
                <a:latin typeface="+mj-lt"/>
                <a:ea typeface="+mj-ea"/>
                <a:cs typeface="+mj-cs"/>
              </a:rPr>
              <a:t>Measure and Units</a:t>
            </a:r>
            <a:endParaRPr lang="en-US" sz="7200" dirty="0">
              <a:latin typeface="+mj-lt"/>
              <a:ea typeface="+mj-ea"/>
              <a:cs typeface="+mj-cs"/>
            </a:endParaRPr>
          </a:p>
        </p:txBody>
      </p:sp>
      <p:sp>
        <p:nvSpPr>
          <p:cNvPr id="96258" name="Content Placeholder 2"/>
          <p:cNvSpPr txBox="1">
            <a:spLocks/>
          </p:cNvSpPr>
          <p:nvPr/>
        </p:nvSpPr>
        <p:spPr bwMode="auto">
          <a:xfrm>
            <a:off x="1371600" y="1600200"/>
            <a:ext cx="8229600" cy="4525963"/>
          </a:xfrm>
          <a:prstGeom prst="rect">
            <a:avLst/>
          </a:prstGeom>
          <a:noFill/>
          <a:ln w="9525">
            <a:noFill/>
            <a:miter lim="800000"/>
            <a:headEnd/>
            <a:tailEnd/>
          </a:ln>
        </p:spPr>
        <p:txBody>
          <a:bodyPr/>
          <a:lstStyle/>
          <a:p>
            <a:pPr marL="342900" indent="-342900">
              <a:spcBef>
                <a:spcPct val="20000"/>
              </a:spcBef>
              <a:buFont typeface="Arial" charset="0"/>
              <a:buNone/>
            </a:pPr>
            <a:r>
              <a:rPr lang="en-US" sz="4400" b="1" dirty="0">
                <a:latin typeface="Calibri" pitchFamily="34" charset="0"/>
              </a:rPr>
              <a:t>1) Marx on Measure</a:t>
            </a:r>
          </a:p>
          <a:p>
            <a:pPr marL="342900" indent="-342900">
              <a:spcBef>
                <a:spcPct val="20000"/>
              </a:spcBef>
              <a:buFont typeface="Arial" charset="0"/>
              <a:buNone/>
            </a:pPr>
            <a:r>
              <a:rPr lang="en-US" sz="4400" b="1" dirty="0">
                <a:latin typeface="Calibri" pitchFamily="34" charset="0"/>
              </a:rPr>
              <a:t>2) </a:t>
            </a:r>
            <a:r>
              <a:rPr lang="en-US" sz="4400" b="1" dirty="0" err="1">
                <a:solidFill>
                  <a:srgbClr val="FF0000"/>
                </a:solidFill>
                <a:latin typeface="Calibri" pitchFamily="34" charset="0"/>
              </a:rPr>
              <a:t>D’Alembert</a:t>
            </a:r>
            <a:r>
              <a:rPr lang="en-US" sz="4400" b="1" dirty="0">
                <a:solidFill>
                  <a:srgbClr val="FF0000"/>
                </a:solidFill>
                <a:latin typeface="Calibri" pitchFamily="34" charset="0"/>
              </a:rPr>
              <a:t> on Role of Units</a:t>
            </a:r>
          </a:p>
          <a:p>
            <a:pPr marL="342900" indent="-342900">
              <a:spcBef>
                <a:spcPct val="20000"/>
              </a:spcBef>
              <a:buFont typeface="Arial" charset="0"/>
              <a:buNone/>
            </a:pPr>
            <a:r>
              <a:rPr lang="en-US" sz="4400" b="1" dirty="0">
                <a:latin typeface="Calibri" pitchFamily="34" charset="0"/>
              </a:rPr>
              <a:t>3) Schouten on Difference Between Mathematical and Physical Components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p:cNvSpPr txBox="1">
            <a:spLocks/>
          </p:cNvSpPr>
          <p:nvPr/>
        </p:nvSpPr>
        <p:spPr>
          <a:xfrm>
            <a:off x="685800" y="609600"/>
            <a:ext cx="7772400" cy="1143000"/>
          </a:xfrm>
          <a:prstGeom prst="rect">
            <a:avLst/>
          </a:prstGeom>
        </p:spPr>
        <p:txBody>
          <a:bodyPr/>
          <a:lstStyle/>
          <a:p>
            <a:pPr algn="ctr" fontAlgn="auto">
              <a:spcAft>
                <a:spcPts val="0"/>
              </a:spcAft>
              <a:defRPr/>
            </a:pPr>
            <a:r>
              <a:rPr lang="en-US" sz="5400" b="1" dirty="0">
                <a:solidFill>
                  <a:srgbClr val="0000FF"/>
                </a:solidFill>
                <a:latin typeface="Calibri" pitchFamily="34" charset="0"/>
                <a:ea typeface="+mj-ea"/>
                <a:cs typeface="+mj-cs"/>
              </a:rPr>
              <a:t>Jean le </a:t>
            </a:r>
            <a:r>
              <a:rPr lang="en-US" sz="5400" b="1" dirty="0" err="1">
                <a:solidFill>
                  <a:srgbClr val="0000FF"/>
                </a:solidFill>
                <a:latin typeface="Calibri" pitchFamily="34" charset="0"/>
                <a:ea typeface="+mj-ea"/>
                <a:cs typeface="+mj-cs"/>
              </a:rPr>
              <a:t>Ronde</a:t>
            </a:r>
            <a:r>
              <a:rPr lang="en-US" sz="5400" b="1" dirty="0">
                <a:solidFill>
                  <a:srgbClr val="0000FF"/>
                </a:solidFill>
                <a:latin typeface="Calibri" pitchFamily="34" charset="0"/>
                <a:ea typeface="+mj-ea"/>
                <a:cs typeface="+mj-cs"/>
              </a:rPr>
              <a:t> </a:t>
            </a:r>
            <a:r>
              <a:rPr lang="en-US" sz="5400" b="1" dirty="0" err="1">
                <a:solidFill>
                  <a:srgbClr val="0000FF"/>
                </a:solidFill>
                <a:latin typeface="Calibri" pitchFamily="34" charset="0"/>
                <a:ea typeface="+mj-ea"/>
                <a:cs typeface="+mj-cs"/>
              </a:rPr>
              <a:t>D’Alembert</a:t>
            </a:r>
            <a:endParaRPr lang="en-US" sz="5400" dirty="0">
              <a:latin typeface="+mj-lt"/>
              <a:ea typeface="+mj-ea"/>
              <a:cs typeface="+mj-cs"/>
            </a:endParaRPr>
          </a:p>
        </p:txBody>
      </p:sp>
      <p:sp>
        <p:nvSpPr>
          <p:cNvPr id="98306" name="Content Placeholder 4"/>
          <p:cNvSpPr txBox="1">
            <a:spLocks/>
          </p:cNvSpPr>
          <p:nvPr/>
        </p:nvSpPr>
        <p:spPr bwMode="auto">
          <a:xfrm>
            <a:off x="0" y="1981200"/>
            <a:ext cx="3810000" cy="4114800"/>
          </a:xfrm>
          <a:prstGeom prst="rect">
            <a:avLst/>
          </a:prstGeom>
          <a:noFill/>
          <a:ln w="9525">
            <a:noFill/>
            <a:miter lim="800000"/>
            <a:headEnd/>
            <a:tailEnd/>
          </a:ln>
        </p:spPr>
        <p:txBody>
          <a:bodyPr/>
          <a:lstStyle/>
          <a:p>
            <a:pPr marL="342900" indent="-342900">
              <a:spcBef>
                <a:spcPct val="20000"/>
              </a:spcBef>
              <a:buFont typeface="Arial" charset="0"/>
              <a:buChar char="•"/>
            </a:pPr>
            <a:endParaRPr lang="en-US" sz="3200">
              <a:latin typeface="Calibri" pitchFamily="34" charset="0"/>
            </a:endParaRPr>
          </a:p>
          <a:p>
            <a:pPr marL="342900" indent="-342900">
              <a:spcBef>
                <a:spcPct val="20000"/>
              </a:spcBef>
              <a:buFont typeface="Arial" charset="0"/>
              <a:buChar char="•"/>
            </a:pPr>
            <a:endParaRPr lang="en-US" sz="3200">
              <a:latin typeface="Calibri" pitchFamily="34" charset="0"/>
            </a:endParaRPr>
          </a:p>
          <a:p>
            <a:pPr marL="342900" indent="-342900">
              <a:spcBef>
                <a:spcPct val="20000"/>
              </a:spcBef>
              <a:buFont typeface="Arial" charset="0"/>
              <a:buChar char="•"/>
            </a:pPr>
            <a:endParaRPr lang="en-US" sz="3200">
              <a:latin typeface="Calibri" pitchFamily="34" charset="0"/>
            </a:endParaRPr>
          </a:p>
        </p:txBody>
      </p:sp>
      <p:sp>
        <p:nvSpPr>
          <p:cNvPr id="98307" name="Content Placeholder 5"/>
          <p:cNvSpPr txBox="1">
            <a:spLocks/>
          </p:cNvSpPr>
          <p:nvPr/>
        </p:nvSpPr>
        <p:spPr bwMode="auto">
          <a:xfrm>
            <a:off x="5334000" y="1981200"/>
            <a:ext cx="3810000" cy="4114800"/>
          </a:xfrm>
          <a:prstGeom prst="rect">
            <a:avLst/>
          </a:prstGeom>
          <a:noFill/>
          <a:ln w="9525">
            <a:noFill/>
            <a:miter lim="800000"/>
            <a:headEnd/>
            <a:tailEnd/>
          </a:ln>
        </p:spPr>
        <p:txBody>
          <a:bodyPr/>
          <a:lstStyle/>
          <a:p>
            <a:pPr marL="342900" indent="-342900">
              <a:spcBef>
                <a:spcPct val="20000"/>
              </a:spcBef>
              <a:buFont typeface="Arial" charset="0"/>
              <a:buChar char="•"/>
            </a:pPr>
            <a:endParaRPr lang="en-US" sz="3200">
              <a:latin typeface="Calibri" pitchFamily="34" charset="0"/>
            </a:endParaRPr>
          </a:p>
          <a:p>
            <a:pPr marL="342900" indent="-342900">
              <a:spcBef>
                <a:spcPct val="20000"/>
              </a:spcBef>
              <a:buFont typeface="Arial" charset="0"/>
              <a:buChar char="•"/>
            </a:pPr>
            <a:endParaRPr lang="en-US" sz="3200">
              <a:latin typeface="Calibri" pitchFamily="34" charset="0"/>
            </a:endParaRPr>
          </a:p>
        </p:txBody>
      </p:sp>
      <p:sp>
        <p:nvSpPr>
          <p:cNvPr id="98308"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pic>
        <p:nvPicPr>
          <p:cNvPr id="98309" name="Picture 1" descr="Jean_d'Alembert_par_quentin_de_la_tour.jpeg (283×349)"/>
          <p:cNvPicPr>
            <a:picLocks noChangeAspect="1" noChangeArrowheads="1"/>
          </p:cNvPicPr>
          <p:nvPr/>
        </p:nvPicPr>
        <p:blipFill>
          <a:blip r:embed="rId3" cstate="print"/>
          <a:srcRect/>
          <a:stretch>
            <a:fillRect/>
          </a:stretch>
        </p:blipFill>
        <p:spPr bwMode="auto">
          <a:xfrm>
            <a:off x="2405063" y="1554163"/>
            <a:ext cx="4300537" cy="5303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pPr eaLnBrk="1" hangingPunct="1"/>
            <a:r>
              <a:rPr lang="en-US" sz="5400" b="1" i="1" dirty="0" err="1" smtClean="0">
                <a:solidFill>
                  <a:srgbClr val="0000FF"/>
                </a:solidFill>
              </a:rPr>
              <a:t>Traité</a:t>
            </a:r>
            <a:r>
              <a:rPr lang="en-US" sz="5400" b="1" i="1" dirty="0" smtClean="0">
                <a:solidFill>
                  <a:srgbClr val="0000FF"/>
                </a:solidFill>
              </a:rPr>
              <a:t> de </a:t>
            </a:r>
            <a:r>
              <a:rPr lang="en-US" sz="5400" b="1" i="1" dirty="0" err="1" smtClean="0">
                <a:solidFill>
                  <a:srgbClr val="0000FF"/>
                </a:solidFill>
              </a:rPr>
              <a:t>Dynamique</a:t>
            </a:r>
            <a:r>
              <a:rPr lang="en-US" sz="5400" b="1" dirty="0" smtClean="0">
                <a:solidFill>
                  <a:srgbClr val="0000FF"/>
                </a:solidFill>
              </a:rPr>
              <a:t>, 1743</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None/>
              <a:defRPr/>
            </a:pPr>
            <a:r>
              <a:rPr lang="en-US" sz="4000" b="1" dirty="0" smtClean="0"/>
              <a:t> 	One </a:t>
            </a:r>
            <a:r>
              <a:rPr lang="en-US" sz="4000" b="1" dirty="0" smtClean="0">
                <a:solidFill>
                  <a:srgbClr val="FF0000"/>
                </a:solidFill>
              </a:rPr>
              <a:t>cannot compare </a:t>
            </a:r>
            <a:r>
              <a:rPr lang="en-US" sz="4000" b="1" dirty="0" smtClean="0"/>
              <a:t>with each other </a:t>
            </a:r>
            <a:r>
              <a:rPr lang="en-US" sz="4000" b="1" dirty="0" smtClean="0">
                <a:solidFill>
                  <a:srgbClr val="FF0000"/>
                </a:solidFill>
              </a:rPr>
              <a:t>two things of a different nature</a:t>
            </a:r>
            <a:r>
              <a:rPr lang="en-US" sz="4000" b="1" dirty="0" smtClean="0"/>
              <a:t>, such as </a:t>
            </a:r>
            <a:r>
              <a:rPr lang="en-US" sz="4000" b="1" dirty="0" smtClean="0">
                <a:solidFill>
                  <a:srgbClr val="FF0000"/>
                </a:solidFill>
              </a:rPr>
              <a:t>space</a:t>
            </a:r>
            <a:r>
              <a:rPr lang="en-US" sz="4000" b="1" dirty="0" smtClean="0"/>
              <a:t> and </a:t>
            </a:r>
            <a:r>
              <a:rPr lang="en-US" sz="4000" b="1" dirty="0" smtClean="0">
                <a:solidFill>
                  <a:srgbClr val="FF0000"/>
                </a:solidFill>
              </a:rPr>
              <a:t>time</a:t>
            </a:r>
            <a:r>
              <a:rPr lang="en-US" sz="4000" b="1" dirty="0" smtClean="0"/>
              <a:t>; but one can compare the relation of portions of time with that of the portions of the space traversed. </a:t>
            </a:r>
            <a:endParaRPr lang="en-US" sz="4000" b="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i="1" dirty="0" err="1">
                <a:solidFill>
                  <a:srgbClr val="0000FF"/>
                </a:solidFill>
              </a:rPr>
              <a:t>Traité</a:t>
            </a:r>
            <a:r>
              <a:rPr lang="en-US" sz="5400" b="1" i="1" dirty="0">
                <a:solidFill>
                  <a:srgbClr val="0000FF"/>
                </a:solidFill>
              </a:rPr>
              <a:t> de </a:t>
            </a:r>
            <a:r>
              <a:rPr lang="en-US" sz="5400" b="1" i="1" dirty="0" err="1">
                <a:solidFill>
                  <a:srgbClr val="0000FF"/>
                </a:solidFill>
              </a:rPr>
              <a:t>Dynamique</a:t>
            </a:r>
            <a:r>
              <a:rPr lang="en-US" sz="5400" b="1" dirty="0">
                <a:solidFill>
                  <a:srgbClr val="0000FF"/>
                </a:solidFill>
              </a:rPr>
              <a:t>, 1743</a:t>
            </a:r>
            <a:endParaRPr lang="en-GB" sz="5400" dirty="0"/>
          </a:p>
        </p:txBody>
      </p:sp>
      <p:sp>
        <p:nvSpPr>
          <p:cNvPr id="3" name="Content Placeholder 2"/>
          <p:cNvSpPr>
            <a:spLocks noGrp="1"/>
          </p:cNvSpPr>
          <p:nvPr>
            <p:ph idx="1"/>
          </p:nvPr>
        </p:nvSpPr>
        <p:spPr>
          <a:xfrm>
            <a:off x="609600" y="1371600"/>
            <a:ext cx="8229600" cy="4525963"/>
          </a:xfrm>
        </p:spPr>
        <p:txBody>
          <a:bodyPr/>
          <a:lstStyle/>
          <a:p>
            <a:r>
              <a:rPr lang="en-US" sz="4400" b="1" dirty="0"/>
              <a:t>[Such an equation will] express, </a:t>
            </a:r>
            <a:r>
              <a:rPr lang="en-US" sz="4400" b="1" dirty="0">
                <a:solidFill>
                  <a:srgbClr val="FF0000"/>
                </a:solidFill>
              </a:rPr>
              <a:t>not the relation of the times to the spaces</a:t>
            </a:r>
            <a:r>
              <a:rPr lang="en-US" sz="4400" b="1" dirty="0"/>
              <a:t>, but, if one may so put it, the relation of the </a:t>
            </a:r>
            <a:r>
              <a:rPr lang="en-US" sz="4400" b="1" dirty="0">
                <a:solidFill>
                  <a:srgbClr val="FF0000"/>
                </a:solidFill>
              </a:rPr>
              <a:t>relation </a:t>
            </a:r>
            <a:r>
              <a:rPr lang="en-US" sz="4400" b="1" dirty="0"/>
              <a:t>that </a:t>
            </a:r>
            <a:r>
              <a:rPr lang="en-US" sz="4400" b="1" dirty="0">
                <a:solidFill>
                  <a:srgbClr val="FF0000"/>
                </a:solidFill>
              </a:rPr>
              <a:t>the parts of time have to their unit</a:t>
            </a:r>
            <a:r>
              <a:rPr lang="en-US" sz="4400" b="1" dirty="0"/>
              <a:t>, to that which </a:t>
            </a:r>
            <a:r>
              <a:rPr lang="en-US" sz="4400" b="1" dirty="0">
                <a:solidFill>
                  <a:srgbClr val="FF0000"/>
                </a:solidFill>
              </a:rPr>
              <a:t>the parts of space have to their unit</a:t>
            </a:r>
            <a:r>
              <a:rPr lang="en-US" sz="4400" b="1" dirty="0"/>
              <a:t>.</a:t>
            </a:r>
          </a:p>
          <a:p>
            <a:endParaRPr lang="en-GB" sz="4400" dirty="0"/>
          </a:p>
        </p:txBody>
      </p:sp>
    </p:spTree>
    <p:extLst>
      <p:ext uri="{BB962C8B-B14F-4D97-AF65-F5344CB8AC3E}">
        <p14:creationId xmlns:p14="http://schemas.microsoft.com/office/powerpoint/2010/main" xmlns="" val="37730459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lstStyle/>
          <a:p>
            <a:pPr algn="ctr" fontAlgn="auto">
              <a:spcAft>
                <a:spcPts val="0"/>
              </a:spcAft>
              <a:defRPr/>
            </a:pPr>
            <a:r>
              <a:rPr lang="en-US" sz="7200" b="1">
                <a:solidFill>
                  <a:srgbClr val="0000FF"/>
                </a:solidFill>
                <a:latin typeface="+mj-lt"/>
                <a:ea typeface="+mj-ea"/>
                <a:cs typeface="+mj-cs"/>
              </a:rPr>
              <a:t>Measure and Units</a:t>
            </a:r>
            <a:endParaRPr lang="en-US" sz="7200" dirty="0">
              <a:latin typeface="+mj-lt"/>
              <a:ea typeface="+mj-ea"/>
              <a:cs typeface="+mj-cs"/>
            </a:endParaRPr>
          </a:p>
        </p:txBody>
      </p:sp>
      <p:sp>
        <p:nvSpPr>
          <p:cNvPr id="102402" name="Content Placeholder 2"/>
          <p:cNvSpPr txBox="1">
            <a:spLocks/>
          </p:cNvSpPr>
          <p:nvPr/>
        </p:nvSpPr>
        <p:spPr bwMode="auto">
          <a:xfrm>
            <a:off x="1219200" y="1600200"/>
            <a:ext cx="8229600" cy="4525963"/>
          </a:xfrm>
          <a:prstGeom prst="rect">
            <a:avLst/>
          </a:prstGeom>
          <a:noFill/>
          <a:ln w="9525">
            <a:noFill/>
            <a:miter lim="800000"/>
            <a:headEnd/>
            <a:tailEnd/>
          </a:ln>
        </p:spPr>
        <p:txBody>
          <a:bodyPr/>
          <a:lstStyle/>
          <a:p>
            <a:pPr marL="342900" indent="-342900">
              <a:spcBef>
                <a:spcPct val="20000"/>
              </a:spcBef>
              <a:buFont typeface="Arial" charset="0"/>
              <a:buNone/>
            </a:pPr>
            <a:r>
              <a:rPr lang="en-US" sz="4400" b="1">
                <a:latin typeface="Calibri" pitchFamily="34" charset="0"/>
              </a:rPr>
              <a:t>1) Marx on Measure</a:t>
            </a:r>
          </a:p>
          <a:p>
            <a:pPr marL="342900" indent="-342900">
              <a:spcBef>
                <a:spcPct val="20000"/>
              </a:spcBef>
              <a:buFont typeface="Arial" charset="0"/>
              <a:buNone/>
            </a:pPr>
            <a:r>
              <a:rPr lang="en-US" sz="4400" b="1">
                <a:latin typeface="Calibri" pitchFamily="34" charset="0"/>
              </a:rPr>
              <a:t>2) D’Alembert on Role of Units</a:t>
            </a:r>
          </a:p>
          <a:p>
            <a:pPr marL="342900" indent="-342900">
              <a:spcBef>
                <a:spcPct val="20000"/>
              </a:spcBef>
              <a:buFont typeface="Arial" charset="0"/>
              <a:buNone/>
            </a:pPr>
            <a:r>
              <a:rPr lang="en-US" sz="4400" b="1">
                <a:latin typeface="Calibri" pitchFamily="34" charset="0"/>
              </a:rPr>
              <a:t>3) </a:t>
            </a:r>
            <a:r>
              <a:rPr lang="en-US" sz="4400" b="1">
                <a:solidFill>
                  <a:srgbClr val="FF0000"/>
                </a:solidFill>
                <a:latin typeface="Calibri" pitchFamily="34" charset="0"/>
              </a:rPr>
              <a:t>Schouten on Difference Between Mathematical and Physical Components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3"/>
          <p:cNvSpPr>
            <a:spLocks noGrp="1"/>
          </p:cNvSpPr>
          <p:nvPr>
            <p:ph type="title"/>
          </p:nvPr>
        </p:nvSpPr>
        <p:spPr/>
        <p:txBody>
          <a:bodyPr/>
          <a:lstStyle/>
          <a:p>
            <a:pPr eaLnBrk="1" hangingPunct="1"/>
            <a:r>
              <a:rPr lang="en-US" sz="6000" b="1" smtClean="0">
                <a:solidFill>
                  <a:srgbClr val="0000FF"/>
                </a:solidFill>
              </a:rPr>
              <a:t>Jan Arnoldus Schouten</a:t>
            </a:r>
            <a:endParaRPr lang="en-US" sz="6000" smtClean="0"/>
          </a:p>
        </p:txBody>
      </p:sp>
      <p:pic>
        <p:nvPicPr>
          <p:cNvPr id="104450" name="Picture 2" descr="http://mathdl.maa.org/images/upload_library/1/Portraits/Schouten.jpg"/>
          <p:cNvPicPr>
            <a:picLocks noChangeAspect="1" noChangeArrowheads="1"/>
          </p:cNvPicPr>
          <p:nvPr/>
        </p:nvPicPr>
        <p:blipFill>
          <a:blip r:embed="rId3" cstate="print"/>
          <a:srcRect/>
          <a:stretch>
            <a:fillRect/>
          </a:stretch>
        </p:blipFill>
        <p:spPr bwMode="auto">
          <a:xfrm>
            <a:off x="2362200" y="1447800"/>
            <a:ext cx="4359275" cy="5303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1"/>
          <p:cNvSpPr>
            <a:spLocks noGrp="1"/>
          </p:cNvSpPr>
          <p:nvPr>
            <p:ph type="title"/>
          </p:nvPr>
        </p:nvSpPr>
        <p:spPr/>
        <p:txBody>
          <a:bodyPr/>
          <a:lstStyle/>
          <a:p>
            <a:pPr eaLnBrk="1" hangingPunct="1"/>
            <a:r>
              <a:rPr lang="en-US" sz="4800" b="1" i="1" dirty="0" smtClean="0">
                <a:solidFill>
                  <a:srgbClr val="0000FF"/>
                </a:solidFill>
              </a:rPr>
              <a:t>Tensor Analysis for Physicists</a:t>
            </a:r>
            <a:r>
              <a:rPr lang="en-US" sz="4800" b="1" dirty="0" smtClean="0">
                <a:solidFill>
                  <a:srgbClr val="0000FF"/>
                </a:solidFill>
              </a:rPr>
              <a:t> </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None/>
              <a:defRPr/>
            </a:pPr>
            <a:r>
              <a:rPr lang="en-US" sz="4400" b="1" dirty="0" smtClean="0"/>
              <a:t>    </a:t>
            </a:r>
            <a:r>
              <a:rPr lang="en-US" sz="4400" b="1" dirty="0" smtClean="0">
                <a:solidFill>
                  <a:srgbClr val="FF0000"/>
                </a:solidFill>
              </a:rPr>
              <a:t>Quantities</a:t>
            </a:r>
            <a:r>
              <a:rPr lang="en-US" sz="4400" b="1" dirty="0" smtClean="0"/>
              <a:t> such as scalars, vectors, densities, etc., </a:t>
            </a:r>
            <a:r>
              <a:rPr lang="en-US" sz="4400" b="1" dirty="0" smtClean="0">
                <a:solidFill>
                  <a:srgbClr val="FF0000"/>
                </a:solidFill>
              </a:rPr>
              <a:t>occurring in physics are not </a:t>
            </a:r>
            <a:r>
              <a:rPr lang="en-US" sz="4400" b="1" dirty="0" smtClean="0"/>
              <a:t>by any means </a:t>
            </a:r>
            <a:r>
              <a:rPr lang="en-US" sz="4400" b="1" dirty="0" smtClean="0">
                <a:solidFill>
                  <a:srgbClr val="FF0000"/>
                </a:solidFill>
              </a:rPr>
              <a:t>identical</a:t>
            </a:r>
            <a:r>
              <a:rPr lang="en-US" sz="4400" b="1" dirty="0" smtClean="0"/>
              <a:t> with the [</a:t>
            </a:r>
            <a:r>
              <a:rPr lang="en-US" sz="4400" b="1" dirty="0" smtClean="0">
                <a:solidFill>
                  <a:srgbClr val="FF0000"/>
                </a:solidFill>
              </a:rPr>
              <a:t>geometrical</a:t>
            </a:r>
            <a:r>
              <a:rPr lang="en-US" sz="4400" b="1" dirty="0" smtClean="0"/>
              <a:t>] </a:t>
            </a:r>
            <a:r>
              <a:rPr lang="en-US" sz="4400" b="1" dirty="0" smtClean="0">
                <a:solidFill>
                  <a:srgbClr val="FF0000"/>
                </a:solidFill>
              </a:rPr>
              <a:t>quantities</a:t>
            </a:r>
            <a:r>
              <a:rPr lang="en-US" sz="4400" b="1" dirty="0" smtClean="0"/>
              <a:t> introduced in Chapter II. </a:t>
            </a:r>
            <a:endParaRPr lang="en-US" sz="4400" b="1"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0000FF"/>
                </a:solidFill>
              </a:rPr>
              <a:t>Tensor Analysis for Physicists</a:t>
            </a:r>
            <a:r>
              <a:rPr lang="en-US" b="1" dirty="0">
                <a:solidFill>
                  <a:srgbClr val="0000FF"/>
                </a:solidFill>
              </a:rPr>
              <a:t> </a:t>
            </a:r>
            <a:endParaRPr lang="en-GB" dirty="0"/>
          </a:p>
        </p:txBody>
      </p:sp>
      <p:sp>
        <p:nvSpPr>
          <p:cNvPr id="3" name="Content Placeholder 2"/>
          <p:cNvSpPr>
            <a:spLocks noGrp="1"/>
          </p:cNvSpPr>
          <p:nvPr>
            <p:ph idx="1"/>
          </p:nvPr>
        </p:nvSpPr>
        <p:spPr>
          <a:xfrm>
            <a:off x="457200" y="1524000"/>
            <a:ext cx="8229600" cy="4525963"/>
          </a:xfrm>
        </p:spPr>
        <p:txBody>
          <a:bodyPr/>
          <a:lstStyle/>
          <a:p>
            <a:r>
              <a:rPr lang="en-US" sz="3600" b="1" dirty="0"/>
              <a:t>For instance, though a </a:t>
            </a:r>
            <a:r>
              <a:rPr lang="en-US" sz="3600" b="1" dirty="0">
                <a:solidFill>
                  <a:srgbClr val="FF0000"/>
                </a:solidFill>
              </a:rPr>
              <a:t>velocity</a:t>
            </a:r>
            <a:r>
              <a:rPr lang="en-US" sz="3600" b="1" dirty="0"/>
              <a:t> may be represented by an arrow, it is </a:t>
            </a:r>
            <a:r>
              <a:rPr lang="en-US" sz="3600" b="1" dirty="0">
                <a:solidFill>
                  <a:srgbClr val="FF0000"/>
                </a:solidFill>
              </a:rPr>
              <a:t>not true</a:t>
            </a:r>
            <a:r>
              <a:rPr lang="en-US" sz="3600" b="1" dirty="0"/>
              <a:t> that it is simply a </a:t>
            </a:r>
            <a:r>
              <a:rPr lang="en-US" sz="3600" b="1" dirty="0" err="1">
                <a:solidFill>
                  <a:srgbClr val="FF0000"/>
                </a:solidFill>
              </a:rPr>
              <a:t>contravariant</a:t>
            </a:r>
            <a:r>
              <a:rPr lang="en-US" sz="3600" b="1" dirty="0">
                <a:solidFill>
                  <a:srgbClr val="FF0000"/>
                </a:solidFill>
              </a:rPr>
              <a:t> vector</a:t>
            </a:r>
            <a:r>
              <a:rPr lang="en-US" sz="3600" b="1" dirty="0"/>
              <a:t>. In order to draw the </a:t>
            </a:r>
            <a:r>
              <a:rPr lang="en-US" sz="3600" b="1" dirty="0">
                <a:solidFill>
                  <a:srgbClr val="FF0000"/>
                </a:solidFill>
              </a:rPr>
              <a:t>vector belonging to a velocity </a:t>
            </a:r>
            <a:r>
              <a:rPr lang="en-US" sz="3600" b="1" dirty="0"/>
              <a:t>it is necessary to introduce a </a:t>
            </a:r>
            <a:r>
              <a:rPr lang="en-US" sz="3600" b="1" dirty="0">
                <a:solidFill>
                  <a:srgbClr val="FF0000"/>
                </a:solidFill>
              </a:rPr>
              <a:t>unit of time </a:t>
            </a:r>
            <a:r>
              <a:rPr lang="en-US" sz="3600" b="1" dirty="0"/>
              <a:t>and if this unit is changed the figure of the velocity changes. </a:t>
            </a:r>
          </a:p>
          <a:p>
            <a:endParaRPr lang="en-GB" sz="3600" dirty="0"/>
          </a:p>
        </p:txBody>
      </p:sp>
    </p:spTree>
    <p:extLst>
      <p:ext uri="{BB962C8B-B14F-4D97-AF65-F5344CB8AC3E}">
        <p14:creationId xmlns:p14="http://schemas.microsoft.com/office/powerpoint/2010/main" xmlns="" val="1439263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457200" y="457200"/>
            <a:ext cx="8229600" cy="1143000"/>
          </a:xfrm>
        </p:spPr>
        <p:txBody>
          <a:bodyPr/>
          <a:lstStyle/>
          <a:p>
            <a:pPr eaLnBrk="1" hangingPunct="1"/>
            <a:r>
              <a:rPr lang="en-US" sz="4800" b="1" i="1" smtClean="0">
                <a:solidFill>
                  <a:srgbClr val="0000FF"/>
                </a:solidFill>
              </a:rPr>
              <a:t>Tensor Analysis for Physicists</a:t>
            </a:r>
            <a:r>
              <a:rPr lang="en-US" sz="4800" b="1" smtClean="0">
                <a:solidFill>
                  <a:srgbClr val="0000FF"/>
                </a:solidFill>
              </a:rPr>
              <a:t> </a:t>
            </a:r>
            <a:endParaRPr lang="en-US" sz="4800" smtClean="0">
              <a:solidFill>
                <a:srgbClr val="0000FF"/>
              </a:solidFill>
            </a:endParaRPr>
          </a:p>
        </p:txBody>
      </p:sp>
      <p:sp>
        <p:nvSpPr>
          <p:cNvPr id="108546" name="Content Placeholder 2"/>
          <p:cNvSpPr>
            <a:spLocks noGrp="1"/>
          </p:cNvSpPr>
          <p:nvPr>
            <p:ph idx="1"/>
          </p:nvPr>
        </p:nvSpPr>
        <p:spPr/>
        <p:txBody>
          <a:bodyPr/>
          <a:lstStyle/>
          <a:p>
            <a:pPr eaLnBrk="1" hangingPunct="1">
              <a:buFont typeface="Arial" charset="0"/>
              <a:buNone/>
            </a:pPr>
            <a:r>
              <a:rPr lang="en-US" sz="4000" b="1" smtClean="0"/>
              <a:t>	From this we see that </a:t>
            </a:r>
            <a:r>
              <a:rPr lang="en-US" sz="4000" b="1" smtClean="0">
                <a:solidFill>
                  <a:srgbClr val="FF0000"/>
                </a:solidFill>
              </a:rPr>
              <a:t>quantities in physics</a:t>
            </a:r>
            <a:r>
              <a:rPr lang="en-US" sz="4000" b="1" smtClean="0"/>
              <a:t> have a </a:t>
            </a:r>
            <a:r>
              <a:rPr lang="en-US" sz="4000" b="1" smtClean="0">
                <a:solidFill>
                  <a:srgbClr val="FF0000"/>
                </a:solidFill>
              </a:rPr>
              <a:t>property</a:t>
            </a:r>
            <a:r>
              <a:rPr lang="en-US" sz="4000" b="1" smtClean="0"/>
              <a:t> that </a:t>
            </a:r>
            <a:r>
              <a:rPr lang="en-US" sz="4000" b="1" smtClean="0">
                <a:solidFill>
                  <a:srgbClr val="FF0000"/>
                </a:solidFill>
              </a:rPr>
              <a:t>geometric quantities do not have</a:t>
            </a:r>
            <a:r>
              <a:rPr lang="en-US" sz="4000" b="1" smtClean="0"/>
              <a:t>. Their </a:t>
            </a:r>
            <a:r>
              <a:rPr lang="en-US" sz="4000" b="1" smtClean="0">
                <a:solidFill>
                  <a:srgbClr val="FF0000"/>
                </a:solidFill>
              </a:rPr>
              <a:t>components change </a:t>
            </a:r>
            <a:r>
              <a:rPr lang="en-US" sz="4000" b="1" smtClean="0"/>
              <a:t>not only with transformations of coordinates but also </a:t>
            </a:r>
            <a:r>
              <a:rPr lang="en-US" sz="4000" b="1" smtClean="0">
                <a:solidFill>
                  <a:srgbClr val="FF0000"/>
                </a:solidFill>
              </a:rPr>
              <a:t>with the transformation of certain units.</a:t>
            </a:r>
          </a:p>
          <a:p>
            <a:pPr eaLnBrk="1" hangingPunct="1"/>
            <a:endParaRPr lang="en-US"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err="1" smtClean="0">
                <a:solidFill>
                  <a:srgbClr val="0000FF"/>
                </a:solidFill>
              </a:rPr>
              <a:t>Coordinatization</a:t>
            </a:r>
            <a:r>
              <a:rPr lang="en-US" b="1" dirty="0" smtClean="0">
                <a:solidFill>
                  <a:srgbClr val="0000FF"/>
                </a:solidFill>
              </a:rPr>
              <a:t> </a:t>
            </a:r>
            <a:r>
              <a:rPr lang="en-US" b="1" i="1" dirty="0" err="1" smtClean="0">
                <a:solidFill>
                  <a:srgbClr val="0000FF"/>
                </a:solidFill>
              </a:rPr>
              <a:t>vs</a:t>
            </a:r>
            <a:r>
              <a:rPr lang="en-US" b="1" dirty="0" smtClean="0">
                <a:solidFill>
                  <a:srgbClr val="0000FF"/>
                </a:solidFill>
              </a:rPr>
              <a:t> </a:t>
            </a:r>
            <a:r>
              <a:rPr lang="en-US" b="1" dirty="0" err="1" smtClean="0">
                <a:solidFill>
                  <a:srgbClr val="0000FF"/>
                </a:solidFill>
              </a:rPr>
              <a:t>Spatio</a:t>
            </a:r>
            <a:r>
              <a:rPr lang="en-US" b="1" dirty="0" smtClean="0">
                <a:solidFill>
                  <a:srgbClr val="0000FF"/>
                </a:solidFill>
              </a:rPr>
              <a:t>-temporal Identification</a:t>
            </a:r>
            <a:endParaRPr lang="en-US" dirty="0"/>
          </a:p>
        </p:txBody>
      </p:sp>
      <p:sp>
        <p:nvSpPr>
          <p:cNvPr id="110594" name="Content Placeholder 2"/>
          <p:cNvSpPr>
            <a:spLocks noGrp="1"/>
          </p:cNvSpPr>
          <p:nvPr>
            <p:ph idx="1"/>
          </p:nvPr>
        </p:nvSpPr>
        <p:spPr/>
        <p:txBody>
          <a:bodyPr/>
          <a:lstStyle/>
          <a:p>
            <a:pPr eaLnBrk="1" hangingPunct="1">
              <a:buFont typeface="Arial" charset="0"/>
              <a:buNone/>
            </a:pPr>
            <a:r>
              <a:rPr lang="en-US" sz="4000" b="1" dirty="0" smtClean="0"/>
              <a:t>	There is still a lot of confusion on this issue in discussions of the nature of space-time. Some still seem to identify a purely </a:t>
            </a:r>
            <a:r>
              <a:rPr lang="en-US" sz="4000" b="1" i="1" dirty="0" err="1" smtClean="0">
                <a:solidFill>
                  <a:srgbClr val="FF0000"/>
                </a:solidFill>
              </a:rPr>
              <a:t>mathe-matical</a:t>
            </a:r>
            <a:r>
              <a:rPr lang="en-US" sz="4000" b="1" i="1" dirty="0" smtClean="0">
                <a:solidFill>
                  <a:srgbClr val="FF0000"/>
                </a:solidFill>
              </a:rPr>
              <a:t> </a:t>
            </a:r>
            <a:r>
              <a:rPr lang="en-US" sz="4000" b="1" i="1" dirty="0" err="1" smtClean="0">
                <a:solidFill>
                  <a:srgbClr val="FF0000"/>
                </a:solidFill>
              </a:rPr>
              <a:t>coordinatization</a:t>
            </a:r>
            <a:r>
              <a:rPr lang="en-US" sz="4000" b="1" dirty="0" smtClean="0">
                <a:solidFill>
                  <a:srgbClr val="FF0000"/>
                </a:solidFill>
              </a:rPr>
              <a:t> </a:t>
            </a:r>
            <a:r>
              <a:rPr lang="en-US" sz="4000" b="1" dirty="0" smtClean="0"/>
              <a:t>of events with their</a:t>
            </a:r>
            <a:endParaRPr lang="en-US" sz="4000" dirty="0"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0000FF"/>
                </a:solidFill>
              </a:rPr>
              <a:t>Coordinatization</a:t>
            </a:r>
            <a:r>
              <a:rPr lang="en-US" b="1" dirty="0">
                <a:solidFill>
                  <a:srgbClr val="0000FF"/>
                </a:solidFill>
              </a:rPr>
              <a:t> </a:t>
            </a:r>
            <a:r>
              <a:rPr lang="en-US" b="1" i="1" dirty="0" err="1">
                <a:solidFill>
                  <a:srgbClr val="0000FF"/>
                </a:solidFill>
              </a:rPr>
              <a:t>vs</a:t>
            </a:r>
            <a:r>
              <a:rPr lang="en-US" b="1" dirty="0">
                <a:solidFill>
                  <a:srgbClr val="0000FF"/>
                </a:solidFill>
              </a:rPr>
              <a:t> </a:t>
            </a:r>
            <a:r>
              <a:rPr lang="en-US" b="1" dirty="0" err="1">
                <a:solidFill>
                  <a:srgbClr val="0000FF"/>
                </a:solidFill>
              </a:rPr>
              <a:t>Spatio</a:t>
            </a:r>
            <a:r>
              <a:rPr lang="en-US" b="1" dirty="0">
                <a:solidFill>
                  <a:srgbClr val="0000FF"/>
                </a:solidFill>
              </a:rPr>
              <a:t>-temporal Identification</a:t>
            </a:r>
            <a:endParaRPr lang="en-GB" dirty="0"/>
          </a:p>
        </p:txBody>
      </p:sp>
      <p:sp>
        <p:nvSpPr>
          <p:cNvPr id="3" name="Content Placeholder 2"/>
          <p:cNvSpPr>
            <a:spLocks noGrp="1"/>
          </p:cNvSpPr>
          <p:nvPr>
            <p:ph idx="1"/>
          </p:nvPr>
        </p:nvSpPr>
        <p:spPr>
          <a:xfrm>
            <a:off x="762000" y="1600200"/>
            <a:ext cx="8229600" cy="4525963"/>
          </a:xfrm>
        </p:spPr>
        <p:txBody>
          <a:bodyPr/>
          <a:lstStyle/>
          <a:p>
            <a:pPr marL="0" indent="0">
              <a:buNone/>
            </a:pPr>
            <a:r>
              <a:rPr lang="en-US" sz="4000" b="1" i="1" dirty="0" err="1">
                <a:solidFill>
                  <a:srgbClr val="FF0000"/>
                </a:solidFill>
              </a:rPr>
              <a:t>spatio</a:t>
            </a:r>
            <a:r>
              <a:rPr lang="en-US" sz="4000" b="1" i="1" dirty="0">
                <a:solidFill>
                  <a:srgbClr val="FF0000"/>
                </a:solidFill>
              </a:rPr>
              <a:t>-temporal identification</a:t>
            </a:r>
            <a:r>
              <a:rPr lang="en-US" sz="4000" b="1" dirty="0"/>
              <a:t>, which of course requires some </a:t>
            </a:r>
            <a:r>
              <a:rPr lang="en-US" sz="4000" b="1" dirty="0">
                <a:solidFill>
                  <a:srgbClr val="FF0000"/>
                </a:solidFill>
              </a:rPr>
              <a:t>physical process</a:t>
            </a:r>
            <a:r>
              <a:rPr lang="en-US" sz="4000" b="1" dirty="0"/>
              <a:t>(</a:t>
            </a:r>
            <a:r>
              <a:rPr lang="en-US" sz="4000" b="1" dirty="0" err="1">
                <a:solidFill>
                  <a:srgbClr val="FF0000"/>
                </a:solidFill>
              </a:rPr>
              <a:t>es</a:t>
            </a:r>
            <a:r>
              <a:rPr lang="en-US" sz="4000" b="1" dirty="0"/>
              <a:t>): rods, clocks, light </a:t>
            </a:r>
            <a:r>
              <a:rPr lang="en-US" sz="4000" b="1" dirty="0" smtClean="0"/>
              <a:t>rays or wave fronts</a:t>
            </a:r>
            <a:r>
              <a:rPr lang="en-US" sz="4000" b="1" dirty="0"/>
              <a:t>, values of some non-gravitational quantities, </a:t>
            </a:r>
            <a:r>
              <a:rPr lang="en-US" sz="4000" b="1" dirty="0" err="1"/>
              <a:t>Kretschmann-Komar</a:t>
            </a:r>
            <a:r>
              <a:rPr lang="en-US" sz="4000" b="1" dirty="0"/>
              <a:t> coordinates, or what have you.</a:t>
            </a:r>
          </a:p>
          <a:p>
            <a:endParaRPr lang="en-GB" sz="4000" dirty="0"/>
          </a:p>
        </p:txBody>
      </p:sp>
    </p:spTree>
    <p:extLst>
      <p:ext uri="{BB962C8B-B14F-4D97-AF65-F5344CB8AC3E}">
        <p14:creationId xmlns:p14="http://schemas.microsoft.com/office/powerpoint/2010/main" xmlns="" val="30954717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itle 1"/>
          <p:cNvSpPr>
            <a:spLocks noGrp="1"/>
          </p:cNvSpPr>
          <p:nvPr>
            <p:ph type="title"/>
          </p:nvPr>
        </p:nvSpPr>
        <p:spPr/>
        <p:txBody>
          <a:bodyPr/>
          <a:lstStyle/>
          <a:p>
            <a:pPr eaLnBrk="1" hangingPunct="1"/>
            <a:r>
              <a:rPr lang="en-US" sz="5400" b="1" smtClean="0">
                <a:solidFill>
                  <a:srgbClr val="0000FF"/>
                </a:solidFill>
              </a:rPr>
              <a:t>What is Mathematics?</a:t>
            </a:r>
          </a:p>
        </p:txBody>
      </p:sp>
      <p:sp>
        <p:nvSpPr>
          <p:cNvPr id="112642" name="Content Placeholder 2"/>
          <p:cNvSpPr>
            <a:spLocks noGrp="1"/>
          </p:cNvSpPr>
          <p:nvPr>
            <p:ph idx="1"/>
          </p:nvPr>
        </p:nvSpPr>
        <p:spPr/>
        <p:txBody>
          <a:bodyPr/>
          <a:lstStyle/>
          <a:p>
            <a:pPr eaLnBrk="1" hangingPunct="1">
              <a:buFont typeface="Arial" charset="0"/>
              <a:buNone/>
            </a:pPr>
            <a:r>
              <a:rPr lang="en-US" b="1" smtClean="0"/>
              <a:t>	Cultural Origins: Language and Mathematics</a:t>
            </a:r>
          </a:p>
          <a:p>
            <a:pPr eaLnBrk="1" hangingPunct="1">
              <a:buFont typeface="Arial" charset="0"/>
              <a:buNone/>
            </a:pPr>
            <a:r>
              <a:rPr lang="en-US" b="1" smtClean="0"/>
              <a:t>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fontScale="90000"/>
          </a:bodyPr>
          <a:lstStyle/>
          <a:p>
            <a:pPr eaLnBrk="1" fontAlgn="auto" hangingPunct="1">
              <a:spcAft>
                <a:spcPts val="0"/>
              </a:spcAft>
              <a:defRPr/>
            </a:pP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sz="8000" b="1" dirty="0" smtClean="0">
                <a:solidFill>
                  <a:srgbClr val="0000FF"/>
                </a:solidFill>
              </a:rPr>
              <a:t>Philip. J. Davis</a:t>
            </a:r>
            <a:br>
              <a:rPr lang="en-US" sz="8000" b="1" dirty="0" smtClean="0">
                <a:solidFill>
                  <a:srgbClr val="0000FF"/>
                </a:solidFill>
              </a:rPr>
            </a:br>
            <a:r>
              <a:rPr lang="en-US" sz="8000" b="1" dirty="0" smtClean="0">
                <a:solidFill>
                  <a:srgbClr val="0000FF"/>
                </a:solidFill>
              </a:rPr>
              <a:t> </a:t>
            </a:r>
            <a:br>
              <a:rPr lang="en-US" sz="8000" b="1" dirty="0" smtClean="0">
                <a:solidFill>
                  <a:srgbClr val="0000FF"/>
                </a:solidFill>
              </a:rPr>
            </a:br>
            <a:endParaRPr lang="en-US" sz="8000" b="1" dirty="0">
              <a:solidFill>
                <a:srgbClr val="0000FF"/>
              </a:solidFill>
            </a:endParaRPr>
          </a:p>
        </p:txBody>
      </p:sp>
      <p:pic>
        <p:nvPicPr>
          <p:cNvPr id="114690" name="Picture 2" descr="davis.jpg (246×306)"/>
          <p:cNvPicPr>
            <a:picLocks noChangeAspect="1" noChangeArrowheads="1"/>
          </p:cNvPicPr>
          <p:nvPr/>
        </p:nvPicPr>
        <p:blipFill>
          <a:blip r:embed="rId3" cstate="print"/>
          <a:srcRect/>
          <a:stretch>
            <a:fillRect/>
          </a:stretch>
        </p:blipFill>
        <p:spPr bwMode="auto">
          <a:xfrm>
            <a:off x="2365375" y="1524000"/>
            <a:ext cx="4264025" cy="5303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
            </a:r>
            <a:br>
              <a:rPr lang="en-US" b="1" dirty="0" smtClean="0"/>
            </a:br>
            <a:r>
              <a:rPr lang="en-US" b="1" dirty="0" smtClean="0"/>
              <a:t/>
            </a:r>
            <a:br>
              <a:rPr lang="en-US" b="1" dirty="0" smtClean="0"/>
            </a:br>
            <a:r>
              <a:rPr lang="en-US" b="1" i="1" dirty="0" smtClean="0">
                <a:solidFill>
                  <a:srgbClr val="0000FF"/>
                </a:solidFill>
              </a:rPr>
              <a:t>Applied Mathematics as Social Contract </a:t>
            </a:r>
            <a:br>
              <a:rPr lang="en-US" b="1" i="1" dirty="0" smtClean="0">
                <a:solidFill>
                  <a:srgbClr val="0000FF"/>
                </a:solidFill>
              </a:rPr>
            </a:br>
            <a:r>
              <a:rPr lang="en-US" i="1" dirty="0" smtClean="0">
                <a:solidFill>
                  <a:srgbClr val="0000FF"/>
                </a:solidFill>
              </a:rPr>
              <a:t> </a:t>
            </a:r>
            <a:r>
              <a:rPr lang="en-US" dirty="0" smtClean="0"/>
              <a:t/>
            </a:r>
            <a:br>
              <a:rPr lang="en-US" dirty="0" smtClean="0"/>
            </a:br>
            <a:endParaRPr lang="en-US" dirty="0"/>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None/>
              <a:defRPr/>
            </a:pPr>
            <a:r>
              <a:rPr lang="en-US" dirty="0" smtClean="0"/>
              <a:t>	</a:t>
            </a:r>
            <a:r>
              <a:rPr lang="en-US" b="1" dirty="0" smtClean="0"/>
              <a:t>The view that mathematics represents a timeless ideal of absolute truth and objectivity and is even of nearly divine origin is often called Platonist. It conflicts with the obvious fact that we humans have invented or discovered mathematics, that we have installed mathematics in a variety of places both in the arrangements of our daily lives and in our attempts to understand the physical world. In most cases, we can point to the individuals who did the inventing or made the discovery or the installation, citing names and dates. </a:t>
            </a:r>
            <a:endParaRPr lang="en-US" b="1"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rtlCol="0">
            <a:normAutofit fontScale="90000"/>
          </a:bodyPr>
          <a:lstStyle/>
          <a:p>
            <a:pPr eaLnBrk="1" fontAlgn="auto" hangingPunct="1">
              <a:spcAft>
                <a:spcPts val="0"/>
              </a:spcAft>
              <a:defRPr/>
            </a:pPr>
            <a:r>
              <a:rPr lang="en-US" b="1" i="1" dirty="0" smtClean="0">
                <a:solidFill>
                  <a:srgbClr val="0000FF"/>
                </a:solidFill>
              </a:rPr>
              <a:t/>
            </a:r>
            <a:br>
              <a:rPr lang="en-US" b="1" i="1" dirty="0" smtClean="0">
                <a:solidFill>
                  <a:srgbClr val="0000FF"/>
                </a:solidFill>
              </a:rPr>
            </a:br>
            <a:r>
              <a:rPr lang="en-US" b="1" i="1" dirty="0" smtClean="0">
                <a:solidFill>
                  <a:srgbClr val="0000FF"/>
                </a:solidFill>
              </a:rPr>
              <a:t>Applied Mathematics as Social Contract </a:t>
            </a:r>
            <a:br>
              <a:rPr lang="en-US" b="1" i="1" dirty="0" smtClean="0">
                <a:solidFill>
                  <a:srgbClr val="0000FF"/>
                </a:solidFill>
              </a:rPr>
            </a:br>
            <a:r>
              <a:rPr lang="en-US" i="1" dirty="0" smtClean="0">
                <a:solidFill>
                  <a:srgbClr val="0000FF"/>
                </a:solidFill>
              </a:rPr>
              <a:t> </a:t>
            </a:r>
            <a:endParaRPr lang="en-US" dirty="0"/>
          </a:p>
        </p:txBody>
      </p:sp>
      <p:sp>
        <p:nvSpPr>
          <p:cNvPr id="3" name="Content Placeholder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None/>
              <a:defRPr/>
            </a:pPr>
            <a:r>
              <a:rPr lang="en-US" dirty="0" smtClean="0"/>
              <a:t>	</a:t>
            </a:r>
            <a:r>
              <a:rPr lang="en-US" b="1" dirty="0" smtClean="0"/>
              <a:t>Platonism conflicts with the fact that mathematical applications are often conventional in the sense that </a:t>
            </a:r>
            <a:r>
              <a:rPr lang="en-US" b="1" dirty="0" err="1" smtClean="0"/>
              <a:t>mathematizations</a:t>
            </a:r>
            <a:r>
              <a:rPr lang="en-US" b="1" dirty="0" smtClean="0"/>
              <a:t> other than the ones installed are quite feasible (e.g., the decimal system). The applications are of ten gratuitous, in the sense that humans can and have lived out their lives without them (e.g., insurance or gambling schemes). They are provisional in the sense that alternative schemes are often installed which are claimed to do a better job. (Examples range all the way from tax legislation to Newtonian mechanics.) </a:t>
            </a:r>
            <a:endParaRPr lang="en-US" b="1"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
            </a:r>
            <a:br>
              <a:rPr lang="en-US" b="1" i="1" dirty="0" smtClean="0">
                <a:solidFill>
                  <a:srgbClr val="0000FF"/>
                </a:solidFill>
              </a:rPr>
            </a:br>
            <a:r>
              <a:rPr lang="en-US" b="1" i="1" dirty="0" smtClean="0">
                <a:solidFill>
                  <a:srgbClr val="0000FF"/>
                </a:solidFill>
              </a:rPr>
              <a:t>Applied Mathematics as Social Contract </a:t>
            </a:r>
            <a:br>
              <a:rPr lang="en-US" b="1" i="1" dirty="0" smtClean="0">
                <a:solidFill>
                  <a:srgbClr val="0000FF"/>
                </a:solidFill>
              </a:rPr>
            </a:br>
            <a:r>
              <a:rPr lang="en-US" i="1" dirty="0" smtClean="0">
                <a:solidFill>
                  <a:srgbClr val="0000FF"/>
                </a:solidFill>
              </a:rPr>
              <a:t> </a:t>
            </a:r>
            <a:endParaRPr lang="en-US" dirty="0"/>
          </a:p>
        </p:txBody>
      </p:sp>
      <p:sp>
        <p:nvSpPr>
          <p:cNvPr id="120834" name="Content Placeholder 2"/>
          <p:cNvSpPr>
            <a:spLocks noGrp="1"/>
          </p:cNvSpPr>
          <p:nvPr>
            <p:ph idx="1"/>
          </p:nvPr>
        </p:nvSpPr>
        <p:spPr/>
        <p:txBody>
          <a:bodyPr/>
          <a:lstStyle/>
          <a:p>
            <a:pPr eaLnBrk="1" hangingPunct="1">
              <a:buFont typeface="Arial" charset="0"/>
              <a:buNone/>
            </a:pPr>
            <a:r>
              <a:rPr lang="en-US" smtClean="0"/>
              <a:t>	</a:t>
            </a:r>
            <a:r>
              <a:rPr lang="en-US" sz="3600" b="1" smtClean="0"/>
              <a:t>Opposed to the Platonic view is the view that a mathematical experience combines the external world with our interpretation of it, via the particular structure of our brains and senses, and through our interaction with one another as communicating, reasoning beings organized into social groups.</a:t>
            </a:r>
          </a:p>
          <a:p>
            <a:pPr eaLnBrk="1" hangingPunct="1"/>
            <a:endParaRPr lang="en-US"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
            </a:r>
            <a:br>
              <a:rPr lang="en-US" b="1" i="1" dirty="0" smtClean="0">
                <a:solidFill>
                  <a:srgbClr val="0000FF"/>
                </a:solidFill>
              </a:rPr>
            </a:br>
            <a:r>
              <a:rPr lang="en-US" b="1" i="1" dirty="0" smtClean="0">
                <a:solidFill>
                  <a:srgbClr val="0000FF"/>
                </a:solidFill>
              </a:rPr>
              <a:t>Applied Mathematics as Social Contract </a:t>
            </a:r>
            <a:br>
              <a:rPr lang="en-US" b="1" i="1" dirty="0" smtClean="0">
                <a:solidFill>
                  <a:srgbClr val="0000FF"/>
                </a:solidFill>
              </a:rPr>
            </a:br>
            <a:endParaRPr lang="en-US" dirty="0"/>
          </a:p>
        </p:txBody>
      </p:sp>
      <p:sp>
        <p:nvSpPr>
          <p:cNvPr id="122882" name="Content Placeholder 2"/>
          <p:cNvSpPr>
            <a:spLocks noGrp="1"/>
          </p:cNvSpPr>
          <p:nvPr>
            <p:ph idx="1"/>
          </p:nvPr>
        </p:nvSpPr>
        <p:spPr/>
        <p:txBody>
          <a:bodyPr/>
          <a:lstStyle/>
          <a:p>
            <a:pPr eaLnBrk="1" hangingPunct="1">
              <a:buFont typeface="Arial" charset="0"/>
              <a:buNone/>
            </a:pPr>
            <a:r>
              <a:rPr lang="en-US" smtClean="0"/>
              <a:t>	</a:t>
            </a:r>
            <a:r>
              <a:rPr lang="en-US" b="1" smtClean="0"/>
              <a:t>The perception of mathematics as quasi-divine prevents us from seeing that we are surrounded by mathematics because we have extracted it out of unintellectualized space, quantity, pattern, arrangement, sequential order, change, and that as a consequence, mathematics has become a major modality by which we express our ideas about these matters. </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
            </a:r>
            <a:br>
              <a:rPr lang="en-US" b="1" i="1" dirty="0" smtClean="0">
                <a:solidFill>
                  <a:srgbClr val="0000FF"/>
                </a:solidFill>
              </a:rPr>
            </a:br>
            <a:r>
              <a:rPr lang="en-US" b="1" i="1" dirty="0" smtClean="0">
                <a:solidFill>
                  <a:srgbClr val="0000FF"/>
                </a:solidFill>
              </a:rPr>
              <a:t>Applied Mathematics as Social Contract </a:t>
            </a:r>
            <a:br>
              <a:rPr lang="en-US" b="1" i="1" dirty="0" smtClean="0">
                <a:solidFill>
                  <a:srgbClr val="0000FF"/>
                </a:solidFill>
              </a:rPr>
            </a:br>
            <a:endParaRPr lang="en-US" dirty="0"/>
          </a:p>
        </p:txBody>
      </p:sp>
      <p:sp>
        <p:nvSpPr>
          <p:cNvPr id="124930" name="Content Placeholder 2"/>
          <p:cNvSpPr>
            <a:spLocks noGrp="1"/>
          </p:cNvSpPr>
          <p:nvPr>
            <p:ph idx="1"/>
          </p:nvPr>
        </p:nvSpPr>
        <p:spPr/>
        <p:txBody>
          <a:bodyPr/>
          <a:lstStyle/>
          <a:p>
            <a:pPr eaLnBrk="1" hangingPunct="1">
              <a:buFont typeface="Arial" charset="0"/>
              <a:buNone/>
            </a:pPr>
            <a:r>
              <a:rPr lang="en-US" sz="2800" b="1" smtClean="0"/>
              <a:t>	The conflicting views, as to whether mathematics exists independently of humans or whether it is a human phenomenon, and the emphasis that tradition has placed on the former view, leads us to shy away from studying the processes of mathematization, to shy away from asking embarrassing questions about this process: how do we install the mathematizations, why do we install them, what are they doing for us or to us, do we need them, do we want them, on what basis do we justify them. </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
            </a:r>
            <a:br>
              <a:rPr lang="en-US" b="1" i="1" dirty="0" smtClean="0">
                <a:solidFill>
                  <a:srgbClr val="0000FF"/>
                </a:solidFill>
              </a:rPr>
            </a:br>
            <a:r>
              <a:rPr lang="en-US" b="1" i="1" dirty="0" smtClean="0">
                <a:solidFill>
                  <a:srgbClr val="0000FF"/>
                </a:solidFill>
              </a:rPr>
              <a:t>Applied Mathematics as Social Contract </a:t>
            </a:r>
            <a:br>
              <a:rPr lang="en-US" b="1" i="1" dirty="0" smtClean="0">
                <a:solidFill>
                  <a:srgbClr val="0000FF"/>
                </a:solidFill>
              </a:rPr>
            </a:br>
            <a:endParaRPr lang="en-US" dirty="0"/>
          </a:p>
        </p:txBody>
      </p:sp>
      <p:sp>
        <p:nvSpPr>
          <p:cNvPr id="126978" name="Content Placeholder 2"/>
          <p:cNvSpPr>
            <a:spLocks noGrp="1"/>
          </p:cNvSpPr>
          <p:nvPr>
            <p:ph idx="1"/>
          </p:nvPr>
        </p:nvSpPr>
        <p:spPr/>
        <p:txBody>
          <a:bodyPr/>
          <a:lstStyle/>
          <a:p>
            <a:pPr eaLnBrk="1" hangingPunct="1">
              <a:buFont typeface="Arial" charset="0"/>
              <a:buNone/>
            </a:pPr>
            <a:r>
              <a:rPr lang="en-US" sz="3600" b="1" smtClean="0"/>
              <a:t>	But the discussion of such questions is becoming increasingly important as the mathematical vision transforms our world, often in unforeseen ways, as it both sustains and binds us in its steady and unconscious operation. Mathematics creates a reality that characterize our age.</a:t>
            </a:r>
          </a:p>
          <a:p>
            <a:pPr eaLnBrk="1" hangingPunct="1"/>
            <a:endParaRPr lang="en-US"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
            </a:r>
            <a:br>
              <a:rPr lang="en-US" b="1" i="1" dirty="0" smtClean="0">
                <a:solidFill>
                  <a:srgbClr val="0000FF"/>
                </a:solidFill>
              </a:rPr>
            </a:br>
            <a:r>
              <a:rPr lang="en-US" b="1" i="1" dirty="0" smtClean="0">
                <a:solidFill>
                  <a:srgbClr val="0000FF"/>
                </a:solidFill>
              </a:rPr>
              <a:t>Applied Mathematics as Social Contract </a:t>
            </a:r>
            <a:br>
              <a:rPr lang="en-US" b="1" i="1" dirty="0" smtClean="0">
                <a:solidFill>
                  <a:srgbClr val="0000FF"/>
                </a:solidFill>
              </a:rPr>
            </a:br>
            <a:endParaRPr lang="en-US" dirty="0"/>
          </a:p>
        </p:txBody>
      </p:sp>
      <p:sp>
        <p:nvSpPr>
          <p:cNvPr id="3" name="Content Placeholder 2"/>
          <p:cNvSpPr>
            <a:spLocks noGrp="1"/>
          </p:cNvSpPr>
          <p:nvPr>
            <p:ph idx="1"/>
          </p:nvPr>
        </p:nvSpPr>
        <p:spPr/>
        <p:txBody>
          <a:bodyPr rtlCol="0">
            <a:normAutofit fontScale="92500" lnSpcReduction="20000"/>
          </a:bodyPr>
          <a:lstStyle/>
          <a:p>
            <a:pPr marL="0" indent="0" eaLnBrk="1" fontAlgn="auto" hangingPunct="1">
              <a:spcAft>
                <a:spcPts val="0"/>
              </a:spcAft>
              <a:buNone/>
              <a:defRPr/>
            </a:pPr>
            <a:r>
              <a:rPr lang="en-US" b="1" dirty="0" smtClean="0"/>
              <a:t>The traditional philosophies of mathematics: </a:t>
            </a:r>
            <a:r>
              <a:rPr lang="en-US" b="1" dirty="0" err="1" smtClean="0"/>
              <a:t>platonism</a:t>
            </a:r>
            <a:r>
              <a:rPr lang="en-US" b="1" dirty="0" smtClean="0"/>
              <a:t>, </a:t>
            </a:r>
            <a:r>
              <a:rPr lang="en-US" b="1" dirty="0" err="1" smtClean="0"/>
              <a:t>logicism</a:t>
            </a:r>
            <a:r>
              <a:rPr lang="en-US" b="1" dirty="0" smtClean="0"/>
              <a:t>, formalism, intuitionism, in any of their varieties, assert that mathematics expresses precise, eternal relationships between </a:t>
            </a:r>
            <a:r>
              <a:rPr lang="en-US" b="1" dirty="0" err="1" smtClean="0"/>
              <a:t>atemporal</a:t>
            </a:r>
            <a:r>
              <a:rPr lang="en-US" b="1" dirty="0" smtClean="0"/>
              <a:t> mental objects. These philosophies are what Thomas </a:t>
            </a:r>
            <a:r>
              <a:rPr lang="en-US" b="1" dirty="0" err="1" smtClean="0"/>
              <a:t>Tymoczko</a:t>
            </a:r>
            <a:r>
              <a:rPr lang="en-US" b="1" dirty="0" smtClean="0"/>
              <a:t> has called “private” theories. In a private theory, there is one ideal mathematician at work, isolated from the rest of humanity and from the world, who creates or discovers mathematics by his own </a:t>
            </a:r>
            <a:r>
              <a:rPr lang="en-US" b="1" dirty="0" err="1" smtClean="0"/>
              <a:t>logico</a:t>
            </a:r>
            <a:r>
              <a:rPr lang="en-US" b="1" dirty="0" smtClean="0"/>
              <a:t>-intuitive processes.</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
            </a:r>
            <a:br>
              <a:rPr lang="en-US" b="1" i="1" dirty="0" smtClean="0">
                <a:solidFill>
                  <a:srgbClr val="0000FF"/>
                </a:solidFill>
              </a:rPr>
            </a:br>
            <a:r>
              <a:rPr lang="en-US" b="1" i="1" dirty="0" smtClean="0">
                <a:solidFill>
                  <a:srgbClr val="0000FF"/>
                </a:solidFill>
              </a:rPr>
              <a:t>Applied Mathematics as Social Contract </a:t>
            </a:r>
            <a:br>
              <a:rPr lang="en-US" b="1" i="1" dirty="0" smtClean="0">
                <a:solidFill>
                  <a:srgbClr val="0000FF"/>
                </a:solidFill>
              </a:rPr>
            </a:br>
            <a:endParaRPr lang="en-US" dirty="0"/>
          </a:p>
        </p:txBody>
      </p:sp>
      <p:sp>
        <p:nvSpPr>
          <p:cNvPr id="131074" name="Content Placeholder 2"/>
          <p:cNvSpPr>
            <a:spLocks noGrp="1"/>
          </p:cNvSpPr>
          <p:nvPr>
            <p:ph idx="1"/>
          </p:nvPr>
        </p:nvSpPr>
        <p:spPr>
          <a:xfrm>
            <a:off x="457200" y="1295400"/>
            <a:ext cx="8229600" cy="4525963"/>
          </a:xfrm>
        </p:spPr>
        <p:txBody>
          <a:bodyPr/>
          <a:lstStyle/>
          <a:p>
            <a:pPr eaLnBrk="1" hangingPunct="1">
              <a:buNone/>
            </a:pPr>
            <a:r>
              <a:rPr lang="en-US" sz="3600" b="1" dirty="0" smtClean="0"/>
              <a:t>	As </a:t>
            </a:r>
            <a:r>
              <a:rPr lang="en-US" sz="3600" b="1" dirty="0" err="1" smtClean="0"/>
              <a:t>Tymoczko</a:t>
            </a:r>
            <a:r>
              <a:rPr lang="en-US" sz="3600" b="1" dirty="0" smtClean="0"/>
              <a:t> points out, private theories of the unfolds. </a:t>
            </a:r>
            <a:r>
              <a:rPr lang="en-US" sz="3600" b="1" dirty="0"/>
              <a:t>philosophy of mathematics provide no account either for mathematical research as it is actually carried out, for the applications of mathematics as they actually come about, or for the teaching process as it actually </a:t>
            </a:r>
            <a:endParaRPr lang="en-US" sz="3600" b="1" dirty="0" smtClean="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b="1" i="1" dirty="0">
                <a:solidFill>
                  <a:srgbClr val="0000FF"/>
                </a:solidFill>
              </a:rPr>
              <a:t/>
            </a:r>
            <a:br>
              <a:rPr lang="en-US" b="1" i="1" dirty="0">
                <a:solidFill>
                  <a:srgbClr val="0000FF"/>
                </a:solidFill>
              </a:rPr>
            </a:br>
            <a:r>
              <a:rPr lang="en-US" b="1" i="1" dirty="0">
                <a:solidFill>
                  <a:srgbClr val="0000FF"/>
                </a:solidFill>
              </a:rPr>
              <a:t>Applied Mathematics as Social Contract </a:t>
            </a:r>
            <a:br>
              <a:rPr lang="en-US" b="1" i="1" dirty="0">
                <a:solidFill>
                  <a:srgbClr val="0000FF"/>
                </a:solidFill>
              </a:rPr>
            </a:br>
            <a:endParaRPr lang="en-GB" dirty="0"/>
          </a:p>
        </p:txBody>
      </p:sp>
      <p:sp>
        <p:nvSpPr>
          <p:cNvPr id="3" name="Content Placeholder 2"/>
          <p:cNvSpPr>
            <a:spLocks noGrp="1"/>
          </p:cNvSpPr>
          <p:nvPr>
            <p:ph idx="1"/>
          </p:nvPr>
        </p:nvSpPr>
        <p:spPr/>
        <p:txBody>
          <a:bodyPr/>
          <a:lstStyle/>
          <a:p>
            <a:pPr eaLnBrk="1" hangingPunct="1">
              <a:buNone/>
            </a:pPr>
            <a:r>
              <a:rPr lang="en-US" sz="3600" b="1" dirty="0" smtClean="0"/>
              <a:t>	When </a:t>
            </a:r>
            <a:r>
              <a:rPr lang="en-US" sz="3600" b="1" dirty="0"/>
              <a:t>teaching goes on under the banner of conventional philosophies of mathematics, if often becomes to a formalist approach to mathematical education: “do this, do that, write this here and not there, punch this button, call in that program, apply this definition and that theorem”. </a:t>
            </a:r>
          </a:p>
        </p:txBody>
      </p:sp>
    </p:spTree>
    <p:extLst>
      <p:ext uri="{BB962C8B-B14F-4D97-AF65-F5344CB8AC3E}">
        <p14:creationId xmlns:p14="http://schemas.microsoft.com/office/powerpoint/2010/main" xmlns="" val="25474649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Applied Mathematics as Social Contract</a:t>
            </a:r>
            <a:endParaRPr lang="en-US" dirty="0"/>
          </a:p>
        </p:txBody>
      </p:sp>
      <p:sp>
        <p:nvSpPr>
          <p:cNvPr id="133122" name="Content Placeholder 2"/>
          <p:cNvSpPr>
            <a:spLocks noGrp="1"/>
          </p:cNvSpPr>
          <p:nvPr>
            <p:ph idx="1"/>
          </p:nvPr>
        </p:nvSpPr>
        <p:spPr/>
        <p:txBody>
          <a:bodyPr/>
          <a:lstStyle/>
          <a:p>
            <a:pPr eaLnBrk="1" hangingPunct="1">
              <a:buFont typeface="Arial" charset="0"/>
              <a:buNone/>
            </a:pPr>
            <a:r>
              <a:rPr lang="en-US" b="1" dirty="0" smtClean="0"/>
              <a:t>	It stresses operations. It does not balance operations with an understanding of the nature or the consequences of the operations. It stresses </a:t>
            </a:r>
            <a:r>
              <a:rPr lang="en-US" b="1" dirty="0" err="1" smtClean="0"/>
              <a:t>syntactics</a:t>
            </a:r>
            <a:r>
              <a:rPr lang="en-US" b="1" dirty="0" smtClean="0"/>
              <a:t> at the expense of semantics, form at the expense of meaning. … Opposed to “private” theories, there are “public” theories of the philosophy of mathematics in which the teaching process is of central importance. </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3"/>
          <p:cNvSpPr>
            <a:spLocks noGrp="1"/>
          </p:cNvSpPr>
          <p:nvPr>
            <p:ph type="title"/>
          </p:nvPr>
        </p:nvSpPr>
        <p:spPr/>
        <p:txBody>
          <a:bodyPr/>
          <a:lstStyle/>
          <a:p>
            <a:pPr eaLnBrk="1" hangingPunct="1"/>
            <a:r>
              <a:rPr lang="en-US" sz="4800" b="1" smtClean="0">
                <a:solidFill>
                  <a:srgbClr val="0000FF"/>
                </a:solidFill>
              </a:rPr>
              <a:t>Christine Keitel, Renuka Vithal</a:t>
            </a:r>
          </a:p>
        </p:txBody>
      </p:sp>
      <p:pic>
        <p:nvPicPr>
          <p:cNvPr id="135170" name="Picture 2" descr="pic.php (200×276)"/>
          <p:cNvPicPr>
            <a:picLocks noChangeAspect="1" noChangeArrowheads="1"/>
          </p:cNvPicPr>
          <p:nvPr/>
        </p:nvPicPr>
        <p:blipFill>
          <a:blip r:embed="rId3" cstate="print"/>
          <a:srcRect/>
          <a:stretch>
            <a:fillRect/>
          </a:stretch>
        </p:blipFill>
        <p:spPr bwMode="auto">
          <a:xfrm>
            <a:off x="1295400" y="1752600"/>
            <a:ext cx="3217863" cy="4479925"/>
          </a:xfrm>
          <a:prstGeom prst="rect">
            <a:avLst/>
          </a:prstGeom>
          <a:noFill/>
          <a:ln w="9525">
            <a:noFill/>
            <a:miter lim="800000"/>
            <a:headEnd/>
            <a:tailEnd/>
          </a:ln>
        </p:spPr>
      </p:pic>
      <p:pic>
        <p:nvPicPr>
          <p:cNvPr id="135171" name="Picture 4" descr="renuka.jpg (113×142)"/>
          <p:cNvPicPr>
            <a:picLocks noChangeAspect="1" noChangeArrowheads="1"/>
          </p:cNvPicPr>
          <p:nvPr/>
        </p:nvPicPr>
        <p:blipFill>
          <a:blip r:embed="rId4" cstate="print"/>
          <a:srcRect/>
          <a:stretch>
            <a:fillRect/>
          </a:stretch>
        </p:blipFill>
        <p:spPr bwMode="auto">
          <a:xfrm>
            <a:off x="4572000" y="1812925"/>
            <a:ext cx="3276600" cy="4206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Mathematical Power as Political Power</a:t>
            </a:r>
            <a:endParaRPr lang="en-US" b="1" i="1" dirty="0">
              <a:solidFill>
                <a:srgbClr val="0000FF"/>
              </a:solidFill>
            </a:endParaRPr>
          </a:p>
        </p:txBody>
      </p:sp>
      <p:sp>
        <p:nvSpPr>
          <p:cNvPr id="137218" name="Content Placeholder 2"/>
          <p:cNvSpPr>
            <a:spLocks noGrp="1"/>
          </p:cNvSpPr>
          <p:nvPr>
            <p:ph idx="1"/>
          </p:nvPr>
        </p:nvSpPr>
        <p:spPr/>
        <p:txBody>
          <a:bodyPr/>
          <a:lstStyle/>
          <a:p>
            <a:pPr eaLnBrk="1" hangingPunct="1">
              <a:buFont typeface="Arial" charset="0"/>
              <a:buNone/>
            </a:pPr>
            <a:r>
              <a:rPr lang="en-US" b="1" smtClean="0"/>
              <a:t>	Since the beginnings of social organization, social knowledge of exposing, exchanging, storing and controlling information in either ritualized or symbolized (formalized) ways was needed, therefore developed and used, and in particular information that is closely related to production, distribution and exchange of goods and organization of labor.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Mathematical Power as Political Power</a:t>
            </a:r>
            <a:endParaRPr lang="en-US" dirty="0"/>
          </a:p>
        </p:txBody>
      </p:sp>
      <p:sp>
        <p:nvSpPr>
          <p:cNvPr id="139266" name="Content Placeholder 2"/>
          <p:cNvSpPr>
            <a:spLocks noGrp="1"/>
          </p:cNvSpPr>
          <p:nvPr>
            <p:ph idx="1"/>
          </p:nvPr>
        </p:nvSpPr>
        <p:spPr>
          <a:xfrm>
            <a:off x="457200" y="1447800"/>
            <a:ext cx="8229600" cy="4525963"/>
          </a:xfrm>
        </p:spPr>
        <p:txBody>
          <a:bodyPr/>
          <a:lstStyle/>
          <a:p>
            <a:pPr eaLnBrk="1" hangingPunct="1">
              <a:buFont typeface="Arial" charset="0"/>
              <a:buNone/>
            </a:pPr>
            <a:r>
              <a:rPr lang="en-US" smtClean="0"/>
              <a:t>	</a:t>
            </a:r>
            <a:r>
              <a:rPr lang="en-US" sz="3600" b="1" smtClean="0"/>
              <a:t>Early concepts of number and number operations, concepts of time and space, have been invented as means for governance and administration in response to social needs. Mathematics served early on as a distinctive tool for problem solving in social practices and as a means social power.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3"/>
          <p:cNvSpPr>
            <a:spLocks noGrp="1"/>
          </p:cNvSpPr>
          <p:nvPr>
            <p:ph type="title"/>
          </p:nvPr>
        </p:nvSpPr>
        <p:spPr/>
        <p:txBody>
          <a:bodyPr/>
          <a:lstStyle/>
          <a:p>
            <a:pPr eaLnBrk="1" hangingPunct="1"/>
            <a:r>
              <a:rPr lang="en-US" sz="7200" b="1" smtClean="0">
                <a:solidFill>
                  <a:srgbClr val="0000FF"/>
                </a:solidFill>
              </a:rPr>
              <a:t>Michael Tomasello</a:t>
            </a:r>
            <a:endParaRPr lang="en-US" sz="7200" smtClean="0"/>
          </a:p>
        </p:txBody>
      </p:sp>
      <p:pic>
        <p:nvPicPr>
          <p:cNvPr id="141314" name="Picture 2" descr="http://archiv.ethlife.ethz.ch/images/tomasello-l.jpg"/>
          <p:cNvPicPr>
            <a:picLocks noChangeAspect="1" noChangeArrowheads="1"/>
          </p:cNvPicPr>
          <p:nvPr/>
        </p:nvPicPr>
        <p:blipFill>
          <a:blip r:embed="rId3" cstate="print"/>
          <a:srcRect/>
          <a:stretch>
            <a:fillRect/>
          </a:stretch>
        </p:blipFill>
        <p:spPr bwMode="auto">
          <a:xfrm>
            <a:off x="1371600" y="1371600"/>
            <a:ext cx="6484938" cy="5394325"/>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The Cultural Origins of Human Cognition</a:t>
            </a:r>
            <a:r>
              <a:rPr lang="en-US" b="1" dirty="0" smtClean="0">
                <a:solidFill>
                  <a:srgbClr val="0000FF"/>
                </a:solidFill>
              </a:rPr>
              <a:t> </a:t>
            </a:r>
            <a:endParaRPr lang="en-US" b="1" dirty="0">
              <a:solidFill>
                <a:srgbClr val="0000FF"/>
              </a:solidFill>
            </a:endParaRPr>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None/>
              <a:defRPr/>
            </a:pPr>
            <a:r>
              <a:rPr lang="en-US" b="1" dirty="0" smtClean="0"/>
              <a:t>	The case of the other intellectual pillar of Western civilization, </a:t>
            </a:r>
            <a:r>
              <a:rPr lang="en-US" b="1" dirty="0" smtClean="0">
                <a:solidFill>
                  <a:srgbClr val="FF0000"/>
                </a:solidFill>
              </a:rPr>
              <a:t>mathematics</a:t>
            </a:r>
            <a:r>
              <a:rPr lang="en-US" b="1" dirty="0" smtClean="0"/>
              <a:t>, is interestingly different from the case of </a:t>
            </a:r>
            <a:r>
              <a:rPr lang="en-US" b="1" dirty="0" smtClean="0">
                <a:solidFill>
                  <a:srgbClr val="FF0000"/>
                </a:solidFill>
              </a:rPr>
              <a:t>language </a:t>
            </a:r>
            <a:r>
              <a:rPr lang="en-US" b="1" dirty="0" smtClean="0"/>
              <a:t>(and indeed it bears some similarities, but also some differences, to writing). Like language, mathematics clearly rests on </a:t>
            </a:r>
            <a:r>
              <a:rPr lang="en-US" b="1" dirty="0" smtClean="0">
                <a:solidFill>
                  <a:srgbClr val="FF0000"/>
                </a:solidFill>
              </a:rPr>
              <a:t>universally human ways of experiencing the world </a:t>
            </a:r>
            <a:r>
              <a:rPr lang="en-US" b="1" dirty="0" smtClean="0"/>
              <a:t>(many of which are shared with other primates) and also on some </a:t>
            </a:r>
            <a:r>
              <a:rPr lang="en-US" b="1" dirty="0" smtClean="0">
                <a:solidFill>
                  <a:srgbClr val="FF0000"/>
                </a:solidFill>
              </a:rPr>
              <a:t>processes of cultural creation</a:t>
            </a:r>
            <a:r>
              <a:rPr lang="en-US" b="1" dirty="0" smtClean="0"/>
              <a:t> and </a:t>
            </a:r>
            <a:r>
              <a:rPr lang="en-US" b="1" dirty="0" err="1" smtClean="0">
                <a:solidFill>
                  <a:srgbClr val="FF0000"/>
                </a:solidFill>
              </a:rPr>
              <a:t>sociogenesis</a:t>
            </a:r>
            <a:r>
              <a:rPr lang="en-US" b="1" dirty="0" smtClean="0"/>
              <a:t>. </a:t>
            </a:r>
            <a:endParaRPr lang="en-US" b="1"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The Cultural Origins of Human Cognition</a:t>
            </a:r>
            <a:r>
              <a:rPr lang="en-US" b="1" dirty="0" smtClean="0">
                <a:solidFill>
                  <a:srgbClr val="0000FF"/>
                </a:solidFill>
              </a:rPr>
              <a:t> </a:t>
            </a:r>
            <a:endParaRPr lang="en-US" b="1" dirty="0">
              <a:solidFill>
                <a:srgbClr val="0000FF"/>
              </a:solidFill>
            </a:endParaRP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en-US" b="1" dirty="0" smtClean="0"/>
              <a:t>	But in this case the </a:t>
            </a:r>
            <a:r>
              <a:rPr lang="en-US" b="1" dirty="0" smtClean="0">
                <a:solidFill>
                  <a:srgbClr val="FF0000"/>
                </a:solidFill>
              </a:rPr>
              <a:t>divergences </a:t>
            </a:r>
            <a:r>
              <a:rPr lang="en-US" b="1" dirty="0" smtClean="0"/>
              <a:t>among cultures are </a:t>
            </a:r>
            <a:r>
              <a:rPr lang="en-US" b="1" dirty="0" smtClean="0">
                <a:solidFill>
                  <a:srgbClr val="FF0000"/>
                </a:solidFill>
              </a:rPr>
              <a:t>much greater </a:t>
            </a:r>
            <a:r>
              <a:rPr lang="en-US" b="1" dirty="0" smtClean="0"/>
              <a:t>than in the case of </a:t>
            </a:r>
            <a:r>
              <a:rPr lang="en-US" b="1" dirty="0" smtClean="0">
                <a:solidFill>
                  <a:srgbClr val="FF0000"/>
                </a:solidFill>
              </a:rPr>
              <a:t>spoken languages</a:t>
            </a:r>
            <a:r>
              <a:rPr lang="en-US" b="1" dirty="0" smtClean="0"/>
              <a:t>. </a:t>
            </a:r>
            <a:r>
              <a:rPr lang="en-US" b="1" dirty="0" smtClean="0">
                <a:solidFill>
                  <a:srgbClr val="FF0000"/>
                </a:solidFill>
              </a:rPr>
              <a:t>All</a:t>
            </a:r>
            <a:r>
              <a:rPr lang="en-US" b="1" dirty="0" smtClean="0"/>
              <a:t> cultures have </a:t>
            </a:r>
            <a:r>
              <a:rPr lang="en-US" b="1" dirty="0" smtClean="0">
                <a:solidFill>
                  <a:srgbClr val="FF0000"/>
                </a:solidFill>
              </a:rPr>
              <a:t>complex forms of linguistic communication</a:t>
            </a:r>
            <a:r>
              <a:rPr lang="en-US" b="1" dirty="0" smtClean="0"/>
              <a:t>, with variations of complexity basically negligible, whereas </a:t>
            </a:r>
            <a:r>
              <a:rPr lang="en-US" b="1" dirty="0" smtClean="0">
                <a:solidFill>
                  <a:srgbClr val="FF0000"/>
                </a:solidFill>
              </a:rPr>
              <a:t>some</a:t>
            </a:r>
            <a:r>
              <a:rPr lang="en-US" b="1" dirty="0" smtClean="0"/>
              <a:t> </a:t>
            </a:r>
            <a:r>
              <a:rPr lang="en-US" b="1" dirty="0" smtClean="0">
                <a:solidFill>
                  <a:srgbClr val="FF0000"/>
                </a:solidFill>
              </a:rPr>
              <a:t>cultures</a:t>
            </a:r>
            <a:r>
              <a:rPr lang="en-US" b="1" dirty="0" smtClean="0"/>
              <a:t> have </a:t>
            </a:r>
            <a:r>
              <a:rPr lang="en-US" b="1" dirty="0" smtClean="0">
                <a:solidFill>
                  <a:srgbClr val="FF0000"/>
                </a:solidFill>
              </a:rPr>
              <a:t>highly complex systems of mathematics </a:t>
            </a:r>
            <a:r>
              <a:rPr lang="en-US" b="1" dirty="0" smtClean="0"/>
              <a:t>(practiced by only some of their members) as compared with </a:t>
            </a:r>
            <a:r>
              <a:rPr lang="en-US" b="1" dirty="0" smtClean="0">
                <a:solidFill>
                  <a:srgbClr val="FF0000"/>
                </a:solidFill>
              </a:rPr>
              <a:t>other cultures </a:t>
            </a:r>
            <a:r>
              <a:rPr lang="en-US" b="1" dirty="0" smtClean="0"/>
              <a:t>that have fairly </a:t>
            </a:r>
            <a:r>
              <a:rPr lang="en-US" b="1" dirty="0" smtClean="0">
                <a:solidFill>
                  <a:srgbClr val="FF0000"/>
                </a:solidFill>
              </a:rPr>
              <a:t>simple systems of numbers and counting</a:t>
            </a:r>
            <a:r>
              <a:rPr lang="en-US" b="1" dirty="0" smtClean="0"/>
              <a:t>. </a:t>
            </a:r>
            <a:endParaRPr lang="en-US" b="1"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The Cultural Origins of Human Cognition</a:t>
            </a:r>
            <a:r>
              <a:rPr lang="en-US" b="1" dirty="0" smtClean="0">
                <a:solidFill>
                  <a:srgbClr val="0000FF"/>
                </a:solidFill>
              </a:rPr>
              <a:t> </a:t>
            </a:r>
            <a:endParaRPr lang="en-US" dirty="0">
              <a:solidFill>
                <a:srgbClr val="0000FF"/>
              </a:solidFill>
            </a:endParaRP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None/>
              <a:defRPr/>
            </a:pPr>
            <a:r>
              <a:rPr lang="en-US" b="1" dirty="0" smtClean="0"/>
              <a:t>	In general, the reasons for the great cultural differences in mathematical practices are not difficult to discern. First </a:t>
            </a:r>
            <a:r>
              <a:rPr lang="en-US" b="1" dirty="0" smtClean="0">
                <a:solidFill>
                  <a:srgbClr val="FF0000"/>
                </a:solidFill>
              </a:rPr>
              <a:t>different cultures and persons have different needs for mathematics</a:t>
            </a:r>
            <a:r>
              <a:rPr lang="en-US" b="1" dirty="0" smtClean="0"/>
              <a:t>. Most cultures and persons have the need to keep track of goods, for which a few number words expressed in natural language will suffice. When a culture or person needs to count objects or measure things more precisely—for example, in complex building projects or the like – the need for more complex mathematics arises. </a:t>
            </a:r>
            <a:endParaRPr lang="en-US" b="1"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i="1" dirty="0" smtClean="0">
                <a:solidFill>
                  <a:srgbClr val="0000FF"/>
                </a:solidFill>
              </a:rPr>
              <a:t>The Cultural Origins of Human Cognition</a:t>
            </a:r>
            <a:r>
              <a:rPr lang="en-US" b="1" dirty="0" smtClean="0">
                <a:solidFill>
                  <a:srgbClr val="0000FF"/>
                </a:solidFill>
              </a:rPr>
              <a:t> </a:t>
            </a:r>
            <a:endParaRPr lang="en-US" dirty="0">
              <a:solidFill>
                <a:srgbClr val="0000FF"/>
              </a:solidFill>
            </a:endParaRP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None/>
              <a:defRPr/>
            </a:pPr>
            <a:r>
              <a:rPr lang="en-US" b="1" dirty="0" smtClean="0"/>
              <a:t>	</a:t>
            </a:r>
            <a:r>
              <a:rPr lang="en-US" b="1" dirty="0" smtClean="0">
                <a:solidFill>
                  <a:srgbClr val="FF0000"/>
                </a:solidFill>
              </a:rPr>
              <a:t>Modern science</a:t>
            </a:r>
            <a:r>
              <a:rPr lang="en-US" b="1" dirty="0" smtClean="0"/>
              <a:t> as an enterprise, practiced by only some people in some cultures, presents a whole host of new problems that require </a:t>
            </a:r>
            <a:r>
              <a:rPr lang="en-US" b="1" dirty="0" smtClean="0">
                <a:solidFill>
                  <a:srgbClr val="FF0000"/>
                </a:solidFill>
              </a:rPr>
              <a:t>complex mathematical techniques </a:t>
            </a:r>
            <a:r>
              <a:rPr lang="en-US" b="1" dirty="0" smtClean="0"/>
              <a:t>for their solution. But—and this is </a:t>
            </a:r>
            <a:r>
              <a:rPr lang="en-US" b="1" dirty="0" smtClean="0">
                <a:solidFill>
                  <a:srgbClr val="FF0000"/>
                </a:solidFill>
              </a:rPr>
              <a:t>the analogy to writing—complex mathematics </a:t>
            </a:r>
            <a:r>
              <a:rPr lang="en-US" b="1" dirty="0" smtClean="0"/>
              <a:t>as we know it today can only be accomplished through the use of </a:t>
            </a:r>
            <a:r>
              <a:rPr lang="en-US" b="1" dirty="0" smtClean="0">
                <a:solidFill>
                  <a:srgbClr val="FF0000"/>
                </a:solidFill>
              </a:rPr>
              <a:t>certain forms of graphic symbols</a:t>
            </a:r>
            <a:r>
              <a:rPr lang="en-US" b="1" dirty="0" smtClean="0"/>
              <a:t>. In particular, the Arabic system of numeration is much superior to older Western systems for the purposes of complex mathematics (e.g., Roman numerals).</a:t>
            </a:r>
            <a:endParaRPr lang="en-US" b="1"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381000"/>
            <a:ext cx="8229600" cy="1143000"/>
          </a:xfrm>
          <a:prstGeom prst="rect">
            <a:avLst/>
          </a:prstGeom>
        </p:spPr>
        <p:txBody>
          <a:bodyPr>
            <a:normAutofit/>
          </a:bodyPr>
          <a:lstStyle/>
          <a:p>
            <a:pPr algn="ctr" fontAlgn="auto">
              <a:spcAft>
                <a:spcPts val="0"/>
              </a:spcAft>
              <a:defRPr/>
            </a:pPr>
            <a:r>
              <a:rPr lang="en-US" sz="5400" b="1" dirty="0">
                <a:solidFill>
                  <a:srgbClr val="0000FF"/>
                </a:solidFill>
                <a:latin typeface="+mj-lt"/>
                <a:ea typeface="+mj-ea"/>
                <a:cs typeface="+mj-cs"/>
              </a:rPr>
              <a:t>Logic-Language-World</a:t>
            </a:r>
          </a:p>
        </p:txBody>
      </p:sp>
      <p:sp>
        <p:nvSpPr>
          <p:cNvPr id="151554" name="Content Placeholder 2"/>
          <p:cNvSpPr txBox="1">
            <a:spLocks/>
          </p:cNvSpPr>
          <p:nvPr/>
        </p:nvSpPr>
        <p:spPr bwMode="auto">
          <a:xfrm>
            <a:off x="457200" y="1447800"/>
            <a:ext cx="8229600" cy="4525963"/>
          </a:xfrm>
          <a:prstGeom prst="rect">
            <a:avLst/>
          </a:prstGeom>
          <a:noFill/>
          <a:ln w="9525">
            <a:noFill/>
            <a:miter lim="800000"/>
            <a:headEnd/>
            <a:tailEnd/>
          </a:ln>
        </p:spPr>
        <p:txBody>
          <a:bodyPr/>
          <a:lstStyle/>
          <a:p>
            <a:pPr marL="342900" indent="-342900">
              <a:spcBef>
                <a:spcPct val="20000"/>
              </a:spcBef>
            </a:pPr>
            <a:r>
              <a:rPr lang="en-US" sz="3200" b="1" dirty="0">
                <a:latin typeface="Calibri" pitchFamily="34" charset="0"/>
              </a:rPr>
              <a:t>Three steps:	</a:t>
            </a:r>
          </a:p>
          <a:p>
            <a:pPr marL="342900" indent="-342900">
              <a:spcBef>
                <a:spcPct val="20000"/>
              </a:spcBef>
            </a:pPr>
            <a:r>
              <a:rPr lang="en-US" sz="3200" b="1" dirty="0">
                <a:solidFill>
                  <a:srgbClr val="FF0000"/>
                </a:solidFill>
                <a:latin typeface="Calibri" pitchFamily="34" charset="0"/>
              </a:rPr>
              <a:t>	Logic</a:t>
            </a:r>
            <a:r>
              <a:rPr lang="en-US" sz="3200" b="1" dirty="0">
                <a:latin typeface="Calibri" pitchFamily="34" charset="0"/>
              </a:rPr>
              <a:t> is about </a:t>
            </a:r>
            <a:r>
              <a:rPr lang="en-US" sz="3200" b="1" dirty="0">
                <a:solidFill>
                  <a:srgbClr val="FF0000"/>
                </a:solidFill>
                <a:latin typeface="Calibri" pitchFamily="34" charset="0"/>
              </a:rPr>
              <a:t>Language</a:t>
            </a:r>
            <a:r>
              <a:rPr lang="en-US" sz="3200" b="1" dirty="0">
                <a:latin typeface="Calibri" pitchFamily="34" charset="0"/>
              </a:rPr>
              <a:t>, </a:t>
            </a:r>
          </a:p>
          <a:p>
            <a:pPr marL="342900" indent="-342900">
              <a:spcBef>
                <a:spcPct val="20000"/>
              </a:spcBef>
            </a:pPr>
            <a:r>
              <a:rPr lang="en-US" sz="3200" b="1" dirty="0">
                <a:latin typeface="Calibri" pitchFamily="34" charset="0"/>
              </a:rPr>
              <a:t>	</a:t>
            </a:r>
            <a:r>
              <a:rPr lang="en-US" sz="3200" b="1" dirty="0">
                <a:solidFill>
                  <a:srgbClr val="FF0000"/>
                </a:solidFill>
                <a:latin typeface="Calibri" pitchFamily="34" charset="0"/>
              </a:rPr>
              <a:t>Language</a:t>
            </a:r>
            <a:r>
              <a:rPr lang="en-US" sz="3200" b="1" dirty="0">
                <a:latin typeface="Calibri" pitchFamily="34" charset="0"/>
              </a:rPr>
              <a:t> is about </a:t>
            </a:r>
            <a:r>
              <a:rPr lang="en-US" sz="3200" b="1" dirty="0">
                <a:solidFill>
                  <a:srgbClr val="FF0000"/>
                </a:solidFill>
                <a:latin typeface="Calibri" pitchFamily="34" charset="0"/>
              </a:rPr>
              <a:t>The World.</a:t>
            </a:r>
            <a:endParaRPr lang="en-US" sz="3200" b="1" dirty="0">
              <a:latin typeface="Calibri" pitchFamily="34" charset="0"/>
            </a:endParaRPr>
          </a:p>
          <a:p>
            <a:pPr marL="342900" indent="-342900">
              <a:spcBef>
                <a:spcPct val="20000"/>
              </a:spcBef>
              <a:buFont typeface="Arial" charset="0"/>
              <a:buNone/>
            </a:pPr>
            <a:r>
              <a:rPr lang="en-US" sz="3200" b="1" dirty="0">
                <a:solidFill>
                  <a:srgbClr val="00B050"/>
                </a:solidFill>
                <a:latin typeface="Calibri" pitchFamily="34" charset="0"/>
              </a:rPr>
              <a:t> </a:t>
            </a:r>
            <a:r>
              <a:rPr lang="en-US" sz="3200" b="1" dirty="0" err="1">
                <a:solidFill>
                  <a:srgbClr val="FF0000"/>
                </a:solidFill>
                <a:latin typeface="Calibri" pitchFamily="34" charset="0"/>
              </a:rPr>
              <a:t>Panlogism</a:t>
            </a:r>
            <a:endParaRPr lang="en-US" sz="3200" b="1" dirty="0">
              <a:solidFill>
                <a:srgbClr val="FF0000"/>
              </a:solidFill>
              <a:latin typeface="Calibri" pitchFamily="34" charset="0"/>
            </a:endParaRPr>
          </a:p>
          <a:p>
            <a:pPr marL="742950" lvl="1" indent="-285750">
              <a:spcBef>
                <a:spcPct val="20000"/>
              </a:spcBef>
              <a:buFont typeface="Arial" charset="0"/>
              <a:buChar char="–"/>
            </a:pPr>
            <a:r>
              <a:rPr lang="en-US" sz="2800" b="1" dirty="0">
                <a:latin typeface="Calibri" pitchFamily="34" charset="0"/>
              </a:rPr>
              <a:t>The attempt to “short circuit” this process by </a:t>
            </a:r>
            <a:r>
              <a:rPr lang="en-US" sz="2800" b="1" dirty="0">
                <a:solidFill>
                  <a:srgbClr val="FF0000"/>
                </a:solidFill>
                <a:latin typeface="Calibri" pitchFamily="34" charset="0"/>
              </a:rPr>
              <a:t>identifying </a:t>
            </a:r>
            <a:r>
              <a:rPr lang="en-US" sz="2800" b="1" dirty="0">
                <a:latin typeface="Calibri" pitchFamily="34" charset="0"/>
              </a:rPr>
              <a:t>the </a:t>
            </a:r>
            <a:r>
              <a:rPr lang="en-US" sz="2800" b="1" dirty="0" smtClean="0">
                <a:solidFill>
                  <a:srgbClr val="FF0000"/>
                </a:solidFill>
                <a:latin typeface="Calibri" pitchFamily="34" charset="0"/>
              </a:rPr>
              <a:t>linguistic  </a:t>
            </a:r>
            <a:r>
              <a:rPr lang="en-US" sz="2800" b="1" dirty="0">
                <a:solidFill>
                  <a:srgbClr val="FF0000"/>
                </a:solidFill>
                <a:latin typeface="Calibri" pitchFamily="34" charset="0"/>
              </a:rPr>
              <a:t>object </a:t>
            </a:r>
            <a:r>
              <a:rPr lang="en-US" sz="2800" b="1" dirty="0" smtClean="0">
                <a:latin typeface="Calibri" pitchFamily="34" charset="0"/>
              </a:rPr>
              <a:t>the “</a:t>
            </a:r>
            <a:r>
              <a:rPr lang="en-US" sz="2800" b="1" dirty="0" smtClean="0">
                <a:solidFill>
                  <a:srgbClr val="FF0000"/>
                </a:solidFill>
                <a:latin typeface="Calibri" pitchFamily="34" charset="0"/>
              </a:rPr>
              <a:t>object in the world</a:t>
            </a:r>
            <a:r>
              <a:rPr lang="en-US" sz="2800" b="1" dirty="0" smtClean="0">
                <a:latin typeface="Calibri" pitchFamily="34" charset="0"/>
              </a:rPr>
              <a:t>” </a:t>
            </a:r>
            <a:r>
              <a:rPr lang="en-US" sz="2800" b="1" dirty="0">
                <a:latin typeface="Calibri" pitchFamily="34" charset="0"/>
              </a:rPr>
              <a:t>leads to the assertion:</a:t>
            </a:r>
          </a:p>
          <a:p>
            <a:pPr marL="342900" indent="-342900">
              <a:spcBef>
                <a:spcPct val="20000"/>
              </a:spcBef>
              <a:buFont typeface="Arial" charset="0"/>
              <a:buNone/>
            </a:pPr>
            <a:r>
              <a:rPr lang="en-US" sz="3200" b="1" dirty="0">
                <a:latin typeface="Calibri" pitchFamily="34" charset="0"/>
              </a:rPr>
              <a:t>	              </a:t>
            </a:r>
            <a:r>
              <a:rPr lang="en-US" sz="3200" b="1" dirty="0">
                <a:solidFill>
                  <a:srgbClr val="FF0000"/>
                </a:solidFill>
                <a:latin typeface="Calibri" pitchFamily="34" charset="0"/>
              </a:rPr>
              <a:t>Logic is about The </a:t>
            </a:r>
            <a:r>
              <a:rPr lang="en-US" sz="3200" b="1" dirty="0" err="1" smtClean="0">
                <a:solidFill>
                  <a:srgbClr val="FF0000"/>
                </a:solidFill>
                <a:latin typeface="Calibri" pitchFamily="34" charset="0"/>
              </a:rPr>
              <a:t>World</a:t>
            </a:r>
            <a:r>
              <a:rPr lang="en-US" sz="3200" b="1" dirty="0" err="1">
                <a:latin typeface="Calibri" pitchFamily="34" charset="0"/>
              </a:rPr>
              <a:t>and</a:t>
            </a:r>
            <a:r>
              <a:rPr lang="en-US" sz="3200" b="1" dirty="0">
                <a:latin typeface="Calibri" pitchFamily="34" charset="0"/>
              </a:rPr>
              <a:t> </a:t>
            </a:r>
            <a:endParaRPr lang="en-US" sz="3200" b="1" dirty="0">
              <a:solidFill>
                <a:srgbClr val="FF0000"/>
              </a:solidFill>
              <a:latin typeface="Calibri" pitchFamily="34" charset="0"/>
            </a:endParaRPr>
          </a:p>
          <a:p>
            <a:pPr marL="342900" indent="-342900">
              <a:spcBef>
                <a:spcPct val="20000"/>
              </a:spcBef>
              <a:buFont typeface="Arial" charset="0"/>
              <a:buChar char="•"/>
            </a:pPr>
            <a:endParaRPr lang="en-US" sz="3200" dirty="0">
              <a:latin typeface="Calibri"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381000"/>
            <a:ext cx="8229600" cy="1143000"/>
          </a:xfrm>
          <a:prstGeom prst="rect">
            <a:avLst/>
          </a:prstGeom>
        </p:spPr>
        <p:txBody>
          <a:bodyPr>
            <a:normAutofit fontScale="77500" lnSpcReduction="20000"/>
          </a:bodyPr>
          <a:lstStyle/>
          <a:p>
            <a:pPr algn="ctr" fontAlgn="auto">
              <a:spcAft>
                <a:spcPts val="0"/>
              </a:spcAft>
              <a:defRPr/>
            </a:pPr>
            <a:r>
              <a:rPr lang="en-US" sz="5400" b="1" dirty="0">
                <a:solidFill>
                  <a:srgbClr val="0000FF"/>
                </a:solidFill>
                <a:latin typeface="+mj-lt"/>
                <a:ea typeface="+mj-ea"/>
                <a:cs typeface="+mj-cs"/>
              </a:rPr>
              <a:t>Mathematics-</a:t>
            </a:r>
            <a:r>
              <a:rPr lang="en-US" sz="5400" b="1" dirty="0">
                <a:solidFill>
                  <a:srgbClr val="0000FF"/>
                </a:solidFill>
                <a:latin typeface="+mn-lt"/>
              </a:rPr>
              <a:t> Concrete-in-Thought </a:t>
            </a:r>
            <a:r>
              <a:rPr lang="en-US" sz="5400" b="1" dirty="0">
                <a:solidFill>
                  <a:srgbClr val="0000FF"/>
                </a:solidFill>
                <a:latin typeface="+mj-lt"/>
                <a:ea typeface="+mj-ea"/>
                <a:cs typeface="+mj-cs"/>
              </a:rPr>
              <a:t>-</a:t>
            </a:r>
            <a:r>
              <a:rPr lang="en-US" sz="5400" b="1" dirty="0">
                <a:solidFill>
                  <a:srgbClr val="0000FF"/>
                </a:solidFill>
                <a:latin typeface="+mn-lt"/>
              </a:rPr>
              <a:t> Real Object</a:t>
            </a:r>
            <a:endParaRPr lang="en-US" sz="5400" b="1" dirty="0">
              <a:solidFill>
                <a:srgbClr val="0000FF"/>
              </a:solidFill>
              <a:latin typeface="+mj-lt"/>
              <a:ea typeface="+mj-ea"/>
              <a:cs typeface="+mj-cs"/>
            </a:endParaRPr>
          </a:p>
        </p:txBody>
      </p:sp>
      <p:sp>
        <p:nvSpPr>
          <p:cNvPr id="153602" name="Content Placeholder 2"/>
          <p:cNvSpPr txBox="1">
            <a:spLocks/>
          </p:cNvSpPr>
          <p:nvPr/>
        </p:nvSpPr>
        <p:spPr bwMode="auto">
          <a:xfrm>
            <a:off x="457200" y="1447800"/>
            <a:ext cx="8229600" cy="4525963"/>
          </a:xfrm>
          <a:prstGeom prst="rect">
            <a:avLst/>
          </a:prstGeom>
          <a:noFill/>
          <a:ln w="9525">
            <a:noFill/>
            <a:miter lim="800000"/>
            <a:headEnd/>
            <a:tailEnd/>
          </a:ln>
        </p:spPr>
        <p:txBody>
          <a:bodyPr/>
          <a:lstStyle/>
          <a:p>
            <a:pPr marL="342900" indent="-342900">
              <a:spcBef>
                <a:spcPct val="20000"/>
              </a:spcBef>
            </a:pPr>
            <a:r>
              <a:rPr lang="en-US" sz="3200" b="1" dirty="0">
                <a:latin typeface="Calibri" pitchFamily="34" charset="0"/>
              </a:rPr>
              <a:t>Three steps:	</a:t>
            </a:r>
          </a:p>
          <a:p>
            <a:pPr marL="342900" indent="-342900">
              <a:spcBef>
                <a:spcPct val="20000"/>
              </a:spcBef>
            </a:pPr>
            <a:r>
              <a:rPr lang="en-US" sz="3200" b="1" dirty="0">
                <a:solidFill>
                  <a:srgbClr val="FF0000"/>
                </a:solidFill>
                <a:latin typeface="Calibri" pitchFamily="34" charset="0"/>
              </a:rPr>
              <a:t>	Mathematics</a:t>
            </a:r>
            <a:r>
              <a:rPr lang="en-US" sz="3200" b="1" dirty="0">
                <a:latin typeface="Calibri" pitchFamily="34" charset="0"/>
              </a:rPr>
              <a:t> is about </a:t>
            </a:r>
            <a:r>
              <a:rPr lang="en-US" sz="3200" b="1" dirty="0">
                <a:solidFill>
                  <a:srgbClr val="FF0000"/>
                </a:solidFill>
                <a:latin typeface="Calibri" pitchFamily="34" charset="0"/>
              </a:rPr>
              <a:t>Concrete-in-Thought</a:t>
            </a:r>
            <a:r>
              <a:rPr lang="en-US" sz="3200" b="1" dirty="0">
                <a:latin typeface="Calibri" pitchFamily="34" charset="0"/>
              </a:rPr>
              <a:t>, </a:t>
            </a:r>
          </a:p>
          <a:p>
            <a:pPr marL="342900" indent="-342900">
              <a:spcBef>
                <a:spcPct val="20000"/>
              </a:spcBef>
            </a:pPr>
            <a:r>
              <a:rPr lang="en-US" sz="3200" b="1" dirty="0">
                <a:latin typeface="Calibri" pitchFamily="34" charset="0"/>
              </a:rPr>
              <a:t>	</a:t>
            </a:r>
            <a:r>
              <a:rPr lang="en-US" sz="3200" b="1" dirty="0">
                <a:solidFill>
                  <a:srgbClr val="FF0000"/>
                </a:solidFill>
                <a:latin typeface="Calibri" pitchFamily="34" charset="0"/>
              </a:rPr>
              <a:t>Concrete-in-Thought</a:t>
            </a:r>
            <a:r>
              <a:rPr lang="en-US" sz="3200" b="1" dirty="0">
                <a:latin typeface="Calibri" pitchFamily="34" charset="0"/>
              </a:rPr>
              <a:t> is about </a:t>
            </a:r>
            <a:r>
              <a:rPr lang="en-US" sz="3200" b="1" dirty="0">
                <a:solidFill>
                  <a:srgbClr val="FF0000"/>
                </a:solidFill>
                <a:latin typeface="Calibri" pitchFamily="34" charset="0"/>
              </a:rPr>
              <a:t>The Real 	Object</a:t>
            </a:r>
            <a:endParaRPr lang="en-US" sz="3200" b="1" dirty="0">
              <a:latin typeface="Calibri" pitchFamily="34" charset="0"/>
            </a:endParaRPr>
          </a:p>
          <a:p>
            <a:pPr marL="342900" indent="-342900">
              <a:spcBef>
                <a:spcPct val="20000"/>
              </a:spcBef>
              <a:buFont typeface="Arial" charset="0"/>
              <a:buNone/>
            </a:pPr>
            <a:r>
              <a:rPr lang="en-US" sz="3200" b="1" dirty="0">
                <a:solidFill>
                  <a:srgbClr val="00B050"/>
                </a:solidFill>
                <a:latin typeface="Calibri" pitchFamily="34" charset="0"/>
              </a:rPr>
              <a:t> </a:t>
            </a:r>
            <a:r>
              <a:rPr lang="en-US" sz="3200" b="1" dirty="0">
                <a:solidFill>
                  <a:srgbClr val="FF0000"/>
                </a:solidFill>
                <a:latin typeface="Calibri" pitchFamily="34" charset="0"/>
              </a:rPr>
              <a:t>Platonism</a:t>
            </a:r>
          </a:p>
          <a:p>
            <a:pPr marL="742950" lvl="1" indent="-285750">
              <a:spcBef>
                <a:spcPct val="20000"/>
              </a:spcBef>
              <a:buFont typeface="Arial" charset="0"/>
              <a:buChar char="–"/>
            </a:pPr>
            <a:r>
              <a:rPr lang="en-US" sz="2800" b="1" dirty="0">
                <a:latin typeface="Calibri" pitchFamily="34" charset="0"/>
              </a:rPr>
              <a:t>The attempt to “short circuit” this process by </a:t>
            </a:r>
            <a:r>
              <a:rPr lang="en-US" sz="2800" b="1" dirty="0">
                <a:solidFill>
                  <a:srgbClr val="FF0000"/>
                </a:solidFill>
                <a:latin typeface="Calibri" pitchFamily="34" charset="0"/>
              </a:rPr>
              <a:t>identifying</a:t>
            </a:r>
            <a:r>
              <a:rPr lang="en-US" sz="2800" b="1" dirty="0">
                <a:latin typeface="Calibri" pitchFamily="34" charset="0"/>
              </a:rPr>
              <a:t> </a:t>
            </a:r>
            <a:r>
              <a:rPr lang="en-US" sz="2800" b="1" dirty="0" smtClean="0">
                <a:latin typeface="Calibri" pitchFamily="34" charset="0"/>
              </a:rPr>
              <a:t>the “</a:t>
            </a:r>
            <a:r>
              <a:rPr lang="en-US" sz="2800" b="1" dirty="0">
                <a:solidFill>
                  <a:srgbClr val="FF0000"/>
                </a:solidFill>
                <a:latin typeface="Calibri" pitchFamily="34" charset="0"/>
              </a:rPr>
              <a:t>concrete-in- thought</a:t>
            </a:r>
            <a:r>
              <a:rPr lang="en-US" sz="2800" b="1" dirty="0">
                <a:latin typeface="Calibri" pitchFamily="34" charset="0"/>
              </a:rPr>
              <a:t>” </a:t>
            </a:r>
            <a:r>
              <a:rPr lang="en-US" sz="2800" b="1" dirty="0" smtClean="0">
                <a:latin typeface="Calibri" pitchFamily="34" charset="0"/>
              </a:rPr>
              <a:t> and the </a:t>
            </a:r>
            <a:r>
              <a:rPr lang="en-US" sz="2800" b="1" dirty="0" smtClean="0">
                <a:solidFill>
                  <a:srgbClr val="FF0000"/>
                </a:solidFill>
                <a:latin typeface="Calibri" pitchFamily="34" charset="0"/>
              </a:rPr>
              <a:t>real object </a:t>
            </a:r>
            <a:r>
              <a:rPr lang="en-US" sz="2800" b="1" dirty="0" smtClean="0">
                <a:latin typeface="Calibri" pitchFamily="34" charset="0"/>
              </a:rPr>
              <a:t>leads </a:t>
            </a:r>
            <a:r>
              <a:rPr lang="en-US" sz="2800" b="1" dirty="0">
                <a:latin typeface="Calibri" pitchFamily="34" charset="0"/>
              </a:rPr>
              <a:t>to the assertion:</a:t>
            </a:r>
          </a:p>
          <a:p>
            <a:pPr marL="342900" indent="-342900">
              <a:spcBef>
                <a:spcPct val="20000"/>
              </a:spcBef>
              <a:buFont typeface="Arial" charset="0"/>
              <a:buNone/>
            </a:pPr>
            <a:r>
              <a:rPr lang="en-US" sz="3200" b="1" dirty="0">
                <a:latin typeface="Calibri" pitchFamily="34" charset="0"/>
              </a:rPr>
              <a:t>	              </a:t>
            </a:r>
            <a:r>
              <a:rPr lang="en-US" sz="3200" b="1" dirty="0">
                <a:solidFill>
                  <a:srgbClr val="FF0000"/>
                </a:solidFill>
                <a:latin typeface="Calibri" pitchFamily="34" charset="0"/>
              </a:rPr>
              <a:t>Mathematics is about The World</a:t>
            </a:r>
          </a:p>
          <a:p>
            <a:pPr marL="342900" indent="-342900">
              <a:spcBef>
                <a:spcPct val="20000"/>
              </a:spcBef>
              <a:buFont typeface="Arial" charset="0"/>
              <a:buChar char="•"/>
            </a:pPr>
            <a:endParaRPr lang="en-US" sz="3200" dirty="0">
              <a:latin typeface="Calibri"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Title 1"/>
          <p:cNvSpPr>
            <a:spLocks noGrp="1"/>
          </p:cNvSpPr>
          <p:nvPr>
            <p:ph type="title"/>
          </p:nvPr>
        </p:nvSpPr>
        <p:spPr>
          <a:xfrm>
            <a:off x="457200" y="457200"/>
            <a:ext cx="8229600" cy="1143000"/>
          </a:xfrm>
        </p:spPr>
        <p:txBody>
          <a:bodyPr/>
          <a:lstStyle/>
          <a:p>
            <a:pPr eaLnBrk="1" hangingPunct="1"/>
            <a:r>
              <a:rPr lang="en-US" b="1" smtClean="0">
                <a:solidFill>
                  <a:srgbClr val="0000FF"/>
                </a:solidFill>
              </a:rPr>
              <a:t>Simplest Example-The Integers</a:t>
            </a:r>
            <a:endParaRPr lang="en-US" smtClean="0">
              <a:solidFill>
                <a:srgbClr val="0000FF"/>
              </a:solidFill>
            </a:endParaRPr>
          </a:p>
        </p:txBody>
      </p:sp>
      <p:sp>
        <p:nvSpPr>
          <p:cNvPr id="155650" name="Content Placeholder 2"/>
          <p:cNvSpPr>
            <a:spLocks noGrp="1"/>
          </p:cNvSpPr>
          <p:nvPr>
            <p:ph idx="1"/>
          </p:nvPr>
        </p:nvSpPr>
        <p:spPr/>
        <p:txBody>
          <a:bodyPr/>
          <a:lstStyle/>
          <a:p>
            <a:pPr eaLnBrk="1" hangingPunct="1">
              <a:buFont typeface="Arial" charset="0"/>
              <a:buNone/>
            </a:pPr>
            <a:r>
              <a:rPr lang="en-US" sz="3600" b="1" smtClean="0"/>
              <a:t>	Everyone knows that </a:t>
            </a:r>
            <a:r>
              <a:rPr lang="en-US" sz="3600" b="1" smtClean="0">
                <a:solidFill>
                  <a:srgbClr val="FF0000"/>
                </a:solidFill>
              </a:rPr>
              <a:t>geometry </a:t>
            </a:r>
            <a:r>
              <a:rPr lang="en-US" sz="3600" b="1" smtClean="0"/>
              <a:t>originated in </a:t>
            </a:r>
            <a:r>
              <a:rPr lang="en-US" sz="3600" b="1" smtClean="0">
                <a:solidFill>
                  <a:srgbClr val="FF0000"/>
                </a:solidFill>
              </a:rPr>
              <a:t>land measurement</a:t>
            </a:r>
            <a:r>
              <a:rPr lang="en-US" sz="3600" b="1" smtClean="0"/>
              <a:t>; but many don't know about the </a:t>
            </a:r>
            <a:r>
              <a:rPr lang="en-US" sz="3600" b="1" smtClean="0">
                <a:solidFill>
                  <a:srgbClr val="FF0000"/>
                </a:solidFill>
              </a:rPr>
              <a:t>similar origins of arithmetic</a:t>
            </a:r>
            <a:r>
              <a:rPr lang="en-US" sz="3600" b="1" smtClean="0"/>
              <a:t>. Recent work on Mesopotamian numerical symbolism shows that the "</a:t>
            </a:r>
            <a:r>
              <a:rPr lang="en-US" sz="3600" b="1" smtClean="0">
                <a:solidFill>
                  <a:srgbClr val="FF0000"/>
                </a:solidFill>
              </a:rPr>
              <a:t>pure</a:t>
            </a:r>
            <a:r>
              <a:rPr lang="en-US" sz="3600" b="1" smtClean="0"/>
              <a:t>" </a:t>
            </a:r>
            <a:r>
              <a:rPr lang="en-US" sz="3600" b="1" smtClean="0">
                <a:solidFill>
                  <a:srgbClr val="FF0000"/>
                </a:solidFill>
              </a:rPr>
              <a:t>integers</a:t>
            </a:r>
            <a:r>
              <a:rPr lang="en-US" sz="3600" b="1" smtClean="0"/>
              <a:t> are </a:t>
            </a:r>
            <a:r>
              <a:rPr lang="en-US" sz="3600" b="1" smtClean="0">
                <a:solidFill>
                  <a:srgbClr val="FF0000"/>
                </a:solidFill>
              </a:rPr>
              <a:t>not so pure</a:t>
            </a:r>
            <a:r>
              <a:rPr lang="en-US" sz="3600" b="1" smtClean="0"/>
              <a:t> in origin.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p:cNvSpPr>
          <p:nvPr>
            <p:ph type="title"/>
          </p:nvPr>
        </p:nvSpPr>
        <p:spPr/>
        <p:txBody>
          <a:bodyPr/>
          <a:lstStyle/>
          <a:p>
            <a:pPr eaLnBrk="1" hangingPunct="1"/>
            <a:r>
              <a:rPr lang="en-US" sz="7200" b="1" smtClean="0">
                <a:solidFill>
                  <a:srgbClr val="0000FF"/>
                </a:solidFill>
              </a:rPr>
              <a:t/>
            </a:r>
            <a:br>
              <a:rPr lang="en-US" sz="7200" b="1" smtClean="0">
                <a:solidFill>
                  <a:srgbClr val="0000FF"/>
                </a:solidFill>
              </a:rPr>
            </a:br>
            <a:r>
              <a:rPr lang="en-US" sz="7200" b="1" smtClean="0">
                <a:solidFill>
                  <a:srgbClr val="0000FF"/>
                </a:solidFill>
              </a:rPr>
              <a:t>Eleanor Robson</a:t>
            </a:r>
            <a:r>
              <a:rPr lang="en-US" sz="4000" i="1" smtClean="0"/>
              <a:t/>
            </a:r>
            <a:br>
              <a:rPr lang="en-US" sz="4000" i="1" smtClean="0"/>
            </a:br>
            <a:endParaRPr lang="en-US" sz="4000" i="1" smtClean="0"/>
          </a:p>
        </p:txBody>
      </p:sp>
      <p:sp>
        <p:nvSpPr>
          <p:cNvPr id="158722" name="Rectangle 3"/>
          <p:cNvSpPr>
            <a:spLocks noGrp="1"/>
          </p:cNvSpPr>
          <p:nvPr>
            <p:ph type="body" idx="1"/>
          </p:nvPr>
        </p:nvSpPr>
        <p:spPr>
          <a:xfrm>
            <a:off x="457200" y="1646238"/>
            <a:ext cx="8229600" cy="4525962"/>
          </a:xfrm>
        </p:spPr>
        <p:txBody>
          <a:bodyPr/>
          <a:lstStyle/>
          <a:p>
            <a:pPr eaLnBrk="1" hangingPunct="1">
              <a:buFont typeface="Arial" charset="0"/>
              <a:buNone/>
            </a:pPr>
            <a:r>
              <a:rPr lang="en-US" b="1" i="1" smtClean="0"/>
              <a:t>   </a:t>
            </a:r>
            <a:endParaRPr lang="en-US" sz="4800" b="1" i="1" smtClean="0"/>
          </a:p>
        </p:txBody>
      </p:sp>
      <p:pic>
        <p:nvPicPr>
          <p:cNvPr id="158723" name="Picture 7" descr="robson"/>
          <p:cNvPicPr>
            <a:picLocks noChangeAspect="1" noChangeArrowheads="1"/>
          </p:cNvPicPr>
          <p:nvPr/>
        </p:nvPicPr>
        <p:blipFill>
          <a:blip r:embed="rId2" cstate="print"/>
          <a:srcRect/>
          <a:stretch>
            <a:fillRect/>
          </a:stretch>
        </p:blipFill>
        <p:spPr bwMode="auto">
          <a:xfrm>
            <a:off x="912813" y="1828800"/>
            <a:ext cx="4062412" cy="4062413"/>
          </a:xfrm>
          <a:prstGeom prst="rect">
            <a:avLst/>
          </a:prstGeom>
          <a:noFill/>
          <a:ln w="9525">
            <a:noFill/>
            <a:miter lim="800000"/>
            <a:headEnd/>
            <a:tailEnd/>
          </a:ln>
        </p:spPr>
      </p:pic>
      <p:pic>
        <p:nvPicPr>
          <p:cNvPr id="158725" name="Picture 5" descr="k8834"/>
          <p:cNvPicPr>
            <a:picLocks noChangeAspect="1" noChangeArrowheads="1"/>
          </p:cNvPicPr>
          <p:nvPr/>
        </p:nvPicPr>
        <p:blipFill>
          <a:blip r:embed="rId3" cstate="print"/>
          <a:srcRect/>
          <a:stretch>
            <a:fillRect/>
          </a:stretch>
        </p:blipFill>
        <p:spPr bwMode="auto">
          <a:xfrm>
            <a:off x="4953000" y="1828800"/>
            <a:ext cx="2857500" cy="4343400"/>
          </a:xfrm>
          <a:prstGeom prst="rect">
            <a:avLst/>
          </a:prstGeom>
          <a:noFill/>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p:cNvSpPr>
          <p:nvPr>
            <p:ph type="title"/>
          </p:nvPr>
        </p:nvSpPr>
        <p:spPr/>
        <p:txBody>
          <a:bodyPr/>
          <a:lstStyle/>
          <a:p>
            <a:pPr eaLnBrk="1" hangingPunct="1"/>
            <a:r>
              <a:rPr lang="de-DE" sz="4800" b="1" smtClean="0">
                <a:solidFill>
                  <a:srgbClr val="0000FF"/>
                </a:solidFill>
              </a:rPr>
              <a:t>Reviewed by Peter Damerow</a:t>
            </a:r>
            <a:endParaRPr lang="en-US" sz="4800" b="1" smtClean="0">
              <a:solidFill>
                <a:srgbClr val="0000FF"/>
              </a:solidFill>
            </a:endParaRPr>
          </a:p>
        </p:txBody>
      </p:sp>
      <p:sp>
        <p:nvSpPr>
          <p:cNvPr id="159746" name="Rectangle 3"/>
          <p:cNvSpPr>
            <a:spLocks noGrp="1"/>
          </p:cNvSpPr>
          <p:nvPr>
            <p:ph type="body" idx="1"/>
          </p:nvPr>
        </p:nvSpPr>
        <p:spPr/>
        <p:txBody>
          <a:bodyPr/>
          <a:lstStyle/>
          <a:p>
            <a:pPr eaLnBrk="1" hangingPunct="1">
              <a:buFont typeface="Arial" charset="0"/>
              <a:buNone/>
            </a:pPr>
            <a:r>
              <a:rPr lang="en-US" sz="3600" b="1" smtClean="0"/>
              <a:t>	The third chapter, “The Later Third Millennium”, focuses on the origins of what was probably the most influential innovation in southern Mesopotamia to foster the development of Babylonian mathematics, i.e., the invention of the sexagesimal place value system.</a:t>
            </a:r>
            <a:r>
              <a:rPr lang="en-US" smtClean="0"/>
              <a:t>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p:cNvSpPr>
          <p:nvPr>
            <p:ph type="title"/>
          </p:nvPr>
        </p:nvSpPr>
        <p:spPr/>
        <p:txBody>
          <a:bodyPr/>
          <a:lstStyle/>
          <a:p>
            <a:pPr eaLnBrk="1" hangingPunct="1"/>
            <a:r>
              <a:rPr lang="de-DE" sz="4800" b="1" smtClean="0">
                <a:solidFill>
                  <a:srgbClr val="0000FF"/>
                </a:solidFill>
              </a:rPr>
              <a:t>Reviewed by Peter Damerow</a:t>
            </a:r>
            <a:endParaRPr lang="en-US" sz="4800" b="1" smtClean="0">
              <a:solidFill>
                <a:srgbClr val="0000FF"/>
              </a:solidFill>
            </a:endParaRPr>
          </a:p>
        </p:txBody>
      </p:sp>
      <p:sp>
        <p:nvSpPr>
          <p:cNvPr id="160770" name="Rectangle 3"/>
          <p:cNvSpPr>
            <a:spLocks noGrp="1"/>
          </p:cNvSpPr>
          <p:nvPr>
            <p:ph type="body" idx="1"/>
          </p:nvPr>
        </p:nvSpPr>
        <p:spPr/>
        <p:txBody>
          <a:bodyPr/>
          <a:lstStyle/>
          <a:p>
            <a:pPr eaLnBrk="1" hangingPunct="1">
              <a:buFont typeface="Arial" charset="0"/>
              <a:buNone/>
            </a:pPr>
            <a:r>
              <a:rPr lang="en-US" sz="4400" b="1" smtClean="0"/>
              <a:t>	Before this invention, all mathematical activities in Mesopotamia were based on commodity-specific metrological notations and context-dependent symbolic operations.</a:t>
            </a:r>
            <a:r>
              <a:rPr lang="en-US" smtClean="0"/>
              <a:t>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p:cNvSpPr>
          <p:nvPr>
            <p:ph type="title"/>
          </p:nvPr>
        </p:nvSpPr>
        <p:spPr/>
        <p:txBody>
          <a:bodyPr/>
          <a:lstStyle/>
          <a:p>
            <a:pPr eaLnBrk="1" hangingPunct="1"/>
            <a:r>
              <a:rPr lang="de-DE" sz="4800" b="1" smtClean="0">
                <a:solidFill>
                  <a:srgbClr val="0000FF"/>
                </a:solidFill>
              </a:rPr>
              <a:t>Reviewed by Peter Damerow</a:t>
            </a:r>
            <a:endParaRPr lang="en-US" sz="4800" b="1" smtClean="0">
              <a:solidFill>
                <a:srgbClr val="0000FF"/>
              </a:solidFill>
            </a:endParaRPr>
          </a:p>
        </p:txBody>
      </p:sp>
      <p:sp>
        <p:nvSpPr>
          <p:cNvPr id="161794" name="Rectangle 3"/>
          <p:cNvSpPr>
            <a:spLocks noGrp="1"/>
          </p:cNvSpPr>
          <p:nvPr>
            <p:ph type="body" idx="1"/>
          </p:nvPr>
        </p:nvSpPr>
        <p:spPr/>
        <p:txBody>
          <a:bodyPr/>
          <a:lstStyle/>
          <a:p>
            <a:pPr eaLnBrk="1" hangingPunct="1">
              <a:lnSpc>
                <a:spcPct val="80000"/>
              </a:lnSpc>
              <a:buFont typeface="Arial" charset="0"/>
              <a:buNone/>
            </a:pPr>
            <a:r>
              <a:rPr lang="en-US" sz="3600" b="1" smtClean="0"/>
              <a:t>	Robson documents in this chapter how the administrative needs of developing empires led to the expansion, standardization, and integration of metrological systems and the development of ever more sophisticated methods of predicting and managing the storage and distribution of commodities, the allocation of labor, and the distribution of arable land. </a:t>
            </a:r>
            <a:endParaRPr lang="en-US" sz="1800" smtClean="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p:cNvSpPr>
          <p:nvPr>
            <p:ph type="title"/>
          </p:nvPr>
        </p:nvSpPr>
        <p:spPr/>
        <p:txBody>
          <a:bodyPr/>
          <a:lstStyle/>
          <a:p>
            <a:pPr eaLnBrk="1" hangingPunct="1"/>
            <a:r>
              <a:rPr lang="de-DE" sz="4800" b="1" smtClean="0">
                <a:solidFill>
                  <a:srgbClr val="0000FF"/>
                </a:solidFill>
              </a:rPr>
              <a:t>Reviewed by Peter Damerow</a:t>
            </a:r>
            <a:endParaRPr lang="en-US" sz="4800" b="1" smtClean="0">
              <a:solidFill>
                <a:srgbClr val="0000FF"/>
              </a:solidFill>
            </a:endParaRPr>
          </a:p>
        </p:txBody>
      </p:sp>
      <p:sp>
        <p:nvSpPr>
          <p:cNvPr id="162818" name="Rectangle 3"/>
          <p:cNvSpPr>
            <a:spLocks noGrp="1"/>
          </p:cNvSpPr>
          <p:nvPr>
            <p:ph type="body" idx="1"/>
          </p:nvPr>
        </p:nvSpPr>
        <p:spPr/>
        <p:txBody>
          <a:bodyPr/>
          <a:lstStyle/>
          <a:p>
            <a:pPr eaLnBrk="1" hangingPunct="1">
              <a:lnSpc>
                <a:spcPct val="80000"/>
              </a:lnSpc>
              <a:buFont typeface="Arial" charset="0"/>
              <a:buNone/>
            </a:pPr>
            <a:r>
              <a:rPr lang="en-US" sz="4000" b="1" smtClean="0"/>
              <a:t>	This development eventually resulted in the invention of an abstract numerical notation system, the sexagesimal place value system, which brought about a radical unification and simplification of all kinds of calculation as applied by the scribes of the state bureaucracy.</a:t>
            </a:r>
            <a:r>
              <a:rPr lang="en-US" sz="2000" smtClean="0"/>
              <a:t> </a:t>
            </a:r>
          </a:p>
          <a:p>
            <a:pPr eaLnBrk="1" hangingPunct="1">
              <a:lnSpc>
                <a:spcPct val="80000"/>
              </a:lnSpc>
            </a:pPr>
            <a:endParaRPr lang="en-US" sz="2000" smtClean="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Title 2"/>
          <p:cNvSpPr>
            <a:spLocks noGrp="1"/>
          </p:cNvSpPr>
          <p:nvPr>
            <p:ph type="title"/>
          </p:nvPr>
        </p:nvSpPr>
        <p:spPr/>
        <p:txBody>
          <a:bodyPr/>
          <a:lstStyle/>
          <a:p>
            <a:pPr eaLnBrk="1" hangingPunct="1"/>
            <a:r>
              <a:rPr lang="en-US" sz="6600" b="1" smtClean="0">
                <a:solidFill>
                  <a:srgbClr val="0000FF"/>
                </a:solidFill>
              </a:rPr>
              <a:t>Peter Damerow</a:t>
            </a:r>
            <a:endParaRPr lang="en-US" sz="6600" smtClean="0">
              <a:solidFill>
                <a:srgbClr val="0000FF"/>
              </a:solidFill>
            </a:endParaRPr>
          </a:p>
        </p:txBody>
      </p:sp>
      <p:sp>
        <p:nvSpPr>
          <p:cNvPr id="163842" name="Content Placeholder 4"/>
          <p:cNvSpPr>
            <a:spLocks noGrp="1"/>
          </p:cNvSpPr>
          <p:nvPr>
            <p:ph sz="half" idx="2"/>
          </p:nvPr>
        </p:nvSpPr>
        <p:spPr/>
        <p:txBody>
          <a:bodyPr/>
          <a:lstStyle/>
          <a:p>
            <a:pPr eaLnBrk="1" hangingPunct="1">
              <a:buFont typeface="Arial" charset="0"/>
              <a:buNone/>
            </a:pPr>
            <a:r>
              <a:rPr lang="en-US" sz="4400" b="1" i="1" smtClean="0">
                <a:solidFill>
                  <a:srgbClr val="0070C0"/>
                </a:solidFill>
              </a:rPr>
              <a:t>	Abstraction and Represen-tation/ Essays on the Cultural Evolution of Thinking</a:t>
            </a:r>
            <a:r>
              <a:rPr lang="en-US" sz="4400" b="1" smtClean="0">
                <a:solidFill>
                  <a:srgbClr val="0070C0"/>
                </a:solidFill>
              </a:rPr>
              <a:t>.</a:t>
            </a:r>
            <a:endParaRPr lang="en-US" sz="4400" smtClean="0"/>
          </a:p>
        </p:txBody>
      </p:sp>
      <p:pic>
        <p:nvPicPr>
          <p:cNvPr id="163843" name="Picture 1" descr="Scaler (165×198)"/>
          <p:cNvPicPr>
            <a:picLocks noGrp="1" noChangeAspect="1" noChangeArrowheads="1"/>
          </p:cNvPicPr>
          <p:nvPr>
            <p:ph sz="half" idx="1"/>
          </p:nvPr>
        </p:nvPicPr>
        <p:blipFill>
          <a:blip r:embed="rId3" cstate="print"/>
          <a:srcRect/>
          <a:stretch>
            <a:fillRect/>
          </a:stretch>
        </p:blipFill>
        <p:spPr>
          <a:xfrm>
            <a:off x="762000" y="1447800"/>
            <a:ext cx="4114800" cy="4937125"/>
          </a:xfr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Title 1"/>
          <p:cNvSpPr>
            <a:spLocks noGrp="1"/>
          </p:cNvSpPr>
          <p:nvPr>
            <p:ph type="title"/>
          </p:nvPr>
        </p:nvSpPr>
        <p:spPr/>
        <p:txBody>
          <a:bodyPr/>
          <a:lstStyle/>
          <a:p>
            <a:pPr eaLnBrk="1" hangingPunct="1"/>
            <a:r>
              <a:rPr lang="en-US" sz="4800" b="1" smtClean="0">
                <a:solidFill>
                  <a:srgbClr val="0000FF"/>
                </a:solidFill>
              </a:rPr>
              <a:t>“Numerals” are not Numbers</a:t>
            </a:r>
          </a:p>
        </p:txBody>
      </p:sp>
      <p:sp>
        <p:nvSpPr>
          <p:cNvPr id="165890" name="Content Placeholder 2"/>
          <p:cNvSpPr>
            <a:spLocks noGrp="1"/>
          </p:cNvSpPr>
          <p:nvPr>
            <p:ph idx="1"/>
          </p:nvPr>
        </p:nvSpPr>
        <p:spPr>
          <a:xfrm>
            <a:off x="457200" y="1447800"/>
            <a:ext cx="8229600" cy="4525963"/>
          </a:xfrm>
        </p:spPr>
        <p:txBody>
          <a:bodyPr/>
          <a:lstStyle/>
          <a:p>
            <a:pPr eaLnBrk="1" hangingPunct="1">
              <a:buFont typeface="Arial" charset="0"/>
              <a:buNone/>
            </a:pPr>
            <a:r>
              <a:rPr lang="en-US" b="1" smtClean="0"/>
              <a:t>  [T]he </a:t>
            </a:r>
            <a:r>
              <a:rPr lang="en-US" b="1" smtClean="0">
                <a:solidFill>
                  <a:srgbClr val="FF0000"/>
                </a:solidFill>
              </a:rPr>
              <a:t>'numerals’</a:t>
            </a:r>
            <a:r>
              <a:rPr lang="en-US" b="1" smtClean="0"/>
              <a:t> of the archaic texts do not represent numbers in our modern sense, for </a:t>
            </a:r>
            <a:r>
              <a:rPr lang="en-US" b="1" smtClean="0">
                <a:solidFill>
                  <a:srgbClr val="FF0000"/>
                </a:solidFill>
              </a:rPr>
              <a:t>they do not have a context-independent meaning</a:t>
            </a:r>
            <a:r>
              <a:rPr lang="en-US" b="1" smtClean="0"/>
              <a:t>; their arithmetical function depends on the context in which they are used …The early standards of measurement </a:t>
            </a:r>
            <a:r>
              <a:rPr lang="en-US" b="1" smtClean="0">
                <a:solidFill>
                  <a:srgbClr val="FF0000"/>
                </a:solidFill>
              </a:rPr>
              <a:t>did not </a:t>
            </a:r>
            <a:r>
              <a:rPr lang="en-US" b="1" smtClean="0"/>
              <a:t>yet </a:t>
            </a:r>
            <a:r>
              <a:rPr lang="en-US" b="1" smtClean="0">
                <a:solidFill>
                  <a:srgbClr val="FF0000"/>
                </a:solidFill>
              </a:rPr>
              <a:t>represent </a:t>
            </a:r>
            <a:r>
              <a:rPr lang="en-US" b="1" smtClean="0"/>
              <a:t>context-independent dimensions of reality </a:t>
            </a:r>
            <a:r>
              <a:rPr lang="en-US" b="1" smtClean="0">
                <a:solidFill>
                  <a:srgbClr val="FF0000"/>
                </a:solidFill>
              </a:rPr>
              <a:t>with an internal arithmetical structure</a:t>
            </a:r>
            <a:r>
              <a:rPr lang="en-US" b="1" smtClean="0"/>
              <a:t>. </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p:txBody>
          <a:bodyPr/>
          <a:lstStyle/>
          <a:p>
            <a:pPr eaLnBrk="1" hangingPunct="1"/>
            <a:r>
              <a:rPr lang="en-US" b="1" smtClean="0">
                <a:solidFill>
                  <a:srgbClr val="0000FF"/>
                </a:solidFill>
              </a:rPr>
              <a:t>Simplest Example-The Integers</a:t>
            </a:r>
          </a:p>
        </p:txBody>
      </p:sp>
      <p:sp>
        <p:nvSpPr>
          <p:cNvPr id="167938" name="Content Placeholder 2"/>
          <p:cNvSpPr>
            <a:spLocks noGrp="1"/>
          </p:cNvSpPr>
          <p:nvPr>
            <p:ph idx="1"/>
          </p:nvPr>
        </p:nvSpPr>
        <p:spPr>
          <a:xfrm>
            <a:off x="457200" y="1447800"/>
            <a:ext cx="8229600" cy="4525963"/>
          </a:xfrm>
        </p:spPr>
        <p:txBody>
          <a:bodyPr/>
          <a:lstStyle/>
          <a:p>
            <a:pPr eaLnBrk="1" hangingPunct="1">
              <a:buFont typeface="Arial" charset="0"/>
              <a:buNone/>
            </a:pPr>
            <a:r>
              <a:rPr lang="en-US" b="1" smtClean="0"/>
              <a:t>	</a:t>
            </a:r>
            <a:r>
              <a:rPr lang="en-US" b="1" smtClean="0">
                <a:solidFill>
                  <a:srgbClr val="FF0000"/>
                </a:solidFill>
              </a:rPr>
              <a:t>Historically</a:t>
            </a:r>
            <a:r>
              <a:rPr lang="en-US" b="1" smtClean="0"/>
              <a:t>, counting arose from the need of ruling elites to have a way of keeping track of goods that came into their possession. The written records show that there were </a:t>
            </a:r>
            <a:r>
              <a:rPr lang="en-US" b="1" i="1" smtClean="0">
                <a:solidFill>
                  <a:srgbClr val="FF0000"/>
                </a:solidFill>
              </a:rPr>
              <a:t>different</a:t>
            </a:r>
            <a:r>
              <a:rPr lang="en-US" b="1" smtClean="0">
                <a:solidFill>
                  <a:srgbClr val="FF0000"/>
                </a:solidFill>
              </a:rPr>
              <a:t> number symbols </a:t>
            </a:r>
            <a:r>
              <a:rPr lang="en-US" b="1" smtClean="0"/>
              <a:t>for </a:t>
            </a:r>
            <a:r>
              <a:rPr lang="en-US" b="1" i="1" smtClean="0"/>
              <a:t>different </a:t>
            </a:r>
            <a:r>
              <a:rPr lang="en-US" b="1" smtClean="0"/>
              <a:t>types of things. So historically, </a:t>
            </a:r>
            <a:r>
              <a:rPr lang="en-US" b="1" i="1" smtClean="0">
                <a:solidFill>
                  <a:srgbClr val="FF0000"/>
                </a:solidFill>
              </a:rPr>
              <a:t>abstract</a:t>
            </a:r>
            <a:r>
              <a:rPr lang="en-US" b="1" smtClean="0">
                <a:solidFill>
                  <a:srgbClr val="FF0000"/>
                </a:solidFill>
              </a:rPr>
              <a:t> integers </a:t>
            </a:r>
            <a:r>
              <a:rPr lang="en-US" b="1" smtClean="0"/>
              <a:t>are a </a:t>
            </a:r>
            <a:r>
              <a:rPr lang="en-US" b="1" smtClean="0">
                <a:solidFill>
                  <a:srgbClr val="FF0000"/>
                </a:solidFill>
              </a:rPr>
              <a:t>second-order abstraction </a:t>
            </a:r>
            <a:r>
              <a:rPr lang="en-US" b="1" smtClean="0"/>
              <a:t>from a multiplicity of what we might call </a:t>
            </a:r>
            <a:r>
              <a:rPr lang="en-US" b="1" i="1" smtClean="0">
                <a:solidFill>
                  <a:srgbClr val="FF0000"/>
                </a:solidFill>
              </a:rPr>
              <a:t>concrete</a:t>
            </a:r>
            <a:r>
              <a:rPr lang="en-US" b="1" smtClean="0">
                <a:solidFill>
                  <a:srgbClr val="FF0000"/>
                </a:solidFill>
              </a:rPr>
              <a:t> integers</a:t>
            </a:r>
            <a:r>
              <a:rPr lang="en-US" b="1" smtClean="0"/>
              <a:t>.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p:txBody>
          <a:bodyPr/>
          <a:lstStyle/>
          <a:p>
            <a:pPr eaLnBrk="1" hangingPunct="1"/>
            <a:r>
              <a:rPr lang="en-US" b="1" smtClean="0">
                <a:solidFill>
                  <a:srgbClr val="0000FF"/>
                </a:solidFill>
              </a:rPr>
              <a:t>Simplest Example-The Integers</a:t>
            </a:r>
            <a:endParaRPr lang="en-US" smtClean="0">
              <a:solidFill>
                <a:srgbClr val="0000FF"/>
              </a:solidFill>
            </a:endParaRPr>
          </a:p>
        </p:txBody>
      </p:sp>
      <p:sp>
        <p:nvSpPr>
          <p:cNvPr id="169986" name="Content Placeholder 2"/>
          <p:cNvSpPr>
            <a:spLocks noGrp="1"/>
          </p:cNvSpPr>
          <p:nvPr>
            <p:ph idx="1"/>
          </p:nvPr>
        </p:nvSpPr>
        <p:spPr>
          <a:xfrm>
            <a:off x="457200" y="1371600"/>
            <a:ext cx="8229600" cy="4525963"/>
          </a:xfrm>
        </p:spPr>
        <p:txBody>
          <a:bodyPr/>
          <a:lstStyle/>
          <a:p>
            <a:pPr eaLnBrk="1" hangingPunct="1">
              <a:buFont typeface="Arial" charset="0"/>
              <a:buNone/>
            </a:pPr>
            <a:r>
              <a:rPr lang="en-US" b="1" smtClean="0"/>
              <a:t>	And </a:t>
            </a:r>
            <a:r>
              <a:rPr lang="en-US" b="1" smtClean="0">
                <a:solidFill>
                  <a:srgbClr val="FF0000"/>
                </a:solidFill>
              </a:rPr>
              <a:t>logically</a:t>
            </a:r>
            <a:r>
              <a:rPr lang="en-US" b="1" smtClean="0"/>
              <a:t>, one may recall Russell and Whitehead's definition of integers, which is also a second-order abstraction. For example: </a:t>
            </a:r>
            <a:r>
              <a:rPr lang="en-US" b="1" smtClean="0">
                <a:solidFill>
                  <a:srgbClr val="FF0000"/>
                </a:solidFill>
              </a:rPr>
              <a:t>Three </a:t>
            </a:r>
            <a:r>
              <a:rPr lang="en-US" b="1" smtClean="0"/>
              <a:t>is the </a:t>
            </a:r>
            <a:r>
              <a:rPr lang="en-US" b="1" smtClean="0">
                <a:solidFill>
                  <a:srgbClr val="FF0000"/>
                </a:solidFill>
              </a:rPr>
              <a:t>class of all classes </a:t>
            </a:r>
            <a:r>
              <a:rPr lang="en-US" b="1" smtClean="0"/>
              <a:t>of things that can be put </a:t>
            </a:r>
            <a:r>
              <a:rPr lang="en-US" b="1" smtClean="0">
                <a:solidFill>
                  <a:srgbClr val="FF0000"/>
                </a:solidFill>
              </a:rPr>
              <a:t>into one-one correspondence </a:t>
            </a:r>
            <a:r>
              <a:rPr lang="en-US" b="1" smtClean="0"/>
              <a:t>with John, Jane and Mary. </a:t>
            </a:r>
          </a:p>
          <a:p>
            <a:pPr eaLnBrk="1" hangingPunct="1">
              <a:buFont typeface="Arial" charset="0"/>
              <a:buNone/>
            </a:pPr>
            <a:r>
              <a:rPr lang="en-US" b="1" smtClean="0"/>
              <a:t>	So I think </a:t>
            </a:r>
            <a:r>
              <a:rPr lang="en-US" b="1" smtClean="0">
                <a:solidFill>
                  <a:srgbClr val="FF0000"/>
                </a:solidFill>
              </a:rPr>
              <a:t>there is no escape from units-</a:t>
            </a:r>
            <a:r>
              <a:rPr lang="en-US" b="1" smtClean="0"/>
              <a:t>- in principle, of course-- </a:t>
            </a:r>
            <a:r>
              <a:rPr lang="en-US" b="1" smtClean="0">
                <a:solidFill>
                  <a:srgbClr val="FF0000"/>
                </a:solidFill>
              </a:rPr>
              <a:t>even in counting</a:t>
            </a:r>
            <a:r>
              <a:rPr lang="en-US" b="1" smtClean="0"/>
              <a:t>.</a:t>
            </a:r>
          </a:p>
          <a:p>
            <a:pPr eaLnBrk="1" hangingPunct="1">
              <a:buFont typeface="Arial" charset="0"/>
              <a:buNone/>
            </a:pPr>
            <a:r>
              <a:rPr lang="en-US" b="1" smtClean="0"/>
              <a:t> </a:t>
            </a:r>
          </a:p>
          <a:p>
            <a:pPr eaLnBrk="1" hangingPunct="1"/>
            <a:endParaRPr lang="en-US" b="1" smtClean="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1143000"/>
          </a:xfrm>
          <a:prstGeom prst="rect">
            <a:avLst/>
          </a:prstGeom>
        </p:spPr>
        <p:txBody>
          <a:bodyPr/>
          <a:lstStyle/>
          <a:p>
            <a:pPr algn="ctr" fontAlgn="auto">
              <a:spcAft>
                <a:spcPts val="0"/>
              </a:spcAft>
              <a:defRPr/>
            </a:pPr>
            <a:r>
              <a:rPr lang="en-US" sz="7200" b="1" dirty="0">
                <a:solidFill>
                  <a:srgbClr val="0000FF"/>
                </a:solidFill>
                <a:latin typeface="+mj-lt"/>
                <a:ea typeface="+mj-ea"/>
                <a:cs typeface="+mj-cs"/>
              </a:rPr>
              <a:t>Albert Einstein</a:t>
            </a:r>
          </a:p>
        </p:txBody>
      </p:sp>
      <p:pic>
        <p:nvPicPr>
          <p:cNvPr id="172034" name="Picture 4" descr="chunky"/>
          <p:cNvPicPr>
            <a:picLocks noChangeAspect="1" noChangeArrowheads="1"/>
          </p:cNvPicPr>
          <p:nvPr/>
        </p:nvPicPr>
        <p:blipFill>
          <a:blip r:embed="rId3" cstate="print"/>
          <a:srcRect/>
          <a:stretch>
            <a:fillRect/>
          </a:stretch>
        </p:blipFill>
        <p:spPr bwMode="auto">
          <a:xfrm>
            <a:off x="2057400" y="1600200"/>
            <a:ext cx="5311775" cy="4846638"/>
          </a:xfrm>
          <a:prstGeom prst="rect">
            <a:avLst/>
          </a:prstGeom>
          <a:noFill/>
          <a:ln w="9525">
            <a:noFill/>
            <a:miter lim="800000"/>
            <a:headEnd/>
            <a:tailEnd/>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solidFill>
                  <a:srgbClr val="0000FF"/>
                </a:solidFill>
              </a:rPr>
              <a:t>“Remarks on Bertrand Russell’s Theory of Knowledge” (1944)</a:t>
            </a:r>
            <a:endParaRPr lang="en-US" b="1" dirty="0">
              <a:solidFill>
                <a:srgbClr val="0000FF"/>
              </a:solidFill>
            </a:endParaRP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en-US" dirty="0" smtClean="0"/>
              <a:t>	</a:t>
            </a:r>
            <a:r>
              <a:rPr lang="en-US" b="1" dirty="0" smtClean="0"/>
              <a:t>[T]he </a:t>
            </a:r>
            <a:r>
              <a:rPr lang="en-US" b="1" dirty="0" smtClean="0">
                <a:solidFill>
                  <a:srgbClr val="FF0000"/>
                </a:solidFill>
              </a:rPr>
              <a:t>series of integers </a:t>
            </a:r>
            <a:r>
              <a:rPr lang="en-US" b="1" dirty="0" smtClean="0"/>
              <a:t>is obviously an </a:t>
            </a:r>
            <a:r>
              <a:rPr lang="en-US" b="1" dirty="0" smtClean="0">
                <a:solidFill>
                  <a:srgbClr val="FF0000"/>
                </a:solidFill>
              </a:rPr>
              <a:t>invention of the human mind</a:t>
            </a:r>
            <a:r>
              <a:rPr lang="en-US" b="1" dirty="0" smtClean="0"/>
              <a:t>, a self-created tool which facilitates </a:t>
            </a:r>
            <a:r>
              <a:rPr lang="en-US" b="1" dirty="0" smtClean="0">
                <a:solidFill>
                  <a:srgbClr val="FF0000"/>
                </a:solidFill>
              </a:rPr>
              <a:t>the ordering of certain sensory experiences</a:t>
            </a:r>
            <a:r>
              <a:rPr lang="en-US" b="1" dirty="0" smtClean="0"/>
              <a:t>. But there is </a:t>
            </a:r>
            <a:r>
              <a:rPr lang="en-US" b="1" dirty="0" smtClean="0">
                <a:solidFill>
                  <a:srgbClr val="FF0000"/>
                </a:solidFill>
              </a:rPr>
              <a:t>no way </a:t>
            </a:r>
            <a:r>
              <a:rPr lang="en-US" b="1" dirty="0" smtClean="0"/>
              <a:t>by which this concept can be made to grow </a:t>
            </a:r>
            <a:r>
              <a:rPr lang="en-US" b="1" dirty="0" smtClean="0">
                <a:solidFill>
                  <a:srgbClr val="FF0000"/>
                </a:solidFill>
              </a:rPr>
              <a:t>directly out of these experiences</a:t>
            </a:r>
            <a:r>
              <a:rPr lang="en-US" b="1" dirty="0" smtClean="0"/>
              <a:t>. I choose here the concept of number just because it belongs to pre-scientific thought and in spite of that its </a:t>
            </a:r>
            <a:r>
              <a:rPr lang="en-US" b="1" dirty="0" smtClean="0">
                <a:solidFill>
                  <a:srgbClr val="FF0000"/>
                </a:solidFill>
              </a:rPr>
              <a:t>constructive character </a:t>
            </a:r>
            <a:r>
              <a:rPr lang="en-US" b="1" dirty="0" smtClean="0"/>
              <a:t>is still </a:t>
            </a:r>
            <a:r>
              <a:rPr lang="en-US" b="1" dirty="0" smtClean="0">
                <a:solidFill>
                  <a:srgbClr val="FF0000"/>
                </a:solidFill>
              </a:rPr>
              <a:t>easily recognizable</a:t>
            </a:r>
            <a:r>
              <a:rPr lang="en-US" b="1" dirty="0" smtClean="0"/>
              <a:t>. </a:t>
            </a:r>
            <a:endParaRPr lang="en-US" b="1"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lstStyle/>
          <a:p>
            <a:pPr algn="ctr" fontAlgn="auto">
              <a:spcAft>
                <a:spcPts val="0"/>
              </a:spcAft>
              <a:defRPr/>
            </a:pPr>
            <a:r>
              <a:rPr lang="en-US" sz="4400" b="1">
                <a:solidFill>
                  <a:srgbClr val="0000FF"/>
                </a:solidFill>
                <a:latin typeface="+mj-lt"/>
                <a:ea typeface="+mj-ea"/>
                <a:cs typeface="+mj-cs"/>
              </a:rPr>
              <a:t>In Memoriam: Vladimir Arnold</a:t>
            </a:r>
            <a:endParaRPr lang="en-US" sz="4400" dirty="0">
              <a:latin typeface="+mj-lt"/>
              <a:ea typeface="+mj-ea"/>
              <a:cs typeface="+mj-cs"/>
            </a:endParaRPr>
          </a:p>
        </p:txBody>
      </p:sp>
      <p:pic>
        <p:nvPicPr>
          <p:cNvPr id="176130" name="Picture 2" descr="arnold-lecture.jpg (800×600)"/>
          <p:cNvPicPr>
            <a:picLocks noChangeAspect="1" noChangeArrowheads="1"/>
          </p:cNvPicPr>
          <p:nvPr/>
        </p:nvPicPr>
        <p:blipFill>
          <a:blip r:embed="rId3" cstate="print"/>
          <a:srcRect/>
          <a:stretch>
            <a:fillRect/>
          </a:stretch>
        </p:blipFill>
        <p:spPr bwMode="auto">
          <a:xfrm>
            <a:off x="762000" y="1371600"/>
            <a:ext cx="7620000" cy="5715000"/>
          </a:xfrm>
          <a:prstGeom prst="rect">
            <a:avLst/>
          </a:prstGeom>
          <a:noFill/>
          <a:ln w="9525">
            <a:noFill/>
            <a:miter lim="800000"/>
            <a:headEnd/>
            <a:tailEnd/>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457200" y="381000"/>
            <a:ext cx="8229600" cy="1143000"/>
          </a:xfrm>
          <a:prstGeom prst="rect">
            <a:avLst/>
          </a:prstGeom>
        </p:spPr>
        <p:txBody>
          <a:bodyPr/>
          <a:lstStyle/>
          <a:p>
            <a:pPr algn="ctr" fontAlgn="auto">
              <a:spcAft>
                <a:spcPts val="0"/>
              </a:spcAft>
              <a:defRPr/>
            </a:pPr>
            <a:r>
              <a:rPr lang="en-US" sz="4400" b="1" i="1" dirty="0">
                <a:solidFill>
                  <a:srgbClr val="0000FF"/>
                </a:solidFill>
                <a:latin typeface="+mn-lt"/>
              </a:rPr>
              <a:t>On teaching mathematics</a:t>
            </a:r>
            <a:r>
              <a:rPr lang="en-US" sz="4400" b="1" dirty="0">
                <a:solidFill>
                  <a:srgbClr val="0000FF"/>
                </a:solidFill>
                <a:latin typeface="+mn-lt"/>
              </a:rPr>
              <a:t/>
            </a:r>
            <a:br>
              <a:rPr lang="en-US" sz="4400" b="1" dirty="0">
                <a:solidFill>
                  <a:srgbClr val="0000FF"/>
                </a:solidFill>
                <a:latin typeface="+mn-lt"/>
              </a:rPr>
            </a:br>
            <a:r>
              <a:rPr lang="fr-FR" sz="3600" b="1" dirty="0">
                <a:solidFill>
                  <a:srgbClr val="0000FF"/>
                </a:solidFill>
                <a:latin typeface="+mn-lt"/>
              </a:rPr>
              <a:t>Palais de Découverte, 7 March 1997</a:t>
            </a:r>
            <a:endParaRPr lang="en-US" sz="3600" b="1" dirty="0">
              <a:solidFill>
                <a:srgbClr val="0000FF"/>
              </a:solidFill>
              <a:latin typeface="+mj-lt"/>
              <a:ea typeface="+mj-ea"/>
              <a:cs typeface="+mj-cs"/>
            </a:endParaRPr>
          </a:p>
        </p:txBody>
      </p:sp>
      <p:sp>
        <p:nvSpPr>
          <p:cNvPr id="3" name="Content Placeholder 3"/>
          <p:cNvSpPr txBox="1">
            <a:spLocks/>
          </p:cNvSpPr>
          <p:nvPr/>
        </p:nvSpPr>
        <p:spPr>
          <a:xfrm>
            <a:off x="457200" y="1524000"/>
            <a:ext cx="8229600" cy="4525963"/>
          </a:xfrm>
          <a:prstGeom prst="rect">
            <a:avLst/>
          </a:prstGeom>
        </p:spPr>
        <p:txBody>
          <a:bodyPr>
            <a:normAutofit fontScale="25000" lnSpcReduction="20000"/>
          </a:bodyPr>
          <a:lstStyle/>
          <a:p>
            <a:pPr marL="342900" indent="-342900" fontAlgn="auto">
              <a:spcBef>
                <a:spcPct val="20000"/>
              </a:spcBef>
              <a:spcAft>
                <a:spcPts val="0"/>
              </a:spcAft>
              <a:buFont typeface="Arial" pitchFamily="34" charset="0"/>
              <a:buNone/>
              <a:defRPr/>
            </a:pPr>
            <a:r>
              <a:rPr lang="en-US" sz="3200" b="1" dirty="0">
                <a:latin typeface="+mn-lt"/>
              </a:rPr>
              <a:t>  </a:t>
            </a:r>
          </a:p>
          <a:p>
            <a:pPr marL="342900" indent="-342900" fontAlgn="auto">
              <a:spcBef>
                <a:spcPct val="20000"/>
              </a:spcBef>
              <a:spcAft>
                <a:spcPts val="0"/>
              </a:spcAft>
              <a:buFont typeface="Arial" pitchFamily="34" charset="0"/>
              <a:buNone/>
              <a:defRPr/>
            </a:pPr>
            <a:r>
              <a:rPr lang="en-US" sz="5200" b="1" dirty="0">
                <a:latin typeface="+mn-lt"/>
              </a:rPr>
              <a:t>  	</a:t>
            </a:r>
            <a:r>
              <a:rPr lang="en-US" sz="12800" b="1" dirty="0">
                <a:latin typeface="+mn-lt"/>
              </a:rPr>
              <a:t>Mathematics is a part of physics. Physics is an experimental science, a part of natural science. Mathematics is the part of physics where experiments are cheap. …In the middle of the twentieth century it was attempted to divide physics and mathematics. The consequences turned out to be catastrophic. Whole generations of mathematicians grew up without knowing half of their science and, of course, in total ignorance of any other sciences.</a:t>
            </a:r>
            <a:r>
              <a:rPr lang="en-US" sz="9800" b="1" dirty="0">
                <a:latin typeface="+mn-lt"/>
              </a:rPr>
              <a:t/>
            </a:r>
            <a:br>
              <a:rPr lang="en-US" sz="9800" b="1" dirty="0">
                <a:latin typeface="+mn-lt"/>
              </a:rPr>
            </a:br>
            <a:r>
              <a:rPr lang="en-US" sz="9800" b="1" dirty="0">
                <a:latin typeface="+mn-lt"/>
              </a:rPr>
              <a:t/>
            </a:r>
            <a:br>
              <a:rPr lang="en-US" sz="9800" b="1" dirty="0">
                <a:latin typeface="+mn-lt"/>
              </a:rPr>
            </a:br>
            <a:endParaRPr lang="en-US" sz="9800" b="1" dirty="0">
              <a:latin typeface="+mn-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5400" b="1" i="1" dirty="0" smtClean="0">
                <a:solidFill>
                  <a:srgbClr val="0000FF"/>
                </a:solidFill>
              </a:rPr>
              <a:t/>
            </a:r>
            <a:br>
              <a:rPr lang="en-US" sz="5400" b="1" i="1" dirty="0" smtClean="0">
                <a:solidFill>
                  <a:srgbClr val="0000FF"/>
                </a:solidFill>
              </a:rPr>
            </a:br>
            <a:r>
              <a:rPr lang="en-US" sz="5400" b="1" i="1" dirty="0" smtClean="0">
                <a:solidFill>
                  <a:srgbClr val="0000FF"/>
                </a:solidFill>
              </a:rPr>
              <a:t>On teaching mathematics</a:t>
            </a:r>
            <a:r>
              <a:rPr lang="en-US" sz="5400" b="1" dirty="0" smtClean="0">
                <a:solidFill>
                  <a:srgbClr val="0000FF"/>
                </a:solidFill>
              </a:rPr>
              <a:t/>
            </a:r>
            <a:br>
              <a:rPr lang="en-US" sz="5400" b="1" dirty="0" smtClean="0">
                <a:solidFill>
                  <a:srgbClr val="0000FF"/>
                </a:solidFill>
              </a:rPr>
            </a:br>
            <a:r>
              <a:rPr lang="fr-FR" b="1" dirty="0" smtClean="0">
                <a:solidFill>
                  <a:srgbClr val="0000FF"/>
                </a:solidFill>
              </a:rPr>
              <a:t>Palais de Découverte, 7 March 1997</a:t>
            </a:r>
            <a:r>
              <a:rPr lang="en-US" b="1" dirty="0" smtClean="0">
                <a:solidFill>
                  <a:srgbClr val="0000FF"/>
                </a:solidFill>
              </a:rPr>
              <a:t/>
            </a:r>
            <a:br>
              <a:rPr lang="en-US" b="1" dirty="0" smtClean="0">
                <a:solidFill>
                  <a:srgbClr val="0000FF"/>
                </a:solidFill>
              </a:rPr>
            </a:br>
            <a:endParaRPr lang="en-US" dirty="0"/>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None/>
              <a:defRPr/>
            </a:pPr>
            <a:r>
              <a:rPr lang="en-US" dirty="0" smtClean="0"/>
              <a:t>	</a:t>
            </a:r>
            <a:r>
              <a:rPr lang="en-US" b="1" dirty="0" smtClean="0"/>
              <a:t> I even got the impression that scholastic mathematicians (who have little knowledge of physics) believe in the principal difference of the axiomatic mathematics from modeling which is common in natural science and which always requires the subsequent control of deductions by an experiment. Not even mentioning the relative character of initial axioms, one cannot forget about the inevitability of logical mistakes in long arguments (say, in the form of a computer breakdown caused by cosmic rays or quantum oscillations). </a:t>
            </a:r>
            <a:endParaRPr lang="en-US" b="1"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5400" b="1" i="1" dirty="0" smtClean="0">
                <a:solidFill>
                  <a:srgbClr val="0000FF"/>
                </a:solidFill>
              </a:rPr>
              <a:t/>
            </a:r>
            <a:br>
              <a:rPr lang="en-US" sz="5400" b="1" i="1" dirty="0" smtClean="0">
                <a:solidFill>
                  <a:srgbClr val="0000FF"/>
                </a:solidFill>
              </a:rPr>
            </a:br>
            <a:r>
              <a:rPr lang="en-US" sz="5400" b="1" i="1" dirty="0" smtClean="0">
                <a:solidFill>
                  <a:srgbClr val="0000FF"/>
                </a:solidFill>
              </a:rPr>
              <a:t>On teaching mathematics</a:t>
            </a:r>
            <a:r>
              <a:rPr lang="en-US" sz="5400" b="1" dirty="0" smtClean="0">
                <a:solidFill>
                  <a:srgbClr val="0000FF"/>
                </a:solidFill>
              </a:rPr>
              <a:t/>
            </a:r>
            <a:br>
              <a:rPr lang="en-US" sz="5400" b="1" dirty="0" smtClean="0">
                <a:solidFill>
                  <a:srgbClr val="0000FF"/>
                </a:solidFill>
              </a:rPr>
            </a:br>
            <a:r>
              <a:rPr lang="fr-FR" b="1" dirty="0" smtClean="0">
                <a:solidFill>
                  <a:srgbClr val="0000FF"/>
                </a:solidFill>
              </a:rPr>
              <a:t>Palais de Découverte, 7 March 1997</a:t>
            </a:r>
            <a:r>
              <a:rPr lang="en-US" b="1" dirty="0" smtClean="0">
                <a:solidFill>
                  <a:srgbClr val="0000FF"/>
                </a:solidFill>
              </a:rPr>
              <a:t/>
            </a:r>
            <a:br>
              <a:rPr lang="en-US" b="1" dirty="0" smtClean="0">
                <a:solidFill>
                  <a:srgbClr val="0000FF"/>
                </a:solidFill>
              </a:rPr>
            </a:br>
            <a:endParaRPr lang="en-US" dirty="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None/>
              <a:defRPr/>
            </a:pPr>
            <a:r>
              <a:rPr lang="en-US" b="1" dirty="0" smtClean="0"/>
              <a:t>	Every working mathematician knows that if one does not control oneself (best of all by examples), then after some ten pages half of all the signs in formulae will be wrong and twos will find their way from denominators into numerators. The technology of combatting such errors is the same external control by experiments or observations as in any experimental science and it should be taught from the very beginning to all juniors in schools.</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900" b="1" i="1" dirty="0" smtClean="0">
                <a:solidFill>
                  <a:srgbClr val="0000FF"/>
                </a:solidFill>
              </a:rPr>
              <a:t>On teaching mathematics</a:t>
            </a:r>
            <a:r>
              <a:rPr lang="en-US" b="1" dirty="0" smtClean="0">
                <a:solidFill>
                  <a:srgbClr val="0000FF"/>
                </a:solidFill>
              </a:rPr>
              <a:t/>
            </a:r>
            <a:br>
              <a:rPr lang="en-US" b="1" dirty="0" smtClean="0">
                <a:solidFill>
                  <a:srgbClr val="0000FF"/>
                </a:solidFill>
              </a:rPr>
            </a:br>
            <a:r>
              <a:rPr lang="fr-FR" sz="4000" b="1" dirty="0" smtClean="0">
                <a:solidFill>
                  <a:srgbClr val="0000FF"/>
                </a:solidFill>
              </a:rPr>
              <a:t>Palais de Découverte, 7 March </a:t>
            </a:r>
            <a:r>
              <a:rPr lang="fr-FR" b="1" dirty="0" smtClean="0">
                <a:solidFill>
                  <a:srgbClr val="0000FF"/>
                </a:solidFill>
              </a:rPr>
              <a:t>1997</a:t>
            </a:r>
            <a:endParaRPr lang="en-US" b="1" dirty="0">
              <a:solidFill>
                <a:srgbClr val="0000FF"/>
              </a:solidFill>
            </a:endParaRP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en-US" dirty="0" smtClean="0"/>
              <a:t>	</a:t>
            </a:r>
            <a:r>
              <a:rPr lang="en-US" b="1" dirty="0" smtClean="0"/>
              <a:t>Attempts to create "pure" deductive-axiomatic mathematics have led to the rejection of the scheme used in physics (observation - model - investigation of the model - conclusions - testing by observations) and its substitution by the scheme: definition - theorem - proof.  It is impossible to understand an unmotivated definition but this does not stop the criminal algebraists-</a:t>
            </a:r>
            <a:r>
              <a:rPr lang="en-US" b="1" dirty="0" err="1" smtClean="0"/>
              <a:t>axiomatisators</a:t>
            </a:r>
            <a:r>
              <a:rPr lang="en-US" b="1" dirty="0" smtClean="0"/>
              <a:t>. </a:t>
            </a:r>
            <a:endParaRPr lang="en-US" b="1"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900" b="1" i="1" dirty="0" smtClean="0">
                <a:solidFill>
                  <a:srgbClr val="0000FF"/>
                </a:solidFill>
              </a:rPr>
              <a:t>On teaching mathematics</a:t>
            </a:r>
            <a:r>
              <a:rPr lang="en-US" b="1" dirty="0" smtClean="0">
                <a:solidFill>
                  <a:srgbClr val="0000FF"/>
                </a:solidFill>
              </a:rPr>
              <a:t/>
            </a:r>
            <a:br>
              <a:rPr lang="en-US" b="1" dirty="0" smtClean="0">
                <a:solidFill>
                  <a:srgbClr val="0000FF"/>
                </a:solidFill>
              </a:rPr>
            </a:br>
            <a:r>
              <a:rPr lang="fr-FR" sz="4000" b="1" dirty="0" smtClean="0">
                <a:solidFill>
                  <a:srgbClr val="0000FF"/>
                </a:solidFill>
              </a:rPr>
              <a:t>Palais de Découverte, 7 March 1997</a:t>
            </a:r>
            <a:endParaRPr lang="en-US" sz="4000" dirty="0"/>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None/>
              <a:defRPr/>
            </a:pPr>
            <a:r>
              <a:rPr lang="en-US" dirty="0" smtClean="0"/>
              <a:t>	</a:t>
            </a:r>
            <a:r>
              <a:rPr lang="en-US" b="1" dirty="0" smtClean="0"/>
              <a:t>For example, they would readily define the product of natural numbers by means of the long multiplication rule. With this the </a:t>
            </a:r>
            <a:r>
              <a:rPr lang="en-US" b="1" dirty="0" err="1" smtClean="0"/>
              <a:t>commutativity</a:t>
            </a:r>
            <a:r>
              <a:rPr lang="en-US" b="1" dirty="0" smtClean="0"/>
              <a:t> of multiplication becomes difficult to prove but it is still possible to deduce it as a theorem from the axioms. It is then possible to force poor students to learn this theorem and its proof (with the aim of raising the standing of both the science and the persons teaching it). It is obvious that such definitions and such proofs can only harm the teaching and practical work.</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6000" b="1" i="1" dirty="0" smtClean="0">
                <a:solidFill>
                  <a:srgbClr val="0000FF"/>
                </a:solidFill>
              </a:rPr>
              <a:t>On teaching mathematics</a:t>
            </a:r>
            <a:r>
              <a:rPr lang="en-US" b="1" dirty="0" smtClean="0">
                <a:solidFill>
                  <a:srgbClr val="0000FF"/>
                </a:solidFill>
              </a:rPr>
              <a:t/>
            </a:r>
            <a:br>
              <a:rPr lang="en-US" b="1" dirty="0" smtClean="0">
                <a:solidFill>
                  <a:srgbClr val="0000FF"/>
                </a:solidFill>
              </a:rPr>
            </a:br>
            <a:r>
              <a:rPr lang="fr-FR" b="1" dirty="0" smtClean="0">
                <a:solidFill>
                  <a:srgbClr val="0000FF"/>
                </a:solidFill>
              </a:rPr>
              <a:t>Palais de Découverte, 7 March 1997</a:t>
            </a:r>
            <a:endParaRPr lang="en-US" dirty="0"/>
          </a:p>
        </p:txBody>
      </p:sp>
      <p:sp>
        <p:nvSpPr>
          <p:cNvPr id="3" name="Content Placeholder 2"/>
          <p:cNvSpPr>
            <a:spLocks noGrp="1"/>
          </p:cNvSpPr>
          <p:nvPr>
            <p:ph idx="1"/>
          </p:nvPr>
        </p:nvSpPr>
        <p:spPr/>
        <p:txBody>
          <a:bodyPr rtlCol="0">
            <a:normAutofit fontScale="25000" lnSpcReduction="20000"/>
          </a:bodyPr>
          <a:lstStyle/>
          <a:p>
            <a:pPr eaLnBrk="1" fontAlgn="auto" hangingPunct="1">
              <a:spcAft>
                <a:spcPts val="0"/>
              </a:spcAft>
              <a:buFont typeface="Arial" pitchFamily="34" charset="0"/>
              <a:buNone/>
              <a:defRPr/>
            </a:pPr>
            <a:r>
              <a:rPr lang="en-US" dirty="0" smtClean="0"/>
              <a:t>	</a:t>
            </a:r>
            <a:r>
              <a:rPr lang="en-US" sz="11200" b="1" dirty="0" smtClean="0"/>
              <a:t>What is a </a:t>
            </a:r>
            <a:r>
              <a:rPr lang="en-US" sz="11200" b="1" i="1" dirty="0" smtClean="0"/>
              <a:t>group</a:t>
            </a:r>
            <a:r>
              <a:rPr lang="en-US" sz="11200" b="1" dirty="0" smtClean="0"/>
              <a:t>? Algebraists teach that this is supposedly a set with two operations that satisfy a load of easily-forgettable axioms. This definition provokes a natural protest: why would any sensible person need such pairs of operations? … We get a totally different situation if we start off not with the group but with the concept of a transformation (a one-to-one mapping of a set onto itself) as it was historically. A collection of transformations of a set is called a group if along with any two transformations it contains the result of their consecutive application and an inverse transformation along with every transformation.</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6000" b="1" i="1" dirty="0" smtClean="0">
                <a:solidFill>
                  <a:srgbClr val="0000FF"/>
                </a:solidFill>
              </a:rPr>
              <a:t>On teaching mathematics</a:t>
            </a:r>
            <a:r>
              <a:rPr lang="en-US" b="1" dirty="0" smtClean="0">
                <a:solidFill>
                  <a:srgbClr val="0000FF"/>
                </a:solidFill>
              </a:rPr>
              <a:t/>
            </a:r>
            <a:br>
              <a:rPr lang="en-US" b="1" dirty="0" smtClean="0">
                <a:solidFill>
                  <a:srgbClr val="0000FF"/>
                </a:solidFill>
              </a:rPr>
            </a:br>
            <a:r>
              <a:rPr lang="fr-FR" b="1" dirty="0" smtClean="0">
                <a:solidFill>
                  <a:srgbClr val="0000FF"/>
                </a:solidFill>
              </a:rPr>
              <a:t>Palais de Découverte, 7 March 1997</a:t>
            </a:r>
            <a:endParaRPr lang="en-US" dirty="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None/>
              <a:defRPr/>
            </a:pPr>
            <a:r>
              <a:rPr lang="en-US" b="1" dirty="0" smtClean="0"/>
              <a:t>	This is all the definition there is. The so-called "axioms" are in fact just (obvious) </a:t>
            </a:r>
            <a:r>
              <a:rPr lang="en-US" b="1" i="1" dirty="0" smtClean="0"/>
              <a:t>properties</a:t>
            </a:r>
            <a:r>
              <a:rPr lang="en-US" b="1" dirty="0" smtClean="0"/>
              <a:t> of groups of transformations. What </a:t>
            </a:r>
            <a:r>
              <a:rPr lang="en-US" b="1" dirty="0" err="1" smtClean="0"/>
              <a:t>axiomatisators</a:t>
            </a:r>
            <a:r>
              <a:rPr lang="en-US" b="1" dirty="0" smtClean="0"/>
              <a:t> call "abstract groups" are just groups of trans-formations of various sets considered up to </a:t>
            </a:r>
            <a:r>
              <a:rPr lang="en-US" b="1" dirty="0" err="1" smtClean="0"/>
              <a:t>iso-morphisms</a:t>
            </a:r>
            <a:r>
              <a:rPr lang="en-US" b="1" dirty="0" smtClean="0"/>
              <a:t> (which are one-to-one mappings preserving the operations). As </a:t>
            </a:r>
            <a:r>
              <a:rPr lang="en-US" b="1" dirty="0" err="1" smtClean="0"/>
              <a:t>Cayley</a:t>
            </a:r>
            <a:r>
              <a:rPr lang="en-US" b="1" dirty="0" smtClean="0"/>
              <a:t> proved, there are no "more abstract" groups in the world. So why do the algebraists keep on tor-</a:t>
            </a:r>
            <a:r>
              <a:rPr lang="en-US" b="1" dirty="0" err="1" smtClean="0"/>
              <a:t>menting</a:t>
            </a:r>
            <a:r>
              <a:rPr lang="en-US" b="1" dirty="0" smtClean="0"/>
              <a:t> students with the abstract definition?</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6000" b="1" i="1" dirty="0" smtClean="0">
                <a:solidFill>
                  <a:srgbClr val="0000FF"/>
                </a:solidFill>
              </a:rPr>
              <a:t>On teaching mathematics</a:t>
            </a:r>
            <a:r>
              <a:rPr lang="en-US" b="1" dirty="0" smtClean="0">
                <a:solidFill>
                  <a:srgbClr val="0000FF"/>
                </a:solidFill>
              </a:rPr>
              <a:t/>
            </a:r>
            <a:br>
              <a:rPr lang="en-US" b="1" dirty="0" smtClean="0">
                <a:solidFill>
                  <a:srgbClr val="0000FF"/>
                </a:solidFill>
              </a:rPr>
            </a:br>
            <a:r>
              <a:rPr lang="fr-FR" b="1" dirty="0" smtClean="0">
                <a:solidFill>
                  <a:srgbClr val="0000FF"/>
                </a:solidFill>
              </a:rPr>
              <a:t>Palais de Découverte, 7 March 1997</a:t>
            </a:r>
            <a:endParaRPr lang="en-US" dirty="0"/>
          </a:p>
        </p:txBody>
      </p:sp>
      <p:sp>
        <p:nvSpPr>
          <p:cNvPr id="192514" name="Content Placeholder 2"/>
          <p:cNvSpPr>
            <a:spLocks noGrp="1"/>
          </p:cNvSpPr>
          <p:nvPr>
            <p:ph idx="1"/>
          </p:nvPr>
        </p:nvSpPr>
        <p:spPr/>
        <p:txBody>
          <a:bodyPr/>
          <a:lstStyle/>
          <a:p>
            <a:pPr eaLnBrk="1" hangingPunct="1">
              <a:buFont typeface="Arial" charset="0"/>
              <a:buNone/>
            </a:pPr>
            <a:r>
              <a:rPr lang="en-US" smtClean="0"/>
              <a:t>	</a:t>
            </a:r>
            <a:r>
              <a:rPr lang="en-US" b="1" smtClean="0"/>
              <a:t>The return of mathematical teaching at all levels from the scholastic chatter to presenting the important domain of natural science is an especially hot problem for France. I was astonished that all the best and most important-in-approach to method mathematical books are almost unknown to students here (and, seems to me, have not been translated into French). </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rtlCol="0">
            <a:normAutofit fontScale="90000"/>
          </a:bodyPr>
          <a:lstStyle/>
          <a:p>
            <a:pPr eaLnBrk="1" fontAlgn="auto" hangingPunct="1">
              <a:spcAft>
                <a:spcPts val="0"/>
              </a:spcAft>
              <a:defRPr/>
            </a:pPr>
            <a:r>
              <a:rPr lang="en-US" sz="6000" b="1" i="1" dirty="0" smtClean="0">
                <a:solidFill>
                  <a:srgbClr val="0000FF"/>
                </a:solidFill>
              </a:rPr>
              <a:t>On teaching mathematics</a:t>
            </a:r>
            <a:r>
              <a:rPr lang="en-US" b="1" dirty="0" smtClean="0">
                <a:solidFill>
                  <a:srgbClr val="0000FF"/>
                </a:solidFill>
              </a:rPr>
              <a:t/>
            </a:r>
            <a:br>
              <a:rPr lang="en-US" b="1" dirty="0" smtClean="0">
                <a:solidFill>
                  <a:srgbClr val="0000FF"/>
                </a:solidFill>
              </a:rPr>
            </a:br>
            <a:r>
              <a:rPr lang="fr-FR" b="1" dirty="0" smtClean="0">
                <a:solidFill>
                  <a:srgbClr val="0000FF"/>
                </a:solidFill>
              </a:rPr>
              <a:t>Palais de Découverte, 7 March 1997</a:t>
            </a:r>
            <a:endParaRPr lang="en-US" dirty="0"/>
          </a:p>
        </p:txBody>
      </p:sp>
      <p:sp>
        <p:nvSpPr>
          <p:cNvPr id="194562" name="Content Placeholder 2"/>
          <p:cNvSpPr>
            <a:spLocks noGrp="1"/>
          </p:cNvSpPr>
          <p:nvPr>
            <p:ph idx="1"/>
          </p:nvPr>
        </p:nvSpPr>
        <p:spPr>
          <a:xfrm>
            <a:off x="457200" y="1722438"/>
            <a:ext cx="8229600" cy="4525962"/>
          </a:xfrm>
        </p:spPr>
        <p:txBody>
          <a:bodyPr/>
          <a:lstStyle/>
          <a:p>
            <a:pPr eaLnBrk="1" hangingPunct="1">
              <a:buFont typeface="Arial" charset="0"/>
              <a:buNone/>
            </a:pPr>
            <a:r>
              <a:rPr lang="en-US" smtClean="0"/>
              <a:t>	</a:t>
            </a:r>
            <a:r>
              <a:rPr lang="en-US" b="1" smtClean="0"/>
              <a:t>Among these are </a:t>
            </a:r>
            <a:r>
              <a:rPr lang="en-US" b="1" i="1" smtClean="0"/>
              <a:t>Numbers and figures</a:t>
            </a:r>
            <a:r>
              <a:rPr lang="en-US" b="1" smtClean="0"/>
              <a:t> by Rademacher and Töplitz, </a:t>
            </a:r>
            <a:r>
              <a:rPr lang="en-US" b="1" i="1" smtClean="0"/>
              <a:t>Geometry and the imagination</a:t>
            </a:r>
            <a:r>
              <a:rPr lang="en-US" b="1" smtClean="0"/>
              <a:t> by Hilbert and Cohn-Vossen, </a:t>
            </a:r>
            <a:r>
              <a:rPr lang="en-US" b="1" i="1" smtClean="0"/>
              <a:t>What is mathematics?</a:t>
            </a:r>
            <a:r>
              <a:rPr lang="en-US" b="1" smtClean="0"/>
              <a:t> by Courant and Robbins, </a:t>
            </a:r>
            <a:r>
              <a:rPr lang="en-US" b="1" i="1" smtClean="0"/>
              <a:t>How to solve it</a:t>
            </a:r>
            <a:r>
              <a:rPr lang="en-US" b="1" smtClean="0"/>
              <a:t> and </a:t>
            </a:r>
            <a:r>
              <a:rPr lang="en-US" b="1" i="1" smtClean="0"/>
              <a:t>Mathematics and plausible reasoning</a:t>
            </a:r>
            <a:r>
              <a:rPr lang="en-US" b="1" smtClean="0"/>
              <a:t> by Polya, </a:t>
            </a:r>
            <a:r>
              <a:rPr lang="en-US" b="1" i="1" smtClean="0"/>
              <a:t>Develop-ment of mathematics in the 19th century</a:t>
            </a:r>
            <a:r>
              <a:rPr lang="en-US" b="1" smtClean="0"/>
              <a:t> by F. Klein.</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p:txBody>
          <a:bodyPr/>
          <a:lstStyle/>
          <a:p>
            <a:pPr eaLnBrk="1" hangingPunct="1"/>
            <a:r>
              <a:rPr lang="en-US" sz="8000" b="1" smtClean="0">
                <a:solidFill>
                  <a:srgbClr val="0000FF"/>
                </a:solidFill>
              </a:rPr>
              <a:t>Physics</a:t>
            </a:r>
          </a:p>
        </p:txBody>
      </p:sp>
      <p:sp>
        <p:nvSpPr>
          <p:cNvPr id="196610" name="Content Placeholder 2"/>
          <p:cNvSpPr>
            <a:spLocks noGrp="1"/>
          </p:cNvSpPr>
          <p:nvPr>
            <p:ph idx="1"/>
          </p:nvPr>
        </p:nvSpPr>
        <p:spPr>
          <a:xfrm>
            <a:off x="1143000" y="1600200"/>
            <a:ext cx="8229600" cy="4525963"/>
          </a:xfrm>
        </p:spPr>
        <p:txBody>
          <a:bodyPr/>
          <a:lstStyle/>
          <a:p>
            <a:pPr eaLnBrk="1" hangingPunct="1"/>
            <a:r>
              <a:rPr lang="en-US" sz="4800" b="1" dirty="0" smtClean="0">
                <a:solidFill>
                  <a:srgbClr val="FF0000"/>
                </a:solidFill>
              </a:rPr>
              <a:t>From Craft to Industry</a:t>
            </a:r>
          </a:p>
          <a:p>
            <a:pPr eaLnBrk="1" hangingPunct="1"/>
            <a:r>
              <a:rPr lang="en-US" sz="4800" b="1" dirty="0" smtClean="0"/>
              <a:t>The Primacy of Process</a:t>
            </a:r>
          </a:p>
          <a:p>
            <a:pPr eaLnBrk="1" hangingPunct="1"/>
            <a:r>
              <a:rPr lang="en-US" sz="4800" b="1" dirty="0" smtClean="0"/>
              <a:t>Closed </a:t>
            </a:r>
            <a:r>
              <a:rPr lang="en-US" sz="4800" b="1" i="1" dirty="0" err="1" smtClean="0"/>
              <a:t>vs</a:t>
            </a:r>
            <a:r>
              <a:rPr lang="en-US" sz="4800" b="1" dirty="0" smtClean="0"/>
              <a:t> Open Systems</a:t>
            </a:r>
          </a:p>
          <a:p>
            <a:pPr eaLnBrk="1" hangingPunct="1"/>
            <a:r>
              <a:rPr lang="en-US" sz="4800" b="1" dirty="0" smtClean="0"/>
              <a:t>A Theory of Everything?</a:t>
            </a:r>
          </a:p>
          <a:p>
            <a:pPr eaLnBrk="1" hangingPunct="1"/>
            <a:endParaRPr lang="en-US" sz="4800" b="1" dirty="0" smtClean="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Title 3"/>
          <p:cNvSpPr>
            <a:spLocks noGrp="1"/>
          </p:cNvSpPr>
          <p:nvPr>
            <p:ph type="title"/>
          </p:nvPr>
        </p:nvSpPr>
        <p:spPr>
          <a:xfrm>
            <a:off x="457200" y="274638"/>
            <a:ext cx="8229600" cy="1279525"/>
          </a:xfrm>
        </p:spPr>
        <p:txBody>
          <a:bodyPr/>
          <a:lstStyle/>
          <a:p>
            <a:pPr eaLnBrk="1" hangingPunct="1"/>
            <a:r>
              <a:rPr lang="en-US" sz="6000" b="1" smtClean="0">
                <a:solidFill>
                  <a:srgbClr val="0000FF"/>
                </a:solidFill>
              </a:rPr>
              <a:t>Hans Günter Dosch</a:t>
            </a:r>
            <a:endParaRPr lang="en-US" sz="6000" smtClean="0"/>
          </a:p>
        </p:txBody>
      </p:sp>
      <p:sp>
        <p:nvSpPr>
          <p:cNvPr id="198658"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pic>
        <p:nvPicPr>
          <p:cNvPr id="198659" name="Picture 4" descr="home_07_klein.jpg (340×431)"/>
          <p:cNvPicPr>
            <a:picLocks noChangeAspect="1" noChangeArrowheads="1"/>
          </p:cNvPicPr>
          <p:nvPr/>
        </p:nvPicPr>
        <p:blipFill>
          <a:blip r:embed="rId3" cstate="print"/>
          <a:srcRect/>
          <a:stretch>
            <a:fillRect/>
          </a:stretch>
        </p:blipFill>
        <p:spPr bwMode="auto">
          <a:xfrm>
            <a:off x="2362200" y="1524000"/>
            <a:ext cx="4111625" cy="5211763"/>
          </a:xfrm>
          <a:prstGeom prst="rect">
            <a:avLst/>
          </a:prstGeom>
          <a:noFill/>
          <a:ln w="9525">
            <a:noFill/>
            <a:miter lim="800000"/>
            <a:headEnd/>
            <a:tailEnd/>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Title 1"/>
          <p:cNvSpPr>
            <a:spLocks noGrp="1"/>
          </p:cNvSpPr>
          <p:nvPr>
            <p:ph type="title"/>
          </p:nvPr>
        </p:nvSpPr>
        <p:spPr>
          <a:xfrm>
            <a:off x="457200" y="685800"/>
            <a:ext cx="8229600" cy="1143000"/>
          </a:xfrm>
        </p:spPr>
        <p:txBody>
          <a:bodyPr/>
          <a:lstStyle/>
          <a:p>
            <a:pPr eaLnBrk="1" hangingPunct="1"/>
            <a:r>
              <a:rPr lang="en-US" sz="3600" b="1" i="1" smtClean="0">
                <a:solidFill>
                  <a:srgbClr val="0000FF"/>
                </a:solidFill>
              </a:rPr>
              <a:t>Beyond the Nanoworld/Quarks, Leptons, and Gauge Bosons</a:t>
            </a:r>
            <a:r>
              <a:rPr lang="en-US" sz="3600" b="1" smtClean="0">
                <a:solidFill>
                  <a:srgbClr val="0000FF"/>
                </a:solidFill>
              </a:rPr>
              <a:t> </a:t>
            </a:r>
          </a:p>
        </p:txBody>
      </p:sp>
      <p:sp>
        <p:nvSpPr>
          <p:cNvPr id="200706" name="Content Placeholder 2"/>
          <p:cNvSpPr>
            <a:spLocks noGrp="1"/>
          </p:cNvSpPr>
          <p:nvPr>
            <p:ph idx="1"/>
          </p:nvPr>
        </p:nvSpPr>
        <p:spPr>
          <a:xfrm>
            <a:off x="457200" y="1905000"/>
            <a:ext cx="8229600" cy="4525963"/>
          </a:xfrm>
        </p:spPr>
        <p:txBody>
          <a:bodyPr/>
          <a:lstStyle/>
          <a:p>
            <a:pPr eaLnBrk="1" hangingPunct="1">
              <a:buFont typeface="Arial" charset="0"/>
              <a:buNone/>
            </a:pPr>
            <a:r>
              <a:rPr lang="en-US" sz="2800" b="1" smtClean="0"/>
              <a:t>	</a:t>
            </a:r>
            <a:r>
              <a:rPr lang="en-US" b="1" smtClean="0">
                <a:solidFill>
                  <a:srgbClr val="FF0000"/>
                </a:solidFill>
              </a:rPr>
              <a:t>Detectors</a:t>
            </a:r>
            <a:r>
              <a:rPr lang="en-US" b="1" smtClean="0"/>
              <a:t> that were originally the size of cigar boxes, are </a:t>
            </a:r>
            <a:r>
              <a:rPr lang="en-US" b="1" smtClean="0">
                <a:solidFill>
                  <a:srgbClr val="FF0000"/>
                </a:solidFill>
              </a:rPr>
              <a:t>today as big as houses</a:t>
            </a:r>
            <a:r>
              <a:rPr lang="en-US" b="1" smtClean="0"/>
              <a:t>. The quantity of data flowing from a typical measurement is impressive even to communications specialists. It is no wonder that the Internet was developed at CERN. As a result of such growing complexity, ever larger  numbers of scientists are involved in a single experiment. </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Title 1"/>
          <p:cNvSpPr>
            <a:spLocks noGrp="1"/>
          </p:cNvSpPr>
          <p:nvPr>
            <p:ph type="title"/>
          </p:nvPr>
        </p:nvSpPr>
        <p:spPr>
          <a:xfrm>
            <a:off x="457200" y="457200"/>
            <a:ext cx="8229600" cy="1143000"/>
          </a:xfrm>
        </p:spPr>
        <p:txBody>
          <a:bodyPr/>
          <a:lstStyle/>
          <a:p>
            <a:pPr eaLnBrk="1" hangingPunct="1"/>
            <a:r>
              <a:rPr lang="en-US" sz="3600" b="1" i="1" smtClean="0">
                <a:solidFill>
                  <a:srgbClr val="0000FF"/>
                </a:solidFill>
              </a:rPr>
              <a:t>Beyond the Nanoworld/Quarks, Leptons, and Gauge Bosons</a:t>
            </a:r>
            <a:r>
              <a:rPr lang="en-US" sz="3600" b="1" smtClean="0">
                <a:solidFill>
                  <a:srgbClr val="0000FF"/>
                </a:solidFill>
              </a:rPr>
              <a:t> </a:t>
            </a:r>
            <a:endParaRPr lang="en-US" sz="3600" smtClean="0">
              <a:solidFill>
                <a:srgbClr val="0000FF"/>
              </a:solidFill>
            </a:endParaRPr>
          </a:p>
        </p:txBody>
      </p:sp>
      <p:sp>
        <p:nvSpPr>
          <p:cNvPr id="202754" name="Content Placeholder 2"/>
          <p:cNvSpPr>
            <a:spLocks noGrp="1"/>
          </p:cNvSpPr>
          <p:nvPr>
            <p:ph idx="1"/>
          </p:nvPr>
        </p:nvSpPr>
        <p:spPr>
          <a:xfrm>
            <a:off x="457200" y="1798638"/>
            <a:ext cx="8229600" cy="4525962"/>
          </a:xfrm>
        </p:spPr>
        <p:txBody>
          <a:bodyPr/>
          <a:lstStyle/>
          <a:p>
            <a:pPr eaLnBrk="1" hangingPunct="1">
              <a:buFont typeface="Arial" charset="0"/>
              <a:buNone/>
            </a:pPr>
            <a:r>
              <a:rPr lang="en-US" b="1" smtClean="0"/>
              <a:t>	In </a:t>
            </a:r>
            <a:r>
              <a:rPr lang="en-US" b="1" smtClean="0">
                <a:solidFill>
                  <a:srgbClr val="FF0000"/>
                </a:solidFill>
              </a:rPr>
              <a:t>1933</a:t>
            </a:r>
            <a:r>
              <a:rPr lang="en-US" b="1" smtClean="0"/>
              <a:t>, C. D. Anderson proved the existence of antimatter. </a:t>
            </a:r>
            <a:r>
              <a:rPr lang="en-US" b="1" smtClean="0">
                <a:solidFill>
                  <a:srgbClr val="FF0000"/>
                </a:solidFill>
              </a:rPr>
              <a:t>His article </a:t>
            </a:r>
            <a:r>
              <a:rPr lang="en-US" b="1" smtClean="0"/>
              <a:t>in </a:t>
            </a:r>
            <a:r>
              <a:rPr lang="en-US" b="1" i="1" smtClean="0"/>
              <a:t>Physical Review Letters</a:t>
            </a:r>
            <a:r>
              <a:rPr lang="en-US" b="1" smtClean="0"/>
              <a:t> was </a:t>
            </a:r>
            <a:r>
              <a:rPr lang="en-US" b="1" smtClean="0">
                <a:solidFill>
                  <a:srgbClr val="FF0000"/>
                </a:solidFill>
              </a:rPr>
              <a:t>four pages </a:t>
            </a:r>
            <a:r>
              <a:rPr lang="en-US" b="1" smtClean="0"/>
              <a:t>long.  By contrast, the discovery of the top quark in </a:t>
            </a:r>
            <a:r>
              <a:rPr lang="en-US" b="1" smtClean="0">
                <a:solidFill>
                  <a:srgbClr val="FF0000"/>
                </a:solidFill>
              </a:rPr>
              <a:t>1995</a:t>
            </a:r>
            <a:r>
              <a:rPr lang="en-US" b="1" smtClean="0"/>
              <a:t> resulted from research undertaken by two large groups of scientists. When this discovery was described in print,  the </a:t>
            </a:r>
            <a:r>
              <a:rPr lang="en-US" b="1" smtClean="0">
                <a:solidFill>
                  <a:srgbClr val="FF0000"/>
                </a:solidFill>
              </a:rPr>
              <a:t>list of authors and institutions</a:t>
            </a:r>
            <a:r>
              <a:rPr lang="en-US" b="1" smtClean="0"/>
              <a:t> alone filled </a:t>
            </a:r>
            <a:r>
              <a:rPr lang="en-US" b="1" smtClean="0">
                <a:solidFill>
                  <a:srgbClr val="FF0000"/>
                </a:solidFill>
              </a:rPr>
              <a:t>nearly four pages</a:t>
            </a:r>
            <a:r>
              <a:rPr lang="en-US" b="1" smtClean="0"/>
              <a:t>.</a:t>
            </a:r>
            <a:endParaRPr lang="en-US" smtClean="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lstStyle/>
          <a:p>
            <a:pPr algn="ctr" fontAlgn="auto">
              <a:spcAft>
                <a:spcPts val="0"/>
              </a:spcAft>
              <a:defRPr/>
            </a:pPr>
            <a:r>
              <a:rPr lang="en-US" sz="8000" b="1">
                <a:solidFill>
                  <a:srgbClr val="0000FF"/>
                </a:solidFill>
                <a:latin typeface="+mj-lt"/>
                <a:ea typeface="+mj-ea"/>
                <a:cs typeface="+mj-cs"/>
              </a:rPr>
              <a:t>Physics</a:t>
            </a:r>
            <a:endParaRPr lang="en-US" sz="8000" b="1" dirty="0">
              <a:solidFill>
                <a:srgbClr val="0000FF"/>
              </a:solidFill>
              <a:latin typeface="+mj-lt"/>
              <a:ea typeface="+mj-ea"/>
              <a:cs typeface="+mj-cs"/>
            </a:endParaRPr>
          </a:p>
        </p:txBody>
      </p:sp>
      <p:sp>
        <p:nvSpPr>
          <p:cNvPr id="204802" name="Content Placeholder 2"/>
          <p:cNvSpPr txBox="1">
            <a:spLocks/>
          </p:cNvSpPr>
          <p:nvPr/>
        </p:nvSpPr>
        <p:spPr bwMode="auto">
          <a:xfrm>
            <a:off x="1295400" y="1600200"/>
            <a:ext cx="8229600" cy="4525963"/>
          </a:xfrm>
          <a:prstGeom prst="rect">
            <a:avLst/>
          </a:prstGeom>
          <a:noFill/>
          <a:ln w="9525">
            <a:noFill/>
            <a:miter lim="800000"/>
            <a:headEnd/>
            <a:tailEnd/>
          </a:ln>
        </p:spPr>
        <p:txBody>
          <a:bodyPr/>
          <a:lstStyle/>
          <a:p>
            <a:pPr marL="342900" indent="-342900">
              <a:spcBef>
                <a:spcPct val="20000"/>
              </a:spcBef>
              <a:buFont typeface="Arial" charset="0"/>
              <a:buChar char="•"/>
            </a:pPr>
            <a:r>
              <a:rPr lang="en-US" sz="4800" b="1" dirty="0">
                <a:latin typeface="Calibri" pitchFamily="34" charset="0"/>
              </a:rPr>
              <a:t>From Craft to Industry</a:t>
            </a:r>
          </a:p>
          <a:p>
            <a:pPr marL="342900" indent="-342900">
              <a:spcBef>
                <a:spcPct val="20000"/>
              </a:spcBef>
              <a:buFont typeface="Arial" charset="0"/>
              <a:buChar char="•"/>
            </a:pPr>
            <a:r>
              <a:rPr lang="en-US" sz="4800" b="1" dirty="0">
                <a:solidFill>
                  <a:srgbClr val="FF0000"/>
                </a:solidFill>
                <a:latin typeface="Calibri" pitchFamily="34" charset="0"/>
              </a:rPr>
              <a:t>The Primacy of Process</a:t>
            </a:r>
          </a:p>
          <a:p>
            <a:pPr marL="342900" indent="-342900">
              <a:spcBef>
                <a:spcPct val="20000"/>
              </a:spcBef>
              <a:buFont typeface="Arial" charset="0"/>
              <a:buChar char="•"/>
            </a:pPr>
            <a:r>
              <a:rPr lang="en-US" sz="4800" b="1" dirty="0">
                <a:latin typeface="Calibri" pitchFamily="34" charset="0"/>
              </a:rPr>
              <a:t>Closed </a:t>
            </a:r>
            <a:r>
              <a:rPr lang="en-US" sz="4800" b="1" i="1" dirty="0" err="1">
                <a:latin typeface="Calibri" pitchFamily="34" charset="0"/>
              </a:rPr>
              <a:t>vs</a:t>
            </a:r>
            <a:r>
              <a:rPr lang="en-US" sz="4800" b="1" dirty="0">
                <a:latin typeface="Calibri" pitchFamily="34" charset="0"/>
              </a:rPr>
              <a:t> Open Systems</a:t>
            </a:r>
          </a:p>
          <a:p>
            <a:pPr marL="342900" indent="-342900">
              <a:spcBef>
                <a:spcPct val="20000"/>
              </a:spcBef>
              <a:buFont typeface="Arial" charset="0"/>
              <a:buChar char="•"/>
            </a:pPr>
            <a:r>
              <a:rPr lang="en-US" sz="4800" b="1" dirty="0">
                <a:latin typeface="Calibri" pitchFamily="34" charset="0"/>
              </a:rPr>
              <a:t>A Theory of Everything?</a:t>
            </a:r>
          </a:p>
          <a:p>
            <a:pPr marL="342900" indent="-342900">
              <a:spcBef>
                <a:spcPct val="20000"/>
              </a:spcBef>
              <a:buFont typeface="Arial" charset="0"/>
              <a:buChar char="•"/>
            </a:pPr>
            <a:endParaRPr lang="en-US" sz="4800" b="1" dirty="0">
              <a:latin typeface="Calibri" pitchFamily="34"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Title 1"/>
          <p:cNvSpPr>
            <a:spLocks noGrp="1"/>
          </p:cNvSpPr>
          <p:nvPr>
            <p:ph type="title"/>
          </p:nvPr>
        </p:nvSpPr>
        <p:spPr>
          <a:xfrm>
            <a:off x="457200" y="677863"/>
            <a:ext cx="8229600" cy="1143000"/>
          </a:xfrm>
        </p:spPr>
        <p:txBody>
          <a:bodyPr/>
          <a:lstStyle/>
          <a:p>
            <a:pPr eaLnBrk="1" hangingPunct="1"/>
            <a:r>
              <a:rPr lang="en-US" sz="3600" b="1" i="1" smtClean="0">
                <a:solidFill>
                  <a:srgbClr val="0000FF"/>
                </a:solidFill>
              </a:rPr>
              <a:t>Capital: I. The Production Process, II. The Circulation Process, III.The Complete Process</a:t>
            </a:r>
          </a:p>
        </p:txBody>
      </p:sp>
      <p:pic>
        <p:nvPicPr>
          <p:cNvPr id="206850" name="Picture 2" descr="http://giftconcordance.pbworks.com/f/MarxCapital.jpg"/>
          <p:cNvPicPr>
            <a:picLocks noChangeAspect="1" noChangeArrowheads="1"/>
          </p:cNvPicPr>
          <p:nvPr/>
        </p:nvPicPr>
        <p:blipFill>
          <a:blip r:embed="rId3" cstate="print"/>
          <a:srcRect/>
          <a:stretch>
            <a:fillRect/>
          </a:stretch>
        </p:blipFill>
        <p:spPr bwMode="auto">
          <a:xfrm>
            <a:off x="63500" y="1935163"/>
            <a:ext cx="3052763" cy="4846637"/>
          </a:xfrm>
          <a:prstGeom prst="rect">
            <a:avLst/>
          </a:prstGeom>
          <a:noFill/>
          <a:ln w="9525">
            <a:noFill/>
            <a:miter lim="800000"/>
            <a:headEnd/>
            <a:tailEnd/>
          </a:ln>
        </p:spPr>
      </p:pic>
      <p:pic>
        <p:nvPicPr>
          <p:cNvPr id="206851" name="Picture 4" descr="http://thequintessential.files.wordpress.com/2009/02/350px-daskapitalzwo.jpg"/>
          <p:cNvPicPr>
            <a:picLocks noChangeAspect="1" noChangeArrowheads="1"/>
          </p:cNvPicPr>
          <p:nvPr/>
        </p:nvPicPr>
        <p:blipFill>
          <a:blip r:embed="rId4" cstate="print"/>
          <a:srcRect/>
          <a:stretch>
            <a:fillRect/>
          </a:stretch>
        </p:blipFill>
        <p:spPr bwMode="auto">
          <a:xfrm>
            <a:off x="3124200" y="2035175"/>
            <a:ext cx="3187700" cy="4662488"/>
          </a:xfrm>
          <a:prstGeom prst="rect">
            <a:avLst/>
          </a:prstGeom>
          <a:noFill/>
          <a:ln w="9525">
            <a:noFill/>
            <a:miter lim="800000"/>
            <a:headEnd/>
            <a:tailEnd/>
          </a:ln>
        </p:spPr>
      </p:pic>
      <p:pic>
        <p:nvPicPr>
          <p:cNvPr id="206852" name="Picture 6" descr="http://upload.wikimedia.org/wikipedia/en/thumb/6/65/DasKapitalDrei.jpg/350px-DasKapitalDrei.jpg"/>
          <p:cNvPicPr>
            <a:picLocks noChangeAspect="1" noChangeArrowheads="1"/>
          </p:cNvPicPr>
          <p:nvPr/>
        </p:nvPicPr>
        <p:blipFill>
          <a:blip r:embed="rId5" cstate="print"/>
          <a:srcRect/>
          <a:stretch>
            <a:fillRect/>
          </a:stretch>
        </p:blipFill>
        <p:spPr bwMode="auto">
          <a:xfrm>
            <a:off x="6242050" y="2035175"/>
            <a:ext cx="2825750" cy="4662488"/>
          </a:xfrm>
          <a:prstGeom prst="rect">
            <a:avLst/>
          </a:prstGeom>
          <a:noFill/>
          <a:ln w="9525">
            <a:noFill/>
            <a:miter lim="800000"/>
            <a:headEnd/>
            <a:tailEnd/>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457200" y="274638"/>
            <a:ext cx="8229600" cy="1143000"/>
          </a:xfrm>
          <a:prstGeom prst="rect">
            <a:avLst/>
          </a:prstGeom>
        </p:spPr>
        <p:txBody>
          <a:bodyPr/>
          <a:lstStyle/>
          <a:p>
            <a:pPr algn="ctr" fontAlgn="auto">
              <a:spcAft>
                <a:spcPts val="0"/>
              </a:spcAft>
              <a:defRPr/>
            </a:pPr>
            <a:r>
              <a:rPr lang="en-US" sz="7200" b="1" dirty="0">
                <a:solidFill>
                  <a:srgbClr val="0000FF"/>
                </a:solidFill>
                <a:latin typeface="+mj-lt"/>
                <a:ea typeface="+mj-ea"/>
                <a:cs typeface="+mj-cs"/>
              </a:rPr>
              <a:t>Hans </a:t>
            </a:r>
            <a:r>
              <a:rPr lang="en-US" sz="7200" b="1" dirty="0" err="1">
                <a:solidFill>
                  <a:srgbClr val="0000FF"/>
                </a:solidFill>
                <a:latin typeface="+mj-lt"/>
                <a:ea typeface="+mj-ea"/>
                <a:cs typeface="+mj-cs"/>
              </a:rPr>
              <a:t>Ehrbar</a:t>
            </a:r>
            <a:endParaRPr lang="en-US" sz="7200" dirty="0">
              <a:solidFill>
                <a:srgbClr val="0000FF"/>
              </a:solidFill>
              <a:latin typeface="+mj-lt"/>
              <a:ea typeface="+mj-ea"/>
              <a:cs typeface="+mj-cs"/>
            </a:endParaRPr>
          </a:p>
        </p:txBody>
      </p:sp>
      <p:pic>
        <p:nvPicPr>
          <p:cNvPr id="208898" name="Picture 2" descr="http://www.econ.utah.edu/hans.jpg"/>
          <p:cNvPicPr>
            <a:picLocks noChangeAspect="1" noChangeArrowheads="1"/>
          </p:cNvPicPr>
          <p:nvPr/>
        </p:nvPicPr>
        <p:blipFill>
          <a:blip r:embed="rId3" cstate="print"/>
          <a:srcRect/>
          <a:stretch>
            <a:fillRect/>
          </a:stretch>
        </p:blipFill>
        <p:spPr bwMode="auto">
          <a:xfrm>
            <a:off x="1600200" y="1447800"/>
            <a:ext cx="6340475" cy="4754563"/>
          </a:xfrm>
          <a:prstGeom prst="rect">
            <a:avLst/>
          </a:prstGeom>
          <a:noFill/>
          <a:ln w="9525">
            <a:noFill/>
            <a:miter lim="800000"/>
            <a:headEnd/>
            <a:tailEnd/>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457200" y="533400"/>
            <a:ext cx="8229600" cy="1143000"/>
          </a:xfrm>
          <a:prstGeom prst="rect">
            <a:avLst/>
          </a:prstGeom>
        </p:spPr>
        <p:txBody>
          <a:bodyPr>
            <a:normAutofit fontScale="90000" lnSpcReduction="20000"/>
          </a:bodyPr>
          <a:lstStyle/>
          <a:p>
            <a:pPr algn="ctr" fontAlgn="auto">
              <a:spcAft>
                <a:spcPts val="0"/>
              </a:spcAft>
              <a:defRPr/>
            </a:pPr>
            <a:r>
              <a:rPr lang="en-US" sz="4400" b="1" dirty="0">
                <a:solidFill>
                  <a:srgbClr val="0000FF"/>
                </a:solidFill>
                <a:latin typeface="+mj-lt"/>
                <a:ea typeface="+mj-ea"/>
                <a:cs typeface="+mj-cs"/>
              </a:rPr>
              <a:t>Annotations to Karl Marx’s Introduction to </a:t>
            </a:r>
            <a:r>
              <a:rPr lang="en-US" sz="4400" b="1" i="1" dirty="0" err="1">
                <a:solidFill>
                  <a:srgbClr val="0000FF"/>
                </a:solidFill>
                <a:latin typeface="+mj-lt"/>
                <a:ea typeface="+mj-ea"/>
                <a:cs typeface="+mj-cs"/>
              </a:rPr>
              <a:t>Grundrisse</a:t>
            </a:r>
            <a:endParaRPr lang="en-US" sz="4400" b="1" dirty="0">
              <a:solidFill>
                <a:srgbClr val="0000FF"/>
              </a:solidFill>
              <a:latin typeface="+mj-lt"/>
              <a:ea typeface="+mj-ea"/>
              <a:cs typeface="+mj-cs"/>
            </a:endParaRPr>
          </a:p>
        </p:txBody>
      </p:sp>
      <p:sp>
        <p:nvSpPr>
          <p:cNvPr id="210946" name="Content Placeholder 3"/>
          <p:cNvSpPr txBox="1">
            <a:spLocks/>
          </p:cNvSpPr>
          <p:nvPr/>
        </p:nvSpPr>
        <p:spPr bwMode="auto">
          <a:xfrm>
            <a:off x="457200" y="1798638"/>
            <a:ext cx="8229600" cy="4525962"/>
          </a:xfrm>
          <a:prstGeom prst="rect">
            <a:avLst/>
          </a:prstGeom>
          <a:noFill/>
          <a:ln w="9525">
            <a:noFill/>
            <a:miter lim="800000"/>
            <a:headEnd/>
            <a:tailEnd/>
          </a:ln>
        </p:spPr>
        <p:txBody>
          <a:bodyPr/>
          <a:lstStyle/>
          <a:p>
            <a:pPr marL="342900" indent="-342900">
              <a:spcBef>
                <a:spcPct val="20000"/>
              </a:spcBef>
              <a:buFont typeface="Arial" charset="0"/>
              <a:buNone/>
            </a:pPr>
            <a:r>
              <a:rPr lang="en-US" sz="3200" b="1">
                <a:latin typeface="Calibri" pitchFamily="34" charset="0"/>
              </a:rPr>
              <a:t>	</a:t>
            </a:r>
            <a:r>
              <a:rPr lang="en-US" sz="4400" b="1">
                <a:latin typeface="Calibri" pitchFamily="34" charset="0"/>
              </a:rPr>
              <a:t>Notice that ‘The subject, </a:t>
            </a:r>
            <a:r>
              <a:rPr lang="en-US" sz="4400" b="1">
                <a:solidFill>
                  <a:srgbClr val="FF0000"/>
                </a:solidFill>
                <a:latin typeface="Calibri" pitchFamily="34" charset="0"/>
              </a:rPr>
              <a:t>society</a:t>
            </a:r>
            <a:r>
              <a:rPr lang="en-US" sz="4400" b="1">
                <a:latin typeface="Calibri" pitchFamily="34" charset="0"/>
              </a:rPr>
              <a:t>’ is indeed a </a:t>
            </a:r>
            <a:r>
              <a:rPr lang="en-US" sz="4400" b="1">
                <a:solidFill>
                  <a:srgbClr val="FF0000"/>
                </a:solidFill>
                <a:latin typeface="Calibri" pitchFamily="34" charset="0"/>
              </a:rPr>
              <a:t>process</a:t>
            </a:r>
            <a:r>
              <a:rPr lang="en-US" sz="4400" b="1">
                <a:latin typeface="Calibri" pitchFamily="34" charset="0"/>
              </a:rPr>
              <a:t>, as are </a:t>
            </a:r>
            <a:r>
              <a:rPr lang="en-US" sz="4400" b="1">
                <a:solidFill>
                  <a:srgbClr val="FF0000"/>
                </a:solidFill>
                <a:latin typeface="Calibri" pitchFamily="34" charset="0"/>
              </a:rPr>
              <a:t>labor</a:t>
            </a:r>
            <a:r>
              <a:rPr lang="en-US" sz="4400" b="1">
                <a:latin typeface="Calibri" pitchFamily="34" charset="0"/>
              </a:rPr>
              <a:t>, </a:t>
            </a:r>
            <a:r>
              <a:rPr lang="en-US" sz="4400" b="1">
                <a:solidFill>
                  <a:srgbClr val="FF0000"/>
                </a:solidFill>
                <a:latin typeface="Calibri" pitchFamily="34" charset="0"/>
              </a:rPr>
              <a:t>capital</a:t>
            </a:r>
            <a:r>
              <a:rPr lang="en-US" sz="4400" b="1">
                <a:latin typeface="Calibri" pitchFamily="34" charset="0"/>
              </a:rPr>
              <a:t> and so </a:t>
            </a:r>
            <a:r>
              <a:rPr lang="en-US" sz="4400" b="1">
                <a:solidFill>
                  <a:srgbClr val="FF0000"/>
                </a:solidFill>
                <a:latin typeface="Calibri" pitchFamily="34" charset="0"/>
              </a:rPr>
              <a:t>many other categories</a:t>
            </a:r>
            <a:r>
              <a:rPr lang="en-US" sz="4400" b="1">
                <a:latin typeface="Calibri" pitchFamily="34" charset="0"/>
              </a:rPr>
              <a:t> considered by Marx.</a:t>
            </a:r>
            <a:endParaRPr lang="en-US" sz="4400">
              <a:latin typeface="Calibri" pitchFamily="34" charset="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457200" y="274638"/>
            <a:ext cx="8229600" cy="1143000"/>
          </a:xfrm>
          <a:prstGeom prst="rect">
            <a:avLst/>
          </a:prstGeom>
        </p:spPr>
        <p:txBody>
          <a:bodyPr/>
          <a:lstStyle/>
          <a:p>
            <a:pPr algn="ctr" fontAlgn="auto">
              <a:spcAft>
                <a:spcPts val="0"/>
              </a:spcAft>
              <a:defRPr/>
            </a:pPr>
            <a:r>
              <a:rPr lang="en-US" sz="6600" b="1" dirty="0">
                <a:solidFill>
                  <a:srgbClr val="0000FF"/>
                </a:solidFill>
                <a:latin typeface="+mj-lt"/>
                <a:ea typeface="+mj-ea"/>
                <a:cs typeface="+mj-cs"/>
              </a:rPr>
              <a:t>Marx </a:t>
            </a:r>
            <a:r>
              <a:rPr lang="en-US" sz="6600" b="1" dirty="0" err="1">
                <a:solidFill>
                  <a:srgbClr val="0000FF"/>
                </a:solidFill>
                <a:latin typeface="+mj-lt"/>
                <a:ea typeface="+mj-ea"/>
                <a:cs typeface="+mj-cs"/>
              </a:rPr>
              <a:t>Wartofsky</a:t>
            </a:r>
            <a:endParaRPr lang="en-US" sz="4400" dirty="0">
              <a:solidFill>
                <a:srgbClr val="0000FF"/>
              </a:solidFill>
              <a:latin typeface="+mj-lt"/>
              <a:ea typeface="+mj-ea"/>
              <a:cs typeface="+mj-cs"/>
            </a:endParaRPr>
          </a:p>
        </p:txBody>
      </p:sp>
      <p:pic>
        <p:nvPicPr>
          <p:cNvPr id="212994" name="Picture 2" descr="Wartofsky"/>
          <p:cNvPicPr>
            <a:picLocks noChangeAspect="1" noChangeArrowheads="1"/>
          </p:cNvPicPr>
          <p:nvPr/>
        </p:nvPicPr>
        <p:blipFill>
          <a:blip r:embed="rId3" cstate="print"/>
          <a:srcRect/>
          <a:stretch>
            <a:fillRect/>
          </a:stretch>
        </p:blipFill>
        <p:spPr bwMode="auto">
          <a:xfrm>
            <a:off x="2435225" y="1463675"/>
            <a:ext cx="4041775" cy="5394325"/>
          </a:xfrm>
          <a:prstGeom prst="rect">
            <a:avLst/>
          </a:prstGeom>
          <a:noFill/>
          <a:ln w="9525">
            <a:noFill/>
            <a:miter lim="800000"/>
            <a:headEnd/>
            <a:tailEnd/>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533400"/>
            <a:ext cx="8229600" cy="1143000"/>
          </a:xfrm>
          <a:prstGeom prst="rect">
            <a:avLst/>
          </a:prstGeom>
        </p:spPr>
        <p:txBody>
          <a:bodyPr/>
          <a:lstStyle/>
          <a:p>
            <a:pPr algn="ctr" fontAlgn="auto">
              <a:spcAft>
                <a:spcPts val="0"/>
              </a:spcAft>
              <a:defRPr/>
            </a:pPr>
            <a:r>
              <a:rPr lang="en-US" sz="4400" b="1" i="1" dirty="0">
                <a:solidFill>
                  <a:srgbClr val="0000FF"/>
                </a:solidFill>
                <a:latin typeface="+mj-lt"/>
                <a:ea typeface="+mj-ea"/>
                <a:cs typeface="+mj-cs"/>
              </a:rPr>
              <a:t>Conceptual Foundations of Scientific Thought</a:t>
            </a:r>
            <a:endParaRPr lang="en-US" sz="4400" b="1" dirty="0">
              <a:solidFill>
                <a:srgbClr val="0000FF"/>
              </a:solidFill>
              <a:latin typeface="+mj-lt"/>
              <a:ea typeface="+mj-ea"/>
              <a:cs typeface="+mj-cs"/>
            </a:endParaRPr>
          </a:p>
        </p:txBody>
      </p:sp>
      <p:sp>
        <p:nvSpPr>
          <p:cNvPr id="215042" name="Content Placeholder 2"/>
          <p:cNvSpPr txBox="1">
            <a:spLocks/>
          </p:cNvSpPr>
          <p:nvPr/>
        </p:nvSpPr>
        <p:spPr bwMode="auto">
          <a:xfrm>
            <a:off x="457200" y="1981200"/>
            <a:ext cx="8229600" cy="4525963"/>
          </a:xfrm>
          <a:prstGeom prst="rect">
            <a:avLst/>
          </a:prstGeom>
          <a:noFill/>
          <a:ln w="9525">
            <a:noFill/>
            <a:miter lim="800000"/>
            <a:headEnd/>
            <a:tailEnd/>
          </a:ln>
        </p:spPr>
        <p:txBody>
          <a:bodyPr/>
          <a:lstStyle/>
          <a:p>
            <a:pPr marL="342900" indent="-342900">
              <a:spcBef>
                <a:spcPct val="20000"/>
              </a:spcBef>
              <a:buFont typeface="Arial" charset="0"/>
              <a:buNone/>
            </a:pPr>
            <a:r>
              <a:rPr lang="en-US" sz="3200" b="1">
                <a:latin typeface="Calibri" pitchFamily="34" charset="0"/>
              </a:rPr>
              <a:t>  “[A] </a:t>
            </a:r>
            <a:r>
              <a:rPr lang="en-US" sz="3200" b="1" i="1">
                <a:solidFill>
                  <a:srgbClr val="FF0000"/>
                </a:solidFill>
                <a:latin typeface="Calibri" pitchFamily="34" charset="0"/>
              </a:rPr>
              <a:t>thing</a:t>
            </a:r>
            <a:r>
              <a:rPr lang="en-US" sz="3200" b="1">
                <a:latin typeface="Calibri" pitchFamily="34" charset="0"/>
              </a:rPr>
              <a:t>, insofar as it is more than an instantaneous occurrence and has duration through time, is a </a:t>
            </a:r>
            <a:r>
              <a:rPr lang="en-US" sz="3200" b="1" i="1">
                <a:solidFill>
                  <a:srgbClr val="FF0000"/>
                </a:solidFill>
                <a:latin typeface="Calibri" pitchFamily="34" charset="0"/>
              </a:rPr>
              <a:t>process</a:t>
            </a:r>
            <a:r>
              <a:rPr lang="en-US" sz="3200" b="1">
                <a:latin typeface="Calibri" pitchFamily="34" charset="0"/>
              </a:rPr>
              <a:t>. This introduces some odd results in our ways of talking. For example, talking would be a process but we would hardly talk of it as a “thing”; similarly, it is not usual to talk of </a:t>
            </a:r>
            <a:r>
              <a:rPr lang="en-US" sz="3200" b="1">
                <a:solidFill>
                  <a:srgbClr val="FF0000"/>
                </a:solidFill>
                <a:latin typeface="Calibri" pitchFamily="34" charset="0"/>
              </a:rPr>
              <a:t>a rock or a human being as a process</a:t>
            </a:r>
            <a:r>
              <a:rPr lang="en-US" sz="3200" b="1">
                <a:latin typeface="Calibri" pitchFamily="34" charset="0"/>
              </a:rPr>
              <a:t>.”  </a:t>
            </a:r>
            <a:endParaRPr lang="en-US" sz="3200">
              <a:latin typeface="Calibri" pitchFamily="34" charset="0"/>
            </a:endParaRPr>
          </a:p>
          <a:p>
            <a:pPr marL="342900" indent="-342900">
              <a:spcBef>
                <a:spcPct val="20000"/>
              </a:spcBef>
              <a:buFont typeface="Arial" charset="0"/>
              <a:buChar char="•"/>
            </a:pPr>
            <a:endParaRPr lang="en-US" sz="3200">
              <a:latin typeface="Calibri" pitchFamily="34"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533400"/>
            <a:ext cx="8229600" cy="1143000"/>
          </a:xfrm>
          <a:prstGeom prst="rect">
            <a:avLst/>
          </a:prstGeom>
        </p:spPr>
        <p:txBody>
          <a:bodyPr>
            <a:normAutofit/>
          </a:bodyPr>
          <a:lstStyle/>
          <a:p>
            <a:pPr algn="ctr" fontAlgn="auto">
              <a:spcAft>
                <a:spcPts val="0"/>
              </a:spcAft>
              <a:defRPr/>
            </a:pPr>
            <a:r>
              <a:rPr lang="en-US" sz="6000" b="1" dirty="0">
                <a:solidFill>
                  <a:srgbClr val="0000FF"/>
                </a:solidFill>
                <a:latin typeface="+mj-lt"/>
                <a:ea typeface="+mj-ea"/>
                <a:cs typeface="+mj-cs"/>
              </a:rPr>
              <a:t>Things and Processes</a:t>
            </a:r>
          </a:p>
        </p:txBody>
      </p:sp>
      <p:sp>
        <p:nvSpPr>
          <p:cNvPr id="217090" name="Content Placeholder 2"/>
          <p:cNvSpPr txBox="1">
            <a:spLocks/>
          </p:cNvSpPr>
          <p:nvPr/>
        </p:nvSpPr>
        <p:spPr bwMode="auto">
          <a:xfrm>
            <a:off x="457200" y="1600200"/>
            <a:ext cx="8229600" cy="4525963"/>
          </a:xfrm>
          <a:prstGeom prst="rect">
            <a:avLst/>
          </a:prstGeom>
          <a:noFill/>
          <a:ln w="9525">
            <a:noFill/>
            <a:miter lim="800000"/>
            <a:headEnd/>
            <a:tailEnd/>
          </a:ln>
        </p:spPr>
        <p:txBody>
          <a:bodyPr/>
          <a:lstStyle/>
          <a:p>
            <a:pPr marL="342900" indent="-342900">
              <a:spcBef>
                <a:spcPct val="20000"/>
              </a:spcBef>
              <a:buFont typeface="Arial" charset="0"/>
              <a:buNone/>
            </a:pPr>
            <a:r>
              <a:rPr lang="en-US" sz="3200" b="1">
                <a:latin typeface="Calibri" pitchFamily="34" charset="0"/>
              </a:rPr>
              <a:t>	A </a:t>
            </a:r>
            <a:r>
              <a:rPr lang="en-US" sz="3200" b="1" i="1">
                <a:solidFill>
                  <a:srgbClr val="FF0000"/>
                </a:solidFill>
                <a:latin typeface="Calibri" pitchFamily="34" charset="0"/>
              </a:rPr>
              <a:t>particular, concrete structure</a:t>
            </a:r>
            <a:r>
              <a:rPr lang="en-US" sz="3200" b="1">
                <a:solidFill>
                  <a:srgbClr val="FF0000"/>
                </a:solidFill>
                <a:latin typeface="Calibri" pitchFamily="34" charset="0"/>
              </a:rPr>
              <a:t> </a:t>
            </a:r>
            <a:r>
              <a:rPr lang="en-US" sz="3200" b="1">
                <a:latin typeface="Calibri" pitchFamily="34" charset="0"/>
              </a:rPr>
              <a:t>is characterized by some </a:t>
            </a:r>
            <a:r>
              <a:rPr lang="en-US" sz="3200" b="1" i="1">
                <a:solidFill>
                  <a:srgbClr val="FF0000"/>
                </a:solidFill>
                <a:latin typeface="Calibri" pitchFamily="34" charset="0"/>
              </a:rPr>
              <a:t>concrete </a:t>
            </a:r>
            <a:r>
              <a:rPr lang="en-US" sz="3200" b="1">
                <a:latin typeface="Calibri" pitchFamily="34" charset="0"/>
              </a:rPr>
              <a:t> </a:t>
            </a:r>
            <a:r>
              <a:rPr lang="en-US" sz="3200" b="1" i="1">
                <a:solidFill>
                  <a:srgbClr val="FF0000"/>
                </a:solidFill>
                <a:latin typeface="Calibri" pitchFamily="34" charset="0"/>
              </a:rPr>
              <a:t>objects</a:t>
            </a:r>
            <a:r>
              <a:rPr lang="en-US" sz="3200" b="1">
                <a:latin typeface="Calibri" pitchFamily="34" charset="0"/>
              </a:rPr>
              <a:t> (the </a:t>
            </a:r>
            <a:r>
              <a:rPr lang="en-US" sz="3200" b="1" i="1">
                <a:solidFill>
                  <a:srgbClr val="FF0000"/>
                </a:solidFill>
                <a:latin typeface="Calibri" pitchFamily="34" charset="0"/>
              </a:rPr>
              <a:t>relata</a:t>
            </a:r>
            <a:r>
              <a:rPr lang="en-US" sz="3200" b="1">
                <a:latin typeface="Calibri" pitchFamily="34" charset="0"/>
              </a:rPr>
              <a:t>) together with a set of</a:t>
            </a:r>
            <a:r>
              <a:rPr lang="en-US" sz="3200" b="1" i="1">
                <a:latin typeface="Calibri" pitchFamily="34" charset="0"/>
              </a:rPr>
              <a:t> </a:t>
            </a:r>
            <a:r>
              <a:rPr lang="en-US" sz="3200" b="1" i="1">
                <a:solidFill>
                  <a:srgbClr val="FF0000"/>
                </a:solidFill>
                <a:latin typeface="Calibri" pitchFamily="34" charset="0"/>
              </a:rPr>
              <a:t>concrete relations</a:t>
            </a:r>
            <a:r>
              <a:rPr lang="en-US" sz="3200" b="1">
                <a:solidFill>
                  <a:srgbClr val="FF0000"/>
                </a:solidFill>
                <a:latin typeface="Calibri" pitchFamily="34" charset="0"/>
              </a:rPr>
              <a:t> </a:t>
            </a:r>
            <a:r>
              <a:rPr lang="en-US" sz="3200" b="1">
                <a:latin typeface="Calibri" pitchFamily="34" charset="0"/>
              </a:rPr>
              <a:t>between them. The word “object” is here used in a very broad sense, which allows objects to be (elements of) </a:t>
            </a:r>
            <a:r>
              <a:rPr lang="en-US" sz="3200" b="1" i="1">
                <a:solidFill>
                  <a:srgbClr val="FF0000"/>
                </a:solidFill>
                <a:latin typeface="Calibri" pitchFamily="34" charset="0"/>
              </a:rPr>
              <a:t>processes</a:t>
            </a:r>
            <a:r>
              <a:rPr lang="en-US" sz="3200" b="1">
                <a:latin typeface="Calibri" pitchFamily="34" charset="0"/>
              </a:rPr>
              <a:t> as well as </a:t>
            </a:r>
            <a:r>
              <a:rPr lang="en-US" sz="3200" b="1" i="1">
                <a:latin typeface="Calibri" pitchFamily="34" charset="0"/>
              </a:rPr>
              <a:t>states</a:t>
            </a:r>
            <a:r>
              <a:rPr lang="en-US" sz="3200" b="1">
                <a:latin typeface="Calibri" pitchFamily="34" charset="0"/>
              </a:rPr>
              <a:t>.     </a:t>
            </a:r>
          </a:p>
          <a:p>
            <a:pPr marL="342900" indent="-342900">
              <a:spcBef>
                <a:spcPct val="20000"/>
              </a:spcBef>
              <a:buFont typeface="Arial" charset="0"/>
              <a:buNone/>
            </a:pPr>
            <a:r>
              <a:rPr lang="en-US" sz="3200" b="1">
                <a:latin typeface="Calibri" pitchFamily="34" charset="0"/>
              </a:rPr>
              <a:t>  </a:t>
            </a:r>
            <a:endParaRPr lang="en-US" sz="3400">
              <a:latin typeface="Calibri"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457200" y="274638"/>
            <a:ext cx="8229600" cy="1143000"/>
          </a:xfrm>
          <a:prstGeom prst="rect">
            <a:avLst/>
          </a:prstGeom>
        </p:spPr>
        <p:txBody>
          <a:bodyPr/>
          <a:lstStyle/>
          <a:p>
            <a:pPr algn="ctr" fontAlgn="auto">
              <a:spcAft>
                <a:spcPts val="0"/>
              </a:spcAft>
              <a:defRPr/>
            </a:pPr>
            <a:r>
              <a:rPr lang="en-US" sz="7200" b="1" dirty="0">
                <a:solidFill>
                  <a:srgbClr val="0000FF"/>
                </a:solidFill>
                <a:latin typeface="+mj-lt"/>
                <a:ea typeface="+mj-ea"/>
                <a:cs typeface="+mj-cs"/>
              </a:rPr>
              <a:t>John F. Kennedy</a:t>
            </a:r>
            <a:endParaRPr lang="en-US" sz="7200" dirty="0">
              <a:solidFill>
                <a:srgbClr val="0000FF"/>
              </a:solidFill>
              <a:latin typeface="+mj-lt"/>
              <a:ea typeface="+mj-ea"/>
              <a:cs typeface="+mj-cs"/>
            </a:endParaRPr>
          </a:p>
        </p:txBody>
      </p:sp>
      <p:pic>
        <p:nvPicPr>
          <p:cNvPr id="219138" name="Picture 4" descr="http://www.voltairenet.org/IMG/jpg/JFK-University.jpg"/>
          <p:cNvPicPr>
            <a:picLocks noChangeAspect="1" noChangeArrowheads="1"/>
          </p:cNvPicPr>
          <p:nvPr/>
        </p:nvPicPr>
        <p:blipFill>
          <a:blip r:embed="rId3" cstate="print"/>
          <a:srcRect/>
          <a:stretch>
            <a:fillRect/>
          </a:stretch>
        </p:blipFill>
        <p:spPr bwMode="auto">
          <a:xfrm>
            <a:off x="1143000" y="1447800"/>
            <a:ext cx="6937375" cy="5029200"/>
          </a:xfrm>
          <a:prstGeom prst="rect">
            <a:avLst/>
          </a:prstGeom>
          <a:noFill/>
          <a:ln w="9525">
            <a:noFill/>
            <a:miter lim="800000"/>
            <a:headEnd/>
            <a:tailEnd/>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457200"/>
            <a:ext cx="8229600" cy="1143000"/>
          </a:xfrm>
          <a:prstGeom prst="rect">
            <a:avLst/>
          </a:prstGeom>
        </p:spPr>
        <p:txBody>
          <a:bodyPr/>
          <a:lstStyle/>
          <a:p>
            <a:pPr algn="ctr" fontAlgn="auto">
              <a:spcAft>
                <a:spcPts val="0"/>
              </a:spcAft>
              <a:defRPr/>
            </a:pPr>
            <a:r>
              <a:rPr lang="en-US" sz="4800" b="1" dirty="0">
                <a:solidFill>
                  <a:srgbClr val="0000FF"/>
                </a:solidFill>
                <a:latin typeface="+mj-lt"/>
                <a:ea typeface="+mj-ea"/>
                <a:cs typeface="+mj-cs"/>
              </a:rPr>
              <a:t>1963 Commencement Address, American University</a:t>
            </a:r>
          </a:p>
        </p:txBody>
      </p:sp>
      <p:sp>
        <p:nvSpPr>
          <p:cNvPr id="221186" name="Content Placeholder 2"/>
          <p:cNvSpPr txBox="1">
            <a:spLocks/>
          </p:cNvSpPr>
          <p:nvPr/>
        </p:nvSpPr>
        <p:spPr bwMode="auto">
          <a:xfrm>
            <a:off x="457200" y="1951038"/>
            <a:ext cx="8229600" cy="4525962"/>
          </a:xfrm>
          <a:prstGeom prst="rect">
            <a:avLst/>
          </a:prstGeom>
          <a:noFill/>
          <a:ln w="9525">
            <a:noFill/>
            <a:miter lim="800000"/>
            <a:headEnd/>
            <a:tailEnd/>
          </a:ln>
        </p:spPr>
        <p:txBody>
          <a:bodyPr/>
          <a:lstStyle/>
          <a:p>
            <a:pPr marL="342900" indent="-342900">
              <a:spcBef>
                <a:spcPct val="20000"/>
              </a:spcBef>
              <a:buFont typeface="Arial" charset="0"/>
              <a:buNone/>
            </a:pPr>
            <a:r>
              <a:rPr lang="en-US" sz="3200" b="1">
                <a:latin typeface="Calibri" pitchFamily="34" charset="0"/>
              </a:rPr>
              <a:t>	“Genuine peace must be the product of many nations, the sum of many acts. It must be </a:t>
            </a:r>
            <a:r>
              <a:rPr lang="en-US" sz="3200" b="1">
                <a:solidFill>
                  <a:srgbClr val="FF0000"/>
                </a:solidFill>
                <a:latin typeface="Calibri" pitchFamily="34" charset="0"/>
              </a:rPr>
              <a:t>dynamic</a:t>
            </a:r>
            <a:r>
              <a:rPr lang="en-US" sz="3200" b="1">
                <a:latin typeface="Calibri" pitchFamily="34" charset="0"/>
              </a:rPr>
              <a:t>, not </a:t>
            </a:r>
            <a:r>
              <a:rPr lang="en-US" sz="3200" b="1">
                <a:solidFill>
                  <a:srgbClr val="FF0000"/>
                </a:solidFill>
                <a:latin typeface="Calibri" pitchFamily="34" charset="0"/>
              </a:rPr>
              <a:t>static</a:t>
            </a:r>
            <a:r>
              <a:rPr lang="en-US" sz="3200" b="1">
                <a:latin typeface="Calibri" pitchFamily="34" charset="0"/>
              </a:rPr>
              <a:t>, changing to meet the challenge of each new generation. </a:t>
            </a:r>
          </a:p>
          <a:p>
            <a:pPr marL="342900" indent="-342900">
              <a:spcBef>
                <a:spcPct val="20000"/>
              </a:spcBef>
              <a:buFont typeface="Arial" charset="0"/>
              <a:buNone/>
            </a:pPr>
            <a:r>
              <a:rPr lang="en-US" sz="3200" b="1">
                <a:latin typeface="Calibri" pitchFamily="34" charset="0"/>
              </a:rPr>
              <a:t>	</a:t>
            </a:r>
            <a:r>
              <a:rPr lang="en-US" sz="4800" b="1">
                <a:latin typeface="Calibri" pitchFamily="34" charset="0"/>
              </a:rPr>
              <a:t>For </a:t>
            </a:r>
            <a:r>
              <a:rPr lang="en-US" sz="4800" b="1">
                <a:solidFill>
                  <a:srgbClr val="FF0000"/>
                </a:solidFill>
                <a:latin typeface="Calibri" pitchFamily="34" charset="0"/>
              </a:rPr>
              <a:t>peace is a process</a:t>
            </a:r>
            <a:r>
              <a:rPr lang="en-US" sz="4800" b="1">
                <a:latin typeface="Calibri" pitchFamily="34" charset="0"/>
              </a:rPr>
              <a:t>– a way of solving problems.”</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457200" y="274638"/>
            <a:ext cx="8229600" cy="1143000"/>
          </a:xfrm>
          <a:prstGeom prst="rect">
            <a:avLst/>
          </a:prstGeom>
        </p:spPr>
        <p:txBody>
          <a:bodyPr>
            <a:normAutofit/>
          </a:bodyPr>
          <a:lstStyle/>
          <a:p>
            <a:pPr algn="ctr" fontAlgn="auto">
              <a:spcAft>
                <a:spcPts val="0"/>
              </a:spcAft>
              <a:defRPr/>
            </a:pPr>
            <a:r>
              <a:rPr lang="en-US" sz="6600" b="1" dirty="0">
                <a:solidFill>
                  <a:srgbClr val="0000FF"/>
                </a:solidFill>
                <a:latin typeface="+mj-lt"/>
                <a:ea typeface="+mj-ea"/>
                <a:cs typeface="+mj-cs"/>
              </a:rPr>
              <a:t>Chris </a:t>
            </a:r>
            <a:r>
              <a:rPr lang="en-US" sz="6600" b="1" dirty="0" err="1">
                <a:solidFill>
                  <a:srgbClr val="0000FF"/>
                </a:solidFill>
                <a:latin typeface="+mj-lt"/>
                <a:ea typeface="+mj-ea"/>
                <a:cs typeface="+mj-cs"/>
              </a:rPr>
              <a:t>Isham</a:t>
            </a:r>
            <a:endParaRPr lang="en-US" sz="6600" dirty="0">
              <a:solidFill>
                <a:srgbClr val="0000FF"/>
              </a:solidFill>
              <a:latin typeface="+mj-lt"/>
              <a:ea typeface="+mj-ea"/>
              <a:cs typeface="+mj-cs"/>
            </a:endParaRPr>
          </a:p>
        </p:txBody>
      </p:sp>
      <p:pic>
        <p:nvPicPr>
          <p:cNvPr id="223234" name="Picture 2" descr="http://www.fqxi.org/data/article-images/html/isham_isham.jpg"/>
          <p:cNvPicPr>
            <a:picLocks noChangeAspect="1" noChangeArrowheads="1"/>
          </p:cNvPicPr>
          <p:nvPr/>
        </p:nvPicPr>
        <p:blipFill>
          <a:blip r:embed="rId3" cstate="print"/>
          <a:srcRect/>
          <a:stretch>
            <a:fillRect/>
          </a:stretch>
        </p:blipFill>
        <p:spPr bwMode="auto">
          <a:xfrm>
            <a:off x="2362200" y="1477963"/>
            <a:ext cx="4554538" cy="5303837"/>
          </a:xfrm>
          <a:prstGeom prst="rect">
            <a:avLst/>
          </a:prstGeom>
          <a:noFill/>
          <a:ln w="9525">
            <a:noFill/>
            <a:miter lim="800000"/>
            <a:headEnd/>
            <a:tailEnd/>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503238"/>
            <a:ext cx="8229600" cy="1096962"/>
          </a:xfrm>
          <a:prstGeom prst="rect">
            <a:avLst/>
          </a:prstGeom>
        </p:spPr>
        <p:txBody>
          <a:bodyPr/>
          <a:lstStyle/>
          <a:p>
            <a:pPr algn="ctr" fontAlgn="auto">
              <a:spcAft>
                <a:spcPts val="0"/>
              </a:spcAft>
              <a:defRPr/>
            </a:pPr>
            <a:r>
              <a:rPr lang="en-US" sz="3200" b="1" dirty="0">
                <a:solidFill>
                  <a:srgbClr val="0000FF"/>
                </a:solidFill>
                <a:latin typeface="+mj-lt"/>
                <a:ea typeface="+mj-ea"/>
                <a:cs typeface="+mj-cs"/>
              </a:rPr>
              <a:t>“Is it True; or is it False; or Some-where In Between? The Logic of Quantum Theory” </a:t>
            </a:r>
            <a:endParaRPr lang="en-US" sz="3200" dirty="0">
              <a:solidFill>
                <a:srgbClr val="0000FF"/>
              </a:solidFill>
              <a:latin typeface="+mj-lt"/>
              <a:ea typeface="+mj-ea"/>
              <a:cs typeface="+mj-cs"/>
            </a:endParaRPr>
          </a:p>
        </p:txBody>
      </p:sp>
      <p:sp>
        <p:nvSpPr>
          <p:cNvPr id="3" name="Content Placeholder 2"/>
          <p:cNvSpPr txBox="1">
            <a:spLocks/>
          </p:cNvSpPr>
          <p:nvPr/>
        </p:nvSpPr>
        <p:spPr>
          <a:xfrm>
            <a:off x="457200" y="1600200"/>
            <a:ext cx="8229600" cy="4525963"/>
          </a:xfrm>
          <a:prstGeom prst="rect">
            <a:avLst/>
          </a:prstGeom>
        </p:spPr>
        <p:txBody>
          <a:bodyPr>
            <a:normAutofit fontScale="92500"/>
          </a:bodyPr>
          <a:lstStyle/>
          <a:p>
            <a:pPr marL="342900" indent="-342900" fontAlgn="auto">
              <a:spcBef>
                <a:spcPct val="20000"/>
              </a:spcBef>
              <a:spcAft>
                <a:spcPts val="0"/>
              </a:spcAft>
              <a:buFont typeface="Arial" pitchFamily="34" charset="0"/>
              <a:buNone/>
              <a:defRPr/>
            </a:pPr>
            <a:r>
              <a:rPr lang="en-US" sz="3200" b="1">
                <a:latin typeface="+mn-lt"/>
              </a:rPr>
              <a:t>  "A key feature of classical physics is that, at </a:t>
            </a:r>
            <a:r>
              <a:rPr lang="en-US" sz="3200" b="1">
                <a:solidFill>
                  <a:srgbClr val="FF0000"/>
                </a:solidFill>
                <a:latin typeface="+mn-lt"/>
              </a:rPr>
              <a:t>any given time</a:t>
            </a:r>
            <a:r>
              <a:rPr lang="en-US" sz="3200" b="1">
                <a:latin typeface="+mn-lt"/>
              </a:rPr>
              <a:t>, the system has a </a:t>
            </a:r>
            <a:r>
              <a:rPr lang="en-US" sz="3200" b="1">
                <a:solidFill>
                  <a:srgbClr val="FF0000"/>
                </a:solidFill>
                <a:latin typeface="+mn-lt"/>
              </a:rPr>
              <a:t>definite state</a:t>
            </a:r>
            <a:r>
              <a:rPr lang="en-US" sz="3200" b="1">
                <a:latin typeface="+mn-lt"/>
              </a:rPr>
              <a:t>, and this </a:t>
            </a:r>
            <a:r>
              <a:rPr lang="en-US" sz="3200" b="1">
                <a:solidFill>
                  <a:srgbClr val="FF0000"/>
                </a:solidFill>
                <a:latin typeface="+mn-lt"/>
              </a:rPr>
              <a:t>state determines-</a:t>
            </a:r>
            <a:r>
              <a:rPr lang="en-US" sz="3200" b="1">
                <a:latin typeface="+mn-lt"/>
              </a:rPr>
              <a:t>- and is uniquely determined by-- the </a:t>
            </a:r>
            <a:r>
              <a:rPr lang="en-US" sz="3200" b="1">
                <a:solidFill>
                  <a:srgbClr val="FF0000"/>
                </a:solidFill>
                <a:latin typeface="+mn-lt"/>
              </a:rPr>
              <a:t>values of all the physical quantities associated with the system</a:t>
            </a:r>
            <a:r>
              <a:rPr lang="en-US" sz="3200" b="1">
                <a:latin typeface="+mn-lt"/>
              </a:rPr>
              <a:t>.“ </a:t>
            </a:r>
          </a:p>
          <a:p>
            <a:pPr marL="342900" indent="-342900" fontAlgn="auto">
              <a:spcBef>
                <a:spcPct val="20000"/>
              </a:spcBef>
              <a:spcAft>
                <a:spcPts val="0"/>
              </a:spcAft>
              <a:buFont typeface="Arial" pitchFamily="34" charset="0"/>
              <a:buNone/>
              <a:defRPr/>
            </a:pPr>
            <a:r>
              <a:rPr lang="en-US" sz="3200" b="1">
                <a:latin typeface="+mn-lt"/>
              </a:rPr>
              <a:t>	Realism is "the philosophical view that </a:t>
            </a:r>
            <a:r>
              <a:rPr lang="en-US" sz="3200" b="1">
                <a:solidFill>
                  <a:srgbClr val="FF0000"/>
                </a:solidFill>
                <a:latin typeface="+mn-lt"/>
              </a:rPr>
              <a:t>each physical quantity </a:t>
            </a:r>
            <a:r>
              <a:rPr lang="en-US" sz="3200" b="1" i="1">
                <a:solidFill>
                  <a:srgbClr val="FF0000"/>
                </a:solidFill>
                <a:latin typeface="+mn-lt"/>
              </a:rPr>
              <a:t>has</a:t>
            </a:r>
            <a:r>
              <a:rPr lang="en-US" sz="3200" b="1">
                <a:solidFill>
                  <a:srgbClr val="FF0000"/>
                </a:solidFill>
                <a:latin typeface="+mn-lt"/>
              </a:rPr>
              <a:t> a value for any given state </a:t>
            </a:r>
            <a:r>
              <a:rPr lang="en-US" sz="3200" b="1">
                <a:latin typeface="+mn-lt"/>
              </a:rPr>
              <a:t>of the system.“</a:t>
            </a:r>
          </a:p>
          <a:p>
            <a:pPr marL="342900" indent="-342900" fontAlgn="auto">
              <a:spcBef>
                <a:spcPct val="20000"/>
              </a:spcBef>
              <a:spcAft>
                <a:spcPts val="0"/>
              </a:spcAft>
              <a:buFont typeface="Arial" pitchFamily="34" charset="0"/>
              <a:buNone/>
              <a:defRPr/>
            </a:pPr>
            <a:r>
              <a:rPr lang="en-US" sz="3200" b="1">
                <a:latin typeface="+mn-lt"/>
              </a:rPr>
              <a:t>	</a:t>
            </a:r>
            <a:endParaRPr lang="en-US" sz="3200" dirty="0">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457200"/>
            <a:ext cx="8229600" cy="1143000"/>
          </a:xfrm>
          <a:prstGeom prst="rect">
            <a:avLst/>
          </a:prstGeom>
        </p:spPr>
        <p:txBody>
          <a:bodyPr>
            <a:normAutofit/>
          </a:bodyPr>
          <a:lstStyle/>
          <a:p>
            <a:pPr algn="ctr" fontAlgn="auto">
              <a:spcAft>
                <a:spcPts val="0"/>
              </a:spcAft>
              <a:defRPr/>
            </a:pPr>
            <a:r>
              <a:rPr lang="en-US" sz="5400" b="1" dirty="0">
                <a:solidFill>
                  <a:srgbClr val="0070C0"/>
                </a:solidFill>
                <a:latin typeface="+mj-lt"/>
                <a:ea typeface="+mj-ea"/>
                <a:cs typeface="+mj-cs"/>
              </a:rPr>
              <a:t> </a:t>
            </a:r>
            <a:r>
              <a:rPr lang="en-US" sz="6600" b="1" dirty="0">
                <a:solidFill>
                  <a:srgbClr val="0000FF"/>
                </a:solidFill>
                <a:latin typeface="+mj-lt"/>
                <a:ea typeface="+mj-ea"/>
                <a:cs typeface="+mj-cs"/>
              </a:rPr>
              <a:t>Primacy of Process</a:t>
            </a:r>
          </a:p>
        </p:txBody>
      </p:sp>
      <p:sp>
        <p:nvSpPr>
          <p:cNvPr id="227330" name="Content Placeholder 2"/>
          <p:cNvSpPr txBox="1">
            <a:spLocks/>
          </p:cNvSpPr>
          <p:nvPr/>
        </p:nvSpPr>
        <p:spPr bwMode="auto">
          <a:xfrm>
            <a:off x="457200" y="1646238"/>
            <a:ext cx="8229600" cy="4525962"/>
          </a:xfrm>
          <a:prstGeom prst="rect">
            <a:avLst/>
          </a:prstGeom>
          <a:noFill/>
          <a:ln w="9525">
            <a:noFill/>
            <a:miter lim="800000"/>
            <a:headEnd/>
            <a:tailEnd/>
          </a:ln>
        </p:spPr>
        <p:txBody>
          <a:bodyPr/>
          <a:lstStyle/>
          <a:p>
            <a:pPr marL="342900" indent="-342900">
              <a:spcBef>
                <a:spcPct val="20000"/>
              </a:spcBef>
              <a:buFont typeface="Arial" charset="0"/>
              <a:buNone/>
            </a:pPr>
            <a:r>
              <a:rPr lang="en-US" sz="3600" b="1">
                <a:latin typeface="Calibri" pitchFamily="34" charset="0"/>
              </a:rPr>
              <a:t>	Phrases such as "at any </a:t>
            </a:r>
            <a:r>
              <a:rPr lang="en-US" sz="3600" b="1" i="1">
                <a:solidFill>
                  <a:srgbClr val="FF0000"/>
                </a:solidFill>
                <a:latin typeface="Calibri" pitchFamily="34" charset="0"/>
              </a:rPr>
              <a:t>moment of time</a:t>
            </a:r>
            <a:r>
              <a:rPr lang="en-US" sz="3600" b="1">
                <a:latin typeface="Calibri" pitchFamily="34" charset="0"/>
              </a:rPr>
              <a:t>", "at any </a:t>
            </a:r>
            <a:r>
              <a:rPr lang="en-US" sz="3600" b="1" i="1">
                <a:solidFill>
                  <a:srgbClr val="FF0000"/>
                </a:solidFill>
                <a:latin typeface="Calibri" pitchFamily="34" charset="0"/>
              </a:rPr>
              <a:t>given time</a:t>
            </a:r>
            <a:r>
              <a:rPr lang="en-US" sz="3600" b="1">
                <a:latin typeface="Calibri" pitchFamily="34" charset="0"/>
              </a:rPr>
              <a:t>” are appropriate in </a:t>
            </a:r>
            <a:r>
              <a:rPr lang="en-US" sz="3600" b="1">
                <a:solidFill>
                  <a:srgbClr val="FF0000"/>
                </a:solidFill>
                <a:latin typeface="Calibri" pitchFamily="34" charset="0"/>
              </a:rPr>
              <a:t>Newtonian-Galileian physics</a:t>
            </a:r>
            <a:r>
              <a:rPr lang="en-US" sz="3600" b="1">
                <a:latin typeface="Calibri" pitchFamily="34" charset="0"/>
              </a:rPr>
              <a:t>, which is based on a </a:t>
            </a:r>
            <a:r>
              <a:rPr lang="en-US" sz="3600" b="1">
                <a:solidFill>
                  <a:srgbClr val="FF0000"/>
                </a:solidFill>
                <a:latin typeface="Calibri" pitchFamily="34" charset="0"/>
              </a:rPr>
              <a:t>global absolute time</a:t>
            </a:r>
            <a:r>
              <a:rPr lang="en-US" sz="3600" b="1">
                <a:latin typeface="Calibri" pitchFamily="34" charset="0"/>
              </a:rPr>
              <a:t>. But from SR on to GR, this phrase involves a convention defining a global time. </a:t>
            </a:r>
          </a:p>
          <a:p>
            <a:pPr marL="342900" indent="-342900">
              <a:spcBef>
                <a:spcPct val="20000"/>
              </a:spcBef>
              <a:buFont typeface="Arial" charset="0"/>
              <a:buNone/>
            </a:pPr>
            <a:r>
              <a:rPr lang="en-US" sz="3600" b="1">
                <a:latin typeface="Calibri" pitchFamily="34" charset="0"/>
              </a:rPr>
              <a:t> </a:t>
            </a:r>
          </a:p>
          <a:p>
            <a:pPr marL="342900" indent="-342900">
              <a:spcBef>
                <a:spcPct val="20000"/>
              </a:spcBef>
              <a:buFont typeface="Arial" charset="0"/>
              <a:buChar char="•"/>
            </a:pPr>
            <a:endParaRPr lang="en-US" sz="3600" b="1">
              <a:latin typeface="Calibri" pitchFamily="34" charset="0"/>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normAutofit/>
          </a:bodyPr>
          <a:lstStyle/>
          <a:p>
            <a:pPr algn="ctr" fontAlgn="auto">
              <a:spcAft>
                <a:spcPts val="0"/>
              </a:spcAft>
              <a:defRPr/>
            </a:pPr>
            <a:r>
              <a:rPr lang="en-US" sz="6600" b="1" dirty="0">
                <a:solidFill>
                  <a:srgbClr val="0000FF"/>
                </a:solidFill>
                <a:latin typeface="+mj-lt"/>
                <a:ea typeface="+mj-ea"/>
                <a:cs typeface="+mj-cs"/>
              </a:rPr>
              <a:t>Primacy of Process</a:t>
            </a:r>
            <a:endParaRPr lang="en-US" sz="6600" dirty="0">
              <a:solidFill>
                <a:srgbClr val="0000FF"/>
              </a:solidFill>
              <a:latin typeface="+mj-lt"/>
              <a:ea typeface="+mj-ea"/>
              <a:cs typeface="+mj-cs"/>
            </a:endParaRPr>
          </a:p>
        </p:txBody>
      </p:sp>
      <p:sp>
        <p:nvSpPr>
          <p:cNvPr id="229378" name="Content Placeholder 2"/>
          <p:cNvSpPr txBox="1">
            <a:spLocks/>
          </p:cNvSpPr>
          <p:nvPr/>
        </p:nvSpPr>
        <p:spPr bwMode="auto">
          <a:xfrm>
            <a:off x="457200" y="1447800"/>
            <a:ext cx="8229600" cy="4525963"/>
          </a:xfrm>
          <a:prstGeom prst="rect">
            <a:avLst/>
          </a:prstGeom>
          <a:noFill/>
          <a:ln w="9525">
            <a:noFill/>
            <a:miter lim="800000"/>
            <a:headEnd/>
            <a:tailEnd/>
          </a:ln>
        </p:spPr>
        <p:txBody>
          <a:bodyPr/>
          <a:lstStyle/>
          <a:p>
            <a:pPr marL="342900" indent="-342900">
              <a:spcBef>
                <a:spcPct val="20000"/>
              </a:spcBef>
              <a:buFont typeface="Arial" charset="0"/>
              <a:buNone/>
            </a:pPr>
            <a:r>
              <a:rPr lang="en-US" sz="3200" b="1" dirty="0">
                <a:latin typeface="Calibri" pitchFamily="34" charset="0"/>
              </a:rPr>
              <a:t>	</a:t>
            </a:r>
            <a:r>
              <a:rPr lang="en-US" sz="3600" b="1" dirty="0">
                <a:latin typeface="Calibri" pitchFamily="34" charset="0"/>
              </a:rPr>
              <a:t>The only convention-invariant things are</a:t>
            </a:r>
            <a:r>
              <a:rPr lang="en-US" sz="3600" b="1" i="1" dirty="0">
                <a:latin typeface="Calibri" pitchFamily="34" charset="0"/>
              </a:rPr>
              <a:t> </a:t>
            </a:r>
            <a:r>
              <a:rPr lang="en-US" sz="3600" b="1" i="1" dirty="0">
                <a:solidFill>
                  <a:srgbClr val="FF0000"/>
                </a:solidFill>
                <a:latin typeface="Calibri" pitchFamily="34" charset="0"/>
              </a:rPr>
              <a:t>processes</a:t>
            </a:r>
            <a:r>
              <a:rPr lang="en-US" sz="3600" b="1" dirty="0">
                <a:latin typeface="Calibri" pitchFamily="34" charset="0"/>
              </a:rPr>
              <a:t>,  each involving a </a:t>
            </a:r>
            <a:r>
              <a:rPr lang="en-US" sz="3600" b="1" dirty="0">
                <a:solidFill>
                  <a:srgbClr val="FF0000"/>
                </a:solidFill>
                <a:latin typeface="Calibri" pitchFamily="34" charset="0"/>
              </a:rPr>
              <a:t>space-time region</a:t>
            </a:r>
            <a:r>
              <a:rPr lang="en-US" sz="3600" b="1" dirty="0">
                <a:latin typeface="Calibri" pitchFamily="34" charset="0"/>
              </a:rPr>
              <a:t>.  This suggests-- as do many other considerations-- that the </a:t>
            </a:r>
            <a:r>
              <a:rPr lang="en-US" sz="3600" b="1" dirty="0">
                <a:solidFill>
                  <a:srgbClr val="FF0000"/>
                </a:solidFill>
                <a:latin typeface="Calibri" pitchFamily="34" charset="0"/>
              </a:rPr>
              <a:t>fundamental entities</a:t>
            </a:r>
            <a:r>
              <a:rPr lang="en-US" sz="3600" b="1" dirty="0">
                <a:latin typeface="Calibri" pitchFamily="34" charset="0"/>
              </a:rPr>
              <a:t> in quantum theory are the </a:t>
            </a:r>
            <a:r>
              <a:rPr lang="en-US" sz="3600" b="1" i="1" dirty="0">
                <a:solidFill>
                  <a:srgbClr val="FF0000"/>
                </a:solidFill>
                <a:latin typeface="Calibri" pitchFamily="34" charset="0"/>
              </a:rPr>
              <a:t>transition amplitudes</a:t>
            </a:r>
            <a:r>
              <a:rPr lang="en-US" sz="3600" b="1" dirty="0">
                <a:latin typeface="Calibri" pitchFamily="34" charset="0"/>
              </a:rPr>
              <a:t>, and that </a:t>
            </a:r>
            <a:r>
              <a:rPr lang="en-US" sz="3600" b="1" dirty="0">
                <a:solidFill>
                  <a:srgbClr val="FF0000"/>
                </a:solidFill>
                <a:latin typeface="Calibri" pitchFamily="34" charset="0"/>
              </a:rPr>
              <a:t>states</a:t>
            </a:r>
            <a:r>
              <a:rPr lang="en-US" sz="3600" b="1" dirty="0">
                <a:latin typeface="Calibri" pitchFamily="34" charset="0"/>
              </a:rPr>
              <a:t> should be taken in the </a:t>
            </a:r>
            <a:r>
              <a:rPr lang="en-US" sz="3600" b="1" dirty="0" err="1">
                <a:latin typeface="Calibri" pitchFamily="34" charset="0"/>
              </a:rPr>
              <a:t>c.g.s</a:t>
            </a:r>
            <a:r>
              <a:rPr lang="en-US" sz="3600" b="1" dirty="0">
                <a:latin typeface="Calibri" pitchFamily="34" charset="0"/>
              </a:rPr>
              <a:t>. system </a:t>
            </a:r>
            <a:r>
              <a:rPr lang="en-US" sz="3600" b="1" dirty="0">
                <a:solidFill>
                  <a:srgbClr val="FF0000"/>
                </a:solidFill>
                <a:latin typeface="Calibri" pitchFamily="34" charset="0"/>
              </a:rPr>
              <a:t>(</a:t>
            </a:r>
            <a:r>
              <a:rPr lang="en-US" sz="3600" b="1" i="1" dirty="0">
                <a:solidFill>
                  <a:srgbClr val="FF0000"/>
                </a:solidFill>
                <a:latin typeface="Calibri" pitchFamily="34" charset="0"/>
              </a:rPr>
              <a:t>cum </a:t>
            </a:r>
            <a:r>
              <a:rPr lang="en-US" sz="3600" b="1" i="1" dirty="0" err="1">
                <a:solidFill>
                  <a:srgbClr val="FF0000"/>
                </a:solidFill>
                <a:latin typeface="Calibri" pitchFamily="34" charset="0"/>
              </a:rPr>
              <a:t>grano</a:t>
            </a:r>
            <a:r>
              <a:rPr lang="en-US" sz="3600" b="1" i="1" dirty="0">
                <a:solidFill>
                  <a:srgbClr val="FF0000"/>
                </a:solidFill>
                <a:latin typeface="Calibri" pitchFamily="34" charset="0"/>
              </a:rPr>
              <a:t> </a:t>
            </a:r>
            <a:r>
              <a:rPr lang="en-US" sz="3600" b="1" i="1" dirty="0" err="1">
                <a:solidFill>
                  <a:srgbClr val="FF0000"/>
                </a:solidFill>
                <a:latin typeface="Calibri" pitchFamily="34" charset="0"/>
              </a:rPr>
              <a:t>salis</a:t>
            </a:r>
            <a:r>
              <a:rPr lang="en-US" sz="3600" b="1" dirty="0">
                <a:latin typeface="Calibri" pitchFamily="34" charset="0"/>
              </a:rPr>
              <a:t>).</a:t>
            </a:r>
            <a:endParaRPr lang="en-US" sz="3600" dirty="0">
              <a:latin typeface="Calibri" pitchFamily="34" charset="0"/>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normAutofit/>
          </a:bodyPr>
          <a:lstStyle/>
          <a:p>
            <a:pPr algn="ctr" fontAlgn="auto">
              <a:spcAft>
                <a:spcPts val="0"/>
              </a:spcAft>
              <a:defRPr/>
            </a:pPr>
            <a:r>
              <a:rPr lang="en-US" sz="6600" b="1" dirty="0">
                <a:solidFill>
                  <a:srgbClr val="0000FF"/>
                </a:solidFill>
                <a:latin typeface="+mj-lt"/>
                <a:ea typeface="+mj-ea"/>
                <a:cs typeface="+mj-cs"/>
              </a:rPr>
              <a:t>Primacy of Process</a:t>
            </a:r>
            <a:endParaRPr lang="en-US" sz="6600" dirty="0">
              <a:solidFill>
                <a:srgbClr val="0000FF"/>
              </a:solidFill>
              <a:latin typeface="+mj-lt"/>
              <a:ea typeface="+mj-ea"/>
              <a:cs typeface="+mj-cs"/>
            </a:endParaRPr>
          </a:p>
        </p:txBody>
      </p:sp>
      <p:sp>
        <p:nvSpPr>
          <p:cNvPr id="231426" name="Content Placeholder 2"/>
          <p:cNvSpPr txBox="1">
            <a:spLocks/>
          </p:cNvSpPr>
          <p:nvPr/>
        </p:nvSpPr>
        <p:spPr bwMode="auto">
          <a:xfrm>
            <a:off x="457200" y="1600200"/>
            <a:ext cx="8229600" cy="4525963"/>
          </a:xfrm>
          <a:prstGeom prst="rect">
            <a:avLst/>
          </a:prstGeom>
          <a:noFill/>
          <a:ln w="9525">
            <a:noFill/>
            <a:miter lim="800000"/>
            <a:headEnd/>
            <a:tailEnd/>
          </a:ln>
        </p:spPr>
        <p:txBody>
          <a:bodyPr/>
          <a:lstStyle/>
          <a:p>
            <a:pPr marL="342900" indent="-342900">
              <a:spcBef>
                <a:spcPct val="20000"/>
              </a:spcBef>
              <a:buFont typeface="Arial" charset="0"/>
              <a:buNone/>
            </a:pPr>
            <a:r>
              <a:rPr lang="en-US" sz="3600" b="1" dirty="0">
                <a:latin typeface="Calibri" pitchFamily="34" charset="0"/>
              </a:rPr>
              <a:t>	And this is true of our </a:t>
            </a:r>
            <a:r>
              <a:rPr lang="en-US" sz="3600" b="1" dirty="0">
                <a:solidFill>
                  <a:srgbClr val="FF0000"/>
                </a:solidFill>
                <a:latin typeface="Calibri" pitchFamily="34" charset="0"/>
              </a:rPr>
              <a:t>measurements</a:t>
            </a:r>
            <a:r>
              <a:rPr lang="en-US" sz="3600" b="1" dirty="0">
                <a:latin typeface="Calibri" pitchFamily="34" charset="0"/>
              </a:rPr>
              <a:t> as well: </a:t>
            </a:r>
            <a:r>
              <a:rPr lang="en-US" sz="3600" b="1" dirty="0">
                <a:solidFill>
                  <a:srgbClr val="FF0000"/>
                </a:solidFill>
                <a:latin typeface="Calibri" pitchFamily="34" charset="0"/>
              </a:rPr>
              <a:t>any measurement </a:t>
            </a:r>
            <a:r>
              <a:rPr lang="en-US" sz="3600" b="1" dirty="0">
                <a:latin typeface="Calibri" pitchFamily="34" charset="0"/>
              </a:rPr>
              <a:t>involves a</a:t>
            </a:r>
            <a:r>
              <a:rPr lang="en-US" sz="3600" b="1" dirty="0">
                <a:solidFill>
                  <a:srgbClr val="FF0000"/>
                </a:solidFill>
                <a:latin typeface="Calibri" pitchFamily="34" charset="0"/>
              </a:rPr>
              <a:t> finite time interval </a:t>
            </a:r>
            <a:r>
              <a:rPr lang="en-US" sz="3600" b="1" dirty="0">
                <a:latin typeface="Calibri" pitchFamily="34" charset="0"/>
              </a:rPr>
              <a:t>and a </a:t>
            </a:r>
            <a:r>
              <a:rPr lang="en-US" sz="3600" b="1" dirty="0">
                <a:solidFill>
                  <a:srgbClr val="FF0000"/>
                </a:solidFill>
                <a:latin typeface="Calibri" pitchFamily="34" charset="0"/>
              </a:rPr>
              <a:t>finite 3-dimensional spatial region</a:t>
            </a:r>
            <a:r>
              <a:rPr lang="en-US" sz="3600" b="1" dirty="0">
                <a:latin typeface="Calibri" pitchFamily="34" charset="0"/>
              </a:rPr>
              <a:t>. Sometimes, we can get away with neglecting this, and talking, for example in NR QM, about ideal instantaneous measurements. </a:t>
            </a:r>
            <a:endParaRPr lang="en-US" sz="3600" dirty="0">
              <a:latin typeface="Calibri" pitchFamily="34" charset="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normAutofit/>
          </a:bodyPr>
          <a:lstStyle/>
          <a:p>
            <a:pPr algn="ctr" fontAlgn="auto">
              <a:spcAft>
                <a:spcPts val="0"/>
              </a:spcAft>
              <a:defRPr/>
            </a:pPr>
            <a:r>
              <a:rPr lang="en-US" sz="6000" b="1" dirty="0">
                <a:solidFill>
                  <a:srgbClr val="0000FF"/>
                </a:solidFill>
                <a:latin typeface="+mj-lt"/>
                <a:ea typeface="+mj-ea"/>
                <a:cs typeface="+mj-cs"/>
              </a:rPr>
              <a:t>Primacy of Process</a:t>
            </a:r>
            <a:endParaRPr lang="en-US" sz="6000" dirty="0">
              <a:solidFill>
                <a:srgbClr val="0000FF"/>
              </a:solidFill>
              <a:latin typeface="+mj-lt"/>
              <a:ea typeface="+mj-ea"/>
              <a:cs typeface="+mj-cs"/>
            </a:endParaRPr>
          </a:p>
        </p:txBody>
      </p:sp>
      <p:sp>
        <p:nvSpPr>
          <p:cNvPr id="233474" name="Content Placeholder 2"/>
          <p:cNvSpPr txBox="1">
            <a:spLocks/>
          </p:cNvSpPr>
          <p:nvPr/>
        </p:nvSpPr>
        <p:spPr bwMode="auto">
          <a:xfrm>
            <a:off x="457200" y="1371600"/>
            <a:ext cx="8229600" cy="4525963"/>
          </a:xfrm>
          <a:prstGeom prst="rect">
            <a:avLst/>
          </a:prstGeom>
          <a:noFill/>
          <a:ln w="9525">
            <a:noFill/>
            <a:miter lim="800000"/>
            <a:headEnd/>
            <a:tailEnd/>
          </a:ln>
        </p:spPr>
        <p:txBody>
          <a:bodyPr/>
          <a:lstStyle/>
          <a:p>
            <a:pPr marL="342900" indent="-342900">
              <a:spcBef>
                <a:spcPct val="20000"/>
              </a:spcBef>
              <a:buFont typeface="Arial" charset="0"/>
              <a:buNone/>
            </a:pPr>
            <a:r>
              <a:rPr lang="en-US" sz="3600" b="1" dirty="0">
                <a:latin typeface="Calibri" pitchFamily="34" charset="0"/>
              </a:rPr>
              <a:t>	But sometimes we most definitely cannot, as Bohr and Rosenfeld demonstrated for E-M QFT, where </a:t>
            </a:r>
            <a:r>
              <a:rPr lang="en-US" sz="3600" b="1" dirty="0">
                <a:solidFill>
                  <a:srgbClr val="FF0000"/>
                </a:solidFill>
                <a:latin typeface="Calibri" pitchFamily="34" charset="0"/>
              </a:rPr>
              <a:t>the basic quantities defined by the theory </a:t>
            </a:r>
            <a:r>
              <a:rPr lang="en-US" sz="3600" b="1" dirty="0">
                <a:latin typeface="Calibri" pitchFamily="34" charset="0"/>
              </a:rPr>
              <a:t>(and therefore measurable-- I am not an </a:t>
            </a:r>
            <a:r>
              <a:rPr lang="en-US" sz="3600" b="1" dirty="0" err="1" smtClean="0">
                <a:latin typeface="Calibri" pitchFamily="34" charset="0"/>
              </a:rPr>
              <a:t>operationalist</a:t>
            </a:r>
            <a:r>
              <a:rPr lang="en-US" sz="3600" b="1" dirty="0">
                <a:latin typeface="Calibri" pitchFamily="34" charset="0"/>
              </a:rPr>
              <a:t>!) are </a:t>
            </a:r>
            <a:r>
              <a:rPr lang="en-US" sz="3600" b="1" dirty="0">
                <a:solidFill>
                  <a:srgbClr val="FF0000"/>
                </a:solidFill>
                <a:latin typeface="Calibri" pitchFamily="34" charset="0"/>
              </a:rPr>
              <a:t>space-time averages</a:t>
            </a:r>
            <a:r>
              <a:rPr lang="en-US" sz="3600" b="1" dirty="0">
                <a:latin typeface="Calibri" pitchFamily="34" charset="0"/>
              </a:rPr>
              <a:t>. Their critique of Heisenberg shows what happens if you forget this! </a:t>
            </a:r>
            <a:endParaRPr lang="en-US" sz="3600" dirty="0">
              <a:latin typeface="Calibri" pitchFamily="34" charset="0"/>
            </a:endParaRPr>
          </a:p>
          <a:p>
            <a:pPr marL="342900" indent="-342900">
              <a:spcBef>
                <a:spcPct val="20000"/>
              </a:spcBef>
              <a:buFont typeface="Arial" charset="0"/>
              <a:buChar char="•"/>
            </a:pPr>
            <a:endParaRPr lang="en-US" sz="3600" dirty="0">
              <a:latin typeface="Calibri" pitchFamily="34" charset="0"/>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457200" y="274638"/>
            <a:ext cx="8229600" cy="1143000"/>
          </a:xfrm>
          <a:prstGeom prst="rect">
            <a:avLst/>
          </a:prstGeom>
        </p:spPr>
        <p:txBody>
          <a:bodyPr/>
          <a:lstStyle/>
          <a:p>
            <a:pPr algn="ctr" fontAlgn="auto">
              <a:spcAft>
                <a:spcPts val="0"/>
              </a:spcAft>
              <a:defRPr/>
            </a:pPr>
            <a:r>
              <a:rPr lang="en-US" sz="8000" b="1" dirty="0">
                <a:solidFill>
                  <a:srgbClr val="0000FF"/>
                </a:solidFill>
                <a:latin typeface="+mj-lt"/>
                <a:ea typeface="+mj-ea"/>
                <a:cs typeface="+mj-cs"/>
              </a:rPr>
              <a:t>Lee </a:t>
            </a:r>
            <a:r>
              <a:rPr lang="en-US" sz="8000" b="1" dirty="0" err="1">
                <a:solidFill>
                  <a:srgbClr val="0000FF"/>
                </a:solidFill>
                <a:latin typeface="+mj-lt"/>
                <a:ea typeface="+mj-ea"/>
                <a:cs typeface="+mj-cs"/>
              </a:rPr>
              <a:t>Smolin</a:t>
            </a:r>
            <a:endParaRPr lang="en-US" sz="8000" dirty="0">
              <a:solidFill>
                <a:srgbClr val="0000FF"/>
              </a:solidFill>
              <a:latin typeface="+mj-lt"/>
              <a:ea typeface="+mj-ea"/>
              <a:cs typeface="+mj-cs"/>
            </a:endParaRPr>
          </a:p>
        </p:txBody>
      </p:sp>
      <p:pic>
        <p:nvPicPr>
          <p:cNvPr id="235522" name="Picture 2" descr="http://www.physicsdaily.com/physics/upload/5/54/LeeSmolinAtHarvard.JPG"/>
          <p:cNvPicPr>
            <a:picLocks noChangeAspect="1" noChangeArrowheads="1"/>
          </p:cNvPicPr>
          <p:nvPr/>
        </p:nvPicPr>
        <p:blipFill>
          <a:blip r:embed="rId3" cstate="print"/>
          <a:srcRect/>
          <a:stretch>
            <a:fillRect/>
          </a:stretch>
        </p:blipFill>
        <p:spPr bwMode="auto">
          <a:xfrm>
            <a:off x="2667000" y="1554163"/>
            <a:ext cx="3978275" cy="5303837"/>
          </a:xfrm>
          <a:prstGeom prst="rect">
            <a:avLst/>
          </a:prstGeom>
          <a:noFill/>
          <a:ln w="9525">
            <a:noFill/>
            <a:miter lim="800000"/>
            <a:headEnd/>
            <a:tailEnd/>
          </a:ln>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50"/>
          <p:cNvSpPr txBox="1">
            <a:spLocks noChangeArrowheads="1"/>
          </p:cNvSpPr>
          <p:nvPr/>
        </p:nvSpPr>
        <p:spPr>
          <a:xfrm>
            <a:off x="685800" y="457200"/>
            <a:ext cx="7772400" cy="1143000"/>
          </a:xfrm>
          <a:prstGeom prst="rect">
            <a:avLst/>
          </a:prstGeom>
        </p:spPr>
        <p:txBody>
          <a:bodyPr/>
          <a:lstStyle/>
          <a:p>
            <a:pPr algn="ctr" fontAlgn="auto">
              <a:spcAft>
                <a:spcPts val="0"/>
              </a:spcAft>
              <a:defRPr/>
            </a:pPr>
            <a:r>
              <a:rPr lang="en-US" sz="4800" b="1" i="1" dirty="0">
                <a:solidFill>
                  <a:srgbClr val="0000FF"/>
                </a:solidFill>
                <a:latin typeface="+mj-lt"/>
                <a:ea typeface="+mj-ea"/>
                <a:cs typeface="+mj-cs"/>
              </a:rPr>
              <a:t>Three Roads to Quantum Gravity</a:t>
            </a:r>
            <a:endParaRPr lang="en-US" sz="4800" b="1" dirty="0">
              <a:solidFill>
                <a:srgbClr val="0000FF"/>
              </a:solidFill>
              <a:latin typeface="+mj-lt"/>
              <a:ea typeface="+mj-ea"/>
              <a:cs typeface="+mj-cs"/>
            </a:endParaRPr>
          </a:p>
        </p:txBody>
      </p:sp>
      <p:sp>
        <p:nvSpPr>
          <p:cNvPr id="237570" name="Rectangle 2051"/>
          <p:cNvSpPr txBox="1">
            <a:spLocks noChangeArrowheads="1"/>
          </p:cNvSpPr>
          <p:nvPr/>
        </p:nvSpPr>
        <p:spPr bwMode="auto">
          <a:xfrm>
            <a:off x="685800" y="2133600"/>
            <a:ext cx="7772400" cy="4114800"/>
          </a:xfrm>
          <a:prstGeom prst="rect">
            <a:avLst/>
          </a:prstGeom>
          <a:noFill/>
          <a:ln w="9525">
            <a:noFill/>
            <a:miter lim="800000"/>
            <a:headEnd/>
            <a:tailEnd/>
          </a:ln>
        </p:spPr>
        <p:txBody>
          <a:bodyPr/>
          <a:lstStyle/>
          <a:p>
            <a:pPr marL="342900" indent="-342900">
              <a:lnSpc>
                <a:spcPct val="80000"/>
              </a:lnSpc>
              <a:spcBef>
                <a:spcPct val="20000"/>
              </a:spcBef>
            </a:pPr>
            <a:r>
              <a:rPr lang="en-US" sz="3600" b="1" dirty="0">
                <a:latin typeface="Calibri" pitchFamily="34" charset="0"/>
              </a:rPr>
              <a:t>  “[R]</a:t>
            </a:r>
            <a:r>
              <a:rPr lang="en-US" sz="3600" b="1" dirty="0" err="1">
                <a:latin typeface="Calibri" pitchFamily="34" charset="0"/>
              </a:rPr>
              <a:t>elativity</a:t>
            </a:r>
            <a:r>
              <a:rPr lang="en-US" sz="3600" b="1" dirty="0">
                <a:latin typeface="Calibri" pitchFamily="34" charset="0"/>
              </a:rPr>
              <a:t> theory and quantum theory each ... tell us-- no, better, they scream at us-- that our world is a </a:t>
            </a:r>
            <a:r>
              <a:rPr lang="en-US" sz="3600" b="1" dirty="0">
                <a:solidFill>
                  <a:srgbClr val="FF0000"/>
                </a:solidFill>
                <a:latin typeface="Calibri" pitchFamily="34" charset="0"/>
              </a:rPr>
              <a:t>history of processes</a:t>
            </a:r>
            <a:r>
              <a:rPr lang="en-US" sz="3600" b="1" dirty="0">
                <a:latin typeface="Calibri" pitchFamily="34" charset="0"/>
              </a:rPr>
              <a:t>. </a:t>
            </a:r>
            <a:r>
              <a:rPr lang="en-US" sz="3600" b="1" dirty="0">
                <a:solidFill>
                  <a:srgbClr val="FF0000"/>
                </a:solidFill>
                <a:latin typeface="Calibri" pitchFamily="34" charset="0"/>
              </a:rPr>
              <a:t>Motion and change are primary</a:t>
            </a:r>
            <a:r>
              <a:rPr lang="en-US" sz="3600" b="1" dirty="0">
                <a:latin typeface="Calibri" pitchFamily="34" charset="0"/>
              </a:rPr>
              <a:t>. Nothing is, except in a very approximate and temporary sense. How something is, or what its state is, is an illusion.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304800"/>
            <a:ext cx="8229600" cy="1143000"/>
          </a:xfrm>
          <a:prstGeom prst="rect">
            <a:avLst/>
          </a:prstGeom>
        </p:spPr>
        <p:txBody>
          <a:bodyPr>
            <a:normAutofit fontScale="25000" lnSpcReduction="20000"/>
          </a:bodyPr>
          <a:lstStyle/>
          <a:p>
            <a:pPr algn="ctr" fontAlgn="auto">
              <a:spcAft>
                <a:spcPts val="0"/>
              </a:spcAft>
              <a:defRPr/>
            </a:pPr>
            <a:r>
              <a:rPr lang="en-US" sz="4400" b="1" dirty="0">
                <a:solidFill>
                  <a:srgbClr val="0070C0"/>
                </a:solidFill>
                <a:latin typeface="+mj-lt"/>
                <a:ea typeface="+mj-ea"/>
                <a:cs typeface="+mj-cs"/>
              </a:rPr>
              <a:t/>
            </a:r>
            <a:br>
              <a:rPr lang="en-US" sz="4400" b="1" dirty="0">
                <a:solidFill>
                  <a:srgbClr val="0070C0"/>
                </a:solidFill>
                <a:latin typeface="+mj-lt"/>
                <a:ea typeface="+mj-ea"/>
                <a:cs typeface="+mj-cs"/>
              </a:rPr>
            </a:br>
            <a:r>
              <a:rPr lang="en-US" sz="19200" b="1" i="1" dirty="0">
                <a:solidFill>
                  <a:srgbClr val="0000FF"/>
                </a:solidFill>
                <a:latin typeface="+mj-lt"/>
                <a:ea typeface="+mj-ea"/>
                <a:cs typeface="+mj-cs"/>
              </a:rPr>
              <a:t>Three Roads to Quantum Gravity </a:t>
            </a:r>
            <a:r>
              <a:rPr lang="en-US" sz="19200" b="1" dirty="0">
                <a:solidFill>
                  <a:srgbClr val="0000FF"/>
                </a:solidFill>
                <a:latin typeface="+mj-lt"/>
                <a:ea typeface="+mj-ea"/>
                <a:cs typeface="+mj-cs"/>
              </a:rPr>
              <a:t/>
            </a:r>
            <a:br>
              <a:rPr lang="en-US" sz="19200" b="1" dirty="0">
                <a:solidFill>
                  <a:srgbClr val="0000FF"/>
                </a:solidFill>
                <a:latin typeface="+mj-lt"/>
                <a:ea typeface="+mj-ea"/>
                <a:cs typeface="+mj-cs"/>
              </a:rPr>
            </a:br>
            <a:endParaRPr lang="en-US" sz="19200" dirty="0">
              <a:solidFill>
                <a:srgbClr val="0000FF"/>
              </a:solidFill>
              <a:latin typeface="+mj-lt"/>
              <a:ea typeface="+mj-ea"/>
              <a:cs typeface="+mj-cs"/>
            </a:endParaRPr>
          </a:p>
        </p:txBody>
      </p:sp>
      <p:sp>
        <p:nvSpPr>
          <p:cNvPr id="239618" name="Content Placeholder 2"/>
          <p:cNvSpPr txBox="1">
            <a:spLocks/>
          </p:cNvSpPr>
          <p:nvPr/>
        </p:nvSpPr>
        <p:spPr bwMode="auto">
          <a:xfrm>
            <a:off x="457200" y="1722437"/>
            <a:ext cx="8229600" cy="4525963"/>
          </a:xfrm>
          <a:prstGeom prst="rect">
            <a:avLst/>
          </a:prstGeom>
          <a:noFill/>
          <a:ln w="9525">
            <a:noFill/>
            <a:miter lim="800000"/>
            <a:headEnd/>
            <a:tailEnd/>
          </a:ln>
        </p:spPr>
        <p:txBody>
          <a:bodyPr/>
          <a:lstStyle/>
          <a:p>
            <a:pPr marL="342900" indent="-342900">
              <a:spcBef>
                <a:spcPct val="20000"/>
              </a:spcBef>
              <a:buFont typeface="Arial" charset="0"/>
              <a:buNone/>
            </a:pPr>
            <a:r>
              <a:rPr lang="en-US" sz="3600" b="1" dirty="0">
                <a:latin typeface="Calibri" pitchFamily="34" charset="0"/>
              </a:rPr>
              <a:t>	It may be a useful illusion for some purposes, but if we want to think fundamentally we must not lose sight of the essential fact that 'is' is an illusion. So to speak the language of the new physics we must learn a </a:t>
            </a:r>
            <a:r>
              <a:rPr lang="en-US" sz="3600" b="1" dirty="0">
                <a:solidFill>
                  <a:srgbClr val="FF0000"/>
                </a:solidFill>
                <a:latin typeface="Calibri" pitchFamily="34" charset="0"/>
              </a:rPr>
              <a:t>vocabulary in which process is more important than, and prior to, stasis</a:t>
            </a:r>
            <a:r>
              <a:rPr lang="en-US" sz="3600" b="1" dirty="0">
                <a:latin typeface="Calibri" pitchFamily="34" charset="0"/>
              </a:rPr>
              <a:t>.</a:t>
            </a:r>
            <a:endParaRPr lang="en-US" sz="3600" dirty="0">
              <a:latin typeface="Calibri" pitchFamily="34" charset="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5" name="Picture 2" descr="C:\Documents and Settings\John\My Documents\My Pictures\dfinkelstein02.jpg"/>
          <p:cNvPicPr>
            <a:picLocks noChangeAspect="1" noChangeArrowheads="1"/>
          </p:cNvPicPr>
          <p:nvPr/>
        </p:nvPicPr>
        <p:blipFill>
          <a:blip r:embed="rId3" cstate="print"/>
          <a:srcRect/>
          <a:stretch>
            <a:fillRect/>
          </a:stretch>
        </p:blipFill>
        <p:spPr bwMode="auto">
          <a:xfrm>
            <a:off x="1447800" y="1676400"/>
            <a:ext cx="6248400" cy="4518025"/>
          </a:xfrm>
          <a:prstGeom prst="rect">
            <a:avLst/>
          </a:prstGeom>
          <a:noFill/>
          <a:ln w="9525">
            <a:noFill/>
            <a:miter lim="800000"/>
            <a:headEnd/>
            <a:tailEnd/>
          </a:ln>
        </p:spPr>
      </p:pic>
      <p:sp>
        <p:nvSpPr>
          <p:cNvPr id="3" name="Rectangle 3"/>
          <p:cNvSpPr txBox="1">
            <a:spLocks noChangeArrowheads="1"/>
          </p:cNvSpPr>
          <p:nvPr/>
        </p:nvSpPr>
        <p:spPr>
          <a:xfrm>
            <a:off x="685800" y="609600"/>
            <a:ext cx="7772400" cy="1143000"/>
          </a:xfrm>
          <a:prstGeom prst="rect">
            <a:avLst/>
          </a:prstGeom>
        </p:spPr>
        <p:txBody>
          <a:bodyPr/>
          <a:lstStyle/>
          <a:p>
            <a:pPr algn="ctr" fontAlgn="auto">
              <a:spcAft>
                <a:spcPts val="0"/>
              </a:spcAft>
              <a:defRPr/>
            </a:pPr>
            <a:r>
              <a:rPr lang="en-US" sz="6600" b="1" i="1" dirty="0">
                <a:solidFill>
                  <a:srgbClr val="0000FF"/>
                </a:solidFill>
                <a:latin typeface="+mj-lt"/>
                <a:ea typeface="+mj-ea"/>
                <a:cs typeface="+mj-cs"/>
              </a:rPr>
              <a:t>David Finkelstein</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a:xfrm>
            <a:off x="457200" y="457200"/>
            <a:ext cx="8229600" cy="1143000"/>
          </a:xfrm>
        </p:spPr>
        <p:txBody>
          <a:bodyPr/>
          <a:lstStyle/>
          <a:p>
            <a:pPr eaLnBrk="1" hangingPunct="1"/>
            <a:r>
              <a:rPr lang="en-US" sz="4800" b="1" i="1" smtClean="0">
                <a:solidFill>
                  <a:srgbClr val="0000FF"/>
                </a:solidFill>
              </a:rPr>
              <a:t>A Process Conception of Nature</a:t>
            </a:r>
            <a:endParaRPr lang="en-US" sz="4800" smtClean="0"/>
          </a:p>
        </p:txBody>
      </p:sp>
      <p:sp>
        <p:nvSpPr>
          <p:cNvPr id="3" name="Content Placeholder 2"/>
          <p:cNvSpPr>
            <a:spLocks noGrp="1"/>
          </p:cNvSpPr>
          <p:nvPr>
            <p:ph idx="1"/>
          </p:nvPr>
        </p:nvSpPr>
        <p:spPr>
          <a:xfrm>
            <a:off x="457200" y="1447800"/>
            <a:ext cx="8229600" cy="4525963"/>
          </a:xfrm>
        </p:spPr>
        <p:txBody>
          <a:bodyPr rtlCol="0">
            <a:normAutofit fontScale="92500" lnSpcReduction="20000"/>
          </a:bodyPr>
          <a:lstStyle/>
          <a:p>
            <a:pPr eaLnBrk="1" fontAlgn="auto" hangingPunct="1">
              <a:spcAft>
                <a:spcPts val="0"/>
              </a:spcAft>
              <a:buFont typeface="Arial" pitchFamily="34" charset="0"/>
              <a:buNone/>
              <a:defRPr/>
            </a:pPr>
            <a:r>
              <a:rPr lang="en-US" b="1" dirty="0" smtClean="0"/>
              <a:t>	The powerful conceptions of nature surveyed … incorporate </a:t>
            </a:r>
            <a:r>
              <a:rPr lang="en-US" b="1" dirty="0" smtClean="0">
                <a:solidFill>
                  <a:srgbClr val="FF0000"/>
                </a:solidFill>
              </a:rPr>
              <a:t>two recent revolutions</a:t>
            </a:r>
            <a:r>
              <a:rPr lang="en-US" b="1" dirty="0" smtClean="0"/>
              <a:t> </a:t>
            </a:r>
            <a:r>
              <a:rPr lang="en-US" b="1" dirty="0" smtClean="0">
                <a:solidFill>
                  <a:srgbClr val="FF0000"/>
                </a:solidFill>
              </a:rPr>
              <a:t>[relativity</a:t>
            </a:r>
            <a:r>
              <a:rPr lang="en-US" b="1" dirty="0" smtClean="0"/>
              <a:t> and </a:t>
            </a:r>
            <a:r>
              <a:rPr lang="en-US" b="1" dirty="0" smtClean="0">
                <a:solidFill>
                  <a:srgbClr val="FF0000"/>
                </a:solidFill>
              </a:rPr>
              <a:t>quantum</a:t>
            </a:r>
            <a:r>
              <a:rPr lang="en-US" b="1" dirty="0" smtClean="0"/>
              <a:t>-JS] and yet may still be upside-down … They employ </a:t>
            </a:r>
            <a:r>
              <a:rPr lang="en-US" b="1" dirty="0" err="1" smtClean="0"/>
              <a:t>spacetime</a:t>
            </a:r>
            <a:r>
              <a:rPr lang="en-US" b="1" dirty="0" smtClean="0"/>
              <a:t> to describe matter and process as though </a:t>
            </a:r>
            <a:r>
              <a:rPr lang="en-US" b="1" dirty="0" err="1" smtClean="0"/>
              <a:t>spacetime</a:t>
            </a:r>
            <a:r>
              <a:rPr lang="en-US" b="1" dirty="0" smtClean="0"/>
              <a:t> were primary and process secondary .. I believe the way has been prepared to turn over the structure of present physics, to take </a:t>
            </a:r>
            <a:r>
              <a:rPr lang="en-US" b="1" dirty="0" smtClean="0">
                <a:solidFill>
                  <a:srgbClr val="FF0000"/>
                </a:solidFill>
              </a:rPr>
              <a:t>process as fundamental</a:t>
            </a:r>
            <a:r>
              <a:rPr lang="en-US" b="1" dirty="0" smtClean="0"/>
              <a:t> at the microscopic level and </a:t>
            </a:r>
            <a:r>
              <a:rPr lang="en-US" b="1" dirty="0" err="1" smtClean="0"/>
              <a:t>spacetime</a:t>
            </a:r>
            <a:r>
              <a:rPr lang="en-US" b="1" dirty="0" smtClean="0"/>
              <a:t> and matter as </a:t>
            </a:r>
            <a:r>
              <a:rPr lang="en-US" b="1" dirty="0" err="1" smtClean="0"/>
              <a:t>semimacroscopic</a:t>
            </a:r>
            <a:r>
              <a:rPr lang="en-US" b="1" dirty="0" smtClean="0"/>
              <a:t> statistical constructs akin to temperature and entropy.</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lstStyle/>
          <a:p>
            <a:pPr algn="ctr" fontAlgn="auto">
              <a:spcAft>
                <a:spcPts val="0"/>
              </a:spcAft>
              <a:defRPr/>
            </a:pPr>
            <a:r>
              <a:rPr lang="en-US" sz="8000" b="1">
                <a:solidFill>
                  <a:srgbClr val="0000FF"/>
                </a:solidFill>
                <a:latin typeface="+mj-lt"/>
                <a:ea typeface="+mj-ea"/>
                <a:cs typeface="+mj-cs"/>
              </a:rPr>
              <a:t>Physics</a:t>
            </a:r>
            <a:endParaRPr lang="en-US" sz="8000" b="1" dirty="0">
              <a:solidFill>
                <a:srgbClr val="0000FF"/>
              </a:solidFill>
              <a:latin typeface="+mj-lt"/>
              <a:ea typeface="+mj-ea"/>
              <a:cs typeface="+mj-cs"/>
            </a:endParaRPr>
          </a:p>
        </p:txBody>
      </p:sp>
      <p:sp>
        <p:nvSpPr>
          <p:cNvPr id="245762" name="Content Placeholder 2"/>
          <p:cNvSpPr txBox="1">
            <a:spLocks/>
          </p:cNvSpPr>
          <p:nvPr/>
        </p:nvSpPr>
        <p:spPr bwMode="auto">
          <a:xfrm>
            <a:off x="1295400" y="1600200"/>
            <a:ext cx="8229600" cy="4525963"/>
          </a:xfrm>
          <a:prstGeom prst="rect">
            <a:avLst/>
          </a:prstGeom>
          <a:noFill/>
          <a:ln w="9525">
            <a:noFill/>
            <a:miter lim="800000"/>
            <a:headEnd/>
            <a:tailEnd/>
          </a:ln>
        </p:spPr>
        <p:txBody>
          <a:bodyPr/>
          <a:lstStyle/>
          <a:p>
            <a:pPr marL="342900" indent="-342900">
              <a:spcBef>
                <a:spcPct val="20000"/>
              </a:spcBef>
              <a:buFont typeface="Arial" charset="0"/>
              <a:buChar char="•"/>
            </a:pPr>
            <a:r>
              <a:rPr lang="en-US" sz="4800" b="1">
                <a:latin typeface="Calibri" pitchFamily="34" charset="0"/>
              </a:rPr>
              <a:t>From Craft to Industry</a:t>
            </a:r>
          </a:p>
          <a:p>
            <a:pPr marL="342900" indent="-342900">
              <a:spcBef>
                <a:spcPct val="20000"/>
              </a:spcBef>
              <a:buFont typeface="Arial" charset="0"/>
              <a:buChar char="•"/>
            </a:pPr>
            <a:r>
              <a:rPr lang="en-US" sz="4800" b="1">
                <a:latin typeface="Calibri" pitchFamily="34" charset="0"/>
              </a:rPr>
              <a:t>The Primacy of Process</a:t>
            </a:r>
          </a:p>
          <a:p>
            <a:pPr marL="342900" indent="-342900">
              <a:spcBef>
                <a:spcPct val="20000"/>
              </a:spcBef>
              <a:buFont typeface="Arial" charset="0"/>
              <a:buChar char="•"/>
            </a:pPr>
            <a:r>
              <a:rPr lang="en-US" sz="4800" b="1">
                <a:solidFill>
                  <a:srgbClr val="FF0000"/>
                </a:solidFill>
                <a:latin typeface="Calibri" pitchFamily="34" charset="0"/>
              </a:rPr>
              <a:t>Closed </a:t>
            </a:r>
            <a:r>
              <a:rPr lang="en-US" sz="4800" b="1" i="1">
                <a:solidFill>
                  <a:srgbClr val="FF0000"/>
                </a:solidFill>
                <a:latin typeface="Calibri" pitchFamily="34" charset="0"/>
              </a:rPr>
              <a:t>vs</a:t>
            </a:r>
            <a:r>
              <a:rPr lang="en-US" sz="4800" b="1">
                <a:solidFill>
                  <a:srgbClr val="FF0000"/>
                </a:solidFill>
                <a:latin typeface="Calibri" pitchFamily="34" charset="0"/>
              </a:rPr>
              <a:t> Open Systems</a:t>
            </a:r>
          </a:p>
          <a:p>
            <a:pPr marL="342900" indent="-342900">
              <a:spcBef>
                <a:spcPct val="20000"/>
              </a:spcBef>
              <a:buFont typeface="Arial" charset="0"/>
              <a:buChar char="•"/>
            </a:pPr>
            <a:r>
              <a:rPr lang="en-US" sz="4800" b="1">
                <a:latin typeface="Calibri" pitchFamily="34" charset="0"/>
              </a:rPr>
              <a:t>A Theory of Everything?</a:t>
            </a:r>
          </a:p>
          <a:p>
            <a:pPr marL="342900" indent="-342900">
              <a:spcBef>
                <a:spcPct val="20000"/>
              </a:spcBef>
              <a:buFont typeface="Arial" charset="0"/>
              <a:buChar char="•"/>
            </a:pPr>
            <a:endParaRPr lang="en-US" sz="4800" b="1">
              <a:solidFill>
                <a:srgbClr val="FF0000"/>
              </a:solidFill>
              <a:latin typeface="Calibri" pitchFamily="34" charset="0"/>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normAutofit/>
          </a:bodyPr>
          <a:lstStyle/>
          <a:p>
            <a:pPr algn="ctr" fontAlgn="auto">
              <a:spcAft>
                <a:spcPts val="0"/>
              </a:spcAft>
              <a:defRPr/>
            </a:pPr>
            <a:r>
              <a:rPr lang="en-US" sz="5400" b="1" dirty="0">
                <a:solidFill>
                  <a:srgbClr val="0000FF"/>
                </a:solidFill>
                <a:latin typeface="+mj-lt"/>
                <a:ea typeface="+mj-ea"/>
                <a:cs typeface="+mj-cs"/>
              </a:rPr>
              <a:t>Closed </a:t>
            </a:r>
            <a:r>
              <a:rPr lang="en-US" sz="5400" b="1" i="1" dirty="0">
                <a:solidFill>
                  <a:srgbClr val="0000FF"/>
                </a:solidFill>
                <a:latin typeface="+mj-lt"/>
                <a:ea typeface="+mj-ea"/>
                <a:cs typeface="+mj-cs"/>
              </a:rPr>
              <a:t>versus</a:t>
            </a:r>
            <a:r>
              <a:rPr lang="en-US" sz="5400" b="1" dirty="0">
                <a:solidFill>
                  <a:srgbClr val="0000FF"/>
                </a:solidFill>
                <a:latin typeface="+mj-lt"/>
                <a:ea typeface="+mj-ea"/>
                <a:cs typeface="+mj-cs"/>
              </a:rPr>
              <a:t> Open Systems</a:t>
            </a:r>
            <a:endParaRPr lang="en-US" sz="5400" dirty="0">
              <a:solidFill>
                <a:srgbClr val="0000FF"/>
              </a:solidFill>
              <a:latin typeface="+mj-lt"/>
              <a:ea typeface="+mj-ea"/>
              <a:cs typeface="+mj-cs"/>
            </a:endParaRPr>
          </a:p>
        </p:txBody>
      </p:sp>
      <p:sp>
        <p:nvSpPr>
          <p:cNvPr id="5" name="Content Placeholder 2"/>
          <p:cNvSpPr txBox="1">
            <a:spLocks/>
          </p:cNvSpPr>
          <p:nvPr/>
        </p:nvSpPr>
        <p:spPr>
          <a:xfrm>
            <a:off x="457200" y="1371600"/>
            <a:ext cx="8229600" cy="4525963"/>
          </a:xfrm>
          <a:prstGeom prst="rect">
            <a:avLst/>
          </a:prstGeom>
        </p:spPr>
        <p:txBody>
          <a:bodyPr>
            <a:normAutofit fontScale="92500" lnSpcReduction="10000"/>
          </a:bodyPr>
          <a:lstStyle/>
          <a:p>
            <a:pPr marL="342900" indent="-342900" fontAlgn="auto">
              <a:spcBef>
                <a:spcPct val="20000"/>
              </a:spcBef>
              <a:spcAft>
                <a:spcPts val="0"/>
              </a:spcAft>
              <a:buFont typeface="Arial" pitchFamily="34" charset="0"/>
              <a:buNone/>
              <a:defRPr/>
            </a:pPr>
            <a:r>
              <a:rPr lang="en-US" sz="3600" b="1" dirty="0">
                <a:latin typeface="+mn-lt"/>
              </a:rPr>
              <a:t>                 System        Key Concept</a:t>
            </a:r>
            <a:endParaRPr lang="en-US" sz="3600" dirty="0">
              <a:latin typeface="+mn-lt"/>
            </a:endParaRPr>
          </a:p>
          <a:p>
            <a:pPr marL="342900" indent="-342900" fontAlgn="auto">
              <a:spcBef>
                <a:spcPct val="20000"/>
              </a:spcBef>
              <a:spcAft>
                <a:spcPts val="0"/>
              </a:spcAft>
              <a:buFont typeface="Arial" pitchFamily="34" charset="0"/>
              <a:buNone/>
              <a:defRPr/>
            </a:pPr>
            <a:r>
              <a:rPr lang="en-US" sz="3200" dirty="0">
                <a:latin typeface="+mn-lt"/>
              </a:rPr>
              <a:t>                    </a:t>
            </a:r>
            <a:r>
              <a:rPr lang="en-US" sz="3200" b="1" i="1" dirty="0">
                <a:latin typeface="+mn-lt"/>
              </a:rPr>
              <a:t>Closed            Determinism</a:t>
            </a:r>
          </a:p>
          <a:p>
            <a:pPr marL="342900" indent="-342900" fontAlgn="auto">
              <a:spcBef>
                <a:spcPct val="20000"/>
              </a:spcBef>
              <a:spcAft>
                <a:spcPts val="0"/>
              </a:spcAft>
              <a:buFont typeface="Arial" pitchFamily="34" charset="0"/>
              <a:buNone/>
              <a:defRPr/>
            </a:pPr>
            <a:r>
              <a:rPr lang="en-US" sz="3200" b="1" i="1" dirty="0">
                <a:latin typeface="+mn-lt"/>
              </a:rPr>
              <a:t>                     Open                Causality</a:t>
            </a:r>
          </a:p>
          <a:p>
            <a:pPr marL="342900" indent="-342900" fontAlgn="auto">
              <a:spcBef>
                <a:spcPct val="20000"/>
              </a:spcBef>
              <a:spcAft>
                <a:spcPts val="0"/>
              </a:spcAft>
              <a:buFont typeface="Arial" pitchFamily="34" charset="0"/>
              <a:buNone/>
              <a:defRPr/>
            </a:pPr>
            <a:r>
              <a:rPr lang="en-US" sz="3200" b="1" dirty="0">
                <a:latin typeface="+mn-lt"/>
              </a:rPr>
              <a:t>	</a:t>
            </a:r>
            <a:r>
              <a:rPr lang="en-US" sz="3200" b="1" dirty="0">
                <a:solidFill>
                  <a:srgbClr val="FF0000"/>
                </a:solidFill>
                <a:latin typeface="+mn-lt"/>
              </a:rPr>
              <a:t>Determinism</a:t>
            </a:r>
            <a:r>
              <a:rPr lang="en-US" sz="3200" b="1" dirty="0">
                <a:latin typeface="+mn-lt"/>
              </a:rPr>
              <a:t> means </a:t>
            </a:r>
            <a:r>
              <a:rPr lang="en-US" sz="3200" b="1" i="1" dirty="0">
                <a:solidFill>
                  <a:srgbClr val="FF0000"/>
                </a:solidFill>
                <a:latin typeface="+mn-lt"/>
              </a:rPr>
              <a:t>fatalism</a:t>
            </a:r>
            <a:r>
              <a:rPr lang="en-US" sz="3200" b="1" dirty="0">
                <a:latin typeface="+mn-lt"/>
              </a:rPr>
              <a:t>: nothing can 	change what happens</a:t>
            </a:r>
          </a:p>
          <a:p>
            <a:pPr marL="342900" indent="-342900" fontAlgn="auto">
              <a:spcBef>
                <a:spcPct val="20000"/>
              </a:spcBef>
              <a:spcAft>
                <a:spcPts val="0"/>
              </a:spcAft>
              <a:buFont typeface="Arial" pitchFamily="34" charset="0"/>
              <a:buNone/>
              <a:defRPr/>
            </a:pPr>
            <a:r>
              <a:rPr lang="en-US" sz="3200" b="1" dirty="0">
                <a:latin typeface="+mn-lt"/>
              </a:rPr>
              <a:t>	</a:t>
            </a:r>
            <a:r>
              <a:rPr lang="en-US" sz="3200" b="1" dirty="0">
                <a:solidFill>
                  <a:srgbClr val="FF0000"/>
                </a:solidFill>
                <a:latin typeface="+mn-lt"/>
              </a:rPr>
              <a:t>Causality</a:t>
            </a:r>
            <a:r>
              <a:rPr lang="en-US" sz="3200" b="1" dirty="0">
                <a:latin typeface="+mn-lt"/>
              </a:rPr>
              <a:t> means </a:t>
            </a:r>
            <a:r>
              <a:rPr lang="en-US" sz="3200" b="1" i="1" dirty="0">
                <a:solidFill>
                  <a:srgbClr val="FF0000"/>
                </a:solidFill>
                <a:latin typeface="+mn-lt"/>
              </a:rPr>
              <a:t>control</a:t>
            </a:r>
            <a:r>
              <a:rPr lang="en-US" sz="3200" b="1" dirty="0">
                <a:latin typeface="+mn-lt"/>
              </a:rPr>
              <a:t>: by manipulating the 	causes, one can change the outcome</a:t>
            </a:r>
          </a:p>
          <a:p>
            <a:pPr marL="342900" indent="-342900" fontAlgn="auto">
              <a:spcBef>
                <a:spcPct val="20000"/>
              </a:spcBef>
              <a:spcAft>
                <a:spcPts val="0"/>
              </a:spcAft>
              <a:buFont typeface="Arial" pitchFamily="34" charset="0"/>
              <a:buNone/>
              <a:defRPr/>
            </a:pPr>
            <a:r>
              <a:rPr lang="en-US" sz="3200" b="1" dirty="0">
                <a:latin typeface="+mn-lt"/>
              </a:rPr>
              <a:t>“Determinism is really an article of philosophical faith, not a scientific result” (JS 1968).</a:t>
            </a:r>
          </a:p>
          <a:p>
            <a:pPr marL="342900" indent="-342900" fontAlgn="auto">
              <a:spcBef>
                <a:spcPct val="20000"/>
              </a:spcBef>
              <a:spcAft>
                <a:spcPts val="0"/>
              </a:spcAft>
              <a:buFont typeface="Arial" pitchFamily="34" charset="0"/>
              <a:buNone/>
              <a:defRPr/>
            </a:pPr>
            <a:endParaRPr lang="en-US" sz="3200" b="1" i="1" dirty="0">
              <a:latin typeface="+mn-lt"/>
            </a:endParaRPr>
          </a:p>
          <a:p>
            <a:pPr marL="342900" indent="-342900" fontAlgn="auto">
              <a:spcBef>
                <a:spcPct val="20000"/>
              </a:spcBef>
              <a:spcAft>
                <a:spcPts val="0"/>
              </a:spcAft>
              <a:buFont typeface="Arial" pitchFamily="34" charset="0"/>
              <a:buChar char="•"/>
              <a:defRPr/>
            </a:pPr>
            <a:endParaRPr lang="en-US" sz="3200" dirty="0">
              <a:latin typeface="+mn-l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normAutofit/>
          </a:bodyPr>
          <a:lstStyle/>
          <a:p>
            <a:pPr algn="ctr" fontAlgn="auto">
              <a:spcAft>
                <a:spcPts val="0"/>
              </a:spcAft>
              <a:defRPr/>
            </a:pPr>
            <a:r>
              <a:rPr lang="en-US" sz="6000" b="1" dirty="0">
                <a:solidFill>
                  <a:srgbClr val="0000FF"/>
                </a:solidFill>
                <a:latin typeface="+mj-lt"/>
                <a:ea typeface="+mj-ea"/>
                <a:cs typeface="+mj-cs"/>
              </a:rPr>
              <a:t>The Dogma of Closure</a:t>
            </a:r>
          </a:p>
        </p:txBody>
      </p:sp>
      <p:sp>
        <p:nvSpPr>
          <p:cNvPr id="3" name="Content Placeholder 2"/>
          <p:cNvSpPr txBox="1">
            <a:spLocks/>
          </p:cNvSpPr>
          <p:nvPr/>
        </p:nvSpPr>
        <p:spPr>
          <a:xfrm>
            <a:off x="457200" y="1447800"/>
            <a:ext cx="8229600" cy="4525963"/>
          </a:xfrm>
          <a:prstGeom prst="rect">
            <a:avLst/>
          </a:prstGeom>
        </p:spPr>
        <p:txBody>
          <a:bodyPr>
            <a:normAutofit lnSpcReduction="10000"/>
          </a:bodyPr>
          <a:lstStyle/>
          <a:p>
            <a:pPr marL="342900" indent="-342900" fontAlgn="auto">
              <a:spcBef>
                <a:spcPct val="20000"/>
              </a:spcBef>
              <a:spcAft>
                <a:spcPts val="0"/>
              </a:spcAft>
              <a:buFont typeface="Arial" pitchFamily="34" charset="0"/>
              <a:buNone/>
              <a:defRPr/>
            </a:pPr>
            <a:r>
              <a:rPr lang="en-US" sz="3200" b="1" dirty="0">
                <a:latin typeface="+mn-lt"/>
              </a:rPr>
              <a:t>	When classical physics treated </a:t>
            </a:r>
            <a:r>
              <a:rPr lang="en-US" sz="3200" b="1" dirty="0">
                <a:solidFill>
                  <a:srgbClr val="FF0000"/>
                </a:solidFill>
                <a:latin typeface="+mn-lt"/>
              </a:rPr>
              <a:t>open systems</a:t>
            </a:r>
            <a:r>
              <a:rPr lang="en-US" sz="3200" b="1" dirty="0">
                <a:latin typeface="+mn-lt"/>
              </a:rPr>
              <a:t>, it was tacitly assumed (as an </a:t>
            </a:r>
            <a:r>
              <a:rPr lang="en-US" sz="3200" b="1" dirty="0">
                <a:solidFill>
                  <a:srgbClr val="FF0000"/>
                </a:solidFill>
                <a:latin typeface="+mn-lt"/>
              </a:rPr>
              <a:t>article of faith</a:t>
            </a:r>
            <a:r>
              <a:rPr lang="en-US" sz="3200" b="1" dirty="0">
                <a:latin typeface="+mn-lt"/>
              </a:rPr>
              <a:t>) that, by </a:t>
            </a:r>
            <a:r>
              <a:rPr lang="en-US" sz="3200" b="1" dirty="0">
                <a:solidFill>
                  <a:srgbClr val="FF0000"/>
                </a:solidFill>
                <a:latin typeface="+mn-lt"/>
              </a:rPr>
              <a:t>suitable enlargement </a:t>
            </a:r>
            <a:r>
              <a:rPr lang="en-US" sz="3200" b="1" dirty="0">
                <a:latin typeface="+mn-lt"/>
              </a:rPr>
              <a:t>of the system, it could always be </a:t>
            </a:r>
            <a:r>
              <a:rPr lang="en-US" sz="3200" b="1" dirty="0">
                <a:solidFill>
                  <a:srgbClr val="FF0000"/>
                </a:solidFill>
                <a:latin typeface="+mn-lt"/>
              </a:rPr>
              <a:t>included in  closed system </a:t>
            </a:r>
            <a:r>
              <a:rPr lang="en-US" sz="3200" b="1" dirty="0">
                <a:latin typeface="+mn-lt"/>
              </a:rPr>
              <a:t>of a deterministic type. … The contrast between </a:t>
            </a:r>
            <a:r>
              <a:rPr lang="en-US" sz="3200" b="1" dirty="0">
                <a:solidFill>
                  <a:srgbClr val="FF0000"/>
                </a:solidFill>
                <a:latin typeface="+mn-lt"/>
              </a:rPr>
              <a:t>open</a:t>
            </a:r>
            <a:r>
              <a:rPr lang="en-US" sz="3200" b="1" dirty="0">
                <a:latin typeface="+mn-lt"/>
              </a:rPr>
              <a:t> and </a:t>
            </a:r>
            <a:r>
              <a:rPr lang="en-US" sz="3200" b="1" dirty="0">
                <a:solidFill>
                  <a:srgbClr val="FF0000"/>
                </a:solidFill>
                <a:latin typeface="+mn-lt"/>
              </a:rPr>
              <a:t>closed</a:t>
            </a:r>
            <a:r>
              <a:rPr lang="en-US" sz="3200" b="1" dirty="0">
                <a:latin typeface="+mn-lt"/>
              </a:rPr>
              <a:t> should </a:t>
            </a:r>
            <a:r>
              <a:rPr lang="en-US" sz="3200" b="1" dirty="0">
                <a:solidFill>
                  <a:srgbClr val="FF0000"/>
                </a:solidFill>
                <a:latin typeface="+mn-lt"/>
              </a:rPr>
              <a:t>not</a:t>
            </a:r>
            <a:r>
              <a:rPr lang="en-US" sz="3200" b="1" dirty="0">
                <a:latin typeface="+mn-lt"/>
              </a:rPr>
              <a:t> be taken as </a:t>
            </a:r>
            <a:r>
              <a:rPr lang="en-US" sz="3200" b="1" dirty="0">
                <a:solidFill>
                  <a:srgbClr val="FF0000"/>
                </a:solidFill>
                <a:latin typeface="+mn-lt"/>
              </a:rPr>
              <a:t>identical</a:t>
            </a:r>
            <a:r>
              <a:rPr lang="en-US" sz="3200" b="1" dirty="0">
                <a:latin typeface="+mn-lt"/>
              </a:rPr>
              <a:t> with the contrast between ‘</a:t>
            </a:r>
            <a:r>
              <a:rPr lang="en-US" sz="3200" b="1" dirty="0">
                <a:solidFill>
                  <a:srgbClr val="FF0000"/>
                </a:solidFill>
                <a:latin typeface="+mn-lt"/>
              </a:rPr>
              <a:t>phenomenological</a:t>
            </a:r>
            <a:r>
              <a:rPr lang="en-US" sz="3200" b="1" dirty="0">
                <a:latin typeface="+mn-lt"/>
              </a:rPr>
              <a:t>’ and ‘</a:t>
            </a:r>
            <a:r>
              <a:rPr lang="en-US" sz="3200" b="1" dirty="0">
                <a:solidFill>
                  <a:srgbClr val="FF0000"/>
                </a:solidFill>
                <a:latin typeface="+mn-lt"/>
              </a:rPr>
              <a:t>fundamental</a:t>
            </a:r>
            <a:r>
              <a:rPr lang="en-US" sz="3200" b="1" dirty="0">
                <a:latin typeface="+mn-lt"/>
              </a:rPr>
              <a:t>’ …</a:t>
            </a:r>
          </a:p>
          <a:p>
            <a:pPr marL="342900" indent="-342900" fontAlgn="auto">
              <a:spcBef>
                <a:spcPct val="20000"/>
              </a:spcBef>
              <a:spcAft>
                <a:spcPts val="0"/>
              </a:spcAft>
              <a:buFont typeface="Arial" pitchFamily="34" charset="0"/>
              <a:buNone/>
              <a:defRPr/>
            </a:pPr>
            <a:r>
              <a:rPr lang="en-US" sz="2400" b="1" dirty="0">
                <a:latin typeface="+mn-lt"/>
              </a:rPr>
              <a:t>		(JS: “Comments on ‘Causality Requirements and the Theory of Relativity,” 1968)</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Title 1"/>
          <p:cNvSpPr>
            <a:spLocks noGrp="1"/>
          </p:cNvSpPr>
          <p:nvPr>
            <p:ph type="title"/>
          </p:nvPr>
        </p:nvSpPr>
        <p:spPr/>
        <p:txBody>
          <a:bodyPr/>
          <a:lstStyle/>
          <a:p>
            <a:pPr eaLnBrk="1" hangingPunct="1"/>
            <a:r>
              <a:rPr lang="en-US" sz="5400" b="1" dirty="0" smtClean="0">
                <a:solidFill>
                  <a:srgbClr val="0000FF"/>
                </a:solidFill>
              </a:rPr>
              <a:t>Do We Really Want Closed?</a:t>
            </a:r>
            <a:endParaRPr lang="en-US" sz="5400" dirty="0" smtClean="0">
              <a:solidFill>
                <a:srgbClr val="0000FF"/>
              </a:solidFill>
            </a:endParaRPr>
          </a:p>
        </p:txBody>
      </p:sp>
      <p:sp>
        <p:nvSpPr>
          <p:cNvPr id="251906" name="Content Placeholder 2"/>
          <p:cNvSpPr>
            <a:spLocks noGrp="1"/>
          </p:cNvSpPr>
          <p:nvPr>
            <p:ph idx="1"/>
          </p:nvPr>
        </p:nvSpPr>
        <p:spPr/>
        <p:txBody>
          <a:bodyPr/>
          <a:lstStyle/>
          <a:p>
            <a:pPr eaLnBrk="1" hangingPunct="1">
              <a:buFont typeface="Arial" charset="0"/>
              <a:buNone/>
            </a:pPr>
            <a:r>
              <a:rPr lang="en-US" b="1" smtClean="0"/>
              <a:t>	The systems we actually model are </a:t>
            </a:r>
            <a:r>
              <a:rPr lang="en-US" b="1" smtClean="0">
                <a:solidFill>
                  <a:srgbClr val="FF0000"/>
                </a:solidFill>
              </a:rPr>
              <a:t>finite processes</a:t>
            </a:r>
            <a:r>
              <a:rPr lang="en-US" b="1" smtClean="0"/>
              <a:t>, and all finite processes are </a:t>
            </a:r>
            <a:r>
              <a:rPr lang="en-US" b="1" smtClean="0">
                <a:solidFill>
                  <a:srgbClr val="FF0000"/>
                </a:solidFill>
              </a:rPr>
              <a:t>open</a:t>
            </a:r>
            <a:r>
              <a:rPr lang="en-US" b="1" smtClean="0"/>
              <a:t>. </a:t>
            </a:r>
          </a:p>
          <a:p>
            <a:pPr eaLnBrk="1" hangingPunct="1">
              <a:buFont typeface="Arial" charset="0"/>
              <a:buNone/>
            </a:pPr>
            <a:r>
              <a:rPr lang="en-US" b="1" smtClean="0"/>
              <a:t>	A finite process is a </a:t>
            </a:r>
            <a:r>
              <a:rPr lang="en-US" b="1" smtClean="0">
                <a:solidFill>
                  <a:srgbClr val="FF0000"/>
                </a:solidFill>
              </a:rPr>
              <a:t>bounded region in space- time</a:t>
            </a:r>
            <a:r>
              <a:rPr lang="en-US" b="1" smtClean="0"/>
              <a:t>: Its </a:t>
            </a:r>
            <a:r>
              <a:rPr lang="en-US" b="1" smtClean="0">
                <a:solidFill>
                  <a:srgbClr val="FF0000"/>
                </a:solidFill>
              </a:rPr>
              <a:t>boundary</a:t>
            </a:r>
            <a:r>
              <a:rPr lang="en-US" b="1" smtClean="0"/>
              <a:t> is where </a:t>
            </a:r>
            <a:r>
              <a:rPr lang="en-US" b="1" smtClean="0">
                <a:solidFill>
                  <a:srgbClr val="FF0000"/>
                </a:solidFill>
              </a:rPr>
              <a:t>new data </a:t>
            </a:r>
            <a:r>
              <a:rPr lang="en-US" b="1" smtClean="0"/>
              <a:t>(information) can be </a:t>
            </a:r>
            <a:r>
              <a:rPr lang="en-US" b="1" smtClean="0">
                <a:solidFill>
                  <a:srgbClr val="FF0000"/>
                </a:solidFill>
              </a:rPr>
              <a:t>fed into</a:t>
            </a:r>
            <a:r>
              <a:rPr lang="en-US" b="1" smtClean="0"/>
              <a:t> the system and the </a:t>
            </a:r>
            <a:r>
              <a:rPr lang="en-US" b="1" smtClean="0">
                <a:solidFill>
                  <a:srgbClr val="FF0000"/>
                </a:solidFill>
              </a:rPr>
              <a:t>resulting data </a:t>
            </a:r>
            <a:r>
              <a:rPr lang="en-US" b="1" smtClean="0"/>
              <a:t>can be </a:t>
            </a:r>
            <a:r>
              <a:rPr lang="en-US" b="1" smtClean="0">
                <a:solidFill>
                  <a:srgbClr val="FF0000"/>
                </a:solidFill>
              </a:rPr>
              <a:t>extracted from </a:t>
            </a:r>
            <a:r>
              <a:rPr lang="en-US" b="1" smtClean="0"/>
              <a:t>it. </a:t>
            </a:r>
          </a:p>
          <a:p>
            <a:pPr eaLnBrk="1" hangingPunct="1">
              <a:buFont typeface="Arial" charset="0"/>
              <a:buNone/>
            </a:pPr>
            <a:r>
              <a:rPr lang="en-US" b="1" smtClean="0"/>
              <a:t>	</a:t>
            </a:r>
            <a:r>
              <a:rPr lang="en-US" b="1" smtClean="0">
                <a:solidFill>
                  <a:srgbClr val="0070C0"/>
                </a:solidFill>
              </a:rPr>
              <a:t>Example</a:t>
            </a:r>
            <a:r>
              <a:rPr lang="en-US" b="1" smtClean="0"/>
              <a:t>: Asymptotically </a:t>
            </a:r>
            <a:r>
              <a:rPr lang="en-US" b="1" smtClean="0">
                <a:solidFill>
                  <a:srgbClr val="0070C0"/>
                </a:solidFill>
              </a:rPr>
              <a:t>free in- and out-states</a:t>
            </a:r>
            <a:r>
              <a:rPr lang="en-US" b="1" smtClean="0"/>
              <a:t> in a </a:t>
            </a:r>
            <a:r>
              <a:rPr lang="en-US" b="1" smtClean="0">
                <a:solidFill>
                  <a:srgbClr val="0070C0"/>
                </a:solidFill>
              </a:rPr>
              <a:t>scattering process</a:t>
            </a:r>
            <a:r>
              <a:rPr lang="en-US" b="1" smtClean="0"/>
              <a:t>.</a:t>
            </a:r>
          </a:p>
          <a:p>
            <a:pPr eaLnBrk="1" hangingPunct="1"/>
            <a:endParaRPr lang="en-US" smtClean="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6600" b="1" dirty="0" err="1" smtClean="0">
                <a:solidFill>
                  <a:srgbClr val="0000FF"/>
                </a:solidFill>
              </a:rPr>
              <a:t>Cosmology</a:t>
            </a:r>
            <a:endParaRPr lang="en-GB" sz="6600" b="1" dirty="0">
              <a:solidFill>
                <a:srgbClr val="0000FF"/>
              </a:solidFill>
            </a:endParaRPr>
          </a:p>
        </p:txBody>
      </p:sp>
      <p:sp>
        <p:nvSpPr>
          <p:cNvPr id="3" name="Content Placeholder 2"/>
          <p:cNvSpPr>
            <a:spLocks noGrp="1"/>
          </p:cNvSpPr>
          <p:nvPr>
            <p:ph idx="1"/>
          </p:nvPr>
        </p:nvSpPr>
        <p:spPr/>
        <p:txBody>
          <a:bodyPr/>
          <a:lstStyle/>
          <a:p>
            <a:pPr marL="0" indent="0">
              <a:buNone/>
            </a:pPr>
            <a:r>
              <a:rPr lang="fr-FR" b="1" dirty="0" smtClean="0">
                <a:solidFill>
                  <a:srgbClr val="FF0000"/>
                </a:solidFill>
              </a:rPr>
              <a:t>Open</a:t>
            </a:r>
            <a:r>
              <a:rPr lang="fr-FR" b="1" dirty="0" smtClean="0"/>
              <a:t>: </a:t>
            </a:r>
            <a:r>
              <a:rPr lang="fr-FR" b="1" dirty="0" err="1" smtClean="0"/>
              <a:t>Steady</a:t>
            </a:r>
            <a:r>
              <a:rPr lang="fr-FR" b="1" dirty="0" smtClean="0"/>
              <a:t> State – </a:t>
            </a:r>
            <a:r>
              <a:rPr lang="fr-FR" b="1" dirty="0" err="1" smtClean="0"/>
              <a:t>continuous</a:t>
            </a:r>
            <a:r>
              <a:rPr lang="fr-FR" b="1" dirty="0" smtClean="0"/>
              <a:t> </a:t>
            </a:r>
            <a:r>
              <a:rPr lang="fr-FR" b="1" dirty="0" err="1" smtClean="0"/>
              <a:t>creation</a:t>
            </a:r>
            <a:endParaRPr lang="fr-FR" b="1" dirty="0" smtClean="0"/>
          </a:p>
          <a:p>
            <a:pPr marL="0" indent="0">
              <a:buNone/>
            </a:pPr>
            <a:r>
              <a:rPr lang="fr-FR" b="1" dirty="0" err="1" smtClean="0">
                <a:solidFill>
                  <a:srgbClr val="FF0000"/>
                </a:solidFill>
              </a:rPr>
              <a:t>Closed</a:t>
            </a:r>
            <a:r>
              <a:rPr lang="fr-FR" b="1" dirty="0" smtClean="0"/>
              <a:t> (</a:t>
            </a:r>
            <a:r>
              <a:rPr lang="fr-FR" b="1" dirty="0" err="1" smtClean="0"/>
              <a:t>after</a:t>
            </a:r>
            <a:r>
              <a:rPr lang="fr-FR" b="1" dirty="0" smtClean="0"/>
              <a:t> initial input): </a:t>
            </a:r>
            <a:r>
              <a:rPr lang="fr-FR" b="1" dirty="0" err="1" smtClean="0"/>
              <a:t>Big</a:t>
            </a:r>
            <a:r>
              <a:rPr lang="fr-FR" b="1" dirty="0" smtClean="0"/>
              <a:t> Bang</a:t>
            </a:r>
          </a:p>
          <a:p>
            <a:pPr marL="0" indent="0">
              <a:buNone/>
            </a:pPr>
            <a:r>
              <a:rPr lang="fr-FR" b="1" dirty="0"/>
              <a:t>	</a:t>
            </a:r>
            <a:r>
              <a:rPr lang="fr-FR" b="1" dirty="0" err="1" smtClean="0"/>
              <a:t>choice</a:t>
            </a:r>
            <a:r>
              <a:rPr lang="fr-FR" b="1" dirty="0" smtClean="0"/>
              <a:t> </a:t>
            </a:r>
            <a:r>
              <a:rPr lang="fr-FR" b="1" dirty="0" err="1" smtClean="0"/>
              <a:t>based</a:t>
            </a:r>
            <a:r>
              <a:rPr lang="fr-FR" b="1" dirty="0" smtClean="0"/>
              <a:t> on </a:t>
            </a:r>
            <a:r>
              <a:rPr lang="fr-FR" b="1" dirty="0" smtClean="0">
                <a:solidFill>
                  <a:srgbClr val="FF0000"/>
                </a:solidFill>
              </a:rPr>
              <a:t>observations</a:t>
            </a:r>
            <a:r>
              <a:rPr lang="fr-FR" b="1" dirty="0" smtClean="0"/>
              <a:t>, not 	</a:t>
            </a:r>
            <a:r>
              <a:rPr lang="fr-FR" b="1" dirty="0" err="1" smtClean="0">
                <a:solidFill>
                  <a:srgbClr val="FF0000"/>
                </a:solidFill>
              </a:rPr>
              <a:t>prejudices</a:t>
            </a:r>
            <a:endParaRPr lang="fr-FR" b="1" dirty="0" smtClean="0">
              <a:solidFill>
                <a:srgbClr val="FF0000"/>
              </a:solidFill>
            </a:endParaRPr>
          </a:p>
          <a:p>
            <a:pPr marL="0" indent="0">
              <a:buNone/>
            </a:pPr>
            <a:r>
              <a:rPr lang="fr-FR" b="1" dirty="0" smtClean="0">
                <a:solidFill>
                  <a:srgbClr val="FF0000"/>
                </a:solidFill>
              </a:rPr>
              <a:t> </a:t>
            </a:r>
          </a:p>
          <a:p>
            <a:pPr marL="0" indent="0">
              <a:buNone/>
            </a:pPr>
            <a:r>
              <a:rPr lang="fr-FR" b="1" dirty="0" smtClean="0">
                <a:solidFill>
                  <a:srgbClr val="FF0000"/>
                </a:solidFill>
              </a:rPr>
              <a:t>N.B.: </a:t>
            </a:r>
            <a:r>
              <a:rPr lang="fr-FR" b="1" dirty="0" err="1" smtClean="0">
                <a:solidFill>
                  <a:srgbClr val="FF0000"/>
                </a:solidFill>
              </a:rPr>
              <a:t>Div</a:t>
            </a:r>
            <a:r>
              <a:rPr lang="fr-FR" b="1" dirty="0" smtClean="0">
                <a:solidFill>
                  <a:srgbClr val="FF0000"/>
                </a:solidFill>
              </a:rPr>
              <a:t> T = 0 </a:t>
            </a:r>
            <a:r>
              <a:rPr lang="fr-FR" b="1" dirty="0" err="1" smtClean="0"/>
              <a:t>does</a:t>
            </a:r>
            <a:r>
              <a:rPr lang="fr-FR" b="1" dirty="0" smtClean="0"/>
              <a:t> </a:t>
            </a:r>
            <a:r>
              <a:rPr lang="fr-FR" b="1" dirty="0" smtClean="0">
                <a:solidFill>
                  <a:srgbClr val="FF0000"/>
                </a:solidFill>
              </a:rPr>
              <a:t>not </a:t>
            </a:r>
            <a:r>
              <a:rPr lang="fr-FR" b="1" dirty="0" err="1" smtClean="0"/>
              <a:t>imply</a:t>
            </a:r>
            <a:r>
              <a:rPr lang="fr-FR" b="1" dirty="0" smtClean="0"/>
              <a:t> conservation of 	</a:t>
            </a:r>
            <a:r>
              <a:rPr lang="fr-FR" b="1" dirty="0" err="1" smtClean="0"/>
              <a:t>matter</a:t>
            </a:r>
            <a:r>
              <a:rPr lang="fr-FR" b="1" dirty="0" smtClean="0"/>
              <a:t> </a:t>
            </a:r>
            <a:r>
              <a:rPr lang="fr-FR" b="1" dirty="0" err="1" smtClean="0"/>
              <a:t>without</a:t>
            </a:r>
            <a:r>
              <a:rPr lang="fr-FR" b="1" dirty="0" smtClean="0"/>
              <a:t> </a:t>
            </a:r>
            <a:r>
              <a:rPr lang="fr-FR" b="1" dirty="0" err="1" smtClean="0"/>
              <a:t>some</a:t>
            </a:r>
            <a:r>
              <a:rPr lang="fr-FR" b="1" dirty="0" smtClean="0"/>
              <a:t> conditions on the 	</a:t>
            </a:r>
            <a:r>
              <a:rPr lang="fr-FR" b="1" dirty="0" err="1" smtClean="0"/>
              <a:t>form</a:t>
            </a:r>
            <a:r>
              <a:rPr lang="fr-FR" b="1" dirty="0" smtClean="0"/>
              <a:t> of the stress-</a:t>
            </a:r>
            <a:r>
              <a:rPr lang="fr-FR" b="1" dirty="0" err="1" smtClean="0"/>
              <a:t>energy</a:t>
            </a:r>
            <a:r>
              <a:rPr lang="fr-FR" b="1" dirty="0" smtClean="0"/>
              <a:t> </a:t>
            </a:r>
            <a:r>
              <a:rPr lang="fr-FR" b="1" dirty="0" err="1" smtClean="0"/>
              <a:t>tensor</a:t>
            </a:r>
            <a:endParaRPr lang="fr-FR" b="1" dirty="0"/>
          </a:p>
          <a:p>
            <a:pPr marL="0" indent="0">
              <a:buNone/>
            </a:pPr>
            <a:endParaRPr lang="en-GB" b="1" dirty="0">
              <a:solidFill>
                <a:srgbClr val="FF0000"/>
              </a:solidFill>
            </a:endParaRPr>
          </a:p>
        </p:txBody>
      </p:sp>
    </p:spTree>
    <p:extLst>
      <p:ext uri="{BB962C8B-B14F-4D97-AF65-F5344CB8AC3E}">
        <p14:creationId xmlns:p14="http://schemas.microsoft.com/office/powerpoint/2010/main" xmlns="" val="79525952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lstStyle/>
          <a:p>
            <a:pPr algn="ctr" fontAlgn="auto">
              <a:spcAft>
                <a:spcPts val="0"/>
              </a:spcAft>
              <a:defRPr/>
            </a:pPr>
            <a:r>
              <a:rPr lang="en-US" sz="3200" b="1" dirty="0" smtClean="0">
                <a:solidFill>
                  <a:srgbClr val="0070C0"/>
                </a:solidFill>
                <a:latin typeface="+mj-lt"/>
                <a:ea typeface="+mj-ea"/>
                <a:cs typeface="+mj-cs"/>
              </a:rPr>
              <a:t>“</a:t>
            </a:r>
            <a:r>
              <a:rPr lang="en-US" sz="3200" b="1" dirty="0" smtClean="0">
                <a:solidFill>
                  <a:srgbClr val="0000FF"/>
                </a:solidFill>
                <a:latin typeface="+mj-lt"/>
                <a:ea typeface="+mj-ea"/>
                <a:cs typeface="+mj-cs"/>
              </a:rPr>
              <a:t>A </a:t>
            </a:r>
            <a:r>
              <a:rPr lang="en-US" sz="3200" b="1" dirty="0" err="1">
                <a:solidFill>
                  <a:srgbClr val="0000FF"/>
                </a:solidFill>
                <a:latin typeface="+mj-lt"/>
                <a:ea typeface="+mj-ea"/>
                <a:cs typeface="+mj-cs"/>
              </a:rPr>
              <a:t>Topos</a:t>
            </a:r>
            <a:r>
              <a:rPr lang="en-US" sz="3200" b="1" dirty="0">
                <a:solidFill>
                  <a:srgbClr val="0000FF"/>
                </a:solidFill>
                <a:latin typeface="+mj-lt"/>
                <a:ea typeface="+mj-ea"/>
                <a:cs typeface="+mj-cs"/>
              </a:rPr>
              <a:t> Foundation for Theories of </a:t>
            </a:r>
            <a:r>
              <a:rPr lang="en-US" sz="3200" b="1" dirty="0" smtClean="0">
                <a:solidFill>
                  <a:srgbClr val="0000FF"/>
                </a:solidFill>
                <a:latin typeface="+mj-lt"/>
                <a:ea typeface="+mj-ea"/>
                <a:cs typeface="+mj-cs"/>
              </a:rPr>
              <a:t>Physics”: </a:t>
            </a:r>
          </a:p>
          <a:p>
            <a:pPr algn="ctr" fontAlgn="auto">
              <a:spcAft>
                <a:spcPts val="0"/>
              </a:spcAft>
              <a:defRPr/>
            </a:pPr>
            <a:r>
              <a:rPr lang="en-US" sz="3200" b="1" dirty="0" err="1" smtClean="0">
                <a:solidFill>
                  <a:srgbClr val="0000FF"/>
                </a:solidFill>
                <a:latin typeface="+mj-lt"/>
                <a:ea typeface="+mj-ea"/>
                <a:cs typeface="+mj-cs"/>
              </a:rPr>
              <a:t>Isham</a:t>
            </a:r>
            <a:r>
              <a:rPr lang="en-US" sz="3200" b="1" dirty="0" smtClean="0">
                <a:solidFill>
                  <a:srgbClr val="0000FF"/>
                </a:solidFill>
                <a:latin typeface="+mj-lt"/>
                <a:ea typeface="+mj-ea"/>
                <a:cs typeface="+mj-cs"/>
              </a:rPr>
              <a:t> </a:t>
            </a:r>
            <a:r>
              <a:rPr lang="en-US" sz="3200" b="1" dirty="0">
                <a:solidFill>
                  <a:srgbClr val="0000FF"/>
                </a:solidFill>
                <a:latin typeface="+mj-lt"/>
                <a:ea typeface="+mj-ea"/>
                <a:cs typeface="+mj-cs"/>
              </a:rPr>
              <a:t>and </a:t>
            </a:r>
            <a:r>
              <a:rPr lang="en-US" sz="3200" b="1" dirty="0" err="1">
                <a:solidFill>
                  <a:srgbClr val="0000FF"/>
                </a:solidFill>
                <a:latin typeface="+mj-lt"/>
                <a:ea typeface="+mj-ea"/>
                <a:cs typeface="+mj-cs"/>
              </a:rPr>
              <a:t>Döring</a:t>
            </a:r>
            <a:r>
              <a:rPr lang="en-US" sz="3200" b="1" dirty="0">
                <a:solidFill>
                  <a:srgbClr val="0000FF"/>
                </a:solidFill>
                <a:latin typeface="+mj-lt"/>
                <a:ea typeface="+mj-ea"/>
                <a:cs typeface="+mj-cs"/>
              </a:rPr>
              <a:t> (2007)</a:t>
            </a:r>
            <a:r>
              <a:rPr lang="en-US" sz="3200" dirty="0">
                <a:solidFill>
                  <a:srgbClr val="0000FF"/>
                </a:solidFill>
                <a:latin typeface="+mj-lt"/>
                <a:ea typeface="+mj-ea"/>
                <a:cs typeface="+mj-cs"/>
              </a:rPr>
              <a:t/>
            </a:r>
            <a:br>
              <a:rPr lang="en-US" sz="3200" dirty="0">
                <a:solidFill>
                  <a:srgbClr val="0000FF"/>
                </a:solidFill>
                <a:latin typeface="+mj-lt"/>
                <a:ea typeface="+mj-ea"/>
                <a:cs typeface="+mj-cs"/>
              </a:rPr>
            </a:br>
            <a:endParaRPr lang="en-US" sz="3200" dirty="0">
              <a:solidFill>
                <a:srgbClr val="0000FF"/>
              </a:solidFill>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normAutofit fontScale="92500"/>
          </a:bodyPr>
          <a:lstStyle/>
          <a:p>
            <a:pPr marL="342900" indent="-342900" fontAlgn="auto">
              <a:spcBef>
                <a:spcPct val="20000"/>
              </a:spcBef>
              <a:spcAft>
                <a:spcPts val="0"/>
              </a:spcAft>
              <a:buFont typeface="Arial" pitchFamily="34" charset="0"/>
              <a:buNone/>
              <a:defRPr/>
            </a:pPr>
            <a:r>
              <a:rPr lang="en-US" sz="3200" dirty="0">
                <a:latin typeface="+mn-lt"/>
              </a:rPr>
              <a:t>	</a:t>
            </a:r>
            <a:r>
              <a:rPr lang="en-US" sz="3600" b="1" dirty="0">
                <a:latin typeface="+mn-lt"/>
              </a:rPr>
              <a:t>[T]he Copenhagen interpretation is </a:t>
            </a:r>
            <a:r>
              <a:rPr lang="en-US" sz="3600" b="1" dirty="0" err="1" smtClean="0">
                <a:latin typeface="+mn-lt"/>
              </a:rPr>
              <a:t>inappli</a:t>
            </a:r>
            <a:r>
              <a:rPr lang="en-US" sz="3600" b="1" dirty="0" smtClean="0">
                <a:latin typeface="+mn-lt"/>
              </a:rPr>
              <a:t>-cable </a:t>
            </a:r>
            <a:r>
              <a:rPr lang="en-US" sz="3600" b="1" dirty="0">
                <a:latin typeface="+mn-lt"/>
              </a:rPr>
              <a:t>for </a:t>
            </a:r>
            <a:r>
              <a:rPr lang="en-US" sz="3600" b="1" i="1" dirty="0">
                <a:latin typeface="+mn-lt"/>
              </a:rPr>
              <a:t>any </a:t>
            </a:r>
            <a:r>
              <a:rPr lang="en-US" sz="3600" b="1" dirty="0">
                <a:latin typeface="+mn-lt"/>
              </a:rPr>
              <a:t>system that is truly closed’ (or ‘self-contained’) and for which, therefore, there is no ‘external’ domain in which an observer can lurk. … When dealing with a closed system, what is needed is a </a:t>
            </a:r>
            <a:r>
              <a:rPr lang="en-US" sz="3600" b="1" i="1" dirty="0">
                <a:latin typeface="+mn-lt"/>
              </a:rPr>
              <a:t>realist </a:t>
            </a:r>
            <a:r>
              <a:rPr lang="en-US" sz="3600" b="1" dirty="0">
                <a:latin typeface="+mn-lt"/>
              </a:rPr>
              <a:t>interpretation of the theory, not one that is instrumentalist. </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pPr eaLnBrk="1" hangingPunct="1"/>
            <a:r>
              <a:rPr lang="en-US" sz="6000" b="1" smtClean="0">
                <a:solidFill>
                  <a:srgbClr val="0000FF"/>
                </a:solidFill>
              </a:rPr>
              <a:t>Carlo Rovelli</a:t>
            </a:r>
            <a:endParaRPr lang="en-US" sz="6000" smtClean="0">
              <a:solidFill>
                <a:srgbClr val="0000FF"/>
              </a:solidFill>
            </a:endParaRPr>
          </a:p>
        </p:txBody>
      </p:sp>
      <p:pic>
        <p:nvPicPr>
          <p:cNvPr id="256002" name="Picture 2" descr="http://www.cpt.univ-mrs.fr/~rovelli/carlo3.JPG"/>
          <p:cNvPicPr>
            <a:picLocks noChangeAspect="1" noChangeArrowheads="1"/>
          </p:cNvPicPr>
          <p:nvPr/>
        </p:nvPicPr>
        <p:blipFill>
          <a:blip r:embed="rId3" cstate="print"/>
          <a:srcRect/>
          <a:stretch>
            <a:fillRect/>
          </a:stretch>
        </p:blipFill>
        <p:spPr bwMode="auto">
          <a:xfrm>
            <a:off x="785813" y="1371600"/>
            <a:ext cx="7519987" cy="5029200"/>
          </a:xfrm>
          <a:prstGeom prst="rect">
            <a:avLst/>
          </a:prstGeom>
          <a:noFill/>
          <a:ln w="9525">
            <a:noFill/>
            <a:miter lim="800000"/>
            <a:headEnd/>
            <a:tailEnd/>
          </a:ln>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26"/>
          <p:cNvSpPr txBox="1">
            <a:spLocks noChangeArrowheads="1"/>
          </p:cNvSpPr>
          <p:nvPr/>
        </p:nvSpPr>
        <p:spPr>
          <a:xfrm>
            <a:off x="685800" y="457200"/>
            <a:ext cx="7772400" cy="1143000"/>
          </a:xfrm>
          <a:prstGeom prst="rect">
            <a:avLst/>
          </a:prstGeom>
        </p:spPr>
        <p:txBody>
          <a:bodyPr/>
          <a:lstStyle/>
          <a:p>
            <a:pPr algn="ctr" fontAlgn="auto">
              <a:spcAft>
                <a:spcPts val="0"/>
              </a:spcAft>
              <a:defRPr/>
            </a:pPr>
            <a:r>
              <a:rPr lang="en-US" sz="6000" b="1" i="1" dirty="0">
                <a:solidFill>
                  <a:srgbClr val="0000FF"/>
                </a:solidFill>
                <a:latin typeface="+mj-lt"/>
                <a:ea typeface="+mj-ea"/>
                <a:cs typeface="+mj-cs"/>
              </a:rPr>
              <a:t>Quantum Gravity</a:t>
            </a:r>
            <a:endParaRPr lang="en-US" sz="6000" b="1" dirty="0">
              <a:solidFill>
                <a:srgbClr val="0000FF"/>
              </a:solidFill>
              <a:latin typeface="+mj-lt"/>
              <a:ea typeface="+mj-ea"/>
              <a:cs typeface="+mj-cs"/>
            </a:endParaRPr>
          </a:p>
        </p:txBody>
      </p:sp>
      <p:sp>
        <p:nvSpPr>
          <p:cNvPr id="258050" name="Rectangle 1027"/>
          <p:cNvSpPr txBox="1">
            <a:spLocks noChangeArrowheads="1"/>
          </p:cNvSpPr>
          <p:nvPr/>
        </p:nvSpPr>
        <p:spPr bwMode="auto">
          <a:xfrm>
            <a:off x="457200" y="1524000"/>
            <a:ext cx="7772400" cy="4114800"/>
          </a:xfrm>
          <a:prstGeom prst="rect">
            <a:avLst/>
          </a:prstGeom>
          <a:noFill/>
          <a:ln w="9525">
            <a:noFill/>
            <a:miter lim="800000"/>
            <a:headEnd/>
            <a:tailEnd/>
          </a:ln>
        </p:spPr>
        <p:txBody>
          <a:bodyPr/>
          <a:lstStyle/>
          <a:p>
            <a:pPr marL="342900" indent="-342900">
              <a:lnSpc>
                <a:spcPct val="80000"/>
              </a:lnSpc>
              <a:spcBef>
                <a:spcPct val="20000"/>
              </a:spcBef>
            </a:pPr>
            <a:r>
              <a:rPr lang="en-US" sz="2800" b="1">
                <a:latin typeface="Calibri" pitchFamily="34" charset="0"/>
              </a:rPr>
              <a:t>  </a:t>
            </a:r>
            <a:r>
              <a:rPr lang="en-US" sz="3200" b="1">
                <a:latin typeface="Calibri" pitchFamily="34" charset="0"/>
              </a:rPr>
              <a:t>  The data from a local experiment (measurements, preparation, or just assumptions) must in fact refer to the </a:t>
            </a:r>
            <a:r>
              <a:rPr lang="en-US" sz="3200" b="1">
                <a:solidFill>
                  <a:srgbClr val="FF0000"/>
                </a:solidFill>
                <a:latin typeface="Calibri" pitchFamily="34" charset="0"/>
              </a:rPr>
              <a:t>state of the system</a:t>
            </a:r>
            <a:r>
              <a:rPr lang="en-US" sz="3200" b="1">
                <a:latin typeface="Calibri" pitchFamily="34" charset="0"/>
              </a:rPr>
              <a:t> on the </a:t>
            </a:r>
            <a:r>
              <a:rPr lang="en-US" sz="3200" b="1">
                <a:solidFill>
                  <a:srgbClr val="FF0000"/>
                </a:solidFill>
                <a:latin typeface="Calibri" pitchFamily="34" charset="0"/>
              </a:rPr>
              <a:t>entire bound-ary of a finite spacetime region</a:t>
            </a:r>
            <a:r>
              <a:rPr lang="en-US" sz="3200" b="1">
                <a:latin typeface="Calibri" pitchFamily="34" charset="0"/>
              </a:rPr>
              <a:t>. The field theoretical space ... is therefore the space of surfaces </a:t>
            </a:r>
            <a:r>
              <a:rPr lang="el-GR" sz="3200" b="1" i="1">
                <a:latin typeface="Calibri" pitchFamily="34" charset="0"/>
                <a:cs typeface="Times New Roman" pitchFamily="18" charset="0"/>
              </a:rPr>
              <a:t>Σ</a:t>
            </a:r>
            <a:r>
              <a:rPr lang="en-US" sz="3200" b="1">
                <a:latin typeface="Calibri" pitchFamily="34" charset="0"/>
              </a:rPr>
              <a:t> [where </a:t>
            </a:r>
            <a:r>
              <a:rPr lang="el-GR" sz="3200" b="1" i="1">
                <a:latin typeface="Calibri" pitchFamily="34" charset="0"/>
                <a:cs typeface="Times New Roman" pitchFamily="18" charset="0"/>
              </a:rPr>
              <a:t>Σ</a:t>
            </a:r>
            <a:r>
              <a:rPr lang="en-US" sz="3200" b="1">
                <a:latin typeface="Calibri" pitchFamily="34" charset="0"/>
              </a:rPr>
              <a:t> is a 3d surface bounding a finite spacetime region] and field configurations </a:t>
            </a:r>
            <a:r>
              <a:rPr lang="el-GR" sz="3200" b="1" i="1">
                <a:latin typeface="Calibri" pitchFamily="34" charset="0"/>
                <a:cs typeface="Times New Roman" pitchFamily="18" charset="0"/>
              </a:rPr>
              <a:t>φ</a:t>
            </a:r>
            <a:r>
              <a:rPr lang="en-US" sz="3200" b="1">
                <a:latin typeface="Calibri" pitchFamily="34" charset="0"/>
              </a:rPr>
              <a:t> on </a:t>
            </a:r>
            <a:r>
              <a:rPr lang="el-GR" sz="3200" b="1" i="1">
                <a:latin typeface="Calibri" pitchFamily="34" charset="0"/>
                <a:cs typeface="Times New Roman" pitchFamily="18" charset="0"/>
              </a:rPr>
              <a:t>Σ</a:t>
            </a:r>
            <a:r>
              <a:rPr lang="en-US" sz="3200" b="1">
                <a:latin typeface="Calibri" pitchFamily="34" charset="0"/>
              </a:rPr>
              <a:t> . </a:t>
            </a:r>
            <a:r>
              <a:rPr lang="en-US" sz="3200" b="1">
                <a:solidFill>
                  <a:srgbClr val="FF0000"/>
                </a:solidFill>
                <a:latin typeface="Calibri" pitchFamily="34" charset="0"/>
              </a:rPr>
              <a:t>Quantum dynamics</a:t>
            </a:r>
            <a:r>
              <a:rPr lang="en-US" sz="3200" b="1">
                <a:latin typeface="Calibri" pitchFamily="34" charset="0"/>
              </a:rPr>
              <a:t> can be expressed in terms of an </a:t>
            </a:r>
            <a:r>
              <a:rPr lang="en-US" sz="3200" b="1">
                <a:solidFill>
                  <a:srgbClr val="FF0000"/>
                </a:solidFill>
                <a:latin typeface="Calibri" pitchFamily="34" charset="0"/>
              </a:rPr>
              <a:t>amplitude</a:t>
            </a:r>
            <a:r>
              <a:rPr lang="en-US" sz="3200" b="1">
                <a:latin typeface="Calibri" pitchFamily="34" charset="0"/>
              </a:rPr>
              <a:t> </a:t>
            </a:r>
            <a:r>
              <a:rPr lang="en-US" sz="3200" b="1" i="1">
                <a:latin typeface="Calibri" pitchFamily="34" charset="0"/>
              </a:rPr>
              <a:t>W</a:t>
            </a:r>
            <a:r>
              <a:rPr lang="en-US" sz="3200" b="1">
                <a:latin typeface="Calibri" pitchFamily="34" charset="0"/>
              </a:rPr>
              <a:t>[</a:t>
            </a:r>
            <a:r>
              <a:rPr lang="el-GR" sz="3200" b="1" i="1">
                <a:latin typeface="Calibri" pitchFamily="34" charset="0"/>
                <a:cs typeface="Times New Roman" pitchFamily="18" charset="0"/>
              </a:rPr>
              <a:t>Σ</a:t>
            </a:r>
            <a:r>
              <a:rPr lang="en-US" sz="3200" b="1">
                <a:latin typeface="Calibri" pitchFamily="34" charset="0"/>
              </a:rPr>
              <a:t> , </a:t>
            </a:r>
            <a:r>
              <a:rPr lang="el-GR" sz="3200" b="1" i="1">
                <a:latin typeface="Calibri" pitchFamily="34" charset="0"/>
                <a:cs typeface="Times New Roman" pitchFamily="18" charset="0"/>
              </a:rPr>
              <a:t>φ</a:t>
            </a:r>
            <a:r>
              <a:rPr lang="en-US" sz="3200" b="1">
                <a:latin typeface="Calibri" pitchFamily="34" charset="0"/>
              </a:rPr>
              <a:t>]. </a:t>
            </a:r>
            <a:endParaRPr lang="en-US" sz="3200">
              <a:latin typeface="Calibri" pitchFamily="34"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p>
            <a:pPr algn="ctr" fontAlgn="auto">
              <a:spcAft>
                <a:spcPts val="0"/>
              </a:spcAft>
              <a:defRPr/>
            </a:pPr>
            <a:r>
              <a:rPr lang="en-US" sz="6000" b="1" i="1" dirty="0">
                <a:solidFill>
                  <a:srgbClr val="0000FF"/>
                </a:solidFill>
                <a:latin typeface="+mj-lt"/>
                <a:ea typeface="+mj-ea"/>
                <a:cs typeface="+mj-cs"/>
              </a:rPr>
              <a:t>Quantum Gravity</a:t>
            </a:r>
            <a:r>
              <a:rPr lang="en-US" sz="6000" b="1" dirty="0">
                <a:solidFill>
                  <a:srgbClr val="0000FF"/>
                </a:solidFill>
                <a:latin typeface="+mj-lt"/>
                <a:ea typeface="+mj-ea"/>
                <a:cs typeface="+mj-cs"/>
              </a:rPr>
              <a:t/>
            </a:r>
            <a:br>
              <a:rPr lang="en-US" sz="6000" b="1" dirty="0">
                <a:solidFill>
                  <a:srgbClr val="0000FF"/>
                </a:solidFill>
                <a:latin typeface="+mj-lt"/>
                <a:ea typeface="+mj-ea"/>
                <a:cs typeface="+mj-cs"/>
              </a:rPr>
            </a:br>
            <a:endParaRPr lang="en-US" sz="6000" dirty="0">
              <a:solidFill>
                <a:srgbClr val="0000FF"/>
              </a:solidFill>
              <a:latin typeface="+mj-lt"/>
              <a:ea typeface="+mj-ea"/>
              <a:cs typeface="+mj-cs"/>
            </a:endParaRPr>
          </a:p>
        </p:txBody>
      </p:sp>
      <p:sp>
        <p:nvSpPr>
          <p:cNvPr id="260098" name="Content Placeholder 2"/>
          <p:cNvSpPr txBox="1">
            <a:spLocks/>
          </p:cNvSpPr>
          <p:nvPr/>
        </p:nvSpPr>
        <p:spPr bwMode="auto">
          <a:xfrm>
            <a:off x="457200" y="1371600"/>
            <a:ext cx="8229600" cy="4525963"/>
          </a:xfrm>
          <a:prstGeom prst="rect">
            <a:avLst/>
          </a:prstGeom>
          <a:noFill/>
          <a:ln w="9525">
            <a:noFill/>
            <a:miter lim="800000"/>
            <a:headEnd/>
            <a:tailEnd/>
          </a:ln>
        </p:spPr>
        <p:txBody>
          <a:bodyPr/>
          <a:lstStyle/>
          <a:p>
            <a:pPr marL="342900" indent="-342900">
              <a:lnSpc>
                <a:spcPct val="80000"/>
              </a:lnSpc>
              <a:spcBef>
                <a:spcPct val="20000"/>
              </a:spcBef>
            </a:pPr>
            <a:r>
              <a:rPr lang="en-US" sz="2800" b="1">
                <a:latin typeface="Calibri" pitchFamily="34" charset="0"/>
              </a:rPr>
              <a:t>	</a:t>
            </a:r>
            <a:r>
              <a:rPr lang="en-US" sz="3200" b="1">
                <a:latin typeface="Calibri" pitchFamily="34" charset="0"/>
              </a:rPr>
              <a:t>Following Feynman’s intuition, we can formally define </a:t>
            </a:r>
            <a:r>
              <a:rPr lang="en-US" sz="3200" b="1" i="1">
                <a:latin typeface="Calibri" pitchFamily="34" charset="0"/>
              </a:rPr>
              <a:t>W</a:t>
            </a:r>
            <a:r>
              <a:rPr lang="en-US" sz="3200" b="1">
                <a:latin typeface="Calibri" pitchFamily="34" charset="0"/>
              </a:rPr>
              <a:t>[</a:t>
            </a:r>
            <a:r>
              <a:rPr lang="el-GR" sz="3200" b="1" i="1">
                <a:latin typeface="Calibri" pitchFamily="34" charset="0"/>
                <a:cs typeface="Times New Roman" pitchFamily="18" charset="0"/>
              </a:rPr>
              <a:t>Σ</a:t>
            </a:r>
            <a:r>
              <a:rPr lang="en-US" sz="3200" b="1">
                <a:latin typeface="Calibri" pitchFamily="34" charset="0"/>
              </a:rPr>
              <a:t> , </a:t>
            </a:r>
            <a:r>
              <a:rPr lang="el-GR" sz="3200" b="1" i="1">
                <a:latin typeface="Calibri" pitchFamily="34" charset="0"/>
                <a:cs typeface="Times New Roman" pitchFamily="18" charset="0"/>
              </a:rPr>
              <a:t>φ</a:t>
            </a:r>
            <a:r>
              <a:rPr lang="en-US" sz="3200" b="1">
                <a:latin typeface="Calibri" pitchFamily="34" charset="0"/>
                <a:cs typeface="Times New Roman" pitchFamily="18" charset="0"/>
              </a:rPr>
              <a:t>] in terms of a sum over bulk field configurations that take the value </a:t>
            </a:r>
            <a:r>
              <a:rPr lang="el-GR" sz="3200" b="1" i="1">
                <a:latin typeface="Calibri" pitchFamily="34" charset="0"/>
                <a:cs typeface="Times New Roman" pitchFamily="18" charset="0"/>
              </a:rPr>
              <a:t>φ</a:t>
            </a:r>
            <a:r>
              <a:rPr lang="en-US" sz="3200" b="1">
                <a:latin typeface="Calibri" pitchFamily="34" charset="0"/>
                <a:cs typeface="Times New Roman" pitchFamily="18" charset="0"/>
              </a:rPr>
              <a:t> on </a:t>
            </a:r>
            <a:r>
              <a:rPr lang="el-GR" sz="3200" b="1" i="1">
                <a:latin typeface="Calibri" pitchFamily="34" charset="0"/>
                <a:cs typeface="Times New Roman" pitchFamily="18" charset="0"/>
              </a:rPr>
              <a:t>Σ</a:t>
            </a:r>
            <a:r>
              <a:rPr lang="en-US" sz="3200" b="1">
                <a:latin typeface="Calibri" pitchFamily="34" charset="0"/>
              </a:rPr>
              <a:t>. … Notice that the </a:t>
            </a:r>
            <a:r>
              <a:rPr lang="en-US" sz="3200" b="1">
                <a:solidFill>
                  <a:srgbClr val="FF0000"/>
                </a:solidFill>
                <a:latin typeface="Calibri" pitchFamily="34" charset="0"/>
              </a:rPr>
              <a:t>dependence of </a:t>
            </a:r>
            <a:r>
              <a:rPr lang="en-US" sz="3200" b="1" i="1">
                <a:solidFill>
                  <a:srgbClr val="FF0000"/>
                </a:solidFill>
                <a:latin typeface="Calibri" pitchFamily="34" charset="0"/>
              </a:rPr>
              <a:t>W</a:t>
            </a:r>
            <a:r>
              <a:rPr lang="en-US" sz="3200" b="1">
                <a:solidFill>
                  <a:srgbClr val="FF0000"/>
                </a:solidFill>
                <a:latin typeface="Calibri" pitchFamily="34" charset="0"/>
              </a:rPr>
              <a:t>[</a:t>
            </a:r>
            <a:r>
              <a:rPr lang="el-GR" sz="3200" b="1" i="1">
                <a:solidFill>
                  <a:srgbClr val="FF0000"/>
                </a:solidFill>
                <a:latin typeface="Calibri" pitchFamily="34" charset="0"/>
                <a:cs typeface="Times New Roman" pitchFamily="18" charset="0"/>
              </a:rPr>
              <a:t>Σ</a:t>
            </a:r>
            <a:r>
              <a:rPr lang="en-US" sz="3200" b="1">
                <a:solidFill>
                  <a:srgbClr val="FF0000"/>
                </a:solidFill>
                <a:latin typeface="Calibri" pitchFamily="34" charset="0"/>
              </a:rPr>
              <a:t> , </a:t>
            </a:r>
            <a:r>
              <a:rPr lang="el-GR" sz="3200" b="1" i="1">
                <a:solidFill>
                  <a:srgbClr val="FF0000"/>
                </a:solidFill>
                <a:latin typeface="Calibri" pitchFamily="34" charset="0"/>
                <a:cs typeface="Times New Roman" pitchFamily="18" charset="0"/>
              </a:rPr>
              <a:t>φ</a:t>
            </a:r>
            <a:r>
              <a:rPr lang="en-US" sz="3200" b="1">
                <a:solidFill>
                  <a:srgbClr val="FF0000"/>
                </a:solidFill>
                <a:latin typeface="Calibri" pitchFamily="34" charset="0"/>
                <a:cs typeface="Times New Roman" pitchFamily="18" charset="0"/>
              </a:rPr>
              <a:t>] </a:t>
            </a:r>
            <a:r>
              <a:rPr lang="en-US" sz="3200" b="1">
                <a:solidFill>
                  <a:srgbClr val="FF0000"/>
                </a:solidFill>
                <a:latin typeface="Calibri" pitchFamily="34" charset="0"/>
              </a:rPr>
              <a:t>on the geometry of </a:t>
            </a:r>
            <a:r>
              <a:rPr lang="el-GR" sz="3200" b="1" i="1">
                <a:solidFill>
                  <a:srgbClr val="FF0000"/>
                </a:solidFill>
                <a:latin typeface="Calibri" pitchFamily="34" charset="0"/>
                <a:cs typeface="Times New Roman" pitchFamily="18" charset="0"/>
              </a:rPr>
              <a:t>Σ</a:t>
            </a:r>
            <a:r>
              <a:rPr lang="en-US" sz="3200" b="1">
                <a:solidFill>
                  <a:srgbClr val="FF0000"/>
                </a:solidFill>
                <a:latin typeface="Calibri" pitchFamily="34" charset="0"/>
              </a:rPr>
              <a:t> codes the spacetime position of the measuring apparatus</a:t>
            </a:r>
            <a:r>
              <a:rPr lang="en-US" sz="3200" b="1">
                <a:latin typeface="Calibri" pitchFamily="34" charset="0"/>
              </a:rPr>
              <a:t>. In fact, the relative position of the components of the apparatus is determined by their physical distance and the physical time elapsed between measurements, and these data are contained in the metric of </a:t>
            </a:r>
            <a:r>
              <a:rPr lang="el-GR" sz="3200" b="1" i="1">
                <a:latin typeface="Calibri" pitchFamily="34" charset="0"/>
                <a:cs typeface="Times New Roman" pitchFamily="18" charset="0"/>
              </a:rPr>
              <a:t>Σ</a:t>
            </a:r>
            <a:r>
              <a:rPr lang="en-US" sz="3200" b="1">
                <a:latin typeface="Calibri" pitchFamily="34" charset="0"/>
                <a:cs typeface="Times New Roman" pitchFamily="18" charset="0"/>
              </a:rPr>
              <a:t>.</a:t>
            </a:r>
            <a:endParaRPr lang="en-US" sz="3200" b="1">
              <a:latin typeface="Calibri" pitchFamily="34" charset="0"/>
            </a:endParaRPr>
          </a:p>
          <a:p>
            <a:pPr marL="342900" indent="-342900">
              <a:lnSpc>
                <a:spcPct val="80000"/>
              </a:lnSpc>
              <a:spcBef>
                <a:spcPct val="20000"/>
              </a:spcBef>
              <a:buFont typeface="Arial" charset="0"/>
              <a:buChar char="•"/>
            </a:pPr>
            <a:endParaRPr lang="en-US" sz="3200" b="1">
              <a:latin typeface="Calibri" pitchFamily="34" charset="0"/>
            </a:endParaRPr>
          </a:p>
          <a:p>
            <a:pPr marL="342900" indent="-342900">
              <a:spcBef>
                <a:spcPct val="20000"/>
              </a:spcBef>
              <a:buFont typeface="Arial" charset="0"/>
              <a:buChar char="•"/>
            </a:pPr>
            <a:endParaRPr lang="en-US" sz="3200">
              <a:latin typeface="Calibri" pitchFamily="34" charset="0"/>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p>
            <a:pPr algn="ctr" fontAlgn="auto">
              <a:spcAft>
                <a:spcPts val="0"/>
              </a:spcAft>
              <a:defRPr/>
            </a:pPr>
            <a:r>
              <a:rPr lang="en-US" sz="6600" b="1" i="1" dirty="0">
                <a:solidFill>
                  <a:srgbClr val="0000FF"/>
                </a:solidFill>
                <a:latin typeface="+mj-lt"/>
                <a:ea typeface="+mj-ea"/>
                <a:cs typeface="+mj-cs"/>
              </a:rPr>
              <a:t>Quantum Gravity</a:t>
            </a:r>
            <a:r>
              <a:rPr lang="en-US" sz="6600" b="1" dirty="0">
                <a:solidFill>
                  <a:srgbClr val="0000FF"/>
                </a:solidFill>
                <a:latin typeface="+mj-lt"/>
                <a:ea typeface="+mj-ea"/>
                <a:cs typeface="+mj-cs"/>
              </a:rPr>
              <a:t/>
            </a:r>
            <a:br>
              <a:rPr lang="en-US" sz="6600" b="1" dirty="0">
                <a:solidFill>
                  <a:srgbClr val="0000FF"/>
                </a:solidFill>
                <a:latin typeface="+mj-lt"/>
                <a:ea typeface="+mj-ea"/>
                <a:cs typeface="+mj-cs"/>
              </a:rPr>
            </a:br>
            <a:endParaRPr lang="en-US" sz="6600" dirty="0">
              <a:solidFill>
                <a:srgbClr val="0000FF"/>
              </a:solidFill>
              <a:latin typeface="+mj-lt"/>
              <a:ea typeface="+mj-ea"/>
              <a:cs typeface="+mj-cs"/>
            </a:endParaRPr>
          </a:p>
        </p:txBody>
      </p:sp>
      <p:sp>
        <p:nvSpPr>
          <p:cNvPr id="3" name="Content Placeholder 2"/>
          <p:cNvSpPr txBox="1">
            <a:spLocks/>
          </p:cNvSpPr>
          <p:nvPr/>
        </p:nvSpPr>
        <p:spPr>
          <a:xfrm>
            <a:off x="457200" y="1646237"/>
            <a:ext cx="8229600" cy="4525963"/>
          </a:xfrm>
          <a:prstGeom prst="rect">
            <a:avLst/>
          </a:prstGeom>
        </p:spPr>
        <p:txBody>
          <a:bodyPr>
            <a:normAutofit fontScale="92500" lnSpcReduction="20000"/>
          </a:bodyPr>
          <a:lstStyle/>
          <a:p>
            <a:pPr marL="342900" indent="-342900" fontAlgn="auto">
              <a:spcBef>
                <a:spcPct val="20000"/>
              </a:spcBef>
              <a:spcAft>
                <a:spcPts val="0"/>
              </a:spcAft>
              <a:buFont typeface="Arial" pitchFamily="34" charset="0"/>
              <a:buNone/>
              <a:defRPr/>
            </a:pPr>
            <a:r>
              <a:rPr lang="en-US" sz="2800" dirty="0">
                <a:latin typeface="+mn-lt"/>
              </a:rPr>
              <a:t>    </a:t>
            </a:r>
            <a:r>
              <a:rPr lang="en-US" sz="3200" b="1" dirty="0">
                <a:latin typeface="+mn-lt"/>
              </a:rPr>
              <a:t>Consider now a </a:t>
            </a:r>
            <a:r>
              <a:rPr lang="en-US" sz="3200" b="1" dirty="0">
                <a:solidFill>
                  <a:srgbClr val="FF0000"/>
                </a:solidFill>
                <a:latin typeface="+mn-lt"/>
              </a:rPr>
              <a:t>background independent theory</a:t>
            </a:r>
            <a:r>
              <a:rPr lang="en-US" sz="3200" b="1" dirty="0">
                <a:latin typeface="+mn-lt"/>
              </a:rPr>
              <a:t>. </a:t>
            </a:r>
            <a:r>
              <a:rPr lang="en-US" sz="3200" b="1" dirty="0" err="1">
                <a:latin typeface="+mn-lt"/>
              </a:rPr>
              <a:t>Diffeomorphism</a:t>
            </a:r>
            <a:r>
              <a:rPr lang="en-US" sz="3200" b="1" dirty="0">
                <a:latin typeface="+mn-lt"/>
              </a:rPr>
              <a:t> invariance implies immediately that </a:t>
            </a:r>
            <a:r>
              <a:rPr lang="en-US" sz="3200" b="1" i="1" dirty="0">
                <a:latin typeface="+mn-lt"/>
              </a:rPr>
              <a:t>W</a:t>
            </a:r>
            <a:r>
              <a:rPr lang="en-US" sz="3200" b="1" dirty="0">
                <a:latin typeface="+mn-lt"/>
              </a:rPr>
              <a:t>[</a:t>
            </a:r>
            <a:r>
              <a:rPr lang="el-GR" sz="3200" b="1" i="1" dirty="0">
                <a:latin typeface="+mn-lt"/>
                <a:cs typeface="Times New Roman" pitchFamily="18" charset="0"/>
              </a:rPr>
              <a:t>Σ</a:t>
            </a:r>
            <a:r>
              <a:rPr lang="en-US" sz="3200" b="1" dirty="0">
                <a:latin typeface="+mn-lt"/>
              </a:rPr>
              <a:t> , </a:t>
            </a:r>
            <a:r>
              <a:rPr lang="el-GR" sz="3200" b="1" i="1" dirty="0">
                <a:latin typeface="+mn-lt"/>
                <a:cs typeface="Times New Roman" pitchFamily="18" charset="0"/>
              </a:rPr>
              <a:t>φ</a:t>
            </a:r>
            <a:r>
              <a:rPr lang="en-US" sz="3200" b="1" dirty="0">
                <a:latin typeface="+mn-lt"/>
                <a:cs typeface="Times New Roman" pitchFamily="18" charset="0"/>
              </a:rPr>
              <a:t>] </a:t>
            </a:r>
            <a:r>
              <a:rPr lang="en-US" sz="3200" b="1" dirty="0">
                <a:latin typeface="+mn-lt"/>
              </a:rPr>
              <a:t>is independent of </a:t>
            </a:r>
            <a:r>
              <a:rPr lang="el-GR" sz="3200" b="1" i="1" dirty="0">
                <a:latin typeface="+mn-lt"/>
                <a:cs typeface="Times New Roman" pitchFamily="18" charset="0"/>
              </a:rPr>
              <a:t>Σ</a:t>
            </a:r>
            <a:r>
              <a:rPr lang="en-US" sz="3200" b="1" dirty="0">
                <a:latin typeface="+mn-lt"/>
              </a:rPr>
              <a:t> ... Therefore </a:t>
            </a:r>
            <a:r>
              <a:rPr lang="en-US" sz="3200" b="1" dirty="0">
                <a:solidFill>
                  <a:srgbClr val="FF0000"/>
                </a:solidFill>
                <a:latin typeface="+mn-lt"/>
              </a:rPr>
              <a:t>in gravity </a:t>
            </a:r>
            <a:r>
              <a:rPr lang="en-US" sz="3200" b="1" i="1" dirty="0">
                <a:latin typeface="+mn-lt"/>
              </a:rPr>
              <a:t>W</a:t>
            </a:r>
            <a:r>
              <a:rPr lang="en-US" sz="3200" b="1" dirty="0">
                <a:latin typeface="+mn-lt"/>
              </a:rPr>
              <a:t> depends only on the </a:t>
            </a:r>
            <a:r>
              <a:rPr lang="en-US" sz="3200" b="1" dirty="0">
                <a:solidFill>
                  <a:srgbClr val="FF0000"/>
                </a:solidFill>
                <a:latin typeface="+mn-lt"/>
              </a:rPr>
              <a:t>boundary value of the fields</a:t>
            </a:r>
            <a:r>
              <a:rPr lang="en-US" sz="3200" b="1" dirty="0">
                <a:latin typeface="+mn-lt"/>
              </a:rPr>
              <a:t>. However, the fields include</a:t>
            </a:r>
            <a:r>
              <a:rPr lang="en-US" sz="3200" b="1" dirty="0">
                <a:solidFill>
                  <a:srgbClr val="FF0000"/>
                </a:solidFill>
                <a:latin typeface="+mn-lt"/>
              </a:rPr>
              <a:t> the gravitational field, </a:t>
            </a:r>
            <a:r>
              <a:rPr lang="en-US" sz="3200" b="1" dirty="0">
                <a:latin typeface="+mn-lt"/>
              </a:rPr>
              <a:t>and the gravitational field determines </a:t>
            </a:r>
            <a:r>
              <a:rPr lang="en-US" sz="3200" b="1" dirty="0">
                <a:solidFill>
                  <a:srgbClr val="FF0000"/>
                </a:solidFill>
                <a:latin typeface="+mn-lt"/>
              </a:rPr>
              <a:t>the </a:t>
            </a:r>
            <a:r>
              <a:rPr lang="en-US" sz="3200" b="1" dirty="0" err="1">
                <a:solidFill>
                  <a:srgbClr val="FF0000"/>
                </a:solidFill>
                <a:latin typeface="+mn-lt"/>
              </a:rPr>
              <a:t>spacetime</a:t>
            </a:r>
            <a:r>
              <a:rPr lang="en-US" sz="3200" b="1" dirty="0">
                <a:solidFill>
                  <a:srgbClr val="FF0000"/>
                </a:solidFill>
                <a:latin typeface="+mn-lt"/>
              </a:rPr>
              <a:t> geometry. </a:t>
            </a:r>
            <a:r>
              <a:rPr lang="en-US" sz="3200" b="1" dirty="0">
                <a:latin typeface="+mn-lt"/>
              </a:rPr>
              <a:t>Therefore the </a:t>
            </a:r>
            <a:r>
              <a:rPr lang="en-US" sz="3200" b="1" dirty="0">
                <a:solidFill>
                  <a:srgbClr val="FF0000"/>
                </a:solidFill>
                <a:latin typeface="+mn-lt"/>
              </a:rPr>
              <a:t>dependence of </a:t>
            </a:r>
            <a:r>
              <a:rPr lang="en-US" sz="3200" b="1" i="1" dirty="0">
                <a:solidFill>
                  <a:srgbClr val="FF0000"/>
                </a:solidFill>
                <a:latin typeface="+mn-lt"/>
              </a:rPr>
              <a:t>W</a:t>
            </a:r>
            <a:r>
              <a:rPr lang="en-US" sz="3200" b="1" dirty="0">
                <a:solidFill>
                  <a:srgbClr val="FF0000"/>
                </a:solidFill>
                <a:latin typeface="+mn-lt"/>
              </a:rPr>
              <a:t> on the fields </a:t>
            </a:r>
            <a:r>
              <a:rPr lang="en-US" sz="3200" b="1" dirty="0">
                <a:latin typeface="+mn-lt"/>
              </a:rPr>
              <a:t>is still sufficient to </a:t>
            </a:r>
            <a:r>
              <a:rPr lang="en-US" sz="3200" b="1" dirty="0">
                <a:solidFill>
                  <a:srgbClr val="FF0000"/>
                </a:solidFill>
                <a:latin typeface="+mn-lt"/>
              </a:rPr>
              <a:t>code the relative distance </a:t>
            </a:r>
            <a:r>
              <a:rPr lang="en-US" sz="3200" b="1" dirty="0">
                <a:latin typeface="+mn-lt"/>
              </a:rPr>
              <a:t>and</a:t>
            </a:r>
            <a:r>
              <a:rPr lang="en-US" sz="3200" b="1" dirty="0">
                <a:solidFill>
                  <a:srgbClr val="FF0000"/>
                </a:solidFill>
                <a:latin typeface="+mn-lt"/>
              </a:rPr>
              <a:t> time separation </a:t>
            </a:r>
            <a:r>
              <a:rPr lang="en-US" sz="3200" b="1" dirty="0">
                <a:latin typeface="+mn-lt"/>
              </a:rPr>
              <a:t>of the </a:t>
            </a:r>
            <a:r>
              <a:rPr lang="en-US" sz="3200" b="1" dirty="0">
                <a:solidFill>
                  <a:srgbClr val="FF0000"/>
                </a:solidFill>
                <a:latin typeface="+mn-lt"/>
              </a:rPr>
              <a:t>components of the measuring apparatus</a:t>
            </a:r>
            <a:r>
              <a:rPr lang="en-US" sz="3200" b="1" dirty="0">
                <a:latin typeface="+mn-lt"/>
              </a:rPr>
              <a:t>! </a:t>
            </a:r>
            <a:endParaRPr lang="en-US" sz="3200" dirty="0">
              <a:latin typeface="+mn-l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p>
            <a:pPr algn="ctr" fontAlgn="auto">
              <a:spcAft>
                <a:spcPts val="0"/>
              </a:spcAft>
              <a:defRPr/>
            </a:pPr>
            <a:r>
              <a:rPr lang="en-US" sz="6600" b="1" i="1" dirty="0">
                <a:solidFill>
                  <a:srgbClr val="0000FF"/>
                </a:solidFill>
                <a:latin typeface="+mj-lt"/>
                <a:ea typeface="+mj-ea"/>
                <a:cs typeface="+mj-cs"/>
              </a:rPr>
              <a:t>Quantum Gravity</a:t>
            </a:r>
            <a:r>
              <a:rPr lang="en-US" sz="6600" b="1" dirty="0">
                <a:solidFill>
                  <a:srgbClr val="0000FF"/>
                </a:solidFill>
                <a:latin typeface="+mj-lt"/>
                <a:ea typeface="+mj-ea"/>
                <a:cs typeface="+mj-cs"/>
              </a:rPr>
              <a:t/>
            </a:r>
            <a:br>
              <a:rPr lang="en-US" sz="6600" b="1" dirty="0">
                <a:solidFill>
                  <a:srgbClr val="0000FF"/>
                </a:solidFill>
                <a:latin typeface="+mj-lt"/>
                <a:ea typeface="+mj-ea"/>
                <a:cs typeface="+mj-cs"/>
              </a:rPr>
            </a:br>
            <a:endParaRPr lang="en-US" sz="6600" dirty="0">
              <a:solidFill>
                <a:srgbClr val="0000FF"/>
              </a:solidFill>
              <a:latin typeface="+mj-lt"/>
              <a:ea typeface="+mj-ea"/>
              <a:cs typeface="+mj-cs"/>
            </a:endParaRPr>
          </a:p>
        </p:txBody>
      </p:sp>
      <p:sp>
        <p:nvSpPr>
          <p:cNvPr id="3" name="Content Placeholder 2"/>
          <p:cNvSpPr txBox="1">
            <a:spLocks/>
          </p:cNvSpPr>
          <p:nvPr/>
        </p:nvSpPr>
        <p:spPr>
          <a:xfrm>
            <a:off x="457200" y="1570037"/>
            <a:ext cx="8229600" cy="4525963"/>
          </a:xfrm>
          <a:prstGeom prst="rect">
            <a:avLst/>
          </a:prstGeom>
        </p:spPr>
        <p:txBody>
          <a:bodyPr>
            <a:normAutofit fontScale="92500" lnSpcReduction="20000"/>
          </a:bodyPr>
          <a:lstStyle/>
          <a:p>
            <a:pPr marL="342900" indent="-342900" fontAlgn="auto">
              <a:spcBef>
                <a:spcPct val="20000"/>
              </a:spcBef>
              <a:spcAft>
                <a:spcPts val="0"/>
              </a:spcAft>
              <a:buFont typeface="Arial" pitchFamily="34" charset="0"/>
              <a:buNone/>
              <a:defRPr/>
            </a:pPr>
            <a:r>
              <a:rPr lang="en-US" sz="3200" dirty="0">
                <a:latin typeface="+mn-lt"/>
              </a:rPr>
              <a:t>	</a:t>
            </a:r>
            <a:r>
              <a:rPr lang="en-US" sz="3200" b="1" dirty="0">
                <a:latin typeface="+mn-lt"/>
              </a:rPr>
              <a:t>What is happening is that in </a:t>
            </a:r>
            <a:r>
              <a:rPr lang="en-US" sz="3200" b="1" dirty="0">
                <a:solidFill>
                  <a:srgbClr val="FF0000"/>
                </a:solidFill>
                <a:latin typeface="+mn-lt"/>
              </a:rPr>
              <a:t>background-dependent QFT </a:t>
            </a:r>
            <a:r>
              <a:rPr lang="en-US" sz="3200" b="1" dirty="0">
                <a:latin typeface="+mn-lt"/>
              </a:rPr>
              <a:t>we have </a:t>
            </a:r>
            <a:r>
              <a:rPr lang="en-US" sz="3200" b="1" dirty="0">
                <a:solidFill>
                  <a:srgbClr val="FF0000"/>
                </a:solidFill>
                <a:latin typeface="+mn-lt"/>
              </a:rPr>
              <a:t>two kinds of measurements</a:t>
            </a:r>
            <a:r>
              <a:rPr lang="en-US" sz="3200" b="1" dirty="0">
                <a:latin typeface="+mn-lt"/>
              </a:rPr>
              <a:t>: those that determine the </a:t>
            </a:r>
            <a:r>
              <a:rPr lang="en-US" sz="3200" b="1" dirty="0">
                <a:solidFill>
                  <a:srgbClr val="FF0000"/>
                </a:solidFill>
                <a:latin typeface="+mn-lt"/>
              </a:rPr>
              <a:t>distances</a:t>
            </a:r>
            <a:r>
              <a:rPr lang="en-US" sz="3200" b="1" dirty="0">
                <a:latin typeface="+mn-lt"/>
              </a:rPr>
              <a:t> of the parts of the apparatus and the </a:t>
            </a:r>
            <a:r>
              <a:rPr lang="en-US" sz="3200" b="1" dirty="0">
                <a:solidFill>
                  <a:srgbClr val="FF0000"/>
                </a:solidFill>
                <a:latin typeface="+mn-lt"/>
              </a:rPr>
              <a:t>time</a:t>
            </a:r>
            <a:r>
              <a:rPr lang="en-US" sz="3200" b="1" dirty="0">
                <a:latin typeface="+mn-lt"/>
              </a:rPr>
              <a:t> elapsed between measurements, and the actual measurements of the </a:t>
            </a:r>
            <a:r>
              <a:rPr lang="en-US" sz="3200" b="1" dirty="0">
                <a:solidFill>
                  <a:srgbClr val="FF0000"/>
                </a:solidFill>
                <a:latin typeface="+mn-lt"/>
              </a:rPr>
              <a:t>fields’ dynamical variables</a:t>
            </a:r>
            <a:r>
              <a:rPr lang="en-US" sz="3200" b="1" dirty="0">
                <a:latin typeface="+mn-lt"/>
              </a:rPr>
              <a:t>. In quantum gravity, instead</a:t>
            </a:r>
            <a:r>
              <a:rPr lang="en-US" sz="3200" b="1" dirty="0">
                <a:solidFill>
                  <a:srgbClr val="FF0000"/>
                </a:solidFill>
                <a:latin typeface="+mn-lt"/>
              </a:rPr>
              <a:t>, distances and time separations are on an equal footing with the dynamical fields. </a:t>
            </a:r>
            <a:r>
              <a:rPr lang="en-US" sz="3200" b="1" dirty="0">
                <a:latin typeface="+mn-lt"/>
              </a:rPr>
              <a:t>This is the core of the general relativistic revolution, and the key for </a:t>
            </a:r>
            <a:r>
              <a:rPr lang="en-US" sz="3200" b="1" dirty="0">
                <a:solidFill>
                  <a:srgbClr val="FF0000"/>
                </a:solidFill>
                <a:latin typeface="+mn-lt"/>
              </a:rPr>
              <a:t>background- independent QFT</a:t>
            </a:r>
            <a:r>
              <a:rPr lang="en-US" sz="3200" b="1" dirty="0">
                <a:latin typeface="+mn-lt"/>
              </a:rPr>
              <a:t>.</a:t>
            </a:r>
            <a:r>
              <a:rPr lang="en-US" sz="3200" dirty="0">
                <a:latin typeface="+mn-lt"/>
              </a:rPr>
              <a:t>  </a:t>
            </a:r>
          </a:p>
          <a:p>
            <a:pPr marL="342900" indent="-342900" fontAlgn="auto">
              <a:spcBef>
                <a:spcPct val="20000"/>
              </a:spcBef>
              <a:spcAft>
                <a:spcPts val="0"/>
              </a:spcAft>
              <a:buFont typeface="Arial" pitchFamily="34" charset="0"/>
              <a:buChar char="•"/>
              <a:defRPr/>
            </a:pPr>
            <a:endParaRPr lang="en-US" sz="3200" dirty="0">
              <a:latin typeface="+mn-l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p>
            <a:pPr algn="ctr" fontAlgn="auto">
              <a:spcAft>
                <a:spcPts val="0"/>
              </a:spcAft>
              <a:defRPr/>
            </a:pPr>
            <a:r>
              <a:rPr lang="en-US" sz="8000" b="1">
                <a:solidFill>
                  <a:srgbClr val="0000FF"/>
                </a:solidFill>
                <a:latin typeface="+mj-lt"/>
                <a:ea typeface="+mj-ea"/>
                <a:cs typeface="+mj-cs"/>
              </a:rPr>
              <a:t>Physics</a:t>
            </a:r>
            <a:endParaRPr lang="en-US" sz="8000" b="1" dirty="0">
              <a:solidFill>
                <a:srgbClr val="0000FF"/>
              </a:solidFill>
              <a:latin typeface="+mj-lt"/>
              <a:ea typeface="+mj-ea"/>
              <a:cs typeface="+mj-cs"/>
            </a:endParaRPr>
          </a:p>
        </p:txBody>
      </p:sp>
      <p:sp>
        <p:nvSpPr>
          <p:cNvPr id="266242" name="Content Placeholder 2"/>
          <p:cNvSpPr txBox="1">
            <a:spLocks/>
          </p:cNvSpPr>
          <p:nvPr/>
        </p:nvSpPr>
        <p:spPr bwMode="auto">
          <a:xfrm>
            <a:off x="1295400" y="1600200"/>
            <a:ext cx="8229600" cy="4525963"/>
          </a:xfrm>
          <a:prstGeom prst="rect">
            <a:avLst/>
          </a:prstGeom>
          <a:noFill/>
          <a:ln w="9525">
            <a:noFill/>
            <a:miter lim="800000"/>
            <a:headEnd/>
            <a:tailEnd/>
          </a:ln>
        </p:spPr>
        <p:txBody>
          <a:bodyPr/>
          <a:lstStyle/>
          <a:p>
            <a:pPr marL="342900" indent="-342900">
              <a:spcBef>
                <a:spcPct val="20000"/>
              </a:spcBef>
              <a:buFont typeface="Arial" charset="0"/>
              <a:buChar char="•"/>
            </a:pPr>
            <a:r>
              <a:rPr lang="en-US" sz="4800" b="1" dirty="0">
                <a:latin typeface="Calibri" pitchFamily="34" charset="0"/>
              </a:rPr>
              <a:t>From Craft to Industry</a:t>
            </a:r>
          </a:p>
          <a:p>
            <a:pPr marL="342900" indent="-342900">
              <a:spcBef>
                <a:spcPct val="20000"/>
              </a:spcBef>
              <a:buFont typeface="Arial" charset="0"/>
              <a:buChar char="•"/>
            </a:pPr>
            <a:r>
              <a:rPr lang="en-US" sz="4800" b="1" dirty="0">
                <a:latin typeface="Calibri" pitchFamily="34" charset="0"/>
              </a:rPr>
              <a:t>The Primacy of Process</a:t>
            </a:r>
          </a:p>
          <a:p>
            <a:pPr marL="342900" indent="-342900">
              <a:spcBef>
                <a:spcPct val="20000"/>
              </a:spcBef>
              <a:buFont typeface="Arial" charset="0"/>
              <a:buChar char="•"/>
            </a:pPr>
            <a:r>
              <a:rPr lang="en-US" sz="4800" b="1" dirty="0">
                <a:latin typeface="Calibri" pitchFamily="34" charset="0"/>
              </a:rPr>
              <a:t>Closed </a:t>
            </a:r>
            <a:r>
              <a:rPr lang="en-US" sz="4800" b="1" i="1" dirty="0" err="1">
                <a:latin typeface="Calibri" pitchFamily="34" charset="0"/>
              </a:rPr>
              <a:t>vs</a:t>
            </a:r>
            <a:r>
              <a:rPr lang="en-US" sz="4800" b="1" dirty="0">
                <a:latin typeface="Calibri" pitchFamily="34" charset="0"/>
              </a:rPr>
              <a:t> Open Systems</a:t>
            </a:r>
          </a:p>
          <a:p>
            <a:pPr marL="342900" indent="-342900">
              <a:spcBef>
                <a:spcPct val="20000"/>
              </a:spcBef>
              <a:buFont typeface="Arial" charset="0"/>
              <a:buChar char="•"/>
            </a:pPr>
            <a:r>
              <a:rPr lang="en-US" sz="4800" b="1" dirty="0">
                <a:solidFill>
                  <a:srgbClr val="FF0000"/>
                </a:solidFill>
                <a:latin typeface="Calibri" pitchFamily="34" charset="0"/>
              </a:rPr>
              <a:t>A Theory of Everything?</a:t>
            </a:r>
          </a:p>
          <a:p>
            <a:pPr marL="342900" indent="-342900">
              <a:spcBef>
                <a:spcPct val="20000"/>
              </a:spcBef>
              <a:buFont typeface="Arial" charset="0"/>
              <a:buChar char="•"/>
            </a:pPr>
            <a:endParaRPr lang="en-US" sz="4800" b="1" dirty="0">
              <a:latin typeface="Calibri" pitchFamily="34" charset="0"/>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Title 3"/>
          <p:cNvSpPr>
            <a:spLocks noGrp="1"/>
          </p:cNvSpPr>
          <p:nvPr>
            <p:ph type="title"/>
          </p:nvPr>
        </p:nvSpPr>
        <p:spPr/>
        <p:txBody>
          <a:bodyPr/>
          <a:lstStyle/>
          <a:p>
            <a:pPr eaLnBrk="1" hangingPunct="1"/>
            <a:r>
              <a:rPr lang="en-US" sz="6600" b="1" smtClean="0">
                <a:solidFill>
                  <a:srgbClr val="0000FF"/>
                </a:solidFill>
              </a:rPr>
              <a:t>Margaret Wertheim</a:t>
            </a:r>
          </a:p>
        </p:txBody>
      </p:sp>
      <p:pic>
        <p:nvPicPr>
          <p:cNvPr id="290818" name="Picture 2" descr="http://www.lasplash.com/uploads/2/LACE-10_3.jpg"/>
          <p:cNvPicPr>
            <a:picLocks noChangeAspect="1" noChangeArrowheads="1"/>
          </p:cNvPicPr>
          <p:nvPr/>
        </p:nvPicPr>
        <p:blipFill>
          <a:blip r:embed="rId3" cstate="print"/>
          <a:srcRect/>
          <a:stretch>
            <a:fillRect/>
          </a:stretch>
        </p:blipFill>
        <p:spPr bwMode="auto">
          <a:xfrm>
            <a:off x="2057400" y="1447800"/>
            <a:ext cx="5127625" cy="5394325"/>
          </a:xfrm>
          <a:prstGeom prst="rect">
            <a:avLst/>
          </a:prstGeom>
          <a:noFill/>
          <a:ln w="9525">
            <a:noFill/>
            <a:miter lim="800000"/>
            <a:headEnd/>
            <a:tailEnd/>
          </a:ln>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Title 2"/>
          <p:cNvSpPr>
            <a:spLocks noGrp="1"/>
          </p:cNvSpPr>
          <p:nvPr>
            <p:ph type="title"/>
          </p:nvPr>
        </p:nvSpPr>
        <p:spPr/>
        <p:txBody>
          <a:bodyPr/>
          <a:lstStyle/>
          <a:p>
            <a:pPr eaLnBrk="1" hangingPunct="1"/>
            <a:r>
              <a:rPr lang="en-US" sz="4800" b="1" i="1" smtClean="0">
                <a:solidFill>
                  <a:srgbClr val="0000FF"/>
                </a:solidFill>
              </a:rPr>
              <a:t>Pythagoras’ Trousers </a:t>
            </a:r>
            <a:r>
              <a:rPr lang="en-US" sz="4800" b="1" smtClean="0">
                <a:solidFill>
                  <a:srgbClr val="0000FF"/>
                </a:solidFill>
              </a:rPr>
              <a:t>(1997)</a:t>
            </a:r>
          </a:p>
        </p:txBody>
      </p:sp>
      <p:sp>
        <p:nvSpPr>
          <p:cNvPr id="292866" name="Content Placeholder 3"/>
          <p:cNvSpPr>
            <a:spLocks noGrp="1"/>
          </p:cNvSpPr>
          <p:nvPr>
            <p:ph idx="1"/>
          </p:nvPr>
        </p:nvSpPr>
        <p:spPr>
          <a:xfrm>
            <a:off x="457200" y="1447800"/>
            <a:ext cx="8229600" cy="4525963"/>
          </a:xfrm>
        </p:spPr>
        <p:txBody>
          <a:bodyPr/>
          <a:lstStyle/>
          <a:p>
            <a:pPr eaLnBrk="1" hangingPunct="1">
              <a:buFont typeface="Arial" charset="0"/>
              <a:buNone/>
            </a:pPr>
            <a:r>
              <a:rPr lang="en-US" b="1" smtClean="0"/>
              <a:t>   [A] major psychological force behind the evolution of physics has been the </a:t>
            </a:r>
            <a:r>
              <a:rPr lang="en-US" b="1" i="1" smtClean="0"/>
              <a:t>a priori </a:t>
            </a:r>
            <a:r>
              <a:rPr lang="en-US" b="1" smtClean="0"/>
              <a:t>belief that the structure of the natural world is determined by a set of transcendent mathematical relations. This is a scientific variant of what is known as Platonism. … [T]he emergence of a mathematically based physics was linked to the notion that God himself was a divine mathematician.</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p:cNvSpPr>
            <a:spLocks noGrp="1"/>
          </p:cNvSpPr>
          <p:nvPr>
            <p:ph type="title"/>
          </p:nvPr>
        </p:nvSpPr>
        <p:spPr/>
        <p:txBody>
          <a:bodyPr/>
          <a:lstStyle/>
          <a:p>
            <a:pPr eaLnBrk="1" hangingPunct="1"/>
            <a:r>
              <a:rPr lang="en-US" sz="4800" b="1" i="1" smtClean="0">
                <a:solidFill>
                  <a:srgbClr val="0000FF"/>
                </a:solidFill>
              </a:rPr>
              <a:t>Pythagoras’ Trousers </a:t>
            </a:r>
            <a:r>
              <a:rPr lang="en-US" sz="4800" b="1" smtClean="0">
                <a:solidFill>
                  <a:srgbClr val="0000FF"/>
                </a:solidFill>
              </a:rPr>
              <a:t>(1997)</a:t>
            </a:r>
            <a:endParaRPr lang="en-US" sz="4800" smtClean="0"/>
          </a:p>
        </p:txBody>
      </p:sp>
      <p:sp>
        <p:nvSpPr>
          <p:cNvPr id="294914" name="Content Placeholder 2"/>
          <p:cNvSpPr>
            <a:spLocks noGrp="1"/>
          </p:cNvSpPr>
          <p:nvPr>
            <p:ph idx="1"/>
          </p:nvPr>
        </p:nvSpPr>
        <p:spPr>
          <a:xfrm>
            <a:off x="457200" y="1447800"/>
            <a:ext cx="8229600" cy="4525963"/>
          </a:xfrm>
        </p:spPr>
        <p:txBody>
          <a:bodyPr/>
          <a:lstStyle/>
          <a:p>
            <a:pPr eaLnBrk="1" hangingPunct="1">
              <a:buFont typeface="Arial" charset="0"/>
              <a:buNone/>
            </a:pPr>
            <a:r>
              <a:rPr lang="en-US" b="1" smtClean="0"/>
              <a:t>   [I]n the last few decades the physics community has become almost fanatically obsessed with a goal that I suggest offers very few benefits for our society. That is the dream of finding a unified theory of the particles and forces of nature– a set of mathematical equations that would encompass not only matter and force but space and time as well.</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p:cNvSpPr>
            <a:spLocks noGrp="1"/>
          </p:cNvSpPr>
          <p:nvPr>
            <p:ph type="title"/>
          </p:nvPr>
        </p:nvSpPr>
        <p:spPr/>
        <p:txBody>
          <a:bodyPr/>
          <a:lstStyle/>
          <a:p>
            <a:pPr eaLnBrk="1" hangingPunct="1"/>
            <a:r>
              <a:rPr lang="en-US" sz="4800" b="1" i="1" smtClean="0">
                <a:solidFill>
                  <a:srgbClr val="0000FF"/>
                </a:solidFill>
              </a:rPr>
              <a:t>Pythagoras’ Trousers </a:t>
            </a:r>
            <a:r>
              <a:rPr lang="en-US" sz="4800" b="1" smtClean="0">
                <a:solidFill>
                  <a:srgbClr val="0000FF"/>
                </a:solidFill>
              </a:rPr>
              <a:t>(1997)</a:t>
            </a:r>
            <a:endParaRPr lang="en-US" sz="4800" smtClean="0"/>
          </a:p>
        </p:txBody>
      </p:sp>
      <p:sp>
        <p:nvSpPr>
          <p:cNvPr id="296962" name="Content Placeholder 2"/>
          <p:cNvSpPr>
            <a:spLocks noGrp="1"/>
          </p:cNvSpPr>
          <p:nvPr>
            <p:ph idx="1"/>
          </p:nvPr>
        </p:nvSpPr>
        <p:spPr>
          <a:xfrm>
            <a:off x="457200" y="1371600"/>
            <a:ext cx="8229600" cy="4525963"/>
          </a:xfrm>
        </p:spPr>
        <p:txBody>
          <a:bodyPr/>
          <a:lstStyle/>
          <a:p>
            <a:pPr eaLnBrk="1" hangingPunct="1">
              <a:buFont typeface="Arial" charset="0"/>
              <a:buNone/>
            </a:pPr>
            <a:r>
              <a:rPr lang="en-US" b="1" smtClean="0"/>
              <a:t>	In such a synthesis, everything that is would supposedly be revealed as a complex vibration in a universal force field. Protons, pulsars, petunias, and people would all be enfolded into a mathematical “symmetry,” wherein the entire universe would be described as math made manifest. This is what physicists envisage when they talk about a “theory of everything,” … a TOE.</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Title 3"/>
          <p:cNvSpPr>
            <a:spLocks noGrp="1"/>
          </p:cNvSpPr>
          <p:nvPr>
            <p:ph type="title"/>
          </p:nvPr>
        </p:nvSpPr>
        <p:spPr/>
        <p:txBody>
          <a:bodyPr/>
          <a:lstStyle/>
          <a:p>
            <a:pPr eaLnBrk="1" hangingPunct="1"/>
            <a:r>
              <a:rPr lang="en-US" sz="7200" b="1" smtClean="0">
                <a:solidFill>
                  <a:srgbClr val="0000FF"/>
                </a:solidFill>
              </a:rPr>
              <a:t>Steve Weinberg</a:t>
            </a:r>
          </a:p>
        </p:txBody>
      </p:sp>
      <p:pic>
        <p:nvPicPr>
          <p:cNvPr id="268290" name="Picture 2" descr="http://upload.wikimedia.org/wikipedia/commons/9/91/Steven-weinberg.jpg"/>
          <p:cNvPicPr>
            <a:picLocks noChangeAspect="1" noChangeArrowheads="1"/>
          </p:cNvPicPr>
          <p:nvPr/>
        </p:nvPicPr>
        <p:blipFill>
          <a:blip r:embed="rId3" cstate="print"/>
          <a:srcRect/>
          <a:stretch>
            <a:fillRect/>
          </a:stretch>
        </p:blipFill>
        <p:spPr bwMode="auto">
          <a:xfrm>
            <a:off x="2209800" y="1463675"/>
            <a:ext cx="4740275" cy="5851525"/>
          </a:xfrm>
          <a:prstGeom prst="rect">
            <a:avLst/>
          </a:prstGeom>
          <a:noFill/>
          <a:ln w="9525">
            <a:noFill/>
            <a:miter lim="800000"/>
            <a:headEnd/>
            <a:tailEnd/>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2"/>
          <p:cNvSpPr>
            <a:spLocks noGrp="1"/>
          </p:cNvSpPr>
          <p:nvPr>
            <p:ph type="title"/>
          </p:nvPr>
        </p:nvSpPr>
        <p:spPr/>
        <p:txBody>
          <a:bodyPr/>
          <a:lstStyle/>
          <a:p>
            <a:pPr eaLnBrk="1" hangingPunct="1"/>
            <a:r>
              <a:rPr lang="en-US" sz="3600" b="1" smtClean="0">
                <a:solidFill>
                  <a:srgbClr val="0000FF"/>
                </a:solidFill>
              </a:rPr>
              <a:t>Waiting for a Final Theory</a:t>
            </a:r>
            <a:br>
              <a:rPr lang="en-US" sz="3600" b="1" smtClean="0">
                <a:solidFill>
                  <a:srgbClr val="0000FF"/>
                </a:solidFill>
              </a:rPr>
            </a:br>
            <a:r>
              <a:rPr lang="en-US" sz="3600" b="1" i="1" smtClean="0">
                <a:solidFill>
                  <a:srgbClr val="0000FF"/>
                </a:solidFill>
              </a:rPr>
              <a:t>Lake Views: This World and the Universe </a:t>
            </a:r>
            <a:r>
              <a:rPr lang="en-US" sz="3600" b="1" smtClean="0">
                <a:solidFill>
                  <a:srgbClr val="0000FF"/>
                </a:solidFill>
              </a:rPr>
              <a:t>(2000)</a:t>
            </a:r>
          </a:p>
        </p:txBody>
      </p:sp>
      <p:sp>
        <p:nvSpPr>
          <p:cNvPr id="4" name="Content Placeholder 3"/>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en-US" b="1" dirty="0" smtClean="0"/>
              <a:t>	To qualify as an explanation, a fundamental theory has to be simple– not necessarily a few short equations, but equations that are based on a simple physical principle, in the way that the equations of General Relativity are based on the principle that gravitation is an effect of the curvature of space-time. And the theory has to be compelling– it has to give us the feeling that it could scarcely be different from what it is.</a:t>
            </a:r>
            <a:endParaRPr lang="en-US" b="1"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Title 1"/>
          <p:cNvSpPr>
            <a:spLocks noGrp="1"/>
          </p:cNvSpPr>
          <p:nvPr>
            <p:ph type="title"/>
          </p:nvPr>
        </p:nvSpPr>
        <p:spPr/>
        <p:txBody>
          <a:bodyPr/>
          <a:lstStyle/>
          <a:p>
            <a:pPr eaLnBrk="1" hangingPunct="1"/>
            <a:r>
              <a:rPr lang="en-US" sz="3600" b="1" smtClean="0">
                <a:solidFill>
                  <a:srgbClr val="0000FF"/>
                </a:solidFill>
              </a:rPr>
              <a:t>Waiting for a Final Theory</a:t>
            </a:r>
            <a:br>
              <a:rPr lang="en-US" sz="3600" b="1" smtClean="0">
                <a:solidFill>
                  <a:srgbClr val="0000FF"/>
                </a:solidFill>
              </a:rPr>
            </a:br>
            <a:r>
              <a:rPr lang="en-US" sz="3600" b="1" i="1" smtClean="0">
                <a:solidFill>
                  <a:srgbClr val="0000FF"/>
                </a:solidFill>
              </a:rPr>
              <a:t>Lake Views: This World and the Universe</a:t>
            </a:r>
            <a:endParaRPr lang="en-US" sz="3600" smtClean="0"/>
          </a:p>
        </p:txBody>
      </p:sp>
      <p:sp>
        <p:nvSpPr>
          <p:cNvPr id="272386" name="Content Placeholder 2"/>
          <p:cNvSpPr>
            <a:spLocks noGrp="1"/>
          </p:cNvSpPr>
          <p:nvPr>
            <p:ph idx="1"/>
          </p:nvPr>
        </p:nvSpPr>
        <p:spPr>
          <a:xfrm>
            <a:off x="457200" y="1371600"/>
            <a:ext cx="8229600" cy="4525963"/>
          </a:xfrm>
        </p:spPr>
        <p:txBody>
          <a:bodyPr/>
          <a:lstStyle/>
          <a:p>
            <a:pPr eaLnBrk="1" hangingPunct="1">
              <a:buFont typeface="Arial" charset="0"/>
              <a:buNone/>
            </a:pPr>
            <a:r>
              <a:rPr lang="en-US" b="1" smtClean="0"/>
              <a:t>	When at last we  have a simple, compelling, mathematically consistent theory …. It will be a good bet that this theory really is final. Our description of nature has become increasing-ly simple. More and more is being explained by fewer and fewer fundamental principles. But simplicity can’t increase without limit. It seems likely that the next major theory that we settle on will be so simple that no further simplification would be possible. </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Title 1"/>
          <p:cNvSpPr>
            <a:spLocks noGrp="1"/>
          </p:cNvSpPr>
          <p:nvPr>
            <p:ph type="title"/>
          </p:nvPr>
        </p:nvSpPr>
        <p:spPr/>
        <p:txBody>
          <a:bodyPr/>
          <a:lstStyle/>
          <a:p>
            <a:pPr eaLnBrk="1" hangingPunct="1"/>
            <a:r>
              <a:rPr lang="en-US" sz="3600" b="1" smtClean="0">
                <a:solidFill>
                  <a:srgbClr val="0000FF"/>
                </a:solidFill>
              </a:rPr>
              <a:t>Waiting for a Final Theory</a:t>
            </a:r>
            <a:br>
              <a:rPr lang="en-US" sz="3600" b="1" smtClean="0">
                <a:solidFill>
                  <a:srgbClr val="0000FF"/>
                </a:solidFill>
              </a:rPr>
            </a:br>
            <a:r>
              <a:rPr lang="en-US" sz="3600" b="1" i="1" smtClean="0">
                <a:solidFill>
                  <a:srgbClr val="0000FF"/>
                </a:solidFill>
              </a:rPr>
              <a:t>Lake Views: This World and the Universe</a:t>
            </a:r>
            <a:endParaRPr lang="en-US" sz="3600" smtClean="0"/>
          </a:p>
        </p:txBody>
      </p:sp>
      <p:sp>
        <p:nvSpPr>
          <p:cNvPr id="274434" name="Content Placeholder 2"/>
          <p:cNvSpPr>
            <a:spLocks noGrp="1"/>
          </p:cNvSpPr>
          <p:nvPr>
            <p:ph idx="1"/>
          </p:nvPr>
        </p:nvSpPr>
        <p:spPr/>
        <p:txBody>
          <a:bodyPr/>
          <a:lstStyle/>
          <a:p>
            <a:pPr eaLnBrk="1" hangingPunct="1">
              <a:buFont typeface="Arial" charset="0"/>
              <a:buNone/>
            </a:pPr>
            <a:r>
              <a:rPr lang="en-US" b="1" smtClean="0"/>
              <a:t>	The final theory will let us answer the deepest questions of cosmology. Was there a beginning to the present condition of the universe? What determined the conditions at the beginning. And is what we call our universe … really all there is, or is it only one part of a much larger “multiverse,” in which the expansion we see is just a local episode?</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rtlCol="0">
            <a:normAutofit fontScale="90000"/>
          </a:bodyPr>
          <a:lstStyle/>
          <a:p>
            <a:pPr eaLnBrk="1" fontAlgn="auto" hangingPunct="1">
              <a:spcAft>
                <a:spcPts val="0"/>
              </a:spcAft>
              <a:defRPr/>
            </a:pPr>
            <a:r>
              <a:rPr lang="en-US" b="1" dirty="0" smtClean="0">
                <a:solidFill>
                  <a:srgbClr val="0000FF"/>
                </a:solidFill>
              </a:rPr>
              <a:t>Waiting for a Final Theory: Footnote added in 2009</a:t>
            </a:r>
            <a:endParaRPr lang="en-US" dirty="0"/>
          </a:p>
        </p:txBody>
      </p:sp>
      <p:sp>
        <p:nvSpPr>
          <p:cNvPr id="276482" name="Content Placeholder 2"/>
          <p:cNvSpPr>
            <a:spLocks noGrp="1"/>
          </p:cNvSpPr>
          <p:nvPr>
            <p:ph idx="1"/>
          </p:nvPr>
        </p:nvSpPr>
        <p:spPr>
          <a:xfrm>
            <a:off x="457200" y="1951037"/>
            <a:ext cx="8229600" cy="4525963"/>
          </a:xfrm>
        </p:spPr>
        <p:txBody>
          <a:bodyPr/>
          <a:lstStyle/>
          <a:p>
            <a:pPr eaLnBrk="1" hangingPunct="1">
              <a:buFont typeface="Arial" charset="0"/>
              <a:buNone/>
            </a:pPr>
            <a:r>
              <a:rPr lang="en-US" sz="4000" b="1" dirty="0" smtClean="0"/>
              <a:t>	Indeed, the distance we still have to go in understanding the </a:t>
            </a:r>
            <a:r>
              <a:rPr lang="en-US" sz="4000" b="1" dirty="0" err="1" smtClean="0"/>
              <a:t>funda</a:t>
            </a:r>
            <a:r>
              <a:rPr lang="en-US" sz="4000" b="1" dirty="0" smtClean="0"/>
              <a:t>-mental laws of nature seems even greater in 2009 than it did in 2000.</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Title 3"/>
          <p:cNvSpPr>
            <a:spLocks noGrp="1"/>
          </p:cNvSpPr>
          <p:nvPr>
            <p:ph type="title"/>
          </p:nvPr>
        </p:nvSpPr>
        <p:spPr/>
        <p:txBody>
          <a:bodyPr/>
          <a:lstStyle/>
          <a:p>
            <a:pPr eaLnBrk="1" hangingPunct="1"/>
            <a:r>
              <a:rPr lang="en-US" sz="7200" b="1" smtClean="0">
                <a:solidFill>
                  <a:srgbClr val="0000FF"/>
                </a:solidFill>
              </a:rPr>
              <a:t>Freeman Dyson</a:t>
            </a:r>
          </a:p>
        </p:txBody>
      </p:sp>
      <p:pic>
        <p:nvPicPr>
          <p:cNvPr id="278530" name="Picture 2" descr="http://mediaplayer.group.cam.ac.uk/ASSETS/images/CU-CMS_Dirac-Freeman_Dyson_Interview/FreemanDysonShot2.jpg"/>
          <p:cNvPicPr>
            <a:picLocks noChangeAspect="1" noChangeArrowheads="1"/>
          </p:cNvPicPr>
          <p:nvPr/>
        </p:nvPicPr>
        <p:blipFill>
          <a:blip r:embed="rId3" cstate="print"/>
          <a:srcRect/>
          <a:stretch>
            <a:fillRect/>
          </a:stretch>
        </p:blipFill>
        <p:spPr bwMode="auto">
          <a:xfrm>
            <a:off x="1219200" y="1447800"/>
            <a:ext cx="6630988" cy="5394325"/>
          </a:xfrm>
          <a:prstGeom prst="rect">
            <a:avLst/>
          </a:prstGeom>
          <a:noFill/>
          <a:ln w="9525">
            <a:noFill/>
            <a:miter lim="800000"/>
            <a:headEnd/>
            <a:tailEnd/>
          </a:ln>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800" b="1" dirty="0" smtClean="0">
                <a:solidFill>
                  <a:srgbClr val="0000FF"/>
                </a:solidFill>
              </a:rPr>
              <a:t>Dyson on Weinberg (</a:t>
            </a:r>
            <a:r>
              <a:rPr lang="en-US" sz="4800" b="1" i="1" dirty="0" smtClean="0">
                <a:solidFill>
                  <a:srgbClr val="0000FF"/>
                </a:solidFill>
              </a:rPr>
              <a:t>NY Review of Books, </a:t>
            </a:r>
            <a:r>
              <a:rPr lang="en-US" sz="4800" b="1" dirty="0" smtClean="0">
                <a:solidFill>
                  <a:srgbClr val="0000FF"/>
                </a:solidFill>
              </a:rPr>
              <a:t>June 10, 2010</a:t>
            </a:r>
            <a:r>
              <a:rPr lang="en-US" sz="4800" b="1" i="1" dirty="0" smtClean="0">
                <a:solidFill>
                  <a:srgbClr val="0000FF"/>
                </a:solidFill>
              </a:rPr>
              <a:t>)</a:t>
            </a:r>
            <a:endParaRPr lang="en-US" sz="4800" b="1" dirty="0">
              <a:solidFill>
                <a:srgbClr val="0000FF"/>
              </a:solidFill>
            </a:endParaRPr>
          </a:p>
        </p:txBody>
      </p:sp>
      <p:sp>
        <p:nvSpPr>
          <p:cNvPr id="280578" name="Content Placeholder 2"/>
          <p:cNvSpPr>
            <a:spLocks noGrp="1"/>
          </p:cNvSpPr>
          <p:nvPr>
            <p:ph idx="1"/>
          </p:nvPr>
        </p:nvSpPr>
        <p:spPr>
          <a:xfrm>
            <a:off x="457200" y="1676400"/>
            <a:ext cx="8229600" cy="4572000"/>
          </a:xfrm>
        </p:spPr>
        <p:txBody>
          <a:bodyPr/>
          <a:lstStyle/>
          <a:p>
            <a:pPr eaLnBrk="1" hangingPunct="1">
              <a:buFont typeface="Arial" charset="0"/>
              <a:buNone/>
            </a:pPr>
            <a:r>
              <a:rPr lang="en-US" b="1" smtClean="0"/>
              <a:t>     I find it ironic that Weinberg, after declaring so vehemently his hostility to religious beliefs, emerges in his writing about science as a man of faith. He believes passionately in the possibility of a Final Theory. He wrote a book with the title </a:t>
            </a:r>
            <a:r>
              <a:rPr lang="en-US" b="1" i="1" smtClean="0"/>
              <a:t>Dreams of a Final Theory</a:t>
            </a:r>
            <a:r>
              <a:rPr lang="en-US" b="1" smtClean="0"/>
              <a:t>, and the notion of a Final Theory permeates his thinking in this book too.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Title 1"/>
          <p:cNvSpPr>
            <a:spLocks noGrp="1"/>
          </p:cNvSpPr>
          <p:nvPr>
            <p:ph type="title"/>
          </p:nvPr>
        </p:nvSpPr>
        <p:spPr/>
        <p:txBody>
          <a:bodyPr/>
          <a:lstStyle/>
          <a:p>
            <a:pPr eaLnBrk="1" hangingPunct="1"/>
            <a:r>
              <a:rPr lang="en-US" b="1" smtClean="0">
                <a:solidFill>
                  <a:srgbClr val="0000FF"/>
                </a:solidFill>
              </a:rPr>
              <a:t>Dyson on Weinberg (cont’d)</a:t>
            </a:r>
            <a:endParaRPr lang="en-US" smtClean="0">
              <a:solidFill>
                <a:srgbClr val="0000FF"/>
              </a:solidFill>
            </a:endParaRPr>
          </a:p>
        </p:txBody>
      </p:sp>
      <p:sp>
        <p:nvSpPr>
          <p:cNvPr id="3" name="Content Placeholder 2"/>
          <p:cNvSpPr>
            <a:spLocks noGrp="1"/>
          </p:cNvSpPr>
          <p:nvPr>
            <p:ph idx="1"/>
          </p:nvPr>
        </p:nvSpPr>
        <p:spPr>
          <a:xfrm>
            <a:off x="457200" y="1371600"/>
            <a:ext cx="8229600" cy="4525963"/>
          </a:xfrm>
        </p:spPr>
        <p:txBody>
          <a:bodyPr rtlCol="0">
            <a:normAutofit lnSpcReduction="10000"/>
          </a:bodyPr>
          <a:lstStyle/>
          <a:p>
            <a:pPr eaLnBrk="1" fontAlgn="auto" hangingPunct="1">
              <a:spcAft>
                <a:spcPts val="0"/>
              </a:spcAft>
              <a:buFont typeface="Arial" pitchFamily="34" charset="0"/>
              <a:buNone/>
              <a:defRPr/>
            </a:pPr>
            <a:r>
              <a:rPr lang="en-US" b="1" dirty="0" smtClean="0"/>
              <a:t>    A Final Theory means a set of mathematical rules that describe with complete generality and complete precision the way the physical universe behaves. Complete generality means that the rules are obeyed everywhere and at all times. Complete precision means that any discrepancies between the rules and the results of experimental measurements will be due to the limited accuracy of the measurements.</a:t>
            </a:r>
            <a:endParaRPr lang="en-US"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Title 1"/>
          <p:cNvSpPr>
            <a:spLocks noGrp="1"/>
          </p:cNvSpPr>
          <p:nvPr>
            <p:ph type="title"/>
          </p:nvPr>
        </p:nvSpPr>
        <p:spPr/>
        <p:txBody>
          <a:bodyPr/>
          <a:lstStyle/>
          <a:p>
            <a:pPr eaLnBrk="1" hangingPunct="1"/>
            <a:r>
              <a:rPr lang="en-US" b="1" smtClean="0">
                <a:solidFill>
                  <a:srgbClr val="0000FF"/>
                </a:solidFill>
              </a:rPr>
              <a:t>Dyson on Weinberg (cont’d)</a:t>
            </a:r>
            <a:endParaRPr lang="en-US" smtClean="0">
              <a:solidFill>
                <a:srgbClr val="0000FF"/>
              </a:solidFill>
            </a:endParaRPr>
          </a:p>
        </p:txBody>
      </p:sp>
      <p:sp>
        <p:nvSpPr>
          <p:cNvPr id="284674" name="Content Placeholder 2"/>
          <p:cNvSpPr>
            <a:spLocks noGrp="1"/>
          </p:cNvSpPr>
          <p:nvPr>
            <p:ph idx="1"/>
          </p:nvPr>
        </p:nvSpPr>
        <p:spPr>
          <a:xfrm>
            <a:off x="457200" y="1295400"/>
            <a:ext cx="8229600" cy="4602163"/>
          </a:xfrm>
        </p:spPr>
        <p:txBody>
          <a:bodyPr/>
          <a:lstStyle/>
          <a:p>
            <a:pPr eaLnBrk="1" hangingPunct="1">
              <a:buFont typeface="Arial" charset="0"/>
              <a:buNone/>
            </a:pPr>
            <a:r>
              <a:rPr lang="en-US" sz="2800" b="1" smtClean="0"/>
              <a:t>	For Weinberg, the Final Theory is not merely a dream to inspire his brilliant work as a mathema-tical physicist exploring the universe. For him it is an already existing reality that we humans will soon discover. It is a real presence, hidden in the motions of atoms and galaxies, waiting for us to find it. The faith that a Final Theory exists, ruling over the operations of nature, strongly influences his thinking about history and ethics as well as his thinking about science.</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Title 1"/>
          <p:cNvSpPr>
            <a:spLocks noGrp="1"/>
          </p:cNvSpPr>
          <p:nvPr>
            <p:ph type="title"/>
          </p:nvPr>
        </p:nvSpPr>
        <p:spPr/>
        <p:txBody>
          <a:bodyPr/>
          <a:lstStyle/>
          <a:p>
            <a:pPr eaLnBrk="1" hangingPunct="1"/>
            <a:r>
              <a:rPr lang="en-US" b="1" smtClean="0">
                <a:solidFill>
                  <a:srgbClr val="0000FF"/>
                </a:solidFill>
              </a:rPr>
              <a:t>Dyson on Weinberg (cont’d)</a:t>
            </a:r>
            <a:endParaRPr lang="en-US" smtClean="0"/>
          </a:p>
        </p:txBody>
      </p:sp>
      <p:sp>
        <p:nvSpPr>
          <p:cNvPr id="286722" name="Content Placeholder 2"/>
          <p:cNvSpPr>
            <a:spLocks noGrp="1"/>
          </p:cNvSpPr>
          <p:nvPr>
            <p:ph idx="1"/>
          </p:nvPr>
        </p:nvSpPr>
        <p:spPr/>
        <p:txBody>
          <a:bodyPr/>
          <a:lstStyle/>
          <a:p>
            <a:pPr eaLnBrk="1" hangingPunct="1">
              <a:buFont typeface="Arial" charset="0"/>
              <a:buNone/>
            </a:pPr>
            <a:r>
              <a:rPr lang="en-US" b="1" smtClean="0"/>
              <a:t>	I distrust his judgment about philosophical questions because I think he overrates the capacity of the human mind to comprehend the totality of nature. He has spent his professional life within the discipline of mathematical physics, a narrow area of science that has been uniquely successful. In this narrow area, our theories describe a small part of nature with astonishing clarity. </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Title 1"/>
          <p:cNvSpPr>
            <a:spLocks noGrp="1"/>
          </p:cNvSpPr>
          <p:nvPr>
            <p:ph type="title"/>
          </p:nvPr>
        </p:nvSpPr>
        <p:spPr/>
        <p:txBody>
          <a:bodyPr/>
          <a:lstStyle/>
          <a:p>
            <a:pPr eaLnBrk="1" hangingPunct="1"/>
            <a:r>
              <a:rPr lang="en-US" b="1" smtClean="0">
                <a:solidFill>
                  <a:srgbClr val="0000FF"/>
                </a:solidFill>
              </a:rPr>
              <a:t>Dyson on Weinberg (cont’d)</a:t>
            </a:r>
            <a:endParaRPr lang="en-US" smtClean="0"/>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en-US" b="1" dirty="0" smtClean="0"/>
              <a:t>	Our ape-brains and tool-making hands were marvelously effective for solving a limited class of puzzles. Weinberg expects the same brains and hands to illuminate far broader areas of nature with the same clarity. I would be disappointed if nature could be so easily tamed. I find the idea of a Final Theory repugnant because it diminishes both the richness of nature and the richness of human destiny.</a:t>
            </a:r>
            <a:endParaRPr lang="en-US" b="1"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533400"/>
            <a:ext cx="8229600" cy="1143000"/>
          </a:xfrm>
          <a:prstGeom prst="rect">
            <a:avLst/>
          </a:prstGeom>
        </p:spPr>
        <p:txBody>
          <a:bodyPr/>
          <a:lstStyle/>
          <a:p>
            <a:pPr algn="ctr" fontAlgn="auto">
              <a:spcAft>
                <a:spcPts val="0"/>
              </a:spcAft>
              <a:defRPr/>
            </a:pPr>
            <a:r>
              <a:rPr lang="en-US" sz="4400" b="1" i="1" dirty="0">
                <a:solidFill>
                  <a:srgbClr val="0000FF"/>
                </a:solidFill>
                <a:latin typeface="+mj-lt"/>
                <a:ea typeface="+mj-ea"/>
                <a:cs typeface="+mj-cs"/>
              </a:rPr>
              <a:t>La </a:t>
            </a:r>
            <a:r>
              <a:rPr lang="en-US" sz="4400" b="1" i="1" dirty="0" err="1">
                <a:solidFill>
                  <a:srgbClr val="0000FF"/>
                </a:solidFill>
                <a:latin typeface="+mj-lt"/>
                <a:ea typeface="+mj-ea"/>
                <a:cs typeface="+mj-cs"/>
              </a:rPr>
              <a:t>philosophie</a:t>
            </a:r>
            <a:r>
              <a:rPr lang="en-US" sz="4400" b="1" i="1" dirty="0">
                <a:solidFill>
                  <a:srgbClr val="0000FF"/>
                </a:solidFill>
                <a:latin typeface="+mj-lt"/>
                <a:ea typeface="+mj-ea"/>
                <a:cs typeface="+mj-cs"/>
              </a:rPr>
              <a:t> </a:t>
            </a:r>
            <a:r>
              <a:rPr lang="en-US" sz="4400" b="1" i="1" dirty="0" err="1">
                <a:solidFill>
                  <a:srgbClr val="0000FF"/>
                </a:solidFill>
                <a:latin typeface="+mj-lt"/>
                <a:ea typeface="+mj-ea"/>
                <a:cs typeface="+mj-cs"/>
              </a:rPr>
              <a:t>silencieuse</a:t>
            </a:r>
            <a:r>
              <a:rPr lang="en-US" sz="4400" b="1" i="1" dirty="0">
                <a:solidFill>
                  <a:srgbClr val="0000FF"/>
                </a:solidFill>
                <a:latin typeface="+mj-lt"/>
                <a:ea typeface="+mj-ea"/>
                <a:cs typeface="+mj-cs"/>
              </a:rPr>
              <a:t> </a:t>
            </a:r>
            <a:r>
              <a:rPr lang="en-US" sz="4400" b="1" dirty="0">
                <a:solidFill>
                  <a:srgbClr val="0000FF"/>
                </a:solidFill>
                <a:latin typeface="+mj-lt"/>
                <a:ea typeface="+mj-ea"/>
                <a:cs typeface="+mj-cs"/>
              </a:rPr>
              <a:t>(1975)</a:t>
            </a:r>
            <a:endParaRPr lang="en-US" sz="4400" dirty="0">
              <a:latin typeface="+mj-lt"/>
              <a:ea typeface="+mj-ea"/>
              <a:cs typeface="+mj-cs"/>
            </a:endParaRPr>
          </a:p>
        </p:txBody>
      </p:sp>
      <p:sp>
        <p:nvSpPr>
          <p:cNvPr id="299010" name="Content Placeholder 2"/>
          <p:cNvSpPr txBox="1">
            <a:spLocks/>
          </p:cNvSpPr>
          <p:nvPr/>
        </p:nvSpPr>
        <p:spPr bwMode="auto">
          <a:xfrm>
            <a:off x="457200" y="1493838"/>
            <a:ext cx="8229600" cy="4525962"/>
          </a:xfrm>
          <a:prstGeom prst="rect">
            <a:avLst/>
          </a:prstGeom>
          <a:noFill/>
          <a:ln w="9525">
            <a:noFill/>
            <a:miter lim="800000"/>
            <a:headEnd/>
            <a:tailEnd/>
          </a:ln>
        </p:spPr>
        <p:txBody>
          <a:bodyPr/>
          <a:lstStyle/>
          <a:p>
            <a:pPr marL="342900" indent="-342900">
              <a:spcBef>
                <a:spcPct val="20000"/>
              </a:spcBef>
            </a:pPr>
            <a:r>
              <a:rPr lang="en-US" sz="3600" b="1">
                <a:latin typeface="Calibri" pitchFamily="34" charset="0"/>
              </a:rPr>
              <a:t>	</a:t>
            </a:r>
            <a:r>
              <a:rPr lang="en-US" sz="3600" b="1">
                <a:solidFill>
                  <a:srgbClr val="FF0000"/>
                </a:solidFill>
                <a:latin typeface="Calibri" pitchFamily="34" charset="0"/>
              </a:rPr>
              <a:t>A fixed point</a:t>
            </a:r>
            <a:r>
              <a:rPr lang="en-US" sz="3600" b="1">
                <a:latin typeface="Calibri" pitchFamily="34" charset="0"/>
              </a:rPr>
              <a:t> </a:t>
            </a:r>
            <a:r>
              <a:rPr lang="en-US" sz="3600" b="1">
                <a:solidFill>
                  <a:srgbClr val="FF0000"/>
                </a:solidFill>
                <a:latin typeface="Calibri" pitchFamily="34" charset="0"/>
              </a:rPr>
              <a:t>no longer exists</a:t>
            </a:r>
            <a:r>
              <a:rPr lang="en-US" sz="3600" b="1">
                <a:latin typeface="Calibri" pitchFamily="34" charset="0"/>
              </a:rPr>
              <a:t>, from which one could hope to </a:t>
            </a:r>
            <a:r>
              <a:rPr lang="en-US" sz="3600" b="1">
                <a:solidFill>
                  <a:srgbClr val="FF0000"/>
                </a:solidFill>
                <a:latin typeface="Calibri" pitchFamily="34" charset="0"/>
              </a:rPr>
              <a:t>recapture</a:t>
            </a:r>
            <a:r>
              <a:rPr lang="en-US" sz="3600" b="1">
                <a:latin typeface="Calibri" pitchFamily="34" charset="0"/>
              </a:rPr>
              <a:t>, even in its simple form, the </a:t>
            </a:r>
            <a:r>
              <a:rPr lang="en-US" sz="3600" b="1">
                <a:solidFill>
                  <a:srgbClr val="FF0000"/>
                </a:solidFill>
                <a:latin typeface="Calibri" pitchFamily="34" charset="0"/>
              </a:rPr>
              <a:t>configuration of knowledge</a:t>
            </a:r>
            <a:r>
              <a:rPr lang="en-US" sz="3600" b="1">
                <a:latin typeface="Calibri" pitchFamily="34" charset="0"/>
              </a:rPr>
              <a:t> and thereby propose </a:t>
            </a:r>
            <a:r>
              <a:rPr lang="en-US" sz="3600" b="1">
                <a:solidFill>
                  <a:srgbClr val="FF0000"/>
                </a:solidFill>
                <a:latin typeface="Calibri" pitchFamily="34" charset="0"/>
              </a:rPr>
              <a:t>its closure</a:t>
            </a:r>
            <a:r>
              <a:rPr lang="en-US" sz="3600" b="1">
                <a:latin typeface="Calibri" pitchFamily="34" charset="0"/>
              </a:rPr>
              <a:t>. It’s not the temptation that is lacking but the instrument that would allow one to give into it in a convincing manner. </a:t>
            </a:r>
            <a:endParaRPr lang="en-US" sz="3600">
              <a:latin typeface="Calibri" pitchFamily="34" charset="0"/>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609600"/>
            <a:ext cx="8229600" cy="1143000"/>
          </a:xfrm>
          <a:prstGeom prst="rect">
            <a:avLst/>
          </a:prstGeom>
        </p:spPr>
        <p:txBody>
          <a:bodyPr/>
          <a:lstStyle/>
          <a:p>
            <a:pPr algn="ctr" fontAlgn="auto">
              <a:spcAft>
                <a:spcPts val="0"/>
              </a:spcAft>
              <a:defRPr/>
            </a:pPr>
            <a:r>
              <a:rPr lang="en-US" sz="4400" b="1" i="1">
                <a:solidFill>
                  <a:srgbClr val="0000FF"/>
                </a:solidFill>
                <a:latin typeface="+mj-lt"/>
                <a:ea typeface="+mj-ea"/>
                <a:cs typeface="+mj-cs"/>
              </a:rPr>
              <a:t>La philosophie silencieuse </a:t>
            </a:r>
            <a:r>
              <a:rPr lang="en-US" sz="4400" b="1">
                <a:solidFill>
                  <a:srgbClr val="0000FF"/>
                </a:solidFill>
                <a:latin typeface="+mj-lt"/>
                <a:ea typeface="+mj-ea"/>
                <a:cs typeface="+mj-cs"/>
              </a:rPr>
              <a:t>(1975)</a:t>
            </a:r>
            <a:r>
              <a:rPr lang="en-US" sz="4400">
                <a:latin typeface="+mj-lt"/>
                <a:ea typeface="+mj-ea"/>
                <a:cs typeface="+mj-cs"/>
              </a:rPr>
              <a:t/>
            </a:r>
            <a:br>
              <a:rPr lang="en-US" sz="4400">
                <a:latin typeface="+mj-lt"/>
                <a:ea typeface="+mj-ea"/>
                <a:cs typeface="+mj-cs"/>
              </a:rPr>
            </a:br>
            <a:endParaRPr lang="en-US" sz="4400" dirty="0">
              <a:latin typeface="+mj-lt"/>
              <a:ea typeface="+mj-ea"/>
              <a:cs typeface="+mj-cs"/>
            </a:endParaRPr>
          </a:p>
        </p:txBody>
      </p:sp>
      <p:sp>
        <p:nvSpPr>
          <p:cNvPr id="301058" name="Content Placeholder 2"/>
          <p:cNvSpPr txBox="1">
            <a:spLocks/>
          </p:cNvSpPr>
          <p:nvPr/>
        </p:nvSpPr>
        <p:spPr bwMode="auto">
          <a:xfrm>
            <a:off x="457200" y="1447800"/>
            <a:ext cx="8229600" cy="4525963"/>
          </a:xfrm>
          <a:prstGeom prst="rect">
            <a:avLst/>
          </a:prstGeom>
          <a:noFill/>
          <a:ln w="9525">
            <a:noFill/>
            <a:miter lim="800000"/>
            <a:headEnd/>
            <a:tailEnd/>
          </a:ln>
        </p:spPr>
        <p:txBody>
          <a:bodyPr/>
          <a:lstStyle/>
          <a:p>
            <a:pPr marL="342900" indent="-342900">
              <a:spcBef>
                <a:spcPct val="20000"/>
              </a:spcBef>
            </a:pPr>
            <a:r>
              <a:rPr lang="en-US" sz="4000" b="1">
                <a:latin typeface="Calibri" pitchFamily="34" charset="0"/>
              </a:rPr>
              <a:t>	Neither from the side of the </a:t>
            </a:r>
            <a:r>
              <a:rPr lang="en-US" sz="4000" b="1">
                <a:solidFill>
                  <a:srgbClr val="FF0000"/>
                </a:solidFill>
                <a:latin typeface="Calibri" pitchFamily="34" charset="0"/>
              </a:rPr>
              <a:t>Subject</a:t>
            </a:r>
            <a:r>
              <a:rPr lang="en-US" sz="4000" b="1">
                <a:latin typeface="Calibri" pitchFamily="34" charset="0"/>
              </a:rPr>
              <a:t>, nor of the </a:t>
            </a:r>
            <a:r>
              <a:rPr lang="en-US" sz="4000" b="1">
                <a:solidFill>
                  <a:srgbClr val="FF0000"/>
                </a:solidFill>
                <a:latin typeface="Calibri" pitchFamily="34" charset="0"/>
              </a:rPr>
              <a:t>Concep</a:t>
            </a:r>
            <a:r>
              <a:rPr lang="en-US" sz="4000" b="1">
                <a:latin typeface="Calibri" pitchFamily="34" charset="0"/>
              </a:rPr>
              <a:t>t, nor of </a:t>
            </a:r>
            <a:r>
              <a:rPr lang="en-US" sz="4000" b="1">
                <a:solidFill>
                  <a:srgbClr val="FF0000"/>
                </a:solidFill>
                <a:latin typeface="Calibri" pitchFamily="34" charset="0"/>
              </a:rPr>
              <a:t>Nature</a:t>
            </a:r>
            <a:r>
              <a:rPr lang="en-US" sz="4000" b="1">
                <a:latin typeface="Calibri" pitchFamily="34" charset="0"/>
              </a:rPr>
              <a:t> do we find something today to nourish and attain a </a:t>
            </a:r>
            <a:r>
              <a:rPr lang="en-US" sz="4000" b="1">
                <a:solidFill>
                  <a:srgbClr val="FF0000"/>
                </a:solidFill>
                <a:latin typeface="Calibri" pitchFamily="34" charset="0"/>
              </a:rPr>
              <a:t>totalizing discourse</a:t>
            </a:r>
            <a:r>
              <a:rPr lang="en-US" sz="4000" b="1">
                <a:latin typeface="Calibri" pitchFamily="34" charset="0"/>
              </a:rPr>
              <a:t>. It is better to take note of this and to renounce an anachronistic rear-guard battle on this score, .</a:t>
            </a:r>
            <a:endParaRPr lang="en-US" sz="4000">
              <a:latin typeface="Calibri" pitchFamily="34" charset="0"/>
            </a:endParaRPr>
          </a:p>
          <a:p>
            <a:pPr marL="342900" indent="-342900">
              <a:spcBef>
                <a:spcPct val="20000"/>
              </a:spcBef>
              <a:buFont typeface="Arial" charset="0"/>
              <a:buChar char="•"/>
            </a:pPr>
            <a:endParaRPr lang="en-US" sz="4000">
              <a:latin typeface="Calibri" pitchFamily="34" charset="0"/>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3"/>
          <p:cNvSpPr>
            <a:spLocks noGrp="1"/>
          </p:cNvSpPr>
          <p:nvPr>
            <p:ph type="ctrTitle"/>
          </p:nvPr>
        </p:nvSpPr>
        <p:spPr>
          <a:xfrm>
            <a:off x="685800" y="381000"/>
            <a:ext cx="7772400" cy="1466850"/>
          </a:xfrm>
        </p:spPr>
        <p:txBody>
          <a:bodyPr/>
          <a:lstStyle/>
          <a:p>
            <a:pPr eaLnBrk="1" hangingPunct="1"/>
            <a:r>
              <a:rPr lang="en-US" sz="2400" b="1" smtClean="0"/>
              <a:t>" ‘Tis Ambition enough to be employed as an Under-Labourer in clearing Ground a little, and removing some of the Rubbish, that lies in the way to Knowledge“ </a:t>
            </a:r>
            <a:br>
              <a:rPr lang="en-US" sz="2400" b="1" smtClean="0"/>
            </a:br>
            <a:endParaRPr lang="en-US" sz="2400" smtClean="0"/>
          </a:p>
        </p:txBody>
      </p:sp>
      <p:sp>
        <p:nvSpPr>
          <p:cNvPr id="302082" name="Subtitle 4"/>
          <p:cNvSpPr>
            <a:spLocks noGrp="1"/>
          </p:cNvSpPr>
          <p:nvPr>
            <p:ph type="subTitle" idx="1"/>
          </p:nvPr>
        </p:nvSpPr>
        <p:spPr>
          <a:xfrm>
            <a:off x="1371600" y="4800600"/>
            <a:ext cx="6400800" cy="1752600"/>
          </a:xfrm>
        </p:spPr>
        <p:txBody>
          <a:bodyPr/>
          <a:lstStyle/>
          <a:p>
            <a:pPr eaLnBrk="1" hangingPunct="1"/>
            <a:endParaRPr lang="en-US" b="1" smtClean="0">
              <a:solidFill>
                <a:srgbClr val="0000FF"/>
              </a:solidFill>
            </a:endParaRPr>
          </a:p>
          <a:p>
            <a:pPr eaLnBrk="1" hangingPunct="1"/>
            <a:r>
              <a:rPr lang="en-US" b="1" smtClean="0">
                <a:solidFill>
                  <a:srgbClr val="0000FF"/>
                </a:solidFill>
              </a:rPr>
              <a:t>John. Locke, </a:t>
            </a:r>
            <a:r>
              <a:rPr lang="en-US" b="1" i="1" smtClean="0">
                <a:solidFill>
                  <a:srgbClr val="0000FF"/>
                </a:solidFill>
              </a:rPr>
              <a:t>An Essay Concerning 	Human Understanding</a:t>
            </a:r>
            <a:r>
              <a:rPr lang="en-US" b="1" smtClean="0">
                <a:solidFill>
                  <a:srgbClr val="0000FF"/>
                </a:solidFill>
              </a:rPr>
              <a:t>  </a:t>
            </a:r>
            <a:endParaRPr lang="en-US" smtClean="0">
              <a:solidFill>
                <a:srgbClr val="0000FF"/>
              </a:solidFill>
            </a:endParaRPr>
          </a:p>
        </p:txBody>
      </p:sp>
      <p:pic>
        <p:nvPicPr>
          <p:cNvPr id="302083" name="Picture 2" descr="http://web.utk.edu/~scheb/library/locke.gif"/>
          <p:cNvPicPr>
            <a:picLocks noChangeAspect="1" noChangeArrowheads="1"/>
          </p:cNvPicPr>
          <p:nvPr/>
        </p:nvPicPr>
        <p:blipFill>
          <a:blip r:embed="rId3" cstate="print"/>
          <a:srcRect/>
          <a:stretch>
            <a:fillRect/>
          </a:stretch>
        </p:blipFill>
        <p:spPr bwMode="auto">
          <a:xfrm>
            <a:off x="2590800" y="1600200"/>
            <a:ext cx="3922713" cy="3749675"/>
          </a:xfrm>
          <a:prstGeom prst="rect">
            <a:avLst/>
          </a:prstGeom>
          <a:noFill/>
          <a:ln w="9525">
            <a:noFill/>
            <a:miter lim="800000"/>
            <a:headEnd/>
            <a:tailEnd/>
          </a:ln>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WordArt 5"/>
          <p:cNvSpPr>
            <a:spLocks noChangeArrowheads="1" noChangeShapeType="1" noTextEdit="1"/>
          </p:cNvSpPr>
          <p:nvPr/>
        </p:nvSpPr>
        <p:spPr bwMode="auto">
          <a:xfrm>
            <a:off x="900113" y="1773238"/>
            <a:ext cx="6840537" cy="2109787"/>
          </a:xfrm>
          <a:prstGeom prst="rect">
            <a:avLst/>
          </a:prstGeom>
        </p:spPr>
        <p:txBody>
          <a:bodyPr wrap="none" fromWordArt="1">
            <a:prstTxWarp prst="textDeflate">
              <a:avLst>
                <a:gd name="adj" fmla="val 26227"/>
              </a:avLst>
            </a:prstTxWarp>
          </a:bodyPr>
          <a:lstStyle/>
          <a:p>
            <a:pPr algn="ctr"/>
            <a:r>
              <a:rPr lang="en-US" sz="3600" kern="10">
                <a:ln w="9525">
                  <a:solidFill>
                    <a:srgbClr val="000000"/>
                  </a:solidFill>
                  <a:round/>
                  <a:headEnd/>
                  <a:tailEnd/>
                </a:ln>
                <a:solidFill>
                  <a:srgbClr val="000000"/>
                </a:solidFill>
                <a:latin typeface="Impact"/>
              </a:rPr>
              <a:t>Thank  You !</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3381556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2198</TotalTime>
  <Words>2425</Words>
  <Application>Microsoft Office PowerPoint</Application>
  <PresentationFormat>On-screen Show (4:3)</PresentationFormat>
  <Paragraphs>496</Paragraphs>
  <Slides>155</Slides>
  <Notes>139</Notes>
  <HiddenSlides>0</HiddenSlides>
  <MMClips>0</MMClips>
  <ScaleCrop>false</ScaleCrop>
  <HeadingPairs>
    <vt:vector size="4" baseType="variant">
      <vt:variant>
        <vt:lpstr>Theme</vt:lpstr>
      </vt:variant>
      <vt:variant>
        <vt:i4>1</vt:i4>
      </vt:variant>
      <vt:variant>
        <vt:lpstr>Slide Titles</vt:lpstr>
      </vt:variant>
      <vt:variant>
        <vt:i4>155</vt:i4>
      </vt:variant>
    </vt:vector>
  </HeadingPairs>
  <TitlesOfParts>
    <vt:vector size="156" baseType="lpstr">
      <vt:lpstr>Office Theme</vt:lpstr>
      <vt:lpstr>Where is Knowledge?</vt:lpstr>
      <vt:lpstr>Slide 2</vt:lpstr>
      <vt:lpstr>Studies in Phenomenology and Psychology (1966)</vt:lpstr>
      <vt:lpstr>Studies in Phenomenology and Psychology (1966)</vt:lpstr>
      <vt:lpstr> Jean Toussaint Desanti </vt:lpstr>
      <vt:lpstr>La philosophie silencieuse ou critique des philosophies de la science (1975)</vt:lpstr>
      <vt:lpstr>Slide 7</vt:lpstr>
      <vt:lpstr>La philosophie silencieuse ou critique des philosophies de la science (1975)</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Mihalyi Csikszentmihalyi</vt:lpstr>
      <vt:lpstr>Slide 22</vt:lpstr>
      <vt:lpstr>Philip Kitcher</vt:lpstr>
      <vt:lpstr>"Public Knowledge and the Difficulties of Democracy“ (2006) </vt:lpstr>
      <vt:lpstr>"Public Knowledge and the Difficulties of Democracy“</vt:lpstr>
      <vt:lpstr>Roy Bhaskar</vt:lpstr>
      <vt:lpstr>A Realist Theory of Science</vt:lpstr>
      <vt:lpstr>A Realist Theory of Science</vt:lpstr>
      <vt:lpstr>A Realist Theory of Science</vt:lpstr>
      <vt:lpstr>A Realist Theory of Science</vt:lpstr>
      <vt:lpstr>Slide 31</vt:lpstr>
      <vt:lpstr>Slide 32</vt:lpstr>
      <vt:lpstr>Slide 33</vt:lpstr>
      <vt:lpstr>Cecilia Flori</vt:lpstr>
      <vt:lpstr>Slide 35</vt:lpstr>
      <vt:lpstr>Slide 36</vt:lpstr>
      <vt:lpstr>How is Quantum Field Theory Possible?</vt:lpstr>
      <vt:lpstr>How is Quantum Field Theory Possible?</vt:lpstr>
      <vt:lpstr>How is Quantum Field Theory Possible?</vt:lpstr>
      <vt:lpstr>Measure and Units</vt:lpstr>
      <vt:lpstr>Measure and Units</vt:lpstr>
      <vt:lpstr>Measure and Units</vt:lpstr>
      <vt:lpstr>Capital, Volume One, third paragraph </vt:lpstr>
      <vt:lpstr>Capital, Volume One (cont’d)</vt:lpstr>
      <vt:lpstr>Slide 45</vt:lpstr>
      <vt:lpstr>Slide 46</vt:lpstr>
      <vt:lpstr>Traité de Dynamique, 1743</vt:lpstr>
      <vt:lpstr>Traité de Dynamique, 1743</vt:lpstr>
      <vt:lpstr>Slide 49</vt:lpstr>
      <vt:lpstr>Jan Arnoldus Schouten</vt:lpstr>
      <vt:lpstr>Tensor Analysis for Physicists </vt:lpstr>
      <vt:lpstr>Tensor Analysis for Physicists </vt:lpstr>
      <vt:lpstr>Tensor Analysis for Physicists </vt:lpstr>
      <vt:lpstr>Coordinatization vs Spatio-temporal Identification</vt:lpstr>
      <vt:lpstr>Coordinatization vs Spatio-temporal Identification</vt:lpstr>
      <vt:lpstr>What is Mathematics?</vt:lpstr>
      <vt:lpstr>    Philip. J. Davis   </vt:lpstr>
      <vt:lpstr>  Applied Mathematics as Social Contract    </vt:lpstr>
      <vt:lpstr> Applied Mathematics as Social Contract   </vt:lpstr>
      <vt:lpstr> Applied Mathematics as Social Contract   </vt:lpstr>
      <vt:lpstr> Applied Mathematics as Social Contract  </vt:lpstr>
      <vt:lpstr> Applied Mathematics as Social Contract  </vt:lpstr>
      <vt:lpstr> Applied Mathematics as Social Contract  </vt:lpstr>
      <vt:lpstr> Applied Mathematics as Social Contract  </vt:lpstr>
      <vt:lpstr> Applied Mathematics as Social Contract  </vt:lpstr>
      <vt:lpstr> Applied Mathematics as Social Contract  </vt:lpstr>
      <vt:lpstr>Applied Mathematics as Social Contract</vt:lpstr>
      <vt:lpstr>Christine Keitel, Renuka Vithal</vt:lpstr>
      <vt:lpstr>Mathematical Power as Political Power</vt:lpstr>
      <vt:lpstr>Mathematical Power as Political Power</vt:lpstr>
      <vt:lpstr>Michael Tomasello</vt:lpstr>
      <vt:lpstr>The Cultural Origins of Human Cognition </vt:lpstr>
      <vt:lpstr>The Cultural Origins of Human Cognition </vt:lpstr>
      <vt:lpstr>The Cultural Origins of Human Cognition </vt:lpstr>
      <vt:lpstr>The Cultural Origins of Human Cognition </vt:lpstr>
      <vt:lpstr>Slide 76</vt:lpstr>
      <vt:lpstr>Slide 77</vt:lpstr>
      <vt:lpstr>Simplest Example-The Integers</vt:lpstr>
      <vt:lpstr> Eleanor Robson </vt:lpstr>
      <vt:lpstr>Reviewed by Peter Damerow</vt:lpstr>
      <vt:lpstr>Reviewed by Peter Damerow</vt:lpstr>
      <vt:lpstr>Reviewed by Peter Damerow</vt:lpstr>
      <vt:lpstr>Reviewed by Peter Damerow</vt:lpstr>
      <vt:lpstr>Peter Damerow</vt:lpstr>
      <vt:lpstr>“Numerals” are not Numbers</vt:lpstr>
      <vt:lpstr>Simplest Example-The Integers</vt:lpstr>
      <vt:lpstr>Simplest Example-The Integers</vt:lpstr>
      <vt:lpstr>Slide 88</vt:lpstr>
      <vt:lpstr>“Remarks on Bertrand Russell’s Theory of Knowledge” (1944)</vt:lpstr>
      <vt:lpstr>Slide 90</vt:lpstr>
      <vt:lpstr>Slide 91</vt:lpstr>
      <vt:lpstr> On teaching mathematics Palais de Découverte, 7 March 1997 </vt:lpstr>
      <vt:lpstr> On teaching mathematics Palais de Découverte, 7 March 1997 </vt:lpstr>
      <vt:lpstr>On teaching mathematics Palais de Découverte, 7 March 1997</vt:lpstr>
      <vt:lpstr>On teaching mathematics Palais de Découverte, 7 March 1997</vt:lpstr>
      <vt:lpstr>On teaching mathematics Palais de Découverte, 7 March 1997</vt:lpstr>
      <vt:lpstr>On teaching mathematics Palais de Découverte, 7 March 1997</vt:lpstr>
      <vt:lpstr>On teaching mathematics Palais de Découverte, 7 March 1997</vt:lpstr>
      <vt:lpstr>On teaching mathematics Palais de Découverte, 7 March 1997</vt:lpstr>
      <vt:lpstr>Physics</vt:lpstr>
      <vt:lpstr>Hans Günter Dosch</vt:lpstr>
      <vt:lpstr>Beyond the Nanoworld/Quarks, Leptons, and Gauge Bosons </vt:lpstr>
      <vt:lpstr>Beyond the Nanoworld/Quarks, Leptons, and Gauge Bosons </vt:lpstr>
      <vt:lpstr>Slide 104</vt:lpstr>
      <vt:lpstr>Capital: I. The Production Process, II. The Circulation Process, III.The Complete Process</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A Process Conception of Nature</vt:lpstr>
      <vt:lpstr>Slide 124</vt:lpstr>
      <vt:lpstr>Slide 125</vt:lpstr>
      <vt:lpstr>Slide 126</vt:lpstr>
      <vt:lpstr>Do We Really Want Closed?</vt:lpstr>
      <vt:lpstr>Cosmology</vt:lpstr>
      <vt:lpstr>Slide 129</vt:lpstr>
      <vt:lpstr>Carlo Rovelli</vt:lpstr>
      <vt:lpstr>Slide 131</vt:lpstr>
      <vt:lpstr>Slide 132</vt:lpstr>
      <vt:lpstr>Slide 133</vt:lpstr>
      <vt:lpstr>Slide 134</vt:lpstr>
      <vt:lpstr>Slide 135</vt:lpstr>
      <vt:lpstr>Margaret Wertheim</vt:lpstr>
      <vt:lpstr>Pythagoras’ Trousers (1997)</vt:lpstr>
      <vt:lpstr>Pythagoras’ Trousers (1997)</vt:lpstr>
      <vt:lpstr>Pythagoras’ Trousers (1997)</vt:lpstr>
      <vt:lpstr>Steve Weinberg</vt:lpstr>
      <vt:lpstr>Waiting for a Final Theory Lake Views: This World and the Universe (2000)</vt:lpstr>
      <vt:lpstr>Waiting for a Final Theory Lake Views: This World and the Universe</vt:lpstr>
      <vt:lpstr>Waiting for a Final Theory Lake Views: This World and the Universe</vt:lpstr>
      <vt:lpstr>Waiting for a Final Theory: Footnote added in 2009</vt:lpstr>
      <vt:lpstr>Freeman Dyson</vt:lpstr>
      <vt:lpstr>Dyson on Weinberg (NY Review of Books, June 10, 2010)</vt:lpstr>
      <vt:lpstr>Dyson on Weinberg (cont’d)</vt:lpstr>
      <vt:lpstr>Dyson on Weinberg (cont’d)</vt:lpstr>
      <vt:lpstr>Dyson on Weinberg (cont’d)</vt:lpstr>
      <vt:lpstr>Dyson on Weinberg (cont’d)</vt:lpstr>
      <vt:lpstr>Slide 151</vt:lpstr>
      <vt:lpstr>Slide 152</vt:lpstr>
      <vt:lpstr>" ‘Tis Ambition enough to be employed as an Under-Labourer in clearing Ground a little, and removing some of the Rubbish, that lies in the way to Knowledge“  </vt:lpstr>
      <vt:lpstr>Slide 154</vt:lpstr>
      <vt:lpstr>Slide 155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is Knowledge?</dc:title>
  <dc:creator>Boston University</dc:creator>
  <cp:lastModifiedBy>Boston University</cp:lastModifiedBy>
  <cp:revision>141</cp:revision>
  <dcterms:created xsi:type="dcterms:W3CDTF">2010-05-25T17:30:48Z</dcterms:created>
  <dcterms:modified xsi:type="dcterms:W3CDTF">2010-08-17T15:47:47Z</dcterms:modified>
</cp:coreProperties>
</file>