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56" r:id="rId2"/>
    <p:sldId id="340" r:id="rId3"/>
    <p:sldId id="338" r:id="rId4"/>
    <p:sldId id="342" r:id="rId5"/>
    <p:sldId id="341" r:id="rId6"/>
    <p:sldId id="257" r:id="rId7"/>
    <p:sldId id="286" r:id="rId8"/>
    <p:sldId id="266" r:id="rId9"/>
    <p:sldId id="267" r:id="rId10"/>
    <p:sldId id="259" r:id="rId11"/>
    <p:sldId id="357" r:id="rId12"/>
    <p:sldId id="284" r:id="rId13"/>
    <p:sldId id="285" r:id="rId14"/>
    <p:sldId id="260" r:id="rId15"/>
    <p:sldId id="332" r:id="rId16"/>
    <p:sldId id="261" r:id="rId17"/>
    <p:sldId id="262" r:id="rId18"/>
    <p:sldId id="263" r:id="rId19"/>
    <p:sldId id="264" r:id="rId20"/>
    <p:sldId id="380" r:id="rId21"/>
    <p:sldId id="265" r:id="rId22"/>
    <p:sldId id="270" r:id="rId23"/>
    <p:sldId id="268" r:id="rId24"/>
    <p:sldId id="331" r:id="rId25"/>
    <p:sldId id="362" r:id="rId26"/>
    <p:sldId id="347" r:id="rId27"/>
    <p:sldId id="346" r:id="rId28"/>
    <p:sldId id="348" r:id="rId29"/>
    <p:sldId id="349" r:id="rId30"/>
    <p:sldId id="350" r:id="rId31"/>
    <p:sldId id="352" r:id="rId32"/>
    <p:sldId id="351" r:id="rId33"/>
    <p:sldId id="345" r:id="rId34"/>
    <p:sldId id="355" r:id="rId35"/>
    <p:sldId id="356" r:id="rId36"/>
    <p:sldId id="353" r:id="rId37"/>
    <p:sldId id="354" r:id="rId38"/>
    <p:sldId id="334" r:id="rId39"/>
    <p:sldId id="271" r:id="rId40"/>
    <p:sldId id="273" r:id="rId41"/>
    <p:sldId id="272" r:id="rId42"/>
    <p:sldId id="274" r:id="rId43"/>
    <p:sldId id="339" r:id="rId44"/>
    <p:sldId id="281" r:id="rId45"/>
    <p:sldId id="275" r:id="rId46"/>
    <p:sldId id="276" r:id="rId47"/>
    <p:sldId id="278" r:id="rId48"/>
    <p:sldId id="279" r:id="rId49"/>
    <p:sldId id="280" r:id="rId50"/>
    <p:sldId id="318" r:id="rId51"/>
    <p:sldId id="367" r:id="rId52"/>
    <p:sldId id="366" r:id="rId53"/>
    <p:sldId id="363" r:id="rId54"/>
    <p:sldId id="364" r:id="rId55"/>
    <p:sldId id="368" r:id="rId56"/>
    <p:sldId id="365" r:id="rId57"/>
    <p:sldId id="369" r:id="rId58"/>
    <p:sldId id="316" r:id="rId59"/>
    <p:sldId id="317" r:id="rId60"/>
    <p:sldId id="385" r:id="rId61"/>
    <p:sldId id="384" r:id="rId62"/>
    <p:sldId id="372" r:id="rId63"/>
    <p:sldId id="373" r:id="rId64"/>
    <p:sldId id="386" r:id="rId65"/>
    <p:sldId id="381" r:id="rId66"/>
    <p:sldId id="383" r:id="rId67"/>
    <p:sldId id="382" r:id="rId68"/>
    <p:sldId id="379" r:id="rId69"/>
    <p:sldId id="376" r:id="rId70"/>
    <p:sldId id="378" r:id="rId71"/>
    <p:sldId id="327" r:id="rId72"/>
    <p:sldId id="328" r:id="rId73"/>
    <p:sldId id="371" r:id="rId74"/>
    <p:sldId id="370" r:id="rId75"/>
    <p:sldId id="374" r:id="rId76"/>
    <p:sldId id="375" r:id="rId77"/>
    <p:sldId id="321" r:id="rId78"/>
    <p:sldId id="361" r:id="rId79"/>
    <p:sldId id="360" r:id="rId80"/>
    <p:sldId id="319" r:id="rId81"/>
    <p:sldId id="320" r:id="rId82"/>
    <p:sldId id="322" r:id="rId83"/>
    <p:sldId id="323" r:id="rId84"/>
    <p:sldId id="324" r:id="rId85"/>
    <p:sldId id="333" r:id="rId86"/>
    <p:sldId id="325" r:id="rId87"/>
    <p:sldId id="326" r:id="rId88"/>
    <p:sldId id="329" r:id="rId89"/>
    <p:sldId id="330" r:id="rId90"/>
    <p:sldId id="358" r:id="rId91"/>
    <p:sldId id="359" r:id="rId92"/>
    <p:sldId id="287" r:id="rId9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190" autoAdjust="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386"/>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B45E192-D77E-424A-A184-57CA51FE7C3E}" type="datetimeFigureOut">
              <a:rPr lang="en-US"/>
              <a:pPr>
                <a:defRPr/>
              </a:pPr>
              <a:t>8/10/2010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DA6AA44-D63E-4327-89FA-FE4C148CDDB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4E49E4-EE75-418D-B7C1-3D265CCAA467}" type="slidenum">
              <a:rPr lang="en-US"/>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423B2D-8B5A-491E-AFC5-6BAC4CF69BA1}" type="slidenum">
              <a:rPr lang="en-US"/>
              <a:pPr fontAlgn="base">
                <a:spcBef>
                  <a:spcPct val="0"/>
                </a:spcBef>
                <a:spcAft>
                  <a:spcPct val="0"/>
                </a:spcAft>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EF266B-9F44-4892-A87A-384D691A23A3}" type="slidenum">
              <a:rPr lang="en-US"/>
              <a:pPr fontAlgn="base">
                <a:spcBef>
                  <a:spcPct val="0"/>
                </a:spcBef>
                <a:spcAft>
                  <a:spcPct val="0"/>
                </a:spcAft>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77F4C5-7800-44F5-9BBE-23DE96B14B9B}" type="slidenum">
              <a:rPr lang="en-US"/>
              <a:pPr fontAlgn="base">
                <a:spcBef>
                  <a:spcPct val="0"/>
                </a:spcBef>
                <a:spcAft>
                  <a:spcPct val="0"/>
                </a:spcAft>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875FA2-1F8A-43BA-BDAC-406E5747A90D}" type="slidenum">
              <a:rPr lang="en-US"/>
              <a:pPr fontAlgn="base">
                <a:spcBef>
                  <a:spcPct val="0"/>
                </a:spcBef>
                <a:spcAft>
                  <a:spcPct val="0"/>
                </a:spcAft>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398150-ED0B-4DA3-B360-5B3BE383EDAF}" type="slidenum">
              <a:rPr lang="en-US"/>
              <a:pPr fontAlgn="base">
                <a:spcBef>
                  <a:spcPct val="0"/>
                </a:spcBef>
                <a:spcAft>
                  <a:spcPct val="0"/>
                </a:spcAft>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089C3B-6FBD-4364-AFFD-D35FEA5A34A5}" type="slidenum">
              <a:rPr lang="en-US"/>
              <a:pPr fontAlgn="base">
                <a:spcBef>
                  <a:spcPct val="0"/>
                </a:spcBef>
                <a:spcAft>
                  <a:spcPct val="0"/>
                </a:spcAft>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D8DDB82-E11A-4B8F-888B-B28BB319E2C2}" type="slidenum">
              <a:rPr lang="en-US"/>
              <a:pPr fontAlgn="base">
                <a:spcBef>
                  <a:spcPct val="0"/>
                </a:spcBef>
                <a:spcAft>
                  <a:spcPct val="0"/>
                </a:spcAft>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EB1094-90F5-45B8-8BD1-D0196FD6CAEC}" type="slidenum">
              <a:rPr lang="en-US"/>
              <a:pPr fontAlgn="base">
                <a:spcBef>
                  <a:spcPct val="0"/>
                </a:spcBef>
                <a:spcAft>
                  <a:spcPct val="0"/>
                </a:spcAft>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CCABE-A1F6-4541-9A3B-B92C42100344}" type="slidenum">
              <a:rPr lang="en-US"/>
              <a:pPr fontAlgn="base">
                <a:spcBef>
                  <a:spcPct val="0"/>
                </a:spcBef>
                <a:spcAft>
                  <a:spcPct val="0"/>
                </a:spcAft>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AFB2E0-1052-40CA-8DE2-C1237BD26752}" type="slidenum">
              <a:rPr lang="en-US"/>
              <a:pPr fontAlgn="base">
                <a:spcBef>
                  <a:spcPct val="0"/>
                </a:spcBef>
                <a:spcAft>
                  <a:spcPct val="0"/>
                </a:spcAft>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A32E18-F1B6-4C74-899D-AD1DAA42265E}" type="slidenum">
              <a:rPr lang="en-US"/>
              <a:pPr fontAlgn="base">
                <a:spcBef>
                  <a:spcPct val="0"/>
                </a:spcBef>
                <a:spcAft>
                  <a:spcPct val="0"/>
                </a:spcAft>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35BC701-6805-4C0F-B2ED-E8C060A3B3EF}" type="slidenum">
              <a:rPr lang="en-US"/>
              <a:pPr fontAlgn="base">
                <a:spcBef>
                  <a:spcPct val="0"/>
                </a:spcBef>
                <a:spcAft>
                  <a:spcPct val="0"/>
                </a:spcAft>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742D837-3019-4FD8-BC1E-21E47A67F956}" type="slidenum">
              <a:rPr lang="en-US"/>
              <a:pPr fontAlgn="base">
                <a:spcBef>
                  <a:spcPct val="0"/>
                </a:spcBef>
                <a:spcAft>
                  <a:spcPct val="0"/>
                </a:spcAft>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B62A90-4D3C-467D-BEE7-96DD6EDF9876}" type="slidenum">
              <a:rPr lang="en-US"/>
              <a:pPr fontAlgn="base">
                <a:spcBef>
                  <a:spcPct val="0"/>
                </a:spcBef>
                <a:spcAft>
                  <a:spcPct val="0"/>
                </a:spcAft>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39D6B3-3675-4562-976E-0263B4016F5F}" type="slidenum">
              <a:rPr lang="en-US"/>
              <a:pPr fontAlgn="base">
                <a:spcBef>
                  <a:spcPct val="0"/>
                </a:spcBef>
                <a:spcAft>
                  <a:spcPct val="0"/>
                </a:spcAft>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A1FC8-F9FB-492E-BB91-0584E7554ACE}" type="slidenum">
              <a:rPr lang="en-US"/>
              <a:pPr fontAlgn="base">
                <a:spcBef>
                  <a:spcPct val="0"/>
                </a:spcBef>
                <a:spcAft>
                  <a:spcPct val="0"/>
                </a:spcAft>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3377DC-E539-475F-912D-CFFFF5AE5F43}" type="slidenum">
              <a:rPr lang="en-US"/>
              <a:pPr fontAlgn="base">
                <a:spcBef>
                  <a:spcPct val="0"/>
                </a:spcBef>
                <a:spcAft>
                  <a:spcPct val="0"/>
                </a:spcAft>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15BC41-5BB6-4B79-93F9-6229F2487AF4}" type="slidenum">
              <a:rPr lang="en-US"/>
              <a:pPr fontAlgn="base">
                <a:spcBef>
                  <a:spcPct val="0"/>
                </a:spcBef>
                <a:spcAft>
                  <a:spcPct val="0"/>
                </a:spcAft>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BD779B-705C-4B24-B04B-93EA807E207F}" type="slidenum">
              <a:rPr lang="en-US"/>
              <a:pPr fontAlgn="base">
                <a:spcBef>
                  <a:spcPct val="0"/>
                </a:spcBef>
                <a:spcAft>
                  <a:spcPct val="0"/>
                </a:spcAft>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5BFDE22-F86B-4E9F-847B-2C17F71B9AEA}" type="slidenum">
              <a:rPr lang="en-US"/>
              <a:pPr fontAlgn="base">
                <a:spcBef>
                  <a:spcPct val="0"/>
                </a:spcBef>
                <a:spcAft>
                  <a:spcPct val="0"/>
                </a:spcAft>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2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777953-4BBC-423D-A620-8BE88113EA7C}" type="slidenum">
              <a:rPr lang="en-US"/>
              <a:pPr fontAlgn="base">
                <a:spcBef>
                  <a:spcPct val="0"/>
                </a:spcBef>
                <a:spcAft>
                  <a:spcPct val="0"/>
                </a:spcAft>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9433CF-FE05-4CE9-A91B-C24D6DF194BF}" type="slidenum">
              <a:rPr lang="en-US"/>
              <a:pPr fontAlgn="base">
                <a:spcBef>
                  <a:spcPct val="0"/>
                </a:spcBef>
                <a:spcAft>
                  <a:spcPct val="0"/>
                </a:spcAft>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6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E38CFF-113D-472E-9B0F-846977908DCA}" type="slidenum">
              <a:rPr lang="en-US"/>
              <a:pPr fontAlgn="base">
                <a:spcBef>
                  <a:spcPct val="0"/>
                </a:spcBef>
                <a:spcAft>
                  <a:spcPct val="0"/>
                </a:spcAft>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5DF479-21DE-4A17-92E5-85B5BC3C535F}" type="slidenum">
              <a:rPr lang="en-US"/>
              <a:pPr fontAlgn="base">
                <a:spcBef>
                  <a:spcPct val="0"/>
                </a:spcBef>
                <a:spcAft>
                  <a:spcPct val="0"/>
                </a:spcAft>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0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FC1F00-F576-4364-8B7D-D19B0C179FFE}" type="slidenum">
              <a:rPr lang="en-US"/>
              <a:pPr fontAlgn="base">
                <a:spcBef>
                  <a:spcPct val="0"/>
                </a:spcBef>
                <a:spcAft>
                  <a:spcPct val="0"/>
                </a:spcAft>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F6245B-CF5A-4C27-8AFD-CA0B43C0B81C}" type="slidenum">
              <a:rPr lang="en-US"/>
              <a:pPr fontAlgn="base">
                <a:spcBef>
                  <a:spcPct val="0"/>
                </a:spcBef>
                <a:spcAft>
                  <a:spcPct val="0"/>
                </a:spcAft>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4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0961FC-77B0-4BCB-9D5B-79D820C79059}" type="slidenum">
              <a:rPr lang="en-US"/>
              <a:pPr fontAlgn="base">
                <a:spcBef>
                  <a:spcPct val="0"/>
                </a:spcBef>
                <a:spcAft>
                  <a:spcPct val="0"/>
                </a:spcAft>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68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C9A59C-0962-4B9B-9A97-16B23DA0913F}" type="slidenum">
              <a:rPr lang="en-US"/>
              <a:pPr fontAlgn="base">
                <a:spcBef>
                  <a:spcPct val="0"/>
                </a:spcBef>
                <a:spcAft>
                  <a:spcPct val="0"/>
                </a:spcAft>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8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AE4C57E-54C1-4E11-B169-1630C8B1A80F}" type="slidenum">
              <a:rPr lang="en-US"/>
              <a:pPr fontAlgn="base">
                <a:spcBef>
                  <a:spcPct val="0"/>
                </a:spcBef>
                <a:spcAft>
                  <a:spcPct val="0"/>
                </a:spcAft>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0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318963-6A04-4CF0-8282-D235C77D2ABE}" type="slidenum">
              <a:rPr lang="en-US"/>
              <a:pPr fontAlgn="base">
                <a:spcBef>
                  <a:spcPct val="0"/>
                </a:spcBef>
                <a:spcAft>
                  <a:spcPct val="0"/>
                </a:spcAft>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2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A691FB-C7FF-4C6F-B7DC-FB8C03D81F11}" type="slidenum">
              <a:rPr lang="en-US"/>
              <a:pPr fontAlgn="base">
                <a:spcBef>
                  <a:spcPct val="0"/>
                </a:spcBef>
                <a:spcAft>
                  <a:spcPct val="0"/>
                </a:spcAft>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9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1F9B31-9644-4792-82A5-AB1B4CFDC560}" type="slidenum">
              <a:rPr lang="en-US"/>
              <a:pPr fontAlgn="base">
                <a:spcBef>
                  <a:spcPct val="0"/>
                </a:spcBef>
                <a:spcAft>
                  <a:spcPct val="0"/>
                </a:spcAft>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1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FD4840-2A70-4EEC-86B5-43306DCE117E}" type="slidenum">
              <a:rPr lang="en-US"/>
              <a:pPr fontAlgn="base">
                <a:spcBef>
                  <a:spcPct val="0"/>
                </a:spcBef>
                <a:spcAft>
                  <a:spcPct val="0"/>
                </a:spcAft>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31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A3C4CB-14CA-482B-940F-BCFFEBF48FE8}" type="slidenum">
              <a:rPr lang="en-US"/>
              <a:pPr fontAlgn="base">
                <a:spcBef>
                  <a:spcPct val="0"/>
                </a:spcBef>
                <a:spcAft>
                  <a:spcPct val="0"/>
                </a:spcAft>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49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865E97-A99A-4D45-84A7-87F03833303C}" type="slidenum">
              <a:rPr lang="en-US"/>
              <a:pPr fontAlgn="base">
                <a:spcBef>
                  <a:spcPct val="0"/>
                </a:spcBef>
                <a:spcAft>
                  <a:spcPct val="0"/>
                </a:spcAft>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p:spPr>
      </p:sp>
      <p:sp>
        <p:nvSpPr>
          <p:cNvPr id="911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7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E57687-BB7F-4EBA-8206-A1A8BFABAE5C}" type="slidenum">
              <a:rPr lang="en-US"/>
              <a:pPr fontAlgn="base">
                <a:spcBef>
                  <a:spcPct val="0"/>
                </a:spcBef>
                <a:spcAft>
                  <a:spcPct val="0"/>
                </a:spcAft>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9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34FFEE-D636-412D-86D6-6458FDAD8C73}" type="slidenum">
              <a:rPr lang="en-US"/>
              <a:pPr fontAlgn="base">
                <a:spcBef>
                  <a:spcPct val="0"/>
                </a:spcBef>
                <a:spcAft>
                  <a:spcPct val="0"/>
                </a:spcAft>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13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E18DD1-662E-4B16-880B-3507FEB93CFE}" type="slidenum">
              <a:rPr lang="en-US"/>
              <a:pPr fontAlgn="base">
                <a:spcBef>
                  <a:spcPct val="0"/>
                </a:spcBef>
                <a:spcAft>
                  <a:spcPct val="0"/>
                </a:spcAft>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p:spPr>
      </p:sp>
      <p:sp>
        <p:nvSpPr>
          <p:cNvPr id="103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34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EBA42A-4B3A-420D-9D96-CBB2AF35D8EC}" type="slidenum">
              <a:rPr lang="en-US"/>
              <a:pPr fontAlgn="base">
                <a:spcBef>
                  <a:spcPct val="0"/>
                </a:spcBef>
                <a:spcAft>
                  <a:spcPct val="0"/>
                </a:spcAft>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p:cNvSpPr>
          <p:nvPr>
            <p:ph type="sldImg"/>
          </p:nvPr>
        </p:nvSpPr>
        <p:spPr bwMode="auto">
          <a:noFill/>
          <a:ln>
            <a:solidFill>
              <a:srgbClr val="000000"/>
            </a:solidFill>
            <a:miter lim="800000"/>
            <a:headEnd/>
            <a:tailEnd/>
          </a:ln>
        </p:spPr>
      </p:sp>
      <p:sp>
        <p:nvSpPr>
          <p:cNvPr id="105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54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BA0469-D34C-43A5-B292-69891ED39A88}" type="slidenum">
              <a:rPr lang="en-US"/>
              <a:pPr fontAlgn="base">
                <a:spcBef>
                  <a:spcPct val="0"/>
                </a:spcBef>
                <a:spcAft>
                  <a:spcPct val="0"/>
                </a:spcAft>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p:cNvSpPr>
          <p:nvPr>
            <p:ph type="sldImg"/>
          </p:nvPr>
        </p:nvSpPr>
        <p:spPr bwMode="auto">
          <a:noFill/>
          <a:ln>
            <a:solidFill>
              <a:srgbClr val="000000"/>
            </a:solidFill>
            <a:miter lim="800000"/>
            <a:headEnd/>
            <a:tailEnd/>
          </a:ln>
        </p:spPr>
      </p:sp>
      <p:sp>
        <p:nvSpPr>
          <p:cNvPr id="107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75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811EEF-8482-4A3E-A648-AE3E096046AC}" type="slidenum">
              <a:rPr lang="en-US"/>
              <a:pPr fontAlgn="base">
                <a:spcBef>
                  <a:spcPct val="0"/>
                </a:spcBef>
                <a:spcAft>
                  <a:spcPct val="0"/>
                </a:spcAft>
                <a:defRPr/>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52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0A4C65-3DFB-46DF-B8F7-91AF9A37F45C}" type="slidenum">
              <a:rPr lang="en-US"/>
              <a:pPr fontAlgn="base">
                <a:spcBef>
                  <a:spcPct val="0"/>
                </a:spcBef>
                <a:spcAft>
                  <a:spcPct val="0"/>
                </a:spcAft>
                <a:defRPr/>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95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34C3C1-503E-4A06-96F2-EC277F40AF7C}" type="slidenum">
              <a:rPr lang="en-US"/>
              <a:pPr fontAlgn="base">
                <a:spcBef>
                  <a:spcPct val="0"/>
                </a:spcBef>
                <a:spcAft>
                  <a:spcPct val="0"/>
                </a:spcAft>
                <a:defRPr/>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bwMode="auto">
          <a:noFill/>
          <a:ln>
            <a:solidFill>
              <a:srgbClr val="000000"/>
            </a:solidFill>
            <a:miter lim="800000"/>
            <a:headEnd/>
            <a:tailEnd/>
          </a:ln>
        </p:spPr>
      </p:sp>
      <p:sp>
        <p:nvSpPr>
          <p:cNvPr id="1116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16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F2824C-5620-4254-A8CE-916B8E86A04D}" type="slidenum">
              <a:rPr lang="en-US"/>
              <a:pPr fontAlgn="base">
                <a:spcBef>
                  <a:spcPct val="0"/>
                </a:spcBef>
                <a:spcAft>
                  <a:spcPct val="0"/>
                </a:spcAft>
                <a:defRPr/>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bwMode="auto">
          <a:noFill/>
          <a:ln>
            <a:solidFill>
              <a:srgbClr val="000000"/>
            </a:solidFill>
            <a:miter lim="800000"/>
            <a:headEnd/>
            <a:tailEnd/>
          </a:ln>
        </p:spPr>
      </p:sp>
      <p:sp>
        <p:nvSpPr>
          <p:cNvPr id="113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3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A69D6F-3507-40D2-8EEC-7E72A4299F98}" type="slidenum">
              <a:rPr lang="en-US"/>
              <a:pPr fontAlgn="base">
                <a:spcBef>
                  <a:spcPct val="0"/>
                </a:spcBef>
                <a:spcAft>
                  <a:spcPct val="0"/>
                </a:spcAft>
                <a:defRPr/>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p:cNvSpPr>
          <p:nvPr>
            <p:ph type="sldImg"/>
          </p:nvPr>
        </p:nvSpPr>
        <p:spPr bwMode="auto">
          <a:noFill/>
          <a:ln>
            <a:solidFill>
              <a:srgbClr val="000000"/>
            </a:solidFill>
            <a:miter lim="800000"/>
            <a:headEnd/>
            <a:tailEnd/>
          </a:ln>
        </p:spPr>
      </p:sp>
      <p:sp>
        <p:nvSpPr>
          <p:cNvPr id="1157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57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EACCC3-FDC6-4015-8C40-81A1DB6DF005}" type="slidenum">
              <a:rPr lang="en-US"/>
              <a:pPr fontAlgn="base">
                <a:spcBef>
                  <a:spcPct val="0"/>
                </a:spcBef>
                <a:spcAft>
                  <a:spcPct val="0"/>
                </a:spcAft>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77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255945-95BE-4CD4-8398-7D8C58662407}" type="slidenum">
              <a:rPr lang="en-US"/>
              <a:pPr fontAlgn="base">
                <a:spcBef>
                  <a:spcPct val="0"/>
                </a:spcBef>
                <a:spcAft>
                  <a:spcPct val="0"/>
                </a:spcAft>
                <a:defRPr/>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bwMode="auto">
          <a:noFill/>
          <a:ln>
            <a:solidFill>
              <a:srgbClr val="000000"/>
            </a:solidFill>
            <a:miter lim="800000"/>
            <a:headEnd/>
            <a:tailEnd/>
          </a:ln>
        </p:spPr>
      </p:sp>
      <p:sp>
        <p:nvSpPr>
          <p:cNvPr id="119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98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DD4421-7BFF-499E-82DF-46B7DC85655A}" type="slidenum">
              <a:rPr lang="en-US"/>
              <a:pPr fontAlgn="base">
                <a:spcBef>
                  <a:spcPct val="0"/>
                </a:spcBef>
                <a:spcAft>
                  <a:spcPct val="0"/>
                </a:spcAft>
                <a:defRPr/>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bwMode="auto">
          <a:noFill/>
          <a:ln>
            <a:solidFill>
              <a:srgbClr val="000000"/>
            </a:solidFill>
            <a:miter lim="800000"/>
            <a:headEnd/>
            <a:tailEnd/>
          </a:ln>
        </p:spPr>
      </p:sp>
      <p:sp>
        <p:nvSpPr>
          <p:cNvPr id="1218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218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F72CB7-BE40-4FE6-841B-7FD80E64BD90}" type="slidenum">
              <a:rPr lang="en-US"/>
              <a:pPr fontAlgn="base">
                <a:spcBef>
                  <a:spcPct val="0"/>
                </a:spcBef>
                <a:spcAft>
                  <a:spcPct val="0"/>
                </a:spcAft>
                <a:defRPr/>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239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43F3B-D03D-4074-9CA7-A9066F08FC88}" type="slidenum">
              <a:rPr lang="en-US"/>
              <a:pPr fontAlgn="base">
                <a:spcBef>
                  <a:spcPct val="0"/>
                </a:spcBef>
                <a:spcAft>
                  <a:spcPct val="0"/>
                </a:spcAft>
                <a:defRPr/>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259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1E82B8-E8E0-4941-B3C2-DA7187C13430}" type="slidenum">
              <a:rPr lang="en-US"/>
              <a:pPr fontAlgn="base">
                <a:spcBef>
                  <a:spcPct val="0"/>
                </a:spcBef>
                <a:spcAft>
                  <a:spcPct val="0"/>
                </a:spcAft>
                <a:defRPr/>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bwMode="auto">
          <a:noFill/>
          <a:ln>
            <a:solidFill>
              <a:srgbClr val="000000"/>
            </a:solidFill>
            <a:miter lim="800000"/>
            <a:headEnd/>
            <a:tailEnd/>
          </a:ln>
        </p:spPr>
      </p:sp>
      <p:sp>
        <p:nvSpPr>
          <p:cNvPr id="1280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280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6F6DCD-F6BE-4C64-87E7-CC3C36B56F0B}" type="slidenum">
              <a:rPr lang="en-US"/>
              <a:pPr fontAlgn="base">
                <a:spcBef>
                  <a:spcPct val="0"/>
                </a:spcBef>
                <a:spcAft>
                  <a:spcPct val="0"/>
                </a:spcAft>
                <a:defRPr/>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bwMode="auto">
          <a:noFill/>
          <a:ln>
            <a:solidFill>
              <a:srgbClr val="000000"/>
            </a:solidFill>
            <a:miter lim="800000"/>
            <a:headEnd/>
            <a:tailEnd/>
          </a:ln>
        </p:spPr>
      </p:sp>
      <p:sp>
        <p:nvSpPr>
          <p:cNvPr id="1300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00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B20B5D-9A4B-402D-848E-1CBFE0B12A1D}" type="slidenum">
              <a:rPr lang="en-US"/>
              <a:pPr fontAlgn="base">
                <a:spcBef>
                  <a:spcPct val="0"/>
                </a:spcBef>
                <a:spcAft>
                  <a:spcPct val="0"/>
                </a:spcAft>
                <a:defRPr/>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bwMode="auto">
          <a:noFill/>
          <a:ln>
            <a:solidFill>
              <a:srgbClr val="000000"/>
            </a:solidFill>
            <a:miter lim="800000"/>
            <a:headEnd/>
            <a:tailEnd/>
          </a:ln>
        </p:spPr>
      </p:sp>
      <p:sp>
        <p:nvSpPr>
          <p:cNvPr id="1320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20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6DFD6-BC6E-4CDE-AD32-16A065739112}" type="slidenum">
              <a:rPr lang="en-US"/>
              <a:pPr fontAlgn="base">
                <a:spcBef>
                  <a:spcPct val="0"/>
                </a:spcBef>
                <a:spcAft>
                  <a:spcPct val="0"/>
                </a:spcAft>
                <a:defRPr/>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41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AD547B-5102-4683-B4EA-C818D2488D1C}" type="slidenum">
              <a:rPr lang="en-US"/>
              <a:pPr fontAlgn="base">
                <a:spcBef>
                  <a:spcPct val="0"/>
                </a:spcBef>
                <a:spcAft>
                  <a:spcPct val="0"/>
                </a:spcAft>
                <a:defRPr/>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bwMode="auto">
          <a:noFill/>
          <a:ln>
            <a:solidFill>
              <a:srgbClr val="000000"/>
            </a:solidFill>
            <a:miter lim="800000"/>
            <a:headEnd/>
            <a:tailEnd/>
          </a:ln>
        </p:spPr>
      </p:sp>
      <p:sp>
        <p:nvSpPr>
          <p:cNvPr id="1361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61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3A5010-FDB8-414A-97E6-8E446676A65F}" type="slidenum">
              <a:rPr lang="en-US"/>
              <a:pPr fontAlgn="base">
                <a:spcBef>
                  <a:spcPct val="0"/>
                </a:spcBef>
                <a:spcAft>
                  <a:spcPct val="0"/>
                </a:spcAft>
                <a:defRPr/>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bwMode="auto">
          <a:noFill/>
          <a:ln>
            <a:solidFill>
              <a:srgbClr val="000000"/>
            </a:solidFill>
            <a:miter lim="800000"/>
            <a:headEnd/>
            <a:tailEnd/>
          </a:ln>
        </p:spPr>
      </p:sp>
      <p:sp>
        <p:nvSpPr>
          <p:cNvPr id="1382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82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EB6103-1438-4050-A230-D7CAA52A5706}" type="slidenum">
              <a:rPr lang="en-US"/>
              <a:pPr fontAlgn="base">
                <a:spcBef>
                  <a:spcPct val="0"/>
                </a:spcBef>
                <a:spcAft>
                  <a:spcPct val="0"/>
                </a:spcAft>
                <a:defRPr/>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02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AFBCF61-321C-42D4-B22C-F13FAB4D75CF}" type="slidenum">
              <a:rPr lang="en-US"/>
              <a:pPr fontAlgn="base">
                <a:spcBef>
                  <a:spcPct val="0"/>
                </a:spcBef>
                <a:spcAft>
                  <a:spcPct val="0"/>
                </a:spcAft>
                <a:defRPr/>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bwMode="auto">
          <a:noFill/>
          <a:ln>
            <a:solidFill>
              <a:srgbClr val="000000"/>
            </a:solidFill>
            <a:miter lim="800000"/>
            <a:headEnd/>
            <a:tailEnd/>
          </a:ln>
        </p:spPr>
      </p:sp>
      <p:sp>
        <p:nvSpPr>
          <p:cNvPr id="144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4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32F5A6-DDC0-4EB3-B6ED-D15FA74711C4}" type="slidenum">
              <a:rPr lang="en-US"/>
              <a:pPr fontAlgn="base">
                <a:spcBef>
                  <a:spcPct val="0"/>
                </a:spcBef>
                <a:spcAft>
                  <a:spcPct val="0"/>
                </a:spcAft>
                <a:defRPr/>
              </a:pPr>
              <a:t>62</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bwMode="auto">
          <a:noFill/>
          <a:ln>
            <a:solidFill>
              <a:srgbClr val="000000"/>
            </a:solidFill>
            <a:miter lim="800000"/>
            <a:headEnd/>
            <a:tailEnd/>
          </a:ln>
        </p:spPr>
      </p:sp>
      <p:sp>
        <p:nvSpPr>
          <p:cNvPr id="146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6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2FFD21-5BB2-4C31-92A5-14A7A6B0202F}" type="slidenum">
              <a:rPr lang="en-US"/>
              <a:pPr fontAlgn="base">
                <a:spcBef>
                  <a:spcPct val="0"/>
                </a:spcBef>
                <a:spcAft>
                  <a:spcPct val="0"/>
                </a:spcAft>
                <a:defRPr/>
              </a:pPr>
              <a:t>63</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Slide Image Placeholder 1"/>
          <p:cNvSpPr>
            <a:spLocks noGrp="1" noRot="1" noChangeAspect="1"/>
          </p:cNvSpPr>
          <p:nvPr>
            <p:ph type="sldImg"/>
          </p:nvPr>
        </p:nvSpPr>
        <p:spPr bwMode="auto">
          <a:noFill/>
          <a:ln>
            <a:solidFill>
              <a:srgbClr val="000000"/>
            </a:solidFill>
            <a:miter lim="800000"/>
            <a:headEnd/>
            <a:tailEnd/>
          </a:ln>
        </p:spPr>
      </p:sp>
      <p:sp>
        <p:nvSpPr>
          <p:cNvPr id="1525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2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1D0B95-8212-45C9-BF93-38C4C6E2321B}" type="slidenum">
              <a:rPr lang="en-US"/>
              <a:pPr fontAlgn="base">
                <a:spcBef>
                  <a:spcPct val="0"/>
                </a:spcBef>
                <a:spcAft>
                  <a:spcPct val="0"/>
                </a:spcAft>
                <a:defRPr/>
              </a:pPr>
              <a:t>68</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bwMode="auto">
          <a:noFill/>
          <a:ln>
            <a:solidFill>
              <a:srgbClr val="000000"/>
            </a:solidFill>
            <a:miter lim="800000"/>
            <a:headEnd/>
            <a:tailEnd/>
          </a:ln>
        </p:spPr>
      </p:sp>
      <p:sp>
        <p:nvSpPr>
          <p:cNvPr id="1546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4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A154A6-549B-4C44-8E33-8C5A56DDA059}" type="slidenum">
              <a:rPr lang="en-US"/>
              <a:pPr fontAlgn="base">
                <a:spcBef>
                  <a:spcPct val="0"/>
                </a:spcBef>
                <a:spcAft>
                  <a:spcPct val="0"/>
                </a:spcAft>
                <a:defRPr/>
              </a:pPr>
              <a:t>69</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Slide Image Placeholder 1"/>
          <p:cNvSpPr>
            <a:spLocks noGrp="1" noRot="1" noChangeAspect="1"/>
          </p:cNvSpPr>
          <p:nvPr>
            <p:ph type="sldImg"/>
          </p:nvPr>
        </p:nvSpPr>
        <p:spPr bwMode="auto">
          <a:noFill/>
          <a:ln>
            <a:solidFill>
              <a:srgbClr val="000000"/>
            </a:solidFill>
            <a:miter lim="800000"/>
            <a:headEnd/>
            <a:tailEnd/>
          </a:ln>
        </p:spPr>
      </p:sp>
      <p:sp>
        <p:nvSpPr>
          <p:cNvPr id="156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6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94A81D-493B-45CC-BCB6-FE4264579A80}" type="slidenum">
              <a:rPr lang="en-US"/>
              <a:pPr fontAlgn="base">
                <a:spcBef>
                  <a:spcPct val="0"/>
                </a:spcBef>
                <a:spcAft>
                  <a:spcPct val="0"/>
                </a:spcAft>
                <a:defRPr/>
              </a:pPr>
              <a:t>70</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bwMode="auto">
          <a:noFill/>
          <a:ln>
            <a:solidFill>
              <a:srgbClr val="000000"/>
            </a:solidFill>
            <a:miter lim="800000"/>
            <a:headEnd/>
            <a:tailEnd/>
          </a:ln>
        </p:spPr>
      </p:sp>
      <p:sp>
        <p:nvSpPr>
          <p:cNvPr id="158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8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667127-46AE-49DC-ACB6-8E28699200CB}" type="slidenum">
              <a:rPr lang="en-US"/>
              <a:pPr fontAlgn="base">
                <a:spcBef>
                  <a:spcPct val="0"/>
                </a:spcBef>
                <a:spcAft>
                  <a:spcPct val="0"/>
                </a:spcAft>
                <a:defRPr/>
              </a:pPr>
              <a:t>71</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Image Placeholder 1"/>
          <p:cNvSpPr>
            <a:spLocks noGrp="1" noRot="1" noChangeAspect="1"/>
          </p:cNvSpPr>
          <p:nvPr>
            <p:ph type="sldImg"/>
          </p:nvPr>
        </p:nvSpPr>
        <p:spPr bwMode="auto">
          <a:noFill/>
          <a:ln>
            <a:solidFill>
              <a:srgbClr val="000000"/>
            </a:solidFill>
            <a:miter lim="800000"/>
            <a:headEnd/>
            <a:tailEnd/>
          </a:ln>
        </p:spPr>
      </p:sp>
      <p:sp>
        <p:nvSpPr>
          <p:cNvPr id="160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0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FF0106-F97B-4AE6-B581-D3E4B47F6A4A}" type="slidenum">
              <a:rPr lang="en-US"/>
              <a:pPr fontAlgn="base">
                <a:spcBef>
                  <a:spcPct val="0"/>
                </a:spcBef>
                <a:spcAft>
                  <a:spcPct val="0"/>
                </a:spcAft>
                <a:defRPr/>
              </a:pPr>
              <a:t>72</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p:cNvSpPr>
            <a:spLocks noGrp="1" noRot="1" noChangeAspect="1"/>
          </p:cNvSpPr>
          <p:nvPr>
            <p:ph type="sldImg"/>
          </p:nvPr>
        </p:nvSpPr>
        <p:spPr bwMode="auto">
          <a:noFill/>
          <a:ln>
            <a:solidFill>
              <a:srgbClr val="000000"/>
            </a:solidFill>
            <a:miter lim="800000"/>
            <a:headEnd/>
            <a:tailEnd/>
          </a:ln>
        </p:spPr>
      </p:sp>
      <p:sp>
        <p:nvSpPr>
          <p:cNvPr id="162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2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E39131-B968-4747-AA3F-41FB80DF3CD2}" type="slidenum">
              <a:rPr lang="en-US"/>
              <a:pPr fontAlgn="base">
                <a:spcBef>
                  <a:spcPct val="0"/>
                </a:spcBef>
                <a:spcAft>
                  <a:spcPct val="0"/>
                </a:spcAft>
                <a:defRPr/>
              </a:pPr>
              <a:t>73</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p:cNvSpPr>
          <p:nvPr>
            <p:ph type="sldImg"/>
          </p:nvPr>
        </p:nvSpPr>
        <p:spPr bwMode="auto">
          <a:noFill/>
          <a:ln>
            <a:solidFill>
              <a:srgbClr val="000000"/>
            </a:solidFill>
            <a:miter lim="800000"/>
            <a:headEnd/>
            <a:tailEnd/>
          </a:ln>
        </p:spPr>
      </p:sp>
      <p:sp>
        <p:nvSpPr>
          <p:cNvPr id="164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4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0ECC77-8B3C-404F-8E10-FA053D4DC5AE}" type="slidenum">
              <a:rPr lang="en-US"/>
              <a:pPr fontAlgn="base">
                <a:spcBef>
                  <a:spcPct val="0"/>
                </a:spcBef>
                <a:spcAft>
                  <a:spcPct val="0"/>
                </a:spcAft>
                <a:defRPr/>
              </a:pPr>
              <a:t>74</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p:cNvSpPr>
          <p:nvPr>
            <p:ph type="sldImg"/>
          </p:nvPr>
        </p:nvSpPr>
        <p:spPr bwMode="auto">
          <a:noFill/>
          <a:ln>
            <a:solidFill>
              <a:srgbClr val="000000"/>
            </a:solidFill>
            <a:miter lim="800000"/>
            <a:headEnd/>
            <a:tailEnd/>
          </a:ln>
        </p:spPr>
      </p:sp>
      <p:sp>
        <p:nvSpPr>
          <p:cNvPr id="166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6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300E44-A3B4-4A4B-A2E6-2CBDC4C0D41C}" type="slidenum">
              <a:rPr lang="en-US"/>
              <a:pPr fontAlgn="base">
                <a:spcBef>
                  <a:spcPct val="0"/>
                </a:spcBef>
                <a:spcAft>
                  <a:spcPct val="0"/>
                </a:spcAft>
                <a:defRPr/>
              </a:pPr>
              <a:t>75</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bwMode="auto">
          <a:noFill/>
          <a:ln>
            <a:solidFill>
              <a:srgbClr val="000000"/>
            </a:solidFill>
            <a:miter lim="800000"/>
            <a:headEnd/>
            <a:tailEnd/>
          </a:ln>
        </p:spPr>
      </p:sp>
      <p:sp>
        <p:nvSpPr>
          <p:cNvPr id="168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8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E4AF08-CEBD-40E0-8C70-D34707B8E4C2}" type="slidenum">
              <a:rPr lang="en-US"/>
              <a:pPr fontAlgn="base">
                <a:spcBef>
                  <a:spcPct val="0"/>
                </a:spcBef>
                <a:spcAft>
                  <a:spcPct val="0"/>
                </a:spcAft>
                <a:defRPr/>
              </a:pPr>
              <a:t>76</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noFill/>
          <a:ln>
            <a:solidFill>
              <a:srgbClr val="000000"/>
            </a:solidFill>
            <a:miter lim="800000"/>
            <a:headEnd/>
            <a:tailEnd/>
          </a:ln>
        </p:spPr>
      </p:sp>
      <p:sp>
        <p:nvSpPr>
          <p:cNvPr id="171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10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824862-3621-4ECE-BDF1-C369054EBC9E}" type="slidenum">
              <a:rPr lang="en-US"/>
              <a:pPr fontAlgn="base">
                <a:spcBef>
                  <a:spcPct val="0"/>
                </a:spcBef>
                <a:spcAft>
                  <a:spcPct val="0"/>
                </a:spcAft>
                <a:defRPr/>
              </a:pPr>
              <a:t>77</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bwMode="auto">
          <a:noFill/>
          <a:ln>
            <a:solidFill>
              <a:srgbClr val="000000"/>
            </a:solidFill>
            <a:miter lim="800000"/>
            <a:headEnd/>
            <a:tailEnd/>
          </a:ln>
        </p:spPr>
      </p:sp>
      <p:sp>
        <p:nvSpPr>
          <p:cNvPr id="173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3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734F33-8642-41A9-BE1E-D6DCFED64254}" type="slidenum">
              <a:rPr lang="en-US"/>
              <a:pPr fontAlgn="base">
                <a:spcBef>
                  <a:spcPct val="0"/>
                </a:spcBef>
                <a:spcAft>
                  <a:spcPct val="0"/>
                </a:spcAft>
                <a:defRPr/>
              </a:pPr>
              <a:t>78</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bwMode="auto">
          <a:noFill/>
          <a:ln>
            <a:solidFill>
              <a:srgbClr val="000000"/>
            </a:solidFill>
            <a:miter lim="800000"/>
            <a:headEnd/>
            <a:tailEnd/>
          </a:ln>
        </p:spPr>
      </p:sp>
      <p:sp>
        <p:nvSpPr>
          <p:cNvPr id="175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5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8B1E6E-A4B1-4E21-B604-C5E0825D0AD3}" type="slidenum">
              <a:rPr lang="en-US"/>
              <a:pPr fontAlgn="base">
                <a:spcBef>
                  <a:spcPct val="0"/>
                </a:spcBef>
                <a:spcAft>
                  <a:spcPct val="0"/>
                </a:spcAft>
                <a:defRPr/>
              </a:pPr>
              <a:t>79</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bwMode="auto">
          <a:noFill/>
          <a:ln>
            <a:solidFill>
              <a:srgbClr val="000000"/>
            </a:solidFill>
            <a:miter lim="800000"/>
            <a:headEnd/>
            <a:tailEnd/>
          </a:ln>
        </p:spPr>
      </p:sp>
      <p:sp>
        <p:nvSpPr>
          <p:cNvPr id="177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71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ACFE14-55AF-4153-8C14-EEF426CCB729}" type="slidenum">
              <a:rPr lang="en-US"/>
              <a:pPr fontAlgn="base">
                <a:spcBef>
                  <a:spcPct val="0"/>
                </a:spcBef>
                <a:spcAft>
                  <a:spcPct val="0"/>
                </a:spcAft>
                <a:defRPr/>
              </a:pPr>
              <a:t>80</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noFill/>
          <a:ln>
            <a:solidFill>
              <a:srgbClr val="000000"/>
            </a:solidFill>
            <a:miter lim="800000"/>
            <a:headEnd/>
            <a:tailEnd/>
          </a:ln>
        </p:spPr>
      </p:sp>
      <p:sp>
        <p:nvSpPr>
          <p:cNvPr id="179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92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7D8FDA-D610-489E-A873-17B7264CA03B}" type="slidenum">
              <a:rPr lang="en-US"/>
              <a:pPr fontAlgn="base">
                <a:spcBef>
                  <a:spcPct val="0"/>
                </a:spcBef>
                <a:spcAft>
                  <a:spcPct val="0"/>
                </a:spcAft>
                <a:defRPr/>
              </a:pPr>
              <a:t>81</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1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DD96F0-7DB1-4CAE-9AD2-DCF1E8F5606D}" type="slidenum">
              <a:rPr lang="en-US"/>
              <a:pPr fontAlgn="base">
                <a:spcBef>
                  <a:spcPct val="0"/>
                </a:spcBef>
                <a:spcAft>
                  <a:spcPct val="0"/>
                </a:spcAft>
                <a:defRPr/>
              </a:pPr>
              <a:t>82</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3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9C2E36-7FF6-4015-AF13-0A159F1F31EF}" type="slidenum">
              <a:rPr lang="en-US"/>
              <a:pPr fontAlgn="base">
                <a:spcBef>
                  <a:spcPct val="0"/>
                </a:spcBef>
                <a:spcAft>
                  <a:spcPct val="0"/>
                </a:spcAft>
                <a:defRPr/>
              </a:pPr>
              <a:t>83</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5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2CE7BE3-A15A-40CD-8D90-3DEB4E1D7DC6}" type="slidenum">
              <a:rPr lang="en-US"/>
              <a:pPr fontAlgn="base">
                <a:spcBef>
                  <a:spcPct val="0"/>
                </a:spcBef>
                <a:spcAft>
                  <a:spcPct val="0"/>
                </a:spcAft>
                <a:defRPr/>
              </a:pPr>
              <a:t>84</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p:cNvSpPr>
            <a:spLocks noGrp="1" noRot="1" noChangeAspect="1"/>
          </p:cNvSpPr>
          <p:nvPr>
            <p:ph type="sldImg"/>
          </p:nvPr>
        </p:nvSpPr>
        <p:spPr bwMode="auto">
          <a:noFill/>
          <a:ln>
            <a:solidFill>
              <a:srgbClr val="000000"/>
            </a:solidFill>
            <a:miter lim="800000"/>
            <a:headEnd/>
            <a:tailEnd/>
          </a:ln>
        </p:spPr>
      </p:sp>
      <p:sp>
        <p:nvSpPr>
          <p:cNvPr id="187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73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076F38-D3CB-4957-B6B2-4996E4F6AF5F}" type="slidenum">
              <a:rPr lang="en-US"/>
              <a:pPr fontAlgn="base">
                <a:spcBef>
                  <a:spcPct val="0"/>
                </a:spcBef>
                <a:spcAft>
                  <a:spcPct val="0"/>
                </a:spcAft>
                <a:defRPr/>
              </a:pPr>
              <a:t>85</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94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39C3FA-8D1D-4980-9B7E-17DCAE040C21}" type="slidenum">
              <a:rPr lang="en-US"/>
              <a:pPr fontAlgn="base">
                <a:spcBef>
                  <a:spcPct val="0"/>
                </a:spcBef>
                <a:spcAft>
                  <a:spcPct val="0"/>
                </a:spcAft>
                <a:defRPr/>
              </a:pPr>
              <a:t>86</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p:cNvSpPr>
          <p:nvPr>
            <p:ph type="sldImg"/>
          </p:nvPr>
        </p:nvSpPr>
        <p:spPr bwMode="auto">
          <a:noFill/>
          <a:ln>
            <a:solidFill>
              <a:srgbClr val="000000"/>
            </a:solidFill>
            <a:miter lim="800000"/>
            <a:headEnd/>
            <a:tailEnd/>
          </a:ln>
        </p:spPr>
      </p:sp>
      <p:sp>
        <p:nvSpPr>
          <p:cNvPr id="1914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14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DE57BFC-5E67-4C52-9F6B-EC94F31B73D2}" type="slidenum">
              <a:rPr lang="en-US"/>
              <a:pPr fontAlgn="base">
                <a:spcBef>
                  <a:spcPct val="0"/>
                </a:spcBef>
                <a:spcAft>
                  <a:spcPct val="0"/>
                </a:spcAft>
                <a:defRPr/>
              </a:pPr>
              <a:t>87</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p:cNvSpPr>
            <a:spLocks noGrp="1" noRot="1" noChangeAspect="1"/>
          </p:cNvSpPr>
          <p:nvPr>
            <p:ph type="sldImg"/>
          </p:nvPr>
        </p:nvSpPr>
        <p:spPr bwMode="auto">
          <a:noFill/>
          <a:ln>
            <a:solidFill>
              <a:srgbClr val="000000"/>
            </a:solidFill>
            <a:miter lim="800000"/>
            <a:headEnd/>
            <a:tailEnd/>
          </a:ln>
        </p:spPr>
      </p:sp>
      <p:sp>
        <p:nvSpPr>
          <p:cNvPr id="1935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3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7D5AC0-06C1-4B63-AE7A-896EFF6BE55F}" type="slidenum">
              <a:rPr lang="en-US"/>
              <a:pPr fontAlgn="base">
                <a:spcBef>
                  <a:spcPct val="0"/>
                </a:spcBef>
                <a:spcAft>
                  <a:spcPct val="0"/>
                </a:spcAft>
                <a:defRPr/>
              </a:pPr>
              <a:t>88</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Image Placeholder 1"/>
          <p:cNvSpPr>
            <a:spLocks noGrp="1" noRot="1" noChangeAspect="1"/>
          </p:cNvSpPr>
          <p:nvPr>
            <p:ph type="sldImg"/>
          </p:nvPr>
        </p:nvSpPr>
        <p:spPr bwMode="auto">
          <a:noFill/>
          <a:ln>
            <a:solidFill>
              <a:srgbClr val="000000"/>
            </a:solidFill>
            <a:miter lim="800000"/>
            <a:headEnd/>
            <a:tailEnd/>
          </a:ln>
        </p:spPr>
      </p:sp>
      <p:sp>
        <p:nvSpPr>
          <p:cNvPr id="1955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5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0CF6FA-C67D-4452-A731-0914EDD0448D}" type="slidenum">
              <a:rPr lang="en-US"/>
              <a:pPr fontAlgn="base">
                <a:spcBef>
                  <a:spcPct val="0"/>
                </a:spcBef>
                <a:spcAft>
                  <a:spcPct val="0"/>
                </a:spcAft>
                <a:defRPr/>
              </a:pPr>
              <a:t>89</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bwMode="auto">
          <a:noFill/>
          <a:ln>
            <a:solidFill>
              <a:srgbClr val="000000"/>
            </a:solidFill>
            <a:miter lim="800000"/>
            <a:headEnd/>
            <a:tailEnd/>
          </a:ln>
        </p:spPr>
      </p:sp>
      <p:sp>
        <p:nvSpPr>
          <p:cNvPr id="1976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7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057EF92-66E3-4916-B50A-E8EA38C20D4C}" type="slidenum">
              <a:rPr lang="en-US"/>
              <a:pPr fontAlgn="base">
                <a:spcBef>
                  <a:spcPct val="0"/>
                </a:spcBef>
                <a:spcAft>
                  <a:spcPct val="0"/>
                </a:spcAft>
                <a:defRPr/>
              </a:pPr>
              <a:t>90</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p:cNvSpPr>
          <p:nvPr>
            <p:ph type="sldImg"/>
          </p:nvPr>
        </p:nvSpPr>
        <p:spPr bwMode="auto">
          <a:noFill/>
          <a:ln>
            <a:solidFill>
              <a:srgbClr val="000000"/>
            </a:solidFill>
            <a:miter lim="800000"/>
            <a:headEnd/>
            <a:tailEnd/>
          </a:ln>
        </p:spPr>
      </p:sp>
      <p:sp>
        <p:nvSpPr>
          <p:cNvPr id="1996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9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6513A8-B255-4551-8A81-587E816A8DC0}" type="slidenum">
              <a:rPr lang="en-US"/>
              <a:pPr fontAlgn="base">
                <a:spcBef>
                  <a:spcPct val="0"/>
                </a:spcBef>
                <a:spcAft>
                  <a:spcPct val="0"/>
                </a:spcAft>
                <a:defRPr/>
              </a:pPr>
              <a:t>91</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bwMode="auto">
          <a:noFill/>
          <a:ln>
            <a:solidFill>
              <a:srgbClr val="000000"/>
            </a:solidFill>
            <a:miter lim="800000"/>
            <a:headEnd/>
            <a:tailEnd/>
          </a:ln>
        </p:spPr>
      </p:sp>
      <p:sp>
        <p:nvSpPr>
          <p:cNvPr id="2017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1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0803D4-4D3B-478B-A03B-D5EB68FD0065}" type="slidenum">
              <a:rPr lang="en-US"/>
              <a:pPr fontAlgn="base">
                <a:spcBef>
                  <a:spcPct val="0"/>
                </a:spcBef>
                <a:spcAft>
                  <a:spcPct val="0"/>
                </a:spcAft>
                <a:defRPr/>
              </a:pPr>
              <a:t>92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BE3408A-762D-44E1-8E72-E3B2104E3CF3}" type="datetimeFigureOut">
              <a:rPr lang="en-US"/>
              <a:pPr>
                <a:defRPr/>
              </a:pPr>
              <a:t>8/10/2010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C9ECF3E-C772-41D9-B027-63A209CAC53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384433F-734F-4062-A513-EA853CBB2AD5}" type="datetimeFigureOut">
              <a:rPr lang="en-US"/>
              <a:pPr>
                <a:defRPr/>
              </a:pPr>
              <a:t>8/10/2010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54AC45-C219-4820-8336-2A05AA004EF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82C3598-CCE1-429E-AC22-B45A7E80DD80}" type="datetimeFigureOut">
              <a:rPr lang="en-US"/>
              <a:pPr>
                <a:defRPr/>
              </a:pPr>
              <a:t>8/10/2010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D91A64-C58F-4AA0-AAFE-8AC0B28F0D2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2F6E01C-0B97-48A0-BFB7-C930DA4F5E33}" type="datetimeFigureOut">
              <a:rPr lang="en-US"/>
              <a:pPr>
                <a:defRPr/>
              </a:pPr>
              <a:t>8/10/2010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289F2DA-6189-40FE-8B31-CB5A20A5CEB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197DB30-EFF9-482B-BCA8-EA891D67617F}" type="datetimeFigureOut">
              <a:rPr lang="en-US"/>
              <a:pPr>
                <a:defRPr/>
              </a:pPr>
              <a:t>8/10/2010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C5CFE5B-A271-4C85-AED3-E074B78D8D3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D202C7C-AD8B-43B3-9248-7D4E99A535D3}" type="datetimeFigureOut">
              <a:rPr lang="en-US"/>
              <a:pPr>
                <a:defRPr/>
              </a:pPr>
              <a:t>8/10/2010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43FE64F-EE80-42D5-86F2-36141DC02EA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C0524A2-0EC4-4DAF-8031-F011C8BFF2F0}" type="datetimeFigureOut">
              <a:rPr lang="en-US"/>
              <a:pPr>
                <a:defRPr/>
              </a:pPr>
              <a:t>8/10/2010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DFF7420-DACE-42AC-B553-CBB9C0218AF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AFA0929-0B7E-4B54-B496-D90A44C42AD7}" type="datetimeFigureOut">
              <a:rPr lang="en-US"/>
              <a:pPr>
                <a:defRPr/>
              </a:pPr>
              <a:t>8/10/2010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8EE10E9-E923-4146-9113-0125876E602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D2C85D8-4CE7-46A9-9151-CD465C9F183E}" type="datetimeFigureOut">
              <a:rPr lang="en-US"/>
              <a:pPr>
                <a:defRPr/>
              </a:pPr>
              <a:t>8/10/2010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09775F-39EF-412C-BC78-227B2B8817A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433343D-C6EB-4867-AF2C-3FDE0947A6E1}" type="datetimeFigureOut">
              <a:rPr lang="en-US"/>
              <a:pPr>
                <a:defRPr/>
              </a:pPr>
              <a:t>8/10/2010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106BA-B903-4A1D-A539-B8DDE5F387E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314DB52-6630-471A-9F85-D23767A9BB68}" type="datetimeFigureOut">
              <a:rPr lang="en-US"/>
              <a:pPr>
                <a:defRPr/>
              </a:pPr>
              <a:t>8/10/2010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563274-E40A-45F7-8CC7-91196C83B49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2CCB9CE-A6C1-4A54-A6AE-947B612327A3}" type="datetimeFigureOut">
              <a:rPr lang="en-US"/>
              <a:pPr>
                <a:defRPr/>
              </a:pPr>
              <a:t>8/10/2010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D2C4428-8230-45FC-A5A0-EA1019D85DC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13.gi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www.time.com/time/magazine/0,9263,7601380613,00.html"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9.xml"/><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685800" y="1524000"/>
            <a:ext cx="7772400" cy="1470025"/>
          </a:xfrm>
        </p:spPr>
        <p:txBody>
          <a:bodyPr/>
          <a:lstStyle/>
          <a:p>
            <a:pPr eaLnBrk="1" hangingPunct="1"/>
            <a:r>
              <a:rPr lang="en-US" sz="4800" b="1" smtClean="0">
                <a:solidFill>
                  <a:srgbClr val="0070C0"/>
                </a:solidFill>
              </a:rPr>
              <a:t>Bohr: Complementarity and Correspondence</a:t>
            </a:r>
          </a:p>
        </p:txBody>
      </p:sp>
      <p:sp>
        <p:nvSpPr>
          <p:cNvPr id="3" name="Subtitle 2"/>
          <p:cNvSpPr>
            <a:spLocks noGrp="1"/>
          </p:cNvSpPr>
          <p:nvPr>
            <p:ph type="subTitle" idx="1"/>
          </p:nvPr>
        </p:nvSpPr>
        <p:spPr>
          <a:xfrm>
            <a:off x="1371600" y="3352800"/>
            <a:ext cx="6400800" cy="1752600"/>
          </a:xfrm>
        </p:spPr>
        <p:txBody>
          <a:bodyPr rtlCol="0">
            <a:normAutofit fontScale="70000" lnSpcReduction="20000"/>
          </a:bodyPr>
          <a:lstStyle/>
          <a:p>
            <a:pPr eaLnBrk="1" fontAlgn="auto" hangingPunct="1">
              <a:spcAft>
                <a:spcPts val="0"/>
              </a:spcAft>
              <a:buFont typeface="Arial" pitchFamily="34" charset="0"/>
              <a:buNone/>
              <a:defRPr/>
            </a:pPr>
            <a:r>
              <a:rPr lang="en-US" sz="3600" b="1" dirty="0" smtClean="0">
                <a:solidFill>
                  <a:srgbClr val="FF0000"/>
                </a:solidFill>
              </a:rPr>
              <a:t>John Stachel</a:t>
            </a:r>
          </a:p>
          <a:p>
            <a:pPr eaLnBrk="1" fontAlgn="auto" hangingPunct="1">
              <a:spcAft>
                <a:spcPts val="0"/>
              </a:spcAft>
              <a:buFont typeface="Arial" pitchFamily="34" charset="0"/>
              <a:buNone/>
              <a:defRPr/>
            </a:pPr>
            <a:r>
              <a:rPr lang="en-US" sz="3600" b="1" dirty="0" smtClean="0">
                <a:solidFill>
                  <a:srgbClr val="FF0000"/>
                </a:solidFill>
              </a:rPr>
              <a:t>Center for Einstein Studies, Boston University</a:t>
            </a:r>
          </a:p>
          <a:p>
            <a:pPr eaLnBrk="1" fontAlgn="auto" hangingPunct="1">
              <a:spcAft>
                <a:spcPts val="0"/>
              </a:spcAft>
              <a:buFont typeface="Arial" pitchFamily="34" charset="0"/>
              <a:buNone/>
              <a:defRPr/>
            </a:pPr>
            <a:endParaRPr lang="en-US" sz="3900" b="1" dirty="0" smtClean="0">
              <a:solidFill>
                <a:srgbClr val="00B050"/>
              </a:solidFill>
            </a:endParaRPr>
          </a:p>
          <a:p>
            <a:pPr eaLnBrk="1" fontAlgn="auto" hangingPunct="1">
              <a:spcAft>
                <a:spcPts val="0"/>
              </a:spcAft>
              <a:buFont typeface="Arial" pitchFamily="34" charset="0"/>
              <a:buNone/>
              <a:defRPr/>
            </a:pPr>
            <a:r>
              <a:rPr lang="en-US" sz="3900" b="1" dirty="0" smtClean="0">
                <a:solidFill>
                  <a:srgbClr val="00B050"/>
                </a:solidFill>
              </a:rPr>
              <a:t>HQ-3, MPIWG, Berlin June 29,2020</a:t>
            </a:r>
            <a:endParaRPr lang="en-US" sz="3900" b="1" dirty="0">
              <a:solidFill>
                <a:srgbClr val="00B05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z="5400" b="1" smtClean="0">
                <a:solidFill>
                  <a:srgbClr val="0070C0"/>
                </a:solidFill>
              </a:rPr>
              <a:t>The Young Niels Bohr</a:t>
            </a:r>
            <a:endParaRPr lang="en-US" sz="5400" smtClean="0"/>
          </a:p>
        </p:txBody>
      </p:sp>
      <p:pic>
        <p:nvPicPr>
          <p:cNvPr id="16386" name="Picture 2" descr="[Niels+Bohr.jpg]"/>
          <p:cNvPicPr>
            <a:picLocks noChangeAspect="1" noChangeArrowheads="1"/>
          </p:cNvPicPr>
          <p:nvPr/>
        </p:nvPicPr>
        <p:blipFill>
          <a:blip r:embed="rId3" cstate="print"/>
          <a:srcRect/>
          <a:stretch>
            <a:fillRect/>
          </a:stretch>
        </p:blipFill>
        <p:spPr bwMode="auto">
          <a:xfrm>
            <a:off x="2438400" y="1371600"/>
            <a:ext cx="401955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sz="4800" b="1" smtClean="0">
                <a:solidFill>
                  <a:srgbClr val="0070C0"/>
                </a:solidFill>
              </a:rPr>
              <a:t>The Mature Niels Bohr</a:t>
            </a:r>
          </a:p>
        </p:txBody>
      </p:sp>
      <p:pic>
        <p:nvPicPr>
          <p:cNvPr id="18434" name="Picture 2" descr="B23.jpg (360×410)"/>
          <p:cNvPicPr>
            <a:picLocks noChangeAspect="1"/>
          </p:cNvPicPr>
          <p:nvPr/>
        </p:nvPicPr>
        <p:blipFill>
          <a:blip r:embed="rId3" cstate="print"/>
          <a:srcRect/>
          <a:stretch>
            <a:fillRect/>
          </a:stretch>
        </p:blipFill>
        <p:spPr bwMode="auto">
          <a:xfrm>
            <a:off x="2209800" y="1295400"/>
            <a:ext cx="4737100" cy="5394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685800" y="609600"/>
            <a:ext cx="7772400" cy="1143000"/>
          </a:xfrm>
          <a:prstGeom prst="rect">
            <a:avLst/>
          </a:prstGeom>
        </p:spPr>
        <p:txBody>
          <a:bodyPr/>
          <a:lstStyle/>
          <a:p>
            <a:pPr algn="ctr" fontAlgn="auto">
              <a:spcAft>
                <a:spcPts val="0"/>
              </a:spcAft>
              <a:defRPr/>
            </a:pPr>
            <a:r>
              <a:rPr lang="en-US" sz="6000" b="1" dirty="0">
                <a:solidFill>
                  <a:srgbClr val="0070C0"/>
                </a:solidFill>
                <a:latin typeface="+mj-lt"/>
                <a:ea typeface="+mj-ea"/>
                <a:cs typeface="+mj-cs"/>
              </a:rPr>
              <a:t>The Quantum of Action</a:t>
            </a:r>
          </a:p>
        </p:txBody>
      </p:sp>
      <p:sp>
        <p:nvSpPr>
          <p:cNvPr id="20482" name="Rectangle 6"/>
          <p:cNvSpPr txBox="1">
            <a:spLocks noChangeArrowheads="1"/>
          </p:cNvSpPr>
          <p:nvPr/>
        </p:nvSpPr>
        <p:spPr bwMode="auto">
          <a:xfrm>
            <a:off x="4419600" y="1752600"/>
            <a:ext cx="3810000" cy="4114800"/>
          </a:xfrm>
          <a:prstGeom prst="rect">
            <a:avLst/>
          </a:prstGeom>
          <a:noFill/>
          <a:ln w="9525">
            <a:noFill/>
            <a:miter lim="800000"/>
            <a:headEnd/>
            <a:tailEnd/>
          </a:ln>
        </p:spPr>
        <p:txBody>
          <a:bodyPr/>
          <a:lstStyle/>
          <a:p>
            <a:pPr marL="342900" indent="-342900">
              <a:spcBef>
                <a:spcPct val="20000"/>
              </a:spcBef>
            </a:pPr>
            <a:r>
              <a:rPr lang="en-US" sz="3200" b="1">
                <a:latin typeface="Calibri" pitchFamily="34" charset="0"/>
              </a:rPr>
              <a:t> "Anyone who is not dizzy after his first acquaintance with the quantum of action has not understood a word." </a:t>
            </a:r>
          </a:p>
          <a:p>
            <a:pPr marL="342900" indent="-342900">
              <a:spcBef>
                <a:spcPct val="20000"/>
              </a:spcBef>
            </a:pPr>
            <a:r>
              <a:rPr lang="en-US" sz="3200" b="1">
                <a:latin typeface="Calibri" pitchFamily="34" charset="0"/>
              </a:rPr>
              <a:t>          Niels Bohr</a:t>
            </a:r>
          </a:p>
        </p:txBody>
      </p:sp>
      <p:pic>
        <p:nvPicPr>
          <p:cNvPr id="20483" name="Picture 8" descr="bohrx"/>
          <p:cNvPicPr>
            <a:picLocks noChangeAspect="1" noChangeArrowheads="1"/>
          </p:cNvPicPr>
          <p:nvPr/>
        </p:nvPicPr>
        <p:blipFill>
          <a:blip r:embed="rId3" cstate="print"/>
          <a:srcRect/>
          <a:stretch>
            <a:fillRect/>
          </a:stretch>
        </p:blipFill>
        <p:spPr bwMode="auto">
          <a:xfrm>
            <a:off x="1247775" y="1706563"/>
            <a:ext cx="3171825"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p:cNvSpPr>
            <a:spLocks noGrp="1"/>
          </p:cNvSpPr>
          <p:nvPr>
            <p:ph type="title"/>
          </p:nvPr>
        </p:nvSpPr>
        <p:spPr>
          <a:xfrm>
            <a:off x="457200" y="304800"/>
            <a:ext cx="8229600" cy="1143000"/>
          </a:xfrm>
        </p:spPr>
        <p:txBody>
          <a:bodyPr/>
          <a:lstStyle/>
          <a:p>
            <a:pPr eaLnBrk="1" hangingPunct="1"/>
            <a:r>
              <a:rPr lang="en-US" sz="5400" b="1" smtClean="0">
                <a:solidFill>
                  <a:srgbClr val="0070C0"/>
                </a:solidFill>
              </a:rPr>
              <a:t>The Sage of Copenhagen</a:t>
            </a:r>
          </a:p>
        </p:txBody>
      </p:sp>
      <p:pic>
        <p:nvPicPr>
          <p:cNvPr id="22530" name="Picture 2" descr="bohr-lg.jpg (285×380)"/>
          <p:cNvPicPr>
            <a:picLocks noChangeAspect="1" noChangeArrowheads="1"/>
          </p:cNvPicPr>
          <p:nvPr/>
        </p:nvPicPr>
        <p:blipFill>
          <a:blip r:embed="rId3" cstate="print"/>
          <a:srcRect/>
          <a:stretch>
            <a:fillRect/>
          </a:stretch>
        </p:blipFill>
        <p:spPr bwMode="auto">
          <a:xfrm>
            <a:off x="2286000" y="1371600"/>
            <a:ext cx="4594225" cy="6126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z="4800" b="1" i="1" smtClean="0">
                <a:solidFill>
                  <a:srgbClr val="0070C0"/>
                </a:solidFill>
              </a:rPr>
              <a:t/>
            </a:r>
            <a:br>
              <a:rPr lang="en-US" sz="4800" b="1" i="1" smtClean="0">
                <a:solidFill>
                  <a:srgbClr val="0070C0"/>
                </a:solidFill>
              </a:rPr>
            </a:br>
            <a:r>
              <a:rPr lang="en-US" sz="4800" b="1" smtClean="0">
                <a:solidFill>
                  <a:srgbClr val="0070C0"/>
                </a:solidFill>
              </a:rPr>
              <a:t>The Quantum of Action </a:t>
            </a:r>
            <a:r>
              <a:rPr lang="en-US" sz="4800" b="1" i="1" smtClean="0">
                <a:solidFill>
                  <a:srgbClr val="0070C0"/>
                </a:solidFill>
              </a:rPr>
              <a:t>h</a:t>
            </a:r>
            <a:r>
              <a:rPr lang="en-US" sz="4800" b="1" smtClean="0">
                <a:solidFill>
                  <a:srgbClr val="0070C0"/>
                </a:solidFill>
              </a:rPr>
              <a:t> </a:t>
            </a:r>
            <a:br>
              <a:rPr lang="en-US" sz="4800" b="1" smtClean="0">
                <a:solidFill>
                  <a:srgbClr val="0070C0"/>
                </a:solidFill>
              </a:rPr>
            </a:br>
            <a:endParaRPr lang="en-US" sz="4800" b="1" smtClean="0">
              <a:solidFill>
                <a:srgbClr val="0070C0"/>
              </a:solidFill>
            </a:endParaRPr>
          </a:p>
        </p:txBody>
      </p:sp>
      <p:sp>
        <p:nvSpPr>
          <p:cNvPr id="24578" name="Content Placeholder 2"/>
          <p:cNvSpPr>
            <a:spLocks noGrp="1"/>
          </p:cNvSpPr>
          <p:nvPr>
            <p:ph idx="1"/>
          </p:nvPr>
        </p:nvSpPr>
        <p:spPr>
          <a:xfrm>
            <a:off x="457200" y="1295400"/>
            <a:ext cx="8229600" cy="4525963"/>
          </a:xfrm>
        </p:spPr>
        <p:txBody>
          <a:bodyPr/>
          <a:lstStyle/>
          <a:p>
            <a:pPr eaLnBrk="1" hangingPunct="1">
              <a:buFont typeface="Arial" charset="0"/>
              <a:buNone/>
            </a:pPr>
            <a:r>
              <a:rPr lang="en-US" b="1" smtClean="0"/>
              <a:t>  [There is] an </a:t>
            </a:r>
            <a:r>
              <a:rPr lang="en-US" b="1" smtClean="0">
                <a:solidFill>
                  <a:srgbClr val="FF0000"/>
                </a:solidFill>
              </a:rPr>
              <a:t>element of wholeness</a:t>
            </a:r>
            <a:r>
              <a:rPr lang="en-US" b="1" smtClean="0"/>
              <a:t>, so to speak, in the physical processes, a feature going far beyond the old doctrine of the restricted divisibility of matter. This element is called </a:t>
            </a:r>
            <a:r>
              <a:rPr lang="en-US" b="1" smtClean="0">
                <a:solidFill>
                  <a:srgbClr val="FF0000"/>
                </a:solidFill>
              </a:rPr>
              <a:t>the universal quantum of action</a:t>
            </a:r>
            <a:r>
              <a:rPr lang="en-US" b="1" smtClean="0"/>
              <a:t>. It was discovered by Max Planck in the first year of this [twentieth] century and came to inaugurate a whole new epoch in physics and natural philosophy. </a:t>
            </a: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70C0"/>
                </a:solidFill>
              </a:rPr>
              <a:t/>
            </a:r>
            <a:br>
              <a:rPr lang="en-US" b="1" i="1" dirty="0" smtClean="0">
                <a:solidFill>
                  <a:srgbClr val="0070C0"/>
                </a:solidFill>
              </a:rPr>
            </a:br>
            <a:r>
              <a:rPr lang="en-US" b="1" dirty="0" smtClean="0">
                <a:solidFill>
                  <a:srgbClr val="0070C0"/>
                </a:solidFill>
              </a:rPr>
              <a:t>The Quantum of Action </a:t>
            </a:r>
            <a:r>
              <a:rPr lang="en-US" b="1" i="1" dirty="0" smtClean="0">
                <a:solidFill>
                  <a:srgbClr val="0070C0"/>
                </a:solidFill>
              </a:rPr>
              <a:t>h </a:t>
            </a:r>
            <a:r>
              <a:rPr lang="en-US" b="1" dirty="0" smtClean="0">
                <a:solidFill>
                  <a:srgbClr val="0070C0"/>
                </a:solidFill>
              </a:rPr>
              <a:t>(cont’d) </a:t>
            </a:r>
            <a:br>
              <a:rPr lang="en-US" b="1" dirty="0" smtClean="0">
                <a:solidFill>
                  <a:srgbClr val="0070C0"/>
                </a:solidFill>
              </a:rPr>
            </a:br>
            <a:endParaRPr lang="en-US" dirty="0"/>
          </a:p>
        </p:txBody>
      </p:sp>
      <p:sp>
        <p:nvSpPr>
          <p:cNvPr id="26626" name="Content Placeholder 2"/>
          <p:cNvSpPr>
            <a:spLocks noGrp="1"/>
          </p:cNvSpPr>
          <p:nvPr>
            <p:ph idx="1"/>
          </p:nvPr>
        </p:nvSpPr>
        <p:spPr>
          <a:xfrm>
            <a:off x="457200" y="1447800"/>
            <a:ext cx="8229600" cy="4525963"/>
          </a:xfrm>
        </p:spPr>
        <p:txBody>
          <a:bodyPr/>
          <a:lstStyle/>
          <a:p>
            <a:pPr eaLnBrk="1" hangingPunct="1">
              <a:buFont typeface="Arial" charset="0"/>
              <a:buNone/>
            </a:pPr>
            <a:r>
              <a:rPr lang="en-US" b="1" smtClean="0"/>
              <a:t>	We came to understand that the </a:t>
            </a:r>
            <a:r>
              <a:rPr lang="en-US" b="1" smtClean="0">
                <a:solidFill>
                  <a:srgbClr val="FF0000"/>
                </a:solidFill>
              </a:rPr>
              <a:t>ordinary laws of physics</a:t>
            </a:r>
            <a:r>
              <a:rPr lang="en-US" b="1" smtClean="0"/>
              <a:t>, i.e., classical mechanics and electrodynamics, are </a:t>
            </a:r>
            <a:r>
              <a:rPr lang="en-US" b="1" smtClean="0">
                <a:solidFill>
                  <a:srgbClr val="FF0000"/>
                </a:solidFill>
              </a:rPr>
              <a:t>idealizations</a:t>
            </a:r>
            <a:r>
              <a:rPr lang="en-US" b="1" smtClean="0"/>
              <a:t> that can only be applied in the analysis of phenomena in which </a:t>
            </a:r>
            <a:r>
              <a:rPr lang="en-US" b="1" smtClean="0">
                <a:solidFill>
                  <a:srgbClr val="FF0000"/>
                </a:solidFill>
              </a:rPr>
              <a:t>the action involved at every stage is so large </a:t>
            </a:r>
            <a:r>
              <a:rPr lang="en-US" b="1" smtClean="0"/>
              <a:t>compared to the </a:t>
            </a:r>
            <a:r>
              <a:rPr lang="en-US" b="1" smtClean="0">
                <a:solidFill>
                  <a:srgbClr val="FF0000"/>
                </a:solidFill>
              </a:rPr>
              <a:t>quantum </a:t>
            </a:r>
            <a:r>
              <a:rPr lang="en-US" b="1" smtClean="0"/>
              <a:t>that</a:t>
            </a:r>
            <a:r>
              <a:rPr lang="en-US" b="1" smtClean="0">
                <a:solidFill>
                  <a:srgbClr val="FF0000"/>
                </a:solidFill>
              </a:rPr>
              <a:t> the latter can be completely disregarded</a:t>
            </a:r>
            <a:r>
              <a:rPr lang="en-US" b="1" smtClean="0"/>
              <a:t>.</a:t>
            </a:r>
            <a:r>
              <a:rPr lang="en-US" b="1" smtClean="0">
                <a:solidFill>
                  <a:srgbClr val="FF0000"/>
                </a:solidFill>
              </a:rPr>
              <a:t> </a:t>
            </a:r>
          </a:p>
          <a:p>
            <a:pPr eaLnBrk="1" hangingPunct="1">
              <a:buFont typeface="Arial" charset="0"/>
              <a:buNone/>
            </a:pPr>
            <a:r>
              <a:rPr lang="en-US" b="1" smtClean="0"/>
              <a:t>    </a:t>
            </a:r>
            <a:r>
              <a:rPr lang="en-US" sz="2800" b="1" smtClean="0"/>
              <a:t>(Niels Bohr: “Atoms and Human Knowledge,” 1957).</a:t>
            </a:r>
          </a:p>
          <a:p>
            <a:pPr eaLnBrk="1" hangingPunct="1"/>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z="6600" b="1" smtClean="0">
                <a:solidFill>
                  <a:srgbClr val="0070C0"/>
                </a:solidFill>
              </a:rPr>
              <a:t>Outline of my talk</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dirty="0" smtClean="0"/>
              <a:t>	</a:t>
            </a:r>
            <a:r>
              <a:rPr lang="en-US" b="1" dirty="0" smtClean="0"/>
              <a:t>1) The Correspondence Principle</a:t>
            </a:r>
          </a:p>
          <a:p>
            <a:pPr eaLnBrk="1" fontAlgn="auto" hangingPunct="1">
              <a:spcAft>
                <a:spcPts val="0"/>
              </a:spcAft>
              <a:buFont typeface="Arial" pitchFamily="34" charset="0"/>
              <a:buNone/>
              <a:defRPr/>
            </a:pPr>
            <a:r>
              <a:rPr lang="en-US" b="1" dirty="0" smtClean="0"/>
              <a:t>	2) </a:t>
            </a:r>
            <a:r>
              <a:rPr lang="en-US" b="1" dirty="0" err="1" smtClean="0"/>
              <a:t>Complementarity</a:t>
            </a:r>
            <a:r>
              <a:rPr lang="en-US" b="1" dirty="0" smtClean="0"/>
              <a:t>:</a:t>
            </a:r>
          </a:p>
          <a:p>
            <a:pPr eaLnBrk="1" fontAlgn="auto" hangingPunct="1">
              <a:spcAft>
                <a:spcPts val="0"/>
              </a:spcAft>
              <a:buFont typeface="Arial" pitchFamily="34" charset="0"/>
              <a:buNone/>
              <a:defRPr/>
            </a:pPr>
            <a:r>
              <a:rPr lang="en-US" b="1" dirty="0" smtClean="0"/>
              <a:t>		a) The role of Einstein’s experiments</a:t>
            </a:r>
          </a:p>
          <a:p>
            <a:pPr eaLnBrk="1" fontAlgn="auto" hangingPunct="1">
              <a:spcAft>
                <a:spcPts val="0"/>
              </a:spcAft>
              <a:buFont typeface="Arial" pitchFamily="34" charset="0"/>
              <a:buNone/>
              <a:defRPr/>
            </a:pPr>
            <a:r>
              <a:rPr lang="en-US" b="1" dirty="0" smtClean="0"/>
              <a:t>		b) First formulation of the Principle</a:t>
            </a:r>
          </a:p>
          <a:p>
            <a:pPr eaLnBrk="1" fontAlgn="auto" hangingPunct="1">
              <a:spcAft>
                <a:spcPts val="0"/>
              </a:spcAft>
              <a:buFont typeface="Arial" pitchFamily="34" charset="0"/>
              <a:buNone/>
              <a:defRPr/>
            </a:pPr>
            <a:r>
              <a:rPr lang="en-US" b="1" dirty="0" smtClean="0"/>
              <a:t>		c) Evolution of Bohr’s formulations</a:t>
            </a:r>
          </a:p>
          <a:p>
            <a:pPr eaLnBrk="1" fontAlgn="auto" hangingPunct="1">
              <a:spcAft>
                <a:spcPts val="0"/>
              </a:spcAft>
              <a:buFont typeface="Arial" pitchFamily="34" charset="0"/>
              <a:buNone/>
              <a:defRPr/>
            </a:pPr>
            <a:r>
              <a:rPr lang="en-US" b="1" dirty="0" smtClean="0"/>
              <a:t>	3) </a:t>
            </a:r>
            <a:r>
              <a:rPr lang="en-US" b="1" dirty="0" err="1" smtClean="0"/>
              <a:t>Complementarity</a:t>
            </a:r>
            <a:r>
              <a:rPr lang="en-US" b="1" dirty="0" smtClean="0"/>
              <a:t> and Correspondence</a:t>
            </a:r>
          </a:p>
          <a:p>
            <a:pPr eaLnBrk="1" fontAlgn="auto" hangingPunct="1">
              <a:spcAft>
                <a:spcPts val="0"/>
              </a:spcAft>
              <a:buFont typeface="Arial" pitchFamily="34" charset="0"/>
              <a:buNone/>
              <a:defRPr/>
            </a:pPr>
            <a:r>
              <a:rPr lang="en-US" b="1" dirty="0" smtClean="0"/>
              <a:t>		a)Electrons </a:t>
            </a:r>
            <a:r>
              <a:rPr lang="en-US" b="1" dirty="0" err="1" smtClean="0"/>
              <a:t>vs</a:t>
            </a:r>
            <a:r>
              <a:rPr lang="en-US" b="1" dirty="0" smtClean="0"/>
              <a:t> Electromagnetic Fields</a:t>
            </a:r>
          </a:p>
          <a:p>
            <a:pPr eaLnBrk="1" fontAlgn="auto" hangingPunct="1">
              <a:spcAft>
                <a:spcPts val="0"/>
              </a:spcAft>
              <a:buFont typeface="Arial" pitchFamily="34" charset="0"/>
              <a:buNone/>
              <a:defRPr/>
            </a:pPr>
            <a:r>
              <a:rPr lang="en-US" b="1" dirty="0" smtClean="0"/>
              <a:t>		b) Einstein and Bohr</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z="6600" b="1" smtClean="0">
                <a:solidFill>
                  <a:srgbClr val="0070C0"/>
                </a:solidFill>
              </a:rPr>
              <a:t>Outline of my talk</a:t>
            </a:r>
            <a:endParaRPr lang="en-US" sz="6600" smtClean="0"/>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dirty="0" smtClean="0"/>
              <a:t>	</a:t>
            </a:r>
            <a:r>
              <a:rPr lang="en-US" b="1" dirty="0" smtClean="0"/>
              <a:t>1) </a:t>
            </a:r>
            <a:r>
              <a:rPr lang="en-US" b="1" dirty="0" smtClean="0">
                <a:solidFill>
                  <a:srgbClr val="FF0000"/>
                </a:solidFill>
              </a:rPr>
              <a:t>The Correspondence Principle</a:t>
            </a:r>
          </a:p>
          <a:p>
            <a:pPr eaLnBrk="1" fontAlgn="auto" hangingPunct="1">
              <a:spcAft>
                <a:spcPts val="0"/>
              </a:spcAft>
              <a:buFont typeface="Arial" pitchFamily="34" charset="0"/>
              <a:buNone/>
              <a:defRPr/>
            </a:pPr>
            <a:r>
              <a:rPr lang="en-US" b="1" dirty="0" smtClean="0"/>
              <a:t>	2) </a:t>
            </a:r>
            <a:r>
              <a:rPr lang="en-US" b="1" dirty="0" err="1" smtClean="0"/>
              <a:t>Complementarity</a:t>
            </a:r>
            <a:r>
              <a:rPr lang="en-US" b="1" dirty="0" smtClean="0"/>
              <a:t>:</a:t>
            </a:r>
          </a:p>
          <a:p>
            <a:pPr eaLnBrk="1" fontAlgn="auto" hangingPunct="1">
              <a:spcAft>
                <a:spcPts val="0"/>
              </a:spcAft>
              <a:buFont typeface="Arial" pitchFamily="34" charset="0"/>
              <a:buNone/>
              <a:defRPr/>
            </a:pPr>
            <a:r>
              <a:rPr lang="en-US" b="1" dirty="0" smtClean="0"/>
              <a:t>		a) The role of Einstein’s experiments</a:t>
            </a:r>
          </a:p>
          <a:p>
            <a:pPr eaLnBrk="1" fontAlgn="auto" hangingPunct="1">
              <a:spcAft>
                <a:spcPts val="0"/>
              </a:spcAft>
              <a:buFont typeface="Arial" pitchFamily="34" charset="0"/>
              <a:buNone/>
              <a:defRPr/>
            </a:pPr>
            <a:r>
              <a:rPr lang="en-US" b="1" dirty="0" smtClean="0"/>
              <a:t>		b) First formulation of the Principle</a:t>
            </a:r>
          </a:p>
          <a:p>
            <a:pPr eaLnBrk="1" fontAlgn="auto" hangingPunct="1">
              <a:spcAft>
                <a:spcPts val="0"/>
              </a:spcAft>
              <a:buFont typeface="Arial" pitchFamily="34" charset="0"/>
              <a:buNone/>
              <a:defRPr/>
            </a:pPr>
            <a:r>
              <a:rPr lang="en-US" b="1" dirty="0" smtClean="0"/>
              <a:t>		c) Evolution of Bohr’s formulations</a:t>
            </a:r>
          </a:p>
          <a:p>
            <a:pPr eaLnBrk="1" fontAlgn="auto" hangingPunct="1">
              <a:spcAft>
                <a:spcPts val="0"/>
              </a:spcAft>
              <a:buFont typeface="Arial" pitchFamily="34" charset="0"/>
              <a:buNone/>
              <a:defRPr/>
            </a:pPr>
            <a:r>
              <a:rPr lang="en-US" b="1" dirty="0" smtClean="0"/>
              <a:t>	3) </a:t>
            </a:r>
            <a:r>
              <a:rPr lang="en-US" b="1" dirty="0" err="1" smtClean="0"/>
              <a:t>Complementarity</a:t>
            </a:r>
            <a:r>
              <a:rPr lang="en-US" b="1" dirty="0" smtClean="0"/>
              <a:t> and Correspondence</a:t>
            </a:r>
          </a:p>
          <a:p>
            <a:pPr eaLnBrk="1" fontAlgn="auto" hangingPunct="1">
              <a:spcAft>
                <a:spcPts val="0"/>
              </a:spcAft>
              <a:buFont typeface="Arial" pitchFamily="34" charset="0"/>
              <a:buNone/>
              <a:defRPr/>
            </a:pPr>
            <a:r>
              <a:rPr lang="en-US" b="1" dirty="0" smtClean="0"/>
              <a:t>		a)Electrons </a:t>
            </a:r>
            <a:r>
              <a:rPr lang="en-US" b="1" dirty="0" err="1" smtClean="0"/>
              <a:t>vs</a:t>
            </a:r>
            <a:r>
              <a:rPr lang="en-US" b="1" dirty="0" smtClean="0"/>
              <a:t> Electromagnetic Fields</a:t>
            </a:r>
          </a:p>
          <a:p>
            <a:pPr eaLnBrk="1" fontAlgn="auto" hangingPunct="1">
              <a:spcAft>
                <a:spcPts val="0"/>
              </a:spcAft>
              <a:buFont typeface="Arial" pitchFamily="34" charset="0"/>
              <a:buNone/>
              <a:defRPr/>
            </a:pPr>
            <a:r>
              <a:rPr lang="en-US" b="1" dirty="0" smtClean="0"/>
              <a:t>		b) Einstein and Bohr</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sz="4800" b="1" smtClean="0">
                <a:solidFill>
                  <a:srgbClr val="0070C0"/>
                </a:solidFill>
              </a:rPr>
              <a:t>The Correspondence Principle</a:t>
            </a:r>
            <a:endParaRPr lang="en-US" sz="4800" smtClean="0">
              <a:solidFill>
                <a:srgbClr val="0070C0"/>
              </a:solidFill>
            </a:endParaRPr>
          </a:p>
        </p:txBody>
      </p:sp>
      <p:sp>
        <p:nvSpPr>
          <p:cNvPr id="32770" name="Content Placeholder 2"/>
          <p:cNvSpPr>
            <a:spLocks noGrp="1"/>
          </p:cNvSpPr>
          <p:nvPr>
            <p:ph idx="1"/>
          </p:nvPr>
        </p:nvSpPr>
        <p:spPr/>
        <p:txBody>
          <a:bodyPr/>
          <a:lstStyle/>
          <a:p>
            <a:pPr eaLnBrk="1" hangingPunct="1">
              <a:buFont typeface="Arial" charset="0"/>
              <a:buNone/>
            </a:pPr>
            <a:r>
              <a:rPr lang="en-US" sz="3600" b="1" smtClean="0"/>
              <a:t>	It was probably </a:t>
            </a:r>
            <a:r>
              <a:rPr lang="en-US" sz="3600" b="1" smtClean="0">
                <a:solidFill>
                  <a:srgbClr val="FF0000"/>
                </a:solidFill>
              </a:rPr>
              <a:t>Einstein's new derivation of Planck's black-body radiation law</a:t>
            </a:r>
            <a:r>
              <a:rPr lang="en-US" sz="3600" b="1" smtClean="0"/>
              <a:t> (1916-17) that most directly inspired Bohr's formulation of the </a:t>
            </a:r>
            <a:r>
              <a:rPr lang="en-US" sz="3600" b="1" smtClean="0">
                <a:solidFill>
                  <a:srgbClr val="FF0000"/>
                </a:solidFill>
              </a:rPr>
              <a:t>Correspondence Principle </a:t>
            </a:r>
            <a:r>
              <a:rPr lang="en-US" sz="3600" b="1" smtClean="0"/>
              <a:t>around 1918, which thereafter played such a large role in his attempts to understand quantum phenomena.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p:cNvSpPr>
          <p:nvPr>
            <p:ph type="ctrTitle"/>
          </p:nvPr>
        </p:nvSpPr>
        <p:spPr/>
        <p:txBody>
          <a:bodyPr/>
          <a:lstStyle/>
          <a:p>
            <a:pPr eaLnBrk="1" hangingPunct="1"/>
            <a:r>
              <a:rPr lang="en-US" sz="6600" b="1" smtClean="0">
                <a:solidFill>
                  <a:srgbClr val="0070C0"/>
                </a:solidFill>
              </a:rPr>
              <a:t>The Bohr-Einstein Dialogue</a:t>
            </a:r>
          </a:p>
        </p:txBody>
      </p:sp>
      <p:sp>
        <p:nvSpPr>
          <p:cNvPr id="38914" name="Subtitle 3"/>
          <p:cNvSpPr>
            <a:spLocks noGrp="1"/>
          </p:cNvSpPr>
          <p:nvPr>
            <p:ph type="subTitle" idx="1"/>
          </p:nvPr>
        </p:nvSpPr>
        <p:spPr/>
        <p:txBody>
          <a:bodyPr/>
          <a:lstStyle/>
          <a:p>
            <a:pPr eaLnBrk="1" hangingPunct="1"/>
            <a:r>
              <a:rPr lang="en-US" b="1" smtClean="0">
                <a:solidFill>
                  <a:schemeClr val="tx1"/>
                </a:solidFill>
              </a:rPr>
              <a:t>As photographed by Paul Ehrenfest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40962" name="Picture 1" descr="Niels_Bohr_Albert_Einstein_by_Ehrenfest.jpg (1467×2123)"/>
          <p:cNvPicPr>
            <a:picLocks noChangeAspect="1" noChangeArrowheads="1"/>
          </p:cNvPicPr>
          <p:nvPr/>
        </p:nvPicPr>
        <p:blipFill>
          <a:blip r:embed="rId3" cstate="print"/>
          <a:srcRect/>
          <a:stretch>
            <a:fillRect/>
          </a:stretch>
        </p:blipFill>
        <p:spPr bwMode="auto">
          <a:xfrm>
            <a:off x="0" y="-168275"/>
            <a:ext cx="9161463" cy="1325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43010" name="Picture 4" descr="einstein-bohr.jpg (400×271)"/>
          <p:cNvPicPr>
            <a:picLocks noChangeAspect="1" noChangeArrowheads="1"/>
          </p:cNvPicPr>
          <p:nvPr/>
        </p:nvPicPr>
        <p:blipFill>
          <a:blip r:embed="rId3" cstate="print"/>
          <a:srcRect/>
          <a:stretch>
            <a:fillRect/>
          </a:stretch>
        </p:blipFill>
        <p:spPr bwMode="auto">
          <a:xfrm>
            <a:off x="-838200" y="0"/>
            <a:ext cx="101219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sz="4800" b="1" smtClean="0">
                <a:solidFill>
                  <a:srgbClr val="0070C0"/>
                </a:solidFill>
              </a:rPr>
              <a:t>The Correspondence Principle</a:t>
            </a:r>
            <a:endParaRPr lang="en-US" sz="4800" smtClean="0"/>
          </a:p>
        </p:txBody>
      </p:sp>
      <p:sp>
        <p:nvSpPr>
          <p:cNvPr id="45058" name="Content Placeholder 2"/>
          <p:cNvSpPr>
            <a:spLocks noGrp="1"/>
          </p:cNvSpPr>
          <p:nvPr>
            <p:ph idx="1"/>
          </p:nvPr>
        </p:nvSpPr>
        <p:spPr/>
        <p:txBody>
          <a:bodyPr/>
          <a:lstStyle/>
          <a:p>
            <a:pPr eaLnBrk="1" hangingPunct="1">
              <a:buFont typeface="Arial" charset="0"/>
              <a:buNone/>
            </a:pPr>
            <a:r>
              <a:rPr lang="en-US" sz="3600" b="1" smtClean="0"/>
              <a:t>	Bohr's reliance on the correspondence principle seems to have been a principal motive for his </a:t>
            </a:r>
            <a:r>
              <a:rPr lang="en-US" sz="3600" b="1" smtClean="0">
                <a:solidFill>
                  <a:srgbClr val="FF0000"/>
                </a:solidFill>
              </a:rPr>
              <a:t>distrust of the photon concept</a:t>
            </a:r>
            <a:r>
              <a:rPr lang="en-US" sz="3600" b="1" smtClean="0"/>
              <a:t> and related </a:t>
            </a:r>
            <a:r>
              <a:rPr lang="en-US" sz="3600" b="1" smtClean="0">
                <a:solidFill>
                  <a:srgbClr val="FF0000"/>
                </a:solidFill>
              </a:rPr>
              <a:t>willingness to give up energy-momentum conservation </a:t>
            </a:r>
            <a:r>
              <a:rPr lang="en-US" sz="3600" b="1" smtClean="0"/>
              <a:t>to save the classical wave picture of electromagnetic radiation.</a:t>
            </a:r>
          </a:p>
          <a:p>
            <a:pPr eaLnBrk="1" hangingPunct="1"/>
            <a:endParaRPr lang="en-US" sz="3600" b="1"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77888" y="666750"/>
            <a:ext cx="3008312" cy="1162050"/>
          </a:xfrm>
        </p:spPr>
        <p:txBody>
          <a:bodyPr rtlCol="0">
            <a:normAutofit fontScale="90000"/>
          </a:bodyPr>
          <a:lstStyle/>
          <a:p>
            <a:pPr eaLnBrk="1" fontAlgn="auto" hangingPunct="1">
              <a:spcAft>
                <a:spcPts val="0"/>
              </a:spcAft>
              <a:defRPr/>
            </a:pPr>
            <a:r>
              <a:rPr lang="en-US" sz="4400" dirty="0" smtClean="0">
                <a:solidFill>
                  <a:srgbClr val="0070C0"/>
                </a:solidFill>
              </a:rPr>
              <a:t/>
            </a:r>
            <a:br>
              <a:rPr lang="en-US" sz="4400" dirty="0" smtClean="0">
                <a:solidFill>
                  <a:srgbClr val="0070C0"/>
                </a:solidFill>
              </a:rPr>
            </a:br>
            <a:r>
              <a:rPr lang="en-US" sz="4400" dirty="0" smtClean="0">
                <a:solidFill>
                  <a:srgbClr val="0070C0"/>
                </a:solidFill>
              </a:rPr>
              <a:t/>
            </a:r>
            <a:br>
              <a:rPr lang="en-US" sz="4400" dirty="0" smtClean="0">
                <a:solidFill>
                  <a:srgbClr val="0070C0"/>
                </a:solidFill>
              </a:rPr>
            </a:br>
            <a:r>
              <a:rPr lang="en-US" sz="4400" dirty="0" smtClean="0">
                <a:solidFill>
                  <a:srgbClr val="0070C0"/>
                </a:solidFill>
              </a:rPr>
              <a:t/>
            </a:r>
            <a:br>
              <a:rPr lang="en-US" sz="4400" dirty="0" smtClean="0">
                <a:solidFill>
                  <a:srgbClr val="0070C0"/>
                </a:solidFill>
              </a:rPr>
            </a:br>
            <a:r>
              <a:rPr lang="en-US" sz="4400" dirty="0" smtClean="0">
                <a:solidFill>
                  <a:srgbClr val="0070C0"/>
                </a:solidFill>
              </a:rPr>
              <a:t/>
            </a:r>
            <a:br>
              <a:rPr lang="en-US" sz="4400" dirty="0" smtClean="0">
                <a:solidFill>
                  <a:srgbClr val="0070C0"/>
                </a:solidFill>
              </a:rPr>
            </a:br>
            <a:r>
              <a:rPr lang="en-US" sz="4400" dirty="0" smtClean="0">
                <a:solidFill>
                  <a:srgbClr val="0070C0"/>
                </a:solidFill>
              </a:rPr>
              <a:t/>
            </a:r>
            <a:br>
              <a:rPr lang="en-US" sz="4400" dirty="0" smtClean="0">
                <a:solidFill>
                  <a:srgbClr val="0070C0"/>
                </a:solidFill>
              </a:rPr>
            </a:br>
            <a:r>
              <a:rPr lang="en-US" sz="4400" dirty="0" smtClean="0">
                <a:solidFill>
                  <a:srgbClr val="0070C0"/>
                </a:solidFill>
              </a:rPr>
              <a:t/>
            </a:r>
            <a:br>
              <a:rPr lang="en-US" sz="4400" dirty="0" smtClean="0">
                <a:solidFill>
                  <a:srgbClr val="0070C0"/>
                </a:solidFill>
              </a:rPr>
            </a:br>
            <a:r>
              <a:rPr lang="en-US" sz="4400" dirty="0" smtClean="0">
                <a:solidFill>
                  <a:srgbClr val="0070C0"/>
                </a:solidFill>
              </a:rPr>
              <a:t/>
            </a:r>
            <a:br>
              <a:rPr lang="en-US" sz="4400" dirty="0" smtClean="0">
                <a:solidFill>
                  <a:srgbClr val="0070C0"/>
                </a:solidFill>
              </a:rPr>
            </a:br>
            <a:r>
              <a:rPr lang="en-US" sz="3600" dirty="0" smtClean="0">
                <a:solidFill>
                  <a:srgbClr val="0070C0"/>
                </a:solidFill>
              </a:rPr>
              <a:t>Charles Galton Darwin</a:t>
            </a:r>
            <a:r>
              <a:rPr lang="en-US" sz="4400" dirty="0" smtClean="0">
                <a:solidFill>
                  <a:srgbClr val="0070C0"/>
                </a:solidFill>
              </a:rPr>
              <a:t/>
            </a:r>
            <a:br>
              <a:rPr lang="en-US" sz="4400" dirty="0" smtClean="0">
                <a:solidFill>
                  <a:srgbClr val="0070C0"/>
                </a:solidFill>
              </a:rPr>
            </a:br>
            <a:endParaRPr lang="en-US" dirty="0"/>
          </a:p>
        </p:txBody>
      </p:sp>
      <p:sp>
        <p:nvSpPr>
          <p:cNvPr id="47106" name="Text Placeholder 5"/>
          <p:cNvSpPr>
            <a:spLocks noGrp="1"/>
          </p:cNvSpPr>
          <p:nvPr>
            <p:ph type="body" sz="half" idx="2"/>
          </p:nvPr>
        </p:nvSpPr>
        <p:spPr>
          <a:xfrm>
            <a:off x="954088" y="1557338"/>
            <a:ext cx="3008312" cy="4691062"/>
          </a:xfrm>
        </p:spPr>
        <p:txBody>
          <a:bodyPr/>
          <a:lstStyle/>
          <a:p>
            <a:pPr eaLnBrk="1" hangingPunct="1"/>
            <a:r>
              <a:rPr lang="en-US" sz="2400" b="1" smtClean="0"/>
              <a:t>Worked at the University of Manchester with Rutherford and Bohr on the Rutherford model of the atom. After WWI he worked on statistical mechanics.</a:t>
            </a:r>
          </a:p>
          <a:p>
            <a:pPr eaLnBrk="1" hangingPunct="1"/>
            <a:r>
              <a:rPr lang="en-US" sz="2400" b="1" smtClean="0"/>
              <a:t>Next he worked on problems of quantum mechanics</a:t>
            </a:r>
          </a:p>
        </p:txBody>
      </p:sp>
      <p:pic>
        <p:nvPicPr>
          <p:cNvPr id="47107" name="Content Placeholder 6" descr="453px-Charles_G._Darwin,_Bain_News_Service_photo_portrait-thumb-250x330.jpg (249×330)"/>
          <p:cNvPicPr>
            <a:picLocks noGrp="1" noChangeAspect="1"/>
          </p:cNvPicPr>
          <p:nvPr>
            <p:ph idx="1"/>
          </p:nvPr>
        </p:nvPicPr>
        <p:blipFill>
          <a:blip r:embed="rId3" cstate="print"/>
          <a:srcRect/>
          <a:stretch>
            <a:fillRect/>
          </a:stretch>
        </p:blipFill>
        <p:spPr>
          <a:xfrm>
            <a:off x="4159250" y="762000"/>
            <a:ext cx="4070350" cy="5394325"/>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457200" y="304800"/>
            <a:ext cx="8229600" cy="1295400"/>
          </a:xfrm>
        </p:spPr>
        <p:txBody>
          <a:bodyPr/>
          <a:lstStyle/>
          <a:p>
            <a:pPr eaLnBrk="1" hangingPunct="1"/>
            <a:r>
              <a:rPr lang="en-US" b="1" smtClean="0">
                <a:solidFill>
                  <a:srgbClr val="0070C0"/>
                </a:solidFill>
              </a:rPr>
              <a:t>Bohr: Letter to C. G. Darwin, 1919</a:t>
            </a:r>
          </a:p>
        </p:txBody>
      </p:sp>
      <p:sp>
        <p:nvSpPr>
          <p:cNvPr id="49154" name="Content Placeholder 2"/>
          <p:cNvSpPr>
            <a:spLocks noGrp="1"/>
          </p:cNvSpPr>
          <p:nvPr>
            <p:ph idx="1"/>
          </p:nvPr>
        </p:nvSpPr>
        <p:spPr>
          <a:xfrm>
            <a:off x="457200" y="1371600"/>
            <a:ext cx="8229600" cy="4525963"/>
          </a:xfrm>
        </p:spPr>
        <p:txBody>
          <a:bodyPr/>
          <a:lstStyle/>
          <a:p>
            <a:pPr eaLnBrk="1" hangingPunct="1">
              <a:buFont typeface="Arial" charset="0"/>
              <a:buNone/>
            </a:pPr>
            <a:r>
              <a:rPr lang="en-US" sz="3600" b="1" smtClean="0"/>
              <a:t>	[A]s regards the </a:t>
            </a:r>
            <a:r>
              <a:rPr lang="en-US" sz="3600" b="1" smtClean="0">
                <a:solidFill>
                  <a:srgbClr val="FF0000"/>
                </a:solidFill>
              </a:rPr>
              <a:t>wave theory of light </a:t>
            </a:r>
            <a:r>
              <a:rPr lang="en-US" sz="3600" b="1" smtClean="0"/>
              <a:t>I feel inclined to take the often proposed view that the </a:t>
            </a:r>
            <a:r>
              <a:rPr lang="en-US" sz="3600" b="1" smtClean="0">
                <a:solidFill>
                  <a:srgbClr val="FF0000"/>
                </a:solidFill>
              </a:rPr>
              <a:t>fields in free space </a:t>
            </a:r>
            <a:r>
              <a:rPr lang="en-US" sz="3600" b="1" smtClean="0"/>
              <a:t>(or rather in gravitational fields) are gov-erned by </a:t>
            </a:r>
            <a:r>
              <a:rPr lang="en-US" sz="3600" b="1" smtClean="0">
                <a:solidFill>
                  <a:srgbClr val="FF0000"/>
                </a:solidFill>
              </a:rPr>
              <a:t>the classical electrodynamical laws </a:t>
            </a:r>
            <a:r>
              <a:rPr lang="en-US" sz="3600" b="1" smtClean="0"/>
              <a:t>&amp;</a:t>
            </a:r>
            <a:r>
              <a:rPr lang="en-US" sz="3600" b="1" smtClean="0">
                <a:solidFill>
                  <a:srgbClr val="FF0000"/>
                </a:solidFill>
              </a:rPr>
              <a:t> </a:t>
            </a:r>
            <a:r>
              <a:rPr lang="en-US" sz="3600" b="1" smtClean="0"/>
              <a:t>that all difficulties are concentra-ted on the </a:t>
            </a:r>
            <a:r>
              <a:rPr lang="en-US" sz="3600" b="1" smtClean="0">
                <a:solidFill>
                  <a:srgbClr val="FF0000"/>
                </a:solidFill>
              </a:rPr>
              <a:t>interaction</a:t>
            </a:r>
            <a:r>
              <a:rPr lang="en-US" sz="3600" b="1" smtClean="0"/>
              <a:t> between the </a:t>
            </a:r>
            <a:r>
              <a:rPr lang="en-US" sz="3600" b="1" smtClean="0">
                <a:solidFill>
                  <a:srgbClr val="FF0000"/>
                </a:solidFill>
              </a:rPr>
              <a:t>electromagnetic forces </a:t>
            </a:r>
            <a:r>
              <a:rPr lang="en-US" sz="3600" b="1" smtClean="0"/>
              <a:t>and </a:t>
            </a:r>
            <a:r>
              <a:rPr lang="en-US" sz="3600" b="1" smtClean="0">
                <a:solidFill>
                  <a:srgbClr val="FF0000"/>
                </a:solidFill>
              </a:rPr>
              <a:t>matter</a:t>
            </a:r>
            <a:r>
              <a:rPr lang="en-US" sz="3600" b="1" smtClean="0"/>
              <a:t>. </a:t>
            </a:r>
          </a:p>
          <a:p>
            <a:pPr eaLnBrk="1" hangingPunct="1"/>
            <a:endParaRPr lang="en-US" sz="3600" b="1"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sz="4000" b="1" smtClean="0">
                <a:solidFill>
                  <a:srgbClr val="0070C0"/>
                </a:solidFill>
              </a:rPr>
              <a:t>Bohr: Letter to C. G. Darwin, 1919 (cont’d)</a:t>
            </a:r>
            <a:endParaRPr lang="en-US" sz="4000" smtClean="0"/>
          </a:p>
        </p:txBody>
      </p:sp>
      <p:sp>
        <p:nvSpPr>
          <p:cNvPr id="51202" name="Content Placeholder 2"/>
          <p:cNvSpPr>
            <a:spLocks noGrp="1"/>
          </p:cNvSpPr>
          <p:nvPr>
            <p:ph idx="1"/>
          </p:nvPr>
        </p:nvSpPr>
        <p:spPr/>
        <p:txBody>
          <a:bodyPr/>
          <a:lstStyle/>
          <a:p>
            <a:pPr eaLnBrk="1" hangingPunct="1">
              <a:buFont typeface="Arial" charset="0"/>
              <a:buNone/>
            </a:pPr>
            <a:r>
              <a:rPr lang="en-US" sz="3600" b="1" smtClean="0"/>
              <a:t>	Here I feel on the other hand inclined to take the </a:t>
            </a:r>
            <a:r>
              <a:rPr lang="en-US" sz="3600" b="1" smtClean="0">
                <a:solidFill>
                  <a:srgbClr val="FF0000"/>
                </a:solidFill>
              </a:rPr>
              <a:t>most radical </a:t>
            </a:r>
            <a:r>
              <a:rPr lang="en-US" sz="3600" b="1" smtClean="0"/>
              <a:t>or rather </a:t>
            </a:r>
            <a:r>
              <a:rPr lang="en-US" sz="3600" b="1" smtClean="0">
                <a:solidFill>
                  <a:srgbClr val="FF0000"/>
                </a:solidFill>
              </a:rPr>
              <a:t>mystical</a:t>
            </a:r>
            <a:r>
              <a:rPr lang="en-US" sz="3600" b="1" smtClean="0"/>
              <a:t> views imaginable. On the quantum theory </a:t>
            </a:r>
            <a:r>
              <a:rPr lang="en-US" sz="3600" b="1" smtClean="0">
                <a:solidFill>
                  <a:srgbClr val="FF0000"/>
                </a:solidFill>
              </a:rPr>
              <a:t>conservation of energy </a:t>
            </a:r>
            <a:r>
              <a:rPr lang="en-US" sz="3600" b="1" smtClean="0"/>
              <a:t>seems </a:t>
            </a:r>
            <a:r>
              <a:rPr lang="en-US" sz="3600" b="1" smtClean="0">
                <a:solidFill>
                  <a:srgbClr val="FF0000"/>
                </a:solidFill>
              </a:rPr>
              <a:t>quite out of question </a:t>
            </a:r>
            <a:r>
              <a:rPr lang="en-US" sz="3600" b="1" smtClean="0"/>
              <a:t>and the </a:t>
            </a:r>
            <a:r>
              <a:rPr lang="en-US" sz="3600" b="1" smtClean="0">
                <a:solidFill>
                  <a:srgbClr val="FF0000"/>
                </a:solidFill>
              </a:rPr>
              <a:t>frequency of the incident light</a:t>
            </a:r>
            <a:r>
              <a:rPr lang="en-US" sz="3600" b="1" smtClean="0"/>
              <a:t> would just seem to be the key to the lock which controls the </a:t>
            </a:r>
            <a:r>
              <a:rPr lang="en-US" sz="3600" b="1" smtClean="0">
                <a:solidFill>
                  <a:srgbClr val="FF0000"/>
                </a:solidFill>
              </a:rPr>
              <a:t>starting of the interatomic process</a:t>
            </a:r>
            <a:r>
              <a:rPr lang="en-US" sz="3600" b="1" smtClean="0"/>
              <a:t>.</a:t>
            </a:r>
            <a:endParaRPr lang="en-US" sz="36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sz="3200" b="1" smtClean="0">
                <a:solidFill>
                  <a:srgbClr val="0070C0"/>
                </a:solidFill>
              </a:rPr>
              <a:t>“Applications of the Quantum Theory to Atomic Problems in General,” 1921 ms.</a:t>
            </a:r>
          </a:p>
        </p:txBody>
      </p:sp>
      <p:sp>
        <p:nvSpPr>
          <p:cNvPr id="53250" name="Content Placeholder 2"/>
          <p:cNvSpPr>
            <a:spLocks noGrp="1"/>
          </p:cNvSpPr>
          <p:nvPr>
            <p:ph idx="1"/>
          </p:nvPr>
        </p:nvSpPr>
        <p:spPr>
          <a:xfrm>
            <a:off x="457200" y="1447800"/>
            <a:ext cx="8229600" cy="4525963"/>
          </a:xfrm>
        </p:spPr>
        <p:txBody>
          <a:bodyPr/>
          <a:lstStyle/>
          <a:p>
            <a:pPr eaLnBrk="1" hangingPunct="1">
              <a:buFont typeface="Arial" charset="0"/>
              <a:buNone/>
            </a:pPr>
            <a:r>
              <a:rPr lang="en-US" b="1" smtClean="0"/>
              <a:t>	[I]t would appear, that the interesting argu-ments brought forward more recently by Einstein, and which are based on a considera-tion of </a:t>
            </a:r>
            <a:r>
              <a:rPr lang="en-US" b="1" smtClean="0">
                <a:solidFill>
                  <a:srgbClr val="FF0000"/>
                </a:solidFill>
              </a:rPr>
              <a:t>the interchange of momentum between the atom and the radiation </a:t>
            </a:r>
            <a:r>
              <a:rPr lang="en-US" b="1" smtClean="0"/>
              <a:t>rather than supporting the theory of light quanta will seem to </a:t>
            </a:r>
            <a:r>
              <a:rPr lang="en-US" b="1" smtClean="0">
                <a:solidFill>
                  <a:srgbClr val="FF0000"/>
                </a:solidFill>
              </a:rPr>
              <a:t>bring</a:t>
            </a:r>
            <a:r>
              <a:rPr lang="en-US" b="1" smtClean="0"/>
              <a:t> </a:t>
            </a:r>
            <a:r>
              <a:rPr lang="en-US" b="1" smtClean="0">
                <a:solidFill>
                  <a:srgbClr val="FF0000"/>
                </a:solidFill>
              </a:rPr>
              <a:t>the legitimacy of a direct application of </a:t>
            </a:r>
            <a:r>
              <a:rPr lang="en-US" b="1" smtClean="0"/>
              <a:t>the theorems </a:t>
            </a:r>
            <a:r>
              <a:rPr lang="en-US" b="1" smtClean="0">
                <a:solidFill>
                  <a:srgbClr val="FF0000"/>
                </a:solidFill>
              </a:rPr>
              <a:t>of conservation of energy and momentum</a:t>
            </a:r>
            <a:r>
              <a:rPr lang="en-US" b="1" smtClean="0"/>
              <a:t> to the radiation processes </a:t>
            </a:r>
            <a:r>
              <a:rPr lang="en-US" b="1" smtClean="0">
                <a:solidFill>
                  <a:srgbClr val="FF0000"/>
                </a:solidFill>
              </a:rPr>
              <a:t>into doubt</a:t>
            </a:r>
            <a:r>
              <a:rPr lang="en-US" b="1" smtClean="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457200" y="762000"/>
            <a:ext cx="8229600" cy="1143000"/>
          </a:xfrm>
        </p:spPr>
        <p:txBody>
          <a:bodyPr/>
          <a:lstStyle/>
          <a:p>
            <a:pPr eaLnBrk="1" hangingPunct="1"/>
            <a:r>
              <a:rPr lang="en-US" sz="3600" b="1" smtClean="0">
                <a:solidFill>
                  <a:srgbClr val="0070C0"/>
                </a:solidFill>
              </a:rPr>
              <a:t>Notes for the 1923 Second Silliman Lecture</a:t>
            </a:r>
          </a:p>
        </p:txBody>
      </p:sp>
      <p:sp>
        <p:nvSpPr>
          <p:cNvPr id="55298" name="Content Placeholder 2"/>
          <p:cNvSpPr>
            <a:spLocks noGrp="1"/>
          </p:cNvSpPr>
          <p:nvPr>
            <p:ph idx="1"/>
          </p:nvPr>
        </p:nvSpPr>
        <p:spPr>
          <a:xfrm>
            <a:off x="457200" y="2027238"/>
            <a:ext cx="8229600" cy="4525962"/>
          </a:xfrm>
        </p:spPr>
        <p:txBody>
          <a:bodyPr/>
          <a:lstStyle/>
          <a:p>
            <a:pPr eaLnBrk="1" hangingPunct="1">
              <a:buFont typeface="Arial" charset="0"/>
              <a:buNone/>
            </a:pPr>
            <a:r>
              <a:rPr lang="en-US" b="1" smtClean="0"/>
              <a:t>	</a:t>
            </a:r>
            <a:r>
              <a:rPr lang="en-US" sz="3600" b="1" smtClean="0"/>
              <a:t>Einstein's … </a:t>
            </a:r>
            <a:r>
              <a:rPr lang="en-US" sz="3600" b="1" smtClean="0">
                <a:solidFill>
                  <a:srgbClr val="FF0000"/>
                </a:solidFill>
              </a:rPr>
              <a:t>suggestion</a:t>
            </a:r>
            <a:r>
              <a:rPr lang="en-US" sz="3600" b="1" smtClean="0"/>
              <a:t> that the transmission of light does not take place by waves but is atomic in nature …. </a:t>
            </a:r>
            <a:r>
              <a:rPr lang="en-US" sz="3600" b="1" smtClean="0">
                <a:solidFill>
                  <a:srgbClr val="FF0000"/>
                </a:solidFill>
              </a:rPr>
              <a:t>cannot </a:t>
            </a:r>
            <a:r>
              <a:rPr lang="en-US" sz="3600" b="1" smtClean="0"/>
              <a:t>however </a:t>
            </a:r>
            <a:r>
              <a:rPr lang="en-US" sz="3600" b="1" smtClean="0">
                <a:solidFill>
                  <a:srgbClr val="FF0000"/>
                </a:solidFill>
              </a:rPr>
              <a:t>be considered </a:t>
            </a:r>
            <a:r>
              <a:rPr lang="en-US" sz="3600" b="1" smtClean="0"/>
              <a:t>as </a:t>
            </a:r>
            <a:r>
              <a:rPr lang="en-US" sz="3600" b="1" smtClean="0">
                <a:solidFill>
                  <a:srgbClr val="FF0000"/>
                </a:solidFill>
              </a:rPr>
              <a:t>a serious theory of light transmission</a:t>
            </a:r>
            <a:r>
              <a:rPr lang="en-US" sz="3600" b="1" smtClean="0"/>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rmAutofit fontScale="90000"/>
          </a:bodyPr>
          <a:lstStyle/>
          <a:p>
            <a:pPr eaLnBrk="1" fontAlgn="auto" hangingPunct="1">
              <a:spcAft>
                <a:spcPts val="0"/>
              </a:spcAft>
              <a:defRPr/>
            </a:pPr>
            <a:r>
              <a:rPr lang="en-US" b="1" dirty="0" smtClean="0">
                <a:solidFill>
                  <a:srgbClr val="0070C0"/>
                </a:solidFill>
              </a:rPr>
              <a:t>Notes for the 1923 Second Silliman Lecture</a:t>
            </a:r>
            <a:endParaRPr lang="en-US" dirty="0"/>
          </a:p>
        </p:txBody>
      </p:sp>
      <p:sp>
        <p:nvSpPr>
          <p:cNvPr id="57346" name="Content Placeholder 2"/>
          <p:cNvSpPr>
            <a:spLocks noGrp="1"/>
          </p:cNvSpPr>
          <p:nvPr>
            <p:ph idx="1"/>
          </p:nvPr>
        </p:nvSpPr>
        <p:spPr/>
        <p:txBody>
          <a:bodyPr/>
          <a:lstStyle/>
          <a:p>
            <a:pPr eaLnBrk="1" hangingPunct="1">
              <a:buFont typeface="Arial" charset="0"/>
              <a:buNone/>
            </a:pPr>
            <a:r>
              <a:rPr lang="en-US" b="1" smtClean="0"/>
              <a:t>	</a:t>
            </a:r>
            <a:r>
              <a:rPr lang="en-US" sz="3600" b="1" smtClean="0"/>
              <a:t>Light is not only a flow of energy, but our description of radiation involves a </a:t>
            </a:r>
            <a:r>
              <a:rPr lang="en-US" sz="3600" b="1" smtClean="0">
                <a:solidFill>
                  <a:srgbClr val="FF0000"/>
                </a:solidFill>
              </a:rPr>
              <a:t>large amount of physical experience involving optical apparatus</a:t>
            </a:r>
            <a:r>
              <a:rPr lang="en-US" sz="3600" b="1" smtClean="0"/>
              <a:t> including our eyes for the understanding of the working of which </a:t>
            </a:r>
            <a:r>
              <a:rPr lang="en-US" sz="3600" b="1" smtClean="0">
                <a:solidFill>
                  <a:srgbClr val="FF0000"/>
                </a:solidFill>
              </a:rPr>
              <a:t>nothing seems satisfactory except wave theory of light</a:t>
            </a:r>
            <a:r>
              <a:rPr lang="en-US" sz="3600" b="1" smtClean="0"/>
              <a:t>.</a:t>
            </a:r>
            <a:endParaRPr lang="en-US" sz="36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70C0"/>
                </a:solidFill>
              </a:rPr>
              <a:t>“Problems of The Atomic Theory,” 1923-24 ms.</a:t>
            </a:r>
            <a:endParaRPr lang="en-US" b="1" dirty="0">
              <a:solidFill>
                <a:srgbClr val="0070C0"/>
              </a:solidFill>
            </a:endParaRPr>
          </a:p>
        </p:txBody>
      </p:sp>
      <p:sp>
        <p:nvSpPr>
          <p:cNvPr id="59394" name="Content Placeholder 2"/>
          <p:cNvSpPr>
            <a:spLocks noGrp="1"/>
          </p:cNvSpPr>
          <p:nvPr>
            <p:ph idx="1"/>
          </p:nvPr>
        </p:nvSpPr>
        <p:spPr/>
        <p:txBody>
          <a:bodyPr/>
          <a:lstStyle/>
          <a:p>
            <a:pPr eaLnBrk="1" hangingPunct="1">
              <a:buFont typeface="Arial" charset="0"/>
              <a:buNone/>
            </a:pPr>
            <a:r>
              <a:rPr lang="en-US" b="1" smtClean="0"/>
              <a:t>	It is more probable that the chasm appearing between these so different conceptions of the nature of light is an evidence of unavoidable difficulties of giving a </a:t>
            </a:r>
            <a:r>
              <a:rPr lang="en-US" b="1" smtClean="0">
                <a:solidFill>
                  <a:srgbClr val="FF0000"/>
                </a:solidFill>
              </a:rPr>
              <a:t>detailed description of</a:t>
            </a:r>
            <a:r>
              <a:rPr lang="en-US" b="1" smtClean="0"/>
              <a:t> atomic processes </a:t>
            </a:r>
            <a:r>
              <a:rPr lang="en-US" b="1" smtClean="0">
                <a:solidFill>
                  <a:srgbClr val="FF0000"/>
                </a:solidFill>
              </a:rPr>
              <a:t>without departing essentially from the causal description in space and time</a:t>
            </a:r>
            <a:r>
              <a:rPr lang="en-US" b="1" smtClean="0"/>
              <a:t> that is characteristic of the classical mechanical description of nature.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600" b="1">
                <a:solidFill>
                  <a:srgbClr val="0070C0"/>
                </a:solidFill>
                <a:latin typeface="+mj-lt"/>
                <a:ea typeface="+mj-ea"/>
                <a:cs typeface="+mj-cs"/>
              </a:rPr>
              <a:t>Outline of my talk</a:t>
            </a:r>
            <a:endParaRPr lang="en-US" sz="6600" b="1" dirty="0">
              <a:solidFill>
                <a:srgbClr val="0070C0"/>
              </a:solidFill>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lnSpcReduction="10000"/>
          </a:bodyPr>
          <a:lstStyle/>
          <a:p>
            <a:pPr marL="342900" indent="-342900" fontAlgn="auto">
              <a:spcBef>
                <a:spcPct val="20000"/>
              </a:spcBef>
              <a:spcAft>
                <a:spcPts val="0"/>
              </a:spcAft>
              <a:buFont typeface="Arial" pitchFamily="34" charset="0"/>
              <a:buNone/>
              <a:defRPr/>
            </a:pPr>
            <a:r>
              <a:rPr lang="en-US" sz="3200" dirty="0">
                <a:latin typeface="+mn-lt"/>
              </a:rPr>
              <a:t>	</a:t>
            </a:r>
            <a:r>
              <a:rPr lang="en-US" sz="3200" b="1" dirty="0">
                <a:latin typeface="+mn-lt"/>
              </a:rPr>
              <a:t>1) The Correspondence Principle</a:t>
            </a:r>
          </a:p>
          <a:p>
            <a:pPr marL="342900" indent="-342900" fontAlgn="auto">
              <a:spcBef>
                <a:spcPct val="20000"/>
              </a:spcBef>
              <a:spcAft>
                <a:spcPts val="0"/>
              </a:spcAft>
              <a:buFont typeface="Arial" pitchFamily="34" charset="0"/>
              <a:buNone/>
              <a:defRPr/>
            </a:pPr>
            <a:r>
              <a:rPr lang="en-US" sz="3200" b="1" dirty="0">
                <a:latin typeface="+mn-lt"/>
              </a:rPr>
              <a:t>	2) </a:t>
            </a:r>
            <a:r>
              <a:rPr lang="en-US" sz="3200" b="1" dirty="0" err="1">
                <a:solidFill>
                  <a:srgbClr val="FF0000"/>
                </a:solidFill>
                <a:latin typeface="+mn-lt"/>
              </a:rPr>
              <a:t>Complementarity</a:t>
            </a:r>
            <a:r>
              <a:rPr lang="en-US" sz="3200" b="1" dirty="0">
                <a:latin typeface="+mn-lt"/>
              </a:rPr>
              <a:t>:</a:t>
            </a:r>
          </a:p>
          <a:p>
            <a:pPr marL="342900" indent="-342900" fontAlgn="auto">
              <a:spcBef>
                <a:spcPct val="20000"/>
              </a:spcBef>
              <a:spcAft>
                <a:spcPts val="0"/>
              </a:spcAft>
              <a:buFont typeface="Arial" pitchFamily="34" charset="0"/>
              <a:buNone/>
              <a:defRPr/>
            </a:pPr>
            <a:r>
              <a:rPr lang="en-US" sz="3200" b="1" dirty="0">
                <a:latin typeface="+mn-lt"/>
              </a:rPr>
              <a:t>		a) </a:t>
            </a:r>
            <a:r>
              <a:rPr lang="en-US" sz="3200" b="1" dirty="0">
                <a:solidFill>
                  <a:srgbClr val="FF0000"/>
                </a:solidFill>
                <a:latin typeface="+mn-lt"/>
              </a:rPr>
              <a:t>The role of Einstein’s experiments</a:t>
            </a:r>
          </a:p>
          <a:p>
            <a:pPr marL="342900" indent="-342900" fontAlgn="auto">
              <a:spcBef>
                <a:spcPct val="20000"/>
              </a:spcBef>
              <a:spcAft>
                <a:spcPts val="0"/>
              </a:spcAft>
              <a:buFont typeface="Arial" pitchFamily="34" charset="0"/>
              <a:buNone/>
              <a:defRPr/>
            </a:pPr>
            <a:r>
              <a:rPr lang="en-US" sz="3200" b="1" dirty="0">
                <a:latin typeface="+mn-lt"/>
              </a:rPr>
              <a:t>		b) First formulation of the Principle</a:t>
            </a:r>
          </a:p>
          <a:p>
            <a:pPr marL="342900" indent="-342900" fontAlgn="auto">
              <a:spcBef>
                <a:spcPct val="20000"/>
              </a:spcBef>
              <a:spcAft>
                <a:spcPts val="0"/>
              </a:spcAft>
              <a:buFont typeface="Arial" pitchFamily="34" charset="0"/>
              <a:buNone/>
              <a:defRPr/>
            </a:pPr>
            <a:r>
              <a:rPr lang="en-US" sz="3200" b="1" dirty="0">
                <a:latin typeface="+mn-lt"/>
              </a:rPr>
              <a:t>		c) Evolution of Bohr’s formulations</a:t>
            </a:r>
          </a:p>
          <a:p>
            <a:pPr marL="342900" indent="-342900" fontAlgn="auto">
              <a:spcBef>
                <a:spcPct val="20000"/>
              </a:spcBef>
              <a:spcAft>
                <a:spcPts val="0"/>
              </a:spcAft>
              <a:buFont typeface="Arial" pitchFamily="34" charset="0"/>
              <a:buNone/>
              <a:defRPr/>
            </a:pPr>
            <a:r>
              <a:rPr lang="en-US" sz="3200" b="1" dirty="0">
                <a:latin typeface="+mn-lt"/>
              </a:rPr>
              <a:t>	3) </a:t>
            </a:r>
            <a:r>
              <a:rPr lang="en-US" sz="3200" b="1" dirty="0" err="1">
                <a:latin typeface="+mn-lt"/>
              </a:rPr>
              <a:t>Complementarity</a:t>
            </a:r>
            <a:r>
              <a:rPr lang="en-US" sz="3200" b="1" dirty="0">
                <a:latin typeface="+mn-lt"/>
              </a:rPr>
              <a:t> and Correspondence</a:t>
            </a:r>
          </a:p>
          <a:p>
            <a:pPr marL="342900" indent="-342900" fontAlgn="auto">
              <a:spcBef>
                <a:spcPct val="20000"/>
              </a:spcBef>
              <a:spcAft>
                <a:spcPts val="0"/>
              </a:spcAft>
              <a:buFont typeface="Arial" pitchFamily="34" charset="0"/>
              <a:buNone/>
              <a:defRPr/>
            </a:pPr>
            <a:r>
              <a:rPr lang="en-US" sz="3200" b="1" dirty="0">
                <a:latin typeface="+mn-lt"/>
              </a:rPr>
              <a:t>		a)Electrons </a:t>
            </a:r>
            <a:r>
              <a:rPr lang="en-US" sz="3200" b="1" dirty="0" err="1">
                <a:latin typeface="+mn-lt"/>
              </a:rPr>
              <a:t>vs</a:t>
            </a:r>
            <a:r>
              <a:rPr lang="en-US" sz="3200" b="1" dirty="0">
                <a:latin typeface="+mn-lt"/>
              </a:rPr>
              <a:t> Electromagnetic Fields</a:t>
            </a:r>
          </a:p>
          <a:p>
            <a:pPr marL="342900" indent="-342900" fontAlgn="auto">
              <a:spcBef>
                <a:spcPct val="20000"/>
              </a:spcBef>
              <a:spcAft>
                <a:spcPts val="0"/>
              </a:spcAft>
              <a:buFont typeface="Arial" pitchFamily="34" charset="0"/>
              <a:buNone/>
              <a:defRPr/>
            </a:pPr>
            <a:r>
              <a:rPr lang="en-US" sz="3200" b="1" dirty="0">
                <a:latin typeface="+mn-lt"/>
              </a:rPr>
              <a:t>		b) Einstein and Bohr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sz="4800" b="1" smtClean="0">
                <a:solidFill>
                  <a:srgbClr val="0070C0"/>
                </a:solidFill>
              </a:rPr>
              <a:t> </a:t>
            </a:r>
            <a:r>
              <a:rPr lang="en-US" b="1" smtClean="0">
                <a:solidFill>
                  <a:srgbClr val="0070C0"/>
                </a:solidFill>
              </a:rPr>
              <a:t>The role of Einstein’s experiments</a:t>
            </a:r>
          </a:p>
        </p:txBody>
      </p:sp>
      <p:sp>
        <p:nvSpPr>
          <p:cNvPr id="63490" name="Content Placeholder 2"/>
          <p:cNvSpPr>
            <a:spLocks noGrp="1"/>
          </p:cNvSpPr>
          <p:nvPr>
            <p:ph idx="1"/>
          </p:nvPr>
        </p:nvSpPr>
        <p:spPr/>
        <p:txBody>
          <a:bodyPr/>
          <a:lstStyle/>
          <a:p>
            <a:pPr eaLnBrk="1" hangingPunct="1">
              <a:buFont typeface="Arial" charset="0"/>
              <a:buNone/>
            </a:pPr>
            <a:r>
              <a:rPr lang="en-US" b="1" smtClean="0"/>
              <a:t>	Einstein attempted </a:t>
            </a:r>
            <a:r>
              <a:rPr lang="en-US" b="1" smtClean="0">
                <a:solidFill>
                  <a:srgbClr val="FF0000"/>
                </a:solidFill>
              </a:rPr>
              <a:t>twice</a:t>
            </a:r>
            <a:r>
              <a:rPr lang="en-US" b="1" smtClean="0"/>
              <a:t>, in </a:t>
            </a:r>
            <a:r>
              <a:rPr lang="en-US" b="1" smtClean="0">
                <a:solidFill>
                  <a:srgbClr val="FF0000"/>
                </a:solidFill>
              </a:rPr>
              <a:t>1921 </a:t>
            </a:r>
            <a:r>
              <a:rPr lang="en-US" b="1" smtClean="0"/>
              <a:t>and </a:t>
            </a:r>
            <a:r>
              <a:rPr lang="en-US" b="1" smtClean="0">
                <a:solidFill>
                  <a:srgbClr val="FF0000"/>
                </a:solidFill>
              </a:rPr>
              <a:t>1926</a:t>
            </a:r>
            <a:r>
              <a:rPr lang="en-US" b="1" smtClean="0"/>
              <a:t>, to design a "</a:t>
            </a:r>
            <a:r>
              <a:rPr lang="en-US" b="1" smtClean="0">
                <a:solidFill>
                  <a:srgbClr val="FF0000"/>
                </a:solidFill>
              </a:rPr>
              <a:t>crucial</a:t>
            </a:r>
            <a:r>
              <a:rPr lang="en-US" b="1" smtClean="0"/>
              <a:t>" </a:t>
            </a:r>
            <a:r>
              <a:rPr lang="en-US" b="1" smtClean="0">
                <a:solidFill>
                  <a:srgbClr val="FF0000"/>
                </a:solidFill>
              </a:rPr>
              <a:t>optical experiment </a:t>
            </a:r>
            <a:r>
              <a:rPr lang="en-US" b="1" smtClean="0"/>
              <a:t>that would distinguish between the </a:t>
            </a:r>
            <a:r>
              <a:rPr lang="en-US" b="1" smtClean="0">
                <a:solidFill>
                  <a:srgbClr val="FF0000"/>
                </a:solidFill>
              </a:rPr>
              <a:t>light quantum hypothesis </a:t>
            </a:r>
            <a:r>
              <a:rPr lang="en-US" b="1" smtClean="0"/>
              <a:t>and the </a:t>
            </a:r>
            <a:r>
              <a:rPr lang="en-US" b="1" smtClean="0">
                <a:solidFill>
                  <a:srgbClr val="FF0000"/>
                </a:solidFill>
              </a:rPr>
              <a:t>classical wave theory </a:t>
            </a:r>
            <a:r>
              <a:rPr lang="en-US" b="1" smtClean="0"/>
              <a:t>of light. In both cases, it became clear to him-- after considerable resistance-- that his experiment actually </a:t>
            </a:r>
            <a:r>
              <a:rPr lang="en-US" b="1" smtClean="0">
                <a:solidFill>
                  <a:srgbClr val="FF0000"/>
                </a:solidFill>
              </a:rPr>
              <a:t>did not predict a different result</a:t>
            </a:r>
            <a:r>
              <a:rPr lang="en-US" b="1" smtClean="0"/>
              <a:t> for light quanta than was predicted by the classical theory.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pPr eaLnBrk="1" hangingPunct="1"/>
            <a:r>
              <a:rPr lang="en-US" b="1" smtClean="0">
                <a:solidFill>
                  <a:srgbClr val="0070C0"/>
                </a:solidFill>
              </a:rPr>
              <a:t>Einstein’s Two Experiments</a:t>
            </a: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None/>
              <a:defRPr/>
            </a:pPr>
            <a:r>
              <a:rPr lang="en-US" b="1" dirty="0" smtClean="0"/>
              <a:t>1) “</a:t>
            </a:r>
            <a:r>
              <a:rPr lang="en-US" b="1" dirty="0" err="1" smtClean="0">
                <a:solidFill>
                  <a:srgbClr val="FF0000"/>
                </a:solidFill>
              </a:rPr>
              <a:t>Ein</a:t>
            </a:r>
            <a:r>
              <a:rPr lang="en-US" b="1" dirty="0" smtClean="0">
                <a:solidFill>
                  <a:srgbClr val="FF0000"/>
                </a:solidFill>
              </a:rPr>
              <a:t> den </a:t>
            </a:r>
            <a:r>
              <a:rPr lang="en-US" b="1" dirty="0" err="1" smtClean="0">
                <a:solidFill>
                  <a:srgbClr val="FF0000"/>
                </a:solidFill>
              </a:rPr>
              <a:t>Elementarprozess</a:t>
            </a:r>
            <a:r>
              <a:rPr lang="en-US" b="1" dirty="0" smtClean="0">
                <a:solidFill>
                  <a:srgbClr val="FF0000"/>
                </a:solidFill>
              </a:rPr>
              <a:t> </a:t>
            </a:r>
            <a:r>
              <a:rPr lang="en-US" b="1" dirty="0" err="1" smtClean="0">
                <a:solidFill>
                  <a:srgbClr val="FF0000"/>
                </a:solidFill>
              </a:rPr>
              <a:t>der</a:t>
            </a:r>
            <a:r>
              <a:rPr lang="en-US" b="1" dirty="0" smtClean="0">
                <a:solidFill>
                  <a:srgbClr val="FF0000"/>
                </a:solidFill>
              </a:rPr>
              <a:t> </a:t>
            </a:r>
            <a:r>
              <a:rPr lang="en-US" b="1" dirty="0" err="1" smtClean="0">
                <a:solidFill>
                  <a:srgbClr val="FF0000"/>
                </a:solidFill>
              </a:rPr>
              <a:t>Lichtemission</a:t>
            </a:r>
            <a:r>
              <a:rPr lang="en-US" b="1" dirty="0" smtClean="0">
                <a:solidFill>
                  <a:srgbClr val="FF0000"/>
                </a:solidFill>
              </a:rPr>
              <a:t> </a:t>
            </a:r>
            <a:r>
              <a:rPr lang="en-US" b="1" dirty="0" err="1" smtClean="0">
                <a:solidFill>
                  <a:srgbClr val="FF0000"/>
                </a:solidFill>
              </a:rPr>
              <a:t>betreffendes</a:t>
            </a:r>
            <a:r>
              <a:rPr lang="en-US" b="1" dirty="0" smtClean="0">
                <a:solidFill>
                  <a:srgbClr val="FF0000"/>
                </a:solidFill>
              </a:rPr>
              <a:t> Experiment</a:t>
            </a:r>
            <a:r>
              <a:rPr lang="en-US" b="1" dirty="0" smtClean="0"/>
              <a:t>,”</a:t>
            </a:r>
            <a:r>
              <a:rPr lang="en-US" b="1" i="1" dirty="0" smtClean="0"/>
              <a:t> </a:t>
            </a:r>
            <a:r>
              <a:rPr lang="en-US" b="1" i="1" dirty="0" err="1" smtClean="0"/>
              <a:t>Sitzungsberichte</a:t>
            </a:r>
            <a:r>
              <a:rPr lang="en-US" b="1" i="1" dirty="0" smtClean="0"/>
              <a:t> </a:t>
            </a:r>
            <a:r>
              <a:rPr lang="en-US" b="1" i="1" dirty="0" err="1" smtClean="0"/>
              <a:t>der</a:t>
            </a:r>
            <a:r>
              <a:rPr lang="en-US" b="1" i="1" dirty="0" smtClean="0"/>
              <a:t> </a:t>
            </a:r>
            <a:r>
              <a:rPr lang="en-US" b="1" i="1" dirty="0" err="1" smtClean="0"/>
              <a:t>Preussischen</a:t>
            </a:r>
            <a:r>
              <a:rPr lang="en-US" b="1" i="1" dirty="0" smtClean="0"/>
              <a:t> </a:t>
            </a:r>
            <a:r>
              <a:rPr lang="en-US" b="1" i="1" dirty="0" err="1" smtClean="0"/>
              <a:t>Akademie</a:t>
            </a:r>
            <a:r>
              <a:rPr lang="en-US" b="1" i="1" dirty="0" smtClean="0"/>
              <a:t> </a:t>
            </a:r>
            <a:r>
              <a:rPr lang="en-US" b="1" i="1" dirty="0" err="1" smtClean="0"/>
              <a:t>der</a:t>
            </a:r>
            <a:r>
              <a:rPr lang="en-US" b="1" i="1" dirty="0" smtClean="0"/>
              <a:t> </a:t>
            </a:r>
            <a:r>
              <a:rPr lang="en-US" b="1" i="1" dirty="0" err="1" smtClean="0"/>
              <a:t>Wissenschaften</a:t>
            </a:r>
            <a:r>
              <a:rPr lang="en-US" b="1" dirty="0" smtClean="0"/>
              <a:t>, </a:t>
            </a:r>
            <a:r>
              <a:rPr lang="en-US" b="1" i="1" dirty="0" smtClean="0"/>
              <a:t>Phys.-math. </a:t>
            </a:r>
            <a:r>
              <a:rPr lang="en-US" b="1" i="1" dirty="0" err="1" smtClean="0"/>
              <a:t>Klasse</a:t>
            </a:r>
            <a:r>
              <a:rPr lang="en-US" b="1" i="1" dirty="0" smtClean="0"/>
              <a:t>, </a:t>
            </a:r>
            <a:r>
              <a:rPr lang="en-US" b="1" dirty="0" smtClean="0"/>
              <a:t>1921</a:t>
            </a:r>
          </a:p>
          <a:p>
            <a:pPr eaLnBrk="1" fontAlgn="auto" hangingPunct="1">
              <a:spcAft>
                <a:spcPts val="0"/>
              </a:spcAft>
              <a:buFont typeface="Arial" pitchFamily="34" charset="0"/>
              <a:buNone/>
              <a:defRPr/>
            </a:pPr>
            <a:r>
              <a:rPr lang="en-US" b="1" dirty="0" smtClean="0"/>
              <a:t>	“</a:t>
            </a:r>
            <a:r>
              <a:rPr lang="en-US" b="1" dirty="0" err="1" smtClean="0">
                <a:solidFill>
                  <a:srgbClr val="FF0000"/>
                </a:solidFill>
              </a:rPr>
              <a:t>Theorie</a:t>
            </a:r>
            <a:r>
              <a:rPr lang="en-US" b="1" dirty="0" smtClean="0">
                <a:solidFill>
                  <a:srgbClr val="FF0000"/>
                </a:solidFill>
              </a:rPr>
              <a:t> </a:t>
            </a:r>
            <a:r>
              <a:rPr lang="en-US" b="1" dirty="0" err="1" smtClean="0">
                <a:solidFill>
                  <a:srgbClr val="FF0000"/>
                </a:solidFill>
              </a:rPr>
              <a:t>der</a:t>
            </a:r>
            <a:r>
              <a:rPr lang="en-US" b="1" dirty="0" smtClean="0">
                <a:solidFill>
                  <a:srgbClr val="FF0000"/>
                </a:solidFill>
              </a:rPr>
              <a:t> </a:t>
            </a:r>
            <a:r>
              <a:rPr lang="en-US" b="1" dirty="0" err="1" smtClean="0">
                <a:solidFill>
                  <a:srgbClr val="FF0000"/>
                </a:solidFill>
              </a:rPr>
              <a:t>Lichtfortpflanzung</a:t>
            </a:r>
            <a:r>
              <a:rPr lang="en-US" b="1" dirty="0" smtClean="0">
                <a:solidFill>
                  <a:srgbClr val="FF0000"/>
                </a:solidFill>
              </a:rPr>
              <a:t> in </a:t>
            </a:r>
            <a:r>
              <a:rPr lang="en-US" b="1" dirty="0" err="1" smtClean="0">
                <a:solidFill>
                  <a:srgbClr val="FF0000"/>
                </a:solidFill>
              </a:rPr>
              <a:t>dispergierenden</a:t>
            </a:r>
            <a:r>
              <a:rPr lang="en-US" b="1" dirty="0" smtClean="0">
                <a:solidFill>
                  <a:srgbClr val="FF0000"/>
                </a:solidFill>
              </a:rPr>
              <a:t> </a:t>
            </a:r>
            <a:r>
              <a:rPr lang="en-US" b="1" dirty="0" err="1" smtClean="0">
                <a:solidFill>
                  <a:srgbClr val="FF0000"/>
                </a:solidFill>
              </a:rPr>
              <a:t>Medien</a:t>
            </a:r>
            <a:r>
              <a:rPr lang="en-US" b="1" dirty="0" smtClean="0"/>
              <a:t>,” </a:t>
            </a:r>
            <a:r>
              <a:rPr lang="en-US" b="1" i="1" dirty="0" smtClean="0"/>
              <a:t>ibid</a:t>
            </a:r>
            <a:r>
              <a:rPr lang="en-US" b="1" dirty="0" smtClean="0"/>
              <a:t>., 1922</a:t>
            </a:r>
          </a:p>
          <a:p>
            <a:pPr eaLnBrk="1" fontAlgn="auto" hangingPunct="1">
              <a:spcAft>
                <a:spcPts val="0"/>
              </a:spcAft>
              <a:buFont typeface="Arial" pitchFamily="34" charset="0"/>
              <a:buChar char="•"/>
              <a:defRPr/>
            </a:pPr>
            <a:endParaRPr lang="en-US" b="1" dirty="0" smtClean="0"/>
          </a:p>
          <a:p>
            <a:pPr eaLnBrk="1" fontAlgn="auto" hangingPunct="1">
              <a:spcAft>
                <a:spcPts val="0"/>
              </a:spcAft>
              <a:buFont typeface="Arial" pitchFamily="34" charset="0"/>
              <a:buNone/>
              <a:defRPr/>
            </a:pPr>
            <a:r>
              <a:rPr lang="en-US" b="1" dirty="0" smtClean="0"/>
              <a:t>2) “</a:t>
            </a:r>
            <a:r>
              <a:rPr lang="en-US" b="1" dirty="0" err="1" smtClean="0"/>
              <a:t>Vorschlag</a:t>
            </a:r>
            <a:r>
              <a:rPr lang="en-US" b="1" dirty="0" smtClean="0"/>
              <a:t> </a:t>
            </a:r>
            <a:r>
              <a:rPr lang="en-US" b="1" dirty="0" err="1" smtClean="0"/>
              <a:t>zu</a:t>
            </a:r>
            <a:r>
              <a:rPr lang="en-US" b="1" dirty="0" smtClean="0"/>
              <a:t> </a:t>
            </a:r>
            <a:r>
              <a:rPr lang="en-US" b="1" dirty="0" err="1" smtClean="0"/>
              <a:t>einem</a:t>
            </a:r>
            <a:r>
              <a:rPr lang="en-US" b="1" dirty="0" smtClean="0"/>
              <a:t> die </a:t>
            </a:r>
            <a:r>
              <a:rPr lang="en-US" b="1" dirty="0" err="1" smtClean="0"/>
              <a:t>Natur</a:t>
            </a:r>
            <a:r>
              <a:rPr lang="en-US" b="1" dirty="0" smtClean="0"/>
              <a:t> des </a:t>
            </a:r>
            <a:r>
              <a:rPr lang="en-US" b="1" dirty="0" err="1" smtClean="0"/>
              <a:t>elementaren</a:t>
            </a:r>
            <a:r>
              <a:rPr lang="en-US" b="1" dirty="0" smtClean="0"/>
              <a:t> </a:t>
            </a:r>
            <a:r>
              <a:rPr lang="en-US" b="1" dirty="0" err="1" smtClean="0"/>
              <a:t>Strahlungs</a:t>
            </a:r>
            <a:r>
              <a:rPr lang="en-US" b="1" dirty="0" smtClean="0"/>
              <a:t>-emissions-</a:t>
            </a:r>
            <a:r>
              <a:rPr lang="en-US" b="1" dirty="0" err="1" smtClean="0"/>
              <a:t>prozesses</a:t>
            </a:r>
            <a:r>
              <a:rPr lang="en-US" b="1" dirty="0" smtClean="0"/>
              <a:t> </a:t>
            </a:r>
            <a:r>
              <a:rPr lang="en-US" b="1" dirty="0" err="1" smtClean="0"/>
              <a:t>betreffenden</a:t>
            </a:r>
            <a:r>
              <a:rPr lang="en-US" b="1" dirty="0" smtClean="0"/>
              <a:t> Experiment,”</a:t>
            </a:r>
            <a:r>
              <a:rPr lang="en-US" b="1" i="1" dirty="0" smtClean="0"/>
              <a:t> </a:t>
            </a:r>
            <a:r>
              <a:rPr lang="en-US" b="1" i="1" dirty="0" err="1" smtClean="0"/>
              <a:t>Naturwissenschaften</a:t>
            </a:r>
            <a:r>
              <a:rPr lang="en-US" b="1" i="1" dirty="0" smtClean="0"/>
              <a:t>, </a:t>
            </a:r>
            <a:r>
              <a:rPr lang="en-US" b="1" dirty="0" smtClean="0"/>
              <a:t>1925</a:t>
            </a:r>
          </a:p>
          <a:p>
            <a:pPr eaLnBrk="1" fontAlgn="auto" hangingPunct="1">
              <a:spcAft>
                <a:spcPts val="0"/>
              </a:spcAft>
              <a:buFont typeface="Arial" pitchFamily="34" charset="0"/>
              <a:buNone/>
              <a:defRPr/>
            </a:pPr>
            <a:r>
              <a:rPr lang="en-US" b="1" dirty="0" smtClean="0"/>
              <a:t>	“</a:t>
            </a:r>
            <a:r>
              <a:rPr lang="en-US" b="1" dirty="0" err="1" smtClean="0"/>
              <a:t>Interferenzeigenschaften</a:t>
            </a:r>
            <a:r>
              <a:rPr lang="en-US" b="1" dirty="0" smtClean="0"/>
              <a:t> des </a:t>
            </a:r>
            <a:r>
              <a:rPr lang="en-US" b="1" dirty="0" err="1" smtClean="0"/>
              <a:t>durch</a:t>
            </a:r>
            <a:r>
              <a:rPr lang="en-US" b="1" dirty="0" smtClean="0"/>
              <a:t> </a:t>
            </a:r>
            <a:r>
              <a:rPr lang="en-US" b="1" dirty="0" err="1" smtClean="0"/>
              <a:t>Kanalstrahlen</a:t>
            </a:r>
            <a:r>
              <a:rPr lang="en-US" b="1" dirty="0" smtClean="0"/>
              <a:t> </a:t>
            </a:r>
            <a:r>
              <a:rPr lang="en-US" b="1" dirty="0" err="1" smtClean="0"/>
              <a:t>emittierten</a:t>
            </a:r>
            <a:r>
              <a:rPr lang="en-US" b="1" dirty="0" smtClean="0"/>
              <a:t> </a:t>
            </a:r>
            <a:r>
              <a:rPr lang="en-US" b="1" dirty="0" err="1" smtClean="0"/>
              <a:t>Lichtes</a:t>
            </a:r>
            <a:r>
              <a:rPr lang="en-US" b="1" dirty="0" smtClean="0"/>
              <a:t>,” </a:t>
            </a:r>
            <a:r>
              <a:rPr lang="en-US" b="1" i="1" dirty="0" err="1" smtClean="0"/>
              <a:t>Sitzungsberichte</a:t>
            </a:r>
            <a:r>
              <a:rPr lang="en-US" b="1" i="1" dirty="0" smtClean="0"/>
              <a:t> </a:t>
            </a:r>
            <a:r>
              <a:rPr lang="en-US" b="1" i="1" dirty="0" err="1" smtClean="0"/>
              <a:t>der</a:t>
            </a:r>
            <a:r>
              <a:rPr lang="en-US" b="1" i="1" dirty="0" smtClean="0"/>
              <a:t> </a:t>
            </a:r>
            <a:r>
              <a:rPr lang="en-US" b="1" i="1" dirty="0" err="1" smtClean="0"/>
              <a:t>Preussischen</a:t>
            </a:r>
            <a:r>
              <a:rPr lang="en-US" b="1" i="1" dirty="0" smtClean="0"/>
              <a:t> </a:t>
            </a:r>
            <a:r>
              <a:rPr lang="en-US" b="1" i="1" dirty="0" err="1" smtClean="0"/>
              <a:t>Akademie</a:t>
            </a:r>
            <a:r>
              <a:rPr lang="en-US" b="1" i="1" dirty="0" smtClean="0"/>
              <a:t> </a:t>
            </a:r>
            <a:r>
              <a:rPr lang="en-US" b="1" i="1" dirty="0" err="1" smtClean="0"/>
              <a:t>der</a:t>
            </a:r>
            <a:r>
              <a:rPr lang="en-US" b="1" i="1" dirty="0" smtClean="0"/>
              <a:t> </a:t>
            </a:r>
            <a:r>
              <a:rPr lang="en-US" b="1" i="1" dirty="0" err="1" smtClean="0"/>
              <a:t>Wissenschaften</a:t>
            </a:r>
            <a:r>
              <a:rPr lang="en-US" b="1" i="1" dirty="0" smtClean="0"/>
              <a:t>, Phys.-math. </a:t>
            </a:r>
            <a:r>
              <a:rPr lang="en-US" b="1" i="1" dirty="0" err="1" smtClean="0"/>
              <a:t>Klasse</a:t>
            </a:r>
            <a:r>
              <a:rPr lang="en-US" b="1" i="1" dirty="0" smtClean="0"/>
              <a:t>, </a:t>
            </a:r>
            <a:r>
              <a:rPr lang="en-US" b="1" dirty="0" smtClean="0"/>
              <a:t>1926</a:t>
            </a:r>
          </a:p>
          <a:p>
            <a:pPr eaLnBrk="1" fontAlgn="auto" hangingPunct="1">
              <a:spcAft>
                <a:spcPts val="0"/>
              </a:spcAft>
              <a:buFont typeface="Arial" pitchFamily="34" charset="0"/>
              <a:buChar char="•"/>
              <a:defRPr/>
            </a:pPr>
            <a:endParaRPr lang="en-US" b="1" dirty="0" smtClean="0"/>
          </a:p>
          <a:p>
            <a:pPr eaLnBrk="1" fontAlgn="auto" hangingPunct="1">
              <a:spcAft>
                <a:spcPts val="0"/>
              </a:spcAft>
              <a:buFont typeface="Arial" pitchFamily="34" charset="0"/>
              <a:buChar char="•"/>
              <a:defRPr/>
            </a:pPr>
            <a:endParaRPr lang="en-US" b="1" dirty="0" smtClean="0"/>
          </a:p>
          <a:p>
            <a:pPr eaLnBrk="1" fontAlgn="auto" hangingPunct="1">
              <a:spcAft>
                <a:spcPts val="0"/>
              </a:spcAft>
              <a:buFont typeface="Arial" pitchFamily="34" charset="0"/>
              <a:buChar char="•"/>
              <a:defRPr/>
            </a:pP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3"/>
          <p:cNvSpPr>
            <a:spLocks noGrp="1"/>
          </p:cNvSpPr>
          <p:nvPr>
            <p:ph type="title"/>
          </p:nvPr>
        </p:nvSpPr>
        <p:spPr/>
        <p:txBody>
          <a:bodyPr/>
          <a:lstStyle/>
          <a:p>
            <a:pPr eaLnBrk="1" hangingPunct="1"/>
            <a:r>
              <a:rPr lang="en-US" sz="6600" b="1" smtClean="0">
                <a:solidFill>
                  <a:srgbClr val="0070C0"/>
                </a:solidFill>
              </a:rPr>
              <a:t>Max Born</a:t>
            </a:r>
          </a:p>
        </p:txBody>
      </p:sp>
      <p:pic>
        <p:nvPicPr>
          <p:cNvPr id="67586" name="Picture 4" descr="http://photos.aip.org/history/Thumbnails/born_max_a8.jpg"/>
          <p:cNvPicPr>
            <a:picLocks noChangeAspect="1"/>
          </p:cNvPicPr>
          <p:nvPr/>
        </p:nvPicPr>
        <p:blipFill>
          <a:blip r:embed="rId3" cstate="print"/>
          <a:srcRect/>
          <a:stretch>
            <a:fillRect/>
          </a:stretch>
        </p:blipFill>
        <p:spPr bwMode="auto">
          <a:xfrm>
            <a:off x="2362200" y="1417638"/>
            <a:ext cx="4672013" cy="7040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457200" y="838200"/>
            <a:ext cx="8229600" cy="1143000"/>
          </a:xfrm>
        </p:spPr>
        <p:txBody>
          <a:bodyPr/>
          <a:lstStyle/>
          <a:p>
            <a:pPr eaLnBrk="1" hangingPunct="1"/>
            <a:r>
              <a:rPr lang="en-US" sz="4800" b="1" smtClean="0">
                <a:solidFill>
                  <a:srgbClr val="0070C0"/>
                </a:solidFill>
              </a:rPr>
              <a:t>Einstein to Born, 22 August 1921</a:t>
            </a:r>
            <a:endParaRPr lang="en-US" sz="4800" smtClean="0"/>
          </a:p>
        </p:txBody>
      </p:sp>
      <p:sp>
        <p:nvSpPr>
          <p:cNvPr id="69634" name="Content Placeholder 2"/>
          <p:cNvSpPr>
            <a:spLocks noGrp="1"/>
          </p:cNvSpPr>
          <p:nvPr>
            <p:ph idx="1"/>
          </p:nvPr>
        </p:nvSpPr>
        <p:spPr>
          <a:xfrm>
            <a:off x="457200" y="2179638"/>
            <a:ext cx="8229600" cy="4525962"/>
          </a:xfrm>
        </p:spPr>
        <p:txBody>
          <a:bodyPr/>
          <a:lstStyle/>
          <a:p>
            <a:pPr eaLnBrk="1" hangingPunct="1">
              <a:buFont typeface="Arial" charset="0"/>
              <a:buNone/>
            </a:pPr>
            <a:r>
              <a:rPr lang="en-US" smtClean="0"/>
              <a:t>	</a:t>
            </a:r>
            <a:r>
              <a:rPr lang="en-US" b="1" smtClean="0"/>
              <a:t>I have just thought of a very interesting and fairly simple experiment on the nature of the emission of light. I hope to be able to carry it out soon.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b="1" smtClean="0">
                <a:solidFill>
                  <a:srgbClr val="0070C0"/>
                </a:solidFill>
              </a:rPr>
              <a:t>Einstein to Born, 30 December 1921</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b="1" dirty="0" smtClean="0"/>
              <a:t>	The experiment on light emission has now been completed …. The result: the light emitted by moving particles of canal rays is strictly monochromatic while, according to the wave theory, the color of the elementary emission should be different in different directions. It is thus </a:t>
            </a:r>
            <a:r>
              <a:rPr lang="en-US" b="1" dirty="0" smtClean="0">
                <a:solidFill>
                  <a:srgbClr val="FF0000"/>
                </a:solidFill>
              </a:rPr>
              <a:t>proved</a:t>
            </a:r>
            <a:r>
              <a:rPr lang="en-US" b="1" dirty="0" smtClean="0"/>
              <a:t> that </a:t>
            </a:r>
            <a:r>
              <a:rPr lang="en-US" b="1" dirty="0" smtClean="0">
                <a:solidFill>
                  <a:srgbClr val="FF0000"/>
                </a:solidFill>
              </a:rPr>
              <a:t>the wave field does not really exist</a:t>
            </a:r>
            <a:r>
              <a:rPr lang="en-US" b="1" dirty="0" smtClean="0"/>
              <a:t> …. </a:t>
            </a:r>
            <a:r>
              <a:rPr lang="en-US" b="1" dirty="0" smtClean="0">
                <a:solidFill>
                  <a:srgbClr val="FF0000"/>
                </a:solidFill>
              </a:rPr>
              <a:t>This has been my most impressive scientific experience in years</a:t>
            </a:r>
            <a:r>
              <a:rPr lang="en-US" b="1" dirty="0" smtClean="0"/>
              <a:t>.</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b="1" smtClean="0">
                <a:solidFill>
                  <a:srgbClr val="0070C0"/>
                </a:solidFill>
              </a:rPr>
              <a:t>Einstein to Born, ? January 1922</a:t>
            </a:r>
            <a:endParaRPr lang="en-US" smtClean="0"/>
          </a:p>
        </p:txBody>
      </p:sp>
      <p:sp>
        <p:nvSpPr>
          <p:cNvPr id="73730" name="Content Placeholder 2"/>
          <p:cNvSpPr>
            <a:spLocks noGrp="1"/>
          </p:cNvSpPr>
          <p:nvPr>
            <p:ph idx="1"/>
          </p:nvPr>
        </p:nvSpPr>
        <p:spPr/>
        <p:txBody>
          <a:bodyPr/>
          <a:lstStyle/>
          <a:p>
            <a:pPr eaLnBrk="1" hangingPunct="1">
              <a:buFont typeface="Arial" charset="0"/>
              <a:buNone/>
            </a:pPr>
            <a:r>
              <a:rPr lang="en-US" smtClean="0"/>
              <a:t>	</a:t>
            </a:r>
            <a:r>
              <a:rPr lang="en-US" b="1" smtClean="0"/>
              <a:t>[T]he experiment …how simple it is. The trick is this: the positive ray particle, according to the wave theory, continuously emits variable colors in different directions. Such a wave travels in dispersive media with a velocity that is a function of position. Thus the wave surfaces should be bent as in terrestrial refraction. But </a:t>
            </a:r>
            <a:r>
              <a:rPr lang="en-US" b="1" smtClean="0">
                <a:solidFill>
                  <a:srgbClr val="FF0000"/>
                </a:solidFill>
              </a:rPr>
              <a:t>the experimental result is reliably negative</a:t>
            </a:r>
            <a:r>
              <a:rPr lang="en-US" b="1" smtClean="0"/>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457200" y="533400"/>
            <a:ext cx="8229600" cy="1143000"/>
          </a:xfrm>
        </p:spPr>
        <p:txBody>
          <a:bodyPr/>
          <a:lstStyle/>
          <a:p>
            <a:pPr eaLnBrk="1" hangingPunct="1"/>
            <a:r>
              <a:rPr lang="en-US" sz="4800" b="1" smtClean="0">
                <a:solidFill>
                  <a:srgbClr val="0070C0"/>
                </a:solidFill>
              </a:rPr>
              <a:t>Einstein to Born, 18 January 1922</a:t>
            </a:r>
            <a:endParaRPr lang="en-US" sz="4800" smtClean="0"/>
          </a:p>
        </p:txBody>
      </p:sp>
      <p:sp>
        <p:nvSpPr>
          <p:cNvPr id="75778" name="Content Placeholder 2"/>
          <p:cNvSpPr>
            <a:spLocks noGrp="1"/>
          </p:cNvSpPr>
          <p:nvPr>
            <p:ph idx="1"/>
          </p:nvPr>
        </p:nvSpPr>
        <p:spPr>
          <a:xfrm>
            <a:off x="457200" y="1951038"/>
            <a:ext cx="8229600" cy="4525962"/>
          </a:xfrm>
        </p:spPr>
        <p:txBody>
          <a:bodyPr/>
          <a:lstStyle/>
          <a:p>
            <a:pPr eaLnBrk="1" hangingPunct="1">
              <a:buFont typeface="Arial" charset="0"/>
              <a:buNone/>
            </a:pPr>
            <a:r>
              <a:rPr lang="en-US" smtClean="0"/>
              <a:t>	</a:t>
            </a:r>
            <a:r>
              <a:rPr lang="en-US" b="1" smtClean="0"/>
              <a:t>Laue is </a:t>
            </a:r>
            <a:r>
              <a:rPr lang="en-US" b="1" smtClean="0">
                <a:solidFill>
                  <a:srgbClr val="FF0000"/>
                </a:solidFill>
              </a:rPr>
              <a:t>violently opposed </a:t>
            </a:r>
            <a:r>
              <a:rPr lang="en-US" b="1" smtClean="0"/>
              <a:t>to my experiment, or rather </a:t>
            </a:r>
            <a:r>
              <a:rPr lang="en-US" b="1" smtClean="0">
                <a:solidFill>
                  <a:srgbClr val="FF0000"/>
                </a:solidFill>
              </a:rPr>
              <a:t>my interpretation </a:t>
            </a:r>
            <a:r>
              <a:rPr lang="en-US" b="1" smtClean="0"/>
              <a:t>of it. He maintains that the wave theory does not involve any deflection of rays whatsoever. … Today there was a </a:t>
            </a:r>
            <a:r>
              <a:rPr lang="en-US" b="1" smtClean="0">
                <a:solidFill>
                  <a:srgbClr val="FF0000"/>
                </a:solidFill>
              </a:rPr>
              <a:t>great dispute at the Colloquium</a:t>
            </a:r>
            <a:r>
              <a:rPr lang="en-US" b="1" smtClean="0"/>
              <a:t>, to be continued next time.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b="1" smtClean="0">
                <a:solidFill>
                  <a:srgbClr val="0070C0"/>
                </a:solidFill>
              </a:rPr>
              <a:t>Einstein to Born, Undated 1922</a:t>
            </a:r>
            <a:endParaRPr lang="en-US" smtClean="0"/>
          </a:p>
        </p:txBody>
      </p:sp>
      <p:sp>
        <p:nvSpPr>
          <p:cNvPr id="77826" name="Content Placeholder 2"/>
          <p:cNvSpPr>
            <a:spLocks noGrp="1"/>
          </p:cNvSpPr>
          <p:nvPr>
            <p:ph idx="1"/>
          </p:nvPr>
        </p:nvSpPr>
        <p:spPr/>
        <p:txBody>
          <a:bodyPr/>
          <a:lstStyle/>
          <a:p>
            <a:pPr eaLnBrk="1" hangingPunct="1">
              <a:buFont typeface="Arial" charset="0"/>
              <a:buNone/>
            </a:pPr>
            <a:r>
              <a:rPr lang="en-US" smtClean="0"/>
              <a:t>	</a:t>
            </a:r>
            <a:r>
              <a:rPr lang="en-US" b="1" smtClean="0"/>
              <a:t>I too committed a </a:t>
            </a:r>
            <a:r>
              <a:rPr lang="en-US" b="1" smtClean="0">
                <a:solidFill>
                  <a:srgbClr val="FF0000"/>
                </a:solidFill>
              </a:rPr>
              <a:t>monumental blunder </a:t>
            </a:r>
            <a:r>
              <a:rPr lang="en-US" b="1" smtClean="0"/>
              <a:t>some time ago (my experiment on the emission of light with positive rays), but one must not take it too seriously. </a:t>
            </a:r>
            <a:r>
              <a:rPr lang="en-US" b="1" smtClean="0">
                <a:solidFill>
                  <a:srgbClr val="FF0000"/>
                </a:solidFill>
              </a:rPr>
              <a:t>Death alone can save one from making such blunders</a:t>
            </a:r>
            <a:r>
              <a:rPr lang="en-US" b="1" smtClean="0"/>
              <a:t>. I greatly admire the </a:t>
            </a:r>
            <a:r>
              <a:rPr lang="en-US" b="1" smtClean="0">
                <a:solidFill>
                  <a:srgbClr val="FF0000"/>
                </a:solidFill>
              </a:rPr>
              <a:t>sure instinct </a:t>
            </a:r>
            <a:r>
              <a:rPr lang="en-US" b="1" smtClean="0"/>
              <a:t>that </a:t>
            </a:r>
            <a:r>
              <a:rPr lang="en-US" b="1" smtClean="0">
                <a:solidFill>
                  <a:srgbClr val="FF0000"/>
                </a:solidFill>
              </a:rPr>
              <a:t>guides</a:t>
            </a:r>
            <a:r>
              <a:rPr lang="en-US" b="1" smtClean="0"/>
              <a:t> all of </a:t>
            </a:r>
            <a:r>
              <a:rPr lang="en-US" b="1" smtClean="0">
                <a:solidFill>
                  <a:srgbClr val="FF0000"/>
                </a:solidFill>
              </a:rPr>
              <a:t>Bohr’s work</a:t>
            </a:r>
            <a:r>
              <a:rPr lang="en-US" b="1" smtClean="0"/>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b="1" smtClean="0">
                <a:solidFill>
                  <a:srgbClr val="0070C0"/>
                </a:solidFill>
              </a:rPr>
              <a:t>Einstein to Born, 29 April 1924</a:t>
            </a:r>
            <a:endParaRPr lang="en-US" smtClean="0"/>
          </a:p>
        </p:txBody>
      </p:sp>
      <p:sp>
        <p:nvSpPr>
          <p:cNvPr id="79874" name="Content Placeholder 2"/>
          <p:cNvSpPr>
            <a:spLocks noGrp="1"/>
          </p:cNvSpPr>
          <p:nvPr>
            <p:ph idx="1"/>
          </p:nvPr>
        </p:nvSpPr>
        <p:spPr/>
        <p:txBody>
          <a:bodyPr/>
          <a:lstStyle/>
          <a:p>
            <a:pPr eaLnBrk="1" hangingPunct="1">
              <a:lnSpc>
                <a:spcPct val="90000"/>
              </a:lnSpc>
              <a:buFont typeface="Arial" charset="0"/>
              <a:buNone/>
            </a:pPr>
            <a:r>
              <a:rPr lang="en-US" sz="3000" b="1" smtClean="0"/>
              <a:t>	Bohr’s opinion about radiation is of great interest. But I should not want to be forced into </a:t>
            </a:r>
            <a:r>
              <a:rPr lang="en-US" sz="3000" b="1" smtClean="0">
                <a:solidFill>
                  <a:srgbClr val="FF0000"/>
                </a:solidFill>
              </a:rPr>
              <a:t>abandoning strict causality </a:t>
            </a:r>
            <a:r>
              <a:rPr lang="en-US" sz="3000" b="1" smtClean="0"/>
              <a:t>without </a:t>
            </a:r>
            <a:r>
              <a:rPr lang="en-US" sz="3000" b="1" smtClean="0">
                <a:solidFill>
                  <a:srgbClr val="FF0000"/>
                </a:solidFill>
              </a:rPr>
              <a:t>defending it more strongly</a:t>
            </a:r>
            <a:r>
              <a:rPr lang="en-US" sz="3000" b="1" smtClean="0"/>
              <a:t> than I have so far. I find the idea quite intolerable that </a:t>
            </a:r>
            <a:r>
              <a:rPr lang="en-US" sz="3000" b="1" smtClean="0">
                <a:solidFill>
                  <a:srgbClr val="FF0000"/>
                </a:solidFill>
              </a:rPr>
              <a:t>an electron </a:t>
            </a:r>
            <a:r>
              <a:rPr lang="en-US" sz="3000" b="1" smtClean="0"/>
              <a:t>exposed to radiation should choose </a:t>
            </a:r>
            <a:r>
              <a:rPr lang="en-US" sz="3000" b="1" i="1" smtClean="0"/>
              <a:t>of its </a:t>
            </a:r>
            <a:r>
              <a:rPr lang="en-US" sz="3000" b="1" i="1" smtClean="0">
                <a:solidFill>
                  <a:srgbClr val="FF0000"/>
                </a:solidFill>
              </a:rPr>
              <a:t>own free will</a:t>
            </a:r>
            <a:r>
              <a:rPr lang="en-US" sz="3000" b="1" smtClean="0"/>
              <a:t>, not only the moment to jump off, but also its direction. In that case </a:t>
            </a:r>
            <a:r>
              <a:rPr lang="en-US" sz="3000" b="1" smtClean="0">
                <a:solidFill>
                  <a:srgbClr val="FF0000"/>
                </a:solidFill>
              </a:rPr>
              <a:t>I would rather be a cobbler, or even an employee in a gaming house, than a physicist</a:t>
            </a:r>
            <a:r>
              <a:rPr lang="en-US" sz="3000" b="1" smtClean="0"/>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57200"/>
            <a:ext cx="8229600" cy="1143000"/>
          </a:xfrm>
          <a:prstGeom prst="rect">
            <a:avLst/>
          </a:prstGeom>
        </p:spPr>
        <p:txBody>
          <a:bodyPr/>
          <a:lstStyle/>
          <a:p>
            <a:pPr algn="ctr" fontAlgn="auto">
              <a:spcAft>
                <a:spcPts val="0"/>
              </a:spcAft>
              <a:defRPr/>
            </a:pPr>
            <a:r>
              <a:rPr lang="en-US" sz="4400" b="1" dirty="0">
                <a:solidFill>
                  <a:srgbClr val="0070C0"/>
                </a:solidFill>
                <a:latin typeface="+mj-lt"/>
                <a:ea typeface="+mj-ea"/>
                <a:cs typeface="+mj-cs"/>
              </a:rPr>
              <a:t>Einstein’s Two Experiments</a:t>
            </a:r>
          </a:p>
        </p:txBody>
      </p:sp>
      <p:sp>
        <p:nvSpPr>
          <p:cNvPr id="5" name="Content Placeholder 2"/>
          <p:cNvSpPr txBox="1">
            <a:spLocks/>
          </p:cNvSpPr>
          <p:nvPr/>
        </p:nvSpPr>
        <p:spPr>
          <a:xfrm>
            <a:off x="381000" y="1493838"/>
            <a:ext cx="8229600" cy="4525962"/>
          </a:xfrm>
          <a:prstGeom prst="rect">
            <a:avLst/>
          </a:prstGeom>
        </p:spPr>
        <p:txBody>
          <a:bodyPr>
            <a:normAutofit fontScale="77500" lnSpcReduction="20000"/>
          </a:bodyPr>
          <a:lstStyle/>
          <a:p>
            <a:pPr marL="342900" indent="-342900" fontAlgn="auto">
              <a:spcBef>
                <a:spcPct val="20000"/>
              </a:spcBef>
              <a:spcAft>
                <a:spcPts val="0"/>
              </a:spcAft>
              <a:buFont typeface="Arial" pitchFamily="34" charset="0"/>
              <a:buNone/>
              <a:defRPr/>
            </a:pPr>
            <a:r>
              <a:rPr lang="en-US" sz="3200" b="1" dirty="0">
                <a:latin typeface="+mn-lt"/>
              </a:rPr>
              <a:t>1) “</a:t>
            </a:r>
            <a:r>
              <a:rPr lang="en-US" sz="3200" b="1" dirty="0" err="1">
                <a:latin typeface="+mn-lt"/>
              </a:rPr>
              <a:t>Ein</a:t>
            </a:r>
            <a:r>
              <a:rPr lang="en-US" sz="3200" b="1" dirty="0">
                <a:latin typeface="+mn-lt"/>
              </a:rPr>
              <a:t> den </a:t>
            </a:r>
            <a:r>
              <a:rPr lang="en-US" sz="3200" b="1" dirty="0" err="1">
                <a:latin typeface="+mn-lt"/>
              </a:rPr>
              <a:t>Elementarprozess</a:t>
            </a:r>
            <a:r>
              <a:rPr lang="en-US" sz="3200" b="1" dirty="0">
                <a:latin typeface="+mn-lt"/>
              </a:rPr>
              <a:t> </a:t>
            </a:r>
            <a:r>
              <a:rPr lang="en-US" sz="3200" b="1" dirty="0" err="1">
                <a:latin typeface="+mn-lt"/>
              </a:rPr>
              <a:t>der</a:t>
            </a:r>
            <a:r>
              <a:rPr lang="en-US" sz="3200" b="1" dirty="0">
                <a:latin typeface="+mn-lt"/>
              </a:rPr>
              <a:t> </a:t>
            </a:r>
            <a:r>
              <a:rPr lang="en-US" sz="3200" b="1" dirty="0" err="1">
                <a:latin typeface="+mn-lt"/>
              </a:rPr>
              <a:t>Lichtemission</a:t>
            </a:r>
            <a:r>
              <a:rPr lang="en-US" sz="3200" b="1" dirty="0">
                <a:latin typeface="+mn-lt"/>
              </a:rPr>
              <a:t> </a:t>
            </a:r>
            <a:r>
              <a:rPr lang="en-US" sz="3200" b="1" dirty="0" err="1">
                <a:latin typeface="+mn-lt"/>
              </a:rPr>
              <a:t>betreffendes</a:t>
            </a:r>
            <a:r>
              <a:rPr lang="en-US" sz="3200" b="1" dirty="0">
                <a:latin typeface="+mn-lt"/>
              </a:rPr>
              <a:t> Experiment,”</a:t>
            </a:r>
            <a:r>
              <a:rPr lang="en-US" sz="3200" b="1" i="1" dirty="0">
                <a:latin typeface="+mn-lt"/>
              </a:rPr>
              <a:t> </a:t>
            </a:r>
            <a:r>
              <a:rPr lang="en-US" sz="3200" b="1" i="1" dirty="0" err="1">
                <a:latin typeface="+mn-lt"/>
              </a:rPr>
              <a:t>Sitzungsberichte</a:t>
            </a:r>
            <a:r>
              <a:rPr lang="en-US" sz="3200" b="1" i="1" dirty="0">
                <a:latin typeface="+mn-lt"/>
              </a:rPr>
              <a:t> </a:t>
            </a:r>
            <a:r>
              <a:rPr lang="en-US" sz="3200" b="1" i="1" dirty="0" err="1">
                <a:latin typeface="+mn-lt"/>
              </a:rPr>
              <a:t>der</a:t>
            </a:r>
            <a:r>
              <a:rPr lang="en-US" sz="3200" b="1" i="1" dirty="0">
                <a:latin typeface="+mn-lt"/>
              </a:rPr>
              <a:t> </a:t>
            </a:r>
            <a:r>
              <a:rPr lang="en-US" sz="3200" b="1" i="1" dirty="0" err="1">
                <a:latin typeface="+mn-lt"/>
              </a:rPr>
              <a:t>Preussischen</a:t>
            </a:r>
            <a:r>
              <a:rPr lang="en-US" sz="3200" b="1" i="1" dirty="0">
                <a:latin typeface="+mn-lt"/>
              </a:rPr>
              <a:t> </a:t>
            </a:r>
            <a:r>
              <a:rPr lang="en-US" sz="3200" b="1" i="1" dirty="0" err="1">
                <a:latin typeface="+mn-lt"/>
              </a:rPr>
              <a:t>Akademie</a:t>
            </a:r>
            <a:r>
              <a:rPr lang="en-US" sz="3200" b="1" i="1" dirty="0">
                <a:latin typeface="+mn-lt"/>
              </a:rPr>
              <a:t> </a:t>
            </a:r>
            <a:r>
              <a:rPr lang="en-US" sz="3200" b="1" i="1" dirty="0" err="1">
                <a:latin typeface="+mn-lt"/>
              </a:rPr>
              <a:t>der</a:t>
            </a:r>
            <a:r>
              <a:rPr lang="en-US" sz="3200" b="1" i="1" dirty="0">
                <a:latin typeface="+mn-lt"/>
              </a:rPr>
              <a:t> </a:t>
            </a:r>
            <a:r>
              <a:rPr lang="en-US" sz="3200" b="1" i="1" dirty="0" err="1">
                <a:latin typeface="+mn-lt"/>
              </a:rPr>
              <a:t>Wissenschaften</a:t>
            </a:r>
            <a:r>
              <a:rPr lang="en-US" sz="3200" b="1" dirty="0">
                <a:latin typeface="+mn-lt"/>
              </a:rPr>
              <a:t>, </a:t>
            </a:r>
            <a:r>
              <a:rPr lang="en-US" sz="3200" b="1" i="1" dirty="0">
                <a:latin typeface="+mn-lt"/>
              </a:rPr>
              <a:t>Phys.-math. </a:t>
            </a:r>
            <a:r>
              <a:rPr lang="en-US" sz="3200" b="1" i="1" dirty="0" err="1">
                <a:latin typeface="+mn-lt"/>
              </a:rPr>
              <a:t>Klasse</a:t>
            </a:r>
            <a:r>
              <a:rPr lang="en-US" sz="3200" b="1" i="1" dirty="0">
                <a:latin typeface="+mn-lt"/>
              </a:rPr>
              <a:t>, </a:t>
            </a:r>
            <a:r>
              <a:rPr lang="en-US" sz="3200" b="1" dirty="0">
                <a:latin typeface="+mn-lt"/>
              </a:rPr>
              <a:t>1921</a:t>
            </a:r>
          </a:p>
          <a:p>
            <a:pPr marL="342900" indent="-342900" fontAlgn="auto">
              <a:spcBef>
                <a:spcPct val="20000"/>
              </a:spcBef>
              <a:spcAft>
                <a:spcPts val="0"/>
              </a:spcAft>
              <a:buFont typeface="Arial" pitchFamily="34" charset="0"/>
              <a:buNone/>
              <a:defRPr/>
            </a:pPr>
            <a:r>
              <a:rPr lang="en-US" sz="3200" b="1" dirty="0">
                <a:latin typeface="+mn-lt"/>
              </a:rPr>
              <a:t>	“</a:t>
            </a:r>
            <a:r>
              <a:rPr lang="en-US" sz="3200" b="1" dirty="0" err="1">
                <a:latin typeface="+mn-lt"/>
              </a:rPr>
              <a:t>Theorie</a:t>
            </a:r>
            <a:r>
              <a:rPr lang="en-US" sz="3200" b="1" dirty="0">
                <a:latin typeface="+mn-lt"/>
              </a:rPr>
              <a:t> </a:t>
            </a:r>
            <a:r>
              <a:rPr lang="en-US" sz="3200" b="1" dirty="0" err="1">
                <a:latin typeface="+mn-lt"/>
              </a:rPr>
              <a:t>der</a:t>
            </a:r>
            <a:r>
              <a:rPr lang="en-US" sz="3200" b="1" dirty="0">
                <a:latin typeface="+mn-lt"/>
              </a:rPr>
              <a:t> </a:t>
            </a:r>
            <a:r>
              <a:rPr lang="en-US" sz="3200" b="1" dirty="0" err="1">
                <a:latin typeface="+mn-lt"/>
              </a:rPr>
              <a:t>Lichtfortpflanzung</a:t>
            </a:r>
            <a:r>
              <a:rPr lang="en-US" sz="3200" b="1" dirty="0">
                <a:latin typeface="+mn-lt"/>
              </a:rPr>
              <a:t> in </a:t>
            </a:r>
            <a:r>
              <a:rPr lang="en-US" sz="3200" b="1" dirty="0" err="1">
                <a:latin typeface="+mn-lt"/>
              </a:rPr>
              <a:t>dispergierenden</a:t>
            </a:r>
            <a:r>
              <a:rPr lang="en-US" sz="3200" b="1" dirty="0">
                <a:latin typeface="+mn-lt"/>
              </a:rPr>
              <a:t> </a:t>
            </a:r>
            <a:r>
              <a:rPr lang="en-US" sz="3200" b="1" dirty="0" err="1">
                <a:latin typeface="+mn-lt"/>
              </a:rPr>
              <a:t>Medien</a:t>
            </a:r>
            <a:r>
              <a:rPr lang="en-US" sz="3200" b="1" dirty="0">
                <a:latin typeface="+mn-lt"/>
              </a:rPr>
              <a:t>,” </a:t>
            </a:r>
            <a:r>
              <a:rPr lang="en-US" sz="3200" b="1" i="1" dirty="0">
                <a:latin typeface="+mn-lt"/>
              </a:rPr>
              <a:t>ibid</a:t>
            </a:r>
            <a:r>
              <a:rPr lang="en-US" sz="3200" b="1" dirty="0">
                <a:latin typeface="+mn-lt"/>
              </a:rPr>
              <a:t>., 1922</a:t>
            </a:r>
          </a:p>
          <a:p>
            <a:pPr marL="342900" indent="-342900" fontAlgn="auto">
              <a:spcBef>
                <a:spcPct val="20000"/>
              </a:spcBef>
              <a:spcAft>
                <a:spcPts val="0"/>
              </a:spcAft>
              <a:buFont typeface="Arial" pitchFamily="34" charset="0"/>
              <a:buChar char="•"/>
              <a:defRPr/>
            </a:pPr>
            <a:endParaRPr lang="en-US" sz="3200" b="1" dirty="0">
              <a:latin typeface="+mn-lt"/>
            </a:endParaRPr>
          </a:p>
          <a:p>
            <a:pPr marL="342900" indent="-342900" fontAlgn="auto">
              <a:spcBef>
                <a:spcPct val="20000"/>
              </a:spcBef>
              <a:spcAft>
                <a:spcPts val="0"/>
              </a:spcAft>
              <a:buFont typeface="Arial" pitchFamily="34" charset="0"/>
              <a:buNone/>
              <a:defRPr/>
            </a:pPr>
            <a:r>
              <a:rPr lang="en-US" sz="3200" b="1" dirty="0">
                <a:latin typeface="+mn-lt"/>
              </a:rPr>
              <a:t>2) “</a:t>
            </a:r>
            <a:r>
              <a:rPr lang="en-US" sz="3200" b="1" dirty="0" err="1">
                <a:solidFill>
                  <a:srgbClr val="FF0000"/>
                </a:solidFill>
                <a:latin typeface="+mn-lt"/>
              </a:rPr>
              <a:t>Vorschlag</a:t>
            </a:r>
            <a:r>
              <a:rPr lang="en-US" sz="3200" b="1" dirty="0">
                <a:solidFill>
                  <a:srgbClr val="FF0000"/>
                </a:solidFill>
                <a:latin typeface="+mn-lt"/>
              </a:rPr>
              <a:t> </a:t>
            </a:r>
            <a:r>
              <a:rPr lang="en-US" sz="3200" b="1" dirty="0" err="1">
                <a:solidFill>
                  <a:srgbClr val="FF0000"/>
                </a:solidFill>
                <a:latin typeface="+mn-lt"/>
              </a:rPr>
              <a:t>zu</a:t>
            </a:r>
            <a:r>
              <a:rPr lang="en-US" sz="3200" b="1" dirty="0">
                <a:solidFill>
                  <a:srgbClr val="FF0000"/>
                </a:solidFill>
                <a:latin typeface="+mn-lt"/>
              </a:rPr>
              <a:t> </a:t>
            </a:r>
            <a:r>
              <a:rPr lang="en-US" sz="3200" b="1" dirty="0" err="1">
                <a:solidFill>
                  <a:srgbClr val="FF0000"/>
                </a:solidFill>
                <a:latin typeface="+mn-lt"/>
              </a:rPr>
              <a:t>einem</a:t>
            </a:r>
            <a:r>
              <a:rPr lang="en-US" sz="3200" b="1" dirty="0">
                <a:solidFill>
                  <a:srgbClr val="FF0000"/>
                </a:solidFill>
                <a:latin typeface="+mn-lt"/>
              </a:rPr>
              <a:t> die </a:t>
            </a:r>
            <a:r>
              <a:rPr lang="en-US" sz="3200" b="1" dirty="0" err="1">
                <a:solidFill>
                  <a:srgbClr val="FF0000"/>
                </a:solidFill>
                <a:latin typeface="+mn-lt"/>
              </a:rPr>
              <a:t>Natur</a:t>
            </a:r>
            <a:r>
              <a:rPr lang="en-US" sz="3200" b="1" dirty="0">
                <a:solidFill>
                  <a:srgbClr val="FF0000"/>
                </a:solidFill>
                <a:latin typeface="+mn-lt"/>
              </a:rPr>
              <a:t> des </a:t>
            </a:r>
            <a:r>
              <a:rPr lang="en-US" sz="3200" b="1" dirty="0" err="1">
                <a:solidFill>
                  <a:srgbClr val="FF0000"/>
                </a:solidFill>
                <a:latin typeface="+mn-lt"/>
              </a:rPr>
              <a:t>elementaren</a:t>
            </a:r>
            <a:r>
              <a:rPr lang="en-US" sz="3200" b="1" dirty="0">
                <a:solidFill>
                  <a:srgbClr val="FF0000"/>
                </a:solidFill>
                <a:latin typeface="+mn-lt"/>
              </a:rPr>
              <a:t> </a:t>
            </a:r>
            <a:r>
              <a:rPr lang="en-US" sz="3200" b="1" dirty="0" err="1">
                <a:solidFill>
                  <a:srgbClr val="FF0000"/>
                </a:solidFill>
                <a:latin typeface="+mn-lt"/>
              </a:rPr>
              <a:t>Strahlungs</a:t>
            </a:r>
            <a:r>
              <a:rPr lang="en-US" sz="3200" b="1" dirty="0">
                <a:solidFill>
                  <a:srgbClr val="FF0000"/>
                </a:solidFill>
                <a:latin typeface="+mn-lt"/>
              </a:rPr>
              <a:t>-emissions-</a:t>
            </a:r>
            <a:r>
              <a:rPr lang="en-US" sz="3200" b="1" dirty="0" err="1">
                <a:solidFill>
                  <a:srgbClr val="FF0000"/>
                </a:solidFill>
                <a:latin typeface="+mn-lt"/>
              </a:rPr>
              <a:t>prozesses</a:t>
            </a:r>
            <a:r>
              <a:rPr lang="en-US" sz="3200" b="1" dirty="0">
                <a:solidFill>
                  <a:srgbClr val="FF0000"/>
                </a:solidFill>
                <a:latin typeface="+mn-lt"/>
              </a:rPr>
              <a:t> </a:t>
            </a:r>
            <a:r>
              <a:rPr lang="en-US" sz="3200" b="1" dirty="0" err="1">
                <a:solidFill>
                  <a:srgbClr val="FF0000"/>
                </a:solidFill>
                <a:latin typeface="+mn-lt"/>
              </a:rPr>
              <a:t>betreffenden</a:t>
            </a:r>
            <a:r>
              <a:rPr lang="en-US" sz="3200" b="1" dirty="0">
                <a:solidFill>
                  <a:srgbClr val="FF0000"/>
                </a:solidFill>
                <a:latin typeface="+mn-lt"/>
              </a:rPr>
              <a:t> Experiment</a:t>
            </a:r>
            <a:r>
              <a:rPr lang="en-US" sz="3200" b="1" dirty="0">
                <a:latin typeface="+mn-lt"/>
              </a:rPr>
              <a:t>,”</a:t>
            </a:r>
            <a:r>
              <a:rPr lang="en-US" sz="3200" b="1" i="1" dirty="0">
                <a:latin typeface="+mn-lt"/>
              </a:rPr>
              <a:t> </a:t>
            </a:r>
            <a:r>
              <a:rPr lang="en-US" sz="3200" b="1" dirty="0">
                <a:latin typeface="+mn-lt"/>
              </a:rPr>
              <a:t>16 March 1926, </a:t>
            </a:r>
            <a:r>
              <a:rPr lang="en-US" sz="3200" b="1" i="1" dirty="0">
                <a:latin typeface="+mn-lt"/>
              </a:rPr>
              <a:t>die </a:t>
            </a:r>
            <a:r>
              <a:rPr lang="en-US" sz="3200" b="1" i="1" dirty="0" err="1">
                <a:latin typeface="+mn-lt"/>
              </a:rPr>
              <a:t>Naturwissenschaften</a:t>
            </a:r>
            <a:r>
              <a:rPr lang="en-US" sz="3200" b="1" i="1" dirty="0">
                <a:latin typeface="+mn-lt"/>
              </a:rPr>
              <a:t> </a:t>
            </a:r>
            <a:r>
              <a:rPr lang="en-US" sz="3200" b="1" dirty="0">
                <a:latin typeface="+mn-lt"/>
              </a:rPr>
              <a:t>“</a:t>
            </a:r>
            <a:r>
              <a:rPr lang="en-US" sz="3200" b="1" dirty="0" err="1">
                <a:solidFill>
                  <a:srgbClr val="FF0000"/>
                </a:solidFill>
                <a:latin typeface="+mn-lt"/>
              </a:rPr>
              <a:t>Interferenzeigenschaften</a:t>
            </a:r>
            <a:r>
              <a:rPr lang="en-US" sz="3200" b="1" dirty="0">
                <a:solidFill>
                  <a:srgbClr val="FF0000"/>
                </a:solidFill>
                <a:latin typeface="+mn-lt"/>
              </a:rPr>
              <a:t> des </a:t>
            </a:r>
            <a:r>
              <a:rPr lang="en-US" sz="3200" b="1" dirty="0" err="1">
                <a:solidFill>
                  <a:srgbClr val="FF0000"/>
                </a:solidFill>
                <a:latin typeface="+mn-lt"/>
              </a:rPr>
              <a:t>durch</a:t>
            </a:r>
            <a:r>
              <a:rPr lang="en-US" sz="3200" b="1" dirty="0">
                <a:solidFill>
                  <a:srgbClr val="FF0000"/>
                </a:solidFill>
                <a:latin typeface="+mn-lt"/>
              </a:rPr>
              <a:t> </a:t>
            </a:r>
            <a:r>
              <a:rPr lang="en-US" sz="3200" b="1" dirty="0" err="1">
                <a:solidFill>
                  <a:srgbClr val="FF0000"/>
                </a:solidFill>
                <a:latin typeface="+mn-lt"/>
              </a:rPr>
              <a:t>Kanalstrahlen</a:t>
            </a:r>
            <a:r>
              <a:rPr lang="en-US" sz="3200" b="1" dirty="0">
                <a:solidFill>
                  <a:srgbClr val="FF0000"/>
                </a:solidFill>
                <a:latin typeface="+mn-lt"/>
              </a:rPr>
              <a:t> </a:t>
            </a:r>
            <a:r>
              <a:rPr lang="en-US" sz="3200" b="1" dirty="0" err="1">
                <a:solidFill>
                  <a:srgbClr val="FF0000"/>
                </a:solidFill>
                <a:latin typeface="+mn-lt"/>
              </a:rPr>
              <a:t>emittierten</a:t>
            </a:r>
            <a:r>
              <a:rPr lang="en-US" sz="3200" b="1" dirty="0">
                <a:solidFill>
                  <a:srgbClr val="FF0000"/>
                </a:solidFill>
                <a:latin typeface="+mn-lt"/>
              </a:rPr>
              <a:t> </a:t>
            </a:r>
            <a:r>
              <a:rPr lang="en-US" sz="3200" b="1" dirty="0" err="1">
                <a:solidFill>
                  <a:srgbClr val="FF0000"/>
                </a:solidFill>
                <a:latin typeface="+mn-lt"/>
              </a:rPr>
              <a:t>Lichtes</a:t>
            </a:r>
            <a:r>
              <a:rPr lang="en-US" sz="3200" b="1" dirty="0">
                <a:latin typeface="+mn-lt"/>
              </a:rPr>
              <a:t>,”  8 July 1926, </a:t>
            </a:r>
            <a:r>
              <a:rPr lang="en-US" sz="3200" b="1" i="1" dirty="0" err="1">
                <a:latin typeface="+mn-lt"/>
              </a:rPr>
              <a:t>Sitzungsberichte</a:t>
            </a:r>
            <a:r>
              <a:rPr lang="en-US" sz="3200" b="1" i="1" dirty="0">
                <a:latin typeface="+mn-lt"/>
              </a:rPr>
              <a:t> </a:t>
            </a:r>
            <a:r>
              <a:rPr lang="en-US" sz="3200" b="1" i="1" dirty="0" err="1">
                <a:latin typeface="+mn-lt"/>
              </a:rPr>
              <a:t>der</a:t>
            </a:r>
            <a:r>
              <a:rPr lang="en-US" sz="3200" b="1" i="1" dirty="0">
                <a:latin typeface="+mn-lt"/>
              </a:rPr>
              <a:t> </a:t>
            </a:r>
            <a:r>
              <a:rPr lang="en-US" sz="3200" b="1" i="1" dirty="0" err="1">
                <a:latin typeface="+mn-lt"/>
              </a:rPr>
              <a:t>Preussischen</a:t>
            </a:r>
            <a:r>
              <a:rPr lang="en-US" sz="3200" b="1" i="1" dirty="0">
                <a:latin typeface="+mn-lt"/>
              </a:rPr>
              <a:t> </a:t>
            </a:r>
            <a:r>
              <a:rPr lang="en-US" sz="3200" b="1" i="1" dirty="0" err="1">
                <a:latin typeface="+mn-lt"/>
              </a:rPr>
              <a:t>Akademie</a:t>
            </a:r>
            <a:r>
              <a:rPr lang="en-US" sz="3200" b="1" i="1" dirty="0">
                <a:latin typeface="+mn-lt"/>
              </a:rPr>
              <a:t> </a:t>
            </a:r>
            <a:r>
              <a:rPr lang="en-US" sz="3200" b="1" i="1" dirty="0" err="1">
                <a:latin typeface="+mn-lt"/>
              </a:rPr>
              <a:t>der</a:t>
            </a:r>
            <a:r>
              <a:rPr lang="en-US" sz="3200" b="1" i="1" dirty="0">
                <a:latin typeface="+mn-lt"/>
              </a:rPr>
              <a:t> </a:t>
            </a:r>
            <a:r>
              <a:rPr lang="en-US" sz="3200" b="1" i="1" dirty="0" err="1">
                <a:latin typeface="+mn-lt"/>
              </a:rPr>
              <a:t>Wissenschaften</a:t>
            </a:r>
            <a:r>
              <a:rPr lang="en-US" sz="3200" b="1" i="1" dirty="0">
                <a:latin typeface="+mn-lt"/>
              </a:rPr>
              <a:t>, Phys.-math. </a:t>
            </a:r>
            <a:r>
              <a:rPr lang="en-US" sz="3200" b="1" i="1" dirty="0" err="1">
                <a:latin typeface="+mn-lt"/>
              </a:rPr>
              <a:t>Klasse</a:t>
            </a:r>
            <a:endParaRPr lang="en-US" sz="3200" b="1" dirty="0">
              <a:latin typeface="+mn-lt"/>
            </a:endParaRPr>
          </a:p>
          <a:p>
            <a:pPr marL="342900" indent="-342900" fontAlgn="auto">
              <a:spcBef>
                <a:spcPct val="20000"/>
              </a:spcBef>
              <a:spcAft>
                <a:spcPts val="0"/>
              </a:spcAft>
              <a:buFont typeface="Arial" pitchFamily="34" charset="0"/>
              <a:buChar char="•"/>
              <a:defRPr/>
            </a:pPr>
            <a:endParaRPr lang="en-US" sz="3200" b="1" dirty="0">
              <a:latin typeface="+mn-lt"/>
            </a:endParaRPr>
          </a:p>
          <a:p>
            <a:pPr marL="342900" indent="-342900" fontAlgn="auto">
              <a:spcBef>
                <a:spcPct val="20000"/>
              </a:spcBef>
              <a:spcAft>
                <a:spcPts val="0"/>
              </a:spcAft>
              <a:buFont typeface="Arial" pitchFamily="34" charset="0"/>
              <a:buChar char="•"/>
              <a:defRPr/>
            </a:pPr>
            <a:endParaRPr lang="en-US" sz="3200" b="1" dirty="0">
              <a:latin typeface="+mn-lt"/>
            </a:endParaRPr>
          </a:p>
          <a:p>
            <a:pPr marL="342900" indent="-342900" fontAlgn="auto">
              <a:spcBef>
                <a:spcPct val="20000"/>
              </a:spcBef>
              <a:spcAft>
                <a:spcPts val="0"/>
              </a:spcAft>
              <a:buFont typeface="Arial" pitchFamily="34" charset="0"/>
              <a:buChar char="•"/>
              <a:defRPr/>
            </a:pPr>
            <a:endParaRPr lang="en-US" sz="3200" b="1" dirty="0">
              <a:latin typeface="+mn-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3"/>
          <p:cNvSpPr>
            <a:spLocks noGrp="1"/>
          </p:cNvSpPr>
          <p:nvPr>
            <p:ph type="title"/>
          </p:nvPr>
        </p:nvSpPr>
        <p:spPr/>
        <p:txBody>
          <a:bodyPr/>
          <a:lstStyle/>
          <a:p>
            <a:pPr eaLnBrk="1" hangingPunct="1"/>
            <a:r>
              <a:rPr lang="en-US" sz="5400" b="1" smtClean="0">
                <a:solidFill>
                  <a:srgbClr val="0070C0"/>
                </a:solidFill>
              </a:rPr>
              <a:t>Emil Rupp</a:t>
            </a:r>
          </a:p>
        </p:txBody>
      </p:sp>
      <p:pic>
        <p:nvPicPr>
          <p:cNvPr id="83970" name="Picture 2" descr="dee5b359554ce119b166a0cf5ee86461_image_document_large_featured_borderless.jpg (416×500)"/>
          <p:cNvPicPr>
            <a:picLocks noChangeAspect="1" noChangeArrowheads="1"/>
          </p:cNvPicPr>
          <p:nvPr/>
        </p:nvPicPr>
        <p:blipFill>
          <a:blip r:embed="rId3" cstate="print"/>
          <a:srcRect/>
          <a:stretch>
            <a:fillRect/>
          </a:stretch>
        </p:blipFill>
        <p:spPr bwMode="auto">
          <a:xfrm>
            <a:off x="2514600" y="1524000"/>
            <a:ext cx="3962400" cy="476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pPr eaLnBrk="1" hangingPunct="1"/>
            <a:r>
              <a:rPr lang="en-US" sz="4000" b="1" i="1" smtClean="0">
                <a:solidFill>
                  <a:srgbClr val="0070C0"/>
                </a:solidFill>
              </a:rPr>
              <a:t>“Interferenzuntersuchungen an Kanalstrahlen</a:t>
            </a:r>
            <a:r>
              <a:rPr lang="en-US" sz="4000" b="1" smtClean="0">
                <a:solidFill>
                  <a:srgbClr val="0070C0"/>
                </a:solidFill>
              </a:rPr>
              <a:t>,” October 1925</a:t>
            </a:r>
          </a:p>
        </p:txBody>
      </p:sp>
      <p:sp>
        <p:nvSpPr>
          <p:cNvPr id="86018" name="Content Placeholder 2"/>
          <p:cNvSpPr>
            <a:spLocks noGrp="1"/>
          </p:cNvSpPr>
          <p:nvPr>
            <p:ph idx="1"/>
          </p:nvPr>
        </p:nvSpPr>
        <p:spPr>
          <a:xfrm>
            <a:off x="457200" y="1874838"/>
            <a:ext cx="8229600" cy="4525962"/>
          </a:xfrm>
        </p:spPr>
        <p:txBody>
          <a:bodyPr/>
          <a:lstStyle/>
          <a:p>
            <a:pPr eaLnBrk="1" hangingPunct="1">
              <a:buFont typeface="Arial" charset="0"/>
              <a:buNone/>
            </a:pPr>
            <a:r>
              <a:rPr lang="en-US" b="1" smtClean="0"/>
              <a:t>	Rupp’s </a:t>
            </a:r>
            <a:r>
              <a:rPr lang="en-US" b="1" i="1" smtClean="0"/>
              <a:t>Habilitationsschrift</a:t>
            </a:r>
            <a:r>
              <a:rPr lang="en-US" b="1" smtClean="0"/>
              <a:t>, University of Heidelberg, published in </a:t>
            </a:r>
            <a:r>
              <a:rPr lang="en-US" b="1" i="1" smtClean="0"/>
              <a:t>Annalen der Physik, </a:t>
            </a:r>
            <a:r>
              <a:rPr lang="en-US" b="1" smtClean="0"/>
              <a:t>February 1926. In it he proposed a way to carryout out Einstein’s proposed experiment, which he proceeded to do. The results were reported in: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70C0"/>
                </a:solidFill>
              </a:rPr>
              <a:t>“</a:t>
            </a:r>
            <a:r>
              <a:rPr lang="en-US" b="1" dirty="0" err="1" smtClean="0">
                <a:solidFill>
                  <a:srgbClr val="0070C0"/>
                </a:solidFill>
              </a:rPr>
              <a:t>Über</a:t>
            </a:r>
            <a:r>
              <a:rPr lang="en-US" b="1" dirty="0" smtClean="0">
                <a:solidFill>
                  <a:srgbClr val="0070C0"/>
                </a:solidFill>
              </a:rPr>
              <a:t> die </a:t>
            </a:r>
            <a:r>
              <a:rPr lang="en-US" b="1" dirty="0" err="1" smtClean="0">
                <a:solidFill>
                  <a:srgbClr val="0070C0"/>
                </a:solidFill>
              </a:rPr>
              <a:t>Interferenzfähigkeit</a:t>
            </a:r>
            <a:r>
              <a:rPr lang="en-US" b="1" dirty="0" smtClean="0">
                <a:solidFill>
                  <a:srgbClr val="0070C0"/>
                </a:solidFill>
              </a:rPr>
              <a:t> des </a:t>
            </a:r>
            <a:r>
              <a:rPr lang="en-US" b="1" dirty="0" err="1" smtClean="0">
                <a:solidFill>
                  <a:srgbClr val="0070C0"/>
                </a:solidFill>
              </a:rPr>
              <a:t>Kanalstrahllichtes</a:t>
            </a:r>
            <a:r>
              <a:rPr lang="en-US" b="1" dirty="0" smtClean="0">
                <a:solidFill>
                  <a:srgbClr val="0070C0"/>
                </a:solidFill>
              </a:rPr>
              <a:t>”</a:t>
            </a:r>
            <a:endParaRPr lang="en-US" b="1" dirty="0">
              <a:solidFill>
                <a:srgbClr val="0070C0"/>
              </a:solidFill>
            </a:endParaRPr>
          </a:p>
        </p:txBody>
      </p:sp>
      <p:sp>
        <p:nvSpPr>
          <p:cNvPr id="92162" name="Content Placeholder 2"/>
          <p:cNvSpPr>
            <a:spLocks noGrp="1"/>
          </p:cNvSpPr>
          <p:nvPr>
            <p:ph idx="1"/>
          </p:nvPr>
        </p:nvSpPr>
        <p:spPr/>
        <p:txBody>
          <a:bodyPr/>
          <a:lstStyle/>
          <a:p>
            <a:pPr eaLnBrk="1" hangingPunct="1">
              <a:buFont typeface="Arial" charset="0"/>
              <a:buNone/>
            </a:pPr>
            <a:r>
              <a:rPr lang="en-US" b="1" smtClean="0"/>
              <a:t>	Dated August 1926, presented by Einstein at the 21 October meeting of the Prussian Academy, published in the 1926 volume of the Academy’s </a:t>
            </a:r>
            <a:r>
              <a:rPr lang="en-US" b="1" i="1" smtClean="0"/>
              <a:t>Sitzungsberichte.</a:t>
            </a:r>
          </a:p>
          <a:p>
            <a:pPr eaLnBrk="1" hangingPunct="1">
              <a:buFont typeface="Arial" charset="0"/>
              <a:buNone/>
            </a:pPr>
            <a:r>
              <a:rPr lang="en-US" b="1" i="1" smtClean="0"/>
              <a:t>	</a:t>
            </a:r>
            <a:r>
              <a:rPr lang="en-US" b="1" smtClean="0"/>
              <a:t>It </a:t>
            </a:r>
            <a:r>
              <a:rPr lang="en-US" b="1" smtClean="0">
                <a:solidFill>
                  <a:srgbClr val="FF0000"/>
                </a:solidFill>
              </a:rPr>
              <a:t>confirmed Einstein’s predicted results</a:t>
            </a:r>
            <a:r>
              <a:rPr lang="en-US" b="1" smtClean="0"/>
              <a:t>, which </a:t>
            </a:r>
            <a:r>
              <a:rPr lang="en-US" b="1" smtClean="0">
                <a:solidFill>
                  <a:srgbClr val="FF0000"/>
                </a:solidFill>
              </a:rPr>
              <a:t>Joos</a:t>
            </a:r>
            <a:r>
              <a:rPr lang="en-US" b="1" smtClean="0"/>
              <a:t> had  already shown to be </a:t>
            </a:r>
            <a:r>
              <a:rPr lang="en-US" b="1" smtClean="0">
                <a:solidFill>
                  <a:srgbClr val="FF0000"/>
                </a:solidFill>
              </a:rPr>
              <a:t>indistinguishable from the wave theory’s predictions</a:t>
            </a:r>
            <a:r>
              <a:rPr lang="en-US" b="1" smtClean="0"/>
              <a:t>.</a:t>
            </a:r>
            <a:endParaRPr lang="en-US" b="1" i="1" smtClean="0"/>
          </a:p>
          <a:p>
            <a:pPr eaLnBrk="1" hangingPunct="1">
              <a:buFont typeface="Arial" charset="0"/>
              <a:buNone/>
            </a:pPr>
            <a:endParaRPr lang="en-US" b="1" i="1"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sz="5400" b="1" smtClean="0">
                <a:solidFill>
                  <a:srgbClr val="0070C0"/>
                </a:solidFill>
              </a:rPr>
              <a:t>Georg Joos</a:t>
            </a:r>
          </a:p>
        </p:txBody>
      </p:sp>
      <p:pic>
        <p:nvPicPr>
          <p:cNvPr id="88066" name="Picture 2" descr="25da94336c.jpg (143×205)"/>
          <p:cNvPicPr>
            <a:picLocks noChangeAspect="1" noChangeArrowheads="1"/>
          </p:cNvPicPr>
          <p:nvPr/>
        </p:nvPicPr>
        <p:blipFill>
          <a:blip r:embed="rId3" cstate="print"/>
          <a:srcRect/>
          <a:stretch>
            <a:fillRect/>
          </a:stretch>
        </p:blipFill>
        <p:spPr bwMode="auto">
          <a:xfrm>
            <a:off x="2743200" y="1295400"/>
            <a:ext cx="3635375" cy="5211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2"/>
          <p:cNvSpPr>
            <a:spLocks noGrp="1"/>
          </p:cNvSpPr>
          <p:nvPr>
            <p:ph type="title"/>
          </p:nvPr>
        </p:nvSpPr>
        <p:spPr>
          <a:xfrm>
            <a:off x="457200" y="609600"/>
            <a:ext cx="8229600" cy="1143000"/>
          </a:xfrm>
        </p:spPr>
        <p:txBody>
          <a:bodyPr/>
          <a:lstStyle/>
          <a:p>
            <a:pPr eaLnBrk="1" hangingPunct="1"/>
            <a:r>
              <a:rPr lang="en-US" sz="3200" b="1" smtClean="0">
                <a:solidFill>
                  <a:srgbClr val="0070C0"/>
                </a:solidFill>
              </a:rPr>
              <a:t>“Modulation und Fourieranalyse im sichtbaren Spektralbreich,” 18 May 1926, </a:t>
            </a:r>
            <a:r>
              <a:rPr lang="en-US" sz="3200" b="1" i="1" smtClean="0">
                <a:solidFill>
                  <a:srgbClr val="0070C0"/>
                </a:solidFill>
              </a:rPr>
              <a:t>Physikalische Zeitschrift</a:t>
            </a:r>
            <a:endParaRPr lang="en-US" sz="3200" b="1" smtClean="0">
              <a:solidFill>
                <a:srgbClr val="0070C0"/>
              </a:solidFill>
            </a:endParaRPr>
          </a:p>
        </p:txBody>
      </p:sp>
      <p:sp>
        <p:nvSpPr>
          <p:cNvPr id="90114" name="Content Placeholder 3"/>
          <p:cNvSpPr>
            <a:spLocks noGrp="1"/>
          </p:cNvSpPr>
          <p:nvPr>
            <p:ph idx="1"/>
          </p:nvPr>
        </p:nvSpPr>
        <p:spPr>
          <a:xfrm>
            <a:off x="457200" y="2103438"/>
            <a:ext cx="8229600" cy="4525962"/>
          </a:xfrm>
        </p:spPr>
        <p:txBody>
          <a:bodyPr/>
          <a:lstStyle/>
          <a:p>
            <a:pPr eaLnBrk="1" hangingPunct="1">
              <a:buFont typeface="Arial" charset="0"/>
              <a:buNone/>
            </a:pPr>
            <a:r>
              <a:rPr lang="en-US" smtClean="0"/>
              <a:t>	</a:t>
            </a:r>
            <a:r>
              <a:rPr lang="en-US" b="1" smtClean="0"/>
              <a:t>Joos analyzed Einstein’s proposed experiment and showed that the predicted results did not differ from those of the wave theory. So the experiment did not allow one to arrive at any decision between the wave and particle pictures.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3"/>
          <p:cNvSpPr>
            <a:spLocks noGrp="1"/>
          </p:cNvSpPr>
          <p:nvPr>
            <p:ph type="title"/>
          </p:nvPr>
        </p:nvSpPr>
        <p:spPr>
          <a:xfrm>
            <a:off x="1030288" y="133350"/>
            <a:ext cx="3008312" cy="1162050"/>
          </a:xfrm>
        </p:spPr>
        <p:txBody>
          <a:bodyPr/>
          <a:lstStyle/>
          <a:p>
            <a:pPr eaLnBrk="1" hangingPunct="1"/>
            <a:r>
              <a:rPr lang="en-US" sz="3600" smtClean="0">
                <a:solidFill>
                  <a:srgbClr val="0070C0"/>
                </a:solidFill>
              </a:rPr>
              <a:t> John C. Slater</a:t>
            </a:r>
          </a:p>
        </p:txBody>
      </p:sp>
      <p:sp>
        <p:nvSpPr>
          <p:cNvPr id="5" name="Content Placeholder 4"/>
          <p:cNvSpPr>
            <a:spLocks noGrp="1"/>
          </p:cNvSpPr>
          <p:nvPr>
            <p:ph idx="1"/>
          </p:nvPr>
        </p:nvSpPr>
        <p:spPr/>
        <p:txBody>
          <a:bodyPr rtlCol="0">
            <a:normAutofit/>
          </a:bodyPr>
          <a:lstStyle/>
          <a:p>
            <a:pPr marL="0" eaLnBrk="1" fontAlgn="auto" hangingPunct="1">
              <a:lnSpc>
                <a:spcPct val="115000"/>
              </a:lnSpc>
              <a:spcBef>
                <a:spcPts val="0"/>
              </a:spcBef>
              <a:spcAft>
                <a:spcPts val="1000"/>
              </a:spcAft>
              <a:buFont typeface="Arial" pitchFamily="34" charset="0"/>
              <a:buChar char="•"/>
              <a:defRPr/>
            </a:pPr>
            <a:endParaRPr lang="en-US" dirty="0" smtClean="0">
              <a:ea typeface="Calibri"/>
              <a:cs typeface="Times New Roman"/>
            </a:endParaRP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a:p>
        </p:txBody>
      </p:sp>
      <p:sp>
        <p:nvSpPr>
          <p:cNvPr id="6" name="Text Placeholder 5"/>
          <p:cNvSpPr>
            <a:spLocks noGrp="1"/>
          </p:cNvSpPr>
          <p:nvPr>
            <p:ph type="body" sz="half" idx="2"/>
          </p:nvPr>
        </p:nvSpPr>
        <p:spPr>
          <a:xfrm>
            <a:off x="954088" y="1371600"/>
            <a:ext cx="3008312" cy="4691063"/>
          </a:xfrm>
        </p:spPr>
        <p:txBody>
          <a:bodyPr rtlCol="0">
            <a:normAutofit lnSpcReduction="10000"/>
          </a:bodyPr>
          <a:lstStyle/>
          <a:p>
            <a:pPr eaLnBrk="1" fontAlgn="auto" hangingPunct="1">
              <a:spcAft>
                <a:spcPts val="0"/>
              </a:spcAft>
              <a:buFont typeface="Arial" pitchFamily="34" charset="0"/>
              <a:buNone/>
              <a:defRPr/>
            </a:pPr>
            <a:r>
              <a:rPr lang="en-US" sz="2400" b="1" dirty="0" smtClean="0"/>
              <a:t>Received his PhD in physics from Harvard University in 1923. He then studied at Cambridge and Copenhagen, and returned to Harvard in 1925. From 1930 to 1966, Slater was a professor of physics at the Massachusetts Institute of Technology</a:t>
            </a:r>
            <a:endParaRPr lang="en-US" sz="2400" b="1" dirty="0"/>
          </a:p>
        </p:txBody>
      </p:sp>
      <p:sp>
        <p:nvSpPr>
          <p:cNvPr id="98308"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98309" name="Picture 1" descr="SlaterPort2.jpg (150×157)"/>
          <p:cNvPicPr>
            <a:picLocks noChangeAspect="1" noChangeArrowheads="1"/>
          </p:cNvPicPr>
          <p:nvPr/>
        </p:nvPicPr>
        <p:blipFill>
          <a:blip r:embed="rId3" cstate="print"/>
          <a:srcRect/>
          <a:stretch>
            <a:fillRect/>
          </a:stretch>
        </p:blipFill>
        <p:spPr bwMode="auto">
          <a:xfrm>
            <a:off x="4038600" y="990600"/>
            <a:ext cx="4543425" cy="4754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70C0"/>
                </a:solidFill>
              </a:rPr>
              <a:t>Report on Conversation in Leiden (Bohr to Slater, 28 January 1926).</a:t>
            </a:r>
            <a:endParaRPr lang="en-US" b="1" dirty="0">
              <a:solidFill>
                <a:srgbClr val="0070C0"/>
              </a:solidFill>
            </a:endParaRPr>
          </a:p>
        </p:txBody>
      </p:sp>
      <p:sp>
        <p:nvSpPr>
          <p:cNvPr id="100354" name="Content Placeholder 2"/>
          <p:cNvSpPr>
            <a:spLocks noGrp="1"/>
          </p:cNvSpPr>
          <p:nvPr>
            <p:ph idx="1"/>
          </p:nvPr>
        </p:nvSpPr>
        <p:spPr>
          <a:xfrm>
            <a:off x="457200" y="1722438"/>
            <a:ext cx="8229600" cy="4525962"/>
          </a:xfrm>
        </p:spPr>
        <p:txBody>
          <a:bodyPr/>
          <a:lstStyle/>
          <a:p>
            <a:pPr eaLnBrk="1" hangingPunct="1">
              <a:buFont typeface="Arial" charset="0"/>
              <a:buNone/>
            </a:pPr>
            <a:r>
              <a:rPr lang="en-US" sz="3600" b="1" smtClean="0"/>
              <a:t> “I believe that Einstein agrees with us in the general ideas, and that especially he has </a:t>
            </a:r>
            <a:r>
              <a:rPr lang="en-US" sz="3600" b="1" smtClean="0">
                <a:solidFill>
                  <a:srgbClr val="FF0000"/>
                </a:solidFill>
              </a:rPr>
              <a:t>given up any hope </a:t>
            </a:r>
            <a:r>
              <a:rPr lang="en-US" sz="3600" b="1" smtClean="0"/>
              <a:t>of proving the correctness of the </a:t>
            </a:r>
            <a:r>
              <a:rPr lang="en-US" sz="3600" b="1" smtClean="0">
                <a:solidFill>
                  <a:srgbClr val="FF0000"/>
                </a:solidFill>
              </a:rPr>
              <a:t>light quantum </a:t>
            </a:r>
            <a:r>
              <a:rPr lang="en-US" sz="3600" b="1" smtClean="0"/>
              <a:t>theory by establishing </a:t>
            </a:r>
            <a:r>
              <a:rPr lang="en-US" sz="3600" b="1" smtClean="0">
                <a:solidFill>
                  <a:srgbClr val="FF0000"/>
                </a:solidFill>
              </a:rPr>
              <a:t>contradictions</a:t>
            </a:r>
            <a:r>
              <a:rPr lang="en-US" sz="3600" b="1" smtClean="0"/>
              <a:t> with the </a:t>
            </a:r>
            <a:r>
              <a:rPr lang="en-US" sz="3600" b="1" smtClean="0">
                <a:solidFill>
                  <a:srgbClr val="FF0000"/>
                </a:solidFill>
              </a:rPr>
              <a:t>wave theory </a:t>
            </a:r>
            <a:r>
              <a:rPr lang="en-US" sz="3600" b="1" smtClean="0"/>
              <a:t>description of </a:t>
            </a:r>
            <a:r>
              <a:rPr lang="en-US" sz="3600" b="1" smtClean="0">
                <a:solidFill>
                  <a:srgbClr val="FF0000"/>
                </a:solidFill>
              </a:rPr>
              <a:t>optical phenomena</a:t>
            </a:r>
            <a:r>
              <a:rPr lang="en-US" sz="3600" b="1" smtClean="0"/>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600" b="1">
                <a:solidFill>
                  <a:srgbClr val="0070C0"/>
                </a:solidFill>
                <a:latin typeface="+mj-lt"/>
                <a:ea typeface="+mj-ea"/>
                <a:cs typeface="+mj-cs"/>
              </a:rPr>
              <a:t>Outline of my talk</a:t>
            </a:r>
            <a:endParaRPr lang="en-US" sz="6600" b="1" dirty="0">
              <a:solidFill>
                <a:srgbClr val="0070C0"/>
              </a:solidFill>
              <a:latin typeface="+mj-lt"/>
              <a:ea typeface="+mj-ea"/>
              <a:cs typeface="+mj-cs"/>
            </a:endParaRPr>
          </a:p>
        </p:txBody>
      </p:sp>
      <p:sp>
        <p:nvSpPr>
          <p:cNvPr id="5" name="Content Placeholder 2"/>
          <p:cNvSpPr txBox="1">
            <a:spLocks/>
          </p:cNvSpPr>
          <p:nvPr/>
        </p:nvSpPr>
        <p:spPr>
          <a:xfrm>
            <a:off x="533400" y="1600200"/>
            <a:ext cx="8229600" cy="4525963"/>
          </a:xfrm>
          <a:prstGeom prst="rect">
            <a:avLst/>
          </a:prstGeom>
        </p:spPr>
        <p:txBody>
          <a:bodyPr>
            <a:normAutofit lnSpcReduction="10000"/>
          </a:bodyPr>
          <a:lstStyle/>
          <a:p>
            <a:pPr marL="342900" indent="-342900" fontAlgn="auto">
              <a:spcBef>
                <a:spcPct val="20000"/>
              </a:spcBef>
              <a:spcAft>
                <a:spcPts val="0"/>
              </a:spcAft>
              <a:buFont typeface="Arial" pitchFamily="34" charset="0"/>
              <a:buNone/>
              <a:defRPr/>
            </a:pPr>
            <a:r>
              <a:rPr lang="en-US" sz="3200" dirty="0">
                <a:latin typeface="+mn-lt"/>
              </a:rPr>
              <a:t>	</a:t>
            </a:r>
            <a:r>
              <a:rPr lang="en-US" sz="3200" b="1" dirty="0">
                <a:latin typeface="+mn-lt"/>
              </a:rPr>
              <a:t>1) The Correspondence Principle</a:t>
            </a:r>
          </a:p>
          <a:p>
            <a:pPr marL="342900" indent="-342900" fontAlgn="auto">
              <a:spcBef>
                <a:spcPct val="20000"/>
              </a:spcBef>
              <a:spcAft>
                <a:spcPts val="0"/>
              </a:spcAft>
              <a:buFont typeface="Arial" pitchFamily="34" charset="0"/>
              <a:buNone/>
              <a:defRPr/>
            </a:pPr>
            <a:r>
              <a:rPr lang="en-US" sz="3200" b="1" dirty="0">
                <a:latin typeface="+mn-lt"/>
              </a:rPr>
              <a:t>	2) </a:t>
            </a:r>
            <a:r>
              <a:rPr lang="en-US" sz="3200" b="1" dirty="0" err="1">
                <a:latin typeface="+mn-lt"/>
              </a:rPr>
              <a:t>Complementarity</a:t>
            </a:r>
            <a:r>
              <a:rPr lang="en-US" sz="3200" b="1" dirty="0">
                <a:latin typeface="+mn-lt"/>
              </a:rPr>
              <a:t>:</a:t>
            </a:r>
          </a:p>
          <a:p>
            <a:pPr marL="342900" indent="-342900" fontAlgn="auto">
              <a:spcBef>
                <a:spcPct val="20000"/>
              </a:spcBef>
              <a:spcAft>
                <a:spcPts val="0"/>
              </a:spcAft>
              <a:buFont typeface="Arial" pitchFamily="34" charset="0"/>
              <a:buNone/>
              <a:defRPr/>
            </a:pPr>
            <a:r>
              <a:rPr lang="en-US" sz="3200" b="1" dirty="0">
                <a:latin typeface="+mn-lt"/>
              </a:rPr>
              <a:t>		a) The role of Einstein’s experiments</a:t>
            </a:r>
          </a:p>
          <a:p>
            <a:pPr marL="342900" indent="-342900" fontAlgn="auto">
              <a:spcBef>
                <a:spcPct val="20000"/>
              </a:spcBef>
              <a:spcAft>
                <a:spcPts val="0"/>
              </a:spcAft>
              <a:buFont typeface="Arial" pitchFamily="34" charset="0"/>
              <a:buNone/>
              <a:defRPr/>
            </a:pPr>
            <a:r>
              <a:rPr lang="en-US" sz="3200" b="1" dirty="0">
                <a:latin typeface="+mn-lt"/>
              </a:rPr>
              <a:t>		b) </a:t>
            </a:r>
            <a:r>
              <a:rPr lang="en-US" sz="3200" b="1" dirty="0">
                <a:solidFill>
                  <a:srgbClr val="FF0000"/>
                </a:solidFill>
                <a:latin typeface="+mn-lt"/>
              </a:rPr>
              <a:t>First formulation of the Principle</a:t>
            </a:r>
          </a:p>
          <a:p>
            <a:pPr marL="342900" indent="-342900" fontAlgn="auto">
              <a:spcBef>
                <a:spcPct val="20000"/>
              </a:spcBef>
              <a:spcAft>
                <a:spcPts val="0"/>
              </a:spcAft>
              <a:buFont typeface="Arial" pitchFamily="34" charset="0"/>
              <a:buNone/>
              <a:defRPr/>
            </a:pPr>
            <a:r>
              <a:rPr lang="en-US" sz="3200" b="1" dirty="0">
                <a:latin typeface="+mn-lt"/>
              </a:rPr>
              <a:t>		c) Evolution of Bohr’s formulations</a:t>
            </a:r>
          </a:p>
          <a:p>
            <a:pPr marL="342900" indent="-342900" fontAlgn="auto">
              <a:spcBef>
                <a:spcPct val="20000"/>
              </a:spcBef>
              <a:spcAft>
                <a:spcPts val="0"/>
              </a:spcAft>
              <a:buFont typeface="Arial" pitchFamily="34" charset="0"/>
              <a:buNone/>
              <a:defRPr/>
            </a:pPr>
            <a:r>
              <a:rPr lang="en-US" sz="3200" b="1" dirty="0">
                <a:latin typeface="+mn-lt"/>
              </a:rPr>
              <a:t>	3) </a:t>
            </a:r>
            <a:r>
              <a:rPr lang="en-US" sz="3200" b="1" dirty="0" err="1">
                <a:latin typeface="+mn-lt"/>
              </a:rPr>
              <a:t>Complementarity</a:t>
            </a:r>
            <a:r>
              <a:rPr lang="en-US" sz="3200" b="1" dirty="0">
                <a:latin typeface="+mn-lt"/>
              </a:rPr>
              <a:t> and Correspondence</a:t>
            </a:r>
          </a:p>
          <a:p>
            <a:pPr marL="342900" indent="-342900" fontAlgn="auto">
              <a:spcBef>
                <a:spcPct val="20000"/>
              </a:spcBef>
              <a:spcAft>
                <a:spcPts val="0"/>
              </a:spcAft>
              <a:buFont typeface="Arial" pitchFamily="34" charset="0"/>
              <a:buNone/>
              <a:defRPr/>
            </a:pPr>
            <a:r>
              <a:rPr lang="en-US" sz="3200" b="1" dirty="0">
                <a:latin typeface="+mn-lt"/>
              </a:rPr>
              <a:t>		a)Electrons </a:t>
            </a:r>
            <a:r>
              <a:rPr lang="en-US" sz="3200" b="1" dirty="0" err="1">
                <a:latin typeface="+mn-lt"/>
              </a:rPr>
              <a:t>vs</a:t>
            </a:r>
            <a:r>
              <a:rPr lang="en-US" sz="3200" b="1" dirty="0">
                <a:latin typeface="+mn-lt"/>
              </a:rPr>
              <a:t> Electromagnetic Fields</a:t>
            </a:r>
          </a:p>
          <a:p>
            <a:pPr marL="342900" indent="-342900" fontAlgn="auto">
              <a:spcBef>
                <a:spcPct val="20000"/>
              </a:spcBef>
              <a:spcAft>
                <a:spcPts val="0"/>
              </a:spcAft>
              <a:buFont typeface="Arial" pitchFamily="34" charset="0"/>
              <a:buNone/>
              <a:defRPr/>
            </a:pPr>
            <a:r>
              <a:rPr lang="en-US" sz="3200" b="1" dirty="0">
                <a:latin typeface="+mn-lt"/>
              </a:rPr>
              <a:t>		b) Einstein and Bohr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pPr eaLnBrk="1" hangingPunct="1"/>
            <a:r>
              <a:rPr lang="en-US" b="1" smtClean="0">
                <a:solidFill>
                  <a:srgbClr val="0070C0"/>
                </a:solidFill>
              </a:rPr>
              <a:t>First formulation of the Principle</a:t>
            </a:r>
            <a:endParaRPr lang="en-US" smtClean="0">
              <a:solidFill>
                <a:srgbClr val="0070C0"/>
              </a:solidFill>
            </a:endParaRPr>
          </a:p>
        </p:txBody>
      </p:sp>
      <p:sp>
        <p:nvSpPr>
          <p:cNvPr id="104450" name="Content Placeholder 2"/>
          <p:cNvSpPr>
            <a:spLocks noGrp="1"/>
          </p:cNvSpPr>
          <p:nvPr>
            <p:ph idx="1"/>
          </p:nvPr>
        </p:nvSpPr>
        <p:spPr/>
        <p:txBody>
          <a:bodyPr/>
          <a:lstStyle/>
          <a:p>
            <a:pPr eaLnBrk="1" hangingPunct="1">
              <a:buFont typeface="Arial" charset="0"/>
              <a:buNone/>
            </a:pPr>
            <a:r>
              <a:rPr lang="en-US" b="1" smtClean="0"/>
              <a:t>	Analysis of the failure of such attempts as Einstein’s proposed experiments may well have been </a:t>
            </a:r>
            <a:r>
              <a:rPr lang="en-US" b="1" smtClean="0">
                <a:solidFill>
                  <a:srgbClr val="FF0000"/>
                </a:solidFill>
              </a:rPr>
              <a:t>one of the important clues </a:t>
            </a:r>
            <a:r>
              <a:rPr lang="en-US" b="1" smtClean="0"/>
              <a:t>that led </a:t>
            </a:r>
            <a:r>
              <a:rPr lang="en-US" b="1" smtClean="0">
                <a:solidFill>
                  <a:srgbClr val="FF0000"/>
                </a:solidFill>
              </a:rPr>
              <a:t>Bohr</a:t>
            </a:r>
            <a:r>
              <a:rPr lang="en-US" b="1" smtClean="0"/>
              <a:t> to formulate his </a:t>
            </a:r>
            <a:r>
              <a:rPr lang="en-US" b="1" smtClean="0">
                <a:solidFill>
                  <a:srgbClr val="FF0000"/>
                </a:solidFill>
              </a:rPr>
              <a:t>complementarity interpretation </a:t>
            </a:r>
            <a:r>
              <a:rPr lang="en-US" b="1" smtClean="0"/>
              <a:t>of the new </a:t>
            </a:r>
            <a:r>
              <a:rPr lang="en-US" b="1" smtClean="0">
                <a:solidFill>
                  <a:srgbClr val="FF0000"/>
                </a:solidFill>
              </a:rPr>
              <a:t>quantum mechanics</a:t>
            </a:r>
            <a:r>
              <a:rPr lang="en-US" b="1" smtClean="0"/>
              <a:t> of Born and Heisenberg, together with the new </a:t>
            </a:r>
            <a:r>
              <a:rPr lang="en-US" b="1" smtClean="0">
                <a:solidFill>
                  <a:srgbClr val="FF0000"/>
                </a:solidFill>
              </a:rPr>
              <a:t>wave mechanics </a:t>
            </a:r>
            <a:r>
              <a:rPr lang="en-US" b="1" smtClean="0"/>
              <a:t>of de Broglie and Schroedinger</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pPr eaLnBrk="1" hangingPunct="1"/>
            <a:r>
              <a:rPr lang="en-US" b="1" smtClean="0">
                <a:solidFill>
                  <a:srgbClr val="0070C0"/>
                </a:solidFill>
              </a:rPr>
              <a:t>First formulation of the Principle</a:t>
            </a:r>
            <a:endParaRPr lang="en-US" smtClean="0"/>
          </a:p>
        </p:txBody>
      </p:sp>
      <p:sp>
        <p:nvSpPr>
          <p:cNvPr id="106498" name="Content Placeholder 2"/>
          <p:cNvSpPr>
            <a:spLocks noGrp="1"/>
          </p:cNvSpPr>
          <p:nvPr>
            <p:ph idx="1"/>
          </p:nvPr>
        </p:nvSpPr>
        <p:spPr/>
        <p:txBody>
          <a:bodyPr/>
          <a:lstStyle/>
          <a:p>
            <a:pPr eaLnBrk="1" hangingPunct="1">
              <a:buFont typeface="Arial" charset="0"/>
              <a:buNone/>
            </a:pPr>
            <a:r>
              <a:rPr lang="en-US" sz="3600" b="1" smtClean="0"/>
              <a:t>	At any rate, as noted by </a:t>
            </a:r>
            <a:r>
              <a:rPr lang="en-US" sz="3600" b="1" smtClean="0">
                <a:solidFill>
                  <a:srgbClr val="FF0000"/>
                </a:solidFill>
              </a:rPr>
              <a:t>Jørgen Kalckar</a:t>
            </a:r>
            <a:r>
              <a:rPr lang="en-US" sz="3600" b="1" smtClean="0"/>
              <a:t>, it was in a </a:t>
            </a:r>
            <a:r>
              <a:rPr lang="en-US" sz="3600" b="1" smtClean="0">
                <a:solidFill>
                  <a:srgbClr val="FF0000"/>
                </a:solidFill>
              </a:rPr>
              <a:t>letter to Einstein </a:t>
            </a:r>
            <a:r>
              <a:rPr lang="en-US" sz="3600" b="1" smtClean="0"/>
              <a:t>(which included the page proofs of Heisenberg's "uncertainty principle" paper) that Bohr seems </a:t>
            </a:r>
            <a:r>
              <a:rPr lang="en-US" sz="3600" b="1" smtClean="0">
                <a:solidFill>
                  <a:srgbClr val="FF0000"/>
                </a:solidFill>
              </a:rPr>
              <a:t>first</a:t>
            </a:r>
            <a:r>
              <a:rPr lang="en-US" sz="3600" b="1" smtClean="0"/>
              <a:t> to have sketched out the </a:t>
            </a:r>
            <a:r>
              <a:rPr lang="en-US" sz="3600" b="1" smtClean="0">
                <a:solidFill>
                  <a:srgbClr val="FF0000"/>
                </a:solidFill>
              </a:rPr>
              <a:t>complementarity concept</a:t>
            </a:r>
            <a:r>
              <a:rPr lang="en-US" sz="3600" b="1" smtClean="0"/>
              <a:t>.</a:t>
            </a:r>
          </a:p>
          <a:p>
            <a:pPr eaLnBrk="1" hangingPunct="1">
              <a:buFont typeface="Arial" charset="0"/>
              <a:buNone/>
            </a:pPr>
            <a:endParaRPr lang="en-US" sz="3600" b="1"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10" descr="Niels Bohr Collected Works"/>
          <p:cNvPicPr>
            <a:picLocks noChangeAspect="1" noChangeArrowheads="1"/>
          </p:cNvPicPr>
          <p:nvPr/>
        </p:nvPicPr>
        <p:blipFill>
          <a:blip r:embed="rId3" cstate="print"/>
          <a:srcRect/>
          <a:stretch>
            <a:fillRect/>
          </a:stretch>
        </p:blipFill>
        <p:spPr bwMode="auto">
          <a:xfrm>
            <a:off x="-23813" y="1219200"/>
            <a:ext cx="9167813" cy="2286000"/>
          </a:xfrm>
          <a:prstGeom prst="rect">
            <a:avLst/>
          </a:prstGeom>
          <a:noFill/>
          <a:ln w="9525">
            <a:noFill/>
            <a:miter lim="800000"/>
            <a:headEnd/>
            <a:tailEnd/>
          </a:ln>
        </p:spPr>
      </p:pic>
      <p:pic>
        <p:nvPicPr>
          <p:cNvPr id="94210" name="Picture 12" descr="Niels Bohr Collected Works"/>
          <p:cNvPicPr>
            <a:picLocks noChangeAspect="1" noChangeArrowheads="1"/>
          </p:cNvPicPr>
          <p:nvPr/>
        </p:nvPicPr>
        <p:blipFill>
          <a:blip r:embed="rId4" cstate="print"/>
          <a:srcRect/>
          <a:stretch>
            <a:fillRect/>
          </a:stretch>
        </p:blipFill>
        <p:spPr bwMode="auto">
          <a:xfrm>
            <a:off x="-76200" y="0"/>
            <a:ext cx="13250863" cy="1279525"/>
          </a:xfrm>
          <a:prstGeom prst="rect">
            <a:avLst/>
          </a:prstGeom>
          <a:noFill/>
          <a:ln w="9525">
            <a:noFill/>
            <a:miter lim="800000"/>
            <a:headEnd/>
            <a:tailEnd/>
          </a:ln>
        </p:spPr>
      </p:pic>
      <p:sp>
        <p:nvSpPr>
          <p:cNvPr id="94211" name="Rectangle 13"/>
          <p:cNvSpPr>
            <a:spLocks noChangeArrowheads="1"/>
          </p:cNvSpPr>
          <p:nvPr/>
        </p:nvSpPr>
        <p:spPr bwMode="auto">
          <a:xfrm>
            <a:off x="76200" y="3616325"/>
            <a:ext cx="9051925" cy="2862263"/>
          </a:xfrm>
          <a:prstGeom prst="rect">
            <a:avLst/>
          </a:prstGeom>
          <a:noFill/>
          <a:ln w="9525">
            <a:noFill/>
            <a:miter lim="800000"/>
            <a:headEnd/>
            <a:tailEnd/>
          </a:ln>
        </p:spPr>
        <p:txBody>
          <a:bodyPr>
            <a:spAutoFit/>
          </a:bodyPr>
          <a:lstStyle/>
          <a:p>
            <a:r>
              <a:rPr lang="en-US">
                <a:latin typeface="Calibri" pitchFamily="34" charset="0"/>
              </a:rPr>
              <a:t>The project to publish the </a:t>
            </a:r>
            <a:r>
              <a:rPr lang="en-US" b="1">
                <a:latin typeface="Calibri" pitchFamily="34" charset="0"/>
              </a:rPr>
              <a:t>Niels Bohr Collected Works</a:t>
            </a:r>
            <a:r>
              <a:rPr lang="en-US">
                <a:latin typeface="Calibri" pitchFamily="34" charset="0"/>
              </a:rPr>
              <a:t> was conceived by Bohr’s close collaborator Léon Rosenfeld (1904–1974), a physicist, historian of science and Bohr’s close and long-time collaborator. Upon Rosenfeld’s death, another of Bohr’s colleagues, Jens Rud Nielsen (1894–1979), temporarily took responsibility for the publication. In 1977, Erik Rüdinger (1934–2008) was assigned Rosenfeld’s combined tasks as leader of the Niels Bohr Archive and General Editor of the </a:t>
            </a:r>
            <a:r>
              <a:rPr lang="en-US" b="1">
                <a:latin typeface="Calibri" pitchFamily="34" charset="0"/>
              </a:rPr>
              <a:t>Niels Bohr Collected Works.</a:t>
            </a:r>
            <a:r>
              <a:rPr lang="en-US">
                <a:latin typeface="Calibri" pitchFamily="34" charset="0"/>
              </a:rPr>
              <a:t> At the centennial of Bohr’s birth in 1985, the Niels Bohr Archive, which previously had led an unofficial existence in offices provided by the Niels Bohr Institute, was established formally as an independent institution under the auspices of the Danish Ministry of Education on the basis of a deed of gift from Bohr’s widow, Margrethe, who had died the year before.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p:txBody>
          <a:bodyPr/>
          <a:lstStyle/>
          <a:p>
            <a:pPr eaLnBrk="1" hangingPunct="1"/>
            <a:r>
              <a:rPr lang="en-US" b="1" smtClean="0">
                <a:solidFill>
                  <a:srgbClr val="0070C0"/>
                </a:solidFill>
              </a:rPr>
              <a:t>First formulation of the Principle</a:t>
            </a:r>
            <a:endParaRPr lang="en-US" smtClean="0"/>
          </a:p>
        </p:txBody>
      </p:sp>
      <p:sp>
        <p:nvSpPr>
          <p:cNvPr id="108546" name="Content Placeholder 2"/>
          <p:cNvSpPr>
            <a:spLocks noGrp="1"/>
          </p:cNvSpPr>
          <p:nvPr>
            <p:ph idx="1"/>
          </p:nvPr>
        </p:nvSpPr>
        <p:spPr>
          <a:xfrm>
            <a:off x="457200" y="1447800"/>
            <a:ext cx="8229600" cy="4525963"/>
          </a:xfrm>
        </p:spPr>
        <p:txBody>
          <a:bodyPr/>
          <a:lstStyle/>
          <a:p>
            <a:pPr eaLnBrk="1" hangingPunct="1">
              <a:buFont typeface="Arial" charset="0"/>
              <a:buNone/>
            </a:pPr>
            <a:r>
              <a:rPr lang="en-US" b="1" smtClean="0"/>
              <a:t>	This discussion of Einstein’s second experiment is the </a:t>
            </a:r>
            <a:r>
              <a:rPr lang="en-US" b="1" smtClean="0">
                <a:solidFill>
                  <a:srgbClr val="FF0000"/>
                </a:solidFill>
              </a:rPr>
              <a:t>first example </a:t>
            </a:r>
            <a:r>
              <a:rPr lang="en-US" b="1" smtClean="0"/>
              <a:t>I know, in which Bohr discusses what he would soon call the </a:t>
            </a:r>
            <a:r>
              <a:rPr lang="en-US" b="1" smtClean="0">
                <a:solidFill>
                  <a:srgbClr val="FF0000"/>
                </a:solidFill>
              </a:rPr>
              <a:t>complementary nature </a:t>
            </a:r>
            <a:r>
              <a:rPr lang="en-US" b="1" smtClean="0"/>
              <a:t>of a </a:t>
            </a:r>
            <a:r>
              <a:rPr lang="en-US" b="1" smtClean="0">
                <a:solidFill>
                  <a:srgbClr val="FF0000"/>
                </a:solidFill>
              </a:rPr>
              <a:t>description </a:t>
            </a:r>
            <a:r>
              <a:rPr lang="en-US" b="1" smtClean="0"/>
              <a:t>in terms of </a:t>
            </a:r>
            <a:r>
              <a:rPr lang="en-US" b="1" smtClean="0">
                <a:solidFill>
                  <a:srgbClr val="FF0000"/>
                </a:solidFill>
              </a:rPr>
              <a:t>the conservation laws </a:t>
            </a:r>
            <a:r>
              <a:rPr lang="en-US" b="1" smtClean="0"/>
              <a:t>and one in terms of </a:t>
            </a:r>
            <a:r>
              <a:rPr lang="en-US" b="1" smtClean="0">
                <a:solidFill>
                  <a:srgbClr val="FF0000"/>
                </a:solidFill>
              </a:rPr>
              <a:t>a space-time picture</a:t>
            </a:r>
            <a:r>
              <a:rPr lang="en-US" b="1" smtClean="0"/>
              <a:t>; an example in which he goes into great detail in discussing two particular complementary physical situations.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p:txBody>
          <a:bodyPr/>
          <a:lstStyle/>
          <a:p>
            <a:pPr eaLnBrk="1" hangingPunct="1"/>
            <a:r>
              <a:rPr lang="en-US" sz="4800" b="1" smtClean="0">
                <a:solidFill>
                  <a:srgbClr val="0070C0"/>
                </a:solidFill>
              </a:rPr>
              <a:t>Bohr to Einstein, 15 April 1927</a:t>
            </a:r>
          </a:p>
        </p:txBody>
      </p:sp>
      <p:sp>
        <p:nvSpPr>
          <p:cNvPr id="110594" name="Content Placeholder 2"/>
          <p:cNvSpPr>
            <a:spLocks noGrp="1"/>
          </p:cNvSpPr>
          <p:nvPr>
            <p:ph idx="1"/>
          </p:nvPr>
        </p:nvSpPr>
        <p:spPr/>
        <p:txBody>
          <a:bodyPr/>
          <a:lstStyle/>
          <a:p>
            <a:pPr eaLnBrk="1" hangingPunct="1">
              <a:buFont typeface="Arial" charset="0"/>
              <a:buNone/>
            </a:pPr>
            <a:r>
              <a:rPr lang="en-US" sz="2800" b="1" smtClean="0"/>
              <a:t>  	It has of course long been recognized how </a:t>
            </a:r>
            <a:r>
              <a:rPr lang="en-US" sz="2800" b="1" smtClean="0">
                <a:solidFill>
                  <a:srgbClr val="FF0000"/>
                </a:solidFill>
              </a:rPr>
              <a:t>intimately </a:t>
            </a:r>
            <a:r>
              <a:rPr lang="en-US" sz="2800" b="1" smtClean="0"/>
              <a:t>the </a:t>
            </a:r>
            <a:r>
              <a:rPr lang="en-US" sz="2800" b="1" smtClean="0">
                <a:solidFill>
                  <a:srgbClr val="FF0000"/>
                </a:solidFill>
              </a:rPr>
              <a:t>difficulties of quantum theory </a:t>
            </a:r>
            <a:r>
              <a:rPr lang="en-US" sz="2800" b="1" smtClean="0"/>
              <a:t>are connected with the </a:t>
            </a:r>
            <a:r>
              <a:rPr lang="en-US" sz="2800" b="1" smtClean="0">
                <a:solidFill>
                  <a:srgbClr val="FF0000"/>
                </a:solidFill>
              </a:rPr>
              <a:t>concepts</a:t>
            </a:r>
            <a:r>
              <a:rPr lang="en-US" sz="2800" b="1" smtClean="0"/>
              <a:t>, or rather the </a:t>
            </a:r>
            <a:r>
              <a:rPr lang="en-US" sz="2800" b="1" smtClean="0">
                <a:solidFill>
                  <a:srgbClr val="FF0000"/>
                </a:solidFill>
              </a:rPr>
              <a:t>words </a:t>
            </a:r>
            <a:r>
              <a:rPr lang="en-US" sz="2800" b="1" smtClean="0"/>
              <a:t>that are used in the </a:t>
            </a:r>
            <a:r>
              <a:rPr lang="en-US" sz="2800" b="1" smtClean="0">
                <a:solidFill>
                  <a:srgbClr val="FF0000"/>
                </a:solidFill>
              </a:rPr>
              <a:t>customary description </a:t>
            </a:r>
            <a:r>
              <a:rPr lang="en-US" sz="2800" b="1" smtClean="0"/>
              <a:t>of nature, and which all have their </a:t>
            </a:r>
            <a:r>
              <a:rPr lang="en-US" sz="2800" b="1" smtClean="0">
                <a:solidFill>
                  <a:srgbClr val="FF0000"/>
                </a:solidFill>
              </a:rPr>
              <a:t>origin</a:t>
            </a:r>
            <a:r>
              <a:rPr lang="en-US" sz="2800" b="1" smtClean="0"/>
              <a:t> in the </a:t>
            </a:r>
            <a:r>
              <a:rPr lang="en-US" sz="2800" b="1" smtClean="0">
                <a:solidFill>
                  <a:srgbClr val="FF0000"/>
                </a:solidFill>
              </a:rPr>
              <a:t>classical theories</a:t>
            </a:r>
            <a:r>
              <a:rPr lang="en-US" sz="2800" b="1" smtClean="0"/>
              <a:t>. These concepts leave us only with the choice between Scylla and Charybdis, according to whether we direct our attention towards the </a:t>
            </a:r>
            <a:r>
              <a:rPr lang="en-US" sz="2800" b="1" smtClean="0">
                <a:solidFill>
                  <a:srgbClr val="FF0000"/>
                </a:solidFill>
              </a:rPr>
              <a:t>continuous</a:t>
            </a:r>
            <a:r>
              <a:rPr lang="en-US" sz="2800" b="1" smtClean="0"/>
              <a:t> or </a:t>
            </a:r>
            <a:r>
              <a:rPr lang="en-US" sz="2800" b="1" smtClean="0">
                <a:solidFill>
                  <a:srgbClr val="FF0000"/>
                </a:solidFill>
              </a:rPr>
              <a:t>discontinuous</a:t>
            </a:r>
            <a:r>
              <a:rPr lang="en-US" sz="2800" b="1" smtClean="0"/>
              <a:t> aspect of the description.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p:cNvSpPr>
            <a:spLocks noGrp="1"/>
          </p:cNvSpPr>
          <p:nvPr>
            <p:ph type="title"/>
          </p:nvPr>
        </p:nvSpPr>
        <p:spPr/>
        <p:txBody>
          <a:bodyPr/>
          <a:lstStyle/>
          <a:p>
            <a:pPr eaLnBrk="1" hangingPunct="1"/>
            <a:r>
              <a:rPr lang="en-US" b="1" smtClean="0">
                <a:solidFill>
                  <a:srgbClr val="0070C0"/>
                </a:solidFill>
              </a:rPr>
              <a:t>Bohr to Einstein, 15 April 1927</a:t>
            </a:r>
            <a:endParaRPr lang="en-US" smtClean="0"/>
          </a:p>
        </p:txBody>
      </p:sp>
      <p:sp>
        <p:nvSpPr>
          <p:cNvPr id="112642" name="Content Placeholder 2"/>
          <p:cNvSpPr>
            <a:spLocks noGrp="1"/>
          </p:cNvSpPr>
          <p:nvPr>
            <p:ph idx="1"/>
          </p:nvPr>
        </p:nvSpPr>
        <p:spPr/>
        <p:txBody>
          <a:bodyPr/>
          <a:lstStyle/>
          <a:p>
            <a:pPr eaLnBrk="1" hangingPunct="1">
              <a:buFont typeface="Arial" charset="0"/>
              <a:buNone/>
            </a:pPr>
            <a:r>
              <a:rPr lang="en-US" b="1" smtClean="0"/>
              <a:t>	Through the new formulation we are presented with the possibility of bringing the requirement of </a:t>
            </a:r>
            <a:r>
              <a:rPr lang="en-US" b="1" smtClean="0">
                <a:solidFill>
                  <a:srgbClr val="FF0000"/>
                </a:solidFill>
              </a:rPr>
              <a:t>conservation of energy </a:t>
            </a:r>
            <a:r>
              <a:rPr lang="en-US" b="1" smtClean="0"/>
              <a:t>into harmony with the consequences of the </a:t>
            </a:r>
            <a:r>
              <a:rPr lang="en-US" b="1" smtClean="0">
                <a:solidFill>
                  <a:srgbClr val="FF0000"/>
                </a:solidFill>
              </a:rPr>
              <a:t>wave theory of light</a:t>
            </a:r>
            <a:r>
              <a:rPr lang="en-US" b="1" smtClean="0"/>
              <a:t>, since </a:t>
            </a:r>
            <a:r>
              <a:rPr lang="en-US" b="1" smtClean="0">
                <a:solidFill>
                  <a:srgbClr val="FF0000"/>
                </a:solidFill>
              </a:rPr>
              <a:t>according to the character of the description</a:t>
            </a:r>
            <a:r>
              <a:rPr lang="en-US" b="1" smtClean="0"/>
              <a:t>, the </a:t>
            </a:r>
            <a:r>
              <a:rPr lang="en-US" b="1" smtClean="0">
                <a:solidFill>
                  <a:srgbClr val="FF0000"/>
                </a:solidFill>
              </a:rPr>
              <a:t>different aspects</a:t>
            </a:r>
            <a:r>
              <a:rPr lang="en-US" b="1" smtClean="0"/>
              <a:t> of the problem </a:t>
            </a:r>
            <a:r>
              <a:rPr lang="en-US" b="1" smtClean="0">
                <a:solidFill>
                  <a:srgbClr val="FF0000"/>
                </a:solidFill>
              </a:rPr>
              <a:t>never appear at the same time</a:t>
            </a:r>
            <a:r>
              <a:rPr lang="en-US" b="1" smtClean="0"/>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p:txBody>
          <a:bodyPr/>
          <a:lstStyle/>
          <a:p>
            <a:pPr eaLnBrk="1" hangingPunct="1"/>
            <a:r>
              <a:rPr lang="en-US" b="1" smtClean="0">
                <a:solidFill>
                  <a:srgbClr val="0070C0"/>
                </a:solidFill>
              </a:rPr>
              <a:t>Bohr’s Analysis of the Experiment</a:t>
            </a:r>
          </a:p>
        </p:txBody>
      </p:sp>
      <p:sp>
        <p:nvSpPr>
          <p:cNvPr id="114690" name="Content Placeholder 2"/>
          <p:cNvSpPr>
            <a:spLocks noGrp="1"/>
          </p:cNvSpPr>
          <p:nvPr>
            <p:ph idx="1"/>
          </p:nvPr>
        </p:nvSpPr>
        <p:spPr/>
        <p:txBody>
          <a:bodyPr/>
          <a:lstStyle/>
          <a:p>
            <a:pPr eaLnBrk="1" hangingPunct="1">
              <a:buFont typeface="Arial" charset="0"/>
              <a:buNone/>
            </a:pPr>
            <a:r>
              <a:rPr lang="en-US" b="1" smtClean="0"/>
              <a:t>	</a:t>
            </a:r>
            <a:r>
              <a:rPr lang="en-US" b="1" smtClean="0">
                <a:solidFill>
                  <a:srgbClr val="FF0000"/>
                </a:solidFill>
              </a:rPr>
              <a:t>First</a:t>
            </a:r>
            <a:r>
              <a:rPr lang="en-US" b="1" smtClean="0"/>
              <a:t> Bohr analyzes the experiment from the viewpoint of </a:t>
            </a:r>
            <a:r>
              <a:rPr lang="en-US" b="1" smtClean="0">
                <a:solidFill>
                  <a:srgbClr val="FF0000"/>
                </a:solidFill>
              </a:rPr>
              <a:t>classical wave theory</a:t>
            </a:r>
            <a:r>
              <a:rPr lang="en-US" b="1" smtClean="0"/>
              <a:t>, showing that a certain </a:t>
            </a:r>
            <a:r>
              <a:rPr lang="en-US" b="1" smtClean="0">
                <a:solidFill>
                  <a:srgbClr val="FF0000"/>
                </a:solidFill>
              </a:rPr>
              <a:t>range of uncertainty in the frequency of the diffracted light </a:t>
            </a:r>
            <a:r>
              <a:rPr lang="en-US" b="1" smtClean="0"/>
              <a:t>is to be expected classically. </a:t>
            </a:r>
          </a:p>
          <a:p>
            <a:pPr eaLnBrk="1" hangingPunct="1">
              <a:buFont typeface="Arial" charset="0"/>
              <a:buNone/>
            </a:pPr>
            <a:r>
              <a:rPr lang="en-US" b="1" smtClean="0">
                <a:solidFill>
                  <a:srgbClr val="FF0000"/>
                </a:solidFill>
              </a:rPr>
              <a:t>	Then</a:t>
            </a:r>
            <a:r>
              <a:rPr lang="en-US" b="1" smtClean="0"/>
              <a:t> he analyzes it from the viewpoint of the </a:t>
            </a:r>
            <a:r>
              <a:rPr lang="en-US" b="1" smtClean="0">
                <a:solidFill>
                  <a:srgbClr val="FF0000"/>
                </a:solidFill>
              </a:rPr>
              <a:t>light quantum hypothesis</a:t>
            </a:r>
            <a:r>
              <a:rPr lang="en-US" b="1" smtClean="0"/>
              <a:t>, using </a:t>
            </a:r>
            <a:r>
              <a:rPr lang="en-US" b="1" smtClean="0">
                <a:solidFill>
                  <a:srgbClr val="FF0000"/>
                </a:solidFill>
              </a:rPr>
              <a:t>conservation of energy </a:t>
            </a:r>
            <a:r>
              <a:rPr lang="en-US" b="1" smtClean="0"/>
              <a:t>for the </a:t>
            </a:r>
            <a:r>
              <a:rPr lang="en-US" b="1" smtClean="0">
                <a:solidFill>
                  <a:srgbClr val="FF0000"/>
                </a:solidFill>
              </a:rPr>
              <a:t>individual light quanta</a:t>
            </a:r>
            <a:r>
              <a:rPr lang="en-US" b="1" smtClean="0"/>
              <a:t>.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p:txBody>
          <a:bodyPr/>
          <a:lstStyle/>
          <a:p>
            <a:pPr eaLnBrk="1" hangingPunct="1"/>
            <a:r>
              <a:rPr lang="en-US" b="1" smtClean="0">
                <a:solidFill>
                  <a:srgbClr val="0070C0"/>
                </a:solidFill>
              </a:rPr>
              <a:t>Bohr’s Analysis of the Experiment</a:t>
            </a:r>
            <a:endParaRPr lang="en-US" smtClean="0"/>
          </a:p>
        </p:txBody>
      </p:sp>
      <p:sp>
        <p:nvSpPr>
          <p:cNvPr id="116738" name="Content Placeholder 2"/>
          <p:cNvSpPr>
            <a:spLocks noGrp="1"/>
          </p:cNvSpPr>
          <p:nvPr>
            <p:ph idx="1"/>
          </p:nvPr>
        </p:nvSpPr>
        <p:spPr/>
        <p:txBody>
          <a:bodyPr/>
          <a:lstStyle/>
          <a:p>
            <a:pPr eaLnBrk="1" hangingPunct="1">
              <a:buFont typeface="Arial" charset="0"/>
              <a:buNone/>
            </a:pPr>
            <a:r>
              <a:rPr lang="en-US" smtClean="0"/>
              <a:t>	</a:t>
            </a:r>
            <a:r>
              <a:rPr lang="en-US" b="1" smtClean="0"/>
              <a:t>Bohr shows that the </a:t>
            </a:r>
            <a:r>
              <a:rPr lang="en-US" b="1" smtClean="0">
                <a:solidFill>
                  <a:srgbClr val="FF0000"/>
                </a:solidFill>
              </a:rPr>
              <a:t>frequency range </a:t>
            </a:r>
            <a:r>
              <a:rPr lang="en-US" b="1" smtClean="0"/>
              <a:t>to be expected on the basis of the </a:t>
            </a:r>
            <a:r>
              <a:rPr lang="en-US" b="1" smtClean="0">
                <a:solidFill>
                  <a:srgbClr val="FF0000"/>
                </a:solidFill>
              </a:rPr>
              <a:t>classical optical picture</a:t>
            </a:r>
            <a:r>
              <a:rPr lang="en-US" b="1" smtClean="0"/>
              <a:t> just </a:t>
            </a:r>
            <a:r>
              <a:rPr lang="en-US" b="1" smtClean="0">
                <a:solidFill>
                  <a:srgbClr val="FF0000"/>
                </a:solidFill>
              </a:rPr>
              <a:t>corresponds</a:t>
            </a:r>
            <a:r>
              <a:rPr lang="en-US" b="1" smtClean="0"/>
              <a:t> to the </a:t>
            </a:r>
            <a:r>
              <a:rPr lang="en-US" b="1" smtClean="0">
                <a:solidFill>
                  <a:srgbClr val="FF0000"/>
                </a:solidFill>
              </a:rPr>
              <a:t>range of energies </a:t>
            </a:r>
            <a:r>
              <a:rPr lang="en-US" b="1" smtClean="0"/>
              <a:t>expected for </a:t>
            </a:r>
            <a:r>
              <a:rPr lang="en-US" b="1" smtClean="0">
                <a:solidFill>
                  <a:srgbClr val="FF0000"/>
                </a:solidFill>
              </a:rPr>
              <a:t>the light quanta </a:t>
            </a:r>
            <a:r>
              <a:rPr lang="en-US" b="1" smtClean="0"/>
              <a:t>because of the different recoil energies associated with the beam of emitting atoms, depending on the range of possible directions of their emission.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p:txBody>
          <a:bodyPr/>
          <a:lstStyle/>
          <a:p>
            <a:pPr eaLnBrk="1" hangingPunct="1"/>
            <a:r>
              <a:rPr lang="en-US" b="1" smtClean="0">
                <a:solidFill>
                  <a:srgbClr val="0070C0"/>
                </a:solidFill>
              </a:rPr>
              <a:t>Bohr to Einstein, 15 April 1927</a:t>
            </a:r>
            <a:endParaRPr lang="en-US" smtClean="0"/>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None/>
              <a:defRPr/>
            </a:pPr>
            <a:r>
              <a:rPr lang="en-US" b="1" dirty="0" smtClean="0"/>
              <a:t> “That one can observe not merely a statistical, but an individual energy balance is connected to the fact that, as you indicate in your footnote, no possible ‘</a:t>
            </a:r>
            <a:r>
              <a:rPr lang="en-US" b="1" dirty="0" smtClean="0">
                <a:solidFill>
                  <a:srgbClr val="FF0000"/>
                </a:solidFill>
              </a:rPr>
              <a:t>light quantum description</a:t>
            </a:r>
            <a:r>
              <a:rPr lang="en-US" b="1" dirty="0" smtClean="0"/>
              <a:t>’ can ever explicitly do justice to </a:t>
            </a:r>
            <a:r>
              <a:rPr lang="en-US" b="1" dirty="0" smtClean="0">
                <a:solidFill>
                  <a:srgbClr val="FF0000"/>
                </a:solidFill>
              </a:rPr>
              <a:t>the geometrical relations of the ‘ray path’</a:t>
            </a:r>
            <a:r>
              <a:rPr lang="en-US" b="1" dirty="0" smtClean="0"/>
              <a:t>." </a:t>
            </a:r>
          </a:p>
          <a:p>
            <a:pPr eaLnBrk="1" fontAlgn="auto" hangingPunct="1">
              <a:spcAft>
                <a:spcPts val="0"/>
              </a:spcAft>
              <a:buFont typeface="Arial" pitchFamily="34" charset="0"/>
              <a:buNone/>
              <a:defRPr/>
            </a:pPr>
            <a:r>
              <a:rPr lang="en-US" sz="3000" b="1" dirty="0" smtClean="0"/>
              <a:t>	</a:t>
            </a:r>
            <a:r>
              <a:rPr lang="en-US" sz="1900" b="1" dirty="0" smtClean="0"/>
              <a:t>Einstein’s footnote to “</a:t>
            </a:r>
            <a:r>
              <a:rPr lang="en-US" sz="1900" b="1" dirty="0" err="1" smtClean="0">
                <a:solidFill>
                  <a:srgbClr val="FF0000"/>
                </a:solidFill>
              </a:rPr>
              <a:t>Interferenzeigenschaften</a:t>
            </a:r>
            <a:r>
              <a:rPr lang="en-US" sz="1900" b="1" dirty="0" smtClean="0">
                <a:solidFill>
                  <a:srgbClr val="FF0000"/>
                </a:solidFill>
              </a:rPr>
              <a:t> des </a:t>
            </a:r>
            <a:r>
              <a:rPr lang="en-US" sz="1900" b="1" dirty="0" err="1" smtClean="0">
                <a:solidFill>
                  <a:srgbClr val="FF0000"/>
                </a:solidFill>
              </a:rPr>
              <a:t>durch</a:t>
            </a:r>
            <a:r>
              <a:rPr lang="en-US" sz="1900" b="1" dirty="0" smtClean="0">
                <a:solidFill>
                  <a:srgbClr val="FF0000"/>
                </a:solidFill>
              </a:rPr>
              <a:t> </a:t>
            </a:r>
            <a:r>
              <a:rPr lang="en-US" sz="1900" b="1" dirty="0" err="1" smtClean="0">
                <a:solidFill>
                  <a:srgbClr val="FF0000"/>
                </a:solidFill>
              </a:rPr>
              <a:t>Kanalstrahlen</a:t>
            </a:r>
            <a:r>
              <a:rPr lang="en-US" sz="1900" b="1" dirty="0" smtClean="0">
                <a:solidFill>
                  <a:srgbClr val="FF0000"/>
                </a:solidFill>
              </a:rPr>
              <a:t> </a:t>
            </a:r>
            <a:r>
              <a:rPr lang="en-US" sz="1900" b="1" dirty="0" err="1" smtClean="0">
                <a:solidFill>
                  <a:srgbClr val="FF0000"/>
                </a:solidFill>
              </a:rPr>
              <a:t>emittierten</a:t>
            </a:r>
            <a:r>
              <a:rPr lang="en-US" sz="1900" b="1" dirty="0" smtClean="0">
                <a:solidFill>
                  <a:srgbClr val="FF0000"/>
                </a:solidFill>
              </a:rPr>
              <a:t> </a:t>
            </a:r>
            <a:r>
              <a:rPr lang="en-US" sz="1900" b="1" dirty="0" err="1" smtClean="0">
                <a:solidFill>
                  <a:srgbClr val="FF0000"/>
                </a:solidFill>
              </a:rPr>
              <a:t>Lichtes</a:t>
            </a:r>
            <a:r>
              <a:rPr lang="en-US" sz="1900" b="1" dirty="0" smtClean="0"/>
              <a:t>,”  8 July 1926: </a:t>
            </a:r>
          </a:p>
          <a:p>
            <a:pPr eaLnBrk="1" fontAlgn="auto" hangingPunct="1">
              <a:spcAft>
                <a:spcPts val="0"/>
              </a:spcAft>
              <a:buFont typeface="Arial" pitchFamily="34" charset="0"/>
              <a:buNone/>
              <a:defRPr/>
            </a:pPr>
            <a:r>
              <a:rPr lang="en-US" sz="2600" b="1" dirty="0" smtClean="0"/>
              <a:t>   “</a:t>
            </a:r>
            <a:r>
              <a:rPr lang="en-US" sz="3000" b="1" dirty="0" smtClean="0"/>
              <a:t>In particular, one may not assume that the quantum process of emission, which is </a:t>
            </a:r>
            <a:r>
              <a:rPr lang="en-US" sz="3000" b="1" dirty="0" smtClean="0">
                <a:solidFill>
                  <a:srgbClr val="FF0000"/>
                </a:solidFill>
              </a:rPr>
              <a:t>energetically determined</a:t>
            </a:r>
            <a:r>
              <a:rPr lang="en-US" sz="3000" b="1" dirty="0" smtClean="0"/>
              <a:t> by position, time, direction and energy, is also determined in its </a:t>
            </a:r>
            <a:r>
              <a:rPr lang="en-US" sz="3000" b="1" i="1" dirty="0" smtClean="0">
                <a:solidFill>
                  <a:srgbClr val="FF0000"/>
                </a:solidFill>
              </a:rPr>
              <a:t>geometrical</a:t>
            </a:r>
            <a:r>
              <a:rPr lang="en-US" sz="3000" b="1" dirty="0" smtClean="0">
                <a:solidFill>
                  <a:srgbClr val="FF0000"/>
                </a:solidFill>
              </a:rPr>
              <a:t> characteristics </a:t>
            </a:r>
            <a:r>
              <a:rPr lang="en-US" sz="3000" b="1" dirty="0" smtClean="0"/>
              <a:t>by these quantities.”</a:t>
            </a:r>
            <a:endParaRPr lang="en-US" sz="3000" b="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600" b="1">
                <a:solidFill>
                  <a:srgbClr val="0070C0"/>
                </a:solidFill>
                <a:latin typeface="+mj-lt"/>
                <a:ea typeface="+mj-ea"/>
                <a:cs typeface="+mj-cs"/>
              </a:rPr>
              <a:t>Outline of my talk</a:t>
            </a:r>
            <a:endParaRPr lang="en-US" sz="6600" b="1" dirty="0">
              <a:solidFill>
                <a:srgbClr val="0070C0"/>
              </a:solidFill>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lnSpcReduction="10000"/>
          </a:bodyPr>
          <a:lstStyle/>
          <a:p>
            <a:pPr marL="342900" indent="-342900" fontAlgn="auto">
              <a:spcBef>
                <a:spcPct val="20000"/>
              </a:spcBef>
              <a:spcAft>
                <a:spcPts val="0"/>
              </a:spcAft>
              <a:buFont typeface="Arial" pitchFamily="34" charset="0"/>
              <a:buNone/>
              <a:defRPr/>
            </a:pPr>
            <a:r>
              <a:rPr lang="en-US" sz="3200" dirty="0">
                <a:latin typeface="+mn-lt"/>
              </a:rPr>
              <a:t>	</a:t>
            </a:r>
            <a:r>
              <a:rPr lang="en-US" sz="3200" b="1" dirty="0">
                <a:latin typeface="+mn-lt"/>
              </a:rPr>
              <a:t>1) The Correspondence Principle</a:t>
            </a:r>
          </a:p>
          <a:p>
            <a:pPr marL="342900" indent="-342900" fontAlgn="auto">
              <a:spcBef>
                <a:spcPct val="20000"/>
              </a:spcBef>
              <a:spcAft>
                <a:spcPts val="0"/>
              </a:spcAft>
              <a:buFont typeface="Arial" pitchFamily="34" charset="0"/>
              <a:buNone/>
              <a:defRPr/>
            </a:pPr>
            <a:r>
              <a:rPr lang="en-US" sz="3200" b="1" dirty="0">
                <a:latin typeface="+mn-lt"/>
              </a:rPr>
              <a:t>	2) </a:t>
            </a:r>
            <a:r>
              <a:rPr lang="en-US" sz="3200" b="1" dirty="0" err="1">
                <a:latin typeface="+mn-lt"/>
              </a:rPr>
              <a:t>Complementarity</a:t>
            </a:r>
            <a:r>
              <a:rPr lang="en-US" sz="3200" b="1" dirty="0">
                <a:latin typeface="+mn-lt"/>
              </a:rPr>
              <a:t>:</a:t>
            </a:r>
          </a:p>
          <a:p>
            <a:pPr marL="342900" indent="-342900" fontAlgn="auto">
              <a:spcBef>
                <a:spcPct val="20000"/>
              </a:spcBef>
              <a:spcAft>
                <a:spcPts val="0"/>
              </a:spcAft>
              <a:buFont typeface="Arial" pitchFamily="34" charset="0"/>
              <a:buNone/>
              <a:defRPr/>
            </a:pPr>
            <a:r>
              <a:rPr lang="en-US" sz="3200" b="1" dirty="0">
                <a:latin typeface="+mn-lt"/>
              </a:rPr>
              <a:t>		a) The role of Einstein’s experiments</a:t>
            </a:r>
          </a:p>
          <a:p>
            <a:pPr marL="342900" indent="-342900" fontAlgn="auto">
              <a:spcBef>
                <a:spcPct val="20000"/>
              </a:spcBef>
              <a:spcAft>
                <a:spcPts val="0"/>
              </a:spcAft>
              <a:buFont typeface="Arial" pitchFamily="34" charset="0"/>
              <a:buNone/>
              <a:defRPr/>
            </a:pPr>
            <a:r>
              <a:rPr lang="en-US" sz="3200" b="1" dirty="0">
                <a:latin typeface="+mn-lt"/>
              </a:rPr>
              <a:t>		b) First </a:t>
            </a:r>
            <a:r>
              <a:rPr lang="en-US" sz="3200" b="1" dirty="0" err="1">
                <a:latin typeface="+mn-lt"/>
              </a:rPr>
              <a:t>formulatin</a:t>
            </a:r>
            <a:r>
              <a:rPr lang="en-US" sz="3200" b="1" dirty="0">
                <a:latin typeface="+mn-lt"/>
              </a:rPr>
              <a:t> of the Principle</a:t>
            </a:r>
          </a:p>
          <a:p>
            <a:pPr marL="342900" indent="-342900" fontAlgn="auto">
              <a:spcBef>
                <a:spcPct val="20000"/>
              </a:spcBef>
              <a:spcAft>
                <a:spcPts val="0"/>
              </a:spcAft>
              <a:buFont typeface="Arial" pitchFamily="34" charset="0"/>
              <a:buNone/>
              <a:defRPr/>
            </a:pPr>
            <a:r>
              <a:rPr lang="en-US" sz="3200" b="1" dirty="0">
                <a:latin typeface="+mn-lt"/>
              </a:rPr>
              <a:t>		c) </a:t>
            </a:r>
            <a:r>
              <a:rPr lang="en-US" sz="3200" b="1" dirty="0">
                <a:solidFill>
                  <a:srgbClr val="FF0000"/>
                </a:solidFill>
                <a:latin typeface="+mn-lt"/>
              </a:rPr>
              <a:t>Evolution of Bohr’s formulations</a:t>
            </a:r>
          </a:p>
          <a:p>
            <a:pPr marL="342900" indent="-342900" fontAlgn="auto">
              <a:spcBef>
                <a:spcPct val="20000"/>
              </a:spcBef>
              <a:spcAft>
                <a:spcPts val="0"/>
              </a:spcAft>
              <a:buFont typeface="Arial" pitchFamily="34" charset="0"/>
              <a:buNone/>
              <a:defRPr/>
            </a:pPr>
            <a:r>
              <a:rPr lang="en-US" sz="3200" b="1" dirty="0">
                <a:latin typeface="+mn-lt"/>
              </a:rPr>
              <a:t>	3) </a:t>
            </a:r>
            <a:r>
              <a:rPr lang="en-US" sz="3200" b="1" dirty="0" err="1">
                <a:latin typeface="+mn-lt"/>
              </a:rPr>
              <a:t>Complementarity</a:t>
            </a:r>
            <a:r>
              <a:rPr lang="en-US" sz="3200" b="1" dirty="0">
                <a:latin typeface="+mn-lt"/>
              </a:rPr>
              <a:t> and Correspondence</a:t>
            </a:r>
          </a:p>
          <a:p>
            <a:pPr marL="342900" indent="-342900" fontAlgn="auto">
              <a:spcBef>
                <a:spcPct val="20000"/>
              </a:spcBef>
              <a:spcAft>
                <a:spcPts val="0"/>
              </a:spcAft>
              <a:buFont typeface="Arial" pitchFamily="34" charset="0"/>
              <a:buNone/>
              <a:defRPr/>
            </a:pPr>
            <a:r>
              <a:rPr lang="en-US" sz="3200" b="1" dirty="0">
                <a:latin typeface="+mn-lt"/>
              </a:rPr>
              <a:t>		a)Electrons </a:t>
            </a:r>
            <a:r>
              <a:rPr lang="en-US" sz="3200" b="1" dirty="0" err="1">
                <a:latin typeface="+mn-lt"/>
              </a:rPr>
              <a:t>vs</a:t>
            </a:r>
            <a:r>
              <a:rPr lang="en-US" sz="3200" b="1" dirty="0">
                <a:latin typeface="+mn-lt"/>
              </a:rPr>
              <a:t> Electromagnetic Fields</a:t>
            </a:r>
          </a:p>
          <a:p>
            <a:pPr marL="342900" indent="-342900" fontAlgn="auto">
              <a:spcBef>
                <a:spcPct val="20000"/>
              </a:spcBef>
              <a:spcAft>
                <a:spcPts val="0"/>
              </a:spcAft>
              <a:buFont typeface="Arial" pitchFamily="34" charset="0"/>
              <a:buNone/>
              <a:defRPr/>
            </a:pPr>
            <a:r>
              <a:rPr lang="en-US" sz="3200" b="1" dirty="0">
                <a:latin typeface="+mn-lt"/>
              </a:rPr>
              <a:t>		b) Einstein and Bohr</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pPr eaLnBrk="1" hangingPunct="1"/>
            <a:r>
              <a:rPr lang="en-US" sz="5400" b="1" smtClean="0">
                <a:solidFill>
                  <a:srgbClr val="0070C0"/>
                </a:solidFill>
              </a:rPr>
              <a:t>The Como Lecture 1927</a:t>
            </a:r>
          </a:p>
        </p:txBody>
      </p:sp>
      <p:pic>
        <p:nvPicPr>
          <p:cNvPr id="122882" name="Picture 2" descr="http://www.inventati.org/accatagliato/mkportal/modules/gallery/album/a_4826.png"/>
          <p:cNvPicPr>
            <a:picLocks noChangeAspect="1" noChangeArrowheads="1"/>
          </p:cNvPicPr>
          <p:nvPr/>
        </p:nvPicPr>
        <p:blipFill>
          <a:blip r:embed="rId3" cstate="print"/>
          <a:srcRect/>
          <a:stretch>
            <a:fillRect/>
          </a:stretch>
        </p:blipFill>
        <p:spPr bwMode="auto">
          <a:xfrm>
            <a:off x="685800" y="1279525"/>
            <a:ext cx="7856538" cy="5578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pPr eaLnBrk="1" hangingPunct="1"/>
            <a:r>
              <a:rPr lang="en-US" sz="4800" b="1" smtClean="0">
                <a:solidFill>
                  <a:srgbClr val="0070C0"/>
                </a:solidFill>
              </a:rPr>
              <a:t>The Como Lecture 1927</a:t>
            </a:r>
            <a:endParaRPr lang="en-US" sz="4800" smtClean="0"/>
          </a:p>
        </p:txBody>
      </p:sp>
      <p:sp>
        <p:nvSpPr>
          <p:cNvPr id="3" name="Content Placeholder 2"/>
          <p:cNvSpPr>
            <a:spLocks noGrp="1"/>
          </p:cNvSpPr>
          <p:nvPr>
            <p:ph idx="1"/>
          </p:nvPr>
        </p:nvSpPr>
        <p:spPr>
          <a:xfrm>
            <a:off x="609600" y="1371600"/>
            <a:ext cx="8229600" cy="4525963"/>
          </a:xfrm>
        </p:spPr>
        <p:txBody>
          <a:bodyPr rtlCol="0">
            <a:normAutofit fontScale="85000" lnSpcReduction="20000"/>
          </a:bodyPr>
          <a:lstStyle/>
          <a:p>
            <a:pPr eaLnBrk="1" fontAlgn="auto" hangingPunct="1">
              <a:spcAft>
                <a:spcPts val="0"/>
              </a:spcAft>
              <a:buFont typeface="Arial" pitchFamily="34" charset="0"/>
              <a:buNone/>
              <a:defRPr/>
            </a:pPr>
            <a:r>
              <a:rPr lang="en-US" b="1" dirty="0" smtClean="0"/>
              <a:t>	</a:t>
            </a:r>
            <a:r>
              <a:rPr lang="en-US" b="1" dirty="0" err="1" smtClean="0"/>
              <a:t>Gruppo</a:t>
            </a:r>
            <a:r>
              <a:rPr lang="en-US" b="1" dirty="0" smtClean="0"/>
              <a:t> </a:t>
            </a:r>
            <a:r>
              <a:rPr lang="en-US" b="1" dirty="0" err="1" smtClean="0"/>
              <a:t>di</a:t>
            </a:r>
            <a:r>
              <a:rPr lang="en-US" b="1" dirty="0" smtClean="0"/>
              <a:t> </a:t>
            </a:r>
            <a:r>
              <a:rPr lang="en-US" sz="3300" b="1" dirty="0" err="1" smtClean="0"/>
              <a:t>partecipanti</a:t>
            </a:r>
            <a:r>
              <a:rPr lang="en-US" sz="3300" b="1" dirty="0" smtClean="0"/>
              <a:t> al </a:t>
            </a:r>
            <a:r>
              <a:rPr lang="en-US" sz="3300" b="1" dirty="0" err="1" smtClean="0"/>
              <a:t>Congresso</a:t>
            </a:r>
            <a:r>
              <a:rPr lang="en-US" sz="3300" b="1" dirty="0" smtClean="0"/>
              <a:t> </a:t>
            </a:r>
            <a:r>
              <a:rPr lang="en-US" sz="3300" b="1" dirty="0" err="1" smtClean="0"/>
              <a:t>di</a:t>
            </a:r>
            <a:r>
              <a:rPr lang="en-US" sz="3300" b="1" dirty="0" smtClean="0"/>
              <a:t> Como (</a:t>
            </a:r>
            <a:r>
              <a:rPr lang="en-US" sz="3300" b="1" dirty="0" err="1" smtClean="0"/>
              <a:t>fotografia</a:t>
            </a:r>
            <a:r>
              <a:rPr lang="en-US" sz="3300" b="1" dirty="0" smtClean="0"/>
              <a:t> </a:t>
            </a:r>
            <a:r>
              <a:rPr lang="en-US" sz="3300" b="1" dirty="0" err="1" smtClean="0"/>
              <a:t>Mazzoletti</a:t>
            </a:r>
            <a:r>
              <a:rPr lang="en-US" sz="3300" b="1" dirty="0" smtClean="0"/>
              <a:t>, Como): </a:t>
            </a:r>
          </a:p>
          <a:p>
            <a:pPr eaLnBrk="1" fontAlgn="auto" hangingPunct="1">
              <a:spcAft>
                <a:spcPts val="0"/>
              </a:spcAft>
              <a:buFont typeface="Arial" pitchFamily="34" charset="0"/>
              <a:buNone/>
              <a:defRPr/>
            </a:pPr>
            <a:r>
              <a:rPr lang="en-US" sz="3300" b="1" dirty="0" smtClean="0"/>
              <a:t>	1) P. </a:t>
            </a:r>
            <a:r>
              <a:rPr lang="en-US" sz="3300" b="1" dirty="0" err="1" smtClean="0"/>
              <a:t>Lazarev</a:t>
            </a:r>
            <a:r>
              <a:rPr lang="en-US" sz="3300" b="1" dirty="0" smtClean="0"/>
              <a:t>, 2) G. </a:t>
            </a:r>
            <a:r>
              <a:rPr lang="en-US" sz="3300" b="1" dirty="0" err="1" smtClean="0"/>
              <a:t>Giorgi</a:t>
            </a:r>
            <a:r>
              <a:rPr lang="en-US" sz="3300" b="1" dirty="0" smtClean="0"/>
              <a:t>, 3) F. </a:t>
            </a:r>
            <a:r>
              <a:rPr lang="en-US" sz="3300" b="1" dirty="0" err="1" smtClean="0"/>
              <a:t>Rasetti</a:t>
            </a:r>
            <a:r>
              <a:rPr lang="en-US" sz="3300" b="1" dirty="0" smtClean="0"/>
              <a:t>, 4) E. Fermi, </a:t>
            </a:r>
          </a:p>
          <a:p>
            <a:pPr eaLnBrk="1" fontAlgn="auto" hangingPunct="1">
              <a:spcAft>
                <a:spcPts val="0"/>
              </a:spcAft>
              <a:buFont typeface="Arial" pitchFamily="34" charset="0"/>
              <a:buNone/>
              <a:defRPr/>
            </a:pPr>
            <a:r>
              <a:rPr lang="en-US" sz="3300" b="1" dirty="0" smtClean="0"/>
              <a:t>	5) </a:t>
            </a:r>
            <a:r>
              <a:rPr lang="en-US" sz="3300" b="1" dirty="0" err="1" smtClean="0"/>
              <a:t>Sommerfeld</a:t>
            </a:r>
            <a:r>
              <a:rPr lang="en-US" sz="3300" b="1" dirty="0" smtClean="0"/>
              <a:t>, 6) F. W. Aston, 7) O. M. </a:t>
            </a:r>
            <a:r>
              <a:rPr lang="en-US" sz="3300" b="1" dirty="0" err="1" smtClean="0"/>
              <a:t>Corbino</a:t>
            </a:r>
            <a:r>
              <a:rPr lang="en-US" sz="3300" b="1" dirty="0" smtClean="0"/>
              <a:t>, </a:t>
            </a:r>
          </a:p>
          <a:p>
            <a:pPr eaLnBrk="1" fontAlgn="auto" hangingPunct="1">
              <a:spcAft>
                <a:spcPts val="0"/>
              </a:spcAft>
              <a:buFont typeface="Arial" pitchFamily="34" charset="0"/>
              <a:buNone/>
              <a:defRPr/>
            </a:pPr>
            <a:r>
              <a:rPr lang="en-US" sz="3300" b="1" dirty="0" smtClean="0"/>
              <a:t>	8 ) E. Rutherford, 9) R. A. Millikan, </a:t>
            </a:r>
          </a:p>
          <a:p>
            <a:pPr eaLnBrk="1" fontAlgn="auto" hangingPunct="1">
              <a:spcAft>
                <a:spcPts val="0"/>
              </a:spcAft>
              <a:buFont typeface="Arial" pitchFamily="34" charset="0"/>
              <a:buNone/>
              <a:defRPr/>
            </a:pPr>
            <a:r>
              <a:rPr lang="en-US" sz="3300" b="1" dirty="0" smtClean="0"/>
              <a:t>	10) H. A. Lorentz, 11) M. </a:t>
            </a:r>
            <a:r>
              <a:rPr lang="en-US" sz="3300" b="1" dirty="0" err="1" smtClean="0"/>
              <a:t>Brillouin</a:t>
            </a:r>
            <a:r>
              <a:rPr lang="en-US" sz="3300" b="1" dirty="0" smtClean="0"/>
              <a:t>, </a:t>
            </a:r>
          </a:p>
          <a:p>
            <a:pPr eaLnBrk="1" fontAlgn="auto" hangingPunct="1">
              <a:spcAft>
                <a:spcPts val="0"/>
              </a:spcAft>
              <a:buFont typeface="Arial" pitchFamily="34" charset="0"/>
              <a:buNone/>
              <a:defRPr/>
            </a:pPr>
            <a:r>
              <a:rPr lang="en-US" sz="3300" b="1" dirty="0" smtClean="0"/>
              <a:t>	12) A. </a:t>
            </a:r>
            <a:r>
              <a:rPr lang="en-US" sz="3300" b="1" dirty="0" err="1" smtClean="0"/>
              <a:t>Amerio</a:t>
            </a:r>
            <a:r>
              <a:rPr lang="en-US" sz="3300" b="1" dirty="0" smtClean="0"/>
              <a:t>, 13) R. </a:t>
            </a:r>
            <a:r>
              <a:rPr lang="en-US" sz="3300" b="1" dirty="0" err="1" smtClean="0"/>
              <a:t>Brunetti</a:t>
            </a:r>
            <a:r>
              <a:rPr lang="en-US" sz="3300" b="1" dirty="0" smtClean="0"/>
              <a:t>, 14) A. H. Compton, </a:t>
            </a:r>
          </a:p>
          <a:p>
            <a:pPr eaLnBrk="1" fontAlgn="auto" hangingPunct="1">
              <a:spcAft>
                <a:spcPts val="0"/>
              </a:spcAft>
              <a:buFont typeface="Arial" pitchFamily="34" charset="0"/>
              <a:buNone/>
              <a:defRPr/>
            </a:pPr>
            <a:r>
              <a:rPr lang="en-US" sz="3300" b="1" dirty="0" smtClean="0"/>
              <a:t>	15) W. L. Bragg, 16) G. </a:t>
            </a:r>
            <a:r>
              <a:rPr lang="en-US" sz="3300" b="1" dirty="0" err="1" smtClean="0"/>
              <a:t>Gianfranceschi</a:t>
            </a:r>
            <a:r>
              <a:rPr lang="en-US" sz="3300" b="1" dirty="0" smtClean="0"/>
              <a:t> (</a:t>
            </a:r>
            <a:r>
              <a:rPr lang="en-US" sz="3300" b="1" dirty="0" err="1" smtClean="0"/>
              <a:t>alle</a:t>
            </a:r>
            <a:r>
              <a:rPr lang="en-US" sz="3300" b="1" dirty="0" smtClean="0"/>
              <a:t> cui </a:t>
            </a:r>
            <a:r>
              <a:rPr lang="en-US" sz="3300" b="1" dirty="0" err="1" smtClean="0"/>
              <a:t>spalle</a:t>
            </a:r>
            <a:r>
              <a:rPr lang="en-US" sz="3300" b="1" dirty="0" smtClean="0"/>
              <a:t> </a:t>
            </a:r>
            <a:r>
              <a:rPr lang="en-US" sz="3300" b="1" dirty="0" err="1" smtClean="0"/>
              <a:t>di</a:t>
            </a:r>
            <a:r>
              <a:rPr lang="en-US" sz="3300" b="1" dirty="0" smtClean="0"/>
              <a:t> </a:t>
            </a:r>
            <a:r>
              <a:rPr lang="en-US" sz="3300" b="1" dirty="0" err="1" smtClean="0"/>
              <a:t>intravede</a:t>
            </a:r>
            <a:r>
              <a:rPr lang="en-US" sz="3300" b="1" dirty="0" smtClean="0"/>
              <a:t> E. </a:t>
            </a:r>
            <a:r>
              <a:rPr lang="en-US" sz="3300" b="1" dirty="0" err="1" smtClean="0"/>
              <a:t>Persico</a:t>
            </a:r>
            <a:r>
              <a:rPr lang="en-US" sz="3300" b="1" dirty="0" smtClean="0"/>
              <a:t>), 17) Q. </a:t>
            </a:r>
            <a:r>
              <a:rPr lang="en-US" sz="3300" b="1" dirty="0" err="1" smtClean="0"/>
              <a:t>Majorana</a:t>
            </a:r>
            <a:r>
              <a:rPr lang="en-US" sz="3300" b="1" dirty="0" smtClean="0"/>
              <a:t>, </a:t>
            </a:r>
          </a:p>
          <a:p>
            <a:pPr eaLnBrk="1" fontAlgn="auto" hangingPunct="1">
              <a:spcAft>
                <a:spcPts val="0"/>
              </a:spcAft>
              <a:buFont typeface="Arial" pitchFamily="34" charset="0"/>
              <a:buNone/>
              <a:defRPr/>
            </a:pPr>
            <a:r>
              <a:rPr lang="en-US" sz="3300" b="1" dirty="0" smtClean="0"/>
              <a:t>	18) A. </a:t>
            </a:r>
            <a:r>
              <a:rPr lang="en-US" sz="3300" b="1" dirty="0" err="1" smtClean="0"/>
              <a:t>Pontremoli</a:t>
            </a:r>
            <a:r>
              <a:rPr lang="en-US" sz="3300" b="1" dirty="0" smtClean="0"/>
              <a:t>, 19) O. W. Richardson.</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p:txBody>
          <a:bodyPr/>
          <a:lstStyle/>
          <a:p>
            <a:pPr eaLnBrk="1" hangingPunct="1"/>
            <a:r>
              <a:rPr lang="en-US" sz="3200" b="1" smtClean="0">
                <a:solidFill>
                  <a:srgbClr val="0070C0"/>
                </a:solidFill>
              </a:rPr>
              <a:t>“The quantum postulate and the recent developments of atomic theory,” </a:t>
            </a:r>
            <a:r>
              <a:rPr lang="en-US" sz="3200" b="1" i="1" smtClean="0">
                <a:solidFill>
                  <a:srgbClr val="0070C0"/>
                </a:solidFill>
              </a:rPr>
              <a:t>Nature</a:t>
            </a:r>
            <a:r>
              <a:rPr lang="en-US" sz="3200" b="1" smtClean="0">
                <a:solidFill>
                  <a:srgbClr val="0070C0"/>
                </a:solidFill>
              </a:rPr>
              <a:t>, 1928.</a:t>
            </a:r>
          </a:p>
        </p:txBody>
      </p:sp>
      <p:sp>
        <p:nvSpPr>
          <p:cNvPr id="126978" name="Content Placeholder 2"/>
          <p:cNvSpPr>
            <a:spLocks noGrp="1"/>
          </p:cNvSpPr>
          <p:nvPr>
            <p:ph idx="1"/>
          </p:nvPr>
        </p:nvSpPr>
        <p:spPr/>
        <p:txBody>
          <a:bodyPr/>
          <a:lstStyle/>
          <a:p>
            <a:pPr eaLnBrk="1" hangingPunct="1">
              <a:buFont typeface="Arial" charset="0"/>
              <a:buNone/>
            </a:pPr>
            <a:r>
              <a:rPr lang="en-US" sz="2400" b="1" smtClean="0"/>
              <a:t>	On the one hand, the definition of the state of a physical system, as ordinarily understood, claims  the </a:t>
            </a:r>
            <a:r>
              <a:rPr lang="en-US" sz="2400" b="1" smtClean="0">
                <a:solidFill>
                  <a:srgbClr val="FF0000"/>
                </a:solidFill>
              </a:rPr>
              <a:t>elimination of all external disturbances</a:t>
            </a:r>
            <a:r>
              <a:rPr lang="en-US" sz="2400" b="1" smtClean="0"/>
              <a:t>. But in that case, according to the quantum postulate, any observation will be impossible, and, above all, </a:t>
            </a:r>
            <a:r>
              <a:rPr lang="en-US" sz="2400" b="1" smtClean="0">
                <a:solidFill>
                  <a:srgbClr val="FF0000"/>
                </a:solidFill>
              </a:rPr>
              <a:t>the concepts of space and time lose their immediate sense</a:t>
            </a:r>
            <a:r>
              <a:rPr lang="en-US" sz="2400" b="1" smtClean="0"/>
              <a:t>. On the other hand, if in order to make observation possible we permit certain </a:t>
            </a:r>
            <a:r>
              <a:rPr lang="en-US" sz="2400" b="1" smtClean="0">
                <a:solidFill>
                  <a:srgbClr val="FF0000"/>
                </a:solidFill>
              </a:rPr>
              <a:t>interactions with suitable agencies of measurement</a:t>
            </a:r>
            <a:r>
              <a:rPr lang="en-US" sz="2400" b="1" smtClean="0"/>
              <a:t>, not belonging to the system, an unambiguous definition of the state of the system is naturally no longer possible, and there could  be </a:t>
            </a:r>
            <a:r>
              <a:rPr lang="en-US" sz="2400" b="1" smtClean="0">
                <a:solidFill>
                  <a:srgbClr val="FF0000"/>
                </a:solidFill>
              </a:rPr>
              <a:t>no question of causality </a:t>
            </a:r>
            <a:r>
              <a:rPr lang="en-US" sz="2400" b="1" smtClean="0"/>
              <a:t>in the ordinary sense of the word.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p:cNvSpPr>
            <a:spLocks noGrp="1"/>
          </p:cNvSpPr>
          <p:nvPr>
            <p:ph type="title"/>
          </p:nvPr>
        </p:nvSpPr>
        <p:spPr/>
        <p:txBody>
          <a:bodyPr/>
          <a:lstStyle/>
          <a:p>
            <a:pPr eaLnBrk="1" hangingPunct="1"/>
            <a:r>
              <a:rPr lang="en-US" sz="3200" b="1" smtClean="0">
                <a:solidFill>
                  <a:srgbClr val="0070C0"/>
                </a:solidFill>
              </a:rPr>
              <a:t>“The quantum postulate and the recent developments of atomic theory,” </a:t>
            </a:r>
            <a:r>
              <a:rPr lang="en-US" sz="3200" b="1" i="1" smtClean="0">
                <a:solidFill>
                  <a:srgbClr val="0070C0"/>
                </a:solidFill>
              </a:rPr>
              <a:t>Nature</a:t>
            </a:r>
            <a:r>
              <a:rPr lang="en-US" sz="3200" b="1" smtClean="0">
                <a:solidFill>
                  <a:srgbClr val="0070C0"/>
                </a:solidFill>
              </a:rPr>
              <a:t>, 1928.</a:t>
            </a:r>
            <a:endParaRPr lang="en-US" sz="3200" smtClean="0"/>
          </a:p>
        </p:txBody>
      </p:sp>
      <p:sp>
        <p:nvSpPr>
          <p:cNvPr id="129026" name="Content Placeholder 2"/>
          <p:cNvSpPr>
            <a:spLocks noGrp="1"/>
          </p:cNvSpPr>
          <p:nvPr>
            <p:ph idx="1"/>
          </p:nvPr>
        </p:nvSpPr>
        <p:spPr/>
        <p:txBody>
          <a:bodyPr/>
          <a:lstStyle/>
          <a:p>
            <a:pPr eaLnBrk="1" hangingPunct="1">
              <a:buFont typeface="Arial" charset="0"/>
              <a:buNone/>
            </a:pPr>
            <a:r>
              <a:rPr lang="en-US" b="1" smtClean="0"/>
              <a:t>	The very nature of the quantum theory thus forces us to regard the </a:t>
            </a:r>
            <a:r>
              <a:rPr lang="en-US" b="1" smtClean="0">
                <a:solidFill>
                  <a:srgbClr val="FF0000"/>
                </a:solidFill>
              </a:rPr>
              <a:t>space-time coordina-tion</a:t>
            </a:r>
            <a:r>
              <a:rPr lang="en-US" b="1" smtClean="0"/>
              <a:t> and the </a:t>
            </a:r>
            <a:r>
              <a:rPr lang="en-US" b="1" smtClean="0">
                <a:solidFill>
                  <a:srgbClr val="FF0000"/>
                </a:solidFill>
              </a:rPr>
              <a:t>claim of causality</a:t>
            </a:r>
            <a:r>
              <a:rPr lang="en-US" b="1" smtClean="0"/>
              <a:t>, the union of which characterizes the classical theories, as </a:t>
            </a:r>
            <a:r>
              <a:rPr lang="en-US" b="1" smtClean="0">
                <a:solidFill>
                  <a:srgbClr val="FF0000"/>
                </a:solidFill>
              </a:rPr>
              <a:t>complementary</a:t>
            </a:r>
            <a:r>
              <a:rPr lang="en-US" b="1" smtClean="0"/>
              <a:t> but </a:t>
            </a:r>
            <a:r>
              <a:rPr lang="en-US" b="1" smtClean="0">
                <a:solidFill>
                  <a:srgbClr val="FF0000"/>
                </a:solidFill>
              </a:rPr>
              <a:t>exclusive</a:t>
            </a:r>
            <a:r>
              <a:rPr lang="en-US" b="1" smtClean="0"/>
              <a:t> features of the description, symbolizing the idealization of </a:t>
            </a:r>
            <a:r>
              <a:rPr lang="en-US" b="1" smtClean="0">
                <a:solidFill>
                  <a:srgbClr val="FF0000"/>
                </a:solidFill>
              </a:rPr>
              <a:t>observation</a:t>
            </a:r>
            <a:r>
              <a:rPr lang="en-US" b="1" smtClean="0"/>
              <a:t> and </a:t>
            </a:r>
            <a:r>
              <a:rPr lang="en-US" b="1" smtClean="0">
                <a:solidFill>
                  <a:srgbClr val="FF0000"/>
                </a:solidFill>
              </a:rPr>
              <a:t>definition</a:t>
            </a:r>
            <a:r>
              <a:rPr lang="en-US" b="1" smtClean="0"/>
              <a:t>, respectively.</a:t>
            </a:r>
            <a:endParaRPr lang="en-US"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3"/>
          <p:cNvSpPr>
            <a:spLocks noGrp="1"/>
          </p:cNvSpPr>
          <p:nvPr>
            <p:ph type="title"/>
          </p:nvPr>
        </p:nvSpPr>
        <p:spPr/>
        <p:txBody>
          <a:bodyPr/>
          <a:lstStyle/>
          <a:p>
            <a:pPr eaLnBrk="1" hangingPunct="1"/>
            <a:r>
              <a:rPr lang="en-US" sz="6000" b="1" smtClean="0">
                <a:solidFill>
                  <a:srgbClr val="0070C0"/>
                </a:solidFill>
              </a:rPr>
              <a:t>Kristian Camillieri</a:t>
            </a:r>
          </a:p>
        </p:txBody>
      </p:sp>
      <p:pic>
        <p:nvPicPr>
          <p:cNvPr id="131074" name="Picture 2" descr="kristian.jpg (156×215)"/>
          <p:cNvPicPr>
            <a:picLocks noChangeAspect="1" noChangeArrowheads="1"/>
          </p:cNvPicPr>
          <p:nvPr/>
        </p:nvPicPr>
        <p:blipFill>
          <a:blip r:embed="rId3" cstate="print"/>
          <a:srcRect/>
          <a:stretch>
            <a:fillRect/>
          </a:stretch>
        </p:blipFill>
        <p:spPr bwMode="auto">
          <a:xfrm>
            <a:off x="2743200" y="1295400"/>
            <a:ext cx="3848100" cy="5303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rmAutofit fontScale="90000"/>
          </a:bodyPr>
          <a:lstStyle/>
          <a:p>
            <a:pPr eaLnBrk="1" fontAlgn="auto" hangingPunct="1">
              <a:spcAft>
                <a:spcPts val="0"/>
              </a:spcAft>
              <a:defRPr/>
            </a:pPr>
            <a:r>
              <a:rPr lang="en-US" b="1" dirty="0" smtClean="0">
                <a:solidFill>
                  <a:srgbClr val="0070C0"/>
                </a:solidFill>
              </a:rPr>
              <a:t>“Bohr, Heisenberg and the divergent</a:t>
            </a:r>
            <a:br>
              <a:rPr lang="en-US" b="1" dirty="0" smtClean="0">
                <a:solidFill>
                  <a:srgbClr val="0070C0"/>
                </a:solidFill>
              </a:rPr>
            </a:br>
            <a:r>
              <a:rPr lang="en-US" b="1" dirty="0" smtClean="0">
                <a:solidFill>
                  <a:srgbClr val="0070C0"/>
                </a:solidFill>
              </a:rPr>
              <a:t>views of </a:t>
            </a:r>
            <a:r>
              <a:rPr lang="en-US" b="1" dirty="0" err="1" smtClean="0">
                <a:solidFill>
                  <a:srgbClr val="0070C0"/>
                </a:solidFill>
              </a:rPr>
              <a:t>complementarity</a:t>
            </a:r>
            <a:r>
              <a:rPr lang="en-US" b="1" dirty="0" smtClean="0">
                <a:solidFill>
                  <a:srgbClr val="0070C0"/>
                </a:solidFill>
              </a:rPr>
              <a:t>”</a:t>
            </a:r>
            <a:endParaRPr lang="en-US" b="1" u="sng" dirty="0">
              <a:solidFill>
                <a:srgbClr val="0070C0"/>
              </a:solidFill>
            </a:endParaRPr>
          </a:p>
        </p:txBody>
      </p:sp>
      <p:sp>
        <p:nvSpPr>
          <p:cNvPr id="3" name="Content Placeholder 2"/>
          <p:cNvSpPr>
            <a:spLocks noGrp="1"/>
          </p:cNvSpPr>
          <p:nvPr>
            <p:ph idx="1"/>
          </p:nvPr>
        </p:nvSpPr>
        <p:spPr>
          <a:xfrm>
            <a:off x="457200" y="1798638"/>
            <a:ext cx="8229600" cy="4525962"/>
          </a:xfrm>
        </p:spPr>
        <p:txBody>
          <a:bodyPr rtlCol="0">
            <a:normAutofit fontScale="55000" lnSpcReduction="20000"/>
          </a:bodyPr>
          <a:lstStyle/>
          <a:p>
            <a:pPr eaLnBrk="1" fontAlgn="auto" hangingPunct="1">
              <a:spcAft>
                <a:spcPts val="0"/>
              </a:spcAft>
              <a:buFont typeface="Arial" pitchFamily="34" charset="0"/>
              <a:buNone/>
              <a:defRPr/>
            </a:pPr>
            <a:r>
              <a:rPr lang="en-US" dirty="0" smtClean="0"/>
              <a:t>	</a:t>
            </a:r>
            <a:r>
              <a:rPr lang="en-US" sz="4500" b="1" dirty="0" smtClean="0"/>
              <a:t>It has often gone unnoticed that in the introduction to the Como paper, in which he first publicly announced his view of </a:t>
            </a:r>
            <a:r>
              <a:rPr lang="en-US" sz="4500" b="1" dirty="0" err="1" smtClean="0"/>
              <a:t>complementarity</a:t>
            </a:r>
            <a:r>
              <a:rPr lang="en-US" sz="4500" b="1" dirty="0" smtClean="0"/>
              <a:t>, Bohr had intended to deal with the </a:t>
            </a:r>
            <a:r>
              <a:rPr lang="en-US" sz="4500" b="1" dirty="0" smtClean="0">
                <a:solidFill>
                  <a:srgbClr val="FF0000"/>
                </a:solidFill>
              </a:rPr>
              <a:t>problem of stationary states</a:t>
            </a:r>
            <a:r>
              <a:rPr lang="en-US" sz="4500" b="1" dirty="0" smtClean="0"/>
              <a:t>, and he </a:t>
            </a:r>
            <a:r>
              <a:rPr lang="en-US" sz="4500" b="1" dirty="0" smtClean="0">
                <a:solidFill>
                  <a:srgbClr val="FF0000"/>
                </a:solidFill>
              </a:rPr>
              <a:t>did not invoke an argument for the use of mutually exclusive experimental arrangements</a:t>
            </a:r>
            <a:r>
              <a:rPr lang="en-US" sz="4500" b="1" dirty="0" smtClean="0"/>
              <a:t>, characteristic of his later versions of the </a:t>
            </a:r>
            <a:r>
              <a:rPr lang="en-US" sz="4500" b="1" dirty="0" err="1" smtClean="0"/>
              <a:t>complementarity</a:t>
            </a:r>
            <a:r>
              <a:rPr lang="en-US" sz="4500" b="1" dirty="0" smtClean="0"/>
              <a:t> thesis. … [S]</a:t>
            </a:r>
            <a:r>
              <a:rPr lang="en-US" sz="4500" b="1" dirty="0" err="1" smtClean="0"/>
              <a:t>cholars</a:t>
            </a:r>
            <a:r>
              <a:rPr lang="en-US" sz="4500" b="1" dirty="0" smtClean="0"/>
              <a:t> have tended to ignore the original formulation of </a:t>
            </a:r>
            <a:r>
              <a:rPr lang="en-US" sz="4500" b="1" dirty="0" err="1" smtClean="0"/>
              <a:t>complementarity</a:t>
            </a:r>
            <a:r>
              <a:rPr lang="en-US" sz="4500" b="1" dirty="0" smtClean="0"/>
              <a:t> … In the 1927 Como lecture, Bohr employed the term ‘</a:t>
            </a:r>
            <a:r>
              <a:rPr lang="en-US" sz="4500" b="1" dirty="0" smtClean="0">
                <a:solidFill>
                  <a:srgbClr val="FF0000"/>
                </a:solidFill>
              </a:rPr>
              <a:t>causal description</a:t>
            </a:r>
            <a:r>
              <a:rPr lang="en-US" sz="4500" b="1" dirty="0" smtClean="0"/>
              <a:t>’ to refer to the </a:t>
            </a:r>
            <a:r>
              <a:rPr lang="en-US" sz="4500" b="1" dirty="0" smtClean="0">
                <a:solidFill>
                  <a:srgbClr val="FF0000"/>
                </a:solidFill>
              </a:rPr>
              <a:t>conservation of energy</a:t>
            </a:r>
            <a:r>
              <a:rPr lang="en-US" sz="4500" b="1" dirty="0" smtClean="0"/>
              <a:t>, while a </a:t>
            </a:r>
            <a:r>
              <a:rPr lang="en-US" sz="4500" b="1" dirty="0" smtClean="0">
                <a:solidFill>
                  <a:srgbClr val="FF0000"/>
                </a:solidFill>
              </a:rPr>
              <a:t>space–time description </a:t>
            </a:r>
            <a:r>
              <a:rPr lang="en-US" sz="4500" b="1" dirty="0" smtClean="0"/>
              <a:t>referred to pinpointing the electron’s </a:t>
            </a:r>
            <a:r>
              <a:rPr lang="en-US" sz="4500" b="1" dirty="0" smtClean="0">
                <a:solidFill>
                  <a:srgbClr val="FF0000"/>
                </a:solidFill>
              </a:rPr>
              <a:t>position in space at a given time</a:t>
            </a:r>
            <a:r>
              <a:rPr lang="en-US" sz="4500" b="1" dirty="0" smtClean="0"/>
              <a:t>.</a:t>
            </a:r>
            <a:endParaRPr lang="en-US" sz="4500" b="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p:txBody>
          <a:bodyPr/>
          <a:lstStyle/>
          <a:p>
            <a:pPr eaLnBrk="1" hangingPunct="1"/>
            <a:r>
              <a:rPr lang="en-US" b="1" smtClean="0">
                <a:solidFill>
                  <a:srgbClr val="0070C0"/>
                </a:solidFill>
              </a:rPr>
              <a:t>Bohr to Schrödinger, 23 May 1928</a:t>
            </a:r>
          </a:p>
        </p:txBody>
      </p:sp>
      <p:sp>
        <p:nvSpPr>
          <p:cNvPr id="3" name="Content Placeholder 2"/>
          <p:cNvSpPr>
            <a:spLocks noGrp="1"/>
          </p:cNvSpPr>
          <p:nvPr>
            <p:ph idx="1"/>
          </p:nvPr>
        </p:nvSpPr>
        <p:spPr>
          <a:xfrm>
            <a:off x="457200" y="1371600"/>
            <a:ext cx="8229600" cy="4525963"/>
          </a:xfrm>
        </p:spPr>
        <p:txBody>
          <a:bodyPr rtlCol="0">
            <a:normAutofit fontScale="92500" lnSpcReduction="20000"/>
          </a:bodyPr>
          <a:lstStyle/>
          <a:p>
            <a:pPr eaLnBrk="1" fontAlgn="auto" hangingPunct="1">
              <a:spcAft>
                <a:spcPts val="0"/>
              </a:spcAft>
              <a:buFont typeface="Arial" pitchFamily="34" charset="0"/>
              <a:buNone/>
              <a:defRPr/>
            </a:pPr>
            <a:r>
              <a:rPr lang="en-US" b="1" dirty="0" smtClean="0"/>
              <a:t>	There remains always--as stated in the article--an </a:t>
            </a:r>
            <a:r>
              <a:rPr lang="en-US" b="1" dirty="0" smtClean="0">
                <a:solidFill>
                  <a:srgbClr val="FF0000"/>
                </a:solidFill>
              </a:rPr>
              <a:t>absolute exclusion </a:t>
            </a:r>
            <a:r>
              <a:rPr lang="en-US" b="1" dirty="0" smtClean="0"/>
              <a:t>between the application of the concept of </a:t>
            </a:r>
            <a:r>
              <a:rPr lang="en-US" b="1" dirty="0" smtClean="0">
                <a:solidFill>
                  <a:srgbClr val="FF0000"/>
                </a:solidFill>
              </a:rPr>
              <a:t>stationary states </a:t>
            </a:r>
            <a:r>
              <a:rPr lang="en-US" b="1" dirty="0" smtClean="0"/>
              <a:t>and the tracking of the </a:t>
            </a:r>
            <a:r>
              <a:rPr lang="en-US" b="1" dirty="0" smtClean="0">
                <a:solidFill>
                  <a:srgbClr val="FF0000"/>
                </a:solidFill>
              </a:rPr>
              <a:t>behavior of an individual particle </a:t>
            </a:r>
            <a:r>
              <a:rPr lang="en-US" b="1" dirty="0" smtClean="0"/>
              <a:t>in the atom. This exclusion provides in my opinion a particularly striking example of the general </a:t>
            </a:r>
            <a:r>
              <a:rPr lang="en-US" b="1" dirty="0" smtClean="0">
                <a:solidFill>
                  <a:srgbClr val="FF0000"/>
                </a:solidFill>
              </a:rPr>
              <a:t>complementary nature </a:t>
            </a:r>
            <a:r>
              <a:rPr lang="en-US" b="1" dirty="0" smtClean="0"/>
              <a:t>of the description. As I have tried to show in my article, a quite definite meaning can be ascribed to the concept of </a:t>
            </a:r>
            <a:r>
              <a:rPr lang="en-US" b="1" dirty="0" smtClean="0">
                <a:solidFill>
                  <a:srgbClr val="FF0000"/>
                </a:solidFill>
              </a:rPr>
              <a:t>stationary states </a:t>
            </a:r>
            <a:r>
              <a:rPr lang="en-US" b="1" dirty="0" smtClean="0"/>
              <a:t>as well as to the </a:t>
            </a:r>
            <a:r>
              <a:rPr lang="en-US" b="1" dirty="0" smtClean="0">
                <a:solidFill>
                  <a:srgbClr val="FF0000"/>
                </a:solidFill>
              </a:rPr>
              <a:t>discrete energy values </a:t>
            </a:r>
            <a:r>
              <a:rPr lang="en-US" b="1" dirty="0" smtClean="0"/>
              <a:t>within their domain of applicability</a:t>
            </a:r>
            <a:endParaRPr lang="en-US" b="1"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70C0"/>
                </a:solidFill>
              </a:rPr>
              <a:t>Bohr: Introduction to </a:t>
            </a:r>
            <a:r>
              <a:rPr lang="en-US" b="1" i="1" dirty="0" smtClean="0">
                <a:solidFill>
                  <a:srgbClr val="0070C0"/>
                </a:solidFill>
              </a:rPr>
              <a:t>Atomic Theory and the Description of Nature, </a:t>
            </a:r>
            <a:r>
              <a:rPr lang="en-US" b="1" dirty="0" smtClean="0">
                <a:solidFill>
                  <a:srgbClr val="0070C0"/>
                </a:solidFill>
              </a:rPr>
              <a:t>1934</a:t>
            </a:r>
            <a:endParaRPr lang="en-US" b="1" dirty="0">
              <a:solidFill>
                <a:srgbClr val="0070C0"/>
              </a:solidFill>
            </a:endParaRPr>
          </a:p>
        </p:txBody>
      </p:sp>
      <p:sp>
        <p:nvSpPr>
          <p:cNvPr id="137218" name="Content Placeholder 2"/>
          <p:cNvSpPr>
            <a:spLocks noGrp="1"/>
          </p:cNvSpPr>
          <p:nvPr>
            <p:ph idx="1"/>
          </p:nvPr>
        </p:nvSpPr>
        <p:spPr>
          <a:xfrm>
            <a:off x="457200" y="1570038"/>
            <a:ext cx="8229600" cy="4525962"/>
          </a:xfrm>
        </p:spPr>
        <p:txBody>
          <a:bodyPr/>
          <a:lstStyle/>
          <a:p>
            <a:pPr eaLnBrk="1" hangingPunct="1">
              <a:buFont typeface="Arial" charset="0"/>
              <a:buNone/>
            </a:pPr>
            <a:r>
              <a:rPr lang="en-US" sz="2800" b="1" smtClean="0"/>
              <a:t>	It would be a misconception to believe that the difficulties of the atomic theory may be evaded by eventually replacing the concepts of classical physics by new conceptual forms. …No more is it likely that the </a:t>
            </a:r>
            <a:r>
              <a:rPr lang="en-US" sz="2800" b="1" smtClean="0">
                <a:solidFill>
                  <a:srgbClr val="FF0000"/>
                </a:solidFill>
              </a:rPr>
              <a:t>fundamental concepts </a:t>
            </a:r>
            <a:r>
              <a:rPr lang="en-US" sz="2800" b="1" smtClean="0"/>
              <a:t>of the </a:t>
            </a:r>
            <a:r>
              <a:rPr lang="en-US" sz="2800" b="1" smtClean="0">
                <a:solidFill>
                  <a:srgbClr val="FF0000"/>
                </a:solidFill>
              </a:rPr>
              <a:t>classical theories </a:t>
            </a:r>
            <a:r>
              <a:rPr lang="en-US" sz="2800" b="1" smtClean="0"/>
              <a:t>will ever become superfluous… [I]t continues to be the </a:t>
            </a:r>
            <a:r>
              <a:rPr lang="en-US" sz="2800" b="1" smtClean="0">
                <a:solidFill>
                  <a:srgbClr val="FF0000"/>
                </a:solidFill>
              </a:rPr>
              <a:t>application of these concepts </a:t>
            </a:r>
            <a:r>
              <a:rPr lang="en-US" sz="2800" b="1" smtClean="0"/>
              <a:t>alone that make it possible to relate the </a:t>
            </a:r>
            <a:r>
              <a:rPr lang="en-US" sz="2800" b="1" smtClean="0">
                <a:solidFill>
                  <a:srgbClr val="FF0000"/>
                </a:solidFill>
              </a:rPr>
              <a:t>symbolism of the quantum theory</a:t>
            </a:r>
            <a:r>
              <a:rPr lang="en-US" sz="2800" b="1" smtClean="0"/>
              <a:t> to the </a:t>
            </a:r>
            <a:r>
              <a:rPr lang="en-US" sz="2800" b="1" smtClean="0">
                <a:solidFill>
                  <a:srgbClr val="FF0000"/>
                </a:solidFill>
              </a:rPr>
              <a:t>data of experience</a:t>
            </a:r>
            <a:r>
              <a:rPr lang="en-US" sz="2800" b="1" smtClean="0"/>
              <a:t>.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70C0"/>
                </a:solidFill>
              </a:rPr>
              <a:t>Bohr: Introduction to </a:t>
            </a:r>
            <a:r>
              <a:rPr lang="en-US" b="1" i="1" dirty="0" smtClean="0">
                <a:solidFill>
                  <a:srgbClr val="0070C0"/>
                </a:solidFill>
              </a:rPr>
              <a:t>Atomic Theory and the Description of Nature, </a:t>
            </a:r>
            <a:r>
              <a:rPr lang="en-US" b="1" dirty="0" smtClean="0">
                <a:solidFill>
                  <a:srgbClr val="0070C0"/>
                </a:solidFill>
              </a:rPr>
              <a:t>1934</a:t>
            </a:r>
            <a:endParaRPr lang="en-US" dirty="0"/>
          </a:p>
        </p:txBody>
      </p:sp>
      <p:sp>
        <p:nvSpPr>
          <p:cNvPr id="3" name="Content Placeholder 2"/>
          <p:cNvSpPr>
            <a:spLocks noGrp="1"/>
          </p:cNvSpPr>
          <p:nvPr>
            <p:ph idx="1"/>
          </p:nvPr>
        </p:nvSpPr>
        <p:spPr/>
        <p:txBody>
          <a:bodyPr>
            <a:normAutofit/>
          </a:bodyPr>
          <a:lstStyle/>
          <a:p>
            <a:pPr eaLnBrk="1" hangingPunct="1">
              <a:lnSpc>
                <a:spcPct val="80000"/>
              </a:lnSpc>
              <a:buFont typeface="Arial" charset="0"/>
              <a:buNone/>
            </a:pPr>
            <a:r>
              <a:rPr lang="en-US" sz="3000" b="1" smtClean="0"/>
              <a:t>	At the same time, however, we must bear in mind that the possibility of an </a:t>
            </a:r>
            <a:r>
              <a:rPr lang="en-US" sz="3000" b="1" smtClean="0">
                <a:solidFill>
                  <a:srgbClr val="FF0000"/>
                </a:solidFill>
              </a:rPr>
              <a:t>unambiguous use of these fundamental concepts </a:t>
            </a:r>
            <a:r>
              <a:rPr lang="en-US" sz="3000" b="1" smtClean="0"/>
              <a:t>solely depends upon the self-consistency  of the classical theories  from which they are derived and that therefore the limits imposed on the application of these concepts are naturally determined by </a:t>
            </a:r>
            <a:r>
              <a:rPr lang="en-US" sz="3000" b="1" smtClean="0">
                <a:solidFill>
                  <a:srgbClr val="FF0000"/>
                </a:solidFill>
              </a:rPr>
              <a:t>the extent to which we may</a:t>
            </a:r>
            <a:r>
              <a:rPr lang="en-US" sz="3000" b="1" smtClean="0"/>
              <a:t>, in our account of the phenomena, </a:t>
            </a:r>
            <a:r>
              <a:rPr lang="en-US" sz="3000" b="1" smtClean="0">
                <a:solidFill>
                  <a:srgbClr val="FF0000"/>
                </a:solidFill>
              </a:rPr>
              <a:t>disregard</a:t>
            </a:r>
            <a:r>
              <a:rPr lang="en-US" sz="3000" b="1" smtClean="0"/>
              <a:t> the </a:t>
            </a:r>
            <a:r>
              <a:rPr lang="en-US" sz="3000" b="1" smtClean="0">
                <a:solidFill>
                  <a:srgbClr val="FF0000"/>
                </a:solidFill>
              </a:rPr>
              <a:t>element which is foreign to classical theories</a:t>
            </a:r>
            <a:r>
              <a:rPr lang="en-US" sz="3000" b="1" smtClean="0"/>
              <a:t> and symbolized by </a:t>
            </a:r>
            <a:r>
              <a:rPr lang="en-US" sz="3000" b="1" smtClean="0">
                <a:solidFill>
                  <a:srgbClr val="FF0000"/>
                </a:solidFill>
              </a:rPr>
              <a:t>the quantum of action</a:t>
            </a:r>
            <a:r>
              <a:rPr lang="en-US" sz="3000" b="1" smtClean="0"/>
              <a:t>.</a:t>
            </a:r>
          </a:p>
          <a:p>
            <a:pPr eaLnBrk="1" hangingPunct="1">
              <a:lnSpc>
                <a:spcPct val="80000"/>
              </a:lnSpc>
            </a:pPr>
            <a:endParaRPr lang="en-US" sz="3000" b="1"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457200" y="762000"/>
            <a:ext cx="8229600" cy="1143000"/>
          </a:xfrm>
        </p:spPr>
        <p:txBody>
          <a:bodyPr/>
          <a:lstStyle/>
          <a:p>
            <a:pPr eaLnBrk="1" hangingPunct="1"/>
            <a:r>
              <a:rPr lang="en-US" sz="5900" b="1" smtClean="0">
                <a:solidFill>
                  <a:srgbClr val="0070C0"/>
                </a:solidFill>
              </a:rPr>
              <a:t>Einstein-Podolsky-Rosen Paper </a:t>
            </a:r>
          </a:p>
        </p:txBody>
      </p:sp>
      <p:sp>
        <p:nvSpPr>
          <p:cNvPr id="141314" name="Content Placeholder 2"/>
          <p:cNvSpPr>
            <a:spLocks noGrp="1"/>
          </p:cNvSpPr>
          <p:nvPr>
            <p:ph idx="1"/>
          </p:nvPr>
        </p:nvSpPr>
        <p:spPr>
          <a:xfrm>
            <a:off x="457200" y="2103438"/>
            <a:ext cx="8229600" cy="4525962"/>
          </a:xfrm>
        </p:spPr>
        <p:txBody>
          <a:bodyPr/>
          <a:lstStyle/>
          <a:p>
            <a:pPr eaLnBrk="1" hangingPunct="1">
              <a:buFont typeface="Arial" charset="0"/>
              <a:buNone/>
            </a:pPr>
            <a:r>
              <a:rPr lang="en-US" sz="4800" b="1" smtClean="0"/>
              <a:t> “Can Quantum-Mechanical Description of Physical Reality to be Considered Complete?” </a:t>
            </a:r>
            <a:r>
              <a:rPr lang="en-US" sz="4800" b="1" i="1" smtClean="0"/>
              <a:t>Physical Review</a:t>
            </a:r>
            <a:r>
              <a:rPr lang="en-US" sz="4800" b="1" smtClean="0"/>
              <a:t> 47 (1935): 777-780.</a:t>
            </a:r>
          </a:p>
          <a:p>
            <a:pPr eaLnBrk="1" hangingPunct="1"/>
            <a:endParaRPr lang="en-US"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a:xfrm>
            <a:off x="457200" y="533400"/>
            <a:ext cx="8229600" cy="1143000"/>
          </a:xfrm>
        </p:spPr>
        <p:txBody>
          <a:bodyPr/>
          <a:lstStyle/>
          <a:p>
            <a:pPr eaLnBrk="1" hangingPunct="1"/>
            <a:r>
              <a:rPr lang="en-US" sz="6000" b="1" smtClean="0">
                <a:solidFill>
                  <a:srgbClr val="0070C0"/>
                </a:solidFill>
              </a:rPr>
              <a:t>Bohr’s 1935 Reply</a:t>
            </a:r>
          </a:p>
        </p:txBody>
      </p:sp>
      <p:sp>
        <p:nvSpPr>
          <p:cNvPr id="142338" name="Content Placeholder 2"/>
          <p:cNvSpPr>
            <a:spLocks noGrp="1"/>
          </p:cNvSpPr>
          <p:nvPr>
            <p:ph idx="1"/>
          </p:nvPr>
        </p:nvSpPr>
        <p:spPr>
          <a:xfrm>
            <a:off x="457200" y="1874838"/>
            <a:ext cx="8229600" cy="4525962"/>
          </a:xfrm>
        </p:spPr>
        <p:txBody>
          <a:bodyPr/>
          <a:lstStyle/>
          <a:p>
            <a:pPr eaLnBrk="1" hangingPunct="1">
              <a:buFont typeface="Arial" charset="0"/>
              <a:buNone/>
            </a:pPr>
            <a:r>
              <a:rPr lang="en-US" b="1" smtClean="0"/>
              <a:t> </a:t>
            </a:r>
            <a:r>
              <a:rPr lang="en-US" sz="4800" b="1" smtClean="0"/>
              <a:t>“Can quantum-mechanical description of physical reality be considered complete?” </a:t>
            </a:r>
            <a:r>
              <a:rPr lang="en-US" sz="4800" b="1" i="1" smtClean="0"/>
              <a:t>Physical Review</a:t>
            </a:r>
            <a:r>
              <a:rPr lang="en-US" sz="4800" b="1" smtClean="0"/>
              <a:t> 48:  696-702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457200" y="274638"/>
            <a:ext cx="8229600" cy="1143000"/>
          </a:xfrm>
          <a:prstGeom prst="rect">
            <a:avLst/>
          </a:prstGeom>
        </p:spPr>
        <p:txBody>
          <a:bodyPr/>
          <a:lstStyle/>
          <a:p>
            <a:pPr algn="ctr" fontAlgn="auto">
              <a:spcAft>
                <a:spcPts val="0"/>
              </a:spcAft>
              <a:defRPr/>
            </a:pPr>
            <a:r>
              <a:rPr lang="en-US" sz="7200" b="1">
                <a:solidFill>
                  <a:srgbClr val="0070C0"/>
                </a:solidFill>
                <a:latin typeface="+mj-lt"/>
                <a:ea typeface="+mj-ea"/>
                <a:cs typeface="+mj-cs"/>
              </a:rPr>
              <a:t>Clifford Hooker</a:t>
            </a:r>
            <a:endParaRPr lang="en-US" sz="7200" b="1" dirty="0">
              <a:solidFill>
                <a:srgbClr val="0070C0"/>
              </a:solidFill>
              <a:latin typeface="+mj-lt"/>
              <a:ea typeface="+mj-ea"/>
              <a:cs typeface="+mj-cs"/>
            </a:endParaRPr>
          </a:p>
        </p:txBody>
      </p:sp>
      <p:pic>
        <p:nvPicPr>
          <p:cNvPr id="143362" name="Picture 2" descr="http://farm3.static.flickr.com/2623/4154881832_26abbea480_m.jpg"/>
          <p:cNvPicPr>
            <a:picLocks noChangeAspect="1" noChangeArrowheads="1"/>
          </p:cNvPicPr>
          <p:nvPr/>
        </p:nvPicPr>
        <p:blipFill>
          <a:blip r:embed="rId3" cstate="print"/>
          <a:srcRect/>
          <a:stretch>
            <a:fillRect/>
          </a:stretch>
        </p:blipFill>
        <p:spPr bwMode="auto">
          <a:xfrm>
            <a:off x="990600" y="1600200"/>
            <a:ext cx="7185025"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3600" b="1" i="1">
                <a:solidFill>
                  <a:srgbClr val="0070C0"/>
                </a:solidFill>
                <a:latin typeface="+mj-lt"/>
                <a:ea typeface="+mj-ea"/>
                <a:cs typeface="+mj-cs"/>
              </a:rPr>
              <a:t>The Nature of Quantum Mechanical Reality: Einstein vs Bohr </a:t>
            </a:r>
            <a:r>
              <a:rPr lang="en-US" sz="3600" b="1">
                <a:solidFill>
                  <a:srgbClr val="0070C0"/>
                </a:solidFill>
                <a:latin typeface="+mj-lt"/>
                <a:ea typeface="+mj-ea"/>
                <a:cs typeface="+mj-cs"/>
              </a:rPr>
              <a:t>(1972)</a:t>
            </a:r>
            <a:endParaRPr lang="en-US" sz="3600" b="1" dirty="0">
              <a:solidFill>
                <a:srgbClr val="0070C0"/>
              </a:solidFill>
              <a:latin typeface="+mj-lt"/>
              <a:ea typeface="+mj-ea"/>
              <a:cs typeface="+mj-cs"/>
            </a:endParaRPr>
          </a:p>
        </p:txBody>
      </p:sp>
      <p:sp>
        <p:nvSpPr>
          <p:cNvPr id="145410" name="Content Placeholder 2"/>
          <p:cNvSpPr txBox="1">
            <a:spLocks/>
          </p:cNvSpPr>
          <p:nvPr/>
        </p:nvSpPr>
        <p:spPr bwMode="auto">
          <a:xfrm>
            <a:off x="457200" y="16002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3200" b="1">
                <a:latin typeface="Calibri" pitchFamily="34" charset="0"/>
              </a:rPr>
              <a:t>	[T]here is </a:t>
            </a:r>
            <a:r>
              <a:rPr lang="en-US" sz="3200" b="1">
                <a:solidFill>
                  <a:srgbClr val="FF0000"/>
                </a:solidFill>
                <a:latin typeface="Calibri" pitchFamily="34" charset="0"/>
              </a:rPr>
              <a:t>no suggestion</a:t>
            </a:r>
            <a:r>
              <a:rPr lang="en-US" sz="3200" b="1">
                <a:latin typeface="Calibri" pitchFamily="34" charset="0"/>
              </a:rPr>
              <a:t>, that I can detect, that </a:t>
            </a:r>
            <a:r>
              <a:rPr lang="en-US" sz="3200" b="1">
                <a:solidFill>
                  <a:srgbClr val="FF0000"/>
                </a:solidFill>
                <a:latin typeface="Calibri" pitchFamily="34" charset="0"/>
              </a:rPr>
              <a:t>EPR did alter </a:t>
            </a:r>
            <a:r>
              <a:rPr lang="en-US" sz="3200" b="1">
                <a:latin typeface="Calibri" pitchFamily="34" charset="0"/>
              </a:rPr>
              <a:t>Bohr's conception of quantum theory. … It may … be true that, as Bohr himself seems to allow, </a:t>
            </a:r>
            <a:r>
              <a:rPr lang="en-US" sz="3200" b="1">
                <a:solidFill>
                  <a:srgbClr val="FF0000"/>
                </a:solidFill>
                <a:latin typeface="Calibri" pitchFamily="34" charset="0"/>
              </a:rPr>
              <a:t>Einstein's penetrating criticisms</a:t>
            </a:r>
            <a:r>
              <a:rPr lang="en-US" sz="3200" b="1">
                <a:latin typeface="Calibri" pitchFamily="34" charset="0"/>
              </a:rPr>
              <a:t> of quantum theory served to </a:t>
            </a:r>
            <a:r>
              <a:rPr lang="en-US" sz="3200" b="1">
                <a:solidFill>
                  <a:srgbClr val="FF0000"/>
                </a:solidFill>
                <a:latin typeface="Calibri" pitchFamily="34" charset="0"/>
              </a:rPr>
              <a:t>crystallize the elements </a:t>
            </a:r>
            <a:r>
              <a:rPr lang="en-US" sz="3200" b="1">
                <a:latin typeface="Calibri" pitchFamily="34" charset="0"/>
              </a:rPr>
              <a:t>of the doctrine of complementarity, giving impetus to a </a:t>
            </a:r>
            <a:r>
              <a:rPr lang="en-US" sz="3200" b="1">
                <a:solidFill>
                  <a:srgbClr val="FF0000"/>
                </a:solidFill>
                <a:latin typeface="Calibri" pitchFamily="34" charset="0"/>
              </a:rPr>
              <a:t>more precise development </a:t>
            </a:r>
            <a:r>
              <a:rPr lang="en-US" sz="3200" b="1">
                <a:latin typeface="Calibri" pitchFamily="34" charset="0"/>
              </a:rPr>
              <a:t>and to the </a:t>
            </a:r>
            <a:r>
              <a:rPr lang="en-US" sz="3200" b="1">
                <a:solidFill>
                  <a:srgbClr val="FF0000"/>
                </a:solidFill>
                <a:latin typeface="Calibri" pitchFamily="34" charset="0"/>
              </a:rPr>
              <a:t>broadening of their scope</a:t>
            </a:r>
            <a:r>
              <a:rPr lang="en-US" sz="3200" b="1">
                <a:latin typeface="Calibri" pitchFamily="34" charset="0"/>
              </a:rPr>
              <a:t>.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a:xfrm>
            <a:off x="457200" y="914400"/>
            <a:ext cx="8229600" cy="1143000"/>
          </a:xfrm>
        </p:spPr>
        <p:txBody>
          <a:bodyPr/>
          <a:lstStyle/>
          <a:p>
            <a:pPr eaLnBrk="1" hangingPunct="1"/>
            <a:r>
              <a:rPr lang="en-US" sz="7200" b="1" smtClean="0">
                <a:solidFill>
                  <a:srgbClr val="0070C0"/>
                </a:solidFill>
              </a:rPr>
              <a:t>Bohr’s Diaphragms</a:t>
            </a:r>
            <a:endParaRPr lang="en-US" sz="7200" smtClean="0"/>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sz="4400" b="1" dirty="0" smtClean="0"/>
              <a:t>   </a:t>
            </a:r>
          </a:p>
          <a:p>
            <a:pPr eaLnBrk="1" fontAlgn="auto" hangingPunct="1">
              <a:spcAft>
                <a:spcPts val="0"/>
              </a:spcAft>
              <a:buFont typeface="Arial" pitchFamily="34" charset="0"/>
              <a:buNone/>
              <a:defRPr/>
            </a:pPr>
            <a:r>
              <a:rPr lang="en-US" sz="4400" b="1" dirty="0" err="1" smtClean="0"/>
              <a:t>Tongdong</a:t>
            </a:r>
            <a:r>
              <a:rPr lang="en-US" sz="4400" b="1" dirty="0" smtClean="0"/>
              <a:t> </a:t>
            </a:r>
            <a:r>
              <a:rPr lang="en-US" sz="4400" b="1" dirty="0" err="1" smtClean="0"/>
              <a:t>Bai</a:t>
            </a:r>
            <a:r>
              <a:rPr lang="en-US" sz="4400" b="1" dirty="0" smtClean="0"/>
              <a:t>* and John Stachel**</a:t>
            </a:r>
          </a:p>
          <a:p>
            <a:pPr eaLnBrk="1" fontAlgn="auto" hangingPunct="1">
              <a:spcAft>
                <a:spcPts val="0"/>
              </a:spcAft>
              <a:buFont typeface="Arial" pitchFamily="34" charset="0"/>
              <a:buNone/>
              <a:defRPr/>
            </a:pPr>
            <a:endParaRPr lang="en-US" sz="3500" b="1" dirty="0" smtClean="0"/>
          </a:p>
          <a:p>
            <a:pPr eaLnBrk="1" fontAlgn="auto" hangingPunct="1">
              <a:spcAft>
                <a:spcPts val="0"/>
              </a:spcAft>
              <a:buFont typeface="Arial" pitchFamily="34" charset="0"/>
              <a:buNone/>
              <a:defRPr/>
            </a:pPr>
            <a:r>
              <a:rPr lang="en-US" sz="3500" b="1" dirty="0" smtClean="0"/>
              <a:t>* Department of Philosophy, Xavier University</a:t>
            </a:r>
            <a:endParaRPr lang="en-US" sz="3500" dirty="0" smtClean="0"/>
          </a:p>
          <a:p>
            <a:pPr eaLnBrk="1" fontAlgn="auto" hangingPunct="1">
              <a:spcAft>
                <a:spcPts val="0"/>
              </a:spcAft>
              <a:buFont typeface="Arial" pitchFamily="34" charset="0"/>
              <a:buNone/>
              <a:defRPr/>
            </a:pPr>
            <a:r>
              <a:rPr lang="en-US" sz="3500" b="1" dirty="0" smtClean="0"/>
              <a:t>** Center for Einstein Studies, Boston University</a:t>
            </a:r>
            <a:endParaRPr lang="en-US" sz="3500" dirty="0" smtClean="0"/>
          </a:p>
          <a:p>
            <a:pPr eaLnBrk="1" fontAlgn="auto" hangingPunct="1">
              <a:spcAft>
                <a:spcPts val="0"/>
              </a:spcAft>
              <a:buFont typeface="Arial" pitchFamily="34" charset="0"/>
              <a:buNone/>
              <a:defRPr/>
            </a:pPr>
            <a:endParaRPr lang="en-US" sz="4400" b="1"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p:txBody>
          <a:bodyPr/>
          <a:lstStyle/>
          <a:p>
            <a:pPr eaLnBrk="1" hangingPunct="1"/>
            <a:r>
              <a:rPr lang="en-US" sz="6600" b="1" smtClean="0">
                <a:solidFill>
                  <a:srgbClr val="0070C0"/>
                </a:solidFill>
              </a:rPr>
              <a:t>Bohr’s Diaphragms</a:t>
            </a:r>
          </a:p>
        </p:txBody>
      </p:sp>
      <p:sp>
        <p:nvSpPr>
          <p:cNvPr id="3" name="Content Placeholder 2"/>
          <p:cNvSpPr>
            <a:spLocks noGrp="1"/>
          </p:cNvSpPr>
          <p:nvPr>
            <p:ph idx="1"/>
          </p:nvPr>
        </p:nvSpPr>
        <p:spPr>
          <a:xfrm>
            <a:off x="457200" y="1447800"/>
            <a:ext cx="8229600" cy="4525963"/>
          </a:xfrm>
        </p:spPr>
        <p:txBody>
          <a:bodyPr rtlCol="0">
            <a:normAutofit lnSpcReduction="10000"/>
          </a:bodyPr>
          <a:lstStyle/>
          <a:p>
            <a:pPr eaLnBrk="1" fontAlgn="auto" hangingPunct="1">
              <a:spcAft>
                <a:spcPts val="0"/>
              </a:spcAft>
              <a:buFont typeface="Arial" pitchFamily="34" charset="0"/>
              <a:buNone/>
              <a:defRPr/>
            </a:pPr>
            <a:r>
              <a:rPr lang="en-US" dirty="0" smtClean="0"/>
              <a:t>	</a:t>
            </a:r>
            <a:r>
              <a:rPr lang="en-US" b="1" dirty="0" smtClean="0"/>
              <a:t>Central to his analysis of all such experiments is the presence of “a [</a:t>
            </a:r>
            <a:r>
              <a:rPr lang="en-US" b="1" dirty="0" smtClean="0">
                <a:solidFill>
                  <a:srgbClr val="FF0000"/>
                </a:solidFill>
              </a:rPr>
              <a:t>material</a:t>
            </a:r>
            <a:r>
              <a:rPr lang="en-US" b="1" dirty="0" smtClean="0"/>
              <a:t>] </a:t>
            </a:r>
            <a:r>
              <a:rPr lang="en-US" b="1" dirty="0" smtClean="0">
                <a:solidFill>
                  <a:srgbClr val="FF0000"/>
                </a:solidFill>
              </a:rPr>
              <a:t>support</a:t>
            </a:r>
            <a:r>
              <a:rPr lang="en-US" b="1" dirty="0" smtClean="0"/>
              <a:t> which defines </a:t>
            </a:r>
            <a:r>
              <a:rPr lang="en-US" b="1" dirty="0" smtClean="0">
                <a:solidFill>
                  <a:srgbClr val="FF0000"/>
                </a:solidFill>
              </a:rPr>
              <a:t>the space frame of reference</a:t>
            </a:r>
            <a:r>
              <a:rPr lang="en-US" b="1" dirty="0" smtClean="0"/>
              <a:t>,” tacitly assumed to be inertial. The </a:t>
            </a:r>
            <a:r>
              <a:rPr lang="en-US" b="1" dirty="0" smtClean="0">
                <a:solidFill>
                  <a:srgbClr val="FF0000"/>
                </a:solidFill>
              </a:rPr>
              <a:t>coordinates</a:t>
            </a:r>
            <a:r>
              <a:rPr lang="en-US" b="1" dirty="0" smtClean="0"/>
              <a:t> and </a:t>
            </a:r>
            <a:r>
              <a:rPr lang="en-US" b="1" dirty="0" err="1" smtClean="0">
                <a:solidFill>
                  <a:srgbClr val="FF0000"/>
                </a:solidFill>
              </a:rPr>
              <a:t>momenta</a:t>
            </a:r>
            <a:r>
              <a:rPr lang="en-US" b="1" dirty="0" smtClean="0"/>
              <a:t> are defined with respect to this inertial frame, and the </a:t>
            </a:r>
            <a:r>
              <a:rPr lang="en-US" b="1" dirty="0" smtClean="0">
                <a:solidFill>
                  <a:srgbClr val="FF0000"/>
                </a:solidFill>
              </a:rPr>
              <a:t>instruments for measuring </a:t>
            </a:r>
            <a:r>
              <a:rPr lang="en-US" b="1" dirty="0" smtClean="0"/>
              <a:t>these quantities are located, </a:t>
            </a:r>
            <a:r>
              <a:rPr lang="en-US" b="1" dirty="0" smtClean="0">
                <a:solidFill>
                  <a:srgbClr val="FF0000"/>
                </a:solidFill>
              </a:rPr>
              <a:t>spatially</a:t>
            </a:r>
            <a:r>
              <a:rPr lang="en-US" b="1" dirty="0" smtClean="0"/>
              <a:t> and </a:t>
            </a:r>
            <a:r>
              <a:rPr lang="en-US" b="1" dirty="0" smtClean="0">
                <a:solidFill>
                  <a:srgbClr val="FF0000"/>
                </a:solidFill>
              </a:rPr>
              <a:t>temporally</a:t>
            </a:r>
            <a:r>
              <a:rPr lang="en-US" b="1" dirty="0" smtClean="0"/>
              <a:t>, with respect to it. It is also assumed that the material support is </a:t>
            </a:r>
            <a:r>
              <a:rPr lang="en-US" b="1" dirty="0" smtClean="0">
                <a:solidFill>
                  <a:srgbClr val="FF0000"/>
                </a:solidFill>
              </a:rPr>
              <a:t>so massive </a:t>
            </a:r>
            <a:r>
              <a:rPr lang="en-US" b="1" dirty="0" smtClean="0"/>
              <a:t>that</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p:txBody>
          <a:bodyPr/>
          <a:lstStyle/>
          <a:p>
            <a:pPr eaLnBrk="1" hangingPunct="1"/>
            <a:r>
              <a:rPr lang="en-US" sz="6600" b="1" smtClean="0">
                <a:solidFill>
                  <a:srgbClr val="0070C0"/>
                </a:solidFill>
              </a:rPr>
              <a:t>Bohr’s Diaphragms</a:t>
            </a:r>
            <a:endParaRPr lang="en-US" sz="6600" smtClean="0"/>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sz="3600" b="1" dirty="0" smtClean="0"/>
              <a:t>  “the </a:t>
            </a:r>
            <a:r>
              <a:rPr lang="en-US" sz="3600" b="1" dirty="0" smtClean="0">
                <a:solidFill>
                  <a:srgbClr val="FF0000"/>
                </a:solidFill>
              </a:rPr>
              <a:t>momentum exchanged </a:t>
            </a:r>
            <a:r>
              <a:rPr lang="en-US" sz="3600" b="1" dirty="0" smtClean="0"/>
              <a:t>between the particle and the diaphragm will, together with the </a:t>
            </a:r>
            <a:r>
              <a:rPr lang="en-US" sz="3600" b="1" dirty="0" smtClean="0">
                <a:solidFill>
                  <a:srgbClr val="FF0000"/>
                </a:solidFill>
              </a:rPr>
              <a:t>reaction of the particle on the other bodies </a:t>
            </a:r>
            <a:r>
              <a:rPr lang="en-US" sz="3600" b="1" dirty="0" smtClean="0"/>
              <a:t>[rigidly attached to the support], </a:t>
            </a:r>
            <a:r>
              <a:rPr lang="en-US" sz="3600" b="1" dirty="0" smtClean="0">
                <a:solidFill>
                  <a:srgbClr val="FF0000"/>
                </a:solidFill>
              </a:rPr>
              <a:t>pass into this common support</a:t>
            </a:r>
            <a:r>
              <a:rPr lang="en-US" sz="3600" b="1" dirty="0" smtClean="0"/>
              <a:t>”  (Bohr 1935, 697)</a:t>
            </a:r>
          </a:p>
          <a:p>
            <a:pPr eaLnBrk="1" fontAlgn="auto" hangingPunct="1">
              <a:spcAft>
                <a:spcPts val="0"/>
              </a:spcAft>
              <a:buFont typeface="Arial" pitchFamily="34" charset="0"/>
              <a:buNone/>
              <a:defRPr/>
            </a:pPr>
            <a:r>
              <a:rPr lang="en-US" sz="3600" b="1" dirty="0" smtClean="0"/>
              <a:t>	</a:t>
            </a:r>
            <a:r>
              <a:rPr lang="en-US" sz="3600" b="1" dirty="0" smtClean="0">
                <a:solidFill>
                  <a:srgbClr val="FF0000"/>
                </a:solidFill>
              </a:rPr>
              <a:t>without </a:t>
            </a:r>
            <a:r>
              <a:rPr lang="en-US" sz="3600" b="1" dirty="0" smtClean="0"/>
              <a:t>significant effect on its </a:t>
            </a:r>
            <a:r>
              <a:rPr lang="en-US" sz="3600" b="1" dirty="0" smtClean="0">
                <a:solidFill>
                  <a:srgbClr val="FF0000"/>
                </a:solidFill>
              </a:rPr>
              <a:t>state of motion</a:t>
            </a:r>
            <a:r>
              <a:rPr lang="en-US" sz="3600" b="1" dirty="0" smtClean="0"/>
              <a:t>.</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p:txBody>
          <a:bodyPr/>
          <a:lstStyle/>
          <a:p>
            <a:pPr eaLnBrk="1" hangingPunct="1"/>
            <a:r>
              <a:rPr lang="en-US" sz="6600" b="1" smtClean="0">
                <a:solidFill>
                  <a:srgbClr val="0070C0"/>
                </a:solidFill>
              </a:rPr>
              <a:t>Bohr’s Diaphragms</a:t>
            </a:r>
            <a:endParaRPr lang="en-US" sz="6600" smtClean="0"/>
          </a:p>
        </p:txBody>
      </p:sp>
      <p:sp>
        <p:nvSpPr>
          <p:cNvPr id="150530" name="Content Placeholder 2"/>
          <p:cNvSpPr>
            <a:spLocks noGrp="1"/>
          </p:cNvSpPr>
          <p:nvPr>
            <p:ph idx="1"/>
          </p:nvPr>
        </p:nvSpPr>
        <p:spPr/>
        <p:txBody>
          <a:bodyPr/>
          <a:lstStyle/>
          <a:p>
            <a:pPr eaLnBrk="1" hangingPunct="1">
              <a:buFont typeface="Arial" charset="0"/>
              <a:buNone/>
            </a:pPr>
            <a:r>
              <a:rPr lang="en-US" smtClean="0"/>
              <a:t>	</a:t>
            </a:r>
            <a:r>
              <a:rPr lang="en-US" sz="3600" b="1" smtClean="0"/>
              <a:t>Bohr refers to "some </a:t>
            </a:r>
            <a:r>
              <a:rPr lang="en-US" sz="3600" b="1" smtClean="0">
                <a:solidFill>
                  <a:srgbClr val="FF0000"/>
                </a:solidFill>
              </a:rPr>
              <a:t>ultimate measur-ing instruments</a:t>
            </a:r>
            <a:r>
              <a:rPr lang="en-US" sz="3600" b="1" smtClean="0"/>
              <a:t>, like the </a:t>
            </a:r>
            <a:r>
              <a:rPr lang="en-US" sz="3600" b="1" smtClean="0">
                <a:solidFill>
                  <a:srgbClr val="FF0000"/>
                </a:solidFill>
              </a:rPr>
              <a:t>scales</a:t>
            </a:r>
            <a:r>
              <a:rPr lang="en-US" sz="3600" b="1" smtClean="0"/>
              <a:t> and </a:t>
            </a:r>
            <a:r>
              <a:rPr lang="en-US" sz="3600" b="1" smtClean="0">
                <a:solidFill>
                  <a:srgbClr val="FF0000"/>
                </a:solidFill>
              </a:rPr>
              <a:t>clocks</a:t>
            </a:r>
            <a:r>
              <a:rPr lang="en-US" sz="3600" b="1" smtClean="0"/>
              <a:t> which determine the </a:t>
            </a:r>
            <a:r>
              <a:rPr lang="en-US" sz="3600" b="1" smtClean="0">
                <a:solidFill>
                  <a:srgbClr val="FF0000"/>
                </a:solidFill>
              </a:rPr>
              <a:t>frame of space-time coordination</a:t>
            </a:r>
            <a:r>
              <a:rPr lang="en-US" sz="3600" b="1" smtClean="0"/>
              <a:t>-- on which, in the last resort, </a:t>
            </a:r>
            <a:r>
              <a:rPr lang="en-US" sz="3600" b="1" smtClean="0">
                <a:solidFill>
                  <a:srgbClr val="FF0000"/>
                </a:solidFill>
              </a:rPr>
              <a:t>even the definitions </a:t>
            </a:r>
            <a:r>
              <a:rPr lang="en-US" sz="3600" b="1" smtClean="0"/>
              <a:t>of </a:t>
            </a:r>
            <a:r>
              <a:rPr lang="en-US" sz="3600" b="1" smtClean="0">
                <a:solidFill>
                  <a:srgbClr val="FF0000"/>
                </a:solidFill>
              </a:rPr>
              <a:t>momentum</a:t>
            </a:r>
            <a:r>
              <a:rPr lang="en-US" sz="3600" b="1" smtClean="0"/>
              <a:t> and </a:t>
            </a:r>
            <a:r>
              <a:rPr lang="en-US" sz="3600" b="1" smtClean="0">
                <a:solidFill>
                  <a:srgbClr val="FF0000"/>
                </a:solidFill>
              </a:rPr>
              <a:t>energy</a:t>
            </a:r>
            <a:r>
              <a:rPr lang="en-US" sz="3600" b="1" smtClean="0"/>
              <a:t> quantities rest…" (Bohr: “The Causality Problem in Atomic Physics,” 1938 ).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3" name="Picture 3" descr="http://img.timeinc.net/time/magazine/archive/covers/1938/1101380613_400.jpg">
            <a:hlinkClick r:id="rId3"/>
          </p:cNvPr>
          <p:cNvPicPr>
            <a:picLocks noChangeAspect="1"/>
          </p:cNvPicPr>
          <p:nvPr/>
        </p:nvPicPr>
        <p:blipFill>
          <a:blip r:embed="rId4" cstate="print"/>
          <a:srcRect/>
          <a:stretch>
            <a:fillRect/>
          </a:stretch>
        </p:blipFill>
        <p:spPr bwMode="auto">
          <a:xfrm>
            <a:off x="1981200" y="0"/>
            <a:ext cx="52054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rtlCol="0">
            <a:normAutofit fontScale="90000"/>
          </a:bodyPr>
          <a:lstStyle/>
          <a:p>
            <a:pPr eaLnBrk="1" fontAlgn="auto" hangingPunct="1">
              <a:spcAft>
                <a:spcPts val="0"/>
              </a:spcAft>
              <a:defRPr/>
            </a:pPr>
            <a:r>
              <a:rPr lang="en-US" dirty="0" smtClean="0"/>
              <a:t/>
            </a:r>
            <a:br>
              <a:rPr lang="en-US" dirty="0" smtClean="0"/>
            </a:br>
            <a:r>
              <a:rPr lang="en-US" sz="5300" b="1" dirty="0" smtClean="0">
                <a:solidFill>
                  <a:srgbClr val="0070C0"/>
                </a:solidFill>
              </a:rPr>
              <a:t>Science: Confusion in Warsaw</a:t>
            </a:r>
            <a:br>
              <a:rPr lang="en-US" sz="5300" b="1" dirty="0" smtClean="0">
                <a:solidFill>
                  <a:srgbClr val="0070C0"/>
                </a:solidFill>
              </a:rPr>
            </a:br>
            <a:r>
              <a:rPr lang="en-US" sz="3100" b="1" i="1" dirty="0" smtClean="0">
                <a:solidFill>
                  <a:srgbClr val="0070C0"/>
                </a:solidFill>
              </a:rPr>
              <a:t>Time Magazine ,</a:t>
            </a:r>
            <a:r>
              <a:rPr lang="en-US" sz="3100" b="1" dirty="0" smtClean="0">
                <a:solidFill>
                  <a:srgbClr val="0070C0"/>
                </a:solidFill>
              </a:rPr>
              <a:t>13 June 1938</a:t>
            </a:r>
            <a:br>
              <a:rPr lang="en-US" sz="3100" b="1" dirty="0" smtClean="0">
                <a:solidFill>
                  <a:srgbClr val="0070C0"/>
                </a:solidFill>
              </a:rPr>
            </a:br>
            <a:endParaRPr lang="en-US" sz="3100" b="1" dirty="0">
              <a:solidFill>
                <a:srgbClr val="0070C0"/>
              </a:solidFill>
            </a:endParaRPr>
          </a:p>
        </p:txBody>
      </p:sp>
      <p:sp>
        <p:nvSpPr>
          <p:cNvPr id="153602" name="Content Placeholder 2"/>
          <p:cNvSpPr>
            <a:spLocks noGrp="1"/>
          </p:cNvSpPr>
          <p:nvPr>
            <p:ph idx="1"/>
          </p:nvPr>
        </p:nvSpPr>
        <p:spPr>
          <a:xfrm>
            <a:off x="457200" y="1646238"/>
            <a:ext cx="8229600" cy="4525962"/>
          </a:xfrm>
        </p:spPr>
        <p:txBody>
          <a:bodyPr/>
          <a:lstStyle/>
          <a:p>
            <a:pPr eaLnBrk="1" hangingPunct="1">
              <a:buFont typeface="Arial" charset="0"/>
              <a:buNone/>
            </a:pPr>
            <a:r>
              <a:rPr lang="en-US" sz="2400" b="1" smtClean="0"/>
              <a:t>	</a:t>
            </a:r>
            <a:r>
              <a:rPr lang="en-US" sz="2800" b="1" smtClean="0"/>
              <a:t>No remarkable new contributions to physical theory came out of Warsaw, Poland last week, and none was expected. Nevertheless, an International Conference on New Theories in Physics, sponsored by the League of Nations </a:t>
            </a:r>
            <a:r>
              <a:rPr lang="en-US" sz="2800" b="1" smtClean="0">
                <a:solidFill>
                  <a:srgbClr val="FF0000"/>
                </a:solidFill>
              </a:rPr>
              <a:t>International Institute of Intellectual Cooperation</a:t>
            </a:r>
            <a:r>
              <a:rPr lang="en-US" sz="2800" b="1" smtClean="0"/>
              <a:t>, was in session there, attended by some 30 giants of theoretical physics. On hand were Denmark's </a:t>
            </a:r>
            <a:r>
              <a:rPr lang="en-US" sz="2800" b="1" smtClean="0">
                <a:solidFill>
                  <a:srgbClr val="FF0000"/>
                </a:solidFill>
              </a:rPr>
              <a:t>Niels Bohr </a:t>
            </a:r>
            <a:r>
              <a:rPr lang="en-US" sz="2800" b="1" smtClean="0"/>
              <a:t>and France's Louis de Broglie.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1"/>
          <p:cNvSpPr>
            <a:spLocks noGrp="1"/>
          </p:cNvSpPr>
          <p:nvPr>
            <p:ph type="title"/>
          </p:nvPr>
        </p:nvSpPr>
        <p:spPr/>
        <p:txBody>
          <a:bodyPr/>
          <a:lstStyle/>
          <a:p>
            <a:pPr eaLnBrk="1" hangingPunct="1"/>
            <a:r>
              <a:rPr lang="en-US" b="1" smtClean="0">
                <a:solidFill>
                  <a:srgbClr val="0070C0"/>
                </a:solidFill>
              </a:rPr>
              <a:t>Science: Confusion in Warsaw</a:t>
            </a:r>
            <a:endParaRPr lang="en-US"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None/>
              <a:defRPr/>
            </a:pPr>
            <a:r>
              <a:rPr lang="en-US" b="1" dirty="0" smtClean="0"/>
              <a:t>	The </a:t>
            </a:r>
            <a:r>
              <a:rPr lang="en-US" b="1" dirty="0" smtClean="0">
                <a:solidFill>
                  <a:srgbClr val="FF0000"/>
                </a:solidFill>
              </a:rPr>
              <a:t>physicists' talk was lively and brilliant</a:t>
            </a:r>
            <a:r>
              <a:rPr lang="en-US" b="1" dirty="0" smtClean="0"/>
              <a:t>. But they spent </a:t>
            </a:r>
            <a:r>
              <a:rPr lang="en-US" b="1" dirty="0" smtClean="0">
                <a:solidFill>
                  <a:srgbClr val="FF0000"/>
                </a:solidFill>
              </a:rPr>
              <a:t>most of their time </a:t>
            </a:r>
            <a:r>
              <a:rPr lang="en-US" b="1" dirty="0" smtClean="0"/>
              <a:t>trying to find some way to </a:t>
            </a:r>
            <a:r>
              <a:rPr lang="en-US" b="1" dirty="0" smtClean="0">
                <a:solidFill>
                  <a:srgbClr val="FF0000"/>
                </a:solidFill>
              </a:rPr>
              <a:t>mend the painful gap </a:t>
            </a:r>
            <a:r>
              <a:rPr lang="en-US" b="1" dirty="0" smtClean="0"/>
              <a:t>between </a:t>
            </a:r>
            <a:r>
              <a:rPr lang="en-US" b="1" dirty="0" smtClean="0">
                <a:solidFill>
                  <a:srgbClr val="FF0000"/>
                </a:solidFill>
              </a:rPr>
              <a:t>Relativity</a:t>
            </a:r>
            <a:r>
              <a:rPr lang="en-US" b="1" dirty="0" smtClean="0"/>
              <a:t> and </a:t>
            </a:r>
            <a:r>
              <a:rPr lang="en-US" b="1" dirty="0" smtClean="0">
                <a:solidFill>
                  <a:srgbClr val="FF0000"/>
                </a:solidFill>
              </a:rPr>
              <a:t>Quantum Mechanics</a:t>
            </a:r>
            <a:r>
              <a:rPr lang="en-US" b="1" dirty="0" smtClean="0"/>
              <a:t>, bickering politely about the validity and application of physical theories, asking themselves </a:t>
            </a:r>
            <a:r>
              <a:rPr lang="en-US" b="1" dirty="0" smtClean="0">
                <a:solidFill>
                  <a:srgbClr val="FF0000"/>
                </a:solidFill>
              </a:rPr>
              <a:t>what physical reality is after all</a:t>
            </a:r>
            <a:r>
              <a:rPr lang="en-US" b="1" dirty="0" smtClean="0"/>
              <a:t>. Bohr criticized de Broglie and almost everyone present criticized Sir Arthur </a:t>
            </a:r>
            <a:r>
              <a:rPr lang="en-US" b="1" dirty="0" err="1" smtClean="0"/>
              <a:t>Eddington</a:t>
            </a:r>
            <a:r>
              <a:rPr lang="en-US" b="1" dirty="0" smtClean="0"/>
              <a:t>. Altogether they gave the impression of </a:t>
            </a:r>
            <a:r>
              <a:rPr lang="en-US" b="1" dirty="0" smtClean="0">
                <a:solidFill>
                  <a:srgbClr val="FF0000"/>
                </a:solidFill>
              </a:rPr>
              <a:t>giants wallowing in a quagmire</a:t>
            </a:r>
            <a:r>
              <a:rPr lang="en-US" b="1" dirty="0" smtClean="0"/>
              <a:t>.</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p:txBody>
          <a:bodyPr/>
          <a:lstStyle/>
          <a:p>
            <a:pPr eaLnBrk="1" hangingPunct="1"/>
            <a:r>
              <a:rPr lang="en-US" sz="3600" b="1" smtClean="0">
                <a:solidFill>
                  <a:srgbClr val="0070C0"/>
                </a:solidFill>
              </a:rPr>
              <a:t>“The Causality Problem in Atomic Physics,” I.I.I.C., Warsaw 1938 </a:t>
            </a:r>
          </a:p>
        </p:txBody>
      </p:sp>
      <p:sp>
        <p:nvSpPr>
          <p:cNvPr id="157698" name="Content Placeholder 2"/>
          <p:cNvSpPr>
            <a:spLocks noGrp="1"/>
          </p:cNvSpPr>
          <p:nvPr>
            <p:ph idx="1"/>
          </p:nvPr>
        </p:nvSpPr>
        <p:spPr>
          <a:xfrm>
            <a:off x="457200" y="1371600"/>
            <a:ext cx="8229600" cy="4525963"/>
          </a:xfrm>
        </p:spPr>
        <p:txBody>
          <a:bodyPr/>
          <a:lstStyle/>
          <a:p>
            <a:pPr eaLnBrk="1" hangingPunct="1">
              <a:buFont typeface="Arial" charset="0"/>
              <a:buNone/>
            </a:pPr>
            <a:r>
              <a:rPr lang="en-US" sz="2800" b="1" smtClean="0"/>
              <a:t>	The essential lesson of the analysis of measure-ments in quantum theory is thus the emphasis on the necessity, in the account of </a:t>
            </a:r>
            <a:r>
              <a:rPr lang="en-US" sz="2800" b="1" smtClean="0">
                <a:solidFill>
                  <a:srgbClr val="FF0000"/>
                </a:solidFill>
              </a:rPr>
              <a:t>the phenomena</a:t>
            </a:r>
            <a:r>
              <a:rPr lang="en-US" sz="2800" b="1" smtClean="0"/>
              <a:t>, of taking the </a:t>
            </a:r>
            <a:r>
              <a:rPr lang="en-US" sz="2800" b="1" smtClean="0">
                <a:solidFill>
                  <a:srgbClr val="FF0000"/>
                </a:solidFill>
              </a:rPr>
              <a:t>whole experimental arrangement </a:t>
            </a:r>
            <a:r>
              <a:rPr lang="en-US" sz="2800" b="1" smtClean="0"/>
              <a:t>into consideration, in complete conformity with the fact that all unambiguous interpretation of the quantum mechanical formalism involves </a:t>
            </a:r>
            <a:r>
              <a:rPr lang="en-US" sz="2800" b="1" smtClean="0">
                <a:solidFill>
                  <a:srgbClr val="FF0000"/>
                </a:solidFill>
              </a:rPr>
              <a:t>the fixation of the external conditions</a:t>
            </a:r>
            <a:r>
              <a:rPr lang="en-US" sz="2800" b="1" smtClean="0"/>
              <a:t>, defining </a:t>
            </a:r>
            <a:r>
              <a:rPr lang="en-US" sz="2800" b="1" smtClean="0">
                <a:solidFill>
                  <a:srgbClr val="FF0000"/>
                </a:solidFill>
              </a:rPr>
              <a:t>the initial state </a:t>
            </a:r>
            <a:r>
              <a:rPr lang="en-US" sz="2800" b="1" smtClean="0"/>
              <a:t>of the atomic system concerned and the character of </a:t>
            </a:r>
            <a:r>
              <a:rPr lang="en-US" sz="2800" b="1" smtClean="0">
                <a:solidFill>
                  <a:srgbClr val="FF0000"/>
                </a:solidFill>
              </a:rPr>
              <a:t>the possible predictions</a:t>
            </a:r>
            <a:r>
              <a:rPr lang="en-US" sz="2800" b="1" smtClean="0"/>
              <a:t> as regards subsequent </a:t>
            </a:r>
            <a:r>
              <a:rPr lang="en-US" sz="2800" b="1" smtClean="0">
                <a:solidFill>
                  <a:srgbClr val="FF0000"/>
                </a:solidFill>
              </a:rPr>
              <a:t>observable properties </a:t>
            </a:r>
            <a:r>
              <a:rPr lang="en-US" sz="2800" b="1" smtClean="0"/>
              <a:t>of that system. </a:t>
            </a:r>
            <a:endParaRPr lang="en-US" sz="2800" b="1" smtClean="0">
              <a:solidFill>
                <a:srgbClr val="FF0000"/>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p:txBody>
          <a:bodyPr/>
          <a:lstStyle/>
          <a:p>
            <a:pPr eaLnBrk="1" hangingPunct="1"/>
            <a:r>
              <a:rPr lang="en-US" b="1" smtClean="0">
                <a:solidFill>
                  <a:srgbClr val="0070C0"/>
                </a:solidFill>
              </a:rPr>
              <a:t>“A Well-defined Phenomenon”</a:t>
            </a:r>
            <a:endParaRPr lang="en-US" smtClean="0">
              <a:solidFill>
                <a:srgbClr val="0070C0"/>
              </a:solidFill>
            </a:endParaRPr>
          </a:p>
        </p:txBody>
      </p:sp>
      <p:sp>
        <p:nvSpPr>
          <p:cNvPr id="159746" name="Content Placeholder 2"/>
          <p:cNvSpPr>
            <a:spLocks noGrp="1"/>
          </p:cNvSpPr>
          <p:nvPr>
            <p:ph idx="1"/>
          </p:nvPr>
        </p:nvSpPr>
        <p:spPr/>
        <p:txBody>
          <a:bodyPr/>
          <a:lstStyle/>
          <a:p>
            <a:pPr eaLnBrk="1" hangingPunct="1">
              <a:buFont typeface="Arial" charset="0"/>
              <a:buNone/>
            </a:pPr>
            <a:r>
              <a:rPr lang="en-US" b="1" smtClean="0"/>
              <a:t>	Any </a:t>
            </a:r>
            <a:r>
              <a:rPr lang="en-US" b="1" smtClean="0">
                <a:solidFill>
                  <a:srgbClr val="FF0000"/>
                </a:solidFill>
              </a:rPr>
              <a:t>measurement </a:t>
            </a:r>
            <a:r>
              <a:rPr lang="en-US" b="1" smtClean="0"/>
              <a:t>in quantum theory can in fact only refer either to a </a:t>
            </a:r>
            <a:r>
              <a:rPr lang="en-US" b="1" smtClean="0">
                <a:solidFill>
                  <a:srgbClr val="FF0000"/>
                </a:solidFill>
              </a:rPr>
              <a:t>fixation of the initial state </a:t>
            </a:r>
            <a:r>
              <a:rPr lang="en-US" b="1" smtClean="0"/>
              <a:t>or to the </a:t>
            </a:r>
            <a:r>
              <a:rPr lang="en-US" b="1" smtClean="0">
                <a:solidFill>
                  <a:srgbClr val="FF0000"/>
                </a:solidFill>
              </a:rPr>
              <a:t>test of such predictions</a:t>
            </a:r>
            <a:r>
              <a:rPr lang="en-US" b="1" smtClean="0"/>
              <a:t>, and it is first </a:t>
            </a:r>
            <a:r>
              <a:rPr lang="en-US" b="1" smtClean="0">
                <a:solidFill>
                  <a:srgbClr val="FF0000"/>
                </a:solidFill>
              </a:rPr>
              <a:t>the combination of measurements of both kinds </a:t>
            </a:r>
            <a:r>
              <a:rPr lang="en-US" b="1" smtClean="0"/>
              <a:t>which constitutes a </a:t>
            </a:r>
            <a:r>
              <a:rPr lang="en-US" b="1" smtClean="0">
                <a:solidFill>
                  <a:srgbClr val="FF0000"/>
                </a:solidFill>
              </a:rPr>
              <a:t>well-defined phenomenon</a:t>
            </a:r>
            <a:r>
              <a:rPr lang="en-US" b="1" smtClean="0"/>
              <a:t>.</a:t>
            </a:r>
            <a:endParaRPr lang="en-US"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Title 1"/>
          <p:cNvSpPr>
            <a:spLocks noGrp="1"/>
          </p:cNvSpPr>
          <p:nvPr>
            <p:ph type="title"/>
          </p:nvPr>
        </p:nvSpPr>
        <p:spPr>
          <a:xfrm>
            <a:off x="457200" y="533400"/>
            <a:ext cx="8229600" cy="1143000"/>
          </a:xfrm>
        </p:spPr>
        <p:txBody>
          <a:bodyPr/>
          <a:lstStyle/>
          <a:p>
            <a:pPr eaLnBrk="1" hangingPunct="1"/>
            <a:r>
              <a:rPr lang="en-US" sz="4800" b="1" smtClean="0">
                <a:solidFill>
                  <a:srgbClr val="0070C0"/>
                </a:solidFill>
              </a:rPr>
              <a:t>From Closed </a:t>
            </a:r>
            <a:r>
              <a:rPr lang="en-US" sz="4800" b="1" i="1" smtClean="0">
                <a:solidFill>
                  <a:srgbClr val="0070C0"/>
                </a:solidFill>
              </a:rPr>
              <a:t>vs </a:t>
            </a:r>
            <a:r>
              <a:rPr lang="en-US" sz="4800" b="1" smtClean="0">
                <a:solidFill>
                  <a:srgbClr val="0070C0"/>
                </a:solidFill>
              </a:rPr>
              <a:t>Open to</a:t>
            </a:r>
            <a:br>
              <a:rPr lang="en-US" sz="4800" b="1" smtClean="0">
                <a:solidFill>
                  <a:srgbClr val="0070C0"/>
                </a:solidFill>
              </a:rPr>
            </a:br>
            <a:r>
              <a:rPr lang="en-US" sz="4800" b="1" smtClean="0">
                <a:solidFill>
                  <a:srgbClr val="0070C0"/>
                </a:solidFill>
              </a:rPr>
              <a:t>Choice of Phenomenon </a:t>
            </a:r>
          </a:p>
        </p:txBody>
      </p:sp>
      <p:sp>
        <p:nvSpPr>
          <p:cNvPr id="161794" name="Content Placeholder 2"/>
          <p:cNvSpPr>
            <a:spLocks noGrp="1"/>
          </p:cNvSpPr>
          <p:nvPr>
            <p:ph idx="1"/>
          </p:nvPr>
        </p:nvSpPr>
        <p:spPr>
          <a:xfrm>
            <a:off x="533400" y="1874838"/>
            <a:ext cx="8229600" cy="4525962"/>
          </a:xfrm>
        </p:spPr>
        <p:txBody>
          <a:bodyPr/>
          <a:lstStyle/>
          <a:p>
            <a:pPr eaLnBrk="1" hangingPunct="1">
              <a:lnSpc>
                <a:spcPct val="90000"/>
              </a:lnSpc>
              <a:buFont typeface="Arial" charset="0"/>
              <a:buNone/>
            </a:pPr>
            <a:r>
              <a:rPr lang="en-US" sz="3000" b="1" smtClean="0"/>
              <a:t>	Bohr’s original approach to complementarity contrasted </a:t>
            </a:r>
            <a:r>
              <a:rPr lang="en-US" sz="3000" b="1" smtClean="0">
                <a:solidFill>
                  <a:srgbClr val="FF0000"/>
                </a:solidFill>
              </a:rPr>
              <a:t>closed states </a:t>
            </a:r>
            <a:r>
              <a:rPr lang="en-US" sz="3000" b="1" smtClean="0"/>
              <a:t>governed by a wave function (e.g., to define sharp energy) to </a:t>
            </a:r>
            <a:r>
              <a:rPr lang="en-US" sz="3000" b="1" smtClean="0">
                <a:solidFill>
                  <a:srgbClr val="FF0000"/>
                </a:solidFill>
              </a:rPr>
              <a:t>open systems </a:t>
            </a:r>
            <a:r>
              <a:rPr lang="en-US" sz="3000" b="1" smtClean="0"/>
              <a:t>defined by a measurement( e.g., position at some time). </a:t>
            </a:r>
          </a:p>
          <a:p>
            <a:pPr eaLnBrk="1" hangingPunct="1">
              <a:lnSpc>
                <a:spcPct val="90000"/>
              </a:lnSpc>
              <a:buFont typeface="Arial" charset="0"/>
              <a:buNone/>
            </a:pPr>
            <a:r>
              <a:rPr lang="en-US" sz="3000" b="1" smtClean="0"/>
              <a:t>	 Bohr’s later approach places emphasis on the </a:t>
            </a:r>
            <a:r>
              <a:rPr lang="en-US" sz="3000" b="1" smtClean="0">
                <a:solidFill>
                  <a:srgbClr val="FF0000"/>
                </a:solidFill>
              </a:rPr>
              <a:t>complementary nature </a:t>
            </a:r>
            <a:r>
              <a:rPr lang="en-US" sz="3000" b="1" smtClean="0"/>
              <a:t>of the conditions defining  the entire </a:t>
            </a:r>
            <a:r>
              <a:rPr lang="en-US" sz="3000" b="1" smtClean="0">
                <a:solidFill>
                  <a:srgbClr val="FF0000"/>
                </a:solidFill>
              </a:rPr>
              <a:t>experimental arrangement</a:t>
            </a:r>
            <a:r>
              <a:rPr lang="en-US" sz="3000" b="1" smtClean="0"/>
              <a:t>  in which an open system is embedded (</a:t>
            </a:r>
            <a:r>
              <a:rPr lang="en-US" sz="3000" b="1" smtClean="0">
                <a:solidFill>
                  <a:srgbClr val="FF0000"/>
                </a:solidFill>
              </a:rPr>
              <a:t>phenomenon</a:t>
            </a:r>
            <a:r>
              <a:rPr lang="en-US" sz="3000" b="1" smtClean="0"/>
              <a:t>). </a:t>
            </a:r>
            <a:endParaRPr lang="en-US" sz="3000"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838200" y="609600"/>
            <a:ext cx="7315200" cy="762000"/>
          </a:xfrm>
          <a:prstGeom prst="rect">
            <a:avLst/>
          </a:prstGeom>
        </p:spPr>
        <p:txBody>
          <a:bodyPr/>
          <a:lstStyle/>
          <a:p>
            <a:pPr algn="ctr" fontAlgn="auto">
              <a:spcAft>
                <a:spcPts val="0"/>
              </a:spcAft>
              <a:defRPr/>
            </a:pPr>
            <a:r>
              <a:rPr lang="en-US" sz="5400" b="1" dirty="0">
                <a:solidFill>
                  <a:srgbClr val="0070C0"/>
                </a:solidFill>
                <a:latin typeface="+mj-lt"/>
                <a:ea typeface="+mj-ea"/>
                <a:cs typeface="+mj-cs"/>
              </a:rPr>
              <a:t>From States to Processes</a:t>
            </a:r>
          </a:p>
        </p:txBody>
      </p:sp>
      <p:sp>
        <p:nvSpPr>
          <p:cNvPr id="163842" name="Rectangle 3"/>
          <p:cNvSpPr txBox="1">
            <a:spLocks noChangeArrowheads="1"/>
          </p:cNvSpPr>
          <p:nvPr/>
        </p:nvSpPr>
        <p:spPr bwMode="auto">
          <a:xfrm>
            <a:off x="609600" y="1524000"/>
            <a:ext cx="7772400" cy="3810000"/>
          </a:xfrm>
          <a:prstGeom prst="rect">
            <a:avLst/>
          </a:prstGeom>
          <a:noFill/>
          <a:ln w="9525">
            <a:noFill/>
            <a:miter lim="800000"/>
            <a:headEnd/>
            <a:tailEnd/>
          </a:ln>
        </p:spPr>
        <p:txBody>
          <a:bodyPr/>
          <a:lstStyle/>
          <a:p>
            <a:pPr marL="342900" indent="-342900">
              <a:lnSpc>
                <a:spcPct val="80000"/>
              </a:lnSpc>
              <a:spcBef>
                <a:spcPct val="20000"/>
              </a:spcBef>
            </a:pPr>
            <a:r>
              <a:rPr lang="en-US" sz="2400" b="1">
                <a:latin typeface="Calibri" pitchFamily="34" charset="0"/>
              </a:rPr>
              <a:t>	</a:t>
            </a:r>
            <a:r>
              <a:rPr lang="en-US" sz="2800" b="1">
                <a:latin typeface="Calibri" pitchFamily="34" charset="0"/>
              </a:rPr>
              <a:t>Bohr’s original approach to complementarity placed primary emphasis on the </a:t>
            </a:r>
            <a:r>
              <a:rPr lang="en-US" sz="2800" b="1">
                <a:solidFill>
                  <a:srgbClr val="FF0000"/>
                </a:solidFill>
                <a:latin typeface="Calibri" pitchFamily="34" charset="0"/>
              </a:rPr>
              <a:t>three-dimen-sional state</a:t>
            </a:r>
            <a:r>
              <a:rPr lang="en-US" sz="2800" b="1">
                <a:latin typeface="Calibri" pitchFamily="34" charset="0"/>
              </a:rPr>
              <a:t> of the system; from this point of view, </a:t>
            </a:r>
            <a:r>
              <a:rPr lang="en-US" sz="2800" b="1">
                <a:solidFill>
                  <a:srgbClr val="FF0000"/>
                </a:solidFill>
                <a:latin typeface="Calibri" pitchFamily="34" charset="0"/>
              </a:rPr>
              <a:t>a process is just a succession </a:t>
            </a:r>
            <a:r>
              <a:rPr lang="en-US" sz="2800" b="1">
                <a:latin typeface="Calibri" pitchFamily="34" charset="0"/>
              </a:rPr>
              <a:t>over time </a:t>
            </a:r>
            <a:r>
              <a:rPr lang="en-US" sz="2800" b="1">
                <a:solidFill>
                  <a:srgbClr val="FF0000"/>
                </a:solidFill>
                <a:latin typeface="Calibri" pitchFamily="34" charset="0"/>
              </a:rPr>
              <a:t>of different states</a:t>
            </a:r>
            <a:r>
              <a:rPr lang="en-US" sz="2800" b="1">
                <a:latin typeface="Calibri" pitchFamily="34" charset="0"/>
              </a:rPr>
              <a:t> of the system </a:t>
            </a:r>
          </a:p>
          <a:p>
            <a:pPr marL="342900" indent="-342900">
              <a:lnSpc>
                <a:spcPct val="80000"/>
              </a:lnSpc>
              <a:spcBef>
                <a:spcPct val="20000"/>
              </a:spcBef>
            </a:pPr>
            <a:r>
              <a:rPr lang="en-US" sz="2800" b="1">
                <a:latin typeface="Calibri" pitchFamily="34" charset="0"/>
              </a:rPr>
              <a:t>	Bohr’s later approach places primary emphasis on </a:t>
            </a:r>
            <a:r>
              <a:rPr lang="en-US" sz="2800" b="1">
                <a:solidFill>
                  <a:srgbClr val="FF0000"/>
                </a:solidFill>
                <a:latin typeface="Calibri" pitchFamily="34" charset="0"/>
              </a:rPr>
              <a:t>four-dimensional processes</a:t>
            </a:r>
            <a:r>
              <a:rPr lang="en-US" sz="2800" b="1">
                <a:latin typeface="Calibri" pitchFamily="34" charset="0"/>
              </a:rPr>
              <a:t>; from this point of view, </a:t>
            </a:r>
            <a:r>
              <a:rPr lang="en-US" sz="2800" b="1">
                <a:solidFill>
                  <a:srgbClr val="FF0000"/>
                </a:solidFill>
                <a:latin typeface="Calibri" pitchFamily="34" charset="0"/>
              </a:rPr>
              <a:t>a ‘state’ is just a particular spatial cross-section of a process</a:t>
            </a:r>
            <a:r>
              <a:rPr lang="en-US" sz="2800" b="1">
                <a:latin typeface="Calibri" pitchFamily="34" charset="0"/>
              </a:rPr>
              <a:t> , of secondary importance: all such cross-sections are equally valid: each sequence of states represents a different ‘perspective’ on the same  process.</a:t>
            </a:r>
          </a:p>
          <a:p>
            <a:pPr marL="342900" indent="-342900">
              <a:lnSpc>
                <a:spcPct val="80000"/>
              </a:lnSpc>
              <a:spcBef>
                <a:spcPct val="20000"/>
              </a:spcBef>
            </a:pPr>
            <a:r>
              <a:rPr lang="en-US" sz="2800" b="1">
                <a:latin typeface="Calibri" pitchFamily="34" charset="0"/>
              </a:rPr>
              <a:t> </a:t>
            </a:r>
          </a:p>
          <a:p>
            <a:pPr marL="342900" indent="-342900">
              <a:lnSpc>
                <a:spcPct val="90000"/>
              </a:lnSpc>
              <a:spcBef>
                <a:spcPct val="20000"/>
              </a:spcBef>
              <a:buFont typeface="Arial" charset="0"/>
              <a:buChar char="•"/>
            </a:pPr>
            <a:endParaRPr lang="en-US" sz="2000" b="1">
              <a:latin typeface="Calibri"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533400"/>
            <a:ext cx="8229600" cy="1143000"/>
          </a:xfrm>
          <a:prstGeom prst="rect">
            <a:avLst/>
          </a:prstGeom>
        </p:spPr>
        <p:txBody>
          <a:bodyPr>
            <a:normAutofit fontScale="90000" lnSpcReduction="20000"/>
          </a:bodyPr>
          <a:lstStyle/>
          <a:p>
            <a:pPr algn="ctr" fontAlgn="auto">
              <a:spcAft>
                <a:spcPts val="0"/>
              </a:spcAft>
              <a:defRPr/>
            </a:pPr>
            <a:r>
              <a:rPr lang="en-US" sz="4400" b="1" i="1" dirty="0">
                <a:solidFill>
                  <a:srgbClr val="0070C0"/>
                </a:solidFill>
                <a:latin typeface="+mj-lt"/>
                <a:ea typeface="+mj-ea"/>
                <a:cs typeface="+mj-cs"/>
              </a:rPr>
              <a:t>Atomic Physics and Human Knowledge</a:t>
            </a:r>
            <a:endParaRPr lang="en-US" sz="4400" dirty="0">
              <a:latin typeface="+mj-lt"/>
              <a:ea typeface="+mj-ea"/>
              <a:cs typeface="+mj-cs"/>
            </a:endParaRPr>
          </a:p>
        </p:txBody>
      </p:sp>
      <p:sp>
        <p:nvSpPr>
          <p:cNvPr id="165890" name="Content Placeholder 2"/>
          <p:cNvSpPr txBox="1">
            <a:spLocks/>
          </p:cNvSpPr>
          <p:nvPr/>
        </p:nvSpPr>
        <p:spPr bwMode="auto">
          <a:xfrm>
            <a:off x="457200" y="16002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3200">
                <a:latin typeface="Calibri" pitchFamily="34" charset="0"/>
              </a:rPr>
              <a:t>	</a:t>
            </a:r>
            <a:r>
              <a:rPr lang="en-US" sz="3200" b="1">
                <a:latin typeface="Calibri" pitchFamily="34" charset="0"/>
              </a:rPr>
              <a:t>On the lines of objective description, it is indeed more appropriate to use the word </a:t>
            </a:r>
            <a:r>
              <a:rPr lang="en-US" sz="3200" b="1">
                <a:solidFill>
                  <a:srgbClr val="FF0000"/>
                </a:solidFill>
                <a:latin typeface="Calibri" pitchFamily="34" charset="0"/>
              </a:rPr>
              <a:t>phenomenon </a:t>
            </a:r>
            <a:r>
              <a:rPr lang="en-US" sz="3200" b="1">
                <a:latin typeface="Calibri" pitchFamily="34" charset="0"/>
              </a:rPr>
              <a:t>to refer only to </a:t>
            </a:r>
            <a:r>
              <a:rPr lang="en-US" sz="3200" b="1">
                <a:solidFill>
                  <a:srgbClr val="FF0000"/>
                </a:solidFill>
                <a:latin typeface="Calibri" pitchFamily="34" charset="0"/>
              </a:rPr>
              <a:t>observations</a:t>
            </a:r>
            <a:r>
              <a:rPr lang="en-US" sz="3200" b="1">
                <a:latin typeface="Calibri" pitchFamily="34" charset="0"/>
              </a:rPr>
              <a:t> obtained under circumstances whose description includes an </a:t>
            </a:r>
            <a:r>
              <a:rPr lang="en-US" sz="3200" b="1">
                <a:solidFill>
                  <a:srgbClr val="FF0000"/>
                </a:solidFill>
                <a:latin typeface="Calibri" pitchFamily="34" charset="0"/>
              </a:rPr>
              <a:t>account of the whole experimental arrangement</a:t>
            </a:r>
            <a:r>
              <a:rPr lang="en-US" sz="3200" b="1">
                <a:latin typeface="Calibri" pitchFamily="34" charset="0"/>
              </a:rPr>
              <a:t>. In such terminology, the observational problem in quantum physics is deprived of any special intricacy</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81000"/>
            <a:ext cx="8229600" cy="1143000"/>
          </a:xfrm>
          <a:prstGeom prst="rect">
            <a:avLst/>
          </a:prstGeom>
        </p:spPr>
        <p:txBody>
          <a:bodyPr/>
          <a:lstStyle/>
          <a:p>
            <a:pPr algn="ctr" fontAlgn="auto">
              <a:spcAft>
                <a:spcPts val="0"/>
              </a:spcAft>
              <a:defRPr/>
            </a:pPr>
            <a:r>
              <a:rPr lang="en-US" sz="4800" b="1" i="1" dirty="0">
                <a:solidFill>
                  <a:srgbClr val="0070C0"/>
                </a:solidFill>
                <a:latin typeface="+mj-lt"/>
                <a:ea typeface="+mj-ea"/>
                <a:cs typeface="+mj-cs"/>
              </a:rPr>
              <a:t>Atomic Physics and Human Knowledge</a:t>
            </a:r>
            <a:endParaRPr lang="en-US" sz="4800" b="1" dirty="0">
              <a:solidFill>
                <a:srgbClr val="0070C0"/>
              </a:solidFill>
              <a:latin typeface="+mj-lt"/>
              <a:ea typeface="+mj-ea"/>
              <a:cs typeface="+mj-cs"/>
            </a:endParaRPr>
          </a:p>
        </p:txBody>
      </p:sp>
      <p:sp>
        <p:nvSpPr>
          <p:cNvPr id="167938" name="Content Placeholder 2"/>
          <p:cNvSpPr txBox="1">
            <a:spLocks/>
          </p:cNvSpPr>
          <p:nvPr/>
        </p:nvSpPr>
        <p:spPr bwMode="auto">
          <a:xfrm>
            <a:off x="457200" y="1874838"/>
            <a:ext cx="8229600" cy="4525962"/>
          </a:xfrm>
          <a:prstGeom prst="rect">
            <a:avLst/>
          </a:prstGeom>
          <a:noFill/>
          <a:ln w="9525">
            <a:noFill/>
            <a:miter lim="800000"/>
            <a:headEnd/>
            <a:tailEnd/>
          </a:ln>
        </p:spPr>
        <p:txBody>
          <a:bodyPr/>
          <a:lstStyle/>
          <a:p>
            <a:pPr marL="342900" indent="-342900">
              <a:spcBef>
                <a:spcPct val="20000"/>
              </a:spcBef>
              <a:buFont typeface="Arial" charset="0"/>
              <a:buNone/>
            </a:pPr>
            <a:r>
              <a:rPr lang="en-US" sz="3200" b="1">
                <a:latin typeface="Calibri" pitchFamily="34" charset="0"/>
              </a:rPr>
              <a:t>	and we are, moreover, directly reminded that every </a:t>
            </a:r>
            <a:r>
              <a:rPr lang="en-US" sz="3200" b="1">
                <a:solidFill>
                  <a:srgbClr val="FF0000"/>
                </a:solidFill>
                <a:latin typeface="Calibri" pitchFamily="34" charset="0"/>
              </a:rPr>
              <a:t>atomic  phenomenon </a:t>
            </a:r>
            <a:r>
              <a:rPr lang="en-US" sz="3200" b="1">
                <a:latin typeface="Calibri" pitchFamily="34" charset="0"/>
              </a:rPr>
              <a:t>is </a:t>
            </a:r>
            <a:r>
              <a:rPr lang="en-US" sz="3200" b="1">
                <a:solidFill>
                  <a:srgbClr val="FF0000"/>
                </a:solidFill>
                <a:latin typeface="Calibri" pitchFamily="34" charset="0"/>
              </a:rPr>
              <a:t>closed</a:t>
            </a:r>
            <a:r>
              <a:rPr lang="en-US" sz="3200" b="1">
                <a:latin typeface="Calibri" pitchFamily="34" charset="0"/>
              </a:rPr>
              <a:t> in the sense that its observation is based on </a:t>
            </a:r>
            <a:r>
              <a:rPr lang="en-US" sz="3200" b="1">
                <a:solidFill>
                  <a:srgbClr val="FF0000"/>
                </a:solidFill>
                <a:latin typeface="Calibri" pitchFamily="34" charset="0"/>
              </a:rPr>
              <a:t>registrations </a:t>
            </a:r>
            <a:r>
              <a:rPr lang="en-US" sz="3200" b="1">
                <a:latin typeface="Calibri" pitchFamily="34" charset="0"/>
              </a:rPr>
              <a:t>obtained by means of suitable </a:t>
            </a:r>
            <a:r>
              <a:rPr lang="en-US" sz="3200" b="1">
                <a:solidFill>
                  <a:srgbClr val="FF0000"/>
                </a:solidFill>
                <a:latin typeface="Calibri" pitchFamily="34" charset="0"/>
              </a:rPr>
              <a:t>amplification devices with irreversible functioning</a:t>
            </a:r>
            <a:r>
              <a:rPr lang="en-US" sz="3200" b="1">
                <a:latin typeface="Calibri" pitchFamily="34" charset="0"/>
              </a:rPr>
              <a:t> such as, for example, permanent marks on a photographic plate, caused by the penetration of electrons into the emulsion. </a:t>
            </a:r>
          </a:p>
          <a:p>
            <a:pPr marL="342900" indent="-342900">
              <a:spcBef>
                <a:spcPct val="20000"/>
              </a:spcBef>
              <a:buFont typeface="Arial" charset="0"/>
              <a:buChar char="•"/>
            </a:pPr>
            <a:endParaRPr lang="en-US" sz="3200">
              <a:latin typeface="Calibri"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600" b="1">
                <a:solidFill>
                  <a:srgbClr val="0070C0"/>
                </a:solidFill>
                <a:latin typeface="+mj-lt"/>
                <a:ea typeface="+mj-ea"/>
                <a:cs typeface="+mj-cs"/>
              </a:rPr>
              <a:t>Outline of my talk</a:t>
            </a:r>
            <a:endParaRPr lang="en-US" sz="6600" b="1" dirty="0">
              <a:solidFill>
                <a:srgbClr val="0070C0"/>
              </a:solidFill>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lnSpcReduction="10000"/>
          </a:bodyPr>
          <a:lstStyle/>
          <a:p>
            <a:pPr marL="342900" indent="-342900" fontAlgn="auto">
              <a:spcBef>
                <a:spcPct val="20000"/>
              </a:spcBef>
              <a:spcAft>
                <a:spcPts val="0"/>
              </a:spcAft>
              <a:buFont typeface="Arial" pitchFamily="34" charset="0"/>
              <a:buNone/>
              <a:defRPr/>
            </a:pPr>
            <a:r>
              <a:rPr lang="en-US" sz="3200" dirty="0">
                <a:latin typeface="+mn-lt"/>
              </a:rPr>
              <a:t>	</a:t>
            </a:r>
            <a:r>
              <a:rPr lang="en-US" sz="3200" b="1" dirty="0">
                <a:latin typeface="+mn-lt"/>
              </a:rPr>
              <a:t>1) The Correspondence Principle</a:t>
            </a:r>
          </a:p>
          <a:p>
            <a:pPr marL="342900" indent="-342900" fontAlgn="auto">
              <a:spcBef>
                <a:spcPct val="20000"/>
              </a:spcBef>
              <a:spcAft>
                <a:spcPts val="0"/>
              </a:spcAft>
              <a:buFont typeface="Arial" pitchFamily="34" charset="0"/>
              <a:buNone/>
              <a:defRPr/>
            </a:pPr>
            <a:r>
              <a:rPr lang="en-US" sz="3200" b="1" dirty="0">
                <a:latin typeface="+mn-lt"/>
              </a:rPr>
              <a:t>	2) </a:t>
            </a:r>
            <a:r>
              <a:rPr lang="en-US" sz="3200" b="1" dirty="0" err="1">
                <a:latin typeface="+mn-lt"/>
              </a:rPr>
              <a:t>Complementarity</a:t>
            </a:r>
            <a:r>
              <a:rPr lang="en-US" sz="3200" b="1" dirty="0">
                <a:latin typeface="+mn-lt"/>
              </a:rPr>
              <a:t>:</a:t>
            </a:r>
          </a:p>
          <a:p>
            <a:pPr marL="342900" indent="-342900" fontAlgn="auto">
              <a:spcBef>
                <a:spcPct val="20000"/>
              </a:spcBef>
              <a:spcAft>
                <a:spcPts val="0"/>
              </a:spcAft>
              <a:buFont typeface="Arial" pitchFamily="34" charset="0"/>
              <a:buNone/>
              <a:defRPr/>
            </a:pPr>
            <a:r>
              <a:rPr lang="en-US" sz="3200" b="1" dirty="0">
                <a:latin typeface="+mn-lt"/>
              </a:rPr>
              <a:t>		a) The role of Einstein’s experiments</a:t>
            </a:r>
          </a:p>
          <a:p>
            <a:pPr marL="342900" indent="-342900" fontAlgn="auto">
              <a:spcBef>
                <a:spcPct val="20000"/>
              </a:spcBef>
              <a:spcAft>
                <a:spcPts val="0"/>
              </a:spcAft>
              <a:buFont typeface="Arial" pitchFamily="34" charset="0"/>
              <a:buNone/>
              <a:defRPr/>
            </a:pPr>
            <a:r>
              <a:rPr lang="en-US" sz="3200" b="1" dirty="0">
                <a:latin typeface="+mn-lt"/>
              </a:rPr>
              <a:t>		b) First </a:t>
            </a:r>
            <a:r>
              <a:rPr lang="en-US" sz="3200" b="1" dirty="0" err="1">
                <a:latin typeface="+mn-lt"/>
              </a:rPr>
              <a:t>formulatin</a:t>
            </a:r>
            <a:r>
              <a:rPr lang="en-US" sz="3200" b="1" dirty="0">
                <a:latin typeface="+mn-lt"/>
              </a:rPr>
              <a:t> of the Principle</a:t>
            </a:r>
          </a:p>
          <a:p>
            <a:pPr marL="342900" indent="-342900" fontAlgn="auto">
              <a:spcBef>
                <a:spcPct val="20000"/>
              </a:spcBef>
              <a:spcAft>
                <a:spcPts val="0"/>
              </a:spcAft>
              <a:buFont typeface="Arial" pitchFamily="34" charset="0"/>
              <a:buNone/>
              <a:defRPr/>
            </a:pPr>
            <a:r>
              <a:rPr lang="en-US" sz="3200" b="1" dirty="0">
                <a:latin typeface="+mn-lt"/>
              </a:rPr>
              <a:t>		c) Evolution of Bohr’s formulations</a:t>
            </a:r>
          </a:p>
          <a:p>
            <a:pPr marL="342900" indent="-342900" fontAlgn="auto">
              <a:spcBef>
                <a:spcPct val="20000"/>
              </a:spcBef>
              <a:spcAft>
                <a:spcPts val="0"/>
              </a:spcAft>
              <a:buFont typeface="Arial" pitchFamily="34" charset="0"/>
              <a:buNone/>
              <a:defRPr/>
            </a:pPr>
            <a:r>
              <a:rPr lang="en-US" sz="3200" b="1" dirty="0">
                <a:latin typeface="+mn-lt"/>
              </a:rPr>
              <a:t>	3) </a:t>
            </a:r>
            <a:r>
              <a:rPr lang="en-US" sz="3200" b="1" dirty="0" err="1">
                <a:solidFill>
                  <a:srgbClr val="FF0000"/>
                </a:solidFill>
                <a:latin typeface="+mn-lt"/>
              </a:rPr>
              <a:t>Complementarity</a:t>
            </a:r>
            <a:r>
              <a:rPr lang="en-US" sz="3200" b="1" dirty="0">
                <a:solidFill>
                  <a:srgbClr val="FF0000"/>
                </a:solidFill>
                <a:latin typeface="+mn-lt"/>
              </a:rPr>
              <a:t> and Correspondence</a:t>
            </a:r>
          </a:p>
          <a:p>
            <a:pPr marL="342900" indent="-342900" fontAlgn="auto">
              <a:spcBef>
                <a:spcPct val="20000"/>
              </a:spcBef>
              <a:spcAft>
                <a:spcPts val="0"/>
              </a:spcAft>
              <a:buFont typeface="Arial" pitchFamily="34" charset="0"/>
              <a:buNone/>
              <a:defRPr/>
            </a:pPr>
            <a:r>
              <a:rPr lang="en-US" sz="3200" b="1" dirty="0">
                <a:latin typeface="+mn-lt"/>
              </a:rPr>
              <a:t>		a) </a:t>
            </a:r>
            <a:r>
              <a:rPr lang="en-US" sz="3200" b="1" dirty="0">
                <a:solidFill>
                  <a:srgbClr val="FF0000"/>
                </a:solidFill>
                <a:latin typeface="+mn-lt"/>
              </a:rPr>
              <a:t>Electrons </a:t>
            </a:r>
            <a:r>
              <a:rPr lang="en-US" sz="3200" b="1" dirty="0" err="1">
                <a:solidFill>
                  <a:srgbClr val="FF0000"/>
                </a:solidFill>
                <a:latin typeface="+mn-lt"/>
              </a:rPr>
              <a:t>vs</a:t>
            </a:r>
            <a:r>
              <a:rPr lang="en-US" sz="3200" b="1" dirty="0">
                <a:solidFill>
                  <a:srgbClr val="FF0000"/>
                </a:solidFill>
                <a:latin typeface="+mn-lt"/>
              </a:rPr>
              <a:t> Electromagnetic Fields</a:t>
            </a:r>
          </a:p>
          <a:p>
            <a:pPr marL="342900" indent="-342900" fontAlgn="auto">
              <a:spcBef>
                <a:spcPct val="20000"/>
              </a:spcBef>
              <a:spcAft>
                <a:spcPts val="0"/>
              </a:spcAft>
              <a:buFont typeface="Arial" pitchFamily="34" charset="0"/>
              <a:buNone/>
              <a:defRPr/>
            </a:pPr>
            <a:r>
              <a:rPr lang="en-US" sz="3200" b="1" dirty="0">
                <a:latin typeface="+mn-lt"/>
              </a:rPr>
              <a:t>		b) Einstein and Bohr</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5800" y="2130425"/>
            <a:ext cx="7772400" cy="1470025"/>
          </a:xfrm>
          <a:prstGeom prst="rect">
            <a:avLst/>
          </a:prstGeom>
        </p:spPr>
        <p:txBody>
          <a:bodyPr/>
          <a:lstStyle/>
          <a:p>
            <a:pPr algn="ctr" fontAlgn="auto">
              <a:spcAft>
                <a:spcPts val="0"/>
              </a:spcAft>
              <a:defRPr/>
            </a:pPr>
            <a:r>
              <a:rPr lang="en-US" sz="6600" b="1">
                <a:solidFill>
                  <a:srgbClr val="0070C0"/>
                </a:solidFill>
                <a:latin typeface="+mj-lt"/>
                <a:ea typeface="+mj-ea"/>
                <a:cs typeface="+mj-cs"/>
              </a:rPr>
              <a:t>The Bohr-Einstein Dialogue</a:t>
            </a:r>
            <a:endParaRPr lang="en-US" sz="6600" b="1" dirty="0">
              <a:solidFill>
                <a:srgbClr val="0070C0"/>
              </a:solidFill>
              <a:latin typeface="+mj-lt"/>
              <a:ea typeface="+mj-ea"/>
              <a:cs typeface="+mj-cs"/>
            </a:endParaRPr>
          </a:p>
        </p:txBody>
      </p:sp>
      <p:sp>
        <p:nvSpPr>
          <p:cNvPr id="172034" name="Subtitle 3"/>
          <p:cNvSpPr txBox="1">
            <a:spLocks/>
          </p:cNvSpPr>
          <p:nvPr/>
        </p:nvSpPr>
        <p:spPr bwMode="auto">
          <a:xfrm>
            <a:off x="1371600" y="3886200"/>
            <a:ext cx="6400800" cy="1752600"/>
          </a:xfrm>
          <a:prstGeom prst="rect">
            <a:avLst/>
          </a:prstGeom>
          <a:noFill/>
          <a:ln w="9525">
            <a:noFill/>
            <a:miter lim="800000"/>
            <a:headEnd/>
            <a:tailEnd/>
          </a:ln>
        </p:spPr>
        <p:txBody>
          <a:bodyPr/>
          <a:lstStyle/>
          <a:p>
            <a:pPr marL="342900" indent="-342900">
              <a:spcBef>
                <a:spcPct val="20000"/>
              </a:spcBef>
            </a:pPr>
            <a:endParaRPr lang="en-US" sz="3200" b="1">
              <a:latin typeface="Calibri" pitchFamily="34" charset="0"/>
            </a:endParaRPr>
          </a:p>
          <a:p>
            <a:pPr marL="342900" indent="-342900">
              <a:spcBef>
                <a:spcPct val="20000"/>
              </a:spcBef>
            </a:pPr>
            <a:r>
              <a:rPr lang="en-US" sz="3200" b="1">
                <a:latin typeface="Calibri" pitchFamily="34" charset="0"/>
              </a:rPr>
              <a:t>                Copenhagen, 1930</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1" name="Picture 2" descr="bohr-einstein.jpg (768×1024)"/>
          <p:cNvPicPr>
            <a:picLocks noChangeAspect="1" noChangeArrowheads="1"/>
          </p:cNvPicPr>
          <p:nvPr/>
        </p:nvPicPr>
        <p:blipFill>
          <a:blip r:embed="rId3" cstate="print"/>
          <a:srcRect/>
          <a:stretch>
            <a:fillRect/>
          </a:stretch>
        </p:blipFill>
        <p:spPr bwMode="auto">
          <a:xfrm>
            <a:off x="0" y="-76200"/>
            <a:ext cx="9258300" cy="1234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p:txBody>
          <a:bodyPr/>
          <a:lstStyle/>
          <a:p>
            <a:pPr eaLnBrk="1" hangingPunct="1"/>
            <a:r>
              <a:rPr lang="en-US" b="1" smtClean="0">
                <a:solidFill>
                  <a:srgbClr val="0070C0"/>
                </a:solidFill>
              </a:rPr>
              <a:t>1930 Faraday Lecture</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None/>
              <a:defRPr/>
            </a:pPr>
            <a:r>
              <a:rPr lang="en-US" b="1" dirty="0" smtClean="0"/>
              <a:t>	The extreme fertility of </a:t>
            </a:r>
            <a:r>
              <a:rPr lang="en-US" b="1" dirty="0" smtClean="0">
                <a:solidFill>
                  <a:srgbClr val="FF0000"/>
                </a:solidFill>
              </a:rPr>
              <a:t>wave pictures </a:t>
            </a:r>
            <a:r>
              <a:rPr lang="en-US" b="1" dirty="0" smtClean="0"/>
              <a:t>in accounting for the behavior </a:t>
            </a:r>
            <a:r>
              <a:rPr lang="en-US" b="1" dirty="0" smtClean="0">
                <a:solidFill>
                  <a:srgbClr val="FF0000"/>
                </a:solidFill>
              </a:rPr>
              <a:t>of electrons </a:t>
            </a:r>
            <a:r>
              <a:rPr lang="en-US" b="1" dirty="0" smtClean="0"/>
              <a:t>must, however, not make us forget that there is </a:t>
            </a:r>
            <a:r>
              <a:rPr lang="en-US" b="1" dirty="0" smtClean="0">
                <a:solidFill>
                  <a:srgbClr val="FF0000"/>
                </a:solidFill>
              </a:rPr>
              <a:t>no question of a complete analogy</a:t>
            </a:r>
            <a:r>
              <a:rPr lang="en-US" b="1" dirty="0" smtClean="0"/>
              <a:t> with ordinary wave propagation in material media or </a:t>
            </a:r>
            <a:r>
              <a:rPr lang="en-US" b="1" dirty="0" smtClean="0">
                <a:solidFill>
                  <a:srgbClr val="FF0000"/>
                </a:solidFill>
              </a:rPr>
              <a:t>with non-substantial energy transmission in electromagnetic waves</a:t>
            </a:r>
            <a:r>
              <a:rPr lang="en-US" b="1" dirty="0" smtClean="0"/>
              <a:t>. Just as in the case of </a:t>
            </a:r>
            <a:r>
              <a:rPr lang="en-US" b="1" dirty="0" smtClean="0">
                <a:solidFill>
                  <a:srgbClr val="FF0000"/>
                </a:solidFill>
              </a:rPr>
              <a:t>radiation quanta</a:t>
            </a:r>
            <a:r>
              <a:rPr lang="en-US" b="1" dirty="0" smtClean="0"/>
              <a:t>, often termed "photons," we have here to do with </a:t>
            </a:r>
            <a:r>
              <a:rPr lang="en-US" b="1" dirty="0" smtClean="0">
                <a:solidFill>
                  <a:srgbClr val="FF0000"/>
                </a:solidFill>
              </a:rPr>
              <a:t>symbols helpful in the formulation of the probability laws </a:t>
            </a:r>
            <a:r>
              <a:rPr lang="en-US" b="1" dirty="0" smtClean="0"/>
              <a:t>governing the occurrence of the </a:t>
            </a:r>
            <a:r>
              <a:rPr lang="en-US" b="1" dirty="0" smtClean="0">
                <a:solidFill>
                  <a:srgbClr val="FF0000"/>
                </a:solidFill>
              </a:rPr>
              <a:t>elementary processes </a:t>
            </a:r>
            <a:r>
              <a:rPr lang="en-US" b="1" dirty="0" smtClean="0"/>
              <a:t>which </a:t>
            </a:r>
            <a:r>
              <a:rPr lang="en-US" b="1" dirty="0" smtClean="0">
                <a:solidFill>
                  <a:srgbClr val="FF0000"/>
                </a:solidFill>
              </a:rPr>
              <a:t>cannot</a:t>
            </a:r>
            <a:r>
              <a:rPr lang="en-US" b="1" dirty="0" smtClean="0"/>
              <a:t> </a:t>
            </a:r>
            <a:r>
              <a:rPr lang="en-US" b="1" dirty="0" smtClean="0">
                <a:solidFill>
                  <a:srgbClr val="FF0000"/>
                </a:solidFill>
              </a:rPr>
              <a:t>be</a:t>
            </a:r>
            <a:r>
              <a:rPr lang="en-US" b="1" dirty="0" smtClean="0"/>
              <a:t> further </a:t>
            </a:r>
            <a:r>
              <a:rPr lang="en-US" b="1" dirty="0" err="1" smtClean="0">
                <a:solidFill>
                  <a:srgbClr val="FF0000"/>
                </a:solidFill>
              </a:rPr>
              <a:t>analysed</a:t>
            </a:r>
            <a:r>
              <a:rPr lang="en-US" b="1" dirty="0" smtClean="0"/>
              <a:t> in terms of </a:t>
            </a:r>
            <a:r>
              <a:rPr lang="en-US" b="1" dirty="0" smtClean="0">
                <a:solidFill>
                  <a:srgbClr val="FF0000"/>
                </a:solidFill>
              </a:rPr>
              <a:t>classical physical ideas</a:t>
            </a:r>
            <a:r>
              <a:rPr lang="en-US" b="1" dirty="0" smtClean="0"/>
              <a:t>. </a:t>
            </a:r>
            <a:endParaRPr lang="en-US" b="1"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pPr eaLnBrk="1" hangingPunct="1"/>
            <a:r>
              <a:rPr lang="en-US" b="1" smtClean="0">
                <a:solidFill>
                  <a:srgbClr val="0070C0"/>
                </a:solidFill>
              </a:rPr>
              <a:t>1930 Faraday Lecture (cont’d)</a:t>
            </a:r>
          </a:p>
        </p:txBody>
      </p:sp>
      <p:sp>
        <p:nvSpPr>
          <p:cNvPr id="178178" name="Content Placeholder 2"/>
          <p:cNvSpPr>
            <a:spLocks noGrp="1"/>
          </p:cNvSpPr>
          <p:nvPr>
            <p:ph idx="1"/>
          </p:nvPr>
        </p:nvSpPr>
        <p:spPr/>
        <p:txBody>
          <a:bodyPr/>
          <a:lstStyle/>
          <a:p>
            <a:pPr eaLnBrk="1" hangingPunct="1">
              <a:buFont typeface="Arial" charset="0"/>
              <a:buNone/>
            </a:pPr>
            <a:r>
              <a:rPr lang="en-US" b="1" smtClean="0"/>
              <a:t>	In this sense, phrases such as "</a:t>
            </a:r>
            <a:r>
              <a:rPr lang="en-US" b="1" smtClean="0">
                <a:solidFill>
                  <a:srgbClr val="FF0000"/>
                </a:solidFill>
              </a:rPr>
              <a:t>the corpuscular nature of light</a:t>
            </a:r>
            <a:r>
              <a:rPr lang="en-US" b="1" smtClean="0"/>
              <a:t>" or "</a:t>
            </a:r>
            <a:r>
              <a:rPr lang="en-US" b="1" smtClean="0">
                <a:solidFill>
                  <a:srgbClr val="FF0000"/>
                </a:solidFill>
              </a:rPr>
              <a:t>the wave nature of electrons</a:t>
            </a:r>
            <a:r>
              <a:rPr lang="en-US" b="1" smtClean="0"/>
              <a:t>" are </a:t>
            </a:r>
            <a:r>
              <a:rPr lang="en-US" b="1" smtClean="0">
                <a:solidFill>
                  <a:srgbClr val="FF0000"/>
                </a:solidFill>
              </a:rPr>
              <a:t>ambiguous</a:t>
            </a:r>
            <a:r>
              <a:rPr lang="en-US" b="1" smtClean="0"/>
              <a:t>, since </a:t>
            </a:r>
            <a:r>
              <a:rPr lang="en-US" b="1" smtClean="0">
                <a:solidFill>
                  <a:srgbClr val="FF0000"/>
                </a:solidFill>
              </a:rPr>
              <a:t>such concepts as corpuscle and wave </a:t>
            </a:r>
            <a:r>
              <a:rPr lang="en-US" b="1" smtClean="0"/>
              <a:t>are only </a:t>
            </a:r>
            <a:r>
              <a:rPr lang="en-US" b="1" smtClean="0">
                <a:solidFill>
                  <a:srgbClr val="FF0000"/>
                </a:solidFill>
              </a:rPr>
              <a:t>well defined </a:t>
            </a:r>
            <a:r>
              <a:rPr lang="en-US" b="1" smtClean="0"/>
              <a:t>within the scope of </a:t>
            </a:r>
            <a:r>
              <a:rPr lang="en-US" b="1" smtClean="0">
                <a:solidFill>
                  <a:srgbClr val="FF0000"/>
                </a:solidFill>
              </a:rPr>
              <a:t>classical physics</a:t>
            </a:r>
            <a:r>
              <a:rPr lang="en-US" b="1" smtClean="0"/>
              <a:t>, where, of course, </a:t>
            </a:r>
            <a:r>
              <a:rPr lang="en-US" b="1" smtClean="0">
                <a:solidFill>
                  <a:srgbClr val="FF0000"/>
                </a:solidFill>
              </a:rPr>
              <a:t>light and electrons </a:t>
            </a:r>
            <a:r>
              <a:rPr lang="en-US" b="1" smtClean="0"/>
              <a:t>are </a:t>
            </a:r>
            <a:r>
              <a:rPr lang="en-US" b="1" smtClean="0">
                <a:solidFill>
                  <a:srgbClr val="FF0000"/>
                </a:solidFill>
              </a:rPr>
              <a:t>electromagnetic waves </a:t>
            </a:r>
            <a:r>
              <a:rPr lang="en-US" b="1" smtClean="0"/>
              <a:t>and</a:t>
            </a:r>
            <a:r>
              <a:rPr lang="en-US" b="1" smtClean="0">
                <a:solidFill>
                  <a:srgbClr val="FF0000"/>
                </a:solidFill>
              </a:rPr>
              <a:t> material corpuscles </a:t>
            </a:r>
            <a:r>
              <a:rPr lang="en-US" b="1" smtClean="0"/>
              <a:t>respectively.</a:t>
            </a:r>
            <a:endParaRPr lang="en-US" smtClean="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en-US" b="1" smtClean="0">
                <a:solidFill>
                  <a:srgbClr val="0070C0"/>
                </a:solidFill>
              </a:rPr>
              <a:t>Maxwell Centenary in 1932</a:t>
            </a:r>
          </a:p>
        </p:txBody>
      </p:sp>
      <p:sp>
        <p:nvSpPr>
          <p:cNvPr id="3" name="Content Placeholder 2"/>
          <p:cNvSpPr>
            <a:spLocks noGrp="1"/>
          </p:cNvSpPr>
          <p:nvPr>
            <p:ph idx="1"/>
          </p:nvPr>
        </p:nvSpPr>
        <p:spPr>
          <a:xfrm>
            <a:off x="457200" y="1371600"/>
            <a:ext cx="8229600" cy="4525963"/>
          </a:xfrm>
        </p:spPr>
        <p:txBody>
          <a:bodyPr rtlCol="0">
            <a:normAutofit lnSpcReduction="10000"/>
          </a:bodyPr>
          <a:lstStyle/>
          <a:p>
            <a:pPr eaLnBrk="1" fontAlgn="auto" hangingPunct="1">
              <a:spcAft>
                <a:spcPts val="0"/>
              </a:spcAft>
              <a:buFont typeface="Arial" pitchFamily="34" charset="0"/>
              <a:buNone/>
              <a:defRPr/>
            </a:pPr>
            <a:r>
              <a:rPr lang="en-US" b="1" dirty="0" smtClean="0"/>
              <a:t>	When one hears physicists talk nowadays about ‘</a:t>
            </a:r>
            <a:r>
              <a:rPr lang="en-US" b="1" dirty="0" smtClean="0">
                <a:solidFill>
                  <a:srgbClr val="FF0000"/>
                </a:solidFill>
              </a:rPr>
              <a:t>electron waves</a:t>
            </a:r>
            <a:r>
              <a:rPr lang="en-US" b="1" dirty="0" smtClean="0"/>
              <a:t>' and '</a:t>
            </a:r>
            <a:r>
              <a:rPr lang="en-US" b="1" dirty="0" smtClean="0">
                <a:solidFill>
                  <a:srgbClr val="FF0000"/>
                </a:solidFill>
              </a:rPr>
              <a:t>photons</a:t>
            </a:r>
            <a:r>
              <a:rPr lang="en-US" b="1" dirty="0" smtClean="0"/>
              <a:t>', it might perhaps appear that we have completely left the ground on which Newton and Maxwell built; but we all agree, I think, that </a:t>
            </a:r>
            <a:r>
              <a:rPr lang="en-US" b="1" dirty="0" smtClean="0">
                <a:solidFill>
                  <a:srgbClr val="FF0000"/>
                </a:solidFill>
              </a:rPr>
              <a:t>such concepts</a:t>
            </a:r>
            <a:r>
              <a:rPr lang="en-US" b="1" dirty="0" smtClean="0"/>
              <a:t>, however fruitful, can never be more than a convenient means of stating </a:t>
            </a:r>
            <a:r>
              <a:rPr lang="en-US" b="1" dirty="0" smtClean="0">
                <a:solidFill>
                  <a:srgbClr val="FF0000"/>
                </a:solidFill>
              </a:rPr>
              <a:t>characteristics consequences of the quantum theory </a:t>
            </a:r>
            <a:r>
              <a:rPr lang="en-US" b="1" dirty="0" smtClean="0"/>
              <a:t>which </a:t>
            </a:r>
            <a:r>
              <a:rPr lang="en-US" b="1" dirty="0" smtClean="0">
                <a:solidFill>
                  <a:srgbClr val="FF0000"/>
                </a:solidFill>
              </a:rPr>
              <a:t>cannot be visualized </a:t>
            </a:r>
            <a:r>
              <a:rPr lang="en-US" b="1" dirty="0" smtClean="0"/>
              <a:t>in the ordinary sense. </a:t>
            </a:r>
            <a:endParaRPr lang="en-US" b="1"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70C0"/>
                </a:solidFill>
              </a:rPr>
              <a:t>Maxwell Centenary in 1932 (cont’d)</a:t>
            </a:r>
            <a:endParaRPr lang="en-US" dirty="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None/>
              <a:defRPr/>
            </a:pPr>
            <a:r>
              <a:rPr lang="en-US" b="1" dirty="0" smtClean="0"/>
              <a:t>	It must not be forgotten that only the </a:t>
            </a:r>
            <a:r>
              <a:rPr lang="en-US" b="1" dirty="0" smtClean="0">
                <a:solidFill>
                  <a:srgbClr val="FF0000"/>
                </a:solidFill>
              </a:rPr>
              <a:t>classical ideas </a:t>
            </a:r>
            <a:r>
              <a:rPr lang="en-US" b="1" dirty="0" smtClean="0"/>
              <a:t>of </a:t>
            </a:r>
            <a:r>
              <a:rPr lang="en-US" b="1" dirty="0" smtClean="0">
                <a:solidFill>
                  <a:srgbClr val="FF0000"/>
                </a:solidFill>
              </a:rPr>
              <a:t>material particles </a:t>
            </a:r>
            <a:r>
              <a:rPr lang="en-US" b="1" dirty="0" smtClean="0"/>
              <a:t>and </a:t>
            </a:r>
            <a:r>
              <a:rPr lang="en-US" b="1" dirty="0" smtClean="0">
                <a:solidFill>
                  <a:srgbClr val="FF0000"/>
                </a:solidFill>
              </a:rPr>
              <a:t>electromagnetic waves </a:t>
            </a:r>
            <a:r>
              <a:rPr lang="en-US" b="1" dirty="0" smtClean="0"/>
              <a:t>have a field of </a:t>
            </a:r>
            <a:r>
              <a:rPr lang="en-US" b="1" dirty="0" smtClean="0">
                <a:solidFill>
                  <a:srgbClr val="FF0000"/>
                </a:solidFill>
              </a:rPr>
              <a:t>unambiguous application</a:t>
            </a:r>
            <a:r>
              <a:rPr lang="en-US" b="1" dirty="0" smtClean="0"/>
              <a:t>, whereas the concepts of </a:t>
            </a:r>
            <a:r>
              <a:rPr lang="en-US" b="1" dirty="0" smtClean="0">
                <a:solidFill>
                  <a:srgbClr val="FF0000"/>
                </a:solidFill>
              </a:rPr>
              <a:t>photons </a:t>
            </a:r>
            <a:r>
              <a:rPr lang="en-US" b="1" dirty="0" smtClean="0"/>
              <a:t>and </a:t>
            </a:r>
            <a:r>
              <a:rPr lang="en-US" b="1" dirty="0" smtClean="0">
                <a:solidFill>
                  <a:srgbClr val="FF0000"/>
                </a:solidFill>
              </a:rPr>
              <a:t>electron waves have not</a:t>
            </a:r>
            <a:r>
              <a:rPr lang="en-US" b="1" dirty="0" smtClean="0"/>
              <a:t>. Their applicability is essentially limited to cases in which, on account of </a:t>
            </a:r>
            <a:r>
              <a:rPr lang="en-US" b="1" dirty="0" smtClean="0">
                <a:solidFill>
                  <a:srgbClr val="FF0000"/>
                </a:solidFill>
              </a:rPr>
              <a:t>the existence of the quantum of action</a:t>
            </a:r>
            <a:r>
              <a:rPr lang="en-US" b="1" dirty="0" smtClean="0"/>
              <a:t>, it is not possible to consider </a:t>
            </a:r>
            <a:r>
              <a:rPr lang="en-US" b="1" dirty="0" smtClean="0">
                <a:solidFill>
                  <a:srgbClr val="FF0000"/>
                </a:solidFill>
              </a:rPr>
              <a:t>the phenomena </a:t>
            </a:r>
            <a:r>
              <a:rPr lang="en-US" b="1" dirty="0" smtClean="0"/>
              <a:t>observed as </a:t>
            </a:r>
            <a:r>
              <a:rPr lang="en-US" b="1" dirty="0" smtClean="0">
                <a:solidFill>
                  <a:srgbClr val="FF0000"/>
                </a:solidFill>
              </a:rPr>
              <a:t>independent of the apparatus </a:t>
            </a:r>
            <a:r>
              <a:rPr lang="en-US" b="1" dirty="0" err="1" smtClean="0"/>
              <a:t>utilised</a:t>
            </a:r>
            <a:r>
              <a:rPr lang="en-US" b="1" dirty="0" smtClean="0"/>
              <a:t> for </a:t>
            </a:r>
            <a:r>
              <a:rPr lang="en-US" b="1" dirty="0" smtClean="0">
                <a:solidFill>
                  <a:srgbClr val="FF0000"/>
                </a:solidFill>
              </a:rPr>
              <a:t>their observation</a:t>
            </a:r>
            <a:r>
              <a:rPr lang="en-US" b="1" dirty="0" smtClean="0"/>
              <a:t>. </a:t>
            </a:r>
          </a:p>
          <a:p>
            <a:pPr eaLnBrk="1" fontAlgn="auto" hangingPunct="1">
              <a:spcAft>
                <a:spcPts val="0"/>
              </a:spcAft>
              <a:buFont typeface="Arial" pitchFamily="34" charset="0"/>
              <a:buChar char="•"/>
              <a:defRPr/>
            </a:pPr>
            <a:endParaRPr lang="en-US" b="1"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70C0"/>
                </a:solidFill>
              </a:rPr>
              <a:t>Maxwell Centenary in 1932 (cont’d)</a:t>
            </a:r>
            <a:endParaRPr lang="en-US" dirty="0"/>
          </a:p>
        </p:txBody>
      </p:sp>
      <p:sp>
        <p:nvSpPr>
          <p:cNvPr id="3" name="Content Placeholder 2"/>
          <p:cNvSpPr>
            <a:spLocks noGrp="1"/>
          </p:cNvSpPr>
          <p:nvPr>
            <p:ph idx="1"/>
          </p:nvPr>
        </p:nvSpPr>
        <p:spPr>
          <a:xfrm>
            <a:off x="457200" y="1371600"/>
            <a:ext cx="8229600" cy="4525963"/>
          </a:xfrm>
        </p:spPr>
        <p:txBody>
          <a:bodyPr rtlCol="0">
            <a:normAutofit fontScale="92500" lnSpcReduction="20000"/>
          </a:bodyPr>
          <a:lstStyle/>
          <a:p>
            <a:pPr eaLnBrk="1" fontAlgn="auto" hangingPunct="1">
              <a:spcAft>
                <a:spcPts val="0"/>
              </a:spcAft>
              <a:buFont typeface="Arial" pitchFamily="34" charset="0"/>
              <a:buNone/>
              <a:defRPr/>
            </a:pPr>
            <a:r>
              <a:rPr lang="en-US" b="1" dirty="0" smtClean="0"/>
              <a:t>	I would like to mention, as an example, the most conspicuous application of Maxwell's ideas, namely, the </a:t>
            </a:r>
            <a:r>
              <a:rPr lang="en-US" b="1" dirty="0" smtClean="0">
                <a:solidFill>
                  <a:srgbClr val="FF0000"/>
                </a:solidFill>
              </a:rPr>
              <a:t>electromagnetic waves in wireless transmission</a:t>
            </a:r>
            <a:r>
              <a:rPr lang="en-US" b="1" dirty="0" smtClean="0"/>
              <a:t>. It is a </a:t>
            </a:r>
            <a:r>
              <a:rPr lang="en-US" b="1" dirty="0" smtClean="0">
                <a:solidFill>
                  <a:srgbClr val="FF0000"/>
                </a:solidFill>
              </a:rPr>
              <a:t>purely formal matter </a:t>
            </a:r>
            <a:r>
              <a:rPr lang="en-US" b="1" dirty="0" smtClean="0"/>
              <a:t>to say that </a:t>
            </a:r>
            <a:r>
              <a:rPr lang="en-US" b="1" dirty="0" smtClean="0">
                <a:solidFill>
                  <a:srgbClr val="FF0000"/>
                </a:solidFill>
              </a:rPr>
              <a:t>these waves consist of photons</a:t>
            </a:r>
            <a:r>
              <a:rPr lang="en-US" b="1" dirty="0" smtClean="0"/>
              <a:t>, since the conditions under which we control the emission and the reception of the radio waves preclude the possibility of determining the number of photons they should contain. In such a case we may say that </a:t>
            </a:r>
            <a:r>
              <a:rPr lang="en-US" b="1" dirty="0" smtClean="0">
                <a:solidFill>
                  <a:srgbClr val="FF0000"/>
                </a:solidFill>
              </a:rPr>
              <a:t>all trace of the photon idea</a:t>
            </a:r>
            <a:r>
              <a:rPr lang="en-US" b="1" dirty="0" smtClean="0"/>
              <a:t>, which is essentially one of </a:t>
            </a:r>
            <a:r>
              <a:rPr lang="en-US" b="1" dirty="0" smtClean="0">
                <a:solidFill>
                  <a:srgbClr val="FF0000"/>
                </a:solidFill>
              </a:rPr>
              <a:t>enumeration of elementary processes</a:t>
            </a:r>
            <a:r>
              <a:rPr lang="en-US" b="1" dirty="0" smtClean="0"/>
              <a:t>, has </a:t>
            </a:r>
            <a:r>
              <a:rPr lang="en-US" b="1" dirty="0" smtClean="0">
                <a:solidFill>
                  <a:srgbClr val="FF0000"/>
                </a:solidFill>
              </a:rPr>
              <a:t>completely disappeared</a:t>
            </a:r>
            <a:r>
              <a:rPr lang="en-US" b="1" dirty="0" smtClean="0"/>
              <a:t>.</a:t>
            </a:r>
            <a:endParaRPr lang="en-US" b="1"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le 3"/>
          <p:cNvSpPr>
            <a:spLocks noGrp="1"/>
          </p:cNvSpPr>
          <p:nvPr>
            <p:ph type="title"/>
          </p:nvPr>
        </p:nvSpPr>
        <p:spPr>
          <a:xfrm>
            <a:off x="649288" y="-228600"/>
            <a:ext cx="3008312" cy="1162050"/>
          </a:xfrm>
        </p:spPr>
        <p:txBody>
          <a:bodyPr/>
          <a:lstStyle/>
          <a:p>
            <a:pPr eaLnBrk="1" hangingPunct="1"/>
            <a:r>
              <a:rPr lang="en-US" sz="3200" smtClean="0">
                <a:solidFill>
                  <a:srgbClr val="0070C0"/>
                </a:solidFill>
              </a:rPr>
              <a:t>Leon Rosenfeld</a:t>
            </a:r>
          </a:p>
        </p:txBody>
      </p:sp>
      <p:sp>
        <p:nvSpPr>
          <p:cNvPr id="186370" name="Text Placeholder 5"/>
          <p:cNvSpPr>
            <a:spLocks noGrp="1"/>
          </p:cNvSpPr>
          <p:nvPr>
            <p:ph type="body" sz="half" idx="2"/>
          </p:nvPr>
        </p:nvSpPr>
        <p:spPr>
          <a:xfrm>
            <a:off x="725488" y="795338"/>
            <a:ext cx="3008312" cy="4691062"/>
          </a:xfrm>
        </p:spPr>
        <p:txBody>
          <a:bodyPr/>
          <a:lstStyle/>
          <a:p>
            <a:pPr eaLnBrk="1" hangingPunct="1"/>
            <a:r>
              <a:rPr lang="en-US" sz="2000" b="1" smtClean="0"/>
              <a:t>Worked  with Pauli on quantum field theory  </a:t>
            </a:r>
          </a:p>
          <a:p>
            <a:pPr eaLnBrk="1" hangingPunct="1"/>
            <a:r>
              <a:rPr lang="en-US" sz="2000" b="1" smtClean="0"/>
              <a:t>First to quantize linearized gravitational field</a:t>
            </a:r>
          </a:p>
          <a:p>
            <a:pPr eaLnBrk="1" hangingPunct="1"/>
            <a:r>
              <a:rPr lang="en-US" sz="2000" b="1" smtClean="0"/>
              <a:t>Moved to Copenhagen and worked with Bohr on interpretation of formalism for quantizing the electromagnetic field </a:t>
            </a:r>
          </a:p>
          <a:p>
            <a:pPr eaLnBrk="1" hangingPunct="1"/>
            <a:r>
              <a:rPr lang="en-US" sz="2000" b="1" smtClean="0"/>
              <a:t>Lifelong defender of Bohr’s interpretation of quantum theory</a:t>
            </a:r>
          </a:p>
          <a:p>
            <a:pPr eaLnBrk="1" hangingPunct="1"/>
            <a:r>
              <a:rPr lang="en-US" sz="2000" b="1" smtClean="0"/>
              <a:t>Worked extensively on history of physics and  Marxist interpretation of its philosophy </a:t>
            </a:r>
          </a:p>
        </p:txBody>
      </p:sp>
      <p:pic>
        <p:nvPicPr>
          <p:cNvPr id="186371" name="Picture 2"/>
          <p:cNvPicPr>
            <a:picLocks noGrp="1" noChangeAspect="1" noChangeArrowheads="1"/>
          </p:cNvPicPr>
          <p:nvPr>
            <p:ph idx="1"/>
          </p:nvPr>
        </p:nvPicPr>
        <p:blipFill>
          <a:blip r:embed="rId3" cstate="print"/>
          <a:srcRect/>
          <a:stretch>
            <a:fillRect/>
          </a:stretch>
        </p:blipFill>
        <p:spPr>
          <a:xfrm>
            <a:off x="3757613" y="685800"/>
            <a:ext cx="5157787" cy="5394325"/>
          </a:xfr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p:txBody>
          <a:bodyPr/>
          <a:lstStyle/>
          <a:p>
            <a:pPr eaLnBrk="1" hangingPunct="1"/>
            <a:r>
              <a:rPr lang="en-US" sz="3200" b="1" smtClean="0">
                <a:solidFill>
                  <a:srgbClr val="0070C0"/>
                </a:solidFill>
              </a:rPr>
              <a:t>“Zur Frage der Messbarkeit der elektromag-netischen Feldgrössen,” Bohr &amp; Rosenfeld 1933</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None/>
              <a:defRPr/>
            </a:pPr>
            <a:r>
              <a:rPr lang="en-US" b="1" dirty="0" smtClean="0"/>
              <a:t>   [T]here are, in the quantum domain, the peculiar fluctuation phenomena which derive from the basically statistical character of the formalism.... </a:t>
            </a:r>
          </a:p>
          <a:p>
            <a:pPr eaLnBrk="1" fontAlgn="auto" hangingPunct="1">
              <a:spcAft>
                <a:spcPts val="0"/>
              </a:spcAft>
              <a:buFont typeface="Arial" pitchFamily="34" charset="0"/>
              <a:buNone/>
              <a:defRPr/>
            </a:pPr>
            <a:r>
              <a:rPr lang="en-US" b="1" dirty="0" smtClean="0"/>
              <a:t>	The fluctuations in question are intimately related to the impossibility, which is characteristic of the quantum theory of fields, of visualizing the concept of light quanta in terms of classical concepts. In particular, they give expression to the </a:t>
            </a:r>
            <a:r>
              <a:rPr lang="en-US" b="1" dirty="0" smtClean="0">
                <a:solidFill>
                  <a:srgbClr val="FF0000"/>
                </a:solidFill>
              </a:rPr>
              <a:t>mutual exclusiveness</a:t>
            </a:r>
            <a:r>
              <a:rPr lang="en-US" b="1" dirty="0" smtClean="0"/>
              <a:t> of an accurate knowledge of </a:t>
            </a:r>
            <a:r>
              <a:rPr lang="en-US" b="1" dirty="0" smtClean="0">
                <a:solidFill>
                  <a:srgbClr val="FF0000"/>
                </a:solidFill>
              </a:rPr>
              <a:t>the light quantum composition</a:t>
            </a:r>
            <a:r>
              <a:rPr lang="en-US" b="1" dirty="0" smtClean="0"/>
              <a:t> of an electromagnetic field and of knowledge of the</a:t>
            </a:r>
            <a:r>
              <a:rPr lang="en-US" b="1" dirty="0" smtClean="0">
                <a:solidFill>
                  <a:srgbClr val="FF0000"/>
                </a:solidFill>
              </a:rPr>
              <a:t> average value of any of its components in a well-defined space time region</a:t>
            </a:r>
            <a:r>
              <a:rPr lang="en-US" b="1" dirty="0" smtClean="0"/>
              <a:t>. </a:t>
            </a:r>
            <a:endParaRPr lang="en-US" b="1"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Title 1"/>
          <p:cNvSpPr>
            <a:spLocks noGrp="1"/>
          </p:cNvSpPr>
          <p:nvPr>
            <p:ph type="title"/>
          </p:nvPr>
        </p:nvSpPr>
        <p:spPr/>
        <p:txBody>
          <a:bodyPr/>
          <a:lstStyle/>
          <a:p>
            <a:pPr eaLnBrk="1" hangingPunct="1"/>
            <a:r>
              <a:rPr lang="en-US" sz="3200" b="1" smtClean="0">
                <a:solidFill>
                  <a:srgbClr val="0070C0"/>
                </a:solidFill>
              </a:rPr>
              <a:t>“Zur Frage der Messbarkeit der elektromag-netischen Feldgrössen,” Bohr &amp; Rosenfeld 1933</a:t>
            </a:r>
            <a:endParaRPr lang="en-US" sz="3200" smtClean="0"/>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None/>
              <a:defRPr/>
            </a:pPr>
            <a:r>
              <a:rPr lang="en-US" b="1" dirty="0" smtClean="0"/>
              <a:t>	In field measurements, this </a:t>
            </a:r>
            <a:r>
              <a:rPr lang="en-US" b="1" dirty="0" smtClean="0">
                <a:solidFill>
                  <a:srgbClr val="FF0000"/>
                </a:solidFill>
              </a:rPr>
              <a:t>complementary feature </a:t>
            </a:r>
            <a:r>
              <a:rPr lang="en-US" b="1" dirty="0" smtClean="0"/>
              <a:t>of the description, essential for consistency, corresponds to the fact that the </a:t>
            </a:r>
            <a:r>
              <a:rPr lang="en-US" b="1" dirty="0" smtClean="0">
                <a:solidFill>
                  <a:srgbClr val="FF0000"/>
                </a:solidFill>
              </a:rPr>
              <a:t>knowledge of the light quantum composition of the field is lost through the field effects of the test body</a:t>
            </a:r>
            <a:r>
              <a:rPr lang="en-US" b="1" dirty="0" smtClean="0"/>
              <a:t>; and in fact, the more so, the greater the desired accuracy of the measurement. Moreover, it will appear from the  following discussion that any </a:t>
            </a:r>
            <a:r>
              <a:rPr lang="en-US" b="1" dirty="0" smtClean="0">
                <a:solidFill>
                  <a:srgbClr val="FF0000"/>
                </a:solidFill>
              </a:rPr>
              <a:t>attempt to re-establish the knowledge of the light quantum composition </a:t>
            </a:r>
            <a:r>
              <a:rPr lang="en-US" b="1" dirty="0" smtClean="0"/>
              <a:t>of the field through a subsequent measurement by means of any suitable device would  at the same time </a:t>
            </a:r>
            <a:r>
              <a:rPr lang="en-US" b="1" dirty="0" smtClean="0">
                <a:solidFill>
                  <a:srgbClr val="FF0000"/>
                </a:solidFill>
              </a:rPr>
              <a:t>prevent any further utilization of the field measurement </a:t>
            </a:r>
            <a:r>
              <a:rPr lang="en-US" b="1" dirty="0" smtClean="0"/>
              <a:t>in question.</a:t>
            </a:r>
            <a:endParaRPr lang="en-US" b="1"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600" b="1">
                <a:solidFill>
                  <a:srgbClr val="0070C0"/>
                </a:solidFill>
                <a:latin typeface="+mj-lt"/>
                <a:ea typeface="+mj-ea"/>
                <a:cs typeface="+mj-cs"/>
              </a:rPr>
              <a:t>Outline of my talk</a:t>
            </a:r>
            <a:endParaRPr lang="en-US" sz="6600" b="1" dirty="0">
              <a:solidFill>
                <a:srgbClr val="0070C0"/>
              </a:solidFill>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lnSpcReduction="10000"/>
          </a:bodyPr>
          <a:lstStyle/>
          <a:p>
            <a:pPr marL="342900" indent="-342900" fontAlgn="auto">
              <a:spcBef>
                <a:spcPct val="20000"/>
              </a:spcBef>
              <a:spcAft>
                <a:spcPts val="0"/>
              </a:spcAft>
              <a:buFont typeface="Arial" pitchFamily="34" charset="0"/>
              <a:buNone/>
              <a:defRPr/>
            </a:pPr>
            <a:r>
              <a:rPr lang="en-US" sz="3200" dirty="0">
                <a:latin typeface="+mn-lt"/>
              </a:rPr>
              <a:t>	</a:t>
            </a:r>
            <a:r>
              <a:rPr lang="en-US" sz="3200" b="1" dirty="0">
                <a:latin typeface="+mn-lt"/>
              </a:rPr>
              <a:t>1) The Correspondence Principle</a:t>
            </a:r>
          </a:p>
          <a:p>
            <a:pPr marL="342900" indent="-342900" fontAlgn="auto">
              <a:spcBef>
                <a:spcPct val="20000"/>
              </a:spcBef>
              <a:spcAft>
                <a:spcPts val="0"/>
              </a:spcAft>
              <a:buFont typeface="Arial" pitchFamily="34" charset="0"/>
              <a:buNone/>
              <a:defRPr/>
            </a:pPr>
            <a:r>
              <a:rPr lang="en-US" sz="3200" b="1" dirty="0">
                <a:latin typeface="+mn-lt"/>
              </a:rPr>
              <a:t>	2) </a:t>
            </a:r>
            <a:r>
              <a:rPr lang="en-US" sz="3200" b="1" dirty="0" err="1">
                <a:latin typeface="+mn-lt"/>
              </a:rPr>
              <a:t>Complementarity</a:t>
            </a:r>
            <a:r>
              <a:rPr lang="en-US" sz="3200" b="1" dirty="0">
                <a:latin typeface="+mn-lt"/>
              </a:rPr>
              <a:t>:</a:t>
            </a:r>
          </a:p>
          <a:p>
            <a:pPr marL="342900" indent="-342900" fontAlgn="auto">
              <a:spcBef>
                <a:spcPct val="20000"/>
              </a:spcBef>
              <a:spcAft>
                <a:spcPts val="0"/>
              </a:spcAft>
              <a:buFont typeface="Arial" pitchFamily="34" charset="0"/>
              <a:buNone/>
              <a:defRPr/>
            </a:pPr>
            <a:r>
              <a:rPr lang="en-US" sz="3200" b="1" dirty="0">
                <a:latin typeface="+mn-lt"/>
              </a:rPr>
              <a:t>		a) The role of Einstein’s experiments</a:t>
            </a:r>
          </a:p>
          <a:p>
            <a:pPr marL="342900" indent="-342900" fontAlgn="auto">
              <a:spcBef>
                <a:spcPct val="20000"/>
              </a:spcBef>
              <a:spcAft>
                <a:spcPts val="0"/>
              </a:spcAft>
              <a:buFont typeface="Arial" pitchFamily="34" charset="0"/>
              <a:buNone/>
              <a:defRPr/>
            </a:pPr>
            <a:r>
              <a:rPr lang="en-US" sz="3200" b="1" dirty="0">
                <a:latin typeface="+mn-lt"/>
              </a:rPr>
              <a:t>		b) First </a:t>
            </a:r>
            <a:r>
              <a:rPr lang="en-US" sz="3200" b="1" dirty="0" err="1">
                <a:latin typeface="+mn-lt"/>
              </a:rPr>
              <a:t>formulatin</a:t>
            </a:r>
            <a:r>
              <a:rPr lang="en-US" sz="3200" b="1" dirty="0">
                <a:latin typeface="+mn-lt"/>
              </a:rPr>
              <a:t> of the Principle</a:t>
            </a:r>
          </a:p>
          <a:p>
            <a:pPr marL="342900" indent="-342900" fontAlgn="auto">
              <a:spcBef>
                <a:spcPct val="20000"/>
              </a:spcBef>
              <a:spcAft>
                <a:spcPts val="0"/>
              </a:spcAft>
              <a:buFont typeface="Arial" pitchFamily="34" charset="0"/>
              <a:buNone/>
              <a:defRPr/>
            </a:pPr>
            <a:r>
              <a:rPr lang="en-US" sz="3200" b="1" dirty="0">
                <a:latin typeface="+mn-lt"/>
              </a:rPr>
              <a:t>		c) Evolution of Bohr’s formulations</a:t>
            </a:r>
          </a:p>
          <a:p>
            <a:pPr marL="342900" indent="-342900" fontAlgn="auto">
              <a:spcBef>
                <a:spcPct val="20000"/>
              </a:spcBef>
              <a:spcAft>
                <a:spcPts val="0"/>
              </a:spcAft>
              <a:buFont typeface="Arial" pitchFamily="34" charset="0"/>
              <a:buNone/>
              <a:defRPr/>
            </a:pPr>
            <a:r>
              <a:rPr lang="en-US" sz="3200" b="1" dirty="0">
                <a:latin typeface="+mn-lt"/>
              </a:rPr>
              <a:t>	3) </a:t>
            </a:r>
            <a:r>
              <a:rPr lang="en-US" sz="3200" b="1" dirty="0" err="1">
                <a:latin typeface="+mn-lt"/>
              </a:rPr>
              <a:t>Complementarity</a:t>
            </a:r>
            <a:r>
              <a:rPr lang="en-US" sz="3200" b="1" dirty="0">
                <a:latin typeface="+mn-lt"/>
              </a:rPr>
              <a:t> and Correspondence</a:t>
            </a:r>
          </a:p>
          <a:p>
            <a:pPr marL="342900" indent="-342900" fontAlgn="auto">
              <a:spcBef>
                <a:spcPct val="20000"/>
              </a:spcBef>
              <a:spcAft>
                <a:spcPts val="0"/>
              </a:spcAft>
              <a:buFont typeface="Arial" pitchFamily="34" charset="0"/>
              <a:buNone/>
              <a:defRPr/>
            </a:pPr>
            <a:r>
              <a:rPr lang="en-US" sz="3200" b="1" dirty="0">
                <a:latin typeface="+mn-lt"/>
              </a:rPr>
              <a:t>		a) Electrons </a:t>
            </a:r>
            <a:r>
              <a:rPr lang="en-US" sz="3200" b="1" dirty="0" err="1">
                <a:latin typeface="+mn-lt"/>
              </a:rPr>
              <a:t>vs</a:t>
            </a:r>
            <a:r>
              <a:rPr lang="en-US" sz="3200" b="1" dirty="0">
                <a:latin typeface="+mn-lt"/>
              </a:rPr>
              <a:t> Electromagnetic Fields</a:t>
            </a:r>
          </a:p>
          <a:p>
            <a:pPr marL="342900" indent="-342900" fontAlgn="auto">
              <a:spcBef>
                <a:spcPct val="20000"/>
              </a:spcBef>
              <a:spcAft>
                <a:spcPts val="0"/>
              </a:spcAft>
              <a:buFont typeface="Arial" pitchFamily="34" charset="0"/>
              <a:buNone/>
              <a:defRPr/>
            </a:pPr>
            <a:r>
              <a:rPr lang="en-US" sz="3200" b="1" dirty="0">
                <a:latin typeface="+mn-lt"/>
              </a:rPr>
              <a:t>		b) </a:t>
            </a:r>
            <a:r>
              <a:rPr lang="en-US" sz="3200" b="1" dirty="0">
                <a:solidFill>
                  <a:srgbClr val="FF0000"/>
                </a:solidFill>
                <a:latin typeface="+mn-lt"/>
              </a:rPr>
              <a:t>Einstein and Bohr</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70C0"/>
                </a:solidFill>
              </a:rPr>
              <a:t>Einstein to Paul </a:t>
            </a:r>
            <a:r>
              <a:rPr lang="en-US" b="1" dirty="0" err="1" smtClean="0">
                <a:solidFill>
                  <a:srgbClr val="0070C0"/>
                </a:solidFill>
              </a:rPr>
              <a:t>Bonofield</a:t>
            </a:r>
            <a:r>
              <a:rPr lang="en-US" b="1" dirty="0" smtClean="0">
                <a:solidFill>
                  <a:srgbClr val="0070C0"/>
                </a:solidFill>
              </a:rPr>
              <a:t>, September 18, 1939</a:t>
            </a:r>
            <a:endParaRPr lang="en-US" b="1" dirty="0">
              <a:solidFill>
                <a:srgbClr val="0070C0"/>
              </a:solidFill>
            </a:endParaRP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b="1" dirty="0" smtClean="0"/>
              <a:t>	“I do not believe that </a:t>
            </a:r>
            <a:r>
              <a:rPr lang="en-US" b="1" dirty="0" smtClean="0">
                <a:solidFill>
                  <a:srgbClr val="FF0000"/>
                </a:solidFill>
              </a:rPr>
              <a:t>the light-quanta </a:t>
            </a:r>
            <a:r>
              <a:rPr lang="en-US" b="1" dirty="0" smtClean="0"/>
              <a:t>have </a:t>
            </a:r>
            <a:r>
              <a:rPr lang="en-US" b="1" dirty="0" smtClean="0">
                <a:solidFill>
                  <a:srgbClr val="FF0000"/>
                </a:solidFill>
              </a:rPr>
              <a:t>reality</a:t>
            </a:r>
            <a:r>
              <a:rPr lang="en-US" b="1" dirty="0" smtClean="0"/>
              <a:t> in the </a:t>
            </a:r>
            <a:r>
              <a:rPr lang="en-US" b="1" dirty="0" smtClean="0">
                <a:solidFill>
                  <a:srgbClr val="FF0000"/>
                </a:solidFill>
              </a:rPr>
              <a:t>same immediate sense </a:t>
            </a:r>
            <a:r>
              <a:rPr lang="en-US" b="1" dirty="0" smtClean="0"/>
              <a:t>as the </a:t>
            </a:r>
            <a:r>
              <a:rPr lang="en-US" b="1" dirty="0" smtClean="0">
                <a:solidFill>
                  <a:srgbClr val="FF0000"/>
                </a:solidFill>
              </a:rPr>
              <a:t>corpuscles of electricity </a:t>
            </a:r>
            <a:r>
              <a:rPr lang="en-US" b="1" dirty="0" smtClean="0"/>
              <a:t>[i.e., electrons]. Likewise I do not believe that the </a:t>
            </a:r>
            <a:r>
              <a:rPr lang="en-US" b="1" dirty="0" smtClean="0">
                <a:solidFill>
                  <a:srgbClr val="FF0000"/>
                </a:solidFill>
              </a:rPr>
              <a:t>particle-waves </a:t>
            </a:r>
            <a:r>
              <a:rPr lang="en-US" b="1" dirty="0" smtClean="0"/>
              <a:t>have </a:t>
            </a:r>
            <a:r>
              <a:rPr lang="en-US" b="1" dirty="0" smtClean="0">
                <a:solidFill>
                  <a:srgbClr val="FF0000"/>
                </a:solidFill>
              </a:rPr>
              <a:t>reality</a:t>
            </a:r>
            <a:r>
              <a:rPr lang="en-US" b="1" dirty="0" smtClean="0"/>
              <a:t> in the </a:t>
            </a:r>
            <a:r>
              <a:rPr lang="en-US" b="1" dirty="0" smtClean="0">
                <a:solidFill>
                  <a:srgbClr val="FF0000"/>
                </a:solidFill>
              </a:rPr>
              <a:t>same sense as the particles</a:t>
            </a:r>
            <a:r>
              <a:rPr lang="en-US" b="1" dirty="0" smtClean="0"/>
              <a:t> themselves. The </a:t>
            </a:r>
            <a:r>
              <a:rPr lang="en-US" b="1" dirty="0" smtClean="0">
                <a:solidFill>
                  <a:srgbClr val="FF0000"/>
                </a:solidFill>
              </a:rPr>
              <a:t>wave-character of particles </a:t>
            </a:r>
            <a:r>
              <a:rPr lang="en-US" b="1" dirty="0" smtClean="0"/>
              <a:t>and the </a:t>
            </a:r>
            <a:r>
              <a:rPr lang="en-US" b="1" dirty="0" smtClean="0">
                <a:solidFill>
                  <a:srgbClr val="FF0000"/>
                </a:solidFill>
              </a:rPr>
              <a:t>particle-character of light </a:t>
            </a:r>
            <a:r>
              <a:rPr lang="en-US" b="1" dirty="0" smtClean="0"/>
              <a:t>will-- in my opinion-- be understood in a </a:t>
            </a:r>
            <a:r>
              <a:rPr lang="en-US" b="1" dirty="0" smtClean="0">
                <a:solidFill>
                  <a:srgbClr val="FF0000"/>
                </a:solidFill>
              </a:rPr>
              <a:t>more indirect way</a:t>
            </a:r>
            <a:r>
              <a:rPr lang="en-US" b="1" dirty="0" smtClean="0"/>
              <a:t>, not as </a:t>
            </a:r>
            <a:r>
              <a:rPr lang="en-US" b="1" dirty="0" smtClean="0">
                <a:solidFill>
                  <a:srgbClr val="FF0000"/>
                </a:solidFill>
              </a:rPr>
              <a:t>immediate physical reality</a:t>
            </a:r>
            <a:r>
              <a:rPr lang="en-US" b="1" dirty="0" smtClean="0"/>
              <a:t>."</a:t>
            </a:r>
            <a:endParaRPr lang="en-US" b="1"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5800" y="1600200"/>
            <a:ext cx="7772400" cy="1470025"/>
          </a:xfrm>
          <a:prstGeom prst="rect">
            <a:avLst/>
          </a:prstGeom>
        </p:spPr>
        <p:txBody>
          <a:bodyPr/>
          <a:lstStyle/>
          <a:p>
            <a:pPr algn="ctr" fontAlgn="auto">
              <a:spcAft>
                <a:spcPts val="0"/>
              </a:spcAft>
              <a:defRPr/>
            </a:pPr>
            <a:r>
              <a:rPr lang="en-US" sz="6600" b="1" dirty="0">
                <a:solidFill>
                  <a:srgbClr val="0070C0"/>
                </a:solidFill>
                <a:latin typeface="+mj-lt"/>
                <a:ea typeface="+mj-ea"/>
                <a:cs typeface="+mj-cs"/>
              </a:rPr>
              <a:t>The Bohr-Einstein Dialogue</a:t>
            </a:r>
          </a:p>
        </p:txBody>
      </p:sp>
      <p:sp>
        <p:nvSpPr>
          <p:cNvPr id="196610" name="Subtitle 3"/>
          <p:cNvSpPr txBox="1">
            <a:spLocks/>
          </p:cNvSpPr>
          <p:nvPr/>
        </p:nvSpPr>
        <p:spPr bwMode="auto">
          <a:xfrm>
            <a:off x="1371600" y="3581400"/>
            <a:ext cx="6400800" cy="1752600"/>
          </a:xfrm>
          <a:prstGeom prst="rect">
            <a:avLst/>
          </a:prstGeom>
          <a:noFill/>
          <a:ln w="9525">
            <a:noFill/>
            <a:miter lim="800000"/>
            <a:headEnd/>
            <a:tailEnd/>
          </a:ln>
        </p:spPr>
        <p:txBody>
          <a:bodyPr/>
          <a:lstStyle/>
          <a:p>
            <a:pPr marL="342900" indent="-342900">
              <a:spcBef>
                <a:spcPct val="20000"/>
              </a:spcBef>
            </a:pPr>
            <a:endParaRPr lang="en-US" sz="3200" b="1">
              <a:latin typeface="Calibri" pitchFamily="34" charset="0"/>
            </a:endParaRPr>
          </a:p>
          <a:p>
            <a:pPr marL="342900" indent="-342900">
              <a:spcBef>
                <a:spcPct val="20000"/>
              </a:spcBef>
            </a:pPr>
            <a:r>
              <a:rPr lang="en-US" sz="3200" b="1">
                <a:latin typeface="Calibri" pitchFamily="34" charset="0"/>
              </a:rPr>
              <a:t>          Last phase, Princeton 1954</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7" name="Picture 2" descr="21Niels_Bohr_besoger_Einstein_i_1954.jpg (737×563)"/>
          <p:cNvPicPr>
            <a:picLocks noChangeAspect="1" noChangeArrowheads="1"/>
          </p:cNvPicPr>
          <p:nvPr/>
        </p:nvPicPr>
        <p:blipFill>
          <a:blip r:embed="rId3" cstate="print"/>
          <a:srcRect/>
          <a:stretch>
            <a:fillRect/>
          </a:stretch>
        </p:blipFill>
        <p:spPr bwMode="auto">
          <a:xfrm>
            <a:off x="0" y="-182563"/>
            <a:ext cx="9217025" cy="7040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WordArt 5"/>
          <p:cNvSpPr>
            <a:spLocks noChangeArrowheads="1" noChangeShapeType="1" noTextEdit="1"/>
          </p:cNvSpPr>
          <p:nvPr/>
        </p:nvSpPr>
        <p:spPr bwMode="auto">
          <a:xfrm>
            <a:off x="900113" y="1773238"/>
            <a:ext cx="6840537" cy="2109787"/>
          </a:xfrm>
          <a:prstGeom prst="rect">
            <a:avLst/>
          </a:prstGeom>
        </p:spPr>
        <p:txBody>
          <a:bodyPr wrap="none" fromWordArt="1">
            <a:prstTxWarp prst="textDeflate">
              <a:avLst>
                <a:gd name="adj" fmla="val 26227"/>
              </a:avLst>
            </a:prstTxWarp>
          </a:bodyPr>
          <a:lstStyle/>
          <a:p>
            <a:pPr algn="ctr"/>
            <a:r>
              <a:rPr lang="en-US" sz="3600" kern="10">
                <a:ln w="9525">
                  <a:solidFill>
                    <a:srgbClr val="000000"/>
                  </a:solidFill>
                  <a:round/>
                  <a:headEnd/>
                  <a:tailEnd/>
                </a:ln>
                <a:solidFill>
                  <a:srgbClr val="000000"/>
                </a:solidFill>
                <a:latin typeface="Impact"/>
              </a:rPr>
              <a:t>Thank  You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1918</TotalTime>
  <Words>1090</Words>
  <Application>Microsoft Office PowerPoint</Application>
  <PresentationFormat>On-screen Show (4:3)</PresentationFormat>
  <Paragraphs>340</Paragraphs>
  <Slides>92</Slides>
  <Notes>86</Notes>
  <HiddenSlides>0</HiddenSlides>
  <MMClips>0</MMClip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Office Theme</vt:lpstr>
      <vt:lpstr>Bohr: Complementarity and Correspondence</vt:lpstr>
      <vt:lpstr>The Young Niels Bohr</vt:lpstr>
      <vt:lpstr>The Mature Niels Bohr</vt:lpstr>
      <vt:lpstr>Slide 4</vt:lpstr>
      <vt:lpstr>The Sage of Copenhagen</vt:lpstr>
      <vt:lpstr> The Quantum of Action h  </vt:lpstr>
      <vt:lpstr> The Quantum of Action h (cont’d)  </vt:lpstr>
      <vt:lpstr>Outline of my talk</vt:lpstr>
      <vt:lpstr>Outline of my talk</vt:lpstr>
      <vt:lpstr>The Correspondence Principle</vt:lpstr>
      <vt:lpstr>The Bohr-Einstein Dialogue</vt:lpstr>
      <vt:lpstr>Slide 12</vt:lpstr>
      <vt:lpstr>Slide 13</vt:lpstr>
      <vt:lpstr>The Correspondence Principle</vt:lpstr>
      <vt:lpstr>       Charles Galton Darwin </vt:lpstr>
      <vt:lpstr>Bohr: Letter to C. G. Darwin, 1919</vt:lpstr>
      <vt:lpstr>Bohr: Letter to C. G. Darwin, 1919 (cont’d)</vt:lpstr>
      <vt:lpstr>“Applications of the Quantum Theory to Atomic Problems in General,” 1921 ms.</vt:lpstr>
      <vt:lpstr>Notes for the 1923 Second Silliman Lecture</vt:lpstr>
      <vt:lpstr>Notes for the 1923 Second Silliman Lecture</vt:lpstr>
      <vt:lpstr>“Problems of The Atomic Theory,” 1923-24 ms.</vt:lpstr>
      <vt:lpstr>Slide 22</vt:lpstr>
      <vt:lpstr> The role of Einstein’s experiments</vt:lpstr>
      <vt:lpstr>Einstein’s Two Experiments</vt:lpstr>
      <vt:lpstr>Max Born</vt:lpstr>
      <vt:lpstr>Einstein to Born, 22 August 1921</vt:lpstr>
      <vt:lpstr>Einstein to Born, 30 December 1921</vt:lpstr>
      <vt:lpstr>Einstein to Born, ? January 1922</vt:lpstr>
      <vt:lpstr>Einstein to Born, 18 January 1922</vt:lpstr>
      <vt:lpstr>Einstein to Born, Undated 1922</vt:lpstr>
      <vt:lpstr>Einstein to Born, 29 April 1924</vt:lpstr>
      <vt:lpstr>Slide 32</vt:lpstr>
      <vt:lpstr>Emil Rupp</vt:lpstr>
      <vt:lpstr>“Interferenzuntersuchungen an Kanalstrahlen,” October 1925</vt:lpstr>
      <vt:lpstr>“Über die Interferenzfähigkeit des Kanalstrahllichtes”</vt:lpstr>
      <vt:lpstr>Georg Joos</vt:lpstr>
      <vt:lpstr>“Modulation und Fourieranalyse im sichtbaren Spektralbreich,” 18 May 1926, Physikalische Zeitschrift</vt:lpstr>
      <vt:lpstr> John C. Slater</vt:lpstr>
      <vt:lpstr>Report on Conversation in Leiden (Bohr to Slater, 28 January 1926).</vt:lpstr>
      <vt:lpstr>Slide 40</vt:lpstr>
      <vt:lpstr>First formulation of the Principle</vt:lpstr>
      <vt:lpstr>First formulation of the Principle</vt:lpstr>
      <vt:lpstr>Slide 43</vt:lpstr>
      <vt:lpstr>First formulation of the Principle</vt:lpstr>
      <vt:lpstr>Bohr to Einstein, 15 April 1927</vt:lpstr>
      <vt:lpstr>Bohr to Einstein, 15 April 1927</vt:lpstr>
      <vt:lpstr>Bohr’s Analysis of the Experiment</vt:lpstr>
      <vt:lpstr>Bohr’s Analysis of the Experiment</vt:lpstr>
      <vt:lpstr>Bohr to Einstein, 15 April 1927</vt:lpstr>
      <vt:lpstr>Slide 50</vt:lpstr>
      <vt:lpstr>The Como Lecture 1927</vt:lpstr>
      <vt:lpstr>The Como Lecture 1927</vt:lpstr>
      <vt:lpstr>“The quantum postulate and the recent developments of atomic theory,” Nature, 1928.</vt:lpstr>
      <vt:lpstr>“The quantum postulate and the recent developments of atomic theory,” Nature, 1928.</vt:lpstr>
      <vt:lpstr>Kristian Camillieri</vt:lpstr>
      <vt:lpstr>“Bohr, Heisenberg and the divergent views of complementarity”</vt:lpstr>
      <vt:lpstr>Bohr to Schrödinger, 23 May 1928</vt:lpstr>
      <vt:lpstr>Bohr: Introduction to Atomic Theory and the Description of Nature, 1934</vt:lpstr>
      <vt:lpstr>Bohr: Introduction to Atomic Theory and the Description of Nature, 1934</vt:lpstr>
      <vt:lpstr>Einstein-Podolsky-Rosen Paper </vt:lpstr>
      <vt:lpstr>Bohr’s 1935 Reply</vt:lpstr>
      <vt:lpstr>Slide 62</vt:lpstr>
      <vt:lpstr>Slide 63</vt:lpstr>
      <vt:lpstr>Bohr’s Diaphragms</vt:lpstr>
      <vt:lpstr>Bohr’s Diaphragms</vt:lpstr>
      <vt:lpstr>Bohr’s Diaphragms</vt:lpstr>
      <vt:lpstr>Bohr’s Diaphragms</vt:lpstr>
      <vt:lpstr>Slide 68</vt:lpstr>
      <vt:lpstr> Science: Confusion in Warsaw Time Magazine ,13 June 1938 </vt:lpstr>
      <vt:lpstr>Science: Confusion in Warsaw</vt:lpstr>
      <vt:lpstr>“The Causality Problem in Atomic Physics,” I.I.I.C., Warsaw 1938 </vt:lpstr>
      <vt:lpstr>“A Well-defined Phenomenon”</vt:lpstr>
      <vt:lpstr>From Closed vs Open to Choice of Phenomenon </vt:lpstr>
      <vt:lpstr>Slide 74</vt:lpstr>
      <vt:lpstr>Slide 75</vt:lpstr>
      <vt:lpstr>Slide 76</vt:lpstr>
      <vt:lpstr>Slide 77</vt:lpstr>
      <vt:lpstr>Slide 78</vt:lpstr>
      <vt:lpstr>Slide 79</vt:lpstr>
      <vt:lpstr>1930 Faraday Lecture</vt:lpstr>
      <vt:lpstr>1930 Faraday Lecture (cont’d)</vt:lpstr>
      <vt:lpstr>Maxwell Centenary in 1932</vt:lpstr>
      <vt:lpstr>Maxwell Centenary in 1932 (cont’d)</vt:lpstr>
      <vt:lpstr>Maxwell Centenary in 1932 (cont’d)</vt:lpstr>
      <vt:lpstr>Leon Rosenfeld</vt:lpstr>
      <vt:lpstr>“Zur Frage der Messbarkeit der elektromag-netischen Feldgrössen,” Bohr &amp; Rosenfeld 1933</vt:lpstr>
      <vt:lpstr>“Zur Frage der Messbarkeit der elektromag-netischen Feldgrössen,” Bohr &amp; Rosenfeld 1933</vt:lpstr>
      <vt:lpstr>Slide 88</vt:lpstr>
      <vt:lpstr>Einstein to Paul Bonofield, September 18, 1939</vt:lpstr>
      <vt:lpstr>Slide 90</vt:lpstr>
      <vt:lpstr>Slide 91</vt:lpstr>
      <vt:lpstr>Slide 92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Bohr: Complementarity and Correspondence</dc:title>
  <dc:creator>Boston University</dc:creator>
  <cp:lastModifiedBy>Boston University</cp:lastModifiedBy>
  <cp:revision>122</cp:revision>
  <dcterms:created xsi:type="dcterms:W3CDTF">2010-05-24T13:11:09Z</dcterms:created>
  <dcterms:modified xsi:type="dcterms:W3CDTF">2010-08-10T14:31:36Z</dcterms:modified>
</cp:coreProperties>
</file>