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362" r:id="rId5"/>
    <p:sldId id="363" r:id="rId6"/>
    <p:sldId id="342" r:id="rId7"/>
    <p:sldId id="319" r:id="rId8"/>
    <p:sldId id="352" r:id="rId9"/>
    <p:sldId id="307" r:id="rId10"/>
    <p:sldId id="258" r:id="rId11"/>
    <p:sldId id="312" r:id="rId12"/>
    <p:sldId id="353" r:id="rId13"/>
    <p:sldId id="259" r:id="rId14"/>
    <p:sldId id="354" r:id="rId15"/>
    <p:sldId id="260" r:id="rId16"/>
    <p:sldId id="355" r:id="rId17"/>
    <p:sldId id="271" r:id="rId18"/>
    <p:sldId id="356" r:id="rId19"/>
    <p:sldId id="272" r:id="rId20"/>
    <p:sldId id="359" r:id="rId21"/>
    <p:sldId id="340" r:id="rId22"/>
    <p:sldId id="360" r:id="rId23"/>
    <p:sldId id="268" r:id="rId24"/>
    <p:sldId id="267" r:id="rId25"/>
    <p:sldId id="264"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0011"/>
    <a:srgbClr val="BE0B20"/>
    <a:srgbClr val="59090C"/>
    <a:srgbClr val="BA0022"/>
    <a:srgbClr val="5F2987"/>
    <a:srgbClr val="FC7073"/>
    <a:srgbClr val="FB3034"/>
    <a:srgbClr val="76B531"/>
    <a:srgbClr val="F76F0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30" autoAdjust="0"/>
    <p:restoredTop sz="86591" autoAdjust="0"/>
  </p:normalViewPr>
  <p:slideViewPr>
    <p:cSldViewPr snapToGrid="0">
      <p:cViewPr>
        <p:scale>
          <a:sx n="130" d="100"/>
          <a:sy n="130" d="100"/>
        </p:scale>
        <p:origin x="-1854" y="-6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657C7B5-ABA0-4F36-94C6-05C73F12E875}" type="datetimeFigureOut">
              <a:rPr lang="en-US" smtClean="0"/>
              <a:t>3/30/2016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FDCFD71-21A4-4712-941D-DBE2B2CE1A0F}" type="slidenum">
              <a:rPr lang="en-US" smtClean="0"/>
              <a:t>‹#›</a:t>
            </a:fld>
            <a:endParaRPr lang="en-US"/>
          </a:p>
        </p:txBody>
      </p:sp>
    </p:spTree>
    <p:extLst>
      <p:ext uri="{BB962C8B-B14F-4D97-AF65-F5344CB8AC3E}">
        <p14:creationId xmlns:p14="http://schemas.microsoft.com/office/powerpoint/2010/main" val="1831853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bu.edu/tech/services/comm/email/datamotion/"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bu.edu/tech/services/support/remote/vpn/"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bu.edu/policies/information-security/minimum-security-standard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mailto:abuse@bu.edu"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1774" rtl="0" eaLnBrk="1" fontAlgn="auto" latinLnBrk="0" hangingPunct="1">
              <a:lnSpc>
                <a:spcPct val="100000"/>
              </a:lnSpc>
              <a:spcBef>
                <a:spcPts val="0"/>
              </a:spcBef>
              <a:spcAft>
                <a:spcPts val="0"/>
              </a:spcAft>
              <a:buClrTx/>
              <a:buSzTx/>
              <a:buFontTx/>
              <a:buNone/>
              <a:tabLst/>
              <a:defRPr/>
            </a:pPr>
            <a:r>
              <a:rPr lang="en-US" dirty="0"/>
              <a:t>Welcome to Boston University! Now that you have successfully set up your University Kerberos </a:t>
            </a:r>
            <a:r>
              <a:rPr lang="en-US" dirty="0" smtClean="0"/>
              <a:t>account,</a:t>
            </a:r>
            <a:r>
              <a:rPr lang="en-US" baseline="0" dirty="0" smtClean="0"/>
              <a:t> </a:t>
            </a:r>
            <a:r>
              <a:rPr lang="en-US" dirty="0" smtClean="0"/>
              <a:t>it is important to understand</a:t>
            </a:r>
            <a:r>
              <a:rPr lang="en-US" baseline="0" dirty="0" smtClean="0"/>
              <a:t> </a:t>
            </a:r>
            <a:r>
              <a:rPr lang="en-US" dirty="0" smtClean="0"/>
              <a:t>how to keep the BU data you will work with</a:t>
            </a:r>
            <a:r>
              <a:rPr lang="en-US" baseline="0" dirty="0"/>
              <a:t> </a:t>
            </a:r>
            <a:r>
              <a:rPr lang="en-US" dirty="0" smtClean="0"/>
              <a:t>safe and secure.</a:t>
            </a:r>
          </a:p>
        </p:txBody>
      </p:sp>
      <p:sp>
        <p:nvSpPr>
          <p:cNvPr id="4" name="Slide Number Placeholder 3"/>
          <p:cNvSpPr>
            <a:spLocks noGrp="1"/>
          </p:cNvSpPr>
          <p:nvPr>
            <p:ph type="sldNum" sz="quarter" idx="10"/>
          </p:nvPr>
        </p:nvSpPr>
        <p:spPr/>
        <p:txBody>
          <a:bodyPr/>
          <a:lstStyle/>
          <a:p>
            <a:fld id="{0FDCFD71-21A4-4712-941D-DBE2B2CE1A0F}" type="slidenum">
              <a:rPr lang="en-US" smtClean="0"/>
              <a:t>1</a:t>
            </a:fld>
            <a:endParaRPr lang="en-US"/>
          </a:p>
        </p:txBody>
      </p:sp>
    </p:spTree>
    <p:extLst>
      <p:ext uri="{BB962C8B-B14F-4D97-AF65-F5344CB8AC3E}">
        <p14:creationId xmlns:p14="http://schemas.microsoft.com/office/powerpoint/2010/main" val="1355000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1774"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0FDCFD71-21A4-4712-941D-DBE2B2CE1A0F}" type="slidenum">
              <a:rPr lang="en-US" smtClean="0"/>
              <a:t>2</a:t>
            </a:fld>
            <a:endParaRPr lang="en-US"/>
          </a:p>
        </p:txBody>
      </p:sp>
    </p:spTree>
    <p:extLst>
      <p:ext uri="{BB962C8B-B14F-4D97-AF65-F5344CB8AC3E}">
        <p14:creationId xmlns:p14="http://schemas.microsoft.com/office/powerpoint/2010/main" val="360647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 job will determine what data you have access to and what you need to do to protect specific types of data. You will learn more about that from your department. However, there are five</a:t>
            </a:r>
            <a:r>
              <a:rPr lang="en-US" baseline="0" dirty="0" smtClean="0"/>
              <a:t> basic principles that apply to everyone at BU.</a:t>
            </a:r>
            <a:endParaRPr lang="en-US" dirty="0"/>
          </a:p>
        </p:txBody>
      </p:sp>
      <p:sp>
        <p:nvSpPr>
          <p:cNvPr id="4" name="Slide Number Placeholder 3"/>
          <p:cNvSpPr>
            <a:spLocks noGrp="1"/>
          </p:cNvSpPr>
          <p:nvPr>
            <p:ph type="sldNum" sz="quarter" idx="10"/>
          </p:nvPr>
        </p:nvSpPr>
        <p:spPr/>
        <p:txBody>
          <a:bodyPr/>
          <a:lstStyle/>
          <a:p>
            <a:fld id="{0FDCFD71-21A4-4712-941D-DBE2B2CE1A0F}" type="slidenum">
              <a:rPr lang="en-US" smtClean="0"/>
              <a:t>3</a:t>
            </a:fld>
            <a:endParaRPr lang="en-US"/>
          </a:p>
        </p:txBody>
      </p:sp>
    </p:spTree>
    <p:extLst>
      <p:ext uri="{BB962C8B-B14F-4D97-AF65-F5344CB8AC3E}">
        <p14:creationId xmlns:p14="http://schemas.microsoft.com/office/powerpoint/2010/main" val="3096405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1774" rtl="0" eaLnBrk="1" fontAlgn="auto" latinLnBrk="0" hangingPunct="1">
              <a:lnSpc>
                <a:spcPct val="100000"/>
              </a:lnSpc>
              <a:spcBef>
                <a:spcPts val="0"/>
              </a:spcBef>
              <a:spcAft>
                <a:spcPts val="0"/>
              </a:spcAft>
              <a:buClrTx/>
              <a:buSzTx/>
              <a:buFontTx/>
              <a:buNone/>
              <a:tabLst/>
              <a:defRPr/>
            </a:pPr>
            <a:r>
              <a:rPr lang="en-US" dirty="0" smtClean="0"/>
              <a:t>Boston University has developed Data </a:t>
            </a:r>
            <a:r>
              <a:rPr lang="en-US" dirty="0"/>
              <a:t>Protection Standards </a:t>
            </a:r>
            <a:r>
              <a:rPr lang="en-US" dirty="0" smtClean="0"/>
              <a:t>that describe </a:t>
            </a:r>
            <a:r>
              <a:rPr lang="en-US" dirty="0"/>
              <a:t>exactly how to collect, </a:t>
            </a:r>
            <a:r>
              <a:rPr lang="en-US" dirty="0" smtClean="0"/>
              <a:t>access, store, share or destroy</a:t>
            </a:r>
            <a:r>
              <a:rPr lang="en-US" baseline="0" dirty="0" smtClean="0"/>
              <a:t> specific types of data securely.</a:t>
            </a:r>
            <a:endParaRPr lang="en-US" dirty="0" smtClean="0"/>
          </a:p>
        </p:txBody>
      </p:sp>
      <p:sp>
        <p:nvSpPr>
          <p:cNvPr id="4" name="Slide Number Placeholder 3"/>
          <p:cNvSpPr>
            <a:spLocks noGrp="1"/>
          </p:cNvSpPr>
          <p:nvPr>
            <p:ph type="sldNum" sz="quarter" idx="10"/>
          </p:nvPr>
        </p:nvSpPr>
        <p:spPr/>
        <p:txBody>
          <a:bodyPr/>
          <a:lstStyle/>
          <a:p>
            <a:fld id="{0FDCFD71-21A4-4712-941D-DBE2B2CE1A0F}" type="slidenum">
              <a:rPr lang="en-US" smtClean="0"/>
              <a:t>4</a:t>
            </a:fld>
            <a:endParaRPr lang="en-US"/>
          </a:p>
        </p:txBody>
      </p:sp>
    </p:spTree>
    <p:extLst>
      <p:ext uri="{BB962C8B-B14F-4D97-AF65-F5344CB8AC3E}">
        <p14:creationId xmlns:p14="http://schemas.microsoft.com/office/powerpoint/2010/main" val="1753859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Broadly speaking, there are three types of data that require special protection: restricted use, confidential, and internal data.</a:t>
            </a:r>
            <a:endParaRPr lang="en-US" dirty="0"/>
          </a:p>
        </p:txBody>
      </p:sp>
      <p:sp>
        <p:nvSpPr>
          <p:cNvPr id="4" name="Slide Number Placeholder 3"/>
          <p:cNvSpPr>
            <a:spLocks noGrp="1"/>
          </p:cNvSpPr>
          <p:nvPr>
            <p:ph type="sldNum" sz="quarter" idx="10"/>
          </p:nvPr>
        </p:nvSpPr>
        <p:spPr/>
        <p:txBody>
          <a:bodyPr/>
          <a:lstStyle/>
          <a:p>
            <a:fld id="{0FDCFD71-21A4-4712-941D-DBE2B2CE1A0F}" type="slidenum">
              <a:rPr lang="en-US" smtClean="0"/>
              <a:t>5</a:t>
            </a:fld>
            <a:endParaRPr lang="en-US"/>
          </a:p>
        </p:txBody>
      </p:sp>
    </p:spTree>
    <p:extLst>
      <p:ext uri="{BB962C8B-B14F-4D97-AF65-F5344CB8AC3E}">
        <p14:creationId xmlns:p14="http://schemas.microsoft.com/office/powerpoint/2010/main" val="2015329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Restricted Use</a:t>
            </a:r>
            <a:r>
              <a:rPr lang="en-US" baseline="0" dirty="0" smtClean="0"/>
              <a:t> data includes information that Boston University is legally required to safeguard in the most stringent manner. If the data is breached, the University may be required to notify affected individuals as well as federal or state authorities. Restricted Use data includes</a:t>
            </a:r>
            <a:endParaRPr lang="en-US" dirty="0"/>
          </a:p>
        </p:txBody>
      </p:sp>
      <p:sp>
        <p:nvSpPr>
          <p:cNvPr id="4" name="Slide Number Placeholder 3"/>
          <p:cNvSpPr>
            <a:spLocks noGrp="1"/>
          </p:cNvSpPr>
          <p:nvPr>
            <p:ph type="sldNum" sz="quarter" idx="10"/>
          </p:nvPr>
        </p:nvSpPr>
        <p:spPr/>
        <p:txBody>
          <a:bodyPr/>
          <a:lstStyle/>
          <a:p>
            <a:fld id="{0FDCFD71-21A4-4712-941D-DBE2B2CE1A0F}" type="slidenum">
              <a:rPr lang="en-US" smtClean="0"/>
              <a:t>6</a:t>
            </a:fld>
            <a:endParaRPr lang="en-US"/>
          </a:p>
        </p:txBody>
      </p:sp>
    </p:spTree>
    <p:extLst>
      <p:ext uri="{BB962C8B-B14F-4D97-AF65-F5344CB8AC3E}">
        <p14:creationId xmlns:p14="http://schemas.microsoft.com/office/powerpoint/2010/main" val="345311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Confidential data is information that, if made available to unauthorized parties,</a:t>
            </a:r>
            <a:r>
              <a:rPr lang="en-US" baseline="0" dirty="0" smtClean="0"/>
              <a:t> could adversely </a:t>
            </a:r>
            <a:r>
              <a:rPr lang="en-US" dirty="0" smtClean="0"/>
              <a:t>affect members of our community or the business of Boston University. Confidential data includes students records and any information subject to a confidentiality agreement.</a:t>
            </a:r>
            <a:endParaRPr lang="en-US" dirty="0"/>
          </a:p>
        </p:txBody>
      </p:sp>
      <p:sp>
        <p:nvSpPr>
          <p:cNvPr id="4" name="Slide Number Placeholder 3"/>
          <p:cNvSpPr>
            <a:spLocks noGrp="1"/>
          </p:cNvSpPr>
          <p:nvPr>
            <p:ph type="sldNum" sz="quarter" idx="10"/>
          </p:nvPr>
        </p:nvSpPr>
        <p:spPr/>
        <p:txBody>
          <a:bodyPr/>
          <a:lstStyle/>
          <a:p>
            <a:fld id="{0FDCFD71-21A4-4712-941D-DBE2B2CE1A0F}" type="slidenum">
              <a:rPr lang="en-US" smtClean="0"/>
              <a:t>7</a:t>
            </a:fld>
            <a:endParaRPr lang="en-US"/>
          </a:p>
        </p:txBody>
      </p:sp>
    </p:spTree>
    <p:extLst>
      <p:ext uri="{BB962C8B-B14F-4D97-AF65-F5344CB8AC3E}">
        <p14:creationId xmlns:p14="http://schemas.microsoft.com/office/powerpoint/2010/main" val="1645763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Internal data</a:t>
            </a:r>
            <a:r>
              <a:rPr lang="en-US" baseline="0" dirty="0" smtClean="0"/>
              <a:t> is sensitive information that should not be shared with the public. Internal data includes sensitive internal memoranda, meeting minutes, protocols, and employee contact lists with home addressed or phone numbers.</a:t>
            </a:r>
            <a:endParaRPr lang="en-US" dirty="0"/>
          </a:p>
        </p:txBody>
      </p:sp>
      <p:sp>
        <p:nvSpPr>
          <p:cNvPr id="4" name="Slide Number Placeholder 3"/>
          <p:cNvSpPr>
            <a:spLocks noGrp="1"/>
          </p:cNvSpPr>
          <p:nvPr>
            <p:ph type="sldNum" sz="quarter" idx="10"/>
          </p:nvPr>
        </p:nvSpPr>
        <p:spPr/>
        <p:txBody>
          <a:bodyPr/>
          <a:lstStyle/>
          <a:p>
            <a:fld id="{0FDCFD71-21A4-4712-941D-DBE2B2CE1A0F}" type="slidenum">
              <a:rPr lang="en-US" smtClean="0"/>
              <a:t>8</a:t>
            </a:fld>
            <a:endParaRPr lang="en-US"/>
          </a:p>
        </p:txBody>
      </p:sp>
    </p:spTree>
    <p:extLst>
      <p:ext uri="{BB962C8B-B14F-4D97-AF65-F5344CB8AC3E}">
        <p14:creationId xmlns:p14="http://schemas.microsoft.com/office/powerpoint/2010/main" val="449287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Boston University has a variety of programs, applications, and systems that have been evaluated to ensure that the data in those systems is safe and secure. Use those systems for BU data.</a:t>
            </a:r>
            <a:endParaRPr lang="en-US" dirty="0"/>
          </a:p>
        </p:txBody>
      </p:sp>
      <p:sp>
        <p:nvSpPr>
          <p:cNvPr id="4" name="Slide Number Placeholder 3"/>
          <p:cNvSpPr>
            <a:spLocks noGrp="1"/>
          </p:cNvSpPr>
          <p:nvPr>
            <p:ph type="sldNum" sz="quarter" idx="10"/>
          </p:nvPr>
        </p:nvSpPr>
        <p:spPr/>
        <p:txBody>
          <a:bodyPr/>
          <a:lstStyle/>
          <a:p>
            <a:fld id="{0FDCFD71-21A4-4712-941D-DBE2B2CE1A0F}" type="slidenum">
              <a:rPr lang="en-US" smtClean="0"/>
              <a:t>9</a:t>
            </a:fld>
            <a:endParaRPr lang="en-US"/>
          </a:p>
        </p:txBody>
      </p:sp>
    </p:spTree>
    <p:extLst>
      <p:ext uri="{BB962C8B-B14F-4D97-AF65-F5344CB8AC3E}">
        <p14:creationId xmlns:p14="http://schemas.microsoft.com/office/powerpoint/2010/main" val="2000801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not store Restricted Use,</a:t>
            </a:r>
            <a:r>
              <a:rPr lang="en-US" baseline="0" dirty="0" smtClean="0"/>
              <a:t> Confidential or Internal data in personal cloud applications like Dropbox.</a:t>
            </a:r>
            <a:endParaRPr lang="en-US" dirty="0"/>
          </a:p>
        </p:txBody>
      </p:sp>
      <p:sp>
        <p:nvSpPr>
          <p:cNvPr id="4" name="Slide Number Placeholder 3"/>
          <p:cNvSpPr>
            <a:spLocks noGrp="1"/>
          </p:cNvSpPr>
          <p:nvPr>
            <p:ph type="sldNum" sz="quarter" idx="10"/>
          </p:nvPr>
        </p:nvSpPr>
        <p:spPr/>
        <p:txBody>
          <a:bodyPr/>
          <a:lstStyle/>
          <a:p>
            <a:fld id="{0FDCFD71-21A4-4712-941D-DBE2B2CE1A0F}" type="slidenum">
              <a:rPr lang="en-US" smtClean="0"/>
              <a:t>10</a:t>
            </a:fld>
            <a:endParaRPr lang="en-US"/>
          </a:p>
        </p:txBody>
      </p:sp>
    </p:spTree>
    <p:extLst>
      <p:ext uri="{BB962C8B-B14F-4D97-AF65-F5344CB8AC3E}">
        <p14:creationId xmlns:p14="http://schemas.microsoft.com/office/powerpoint/2010/main" val="4018395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For example, use the University’s encrypted email system, </a:t>
            </a:r>
            <a:r>
              <a:rPr lang="en-US" u="sng" dirty="0" err="1" smtClean="0">
                <a:hlinkClick r:id="rId3"/>
              </a:rPr>
              <a:t>SecureMail</a:t>
            </a:r>
            <a:r>
              <a:rPr lang="en-US" dirty="0" smtClean="0"/>
              <a:t>, for Restricted Use or other sensitive information.</a:t>
            </a:r>
          </a:p>
        </p:txBody>
      </p:sp>
      <p:sp>
        <p:nvSpPr>
          <p:cNvPr id="4" name="Slide Number Placeholder 3"/>
          <p:cNvSpPr>
            <a:spLocks noGrp="1"/>
          </p:cNvSpPr>
          <p:nvPr>
            <p:ph type="sldNum" sz="quarter" idx="10"/>
          </p:nvPr>
        </p:nvSpPr>
        <p:spPr/>
        <p:txBody>
          <a:bodyPr/>
          <a:lstStyle/>
          <a:p>
            <a:fld id="{0FDCFD71-21A4-4712-941D-DBE2B2CE1A0F}" type="slidenum">
              <a:rPr lang="en-US" smtClean="0"/>
              <a:t>11</a:t>
            </a:fld>
            <a:endParaRPr lang="en-US"/>
          </a:p>
        </p:txBody>
      </p:sp>
    </p:spTree>
    <p:extLst>
      <p:ext uri="{BB962C8B-B14F-4D97-AF65-F5344CB8AC3E}">
        <p14:creationId xmlns:p14="http://schemas.microsoft.com/office/powerpoint/2010/main" val="1235750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use BU applications that are appropriate for the type of data you work with. </a:t>
            </a:r>
            <a:endParaRPr lang="en-US" dirty="0" smtClean="0"/>
          </a:p>
          <a:p>
            <a:endParaRPr lang="en-US" dirty="0"/>
          </a:p>
        </p:txBody>
      </p:sp>
      <p:sp>
        <p:nvSpPr>
          <p:cNvPr id="4" name="Slide Number Placeholder 3"/>
          <p:cNvSpPr>
            <a:spLocks noGrp="1"/>
          </p:cNvSpPr>
          <p:nvPr>
            <p:ph type="sldNum" sz="quarter" idx="10"/>
          </p:nvPr>
        </p:nvSpPr>
        <p:spPr/>
        <p:txBody>
          <a:bodyPr/>
          <a:lstStyle/>
          <a:p>
            <a:fld id="{0FDCFD71-21A4-4712-941D-DBE2B2CE1A0F}" type="slidenum">
              <a:rPr lang="en-US" smtClean="0"/>
              <a:t>12</a:t>
            </a:fld>
            <a:endParaRPr lang="en-US"/>
          </a:p>
        </p:txBody>
      </p:sp>
    </p:spTree>
    <p:extLst>
      <p:ext uri="{BB962C8B-B14F-4D97-AF65-F5344CB8AC3E}">
        <p14:creationId xmlns:p14="http://schemas.microsoft.com/office/powerpoint/2010/main" val="710176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access BU data away from BU, or are</a:t>
            </a:r>
            <a:r>
              <a:rPr lang="en-US" baseline="0" dirty="0" smtClean="0"/>
              <a:t> using your own electronic devices, make sure your device is secure and you have a secure connection to BU.</a:t>
            </a:r>
            <a:endParaRPr lang="en-US" dirty="0"/>
          </a:p>
        </p:txBody>
      </p:sp>
      <p:sp>
        <p:nvSpPr>
          <p:cNvPr id="4" name="Slide Number Placeholder 3"/>
          <p:cNvSpPr>
            <a:spLocks noGrp="1"/>
          </p:cNvSpPr>
          <p:nvPr>
            <p:ph type="sldNum" sz="quarter" idx="10"/>
          </p:nvPr>
        </p:nvSpPr>
        <p:spPr/>
        <p:txBody>
          <a:bodyPr/>
          <a:lstStyle/>
          <a:p>
            <a:fld id="{0FDCFD71-21A4-4712-941D-DBE2B2CE1A0F}" type="slidenum">
              <a:rPr lang="en-US" smtClean="0"/>
              <a:t>13</a:t>
            </a:fld>
            <a:endParaRPr lang="en-US"/>
          </a:p>
        </p:txBody>
      </p:sp>
    </p:spTree>
    <p:extLst>
      <p:ext uri="{BB962C8B-B14F-4D97-AF65-F5344CB8AC3E}">
        <p14:creationId xmlns:p14="http://schemas.microsoft.com/office/powerpoint/2010/main" val="672229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 sure </a:t>
            </a:r>
            <a:r>
              <a:rPr lang="en-US" dirty="0"/>
              <a:t>to use the University’s </a:t>
            </a:r>
            <a:r>
              <a:rPr lang="en-US" u="sng" dirty="0">
                <a:hlinkClick r:id="rId3"/>
              </a:rPr>
              <a:t>Virtual Private Network </a:t>
            </a:r>
            <a:r>
              <a:rPr lang="en-US" u="sng" dirty="0" smtClean="0">
                <a:hlinkClick r:id="rId3"/>
              </a:rPr>
              <a:t>or VPN</a:t>
            </a:r>
            <a:r>
              <a:rPr lang="en-US" u="none" baseline="0" dirty="0" smtClean="0"/>
              <a:t>, i</a:t>
            </a:r>
            <a:r>
              <a:rPr lang="en-US" dirty="0" smtClean="0"/>
              <a:t>f you are working with University data at home or away from your office.</a:t>
            </a:r>
            <a:endParaRPr lang="en-US" dirty="0"/>
          </a:p>
        </p:txBody>
      </p:sp>
      <p:sp>
        <p:nvSpPr>
          <p:cNvPr id="4" name="Slide Number Placeholder 3"/>
          <p:cNvSpPr>
            <a:spLocks noGrp="1"/>
          </p:cNvSpPr>
          <p:nvPr>
            <p:ph type="sldNum" sz="quarter" idx="10"/>
          </p:nvPr>
        </p:nvSpPr>
        <p:spPr/>
        <p:txBody>
          <a:bodyPr/>
          <a:lstStyle/>
          <a:p>
            <a:fld id="{0FDCFD71-21A4-4712-941D-DBE2B2CE1A0F}" type="slidenum">
              <a:rPr lang="en-US" smtClean="0"/>
              <a:t>14</a:t>
            </a:fld>
            <a:endParaRPr lang="en-US"/>
          </a:p>
        </p:txBody>
      </p:sp>
    </p:spTree>
    <p:extLst>
      <p:ext uri="{BB962C8B-B14F-4D97-AF65-F5344CB8AC3E}">
        <p14:creationId xmlns:p14="http://schemas.microsoft.com/office/powerpoint/2010/main" val="4224460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BU VPN creates a secure “tunnel” between your computer and the campus network.</a:t>
            </a:r>
            <a:endParaRPr lang="en-US" dirty="0"/>
          </a:p>
        </p:txBody>
      </p:sp>
      <p:sp>
        <p:nvSpPr>
          <p:cNvPr id="4" name="Slide Number Placeholder 3"/>
          <p:cNvSpPr>
            <a:spLocks noGrp="1"/>
          </p:cNvSpPr>
          <p:nvPr>
            <p:ph type="sldNum" sz="quarter" idx="10"/>
          </p:nvPr>
        </p:nvSpPr>
        <p:spPr/>
        <p:txBody>
          <a:bodyPr/>
          <a:lstStyle/>
          <a:p>
            <a:fld id="{0FDCFD71-21A4-4712-941D-DBE2B2CE1A0F}" type="slidenum">
              <a:rPr lang="en-US" smtClean="0"/>
              <a:t>15</a:t>
            </a:fld>
            <a:endParaRPr lang="en-US"/>
          </a:p>
        </p:txBody>
      </p:sp>
    </p:spTree>
    <p:extLst>
      <p:ext uri="{BB962C8B-B14F-4D97-AF65-F5344CB8AC3E}">
        <p14:creationId xmlns:p14="http://schemas.microsoft.com/office/powerpoint/2010/main" val="3251753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You can use your personal computer, tablet or phone as long as it meets the </a:t>
            </a:r>
            <a:r>
              <a:rPr lang="en-US" sz="2400" u="sng" dirty="0">
                <a:hlinkClick r:id="rId3"/>
              </a:rPr>
              <a:t>Minimum Security </a:t>
            </a:r>
            <a:r>
              <a:rPr lang="en-US" sz="2400" u="sng" dirty="0" smtClean="0">
                <a:hlinkClick r:id="rId3"/>
              </a:rPr>
              <a:t>Standards</a:t>
            </a:r>
            <a:r>
              <a:rPr lang="en-US" sz="2400" u="none" dirty="0" smtClean="0"/>
              <a:t>,</a:t>
            </a:r>
            <a:r>
              <a:rPr lang="en-US" sz="2400" u="none" baseline="0" dirty="0" smtClean="0"/>
              <a:t> which are part of the Data Protection Standards.</a:t>
            </a:r>
            <a:endParaRPr lang="en-US" sz="2400" dirty="0" smtClean="0"/>
          </a:p>
          <a:p>
            <a:r>
              <a:rPr lang="en-US" sz="2400" dirty="0" smtClean="0"/>
              <a:t>You can find the minimum security standards on the policies website under the information security tab.</a:t>
            </a:r>
            <a:endParaRPr lang="en-US" sz="2400" dirty="0"/>
          </a:p>
        </p:txBody>
      </p:sp>
      <p:sp>
        <p:nvSpPr>
          <p:cNvPr id="4" name="Slide Number Placeholder 3"/>
          <p:cNvSpPr>
            <a:spLocks noGrp="1"/>
          </p:cNvSpPr>
          <p:nvPr>
            <p:ph type="sldNum" sz="quarter" idx="10"/>
          </p:nvPr>
        </p:nvSpPr>
        <p:spPr/>
        <p:txBody>
          <a:bodyPr/>
          <a:lstStyle/>
          <a:p>
            <a:fld id="{0FDCFD71-21A4-4712-941D-DBE2B2CE1A0F}" type="slidenum">
              <a:rPr lang="en-US" smtClean="0"/>
              <a:t>16</a:t>
            </a:fld>
            <a:endParaRPr lang="en-US"/>
          </a:p>
        </p:txBody>
      </p:sp>
    </p:spTree>
    <p:extLst>
      <p:ext uri="{BB962C8B-B14F-4D97-AF65-F5344CB8AC3E}">
        <p14:creationId xmlns:p14="http://schemas.microsoft.com/office/powerpoint/2010/main" val="1714149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Report anything</a:t>
            </a:r>
            <a:r>
              <a:rPr lang="en-US" baseline="0" dirty="0" smtClean="0"/>
              <a:t> suspicious. Ask the IS&amp;T Help Desk if you aren’t sure about something. We are here to help.</a:t>
            </a:r>
            <a:endParaRPr lang="en-US" dirty="0"/>
          </a:p>
        </p:txBody>
      </p:sp>
      <p:sp>
        <p:nvSpPr>
          <p:cNvPr id="4" name="Slide Number Placeholder 3"/>
          <p:cNvSpPr>
            <a:spLocks noGrp="1"/>
          </p:cNvSpPr>
          <p:nvPr>
            <p:ph type="sldNum" sz="quarter" idx="10"/>
          </p:nvPr>
        </p:nvSpPr>
        <p:spPr/>
        <p:txBody>
          <a:bodyPr/>
          <a:lstStyle/>
          <a:p>
            <a:fld id="{0FDCFD71-21A4-4712-941D-DBE2B2CE1A0F}" type="slidenum">
              <a:rPr lang="en-US" smtClean="0"/>
              <a:t>17</a:t>
            </a:fld>
            <a:endParaRPr lang="en-US"/>
          </a:p>
        </p:txBody>
      </p:sp>
    </p:spTree>
    <p:extLst>
      <p:ext uri="{BB962C8B-B14F-4D97-AF65-F5344CB8AC3E}">
        <p14:creationId xmlns:p14="http://schemas.microsoft.com/office/powerpoint/2010/main" val="445495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If you receive a suspicious email, forward it to </a:t>
            </a:r>
            <a:r>
              <a:rPr lang="en-US" sz="1200" u="sng" kern="1200" dirty="0" smtClean="0">
                <a:solidFill>
                  <a:schemeClr val="tx1"/>
                </a:solidFill>
                <a:effectLst/>
                <a:latin typeface="+mn-lt"/>
                <a:ea typeface="+mn-ea"/>
                <a:cs typeface="+mn-cs"/>
                <a:hlinkClick r:id="rId3"/>
              </a:rPr>
              <a:t>abuse@bu.edu</a:t>
            </a:r>
            <a:r>
              <a:rPr lang="en-US" sz="1200" kern="1200" dirty="0" smtClean="0">
                <a:solidFill>
                  <a:schemeClr val="tx1"/>
                </a:solidFill>
                <a:effectLst/>
                <a:latin typeface="+mn-lt"/>
                <a:ea typeface="+mn-ea"/>
                <a:cs typeface="+mn-cs"/>
              </a:rPr>
              <a:t> and then delete it.</a:t>
            </a:r>
          </a:p>
        </p:txBody>
      </p:sp>
      <p:sp>
        <p:nvSpPr>
          <p:cNvPr id="4" name="Slide Number Placeholder 3"/>
          <p:cNvSpPr>
            <a:spLocks noGrp="1"/>
          </p:cNvSpPr>
          <p:nvPr>
            <p:ph type="sldNum" sz="quarter" idx="10"/>
          </p:nvPr>
        </p:nvSpPr>
        <p:spPr/>
        <p:txBody>
          <a:bodyPr/>
          <a:lstStyle/>
          <a:p>
            <a:fld id="{0FDCFD71-21A4-4712-941D-DBE2B2CE1A0F}" type="slidenum">
              <a:rPr lang="en-US" smtClean="0"/>
              <a:t>18</a:t>
            </a:fld>
            <a:endParaRPr lang="en-US"/>
          </a:p>
        </p:txBody>
      </p:sp>
    </p:spTree>
    <p:extLst>
      <p:ext uri="{BB962C8B-B14F-4D97-AF65-F5344CB8AC3E}">
        <p14:creationId xmlns:p14="http://schemas.microsoft.com/office/powerpoint/2010/main" val="9294236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If you suspect that your Kerberos password has been compromised, reset the password immediately and call the IS&amp;T Help Center</a:t>
            </a:r>
            <a:r>
              <a:rPr lang="en-US" sz="1200" kern="1200" baseline="0" dirty="0" smtClean="0">
                <a:solidFill>
                  <a:schemeClr val="tx1"/>
                </a:solidFill>
                <a:effectLst/>
                <a:latin typeface="+mn-lt"/>
                <a:ea typeface="+mn-ea"/>
                <a:cs typeface="+mn-cs"/>
              </a:rPr>
              <a:t> to report what happened.</a:t>
            </a:r>
            <a:endParaRPr lang="en-US" dirty="0"/>
          </a:p>
        </p:txBody>
      </p:sp>
      <p:sp>
        <p:nvSpPr>
          <p:cNvPr id="4" name="Slide Number Placeholder 3"/>
          <p:cNvSpPr>
            <a:spLocks noGrp="1"/>
          </p:cNvSpPr>
          <p:nvPr>
            <p:ph type="sldNum" sz="quarter" idx="10"/>
          </p:nvPr>
        </p:nvSpPr>
        <p:spPr/>
        <p:txBody>
          <a:bodyPr/>
          <a:lstStyle/>
          <a:p>
            <a:fld id="{0FDCFD71-21A4-4712-941D-DBE2B2CE1A0F}" type="slidenum">
              <a:rPr lang="en-US" smtClean="0"/>
              <a:t>19</a:t>
            </a:fld>
            <a:endParaRPr lang="en-US"/>
          </a:p>
        </p:txBody>
      </p:sp>
    </p:spTree>
    <p:extLst>
      <p:ext uri="{BB962C8B-B14F-4D97-AF65-F5344CB8AC3E}">
        <p14:creationId xmlns:p14="http://schemas.microsoft.com/office/powerpoint/2010/main" val="3305216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If you suspect your computer has a virus or other </a:t>
            </a:r>
            <a:r>
              <a:rPr lang="en-US" sz="1200" kern="1200" dirty="0" err="1" smtClean="0">
                <a:solidFill>
                  <a:schemeClr val="tx1"/>
                </a:solidFill>
                <a:effectLst/>
                <a:latin typeface="+mn-lt"/>
                <a:ea typeface="+mn-ea"/>
                <a:cs typeface="+mn-cs"/>
              </a:rPr>
              <a:t>malwear</a:t>
            </a:r>
            <a:r>
              <a:rPr lang="en-US" sz="1200" kern="1200" dirty="0" smtClean="0">
                <a:solidFill>
                  <a:schemeClr val="tx1"/>
                </a:solidFill>
                <a:effectLst/>
                <a:latin typeface="+mn-lt"/>
                <a:ea typeface="+mn-ea"/>
                <a:cs typeface="+mn-cs"/>
              </a:rPr>
              <a:t>, call the IS&amp;T Help Center at 617-353-HELP.</a:t>
            </a:r>
          </a:p>
        </p:txBody>
      </p:sp>
      <p:sp>
        <p:nvSpPr>
          <p:cNvPr id="4" name="Slide Number Placeholder 3"/>
          <p:cNvSpPr>
            <a:spLocks noGrp="1"/>
          </p:cNvSpPr>
          <p:nvPr>
            <p:ph type="sldNum" sz="quarter" idx="10"/>
          </p:nvPr>
        </p:nvSpPr>
        <p:spPr/>
        <p:txBody>
          <a:bodyPr/>
          <a:lstStyle/>
          <a:p>
            <a:fld id="{0FDCFD71-21A4-4712-941D-DBE2B2CE1A0F}" type="slidenum">
              <a:rPr lang="en-US" smtClean="0"/>
              <a:t>20</a:t>
            </a:fld>
            <a:endParaRPr lang="en-US"/>
          </a:p>
        </p:txBody>
      </p:sp>
    </p:spTree>
    <p:extLst>
      <p:ext uri="{BB962C8B-B14F-4D97-AF65-F5344CB8AC3E}">
        <p14:creationId xmlns:p14="http://schemas.microsoft.com/office/powerpoint/2010/main" val="769417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Report any suspected data breach immediately.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data breach includes any unauthorized access or use of sensitive information that creates a substantial risk of identity theft or other harm.</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Don’t delay. Report</a:t>
            </a:r>
            <a:r>
              <a:rPr lang="en-US" sz="1200" kern="1200" baseline="0" dirty="0" smtClean="0">
                <a:solidFill>
                  <a:schemeClr val="tx1"/>
                </a:solidFill>
                <a:effectLst/>
                <a:latin typeface="+mn-lt"/>
                <a:ea typeface="+mn-ea"/>
                <a:cs typeface="+mn-cs"/>
              </a:rPr>
              <a:t> the incident and ask for help.</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FDCFD71-21A4-4712-941D-DBE2B2CE1A0F}" type="slidenum">
              <a:rPr lang="en-US" smtClean="0"/>
              <a:t>21</a:t>
            </a:fld>
            <a:endParaRPr lang="en-US"/>
          </a:p>
        </p:txBody>
      </p:sp>
    </p:spTree>
    <p:extLst>
      <p:ext uri="{BB962C8B-B14F-4D97-AF65-F5344CB8AC3E}">
        <p14:creationId xmlns:p14="http://schemas.microsoft.com/office/powerpoint/2010/main" val="570154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If you have</a:t>
            </a:r>
            <a:r>
              <a:rPr lang="en-US" baseline="0" dirty="0" smtClean="0"/>
              <a:t> any questions, need more help or want to give us feedback, just get in touch with IS&amp;T or Compliance Services.</a:t>
            </a:r>
          </a:p>
          <a:p>
            <a:r>
              <a:rPr lang="en-US" sz="1200" kern="1200" baseline="0" dirty="0" smtClean="0">
                <a:solidFill>
                  <a:schemeClr val="tx1"/>
                </a:solidFill>
                <a:effectLst/>
                <a:latin typeface="+mn-lt"/>
                <a:ea typeface="+mn-ea"/>
                <a:cs typeface="+mn-cs"/>
              </a:rPr>
              <a:t>You can find more information on the tech and compliance websites.</a:t>
            </a:r>
          </a:p>
          <a:p>
            <a:r>
              <a:rPr lang="en-US" sz="1200" kern="1200" baseline="0" dirty="0" smtClean="0">
                <a:solidFill>
                  <a:schemeClr val="tx1"/>
                </a:solidFill>
                <a:effectLst/>
                <a:latin typeface="+mn-lt"/>
                <a:ea typeface="+mn-ea"/>
                <a:cs typeface="+mn-cs"/>
              </a:rPr>
              <a:t>Thank you for taking the time to listen. Now you are officially part of the BU community!</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FDCFD71-21A4-4712-941D-DBE2B2CE1A0F}" type="slidenum">
              <a:rPr lang="en-US" smtClean="0"/>
              <a:t>22</a:t>
            </a:fld>
            <a:endParaRPr lang="en-US"/>
          </a:p>
        </p:txBody>
      </p:sp>
    </p:spTree>
    <p:extLst>
      <p:ext uri="{BB962C8B-B14F-4D97-AF65-F5344CB8AC3E}">
        <p14:creationId xmlns:p14="http://schemas.microsoft.com/office/powerpoint/2010/main" val="1010329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B6B22E9-7FDE-4A02-88EC-20478AEA11CB}" type="datetimeFigureOut">
              <a:rPr lang="en-US" smtClean="0"/>
              <a:t>3/30/2016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2F9CDC-7D2D-46F3-A595-090A04A5F449}" type="slidenum">
              <a:rPr lang="en-US" smtClean="0"/>
              <a:t>‹#›</a:t>
            </a:fld>
            <a:endParaRPr lang="en-US"/>
          </a:p>
        </p:txBody>
      </p:sp>
    </p:spTree>
    <p:extLst>
      <p:ext uri="{BB962C8B-B14F-4D97-AF65-F5344CB8AC3E}">
        <p14:creationId xmlns:p14="http://schemas.microsoft.com/office/powerpoint/2010/main" val="2263459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6B22E9-7FDE-4A02-88EC-20478AEA11CB}" type="datetimeFigureOut">
              <a:rPr lang="en-US" smtClean="0"/>
              <a:t>3/30/2016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2F9CDC-7D2D-46F3-A595-090A04A5F449}" type="slidenum">
              <a:rPr lang="en-US" smtClean="0"/>
              <a:t>‹#›</a:t>
            </a:fld>
            <a:endParaRPr lang="en-US"/>
          </a:p>
        </p:txBody>
      </p:sp>
    </p:spTree>
    <p:extLst>
      <p:ext uri="{BB962C8B-B14F-4D97-AF65-F5344CB8AC3E}">
        <p14:creationId xmlns:p14="http://schemas.microsoft.com/office/powerpoint/2010/main" val="3553474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6B22E9-7FDE-4A02-88EC-20478AEA11CB}" type="datetimeFigureOut">
              <a:rPr lang="en-US" smtClean="0"/>
              <a:t>3/30/2016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2F9CDC-7D2D-46F3-A595-090A04A5F449}" type="slidenum">
              <a:rPr lang="en-US" smtClean="0"/>
              <a:t>‹#›</a:t>
            </a:fld>
            <a:endParaRPr lang="en-US"/>
          </a:p>
        </p:txBody>
      </p:sp>
    </p:spTree>
    <p:extLst>
      <p:ext uri="{BB962C8B-B14F-4D97-AF65-F5344CB8AC3E}">
        <p14:creationId xmlns:p14="http://schemas.microsoft.com/office/powerpoint/2010/main" val="2352084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B6B22E9-7FDE-4A02-88EC-20478AEA11CB}" type="datetimeFigureOut">
              <a:rPr lang="en-US" smtClean="0"/>
              <a:t>3/30/2016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2F9CDC-7D2D-46F3-A595-090A04A5F449}" type="slidenum">
              <a:rPr lang="en-US" smtClean="0"/>
              <a:t>‹#›</a:t>
            </a:fld>
            <a:endParaRPr lang="en-US"/>
          </a:p>
        </p:txBody>
      </p:sp>
    </p:spTree>
    <p:extLst>
      <p:ext uri="{BB962C8B-B14F-4D97-AF65-F5344CB8AC3E}">
        <p14:creationId xmlns:p14="http://schemas.microsoft.com/office/powerpoint/2010/main" val="4142118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B6B22E9-7FDE-4A02-88EC-20478AEA11CB}" type="datetimeFigureOut">
              <a:rPr lang="en-US" smtClean="0"/>
              <a:t>3/30/2016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2F9CDC-7D2D-46F3-A595-090A04A5F449}" type="slidenum">
              <a:rPr lang="en-US" smtClean="0"/>
              <a:t>‹#›</a:t>
            </a:fld>
            <a:endParaRPr lang="en-US"/>
          </a:p>
        </p:txBody>
      </p:sp>
    </p:spTree>
    <p:extLst>
      <p:ext uri="{BB962C8B-B14F-4D97-AF65-F5344CB8AC3E}">
        <p14:creationId xmlns:p14="http://schemas.microsoft.com/office/powerpoint/2010/main" val="3893703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B6B22E9-7FDE-4A02-88EC-20478AEA11CB}" type="datetimeFigureOut">
              <a:rPr lang="en-US" smtClean="0"/>
              <a:t>3/30/2016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2F9CDC-7D2D-46F3-A595-090A04A5F449}" type="slidenum">
              <a:rPr lang="en-US" smtClean="0"/>
              <a:t>‹#›</a:t>
            </a:fld>
            <a:endParaRPr lang="en-US"/>
          </a:p>
        </p:txBody>
      </p:sp>
    </p:spTree>
    <p:extLst>
      <p:ext uri="{BB962C8B-B14F-4D97-AF65-F5344CB8AC3E}">
        <p14:creationId xmlns:p14="http://schemas.microsoft.com/office/powerpoint/2010/main" val="3318019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6B22E9-7FDE-4A02-88EC-20478AEA11CB}" type="datetimeFigureOut">
              <a:rPr lang="en-US" smtClean="0"/>
              <a:t>3/30/2016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2F9CDC-7D2D-46F3-A595-090A04A5F449}" type="slidenum">
              <a:rPr lang="en-US" smtClean="0"/>
              <a:t>‹#›</a:t>
            </a:fld>
            <a:endParaRPr lang="en-US"/>
          </a:p>
        </p:txBody>
      </p:sp>
    </p:spTree>
    <p:extLst>
      <p:ext uri="{BB962C8B-B14F-4D97-AF65-F5344CB8AC3E}">
        <p14:creationId xmlns:p14="http://schemas.microsoft.com/office/powerpoint/2010/main" val="1478421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6B22E9-7FDE-4A02-88EC-20478AEA11CB}" type="datetimeFigureOut">
              <a:rPr lang="en-US" smtClean="0"/>
              <a:t>3/30/2016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2F9CDC-7D2D-46F3-A595-090A04A5F449}" type="slidenum">
              <a:rPr lang="en-US" smtClean="0"/>
              <a:t>‹#›</a:t>
            </a:fld>
            <a:endParaRPr lang="en-US"/>
          </a:p>
        </p:txBody>
      </p:sp>
    </p:spTree>
    <p:extLst>
      <p:ext uri="{BB962C8B-B14F-4D97-AF65-F5344CB8AC3E}">
        <p14:creationId xmlns:p14="http://schemas.microsoft.com/office/powerpoint/2010/main" val="3218485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6B22E9-7FDE-4A02-88EC-20478AEA11CB}" type="datetimeFigureOut">
              <a:rPr lang="en-US" smtClean="0"/>
              <a:t>3/30/2016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2F9CDC-7D2D-46F3-A595-090A04A5F449}" type="slidenum">
              <a:rPr lang="en-US" smtClean="0"/>
              <a:t>‹#›</a:t>
            </a:fld>
            <a:endParaRPr lang="en-US"/>
          </a:p>
        </p:txBody>
      </p:sp>
    </p:spTree>
    <p:extLst>
      <p:ext uri="{BB962C8B-B14F-4D97-AF65-F5344CB8AC3E}">
        <p14:creationId xmlns:p14="http://schemas.microsoft.com/office/powerpoint/2010/main" val="688053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6B22E9-7FDE-4A02-88EC-20478AEA11CB}" type="datetimeFigureOut">
              <a:rPr lang="en-US" smtClean="0"/>
              <a:t>3/30/2016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2F9CDC-7D2D-46F3-A595-090A04A5F449}" type="slidenum">
              <a:rPr lang="en-US" smtClean="0"/>
              <a:t>‹#›</a:t>
            </a:fld>
            <a:endParaRPr lang="en-US"/>
          </a:p>
        </p:txBody>
      </p:sp>
    </p:spTree>
    <p:extLst>
      <p:ext uri="{BB962C8B-B14F-4D97-AF65-F5344CB8AC3E}">
        <p14:creationId xmlns:p14="http://schemas.microsoft.com/office/powerpoint/2010/main" val="144537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6B22E9-7FDE-4A02-88EC-20478AEA11CB}" type="datetimeFigureOut">
              <a:rPr lang="en-US" smtClean="0"/>
              <a:t>3/30/2016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2F9CDC-7D2D-46F3-A595-090A04A5F449}" type="slidenum">
              <a:rPr lang="en-US" smtClean="0"/>
              <a:t>‹#›</a:t>
            </a:fld>
            <a:endParaRPr lang="en-US"/>
          </a:p>
        </p:txBody>
      </p:sp>
    </p:spTree>
    <p:extLst>
      <p:ext uri="{BB962C8B-B14F-4D97-AF65-F5344CB8AC3E}">
        <p14:creationId xmlns:p14="http://schemas.microsoft.com/office/powerpoint/2010/main" val="4198329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6B22E9-7FDE-4A02-88EC-20478AEA11CB}" type="datetimeFigureOut">
              <a:rPr lang="en-US" smtClean="0"/>
              <a:t>3/30/2016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2F9CDC-7D2D-46F3-A595-090A04A5F449}" type="slidenum">
              <a:rPr lang="en-US" smtClean="0"/>
              <a:t>‹#›</a:t>
            </a:fld>
            <a:endParaRPr lang="en-US"/>
          </a:p>
        </p:txBody>
      </p:sp>
    </p:spTree>
    <p:extLst>
      <p:ext uri="{BB962C8B-B14F-4D97-AF65-F5344CB8AC3E}">
        <p14:creationId xmlns:p14="http://schemas.microsoft.com/office/powerpoint/2010/main" val="10745599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microsoft.com/office/2007/relationships/media" Target="../media/media3.m4a"/><Relationship Id="rId7"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audio" Target="../media/media4.m4a"/><Relationship Id="rId5" Type="http://schemas.microsoft.com/office/2007/relationships/media" Target="../media/media4.m4a"/><Relationship Id="rId10" Type="http://schemas.openxmlformats.org/officeDocument/2006/relationships/image" Target="../media/image3.tiff"/><Relationship Id="rId4" Type="http://schemas.openxmlformats.org/officeDocument/2006/relationships/audio" Target="../media/media3.m4a"/><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5.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7.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8.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0.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13.JP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16.png"/><Relationship Id="rId5" Type="http://schemas.openxmlformats.org/officeDocument/2006/relationships/image" Target="../media/image17.JP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stretch>
            <a:fillRect/>
          </a:stretch>
        </p:blipFill>
        <p:spPr>
          <a:xfrm>
            <a:off x="0" y="-1265269"/>
            <a:ext cx="12192000" cy="8113221"/>
          </a:xfrm>
          <a:prstGeom prst="rect">
            <a:avLst/>
          </a:prstGeom>
        </p:spPr>
      </p:pic>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8090942"/>
      </p:ext>
    </p:extLst>
  </p:cSld>
  <p:clrMapOvr>
    <a:masterClrMapping/>
  </p:clrMapOvr>
  <mc:AlternateContent xmlns:mc="http://schemas.openxmlformats.org/markup-compatibility/2006">
    <mc:Choice xmlns:p14="http://schemas.microsoft.com/office/powerpoint/2010/main" Requires="p14">
      <p:transition p14:dur="0" advTm="28157"/>
    </mc:Choice>
    <mc:Fallback>
      <p:transition advTm="281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nfosec Voiceove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791200" y="3124200"/>
            <a:ext cx="609600" cy="609600"/>
          </a:xfrm>
          <a:prstGeom prst="rect">
            <a:avLst/>
          </a:prstGeom>
        </p:spPr>
      </p:pic>
      <p:pic>
        <p:nvPicPr>
          <p:cNvPr id="4" name="Infosec slide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791200" y="3124200"/>
            <a:ext cx="609600" cy="609600"/>
          </a:xfrm>
          <a:prstGeom prst="rect">
            <a:avLst/>
          </a:prstGeom>
        </p:spPr>
      </p:pic>
      <p:pic>
        <p:nvPicPr>
          <p:cNvPr id="6" name="Picture 5"/>
          <p:cNvPicPr>
            <a:picLocks noChangeAspect="1"/>
          </p:cNvPicPr>
          <p:nvPr/>
        </p:nvPicPr>
        <p:blipFill rotWithShape="1">
          <a:blip r:embed="rId10" cstate="print">
            <a:extLst>
              <a:ext uri="{28A0092B-C50C-407E-A947-70E740481C1C}">
                <a14:useLocalDpi xmlns:a14="http://schemas.microsoft.com/office/drawing/2010/main" val="0"/>
              </a:ext>
            </a:extLst>
          </a:blip>
          <a:srcRect t="12054"/>
          <a:stretch/>
        </p:blipFill>
        <p:spPr>
          <a:xfrm>
            <a:off x="0" y="-276821"/>
            <a:ext cx="12192000" cy="7134821"/>
          </a:xfrm>
          <a:prstGeom prst="rect">
            <a:avLst/>
          </a:prstGeom>
        </p:spPr>
      </p:pic>
      <p:pic>
        <p:nvPicPr>
          <p:cNvPr id="8" name="Audio 7">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60113588"/>
      </p:ext>
    </p:extLst>
  </p:cSld>
  <p:clrMapOvr>
    <a:masterClrMapping/>
  </p:clrMapOvr>
  <mc:AlternateContent xmlns:mc="http://schemas.openxmlformats.org/markup-compatibility/2006">
    <mc:Choice xmlns:p14="http://schemas.microsoft.com/office/powerpoint/2010/main" Requires="p14">
      <p:transition p14:dur="0" advTm="14407"/>
    </mc:Choice>
    <mc:Fallback>
      <p:transition advTm="144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audio>
              <p:cMediaNode vol="80000">
                <p:cTn id="8" fill="hold" display="0">
                  <p:stCondLst>
                    <p:cond delay="indefinite"/>
                  </p:stCondLst>
                  <p:endCondLst>
                    <p:cond evt="onStopAudio" delay="0">
                      <p:tgtEl>
                        <p:sldTgt/>
                      </p:tgtEl>
                    </p:cond>
                  </p:endCondLst>
                </p:cTn>
                <p:tgtEl>
                  <p:spTgt spid="4"/>
                </p:tgtEl>
              </p:cMediaNode>
            </p:audio>
            <p:audio isNarration="1">
              <p:cMediaNode vol="80000" showWhenStopped="0">
                <p:cTn id="9"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4363"/>
          <a:stretch/>
        </p:blipFill>
        <p:spPr>
          <a:xfrm>
            <a:off x="-4" y="-28137"/>
            <a:ext cx="3699802" cy="6930843"/>
          </a:xfrm>
          <a:prstGeom prst="rect">
            <a:avLst/>
          </a:prstGeom>
        </p:spPr>
      </p:pic>
      <p:sp>
        <p:nvSpPr>
          <p:cNvPr id="3" name="TextBox 2"/>
          <p:cNvSpPr txBox="1"/>
          <p:nvPr/>
        </p:nvSpPr>
        <p:spPr>
          <a:xfrm>
            <a:off x="4065313" y="1175126"/>
            <a:ext cx="7669487" cy="4524315"/>
          </a:xfrm>
          <a:prstGeom prst="rect">
            <a:avLst/>
          </a:prstGeom>
          <a:noFill/>
        </p:spPr>
        <p:txBody>
          <a:bodyPr wrap="square" rtlCol="0">
            <a:spAutoFit/>
          </a:bodyPr>
          <a:lstStyle/>
          <a:p>
            <a:pPr marL="571500" indent="-571500">
              <a:lnSpc>
                <a:spcPct val="200000"/>
              </a:lnSpc>
              <a:buFont typeface="Wingdings" panose="05000000000000000000" pitchFamily="2" charset="2"/>
              <a:buChar char="v"/>
            </a:pPr>
            <a:r>
              <a:rPr lang="en-US" sz="3600" b="1" dirty="0" smtClean="0"/>
              <a:t>Follow the rules.</a:t>
            </a:r>
            <a:endParaRPr lang="en-US" sz="3600" b="1" dirty="0"/>
          </a:p>
          <a:p>
            <a:pPr marL="571500" indent="-571500">
              <a:lnSpc>
                <a:spcPct val="200000"/>
              </a:lnSpc>
              <a:buFont typeface="Wingdings" panose="05000000000000000000" pitchFamily="2" charset="2"/>
              <a:buChar char="v"/>
            </a:pPr>
            <a:r>
              <a:rPr lang="en-US" sz="3600" b="1" dirty="0" smtClean="0"/>
              <a:t>Use BU systems for BU data.</a:t>
            </a:r>
          </a:p>
          <a:p>
            <a:pPr marL="571500" indent="-571500">
              <a:lnSpc>
                <a:spcPct val="200000"/>
              </a:lnSpc>
              <a:buFont typeface="Wingdings" panose="05000000000000000000" pitchFamily="2" charset="2"/>
              <a:buChar char="v"/>
            </a:pPr>
            <a:r>
              <a:rPr lang="en-US" sz="3600" b="1" dirty="0" smtClean="0"/>
              <a:t>If you work remotely, work securely.</a:t>
            </a:r>
            <a:endParaRPr lang="en-US" sz="3600" b="1" dirty="0"/>
          </a:p>
          <a:p>
            <a:pPr marL="571500" indent="-571500">
              <a:lnSpc>
                <a:spcPct val="200000"/>
              </a:lnSpc>
              <a:buFont typeface="Wingdings" panose="05000000000000000000" pitchFamily="2" charset="2"/>
              <a:buChar char="v"/>
            </a:pPr>
            <a:r>
              <a:rPr lang="en-US" sz="3600" b="1" dirty="0" smtClean="0"/>
              <a:t>Report anything suspicious.</a:t>
            </a: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0780647"/>
      </p:ext>
    </p:extLst>
  </p:cSld>
  <p:clrMapOvr>
    <a:masterClrMapping/>
  </p:clrMapOvr>
  <mc:AlternateContent xmlns:mc="http://schemas.openxmlformats.org/markup-compatibility/2006">
    <mc:Choice xmlns:p14="http://schemas.microsoft.com/office/powerpoint/2010/main" Requires="p14">
      <p:transition p14:dur="0" advTm="19150"/>
    </mc:Choice>
    <mc:Fallback>
      <p:transition advTm="191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9074" y="385005"/>
            <a:ext cx="4795972" cy="646331"/>
          </a:xfrm>
          <a:prstGeom prst="rect">
            <a:avLst/>
          </a:prstGeom>
          <a:noFill/>
        </p:spPr>
        <p:txBody>
          <a:bodyPr wrap="square" rtlCol="0">
            <a:spAutoFit/>
          </a:bodyPr>
          <a:lstStyle/>
          <a:p>
            <a:pPr marL="571500" indent="-571500">
              <a:buFont typeface="Wingdings" panose="05000000000000000000" pitchFamily="2" charset="2"/>
              <a:buChar char="v"/>
            </a:pPr>
            <a:r>
              <a:rPr lang="en-US" sz="3600" b="1" dirty="0"/>
              <a:t>Follow the </a:t>
            </a:r>
            <a:r>
              <a:rPr lang="en-US" sz="3600" b="1" dirty="0" smtClean="0"/>
              <a:t>rules.</a:t>
            </a:r>
            <a:endParaRPr lang="en-US" sz="3600" b="1" dirty="0"/>
          </a:p>
        </p:txBody>
      </p:sp>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l="1341"/>
          <a:stretch/>
        </p:blipFill>
        <p:spPr>
          <a:xfrm>
            <a:off x="1804736" y="1960479"/>
            <a:ext cx="8555656" cy="452487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4" name="TextBox 3"/>
          <p:cNvSpPr txBox="1"/>
          <p:nvPr/>
        </p:nvSpPr>
        <p:spPr>
          <a:xfrm>
            <a:off x="6359892" y="1213140"/>
            <a:ext cx="4000500" cy="584775"/>
          </a:xfrm>
          <a:prstGeom prst="rect">
            <a:avLst/>
          </a:prstGeom>
          <a:noFill/>
        </p:spPr>
        <p:txBody>
          <a:bodyPr wrap="square" rtlCol="0">
            <a:spAutoFit/>
          </a:bodyPr>
          <a:lstStyle/>
          <a:p>
            <a:r>
              <a:rPr lang="en-US" sz="3200" b="1" dirty="0" smtClean="0"/>
              <a:t>www.bu.edu/policies</a:t>
            </a:r>
            <a:endParaRPr lang="en-US" sz="3200" b="1" dirty="0"/>
          </a:p>
        </p:txBody>
      </p:sp>
      <p:sp>
        <p:nvSpPr>
          <p:cNvPr id="5" name="Right Arrow 4"/>
          <p:cNvSpPr/>
          <p:nvPr/>
        </p:nvSpPr>
        <p:spPr>
          <a:xfrm rot="1730141">
            <a:off x="5312185" y="1003591"/>
            <a:ext cx="1028700" cy="4191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95731007"/>
      </p:ext>
    </p:extLst>
  </p:cSld>
  <p:clrMapOvr>
    <a:masterClrMapping/>
  </p:clrMapOvr>
  <mc:AlternateContent xmlns:mc="http://schemas.openxmlformats.org/markup-compatibility/2006">
    <mc:Choice xmlns:p14="http://schemas.microsoft.com/office/powerpoint/2010/main" Requires="p14">
      <p:transition p14:dur="0" advTm="15351"/>
    </mc:Choice>
    <mc:Fallback>
      <p:transition advTm="153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4363"/>
          <a:stretch/>
        </p:blipFill>
        <p:spPr>
          <a:xfrm>
            <a:off x="-4" y="-28137"/>
            <a:ext cx="3699802" cy="6930843"/>
          </a:xfrm>
          <a:prstGeom prst="rect">
            <a:avLst/>
          </a:prstGeom>
        </p:spPr>
      </p:pic>
      <p:sp>
        <p:nvSpPr>
          <p:cNvPr id="3" name="TextBox 2"/>
          <p:cNvSpPr txBox="1"/>
          <p:nvPr/>
        </p:nvSpPr>
        <p:spPr>
          <a:xfrm>
            <a:off x="3707170" y="738"/>
            <a:ext cx="6885431" cy="5180329"/>
          </a:xfrm>
          <a:prstGeom prst="rect">
            <a:avLst/>
          </a:prstGeom>
          <a:noFill/>
        </p:spPr>
        <p:txBody>
          <a:bodyPr wrap="square" rtlCol="0">
            <a:spAutoFit/>
          </a:bodyPr>
          <a:lstStyle/>
          <a:p>
            <a:pPr marL="571500" indent="-571500">
              <a:lnSpc>
                <a:spcPct val="200000"/>
              </a:lnSpc>
              <a:buFont typeface="Wingdings" panose="05000000000000000000" pitchFamily="2" charset="2"/>
              <a:buChar char="v"/>
            </a:pPr>
            <a:r>
              <a:rPr lang="en-US" sz="3600" b="1" dirty="0" smtClean="0"/>
              <a:t>Follow the rules.</a:t>
            </a:r>
          </a:p>
          <a:p>
            <a:pPr>
              <a:lnSpc>
                <a:spcPct val="200000"/>
              </a:lnSpc>
            </a:pPr>
            <a:endParaRPr lang="en-US" sz="1200" b="1" dirty="0" smtClean="0"/>
          </a:p>
          <a:p>
            <a:pPr marL="2514600" lvl="4" indent="-685800">
              <a:lnSpc>
                <a:spcPct val="150000"/>
              </a:lnSpc>
              <a:buFont typeface="Wingdings 2" panose="05020102010507070707" pitchFamily="18" charset="2"/>
              <a:buChar char=""/>
            </a:pPr>
            <a:r>
              <a:rPr lang="en-US" sz="5400" b="1" dirty="0" smtClean="0">
                <a:solidFill>
                  <a:srgbClr val="FF0000"/>
                </a:solidFill>
              </a:rPr>
              <a:t>Restricted</a:t>
            </a:r>
            <a:r>
              <a:rPr lang="en-US" sz="5400" b="1" dirty="0" smtClean="0">
                <a:solidFill>
                  <a:schemeClr val="bg1"/>
                </a:solidFill>
              </a:rPr>
              <a:t> Use</a:t>
            </a:r>
          </a:p>
          <a:p>
            <a:pPr marL="2514600" lvl="4" indent="-685800">
              <a:lnSpc>
                <a:spcPct val="150000"/>
              </a:lnSpc>
              <a:buFont typeface="Wingdings 2" panose="05020102010507070707" pitchFamily="18" charset="2"/>
              <a:buChar char=""/>
            </a:pPr>
            <a:r>
              <a:rPr lang="en-US" sz="5400" b="1" dirty="0" smtClean="0">
                <a:solidFill>
                  <a:srgbClr val="0070C0"/>
                </a:solidFill>
              </a:rPr>
              <a:t>Confidential</a:t>
            </a:r>
          </a:p>
          <a:p>
            <a:pPr marL="2514600" lvl="4" indent="-685800">
              <a:lnSpc>
                <a:spcPct val="150000"/>
              </a:lnSpc>
              <a:buFont typeface="Wingdings 2" panose="05020102010507070707" pitchFamily="18" charset="2"/>
              <a:buChar char=""/>
            </a:pPr>
            <a:r>
              <a:rPr lang="en-US" sz="5400" b="1" dirty="0" smtClean="0">
                <a:solidFill>
                  <a:srgbClr val="5F2987"/>
                </a:solidFill>
              </a:rPr>
              <a:t>Internal</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83364495"/>
      </p:ext>
    </p:extLst>
  </p:cSld>
  <p:clrMapOvr>
    <a:masterClrMapping/>
  </p:clrMapOvr>
  <mc:AlternateContent xmlns:mc="http://schemas.openxmlformats.org/markup-compatibility/2006">
    <mc:Choice xmlns:p14="http://schemas.microsoft.com/office/powerpoint/2010/main" Requires="p14">
      <p:transition p14:dur="0" advTm="7647"/>
    </mc:Choice>
    <mc:Fallback>
      <p:transition advTm="76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a:stretch>
            <a:fillRect/>
          </a:stretch>
        </p:blipFill>
        <p:spPr>
          <a:xfrm>
            <a:off x="0" y="0"/>
            <a:ext cx="4407790" cy="6858594"/>
          </a:xfrm>
          <a:prstGeom prst="rect">
            <a:avLst/>
          </a:prstGeom>
        </p:spPr>
      </p:pic>
      <p:sp>
        <p:nvSpPr>
          <p:cNvPr id="7" name="TextBox 6"/>
          <p:cNvSpPr txBox="1"/>
          <p:nvPr/>
        </p:nvSpPr>
        <p:spPr>
          <a:xfrm>
            <a:off x="4416552" y="6738"/>
            <a:ext cx="7205472" cy="4708981"/>
          </a:xfrm>
          <a:prstGeom prst="rect">
            <a:avLst/>
          </a:prstGeom>
          <a:noFill/>
        </p:spPr>
        <p:txBody>
          <a:bodyPr wrap="square" rtlCol="0">
            <a:spAutoFit/>
          </a:bodyPr>
          <a:lstStyle/>
          <a:p>
            <a:pPr marL="1485900" lvl="2" indent="-571500">
              <a:lnSpc>
                <a:spcPct val="200000"/>
              </a:lnSpc>
              <a:buFont typeface="Wingdings 2" panose="05020102010507070707" pitchFamily="18" charset="2"/>
              <a:buChar char=""/>
            </a:pPr>
            <a:r>
              <a:rPr lang="en-US" sz="5400" b="1" dirty="0">
                <a:solidFill>
                  <a:srgbClr val="FF0000"/>
                </a:solidFill>
              </a:rPr>
              <a:t>Restricted</a:t>
            </a:r>
            <a:endParaRPr lang="en-US" sz="5400" b="1" dirty="0" smtClean="0"/>
          </a:p>
          <a:p>
            <a:pPr lvl="3">
              <a:lnSpc>
                <a:spcPct val="150000"/>
              </a:lnSpc>
            </a:pPr>
            <a:endParaRPr lang="en-US" sz="3200" b="1" dirty="0" smtClean="0"/>
          </a:p>
          <a:p>
            <a:pPr lvl="3">
              <a:lnSpc>
                <a:spcPct val="150000"/>
              </a:lnSpc>
            </a:pPr>
            <a:r>
              <a:rPr lang="en-US" sz="3200" b="1" dirty="0" smtClean="0"/>
              <a:t>Social Security numbers</a:t>
            </a:r>
          </a:p>
          <a:p>
            <a:pPr lvl="3">
              <a:lnSpc>
                <a:spcPct val="150000"/>
              </a:lnSpc>
            </a:pPr>
            <a:r>
              <a:rPr lang="en-US" sz="3200" b="1" dirty="0" smtClean="0"/>
              <a:t>Financial account information</a:t>
            </a:r>
          </a:p>
          <a:p>
            <a:pPr lvl="3">
              <a:lnSpc>
                <a:spcPct val="150000"/>
              </a:lnSpc>
            </a:pPr>
            <a:r>
              <a:rPr lang="en-US" sz="3200" b="1" dirty="0" smtClean="0"/>
              <a:t>Protected health information</a:t>
            </a:r>
            <a:endParaRPr lang="en-US" sz="3200" b="1"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22729146"/>
      </p:ext>
    </p:extLst>
  </p:cSld>
  <p:clrMapOvr>
    <a:masterClrMapping/>
  </p:clrMapOvr>
  <mc:AlternateContent xmlns:mc="http://schemas.openxmlformats.org/markup-compatibility/2006">
    <mc:Choice xmlns:p14="http://schemas.microsoft.com/office/powerpoint/2010/main" Requires="p14">
      <p:transition p14:dur="0" advTm="19447"/>
    </mc:Choice>
    <mc:Fallback>
      <p:transition advTm="194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28446" y="922794"/>
            <a:ext cx="4700361" cy="5355312"/>
          </a:xfrm>
          <a:prstGeom prst="rect">
            <a:avLst/>
          </a:prstGeom>
          <a:noFill/>
          <a:effectLst>
            <a:softEdge rad="190500"/>
          </a:effectLst>
        </p:spPr>
        <p:txBody>
          <a:bodyPr wrap="square" rtlCol="0">
            <a:spAutoFit/>
          </a:bodyPr>
          <a:lstStyle/>
          <a:p>
            <a:pPr marL="457200" indent="-457200">
              <a:buFont typeface="Wingdings 2" panose="05020102010507070707" pitchFamily="18" charset="2"/>
              <a:buChar char="¿"/>
            </a:pPr>
            <a:r>
              <a:rPr lang="en-US" sz="5400" b="1" dirty="0" smtClean="0">
                <a:solidFill>
                  <a:srgbClr val="0070C0"/>
                </a:solidFill>
              </a:rPr>
              <a:t>Confidential</a:t>
            </a:r>
          </a:p>
          <a:p>
            <a:pPr algn="ctr"/>
            <a:endParaRPr lang="en-US" sz="2800" dirty="0" smtClean="0"/>
          </a:p>
          <a:p>
            <a:pPr algn="ctr"/>
            <a:endParaRPr lang="en-US" sz="2800" dirty="0" smtClean="0"/>
          </a:p>
          <a:p>
            <a:pPr algn="ctr"/>
            <a:endParaRPr lang="en-US" sz="2800" dirty="0"/>
          </a:p>
          <a:p>
            <a:pPr algn="ctr"/>
            <a:r>
              <a:rPr lang="en-US" sz="3200" b="1" dirty="0" smtClean="0"/>
              <a:t>Student education records</a:t>
            </a:r>
          </a:p>
          <a:p>
            <a:pPr lvl="1">
              <a:lnSpc>
                <a:spcPct val="150000"/>
              </a:lnSpc>
            </a:pPr>
            <a:endParaRPr lang="en-US" sz="3200" b="1" dirty="0"/>
          </a:p>
          <a:p>
            <a:pPr algn="ctr"/>
            <a:r>
              <a:rPr lang="en-US" sz="3200" b="1" dirty="0"/>
              <a:t>Any </a:t>
            </a:r>
            <a:r>
              <a:rPr lang="en-US" sz="3200" b="1" dirty="0" smtClean="0"/>
              <a:t>information</a:t>
            </a:r>
          </a:p>
          <a:p>
            <a:pPr algn="ctr"/>
            <a:r>
              <a:rPr lang="en-US" sz="3200" b="1" dirty="0" smtClean="0"/>
              <a:t>subject to a</a:t>
            </a:r>
          </a:p>
          <a:p>
            <a:pPr algn="ctr"/>
            <a:r>
              <a:rPr lang="en-US" sz="3200" b="1" dirty="0" smtClean="0"/>
              <a:t>confidentiality agreement</a:t>
            </a:r>
            <a:endParaRPr lang="en-US" sz="3200" b="1" dirty="0"/>
          </a:p>
          <a:p>
            <a:pPr lvl="1"/>
            <a:endParaRPr lang="en-US" sz="2800" dirty="0" smtClean="0"/>
          </a:p>
        </p:txBody>
      </p:sp>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37309" t="19623" r="28368" b="19767"/>
          <a:stretch/>
        </p:blipFill>
        <p:spPr>
          <a:xfrm>
            <a:off x="6405107" y="0"/>
            <a:ext cx="5803900" cy="6819900"/>
          </a:xfrm>
          <a:prstGeom prst="rect">
            <a:avLst/>
          </a:prstGeom>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53481383"/>
      </p:ext>
    </p:extLst>
  </p:cSld>
  <p:clrMapOvr>
    <a:masterClrMapping/>
  </p:clrMapOvr>
  <mc:AlternateContent xmlns:mc="http://schemas.openxmlformats.org/markup-compatibility/2006">
    <mc:Choice xmlns:p14="http://schemas.microsoft.com/office/powerpoint/2010/main" Requires="p14">
      <p:transition p14:dur="0" advTm="13639"/>
    </mc:Choice>
    <mc:Fallback>
      <p:transition advTm="136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l="21870"/>
          <a:stretch/>
        </p:blipFill>
        <p:spPr>
          <a:xfrm>
            <a:off x="0" y="-12655"/>
            <a:ext cx="2946641" cy="6870655"/>
          </a:xfrm>
          <a:prstGeom prst="rect">
            <a:avLst/>
          </a:prstGeom>
        </p:spPr>
      </p:pic>
      <p:sp>
        <p:nvSpPr>
          <p:cNvPr id="3" name="TextBox 2"/>
          <p:cNvSpPr txBox="1"/>
          <p:nvPr/>
        </p:nvSpPr>
        <p:spPr>
          <a:xfrm>
            <a:off x="3246470" y="210312"/>
            <a:ext cx="8615704" cy="5678478"/>
          </a:xfrm>
          <a:prstGeom prst="rect">
            <a:avLst/>
          </a:prstGeom>
          <a:noFill/>
        </p:spPr>
        <p:txBody>
          <a:bodyPr wrap="square" rtlCol="0">
            <a:spAutoFit/>
          </a:bodyPr>
          <a:lstStyle/>
          <a:p>
            <a:pPr marL="1143000" lvl="1" indent="-685800">
              <a:lnSpc>
                <a:spcPct val="150000"/>
              </a:lnSpc>
              <a:buFont typeface="Wingdings 2" panose="05020102010507070707" pitchFamily="18" charset="2"/>
              <a:buChar char="¿"/>
            </a:pPr>
            <a:r>
              <a:rPr lang="en-US" sz="5400" b="1" dirty="0" smtClean="0">
                <a:solidFill>
                  <a:srgbClr val="7030A0"/>
                </a:solidFill>
              </a:rPr>
              <a:t>Internal</a:t>
            </a:r>
          </a:p>
          <a:p>
            <a:endParaRPr lang="en-US" sz="4400" dirty="0" smtClean="0"/>
          </a:p>
          <a:p>
            <a:endParaRPr lang="en-US" dirty="0" smtClean="0"/>
          </a:p>
          <a:p>
            <a:pPr marL="742950" lvl="1" indent="-285750">
              <a:spcAft>
                <a:spcPts val="2400"/>
              </a:spcAft>
              <a:buFont typeface="Arial" panose="020B0604020202020204" pitchFamily="34" charset="0"/>
              <a:buChar char="•"/>
            </a:pPr>
            <a:r>
              <a:rPr lang="en-US" sz="3200" b="1" dirty="0"/>
              <a:t>S</a:t>
            </a:r>
            <a:r>
              <a:rPr lang="en-US" sz="3200" b="1" dirty="0" smtClean="0"/>
              <a:t>ensitive internal memoranda</a:t>
            </a:r>
          </a:p>
          <a:p>
            <a:pPr marL="742950" lvl="1" indent="-285750">
              <a:spcAft>
                <a:spcPts val="2400"/>
              </a:spcAft>
              <a:buFont typeface="Arial" panose="020B0604020202020204" pitchFamily="34" charset="0"/>
              <a:buChar char="•"/>
            </a:pPr>
            <a:r>
              <a:rPr lang="en-US" sz="3200" b="1" dirty="0"/>
              <a:t>M</a:t>
            </a:r>
            <a:r>
              <a:rPr lang="en-US" sz="3200" b="1" dirty="0" smtClean="0"/>
              <a:t>eeting minutes</a:t>
            </a:r>
          </a:p>
          <a:p>
            <a:pPr marL="742950" lvl="1" indent="-285750">
              <a:spcAft>
                <a:spcPts val="2400"/>
              </a:spcAft>
              <a:buFont typeface="Arial" panose="020B0604020202020204" pitchFamily="34" charset="0"/>
              <a:buChar char="•"/>
            </a:pPr>
            <a:r>
              <a:rPr lang="en-US" sz="3200" b="1" dirty="0"/>
              <a:t>P</a:t>
            </a:r>
            <a:r>
              <a:rPr lang="en-US" sz="3200" b="1" dirty="0" smtClean="0"/>
              <a:t>rotocols</a:t>
            </a:r>
          </a:p>
          <a:p>
            <a:pPr marL="742950" lvl="1" indent="-285750">
              <a:spcAft>
                <a:spcPts val="2400"/>
              </a:spcAft>
              <a:buFont typeface="Arial" panose="020B0604020202020204" pitchFamily="34" charset="0"/>
              <a:buChar char="•"/>
            </a:pPr>
            <a:r>
              <a:rPr lang="en-US" sz="3200" b="1" dirty="0"/>
              <a:t>E</a:t>
            </a:r>
            <a:r>
              <a:rPr lang="en-US" sz="3200" b="1" dirty="0" smtClean="0"/>
              <a:t>mployee contact lists with home addresses or phone numbers</a:t>
            </a:r>
            <a:endParaRPr lang="en-US" sz="3200" b="1"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61385109"/>
      </p:ext>
    </p:extLst>
  </p:cSld>
  <p:clrMapOvr>
    <a:masterClrMapping/>
  </p:clrMapOvr>
  <mc:AlternateContent xmlns:mc="http://schemas.openxmlformats.org/markup-compatibility/2006">
    <mc:Choice xmlns:p14="http://schemas.microsoft.com/office/powerpoint/2010/main" Requires="p14">
      <p:transition p14:dur="0" advTm="9543"/>
    </mc:Choice>
    <mc:Fallback>
      <p:transition advTm="95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4363"/>
          <a:stretch/>
        </p:blipFill>
        <p:spPr>
          <a:xfrm>
            <a:off x="-4" y="-28137"/>
            <a:ext cx="3699802" cy="6930843"/>
          </a:xfrm>
          <a:prstGeom prst="rect">
            <a:avLst/>
          </a:prstGeom>
        </p:spPr>
      </p:pic>
      <p:sp>
        <p:nvSpPr>
          <p:cNvPr id="3" name="TextBox 2"/>
          <p:cNvSpPr txBox="1"/>
          <p:nvPr/>
        </p:nvSpPr>
        <p:spPr>
          <a:xfrm>
            <a:off x="4065313" y="698681"/>
            <a:ext cx="7669487" cy="4524315"/>
          </a:xfrm>
          <a:prstGeom prst="rect">
            <a:avLst/>
          </a:prstGeom>
          <a:noFill/>
        </p:spPr>
        <p:txBody>
          <a:bodyPr wrap="square" rtlCol="0">
            <a:spAutoFit/>
          </a:bodyPr>
          <a:lstStyle/>
          <a:p>
            <a:pPr marL="571500" indent="-571500">
              <a:lnSpc>
                <a:spcPct val="200000"/>
              </a:lnSpc>
              <a:buFont typeface="Wingdings" panose="05000000000000000000" pitchFamily="2" charset="2"/>
              <a:buChar char="v"/>
            </a:pPr>
            <a:r>
              <a:rPr lang="en-US" sz="3600" b="1" dirty="0" smtClean="0">
                <a:solidFill>
                  <a:schemeClr val="bg1">
                    <a:lumMod val="65000"/>
                  </a:schemeClr>
                </a:solidFill>
              </a:rPr>
              <a:t>Follow the rules.</a:t>
            </a:r>
            <a:endParaRPr lang="en-US" sz="3600" b="1" dirty="0">
              <a:solidFill>
                <a:schemeClr val="bg1">
                  <a:lumMod val="65000"/>
                </a:schemeClr>
              </a:solidFill>
            </a:endParaRPr>
          </a:p>
          <a:p>
            <a:pPr marL="571500" indent="-571500">
              <a:lnSpc>
                <a:spcPct val="200000"/>
              </a:lnSpc>
              <a:buFont typeface="Wingdings" panose="05000000000000000000" pitchFamily="2" charset="2"/>
              <a:buChar char="v"/>
            </a:pPr>
            <a:r>
              <a:rPr lang="en-US" sz="3600" b="1" dirty="0" smtClean="0"/>
              <a:t>Use BU systems for BU data.</a:t>
            </a:r>
          </a:p>
          <a:p>
            <a:pPr marL="571500" indent="-571500">
              <a:lnSpc>
                <a:spcPct val="200000"/>
              </a:lnSpc>
              <a:buFont typeface="Wingdings" panose="05000000000000000000" pitchFamily="2" charset="2"/>
              <a:buChar char="v"/>
            </a:pPr>
            <a:r>
              <a:rPr lang="en-US" sz="3600" b="1" dirty="0" smtClean="0">
                <a:solidFill>
                  <a:schemeClr val="bg1">
                    <a:lumMod val="65000"/>
                  </a:schemeClr>
                </a:solidFill>
              </a:rPr>
              <a:t>If you work remotely, work securely.</a:t>
            </a:r>
            <a:endParaRPr lang="en-US" sz="3600" b="1" dirty="0">
              <a:solidFill>
                <a:schemeClr val="bg1">
                  <a:lumMod val="65000"/>
                </a:schemeClr>
              </a:solidFill>
            </a:endParaRPr>
          </a:p>
          <a:p>
            <a:pPr marL="571500" indent="-571500">
              <a:lnSpc>
                <a:spcPct val="200000"/>
              </a:lnSpc>
              <a:buFont typeface="Wingdings" panose="05000000000000000000" pitchFamily="2" charset="2"/>
              <a:buChar char="v"/>
            </a:pPr>
            <a:r>
              <a:rPr lang="en-US" sz="3600" b="1" dirty="0" smtClean="0">
                <a:solidFill>
                  <a:schemeClr val="bg1">
                    <a:lumMod val="65000"/>
                  </a:schemeClr>
                </a:solidFill>
              </a:rPr>
              <a:t>Report anything suspicious.</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95637276"/>
      </p:ext>
    </p:extLst>
  </p:cSld>
  <p:clrMapOvr>
    <a:masterClrMapping/>
  </p:clrMapOvr>
  <mc:AlternateContent xmlns:mc="http://schemas.openxmlformats.org/markup-compatibility/2006">
    <mc:Choice xmlns:p14="http://schemas.microsoft.com/office/powerpoint/2010/main" Requires="p14">
      <p:transition p14:dur="0" advTm="16567"/>
    </mc:Choice>
    <mc:Fallback>
      <p:transition advTm="165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a:srcRect l="22516" t="8846" r="42465" b="7191"/>
          <a:stretch/>
        </p:blipFill>
        <p:spPr>
          <a:xfrm>
            <a:off x="-3" y="-12700"/>
            <a:ext cx="4307596" cy="6870700"/>
          </a:xfrm>
          <a:prstGeom prst="rect">
            <a:avLst/>
          </a:prstGeom>
        </p:spPr>
      </p:pic>
      <p:sp>
        <p:nvSpPr>
          <p:cNvPr id="3" name="TextBox 2"/>
          <p:cNvSpPr txBox="1"/>
          <p:nvPr/>
        </p:nvSpPr>
        <p:spPr>
          <a:xfrm>
            <a:off x="5077001" y="2637820"/>
            <a:ext cx="6358507" cy="1569660"/>
          </a:xfrm>
          <a:prstGeom prst="rect">
            <a:avLst/>
          </a:prstGeom>
          <a:noFill/>
        </p:spPr>
        <p:txBody>
          <a:bodyPr wrap="square" rtlCol="0">
            <a:spAutoFit/>
          </a:bodyPr>
          <a:lstStyle/>
          <a:p>
            <a:pPr algn="ctr"/>
            <a:r>
              <a:rPr lang="en-US" sz="4800" b="1" u="sng" dirty="0" smtClean="0"/>
              <a:t>Personal</a:t>
            </a:r>
            <a:r>
              <a:rPr lang="en-US" sz="4800" b="1" dirty="0" smtClean="0"/>
              <a:t> cloud services</a:t>
            </a:r>
          </a:p>
          <a:p>
            <a:pPr algn="ctr"/>
            <a:r>
              <a:rPr lang="en-US" sz="4800" b="1" dirty="0" smtClean="0"/>
              <a:t>are </a:t>
            </a:r>
            <a:r>
              <a:rPr lang="en-US" sz="4800" b="1" dirty="0" smtClean="0">
                <a:solidFill>
                  <a:srgbClr val="FF0000"/>
                </a:solidFill>
              </a:rPr>
              <a:t>not</a:t>
            </a:r>
            <a:r>
              <a:rPr lang="en-US" sz="4800" b="1" dirty="0" smtClean="0"/>
              <a:t> for BU data.</a:t>
            </a:r>
          </a:p>
        </p:txBody>
      </p:sp>
      <p:sp>
        <p:nvSpPr>
          <p:cNvPr id="5" name="TextBox 4"/>
          <p:cNvSpPr txBox="1"/>
          <p:nvPr/>
        </p:nvSpPr>
        <p:spPr>
          <a:xfrm>
            <a:off x="4624458" y="513021"/>
            <a:ext cx="6174606" cy="646331"/>
          </a:xfrm>
          <a:prstGeom prst="rect">
            <a:avLst/>
          </a:prstGeom>
          <a:noFill/>
        </p:spPr>
        <p:txBody>
          <a:bodyPr wrap="square" rtlCol="0">
            <a:spAutoFit/>
          </a:bodyPr>
          <a:lstStyle/>
          <a:p>
            <a:pPr marL="571500" indent="-571500">
              <a:buFont typeface="Wingdings" panose="05000000000000000000" pitchFamily="2" charset="2"/>
              <a:buChar char="v"/>
            </a:pPr>
            <a:r>
              <a:rPr lang="en-US" sz="3600" b="1" dirty="0" smtClean="0"/>
              <a:t>Use BU systems for BU data.</a:t>
            </a:r>
            <a:endParaRPr lang="en-US" sz="3600" b="1"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81302234"/>
      </p:ext>
    </p:extLst>
  </p:cSld>
  <p:clrMapOvr>
    <a:masterClrMapping/>
  </p:clrMapOvr>
  <mc:AlternateContent xmlns:mc="http://schemas.openxmlformats.org/markup-compatibility/2006">
    <mc:Choice xmlns:p14="http://schemas.microsoft.com/office/powerpoint/2010/main" Requires="p14">
      <p:transition p14:dur="0" advTm="9879"/>
    </mc:Choice>
    <mc:Fallback>
      <p:transition advTm="98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9074" y="385005"/>
            <a:ext cx="6174606" cy="646331"/>
          </a:xfrm>
          <a:prstGeom prst="rect">
            <a:avLst/>
          </a:prstGeom>
          <a:noFill/>
        </p:spPr>
        <p:txBody>
          <a:bodyPr wrap="square" rtlCol="0">
            <a:spAutoFit/>
          </a:bodyPr>
          <a:lstStyle/>
          <a:p>
            <a:pPr marL="571500" indent="-571500">
              <a:buFont typeface="Wingdings" panose="05000000000000000000" pitchFamily="2" charset="2"/>
              <a:buChar char="v"/>
            </a:pPr>
            <a:r>
              <a:rPr lang="en-US" sz="3600" b="1" dirty="0" smtClean="0"/>
              <a:t>Use BU systems for BU data.</a:t>
            </a:r>
            <a:endParaRPr lang="en-US" sz="3600" b="1"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4680" y="1258637"/>
            <a:ext cx="5726901" cy="5105586"/>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83850111"/>
      </p:ext>
    </p:extLst>
  </p:cSld>
  <p:clrMapOvr>
    <a:masterClrMapping/>
  </p:clrMapOvr>
  <mc:AlternateContent xmlns:mc="http://schemas.openxmlformats.org/markup-compatibility/2006">
    <mc:Choice xmlns:p14="http://schemas.microsoft.com/office/powerpoint/2010/main" Requires="p14">
      <p:transition p14:dur="0" advTm="11983"/>
    </mc:Choice>
    <mc:Fallback>
      <p:transition advTm="119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stretch>
            <a:fillRect/>
          </a:stretch>
        </p:blipFill>
        <p:spPr>
          <a:xfrm>
            <a:off x="0" y="6093"/>
            <a:ext cx="12191999" cy="8115813"/>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06442631"/>
      </p:ext>
    </p:extLst>
  </p:cSld>
  <p:clrMapOvr>
    <a:masterClrMapping/>
  </p:clrMapOvr>
  <mc:AlternateContent xmlns:mc="http://schemas.openxmlformats.org/markup-compatibility/2006">
    <mc:Choice xmlns:p14="http://schemas.microsoft.com/office/powerpoint/2010/main" Requires="p14">
      <p:transition p14:dur="0" advTm="7976"/>
    </mc:Choice>
    <mc:Fallback>
      <p:transition advTm="79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4363"/>
          <a:stretch/>
        </p:blipFill>
        <p:spPr>
          <a:xfrm>
            <a:off x="-4" y="-28137"/>
            <a:ext cx="3699802" cy="6930843"/>
          </a:xfrm>
          <a:prstGeom prst="rect">
            <a:avLst/>
          </a:prstGeom>
        </p:spPr>
      </p:pic>
      <p:sp>
        <p:nvSpPr>
          <p:cNvPr id="6" name="TextBox 5"/>
          <p:cNvSpPr txBox="1"/>
          <p:nvPr/>
        </p:nvSpPr>
        <p:spPr>
          <a:xfrm>
            <a:off x="4065313" y="698681"/>
            <a:ext cx="7669487" cy="4524315"/>
          </a:xfrm>
          <a:prstGeom prst="rect">
            <a:avLst/>
          </a:prstGeom>
          <a:noFill/>
        </p:spPr>
        <p:txBody>
          <a:bodyPr wrap="square" rtlCol="0">
            <a:spAutoFit/>
          </a:bodyPr>
          <a:lstStyle/>
          <a:p>
            <a:pPr marL="571500" indent="-571500">
              <a:lnSpc>
                <a:spcPct val="200000"/>
              </a:lnSpc>
              <a:buFont typeface="Wingdings" panose="05000000000000000000" pitchFamily="2" charset="2"/>
              <a:buChar char="v"/>
            </a:pPr>
            <a:r>
              <a:rPr lang="en-US" sz="3600" b="1" dirty="0" smtClean="0">
                <a:solidFill>
                  <a:schemeClr val="bg1">
                    <a:lumMod val="65000"/>
                  </a:schemeClr>
                </a:solidFill>
              </a:rPr>
              <a:t>Follow the rules.</a:t>
            </a:r>
            <a:endParaRPr lang="en-US" sz="3600" b="1" dirty="0">
              <a:solidFill>
                <a:schemeClr val="bg1">
                  <a:lumMod val="65000"/>
                </a:schemeClr>
              </a:solidFill>
            </a:endParaRPr>
          </a:p>
          <a:p>
            <a:pPr marL="571500" indent="-571500">
              <a:lnSpc>
                <a:spcPct val="200000"/>
              </a:lnSpc>
              <a:buFont typeface="Wingdings" panose="05000000000000000000" pitchFamily="2" charset="2"/>
              <a:buChar char="v"/>
            </a:pPr>
            <a:r>
              <a:rPr lang="en-US" sz="3600" b="1" dirty="0" smtClean="0">
                <a:solidFill>
                  <a:schemeClr val="bg1">
                    <a:lumMod val="65000"/>
                  </a:schemeClr>
                </a:solidFill>
              </a:rPr>
              <a:t>Use BU systems for BU data.</a:t>
            </a:r>
          </a:p>
          <a:p>
            <a:pPr marL="571500" indent="-571500">
              <a:lnSpc>
                <a:spcPct val="200000"/>
              </a:lnSpc>
              <a:buFont typeface="Wingdings" panose="05000000000000000000" pitchFamily="2" charset="2"/>
              <a:buChar char="v"/>
            </a:pPr>
            <a:r>
              <a:rPr lang="en-US" sz="3600" b="1" dirty="0" smtClean="0"/>
              <a:t>If you work remotely, work securely.</a:t>
            </a:r>
            <a:endParaRPr lang="en-US" sz="3600" b="1" dirty="0"/>
          </a:p>
          <a:p>
            <a:pPr marL="571500" indent="-571500">
              <a:lnSpc>
                <a:spcPct val="200000"/>
              </a:lnSpc>
              <a:buFont typeface="Wingdings" panose="05000000000000000000" pitchFamily="2" charset="2"/>
              <a:buChar char="v"/>
            </a:pPr>
            <a:r>
              <a:rPr lang="en-US" sz="3600" b="1" dirty="0" smtClean="0">
                <a:solidFill>
                  <a:schemeClr val="bg1">
                    <a:lumMod val="65000"/>
                  </a:schemeClr>
                </a:solidFill>
              </a:rPr>
              <a:t>Report anything suspicious.</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96544880"/>
      </p:ext>
    </p:extLst>
  </p:cSld>
  <p:clrMapOvr>
    <a:masterClrMapping/>
  </p:clrMapOvr>
  <mc:AlternateContent xmlns:mc="http://schemas.openxmlformats.org/markup-compatibility/2006">
    <mc:Choice xmlns:p14="http://schemas.microsoft.com/office/powerpoint/2010/main" Requires="p14">
      <p:transition p14:dur="0" advTm="13631"/>
    </mc:Choice>
    <mc:Fallback>
      <p:transition advTm="136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stretch>
            <a:fillRect/>
          </a:stretch>
        </p:blipFill>
        <p:spPr>
          <a:xfrm>
            <a:off x="0" y="-1255221"/>
            <a:ext cx="12192000" cy="8113221"/>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47240106"/>
      </p:ext>
    </p:extLst>
  </p:cSld>
  <p:clrMapOvr>
    <a:masterClrMapping/>
  </p:clrMapOvr>
  <mc:AlternateContent xmlns:mc="http://schemas.openxmlformats.org/markup-compatibility/2006">
    <mc:Choice xmlns:p14="http://schemas.microsoft.com/office/powerpoint/2010/main" Requires="p14">
      <p:transition p14:dur="0" advTm="11823"/>
    </mc:Choice>
    <mc:Fallback>
      <p:transition advTm="118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9074" y="385005"/>
            <a:ext cx="7747374" cy="646331"/>
          </a:xfrm>
          <a:prstGeom prst="rect">
            <a:avLst/>
          </a:prstGeom>
          <a:noFill/>
        </p:spPr>
        <p:txBody>
          <a:bodyPr wrap="square" rtlCol="0">
            <a:spAutoFit/>
          </a:bodyPr>
          <a:lstStyle/>
          <a:p>
            <a:pPr marL="571500" indent="-571500">
              <a:buFont typeface="Wingdings" panose="05000000000000000000" pitchFamily="2" charset="2"/>
              <a:buChar char="v"/>
            </a:pPr>
            <a:r>
              <a:rPr lang="en-US" sz="3600" b="1" dirty="0" smtClean="0"/>
              <a:t>If you work remotely, work securely.</a:t>
            </a:r>
            <a:endParaRPr lang="en-US" sz="3600" b="1" dirty="0"/>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99815" y="1304144"/>
            <a:ext cx="5563671" cy="5103863"/>
          </a:xfrm>
          <a:prstGeom prst="rect">
            <a:avLst/>
          </a:prstGeom>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26482703"/>
      </p:ext>
    </p:extLst>
  </p:cSld>
  <p:clrMapOvr>
    <a:masterClrMapping/>
  </p:clrMapOvr>
  <mc:AlternateContent xmlns:mc="http://schemas.openxmlformats.org/markup-compatibility/2006">
    <mc:Choice xmlns:p14="http://schemas.microsoft.com/office/powerpoint/2010/main" Requires="p14">
      <p:transition p14:dur="0" advTm="8167"/>
    </mc:Choice>
    <mc:Fallback>
      <p:transition advTm="81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a:srcRect l="46874" t="15063" r="14375"/>
          <a:stretch/>
        </p:blipFill>
        <p:spPr>
          <a:xfrm>
            <a:off x="0" y="-38101"/>
            <a:ext cx="4724400" cy="689610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77439" y="547982"/>
            <a:ext cx="5852561" cy="5723934"/>
          </a:xfrm>
          <a:prstGeom prst="rect">
            <a:avLst/>
          </a:prstGeom>
          <a:ln w="228600" cap="sq" cmpd="thickThin">
            <a:solidFill>
              <a:srgbClr val="000000"/>
            </a:solidFill>
            <a:prstDash val="solid"/>
            <a:miter lim="800000"/>
          </a:ln>
          <a:effectLst>
            <a:innerShdw blurRad="76200">
              <a:srgbClr val="000000"/>
            </a:innerShdw>
          </a:effec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83034420"/>
      </p:ext>
    </p:extLst>
  </p:cSld>
  <p:clrMapOvr>
    <a:masterClrMapping/>
  </p:clrMapOvr>
  <mc:AlternateContent xmlns:mc="http://schemas.openxmlformats.org/markup-compatibility/2006">
    <mc:Choice xmlns:p14="http://schemas.microsoft.com/office/powerpoint/2010/main" Requires="p14">
      <p:transition p14:dur="0" advTm="10304"/>
    </mc:Choice>
    <mc:Fallback>
      <p:transition advTm="10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4363"/>
          <a:stretch/>
        </p:blipFill>
        <p:spPr>
          <a:xfrm>
            <a:off x="-4" y="-28137"/>
            <a:ext cx="3699802" cy="6930843"/>
          </a:xfrm>
          <a:prstGeom prst="rect">
            <a:avLst/>
          </a:prstGeom>
        </p:spPr>
      </p:pic>
      <p:sp>
        <p:nvSpPr>
          <p:cNvPr id="6" name="TextBox 5"/>
          <p:cNvSpPr txBox="1"/>
          <p:nvPr/>
        </p:nvSpPr>
        <p:spPr>
          <a:xfrm>
            <a:off x="4065313" y="698681"/>
            <a:ext cx="7669487" cy="4524315"/>
          </a:xfrm>
          <a:prstGeom prst="rect">
            <a:avLst/>
          </a:prstGeom>
          <a:noFill/>
        </p:spPr>
        <p:txBody>
          <a:bodyPr wrap="square" rtlCol="0">
            <a:spAutoFit/>
          </a:bodyPr>
          <a:lstStyle/>
          <a:p>
            <a:pPr marL="571500" indent="-571500">
              <a:lnSpc>
                <a:spcPct val="200000"/>
              </a:lnSpc>
              <a:buFont typeface="Wingdings" panose="05000000000000000000" pitchFamily="2" charset="2"/>
              <a:buChar char="v"/>
            </a:pPr>
            <a:r>
              <a:rPr lang="en-US" sz="3600" b="1" dirty="0" smtClean="0">
                <a:solidFill>
                  <a:schemeClr val="bg1">
                    <a:lumMod val="65000"/>
                  </a:schemeClr>
                </a:solidFill>
              </a:rPr>
              <a:t>Follow the rules.</a:t>
            </a:r>
            <a:endParaRPr lang="en-US" sz="3600" b="1" dirty="0">
              <a:solidFill>
                <a:schemeClr val="bg1">
                  <a:lumMod val="65000"/>
                </a:schemeClr>
              </a:solidFill>
            </a:endParaRPr>
          </a:p>
          <a:p>
            <a:pPr marL="571500" indent="-571500">
              <a:lnSpc>
                <a:spcPct val="200000"/>
              </a:lnSpc>
              <a:buFont typeface="Wingdings" panose="05000000000000000000" pitchFamily="2" charset="2"/>
              <a:buChar char="v"/>
            </a:pPr>
            <a:r>
              <a:rPr lang="en-US" sz="3600" b="1" dirty="0" smtClean="0">
                <a:solidFill>
                  <a:schemeClr val="bg1">
                    <a:lumMod val="65000"/>
                  </a:schemeClr>
                </a:solidFill>
              </a:rPr>
              <a:t>Use BU systems for BU data.</a:t>
            </a:r>
          </a:p>
          <a:p>
            <a:pPr marL="571500" indent="-571500">
              <a:lnSpc>
                <a:spcPct val="200000"/>
              </a:lnSpc>
              <a:buFont typeface="Wingdings" panose="05000000000000000000" pitchFamily="2" charset="2"/>
              <a:buChar char="v"/>
            </a:pPr>
            <a:r>
              <a:rPr lang="en-US" sz="3600" b="1" dirty="0" smtClean="0">
                <a:solidFill>
                  <a:schemeClr val="bg1">
                    <a:lumMod val="65000"/>
                  </a:schemeClr>
                </a:solidFill>
              </a:rPr>
              <a:t>If you work remotely, work securely.</a:t>
            </a:r>
            <a:endParaRPr lang="en-US" sz="3600" b="1" dirty="0">
              <a:solidFill>
                <a:schemeClr val="bg1">
                  <a:lumMod val="65000"/>
                </a:schemeClr>
              </a:solidFill>
            </a:endParaRPr>
          </a:p>
          <a:p>
            <a:pPr marL="571500" indent="-571500">
              <a:lnSpc>
                <a:spcPct val="200000"/>
              </a:lnSpc>
              <a:buFont typeface="Wingdings" panose="05000000000000000000" pitchFamily="2" charset="2"/>
              <a:buChar char="v"/>
            </a:pPr>
            <a:r>
              <a:rPr lang="en-US" sz="3600" b="1" dirty="0" smtClean="0"/>
              <a:t>Report anything suspicious.</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30276147"/>
      </p:ext>
    </p:extLst>
  </p:cSld>
  <p:clrMapOvr>
    <a:masterClrMapping/>
  </p:clrMapOvr>
  <mc:AlternateContent xmlns:mc="http://schemas.openxmlformats.org/markup-compatibility/2006">
    <mc:Choice xmlns:p14="http://schemas.microsoft.com/office/powerpoint/2010/main" Requires="p14">
      <p:transition p14:dur="0" advTm="21337"/>
    </mc:Choice>
    <mc:Fallback>
      <p:transition advTm="213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stretch>
            <a:fillRect/>
          </a:stretch>
        </p:blipFill>
        <p:spPr>
          <a:xfrm>
            <a:off x="0" y="-1899637"/>
            <a:ext cx="12192000" cy="8109937"/>
          </a:xfrm>
          <a:prstGeom prst="rect">
            <a:avLst/>
          </a:prstGeom>
        </p:spPr>
      </p:pic>
      <p:sp>
        <p:nvSpPr>
          <p:cNvPr id="5" name="Cloud 4"/>
          <p:cNvSpPr/>
          <p:nvPr/>
        </p:nvSpPr>
        <p:spPr>
          <a:xfrm>
            <a:off x="4103155" y="-763772"/>
            <a:ext cx="5847907" cy="2498651"/>
          </a:xfrm>
          <a:prstGeom prst="cloud">
            <a:avLst/>
          </a:prstGeom>
          <a:solidFill>
            <a:srgbClr val="BA0022"/>
          </a:solidFill>
          <a:ln>
            <a:solidFill>
              <a:srgbClr val="FF0000"/>
            </a:solidFill>
          </a:ln>
          <a:effectLst>
            <a:softEdge rad="127000"/>
          </a:effectLst>
          <a:scene3d>
            <a:camera prst="perspectiveRelaxedModerately"/>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400" b="1" dirty="0" smtClean="0">
                <a:solidFill>
                  <a:schemeClr val="bg1"/>
                </a:solidFill>
              </a:rPr>
              <a:t>abuse@bu.edu</a:t>
            </a:r>
            <a:endParaRPr lang="en-US" sz="4400" b="1" dirty="0">
              <a:solidFill>
                <a:schemeClr val="bg1"/>
              </a:solidFill>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0682526"/>
      </p:ext>
    </p:extLst>
  </p:cSld>
  <p:clrMapOvr>
    <a:masterClrMapping/>
  </p:clrMapOvr>
  <mc:AlternateContent xmlns:mc="http://schemas.openxmlformats.org/markup-compatibility/2006">
    <mc:Choice xmlns:p14="http://schemas.microsoft.com/office/powerpoint/2010/main" Requires="p14">
      <p:transition p14:dur="0" advTm="9719"/>
    </mc:Choice>
    <mc:Fallback>
      <p:transition advTm="97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85431" y="216900"/>
            <a:ext cx="6579308" cy="6394212"/>
          </a:xfrm>
          <a:prstGeom prst="rect">
            <a:avLst/>
          </a:prstGeom>
          <a:ln w="228600" cap="sq" cmpd="thickThin">
            <a:solidFill>
              <a:srgbClr val="000000"/>
            </a:solidFill>
            <a:prstDash val="solid"/>
            <a:miter lim="800000"/>
          </a:ln>
          <a:effectLst>
            <a:innerShdw blurRad="76200">
              <a:srgbClr val="000000"/>
            </a:innerShdw>
          </a:effectLst>
        </p:spPr>
      </p:pic>
      <p:pic>
        <p:nvPicPr>
          <p:cNvPr id="6" name="Picture 5"/>
          <p:cNvPicPr>
            <a:picLocks noChangeAspect="1"/>
          </p:cNvPicPr>
          <p:nvPr/>
        </p:nvPicPr>
        <p:blipFill rotWithShape="1">
          <a:blip r:embed="rId6"/>
          <a:srcRect l="17029" r="47228"/>
          <a:stretch/>
        </p:blipFill>
        <p:spPr>
          <a:xfrm>
            <a:off x="881819" y="-14994"/>
            <a:ext cx="3685032" cy="6858000"/>
          </a:xfrm>
          <a:prstGeom prst="rect">
            <a:avLst/>
          </a:prstGeom>
        </p:spPr>
      </p:pic>
      <p:sp>
        <p:nvSpPr>
          <p:cNvPr id="7" name="TextBox 6"/>
          <p:cNvSpPr txBox="1"/>
          <p:nvPr/>
        </p:nvSpPr>
        <p:spPr>
          <a:xfrm>
            <a:off x="95697" y="747384"/>
            <a:ext cx="5010912" cy="923330"/>
          </a:xfrm>
          <a:prstGeom prst="rect">
            <a:avLst/>
          </a:prstGeom>
          <a:solidFill>
            <a:srgbClr val="FF0000"/>
          </a:solidFill>
          <a:effectLst>
            <a:softEdge rad="127000"/>
          </a:effectLst>
        </p:spPr>
        <p:txBody>
          <a:bodyPr wrap="square" rtlCol="0">
            <a:spAutoFit/>
          </a:bodyPr>
          <a:lstStyle/>
          <a:p>
            <a:pPr marL="457200" algn="ctr"/>
            <a:endParaRPr lang="en-US" b="1" dirty="0" smtClean="0">
              <a:solidFill>
                <a:schemeClr val="bg1">
                  <a:lumMod val="95000"/>
                </a:schemeClr>
              </a:solidFill>
            </a:endParaRPr>
          </a:p>
          <a:p>
            <a:pPr algn="ctr"/>
            <a:r>
              <a:rPr lang="en-US" b="1" dirty="0">
                <a:solidFill>
                  <a:schemeClr val="bg1">
                    <a:lumMod val="95000"/>
                  </a:schemeClr>
                </a:solidFill>
              </a:rPr>
              <a:t>https://</a:t>
            </a:r>
            <a:r>
              <a:rPr lang="en-US" b="1" dirty="0" smtClean="0">
                <a:solidFill>
                  <a:schemeClr val="bg1">
                    <a:lumMod val="95000"/>
                  </a:schemeClr>
                </a:solidFill>
              </a:rPr>
              <a:t>weblogin.bu.edu/accounts/changepw     </a:t>
            </a:r>
          </a:p>
          <a:p>
            <a:pPr marL="457200" algn="ctr"/>
            <a:endParaRPr lang="en-US" b="1" dirty="0">
              <a:solidFill>
                <a:schemeClr val="bg1">
                  <a:lumMod val="95000"/>
                </a:schemeClr>
              </a:solidFill>
            </a:endParaRPr>
          </a:p>
        </p:txBody>
      </p:sp>
      <p:sp>
        <p:nvSpPr>
          <p:cNvPr id="2" name="Rectangle 1"/>
          <p:cNvSpPr/>
          <p:nvPr/>
        </p:nvSpPr>
        <p:spPr>
          <a:xfrm>
            <a:off x="7291340" y="1481328"/>
            <a:ext cx="1051560" cy="18938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838768" y="1709076"/>
            <a:ext cx="1069520" cy="20726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43463049"/>
      </p:ext>
    </p:extLst>
  </p:cSld>
  <p:clrMapOvr>
    <a:masterClrMapping/>
  </p:clrMapOvr>
  <mc:AlternateContent xmlns:mc="http://schemas.openxmlformats.org/markup-compatibility/2006">
    <mc:Choice xmlns:p14="http://schemas.microsoft.com/office/powerpoint/2010/main" Requires="p14">
      <p:transition p14:dur="0" advTm="12311"/>
    </mc:Choice>
    <mc:Fallback>
      <p:transition advTm="123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Sequential Access Storage 4"/>
          <p:cNvSpPr/>
          <p:nvPr/>
        </p:nvSpPr>
        <p:spPr>
          <a:xfrm rot="1023411" flipH="1">
            <a:off x="4482751" y="1187151"/>
            <a:ext cx="7884225" cy="3889320"/>
          </a:xfrm>
          <a:prstGeom prst="flowChartMagneticTape">
            <a:avLst/>
          </a:prstGeom>
          <a:solidFill>
            <a:srgbClr val="FF0000"/>
          </a:solidFill>
          <a:ln>
            <a:solidFill>
              <a:srgbClr val="FF0000"/>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IS&amp;T Help Center</a:t>
            </a:r>
          </a:p>
          <a:p>
            <a:pPr algn="ctr"/>
            <a:r>
              <a:rPr lang="en-US" sz="4000" b="1" dirty="0" smtClean="0"/>
              <a:t>617-353-HELP  (4357)</a:t>
            </a:r>
            <a:endParaRPr lang="en-US" sz="4000" b="1" dirty="0"/>
          </a:p>
        </p:txBody>
      </p:sp>
      <p:pic>
        <p:nvPicPr>
          <p:cNvPr id="6" name="Picture 5"/>
          <p:cNvPicPr>
            <a:picLocks noChangeAspect="1"/>
          </p:cNvPicPr>
          <p:nvPr/>
        </p:nvPicPr>
        <p:blipFill rotWithShape="1">
          <a:blip r:embed="rId5"/>
          <a:srcRect l="17029" r="47228"/>
          <a:stretch/>
        </p:blipFill>
        <p:spPr>
          <a:xfrm>
            <a:off x="881819" y="-14994"/>
            <a:ext cx="3685032"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28201431"/>
      </p:ext>
    </p:extLst>
  </p:cSld>
  <p:clrMapOvr>
    <a:masterClrMapping/>
  </p:clrMapOvr>
  <mc:AlternateContent xmlns:mc="http://schemas.openxmlformats.org/markup-compatibility/2006">
    <mc:Choice xmlns:p14="http://schemas.microsoft.com/office/powerpoint/2010/main" Requires="p14">
      <p:transition p14:dur="0" advTm="13183"/>
    </mc:Choice>
    <mc:Fallback>
      <p:transition advTm="131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a:srcRect l="45464" t="-38" r="15092" b="812"/>
          <a:stretch/>
        </p:blipFill>
        <p:spPr>
          <a:xfrm>
            <a:off x="8077200" y="-27432"/>
            <a:ext cx="4114800" cy="6885432"/>
          </a:xfrm>
          <a:prstGeom prst="rect">
            <a:avLst/>
          </a:prstGeom>
        </p:spPr>
      </p:pic>
      <p:sp>
        <p:nvSpPr>
          <p:cNvPr id="3" name="TextBox 2"/>
          <p:cNvSpPr txBox="1"/>
          <p:nvPr/>
        </p:nvSpPr>
        <p:spPr>
          <a:xfrm>
            <a:off x="560451" y="814572"/>
            <a:ext cx="6693408" cy="5201424"/>
          </a:xfrm>
          <a:prstGeom prst="rect">
            <a:avLst/>
          </a:prstGeom>
          <a:solidFill>
            <a:schemeClr val="bg1"/>
          </a:solidFill>
          <a:effectLst>
            <a:softEdge rad="317500"/>
          </a:effectLst>
        </p:spPr>
        <p:txBody>
          <a:bodyPr wrap="square" rtlCol="0">
            <a:spAutoFit/>
          </a:bodyPr>
          <a:lstStyle/>
          <a:p>
            <a:pPr marL="0" lvl="2" algn="ctr"/>
            <a:r>
              <a:rPr lang="en-US" sz="4400" b="1" dirty="0" smtClean="0"/>
              <a:t>Report any</a:t>
            </a:r>
          </a:p>
          <a:p>
            <a:pPr marL="0" lvl="2" algn="ctr"/>
            <a:r>
              <a:rPr lang="en-US" sz="4400" b="1" dirty="0" smtClean="0"/>
              <a:t>suspected data breach</a:t>
            </a:r>
          </a:p>
          <a:p>
            <a:pPr marL="0" lvl="2" algn="ctr"/>
            <a:r>
              <a:rPr lang="en-US" sz="4400" b="1" u="sng" dirty="0" smtClean="0"/>
              <a:t>immediately</a:t>
            </a:r>
            <a:r>
              <a:rPr lang="en-US" sz="4400" b="1" dirty="0" smtClean="0"/>
              <a:t>.</a:t>
            </a:r>
          </a:p>
          <a:p>
            <a:pPr marL="0" lvl="2" algn="ctr"/>
            <a:endParaRPr lang="en-US" sz="4400" dirty="0" smtClean="0"/>
          </a:p>
          <a:p>
            <a:pPr marL="0" lvl="2" algn="ctr"/>
            <a:r>
              <a:rPr lang="en-US" sz="4400" dirty="0" smtClean="0"/>
              <a:t>Incident Response Team</a:t>
            </a:r>
          </a:p>
          <a:p>
            <a:pPr marL="0" lvl="2" algn="ctr"/>
            <a:endParaRPr lang="en-US" sz="1200" dirty="0" smtClean="0"/>
          </a:p>
          <a:p>
            <a:pPr marL="0" lvl="2" algn="ctr"/>
            <a:r>
              <a:rPr lang="en-US" sz="4400" dirty="0" smtClean="0"/>
              <a:t>Email:   irt@bu.edu</a:t>
            </a:r>
            <a:endParaRPr lang="en-US" sz="4400" dirty="0"/>
          </a:p>
          <a:p>
            <a:pPr marL="0" lvl="2" algn="ctr"/>
            <a:endParaRPr lang="en-US" sz="1200" dirty="0" smtClean="0"/>
          </a:p>
          <a:p>
            <a:pPr marL="0" lvl="2" algn="ctr"/>
            <a:r>
              <a:rPr lang="en-US" sz="4400" dirty="0" smtClean="0"/>
              <a:t>Phone</a:t>
            </a:r>
            <a:r>
              <a:rPr lang="en-US" sz="4400" dirty="0"/>
              <a:t>: </a:t>
            </a:r>
            <a:r>
              <a:rPr lang="en-US" sz="4400" dirty="0" smtClean="0"/>
              <a:t>  617-358-1100</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50620653"/>
      </p:ext>
    </p:extLst>
  </p:cSld>
  <p:clrMapOvr>
    <a:masterClrMapping/>
  </p:clrMapOvr>
  <mc:AlternateContent xmlns:mc="http://schemas.openxmlformats.org/markup-compatibility/2006">
    <mc:Choice xmlns:p14="http://schemas.microsoft.com/office/powerpoint/2010/main" Requires="p14">
      <p:transition p14:dur="0" advTm="17383"/>
    </mc:Choice>
    <mc:Fallback>
      <p:transition advTm="173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stretch>
            <a:fillRect/>
          </a:stretch>
        </p:blipFill>
        <p:spPr>
          <a:xfrm>
            <a:off x="0" y="-927893"/>
            <a:ext cx="12192000" cy="7785893"/>
          </a:xfrm>
          <a:prstGeom prst="rect">
            <a:avLst/>
          </a:prstGeom>
        </p:spPr>
      </p:pic>
      <p:sp>
        <p:nvSpPr>
          <p:cNvPr id="5" name="Cloud 4"/>
          <p:cNvSpPr/>
          <p:nvPr/>
        </p:nvSpPr>
        <p:spPr>
          <a:xfrm>
            <a:off x="3179135" y="-265812"/>
            <a:ext cx="8484781" cy="2083980"/>
          </a:xfrm>
          <a:prstGeom prst="cloud">
            <a:avLst/>
          </a:prstGeom>
          <a:gradFill>
            <a:gsLst>
              <a:gs pos="0">
                <a:schemeClr val="accent1">
                  <a:lumMod val="5000"/>
                  <a:lumOff val="95000"/>
                  <a:alpha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4000" b="1" dirty="0">
              <a:solidFill>
                <a:srgbClr val="FF0000"/>
              </a:solidFill>
            </a:endParaRPr>
          </a:p>
          <a:p>
            <a:pPr lvl="0" algn="ctr"/>
            <a:r>
              <a:rPr lang="en-US" sz="4000" b="1" dirty="0">
                <a:solidFill>
                  <a:srgbClr val="FF0000"/>
                </a:solidFill>
              </a:rPr>
              <a:t>www.bu.edu/tech</a:t>
            </a:r>
          </a:p>
          <a:p>
            <a:pPr lvl="0" algn="ctr"/>
            <a:r>
              <a:rPr lang="en-US" sz="4000" b="1" dirty="0">
                <a:solidFill>
                  <a:srgbClr val="FF0000"/>
                </a:solidFill>
              </a:rPr>
              <a:t>www.bu.edu/compliance</a:t>
            </a:r>
          </a:p>
          <a:p>
            <a:pPr lvl="0" algn="ctr"/>
            <a:endParaRPr lang="en-US" sz="4000" b="1" dirty="0">
              <a:solidFill>
                <a:srgbClr val="FF0000"/>
              </a:solidFill>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00150250"/>
      </p:ext>
    </p:extLst>
  </p:cSld>
  <p:clrMapOvr>
    <a:masterClrMapping/>
  </p:clrMapOvr>
  <mc:AlternateContent xmlns:mc="http://schemas.openxmlformats.org/markup-compatibility/2006">
    <mc:Choice xmlns:p14="http://schemas.microsoft.com/office/powerpoint/2010/main" Requires="p14">
      <p:transition p14:dur="0" advTm="17991"/>
    </mc:Choice>
    <mc:Fallback>
      <p:transition advTm="179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43731A994159F4E974107E2A902CBD9" ma:contentTypeVersion="2" ma:contentTypeDescription="Create a new document." ma:contentTypeScope="" ma:versionID="236c9dddb0e182e37ae09fe145201018">
  <xsd:schema xmlns:xsd="http://www.w3.org/2001/XMLSchema" xmlns:xs="http://www.w3.org/2001/XMLSchema" xmlns:p="http://schemas.microsoft.com/office/2006/metadata/properties" xmlns:ns2="c50d0a45-9ed3-41f2-96e5-52cd227b3449" targetNamespace="http://schemas.microsoft.com/office/2006/metadata/properties" ma:root="true" ma:fieldsID="d71f7e328b25668078ff3d1be8e83586" ns2:_="">
    <xsd:import namespace="c50d0a45-9ed3-41f2-96e5-52cd227b3449"/>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0d0a45-9ed3-41f2-96e5-52cd227b344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607871-4A9F-432D-9DD3-21007B4106C0}">
  <ds:schemaRefs>
    <ds:schemaRef ds:uri="c50d0a45-9ed3-41f2-96e5-52cd227b3449"/>
    <ds:schemaRef ds:uri="http://schemas.microsoft.com/office/2006/documentManagement/types"/>
    <ds:schemaRef ds:uri="http://www.w3.org/XML/1998/namespace"/>
    <ds:schemaRef ds:uri="http://schemas.microsoft.com/office/2006/metadata/properties"/>
    <ds:schemaRef ds:uri="http://purl.org/dc/terms/"/>
    <ds:schemaRef ds:uri="http://purl.org/dc/dcmitype/"/>
    <ds:schemaRef ds:uri="http://schemas.microsoft.com/office/infopath/2007/PartnerControls"/>
    <ds:schemaRef ds:uri="http://purl.org/dc/elements/1.1/"/>
    <ds:schemaRef ds:uri="http://schemas.openxmlformats.org/package/2006/metadata/core-properties"/>
  </ds:schemaRefs>
</ds:datastoreItem>
</file>

<file path=customXml/itemProps2.xml><?xml version="1.0" encoding="utf-8"?>
<ds:datastoreItem xmlns:ds="http://schemas.openxmlformats.org/officeDocument/2006/customXml" ds:itemID="{11444730-F345-4619-AF89-6362D7D7AD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0d0a45-9ed3-41f2-96e5-52cd227b34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6F4C261-6A39-45D8-9BD6-D01AF72686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1322</TotalTime>
  <Words>877</Words>
  <Application>Microsoft Office PowerPoint</Application>
  <PresentationFormat>Widescreen</PresentationFormat>
  <Paragraphs>114</Paragraphs>
  <Slides>22</Slides>
  <Notes>22</Notes>
  <HiddenSlides>0</HiddenSlides>
  <MMClips>24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Boston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Yaptenco, Monique F</dc:creator>
  <cp:lastModifiedBy>Yaptenco, Monique F</cp:lastModifiedBy>
  <cp:revision>144</cp:revision>
  <cp:lastPrinted>2016-03-03T16:27:39Z</cp:lastPrinted>
  <dcterms:created xsi:type="dcterms:W3CDTF">2016-02-09T15:24:26Z</dcterms:created>
  <dcterms:modified xsi:type="dcterms:W3CDTF">2016-03-30T12:55:41Z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0x010100443731A994159F4E974107E2A902CBD9</vt:lpwstr>
  </property>
</Properties>
</file>