
<file path=[Content_Types].xml><?xml version="1.0" encoding="utf-8"?>
<Types xmlns="http://schemas.openxmlformats.org/package/2006/content-types">
  <Override PartName="/ppt/slideLayouts/slideLayout10.xml" ContentType="application/vnd.openxmlformats-officedocument.presentationml.slideLayout+xml"/>
  <Default Extension="gif" ContentType="image/gif"/>
  <Override PartName="/ppt/slides/slide69.xml" ContentType="application/vnd.openxmlformats-officedocument.presentationml.slide+xml"/>
  <Override PartName="/ppt/slides/slide14.xml" ContentType="application/vnd.openxmlformats-officedocument.presentationml.slide+xml"/>
  <Default Extension="rels" ContentType="application/vnd.openxmlformats-package.relationships+xml"/>
  <Override PartName="/ppt/slides/slide62.xml" ContentType="application/vnd.openxmlformats-officedocument.presentationml.slide+xml"/>
  <Override PartName="/ppt/slides/slide78.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68.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slides/slide61.xml" ContentType="application/vnd.openxmlformats-officedocument.presentationml.slide+xml"/>
  <Override PartName="/ppt/slides/slide77.xml" ContentType="application/vnd.openxmlformats-officedocument.presentationml.slide+xml"/>
  <Override PartName="/ppt/slides/slide44.xml" ContentType="application/vnd.openxmlformats-officedocument.presentationml.slide+xml"/>
  <Override PartName="/ppt/slides/slide27.xml" ContentType="application/vnd.openxmlformats-officedocument.presentationml.slide+xml"/>
  <Override PartName="/ppt/slides/slide53.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84.xml" ContentType="application/vnd.openxmlformats-officedocument.presentationml.slide+xml"/>
  <Override PartName="/ppt/slideLayouts/slideLayout4.xml" ContentType="application/vnd.openxmlformats-officedocument.presentationml.slideLayout+xml"/>
  <Default Extension="png" ContentType="image/png"/>
  <Override PartName="/ppt/slides/slide67.xml" ContentType="application/vnd.openxmlformats-officedocument.presentationml.slide+xml"/>
  <Override PartName="/ppt/slides/slide12.xml" ContentType="application/vnd.openxmlformats-officedocument.presentationml.slide+xml"/>
  <Override PartName="/ppt/slides/slide60.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slides/slide43.xml" ContentType="application/vnd.openxmlformats-officedocument.presentationml.slide+xml"/>
  <Override PartName="/ppt/slides/slide59.xml" ContentType="application/vnd.openxmlformats-officedocument.presentationml.slide+xml"/>
  <Override PartName="/ppt/slides/slide26.xml" ContentType="application/vnd.openxmlformats-officedocument.presentationml.slide+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83.xml" ContentType="application/vnd.openxmlformats-officedocument.presentationml.slide+xml"/>
  <Override PartName="/ppt/slideLayouts/slideLayout3.xml" ContentType="application/vnd.openxmlformats-officedocument.presentationml.slideLayout+xml"/>
  <Override PartName="/ppt/slides/slide66.xml" ContentType="application/vnd.openxmlformats-officedocument.presentationml.slide+xml"/>
  <Override PartName="/ppt/slides/slide11.xml" ContentType="application/vnd.openxmlformats-officedocument.presentationml.slide+xml"/>
  <Override PartName="/ppt/slides/slide49.xml" ContentType="application/vnd.openxmlformats-officedocument.presentationml.slide+xml"/>
  <Override PartName="/ppt/slides/slide75.xml" ContentType="application/vnd.openxmlformats-officedocument.presentationml.slide+xml"/>
  <Override PartName="/ppt/slides/slide42.xml" ContentType="application/vnd.openxmlformats-officedocument.presentationml.slide+xml"/>
  <Override PartName="/ppt/slides/slide58.xml" ContentType="application/vnd.openxmlformats-officedocument.presentationml.slide+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82.xml" ContentType="application/vnd.openxmlformats-officedocument.presentationml.slide+xml"/>
  <Override PartName="/ppt/slideLayouts/slideLayout2.xml" ContentType="application/vnd.openxmlformats-officedocument.presentationml.slideLayout+xml"/>
  <Override PartName="/ppt/slides/slide65.xml" ContentType="application/vnd.openxmlformats-officedocument.presentationml.slide+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slides/slide74.xml" ContentType="application/vnd.openxmlformats-officedocument.presentationml.slide+xml"/>
  <Override PartName="/ppt/slides/slide41.xml" ContentType="application/vnd.openxmlformats-officedocument.presentationml.slide+xml"/>
  <Override PartName="/ppt/slides/slide57.xml" ContentType="application/vnd.openxmlformats-officedocument.presentationml.slide+xml"/>
  <Override PartName="/ppt/slides/slide24.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81.xml" ContentType="application/vnd.openxmlformats-officedocument.presentationml.slide+xml"/>
  <Override PartName="/ppt/slideLayouts/slideLayout1.xml" ContentType="application/vnd.openxmlformats-officedocument.presentationml.slideLayout+xml"/>
  <Override PartName="/ppt/viewProps.xml" ContentType="application/vnd.openxmlformats-officedocument.presentationml.viewProps+xml"/>
  <Override PartName="/ppt/slides/slide64.xml" ContentType="application/vnd.openxmlformats-officedocument.presentationml.slide+xml"/>
  <Default Extension="jpeg" ContentType="image/jpeg"/>
  <Override PartName="/ppt/slides/slide47.xml" ContentType="application/vnd.openxmlformats-officedocument.presentationml.slide+xml"/>
  <Override PartName="/ppt/slides/slide73.xml" ContentType="application/vnd.openxmlformats-officedocument.presentationml.slide+xml"/>
  <Override PartName="/ppt/slides/slide40.xml" ContentType="application/vnd.openxmlformats-officedocument.presentationml.slide+xml"/>
  <Override PartName="/ppt/slides/slide56.xml" ContentType="application/vnd.openxmlformats-officedocument.presentationml.slide+xml"/>
  <Override PartName="/ppt/slides/slide23.xml" ContentType="application/vnd.openxmlformats-officedocument.presentationml.slide+xml"/>
  <Override PartName="/ppt/slides/slide39.xml" ContentType="application/vnd.openxmlformats-officedocument.presentationml.slide+xml"/>
  <Override PartName="/ppt/slideLayouts/slideLayout11.xml" ContentType="application/vnd.openxmlformats-officedocument.presentationml.slideLayout+xml"/>
  <Override PartName="/ppt/slides/slide7.xml" ContentType="application/vnd.openxmlformats-officedocument.presentationml.slide+xml"/>
  <Override PartName="/ppt/slides/slide71.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slides/slide15.xml" ContentType="application/vnd.openxmlformats-officedocument.presentationml.slide+xml"/>
  <Override PartName="/ppt/slides/slide80.xml" ContentType="application/vnd.openxmlformats-officedocument.presentationml.slide+xml"/>
  <Override PartName="/ppt/slides/slide63.xml" ContentType="application/vnd.openxmlformats-officedocument.presentationml.slide+xml"/>
  <Override PartName="/ppt/slides/slide79.xml" ContentType="application/vnd.openxmlformats-officedocument.presentationml.slide+xml"/>
  <Override PartName="/ppt/slides/slide46.xml" ContentType="application/vnd.openxmlformats-officedocument.presentationml.slide+xml"/>
  <Override PartName="/ppt/slides/slide72.xml" ContentType="application/vnd.openxmlformats-officedocument.presentationml.slide+xml"/>
  <Override PartName="/ppt/slides/slide29.xml" ContentType="application/vnd.openxmlformats-officedocument.presentationml.slide+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Default Extension="bin" ContentType="application/vnd.openxmlformats-officedocument.presentationml.printerSettings"/>
  <Override PartName="/ppt/slides/slide70.xml" ContentType="application/vnd.openxmlformats-officedocument.presentationml.slide+xml"/>
  <Override PartName="/ppt/slides/slide31.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80" r:id="rId3"/>
    <p:sldId id="288" r:id="rId4"/>
    <p:sldId id="336" r:id="rId5"/>
    <p:sldId id="344" r:id="rId6"/>
    <p:sldId id="345" r:id="rId7"/>
    <p:sldId id="319" r:id="rId8"/>
    <p:sldId id="335" r:id="rId9"/>
    <p:sldId id="294" r:id="rId10"/>
    <p:sldId id="326" r:id="rId11"/>
    <p:sldId id="289" r:id="rId12"/>
    <p:sldId id="290" r:id="rId13"/>
    <p:sldId id="302" r:id="rId14"/>
    <p:sldId id="303" r:id="rId15"/>
    <p:sldId id="305" r:id="rId16"/>
    <p:sldId id="296" r:id="rId17"/>
    <p:sldId id="299" r:id="rId18"/>
    <p:sldId id="295" r:id="rId19"/>
    <p:sldId id="300" r:id="rId20"/>
    <p:sldId id="298" r:id="rId21"/>
    <p:sldId id="297" r:id="rId22"/>
    <p:sldId id="320" r:id="rId23"/>
    <p:sldId id="281" r:id="rId24"/>
    <p:sldId id="282" r:id="rId25"/>
    <p:sldId id="291" r:id="rId26"/>
    <p:sldId id="328" r:id="rId27"/>
    <p:sldId id="284" r:id="rId28"/>
    <p:sldId id="329" r:id="rId29"/>
    <p:sldId id="311" r:id="rId30"/>
    <p:sldId id="313" r:id="rId31"/>
    <p:sldId id="312" r:id="rId32"/>
    <p:sldId id="315" r:id="rId33"/>
    <p:sldId id="316" r:id="rId34"/>
    <p:sldId id="317" r:id="rId35"/>
    <p:sldId id="318" r:id="rId36"/>
    <p:sldId id="308" r:id="rId37"/>
    <p:sldId id="314" r:id="rId38"/>
    <p:sldId id="309" r:id="rId39"/>
    <p:sldId id="310" r:id="rId40"/>
    <p:sldId id="293" r:id="rId41"/>
    <p:sldId id="286" r:id="rId42"/>
    <p:sldId id="334" r:id="rId43"/>
    <p:sldId id="260" r:id="rId44"/>
    <p:sldId id="276" r:id="rId45"/>
    <p:sldId id="339" r:id="rId46"/>
    <p:sldId id="338" r:id="rId47"/>
    <p:sldId id="340" r:id="rId48"/>
    <p:sldId id="342" r:id="rId49"/>
    <p:sldId id="343" r:id="rId50"/>
    <p:sldId id="267" r:id="rId51"/>
    <p:sldId id="346" r:id="rId52"/>
    <p:sldId id="273" r:id="rId53"/>
    <p:sldId id="327" r:id="rId54"/>
    <p:sldId id="263" r:id="rId55"/>
    <p:sldId id="265" r:id="rId56"/>
    <p:sldId id="258" r:id="rId57"/>
    <p:sldId id="337" r:id="rId58"/>
    <p:sldId id="321" r:id="rId59"/>
    <p:sldId id="322" r:id="rId60"/>
    <p:sldId id="323" r:id="rId61"/>
    <p:sldId id="330" r:id="rId62"/>
    <p:sldId id="341" r:id="rId63"/>
    <p:sldId id="331" r:id="rId64"/>
    <p:sldId id="324" r:id="rId65"/>
    <p:sldId id="325" r:id="rId66"/>
    <p:sldId id="268" r:id="rId67"/>
    <p:sldId id="306" r:id="rId68"/>
    <p:sldId id="274" r:id="rId69"/>
    <p:sldId id="264" r:id="rId70"/>
    <p:sldId id="279" r:id="rId71"/>
    <p:sldId id="304" r:id="rId72"/>
    <p:sldId id="275" r:id="rId73"/>
    <p:sldId id="278" r:id="rId74"/>
    <p:sldId id="352" r:id="rId75"/>
    <p:sldId id="269" r:id="rId76"/>
    <p:sldId id="332" r:id="rId77"/>
    <p:sldId id="347" r:id="rId78"/>
    <p:sldId id="348" r:id="rId79"/>
    <p:sldId id="333" r:id="rId80"/>
    <p:sldId id="350" r:id="rId81"/>
    <p:sldId id="349" r:id="rId82"/>
    <p:sldId id="351" r:id="rId83"/>
    <p:sldId id="259" r:id="rId84"/>
    <p:sldId id="272" r:id="rId8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502" autoAdjust="0"/>
    <p:restoredTop sz="94660"/>
  </p:normalViewPr>
  <p:slideViewPr>
    <p:cSldViewPr snapToGrid="0" snapToObjects="1">
      <p:cViewPr varScale="1">
        <p:scale>
          <a:sx n="87" d="100"/>
          <a:sy n="87" d="100"/>
        </p:scale>
        <p:origin x="-104" y="-12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printerSettings" Target="printerSettings/printerSettings1.bin"/><Relationship Id="rId87" Type="http://schemas.openxmlformats.org/officeDocument/2006/relationships/presProps" Target="presProps.xml"/><Relationship Id="rId88" Type="http://schemas.openxmlformats.org/officeDocument/2006/relationships/viewProps" Target="viewProps.xml"/><Relationship Id="rId8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218AE1-C899-8743-9887-0C20B1CFFA0B}" type="datetimeFigureOut">
              <a:rPr lang="en-US" smtClean="0"/>
              <a:pPr/>
              <a:t>11/15/12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218AE1-C899-8743-9887-0C20B1CFFA0B}" type="datetimeFigureOut">
              <a:rPr lang="en-US" smtClean="0"/>
              <a:pPr/>
              <a:t>11/15/12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218AE1-C899-8743-9887-0C20B1CFFA0B}" type="datetimeFigureOut">
              <a:rPr lang="en-US" smtClean="0"/>
              <a:pPr/>
              <a:t>11/15/12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218AE1-C899-8743-9887-0C20B1CFFA0B}" type="datetimeFigureOut">
              <a:rPr lang="en-US" smtClean="0"/>
              <a:pPr/>
              <a:t>11/15/12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218AE1-C899-8743-9887-0C20B1CFFA0B}" type="datetimeFigureOut">
              <a:rPr lang="en-US" smtClean="0"/>
              <a:pPr/>
              <a:t>11/15/12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218AE1-C899-8743-9887-0C20B1CFFA0B}" type="datetimeFigureOut">
              <a:rPr lang="en-US" smtClean="0"/>
              <a:pPr/>
              <a:t>11/15/12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218AE1-C899-8743-9887-0C20B1CFFA0B}" type="datetimeFigureOut">
              <a:rPr lang="en-US" smtClean="0"/>
              <a:pPr/>
              <a:t>11/15/12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218AE1-C899-8743-9887-0C20B1CFFA0B}" type="datetimeFigureOut">
              <a:rPr lang="en-US" smtClean="0"/>
              <a:pPr/>
              <a:t>11/15/12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218AE1-C899-8743-9887-0C20B1CFFA0B}" type="datetimeFigureOut">
              <a:rPr lang="en-US" smtClean="0"/>
              <a:pPr/>
              <a:t>11/15/12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218AE1-C899-8743-9887-0C20B1CFFA0B}" type="datetimeFigureOut">
              <a:rPr lang="en-US" smtClean="0"/>
              <a:pPr/>
              <a:t>11/15/12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218AE1-C899-8743-9887-0C20B1CFFA0B}" type="datetimeFigureOut">
              <a:rPr lang="en-US" smtClean="0"/>
              <a:pPr/>
              <a:t>11/15/12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4B2FB-2105-DA4A-BAB7-D7B08D3D01F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218AE1-C899-8743-9887-0C20B1CFFA0B}" type="datetimeFigureOut">
              <a:rPr lang="en-US" smtClean="0"/>
              <a:pPr/>
              <a:t>11/15/12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F4B2FB-2105-DA4A-BAB7-D7B08D3D01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eg"/><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eg"/><Relationship Id="rId3"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 Id="rId3"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eg"/><Relationship Id="rId3"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jpeg"/><Relationship Id="rId3" Type="http://schemas.openxmlformats.org/officeDocument/2006/relationships/image" Target="../media/image2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8.jpeg"/><Relationship Id="rId3" Type="http://schemas.openxmlformats.org/officeDocument/2006/relationships/image" Target="../media/image39.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gif"/><Relationship Id="rId3" Type="http://schemas.openxmlformats.org/officeDocument/2006/relationships/image" Target="../media/image43.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5.jpeg"/><Relationship Id="rId3" Type="http://schemas.openxmlformats.org/officeDocument/2006/relationships/image" Target="../media/image46.gi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9.png"/><Relationship Id="rId3" Type="http://schemas.openxmlformats.org/officeDocument/2006/relationships/image" Target="../media/image50.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2.jpeg"/><Relationship Id="rId3" Type="http://schemas.openxmlformats.org/officeDocument/2006/relationships/image" Target="../media/image53.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4.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5.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7.jpeg"/><Relationship Id="rId3" Type="http://schemas.openxmlformats.org/officeDocument/2006/relationships/image" Target="../media/image58.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9.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3.jpeg"/><Relationship Id="rId3" Type="http://schemas.openxmlformats.org/officeDocument/2006/relationships/image" Target="../media/image64.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6.jpeg"/><Relationship Id="rId3" Type="http://schemas.openxmlformats.org/officeDocument/2006/relationships/image" Target="../media/image67.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8.jpeg"/><Relationship Id="rId3" Type="http://schemas.openxmlformats.org/officeDocument/2006/relationships/image" Target="../media/image69.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1.jpeg"/><Relationship Id="rId3" Type="http://schemas.openxmlformats.org/officeDocument/2006/relationships/image" Target="../media/image72.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7.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8.jpeg"/><Relationship Id="rId3" Type="http://schemas.openxmlformats.org/officeDocument/2006/relationships/image" Target="../media/image79.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1.gi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2.jpeg"/><Relationship Id="rId3" Type="http://schemas.openxmlformats.org/officeDocument/2006/relationships/image" Target="../media/image83.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6.jpeg"/><Relationship Id="rId3" Type="http://schemas.openxmlformats.org/officeDocument/2006/relationships/image" Target="../media/image87.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8.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0.jpeg"/><Relationship Id="rId3" Type="http://schemas.openxmlformats.org/officeDocument/2006/relationships/image" Target="../media/image91.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6.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8.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0.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1.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400" dirty="0" smtClean="0">
                <a:solidFill>
                  <a:srgbClr val="800000"/>
                </a:solidFill>
              </a:rPr>
              <a:t>Jason (</a:t>
            </a:r>
            <a:r>
              <a:rPr lang="en-US" sz="5400" dirty="0" err="1" smtClean="0">
                <a:solidFill>
                  <a:srgbClr val="800000"/>
                </a:solidFill>
              </a:rPr>
              <a:t>Iason</a:t>
            </a:r>
            <a:r>
              <a:rPr lang="en-US" sz="5400" dirty="0" smtClean="0">
                <a:solidFill>
                  <a:srgbClr val="800000"/>
                </a:solidFill>
              </a:rPr>
              <a:t>) and </a:t>
            </a:r>
            <a:r>
              <a:rPr lang="en-US" sz="5400" dirty="0" err="1" smtClean="0">
                <a:solidFill>
                  <a:srgbClr val="800000"/>
                </a:solidFill>
              </a:rPr>
              <a:t>Medea</a:t>
            </a:r>
            <a:endParaRPr lang="en-US" sz="5400" dirty="0">
              <a:solidFill>
                <a:srgbClr val="800000"/>
              </a:solidFill>
            </a:endParaRPr>
          </a:p>
        </p:txBody>
      </p:sp>
      <p:sp>
        <p:nvSpPr>
          <p:cNvPr id="3" name="Subtitle 2"/>
          <p:cNvSpPr>
            <a:spLocks noGrp="1"/>
          </p:cNvSpPr>
          <p:nvPr>
            <p:ph type="subTitle" idx="1"/>
          </p:nvPr>
        </p:nvSpPr>
        <p:spPr/>
        <p:txBody>
          <a:bodyPr>
            <a:normAutofit/>
          </a:bodyPr>
          <a:lstStyle/>
          <a:p>
            <a:r>
              <a:rPr lang="en-US" sz="4400" dirty="0" smtClean="0">
                <a:solidFill>
                  <a:srgbClr val="000090"/>
                </a:solidFill>
              </a:rPr>
              <a:t>The</a:t>
            </a:r>
          </a:p>
          <a:p>
            <a:r>
              <a:rPr lang="en-US" sz="4400" dirty="0" smtClean="0">
                <a:solidFill>
                  <a:srgbClr val="000090"/>
                </a:solidFill>
              </a:rPr>
              <a:t>Foreign Legions</a:t>
            </a:r>
            <a:endParaRPr lang="en-US" sz="4400" dirty="0">
              <a:solidFill>
                <a:srgbClr val="00009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solidFill>
                  <a:schemeClr val="tx2">
                    <a:lumMod val="50000"/>
                  </a:schemeClr>
                </a:solidFill>
              </a:rPr>
              <a:t>Jason with the Golden Fleece</a:t>
            </a:r>
            <a:endParaRPr lang="en-US" sz="4800" dirty="0">
              <a:solidFill>
                <a:schemeClr val="tx2">
                  <a:lumMod val="50000"/>
                </a:schemeClr>
              </a:solidFill>
            </a:endParaRPr>
          </a:p>
        </p:txBody>
      </p:sp>
      <p:pic>
        <p:nvPicPr>
          <p:cNvPr id="4" name="Content Placeholder 3" descr="jason_fleece.jpg"/>
          <p:cNvPicPr>
            <a:picLocks noGrp="1" noChangeAspect="1"/>
          </p:cNvPicPr>
          <p:nvPr>
            <p:ph sz="half" idx="1"/>
          </p:nvPr>
        </p:nvPicPr>
        <p:blipFill>
          <a:blip r:embed="rId2"/>
          <a:srcRect l="-15685" r="-15685"/>
          <a:stretch>
            <a:fillRect/>
          </a:stretch>
        </p:blipFill>
        <p:spPr/>
      </p:pic>
      <p:pic>
        <p:nvPicPr>
          <p:cNvPr id="6" name="Content Placeholder 5" descr="jason_and_the_golden_fleece_poster-recc044d837804121b808a3063c5e1078_a3ph_400.jpg"/>
          <p:cNvPicPr>
            <a:picLocks noGrp="1" noChangeAspect="1"/>
          </p:cNvPicPr>
          <p:nvPr>
            <p:ph sz="half" idx="2"/>
          </p:nvPr>
        </p:nvPicPr>
        <p:blipFill>
          <a:blip r:embed="rId3"/>
          <a:srcRect t="-6034" b="-6034"/>
          <a:stretch>
            <a:fillRect/>
          </a:stretch>
        </p:blip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4800" dirty="0" smtClean="0">
                <a:solidFill>
                  <a:schemeClr val="bg2">
                    <a:lumMod val="25000"/>
                  </a:schemeClr>
                </a:solidFill>
              </a:rPr>
              <a:t>Jason with the Golden Fleece</a:t>
            </a:r>
            <a:endParaRPr lang="en-US" sz="4800" dirty="0">
              <a:solidFill>
                <a:schemeClr val="bg2">
                  <a:lumMod val="25000"/>
                </a:schemeClr>
              </a:solidFill>
            </a:endParaRPr>
          </a:p>
        </p:txBody>
      </p:sp>
      <p:pic>
        <p:nvPicPr>
          <p:cNvPr id="9" name="Content Placeholder 8" descr="jason&amp;fleece.jpg"/>
          <p:cNvPicPr>
            <a:picLocks noGrp="1" noChangeAspect="1"/>
          </p:cNvPicPr>
          <p:nvPr>
            <p:ph idx="1"/>
          </p:nvPr>
        </p:nvPicPr>
        <p:blipFill>
          <a:blip r:embed="rId2"/>
          <a:srcRect l="-109566" r="-109566"/>
          <a:stretch>
            <a:fillRect/>
          </a:stretch>
        </p:blipFill>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800" dirty="0" smtClean="0">
                <a:solidFill>
                  <a:srgbClr val="FF0000"/>
                </a:solidFill>
              </a:rPr>
              <a:t>Jason with the Golden Fleece</a:t>
            </a:r>
            <a:endParaRPr lang="en-US" sz="4800" dirty="0">
              <a:solidFill>
                <a:srgbClr val="FF0000"/>
              </a:solidFill>
            </a:endParaRPr>
          </a:p>
        </p:txBody>
      </p:sp>
      <p:pic>
        <p:nvPicPr>
          <p:cNvPr id="7" name="Content Placeholder 6" descr="3753496566_2bbdb96d06.jpg"/>
          <p:cNvPicPr>
            <a:picLocks noGrp="1" noChangeAspect="1"/>
          </p:cNvPicPr>
          <p:nvPr>
            <p:ph sz="half" idx="1"/>
          </p:nvPr>
        </p:nvPicPr>
        <p:blipFill>
          <a:blip r:embed="rId2"/>
          <a:srcRect l="-16991" r="-16991"/>
          <a:stretch>
            <a:fillRect/>
          </a:stretch>
        </p:blipFill>
        <p:spPr/>
      </p:pic>
      <p:pic>
        <p:nvPicPr>
          <p:cNvPr id="8" name="Content Placeholder 7" descr="Amanita+muscaria.jpg"/>
          <p:cNvPicPr>
            <a:picLocks noGrp="1" noChangeAspect="1"/>
          </p:cNvPicPr>
          <p:nvPr>
            <p:ph sz="half" idx="2"/>
          </p:nvPr>
        </p:nvPicPr>
        <p:blipFill>
          <a:blip r:embed="rId3"/>
          <a:srcRect t="-24712" b="-24712"/>
          <a:stretch>
            <a:fillRect/>
          </a:stretch>
        </p:blipFill>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Fleece and Apple are Homonymous</a:t>
            </a:r>
            <a:endParaRPr lang="en-US" dirty="0"/>
          </a:p>
        </p:txBody>
      </p:sp>
      <p:pic>
        <p:nvPicPr>
          <p:cNvPr id="5" name="Content Placeholder 4" descr="images-1.jpg"/>
          <p:cNvPicPr>
            <a:picLocks noGrp="1" noChangeAspect="1"/>
          </p:cNvPicPr>
          <p:nvPr>
            <p:ph sz="half" idx="1"/>
          </p:nvPr>
        </p:nvPicPr>
        <p:blipFill>
          <a:blip r:embed="rId2"/>
          <a:srcRect t="-6034" b="-6034"/>
          <a:stretch>
            <a:fillRect/>
          </a:stretch>
        </p:blipFill>
        <p:spPr/>
      </p:pic>
      <p:pic>
        <p:nvPicPr>
          <p:cNvPr id="6" name="Content Placeholder 5" descr="images.jpg"/>
          <p:cNvPicPr>
            <a:picLocks noGrp="1" noChangeAspect="1"/>
          </p:cNvPicPr>
          <p:nvPr>
            <p:ph sz="half" idx="2"/>
          </p:nvPr>
        </p:nvPicPr>
        <p:blipFill>
          <a:blip r:embed="rId3"/>
          <a:srcRect t="-21882" b="-21882"/>
          <a:stretch>
            <a:fillRect/>
          </a:stretch>
        </p:blipFill>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6600" dirty="0" err="1" smtClean="0">
                <a:solidFill>
                  <a:schemeClr val="accent6">
                    <a:lumMod val="50000"/>
                  </a:schemeClr>
                </a:solidFill>
              </a:rPr>
              <a:t>Chrysomallos</a:t>
            </a:r>
            <a:endParaRPr lang="en-US" sz="6600" dirty="0">
              <a:solidFill>
                <a:schemeClr val="accent6">
                  <a:lumMod val="50000"/>
                </a:schemeClr>
              </a:solidFill>
            </a:endParaRPr>
          </a:p>
        </p:txBody>
      </p:sp>
      <p:sp>
        <p:nvSpPr>
          <p:cNvPr id="6" name="Content Placeholder 5"/>
          <p:cNvSpPr>
            <a:spLocks noGrp="1"/>
          </p:cNvSpPr>
          <p:nvPr>
            <p:ph idx="1"/>
          </p:nvPr>
        </p:nvSpPr>
        <p:spPr/>
        <p:txBody>
          <a:bodyPr>
            <a:normAutofit fontScale="92500" lnSpcReduction="20000"/>
          </a:bodyPr>
          <a:lstStyle/>
          <a:p>
            <a:r>
              <a:rPr lang="en-US" dirty="0" smtClean="0">
                <a:solidFill>
                  <a:schemeClr val="accent4">
                    <a:lumMod val="50000"/>
                  </a:schemeClr>
                </a:solidFill>
              </a:rPr>
              <a:t>Golden Fleece, in Greek mythology, the magic fleece of the winged ram that saved </a:t>
            </a:r>
            <a:r>
              <a:rPr lang="en-US" dirty="0" err="1" smtClean="0">
                <a:solidFill>
                  <a:schemeClr val="accent4">
                    <a:lumMod val="50000"/>
                  </a:schemeClr>
                </a:solidFill>
              </a:rPr>
              <a:t>Phrixos</a:t>
            </a:r>
            <a:r>
              <a:rPr lang="en-US" dirty="0" smtClean="0">
                <a:solidFill>
                  <a:schemeClr val="accent4">
                    <a:lumMod val="50000"/>
                  </a:schemeClr>
                </a:solidFill>
              </a:rPr>
              <a:t> and </a:t>
            </a:r>
            <a:r>
              <a:rPr lang="en-US" dirty="0" err="1" smtClean="0">
                <a:solidFill>
                  <a:schemeClr val="accent4">
                    <a:lumMod val="50000"/>
                  </a:schemeClr>
                </a:solidFill>
              </a:rPr>
              <a:t>Helle</a:t>
            </a:r>
            <a:r>
              <a:rPr lang="en-US" dirty="0" smtClean="0">
                <a:solidFill>
                  <a:schemeClr val="accent4">
                    <a:lumMod val="50000"/>
                  </a:schemeClr>
                </a:solidFill>
              </a:rPr>
              <a:t>, the children of </a:t>
            </a:r>
            <a:r>
              <a:rPr lang="en-US" dirty="0" err="1" smtClean="0">
                <a:solidFill>
                  <a:schemeClr val="accent4">
                    <a:lumMod val="50000"/>
                  </a:schemeClr>
                </a:solidFill>
              </a:rPr>
              <a:t>Nephele</a:t>
            </a:r>
            <a:r>
              <a:rPr lang="en-US" dirty="0" smtClean="0">
                <a:solidFill>
                  <a:schemeClr val="accent4">
                    <a:lumMod val="50000"/>
                  </a:schemeClr>
                </a:solidFill>
              </a:rPr>
              <a:t> and </a:t>
            </a:r>
            <a:r>
              <a:rPr lang="en-US" dirty="0" err="1" smtClean="0">
                <a:solidFill>
                  <a:schemeClr val="accent4">
                    <a:lumMod val="50000"/>
                  </a:schemeClr>
                </a:solidFill>
              </a:rPr>
              <a:t>Athamas</a:t>
            </a:r>
            <a:r>
              <a:rPr lang="en-US" dirty="0" smtClean="0">
                <a:solidFill>
                  <a:schemeClr val="accent4">
                    <a:lumMod val="50000"/>
                  </a:schemeClr>
                </a:solidFill>
              </a:rPr>
              <a:t>, from the jealousy of </a:t>
            </a:r>
            <a:r>
              <a:rPr lang="en-US" dirty="0" err="1" smtClean="0">
                <a:solidFill>
                  <a:schemeClr val="accent4">
                    <a:lumMod val="50000"/>
                  </a:schemeClr>
                </a:solidFill>
              </a:rPr>
              <a:t>Ino</a:t>
            </a:r>
            <a:r>
              <a:rPr lang="en-US" dirty="0" smtClean="0">
                <a:solidFill>
                  <a:schemeClr val="accent4">
                    <a:lumMod val="50000"/>
                  </a:schemeClr>
                </a:solidFill>
              </a:rPr>
              <a:t>, </a:t>
            </a:r>
            <a:r>
              <a:rPr lang="en-US" dirty="0" err="1" smtClean="0">
                <a:solidFill>
                  <a:schemeClr val="accent4">
                    <a:lumMod val="50000"/>
                  </a:schemeClr>
                </a:solidFill>
              </a:rPr>
              <a:t>Athamas</a:t>
            </a:r>
            <a:r>
              <a:rPr lang="en-US" dirty="0" smtClean="0">
                <a:solidFill>
                  <a:schemeClr val="accent4">
                    <a:lumMod val="50000"/>
                  </a:schemeClr>
                </a:solidFill>
              </a:rPr>
              <a:t>' second wife. The ram flew to Colchis, but </a:t>
            </a:r>
            <a:r>
              <a:rPr lang="en-US" dirty="0" err="1" smtClean="0">
                <a:solidFill>
                  <a:schemeClr val="accent4">
                    <a:lumMod val="50000"/>
                  </a:schemeClr>
                </a:solidFill>
              </a:rPr>
              <a:t>Helle</a:t>
            </a:r>
            <a:r>
              <a:rPr lang="en-US" dirty="0" smtClean="0">
                <a:solidFill>
                  <a:schemeClr val="accent4">
                    <a:lumMod val="50000"/>
                  </a:schemeClr>
                </a:solidFill>
              </a:rPr>
              <a:t> fell into the sea, which was thereafter known as the Hellespont. </a:t>
            </a:r>
            <a:r>
              <a:rPr lang="en-US" dirty="0" err="1" smtClean="0">
                <a:solidFill>
                  <a:schemeClr val="accent4">
                    <a:lumMod val="50000"/>
                  </a:schemeClr>
                </a:solidFill>
              </a:rPr>
              <a:t>Phrixos</a:t>
            </a:r>
            <a:r>
              <a:rPr lang="en-US" dirty="0" smtClean="0">
                <a:solidFill>
                  <a:schemeClr val="accent4">
                    <a:lumMod val="50000"/>
                  </a:schemeClr>
                </a:solidFill>
              </a:rPr>
              <a:t> arrived safely, sacrificed the ram, and hung its fleece in a wood guarded by a dragon. The ram became the constellation Aries. </a:t>
            </a:r>
            <a:r>
              <a:rPr lang="en-US" dirty="0" err="1" smtClean="0">
                <a:solidFill>
                  <a:schemeClr val="accent4">
                    <a:lumMod val="50000"/>
                  </a:schemeClr>
                </a:solidFill>
              </a:rPr>
              <a:t>Phrixos</a:t>
            </a:r>
            <a:r>
              <a:rPr lang="en-US" dirty="0" smtClean="0">
                <a:solidFill>
                  <a:schemeClr val="accent4">
                    <a:lumMod val="50000"/>
                  </a:schemeClr>
                </a:solidFill>
              </a:rPr>
              <a:t> married a daughter of King </a:t>
            </a:r>
            <a:r>
              <a:rPr lang="en-US" dirty="0" err="1" smtClean="0">
                <a:solidFill>
                  <a:schemeClr val="accent4">
                    <a:lumMod val="50000"/>
                  </a:schemeClr>
                </a:solidFill>
              </a:rPr>
              <a:t>Aeëtes</a:t>
            </a:r>
            <a:r>
              <a:rPr lang="en-US" dirty="0" smtClean="0">
                <a:solidFill>
                  <a:schemeClr val="accent4">
                    <a:lumMod val="50000"/>
                  </a:schemeClr>
                </a:solidFill>
              </a:rPr>
              <a:t> of Colchis and begot Argos and three other sons. The quest of Jason and the Argonauts was for this fleece.</a:t>
            </a:r>
            <a:endParaRPr lang="en-US" dirty="0">
              <a:solidFill>
                <a:schemeClr val="accent4">
                  <a:lumMod val="5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2">
                    <a:lumMod val="50000"/>
                  </a:schemeClr>
                </a:solidFill>
              </a:rPr>
              <a:t>Warring Brothers, Two Fathers, Turncoat Mother</a:t>
            </a:r>
            <a:endParaRPr lang="en-US" dirty="0">
              <a:solidFill>
                <a:schemeClr val="accent2">
                  <a:lumMod val="50000"/>
                </a:schemeClr>
              </a:solidFill>
            </a:endParaRPr>
          </a:p>
        </p:txBody>
      </p:sp>
      <p:sp>
        <p:nvSpPr>
          <p:cNvPr id="3" name="Content Placeholder 2"/>
          <p:cNvSpPr>
            <a:spLocks noGrp="1"/>
          </p:cNvSpPr>
          <p:nvPr>
            <p:ph idx="1"/>
          </p:nvPr>
        </p:nvSpPr>
        <p:spPr/>
        <p:txBody>
          <a:bodyPr>
            <a:normAutofit fontScale="70000" lnSpcReduction="20000"/>
          </a:bodyPr>
          <a:lstStyle/>
          <a:p>
            <a:r>
              <a:rPr lang="en-US" dirty="0" smtClean="0">
                <a:solidFill>
                  <a:schemeClr val="accent2">
                    <a:lumMod val="50000"/>
                  </a:schemeClr>
                </a:solidFill>
              </a:rPr>
              <a:t>Pelias</a:t>
            </a:r>
            <a:r>
              <a:rPr lang="en-US" dirty="0" smtClean="0"/>
              <a:t> (</a:t>
            </a:r>
            <a:r>
              <a:rPr lang="en-US" dirty="0" err="1" smtClean="0"/>
              <a:t>Aeson's</a:t>
            </a:r>
            <a:r>
              <a:rPr lang="en-US" dirty="0" smtClean="0"/>
              <a:t> half-brother) was very power-hungry, and he wished to gain dominion over all of Thessaly. </a:t>
            </a:r>
            <a:r>
              <a:rPr lang="en-US" dirty="0" err="1" smtClean="0"/>
              <a:t>Pelias</a:t>
            </a:r>
            <a:r>
              <a:rPr lang="en-US" dirty="0" smtClean="0"/>
              <a:t> was the product of a union between their shared mother, Tyro ("high born Tyro") the daughter of Salmoneus, and allegedly the sea god </a:t>
            </a:r>
            <a:r>
              <a:rPr lang="en-US" dirty="0" smtClean="0">
                <a:solidFill>
                  <a:schemeClr val="accent2">
                    <a:lumMod val="50000"/>
                  </a:schemeClr>
                </a:solidFill>
              </a:rPr>
              <a:t>Poseidon</a:t>
            </a:r>
            <a:r>
              <a:rPr lang="en-US" dirty="0" smtClean="0"/>
              <a:t>. In a bitter feud, he overthrew </a:t>
            </a:r>
            <a:r>
              <a:rPr lang="en-US" dirty="0" err="1" smtClean="0">
                <a:solidFill>
                  <a:schemeClr val="accent2">
                    <a:lumMod val="50000"/>
                  </a:schemeClr>
                </a:solidFill>
              </a:rPr>
              <a:t>Aeson</a:t>
            </a:r>
            <a:r>
              <a:rPr lang="en-US" dirty="0" smtClean="0"/>
              <a:t> (the rightful king), killing all the descendants of </a:t>
            </a:r>
            <a:r>
              <a:rPr lang="en-US" dirty="0" err="1" smtClean="0"/>
              <a:t>Aeson</a:t>
            </a:r>
            <a:r>
              <a:rPr lang="en-US" dirty="0" smtClean="0"/>
              <a:t> that he could. He spared his half-brother for unknown reasons. Alcimede I (wife of </a:t>
            </a:r>
            <a:r>
              <a:rPr lang="en-US" dirty="0" err="1" smtClean="0"/>
              <a:t>Aeson</a:t>
            </a:r>
            <a:r>
              <a:rPr lang="en-US" dirty="0" smtClean="0"/>
              <a:t>) already had an infant son named </a:t>
            </a:r>
            <a:r>
              <a:rPr lang="en-US" dirty="0" smtClean="0">
                <a:solidFill>
                  <a:schemeClr val="accent2">
                    <a:lumMod val="50000"/>
                  </a:schemeClr>
                </a:solidFill>
              </a:rPr>
              <a:t>Jason</a:t>
            </a:r>
            <a:r>
              <a:rPr lang="en-US" dirty="0" smtClean="0"/>
              <a:t> whom she saved from being killed by </a:t>
            </a:r>
            <a:r>
              <a:rPr lang="en-US" dirty="0" err="1" smtClean="0"/>
              <a:t>Pelias</a:t>
            </a:r>
            <a:r>
              <a:rPr lang="en-US" dirty="0" smtClean="0"/>
              <a:t>, by </a:t>
            </a:r>
            <a:r>
              <a:rPr lang="en-US" dirty="0" smtClean="0">
                <a:solidFill>
                  <a:schemeClr val="accent2">
                    <a:lumMod val="50000"/>
                  </a:schemeClr>
                </a:solidFill>
              </a:rPr>
              <a:t>having women cluster around the newborn and cry as if he were still-born</a:t>
            </a:r>
            <a:r>
              <a:rPr lang="en-US" dirty="0" smtClean="0"/>
              <a:t>. </a:t>
            </a:r>
            <a:r>
              <a:rPr lang="en-US" dirty="0" err="1" smtClean="0"/>
              <a:t>Alcimede</a:t>
            </a:r>
            <a:r>
              <a:rPr lang="en-US" dirty="0" smtClean="0"/>
              <a:t> sent her son to the centaur </a:t>
            </a:r>
            <a:r>
              <a:rPr lang="en-US" dirty="0" err="1" smtClean="0">
                <a:solidFill>
                  <a:schemeClr val="accent2">
                    <a:lumMod val="50000"/>
                  </a:schemeClr>
                </a:solidFill>
              </a:rPr>
              <a:t>Cheiron</a:t>
            </a:r>
            <a:r>
              <a:rPr lang="en-US" dirty="0" smtClean="0"/>
              <a:t> for education, for fear that </a:t>
            </a:r>
            <a:r>
              <a:rPr lang="en-US" dirty="0" err="1" smtClean="0"/>
              <a:t>Pelias</a:t>
            </a:r>
            <a:r>
              <a:rPr lang="en-US" dirty="0" smtClean="0"/>
              <a:t> would kill him — </a:t>
            </a:r>
            <a:r>
              <a:rPr lang="en-US" dirty="0" smtClean="0">
                <a:solidFill>
                  <a:schemeClr val="accent2">
                    <a:lumMod val="50000"/>
                  </a:schemeClr>
                </a:solidFill>
              </a:rPr>
              <a:t>she claimed that she had been having an affair with him all along</a:t>
            </a:r>
            <a:r>
              <a:rPr lang="en-US" dirty="0" smtClean="0"/>
              <a:t>. </a:t>
            </a:r>
            <a:r>
              <a:rPr lang="en-US" dirty="0" err="1" smtClean="0"/>
              <a:t>Pelias</a:t>
            </a:r>
            <a:r>
              <a:rPr lang="en-US" dirty="0" smtClean="0"/>
              <a:t>, still fearful that he would one day be overthrown, consulted an oracle which warned him to beware of a man with one sandal.</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err="1" smtClean="0"/>
              <a:t>Aeson</a:t>
            </a:r>
            <a:r>
              <a:rPr lang="en-US" sz="2800" dirty="0" smtClean="0"/>
              <a:t> takes Jason to Mount Pelion</a:t>
            </a:r>
            <a:endParaRPr lang="en-US" sz="2800" dirty="0"/>
          </a:p>
        </p:txBody>
      </p:sp>
      <p:pic>
        <p:nvPicPr>
          <p:cNvPr id="7" name="Content Placeholder 6" descr="220px-The_book_of_wonder_voyages_-_page_5_inset.png"/>
          <p:cNvPicPr>
            <a:picLocks noGrp="1" noChangeAspect="1"/>
          </p:cNvPicPr>
          <p:nvPr>
            <p:ph idx="1"/>
          </p:nvPr>
        </p:nvPicPr>
        <p:blipFill>
          <a:blip r:embed="rId2"/>
          <a:srcRect t="-11441" b="-11441"/>
          <a:stretch>
            <a:fillRect/>
          </a:stretch>
        </p:blipFill>
        <p:spPr/>
      </p:pic>
      <p:sp>
        <p:nvSpPr>
          <p:cNvPr id="6" name="Text Placeholder 5"/>
          <p:cNvSpPr>
            <a:spLocks noGrp="1"/>
          </p:cNvSpPr>
          <p:nvPr>
            <p:ph type="body" sz="half" idx="2"/>
          </p:nvPr>
        </p:nvSpPr>
        <p:spPr/>
        <p:txBody>
          <a:bodyPr>
            <a:noAutofit/>
          </a:bodyPr>
          <a:lstStyle/>
          <a:p>
            <a:r>
              <a:rPr lang="en-US" sz="2000" dirty="0" smtClean="0"/>
              <a:t>And there he saw the singer lying upon bearskins and fragrant boughs: </a:t>
            </a:r>
            <a:r>
              <a:rPr lang="en-US" sz="2000" dirty="0" err="1" smtClean="0"/>
              <a:t>Cheiron</a:t>
            </a:r>
            <a:r>
              <a:rPr lang="en-US" sz="2000" dirty="0" smtClean="0"/>
              <a:t>, the ancient centaur, the wisest of all things beneath the sky. Down to the waist he was a man, but below he was a noble horse; his white hair rolled down over his broad shoulders, and his white beard over his broad brown chest; and his eyes were wise and mild, and his forehead like a mountain wall.</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smtClean="0">
                <a:solidFill>
                  <a:srgbClr val="660066"/>
                </a:solidFill>
              </a:rPr>
              <a:t>Jason educated by </a:t>
            </a:r>
            <a:r>
              <a:rPr lang="en-US" sz="5400" dirty="0" err="1" smtClean="0">
                <a:solidFill>
                  <a:srgbClr val="660066"/>
                </a:solidFill>
              </a:rPr>
              <a:t>Cheiron</a:t>
            </a:r>
            <a:endParaRPr lang="en-US" sz="5400" dirty="0">
              <a:solidFill>
                <a:srgbClr val="660066"/>
              </a:solidFill>
            </a:endParaRPr>
          </a:p>
        </p:txBody>
      </p:sp>
      <p:pic>
        <p:nvPicPr>
          <p:cNvPr id="4" name="Content Placeholder 3" descr="argonauts+06.jpg"/>
          <p:cNvPicPr>
            <a:picLocks noGrp="1" noChangeAspect="1"/>
          </p:cNvPicPr>
          <p:nvPr>
            <p:ph sz="half" idx="1"/>
          </p:nvPr>
        </p:nvPicPr>
        <p:blipFill>
          <a:blip r:embed="rId2"/>
          <a:srcRect t="-24899" b="-24899"/>
          <a:stretch>
            <a:fillRect/>
          </a:stretch>
        </p:blipFill>
        <p:spPr/>
      </p:pic>
      <p:pic>
        <p:nvPicPr>
          <p:cNvPr id="6" name="Content Placeholder 5" descr="jason_chiron.jpg"/>
          <p:cNvPicPr>
            <a:picLocks noGrp="1" noChangeAspect="1"/>
          </p:cNvPicPr>
          <p:nvPr>
            <p:ph sz="half" idx="2"/>
          </p:nvPr>
        </p:nvPicPr>
        <p:blipFill>
          <a:blip r:embed="rId3"/>
          <a:srcRect l="-4315" r="-4315"/>
          <a:stretch>
            <a:fillRect/>
          </a:stretch>
        </p:blipFill>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Volos from Mount Pelion</a:t>
            </a:r>
            <a:endParaRPr lang="en-US" dirty="0"/>
          </a:p>
        </p:txBody>
      </p:sp>
      <p:pic>
        <p:nvPicPr>
          <p:cNvPr id="7" name="Content Placeholder 6" descr="DSC_3854.jpg"/>
          <p:cNvPicPr>
            <a:picLocks noGrp="1" noChangeAspect="1"/>
          </p:cNvPicPr>
          <p:nvPr>
            <p:ph idx="1"/>
          </p:nvPr>
        </p:nvPicPr>
        <p:blipFill>
          <a:blip r:embed="rId2"/>
          <a:srcRect l="-10610" r="-10610"/>
          <a:stretch>
            <a:fillRect/>
          </a:stretch>
        </p:blipFill>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Hera, Jason one-sandal</a:t>
            </a:r>
            <a:endParaRPr lang="en-US" dirty="0"/>
          </a:p>
        </p:txBody>
      </p:sp>
      <p:pic>
        <p:nvPicPr>
          <p:cNvPr id="4" name="Content Placeholder 3" descr="i002.png"/>
          <p:cNvPicPr>
            <a:picLocks noGrp="1" noChangeAspect="1"/>
          </p:cNvPicPr>
          <p:nvPr>
            <p:ph sz="half" idx="1"/>
          </p:nvPr>
        </p:nvPicPr>
        <p:blipFill>
          <a:blip r:embed="rId2"/>
          <a:srcRect l="-3093" r="-3093"/>
          <a:stretch>
            <a:fillRect/>
          </a:stretch>
        </p:blipFill>
        <p:spPr/>
      </p:pic>
      <p:pic>
        <p:nvPicPr>
          <p:cNvPr id="6" name="Content Placeholder 5" descr="hera_the_queen_of_the_gods_picture_no2.jpg"/>
          <p:cNvPicPr>
            <a:picLocks noGrp="1" noChangeAspect="1"/>
          </p:cNvPicPr>
          <p:nvPr>
            <p:ph sz="half" idx="2"/>
          </p:nvPr>
        </p:nvPicPr>
        <p:blipFill>
          <a:blip r:embed="rId3"/>
          <a:srcRect t="-34024" b="-34024"/>
          <a:stretch>
            <a:fillRect/>
          </a:stretch>
        </p:blipFill>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solidFill>
                  <a:srgbClr val="0000FF"/>
                </a:solidFill>
              </a:rPr>
              <a:t>Jason arrives in </a:t>
            </a:r>
            <a:r>
              <a:rPr lang="en-US" dirty="0" err="1" smtClean="0">
                <a:solidFill>
                  <a:srgbClr val="0000FF"/>
                </a:solidFill>
              </a:rPr>
              <a:t>Iolcos</a:t>
            </a:r>
            <a:r>
              <a:rPr lang="en-US" dirty="0" smtClean="0">
                <a:solidFill>
                  <a:srgbClr val="0000FF"/>
                </a:solidFill>
              </a:rPr>
              <a:t> with one sandal</a:t>
            </a:r>
            <a:endParaRPr lang="en-US" dirty="0">
              <a:solidFill>
                <a:srgbClr val="0000FF"/>
              </a:solidFill>
            </a:endParaRPr>
          </a:p>
        </p:txBody>
      </p:sp>
      <p:pic>
        <p:nvPicPr>
          <p:cNvPr id="9" name="Content Placeholder 8" descr="jason_pelias_house_fatal_love_hi.jpg"/>
          <p:cNvPicPr>
            <a:picLocks noGrp="1" noChangeAspect="1"/>
          </p:cNvPicPr>
          <p:nvPr>
            <p:ph sz="half" idx="1"/>
          </p:nvPr>
        </p:nvPicPr>
        <p:blipFill>
          <a:blip r:embed="rId2"/>
          <a:srcRect l="-14049" r="-14049"/>
          <a:stretch>
            <a:fillRect/>
          </a:stretch>
        </p:blipFill>
        <p:spPr/>
      </p:pic>
      <p:pic>
        <p:nvPicPr>
          <p:cNvPr id="11" name="Content Placeholder 10" descr="jason_onkel_pelias_hi.jpg"/>
          <p:cNvPicPr>
            <a:picLocks noGrp="1" noChangeAspect="1"/>
          </p:cNvPicPr>
          <p:nvPr>
            <p:ph sz="half" idx="2"/>
          </p:nvPr>
        </p:nvPicPr>
        <p:blipFill>
          <a:blip r:embed="rId3"/>
          <a:srcRect t="-30089" b="-30089"/>
          <a:stretch>
            <a:fillRect/>
          </a:stretch>
        </p:blipFill>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Jason one-sandal arrives before his uncle </a:t>
            </a:r>
            <a:r>
              <a:rPr lang="en-US" dirty="0" err="1" smtClean="0"/>
              <a:t>Pelias</a:t>
            </a:r>
            <a:endParaRPr lang="en-US" dirty="0"/>
          </a:p>
        </p:txBody>
      </p:sp>
      <p:pic>
        <p:nvPicPr>
          <p:cNvPr id="7" name="Content Placeholder 6" descr="images.jpg"/>
          <p:cNvPicPr>
            <a:picLocks noGrp="1" noChangeAspect="1"/>
          </p:cNvPicPr>
          <p:nvPr>
            <p:ph idx="1"/>
          </p:nvPr>
        </p:nvPicPr>
        <p:blipFill>
          <a:blip r:embed="rId2"/>
          <a:srcRect l="-10500" r="-10500"/>
          <a:stretch>
            <a:fillRect/>
          </a:stretch>
        </p:blipFill>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dirty="0" err="1" smtClean="0">
                <a:solidFill>
                  <a:schemeClr val="accent4">
                    <a:lumMod val="50000"/>
                  </a:schemeClr>
                </a:solidFill>
              </a:rPr>
              <a:t>Pelias</a:t>
            </a:r>
            <a:endParaRPr lang="en-US" sz="4800" dirty="0">
              <a:solidFill>
                <a:schemeClr val="accent4">
                  <a:lumMod val="50000"/>
                </a:schemeClr>
              </a:solidFill>
            </a:endParaRPr>
          </a:p>
        </p:txBody>
      </p:sp>
      <p:pic>
        <p:nvPicPr>
          <p:cNvPr id="7" name="Content Placeholder 6" descr="riseoftheargonauts.jpg"/>
          <p:cNvPicPr>
            <a:picLocks noGrp="1" noChangeAspect="1"/>
          </p:cNvPicPr>
          <p:nvPr>
            <p:ph idx="1"/>
          </p:nvPr>
        </p:nvPicPr>
        <p:blipFill>
          <a:blip r:embed="rId2"/>
          <a:srcRect t="-64503" b="-64503"/>
          <a:stretch>
            <a:fillRect/>
          </a:stretch>
        </p:blipFill>
        <p:spPr/>
      </p:pic>
      <p:sp>
        <p:nvSpPr>
          <p:cNvPr id="6" name="Text Placeholder 5"/>
          <p:cNvSpPr>
            <a:spLocks noGrp="1"/>
          </p:cNvSpPr>
          <p:nvPr>
            <p:ph type="body" sz="half" idx="2"/>
          </p:nvPr>
        </p:nvSpPr>
        <p:spPr/>
        <p:txBody>
          <a:bodyPr>
            <a:noAutofit/>
          </a:bodyPr>
          <a:lstStyle/>
          <a:p>
            <a:r>
              <a:rPr lang="en-US" sz="1800" dirty="0" smtClean="0"/>
              <a:t>The classical Greek myth of Jason and the Argonauts begins with Jason returning to </a:t>
            </a:r>
            <a:r>
              <a:rPr lang="en-US" sz="1800" dirty="0" err="1" smtClean="0"/>
              <a:t>Iolcos</a:t>
            </a:r>
            <a:r>
              <a:rPr lang="en-US" sz="1800" dirty="0" smtClean="0"/>
              <a:t> after being raised in exile to claim the throne from his uncle </a:t>
            </a:r>
            <a:r>
              <a:rPr lang="en-US" sz="1800" dirty="0" err="1" smtClean="0"/>
              <a:t>Pelias</a:t>
            </a:r>
            <a:r>
              <a:rPr lang="en-US" sz="1800" dirty="0" smtClean="0"/>
              <a:t>. Thinking quickly </a:t>
            </a:r>
            <a:r>
              <a:rPr lang="en-US" sz="1800" dirty="0" err="1" smtClean="0"/>
              <a:t>Pelias</a:t>
            </a:r>
            <a:r>
              <a:rPr lang="en-US" sz="1800" dirty="0" smtClean="0"/>
              <a:t> says that he will surrender the throne to Jason if he can bring him the legendary Golden Fleece. Jason agrees and sets about getting the great ship Argo built before crewing it with some of the greatest heroes of the time and setting off on his quest.</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2800" dirty="0" err="1" smtClean="0">
                <a:solidFill>
                  <a:srgbClr val="800000"/>
                </a:solidFill>
              </a:rPr>
              <a:t>Pelias</a:t>
            </a:r>
            <a:r>
              <a:rPr lang="en-US" sz="2800" dirty="0" smtClean="0">
                <a:solidFill>
                  <a:srgbClr val="800000"/>
                </a:solidFill>
              </a:rPr>
              <a:t> Sends Jason on the Quest</a:t>
            </a:r>
            <a:endParaRPr lang="en-US" sz="2800" dirty="0">
              <a:solidFill>
                <a:srgbClr val="800000"/>
              </a:solidFill>
            </a:endParaRPr>
          </a:p>
        </p:txBody>
      </p:sp>
      <p:pic>
        <p:nvPicPr>
          <p:cNvPr id="7" name="Content Placeholder 6" descr="Pelias_Sending_Forth_Jason_-_Project_Gutenberg_eText_14994.png"/>
          <p:cNvPicPr>
            <a:picLocks noGrp="1" noChangeAspect="1"/>
          </p:cNvPicPr>
          <p:nvPr>
            <p:ph idx="1"/>
          </p:nvPr>
        </p:nvPicPr>
        <p:blipFill>
          <a:blip r:embed="rId2"/>
          <a:srcRect t="-31304" b="-31304"/>
          <a:stretch>
            <a:fillRect/>
          </a:stretch>
        </p:blipFill>
        <p:spPr/>
      </p:pic>
      <p:sp>
        <p:nvSpPr>
          <p:cNvPr id="8" name="Text Placeholder 7"/>
          <p:cNvSpPr>
            <a:spLocks noGrp="1"/>
          </p:cNvSpPr>
          <p:nvPr>
            <p:ph type="body" sz="half" idx="2"/>
          </p:nvPr>
        </p:nvSpPr>
        <p:spPr/>
        <p:txBody>
          <a:bodyPr>
            <a:noAutofit/>
          </a:bodyPr>
          <a:lstStyle/>
          <a:p>
            <a:r>
              <a:rPr lang="en-US" sz="2000" dirty="0" smtClean="0"/>
              <a:t>When Jason entered </a:t>
            </a:r>
            <a:r>
              <a:rPr lang="en-US" sz="2000" dirty="0" err="1" smtClean="0"/>
              <a:t>Iolcus</a:t>
            </a:r>
            <a:r>
              <a:rPr lang="en-US" sz="2000" dirty="0" smtClean="0"/>
              <a:t> (modern-day city of Volos), he was announced as a man wearing one sandal. Jason, knowing that he was the rightful king, told </a:t>
            </a:r>
            <a:r>
              <a:rPr lang="en-US" sz="2000" dirty="0" err="1" smtClean="0"/>
              <a:t>Pelias</a:t>
            </a:r>
            <a:r>
              <a:rPr lang="en-US" sz="2000" dirty="0" smtClean="0"/>
              <a:t> that and </a:t>
            </a:r>
            <a:r>
              <a:rPr lang="en-US" sz="2000" dirty="0" err="1" smtClean="0"/>
              <a:t>Pelias</a:t>
            </a:r>
            <a:r>
              <a:rPr lang="en-US" sz="2000" dirty="0" smtClean="0"/>
              <a:t> said, "To take my throne, which you shall, you must go on a quest to find the Golden Fleece." Jason happily accepted the quest.</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dirty="0" err="1" smtClean="0">
                <a:solidFill>
                  <a:schemeClr val="accent6">
                    <a:lumMod val="50000"/>
                  </a:schemeClr>
                </a:solidFill>
              </a:rPr>
              <a:t>Phrixos</a:t>
            </a:r>
            <a:r>
              <a:rPr lang="en-US" sz="3600" dirty="0" smtClean="0">
                <a:solidFill>
                  <a:schemeClr val="accent6">
                    <a:lumMod val="50000"/>
                  </a:schemeClr>
                </a:solidFill>
              </a:rPr>
              <a:t> flees from </a:t>
            </a:r>
            <a:r>
              <a:rPr lang="en-US" sz="3600" dirty="0" err="1" smtClean="0">
                <a:solidFill>
                  <a:schemeClr val="accent6">
                    <a:lumMod val="50000"/>
                  </a:schemeClr>
                </a:solidFill>
              </a:rPr>
              <a:t>Ino</a:t>
            </a:r>
            <a:endParaRPr lang="en-US" sz="3600" dirty="0">
              <a:solidFill>
                <a:schemeClr val="accent6">
                  <a:lumMod val="50000"/>
                </a:schemeClr>
              </a:solidFill>
            </a:endParaRPr>
          </a:p>
        </p:txBody>
      </p:sp>
      <p:sp>
        <p:nvSpPr>
          <p:cNvPr id="6" name="Text Placeholder 5"/>
          <p:cNvSpPr>
            <a:spLocks noGrp="1"/>
          </p:cNvSpPr>
          <p:nvPr>
            <p:ph type="body" sz="half" idx="2"/>
          </p:nvPr>
        </p:nvSpPr>
        <p:spPr/>
        <p:txBody>
          <a:bodyPr>
            <a:normAutofit/>
          </a:bodyPr>
          <a:lstStyle/>
          <a:p>
            <a:r>
              <a:rPr lang="en-US" sz="1800" dirty="0" err="1" smtClean="0"/>
              <a:t>Phrixus</a:t>
            </a:r>
            <a:r>
              <a:rPr lang="en-US" sz="1800" dirty="0" smtClean="0"/>
              <a:t> and </a:t>
            </a:r>
            <a:r>
              <a:rPr lang="en-US" sz="1800" dirty="0" err="1" smtClean="0"/>
              <a:t>Helle</a:t>
            </a:r>
            <a:r>
              <a:rPr lang="en-US" sz="1800" dirty="0" smtClean="0"/>
              <a:t>, twin children of </a:t>
            </a:r>
            <a:r>
              <a:rPr lang="en-US" sz="1800" dirty="0" err="1" smtClean="0"/>
              <a:t>Athamas</a:t>
            </a:r>
            <a:r>
              <a:rPr lang="en-US" sz="1800" dirty="0" smtClean="0"/>
              <a:t> and Nephele, were hated by their stepmother, </a:t>
            </a:r>
            <a:r>
              <a:rPr lang="en-US" sz="1800" dirty="0" err="1" smtClean="0"/>
              <a:t>Ino</a:t>
            </a:r>
            <a:r>
              <a:rPr lang="en-US" sz="1800" dirty="0" smtClean="0"/>
              <a:t>. </a:t>
            </a:r>
            <a:r>
              <a:rPr lang="en-US" sz="1800" dirty="0" err="1" smtClean="0"/>
              <a:t>Ino</a:t>
            </a:r>
            <a:r>
              <a:rPr lang="en-US" sz="1800" dirty="0" smtClean="0"/>
              <a:t> hatched a devious plot to get rid of the twins, roasting all the towns crop seeds so they would not grow. The local farmers, frightened of famine, asked a nearby oracle for assistance. </a:t>
            </a:r>
            <a:r>
              <a:rPr lang="en-US" sz="1800" dirty="0" err="1" smtClean="0"/>
              <a:t>Ino</a:t>
            </a:r>
            <a:r>
              <a:rPr lang="en-US" sz="1800" dirty="0" smtClean="0"/>
              <a:t> bribed the men sent to the oracle to lie and tell the others that the oracle required the sacrifice of </a:t>
            </a:r>
            <a:r>
              <a:rPr lang="en-US" sz="1800" dirty="0" err="1" smtClean="0"/>
              <a:t>Phrixus</a:t>
            </a:r>
            <a:r>
              <a:rPr lang="en-US" sz="1800" dirty="0" smtClean="0"/>
              <a:t>. </a:t>
            </a:r>
            <a:r>
              <a:rPr lang="en-US" sz="1800" dirty="0" err="1" smtClean="0"/>
              <a:t>Athamus</a:t>
            </a:r>
            <a:r>
              <a:rPr lang="en-US" sz="1800" dirty="0" smtClean="0"/>
              <a:t> reluctantly agreed. </a:t>
            </a:r>
            <a:endParaRPr lang="en-US" sz="1800" dirty="0"/>
          </a:p>
        </p:txBody>
      </p:sp>
      <p:pic>
        <p:nvPicPr>
          <p:cNvPr id="9" name="Content Placeholder 8" descr="1701.jpg"/>
          <p:cNvPicPr>
            <a:picLocks noGrp="1" noChangeAspect="1"/>
          </p:cNvPicPr>
          <p:nvPr>
            <p:ph idx="1"/>
          </p:nvPr>
        </p:nvPicPr>
        <p:blipFill>
          <a:blip r:embed="rId2"/>
          <a:srcRect t="-6346" b="-6346"/>
          <a:stretch>
            <a:fillRect/>
          </a:stretch>
        </p:blipFill>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7200" dirty="0" err="1" smtClean="0">
                <a:solidFill>
                  <a:schemeClr val="bg2">
                    <a:lumMod val="50000"/>
                  </a:schemeClr>
                </a:solidFill>
              </a:rPr>
              <a:t>Iolcos</a:t>
            </a:r>
            <a:r>
              <a:rPr lang="en-US" sz="7200" dirty="0" smtClean="0">
                <a:solidFill>
                  <a:schemeClr val="bg2">
                    <a:lumMod val="50000"/>
                  </a:schemeClr>
                </a:solidFill>
              </a:rPr>
              <a:t> to Colchis</a:t>
            </a:r>
            <a:endParaRPr lang="en-US" sz="7200" dirty="0">
              <a:solidFill>
                <a:schemeClr val="bg2">
                  <a:lumMod val="50000"/>
                </a:schemeClr>
              </a:solidFill>
            </a:endParaRPr>
          </a:p>
        </p:txBody>
      </p:sp>
      <p:pic>
        <p:nvPicPr>
          <p:cNvPr id="7" name="Content Placeholder 6" descr="helle_phrix.anim.gif"/>
          <p:cNvPicPr>
            <a:picLocks noGrp="1" noChangeAspect="1"/>
          </p:cNvPicPr>
          <p:nvPr>
            <p:ph idx="1"/>
          </p:nvPr>
        </p:nvPicPr>
        <p:blipFill>
          <a:blip r:embed="rId2"/>
          <a:srcRect l="-6757" r="-6757"/>
          <a:stretch>
            <a:fillRect/>
          </a:stretch>
        </p:blipFill>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err="1" smtClean="0">
                <a:solidFill>
                  <a:schemeClr val="accent6">
                    <a:lumMod val="75000"/>
                  </a:schemeClr>
                </a:solidFill>
              </a:rPr>
              <a:t>Phrixos</a:t>
            </a:r>
            <a:r>
              <a:rPr lang="en-US" sz="4000" dirty="0" smtClean="0">
                <a:solidFill>
                  <a:schemeClr val="accent6">
                    <a:lumMod val="75000"/>
                  </a:schemeClr>
                </a:solidFill>
              </a:rPr>
              <a:t> and </a:t>
            </a:r>
            <a:r>
              <a:rPr lang="en-US" sz="4000" dirty="0" err="1" smtClean="0">
                <a:solidFill>
                  <a:schemeClr val="accent6">
                    <a:lumMod val="75000"/>
                  </a:schemeClr>
                </a:solidFill>
              </a:rPr>
              <a:t>Helle</a:t>
            </a:r>
            <a:endParaRPr lang="en-US" sz="4000" dirty="0">
              <a:solidFill>
                <a:schemeClr val="accent6">
                  <a:lumMod val="75000"/>
                </a:schemeClr>
              </a:solidFill>
            </a:endParaRPr>
          </a:p>
        </p:txBody>
      </p:sp>
      <p:pic>
        <p:nvPicPr>
          <p:cNvPr id="4" name="Content Placeholder 3" descr="220px-Phrixos_und_Helle.jpg"/>
          <p:cNvPicPr>
            <a:picLocks noGrp="1" noChangeAspect="1"/>
          </p:cNvPicPr>
          <p:nvPr>
            <p:ph idx="1"/>
          </p:nvPr>
        </p:nvPicPr>
        <p:blipFill>
          <a:blip r:embed="rId2"/>
          <a:srcRect l="-6767" r="-6767"/>
          <a:stretch>
            <a:fillRect/>
          </a:stretch>
        </p:blipFill>
        <p:spPr/>
      </p:pic>
      <p:sp>
        <p:nvSpPr>
          <p:cNvPr id="5" name="Text Placeholder 4"/>
          <p:cNvSpPr>
            <a:spLocks noGrp="1"/>
          </p:cNvSpPr>
          <p:nvPr>
            <p:ph type="body" sz="half" idx="2"/>
          </p:nvPr>
        </p:nvSpPr>
        <p:spPr/>
        <p:txBody>
          <a:bodyPr>
            <a:noAutofit/>
          </a:bodyPr>
          <a:lstStyle/>
          <a:p>
            <a:r>
              <a:rPr lang="en-US" sz="1600" dirty="0" smtClean="0"/>
              <a:t>During their flight </a:t>
            </a:r>
            <a:r>
              <a:rPr lang="en-US" sz="1600" dirty="0" err="1" smtClean="0"/>
              <a:t>Helle</a:t>
            </a:r>
            <a:r>
              <a:rPr lang="en-US" sz="1600" dirty="0" smtClean="0"/>
              <a:t> swooned, fell off the ram and drowned in the Dardanelles, renamed the Hellespont (sea of </a:t>
            </a:r>
            <a:r>
              <a:rPr lang="en-US" sz="1600" dirty="0" err="1" smtClean="0"/>
              <a:t>Helle</a:t>
            </a:r>
            <a:r>
              <a:rPr lang="en-US" sz="1600" dirty="0" smtClean="0"/>
              <a:t>), but </a:t>
            </a:r>
            <a:r>
              <a:rPr lang="en-US" sz="1600" dirty="0" err="1" smtClean="0"/>
              <a:t>Phrixos</a:t>
            </a:r>
            <a:r>
              <a:rPr lang="en-US" sz="1600" dirty="0" smtClean="0"/>
              <a:t> survived all the way to Colchis, where King Aeëtes, the son of the sun god Helios, took him in and treated him kindly, giving </a:t>
            </a:r>
            <a:r>
              <a:rPr lang="en-US" sz="1600" dirty="0" err="1" smtClean="0"/>
              <a:t>Phrixos</a:t>
            </a:r>
            <a:r>
              <a:rPr lang="en-US" sz="1600" dirty="0" smtClean="0"/>
              <a:t> his daughter, Chalciope, in marriage. In gratitude, </a:t>
            </a:r>
            <a:r>
              <a:rPr lang="en-US" sz="1600" dirty="0" err="1" smtClean="0"/>
              <a:t>Phrixos</a:t>
            </a:r>
            <a:r>
              <a:rPr lang="en-US" sz="1600" dirty="0" smtClean="0"/>
              <a:t> sacrificed the ram to Zeus and gave the king the golden fleece of the</a:t>
            </a:r>
            <a:r>
              <a:rPr lang="en-US" sz="1600" dirty="0" smtClean="0"/>
              <a:t> </a:t>
            </a:r>
            <a:r>
              <a:rPr lang="en-US" sz="1600" dirty="0" smtClean="0"/>
              <a:t>ram</a:t>
            </a:r>
            <a:r>
              <a:rPr lang="en-US" sz="1600" dirty="0" smtClean="0"/>
              <a:t>, </a:t>
            </a:r>
            <a:r>
              <a:rPr lang="en-US" sz="1600" dirty="0" smtClean="0"/>
              <a:t>which </a:t>
            </a:r>
            <a:r>
              <a:rPr lang="en-US" sz="1600" dirty="0" err="1" smtClean="0"/>
              <a:t>Aeëtes</a:t>
            </a:r>
            <a:r>
              <a:rPr lang="en-US" sz="1600" dirty="0" smtClean="0"/>
              <a:t> hung in a tree in the holy grove of Ares in his kingdom, guarded by a dragon that never slept.</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7200" dirty="0" smtClean="0">
                <a:solidFill>
                  <a:schemeClr val="accent5">
                    <a:lumMod val="50000"/>
                  </a:schemeClr>
                </a:solidFill>
              </a:rPr>
              <a:t>Hellespont</a:t>
            </a:r>
            <a:endParaRPr lang="en-US" sz="7200" dirty="0">
              <a:solidFill>
                <a:schemeClr val="accent5">
                  <a:lumMod val="50000"/>
                </a:schemeClr>
              </a:solidFill>
            </a:endParaRPr>
          </a:p>
        </p:txBody>
      </p:sp>
      <p:pic>
        <p:nvPicPr>
          <p:cNvPr id="7" name="Content Placeholder 6" descr="S6303447.JPG"/>
          <p:cNvPicPr>
            <a:picLocks noGrp="1" noChangeAspect="1"/>
          </p:cNvPicPr>
          <p:nvPr>
            <p:ph idx="1"/>
          </p:nvPr>
        </p:nvPicPr>
        <p:blipFill>
          <a:blip r:embed="rId2"/>
          <a:srcRect l="-18187" r="-18187"/>
          <a:stretch>
            <a:fillRect/>
          </a:stretch>
        </p:blipFill>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Phrixos</a:t>
            </a:r>
            <a:r>
              <a:rPr lang="en-US" dirty="0" smtClean="0"/>
              <a:t> and </a:t>
            </a:r>
            <a:r>
              <a:rPr lang="en-US" dirty="0" err="1" smtClean="0"/>
              <a:t>Helle</a:t>
            </a:r>
            <a:r>
              <a:rPr lang="en-US" dirty="0" smtClean="0"/>
              <a:t> on the Ram</a:t>
            </a:r>
            <a:endParaRPr lang="en-US" dirty="0"/>
          </a:p>
        </p:txBody>
      </p:sp>
      <p:pic>
        <p:nvPicPr>
          <p:cNvPr id="7" name="Content Placeholder 6" descr="FleeceMirror.jpg"/>
          <p:cNvPicPr>
            <a:picLocks noGrp="1" noChangeAspect="1"/>
          </p:cNvPicPr>
          <p:nvPr>
            <p:ph idx="1"/>
          </p:nvPr>
        </p:nvPicPr>
        <p:blipFill>
          <a:blip r:embed="rId2"/>
          <a:srcRect l="-39994" r="-39994"/>
          <a:stretch>
            <a:fillRect/>
          </a:stretch>
        </p:blipFill>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5400" dirty="0" err="1" smtClean="0"/>
              <a:t>Phrixos</a:t>
            </a:r>
            <a:r>
              <a:rPr lang="en-US" sz="5400" dirty="0" smtClean="0"/>
              <a:t> on the Ram</a:t>
            </a:r>
            <a:endParaRPr lang="en-US" sz="5400" dirty="0"/>
          </a:p>
        </p:txBody>
      </p:sp>
      <p:pic>
        <p:nvPicPr>
          <p:cNvPr id="7" name="Content Placeholder 6" descr="1702.jpg"/>
          <p:cNvPicPr>
            <a:picLocks noGrp="1" noChangeAspect="1"/>
          </p:cNvPicPr>
          <p:nvPr>
            <p:ph sz="half" idx="1"/>
          </p:nvPr>
        </p:nvPicPr>
        <p:blipFill>
          <a:blip r:embed="rId2"/>
          <a:srcRect t="-22551" b="-22551"/>
          <a:stretch>
            <a:fillRect/>
          </a:stretch>
        </p:blipFill>
        <p:spPr/>
      </p:pic>
      <p:pic>
        <p:nvPicPr>
          <p:cNvPr id="9" name="Content Placeholder 8" descr="Phrixus Ram Athens.JPG"/>
          <p:cNvPicPr>
            <a:picLocks noGrp="1" noChangeAspect="1"/>
          </p:cNvPicPr>
          <p:nvPr>
            <p:ph sz="half" idx="2"/>
          </p:nvPr>
        </p:nvPicPr>
        <p:blipFill>
          <a:blip r:embed="rId3"/>
          <a:srcRect t="-31345" b="-31345"/>
          <a:stretch>
            <a:fillRect/>
          </a:stretch>
        </p:blipFill>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Assembling of the Argonauts</a:t>
            </a:r>
            <a:endParaRPr lang="en-US" dirty="0">
              <a:solidFill>
                <a:schemeClr val="accent6">
                  <a:lumMod val="50000"/>
                </a:schemeClr>
              </a:solidFill>
            </a:endParaRPr>
          </a:p>
        </p:txBody>
      </p:sp>
      <p:pic>
        <p:nvPicPr>
          <p:cNvPr id="4" name="Content Placeholder 3" descr="27ru.jpg"/>
          <p:cNvPicPr>
            <a:picLocks noGrp="1" noChangeAspect="1"/>
          </p:cNvPicPr>
          <p:nvPr>
            <p:ph idx="1"/>
          </p:nvPr>
        </p:nvPicPr>
        <p:blipFill>
          <a:blip r:embed="rId2"/>
          <a:srcRect t="-4483" b="-4483"/>
          <a:stretch>
            <a:fillRect/>
          </a:stretch>
        </p:blipFill>
        <p:spPr/>
      </p:pic>
      <p:sp>
        <p:nvSpPr>
          <p:cNvPr id="5" name="Text Placeholder 4"/>
          <p:cNvSpPr>
            <a:spLocks noGrp="1"/>
          </p:cNvSpPr>
          <p:nvPr>
            <p:ph type="body" sz="half" idx="2"/>
          </p:nvPr>
        </p:nvSpPr>
        <p:spPr/>
        <p:txBody>
          <a:bodyPr>
            <a:noAutofit/>
          </a:bodyPr>
          <a:lstStyle/>
          <a:p>
            <a:r>
              <a:rPr lang="en-US" sz="2000" dirty="0" smtClean="0"/>
              <a:t>Jason assembled a great group of heroes, known as the Argonauts after their ship, the </a:t>
            </a:r>
            <a:r>
              <a:rPr lang="en-US" sz="2000" i="1" dirty="0" smtClean="0"/>
              <a:t>Argo</a:t>
            </a:r>
            <a:r>
              <a:rPr lang="en-US" sz="2000" dirty="0" smtClean="0"/>
              <a:t>. The group of heroes included the Boreads (sons of Boreas, the North Wind) who could fly, Heracles, Philoctetes, Peleus, Telamon, Orpheus, Castor and Pollux, Atalanta, and Euphemus.</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accent4">
                    <a:lumMod val="50000"/>
                  </a:schemeClr>
                </a:solidFill>
              </a:rPr>
              <a:t>Argonauts</a:t>
            </a:r>
            <a:endParaRPr lang="en-US" sz="6000" dirty="0">
              <a:solidFill>
                <a:schemeClr val="accent4">
                  <a:lumMod val="50000"/>
                </a:schemeClr>
              </a:solidFill>
            </a:endParaRPr>
          </a:p>
        </p:txBody>
      </p:sp>
      <p:pic>
        <p:nvPicPr>
          <p:cNvPr id="4" name="Content Placeholder 3" descr="painting-argonauts.jpg"/>
          <p:cNvPicPr>
            <a:picLocks noGrp="1" noChangeAspect="1"/>
          </p:cNvPicPr>
          <p:nvPr>
            <p:ph idx="1"/>
          </p:nvPr>
        </p:nvPicPr>
        <p:blipFill>
          <a:blip r:embed="rId2"/>
          <a:srcRect l="-4427" r="-4427"/>
          <a:stretch>
            <a:fillRect/>
          </a:stretch>
        </p:blipFill>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solidFill>
                  <a:schemeClr val="bg2">
                    <a:lumMod val="25000"/>
                  </a:schemeClr>
                </a:solidFill>
              </a:rPr>
              <a:t>Athena as anima, making the Ship Argo</a:t>
            </a:r>
            <a:endParaRPr lang="en-US" sz="4000" dirty="0">
              <a:solidFill>
                <a:schemeClr val="bg2">
                  <a:lumMod val="25000"/>
                </a:schemeClr>
              </a:solidFill>
            </a:endParaRPr>
          </a:p>
        </p:txBody>
      </p:sp>
      <p:pic>
        <p:nvPicPr>
          <p:cNvPr id="6" name="Content Placeholder 5" descr="argonauts8037.jpg"/>
          <p:cNvPicPr>
            <a:picLocks noGrp="1" noChangeAspect="1"/>
          </p:cNvPicPr>
          <p:nvPr>
            <p:ph idx="1"/>
          </p:nvPr>
        </p:nvPicPr>
        <p:blipFill>
          <a:blip r:embed="rId2"/>
          <a:srcRect l="-20081" r="-20081"/>
          <a:stretch>
            <a:fillRect/>
          </a:stretch>
        </p:blipFill>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Assembling of the Argonauts</a:t>
            </a:r>
            <a:endParaRPr lang="en-US" dirty="0"/>
          </a:p>
        </p:txBody>
      </p:sp>
      <p:pic>
        <p:nvPicPr>
          <p:cNvPr id="4" name="Content Placeholder 3" descr="9450811_gal.jpg"/>
          <p:cNvPicPr>
            <a:picLocks noGrp="1" noChangeAspect="1"/>
          </p:cNvPicPr>
          <p:nvPr>
            <p:ph idx="1"/>
          </p:nvPr>
        </p:nvPicPr>
        <p:blipFill>
          <a:blip r:embed="rId2"/>
          <a:srcRect l="-22614" r="-22614"/>
          <a:stretch>
            <a:fillRect/>
          </a:stretch>
        </p:blipFill>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chemeClr val="accent2">
                    <a:lumMod val="75000"/>
                  </a:schemeClr>
                </a:solidFill>
              </a:rPr>
              <a:t>Departure of the Argonauts</a:t>
            </a:r>
            <a:endParaRPr lang="en-US" sz="4800" dirty="0">
              <a:solidFill>
                <a:schemeClr val="accent2">
                  <a:lumMod val="75000"/>
                </a:schemeClr>
              </a:solidFill>
            </a:endParaRPr>
          </a:p>
        </p:txBody>
      </p:sp>
      <p:pic>
        <p:nvPicPr>
          <p:cNvPr id="4" name="Content Placeholder 3" descr="departure.jpg"/>
          <p:cNvPicPr>
            <a:picLocks noGrp="1" noChangeAspect="1"/>
          </p:cNvPicPr>
          <p:nvPr>
            <p:ph idx="1"/>
          </p:nvPr>
        </p:nvPicPr>
        <p:blipFill>
          <a:blip r:embed="rId2"/>
          <a:srcRect t="-5106" b="-5106"/>
          <a:stretch>
            <a:fillRect/>
          </a:stretch>
        </p:blipFill>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Route of the Argonauts</a:t>
            </a:r>
            <a:endParaRPr lang="en-US" dirty="0"/>
          </a:p>
        </p:txBody>
      </p:sp>
      <p:pic>
        <p:nvPicPr>
          <p:cNvPr id="4" name="Content Placeholder 3" descr="mlw_0001_0001_0_img0020.jpg"/>
          <p:cNvPicPr>
            <a:picLocks noGrp="1" noChangeAspect="1"/>
          </p:cNvPicPr>
          <p:nvPr>
            <p:ph idx="1"/>
          </p:nvPr>
        </p:nvPicPr>
        <p:blipFill>
          <a:blip r:embed="rId2"/>
          <a:srcRect l="-8535" r="-8535"/>
          <a:stretch>
            <a:fillRect/>
          </a:stretch>
        </p:blipFill>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50000"/>
                  </a:schemeClr>
                </a:solidFill>
              </a:rPr>
              <a:t>Route of the Argonauts</a:t>
            </a:r>
            <a:endParaRPr lang="en-US" dirty="0">
              <a:solidFill>
                <a:schemeClr val="accent2">
                  <a:lumMod val="50000"/>
                </a:schemeClr>
              </a:solidFill>
            </a:endParaRPr>
          </a:p>
        </p:txBody>
      </p:sp>
      <p:pic>
        <p:nvPicPr>
          <p:cNvPr id="4" name="Content Placeholder 3" descr="g1_u7284_jasonvoyage.gif"/>
          <p:cNvPicPr>
            <a:picLocks noGrp="1" noChangeAspect="1"/>
          </p:cNvPicPr>
          <p:nvPr>
            <p:ph idx="1"/>
          </p:nvPr>
        </p:nvPicPr>
        <p:blipFill>
          <a:blip r:embed="rId2"/>
          <a:srcRect l="-11970" r="-11970"/>
          <a:stretch>
            <a:fillRect/>
          </a:stretch>
        </p:blipFill>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err="1" smtClean="0">
                <a:solidFill>
                  <a:schemeClr val="accent6">
                    <a:lumMod val="75000"/>
                  </a:schemeClr>
                </a:solidFill>
              </a:rPr>
              <a:t>Lemnian</a:t>
            </a:r>
            <a:r>
              <a:rPr lang="en-US" sz="4400" dirty="0" smtClean="0">
                <a:solidFill>
                  <a:schemeClr val="accent6">
                    <a:lumMod val="75000"/>
                  </a:schemeClr>
                </a:solidFill>
              </a:rPr>
              <a:t> Women</a:t>
            </a:r>
            <a:endParaRPr lang="en-US" sz="4400" dirty="0">
              <a:solidFill>
                <a:schemeClr val="accent6">
                  <a:lumMod val="75000"/>
                </a:schemeClr>
              </a:solidFill>
            </a:endParaRPr>
          </a:p>
        </p:txBody>
      </p:sp>
      <p:pic>
        <p:nvPicPr>
          <p:cNvPr id="4" name="Content Placeholder 3" descr="8899.jpg"/>
          <p:cNvPicPr>
            <a:picLocks noGrp="1" noChangeAspect="1"/>
          </p:cNvPicPr>
          <p:nvPr>
            <p:ph idx="1"/>
          </p:nvPr>
        </p:nvPicPr>
        <p:blipFill>
          <a:blip r:embed="rId2"/>
          <a:srcRect t="-5395" b="-5395"/>
          <a:stretch>
            <a:fillRect/>
          </a:stretch>
        </p:blipFill>
        <p:spPr/>
      </p:pic>
      <p:sp>
        <p:nvSpPr>
          <p:cNvPr id="5" name="Text Placeholder 4"/>
          <p:cNvSpPr>
            <a:spLocks noGrp="1"/>
          </p:cNvSpPr>
          <p:nvPr>
            <p:ph type="body" sz="half" idx="2"/>
          </p:nvPr>
        </p:nvSpPr>
        <p:spPr/>
        <p:txBody>
          <a:bodyPr>
            <a:noAutofit/>
          </a:bodyPr>
          <a:lstStyle/>
          <a:p>
            <a:r>
              <a:rPr lang="en-US" dirty="0" smtClean="0"/>
              <a:t>The women had neglected their worship of Aphrodite, and as a punishment the goddess made the women so foul in stench that their husbands could not bear to be near them. The men then took concubines from the Thracian mainland opposite, and the spurned women, angry at Aphrodite, killed all the male inhabitants while they slept. The king, </a:t>
            </a:r>
            <a:r>
              <a:rPr lang="en-US" dirty="0" err="1" smtClean="0"/>
              <a:t>Thoas</a:t>
            </a:r>
            <a:r>
              <a:rPr lang="en-US" dirty="0" smtClean="0"/>
              <a:t>, was saved by Hypsipyle, his daughter, who put him out to sea sealed in a chest from which he was later rescued. The women of </a:t>
            </a:r>
            <a:r>
              <a:rPr lang="en-US" dirty="0" err="1" smtClean="0"/>
              <a:t>Lemnos</a:t>
            </a:r>
            <a:r>
              <a:rPr lang="en-US" dirty="0" smtClean="0"/>
              <a:t> lived for a while without men, with Hypsipyle as their queen.</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dirty="0" smtClean="0">
                <a:solidFill>
                  <a:schemeClr val="tx2">
                    <a:lumMod val="50000"/>
                  </a:schemeClr>
                </a:solidFill>
              </a:rPr>
              <a:t>Stench of the </a:t>
            </a:r>
            <a:r>
              <a:rPr lang="en-US" sz="4800" dirty="0" err="1" smtClean="0">
                <a:solidFill>
                  <a:schemeClr val="tx2">
                    <a:lumMod val="50000"/>
                  </a:schemeClr>
                </a:solidFill>
              </a:rPr>
              <a:t>Lemnian</a:t>
            </a:r>
            <a:r>
              <a:rPr lang="en-US" sz="4800" dirty="0" smtClean="0">
                <a:solidFill>
                  <a:schemeClr val="tx2">
                    <a:lumMod val="50000"/>
                  </a:schemeClr>
                </a:solidFill>
              </a:rPr>
              <a:t> Women</a:t>
            </a:r>
            <a:endParaRPr lang="en-US" sz="4800" dirty="0">
              <a:solidFill>
                <a:schemeClr val="tx2">
                  <a:lumMod val="50000"/>
                </a:schemeClr>
              </a:solidFill>
            </a:endParaRPr>
          </a:p>
        </p:txBody>
      </p:sp>
      <p:pic>
        <p:nvPicPr>
          <p:cNvPr id="7" name="Content Placeholder 6" descr="images.jpg"/>
          <p:cNvPicPr>
            <a:picLocks noGrp="1" noChangeAspect="1"/>
          </p:cNvPicPr>
          <p:nvPr>
            <p:ph idx="1"/>
          </p:nvPr>
        </p:nvPicPr>
        <p:blipFill>
          <a:blip r:embed="rId2"/>
          <a:srcRect l="-8446" r="-8446"/>
          <a:stretch>
            <a:fillRect/>
          </a:stretch>
        </p:blipFill>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5400" dirty="0" err="1" smtClean="0">
                <a:solidFill>
                  <a:schemeClr val="bg2">
                    <a:lumMod val="10000"/>
                  </a:schemeClr>
                </a:solidFill>
              </a:rPr>
              <a:t>Hypsipyle</a:t>
            </a:r>
            <a:r>
              <a:rPr lang="en-US" sz="5400" dirty="0" smtClean="0">
                <a:solidFill>
                  <a:schemeClr val="bg2">
                    <a:lumMod val="10000"/>
                  </a:schemeClr>
                </a:solidFill>
              </a:rPr>
              <a:t>, ‘High Gate’</a:t>
            </a:r>
            <a:endParaRPr lang="en-US" sz="5400" dirty="0">
              <a:solidFill>
                <a:schemeClr val="bg2">
                  <a:lumMod val="10000"/>
                </a:schemeClr>
              </a:solidFill>
            </a:endParaRPr>
          </a:p>
        </p:txBody>
      </p:sp>
      <p:pic>
        <p:nvPicPr>
          <p:cNvPr id="7" name="Content Placeholder 6" descr="131973.jpg"/>
          <p:cNvPicPr>
            <a:picLocks noGrp="1" noChangeAspect="1"/>
          </p:cNvPicPr>
          <p:nvPr>
            <p:ph idx="1"/>
          </p:nvPr>
        </p:nvPicPr>
        <p:blipFill>
          <a:blip r:embed="rId2"/>
          <a:srcRect l="-52152" r="-52152"/>
          <a:stretch>
            <a:fillRect/>
          </a:stretch>
        </p:blipFill>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dirty="0" err="1" smtClean="0">
                <a:solidFill>
                  <a:schemeClr val="accent2">
                    <a:lumMod val="50000"/>
                  </a:schemeClr>
                </a:solidFill>
              </a:rPr>
              <a:t>Cyzicus</a:t>
            </a:r>
            <a:endParaRPr lang="en-US" sz="4800" dirty="0">
              <a:solidFill>
                <a:schemeClr val="accent2">
                  <a:lumMod val="50000"/>
                </a:schemeClr>
              </a:solidFill>
            </a:endParaRPr>
          </a:p>
        </p:txBody>
      </p:sp>
      <p:pic>
        <p:nvPicPr>
          <p:cNvPr id="7" name="Content Placeholder 6" descr="jasonandtheargonauts1.jpg"/>
          <p:cNvPicPr>
            <a:picLocks noGrp="1" noChangeAspect="1"/>
          </p:cNvPicPr>
          <p:nvPr>
            <p:ph idx="1"/>
          </p:nvPr>
        </p:nvPicPr>
        <p:blipFill>
          <a:blip r:embed="rId2"/>
          <a:srcRect t="-30636" b="-30636"/>
          <a:stretch>
            <a:fillRect/>
          </a:stretch>
        </p:blipFill>
        <p:spPr/>
      </p:pic>
      <p:sp>
        <p:nvSpPr>
          <p:cNvPr id="6" name="Text Placeholder 5"/>
          <p:cNvSpPr>
            <a:spLocks noGrp="1"/>
          </p:cNvSpPr>
          <p:nvPr>
            <p:ph type="body" sz="half" idx="2"/>
          </p:nvPr>
        </p:nvSpPr>
        <p:spPr/>
        <p:txBody>
          <a:bodyPr>
            <a:noAutofit/>
          </a:bodyPr>
          <a:lstStyle/>
          <a:p>
            <a:r>
              <a:rPr lang="en-US" sz="1600" dirty="0" smtClean="0"/>
              <a:t>After </a:t>
            </a:r>
            <a:r>
              <a:rPr lang="en-US" sz="1600" dirty="0" err="1" smtClean="0"/>
              <a:t>Lemnos</a:t>
            </a:r>
            <a:r>
              <a:rPr lang="en-US" sz="1600" dirty="0" smtClean="0"/>
              <a:t> the Argonauts landed among the Doliones, whose king Cyzicus treated them graciously. He told them about the land beyond Bear Mountain, but forgot to mention what lived there. What lived in the land beyond Bear Mountain were the Gegeines which are a tribe of Earthborn giants with six arms and wore leather loincloths. While most of the crew went into the forest to search for supplies, the </a:t>
            </a:r>
            <a:r>
              <a:rPr lang="en-US" sz="1600" dirty="0" err="1" smtClean="0"/>
              <a:t>Gegeines</a:t>
            </a:r>
            <a:r>
              <a:rPr lang="en-US" sz="1600" dirty="0" smtClean="0"/>
              <a:t> saw that a few Argonauts were guarding the ship and raided it.</a:t>
            </a:r>
            <a:endParaRPr 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err="1" smtClean="0">
                <a:solidFill>
                  <a:schemeClr val="accent4">
                    <a:lumMod val="50000"/>
                  </a:schemeClr>
                </a:solidFill>
              </a:rPr>
              <a:t>Hylas</a:t>
            </a:r>
            <a:endParaRPr lang="en-US" sz="6600" dirty="0">
              <a:solidFill>
                <a:schemeClr val="accent4">
                  <a:lumMod val="50000"/>
                </a:schemeClr>
              </a:solidFill>
            </a:endParaRPr>
          </a:p>
        </p:txBody>
      </p:sp>
      <p:pic>
        <p:nvPicPr>
          <p:cNvPr id="5" name="Content Placeholder 4" descr="330px-John_William_Waterhouse_-_Hylas_and_the_Nymphs_(1896).jpg"/>
          <p:cNvPicPr>
            <a:picLocks noGrp="1" noChangeAspect="1"/>
          </p:cNvPicPr>
          <p:nvPr>
            <p:ph idx="1"/>
          </p:nvPr>
        </p:nvPicPr>
        <p:blipFill>
          <a:blip r:embed="rId2"/>
          <a:srcRect t="-43995" b="-43995"/>
          <a:stretch>
            <a:fillRect/>
          </a:stretch>
        </p:blipFill>
        <p:spPr/>
      </p:pic>
      <p:sp>
        <p:nvSpPr>
          <p:cNvPr id="4" name="Text Placeholder 3"/>
          <p:cNvSpPr>
            <a:spLocks noGrp="1"/>
          </p:cNvSpPr>
          <p:nvPr>
            <p:ph type="body" sz="half" idx="2"/>
          </p:nvPr>
        </p:nvSpPr>
        <p:spPr/>
        <p:txBody>
          <a:bodyPr>
            <a:normAutofit lnSpcReduction="10000"/>
          </a:bodyPr>
          <a:lstStyle/>
          <a:p>
            <a:r>
              <a:rPr lang="en-US" dirty="0" smtClean="0"/>
              <a:t>After Heracles killed </a:t>
            </a:r>
            <a:r>
              <a:rPr lang="en-US" dirty="0" err="1" smtClean="0"/>
              <a:t>Theiodamas</a:t>
            </a:r>
            <a:r>
              <a:rPr lang="en-US" dirty="0" smtClean="0"/>
              <a:t> in battle, he took on </a:t>
            </a:r>
            <a:r>
              <a:rPr lang="en-US" dirty="0" err="1" smtClean="0"/>
              <a:t>Hylas</a:t>
            </a:r>
            <a:r>
              <a:rPr lang="en-US" dirty="0" smtClean="0"/>
              <a:t> as arms bearer and taught him to be a warrior. The poet Theocritus (about 300 BCE) wrote about the love between Heracles and </a:t>
            </a:r>
            <a:r>
              <a:rPr lang="en-US" dirty="0" err="1" smtClean="0"/>
              <a:t>Hylas</a:t>
            </a:r>
            <a:r>
              <a:rPr lang="en-US" dirty="0" smtClean="0"/>
              <a:t>: "We are not the first mortals to see beauty in what is beautiful. No, even </a:t>
            </a:r>
            <a:r>
              <a:rPr lang="en-US" dirty="0" err="1" smtClean="0"/>
              <a:t>Amphitryon's</a:t>
            </a:r>
            <a:r>
              <a:rPr lang="en-US" dirty="0" smtClean="0"/>
              <a:t> bronze-hearted son, who defeated the savage Nemean lion, loved a boy—charming </a:t>
            </a:r>
            <a:r>
              <a:rPr lang="en-US" dirty="0" err="1" smtClean="0"/>
              <a:t>Hylas</a:t>
            </a:r>
            <a:r>
              <a:rPr lang="en-US" dirty="0" smtClean="0"/>
              <a:t>, whose hair hung down in curls. And like a father with a dear son he taught him all the things which had made him a mighty man, and famous.” Heracles took </a:t>
            </a:r>
            <a:r>
              <a:rPr lang="en-US" dirty="0" err="1" smtClean="0"/>
              <a:t>Hylas</a:t>
            </a:r>
            <a:r>
              <a:rPr lang="en-US" dirty="0" smtClean="0"/>
              <a:t> with him on the Argo, making him one of the Argonauts. </a:t>
            </a:r>
            <a:r>
              <a:rPr lang="en-US" dirty="0" err="1" smtClean="0"/>
              <a:t>Hylas</a:t>
            </a:r>
            <a:r>
              <a:rPr lang="en-US" dirty="0" smtClean="0"/>
              <a:t> was kidnapped by </a:t>
            </a:r>
            <a:r>
              <a:rPr lang="en-US" dirty="0" smtClean="0"/>
              <a:t>nymphs </a:t>
            </a:r>
            <a:r>
              <a:rPr lang="en-US" dirty="0" smtClean="0"/>
              <a:t>of the spring of </a:t>
            </a:r>
            <a:r>
              <a:rPr lang="en-US" dirty="0" err="1" smtClean="0"/>
              <a:t>Pegae</a:t>
            </a:r>
            <a:r>
              <a:rPr lang="en-US" dirty="0" smtClean="0"/>
              <a:t>, (Dryope), that fell in love with him in Mysia and vanished without a trace). This upset Heracles greatly, so he searched for him a great length of time. The ship set sail without them.</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6000" dirty="0" err="1" smtClean="0"/>
              <a:t>Herakles</a:t>
            </a:r>
            <a:r>
              <a:rPr lang="en-US" sz="6000" dirty="0" smtClean="0"/>
              <a:t> and </a:t>
            </a:r>
            <a:r>
              <a:rPr lang="en-US" sz="6000" dirty="0" err="1" smtClean="0"/>
              <a:t>Hylas</a:t>
            </a:r>
            <a:endParaRPr lang="en-US" sz="6000" dirty="0"/>
          </a:p>
        </p:txBody>
      </p:sp>
      <p:pic>
        <p:nvPicPr>
          <p:cNvPr id="5" name="Content Placeholder 4" descr="HylasLitho.jpg"/>
          <p:cNvPicPr>
            <a:picLocks noGrp="1" noChangeAspect="1"/>
          </p:cNvPicPr>
          <p:nvPr>
            <p:ph sz="half" idx="1"/>
          </p:nvPr>
        </p:nvPicPr>
        <p:blipFill>
          <a:blip r:embed="rId2"/>
          <a:srcRect t="-14220" b="-14220"/>
          <a:stretch>
            <a:fillRect/>
          </a:stretch>
        </p:blipFill>
        <p:spPr/>
      </p:pic>
      <p:pic>
        <p:nvPicPr>
          <p:cNvPr id="8" name="Content Placeholder 7" descr="herculesandhylas.JPG"/>
          <p:cNvPicPr>
            <a:picLocks noGrp="1" noChangeAspect="1"/>
          </p:cNvPicPr>
          <p:nvPr>
            <p:ph sz="half" idx="2"/>
          </p:nvPr>
        </p:nvPicPr>
        <p:blipFill>
          <a:blip r:embed="rId3"/>
          <a:srcRect l="-22028" r="-22028"/>
          <a:stretch>
            <a:fillRect/>
          </a:stretch>
        </p:blipFill>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4800" dirty="0" err="1" smtClean="0">
                <a:solidFill>
                  <a:schemeClr val="accent2">
                    <a:lumMod val="50000"/>
                  </a:schemeClr>
                </a:solidFill>
              </a:rPr>
              <a:t>Hylas</a:t>
            </a:r>
            <a:r>
              <a:rPr lang="en-US" sz="4800" dirty="0" smtClean="0">
                <a:solidFill>
                  <a:schemeClr val="accent2">
                    <a:lumMod val="50000"/>
                  </a:schemeClr>
                </a:solidFill>
              </a:rPr>
              <a:t> and the Water Nymphs</a:t>
            </a:r>
            <a:endParaRPr lang="en-US" sz="4800" dirty="0">
              <a:solidFill>
                <a:schemeClr val="accent2">
                  <a:lumMod val="50000"/>
                </a:schemeClr>
              </a:solidFill>
            </a:endParaRPr>
          </a:p>
        </p:txBody>
      </p:sp>
      <p:pic>
        <p:nvPicPr>
          <p:cNvPr id="7" name="Content Placeholder 6" descr="HylasWaterNymphs.jpg"/>
          <p:cNvPicPr>
            <a:picLocks noGrp="1" noChangeAspect="1"/>
          </p:cNvPicPr>
          <p:nvPr>
            <p:ph idx="1"/>
          </p:nvPr>
        </p:nvPicPr>
        <p:blipFill>
          <a:blip r:embed="rId2"/>
          <a:srcRect l="-7277" r="-7277"/>
          <a:stretch>
            <a:fillRect/>
          </a:stretch>
        </p:blipFill>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dirty="0" err="1" smtClean="0">
                <a:solidFill>
                  <a:schemeClr val="tx2">
                    <a:lumMod val="50000"/>
                  </a:schemeClr>
                </a:solidFill>
              </a:rPr>
              <a:t>Phineas</a:t>
            </a:r>
            <a:r>
              <a:rPr lang="en-US" sz="3200" dirty="0" smtClean="0">
                <a:solidFill>
                  <a:schemeClr val="tx2">
                    <a:lumMod val="50000"/>
                  </a:schemeClr>
                </a:solidFill>
              </a:rPr>
              <a:t> and the Harpies</a:t>
            </a:r>
            <a:endParaRPr lang="en-US" sz="3200" dirty="0">
              <a:solidFill>
                <a:schemeClr val="tx2">
                  <a:lumMod val="50000"/>
                </a:schemeClr>
              </a:solidFill>
            </a:endParaRPr>
          </a:p>
        </p:txBody>
      </p:sp>
      <p:pic>
        <p:nvPicPr>
          <p:cNvPr id="4" name="Content Placeholder 3" descr="harpies.jpg"/>
          <p:cNvPicPr>
            <a:picLocks noGrp="1" noChangeAspect="1"/>
          </p:cNvPicPr>
          <p:nvPr>
            <p:ph idx="1"/>
          </p:nvPr>
        </p:nvPicPr>
        <p:blipFill>
          <a:blip r:embed="rId2"/>
          <a:srcRect t="-51622" b="-51622"/>
          <a:stretch>
            <a:fillRect/>
          </a:stretch>
        </p:blipFill>
        <p:spPr/>
      </p:pic>
      <p:sp>
        <p:nvSpPr>
          <p:cNvPr id="6" name="Text Placeholder 5"/>
          <p:cNvSpPr>
            <a:spLocks noGrp="1"/>
          </p:cNvSpPr>
          <p:nvPr>
            <p:ph type="body" sz="half" idx="2"/>
          </p:nvPr>
        </p:nvSpPr>
        <p:spPr/>
        <p:txBody>
          <a:bodyPr>
            <a:normAutofit/>
          </a:bodyPr>
          <a:lstStyle/>
          <a:p>
            <a:r>
              <a:rPr lang="en-US" sz="1800" dirty="0" smtClean="0"/>
              <a:t>Soon Jason reached the court of </a:t>
            </a:r>
            <a:r>
              <a:rPr lang="en-US" sz="1800" dirty="0" err="1" smtClean="0"/>
              <a:t>Phineas</a:t>
            </a:r>
            <a:r>
              <a:rPr lang="en-US" sz="1800" dirty="0" smtClean="0"/>
              <a:t> of </a:t>
            </a:r>
            <a:r>
              <a:rPr lang="en-US" sz="1800" dirty="0" err="1" smtClean="0"/>
              <a:t>Salmydessus</a:t>
            </a:r>
            <a:r>
              <a:rPr lang="en-US" sz="1800" dirty="0" smtClean="0"/>
              <a:t>  in Thrace. Zeus had sent the Harpies to steal the food put out for </a:t>
            </a:r>
            <a:r>
              <a:rPr lang="en-US" sz="1800" dirty="0" err="1" smtClean="0"/>
              <a:t>Phineas</a:t>
            </a:r>
            <a:r>
              <a:rPr lang="en-US" sz="1800" dirty="0" smtClean="0"/>
              <a:t> each day. Jason took pity on the emaciated king and killed the Harpies when they returned; in other versions, Calais and Zetes chase the Harpies away. In return for this favor, </a:t>
            </a:r>
            <a:r>
              <a:rPr lang="en-US" sz="1800" dirty="0" err="1" smtClean="0"/>
              <a:t>Phineas</a:t>
            </a:r>
            <a:r>
              <a:rPr lang="en-US" sz="1800" dirty="0" smtClean="0"/>
              <a:t> revealed to Jason the location of Colchis and how to pass the Symplegades, or The Clashing Rocks, and then they parted.</a:t>
            </a:r>
            <a:endParaRPr lang="en-US" sz="1800" dirty="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5400" dirty="0" err="1" smtClean="0">
                <a:solidFill>
                  <a:schemeClr val="accent2">
                    <a:lumMod val="50000"/>
                  </a:schemeClr>
                </a:solidFill>
              </a:rPr>
              <a:t>Phineas</a:t>
            </a:r>
            <a:r>
              <a:rPr lang="en-US" sz="5400" dirty="0" smtClean="0">
                <a:solidFill>
                  <a:schemeClr val="accent2">
                    <a:lumMod val="50000"/>
                  </a:schemeClr>
                </a:solidFill>
              </a:rPr>
              <a:t> and the Harpies</a:t>
            </a:r>
            <a:endParaRPr lang="en-US" sz="5400" dirty="0">
              <a:solidFill>
                <a:schemeClr val="accent2">
                  <a:lumMod val="50000"/>
                </a:schemeClr>
              </a:solidFill>
            </a:endParaRPr>
          </a:p>
        </p:txBody>
      </p:sp>
      <p:pic>
        <p:nvPicPr>
          <p:cNvPr id="8" name="Content Placeholder 7" descr="harpy.gif"/>
          <p:cNvPicPr>
            <a:picLocks noGrp="1" noChangeAspect="1"/>
          </p:cNvPicPr>
          <p:nvPr>
            <p:ph sz="half" idx="1"/>
          </p:nvPr>
        </p:nvPicPr>
        <p:blipFill>
          <a:blip r:embed="rId2"/>
          <a:srcRect t="-61231" b="-61231"/>
          <a:stretch>
            <a:fillRect/>
          </a:stretch>
        </p:blipFill>
        <p:spPr/>
      </p:pic>
      <p:pic>
        <p:nvPicPr>
          <p:cNvPr id="9" name="Content Placeholder 8" descr="harpies.jpg"/>
          <p:cNvPicPr>
            <a:picLocks noGrp="1" noChangeAspect="1"/>
          </p:cNvPicPr>
          <p:nvPr>
            <p:ph sz="half" idx="2"/>
          </p:nvPr>
        </p:nvPicPr>
        <p:blipFill>
          <a:blip r:embed="rId3"/>
          <a:srcRect t="-24712" b="-24712"/>
          <a:stretch>
            <a:fillRect/>
          </a:stretch>
        </p:blipFill>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err="1" smtClean="0">
                <a:solidFill>
                  <a:schemeClr val="accent2">
                    <a:lumMod val="50000"/>
                  </a:schemeClr>
                </a:solidFill>
              </a:rPr>
              <a:t>Symplegades</a:t>
            </a:r>
            <a:endParaRPr lang="en-US" sz="4000" dirty="0">
              <a:solidFill>
                <a:schemeClr val="accent2">
                  <a:lumMod val="50000"/>
                </a:schemeClr>
              </a:solidFill>
            </a:endParaRPr>
          </a:p>
        </p:txBody>
      </p:sp>
      <p:pic>
        <p:nvPicPr>
          <p:cNvPr id="5" name="Content Placeholder 4" descr="symplegades.jpg"/>
          <p:cNvPicPr>
            <a:picLocks noGrp="1" noChangeAspect="1"/>
          </p:cNvPicPr>
          <p:nvPr>
            <p:ph idx="1"/>
          </p:nvPr>
        </p:nvPicPr>
        <p:blipFill>
          <a:blip r:embed="rId2"/>
          <a:srcRect t="-42625" b="-42625"/>
          <a:stretch>
            <a:fillRect/>
          </a:stretch>
        </p:blipFill>
        <p:spPr/>
      </p:pic>
      <p:sp>
        <p:nvSpPr>
          <p:cNvPr id="4" name="Text Placeholder 3"/>
          <p:cNvSpPr>
            <a:spLocks noGrp="1"/>
          </p:cNvSpPr>
          <p:nvPr>
            <p:ph type="body" sz="half" idx="2"/>
          </p:nvPr>
        </p:nvSpPr>
        <p:spPr/>
        <p:txBody>
          <a:bodyPr>
            <a:noAutofit/>
          </a:bodyPr>
          <a:lstStyle/>
          <a:p>
            <a:r>
              <a:rPr lang="en-US" sz="1600" dirty="0" smtClean="0"/>
              <a:t>The only way to reach Colchis was to sail through the Symplegades (Clashing Rocks), huge rock cliffs that came together and crushed anything that traveled between them. </a:t>
            </a:r>
            <a:r>
              <a:rPr lang="en-US" sz="1600" dirty="0" err="1" smtClean="0"/>
              <a:t>Phineas</a:t>
            </a:r>
            <a:r>
              <a:rPr lang="en-US" sz="1600" dirty="0" smtClean="0"/>
              <a:t> told Jason to release a dove when they approached these islands, and if the dove made it through, to row with all their might. If the dove was crushed, he was doomed to fail. Jason released the dove as advised, which made it through, losing only a few tail feathers. Seeing this, they rowed strongly and made it through with minor damage at the extreme stern of the ship. From that time on, the clashing rocks were forever joined leaving free passage for others to pass.</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6600" dirty="0" err="1" smtClean="0">
                <a:solidFill>
                  <a:schemeClr val="accent1">
                    <a:lumMod val="50000"/>
                  </a:schemeClr>
                </a:solidFill>
              </a:rPr>
              <a:t>Symplegades</a:t>
            </a:r>
            <a:endParaRPr lang="en-US" sz="6600" dirty="0">
              <a:solidFill>
                <a:schemeClr val="accent1">
                  <a:lumMod val="50000"/>
                </a:schemeClr>
              </a:solidFill>
            </a:endParaRPr>
          </a:p>
        </p:txBody>
      </p:sp>
      <p:pic>
        <p:nvPicPr>
          <p:cNvPr id="8" name="Content Placeholder 7" descr="argonauts-350.jpg"/>
          <p:cNvPicPr>
            <a:picLocks noGrp="1" noChangeAspect="1"/>
          </p:cNvPicPr>
          <p:nvPr>
            <p:ph sz="half" idx="1"/>
          </p:nvPr>
        </p:nvPicPr>
        <p:blipFill>
          <a:blip r:embed="rId2"/>
          <a:srcRect t="-24570" b="-24570"/>
          <a:stretch>
            <a:fillRect/>
          </a:stretch>
        </p:blipFill>
        <p:spPr/>
      </p:pic>
      <p:pic>
        <p:nvPicPr>
          <p:cNvPr id="9" name="Content Placeholder 8" descr="Jason.gif"/>
          <p:cNvPicPr>
            <a:picLocks noGrp="1" noChangeAspect="1"/>
          </p:cNvPicPr>
          <p:nvPr>
            <p:ph sz="half" idx="2"/>
          </p:nvPr>
        </p:nvPicPr>
        <p:blipFill>
          <a:blip r:embed="rId3"/>
          <a:srcRect l="-7465" r="-7465"/>
          <a:stretch>
            <a:fillRect/>
          </a:stretch>
        </p:blipFill>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smtClean="0">
                <a:solidFill>
                  <a:srgbClr val="000090"/>
                </a:solidFill>
              </a:rPr>
              <a:t>Poseidon</a:t>
            </a:r>
            <a:endParaRPr lang="en-US" sz="7200" dirty="0">
              <a:solidFill>
                <a:srgbClr val="000090"/>
              </a:solidFill>
            </a:endParaRPr>
          </a:p>
        </p:txBody>
      </p:sp>
      <p:pic>
        <p:nvPicPr>
          <p:cNvPr id="4" name="Content Placeholder 3" descr="jata1.jpg"/>
          <p:cNvPicPr>
            <a:picLocks noGrp="1" noChangeAspect="1"/>
          </p:cNvPicPr>
          <p:nvPr>
            <p:ph idx="1"/>
          </p:nvPr>
        </p:nvPicPr>
        <p:blipFill>
          <a:blip r:embed="rId2"/>
          <a:srcRect t="-3373" b="-3373"/>
          <a:stretch>
            <a:fillRect/>
          </a:stretch>
        </p:blipFill>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The Argonauts bind </a:t>
            </a:r>
            <a:r>
              <a:rPr lang="en-US" sz="2800" dirty="0" err="1" smtClean="0"/>
              <a:t>Amycus</a:t>
            </a:r>
            <a:endParaRPr lang="en-US" sz="2800" dirty="0"/>
          </a:p>
        </p:txBody>
      </p:sp>
      <p:pic>
        <p:nvPicPr>
          <p:cNvPr id="4" name="Content Placeholder 3" descr="377604.jpg"/>
          <p:cNvPicPr>
            <a:picLocks noGrp="1" noChangeAspect="1"/>
          </p:cNvPicPr>
          <p:nvPr>
            <p:ph idx="1"/>
          </p:nvPr>
        </p:nvPicPr>
        <p:blipFill>
          <a:blip r:embed="rId2"/>
          <a:srcRect t="-39428" b="-39428"/>
          <a:stretch>
            <a:fillRect/>
          </a:stretch>
        </p:blipFill>
        <p:spPr/>
      </p:pic>
      <p:sp>
        <p:nvSpPr>
          <p:cNvPr id="5" name="Text Placeholder 4"/>
          <p:cNvSpPr>
            <a:spLocks noGrp="1"/>
          </p:cNvSpPr>
          <p:nvPr>
            <p:ph type="body" sz="half" idx="2"/>
          </p:nvPr>
        </p:nvSpPr>
        <p:spPr/>
        <p:txBody>
          <a:bodyPr>
            <a:noAutofit/>
          </a:bodyPr>
          <a:lstStyle/>
          <a:p>
            <a:r>
              <a:rPr lang="en-US" sz="2400" b="1" dirty="0" err="1" smtClean="0"/>
              <a:t>Amycus</a:t>
            </a:r>
            <a:r>
              <a:rPr lang="en-US" sz="2400" dirty="0" smtClean="0"/>
              <a:t> (</a:t>
            </a:r>
            <a:r>
              <a:rPr lang="en-US" sz="2400" dirty="0" err="1" smtClean="0"/>
              <a:t>Ἄμυκος</a:t>
            </a:r>
            <a:r>
              <a:rPr lang="en-US" sz="2400" dirty="0" smtClean="0"/>
              <a:t>) was the son of Poseidon and Melia. He was a boxer and King of the Bebryces, a mythical people in Bithynia. Polydeuces beat him in a boxing match when the Argonauts passed through Bithynia</a:t>
            </a:r>
            <a:endParaRPr 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6000" dirty="0" err="1" smtClean="0">
                <a:solidFill>
                  <a:schemeClr val="accent4">
                    <a:lumMod val="50000"/>
                  </a:schemeClr>
                </a:solidFill>
              </a:rPr>
              <a:t>Dioskouroi</a:t>
            </a:r>
            <a:endParaRPr lang="en-US" sz="6000" dirty="0">
              <a:solidFill>
                <a:schemeClr val="accent4">
                  <a:lumMod val="50000"/>
                </a:schemeClr>
              </a:solidFill>
            </a:endParaRPr>
          </a:p>
        </p:txBody>
      </p:sp>
      <p:sp>
        <p:nvSpPr>
          <p:cNvPr id="10" name="Text Placeholder 9"/>
          <p:cNvSpPr>
            <a:spLocks noGrp="1"/>
          </p:cNvSpPr>
          <p:nvPr>
            <p:ph type="body" idx="1"/>
          </p:nvPr>
        </p:nvSpPr>
        <p:spPr/>
        <p:txBody>
          <a:bodyPr/>
          <a:lstStyle/>
          <a:p>
            <a:pPr algn="ctr"/>
            <a:r>
              <a:rPr lang="en-US" dirty="0" err="1" smtClean="0"/>
              <a:t>Polydeuces</a:t>
            </a:r>
            <a:r>
              <a:rPr lang="en-US" dirty="0" smtClean="0"/>
              <a:t> boxes </a:t>
            </a:r>
            <a:r>
              <a:rPr lang="en-US" dirty="0" err="1" smtClean="0"/>
              <a:t>Amycus</a:t>
            </a:r>
            <a:endParaRPr lang="en-US" dirty="0"/>
          </a:p>
        </p:txBody>
      </p:sp>
      <p:pic>
        <p:nvPicPr>
          <p:cNvPr id="8" name="Content Placeholder 7" descr="i007.png"/>
          <p:cNvPicPr>
            <a:picLocks noGrp="1" noChangeAspect="1"/>
          </p:cNvPicPr>
          <p:nvPr>
            <p:ph sz="half" idx="2"/>
          </p:nvPr>
        </p:nvPicPr>
        <p:blipFill>
          <a:blip r:embed="rId2"/>
          <a:srcRect l="-10839" r="-10839"/>
          <a:stretch>
            <a:fillRect/>
          </a:stretch>
        </p:blipFill>
        <p:spPr/>
      </p:pic>
      <p:sp>
        <p:nvSpPr>
          <p:cNvPr id="11" name="Text Placeholder 10"/>
          <p:cNvSpPr>
            <a:spLocks noGrp="1"/>
          </p:cNvSpPr>
          <p:nvPr>
            <p:ph type="body" sz="quarter" idx="3"/>
          </p:nvPr>
        </p:nvSpPr>
        <p:spPr/>
        <p:txBody>
          <a:bodyPr/>
          <a:lstStyle/>
          <a:p>
            <a:pPr algn="ctr"/>
            <a:r>
              <a:rPr lang="en-US" dirty="0" smtClean="0"/>
              <a:t>Castor and </a:t>
            </a:r>
            <a:r>
              <a:rPr lang="en-US" dirty="0" err="1" smtClean="0"/>
              <a:t>Pollux</a:t>
            </a:r>
            <a:r>
              <a:rPr lang="en-US" dirty="0" smtClean="0"/>
              <a:t> as Gemini</a:t>
            </a:r>
            <a:endParaRPr lang="en-US" dirty="0"/>
          </a:p>
        </p:txBody>
      </p:sp>
      <p:pic>
        <p:nvPicPr>
          <p:cNvPr id="13" name="Content Placeholder 12" descr="gemini.JPG"/>
          <p:cNvPicPr>
            <a:picLocks noGrp="1" noChangeAspect="1"/>
          </p:cNvPicPr>
          <p:nvPr>
            <p:ph sz="quarter" idx="4"/>
          </p:nvPr>
        </p:nvPicPr>
        <p:blipFill>
          <a:blip r:embed="rId3"/>
          <a:srcRect t="-7719" b="-7719"/>
          <a:stretch>
            <a:fillRect/>
          </a:stretch>
        </p:blipFill>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solidFill>
                  <a:schemeClr val="accent4">
                    <a:lumMod val="50000"/>
                  </a:schemeClr>
                </a:solidFill>
              </a:rPr>
              <a:t>Medea</a:t>
            </a:r>
            <a:r>
              <a:rPr lang="en-US" dirty="0" smtClean="0">
                <a:solidFill>
                  <a:schemeClr val="accent4">
                    <a:lumMod val="50000"/>
                  </a:schemeClr>
                </a:solidFill>
              </a:rPr>
              <a:t> prepares the chrism</a:t>
            </a:r>
            <a:r>
              <a:rPr lang="en-US" dirty="0" smtClean="0"/>
              <a:t/>
            </a:r>
            <a:br>
              <a:rPr lang="en-US" dirty="0" smtClean="0"/>
            </a:br>
            <a:r>
              <a:rPr lang="en-US" dirty="0" smtClean="0"/>
              <a:t>John </a:t>
            </a:r>
            <a:r>
              <a:rPr lang="en-US" dirty="0"/>
              <a:t>W</a:t>
            </a:r>
            <a:r>
              <a:rPr lang="en-US" dirty="0" smtClean="0"/>
              <a:t>illiam Waterhouse</a:t>
            </a:r>
            <a:endParaRPr lang="en-US" dirty="0"/>
          </a:p>
        </p:txBody>
      </p:sp>
      <p:pic>
        <p:nvPicPr>
          <p:cNvPr id="4" name="Content Placeholder 3" descr="Jason-And-Medea-$281907.jpg"/>
          <p:cNvPicPr>
            <a:picLocks noGrp="1" noChangeAspect="1"/>
          </p:cNvPicPr>
          <p:nvPr>
            <p:ph idx="1"/>
          </p:nvPr>
        </p:nvPicPr>
        <p:blipFill>
          <a:blip r:embed="rId2"/>
          <a:srcRect l="-3361" r="-3361"/>
          <a:stretch>
            <a:fillRect/>
          </a:stretch>
        </p:blipFill>
        <p:spPr/>
      </p:pic>
      <p:sp>
        <p:nvSpPr>
          <p:cNvPr id="5" name="Text Placeholder 4"/>
          <p:cNvSpPr>
            <a:spLocks noGrp="1"/>
          </p:cNvSpPr>
          <p:nvPr>
            <p:ph type="body" sz="half" idx="2"/>
          </p:nvPr>
        </p:nvSpPr>
        <p:spPr/>
        <p:txBody>
          <a:bodyPr>
            <a:normAutofit fontScale="85000" lnSpcReduction="20000"/>
          </a:bodyPr>
          <a:lstStyle/>
          <a:p>
            <a:r>
              <a:rPr lang="en-US" sz="2800" dirty="0" err="1" smtClean="0"/>
              <a:t>Aeëtes</a:t>
            </a:r>
            <a:r>
              <a:rPr lang="en-US" sz="2800" dirty="0" smtClean="0"/>
              <a:t> promised to give the Fleece to Jason only if he could perform three certain tasks. Presented with the tasks, Jason became discouraged and fell into depression. However, Hera had persuaded Aphrodite to convince her son Eros to make </a:t>
            </a:r>
            <a:r>
              <a:rPr lang="en-US" sz="2800" dirty="0" err="1" smtClean="0"/>
              <a:t>Aeëtes's</a:t>
            </a:r>
            <a:r>
              <a:rPr lang="en-US" sz="2800" dirty="0" smtClean="0"/>
              <a:t> daughter, Medea, fall in love with Jason. </a:t>
            </a:r>
            <a:endParaRPr lang="en-US" sz="2800" dirty="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333" dirty="0" smtClean="0">
                <a:solidFill>
                  <a:schemeClr val="accent2">
                    <a:lumMod val="50000"/>
                  </a:schemeClr>
                </a:solidFill>
              </a:rPr>
              <a:t>Jason and </a:t>
            </a:r>
            <a:r>
              <a:rPr lang="en-US" sz="5333" dirty="0" err="1" smtClean="0">
                <a:solidFill>
                  <a:schemeClr val="accent2">
                    <a:lumMod val="50000"/>
                  </a:schemeClr>
                </a:solidFill>
              </a:rPr>
              <a:t>Medea</a:t>
            </a:r>
            <a:r>
              <a:rPr lang="en-US" dirty="0" smtClean="0"/>
              <a:t/>
            </a:r>
            <a:br>
              <a:rPr lang="en-US" dirty="0" smtClean="0"/>
            </a:br>
            <a:r>
              <a:rPr lang="en-US" sz="2667" dirty="0" err="1" smtClean="0"/>
              <a:t>Gustave</a:t>
            </a:r>
            <a:r>
              <a:rPr lang="en-US" sz="2667" dirty="0" smtClean="0"/>
              <a:t> Moreau</a:t>
            </a:r>
            <a:endParaRPr lang="en-US" sz="2667" dirty="0"/>
          </a:p>
        </p:txBody>
      </p:sp>
      <p:pic>
        <p:nvPicPr>
          <p:cNvPr id="4" name="Content Placeholder 3" descr="jason_and_medea_ba83712.jpg"/>
          <p:cNvPicPr>
            <a:picLocks noGrp="1" noChangeAspect="1"/>
          </p:cNvPicPr>
          <p:nvPr>
            <p:ph sz="half" idx="1"/>
          </p:nvPr>
        </p:nvPicPr>
        <p:blipFill>
          <a:blip r:embed="rId2"/>
          <a:srcRect l="-29957" r="-29957"/>
          <a:stretch>
            <a:fillRect/>
          </a:stretch>
        </p:blipFill>
        <p:spPr/>
      </p:pic>
      <p:pic>
        <p:nvPicPr>
          <p:cNvPr id="6" name="Content Placeholder 5" descr="moreau_medea_and_jason__painti.jpg"/>
          <p:cNvPicPr>
            <a:picLocks noGrp="1" noChangeAspect="1"/>
          </p:cNvPicPr>
          <p:nvPr>
            <p:ph sz="half" idx="2"/>
          </p:nvPr>
        </p:nvPicPr>
        <p:blipFill>
          <a:blip r:embed="rId3"/>
          <a:srcRect l="-26924" r="-26924"/>
          <a:stretch>
            <a:fillRect/>
          </a:stretch>
        </p:blipFill>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44" dirty="0" err="1" smtClean="0">
                <a:solidFill>
                  <a:srgbClr val="800000"/>
                </a:solidFill>
              </a:rPr>
              <a:t>Medea</a:t>
            </a:r>
            <a:r>
              <a:rPr lang="en-US" sz="4444" dirty="0" smtClean="0">
                <a:solidFill>
                  <a:srgbClr val="800000"/>
                </a:solidFill>
              </a:rPr>
              <a:t> Pharmacist</a:t>
            </a:r>
            <a:r>
              <a:rPr lang="en-US" dirty="0" smtClean="0"/>
              <a:t/>
            </a:r>
            <a:br>
              <a:rPr lang="en-US" dirty="0" smtClean="0"/>
            </a:br>
            <a:r>
              <a:rPr lang="en-US" dirty="0" smtClean="0"/>
              <a:t>Evelyn de Morgan</a:t>
            </a:r>
            <a:endParaRPr lang="en-US" dirty="0"/>
          </a:p>
        </p:txBody>
      </p:sp>
      <p:pic>
        <p:nvPicPr>
          <p:cNvPr id="4" name="Content Placeholder 3" descr="350px-De_Morgan_Medea.jpg"/>
          <p:cNvPicPr>
            <a:picLocks noGrp="1" noChangeAspect="1"/>
          </p:cNvPicPr>
          <p:nvPr>
            <p:ph idx="1"/>
          </p:nvPr>
        </p:nvPicPr>
        <p:blipFill>
          <a:blip r:embed="rId2"/>
          <a:srcRect l="-24858" r="-24858"/>
          <a:stretch>
            <a:fillRect/>
          </a:stretch>
        </p:blipFill>
        <p:spPr/>
      </p:pic>
      <p:sp>
        <p:nvSpPr>
          <p:cNvPr id="5" name="Text Placeholder 4"/>
          <p:cNvSpPr>
            <a:spLocks noGrp="1"/>
          </p:cNvSpPr>
          <p:nvPr>
            <p:ph type="body" sz="half" idx="2"/>
          </p:nvPr>
        </p:nvSpPr>
        <p:spPr/>
        <p:txBody>
          <a:bodyPr>
            <a:noAutofit/>
          </a:bodyPr>
          <a:lstStyle/>
          <a:p>
            <a:r>
              <a:rPr lang="en-US" sz="2800" dirty="0" smtClean="0"/>
              <a:t>As a result, </a:t>
            </a:r>
            <a:r>
              <a:rPr lang="en-US" sz="2800" dirty="0" err="1" smtClean="0"/>
              <a:t>Medea</a:t>
            </a:r>
            <a:r>
              <a:rPr lang="en-US" sz="2800" dirty="0" smtClean="0"/>
              <a:t> aided Jason in his tasks. First, Jason had to plow a field with fire-breathing</a:t>
            </a:r>
            <a:r>
              <a:rPr lang="en-US" sz="2800" dirty="0" smtClean="0"/>
              <a:t> </a:t>
            </a:r>
            <a:r>
              <a:rPr lang="en-US" sz="2800" dirty="0" smtClean="0"/>
              <a:t>bulls</a:t>
            </a:r>
            <a:r>
              <a:rPr lang="en-US" sz="2800" dirty="0" smtClean="0"/>
              <a:t>, </a:t>
            </a:r>
            <a:r>
              <a:rPr lang="en-US" sz="2800" dirty="0" smtClean="0"/>
              <a:t>the Khalkotauroi, that he had to yoke </a:t>
            </a:r>
            <a:r>
              <a:rPr lang="en-US" sz="2800" dirty="0" smtClean="0"/>
              <a:t>himself.</a:t>
            </a:r>
            <a:endParaRPr lang="en-US" sz="2800" dirty="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4400" dirty="0" smtClean="0">
                <a:solidFill>
                  <a:schemeClr val="accent6">
                    <a:lumMod val="75000"/>
                  </a:schemeClr>
                </a:solidFill>
              </a:rPr>
              <a:t>Brazen Bulls</a:t>
            </a:r>
            <a:endParaRPr lang="en-US" sz="4400" dirty="0">
              <a:solidFill>
                <a:schemeClr val="accent6">
                  <a:lumMod val="75000"/>
                </a:schemeClr>
              </a:solidFill>
            </a:endParaRPr>
          </a:p>
        </p:txBody>
      </p:sp>
      <p:pic>
        <p:nvPicPr>
          <p:cNvPr id="8" name="Content Placeholder 7" descr="292912.jpg"/>
          <p:cNvPicPr>
            <a:picLocks noGrp="1" noChangeAspect="1"/>
          </p:cNvPicPr>
          <p:nvPr>
            <p:ph idx="1"/>
          </p:nvPr>
        </p:nvPicPr>
        <p:blipFill>
          <a:blip r:embed="rId2"/>
          <a:srcRect t="-76290" b="-76290"/>
          <a:stretch>
            <a:fillRect/>
          </a:stretch>
        </p:blipFill>
        <p:spPr>
          <a:xfrm>
            <a:off x="3575050" y="287649"/>
            <a:ext cx="5111750" cy="5853113"/>
          </a:xfrm>
        </p:spPr>
      </p:pic>
      <p:sp>
        <p:nvSpPr>
          <p:cNvPr id="7" name="Text Placeholder 6"/>
          <p:cNvSpPr>
            <a:spLocks noGrp="1"/>
          </p:cNvSpPr>
          <p:nvPr>
            <p:ph type="body" sz="half" idx="2"/>
          </p:nvPr>
        </p:nvSpPr>
        <p:spPr/>
        <p:txBody>
          <a:bodyPr>
            <a:noAutofit/>
          </a:bodyPr>
          <a:lstStyle/>
          <a:p>
            <a:r>
              <a:rPr lang="en-US" sz="3600" dirty="0" err="1" smtClean="0"/>
              <a:t>Medea</a:t>
            </a:r>
            <a:r>
              <a:rPr lang="en-US" sz="3600" dirty="0" smtClean="0"/>
              <a:t> </a:t>
            </a:r>
            <a:r>
              <a:rPr lang="en-US" sz="3600" dirty="0" smtClean="0"/>
              <a:t>provided an ointment that protected him from the</a:t>
            </a:r>
            <a:r>
              <a:rPr lang="en-US" sz="3600" dirty="0" smtClean="0"/>
              <a:t> </a:t>
            </a:r>
            <a:r>
              <a:rPr lang="en-US" sz="3600" dirty="0" smtClean="0"/>
              <a:t>bull</a:t>
            </a:r>
            <a:r>
              <a:rPr lang="en-US" sz="3600" dirty="0" smtClean="0"/>
              <a:t>s. </a:t>
            </a:r>
            <a:r>
              <a:rPr lang="en-US" sz="3600" dirty="0" smtClean="0"/>
              <a:t>flames</a:t>
            </a:r>
            <a:r>
              <a:rPr lang="en-US" sz="2800" dirty="0" smtClean="0"/>
              <a:t>.</a:t>
            </a:r>
            <a:endParaRPr lang="en-US" sz="2800" dirty="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solidFill>
                  <a:schemeClr val="accent3">
                    <a:lumMod val="50000"/>
                  </a:schemeClr>
                </a:solidFill>
              </a:rPr>
              <a:t>Medea</a:t>
            </a:r>
            <a:r>
              <a:rPr lang="en-US" sz="3200" dirty="0" smtClean="0">
                <a:solidFill>
                  <a:schemeClr val="accent3">
                    <a:lumMod val="50000"/>
                  </a:schemeClr>
                </a:solidFill>
              </a:rPr>
              <a:t> Pharmacist</a:t>
            </a:r>
            <a:endParaRPr lang="en-US" sz="3200" dirty="0">
              <a:solidFill>
                <a:schemeClr val="accent3">
                  <a:lumMod val="50000"/>
                </a:schemeClr>
              </a:solidFill>
            </a:endParaRPr>
          </a:p>
        </p:txBody>
      </p:sp>
      <p:pic>
        <p:nvPicPr>
          <p:cNvPr id="4" name="Content Placeholder 3" descr="images.jpg"/>
          <p:cNvPicPr>
            <a:picLocks noGrp="1" noChangeAspect="1"/>
          </p:cNvPicPr>
          <p:nvPr>
            <p:ph idx="1"/>
          </p:nvPr>
        </p:nvPicPr>
        <p:blipFill>
          <a:blip r:embed="rId2"/>
          <a:srcRect l="-9052" r="-9052"/>
          <a:stretch>
            <a:fillRect/>
          </a:stretch>
        </p:blipFill>
        <p:spPr/>
      </p:pic>
      <p:sp>
        <p:nvSpPr>
          <p:cNvPr id="5" name="Text Placeholder 4"/>
          <p:cNvSpPr>
            <a:spLocks noGrp="1"/>
          </p:cNvSpPr>
          <p:nvPr>
            <p:ph type="body" sz="half" idx="2"/>
          </p:nvPr>
        </p:nvSpPr>
        <p:spPr/>
        <p:txBody>
          <a:bodyPr>
            <a:normAutofit/>
          </a:bodyPr>
          <a:lstStyle/>
          <a:p>
            <a:r>
              <a:rPr lang="en-US" sz="2000" dirty="0" smtClean="0"/>
              <a:t>Then, Jason sowed the teeth of a dragon into a field. The teeth sprouted into an army of warriors. </a:t>
            </a:r>
            <a:r>
              <a:rPr lang="en-US" sz="2000" dirty="0" err="1" smtClean="0"/>
              <a:t>Medea</a:t>
            </a:r>
            <a:r>
              <a:rPr lang="en-US" sz="2000" dirty="0" smtClean="0"/>
              <a:t> had previously warned Jason of this and told him how to defeat this foe. Before they attacked him, he threw a rock into the crowd. Unable to discover where the rock had come from, the soldiers attacked and defeated one another.</a:t>
            </a:r>
            <a:endParaRPr lang="en-US" sz="2000" dirty="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Sowing the Dragon Teeth</a:t>
            </a:r>
            <a:endParaRPr lang="en-US" dirty="0"/>
          </a:p>
        </p:txBody>
      </p:sp>
      <p:sp>
        <p:nvSpPr>
          <p:cNvPr id="10" name="Text Placeholder 9"/>
          <p:cNvSpPr>
            <a:spLocks noGrp="1"/>
          </p:cNvSpPr>
          <p:nvPr>
            <p:ph type="body" idx="1"/>
          </p:nvPr>
        </p:nvSpPr>
        <p:spPr/>
        <p:txBody>
          <a:bodyPr/>
          <a:lstStyle/>
          <a:p>
            <a:pPr algn="ctr"/>
            <a:r>
              <a:rPr lang="en-US" dirty="0" smtClean="0"/>
              <a:t>Jason sows the teeth</a:t>
            </a:r>
            <a:endParaRPr lang="en-US" dirty="0"/>
          </a:p>
        </p:txBody>
      </p:sp>
      <p:pic>
        <p:nvPicPr>
          <p:cNvPr id="8" name="Content Placeholder 7" descr="7892957.jpg"/>
          <p:cNvPicPr>
            <a:picLocks noGrp="1" noChangeAspect="1"/>
          </p:cNvPicPr>
          <p:nvPr>
            <p:ph sz="half" idx="2"/>
          </p:nvPr>
        </p:nvPicPr>
        <p:blipFill>
          <a:blip r:embed="rId2"/>
          <a:srcRect l="-20387" r="-20387"/>
          <a:stretch>
            <a:fillRect/>
          </a:stretch>
        </p:blipFill>
        <p:spPr/>
      </p:pic>
      <p:sp>
        <p:nvSpPr>
          <p:cNvPr id="11" name="Text Placeholder 10"/>
          <p:cNvSpPr>
            <a:spLocks noGrp="1"/>
          </p:cNvSpPr>
          <p:nvPr>
            <p:ph type="body" sz="quarter" idx="3"/>
          </p:nvPr>
        </p:nvSpPr>
        <p:spPr/>
        <p:txBody>
          <a:bodyPr>
            <a:normAutofit fontScale="92500" lnSpcReduction="20000"/>
          </a:bodyPr>
          <a:lstStyle/>
          <a:p>
            <a:pPr algn="ctr"/>
            <a:r>
              <a:rPr lang="en-US" dirty="0" smtClean="0"/>
              <a:t>The teeth were half of those from </a:t>
            </a:r>
            <a:r>
              <a:rPr lang="en-US" dirty="0" err="1" smtClean="0"/>
              <a:t>Cadmos</a:t>
            </a:r>
            <a:r>
              <a:rPr lang="en-US" dirty="0" smtClean="0"/>
              <a:t> at Thebes</a:t>
            </a:r>
            <a:endParaRPr lang="en-US" dirty="0"/>
          </a:p>
        </p:txBody>
      </p:sp>
      <p:pic>
        <p:nvPicPr>
          <p:cNvPr id="9" name="Content Placeholder 8" descr="cadmos+dragon+harmonia.jpg"/>
          <p:cNvPicPr>
            <a:picLocks noGrp="1" noChangeAspect="1"/>
          </p:cNvPicPr>
          <p:nvPr>
            <p:ph sz="quarter" idx="4"/>
          </p:nvPr>
        </p:nvPicPr>
        <p:blipFill>
          <a:blip r:embed="rId3"/>
          <a:srcRect t="-37534" b="-37534"/>
          <a:stretch>
            <a:fillRect/>
          </a:stretch>
        </p:blipFill>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dirty="0" err="1" smtClean="0">
                <a:solidFill>
                  <a:schemeClr val="bg2">
                    <a:lumMod val="50000"/>
                  </a:schemeClr>
                </a:solidFill>
              </a:rPr>
              <a:t>Medea</a:t>
            </a:r>
            <a:r>
              <a:rPr lang="en-US" sz="3600" dirty="0" smtClean="0">
                <a:solidFill>
                  <a:schemeClr val="bg2">
                    <a:lumMod val="50000"/>
                  </a:schemeClr>
                </a:solidFill>
              </a:rPr>
              <a:t> Pharmacist</a:t>
            </a:r>
            <a:endParaRPr lang="en-US" sz="3600" dirty="0">
              <a:solidFill>
                <a:schemeClr val="bg2">
                  <a:lumMod val="50000"/>
                </a:schemeClr>
              </a:solidFill>
            </a:endParaRPr>
          </a:p>
        </p:txBody>
      </p:sp>
      <p:pic>
        <p:nvPicPr>
          <p:cNvPr id="10" name="Content Placeholder 9" descr="waterhouse69.jpg"/>
          <p:cNvPicPr>
            <a:picLocks noGrp="1" noChangeAspect="1"/>
          </p:cNvPicPr>
          <p:nvPr>
            <p:ph idx="1"/>
          </p:nvPr>
        </p:nvPicPr>
        <p:blipFill>
          <a:blip r:embed="rId2"/>
          <a:srcRect l="-16740" r="-16740"/>
          <a:stretch>
            <a:fillRect/>
          </a:stretch>
        </p:blipFill>
        <p:spPr/>
      </p:pic>
      <p:sp>
        <p:nvSpPr>
          <p:cNvPr id="9" name="Text Placeholder 8"/>
          <p:cNvSpPr>
            <a:spLocks noGrp="1"/>
          </p:cNvSpPr>
          <p:nvPr>
            <p:ph type="body" sz="half" idx="2"/>
          </p:nvPr>
        </p:nvSpPr>
        <p:spPr/>
        <p:txBody>
          <a:bodyPr/>
          <a:lstStyle/>
          <a:p>
            <a:r>
              <a:rPr lang="en-US" sz="2400" dirty="0" smtClean="0"/>
              <a:t>His last task was to overcome the sleepless dragon which guarded the Golden Fleece. Jason sprayed the dragon with a potion, given by </a:t>
            </a:r>
            <a:r>
              <a:rPr lang="en-US" sz="2400" dirty="0" err="1" smtClean="0"/>
              <a:t>Medea</a:t>
            </a:r>
            <a:r>
              <a:rPr lang="en-US" sz="2400" dirty="0" smtClean="0"/>
              <a:t>, distilled from herbs. The dragon fell asleep, and Jason was able to seize the Golden Fleece</a:t>
            </a:r>
            <a:r>
              <a:rPr lang="en-US" dirty="0" smtClean="0"/>
              <a:t>. </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chemeClr val="bg2">
                    <a:lumMod val="50000"/>
                  </a:schemeClr>
                </a:solidFill>
              </a:rPr>
              <a:t>Jason puts the dragon to sleep</a:t>
            </a:r>
            <a:endParaRPr lang="en-US" sz="3200" dirty="0">
              <a:solidFill>
                <a:schemeClr val="bg2">
                  <a:lumMod val="50000"/>
                </a:schemeClr>
              </a:solidFill>
            </a:endParaRPr>
          </a:p>
        </p:txBody>
      </p:sp>
      <p:pic>
        <p:nvPicPr>
          <p:cNvPr id="4" name="Content Placeholder 3" descr="baur1703b7p63.jpg"/>
          <p:cNvPicPr>
            <a:picLocks noGrp="1" noChangeAspect="1"/>
          </p:cNvPicPr>
          <p:nvPr>
            <p:ph idx="1"/>
          </p:nvPr>
        </p:nvPicPr>
        <p:blipFill>
          <a:blip r:embed="rId2"/>
          <a:srcRect l="-10610" r="-10610"/>
          <a:stretch>
            <a:fillRect/>
          </a:stretch>
        </p:blipFill>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err="1" smtClean="0">
                <a:solidFill>
                  <a:schemeClr val="bg2">
                    <a:lumMod val="25000"/>
                  </a:schemeClr>
                </a:solidFill>
              </a:rPr>
              <a:t>Medea</a:t>
            </a:r>
            <a:r>
              <a:rPr lang="en-US" sz="4800" dirty="0" smtClean="0">
                <a:solidFill>
                  <a:schemeClr val="bg2">
                    <a:lumMod val="25000"/>
                  </a:schemeClr>
                </a:solidFill>
              </a:rPr>
              <a:t>, Jason, and the Fleece</a:t>
            </a:r>
            <a:endParaRPr lang="en-US" sz="4800" dirty="0">
              <a:solidFill>
                <a:schemeClr val="bg2">
                  <a:lumMod val="25000"/>
                </a:schemeClr>
              </a:solidFill>
            </a:endParaRPr>
          </a:p>
        </p:txBody>
      </p:sp>
      <p:pic>
        <p:nvPicPr>
          <p:cNvPr id="4" name="Content Placeholder 3" descr="argonautsking109.jpg"/>
          <p:cNvPicPr>
            <a:picLocks noGrp="1" noChangeAspect="1"/>
          </p:cNvPicPr>
          <p:nvPr>
            <p:ph idx="1"/>
          </p:nvPr>
        </p:nvPicPr>
        <p:blipFill>
          <a:blip r:embed="rId2"/>
          <a:srcRect l="-24879" r="-24879"/>
          <a:stretch>
            <a:fillRect/>
          </a:stretch>
        </p:blipFill>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Jason puts the dragon to sleep</a:t>
            </a:r>
            <a:endParaRPr lang="en-US" dirty="0"/>
          </a:p>
        </p:txBody>
      </p:sp>
      <p:pic>
        <p:nvPicPr>
          <p:cNvPr id="4" name="Content Placeholder 3" descr="jasonanddragon.jpg"/>
          <p:cNvPicPr>
            <a:picLocks noGrp="1" noChangeAspect="1"/>
          </p:cNvPicPr>
          <p:nvPr>
            <p:ph idx="1"/>
          </p:nvPr>
        </p:nvPicPr>
        <p:blipFill>
          <a:blip r:embed="rId2"/>
          <a:srcRect l="-17563" r="-17563"/>
          <a:stretch>
            <a:fillRect/>
          </a:stretch>
        </p:blipFill>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chemeClr val="accent4">
                    <a:lumMod val="50000"/>
                  </a:schemeClr>
                </a:solidFill>
              </a:rPr>
              <a:t>Jason and the Dragon</a:t>
            </a:r>
            <a:endParaRPr lang="en-US" sz="4800" dirty="0">
              <a:solidFill>
                <a:schemeClr val="accent4">
                  <a:lumMod val="50000"/>
                </a:schemeClr>
              </a:solidFill>
            </a:endParaRPr>
          </a:p>
        </p:txBody>
      </p:sp>
      <p:pic>
        <p:nvPicPr>
          <p:cNvPr id="4" name="Content Placeholder 3" descr="GG-Jason-Dragon-Rosa.jpg"/>
          <p:cNvPicPr>
            <a:picLocks noGrp="1" noChangeAspect="1"/>
          </p:cNvPicPr>
          <p:nvPr>
            <p:ph sz="half" idx="1"/>
          </p:nvPr>
        </p:nvPicPr>
        <p:blipFill>
          <a:blip r:embed="rId2"/>
          <a:srcRect l="-2613" r="-2613"/>
          <a:stretch>
            <a:fillRect/>
          </a:stretch>
        </p:blipFill>
        <p:spPr/>
      </p:pic>
      <p:pic>
        <p:nvPicPr>
          <p:cNvPr id="6" name="Content Placeholder 5" descr="dragonfleece.jpg"/>
          <p:cNvPicPr>
            <a:picLocks noGrp="1" noChangeAspect="1"/>
          </p:cNvPicPr>
          <p:nvPr>
            <p:ph sz="half" idx="2"/>
          </p:nvPr>
        </p:nvPicPr>
        <p:blipFill>
          <a:blip r:embed="rId3"/>
          <a:srcRect l="-15777" r="-15777"/>
          <a:stretch>
            <a:fillRect/>
          </a:stretch>
        </p:blipFill>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Jason, </a:t>
            </a:r>
            <a:r>
              <a:rPr lang="en-US" i="1" dirty="0" err="1" smtClean="0"/>
              <a:t>Medea</a:t>
            </a:r>
            <a:r>
              <a:rPr lang="en-US" i="1" dirty="0" smtClean="0"/>
              <a:t>, Fleece and Serpent. Marble sarcophagus 2</a:t>
            </a:r>
            <a:r>
              <a:rPr lang="en-US" i="1" baseline="30000" dirty="0" smtClean="0"/>
              <a:t>nd</a:t>
            </a:r>
            <a:r>
              <a:rPr lang="en-US" i="1" dirty="0" smtClean="0"/>
              <a:t> century CE.</a:t>
            </a:r>
            <a:endParaRPr lang="en-US" dirty="0"/>
          </a:p>
        </p:txBody>
      </p:sp>
      <p:pic>
        <p:nvPicPr>
          <p:cNvPr id="4" name="Content Placeholder 3" descr="613px-Jason_Golden_Fleece_Altemps_Inv8647.jpg"/>
          <p:cNvPicPr>
            <a:picLocks noGrp="1" noChangeAspect="1"/>
          </p:cNvPicPr>
          <p:nvPr>
            <p:ph idx="1"/>
          </p:nvPr>
        </p:nvPicPr>
        <p:blipFill>
          <a:blip r:embed="rId2"/>
          <a:srcRect l="-38987" r="-38987"/>
          <a:stretch>
            <a:fillRect/>
          </a:stretch>
        </p:blipFill>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lumMod val="75000"/>
                  </a:schemeClr>
                </a:solidFill>
              </a:rPr>
              <a:t>The Golden Fleece</a:t>
            </a:r>
            <a:endParaRPr lang="en-US" dirty="0">
              <a:solidFill>
                <a:schemeClr val="accent6">
                  <a:lumMod val="75000"/>
                </a:schemeClr>
              </a:solidFill>
            </a:endParaRPr>
          </a:p>
        </p:txBody>
      </p:sp>
      <p:pic>
        <p:nvPicPr>
          <p:cNvPr id="4" name="Content Placeholder 3" descr="argo3.jpg"/>
          <p:cNvPicPr>
            <a:picLocks noGrp="1" noChangeAspect="1"/>
          </p:cNvPicPr>
          <p:nvPr>
            <p:ph sz="half" idx="1"/>
          </p:nvPr>
        </p:nvPicPr>
        <p:blipFill>
          <a:blip r:embed="rId2"/>
          <a:srcRect l="-1579" r="-1579"/>
          <a:stretch>
            <a:fillRect/>
          </a:stretch>
        </p:blipFill>
        <p:spPr/>
      </p:pic>
      <p:pic>
        <p:nvPicPr>
          <p:cNvPr id="6" name="Content Placeholder 5" descr="images.jpg"/>
          <p:cNvPicPr>
            <a:picLocks noGrp="1" noChangeAspect="1"/>
          </p:cNvPicPr>
          <p:nvPr>
            <p:ph sz="half" idx="2"/>
          </p:nvPr>
        </p:nvPicPr>
        <p:blipFill>
          <a:blip r:embed="rId3"/>
          <a:srcRect t="-18455" b="-18455"/>
          <a:stretch>
            <a:fillRect/>
          </a:stretch>
        </p:blipFill>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solidFill>
                  <a:srgbClr val="000090"/>
                </a:solidFill>
              </a:rPr>
              <a:t>Jason and the Dragon, with Athena as </a:t>
            </a:r>
            <a:r>
              <a:rPr lang="en-US" sz="4000" dirty="0" smtClean="0">
                <a:solidFill>
                  <a:srgbClr val="FF0000"/>
                </a:solidFill>
              </a:rPr>
              <a:t>anima</a:t>
            </a:r>
            <a:endParaRPr lang="en-US" sz="4000" dirty="0">
              <a:solidFill>
                <a:srgbClr val="FF0000"/>
              </a:solidFill>
            </a:endParaRPr>
          </a:p>
        </p:txBody>
      </p:sp>
      <p:pic>
        <p:nvPicPr>
          <p:cNvPr id="6" name="Content Placeholder 5" descr="Douris_cup_Jason_Vatican_16545-2fix-p1AthenePythonAegisIdenticalWgorgon.JPG"/>
          <p:cNvPicPr>
            <a:picLocks noGrp="1" noChangeAspect="1"/>
          </p:cNvPicPr>
          <p:nvPr>
            <p:ph sz="half" idx="1"/>
          </p:nvPr>
        </p:nvPicPr>
        <p:blipFill>
          <a:blip r:embed="rId2"/>
          <a:srcRect t="-4913" b="-4913"/>
          <a:stretch>
            <a:fillRect/>
          </a:stretch>
        </p:blipFill>
        <p:spPr/>
      </p:pic>
      <p:pic>
        <p:nvPicPr>
          <p:cNvPr id="8" name="Content Placeholder 7" descr="Jasonserpent.jpg"/>
          <p:cNvPicPr>
            <a:picLocks noGrp="1" noChangeAspect="1"/>
          </p:cNvPicPr>
          <p:nvPr>
            <p:ph sz="half" idx="2"/>
          </p:nvPr>
        </p:nvPicPr>
        <p:blipFill>
          <a:blip r:embed="rId3"/>
          <a:srcRect t="-3536" b="-3536"/>
          <a:stretch>
            <a:fillRect/>
          </a:stretch>
        </p:blipFill>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Plow the field with fire-breathing brazen bulls</a:t>
            </a:r>
            <a:endParaRPr lang="en-US" dirty="0"/>
          </a:p>
        </p:txBody>
      </p:sp>
      <p:pic>
        <p:nvPicPr>
          <p:cNvPr id="7" name="Content Placeholder 6" descr="292912.jpg"/>
          <p:cNvPicPr>
            <a:picLocks noGrp="1" noChangeAspect="1"/>
          </p:cNvPicPr>
          <p:nvPr>
            <p:ph idx="1"/>
          </p:nvPr>
        </p:nvPicPr>
        <p:blipFill>
          <a:blip r:embed="rId2"/>
          <a:srcRect t="-10658" b="-10658"/>
          <a:stretch>
            <a:fillRect/>
          </a:stretch>
        </p:blipFill>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solidFill>
                  <a:schemeClr val="tx2">
                    <a:lumMod val="75000"/>
                  </a:schemeClr>
                </a:solidFill>
              </a:rPr>
              <a:t>Sirens</a:t>
            </a:r>
            <a:endParaRPr lang="en-US" sz="6600" dirty="0">
              <a:solidFill>
                <a:schemeClr val="tx2">
                  <a:lumMod val="75000"/>
                </a:schemeClr>
              </a:solidFill>
            </a:endParaRPr>
          </a:p>
        </p:txBody>
      </p:sp>
      <p:pic>
        <p:nvPicPr>
          <p:cNvPr id="4" name="Content Placeholder 3" descr="Sirens18.jpg"/>
          <p:cNvPicPr>
            <a:picLocks noGrp="1" noChangeAspect="1"/>
          </p:cNvPicPr>
          <p:nvPr>
            <p:ph idx="1"/>
          </p:nvPr>
        </p:nvPicPr>
        <p:blipFill>
          <a:blip r:embed="rId2"/>
          <a:srcRect l="-3586" r="-3586"/>
          <a:stretch>
            <a:fillRect/>
          </a:stretch>
        </p:blipFill>
        <p:spPr/>
      </p:pic>
      <p:sp>
        <p:nvSpPr>
          <p:cNvPr id="5" name="Text Placeholder 4"/>
          <p:cNvSpPr>
            <a:spLocks noGrp="1"/>
          </p:cNvSpPr>
          <p:nvPr>
            <p:ph type="body" sz="half" idx="2"/>
          </p:nvPr>
        </p:nvSpPr>
        <p:spPr/>
        <p:txBody>
          <a:bodyPr>
            <a:noAutofit/>
          </a:bodyPr>
          <a:lstStyle/>
          <a:p>
            <a:r>
              <a:rPr lang="en-US" sz="1600" dirty="0" err="1" smtClean="0"/>
              <a:t>Cheiron</a:t>
            </a:r>
            <a:r>
              <a:rPr lang="en-US" sz="1600" dirty="0" smtClean="0"/>
              <a:t> had told Jason that without the aid of Orpheus, the Argonauts would never be able to pass the Sirens — the same Sirens encountered by Odysseus in Homer's epic poem the </a:t>
            </a:r>
            <a:r>
              <a:rPr lang="en-US" sz="1600" i="1" dirty="0" smtClean="0"/>
              <a:t>Odyssey</a:t>
            </a:r>
            <a:r>
              <a:rPr lang="en-US" sz="1600" dirty="0" smtClean="0"/>
              <a:t>. The Sirens lived on three small, rocky islands called Sirenum scopuli and sang beautiful songs that enticed sailors to come to them, which resulted in the crashing of their ship into the islands. When Orpheus heard their voices, he drew his lyre and played music that was more beautiful and louder, drowning out the Sirens' bewitching songs.</a:t>
            </a:r>
            <a:endParaRPr lang="en-US" sz="1600" dirty="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dirty="0" smtClean="0">
                <a:solidFill>
                  <a:schemeClr val="accent2">
                    <a:lumMod val="50000"/>
                  </a:schemeClr>
                </a:solidFill>
              </a:rPr>
              <a:t>The Argonauts and the Sirens</a:t>
            </a:r>
            <a:endParaRPr lang="en-US" sz="4800" dirty="0">
              <a:solidFill>
                <a:schemeClr val="accent2">
                  <a:lumMod val="50000"/>
                </a:schemeClr>
              </a:solidFill>
            </a:endParaRPr>
          </a:p>
        </p:txBody>
      </p:sp>
      <p:pic>
        <p:nvPicPr>
          <p:cNvPr id="8" name="Content Placeholder 7" descr="The_Siren.jpg"/>
          <p:cNvPicPr>
            <a:picLocks noGrp="1" noChangeAspect="1"/>
          </p:cNvPicPr>
          <p:nvPr>
            <p:ph sz="half" idx="1"/>
          </p:nvPr>
        </p:nvPicPr>
        <p:blipFill>
          <a:blip r:embed="rId2"/>
          <a:srcRect l="-14661" r="-14661"/>
          <a:stretch>
            <a:fillRect/>
          </a:stretch>
        </p:blipFill>
        <p:spPr/>
      </p:pic>
      <p:pic>
        <p:nvPicPr>
          <p:cNvPr id="9" name="Content Placeholder 8" descr="sirens-lure-argonauts.jpg"/>
          <p:cNvPicPr>
            <a:picLocks noGrp="1" noChangeAspect="1"/>
          </p:cNvPicPr>
          <p:nvPr>
            <p:ph sz="half" idx="2"/>
          </p:nvPr>
        </p:nvPicPr>
        <p:blipFill>
          <a:blip r:embed="rId3"/>
          <a:srcRect l="-9488" r="-9488"/>
          <a:stretch>
            <a:fillRect/>
          </a:stretch>
        </p:blipFill>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dirty="0" smtClean="0">
                <a:solidFill>
                  <a:schemeClr val="accent2">
                    <a:lumMod val="50000"/>
                  </a:schemeClr>
                </a:solidFill>
              </a:rPr>
              <a:t>Orpheus and the Sirens</a:t>
            </a:r>
            <a:endParaRPr lang="en-US" sz="4800" dirty="0">
              <a:solidFill>
                <a:schemeClr val="accent2">
                  <a:lumMod val="50000"/>
                </a:schemeClr>
              </a:solidFill>
            </a:endParaRPr>
          </a:p>
        </p:txBody>
      </p:sp>
      <p:pic>
        <p:nvPicPr>
          <p:cNvPr id="7" name="Content Placeholder 6" descr="orpheus-mosaic.jpg"/>
          <p:cNvPicPr>
            <a:picLocks noGrp="1" noChangeAspect="1"/>
          </p:cNvPicPr>
          <p:nvPr>
            <p:ph idx="1"/>
          </p:nvPr>
        </p:nvPicPr>
        <p:blipFill>
          <a:blip r:embed="rId2"/>
          <a:srcRect l="-12078" r="-12078"/>
          <a:stretch>
            <a:fillRect/>
          </a:stretch>
        </p:blipFill>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rgbClr val="0000FF"/>
                </a:solidFill>
              </a:rPr>
              <a:t>Scylla and </a:t>
            </a:r>
            <a:r>
              <a:rPr lang="en-US" sz="6000" dirty="0" err="1" smtClean="0">
                <a:solidFill>
                  <a:srgbClr val="0000FF"/>
                </a:solidFill>
              </a:rPr>
              <a:t>Charybdis</a:t>
            </a:r>
            <a:endParaRPr lang="en-US" sz="6000" dirty="0">
              <a:solidFill>
                <a:srgbClr val="0000FF"/>
              </a:solidFill>
            </a:endParaRPr>
          </a:p>
        </p:txBody>
      </p:sp>
      <p:pic>
        <p:nvPicPr>
          <p:cNvPr id="4" name="Content Placeholder 3" descr="Scylla_and_Charybdis.jpg"/>
          <p:cNvPicPr>
            <a:picLocks noGrp="1" noChangeAspect="1"/>
          </p:cNvPicPr>
          <p:nvPr>
            <p:ph idx="1"/>
          </p:nvPr>
        </p:nvPicPr>
        <p:blipFill>
          <a:blip r:embed="rId2"/>
          <a:srcRect l="-18395" r="-18395"/>
          <a:stretch>
            <a:fillRect/>
          </a:stretch>
        </p:blipFill>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solidFill>
                  <a:srgbClr val="0000FF"/>
                </a:solidFill>
              </a:rPr>
              <a:t>Circe Pharmacist</a:t>
            </a:r>
            <a:endParaRPr lang="en-US" sz="4400" dirty="0"/>
          </a:p>
        </p:txBody>
      </p:sp>
      <p:pic>
        <p:nvPicPr>
          <p:cNvPr id="4" name="Content Placeholder 3" descr="Waterhouse-Circe-Offering-Cup-to-Ulysses-1891.jpg"/>
          <p:cNvPicPr>
            <a:picLocks noGrp="1" noChangeAspect="1"/>
          </p:cNvPicPr>
          <p:nvPr>
            <p:ph idx="1"/>
          </p:nvPr>
        </p:nvPicPr>
        <p:blipFill>
          <a:blip r:embed="rId2"/>
          <a:srcRect l="-20148" r="-20148"/>
          <a:stretch>
            <a:fillRect/>
          </a:stretch>
        </p:blipFill>
        <p:spPr/>
      </p:pic>
      <p:sp>
        <p:nvSpPr>
          <p:cNvPr id="5" name="Text Placeholder 4"/>
          <p:cNvSpPr>
            <a:spLocks noGrp="1"/>
          </p:cNvSpPr>
          <p:nvPr>
            <p:ph type="body" sz="half" idx="2"/>
          </p:nvPr>
        </p:nvSpPr>
        <p:spPr/>
        <p:txBody>
          <a:bodyPr>
            <a:noAutofit/>
          </a:bodyPr>
          <a:lstStyle/>
          <a:p>
            <a:r>
              <a:rPr lang="en-US" sz="2000" dirty="0" smtClean="0"/>
              <a:t>Zeus, as punishment for the slaughter of </a:t>
            </a:r>
            <a:r>
              <a:rPr lang="en-US" sz="2000" dirty="0" err="1" smtClean="0"/>
              <a:t>Medea's</a:t>
            </a:r>
            <a:r>
              <a:rPr lang="en-US" sz="2000" dirty="0" smtClean="0"/>
              <a:t> own brother, sent a series of storms at the </a:t>
            </a:r>
            <a:r>
              <a:rPr lang="en-US" sz="2000" i="1" dirty="0" smtClean="0"/>
              <a:t>Argo</a:t>
            </a:r>
            <a:r>
              <a:rPr lang="en-US" sz="2000" dirty="0" smtClean="0"/>
              <a:t> and blew it off course. The </a:t>
            </a:r>
            <a:r>
              <a:rPr lang="en-US" sz="2000" i="1" dirty="0" smtClean="0"/>
              <a:t>Argo</a:t>
            </a:r>
            <a:r>
              <a:rPr lang="en-US" sz="2000" dirty="0" smtClean="0"/>
              <a:t> then spoke and said that they should seek purification with Circe, a nymph living on the island of </a:t>
            </a:r>
            <a:r>
              <a:rPr lang="en-US" sz="2000" dirty="0" err="1" smtClean="0"/>
              <a:t>Aeaea</a:t>
            </a:r>
            <a:r>
              <a:rPr lang="en-US" sz="2000" dirty="0" smtClean="0"/>
              <a:t>. After being cleansed, they continued their journey home.</a:t>
            </a:r>
            <a:endParaRPr lang="en-US" sz="2000" dirty="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Triton of Africa</a:t>
            </a:r>
            <a:endParaRPr lang="en-US" sz="6000" dirty="0"/>
          </a:p>
        </p:txBody>
      </p:sp>
      <p:pic>
        <p:nvPicPr>
          <p:cNvPr id="4" name="Content Placeholder 3" descr="3965059_orig.jpg"/>
          <p:cNvPicPr>
            <a:picLocks noGrp="1" noChangeAspect="1"/>
          </p:cNvPicPr>
          <p:nvPr>
            <p:ph idx="1"/>
          </p:nvPr>
        </p:nvPicPr>
        <p:blipFill>
          <a:blip r:embed="rId2"/>
          <a:srcRect l="-58018" r="-58018"/>
          <a:stretch>
            <a:fillRect/>
          </a:stretch>
        </p:blipFill>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400" dirty="0" err="1" smtClean="0">
                <a:solidFill>
                  <a:schemeClr val="bg2">
                    <a:lumMod val="25000"/>
                  </a:schemeClr>
                </a:solidFill>
              </a:rPr>
              <a:t>Talos</a:t>
            </a:r>
            <a:r>
              <a:rPr lang="en-US" sz="4400" dirty="0" smtClean="0">
                <a:solidFill>
                  <a:schemeClr val="bg2">
                    <a:lumMod val="25000"/>
                  </a:schemeClr>
                </a:solidFill>
              </a:rPr>
              <a:t> of Crete</a:t>
            </a:r>
            <a:endParaRPr lang="en-US" sz="4400" dirty="0">
              <a:solidFill>
                <a:schemeClr val="bg2">
                  <a:lumMod val="25000"/>
                </a:schemeClr>
              </a:solidFill>
            </a:endParaRPr>
          </a:p>
        </p:txBody>
      </p:sp>
      <p:pic>
        <p:nvPicPr>
          <p:cNvPr id="7" name="Content Placeholder 6" descr="talos-1.jpg"/>
          <p:cNvPicPr>
            <a:picLocks noGrp="1" noChangeAspect="1"/>
          </p:cNvPicPr>
          <p:nvPr>
            <p:ph idx="1"/>
          </p:nvPr>
        </p:nvPicPr>
        <p:blipFill>
          <a:blip r:embed="rId2"/>
          <a:srcRect t="-19577" b="-19577"/>
          <a:stretch>
            <a:fillRect/>
          </a:stretch>
        </p:blipFill>
        <p:spPr/>
      </p:pic>
      <p:sp>
        <p:nvSpPr>
          <p:cNvPr id="6" name="Text Placeholder 5"/>
          <p:cNvSpPr>
            <a:spLocks noGrp="1"/>
          </p:cNvSpPr>
          <p:nvPr>
            <p:ph type="body" sz="half" idx="2"/>
          </p:nvPr>
        </p:nvSpPr>
        <p:spPr/>
        <p:txBody>
          <a:bodyPr>
            <a:normAutofit fontScale="92500" lnSpcReduction="10000"/>
          </a:bodyPr>
          <a:lstStyle/>
          <a:p>
            <a:r>
              <a:rPr lang="en-US" sz="2000" dirty="0" smtClean="0"/>
              <a:t>The </a:t>
            </a:r>
            <a:r>
              <a:rPr lang="en-US" sz="2000" i="1" dirty="0" smtClean="0"/>
              <a:t>Argo</a:t>
            </a:r>
            <a:r>
              <a:rPr lang="en-US" sz="2000" dirty="0" smtClean="0"/>
              <a:t> then came to the island of Crete, guarded by the bronze man, Talos. As the ship approached, </a:t>
            </a:r>
            <a:r>
              <a:rPr lang="en-US" sz="2000" dirty="0" err="1" smtClean="0"/>
              <a:t>Talos</a:t>
            </a:r>
            <a:r>
              <a:rPr lang="en-US" sz="2000" dirty="0" smtClean="0"/>
              <a:t> hurled huge stones at the ship, keeping it at bay. </a:t>
            </a:r>
            <a:r>
              <a:rPr lang="en-US" sz="2000" dirty="0" err="1" smtClean="0"/>
              <a:t>Talos</a:t>
            </a:r>
            <a:r>
              <a:rPr lang="en-US" sz="2000" dirty="0" smtClean="0"/>
              <a:t> had one blood vessel which went from his neck to his ankle, bound shut by only one bronze nail (as in metal casting by the lost wax method). Medea cast a spell on </a:t>
            </a:r>
            <a:r>
              <a:rPr lang="en-US" sz="2000" dirty="0" err="1" smtClean="0"/>
              <a:t>Talos</a:t>
            </a:r>
            <a:r>
              <a:rPr lang="en-US" sz="2000" dirty="0" smtClean="0"/>
              <a:t> to calm him; she removed the bronze nail and </a:t>
            </a:r>
            <a:r>
              <a:rPr lang="en-US" sz="2000" dirty="0" err="1" smtClean="0"/>
              <a:t>Talos</a:t>
            </a:r>
            <a:r>
              <a:rPr lang="en-US" sz="2000" dirty="0" smtClean="0"/>
              <a:t> bled to death. The </a:t>
            </a:r>
            <a:r>
              <a:rPr lang="en-US" sz="2000" i="1" dirty="0" smtClean="0"/>
              <a:t>Argo</a:t>
            </a:r>
            <a:r>
              <a:rPr lang="en-US" sz="2000" dirty="0" smtClean="0"/>
              <a:t> was then able to sail on</a:t>
            </a:r>
            <a:r>
              <a:rPr lang="en-US" dirty="0" smtClean="0"/>
              <a:t>.</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8000" dirty="0" err="1" smtClean="0">
                <a:solidFill>
                  <a:schemeClr val="accent5">
                    <a:lumMod val="50000"/>
                  </a:schemeClr>
                </a:solidFill>
              </a:rPr>
              <a:t>Talos</a:t>
            </a:r>
            <a:r>
              <a:rPr lang="en-US" sz="8000" dirty="0" smtClean="0">
                <a:solidFill>
                  <a:schemeClr val="accent5">
                    <a:lumMod val="50000"/>
                  </a:schemeClr>
                </a:solidFill>
              </a:rPr>
              <a:t> of Crete</a:t>
            </a:r>
            <a:endParaRPr lang="en-US" sz="8000" dirty="0">
              <a:solidFill>
                <a:schemeClr val="accent5">
                  <a:lumMod val="50000"/>
                </a:schemeClr>
              </a:solidFill>
            </a:endParaRPr>
          </a:p>
        </p:txBody>
      </p:sp>
      <p:pic>
        <p:nvPicPr>
          <p:cNvPr id="8" name="Content Placeholder 7" descr="Talos-2.jpg"/>
          <p:cNvPicPr>
            <a:picLocks noGrp="1" noChangeAspect="1"/>
          </p:cNvPicPr>
          <p:nvPr>
            <p:ph sz="half" idx="1"/>
          </p:nvPr>
        </p:nvPicPr>
        <p:blipFill>
          <a:blip r:embed="rId2"/>
          <a:srcRect t="-47620" b="-47620"/>
          <a:stretch>
            <a:fillRect/>
          </a:stretch>
        </p:blipFill>
        <p:spPr/>
      </p:pic>
      <p:pic>
        <p:nvPicPr>
          <p:cNvPr id="9" name="Content Placeholder 8" descr="clip_image007.jpg"/>
          <p:cNvPicPr>
            <a:picLocks noGrp="1" noChangeAspect="1"/>
          </p:cNvPicPr>
          <p:nvPr>
            <p:ph sz="half" idx="2"/>
          </p:nvPr>
        </p:nvPicPr>
        <p:blipFill>
          <a:blip r:embed="rId3"/>
          <a:srcRect t="-44453" b="-44453"/>
          <a:stretch>
            <a:fillRect/>
          </a:stretch>
        </p:blipFill>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Jason presents the fleece to </a:t>
            </a:r>
            <a:r>
              <a:rPr lang="en-US" dirty="0" err="1" smtClean="0"/>
              <a:t>Pelias</a:t>
            </a:r>
            <a:endParaRPr lang="en-US" dirty="0"/>
          </a:p>
        </p:txBody>
      </p:sp>
      <p:pic>
        <p:nvPicPr>
          <p:cNvPr id="4" name="Content Placeholder 3" descr="433px-Jason_Pelias_Louvre_K127.jpg"/>
          <p:cNvPicPr>
            <a:picLocks noGrp="1" noChangeAspect="1"/>
          </p:cNvPicPr>
          <p:nvPr>
            <p:ph idx="1"/>
          </p:nvPr>
        </p:nvPicPr>
        <p:blipFill>
          <a:blip r:embed="rId2"/>
          <a:srcRect l="-75770" r="-75770"/>
          <a:stretch>
            <a:fillRect/>
          </a:stretch>
        </p:blipFill>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800" dirty="0" err="1" smtClean="0">
                <a:solidFill>
                  <a:schemeClr val="accent2">
                    <a:lumMod val="50000"/>
                  </a:schemeClr>
                </a:solidFill>
              </a:rPr>
              <a:t>Medea</a:t>
            </a:r>
            <a:r>
              <a:rPr lang="en-US" sz="2800" dirty="0" smtClean="0">
                <a:solidFill>
                  <a:schemeClr val="accent2">
                    <a:lumMod val="50000"/>
                  </a:schemeClr>
                </a:solidFill>
              </a:rPr>
              <a:t> and the Daughters of </a:t>
            </a:r>
            <a:r>
              <a:rPr lang="en-US" sz="2800" dirty="0" err="1" smtClean="0">
                <a:solidFill>
                  <a:schemeClr val="accent2">
                    <a:lumMod val="50000"/>
                  </a:schemeClr>
                </a:solidFill>
              </a:rPr>
              <a:t>Pelias</a:t>
            </a:r>
            <a:endParaRPr lang="en-US" sz="2800" dirty="0">
              <a:solidFill>
                <a:schemeClr val="accent2">
                  <a:lumMod val="50000"/>
                </a:schemeClr>
              </a:solidFill>
            </a:endParaRPr>
          </a:p>
        </p:txBody>
      </p:sp>
      <p:pic>
        <p:nvPicPr>
          <p:cNvPr id="7" name="Content Placeholder 6" descr="medeaboil.gif"/>
          <p:cNvPicPr>
            <a:picLocks noGrp="1" noChangeAspect="1"/>
          </p:cNvPicPr>
          <p:nvPr>
            <p:ph idx="1"/>
          </p:nvPr>
        </p:nvPicPr>
        <p:blipFill>
          <a:blip r:embed="rId2"/>
          <a:srcRect t="-1195" b="-1195"/>
          <a:stretch>
            <a:fillRect/>
          </a:stretch>
        </p:blipFill>
        <p:spPr/>
      </p:pic>
      <p:sp>
        <p:nvSpPr>
          <p:cNvPr id="6" name="Text Placeholder 5"/>
          <p:cNvSpPr>
            <a:spLocks noGrp="1"/>
          </p:cNvSpPr>
          <p:nvPr>
            <p:ph type="body" sz="half" idx="2"/>
          </p:nvPr>
        </p:nvSpPr>
        <p:spPr/>
        <p:txBody>
          <a:bodyPr/>
          <a:lstStyle/>
          <a:p>
            <a:r>
              <a:rPr lang="en-US" dirty="0" smtClean="0"/>
              <a:t/>
            </a:r>
            <a:br>
              <a:rPr lang="en-US" dirty="0" smtClean="0"/>
            </a:br>
            <a:r>
              <a:rPr lang="en-US" sz="1800" dirty="0" smtClean="0"/>
              <a:t>Jason and </a:t>
            </a:r>
            <a:r>
              <a:rPr lang="en-US" sz="1800" dirty="0" err="1" smtClean="0"/>
              <a:t>Medea</a:t>
            </a:r>
            <a:r>
              <a:rPr lang="en-US" sz="1800" dirty="0" smtClean="0"/>
              <a:t> and the Argonauts went back to </a:t>
            </a:r>
            <a:r>
              <a:rPr lang="en-US" sz="1800" dirty="0" err="1" smtClean="0"/>
              <a:t>Pelias</a:t>
            </a:r>
            <a:r>
              <a:rPr lang="en-US" sz="1800" dirty="0" smtClean="0"/>
              <a:t>’ kingdom, but </a:t>
            </a:r>
            <a:r>
              <a:rPr lang="en-US" sz="1800" dirty="0" err="1" smtClean="0"/>
              <a:t>Pelias</a:t>
            </a:r>
            <a:r>
              <a:rPr lang="en-US" sz="1800" dirty="0" smtClean="0"/>
              <a:t> refused to honor his oath and give Jason the kingdom. So </a:t>
            </a:r>
            <a:r>
              <a:rPr lang="en-US" sz="1800" dirty="0" err="1" smtClean="0"/>
              <a:t>Medea</a:t>
            </a:r>
            <a:r>
              <a:rPr lang="en-US" sz="1800" dirty="0" smtClean="0"/>
              <a:t> tricked the daughters of </a:t>
            </a:r>
            <a:r>
              <a:rPr lang="en-US" sz="1800" dirty="0" err="1" smtClean="0"/>
              <a:t>Pelias</a:t>
            </a:r>
            <a:r>
              <a:rPr lang="en-US" sz="1800" dirty="0" smtClean="0"/>
              <a:t> into thinking they could make old </a:t>
            </a:r>
            <a:r>
              <a:rPr lang="en-US" sz="1800" dirty="0" err="1" smtClean="0"/>
              <a:t>Pelias</a:t>
            </a:r>
            <a:r>
              <a:rPr lang="en-US" sz="1800" dirty="0" smtClean="0"/>
              <a:t> young again by boiling him in water (see sculpture) that had magic herbs in it; but </a:t>
            </a:r>
            <a:r>
              <a:rPr lang="en-US" sz="1800" dirty="0" err="1" smtClean="0"/>
              <a:t>Medea</a:t>
            </a:r>
            <a:r>
              <a:rPr lang="en-US" sz="1800" dirty="0" smtClean="0"/>
              <a:t> did not give them the right herbs, so they ended up killing their father.</a:t>
            </a:r>
            <a:endParaRPr lang="en-US" sz="1800" dirty="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Medea</a:t>
            </a:r>
            <a:r>
              <a:rPr lang="en-US" dirty="0" smtClean="0"/>
              <a:t> and the Cauldron</a:t>
            </a:r>
            <a:endParaRPr lang="en-US" dirty="0"/>
          </a:p>
        </p:txBody>
      </p:sp>
      <p:pic>
        <p:nvPicPr>
          <p:cNvPr id="9" name="Content Placeholder 8" descr="10030223.jpg"/>
          <p:cNvPicPr>
            <a:picLocks noGrp="1" noChangeAspect="1"/>
          </p:cNvPicPr>
          <p:nvPr>
            <p:ph sz="half" idx="1"/>
          </p:nvPr>
        </p:nvPicPr>
        <p:blipFill>
          <a:blip r:embed="rId2"/>
          <a:srcRect t="-19607" b="-19607"/>
          <a:stretch>
            <a:fillRect/>
          </a:stretch>
        </p:blipFill>
        <p:spPr/>
      </p:pic>
      <p:pic>
        <p:nvPicPr>
          <p:cNvPr id="10" name="Content Placeholder 9" descr="medea_peliaslamb.jpg"/>
          <p:cNvPicPr>
            <a:picLocks noGrp="1" noChangeAspect="1"/>
          </p:cNvPicPr>
          <p:nvPr>
            <p:ph sz="half" idx="2"/>
          </p:nvPr>
        </p:nvPicPr>
        <p:blipFill>
          <a:blip r:embed="rId3"/>
          <a:srcRect t="-15740" b="-15740"/>
          <a:stretch>
            <a:fillRect/>
          </a:stretch>
        </p:blipFill>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err="1" smtClean="0">
                <a:solidFill>
                  <a:schemeClr val="bg2">
                    <a:lumMod val="25000"/>
                  </a:schemeClr>
                </a:solidFill>
              </a:rPr>
              <a:t>Medea</a:t>
            </a:r>
            <a:r>
              <a:rPr lang="en-US" sz="7200" dirty="0" smtClean="0">
                <a:solidFill>
                  <a:schemeClr val="bg2">
                    <a:lumMod val="25000"/>
                  </a:schemeClr>
                </a:solidFill>
              </a:rPr>
              <a:t> and </a:t>
            </a:r>
            <a:r>
              <a:rPr lang="en-US" sz="7200" dirty="0" err="1" smtClean="0">
                <a:solidFill>
                  <a:schemeClr val="bg2">
                    <a:lumMod val="25000"/>
                  </a:schemeClr>
                </a:solidFill>
              </a:rPr>
              <a:t>Pelias</a:t>
            </a:r>
            <a:endParaRPr lang="en-US" sz="7200" dirty="0">
              <a:solidFill>
                <a:schemeClr val="bg2">
                  <a:lumMod val="25000"/>
                </a:schemeClr>
              </a:solidFill>
            </a:endParaRPr>
          </a:p>
        </p:txBody>
      </p:sp>
      <p:pic>
        <p:nvPicPr>
          <p:cNvPr id="4" name="Content Placeholder 3" descr="Medea2.jpg"/>
          <p:cNvPicPr>
            <a:picLocks noGrp="1" noChangeAspect="1"/>
          </p:cNvPicPr>
          <p:nvPr>
            <p:ph idx="1"/>
          </p:nvPr>
        </p:nvPicPr>
        <p:blipFill>
          <a:blip r:embed="rId2"/>
          <a:srcRect l="-34968" r="-34968"/>
          <a:stretch>
            <a:fillRect/>
          </a:stretch>
        </p:blipFill>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err="1" smtClean="0">
                <a:solidFill>
                  <a:schemeClr val="accent6">
                    <a:lumMod val="75000"/>
                  </a:schemeClr>
                </a:solidFill>
              </a:rPr>
              <a:t>Medea</a:t>
            </a:r>
            <a:r>
              <a:rPr lang="en-US" sz="6000" dirty="0" smtClean="0">
                <a:solidFill>
                  <a:schemeClr val="accent6">
                    <a:lumMod val="75000"/>
                  </a:schemeClr>
                </a:solidFill>
              </a:rPr>
              <a:t> and </a:t>
            </a:r>
            <a:r>
              <a:rPr lang="en-US" sz="6000" dirty="0" err="1" smtClean="0">
                <a:solidFill>
                  <a:schemeClr val="accent6">
                    <a:lumMod val="75000"/>
                  </a:schemeClr>
                </a:solidFill>
              </a:rPr>
              <a:t>Pelias</a:t>
            </a:r>
            <a:endParaRPr lang="en-US" sz="6000" dirty="0">
              <a:solidFill>
                <a:schemeClr val="accent6">
                  <a:lumMod val="75000"/>
                </a:schemeClr>
              </a:solidFill>
            </a:endParaRPr>
          </a:p>
        </p:txBody>
      </p:sp>
      <p:pic>
        <p:nvPicPr>
          <p:cNvPr id="4" name="Content Placeholder 3" descr="10030222.jpg"/>
          <p:cNvPicPr>
            <a:picLocks noGrp="1" noChangeAspect="1"/>
          </p:cNvPicPr>
          <p:nvPr>
            <p:ph idx="1"/>
          </p:nvPr>
        </p:nvPicPr>
        <p:blipFill>
          <a:blip r:embed="rId2"/>
          <a:srcRect l="-23559" r="-23559"/>
          <a:stretch>
            <a:fillRect/>
          </a:stretch>
        </p:blipFill>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Medea</a:t>
            </a:r>
            <a:r>
              <a:rPr lang="en-US" dirty="0" smtClean="0"/>
              <a:t> stews </a:t>
            </a:r>
            <a:r>
              <a:rPr lang="en-US" dirty="0" err="1"/>
              <a:t>P</a:t>
            </a:r>
            <a:r>
              <a:rPr lang="en-US" dirty="0" err="1" smtClean="0"/>
              <a:t>elias</a:t>
            </a:r>
            <a:endParaRPr lang="en-US" dirty="0"/>
          </a:p>
        </p:txBody>
      </p:sp>
      <p:pic>
        <p:nvPicPr>
          <p:cNvPr id="4" name="Content Placeholder 3" descr="medeaboils.jpg"/>
          <p:cNvPicPr>
            <a:picLocks noGrp="1" noChangeAspect="1"/>
          </p:cNvPicPr>
          <p:nvPr>
            <p:ph sz="half" idx="1"/>
          </p:nvPr>
        </p:nvPicPr>
        <p:blipFill>
          <a:blip r:embed="rId2"/>
          <a:srcRect l="-19197" r="-19197"/>
          <a:stretch>
            <a:fillRect/>
          </a:stretch>
        </p:blipFill>
        <p:spPr/>
      </p:pic>
      <p:pic>
        <p:nvPicPr>
          <p:cNvPr id="6" name="Content Placeholder 5" descr="1717.jpg"/>
          <p:cNvPicPr>
            <a:picLocks noGrp="1" noChangeAspect="1"/>
          </p:cNvPicPr>
          <p:nvPr>
            <p:ph sz="half" idx="2"/>
          </p:nvPr>
        </p:nvPicPr>
        <p:blipFill>
          <a:blip r:embed="rId3"/>
          <a:srcRect t="-11522" b="-11522"/>
          <a:stretch>
            <a:fillRect/>
          </a:stretch>
        </p:blipFill>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smtClean="0">
                <a:solidFill>
                  <a:schemeClr val="bg2">
                    <a:lumMod val="25000"/>
                  </a:schemeClr>
                </a:solidFill>
              </a:rPr>
              <a:t>Jason in Corinth</a:t>
            </a:r>
            <a:endParaRPr lang="en-US" sz="5400" dirty="0">
              <a:solidFill>
                <a:schemeClr val="bg2">
                  <a:lumMod val="25000"/>
                </a:schemeClr>
              </a:solidFill>
            </a:endParaRPr>
          </a:p>
        </p:txBody>
      </p:sp>
      <p:pic>
        <p:nvPicPr>
          <p:cNvPr id="4" name="Content Placeholder 3" descr="medea.jpg"/>
          <p:cNvPicPr>
            <a:picLocks noGrp="1" noChangeAspect="1"/>
          </p:cNvPicPr>
          <p:nvPr>
            <p:ph idx="1"/>
          </p:nvPr>
        </p:nvPicPr>
        <p:blipFill>
          <a:blip r:embed="rId2"/>
          <a:srcRect t="-35877" b="-35877"/>
          <a:stretch>
            <a:fillRect/>
          </a:stretch>
        </p:blipFill>
        <p:spPr/>
      </p:pic>
      <p:sp>
        <p:nvSpPr>
          <p:cNvPr id="5" name="Text Placeholder 4"/>
          <p:cNvSpPr>
            <a:spLocks noGrp="1"/>
          </p:cNvSpPr>
          <p:nvPr>
            <p:ph type="body" sz="half" idx="2"/>
          </p:nvPr>
        </p:nvSpPr>
        <p:spPr/>
        <p:txBody>
          <a:bodyPr>
            <a:normAutofit/>
          </a:bodyPr>
          <a:lstStyle/>
          <a:p>
            <a:r>
              <a:rPr lang="en-US" sz="2000" dirty="0" smtClean="0"/>
              <a:t>In Corinth, Jason became engaged to marry Creusa (sometimes referred to as Glauce), a daughter of the King of Corinth, to strengthen his political ties. When </a:t>
            </a:r>
            <a:r>
              <a:rPr lang="en-US" sz="2000" dirty="0" err="1" smtClean="0"/>
              <a:t>Medea</a:t>
            </a:r>
            <a:r>
              <a:rPr lang="en-US" sz="2000" dirty="0" smtClean="0"/>
              <a:t> confronted Jason about the engagement and cited all the help she had given him, he retorted that it was not she that he should thank, but Aphrodite who made </a:t>
            </a:r>
            <a:r>
              <a:rPr lang="en-US" sz="2000" dirty="0" err="1" smtClean="0"/>
              <a:t>Medea</a:t>
            </a:r>
            <a:r>
              <a:rPr lang="en-US" sz="2000" dirty="0" smtClean="0"/>
              <a:t> fall in love with him.</a:t>
            </a:r>
            <a:endParaRPr lang="en-US" sz="2000" dirty="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err="1" smtClean="0">
                <a:solidFill>
                  <a:schemeClr val="accent2">
                    <a:lumMod val="50000"/>
                  </a:schemeClr>
                </a:solidFill>
              </a:rPr>
              <a:t>Medea</a:t>
            </a:r>
            <a:r>
              <a:rPr lang="en-US" sz="5400" dirty="0" smtClean="0">
                <a:solidFill>
                  <a:schemeClr val="accent2">
                    <a:lumMod val="50000"/>
                  </a:schemeClr>
                </a:solidFill>
              </a:rPr>
              <a:t>, with </a:t>
            </a:r>
            <a:r>
              <a:rPr lang="en-US" sz="5400" dirty="0" err="1" smtClean="0">
                <a:solidFill>
                  <a:schemeClr val="accent2">
                    <a:lumMod val="50000"/>
                  </a:schemeClr>
                </a:solidFill>
              </a:rPr>
              <a:t>Aegeus</a:t>
            </a:r>
            <a:endParaRPr lang="en-US" sz="5400" dirty="0">
              <a:solidFill>
                <a:schemeClr val="accent2">
                  <a:lumMod val="50000"/>
                </a:schemeClr>
              </a:solidFill>
            </a:endParaRPr>
          </a:p>
        </p:txBody>
      </p:sp>
      <p:pic>
        <p:nvPicPr>
          <p:cNvPr id="4" name="Content Placeholder 3" descr="medea0110.jpg"/>
          <p:cNvPicPr>
            <a:picLocks noGrp="1" noChangeAspect="1"/>
          </p:cNvPicPr>
          <p:nvPr>
            <p:ph idx="1"/>
          </p:nvPr>
        </p:nvPicPr>
        <p:blipFill>
          <a:blip r:embed="rId2"/>
          <a:srcRect l="-9694" r="-9694"/>
          <a:stretch>
            <a:fillRect/>
          </a:stretch>
        </p:blipFill>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err="1" smtClean="0">
                <a:solidFill>
                  <a:schemeClr val="bg2">
                    <a:lumMod val="25000"/>
                  </a:schemeClr>
                </a:solidFill>
              </a:rPr>
              <a:t>Medea</a:t>
            </a:r>
            <a:r>
              <a:rPr lang="en-US" sz="6000" dirty="0" smtClean="0">
                <a:solidFill>
                  <a:schemeClr val="bg2">
                    <a:lumMod val="25000"/>
                  </a:schemeClr>
                </a:solidFill>
              </a:rPr>
              <a:t> and </a:t>
            </a:r>
            <a:r>
              <a:rPr lang="en-US" sz="6000" dirty="0" err="1" smtClean="0">
                <a:solidFill>
                  <a:schemeClr val="bg2">
                    <a:lumMod val="25000"/>
                  </a:schemeClr>
                </a:solidFill>
              </a:rPr>
              <a:t>Aegeus</a:t>
            </a:r>
            <a:endParaRPr lang="en-US" sz="6000" dirty="0">
              <a:solidFill>
                <a:schemeClr val="bg2">
                  <a:lumMod val="25000"/>
                </a:schemeClr>
              </a:solidFill>
            </a:endParaRPr>
          </a:p>
        </p:txBody>
      </p:sp>
      <p:pic>
        <p:nvPicPr>
          <p:cNvPr id="4" name="Content Placeholder 3" descr="medea1.jpg"/>
          <p:cNvPicPr>
            <a:picLocks noGrp="1" noChangeAspect="1"/>
          </p:cNvPicPr>
          <p:nvPr>
            <p:ph sz="half" idx="1"/>
          </p:nvPr>
        </p:nvPicPr>
        <p:blipFill>
          <a:blip r:embed="rId2"/>
          <a:srcRect t="-20042" b="-20042"/>
          <a:stretch>
            <a:fillRect/>
          </a:stretch>
        </p:blipFill>
        <p:spPr/>
      </p:pic>
      <p:pic>
        <p:nvPicPr>
          <p:cNvPr id="6" name="Content Placeholder 5" descr="Medea_(Lars_von_Trier_film)_poster_art.jpg"/>
          <p:cNvPicPr>
            <a:picLocks noGrp="1" noChangeAspect="1"/>
          </p:cNvPicPr>
          <p:nvPr>
            <p:ph sz="half" idx="2"/>
          </p:nvPr>
        </p:nvPicPr>
        <p:blipFill>
          <a:blip r:embed="rId3"/>
          <a:srcRect l="-12619" r="-12619"/>
          <a:stretch>
            <a:fillRect/>
          </a:stretch>
        </p:blipFill>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solidFill>
                  <a:schemeClr val="bg2">
                    <a:lumMod val="50000"/>
                  </a:schemeClr>
                </a:solidFill>
              </a:rPr>
              <a:t>Medea</a:t>
            </a:r>
            <a:r>
              <a:rPr lang="en-US" dirty="0" smtClean="0">
                <a:solidFill>
                  <a:schemeClr val="bg2">
                    <a:lumMod val="50000"/>
                  </a:schemeClr>
                </a:solidFill>
              </a:rPr>
              <a:t> contemplates the murder of her sons</a:t>
            </a:r>
            <a:endParaRPr lang="en-US" dirty="0">
              <a:solidFill>
                <a:schemeClr val="bg2">
                  <a:lumMod val="50000"/>
                </a:schemeClr>
              </a:solidFill>
            </a:endParaRPr>
          </a:p>
        </p:txBody>
      </p:sp>
      <p:pic>
        <p:nvPicPr>
          <p:cNvPr id="4" name="Content Placeholder 3" descr="medea.jpg"/>
          <p:cNvPicPr>
            <a:picLocks noGrp="1" noChangeAspect="1"/>
          </p:cNvPicPr>
          <p:nvPr>
            <p:ph idx="1"/>
          </p:nvPr>
        </p:nvPicPr>
        <p:blipFill>
          <a:blip r:embed="rId2"/>
          <a:srcRect l="-63023" r="-63023"/>
          <a:stretch>
            <a:fillRect/>
          </a:stretch>
        </p:blipFill>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Medea</a:t>
            </a:r>
            <a:r>
              <a:rPr lang="en-US" dirty="0" smtClean="0"/>
              <a:t> sends gift to </a:t>
            </a:r>
            <a:r>
              <a:rPr lang="en-US" dirty="0" err="1" smtClean="0"/>
              <a:t>Kreon’s</a:t>
            </a:r>
            <a:r>
              <a:rPr lang="en-US" dirty="0" smtClean="0"/>
              <a:t> daughter </a:t>
            </a:r>
            <a:r>
              <a:rPr lang="en-US" dirty="0" err="1" smtClean="0"/>
              <a:t>Glauke</a:t>
            </a:r>
            <a:endParaRPr lang="en-US" dirty="0"/>
          </a:p>
        </p:txBody>
      </p:sp>
      <p:pic>
        <p:nvPicPr>
          <p:cNvPr id="4" name="Content Placeholder 3" descr="2243473361_aab7524112.jpg"/>
          <p:cNvPicPr>
            <a:picLocks noGrp="1" noChangeAspect="1"/>
          </p:cNvPicPr>
          <p:nvPr>
            <p:ph idx="1"/>
          </p:nvPr>
        </p:nvPicPr>
        <p:blipFill>
          <a:blip r:embed="rId2"/>
          <a:srcRect l="-18187" r="-18187"/>
          <a:stretch>
            <a:fillRect/>
          </a:stretch>
        </p:blipFill>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The sons bring the anointed crown to Creon’s daughter Glauke</a:t>
            </a:r>
            <a:endParaRPr lang="en-US" dirty="0"/>
          </a:p>
        </p:txBody>
      </p:sp>
      <p:pic>
        <p:nvPicPr>
          <p:cNvPr id="4" name="Content Placeholder 3" descr="Medea5.png"/>
          <p:cNvPicPr>
            <a:picLocks noGrp="1" noChangeAspect="1"/>
          </p:cNvPicPr>
          <p:nvPr>
            <p:ph idx="1"/>
          </p:nvPr>
        </p:nvPicPr>
        <p:blipFill>
          <a:blip r:embed="rId2"/>
          <a:srcRect l="-1908" r="-1908"/>
          <a:stretch>
            <a:fillRect/>
          </a:stretch>
        </p:blipFill>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accent2">
                    <a:lumMod val="75000"/>
                  </a:schemeClr>
                </a:solidFill>
              </a:rPr>
              <a:t>Glauke</a:t>
            </a:r>
            <a:r>
              <a:rPr lang="en-US" dirty="0" smtClean="0">
                <a:solidFill>
                  <a:schemeClr val="accent2">
                    <a:lumMod val="75000"/>
                  </a:schemeClr>
                </a:solidFill>
              </a:rPr>
              <a:t> receives the Crown</a:t>
            </a:r>
            <a:endParaRPr lang="en-US" dirty="0">
              <a:solidFill>
                <a:schemeClr val="accent2">
                  <a:lumMod val="75000"/>
                </a:schemeClr>
              </a:solidFill>
            </a:endParaRPr>
          </a:p>
        </p:txBody>
      </p:sp>
      <p:pic>
        <p:nvPicPr>
          <p:cNvPr id="4" name="Content Placeholder 3" descr="matras_glauce.jpg"/>
          <p:cNvPicPr>
            <a:picLocks noGrp="1" noChangeAspect="1"/>
          </p:cNvPicPr>
          <p:nvPr>
            <p:ph idx="1"/>
          </p:nvPr>
        </p:nvPicPr>
        <p:blipFill>
          <a:blip r:embed="rId2"/>
          <a:srcRect l="-35157" r="-35157"/>
          <a:stretch>
            <a:fillRect/>
          </a:stretch>
        </p:blipFill>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solidFill>
                  <a:schemeClr val="tx1">
                    <a:lumMod val="65000"/>
                    <a:lumOff val="35000"/>
                  </a:schemeClr>
                </a:solidFill>
              </a:rPr>
              <a:t>Death of </a:t>
            </a:r>
            <a:r>
              <a:rPr lang="en-US" sz="5400" dirty="0" err="1" smtClean="0">
                <a:solidFill>
                  <a:schemeClr val="tx1">
                    <a:lumMod val="65000"/>
                    <a:lumOff val="35000"/>
                  </a:schemeClr>
                </a:solidFill>
              </a:rPr>
              <a:t>Glauke</a:t>
            </a:r>
            <a:endParaRPr lang="en-US" sz="5400" dirty="0">
              <a:solidFill>
                <a:schemeClr val="tx1">
                  <a:lumMod val="65000"/>
                  <a:lumOff val="35000"/>
                </a:schemeClr>
              </a:solidFill>
            </a:endParaRPr>
          </a:p>
        </p:txBody>
      </p:sp>
      <p:pic>
        <p:nvPicPr>
          <p:cNvPr id="4" name="Content Placeholder 3" descr="images.jpg"/>
          <p:cNvPicPr>
            <a:picLocks noGrp="1" noChangeAspect="1"/>
          </p:cNvPicPr>
          <p:nvPr>
            <p:ph idx="1"/>
          </p:nvPr>
        </p:nvPicPr>
        <p:blipFill>
          <a:blip r:embed="rId2"/>
          <a:srcRect l="-18099" r="-18099"/>
          <a:stretch>
            <a:fillRect/>
          </a:stretch>
        </p:blipFill>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Medea</a:t>
            </a:r>
            <a:r>
              <a:rPr lang="en-US" dirty="0" smtClean="0"/>
              <a:t> and her Sons</a:t>
            </a:r>
            <a:endParaRPr lang="en-US" dirty="0"/>
          </a:p>
        </p:txBody>
      </p:sp>
      <p:pic>
        <p:nvPicPr>
          <p:cNvPr id="4" name="Content Placeholder 3" descr="001087bd_medium.jpg"/>
          <p:cNvPicPr>
            <a:picLocks noGrp="1" noChangeAspect="1"/>
          </p:cNvPicPr>
          <p:nvPr>
            <p:ph idx="1"/>
          </p:nvPr>
        </p:nvPicPr>
        <p:blipFill>
          <a:blip r:embed="rId2"/>
          <a:srcRect l="-18187" r="-18187"/>
          <a:stretch>
            <a:fillRect/>
          </a:stretch>
        </p:blipFill>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solidFill>
                  <a:schemeClr val="bg2">
                    <a:lumMod val="25000"/>
                  </a:schemeClr>
                </a:solidFill>
              </a:rPr>
              <a:t>Sacrifice of </a:t>
            </a:r>
            <a:r>
              <a:rPr lang="en-US" sz="5400" dirty="0" err="1" smtClean="0">
                <a:solidFill>
                  <a:schemeClr val="bg2">
                    <a:lumMod val="25000"/>
                  </a:schemeClr>
                </a:solidFill>
              </a:rPr>
              <a:t>Medea’s</a:t>
            </a:r>
            <a:r>
              <a:rPr lang="en-US" sz="5400" dirty="0" smtClean="0">
                <a:solidFill>
                  <a:schemeClr val="bg2">
                    <a:lumMod val="25000"/>
                  </a:schemeClr>
                </a:solidFill>
              </a:rPr>
              <a:t> sons</a:t>
            </a:r>
            <a:endParaRPr lang="en-US" sz="5400" dirty="0">
              <a:solidFill>
                <a:schemeClr val="bg2">
                  <a:lumMod val="25000"/>
                </a:schemeClr>
              </a:solidFill>
            </a:endParaRPr>
          </a:p>
        </p:txBody>
      </p:sp>
      <p:pic>
        <p:nvPicPr>
          <p:cNvPr id="4" name="Content Placeholder 3" descr="0medea_sacrificio02.jpg"/>
          <p:cNvPicPr>
            <a:picLocks noGrp="1" noChangeAspect="1"/>
          </p:cNvPicPr>
          <p:nvPr>
            <p:ph idx="1"/>
          </p:nvPr>
        </p:nvPicPr>
        <p:blipFill>
          <a:blip r:embed="rId2"/>
          <a:srcRect l="-5578" r="-5578"/>
          <a:stretch>
            <a:fillRect/>
          </a:stretch>
        </p:blipFill>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smtClean="0">
                <a:solidFill>
                  <a:schemeClr val="accent6">
                    <a:lumMod val="75000"/>
                  </a:schemeClr>
                </a:solidFill>
              </a:rPr>
              <a:t>Sacrifice of </a:t>
            </a:r>
            <a:r>
              <a:rPr lang="en-US" sz="5400" dirty="0" err="1" smtClean="0">
                <a:solidFill>
                  <a:schemeClr val="accent6">
                    <a:lumMod val="75000"/>
                  </a:schemeClr>
                </a:solidFill>
              </a:rPr>
              <a:t>Medea’s</a:t>
            </a:r>
            <a:r>
              <a:rPr lang="en-US" sz="5400" dirty="0" smtClean="0">
                <a:solidFill>
                  <a:schemeClr val="accent6">
                    <a:lumMod val="75000"/>
                  </a:schemeClr>
                </a:solidFill>
              </a:rPr>
              <a:t> Sons</a:t>
            </a:r>
            <a:endParaRPr lang="en-US" sz="5400" dirty="0">
              <a:solidFill>
                <a:schemeClr val="accent6">
                  <a:lumMod val="75000"/>
                </a:schemeClr>
              </a:solidFill>
            </a:endParaRPr>
          </a:p>
        </p:txBody>
      </p:sp>
      <p:pic>
        <p:nvPicPr>
          <p:cNvPr id="4" name="Content Placeholder 3" descr="medeas-children.png"/>
          <p:cNvPicPr>
            <a:picLocks noGrp="1" noChangeAspect="1"/>
          </p:cNvPicPr>
          <p:nvPr>
            <p:ph idx="1"/>
          </p:nvPr>
        </p:nvPicPr>
        <p:blipFill>
          <a:blip r:embed="rId2"/>
          <a:srcRect l="-18187" r="-18187"/>
          <a:stretch>
            <a:fillRect/>
          </a:stretch>
        </p:blipFill>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err="1" smtClean="0">
                <a:solidFill>
                  <a:schemeClr val="accent4">
                    <a:lumMod val="50000"/>
                  </a:schemeClr>
                </a:solidFill>
              </a:rPr>
              <a:t>Medea</a:t>
            </a:r>
            <a:r>
              <a:rPr lang="en-US" sz="5400" dirty="0" smtClean="0">
                <a:solidFill>
                  <a:schemeClr val="accent4">
                    <a:lumMod val="50000"/>
                  </a:schemeClr>
                </a:solidFill>
              </a:rPr>
              <a:t> in her flying chariot</a:t>
            </a:r>
            <a:endParaRPr lang="en-US" sz="5400" dirty="0">
              <a:solidFill>
                <a:schemeClr val="accent4">
                  <a:lumMod val="50000"/>
                </a:schemeClr>
              </a:solidFill>
            </a:endParaRPr>
          </a:p>
        </p:txBody>
      </p:sp>
      <p:pic>
        <p:nvPicPr>
          <p:cNvPr id="4" name="Content Placeholder 3" descr="jason_and_medea_1759_oil_on_ca_hi.jpg"/>
          <p:cNvPicPr>
            <a:picLocks noGrp="1" noChangeAspect="1"/>
          </p:cNvPicPr>
          <p:nvPr>
            <p:ph idx="1"/>
          </p:nvPr>
        </p:nvPicPr>
        <p:blipFill>
          <a:blip r:embed="rId2"/>
          <a:srcRect l="-23616" r="-23616"/>
          <a:stretch>
            <a:fillRect/>
          </a:stretch>
        </p:blipFill>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Medea</a:t>
            </a:r>
            <a:r>
              <a:rPr lang="en-US" dirty="0" smtClean="0"/>
              <a:t> flees to Athens</a:t>
            </a:r>
            <a:endParaRPr lang="en-US" dirty="0"/>
          </a:p>
        </p:txBody>
      </p:sp>
      <p:pic>
        <p:nvPicPr>
          <p:cNvPr id="6" name="Content Placeholder 5" descr="X-Medea-Chariot-Vase.jpg"/>
          <p:cNvPicPr>
            <a:picLocks noGrp="1" noChangeAspect="1"/>
          </p:cNvPicPr>
          <p:nvPr>
            <p:ph idx="1"/>
          </p:nvPr>
        </p:nvPicPr>
        <p:blipFill>
          <a:blip r:embed="rId2"/>
          <a:srcRect l="-56763" r="-56763"/>
          <a:stretch>
            <a:fillRect/>
          </a:stretch>
        </p:blip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1248</TotalTime>
  <Words>2435</Words>
  <Application>Microsoft Macintosh PowerPoint</Application>
  <PresentationFormat>On-screen Show (4:3)</PresentationFormat>
  <Paragraphs>114</Paragraphs>
  <Slides>84</Slides>
  <Notes>0</Notes>
  <HiddenSlides>0</HiddenSlides>
  <MMClips>0</MMClips>
  <ScaleCrop>false</ScaleCrop>
  <HeadingPairs>
    <vt:vector size="4" baseType="variant">
      <vt:variant>
        <vt:lpstr>Design Template</vt:lpstr>
      </vt:variant>
      <vt:variant>
        <vt:i4>1</vt:i4>
      </vt:variant>
      <vt:variant>
        <vt:lpstr>Slide Titles</vt:lpstr>
      </vt:variant>
      <vt:variant>
        <vt:i4>84</vt:i4>
      </vt:variant>
    </vt:vector>
  </HeadingPairs>
  <TitlesOfParts>
    <vt:vector size="85" baseType="lpstr">
      <vt:lpstr>Office Theme</vt:lpstr>
      <vt:lpstr>Jason (Iason) and Medea</vt:lpstr>
      <vt:lpstr>Jason with the Golden Fleece</vt:lpstr>
      <vt:lpstr>Jason with the Golden Fleece</vt:lpstr>
      <vt:lpstr>Jason with the Golden Fleece</vt:lpstr>
      <vt:lpstr>Fleece and Apple are Homonymous</vt:lpstr>
      <vt:lpstr>Chrysomallos</vt:lpstr>
      <vt:lpstr>Warring Brothers, Two Fathers, Turncoat Mother</vt:lpstr>
      <vt:lpstr>Aeson takes Jason to Mount Pelion</vt:lpstr>
      <vt:lpstr>Jason educated by Cheiron</vt:lpstr>
      <vt:lpstr>Volos from Mount Pelion</vt:lpstr>
      <vt:lpstr>Hera, Jason one-sandal</vt:lpstr>
      <vt:lpstr>Jason arrives in Iolcos with one sandal</vt:lpstr>
      <vt:lpstr>Jason one-sandal arrives before his uncle Pelias</vt:lpstr>
      <vt:lpstr>Pelias</vt:lpstr>
      <vt:lpstr>Pelias Sends Jason on the Quest</vt:lpstr>
      <vt:lpstr>Phrixos flees from Ino</vt:lpstr>
      <vt:lpstr>Iolcos to Colchis</vt:lpstr>
      <vt:lpstr>Phrixos and Helle</vt:lpstr>
      <vt:lpstr>Hellespont</vt:lpstr>
      <vt:lpstr>Phrixos and Helle on the Ram</vt:lpstr>
      <vt:lpstr>Phrixos on the Ram</vt:lpstr>
      <vt:lpstr>Assembling of the Argonauts</vt:lpstr>
      <vt:lpstr>Argonauts</vt:lpstr>
      <vt:lpstr>Athena as anima, making the Ship Argo</vt:lpstr>
      <vt:lpstr>Assembling of the Argonauts</vt:lpstr>
      <vt:lpstr>Departure of the Argonauts</vt:lpstr>
      <vt:lpstr>Route of the Argonauts</vt:lpstr>
      <vt:lpstr>Route of the Argonauts</vt:lpstr>
      <vt:lpstr>Lemnian Women</vt:lpstr>
      <vt:lpstr>Stench of the Lemnian Women</vt:lpstr>
      <vt:lpstr>Hypsipyle, ‘High Gate’</vt:lpstr>
      <vt:lpstr>Cyzicus</vt:lpstr>
      <vt:lpstr>Hylas</vt:lpstr>
      <vt:lpstr>Herakles and Hylas</vt:lpstr>
      <vt:lpstr>Hylas and the Water Nymphs</vt:lpstr>
      <vt:lpstr>Phineas and the Harpies</vt:lpstr>
      <vt:lpstr>Phineas and the Harpies</vt:lpstr>
      <vt:lpstr>Symplegades</vt:lpstr>
      <vt:lpstr>Symplegades</vt:lpstr>
      <vt:lpstr>Poseidon</vt:lpstr>
      <vt:lpstr>The Argonauts bind Amycus</vt:lpstr>
      <vt:lpstr>Dioskouroi</vt:lpstr>
      <vt:lpstr>Medea prepares the chrism John William Waterhouse</vt:lpstr>
      <vt:lpstr>Jason and Medea Gustave Moreau</vt:lpstr>
      <vt:lpstr>Medea Pharmacist Evelyn de Morgan</vt:lpstr>
      <vt:lpstr>Brazen Bulls</vt:lpstr>
      <vt:lpstr>Medea Pharmacist</vt:lpstr>
      <vt:lpstr>Sowing the Dragon Teeth</vt:lpstr>
      <vt:lpstr>Medea Pharmacist</vt:lpstr>
      <vt:lpstr>Jason puts the dragon to sleep</vt:lpstr>
      <vt:lpstr>Medea, Jason, and the Fleece</vt:lpstr>
      <vt:lpstr>Jason puts the dragon to sleep</vt:lpstr>
      <vt:lpstr>Jason and the Dragon</vt:lpstr>
      <vt:lpstr>Jason, Medea, Fleece and Serpent. Marble sarcophagus 2nd century CE.</vt:lpstr>
      <vt:lpstr>The Golden Fleece</vt:lpstr>
      <vt:lpstr>Jason and the Dragon, with Athena as anima</vt:lpstr>
      <vt:lpstr>Plow the field with fire-breathing brazen bulls</vt:lpstr>
      <vt:lpstr>Sirens</vt:lpstr>
      <vt:lpstr>The Argonauts and the Sirens</vt:lpstr>
      <vt:lpstr>Orpheus and the Sirens</vt:lpstr>
      <vt:lpstr>Scylla and Charybdis</vt:lpstr>
      <vt:lpstr>Circe Pharmacist</vt:lpstr>
      <vt:lpstr>Triton of Africa</vt:lpstr>
      <vt:lpstr>Talos of Crete</vt:lpstr>
      <vt:lpstr>Talos of Crete</vt:lpstr>
      <vt:lpstr>Jason presents the fleece to Pelias</vt:lpstr>
      <vt:lpstr>Medea and the Daughters of Pelias</vt:lpstr>
      <vt:lpstr>Medea and the Cauldron</vt:lpstr>
      <vt:lpstr>Medea and Pelias</vt:lpstr>
      <vt:lpstr>Medea and Pelias</vt:lpstr>
      <vt:lpstr>Medea stews Pelias</vt:lpstr>
      <vt:lpstr>Jason in Corinth</vt:lpstr>
      <vt:lpstr>Medea, with Aegeus</vt:lpstr>
      <vt:lpstr>Medea and Aegeus</vt:lpstr>
      <vt:lpstr>Medea contemplates the murder of her sons</vt:lpstr>
      <vt:lpstr>Medea sends gift to Kreon’s daughter Glauke</vt:lpstr>
      <vt:lpstr>The sons bring the anointed crown to Creon’s daughter Glauke</vt:lpstr>
      <vt:lpstr>Glauke receives the Crown</vt:lpstr>
      <vt:lpstr>Death of Glauke</vt:lpstr>
      <vt:lpstr>Medea and her Sons</vt:lpstr>
      <vt:lpstr>Sacrifice of Medea’s sons</vt:lpstr>
      <vt:lpstr>Sacrifice of Medea’s Sons</vt:lpstr>
      <vt:lpstr>Medea in her flying chariot</vt:lpstr>
      <vt:lpstr>Medea flees to Athens</vt:lpstr>
    </vt:vector>
  </TitlesOfParts>
  <Company>boston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Jason (Iason) and Medea</dc:title>
  <dc:creator>carl ruck</dc:creator>
  <cp:lastModifiedBy>blaise staples</cp:lastModifiedBy>
  <cp:revision>22</cp:revision>
  <dcterms:created xsi:type="dcterms:W3CDTF">2012-11-15T13:12:15Z</dcterms:created>
  <dcterms:modified xsi:type="dcterms:W3CDTF">2012-11-15T13:18:59Z</dcterms:modified>
</cp:coreProperties>
</file>